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88" r:id="rId3"/>
    <p:sldId id="374" r:id="rId4"/>
    <p:sldId id="375" r:id="rId5"/>
    <p:sldId id="346" r:id="rId6"/>
    <p:sldId id="354" r:id="rId7"/>
    <p:sldId id="355" r:id="rId8"/>
    <p:sldId id="356" r:id="rId9"/>
    <p:sldId id="347" r:id="rId10"/>
    <p:sldId id="351" r:id="rId11"/>
    <p:sldId id="368" r:id="rId12"/>
    <p:sldId id="369" r:id="rId13"/>
    <p:sldId id="361" r:id="rId14"/>
    <p:sldId id="365" r:id="rId15"/>
    <p:sldId id="367" r:id="rId16"/>
    <p:sldId id="373" r:id="rId17"/>
    <p:sldId id="357" r:id="rId18"/>
    <p:sldId id="386" r:id="rId19"/>
    <p:sldId id="370" r:id="rId20"/>
    <p:sldId id="372" r:id="rId21"/>
    <p:sldId id="379" r:id="rId22"/>
    <p:sldId id="380" r:id="rId23"/>
    <p:sldId id="381" r:id="rId24"/>
    <p:sldId id="387" r:id="rId25"/>
    <p:sldId id="385" r:id="rId26"/>
    <p:sldId id="377" r:id="rId27"/>
    <p:sldId id="384" r:id="rId28"/>
    <p:sldId id="378" r:id="rId29"/>
    <p:sldId id="376" r:id="rId30"/>
    <p:sldId id="383" r:id="rId31"/>
    <p:sldId id="298" r:id="rId32"/>
  </p:sldIdLst>
  <p:sldSz cx="9144000" cy="6858000" type="screen4x3"/>
  <p:notesSz cx="7099300" cy="10234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02D5F1-B3EC-4471-A1E7-45C9D95F8374}">
          <p14:sldIdLst>
            <p14:sldId id="256"/>
            <p14:sldId id="388"/>
            <p14:sldId id="374"/>
            <p14:sldId id="375"/>
            <p14:sldId id="346"/>
            <p14:sldId id="354"/>
            <p14:sldId id="355"/>
            <p14:sldId id="356"/>
            <p14:sldId id="347"/>
            <p14:sldId id="351"/>
            <p14:sldId id="368"/>
            <p14:sldId id="369"/>
            <p14:sldId id="361"/>
            <p14:sldId id="365"/>
            <p14:sldId id="367"/>
            <p14:sldId id="373"/>
            <p14:sldId id="357"/>
            <p14:sldId id="386"/>
            <p14:sldId id="370"/>
            <p14:sldId id="372"/>
            <p14:sldId id="379"/>
            <p14:sldId id="380"/>
            <p14:sldId id="381"/>
            <p14:sldId id="387"/>
          </p14:sldIdLst>
        </p14:section>
        <p14:section name="Untitled Section" id="{8913DEFC-869C-4118-A905-8238BEF5EA31}">
          <p14:sldIdLst>
            <p14:sldId id="385"/>
            <p14:sldId id="377"/>
            <p14:sldId id="384"/>
            <p14:sldId id="378"/>
            <p14:sldId id="376"/>
            <p14:sldId id="383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ki Anastasopoulou" initials="AA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92D"/>
    <a:srgbClr val="FFFF00"/>
    <a:srgbClr val="CCCC00"/>
    <a:srgbClr val="DFDA00"/>
    <a:srgbClr val="33CC33"/>
    <a:srgbClr val="CC0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86715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2014_02_01_gkoufodimos\02_Case%20studies\2016_01_15%20WTERT%20&#917;&#924;&#928;\WERT%20presentation%20x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9.9923447069116367E-4"/>
                  <c:y val="-5.549722951297711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55249343832021E-3"/>
                  <c:y val="-2.24810440361622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05336832895888E-3"/>
                  <c:y val="-2.24868766404199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77809894016419E-3"/>
                  <c:y val="0.1166955859001361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027012248468942E-2"/>
                  <c:y val="5.160396617089530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5367454068241474E-3"/>
                  <c:y val="1.82771945173519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Φύλλο1!$F$2:$F$9</c:f>
              <c:strCache>
                <c:ptCount val="8"/>
                <c:pt idx="0">
                  <c:v>Organics</c:v>
                </c:pt>
                <c:pt idx="1">
                  <c:v>Plastics</c:v>
                </c:pt>
                <c:pt idx="2">
                  <c:v>Paper</c:v>
                </c:pt>
                <c:pt idx="3">
                  <c:v>Tex-Rub-Leath-Wo</c:v>
                </c:pt>
                <c:pt idx="5">
                  <c:v>Glass</c:v>
                </c:pt>
                <c:pt idx="6">
                  <c:v>Metals</c:v>
                </c:pt>
                <c:pt idx="7">
                  <c:v>Inerts</c:v>
                </c:pt>
              </c:strCache>
            </c:strRef>
          </c:cat>
          <c:val>
            <c:numRef>
              <c:f>Φύλλο1!$G$2:$G$9</c:f>
              <c:numCache>
                <c:formatCode>0%</c:formatCode>
                <c:ptCount val="8"/>
                <c:pt idx="0">
                  <c:v>0.37</c:v>
                </c:pt>
                <c:pt idx="1">
                  <c:v>0.14299999999999999</c:v>
                </c:pt>
                <c:pt idx="2">
                  <c:v>0.17799999999999999</c:v>
                </c:pt>
                <c:pt idx="3">
                  <c:v>7.4999999999999997E-2</c:v>
                </c:pt>
                <c:pt idx="5">
                  <c:v>5.1999999999999998E-2</c:v>
                </c:pt>
                <c:pt idx="6">
                  <c:v>1.2E-2</c:v>
                </c:pt>
                <c:pt idx="7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9.9923447069116367E-4"/>
                  <c:y val="-5.549722951297711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55249343832021E-3"/>
                  <c:y val="-2.24810440361622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05336832895888E-3"/>
                  <c:y val="-2.24868766404199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978297488933301E-2"/>
                  <c:y val="3.067411852291628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1246691178528057E-2"/>
                  <c:y val="5.50201668951934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027012248468942E-2"/>
                  <c:y val="5.160396617089530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5367454068241474E-3"/>
                  <c:y val="1.82771945173519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Φύλλο1!$S$2:$S$6</c:f>
              <c:strCache>
                <c:ptCount val="5"/>
                <c:pt idx="0">
                  <c:v>RDF</c:v>
                </c:pt>
                <c:pt idx="1">
                  <c:v>Recycl</c:v>
                </c:pt>
                <c:pt idx="2">
                  <c:v>Losses</c:v>
                </c:pt>
                <c:pt idx="3">
                  <c:v>CLO</c:v>
                </c:pt>
                <c:pt idx="4">
                  <c:v>Residue</c:v>
                </c:pt>
              </c:strCache>
            </c:strRef>
          </c:cat>
          <c:val>
            <c:numRef>
              <c:f>Φύλλο1!$U$2:$U$6</c:f>
              <c:numCache>
                <c:formatCode>0%</c:formatCode>
                <c:ptCount val="5"/>
                <c:pt idx="0">
                  <c:v>0.43524878048780485</c:v>
                </c:pt>
                <c:pt idx="1">
                  <c:v>9.5226829268292679E-2</c:v>
                </c:pt>
                <c:pt idx="2">
                  <c:v>0.28417073170731705</c:v>
                </c:pt>
                <c:pt idx="3">
                  <c:v>8.7560975609756093E-4</c:v>
                </c:pt>
                <c:pt idx="4">
                  <c:v>0.18447560975609756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4D95B0CD-1938-4EA7-BAF4-098AB47D4F27}" type="datetimeFigureOut">
              <a:rPr lang="el-GR" smtClean="0"/>
              <a:pPr/>
              <a:t>22/03/2016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A857FD2B-B5C4-4536-8EC8-DDB6147308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905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FD2B-B5C4-4536-8EC8-DDB614730870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70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456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3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12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305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812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038600" cy="521744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59832" y="6429875"/>
            <a:ext cx="439248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l-SI" smtClean="0"/>
              <a:t>Flow Chart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778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585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3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394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609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Flow Chart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E8742F-61C4-4C50-AA94-33F91EE79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373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6458614"/>
            <a:ext cx="1771590" cy="365105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" y="6458614"/>
            <a:ext cx="1259672" cy="365105"/>
          </a:xfrm>
          <a:prstGeom prst="rect">
            <a:avLst/>
          </a:prstGeom>
          <a:ln>
            <a:noFill/>
          </a:ln>
        </p:spPr>
      </p:pic>
      <p:pic>
        <p:nvPicPr>
          <p:cNvPr id="19" name="Picture 10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916" y="6235266"/>
            <a:ext cx="601084" cy="63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7412176" y="6301705"/>
            <a:ext cx="1130740" cy="5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7728" y="2993174"/>
            <a:ext cx="6621774" cy="110490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Production of secondary fuels from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MSW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for utilization in power –thermal applications</a:t>
            </a:r>
            <a:b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Case study of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Sofia Municipality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MBT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400" dirty="0"/>
              <a:t/>
            </a:r>
            <a:br>
              <a:rPr lang="el-GR" sz="2400" dirty="0"/>
            </a:br>
            <a:endParaRPr lang="el-GR" sz="2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586333"/>
            <a:ext cx="7992888" cy="642867"/>
          </a:xfrm>
        </p:spPr>
        <p:txBody>
          <a:bodyPr/>
          <a:lstStyle/>
          <a:p>
            <a:pPr algn="l"/>
            <a:r>
              <a:rPr lang="en-US" sz="1600" b="1" i="1" dirty="0" smtClean="0">
                <a:solidFill>
                  <a:schemeClr val="tx1"/>
                </a:solidFill>
              </a:rPr>
              <a:t>Ioannis Boukis, </a:t>
            </a:r>
            <a:r>
              <a:rPr lang="en-US" sz="1600" i="1" dirty="0" err="1" smtClean="0">
                <a:solidFill>
                  <a:schemeClr val="tx1"/>
                </a:solidFill>
              </a:rPr>
              <a:t>Chem-Eng</a:t>
            </a:r>
            <a:r>
              <a:rPr lang="en-US" sz="1600" i="1" dirty="0">
                <a:solidFill>
                  <a:schemeClr val="tx1"/>
                </a:solidFill>
              </a:rPr>
              <a:t>, MSc, </a:t>
            </a:r>
            <a:r>
              <a:rPr lang="en-US" sz="1600" i="1" dirty="0" smtClean="0">
                <a:solidFill>
                  <a:schemeClr val="tx1"/>
                </a:solidFill>
              </a:rPr>
              <a:t>PhD	           </a:t>
            </a:r>
            <a:r>
              <a:rPr lang="en-US" sz="1600" b="1" i="1" dirty="0" smtClean="0">
                <a:solidFill>
                  <a:schemeClr val="tx1"/>
                </a:solidFill>
              </a:rPr>
              <a:t>Georgios </a:t>
            </a:r>
            <a:r>
              <a:rPr lang="en-US" sz="1600" b="1" i="1" dirty="0" err="1">
                <a:solidFill>
                  <a:schemeClr val="tx1"/>
                </a:solidFill>
              </a:rPr>
              <a:t>Koufodimos</a:t>
            </a:r>
            <a:r>
              <a:rPr lang="en-US" sz="1600" b="1" i="1" dirty="0">
                <a:solidFill>
                  <a:schemeClr val="tx1"/>
                </a:solidFill>
              </a:rPr>
              <a:t>, </a:t>
            </a:r>
            <a:r>
              <a:rPr lang="en-US" sz="1600" i="1" dirty="0" err="1">
                <a:solidFill>
                  <a:schemeClr val="tx1"/>
                </a:solidFill>
              </a:rPr>
              <a:t>Mech-Eng</a:t>
            </a:r>
            <a:r>
              <a:rPr lang="en-US" sz="1600" i="1" dirty="0">
                <a:solidFill>
                  <a:schemeClr val="tx1"/>
                </a:solidFill>
              </a:rPr>
              <a:t>, MSc, PhD</a:t>
            </a: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</a:rPr>
              <a:t>Head of R&amp;D, </a:t>
            </a:r>
            <a:r>
              <a:rPr lang="en-US" sz="1600" b="1" i="1" dirty="0" err="1" smtClean="0">
                <a:solidFill>
                  <a:schemeClr val="tx1"/>
                </a:solidFill>
              </a:rPr>
              <a:t>HELECTOR</a:t>
            </a:r>
            <a:r>
              <a:rPr lang="en-US" sz="1600" b="1" i="1" dirty="0" smtClean="0">
                <a:solidFill>
                  <a:schemeClr val="tx1"/>
                </a:solidFill>
              </a:rPr>
              <a:t> SA</a:t>
            </a:r>
            <a:r>
              <a:rPr lang="en-US" sz="1600" b="1" i="1" dirty="0">
                <a:solidFill>
                  <a:schemeClr val="tx1"/>
                </a:solidFill>
              </a:rPr>
              <a:t>	</a:t>
            </a:r>
            <a:r>
              <a:rPr lang="en-US" sz="1600" b="1" i="1" dirty="0" smtClean="0">
                <a:solidFill>
                  <a:schemeClr val="tx1"/>
                </a:solidFill>
              </a:rPr>
              <a:t>	           </a:t>
            </a:r>
            <a:r>
              <a:rPr lang="en-US" sz="1600" i="1" dirty="0" smtClean="0">
                <a:solidFill>
                  <a:schemeClr val="tx1"/>
                </a:solidFill>
              </a:rPr>
              <a:t>Technical </a:t>
            </a:r>
            <a:r>
              <a:rPr lang="en-US" sz="1600" i="1" dirty="0">
                <a:solidFill>
                  <a:schemeClr val="tx1"/>
                </a:solidFill>
              </a:rPr>
              <a:t>dept., </a:t>
            </a:r>
            <a:r>
              <a:rPr lang="en-US" sz="1600" b="1" i="1" dirty="0" err="1">
                <a:solidFill>
                  <a:schemeClr val="tx1"/>
                </a:solidFill>
              </a:rPr>
              <a:t>HELECTOR</a:t>
            </a:r>
            <a:r>
              <a:rPr lang="en-US" sz="1600" b="1" i="1" dirty="0">
                <a:solidFill>
                  <a:schemeClr val="tx1"/>
                </a:solidFill>
              </a:rPr>
              <a:t> SA</a:t>
            </a:r>
            <a:endParaRPr lang="el-GR" sz="1600" b="1" i="1" dirty="0">
              <a:solidFill>
                <a:schemeClr val="tx1"/>
              </a:solidFill>
            </a:endParaRPr>
          </a:p>
          <a:p>
            <a:pPr algn="l"/>
            <a:endParaRPr lang="en-US" sz="1600" b="1" i="1" dirty="0" smtClean="0">
              <a:solidFill>
                <a:schemeClr val="tx1"/>
              </a:solidFill>
            </a:endParaRPr>
          </a:p>
          <a:p>
            <a:pPr algn="r"/>
            <a:r>
              <a:rPr lang="en-US" sz="1600" i="1" dirty="0" smtClean="0">
                <a:solidFill>
                  <a:schemeClr val="tx1"/>
                </a:solidFill>
              </a:rPr>
              <a:t/>
            </a:r>
            <a:br>
              <a:rPr lang="en-US" sz="1600" i="1" dirty="0" smtClean="0">
                <a:solidFill>
                  <a:schemeClr val="tx1"/>
                </a:solidFill>
              </a:rPr>
            </a:br>
            <a:endParaRPr lang="el-GR" sz="1600" b="1" i="1" dirty="0"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74" y="6334710"/>
            <a:ext cx="853522" cy="5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8" r="7622"/>
          <a:stretch/>
        </p:blipFill>
        <p:spPr bwMode="auto">
          <a:xfrm>
            <a:off x="323528" y="5198790"/>
            <a:ext cx="1828400" cy="96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6453376"/>
            <a:ext cx="2437698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640" y="6334710"/>
            <a:ext cx="516536" cy="51653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205253" y="5229200"/>
            <a:ext cx="6471203" cy="864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DESIGN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AND CONSTRUCTION OF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SOFIA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MBT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PLANT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PROCESSING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WASTE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PRODUCTION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REFUSE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DERIVED</a:t>
            </a:r>
            <a:r>
              <a:rPr lang="el-G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1800" b="1" dirty="0" err="1" smtClean="0">
                <a:solidFill>
                  <a:schemeClr val="accent1">
                    <a:lumMod val="75000"/>
                  </a:schemeClr>
                </a:solidFill>
              </a:rPr>
              <a:t>FUEL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b="1" i="1" dirty="0" smtClean="0">
                <a:solidFill>
                  <a:schemeClr val="accent1">
                    <a:lumMod val="75000"/>
                  </a:schemeClr>
                </a:solidFill>
              </a:rPr>
              <a:t>SOFIA MUNICIPALITY / CONSORTIUM </a:t>
            </a:r>
            <a:r>
              <a:rPr lang="en-US" sz="1200" b="1" i="1" dirty="0" err="1" smtClean="0">
                <a:solidFill>
                  <a:schemeClr val="accent1">
                    <a:lumMod val="75000"/>
                  </a:schemeClr>
                </a:solidFill>
              </a:rPr>
              <a:t>AKTOR</a:t>
            </a:r>
            <a:r>
              <a:rPr lang="en-US" sz="1200" b="1" i="1" dirty="0" smtClean="0">
                <a:solidFill>
                  <a:schemeClr val="accent1">
                    <a:lumMod val="75000"/>
                  </a:schemeClr>
                </a:solidFill>
              </a:rPr>
              <a:t> S.A. – </a:t>
            </a:r>
            <a:r>
              <a:rPr lang="en-US" sz="1200" b="1" i="1" dirty="0" err="1" smtClean="0">
                <a:solidFill>
                  <a:schemeClr val="accent1">
                    <a:lumMod val="75000"/>
                  </a:schemeClr>
                </a:solidFill>
              </a:rPr>
              <a:t>HELECTOR</a:t>
            </a:r>
            <a:r>
              <a:rPr lang="en-US" sz="1200" b="1" i="1" dirty="0" smtClean="0">
                <a:solidFill>
                  <a:schemeClr val="accent1">
                    <a:lumMod val="75000"/>
                  </a:schemeClr>
                </a:solidFill>
              </a:rPr>
              <a:t> S.A.</a:t>
            </a:r>
            <a:endParaRPr lang="el-GR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6540" y="1046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462088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349641"/>
              </p:ext>
            </p:extLst>
          </p:nvPr>
        </p:nvGraphicFramePr>
        <p:xfrm>
          <a:off x="346535" y="332656"/>
          <a:ext cx="1061959" cy="87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9" imgW="925678" imgH="594360" progId="">
                  <p:embed/>
                </p:oleObj>
              </mc:Choice>
              <mc:Fallback>
                <p:oleObj r:id="rId9" imgW="925678" imgH="594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35" y="332656"/>
                        <a:ext cx="1061959" cy="877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1408494" y="188640"/>
            <a:ext cx="6043826" cy="10202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БЪЛГАРСКИ  ЕНЕРГИЕН </a:t>
            </a:r>
            <a:r>
              <a:rPr lang="bg-BG" sz="2000" b="1" dirty="0"/>
              <a:t>И МИНЕН</a:t>
            </a:r>
            <a:r>
              <a:rPr lang="ru-RU" sz="2000" b="1" dirty="0"/>
              <a:t> ФОРУМ</a:t>
            </a:r>
            <a:endParaRPr lang="el-GR" sz="2000" b="1" dirty="0"/>
          </a:p>
          <a:p>
            <a:r>
              <a:rPr lang="en-US" sz="2000" b="1" dirty="0"/>
              <a:t>BULGARIAN  ENERGY  &amp; MINING FORUM</a:t>
            </a:r>
            <a:endParaRPr lang="el-GR" sz="2000" dirty="0"/>
          </a:p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in co-operation with Sofia Municipality</a:t>
            </a:r>
          </a:p>
          <a:p>
            <a:pPr>
              <a:lnSpc>
                <a:spcPct val="120000"/>
              </a:lnSpc>
            </a:pPr>
            <a:endParaRPr lang="en-US" sz="2000" b="1" dirty="0" smtClean="0"/>
          </a:p>
          <a:p>
            <a:pPr>
              <a:lnSpc>
                <a:spcPct val="120000"/>
              </a:lnSpc>
            </a:pPr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i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37728" y="1324011"/>
            <a:ext cx="6621774" cy="14277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/>
              <a:t>International Conference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WASTE</a:t>
            </a:r>
            <a:r>
              <a:rPr lang="bg-BG" sz="2000" b="1" dirty="0"/>
              <a:t>-</a:t>
            </a:r>
            <a:r>
              <a:rPr lang="en-US" sz="2000" b="1" dirty="0"/>
              <a:t>TO</a:t>
            </a:r>
            <a:r>
              <a:rPr lang="bg-BG" sz="2000" b="1" dirty="0"/>
              <a:t>-</a:t>
            </a:r>
            <a:r>
              <a:rPr lang="en-US" sz="2000" b="1" dirty="0"/>
              <a:t>ENERGY </a:t>
            </a:r>
            <a:r>
              <a:rPr lang="bg-BG" sz="2000" b="1" dirty="0"/>
              <a:t>– </a:t>
            </a:r>
            <a:r>
              <a:rPr lang="en-US" sz="2000" b="1" dirty="0"/>
              <a:t>TECHNOLOGIES, PROJECTS, NEW OPTIONS FOR MUNICIPALITIES AND BUSINESS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22-23 March 2016, Sofia</a:t>
            </a:r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i="1" dirty="0"/>
          </a:p>
        </p:txBody>
      </p:sp>
    </p:spTree>
    <p:extLst>
      <p:ext uri="{BB962C8B-B14F-4D97-AF65-F5344CB8AC3E}">
        <p14:creationId xmlns:p14="http://schemas.microsoft.com/office/powerpoint/2010/main" val="31201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Conceptual process flow diagram</a:t>
            </a:r>
            <a:endParaRPr lang="el-GR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971600" y="980728"/>
            <a:ext cx="2952328" cy="2880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</a:t>
            </a:r>
            <a:r>
              <a:rPr lang="en-US" dirty="0" err="1" smtClean="0"/>
              <a:t>MSW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71600" y="1616768"/>
            <a:ext cx="295232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Reception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971600" y="2492896"/>
            <a:ext cx="295232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 Separation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71600" y="4437112"/>
            <a:ext cx="2952328" cy="4168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Biodrying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971600" y="5290662"/>
            <a:ext cx="2952328" cy="4076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RDF Production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031940" y="1700808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ounded Rectangle 14"/>
          <p:cNvSpPr/>
          <p:nvPr/>
        </p:nvSpPr>
        <p:spPr>
          <a:xfrm>
            <a:off x="4711572" y="1700807"/>
            <a:ext cx="1512168" cy="2641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Glass / Fe</a:t>
            </a:r>
            <a:endParaRPr lang="en-US" sz="1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80112" y="2090111"/>
            <a:ext cx="1512168" cy="264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Bulky residue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031940" y="256490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Rounded Rectangle 17"/>
          <p:cNvSpPr/>
          <p:nvPr/>
        </p:nvSpPr>
        <p:spPr>
          <a:xfrm>
            <a:off x="4711572" y="2575827"/>
            <a:ext cx="1512168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Paper/plastic</a:t>
            </a:r>
            <a:endParaRPr lang="en-US" sz="1400" b="1" dirty="0"/>
          </a:p>
        </p:txBody>
      </p:sp>
      <p:sp>
        <p:nvSpPr>
          <p:cNvPr id="19" name="Right Arrow 18"/>
          <p:cNvSpPr/>
          <p:nvPr/>
        </p:nvSpPr>
        <p:spPr>
          <a:xfrm>
            <a:off x="4031940" y="4517491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2613356" y="3160206"/>
            <a:ext cx="1310572" cy="2880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</a:t>
            </a:r>
            <a:r>
              <a:rPr lang="en-US" sz="1600" dirty="0" smtClean="0"/>
              <a:t>omposting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2613356" y="3684583"/>
            <a:ext cx="1310572" cy="3158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CLO refinery</a:t>
            </a:r>
            <a:endParaRPr lang="en-US" sz="1600" dirty="0"/>
          </a:p>
        </p:txBody>
      </p:sp>
      <p:cxnSp>
        <p:nvCxnSpPr>
          <p:cNvPr id="23" name="Straight Arrow Connector 22"/>
          <p:cNvCxnSpPr>
            <a:stCxn id="11" idx="2"/>
            <a:endCxn id="12" idx="0"/>
          </p:cNvCxnSpPr>
          <p:nvPr/>
        </p:nvCxnSpPr>
        <p:spPr>
          <a:xfrm>
            <a:off x="2447764" y="2924944"/>
            <a:ext cx="0" cy="1512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13" idx="0"/>
          </p:cNvCxnSpPr>
          <p:nvPr/>
        </p:nvCxnSpPr>
        <p:spPr>
          <a:xfrm>
            <a:off x="2447764" y="4854003"/>
            <a:ext cx="0" cy="4366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1" idx="0"/>
          </p:cNvCxnSpPr>
          <p:nvPr/>
        </p:nvCxnSpPr>
        <p:spPr>
          <a:xfrm>
            <a:off x="2447764" y="2048816"/>
            <a:ext cx="0" cy="444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2"/>
            <a:endCxn id="10" idx="0"/>
          </p:cNvCxnSpPr>
          <p:nvPr/>
        </p:nvCxnSpPr>
        <p:spPr>
          <a:xfrm>
            <a:off x="2447764" y="1268760"/>
            <a:ext cx="0" cy="348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ight Arrow 41"/>
          <p:cNvSpPr/>
          <p:nvPr/>
        </p:nvSpPr>
        <p:spPr>
          <a:xfrm>
            <a:off x="4031940" y="3160207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Right Arrow 42"/>
          <p:cNvSpPr/>
          <p:nvPr/>
        </p:nvSpPr>
        <p:spPr>
          <a:xfrm>
            <a:off x="4041925" y="3710245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Rounded Rectangle 44"/>
          <p:cNvSpPr/>
          <p:nvPr/>
        </p:nvSpPr>
        <p:spPr>
          <a:xfrm>
            <a:off x="4711572" y="3723818"/>
            <a:ext cx="1512168" cy="2744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CLO (traces)</a:t>
            </a:r>
            <a:endParaRPr lang="en-US" sz="1400" b="1" dirty="0" smtClean="0"/>
          </a:p>
        </p:txBody>
      </p:sp>
      <p:sp>
        <p:nvSpPr>
          <p:cNvPr id="48" name="Rounded Rectangle 47"/>
          <p:cNvSpPr/>
          <p:nvPr/>
        </p:nvSpPr>
        <p:spPr>
          <a:xfrm>
            <a:off x="5599304" y="4725144"/>
            <a:ext cx="1512168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Process losses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4031940" y="535636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Rounded Rectangle 49"/>
          <p:cNvSpPr/>
          <p:nvPr/>
        </p:nvSpPr>
        <p:spPr>
          <a:xfrm>
            <a:off x="4740312" y="5367834"/>
            <a:ext cx="1483428" cy="2531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RDF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740312" y="5758969"/>
            <a:ext cx="1483428" cy="2641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FE / NE / Glass</a:t>
            </a:r>
          </a:p>
        </p:txBody>
      </p:sp>
      <p:cxnSp>
        <p:nvCxnSpPr>
          <p:cNvPr id="54" name="Straight Arrow Connector 53"/>
          <p:cNvCxnSpPr>
            <a:stCxn id="20" idx="2"/>
            <a:endCxn id="21" idx="0"/>
          </p:cNvCxnSpPr>
          <p:nvPr/>
        </p:nvCxnSpPr>
        <p:spPr>
          <a:xfrm>
            <a:off x="3268642" y="3448239"/>
            <a:ext cx="0" cy="236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20" idx="0"/>
          </p:cNvCxnSpPr>
          <p:nvPr/>
        </p:nvCxnSpPr>
        <p:spPr>
          <a:xfrm>
            <a:off x="3268642" y="2924944"/>
            <a:ext cx="0" cy="2352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5587645" y="4125452"/>
            <a:ext cx="1512168" cy="264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</a:t>
            </a:r>
            <a:r>
              <a:rPr lang="en-US" sz="1400" b="1" dirty="0" smtClean="0"/>
              <a:t>esidue</a:t>
            </a:r>
            <a:endParaRPr lang="en-US" sz="1400" b="1" dirty="0"/>
          </a:p>
        </p:txBody>
      </p:sp>
      <p:sp>
        <p:nvSpPr>
          <p:cNvPr id="64" name="Rounded Rectangle 63"/>
          <p:cNvSpPr/>
          <p:nvPr/>
        </p:nvSpPr>
        <p:spPr>
          <a:xfrm>
            <a:off x="5645798" y="6152446"/>
            <a:ext cx="1483428" cy="27655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</a:t>
            </a:r>
            <a:r>
              <a:rPr lang="en-US" sz="1400" b="1" dirty="0" smtClean="0"/>
              <a:t>esidue</a:t>
            </a:r>
            <a:endParaRPr lang="en-US" sz="1400" b="1" dirty="0"/>
          </a:p>
        </p:txBody>
      </p:sp>
      <p:sp>
        <p:nvSpPr>
          <p:cNvPr id="65" name="Rounded Rectangle 64"/>
          <p:cNvSpPr/>
          <p:nvPr/>
        </p:nvSpPr>
        <p:spPr>
          <a:xfrm>
            <a:off x="5580664" y="3160206"/>
            <a:ext cx="151106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Process losses</a:t>
            </a:r>
          </a:p>
        </p:txBody>
      </p:sp>
    </p:spTree>
    <p:extLst>
      <p:ext uri="{BB962C8B-B14F-4D97-AF65-F5344CB8AC3E}">
        <p14:creationId xmlns:p14="http://schemas.microsoft.com/office/powerpoint/2010/main" val="22792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pappas\AppData\Local\Microsoft\Windows\Temporary Internet Files\Content.Outlook\WPAUOZ3Q\Capture Receptio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8"/>
          <a:stretch/>
        </p:blipFill>
        <p:spPr bwMode="auto">
          <a:xfrm>
            <a:off x="5076055" y="3511501"/>
            <a:ext cx="3724095" cy="25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87" y="3517441"/>
            <a:ext cx="4539937" cy="25614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5698976" cy="2392695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dirty="0" smtClean="0"/>
              <a:t>6 waste truck unloading positions</a:t>
            </a:r>
          </a:p>
          <a:p>
            <a:r>
              <a:rPr lang="en-US" dirty="0" smtClean="0"/>
              <a:t>2 deep bunkers</a:t>
            </a:r>
          </a:p>
          <a:p>
            <a:r>
              <a:rPr lang="en-US" dirty="0" smtClean="0"/>
              <a:t>4 process lines</a:t>
            </a:r>
          </a:p>
          <a:p>
            <a:r>
              <a:rPr lang="en-US" dirty="0" smtClean="0"/>
              <a:t>Glass / FE recovery</a:t>
            </a:r>
          </a:p>
          <a:p>
            <a:r>
              <a:rPr lang="en-US" dirty="0" smtClean="0"/>
              <a:t>Material preparation for </a:t>
            </a:r>
            <a:r>
              <a:rPr lang="en-US" dirty="0" smtClean="0"/>
              <a:t>the forthcoming Mechanical </a:t>
            </a:r>
            <a:r>
              <a:rPr lang="en-US" dirty="0" smtClean="0"/>
              <a:t>Separation </a:t>
            </a:r>
            <a:endParaRPr lang="el-GR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/>
              <a:t>MSW</a:t>
            </a:r>
            <a:r>
              <a:rPr lang="en-US" sz="2800" b="1" dirty="0" smtClean="0"/>
              <a:t> reception </a:t>
            </a:r>
            <a:r>
              <a:rPr lang="en-US" sz="2800" b="1" dirty="0" smtClean="0"/>
              <a:t>building 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1772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53" y="3895397"/>
            <a:ext cx="3141777" cy="2146767"/>
          </a:xfrm>
          <a:prstGeom prst="rect">
            <a:avLst/>
          </a:prstGeom>
        </p:spPr>
      </p:pic>
      <p:pic>
        <p:nvPicPr>
          <p:cNvPr id="11" name="Picture 3" descr="\\cronus\COMPANIES\Helector\BankMBT\Sofia\Κατασκευή\presentation 201311\14 05 03\Capture Mech Sep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" r="3388"/>
          <a:stretch/>
        </p:blipFill>
        <p:spPr bwMode="auto">
          <a:xfrm>
            <a:off x="4223278" y="900574"/>
            <a:ext cx="4165146" cy="28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6374" y="1196752"/>
            <a:ext cx="3317554" cy="1872208"/>
          </a:xfrm>
        </p:spPr>
        <p:txBody>
          <a:bodyPr>
            <a:normAutofit/>
          </a:bodyPr>
          <a:lstStyle/>
          <a:p>
            <a:r>
              <a:rPr lang="en-US" dirty="0" smtClean="0"/>
              <a:t>Material preparation for </a:t>
            </a:r>
            <a:r>
              <a:rPr lang="en-US" dirty="0" err="1" smtClean="0"/>
              <a:t>biodrying</a:t>
            </a:r>
            <a:endParaRPr lang="en-US" dirty="0" smtClean="0"/>
          </a:p>
          <a:p>
            <a:r>
              <a:rPr lang="en-US" dirty="0"/>
              <a:t>Material preparation for </a:t>
            </a:r>
            <a:r>
              <a:rPr lang="en-US" dirty="0" smtClean="0"/>
              <a:t>composting</a:t>
            </a:r>
            <a:endParaRPr lang="en-US" dirty="0"/>
          </a:p>
          <a:p>
            <a:r>
              <a:rPr lang="en-US" dirty="0" smtClean="0"/>
              <a:t>Plastic / paper </a:t>
            </a:r>
            <a:r>
              <a:rPr lang="en-US" dirty="0" smtClean="0"/>
              <a:t>recovery</a:t>
            </a:r>
            <a:endParaRPr lang="el-GR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Mechanical Separation building </a:t>
            </a:r>
            <a:endParaRPr lang="el-GR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3895397"/>
            <a:ext cx="3040846" cy="21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08721"/>
            <a:ext cx="6419056" cy="20882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26 bioreactors</a:t>
            </a:r>
          </a:p>
          <a:p>
            <a:r>
              <a:rPr lang="en-US" dirty="0" smtClean="0"/>
              <a:t>Automatic bioreactors’ loading and unloading by 2 bridge cranes </a:t>
            </a:r>
            <a:endParaRPr lang="en-US" dirty="0" smtClean="0"/>
          </a:p>
          <a:p>
            <a:r>
              <a:rPr lang="en-US" dirty="0" smtClean="0"/>
              <a:t>Facilities for air emissions control and </a:t>
            </a:r>
            <a:r>
              <a:rPr lang="en-US" dirty="0" err="1" smtClean="0"/>
              <a:t>WWTP</a:t>
            </a:r>
            <a:endParaRPr lang="en-US" dirty="0" smtClean="0"/>
          </a:p>
          <a:p>
            <a:r>
              <a:rPr lang="en-US" dirty="0" smtClean="0"/>
              <a:t>3 process lines </a:t>
            </a:r>
            <a:r>
              <a:rPr lang="en-US" dirty="0" smtClean="0"/>
              <a:t>to transfer the bio-dried </a:t>
            </a:r>
            <a:r>
              <a:rPr lang="en-US" dirty="0" smtClean="0"/>
              <a:t>material to the RDF </a:t>
            </a:r>
            <a:r>
              <a:rPr lang="en-US" dirty="0" smtClean="0"/>
              <a:t>production </a:t>
            </a:r>
            <a:r>
              <a:rPr lang="en-US" dirty="0" smtClean="0"/>
              <a:t>building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87" y="3517441"/>
            <a:ext cx="4539937" cy="2551417"/>
          </a:xfrm>
          <a:prstGeom prst="rect">
            <a:avLst/>
          </a:prstGeom>
        </p:spPr>
      </p:pic>
      <p:pic>
        <p:nvPicPr>
          <p:cNvPr id="11" name="Picture 2" descr="C:\Users\dpappas\AppData\Local\Microsoft\Windows\Temporary Internet Files\Content.Outlook\WPAUOZ3Q\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3517441"/>
            <a:ext cx="3724094" cy="25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/>
              <a:t>Biodrying</a:t>
            </a:r>
            <a:r>
              <a:rPr lang="en-US" sz="2800" b="1" dirty="0" smtClean="0"/>
              <a:t> building 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28088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cronus\COMPANIES\Helector\BankMBT\Sofia\Κατασκευή\presentation 201311\14 05 03\Capture RDF prod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8019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RDF production building and equipment (3D view)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5064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1" y="3212976"/>
            <a:ext cx="5365152" cy="3015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761514"/>
            <a:ext cx="5365152" cy="3027526"/>
          </a:xfrm>
          <a:prstGeom prst="rect">
            <a:avLst/>
          </a:prstGeom>
        </p:spPr>
      </p:pic>
      <p:sp>
        <p:nvSpPr>
          <p:cNvPr id="13" name="Content Placeholder 1"/>
          <p:cNvSpPr>
            <a:spLocks noGrp="1"/>
          </p:cNvSpPr>
          <p:nvPr>
            <p:ph sz="half" idx="1"/>
          </p:nvPr>
        </p:nvSpPr>
        <p:spPr>
          <a:xfrm>
            <a:off x="449171" y="836712"/>
            <a:ext cx="3114717" cy="2304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Upgraded quality</a:t>
            </a:r>
            <a:endParaRPr lang="en-US" b="1" dirty="0"/>
          </a:p>
          <a:p>
            <a:r>
              <a:rPr lang="en-US" dirty="0" smtClean="0"/>
              <a:t>Exhaustive </a:t>
            </a:r>
            <a:r>
              <a:rPr lang="en-US" dirty="0" smtClean="0"/>
              <a:t>recovery of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combustible materials </a:t>
            </a:r>
          </a:p>
          <a:p>
            <a:r>
              <a:rPr lang="en-US" dirty="0" smtClean="0"/>
              <a:t>PVC removal by </a:t>
            </a:r>
            <a:r>
              <a:rPr lang="en-US" dirty="0"/>
              <a:t>optical </a:t>
            </a:r>
            <a:r>
              <a:rPr lang="en-US" dirty="0" smtClean="0"/>
              <a:t>separators</a:t>
            </a:r>
            <a:endParaRPr lang="en-US" dirty="0" smtClean="0"/>
          </a:p>
          <a:p>
            <a:r>
              <a:rPr lang="en-US" dirty="0"/>
              <a:t>Organics removal out of </a:t>
            </a:r>
            <a:r>
              <a:rPr lang="en-US" dirty="0" smtClean="0"/>
              <a:t>the residual fraction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Content Placeholder 1"/>
          <p:cNvSpPr>
            <a:spLocks noGrp="1"/>
          </p:cNvSpPr>
          <p:nvPr>
            <p:ph sz="half" idx="1"/>
          </p:nvPr>
        </p:nvSpPr>
        <p:spPr>
          <a:xfrm>
            <a:off x="5814323" y="3873391"/>
            <a:ext cx="3114717" cy="23547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/>
              <a:t>Optimized </a:t>
            </a:r>
            <a:r>
              <a:rPr lang="en-US" b="1" dirty="0" smtClean="0"/>
              <a:t>overall process</a:t>
            </a:r>
            <a:endParaRPr lang="en-US" b="1" dirty="0"/>
          </a:p>
          <a:p>
            <a:pPr marL="0" indent="0" algn="r">
              <a:buNone/>
            </a:pPr>
            <a:r>
              <a:rPr lang="en-US" dirty="0"/>
              <a:t>Size control</a:t>
            </a:r>
          </a:p>
          <a:p>
            <a:pPr marL="0" indent="0" algn="r">
              <a:buNone/>
            </a:pPr>
            <a:r>
              <a:rPr lang="en-US" dirty="0" smtClean="0"/>
              <a:t>RDF Baling </a:t>
            </a:r>
          </a:p>
          <a:p>
            <a:pPr marL="0" indent="0" algn="r">
              <a:buNone/>
            </a:pPr>
            <a:r>
              <a:rPr lang="en-US" dirty="0" smtClean="0"/>
              <a:t>Bale Wrapping</a:t>
            </a:r>
          </a:p>
          <a:p>
            <a:pPr marL="0" indent="0" algn="r">
              <a:buNone/>
            </a:pPr>
            <a:r>
              <a:rPr lang="en-US" dirty="0" smtClean="0"/>
              <a:t>Metals recovery</a:t>
            </a:r>
          </a:p>
          <a:p>
            <a:pPr marL="0" indent="0" algn="r">
              <a:buNone/>
            </a:pPr>
            <a:r>
              <a:rPr lang="en-US" dirty="0" smtClean="0"/>
              <a:t>Glass recovery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Optimized RDF production process</a:t>
            </a:r>
          </a:p>
        </p:txBody>
      </p:sp>
    </p:spTree>
    <p:extLst>
      <p:ext uri="{BB962C8B-B14F-4D97-AF65-F5344CB8AC3E}">
        <p14:creationId xmlns:p14="http://schemas.microsoft.com/office/powerpoint/2010/main" val="16017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23528" y="692696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1800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Products as designed</a:t>
            </a:r>
            <a:endParaRPr lang="el-GR" sz="28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716016" y="1124744"/>
          <a:ext cx="4260169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695"/>
                <a:gridCol w="1166474"/>
              </a:tblGrid>
              <a:tr h="31653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Products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(code)</a:t>
                      </a:r>
                      <a:endParaRPr lang="el-G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t/a</a:t>
                      </a:r>
                      <a:endParaRPr lang="el-G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5734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RDF (19 12 10)</a:t>
                      </a:r>
                      <a:endParaRPr lang="el-GR" sz="18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180.000</a:t>
                      </a:r>
                      <a:endParaRPr lang="el-GR" sz="1800" b="0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8573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0" dirty="0" smtClean="0"/>
                        <a:t>Recyclable</a:t>
                      </a:r>
                      <a:r>
                        <a:rPr lang="en-US" sz="1800" b="0" baseline="0" dirty="0" smtClean="0"/>
                        <a:t> materials</a:t>
                      </a:r>
                      <a:endParaRPr lang="el-GR" sz="18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40.000</a:t>
                      </a:r>
                      <a:endParaRPr lang="el-GR" sz="1800" b="0" dirty="0"/>
                    </a:p>
                  </a:txBody>
                  <a:tcPr>
                    <a:noFill/>
                  </a:tcPr>
                </a:tc>
              </a:tr>
              <a:tr h="2616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/>
                        <a:t>Paper and cardboard (10 12</a:t>
                      </a:r>
                      <a:r>
                        <a:rPr lang="en-US" sz="1600" b="0" baseline="0" dirty="0" smtClean="0"/>
                        <a:t> 01)</a:t>
                      </a:r>
                      <a:endParaRPr lang="el-GR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l-GR" sz="1600" b="0" dirty="0"/>
                    </a:p>
                  </a:txBody>
                  <a:tcPr>
                    <a:noFill/>
                  </a:tcPr>
                </a:tc>
              </a:tr>
              <a:tr h="2616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/>
                        <a:t>Plastic and rubber (19 12 04)</a:t>
                      </a:r>
                      <a:endParaRPr lang="el-GR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l-GR" sz="1600" b="0" dirty="0"/>
                    </a:p>
                  </a:txBody>
                  <a:tcPr>
                    <a:noFill/>
                  </a:tcPr>
                </a:tc>
              </a:tr>
              <a:tr h="26576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/>
                        <a:t>Ferrous metals (19 12 02)</a:t>
                      </a:r>
                      <a:endParaRPr lang="el-GR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l-GR" sz="1600" b="0" dirty="0"/>
                    </a:p>
                  </a:txBody>
                  <a:tcPr>
                    <a:noFill/>
                  </a:tcPr>
                </a:tc>
              </a:tr>
              <a:tr h="26576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/>
                        <a:t>Non-ferrous metals (19 12 03)</a:t>
                      </a:r>
                      <a:endParaRPr lang="el-GR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l-GR" sz="1600" b="0" dirty="0"/>
                    </a:p>
                  </a:txBody>
                  <a:tcPr>
                    <a:noFill/>
                  </a:tcPr>
                </a:tc>
              </a:tr>
              <a:tr h="26576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/>
                        <a:t>Glass (19</a:t>
                      </a:r>
                      <a:r>
                        <a:rPr lang="en-US" sz="1600" b="0" baseline="0" dirty="0" smtClean="0"/>
                        <a:t> 12 05)</a:t>
                      </a:r>
                      <a:endParaRPr lang="el-GR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l-GR" sz="1600" b="0" dirty="0"/>
                    </a:p>
                  </a:txBody>
                  <a:tcPr>
                    <a:noFill/>
                  </a:tcPr>
                </a:tc>
              </a:tr>
              <a:tr h="28573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0" dirty="0" smtClean="0"/>
                        <a:t>CLO (19 05 03</a:t>
                      </a:r>
                      <a:r>
                        <a:rPr lang="en-US" sz="1800" b="0" dirty="0"/>
                        <a:t>)</a:t>
                      </a:r>
                      <a:endParaRPr lang="en-US" sz="1800" b="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500</a:t>
                      </a:r>
                      <a:endParaRPr lang="el-GR" sz="1800" b="0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Residue (19 12 12</a:t>
                      </a:r>
                      <a:r>
                        <a:rPr lang="en-US" sz="1800" b="0" dirty="0"/>
                        <a:t>)</a:t>
                      </a:r>
                      <a:endParaRPr lang="el-GR" sz="1800" b="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74.500</a:t>
                      </a:r>
                      <a:endParaRPr lang="el-GR" sz="1800" b="0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losses</a:t>
                      </a:r>
                      <a:endParaRPr lang="el-GR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115.000</a:t>
                      </a:r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Total</a:t>
                      </a:r>
                      <a:endParaRPr lang="el-GR" sz="1800" b="1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410.000</a:t>
                      </a:r>
                      <a:endParaRPr lang="el-GR" sz="18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79512" y="1377632"/>
          <a:ext cx="4467225" cy="339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6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23528" y="260648"/>
            <a:ext cx="8496943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RDF </a:t>
            </a:r>
            <a:r>
              <a:rPr lang="en-US" sz="2800" b="1" dirty="0" smtClean="0"/>
              <a:t>Properties (confirmed </a:t>
            </a:r>
            <a:r>
              <a:rPr lang="en-US" sz="2800" b="1" dirty="0" smtClean="0"/>
              <a:t>values, analysis is continued)</a:t>
            </a:r>
            <a:endParaRPr lang="el-G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2286000" y="2136339"/>
            <a:ext cx="6102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Parameter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Value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Calorific value	14 – 17 MJ/kg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Moisture content	&lt; 20% w/w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Particle size	30 -200mm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Ash	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	15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– 20 % w/w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Sulphur S	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	&lt;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1,00% w/w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Chlorine Cl	&lt; 0,75% w/w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Fluorine F	&lt; 0,03% w/w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Mercury Hg	&lt; 0,60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ppm (actually less than 2,00 ppm 		due to measurement restrictions)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208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Produced RDF</a:t>
            </a:r>
            <a:endParaRPr lang="el-G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54" y="1227132"/>
            <a:ext cx="3237867" cy="242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30512" y="1658265"/>
            <a:ext cx="3916479" cy="2937359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sz="half" idx="1"/>
          </p:nvPr>
        </p:nvSpPr>
        <p:spPr>
          <a:xfrm>
            <a:off x="472759" y="3728667"/>
            <a:ext cx="3047384" cy="557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RDF as produced</a:t>
            </a:r>
            <a:endParaRPr 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sz="half" idx="1"/>
          </p:nvPr>
        </p:nvSpPr>
        <p:spPr>
          <a:xfrm>
            <a:off x="5220072" y="5085184"/>
            <a:ext cx="2247714" cy="557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Baled RDF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76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52268" y="759765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1800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RDF </a:t>
            </a:r>
            <a:r>
              <a:rPr lang="en-US" b="1" dirty="0" smtClean="0"/>
              <a:t>continuous quality </a:t>
            </a:r>
            <a:r>
              <a:rPr lang="en-US" b="1" dirty="0" smtClean="0"/>
              <a:t>monitoring</a:t>
            </a:r>
            <a:endParaRPr lang="el-G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0" y="3491335"/>
            <a:ext cx="3690781" cy="2844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6533" y="834445"/>
            <a:ext cx="3438245" cy="2578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6313" y="3979935"/>
            <a:ext cx="2578685" cy="2356377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449171" y="836712"/>
            <a:ext cx="4914917" cy="2376265"/>
          </a:xfrm>
        </p:spPr>
        <p:txBody>
          <a:bodyPr>
            <a:normAutofit/>
          </a:bodyPr>
          <a:lstStyle/>
          <a:p>
            <a:r>
              <a:rPr lang="en-US" dirty="0" smtClean="0"/>
              <a:t>Sampling</a:t>
            </a:r>
          </a:p>
          <a:p>
            <a:r>
              <a:rPr lang="en-US" dirty="0" smtClean="0"/>
              <a:t>Sample preparation</a:t>
            </a:r>
          </a:p>
          <a:p>
            <a:r>
              <a:rPr lang="en-US" dirty="0" smtClean="0"/>
              <a:t>Physical and chemical properties measurement</a:t>
            </a:r>
          </a:p>
          <a:p>
            <a:r>
              <a:rPr lang="en-US" dirty="0" smtClean="0"/>
              <a:t>Delivered material with laboratory analysis certificate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62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Presentation overview</a:t>
            </a:r>
            <a:endParaRPr lang="el-G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467" y="1412776"/>
            <a:ext cx="8579296" cy="2664296"/>
          </a:xfrm>
        </p:spPr>
        <p:txBody>
          <a:bodyPr>
            <a:normAutofit/>
          </a:bodyPr>
          <a:lstStyle/>
          <a:p>
            <a:r>
              <a:rPr lang="en-US" b="1" dirty="0" smtClean="0"/>
              <a:t>Short presentation of </a:t>
            </a:r>
            <a:r>
              <a:rPr lang="en-US" b="1" dirty="0" err="1" smtClean="0"/>
              <a:t>MSW</a:t>
            </a:r>
            <a:r>
              <a:rPr lang="en-US" b="1" dirty="0" smtClean="0"/>
              <a:t> management experience</a:t>
            </a:r>
          </a:p>
          <a:p>
            <a:r>
              <a:rPr lang="en-US" b="1" dirty="0" smtClean="0"/>
              <a:t>The Sofia </a:t>
            </a:r>
            <a:r>
              <a:rPr lang="en-US" b="1" dirty="0" err="1" smtClean="0"/>
              <a:t>MBT</a:t>
            </a:r>
            <a:r>
              <a:rPr lang="en-US" b="1" dirty="0" smtClean="0"/>
              <a:t> plant overview (sections and functions, results achieved)</a:t>
            </a:r>
          </a:p>
          <a:p>
            <a:r>
              <a:rPr lang="en-US" b="1" dirty="0" smtClean="0"/>
              <a:t>Selected marketing applications for Refuse Derived Fuel (RDF)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- Waste-to-Energy (combustion and gasification)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- Cement industry &amp; other thermal applications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- lignite- &amp; coal-fired plants</a:t>
            </a:r>
          </a:p>
          <a:p>
            <a:r>
              <a:rPr lang="en-US" b="1" dirty="0" smtClean="0"/>
              <a:t>Conclusions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609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52268" y="759765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1800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Commercial </a:t>
            </a:r>
            <a:r>
              <a:rPr lang="en-US" sz="2800" b="1" dirty="0" smtClean="0"/>
              <a:t>features</a:t>
            </a:r>
            <a:endParaRPr lang="el-GR" sz="2800" b="1" dirty="0"/>
          </a:p>
        </p:txBody>
      </p:sp>
      <p:sp>
        <p:nvSpPr>
          <p:cNvPr id="10" name="Content Placeholder 1"/>
          <p:cNvSpPr>
            <a:spLocks noGrp="1"/>
          </p:cNvSpPr>
          <p:nvPr>
            <p:ph sz="half" idx="1"/>
          </p:nvPr>
        </p:nvSpPr>
        <p:spPr>
          <a:xfrm>
            <a:off x="449170" y="908721"/>
            <a:ext cx="7651222" cy="4968551"/>
          </a:xfrm>
        </p:spPr>
        <p:txBody>
          <a:bodyPr>
            <a:normAutofit/>
          </a:bodyPr>
          <a:lstStyle/>
          <a:p>
            <a:r>
              <a:rPr lang="en-US" b="1" dirty="0" smtClean="0"/>
              <a:t>Trading </a:t>
            </a:r>
            <a:r>
              <a:rPr lang="en-US" b="1" dirty="0" smtClean="0"/>
              <a:t>issues related to RDF</a:t>
            </a:r>
            <a:endParaRPr lang="en-US" b="1" dirty="0" smtClean="0"/>
          </a:p>
          <a:p>
            <a:pPr lvl="1"/>
            <a:r>
              <a:rPr lang="en-US" dirty="0" smtClean="0"/>
              <a:t>Fluff form </a:t>
            </a:r>
          </a:p>
          <a:p>
            <a:pPr lvl="1"/>
            <a:r>
              <a:rPr lang="en-US" dirty="0" smtClean="0"/>
              <a:t>Baled</a:t>
            </a:r>
          </a:p>
          <a:p>
            <a:pPr lvl="1"/>
            <a:r>
              <a:rPr lang="en-US" dirty="0" smtClean="0"/>
              <a:t>Baled and wrapped</a:t>
            </a:r>
          </a:p>
          <a:p>
            <a:pPr lvl="1"/>
            <a:r>
              <a:rPr lang="en-US" dirty="0" smtClean="0"/>
              <a:t>Lab analysis </a:t>
            </a:r>
            <a:r>
              <a:rPr lang="en-US" dirty="0" smtClean="0"/>
              <a:t>certificate (certified marketable fuel)</a:t>
            </a:r>
            <a:endParaRPr lang="en-US" dirty="0" smtClean="0"/>
          </a:p>
          <a:p>
            <a:r>
              <a:rPr lang="en-US" b="1" dirty="0" smtClean="0"/>
              <a:t>Cement industry</a:t>
            </a:r>
            <a:endParaRPr lang="en-US" b="1" dirty="0"/>
          </a:p>
          <a:p>
            <a:pPr lvl="1"/>
            <a:r>
              <a:rPr lang="en-US" dirty="0" err="1"/>
              <a:t>Devnya</a:t>
            </a:r>
            <a:r>
              <a:rPr lang="en-US" dirty="0"/>
              <a:t> Cement S.A</a:t>
            </a:r>
            <a:r>
              <a:rPr lang="en-US" dirty="0" smtClean="0"/>
              <a:t>. (</a:t>
            </a:r>
            <a:r>
              <a:rPr lang="en-US" dirty="0" err="1" smtClean="0"/>
              <a:t>Italcementy</a:t>
            </a:r>
            <a:r>
              <a:rPr lang="en-US" dirty="0" smtClean="0"/>
              <a:t> Group)</a:t>
            </a:r>
          </a:p>
          <a:p>
            <a:pPr lvl="1"/>
            <a:r>
              <a:rPr lang="en-US" dirty="0" err="1"/>
              <a:t>Zlatna</a:t>
            </a:r>
            <a:r>
              <a:rPr lang="en-US" dirty="0"/>
              <a:t> </a:t>
            </a:r>
            <a:r>
              <a:rPr lang="en-US" dirty="0" err="1"/>
              <a:t>Panega</a:t>
            </a:r>
            <a:r>
              <a:rPr lang="en-US" dirty="0"/>
              <a:t> Cement S.A. (</a:t>
            </a:r>
            <a:r>
              <a:rPr lang="en-US" dirty="0" smtClean="0"/>
              <a:t>Titan Cement)</a:t>
            </a:r>
          </a:p>
          <a:p>
            <a:pPr lvl="1"/>
            <a:r>
              <a:rPr lang="en-US" dirty="0"/>
              <a:t>Holcim (Bulgaria) S.A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Heat and power plants</a:t>
            </a:r>
            <a:endParaRPr lang="en-US" b="1" dirty="0"/>
          </a:p>
          <a:p>
            <a:pPr lvl="1"/>
            <a:r>
              <a:rPr lang="en-US" dirty="0" smtClean="0"/>
              <a:t>Sofia Municipality (CHP)</a:t>
            </a:r>
          </a:p>
          <a:p>
            <a:pPr lvl="1"/>
            <a:r>
              <a:rPr lang="en-US" dirty="0"/>
              <a:t>Maritsa </a:t>
            </a:r>
            <a:r>
              <a:rPr lang="en-US" dirty="0" err="1"/>
              <a:t>Iztok</a:t>
            </a:r>
            <a:r>
              <a:rPr lang="en-US" dirty="0"/>
              <a:t> </a:t>
            </a:r>
            <a:r>
              <a:rPr lang="en-US" dirty="0" err="1" smtClean="0"/>
              <a:t>TPP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b="1" dirty="0" smtClean="0"/>
              <a:t>Potential thermal applications (</a:t>
            </a:r>
            <a:r>
              <a:rPr lang="en-US" sz="2000" b="1" dirty="0" err="1" smtClean="0"/>
              <a:t>WtE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lvl="1"/>
            <a:endParaRPr lang="en-US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79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5" descr="luchtfoto a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8" y="1484784"/>
            <a:ext cx="8036968" cy="448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sz="2800" b="1" dirty="0" err="1" smtClean="0"/>
              <a:t>WtE</a:t>
            </a:r>
            <a:r>
              <a:rPr lang="en-US" sz="2800" b="1" dirty="0" smtClean="0"/>
              <a:t> - mixed </a:t>
            </a:r>
            <a:r>
              <a:rPr lang="en-US" sz="2800" b="1" dirty="0" err="1"/>
              <a:t>MSW</a:t>
            </a:r>
            <a:r>
              <a:rPr lang="en-US" sz="2800" b="1" dirty="0"/>
              <a:t> </a:t>
            </a:r>
            <a:r>
              <a:rPr lang="en-US" sz="2800" b="1" dirty="0" smtClean="0"/>
              <a:t>combustion in Amsterdam</a:t>
            </a:r>
            <a:r>
              <a:rPr lang="el-GR" sz="2800" b="1" dirty="0"/>
              <a:t/>
            </a:r>
            <a:br>
              <a:rPr lang="el-GR" sz="2800" b="1" dirty="0"/>
            </a:br>
            <a:r>
              <a:rPr lang="en-US" sz="2800" b="1" dirty="0" smtClean="0"/>
              <a:t>(the Netherlands, Hitachi </a:t>
            </a:r>
            <a:r>
              <a:rPr lang="en-US" sz="2800" b="1" dirty="0" smtClean="0"/>
              <a:t>Zosen)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21237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4" descr="Köl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744" y="1412776"/>
            <a:ext cx="7872696" cy="47467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sz="2800" b="1" dirty="0" err="1" smtClean="0"/>
              <a:t>WtE</a:t>
            </a:r>
            <a:r>
              <a:rPr lang="en-US" sz="2800" b="1" dirty="0" smtClean="0"/>
              <a:t> - mixed </a:t>
            </a:r>
            <a:r>
              <a:rPr lang="en-US" sz="2800" b="1" dirty="0" err="1"/>
              <a:t>MSW</a:t>
            </a:r>
            <a:r>
              <a:rPr lang="en-US" sz="2800" b="1" dirty="0"/>
              <a:t> </a:t>
            </a:r>
            <a:r>
              <a:rPr lang="en-US" sz="2800" b="1" dirty="0" smtClean="0"/>
              <a:t>combustion in </a:t>
            </a:r>
            <a:r>
              <a:rPr lang="en-US" sz="2800" b="1" dirty="0" smtClean="0"/>
              <a:t>Cologne </a:t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 smtClean="0"/>
              <a:t>Germany, </a:t>
            </a:r>
            <a:r>
              <a:rPr lang="en-US" sz="2800" b="1" dirty="0" err="1" smtClean="0"/>
              <a:t>Fisia</a:t>
            </a:r>
            <a:r>
              <a:rPr lang="en-US" sz="2800" b="1" dirty="0" smtClean="0"/>
              <a:t> </a:t>
            </a:r>
            <a:r>
              <a:rPr lang="en-US" sz="2800" b="1" dirty="0" smtClean="0"/>
              <a:t>Babcock)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7663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125" y="1417638"/>
            <a:ext cx="8064323" cy="4659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 smtClean="0"/>
              <a:t>WtE</a:t>
            </a:r>
            <a:r>
              <a:rPr lang="en-US" sz="2800" b="1" dirty="0" smtClean="0"/>
              <a:t> </a:t>
            </a:r>
            <a:r>
              <a:rPr lang="en-US" sz="2800" b="1" dirty="0" smtClean="0"/>
              <a:t>- </a:t>
            </a:r>
            <a:r>
              <a:rPr lang="en-US" sz="2800" b="1" dirty="0"/>
              <a:t>RDF </a:t>
            </a:r>
            <a:r>
              <a:rPr lang="en-US" sz="2800" b="1" dirty="0" smtClean="0"/>
              <a:t>combustion in </a:t>
            </a:r>
            <a:r>
              <a:rPr lang="en-US" sz="2800" b="1" dirty="0" err="1" smtClean="0"/>
              <a:t>Bernburg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(Germany, </a:t>
            </a:r>
            <a:r>
              <a:rPr lang="en-US" sz="2800" b="1" dirty="0" err="1" smtClean="0"/>
              <a:t>Baumgarte-JFE</a:t>
            </a:r>
            <a:r>
              <a:rPr lang="en-US" sz="2800" b="1" dirty="0" smtClean="0"/>
              <a:t> </a:t>
            </a:r>
            <a:r>
              <a:rPr lang="en-US" sz="2800" b="1" dirty="0" smtClean="0"/>
              <a:t>group)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5843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el-GR" sz="2800" b="1" dirty="0"/>
              <a:t>Recycling of </a:t>
            </a:r>
            <a:r>
              <a:rPr lang="en-US" altLang="el-GR" sz="2800" b="1" dirty="0" err="1"/>
              <a:t>MSW</a:t>
            </a:r>
            <a:r>
              <a:rPr lang="en-US" altLang="el-GR" sz="2800" b="1" dirty="0"/>
              <a:t> and combustion of produced </a:t>
            </a:r>
            <a:r>
              <a:rPr lang="el-GR" altLang="el-GR" sz="2800" b="1" dirty="0" err="1"/>
              <a:t>SRF</a:t>
            </a:r>
            <a:r>
              <a:rPr lang="el-GR" altLang="el-GR" sz="2800" b="1" dirty="0"/>
              <a:t>/</a:t>
            </a:r>
            <a:r>
              <a:rPr lang="el-GR" altLang="el-GR" sz="2800" b="1" dirty="0" err="1"/>
              <a:t>RDF</a:t>
            </a:r>
            <a:r>
              <a:rPr lang="el-GR" altLang="el-GR" sz="2800" b="1" dirty="0"/>
              <a:t> </a:t>
            </a:r>
            <a:r>
              <a:rPr lang="en-US" altLang="el-GR" sz="2800" b="1" dirty="0"/>
              <a:t>in</a:t>
            </a:r>
            <a:r>
              <a:rPr lang="el-GR" altLang="el-GR" sz="2800" b="1" dirty="0"/>
              <a:t> </a:t>
            </a:r>
            <a:r>
              <a:rPr lang="el-GR" altLang="el-GR" sz="2800" b="1" dirty="0" err="1"/>
              <a:t>Lomellina</a:t>
            </a:r>
            <a:r>
              <a:rPr lang="el-GR" altLang="el-GR" sz="2800" b="1" dirty="0"/>
              <a:t> II </a:t>
            </a:r>
            <a:r>
              <a:rPr lang="el-GR" altLang="el-GR" sz="2800" b="1" dirty="0" smtClean="0"/>
              <a:t>(</a:t>
            </a:r>
            <a:r>
              <a:rPr lang="en-US" altLang="el-GR" sz="2800" b="1" dirty="0" smtClean="0"/>
              <a:t>Italy, Foster Wheeler</a:t>
            </a:r>
            <a:r>
              <a:rPr lang="el-GR" altLang="el-GR" sz="2800" b="1" dirty="0" smtClean="0"/>
              <a:t>)</a:t>
            </a:r>
            <a:endParaRPr lang="el-GR" altLang="el-GR" sz="2800" b="1" dirty="0"/>
          </a:p>
        </p:txBody>
      </p:sp>
      <p:pic>
        <p:nvPicPr>
          <p:cNvPr id="4" name="Picture 4" descr="Lomellina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51" y="1417638"/>
            <a:ext cx="7585098" cy="4708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7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el-GR" sz="2800" b="1" dirty="0" smtClean="0"/>
              <a:t>Energy utilization of secondary fuels (RDF, </a:t>
            </a:r>
            <a:r>
              <a:rPr lang="en-US" altLang="el-GR" sz="2800" b="1" dirty="0" err="1" smtClean="0"/>
              <a:t>SRF</a:t>
            </a:r>
            <a:r>
              <a:rPr lang="en-US" altLang="el-GR" sz="2800" b="1" dirty="0" smtClean="0"/>
              <a:t>) </a:t>
            </a:r>
            <a:r>
              <a:rPr lang="en-US" altLang="el-GR" sz="2800" b="1" dirty="0" smtClean="0"/>
              <a:t/>
            </a:r>
            <a:br>
              <a:rPr lang="en-US" altLang="el-GR" sz="2800" b="1" dirty="0" smtClean="0"/>
            </a:br>
            <a:r>
              <a:rPr lang="en-US" altLang="el-GR" sz="2800" b="1" dirty="0" smtClean="0"/>
              <a:t>in </a:t>
            </a:r>
            <a:r>
              <a:rPr lang="en-US" altLang="el-GR" sz="2800" b="1" dirty="0" smtClean="0"/>
              <a:t>the cement industry</a:t>
            </a:r>
            <a:endParaRPr lang="el-GR" sz="2800" dirty="0"/>
          </a:p>
        </p:txBody>
      </p:sp>
      <p:sp>
        <p:nvSpPr>
          <p:cNvPr id="5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35496" y="1473200"/>
            <a:ext cx="8496944" cy="4404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l-GR" sz="2000" b="1" dirty="0"/>
              <a:t>The quantities of secondary fuels and biomass </a:t>
            </a:r>
            <a:r>
              <a:rPr lang="el-GR" altLang="el-GR" sz="2000" b="1" dirty="0"/>
              <a:t>(</a:t>
            </a:r>
            <a:r>
              <a:rPr lang="en-US" altLang="el-GR" sz="2000" b="1" dirty="0"/>
              <a:t>~</a:t>
            </a:r>
            <a:r>
              <a:rPr lang="el-GR" altLang="el-GR" sz="2000" b="1" dirty="0"/>
              <a:t>63:</a:t>
            </a:r>
            <a:r>
              <a:rPr lang="en-US" altLang="el-GR" sz="2000" b="1" dirty="0"/>
              <a:t>3</a:t>
            </a:r>
            <a:r>
              <a:rPr lang="el-GR" altLang="el-GR" sz="2000" b="1" dirty="0"/>
              <a:t>7) </a:t>
            </a:r>
            <a:r>
              <a:rPr lang="en-US" altLang="el-GR" sz="2000" b="1" dirty="0"/>
              <a:t>used in the cement industry </a:t>
            </a:r>
            <a:r>
              <a:rPr lang="en-US" altLang="el-GR" sz="2000" b="1" dirty="0" smtClean="0"/>
              <a:t>worldwide were </a:t>
            </a:r>
            <a:r>
              <a:rPr lang="en-US" altLang="el-GR" sz="2000" b="1" dirty="0"/>
              <a:t>quadrupled within 15 years </a:t>
            </a:r>
            <a:r>
              <a:rPr lang="el-GR" altLang="el-GR" sz="2000" b="1" dirty="0"/>
              <a:t>(1990-2005), </a:t>
            </a:r>
            <a:r>
              <a:rPr lang="en-US" altLang="el-GR" sz="2000" b="1" dirty="0"/>
              <a:t>from</a:t>
            </a:r>
            <a:r>
              <a:rPr lang="el-GR" altLang="el-GR" sz="2000" b="1" dirty="0"/>
              <a:t> 3 </a:t>
            </a:r>
            <a:r>
              <a:rPr lang="en-US" altLang="el-GR" sz="2000" b="1" dirty="0"/>
              <a:t>to</a:t>
            </a:r>
            <a:r>
              <a:rPr lang="el-GR" altLang="el-GR" sz="2000" b="1" dirty="0"/>
              <a:t> 12 </a:t>
            </a:r>
            <a:r>
              <a:rPr lang="en-US" altLang="el-GR" sz="2000" b="1" dirty="0"/>
              <a:t>million tons/year </a:t>
            </a:r>
            <a:r>
              <a:rPr lang="el-GR" altLang="el-GR" sz="2000" b="1" dirty="0"/>
              <a:t>(</a:t>
            </a:r>
            <a:r>
              <a:rPr lang="en-US" altLang="el-GR" sz="2000" b="1" dirty="0"/>
              <a:t>data from</a:t>
            </a:r>
            <a:r>
              <a:rPr lang="el-GR" altLang="el-GR" sz="2000" b="1" dirty="0"/>
              <a:t> </a:t>
            </a:r>
            <a:r>
              <a:rPr lang="en-US" altLang="el-GR" sz="2000" b="1" dirty="0"/>
              <a:t>CSI, </a:t>
            </a:r>
            <a:r>
              <a:rPr lang="en-US" altLang="el-GR" sz="2000" b="1" dirty="0" err="1"/>
              <a:t>CEMBUREAU</a:t>
            </a:r>
            <a:r>
              <a:rPr lang="en-US" altLang="el-GR" sz="2000" b="1" dirty="0"/>
              <a:t>)</a:t>
            </a:r>
            <a:r>
              <a:rPr lang="el-GR" altLang="el-GR" sz="2000" b="1" dirty="0"/>
              <a:t> </a:t>
            </a:r>
            <a:r>
              <a:rPr lang="en-US" altLang="el-GR" sz="2000" b="1" dirty="0"/>
              <a:t>with EU-countries to absorb the majority of these quantities</a:t>
            </a:r>
            <a:r>
              <a:rPr lang="el-GR" altLang="el-GR" sz="2000" b="1" dirty="0"/>
              <a:t>.</a:t>
            </a:r>
            <a:endParaRPr lang="en-US" altLang="el-GR" sz="2000" b="1" dirty="0"/>
          </a:p>
          <a:p>
            <a:pPr>
              <a:lnSpc>
                <a:spcPct val="80000"/>
              </a:lnSpc>
            </a:pPr>
            <a:r>
              <a:rPr lang="en-US" altLang="el-GR" sz="2000" b="1" dirty="0" smtClean="0"/>
              <a:t>The 50% of thermal load in the German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l-GR" sz="2000" b="1" dirty="0"/>
              <a:t> </a:t>
            </a:r>
            <a:r>
              <a:rPr lang="en-US" altLang="el-GR" sz="2000" b="1" dirty="0" smtClean="0"/>
              <a:t>     Cement industry is covered by </a:t>
            </a:r>
            <a:r>
              <a:rPr lang="en-US" altLang="el-GR" sz="2000" b="1" dirty="0" err="1" smtClean="0"/>
              <a:t>SRF</a:t>
            </a:r>
            <a:r>
              <a:rPr lang="en-US" altLang="el-GR" sz="2000" b="1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l-GR" sz="2000" b="1" dirty="0"/>
              <a:t> </a:t>
            </a:r>
            <a:r>
              <a:rPr lang="en-US" altLang="el-GR" sz="2000" b="1" dirty="0" smtClean="0"/>
              <a:t>     and biomass</a:t>
            </a:r>
            <a:r>
              <a:rPr lang="en-US" altLang="el-GR" sz="2000" b="1" dirty="0"/>
              <a:t>.</a:t>
            </a:r>
            <a:r>
              <a:rPr lang="el-GR" altLang="el-GR" sz="2000" b="1" dirty="0" smtClean="0"/>
              <a:t>	</a:t>
            </a:r>
          </a:p>
          <a:p>
            <a:pPr>
              <a:lnSpc>
                <a:spcPct val="80000"/>
              </a:lnSpc>
            </a:pPr>
            <a:r>
              <a:rPr lang="en-US" altLang="el-GR" sz="2000" b="1" dirty="0" smtClean="0"/>
              <a:t>Only in Germany approx. 2 million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l-GR" sz="2000" b="1" dirty="0"/>
              <a:t> </a:t>
            </a:r>
            <a:r>
              <a:rPr lang="en-US" altLang="el-GR" sz="2000" b="1" dirty="0" smtClean="0"/>
              <a:t>     tons </a:t>
            </a:r>
            <a:r>
              <a:rPr lang="en-US" altLang="el-GR" sz="2000" b="1" dirty="0" err="1" smtClean="0"/>
              <a:t>SRF</a:t>
            </a:r>
            <a:r>
              <a:rPr lang="en-US" altLang="el-GR" sz="2000" b="1" dirty="0" smtClean="0"/>
              <a:t> </a:t>
            </a:r>
            <a:r>
              <a:rPr lang="en-US" altLang="el-GR" sz="2000" b="1" dirty="0" smtClean="0"/>
              <a:t>per year </a:t>
            </a:r>
            <a:r>
              <a:rPr lang="en-US" altLang="el-GR" sz="2000" b="1" dirty="0" smtClean="0"/>
              <a:t>are </a:t>
            </a:r>
            <a:r>
              <a:rPr lang="en-US" altLang="el-GR" sz="2000" b="1" dirty="0" smtClean="0"/>
              <a:t>utilized in </a:t>
            </a:r>
            <a:r>
              <a:rPr lang="en-US" altLang="el-GR" sz="2000" b="1" dirty="0" smtClean="0"/>
              <a:t>the</a:t>
            </a:r>
            <a:endParaRPr lang="el-GR" altLang="el-GR" sz="2000" b="1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000" b="1" dirty="0" smtClean="0"/>
              <a:t>	</a:t>
            </a:r>
            <a:r>
              <a:rPr lang="en-US" altLang="el-GR" sz="2000" b="1" dirty="0" smtClean="0"/>
              <a:t>cement </a:t>
            </a:r>
            <a:r>
              <a:rPr lang="en-US" altLang="el-GR" sz="2000" b="1" dirty="0" smtClean="0"/>
              <a:t>industry (2008 data).</a:t>
            </a:r>
            <a:endParaRPr lang="en-US" altLang="el-GR" sz="2000" b="1" dirty="0"/>
          </a:p>
          <a:p>
            <a:pPr>
              <a:lnSpc>
                <a:spcPct val="80000"/>
              </a:lnSpc>
            </a:pPr>
            <a:r>
              <a:rPr lang="en-US" altLang="el-GR" sz="2000" b="1" dirty="0" smtClean="0"/>
              <a:t>The most significant problems for </a:t>
            </a:r>
            <a:r>
              <a:rPr lang="el-GR" altLang="el-GR" sz="2000" b="1" dirty="0" smtClean="0"/>
              <a:t> </a:t>
            </a:r>
            <a:r>
              <a:rPr lang="en-US" altLang="el-GR" sz="2000" b="1" dirty="0" smtClean="0"/>
              <a:t>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l-GR" sz="2000" b="1" dirty="0" smtClean="0"/>
              <a:t>      such applications are the lack </a:t>
            </a:r>
            <a:r>
              <a:rPr lang="en-US" altLang="el-GR" sz="2000" b="1" dirty="0" smtClean="0"/>
              <a:t>of fuel</a:t>
            </a:r>
            <a:endParaRPr lang="el-GR" altLang="el-GR" sz="2000" b="1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000" b="1" dirty="0" smtClean="0"/>
              <a:t>	</a:t>
            </a:r>
            <a:r>
              <a:rPr lang="en-US" altLang="el-GR" sz="2000" b="1" dirty="0" smtClean="0"/>
              <a:t>standardization, </a:t>
            </a:r>
            <a:r>
              <a:rPr lang="en-US" altLang="el-GR" sz="2000" b="1" dirty="0" smtClean="0"/>
              <a:t>existence of long-term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2000" b="1" dirty="0"/>
              <a:t>	</a:t>
            </a:r>
            <a:r>
              <a:rPr lang="en-US" altLang="el-GR" sz="2000" b="1" dirty="0" smtClean="0"/>
              <a:t>fuel contracts</a:t>
            </a:r>
            <a:r>
              <a:rPr lang="en-US" altLang="el-GR" sz="2000" b="1" dirty="0" smtClean="0"/>
              <a:t>, the institutional </a:t>
            </a:r>
            <a:endParaRPr lang="en-US" altLang="el-GR" sz="2000" b="1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l-GR" sz="2000" b="1" dirty="0"/>
              <a:t>	</a:t>
            </a:r>
            <a:r>
              <a:rPr lang="en-US" altLang="el-GR" sz="2000" b="1" dirty="0" smtClean="0"/>
              <a:t>framework</a:t>
            </a:r>
            <a:r>
              <a:rPr lang="en-US" altLang="el-GR" sz="2000" b="1" dirty="0"/>
              <a:t> </a:t>
            </a:r>
            <a:r>
              <a:rPr lang="en-US" altLang="el-GR" sz="2000" b="1" dirty="0" smtClean="0"/>
              <a:t>and </a:t>
            </a:r>
            <a:r>
              <a:rPr lang="en-US" altLang="el-GR" sz="2000" b="1" dirty="0" smtClean="0"/>
              <a:t>environmental opposition.</a:t>
            </a:r>
            <a:endParaRPr lang="el-GR" altLang="el-GR" sz="2000" b="1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1800" b="1" dirty="0" smtClean="0"/>
              <a:t>	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000" b="1" dirty="0" smtClean="0"/>
          </a:p>
          <a:p>
            <a:pPr>
              <a:lnSpc>
                <a:spcPct val="80000"/>
              </a:lnSpc>
            </a:pPr>
            <a:endParaRPr lang="el-GR" altLang="el-GR" sz="1000" b="1" dirty="0" smtClean="0"/>
          </a:p>
          <a:p>
            <a:pPr>
              <a:lnSpc>
                <a:spcPct val="80000"/>
              </a:lnSpc>
            </a:pPr>
            <a:endParaRPr lang="el-GR" altLang="el-GR" sz="900" b="1" dirty="0" smtClean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716016" y="2348880"/>
            <a:ext cx="4478758" cy="3291780"/>
            <a:chOff x="2251" y="1148"/>
            <a:chExt cx="2687" cy="173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" y="1148"/>
              <a:ext cx="260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306" y="2752"/>
              <a:ext cx="263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el-GR" sz="1000" b="1" dirty="0" smtClean="0"/>
                <a:t>Fuel mix in the German cement industry </a:t>
              </a:r>
              <a:r>
                <a:rPr lang="en-US" altLang="el-GR" sz="1200" dirty="0" smtClean="0"/>
                <a:t>(</a:t>
              </a:r>
              <a:r>
                <a:rPr lang="en-US" altLang="el-GR" sz="1200" dirty="0" err="1" smtClean="0"/>
                <a:t>Neovis</a:t>
              </a:r>
              <a:r>
                <a:rPr lang="en-US" altLang="el-GR" sz="1200" dirty="0"/>
                <a:t>, 2008)</a:t>
              </a:r>
              <a:endParaRPr lang="el-GR" altLang="el-G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8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04800"/>
            <a:ext cx="8558088" cy="891952"/>
          </a:xfrm>
        </p:spPr>
        <p:txBody>
          <a:bodyPr/>
          <a:lstStyle/>
          <a:p>
            <a:pPr algn="ctr" eaLnBrk="1" hangingPunct="1"/>
            <a:r>
              <a:rPr lang="en-US" altLang="el-GR" sz="2800" b="1" dirty="0" smtClean="0"/>
              <a:t>Energy </a:t>
            </a:r>
            <a:r>
              <a:rPr lang="en-US" altLang="el-GR" sz="2800" b="1" dirty="0" smtClean="0"/>
              <a:t>utilization of </a:t>
            </a:r>
            <a:r>
              <a:rPr lang="en-US" altLang="el-GR" sz="2800" b="1" dirty="0" err="1" smtClean="0"/>
              <a:t>SRF</a:t>
            </a:r>
            <a:r>
              <a:rPr lang="el-GR" altLang="el-GR" sz="2800" b="1" dirty="0" smtClean="0"/>
              <a:t> &amp; </a:t>
            </a:r>
            <a:r>
              <a:rPr lang="en-US" altLang="el-GR" sz="2800" b="1" dirty="0" smtClean="0"/>
              <a:t>biomass in a co-generation </a:t>
            </a:r>
            <a:r>
              <a:rPr lang="en-US" altLang="el-GR" sz="2800" b="1" dirty="0" smtClean="0"/>
              <a:t>combustion plant,  in </a:t>
            </a:r>
            <a:r>
              <a:rPr lang="en-US" altLang="el-GR" sz="2800" b="1" dirty="0" smtClean="0"/>
              <a:t>the pulp &amp; paper mill of </a:t>
            </a:r>
            <a:r>
              <a:rPr lang="en-US" altLang="el-GR" sz="2800" b="1" dirty="0" err="1" smtClean="0"/>
              <a:t>Stora</a:t>
            </a:r>
            <a:r>
              <a:rPr lang="en-US" altLang="el-GR" sz="2800" b="1" dirty="0" smtClean="0"/>
              <a:t> Enso (Finland)</a:t>
            </a:r>
            <a:endParaRPr lang="el-GR" altLang="el-GR" sz="2800" b="1" dirty="0" smtClean="0">
              <a:cs typeface="Tahoma" panose="020B0604030504040204" pitchFamily="34" charset="0"/>
            </a:endParaRPr>
          </a:p>
        </p:txBody>
      </p:sp>
      <p:pic>
        <p:nvPicPr>
          <p:cNvPr id="33797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213" y="1212007"/>
            <a:ext cx="5702300" cy="3513137"/>
          </a:xfrm>
          <a:noFill/>
        </p:spPr>
      </p:pic>
      <p:sp>
        <p:nvSpPr>
          <p:cNvPr id="33798" name="Rectangle 7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23528" y="4825876"/>
            <a:ext cx="8568952" cy="14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Blip>
                <a:blip r:embed="rId3"/>
              </a:buBlip>
            </a:pPr>
            <a:r>
              <a:rPr lang="en-US" altLang="el-GR" sz="1600" b="1" dirty="0" smtClean="0"/>
              <a:t>Paper industry application: The </a:t>
            </a:r>
            <a:r>
              <a:rPr lang="en-US" altLang="el-GR" sz="1600" b="1" dirty="0" err="1" smtClean="0"/>
              <a:t>Stora</a:t>
            </a:r>
            <a:r>
              <a:rPr lang="en-US" altLang="el-GR" sz="1600" b="1" dirty="0" smtClean="0"/>
              <a:t> Enso </a:t>
            </a:r>
            <a:r>
              <a:rPr lang="en-US" altLang="el-GR" sz="1600" b="1" dirty="0"/>
              <a:t>unit in </a:t>
            </a:r>
            <a:r>
              <a:rPr lang="en-US" altLang="el-GR" sz="1600" b="1" dirty="0" err="1" smtClean="0"/>
              <a:t>Antijalankoski</a:t>
            </a:r>
            <a:r>
              <a:rPr lang="en-US" altLang="el-GR" sz="1600" b="1" dirty="0" smtClean="0"/>
              <a:t> utilizes </a:t>
            </a:r>
            <a:r>
              <a:rPr lang="en-US" altLang="el-GR" sz="1600" b="1" dirty="0" err="1" smtClean="0"/>
              <a:t>SRF</a:t>
            </a:r>
            <a:r>
              <a:rPr lang="en-US" altLang="el-GR" sz="1600" b="1" dirty="0" err="1">
                <a:cs typeface="Tahoma" panose="020B0604030504040204" pitchFamily="34" charset="0"/>
              </a:rPr>
              <a:t>÷</a:t>
            </a:r>
            <a:r>
              <a:rPr lang="en-US" altLang="el-GR" sz="1600" b="1" dirty="0" err="1" smtClean="0"/>
              <a:t>biomass</a:t>
            </a:r>
            <a:r>
              <a:rPr lang="en-US" altLang="el-GR" sz="1600" b="1" dirty="0" smtClean="0"/>
              <a:t> mixture (</a:t>
            </a:r>
            <a:r>
              <a:rPr lang="en-US" altLang="el-GR" sz="1600" b="1" dirty="0"/>
              <a:t>40</a:t>
            </a:r>
            <a:r>
              <a:rPr lang="en-US" altLang="el-GR" sz="1600" b="1" dirty="0">
                <a:cs typeface="Tahoma" panose="020B0604030504040204" pitchFamily="34" charset="0"/>
              </a:rPr>
              <a:t>÷</a:t>
            </a:r>
            <a:r>
              <a:rPr lang="en-US" altLang="el-GR" sz="1600" b="1" dirty="0"/>
              <a:t>60</a:t>
            </a:r>
            <a:r>
              <a:rPr lang="en-US" altLang="el-GR" sz="1600" b="1" dirty="0" smtClean="0"/>
              <a:t>)</a:t>
            </a:r>
            <a:r>
              <a:rPr lang="en-US" altLang="el-GR" sz="1600" b="1" dirty="0" smtClean="0"/>
              <a:t>, with 135.000 t </a:t>
            </a:r>
            <a:r>
              <a:rPr lang="en-US" altLang="el-GR" sz="1600" b="1" dirty="0" err="1" smtClean="0"/>
              <a:t>SRF</a:t>
            </a:r>
            <a:r>
              <a:rPr lang="en-US" altLang="el-GR" sz="1600" b="1" dirty="0" smtClean="0"/>
              <a:t>/a and 90.000 t biomass/a</a:t>
            </a:r>
          </a:p>
          <a:p>
            <a:pPr marL="0" indent="0" eaLnBrk="1" hangingPunct="1">
              <a:lnSpc>
                <a:spcPts val="2200"/>
              </a:lnSpc>
            </a:pPr>
            <a:endParaRPr lang="en-US" altLang="el-GR" sz="1600" b="1" dirty="0">
              <a:cs typeface="Tahoma" panose="020B0604030504040204" pitchFamily="34" charset="0"/>
            </a:endParaRPr>
          </a:p>
          <a:p>
            <a:pPr algn="l" eaLnBrk="1" hangingPunct="1">
              <a:lnSpc>
                <a:spcPts val="22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l-GR" sz="1600" b="1" dirty="0" smtClean="0">
                <a:cs typeface="Tahoma" panose="020B0604030504040204" pitchFamily="34" charset="0"/>
              </a:rPr>
              <a:t>Fluidized bed combustion (</a:t>
            </a:r>
            <a:r>
              <a:rPr lang="en-US" altLang="el-GR" sz="1600" b="1" dirty="0" err="1">
                <a:cs typeface="Tahoma" panose="020B0604030504040204" pitchFamily="34" charset="0"/>
              </a:rPr>
              <a:t>BFB</a:t>
            </a:r>
            <a:r>
              <a:rPr lang="en-US" altLang="el-GR" sz="1600" b="1" dirty="0">
                <a:cs typeface="Tahoma" panose="020B0604030504040204" pitchFamily="34" charset="0"/>
              </a:rPr>
              <a:t>) </a:t>
            </a:r>
            <a:r>
              <a:rPr lang="en-US" altLang="el-GR" sz="1600" b="1" dirty="0" smtClean="0">
                <a:cs typeface="Tahoma" panose="020B0604030504040204" pitchFamily="34" charset="0"/>
              </a:rPr>
              <a:t>with steam production </a:t>
            </a:r>
            <a:r>
              <a:rPr lang="el-GR" altLang="el-GR" sz="1600" b="1" dirty="0" smtClean="0">
                <a:cs typeface="Tahoma" panose="020B0604030504040204" pitchFamily="34" charset="0"/>
              </a:rPr>
              <a:t>(</a:t>
            </a:r>
            <a:r>
              <a:rPr lang="el-GR" altLang="el-GR" sz="1600" b="1" dirty="0">
                <a:cs typeface="Tahoma" panose="020B0604030504040204" pitchFamily="34" charset="0"/>
              </a:rPr>
              <a:t>500 </a:t>
            </a:r>
            <a:r>
              <a:rPr lang="el-GR" altLang="el-GR" sz="1600" b="1" baseline="30000" dirty="0">
                <a:cs typeface="Tahoma" panose="020B0604030504040204" pitchFamily="34" charset="0"/>
              </a:rPr>
              <a:t>ο</a:t>
            </a:r>
            <a:r>
              <a:rPr lang="en-US" altLang="el-GR" sz="1600" b="1" dirty="0">
                <a:cs typeface="Tahoma" panose="020B0604030504040204" pitchFamily="34" charset="0"/>
              </a:rPr>
              <a:t>C, 80 bar)</a:t>
            </a:r>
            <a:r>
              <a:rPr lang="el-GR" altLang="el-GR" sz="1600" b="1" dirty="0">
                <a:cs typeface="Tahoma" panose="020B0604030504040204" pitchFamily="34" charset="0"/>
              </a:rPr>
              <a:t>, </a:t>
            </a:r>
            <a:r>
              <a:rPr lang="en-US" altLang="el-GR" sz="1600" b="1" dirty="0" smtClean="0">
                <a:cs typeface="Tahoma" panose="020B0604030504040204" pitchFamily="34" charset="0"/>
              </a:rPr>
              <a:t>advanced environmental performance and &gt;90% </a:t>
            </a:r>
            <a:r>
              <a:rPr lang="en-US" altLang="el-GR" sz="1600" b="1" dirty="0" smtClean="0">
                <a:cs typeface="Tahoma" panose="020B0604030504040204" pitchFamily="34" charset="0"/>
              </a:rPr>
              <a:t>availability</a:t>
            </a:r>
            <a:endParaRPr lang="en-US" altLang="el-GR" sz="1600" b="1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655"/>
          </a:xfrm>
        </p:spPr>
        <p:txBody>
          <a:bodyPr/>
          <a:lstStyle/>
          <a:p>
            <a:r>
              <a:rPr lang="en-US" altLang="el-GR" sz="2800" b="1" dirty="0" smtClean="0"/>
              <a:t>Small scale gasification applications is the </a:t>
            </a:r>
            <a:r>
              <a:rPr lang="en-US" altLang="el-GR" sz="2800" b="1" dirty="0" smtClean="0"/>
              <a:t/>
            </a:r>
            <a:br>
              <a:rPr lang="en-US" altLang="el-GR" sz="2800" b="1" dirty="0" smtClean="0"/>
            </a:br>
            <a:r>
              <a:rPr lang="en-US" altLang="el-GR" sz="2800" b="1" dirty="0" smtClean="0"/>
              <a:t>forthcoming </a:t>
            </a:r>
            <a:r>
              <a:rPr lang="en-US" altLang="el-GR" sz="2800" b="1" dirty="0" smtClean="0"/>
              <a:t>trend</a:t>
            </a:r>
            <a:endParaRPr lang="el-GR" sz="2800" dirty="0"/>
          </a:p>
        </p:txBody>
      </p:sp>
      <p:pic>
        <p:nvPicPr>
          <p:cNvPr id="4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351309"/>
            <a:ext cx="5259182" cy="4525963"/>
          </a:xfrm>
        </p:spPr>
      </p:pic>
      <p:sp>
        <p:nvSpPr>
          <p:cNvPr id="6" name="Rectangle 5"/>
          <p:cNvSpPr/>
          <p:nvPr/>
        </p:nvSpPr>
        <p:spPr>
          <a:xfrm>
            <a:off x="4716016" y="1429856"/>
            <a:ext cx="4572000" cy="15670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el-GR" b="1" u="sng" dirty="0" smtClean="0"/>
              <a:t>FUELS successfully </a:t>
            </a:r>
            <a:r>
              <a:rPr lang="en-US" altLang="el-GR" b="1" u="sng" dirty="0" smtClean="0"/>
              <a:t>tested</a:t>
            </a:r>
            <a:endParaRPr lang="en-US" altLang="el-GR" b="1" dirty="0" smtClean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/>
              <a:t> </a:t>
            </a:r>
            <a:r>
              <a:rPr lang="en-US" altLang="el-GR" b="1" dirty="0" smtClean="0"/>
              <a:t>woodchips, capacity up to 20 </a:t>
            </a:r>
            <a:r>
              <a:rPr lang="en-US" altLang="el-GR" b="1" dirty="0" err="1" smtClean="0"/>
              <a:t>MW</a:t>
            </a:r>
            <a:r>
              <a:rPr lang="en-US" altLang="el-GR" b="1" baseline="-25000" dirty="0" err="1" smtClean="0"/>
              <a:t>e</a:t>
            </a:r>
            <a:endParaRPr lang="en-US" altLang="el-GR" b="1" baseline="-25000" dirty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 difficult biomass fuels (olive husks and wheat straw), capacity</a:t>
            </a:r>
            <a:r>
              <a:rPr lang="en-US" altLang="el-GR" b="1" dirty="0"/>
              <a:t>: </a:t>
            </a:r>
            <a:r>
              <a:rPr lang="en-US" altLang="el-GR" b="1" dirty="0" smtClean="0"/>
              <a:t>up to 5 </a:t>
            </a:r>
            <a:r>
              <a:rPr lang="en-US" altLang="el-GR" b="1" dirty="0" err="1" smtClean="0"/>
              <a:t>MW</a:t>
            </a:r>
            <a:r>
              <a:rPr lang="en-US" altLang="el-GR" b="1" baseline="-25000" dirty="0" err="1" smtClean="0"/>
              <a:t>e</a:t>
            </a:r>
            <a:endParaRPr lang="en-US" altLang="el-GR" b="1" baseline="-25000" dirty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 RDF and </a:t>
            </a:r>
            <a:r>
              <a:rPr lang="en-US" altLang="el-GR" b="1" dirty="0" err="1" smtClean="0"/>
              <a:t>SRF</a:t>
            </a:r>
            <a:r>
              <a:rPr lang="en-US" altLang="el-GR" b="1" dirty="0" smtClean="0"/>
              <a:t>, capacity up to 1 ton/hour</a:t>
            </a:r>
            <a:endParaRPr lang="el-GR" altLang="el-GR" b="1" dirty="0"/>
          </a:p>
        </p:txBody>
      </p:sp>
      <p:sp>
        <p:nvSpPr>
          <p:cNvPr id="7" name="Rectangle 6"/>
          <p:cNvSpPr/>
          <p:nvPr/>
        </p:nvSpPr>
        <p:spPr>
          <a:xfrm>
            <a:off x="4716016" y="3140968"/>
            <a:ext cx="4427984" cy="392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el-GR" b="1" u="sng" dirty="0" smtClean="0"/>
              <a:t>Benefits</a:t>
            </a:r>
            <a:endParaRPr lang="en-US" altLang="el-GR" b="1" u="sng" dirty="0" smtClean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higher efficiency than combustion</a:t>
            </a:r>
            <a:endParaRPr lang="en-US" altLang="el-GR" b="1" dirty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 small scale applications with reasonable </a:t>
            </a:r>
            <a:r>
              <a:rPr lang="en-US" altLang="el-GR" b="1" dirty="0" smtClean="0"/>
              <a:t>   CAPEX</a:t>
            </a:r>
            <a:endParaRPr lang="en-US" altLang="el-GR" b="1" dirty="0" smtClean="0"/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 coupling of power generation with fuel (RDF, </a:t>
            </a:r>
            <a:r>
              <a:rPr lang="en-US" altLang="el-GR" b="1" dirty="0" err="1" smtClean="0"/>
              <a:t>SRF</a:t>
            </a:r>
            <a:r>
              <a:rPr lang="en-US" altLang="el-GR" b="1" dirty="0" smtClean="0"/>
              <a:t>) production to incorporate near-zero waste applications</a:t>
            </a:r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Very good CHP potential</a:t>
            </a:r>
          </a:p>
          <a:p>
            <a:pPr>
              <a:lnSpc>
                <a:spcPts val="2300"/>
              </a:lnSpc>
              <a:buBlip>
                <a:blip r:embed="rId3"/>
              </a:buBlip>
            </a:pPr>
            <a:r>
              <a:rPr lang="en-US" altLang="el-GR" b="1" dirty="0" smtClean="0"/>
              <a:t>Flexible utilization of produced </a:t>
            </a:r>
            <a:r>
              <a:rPr lang="en-US" altLang="el-GR" b="1" dirty="0" smtClean="0"/>
              <a:t>syngas</a:t>
            </a:r>
          </a:p>
          <a:p>
            <a:pPr>
              <a:lnSpc>
                <a:spcPts val="2300"/>
              </a:lnSpc>
            </a:pPr>
            <a:r>
              <a:rPr lang="en-US" altLang="el-GR" b="1" dirty="0" smtClean="0"/>
              <a:t>(power, natural gas grid, liquid biofuels)</a:t>
            </a:r>
            <a:endParaRPr lang="en-US" altLang="el-GR" b="1" dirty="0" smtClean="0"/>
          </a:p>
          <a:p>
            <a:pPr>
              <a:lnSpc>
                <a:spcPts val="2300"/>
              </a:lnSpc>
            </a:pPr>
            <a:endParaRPr lang="en-US" altLang="el-GR" b="1" dirty="0" smtClean="0"/>
          </a:p>
          <a:p>
            <a:pPr>
              <a:lnSpc>
                <a:spcPts val="2300"/>
              </a:lnSpc>
            </a:pPr>
            <a:endParaRPr lang="en-US" altLang="el-GR" b="1" dirty="0" smtClean="0"/>
          </a:p>
          <a:p>
            <a:pPr>
              <a:lnSpc>
                <a:spcPts val="2300"/>
              </a:lnSpc>
            </a:pPr>
            <a:endParaRPr lang="el-GR" altLang="el-GR" b="1" dirty="0"/>
          </a:p>
        </p:txBody>
      </p:sp>
    </p:spTree>
    <p:extLst>
      <p:ext uri="{BB962C8B-B14F-4D97-AF65-F5344CB8AC3E}">
        <p14:creationId xmlns:p14="http://schemas.microsoft.com/office/powerpoint/2010/main" val="19131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40700" cy="891952"/>
          </a:xfrm>
        </p:spPr>
        <p:txBody>
          <a:bodyPr/>
          <a:lstStyle/>
          <a:p>
            <a:pPr algn="ctr" eaLnBrk="1" hangingPunct="1"/>
            <a:r>
              <a:rPr lang="en-US" altLang="el-GR" sz="2800" b="1" dirty="0" smtClean="0"/>
              <a:t>Co-</a:t>
            </a:r>
            <a:r>
              <a:rPr lang="en-US" altLang="el-GR" sz="2800" b="1" dirty="0" err="1" smtClean="0"/>
              <a:t>combuction</a:t>
            </a:r>
            <a:r>
              <a:rPr lang="en-US" altLang="el-GR" sz="2800" b="1" dirty="0" smtClean="0"/>
              <a:t> of </a:t>
            </a:r>
            <a:r>
              <a:rPr lang="en-US" altLang="el-GR" sz="2800" b="1" dirty="0" err="1" smtClean="0"/>
              <a:t>SRF</a:t>
            </a:r>
            <a:r>
              <a:rPr lang="en-US" altLang="el-GR" sz="2800" b="1" dirty="0" smtClean="0"/>
              <a:t> in </a:t>
            </a:r>
            <a:r>
              <a:rPr lang="en-US" altLang="el-GR" sz="2800" b="1" dirty="0" smtClean="0"/>
              <a:t>lignite-fired </a:t>
            </a:r>
            <a:r>
              <a:rPr lang="en-US" altLang="el-GR" sz="2800" b="1" dirty="0" smtClean="0"/>
              <a:t>plants in Germany</a:t>
            </a:r>
            <a:endParaRPr lang="el-GR" altLang="el-GR" sz="2800" b="1" dirty="0" smtClean="0"/>
          </a:p>
        </p:txBody>
      </p:sp>
      <p:sp>
        <p:nvSpPr>
          <p:cNvPr id="3482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179512" y="3501008"/>
            <a:ext cx="8784976" cy="2952328"/>
          </a:xfrm>
        </p:spPr>
        <p:txBody>
          <a:bodyPr/>
          <a:lstStyle/>
          <a:p>
            <a:pPr eaLnBrk="1" hangingPunct="1"/>
            <a:r>
              <a:rPr lang="en-US" altLang="el-GR" sz="1800" b="1" dirty="0" smtClean="0"/>
              <a:t>Trial test of </a:t>
            </a:r>
            <a:r>
              <a:rPr lang="en-US" altLang="el-GR" sz="1800" b="1" dirty="0" err="1" smtClean="0"/>
              <a:t>SRF</a:t>
            </a:r>
            <a:r>
              <a:rPr lang="en-US" altLang="el-GR" sz="1800" b="1" dirty="0" smtClean="0"/>
              <a:t> co-combustion in RWE lignite fired power plants in </a:t>
            </a:r>
            <a:r>
              <a:rPr lang="en-US" altLang="el-GR" sz="1800" b="1" dirty="0" err="1" smtClean="0"/>
              <a:t>Berrenrath</a:t>
            </a:r>
            <a:r>
              <a:rPr lang="en-US" altLang="el-GR" sz="1800" b="1" dirty="0"/>
              <a:t> </a:t>
            </a:r>
            <a:r>
              <a:rPr lang="en-US" altLang="el-GR" sz="1800" b="1" dirty="0" smtClean="0"/>
              <a:t>(</a:t>
            </a:r>
            <a:r>
              <a:rPr lang="en-US" altLang="el-GR" sz="1800" b="1" dirty="0" err="1" smtClean="0"/>
              <a:t>CFB</a:t>
            </a:r>
            <a:r>
              <a:rPr lang="en-US" altLang="el-GR" sz="1800" b="1" dirty="0" smtClean="0"/>
              <a:t>-</a:t>
            </a:r>
            <a:r>
              <a:rPr lang="en-US" altLang="el-GR" sz="1800" b="1" dirty="0" smtClean="0">
                <a:solidFill>
                  <a:srgbClr val="FF0000"/>
                </a:solidFill>
              </a:rPr>
              <a:t> </a:t>
            </a:r>
            <a:r>
              <a:rPr lang="en-US" altLang="el-GR" sz="1800" b="1" dirty="0" smtClean="0"/>
              <a:t>65.000 t/a) and in </a:t>
            </a:r>
            <a:r>
              <a:rPr lang="en-US" altLang="el-GR" sz="1800" b="1" dirty="0" err="1" smtClean="0"/>
              <a:t>Weisweiler</a:t>
            </a:r>
            <a:r>
              <a:rPr lang="en-US" altLang="el-GR" sz="1800" b="1" dirty="0" smtClean="0"/>
              <a:t> (PC-100.000 t/a), in the framework of </a:t>
            </a:r>
            <a:r>
              <a:rPr lang="en-US" altLang="el-GR" sz="1800" b="1" dirty="0" err="1" smtClean="0"/>
              <a:t>RECOFUEL</a:t>
            </a:r>
            <a:r>
              <a:rPr lang="el-GR" altLang="el-GR" sz="1800" b="1" dirty="0" smtClean="0"/>
              <a:t> </a:t>
            </a:r>
            <a:r>
              <a:rPr lang="en-US" altLang="el-GR" sz="1800" b="1" dirty="0" smtClean="0"/>
              <a:t>project. The substitution of lignite with </a:t>
            </a:r>
            <a:r>
              <a:rPr lang="en-US" altLang="el-GR" sz="1800" b="1" dirty="0" err="1" smtClean="0"/>
              <a:t>SRF</a:t>
            </a:r>
            <a:r>
              <a:rPr lang="en-US" altLang="el-GR" sz="1800" b="1" dirty="0" smtClean="0"/>
              <a:t> resulted in positive </a:t>
            </a:r>
            <a:r>
              <a:rPr lang="en-US" altLang="el-GR" sz="1800" b="1" dirty="0" smtClean="0"/>
              <a:t>results </a:t>
            </a:r>
            <a:r>
              <a:rPr lang="el-GR" altLang="el-GR" sz="1800" b="1" dirty="0" smtClean="0"/>
              <a:t>(</a:t>
            </a:r>
            <a:r>
              <a:rPr lang="en-US" altLang="el-GR" sz="1800" b="1" dirty="0" smtClean="0"/>
              <a:t>no operational problems, CO</a:t>
            </a:r>
            <a:r>
              <a:rPr lang="en-US" altLang="el-GR" sz="1800" b="1" baseline="-25000" dirty="0" smtClean="0"/>
              <a:t>2 </a:t>
            </a:r>
            <a:r>
              <a:rPr lang="en-US" altLang="el-GR" sz="1800" b="1" dirty="0" smtClean="0"/>
              <a:t>emissions reduction)</a:t>
            </a:r>
            <a:r>
              <a:rPr lang="el-GR" altLang="el-GR" sz="1800" b="1" dirty="0" smtClean="0"/>
              <a:t>.</a:t>
            </a:r>
          </a:p>
          <a:p>
            <a:pPr eaLnBrk="1" hangingPunct="1"/>
            <a:r>
              <a:rPr lang="en-US" altLang="el-GR" sz="1800" b="1" dirty="0" smtClean="0"/>
              <a:t>The increased </a:t>
            </a:r>
            <a:r>
              <a:rPr lang="el-GR" altLang="el-GR" sz="1800" b="1" dirty="0" smtClean="0"/>
              <a:t>% </a:t>
            </a:r>
            <a:r>
              <a:rPr lang="en-US" altLang="el-GR" sz="1800" b="1" dirty="0" smtClean="0"/>
              <a:t>Cl in the boiler input gases does not cause technical problems as long as the % of </a:t>
            </a:r>
            <a:r>
              <a:rPr lang="en-US" altLang="el-GR" sz="1800" b="1" dirty="0" err="1" smtClean="0"/>
              <a:t>SRF</a:t>
            </a:r>
            <a:r>
              <a:rPr lang="en-US" altLang="el-GR" sz="1800" b="1" dirty="0" smtClean="0"/>
              <a:t> in the input lignite fuel does not exceed 6% (on an energy basis).</a:t>
            </a:r>
            <a:endParaRPr lang="el-GR" altLang="el-GR" sz="1800" b="1" dirty="0" smtClean="0"/>
          </a:p>
          <a:p>
            <a:r>
              <a:rPr lang="en-US" altLang="el-GR" sz="1800" b="1" dirty="0" smtClean="0"/>
              <a:t>Regarding the environmental performance, no change was observed in the air pollutants emitted</a:t>
            </a:r>
            <a:r>
              <a:rPr lang="en-US" altLang="el-GR" sz="1800" b="1" dirty="0"/>
              <a:t>, </a:t>
            </a:r>
            <a:r>
              <a:rPr lang="en-US" altLang="el-GR" sz="1800" b="1" dirty="0" smtClean="0"/>
              <a:t>while ash properties secure its safe disposal</a:t>
            </a:r>
            <a:r>
              <a:rPr lang="el-GR" altLang="el-GR" sz="1800" b="1" dirty="0" smtClean="0"/>
              <a:t>.</a:t>
            </a:r>
          </a:p>
          <a:p>
            <a:pPr eaLnBrk="1" hangingPunct="1"/>
            <a:r>
              <a:rPr lang="en-US" altLang="el-GR" sz="1800" b="1" dirty="0" smtClean="0"/>
              <a:t>Sole requirement is the upgrade of </a:t>
            </a:r>
            <a:r>
              <a:rPr lang="en-US" altLang="el-GR" sz="1800" b="1" dirty="0" err="1" smtClean="0"/>
              <a:t>SRF</a:t>
            </a:r>
            <a:r>
              <a:rPr lang="en-US" altLang="el-GR" sz="1800" b="1" dirty="0" smtClean="0"/>
              <a:t> storage and feeding systems in the power stations</a:t>
            </a:r>
            <a:r>
              <a:rPr lang="el-GR" altLang="el-GR" sz="1800" b="1" dirty="0" smtClean="0"/>
              <a:t>.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4539" r="5858" b="3177"/>
          <a:stretch>
            <a:fillRect/>
          </a:stretch>
        </p:blipFill>
        <p:spPr bwMode="auto">
          <a:xfrm>
            <a:off x="525463" y="1196752"/>
            <a:ext cx="35433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Weisweiler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196752"/>
            <a:ext cx="3865563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5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2846"/>
          </a:xfrm>
        </p:spPr>
        <p:txBody>
          <a:bodyPr/>
          <a:lstStyle/>
          <a:p>
            <a:pPr algn="ctr" eaLnBrk="1" hangingPunct="1"/>
            <a:r>
              <a:rPr lang="en-US" altLang="el-GR" sz="2800" b="1" dirty="0" err="1" smtClean="0"/>
              <a:t>SRF</a:t>
            </a:r>
            <a:r>
              <a:rPr lang="en-US" altLang="el-GR" sz="2800" b="1" dirty="0" smtClean="0"/>
              <a:t> </a:t>
            </a:r>
            <a:r>
              <a:rPr lang="en-US" altLang="el-GR" sz="2800" b="1" dirty="0" smtClean="0"/>
              <a:t>co-gasification </a:t>
            </a:r>
            <a:r>
              <a:rPr lang="en-US" altLang="el-GR" sz="2800" b="1" dirty="0" smtClean="0"/>
              <a:t>coupled to large PC coal-fired </a:t>
            </a:r>
            <a:r>
              <a:rPr lang="en-US" altLang="el-GR" sz="2800" b="1" dirty="0" smtClean="0"/>
              <a:t>power </a:t>
            </a:r>
            <a:r>
              <a:rPr lang="en-US" altLang="el-GR" sz="2800" b="1" dirty="0" smtClean="0"/>
              <a:t>plants (Lahti, Finland)</a:t>
            </a:r>
            <a:endParaRPr lang="el-GR" altLang="el-GR" sz="2800" b="1" dirty="0" smtClean="0"/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2600" y="1257300"/>
            <a:ext cx="4805363" cy="3384550"/>
          </a:xfrm>
          <a:noFill/>
        </p:spPr>
      </p:pic>
      <p:sp>
        <p:nvSpPr>
          <p:cNvPr id="35846" name="Rectangle 5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46037" y="1318987"/>
            <a:ext cx="4151922" cy="49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lnSpc>
                <a:spcPts val="23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l-GR" sz="1600" b="1" dirty="0" err="1" smtClean="0"/>
              <a:t>SRF</a:t>
            </a:r>
            <a:r>
              <a:rPr lang="en-US" altLang="el-GR" sz="1600" b="1" dirty="0" smtClean="0"/>
              <a:t> gasification </a:t>
            </a:r>
            <a:r>
              <a:rPr lang="en-US" altLang="el-GR" sz="1600" b="1" dirty="0" smtClean="0"/>
              <a:t>and produced </a:t>
            </a:r>
            <a:r>
              <a:rPr lang="en-US" altLang="el-GR" sz="1600" b="1" dirty="0" smtClean="0"/>
              <a:t>syngas thermal utilization in a near-by coal fired power plant Pilot plant from Foster Wheeler in Lahti FI</a:t>
            </a:r>
          </a:p>
          <a:p>
            <a:pPr algn="l" eaLnBrk="1" hangingPunct="1">
              <a:lnSpc>
                <a:spcPts val="23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l-GR" sz="1600" b="1" dirty="0" smtClean="0"/>
              <a:t>In operation since 1998</a:t>
            </a:r>
          </a:p>
          <a:p>
            <a:pPr algn="l" eaLnBrk="1" hangingPunct="1">
              <a:lnSpc>
                <a:spcPts val="23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l-GR" sz="1600" b="1" dirty="0" smtClean="0"/>
              <a:t>Capacity: ~</a:t>
            </a:r>
            <a:r>
              <a:rPr lang="el-GR" altLang="el-GR" sz="1600" b="1" dirty="0" smtClean="0">
                <a:cs typeface="Tahoma" panose="020B0604030504040204" pitchFamily="34" charset="0"/>
              </a:rPr>
              <a:t>20 </a:t>
            </a:r>
            <a:r>
              <a:rPr lang="en-US" altLang="el-GR" sz="1600" b="1" dirty="0" smtClean="0">
                <a:cs typeface="Tahoma" panose="020B0604030504040204" pitchFamily="34" charset="0"/>
              </a:rPr>
              <a:t>t</a:t>
            </a:r>
            <a:r>
              <a:rPr lang="en-US" altLang="el-GR" sz="1600" b="1" dirty="0">
                <a:cs typeface="Tahoma" panose="020B0604030504040204" pitchFamily="34" charset="0"/>
              </a:rPr>
              <a:t> </a:t>
            </a:r>
            <a:r>
              <a:rPr lang="en-US" altLang="el-GR" sz="1600" b="1" dirty="0" err="1" smtClean="0">
                <a:cs typeface="Tahoma" panose="020B0604030504040204" pitchFamily="34" charset="0"/>
              </a:rPr>
              <a:t>SRF</a:t>
            </a:r>
            <a:r>
              <a:rPr lang="en-US" altLang="el-GR" sz="1600" b="1" dirty="0" smtClean="0">
                <a:cs typeface="Tahoma" panose="020B0604030504040204" pitchFamily="34" charset="0"/>
              </a:rPr>
              <a:t>/h</a:t>
            </a:r>
            <a:r>
              <a:rPr lang="el-GR" altLang="el-GR" sz="1600" b="1" dirty="0" smtClean="0"/>
              <a:t> </a:t>
            </a:r>
            <a:endParaRPr lang="en-US" altLang="el-GR" sz="1600" b="1" dirty="0" smtClean="0"/>
          </a:p>
          <a:p>
            <a:pPr algn="l" eaLnBrk="1" hangingPunct="1">
              <a:lnSpc>
                <a:spcPts val="23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l-GR" sz="1600" b="1" dirty="0" smtClean="0"/>
              <a:t>Availability: </a:t>
            </a:r>
            <a:r>
              <a:rPr lang="el-GR" altLang="el-GR" sz="1600" b="1" dirty="0" smtClean="0">
                <a:cs typeface="Tahoma" panose="020B0604030504040204" pitchFamily="34" charset="0"/>
              </a:rPr>
              <a:t>&gt;</a:t>
            </a:r>
            <a:r>
              <a:rPr lang="el-GR" altLang="el-GR" sz="1600" b="1" dirty="0">
                <a:cs typeface="Tahoma" panose="020B0604030504040204" pitchFamily="34" charset="0"/>
              </a:rPr>
              <a:t>90</a:t>
            </a:r>
            <a:r>
              <a:rPr lang="el-GR" altLang="el-GR" sz="1600" b="1" dirty="0" smtClean="0">
                <a:cs typeface="Tahoma" panose="020B0604030504040204" pitchFamily="34" charset="0"/>
              </a:rPr>
              <a:t>%</a:t>
            </a:r>
            <a:endParaRPr lang="el-GR" altLang="el-GR" sz="1600" b="1" dirty="0"/>
          </a:p>
          <a:p>
            <a:pPr algn="l" eaLnBrk="1" hangingPunct="1">
              <a:buFont typeface="Wingdings" panose="05000000000000000000" pitchFamily="2" charset="2"/>
              <a:buBlip>
                <a:blip r:embed="rId3"/>
              </a:buBlip>
            </a:pPr>
            <a:endParaRPr lang="el-GR" altLang="el-GR" sz="1600" b="1" dirty="0"/>
          </a:p>
          <a:p>
            <a:pPr algn="l" eaLnBrk="1" hangingPunct="1">
              <a:buFont typeface="Wingdings" panose="05000000000000000000" pitchFamily="2" charset="2"/>
              <a:buBlip>
                <a:blip r:embed="rId3"/>
              </a:buBlip>
            </a:pPr>
            <a:endParaRPr lang="el-GR" altLang="el-GR" sz="1400" b="1" dirty="0"/>
          </a:p>
        </p:txBody>
      </p:sp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" y="4366791"/>
            <a:ext cx="5056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5076056" y="4600339"/>
            <a:ext cx="41694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l-GR" sz="1600" b="1" dirty="0" smtClean="0"/>
              <a:t>	Combined gasification – coal fired power plant (57 </a:t>
            </a:r>
            <a:r>
              <a:rPr lang="en-US" altLang="el-GR" sz="1600" b="1" dirty="0" err="1" smtClean="0"/>
              <a:t>MW</a:t>
            </a:r>
            <a:r>
              <a:rPr lang="en-US" altLang="el-GR" sz="1600" b="1" baseline="-25000" dirty="0" err="1" smtClean="0"/>
              <a:t>e</a:t>
            </a:r>
            <a:r>
              <a:rPr lang="en-US" altLang="el-GR" sz="1600" b="1" dirty="0" smtClean="0"/>
              <a:t>)</a:t>
            </a:r>
            <a:endParaRPr lang="en-US" altLang="el-GR" sz="1600" b="1" dirty="0"/>
          </a:p>
          <a:p>
            <a:pPr eaLnBrk="1" hangingPunct="1">
              <a:spcBef>
                <a:spcPct val="50000"/>
              </a:spcBef>
            </a:pPr>
            <a:r>
              <a:rPr lang="en-US" altLang="el-GR" sz="1600" b="1" dirty="0" smtClean="0"/>
              <a:t>	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l-GR" sz="1600" b="1" dirty="0"/>
              <a:t>	</a:t>
            </a:r>
            <a:r>
              <a:rPr lang="en-US" altLang="el-GR" sz="1600" b="1" dirty="0" smtClean="0"/>
              <a:t>Coal </a:t>
            </a:r>
            <a:r>
              <a:rPr lang="en-US" altLang="el-GR" sz="1600" b="1" dirty="0"/>
              <a:t>fired power plant </a:t>
            </a:r>
            <a:r>
              <a:rPr lang="en-US" altLang="el-GR" sz="1600" b="1" dirty="0" smtClean="0"/>
              <a:t>(40 </a:t>
            </a:r>
            <a:r>
              <a:rPr lang="en-US" altLang="el-GR" sz="1600" b="1" dirty="0" err="1" smtClean="0"/>
              <a:t>MW</a:t>
            </a:r>
            <a:r>
              <a:rPr lang="en-US" altLang="el-GR" sz="1600" b="1" baseline="-25000" dirty="0" err="1" smtClean="0"/>
              <a:t>e</a:t>
            </a:r>
            <a:r>
              <a:rPr lang="en-US" altLang="el-GR" sz="1600" b="1" dirty="0" smtClean="0"/>
              <a:t>)</a:t>
            </a:r>
            <a:endParaRPr lang="el-GR" altLang="el-GR" sz="1600" b="1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560" y="4026550"/>
            <a:ext cx="3938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l-GR" sz="1600" b="1" dirty="0" smtClean="0"/>
              <a:t>Comparison of 160 </a:t>
            </a:r>
            <a:r>
              <a:rPr lang="en-US" altLang="el-GR" sz="1600" b="1" dirty="0" err="1" smtClean="0"/>
              <a:t>MWth</a:t>
            </a:r>
            <a:r>
              <a:rPr lang="en-US" altLang="el-GR" sz="1600" b="1" dirty="0" smtClean="0"/>
              <a:t> fuel input</a:t>
            </a:r>
          </a:p>
        </p:txBody>
      </p:sp>
    </p:spTree>
    <p:extLst>
      <p:ext uri="{BB962C8B-B14F-4D97-AF65-F5344CB8AC3E}">
        <p14:creationId xmlns:p14="http://schemas.microsoft.com/office/powerpoint/2010/main" val="24710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025" y="260648"/>
            <a:ext cx="8007415" cy="5760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Experience on waste management</a:t>
            </a:r>
            <a:endParaRPr lang="el-GR" sz="2800" b="1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3528" y="692696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1"/>
          </p:nvPr>
        </p:nvSpPr>
        <p:spPr>
          <a:xfrm>
            <a:off x="449170" y="1052737"/>
            <a:ext cx="7651222" cy="3024335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Overall </a:t>
            </a:r>
            <a:r>
              <a:rPr lang="en-US" sz="2400" dirty="0" err="1" smtClean="0"/>
              <a:t>MSW</a:t>
            </a:r>
            <a:r>
              <a:rPr lang="en-US" sz="2400" dirty="0" smtClean="0"/>
              <a:t> handling capacity: </a:t>
            </a:r>
            <a:r>
              <a:rPr lang="el-GR" sz="2400" dirty="0" smtClean="0"/>
              <a:t>600.000</a:t>
            </a:r>
            <a:r>
              <a:rPr lang="en-US" sz="2400" dirty="0" smtClean="0"/>
              <a:t> t/a</a:t>
            </a:r>
            <a:r>
              <a:rPr lang="el-GR" sz="2400" dirty="0" smtClean="0"/>
              <a:t> </a:t>
            </a:r>
            <a:r>
              <a:rPr lang="en-US" sz="2400" dirty="0" smtClean="0"/>
              <a:t>in Greece, Cyprus and Germany</a:t>
            </a:r>
            <a:endParaRPr lang="el-GR" sz="2400" dirty="0"/>
          </a:p>
          <a:p>
            <a:pPr lvl="0"/>
            <a:r>
              <a:rPr lang="en-US" sz="2400" dirty="0" smtClean="0"/>
              <a:t>Landfill site operation: </a:t>
            </a:r>
            <a:r>
              <a:rPr lang="el-GR" sz="2400" dirty="0" smtClean="0"/>
              <a:t>200.000</a:t>
            </a:r>
            <a:r>
              <a:rPr lang="en-US" sz="2400" dirty="0" smtClean="0"/>
              <a:t> t/a</a:t>
            </a:r>
            <a:endParaRPr lang="el-GR" sz="2400" dirty="0"/>
          </a:p>
          <a:p>
            <a:pPr lvl="0"/>
            <a:r>
              <a:rPr lang="en-US" sz="2400" dirty="0" smtClean="0"/>
              <a:t>Renewable electricity production: </a:t>
            </a:r>
            <a:r>
              <a:rPr lang="el-GR" sz="2400" dirty="0"/>
              <a:t>200.000 </a:t>
            </a:r>
            <a:r>
              <a:rPr lang="el-GR" sz="2400" dirty="0" err="1" smtClean="0"/>
              <a:t>MWh</a:t>
            </a:r>
            <a:r>
              <a:rPr lang="en-US" sz="2400" dirty="0" smtClean="0"/>
              <a:t>/a</a:t>
            </a:r>
          </a:p>
          <a:p>
            <a:pPr lvl="0"/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savings: &gt;170.000 t/a</a:t>
            </a:r>
            <a:endParaRPr lang="el-GR" sz="2400" dirty="0"/>
          </a:p>
          <a:p>
            <a:pPr lvl="0"/>
            <a:r>
              <a:rPr lang="en-US" sz="2400" dirty="0" smtClean="0"/>
              <a:t>Recyclables recovery: </a:t>
            </a:r>
            <a:r>
              <a:rPr lang="el-GR" sz="2400" dirty="0" smtClean="0"/>
              <a:t>45.000</a:t>
            </a:r>
            <a:r>
              <a:rPr lang="en-US" sz="2400" dirty="0" smtClean="0"/>
              <a:t> t/a</a:t>
            </a:r>
            <a:endParaRPr lang="el-GR" sz="2400" dirty="0"/>
          </a:p>
          <a:p>
            <a:pPr lvl="0"/>
            <a:r>
              <a:rPr lang="en-US" sz="2400" dirty="0" smtClean="0"/>
              <a:t>Secondary fuels (</a:t>
            </a:r>
            <a:r>
              <a:rPr lang="en-US" sz="2400" dirty="0" err="1" smtClean="0"/>
              <a:t>SRF</a:t>
            </a:r>
            <a:r>
              <a:rPr lang="en-US" sz="2400" dirty="0" smtClean="0"/>
              <a:t>/RDF) production: 200.000 t/a</a:t>
            </a: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745984"/>
            <a:ext cx="2473750" cy="14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640" y="4722985"/>
            <a:ext cx="2153136" cy="143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ergostasio Osnabru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671" y="4722846"/>
            <a:ext cx="2603839" cy="14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US" sz="3200" b="1" dirty="0" smtClean="0"/>
              <a:t>Conclusions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smtClean="0"/>
              <a:t>new </a:t>
            </a:r>
            <a:r>
              <a:rPr lang="en-US" sz="2400" dirty="0" err="1" smtClean="0"/>
              <a:t>MBT</a:t>
            </a:r>
            <a:r>
              <a:rPr lang="en-US" sz="2400" dirty="0" smtClean="0"/>
              <a:t> plant in Sofia is the largest in Europe and employs </a:t>
            </a:r>
            <a:r>
              <a:rPr lang="en-US" sz="2400" dirty="0"/>
              <a:t>a state-of-the-art </a:t>
            </a:r>
            <a:r>
              <a:rPr lang="en-US" sz="2400" dirty="0" smtClean="0"/>
              <a:t>MSW processing </a:t>
            </a:r>
            <a:r>
              <a:rPr lang="en-US" sz="2400" dirty="0" smtClean="0"/>
              <a:t>technology.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MBT</a:t>
            </a:r>
            <a:r>
              <a:rPr lang="en-US" sz="2400" dirty="0" smtClean="0"/>
              <a:t> plant</a:t>
            </a:r>
            <a:r>
              <a:rPr lang="en-US" sz="2400" dirty="0" smtClean="0"/>
              <a:t> contributes </a:t>
            </a:r>
            <a:r>
              <a:rPr lang="en-US" sz="2400" dirty="0"/>
              <a:t>positively to the solution of chronic waste management problems in </a:t>
            </a:r>
            <a:r>
              <a:rPr lang="en-US" sz="2400" dirty="0" smtClean="0"/>
              <a:t>Sofia.</a:t>
            </a:r>
            <a:endParaRPr lang="el-GR" sz="2400" dirty="0"/>
          </a:p>
          <a:p>
            <a:r>
              <a:rPr lang="en-US" sz="2400" dirty="0" smtClean="0"/>
              <a:t>The Sofia </a:t>
            </a:r>
            <a:r>
              <a:rPr lang="en-US" sz="2400" dirty="0" err="1" smtClean="0"/>
              <a:t>MBT</a:t>
            </a:r>
            <a:r>
              <a:rPr lang="en-US" sz="2400" dirty="0" smtClean="0"/>
              <a:t> plant complies with EU hierarchy </a:t>
            </a:r>
            <a:r>
              <a:rPr lang="en-US" sz="2400" dirty="0"/>
              <a:t>waste management</a:t>
            </a:r>
            <a:r>
              <a:rPr lang="en-US" sz="2400" dirty="0" smtClean="0"/>
              <a:t>, producing mainly a </a:t>
            </a:r>
            <a:r>
              <a:rPr lang="en-US" sz="2400" dirty="0"/>
              <a:t>standardized secondary </a:t>
            </a:r>
            <a:r>
              <a:rPr lang="en-US" sz="2400" dirty="0" smtClean="0"/>
              <a:t>fuel (RDF) </a:t>
            </a:r>
            <a:r>
              <a:rPr lang="en-US" sz="2400" dirty="0" smtClean="0"/>
              <a:t>and recyclables.</a:t>
            </a:r>
          </a:p>
          <a:p>
            <a:r>
              <a:rPr lang="en-US" sz="2400" dirty="0" smtClean="0"/>
              <a:t>The produced </a:t>
            </a:r>
            <a:r>
              <a:rPr lang="en-US" sz="2400" dirty="0" smtClean="0"/>
              <a:t>RDF </a:t>
            </a:r>
            <a:r>
              <a:rPr lang="en-US" sz="2400" dirty="0" smtClean="0"/>
              <a:t>can be utilized in a </a:t>
            </a:r>
            <a:r>
              <a:rPr lang="en-US" sz="2400" dirty="0" smtClean="0"/>
              <a:t>variety </a:t>
            </a:r>
            <a:r>
              <a:rPr lang="en-US" sz="2400" dirty="0" smtClean="0"/>
              <a:t>of thermal </a:t>
            </a:r>
            <a:r>
              <a:rPr lang="en-US" sz="2400" dirty="0" smtClean="0"/>
              <a:t>applications (autonomous Waste-to-Energy </a:t>
            </a:r>
            <a:r>
              <a:rPr lang="en-US" sz="2400" dirty="0" smtClean="0"/>
              <a:t>plants, cement </a:t>
            </a:r>
            <a:r>
              <a:rPr lang="en-US" sz="2400" dirty="0" smtClean="0"/>
              <a:t>industry, energy-intensive industries and </a:t>
            </a:r>
            <a:r>
              <a:rPr lang="en-US" sz="2400" dirty="0" smtClean="0"/>
              <a:t>lignite plants) successfully </a:t>
            </a:r>
            <a:r>
              <a:rPr lang="en-US" sz="2400" dirty="0" smtClean="0"/>
              <a:t>substituting </a:t>
            </a:r>
            <a:r>
              <a:rPr lang="en-US" sz="2400" dirty="0" smtClean="0"/>
              <a:t>fossil fuels.</a:t>
            </a:r>
          </a:p>
        </p:txBody>
      </p:sp>
    </p:spTree>
    <p:extLst>
      <p:ext uri="{BB962C8B-B14F-4D97-AF65-F5344CB8AC3E}">
        <p14:creationId xmlns:p14="http://schemas.microsoft.com/office/powerpoint/2010/main" val="32598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akiklosi 8x8 copy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0018" y="1124744"/>
            <a:ext cx="3058688" cy="292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3058" y="4001186"/>
            <a:ext cx="5472608" cy="5760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Thank you for your attention!</a:t>
            </a:r>
            <a:endParaRPr lang="el-GR" sz="3200" b="1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9268" y="5085184"/>
            <a:ext cx="1835100" cy="11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941168"/>
            <a:ext cx="2385781" cy="11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456" y="5236956"/>
            <a:ext cx="3239812" cy="8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5301208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153025" y="908720"/>
            <a:ext cx="3667447" cy="5125814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sz="1800" b="1" dirty="0" err="1" smtClean="0"/>
              <a:t>Helector</a:t>
            </a:r>
            <a:r>
              <a:rPr lang="en-US" sz="1800" b="1" dirty="0" smtClean="0"/>
              <a:t> </a:t>
            </a:r>
            <a:r>
              <a:rPr lang="en-US" sz="1800" b="1" dirty="0" smtClean="0"/>
              <a:t>– </a:t>
            </a:r>
            <a:r>
              <a:rPr lang="en-US" sz="1800" b="1" dirty="0" err="1" smtClean="0"/>
              <a:t>EDL</a:t>
            </a:r>
            <a:r>
              <a:rPr lang="en-US" sz="1800" b="1" dirty="0" smtClean="0"/>
              <a:t> (Australia) joint venture</a:t>
            </a:r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Largest landfill gas power plant in Europe </a:t>
            </a:r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Installed power</a:t>
            </a:r>
            <a:r>
              <a:rPr lang="el-GR" sz="1800" b="1" dirty="0" smtClean="0"/>
              <a:t>: 2</a:t>
            </a:r>
            <a:r>
              <a:rPr lang="en-US" sz="1800" b="1" dirty="0" smtClean="0"/>
              <a:t>3,5</a:t>
            </a:r>
            <a:r>
              <a:rPr lang="el-GR" sz="1800" b="1" dirty="0" smtClean="0"/>
              <a:t> </a:t>
            </a:r>
            <a:r>
              <a:rPr lang="en-US" sz="1800" b="1" dirty="0" err="1" smtClean="0"/>
              <a:t>MW</a:t>
            </a:r>
            <a:r>
              <a:rPr lang="en-US" sz="1800" b="1" baseline="-25000" dirty="0" err="1" smtClean="0"/>
              <a:t>e</a:t>
            </a:r>
            <a:endParaRPr lang="en-US" sz="1800" b="1" baseline="-25000" dirty="0" smtClean="0"/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In operation</a:t>
            </a:r>
            <a:r>
              <a:rPr lang="el-GR" sz="1800" b="1" dirty="0" smtClean="0"/>
              <a:t> </a:t>
            </a:r>
            <a:r>
              <a:rPr lang="en-US" sz="1800" b="1" dirty="0" smtClean="0"/>
              <a:t>since </a:t>
            </a:r>
            <a:r>
              <a:rPr lang="el-GR" sz="1800" b="1" dirty="0" smtClean="0"/>
              <a:t>2001</a:t>
            </a:r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Planned power increase: </a:t>
            </a:r>
            <a:r>
              <a:rPr lang="el-GR" sz="1800" b="1" dirty="0" smtClean="0"/>
              <a:t>2,35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MW</a:t>
            </a:r>
            <a:r>
              <a:rPr lang="en-US" sz="1800" b="1" baseline="-25000" dirty="0" err="1" smtClean="0"/>
              <a:t>e</a:t>
            </a:r>
            <a:endParaRPr lang="en-US" sz="1800" b="1" baseline="-25000" dirty="0" smtClean="0"/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El. </a:t>
            </a:r>
            <a:r>
              <a:rPr lang="en-US" sz="1800" b="1" dirty="0" smtClean="0"/>
              <a:t>generation</a:t>
            </a:r>
            <a:r>
              <a:rPr lang="en-US" sz="1800" b="1" dirty="0" smtClean="0"/>
              <a:t>: </a:t>
            </a:r>
            <a:r>
              <a:rPr lang="en-US" sz="1800" b="1" dirty="0" smtClean="0"/>
              <a:t>170.000 </a:t>
            </a:r>
            <a:r>
              <a:rPr lang="en-US" sz="1800" b="1" dirty="0" err="1" smtClean="0"/>
              <a:t>MWh</a:t>
            </a:r>
            <a:r>
              <a:rPr lang="en-US" sz="1800" b="1" baseline="-25000" dirty="0" err="1" smtClean="0"/>
              <a:t>e</a:t>
            </a:r>
            <a:r>
              <a:rPr lang="en-US" sz="1800" b="1" dirty="0" smtClean="0"/>
              <a:t>/a</a:t>
            </a:r>
            <a:endParaRPr lang="el-GR" sz="1800" b="1" dirty="0" smtClean="0"/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CO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savings: 145.000 t/a</a:t>
            </a:r>
            <a:endParaRPr lang="el-GR" sz="1800" b="1" dirty="0" smtClean="0"/>
          </a:p>
          <a:p>
            <a:pPr>
              <a:buClr>
                <a:schemeClr val="tx1"/>
              </a:buClr>
              <a:defRPr/>
            </a:pPr>
            <a:endParaRPr lang="el-GR" sz="1800" b="1" dirty="0"/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Design, construction, operation</a:t>
            </a:r>
          </a:p>
          <a:p>
            <a:pPr>
              <a:buClr>
                <a:schemeClr val="tx1"/>
              </a:buClr>
              <a:defRPr/>
            </a:pPr>
            <a:r>
              <a:rPr lang="en-US" sz="1800" b="1" dirty="0"/>
              <a:t>Installed power</a:t>
            </a:r>
            <a:r>
              <a:rPr lang="el-GR" sz="1800" b="1" dirty="0"/>
              <a:t>: </a:t>
            </a:r>
            <a:r>
              <a:rPr lang="el-GR" sz="1800" b="1" dirty="0" smtClean="0"/>
              <a:t>5 </a:t>
            </a:r>
            <a:r>
              <a:rPr lang="en-US" sz="1800" b="1" dirty="0" err="1" smtClean="0"/>
              <a:t>MW</a:t>
            </a:r>
            <a:r>
              <a:rPr lang="en-US" sz="1800" b="1" baseline="-25000" dirty="0" err="1" smtClean="0"/>
              <a:t>e</a:t>
            </a:r>
            <a:endParaRPr lang="en-US" sz="1800" b="1" baseline="-25000" dirty="0" smtClean="0"/>
          </a:p>
          <a:p>
            <a:pPr>
              <a:buClr>
                <a:schemeClr val="tx1"/>
              </a:buClr>
              <a:defRPr/>
            </a:pPr>
            <a:r>
              <a:rPr lang="en-US" sz="1800" b="1" dirty="0"/>
              <a:t>In operation</a:t>
            </a:r>
            <a:r>
              <a:rPr lang="el-GR" sz="1800" b="1" dirty="0"/>
              <a:t> </a:t>
            </a:r>
            <a:r>
              <a:rPr lang="en-US" sz="1800" b="1" dirty="0" smtClean="0"/>
              <a:t>since </a:t>
            </a:r>
            <a:r>
              <a:rPr lang="el-GR" sz="1800" b="1" dirty="0" smtClean="0"/>
              <a:t>2007</a:t>
            </a:r>
            <a:endParaRPr lang="en-US" sz="1800" b="1" dirty="0" smtClean="0"/>
          </a:p>
          <a:p>
            <a:pPr>
              <a:buClr>
                <a:schemeClr val="tx1"/>
              </a:buClr>
              <a:defRPr/>
            </a:pPr>
            <a:r>
              <a:rPr lang="en-US" sz="1800" b="1" dirty="0" smtClean="0"/>
              <a:t>El. generation: </a:t>
            </a:r>
            <a:r>
              <a:rPr lang="en-US" sz="1800" b="1" dirty="0" smtClean="0"/>
              <a:t>30.000 </a:t>
            </a:r>
            <a:r>
              <a:rPr lang="en-US" sz="1800" b="1" dirty="0" err="1" smtClean="0"/>
              <a:t>MWh</a:t>
            </a:r>
            <a:r>
              <a:rPr lang="en-US" sz="1800" b="1" baseline="-25000" dirty="0" err="1" smtClean="0"/>
              <a:t>e</a:t>
            </a:r>
            <a:r>
              <a:rPr lang="en-US" sz="1800" b="1" dirty="0" smtClean="0"/>
              <a:t>/a</a:t>
            </a:r>
          </a:p>
          <a:p>
            <a:pPr>
              <a:buClr>
                <a:schemeClr val="tx1"/>
              </a:buClr>
              <a:defRPr/>
            </a:pPr>
            <a:r>
              <a:rPr lang="en-US" sz="1800" b="1" dirty="0"/>
              <a:t>CO</a:t>
            </a:r>
            <a:r>
              <a:rPr lang="en-US" sz="1800" b="1" baseline="-25000" dirty="0"/>
              <a:t>2</a:t>
            </a:r>
            <a:r>
              <a:rPr lang="en-US" sz="1800" b="1" dirty="0"/>
              <a:t> </a:t>
            </a:r>
            <a:r>
              <a:rPr lang="en-US" sz="1800" b="1" dirty="0" smtClean="0"/>
              <a:t>savings: 24.000 t/a</a:t>
            </a:r>
            <a:endParaRPr lang="el-GR" sz="1800" b="1" dirty="0"/>
          </a:p>
          <a:p>
            <a:pPr>
              <a:buClr>
                <a:schemeClr val="tx1"/>
              </a:buClr>
              <a:defRPr/>
            </a:pPr>
            <a:endParaRPr lang="el-GR" sz="1800" b="1" dirty="0"/>
          </a:p>
          <a:p>
            <a:pPr>
              <a:buClr>
                <a:schemeClr val="tx1"/>
              </a:buClr>
              <a:defRPr/>
            </a:pPr>
            <a:endParaRPr lang="en-US" sz="1800" b="1" dirty="0" smtClean="0"/>
          </a:p>
          <a:p>
            <a:pPr>
              <a:buClr>
                <a:schemeClr val="tx1"/>
              </a:buClr>
              <a:defRPr/>
            </a:pPr>
            <a:endParaRPr lang="el-GR" sz="1800" b="1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07" y="876994"/>
            <a:ext cx="4581525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718074"/>
            <a:ext cx="458152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Energy generation from Sanitary Landfills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169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025" y="260648"/>
            <a:ext cx="8007415" cy="5760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Sofia Project </a:t>
            </a:r>
            <a:r>
              <a:rPr lang="en-US" sz="2800" b="1" dirty="0" smtClean="0"/>
              <a:t>Outline</a:t>
            </a:r>
            <a:endParaRPr lang="el-GR" sz="2800" b="1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3528" y="692696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506134"/>
              </p:ext>
            </p:extLst>
          </p:nvPr>
        </p:nvGraphicFramePr>
        <p:xfrm>
          <a:off x="510707" y="1179588"/>
          <a:ext cx="7949725" cy="4697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021"/>
                <a:gridCol w="6336704"/>
              </a:tblGrid>
              <a:tr h="3278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Project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Design and construction of Sofia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</a:rPr>
                        <a:t>MBT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plant for processing waste and production of refuse derived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fuel (RDF)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Employer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Sofia Municipality</a:t>
                      </a:r>
                    </a:p>
                  </a:txBody>
                  <a:tcPr>
                    <a:noFill/>
                  </a:tcPr>
                </a:tc>
              </a:tr>
              <a:tr h="33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Contractor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Consortium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Aktor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SA –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Helector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SA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22 km east of Sofia (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area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Yana Village,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Sadinata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1,2 mil (2012)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Input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waste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Municipal Solid Waste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MSW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 20 03 01</a:t>
                      </a:r>
                    </a:p>
                  </a:txBody>
                  <a:tcP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Capacity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410.000 t/a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Output (end use)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Recyclables (re-use),</a:t>
                      </a:r>
                      <a:br>
                        <a:rPr lang="en-US" sz="16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RDF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(to be utilized in municipal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district heating, cement plants,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WtE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Duration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19 months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12.2013 – 09.2015)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Trial Operation 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 months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10.2015 – 09.2016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l-G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just"/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>Tender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</a:rPr>
                        <a:t> goals</a:t>
                      </a:r>
                      <a:endParaRPr lang="el-GR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>Maximum RDF production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>Recyclables recovery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>Minimum residue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6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43608" y="836712"/>
            <a:ext cx="7272808" cy="5517233"/>
            <a:chOff x="467544" y="357580"/>
            <a:chExt cx="8110338" cy="650042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57580"/>
              <a:ext cx="8110338" cy="6500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1423899" y="3172181"/>
              <a:ext cx="2304255" cy="1642597"/>
              <a:chOff x="1475656" y="3283754"/>
              <a:chExt cx="2160240" cy="144139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475656" y="4077072"/>
                <a:ext cx="2160240" cy="6480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2">
                        <a:lumMod val="90000"/>
                      </a:schemeClr>
                    </a:solidFill>
                  </a:rPr>
                  <a:t>RECEPTION</a:t>
                </a:r>
                <a:endParaRPr lang="el-GR" sz="28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195736" y="3283754"/>
                <a:ext cx="720080" cy="79331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779912" y="2852936"/>
              <a:ext cx="3168352" cy="7420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90000"/>
                    </a:schemeClr>
                  </a:solidFill>
                </a:rPr>
                <a:t>BIODRYING</a:t>
              </a:r>
              <a:endParaRPr lang="el-GR" sz="28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37121" y="4293096"/>
              <a:ext cx="1687006" cy="100811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2">
                      <a:lumMod val="90000"/>
                    </a:schemeClr>
                  </a:solidFill>
                </a:rPr>
                <a:t>RDF </a:t>
              </a:r>
              <a:r>
                <a:rPr lang="en-US" dirty="0" smtClean="0">
                  <a:solidFill>
                    <a:schemeClr val="bg2">
                      <a:lumMod val="90000"/>
                    </a:schemeClr>
                  </a:solidFill>
                </a:rPr>
                <a:t>PRODUCTION</a:t>
              </a:r>
              <a:endParaRPr lang="el-GR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96136" y="3914304"/>
              <a:ext cx="927955" cy="109887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2">
                      <a:lumMod val="90000"/>
                    </a:schemeClr>
                  </a:solidFill>
                </a:rPr>
                <a:t>RDF </a:t>
              </a:r>
              <a:r>
                <a:rPr lang="en-US" sz="1400" dirty="0" smtClean="0">
                  <a:solidFill>
                    <a:schemeClr val="bg2">
                      <a:lumMod val="90000"/>
                    </a:schemeClr>
                  </a:solidFill>
                </a:rPr>
                <a:t>STORAGE</a:t>
              </a:r>
              <a:endParaRPr lang="el-GR" sz="105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95736" y="1772816"/>
              <a:ext cx="1284218" cy="11521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MECH.</a:t>
              </a:r>
            </a:p>
            <a:p>
              <a:pPr algn="ctr"/>
              <a:r>
                <a:rPr 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SEPARATION</a:t>
              </a:r>
              <a:endParaRPr lang="el-GR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95736" y="5373217"/>
              <a:ext cx="720080" cy="360040"/>
            </a:xfrm>
            <a:prstGeom prst="rect">
              <a:avLst/>
            </a:prstGeom>
            <a:solidFill>
              <a:srgbClr val="D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11560" y="5229201"/>
              <a:ext cx="1584176" cy="648072"/>
            </a:xfrm>
            <a:prstGeom prst="rightArrow">
              <a:avLst/>
            </a:prstGeom>
            <a:solidFill>
              <a:srgbClr val="D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SUBSTATION</a:t>
              </a:r>
              <a:endParaRPr lang="el-GR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36296" y="4238340"/>
              <a:ext cx="288032" cy="6308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6770336" y="3304330"/>
              <a:ext cx="1219948" cy="64807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WWR</a:t>
              </a:r>
            </a:p>
            <a:p>
              <a:pPr algn="ctr"/>
              <a:r>
                <a:rPr 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</a:t>
              </a:r>
              <a:endParaRPr lang="el-GR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General site plan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5505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anastasopoulou\Desktop\2014-05-03 PRESENTATION FINAL\MB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68373" cy="49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/>
              <a:t>MBT</a:t>
            </a:r>
            <a:r>
              <a:rPr lang="en-US" sz="2800" b="1" dirty="0" smtClean="0"/>
              <a:t> plant (3D view)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261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25025" y="260648"/>
            <a:ext cx="8007415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Sofia </a:t>
            </a:r>
            <a:r>
              <a:rPr lang="en-US" sz="2800" b="1" dirty="0" err="1" smtClean="0"/>
              <a:t>MBT</a:t>
            </a:r>
            <a:r>
              <a:rPr lang="en-US" sz="2800" b="1" dirty="0" smtClean="0"/>
              <a:t> </a:t>
            </a:r>
            <a:r>
              <a:rPr lang="en-US" sz="2800" b="1" dirty="0" smtClean="0"/>
              <a:t>Plant (aerial view)</a:t>
            </a:r>
            <a:endParaRPr lang="el-G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2764"/>
            <a:ext cx="9144000" cy="51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23528" y="692696"/>
            <a:ext cx="8352928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1800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663412"/>
              </p:ext>
            </p:extLst>
          </p:nvPr>
        </p:nvGraphicFramePr>
        <p:xfrm>
          <a:off x="5119219" y="1129243"/>
          <a:ext cx="3701253" cy="4401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7037"/>
                <a:gridCol w="1080120"/>
                <a:gridCol w="864096"/>
              </a:tblGrid>
              <a:tr h="29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Fraction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Mass </a:t>
                      </a:r>
                      <a:r>
                        <a:rPr lang="en-US" sz="1600" b="1" dirty="0">
                          <a:effectLst/>
                        </a:rPr>
                        <a:t>(t/a)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b="1" dirty="0">
                          <a:effectLst/>
                        </a:rPr>
                        <a:t>%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Food waste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141.450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34,50%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156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Garden green waste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10.250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2,50%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156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Plastics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58.630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14,30%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104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Paper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39.360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9,60%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164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Cardboard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33.620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8,20%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Textile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16.400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4,00%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Rubber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2.870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0,70%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Leather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3.690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0,90%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Wood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7.790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1,90%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Glass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21.320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5,20%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Metals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4.920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1,20%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Inert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67.650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16,50%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Hazardous waste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dirty="0" smtClean="0">
                          <a:effectLst/>
                        </a:rPr>
                        <a:t>2.050   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0,50%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noFill/>
                  </a:tcPr>
                </a:tc>
              </a:tr>
              <a:tr h="313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</a:rPr>
                        <a:t>Total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410.000 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</a:rPr>
                        <a:t>100%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7" marR="8227" marT="82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167951" y="260648"/>
            <a:ext cx="8664084" cy="576064"/>
          </a:xfrm>
          <a:prstGeom prst="rect">
            <a:avLst/>
          </a:prstGeom>
        </p:spPr>
        <p:txBody>
          <a:bodyPr>
            <a:noAutofit/>
          </a:bodyPr>
          <a:lstStyle>
            <a:lvl1pPr algn="just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Input waste composition (based on </a:t>
            </a:r>
            <a:r>
              <a:rPr lang="en-US" sz="2800" b="1" dirty="0" smtClean="0"/>
              <a:t>Tender </a:t>
            </a:r>
            <a:r>
              <a:rPr lang="en-US" sz="2800" b="1" dirty="0" smtClean="0"/>
              <a:t>Documents)</a:t>
            </a:r>
            <a:endParaRPr lang="el-GR" sz="28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753110"/>
              </p:ext>
            </p:extLst>
          </p:nvPr>
        </p:nvGraphicFramePr>
        <p:xfrm>
          <a:off x="167950" y="1695164"/>
          <a:ext cx="4467225" cy="339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9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3643</TotalTime>
  <Words>1377</Words>
  <Application>Microsoft Office PowerPoint</Application>
  <PresentationFormat>On-screen Show (4:3)</PresentationFormat>
  <Paragraphs>293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Tahoma</vt:lpstr>
      <vt:lpstr>Times New Roman</vt:lpstr>
      <vt:lpstr>Wingdings</vt:lpstr>
      <vt:lpstr>Office Theme</vt:lpstr>
      <vt:lpstr>Production of secondary fuels from MSW  for utilization in power –thermal applications Case study of Sofia Municipality MBT  </vt:lpstr>
      <vt:lpstr>Presentation overview</vt:lpstr>
      <vt:lpstr>Experience on waste management</vt:lpstr>
      <vt:lpstr>PowerPoint Presentation</vt:lpstr>
      <vt:lpstr>Sofia Project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WtE - mixed MSW combustion in Amsterdam (the Netherlands, Hitachi Zosen) </vt:lpstr>
      <vt:lpstr>WtE - mixed MSW combustion in Cologne  (Germany, Fisia Babcock) </vt:lpstr>
      <vt:lpstr>WtE - RDF combustion in Bernburg  (Germany, Baumgarte-JFE group) </vt:lpstr>
      <vt:lpstr>Recycling of MSW and combustion of produced SRF/RDF in Lomellina II (Italy, Foster Wheeler)</vt:lpstr>
      <vt:lpstr>Energy utilization of secondary fuels (RDF, SRF)  in the cement industry</vt:lpstr>
      <vt:lpstr>Energy utilization of SRF &amp; biomass in a co-generation combustion plant,  in the pulp &amp; paper mill of Stora Enso (Finland)</vt:lpstr>
      <vt:lpstr>Small scale gasification applications is the  forthcoming trend</vt:lpstr>
      <vt:lpstr>Co-combuction of SRF in lignite-fired plants in Germany</vt:lpstr>
      <vt:lpstr>SRF co-gasification coupled to large PC coal-fired power plants (Lahti, Finland)</vt:lpstr>
      <vt:lpstr>Conclusions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Aliki Anastasopoulou</dc:creator>
  <cp:lastModifiedBy>Boukis Ioannis</cp:lastModifiedBy>
  <cp:revision>261</cp:revision>
  <cp:lastPrinted>2016-01-14T12:36:42Z</cp:lastPrinted>
  <dcterms:created xsi:type="dcterms:W3CDTF">2014-05-12T15:16:48Z</dcterms:created>
  <dcterms:modified xsi:type="dcterms:W3CDTF">2016-03-22T09:00:47Z</dcterms:modified>
</cp:coreProperties>
</file>