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Masters/slideMaster8.xml" ContentType="application/vnd.openxmlformats-officedocument.presentationml.slideMaster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Masters/slideMaster7.xml" ContentType="application/vnd.openxmlformats-officedocument.presentationml.slideMaster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32.xml" ContentType="application/vnd.openxmlformats-officedocument.presentationml.tags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84" r:id="rId5"/>
    <p:sldMasterId id="2147483698" r:id="rId6"/>
    <p:sldMasterId id="2147483710" r:id="rId7"/>
    <p:sldMasterId id="2147483715" r:id="rId8"/>
  </p:sldMasterIdLst>
  <p:notesMasterIdLst>
    <p:notesMasterId r:id="rId27"/>
  </p:notesMasterIdLst>
  <p:sldIdLst>
    <p:sldId id="284" r:id="rId9"/>
    <p:sldId id="272" r:id="rId10"/>
    <p:sldId id="300" r:id="rId11"/>
    <p:sldId id="287" r:id="rId12"/>
    <p:sldId id="280" r:id="rId13"/>
    <p:sldId id="282" r:id="rId14"/>
    <p:sldId id="302" r:id="rId15"/>
    <p:sldId id="303" r:id="rId16"/>
    <p:sldId id="286" r:id="rId17"/>
    <p:sldId id="288" r:id="rId18"/>
    <p:sldId id="299" r:id="rId19"/>
    <p:sldId id="289" r:id="rId20"/>
    <p:sldId id="301" r:id="rId21"/>
    <p:sldId id="295" r:id="rId22"/>
    <p:sldId id="293" r:id="rId23"/>
    <p:sldId id="296" r:id="rId24"/>
    <p:sldId id="297" r:id="rId25"/>
    <p:sldId id="29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05" autoAdjust="0"/>
  </p:normalViewPr>
  <p:slideViewPr>
    <p:cSldViewPr>
      <p:cViewPr varScale="1">
        <p:scale>
          <a:sx n="72" d="100"/>
          <a:sy n="72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9AC2-8A42-4281-8A46-88786B7D2415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FF87-DF51-466F-AFCD-69D99DF5D3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2.xml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2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3.xml"/><Relationship Id="rId4" Type="http://schemas.openxmlformats.org/officeDocument/2006/relationships/oleObject" Target="../embeddings/oleObject15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7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4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4.xml"/><Relationship Id="rId4" Type="http://schemas.openxmlformats.org/officeDocument/2006/relationships/oleObject" Target="../embeddings/oleObject20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39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050" name="think-cell Slide" r:id="rId4" imgW="0" imgH="0" progId="">
              <p:embed/>
            </p:oleObj>
          </a:graphicData>
        </a:graphic>
      </p:graphicFrame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6523" y="287338"/>
            <a:ext cx="23460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382466" y="6081917"/>
            <a:ext cx="4740104" cy="2283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</p:nvPr>
        </p:nvSpPr>
        <p:spPr>
          <a:xfrm>
            <a:off x="1142820" y="2886327"/>
            <a:ext cx="3996982" cy="1128762"/>
          </a:xfrm>
          <a:prstGeom prst="rect">
            <a:avLst/>
          </a:prstGeom>
        </p:spPr>
        <p:txBody>
          <a:bodyPr/>
          <a:lstStyle>
            <a:lvl1pPr marL="0" marR="0" indent="0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A539288C-DF89-4457-9EED-515264B7C618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074" name="think-cell Slide" r:id="rId6" imgW="0" imgH="0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87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9637C535-408F-4CA6-A359-1233A293BFA7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4098" name="think-cell Slide" r:id="rId6" imgW="0" imgH="0" progId="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7" y="1123950"/>
            <a:ext cx="4043242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0"/>
            <a:ext cx="4042800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E2C0B635-A5B9-4931-942D-9942C476FB51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5122" name="think-cell Slide" r:id="rId4" imgW="0" imgH="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8" cy="1278000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8194" name="think-cell Slide" r:id="rId4" imgW="0" imgH="0" progId="">
              <p:embed/>
            </p:oleObj>
          </a:graphicData>
        </a:graphic>
      </p:graphicFrame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6523" y="287338"/>
            <a:ext cx="23460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382466" y="6081917"/>
            <a:ext cx="4740104" cy="2283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</p:nvPr>
        </p:nvSpPr>
        <p:spPr>
          <a:xfrm>
            <a:off x="1142820" y="2886327"/>
            <a:ext cx="3996982" cy="1128762"/>
          </a:xfrm>
          <a:prstGeom prst="rect">
            <a:avLst/>
          </a:prstGeom>
        </p:spPr>
        <p:txBody>
          <a:bodyPr/>
          <a:lstStyle>
            <a:lvl1pPr marL="0" marR="0" indent="0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A539288C-DF89-4457-9EED-515264B7C618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9218" name="think-cell Slide" r:id="rId6" imgW="0" imgH="0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2" y="6554793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84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9637C535-408F-4CA6-A359-1233A293BFA7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242" name="think-cell Slide" r:id="rId6" imgW="0" imgH="0" progId="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2" y="6554793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7" y="1123950"/>
            <a:ext cx="4043242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0"/>
            <a:ext cx="4042800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E2C0B635-A5B9-4931-942D-9942C476FB51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1266" name="think-cell Slide" r:id="rId4" imgW="0" imgH="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8" cy="1278000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30" y="2130087"/>
            <a:ext cx="7773193" cy="14704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261" y="3886304"/>
            <a:ext cx="6399500" cy="1751961"/>
          </a:xfrm>
        </p:spPr>
        <p:txBody>
          <a:bodyPr/>
          <a:lstStyle>
            <a:lvl1pPr marL="0" indent="0" algn="ctr">
              <a:buNone/>
              <a:defRPr/>
            </a:lvl1pPr>
            <a:lvl2pPr marL="427920" indent="0" algn="ctr">
              <a:buNone/>
              <a:defRPr/>
            </a:lvl2pPr>
            <a:lvl3pPr marL="855841" indent="0" algn="ctr">
              <a:buNone/>
              <a:defRPr/>
            </a:lvl3pPr>
            <a:lvl4pPr marL="1283763" indent="0" algn="ctr">
              <a:buNone/>
              <a:defRPr/>
            </a:lvl4pPr>
            <a:lvl5pPr marL="1711681" indent="0" algn="ctr">
              <a:buNone/>
              <a:defRPr/>
            </a:lvl5pPr>
            <a:lvl6pPr marL="2139601" indent="0" algn="ctr">
              <a:buNone/>
              <a:defRPr/>
            </a:lvl6pPr>
            <a:lvl7pPr marL="2567523" indent="0" algn="ctr">
              <a:buNone/>
              <a:defRPr/>
            </a:lvl7pPr>
            <a:lvl8pPr marL="2995445" indent="0" algn="ctr">
              <a:buNone/>
              <a:defRPr/>
            </a:lvl8pPr>
            <a:lvl9pPr marL="34233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0244953-0460-486D-91EB-DC9363EE6D3B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44BA09D-521F-452C-A0FB-6E25577A2AF2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1" y="4407265"/>
            <a:ext cx="7771750" cy="1361237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1" y="2907338"/>
            <a:ext cx="7771750" cy="1499881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920" indent="0">
              <a:buNone/>
              <a:defRPr sz="1700"/>
            </a:lvl2pPr>
            <a:lvl3pPr marL="855841" indent="0">
              <a:buNone/>
              <a:defRPr sz="1500"/>
            </a:lvl3pPr>
            <a:lvl4pPr marL="1283763" indent="0">
              <a:buNone/>
              <a:defRPr sz="1300"/>
            </a:lvl4pPr>
            <a:lvl5pPr marL="1711681" indent="0">
              <a:buNone/>
              <a:defRPr sz="1300"/>
            </a:lvl5pPr>
            <a:lvl6pPr marL="2139601" indent="0">
              <a:buNone/>
              <a:defRPr sz="1300"/>
            </a:lvl6pPr>
            <a:lvl7pPr marL="2567523" indent="0">
              <a:buNone/>
              <a:defRPr sz="1300"/>
            </a:lvl7pPr>
            <a:lvl8pPr marL="2995445" indent="0">
              <a:buNone/>
              <a:defRPr sz="1300"/>
            </a:lvl8pPr>
            <a:lvl9pPr marL="342336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0482613-A10C-4D1B-8BFC-8E04F4BA56F6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89" y="1190382"/>
            <a:ext cx="4141279" cy="521947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304" y="1190382"/>
            <a:ext cx="4142721" cy="521947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5807A8D-A765-4038-8C2D-38214199DAD8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534"/>
            <a:ext cx="8229166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2" y="1534892"/>
            <a:ext cx="4040271" cy="6400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7920" indent="0">
              <a:buNone/>
              <a:defRPr sz="1900" b="1"/>
            </a:lvl2pPr>
            <a:lvl3pPr marL="855841" indent="0">
              <a:buNone/>
              <a:defRPr sz="1700" b="1"/>
            </a:lvl3pPr>
            <a:lvl4pPr marL="1283763" indent="0">
              <a:buNone/>
              <a:defRPr sz="1500" b="1"/>
            </a:lvl4pPr>
            <a:lvl5pPr marL="1711681" indent="0">
              <a:buNone/>
              <a:defRPr sz="1500" b="1"/>
            </a:lvl5pPr>
            <a:lvl6pPr marL="2139601" indent="0">
              <a:buNone/>
              <a:defRPr sz="1500" b="1"/>
            </a:lvl6pPr>
            <a:lvl7pPr marL="2567523" indent="0">
              <a:buNone/>
              <a:defRPr sz="1500" b="1"/>
            </a:lvl7pPr>
            <a:lvl8pPr marL="2995445" indent="0">
              <a:buNone/>
              <a:defRPr sz="1500" b="1"/>
            </a:lvl8pPr>
            <a:lvl9pPr marL="342336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2" y="2174939"/>
            <a:ext cx="4040271" cy="3950667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9" y="1534892"/>
            <a:ext cx="4041714" cy="6400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27920" indent="0">
              <a:buNone/>
              <a:defRPr sz="1900" b="1"/>
            </a:lvl2pPr>
            <a:lvl3pPr marL="855841" indent="0">
              <a:buNone/>
              <a:defRPr sz="1700" b="1"/>
            </a:lvl3pPr>
            <a:lvl4pPr marL="1283763" indent="0">
              <a:buNone/>
              <a:defRPr sz="1500" b="1"/>
            </a:lvl4pPr>
            <a:lvl5pPr marL="1711681" indent="0">
              <a:buNone/>
              <a:defRPr sz="1500" b="1"/>
            </a:lvl5pPr>
            <a:lvl6pPr marL="2139601" indent="0">
              <a:buNone/>
              <a:defRPr sz="1500" b="1"/>
            </a:lvl6pPr>
            <a:lvl7pPr marL="2567523" indent="0">
              <a:buNone/>
              <a:defRPr sz="1500" b="1"/>
            </a:lvl7pPr>
            <a:lvl8pPr marL="2995445" indent="0">
              <a:buNone/>
              <a:defRPr sz="1500" b="1"/>
            </a:lvl8pPr>
            <a:lvl9pPr marL="342336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9" y="2174939"/>
            <a:ext cx="4041714" cy="3950667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0779FD2-0619-40A5-A2FA-9BDD01D037E2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3D04602-3376-46E8-A9CF-BD707D3D21DF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90EE2DC-5CD1-4C16-A4B1-D942A8F2F764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6" y="273135"/>
            <a:ext cx="3008559" cy="116237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88" y="273105"/>
            <a:ext cx="5110943" cy="585247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46" y="1435461"/>
            <a:ext cx="3008559" cy="4690104"/>
          </a:xfrm>
        </p:spPr>
        <p:txBody>
          <a:bodyPr/>
          <a:lstStyle>
            <a:lvl1pPr marL="0" indent="0">
              <a:buNone/>
              <a:defRPr sz="1300"/>
            </a:lvl1pPr>
            <a:lvl2pPr marL="427920" indent="0">
              <a:buNone/>
              <a:defRPr sz="1100"/>
            </a:lvl2pPr>
            <a:lvl3pPr marL="855841" indent="0">
              <a:buNone/>
              <a:defRPr sz="900"/>
            </a:lvl3pPr>
            <a:lvl4pPr marL="1283763" indent="0">
              <a:buNone/>
              <a:defRPr sz="800"/>
            </a:lvl4pPr>
            <a:lvl5pPr marL="1711681" indent="0">
              <a:buNone/>
              <a:defRPr sz="800"/>
            </a:lvl5pPr>
            <a:lvl6pPr marL="2139601" indent="0">
              <a:buNone/>
              <a:defRPr sz="800"/>
            </a:lvl6pPr>
            <a:lvl7pPr marL="2567523" indent="0">
              <a:buNone/>
              <a:defRPr sz="800"/>
            </a:lvl7pPr>
            <a:lvl8pPr marL="2995445" indent="0">
              <a:buNone/>
              <a:defRPr sz="800"/>
            </a:lvl8pPr>
            <a:lvl9pPr marL="342336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E2FDDB9-0836-4654-B1D4-B46F25ED53F7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00" y="4800740"/>
            <a:ext cx="5486111" cy="5671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00" y="613401"/>
            <a:ext cx="5486111" cy="4114520"/>
          </a:xfrm>
        </p:spPr>
        <p:txBody>
          <a:bodyPr/>
          <a:lstStyle>
            <a:lvl1pPr marL="0" indent="0">
              <a:buNone/>
              <a:defRPr sz="3000"/>
            </a:lvl1pPr>
            <a:lvl2pPr marL="427920" indent="0">
              <a:buNone/>
              <a:defRPr sz="2600"/>
            </a:lvl2pPr>
            <a:lvl3pPr marL="855841" indent="0">
              <a:buNone/>
              <a:defRPr sz="2400"/>
            </a:lvl3pPr>
            <a:lvl4pPr marL="1283763" indent="0">
              <a:buNone/>
              <a:defRPr sz="1900"/>
            </a:lvl4pPr>
            <a:lvl5pPr marL="1711681" indent="0">
              <a:buNone/>
              <a:defRPr sz="1900"/>
            </a:lvl5pPr>
            <a:lvl6pPr marL="2139601" indent="0">
              <a:buNone/>
              <a:defRPr sz="1900"/>
            </a:lvl6pPr>
            <a:lvl7pPr marL="2567523" indent="0">
              <a:buNone/>
              <a:defRPr sz="1900"/>
            </a:lvl7pPr>
            <a:lvl8pPr marL="2995445" indent="0">
              <a:buNone/>
              <a:defRPr sz="1900"/>
            </a:lvl8pPr>
            <a:lvl9pPr marL="3423364" indent="0">
              <a:buNone/>
              <a:defRPr sz="19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00" y="5367922"/>
            <a:ext cx="5486111" cy="803858"/>
          </a:xfrm>
        </p:spPr>
        <p:txBody>
          <a:bodyPr/>
          <a:lstStyle>
            <a:lvl1pPr marL="0" indent="0">
              <a:buNone/>
              <a:defRPr sz="1300"/>
            </a:lvl1pPr>
            <a:lvl2pPr marL="427920" indent="0">
              <a:buNone/>
              <a:defRPr sz="1100"/>
            </a:lvl2pPr>
            <a:lvl3pPr marL="855841" indent="0">
              <a:buNone/>
              <a:defRPr sz="900"/>
            </a:lvl3pPr>
            <a:lvl4pPr marL="1283763" indent="0">
              <a:buNone/>
              <a:defRPr sz="800"/>
            </a:lvl4pPr>
            <a:lvl5pPr marL="1711681" indent="0">
              <a:buNone/>
              <a:defRPr sz="800"/>
            </a:lvl5pPr>
            <a:lvl6pPr marL="2139601" indent="0">
              <a:buNone/>
              <a:defRPr sz="800"/>
            </a:lvl6pPr>
            <a:lvl7pPr marL="2567523" indent="0">
              <a:buNone/>
              <a:defRPr sz="800"/>
            </a:lvl7pPr>
            <a:lvl8pPr marL="2995445" indent="0">
              <a:buNone/>
              <a:defRPr sz="800"/>
            </a:lvl8pPr>
            <a:lvl9pPr marL="342336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31B56E1-D84C-4AAE-B949-2985495BD85A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8DFA17A-2C05-4DF1-BB30-6CB997502B05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27" y="351562"/>
            <a:ext cx="2105270" cy="6058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81" y="351562"/>
            <a:ext cx="6181615" cy="6058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6169" y="6532563"/>
            <a:ext cx="282820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C6B694-D624-4D0E-A428-1F3B7C5C6E35}" type="slidenum">
              <a:rPr lang="en-US" kern="1200"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69327" y="6532563"/>
            <a:ext cx="4318488" cy="158750"/>
          </a:xfrm>
          <a:prstGeom prst="rect">
            <a:avLst/>
          </a:prstGeom>
        </p:spPr>
        <p:txBody>
          <a:bodyPr lIns="91088" tIns="45545" rIns="91088" bIns="45545"/>
          <a:lstStyle>
            <a:lvl1pPr algn="l" eaLnBrk="0" hangingPunct="0">
              <a:lnSpc>
                <a:spcPts val="1257"/>
              </a:lnSpc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ea typeface="+mn-ea"/>
              </a:rPr>
              <a:t>Footer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578829" y="815975"/>
            <a:ext cx="8014188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9973" tIns="89973" rIns="89973" bIns="89973" anchor="ctr"/>
          <a:lstStyle/>
          <a:p>
            <a:pPr marL="119063" indent="-119063"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1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208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92420" y="2025650"/>
            <a:ext cx="6591300" cy="326243"/>
          </a:xfrm>
        </p:spPr>
        <p:txBody>
          <a:bodyPr/>
          <a:lstStyle>
            <a:lvl1pPr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208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420" y="3402013"/>
            <a:ext cx="6582508" cy="768350"/>
          </a:xfrm>
        </p:spPr>
        <p:txBody>
          <a:bodyPr/>
          <a:lstStyle>
            <a:lvl1pPr marL="0" indent="0">
              <a:spcBef>
                <a:spcPct val="15000"/>
              </a:spcBef>
              <a:buClrTx/>
              <a:buFont typeface="Wingdings 2" pitchFamily="18" charset="2"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C5234DC3-F47C-4BE0-970A-705A528DEDD3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04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801B40BA-AD37-4389-B2E1-A8C7C2AF443F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938" y="112395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8" y="112395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F95CB5A7-214F-404E-AAF9-F17DC9E176C4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6"/>
            <a:ext cx="8229600" cy="29360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648BD693-F8B1-449F-A19C-22FFE4B6FEC7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2079B228-5FB3-4BA4-999C-3E349B2012CE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590002B4-07B9-4F3A-8A6A-99ABE65A33CA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6524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F349B254-6450-4C42-848C-136E7FE84CE2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18"/>
            <a:ext cx="5486400" cy="3262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BF28FAF4-5358-4D38-A728-CDF30C95E2B1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5B6BF271-BF6F-4D00-9870-EB5E1C9339DD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66491" y="482602"/>
            <a:ext cx="293607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940" y="482602"/>
            <a:ext cx="614142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0BC6787B-B460-4B8D-9846-1556E0552203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3931" y="482602"/>
            <a:ext cx="8376138" cy="5826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D39A4E5C-800E-4E67-AA42-C7ACDD245D70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1"/>
            <a:ext cx="8362950" cy="29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3931" y="1123955"/>
            <a:ext cx="8376138" cy="518477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E014B131-C3CD-41B6-8D96-C53B6831C30D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78828" y="815975"/>
            <a:ext cx="8014188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89973" tIns="89973" rIns="89973" bIns="89973" anchor="ctr"/>
          <a:lstStyle/>
          <a:p>
            <a:pPr marL="119063" indent="-119063"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100" b="1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477798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92420" y="2025650"/>
            <a:ext cx="6591300" cy="326243"/>
          </a:xfrm>
        </p:spPr>
        <p:txBody>
          <a:bodyPr/>
          <a:lstStyle>
            <a:lvl1pPr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7798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2420" y="3402013"/>
            <a:ext cx="6582508" cy="768350"/>
          </a:xfrm>
        </p:spPr>
        <p:txBody>
          <a:bodyPr/>
          <a:lstStyle>
            <a:lvl1pPr marL="0" indent="0">
              <a:spcBef>
                <a:spcPct val="15000"/>
              </a:spcBef>
              <a:buClrTx/>
              <a:buFont typeface="Wingdings 2" pitchFamily="18" charset="2"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04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6683C76E-4AAE-41F7-AD6E-9BC2CE2FEE35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938" y="112395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7" y="112395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F02E505-E255-4361-85EC-E3CBBF9E18EA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4"/>
            <a:ext cx="8229600" cy="29360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A0699BE5-6C9A-44EB-8971-91FCCECF1603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15A0C792-4588-47C2-9D05-5C39EE7FC259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E9E6B4F8-5BA9-4C1E-B325-DDEA55FDEBCD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6524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975F6DA5-6C5D-45B2-824D-A476129A2C5A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16"/>
            <a:ext cx="5486400" cy="3262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E12C407F-25F7-42BE-9BE7-95DE208C49D4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68391803-3630-47E2-8B66-3C1BF1FB57ED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66488" y="482602"/>
            <a:ext cx="293607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939" y="482602"/>
            <a:ext cx="6141427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8B35BCAD-A0FC-4615-AEE1-73D52CF6462A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7650" name="think-cell Slide" r:id="rId4" imgW="0" imgH="0" progId="">
              <p:embed/>
            </p:oleObj>
          </a:graphicData>
        </a:graphic>
      </p:graphicFrame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6523" y="287338"/>
            <a:ext cx="23460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382466" y="6081917"/>
            <a:ext cx="4740104" cy="2283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</p:nvPr>
        </p:nvSpPr>
        <p:spPr>
          <a:xfrm>
            <a:off x="1142820" y="2886327"/>
            <a:ext cx="3996982" cy="1128762"/>
          </a:xfrm>
          <a:prstGeom prst="rect">
            <a:avLst/>
          </a:prstGeom>
        </p:spPr>
        <p:txBody>
          <a:bodyPr/>
          <a:lstStyle>
            <a:lvl1pPr marL="0" marR="0" indent="0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A539288C-DF89-4457-9EED-515264B7C618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8674" name="think-cell Slide" r:id="rId6" imgW="0" imgH="0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87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9637C535-408F-4CA6-A359-1233A293BFA7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9698" name="think-cell Slide" r:id="rId6" imgW="0" imgH="0" progId="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7" y="1123950"/>
            <a:ext cx="4043242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0"/>
            <a:ext cx="4042800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E2C0B635-A5B9-4931-942D-9942C476FB51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0722" name="think-cell Slide" r:id="rId4" imgW="0" imgH="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8" cy="1278000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2770" name="think-cell Slide" r:id="rId4" imgW="0" imgH="0" progId="">
              <p:embed/>
            </p:oleObj>
          </a:graphicData>
        </a:graphic>
      </p:graphicFrame>
      <p:pic>
        <p:nvPicPr>
          <p:cNvPr id="5" name="Picture 5" descr="DEL_PRI_RGB"/>
          <p:cNvPicPr>
            <a:picLocks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6523" y="287338"/>
            <a:ext cx="23460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382466" y="6081917"/>
            <a:ext cx="4740104" cy="2283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/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</p:nvPr>
        </p:nvSpPr>
        <p:spPr>
          <a:xfrm>
            <a:off x="1142820" y="2886327"/>
            <a:ext cx="3996982" cy="1128762"/>
          </a:xfrm>
          <a:prstGeom prst="rect">
            <a:avLst/>
          </a:prstGeom>
        </p:spPr>
        <p:txBody>
          <a:bodyPr/>
          <a:lstStyle>
            <a:lvl1pPr marL="0" marR="0" indent="0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A539288C-DF89-4457-9EED-515264B7C618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3794" name="think-cell Slide" r:id="rId6" imgW="0" imgH="0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87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lvl1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9637C535-408F-4CA6-A359-1233A293BFA7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4818" name="think-cell Slide" r:id="rId6" imgW="0" imgH="0" progId="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4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7" y="1123950"/>
            <a:ext cx="4043242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0"/>
            <a:ext cx="4042800" cy="51863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  <a:defRPr/>
            </a:pPr>
            <a:fld id="{E2C0B635-A5B9-4931-942D-9942C476FB51}" type="slidenum">
              <a:rPr lang="en-US" sz="1000" b="1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lnSpc>
                  <a:spcPts val="112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5842" name="think-cell Slide" r:id="rId4" imgW="0" imgH="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8" cy="1278000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.vml"/><Relationship Id="rId11" Type="http://schemas.openxmlformats.org/officeDocument/2006/relationships/oleObject" Target="../embeddings/oleObject1.bin"/><Relationship Id="rId5" Type="http://schemas.openxmlformats.org/officeDocument/2006/relationships/theme" Target="../theme/theme2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vmlDrawing" Target="../drawings/vmlDrawing6.vml"/><Relationship Id="rId11" Type="http://schemas.openxmlformats.org/officeDocument/2006/relationships/oleObject" Target="../embeddings/oleObject6.bin"/><Relationship Id="rId5" Type="http://schemas.openxmlformats.org/officeDocument/2006/relationships/theme" Target="../theme/theme3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slideLayout" Target="../slideLayouts/slideLayout57.xml"/><Relationship Id="rId7" Type="http://schemas.openxmlformats.org/officeDocument/2006/relationships/tags" Target="../tags/tag2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vmlDrawing" Target="../drawings/vmlDrawing11.vml"/><Relationship Id="rId11" Type="http://schemas.openxmlformats.org/officeDocument/2006/relationships/oleObject" Target="../embeddings/oleObject11.bin"/><Relationship Id="rId5" Type="http://schemas.openxmlformats.org/officeDocument/2006/relationships/theme" Target="../theme/theme7.xml"/><Relationship Id="rId10" Type="http://schemas.openxmlformats.org/officeDocument/2006/relationships/tags" Target="../tags/tag26.xml"/><Relationship Id="rId4" Type="http://schemas.openxmlformats.org/officeDocument/2006/relationships/slideLayout" Target="../slideLayouts/slideLayout58.xml"/><Relationship Id="rId9" Type="http://schemas.openxmlformats.org/officeDocument/2006/relationships/tags" Target="../tags/tag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slideLayout" Target="../slideLayouts/slideLayout61.xml"/><Relationship Id="rId7" Type="http://schemas.openxmlformats.org/officeDocument/2006/relationships/tags" Target="../tags/tag3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vmlDrawing" Target="../drawings/vmlDrawing16.vml"/><Relationship Id="rId11" Type="http://schemas.openxmlformats.org/officeDocument/2006/relationships/oleObject" Target="../embeddings/oleObject16.bin"/><Relationship Id="rId5" Type="http://schemas.openxmlformats.org/officeDocument/2006/relationships/theme" Target="../theme/theme8.xml"/><Relationship Id="rId10" Type="http://schemas.openxmlformats.org/officeDocument/2006/relationships/tags" Target="../tags/tag37.xml"/><Relationship Id="rId4" Type="http://schemas.openxmlformats.org/officeDocument/2006/relationships/slideLayout" Target="../slideLayouts/slideLayout62.xml"/><Relationship Id="rId9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7BFD-19F8-45CA-80D9-14036C2E2408}" type="datetimeFigureOut">
              <a:rPr lang="tr-TR" smtClean="0"/>
              <a:pPr/>
              <a:t>20.06.2011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A971-8381-49FF-B4A2-404C7842D0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26" name="think-cell Slide" r:id="rId11" imgW="0" imgH="0" progId="">
              <p:embed/>
            </p:oleObj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416169" y="6554799"/>
            <a:ext cx="28282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 b="1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8497850-B14D-4DED-A003-3BB6A400B318}" type="slidenum">
              <a:rPr lang="en-US" kern="1200"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772260" y="6554799"/>
            <a:ext cx="4317023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174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397120" y="300038"/>
            <a:ext cx="83497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29756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51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902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90500" indent="-190500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73063" indent="-182563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65150" indent="-190500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44538" indent="-179388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4160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702" indent="-173096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53" indent="-162651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5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7170" name="think-cell Slide" r:id="rId11" imgW="0" imgH="0" progId="">
              <p:embed/>
            </p:oleObj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416169" y="6554793"/>
            <a:ext cx="28282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 b="1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8497850-B14D-4DED-A003-3BB6A400B318}" type="slidenum">
              <a:rPr lang="en-US" kern="1200"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772260" y="6554793"/>
            <a:ext cx="4317023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174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397120" y="300038"/>
            <a:ext cx="83497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97872" y="6554793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29756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51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902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90500" indent="-190500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73063" indent="-182563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65150" indent="-190500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44538" indent="-179388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4160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702" indent="-173096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53" indent="-162651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5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07379" y="350842"/>
            <a:ext cx="842449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449" y="1190625"/>
            <a:ext cx="8423031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50913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0913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50913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50913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50913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27920" algn="l" defTabSz="953906" rtl="0" fontAlgn="base">
        <a:lnSpc>
          <a:spcPts val="3195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855841" algn="l" defTabSz="953906" rtl="0" fontAlgn="base">
        <a:lnSpc>
          <a:spcPts val="3195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283763" algn="l" defTabSz="953906" rtl="0" fontAlgn="base">
        <a:lnSpc>
          <a:spcPts val="3195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711681" algn="l" defTabSz="953906" rtl="0" fontAlgn="base">
        <a:lnSpc>
          <a:spcPts val="3195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54013" indent="-354013" algn="l" defTabSz="950913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19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50913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1900">
          <a:solidFill>
            <a:schemeClr val="tx2"/>
          </a:solidFill>
          <a:latin typeface="+mn-lt"/>
          <a:cs typeface="+mn-cs"/>
        </a:defRPr>
      </a:lvl2pPr>
      <a:lvl3pPr marL="369888" indent="-179388" algn="l" defTabSz="950913" rtl="0" eaLnBrk="0" fontAlgn="base" hangingPunct="0">
        <a:spcBef>
          <a:spcPct val="0"/>
        </a:spcBef>
        <a:spcAft>
          <a:spcPts val="300"/>
        </a:spcAft>
        <a:buFont typeface="Arial" charset="0"/>
        <a:buChar char="‒"/>
        <a:defRPr sz="1900">
          <a:solidFill>
            <a:schemeClr val="tx2"/>
          </a:solidFill>
          <a:latin typeface="+mn-lt"/>
          <a:cs typeface="+mn-cs"/>
        </a:defRPr>
      </a:lvl3pPr>
      <a:lvl4pPr marL="560388" indent="-187325" algn="l" defTabSz="950913" rtl="0" eaLnBrk="0" fontAlgn="base" hangingPunct="0">
        <a:spcBef>
          <a:spcPct val="0"/>
        </a:spcBef>
        <a:spcAft>
          <a:spcPts val="563"/>
        </a:spcAft>
        <a:buFont typeface="Arial" charset="0"/>
        <a:buChar char="•"/>
        <a:defRPr sz="1900">
          <a:solidFill>
            <a:schemeClr val="tx2"/>
          </a:solidFill>
          <a:latin typeface="+mn-lt"/>
          <a:cs typeface="+mn-cs"/>
        </a:defRPr>
      </a:lvl4pPr>
      <a:lvl5pPr marL="739775" indent="-176213" algn="l" defTabSz="950913" rtl="0" eaLnBrk="0" fontAlgn="base" hangingPunct="0">
        <a:spcBef>
          <a:spcPct val="0"/>
        </a:spcBef>
        <a:spcAft>
          <a:spcPts val="563"/>
        </a:spcAft>
        <a:buFont typeface="Arial" charset="0"/>
        <a:buChar char="‒"/>
        <a:defRPr sz="1900">
          <a:solidFill>
            <a:schemeClr val="tx2"/>
          </a:solidFill>
          <a:latin typeface="+mn-lt"/>
          <a:cs typeface="+mn-cs"/>
        </a:defRPr>
      </a:lvl5pPr>
      <a:lvl6pPr marL="1170837" indent="-179786" algn="l" defTabSz="953906" rtl="0" fontAlgn="base">
        <a:spcBef>
          <a:spcPct val="0"/>
        </a:spcBef>
        <a:spcAft>
          <a:spcPts val="564"/>
        </a:spcAft>
        <a:buFont typeface="Arial" pitchFamily="34" charset="0"/>
        <a:buChar char="‒"/>
        <a:defRPr sz="1900">
          <a:solidFill>
            <a:schemeClr val="tx2"/>
          </a:solidFill>
          <a:latin typeface="+mn-lt"/>
          <a:cs typeface="+mn-cs"/>
        </a:defRPr>
      </a:lvl6pPr>
      <a:lvl7pPr marL="1598757" indent="-179786" algn="l" defTabSz="953906" rtl="0" fontAlgn="base">
        <a:spcBef>
          <a:spcPct val="0"/>
        </a:spcBef>
        <a:spcAft>
          <a:spcPts val="564"/>
        </a:spcAft>
        <a:buFont typeface="Arial" pitchFamily="34" charset="0"/>
        <a:buChar char="‒"/>
        <a:defRPr sz="1900">
          <a:solidFill>
            <a:schemeClr val="tx2"/>
          </a:solidFill>
          <a:latin typeface="+mn-lt"/>
          <a:cs typeface="+mn-cs"/>
        </a:defRPr>
      </a:lvl7pPr>
      <a:lvl8pPr marL="2026679" indent="-179786" algn="l" defTabSz="953906" rtl="0" fontAlgn="base">
        <a:spcBef>
          <a:spcPct val="0"/>
        </a:spcBef>
        <a:spcAft>
          <a:spcPts val="564"/>
        </a:spcAft>
        <a:buFont typeface="Arial" pitchFamily="34" charset="0"/>
        <a:buChar char="‒"/>
        <a:defRPr sz="1900">
          <a:solidFill>
            <a:schemeClr val="tx2"/>
          </a:solidFill>
          <a:latin typeface="+mn-lt"/>
          <a:cs typeface="+mn-cs"/>
        </a:defRPr>
      </a:lvl8pPr>
      <a:lvl9pPr marL="2454600" indent="-179786" algn="l" defTabSz="953906" rtl="0" fontAlgn="base">
        <a:spcBef>
          <a:spcPct val="0"/>
        </a:spcBef>
        <a:spcAft>
          <a:spcPts val="564"/>
        </a:spcAft>
        <a:buFont typeface="Arial" pitchFamily="34" charset="0"/>
        <a:buChar char="‒"/>
        <a:defRPr sz="19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920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41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763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681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01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7523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5445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3364" algn="l" defTabSz="8558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7119" y="482600"/>
            <a:ext cx="83629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3931" y="1123953"/>
            <a:ext cx="83761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019818" name="Line 42"/>
          <p:cNvSpPr>
            <a:spLocks noChangeShapeType="1"/>
          </p:cNvSpPr>
          <p:nvPr/>
        </p:nvSpPr>
        <p:spPr bwMode="gray">
          <a:xfrm>
            <a:off x="392723" y="806450"/>
            <a:ext cx="835415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tr-TR" sz="12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19829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462" y="6632575"/>
            <a:ext cx="31419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r>
              <a:rPr lang="nl-NL" kern="1200">
                <a:solidFill>
                  <a:srgbClr val="000000"/>
                </a:solidFill>
                <a:ea typeface="+mn-ea"/>
                <a:cs typeface="+mn-cs"/>
              </a:rPr>
              <a:t>- </a:t>
            </a:r>
            <a:fld id="{1E96CC09-BE67-46D1-8539-CE2477221639}" type="slidenum">
              <a:rPr lang="nl-NL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nl-NL" kern="1200">
                <a:solidFill>
                  <a:srgbClr val="000000"/>
                </a:solidFill>
                <a:ea typeface="+mn-ea"/>
                <a:cs typeface="+mn-cs"/>
              </a:rPr>
              <a:t> -</a:t>
            </a:r>
          </a:p>
        </p:txBody>
      </p:sp>
      <p:pic>
        <p:nvPicPr>
          <p:cNvPr id="75782" name="Picture 55" descr="teiaş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4078" y="6381753"/>
            <a:ext cx="46599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177800" indent="-1778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2pPr>
      <a:lvl3pPr marL="1060450" indent="-180975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589088" indent="-195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03425" indent="-234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4606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178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3750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322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7119" y="482600"/>
            <a:ext cx="83629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3931" y="1123951"/>
            <a:ext cx="83761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4776964" name="Line 4"/>
          <p:cNvSpPr>
            <a:spLocks noChangeShapeType="1"/>
          </p:cNvSpPr>
          <p:nvPr/>
        </p:nvSpPr>
        <p:spPr bwMode="gray">
          <a:xfrm>
            <a:off x="392723" y="806450"/>
            <a:ext cx="835415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tr-TR" sz="12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477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5462" y="6632575"/>
            <a:ext cx="31419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0"/>
              </a:spcBef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r>
              <a:rPr lang="nl-NL" kern="1200">
                <a:solidFill>
                  <a:srgbClr val="000000"/>
                </a:solidFill>
                <a:ea typeface="+mn-ea"/>
                <a:cs typeface="Arial"/>
              </a:rPr>
              <a:t>- </a:t>
            </a:r>
            <a:fld id="{ACDD37B8-A2E9-42DA-ABEB-5A89817FE328}" type="slidenum">
              <a:rPr lang="nl-NL" kern="1200">
                <a:solidFill>
                  <a:srgbClr val="000000"/>
                </a:solidFill>
                <a:ea typeface="+mn-ea"/>
                <a:cs typeface="Arial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nl-NL" kern="1200">
                <a:solidFill>
                  <a:srgbClr val="000000"/>
                </a:solidFill>
                <a:ea typeface="+mn-ea"/>
                <a:cs typeface="Arial"/>
              </a:rPr>
              <a:t> -</a:t>
            </a:r>
          </a:p>
        </p:txBody>
      </p:sp>
      <p:pic>
        <p:nvPicPr>
          <p:cNvPr id="76806" name="Picture 7" descr="teiaş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4078" y="6381751"/>
            <a:ext cx="46599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77800" indent="-1778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1060450" indent="-180975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3pPr>
      <a:lvl4pPr marL="1589088" indent="-195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2003425" indent="-234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4606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178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3750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32225" indent="-2349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6626" name="think-cell Slide" r:id="rId11" imgW="0" imgH="0" progId="">
              <p:embed/>
            </p:oleObj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416169" y="6554799"/>
            <a:ext cx="28282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 b="1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8497850-B14D-4DED-A003-3BB6A400B318}" type="slidenum">
              <a:rPr lang="en-US" kern="1200"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772260" y="6554799"/>
            <a:ext cx="4317023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174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397120" y="300038"/>
            <a:ext cx="83497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hf hdr="0" ftr="0" dt="0"/>
  <p:txStyles>
    <p:titleStyle>
      <a:lvl1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29756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51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902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90500" indent="-190500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73063" indent="-182563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65150" indent="-190500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44538" indent="-179388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4160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702" indent="-173096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53" indent="-162651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5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1746" name="think-cell Slide" r:id="rId11" imgW="0" imgH="0" progId="">
              <p:embed/>
            </p:oleObj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416169" y="6554799"/>
            <a:ext cx="28282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 b="1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8497850-B14D-4DED-A003-3BB6A400B318}" type="slidenum">
              <a:rPr lang="en-US" kern="1200"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772260" y="6554799"/>
            <a:ext cx="4317023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>
                <a:solidFill>
                  <a:srgbClr val="002776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174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397120" y="300038"/>
            <a:ext cx="83497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97875" y="6554799"/>
            <a:ext cx="2312377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 rtl="0" fontAlgn="base">
              <a:lnSpc>
                <a:spcPts val="112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© 20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10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Deloitte </a:t>
            </a:r>
            <a:r>
              <a:rPr lang="en-US" sz="800" kern="1200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Touche</a:t>
            </a:r>
            <a:r>
              <a:rPr lang="en-US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Tohmatsu</a:t>
            </a:r>
            <a:r>
              <a:rPr lang="tr-TR" sz="800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Limited</a:t>
            </a:r>
            <a:endParaRPr lang="en-US" sz="800" kern="1200" dirty="0">
              <a:solidFill>
                <a:srgbClr val="002776"/>
              </a:solidFill>
              <a:latin typeface="Arial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29756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51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902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90500" indent="-190500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73063" indent="-182563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65150" indent="-190500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44538" indent="-179388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4160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702" indent="-173096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53" indent="-162651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5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4319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145931" y="2817813"/>
            <a:ext cx="6591300" cy="5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Liberalization in Turkish Electricity </a:t>
            </a:r>
            <a:r>
              <a:rPr lang="tr-TR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Market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gray">
          <a:xfrm>
            <a:off x="7135130" y="5969001"/>
            <a:ext cx="11092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b="1" dirty="0" smtClean="0">
                <a:solidFill>
                  <a:schemeClr val="tx2"/>
                </a:solidFill>
              </a:rPr>
              <a:t>24 June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20</a:t>
            </a:r>
            <a:r>
              <a:rPr lang="tr-TR" sz="1600" b="1" dirty="0" smtClean="0">
                <a:solidFill>
                  <a:schemeClr val="tx2"/>
                </a:solidFill>
              </a:rPr>
              <a:t>11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9333" name="Rectangle 16"/>
          <p:cNvSpPr>
            <a:spLocks noChangeArrowheads="1"/>
          </p:cNvSpPr>
          <p:nvPr/>
        </p:nvSpPr>
        <p:spPr bwMode="gray">
          <a:xfrm>
            <a:off x="483587" y="4857750"/>
            <a:ext cx="56050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106000"/>
              </a:lnSpc>
              <a:spcBef>
                <a:spcPct val="100000"/>
              </a:spcBef>
              <a:buClr>
                <a:schemeClr val="tx2"/>
              </a:buClr>
              <a:buSzPct val="85000"/>
            </a:pPr>
            <a:r>
              <a:rPr lang="tr-TR" sz="1600" b="1" dirty="0">
                <a:solidFill>
                  <a:schemeClr val="tx2"/>
                </a:solidFill>
              </a:rPr>
              <a:t>Mr. Nezir Ay, </a:t>
            </a:r>
          </a:p>
          <a:p>
            <a:pPr eaLnBrk="1" hangingPunct="1">
              <a:lnSpc>
                <a:spcPct val="106000"/>
              </a:lnSpc>
              <a:spcBef>
                <a:spcPct val="100000"/>
              </a:spcBef>
              <a:buClr>
                <a:schemeClr val="tx2"/>
              </a:buClr>
              <a:buSzPct val="85000"/>
            </a:pPr>
            <a:r>
              <a:rPr lang="tr-TR" sz="1600" b="1" dirty="0" smtClean="0">
                <a:solidFill>
                  <a:schemeClr val="tx2"/>
                </a:solidFill>
              </a:rPr>
              <a:t>Head </a:t>
            </a:r>
            <a:r>
              <a:rPr lang="tr-TR" sz="1600" b="1" dirty="0">
                <a:solidFill>
                  <a:schemeClr val="tx2"/>
                </a:solidFill>
              </a:rPr>
              <a:t>of   </a:t>
            </a:r>
            <a:r>
              <a:rPr lang="en-US" sz="1600" b="1" dirty="0">
                <a:solidFill>
                  <a:schemeClr val="tx2"/>
                </a:solidFill>
              </a:rPr>
              <a:t>Electricity Market Service and </a:t>
            </a:r>
            <a:r>
              <a:rPr lang="en-US" sz="1600" b="1" dirty="0" smtClean="0">
                <a:solidFill>
                  <a:schemeClr val="tx2"/>
                </a:solidFill>
              </a:rPr>
              <a:t>Financial</a:t>
            </a:r>
            <a:r>
              <a:rPr lang="tr-TR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Settlement </a:t>
            </a:r>
            <a:r>
              <a:rPr lang="en-US" sz="1600" b="1" dirty="0">
                <a:solidFill>
                  <a:schemeClr val="tx2"/>
                </a:solidFill>
              </a:rPr>
              <a:t>Dept</a:t>
            </a:r>
            <a:r>
              <a:rPr lang="tr-TR" sz="1600" b="1" dirty="0">
                <a:solidFill>
                  <a:schemeClr val="tx2"/>
                </a:solidFill>
              </a:rPr>
              <a:t>,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tr-TR" sz="1600" b="1" dirty="0">
                <a:solidFill>
                  <a:schemeClr val="tx2"/>
                </a:solidFill>
              </a:rPr>
              <a:t>TEİAŞ </a:t>
            </a:r>
            <a:br>
              <a:rPr lang="tr-TR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- </a:t>
            </a:r>
            <a:fld id="{C5234DC3-F47C-4BE0-970A-705A528DEDD3}" type="slidenum">
              <a:rPr lang="nl-NL" smtClean="0"/>
              <a:pPr>
                <a:defRPr/>
              </a:pPr>
              <a:t>1</a:t>
            </a:fld>
            <a:r>
              <a:rPr lang="nl-NL" smtClean="0"/>
              <a:t> -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ENTSO-E Connection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777" y="981075"/>
            <a:ext cx="89652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r" defTabSz="973138">
              <a:spcBef>
                <a:spcPct val="20000"/>
              </a:spcBef>
            </a:pPr>
            <a:r>
              <a:rPr lang="en-US" sz="2800"/>
              <a:t> </a:t>
            </a:r>
            <a:r>
              <a:rPr lang="en-US" sz="2400" b="1">
                <a:solidFill>
                  <a:schemeClr val="bg1"/>
                </a:solidFill>
              </a:rPr>
              <a:t>UCTE/ENTSO-E</a:t>
            </a:r>
            <a:r>
              <a:rPr 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9992" y="1183679"/>
            <a:ext cx="4104456" cy="4693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indent="-190500" defTabSz="957263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accent1"/>
                </a:solidFill>
              </a:rPr>
              <a:t>Studies regarding the feasibility of synchronized interconnection between Turkish and European Electricity System commenced on 28th September 2005 with the contract signed in Brussels among TEIAS and UCTE.</a:t>
            </a:r>
          </a:p>
          <a:p>
            <a:pPr marL="190500" lvl="1" indent="-190500" defTabSz="957263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>
                <a:solidFill>
                  <a:schemeClr val="accent1"/>
                </a:solidFill>
              </a:rPr>
              <a:t>In 18th September 2010, synchronized parallel connection was provided  with ENTSO-E Europe.</a:t>
            </a:r>
          </a:p>
          <a:p>
            <a:pPr marL="190500" lvl="1" indent="-190500" defTabSz="957263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1400" dirty="0" smtClean="0">
                <a:solidFill>
                  <a:schemeClr val="accent1"/>
                </a:solidFill>
              </a:rPr>
              <a:t>In June 2011, commercial trade has started with Bulgaria and Greece.</a:t>
            </a:r>
          </a:p>
          <a:p>
            <a:pPr marL="177800" indent="-1778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tr-TR" sz="1400" dirty="0" smtClean="0">
                <a:solidFill>
                  <a:schemeClr val="accent1"/>
                </a:solidFill>
              </a:rPr>
              <a:t>With the system and software infrastructure operated by MFSC (PMUM), day ahead market coupling with other countries will be possible to manage congestions.</a:t>
            </a:r>
          </a:p>
        </p:txBody>
      </p:sp>
      <p:pic>
        <p:nvPicPr>
          <p:cNvPr id="7" name="Picture 10" descr="https://www.entsoe.eu/fileadmin/template/other/images/map_entso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58466"/>
            <a:ext cx="3206262" cy="371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39552" y="5517232"/>
            <a:ext cx="13847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 dirty="0"/>
              <a:t>Source: ENTSO-E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Agenda</a:t>
            </a:r>
          </a:p>
        </p:txBody>
      </p:sp>
      <p:graphicFrame>
        <p:nvGraphicFramePr>
          <p:cNvPr id="4779031" name="Group 23"/>
          <p:cNvGraphicFramePr>
            <a:graphicFrameLocks noGrp="1"/>
          </p:cNvGraphicFramePr>
          <p:nvPr/>
        </p:nvGraphicFramePr>
        <p:xfrm>
          <a:off x="400051" y="1123950"/>
          <a:ext cx="8342434" cy="1831976"/>
        </p:xfrm>
        <a:graphic>
          <a:graphicData uri="http://schemas.openxmlformats.org/drawingml/2006/table">
            <a:tbl>
              <a:tblPr/>
              <a:tblGrid>
                <a:gridCol w="8342434"/>
              </a:tblGrid>
              <a:tr h="6096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Situation of Turkish Electricity Market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Privatizations in Turkey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Statistical Indicators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6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25462" y="6632575"/>
            <a:ext cx="227626" cy="153888"/>
          </a:xfrm>
          <a:prstGeom prst="rect">
            <a:avLst/>
          </a:prstGeom>
          <a:noFill/>
        </p:spPr>
        <p:txBody>
          <a:bodyPr/>
          <a:lstStyle/>
          <a:p>
            <a:pPr algn="l" rtl="0">
              <a:lnSpc>
                <a:spcPts val="1125"/>
              </a:lnSpc>
            </a:pPr>
            <a:r>
              <a:rPr lang="nl-NL" sz="1000" b="1" kern="1200">
                <a:solidFill>
                  <a:srgbClr val="002776"/>
                </a:solidFill>
                <a:latin typeface="Arial" charset="0"/>
                <a:ea typeface="+mn-ea"/>
                <a:cs typeface="+mn-cs"/>
              </a:rPr>
              <a:t>- </a:t>
            </a:r>
            <a:fld id="{7724F533-1791-49E5-A267-A3072E556B44}" type="slidenum">
              <a:rPr lang="nl-NL" sz="1000" b="1" kern="1200">
                <a:solidFill>
                  <a:srgbClr val="002776"/>
                </a:solidFill>
                <a:latin typeface="Arial" charset="0"/>
                <a:ea typeface="+mn-ea"/>
                <a:cs typeface="+mn-cs"/>
              </a:rPr>
              <a:pPr algn="l" rtl="0">
                <a:lnSpc>
                  <a:spcPts val="1125"/>
                </a:lnSpc>
              </a:pPr>
              <a:t>11</a:t>
            </a:fld>
            <a:r>
              <a:rPr lang="nl-NL" sz="1000" b="1" kern="1200">
                <a:solidFill>
                  <a:srgbClr val="002776"/>
                </a:solidFill>
                <a:latin typeface="Arial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Privatization of Distribution Companies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19079"/>
            <a:ext cx="4464496" cy="184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7584" y="1242626"/>
            <a:ext cx="3384376" cy="196977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85738" indent="-18573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1400" dirty="0" smtClean="0">
                <a:solidFill>
                  <a:schemeClr val="accent1"/>
                </a:solidFill>
              </a:rPr>
              <a:t>There are 21 distribution regions in Turkey.</a:t>
            </a:r>
          </a:p>
          <a:p>
            <a:pPr marL="185738" indent="-18573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1"/>
                </a:solidFill>
              </a:rPr>
              <a:t>Although tenders for privatization </a:t>
            </a:r>
            <a:r>
              <a:rPr lang="tr-TR" sz="1400" dirty="0" smtClean="0">
                <a:solidFill>
                  <a:schemeClr val="accent1"/>
                </a:solidFill>
              </a:rPr>
              <a:t>are</a:t>
            </a:r>
            <a:r>
              <a:rPr lang="en-US" sz="1400" dirty="0" smtClean="0">
                <a:solidFill>
                  <a:schemeClr val="accent1"/>
                </a:solidFill>
              </a:rPr>
              <a:t> completed in all of the regions</a:t>
            </a:r>
            <a:r>
              <a:rPr lang="tr-TR" sz="1400" dirty="0" smtClean="0">
                <a:solidFill>
                  <a:schemeClr val="accent1"/>
                </a:solidFill>
              </a:rPr>
              <a:t>; currently 12 regions are operated by private sector. For the remaining 9 regions privatization process is still going on.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562" y="3717032"/>
          <a:ext cx="7848870" cy="2376269"/>
        </p:xfrm>
        <a:graphic>
          <a:graphicData uri="http://schemas.openxmlformats.org/drawingml/2006/table">
            <a:tbl>
              <a:tblPr/>
              <a:tblGrid>
                <a:gridCol w="211595"/>
                <a:gridCol w="1269573"/>
                <a:gridCol w="1378677"/>
                <a:gridCol w="1269573"/>
                <a:gridCol w="263068"/>
                <a:gridCol w="1218100"/>
                <a:gridCol w="1454719"/>
                <a:gridCol w="783565"/>
              </a:tblGrid>
              <a:tr h="36557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Distribution Company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Highest Bid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Privatized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Distribution Company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Highest Bid </a:t>
                      </a:r>
                      <a:endParaRPr lang="tr-T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Privatized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Aras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Kiler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Osmangazi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Eti Gümüş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Ayedas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MMEKA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Sakarya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Akenerji-Cez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Akdeniz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Park Holding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Toroslar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Yıldızlar SSS Holding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Baskent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Enerjisa-Verbund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Trakya 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Aksa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Bogazici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MMEKA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Uludağ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Limak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Camlibel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Kolin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Vangölü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Aksa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Coruh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Aksa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Yeşilırmak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Çalık Holding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Dicle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Ceylan-Karavil JV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Kayseri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Fırat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Aksa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AYDEM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Gediz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MMEKA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Göksu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Meram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Alarko-Cengiz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Yes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Privatization of Generation Power Plants in Turkey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3" y="1123951"/>
            <a:ext cx="6420316" cy="4105249"/>
          </a:xfrm>
        </p:spPr>
        <p:txBody>
          <a:bodyPr/>
          <a:lstStyle/>
          <a:p>
            <a:pPr marL="92075" lvl="1" indent="1588" defTabSz="89535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None/>
            </a:pP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First privatization in electricity sector by Privatization Administration was performed in 2008. Zorlu Energy won the tender of ADUAS (</a:t>
            </a:r>
            <a:r>
              <a:rPr lang="tr-TR" sz="1400" dirty="0" smtClean="0">
                <a:solidFill>
                  <a:schemeClr val="accent1"/>
                </a:solidFill>
              </a:rPr>
              <a:t>Ankara Doğal Elektrik Üretim ve Ticaret A.S), which consist a portfolio of hydro, geothermal and thermal power plants, with an installed capacity of 141 MW.</a:t>
            </a:r>
          </a:p>
          <a:p>
            <a:pPr marL="92075" lvl="1" indent="1588" defTabSz="89535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None/>
            </a:pPr>
            <a:endParaRPr lang="tr-TR" sz="500" dirty="0" smtClean="0">
              <a:solidFill>
                <a:schemeClr val="accent1"/>
              </a:solidFill>
              <a:latin typeface="Arial" charset="0"/>
            </a:endParaRPr>
          </a:p>
          <a:p>
            <a:pPr marL="92075" lvl="1" indent="1588" defTabSz="89535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None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52 small HEPP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 of EUAS (as 18 group), with total installed capacity being142 MW,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wa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s being privatized through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Transfer of Operating Rights method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Privatization of 18 group was approved by Privatization High Council Decision in August 2010</a:t>
            </a:r>
            <a:endParaRPr lang="tr-TR" sz="1400" dirty="0" smtClean="0">
              <a:solidFill>
                <a:schemeClr val="accent1"/>
              </a:solidFill>
              <a:latin typeface="Arial" charset="0"/>
            </a:endParaRPr>
          </a:p>
          <a:p>
            <a:pPr marL="92075" lvl="1" indent="1588" defTabSz="89535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None/>
            </a:pP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It is expected that privatization of a new hydro portfolio of</a:t>
            </a:r>
            <a:r>
              <a:rPr lang="tr-TR" sz="1400" dirty="0" smtClean="0">
                <a:solidFill>
                  <a:schemeClr val="accent1"/>
                </a:solidFill>
              </a:rPr>
              <a:t> 20 MW installed capacity in total; will start in the following months.</a:t>
            </a:r>
          </a:p>
          <a:p>
            <a:pPr marL="92075" lvl="1" indent="1588" defTabSz="89535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None/>
            </a:pPr>
            <a:endParaRPr lang="tr-TR" sz="500" dirty="0" smtClean="0">
              <a:solidFill>
                <a:schemeClr val="accent1"/>
              </a:solidFill>
              <a:latin typeface="Arial" charset="0"/>
            </a:endParaRPr>
          </a:p>
          <a:p>
            <a:pPr marL="92075" lvl="1" indent="1588" defTabSz="89535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Pct val="125000"/>
              <a:buNone/>
            </a:pP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In addition there are 9 portfolio groups of EUAS to be privatized. On the other hand, there are 4 power plants that will be prior in privatization, that are Hamitabat, Kangal, Seyitömer, Soma A-B.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611560" y="1196752"/>
            <a:ext cx="1656184" cy="720080"/>
          </a:xfrm>
          <a:prstGeom prst="homePlat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ADÜAŞ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611560" y="2780928"/>
            <a:ext cx="1656184" cy="720080"/>
          </a:xfrm>
          <a:prstGeom prst="homePlat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EUAS Small HEPPs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611560" y="5085184"/>
            <a:ext cx="1656184" cy="720080"/>
          </a:xfrm>
          <a:prstGeom prst="homePlat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EUAS Portfolio Groups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97601"/>
            <a:ext cx="8362950" cy="293607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Privatization of Generation Power Plants in Turkey</a:t>
            </a:r>
            <a:endParaRPr lang="tr-TR" i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97378" y="1609110"/>
            <a:ext cx="8182708" cy="3980130"/>
            <a:chOff x="202935" y="791088"/>
            <a:chExt cx="9623955" cy="5922351"/>
          </a:xfrm>
        </p:grpSpPr>
        <p:sp>
          <p:nvSpPr>
            <p:cNvPr id="6" name="TextBox 38"/>
            <p:cNvSpPr txBox="1">
              <a:spLocks noChangeArrowheads="1"/>
            </p:cNvSpPr>
            <p:nvPr/>
          </p:nvSpPr>
          <p:spPr bwMode="auto">
            <a:xfrm>
              <a:off x="669000" y="1970088"/>
              <a:ext cx="851296" cy="89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kern="1200">
                <a:solidFill>
                  <a:srgbClr val="002776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899956" y="1339978"/>
              <a:ext cx="1336279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Afşin-Elbistan A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Afşin-Elbistan B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" name="TextBox 40"/>
            <p:cNvSpPr txBox="1">
              <a:spLocks noChangeArrowheads="1"/>
            </p:cNvSpPr>
            <p:nvPr/>
          </p:nvSpPr>
          <p:spPr bwMode="auto">
            <a:xfrm>
              <a:off x="898687" y="2078167"/>
              <a:ext cx="1224492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Ambarlı D.Gaz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Ambarlı F.Oil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TextBox 41"/>
            <p:cNvSpPr txBox="1">
              <a:spLocks noChangeArrowheads="1"/>
            </p:cNvSpPr>
            <p:nvPr/>
          </p:nvSpPr>
          <p:spPr bwMode="auto">
            <a:xfrm>
              <a:off x="898687" y="2735393"/>
              <a:ext cx="1485900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Aliağa 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Çan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Tunçbilek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Çatalağzı 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535" y="791088"/>
              <a:ext cx="4725988" cy="26017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wrap="square" lIns="40118" tIns="18000" rIns="40118" bIns="18000" anchor="ctr">
              <a:spAutoFit/>
            </a:bodyPr>
            <a:lstStyle/>
            <a:p>
              <a:pPr algn="l" defTabSz="1019175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Portfolio </a:t>
              </a:r>
              <a:r>
                <a:rPr lang="tr-TR" sz="900" b="1" kern="1200" dirty="0" smtClea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       </a:t>
              </a:r>
              <a:r>
                <a:rPr lang="tr-TR" sz="9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Power Plant                Fuel Type     Installed Cap (MW)</a:t>
              </a:r>
              <a:endParaRPr lang="en-US" sz="9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TextBox 45"/>
            <p:cNvSpPr txBox="1">
              <a:spLocks noChangeArrowheads="1"/>
            </p:cNvSpPr>
            <p:nvPr/>
          </p:nvSpPr>
          <p:spPr bwMode="auto">
            <a:xfrm>
              <a:off x="2247189" y="1347202"/>
              <a:ext cx="1336279" cy="50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TextBox 46"/>
            <p:cNvSpPr txBox="1">
              <a:spLocks noChangeArrowheads="1"/>
            </p:cNvSpPr>
            <p:nvPr/>
          </p:nvSpPr>
          <p:spPr bwMode="auto">
            <a:xfrm>
              <a:off x="2247189" y="2063164"/>
              <a:ext cx="1224492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Natural Gas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Fuel Oil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TextBox 47"/>
            <p:cNvSpPr txBox="1">
              <a:spLocks noChangeArrowheads="1"/>
            </p:cNvSpPr>
            <p:nvPr/>
          </p:nvSpPr>
          <p:spPr bwMode="auto">
            <a:xfrm>
              <a:off x="3438893" y="1339978"/>
              <a:ext cx="878813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1355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1440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TextBox 48"/>
            <p:cNvSpPr txBox="1">
              <a:spLocks noChangeArrowheads="1"/>
            </p:cNvSpPr>
            <p:nvPr/>
          </p:nvSpPr>
          <p:spPr bwMode="auto">
            <a:xfrm>
              <a:off x="3510456" y="2082215"/>
              <a:ext cx="736071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1350,9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630</a:t>
              </a:r>
              <a:endParaRPr lang="en-US" sz="9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TextBox 49"/>
            <p:cNvSpPr txBox="1">
              <a:spLocks noChangeArrowheads="1"/>
            </p:cNvSpPr>
            <p:nvPr/>
          </p:nvSpPr>
          <p:spPr bwMode="auto">
            <a:xfrm>
              <a:off x="2247189" y="2714041"/>
              <a:ext cx="1039283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Natural Gas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Coal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TextBox 50"/>
            <p:cNvSpPr txBox="1">
              <a:spLocks noChangeArrowheads="1"/>
            </p:cNvSpPr>
            <p:nvPr/>
          </p:nvSpPr>
          <p:spPr bwMode="auto">
            <a:xfrm>
              <a:off x="3451983" y="2714041"/>
              <a:ext cx="853017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180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320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365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300</a:t>
              </a:r>
              <a:endParaRPr lang="en-US" sz="9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TextBox 51"/>
            <p:cNvSpPr txBox="1">
              <a:spLocks noChangeArrowheads="1"/>
            </p:cNvSpPr>
            <p:nvPr/>
          </p:nvSpPr>
          <p:spPr bwMode="auto">
            <a:xfrm>
              <a:off x="872891" y="3781553"/>
              <a:ext cx="1485900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Bursa D.Gaz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Orhaneli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Gökçekaya 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Sarıyar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Yenice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TextBox 52"/>
            <p:cNvSpPr txBox="1">
              <a:spLocks noChangeArrowheads="1"/>
            </p:cNvSpPr>
            <p:nvPr/>
          </p:nvSpPr>
          <p:spPr bwMode="auto">
            <a:xfrm>
              <a:off x="2226228" y="3760200"/>
              <a:ext cx="1159877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Natural Gas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 smtClean="0">
                  <a:latin typeface="Arial" charset="0"/>
                  <a:ea typeface="+mn-ea"/>
                  <a:cs typeface="Arial" charset="0"/>
                </a:rPr>
                <a:t>Hydro Reservoir</a:t>
              </a: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900" dirty="0">
                <a:latin typeface="Arial" charset="0"/>
                <a:cs typeface="Arial" charset="0"/>
              </a:endParaRPr>
            </a:p>
          </p:txBody>
        </p:sp>
        <p:sp>
          <p:nvSpPr>
            <p:cNvPr id="19" name="TextBox 53"/>
            <p:cNvSpPr txBox="1">
              <a:spLocks noChangeArrowheads="1"/>
            </p:cNvSpPr>
            <p:nvPr/>
          </p:nvSpPr>
          <p:spPr bwMode="auto">
            <a:xfrm>
              <a:off x="3426186" y="3760202"/>
              <a:ext cx="851297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1432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210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278,4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160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37,89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54"/>
            <p:cNvSpPr txBox="1">
              <a:spLocks noChangeArrowheads="1"/>
            </p:cNvSpPr>
            <p:nvPr/>
          </p:nvSpPr>
          <p:spPr bwMode="auto">
            <a:xfrm>
              <a:off x="845374" y="5098297"/>
              <a:ext cx="1485900" cy="1615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Kemerköy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Yatağan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Yeniköy 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Gezende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Demirköprü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Adıgüzel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Kemer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Karacaören-1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TextBox 55"/>
            <p:cNvSpPr txBox="1">
              <a:spLocks noChangeArrowheads="1"/>
            </p:cNvSpPr>
            <p:nvPr/>
          </p:nvSpPr>
          <p:spPr bwMode="auto">
            <a:xfrm>
              <a:off x="2115739" y="5076945"/>
              <a:ext cx="1190060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Lignite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TextBox 56"/>
            <p:cNvSpPr txBox="1">
              <a:spLocks noChangeArrowheads="1"/>
            </p:cNvSpPr>
            <p:nvPr/>
          </p:nvSpPr>
          <p:spPr bwMode="auto">
            <a:xfrm>
              <a:off x="3398669" y="5110283"/>
              <a:ext cx="853017" cy="149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630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630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420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159,4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69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62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48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32</a:t>
              </a:r>
              <a:endParaRPr lang="en-US" sz="9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TextBox 59"/>
            <p:cNvSpPr txBox="1">
              <a:spLocks noChangeArrowheads="1"/>
            </p:cNvSpPr>
            <p:nvPr/>
          </p:nvSpPr>
          <p:spPr bwMode="auto">
            <a:xfrm>
              <a:off x="5708945" y="1225022"/>
              <a:ext cx="1336278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Altınkaya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Hirfanlı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Kesikköprü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Derbent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Kapulukaya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100902" y="791088"/>
              <a:ext cx="4725988" cy="260175"/>
            </a:xfrm>
            <a:prstGeom prst="rect">
              <a:avLst/>
            </a:prstGeom>
            <a:solidFill>
              <a:srgbClr val="00B0F0"/>
            </a:solidFill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wrap="square" lIns="40118" tIns="18000" rIns="40118" bIns="18000" anchor="ctr">
              <a:spAutoFit/>
            </a:bodyPr>
            <a:lstStyle/>
            <a:p>
              <a:pPr algn="l" defTabSz="1019175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Portfolio  </a:t>
              </a:r>
              <a:r>
                <a:rPr lang="tr-TR" sz="900" b="1" kern="1200" dirty="0" smtClea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Power </a:t>
              </a:r>
              <a:r>
                <a:rPr lang="tr-TR" sz="9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Plant          </a:t>
              </a:r>
              <a:r>
                <a:rPr lang="tr-TR" sz="900" b="1" kern="1200" dirty="0" smtClean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 </a:t>
              </a:r>
              <a:r>
                <a:rPr lang="tr-TR" sz="9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Fuel Type     Installed Cap (MW)</a:t>
              </a:r>
              <a:endParaRPr lang="en-US" sz="9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TextBox 61"/>
            <p:cNvSpPr txBox="1">
              <a:spLocks noChangeArrowheads="1"/>
            </p:cNvSpPr>
            <p:nvPr/>
          </p:nvSpPr>
          <p:spPr bwMode="auto">
            <a:xfrm>
              <a:off x="7027818" y="1249514"/>
              <a:ext cx="1336279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</p:txBody>
        </p:sp>
        <p:sp>
          <p:nvSpPr>
            <p:cNvPr id="26" name="TextBox 62"/>
            <p:cNvSpPr txBox="1">
              <a:spLocks noChangeArrowheads="1"/>
            </p:cNvSpPr>
            <p:nvPr/>
          </p:nvSpPr>
          <p:spPr bwMode="auto">
            <a:xfrm>
              <a:off x="8213492" y="1249513"/>
              <a:ext cx="878814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702,55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128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76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56,4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54</a:t>
              </a: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TextBox 63"/>
            <p:cNvSpPr txBox="1">
              <a:spLocks noChangeArrowheads="1"/>
            </p:cNvSpPr>
            <p:nvPr/>
          </p:nvSpPr>
          <p:spPr bwMode="auto">
            <a:xfrm>
              <a:off x="5708945" y="2592996"/>
              <a:ext cx="1336278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Hasan Uğurlu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Kılıçkaya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Köklüce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Suat Uğurlu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Çamlıgöze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Almus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TextBox 64"/>
            <p:cNvSpPr txBox="1">
              <a:spLocks noChangeArrowheads="1"/>
            </p:cNvSpPr>
            <p:nvPr/>
          </p:nvSpPr>
          <p:spPr bwMode="auto">
            <a:xfrm>
              <a:off x="7027818" y="2617486"/>
              <a:ext cx="1336279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</p:txBody>
        </p:sp>
        <p:sp>
          <p:nvSpPr>
            <p:cNvPr id="29" name="TextBox 65"/>
            <p:cNvSpPr txBox="1">
              <a:spLocks noChangeArrowheads="1"/>
            </p:cNvSpPr>
            <p:nvPr/>
          </p:nvSpPr>
          <p:spPr bwMode="auto">
            <a:xfrm>
              <a:off x="8213492" y="2617488"/>
              <a:ext cx="878814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500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120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90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69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32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27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TextBox 66"/>
            <p:cNvSpPr txBox="1">
              <a:spLocks noChangeArrowheads="1"/>
            </p:cNvSpPr>
            <p:nvPr/>
          </p:nvSpPr>
          <p:spPr bwMode="auto">
            <a:xfrm>
              <a:off x="202935" y="1235075"/>
              <a:ext cx="483262" cy="512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latin typeface="Arial" charset="0"/>
                  <a:ea typeface="+mn-ea"/>
                  <a:cs typeface="Arial" charset="0"/>
                </a:rPr>
                <a:t>1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latin typeface="Arial" charset="0"/>
                  <a:ea typeface="+mn-ea"/>
                  <a:cs typeface="Arial" charset="0"/>
                </a:rPr>
                <a:t>2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latin typeface="Arial" charset="0"/>
                  <a:ea typeface="+mn-ea"/>
                  <a:cs typeface="Arial" charset="0"/>
                </a:rPr>
                <a:t>3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latin typeface="Arial" charset="0"/>
                  <a:ea typeface="+mn-ea"/>
                  <a:cs typeface="Arial" charset="0"/>
                </a:rPr>
                <a:t>4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>
                  <a:latin typeface="Arial" charset="0"/>
                  <a:ea typeface="+mn-ea"/>
                  <a:cs typeface="Arial" charset="0"/>
                </a:rPr>
                <a:t>5</a:t>
              </a:r>
              <a:endParaRPr lang="en-US" sz="900" b="1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TextBox 67"/>
            <p:cNvSpPr txBox="1">
              <a:spLocks noChangeArrowheads="1"/>
            </p:cNvSpPr>
            <p:nvPr/>
          </p:nvSpPr>
          <p:spPr bwMode="auto">
            <a:xfrm>
              <a:off x="5708945" y="4029658"/>
              <a:ext cx="1336278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Karkamış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Çatalan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Aslantaş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Menzelet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TextBox 68"/>
            <p:cNvSpPr txBox="1">
              <a:spLocks noChangeArrowheads="1"/>
            </p:cNvSpPr>
            <p:nvPr/>
          </p:nvSpPr>
          <p:spPr bwMode="auto">
            <a:xfrm>
              <a:off x="7027818" y="4054149"/>
              <a:ext cx="1336279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</p:txBody>
        </p:sp>
        <p:sp>
          <p:nvSpPr>
            <p:cNvPr id="33" name="TextBox 69"/>
            <p:cNvSpPr txBox="1">
              <a:spLocks noChangeArrowheads="1"/>
            </p:cNvSpPr>
            <p:nvPr/>
          </p:nvSpPr>
          <p:spPr bwMode="auto">
            <a:xfrm>
              <a:off x="8213492" y="4052562"/>
              <a:ext cx="878814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189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168,9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138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124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5708945" y="5322660"/>
              <a:ext cx="133627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Özlüce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Kürtün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Tortum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Doğankent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" name="TextBox 71"/>
            <p:cNvSpPr txBox="1">
              <a:spLocks noChangeArrowheads="1"/>
            </p:cNvSpPr>
            <p:nvPr/>
          </p:nvSpPr>
          <p:spPr bwMode="auto">
            <a:xfrm>
              <a:off x="7027818" y="5347150"/>
              <a:ext cx="1336279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dirty="0" smtClean="0">
                  <a:latin typeface="Arial" charset="0"/>
                  <a:cs typeface="Arial" charset="0"/>
                </a:rPr>
                <a:t>Hydro Reservoir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 smtClean="0">
                  <a:latin typeface="Arial" charset="0"/>
                  <a:ea typeface="+mn-ea"/>
                  <a:cs typeface="Arial" charset="0"/>
                </a:rPr>
                <a:t>Lake</a:t>
              </a:r>
              <a:endParaRPr lang="tr-TR" sz="900" kern="1200" dirty="0">
                <a:latin typeface="Arial" charset="0"/>
                <a:ea typeface="+mn-ea"/>
                <a:cs typeface="Arial" charset="0"/>
              </a:endParaRP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 dirty="0">
                  <a:latin typeface="Arial" charset="0"/>
                  <a:ea typeface="+mn-ea"/>
                  <a:cs typeface="Arial" charset="0"/>
                </a:rPr>
                <a:t>Run of river</a:t>
              </a:r>
            </a:p>
          </p:txBody>
        </p:sp>
        <p:sp>
          <p:nvSpPr>
            <p:cNvPr id="36" name="TextBox 72"/>
            <p:cNvSpPr txBox="1">
              <a:spLocks noChangeArrowheads="1"/>
            </p:cNvSpPr>
            <p:nvPr/>
          </p:nvSpPr>
          <p:spPr bwMode="auto">
            <a:xfrm>
              <a:off x="8213492" y="5345564"/>
              <a:ext cx="878814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170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85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26,2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kern="1200">
                  <a:latin typeface="Arial" charset="0"/>
                  <a:ea typeface="+mn-ea"/>
                  <a:cs typeface="Arial" charset="0"/>
                </a:rPr>
                <a:t>74,5</a:t>
              </a:r>
            </a:p>
          </p:txBody>
        </p:sp>
        <p:sp>
          <p:nvSpPr>
            <p:cNvPr id="37" name="TextBox 76"/>
            <p:cNvSpPr txBox="1">
              <a:spLocks noChangeArrowheads="1"/>
            </p:cNvSpPr>
            <p:nvPr/>
          </p:nvSpPr>
          <p:spPr bwMode="auto">
            <a:xfrm>
              <a:off x="5119821" y="1156334"/>
              <a:ext cx="483261" cy="5127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 smtClean="0">
                  <a:latin typeface="Arial" charset="0"/>
                  <a:ea typeface="+mn-ea"/>
                  <a:cs typeface="Arial" charset="0"/>
                </a:rPr>
                <a:t>6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 smtClean="0">
                  <a:latin typeface="Arial" charset="0"/>
                  <a:ea typeface="+mn-ea"/>
                  <a:cs typeface="Arial" charset="0"/>
                </a:rPr>
                <a:t>7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 smtClean="0">
                  <a:latin typeface="Arial" charset="0"/>
                  <a:ea typeface="+mn-ea"/>
                  <a:cs typeface="Arial" charset="0"/>
                </a:rPr>
                <a:t>8</a:t>
              </a: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 smtClean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dirty="0" smtClean="0">
                <a:latin typeface="Arial" charset="0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kern="1200" dirty="0" smtClean="0">
                  <a:latin typeface="Arial" charset="0"/>
                  <a:ea typeface="+mn-ea"/>
                  <a:cs typeface="Arial" charset="0"/>
                </a:rPr>
                <a:t>9</a:t>
              </a: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sz="900" b="1" kern="1200" dirty="0">
                <a:latin typeface="Arial" charset="0"/>
                <a:ea typeface="+mn-ea"/>
                <a:cs typeface="Arial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76923" y="3571428"/>
            <a:ext cx="3960440" cy="15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6923" y="6163716"/>
            <a:ext cx="3960440" cy="15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88025" y="6165304"/>
            <a:ext cx="3960440" cy="15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5536" y="980728"/>
            <a:ext cx="4269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i="1" dirty="0" smtClean="0">
                <a:solidFill>
                  <a:srgbClr val="002060"/>
                </a:solidFill>
              </a:rPr>
              <a:t>Portfolio Groups of EUAS to be Privatized</a:t>
            </a:r>
            <a:endParaRPr lang="tr-TR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Agenda</a:t>
            </a:r>
          </a:p>
        </p:txBody>
      </p:sp>
      <p:graphicFrame>
        <p:nvGraphicFramePr>
          <p:cNvPr id="4779031" name="Group 23"/>
          <p:cNvGraphicFramePr>
            <a:graphicFrameLocks noGrp="1"/>
          </p:cNvGraphicFramePr>
          <p:nvPr/>
        </p:nvGraphicFramePr>
        <p:xfrm>
          <a:off x="400051" y="1123950"/>
          <a:ext cx="8342434" cy="1831976"/>
        </p:xfrm>
        <a:graphic>
          <a:graphicData uri="http://schemas.openxmlformats.org/drawingml/2006/table">
            <a:tbl>
              <a:tblPr/>
              <a:tblGrid>
                <a:gridCol w="8342434"/>
              </a:tblGrid>
              <a:tr h="6096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Situation of Turkish Electricity Market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Privatizations in Turkey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Statistical Indicators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6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25462" y="6632575"/>
            <a:ext cx="227626" cy="153888"/>
          </a:xfrm>
          <a:prstGeom prst="rect">
            <a:avLst/>
          </a:prstGeom>
          <a:noFill/>
        </p:spPr>
        <p:txBody>
          <a:bodyPr/>
          <a:lstStyle/>
          <a:p>
            <a:r>
              <a:rPr lang="nl-NL" smtClean="0"/>
              <a:t>- </a:t>
            </a:r>
            <a:fld id="{7724F533-1791-49E5-A267-A3072E556B44}" type="slidenum">
              <a:rPr lang="nl-NL" smtClean="0"/>
              <a:pPr/>
              <a:t>15</a:t>
            </a:fld>
            <a:r>
              <a:rPr lang="nl-NL" smtClean="0"/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Development of Market Prices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35614" y="980728"/>
            <a:ext cx="7376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19175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Weighted Average </a:t>
            </a:r>
            <a:r>
              <a:rPr lang="tr-TR" sz="1400" b="1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System </a:t>
            </a:r>
            <a:r>
              <a:rPr lang="en-US" sz="1400" b="1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Day Ahead </a:t>
            </a:r>
            <a:r>
              <a:rPr lang="tr-TR" sz="1400" b="1" kern="1200" dirty="0" smtClean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December</a:t>
            </a:r>
            <a:r>
              <a:rPr lang="en-US" sz="1400" b="1" kern="1200" dirty="0" smtClean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b="1" kern="1200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2009 – </a:t>
            </a:r>
            <a:r>
              <a:rPr lang="tr-TR" sz="1400" b="1" kern="1200" dirty="0" smtClean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April 2011</a:t>
            </a:r>
            <a:endParaRPr lang="en-US" sz="1400" b="1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Placeholder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9552" y="4581128"/>
            <a:ext cx="8037635" cy="1728192"/>
          </a:xfrm>
          <a:prstGeom prst="rect">
            <a:avLst/>
          </a:prstGeom>
          <a:noFill/>
          <a:ln>
            <a:solidFill>
              <a:srgbClr val="002060"/>
            </a:solidFill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185738" marR="0" lvl="1" indent="-185738" algn="l" defTabSz="914400" rtl="0" eaLnBrk="1" fontAlgn="base" latinLnBrk="0" hangingPunct="1"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Comparing to 2009, demand is much higher in 20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10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, however, electricity prices are lower both in the balancing market and day-ahead market. This is due to hydro generation in 2010 is much higher than 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in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2009 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  <a:p>
            <a:pPr marL="185738" marR="0" lvl="1" indent="-185738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Average prices from December, 2009, when the Day Ahead Planning has commenced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,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 to the 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mid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of 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April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, 201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1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 is 1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20.05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TL/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MWh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 (</a:t>
            </a:r>
            <a:r>
              <a:rPr lang="tr-TR" sz="1400" kern="0" dirty="0" smtClean="0">
                <a:solidFill>
                  <a:schemeClr val="accent1"/>
                </a:solidFill>
              </a:rPr>
              <a:t> around 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€70) .</a:t>
            </a:r>
          </a:p>
          <a:p>
            <a:pPr marL="185738" marR="0" lvl="1" indent="-185738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+mn-cs"/>
              </a:rPr>
              <a:t>Realized average of SDAP in 2010 is 121.6 TL/MWh and 113.44 TL/MWh for the first three and a half month of 2011.</a:t>
            </a:r>
          </a:p>
          <a:p>
            <a:pPr marL="185738" marR="0" lvl="1" indent="-185738" algn="l" defTabSz="914400" rtl="0" eaLnBrk="1" fontAlgn="base" latinLnBrk="0" hangingPunct="1"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340768"/>
            <a:ext cx="8391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566437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Market vs. Bilateral Contracts Volume</a:t>
            </a:r>
            <a:br>
              <a:rPr lang="tr-TR" dirty="0" smtClean="0">
                <a:solidFill>
                  <a:srgbClr val="002060"/>
                </a:solidFill>
              </a:rPr>
            </a:br>
            <a:endParaRPr lang="tr-TR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27584" y="5445224"/>
            <a:ext cx="7583365" cy="69871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</a:rPr>
              <a:t>Nearly </a:t>
            </a:r>
            <a:r>
              <a:rPr lang="en-US" sz="1400" dirty="0" smtClean="0">
                <a:solidFill>
                  <a:schemeClr val="accent1"/>
                </a:solidFill>
              </a:rPr>
              <a:t>27,</a:t>
            </a:r>
            <a:r>
              <a:rPr lang="tr-TR" sz="1400" dirty="0" smtClean="0">
                <a:solidFill>
                  <a:schemeClr val="accent1"/>
                </a:solidFill>
              </a:rPr>
              <a:t>45</a:t>
            </a:r>
            <a:r>
              <a:rPr lang="en-US" sz="1400" dirty="0" smtClean="0">
                <a:solidFill>
                  <a:schemeClr val="accent1"/>
                </a:solidFill>
              </a:rPr>
              <a:t>% </a:t>
            </a:r>
            <a:r>
              <a:rPr lang="en-US" sz="1400" dirty="0">
                <a:solidFill>
                  <a:schemeClr val="accent1"/>
                </a:solidFill>
              </a:rPr>
              <a:t>of total energy consumption is </a:t>
            </a:r>
            <a:r>
              <a:rPr lang="tr-TR" sz="1400" dirty="0">
                <a:solidFill>
                  <a:schemeClr val="accent1"/>
                </a:solidFill>
              </a:rPr>
              <a:t>sold </a:t>
            </a:r>
            <a:r>
              <a:rPr lang="en-US" sz="1400" dirty="0">
                <a:solidFill>
                  <a:schemeClr val="accent1"/>
                </a:solidFill>
              </a:rPr>
              <a:t>through balancing market</a:t>
            </a:r>
            <a:r>
              <a:rPr lang="tr-TR" sz="1400" dirty="0">
                <a:solidFill>
                  <a:schemeClr val="accent1"/>
                </a:solidFill>
              </a:rPr>
              <a:t>, whereas the remaining portion is through bilateral contracts.</a:t>
            </a:r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007950" y="1196752"/>
            <a:ext cx="3668506" cy="3744416"/>
            <a:chOff x="4738686" y="1000108"/>
            <a:chExt cx="4714908" cy="3744852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38686" y="1357298"/>
              <a:ext cx="4714908" cy="338766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lIns="91413" tIns="45705" rIns="91413" bIns="45705">
              <a:spAutoFit/>
            </a:bodyPr>
            <a:lstStyle/>
            <a:p>
              <a:pPr marL="190500" lvl="1" indent="-190500" defTabSz="957263">
                <a:lnSpc>
                  <a:spcPct val="106000"/>
                </a:lnSpc>
                <a:spcBef>
                  <a:spcPts val="1350"/>
                </a:spcBef>
                <a:buClr>
                  <a:srgbClr val="000000"/>
                </a:buClr>
                <a:buFont typeface="Arial" charset="0"/>
                <a:buChar char="•"/>
              </a:pPr>
              <a:endParaRPr lang="tr-TR" sz="600" dirty="0">
                <a:solidFill>
                  <a:srgbClr val="002060"/>
                </a:solidFill>
              </a:endParaRPr>
            </a:p>
            <a:p>
              <a:pPr marL="190500" lvl="1" indent="-190500" defTabSz="957263">
                <a:lnSpc>
                  <a:spcPct val="106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Ø"/>
              </a:pPr>
              <a:r>
                <a:rPr lang="tr-TR" sz="1400" dirty="0">
                  <a:solidFill>
                    <a:schemeClr val="accent1"/>
                  </a:solidFill>
                </a:rPr>
                <a:t>Total cash flow in MFSC (debits and </a:t>
              </a:r>
              <a:r>
                <a:rPr lang="tr-TR" sz="1400" dirty="0" smtClean="0">
                  <a:solidFill>
                    <a:schemeClr val="accent1"/>
                  </a:solidFill>
                </a:rPr>
                <a:t>credits without VAT): </a:t>
              </a:r>
              <a:r>
                <a:rPr lang="tr-TR" sz="1400" b="1" dirty="0" smtClean="0">
                  <a:solidFill>
                    <a:schemeClr val="accent1"/>
                  </a:solidFill>
                </a:rPr>
                <a:t>19.628.876.506 </a:t>
              </a:r>
              <a:r>
                <a:rPr lang="tr-TR" sz="1400" b="1" dirty="0">
                  <a:solidFill>
                    <a:schemeClr val="accent1"/>
                  </a:solidFill>
                </a:rPr>
                <a:t>TL </a:t>
              </a:r>
            </a:p>
            <a:p>
              <a:pPr marL="190500" lvl="1" indent="-190500" defTabSz="957263">
                <a:lnSpc>
                  <a:spcPct val="106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Ø"/>
              </a:pPr>
              <a:r>
                <a:rPr lang="tr-TR" sz="1400" dirty="0">
                  <a:solidFill>
                    <a:schemeClr val="accent1"/>
                  </a:solidFill>
                </a:rPr>
                <a:t>Monthly average cash flow (debits and </a:t>
              </a:r>
              <a:r>
                <a:rPr lang="tr-TR" sz="1400" dirty="0" smtClean="0">
                  <a:solidFill>
                    <a:schemeClr val="accent1"/>
                  </a:solidFill>
                </a:rPr>
                <a:t>credits without VAT) </a:t>
              </a:r>
              <a:r>
                <a:rPr lang="tr-TR" sz="1400" dirty="0">
                  <a:solidFill>
                    <a:schemeClr val="accent1"/>
                  </a:solidFill>
                </a:rPr>
                <a:t>: </a:t>
              </a:r>
              <a:r>
                <a:rPr lang="tr-TR" sz="1400" b="1" dirty="0" smtClean="0">
                  <a:solidFill>
                    <a:schemeClr val="accent1"/>
                  </a:solidFill>
                </a:rPr>
                <a:t>1.090.493.139 TL</a:t>
              </a:r>
              <a:r>
                <a:rPr lang="tr-TR" sz="1400" dirty="0" smtClean="0">
                  <a:solidFill>
                    <a:schemeClr val="accent1"/>
                  </a:solidFill>
                </a:rPr>
                <a:t> </a:t>
              </a:r>
              <a:endParaRPr lang="tr-TR" sz="1400" dirty="0">
                <a:solidFill>
                  <a:schemeClr val="accent1"/>
                </a:solidFill>
              </a:endParaRPr>
            </a:p>
            <a:p>
              <a:pPr marL="190500" lvl="1" indent="-190500" defTabSz="957263">
                <a:lnSpc>
                  <a:spcPct val="106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Wingdings" pitchFamily="2" charset="2"/>
                <a:buChar char="Ø"/>
              </a:pPr>
              <a:r>
                <a:rPr lang="tr-TR" sz="1400" dirty="0" smtClean="0">
                  <a:solidFill>
                    <a:schemeClr val="accent1"/>
                  </a:solidFill>
                </a:rPr>
                <a:t>Monthly total </a:t>
              </a:r>
              <a:r>
                <a:rPr lang="tr-TR" sz="1400" dirty="0">
                  <a:solidFill>
                    <a:schemeClr val="accent1"/>
                  </a:solidFill>
                </a:rPr>
                <a:t>volume of energy supplied+withdrawn from the system: </a:t>
              </a:r>
              <a:r>
                <a:rPr lang="tr-TR" sz="1400" b="1" dirty="0" smtClean="0">
                  <a:solidFill>
                    <a:schemeClr val="accent1"/>
                  </a:solidFill>
                </a:rPr>
                <a:t>31,74 </a:t>
              </a:r>
              <a:r>
                <a:rPr lang="tr-TR" sz="1400" b="1" dirty="0">
                  <a:solidFill>
                    <a:schemeClr val="accent1"/>
                  </a:solidFill>
                </a:rPr>
                <a:t>million MWh</a:t>
              </a:r>
              <a:r>
                <a:rPr lang="tr-TR" sz="1400" dirty="0">
                  <a:solidFill>
                    <a:schemeClr val="accent1"/>
                  </a:solidFill>
                </a:rPr>
                <a:t>.</a:t>
              </a:r>
            </a:p>
            <a:p>
              <a:pPr marL="174625" indent="-174625" algn="just" defTabSz="957263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tr-TR" sz="1400" dirty="0">
                  <a:solidFill>
                    <a:schemeClr val="accent1"/>
                  </a:solidFill>
                  <a:cs typeface="Times New Roman" pitchFamily="18" charset="0"/>
                </a:rPr>
                <a:t>Following implementation of hourly settlement, most of the cash flow resulted from day ahead operations </a:t>
              </a:r>
              <a:r>
                <a:rPr lang="tr-TR" sz="1400" dirty="0" smtClean="0">
                  <a:solidFill>
                    <a:schemeClr val="accent1"/>
                  </a:solidFill>
                  <a:cs typeface="Times New Roman" pitchFamily="18" charset="0"/>
                </a:rPr>
                <a:t>(~%59), wheras remaining is </a:t>
              </a:r>
              <a:r>
                <a:rPr lang="tr-TR" sz="1400" dirty="0">
                  <a:solidFill>
                    <a:schemeClr val="accent1"/>
                  </a:solidFill>
                  <a:cs typeface="Times New Roman" pitchFamily="18" charset="0"/>
                </a:rPr>
                <a:t>from </a:t>
              </a:r>
              <a:r>
                <a:rPr lang="tr-TR" sz="1400" dirty="0" smtClean="0">
                  <a:solidFill>
                    <a:schemeClr val="accent1"/>
                  </a:solidFill>
                  <a:cs typeface="Times New Roman" pitchFamily="18" charset="0"/>
                </a:rPr>
                <a:t>real time activities.</a:t>
              </a:r>
              <a:endParaRPr lang="tr-TR" sz="14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738686" y="1000108"/>
              <a:ext cx="4714908" cy="357174"/>
            </a:xfrm>
            <a:prstGeom prst="rect">
              <a:avLst/>
            </a:prstGeom>
            <a:solidFill>
              <a:srgbClr val="002060"/>
            </a:solidFill>
            <a:ln w="12700" algn="ctr">
              <a:solidFill>
                <a:srgbClr val="002060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en-US" sz="1400" b="1" dirty="0">
                  <a:solidFill>
                    <a:srgbClr val="FFFFFF"/>
                  </a:solidFill>
                </a:rPr>
                <a:t>Between Dec 2009  and </a:t>
              </a:r>
              <a:r>
                <a:rPr lang="tr-TR" sz="1400" b="1" dirty="0" smtClean="0">
                  <a:solidFill>
                    <a:srgbClr val="FFFFFF"/>
                  </a:solidFill>
                </a:rPr>
                <a:t>April</a:t>
              </a:r>
              <a:r>
                <a:rPr lang="en-US" sz="1400" b="1" dirty="0" smtClean="0">
                  <a:solidFill>
                    <a:srgbClr val="FFFFFF"/>
                  </a:solidFill>
                </a:rPr>
                <a:t> 201</a:t>
              </a:r>
              <a:r>
                <a:rPr lang="tr-TR" sz="1400" b="1" dirty="0" smtClean="0">
                  <a:solidFill>
                    <a:srgbClr val="FFFFFF"/>
                  </a:solidFill>
                </a:rPr>
                <a:t>1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28800"/>
            <a:ext cx="45815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58721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Development of Number of Eligible Customers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tr-TR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5461" y="4581128"/>
            <a:ext cx="7773866" cy="15841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365125" lvl="1" indent="-190500" defTabSz="957263">
              <a:lnSpc>
                <a:spcPct val="106000"/>
              </a:lnSpc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Currently </a:t>
            </a:r>
            <a:r>
              <a:rPr lang="tr-TR" sz="1400" dirty="0">
                <a:solidFill>
                  <a:schemeClr val="accent1"/>
                </a:solidFill>
                <a:latin typeface="Arial" charset="0"/>
              </a:rPr>
              <a:t>eligible customer limit is 30.000 kWh/year.</a:t>
            </a:r>
          </a:p>
          <a:p>
            <a:pPr marL="365125" lvl="1" indent="-190500" defTabSz="957263">
              <a:lnSpc>
                <a:spcPct val="106000"/>
              </a:lnSpc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tr-TR" sz="1400" dirty="0">
                <a:solidFill>
                  <a:schemeClr val="accent1"/>
                </a:solidFill>
                <a:latin typeface="Arial" charset="0"/>
              </a:rPr>
              <a:t>As of 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April 2011, </a:t>
            </a:r>
            <a:r>
              <a:rPr lang="tr-TR" sz="1400" dirty="0">
                <a:solidFill>
                  <a:schemeClr val="accent1"/>
                </a:solidFill>
                <a:latin typeface="Arial" charset="0"/>
              </a:rPr>
              <a:t>number of eligible customers  increased 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to 12443. </a:t>
            </a:r>
            <a:endParaRPr lang="tr-TR" sz="1400" dirty="0">
              <a:solidFill>
                <a:schemeClr val="accent1"/>
              </a:solidFill>
              <a:latin typeface="Arial" charset="0"/>
            </a:endParaRPr>
          </a:p>
          <a:p>
            <a:pPr marL="361950" indent="-177800" eaLnBrk="0" hangingPunct="0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tr-TR" sz="1400" dirty="0">
                <a:solidFill>
                  <a:schemeClr val="accent1"/>
                </a:solidFill>
                <a:latin typeface="Arial" charset="0"/>
              </a:rPr>
              <a:t>Currently, theoretical market opening is 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70%. 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It is expected per Strategy Document and to 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lectricity 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M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arket 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L</a:t>
            </a:r>
            <a:r>
              <a:rPr lang="tr-TR" sz="1400" dirty="0" smtClean="0">
                <a:solidFill>
                  <a:schemeClr val="accent1"/>
                </a:solidFill>
                <a:latin typeface="Arial" charset="0"/>
              </a:rPr>
              <a:t>aw</a:t>
            </a: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that 100% market opening will be starting from 201</a:t>
            </a:r>
            <a:r>
              <a:rPr lang="tr-TR" sz="1400" dirty="0">
                <a:solidFill>
                  <a:schemeClr val="accent1"/>
                </a:solidFill>
                <a:latin typeface="Arial" charset="0"/>
              </a:rPr>
              <a:t>3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.</a:t>
            </a:r>
          </a:p>
          <a:p>
            <a:pPr marL="361950" indent="-177800" eaLnBrk="0" hangingPunct="0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1"/>
                </a:solidFill>
              </a:rPr>
              <a:t>The main reason of  increase </a:t>
            </a:r>
            <a:r>
              <a:rPr lang="tr-TR" sz="1400" dirty="0" smtClean="0">
                <a:solidFill>
                  <a:schemeClr val="accent1"/>
                </a:solidFill>
              </a:rPr>
              <a:t>in number of eligible consumers </a:t>
            </a:r>
            <a:r>
              <a:rPr lang="en-US" sz="1400" dirty="0" smtClean="0">
                <a:solidFill>
                  <a:schemeClr val="accent1"/>
                </a:solidFill>
              </a:rPr>
              <a:t>is increasing retail sale prices</a:t>
            </a:r>
            <a:r>
              <a:rPr lang="tr-TR" sz="1400" dirty="0" smtClean="0">
                <a:solidFill>
                  <a:schemeClr val="accent1"/>
                </a:solidFill>
              </a:rPr>
              <a:t> and decreasing eligible customer limit.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146757"/>
            <a:ext cx="5616624" cy="32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9360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002060"/>
                </a:solidFill>
              </a:rPr>
              <a:t>Main Activities of Turkish Electricity Transmission Company (TEİAŞ)</a:t>
            </a:r>
          </a:p>
        </p:txBody>
      </p:sp>
      <p:sp>
        <p:nvSpPr>
          <p:cNvPr id="103427" name="Rectangle 13"/>
          <p:cNvSpPr>
            <a:spLocks noChangeArrowheads="1"/>
          </p:cNvSpPr>
          <p:nvPr/>
        </p:nvSpPr>
        <p:spPr bwMode="auto">
          <a:xfrm>
            <a:off x="3379177" y="1412875"/>
            <a:ext cx="2400300" cy="4445000"/>
          </a:xfrm>
          <a:prstGeom prst="rect">
            <a:avLst/>
          </a:prstGeom>
          <a:noFill/>
          <a:ln w="6350" algn="ctr">
            <a:solidFill>
              <a:srgbClr val="00A1DE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altLang="ja-JP" sz="1400" b="1" kern="1200">
              <a:solidFill>
                <a:srgbClr val="00277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>
            <a:off x="1011118" y="2957518"/>
            <a:ext cx="2904392" cy="1330325"/>
          </a:xfrm>
          <a:prstGeom prst="homePlate">
            <a:avLst>
              <a:gd name="adj" fmla="val 21845"/>
            </a:avLst>
          </a:prstGeom>
          <a:solidFill>
            <a:srgbClr val="00A1DE"/>
          </a:solidFill>
          <a:ln w="19050" algn="ctr">
            <a:noFill/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tr-TR" sz="1400" b="1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Operation and Maintenance of Turkish Electricity Transmission System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gray">
          <a:xfrm>
            <a:off x="1011118" y="4430718"/>
            <a:ext cx="2904392" cy="1330325"/>
          </a:xfrm>
          <a:prstGeom prst="homePlate">
            <a:avLst>
              <a:gd name="adj" fmla="val 21845"/>
            </a:avLst>
          </a:prstGeom>
          <a:solidFill>
            <a:srgbClr val="00A1DE"/>
          </a:solidFill>
          <a:ln w="19050" algn="ctr">
            <a:noFill/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tr-TR" sz="700" b="1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Making Investments for Renewal and Extension of  Turkish Electricity Transmission System</a:t>
            </a: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gray">
          <a:xfrm flipH="1">
            <a:off x="5246077" y="4430718"/>
            <a:ext cx="2911720" cy="1330325"/>
          </a:xfrm>
          <a:prstGeom prst="homePlate">
            <a:avLst>
              <a:gd name="adj" fmla="val 21900"/>
            </a:avLst>
          </a:prstGeom>
          <a:solidFill>
            <a:srgbClr val="00A1DE"/>
          </a:solidFill>
          <a:ln w="19050" algn="ctr">
            <a:noFill/>
            <a:miter lim="800000"/>
            <a:headEnd/>
            <a:tailEnd/>
          </a:ln>
        </p:spPr>
        <p:txBody>
          <a:bodyPr lIns="180000" tIns="90000" rIns="0" bIns="90000"/>
          <a:lstStyle/>
          <a:p>
            <a:pPr algn="ctr" defTabSz="957263" rtl="0" fontAlgn="base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</a:pPr>
            <a:endParaRPr lang="tr-TR" sz="1400" b="1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57263" rtl="0" fontAlgn="base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</a:pPr>
            <a:r>
              <a:rPr lang="tr-TR"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Performing Regarding International Interconnections</a:t>
            </a:r>
            <a:endParaRPr lang="nl-NL" sz="1400" b="1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431" name="AutoShape 8"/>
          <p:cNvSpPr>
            <a:spLocks noChangeArrowheads="1"/>
          </p:cNvSpPr>
          <p:nvPr/>
        </p:nvSpPr>
        <p:spPr bwMode="gray">
          <a:xfrm flipH="1">
            <a:off x="5246077" y="1490667"/>
            <a:ext cx="2911720" cy="1330325"/>
          </a:xfrm>
          <a:prstGeom prst="homePlate">
            <a:avLst>
              <a:gd name="adj" fmla="val 21900"/>
            </a:avLst>
          </a:prstGeom>
          <a:solidFill>
            <a:srgbClr val="00A1DE"/>
          </a:solidFill>
          <a:ln w="19050" algn="ctr">
            <a:noFill/>
            <a:miter lim="800000"/>
            <a:headEnd/>
            <a:tailEnd/>
          </a:ln>
        </p:spPr>
        <p:txBody>
          <a:bodyPr lIns="180000" tIns="90000" rIns="0" bIns="90000"/>
          <a:lstStyle/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tr-TR" sz="1400" b="1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Preparation of Generation Capacity Projection</a:t>
            </a:r>
          </a:p>
        </p:txBody>
      </p:sp>
      <p:sp>
        <p:nvSpPr>
          <p:cNvPr id="103432" name="AutoShape 12"/>
          <p:cNvSpPr>
            <a:spLocks noChangeArrowheads="1"/>
          </p:cNvSpPr>
          <p:nvPr/>
        </p:nvSpPr>
        <p:spPr bwMode="gray">
          <a:xfrm>
            <a:off x="1011118" y="1490667"/>
            <a:ext cx="2904392" cy="1330325"/>
          </a:xfrm>
          <a:prstGeom prst="homePlate">
            <a:avLst>
              <a:gd name="adj" fmla="val 21845"/>
            </a:avLst>
          </a:prstGeom>
          <a:solidFill>
            <a:srgbClr val="00A1DE"/>
          </a:solidFill>
          <a:ln w="19050" algn="ctr">
            <a:noFill/>
            <a:miter lim="800000"/>
            <a:headEnd/>
            <a:tailEnd/>
          </a:ln>
        </p:spPr>
        <p:txBody>
          <a:bodyPr lIns="90000" tIns="90000" rIns="90000" bIns="90000"/>
          <a:lstStyle/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tr-TR" sz="1400" b="1" kern="120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b="1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Managing Turkish Electricity Transmission System</a:t>
            </a:r>
          </a:p>
        </p:txBody>
      </p:sp>
      <p:pic>
        <p:nvPicPr>
          <p:cNvPr id="103433" name="Picture 7" descr="teiaş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313" y="2359030"/>
            <a:ext cx="1292469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4" name="Rectangle 20"/>
          <p:cNvSpPr>
            <a:spLocks noChangeArrowheads="1"/>
          </p:cNvSpPr>
          <p:nvPr/>
        </p:nvSpPr>
        <p:spPr bwMode="auto">
          <a:xfrm>
            <a:off x="3977056" y="3490914"/>
            <a:ext cx="1388265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r-TR" altLang="ja-JP" sz="1400" b="1" kern="1200" dirty="0">
              <a:solidFill>
                <a:srgbClr val="00277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tr-TR" altLang="ja-JP" sz="1400" b="1" kern="1200" dirty="0">
                <a:latin typeface="Arial" charset="0"/>
                <a:ea typeface="MS PGothic" pitchFamily="34" charset="-128"/>
                <a:cs typeface="Arial" charset="0"/>
              </a:rPr>
              <a:t>Turkish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tr-TR" altLang="ja-JP" sz="1400" b="1" kern="1200" dirty="0">
                <a:latin typeface="Arial" charset="0"/>
                <a:ea typeface="MS PGothic" pitchFamily="34" charset="-128"/>
                <a:cs typeface="Arial" charset="0"/>
              </a:rPr>
              <a:t>Electricity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tr-TR" altLang="ja-JP" sz="1400" b="1" kern="1200" dirty="0">
                <a:latin typeface="Arial" charset="0"/>
                <a:ea typeface="MS PGothic" pitchFamily="34" charset="-128"/>
                <a:cs typeface="Arial" charset="0"/>
              </a:rPr>
              <a:t>Transmission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tr-TR" altLang="ja-JP" sz="1400" b="1" kern="1200" dirty="0">
                <a:latin typeface="Arial" charset="0"/>
                <a:ea typeface="MS PGothic" pitchFamily="34" charset="-128"/>
                <a:cs typeface="Arial" charset="0"/>
              </a:rPr>
              <a:t>Company</a:t>
            </a:r>
            <a:endParaRPr lang="en-GB" altLang="ja-JP" sz="1400" b="1" kern="1200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3435" name="AutoShape 7"/>
          <p:cNvSpPr>
            <a:spLocks noChangeArrowheads="1"/>
          </p:cNvSpPr>
          <p:nvPr/>
        </p:nvSpPr>
        <p:spPr bwMode="gray">
          <a:xfrm flipH="1">
            <a:off x="5246077" y="2957518"/>
            <a:ext cx="2911720" cy="1330325"/>
          </a:xfrm>
          <a:prstGeom prst="homePlate">
            <a:avLst>
              <a:gd name="adj" fmla="val 21900"/>
            </a:avLst>
          </a:prstGeom>
          <a:solidFill>
            <a:srgbClr val="00A1DE"/>
          </a:solidFill>
          <a:ln w="19050" algn="ctr">
            <a:noFill/>
            <a:miter lim="800000"/>
            <a:headEnd/>
            <a:tailEnd/>
          </a:ln>
        </p:spPr>
        <p:txBody>
          <a:bodyPr lIns="180000" tIns="90000" rIns="0" bIns="90000"/>
          <a:lstStyle/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tr-TR" sz="1400" b="1" kern="1200" dirty="0" smtClean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 algn="ctr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14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Operation </a:t>
            </a:r>
            <a:r>
              <a:rPr lang="tr-TR" sz="14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of Day Ahead  Market  and Financial Settlement System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4425463" y="6632575"/>
            <a:ext cx="227627" cy="153888"/>
          </a:xfr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C5234DC3-F47C-4BE0-970A-705A528DEDD3}" type="slidenum"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nl-NL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Agenda</a:t>
            </a:r>
          </a:p>
        </p:txBody>
      </p:sp>
      <p:graphicFrame>
        <p:nvGraphicFramePr>
          <p:cNvPr id="4779031" name="Group 23"/>
          <p:cNvGraphicFramePr>
            <a:graphicFrameLocks noGrp="1"/>
          </p:cNvGraphicFramePr>
          <p:nvPr/>
        </p:nvGraphicFramePr>
        <p:xfrm>
          <a:off x="400051" y="1123950"/>
          <a:ext cx="8342434" cy="1831976"/>
        </p:xfrm>
        <a:graphic>
          <a:graphicData uri="http://schemas.openxmlformats.org/drawingml/2006/table">
            <a:tbl>
              <a:tblPr/>
              <a:tblGrid>
                <a:gridCol w="8342434"/>
              </a:tblGrid>
              <a:tr h="609600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Current Situation of Turkish Electricity Market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Privatizations in Turkey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Statistical Indicators</a:t>
                      </a:r>
                    </a:p>
                  </a:txBody>
                  <a:tcPr marL="49835" marR="49835" marT="53988" marB="53988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65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25462" y="6632575"/>
            <a:ext cx="227626" cy="153888"/>
          </a:xfrm>
          <a:prstGeom prst="rect">
            <a:avLst/>
          </a:prstGeom>
          <a:noFill/>
        </p:spPr>
        <p:txBody>
          <a:bodyPr/>
          <a:lstStyle/>
          <a:p>
            <a:pPr algn="l" rtl="0">
              <a:lnSpc>
                <a:spcPts val="1125"/>
              </a:lnSpc>
            </a:pPr>
            <a:r>
              <a:rPr lang="nl-NL" sz="1000" b="1" kern="1200">
                <a:solidFill>
                  <a:srgbClr val="002776"/>
                </a:solidFill>
                <a:latin typeface="Arial" charset="0"/>
                <a:ea typeface="+mn-ea"/>
                <a:cs typeface="+mn-cs"/>
              </a:rPr>
              <a:t>- </a:t>
            </a:r>
            <a:fld id="{7724F533-1791-49E5-A267-A3072E556B44}" type="slidenum">
              <a:rPr lang="nl-NL" sz="1000" b="1" kern="1200">
                <a:solidFill>
                  <a:srgbClr val="002776"/>
                </a:solidFill>
                <a:latin typeface="Arial" charset="0"/>
                <a:ea typeface="+mn-ea"/>
                <a:cs typeface="+mn-cs"/>
              </a:rPr>
              <a:pPr algn="l" rtl="0">
                <a:lnSpc>
                  <a:spcPts val="1125"/>
                </a:lnSpc>
              </a:pPr>
              <a:t>3</a:t>
            </a:fld>
            <a:r>
              <a:rPr lang="nl-NL" sz="1000" b="1" kern="1200">
                <a:solidFill>
                  <a:srgbClr val="002776"/>
                </a:solidFill>
                <a:latin typeface="Arial" charset="0"/>
                <a:ea typeface="+mn-ea"/>
                <a:cs typeface="+mn-cs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80729"/>
            <a:ext cx="8136904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Installed Capacity and Generation Development in Turkey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C5234DC3-F47C-4BE0-970A-705A528DEDD3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5536" y="4293096"/>
            <a:ext cx="5256584" cy="22322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177800" indent="-177800" algn="just" eaLnBrk="0" fontAlgn="base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400" kern="0" dirty="0" smtClean="0">
                <a:solidFill>
                  <a:schemeClr val="accent1"/>
                </a:solidFill>
              </a:rPr>
              <a:t>As </a:t>
            </a:r>
            <a:r>
              <a:rPr lang="tr-TR" sz="1400" kern="0" dirty="0" smtClean="0">
                <a:solidFill>
                  <a:schemeClr val="accent1"/>
                </a:solidFill>
              </a:rPr>
              <a:t>of July 2011, total</a:t>
            </a:r>
            <a:r>
              <a:rPr lang="en-US" sz="1400" kern="0" dirty="0" smtClean="0">
                <a:solidFill>
                  <a:schemeClr val="accent1"/>
                </a:solidFill>
              </a:rPr>
              <a:t> installed capacity </a:t>
            </a:r>
            <a:r>
              <a:rPr lang="tr-TR" sz="1400" kern="0" dirty="0" smtClean="0">
                <a:solidFill>
                  <a:schemeClr val="accent1"/>
                </a:solidFill>
              </a:rPr>
              <a:t>in Turkey is 50,494.5 </a:t>
            </a:r>
            <a:r>
              <a:rPr lang="en-US" sz="1400" kern="0" dirty="0" smtClean="0">
                <a:solidFill>
                  <a:schemeClr val="accent1"/>
                </a:solidFill>
              </a:rPr>
              <a:t>MW</a:t>
            </a:r>
            <a:r>
              <a:rPr lang="tr-TR" sz="1400" kern="0" dirty="0" smtClean="0">
                <a:solidFill>
                  <a:schemeClr val="accent1"/>
                </a:solidFill>
              </a:rPr>
              <a:t>.</a:t>
            </a:r>
          </a:p>
          <a:p>
            <a:pPr marL="177800" indent="-177800" algn="just" eaLnBrk="0" fontAlgn="base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1"/>
                </a:solidFill>
              </a:rPr>
              <a:t>Since </a:t>
            </a:r>
            <a:r>
              <a:rPr lang="en-US" sz="1400" kern="0" dirty="0" smtClean="0">
                <a:solidFill>
                  <a:schemeClr val="accent1"/>
                </a:solidFill>
              </a:rPr>
              <a:t>2000</a:t>
            </a:r>
            <a:r>
              <a:rPr lang="en-US" sz="1400" kern="0" dirty="0" smtClean="0">
                <a:solidFill>
                  <a:schemeClr val="accent1"/>
                </a:solidFill>
              </a:rPr>
              <a:t>, share </a:t>
            </a:r>
            <a:r>
              <a:rPr lang="en-US" sz="1400" kern="0" dirty="0" smtClean="0">
                <a:solidFill>
                  <a:schemeClr val="accent1"/>
                </a:solidFill>
              </a:rPr>
              <a:t>of public sector</a:t>
            </a:r>
            <a:r>
              <a:rPr lang="tr-TR" sz="1400" kern="0" dirty="0" smtClean="0">
                <a:solidFill>
                  <a:schemeClr val="accent1"/>
                </a:solidFill>
              </a:rPr>
              <a:t> (EUAS and EUAS affiliates)</a:t>
            </a:r>
            <a:r>
              <a:rPr lang="en-US" sz="1400" kern="0" dirty="0" smtClean="0">
                <a:solidFill>
                  <a:schemeClr val="accent1"/>
                </a:solidFill>
              </a:rPr>
              <a:t> </a:t>
            </a:r>
            <a:r>
              <a:rPr lang="tr-TR" sz="1400" kern="0" dirty="0" smtClean="0">
                <a:solidFill>
                  <a:schemeClr val="accent1"/>
                </a:solidFill>
              </a:rPr>
              <a:t>regarding</a:t>
            </a:r>
            <a:r>
              <a:rPr lang="en-US" sz="1400" kern="0" dirty="0" smtClean="0">
                <a:solidFill>
                  <a:schemeClr val="accent1"/>
                </a:solidFill>
              </a:rPr>
              <a:t> installed capacity is decreasing. </a:t>
            </a:r>
            <a:r>
              <a:rPr lang="tr-TR" sz="1400" kern="0" dirty="0" smtClean="0">
                <a:solidFill>
                  <a:schemeClr val="accent1"/>
                </a:solidFill>
              </a:rPr>
              <a:t>Share of public sector </a:t>
            </a:r>
            <a:r>
              <a:rPr lang="tr-TR" sz="1400" kern="0" dirty="0" smtClean="0">
                <a:solidFill>
                  <a:schemeClr val="accent1"/>
                </a:solidFill>
              </a:rPr>
              <a:t>in the year 2011 is 47.85%, whereas its share in the year 2000 is 77.95%.</a:t>
            </a:r>
            <a:endParaRPr lang="tr-TR" sz="1400" kern="0" dirty="0" smtClean="0">
              <a:solidFill>
                <a:schemeClr val="accent1"/>
              </a:solidFill>
            </a:endParaRPr>
          </a:p>
          <a:p>
            <a:pPr marL="177800" indent="-177800" algn="just" eaLnBrk="0" fontAlgn="base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tr-TR" sz="1400" kern="0" dirty="0" smtClean="0">
                <a:solidFill>
                  <a:schemeClr val="accent1"/>
                </a:solidFill>
              </a:rPr>
              <a:t>On the other hand, w</a:t>
            </a:r>
            <a:r>
              <a:rPr lang="en-US" sz="1400" kern="0" dirty="0" smtClean="0">
                <a:solidFill>
                  <a:schemeClr val="accent1"/>
                </a:solidFill>
              </a:rPr>
              <a:t>hen </a:t>
            </a:r>
            <a:r>
              <a:rPr lang="en-US" sz="1400" kern="0" dirty="0" smtClean="0">
                <a:solidFill>
                  <a:schemeClr val="accent1"/>
                </a:solidFill>
              </a:rPr>
              <a:t>BO/BOT/TOR power plants that </a:t>
            </a:r>
            <a:r>
              <a:rPr lang="tr-TR" sz="1400" kern="0" dirty="0" smtClean="0">
                <a:solidFill>
                  <a:schemeClr val="accent1"/>
                </a:solidFill>
              </a:rPr>
              <a:t>are </a:t>
            </a:r>
            <a:r>
              <a:rPr lang="en-US" sz="1400" kern="0" dirty="0" smtClean="0">
                <a:solidFill>
                  <a:schemeClr val="accent1"/>
                </a:solidFill>
              </a:rPr>
              <a:t>owned by state-owned TETAS and operated by p</a:t>
            </a:r>
            <a:r>
              <a:rPr lang="tr-TR" sz="1400" kern="0" dirty="0" smtClean="0">
                <a:solidFill>
                  <a:schemeClr val="accent1"/>
                </a:solidFill>
              </a:rPr>
              <a:t>rivate</a:t>
            </a:r>
            <a:r>
              <a:rPr lang="en-US" sz="1400" kern="0" dirty="0" smtClean="0">
                <a:solidFill>
                  <a:schemeClr val="accent1"/>
                </a:solidFill>
              </a:rPr>
              <a:t> sector are considered, </a:t>
            </a:r>
            <a:r>
              <a:rPr lang="tr-TR" sz="1400" kern="0" dirty="0" smtClean="0">
                <a:solidFill>
                  <a:schemeClr val="accent1"/>
                </a:solidFill>
              </a:rPr>
              <a:t>share</a:t>
            </a:r>
            <a:r>
              <a:rPr lang="en-US" sz="1400" kern="0" dirty="0" smtClean="0">
                <a:solidFill>
                  <a:schemeClr val="accent1"/>
                </a:solidFill>
              </a:rPr>
              <a:t> </a:t>
            </a:r>
            <a:r>
              <a:rPr lang="en-US" sz="1400" kern="0" dirty="0" smtClean="0">
                <a:solidFill>
                  <a:schemeClr val="accent1"/>
                </a:solidFill>
              </a:rPr>
              <a:t>of  public sector </a:t>
            </a:r>
            <a:r>
              <a:rPr lang="tr-TR" sz="1400" kern="0" dirty="0" smtClean="0">
                <a:solidFill>
                  <a:schemeClr val="accent1"/>
                </a:solidFill>
              </a:rPr>
              <a:t>is around </a:t>
            </a:r>
            <a:r>
              <a:rPr lang="en-US" sz="1400" kern="0" dirty="0" smtClean="0">
                <a:solidFill>
                  <a:schemeClr val="accent1"/>
                </a:solidFill>
              </a:rPr>
              <a:t>75%.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582" y="4082186"/>
            <a:ext cx="3586906" cy="215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15616" y="882216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  MW	</a:t>
            </a:r>
            <a:r>
              <a:rPr lang="tr-TR" sz="1100" b="1" dirty="0" smtClean="0"/>
              <a:t>                                      Installed Capacity Development</a:t>
            </a:r>
            <a:endParaRPr lang="tr-TR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4005064"/>
            <a:ext cx="226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smtClean="0"/>
              <a:t>  Share of Generation in 2010 </a:t>
            </a:r>
            <a:endParaRPr lang="tr-TR" sz="11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900" y="6381328"/>
            <a:ext cx="132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i="1" dirty="0" smtClean="0"/>
              <a:t>Source: TEIAS</a:t>
            </a:r>
            <a:endParaRPr lang="tr-T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Reform Process in Turkish Electricity Market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- </a:t>
            </a:r>
            <a:fld id="{C5234DC3-F47C-4BE0-970A-705A528DEDD3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746572" y="2939878"/>
            <a:ext cx="7635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89484" y="2655540"/>
            <a:ext cx="571500" cy="579438"/>
          </a:xfrm>
          <a:prstGeom prst="ellipse">
            <a:avLst/>
          </a:prstGeom>
          <a:solidFill>
            <a:srgbClr val="000080">
              <a:alpha val="79999"/>
            </a:srgbClr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883" y="2795242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Calibri" pitchFamily="34" charset="0"/>
              </a:rPr>
              <a:t>1984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079550" y="2655540"/>
            <a:ext cx="571500" cy="579438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84300" y="28063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Calibri" pitchFamily="34" charset="0"/>
              </a:rPr>
              <a:t>1994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744118" y="2655540"/>
            <a:ext cx="571500" cy="579438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48868" y="28063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Calibri" pitchFamily="34" charset="0"/>
              </a:rPr>
              <a:t>2001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365300" y="1833217"/>
            <a:ext cx="0" cy="79216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945720" y="2655540"/>
            <a:ext cx="571500" cy="579438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50470" y="28063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Calibri" pitchFamily="34" charset="0"/>
              </a:rPr>
              <a:t>2006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231470" y="3253307"/>
            <a:ext cx="0" cy="79216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1583" y="2258665"/>
            <a:ext cx="0" cy="3952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920108" y="2655540"/>
            <a:ext cx="571500" cy="579438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24857" y="28063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Calibri" pitchFamily="34" charset="0"/>
              </a:rPr>
              <a:t>1997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491908" y="2655540"/>
            <a:ext cx="571500" cy="579438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396658" y="28063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Calibri" pitchFamily="34" charset="0"/>
              </a:rPr>
              <a:t>2003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245491" y="2655540"/>
            <a:ext cx="571500" cy="579438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150240" y="28063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Calibri" pitchFamily="34" charset="0"/>
              </a:rPr>
              <a:t>2004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5496" y="1628428"/>
            <a:ext cx="990600" cy="523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Law </a:t>
            </a:r>
            <a:r>
              <a:rPr lang="tr-TR" sz="1400" dirty="0">
                <a:latin typeface="Calibri" pitchFamily="34" charset="0"/>
              </a:rPr>
              <a:t>no: </a:t>
            </a:r>
            <a:r>
              <a:rPr lang="tr-TR" sz="1400" dirty="0" smtClean="0">
                <a:latin typeface="Calibri" pitchFamily="34" charset="0"/>
              </a:rPr>
              <a:t>3096 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52500" y="1268067"/>
            <a:ext cx="1466850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BOT Law</a:t>
            </a:r>
            <a:endParaRPr lang="tr-TR" sz="1400" dirty="0">
              <a:latin typeface="Calibri" pitchFamily="34" charset="0"/>
            </a:endParaRPr>
          </a:p>
          <a:p>
            <a:pPr algn="ctr"/>
            <a:r>
              <a:rPr lang="tr-TR" sz="1400" dirty="0" smtClean="0">
                <a:latin typeface="Calibri" pitchFamily="34" charset="0"/>
              </a:rPr>
              <a:t>(Law </a:t>
            </a:r>
            <a:r>
              <a:rPr lang="tr-TR" sz="1400" dirty="0">
                <a:latin typeface="Calibri" pitchFamily="34" charset="0"/>
              </a:rPr>
              <a:t>no:  3996)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94645" y="1771305"/>
            <a:ext cx="1441450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BO Law</a:t>
            </a:r>
            <a:endParaRPr lang="tr-TR" sz="1400" dirty="0">
              <a:latin typeface="Calibri" pitchFamily="34" charset="0"/>
            </a:endParaRPr>
          </a:p>
          <a:p>
            <a:pPr algn="ctr"/>
            <a:r>
              <a:rPr lang="tr-TR" sz="1400" dirty="0" smtClean="0">
                <a:latin typeface="Calibri" pitchFamily="34" charset="0"/>
              </a:rPr>
              <a:t>(Law </a:t>
            </a:r>
            <a:r>
              <a:rPr lang="tr-TR" sz="1400" dirty="0">
                <a:latin typeface="Calibri" pitchFamily="34" charset="0"/>
              </a:rPr>
              <a:t>no :4283)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191569" y="2244380"/>
            <a:ext cx="0" cy="3952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358459" y="1056928"/>
            <a:ext cx="1409700" cy="7386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Electricity Market Law (Law </a:t>
            </a:r>
            <a:r>
              <a:rPr lang="tr-TR" sz="1400" dirty="0">
                <a:latin typeface="Calibri" pitchFamily="34" charset="0"/>
              </a:rPr>
              <a:t>No:4628)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164402" y="3711153"/>
            <a:ext cx="1258888" cy="7386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Financial Settlement Communique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029868" y="1833217"/>
            <a:ext cx="0" cy="79216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531240" y="1833217"/>
            <a:ext cx="0" cy="79216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75528" y="980728"/>
            <a:ext cx="990600" cy="523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Strategy Document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26415" y="1542703"/>
            <a:ext cx="9906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T-BSR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504843" y="4287217"/>
            <a:ext cx="1447800" cy="523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Start T-BSR Application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1136700" y="4133503"/>
            <a:ext cx="457200" cy="457200"/>
          </a:xfrm>
          <a:prstGeom prst="ellipse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060500" y="4252567"/>
            <a:ext cx="609600" cy="277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200">
                <a:latin typeface="Calibri" pitchFamily="34" charset="0"/>
              </a:rPr>
              <a:t>TEK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1746300" y="4714528"/>
            <a:ext cx="457200" cy="457200"/>
          </a:xfrm>
          <a:prstGeom prst="ellipse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1670100" y="4833592"/>
            <a:ext cx="609600" cy="277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200" dirty="0" smtClean="0">
                <a:latin typeface="Calibri" pitchFamily="34" charset="0"/>
              </a:rPr>
              <a:t>TEAS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527100" y="4695478"/>
            <a:ext cx="457200" cy="457200"/>
          </a:xfrm>
          <a:prstGeom prst="ellipse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450900" y="4814542"/>
            <a:ext cx="609600" cy="277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200" dirty="0" smtClean="0">
                <a:latin typeface="Calibri" pitchFamily="34" charset="0"/>
              </a:rPr>
              <a:t>TEDAS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40" name="AutoShape 42"/>
          <p:cNvCxnSpPr>
            <a:cxnSpLocks noChangeShapeType="1"/>
          </p:cNvCxnSpPr>
          <p:nvPr/>
        </p:nvCxnSpPr>
        <p:spPr bwMode="auto">
          <a:xfrm flipH="1">
            <a:off x="871589" y="4509742"/>
            <a:ext cx="265112" cy="21907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</p:cxnSp>
      <p:cxnSp>
        <p:nvCxnSpPr>
          <p:cNvPr id="41" name="AutoShape 43"/>
          <p:cNvCxnSpPr>
            <a:cxnSpLocks noChangeShapeType="1"/>
          </p:cNvCxnSpPr>
          <p:nvPr/>
        </p:nvCxnSpPr>
        <p:spPr bwMode="auto">
          <a:xfrm>
            <a:off x="1536751" y="4509742"/>
            <a:ext cx="265113" cy="23812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</p:cxnSp>
      <p:sp>
        <p:nvSpPr>
          <p:cNvPr id="42" name="Line 44"/>
          <p:cNvSpPr>
            <a:spLocks noChangeShapeType="1"/>
          </p:cNvSpPr>
          <p:nvPr/>
        </p:nvSpPr>
        <p:spPr bwMode="auto">
          <a:xfrm flipV="1">
            <a:off x="3029868" y="3219103"/>
            <a:ext cx="0" cy="3952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2282007" y="3676305"/>
            <a:ext cx="14478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EMRA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2838996" y="4133503"/>
            <a:ext cx="457200" cy="457200"/>
          </a:xfrm>
          <a:prstGeom prst="ellipse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2762796" y="4252567"/>
            <a:ext cx="609600" cy="277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200" dirty="0" smtClean="0">
                <a:latin typeface="Calibri" pitchFamily="34" charset="0"/>
              </a:rPr>
              <a:t>EUAS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2834804" y="4714528"/>
            <a:ext cx="457200" cy="457200"/>
          </a:xfrm>
          <a:prstGeom prst="ellipse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2762796" y="4833592"/>
            <a:ext cx="609600" cy="277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200" dirty="0" smtClean="0">
                <a:latin typeface="Calibri" pitchFamily="34" charset="0"/>
              </a:rPr>
              <a:t>TEIAS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8" name="Oval 53"/>
          <p:cNvSpPr>
            <a:spLocks noChangeArrowheads="1"/>
          </p:cNvSpPr>
          <p:nvPr/>
        </p:nvSpPr>
        <p:spPr bwMode="auto">
          <a:xfrm>
            <a:off x="2838996" y="5276503"/>
            <a:ext cx="457200" cy="457200"/>
          </a:xfrm>
          <a:prstGeom prst="ellipse">
            <a:avLst/>
          </a:prstGeom>
          <a:solidFill>
            <a:srgbClr val="CCFFFF">
              <a:alpha val="79999"/>
            </a:srgbClr>
          </a:solidFill>
          <a:ln w="190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>
              <a:latin typeface="Calibri" pitchFamily="34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2762796" y="5395567"/>
            <a:ext cx="609600" cy="2778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200" dirty="0" smtClean="0">
                <a:latin typeface="Calibri" pitchFamily="34" charset="0"/>
              </a:rPr>
              <a:t>TETAS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50" name="AutoShape 55"/>
          <p:cNvCxnSpPr>
            <a:cxnSpLocks noChangeShapeType="1"/>
          </p:cNvCxnSpPr>
          <p:nvPr/>
        </p:nvCxnSpPr>
        <p:spPr bwMode="auto">
          <a:xfrm>
            <a:off x="2279700" y="4955830"/>
            <a:ext cx="483096" cy="411509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</p:cxnSp>
      <p:cxnSp>
        <p:nvCxnSpPr>
          <p:cNvPr id="51" name="AutoShape 56"/>
          <p:cNvCxnSpPr>
            <a:cxnSpLocks noChangeShapeType="1"/>
          </p:cNvCxnSpPr>
          <p:nvPr/>
        </p:nvCxnSpPr>
        <p:spPr bwMode="auto">
          <a:xfrm flipV="1">
            <a:off x="2300338" y="4575251"/>
            <a:ext cx="462458" cy="371055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</p:cxnSp>
      <p:cxnSp>
        <p:nvCxnSpPr>
          <p:cNvPr id="52" name="AutoShape 57"/>
          <p:cNvCxnSpPr>
            <a:cxnSpLocks noChangeShapeType="1"/>
          </p:cNvCxnSpPr>
          <p:nvPr/>
        </p:nvCxnSpPr>
        <p:spPr bwMode="auto">
          <a:xfrm flipV="1">
            <a:off x="2279700" y="4935289"/>
            <a:ext cx="483096" cy="20540"/>
          </a:xfrm>
          <a:prstGeom prst="straightConnector1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</p:cxnSp>
      <p:sp>
        <p:nvSpPr>
          <p:cNvPr id="53" name="Line 58"/>
          <p:cNvSpPr>
            <a:spLocks noChangeShapeType="1"/>
          </p:cNvSpPr>
          <p:nvPr/>
        </p:nvSpPr>
        <p:spPr bwMode="auto">
          <a:xfrm flipV="1">
            <a:off x="1365300" y="3219103"/>
            <a:ext cx="0" cy="79216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6341740" y="2657130"/>
            <a:ext cx="571500" cy="579437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6254427" y="2807941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Calibri" pitchFamily="34" charset="0"/>
              </a:rPr>
              <a:t>2009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056486" y="1364006"/>
            <a:ext cx="9906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F-BSR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796136" y="1660869"/>
            <a:ext cx="1516062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Start F-BSR Application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6568181" y="2214215"/>
            <a:ext cx="0" cy="3952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7703943" y="2642840"/>
            <a:ext cx="571500" cy="579438"/>
          </a:xfrm>
          <a:prstGeom prst="ellipse">
            <a:avLst/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latin typeface="+mn-lt"/>
              <a:cs typeface="+mn-cs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7615042" y="278095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Calibri" pitchFamily="34" charset="0"/>
              </a:rPr>
              <a:t>2011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 flipV="1">
            <a:off x="7985199" y="3268317"/>
            <a:ext cx="0" cy="792163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latin typeface="+mn-lt"/>
              <a:cs typeface="+mn-cs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7263950" y="4269235"/>
            <a:ext cx="1447800" cy="95408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1422" tIns="45710" rIns="91422" bIns="4571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Day Ahead Market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Collateral Mechanism</a:t>
            </a:r>
            <a:endParaRPr lang="en-US" sz="14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7041712" y="2658745"/>
            <a:ext cx="571500" cy="579437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6955848" y="2816616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itchFamily="34" charset="0"/>
              </a:rPr>
              <a:t>2010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633592" y="3474504"/>
            <a:ext cx="1447800" cy="954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Start of 52 small HEPPs Privatization</a:t>
            </a:r>
          </a:p>
          <a:p>
            <a:pPr algn="ctr"/>
            <a:r>
              <a:rPr lang="tr-TR" sz="1400" dirty="0" smtClean="0">
                <a:latin typeface="Calibri" pitchFamily="34" charset="0"/>
              </a:rPr>
              <a:t>AMR System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8396312" y="2656690"/>
            <a:ext cx="571500" cy="579438"/>
          </a:xfrm>
          <a:prstGeom prst="ellipse">
            <a:avLst/>
          </a:prstGeom>
          <a:solidFill>
            <a:srgbClr val="00B0F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latin typeface="+mn-lt"/>
              <a:cs typeface="+mn-cs"/>
            </a:endParaRP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8307412" y="2794805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itchFamily="34" charset="0"/>
              </a:rPr>
              <a:t>2013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808466" y="1561923"/>
            <a:ext cx="1516062" cy="523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solidFill>
                  <a:srgbClr val="00B0F0"/>
                </a:solidFill>
                <a:latin typeface="Calibri" pitchFamily="34" charset="0"/>
              </a:rPr>
              <a:t>100% Fully Liberalization</a:t>
            </a:r>
            <a:endParaRPr lang="en-US" sz="14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8667452" y="2208035"/>
            <a:ext cx="0" cy="3952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V="1">
            <a:off x="3812473" y="3251396"/>
            <a:ext cx="0" cy="3952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5614123" y="2639938"/>
            <a:ext cx="571500" cy="579437"/>
          </a:xfrm>
          <a:prstGeom prst="ellipse">
            <a:avLst/>
          </a:prstGeom>
          <a:solidFill>
            <a:srgbClr val="000080"/>
          </a:solidFill>
          <a:ln w="19050" algn="ctr">
            <a:noFill/>
            <a:round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none" anchor="ctr"/>
          <a:lstStyle/>
          <a:p>
            <a:endParaRPr lang="en-GB" sz="1400">
              <a:latin typeface="Calibri" pitchFamily="34" charset="0"/>
            </a:endParaRP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5526810" y="2790752"/>
            <a:ext cx="762000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alibri" pitchFamily="34" charset="0"/>
              </a:rPr>
              <a:t>2008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139060" y="3423123"/>
            <a:ext cx="1516062" cy="954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Start of Privatization of Distribution Companies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5" name="Line 44"/>
          <p:cNvSpPr>
            <a:spLocks noChangeShapeType="1"/>
          </p:cNvSpPr>
          <p:nvPr/>
        </p:nvSpPr>
        <p:spPr bwMode="auto">
          <a:xfrm flipV="1">
            <a:off x="5914560" y="3265250"/>
            <a:ext cx="0" cy="16334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6" name="Rectangle 75"/>
          <p:cNvSpPr/>
          <p:nvPr/>
        </p:nvSpPr>
        <p:spPr>
          <a:xfrm>
            <a:off x="395536" y="5877272"/>
            <a:ext cx="828092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The Turkish electricity sector is undergoing</a:t>
            </a:r>
            <a:r>
              <a:rPr lang="tr-TR" sz="1400" dirty="0" smtClean="0">
                <a:solidFill>
                  <a:schemeClr val="accent1"/>
                </a:solidFill>
              </a:rPr>
              <a:t> a</a:t>
            </a:r>
            <a:r>
              <a:rPr lang="en-GB" sz="1400" dirty="0" smtClean="0">
                <a:solidFill>
                  <a:schemeClr val="accent1"/>
                </a:solidFill>
              </a:rPr>
              <a:t> reform and restructuring </a:t>
            </a:r>
            <a:r>
              <a:rPr lang="tr-TR" sz="1400" dirty="0" smtClean="0">
                <a:solidFill>
                  <a:schemeClr val="accent1"/>
                </a:solidFill>
              </a:rPr>
              <a:t>process in order </a:t>
            </a:r>
            <a:r>
              <a:rPr lang="en-GB" sz="1400" dirty="0" smtClean="0">
                <a:solidFill>
                  <a:schemeClr val="accent1"/>
                </a:solidFill>
              </a:rPr>
              <a:t>to create a liberalized, efficient and economic </a:t>
            </a:r>
            <a:r>
              <a:rPr lang="tr-TR" sz="1400" dirty="0" smtClean="0">
                <a:solidFill>
                  <a:schemeClr val="accent1"/>
                </a:solidFill>
              </a:rPr>
              <a:t>market.</a:t>
            </a:r>
            <a:endParaRPr lang="tr-TR" sz="1400" dirty="0">
              <a:solidFill>
                <a:schemeClr val="accent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-82016" y="3284984"/>
            <a:ext cx="1259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 smtClean="0"/>
              <a:t>Private sector is allowed to operate in generation, transmission and distribution of electricity</a:t>
            </a:r>
          </a:p>
          <a:p>
            <a:pPr algn="ctr"/>
            <a:endParaRPr lang="tr-TR" sz="1200" dirty="0" smtClean="0"/>
          </a:p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6548468" y="836712"/>
            <a:ext cx="1447800" cy="7386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tr-TR" sz="1400" dirty="0" smtClean="0">
                <a:latin typeface="Calibri" pitchFamily="34" charset="0"/>
              </a:rPr>
              <a:t>Renewable Energy Law Amendment</a:t>
            </a:r>
          </a:p>
        </p:txBody>
      </p:sp>
      <p:sp>
        <p:nvSpPr>
          <p:cNvPr id="80" name="Line 29"/>
          <p:cNvSpPr>
            <a:spLocks noChangeShapeType="1"/>
          </p:cNvSpPr>
          <p:nvPr/>
        </p:nvSpPr>
        <p:spPr bwMode="auto">
          <a:xfrm>
            <a:off x="7308304" y="1831497"/>
            <a:ext cx="0" cy="792163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2" name="Line 44"/>
          <p:cNvSpPr>
            <a:spLocks noChangeShapeType="1"/>
          </p:cNvSpPr>
          <p:nvPr/>
        </p:nvSpPr>
        <p:spPr bwMode="auto">
          <a:xfrm flipV="1">
            <a:off x="7353808" y="3271732"/>
            <a:ext cx="0" cy="16334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Phased </a:t>
            </a:r>
            <a:r>
              <a:rPr lang="en-US" dirty="0" smtClean="0">
                <a:solidFill>
                  <a:srgbClr val="002060"/>
                </a:solidFill>
              </a:rPr>
              <a:t>Transition </a:t>
            </a:r>
            <a:r>
              <a:rPr lang="tr-TR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o </a:t>
            </a:r>
            <a:r>
              <a:rPr lang="tr-TR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he Competitive Market Structure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gray">
          <a:xfrm>
            <a:off x="5029200" y="4041088"/>
            <a:ext cx="4114800" cy="2135187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</p:spPr>
        <p:txBody>
          <a:bodyPr lIns="72000" tIns="180000" rIns="72000" bIns="72000"/>
          <a:lstStyle/>
          <a:p>
            <a:pPr marL="177800" indent="-177800" algn="l" rtl="0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endParaRPr lang="en-US" sz="1100" kern="12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539553" y="1124744"/>
            <a:ext cx="8198693" cy="3024188"/>
            <a:chOff x="674" y="709"/>
            <a:chExt cx="4814" cy="1905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674" y="754"/>
              <a:ext cx="4814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350" y="2335"/>
              <a:ext cx="969" cy="276"/>
            </a:xfrm>
            <a:prstGeom prst="rect">
              <a:avLst/>
            </a:prstGeom>
            <a:solidFill>
              <a:srgbClr val="00A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771" y="1333"/>
              <a:ext cx="2382" cy="498"/>
            </a:xfrm>
            <a:custGeom>
              <a:avLst/>
              <a:gdLst>
                <a:gd name="T0" fmla="*/ 0 w 2382"/>
                <a:gd name="T1" fmla="*/ 108 h 498"/>
                <a:gd name="T2" fmla="*/ 2123 w 2382"/>
                <a:gd name="T3" fmla="*/ 108 h 498"/>
                <a:gd name="T4" fmla="*/ 2123 w 2382"/>
                <a:gd name="T5" fmla="*/ 0 h 498"/>
                <a:gd name="T6" fmla="*/ 2382 w 2382"/>
                <a:gd name="T7" fmla="*/ 249 h 498"/>
                <a:gd name="T8" fmla="*/ 2123 w 2382"/>
                <a:gd name="T9" fmla="*/ 498 h 498"/>
                <a:gd name="T10" fmla="*/ 2123 w 2382"/>
                <a:gd name="T11" fmla="*/ 390 h 498"/>
                <a:gd name="T12" fmla="*/ 0 w 2382"/>
                <a:gd name="T13" fmla="*/ 390 h 498"/>
                <a:gd name="T14" fmla="*/ 0 w 2382"/>
                <a:gd name="T15" fmla="*/ 108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2"/>
                <a:gd name="T25" fmla="*/ 0 h 498"/>
                <a:gd name="T26" fmla="*/ 2382 w 2382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2" h="498">
                  <a:moveTo>
                    <a:pt x="0" y="108"/>
                  </a:moveTo>
                  <a:lnTo>
                    <a:pt x="2123" y="108"/>
                  </a:lnTo>
                  <a:lnTo>
                    <a:pt x="2123" y="0"/>
                  </a:lnTo>
                  <a:lnTo>
                    <a:pt x="2382" y="249"/>
                  </a:lnTo>
                  <a:lnTo>
                    <a:pt x="2123" y="498"/>
                  </a:lnTo>
                  <a:lnTo>
                    <a:pt x="2123" y="390"/>
                  </a:lnTo>
                  <a:lnTo>
                    <a:pt x="0" y="39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A1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197" y="997"/>
              <a:ext cx="1275" cy="1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4194" y="994"/>
              <a:ext cx="1288" cy="1242"/>
            </a:xfrm>
            <a:custGeom>
              <a:avLst/>
              <a:gdLst>
                <a:gd name="T0" fmla="*/ 0 w 1288"/>
                <a:gd name="T1" fmla="*/ 0 h 1242"/>
                <a:gd name="T2" fmla="*/ 1288 w 1288"/>
                <a:gd name="T3" fmla="*/ 0 h 1242"/>
                <a:gd name="T4" fmla="*/ 1288 w 1288"/>
                <a:gd name="T5" fmla="*/ 1242 h 1242"/>
                <a:gd name="T6" fmla="*/ 0 w 1288"/>
                <a:gd name="T7" fmla="*/ 1242 h 1242"/>
                <a:gd name="T8" fmla="*/ 0 w 1288"/>
                <a:gd name="T9" fmla="*/ 0 h 1242"/>
                <a:gd name="T10" fmla="*/ 5 w 1288"/>
                <a:gd name="T11" fmla="*/ 1239 h 1242"/>
                <a:gd name="T12" fmla="*/ 3 w 1288"/>
                <a:gd name="T13" fmla="*/ 1237 h 1242"/>
                <a:gd name="T14" fmla="*/ 1285 w 1288"/>
                <a:gd name="T15" fmla="*/ 1237 h 1242"/>
                <a:gd name="T16" fmla="*/ 1281 w 1288"/>
                <a:gd name="T17" fmla="*/ 1239 h 1242"/>
                <a:gd name="T18" fmla="*/ 1281 w 1288"/>
                <a:gd name="T19" fmla="*/ 3 h 1242"/>
                <a:gd name="T20" fmla="*/ 1285 w 1288"/>
                <a:gd name="T21" fmla="*/ 5 h 1242"/>
                <a:gd name="T22" fmla="*/ 3 w 1288"/>
                <a:gd name="T23" fmla="*/ 5 h 1242"/>
                <a:gd name="T24" fmla="*/ 5 w 1288"/>
                <a:gd name="T25" fmla="*/ 3 h 1242"/>
                <a:gd name="T26" fmla="*/ 5 w 1288"/>
                <a:gd name="T27" fmla="*/ 1239 h 1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8"/>
                <a:gd name="T43" fmla="*/ 0 h 1242"/>
                <a:gd name="T44" fmla="*/ 1288 w 1288"/>
                <a:gd name="T45" fmla="*/ 1242 h 1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8" h="1242">
                  <a:moveTo>
                    <a:pt x="0" y="0"/>
                  </a:moveTo>
                  <a:lnTo>
                    <a:pt x="1288" y="0"/>
                  </a:lnTo>
                  <a:lnTo>
                    <a:pt x="1288" y="1242"/>
                  </a:lnTo>
                  <a:lnTo>
                    <a:pt x="0" y="1242"/>
                  </a:lnTo>
                  <a:lnTo>
                    <a:pt x="0" y="0"/>
                  </a:lnTo>
                  <a:close/>
                  <a:moveTo>
                    <a:pt x="5" y="1239"/>
                  </a:moveTo>
                  <a:lnTo>
                    <a:pt x="3" y="1237"/>
                  </a:lnTo>
                  <a:lnTo>
                    <a:pt x="1285" y="1237"/>
                  </a:lnTo>
                  <a:lnTo>
                    <a:pt x="1281" y="1239"/>
                  </a:lnTo>
                  <a:lnTo>
                    <a:pt x="1281" y="3"/>
                  </a:lnTo>
                  <a:lnTo>
                    <a:pt x="128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1239"/>
                  </a:lnTo>
                  <a:close/>
                </a:path>
              </a:pathLst>
            </a:custGeom>
            <a:solidFill>
              <a:srgbClr val="00A1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4191" y="991"/>
              <a:ext cx="1294" cy="1248"/>
            </a:xfrm>
            <a:custGeom>
              <a:avLst/>
              <a:gdLst>
                <a:gd name="T0" fmla="*/ 0 w 3312"/>
                <a:gd name="T1" fmla="*/ 3 h 3328"/>
                <a:gd name="T2" fmla="*/ 3 w 3312"/>
                <a:gd name="T3" fmla="*/ 0 h 3328"/>
                <a:gd name="T4" fmla="*/ 1291 w 3312"/>
                <a:gd name="T5" fmla="*/ 0 h 3328"/>
                <a:gd name="T6" fmla="*/ 1294 w 3312"/>
                <a:gd name="T7" fmla="*/ 3 h 3328"/>
                <a:gd name="T8" fmla="*/ 1294 w 3312"/>
                <a:gd name="T9" fmla="*/ 1245 h 3328"/>
                <a:gd name="T10" fmla="*/ 1291 w 3312"/>
                <a:gd name="T11" fmla="*/ 1248 h 3328"/>
                <a:gd name="T12" fmla="*/ 3 w 3312"/>
                <a:gd name="T13" fmla="*/ 1248 h 3328"/>
                <a:gd name="T14" fmla="*/ 0 w 3312"/>
                <a:gd name="T15" fmla="*/ 1245 h 3328"/>
                <a:gd name="T16" fmla="*/ 0 w 3312"/>
                <a:gd name="T17" fmla="*/ 3 h 3328"/>
                <a:gd name="T18" fmla="*/ 6 w 3312"/>
                <a:gd name="T19" fmla="*/ 1245 h 3328"/>
                <a:gd name="T20" fmla="*/ 3 w 3312"/>
                <a:gd name="T21" fmla="*/ 1242 h 3328"/>
                <a:gd name="T22" fmla="*/ 1291 w 3312"/>
                <a:gd name="T23" fmla="*/ 1242 h 3328"/>
                <a:gd name="T24" fmla="*/ 1288 w 3312"/>
                <a:gd name="T25" fmla="*/ 1245 h 3328"/>
                <a:gd name="T26" fmla="*/ 1288 w 3312"/>
                <a:gd name="T27" fmla="*/ 3 h 3328"/>
                <a:gd name="T28" fmla="*/ 1291 w 3312"/>
                <a:gd name="T29" fmla="*/ 6 h 3328"/>
                <a:gd name="T30" fmla="*/ 3 w 3312"/>
                <a:gd name="T31" fmla="*/ 6 h 3328"/>
                <a:gd name="T32" fmla="*/ 6 w 3312"/>
                <a:gd name="T33" fmla="*/ 3 h 3328"/>
                <a:gd name="T34" fmla="*/ 6 w 3312"/>
                <a:gd name="T35" fmla="*/ 1245 h 3328"/>
                <a:gd name="T36" fmla="*/ 12 w 3312"/>
                <a:gd name="T37" fmla="*/ 1242 h 3328"/>
                <a:gd name="T38" fmla="*/ 10 w 3312"/>
                <a:gd name="T39" fmla="*/ 1245 h 3328"/>
                <a:gd name="T40" fmla="*/ 7 w 3312"/>
                <a:gd name="T41" fmla="*/ 1245 h 3328"/>
                <a:gd name="T42" fmla="*/ 4 w 3312"/>
                <a:gd name="T43" fmla="*/ 1242 h 3328"/>
                <a:gd name="T44" fmla="*/ 3 w 3312"/>
                <a:gd name="T45" fmla="*/ 1239 h 3328"/>
                <a:gd name="T46" fmla="*/ 6 w 3312"/>
                <a:gd name="T47" fmla="*/ 1237 h 3328"/>
                <a:gd name="T48" fmla="*/ 1289 w 3312"/>
                <a:gd name="T49" fmla="*/ 1237 h 3328"/>
                <a:gd name="T50" fmla="*/ 1292 w 3312"/>
                <a:gd name="T51" fmla="*/ 1239 h 3328"/>
                <a:gd name="T52" fmla="*/ 1290 w 3312"/>
                <a:gd name="T53" fmla="*/ 1243 h 3328"/>
                <a:gd name="T54" fmla="*/ 1286 w 3312"/>
                <a:gd name="T55" fmla="*/ 1245 h 3328"/>
                <a:gd name="T56" fmla="*/ 1283 w 3312"/>
                <a:gd name="T57" fmla="*/ 1245 h 3328"/>
                <a:gd name="T58" fmla="*/ 1281 w 3312"/>
                <a:gd name="T59" fmla="*/ 1242 h 3328"/>
                <a:gd name="T60" fmla="*/ 1281 w 3312"/>
                <a:gd name="T61" fmla="*/ 6 h 3328"/>
                <a:gd name="T62" fmla="*/ 1283 w 3312"/>
                <a:gd name="T63" fmla="*/ 4 h 3328"/>
                <a:gd name="T64" fmla="*/ 1286 w 3312"/>
                <a:gd name="T65" fmla="*/ 3 h 3328"/>
                <a:gd name="T66" fmla="*/ 1290 w 3312"/>
                <a:gd name="T67" fmla="*/ 6 h 3328"/>
                <a:gd name="T68" fmla="*/ 1292 w 3312"/>
                <a:gd name="T69" fmla="*/ 9 h 3328"/>
                <a:gd name="T70" fmla="*/ 1289 w 3312"/>
                <a:gd name="T71" fmla="*/ 11 h 3328"/>
                <a:gd name="T72" fmla="*/ 6 w 3312"/>
                <a:gd name="T73" fmla="*/ 11 h 3328"/>
                <a:gd name="T74" fmla="*/ 3 w 3312"/>
                <a:gd name="T75" fmla="*/ 9 h 3328"/>
                <a:gd name="T76" fmla="*/ 4 w 3312"/>
                <a:gd name="T77" fmla="*/ 6 h 3328"/>
                <a:gd name="T78" fmla="*/ 7 w 3312"/>
                <a:gd name="T79" fmla="*/ 4 h 3328"/>
                <a:gd name="T80" fmla="*/ 10 w 3312"/>
                <a:gd name="T81" fmla="*/ 3 h 3328"/>
                <a:gd name="T82" fmla="*/ 12 w 3312"/>
                <a:gd name="T83" fmla="*/ 6 h 3328"/>
                <a:gd name="T84" fmla="*/ 12 w 3312"/>
                <a:gd name="T85" fmla="*/ 1242 h 3328"/>
                <a:gd name="T86" fmla="*/ 5 w 3312"/>
                <a:gd name="T87" fmla="*/ 6 h 3328"/>
                <a:gd name="T88" fmla="*/ 11 w 3312"/>
                <a:gd name="T89" fmla="*/ 9 h 3328"/>
                <a:gd name="T90" fmla="*/ 8 w 3312"/>
                <a:gd name="T91" fmla="*/ 10 h 3328"/>
                <a:gd name="T92" fmla="*/ 6 w 3312"/>
                <a:gd name="T93" fmla="*/ 5 h 3328"/>
                <a:gd name="T94" fmla="*/ 1289 w 3312"/>
                <a:gd name="T95" fmla="*/ 5 h 3328"/>
                <a:gd name="T96" fmla="*/ 1287 w 3312"/>
                <a:gd name="T97" fmla="*/ 11 h 3328"/>
                <a:gd name="T98" fmla="*/ 1283 w 3312"/>
                <a:gd name="T99" fmla="*/ 9 h 3328"/>
                <a:gd name="T100" fmla="*/ 1288 w 3312"/>
                <a:gd name="T101" fmla="*/ 6 h 3328"/>
                <a:gd name="T102" fmla="*/ 1288 w 3312"/>
                <a:gd name="T103" fmla="*/ 1242 h 3328"/>
                <a:gd name="T104" fmla="*/ 1283 w 3312"/>
                <a:gd name="T105" fmla="*/ 1239 h 3328"/>
                <a:gd name="T106" fmla="*/ 1287 w 3312"/>
                <a:gd name="T107" fmla="*/ 1238 h 3328"/>
                <a:gd name="T108" fmla="*/ 1289 w 3312"/>
                <a:gd name="T109" fmla="*/ 1243 h 3328"/>
                <a:gd name="T110" fmla="*/ 6 w 3312"/>
                <a:gd name="T111" fmla="*/ 1243 h 3328"/>
                <a:gd name="T112" fmla="*/ 8 w 3312"/>
                <a:gd name="T113" fmla="*/ 1238 h 3328"/>
                <a:gd name="T114" fmla="*/ 11 w 3312"/>
                <a:gd name="T115" fmla="*/ 1240 h 3328"/>
                <a:gd name="T116" fmla="*/ 5 w 3312"/>
                <a:gd name="T117" fmla="*/ 1242 h 3328"/>
                <a:gd name="T118" fmla="*/ 5 w 3312"/>
                <a:gd name="T119" fmla="*/ 6 h 3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2"/>
                <a:gd name="T181" fmla="*/ 0 h 3328"/>
                <a:gd name="T182" fmla="*/ 3312 w 3312"/>
                <a:gd name="T183" fmla="*/ 3328 h 33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2" h="33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304" y="0"/>
                  </a:lnTo>
                  <a:cubicBezTo>
                    <a:pt x="3309" y="0"/>
                    <a:pt x="3312" y="4"/>
                    <a:pt x="3312" y="8"/>
                  </a:cubicBezTo>
                  <a:lnTo>
                    <a:pt x="3312" y="3320"/>
                  </a:lnTo>
                  <a:cubicBezTo>
                    <a:pt x="3312" y="3325"/>
                    <a:pt x="3309" y="3328"/>
                    <a:pt x="3304" y="3328"/>
                  </a:cubicBezTo>
                  <a:lnTo>
                    <a:pt x="8" y="3328"/>
                  </a:lnTo>
                  <a:cubicBezTo>
                    <a:pt x="4" y="3328"/>
                    <a:pt x="0" y="3325"/>
                    <a:pt x="0" y="3320"/>
                  </a:cubicBezTo>
                  <a:lnTo>
                    <a:pt x="0" y="8"/>
                  </a:lnTo>
                  <a:close/>
                  <a:moveTo>
                    <a:pt x="16" y="3320"/>
                  </a:moveTo>
                  <a:lnTo>
                    <a:pt x="8" y="3312"/>
                  </a:lnTo>
                  <a:lnTo>
                    <a:pt x="3304" y="3312"/>
                  </a:lnTo>
                  <a:lnTo>
                    <a:pt x="3296" y="3320"/>
                  </a:lnTo>
                  <a:lnTo>
                    <a:pt x="3296" y="8"/>
                  </a:lnTo>
                  <a:lnTo>
                    <a:pt x="33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3320"/>
                  </a:lnTo>
                  <a:close/>
                  <a:moveTo>
                    <a:pt x="30" y="3312"/>
                  </a:moveTo>
                  <a:cubicBezTo>
                    <a:pt x="30" y="3316"/>
                    <a:pt x="28" y="3318"/>
                    <a:pt x="25" y="3320"/>
                  </a:cubicBezTo>
                  <a:cubicBezTo>
                    <a:pt x="22" y="3321"/>
                    <a:pt x="19" y="3321"/>
                    <a:pt x="17" y="3319"/>
                  </a:cubicBezTo>
                  <a:lnTo>
                    <a:pt x="10" y="3313"/>
                  </a:lnTo>
                  <a:cubicBezTo>
                    <a:pt x="7" y="3311"/>
                    <a:pt x="6" y="3308"/>
                    <a:pt x="8" y="3304"/>
                  </a:cubicBezTo>
                  <a:cubicBezTo>
                    <a:pt x="9" y="3301"/>
                    <a:pt x="12" y="3299"/>
                    <a:pt x="15" y="3299"/>
                  </a:cubicBezTo>
                  <a:lnTo>
                    <a:pt x="3298" y="3299"/>
                  </a:lnTo>
                  <a:cubicBezTo>
                    <a:pt x="3301" y="3299"/>
                    <a:pt x="3305" y="3302"/>
                    <a:pt x="3306" y="3305"/>
                  </a:cubicBezTo>
                  <a:cubicBezTo>
                    <a:pt x="3306" y="3309"/>
                    <a:pt x="3305" y="3312"/>
                    <a:pt x="3302" y="3314"/>
                  </a:cubicBezTo>
                  <a:lnTo>
                    <a:pt x="3292" y="3319"/>
                  </a:lnTo>
                  <a:cubicBezTo>
                    <a:pt x="3289" y="3321"/>
                    <a:pt x="3286" y="3321"/>
                    <a:pt x="3284" y="3319"/>
                  </a:cubicBezTo>
                  <a:cubicBezTo>
                    <a:pt x="3281" y="3318"/>
                    <a:pt x="3280" y="3315"/>
                    <a:pt x="3280" y="3312"/>
                  </a:cubicBezTo>
                  <a:lnTo>
                    <a:pt x="3280" y="17"/>
                  </a:lnTo>
                  <a:cubicBezTo>
                    <a:pt x="3280" y="14"/>
                    <a:pt x="3281" y="11"/>
                    <a:pt x="3284" y="10"/>
                  </a:cubicBezTo>
                  <a:cubicBezTo>
                    <a:pt x="3286" y="8"/>
                    <a:pt x="3289" y="8"/>
                    <a:pt x="3292" y="9"/>
                  </a:cubicBezTo>
                  <a:lnTo>
                    <a:pt x="3302" y="15"/>
                  </a:lnTo>
                  <a:cubicBezTo>
                    <a:pt x="3305" y="17"/>
                    <a:pt x="3306" y="20"/>
                    <a:pt x="3306" y="24"/>
                  </a:cubicBezTo>
                  <a:cubicBezTo>
                    <a:pt x="3305" y="27"/>
                    <a:pt x="3301" y="30"/>
                    <a:pt x="3298" y="30"/>
                  </a:cubicBezTo>
                  <a:lnTo>
                    <a:pt x="15" y="30"/>
                  </a:lnTo>
                  <a:cubicBezTo>
                    <a:pt x="12" y="30"/>
                    <a:pt x="9" y="28"/>
                    <a:pt x="8" y="25"/>
                  </a:cubicBezTo>
                  <a:cubicBezTo>
                    <a:pt x="6" y="21"/>
                    <a:pt x="7" y="18"/>
                    <a:pt x="10" y="16"/>
                  </a:cubicBezTo>
                  <a:lnTo>
                    <a:pt x="17" y="10"/>
                  </a:lnTo>
                  <a:cubicBezTo>
                    <a:pt x="19" y="8"/>
                    <a:pt x="22" y="8"/>
                    <a:pt x="25" y="9"/>
                  </a:cubicBezTo>
                  <a:cubicBezTo>
                    <a:pt x="28" y="11"/>
                    <a:pt x="30" y="13"/>
                    <a:pt x="30" y="17"/>
                  </a:cubicBezTo>
                  <a:lnTo>
                    <a:pt x="30" y="3312"/>
                  </a:lnTo>
                  <a:close/>
                  <a:moveTo>
                    <a:pt x="14" y="17"/>
                  </a:moveTo>
                  <a:lnTo>
                    <a:pt x="27" y="23"/>
                  </a:lnTo>
                  <a:lnTo>
                    <a:pt x="20" y="28"/>
                  </a:lnTo>
                  <a:lnTo>
                    <a:pt x="15" y="14"/>
                  </a:lnTo>
                  <a:lnTo>
                    <a:pt x="3298" y="14"/>
                  </a:lnTo>
                  <a:lnTo>
                    <a:pt x="3294" y="29"/>
                  </a:lnTo>
                  <a:lnTo>
                    <a:pt x="3284" y="24"/>
                  </a:lnTo>
                  <a:lnTo>
                    <a:pt x="3296" y="17"/>
                  </a:lnTo>
                  <a:lnTo>
                    <a:pt x="3296" y="3312"/>
                  </a:lnTo>
                  <a:lnTo>
                    <a:pt x="3284" y="3305"/>
                  </a:lnTo>
                  <a:lnTo>
                    <a:pt x="3294" y="3300"/>
                  </a:lnTo>
                  <a:lnTo>
                    <a:pt x="3298" y="3315"/>
                  </a:lnTo>
                  <a:lnTo>
                    <a:pt x="15" y="3315"/>
                  </a:lnTo>
                  <a:lnTo>
                    <a:pt x="20" y="3301"/>
                  </a:lnTo>
                  <a:lnTo>
                    <a:pt x="27" y="3306"/>
                  </a:lnTo>
                  <a:lnTo>
                    <a:pt x="14" y="3312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0A1DE"/>
            </a:solidFill>
            <a:ln w="0">
              <a:solidFill>
                <a:srgbClr val="00A1D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243" y="1235"/>
              <a:ext cx="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000" kern="120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360" y="1235"/>
              <a:ext cx="74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>
                  <a:latin typeface="Arial" charset="0"/>
                  <a:ea typeface="+mn-ea"/>
                  <a:cs typeface="Arial" charset="0"/>
                </a:rPr>
                <a:t>Day Ahead Market</a:t>
              </a:r>
              <a:endParaRPr lang="tr-TR" sz="28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243" y="1501"/>
              <a:ext cx="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000" kern="120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360" y="1492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 dirty="0">
                  <a:latin typeface="Arial" charset="0"/>
                  <a:ea typeface="+mn-ea"/>
                  <a:cs typeface="Arial" charset="0"/>
                </a:rPr>
                <a:t>Balancing Power Market</a:t>
              </a:r>
              <a:endParaRPr lang="tr-TR" sz="28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243" y="1760"/>
              <a:ext cx="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000" kern="1200" dirty="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360" y="1760"/>
              <a:ext cx="7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 dirty="0">
                  <a:latin typeface="Arial" charset="0"/>
                  <a:ea typeface="+mn-ea"/>
                  <a:cs typeface="Arial" charset="0"/>
                </a:rPr>
                <a:t>Hourly </a:t>
              </a:r>
              <a:r>
                <a:rPr lang="tr-TR" sz="1200" kern="1200" dirty="0" smtClean="0">
                  <a:latin typeface="Arial" charset="0"/>
                  <a:ea typeface="+mn-ea"/>
                  <a:cs typeface="Arial" charset="0"/>
                </a:rPr>
                <a:t>Settlement</a:t>
              </a:r>
              <a:endParaRPr lang="tr-TR" sz="28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2" y="1129"/>
              <a:ext cx="975" cy="9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610" y="955"/>
              <a:ext cx="443" cy="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749" y="1132"/>
              <a:ext cx="988" cy="972"/>
            </a:xfrm>
            <a:custGeom>
              <a:avLst/>
              <a:gdLst>
                <a:gd name="T0" fmla="*/ 0 w 988"/>
                <a:gd name="T1" fmla="*/ 0 h 972"/>
                <a:gd name="T2" fmla="*/ 988 w 988"/>
                <a:gd name="T3" fmla="*/ 0 h 972"/>
                <a:gd name="T4" fmla="*/ 988 w 988"/>
                <a:gd name="T5" fmla="*/ 972 h 972"/>
                <a:gd name="T6" fmla="*/ 0 w 988"/>
                <a:gd name="T7" fmla="*/ 972 h 972"/>
                <a:gd name="T8" fmla="*/ 0 w 988"/>
                <a:gd name="T9" fmla="*/ 0 h 972"/>
                <a:gd name="T10" fmla="*/ 5 w 988"/>
                <a:gd name="T11" fmla="*/ 969 h 972"/>
                <a:gd name="T12" fmla="*/ 3 w 988"/>
                <a:gd name="T13" fmla="*/ 967 h 972"/>
                <a:gd name="T14" fmla="*/ 985 w 988"/>
                <a:gd name="T15" fmla="*/ 967 h 972"/>
                <a:gd name="T16" fmla="*/ 983 w 988"/>
                <a:gd name="T17" fmla="*/ 969 h 972"/>
                <a:gd name="T18" fmla="*/ 983 w 988"/>
                <a:gd name="T19" fmla="*/ 3 h 972"/>
                <a:gd name="T20" fmla="*/ 985 w 988"/>
                <a:gd name="T21" fmla="*/ 6 h 972"/>
                <a:gd name="T22" fmla="*/ 3 w 988"/>
                <a:gd name="T23" fmla="*/ 6 h 972"/>
                <a:gd name="T24" fmla="*/ 5 w 988"/>
                <a:gd name="T25" fmla="*/ 3 h 972"/>
                <a:gd name="T26" fmla="*/ 5 w 988"/>
                <a:gd name="T27" fmla="*/ 969 h 9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8"/>
                <a:gd name="T43" fmla="*/ 0 h 972"/>
                <a:gd name="T44" fmla="*/ 988 w 988"/>
                <a:gd name="T45" fmla="*/ 972 h 9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8" h="972">
                  <a:moveTo>
                    <a:pt x="0" y="0"/>
                  </a:moveTo>
                  <a:lnTo>
                    <a:pt x="988" y="0"/>
                  </a:lnTo>
                  <a:lnTo>
                    <a:pt x="988" y="972"/>
                  </a:lnTo>
                  <a:lnTo>
                    <a:pt x="0" y="972"/>
                  </a:lnTo>
                  <a:lnTo>
                    <a:pt x="0" y="0"/>
                  </a:lnTo>
                  <a:close/>
                  <a:moveTo>
                    <a:pt x="5" y="969"/>
                  </a:moveTo>
                  <a:lnTo>
                    <a:pt x="3" y="967"/>
                  </a:lnTo>
                  <a:lnTo>
                    <a:pt x="985" y="967"/>
                  </a:lnTo>
                  <a:lnTo>
                    <a:pt x="983" y="969"/>
                  </a:lnTo>
                  <a:lnTo>
                    <a:pt x="983" y="3"/>
                  </a:lnTo>
                  <a:lnTo>
                    <a:pt x="985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969"/>
                  </a:lnTo>
                  <a:close/>
                </a:path>
              </a:pathLst>
            </a:custGeom>
            <a:solidFill>
              <a:srgbClr val="00A1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746" y="1129"/>
              <a:ext cx="994" cy="978"/>
            </a:xfrm>
            <a:custGeom>
              <a:avLst/>
              <a:gdLst>
                <a:gd name="T0" fmla="*/ 0 w 2544"/>
                <a:gd name="T1" fmla="*/ 3 h 2608"/>
                <a:gd name="T2" fmla="*/ 3 w 2544"/>
                <a:gd name="T3" fmla="*/ 0 h 2608"/>
                <a:gd name="T4" fmla="*/ 991 w 2544"/>
                <a:gd name="T5" fmla="*/ 0 h 2608"/>
                <a:gd name="T6" fmla="*/ 994 w 2544"/>
                <a:gd name="T7" fmla="*/ 3 h 2608"/>
                <a:gd name="T8" fmla="*/ 994 w 2544"/>
                <a:gd name="T9" fmla="*/ 975 h 2608"/>
                <a:gd name="T10" fmla="*/ 991 w 2544"/>
                <a:gd name="T11" fmla="*/ 978 h 2608"/>
                <a:gd name="T12" fmla="*/ 3 w 2544"/>
                <a:gd name="T13" fmla="*/ 978 h 2608"/>
                <a:gd name="T14" fmla="*/ 0 w 2544"/>
                <a:gd name="T15" fmla="*/ 975 h 2608"/>
                <a:gd name="T16" fmla="*/ 0 w 2544"/>
                <a:gd name="T17" fmla="*/ 3 h 2608"/>
                <a:gd name="T18" fmla="*/ 6 w 2544"/>
                <a:gd name="T19" fmla="*/ 975 h 2608"/>
                <a:gd name="T20" fmla="*/ 3 w 2544"/>
                <a:gd name="T21" fmla="*/ 972 h 2608"/>
                <a:gd name="T22" fmla="*/ 991 w 2544"/>
                <a:gd name="T23" fmla="*/ 972 h 2608"/>
                <a:gd name="T24" fmla="*/ 988 w 2544"/>
                <a:gd name="T25" fmla="*/ 975 h 2608"/>
                <a:gd name="T26" fmla="*/ 988 w 2544"/>
                <a:gd name="T27" fmla="*/ 3 h 2608"/>
                <a:gd name="T28" fmla="*/ 991 w 2544"/>
                <a:gd name="T29" fmla="*/ 6 h 2608"/>
                <a:gd name="T30" fmla="*/ 3 w 2544"/>
                <a:gd name="T31" fmla="*/ 6 h 2608"/>
                <a:gd name="T32" fmla="*/ 6 w 2544"/>
                <a:gd name="T33" fmla="*/ 3 h 2608"/>
                <a:gd name="T34" fmla="*/ 6 w 2544"/>
                <a:gd name="T35" fmla="*/ 975 h 2608"/>
                <a:gd name="T36" fmla="*/ 12 w 2544"/>
                <a:gd name="T37" fmla="*/ 972 h 2608"/>
                <a:gd name="T38" fmla="*/ 10 w 2544"/>
                <a:gd name="T39" fmla="*/ 975 h 2608"/>
                <a:gd name="T40" fmla="*/ 7 w 2544"/>
                <a:gd name="T41" fmla="*/ 975 h 2608"/>
                <a:gd name="T42" fmla="*/ 4 w 2544"/>
                <a:gd name="T43" fmla="*/ 972 h 2608"/>
                <a:gd name="T44" fmla="*/ 3 w 2544"/>
                <a:gd name="T45" fmla="*/ 969 h 2608"/>
                <a:gd name="T46" fmla="*/ 6 w 2544"/>
                <a:gd name="T47" fmla="*/ 967 h 2608"/>
                <a:gd name="T48" fmla="*/ 989 w 2544"/>
                <a:gd name="T49" fmla="*/ 967 h 2608"/>
                <a:gd name="T50" fmla="*/ 991 w 2544"/>
                <a:gd name="T51" fmla="*/ 969 h 2608"/>
                <a:gd name="T52" fmla="*/ 990 w 2544"/>
                <a:gd name="T53" fmla="*/ 972 h 2608"/>
                <a:gd name="T54" fmla="*/ 988 w 2544"/>
                <a:gd name="T55" fmla="*/ 975 h 2608"/>
                <a:gd name="T56" fmla="*/ 985 w 2544"/>
                <a:gd name="T57" fmla="*/ 975 h 2608"/>
                <a:gd name="T58" fmla="*/ 983 w 2544"/>
                <a:gd name="T59" fmla="*/ 972 h 2608"/>
                <a:gd name="T60" fmla="*/ 983 w 2544"/>
                <a:gd name="T61" fmla="*/ 6 h 2608"/>
                <a:gd name="T62" fmla="*/ 985 w 2544"/>
                <a:gd name="T63" fmla="*/ 3 h 2608"/>
                <a:gd name="T64" fmla="*/ 988 w 2544"/>
                <a:gd name="T65" fmla="*/ 4 h 2608"/>
                <a:gd name="T66" fmla="*/ 991 w 2544"/>
                <a:gd name="T67" fmla="*/ 7 h 2608"/>
                <a:gd name="T68" fmla="*/ 991 w 2544"/>
                <a:gd name="T69" fmla="*/ 10 h 2608"/>
                <a:gd name="T70" fmla="*/ 989 w 2544"/>
                <a:gd name="T71" fmla="*/ 12 h 2608"/>
                <a:gd name="T72" fmla="*/ 6 w 2544"/>
                <a:gd name="T73" fmla="*/ 12 h 2608"/>
                <a:gd name="T74" fmla="*/ 3 w 2544"/>
                <a:gd name="T75" fmla="*/ 10 h 2608"/>
                <a:gd name="T76" fmla="*/ 4 w 2544"/>
                <a:gd name="T77" fmla="*/ 7 h 2608"/>
                <a:gd name="T78" fmla="*/ 6 w 2544"/>
                <a:gd name="T79" fmla="*/ 4 h 2608"/>
                <a:gd name="T80" fmla="*/ 10 w 2544"/>
                <a:gd name="T81" fmla="*/ 3 h 2608"/>
                <a:gd name="T82" fmla="*/ 12 w 2544"/>
                <a:gd name="T83" fmla="*/ 6 h 2608"/>
                <a:gd name="T84" fmla="*/ 12 w 2544"/>
                <a:gd name="T85" fmla="*/ 972 h 2608"/>
                <a:gd name="T86" fmla="*/ 5 w 2544"/>
                <a:gd name="T87" fmla="*/ 6 h 2608"/>
                <a:gd name="T88" fmla="*/ 11 w 2544"/>
                <a:gd name="T89" fmla="*/ 8 h 2608"/>
                <a:gd name="T90" fmla="*/ 8 w 2544"/>
                <a:gd name="T91" fmla="*/ 11 h 2608"/>
                <a:gd name="T92" fmla="*/ 6 w 2544"/>
                <a:gd name="T93" fmla="*/ 6 h 2608"/>
                <a:gd name="T94" fmla="*/ 989 w 2544"/>
                <a:gd name="T95" fmla="*/ 6 h 2608"/>
                <a:gd name="T96" fmla="*/ 986 w 2544"/>
                <a:gd name="T97" fmla="*/ 11 h 2608"/>
                <a:gd name="T98" fmla="*/ 983 w 2544"/>
                <a:gd name="T99" fmla="*/ 8 h 2608"/>
                <a:gd name="T100" fmla="*/ 989 w 2544"/>
                <a:gd name="T101" fmla="*/ 6 h 2608"/>
                <a:gd name="T102" fmla="*/ 989 w 2544"/>
                <a:gd name="T103" fmla="*/ 972 h 2608"/>
                <a:gd name="T104" fmla="*/ 984 w 2544"/>
                <a:gd name="T105" fmla="*/ 970 h 2608"/>
                <a:gd name="T106" fmla="*/ 987 w 2544"/>
                <a:gd name="T107" fmla="*/ 968 h 2608"/>
                <a:gd name="T108" fmla="*/ 989 w 2544"/>
                <a:gd name="T109" fmla="*/ 973 h 2608"/>
                <a:gd name="T110" fmla="*/ 6 w 2544"/>
                <a:gd name="T111" fmla="*/ 973 h 2608"/>
                <a:gd name="T112" fmla="*/ 8 w 2544"/>
                <a:gd name="T113" fmla="*/ 968 h 2608"/>
                <a:gd name="T114" fmla="*/ 11 w 2544"/>
                <a:gd name="T115" fmla="*/ 970 h 2608"/>
                <a:gd name="T116" fmla="*/ 5 w 2544"/>
                <a:gd name="T117" fmla="*/ 972 h 2608"/>
                <a:gd name="T118" fmla="*/ 5 w 2544"/>
                <a:gd name="T119" fmla="*/ 6 h 26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44"/>
                <a:gd name="T181" fmla="*/ 0 h 2608"/>
                <a:gd name="T182" fmla="*/ 2544 w 2544"/>
                <a:gd name="T183" fmla="*/ 2608 h 26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44" h="26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536" y="0"/>
                  </a:lnTo>
                  <a:cubicBezTo>
                    <a:pt x="2541" y="0"/>
                    <a:pt x="2544" y="4"/>
                    <a:pt x="2544" y="8"/>
                  </a:cubicBezTo>
                  <a:lnTo>
                    <a:pt x="2544" y="2600"/>
                  </a:lnTo>
                  <a:cubicBezTo>
                    <a:pt x="2544" y="2605"/>
                    <a:pt x="2541" y="2608"/>
                    <a:pt x="2536" y="2608"/>
                  </a:cubicBezTo>
                  <a:lnTo>
                    <a:pt x="8" y="2608"/>
                  </a:lnTo>
                  <a:cubicBezTo>
                    <a:pt x="4" y="2608"/>
                    <a:pt x="0" y="2605"/>
                    <a:pt x="0" y="2600"/>
                  </a:cubicBezTo>
                  <a:lnTo>
                    <a:pt x="0" y="8"/>
                  </a:lnTo>
                  <a:close/>
                  <a:moveTo>
                    <a:pt x="16" y="2600"/>
                  </a:moveTo>
                  <a:lnTo>
                    <a:pt x="8" y="2592"/>
                  </a:lnTo>
                  <a:lnTo>
                    <a:pt x="2536" y="2592"/>
                  </a:lnTo>
                  <a:lnTo>
                    <a:pt x="2528" y="2600"/>
                  </a:lnTo>
                  <a:lnTo>
                    <a:pt x="2528" y="8"/>
                  </a:lnTo>
                  <a:lnTo>
                    <a:pt x="253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600"/>
                  </a:lnTo>
                  <a:close/>
                  <a:moveTo>
                    <a:pt x="30" y="2592"/>
                  </a:moveTo>
                  <a:cubicBezTo>
                    <a:pt x="30" y="2596"/>
                    <a:pt x="28" y="2598"/>
                    <a:pt x="25" y="2600"/>
                  </a:cubicBezTo>
                  <a:cubicBezTo>
                    <a:pt x="23" y="2601"/>
                    <a:pt x="19" y="2601"/>
                    <a:pt x="17" y="2599"/>
                  </a:cubicBezTo>
                  <a:lnTo>
                    <a:pt x="10" y="2593"/>
                  </a:lnTo>
                  <a:cubicBezTo>
                    <a:pt x="7" y="2591"/>
                    <a:pt x="6" y="2588"/>
                    <a:pt x="8" y="2584"/>
                  </a:cubicBezTo>
                  <a:cubicBezTo>
                    <a:pt x="9" y="2581"/>
                    <a:pt x="12" y="2579"/>
                    <a:pt x="15" y="2579"/>
                  </a:cubicBezTo>
                  <a:lnTo>
                    <a:pt x="2530" y="2579"/>
                  </a:lnTo>
                  <a:cubicBezTo>
                    <a:pt x="2533" y="2579"/>
                    <a:pt x="2536" y="2581"/>
                    <a:pt x="2537" y="2584"/>
                  </a:cubicBezTo>
                  <a:cubicBezTo>
                    <a:pt x="2538" y="2588"/>
                    <a:pt x="2537" y="2591"/>
                    <a:pt x="2535" y="2593"/>
                  </a:cubicBezTo>
                  <a:lnTo>
                    <a:pt x="2528" y="2599"/>
                  </a:lnTo>
                  <a:cubicBezTo>
                    <a:pt x="2526" y="2601"/>
                    <a:pt x="2522" y="2601"/>
                    <a:pt x="2520" y="2600"/>
                  </a:cubicBezTo>
                  <a:cubicBezTo>
                    <a:pt x="2517" y="2598"/>
                    <a:pt x="2515" y="2596"/>
                    <a:pt x="2515" y="2592"/>
                  </a:cubicBezTo>
                  <a:lnTo>
                    <a:pt x="2515" y="16"/>
                  </a:lnTo>
                  <a:cubicBezTo>
                    <a:pt x="2515" y="13"/>
                    <a:pt x="2517" y="10"/>
                    <a:pt x="2520" y="9"/>
                  </a:cubicBezTo>
                  <a:cubicBezTo>
                    <a:pt x="2524" y="8"/>
                    <a:pt x="2527" y="9"/>
                    <a:pt x="2529" y="11"/>
                  </a:cubicBezTo>
                  <a:lnTo>
                    <a:pt x="2536" y="19"/>
                  </a:lnTo>
                  <a:cubicBezTo>
                    <a:pt x="2538" y="22"/>
                    <a:pt x="2538" y="25"/>
                    <a:pt x="2537" y="28"/>
                  </a:cubicBezTo>
                  <a:cubicBezTo>
                    <a:pt x="2536" y="31"/>
                    <a:pt x="2533" y="32"/>
                    <a:pt x="2530" y="32"/>
                  </a:cubicBezTo>
                  <a:lnTo>
                    <a:pt x="15" y="32"/>
                  </a:lnTo>
                  <a:cubicBezTo>
                    <a:pt x="12" y="32"/>
                    <a:pt x="9" y="31"/>
                    <a:pt x="8" y="28"/>
                  </a:cubicBezTo>
                  <a:cubicBezTo>
                    <a:pt x="7" y="25"/>
                    <a:pt x="7" y="22"/>
                    <a:pt x="9" y="19"/>
                  </a:cubicBezTo>
                  <a:lnTo>
                    <a:pt x="16" y="11"/>
                  </a:lnTo>
                  <a:cubicBezTo>
                    <a:pt x="18" y="9"/>
                    <a:pt x="21" y="8"/>
                    <a:pt x="25" y="9"/>
                  </a:cubicBezTo>
                  <a:cubicBezTo>
                    <a:pt x="28" y="10"/>
                    <a:pt x="30" y="13"/>
                    <a:pt x="30" y="16"/>
                  </a:cubicBezTo>
                  <a:lnTo>
                    <a:pt x="30" y="2592"/>
                  </a:lnTo>
                  <a:close/>
                  <a:moveTo>
                    <a:pt x="14" y="16"/>
                  </a:moveTo>
                  <a:lnTo>
                    <a:pt x="28" y="22"/>
                  </a:lnTo>
                  <a:lnTo>
                    <a:pt x="21" y="30"/>
                  </a:lnTo>
                  <a:lnTo>
                    <a:pt x="15" y="16"/>
                  </a:lnTo>
                  <a:lnTo>
                    <a:pt x="2530" y="16"/>
                  </a:lnTo>
                  <a:lnTo>
                    <a:pt x="2524" y="30"/>
                  </a:lnTo>
                  <a:lnTo>
                    <a:pt x="2517" y="22"/>
                  </a:lnTo>
                  <a:lnTo>
                    <a:pt x="2531" y="16"/>
                  </a:lnTo>
                  <a:lnTo>
                    <a:pt x="2531" y="2592"/>
                  </a:lnTo>
                  <a:lnTo>
                    <a:pt x="2518" y="2586"/>
                  </a:lnTo>
                  <a:lnTo>
                    <a:pt x="2525" y="2581"/>
                  </a:lnTo>
                  <a:lnTo>
                    <a:pt x="2530" y="2595"/>
                  </a:lnTo>
                  <a:lnTo>
                    <a:pt x="15" y="2595"/>
                  </a:lnTo>
                  <a:lnTo>
                    <a:pt x="20" y="2581"/>
                  </a:lnTo>
                  <a:lnTo>
                    <a:pt x="27" y="2586"/>
                  </a:lnTo>
                  <a:lnTo>
                    <a:pt x="14" y="2592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A1DE"/>
            </a:solidFill>
            <a:ln w="0">
              <a:solidFill>
                <a:srgbClr val="00A1D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99" y="1353"/>
              <a:ext cx="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000" kern="120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914" y="1353"/>
              <a:ext cx="6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>
                  <a:latin typeface="Arial" charset="0"/>
                  <a:ea typeface="+mn-ea"/>
                  <a:cs typeface="Arial" charset="0"/>
                </a:rPr>
                <a:t>Balancing Mechanism </a:t>
              </a:r>
              <a:endParaRPr lang="tr-TR" sz="28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99" y="1669"/>
              <a:ext cx="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100" kern="120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914" y="1669"/>
              <a:ext cx="7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>
                  <a:latin typeface="Arial" charset="0"/>
                  <a:ea typeface="+mn-ea"/>
                  <a:cs typeface="Arial" charset="0"/>
                </a:rPr>
                <a:t>Monthly Period Settlement  </a:t>
              </a:r>
              <a:endParaRPr lang="tr-TR" sz="28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970" y="1117"/>
              <a:ext cx="523" cy="1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271" y="997"/>
              <a:ext cx="1276" cy="1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2274" y="994"/>
              <a:ext cx="1282" cy="1242"/>
            </a:xfrm>
            <a:custGeom>
              <a:avLst/>
              <a:gdLst>
                <a:gd name="T0" fmla="*/ 0 w 1282"/>
                <a:gd name="T1" fmla="*/ 0 h 1242"/>
                <a:gd name="T2" fmla="*/ 1282 w 1282"/>
                <a:gd name="T3" fmla="*/ 0 h 1242"/>
                <a:gd name="T4" fmla="*/ 1282 w 1282"/>
                <a:gd name="T5" fmla="*/ 1242 h 1242"/>
                <a:gd name="T6" fmla="*/ 0 w 1282"/>
                <a:gd name="T7" fmla="*/ 1242 h 1242"/>
                <a:gd name="T8" fmla="*/ 0 w 1282"/>
                <a:gd name="T9" fmla="*/ 0 h 1242"/>
                <a:gd name="T10" fmla="*/ 7 w 1282"/>
                <a:gd name="T11" fmla="*/ 1239 h 1242"/>
                <a:gd name="T12" fmla="*/ 4 w 1282"/>
                <a:gd name="T13" fmla="*/ 1237 h 1242"/>
                <a:gd name="T14" fmla="*/ 1279 w 1282"/>
                <a:gd name="T15" fmla="*/ 1237 h 1242"/>
                <a:gd name="T16" fmla="*/ 1276 w 1282"/>
                <a:gd name="T17" fmla="*/ 1239 h 1242"/>
                <a:gd name="T18" fmla="*/ 1276 w 1282"/>
                <a:gd name="T19" fmla="*/ 3 h 1242"/>
                <a:gd name="T20" fmla="*/ 1279 w 1282"/>
                <a:gd name="T21" fmla="*/ 5 h 1242"/>
                <a:gd name="T22" fmla="*/ 4 w 1282"/>
                <a:gd name="T23" fmla="*/ 5 h 1242"/>
                <a:gd name="T24" fmla="*/ 7 w 1282"/>
                <a:gd name="T25" fmla="*/ 3 h 1242"/>
                <a:gd name="T26" fmla="*/ 7 w 1282"/>
                <a:gd name="T27" fmla="*/ 1239 h 1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2"/>
                <a:gd name="T43" fmla="*/ 0 h 1242"/>
                <a:gd name="T44" fmla="*/ 1282 w 1282"/>
                <a:gd name="T45" fmla="*/ 1242 h 1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2" h="1242">
                  <a:moveTo>
                    <a:pt x="0" y="0"/>
                  </a:moveTo>
                  <a:lnTo>
                    <a:pt x="1282" y="0"/>
                  </a:lnTo>
                  <a:lnTo>
                    <a:pt x="1282" y="1242"/>
                  </a:lnTo>
                  <a:lnTo>
                    <a:pt x="0" y="1242"/>
                  </a:lnTo>
                  <a:lnTo>
                    <a:pt x="0" y="0"/>
                  </a:lnTo>
                  <a:close/>
                  <a:moveTo>
                    <a:pt x="7" y="1239"/>
                  </a:moveTo>
                  <a:lnTo>
                    <a:pt x="4" y="1237"/>
                  </a:lnTo>
                  <a:lnTo>
                    <a:pt x="1279" y="1237"/>
                  </a:lnTo>
                  <a:lnTo>
                    <a:pt x="1276" y="1239"/>
                  </a:lnTo>
                  <a:lnTo>
                    <a:pt x="1276" y="3"/>
                  </a:lnTo>
                  <a:lnTo>
                    <a:pt x="1279" y="5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1239"/>
                  </a:lnTo>
                  <a:close/>
                </a:path>
              </a:pathLst>
            </a:custGeom>
            <a:solidFill>
              <a:srgbClr val="00A1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2271" y="991"/>
              <a:ext cx="1288" cy="1248"/>
            </a:xfrm>
            <a:custGeom>
              <a:avLst/>
              <a:gdLst>
                <a:gd name="T0" fmla="*/ 0 w 3296"/>
                <a:gd name="T1" fmla="*/ 3 h 3328"/>
                <a:gd name="T2" fmla="*/ 3 w 3296"/>
                <a:gd name="T3" fmla="*/ 0 h 3328"/>
                <a:gd name="T4" fmla="*/ 1285 w 3296"/>
                <a:gd name="T5" fmla="*/ 0 h 3328"/>
                <a:gd name="T6" fmla="*/ 1288 w 3296"/>
                <a:gd name="T7" fmla="*/ 3 h 3328"/>
                <a:gd name="T8" fmla="*/ 1288 w 3296"/>
                <a:gd name="T9" fmla="*/ 1245 h 3328"/>
                <a:gd name="T10" fmla="*/ 1285 w 3296"/>
                <a:gd name="T11" fmla="*/ 1248 h 3328"/>
                <a:gd name="T12" fmla="*/ 3 w 3296"/>
                <a:gd name="T13" fmla="*/ 1248 h 3328"/>
                <a:gd name="T14" fmla="*/ 0 w 3296"/>
                <a:gd name="T15" fmla="*/ 1245 h 3328"/>
                <a:gd name="T16" fmla="*/ 0 w 3296"/>
                <a:gd name="T17" fmla="*/ 3 h 3328"/>
                <a:gd name="T18" fmla="*/ 6 w 3296"/>
                <a:gd name="T19" fmla="*/ 1245 h 3328"/>
                <a:gd name="T20" fmla="*/ 3 w 3296"/>
                <a:gd name="T21" fmla="*/ 1242 h 3328"/>
                <a:gd name="T22" fmla="*/ 1285 w 3296"/>
                <a:gd name="T23" fmla="*/ 1242 h 3328"/>
                <a:gd name="T24" fmla="*/ 1282 w 3296"/>
                <a:gd name="T25" fmla="*/ 1245 h 3328"/>
                <a:gd name="T26" fmla="*/ 1282 w 3296"/>
                <a:gd name="T27" fmla="*/ 3 h 3328"/>
                <a:gd name="T28" fmla="*/ 1285 w 3296"/>
                <a:gd name="T29" fmla="*/ 6 h 3328"/>
                <a:gd name="T30" fmla="*/ 3 w 3296"/>
                <a:gd name="T31" fmla="*/ 6 h 3328"/>
                <a:gd name="T32" fmla="*/ 6 w 3296"/>
                <a:gd name="T33" fmla="*/ 3 h 3328"/>
                <a:gd name="T34" fmla="*/ 6 w 3296"/>
                <a:gd name="T35" fmla="*/ 1245 h 3328"/>
                <a:gd name="T36" fmla="*/ 13 w 3296"/>
                <a:gd name="T37" fmla="*/ 1242 h 3328"/>
                <a:gd name="T38" fmla="*/ 11 w 3296"/>
                <a:gd name="T39" fmla="*/ 1245 h 3328"/>
                <a:gd name="T40" fmla="*/ 8 w 3296"/>
                <a:gd name="T41" fmla="*/ 1245 h 3328"/>
                <a:gd name="T42" fmla="*/ 5 w 3296"/>
                <a:gd name="T43" fmla="*/ 1242 h 3328"/>
                <a:gd name="T44" fmla="*/ 4 w 3296"/>
                <a:gd name="T45" fmla="*/ 1239 h 3328"/>
                <a:gd name="T46" fmla="*/ 7 w 3296"/>
                <a:gd name="T47" fmla="*/ 1237 h 3328"/>
                <a:gd name="T48" fmla="*/ 1281 w 3296"/>
                <a:gd name="T49" fmla="*/ 1237 h 3328"/>
                <a:gd name="T50" fmla="*/ 1284 w 3296"/>
                <a:gd name="T51" fmla="*/ 1239 h 3328"/>
                <a:gd name="T52" fmla="*/ 1283 w 3296"/>
                <a:gd name="T53" fmla="*/ 1242 h 3328"/>
                <a:gd name="T54" fmla="*/ 1281 w 3296"/>
                <a:gd name="T55" fmla="*/ 1245 h 3328"/>
                <a:gd name="T56" fmla="*/ 1277 w 3296"/>
                <a:gd name="T57" fmla="*/ 1245 h 3328"/>
                <a:gd name="T58" fmla="*/ 1275 w 3296"/>
                <a:gd name="T59" fmla="*/ 1242 h 3328"/>
                <a:gd name="T60" fmla="*/ 1275 w 3296"/>
                <a:gd name="T61" fmla="*/ 6 h 3328"/>
                <a:gd name="T62" fmla="*/ 1277 w 3296"/>
                <a:gd name="T63" fmla="*/ 3 h 3328"/>
                <a:gd name="T64" fmla="*/ 1281 w 3296"/>
                <a:gd name="T65" fmla="*/ 4 h 3328"/>
                <a:gd name="T66" fmla="*/ 1283 w 3296"/>
                <a:gd name="T67" fmla="*/ 6 h 3328"/>
                <a:gd name="T68" fmla="*/ 1284 w 3296"/>
                <a:gd name="T69" fmla="*/ 9 h 3328"/>
                <a:gd name="T70" fmla="*/ 1281 w 3296"/>
                <a:gd name="T71" fmla="*/ 11 h 3328"/>
                <a:gd name="T72" fmla="*/ 7 w 3296"/>
                <a:gd name="T73" fmla="*/ 11 h 3328"/>
                <a:gd name="T74" fmla="*/ 4 w 3296"/>
                <a:gd name="T75" fmla="*/ 9 h 3328"/>
                <a:gd name="T76" fmla="*/ 5 w 3296"/>
                <a:gd name="T77" fmla="*/ 6 h 3328"/>
                <a:gd name="T78" fmla="*/ 8 w 3296"/>
                <a:gd name="T79" fmla="*/ 4 h 3328"/>
                <a:gd name="T80" fmla="*/ 11 w 3296"/>
                <a:gd name="T81" fmla="*/ 3 h 3328"/>
                <a:gd name="T82" fmla="*/ 13 w 3296"/>
                <a:gd name="T83" fmla="*/ 6 h 3328"/>
                <a:gd name="T84" fmla="*/ 13 w 3296"/>
                <a:gd name="T85" fmla="*/ 1242 h 3328"/>
                <a:gd name="T86" fmla="*/ 7 w 3296"/>
                <a:gd name="T87" fmla="*/ 6 h 3328"/>
                <a:gd name="T88" fmla="*/ 12 w 3296"/>
                <a:gd name="T89" fmla="*/ 9 h 3328"/>
                <a:gd name="T90" fmla="*/ 9 w 3296"/>
                <a:gd name="T91" fmla="*/ 10 h 3328"/>
                <a:gd name="T92" fmla="*/ 7 w 3296"/>
                <a:gd name="T93" fmla="*/ 5 h 3328"/>
                <a:gd name="T94" fmla="*/ 1281 w 3296"/>
                <a:gd name="T95" fmla="*/ 5 h 3328"/>
                <a:gd name="T96" fmla="*/ 1279 w 3296"/>
                <a:gd name="T97" fmla="*/ 10 h 3328"/>
                <a:gd name="T98" fmla="*/ 1277 w 3296"/>
                <a:gd name="T99" fmla="*/ 9 h 3328"/>
                <a:gd name="T100" fmla="*/ 1282 w 3296"/>
                <a:gd name="T101" fmla="*/ 6 h 3328"/>
                <a:gd name="T102" fmla="*/ 1282 w 3296"/>
                <a:gd name="T103" fmla="*/ 1242 h 3328"/>
                <a:gd name="T104" fmla="*/ 1277 w 3296"/>
                <a:gd name="T105" fmla="*/ 1240 h 3328"/>
                <a:gd name="T106" fmla="*/ 1279 w 3296"/>
                <a:gd name="T107" fmla="*/ 1238 h 3328"/>
                <a:gd name="T108" fmla="*/ 1281 w 3296"/>
                <a:gd name="T109" fmla="*/ 1243 h 3328"/>
                <a:gd name="T110" fmla="*/ 7 w 3296"/>
                <a:gd name="T111" fmla="*/ 1243 h 3328"/>
                <a:gd name="T112" fmla="*/ 9 w 3296"/>
                <a:gd name="T113" fmla="*/ 1238 h 3328"/>
                <a:gd name="T114" fmla="*/ 12 w 3296"/>
                <a:gd name="T115" fmla="*/ 1240 h 3328"/>
                <a:gd name="T116" fmla="*/ 7 w 3296"/>
                <a:gd name="T117" fmla="*/ 1242 h 3328"/>
                <a:gd name="T118" fmla="*/ 7 w 3296"/>
                <a:gd name="T119" fmla="*/ 6 h 3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6"/>
                <a:gd name="T181" fmla="*/ 0 h 3328"/>
                <a:gd name="T182" fmla="*/ 3296 w 3296"/>
                <a:gd name="T183" fmla="*/ 3328 h 33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6" h="33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288" y="0"/>
                  </a:lnTo>
                  <a:cubicBezTo>
                    <a:pt x="3293" y="0"/>
                    <a:pt x="3296" y="4"/>
                    <a:pt x="3296" y="8"/>
                  </a:cubicBezTo>
                  <a:lnTo>
                    <a:pt x="3296" y="3320"/>
                  </a:lnTo>
                  <a:cubicBezTo>
                    <a:pt x="3296" y="3325"/>
                    <a:pt x="3293" y="3328"/>
                    <a:pt x="3288" y="3328"/>
                  </a:cubicBezTo>
                  <a:lnTo>
                    <a:pt x="8" y="3328"/>
                  </a:lnTo>
                  <a:cubicBezTo>
                    <a:pt x="4" y="3328"/>
                    <a:pt x="0" y="3325"/>
                    <a:pt x="0" y="3320"/>
                  </a:cubicBezTo>
                  <a:lnTo>
                    <a:pt x="0" y="8"/>
                  </a:lnTo>
                  <a:close/>
                  <a:moveTo>
                    <a:pt x="16" y="3320"/>
                  </a:moveTo>
                  <a:lnTo>
                    <a:pt x="8" y="3312"/>
                  </a:lnTo>
                  <a:lnTo>
                    <a:pt x="3288" y="3312"/>
                  </a:lnTo>
                  <a:lnTo>
                    <a:pt x="3280" y="3320"/>
                  </a:lnTo>
                  <a:lnTo>
                    <a:pt x="3280" y="8"/>
                  </a:lnTo>
                  <a:lnTo>
                    <a:pt x="328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3320"/>
                  </a:lnTo>
                  <a:close/>
                  <a:moveTo>
                    <a:pt x="33" y="3312"/>
                  </a:moveTo>
                  <a:cubicBezTo>
                    <a:pt x="33" y="3316"/>
                    <a:pt x="31" y="3318"/>
                    <a:pt x="29" y="3320"/>
                  </a:cubicBezTo>
                  <a:cubicBezTo>
                    <a:pt x="26" y="3321"/>
                    <a:pt x="22" y="3321"/>
                    <a:pt x="20" y="3319"/>
                  </a:cubicBezTo>
                  <a:lnTo>
                    <a:pt x="13" y="3313"/>
                  </a:lnTo>
                  <a:cubicBezTo>
                    <a:pt x="11" y="3311"/>
                    <a:pt x="10" y="3308"/>
                    <a:pt x="11" y="3304"/>
                  </a:cubicBezTo>
                  <a:cubicBezTo>
                    <a:pt x="12" y="3301"/>
                    <a:pt x="15" y="3299"/>
                    <a:pt x="18" y="3299"/>
                  </a:cubicBezTo>
                  <a:lnTo>
                    <a:pt x="3279" y="3299"/>
                  </a:lnTo>
                  <a:cubicBezTo>
                    <a:pt x="3282" y="3299"/>
                    <a:pt x="3285" y="3301"/>
                    <a:pt x="3286" y="3304"/>
                  </a:cubicBezTo>
                  <a:cubicBezTo>
                    <a:pt x="3287" y="3308"/>
                    <a:pt x="3286" y="3311"/>
                    <a:pt x="3284" y="3313"/>
                  </a:cubicBezTo>
                  <a:lnTo>
                    <a:pt x="3277" y="3319"/>
                  </a:lnTo>
                  <a:cubicBezTo>
                    <a:pt x="3275" y="3321"/>
                    <a:pt x="3271" y="3321"/>
                    <a:pt x="3268" y="3320"/>
                  </a:cubicBezTo>
                  <a:cubicBezTo>
                    <a:pt x="3266" y="3318"/>
                    <a:pt x="3264" y="3316"/>
                    <a:pt x="3264" y="3312"/>
                  </a:cubicBezTo>
                  <a:lnTo>
                    <a:pt x="3264" y="17"/>
                  </a:lnTo>
                  <a:cubicBezTo>
                    <a:pt x="3264" y="13"/>
                    <a:pt x="3266" y="11"/>
                    <a:pt x="3268" y="9"/>
                  </a:cubicBezTo>
                  <a:cubicBezTo>
                    <a:pt x="3271" y="8"/>
                    <a:pt x="3275" y="8"/>
                    <a:pt x="3277" y="10"/>
                  </a:cubicBezTo>
                  <a:lnTo>
                    <a:pt x="3284" y="16"/>
                  </a:lnTo>
                  <a:cubicBezTo>
                    <a:pt x="3286" y="18"/>
                    <a:pt x="3287" y="21"/>
                    <a:pt x="3286" y="25"/>
                  </a:cubicBezTo>
                  <a:cubicBezTo>
                    <a:pt x="3285" y="28"/>
                    <a:pt x="3282" y="30"/>
                    <a:pt x="3279" y="30"/>
                  </a:cubicBezTo>
                  <a:lnTo>
                    <a:pt x="18" y="30"/>
                  </a:lnTo>
                  <a:cubicBezTo>
                    <a:pt x="15" y="30"/>
                    <a:pt x="12" y="28"/>
                    <a:pt x="11" y="25"/>
                  </a:cubicBezTo>
                  <a:cubicBezTo>
                    <a:pt x="10" y="21"/>
                    <a:pt x="11" y="18"/>
                    <a:pt x="13" y="16"/>
                  </a:cubicBezTo>
                  <a:lnTo>
                    <a:pt x="20" y="10"/>
                  </a:lnTo>
                  <a:cubicBezTo>
                    <a:pt x="22" y="8"/>
                    <a:pt x="26" y="8"/>
                    <a:pt x="29" y="9"/>
                  </a:cubicBezTo>
                  <a:cubicBezTo>
                    <a:pt x="31" y="11"/>
                    <a:pt x="33" y="13"/>
                    <a:pt x="33" y="17"/>
                  </a:cubicBezTo>
                  <a:lnTo>
                    <a:pt x="33" y="3312"/>
                  </a:lnTo>
                  <a:close/>
                  <a:moveTo>
                    <a:pt x="17" y="17"/>
                  </a:moveTo>
                  <a:lnTo>
                    <a:pt x="30" y="23"/>
                  </a:lnTo>
                  <a:lnTo>
                    <a:pt x="23" y="28"/>
                  </a:lnTo>
                  <a:lnTo>
                    <a:pt x="18" y="14"/>
                  </a:lnTo>
                  <a:lnTo>
                    <a:pt x="3279" y="14"/>
                  </a:lnTo>
                  <a:lnTo>
                    <a:pt x="3273" y="28"/>
                  </a:lnTo>
                  <a:lnTo>
                    <a:pt x="3267" y="23"/>
                  </a:lnTo>
                  <a:lnTo>
                    <a:pt x="3280" y="17"/>
                  </a:lnTo>
                  <a:lnTo>
                    <a:pt x="3280" y="3312"/>
                  </a:lnTo>
                  <a:lnTo>
                    <a:pt x="3267" y="3306"/>
                  </a:lnTo>
                  <a:lnTo>
                    <a:pt x="3273" y="3301"/>
                  </a:lnTo>
                  <a:lnTo>
                    <a:pt x="3279" y="3315"/>
                  </a:lnTo>
                  <a:lnTo>
                    <a:pt x="18" y="3315"/>
                  </a:lnTo>
                  <a:lnTo>
                    <a:pt x="23" y="3301"/>
                  </a:lnTo>
                  <a:lnTo>
                    <a:pt x="30" y="3306"/>
                  </a:lnTo>
                  <a:lnTo>
                    <a:pt x="17" y="3312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1DE"/>
            </a:solidFill>
            <a:ln w="0">
              <a:solidFill>
                <a:srgbClr val="00A1D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320" y="1236"/>
              <a:ext cx="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000" kern="120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437" y="1236"/>
              <a:ext cx="8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>
                  <a:latin typeface="Arial" charset="0"/>
                  <a:ea typeface="+mn-ea"/>
                  <a:cs typeface="Arial" charset="0"/>
                </a:rPr>
                <a:t>Day Ahead Planning</a:t>
              </a:r>
              <a:endParaRPr lang="tr-TR" sz="28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2320" y="1500"/>
              <a:ext cx="2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100" kern="120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437" y="1500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>
                  <a:latin typeface="Arial" charset="0"/>
                  <a:ea typeface="+mn-ea"/>
                  <a:cs typeface="Arial" charset="0"/>
                </a:rPr>
                <a:t>Balancing Power Market</a:t>
              </a:r>
              <a:endParaRPr lang="tr-TR" sz="28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320" y="1760"/>
              <a:ext cx="2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000" kern="1200" dirty="0">
                  <a:latin typeface="Arial" charset="0"/>
                  <a:ea typeface="+mn-ea"/>
                  <a:cs typeface="Arial" charset="0"/>
                </a:rPr>
                <a:t>•</a:t>
              </a:r>
              <a:endParaRPr lang="tr-TR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437" y="1760"/>
              <a:ext cx="7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kern="1200">
                  <a:latin typeface="Arial" charset="0"/>
                  <a:ea typeface="+mn-ea"/>
                  <a:cs typeface="Arial" charset="0"/>
                </a:rPr>
                <a:t>Hourly Settlement</a:t>
              </a:r>
              <a:endParaRPr lang="tr-TR" sz="2800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709" y="955"/>
              <a:ext cx="444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648" y="816"/>
              <a:ext cx="55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kern="1200" dirty="0" smtClean="0">
                  <a:latin typeface="Arial" charset="0"/>
                  <a:ea typeface="+mn-ea"/>
                  <a:cs typeface="Arial" charset="0"/>
                </a:rPr>
                <a:t>Current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dirty="0" smtClean="0">
                  <a:latin typeface="Arial" charset="0"/>
                  <a:cs typeface="Arial" charset="0"/>
                </a:rPr>
                <a:t>Stage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dirty="0" smtClean="0">
                  <a:latin typeface="Arial" charset="0"/>
                  <a:cs typeface="Arial" charset="0"/>
                </a:rPr>
                <a:t>(Stage 1)</a:t>
              </a:r>
              <a:endParaRPr lang="tr-TR" sz="20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31" y="2317"/>
              <a:ext cx="969" cy="276"/>
            </a:xfrm>
            <a:prstGeom prst="rect">
              <a:avLst/>
            </a:prstGeom>
            <a:solidFill>
              <a:srgbClr val="00A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tr-TR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2507" y="2397"/>
              <a:ext cx="7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kern="120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December 1, 2009</a:t>
              </a:r>
              <a:endParaRPr lang="tr-TR" sz="28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4398" y="2415"/>
              <a:ext cx="7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kern="12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December </a:t>
              </a:r>
              <a:r>
                <a:rPr lang="tr-TR" sz="1200" b="1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1, 2011 </a:t>
              </a:r>
              <a:endParaRPr lang="tr-TR" sz="2800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737" y="709"/>
              <a:ext cx="14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kern="1200" dirty="0">
                  <a:latin typeface="Arial" charset="0"/>
                  <a:ea typeface="+mn-ea"/>
                  <a:cs typeface="Arial" charset="0"/>
                </a:rPr>
                <a:t>Market Development Stages</a:t>
              </a:r>
              <a:endParaRPr lang="tr-TR" sz="14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4647" y="937"/>
              <a:ext cx="4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kern="1200" dirty="0">
                  <a:latin typeface="Arial" charset="0"/>
                  <a:ea typeface="+mn-ea"/>
                  <a:cs typeface="Arial" charset="0"/>
                </a:rPr>
                <a:t>Stage 2</a:t>
              </a:r>
              <a:endParaRPr lang="tr-TR" sz="2000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1097" y="1072"/>
              <a:ext cx="4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1200" b="1" kern="1200" dirty="0" smtClean="0">
                  <a:latin typeface="Arial" charset="0"/>
                  <a:ea typeface="+mn-ea"/>
                  <a:cs typeface="Arial" charset="0"/>
                </a:rPr>
                <a:t>T-BSR</a:t>
              </a:r>
              <a:endParaRPr lang="tr-TR" sz="1200" b="1" kern="1200" dirty="0"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5" name="Text Placeholder 2"/>
          <p:cNvSpPr txBox="1">
            <a:spLocks/>
          </p:cNvSpPr>
          <p:nvPr/>
        </p:nvSpPr>
        <p:spPr>
          <a:xfrm>
            <a:off x="395537" y="4364111"/>
            <a:ext cx="8350251" cy="1729185"/>
          </a:xfrm>
          <a:prstGeom prst="rect">
            <a:avLst/>
          </a:prstGeom>
        </p:spPr>
        <p:txBody>
          <a:bodyPr/>
          <a:lstStyle/>
          <a:p>
            <a:pPr marL="174625" marR="0" lvl="0" indent="-174625" algn="l" defTabSz="914400" rtl="0" eaLnBrk="0" fontAlgn="base" latinLnBrk="0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Currently, Day Ahead Planning is being used for day ahead trading and balancing activities, </a:t>
            </a:r>
          </a:p>
          <a:p>
            <a:pPr marL="174625" marR="0" lvl="0" indent="-174625" algn="l" defTabSz="914400" rtl="0" eaLnBrk="0" fontAlgn="base" latinLnBrk="0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alancing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ower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</a:t>
            </a:r>
            <a:r>
              <a:rPr kumimoji="0" 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arket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is being used for real-time balancing,</a:t>
            </a:r>
          </a:p>
          <a:p>
            <a:pPr marL="174625" marR="0" lvl="0" indent="-174625" algn="l" defTabSz="914400" rtl="0" eaLnBrk="0" fontAlgn="base" latinLnBrk="0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Imbalances is being settled hourly,</a:t>
            </a:r>
          </a:p>
          <a:p>
            <a:pPr marL="174625" marR="0" lvl="0" indent="-174625" algn="l" defTabSz="914400" rtl="0" eaLnBrk="0" fontAlgn="base" latinLnBrk="0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 the final situation, only day ahead planning will be replaced with day ahead market,</a:t>
            </a:r>
          </a:p>
          <a:p>
            <a:pPr marL="174625" marR="0" lvl="0" indent="-174625" algn="l" defTabSz="914400" rtl="0" eaLnBrk="0" fontAlgn="base" latinLnBrk="0" hangingPunct="0">
              <a:lnSpc>
                <a:spcPct val="106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Additionally, daily advance  payments and collateral mechanism will  be implemented.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622488" y="3140074"/>
            <a:ext cx="44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r-TR" sz="1000" kern="1200" dirty="0">
                <a:latin typeface="Arial" charset="0"/>
                <a:ea typeface="+mn-ea"/>
                <a:cs typeface="Arial" charset="0"/>
              </a:rPr>
              <a:t>•</a:t>
            </a:r>
            <a:endParaRPr lang="tr-TR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821750" y="3140074"/>
            <a:ext cx="15501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tr-TR" sz="1200" kern="1200" dirty="0" smtClean="0">
                <a:latin typeface="Arial" charset="0"/>
                <a:ea typeface="+mn-ea"/>
                <a:cs typeface="Arial" charset="0"/>
              </a:rPr>
              <a:t>Collaterals Mechanism</a:t>
            </a:r>
            <a:endParaRPr lang="tr-TR" sz="2800" kern="1200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Renewable Energy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31" y="1123951"/>
            <a:ext cx="8376138" cy="10089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accent1"/>
                </a:solidFill>
              </a:rPr>
              <a:t>Renewable Law Energy (Law no: 5346), was enacted in May 2005 and amended in December 2010.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Turkey employs feed in tariff as the incentive method</a:t>
            </a:r>
            <a:r>
              <a:rPr lang="tr-TR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132856"/>
            <a:ext cx="63157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395536" y="4652343"/>
            <a:ext cx="8376138" cy="15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lvl="0" indent="-177800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1"/>
                </a:solidFill>
              </a:rPr>
              <a:t>Renewable Energy Law does not oblige all facilities that generate electricity based on renewable resources to participate in the R</a:t>
            </a:r>
            <a:r>
              <a:rPr lang="tr-TR" sz="1400" dirty="0" smtClean="0">
                <a:solidFill>
                  <a:schemeClr val="accent1"/>
                </a:solidFill>
              </a:rPr>
              <a:t>enewable </a:t>
            </a:r>
            <a:r>
              <a:rPr lang="en-US" sz="1400" dirty="0" smtClean="0">
                <a:solidFill>
                  <a:schemeClr val="accent1"/>
                </a:solidFill>
              </a:rPr>
              <a:t>E</a:t>
            </a:r>
            <a:r>
              <a:rPr lang="tr-TR" sz="1400" dirty="0" smtClean="0">
                <a:solidFill>
                  <a:schemeClr val="accent1"/>
                </a:solidFill>
              </a:rPr>
              <a:t>nergy </a:t>
            </a:r>
            <a:r>
              <a:rPr lang="en-US" sz="1400" dirty="0" smtClean="0">
                <a:solidFill>
                  <a:schemeClr val="accent1"/>
                </a:solidFill>
              </a:rPr>
              <a:t>R</a:t>
            </a:r>
            <a:r>
              <a:rPr lang="tr-TR" sz="1400" dirty="0" smtClean="0">
                <a:solidFill>
                  <a:schemeClr val="accent1"/>
                </a:solidFill>
              </a:rPr>
              <a:t>esources (RER)</a:t>
            </a:r>
            <a:r>
              <a:rPr lang="en-US" sz="1400" dirty="0" smtClean="0">
                <a:solidFill>
                  <a:schemeClr val="accent1"/>
                </a:solidFill>
              </a:rPr>
              <a:t> Support Mechanism</a:t>
            </a:r>
            <a:r>
              <a:rPr lang="tr-TR" sz="1400" dirty="0" smtClean="0">
                <a:solidFill>
                  <a:schemeClr val="accent1"/>
                </a:solidFill>
              </a:rPr>
              <a:t>, that is electricity generated from renewable energy resources can also be sold in spot market or through bilateral contracts.</a:t>
            </a:r>
          </a:p>
          <a:p>
            <a:pPr marL="177800" lvl="0" indent="-177800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endParaRPr kumimoji="0" lang="tr-TR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93607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Renewable Energy Resources Support Mechanism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94" y="980728"/>
            <a:ext cx="824841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301208"/>
            <a:ext cx="132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i="1" dirty="0" smtClean="0"/>
              <a:t>Source: Deloitte</a:t>
            </a:r>
            <a:endParaRPr lang="tr-TR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467544" y="5848425"/>
            <a:ext cx="813690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tr-TR" sz="1400" dirty="0" smtClean="0">
                <a:solidFill>
                  <a:schemeClr val="accent1"/>
                </a:solidFill>
              </a:rPr>
              <a:t>Renewable Energy Law defines </a:t>
            </a:r>
            <a:r>
              <a:rPr lang="en-US" sz="1400" dirty="0" smtClean="0">
                <a:solidFill>
                  <a:schemeClr val="accent1"/>
                </a:solidFill>
              </a:rPr>
              <a:t>RER Support Mechanism </a:t>
            </a:r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en-US" sz="1400" dirty="0" err="1" smtClean="0">
                <a:solidFill>
                  <a:schemeClr val="accent1"/>
                </a:solidFill>
              </a:rPr>
              <a:t>nd</a:t>
            </a:r>
            <a:r>
              <a:rPr lang="en-US" sz="1400" dirty="0" smtClean="0">
                <a:solidFill>
                  <a:schemeClr val="accent1"/>
                </a:solidFill>
              </a:rPr>
              <a:t> suppliers are obliged to purchase renewable energy through the Market Financial Settlement Center (MFSC or PMUM in Turkish).</a:t>
            </a:r>
            <a:endParaRPr lang="tr-TR" sz="1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19" y="482600"/>
            <a:ext cx="8362950" cy="272832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Turkish Electricity System Interconnections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- </a:t>
            </a:r>
            <a:fld id="{25872A6E-51ED-437D-86B6-1B62C17AA85C}" type="slidenum"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r>
              <a:rPr lang="nl-NL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-</a:t>
            </a:r>
            <a:endParaRPr lang="nl-NL" sz="1000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611560" y="1268760"/>
            <a:ext cx="7992888" cy="4419375"/>
            <a:chOff x="509588" y="1385888"/>
            <a:chExt cx="8497887" cy="4684713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509588" y="1385888"/>
              <a:ext cx="8497887" cy="4684713"/>
              <a:chOff x="295" y="1162"/>
              <a:chExt cx="5353" cy="2951"/>
            </a:xfrm>
          </p:grpSpPr>
          <p:pic>
            <p:nvPicPr>
              <p:cNvPr id="9" name="Picture 43"/>
              <p:cNvPicPr>
                <a:picLocks noChangeAspect="1" noChangeArrowheads="1"/>
              </p:cNvPicPr>
              <p:nvPr/>
            </p:nvPicPr>
            <p:blipFill>
              <a:blip r:embed="rId2"/>
              <a:srcRect l="6357" t="15120" r="4237" b="14516"/>
              <a:stretch>
                <a:fillRect/>
              </a:stretch>
            </p:blipFill>
            <p:spPr bwMode="auto">
              <a:xfrm>
                <a:off x="295" y="1162"/>
                <a:ext cx="5353" cy="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Line 44"/>
              <p:cNvSpPr>
                <a:spLocks noChangeShapeType="1"/>
              </p:cNvSpPr>
              <p:nvPr/>
            </p:nvSpPr>
            <p:spPr bwMode="auto">
              <a:xfrm flipV="1">
                <a:off x="4424" y="1661"/>
                <a:ext cx="136" cy="18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1" name="Line 45"/>
              <p:cNvSpPr>
                <a:spLocks noChangeShapeType="1"/>
              </p:cNvSpPr>
              <p:nvPr/>
            </p:nvSpPr>
            <p:spPr bwMode="auto">
              <a:xfrm flipV="1">
                <a:off x="4877" y="1842"/>
                <a:ext cx="272" cy="13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2" name="Line 46"/>
              <p:cNvSpPr>
                <a:spLocks noChangeShapeType="1"/>
              </p:cNvSpPr>
              <p:nvPr/>
            </p:nvSpPr>
            <p:spPr bwMode="auto">
              <a:xfrm>
                <a:off x="5195" y="2205"/>
                <a:ext cx="272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3" name="Line 47"/>
              <p:cNvSpPr>
                <a:spLocks noChangeShapeType="1"/>
              </p:cNvSpPr>
              <p:nvPr/>
            </p:nvSpPr>
            <p:spPr bwMode="auto">
              <a:xfrm flipH="1" flipV="1">
                <a:off x="704" y="1389"/>
                <a:ext cx="227" cy="27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4" name="Line 48"/>
              <p:cNvSpPr>
                <a:spLocks noChangeShapeType="1"/>
              </p:cNvSpPr>
              <p:nvPr/>
            </p:nvSpPr>
            <p:spPr bwMode="auto">
              <a:xfrm flipH="1" flipV="1">
                <a:off x="704" y="1389"/>
                <a:ext cx="181" cy="31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5" name="Line 49"/>
              <p:cNvSpPr>
                <a:spLocks noChangeShapeType="1"/>
              </p:cNvSpPr>
              <p:nvPr/>
            </p:nvSpPr>
            <p:spPr bwMode="auto">
              <a:xfrm flipH="1">
                <a:off x="387" y="1706"/>
                <a:ext cx="498" cy="9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6" name="Line 50"/>
              <p:cNvSpPr>
                <a:spLocks noChangeShapeType="1"/>
              </p:cNvSpPr>
              <p:nvPr/>
            </p:nvSpPr>
            <p:spPr bwMode="auto">
              <a:xfrm flipH="1">
                <a:off x="3380" y="3294"/>
                <a:ext cx="182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17" name="Text Box 51"/>
              <p:cNvSpPr txBox="1">
                <a:spLocks noChangeArrowheads="1"/>
              </p:cNvSpPr>
              <p:nvPr/>
            </p:nvSpPr>
            <p:spPr bwMode="auto">
              <a:xfrm>
                <a:off x="885" y="1253"/>
                <a:ext cx="723" cy="4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tr-TR" sz="800" b="1" i="1" u="sng" dirty="0">
                    <a:solidFill>
                      <a:schemeClr val="accent1"/>
                    </a:solidFill>
                    <a:latin typeface="Tahoma" pitchFamily="34" charset="0"/>
                  </a:rPr>
                  <a:t>BULGARIA</a:t>
                </a:r>
                <a:endParaRPr lang="en-US" sz="800" b="1" i="1" u="sng" dirty="0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algn="ctr"/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145 km 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 1510 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M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</a:p>
              <a:p>
                <a:pPr algn="ctr"/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136 k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m    995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M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  <a:endParaRPr lang="en-US" sz="800" b="1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  <p:sp>
            <p:nvSpPr>
              <p:cNvPr id="18" name="Text Box 52"/>
              <p:cNvSpPr txBox="1">
                <a:spLocks noChangeArrowheads="1"/>
              </p:cNvSpPr>
              <p:nvPr/>
            </p:nvSpPr>
            <p:spPr bwMode="auto">
              <a:xfrm>
                <a:off x="406" y="1812"/>
                <a:ext cx="755" cy="2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800" b="1" i="1" u="sng" dirty="0">
                    <a:solidFill>
                      <a:schemeClr val="accent1"/>
                    </a:solidFill>
                    <a:latin typeface="Tahoma" pitchFamily="34" charset="0"/>
                  </a:rPr>
                  <a:t>GREECE</a:t>
                </a:r>
                <a:endParaRPr lang="en-US" sz="800" b="1" i="1" u="sng" dirty="0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algn="ctr"/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130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km 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1510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M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  <a:endParaRPr lang="en-US" sz="800" b="1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  <p:sp>
            <p:nvSpPr>
              <p:cNvPr id="19" name="Text Box 53"/>
              <p:cNvSpPr txBox="1">
                <a:spLocks noChangeArrowheads="1"/>
              </p:cNvSpPr>
              <p:nvPr/>
            </p:nvSpPr>
            <p:spPr bwMode="auto">
              <a:xfrm>
                <a:off x="3545" y="3445"/>
                <a:ext cx="704" cy="3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 i="1" u="sng" dirty="0">
                    <a:solidFill>
                      <a:schemeClr val="accent1"/>
                    </a:solidFill>
                    <a:latin typeface="Tahoma" pitchFamily="34" charset="0"/>
                  </a:rPr>
                  <a:t>S</a:t>
                </a:r>
                <a:r>
                  <a:rPr lang="tr-TR" sz="800" b="1" i="1" u="sng" dirty="0">
                    <a:solidFill>
                      <a:schemeClr val="accent1"/>
                    </a:solidFill>
                    <a:latin typeface="Tahoma" pitchFamily="34" charset="0"/>
                  </a:rPr>
                  <a:t>YRIA</a:t>
                </a:r>
                <a:endParaRPr lang="en-US" sz="800" b="1" i="1" u="sng" dirty="0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algn="ctr"/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124 km 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10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0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5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M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  <a:endParaRPr lang="en-US" sz="800" b="1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  <p:sp>
            <p:nvSpPr>
              <p:cNvPr id="20" name="Text Box 54"/>
              <p:cNvSpPr txBox="1">
                <a:spLocks noChangeArrowheads="1"/>
              </p:cNvSpPr>
              <p:nvPr/>
            </p:nvSpPr>
            <p:spPr bwMode="auto">
              <a:xfrm>
                <a:off x="4560" y="2387"/>
                <a:ext cx="773" cy="3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b="1" i="1" u="sng">
                    <a:solidFill>
                      <a:schemeClr val="accent1"/>
                    </a:solidFill>
                    <a:latin typeface="Tahoma" pitchFamily="34" charset="0"/>
                  </a:rPr>
                  <a:t>IRAN</a:t>
                </a:r>
              </a:p>
              <a:p>
                <a:pPr algn="ctr"/>
                <a:r>
                  <a:rPr lang="tr-TR" sz="800" b="1">
                    <a:solidFill>
                      <a:schemeClr val="accent1"/>
                    </a:solidFill>
                    <a:latin typeface="Tahoma" pitchFamily="34" charset="0"/>
                  </a:rPr>
                  <a:t>  </a:t>
                </a:r>
                <a:r>
                  <a:rPr lang="en-US" sz="800" b="1">
                    <a:solidFill>
                      <a:schemeClr val="accent1"/>
                    </a:solidFill>
                    <a:latin typeface="Tahoma" pitchFamily="34" charset="0"/>
                  </a:rPr>
                  <a:t>73 km </a:t>
                </a:r>
                <a:r>
                  <a:rPr lang="tr-TR" sz="800" b="1">
                    <a:solidFill>
                      <a:schemeClr val="accent1"/>
                    </a:solidFill>
                    <a:latin typeface="Tahoma" pitchFamily="34" charset="0"/>
                  </a:rPr>
                  <a:t>  204</a:t>
                </a:r>
                <a:r>
                  <a:rPr lang="en-US" sz="800" b="1">
                    <a:solidFill>
                      <a:schemeClr val="accent1"/>
                    </a:solidFill>
                    <a:latin typeface="Tahoma" pitchFamily="34" charset="0"/>
                  </a:rPr>
                  <a:t> MW</a:t>
                </a:r>
                <a:r>
                  <a:rPr lang="tr-TR" sz="800" b="1">
                    <a:solidFill>
                      <a:schemeClr val="accent1"/>
                    </a:solidFill>
                    <a:latin typeface="Tahoma" pitchFamily="34" charset="0"/>
                  </a:rPr>
                  <a:t>A</a:t>
                </a:r>
                <a:endParaRPr lang="en-US" sz="800" b="1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algn="ctr"/>
                <a:r>
                  <a:rPr lang="en-US" sz="800" b="1">
                    <a:solidFill>
                      <a:schemeClr val="accent1"/>
                    </a:solidFill>
                    <a:latin typeface="Tahoma" pitchFamily="34" charset="0"/>
                  </a:rPr>
                  <a:t>1</a:t>
                </a:r>
                <a:r>
                  <a:rPr lang="tr-TR" sz="800" b="1">
                    <a:solidFill>
                      <a:schemeClr val="accent1"/>
                    </a:solidFill>
                    <a:latin typeface="Tahoma" pitchFamily="34" charset="0"/>
                  </a:rPr>
                  <a:t>00</a:t>
                </a:r>
                <a:r>
                  <a:rPr lang="en-US" sz="800" b="1">
                    <a:solidFill>
                      <a:schemeClr val="accent1"/>
                    </a:solidFill>
                    <a:latin typeface="Tahoma" pitchFamily="34" charset="0"/>
                  </a:rPr>
                  <a:t> km </a:t>
                </a:r>
                <a:r>
                  <a:rPr lang="tr-TR" sz="800" b="1">
                    <a:solidFill>
                      <a:schemeClr val="accent1"/>
                    </a:solidFill>
                    <a:latin typeface="Tahoma" pitchFamily="34" charset="0"/>
                  </a:rPr>
                  <a:t>581</a:t>
                </a:r>
                <a:r>
                  <a:rPr lang="en-US" sz="800" b="1">
                    <a:solidFill>
                      <a:schemeClr val="accent1"/>
                    </a:solidFill>
                    <a:latin typeface="Tahoma" pitchFamily="34" charset="0"/>
                  </a:rPr>
                  <a:t> M</a:t>
                </a:r>
                <a:r>
                  <a:rPr lang="tr-TR" sz="800" b="1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  <a:endParaRPr lang="en-US" sz="800" b="1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  <p:sp>
            <p:nvSpPr>
              <p:cNvPr id="21" name="Text Box 55"/>
              <p:cNvSpPr txBox="1">
                <a:spLocks noChangeArrowheads="1"/>
              </p:cNvSpPr>
              <p:nvPr/>
            </p:nvSpPr>
            <p:spPr bwMode="auto">
              <a:xfrm>
                <a:off x="4465" y="2115"/>
                <a:ext cx="753" cy="2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800" b="1" i="1" u="sng" dirty="0">
                    <a:solidFill>
                      <a:schemeClr val="accent1"/>
                    </a:solidFill>
                    <a:latin typeface="Tahoma" pitchFamily="34" charset="0"/>
                  </a:rPr>
                  <a:t>NAHÇEVAN</a:t>
                </a:r>
                <a:endParaRPr lang="en-US" sz="800" b="1" i="1" u="sng" dirty="0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algn="ctr"/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87 km 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2x132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M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  <a:endParaRPr lang="en-US" sz="800" b="1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  <p:sp>
            <p:nvSpPr>
              <p:cNvPr id="22" name="Text Box 56"/>
              <p:cNvSpPr txBox="1">
                <a:spLocks noChangeArrowheads="1"/>
              </p:cNvSpPr>
              <p:nvPr/>
            </p:nvSpPr>
            <p:spPr bwMode="auto">
              <a:xfrm>
                <a:off x="3825" y="1570"/>
                <a:ext cx="622" cy="4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tr-TR" sz="800" b="1" i="1" u="sng">
                    <a:latin typeface="Tahoma" pitchFamily="34" charset="0"/>
                  </a:rPr>
                  <a:t>GEORGIA</a:t>
                </a:r>
                <a:endParaRPr lang="en-US" sz="800" b="1" i="1" u="sng">
                  <a:latin typeface="Tahoma" pitchFamily="34" charset="0"/>
                </a:endParaRPr>
              </a:p>
              <a:p>
                <a:pPr algn="ctr"/>
                <a:r>
                  <a:rPr lang="en-US" sz="800" b="1">
                    <a:solidFill>
                      <a:srgbClr val="006600"/>
                    </a:solidFill>
                    <a:latin typeface="Tahoma" pitchFamily="34" charset="0"/>
                  </a:rPr>
                  <a:t>28 km </a:t>
                </a:r>
                <a:r>
                  <a:rPr lang="tr-TR" sz="800" b="1">
                    <a:solidFill>
                      <a:srgbClr val="006600"/>
                    </a:solidFill>
                    <a:latin typeface="Tahoma" pitchFamily="34" charset="0"/>
                  </a:rPr>
                  <a:t>287</a:t>
                </a:r>
                <a:r>
                  <a:rPr lang="en-US" sz="800" b="1">
                    <a:solidFill>
                      <a:srgbClr val="006600"/>
                    </a:solidFill>
                    <a:latin typeface="Tahoma" pitchFamily="34" charset="0"/>
                  </a:rPr>
                  <a:t> M</a:t>
                </a:r>
                <a:r>
                  <a:rPr lang="tr-TR" sz="800" b="1">
                    <a:solidFill>
                      <a:srgbClr val="006600"/>
                    </a:solidFill>
                    <a:latin typeface="Tahoma" pitchFamily="34" charset="0"/>
                  </a:rPr>
                  <a:t>VA</a:t>
                </a:r>
                <a:endParaRPr lang="en-US" sz="800" b="1">
                  <a:solidFill>
                    <a:srgbClr val="006600"/>
                  </a:solidFill>
                  <a:latin typeface="Tahoma" pitchFamily="34" charset="0"/>
                </a:endParaRPr>
              </a:p>
            </p:txBody>
          </p:sp>
          <p:sp>
            <p:nvSpPr>
              <p:cNvPr id="23" name="Text Box 57"/>
              <p:cNvSpPr txBox="1">
                <a:spLocks noChangeArrowheads="1"/>
              </p:cNvSpPr>
              <p:nvPr/>
            </p:nvSpPr>
            <p:spPr bwMode="auto">
              <a:xfrm>
                <a:off x="4157" y="1882"/>
                <a:ext cx="797" cy="3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800" b="1" i="1" u="sng" dirty="0">
                    <a:latin typeface="Tahoma" pitchFamily="34" charset="0"/>
                  </a:rPr>
                  <a:t>ARMENIA</a:t>
                </a:r>
                <a:endParaRPr lang="en-US" sz="800" b="1" i="1" u="sng" dirty="0">
                  <a:latin typeface="Tahoma" pitchFamily="34" charset="0"/>
                </a:endParaRPr>
              </a:p>
              <a:p>
                <a:pPr algn="ctr"/>
                <a:r>
                  <a:rPr lang="tr-TR" sz="800" b="1" dirty="0">
                    <a:solidFill>
                      <a:srgbClr val="006600"/>
                    </a:solidFill>
                    <a:latin typeface="Tahoma" pitchFamily="34" charset="0"/>
                  </a:rPr>
                  <a:t>80,7</a:t>
                </a:r>
                <a:r>
                  <a:rPr lang="en-US" sz="800" b="1" dirty="0">
                    <a:solidFill>
                      <a:srgbClr val="006600"/>
                    </a:solidFill>
                    <a:latin typeface="Tahoma" pitchFamily="34" charset="0"/>
                  </a:rPr>
                  <a:t> km </a:t>
                </a:r>
                <a:r>
                  <a:rPr lang="tr-TR" sz="800" b="1" dirty="0">
                    <a:solidFill>
                      <a:srgbClr val="006600"/>
                    </a:solidFill>
                    <a:latin typeface="Tahoma" pitchFamily="34" charset="0"/>
                  </a:rPr>
                  <a:t>574</a:t>
                </a:r>
                <a:r>
                  <a:rPr lang="en-US" sz="800" b="1" dirty="0">
                    <a:solidFill>
                      <a:srgbClr val="006600"/>
                    </a:solidFill>
                    <a:latin typeface="Tahoma" pitchFamily="34" charset="0"/>
                  </a:rPr>
                  <a:t> M</a:t>
                </a:r>
                <a:r>
                  <a:rPr lang="tr-TR" sz="800" b="1" dirty="0">
                    <a:solidFill>
                      <a:srgbClr val="006600"/>
                    </a:solidFill>
                    <a:latin typeface="Tahoma" pitchFamily="34" charset="0"/>
                  </a:rPr>
                  <a:t>VA</a:t>
                </a:r>
                <a:endParaRPr lang="en-US" sz="800" b="1" dirty="0">
                  <a:solidFill>
                    <a:srgbClr val="006600"/>
                  </a:solidFill>
                  <a:latin typeface="Tahoma" pitchFamily="34" charset="0"/>
                </a:endParaRPr>
              </a:p>
            </p:txBody>
          </p:sp>
          <p:sp>
            <p:nvSpPr>
              <p:cNvPr id="24" name="Text Box 58"/>
              <p:cNvSpPr txBox="1">
                <a:spLocks noChangeArrowheads="1"/>
              </p:cNvSpPr>
              <p:nvPr/>
            </p:nvSpPr>
            <p:spPr bwMode="auto">
              <a:xfrm>
                <a:off x="691" y="3197"/>
                <a:ext cx="135" cy="225"/>
              </a:xfrm>
              <a:prstGeom prst="rect">
                <a:avLst/>
              </a:prstGeom>
              <a:noFill/>
              <a:ln w="508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tr-TR" sz="800">
                  <a:latin typeface="Tahoma" pitchFamily="34" charset="0"/>
                </a:endParaRPr>
              </a:p>
            </p:txBody>
          </p: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305" y="3523"/>
                <a:ext cx="1768" cy="473"/>
                <a:chOff x="204" y="3387"/>
                <a:chExt cx="1768" cy="473"/>
              </a:xfrm>
            </p:grpSpPr>
            <p:sp>
              <p:nvSpPr>
                <p:cNvPr id="3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4" y="3387"/>
                  <a:ext cx="1768" cy="473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800" dirty="0">
                      <a:latin typeface="Tahoma" pitchFamily="34" charset="0"/>
                    </a:rPr>
                    <a:t>	</a:t>
                  </a:r>
                  <a:r>
                    <a:rPr lang="en-US" sz="800" b="1" dirty="0">
                      <a:solidFill>
                        <a:srgbClr val="FF0000"/>
                      </a:solidFill>
                      <a:latin typeface="Tahoma" pitchFamily="34" charset="0"/>
                    </a:rPr>
                    <a:t>400 kV </a:t>
                  </a:r>
                  <a:r>
                    <a:rPr lang="tr-TR" sz="800" b="1" dirty="0">
                      <a:solidFill>
                        <a:srgbClr val="FF0000"/>
                      </a:solidFill>
                      <a:latin typeface="Tahoma" pitchFamily="34" charset="0"/>
                    </a:rPr>
                    <a:t> Installed </a:t>
                  </a:r>
                  <a:endParaRPr lang="en-US" sz="800" b="1" dirty="0">
                    <a:solidFill>
                      <a:srgbClr val="FF0000"/>
                    </a:solidFill>
                    <a:latin typeface="Tahoma" pitchFamily="34" charset="0"/>
                  </a:endParaRPr>
                </a:p>
                <a:p>
                  <a:r>
                    <a:rPr lang="en-US" sz="800" b="1" dirty="0">
                      <a:latin typeface="Tahoma" pitchFamily="34" charset="0"/>
                    </a:rPr>
                    <a:t>	</a:t>
                  </a:r>
                  <a:endParaRPr lang="tr-TR" sz="800" b="1" dirty="0" smtClean="0">
                    <a:latin typeface="Tahoma" pitchFamily="34" charset="0"/>
                  </a:endParaRPr>
                </a:p>
                <a:p>
                  <a:r>
                    <a:rPr lang="tr-TR" sz="800" b="1" dirty="0" smtClean="0">
                      <a:solidFill>
                        <a:srgbClr val="006600"/>
                      </a:solidFill>
                      <a:latin typeface="Tahoma" pitchFamily="34" charset="0"/>
                    </a:rPr>
                    <a:t>	</a:t>
                  </a:r>
                  <a:r>
                    <a:rPr lang="en-US" sz="800" b="1" dirty="0" smtClean="0">
                      <a:solidFill>
                        <a:srgbClr val="006600"/>
                      </a:solidFill>
                      <a:latin typeface="Tahoma" pitchFamily="34" charset="0"/>
                    </a:rPr>
                    <a:t>220 </a:t>
                  </a:r>
                  <a:r>
                    <a:rPr lang="en-US" sz="800" b="1" dirty="0">
                      <a:solidFill>
                        <a:srgbClr val="006600"/>
                      </a:solidFill>
                      <a:latin typeface="Tahoma" pitchFamily="34" charset="0"/>
                    </a:rPr>
                    <a:t>kV </a:t>
                  </a:r>
                  <a:r>
                    <a:rPr lang="tr-TR" sz="800" b="1" dirty="0">
                      <a:solidFill>
                        <a:srgbClr val="006600"/>
                      </a:solidFill>
                      <a:latin typeface="Tahoma" pitchFamily="34" charset="0"/>
                    </a:rPr>
                    <a:t>Installed</a:t>
                  </a:r>
                  <a:endParaRPr lang="en-US" sz="800" b="1" dirty="0">
                    <a:solidFill>
                      <a:srgbClr val="006600"/>
                    </a:solidFill>
                    <a:latin typeface="Tahoma" pitchFamily="34" charset="0"/>
                  </a:endParaRPr>
                </a:p>
                <a:p>
                  <a:r>
                    <a:rPr lang="en-US" sz="800" b="1" dirty="0">
                      <a:latin typeface="Tahoma" pitchFamily="34" charset="0"/>
                    </a:rPr>
                    <a:t>	</a:t>
                  </a:r>
                  <a:endParaRPr lang="tr-TR" sz="800" b="1" dirty="0" smtClean="0">
                    <a:latin typeface="Tahoma" pitchFamily="34" charset="0"/>
                  </a:endParaRPr>
                </a:p>
                <a:p>
                  <a:r>
                    <a:rPr lang="tr-TR" sz="800" b="1" dirty="0" smtClean="0">
                      <a:latin typeface="Tahoma" pitchFamily="34" charset="0"/>
                    </a:rPr>
                    <a:t>	</a:t>
                  </a:r>
                  <a:r>
                    <a:rPr lang="en-US" sz="800" b="1" dirty="0" smtClean="0">
                      <a:latin typeface="Tahoma" pitchFamily="34" charset="0"/>
                    </a:rPr>
                    <a:t>154 </a:t>
                  </a:r>
                  <a:r>
                    <a:rPr lang="en-US" sz="800" b="1" dirty="0">
                      <a:latin typeface="Tahoma" pitchFamily="34" charset="0"/>
                    </a:rPr>
                    <a:t>kV </a:t>
                  </a:r>
                  <a:r>
                    <a:rPr lang="tr-TR" sz="800" b="1" dirty="0">
                      <a:latin typeface="Tahoma" pitchFamily="34" charset="0"/>
                    </a:rPr>
                    <a:t>Installed</a:t>
                  </a:r>
                  <a:endParaRPr lang="en-US" sz="800" b="1" dirty="0">
                    <a:latin typeface="Tahoma" pitchFamily="34" charset="0"/>
                  </a:endParaRPr>
                </a:p>
              </p:txBody>
            </p:sp>
            <p:sp>
              <p:nvSpPr>
                <p:cNvPr id="31" name="Line 61"/>
                <p:cNvSpPr>
                  <a:spLocks noChangeShapeType="1"/>
                </p:cNvSpPr>
                <p:nvPr/>
              </p:nvSpPr>
              <p:spPr bwMode="auto">
                <a:xfrm>
                  <a:off x="249" y="3458"/>
                  <a:ext cx="454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tr-TR" sz="800"/>
                </a:p>
              </p:txBody>
            </p:sp>
            <p:sp>
              <p:nvSpPr>
                <p:cNvPr id="32" name="Line 63"/>
                <p:cNvSpPr>
                  <a:spLocks noChangeShapeType="1"/>
                </p:cNvSpPr>
                <p:nvPr/>
              </p:nvSpPr>
              <p:spPr bwMode="auto">
                <a:xfrm>
                  <a:off x="249" y="3609"/>
                  <a:ext cx="454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tr-TR" sz="800"/>
                </a:p>
              </p:txBody>
            </p:sp>
            <p:sp>
              <p:nvSpPr>
                <p:cNvPr id="33" name="Line 64"/>
                <p:cNvSpPr>
                  <a:spLocks noChangeShapeType="1"/>
                </p:cNvSpPr>
                <p:nvPr/>
              </p:nvSpPr>
              <p:spPr bwMode="auto">
                <a:xfrm>
                  <a:off x="242" y="3788"/>
                  <a:ext cx="454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tr-TR" sz="800"/>
                </a:p>
              </p:txBody>
            </p:sp>
          </p:grpSp>
          <p:sp>
            <p:nvSpPr>
              <p:cNvPr id="26" name="Text Box 65"/>
              <p:cNvSpPr txBox="1">
                <a:spLocks noChangeArrowheads="1"/>
              </p:cNvSpPr>
              <p:nvPr/>
            </p:nvSpPr>
            <p:spPr bwMode="auto">
              <a:xfrm>
                <a:off x="4394" y="3199"/>
                <a:ext cx="667" cy="22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800" b="1" i="1" u="sng" dirty="0">
                    <a:solidFill>
                      <a:schemeClr val="accent1"/>
                    </a:solidFill>
                    <a:latin typeface="Tahoma" pitchFamily="34" charset="0"/>
                  </a:rPr>
                  <a:t>IRAQ</a:t>
                </a:r>
              </a:p>
              <a:p>
                <a:pPr algn="ctr"/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42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km 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408</a:t>
                </a:r>
                <a:r>
                  <a:rPr lang="en-US" sz="800" b="1" dirty="0">
                    <a:solidFill>
                      <a:schemeClr val="accent1"/>
                    </a:solidFill>
                    <a:latin typeface="Tahoma" pitchFamily="34" charset="0"/>
                  </a:rPr>
                  <a:t> M</a:t>
                </a:r>
                <a:r>
                  <a:rPr lang="tr-TR" sz="800" b="1" dirty="0">
                    <a:solidFill>
                      <a:schemeClr val="accent1"/>
                    </a:solidFill>
                    <a:latin typeface="Tahoma" pitchFamily="34" charset="0"/>
                  </a:rPr>
                  <a:t>VA</a:t>
                </a:r>
                <a:endParaRPr lang="en-US" sz="800" b="1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  <p:sp>
            <p:nvSpPr>
              <p:cNvPr id="27" name="Line 66"/>
              <p:cNvSpPr>
                <a:spLocks noChangeShapeType="1"/>
              </p:cNvSpPr>
              <p:nvPr/>
            </p:nvSpPr>
            <p:spPr bwMode="auto">
              <a:xfrm flipH="1" flipV="1">
                <a:off x="4741" y="2976"/>
                <a:ext cx="227" cy="27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28" name="Line 78"/>
              <p:cNvSpPr>
                <a:spLocks noChangeShapeType="1"/>
              </p:cNvSpPr>
              <p:nvPr/>
            </p:nvSpPr>
            <p:spPr bwMode="auto">
              <a:xfrm flipH="1" flipV="1">
                <a:off x="5148" y="2659"/>
                <a:ext cx="246" cy="4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  <p:sp>
            <p:nvSpPr>
              <p:cNvPr id="29" name="Line 79"/>
              <p:cNvSpPr>
                <a:spLocks noChangeShapeType="1"/>
              </p:cNvSpPr>
              <p:nvPr/>
            </p:nvSpPr>
            <p:spPr bwMode="auto">
              <a:xfrm flipV="1">
                <a:off x="5148" y="2432"/>
                <a:ext cx="228" cy="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tr-TR" sz="800"/>
              </a:p>
            </p:txBody>
          </p:sp>
        </p:grp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3444871" y="5788039"/>
              <a:ext cx="1008063" cy="2159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800" b="1">
                  <a:solidFill>
                    <a:srgbClr val="990000"/>
                  </a:solidFill>
                </a:rPr>
                <a:t>KIBRIS RUM KESİMİ</a:t>
              </a:r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3876671" y="5500702"/>
              <a:ext cx="576263" cy="2159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800" b="1" dirty="0">
                  <a:solidFill>
                    <a:srgbClr val="990000"/>
                  </a:solidFill>
                </a:rPr>
                <a:t>KKTC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v_CVLrcE2YkGpPSz9e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5tlZ1.AUK8v9aGVErr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v_CVLrcE2YkGpPSz9e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aBiD5c9E.tBzkLqs7M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EmNjbJkKaZo_Z94E3t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kRPnJOe0anIXMQ6yWwQ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aBiD5c9E.tBzkLqs7Ma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5tlZ1.AUK8v9aGVErr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v_CVLrcE2YkGpPSz9e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aBiD5c9E.tBzkLqs7M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EmNjbJkKaZo_Z94E3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EmNjbJkKaZo_Z94E3t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kRPnJOe0anIXMQ6yWw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5tlZ1.AUK8v9aGVErr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v_CVLrcE2YkGpPSz9eo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aBiD5c9E.tBzkLqs7M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EmNjbJkKaZo_Z94E3t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kRPnJOe0anIXMQ6yWwQ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5tlZ1.AUK8v9aGVErr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y14XepDUivlLglpER9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y14XepDUivlLglpER9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scZ6138U.HgMcwVQ2eG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scZ6138U.HgMcwVQ2e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kRPnJOe0anIXMQ6yWw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5_Timesaver- PowerLibrary - 061909, NL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rIns="3600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6_Timesaver- PowerLibrary - 061909, NL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rIns="3600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2003_Screen_Medium_27-94x21-59_18Nov08">
  <a:themeElements>
    <a:clrScheme name="4_2003_Screen_Medium_27-94x21-59_18Nov08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4_2003_Screen_Medium_27-94x21-59_18Nov0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03_Screen_Medium_27-94x21-59_18Nov08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4066B2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4066B2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4066B2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7_Timesaver- PowerLibrary - 061909, NL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rIns="3600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8_Timesaver- PowerLibrary - 061909, NL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rIns="3600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ppt/theme/themeOverride2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ppt/theme/themeOverride3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ppt/theme/themeOverride4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1611</Words>
  <Application>Microsoft Office PowerPoint</Application>
  <PresentationFormat>On-screen Show (4:3)</PresentationFormat>
  <Paragraphs>473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Office Theme</vt:lpstr>
      <vt:lpstr>35_Timesaver- PowerLibrary - 061909, NL</vt:lpstr>
      <vt:lpstr>36_Timesaver- PowerLibrary - 061909, NL</vt:lpstr>
      <vt:lpstr>8_2003_Screen_Medium_27-94x21-59_18Nov08</vt:lpstr>
      <vt:lpstr>blank</vt:lpstr>
      <vt:lpstr>1_blank</vt:lpstr>
      <vt:lpstr>37_Timesaver- PowerLibrary - 061909, NL</vt:lpstr>
      <vt:lpstr>38_Timesaver- PowerLibrary - 061909, NL</vt:lpstr>
      <vt:lpstr>think-cell Slide</vt:lpstr>
      <vt:lpstr>Slide 1</vt:lpstr>
      <vt:lpstr>Main Activities of Turkish Electricity Transmission Company (TEİAŞ)</vt:lpstr>
      <vt:lpstr>Agenda</vt:lpstr>
      <vt:lpstr>Installed Capacity and Generation Development in Turkey</vt:lpstr>
      <vt:lpstr>Reform Process in Turkish Electricity Market</vt:lpstr>
      <vt:lpstr>Phased Transition to the Competitive Market Structure</vt:lpstr>
      <vt:lpstr>Renewable Energy Law</vt:lpstr>
      <vt:lpstr>Renewable Energy Resources Support Mechanism</vt:lpstr>
      <vt:lpstr>Turkish Electricity System Interconnections</vt:lpstr>
      <vt:lpstr>ENTSO-E Connection</vt:lpstr>
      <vt:lpstr>Agenda</vt:lpstr>
      <vt:lpstr>Privatization of Distribution Companies</vt:lpstr>
      <vt:lpstr>Privatization of Generation Power Plants in Turkey</vt:lpstr>
      <vt:lpstr>Privatization of Generation Power Plants in Turkey</vt:lpstr>
      <vt:lpstr>Agenda</vt:lpstr>
      <vt:lpstr>Development of Market Prices</vt:lpstr>
      <vt:lpstr>Market vs. Bilateral Contracts Volume </vt:lpstr>
      <vt:lpstr>Development of Number of Eligible Customers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Liberalization in Turkish Electricity Sector</dc:title>
  <dc:creator>user</dc:creator>
  <cp:lastModifiedBy>user</cp:lastModifiedBy>
  <cp:revision>73</cp:revision>
  <dcterms:created xsi:type="dcterms:W3CDTF">2011-05-23T12:56:12Z</dcterms:created>
  <dcterms:modified xsi:type="dcterms:W3CDTF">2011-06-20T15:08:31Z</dcterms:modified>
</cp:coreProperties>
</file>