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70" r:id="rId2"/>
    <p:sldId id="369" r:id="rId3"/>
    <p:sldId id="395" r:id="rId4"/>
    <p:sldId id="372" r:id="rId5"/>
    <p:sldId id="392" r:id="rId6"/>
    <p:sldId id="393" r:id="rId7"/>
    <p:sldId id="394" r:id="rId8"/>
    <p:sldId id="419" r:id="rId9"/>
    <p:sldId id="396" r:id="rId10"/>
    <p:sldId id="402" r:id="rId11"/>
    <p:sldId id="404" r:id="rId12"/>
    <p:sldId id="405" r:id="rId13"/>
    <p:sldId id="415" r:id="rId14"/>
    <p:sldId id="416" r:id="rId15"/>
    <p:sldId id="417" r:id="rId16"/>
    <p:sldId id="414" r:id="rId17"/>
    <p:sldId id="418" r:id="rId18"/>
    <p:sldId id="397" r:id="rId19"/>
  </p:sldIdLst>
  <p:sldSz cx="9144000" cy="6858000" type="screen4x3"/>
  <p:notesSz cx="6797675" cy="987425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FF00"/>
    <a:srgbClr val="0066FF"/>
    <a:srgbClr val="CCECFF"/>
    <a:srgbClr val="3399FF"/>
    <a:srgbClr val="FF850A"/>
    <a:srgbClr val="008000"/>
    <a:srgbClr val="00FFFF"/>
    <a:srgbClr val="99CCFF"/>
    <a:srgbClr val="FFB1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18" autoAdjust="0"/>
    <p:restoredTop sz="94686" autoAdjust="0"/>
  </p:normalViewPr>
  <p:slideViewPr>
    <p:cSldViewPr snapToGrid="0" snapToObjects="1">
      <p:cViewPr>
        <p:scale>
          <a:sx n="100" d="100"/>
          <a:sy n="100" d="100"/>
        </p:scale>
        <p:origin x="-121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3713"/>
          </a:xfrm>
          <a:prstGeom prst="rect">
            <a:avLst/>
          </a:prstGeom>
        </p:spPr>
        <p:txBody>
          <a:bodyPr vert="horz" lIns="95263" tIns="47632" rIns="95263" bIns="47632" rtlCol="0"/>
          <a:lstStyle>
            <a:lvl1pPr algn="l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60" cy="493713"/>
          </a:xfrm>
          <a:prstGeom prst="rect">
            <a:avLst/>
          </a:prstGeom>
        </p:spPr>
        <p:txBody>
          <a:bodyPr vert="horz" lIns="95263" tIns="47632" rIns="95263" bIns="47632" rtlCol="0"/>
          <a:lstStyle>
            <a:lvl1pPr algn="r">
              <a:defRPr sz="1300" smtClean="0"/>
            </a:lvl1pPr>
          </a:lstStyle>
          <a:p>
            <a:pPr>
              <a:defRPr/>
            </a:pPr>
            <a:fld id="{186D1349-6642-424B-818F-F1D19AB74765}" type="datetime1">
              <a:rPr lang="en-US"/>
              <a:pPr>
                <a:defRPr/>
              </a:pPr>
              <a:t>12/12/2012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45660" cy="493713"/>
          </a:xfrm>
          <a:prstGeom prst="rect">
            <a:avLst/>
          </a:prstGeom>
        </p:spPr>
        <p:txBody>
          <a:bodyPr vert="horz" lIns="95263" tIns="47632" rIns="95263" bIns="47632" rtlCol="0" anchor="b"/>
          <a:lstStyle>
            <a:lvl1pPr algn="l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378824"/>
            <a:ext cx="2945660" cy="493713"/>
          </a:xfrm>
          <a:prstGeom prst="rect">
            <a:avLst/>
          </a:prstGeom>
        </p:spPr>
        <p:txBody>
          <a:bodyPr vert="horz" lIns="95263" tIns="47632" rIns="95263" bIns="47632" rtlCol="0" anchor="b"/>
          <a:lstStyle>
            <a:lvl1pPr algn="r">
              <a:defRPr sz="1300" smtClean="0"/>
            </a:lvl1pPr>
          </a:lstStyle>
          <a:p>
            <a:pPr>
              <a:defRPr/>
            </a:pPr>
            <a:fld id="{86726A6D-D5DB-BB41-9F90-FFBF1CAC7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0719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3713"/>
          </a:xfrm>
          <a:prstGeom prst="rect">
            <a:avLst/>
          </a:prstGeom>
        </p:spPr>
        <p:txBody>
          <a:bodyPr vert="horz" lIns="95263" tIns="47632" rIns="95263" bIns="47632" rtlCol="0"/>
          <a:lstStyle>
            <a:lvl1pPr algn="l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60" cy="493713"/>
          </a:xfrm>
          <a:prstGeom prst="rect">
            <a:avLst/>
          </a:prstGeom>
        </p:spPr>
        <p:txBody>
          <a:bodyPr vert="horz" lIns="95263" tIns="47632" rIns="95263" bIns="47632" rtlCol="0"/>
          <a:lstStyle>
            <a:lvl1pPr algn="r">
              <a:defRPr sz="1300" smtClean="0"/>
            </a:lvl1pPr>
          </a:lstStyle>
          <a:p>
            <a:pPr>
              <a:defRPr/>
            </a:pPr>
            <a:fld id="{C97DB7DC-D768-EA48-BE6C-E24A688A013A}" type="datetime1">
              <a:rPr lang="en-US"/>
              <a:pPr>
                <a:defRPr/>
              </a:pPr>
              <a:t>12/12/2012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263" tIns="47632" rIns="95263" bIns="47632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5263" tIns="47632" rIns="95263" bIns="47632" rtlCol="0">
            <a:normAutofit/>
          </a:bodyPr>
          <a:lstStyle/>
          <a:p>
            <a:pPr lvl="0"/>
            <a:r>
              <a:rPr lang="ga-IE" noProof="0" smtClean="0"/>
              <a:t>Click to edit Master text styles</a:t>
            </a:r>
          </a:p>
          <a:p>
            <a:pPr lvl="1"/>
            <a:r>
              <a:rPr lang="ga-IE" noProof="0" smtClean="0"/>
              <a:t>Second level</a:t>
            </a:r>
          </a:p>
          <a:p>
            <a:pPr lvl="2"/>
            <a:r>
              <a:rPr lang="ga-IE" noProof="0" smtClean="0"/>
              <a:t>Third level</a:t>
            </a:r>
          </a:p>
          <a:p>
            <a:pPr lvl="3"/>
            <a:r>
              <a:rPr lang="ga-IE" noProof="0" smtClean="0"/>
              <a:t>Fourth level</a:t>
            </a:r>
          </a:p>
          <a:p>
            <a:pPr lvl="4"/>
            <a:r>
              <a:rPr lang="ga-IE" noProof="0" smtClean="0"/>
              <a:t>Fifth level</a:t>
            </a:r>
            <a:endParaRPr 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60" cy="493713"/>
          </a:xfrm>
          <a:prstGeom prst="rect">
            <a:avLst/>
          </a:prstGeom>
        </p:spPr>
        <p:txBody>
          <a:bodyPr vert="horz" lIns="95263" tIns="47632" rIns="95263" bIns="47632" rtlCol="0" anchor="b"/>
          <a:lstStyle>
            <a:lvl1pPr algn="l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60" cy="493713"/>
          </a:xfrm>
          <a:prstGeom prst="rect">
            <a:avLst/>
          </a:prstGeom>
        </p:spPr>
        <p:txBody>
          <a:bodyPr vert="horz" lIns="95263" tIns="47632" rIns="95263" bIns="47632" rtlCol="0" anchor="b"/>
          <a:lstStyle>
            <a:lvl1pPr algn="r">
              <a:defRPr sz="1300" smtClean="0"/>
            </a:lvl1pPr>
          </a:lstStyle>
          <a:p>
            <a:pPr>
              <a:defRPr/>
            </a:pPr>
            <a:fld id="{8FC90D93-1243-D04F-9EC0-C575E7BD74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0820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C90D93-1243-D04F-9EC0-C575E7BD744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743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C90D93-1243-D04F-9EC0-C575E7BD744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712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slide_1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1752600"/>
            <a:ext cx="5715000" cy="914400"/>
          </a:xfrm>
        </p:spPr>
        <p:txBody>
          <a:bodyPr anchor="t"/>
          <a:lstStyle>
            <a:lvl1pPr algn="r">
              <a:defRPr sz="2400" b="1" i="0">
                <a:solidFill>
                  <a:srgbClr val="EA7C25"/>
                </a:solidFill>
                <a:latin typeface="Arial"/>
                <a:cs typeface="Arial"/>
              </a:defRPr>
            </a:lvl1pPr>
          </a:lstStyle>
          <a:p>
            <a:r>
              <a:rPr lang="ga-IE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57800" y="3886200"/>
            <a:ext cx="3429000" cy="1752600"/>
          </a:xfrm>
        </p:spPr>
        <p:txBody>
          <a:bodyPr/>
          <a:lstStyle>
            <a:lvl1pPr marL="0" indent="0" algn="r">
              <a:buNone/>
              <a:defRPr sz="2000" b="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ga-IE" dirty="0" smtClean="0"/>
              <a:t>Click to edit Master </a:t>
            </a:r>
            <a:br>
              <a:rPr lang="ga-IE" dirty="0" smtClean="0"/>
            </a:br>
            <a:r>
              <a:rPr lang="ga-IE" dirty="0" smtClean="0"/>
              <a:t>subtitle style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"/>
          </p:nvPr>
        </p:nvSpPr>
        <p:spPr>
          <a:xfrm>
            <a:off x="3505200" y="6248400"/>
            <a:ext cx="3441700" cy="554831"/>
          </a:xfrm>
        </p:spPr>
        <p:txBody>
          <a:bodyPr/>
          <a:lstStyle>
            <a:lvl1pPr marL="0" indent="0" algn="r"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962400" y="2209800"/>
            <a:ext cx="4724400" cy="914400"/>
          </a:xfrm>
        </p:spPr>
        <p:txBody>
          <a:bodyPr/>
          <a:lstStyle>
            <a:lvl1pPr algn="r">
              <a:buFontTx/>
              <a:buNone/>
              <a:defRPr sz="20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ga-IE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slide_1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1752600"/>
            <a:ext cx="5715000" cy="914400"/>
          </a:xfrm>
        </p:spPr>
        <p:txBody>
          <a:bodyPr anchor="t"/>
          <a:lstStyle>
            <a:lvl1pPr algn="r">
              <a:defRPr sz="2400" b="1" i="0">
                <a:solidFill>
                  <a:srgbClr val="EA7C25"/>
                </a:solidFill>
                <a:latin typeface="Arial"/>
                <a:cs typeface="Arial"/>
              </a:defRPr>
            </a:lvl1pPr>
          </a:lstStyle>
          <a:p>
            <a:r>
              <a:rPr lang="ga-IE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57800" y="3886200"/>
            <a:ext cx="3429000" cy="1752600"/>
          </a:xfrm>
        </p:spPr>
        <p:txBody>
          <a:bodyPr/>
          <a:lstStyle>
            <a:lvl1pPr marL="0" indent="0" algn="r">
              <a:buNone/>
              <a:defRPr sz="2000" b="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ga-IE" dirty="0" smtClean="0"/>
              <a:t>Click to edit Master </a:t>
            </a:r>
            <a:br>
              <a:rPr lang="ga-IE" dirty="0" smtClean="0"/>
            </a:br>
            <a:r>
              <a:rPr lang="ga-IE" dirty="0" smtClean="0"/>
              <a:t>subtitle style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"/>
          </p:nvPr>
        </p:nvSpPr>
        <p:spPr>
          <a:xfrm>
            <a:off x="3505200" y="6248400"/>
            <a:ext cx="3441700" cy="554831"/>
          </a:xfrm>
        </p:spPr>
        <p:txBody>
          <a:bodyPr/>
          <a:lstStyle>
            <a:lvl1pPr marL="0" indent="0" algn="r"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962400" y="2209800"/>
            <a:ext cx="4724400" cy="914400"/>
          </a:xfrm>
        </p:spPr>
        <p:txBody>
          <a:bodyPr/>
          <a:lstStyle>
            <a:lvl1pPr algn="r">
              <a:buFontTx/>
              <a:buNone/>
              <a:defRPr sz="20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ga-IE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1396F-BE07-41F5-AFA5-DD7EF21FE24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437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slide_22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1600200"/>
            <a:ext cx="7772400" cy="457200"/>
          </a:xfrm>
        </p:spPr>
        <p:txBody>
          <a:bodyPr anchor="t"/>
          <a:lstStyle>
            <a:lvl1pPr algn="l"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ga-IE" dirty="0" smtClean="0"/>
              <a:t>Click to edit Chapter Slide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22313" y="2057400"/>
            <a:ext cx="7772400" cy="685800"/>
          </a:xfrm>
        </p:spPr>
        <p:txBody>
          <a:bodyPr/>
          <a:lstStyle>
            <a:lvl1pPr>
              <a:buFontTx/>
              <a:buNone/>
              <a:defRPr sz="2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ga-IE" dirty="0" smtClean="0"/>
              <a:t>Click to edit Chapter Slide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22313" y="2971800"/>
            <a:ext cx="7772400" cy="3048000"/>
          </a:xfrm>
        </p:spPr>
        <p:txBody>
          <a:bodyPr/>
          <a:lstStyle>
            <a:lvl1pPr marL="514350" indent="-514350">
              <a:buClr>
                <a:schemeClr val="bg1"/>
              </a:buClr>
              <a:buFont typeface="+mj-lt"/>
              <a:buAutoNum type="arabicPeriod"/>
              <a:defRPr sz="2400" b="1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ga-IE" dirty="0" smtClean="0"/>
              <a:t>Company Overview</a:t>
            </a:r>
          </a:p>
          <a:p>
            <a:pPr lvl="0"/>
            <a:r>
              <a:rPr lang="ga-IE" dirty="0" smtClean="0"/>
              <a:t>Algeria</a:t>
            </a:r>
          </a:p>
          <a:p>
            <a:pPr lvl="0"/>
            <a:r>
              <a:rPr lang="ga-IE" dirty="0" smtClean="0"/>
              <a:t>Kurdistan Region of Iraq</a:t>
            </a:r>
          </a:p>
          <a:p>
            <a:pPr lvl="0"/>
            <a:r>
              <a:rPr lang="ga-IE" dirty="0" smtClean="0"/>
              <a:t>Italy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22313" y="304800"/>
            <a:ext cx="7772399" cy="914400"/>
          </a:xfrm>
        </p:spPr>
        <p:txBody>
          <a:bodyPr/>
          <a:lstStyle>
            <a:lvl1pPr algn="r">
              <a:buFontTx/>
              <a:buNone/>
              <a:defRPr sz="20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ga-IE" dirty="0" smtClean="0"/>
              <a:t>Corporate </a:t>
            </a:r>
            <a:br>
              <a:rPr lang="ga-IE" dirty="0" smtClean="0"/>
            </a:br>
            <a:r>
              <a:rPr lang="ga-IE" dirty="0" smtClean="0"/>
              <a:t>Presentation 2011 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722313" y="6096000"/>
            <a:ext cx="77724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381001"/>
            <a:ext cx="7772400" cy="457199"/>
          </a:xfrm>
        </p:spPr>
        <p:txBody>
          <a:bodyPr anchor="t"/>
          <a:lstStyle>
            <a:lvl1pPr marL="0" indent="0">
              <a:buNone/>
              <a:defRPr sz="20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ga-IE" dirty="0" smtClean="0"/>
              <a:t>Company Overview –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22313" y="762000"/>
            <a:ext cx="7772400" cy="609600"/>
          </a:xfrm>
        </p:spPr>
        <p:txBody>
          <a:bodyPr/>
          <a:lstStyle>
            <a:lvl1pPr>
              <a:buFontTx/>
              <a:buNone/>
              <a:defRPr sz="2000" b="1" i="0">
                <a:solidFill>
                  <a:srgbClr val="EA7C25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ga-IE" dirty="0" smtClean="0"/>
              <a:t>Strong cash position, poised for growth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22313" y="6096000"/>
            <a:ext cx="7772400" cy="158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sz="quarter" idx="15"/>
          </p:nvPr>
        </p:nvSpPr>
        <p:spPr>
          <a:xfrm>
            <a:off x="722313" y="1447800"/>
            <a:ext cx="7732713" cy="4343400"/>
          </a:xfrm>
        </p:spPr>
        <p:txBody>
          <a:bodyPr/>
          <a:lstStyle>
            <a:lvl1pPr marL="180000" indent="-180000">
              <a:buClr>
                <a:schemeClr val="tx1">
                  <a:lumMod val="75000"/>
                  <a:lumOff val="25000"/>
                </a:schemeClr>
              </a:buClr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3pPr marL="720000" indent="-180000">
              <a:buClr>
                <a:srgbClr val="EA7C25"/>
              </a:buClr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3pPr>
          </a:lstStyle>
          <a:p>
            <a:pPr lvl="0"/>
            <a:r>
              <a:rPr lang="ga-IE" dirty="0" smtClean="0"/>
              <a:t>Click to edit Master text styles</a:t>
            </a:r>
          </a:p>
          <a:p>
            <a:pPr lvl="2"/>
            <a:r>
              <a:rPr lang="ga-IE" dirty="0" smtClean="0"/>
              <a:t>Bullet</a:t>
            </a:r>
          </a:p>
          <a:p>
            <a:pPr lvl="2"/>
            <a:r>
              <a:rPr lang="ga-IE" dirty="0" smtClean="0"/>
              <a:t>Bullet</a:t>
            </a:r>
          </a:p>
          <a:p>
            <a:pPr lvl="2"/>
            <a:endParaRPr lang="ga-IE" dirty="0" smtClean="0"/>
          </a:p>
          <a:p>
            <a:pPr lvl="2"/>
            <a:endParaRPr lang="ga-IE" dirty="0" smtClean="0"/>
          </a:p>
          <a:p>
            <a:pPr lvl="2"/>
            <a:endParaRPr lang="ga-I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838200"/>
          </a:xfrm>
        </p:spPr>
        <p:txBody>
          <a:bodyPr anchor="t"/>
          <a:lstStyle>
            <a:lvl1pPr algn="l">
              <a:defRPr sz="20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ga-IE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4267200"/>
            <a:ext cx="8077200" cy="1524000"/>
          </a:xfrm>
        </p:spPr>
        <p:txBody>
          <a:bodyPr/>
          <a:lstStyle>
            <a:lvl1pPr marL="180000" indent="-180000">
              <a:buClr>
                <a:srgbClr val="EA7C25"/>
              </a:buClr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ga-IE" dirty="0" smtClean="0"/>
              <a:t>Bullet point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22313" y="6096000"/>
            <a:ext cx="7772400" cy="158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762000" y="6629400"/>
            <a:ext cx="192088" cy="158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>
            <a:lvl1pPr algn="l">
              <a:defRPr sz="24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ga-IE" dirty="0" smtClean="0"/>
              <a:t>2011 Figures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410200" y="1524000"/>
            <a:ext cx="3276600" cy="4191000"/>
          </a:xfrm>
        </p:spPr>
        <p:txBody>
          <a:bodyPr/>
          <a:lstStyle>
            <a:lvl1pPr marL="180000" indent="-180000">
              <a:buClr>
                <a:srgbClr val="EA7C25"/>
              </a:buClr>
              <a:defRPr sz="16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ga-IE" dirty="0" smtClean="0"/>
              <a:t>This chart is for visual </a:t>
            </a:r>
            <a:br>
              <a:rPr lang="ga-IE" dirty="0" smtClean="0"/>
            </a:br>
            <a:r>
              <a:rPr lang="ga-IE" dirty="0" smtClean="0"/>
              <a:t>purposes only.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722313" y="6096000"/>
            <a:ext cx="7772400" cy="158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762000" y="6629400"/>
            <a:ext cx="192088" cy="158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 anchor="t"/>
          <a:lstStyle>
            <a:lvl1pPr algn="l">
              <a:defRPr sz="24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ga-IE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410200" y="1828800"/>
            <a:ext cx="3276600" cy="3962400"/>
          </a:xfrm>
        </p:spPr>
        <p:txBody>
          <a:bodyPr/>
          <a:lstStyle>
            <a:lvl1pPr marL="180000" indent="-180000">
              <a:buClr>
                <a:srgbClr val="EA7C25"/>
              </a:buClr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ga-IE" dirty="0" smtClean="0"/>
              <a:t>This graph is for visual purposes only.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22313" y="6096000"/>
            <a:ext cx="7772400" cy="158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762000" y="6629400"/>
            <a:ext cx="192088" cy="158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57200"/>
            <a:ext cx="8610600" cy="685800"/>
          </a:xfrm>
        </p:spPr>
        <p:txBody>
          <a:bodyPr/>
          <a:lstStyle>
            <a:lvl1pPr>
              <a:buNone/>
              <a:defRPr sz="20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ga-IE" dirty="0" smtClean="0"/>
              <a:t>Achievements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33400" y="1371600"/>
            <a:ext cx="3200400" cy="609600"/>
          </a:xfrm>
        </p:spPr>
        <p:txBody>
          <a:bodyPr/>
          <a:lstStyle>
            <a:lvl1pPr>
              <a:buFontTx/>
              <a:buNone/>
              <a:defRPr sz="2000" b="1" i="0">
                <a:solidFill>
                  <a:srgbClr val="EA7C25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ga-IE" dirty="0" smtClean="0"/>
              <a:t>Achievements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33400" y="1981200"/>
            <a:ext cx="3200400" cy="3200400"/>
          </a:xfrm>
        </p:spPr>
        <p:txBody>
          <a:bodyPr/>
          <a:lstStyle>
            <a:lvl1pPr>
              <a:buFontTx/>
              <a:buNone/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  <a:lvl3pPr marL="360000" indent="-180000">
              <a:spcBef>
                <a:spcPts val="200"/>
              </a:spcBef>
              <a:buClr>
                <a:schemeClr val="bg1"/>
              </a:buClr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3pPr>
          </a:lstStyle>
          <a:p>
            <a:pPr lvl="0"/>
            <a:r>
              <a:rPr lang="ga-IE" dirty="0" smtClean="0"/>
              <a:t>Text</a:t>
            </a:r>
          </a:p>
          <a:p>
            <a:pPr lvl="2"/>
            <a:r>
              <a:rPr lang="ga-IE" dirty="0" smtClean="0"/>
              <a:t>Bullet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5638800" y="1371600"/>
            <a:ext cx="3124200" cy="609600"/>
          </a:xfrm>
        </p:spPr>
        <p:txBody>
          <a:bodyPr/>
          <a:lstStyle>
            <a:lvl1pPr>
              <a:buFontTx/>
              <a:buNone/>
              <a:defRPr sz="2000" b="1" i="0">
                <a:solidFill>
                  <a:srgbClr val="EA7C25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ga-IE" dirty="0" smtClean="0"/>
              <a:t>Objectives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5638800" y="1981200"/>
            <a:ext cx="3124200" cy="3200400"/>
          </a:xfrm>
        </p:spPr>
        <p:txBody>
          <a:bodyPr/>
          <a:lstStyle>
            <a:lvl1pPr>
              <a:buClr>
                <a:schemeClr val="bg1"/>
              </a:buClr>
              <a:buFontTx/>
              <a:buNone/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  <a:lvl4pPr marL="360000" indent="-180000">
              <a:buFont typeface="Arial"/>
              <a:buChar char="•"/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4pPr>
          </a:lstStyle>
          <a:p>
            <a:pPr lvl="0"/>
            <a:r>
              <a:rPr lang="ga-IE" dirty="0" smtClean="0"/>
              <a:t>Click to edit</a:t>
            </a:r>
          </a:p>
          <a:p>
            <a:pPr lvl="3"/>
            <a:r>
              <a:rPr lang="ga-IE" dirty="0" smtClean="0"/>
              <a:t>Fourth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722313" y="6096000"/>
            <a:ext cx="7772400" cy="158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762000" y="6629400"/>
            <a:ext cx="192088" cy="158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0" y="2895600"/>
            <a:ext cx="3008313" cy="1162050"/>
          </a:xfrm>
        </p:spPr>
        <p:txBody>
          <a:bodyPr anchor="ctr"/>
          <a:lstStyle>
            <a:lvl1pPr algn="ctr">
              <a:defRPr sz="20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ga-IE" dirty="0" smtClean="0"/>
              <a:t>Thank you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39328" indent="-239328">
              <a:defRPr/>
            </a:lvl1pPr>
            <a:lvl2pPr marL="551012" indent="-311683">
              <a:buSzPct val="70000"/>
              <a:defRPr/>
            </a:lvl2pPr>
            <a:lvl3pPr marL="864087" indent="-313075">
              <a:defRPr/>
            </a:lvl3pPr>
            <a:lvl4pPr marL="1175770" indent="-311683">
              <a:buSzPct val="70000"/>
              <a:defRPr/>
            </a:lvl4pPr>
            <a:lvl5pPr marL="1488845" indent="-313075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itle Placeholder 15"/>
          <p:cNvSpPr>
            <a:spLocks noGrp="1"/>
          </p:cNvSpPr>
          <p:nvPr>
            <p:ph type="title"/>
          </p:nvPr>
        </p:nvSpPr>
        <p:spPr>
          <a:xfrm>
            <a:off x="812406" y="708372"/>
            <a:ext cx="6715172" cy="50006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D14B4-4103-4254-85ED-C29441531C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2462637" y="6370836"/>
            <a:ext cx="4488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Melrose </a:t>
            </a:r>
            <a:r>
              <a:rPr lang="en-GB" sz="140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Bulgaria / Romania</a:t>
            </a:r>
            <a:endParaRPr lang="en-GB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6" name="Picture 11" descr="M:\Art Work\Co Sec\Logos\Bird_Mono_cutout 201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6618" y="6186251"/>
            <a:ext cx="700614" cy="49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6943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6553200" y="5957888"/>
            <a:ext cx="2211387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23600" y="381600"/>
            <a:ext cx="7771113" cy="91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ga-IE" dirty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3600" y="1447200"/>
            <a:ext cx="7771113" cy="435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ga-IE" dirty="0"/>
              <a:t>Click to edit Master text styles</a:t>
            </a:r>
          </a:p>
          <a:p>
            <a:pPr lvl="1"/>
            <a:r>
              <a:rPr lang="ga-IE" dirty="0"/>
              <a:t>Second level</a:t>
            </a:r>
          </a:p>
          <a:p>
            <a:pPr lvl="2"/>
            <a:r>
              <a:rPr lang="ga-IE" dirty="0"/>
              <a:t>Third level</a:t>
            </a:r>
          </a:p>
          <a:p>
            <a:pPr lvl="3"/>
            <a:r>
              <a:rPr lang="ga-IE" dirty="0"/>
              <a:t>Fourth level</a:t>
            </a:r>
          </a:p>
          <a:p>
            <a:pPr lvl="4"/>
            <a:r>
              <a:rPr lang="ga-IE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71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October 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313" y="6356350"/>
            <a:ext cx="5730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EA7C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922324A-5BF7-344E-B8EC-E4D1BAF3037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722313" y="6096000"/>
            <a:ext cx="7772400" cy="158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762000" y="6629400"/>
            <a:ext cx="192088" cy="158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1" r:id="rId10"/>
    <p:sldLayoutId id="2147483662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rgbClr val="EA7C25"/>
          </a:solidFill>
          <a:latin typeface="+mj-lt"/>
          <a:ea typeface="ヒラギノ角ゴ Pro W3" charset="-128"/>
          <a:cs typeface="ヒラギノ角ゴ Pro W3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ヒラギノ角ゴ Pro W3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ヒラギノ角ゴ Pro W3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ヒラギノ角ゴ Pro W3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jpeg"/><Relationship Id="rId2" Type="http://schemas.openxmlformats.org/officeDocument/2006/relationships/image" Target="../media/image4.pd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eg"/><Relationship Id="rId5" Type="http://schemas.openxmlformats.org/officeDocument/2006/relationships/image" Target="../media/image14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28950" y="1704975"/>
            <a:ext cx="5715000" cy="914400"/>
          </a:xfrm>
        </p:spPr>
        <p:txBody>
          <a:bodyPr/>
          <a:lstStyle/>
          <a:p>
            <a:r>
              <a:rPr lang="en-US" dirty="0" smtClean="0"/>
              <a:t>Black Sea Potential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3714750" y="2428875"/>
            <a:ext cx="5080311" cy="914400"/>
          </a:xfrm>
        </p:spPr>
        <p:txBody>
          <a:bodyPr/>
          <a:lstStyle/>
          <a:p>
            <a:r>
              <a:rPr lang="en-US" sz="1800" i="1" dirty="0" smtClean="0"/>
              <a:t>David </a:t>
            </a:r>
            <a:r>
              <a:rPr lang="en-US" sz="1800" i="1" dirty="0" smtClean="0"/>
              <a:t>Archer</a:t>
            </a:r>
            <a:endParaRPr lang="en-US" sz="1800" i="1" dirty="0" smtClean="0"/>
          </a:p>
          <a:p>
            <a:r>
              <a:rPr lang="en-US" sz="1800" i="1" dirty="0" smtClean="0"/>
              <a:t>Managing Director Black Sea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946900" y="545344"/>
            <a:ext cx="1996966" cy="813117"/>
          </a:xfrm>
          <a:prstGeom prst="rect">
            <a:avLst/>
          </a:prstGeom>
        </p:spPr>
      </p:pic>
      <p:pic>
        <p:nvPicPr>
          <p:cNvPr id="7" name="Picture 11" descr="M:\Art Work\Co Sec\Logos\Bird_Mono_cutout 201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5956" y="-27384"/>
            <a:ext cx="1378292" cy="96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330250" y="188004"/>
            <a:ext cx="25460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Melrose </a:t>
            </a:r>
          </a:p>
          <a:p>
            <a:r>
              <a:rPr lang="en-GB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Resources</a:t>
            </a:r>
          </a:p>
          <a:p>
            <a:r>
              <a:rPr lang="en-GB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Bulgaria / Romania 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4466897" y="1203667"/>
            <a:ext cx="41986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6" name="AutoShape 2" descr="data:image/jpeg;base64,/9j/4AAQSkZJRgABAQAAAQABAAD/2wCEAAkGBwgHBgkIBwgKCgkLDRYPDQwMDRsUFRAWIB0iIiAdHx8kKDQsJCYxJx8fLT0tMTU3Ojo6Iys/RD84QzQ5OjcBCgoKDQwNGg8PGjclHyU3Nzc3Nzc3Nzc3Nzc3Nzc3Nzc3Nzc3Nzc3Nzc3Nzc3Nzc3Nzc3Nzc3Nzc3Nzc3Nzc3N//AABEIAJkA4wMBIgACEQEDEQH/xAAcAAEAAQUBAQAAAAAAAAAAAAAABgIDBQcIAQT/xAA6EAEAAAMDCAkDAgUFAAAAAAAAAQIDBTFxBAcScpGxwdIRExUzNFJVc5RRY5MhMhQkQWGCIiMlYoH/xAAaAQEAAwEBAQAAAAAAAAAAAAAABQYHAQQD/8QALBEBAAEBBAkEAwEBAAAAAAAAAAEDBhQxgQIEBRESUVKRsRMzNUIhQaFhI//aAAwDAQACEQMRAD8AxNO27XjTkjG1rR6dGEY/zdT+3/Z721a/q9o/LqczH0u6k1IcFSeinobsP48HFPN93bVr+r2j8upzHbVr+r2j8upzPhD09Dl/Dinm+7tq1/V7R+XU5jtq1/V7R+XU5nwh6ehy/hxTzfd21a/q9o/Lqcx21a/q9o/Lqcz4Q9PQ5fw4p5vu7atf1a0fl1OZMc32VZXl38b/ABmW5ZW0NDR6zKakei/+6AJzmyvtDCTigrSR6ezKmlofifx+cP2++rTM1YiU26r7lf8APPzHVfcr/nn5lwZPetY657pfhjkt9V9yv+efmOq+5X/PPzLgXrWOue5wxyW+q+5X/PPzHVfcr/nn5lwL1rHXPc4Y5LfVfcr/AJ5+Y6r7lf8APPzLgXrWOue5wxyfPlMmjk1aMKteEYU5ow/35/0/TFo2Nu210x/5m04fr/TLKnM3rlfhK3tzbnPUb44rTZ2tU04qcWlM4ftN7IpU9ONPi0d+DIdvW16zafzKnMdvW16zafzKnMxwsu+UzdqPRHZke3ra9ZtP5lTmO3ra9ZtP5lTmY4N8l3o9EdmR7etr1m0/mVOY7etr1m0/mVOZjg3yXej0R2ZHt62vWbT+ZU5jt62vWbT+ZU5mODfJd6PRHZke3ra9ZtP5lTmGODfJd6PRHZlqXdSakOCpTS7qTUhwVLVGDKwB0AAAAE5zZX2hhJxQZOc2V9oYScVftR8XUy8vRqvuwnQDH00AAAAAAtZX4Sv7c25z1G+OLoXK/CV/bm3Oeo3xxWuzWFTJObG++TwBaU6AAAAAAAAy1LupNSHBUppd1JqQ4KlrjBkgA6AAAACc5sr7Qwk4oMnObK+0MJOKv2o+LqZeXo1X3YToBj6aAAAAAAWsr8JX9ubc56jfHF0LlfhK/tzbnPUb44rXZrCpknNjffJ4AtKdAAAAAAAAZal3UmpDgqU0u6k1IcFS1xgyQAdAAAABOc2V9oYScUGTnNlfaGEnFX7UfF1MvL0ar7sJ0Ax9NAAAAAALWV+Er+3Nuc9Rvji6Fyvwlf25tznqN8cVrs1hUyTmxvvk8AWlOgAAAAAAAMtS7qTUhwVKaXdSakOCpa4wZIAOgAAAAnObK+0MJOKDJzmyvtDCTir9qPi6mXl6NV92E6AY+mgAAAAAFrK/CV/bm3Oeo3xxdC5X4Sv7c25z1G+OK12awqZJzY33yeALSnQAAAAAAAGWpd1JqQ4KlNLupNSHBUtcYMkAHQAAAATnNlfaGEnFBk5zZX2hhJxV+1HxdTLy9Gq+7CdAMfTQAAAAAC1lfhK/tzbnPUb44uhcr8JX9ubc56jfHFa7NYVMk5sb75PAFpToAAAAAAADLUu6k1IcFSml3UmpDgqWuMGSADoAAAAJzmyvtDCTigyc5sr7Qwk4q/aj4upl5ejVfdhOgGPpoAAAAABayvwlf25tznqN8cXQuV+Er+3Nuc9RvjitdmsKmSc2N98ngC0p0AAAAAAABlqXdSakOCpTS7qTUhwVLXGDJAB0AAAAE5zZX2hhJxQZOc2V9oYScVftR8XUy8vRqvuwnQDH00AAAAAAtZX4Sv7c25z1G+OLoXK/CV/bm3Oeo3xxWuzWFTJObG++TwBaU6AAAAAAAAy1LupNSHBUppd1JqQ4KlrjBkgA6AAAACc5sr7Qwk4oMnObK+0MJOKv2o+LqZeXo1X3YToBj6aAAAAAAWsr8JX9ubc56jfHF0LlfhK/tzbnPUb44rXZrCpknNjffJ4AtKdAAAAAAAAZSlPL1Un+qX9sP64K9OXzS7Urh+2XVhwerLFSWT8KJ6cvml2mnL5pdqWDvqScKJ6cvml2mnL5pdqWB6knCienL5pdppy+aXalgepJwonpy+aXanObGaEY2h0RhH9l3/r4mSse6v8A474oS0P/AE2fU0J/zy+2rRuqwmvTD6w2nTD6o+MzuEdSW4kg6YfU6YfVHwuEdRxJB0w+p0w+qPhcI6jiSDph9Tph9UfC4R1HEzeVx/lK/wCsO7m3OeozSwmj0zQv+rdM/wCyOEdyJyfthgsOwaMUo09yY2XWnQjS3IDpS+aG00pfPDa2ALAlr3PJr/Sl88NppS+eG1sAHL3PJr/Sl88NppS+eG1sAC9zya/0pfPDaaUvnhtbAAvc8mv9KXzQ2jYAO3ueT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28" name="AutoShape 4" descr="data:image/jpeg;base64,/9j/4AAQSkZJRgABAQAAAQABAAD/2wCEAAkGBwgHBgkIBwgKCgkLDRYPDQwMDRsUFRAWIB0iIiAdHx8kKDQsJCYxJx8fLT0tMTU3Ojo6Iys/RD84QzQ5OjcBCgoKDQwNGg8PGjclHyU3Nzc3Nzc3Nzc3Nzc3Nzc3Nzc3Nzc3Nzc3Nzc3Nzc3Nzc3Nzc3Nzc3Nzc3Nzc3Nzc3N//AABEIAJkA4wMBIgACEQEDEQH/xAAcAAEAAQUBAQAAAAAAAAAAAAAABgIDBQcIAQT/xAA6EAEAAAMDCAkDAgUFAAAAAAAAAQIDBTFxBAcScpGxwdIRExUzNFJVc5RRY5MhMhQkQWGCIiMlYoH/xAAaAQEAAwEBAQAAAAAAAAAAAAAABQYHAQQD/8QALBEBAAEBBAkEAwEBAAAAAAAAAAEDBhQxgQIEBRESUVKRsRMzNUIhQaFhI//aAAwDAQACEQMRAD8AxNO27XjTkjG1rR6dGEY/zdT+3/Z721a/q9o/LqczH0u6k1IcFSeinobsP48HFPN93bVr+r2j8upzHbVr+r2j8upzPhD09Dl/Dinm+7tq1/V7R+XU5jtq1/V7R+XU5nwh6ehy/hxTzfd21a/q9o/Lqcx21a/q9o/Lqcz4Q9PQ5fw4p5vu7atf1a0fl1OZMc32VZXl38b/ABmW5ZW0NDR6zKakei/+6AJzmyvtDCTigrSR6ezKmlofifx+cP2++rTM1YiU26r7lf8APPzHVfcr/nn5lwZPetY657pfhjkt9V9yv+efmOq+5X/PPzLgXrWOue5wxyW+q+5X/PPzHVfcr/nn5lwL1rHXPc4Y5LfVfcr/AJ5+Y6r7lf8APPzLgXrWOue5wxyfPlMmjk1aMKteEYU5ow/35/0/TFo2Nu210x/5m04fr/TLKnM3rlfhK3tzbnPUb44rTZ2tU04qcWlM4ftN7IpU9ONPi0d+DIdvW16zafzKnMdvW16zafzKnMxwsu+UzdqPRHZke3ra9ZtP5lTmO3ra9ZtP5lTmY4N8l3o9EdmR7etr1m0/mVOY7etr1m0/mVOZjg3yXej0R2ZHt62vWbT+ZU5jt62vWbT+ZU5mODfJd6PRHZke3ra9ZtP5lTmGODfJd6PRHZlqXdSakOCpTS7qTUhwVLVGDKwB0AAAAE5zZX2hhJxQZOc2V9oYScVftR8XUy8vRqvuwnQDH00AAAAAAtZX4Sv7c25z1G+OLoXK/CV/bm3Oeo3xxWuzWFTJObG++TwBaU6AAAAAAAAy1LupNSHBUppd1JqQ4KlrjBkgA6AAAACc5sr7Qwk4oMnObK+0MJOKv2o+LqZeXo1X3YToBj6aAAAAAAWsr8JX9ubc56jfHF0LlfhK/tzbnPUb44rXZrCpknNjffJ4AtKdAAAAAAAAZal3UmpDgqU0u6k1IcFS1xgyQAdAAAABOc2V9oYScUGTnNlfaGEnFX7UfF1MvL0ar7sJ0Ax9NAAAAAALWV+Er+3Nuc9Rvji6Fyvwlf25tznqN8cVrs1hUyTmxvvk8AWlOgAAAAAAAMtS7qTUhwVKaXdSakOCpa4wZIAOgAAAAnObK+0MJOKDJzmyvtDCTir9qPi6mXl6NV92E6AY+mgAAAAAFrK/CV/bm3Oeo3xxdC5X4Sv7c25z1G+OK12awqZJzY33yeALSnQAAAAAAAGWpd1JqQ4KlNLupNSHBUtcYMkAHQAAAATnNlfaGEnFBk5zZX2hhJxV+1HxdTLy9Gq+7CdAMfTQAAAAAC1lfhK/tzbnPUb44uhcr8JX9ubc56jfHFa7NYVMk5sb75PAFpToAAAAAAADLUu6k1IcFSml3UmpDgqWuMGSADoAAAAJzmyvtDCTigyc5sr7Qwk4q/aj4upl5ejVfdhOgGPpoAAAAABayvwlf25tznqN8cXQuV+Er+3Nuc9RvjitdmsKmSc2N98ngC0p0AAAAAAABlqXdSakOCpTS7qTUhwVLXGDJAB0AAAAE5zZX2hhJxQZOc2V9oYScVftR8XUy8vRqvuwnQDH00AAAAAAtZX4Sv7c25z1G+OLoXK/CV/bm3Oeo3xxWuzWFTJObG++TwBaU6AAAAAAAAy1LupNSHBUppd1JqQ4KlrjBkgA6AAAACc5sr7Qwk4oMnObK+0MJOKv2o+LqZeXo1X3YToBj6aAAAAAAWsr8JX9ubc56jfHF0LlfhK/tzbnPUb44rXZrCpknNjffJ4AtKdAAAAAAAAZSlPL1Un+qX9sP64K9OXzS7Urh+2XVhwerLFSWT8KJ6cvml2mnL5pdqWDvqScKJ6cvml2mnL5pdqWB6knCienL5pdppy+aXalgepJwonpy+aXanObGaEY2h0RhH9l3/r4mSse6v8A474oS0P/AE2fU0J/zy+2rRuqwmvTD6w2nTD6o+MzuEdSW4kg6YfU6YfVHwuEdRxJB0w+p0w+qPhcI6jiSDph9Tph9UfC4R1HEzeVx/lK/wCsO7m3OeozSwmj0zQv+rdM/wCyOEdyJyfthgsOwaMUo09yY2XWnQjS3IDpS+aG00pfPDa2ALAlr3PJr/Sl88NppS+eG1sAHL3PJr/Sl88NppS+eG1sAC9zya/0pfPDaaUvnhtbAAvc8mv9KXzQ2jYAO3ueT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3" name="Picture 3" descr="Picture 02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499" y="4077072"/>
            <a:ext cx="1889965" cy="251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746" name="AutoShape 2" descr="data:image/jpeg;base64,/9j/4AAQSkZJRgABAQAAAQABAAD/2wCEAAkGBwgHBgkIBwgKCgkLDRYPDQwMDRsUFRAWIB0iIiAdHx8kKDQsJCYxJx8fLT0tMTU3Ojo6Iys/RD84QzQ5OjcBCgoKDQwNGg8PGjclHyU3Nzc3Nzc3Nzc3Nzc3Nzc3Nzc3Nzc3Nzc3Nzc3Nzc3Nzc3Nzc3Nzc3Nzc3Nzc3Nzc3N//AABEIAJgA4wMBIgACEQEDEQH/xAAbAAEBAQEBAQEBAAAAAAAAAAAABAEGBwUDAv/EADgQAQAAAwUGAwUIAQUAAAAAAAABAgQDBRRTkhdRVZOh0QYWsjU2cnSxERIxMjRBcYFiISIkYcH/xAAbAQEAAgMBAQAAAAAAAAAAAAAAAwYBAgUHBP/EAC0RAQABAgMHBAEEAwAAAAAAAAABAlIDExYEBRIUkaHRETEycTMhQVGxBhUj/9oADAMBAAIRAxEAPwD2KjpbG0p5J7SSM00ftjGMZo74v2wNNl9YlB+ks/7+sVIJsDTZfWJgabL6xUgJsDTZfWJgabL6xUgJsDTZfWJgabL6xUgJsDTZfWJgabL6xUgJsDTZfWJgabL6xUgJsDTZfWJgabL6xUgJsDTZfWJgabL6xUgJsDTZfWJgabL6xUgJsDTZfWJgabL6xUgJsDTZfWJgabL6xUgJsDTZfWJgabL6xUgJsDTZfWJgabL6xUgJsDTZfWJgabL6xUgPly/bZ/ekkjGEsJ5oQh9v/cRs355/jm+sQFVB+ks/7+sVKag/SWf9/WKkAAAAAAAAAAAAAAAAAAAAAAAAAAHzJvzz/HN9YhN+ef45vrEBVQfpLP8Av6xUpqCP/Es/7+sVANGANGANGANGANGANGANGANGANGANGANGANGANGAPmzfnn+Ob6xCP55/jm+sQHn9Z47vWhramksrKmms7C2nkljNJH7YwhNH8f8AV+W0a+Mik0R7ubvv21eHzNp6ookM1T6q3ibXjxXMRU7HaNfGRSaI9zaNfGRSaI93HDHFLTnNoudjtGvjIpNEe5tGvjIpNEe7jg4pOc2i52O0a+Mik0R7m0a+Mik0R7uODik5zaLnY7Rr4yKPRHubRr4yKTRHu44OKTnNoudjtGvjIpNEe5tGvjIpNEe7jg4pOc2i52O0a+Mik0R7m0a+Mik0R7uODik5zaLnY7Rr4yKTRHubRr4yKTRHu44OKTnNoudjtGvjIpNEe5tGvjIpNEe7jg4pOc2i52O0a+Mik0R7m0a+Mik0R7uODik5zaLnY7Rr4yKTRHubRr4yKTRHu44OKTnNoudjtGvjIpNEe5tGvjIo9Ee7jg4pOc2i52O0a+Mik0R7m0a+Mik0R7uODik5zaLnY7Rr4yKTRHubRr4yKTRHu44/Y4pOc2i57H4drLW9bnp66olkha233ozQl/D80Yf+CfwP7rUP8T+uYSxKwYddU0RMvMb79tXh8zaeqKJbfftq8PmbT1RRIZ91ZxfnP2AMIwAAAAAAAAAAAAAAAAAAAAAA/YP2B634H91qH+J/XMHgf3Wof4n9cwnj2WfC+FP08xvv21eHzNp6oolt9+2rw+ZtPVFEhn3VzF+dX2AMIwAAAAAAAAAAAAAAAAAAAAAA/YP2B634H91qH+J/XMHgf3Wof4n9cwnj2WjCj/nT9PK78qbOF93jCP3vtxVr+3+UUOKs/wDLS/vxB7evL5u19cXz3PqxavWVuwv8T3biUU11RPrMfytxVnvm0mKs982lEMZ1STR+67Z6ytxVnvm0mKs982lEGdUaP3XbPWVuKs982kxVnvm0ogzqjR+67Z6ytxVnvm0mKs982lEGdUaP3XbPWVuKs982kxVnvm0ogzqjR+67Z6ytxVnvm0mKs982lEGdUaP3XbPWVuKs982kxVnvm0ogzqjR+67Z6ytxVnvm0mKs982lEGdUaP3XbPWVuKs982kxVnvm0ogzqjR+67Z6ytxVnvm0mKs982lEGdUaP3XbPWVuKs982kxVnvm0ogzqjR+67Z6ytxVnvm0mKs982lEGdUaP3XbPWVuKs982luKs/s/GbShP2M6o0fuu2esvbfAs8JvClBGH4RhP65h+fgD3Qu74Z/XMx0KZ9YhXcTZ6MOuaKfaJ9Hk9/wDt68vm7X1xfPfQv/29eXzdr64vnuXX8peibN+Gj6gAapwAAAAAAAAAAAAAAAAAAAAAAAHtPgD3Qu74Z/XMxvgD3Qu74Z/XMx1aPjDzrafzV/c/28nv/wBvXl83a+uL576F/wDt68vm7X1xfPcyv5Sv2zfho+oAGqcAAAAAAAAAAAAAAAAAAAAAAAB7T4A90Lu+Gf1zMb4A90Lu+Gf1zMdWj4w862n81f3P9vN77uK+LW+7wtLO6qyaSeptJpZpbGMYRhGaKLy9ffCK7kxB81WDT6uth78xqMOKYpj9Ij+Ty9ffB67kRPL198HruREGuTS31Bj2x38nl6++D13IieXr74PXciIGTSagx7Y7+Ty9ffB67kRPL198HruREDJpNQY9kd/J5evvg9dyInl6++D13IiBk0moMeyO/k8vX3weu5ETy9ffB67kRAyaTUGPbHfyeXr74PXciJ5evvg9dyIgZNJqDHsjv5PL198HruRE8vX3weu5EQMmk1Bj2x38nl6++D13IieXr74PXciIGTSagx7Y7+Ty9ffB67kRPL198HruREDJpNQY9kd/J5evvg9dyInl6++D13IiBk0moMe2O/k8vX3weu5ETy9ffB67kRAyaTUGPZHfyeXr74PXciJ5evvg9dyIgZNJqDHsjv5PL198HruREj4evvg9dyIgZNJ/v8e2O/l654Iprel8LUFjU09rZWsss33pJ5IwjD/fMA+6mP0hX8TEmuuap/eX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748" name="AutoShape 4" descr="data:image/jpeg;base64,/9j/4AAQSkZJRgABAQAAAQABAAD/2wCEAAkGBwgHBgkIBwgKCgkLDRYPDQwMDRsUFRAWIB0iIiAdHx8kKDQsJCYxJx8fLT0tMTU3Ojo6Iys/RD84QzQ5OjcBCgoKDQwNGg8PGjclHyU3Nzc3Nzc3Nzc3Nzc3Nzc3Nzc3Nzc3Nzc3Nzc3Nzc3Nzc3Nzc3Nzc3Nzc3Nzc3Nzc3N//AABEIAJgA4wMBIgACEQEDEQH/xAAbAAEBAQEBAQEBAAAAAAAAAAAABAEGBwUDAv/EADgQAQAAAwUGAwUIAQUAAAAAAAABAgQDBRRTkhdRVZOh0QYWsjU2cnSxERIxMjRBcYFiISIkYcH/xAAbAQEAAgMBAQAAAAAAAAAAAAAAAwYBAgUHBP/EAC0RAQABAgMHBAEEAwAAAAAAAAABAlIDExYEBRIUkaHRETEycTMhQVGxBhUj/9oADAMBAAIRAxEAPwD2KjpbG0p5J7SSM00ftjGMZo74v2wNNl9YlB+ks/7+sVIJsDTZfWJgabL6xUgJsDTZfWJgabL6xUgJsDTZfWJgabL6xUgJsDTZfWJgabL6xUgJsDTZfWJgabL6xUgJsDTZfWJgabL6xUgJsDTZfWJgabL6xUgJsDTZfWJgabL6xUgJsDTZfWJgabL6xUgJsDTZfWJgabL6xUgJsDTZfWJgabL6xUgJsDTZfWJgabL6xUgJsDTZfWJgabL6xUgPly/bZ/ekkjGEsJ5oQh9v/cRs355/jm+sQFVB+ks/7+sVKag/SWf9/WKkAAAAAAAAAAAAAAAAAAAAAAAAAAHzJvzz/HN9YhN+ef45vrEBVQfpLP8Av6xUpqCP/Es/7+sVANGANGANGANGANGANGANGANGANGANGANGANGANGAPmzfnn+Ob6xCP55/jm+sQHn9Z47vWhramksrKmms7C2nkljNJH7YwhNH8f8AV+W0a+Mik0R7ubvv21eHzNp6ookM1T6q3ibXjxXMRU7HaNfGRSaI9zaNfGRSaI93HDHFLTnNoudjtGvjIpNEe5tGvjIpNEe7jg4pOc2i52O0a+Mik0R7m0a+Mik0R7uODik5zaLnY7Rr4yKPRHubRr4yKTRHu44OKTnNoudjtGvjIpNEe5tGvjIpNEe7jg4pOc2i52O0a+Mik0R7m0a+Mik0R7uODik5zaLnY7Rr4yKTRHubRr4yKTRHu44OKTnNoudjtGvjIpNEe5tGvjIpNEe7jg4pOc2i52O0a+Mik0R7m0a+Mik0R7uODik5zaLnY7Rr4yKTRHubRr4yKTRHu44OKTnNoudjtGvjIpNEe5tGvjIo9Ee7jg4pOc2i52O0a+Mik0R7m0a+Mik0R7uODik5zaLnY7Rr4yKTRHubRr4yKTRHu44/Y4pOc2i57H4drLW9bnp66olkha233ozQl/D80Yf+CfwP7rUP8T+uYSxKwYddU0RMvMb79tXh8zaeqKJbfftq8PmbT1RRIZ91ZxfnP2AMIwAAAAAAAAAAAAAAAAAAAAAA/YP2B634H91qH+J/XMHgf3Wof4n9cwnj2WfC+FP08xvv21eHzNp6oolt9+2rw+ZtPVFEhn3VzF+dX2AMIwAAAAAAAAAAAAAAAAAAAAAA/YP2B634H91qH+J/XMHgf3Wof4n9cwnj2WjCj/nT9PK78qbOF93jCP3vtxVr+3+UUOKs/wDLS/vxB7evL5u19cXz3PqxavWVuwv8T3biUU11RPrMfytxVnvm0mKs982lEMZ1STR+67Z6ytxVnvm0mKs982lEGdUaP3XbPWVuKs982kxVnvm0ogzqjR+67Z6ytxVnvm0mKs982lEGdUaP3XbPWVuKs982kxVnvm0ogzqjR+67Z6ytxVnvm0mKs982lEGdUaP3XbPWVuKs982kxVnvm0ogzqjR+67Z6ytxVnvm0mKs982lEGdUaP3XbPWVuKs982kxVnvm0ogzqjR+67Z6ytxVnvm0mKs982lEGdUaP3XbPWVuKs982kxVnvm0ogzqjR+67Z6ytxVnvm0mKs982lEGdUaP3XbPWVuKs982luKs/s/GbShP2M6o0fuu2esvbfAs8JvClBGH4RhP65h+fgD3Qu74Z/XMx0KZ9YhXcTZ6MOuaKfaJ9Hk9/wDt68vm7X1xfPfQv/29eXzdr64vnuXX8peibN+Gj6gAapwAAAAAAAAAAAAAAAAAAAAAAAHtPgD3Qu74Z/XMxvgD3Qu74Z/XMx1aPjDzrafzV/c/28nv/wBvXl83a+uL576F/wDt68vm7X1xfPcyv5Sv2zfho+oAGqcAAAAAAAAAAAAAAAAAAAAAAAB7T4A90Lu+Gf1zMb4A90Lu+Gf1zMdWj4w862n81f3P9vN77uK+LW+7wtLO6qyaSeptJpZpbGMYRhGaKLy9ffCK7kxB81WDT6uth78xqMOKYpj9Ij+Ty9ffB67kRPL198HruREGuTS31Bj2x38nl6++D13IieXr74PXciIGTSagx7Y7+Ty9ffB67kRPL198HruREDJpNQY9kd/J5evvg9dyInl6++D13IiBk0moMeyO/k8vX3weu5ETy9ffB67kRAyaTUGPbHfyeXr74PXciJ5evvg9dyIgZNJqDHsjv5PL198HruRE8vX3weu5EQMmk1Bj2x38nl6++D13IieXr74PXciIGTSagx7Y7+Ty9ffB67kRPL198HruREDJpNQY9kd/J5evvg9dyInl6++D13IiBk0moMe2O/k8vX3weu5ETy9ffB67kRAyaTUGPZHfyeXr74PXciJ5evvg9dyIgZNJqDHsjv5PL198HruREj4evvg9dyIgZNJ/v8e2O/l654Iprel8LUFjU09rZWsss33pJ5IwjD/fMA+6mP0hX8TEmuuap/eX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6" name="Picture 2" descr="C:\Users\barry.archer\Pictures\P9240005_bf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20072" y="4077072"/>
            <a:ext cx="1559505" cy="11558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2" descr="http://www.gspoffshore.com/wp-content/uploads/2010/07/GSP-Prometeu-web.jpg"/>
          <p:cNvPicPr>
            <a:picLocks noChangeAspect="1" noChangeArrowheads="1"/>
          </p:cNvPicPr>
          <p:nvPr/>
        </p:nvPicPr>
        <p:blipFill>
          <a:blip r:embed="rId7" cstate="print"/>
          <a:srcRect r="15945"/>
          <a:stretch>
            <a:fillRect/>
          </a:stretch>
        </p:blipFill>
        <p:spPr bwMode="auto">
          <a:xfrm>
            <a:off x="5028642" y="5301207"/>
            <a:ext cx="1751202" cy="12935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021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23600" y="1692166"/>
            <a:ext cx="3133697" cy="4112722"/>
          </a:xfrm>
        </p:spPr>
        <p:txBody>
          <a:bodyPr/>
          <a:lstStyle/>
          <a:p>
            <a:r>
              <a:rPr lang="en-GB" dirty="0" smtClean="0"/>
              <a:t>Fabrication of production equipment in Bulgaria and Ukraine.</a:t>
            </a:r>
          </a:p>
          <a:p>
            <a:r>
              <a:rPr lang="en-GB" dirty="0" smtClean="0"/>
              <a:t>Assembled in Varna and shipped to Egypt for construction and commissioning.</a:t>
            </a:r>
          </a:p>
          <a:p>
            <a:r>
              <a:rPr lang="en-GB" dirty="0" smtClean="0"/>
              <a:t>Bulgarian team worked closely with Egyptian colleagues to assemble and commission the production facilities.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2405" y="708372"/>
            <a:ext cx="7703327" cy="500066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Fabrication and assembly of production equipment in Varna for the West Dikirnis Field, Egypt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1D14B4-4103-4254-85ED-C29441531CA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Picture 7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1046" y="1447200"/>
            <a:ext cx="3119000" cy="2338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 descr="D:\2011 Sony\Pictures\Pictures (2)\DFA\DSC004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613" y="3790950"/>
            <a:ext cx="2998955" cy="2247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459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23600" y="1692166"/>
            <a:ext cx="3133697" cy="4112722"/>
          </a:xfrm>
        </p:spPr>
        <p:txBody>
          <a:bodyPr/>
          <a:lstStyle/>
          <a:p>
            <a:r>
              <a:rPr lang="en-GB" dirty="0" smtClean="0"/>
              <a:t>Fabrication of production equipment in Bulgaria and Ukraine.</a:t>
            </a:r>
          </a:p>
          <a:p>
            <a:r>
              <a:rPr lang="en-GB" dirty="0" smtClean="0"/>
              <a:t>Assembled in Varna and shipped to Egypt for construction and commissioning.</a:t>
            </a:r>
          </a:p>
          <a:p>
            <a:r>
              <a:rPr lang="en-GB" dirty="0" smtClean="0"/>
              <a:t>Bulgarian team worked closely with Egyptian colleagues to assemble and commission the production facilities.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2405" y="708372"/>
            <a:ext cx="7703327" cy="500066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Fabrication and assembly of production equipment in Varna for the West Dikirnis Field, Egypt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1D14B4-4103-4254-85ED-C29441531CA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5" name="Picture 7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1046" y="1447200"/>
            <a:ext cx="3119000" cy="2338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 descr="D:\2011 Sony\Pictures\Pictures (2)\DFA\DSC004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613" y="3790950"/>
            <a:ext cx="2998955" cy="2247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:\2011 Sony\Pictures\Pictures (2)\West Dikernis\EgyptII (5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8124" y="2428876"/>
            <a:ext cx="6033359" cy="2851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367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23600" y="1692166"/>
            <a:ext cx="3133697" cy="4112722"/>
          </a:xfrm>
        </p:spPr>
        <p:txBody>
          <a:bodyPr/>
          <a:lstStyle/>
          <a:p>
            <a:r>
              <a:rPr lang="en-GB" dirty="0" smtClean="0"/>
              <a:t>Fabrication of production equipment in Bulgaria and Ukraine.</a:t>
            </a:r>
          </a:p>
          <a:p>
            <a:r>
              <a:rPr lang="en-GB" dirty="0" smtClean="0"/>
              <a:t>Assembled in Varna and shipped to Egypt for construction and commissioning.</a:t>
            </a:r>
          </a:p>
          <a:p>
            <a:r>
              <a:rPr lang="en-GB" dirty="0" smtClean="0"/>
              <a:t>Bulgarian team worked closely with Egyptian colleagues to assemble and commission the production facilities.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2405" y="708372"/>
            <a:ext cx="7703327" cy="500066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Fabrication and assembly of production equipment in Varna for the West Dikirnis Field, Egypt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1D14B4-4103-4254-85ED-C29441531CA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" name="Picture 7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1046" y="1447200"/>
            <a:ext cx="3119000" cy="2338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 descr="D:\2011 Sony\Pictures\Pictures (2)\DFA\DSC004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613" y="3790950"/>
            <a:ext cx="2998955" cy="2247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:\2011 Sony\Pictures\Pictures (2)\West Dikernis\EgyptII (5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8124" y="2428876"/>
            <a:ext cx="6033359" cy="2851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E:\Ex Sony\My Pictures\25th Feb 08\P10602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46228" y="2705100"/>
            <a:ext cx="2951663" cy="2213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553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2056800"/>
            <a:ext cx="4964113" cy="4357688"/>
          </a:xfrm>
        </p:spPr>
        <p:txBody>
          <a:bodyPr/>
          <a:lstStyle/>
          <a:p>
            <a:r>
              <a:rPr lang="en-GB" dirty="0" smtClean="0"/>
              <a:t>Melrose has acquired a total of </a:t>
            </a:r>
            <a:r>
              <a:rPr lang="en-GB" dirty="0" smtClean="0"/>
              <a:t>3500km2 </a:t>
            </a:r>
            <a:r>
              <a:rPr lang="en-GB" dirty="0" smtClean="0"/>
              <a:t>3D in Bulgaria The most recent in in 2011(500km2)</a:t>
            </a:r>
          </a:p>
          <a:p>
            <a:endParaRPr lang="en-GB" dirty="0" smtClean="0"/>
          </a:p>
          <a:p>
            <a:r>
              <a:rPr lang="en-GB" dirty="0" smtClean="0"/>
              <a:t>In Romania </a:t>
            </a:r>
            <a:r>
              <a:rPr lang="en-GB" dirty="0" smtClean="0"/>
              <a:t>3000km2 </a:t>
            </a:r>
            <a:r>
              <a:rPr lang="en-GB" dirty="0" smtClean="0"/>
              <a:t>of 3D seismic was acquired between June and August 2012 using the high specification m/v Vlaycheslav Tickhonov.</a:t>
            </a:r>
          </a:p>
          <a:p>
            <a:endParaRPr lang="en-GB" dirty="0" smtClean="0"/>
          </a:p>
          <a:p>
            <a:r>
              <a:rPr lang="en-GB" dirty="0" smtClean="0"/>
              <a:t>We are</a:t>
            </a:r>
            <a:r>
              <a:rPr lang="en-GB" dirty="0" smtClean="0"/>
              <a:t> </a:t>
            </a:r>
            <a:r>
              <a:rPr lang="en-GB" dirty="0" smtClean="0"/>
              <a:t>presently extending our Bulgarian Environmental Coastal study to include the Romanian coastline.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8531" y="355947"/>
            <a:ext cx="7364642" cy="500066"/>
          </a:xfrm>
        </p:spPr>
        <p:txBody>
          <a:bodyPr/>
          <a:lstStyle/>
          <a:p>
            <a:r>
              <a:rPr lang="en-GB" dirty="0" smtClean="0"/>
              <a:t>Exploration – 2D &amp; 3D Seismic acquisition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1D14B4-4103-4254-85ED-C29441531CA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8" name="Picture 2" descr="C:\Users\barry.archer\Pictures\Romania Seismic\Romania_3D_Seismic_Suns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" r="4836"/>
          <a:stretch>
            <a:fillRect/>
          </a:stretch>
        </p:blipFill>
        <p:spPr bwMode="auto">
          <a:xfrm>
            <a:off x="5326062" y="858837"/>
            <a:ext cx="3494087" cy="258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3" t="6686" r="19296" b="27232"/>
          <a:stretch>
            <a:fillRect/>
          </a:stretch>
        </p:blipFill>
        <p:spPr bwMode="auto">
          <a:xfrm>
            <a:off x="5345113" y="3736975"/>
            <a:ext cx="3438525" cy="203835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17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M:\Art Work\Co Sec\Logos\Bird_Mono_cutout 20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0" y="6165850"/>
            <a:ext cx="81915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9875" y="6257925"/>
            <a:ext cx="401478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Melrose Resources Bulgaria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179388" y="6680200"/>
            <a:ext cx="8486775" cy="95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270" name="Group 31"/>
          <p:cNvGrpSpPr>
            <a:grpSpLocks/>
          </p:cNvGrpSpPr>
          <p:nvPr/>
        </p:nvGrpSpPr>
        <p:grpSpPr bwMode="auto">
          <a:xfrm>
            <a:off x="1111250" y="1046163"/>
            <a:ext cx="6921500" cy="4765675"/>
            <a:chOff x="846562" y="1326872"/>
            <a:chExt cx="7293231" cy="5123811"/>
          </a:xfrm>
        </p:grpSpPr>
        <p:grpSp>
          <p:nvGrpSpPr>
            <p:cNvPr id="11284" name="Group 32"/>
            <p:cNvGrpSpPr>
              <a:grpSpLocks noChangeAspect="1"/>
            </p:cNvGrpSpPr>
            <p:nvPr/>
          </p:nvGrpSpPr>
          <p:grpSpPr bwMode="auto">
            <a:xfrm>
              <a:off x="846562" y="1326872"/>
              <a:ext cx="7293231" cy="5081310"/>
              <a:chOff x="2740676" y="1314898"/>
              <a:chExt cx="6280335" cy="4375609"/>
            </a:xfrm>
          </p:grpSpPr>
          <p:pic>
            <p:nvPicPr>
              <p:cNvPr id="11304" name="Picture 5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13" t="13577" r="65569" b="6361"/>
              <a:stretch>
                <a:fillRect/>
              </a:stretch>
            </p:blipFill>
            <p:spPr bwMode="auto">
              <a:xfrm>
                <a:off x="2740676" y="1314898"/>
                <a:ext cx="6280335" cy="4375609"/>
              </a:xfrm>
              <a:prstGeom prst="rect">
                <a:avLst/>
              </a:prstGeom>
              <a:noFill/>
              <a:ln w="9525">
                <a:solidFill>
                  <a:srgbClr val="0072A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05" name="Picture 5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397" t="20546" r="61226" b="47562"/>
              <a:stretch>
                <a:fillRect/>
              </a:stretch>
            </p:blipFill>
            <p:spPr bwMode="auto">
              <a:xfrm>
                <a:off x="8176757" y="3444240"/>
                <a:ext cx="523052" cy="1973580"/>
              </a:xfrm>
              <a:prstGeom prst="rect">
                <a:avLst/>
              </a:prstGeom>
              <a:noFill/>
              <a:ln w="9525">
                <a:solidFill>
                  <a:srgbClr val="0072A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285" name="TextBox 9"/>
            <p:cNvSpPr txBox="1">
              <a:spLocks noChangeArrowheads="1"/>
            </p:cNvSpPr>
            <p:nvPr/>
          </p:nvSpPr>
          <p:spPr bwMode="auto">
            <a:xfrm>
              <a:off x="2947181" y="6219851"/>
              <a:ext cx="2988128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GB" sz="900" b="1">
                  <a:ea typeface="ヒラギノ角ゴ Pro W3"/>
                  <a:cs typeface="ヒラギノ角ゴ Pro W3"/>
                </a:rPr>
                <a:t>Top Paleocene TWT Map C.I. 40 ms</a:t>
              </a:r>
            </a:p>
          </p:txBody>
        </p:sp>
        <p:grpSp>
          <p:nvGrpSpPr>
            <p:cNvPr id="11286" name="Group 34"/>
            <p:cNvGrpSpPr>
              <a:grpSpLocks/>
            </p:cNvGrpSpPr>
            <p:nvPr/>
          </p:nvGrpSpPr>
          <p:grpSpPr bwMode="auto">
            <a:xfrm>
              <a:off x="3116958" y="2599775"/>
              <a:ext cx="2398056" cy="2674353"/>
              <a:chOff x="3116958" y="2599775"/>
              <a:chExt cx="2398056" cy="2674353"/>
            </a:xfrm>
          </p:grpSpPr>
          <p:grpSp>
            <p:nvGrpSpPr>
              <p:cNvPr id="11295" name="Group 43"/>
              <p:cNvGrpSpPr>
                <a:grpSpLocks/>
              </p:cNvGrpSpPr>
              <p:nvPr/>
            </p:nvGrpSpPr>
            <p:grpSpPr bwMode="auto">
              <a:xfrm>
                <a:off x="3116958" y="3633106"/>
                <a:ext cx="1688849" cy="1641022"/>
                <a:chOff x="3116958" y="3633106"/>
                <a:chExt cx="1688849" cy="1641022"/>
              </a:xfrm>
            </p:grpSpPr>
            <p:sp>
              <p:nvSpPr>
                <p:cNvPr id="11297" name="Freeform 45"/>
                <p:cNvSpPr>
                  <a:spLocks noChangeAspect="1"/>
                </p:cNvSpPr>
                <p:nvPr/>
              </p:nvSpPr>
              <p:spPr bwMode="auto">
                <a:xfrm>
                  <a:off x="3116958" y="3733971"/>
                  <a:ext cx="488255" cy="470689"/>
                </a:xfrm>
                <a:custGeom>
                  <a:avLst/>
                  <a:gdLst>
                    <a:gd name="T0" fmla="*/ 878 w 1352550"/>
                    <a:gd name="T1" fmla="*/ 570 h 1441450"/>
                    <a:gd name="T2" fmla="*/ 791 w 1352550"/>
                    <a:gd name="T3" fmla="*/ 508 h 1441450"/>
                    <a:gd name="T4" fmla="*/ 720 w 1352550"/>
                    <a:gd name="T5" fmla="*/ 440 h 1441450"/>
                    <a:gd name="T6" fmla="*/ 593 w 1352550"/>
                    <a:gd name="T7" fmla="*/ 405 h 1441450"/>
                    <a:gd name="T8" fmla="*/ 426 w 1352550"/>
                    <a:gd name="T9" fmla="*/ 395 h 1441450"/>
                    <a:gd name="T10" fmla="*/ 243 w 1352550"/>
                    <a:gd name="T11" fmla="*/ 382 h 1441450"/>
                    <a:gd name="T12" fmla="*/ 101 w 1352550"/>
                    <a:gd name="T13" fmla="*/ 360 h 1441450"/>
                    <a:gd name="T14" fmla="*/ 45 w 1352550"/>
                    <a:gd name="T15" fmla="*/ 327 h 1441450"/>
                    <a:gd name="T16" fmla="*/ 0 w 1352550"/>
                    <a:gd name="T17" fmla="*/ 289 h 1441450"/>
                    <a:gd name="T18" fmla="*/ 20 w 1352550"/>
                    <a:gd name="T19" fmla="*/ 241 h 1441450"/>
                    <a:gd name="T20" fmla="*/ 81 w 1352550"/>
                    <a:gd name="T21" fmla="*/ 259 h 1441450"/>
                    <a:gd name="T22" fmla="*/ 147 w 1352550"/>
                    <a:gd name="T23" fmla="*/ 277 h 1441450"/>
                    <a:gd name="T24" fmla="*/ 223 w 1352550"/>
                    <a:gd name="T25" fmla="*/ 269 h 1441450"/>
                    <a:gd name="T26" fmla="*/ 198 w 1352550"/>
                    <a:gd name="T27" fmla="*/ 231 h 1441450"/>
                    <a:gd name="T28" fmla="*/ 157 w 1352550"/>
                    <a:gd name="T29" fmla="*/ 204 h 1441450"/>
                    <a:gd name="T30" fmla="*/ 106 w 1352550"/>
                    <a:gd name="T31" fmla="*/ 168 h 1441450"/>
                    <a:gd name="T32" fmla="*/ 228 w 1352550"/>
                    <a:gd name="T33" fmla="*/ 166 h 1441450"/>
                    <a:gd name="T34" fmla="*/ 345 w 1352550"/>
                    <a:gd name="T35" fmla="*/ 171 h 1441450"/>
                    <a:gd name="T36" fmla="*/ 355 w 1352550"/>
                    <a:gd name="T37" fmla="*/ 141 h 1441450"/>
                    <a:gd name="T38" fmla="*/ 380 w 1352550"/>
                    <a:gd name="T39" fmla="*/ 96 h 1441450"/>
                    <a:gd name="T40" fmla="*/ 441 w 1352550"/>
                    <a:gd name="T41" fmla="*/ 63 h 1441450"/>
                    <a:gd name="T42" fmla="*/ 482 w 1352550"/>
                    <a:gd name="T43" fmla="*/ 25 h 1441450"/>
                    <a:gd name="T44" fmla="*/ 532 w 1352550"/>
                    <a:gd name="T45" fmla="*/ 8 h 1441450"/>
                    <a:gd name="T46" fmla="*/ 599 w 1352550"/>
                    <a:gd name="T47" fmla="*/ 0 h 1441450"/>
                    <a:gd name="T48" fmla="*/ 685 w 1352550"/>
                    <a:gd name="T49" fmla="*/ 5 h 1441450"/>
                    <a:gd name="T50" fmla="*/ 720 w 1352550"/>
                    <a:gd name="T51" fmla="*/ 33 h 1441450"/>
                    <a:gd name="T52" fmla="*/ 715 w 1352550"/>
                    <a:gd name="T53" fmla="*/ 63 h 1441450"/>
                    <a:gd name="T54" fmla="*/ 680 w 1352550"/>
                    <a:gd name="T55" fmla="*/ 103 h 1441450"/>
                    <a:gd name="T56" fmla="*/ 680 w 1352550"/>
                    <a:gd name="T57" fmla="*/ 133 h 1441450"/>
                    <a:gd name="T58" fmla="*/ 685 w 1352550"/>
                    <a:gd name="T59" fmla="*/ 156 h 1441450"/>
                    <a:gd name="T60" fmla="*/ 801 w 1352550"/>
                    <a:gd name="T61" fmla="*/ 156 h 1441450"/>
                    <a:gd name="T62" fmla="*/ 908 w 1352550"/>
                    <a:gd name="T63" fmla="*/ 148 h 1441450"/>
                    <a:gd name="T64" fmla="*/ 1019 w 1352550"/>
                    <a:gd name="T65" fmla="*/ 123 h 1441450"/>
                    <a:gd name="T66" fmla="*/ 1070 w 1352550"/>
                    <a:gd name="T67" fmla="*/ 105 h 1441450"/>
                    <a:gd name="T68" fmla="*/ 1055 w 1352550"/>
                    <a:gd name="T69" fmla="*/ 163 h 1441450"/>
                    <a:gd name="T70" fmla="*/ 1075 w 1352550"/>
                    <a:gd name="T71" fmla="*/ 209 h 1441450"/>
                    <a:gd name="T72" fmla="*/ 1080 w 1352550"/>
                    <a:gd name="T73" fmla="*/ 271 h 1441450"/>
                    <a:gd name="T74" fmla="*/ 1019 w 1352550"/>
                    <a:gd name="T75" fmla="*/ 357 h 1441450"/>
                    <a:gd name="T76" fmla="*/ 994 w 1352550"/>
                    <a:gd name="T77" fmla="*/ 390 h 1441450"/>
                    <a:gd name="T78" fmla="*/ 979 w 1352550"/>
                    <a:gd name="T79" fmla="*/ 455 h 1441450"/>
                    <a:gd name="T80" fmla="*/ 944 w 1352550"/>
                    <a:gd name="T81" fmla="*/ 490 h 1441450"/>
                    <a:gd name="T82" fmla="*/ 878 w 1352550"/>
                    <a:gd name="T83" fmla="*/ 570 h 1441450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1352550" h="1441450">
                      <a:moveTo>
                        <a:pt x="1098550" y="1441450"/>
                      </a:moveTo>
                      <a:lnTo>
                        <a:pt x="990600" y="1282700"/>
                      </a:lnTo>
                      <a:lnTo>
                        <a:pt x="901700" y="1111250"/>
                      </a:lnTo>
                      <a:lnTo>
                        <a:pt x="742950" y="1022350"/>
                      </a:lnTo>
                      <a:lnTo>
                        <a:pt x="533400" y="996950"/>
                      </a:lnTo>
                      <a:lnTo>
                        <a:pt x="304800" y="965200"/>
                      </a:lnTo>
                      <a:lnTo>
                        <a:pt x="127000" y="908050"/>
                      </a:lnTo>
                      <a:lnTo>
                        <a:pt x="57150" y="825500"/>
                      </a:lnTo>
                      <a:lnTo>
                        <a:pt x="0" y="730250"/>
                      </a:lnTo>
                      <a:lnTo>
                        <a:pt x="25400" y="609600"/>
                      </a:lnTo>
                      <a:lnTo>
                        <a:pt x="101600" y="654050"/>
                      </a:lnTo>
                      <a:lnTo>
                        <a:pt x="184150" y="698500"/>
                      </a:lnTo>
                      <a:lnTo>
                        <a:pt x="279400" y="679450"/>
                      </a:lnTo>
                      <a:lnTo>
                        <a:pt x="247650" y="584200"/>
                      </a:lnTo>
                      <a:lnTo>
                        <a:pt x="196850" y="514350"/>
                      </a:lnTo>
                      <a:lnTo>
                        <a:pt x="133350" y="425450"/>
                      </a:lnTo>
                      <a:lnTo>
                        <a:pt x="285750" y="419100"/>
                      </a:lnTo>
                      <a:lnTo>
                        <a:pt x="431800" y="431800"/>
                      </a:lnTo>
                      <a:lnTo>
                        <a:pt x="444500" y="355600"/>
                      </a:lnTo>
                      <a:lnTo>
                        <a:pt x="476250" y="241300"/>
                      </a:lnTo>
                      <a:lnTo>
                        <a:pt x="552450" y="158750"/>
                      </a:lnTo>
                      <a:lnTo>
                        <a:pt x="603250" y="63500"/>
                      </a:lnTo>
                      <a:lnTo>
                        <a:pt x="666750" y="19050"/>
                      </a:lnTo>
                      <a:lnTo>
                        <a:pt x="749300" y="0"/>
                      </a:lnTo>
                      <a:lnTo>
                        <a:pt x="857250" y="12700"/>
                      </a:lnTo>
                      <a:lnTo>
                        <a:pt x="901700" y="82550"/>
                      </a:lnTo>
                      <a:lnTo>
                        <a:pt x="895350" y="158750"/>
                      </a:lnTo>
                      <a:lnTo>
                        <a:pt x="850900" y="260350"/>
                      </a:lnTo>
                      <a:lnTo>
                        <a:pt x="850900" y="336550"/>
                      </a:lnTo>
                      <a:lnTo>
                        <a:pt x="857250" y="393700"/>
                      </a:lnTo>
                      <a:lnTo>
                        <a:pt x="1003300" y="393700"/>
                      </a:lnTo>
                      <a:lnTo>
                        <a:pt x="1136650" y="374650"/>
                      </a:lnTo>
                      <a:lnTo>
                        <a:pt x="1276350" y="311150"/>
                      </a:lnTo>
                      <a:lnTo>
                        <a:pt x="1339850" y="266700"/>
                      </a:lnTo>
                      <a:lnTo>
                        <a:pt x="1320800" y="412750"/>
                      </a:lnTo>
                      <a:lnTo>
                        <a:pt x="1346200" y="527050"/>
                      </a:lnTo>
                      <a:lnTo>
                        <a:pt x="1352550" y="685800"/>
                      </a:lnTo>
                      <a:lnTo>
                        <a:pt x="1276350" y="901700"/>
                      </a:lnTo>
                      <a:lnTo>
                        <a:pt x="1244600" y="984250"/>
                      </a:lnTo>
                      <a:lnTo>
                        <a:pt x="1225550" y="1149350"/>
                      </a:lnTo>
                      <a:lnTo>
                        <a:pt x="1181100" y="1238250"/>
                      </a:lnTo>
                      <a:lnTo>
                        <a:pt x="1098550" y="144145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 w="15875" cap="flat" cmpd="sng" algn="ctr">
                  <a:solidFill>
                    <a:srgbClr val="00009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lIns="0" tIns="0" rIns="0" bIns="0"/>
                <a:lstStyle/>
                <a:p>
                  <a:endParaRPr lang="en-GB"/>
                </a:p>
              </p:txBody>
            </p:sp>
            <p:sp>
              <p:nvSpPr>
                <p:cNvPr id="11298" name="Freeform 46"/>
                <p:cNvSpPr>
                  <a:spLocks noChangeAspect="1"/>
                </p:cNvSpPr>
                <p:nvPr/>
              </p:nvSpPr>
              <p:spPr bwMode="auto">
                <a:xfrm>
                  <a:off x="4243031" y="4480424"/>
                  <a:ext cx="415093" cy="388208"/>
                </a:xfrm>
                <a:custGeom>
                  <a:avLst/>
                  <a:gdLst>
                    <a:gd name="T0" fmla="*/ 0 w 1123950"/>
                    <a:gd name="T1" fmla="*/ 558 h 1155700"/>
                    <a:gd name="T2" fmla="*/ 89 w 1123950"/>
                    <a:gd name="T3" fmla="*/ 478 h 1155700"/>
                    <a:gd name="T4" fmla="*/ 196 w 1123950"/>
                    <a:gd name="T5" fmla="*/ 423 h 1155700"/>
                    <a:gd name="T6" fmla="*/ 238 w 1123950"/>
                    <a:gd name="T7" fmla="*/ 346 h 1155700"/>
                    <a:gd name="T8" fmla="*/ 256 w 1123950"/>
                    <a:gd name="T9" fmla="*/ 242 h 1155700"/>
                    <a:gd name="T10" fmla="*/ 292 w 1123950"/>
                    <a:gd name="T11" fmla="*/ 159 h 1155700"/>
                    <a:gd name="T12" fmla="*/ 333 w 1123950"/>
                    <a:gd name="T13" fmla="*/ 52 h 1155700"/>
                    <a:gd name="T14" fmla="*/ 411 w 1123950"/>
                    <a:gd name="T15" fmla="*/ 68 h 1155700"/>
                    <a:gd name="T16" fmla="*/ 500 w 1123950"/>
                    <a:gd name="T17" fmla="*/ 64 h 1155700"/>
                    <a:gd name="T18" fmla="*/ 631 w 1123950"/>
                    <a:gd name="T19" fmla="*/ 46 h 1155700"/>
                    <a:gd name="T20" fmla="*/ 714 w 1123950"/>
                    <a:gd name="T21" fmla="*/ 28 h 1155700"/>
                    <a:gd name="T22" fmla="*/ 791 w 1123950"/>
                    <a:gd name="T23" fmla="*/ 43 h 1155700"/>
                    <a:gd name="T24" fmla="*/ 845 w 1123950"/>
                    <a:gd name="T25" fmla="*/ 52 h 1155700"/>
                    <a:gd name="T26" fmla="*/ 910 w 1123950"/>
                    <a:gd name="T27" fmla="*/ 46 h 1155700"/>
                    <a:gd name="T28" fmla="*/ 952 w 1123950"/>
                    <a:gd name="T29" fmla="*/ 15 h 1155700"/>
                    <a:gd name="T30" fmla="*/ 976 w 1123950"/>
                    <a:gd name="T31" fmla="*/ 0 h 1155700"/>
                    <a:gd name="T32" fmla="*/ 1006 w 1123950"/>
                    <a:gd name="T33" fmla="*/ 0 h 1155700"/>
                    <a:gd name="T34" fmla="*/ 1041 w 1123950"/>
                    <a:gd name="T35" fmla="*/ 6 h 1155700"/>
                    <a:gd name="T36" fmla="*/ 1017 w 1123950"/>
                    <a:gd name="T37" fmla="*/ 55 h 1155700"/>
                    <a:gd name="T38" fmla="*/ 1017 w 1123950"/>
                    <a:gd name="T39" fmla="*/ 89 h 1155700"/>
                    <a:gd name="T40" fmla="*/ 1053 w 1123950"/>
                    <a:gd name="T41" fmla="*/ 120 h 1155700"/>
                    <a:gd name="T42" fmla="*/ 1023 w 1123950"/>
                    <a:gd name="T43" fmla="*/ 147 h 1155700"/>
                    <a:gd name="T44" fmla="*/ 970 w 1123950"/>
                    <a:gd name="T45" fmla="*/ 150 h 1155700"/>
                    <a:gd name="T46" fmla="*/ 940 w 1123950"/>
                    <a:gd name="T47" fmla="*/ 147 h 1155700"/>
                    <a:gd name="T48" fmla="*/ 881 w 1123950"/>
                    <a:gd name="T49" fmla="*/ 172 h 1155700"/>
                    <a:gd name="T50" fmla="*/ 827 w 1123950"/>
                    <a:gd name="T51" fmla="*/ 184 h 1155700"/>
                    <a:gd name="T52" fmla="*/ 797 w 1123950"/>
                    <a:gd name="T53" fmla="*/ 153 h 1155700"/>
                    <a:gd name="T54" fmla="*/ 791 w 1123950"/>
                    <a:gd name="T55" fmla="*/ 117 h 1155700"/>
                    <a:gd name="T56" fmla="*/ 750 w 1123950"/>
                    <a:gd name="T57" fmla="*/ 110 h 1155700"/>
                    <a:gd name="T58" fmla="*/ 708 w 1123950"/>
                    <a:gd name="T59" fmla="*/ 126 h 1155700"/>
                    <a:gd name="T60" fmla="*/ 678 w 1123950"/>
                    <a:gd name="T61" fmla="*/ 169 h 1155700"/>
                    <a:gd name="T62" fmla="*/ 666 w 1123950"/>
                    <a:gd name="T63" fmla="*/ 215 h 1155700"/>
                    <a:gd name="T64" fmla="*/ 738 w 1123950"/>
                    <a:gd name="T65" fmla="*/ 230 h 1155700"/>
                    <a:gd name="T66" fmla="*/ 750 w 1123950"/>
                    <a:gd name="T67" fmla="*/ 257 h 1155700"/>
                    <a:gd name="T68" fmla="*/ 720 w 1123950"/>
                    <a:gd name="T69" fmla="*/ 279 h 1155700"/>
                    <a:gd name="T70" fmla="*/ 654 w 1123950"/>
                    <a:gd name="T71" fmla="*/ 294 h 1155700"/>
                    <a:gd name="T72" fmla="*/ 565 w 1123950"/>
                    <a:gd name="T73" fmla="*/ 316 h 1155700"/>
                    <a:gd name="T74" fmla="*/ 553 w 1123950"/>
                    <a:gd name="T75" fmla="*/ 355 h 1155700"/>
                    <a:gd name="T76" fmla="*/ 494 w 1123950"/>
                    <a:gd name="T77" fmla="*/ 414 h 1155700"/>
                    <a:gd name="T78" fmla="*/ 452 w 1123950"/>
                    <a:gd name="T79" fmla="*/ 490 h 1155700"/>
                    <a:gd name="T80" fmla="*/ 333 w 1123950"/>
                    <a:gd name="T81" fmla="*/ 503 h 1155700"/>
                    <a:gd name="T82" fmla="*/ 172 w 1123950"/>
                    <a:gd name="T83" fmla="*/ 530 h 1155700"/>
                    <a:gd name="T84" fmla="*/ 0 w 1123950"/>
                    <a:gd name="T85" fmla="*/ 558 h 1155700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123950" h="1155700">
                      <a:moveTo>
                        <a:pt x="0" y="1155700"/>
                      </a:moveTo>
                      <a:lnTo>
                        <a:pt x="95250" y="990600"/>
                      </a:lnTo>
                      <a:lnTo>
                        <a:pt x="209550" y="876300"/>
                      </a:lnTo>
                      <a:lnTo>
                        <a:pt x="254000" y="717550"/>
                      </a:lnTo>
                      <a:lnTo>
                        <a:pt x="273050" y="501650"/>
                      </a:lnTo>
                      <a:lnTo>
                        <a:pt x="311150" y="330200"/>
                      </a:lnTo>
                      <a:lnTo>
                        <a:pt x="355600" y="107950"/>
                      </a:lnTo>
                      <a:lnTo>
                        <a:pt x="438150" y="139700"/>
                      </a:lnTo>
                      <a:lnTo>
                        <a:pt x="533400" y="133350"/>
                      </a:lnTo>
                      <a:lnTo>
                        <a:pt x="673100" y="95250"/>
                      </a:lnTo>
                      <a:lnTo>
                        <a:pt x="762000" y="57150"/>
                      </a:lnTo>
                      <a:lnTo>
                        <a:pt x="844550" y="88900"/>
                      </a:lnTo>
                      <a:lnTo>
                        <a:pt x="901700" y="107950"/>
                      </a:lnTo>
                      <a:lnTo>
                        <a:pt x="971550" y="95250"/>
                      </a:lnTo>
                      <a:lnTo>
                        <a:pt x="1016000" y="31750"/>
                      </a:lnTo>
                      <a:lnTo>
                        <a:pt x="1041400" y="0"/>
                      </a:lnTo>
                      <a:lnTo>
                        <a:pt x="1073150" y="0"/>
                      </a:lnTo>
                      <a:lnTo>
                        <a:pt x="1111250" y="12700"/>
                      </a:lnTo>
                      <a:lnTo>
                        <a:pt x="1085850" y="114300"/>
                      </a:lnTo>
                      <a:lnTo>
                        <a:pt x="1085850" y="184150"/>
                      </a:lnTo>
                      <a:lnTo>
                        <a:pt x="1123950" y="247650"/>
                      </a:lnTo>
                      <a:lnTo>
                        <a:pt x="1092200" y="304800"/>
                      </a:lnTo>
                      <a:lnTo>
                        <a:pt x="1035050" y="311150"/>
                      </a:lnTo>
                      <a:lnTo>
                        <a:pt x="1003300" y="304800"/>
                      </a:lnTo>
                      <a:lnTo>
                        <a:pt x="939800" y="355600"/>
                      </a:lnTo>
                      <a:lnTo>
                        <a:pt x="882650" y="381000"/>
                      </a:lnTo>
                      <a:lnTo>
                        <a:pt x="850900" y="317500"/>
                      </a:lnTo>
                      <a:lnTo>
                        <a:pt x="844550" y="241300"/>
                      </a:lnTo>
                      <a:lnTo>
                        <a:pt x="800100" y="228600"/>
                      </a:lnTo>
                      <a:lnTo>
                        <a:pt x="755650" y="260350"/>
                      </a:lnTo>
                      <a:lnTo>
                        <a:pt x="723900" y="349250"/>
                      </a:lnTo>
                      <a:lnTo>
                        <a:pt x="711200" y="444500"/>
                      </a:lnTo>
                      <a:lnTo>
                        <a:pt x="787400" y="476250"/>
                      </a:lnTo>
                      <a:lnTo>
                        <a:pt x="800100" y="533400"/>
                      </a:lnTo>
                      <a:lnTo>
                        <a:pt x="768350" y="577850"/>
                      </a:lnTo>
                      <a:lnTo>
                        <a:pt x="698500" y="609600"/>
                      </a:lnTo>
                      <a:lnTo>
                        <a:pt x="603250" y="654050"/>
                      </a:lnTo>
                      <a:lnTo>
                        <a:pt x="590550" y="736600"/>
                      </a:lnTo>
                      <a:lnTo>
                        <a:pt x="527050" y="857250"/>
                      </a:lnTo>
                      <a:lnTo>
                        <a:pt x="482600" y="1016000"/>
                      </a:lnTo>
                      <a:lnTo>
                        <a:pt x="355600" y="1041400"/>
                      </a:lnTo>
                      <a:lnTo>
                        <a:pt x="184150" y="1098550"/>
                      </a:lnTo>
                      <a:lnTo>
                        <a:pt x="0" y="115570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 w="15875" cap="flat" cmpd="sng" algn="ctr">
                  <a:solidFill>
                    <a:srgbClr val="00009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lIns="0" tIns="0" rIns="0" bIns="0"/>
                <a:lstStyle/>
                <a:p>
                  <a:endParaRPr lang="en-GB"/>
                </a:p>
              </p:txBody>
            </p:sp>
            <p:sp>
              <p:nvSpPr>
                <p:cNvPr id="11299" name="Freeform 47"/>
                <p:cNvSpPr>
                  <a:spLocks noChangeAspect="1"/>
                </p:cNvSpPr>
                <p:nvPr/>
              </p:nvSpPr>
              <p:spPr bwMode="auto">
                <a:xfrm>
                  <a:off x="3651127" y="3650988"/>
                  <a:ext cx="319468" cy="251882"/>
                </a:xfrm>
                <a:custGeom>
                  <a:avLst/>
                  <a:gdLst>
                    <a:gd name="T0" fmla="*/ 7 w 939800"/>
                    <a:gd name="T1" fmla="*/ 116 h 825500"/>
                    <a:gd name="T2" fmla="*/ 17 w 939800"/>
                    <a:gd name="T3" fmla="*/ 130 h 825500"/>
                    <a:gd name="T4" fmla="*/ 0 w 939800"/>
                    <a:gd name="T5" fmla="*/ 158 h 825500"/>
                    <a:gd name="T6" fmla="*/ 17 w 939800"/>
                    <a:gd name="T7" fmla="*/ 177 h 825500"/>
                    <a:gd name="T8" fmla="*/ 30 w 939800"/>
                    <a:gd name="T9" fmla="*/ 194 h 825500"/>
                    <a:gd name="T10" fmla="*/ 70 w 939800"/>
                    <a:gd name="T11" fmla="*/ 194 h 825500"/>
                    <a:gd name="T12" fmla="*/ 93 w 939800"/>
                    <a:gd name="T13" fmla="*/ 200 h 825500"/>
                    <a:gd name="T14" fmla="*/ 113 w 939800"/>
                    <a:gd name="T15" fmla="*/ 200 h 825500"/>
                    <a:gd name="T16" fmla="*/ 100 w 939800"/>
                    <a:gd name="T17" fmla="*/ 177 h 825500"/>
                    <a:gd name="T18" fmla="*/ 147 w 939800"/>
                    <a:gd name="T19" fmla="*/ 178 h 825500"/>
                    <a:gd name="T20" fmla="*/ 173 w 939800"/>
                    <a:gd name="T21" fmla="*/ 177 h 825500"/>
                    <a:gd name="T22" fmla="*/ 203 w 939800"/>
                    <a:gd name="T23" fmla="*/ 203 h 825500"/>
                    <a:gd name="T24" fmla="*/ 217 w 939800"/>
                    <a:gd name="T25" fmla="*/ 188 h 825500"/>
                    <a:gd name="T26" fmla="*/ 230 w 939800"/>
                    <a:gd name="T27" fmla="*/ 177 h 825500"/>
                    <a:gd name="T28" fmla="*/ 223 w 939800"/>
                    <a:gd name="T29" fmla="*/ 160 h 825500"/>
                    <a:gd name="T30" fmla="*/ 210 w 939800"/>
                    <a:gd name="T31" fmla="*/ 144 h 825500"/>
                    <a:gd name="T32" fmla="*/ 210 w 939800"/>
                    <a:gd name="T33" fmla="*/ 136 h 825500"/>
                    <a:gd name="T34" fmla="*/ 220 w 939800"/>
                    <a:gd name="T35" fmla="*/ 125 h 825500"/>
                    <a:gd name="T36" fmla="*/ 230 w 939800"/>
                    <a:gd name="T37" fmla="*/ 116 h 825500"/>
                    <a:gd name="T38" fmla="*/ 256 w 939800"/>
                    <a:gd name="T39" fmla="*/ 108 h 825500"/>
                    <a:gd name="T40" fmla="*/ 293 w 939800"/>
                    <a:gd name="T41" fmla="*/ 106 h 825500"/>
                    <a:gd name="T42" fmla="*/ 303 w 939800"/>
                    <a:gd name="T43" fmla="*/ 133 h 825500"/>
                    <a:gd name="T44" fmla="*/ 340 w 939800"/>
                    <a:gd name="T45" fmla="*/ 121 h 825500"/>
                    <a:gd name="T46" fmla="*/ 363 w 939800"/>
                    <a:gd name="T47" fmla="*/ 113 h 825500"/>
                    <a:gd name="T48" fmla="*/ 393 w 939800"/>
                    <a:gd name="T49" fmla="*/ 103 h 825500"/>
                    <a:gd name="T50" fmla="*/ 430 w 939800"/>
                    <a:gd name="T51" fmla="*/ 106 h 825500"/>
                    <a:gd name="T52" fmla="*/ 453 w 939800"/>
                    <a:gd name="T53" fmla="*/ 106 h 825500"/>
                    <a:gd name="T54" fmla="*/ 473 w 939800"/>
                    <a:gd name="T55" fmla="*/ 106 h 825500"/>
                    <a:gd name="T56" fmla="*/ 490 w 939800"/>
                    <a:gd name="T57" fmla="*/ 75 h 825500"/>
                    <a:gd name="T58" fmla="*/ 483 w 939800"/>
                    <a:gd name="T59" fmla="*/ 52 h 825500"/>
                    <a:gd name="T60" fmla="*/ 460 w 939800"/>
                    <a:gd name="T61" fmla="*/ 27 h 825500"/>
                    <a:gd name="T62" fmla="*/ 463 w 939800"/>
                    <a:gd name="T63" fmla="*/ 22 h 825500"/>
                    <a:gd name="T64" fmla="*/ 493 w 939800"/>
                    <a:gd name="T65" fmla="*/ 2 h 825500"/>
                    <a:gd name="T66" fmla="*/ 450 w 939800"/>
                    <a:gd name="T67" fmla="*/ 0 h 825500"/>
                    <a:gd name="T68" fmla="*/ 423 w 939800"/>
                    <a:gd name="T69" fmla="*/ 3 h 825500"/>
                    <a:gd name="T70" fmla="*/ 323 w 939800"/>
                    <a:gd name="T71" fmla="*/ 28 h 825500"/>
                    <a:gd name="T72" fmla="*/ 260 w 939800"/>
                    <a:gd name="T73" fmla="*/ 38 h 825500"/>
                    <a:gd name="T74" fmla="*/ 190 w 939800"/>
                    <a:gd name="T75" fmla="*/ 44 h 825500"/>
                    <a:gd name="T76" fmla="*/ 87 w 939800"/>
                    <a:gd name="T77" fmla="*/ 75 h 825500"/>
                    <a:gd name="T78" fmla="*/ 7 w 939800"/>
                    <a:gd name="T79" fmla="*/ 116 h 825500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939800" h="825500">
                      <a:moveTo>
                        <a:pt x="12700" y="469900"/>
                      </a:moveTo>
                      <a:lnTo>
                        <a:pt x="31750" y="527050"/>
                      </a:lnTo>
                      <a:lnTo>
                        <a:pt x="0" y="641350"/>
                      </a:lnTo>
                      <a:lnTo>
                        <a:pt x="31750" y="717550"/>
                      </a:lnTo>
                      <a:lnTo>
                        <a:pt x="57150" y="787400"/>
                      </a:lnTo>
                      <a:lnTo>
                        <a:pt x="133350" y="787400"/>
                      </a:lnTo>
                      <a:lnTo>
                        <a:pt x="177800" y="812800"/>
                      </a:lnTo>
                      <a:lnTo>
                        <a:pt x="215900" y="812800"/>
                      </a:lnTo>
                      <a:lnTo>
                        <a:pt x="190500" y="717550"/>
                      </a:lnTo>
                      <a:lnTo>
                        <a:pt x="279400" y="723900"/>
                      </a:lnTo>
                      <a:lnTo>
                        <a:pt x="330200" y="717550"/>
                      </a:lnTo>
                      <a:lnTo>
                        <a:pt x="387350" y="825500"/>
                      </a:lnTo>
                      <a:lnTo>
                        <a:pt x="412750" y="762000"/>
                      </a:lnTo>
                      <a:lnTo>
                        <a:pt x="438150" y="717550"/>
                      </a:lnTo>
                      <a:lnTo>
                        <a:pt x="425450" y="647700"/>
                      </a:lnTo>
                      <a:lnTo>
                        <a:pt x="400050" y="584200"/>
                      </a:lnTo>
                      <a:lnTo>
                        <a:pt x="400050" y="552450"/>
                      </a:lnTo>
                      <a:lnTo>
                        <a:pt x="419100" y="508000"/>
                      </a:lnTo>
                      <a:lnTo>
                        <a:pt x="438150" y="469900"/>
                      </a:lnTo>
                      <a:lnTo>
                        <a:pt x="488950" y="438150"/>
                      </a:lnTo>
                      <a:lnTo>
                        <a:pt x="558800" y="431800"/>
                      </a:lnTo>
                      <a:lnTo>
                        <a:pt x="577850" y="539750"/>
                      </a:lnTo>
                      <a:lnTo>
                        <a:pt x="647700" y="488950"/>
                      </a:lnTo>
                      <a:lnTo>
                        <a:pt x="692150" y="457200"/>
                      </a:lnTo>
                      <a:lnTo>
                        <a:pt x="749300" y="419100"/>
                      </a:lnTo>
                      <a:lnTo>
                        <a:pt x="819150" y="431800"/>
                      </a:lnTo>
                      <a:lnTo>
                        <a:pt x="863600" y="431800"/>
                      </a:lnTo>
                      <a:lnTo>
                        <a:pt x="901700" y="431800"/>
                      </a:lnTo>
                      <a:lnTo>
                        <a:pt x="933450" y="304800"/>
                      </a:lnTo>
                      <a:lnTo>
                        <a:pt x="920750" y="209550"/>
                      </a:lnTo>
                      <a:lnTo>
                        <a:pt x="876300" y="107950"/>
                      </a:lnTo>
                      <a:lnTo>
                        <a:pt x="882650" y="88900"/>
                      </a:lnTo>
                      <a:lnTo>
                        <a:pt x="939800" y="6350"/>
                      </a:lnTo>
                      <a:lnTo>
                        <a:pt x="857250" y="0"/>
                      </a:lnTo>
                      <a:lnTo>
                        <a:pt x="806450" y="12700"/>
                      </a:lnTo>
                      <a:lnTo>
                        <a:pt x="615950" y="114300"/>
                      </a:lnTo>
                      <a:lnTo>
                        <a:pt x="495300" y="152400"/>
                      </a:lnTo>
                      <a:lnTo>
                        <a:pt x="361950" y="177800"/>
                      </a:lnTo>
                      <a:lnTo>
                        <a:pt x="165100" y="304800"/>
                      </a:lnTo>
                      <a:lnTo>
                        <a:pt x="12700" y="46990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 w="15875" cap="flat" cmpd="sng" algn="ctr">
                  <a:solidFill>
                    <a:srgbClr val="00009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lIns="0" tIns="0" rIns="0" bIns="0"/>
                <a:lstStyle/>
                <a:p>
                  <a:endParaRPr lang="en-GB"/>
                </a:p>
              </p:txBody>
            </p:sp>
            <p:sp>
              <p:nvSpPr>
                <p:cNvPr id="11300" name="Freeform 48"/>
                <p:cNvSpPr>
                  <a:spLocks noChangeAspect="1"/>
                </p:cNvSpPr>
                <p:nvPr/>
              </p:nvSpPr>
              <p:spPr bwMode="auto">
                <a:xfrm>
                  <a:off x="3935418" y="3876675"/>
                  <a:ext cx="211064" cy="482845"/>
                </a:xfrm>
                <a:custGeom>
                  <a:avLst/>
                  <a:gdLst>
                    <a:gd name="T0" fmla="*/ 488 w 571500"/>
                    <a:gd name="T1" fmla="*/ 202 h 1397000"/>
                    <a:gd name="T2" fmla="*/ 464 w 571500"/>
                    <a:gd name="T3" fmla="*/ 168 h 1397000"/>
                    <a:gd name="T4" fmla="*/ 494 w 571500"/>
                    <a:gd name="T5" fmla="*/ 131 h 1397000"/>
                    <a:gd name="T6" fmla="*/ 530 w 571500"/>
                    <a:gd name="T7" fmla="*/ 94 h 1397000"/>
                    <a:gd name="T8" fmla="*/ 536 w 571500"/>
                    <a:gd name="T9" fmla="*/ 45 h 1397000"/>
                    <a:gd name="T10" fmla="*/ 488 w 571500"/>
                    <a:gd name="T11" fmla="*/ 30 h 1397000"/>
                    <a:gd name="T12" fmla="*/ 482 w 571500"/>
                    <a:gd name="T13" fmla="*/ 8 h 1397000"/>
                    <a:gd name="T14" fmla="*/ 422 w 571500"/>
                    <a:gd name="T15" fmla="*/ 0 h 1397000"/>
                    <a:gd name="T16" fmla="*/ 381 w 571500"/>
                    <a:gd name="T17" fmla="*/ 45 h 1397000"/>
                    <a:gd name="T18" fmla="*/ 351 w 571500"/>
                    <a:gd name="T19" fmla="*/ 120 h 1397000"/>
                    <a:gd name="T20" fmla="*/ 274 w 571500"/>
                    <a:gd name="T21" fmla="*/ 123 h 1397000"/>
                    <a:gd name="T22" fmla="*/ 214 w 571500"/>
                    <a:gd name="T23" fmla="*/ 112 h 1397000"/>
                    <a:gd name="T24" fmla="*/ 196 w 571500"/>
                    <a:gd name="T25" fmla="*/ 90 h 1397000"/>
                    <a:gd name="T26" fmla="*/ 184 w 571500"/>
                    <a:gd name="T27" fmla="*/ 64 h 1397000"/>
                    <a:gd name="T28" fmla="*/ 172 w 571500"/>
                    <a:gd name="T29" fmla="*/ 26 h 1397000"/>
                    <a:gd name="T30" fmla="*/ 172 w 571500"/>
                    <a:gd name="T31" fmla="*/ 11 h 1397000"/>
                    <a:gd name="T32" fmla="*/ 149 w 571500"/>
                    <a:gd name="T33" fmla="*/ 0 h 1397000"/>
                    <a:gd name="T34" fmla="*/ 107 w 571500"/>
                    <a:gd name="T35" fmla="*/ 0 h 1397000"/>
                    <a:gd name="T36" fmla="*/ 65 w 571500"/>
                    <a:gd name="T37" fmla="*/ 11 h 1397000"/>
                    <a:gd name="T38" fmla="*/ 48 w 571500"/>
                    <a:gd name="T39" fmla="*/ 56 h 1397000"/>
                    <a:gd name="T40" fmla="*/ 24 w 571500"/>
                    <a:gd name="T41" fmla="*/ 101 h 1397000"/>
                    <a:gd name="T42" fmla="*/ 71 w 571500"/>
                    <a:gd name="T43" fmla="*/ 179 h 1397000"/>
                    <a:gd name="T44" fmla="*/ 125 w 571500"/>
                    <a:gd name="T45" fmla="*/ 232 h 1397000"/>
                    <a:gd name="T46" fmla="*/ 119 w 571500"/>
                    <a:gd name="T47" fmla="*/ 303 h 1397000"/>
                    <a:gd name="T48" fmla="*/ 143 w 571500"/>
                    <a:gd name="T49" fmla="*/ 389 h 1397000"/>
                    <a:gd name="T50" fmla="*/ 131 w 571500"/>
                    <a:gd name="T51" fmla="*/ 475 h 1397000"/>
                    <a:gd name="T52" fmla="*/ 107 w 571500"/>
                    <a:gd name="T53" fmla="*/ 505 h 1397000"/>
                    <a:gd name="T54" fmla="*/ 89 w 571500"/>
                    <a:gd name="T55" fmla="*/ 561 h 1397000"/>
                    <a:gd name="T56" fmla="*/ 54 w 571500"/>
                    <a:gd name="T57" fmla="*/ 632 h 1397000"/>
                    <a:gd name="T58" fmla="*/ 24 w 571500"/>
                    <a:gd name="T59" fmla="*/ 700 h 1397000"/>
                    <a:gd name="T60" fmla="*/ 0 w 571500"/>
                    <a:gd name="T61" fmla="*/ 808 h 1397000"/>
                    <a:gd name="T62" fmla="*/ 143 w 571500"/>
                    <a:gd name="T63" fmla="*/ 823 h 1397000"/>
                    <a:gd name="T64" fmla="*/ 202 w 571500"/>
                    <a:gd name="T65" fmla="*/ 797 h 1397000"/>
                    <a:gd name="T66" fmla="*/ 191 w 571500"/>
                    <a:gd name="T67" fmla="*/ 692 h 1397000"/>
                    <a:gd name="T68" fmla="*/ 268 w 571500"/>
                    <a:gd name="T69" fmla="*/ 629 h 1397000"/>
                    <a:gd name="T70" fmla="*/ 339 w 571500"/>
                    <a:gd name="T71" fmla="*/ 513 h 1397000"/>
                    <a:gd name="T72" fmla="*/ 339 w 571500"/>
                    <a:gd name="T73" fmla="*/ 464 h 1397000"/>
                    <a:gd name="T74" fmla="*/ 315 w 571500"/>
                    <a:gd name="T75" fmla="*/ 400 h 1397000"/>
                    <a:gd name="T76" fmla="*/ 399 w 571500"/>
                    <a:gd name="T77" fmla="*/ 340 h 1397000"/>
                    <a:gd name="T78" fmla="*/ 488 w 571500"/>
                    <a:gd name="T79" fmla="*/ 202 h 1397000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571500" h="1397000">
                      <a:moveTo>
                        <a:pt x="520700" y="342900"/>
                      </a:moveTo>
                      <a:lnTo>
                        <a:pt x="495300" y="285750"/>
                      </a:lnTo>
                      <a:lnTo>
                        <a:pt x="527050" y="222250"/>
                      </a:lnTo>
                      <a:lnTo>
                        <a:pt x="565150" y="158750"/>
                      </a:lnTo>
                      <a:lnTo>
                        <a:pt x="571500" y="76200"/>
                      </a:lnTo>
                      <a:lnTo>
                        <a:pt x="520700" y="50800"/>
                      </a:lnTo>
                      <a:lnTo>
                        <a:pt x="514350" y="12700"/>
                      </a:lnTo>
                      <a:lnTo>
                        <a:pt x="450850" y="0"/>
                      </a:lnTo>
                      <a:lnTo>
                        <a:pt x="406400" y="76200"/>
                      </a:lnTo>
                      <a:lnTo>
                        <a:pt x="374650" y="203200"/>
                      </a:lnTo>
                      <a:lnTo>
                        <a:pt x="292100" y="209550"/>
                      </a:lnTo>
                      <a:lnTo>
                        <a:pt x="228600" y="190500"/>
                      </a:lnTo>
                      <a:lnTo>
                        <a:pt x="209550" y="152400"/>
                      </a:lnTo>
                      <a:lnTo>
                        <a:pt x="196850" y="107950"/>
                      </a:lnTo>
                      <a:lnTo>
                        <a:pt x="184150" y="44450"/>
                      </a:lnTo>
                      <a:lnTo>
                        <a:pt x="184150" y="19050"/>
                      </a:lnTo>
                      <a:lnTo>
                        <a:pt x="158750" y="0"/>
                      </a:lnTo>
                      <a:lnTo>
                        <a:pt x="114300" y="0"/>
                      </a:lnTo>
                      <a:lnTo>
                        <a:pt x="69850" y="19050"/>
                      </a:lnTo>
                      <a:lnTo>
                        <a:pt x="50800" y="95250"/>
                      </a:lnTo>
                      <a:lnTo>
                        <a:pt x="25400" y="171450"/>
                      </a:lnTo>
                      <a:lnTo>
                        <a:pt x="76200" y="304800"/>
                      </a:lnTo>
                      <a:lnTo>
                        <a:pt x="133350" y="393700"/>
                      </a:lnTo>
                      <a:lnTo>
                        <a:pt x="127000" y="514350"/>
                      </a:lnTo>
                      <a:lnTo>
                        <a:pt x="152400" y="660400"/>
                      </a:lnTo>
                      <a:lnTo>
                        <a:pt x="139700" y="806450"/>
                      </a:lnTo>
                      <a:lnTo>
                        <a:pt x="114300" y="857250"/>
                      </a:lnTo>
                      <a:lnTo>
                        <a:pt x="95250" y="952500"/>
                      </a:lnTo>
                      <a:lnTo>
                        <a:pt x="57150" y="1073150"/>
                      </a:lnTo>
                      <a:lnTo>
                        <a:pt x="25400" y="1187450"/>
                      </a:lnTo>
                      <a:lnTo>
                        <a:pt x="0" y="1371600"/>
                      </a:lnTo>
                      <a:lnTo>
                        <a:pt x="152400" y="1397000"/>
                      </a:lnTo>
                      <a:lnTo>
                        <a:pt x="215900" y="1352550"/>
                      </a:lnTo>
                      <a:lnTo>
                        <a:pt x="203200" y="1174750"/>
                      </a:lnTo>
                      <a:lnTo>
                        <a:pt x="285750" y="1066800"/>
                      </a:lnTo>
                      <a:lnTo>
                        <a:pt x="361950" y="869950"/>
                      </a:lnTo>
                      <a:lnTo>
                        <a:pt x="361950" y="787400"/>
                      </a:lnTo>
                      <a:lnTo>
                        <a:pt x="336550" y="679450"/>
                      </a:lnTo>
                      <a:lnTo>
                        <a:pt x="425450" y="577850"/>
                      </a:lnTo>
                      <a:lnTo>
                        <a:pt x="520700" y="34290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 w="15875" cap="flat" cmpd="sng" algn="ctr">
                  <a:solidFill>
                    <a:srgbClr val="00009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lIns="0" tIns="0" rIns="0" bIns="0"/>
                <a:lstStyle/>
                <a:p>
                  <a:endParaRPr lang="en-GB"/>
                </a:p>
              </p:txBody>
            </p:sp>
            <p:sp>
              <p:nvSpPr>
                <p:cNvPr id="11301" name="Freeform 49"/>
                <p:cNvSpPr>
                  <a:spLocks/>
                </p:cNvSpPr>
                <p:nvPr/>
              </p:nvSpPr>
              <p:spPr bwMode="auto">
                <a:xfrm>
                  <a:off x="4511095" y="4479501"/>
                  <a:ext cx="283155" cy="482761"/>
                </a:xfrm>
                <a:custGeom>
                  <a:avLst/>
                  <a:gdLst>
                    <a:gd name="T0" fmla="*/ 395 w 832757"/>
                    <a:gd name="T1" fmla="*/ 23 h 1445079"/>
                    <a:gd name="T2" fmla="*/ 348 w 832757"/>
                    <a:gd name="T3" fmla="*/ 121 h 1445079"/>
                    <a:gd name="T4" fmla="*/ 292 w 832757"/>
                    <a:gd name="T5" fmla="*/ 193 h 1445079"/>
                    <a:gd name="T6" fmla="*/ 219 w 832757"/>
                    <a:gd name="T7" fmla="*/ 235 h 1445079"/>
                    <a:gd name="T8" fmla="*/ 197 w 832757"/>
                    <a:gd name="T9" fmla="*/ 277 h 1445079"/>
                    <a:gd name="T10" fmla="*/ 163 w 832757"/>
                    <a:gd name="T11" fmla="*/ 326 h 1445079"/>
                    <a:gd name="T12" fmla="*/ 141 w 832757"/>
                    <a:gd name="T13" fmla="*/ 406 h 1445079"/>
                    <a:gd name="T14" fmla="*/ 116 w 832757"/>
                    <a:gd name="T15" fmla="*/ 440 h 1445079"/>
                    <a:gd name="T16" fmla="*/ 69 w 832757"/>
                    <a:gd name="T17" fmla="*/ 493 h 1445079"/>
                    <a:gd name="T18" fmla="*/ 17 w 832757"/>
                    <a:gd name="T19" fmla="*/ 584 h 1445079"/>
                    <a:gd name="T20" fmla="*/ 0 w 832757"/>
                    <a:gd name="T21" fmla="*/ 614 h 1445079"/>
                    <a:gd name="T22" fmla="*/ 60 w 832757"/>
                    <a:gd name="T23" fmla="*/ 557 h 1445079"/>
                    <a:gd name="T24" fmla="*/ 90 w 832757"/>
                    <a:gd name="T25" fmla="*/ 539 h 1445079"/>
                    <a:gd name="T26" fmla="*/ 137 w 832757"/>
                    <a:gd name="T27" fmla="*/ 535 h 1445079"/>
                    <a:gd name="T28" fmla="*/ 137 w 832757"/>
                    <a:gd name="T29" fmla="*/ 535 h 1445079"/>
                    <a:gd name="T30" fmla="*/ 159 w 832757"/>
                    <a:gd name="T31" fmla="*/ 576 h 1445079"/>
                    <a:gd name="T32" fmla="*/ 159 w 832757"/>
                    <a:gd name="T33" fmla="*/ 576 h 1445079"/>
                    <a:gd name="T34" fmla="*/ 124 w 832757"/>
                    <a:gd name="T35" fmla="*/ 633 h 1445079"/>
                    <a:gd name="T36" fmla="*/ 99 w 832757"/>
                    <a:gd name="T37" fmla="*/ 671 h 1445079"/>
                    <a:gd name="T38" fmla="*/ 262 w 832757"/>
                    <a:gd name="T39" fmla="*/ 588 h 1445079"/>
                    <a:gd name="T40" fmla="*/ 283 w 832757"/>
                    <a:gd name="T41" fmla="*/ 485 h 1445079"/>
                    <a:gd name="T42" fmla="*/ 335 w 832757"/>
                    <a:gd name="T43" fmla="*/ 368 h 1445079"/>
                    <a:gd name="T44" fmla="*/ 403 w 832757"/>
                    <a:gd name="T45" fmla="*/ 239 h 1445079"/>
                    <a:gd name="T46" fmla="*/ 438 w 832757"/>
                    <a:gd name="T47" fmla="*/ 163 h 1445079"/>
                    <a:gd name="T48" fmla="*/ 421 w 832757"/>
                    <a:gd name="T49" fmla="*/ 106 h 1445079"/>
                    <a:gd name="T50" fmla="*/ 408 w 832757"/>
                    <a:gd name="T51" fmla="*/ 0 h 1445079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832757" h="1445079">
                      <a:moveTo>
                        <a:pt x="751115" y="48986"/>
                      </a:moveTo>
                      <a:lnTo>
                        <a:pt x="661307" y="261257"/>
                      </a:lnTo>
                      <a:lnTo>
                        <a:pt x="555172" y="416379"/>
                      </a:lnTo>
                      <a:lnTo>
                        <a:pt x="416379" y="506186"/>
                      </a:lnTo>
                      <a:lnTo>
                        <a:pt x="375557" y="595993"/>
                      </a:lnTo>
                      <a:lnTo>
                        <a:pt x="310243" y="702129"/>
                      </a:lnTo>
                      <a:lnTo>
                        <a:pt x="269422" y="873579"/>
                      </a:lnTo>
                      <a:lnTo>
                        <a:pt x="220436" y="947057"/>
                      </a:lnTo>
                      <a:lnTo>
                        <a:pt x="130629" y="1061357"/>
                      </a:lnTo>
                      <a:lnTo>
                        <a:pt x="32657" y="1257300"/>
                      </a:lnTo>
                      <a:lnTo>
                        <a:pt x="0" y="1322614"/>
                      </a:lnTo>
                      <a:lnTo>
                        <a:pt x="114300" y="1200150"/>
                      </a:lnTo>
                      <a:lnTo>
                        <a:pt x="171450" y="1159329"/>
                      </a:lnTo>
                      <a:lnTo>
                        <a:pt x="261257" y="1151164"/>
                      </a:lnTo>
                      <a:lnTo>
                        <a:pt x="302079" y="1240971"/>
                      </a:lnTo>
                      <a:lnTo>
                        <a:pt x="236765" y="1363436"/>
                      </a:lnTo>
                      <a:lnTo>
                        <a:pt x="187779" y="1445079"/>
                      </a:lnTo>
                      <a:lnTo>
                        <a:pt x="498022" y="1265464"/>
                      </a:lnTo>
                      <a:lnTo>
                        <a:pt x="538843" y="1045029"/>
                      </a:lnTo>
                      <a:lnTo>
                        <a:pt x="636815" y="791936"/>
                      </a:lnTo>
                      <a:lnTo>
                        <a:pt x="767443" y="514350"/>
                      </a:lnTo>
                      <a:lnTo>
                        <a:pt x="832757" y="351064"/>
                      </a:lnTo>
                      <a:lnTo>
                        <a:pt x="800100" y="228600"/>
                      </a:lnTo>
                      <a:lnTo>
                        <a:pt x="775607" y="0"/>
                      </a:lnTo>
                    </a:path>
                  </a:pathLst>
                </a:custGeom>
                <a:solidFill>
                  <a:srgbClr val="000099"/>
                </a:solidFill>
                <a:ln w="15875" cap="flat" cmpd="sng" algn="ctr">
                  <a:solidFill>
                    <a:srgbClr val="00009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lIns="0" tIns="0" rIns="0" bIns="0"/>
                <a:lstStyle/>
                <a:p>
                  <a:endParaRPr lang="en-GB"/>
                </a:p>
              </p:txBody>
            </p:sp>
            <p:sp>
              <p:nvSpPr>
                <p:cNvPr id="11302" name="Freeform 50"/>
                <p:cNvSpPr>
                  <a:spLocks/>
                </p:cNvSpPr>
                <p:nvPr/>
              </p:nvSpPr>
              <p:spPr bwMode="auto">
                <a:xfrm>
                  <a:off x="4073113" y="4978399"/>
                  <a:ext cx="378237" cy="295729"/>
                </a:xfrm>
                <a:custGeom>
                  <a:avLst/>
                  <a:gdLst>
                    <a:gd name="T0" fmla="*/ 0 w 1240971"/>
                    <a:gd name="T1" fmla="*/ 145 h 1053193"/>
                    <a:gd name="T2" fmla="*/ 64 w 1240971"/>
                    <a:gd name="T3" fmla="*/ 137 h 1053193"/>
                    <a:gd name="T4" fmla="*/ 86 w 1240971"/>
                    <a:gd name="T5" fmla="*/ 126 h 1053193"/>
                    <a:gd name="T6" fmla="*/ 130 w 1240971"/>
                    <a:gd name="T7" fmla="*/ 117 h 1053193"/>
                    <a:gd name="T8" fmla="*/ 154 w 1240971"/>
                    <a:gd name="T9" fmla="*/ 107 h 1053193"/>
                    <a:gd name="T10" fmla="*/ 156 w 1240971"/>
                    <a:gd name="T11" fmla="*/ 92 h 1053193"/>
                    <a:gd name="T12" fmla="*/ 156 w 1240971"/>
                    <a:gd name="T13" fmla="*/ 80 h 1053193"/>
                    <a:gd name="T14" fmla="*/ 160 w 1240971"/>
                    <a:gd name="T15" fmla="*/ 71 h 1053193"/>
                    <a:gd name="T16" fmla="*/ 190 w 1240971"/>
                    <a:gd name="T17" fmla="*/ 62 h 1053193"/>
                    <a:gd name="T18" fmla="*/ 231 w 1240971"/>
                    <a:gd name="T19" fmla="*/ 57 h 1053193"/>
                    <a:gd name="T20" fmla="*/ 249 w 1240971"/>
                    <a:gd name="T21" fmla="*/ 53 h 1053193"/>
                    <a:gd name="T22" fmla="*/ 269 w 1240971"/>
                    <a:gd name="T23" fmla="*/ 44 h 1053193"/>
                    <a:gd name="T24" fmla="*/ 289 w 1240971"/>
                    <a:gd name="T25" fmla="*/ 29 h 1053193"/>
                    <a:gd name="T26" fmla="*/ 301 w 1240971"/>
                    <a:gd name="T27" fmla="*/ 10 h 1053193"/>
                    <a:gd name="T28" fmla="*/ 303 w 1240971"/>
                    <a:gd name="T29" fmla="*/ 0 h 1053193"/>
                    <a:gd name="T30" fmla="*/ 265 w 1240971"/>
                    <a:gd name="T31" fmla="*/ 10 h 1053193"/>
                    <a:gd name="T32" fmla="*/ 241 w 1240971"/>
                    <a:gd name="T33" fmla="*/ 30 h 1053193"/>
                    <a:gd name="T34" fmla="*/ 209 w 1240971"/>
                    <a:gd name="T35" fmla="*/ 37 h 1053193"/>
                    <a:gd name="T36" fmla="*/ 138 w 1240971"/>
                    <a:gd name="T37" fmla="*/ 69 h 1053193"/>
                    <a:gd name="T38" fmla="*/ 96 w 1240971"/>
                    <a:gd name="T39" fmla="*/ 99 h 1053193"/>
                    <a:gd name="T40" fmla="*/ 36 w 1240971"/>
                    <a:gd name="T41" fmla="*/ 124 h 1053193"/>
                    <a:gd name="T42" fmla="*/ 0 w 1240971"/>
                    <a:gd name="T43" fmla="*/ 145 h 1053193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240971" h="1053193">
                      <a:moveTo>
                        <a:pt x="0" y="1053193"/>
                      </a:moveTo>
                      <a:lnTo>
                        <a:pt x="261257" y="996043"/>
                      </a:lnTo>
                      <a:lnTo>
                        <a:pt x="351064" y="914400"/>
                      </a:lnTo>
                      <a:lnTo>
                        <a:pt x="530678" y="849086"/>
                      </a:lnTo>
                      <a:lnTo>
                        <a:pt x="628650" y="775607"/>
                      </a:lnTo>
                      <a:lnTo>
                        <a:pt x="636814" y="669472"/>
                      </a:lnTo>
                      <a:lnTo>
                        <a:pt x="636814" y="579665"/>
                      </a:lnTo>
                      <a:lnTo>
                        <a:pt x="655183" y="513443"/>
                      </a:lnTo>
                      <a:lnTo>
                        <a:pt x="775607" y="449036"/>
                      </a:lnTo>
                      <a:lnTo>
                        <a:pt x="947057" y="416379"/>
                      </a:lnTo>
                      <a:lnTo>
                        <a:pt x="1020535" y="383722"/>
                      </a:lnTo>
                      <a:lnTo>
                        <a:pt x="1102178" y="318407"/>
                      </a:lnTo>
                      <a:lnTo>
                        <a:pt x="1183821" y="212272"/>
                      </a:lnTo>
                      <a:lnTo>
                        <a:pt x="1232807" y="73479"/>
                      </a:lnTo>
                      <a:lnTo>
                        <a:pt x="1240971" y="0"/>
                      </a:lnTo>
                      <a:lnTo>
                        <a:pt x="1085850" y="73479"/>
                      </a:lnTo>
                      <a:lnTo>
                        <a:pt x="987878" y="220436"/>
                      </a:lnTo>
                      <a:lnTo>
                        <a:pt x="857250" y="269422"/>
                      </a:lnTo>
                      <a:lnTo>
                        <a:pt x="563335" y="497894"/>
                      </a:lnTo>
                      <a:lnTo>
                        <a:pt x="391885" y="718457"/>
                      </a:lnTo>
                      <a:lnTo>
                        <a:pt x="146957" y="898072"/>
                      </a:lnTo>
                      <a:lnTo>
                        <a:pt x="0" y="1053193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 w="15875" cap="flat" cmpd="sng" algn="ctr">
                  <a:solidFill>
                    <a:srgbClr val="00009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lIns="0" tIns="0" rIns="0" bIns="0"/>
                <a:lstStyle/>
                <a:p>
                  <a:endParaRPr lang="en-GB"/>
                </a:p>
              </p:txBody>
            </p:sp>
            <p:sp>
              <p:nvSpPr>
                <p:cNvPr id="11303" name="Freeform 51"/>
                <p:cNvSpPr>
                  <a:spLocks/>
                </p:cNvSpPr>
                <p:nvPr/>
              </p:nvSpPr>
              <p:spPr bwMode="auto">
                <a:xfrm>
                  <a:off x="4345781" y="3633106"/>
                  <a:ext cx="460026" cy="284049"/>
                </a:xfrm>
                <a:custGeom>
                  <a:avLst/>
                  <a:gdLst>
                    <a:gd name="T0" fmla="*/ 187 w 1181100"/>
                    <a:gd name="T1" fmla="*/ 576 h 716280"/>
                    <a:gd name="T2" fmla="*/ 31 w 1181100"/>
                    <a:gd name="T3" fmla="*/ 740 h 716280"/>
                    <a:gd name="T4" fmla="*/ 0 w 1181100"/>
                    <a:gd name="T5" fmla="*/ 976 h 716280"/>
                    <a:gd name="T6" fmla="*/ 0 w 1181100"/>
                    <a:gd name="T7" fmla="*/ 1058 h 716280"/>
                    <a:gd name="T8" fmla="*/ 72 w 1181100"/>
                    <a:gd name="T9" fmla="*/ 1105 h 716280"/>
                    <a:gd name="T10" fmla="*/ 187 w 1181100"/>
                    <a:gd name="T11" fmla="*/ 1105 h 716280"/>
                    <a:gd name="T12" fmla="*/ 280 w 1181100"/>
                    <a:gd name="T13" fmla="*/ 893 h 716280"/>
                    <a:gd name="T14" fmla="*/ 394 w 1181100"/>
                    <a:gd name="T15" fmla="*/ 846 h 716280"/>
                    <a:gd name="T16" fmla="*/ 601 w 1181100"/>
                    <a:gd name="T17" fmla="*/ 752 h 716280"/>
                    <a:gd name="T18" fmla="*/ 777 w 1181100"/>
                    <a:gd name="T19" fmla="*/ 705 h 716280"/>
                    <a:gd name="T20" fmla="*/ 1047 w 1181100"/>
                    <a:gd name="T21" fmla="*/ 705 h 716280"/>
                    <a:gd name="T22" fmla="*/ 1078 w 1181100"/>
                    <a:gd name="T23" fmla="*/ 423 h 716280"/>
                    <a:gd name="T24" fmla="*/ 1140 w 1181100"/>
                    <a:gd name="T25" fmla="*/ 282 h 716280"/>
                    <a:gd name="T26" fmla="*/ 1337 w 1181100"/>
                    <a:gd name="T27" fmla="*/ 306 h 716280"/>
                    <a:gd name="T28" fmla="*/ 1554 w 1181100"/>
                    <a:gd name="T29" fmla="*/ 294 h 716280"/>
                    <a:gd name="T30" fmla="*/ 1606 w 1181100"/>
                    <a:gd name="T31" fmla="*/ 176 h 716280"/>
                    <a:gd name="T32" fmla="*/ 1606 w 1181100"/>
                    <a:gd name="T33" fmla="*/ 176 h 716280"/>
                    <a:gd name="T34" fmla="*/ 1440 w 1181100"/>
                    <a:gd name="T35" fmla="*/ 12 h 716280"/>
                    <a:gd name="T36" fmla="*/ 1202 w 1181100"/>
                    <a:gd name="T37" fmla="*/ 0 h 716280"/>
                    <a:gd name="T38" fmla="*/ 1067 w 1181100"/>
                    <a:gd name="T39" fmla="*/ 0 h 716280"/>
                    <a:gd name="T40" fmla="*/ 995 w 1181100"/>
                    <a:gd name="T41" fmla="*/ 82 h 716280"/>
                    <a:gd name="T42" fmla="*/ 860 w 1181100"/>
                    <a:gd name="T43" fmla="*/ 82 h 716280"/>
                    <a:gd name="T44" fmla="*/ 601 w 1181100"/>
                    <a:gd name="T45" fmla="*/ 211 h 716280"/>
                    <a:gd name="T46" fmla="*/ 435 w 1181100"/>
                    <a:gd name="T47" fmla="*/ 435 h 716280"/>
                    <a:gd name="T48" fmla="*/ 187 w 1181100"/>
                    <a:gd name="T49" fmla="*/ 576 h 71628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81100" h="716280">
                      <a:moveTo>
                        <a:pt x="137160" y="373380"/>
                      </a:moveTo>
                      <a:lnTo>
                        <a:pt x="22860" y="480060"/>
                      </a:lnTo>
                      <a:lnTo>
                        <a:pt x="0" y="632460"/>
                      </a:lnTo>
                      <a:lnTo>
                        <a:pt x="0" y="685800"/>
                      </a:lnTo>
                      <a:lnTo>
                        <a:pt x="53340" y="716280"/>
                      </a:lnTo>
                      <a:lnTo>
                        <a:pt x="137160" y="716280"/>
                      </a:lnTo>
                      <a:lnTo>
                        <a:pt x="205740" y="579120"/>
                      </a:lnTo>
                      <a:lnTo>
                        <a:pt x="289560" y="548640"/>
                      </a:lnTo>
                      <a:lnTo>
                        <a:pt x="441960" y="487680"/>
                      </a:lnTo>
                      <a:lnTo>
                        <a:pt x="571500" y="457200"/>
                      </a:lnTo>
                      <a:lnTo>
                        <a:pt x="769620" y="457200"/>
                      </a:lnTo>
                      <a:lnTo>
                        <a:pt x="792480" y="274320"/>
                      </a:lnTo>
                      <a:lnTo>
                        <a:pt x="838200" y="182880"/>
                      </a:lnTo>
                      <a:lnTo>
                        <a:pt x="982980" y="198120"/>
                      </a:lnTo>
                      <a:lnTo>
                        <a:pt x="1143000" y="190500"/>
                      </a:lnTo>
                      <a:lnTo>
                        <a:pt x="1181100" y="114300"/>
                      </a:lnTo>
                      <a:lnTo>
                        <a:pt x="1059180" y="7620"/>
                      </a:lnTo>
                      <a:lnTo>
                        <a:pt x="883920" y="0"/>
                      </a:lnTo>
                      <a:lnTo>
                        <a:pt x="784860" y="0"/>
                      </a:lnTo>
                      <a:lnTo>
                        <a:pt x="731520" y="53340"/>
                      </a:lnTo>
                      <a:lnTo>
                        <a:pt x="632460" y="53340"/>
                      </a:lnTo>
                      <a:lnTo>
                        <a:pt x="441960" y="137160"/>
                      </a:lnTo>
                      <a:lnTo>
                        <a:pt x="320040" y="281940"/>
                      </a:lnTo>
                      <a:lnTo>
                        <a:pt x="137160" y="37338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 w="15875" cap="flat" cmpd="sng" algn="ctr">
                  <a:solidFill>
                    <a:srgbClr val="00009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lIns="0" tIns="0" rIns="0" bIns="0"/>
                <a:lstStyle/>
                <a:p>
                  <a:endParaRPr lang="en-GB"/>
                </a:p>
              </p:txBody>
            </p:sp>
          </p:grpSp>
          <p:sp>
            <p:nvSpPr>
              <p:cNvPr id="11296" name="Freeform 44"/>
              <p:cNvSpPr>
                <a:spLocks/>
              </p:cNvSpPr>
              <p:nvPr/>
            </p:nvSpPr>
            <p:spPr bwMode="auto">
              <a:xfrm>
                <a:off x="5168840" y="2599775"/>
                <a:ext cx="346174" cy="525612"/>
              </a:xfrm>
              <a:custGeom>
                <a:avLst/>
                <a:gdLst>
                  <a:gd name="T0" fmla="*/ 0 w 824594"/>
                  <a:gd name="T1" fmla="*/ 4565 h 1159329"/>
                  <a:gd name="T2" fmla="*/ 131 w 824594"/>
                  <a:gd name="T3" fmla="*/ 3311 h 1159329"/>
                  <a:gd name="T4" fmla="*/ 394 w 824594"/>
                  <a:gd name="T5" fmla="*/ 2154 h 1159329"/>
                  <a:gd name="T6" fmla="*/ 544 w 824594"/>
                  <a:gd name="T7" fmla="*/ 1447 h 1159329"/>
                  <a:gd name="T8" fmla="*/ 563 w 824594"/>
                  <a:gd name="T9" fmla="*/ 579 h 1159329"/>
                  <a:gd name="T10" fmla="*/ 600 w 824594"/>
                  <a:gd name="T11" fmla="*/ 0 h 1159329"/>
                  <a:gd name="T12" fmla="*/ 957 w 824594"/>
                  <a:gd name="T13" fmla="*/ 64 h 1159329"/>
                  <a:gd name="T14" fmla="*/ 1163 w 824594"/>
                  <a:gd name="T15" fmla="*/ 579 h 1159329"/>
                  <a:gd name="T16" fmla="*/ 1520 w 824594"/>
                  <a:gd name="T17" fmla="*/ 772 h 1159329"/>
                  <a:gd name="T18" fmla="*/ 1895 w 824594"/>
                  <a:gd name="T19" fmla="*/ 225 h 1159329"/>
                  <a:gd name="T20" fmla="*/ 1313 w 824594"/>
                  <a:gd name="T21" fmla="*/ 3086 h 1159329"/>
                  <a:gd name="T22" fmla="*/ 957 w 824594"/>
                  <a:gd name="T23" fmla="*/ 3600 h 1159329"/>
                  <a:gd name="T24" fmla="*/ 0 w 824594"/>
                  <a:gd name="T25" fmla="*/ 4565 h 115932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24594" h="1159329">
                    <a:moveTo>
                      <a:pt x="0" y="1159329"/>
                    </a:moveTo>
                    <a:lnTo>
                      <a:pt x="57150" y="840921"/>
                    </a:lnTo>
                    <a:lnTo>
                      <a:pt x="171450" y="547007"/>
                    </a:lnTo>
                    <a:lnTo>
                      <a:pt x="236765" y="367393"/>
                    </a:lnTo>
                    <a:lnTo>
                      <a:pt x="244929" y="146957"/>
                    </a:lnTo>
                    <a:lnTo>
                      <a:pt x="261258" y="0"/>
                    </a:lnTo>
                    <a:lnTo>
                      <a:pt x="416379" y="16328"/>
                    </a:lnTo>
                    <a:lnTo>
                      <a:pt x="506186" y="146956"/>
                    </a:lnTo>
                    <a:lnTo>
                      <a:pt x="661308" y="195942"/>
                    </a:lnTo>
                    <a:lnTo>
                      <a:pt x="824594" y="57150"/>
                    </a:lnTo>
                    <a:lnTo>
                      <a:pt x="571500" y="783771"/>
                    </a:lnTo>
                    <a:lnTo>
                      <a:pt x="416379" y="914400"/>
                    </a:lnTo>
                    <a:lnTo>
                      <a:pt x="0" y="1159329"/>
                    </a:lnTo>
                    <a:close/>
                  </a:path>
                </a:pathLst>
              </a:custGeom>
              <a:solidFill>
                <a:srgbClr val="000099"/>
              </a:solidFill>
              <a:ln w="15875" cap="flat" cmpd="sng" algn="ctr">
                <a:solidFill>
                  <a:srgbClr val="00009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lIns="0" tIns="0" rIns="0" bIns="0"/>
              <a:lstStyle/>
              <a:p>
                <a:endParaRPr lang="en-GB"/>
              </a:p>
            </p:txBody>
          </p:sp>
        </p:grpSp>
        <p:sp>
          <p:nvSpPr>
            <p:cNvPr id="11287" name="Rectangular Callout 35"/>
            <p:cNvSpPr>
              <a:spLocks noChangeArrowheads="1"/>
            </p:cNvSpPr>
            <p:nvPr/>
          </p:nvSpPr>
          <p:spPr bwMode="auto">
            <a:xfrm>
              <a:off x="2449285" y="3486150"/>
              <a:ext cx="914400" cy="155446"/>
            </a:xfrm>
            <a:prstGeom prst="wedgeRectCallout">
              <a:avLst>
                <a:gd name="adj1" fmla="val 38986"/>
                <a:gd name="adj2" fmla="val 114273"/>
              </a:avLst>
            </a:prstGeom>
            <a:solidFill>
              <a:schemeClr val="bg1"/>
            </a:solidFill>
            <a:ln w="19050" algn="ctr">
              <a:solidFill>
                <a:srgbClr val="000099"/>
              </a:solidFill>
              <a:round/>
              <a:headEnd/>
              <a:tailEnd/>
            </a:ln>
          </p:spPr>
          <p:txBody>
            <a:bodyPr wrap="none" lIns="0" tIns="0" rIns="0" bIns="0"/>
            <a:lstStyle/>
            <a:p>
              <a:pPr marL="185738" indent="-185738" algn="ctr" defTabSz="457200">
                <a:spcAft>
                  <a:spcPct val="20000"/>
                </a:spcAft>
              </a:pPr>
              <a:r>
                <a:rPr lang="en-GB" sz="1000" b="1">
                  <a:solidFill>
                    <a:srgbClr val="000099"/>
                  </a:solidFill>
                  <a:ea typeface="ヒラギノ角ゴ Pro W3"/>
                  <a:cs typeface="ヒラギノ角ゴ Pro W3"/>
                </a:rPr>
                <a:t>Chaika NW</a:t>
              </a:r>
            </a:p>
          </p:txBody>
        </p:sp>
        <p:sp>
          <p:nvSpPr>
            <p:cNvPr id="11288" name="Rectangular Callout 36"/>
            <p:cNvSpPr>
              <a:spLocks noChangeArrowheads="1"/>
            </p:cNvSpPr>
            <p:nvPr/>
          </p:nvSpPr>
          <p:spPr bwMode="auto">
            <a:xfrm>
              <a:off x="2985406" y="3254828"/>
              <a:ext cx="914400" cy="155446"/>
            </a:xfrm>
            <a:prstGeom prst="wedgeRectCallout">
              <a:avLst>
                <a:gd name="adj1" fmla="val 32736"/>
                <a:gd name="adj2" fmla="val 214065"/>
              </a:avLst>
            </a:prstGeom>
            <a:solidFill>
              <a:schemeClr val="bg1"/>
            </a:solidFill>
            <a:ln w="19050" algn="ctr">
              <a:solidFill>
                <a:srgbClr val="000099"/>
              </a:solidFill>
              <a:round/>
              <a:headEnd/>
              <a:tailEnd/>
            </a:ln>
          </p:spPr>
          <p:txBody>
            <a:bodyPr wrap="none" lIns="0" tIns="0" rIns="0" bIns="0"/>
            <a:lstStyle/>
            <a:p>
              <a:pPr marL="185738" indent="-185738" algn="ctr" defTabSz="457200">
                <a:spcAft>
                  <a:spcPct val="20000"/>
                </a:spcAft>
              </a:pPr>
              <a:r>
                <a:rPr lang="en-GB" sz="1000" b="1">
                  <a:solidFill>
                    <a:srgbClr val="000099"/>
                  </a:solidFill>
                  <a:ea typeface="ヒラギノ角ゴ Pro W3"/>
                  <a:cs typeface="ヒラギノ角ゴ Pro W3"/>
                </a:rPr>
                <a:t>Chaika NE</a:t>
              </a:r>
            </a:p>
          </p:txBody>
        </p:sp>
        <p:sp>
          <p:nvSpPr>
            <p:cNvPr id="11289" name="Rectangular Callout 37"/>
            <p:cNvSpPr>
              <a:spLocks noChangeArrowheads="1"/>
            </p:cNvSpPr>
            <p:nvPr/>
          </p:nvSpPr>
          <p:spPr bwMode="auto">
            <a:xfrm>
              <a:off x="2996292" y="4457700"/>
              <a:ext cx="914400" cy="155446"/>
            </a:xfrm>
            <a:prstGeom prst="wedgeRectCallout">
              <a:avLst>
                <a:gd name="adj1" fmla="val 51486"/>
                <a:gd name="adj2" fmla="val -153583"/>
              </a:avLst>
            </a:prstGeom>
            <a:solidFill>
              <a:schemeClr val="bg1"/>
            </a:solidFill>
            <a:ln w="19050" algn="ctr">
              <a:solidFill>
                <a:srgbClr val="000099"/>
              </a:solidFill>
              <a:round/>
              <a:headEnd/>
              <a:tailEnd/>
            </a:ln>
          </p:spPr>
          <p:txBody>
            <a:bodyPr wrap="none" lIns="0" tIns="0" rIns="0" bIns="0"/>
            <a:lstStyle/>
            <a:p>
              <a:pPr marL="185738" indent="-185738" algn="ctr" defTabSz="457200">
                <a:spcAft>
                  <a:spcPct val="20000"/>
                </a:spcAft>
              </a:pPr>
              <a:r>
                <a:rPr lang="en-GB" sz="1000" b="1">
                  <a:solidFill>
                    <a:srgbClr val="000099"/>
                  </a:solidFill>
                  <a:ea typeface="ヒラギノ角ゴ Pro W3"/>
                  <a:cs typeface="ヒラギノ角ゴ Pro W3"/>
                </a:rPr>
                <a:t>Chaika South</a:t>
              </a:r>
            </a:p>
          </p:txBody>
        </p:sp>
        <p:sp>
          <p:nvSpPr>
            <p:cNvPr id="11290" name="Rectangular Callout 38"/>
            <p:cNvSpPr>
              <a:spLocks noChangeArrowheads="1"/>
            </p:cNvSpPr>
            <p:nvPr/>
          </p:nvSpPr>
          <p:spPr bwMode="auto">
            <a:xfrm>
              <a:off x="3320141" y="4765221"/>
              <a:ext cx="615045" cy="149679"/>
            </a:xfrm>
            <a:prstGeom prst="wedgeRectCallout">
              <a:avLst>
                <a:gd name="adj1" fmla="val 107287"/>
                <a:gd name="adj2" fmla="val -82694"/>
              </a:avLst>
            </a:prstGeom>
            <a:solidFill>
              <a:schemeClr val="bg1"/>
            </a:solidFill>
            <a:ln w="19050" algn="ctr">
              <a:solidFill>
                <a:srgbClr val="000099"/>
              </a:solidFill>
              <a:round/>
              <a:headEnd/>
              <a:tailEnd/>
            </a:ln>
          </p:spPr>
          <p:txBody>
            <a:bodyPr wrap="none" lIns="0" tIns="0" rIns="0" bIns="0"/>
            <a:lstStyle/>
            <a:p>
              <a:pPr marL="185738" indent="-185738" algn="ctr" defTabSz="457200">
                <a:spcAft>
                  <a:spcPct val="20000"/>
                </a:spcAft>
              </a:pPr>
              <a:r>
                <a:rPr lang="en-GB" sz="1000" b="1">
                  <a:solidFill>
                    <a:srgbClr val="000099"/>
                  </a:solidFill>
                  <a:ea typeface="ヒラギノ角ゴ Pro W3"/>
                  <a:cs typeface="ヒラギノ角ゴ Pro W3"/>
                </a:rPr>
                <a:t>Kamchia</a:t>
              </a:r>
            </a:p>
          </p:txBody>
        </p:sp>
        <p:sp>
          <p:nvSpPr>
            <p:cNvPr id="11291" name="Rectangular Callout 39"/>
            <p:cNvSpPr>
              <a:spLocks noChangeArrowheads="1"/>
            </p:cNvSpPr>
            <p:nvPr/>
          </p:nvSpPr>
          <p:spPr bwMode="auto">
            <a:xfrm>
              <a:off x="3986891" y="3309256"/>
              <a:ext cx="723902" cy="144237"/>
            </a:xfrm>
            <a:prstGeom prst="wedgeRectCallout">
              <a:avLst>
                <a:gd name="adj1" fmla="val 9398"/>
                <a:gd name="adj2" fmla="val 241181"/>
              </a:avLst>
            </a:prstGeom>
            <a:solidFill>
              <a:schemeClr val="bg1"/>
            </a:solidFill>
            <a:ln w="19050" algn="ctr">
              <a:solidFill>
                <a:srgbClr val="000099"/>
              </a:solidFill>
              <a:round/>
              <a:headEnd/>
              <a:tailEnd/>
            </a:ln>
          </p:spPr>
          <p:txBody>
            <a:bodyPr wrap="none" lIns="0" tIns="0" rIns="0" bIns="0"/>
            <a:lstStyle/>
            <a:p>
              <a:pPr marL="185738" indent="-185738" algn="ctr" defTabSz="457200">
                <a:spcAft>
                  <a:spcPct val="20000"/>
                </a:spcAft>
              </a:pPr>
              <a:r>
                <a:rPr lang="en-GB" sz="1000" b="1">
                  <a:solidFill>
                    <a:srgbClr val="000099"/>
                  </a:solidFill>
                  <a:ea typeface="ヒラギノ角ゴ Pro W3"/>
                  <a:cs typeface="ヒラギノ角ゴ Pro W3"/>
                </a:rPr>
                <a:t>Prospect A</a:t>
              </a:r>
            </a:p>
          </p:txBody>
        </p:sp>
        <p:sp>
          <p:nvSpPr>
            <p:cNvPr id="11292" name="Rectangular Callout 40"/>
            <p:cNvSpPr>
              <a:spLocks noChangeArrowheads="1"/>
            </p:cNvSpPr>
            <p:nvPr/>
          </p:nvSpPr>
          <p:spPr bwMode="auto">
            <a:xfrm>
              <a:off x="4920341" y="4430485"/>
              <a:ext cx="723902" cy="144237"/>
            </a:xfrm>
            <a:prstGeom prst="wedgeRectCallout">
              <a:avLst>
                <a:gd name="adj1" fmla="val -56014"/>
                <a:gd name="adj2" fmla="val 122315"/>
              </a:avLst>
            </a:prstGeom>
            <a:solidFill>
              <a:schemeClr val="bg1"/>
            </a:solidFill>
            <a:ln w="19050" algn="ctr">
              <a:solidFill>
                <a:srgbClr val="000099"/>
              </a:solidFill>
              <a:round/>
              <a:headEnd/>
              <a:tailEnd/>
            </a:ln>
          </p:spPr>
          <p:txBody>
            <a:bodyPr wrap="none" lIns="0" tIns="0" rIns="0" bIns="0"/>
            <a:lstStyle/>
            <a:p>
              <a:pPr marL="185738" indent="-185738" algn="ctr" defTabSz="457200">
                <a:spcAft>
                  <a:spcPct val="20000"/>
                </a:spcAft>
              </a:pPr>
              <a:r>
                <a:rPr lang="en-GB" sz="1000" b="1">
                  <a:solidFill>
                    <a:srgbClr val="000099"/>
                  </a:solidFill>
                  <a:ea typeface="ヒラギノ角ゴ Pro W3"/>
                  <a:cs typeface="ヒラギノ角ゴ Pro W3"/>
                </a:rPr>
                <a:t>Prospect E</a:t>
              </a:r>
            </a:p>
          </p:txBody>
        </p:sp>
        <p:sp>
          <p:nvSpPr>
            <p:cNvPr id="11293" name="Rectangular Callout 41"/>
            <p:cNvSpPr>
              <a:spLocks noChangeArrowheads="1"/>
            </p:cNvSpPr>
            <p:nvPr/>
          </p:nvSpPr>
          <p:spPr bwMode="auto">
            <a:xfrm>
              <a:off x="4419598" y="5252357"/>
              <a:ext cx="723902" cy="144237"/>
            </a:xfrm>
            <a:prstGeom prst="wedgeRectCallout">
              <a:avLst>
                <a:gd name="adj1" fmla="val -40227"/>
                <a:gd name="adj2" fmla="val -132403"/>
              </a:avLst>
            </a:prstGeom>
            <a:solidFill>
              <a:schemeClr val="bg1"/>
            </a:solidFill>
            <a:ln w="19050" algn="ctr">
              <a:solidFill>
                <a:srgbClr val="000099"/>
              </a:solidFill>
              <a:round/>
              <a:headEnd/>
              <a:tailEnd/>
            </a:ln>
          </p:spPr>
          <p:txBody>
            <a:bodyPr wrap="none" lIns="0" tIns="0" rIns="0" bIns="0"/>
            <a:lstStyle/>
            <a:p>
              <a:pPr marL="185738" indent="-185738" algn="ctr" defTabSz="457200">
                <a:spcAft>
                  <a:spcPct val="20000"/>
                </a:spcAft>
              </a:pPr>
              <a:r>
                <a:rPr lang="en-GB" sz="1000" b="1">
                  <a:solidFill>
                    <a:srgbClr val="000099"/>
                  </a:solidFill>
                  <a:ea typeface="ヒラギノ角ゴ Pro W3"/>
                  <a:cs typeface="ヒラギノ角ゴ Pro W3"/>
                </a:rPr>
                <a:t>Prospect F</a:t>
              </a:r>
            </a:p>
          </p:txBody>
        </p:sp>
        <p:sp>
          <p:nvSpPr>
            <p:cNvPr id="11294" name="Rectangular Callout 42"/>
            <p:cNvSpPr>
              <a:spLocks noChangeArrowheads="1"/>
            </p:cNvSpPr>
            <p:nvPr/>
          </p:nvSpPr>
          <p:spPr bwMode="auto">
            <a:xfrm>
              <a:off x="5614305" y="2609851"/>
              <a:ext cx="723902" cy="144237"/>
            </a:xfrm>
            <a:prstGeom prst="wedgeRectCallout">
              <a:avLst>
                <a:gd name="adj1" fmla="val -66167"/>
                <a:gd name="adj2" fmla="val 127972"/>
              </a:avLst>
            </a:prstGeom>
            <a:solidFill>
              <a:schemeClr val="bg1"/>
            </a:solidFill>
            <a:ln w="19050" algn="ctr">
              <a:solidFill>
                <a:srgbClr val="000099"/>
              </a:solidFill>
              <a:round/>
              <a:headEnd/>
              <a:tailEnd/>
            </a:ln>
          </p:spPr>
          <p:txBody>
            <a:bodyPr wrap="none" lIns="0" tIns="0" rIns="0" bIns="0"/>
            <a:lstStyle/>
            <a:p>
              <a:pPr marL="185738" indent="-185738" algn="ctr" defTabSz="457200">
                <a:spcAft>
                  <a:spcPct val="20000"/>
                </a:spcAft>
              </a:pPr>
              <a:r>
                <a:rPr lang="en-GB" sz="1000" b="1">
                  <a:solidFill>
                    <a:srgbClr val="000099"/>
                  </a:solidFill>
                  <a:ea typeface="ヒラギノ角ゴ Pro W3"/>
                  <a:cs typeface="ヒラギノ角ゴ Pro W3"/>
                </a:rPr>
                <a:t>Prospect H</a:t>
              </a:r>
            </a:p>
          </p:txBody>
        </p:sp>
      </p:grpSp>
      <p:grpSp>
        <p:nvGrpSpPr>
          <p:cNvPr id="11271" name="Group 41"/>
          <p:cNvGrpSpPr>
            <a:grpSpLocks/>
          </p:cNvGrpSpPr>
          <p:nvPr/>
        </p:nvGrpSpPr>
        <p:grpSpPr bwMode="auto">
          <a:xfrm>
            <a:off x="1601788" y="684213"/>
            <a:ext cx="1962150" cy="2024062"/>
            <a:chOff x="1908175" y="692150"/>
            <a:chExt cx="5253038" cy="5418138"/>
          </a:xfrm>
        </p:grpSpPr>
        <p:pic>
          <p:nvPicPr>
            <p:cNvPr id="11276" name="Picture 3" descr="Galata%20Top%20Structure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8175" y="692150"/>
              <a:ext cx="5253038" cy="5418138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77" name="Rectangle 4"/>
            <p:cNvSpPr>
              <a:spLocks noChangeAspect="1" noChangeArrowheads="1"/>
            </p:cNvSpPr>
            <p:nvPr/>
          </p:nvSpPr>
          <p:spPr bwMode="auto">
            <a:xfrm>
              <a:off x="4421188" y="3402013"/>
              <a:ext cx="111125" cy="103188"/>
            </a:xfrm>
            <a:prstGeom prst="rect">
              <a:avLst/>
            </a:prstGeom>
            <a:solidFill>
              <a:srgbClr val="FF0000"/>
            </a:solidFill>
            <a:ln w="222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78" name="AutoShape 5"/>
            <p:cNvSpPr>
              <a:spLocks noChangeAspect="1" noChangeArrowheads="1"/>
            </p:cNvSpPr>
            <p:nvPr/>
          </p:nvSpPr>
          <p:spPr bwMode="auto">
            <a:xfrm>
              <a:off x="4306888" y="3862388"/>
              <a:ext cx="111125" cy="103188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79" name="AutoShape 6"/>
            <p:cNvSpPr>
              <a:spLocks noChangeAspect="1" noChangeArrowheads="1"/>
            </p:cNvSpPr>
            <p:nvPr/>
          </p:nvSpPr>
          <p:spPr bwMode="auto">
            <a:xfrm>
              <a:off x="4830763" y="3249613"/>
              <a:ext cx="111125" cy="103188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0" name="Line 9"/>
            <p:cNvSpPr>
              <a:spLocks noChangeShapeType="1"/>
            </p:cNvSpPr>
            <p:nvPr/>
          </p:nvSpPr>
          <p:spPr bwMode="auto">
            <a:xfrm flipH="1">
              <a:off x="4846638" y="2952750"/>
              <a:ext cx="635000" cy="3556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81" name="Oval 10"/>
            <p:cNvSpPr>
              <a:spLocks noChangeArrowheads="1"/>
            </p:cNvSpPr>
            <p:nvPr/>
          </p:nvSpPr>
          <p:spPr bwMode="auto">
            <a:xfrm>
              <a:off x="4313238" y="2873375"/>
              <a:ext cx="114300" cy="114300"/>
            </a:xfrm>
            <a:prstGeom prst="ellipse">
              <a:avLst/>
            </a:prstGeom>
            <a:solidFill>
              <a:srgbClr val="0000FF"/>
            </a:solidFill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2" name="Oval 11"/>
            <p:cNvSpPr>
              <a:spLocks noChangeArrowheads="1"/>
            </p:cNvSpPr>
            <p:nvPr/>
          </p:nvSpPr>
          <p:spPr bwMode="auto">
            <a:xfrm>
              <a:off x="4494213" y="3867150"/>
              <a:ext cx="114300" cy="114300"/>
            </a:xfrm>
            <a:prstGeom prst="ellipse">
              <a:avLst/>
            </a:prstGeom>
            <a:solidFill>
              <a:srgbClr val="0000FF"/>
            </a:solidFill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3" name="Line 14"/>
            <p:cNvSpPr>
              <a:spLocks noChangeShapeType="1"/>
            </p:cNvSpPr>
            <p:nvPr/>
          </p:nvSpPr>
          <p:spPr bwMode="auto">
            <a:xfrm flipH="1" flipV="1">
              <a:off x="4557713" y="3943350"/>
              <a:ext cx="309563" cy="27463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cxnSp>
        <p:nvCxnSpPr>
          <p:cNvPr id="4" name="Straight Arrow Connector 3"/>
          <p:cNvCxnSpPr/>
          <p:nvPr/>
        </p:nvCxnSpPr>
        <p:spPr>
          <a:xfrm>
            <a:off x="2771775" y="2474913"/>
            <a:ext cx="333375" cy="19669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own Arrow 4"/>
          <p:cNvSpPr/>
          <p:nvPr/>
        </p:nvSpPr>
        <p:spPr>
          <a:xfrm>
            <a:off x="2451100" y="2306638"/>
            <a:ext cx="615950" cy="26352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GALATA</a:t>
            </a:r>
          </a:p>
        </p:txBody>
      </p:sp>
    </p:spTree>
    <p:extLst>
      <p:ext uri="{BB962C8B-B14F-4D97-AF65-F5344CB8AC3E}">
        <p14:creationId xmlns:p14="http://schemas.microsoft.com/office/powerpoint/2010/main" val="238522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M:\Art Work\Co Sec\Logos\Bird_Mono_cutout 20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0" y="6165850"/>
            <a:ext cx="81915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9875" y="6257925"/>
            <a:ext cx="401478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Melrose Resources Bulgaria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179388" y="6680200"/>
            <a:ext cx="8486775" cy="95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294" name="Picture 5" descr="L:\Data\Bulgaria\Block Galata\1 Galata Permit and Concession\1.15 Prospects\Galata11 Senergy Audit 2012\3D_View_Galata11_3D_Prospect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908050"/>
            <a:ext cx="8358187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739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23601" y="1913925"/>
            <a:ext cx="3836367" cy="3077175"/>
          </a:xfrm>
        </p:spPr>
        <p:txBody>
          <a:bodyPr/>
          <a:lstStyle/>
          <a:p>
            <a:r>
              <a:rPr lang="en-US" dirty="0" smtClean="0"/>
              <a:t>Completion of </a:t>
            </a:r>
            <a:r>
              <a:rPr lang="en-US" dirty="0" smtClean="0"/>
              <a:t>a second production well on the </a:t>
            </a:r>
            <a:r>
              <a:rPr lang="en-US" dirty="0" err="1" smtClean="0"/>
              <a:t>Kaliakra</a:t>
            </a:r>
            <a:r>
              <a:rPr lang="en-US" dirty="0" smtClean="0"/>
              <a:t> field.</a:t>
            </a:r>
            <a:endParaRPr lang="en-US" dirty="0" smtClean="0"/>
          </a:p>
          <a:p>
            <a:r>
              <a:rPr lang="en-US" dirty="0" smtClean="0"/>
              <a:t>Drilling of one exploration well on the Kamchia prospect - identified on new 3D </a:t>
            </a:r>
            <a:r>
              <a:rPr lang="en-US" dirty="0" smtClean="0"/>
              <a:t>seismic.</a:t>
            </a:r>
            <a:endParaRPr lang="en-US" dirty="0" smtClean="0"/>
          </a:p>
          <a:p>
            <a:r>
              <a:rPr lang="en-US" dirty="0" smtClean="0"/>
              <a:t>Kamchia well success opens up new northern play fair way on the Galata trend.</a:t>
            </a:r>
          </a:p>
          <a:p>
            <a:r>
              <a:rPr lang="en-US" dirty="0" smtClean="0"/>
              <a:t>Planned 2014 development of the Kavarna East field.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and future program in Bulgaria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1D14B4-4103-4254-85ED-C29441531CA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59927" t="45157" r="13277" b="17736"/>
          <a:stretch>
            <a:fillRect/>
          </a:stretch>
        </p:blipFill>
        <p:spPr bwMode="auto">
          <a:xfrm>
            <a:off x="4559968" y="1480602"/>
            <a:ext cx="4090256" cy="389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6882384" y="4142772"/>
            <a:ext cx="134112" cy="60960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168896" y="4264692"/>
            <a:ext cx="274320" cy="140208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5047488" y="3752628"/>
            <a:ext cx="1322832" cy="390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endCxn id="6" idx="2"/>
          </p:cNvCxnSpPr>
          <p:nvPr/>
        </p:nvCxnSpPr>
        <p:spPr>
          <a:xfrm>
            <a:off x="6522720" y="4173252"/>
            <a:ext cx="3596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7" idx="1"/>
          </p:cNvCxnSpPr>
          <p:nvPr/>
        </p:nvCxnSpPr>
        <p:spPr>
          <a:xfrm>
            <a:off x="6522720" y="4173252"/>
            <a:ext cx="686349" cy="1119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3" descr="Picture 0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0320" y="3890668"/>
            <a:ext cx="212144" cy="28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Straight Connector 22"/>
          <p:cNvCxnSpPr/>
          <p:nvPr/>
        </p:nvCxnSpPr>
        <p:spPr>
          <a:xfrm flipH="1">
            <a:off x="7092280" y="1988840"/>
            <a:ext cx="216024" cy="18722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7164288" y="2996952"/>
            <a:ext cx="1728192" cy="8640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 l="78058" t="53150" r="2354" b="24142"/>
          <a:stretch>
            <a:fillRect/>
          </a:stretch>
        </p:blipFill>
        <p:spPr bwMode="auto">
          <a:xfrm>
            <a:off x="7308304" y="1988840"/>
            <a:ext cx="1624801" cy="1059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7279322" y="1794316"/>
            <a:ext cx="14157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tx1">
                    <a:lumMod val="50000"/>
                  </a:schemeClr>
                </a:solidFill>
              </a:rPr>
              <a:t>Kamchia Prospect</a:t>
            </a:r>
            <a:endParaRPr lang="en-US" sz="1100" b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83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/>
          <a:srcRect l="47050" t="23533" r="17907" b="30267"/>
          <a:stretch>
            <a:fillRect/>
          </a:stretch>
        </p:blipFill>
        <p:spPr bwMode="auto">
          <a:xfrm>
            <a:off x="1420853" y="1252575"/>
            <a:ext cx="6231676" cy="4621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EEA76A-9F97-4267-B1AC-087841D11E82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Western Black Sea 2012 activity</a:t>
            </a:r>
            <a:endParaRPr lang="en-GB" dirty="0"/>
          </a:p>
        </p:txBody>
      </p:sp>
      <p:sp>
        <p:nvSpPr>
          <p:cNvPr id="32" name="Rectangle 31"/>
          <p:cNvSpPr/>
          <p:nvPr/>
        </p:nvSpPr>
        <p:spPr>
          <a:xfrm>
            <a:off x="3009412" y="3850389"/>
            <a:ext cx="841097" cy="2473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800" b="1" dirty="0" smtClean="0">
                <a:solidFill>
                  <a:schemeClr val="bg1"/>
                </a:solidFill>
                <a:latin typeface="Times" pitchFamily="18" charset="0"/>
                <a:cs typeface="Times" pitchFamily="18" charset="0"/>
              </a:rPr>
              <a:t>Khan Asparuh</a:t>
            </a:r>
            <a:endParaRPr lang="en-GB" sz="800" b="1" dirty="0">
              <a:solidFill>
                <a:schemeClr val="bg1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467252" y="2870063"/>
            <a:ext cx="841097" cy="2473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800" b="1" dirty="0" smtClean="0">
                <a:solidFill>
                  <a:schemeClr val="bg1"/>
                </a:solidFill>
                <a:latin typeface="Times" pitchFamily="18" charset="0"/>
                <a:cs typeface="Times" pitchFamily="18" charset="0"/>
              </a:rPr>
              <a:t>Skifska</a:t>
            </a:r>
            <a:endParaRPr lang="en-GB" sz="800" b="1" dirty="0">
              <a:solidFill>
                <a:schemeClr val="bg1"/>
              </a:solidFill>
              <a:latin typeface="Times" pitchFamily="18" charset="0"/>
              <a:cs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48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5301" y="980475"/>
            <a:ext cx="8181974" cy="4648800"/>
          </a:xfrm>
        </p:spPr>
        <p:txBody>
          <a:bodyPr/>
          <a:lstStyle/>
          <a:p>
            <a:r>
              <a:rPr lang="en-GB" b="1" dirty="0" smtClean="0"/>
              <a:t>Melrose/</a:t>
            </a:r>
            <a:r>
              <a:rPr lang="en-GB" b="1" dirty="0" err="1" smtClean="0"/>
              <a:t>Petroceltic</a:t>
            </a:r>
            <a:r>
              <a:rPr lang="en-GB" b="1" dirty="0" smtClean="0"/>
              <a:t> is an experienced company who;</a:t>
            </a:r>
          </a:p>
          <a:p>
            <a:pPr lvl="1"/>
            <a:r>
              <a:rPr lang="en-GB" dirty="0" smtClean="0"/>
              <a:t>Operates the </a:t>
            </a:r>
            <a:r>
              <a:rPr lang="en-GB" dirty="0" err="1" smtClean="0"/>
              <a:t>Galata</a:t>
            </a:r>
            <a:r>
              <a:rPr lang="en-GB" dirty="0" smtClean="0"/>
              <a:t>, </a:t>
            </a:r>
            <a:r>
              <a:rPr lang="en-GB" dirty="0" err="1" smtClean="0"/>
              <a:t>Kaliakra</a:t>
            </a:r>
            <a:r>
              <a:rPr lang="en-GB" dirty="0" smtClean="0"/>
              <a:t> and </a:t>
            </a:r>
            <a:r>
              <a:rPr lang="en-GB" dirty="0" err="1" smtClean="0"/>
              <a:t>Kavarna</a:t>
            </a:r>
            <a:r>
              <a:rPr lang="en-GB" dirty="0" smtClean="0"/>
              <a:t> fields with 100% Bulgarian Management and Staff.</a:t>
            </a:r>
          </a:p>
          <a:p>
            <a:pPr lvl="1"/>
            <a:r>
              <a:rPr lang="en-GB" dirty="0" smtClean="0"/>
              <a:t>Continues to actively explore with new 2011 and 2012 3d seismic in Bulgaria and Romania to process and interpret.</a:t>
            </a:r>
          </a:p>
          <a:p>
            <a:pPr lvl="1"/>
            <a:r>
              <a:rPr lang="en-GB" dirty="0" smtClean="0"/>
              <a:t>Has an active Black Sea drilling program in 2013 and 2014:</a:t>
            </a:r>
          </a:p>
          <a:p>
            <a:pPr lvl="2"/>
            <a:r>
              <a:rPr lang="en-GB" dirty="0" smtClean="0"/>
              <a:t>7 exploration wells.</a:t>
            </a:r>
          </a:p>
          <a:p>
            <a:pPr lvl="2"/>
            <a:r>
              <a:rPr lang="en-GB" dirty="0" smtClean="0"/>
              <a:t>1 new completion.</a:t>
            </a:r>
          </a:p>
          <a:p>
            <a:pPr lvl="1"/>
            <a:r>
              <a:rPr lang="en-GB" dirty="0" smtClean="0"/>
              <a:t>Has a new field development scheduled for 2014 with third subsea tieback from Kavarna East.</a:t>
            </a:r>
          </a:p>
          <a:p>
            <a:r>
              <a:rPr lang="en-GB" b="1" dirty="0" smtClean="0"/>
              <a:t>Black Sea has real Exploration Potential.</a:t>
            </a:r>
          </a:p>
          <a:p>
            <a:pPr lvl="1"/>
            <a:r>
              <a:rPr lang="en-GB" dirty="0" smtClean="0"/>
              <a:t>Busy upcoming exploration and development programs for the </a:t>
            </a:r>
            <a:r>
              <a:rPr lang="en-GB" dirty="0" smtClean="0"/>
              <a:t>Region</a:t>
            </a:r>
            <a:r>
              <a:rPr lang="en-GB" dirty="0" smtClean="0"/>
              <a:t>.</a:t>
            </a:r>
            <a:endParaRPr lang="en-GB" dirty="0" smtClean="0"/>
          </a:p>
          <a:p>
            <a:pPr lvl="2">
              <a:buFont typeface="Wingdings" pitchFamily="2" charset="2"/>
              <a:buChar char="§"/>
            </a:pPr>
            <a:r>
              <a:rPr lang="en-GB" dirty="0" smtClean="0"/>
              <a:t>Deep </a:t>
            </a:r>
            <a:r>
              <a:rPr lang="en-GB" dirty="0" smtClean="0"/>
              <a:t>water for the medium to long term.</a:t>
            </a:r>
          </a:p>
          <a:p>
            <a:pPr lvl="2">
              <a:buFont typeface="Wingdings" pitchFamily="2" charset="2"/>
              <a:buChar char="§"/>
            </a:pPr>
            <a:r>
              <a:rPr lang="en-GB" dirty="0" smtClean="0"/>
              <a:t>Near shore shallow water for the immediate future.</a:t>
            </a:r>
          </a:p>
          <a:p>
            <a:pPr marL="552404" lvl="2" indent="0">
              <a:buNone/>
            </a:pPr>
            <a:endParaRPr lang="en-GB" sz="1800" b="1" dirty="0"/>
          </a:p>
          <a:p>
            <a:pPr marL="552404" lvl="2" indent="0">
              <a:buNone/>
            </a:pPr>
            <a:r>
              <a:rPr lang="en-GB" sz="2000" b="1" dirty="0" smtClean="0"/>
              <a:t>Local </a:t>
            </a:r>
            <a:r>
              <a:rPr lang="en-GB" sz="2000" b="1" dirty="0" smtClean="0"/>
              <a:t>Production is the Key to a successful Energy Strategy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2406" y="517872"/>
            <a:ext cx="6715172" cy="500066"/>
          </a:xfrm>
        </p:spPr>
        <p:txBody>
          <a:bodyPr/>
          <a:lstStyle/>
          <a:p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1D14B4-4103-4254-85ED-C29441531CA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23600" y="1447200"/>
            <a:ext cx="7442938" cy="4357688"/>
          </a:xfrm>
        </p:spPr>
        <p:txBody>
          <a:bodyPr/>
          <a:lstStyle/>
          <a:p>
            <a:r>
              <a:rPr lang="en-GB" dirty="0" smtClean="0"/>
              <a:t>Melrose has recently merged with Petroceltic International plc.</a:t>
            </a:r>
          </a:p>
          <a:p>
            <a:r>
              <a:rPr lang="en-GB" dirty="0" smtClean="0"/>
              <a:t>Creating a company with a balanced portfolio of exploration, development and production assets.</a:t>
            </a:r>
          </a:p>
          <a:p>
            <a:r>
              <a:rPr lang="en-GB" dirty="0" smtClean="0"/>
              <a:t>Production of 28 Mboepd underpinning strong operational cashflows to fund future development and exploration.</a:t>
            </a:r>
          </a:p>
          <a:p>
            <a:endParaRPr lang="en-GB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Group Overview – The Merger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1D14B4-4103-4254-85ED-C29441531CA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31022" t="28612" r="36931" b="48260"/>
          <a:stretch>
            <a:fillRect/>
          </a:stretch>
        </p:blipFill>
        <p:spPr bwMode="auto">
          <a:xfrm>
            <a:off x="1979712" y="3389244"/>
            <a:ext cx="5363880" cy="217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23600" y="1447200"/>
            <a:ext cx="4610663" cy="4357688"/>
          </a:xfrm>
        </p:spPr>
        <p:txBody>
          <a:bodyPr/>
          <a:lstStyle/>
          <a:p>
            <a:r>
              <a:rPr lang="en-GB" dirty="0" smtClean="0"/>
              <a:t>Bulgaria</a:t>
            </a:r>
          </a:p>
          <a:p>
            <a:pPr lvl="1"/>
            <a:r>
              <a:rPr lang="en-GB" dirty="0" smtClean="0"/>
              <a:t>Melrose has been investing in Bulgaria since 1998.</a:t>
            </a:r>
          </a:p>
          <a:p>
            <a:pPr lvl="1"/>
            <a:r>
              <a:rPr lang="en-GB" dirty="0" smtClean="0"/>
              <a:t>In 2003 developed the Galata gas field.</a:t>
            </a:r>
          </a:p>
          <a:p>
            <a:pPr lvl="1"/>
            <a:r>
              <a:rPr lang="en-GB" dirty="0" smtClean="0"/>
              <a:t>Kaliakra and Kavarna satellite field development 2010.</a:t>
            </a:r>
          </a:p>
          <a:p>
            <a:pPr lvl="1"/>
            <a:r>
              <a:rPr lang="en-GB" dirty="0" smtClean="0"/>
              <a:t>Local fabrication of Egyptian production facilities.</a:t>
            </a:r>
          </a:p>
          <a:p>
            <a:pPr lvl="1"/>
            <a:r>
              <a:rPr lang="en-GB" dirty="0" smtClean="0"/>
              <a:t>Future development and exploration.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Romania</a:t>
            </a:r>
          </a:p>
          <a:p>
            <a:pPr lvl="1"/>
            <a:r>
              <a:rPr lang="en-GB" dirty="0" smtClean="0"/>
              <a:t>Melrose awarded two offshore licenses in 2011.</a:t>
            </a:r>
          </a:p>
          <a:p>
            <a:pPr lvl="2"/>
            <a:r>
              <a:rPr lang="en-GB" dirty="0" smtClean="0"/>
              <a:t>Block EX-27 Muridava and EX-28 Est Cobalcescu.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Offshore Black Sea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1D14B4-4103-4254-85ED-C29441531CA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3859" t="46038" r="40219" b="15356"/>
          <a:stretch>
            <a:fillRect/>
          </a:stretch>
        </p:blipFill>
        <p:spPr bwMode="auto">
          <a:xfrm>
            <a:off x="5181862" y="1806335"/>
            <a:ext cx="3835747" cy="3213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23600" y="1447200"/>
            <a:ext cx="7442938" cy="4357688"/>
          </a:xfrm>
        </p:spPr>
        <p:txBody>
          <a:bodyPr/>
          <a:lstStyle/>
          <a:p>
            <a:r>
              <a:rPr lang="en-GB" dirty="0" smtClean="0"/>
              <a:t>Agenda</a:t>
            </a:r>
          </a:p>
          <a:p>
            <a:endParaRPr lang="en-GB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Galata Field development 2003/2004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1D14B4-4103-4254-85ED-C29441531CA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2"/>
          <a:srcRect l="7022" t="31194" r="59917" b="26819"/>
          <a:stretch>
            <a:fillRect/>
          </a:stretch>
        </p:blipFill>
        <p:spPr bwMode="auto">
          <a:xfrm>
            <a:off x="1022588" y="1981454"/>
            <a:ext cx="7848600" cy="3738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6" name="Line 17"/>
          <p:cNvSpPr>
            <a:spLocks noChangeShapeType="1"/>
          </p:cNvSpPr>
          <p:nvPr/>
        </p:nvSpPr>
        <p:spPr bwMode="auto">
          <a:xfrm flipV="1">
            <a:off x="1848088" y="1759204"/>
            <a:ext cx="647700" cy="1008062"/>
          </a:xfrm>
          <a:prstGeom prst="line">
            <a:avLst/>
          </a:prstGeom>
          <a:noFill/>
          <a:ln w="41275">
            <a:solidFill>
              <a:srgbClr val="FF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pic>
        <p:nvPicPr>
          <p:cNvPr id="7" name="Picture 18"/>
          <p:cNvPicPr>
            <a:picLocks noChangeAspect="1" noChangeArrowheads="1"/>
          </p:cNvPicPr>
          <p:nvPr/>
        </p:nvPicPr>
        <p:blipFill>
          <a:blip r:embed="rId3"/>
          <a:srcRect l="15736" t="25397" r="18689" b="21460"/>
          <a:stretch>
            <a:fillRect/>
          </a:stretch>
        </p:blipFill>
        <p:spPr bwMode="auto">
          <a:xfrm>
            <a:off x="190738" y="1321054"/>
            <a:ext cx="2381250" cy="1158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9" name="Picture 21"/>
          <p:cNvPicPr>
            <a:picLocks noChangeAspect="1" noChangeArrowheads="1"/>
          </p:cNvPicPr>
          <p:nvPr/>
        </p:nvPicPr>
        <p:blipFill>
          <a:blip r:embed="rId4"/>
          <a:srcRect l="296" t="15750" r="50317" b="9888"/>
          <a:stretch>
            <a:fillRect/>
          </a:stretch>
        </p:blipFill>
        <p:spPr bwMode="auto">
          <a:xfrm>
            <a:off x="2700247" y="3637216"/>
            <a:ext cx="2411413" cy="1362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0" name="Line 22"/>
          <p:cNvSpPr>
            <a:spLocks noChangeShapeType="1"/>
          </p:cNvSpPr>
          <p:nvPr/>
        </p:nvSpPr>
        <p:spPr bwMode="auto">
          <a:xfrm flipV="1">
            <a:off x="843200" y="2773616"/>
            <a:ext cx="1008063" cy="647700"/>
          </a:xfrm>
          <a:prstGeom prst="line">
            <a:avLst/>
          </a:prstGeom>
          <a:noFill/>
          <a:ln w="41275">
            <a:solidFill>
              <a:srgbClr val="FF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pic>
        <p:nvPicPr>
          <p:cNvPr id="11" name="Picture 3" descr="Picture 02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04238" y="2289429"/>
            <a:ext cx="1223962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1742668" y="2773542"/>
            <a:ext cx="144463" cy="144462"/>
          </a:xfrm>
          <a:prstGeom prst="rect">
            <a:avLst/>
          </a:prstGeom>
          <a:solidFill>
            <a:srgbClr val="3399FF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5127044" y="3421614"/>
            <a:ext cx="144463" cy="144462"/>
          </a:xfrm>
          <a:prstGeom prst="rect">
            <a:avLst/>
          </a:prstGeom>
          <a:solidFill>
            <a:srgbClr val="3399FF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 l="63500" t="61000" r="24500" b="29111"/>
          <a:stretch>
            <a:fillRect/>
          </a:stretch>
        </p:blipFill>
        <p:spPr bwMode="auto">
          <a:xfrm>
            <a:off x="5999400" y="5165050"/>
            <a:ext cx="1197195" cy="554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23600" y="3899338"/>
            <a:ext cx="7442938" cy="1905550"/>
          </a:xfrm>
        </p:spPr>
        <p:txBody>
          <a:bodyPr/>
          <a:lstStyle/>
          <a:p>
            <a:r>
              <a:rPr lang="en-GB" dirty="0" smtClean="0"/>
              <a:t>The Galata platform was fabricated in Varna utilising local contractors and labour.</a:t>
            </a:r>
          </a:p>
          <a:p>
            <a:endParaRPr lang="en-GB" dirty="0" smtClean="0"/>
          </a:p>
          <a:p>
            <a:r>
              <a:rPr lang="en-GB" dirty="0" smtClean="0"/>
              <a:t>Platform was transported offshore and installed in 35 water depth.</a:t>
            </a:r>
          </a:p>
          <a:p>
            <a:endParaRPr lang="en-GB" dirty="0" smtClean="0"/>
          </a:p>
          <a:p>
            <a:r>
              <a:rPr lang="en-GB" dirty="0" smtClean="0"/>
              <a:t>Two deviated exploration wells were drilled from the platform using the Ukrainian Tavrida jack up cantilever rig.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Galata Field offshore development – 2003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1D14B4-4103-4254-85ED-C29441531CA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l="32424" t="5859" r="33059" b="17786"/>
          <a:stretch>
            <a:fillRect/>
          </a:stretch>
        </p:blipFill>
        <p:spPr bwMode="auto">
          <a:xfrm>
            <a:off x="4288010" y="1380762"/>
            <a:ext cx="1889372" cy="2350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 l="18654" t="5859" r="18982" b="11593"/>
          <a:stretch>
            <a:fillRect/>
          </a:stretch>
        </p:blipFill>
        <p:spPr bwMode="auto">
          <a:xfrm>
            <a:off x="1061249" y="1391756"/>
            <a:ext cx="3142681" cy="2339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 l="25990" t="5773" r="28184" b="11027"/>
          <a:stretch>
            <a:fillRect/>
          </a:stretch>
        </p:blipFill>
        <p:spPr bwMode="auto">
          <a:xfrm>
            <a:off x="6274694" y="1391756"/>
            <a:ext cx="2291237" cy="2339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23600" y="1447200"/>
            <a:ext cx="3774828" cy="4357688"/>
          </a:xfrm>
        </p:spPr>
        <p:txBody>
          <a:bodyPr/>
          <a:lstStyle/>
          <a:p>
            <a:r>
              <a:rPr lang="en-GB" dirty="0" smtClean="0"/>
              <a:t>25km of 14” offshore pipeline.</a:t>
            </a:r>
          </a:p>
          <a:p>
            <a:endParaRPr lang="en-GB" dirty="0" smtClean="0"/>
          </a:p>
          <a:p>
            <a:r>
              <a:rPr lang="en-GB" dirty="0" smtClean="0"/>
              <a:t>Onshore Processing Plant (OPP) was designed and built south of Varna.</a:t>
            </a:r>
          </a:p>
          <a:p>
            <a:endParaRPr lang="en-GB" dirty="0" smtClean="0"/>
          </a:p>
          <a:p>
            <a:r>
              <a:rPr lang="en-GB" dirty="0" smtClean="0"/>
              <a:t>A 63km onshore pipeline from the OPP to a metering station at Provadia where the line ties-in to the national distribution system.</a:t>
            </a:r>
          </a:p>
          <a:p>
            <a:endParaRPr lang="en-GB" dirty="0" smtClean="0"/>
          </a:p>
          <a:p>
            <a:r>
              <a:rPr lang="en-GB" dirty="0" smtClean="0"/>
              <a:t>Production from the Galata Gas Field commenced in June 2004.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Galata Field onshore development – 2003/2004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1D14B4-4103-4254-85ED-C29441531CA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Picture 4" descr="P10603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484784"/>
            <a:ext cx="2954361" cy="2000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29" descr="Varna Nov 10th 017"/>
          <p:cNvPicPr>
            <a:picLocks noChangeAspect="1" noChangeArrowheads="1"/>
          </p:cNvPicPr>
          <p:nvPr/>
        </p:nvPicPr>
        <p:blipFill>
          <a:blip r:embed="rId3" cstate="print"/>
          <a:srcRect l="8525"/>
          <a:stretch>
            <a:fillRect/>
          </a:stretch>
        </p:blipFill>
        <p:spPr bwMode="auto">
          <a:xfrm>
            <a:off x="4498428" y="3664001"/>
            <a:ext cx="2255677" cy="1654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26" descr="DSC01603"/>
          <p:cNvPicPr>
            <a:picLocks noChangeAspect="1" noChangeArrowheads="1"/>
          </p:cNvPicPr>
          <p:nvPr/>
        </p:nvPicPr>
        <p:blipFill>
          <a:blip r:embed="rId4" cstate="print"/>
          <a:srcRect l="8797" r="8512"/>
          <a:stretch>
            <a:fillRect/>
          </a:stretch>
        </p:blipFill>
        <p:spPr bwMode="auto">
          <a:xfrm>
            <a:off x="6884283" y="3664001"/>
            <a:ext cx="2039007" cy="16542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23599" y="837600"/>
            <a:ext cx="4741779" cy="2924775"/>
          </a:xfrm>
        </p:spPr>
        <p:txBody>
          <a:bodyPr/>
          <a:lstStyle/>
          <a:p>
            <a:r>
              <a:rPr lang="en-GB" dirty="0" smtClean="0"/>
              <a:t>In 2010 Melrose developed the Kaliakra and Kavarna Gas fields with a subsea tieback to the main Galata Field infrastructure </a:t>
            </a:r>
          </a:p>
          <a:p>
            <a:r>
              <a:rPr lang="en-GB" dirty="0" smtClean="0"/>
              <a:t>These were the 1</a:t>
            </a:r>
            <a:r>
              <a:rPr lang="en-GB" baseline="30000" dirty="0" smtClean="0"/>
              <a:t>st</a:t>
            </a:r>
            <a:r>
              <a:rPr lang="en-GB" dirty="0" smtClean="0"/>
              <a:t> Subsea production wells in the Black Sea.</a:t>
            </a:r>
          </a:p>
          <a:p>
            <a:r>
              <a:rPr lang="en-GB" dirty="0" smtClean="0"/>
              <a:t>A second subsea production well will be completed in the </a:t>
            </a:r>
            <a:r>
              <a:rPr lang="en-GB" dirty="0" err="1" smtClean="0"/>
              <a:t>Kaliakra</a:t>
            </a:r>
            <a:r>
              <a:rPr lang="en-GB" dirty="0" smtClean="0"/>
              <a:t> Field in 2013.</a:t>
            </a:r>
          </a:p>
          <a:p>
            <a:r>
              <a:rPr lang="en-GB" dirty="0" smtClean="0"/>
              <a:t>Currently the </a:t>
            </a:r>
            <a:r>
              <a:rPr lang="en-GB" dirty="0" err="1" smtClean="0"/>
              <a:t>twofields</a:t>
            </a:r>
            <a:r>
              <a:rPr lang="en-GB" dirty="0" smtClean="0"/>
              <a:t> </a:t>
            </a:r>
            <a:r>
              <a:rPr lang="en-GB" dirty="0"/>
              <a:t>produce around 15% of Bulgaria’s domestic gas needs.</a:t>
            </a:r>
          </a:p>
          <a:p>
            <a:r>
              <a:rPr lang="en-GB" dirty="0" smtClean="0"/>
              <a:t>To maintain this a third field, </a:t>
            </a:r>
            <a:r>
              <a:rPr lang="en-GB" dirty="0" err="1" smtClean="0"/>
              <a:t>Kavarna</a:t>
            </a:r>
            <a:r>
              <a:rPr lang="en-GB" dirty="0" smtClean="0"/>
              <a:t> East is planned to be brought on production in 2014.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2405" y="508347"/>
            <a:ext cx="7654773" cy="500066"/>
          </a:xfrm>
        </p:spPr>
        <p:txBody>
          <a:bodyPr>
            <a:normAutofit/>
          </a:bodyPr>
          <a:lstStyle/>
          <a:p>
            <a:r>
              <a:rPr lang="en-GB" dirty="0" smtClean="0"/>
              <a:t>Satellite field development (Kaliakra and Kavarna Fields)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1D14B4-4103-4254-85ED-C29441531CA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3667" t="650" r="1834" b="3694"/>
          <a:stretch>
            <a:fillRect/>
          </a:stretch>
        </p:blipFill>
        <p:spPr bwMode="auto">
          <a:xfrm>
            <a:off x="5844463" y="913800"/>
            <a:ext cx="2988311" cy="2626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14794" t="5898" r="14829" b="11027"/>
          <a:stretch>
            <a:fillRect/>
          </a:stretch>
        </p:blipFill>
        <p:spPr bwMode="auto">
          <a:xfrm>
            <a:off x="1424864" y="3953097"/>
            <a:ext cx="3048566" cy="2024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DSC_0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6" y="2841420"/>
            <a:ext cx="806670" cy="69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DSC_0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131" y="2771439"/>
            <a:ext cx="775055" cy="665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Picture 02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5213" y="1381126"/>
            <a:ext cx="817212" cy="1088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DFA\AppData\Local\Microsoft\Windows\Temporary Internet Files\Content.Outlook\W7TGQB4D\KVKLOPS131 (9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133" y="3606775"/>
            <a:ext cx="1770593" cy="237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FA\AppData\Local\Microsoft\Windows\Temporary Internet Files\Content.Outlook\W7TGQB4D\Workinpics (4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361" y="3606775"/>
            <a:ext cx="1770593" cy="237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2406" y="708372"/>
            <a:ext cx="7364642" cy="500066"/>
          </a:xfrm>
        </p:spPr>
        <p:txBody>
          <a:bodyPr/>
          <a:lstStyle/>
          <a:p>
            <a:r>
              <a:rPr lang="en-GB" dirty="0" smtClean="0"/>
              <a:t>Other Development Possibilities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1D14B4-4103-4254-85ED-C29441531CA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23600" y="1447200"/>
            <a:ext cx="4124625" cy="4357688"/>
          </a:xfrm>
        </p:spPr>
        <p:txBody>
          <a:bodyPr/>
          <a:lstStyle/>
          <a:p>
            <a:r>
              <a:rPr lang="en-GB" dirty="0" err="1" smtClean="0"/>
              <a:t>Galata</a:t>
            </a:r>
            <a:r>
              <a:rPr lang="en-GB" dirty="0" smtClean="0"/>
              <a:t> is presently a ‘hub’ for production, it could be used as a ‘hub’ for storage with offshore loading from ‘Compressed Natural Gas Vessels’.</a:t>
            </a:r>
          </a:p>
          <a:p>
            <a:r>
              <a:rPr lang="en-GB" dirty="0" smtClean="0"/>
              <a:t>In an emergency such a system could charge the national distribution system and </a:t>
            </a:r>
            <a:r>
              <a:rPr lang="en-GB" dirty="0" err="1" smtClean="0"/>
              <a:t>Chiren</a:t>
            </a:r>
            <a:r>
              <a:rPr lang="en-GB" dirty="0" smtClean="0"/>
              <a:t>. </a:t>
            </a:r>
            <a:endParaRPr lang="en-GB" dirty="0"/>
          </a:p>
        </p:txBody>
      </p:sp>
      <p:grpSp>
        <p:nvGrpSpPr>
          <p:cNvPr id="16" name="Group 15"/>
          <p:cNvGrpSpPr/>
          <p:nvPr/>
        </p:nvGrpSpPr>
        <p:grpSpPr>
          <a:xfrm>
            <a:off x="4938477" y="974726"/>
            <a:ext cx="4019549" cy="3186906"/>
            <a:chOff x="552450" y="241300"/>
            <a:chExt cx="8039100" cy="6373813"/>
          </a:xfrm>
        </p:grpSpPr>
        <p:pic>
          <p:nvPicPr>
            <p:cNvPr id="17" name="Picture 8" descr="ZZ27748_00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52450" y="241300"/>
              <a:ext cx="8039100" cy="6373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7" descr="Ship and buoy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80112" y="1412776"/>
              <a:ext cx="2810942" cy="3096344"/>
            </a:xfrm>
            <a:prstGeom prst="rect">
              <a:avLst/>
            </a:prstGeom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t="6516" r="4344" b="6516"/>
            <a:stretch>
              <a:fillRect/>
            </a:stretch>
          </p:blipFill>
          <p:spPr bwMode="auto">
            <a:xfrm>
              <a:off x="5789786" y="4828669"/>
              <a:ext cx="344399" cy="208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0" name="Straight Connector 19"/>
            <p:cNvCxnSpPr/>
            <p:nvPr/>
          </p:nvCxnSpPr>
          <p:spPr bwMode="auto">
            <a:xfrm rot="10800000" flipV="1">
              <a:off x="5292080" y="4869160"/>
              <a:ext cx="504056" cy="28803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" name="TextBox 20"/>
            <p:cNvSpPr txBox="1"/>
            <p:nvPr/>
          </p:nvSpPr>
          <p:spPr>
            <a:xfrm>
              <a:off x="5724128" y="4653136"/>
              <a:ext cx="144016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b="1" dirty="0" smtClean="0"/>
                <a:t>Kavarna East</a:t>
              </a:r>
              <a:endParaRPr lang="en-US" sz="900" b="1" dirty="0"/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4860032" y="4077072"/>
              <a:ext cx="1152128" cy="36004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41"/>
          <p:cNvGrpSpPr>
            <a:grpSpLocks/>
          </p:cNvGrpSpPr>
          <p:nvPr/>
        </p:nvGrpSpPr>
        <p:grpSpPr bwMode="auto">
          <a:xfrm>
            <a:off x="1236663" y="3328237"/>
            <a:ext cx="2640012" cy="2723313"/>
            <a:chOff x="1908175" y="692150"/>
            <a:chExt cx="5253038" cy="5418138"/>
          </a:xfrm>
        </p:grpSpPr>
        <p:pic>
          <p:nvPicPr>
            <p:cNvPr id="24" name="Picture 3" descr="Galata%20Top%20Structure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8175" y="692150"/>
              <a:ext cx="5253038" cy="5418138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4"/>
            <p:cNvSpPr>
              <a:spLocks noChangeAspect="1" noChangeArrowheads="1"/>
            </p:cNvSpPr>
            <p:nvPr/>
          </p:nvSpPr>
          <p:spPr bwMode="auto">
            <a:xfrm>
              <a:off x="4421188" y="3402013"/>
              <a:ext cx="111125" cy="103188"/>
            </a:xfrm>
            <a:prstGeom prst="rect">
              <a:avLst/>
            </a:prstGeom>
            <a:solidFill>
              <a:srgbClr val="FF0000"/>
            </a:solidFill>
            <a:ln w="222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AutoShape 5"/>
            <p:cNvSpPr>
              <a:spLocks noChangeAspect="1" noChangeArrowheads="1"/>
            </p:cNvSpPr>
            <p:nvPr/>
          </p:nvSpPr>
          <p:spPr bwMode="auto">
            <a:xfrm>
              <a:off x="4306888" y="3862388"/>
              <a:ext cx="111125" cy="103188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AutoShape 6"/>
            <p:cNvSpPr>
              <a:spLocks noChangeAspect="1" noChangeArrowheads="1"/>
            </p:cNvSpPr>
            <p:nvPr/>
          </p:nvSpPr>
          <p:spPr bwMode="auto">
            <a:xfrm>
              <a:off x="4830763" y="3249613"/>
              <a:ext cx="111125" cy="103188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9"/>
            <p:cNvSpPr>
              <a:spLocks noChangeShapeType="1"/>
            </p:cNvSpPr>
            <p:nvPr/>
          </p:nvSpPr>
          <p:spPr bwMode="auto">
            <a:xfrm flipH="1">
              <a:off x="4846638" y="2952750"/>
              <a:ext cx="635000" cy="3556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Oval 10"/>
            <p:cNvSpPr>
              <a:spLocks noChangeArrowheads="1"/>
            </p:cNvSpPr>
            <p:nvPr/>
          </p:nvSpPr>
          <p:spPr bwMode="auto">
            <a:xfrm>
              <a:off x="4313238" y="2873375"/>
              <a:ext cx="114300" cy="114300"/>
            </a:xfrm>
            <a:prstGeom prst="ellipse">
              <a:avLst/>
            </a:prstGeom>
            <a:solidFill>
              <a:srgbClr val="0000FF"/>
            </a:solidFill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Oval 11"/>
            <p:cNvSpPr>
              <a:spLocks noChangeArrowheads="1"/>
            </p:cNvSpPr>
            <p:nvPr/>
          </p:nvSpPr>
          <p:spPr bwMode="auto">
            <a:xfrm>
              <a:off x="4494213" y="3867150"/>
              <a:ext cx="114300" cy="114300"/>
            </a:xfrm>
            <a:prstGeom prst="ellipse">
              <a:avLst/>
            </a:prstGeom>
            <a:solidFill>
              <a:srgbClr val="0000FF"/>
            </a:solidFill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14"/>
            <p:cNvSpPr>
              <a:spLocks noChangeShapeType="1"/>
            </p:cNvSpPr>
            <p:nvPr/>
          </p:nvSpPr>
          <p:spPr bwMode="auto">
            <a:xfrm flipH="1" flipV="1">
              <a:off x="4557713" y="3943350"/>
              <a:ext cx="309563" cy="27463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34" name="Picture 33" descr="tenna_ko_0.t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83450" y="4192564"/>
            <a:ext cx="2179268" cy="1809381"/>
          </a:xfrm>
          <a:prstGeom prst="rect">
            <a:avLst/>
          </a:prstGeom>
        </p:spPr>
      </p:pic>
      <p:pic>
        <p:nvPicPr>
          <p:cNvPr id="32" name="Picture 3" descr="Picture 02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17323" y="1304497"/>
            <a:ext cx="958784" cy="1277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186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23600" y="1692166"/>
            <a:ext cx="3133697" cy="4112722"/>
          </a:xfrm>
        </p:spPr>
        <p:txBody>
          <a:bodyPr/>
          <a:lstStyle/>
          <a:p>
            <a:r>
              <a:rPr lang="en-GB" dirty="0" smtClean="0"/>
              <a:t>Fabrication of production equipment in Bulgaria and Ukraine.</a:t>
            </a:r>
          </a:p>
          <a:p>
            <a:r>
              <a:rPr lang="en-GB" dirty="0" smtClean="0"/>
              <a:t>Assembled in Varna and shipped to Egypt for construction and commissioning.</a:t>
            </a:r>
          </a:p>
          <a:p>
            <a:r>
              <a:rPr lang="en-GB" dirty="0" smtClean="0"/>
              <a:t>Bulgarian team worked closely with Egyptian colleagues to assemble and commission the production facilities.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2405" y="708372"/>
            <a:ext cx="7703327" cy="500066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Fabrication and assembly of production equipment in Varna for the West Dikirnis Field, Egypt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1D14B4-4103-4254-85ED-C29441531CA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5" name="Picture 7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1046" y="1447200"/>
            <a:ext cx="3119000" cy="2338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etroceltic Palette">
      <a:dk1>
        <a:srgbClr val="333333"/>
      </a:dk1>
      <a:lt1>
        <a:sysClr val="window" lastClr="FFFFFF"/>
      </a:lt1>
      <a:dk2>
        <a:srgbClr val="404040"/>
      </a:dk2>
      <a:lt2>
        <a:srgbClr val="F4E7ED"/>
      </a:lt2>
      <a:accent1>
        <a:srgbClr val="FF6600"/>
      </a:accent1>
      <a:accent2>
        <a:srgbClr val="333333"/>
      </a:accent2>
      <a:accent3>
        <a:srgbClr val="FF0033"/>
      </a:accent3>
      <a:accent4>
        <a:srgbClr val="CC9966"/>
      </a:accent4>
      <a:accent5>
        <a:srgbClr val="663300"/>
      </a:accent5>
      <a:accent6>
        <a:srgbClr val="FF9900"/>
      </a:accent6>
      <a:hlink>
        <a:srgbClr val="FFDE66"/>
      </a:hlink>
      <a:folHlink>
        <a:srgbClr val="D490C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10053</TotalTime>
  <Words>872</Words>
  <Application>Microsoft Office PowerPoint</Application>
  <PresentationFormat>On-screen Show (4:3)</PresentationFormat>
  <Paragraphs>121</Paragraphs>
  <Slides>18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Black Sea Potential</vt:lpstr>
      <vt:lpstr>Group Overview – The Merger</vt:lpstr>
      <vt:lpstr>Offshore Black Sea</vt:lpstr>
      <vt:lpstr>Galata Field development 2003/2004</vt:lpstr>
      <vt:lpstr>Galata Field offshore development – 2003</vt:lpstr>
      <vt:lpstr>Galata Field onshore development – 2003/2004 </vt:lpstr>
      <vt:lpstr>Satellite field development (Kaliakra and Kavarna Fields) </vt:lpstr>
      <vt:lpstr>Other Development Possibilities</vt:lpstr>
      <vt:lpstr>Fabrication and assembly of production equipment in Varna for the West Dikirnis Field, Egypt</vt:lpstr>
      <vt:lpstr>Fabrication and assembly of production equipment in Varna for the West Dikirnis Field, Egypt</vt:lpstr>
      <vt:lpstr>Fabrication and assembly of production equipment in Varna for the West Dikirnis Field, Egypt</vt:lpstr>
      <vt:lpstr>Fabrication and assembly of production equipment in Varna for the West Dikirnis Field, Egypt</vt:lpstr>
      <vt:lpstr>Exploration – 2D &amp; 3D Seismic acquisition</vt:lpstr>
      <vt:lpstr>PowerPoint Presentation</vt:lpstr>
      <vt:lpstr>PowerPoint Presentation</vt:lpstr>
      <vt:lpstr>Current and future program in Bulgaria</vt:lpstr>
      <vt:lpstr>Western Black Sea 2012 activity</vt:lpstr>
      <vt:lpstr>Conclusion</vt:lpstr>
    </vt:vector>
  </TitlesOfParts>
  <Company>Source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Gareth McGuckin</dc:creator>
  <cp:lastModifiedBy>DFA</cp:lastModifiedBy>
  <cp:revision>422</cp:revision>
  <cp:lastPrinted>2011-10-25T14:20:53Z</cp:lastPrinted>
  <dcterms:created xsi:type="dcterms:W3CDTF">2011-10-11T13:20:56Z</dcterms:created>
  <dcterms:modified xsi:type="dcterms:W3CDTF">2012-12-12T05:55:57Z</dcterms:modified>
</cp:coreProperties>
</file>