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1" r:id="rId2"/>
    <p:sldId id="258" r:id="rId3"/>
    <p:sldId id="266" r:id="rId4"/>
    <p:sldId id="267" r:id="rId5"/>
    <p:sldId id="268" r:id="rId6"/>
    <p:sldId id="269" r:id="rId7"/>
    <p:sldId id="263" r:id="rId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78000" autoAdjust="0"/>
  </p:normalViewPr>
  <p:slideViewPr>
    <p:cSldViewPr>
      <p:cViewPr varScale="1">
        <p:scale>
          <a:sx n="99" d="100"/>
          <a:sy n="99" d="100"/>
        </p:scale>
        <p:origin x="-2347" y="-82"/>
      </p:cViewPr>
      <p:guideLst>
        <p:guide orient="horz" pos="2160"/>
        <p:guide pos="2880"/>
      </p:guideLst>
    </p:cSldViewPr>
  </p:slideViewPr>
  <p:outlineViewPr>
    <p:cViewPr>
      <p:scale>
        <a:sx n="33" d="100"/>
        <a:sy n="33" d="100"/>
      </p:scale>
      <p:origin x="0" y="1038"/>
    </p:cViewPr>
  </p:outlineViewPr>
  <p:notesTextViewPr>
    <p:cViewPr>
      <p:scale>
        <a:sx n="100" d="100"/>
        <a:sy n="100" d="100"/>
      </p:scale>
      <p:origin x="0" y="648"/>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4EEDD57-7184-441A-8907-A05E605F0F1A}" type="datetimeFigureOut">
              <a:rPr lang="en-US"/>
              <a:pPr>
                <a:defRPr/>
              </a:pPr>
              <a:t>12/10/2012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F8ECB6D-7320-4E66-BBEA-765721B4990F}"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81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4A3422-B6FF-40D4-A8B1-10719E5E2FE5}" type="slidenum">
              <a:rPr lang="en-GB" smtClean="0"/>
              <a:pPr fontAlgn="base">
                <a:spcBef>
                  <a:spcPct val="0"/>
                </a:spcBef>
                <a:spcAft>
                  <a:spcPct val="0"/>
                </a:spcAft>
                <a:defRPr/>
              </a:pPr>
              <a:t>1</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a:lstStyle/>
          <a:p>
            <a:pPr eaLnBrk="1" hangingPunct="1">
              <a:spcBef>
                <a:spcPct val="0"/>
              </a:spcBef>
            </a:pPr>
            <a:endParaRPr lang="en-US" dirty="0" smtClean="0"/>
          </a:p>
        </p:txBody>
      </p:sp>
      <p:sp>
        <p:nvSpPr>
          <p:cNvPr id="92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1F409E-77C4-40D1-BB21-1FCD0A5323AA}" type="slidenum">
              <a:rPr lang="en-GB" smtClean="0"/>
              <a:pPr fontAlgn="base">
                <a:spcBef>
                  <a:spcPct val="0"/>
                </a:spcBef>
                <a:spcAft>
                  <a:spcPct val="0"/>
                </a:spcAft>
                <a:defRPr/>
              </a:pPr>
              <a:t>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AF8ECB6D-7320-4E66-BBEA-765721B4990F}" type="slidenum">
              <a:rPr lang="en-GB" smtClean="0"/>
              <a:pPr>
                <a:defRPr/>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dirty="0" smtClean="0"/>
              <a:t>International collaboration  is focussed on promoting</a:t>
            </a:r>
            <a:r>
              <a:rPr lang="en-GB" baseline="0" dirty="0" smtClean="0"/>
              <a:t> knowledge sharing between projects and countries to help cost reduction and support deployment of CCS</a:t>
            </a:r>
          </a:p>
          <a:p>
            <a:endParaRPr lang="en-GB" baseline="0" dirty="0" smtClean="0"/>
          </a:p>
          <a:p>
            <a:r>
              <a:rPr lang="en-GB" baseline="0" dirty="0" smtClean="0"/>
              <a:t>Also directly supporting capacity building on CCS in developing countries through allocation of £60m from the International Climate Fund(ICF)</a:t>
            </a:r>
          </a:p>
          <a:p>
            <a:endParaRPr lang="en-GB" baseline="0" dirty="0" smtClean="0"/>
          </a:p>
          <a:p>
            <a:r>
              <a:rPr lang="en-GB" baseline="0" dirty="0" smtClean="0"/>
              <a:t>UK engaged in wide range of work to help address both practical and political challenges.  For example membership of the International Energy Agency’s Greenhouse Gas R&amp;D Programme, work through the Carbon Capture Utilisation and Storage(CCUS) Initiative in partnership with Australia (which reports to the Clean Energy Ministerial) and participation in platforms such as the North Sea Basin Task Force, the Zero Emissions Platform and with the European CCS Demonstration Project Network.</a:t>
            </a:r>
          </a:p>
          <a:p>
            <a:endParaRPr lang="en-GB" baseline="0" dirty="0" smtClean="0"/>
          </a:p>
          <a:p>
            <a:r>
              <a:rPr lang="en-GB" baseline="0" dirty="0" smtClean="0"/>
              <a:t>Commitment to knowledge sharing best illustrated by the clear steps we took under the first UK CCS competition – government made complete full chain engineering designs freely available worldwide to support development of CCS.</a:t>
            </a:r>
          </a:p>
          <a:p>
            <a:endParaRPr lang="en-GB" baseline="0" dirty="0" smtClean="0"/>
          </a:p>
          <a:p>
            <a:r>
              <a:rPr lang="en-GB" baseline="0" dirty="0" smtClean="0"/>
              <a:t>Acronyms:</a:t>
            </a:r>
          </a:p>
          <a:p>
            <a:r>
              <a:rPr lang="en-GB" baseline="0" dirty="0" smtClean="0"/>
              <a:t>CEM- Commission on Ecosystem Management</a:t>
            </a:r>
          </a:p>
          <a:p>
            <a:r>
              <a:rPr lang="en-GB" baseline="0" dirty="0" smtClean="0"/>
              <a:t>CSLF- Carbon Sequestration Leadership Forum</a:t>
            </a:r>
          </a:p>
          <a:p>
            <a:r>
              <a:rPr lang="en-GB" baseline="0" dirty="0" err="1" smtClean="0"/>
              <a:t>GCCSi</a:t>
            </a:r>
            <a:r>
              <a:rPr lang="en-GB" baseline="0" dirty="0" smtClean="0"/>
              <a:t>- Global Carbon Capture Storage Institute</a:t>
            </a:r>
            <a:endParaRPr lang="en-GB" dirty="0"/>
          </a:p>
        </p:txBody>
      </p:sp>
      <p:sp>
        <p:nvSpPr>
          <p:cNvPr id="4" name="Slide Number Placeholder 3"/>
          <p:cNvSpPr>
            <a:spLocks noGrp="1"/>
          </p:cNvSpPr>
          <p:nvPr>
            <p:ph type="sldNum" sz="quarter" idx="10"/>
          </p:nvPr>
        </p:nvSpPr>
        <p:spPr/>
        <p:txBody>
          <a:bodyPr/>
          <a:lstStyle/>
          <a:p>
            <a:pPr>
              <a:defRPr/>
            </a:pPr>
            <a:fld id="{AF8ECB6D-7320-4E66-BBEA-765721B4990F}" type="slidenum">
              <a:rPr lang="en-GB" smtClean="0"/>
              <a:pPr>
                <a:defRPr/>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r>
              <a:rPr lang="en-GB" sz="1200" kern="1200" dirty="0" smtClean="0">
                <a:solidFill>
                  <a:schemeClr val="tx1"/>
                </a:solidFill>
                <a:latin typeface="+mn-lt"/>
                <a:ea typeface="+mn-ea"/>
                <a:cs typeface="+mn-cs"/>
              </a:rPr>
              <a:t>We believe this is one of t</a:t>
            </a:r>
            <a:r>
              <a:rPr lang="en-GB" sz="1200" b="1" kern="1200" dirty="0" smtClean="0">
                <a:solidFill>
                  <a:schemeClr val="tx1"/>
                </a:solidFill>
                <a:latin typeface="+mn-lt"/>
                <a:ea typeface="+mn-ea"/>
                <a:cs typeface="+mn-cs"/>
              </a:rPr>
              <a:t>he best offers of any Government anywhere in the world to support this strategically critical new technology</a:t>
            </a:r>
            <a:r>
              <a:rPr lang="en-GB" sz="1200" kern="1200" dirty="0" smtClean="0">
                <a:solidFill>
                  <a:schemeClr val="tx1"/>
                </a:solidFill>
                <a:latin typeface="+mn-lt"/>
                <a:ea typeface="+mn-ea"/>
                <a:cs typeface="+mn-cs"/>
              </a:rPr>
              <a:t>. </a:t>
            </a:r>
          </a:p>
          <a:p>
            <a:pPr lvl="0"/>
            <a:endParaRPr lang="en-GB" sz="1200" kern="1200" dirty="0" smtClean="0">
              <a:solidFill>
                <a:schemeClr val="tx1"/>
              </a:solidFill>
              <a:latin typeface="+mn-lt"/>
              <a:ea typeface="+mn-ea"/>
              <a:cs typeface="+mn-cs"/>
            </a:endParaRPr>
          </a:p>
          <a:p>
            <a:pPr marL="228600" lvl="0" indent="-228600">
              <a:buFont typeface="+mj-lt"/>
              <a:buNone/>
            </a:pPr>
            <a:r>
              <a:rPr lang="en-GB" sz="1200" kern="1200" dirty="0" smtClean="0">
                <a:solidFill>
                  <a:schemeClr val="tx1"/>
                </a:solidFill>
                <a:latin typeface="+mn-lt"/>
                <a:ea typeface="+mn-ea"/>
                <a:cs typeface="+mn-cs"/>
              </a:rPr>
              <a:t>The five key components outlined in the Roadmap are:</a:t>
            </a:r>
          </a:p>
          <a:p>
            <a:pPr marL="228600" lvl="0" indent="-228600">
              <a:buFont typeface="+mj-lt"/>
              <a:buAutoNum type="arabicPeriod"/>
            </a:pPr>
            <a:r>
              <a:rPr lang="en-GB" sz="1200" b="1" kern="1200" dirty="0" smtClean="0">
                <a:solidFill>
                  <a:schemeClr val="tx1"/>
                </a:solidFill>
                <a:latin typeface="+mn-lt"/>
                <a:ea typeface="+mn-ea"/>
                <a:cs typeface="+mn-cs"/>
              </a:rPr>
              <a:t>The £1bn CCS Commercialisation Programme </a:t>
            </a:r>
            <a:r>
              <a:rPr lang="en-GB" sz="1200" kern="1200" dirty="0" smtClean="0">
                <a:solidFill>
                  <a:schemeClr val="tx1"/>
                </a:solidFill>
                <a:latin typeface="+mn-lt"/>
                <a:ea typeface="+mn-ea"/>
                <a:cs typeface="+mn-cs"/>
              </a:rPr>
              <a:t>launched in April to support large commercial scale CCS demonstration projects</a:t>
            </a:r>
          </a:p>
          <a:p>
            <a:pPr marL="228600" lvl="0" indent="-228600">
              <a:buFont typeface="+mj-lt"/>
              <a:buAutoNum type="arabicPeriod"/>
            </a:pPr>
            <a:r>
              <a:rPr lang="en-GB" sz="1200" b="1" kern="1200" dirty="0" smtClean="0">
                <a:solidFill>
                  <a:schemeClr val="tx1"/>
                </a:solidFill>
                <a:latin typeface="+mn-lt"/>
                <a:ea typeface="+mn-ea"/>
                <a:cs typeface="+mn-cs"/>
              </a:rPr>
              <a:t>A £125m, 4-year </a:t>
            </a:r>
            <a:r>
              <a:rPr lang="en-GB" sz="1200" b="0" dirty="0" smtClean="0"/>
              <a:t>(2011-2015)</a:t>
            </a:r>
            <a:r>
              <a:rPr lang="en-GB" sz="1200" b="1" kern="1200" dirty="0" smtClean="0">
                <a:solidFill>
                  <a:schemeClr val="tx1"/>
                </a:solidFill>
                <a:latin typeface="+mn-lt"/>
                <a:ea typeface="+mn-ea"/>
                <a:cs typeface="+mn-cs"/>
              </a:rPr>
              <a:t>, co-ordinated cross-Government CCS R&amp;D and innovation programme </a:t>
            </a:r>
            <a:r>
              <a:rPr lang="en-GB" sz="1200" kern="1200" dirty="0" smtClean="0">
                <a:solidFill>
                  <a:schemeClr val="tx1"/>
                </a:solidFill>
                <a:latin typeface="+mn-lt"/>
                <a:ea typeface="+mn-ea"/>
                <a:cs typeface="+mn-cs"/>
              </a:rPr>
              <a:t>and a new UK CCS Research Centre.</a:t>
            </a:r>
          </a:p>
          <a:p>
            <a:pPr marL="228600" lvl="0" indent="-228600">
              <a:buFont typeface="+mj-lt"/>
              <a:buAutoNum type="arabicPeriod"/>
            </a:pPr>
            <a:r>
              <a:rPr lang="en-GB" sz="1200" b="1" dirty="0" smtClean="0"/>
              <a:t>Reforming the electricity market </a:t>
            </a:r>
            <a:r>
              <a:rPr lang="en-GB" sz="1200" b="0" dirty="0" smtClean="0"/>
              <a:t>(Electricity Market Reform</a:t>
            </a:r>
            <a:r>
              <a:rPr lang="en-GB" sz="1200" b="0" baseline="0" dirty="0" smtClean="0"/>
              <a:t> - EMR</a:t>
            </a:r>
            <a:r>
              <a:rPr lang="en-GB" sz="1200" b="0" dirty="0" smtClean="0"/>
              <a:t>) to encourage investment in all low carbon technologies including CCS; </a:t>
            </a:r>
          </a:p>
          <a:p>
            <a:pPr marL="228600" lvl="0" indent="-228600">
              <a:buFont typeface="+mj-lt"/>
              <a:buAutoNum type="arabicPeriod"/>
            </a:pPr>
            <a:r>
              <a:rPr lang="en-GB" sz="1200" b="1" kern="1200" dirty="0" smtClean="0">
                <a:solidFill>
                  <a:schemeClr val="tx1"/>
                </a:solidFill>
                <a:latin typeface="+mn-lt"/>
                <a:ea typeface="+mn-ea"/>
                <a:cs typeface="+mn-cs"/>
              </a:rPr>
              <a:t>Commitments to working with industry to address other important areas</a:t>
            </a:r>
            <a:r>
              <a:rPr lang="en-GB" sz="1200" kern="1200" dirty="0" smtClean="0">
                <a:solidFill>
                  <a:schemeClr val="tx1"/>
                </a:solidFill>
                <a:latin typeface="+mn-lt"/>
                <a:ea typeface="+mn-ea"/>
                <a:cs typeface="+mn-cs"/>
              </a:rPr>
              <a:t> including developing the CCS supply chain, storage and assisting the development of CCS infrastructure. </a:t>
            </a:r>
          </a:p>
          <a:p>
            <a:pPr marL="228600" lvl="0" indent="-228600">
              <a:buFont typeface="+mj-lt"/>
              <a:buAutoNum type="arabicPeriod"/>
            </a:pPr>
            <a:r>
              <a:rPr lang="en-GB" sz="1200" b="1" kern="1200" dirty="0" smtClean="0">
                <a:solidFill>
                  <a:schemeClr val="tx1"/>
                </a:solidFill>
                <a:latin typeface="+mn-lt"/>
                <a:ea typeface="+mn-ea"/>
                <a:cs typeface="+mn-cs"/>
              </a:rPr>
              <a:t>International engagement </a:t>
            </a:r>
            <a:r>
              <a:rPr lang="en-GB" sz="1200" kern="1200" dirty="0" smtClean="0">
                <a:solidFill>
                  <a:schemeClr val="tx1"/>
                </a:solidFill>
                <a:latin typeface="+mn-lt"/>
                <a:ea typeface="+mn-ea"/>
                <a:cs typeface="+mn-cs"/>
              </a:rPr>
              <a:t>focused on sharing knowledge generated through the UK programme and learning from other projects around the world.</a:t>
            </a:r>
          </a:p>
          <a:p>
            <a:pPr>
              <a:spcBef>
                <a:spcPts val="600"/>
              </a:spcBef>
              <a:buNone/>
            </a:pPr>
            <a:r>
              <a:rPr lang="en-GB" u="sng" dirty="0" smtClean="0"/>
              <a:t>Qatar Carbonates and Carbon Storage Research Centre</a:t>
            </a:r>
          </a:p>
          <a:p>
            <a:pPr>
              <a:spcBef>
                <a:spcPts val="600"/>
              </a:spcBef>
            </a:pPr>
            <a:r>
              <a:rPr lang="en-GB" b="0" dirty="0" smtClean="0"/>
              <a:t>Based at UK’s Imperial College Energy Futures Lab – one of the UK’s leading universities in CCS</a:t>
            </a:r>
            <a:r>
              <a:rPr lang="en-GB" b="0" baseline="0" dirty="0" smtClean="0"/>
              <a:t> </a:t>
            </a:r>
            <a:endParaRPr lang="en-GB" b="0" dirty="0" smtClean="0"/>
          </a:p>
          <a:p>
            <a:pPr>
              <a:spcBef>
                <a:spcPts val="600"/>
              </a:spcBef>
            </a:pPr>
            <a:r>
              <a:rPr lang="en-GB" b="0" dirty="0" smtClean="0"/>
              <a:t>$70M, 10-year research centre to better understand carbonate reservoirs in Qatar</a:t>
            </a:r>
          </a:p>
          <a:p>
            <a:pPr>
              <a:spcBef>
                <a:spcPts val="600"/>
              </a:spcBef>
            </a:pPr>
            <a:r>
              <a:rPr lang="en-GB" b="0" dirty="0" smtClean="0"/>
              <a:t>Jointly funded by:</a:t>
            </a:r>
          </a:p>
          <a:p>
            <a:pPr lvl="1">
              <a:spcBef>
                <a:spcPts val="600"/>
              </a:spcBef>
            </a:pPr>
            <a:r>
              <a:rPr lang="en-GB" b="0" dirty="0" smtClean="0"/>
              <a:t>Qatar Petroleum</a:t>
            </a:r>
          </a:p>
          <a:p>
            <a:pPr lvl="1">
              <a:spcBef>
                <a:spcPts val="600"/>
              </a:spcBef>
            </a:pPr>
            <a:r>
              <a:rPr lang="en-GB" b="0" dirty="0" smtClean="0"/>
              <a:t>Shell</a:t>
            </a:r>
          </a:p>
          <a:p>
            <a:pPr lvl="1">
              <a:spcBef>
                <a:spcPts val="600"/>
              </a:spcBef>
            </a:pPr>
            <a:r>
              <a:rPr lang="en-GB" b="0" dirty="0" smtClean="0"/>
              <a:t>additional support from Qatar Science and Technology Park (QSTP)</a:t>
            </a:r>
          </a:p>
          <a:p>
            <a:endParaRPr lang="en-GB" dirty="0"/>
          </a:p>
        </p:txBody>
      </p:sp>
      <p:sp>
        <p:nvSpPr>
          <p:cNvPr id="4" name="Slide Number Placeholder 3"/>
          <p:cNvSpPr>
            <a:spLocks noGrp="1"/>
          </p:cNvSpPr>
          <p:nvPr>
            <p:ph type="sldNum" sz="quarter" idx="10"/>
          </p:nvPr>
        </p:nvSpPr>
        <p:spPr/>
        <p:txBody>
          <a:bodyPr/>
          <a:lstStyle/>
          <a:p>
            <a:pPr>
              <a:defRPr/>
            </a:pPr>
            <a:fld id="{AF8ECB6D-7320-4E66-BBEA-765721B4990F}" type="slidenum">
              <a:rPr lang="en-GB" smtClean="0"/>
              <a:pPr>
                <a:defRPr/>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81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EDF172-8748-4529-B798-760DB17BAA09}" type="slidenum">
              <a:rPr lang="en-GB" smtClean="0"/>
              <a:pPr fontAlgn="base">
                <a:spcBef>
                  <a:spcPct val="0"/>
                </a:spcBef>
                <a:spcAft>
                  <a:spcPct val="0"/>
                </a:spcAft>
                <a:defRPr/>
              </a:pPr>
              <a:t>7</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4FC338C2-84E5-4A3F-84D5-8ABC7A7761FD}" type="datetimeFigureOut">
              <a:rPr lang="en-US"/>
              <a:pPr>
                <a:defRPr/>
              </a:pPr>
              <a:t>12/10/2012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E6EBA1A-45A5-47AB-A29E-FF36D90A14CD}"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6E1FBCC-1EDD-4C36-81E3-9B333684BA7C}" type="datetimeFigureOut">
              <a:rPr lang="en-US"/>
              <a:pPr>
                <a:defRPr/>
              </a:pPr>
              <a:t>12/10/2012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DFBF77A-CD90-46A6-B787-76F7E130B34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EC77745-95EF-4933-A6F4-A1511BEEBC58}" type="datetimeFigureOut">
              <a:rPr lang="en-US"/>
              <a:pPr>
                <a:defRPr/>
              </a:pPr>
              <a:t>12/10/2012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1B8E142-59C3-40E4-A9C7-355FEAEF77C3}"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686304" cy="1143000"/>
          </a:xfrm>
        </p:spPr>
        <p:txBody>
          <a:bodyPr>
            <a:normAutofit/>
          </a:bodyPr>
          <a:lstStyle>
            <a:lvl1pPr algn="l">
              <a:defRPr sz="2600" baseline="0">
                <a:solidFill>
                  <a:schemeClr val="tx2"/>
                </a:solidFill>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buFont typeface="Calibri" pitchFamily="34" charset="0"/>
              <a:buChar char="&gt;"/>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4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lvl1pPr>
              <a:defRPr/>
            </a:lvl1pPr>
          </a:lstStyle>
          <a:p>
            <a:pPr>
              <a:defRPr/>
            </a:pPr>
            <a:fld id="{FA0C2437-FFAC-4F23-A42E-24453498DDF4}" type="datetimeFigureOut">
              <a:rPr lang="en-US"/>
              <a:pPr>
                <a:defRPr/>
              </a:pPr>
              <a:t>12/10/2012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F8DD08-125F-4B5E-A05E-70FB0DDF37CA}"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76C42CD-DF1B-4B6C-B61F-CB35F48F0B9F}" type="datetimeFigureOut">
              <a:rPr lang="en-US"/>
              <a:pPr>
                <a:defRPr/>
              </a:pPr>
              <a:t>12/10/2012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D69A372-B863-4E6F-806B-75E9BBB8A523}"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E79956CF-050B-480A-9B69-7E944D5C89A2}" type="datetimeFigureOut">
              <a:rPr lang="en-US"/>
              <a:pPr>
                <a:defRPr/>
              </a:pPr>
              <a:t>12/10/2012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EE0C97F-A431-4CB4-9195-4EF33221B2C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F208F472-F7B0-4063-AAE9-4660EA2603F9}" type="datetimeFigureOut">
              <a:rPr lang="en-US"/>
              <a:pPr>
                <a:defRPr/>
              </a:pPr>
              <a:t>12/10/2012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BD1CD4D0-9FAA-45D6-ABFA-EEF7854905D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CF637790-06B0-478E-B01C-AE9C1FC85367}" type="datetimeFigureOut">
              <a:rPr lang="en-US"/>
              <a:pPr>
                <a:defRPr/>
              </a:pPr>
              <a:t>12/10/2012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839F008-253B-43DC-B547-7FF3014395F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75DE6ED-4D00-4A2E-846A-A7A98913CD76}" type="datetimeFigureOut">
              <a:rPr lang="en-US"/>
              <a:pPr>
                <a:defRPr/>
              </a:pPr>
              <a:t>12/10/2012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32258B45-E016-4C56-9640-251AE80172B9}"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6BB2762-6767-43E4-B64E-66634FEBC222}" type="datetimeFigureOut">
              <a:rPr lang="en-US"/>
              <a:pPr>
                <a:defRPr/>
              </a:pPr>
              <a:t>12/10/2012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6991E90-4452-4A26-A4AF-E668085CB6B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C5DD03D-205D-44BD-99EC-6E172A9F81E3}" type="datetimeFigureOut">
              <a:rPr lang="en-US"/>
              <a:pPr>
                <a:defRPr/>
              </a:pPr>
              <a:t>12/10/2012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A509A93-578B-4F8D-A472-9A7EB477B3BB}"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C838A0C-C44A-4A7B-B5DD-EAD3CBFCAB93}" type="datetimeFigureOut">
              <a:rPr lang="en-US"/>
              <a:pPr>
                <a:defRPr/>
              </a:pPr>
              <a:t>12/10/2012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913D6F6-55A2-45FD-8691-9E61080D083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fco illustrator elements for powerpoint cover.png"/>
          <p:cNvPicPr>
            <a:picLocks noChangeAspect="1"/>
          </p:cNvPicPr>
          <p:nvPr/>
        </p:nvPicPr>
        <p:blipFill>
          <a:blip r:embed="rId3" cstate="print"/>
          <a:srcRect/>
          <a:stretch>
            <a:fillRect/>
          </a:stretch>
        </p:blipFill>
        <p:spPr bwMode="auto">
          <a:xfrm>
            <a:off x="0" y="-66675"/>
            <a:ext cx="9144000" cy="6924675"/>
          </a:xfrm>
          <a:prstGeom prst="rect">
            <a:avLst/>
          </a:prstGeom>
          <a:noFill/>
          <a:ln w="9525">
            <a:noFill/>
            <a:miter lim="800000"/>
            <a:headEnd/>
            <a:tailEnd/>
          </a:ln>
        </p:spPr>
      </p:pic>
      <p:sp>
        <p:nvSpPr>
          <p:cNvPr id="2051" name="TextBox 5"/>
          <p:cNvSpPr txBox="1">
            <a:spLocks noChangeArrowheads="1"/>
          </p:cNvSpPr>
          <p:nvPr/>
        </p:nvSpPr>
        <p:spPr bwMode="auto">
          <a:xfrm>
            <a:off x="2428875" y="2286000"/>
            <a:ext cx="5000625" cy="1754326"/>
          </a:xfrm>
          <a:prstGeom prst="rect">
            <a:avLst/>
          </a:prstGeom>
          <a:noFill/>
          <a:ln w="9525">
            <a:noFill/>
            <a:miter lim="800000"/>
            <a:headEnd/>
            <a:tailEnd/>
          </a:ln>
        </p:spPr>
        <p:txBody>
          <a:bodyPr>
            <a:spAutoFit/>
          </a:bodyPr>
          <a:lstStyle/>
          <a:p>
            <a:r>
              <a:rPr lang="en-GB" sz="3600" dirty="0" smtClean="0">
                <a:solidFill>
                  <a:schemeClr val="bg1"/>
                </a:solidFill>
              </a:rPr>
              <a:t>UK </a:t>
            </a:r>
            <a:r>
              <a:rPr lang="en-GB" sz="3600" dirty="0" smtClean="0">
                <a:solidFill>
                  <a:schemeClr val="bg1"/>
                </a:solidFill>
              </a:rPr>
              <a:t>Position on </a:t>
            </a:r>
            <a:br>
              <a:rPr lang="en-GB" sz="3600" dirty="0" smtClean="0">
                <a:solidFill>
                  <a:schemeClr val="bg1"/>
                </a:solidFill>
              </a:rPr>
            </a:br>
            <a:r>
              <a:rPr lang="en-GB" sz="3600" dirty="0" smtClean="0">
                <a:solidFill>
                  <a:schemeClr val="bg1"/>
                </a:solidFill>
              </a:rPr>
              <a:t>Carbon </a:t>
            </a:r>
            <a:r>
              <a:rPr lang="en-GB" sz="3600" dirty="0" smtClean="0">
                <a:solidFill>
                  <a:schemeClr val="bg1"/>
                </a:solidFill>
              </a:rPr>
              <a:t>Capture &amp; Storage</a:t>
            </a:r>
            <a:endParaRPr lang="en-GB" sz="3600" dirty="0">
              <a:solidFill>
                <a:schemeClr val="bg1"/>
              </a:solidFill>
            </a:endParaRPr>
          </a:p>
        </p:txBody>
      </p:sp>
      <p:sp>
        <p:nvSpPr>
          <p:cNvPr id="5" name="Footer Placeholder 4"/>
          <p:cNvSpPr>
            <a:spLocks noGrp="1"/>
          </p:cNvSpPr>
          <p:nvPr>
            <p:ph type="ftr" sz="quarter" idx="11"/>
          </p:nvPr>
        </p:nvSpPr>
        <p:spPr>
          <a:xfrm>
            <a:off x="4013995" y="6415802"/>
            <a:ext cx="1116010" cy="246221"/>
          </a:xfrm>
        </p:spPr>
        <p:txBody>
          <a:bodyPr wrap="none" anchorCtr="1">
            <a:spAutoFit/>
          </a:bodyPr>
          <a:lstStyle/>
          <a:p>
            <a:pPr>
              <a:defRPr/>
            </a:pPr>
            <a:r>
              <a:rPr lang="en-GB" sz="1000" smtClean="0">
                <a:latin typeface="Arial"/>
              </a:rPr>
              <a:t>UNCLASSIFIED</a:t>
            </a:r>
            <a:endParaRPr lang="en-GB" sz="1000">
              <a:latin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5626968" cy="1143000"/>
          </a:xfrm>
        </p:spPr>
        <p:txBody>
          <a:bodyPr/>
          <a:lstStyle/>
          <a:p>
            <a:pPr eaLnBrk="1" hangingPunct="1"/>
            <a:r>
              <a:rPr lang="en-US" b="1" dirty="0" smtClean="0">
                <a:latin typeface="Arial" charset="0"/>
                <a:cs typeface="Arial" charset="0"/>
              </a:rPr>
              <a:t>The Importance of CCS: UK View</a:t>
            </a:r>
          </a:p>
        </p:txBody>
      </p:sp>
      <p:sp>
        <p:nvSpPr>
          <p:cNvPr id="3075" name="Content Placeholder 2"/>
          <p:cNvSpPr>
            <a:spLocks noGrp="1"/>
          </p:cNvSpPr>
          <p:nvPr>
            <p:ph idx="1"/>
          </p:nvPr>
        </p:nvSpPr>
        <p:spPr>
          <a:xfrm>
            <a:off x="457200" y="1340768"/>
            <a:ext cx="8229600" cy="4785395"/>
          </a:xfrm>
        </p:spPr>
        <p:txBody>
          <a:bodyPr/>
          <a:lstStyle/>
          <a:p>
            <a:r>
              <a:rPr lang="en-GB" sz="2000" dirty="0" smtClean="0"/>
              <a:t>Climate change is happening; primarily the result of human activity </a:t>
            </a:r>
          </a:p>
          <a:p>
            <a:endParaRPr lang="en-GB" sz="2000" dirty="0" smtClean="0"/>
          </a:p>
          <a:p>
            <a:pPr>
              <a:spcBef>
                <a:spcPct val="0"/>
              </a:spcBef>
            </a:pPr>
            <a:r>
              <a:rPr lang="en-GB" sz="2000" dirty="0" smtClean="0"/>
              <a:t>Intergovernmental Panel on Climate Change (IPPC) recommends </a:t>
            </a:r>
            <a:r>
              <a:rPr lang="en-GB" sz="2000" b="1" dirty="0" smtClean="0">
                <a:solidFill>
                  <a:srgbClr val="C00000"/>
                </a:solidFill>
              </a:rPr>
              <a:t>50% </a:t>
            </a:r>
            <a:r>
              <a:rPr lang="en-GB" sz="2000" dirty="0" smtClean="0"/>
              <a:t>reduction in global greenhouse gas emissions by 2050 from 1990 levels</a:t>
            </a:r>
          </a:p>
          <a:p>
            <a:pPr>
              <a:spcBef>
                <a:spcPct val="0"/>
              </a:spcBef>
            </a:pPr>
            <a:endParaRPr lang="en-GB" sz="2000" dirty="0" smtClean="0"/>
          </a:p>
          <a:p>
            <a:pPr>
              <a:spcBef>
                <a:spcPct val="0"/>
              </a:spcBef>
            </a:pPr>
            <a:r>
              <a:rPr lang="en-GB" sz="2000" dirty="0" smtClean="0"/>
              <a:t>Through UNFCCC, UK pressing for creation of a </a:t>
            </a:r>
            <a:r>
              <a:rPr lang="en-GB" sz="2000" u="sng" dirty="0" smtClean="0"/>
              <a:t>legally-binding framework</a:t>
            </a:r>
            <a:r>
              <a:rPr lang="en-GB" sz="2000" dirty="0" smtClean="0"/>
              <a:t> that commits all countries to keep emissions below agreed limits</a:t>
            </a:r>
          </a:p>
          <a:p>
            <a:pPr>
              <a:spcBef>
                <a:spcPct val="0"/>
              </a:spcBef>
            </a:pPr>
            <a:endParaRPr lang="en-GB" sz="2000" dirty="0" smtClean="0"/>
          </a:p>
          <a:p>
            <a:pPr>
              <a:spcBef>
                <a:spcPct val="0"/>
              </a:spcBef>
            </a:pPr>
            <a:r>
              <a:rPr lang="en-GB" sz="2000" dirty="0" smtClean="0"/>
              <a:t>EU target: currently </a:t>
            </a:r>
            <a:r>
              <a:rPr lang="en-GB" sz="2000" b="1" dirty="0" smtClean="0"/>
              <a:t>20% </a:t>
            </a:r>
            <a:r>
              <a:rPr lang="en-GB" sz="2000" dirty="0" smtClean="0"/>
              <a:t>emissions reduction by 2020 from 1990 levels</a:t>
            </a:r>
          </a:p>
          <a:p>
            <a:pPr>
              <a:spcBef>
                <a:spcPct val="0"/>
              </a:spcBef>
            </a:pPr>
            <a:endParaRPr lang="en-GB" sz="2000" dirty="0" smtClean="0"/>
          </a:p>
          <a:p>
            <a:pPr>
              <a:spcBef>
                <a:spcPct val="0"/>
              </a:spcBef>
            </a:pPr>
            <a:r>
              <a:rPr lang="en-GB" sz="2000" dirty="0" smtClean="0"/>
              <a:t>UK domestic target (legally-binding through </a:t>
            </a:r>
            <a:r>
              <a:rPr lang="en-GB" sz="2000" dirty="0" smtClean="0"/>
              <a:t/>
            </a:r>
            <a:br>
              <a:rPr lang="en-GB" sz="2000" dirty="0" smtClean="0"/>
            </a:br>
            <a:r>
              <a:rPr lang="en-GB" sz="2000" dirty="0" smtClean="0"/>
              <a:t>Climate </a:t>
            </a:r>
            <a:r>
              <a:rPr lang="en-GB" sz="2000" dirty="0" smtClean="0"/>
              <a:t>Change Act): </a:t>
            </a:r>
            <a:r>
              <a:rPr lang="en-GB" sz="2000" b="1" dirty="0" smtClean="0"/>
              <a:t>80% </a:t>
            </a:r>
            <a:r>
              <a:rPr lang="en-GB" sz="2000" dirty="0" smtClean="0"/>
              <a:t>reduction by 2050 </a:t>
            </a:r>
            <a:r>
              <a:rPr lang="en-GB" sz="2000" dirty="0" smtClean="0"/>
              <a:t/>
            </a:r>
            <a:br>
              <a:rPr lang="en-GB" sz="2000" dirty="0" smtClean="0"/>
            </a:br>
            <a:r>
              <a:rPr lang="en-GB" sz="2000" dirty="0" smtClean="0"/>
              <a:t>from </a:t>
            </a:r>
            <a:r>
              <a:rPr lang="en-GB" sz="2000" dirty="0" smtClean="0"/>
              <a:t>1990 levels </a:t>
            </a:r>
            <a:endParaRPr lang="en-US" sz="2000" dirty="0" smtClean="0">
              <a:latin typeface="Arial" charset="0"/>
              <a:cs typeface="Arial" charset="0"/>
            </a:endParaRPr>
          </a:p>
        </p:txBody>
      </p:sp>
      <p:pic>
        <p:nvPicPr>
          <p:cNvPr id="3076" name="Picture 6" descr="FCO_UK_PS_1S_3cm.png"/>
          <p:cNvPicPr>
            <a:picLocks noChangeAspect="1"/>
          </p:cNvPicPr>
          <p:nvPr/>
        </p:nvPicPr>
        <p:blipFill>
          <a:blip r:embed="rId3" cstate="print"/>
          <a:srcRect/>
          <a:stretch>
            <a:fillRect/>
          </a:stretch>
        </p:blipFill>
        <p:spPr bwMode="auto">
          <a:xfrm>
            <a:off x="7715250" y="214313"/>
            <a:ext cx="1079500" cy="944562"/>
          </a:xfrm>
          <a:prstGeom prst="rect">
            <a:avLst/>
          </a:prstGeom>
          <a:noFill/>
          <a:ln w="9525">
            <a:noFill/>
            <a:miter lim="800000"/>
            <a:headEnd/>
            <a:tailEnd/>
          </a:ln>
        </p:spPr>
      </p:pic>
      <p:sp>
        <p:nvSpPr>
          <p:cNvPr id="5" name="Footer Placeholder 4"/>
          <p:cNvSpPr>
            <a:spLocks noGrp="1"/>
          </p:cNvSpPr>
          <p:nvPr>
            <p:ph type="ftr" sz="quarter" idx="11"/>
          </p:nvPr>
        </p:nvSpPr>
        <p:spPr>
          <a:xfrm>
            <a:off x="4013995" y="6415802"/>
            <a:ext cx="1116010" cy="246221"/>
          </a:xfrm>
        </p:spPr>
        <p:txBody>
          <a:bodyPr wrap="none" anchorCtr="1">
            <a:spAutoFit/>
          </a:bodyPr>
          <a:lstStyle/>
          <a:p>
            <a:pPr>
              <a:defRPr/>
            </a:pPr>
            <a:r>
              <a:rPr lang="en-GB" sz="1000" smtClean="0">
                <a:latin typeface="Arial"/>
              </a:rPr>
              <a:t>UNCLASSIFIED</a:t>
            </a:r>
            <a:endParaRPr lang="en-GB" sz="1000">
              <a:latin typeface="Arial"/>
            </a:endParaRPr>
          </a:p>
        </p:txBody>
      </p:sp>
      <p:pic>
        <p:nvPicPr>
          <p:cNvPr id="10242" name="Picture 2" descr="low carbon society"/>
          <p:cNvPicPr>
            <a:picLocks noChangeAspect="1" noChangeArrowheads="1"/>
          </p:cNvPicPr>
          <p:nvPr/>
        </p:nvPicPr>
        <p:blipFill>
          <a:blip r:embed="rId4" cstate="print"/>
          <a:srcRect/>
          <a:stretch>
            <a:fillRect/>
          </a:stretch>
        </p:blipFill>
        <p:spPr bwMode="auto">
          <a:xfrm>
            <a:off x="6460621" y="5013176"/>
            <a:ext cx="2683380" cy="1844824"/>
          </a:xfrm>
          <a:prstGeom prst="rect">
            <a:avLst/>
          </a:prstGeom>
          <a:noFill/>
          <a:effectLst>
            <a:outerShdw blurRad="50800" dist="50800" dir="5400000" algn="ctr" rotWithShape="0">
              <a:srgbClr val="000000">
                <a:alpha val="56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99176" cy="1143000"/>
          </a:xfrm>
        </p:spPr>
        <p:txBody>
          <a:bodyPr/>
          <a:lstStyle/>
          <a:p>
            <a:r>
              <a:rPr lang="en-GB" b="1" dirty="0" smtClean="0"/>
              <a:t>The Importance of CCS: UK view</a:t>
            </a:r>
            <a:endParaRPr lang="en-GB" b="1" dirty="0"/>
          </a:p>
        </p:txBody>
      </p:sp>
      <p:sp>
        <p:nvSpPr>
          <p:cNvPr id="3" name="Content Placeholder 2"/>
          <p:cNvSpPr>
            <a:spLocks noGrp="1"/>
          </p:cNvSpPr>
          <p:nvPr>
            <p:ph idx="1"/>
          </p:nvPr>
        </p:nvSpPr>
        <p:spPr/>
        <p:txBody>
          <a:bodyPr/>
          <a:lstStyle/>
          <a:p>
            <a:pPr>
              <a:spcBef>
                <a:spcPct val="0"/>
              </a:spcBef>
            </a:pPr>
            <a:r>
              <a:rPr lang="en-GB" dirty="0" smtClean="0"/>
              <a:t>IEA modelling suggests CCS in global industrial and electricity sectors combined could deliver around </a:t>
            </a:r>
            <a:r>
              <a:rPr lang="en-GB" b="1" dirty="0" smtClean="0">
                <a:solidFill>
                  <a:schemeClr val="accent3">
                    <a:lumMod val="50000"/>
                  </a:schemeClr>
                </a:solidFill>
              </a:rPr>
              <a:t>20% </a:t>
            </a:r>
            <a:r>
              <a:rPr lang="en-GB" dirty="0" smtClean="0"/>
              <a:t>of the necessary emissions reductions by 2050.  </a:t>
            </a:r>
            <a:r>
              <a:rPr lang="en-GB" u="sng" dirty="0" smtClean="0"/>
              <a:t>CCS is therefore a key technology</a:t>
            </a:r>
          </a:p>
          <a:p>
            <a:pPr>
              <a:spcBef>
                <a:spcPct val="0"/>
              </a:spcBef>
            </a:pPr>
            <a:endParaRPr lang="en-GB" dirty="0" smtClean="0"/>
          </a:p>
          <a:p>
            <a:pPr>
              <a:spcBef>
                <a:spcPct val="0"/>
              </a:spcBef>
            </a:pPr>
            <a:r>
              <a:rPr lang="en-GB" dirty="0" smtClean="0"/>
              <a:t>Critically, </a:t>
            </a:r>
            <a:r>
              <a:rPr lang="en-GB" u="sng" dirty="0" smtClean="0"/>
              <a:t>without CCS the delivery cost of meeting a </a:t>
            </a:r>
            <a:r>
              <a:rPr lang="en-GB" b="1" u="sng" dirty="0" smtClean="0">
                <a:solidFill>
                  <a:schemeClr val="accent3">
                    <a:lumMod val="50000"/>
                  </a:schemeClr>
                </a:solidFill>
              </a:rPr>
              <a:t>50% </a:t>
            </a:r>
            <a:r>
              <a:rPr lang="en-GB" u="sng" dirty="0" smtClean="0"/>
              <a:t>emissions reduction target would be </a:t>
            </a:r>
            <a:r>
              <a:rPr lang="en-GB" b="1" u="sng" dirty="0" smtClean="0">
                <a:solidFill>
                  <a:srgbClr val="FF0000"/>
                </a:solidFill>
              </a:rPr>
              <a:t>70% </a:t>
            </a:r>
            <a:r>
              <a:rPr lang="en-GB" u="sng" dirty="0" smtClean="0"/>
              <a:t>higher than with CCS</a:t>
            </a:r>
          </a:p>
          <a:p>
            <a:pPr>
              <a:spcBef>
                <a:spcPct val="0"/>
              </a:spcBef>
            </a:pPr>
            <a:endParaRPr lang="en-GB" u="sng" dirty="0" smtClean="0"/>
          </a:p>
          <a:p>
            <a:pPr>
              <a:spcBef>
                <a:spcPct val="0"/>
              </a:spcBef>
            </a:pPr>
            <a:r>
              <a:rPr lang="en-GB" dirty="0" smtClean="0"/>
              <a:t>Many of the world’s major economies – US, India, China – are heavily reliant on fossil fuels &amp; continued use is inevitable</a:t>
            </a:r>
          </a:p>
          <a:p>
            <a:pPr>
              <a:spcBef>
                <a:spcPct val="0"/>
              </a:spcBef>
            </a:pPr>
            <a:endParaRPr lang="en-GB" dirty="0" smtClean="0"/>
          </a:p>
          <a:p>
            <a:pPr>
              <a:spcBef>
                <a:spcPct val="0"/>
              </a:spcBef>
            </a:pPr>
            <a:r>
              <a:rPr lang="en-GB" dirty="0" smtClean="0"/>
              <a:t>An estimated </a:t>
            </a:r>
            <a:r>
              <a:rPr lang="en-GB" b="1" dirty="0" smtClean="0">
                <a:solidFill>
                  <a:srgbClr val="FF0000"/>
                </a:solidFill>
              </a:rPr>
              <a:t>80% </a:t>
            </a:r>
            <a:r>
              <a:rPr lang="en-GB" dirty="0" smtClean="0"/>
              <a:t>of projected emissions in 2020 </a:t>
            </a:r>
            <a:r>
              <a:rPr lang="en-GB" u="sng" dirty="0" smtClean="0"/>
              <a:t>already locked in </a:t>
            </a:r>
            <a:r>
              <a:rPr lang="en-GB" dirty="0" smtClean="0"/>
              <a:t>due to plant either in place or under construction</a:t>
            </a:r>
          </a:p>
          <a:p>
            <a:pPr>
              <a:spcBef>
                <a:spcPct val="0"/>
              </a:spcBef>
            </a:pPr>
            <a:endParaRPr lang="en-GB" dirty="0" smtClean="0"/>
          </a:p>
          <a:p>
            <a:pPr>
              <a:spcBef>
                <a:spcPct val="0"/>
              </a:spcBef>
            </a:pPr>
            <a:r>
              <a:rPr lang="en-GB" dirty="0" smtClean="0"/>
              <a:t>Therefore essential that CCS technologies are developed for application to new build and existing infrastructure</a:t>
            </a:r>
          </a:p>
          <a:p>
            <a:endParaRPr lang="en-GB" dirty="0"/>
          </a:p>
        </p:txBody>
      </p:sp>
      <p:sp>
        <p:nvSpPr>
          <p:cNvPr id="4" name="Footer Placeholder 3"/>
          <p:cNvSpPr>
            <a:spLocks noGrp="1"/>
          </p:cNvSpPr>
          <p:nvPr>
            <p:ph type="ftr" sz="quarter" idx="11"/>
          </p:nvPr>
        </p:nvSpPr>
        <p:spPr>
          <a:xfrm>
            <a:off x="4013995" y="6415802"/>
            <a:ext cx="1116010" cy="246221"/>
          </a:xfrm>
        </p:spPr>
        <p:txBody>
          <a:bodyPr wrap="none" anchorCtr="1">
            <a:spAutoFit/>
          </a:bodyPr>
          <a:lstStyle/>
          <a:p>
            <a:pPr>
              <a:defRPr/>
            </a:pPr>
            <a:r>
              <a:rPr lang="en-GB" sz="1000" smtClean="0">
                <a:latin typeface="Arial"/>
              </a:rPr>
              <a:t>UNCLASSIFIED</a:t>
            </a:r>
            <a:endParaRPr lang="en-GB" sz="1000">
              <a:latin typeface="Arial"/>
            </a:endParaRPr>
          </a:p>
        </p:txBody>
      </p:sp>
      <p:pic>
        <p:nvPicPr>
          <p:cNvPr id="8194" name="Picture 2" descr="http://webarchive.nationalarchives.gov.uk/20110911090138/http:/decc.gov.uk/media/viewfile.ashx?filepath=carbon-capture-storage/ccs-diagram-resized.jpg&amp;filetype=5"/>
          <p:cNvPicPr>
            <a:picLocks noChangeAspect="1" noChangeArrowheads="1"/>
          </p:cNvPicPr>
          <p:nvPr/>
        </p:nvPicPr>
        <p:blipFill>
          <a:blip r:embed="rId2" cstate="print"/>
          <a:srcRect/>
          <a:stretch>
            <a:fillRect/>
          </a:stretch>
        </p:blipFill>
        <p:spPr bwMode="auto">
          <a:xfrm>
            <a:off x="7452320" y="116632"/>
            <a:ext cx="1368152" cy="136815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pk.b5z.net/i/u/2156305/i/regents-exam-test-prep-global-studies.jpg"/>
          <p:cNvPicPr>
            <a:picLocks noChangeAspect="1" noChangeArrowheads="1"/>
          </p:cNvPicPr>
          <p:nvPr/>
        </p:nvPicPr>
        <p:blipFill>
          <a:blip r:embed="rId3" cstate="print"/>
          <a:srcRect/>
          <a:stretch>
            <a:fillRect/>
          </a:stretch>
        </p:blipFill>
        <p:spPr bwMode="auto">
          <a:xfrm>
            <a:off x="7329398" y="116632"/>
            <a:ext cx="1814601" cy="1512168"/>
          </a:xfrm>
          <a:prstGeom prst="rect">
            <a:avLst/>
          </a:prstGeom>
          <a:noFill/>
        </p:spPr>
      </p:pic>
      <p:sp>
        <p:nvSpPr>
          <p:cNvPr id="2" name="Title 1"/>
          <p:cNvSpPr>
            <a:spLocks noGrp="1"/>
          </p:cNvSpPr>
          <p:nvPr>
            <p:ph type="title"/>
          </p:nvPr>
        </p:nvSpPr>
        <p:spPr>
          <a:xfrm>
            <a:off x="457200" y="274638"/>
            <a:ext cx="6275040" cy="1143000"/>
          </a:xfrm>
        </p:spPr>
        <p:txBody>
          <a:bodyPr/>
          <a:lstStyle/>
          <a:p>
            <a:r>
              <a:rPr lang="en-GB" b="1" dirty="0" smtClean="0"/>
              <a:t>Current state of CCS globally</a:t>
            </a:r>
            <a:endParaRPr lang="en-GB" b="1" dirty="0"/>
          </a:p>
        </p:txBody>
      </p:sp>
      <p:sp>
        <p:nvSpPr>
          <p:cNvPr id="3" name="Content Placeholder 2"/>
          <p:cNvSpPr>
            <a:spLocks noGrp="1"/>
          </p:cNvSpPr>
          <p:nvPr>
            <p:ph idx="1"/>
          </p:nvPr>
        </p:nvSpPr>
        <p:spPr/>
        <p:txBody>
          <a:bodyPr/>
          <a:lstStyle/>
          <a:p>
            <a:pPr>
              <a:spcBef>
                <a:spcPct val="0"/>
              </a:spcBef>
            </a:pPr>
            <a:r>
              <a:rPr lang="en-GB" sz="2000" dirty="0" smtClean="0"/>
              <a:t>IEA modelling suggests ~</a:t>
            </a:r>
            <a:r>
              <a:rPr lang="en-GB" sz="2000" b="1" dirty="0" smtClean="0"/>
              <a:t>100</a:t>
            </a:r>
            <a:r>
              <a:rPr lang="en-GB" sz="2000" dirty="0" smtClean="0"/>
              <a:t> large-scale CCS plants required globally by </a:t>
            </a:r>
            <a:r>
              <a:rPr lang="en-GB" sz="2000" b="1" dirty="0" smtClean="0"/>
              <a:t>2020</a:t>
            </a:r>
            <a:r>
              <a:rPr lang="en-GB" sz="2000" dirty="0" smtClean="0"/>
              <a:t>, </a:t>
            </a:r>
            <a:r>
              <a:rPr lang="en-GB" sz="2000" b="1" dirty="0" smtClean="0">
                <a:solidFill>
                  <a:schemeClr val="tx2">
                    <a:lumMod val="50000"/>
                  </a:schemeClr>
                </a:solidFill>
              </a:rPr>
              <a:t>3,400</a:t>
            </a:r>
            <a:r>
              <a:rPr lang="en-GB" sz="2000" dirty="0" smtClean="0"/>
              <a:t> </a:t>
            </a:r>
            <a:r>
              <a:rPr lang="en-GB" sz="2000" dirty="0" smtClean="0"/>
              <a:t>by </a:t>
            </a:r>
            <a:r>
              <a:rPr lang="en-GB" sz="2000" b="1" dirty="0" smtClean="0">
                <a:solidFill>
                  <a:schemeClr val="tx2">
                    <a:lumMod val="50000"/>
                  </a:schemeClr>
                </a:solidFill>
              </a:rPr>
              <a:t>2050</a:t>
            </a:r>
            <a:r>
              <a:rPr lang="en-GB" sz="2000" dirty="0" smtClean="0"/>
              <a:t>.  Over </a:t>
            </a:r>
            <a:r>
              <a:rPr lang="en-GB" sz="2000" dirty="0" smtClean="0"/>
              <a:t>2,000 </a:t>
            </a:r>
            <a:r>
              <a:rPr lang="en-GB" sz="2000" dirty="0" smtClean="0"/>
              <a:t>required in non-OECD countries</a:t>
            </a:r>
          </a:p>
          <a:p>
            <a:pPr>
              <a:spcBef>
                <a:spcPct val="0"/>
              </a:spcBef>
            </a:pPr>
            <a:endParaRPr lang="en-GB" sz="2000" dirty="0" smtClean="0"/>
          </a:p>
          <a:p>
            <a:pPr>
              <a:spcBef>
                <a:spcPct val="0"/>
              </a:spcBef>
            </a:pPr>
            <a:r>
              <a:rPr lang="en-GB" sz="2000" dirty="0" smtClean="0"/>
              <a:t>Currently, </a:t>
            </a:r>
            <a:r>
              <a:rPr lang="en-GB" sz="2000" b="1" dirty="0" smtClean="0"/>
              <a:t>8 large-scale CCS plants </a:t>
            </a:r>
            <a:r>
              <a:rPr lang="en-GB" sz="2000" dirty="0" smtClean="0"/>
              <a:t>are operating globally with a further 8 under construction.  Significant challenge!</a:t>
            </a:r>
          </a:p>
          <a:p>
            <a:pPr>
              <a:spcBef>
                <a:spcPct val="0"/>
              </a:spcBef>
            </a:pPr>
            <a:endParaRPr lang="en-GB" sz="2000" dirty="0" smtClean="0"/>
          </a:p>
          <a:p>
            <a:pPr>
              <a:spcBef>
                <a:spcPct val="0"/>
              </a:spcBef>
            </a:pPr>
            <a:r>
              <a:rPr lang="en-GB" sz="2000" dirty="0" smtClean="0"/>
              <a:t>Constraints on public finances have meant delay and cancellation of a number of projects </a:t>
            </a:r>
          </a:p>
          <a:p>
            <a:pPr>
              <a:spcBef>
                <a:spcPct val="0"/>
              </a:spcBef>
            </a:pPr>
            <a:endParaRPr lang="en-GB" sz="2000" dirty="0" smtClean="0"/>
          </a:p>
          <a:p>
            <a:pPr>
              <a:spcBef>
                <a:spcPct val="0"/>
              </a:spcBef>
            </a:pPr>
            <a:r>
              <a:rPr lang="en-GB" sz="2000" dirty="0" smtClean="0"/>
              <a:t>Therefore essential to strengthen existing CCS community, to maximise benefits of shared learning and minimise duplication and financial waste</a:t>
            </a:r>
            <a:endParaRPr lang="en-GB" sz="2000" dirty="0"/>
          </a:p>
        </p:txBody>
      </p:sp>
      <p:sp>
        <p:nvSpPr>
          <p:cNvPr id="4" name="Footer Placeholder 3"/>
          <p:cNvSpPr>
            <a:spLocks noGrp="1"/>
          </p:cNvSpPr>
          <p:nvPr>
            <p:ph type="ftr" sz="quarter" idx="11"/>
          </p:nvPr>
        </p:nvSpPr>
        <p:spPr>
          <a:xfrm>
            <a:off x="4013995" y="6415802"/>
            <a:ext cx="1116010" cy="246221"/>
          </a:xfrm>
        </p:spPr>
        <p:txBody>
          <a:bodyPr wrap="none" anchorCtr="1">
            <a:spAutoFit/>
          </a:bodyPr>
          <a:lstStyle/>
          <a:p>
            <a:pPr>
              <a:defRPr/>
            </a:pPr>
            <a:r>
              <a:rPr lang="en-GB" sz="1000" smtClean="0">
                <a:latin typeface="Arial"/>
              </a:rPr>
              <a:t>UNCLASSIFIED</a:t>
            </a:r>
            <a:endParaRPr lang="en-GB" sz="1000">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95120" cy="1143000"/>
          </a:xfrm>
        </p:spPr>
        <p:txBody>
          <a:bodyPr/>
          <a:lstStyle/>
          <a:p>
            <a:r>
              <a:rPr lang="en-GB" b="1" dirty="0" smtClean="0"/>
              <a:t>UK activity on CCS International</a:t>
            </a:r>
            <a:endParaRPr lang="en-GB" b="1" dirty="0"/>
          </a:p>
        </p:txBody>
      </p:sp>
      <p:sp>
        <p:nvSpPr>
          <p:cNvPr id="3" name="Content Placeholder 2"/>
          <p:cNvSpPr>
            <a:spLocks noGrp="1"/>
          </p:cNvSpPr>
          <p:nvPr>
            <p:ph idx="1"/>
          </p:nvPr>
        </p:nvSpPr>
        <p:spPr>
          <a:xfrm>
            <a:off x="457200" y="1484784"/>
            <a:ext cx="8229600" cy="4641379"/>
          </a:xfrm>
        </p:spPr>
        <p:txBody>
          <a:bodyPr/>
          <a:lstStyle/>
          <a:p>
            <a:pPr>
              <a:spcBef>
                <a:spcPct val="0"/>
              </a:spcBef>
            </a:pPr>
            <a:r>
              <a:rPr lang="en-GB" sz="2200" dirty="0" smtClean="0"/>
              <a:t>UK using domestic work to drive ambition elsewhere, learning from international CCS experience to support deployment in UK</a:t>
            </a:r>
          </a:p>
          <a:p>
            <a:pPr>
              <a:spcBef>
                <a:spcPct val="0"/>
              </a:spcBef>
            </a:pPr>
            <a:endParaRPr lang="en-GB" sz="2200" dirty="0" smtClean="0"/>
          </a:p>
          <a:p>
            <a:pPr>
              <a:spcBef>
                <a:spcPct val="0"/>
              </a:spcBef>
            </a:pPr>
            <a:r>
              <a:rPr lang="en-GB" sz="2200" dirty="0" smtClean="0"/>
              <a:t>UK supports range of bilateral, multilateral and regional </a:t>
            </a:r>
            <a:r>
              <a:rPr lang="en-GB" sz="2200" dirty="0" err="1" smtClean="0"/>
              <a:t>workstreams</a:t>
            </a:r>
            <a:r>
              <a:rPr lang="en-GB" sz="2200" dirty="0" smtClean="0"/>
              <a:t>: </a:t>
            </a:r>
          </a:p>
          <a:p>
            <a:pPr lvl="1">
              <a:spcBef>
                <a:spcPct val="0"/>
              </a:spcBef>
            </a:pPr>
            <a:r>
              <a:rPr lang="en-GB" sz="2200" dirty="0" smtClean="0"/>
              <a:t>	£60m ICF contribution for developing countries</a:t>
            </a:r>
          </a:p>
          <a:p>
            <a:pPr lvl="1">
              <a:spcBef>
                <a:spcPct val="0"/>
              </a:spcBef>
            </a:pPr>
            <a:r>
              <a:rPr lang="en-GB" sz="2200" dirty="0" smtClean="0"/>
              <a:t>	Co-chair CCUS Action Group with Australia under CEM</a:t>
            </a:r>
          </a:p>
          <a:p>
            <a:pPr lvl="1">
              <a:spcBef>
                <a:spcPct val="0"/>
              </a:spcBef>
            </a:pPr>
            <a:r>
              <a:rPr lang="en-GB" sz="2200" dirty="0" smtClean="0"/>
              <a:t>	Members of </a:t>
            </a:r>
            <a:r>
              <a:rPr lang="en-GB" sz="2200" dirty="0" smtClean="0"/>
              <a:t>CSLF ( </a:t>
            </a:r>
            <a:r>
              <a:rPr lang="en-GB" sz="2200" dirty="0" smtClean="0"/>
              <a:t>&amp; </a:t>
            </a:r>
            <a:r>
              <a:rPr lang="en-GB" sz="2200" dirty="0" err="1" smtClean="0"/>
              <a:t>GCCSi</a:t>
            </a:r>
            <a:endParaRPr lang="en-GB" sz="2200" dirty="0" smtClean="0"/>
          </a:p>
          <a:p>
            <a:pPr lvl="1">
              <a:spcBef>
                <a:spcPct val="0"/>
              </a:spcBef>
            </a:pPr>
            <a:r>
              <a:rPr lang="en-GB" sz="2200" dirty="0" smtClean="0"/>
              <a:t>	Support CSLF Capacity Building fund</a:t>
            </a:r>
          </a:p>
          <a:p>
            <a:pPr lvl="1">
              <a:spcBef>
                <a:spcPct val="0"/>
              </a:spcBef>
            </a:pPr>
            <a:r>
              <a:rPr lang="en-GB" sz="2200" dirty="0" smtClean="0"/>
              <a:t>	Members of IEA GHG R&amp;D programme</a:t>
            </a:r>
          </a:p>
          <a:p>
            <a:pPr lvl="1">
              <a:spcBef>
                <a:spcPct val="0"/>
              </a:spcBef>
            </a:pPr>
            <a:r>
              <a:rPr lang="en-GB" sz="2200" dirty="0" smtClean="0"/>
              <a:t> 	Work bilaterally (</a:t>
            </a:r>
            <a:r>
              <a:rPr lang="en-GB" sz="2200" dirty="0" err="1" smtClean="0"/>
              <a:t>eg</a:t>
            </a:r>
            <a:r>
              <a:rPr lang="en-GB" sz="2200" dirty="0" smtClean="0"/>
              <a:t> China, South Africa) to provide evidence  of strategic relevance of CCS for carbon reduction goals </a:t>
            </a:r>
          </a:p>
        </p:txBody>
      </p:sp>
      <p:sp>
        <p:nvSpPr>
          <p:cNvPr id="4" name="Footer Placeholder 3"/>
          <p:cNvSpPr>
            <a:spLocks noGrp="1"/>
          </p:cNvSpPr>
          <p:nvPr>
            <p:ph type="ftr" sz="quarter" idx="11"/>
          </p:nvPr>
        </p:nvSpPr>
        <p:spPr>
          <a:xfrm>
            <a:off x="4013995" y="6415802"/>
            <a:ext cx="1116010" cy="246221"/>
          </a:xfrm>
        </p:spPr>
        <p:txBody>
          <a:bodyPr wrap="none" anchorCtr="1">
            <a:spAutoFit/>
          </a:bodyPr>
          <a:lstStyle/>
          <a:p>
            <a:pPr>
              <a:defRPr/>
            </a:pPr>
            <a:r>
              <a:rPr lang="en-GB" sz="1000" smtClean="0">
                <a:latin typeface="Arial"/>
              </a:rPr>
              <a:t>UNCLASSIFIED</a:t>
            </a:r>
            <a:endParaRPr lang="en-GB" sz="1000">
              <a:latin typeface="Arial"/>
            </a:endParaRPr>
          </a:p>
        </p:txBody>
      </p:sp>
      <p:pic>
        <p:nvPicPr>
          <p:cNvPr id="6146" name="Picture 2" descr="Carbon Capture"/>
          <p:cNvPicPr>
            <a:picLocks noChangeAspect="1" noChangeArrowheads="1"/>
          </p:cNvPicPr>
          <p:nvPr/>
        </p:nvPicPr>
        <p:blipFill>
          <a:blip r:embed="rId3" cstate="print"/>
          <a:srcRect/>
          <a:stretch>
            <a:fillRect/>
          </a:stretch>
        </p:blipFill>
        <p:spPr bwMode="auto">
          <a:xfrm>
            <a:off x="6660233" y="-1"/>
            <a:ext cx="2483768" cy="1490261"/>
          </a:xfrm>
          <a:prstGeom prst="rect">
            <a:avLst/>
          </a:prstGeom>
          <a:noFill/>
        </p:spPr>
      </p:pic>
      <p:sp>
        <p:nvSpPr>
          <p:cNvPr id="6" name="TextBox 5"/>
          <p:cNvSpPr txBox="1"/>
          <p:nvPr/>
        </p:nvSpPr>
        <p:spPr>
          <a:xfrm>
            <a:off x="5724128" y="5949281"/>
            <a:ext cx="3419872" cy="938719"/>
          </a:xfrm>
          <a:prstGeom prst="rect">
            <a:avLst/>
          </a:prstGeom>
          <a:noFill/>
        </p:spPr>
        <p:txBody>
          <a:bodyPr wrap="square" rtlCol="0">
            <a:spAutoFit/>
          </a:bodyPr>
          <a:lstStyle/>
          <a:p>
            <a:r>
              <a:rPr lang="en-GB" sz="1100" b="1" dirty="0" smtClean="0">
                <a:solidFill>
                  <a:srgbClr val="C00000"/>
                </a:solidFill>
              </a:rPr>
              <a:t>Acronyms:</a:t>
            </a:r>
          </a:p>
          <a:p>
            <a:r>
              <a:rPr lang="en-GB" sz="1100" dirty="0" smtClean="0">
                <a:solidFill>
                  <a:srgbClr val="C00000"/>
                </a:solidFill>
              </a:rPr>
              <a:t>CCUS – Carbon Capture Utilisation &amp; Storage</a:t>
            </a:r>
          </a:p>
          <a:p>
            <a:r>
              <a:rPr lang="en-GB" sz="1100" dirty="0" smtClean="0">
                <a:solidFill>
                  <a:srgbClr val="C00000"/>
                </a:solidFill>
              </a:rPr>
              <a:t>CEM - </a:t>
            </a:r>
            <a:r>
              <a:rPr lang="en-GB" sz="1100" dirty="0" smtClean="0">
                <a:solidFill>
                  <a:srgbClr val="C00000"/>
                </a:solidFill>
              </a:rPr>
              <a:t>Commission on Ecosystem Management</a:t>
            </a:r>
          </a:p>
          <a:p>
            <a:r>
              <a:rPr lang="en-GB" sz="1100" dirty="0" smtClean="0">
                <a:solidFill>
                  <a:srgbClr val="C00000"/>
                </a:solidFill>
              </a:rPr>
              <a:t>CSLF - </a:t>
            </a:r>
            <a:r>
              <a:rPr lang="en-GB" sz="1100" dirty="0" smtClean="0">
                <a:solidFill>
                  <a:srgbClr val="C00000"/>
                </a:solidFill>
              </a:rPr>
              <a:t>Carbon Sequestration Leadership Forum</a:t>
            </a:r>
          </a:p>
          <a:p>
            <a:r>
              <a:rPr lang="en-GB" sz="1100" dirty="0" err="1" smtClean="0">
                <a:solidFill>
                  <a:srgbClr val="C00000"/>
                </a:solidFill>
              </a:rPr>
              <a:t>GCCSi</a:t>
            </a:r>
            <a:r>
              <a:rPr lang="en-GB" sz="1100" dirty="0" smtClean="0">
                <a:solidFill>
                  <a:srgbClr val="C00000"/>
                </a:solidFill>
              </a:rPr>
              <a:t> - </a:t>
            </a:r>
            <a:r>
              <a:rPr lang="en-GB" sz="1100" dirty="0" smtClean="0">
                <a:solidFill>
                  <a:srgbClr val="C00000"/>
                </a:solidFill>
              </a:rPr>
              <a:t>Global Carbon Capture Storage Institute</a:t>
            </a:r>
            <a:endParaRPr lang="en-GB" sz="1100"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cdn.sheknows.com/articles/2012/01/isolated-road-map.jpg"/>
          <p:cNvPicPr>
            <a:picLocks noChangeAspect="1" noChangeArrowheads="1"/>
          </p:cNvPicPr>
          <p:nvPr/>
        </p:nvPicPr>
        <p:blipFill>
          <a:blip r:embed="rId3" cstate="print"/>
          <a:srcRect/>
          <a:stretch>
            <a:fillRect/>
          </a:stretch>
        </p:blipFill>
        <p:spPr bwMode="auto">
          <a:xfrm>
            <a:off x="7092280" y="260649"/>
            <a:ext cx="1803673" cy="1484104"/>
          </a:xfrm>
          <a:prstGeom prst="rect">
            <a:avLst/>
          </a:prstGeom>
          <a:noFill/>
        </p:spPr>
      </p:pic>
      <p:sp>
        <p:nvSpPr>
          <p:cNvPr id="2" name="Title 1"/>
          <p:cNvSpPr>
            <a:spLocks noGrp="1"/>
          </p:cNvSpPr>
          <p:nvPr>
            <p:ph type="title"/>
          </p:nvPr>
        </p:nvSpPr>
        <p:spPr>
          <a:xfrm>
            <a:off x="457200" y="274638"/>
            <a:ext cx="7787208" cy="1143000"/>
          </a:xfrm>
        </p:spPr>
        <p:txBody>
          <a:bodyPr/>
          <a:lstStyle/>
          <a:p>
            <a:r>
              <a:rPr lang="en-GB" b="1" dirty="0" smtClean="0"/>
              <a:t>CCS in the UK:</a:t>
            </a:r>
            <a:br>
              <a:rPr lang="en-GB" b="1" dirty="0" smtClean="0"/>
            </a:br>
            <a:r>
              <a:rPr lang="en-GB" sz="2000" b="1" dirty="0" smtClean="0"/>
              <a:t>CCS Roadmap: Supporting Deployment</a:t>
            </a:r>
            <a:endParaRPr lang="en-GB" sz="2000" b="1" dirty="0"/>
          </a:p>
        </p:txBody>
      </p:sp>
      <p:sp>
        <p:nvSpPr>
          <p:cNvPr id="3" name="Content Placeholder 2"/>
          <p:cNvSpPr>
            <a:spLocks noGrp="1"/>
          </p:cNvSpPr>
          <p:nvPr>
            <p:ph idx="1"/>
          </p:nvPr>
        </p:nvSpPr>
        <p:spPr/>
        <p:txBody>
          <a:bodyPr/>
          <a:lstStyle/>
          <a:p>
            <a:pPr>
              <a:spcBef>
                <a:spcPct val="0"/>
              </a:spcBef>
              <a:buNone/>
            </a:pPr>
            <a:r>
              <a:rPr lang="en-GB" sz="2400" dirty="0" smtClean="0"/>
              <a:t>	CCS </a:t>
            </a:r>
            <a:r>
              <a:rPr lang="en-GB" sz="2400" dirty="0" smtClean="0"/>
              <a:t>Roadmap contains 5 key interventions to help </a:t>
            </a:r>
            <a:r>
              <a:rPr lang="en-GB" sz="2400" dirty="0" smtClean="0"/>
              <a:t>deliver cost-competitive </a:t>
            </a:r>
            <a:r>
              <a:rPr lang="en-GB" sz="2400" dirty="0" smtClean="0"/>
              <a:t>CCS in the 2020s</a:t>
            </a:r>
          </a:p>
          <a:p>
            <a:pPr>
              <a:spcBef>
                <a:spcPct val="0"/>
              </a:spcBef>
            </a:pPr>
            <a:endParaRPr lang="en-GB" sz="2400" dirty="0" smtClean="0"/>
          </a:p>
          <a:p>
            <a:pPr marL="800100" lvl="1" indent="-342900">
              <a:spcBef>
                <a:spcPct val="0"/>
              </a:spcBef>
              <a:buFont typeface="+mj-lt"/>
              <a:buAutoNum type="arabicPeriod"/>
            </a:pPr>
            <a:r>
              <a:rPr lang="en-GB" sz="2000" b="1" dirty="0" smtClean="0"/>
              <a:t>£1bn </a:t>
            </a:r>
            <a:r>
              <a:rPr lang="en-GB" sz="2000" dirty="0" smtClean="0"/>
              <a:t>CCS Commercialisation </a:t>
            </a:r>
            <a:r>
              <a:rPr lang="en-GB" sz="2000" dirty="0" smtClean="0"/>
              <a:t>Competition</a:t>
            </a:r>
            <a:endParaRPr lang="en-GB" sz="2000" dirty="0" smtClean="0"/>
          </a:p>
          <a:p>
            <a:pPr marL="800100" lvl="1" indent="-342900">
              <a:spcBef>
                <a:spcPct val="0"/>
              </a:spcBef>
              <a:buFont typeface="+mj-lt"/>
              <a:buAutoNum type="arabicPeriod"/>
            </a:pPr>
            <a:endParaRPr lang="en-GB" sz="2000" dirty="0" smtClean="0"/>
          </a:p>
          <a:p>
            <a:pPr marL="800100" lvl="1" indent="-342900">
              <a:spcBef>
                <a:spcPct val="0"/>
              </a:spcBef>
              <a:buFont typeface="+mj-lt"/>
              <a:buAutoNum type="arabicPeriod"/>
            </a:pPr>
            <a:r>
              <a:rPr lang="en-GB" sz="2000" b="1" dirty="0" smtClean="0"/>
              <a:t>£125M  </a:t>
            </a:r>
            <a:r>
              <a:rPr lang="en-GB" sz="2000" dirty="0" smtClean="0"/>
              <a:t>CCS R &amp; D Innovation Programme</a:t>
            </a:r>
          </a:p>
          <a:p>
            <a:pPr marL="800100" lvl="1" indent="-342900">
              <a:spcBef>
                <a:spcPct val="0"/>
              </a:spcBef>
              <a:buFont typeface="+mj-lt"/>
              <a:buAutoNum type="arabicPeriod"/>
            </a:pPr>
            <a:endParaRPr lang="en-GB" sz="2000" dirty="0" smtClean="0"/>
          </a:p>
          <a:p>
            <a:pPr marL="800100" lvl="1" indent="-342900">
              <a:spcBef>
                <a:spcPct val="0"/>
              </a:spcBef>
              <a:buFont typeface="+mj-lt"/>
              <a:buAutoNum type="arabicPeriod"/>
            </a:pPr>
            <a:r>
              <a:rPr lang="en-GB" sz="2000" dirty="0" smtClean="0"/>
              <a:t>Electricity Market </a:t>
            </a:r>
            <a:r>
              <a:rPr lang="en-GB" sz="2000" dirty="0" smtClean="0"/>
              <a:t>Reform (EMR)</a:t>
            </a:r>
            <a:endParaRPr lang="en-GB" sz="2000" dirty="0" smtClean="0"/>
          </a:p>
          <a:p>
            <a:pPr marL="800100" lvl="1" indent="-342900">
              <a:spcBef>
                <a:spcPct val="0"/>
              </a:spcBef>
              <a:buFont typeface="+mj-lt"/>
              <a:buAutoNum type="arabicPeriod"/>
            </a:pPr>
            <a:endParaRPr lang="en-GB" sz="2000" dirty="0" smtClean="0"/>
          </a:p>
          <a:p>
            <a:pPr marL="800100" lvl="1" indent="-342900">
              <a:spcBef>
                <a:spcPct val="0"/>
              </a:spcBef>
              <a:buFont typeface="+mj-lt"/>
              <a:buAutoNum type="arabicPeriod"/>
            </a:pPr>
            <a:r>
              <a:rPr lang="en-GB" sz="2000" dirty="0" smtClean="0"/>
              <a:t>Intervention to address key barriers</a:t>
            </a:r>
          </a:p>
          <a:p>
            <a:pPr marL="800100" lvl="1" indent="-342900">
              <a:spcBef>
                <a:spcPct val="0"/>
              </a:spcBef>
              <a:buFont typeface="+mj-lt"/>
              <a:buAutoNum type="arabicPeriod"/>
            </a:pPr>
            <a:endParaRPr lang="en-GB" sz="2000" dirty="0" smtClean="0"/>
          </a:p>
          <a:p>
            <a:pPr marL="800100" lvl="1" indent="-342900">
              <a:spcBef>
                <a:spcPct val="0"/>
              </a:spcBef>
              <a:buFont typeface="+mj-lt"/>
              <a:buAutoNum type="arabicPeriod"/>
            </a:pPr>
            <a:r>
              <a:rPr lang="en-GB" sz="2000" dirty="0" smtClean="0"/>
              <a:t>International collaboration- Qatar CCS Laboratories at Imperial College.</a:t>
            </a:r>
          </a:p>
          <a:p>
            <a:pPr>
              <a:buNone/>
            </a:pPr>
            <a:endParaRPr lang="en-GB" sz="2400" dirty="0"/>
          </a:p>
        </p:txBody>
      </p:sp>
      <p:sp>
        <p:nvSpPr>
          <p:cNvPr id="4" name="Footer Placeholder 3"/>
          <p:cNvSpPr>
            <a:spLocks noGrp="1"/>
          </p:cNvSpPr>
          <p:nvPr>
            <p:ph type="ftr" sz="quarter" idx="11"/>
          </p:nvPr>
        </p:nvSpPr>
        <p:spPr>
          <a:xfrm>
            <a:off x="4013995" y="6415802"/>
            <a:ext cx="1116010" cy="246221"/>
          </a:xfrm>
        </p:spPr>
        <p:txBody>
          <a:bodyPr wrap="none" anchorCtr="1">
            <a:spAutoFit/>
          </a:bodyPr>
          <a:lstStyle/>
          <a:p>
            <a:pPr>
              <a:defRPr/>
            </a:pPr>
            <a:r>
              <a:rPr lang="en-GB" sz="1000" smtClean="0">
                <a:latin typeface="Arial"/>
              </a:rPr>
              <a:t>UNCLASSIFIED</a:t>
            </a:r>
            <a:endParaRPr lang="en-GB" sz="1000">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fco illustrator elements for powerpoint cover.png"/>
          <p:cNvPicPr>
            <a:picLocks noChangeAspect="1"/>
          </p:cNvPicPr>
          <p:nvPr/>
        </p:nvPicPr>
        <p:blipFill>
          <a:blip r:embed="rId3" cstate="print"/>
          <a:srcRect/>
          <a:stretch>
            <a:fillRect/>
          </a:stretch>
        </p:blipFill>
        <p:spPr bwMode="auto">
          <a:xfrm>
            <a:off x="0" y="-66675"/>
            <a:ext cx="9144000" cy="6924675"/>
          </a:xfrm>
          <a:prstGeom prst="rect">
            <a:avLst/>
          </a:prstGeom>
          <a:noFill/>
          <a:ln w="9525">
            <a:noFill/>
            <a:miter lim="800000"/>
            <a:headEnd/>
            <a:tailEnd/>
          </a:ln>
        </p:spPr>
      </p:pic>
      <p:sp>
        <p:nvSpPr>
          <p:cNvPr id="5123" name="TextBox 5"/>
          <p:cNvSpPr txBox="1">
            <a:spLocks noChangeArrowheads="1"/>
          </p:cNvSpPr>
          <p:nvPr/>
        </p:nvSpPr>
        <p:spPr bwMode="auto">
          <a:xfrm>
            <a:off x="2428875" y="2286000"/>
            <a:ext cx="5000625" cy="646331"/>
          </a:xfrm>
          <a:prstGeom prst="rect">
            <a:avLst/>
          </a:prstGeom>
          <a:noFill/>
          <a:ln w="9525">
            <a:noFill/>
            <a:miter lim="800000"/>
            <a:headEnd/>
            <a:tailEnd/>
          </a:ln>
        </p:spPr>
        <p:txBody>
          <a:bodyPr>
            <a:spAutoFit/>
          </a:bodyPr>
          <a:lstStyle/>
          <a:p>
            <a:r>
              <a:rPr lang="en-GB" sz="3600" dirty="0" smtClean="0">
                <a:solidFill>
                  <a:schemeClr val="bg1"/>
                </a:solidFill>
              </a:rPr>
              <a:t>Thank you.</a:t>
            </a:r>
            <a:endParaRPr lang="en-GB" sz="3600" dirty="0">
              <a:solidFill>
                <a:schemeClr val="bg1"/>
              </a:solidFill>
            </a:endParaRPr>
          </a:p>
        </p:txBody>
      </p:sp>
      <p:sp>
        <p:nvSpPr>
          <p:cNvPr id="5124" name="TextBox 6"/>
          <p:cNvSpPr txBox="1">
            <a:spLocks noChangeArrowheads="1"/>
          </p:cNvSpPr>
          <p:nvPr/>
        </p:nvSpPr>
        <p:spPr bwMode="auto">
          <a:xfrm>
            <a:off x="2428875" y="3487738"/>
            <a:ext cx="4357688" cy="400110"/>
          </a:xfrm>
          <a:prstGeom prst="rect">
            <a:avLst/>
          </a:prstGeom>
          <a:noFill/>
          <a:ln w="9525">
            <a:noFill/>
            <a:miter lim="800000"/>
            <a:headEnd/>
            <a:tailEnd/>
          </a:ln>
        </p:spPr>
        <p:txBody>
          <a:bodyPr>
            <a:spAutoFit/>
          </a:bodyPr>
          <a:lstStyle/>
          <a:p>
            <a:r>
              <a:rPr lang="en-GB" sz="2000" b="1" dirty="0" smtClean="0">
                <a:solidFill>
                  <a:schemeClr val="tx2"/>
                </a:solidFill>
              </a:rPr>
              <a:t>11</a:t>
            </a:r>
            <a:r>
              <a:rPr lang="en-GB" sz="2000" b="1" baseline="30000" dirty="0" smtClean="0">
                <a:solidFill>
                  <a:schemeClr val="tx2"/>
                </a:solidFill>
              </a:rPr>
              <a:t>th</a:t>
            </a:r>
            <a:r>
              <a:rPr lang="en-GB" sz="2000" b="1" dirty="0" smtClean="0">
                <a:solidFill>
                  <a:schemeClr val="tx2"/>
                </a:solidFill>
              </a:rPr>
              <a:t> December 2012</a:t>
            </a:r>
            <a:endParaRPr lang="en-GB" sz="2000" b="1" dirty="0">
              <a:solidFill>
                <a:schemeClr val="tx2"/>
              </a:solidFill>
            </a:endParaRPr>
          </a:p>
        </p:txBody>
      </p:sp>
      <p:sp>
        <p:nvSpPr>
          <p:cNvPr id="5" name="Footer Placeholder 4"/>
          <p:cNvSpPr>
            <a:spLocks noGrp="1"/>
          </p:cNvSpPr>
          <p:nvPr>
            <p:ph type="ftr" sz="quarter" idx="11"/>
          </p:nvPr>
        </p:nvSpPr>
        <p:spPr>
          <a:xfrm>
            <a:off x="4013995" y="6415802"/>
            <a:ext cx="1116010" cy="246221"/>
          </a:xfrm>
        </p:spPr>
        <p:txBody>
          <a:bodyPr wrap="none" anchorCtr="1">
            <a:spAutoFit/>
          </a:bodyPr>
          <a:lstStyle/>
          <a:p>
            <a:pPr>
              <a:defRPr/>
            </a:pPr>
            <a:r>
              <a:rPr lang="en-GB" sz="1000" smtClean="0">
                <a:latin typeface="Arial"/>
              </a:rPr>
              <a:t>UNCLASSIFIED</a:t>
            </a:r>
            <a:endParaRPr lang="en-GB" sz="1000">
              <a:latin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Template>
  <TotalTime>205</TotalTime>
  <Words>741</Words>
  <Application>Microsoft Office PowerPoint</Application>
  <PresentationFormat>On-screen Show (4:3)</PresentationFormat>
  <Paragraphs>98</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PowerPoint Template</vt:lpstr>
      <vt:lpstr>Slide 1</vt:lpstr>
      <vt:lpstr>The Importance of CCS: UK View</vt:lpstr>
      <vt:lpstr>The Importance of CCS: UK view</vt:lpstr>
      <vt:lpstr>Current state of CCS globally</vt:lpstr>
      <vt:lpstr>UK activity on CCS International</vt:lpstr>
      <vt:lpstr>CCS in the UK: CCS Roadmap: Supporting Deployment</vt:lpstr>
      <vt:lpstr>Slide 7</vt:lpstr>
    </vt:vector>
  </TitlesOfParts>
  <Company>FCO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janibaba</dc:creator>
  <cp:lastModifiedBy>Wayne</cp:lastModifiedBy>
  <cp:revision>16</cp:revision>
  <dcterms:created xsi:type="dcterms:W3CDTF">2012-11-30T16:25:48Z</dcterms:created>
  <dcterms:modified xsi:type="dcterms:W3CDTF">2012-12-10T22:13:37Z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eographicalCoverage">
    <vt:lpwstr> </vt:lpwstr>
  </property>
  <property fmtid="{D5CDD505-2E9C-101B-9397-08002B2CF9AE}" pid="3" name="Privacy">
    <vt:lpwstr/>
  </property>
  <property fmtid="{D5CDD505-2E9C-101B-9397-08002B2CF9AE}" pid="4" name="Classification">
    <vt:lpwstr>UNCLASSIFIED</vt:lpwstr>
  </property>
  <property fmtid="{D5CDD505-2E9C-101B-9397-08002B2CF9AE}" pid="5" name="AlternativeTitle">
    <vt:lpwstr/>
  </property>
  <property fmtid="{D5CDD505-2E9C-101B-9397-08002B2CF9AE}" pid="6" name="BusinessUnit">
    <vt:lpwstr> </vt:lpwstr>
  </property>
  <property fmtid="{D5CDD505-2E9C-101B-9397-08002B2CF9AE}" pid="7" name="SubjectCode">
    <vt:lpwstr> </vt:lpwstr>
  </property>
  <property fmtid="{D5CDD505-2E9C-101B-9397-08002B2CF9AE}" pid="8" name="DocType">
    <vt:lpwstr>PowerPoint</vt:lpwstr>
  </property>
  <property fmtid="{D5CDD505-2E9C-101B-9397-08002B2CF9AE}" pid="9" name="SourceSystem">
    <vt:lpwstr>IREC</vt:lpwstr>
  </property>
  <property fmtid="{D5CDD505-2E9C-101B-9397-08002B2CF9AE}" pid="10" name="Originator">
    <vt:lpwstr> </vt:lpwstr>
  </property>
  <property fmtid="{D5CDD505-2E9C-101B-9397-08002B2CF9AE}" pid="11" name="MaintainMarking">
    <vt:lpwstr>True</vt:lpwstr>
  </property>
  <property fmtid="{D5CDD505-2E9C-101B-9397-08002B2CF9AE}" pid="12" name="Created">
    <vt:filetime>1799-12-31T00:00:00Z</vt:filetime>
  </property>
</Properties>
</file>