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292" r:id="rId4"/>
    <p:sldId id="277" r:id="rId5"/>
    <p:sldId id="294" r:id="rId6"/>
    <p:sldId id="285" r:id="rId7"/>
    <p:sldId id="302" r:id="rId8"/>
    <p:sldId id="297" r:id="rId9"/>
    <p:sldId id="295" r:id="rId10"/>
    <p:sldId id="296" r:id="rId11"/>
    <p:sldId id="298" r:id="rId12"/>
    <p:sldId id="299" r:id="rId13"/>
    <p:sldId id="300" r:id="rId14"/>
    <p:sldId id="301" r:id="rId15"/>
    <p:sldId id="276" r:id="rId16"/>
    <p:sldId id="274" r:id="rId17"/>
    <p:sldId id="275" r:id="rId18"/>
    <p:sldId id="303" r:id="rId19"/>
    <p:sldId id="279" r:id="rId20"/>
    <p:sldId id="304" r:id="rId21"/>
  </p:sldIdLst>
  <p:sldSz cx="9144000" cy="6858000" type="screen4x3"/>
  <p:notesSz cx="6858000" cy="9698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5D2884"/>
    <a:srgbClr val="DE1904"/>
    <a:srgbClr val="BD1503"/>
    <a:srgbClr val="FB1C05"/>
    <a:srgbClr val="E808CD"/>
    <a:srgbClr val="B0FF2F"/>
    <a:srgbClr val="FFFF00"/>
    <a:srgbClr val="DF53FB"/>
    <a:srgbClr val="FFA2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87" autoAdjust="0"/>
  </p:normalViewPr>
  <p:slideViewPr>
    <p:cSldViewPr>
      <p:cViewPr>
        <p:scale>
          <a:sx n="98" d="100"/>
          <a:sy n="98" d="100"/>
        </p:scale>
        <p:origin x="-84" y="504"/>
      </p:cViewPr>
      <p:guideLst>
        <p:guide orient="horz" pos="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9D5E61-8C40-49B5-9FD4-5889E961ECE5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727075"/>
            <a:ext cx="4848225" cy="363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6925"/>
            <a:ext cx="5486400" cy="436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106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106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E8E2D9-8DC8-414F-A628-56CF882DC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F21D8-049B-404A-B358-E3229D3A174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F21D8-049B-404A-B358-E3229D3A174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F21D8-049B-404A-B358-E3229D3A174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ulgargaz.b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251520" y="908720"/>
            <a:ext cx="86868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5400" b="1" dirty="0">
              <a:latin typeface="Palatino" pitchFamily="18" charset="0"/>
              <a:cs typeface="Tahoma" pitchFamily="34" charset="0"/>
            </a:endParaRPr>
          </a:p>
          <a:p>
            <a:pPr algn="ctr" eaLnBrk="0" hangingPunct="0"/>
            <a:r>
              <a:rPr lang="bg-BG" sz="3600" b="1" dirty="0" smtClean="0">
                <a:latin typeface="Palatino" pitchFamily="18" charset="0"/>
                <a:cs typeface="Tahoma" pitchFamily="34" charset="0"/>
              </a:rPr>
              <a:t>Възможности за Диверсификация </a:t>
            </a:r>
          </a:p>
          <a:p>
            <a:pPr algn="ctr" eaLnBrk="0" hangingPunct="0"/>
            <a:endParaRPr lang="en-US" sz="3600" b="1" dirty="0" smtClean="0">
              <a:latin typeface="Palatino" pitchFamily="18" charset="0"/>
              <a:cs typeface="Tahoma" pitchFamily="34" charset="0"/>
            </a:endParaRPr>
          </a:p>
          <a:p>
            <a:pPr algn="ctr" eaLnBrk="0" hangingPunct="0"/>
            <a:r>
              <a:rPr lang="bg-BG" sz="3600" b="1" dirty="0" smtClean="0">
                <a:latin typeface="Palatino" pitchFamily="18" charset="0"/>
                <a:cs typeface="Tahoma" pitchFamily="34" charset="0"/>
              </a:rPr>
              <a:t>на</a:t>
            </a:r>
            <a:r>
              <a:rPr lang="en-US" sz="3600" b="1" dirty="0" smtClean="0">
                <a:latin typeface="Palatino" pitchFamily="18" charset="0"/>
                <a:cs typeface="Tahoma" pitchFamily="34" charset="0"/>
              </a:rPr>
              <a:t> </a:t>
            </a:r>
            <a:r>
              <a:rPr lang="bg-BG" sz="3600" b="1" dirty="0" smtClean="0">
                <a:latin typeface="Palatino" pitchFamily="18" charset="0"/>
                <a:cs typeface="Tahoma" pitchFamily="34" charset="0"/>
              </a:rPr>
              <a:t>доставките на Природен Газ</a:t>
            </a:r>
          </a:p>
          <a:p>
            <a:pPr algn="ctr" eaLnBrk="0" hangingPunct="0"/>
            <a:r>
              <a:rPr lang="bg-BG" sz="3600" b="1" dirty="0" smtClean="0">
                <a:latin typeface="Palatino" pitchFamily="18" charset="0"/>
                <a:cs typeface="Tahoma" pitchFamily="34" charset="0"/>
              </a:rPr>
              <a:t> </a:t>
            </a:r>
          </a:p>
          <a:p>
            <a:pPr algn="ctr" eaLnBrk="0" hangingPunct="0"/>
            <a:r>
              <a:rPr lang="bg-BG" sz="3600" b="1" dirty="0" smtClean="0">
                <a:latin typeface="Palatino" pitchFamily="18" charset="0"/>
                <a:cs typeface="Tahoma" pitchFamily="34" charset="0"/>
              </a:rPr>
              <a:t>за България</a:t>
            </a:r>
            <a:r>
              <a:rPr lang="en-US" sz="3600" b="1" dirty="0" smtClean="0">
                <a:latin typeface="Palatino" pitchFamily="18" charset="0"/>
                <a:cs typeface="Tahoma" pitchFamily="34" charset="0"/>
              </a:rPr>
              <a:t> </a:t>
            </a:r>
            <a:endParaRPr lang="bg-BG" sz="3600" b="1" dirty="0" smtClean="0">
              <a:latin typeface="Palatino" pitchFamily="18" charset="0"/>
              <a:cs typeface="Tahoma" pitchFamily="34" charset="0"/>
            </a:endParaRPr>
          </a:p>
          <a:p>
            <a:pPr algn="ctr" eaLnBrk="0" hangingPunct="0"/>
            <a:endParaRPr lang="bg-BG" sz="3200" b="1" dirty="0" smtClean="0">
              <a:latin typeface="Palatino" pitchFamily="18" charset="0"/>
              <a:cs typeface="Tahoma" pitchFamily="34" charset="0"/>
            </a:endParaRPr>
          </a:p>
          <a:p>
            <a:pPr algn="ctr" eaLnBrk="0" hangingPunct="0"/>
            <a:endParaRPr lang="bg-BG" sz="3200" b="1" dirty="0" smtClean="0">
              <a:latin typeface="Palatino" pitchFamily="18" charset="0"/>
              <a:cs typeface="Tahoma" pitchFamily="34" charset="0"/>
            </a:endParaRPr>
          </a:p>
          <a:p>
            <a:pPr algn="ctr" eaLnBrk="0" hangingPunct="0"/>
            <a:r>
              <a:rPr lang="bg-BG" sz="1600" b="1" dirty="0" smtClean="0">
                <a:latin typeface="Palatino" pitchFamily="18" charset="0"/>
                <a:cs typeface="Tahoma" pitchFamily="34" charset="0"/>
              </a:rPr>
              <a:t>Д.Ралчев – Гл.Експерт “Инвестиции и Развитие на Дейността”, БУЛГАРГАЗ ЕАД</a:t>
            </a:r>
            <a:endParaRPr lang="en-US" sz="1600" b="1" dirty="0">
              <a:latin typeface="Palatino" pitchFamily="18" charset="0"/>
              <a:cs typeface="Tahoma" pitchFamily="34" charset="0"/>
            </a:endParaRPr>
          </a:p>
          <a:p>
            <a:pPr algn="ctr" eaLnBrk="0" hangingPunct="0"/>
            <a:endParaRPr lang="en-US" sz="2800" b="1" dirty="0">
              <a:latin typeface="Palatino" pitchFamily="18" charset="0"/>
              <a:cs typeface="Tahoma" pitchFamily="34" charset="0"/>
            </a:endParaRPr>
          </a:p>
        </p:txBody>
      </p:sp>
      <p:pic>
        <p:nvPicPr>
          <p:cNvPr id="4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619672" y="6396335"/>
            <a:ext cx="69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Регионална Енергийна Конференция: </a:t>
            </a:r>
          </a:p>
          <a:p>
            <a:r>
              <a:rPr lang="bg-BG" sz="800" b="1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ЕНЕРГИЙНО РАЗВИТИЕ В ПРОМЕНЯЩИЯ СЕ СВЯТ – СТРАТЕГИИ, ПРЕДИЗВИКАТЕЛСТВА, ВЪЗМОЖНОСТИ, София</a:t>
            </a:r>
            <a:r>
              <a:rPr lang="en-US" sz="800" b="1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, 11-12 </a:t>
            </a:r>
            <a:r>
              <a:rPr lang="bg-BG" sz="800" b="1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декември </a:t>
            </a:r>
            <a:r>
              <a:rPr lang="en-US" sz="800" b="1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2012</a:t>
            </a:r>
            <a:r>
              <a:rPr lang="bg-BG" sz="800" b="1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г.</a:t>
            </a:r>
            <a:endParaRPr lang="en-US" sz="800" i="1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800" b="1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endParaRPr lang="en-US" sz="800" i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9700" t="45651" b="8850"/>
          <a:stretch>
            <a:fillRect/>
          </a:stretch>
        </p:blipFill>
        <p:spPr bwMode="auto">
          <a:xfrm rot="5400000">
            <a:off x="750403" y="1777990"/>
            <a:ext cx="4402833" cy="5112568"/>
          </a:xfrm>
          <a:prstGeom prst="rect">
            <a:avLst/>
          </a:prstGeom>
          <a:solidFill>
            <a:srgbClr val="DF53FB"/>
          </a:solidFill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 bwMode="auto">
          <a:xfrm flipH="1">
            <a:off x="5076056" y="4509120"/>
            <a:ext cx="360040" cy="360040"/>
          </a:xfrm>
          <a:prstGeom prst="line">
            <a:avLst/>
          </a:prstGeom>
          <a:ln w="50800" cap="flat">
            <a:solidFill>
              <a:schemeClr val="accent6">
                <a:lumMod val="7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3923928" y="4869160"/>
            <a:ext cx="1152128" cy="72008"/>
          </a:xfrm>
          <a:prstGeom prst="line">
            <a:avLst/>
          </a:prstGeom>
          <a:ln w="50800" cap="flat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3059832" y="4941168"/>
            <a:ext cx="864096" cy="0"/>
          </a:xfrm>
          <a:prstGeom prst="line">
            <a:avLst/>
          </a:prstGeom>
          <a:ln w="50800" cap="flat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 flipV="1">
            <a:off x="2627784" y="4797152"/>
            <a:ext cx="432048" cy="144016"/>
          </a:xfrm>
          <a:prstGeom prst="line">
            <a:avLst/>
          </a:prstGeom>
          <a:ln w="50800" cap="flat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 flipV="1">
            <a:off x="2483768" y="4293096"/>
            <a:ext cx="144016" cy="504056"/>
          </a:xfrm>
          <a:prstGeom prst="line">
            <a:avLst/>
          </a:prstGeom>
          <a:ln w="50800" cap="flat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 bwMode="auto">
          <a:xfrm>
            <a:off x="4067944" y="5013176"/>
            <a:ext cx="720080" cy="648072"/>
          </a:xfrm>
          <a:prstGeom prst="wedgeRectCallout">
            <a:avLst>
              <a:gd name="adj1" fmla="val -149570"/>
              <a:gd name="adj2" fmla="val -61381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900" b="1" dirty="0" smtClean="0">
                <a:latin typeface="Helvetica Narrow" pitchFamily="34" charset="0"/>
              </a:rPr>
              <a:t>Турска  газопреносна система</a:t>
            </a:r>
            <a:endParaRPr kumimoji="0" lang="en-US" sz="900" b="1" i="0" u="none" strike="noStrike" cap="none" normalizeH="0" baseline="0" dirty="0" smtClean="0">
              <a:ln>
                <a:noFill/>
              </a:ln>
              <a:effectLst/>
              <a:latin typeface="Helvetica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36" y="2420888"/>
            <a:ext cx="936104" cy="2539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g-BG" sz="1050" b="1" dirty="0" smtClean="0">
                <a:solidFill>
                  <a:schemeClr val="bg1">
                    <a:lumMod val="50000"/>
                  </a:schemeClr>
                </a:solidFill>
              </a:rPr>
              <a:t>Баумгартен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H="1" flipV="1">
            <a:off x="2411760" y="4005064"/>
            <a:ext cx="72008" cy="288032"/>
          </a:xfrm>
          <a:prstGeom prst="line">
            <a:avLst/>
          </a:prstGeom>
          <a:ln w="50800" cap="flat">
            <a:solidFill>
              <a:schemeClr val="bg2"/>
            </a:solidFill>
            <a:prstDash val="sysDot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 flipV="1">
            <a:off x="2051720" y="3861048"/>
            <a:ext cx="360040" cy="144016"/>
          </a:xfrm>
          <a:prstGeom prst="line">
            <a:avLst/>
          </a:prstGeom>
          <a:ln w="50800" cap="flat">
            <a:solidFill>
              <a:schemeClr val="bg2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 flipV="1">
            <a:off x="1835696" y="3212976"/>
            <a:ext cx="216024" cy="648072"/>
          </a:xfrm>
          <a:prstGeom prst="line">
            <a:avLst/>
          </a:prstGeom>
          <a:ln w="50800" cap="flat">
            <a:solidFill>
              <a:schemeClr val="bg2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H="1" flipV="1">
            <a:off x="611560" y="2636912"/>
            <a:ext cx="1224136" cy="576065"/>
          </a:xfrm>
          <a:prstGeom prst="line">
            <a:avLst/>
          </a:prstGeom>
          <a:ln w="50800" cap="flat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ular Callout 49"/>
          <p:cNvSpPr/>
          <p:nvPr/>
        </p:nvSpPr>
        <p:spPr bwMode="auto">
          <a:xfrm>
            <a:off x="2123728" y="3284984"/>
            <a:ext cx="720080" cy="216024"/>
          </a:xfrm>
          <a:prstGeom prst="wedgeRectCallout">
            <a:avLst>
              <a:gd name="adj1" fmla="val -64463"/>
              <a:gd name="adj2" fmla="val 172135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Helvetica Narrow" pitchFamily="34" charset="0"/>
              </a:rPr>
              <a:t>SEEP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Helvetica Narrow" pitchFamily="34" charset="0"/>
            </a:endParaRP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3203848" y="260648"/>
            <a:ext cx="573362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g-BG" sz="2600" b="1" dirty="0" smtClean="0">
                <a:solidFill>
                  <a:srgbClr val="FFA219"/>
                </a:solidFill>
              </a:rPr>
              <a:t>Югоизточно Европейски Газопровод</a:t>
            </a:r>
          </a:p>
          <a:p>
            <a:pPr algn="ctr" eaLnBrk="0" hangingPunct="0"/>
            <a:r>
              <a:rPr lang="en-US" sz="2600" b="1" dirty="0" smtClean="0">
                <a:solidFill>
                  <a:srgbClr val="FFA219"/>
                </a:solidFill>
              </a:rPr>
              <a:t>(SEEP)</a:t>
            </a:r>
            <a:endParaRPr lang="en-US" sz="2600" b="1" dirty="0">
              <a:solidFill>
                <a:srgbClr val="FFA219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1520" y="908720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/>
              <a:t>Партньори</a:t>
            </a:r>
            <a:r>
              <a:rPr lang="en-US" sz="1600" b="1" dirty="0" smtClean="0"/>
              <a:t>: </a:t>
            </a:r>
            <a:r>
              <a:rPr lang="en-US" sz="1600" b="1" dirty="0" smtClean="0">
                <a:solidFill>
                  <a:schemeClr val="tx2"/>
                </a:solidFill>
              </a:rPr>
              <a:t>BP</a:t>
            </a:r>
            <a:r>
              <a:rPr lang="bg-BG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 smtClean="0">
                <a:solidFill>
                  <a:schemeClr val="tx2"/>
                </a:solidFill>
              </a:rPr>
              <a:t> SOCAR</a:t>
            </a:r>
            <a:endParaRPr lang="bg-BG" sz="1600" b="1" dirty="0" smtClean="0">
              <a:solidFill>
                <a:schemeClr val="tx2"/>
              </a:solidFill>
            </a:endParaRPr>
          </a:p>
          <a:p>
            <a:r>
              <a:rPr lang="bg-BG" sz="1600" b="1" dirty="0" smtClean="0"/>
              <a:t>Проектен капацитет</a:t>
            </a:r>
            <a:r>
              <a:rPr lang="en-US" sz="1600" b="1" dirty="0" smtClean="0"/>
              <a:t>:  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10-31 </a:t>
            </a:r>
            <a:r>
              <a:rPr lang="bg-BG" sz="1600" b="1" dirty="0" smtClean="0">
                <a:solidFill>
                  <a:schemeClr val="tx2"/>
                </a:solidFill>
              </a:rPr>
              <a:t>млрд м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3</a:t>
            </a:r>
            <a:r>
              <a:rPr lang="bg-BG" sz="1600" b="1" dirty="0" smtClean="0">
                <a:solidFill>
                  <a:schemeClr val="tx2"/>
                </a:solidFill>
              </a:rPr>
              <a:t> годишно заедно с Шах дениз-2</a:t>
            </a:r>
          </a:p>
          <a:p>
            <a:r>
              <a:rPr lang="bg-BG" sz="1600" b="1" dirty="0" smtClean="0"/>
              <a:t>Очаквано стартиране</a:t>
            </a:r>
            <a:r>
              <a:rPr lang="en-US" sz="1600" b="1" dirty="0" smtClean="0"/>
              <a:t>:  </a:t>
            </a:r>
            <a:r>
              <a:rPr lang="bg-BG" sz="1600" b="1" dirty="0" smtClean="0">
                <a:solidFill>
                  <a:srgbClr val="FB1C05"/>
                </a:solidFill>
              </a:rPr>
              <a:t>Вече отпаднал вариант</a:t>
            </a:r>
            <a:endParaRPr lang="en-US" sz="1600" b="1" dirty="0" smtClean="0">
              <a:solidFill>
                <a:srgbClr val="FB1C0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112" y="1916832"/>
            <a:ext cx="3456384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b="1" dirty="0" smtClean="0"/>
              <a:t> </a:t>
            </a:r>
            <a:r>
              <a:rPr lang="bg-BG" sz="1500" b="1" dirty="0" smtClean="0"/>
              <a:t>24.09.2011  - </a:t>
            </a:r>
            <a:r>
              <a:rPr lang="en-US" sz="1500" b="1" dirty="0" smtClean="0"/>
              <a:t>BP</a:t>
            </a:r>
            <a:r>
              <a:rPr lang="bg-BG" sz="1500" b="1" dirty="0" smtClean="0"/>
              <a:t> направи предложение за SEEP  от Турция през България  до Баумгартен</a:t>
            </a:r>
            <a:endParaRPr lang="ru-RU" sz="1500" b="1" dirty="0" smtClean="0"/>
          </a:p>
          <a:p>
            <a:endParaRPr lang="ru-RU" sz="1500" b="1" dirty="0" smtClean="0"/>
          </a:p>
          <a:p>
            <a:pPr>
              <a:buFont typeface="Wingdings" pitchFamily="2" charset="2"/>
              <a:buChar char="Ø"/>
            </a:pPr>
            <a:r>
              <a:rPr lang="ru-RU" sz="1500" b="1" dirty="0" smtClean="0"/>
              <a:t> </a:t>
            </a:r>
            <a:r>
              <a:rPr lang="en-US" sz="1500" b="1" dirty="0" smtClean="0"/>
              <a:t>2</a:t>
            </a:r>
            <a:r>
              <a:rPr lang="bg-BG" sz="1500" b="1" dirty="0" smtClean="0"/>
              <a:t>8</a:t>
            </a:r>
            <a:r>
              <a:rPr lang="ru-RU" sz="1500" b="1" dirty="0" smtClean="0"/>
              <a:t>.</a:t>
            </a:r>
            <a:r>
              <a:rPr lang="en-US" sz="1500" b="1" dirty="0" smtClean="0"/>
              <a:t>07</a:t>
            </a:r>
            <a:r>
              <a:rPr lang="ru-RU" sz="1500" b="1" dirty="0" smtClean="0"/>
              <a:t>.2012  - </a:t>
            </a:r>
            <a:r>
              <a:rPr lang="bg-BG" sz="1500" b="1" dirty="0" smtClean="0"/>
              <a:t>Консорциумът “Шах Дениз” обяви, че ще избира между  “НАБУКО-Запад” и </a:t>
            </a:r>
            <a:r>
              <a:rPr lang="en-US" sz="1500" b="1" dirty="0" smtClean="0"/>
              <a:t>TAP</a:t>
            </a:r>
            <a:r>
              <a:rPr lang="bg-BG" sz="1500" b="1" dirty="0" smtClean="0"/>
              <a:t> , като опция за експорт на природен газ. Това направи идеята за изграждане на </a:t>
            </a:r>
            <a:r>
              <a:rPr lang="en-US" sz="1500" b="1" dirty="0" smtClean="0"/>
              <a:t>SEEP </a:t>
            </a:r>
            <a:r>
              <a:rPr lang="bg-BG" sz="1500" b="1" dirty="0" smtClean="0"/>
              <a:t>ненужна и проекта бе прекратен</a:t>
            </a:r>
            <a:endParaRPr lang="en-US" sz="1500" b="1" dirty="0" smtClean="0"/>
          </a:p>
          <a:p>
            <a:pPr>
              <a:buFont typeface="Wingdings" pitchFamily="2" charset="2"/>
              <a:buChar char="Ø"/>
            </a:pPr>
            <a:endParaRPr lang="en-US" sz="1500" b="1" dirty="0" smtClean="0"/>
          </a:p>
          <a:p>
            <a:pPr>
              <a:buFont typeface="Wingdings" pitchFamily="2" charset="2"/>
              <a:buChar char="Ø"/>
            </a:pPr>
            <a:r>
              <a:rPr lang="bg-BG" sz="1500" b="1" dirty="0" smtClean="0"/>
              <a:t> </a:t>
            </a:r>
            <a:r>
              <a:rPr lang="en-US" sz="1500" b="1" dirty="0" smtClean="0"/>
              <a:t>SEEP , </a:t>
            </a:r>
            <a:r>
              <a:rPr lang="bg-BG" sz="1500" b="1" dirty="0" smtClean="0"/>
              <a:t>който би използвал съществуващата  газопроводна мрежа в Турция , която подсказва рискове,  поради ограничения на капацитет в Централна Анатолия,  губи смисъл при наличието на </a:t>
            </a:r>
            <a:r>
              <a:rPr lang="en-US" sz="1500" b="1" dirty="0" smtClean="0"/>
              <a:t>TANAP</a:t>
            </a:r>
            <a:r>
              <a:rPr lang="bg-BG" sz="15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bg-BG" sz="1500" b="1" dirty="0" smtClean="0"/>
          </a:p>
        </p:txBody>
      </p:sp>
      <p:pic>
        <p:nvPicPr>
          <p:cNvPr id="20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9700" t="45651" b="8850"/>
          <a:stretch>
            <a:fillRect/>
          </a:stretch>
        </p:blipFill>
        <p:spPr bwMode="auto">
          <a:xfrm rot="5400000">
            <a:off x="750403" y="1777989"/>
            <a:ext cx="4402833" cy="5112568"/>
          </a:xfrm>
          <a:prstGeom prst="rect">
            <a:avLst/>
          </a:prstGeom>
          <a:solidFill>
            <a:srgbClr val="DF53FB"/>
          </a:solidFill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 bwMode="auto">
          <a:xfrm flipH="1">
            <a:off x="5076056" y="4509120"/>
            <a:ext cx="360040" cy="36004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3923928" y="4869160"/>
            <a:ext cx="1152128" cy="72008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3059832" y="4941168"/>
            <a:ext cx="864096" cy="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 flipV="1">
            <a:off x="2627784" y="4797152"/>
            <a:ext cx="432048" cy="14401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 flipV="1">
            <a:off x="2483768" y="4293096"/>
            <a:ext cx="144016" cy="50405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 bwMode="auto">
          <a:xfrm>
            <a:off x="4067944" y="5013176"/>
            <a:ext cx="720080" cy="216024"/>
          </a:xfrm>
          <a:prstGeom prst="wedgeRectCallout">
            <a:avLst>
              <a:gd name="adj1" fmla="val -149570"/>
              <a:gd name="adj2" fmla="val -71030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TANAP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2195736" y="4581128"/>
            <a:ext cx="360040" cy="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H="1">
            <a:off x="827584" y="4725144"/>
            <a:ext cx="720080" cy="0"/>
          </a:xfrm>
          <a:prstGeom prst="line">
            <a:avLst/>
          </a:prstGeom>
          <a:ln w="50800" cap="flat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H="1">
            <a:off x="1763688" y="4581128"/>
            <a:ext cx="432048" cy="72008"/>
          </a:xfrm>
          <a:prstGeom prst="line">
            <a:avLst/>
          </a:prstGeom>
          <a:ln w="50800" cap="flat">
            <a:solidFill>
              <a:schemeClr val="bg1">
                <a:lumMod val="7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 flipH="1">
            <a:off x="1547664" y="4653136"/>
            <a:ext cx="216024" cy="72008"/>
          </a:xfrm>
          <a:prstGeom prst="line">
            <a:avLst/>
          </a:prstGeom>
          <a:ln w="50800" cap="flat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Rectangular Callout 79"/>
          <p:cNvSpPr/>
          <p:nvPr/>
        </p:nvSpPr>
        <p:spPr bwMode="auto">
          <a:xfrm>
            <a:off x="1187624" y="4293096"/>
            <a:ext cx="720080" cy="216024"/>
          </a:xfrm>
          <a:prstGeom prst="wedgeRectCallout">
            <a:avLst>
              <a:gd name="adj1" fmla="val -52304"/>
              <a:gd name="adj2" fmla="val 145117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TAP</a:t>
            </a: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3131840" y="116632"/>
            <a:ext cx="58319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Транс – Адриатически Газопровод (</a:t>
            </a:r>
            <a:r>
              <a:rPr lang="en-US" sz="2800" b="1" dirty="0" smtClean="0">
                <a:solidFill>
                  <a:srgbClr val="FFA219"/>
                </a:solidFill>
              </a:rPr>
              <a:t>TAP)</a:t>
            </a:r>
            <a:endParaRPr lang="en-US" sz="2800" b="1" dirty="0">
              <a:solidFill>
                <a:srgbClr val="FFA219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1520" y="980728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/>
              <a:t>Партньори</a:t>
            </a:r>
            <a:r>
              <a:rPr lang="en-US" sz="1600" b="1" dirty="0" smtClean="0"/>
              <a:t>: </a:t>
            </a:r>
            <a:r>
              <a:rPr lang="en-US" sz="1600" b="1" dirty="0" smtClean="0">
                <a:solidFill>
                  <a:schemeClr val="tx2"/>
                </a:solidFill>
              </a:rPr>
              <a:t>EGL Group</a:t>
            </a:r>
            <a:r>
              <a:rPr lang="bg-BG" sz="1600" b="1" dirty="0" smtClean="0">
                <a:solidFill>
                  <a:schemeClr val="tx2"/>
                </a:solidFill>
              </a:rPr>
              <a:t> (42,5%)</a:t>
            </a:r>
            <a:r>
              <a:rPr lang="en-US" sz="1600" b="1" dirty="0" smtClean="0">
                <a:solidFill>
                  <a:schemeClr val="tx2"/>
                </a:solidFill>
              </a:rPr>
              <a:t>, Statoil </a:t>
            </a:r>
            <a:r>
              <a:rPr lang="bg-BG" sz="1600" b="1" dirty="0" smtClean="0">
                <a:solidFill>
                  <a:schemeClr val="tx2"/>
                </a:solidFill>
              </a:rPr>
              <a:t>(42,5%) и</a:t>
            </a:r>
            <a:r>
              <a:rPr lang="en-US" sz="1600" b="1" dirty="0" smtClean="0">
                <a:solidFill>
                  <a:schemeClr val="tx2"/>
                </a:solidFill>
              </a:rPr>
              <a:t> E.ON</a:t>
            </a:r>
            <a:r>
              <a:rPr lang="bg-BG" sz="1600" b="1" dirty="0" smtClean="0">
                <a:solidFill>
                  <a:schemeClr val="tx2"/>
                </a:solidFill>
              </a:rPr>
              <a:t> (15%) </a:t>
            </a:r>
          </a:p>
          <a:p>
            <a:r>
              <a:rPr lang="bg-BG" sz="1600" b="1" dirty="0" smtClean="0"/>
              <a:t>Проектен капацитет</a:t>
            </a:r>
            <a:r>
              <a:rPr lang="en-US" sz="1600" b="1" dirty="0" smtClean="0"/>
              <a:t>:  </a:t>
            </a:r>
            <a:r>
              <a:rPr lang="bg-BG" sz="1600" b="1" dirty="0" smtClean="0">
                <a:solidFill>
                  <a:schemeClr val="tx2"/>
                </a:solidFill>
              </a:rPr>
              <a:t>10</a:t>
            </a:r>
            <a:r>
              <a:rPr lang="bg-BG" sz="1600" b="1" dirty="0" smtClean="0"/>
              <a:t>-</a:t>
            </a:r>
            <a:r>
              <a:rPr lang="en-US" sz="1600" b="1" dirty="0" smtClean="0">
                <a:solidFill>
                  <a:schemeClr val="tx2"/>
                </a:solidFill>
              </a:rPr>
              <a:t>20 </a:t>
            </a:r>
            <a:r>
              <a:rPr lang="bg-BG" sz="1600" b="1" dirty="0" smtClean="0">
                <a:solidFill>
                  <a:schemeClr val="tx2"/>
                </a:solidFill>
              </a:rPr>
              <a:t>млрд м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3</a:t>
            </a:r>
            <a:r>
              <a:rPr lang="bg-BG" sz="1600" b="1" dirty="0" smtClean="0">
                <a:solidFill>
                  <a:schemeClr val="tx2"/>
                </a:solidFill>
              </a:rPr>
              <a:t> годишно</a:t>
            </a:r>
          </a:p>
          <a:p>
            <a:r>
              <a:rPr lang="bg-BG" sz="1600" b="1" dirty="0" smtClean="0"/>
              <a:t>Очаквано стартиране</a:t>
            </a:r>
            <a:r>
              <a:rPr lang="en-US" sz="1600" b="1" dirty="0" smtClean="0"/>
              <a:t>: </a:t>
            </a:r>
            <a:r>
              <a:rPr lang="bg-BG" sz="1600" b="1" dirty="0" smtClean="0">
                <a:solidFill>
                  <a:schemeClr val="tx2"/>
                </a:solidFill>
              </a:rPr>
              <a:t>2017 -2018</a:t>
            </a:r>
            <a:endParaRPr lang="en-US" sz="16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580112" y="1772816"/>
            <a:ext cx="3456384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b="1" dirty="0" smtClean="0"/>
              <a:t> </a:t>
            </a:r>
            <a:r>
              <a:rPr lang="bg-BG" sz="1500" b="1" dirty="0" smtClean="0"/>
              <a:t>07</a:t>
            </a:r>
            <a:r>
              <a:rPr lang="en-US" sz="1500" b="1" dirty="0" smtClean="0"/>
              <a:t>.</a:t>
            </a:r>
            <a:r>
              <a:rPr lang="bg-BG" sz="1500" b="1" dirty="0" smtClean="0"/>
              <a:t>09.</a:t>
            </a:r>
            <a:r>
              <a:rPr lang="en-US" sz="1500" b="1" dirty="0" smtClean="0"/>
              <a:t>2011 - </a:t>
            </a:r>
            <a:r>
              <a:rPr lang="ru-RU" sz="1500" b="1" dirty="0" smtClean="0"/>
              <a:t>TAP подава заявления за освобождаване от достъп на трети страни в трите  държави, през които преминава. </a:t>
            </a:r>
          </a:p>
          <a:p>
            <a:endParaRPr lang="ru-RU" sz="1500" b="1" dirty="0" smtClean="0"/>
          </a:p>
          <a:p>
            <a:pPr>
              <a:buFont typeface="Wingdings" pitchFamily="2" charset="2"/>
              <a:buChar char="Ø"/>
            </a:pPr>
            <a:r>
              <a:rPr lang="ru-RU" sz="1500" b="1" dirty="0" smtClean="0"/>
              <a:t> </a:t>
            </a:r>
            <a:r>
              <a:rPr lang="bg-BG" sz="1500" b="1" dirty="0" smtClean="0"/>
              <a:t>20</a:t>
            </a:r>
            <a:r>
              <a:rPr lang="en-US" sz="1500" b="1" dirty="0" smtClean="0"/>
              <a:t>.</a:t>
            </a:r>
            <a:r>
              <a:rPr lang="bg-BG" sz="1500" b="1" dirty="0" smtClean="0"/>
              <a:t>02. </a:t>
            </a:r>
            <a:r>
              <a:rPr lang="ru-RU" sz="1500" b="1" dirty="0" smtClean="0"/>
              <a:t>2012  - </a:t>
            </a:r>
            <a:r>
              <a:rPr lang="bg-BG" sz="1500" b="1" dirty="0" smtClean="0"/>
              <a:t>BP обяви от името на Консорциум Шах Дениз, че преговарящия екип е взел решението да се предприемат изключителни преговори с TAP по южния маршрут през Италия, като отбелязва, че предложението на ITGI няма да се разглежда повече.</a:t>
            </a:r>
          </a:p>
          <a:p>
            <a:pPr>
              <a:buFont typeface="Wingdings" pitchFamily="2" charset="2"/>
              <a:buChar char="Ø"/>
            </a:pPr>
            <a:endParaRPr lang="bg-BG" sz="1500" b="1" dirty="0" smtClean="0"/>
          </a:p>
          <a:p>
            <a:pPr>
              <a:buFont typeface="Wingdings" pitchFamily="2" charset="2"/>
              <a:buChar char="Ø"/>
            </a:pPr>
            <a:r>
              <a:rPr lang="bg-BG" sz="1500" b="1" dirty="0" smtClean="0"/>
              <a:t>Проектът </a:t>
            </a:r>
            <a:r>
              <a:rPr lang="en-US" sz="1500" b="1" dirty="0" smtClean="0"/>
              <a:t> ITGI  </a:t>
            </a:r>
            <a:r>
              <a:rPr lang="bg-BG" sz="1500" b="1" dirty="0" smtClean="0"/>
              <a:t>отпада от Южния Газов Коридор</a:t>
            </a:r>
          </a:p>
          <a:p>
            <a:endParaRPr lang="en-US" sz="1500" b="1" dirty="0" smtClean="0"/>
          </a:p>
          <a:p>
            <a:pPr>
              <a:buFont typeface="Wingdings" pitchFamily="2" charset="2"/>
              <a:buChar char="Ø"/>
            </a:pPr>
            <a:r>
              <a:rPr lang="en-US" sz="1500" b="1" dirty="0" smtClean="0"/>
              <a:t> </a:t>
            </a:r>
            <a:r>
              <a:rPr lang="bg-BG" sz="1500" b="1" dirty="0" smtClean="0"/>
              <a:t>02</a:t>
            </a:r>
            <a:r>
              <a:rPr lang="en-US" sz="1500" b="1" dirty="0" smtClean="0"/>
              <a:t>.1</a:t>
            </a:r>
            <a:r>
              <a:rPr lang="bg-BG" sz="1500" b="1" dirty="0" smtClean="0"/>
              <a:t>0. </a:t>
            </a:r>
            <a:r>
              <a:rPr lang="ru-RU" sz="1500" b="1" dirty="0" smtClean="0"/>
              <a:t>2012  - Албания, Гърция и Италия подписаха Меморандум за Разбирателство по проекта</a:t>
            </a:r>
            <a:endParaRPr lang="bg-BG" sz="1500" b="1" dirty="0" smtClean="0"/>
          </a:p>
        </p:txBody>
      </p:sp>
      <p:pic>
        <p:nvPicPr>
          <p:cNvPr id="19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9700" t="45651" b="8850"/>
          <a:stretch>
            <a:fillRect/>
          </a:stretch>
        </p:blipFill>
        <p:spPr bwMode="auto">
          <a:xfrm rot="5400000">
            <a:off x="750403" y="1777990"/>
            <a:ext cx="4402833" cy="5112568"/>
          </a:xfrm>
          <a:prstGeom prst="rect">
            <a:avLst/>
          </a:prstGeom>
          <a:solidFill>
            <a:srgbClr val="DF53FB"/>
          </a:solidFill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 bwMode="auto">
          <a:xfrm flipH="1">
            <a:off x="5076056" y="4509120"/>
            <a:ext cx="360040" cy="36004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3923928" y="4869160"/>
            <a:ext cx="1152128" cy="72008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3059832" y="4941168"/>
            <a:ext cx="864096" cy="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 flipV="1">
            <a:off x="2627784" y="4797152"/>
            <a:ext cx="432048" cy="14401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 flipV="1">
            <a:off x="2483768" y="4293096"/>
            <a:ext cx="144016" cy="50405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 bwMode="auto">
          <a:xfrm>
            <a:off x="4067944" y="5013176"/>
            <a:ext cx="720080" cy="216024"/>
          </a:xfrm>
          <a:prstGeom prst="wedgeRectCallout">
            <a:avLst>
              <a:gd name="adj1" fmla="val -149570"/>
              <a:gd name="adj2" fmla="val -71030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TANAP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2195736" y="4581128"/>
            <a:ext cx="360040" cy="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 flipH="1">
            <a:off x="1763688" y="4581128"/>
            <a:ext cx="432048" cy="144016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1547664" y="4725144"/>
            <a:ext cx="216024" cy="72008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H="1">
            <a:off x="1403648" y="4797152"/>
            <a:ext cx="144016" cy="216024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H="1">
            <a:off x="1187624" y="5013176"/>
            <a:ext cx="216024" cy="0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H="1" flipV="1">
            <a:off x="827584" y="4797152"/>
            <a:ext cx="360040" cy="216024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Rectangular Callout 96"/>
          <p:cNvSpPr/>
          <p:nvPr/>
        </p:nvSpPr>
        <p:spPr bwMode="auto">
          <a:xfrm>
            <a:off x="1619672" y="5013176"/>
            <a:ext cx="720080" cy="216024"/>
          </a:xfrm>
          <a:prstGeom prst="wedgeRectCallout">
            <a:avLst>
              <a:gd name="adj1" fmla="val -72568"/>
              <a:gd name="adj2" fmla="val -890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Helvetica Narrow" pitchFamily="34" charset="0"/>
              </a:rPr>
              <a:t>I T G I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Helvetica Narrow" pitchFamily="34" charset="0"/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2987824" y="260648"/>
            <a:ext cx="60486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Интерконектор</a:t>
            </a:r>
            <a:r>
              <a:rPr lang="bg-BG" sz="2800" b="1" dirty="0" smtClean="0"/>
              <a:t>  </a:t>
            </a:r>
            <a:r>
              <a:rPr lang="bg-BG" sz="2800" b="1" dirty="0" smtClean="0">
                <a:solidFill>
                  <a:srgbClr val="FFA219"/>
                </a:solidFill>
              </a:rPr>
              <a:t>Турция – Гърция – Италия</a:t>
            </a:r>
            <a:r>
              <a:rPr lang="en-US" sz="2800" b="1" dirty="0" smtClean="0">
                <a:solidFill>
                  <a:srgbClr val="FFA219"/>
                </a:solidFill>
              </a:rPr>
              <a:t> (ITGI)</a:t>
            </a:r>
            <a:endParaRPr lang="en-US" sz="2800" b="1" dirty="0">
              <a:solidFill>
                <a:srgbClr val="FFA219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3528" y="1268760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/>
              <a:t>Партньори</a:t>
            </a:r>
            <a:r>
              <a:rPr lang="en-US" sz="1600" b="1" dirty="0" smtClean="0"/>
              <a:t>: </a:t>
            </a:r>
            <a:r>
              <a:rPr lang="en-US" sz="1600" b="1" dirty="0" smtClean="0">
                <a:solidFill>
                  <a:schemeClr val="tx2"/>
                </a:solidFill>
              </a:rPr>
              <a:t>DEPA ,Edison, BOTAŞ, (BEH) </a:t>
            </a:r>
          </a:p>
          <a:p>
            <a:r>
              <a:rPr lang="bg-BG" sz="1600" b="1" dirty="0" smtClean="0"/>
              <a:t>Проектен капацитет</a:t>
            </a:r>
            <a:r>
              <a:rPr lang="en-US" sz="1600" b="1" dirty="0" smtClean="0"/>
              <a:t>:  </a:t>
            </a:r>
            <a:r>
              <a:rPr lang="en-US" sz="1600" b="1" dirty="0" smtClean="0">
                <a:solidFill>
                  <a:schemeClr val="tx2"/>
                </a:solidFill>
              </a:rPr>
              <a:t>10 </a:t>
            </a:r>
            <a:r>
              <a:rPr lang="bg-BG" sz="1600" b="1" dirty="0" smtClean="0">
                <a:solidFill>
                  <a:schemeClr val="tx2"/>
                </a:solidFill>
              </a:rPr>
              <a:t>млрд м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3</a:t>
            </a:r>
            <a:r>
              <a:rPr lang="bg-BG" sz="1600" b="1" dirty="0" smtClean="0">
                <a:solidFill>
                  <a:schemeClr val="tx2"/>
                </a:solidFill>
              </a:rPr>
              <a:t> годишно</a:t>
            </a:r>
          </a:p>
          <a:p>
            <a:r>
              <a:rPr lang="bg-BG" sz="1600" b="1" dirty="0" smtClean="0"/>
              <a:t>Очаквано стартиране</a:t>
            </a:r>
            <a:r>
              <a:rPr lang="en-US" sz="1600" b="1" dirty="0" smtClean="0"/>
              <a:t>:  </a:t>
            </a:r>
            <a:r>
              <a:rPr lang="bg-BG" sz="1600" b="1" dirty="0" smtClean="0">
                <a:solidFill>
                  <a:srgbClr val="FB1C05"/>
                </a:solidFill>
              </a:rPr>
              <a:t>Засега отпаднал вариант</a:t>
            </a:r>
            <a:endParaRPr lang="bg-BG" sz="1600" b="1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1268760"/>
            <a:ext cx="3456384" cy="52937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1300" b="1" dirty="0" smtClean="0"/>
          </a:p>
          <a:p>
            <a:pPr>
              <a:buFont typeface="Wingdings" pitchFamily="2" charset="2"/>
              <a:buChar char="Ø"/>
            </a:pPr>
            <a:r>
              <a:rPr lang="ru-RU" sz="1300" b="1" dirty="0" smtClean="0"/>
              <a:t> </a:t>
            </a:r>
            <a:r>
              <a:rPr lang="bg-BG" sz="1300" b="1" dirty="0" smtClean="0"/>
              <a:t>20</a:t>
            </a:r>
            <a:r>
              <a:rPr lang="en-US" sz="1300" b="1" dirty="0" smtClean="0"/>
              <a:t>.</a:t>
            </a:r>
            <a:r>
              <a:rPr lang="bg-BG" sz="1300" b="1" dirty="0" smtClean="0"/>
              <a:t>02. </a:t>
            </a:r>
            <a:r>
              <a:rPr lang="ru-RU" sz="1300" b="1" dirty="0" smtClean="0"/>
              <a:t>2012  - </a:t>
            </a:r>
            <a:r>
              <a:rPr lang="bg-BG" sz="1300" b="1" dirty="0" smtClean="0"/>
              <a:t>BP обяви от името на Консорциум Шах Дениз, че преговарящия екип е взел решението да се предприемат изключителни преговори с TAP по южния маршрут през Италия, като отбелязва, че предложението на ITGI няма да се разглежда повече.</a:t>
            </a:r>
          </a:p>
          <a:p>
            <a:pPr>
              <a:buFont typeface="Wingdings" pitchFamily="2" charset="2"/>
              <a:buChar char="Ø"/>
            </a:pPr>
            <a:endParaRPr lang="bg-BG" sz="1300" b="1" dirty="0" smtClean="0"/>
          </a:p>
          <a:p>
            <a:pPr>
              <a:buFont typeface="Wingdings" pitchFamily="2" charset="2"/>
              <a:buChar char="Ø"/>
            </a:pPr>
            <a:r>
              <a:rPr lang="bg-BG" sz="1300" b="1" dirty="0" smtClean="0"/>
              <a:t>Проектът </a:t>
            </a:r>
            <a:r>
              <a:rPr lang="en-US" sz="1300" b="1" dirty="0" smtClean="0"/>
              <a:t> ITGI  </a:t>
            </a:r>
            <a:r>
              <a:rPr lang="bg-BG" sz="1300" b="1" dirty="0" smtClean="0"/>
              <a:t>отпада от Южния Газов Коридор засега, но експерти смятат, че ITGI също може да се осъществи, ако SOCAR стане притежател на дял от DEPA.</a:t>
            </a:r>
          </a:p>
          <a:p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en-US" sz="1300" b="1" dirty="0" smtClean="0"/>
              <a:t> </a:t>
            </a:r>
            <a:r>
              <a:rPr lang="ru-RU" sz="1300" b="1" dirty="0" smtClean="0">
                <a:solidFill>
                  <a:srgbClr val="FFFF00"/>
                </a:solidFill>
              </a:rPr>
              <a:t>Хари Закинис, председател на IGI Poseidon и председател и главен изпълнителен директор на DEPA: </a:t>
            </a:r>
            <a:endParaRPr lang="en-US" sz="1300" b="1" dirty="0" smtClean="0">
              <a:solidFill>
                <a:srgbClr val="FFFF00"/>
              </a:solidFill>
            </a:endParaRPr>
          </a:p>
          <a:p>
            <a:r>
              <a:rPr lang="en-US" sz="1300" b="1" dirty="0" smtClean="0"/>
              <a:t>“</a:t>
            </a:r>
            <a:r>
              <a:rPr lang="ru-RU" sz="1300" b="1" dirty="0" smtClean="0"/>
              <a:t>ITGI е единственият проект, способен да вземе окончателно инвестиционно решение в съответствие с графика на производство на газ от Шах Дениз 2 и благодарение на газопровода от Гърция към България (проект интерконектор IGB) ITGI системата ще позволи разнообразие на източниците и маршрутите на доставка в Югоизточна Европа от 2014 г. "</a:t>
            </a:r>
            <a:endParaRPr lang="bg-BG" sz="1300" b="1" dirty="0" smtClean="0"/>
          </a:p>
        </p:txBody>
      </p:sp>
      <p:pic>
        <p:nvPicPr>
          <p:cNvPr id="21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2987824" y="260648"/>
            <a:ext cx="60486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Проект за газопровод </a:t>
            </a:r>
          </a:p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Ирак - Турция</a:t>
            </a:r>
            <a:endParaRPr lang="en-US" sz="2800" b="1" dirty="0">
              <a:solidFill>
                <a:srgbClr val="FFA21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556" y="1376772"/>
            <a:ext cx="43924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508104" y="1844824"/>
            <a:ext cx="3456384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 </a:t>
            </a:r>
            <a:r>
              <a:rPr lang="bg-BG" sz="1600" b="1" dirty="0" smtClean="0"/>
              <a:t>Огромен потенциал за сигурност и диверсифициране  на доставките  за  Югоизточна  и Централна Европа </a:t>
            </a:r>
          </a:p>
          <a:p>
            <a:pPr>
              <a:buFont typeface="Wingdings" pitchFamily="2" charset="2"/>
              <a:buChar char="Ø"/>
            </a:pPr>
            <a:endParaRPr lang="bg-BG" sz="1600" b="1" dirty="0" smtClean="0"/>
          </a:p>
          <a:p>
            <a:pPr>
              <a:buFont typeface="Wingdings" pitchFamily="2" charset="2"/>
              <a:buChar char="Ø"/>
            </a:pPr>
            <a:r>
              <a:rPr lang="bg-BG" sz="1600" b="1" dirty="0" smtClean="0"/>
              <a:t> През Ноември 2008 е подписан Меморандум за разбирателство между </a:t>
            </a:r>
            <a:r>
              <a:rPr lang="en-US" sz="1600" b="1" dirty="0" smtClean="0"/>
              <a:t>BOTAS, TPAO </a:t>
            </a:r>
            <a:r>
              <a:rPr lang="bg-BG" sz="1600" b="1" dirty="0" smtClean="0"/>
              <a:t>и</a:t>
            </a:r>
            <a:r>
              <a:rPr lang="en-US" sz="1600" b="1" dirty="0" smtClean="0"/>
              <a:t> SHELL</a:t>
            </a:r>
          </a:p>
          <a:p>
            <a:r>
              <a:rPr lang="en-US" sz="1600" b="1" dirty="0" smtClean="0"/>
              <a:t>ENERGY EUROPE </a:t>
            </a:r>
            <a:endParaRPr lang="bg-BG" sz="1600" b="1" dirty="0" smtClean="0"/>
          </a:p>
          <a:p>
            <a:endParaRPr lang="bg-BG" sz="1600" b="1" dirty="0" smtClean="0"/>
          </a:p>
          <a:p>
            <a:pPr>
              <a:buFont typeface="Wingdings" pitchFamily="2" charset="2"/>
              <a:buChar char="Ø"/>
            </a:pPr>
            <a:r>
              <a:rPr lang="bg-BG" sz="1600" b="1" dirty="0" smtClean="0"/>
              <a:t>Меморандумът засяга сътрудничество в проучването, добива,  транспортиране и маркетинга</a:t>
            </a:r>
          </a:p>
          <a:p>
            <a:pPr>
              <a:buFont typeface="Wingdings" pitchFamily="2" charset="2"/>
              <a:buChar char="Ø"/>
            </a:pPr>
            <a:endParaRPr lang="bg-BG" sz="1600" b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107504" y="630932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900" dirty="0" smtClean="0"/>
              <a:t>Източник: Презентация на г-н Дюзйол председател на Управителния съвет и генерален мениджър на </a:t>
            </a:r>
            <a:r>
              <a:rPr lang="en-US" sz="900" dirty="0" smtClean="0"/>
              <a:t>BOTAŞ </a:t>
            </a:r>
            <a:r>
              <a:rPr lang="bg-BG" sz="900" dirty="0" smtClean="0"/>
              <a:t>пред Форум "</a:t>
            </a:r>
            <a:r>
              <a:rPr lang="en-US" sz="900" dirty="0" smtClean="0"/>
              <a:t>Gas Infrastructure WORLD, Caspian 2009, 15 September 2009, Baku"</a:t>
            </a:r>
            <a:endParaRPr lang="en-US" sz="900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2987824" y="260648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Други Проекти</a:t>
            </a:r>
            <a:endParaRPr lang="en-US" sz="2800" b="1" dirty="0">
              <a:solidFill>
                <a:srgbClr val="FFA21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6318" y="1181994"/>
            <a:ext cx="4349652" cy="52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 bwMode="auto">
          <a:xfrm>
            <a:off x="5580112" y="1916832"/>
            <a:ext cx="402344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1772816"/>
            <a:ext cx="2592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/>
              <a:t>Проекти свързани с Анатолийския Коридор</a:t>
            </a:r>
          </a:p>
          <a:p>
            <a:endParaRPr lang="bg-BG" sz="1600" b="1" dirty="0" smtClean="0"/>
          </a:p>
          <a:p>
            <a:r>
              <a:rPr lang="bg-BG" sz="1600" b="1" dirty="0" smtClean="0"/>
              <a:t>Възможни опции за Ирански маршрут</a:t>
            </a:r>
          </a:p>
          <a:p>
            <a:endParaRPr lang="bg-BG" sz="1600" b="1" dirty="0" smtClean="0"/>
          </a:p>
          <a:p>
            <a:r>
              <a:rPr lang="bg-BG" sz="1600" b="1" dirty="0" smtClean="0"/>
              <a:t>Маршрути на експорт на газ от тюркските държави</a:t>
            </a:r>
          </a:p>
          <a:p>
            <a:endParaRPr lang="bg-BG" sz="1600" b="1" dirty="0" smtClean="0"/>
          </a:p>
          <a:p>
            <a:r>
              <a:rPr lang="bg-BG" sz="1600" b="1" dirty="0" smtClean="0"/>
              <a:t>3 Възможни опции за маршрут от Катар (източник: </a:t>
            </a:r>
            <a:r>
              <a:rPr lang="en-US" sz="1600" b="1" dirty="0" smtClean="0"/>
              <a:t>ILF</a:t>
            </a:r>
            <a:r>
              <a:rPr lang="bg-BG" sz="1600" b="1" dirty="0" smtClean="0"/>
              <a:t>)</a:t>
            </a:r>
          </a:p>
          <a:p>
            <a:endParaRPr lang="en-US" sz="1600" b="1" dirty="0" smtClean="0"/>
          </a:p>
        </p:txBody>
      </p:sp>
      <p:sp>
        <p:nvSpPr>
          <p:cNvPr id="21" name="Right Arrow 20"/>
          <p:cNvSpPr/>
          <p:nvPr/>
        </p:nvSpPr>
        <p:spPr bwMode="auto">
          <a:xfrm>
            <a:off x="5580112" y="2708920"/>
            <a:ext cx="402344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580112" y="3501008"/>
            <a:ext cx="402344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580112" y="4365104"/>
            <a:ext cx="402344" cy="21602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cxnSp>
        <p:nvCxnSpPr>
          <p:cNvPr id="14" name="Straight Connector 13"/>
          <p:cNvCxnSpPr/>
          <p:nvPr/>
        </p:nvCxnSpPr>
        <p:spPr bwMode="auto">
          <a:xfrm>
            <a:off x="3275856" y="3861048"/>
            <a:ext cx="936104" cy="1440160"/>
          </a:xfrm>
          <a:prstGeom prst="line">
            <a:avLst/>
          </a:prstGeom>
          <a:solidFill>
            <a:schemeClr val="accent1"/>
          </a:solidFill>
          <a:ln w="92075" cap="flat" cmpd="sng" algn="ctr">
            <a:solidFill>
              <a:srgbClr val="4F227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195736" y="3933056"/>
            <a:ext cx="2168624" cy="1520552"/>
          </a:xfrm>
          <a:prstGeom prst="line">
            <a:avLst/>
          </a:prstGeom>
          <a:solidFill>
            <a:schemeClr val="accent1"/>
          </a:solidFill>
          <a:ln w="92075" cap="flat" cmpd="sng" algn="ctr">
            <a:solidFill>
              <a:srgbClr val="4F227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24" name="Rectangular Callout 23"/>
          <p:cNvSpPr/>
          <p:nvPr/>
        </p:nvSpPr>
        <p:spPr bwMode="auto">
          <a:xfrm>
            <a:off x="2699792" y="4653136"/>
            <a:ext cx="360040" cy="360040"/>
          </a:xfrm>
          <a:prstGeom prst="wedgeRectCallout">
            <a:avLst>
              <a:gd name="adj1" fmla="val 128716"/>
              <a:gd name="adj2" fmla="val -24197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3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Helvetica Narrow" pitchFamily="34" charset="0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4932040" y="4653136"/>
            <a:ext cx="351656" cy="360040"/>
          </a:xfrm>
          <a:prstGeom prst="wedgeRectCallout">
            <a:avLst>
              <a:gd name="adj1" fmla="val -156207"/>
              <a:gd name="adj2" fmla="val 91981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Helvetica Narrow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3995936" y="4437112"/>
            <a:ext cx="351656" cy="360040"/>
          </a:xfrm>
          <a:prstGeom prst="wedgeRectCallout">
            <a:avLst>
              <a:gd name="adj1" fmla="val -158973"/>
              <a:gd name="adj2" fmla="val -67427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1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Helvetica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483768" y="260648"/>
            <a:ext cx="6500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bg-BG" b="1" dirty="0" smtClean="0">
                <a:solidFill>
                  <a:srgbClr val="FFA219"/>
                </a:solidFill>
              </a:rPr>
              <a:t>Междусистемни Връзки </a:t>
            </a:r>
          </a:p>
          <a:p>
            <a:pPr algn="ctr" eaLnBrk="0" hangingPunct="0"/>
            <a:r>
              <a:rPr lang="bg-BG" b="1" dirty="0" smtClean="0">
                <a:solidFill>
                  <a:srgbClr val="FFA219"/>
                </a:solidFill>
              </a:rPr>
              <a:t>свързващи България </a:t>
            </a:r>
          </a:p>
          <a:p>
            <a:pPr algn="ctr" eaLnBrk="0" hangingPunct="0"/>
            <a:r>
              <a:rPr lang="bg-BG" b="1" dirty="0" smtClean="0">
                <a:solidFill>
                  <a:srgbClr val="FFA219"/>
                </a:solidFill>
              </a:rPr>
              <a:t>със съседните и страни</a:t>
            </a:r>
            <a:endParaRPr lang="en-US" b="1" dirty="0">
              <a:solidFill>
                <a:srgbClr val="FFA219"/>
              </a:solidFill>
            </a:endParaRPr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2714625" y="4929188"/>
            <a:ext cx="928688" cy="2159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dirty="0" smtClean="0">
                <a:latin typeface="Verdana" pitchFamily="34" charset="0"/>
              </a:rPr>
              <a:t>IBG</a:t>
            </a:r>
            <a:endParaRPr lang="en-US" sz="800" b="1" dirty="0">
              <a:latin typeface="Verdana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9401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ular Callout 34"/>
          <p:cNvSpPr/>
          <p:nvPr/>
        </p:nvSpPr>
        <p:spPr bwMode="auto">
          <a:xfrm>
            <a:off x="4788024" y="4221088"/>
            <a:ext cx="720080" cy="216024"/>
          </a:xfrm>
          <a:prstGeom prst="wedgeRectCallout">
            <a:avLst>
              <a:gd name="adj1" fmla="val -98237"/>
              <a:gd name="adj2" fmla="val 32540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IBT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3851920" y="2348880"/>
            <a:ext cx="72008" cy="5040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B1C05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4" name="Rectangular Callout 43"/>
          <p:cNvSpPr/>
          <p:nvPr/>
        </p:nvSpPr>
        <p:spPr bwMode="auto">
          <a:xfrm>
            <a:off x="4283968" y="2132856"/>
            <a:ext cx="720080" cy="216024"/>
          </a:xfrm>
          <a:prstGeom prst="wedgeRectCallout">
            <a:avLst>
              <a:gd name="adj1" fmla="val -100939"/>
              <a:gd name="adj2" fmla="val 176638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IBR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467544" y="3573016"/>
            <a:ext cx="1152128" cy="57606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B1C05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563888" y="4581128"/>
            <a:ext cx="72008" cy="57606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B1C05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3347864" y="5157192"/>
            <a:ext cx="288032" cy="72008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B1C0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8" name="Rectangular Callout 57"/>
          <p:cNvSpPr/>
          <p:nvPr/>
        </p:nvSpPr>
        <p:spPr bwMode="auto">
          <a:xfrm>
            <a:off x="1259632" y="3284984"/>
            <a:ext cx="720080" cy="216024"/>
          </a:xfrm>
          <a:prstGeom prst="wedgeRectCallout">
            <a:avLst>
              <a:gd name="adj1" fmla="val -100939"/>
              <a:gd name="adj2" fmla="val 176638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IBS</a:t>
            </a:r>
          </a:p>
        </p:txBody>
      </p:sp>
      <p:sp>
        <p:nvSpPr>
          <p:cNvPr id="59" name="Rectangular Callout 58"/>
          <p:cNvSpPr/>
          <p:nvPr/>
        </p:nvSpPr>
        <p:spPr bwMode="auto">
          <a:xfrm>
            <a:off x="2627784" y="4869160"/>
            <a:ext cx="720080" cy="216024"/>
          </a:xfrm>
          <a:prstGeom prst="wedgeRectCallout">
            <a:avLst>
              <a:gd name="adj1" fmla="val 82785"/>
              <a:gd name="adj2" fmla="val 145117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IBG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372200" y="2204864"/>
            <a:ext cx="2664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IBR (</a:t>
            </a:r>
            <a:r>
              <a:rPr lang="bg-BG" sz="1600" b="1" dirty="0" smtClean="0"/>
              <a:t>Русе - Гюргево)</a:t>
            </a:r>
            <a:endParaRPr lang="en-US" sz="1600" b="1" dirty="0" smtClean="0"/>
          </a:p>
          <a:p>
            <a:r>
              <a:rPr lang="bg-BG" sz="1600" b="1" dirty="0" smtClean="0"/>
              <a:t>Пуск: м.Май 2013</a:t>
            </a:r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IBS (</a:t>
            </a:r>
            <a:r>
              <a:rPr lang="bg-BG" sz="1600" b="1" dirty="0" smtClean="0"/>
              <a:t>София - Ниш)</a:t>
            </a:r>
            <a:endParaRPr lang="en-US" sz="1600" b="1" dirty="0" smtClean="0"/>
          </a:p>
          <a:p>
            <a:r>
              <a:rPr lang="bg-BG" sz="1600" b="1" dirty="0" smtClean="0"/>
              <a:t>Пуск: края на 2015</a:t>
            </a:r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IBT (</a:t>
            </a:r>
            <a:r>
              <a:rPr lang="bg-BG" sz="1400" b="1" dirty="0" smtClean="0"/>
              <a:t>Лозенец – Малкочар</a:t>
            </a:r>
            <a:r>
              <a:rPr lang="bg-BG" sz="1600" b="1" dirty="0" smtClean="0"/>
              <a:t>)</a:t>
            </a:r>
            <a:endParaRPr lang="en-US" sz="1600" b="1" dirty="0" smtClean="0"/>
          </a:p>
          <a:p>
            <a:r>
              <a:rPr lang="bg-BG" sz="1600" b="1" dirty="0" smtClean="0"/>
              <a:t>Пуск: м.Март 2014</a:t>
            </a:r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IBG </a:t>
            </a:r>
            <a:r>
              <a:rPr lang="en-US" sz="1400" b="1" dirty="0" smtClean="0"/>
              <a:t>(</a:t>
            </a:r>
            <a:r>
              <a:rPr lang="bg-BG" sz="1400" b="1" dirty="0" smtClean="0"/>
              <a:t>Ст.Загора - Комотини</a:t>
            </a:r>
            <a:r>
              <a:rPr lang="bg-BG" sz="1600" b="1" dirty="0" smtClean="0"/>
              <a:t>)</a:t>
            </a:r>
            <a:endParaRPr lang="en-US" sz="1600" b="1" dirty="0" smtClean="0"/>
          </a:p>
          <a:p>
            <a:r>
              <a:rPr lang="bg-BG" sz="1600" b="1" dirty="0" smtClean="0"/>
              <a:t>Пуск:</a:t>
            </a:r>
            <a:r>
              <a:rPr lang="en-US" sz="1600" b="1" dirty="0" smtClean="0"/>
              <a:t> </a:t>
            </a:r>
            <a:r>
              <a:rPr lang="bg-BG" sz="1600" b="1" dirty="0" smtClean="0"/>
              <a:t>края на 201</a:t>
            </a:r>
            <a:r>
              <a:rPr lang="en-US" sz="1600" b="1" dirty="0" smtClean="0"/>
              <a:t>4</a:t>
            </a:r>
          </a:p>
        </p:txBody>
      </p:sp>
      <p:pic>
        <p:nvPicPr>
          <p:cNvPr id="61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cxnSp>
        <p:nvCxnSpPr>
          <p:cNvPr id="62" name="Straight Connector 61"/>
          <p:cNvCxnSpPr/>
          <p:nvPr/>
        </p:nvCxnSpPr>
        <p:spPr bwMode="auto">
          <a:xfrm>
            <a:off x="4283968" y="4005064"/>
            <a:ext cx="432048" cy="93610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B1C05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059832" y="0"/>
            <a:ext cx="568166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bg-BG" sz="2600" b="1" dirty="0" smtClean="0">
                <a:solidFill>
                  <a:srgbClr val="FFA219"/>
                </a:solidFill>
              </a:rPr>
              <a:t>Потенциални</a:t>
            </a:r>
            <a:endParaRPr lang="en-US" sz="2600" b="1" dirty="0">
              <a:solidFill>
                <a:srgbClr val="FFA219"/>
              </a:solidFill>
            </a:endParaRPr>
          </a:p>
          <a:p>
            <a:pPr algn="ctr" eaLnBrk="0" hangingPunct="0"/>
            <a:r>
              <a:rPr lang="en-US" sz="2600" b="1" dirty="0" smtClean="0">
                <a:solidFill>
                  <a:srgbClr val="FFA219"/>
                </a:solidFill>
              </a:rPr>
              <a:t>LNG</a:t>
            </a:r>
            <a:r>
              <a:rPr lang="bg-BG" sz="2600" b="1" dirty="0" smtClean="0">
                <a:solidFill>
                  <a:srgbClr val="FFA219"/>
                </a:solidFill>
              </a:rPr>
              <a:t> Източници и Маршути за доставка до България</a:t>
            </a:r>
            <a:endParaRPr lang="en-US" sz="2600" b="1" dirty="0">
              <a:solidFill>
                <a:srgbClr val="FFA219"/>
              </a:solidFill>
            </a:endParaRPr>
          </a:p>
        </p:txBody>
      </p:sp>
      <p:pic>
        <p:nvPicPr>
          <p:cNvPr id="3074" name="Picture 2" descr="C:\Documents and Settings\bgasusr016\Desktop\Maps Gas Deversification\271519312MBvPMM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392488" cy="496622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835696" y="5229200"/>
            <a:ext cx="1112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Revithoussa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896" y="4509120"/>
            <a:ext cx="61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Izmir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1840" y="3933056"/>
            <a:ext cx="986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M.Ereglisi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1" name="Flowchart: Direct Access Storage 20"/>
          <p:cNvSpPr/>
          <p:nvPr/>
        </p:nvSpPr>
        <p:spPr bwMode="auto">
          <a:xfrm rot="16200000">
            <a:off x="2159732" y="4833156"/>
            <a:ext cx="360040" cy="432048"/>
          </a:xfrm>
          <a:prstGeom prst="flowChartMagneticDrum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Flowchart: Direct Access Storage 21"/>
          <p:cNvSpPr/>
          <p:nvPr/>
        </p:nvSpPr>
        <p:spPr bwMode="auto">
          <a:xfrm rot="16200000">
            <a:off x="3311860" y="3537012"/>
            <a:ext cx="360040" cy="432048"/>
          </a:xfrm>
          <a:prstGeom prst="flowChartMagneticDrum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Flowchart: Direct Access Storage 22"/>
          <p:cNvSpPr/>
          <p:nvPr/>
        </p:nvSpPr>
        <p:spPr bwMode="auto">
          <a:xfrm rot="16200000">
            <a:off x="3239852" y="4473116"/>
            <a:ext cx="360040" cy="432048"/>
          </a:xfrm>
          <a:prstGeom prst="flowChartMagneticDrum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7744" y="2996952"/>
            <a:ext cx="660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Bulgaria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7624" y="4509120"/>
            <a:ext cx="5725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Greece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95936" y="4221088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Turkey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6" name="Flowchart: Direct Access Storage 15"/>
          <p:cNvSpPr/>
          <p:nvPr/>
        </p:nvSpPr>
        <p:spPr bwMode="auto">
          <a:xfrm rot="16200000">
            <a:off x="2519772" y="3537012"/>
            <a:ext cx="360040" cy="432048"/>
          </a:xfrm>
          <a:prstGeom prst="flowChartMagneticDrum">
            <a:avLst/>
          </a:prstGeom>
          <a:solidFill>
            <a:schemeClr val="tx1">
              <a:lumMod val="85000"/>
            </a:schemeClr>
          </a:solidFill>
          <a:ln w="15875" cap="flat" cmpd="sng" algn="ctr">
            <a:solidFill>
              <a:srgbClr val="FB1C0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5736" y="3933056"/>
            <a:ext cx="9541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Alexandroupoli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92080" y="1484784"/>
            <a:ext cx="3456384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/>
              <a:t> </a:t>
            </a:r>
            <a:r>
              <a:rPr lang="en-US" sz="1600" b="1" dirty="0" smtClean="0"/>
              <a:t>LNG </a:t>
            </a:r>
            <a:r>
              <a:rPr lang="bg-BG" sz="1600" b="1" dirty="0" smtClean="0"/>
              <a:t>доставки от</a:t>
            </a:r>
            <a:r>
              <a:rPr lang="en-US" sz="1600" b="1" dirty="0" smtClean="0"/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</a:t>
            </a:r>
            <a:r>
              <a:rPr lang="bg-BG" sz="1600" b="1" dirty="0" smtClean="0"/>
              <a:t>Катар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</a:t>
            </a:r>
            <a:r>
              <a:rPr lang="bg-BG" sz="1600" b="1" dirty="0" smtClean="0"/>
              <a:t>Алжир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</a:t>
            </a:r>
            <a:r>
              <a:rPr lang="bg-BG" sz="1600" b="1" dirty="0" smtClean="0"/>
              <a:t>ОАЕ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1600" b="1" dirty="0" smtClean="0"/>
              <a:t>  Оман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</a:t>
            </a:r>
            <a:r>
              <a:rPr lang="bg-BG" sz="1600" b="1" dirty="0" smtClean="0"/>
              <a:t>Йемен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</a:t>
            </a:r>
            <a:r>
              <a:rPr lang="bg-BG" sz="1600" b="1" dirty="0" smtClean="0"/>
              <a:t>Египет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</a:t>
            </a:r>
            <a:r>
              <a:rPr lang="bg-BG" sz="1600" b="1" dirty="0" smtClean="0"/>
              <a:t>Либия</a:t>
            </a:r>
            <a:endParaRPr lang="en-US" sz="1600" b="1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5292080" y="3645024"/>
            <a:ext cx="3456384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/>
              <a:t> </a:t>
            </a:r>
            <a:r>
              <a:rPr lang="bg-BG" sz="1600" b="1" dirty="0" smtClean="0"/>
              <a:t>Чрез съществуващи </a:t>
            </a:r>
            <a:r>
              <a:rPr lang="en-US" sz="1600" b="1" dirty="0" smtClean="0"/>
              <a:t>LNG </a:t>
            </a:r>
            <a:r>
              <a:rPr lang="bg-BG" sz="1600" b="1" dirty="0" smtClean="0"/>
              <a:t>импортни терминали</a:t>
            </a:r>
            <a:r>
              <a:rPr lang="en-US" sz="1600" b="1" dirty="0" smtClean="0"/>
              <a:t>:</a:t>
            </a:r>
          </a:p>
          <a:p>
            <a:pPr>
              <a:defRPr/>
            </a:pP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Revithousa , </a:t>
            </a:r>
            <a:r>
              <a:rPr lang="bg-BG" sz="1600" b="1" dirty="0" smtClean="0"/>
              <a:t>Гърция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M. Ereglisi, </a:t>
            </a:r>
            <a:r>
              <a:rPr lang="bg-BG" sz="1600" b="1" dirty="0" smtClean="0"/>
              <a:t>Турция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Izmir, </a:t>
            </a:r>
            <a:r>
              <a:rPr lang="bg-BG" sz="1600" b="1" dirty="0" smtClean="0"/>
              <a:t>Турция</a:t>
            </a:r>
            <a:endParaRPr lang="en-US" sz="1600" b="1" dirty="0" smtClean="0"/>
          </a:p>
          <a:p>
            <a:pPr>
              <a:defRPr/>
            </a:pPr>
            <a:endParaRPr lang="bg-BG" sz="1600" b="1" dirty="0" smtClean="0"/>
          </a:p>
          <a:p>
            <a:pPr>
              <a:defRPr/>
            </a:pPr>
            <a:r>
              <a:rPr lang="bg-BG" sz="1600" b="1" dirty="0" smtClean="0"/>
              <a:t>или</a:t>
            </a:r>
          </a:p>
          <a:p>
            <a:pPr>
              <a:defRPr/>
            </a:pPr>
            <a:endParaRPr lang="en-US" sz="1600" b="1" dirty="0" smtClean="0"/>
          </a:p>
          <a:p>
            <a:pPr>
              <a:defRPr/>
            </a:pPr>
            <a:r>
              <a:rPr lang="bg-BG" sz="1600" b="1" dirty="0" smtClean="0"/>
              <a:t>Чрез нови </a:t>
            </a:r>
            <a:r>
              <a:rPr lang="en-US" sz="1600" b="1" dirty="0" smtClean="0"/>
              <a:t>LNG </a:t>
            </a:r>
            <a:r>
              <a:rPr lang="bg-BG" sz="1600" b="1" dirty="0" smtClean="0"/>
              <a:t>импортни терминали: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Alexandroupoli , </a:t>
            </a:r>
            <a:r>
              <a:rPr lang="bg-BG" sz="1600" b="1" dirty="0" smtClean="0"/>
              <a:t>Гърция</a:t>
            </a:r>
            <a:endParaRPr lang="en-US" sz="1600" b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2123728" y="4941168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LNG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5856" y="3645024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LNG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03848" y="4581128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LNG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83768" y="3645024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LNG</a:t>
            </a:r>
            <a:endParaRPr lang="en-US" sz="1000" b="1" dirty="0">
              <a:solidFill>
                <a:schemeClr val="bg2"/>
              </a:solidFill>
            </a:endParaRPr>
          </a:p>
        </p:txBody>
      </p:sp>
      <p:pic>
        <p:nvPicPr>
          <p:cNvPr id="28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643188" y="285750"/>
            <a:ext cx="568166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bg-BG" sz="2600" b="1" dirty="0" smtClean="0">
                <a:solidFill>
                  <a:srgbClr val="FFA219"/>
                </a:solidFill>
              </a:rPr>
              <a:t>Потенциални</a:t>
            </a:r>
            <a:endParaRPr lang="en-US" sz="2600" b="1" dirty="0" smtClean="0">
              <a:solidFill>
                <a:srgbClr val="FFA219"/>
              </a:solidFill>
            </a:endParaRPr>
          </a:p>
          <a:p>
            <a:pPr algn="ctr" eaLnBrk="0" hangingPunct="0"/>
            <a:r>
              <a:rPr lang="en-US" sz="2600" b="1" dirty="0" smtClean="0">
                <a:solidFill>
                  <a:srgbClr val="FFA219"/>
                </a:solidFill>
              </a:rPr>
              <a:t>CNG</a:t>
            </a:r>
            <a:r>
              <a:rPr lang="bg-BG" sz="2600" b="1" dirty="0" smtClean="0">
                <a:solidFill>
                  <a:srgbClr val="FFA219"/>
                </a:solidFill>
              </a:rPr>
              <a:t> Източници и Маршути за доставка до България</a:t>
            </a:r>
            <a:endParaRPr lang="en-US" sz="2600" b="1" dirty="0">
              <a:solidFill>
                <a:srgbClr val="FFA21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65463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520" y="4077072"/>
            <a:ext cx="9286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A219"/>
                </a:solidFill>
              </a:rPr>
              <a:t>VARNA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220072" y="4077072"/>
            <a:ext cx="136301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A219"/>
                </a:solidFill>
              </a:rPr>
              <a:t>Kulevi/Supsa</a:t>
            </a:r>
            <a:endParaRPr lang="en-US" sz="1400" b="1" dirty="0">
              <a:solidFill>
                <a:srgbClr val="FFA219"/>
              </a:solidFill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5400000">
            <a:off x="2978137" y="2286565"/>
            <a:ext cx="379413" cy="3960440"/>
          </a:xfrm>
          <a:prstGeom prst="downArrow">
            <a:avLst>
              <a:gd name="adj1" fmla="val 50000"/>
              <a:gd name="adj2" fmla="val 89869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40152" y="3645024"/>
            <a:ext cx="6270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</a:rPr>
              <a:t>Georgia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4509120"/>
            <a:ext cx="660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</a:rPr>
              <a:t>Bulgaria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1840" y="3717032"/>
            <a:ext cx="822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rgbClr val="002060"/>
                </a:solidFill>
                <a:latin typeface="Times" pitchFamily="18" charset="0"/>
              </a:rPr>
              <a:t>Black Sea</a:t>
            </a:r>
            <a:endParaRPr lang="en-US" sz="1200" b="1" i="1" dirty="0">
              <a:solidFill>
                <a:srgbClr val="002060"/>
              </a:solidFill>
              <a:latin typeface="Times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437112"/>
            <a:ext cx="3086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876256" y="3284984"/>
            <a:ext cx="208823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/>
              <a:t> </a:t>
            </a:r>
            <a:r>
              <a:rPr lang="en-US" sz="1600" b="1" dirty="0" smtClean="0"/>
              <a:t>CNG </a:t>
            </a:r>
            <a:r>
              <a:rPr lang="bg-BG" sz="1600" b="1" dirty="0" smtClean="0"/>
              <a:t>внос от</a:t>
            </a:r>
            <a:r>
              <a:rPr lang="en-US" sz="1600" b="1" dirty="0" smtClean="0"/>
              <a:t>:</a:t>
            </a:r>
          </a:p>
          <a:p>
            <a:pPr>
              <a:defRPr/>
            </a:pP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  </a:t>
            </a:r>
            <a:r>
              <a:rPr lang="bg-BG" sz="1600" b="1" dirty="0" smtClean="0"/>
              <a:t>Грузия</a:t>
            </a:r>
            <a:r>
              <a:rPr lang="en-US" sz="1600" b="1" dirty="0" smtClean="0"/>
              <a:t> </a:t>
            </a:r>
          </a:p>
          <a:p>
            <a:pPr>
              <a:defRPr/>
            </a:pPr>
            <a:r>
              <a:rPr lang="en-US" sz="1600" b="1" dirty="0" smtClean="0"/>
              <a:t> </a:t>
            </a:r>
          </a:p>
          <a:p>
            <a:pPr>
              <a:defRPr/>
            </a:pPr>
            <a:r>
              <a:rPr lang="en-US" sz="1600" b="1" dirty="0" smtClean="0"/>
              <a:t>CNG-</a:t>
            </a:r>
            <a:r>
              <a:rPr lang="bg-BG" sz="1600" b="1" dirty="0" smtClean="0"/>
              <a:t>кораби през Черно Море</a:t>
            </a:r>
            <a:endParaRPr lang="en-US" sz="1600" b="1" dirty="0"/>
          </a:p>
        </p:txBody>
      </p:sp>
      <p:pic>
        <p:nvPicPr>
          <p:cNvPr id="19" name="chart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251520" y="1844824"/>
            <a:ext cx="84249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bg-BG" sz="2200" b="1" dirty="0" smtClean="0">
                <a:latin typeface="Palatino" pitchFamily="18" charset="0"/>
                <a:cs typeface="Tahoma" pitchFamily="34" charset="0"/>
              </a:rPr>
              <a:t>  Повишаване на нивото на Енергийна сигурност, чрез премахване на риска от газови кризи, подобни на тези през 2006 г. и 2009 г. 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bg-BG" sz="2200" b="1" dirty="0" smtClean="0">
              <a:latin typeface="Palatino" pitchFamily="18" charset="0"/>
              <a:cs typeface="Tahoma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bg-BG" sz="2200" b="1" dirty="0" smtClean="0">
                <a:latin typeface="Palatino" pitchFamily="18" charset="0"/>
                <a:cs typeface="Tahoma" pitchFamily="34" charset="0"/>
              </a:rPr>
              <a:t>  Огромен принос към либерализирането на пазара в България и Региона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bg-BG" sz="2200" b="1" dirty="0" smtClean="0">
              <a:latin typeface="Palatino" pitchFamily="18" charset="0"/>
              <a:cs typeface="Tahoma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bg-BG" sz="2200" b="1" dirty="0" smtClean="0">
                <a:latin typeface="Palatino" pitchFamily="18" charset="0"/>
                <a:cs typeface="Tahoma" pitchFamily="34" charset="0"/>
              </a:rPr>
              <a:t>  Позитивен ефект върху потребителите и постигане на конкурентни цени</a:t>
            </a:r>
          </a:p>
          <a:p>
            <a:pPr algn="just" eaLnBrk="0" hangingPunct="0"/>
            <a:endParaRPr lang="bg-BG" sz="2200" b="1" dirty="0" smtClean="0">
              <a:latin typeface="Palatino" pitchFamily="18" charset="0"/>
              <a:cs typeface="Tahoma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bg-BG" sz="2200" b="1" dirty="0" smtClean="0">
                <a:latin typeface="Palatino" pitchFamily="18" charset="0"/>
                <a:cs typeface="Tahoma" pitchFamily="34" charset="0"/>
              </a:rPr>
              <a:t>  Създаване на условия за превръщането на България в газов разпределителен център в Региона, възможност за изграждане на т.н. “Газов Хъб” подобно на тези в Западна Европа – </a:t>
            </a:r>
            <a:r>
              <a:rPr lang="en-US" sz="2200" b="1" dirty="0" smtClean="0">
                <a:latin typeface="Palatino" pitchFamily="18" charset="0"/>
                <a:cs typeface="Tahoma" pitchFamily="34" charset="0"/>
              </a:rPr>
              <a:t>CEGH – </a:t>
            </a:r>
            <a:r>
              <a:rPr lang="bg-BG" sz="2200" b="1" dirty="0" smtClean="0">
                <a:latin typeface="Palatino" pitchFamily="18" charset="0"/>
                <a:cs typeface="Tahoma" pitchFamily="34" charset="0"/>
              </a:rPr>
              <a:t>Австрия, </a:t>
            </a:r>
            <a:r>
              <a:rPr lang="en-US" sz="2200" b="1" dirty="0" smtClean="0">
                <a:latin typeface="Palatino" pitchFamily="18" charset="0"/>
                <a:cs typeface="Tahoma" pitchFamily="34" charset="0"/>
              </a:rPr>
              <a:t>PSV – </a:t>
            </a:r>
            <a:r>
              <a:rPr lang="bg-BG" sz="2200" b="1" dirty="0" smtClean="0">
                <a:latin typeface="Palatino" pitchFamily="18" charset="0"/>
                <a:cs typeface="Tahoma" pitchFamily="34" charset="0"/>
              </a:rPr>
              <a:t>Италия, </a:t>
            </a:r>
            <a:r>
              <a:rPr lang="en-US" sz="2200" b="1" dirty="0" smtClean="0">
                <a:latin typeface="Palatino" pitchFamily="18" charset="0"/>
                <a:cs typeface="Tahoma" pitchFamily="34" charset="0"/>
              </a:rPr>
              <a:t>TTF – </a:t>
            </a:r>
            <a:r>
              <a:rPr lang="bg-BG" sz="2200" b="1" dirty="0" smtClean="0">
                <a:latin typeface="Palatino" pitchFamily="18" charset="0"/>
                <a:cs typeface="Tahoma" pitchFamily="34" charset="0"/>
              </a:rPr>
              <a:t>Холандия и др.</a:t>
            </a:r>
          </a:p>
          <a:p>
            <a:pPr eaLnBrk="0" hangingPunct="0"/>
            <a:endParaRPr lang="bg-BG" sz="2200" b="1" dirty="0" smtClean="0">
              <a:latin typeface="Palatino" pitchFamily="18" charset="0"/>
              <a:cs typeface="Tahom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99792" y="116632"/>
            <a:ext cx="63367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3000" b="1" dirty="0" smtClean="0">
                <a:solidFill>
                  <a:srgbClr val="FFA219"/>
                </a:solidFill>
              </a:rPr>
              <a:t>Заключения </a:t>
            </a:r>
          </a:p>
          <a:p>
            <a:pPr algn="ctr" eaLnBrk="0" hangingPunct="0"/>
            <a:r>
              <a:rPr lang="bg-BG" sz="3000" b="1" dirty="0" smtClean="0">
                <a:solidFill>
                  <a:srgbClr val="FFA219"/>
                </a:solidFill>
              </a:rPr>
              <a:t>за ползите от Диверсификация на доставките на ПГ за България</a:t>
            </a:r>
            <a:endParaRPr lang="en-US" sz="3000" b="1" dirty="0">
              <a:solidFill>
                <a:srgbClr val="FFA219"/>
              </a:solidFill>
            </a:endParaRPr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57188" y="2780928"/>
            <a:ext cx="8786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bg-BG" sz="4000" b="1" dirty="0" smtClean="0"/>
              <a:t>Благодаря за вниманието!</a:t>
            </a:r>
            <a:endParaRPr lang="en-US" sz="4000" b="1" dirty="0">
              <a:latin typeface="Palatin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077072"/>
            <a:ext cx="211583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2"/>
              </a:rPr>
              <a:t>www.bulgargaz.bg</a:t>
            </a:r>
            <a:endParaRPr lang="en-US" sz="2000" dirty="0" smtClean="0"/>
          </a:p>
          <a:p>
            <a:r>
              <a:rPr lang="en-US" sz="2000" u="sng" dirty="0" smtClean="0">
                <a:solidFill>
                  <a:srgbClr val="FF0000"/>
                </a:solidFill>
              </a:rPr>
              <a:t>hq@bulgargaz.bg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4869160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София - 1000</a:t>
            </a:r>
            <a:br>
              <a:rPr lang="ru-RU" sz="1600" b="1" dirty="0" smtClean="0"/>
            </a:br>
            <a:r>
              <a:rPr lang="ru-RU" sz="1600" b="1" dirty="0" smtClean="0"/>
              <a:t>ул.Петър Парчевич № 47</a:t>
            </a:r>
            <a:br>
              <a:rPr lang="ru-RU" sz="1600" b="1" dirty="0" smtClean="0"/>
            </a:br>
            <a:r>
              <a:rPr lang="ru-RU" sz="1600" b="1" dirty="0" smtClean="0"/>
              <a:t>Централа: (+359 2) 935 89 44</a:t>
            </a:r>
            <a:br>
              <a:rPr lang="ru-RU" sz="1600" b="1" dirty="0" smtClean="0"/>
            </a:br>
            <a:r>
              <a:rPr lang="ru-RU" sz="1600" b="1" dirty="0" smtClean="0"/>
              <a:t>Факс: (+359 2) 925 03 94</a:t>
            </a:r>
            <a:br>
              <a:rPr lang="ru-RU" sz="1600" b="1" dirty="0" smtClean="0"/>
            </a:br>
            <a:endParaRPr lang="en-US" sz="1600" b="1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627784" y="1340768"/>
            <a:ext cx="3528392" cy="6485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3755802" y="188640"/>
            <a:ext cx="4760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g-BG" b="1" dirty="0" smtClean="0">
                <a:solidFill>
                  <a:srgbClr val="FFA219"/>
                </a:solidFill>
              </a:rPr>
              <a:t>КРАТЪК ПРЕГЛЕД</a:t>
            </a:r>
            <a:r>
              <a:rPr lang="en-US" b="1" dirty="0" smtClean="0">
                <a:solidFill>
                  <a:srgbClr val="FFA219"/>
                </a:solidFill>
              </a:rPr>
              <a:t> </a:t>
            </a:r>
            <a:endParaRPr lang="en-US" b="1" dirty="0">
              <a:solidFill>
                <a:srgbClr val="FFA219"/>
              </a:solidFill>
            </a:endParaRPr>
          </a:p>
          <a:p>
            <a:pPr algn="ctr" eaLnBrk="0" hangingPunct="0"/>
            <a:r>
              <a:rPr lang="en-US" b="1" dirty="0">
                <a:solidFill>
                  <a:srgbClr val="FFA219"/>
                </a:solidFill>
              </a:rPr>
              <a:t> </a:t>
            </a:r>
            <a:r>
              <a:rPr lang="bg-BG" b="1" dirty="0" smtClean="0">
                <a:solidFill>
                  <a:srgbClr val="FFA219"/>
                </a:solidFill>
              </a:rPr>
              <a:t>ДОСТАВКИ НА</a:t>
            </a:r>
          </a:p>
          <a:p>
            <a:pPr algn="ctr" eaLnBrk="0" hangingPunct="0"/>
            <a:r>
              <a:rPr lang="bg-BG" b="1" dirty="0" smtClean="0">
                <a:solidFill>
                  <a:srgbClr val="FFA219"/>
                </a:solidFill>
              </a:rPr>
              <a:t>ПРИРОДЕН ГАЗ ЗА</a:t>
            </a:r>
            <a:r>
              <a:rPr lang="en-US" b="1" dirty="0" smtClean="0">
                <a:solidFill>
                  <a:srgbClr val="FFA219"/>
                </a:solidFill>
              </a:rPr>
              <a:t> </a:t>
            </a:r>
            <a:r>
              <a:rPr lang="bg-BG" b="1" dirty="0" smtClean="0">
                <a:solidFill>
                  <a:srgbClr val="FFA219"/>
                </a:solidFill>
              </a:rPr>
              <a:t>БЪЛГАРИЯ</a:t>
            </a:r>
            <a:endParaRPr lang="en-US" b="1" dirty="0">
              <a:solidFill>
                <a:srgbClr val="FFA219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5724128" y="2276872"/>
            <a:ext cx="3246760" cy="3970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1800" b="1" dirty="0"/>
          </a:p>
          <a:p>
            <a:pPr algn="ctr"/>
            <a:r>
              <a:rPr lang="bg-BG" sz="1800" b="1" u="sng" dirty="0" smtClean="0"/>
              <a:t>В МОМЕНТА</a:t>
            </a:r>
          </a:p>
          <a:p>
            <a:pPr algn="just"/>
            <a:endParaRPr lang="bg-BG" sz="1800" b="1" dirty="0" smtClean="0"/>
          </a:p>
          <a:p>
            <a:pPr algn="just"/>
            <a:r>
              <a:rPr lang="bg-BG" sz="1800" b="1" dirty="0" smtClean="0"/>
              <a:t>Единствена входна точка: </a:t>
            </a:r>
            <a:r>
              <a:rPr lang="bg-BG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Негру Вода</a:t>
            </a:r>
          </a:p>
          <a:p>
            <a:pPr algn="just"/>
            <a:endParaRPr lang="bg-BG" sz="1800" b="1" dirty="0" smtClean="0"/>
          </a:p>
          <a:p>
            <a:pPr algn="just"/>
            <a:r>
              <a:rPr lang="bg-BG" sz="1800" b="1" dirty="0" smtClean="0"/>
              <a:t>Единствен доставчик на внос ПГ:  </a:t>
            </a:r>
            <a:r>
              <a:rPr lang="bg-BG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Руска Федерация</a:t>
            </a:r>
          </a:p>
          <a:p>
            <a:pPr algn="just"/>
            <a:endParaRPr lang="bg-BG" sz="1800" b="1" dirty="0" smtClean="0"/>
          </a:p>
          <a:p>
            <a:pPr algn="just"/>
            <a:r>
              <a:rPr lang="bg-BG" sz="1800" b="1" dirty="0" smtClean="0"/>
              <a:t>Местен добив :  </a:t>
            </a:r>
            <a:r>
              <a:rPr lang="bg-BG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Шелф Черно море</a:t>
            </a:r>
            <a:endParaRPr lang="bg-BG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bg-BG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bg-BG" sz="1800" b="1" dirty="0" smtClean="0"/>
              <a:t>Транзитиране на ПГ за: </a:t>
            </a:r>
            <a:r>
              <a:rPr lang="bg-BG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Турция, Гърция и БЮРМ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53285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4067944" y="1988840"/>
            <a:ext cx="1214438" cy="1214438"/>
          </a:xfrm>
          <a:prstGeom prst="ellipse">
            <a:avLst/>
          </a:prstGeom>
          <a:noFill/>
          <a:ln w="38100" cap="flat" cmpd="sng" algn="ctr">
            <a:solidFill>
              <a:srgbClr val="FFA2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r="16680000" sx="99000" sy="99000" algn="ctr" rotWithShape="0">
              <a:schemeClr val="bg2">
                <a:alpha val="69000"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7904" y="2348880"/>
            <a:ext cx="792088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1100" b="1" dirty="0" smtClean="0"/>
              <a:t>Негру Вода</a:t>
            </a:r>
            <a:endParaRPr lang="en-US" sz="1100" b="1" dirty="0">
              <a:latin typeface="Verdana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2332045">
            <a:off x="4861350" y="1509419"/>
            <a:ext cx="461308" cy="1084957"/>
          </a:xfrm>
          <a:prstGeom prst="downArrow">
            <a:avLst>
              <a:gd name="adj1" fmla="val 50000"/>
              <a:gd name="adj2" fmla="val 90304"/>
            </a:avLst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16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323528" y="1988840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bg-BG" sz="2000" b="1" dirty="0" smtClean="0">
                <a:latin typeface="Palatino" pitchFamily="18" charset="0"/>
                <a:cs typeface="Tahoma" pitchFamily="34" charset="0"/>
              </a:rPr>
              <a:t> В момента </a:t>
            </a:r>
            <a:r>
              <a:rPr lang="ru-RU" sz="2000" b="1" dirty="0" smtClean="0">
                <a:latin typeface="Palatino" pitchFamily="18" charset="0"/>
                <a:cs typeface="Tahoma" pitchFamily="34" charset="0"/>
              </a:rPr>
              <a:t>България разполага само с един Доставчик и един Маршрут на доставки на природен газ. Същевременно България е географски разположена в близост до 71.8 % от световните доказани залежи на природен газ и по-специално тези в района на Близкия изток и Каспийския басейн. </a:t>
            </a:r>
            <a:endParaRPr lang="bg-BG" sz="2000" b="1" dirty="0" smtClean="0">
              <a:latin typeface="Palatino" pitchFamily="18" charset="0"/>
              <a:cs typeface="Tahoma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endParaRPr lang="bg-BG" sz="2000" b="1" dirty="0" smtClean="0">
              <a:latin typeface="Palatino" pitchFamily="18" charset="0"/>
              <a:cs typeface="Tahoma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bg-BG" sz="2000" b="1" dirty="0" smtClean="0">
                <a:latin typeface="Palatino" pitchFamily="18" charset="0"/>
                <a:cs typeface="Tahoma" pitchFamily="34" charset="0"/>
              </a:rPr>
              <a:t> Енергийната ни сигурност е сериозно заплашена от газови кризи, подобни на тези от 2006 г. и 2009 г.</a:t>
            </a:r>
            <a:endParaRPr lang="ru-RU" sz="2000" b="1" dirty="0" smtClean="0">
              <a:latin typeface="Palatino" pitchFamily="18" charset="0"/>
              <a:cs typeface="Tahoma" pitchFamily="34" charset="0"/>
            </a:endParaRPr>
          </a:p>
          <a:p>
            <a:pPr algn="just" eaLnBrk="0" hangingPunct="0"/>
            <a:endParaRPr lang="bg-BG" sz="2000" b="1" dirty="0" smtClean="0">
              <a:latin typeface="Palatino" pitchFamily="18" charset="0"/>
              <a:cs typeface="Tahoma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bg-BG" sz="2000" b="1" dirty="0" smtClean="0">
                <a:latin typeface="Palatino" pitchFamily="18" charset="0"/>
                <a:cs typeface="Tahoma" pitchFamily="34" charset="0"/>
              </a:rPr>
              <a:t> Липсата на възможност за конкуренция между разнообразни източници и трасета на доставки води и до липса на конкурентни цени на природния газ</a:t>
            </a:r>
          </a:p>
          <a:p>
            <a:pPr algn="just" eaLnBrk="0" hangingPunct="0"/>
            <a:endParaRPr lang="bg-BG" sz="2000" b="1" dirty="0" smtClean="0">
              <a:latin typeface="Palatino" pitchFamily="18" charset="0"/>
              <a:cs typeface="Tahoma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bg-BG" sz="2000" b="1" dirty="0" smtClean="0">
                <a:latin typeface="Palatino" pitchFamily="18" charset="0"/>
                <a:cs typeface="Tahoma" pitchFamily="34" charset="0"/>
              </a:rPr>
              <a:t> Затруднен е процеса по либерализиране на пазара</a:t>
            </a:r>
          </a:p>
          <a:p>
            <a:pPr eaLnBrk="0" hangingPunct="0"/>
            <a:endParaRPr lang="bg-BG" sz="2000" b="1" dirty="0" smtClean="0">
              <a:latin typeface="Palatino" pitchFamily="18" charset="0"/>
              <a:cs typeface="Tahom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59832" y="260648"/>
            <a:ext cx="59046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600" b="1" dirty="0" smtClean="0">
                <a:solidFill>
                  <a:srgbClr val="FFA219"/>
                </a:solidFill>
              </a:rPr>
              <a:t>Защо е нужна Диверсификация на Доставчиците и на Маршрутите на доставките на ПГ за България?</a:t>
            </a:r>
            <a:endParaRPr lang="en-US" sz="2600" b="1" dirty="0">
              <a:solidFill>
                <a:srgbClr val="FFA219"/>
              </a:solidFill>
            </a:endParaRPr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059832" y="260648"/>
            <a:ext cx="59046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Преглед на Газовите Източници и потенциалните Маршрути за доставки</a:t>
            </a:r>
            <a:endParaRPr lang="en-US" sz="2800" b="1" dirty="0">
              <a:solidFill>
                <a:srgbClr val="FFA219"/>
              </a:solidFill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251520" y="1687354"/>
            <a:ext cx="871296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2200" b="1" dirty="0" smtClean="0"/>
          </a:p>
          <a:p>
            <a:pPr algn="just"/>
            <a:r>
              <a:rPr lang="bg-BG" sz="2200" b="1" dirty="0" smtClean="0"/>
              <a:t>Газовите източници и потенциалните маршрути включват:</a:t>
            </a:r>
            <a:endParaRPr lang="en-US" sz="2200" b="1" dirty="0"/>
          </a:p>
          <a:p>
            <a:pPr algn="just"/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sz="2200" b="1" dirty="0"/>
              <a:t>  </a:t>
            </a:r>
            <a:r>
              <a:rPr lang="bg-BG" sz="2200" b="1" dirty="0" smtClean="0"/>
              <a:t>Руски газ </a:t>
            </a:r>
            <a:r>
              <a:rPr lang="en-US" sz="2200" b="1" dirty="0" smtClean="0"/>
              <a:t>(</a:t>
            </a:r>
            <a:r>
              <a:rPr lang="bg-BG" sz="2200" b="1" dirty="0" smtClean="0"/>
              <a:t>транспортиран по съществуващите маршрути и чрез нови трасета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endParaRPr lang="en-US" sz="2200" b="1" dirty="0"/>
          </a:p>
          <a:p>
            <a:pPr>
              <a:buFont typeface="Wingdings" pitchFamily="2" charset="2"/>
              <a:buChar char="Ø"/>
            </a:pPr>
            <a:r>
              <a:rPr lang="en-US" sz="2200" b="1" dirty="0"/>
              <a:t>  </a:t>
            </a:r>
            <a:r>
              <a:rPr lang="bg-BG" sz="2200" b="1" dirty="0" smtClean="0"/>
              <a:t>Каспийски газ </a:t>
            </a:r>
            <a:r>
              <a:rPr lang="en-US" sz="2200" b="1" dirty="0" smtClean="0"/>
              <a:t>(</a:t>
            </a:r>
            <a:r>
              <a:rPr lang="bg-BG" sz="2200" b="1" dirty="0" smtClean="0"/>
              <a:t>транспортиран чрез нови газопроводи или чрез доставки на Компресиран ПГ (</a:t>
            </a:r>
            <a:r>
              <a:rPr lang="en-US" sz="2200" b="1" dirty="0" smtClean="0"/>
              <a:t>CNG</a:t>
            </a:r>
            <a:r>
              <a:rPr lang="bg-BG" sz="2200" b="1" dirty="0" smtClean="0"/>
              <a:t>)</a:t>
            </a:r>
            <a:endParaRPr lang="en-US" sz="2200" b="1" dirty="0"/>
          </a:p>
          <a:p>
            <a:endParaRPr lang="en-US" sz="2200" b="1" dirty="0"/>
          </a:p>
          <a:p>
            <a:pPr>
              <a:buFont typeface="Wingdings" pitchFamily="2" charset="2"/>
              <a:buChar char="Ø"/>
            </a:pPr>
            <a:r>
              <a:rPr lang="en-US" sz="2200" b="1" dirty="0"/>
              <a:t>  </a:t>
            </a:r>
            <a:r>
              <a:rPr lang="bg-BG" sz="2200" b="1" dirty="0" smtClean="0"/>
              <a:t>Източници от Близкия Изток</a:t>
            </a:r>
            <a:r>
              <a:rPr lang="en-US" sz="2200" b="1" dirty="0" smtClean="0"/>
              <a:t>: </a:t>
            </a:r>
            <a:r>
              <a:rPr lang="bg-BG" sz="2200" b="1" dirty="0" smtClean="0"/>
              <a:t>Иран, Ирак, Египет, и</a:t>
            </a:r>
            <a:endParaRPr lang="en-US" sz="2200" b="1" dirty="0"/>
          </a:p>
          <a:p>
            <a:pPr>
              <a:buFont typeface="Wingdings" pitchFamily="2" charset="2"/>
              <a:buChar char="Ø"/>
            </a:pPr>
            <a:endParaRPr lang="en-US" sz="2200" b="1" dirty="0"/>
          </a:p>
          <a:p>
            <a:pPr>
              <a:buFont typeface="Wingdings" pitchFamily="2" charset="2"/>
              <a:buChar char="Ø"/>
            </a:pPr>
            <a:r>
              <a:rPr lang="en-US" sz="2200" b="1" dirty="0"/>
              <a:t>  </a:t>
            </a:r>
            <a:r>
              <a:rPr lang="bg-BG" sz="2200" b="1" dirty="0" smtClean="0"/>
              <a:t>Втечнен ПГ (</a:t>
            </a:r>
            <a:r>
              <a:rPr lang="en-US" sz="2200" b="1" dirty="0" smtClean="0"/>
              <a:t>LNG</a:t>
            </a:r>
            <a:r>
              <a:rPr lang="bg-BG" sz="2200" b="1" dirty="0" smtClean="0"/>
              <a:t>)</a:t>
            </a:r>
            <a:r>
              <a:rPr lang="en-US" sz="2200" b="1" dirty="0" smtClean="0"/>
              <a:t>, </a:t>
            </a:r>
            <a:r>
              <a:rPr lang="bg-BG" sz="2200" b="1" dirty="0" smtClean="0"/>
              <a:t>доставян от Средния Изток и Средиземноморския басейн от доставчици от Катар, ОАЕ, Йемен и Египет, Либия, Алжир. </a:t>
            </a:r>
            <a:endParaRPr lang="en-US" sz="2200" b="1" dirty="0"/>
          </a:p>
          <a:p>
            <a:pPr algn="just"/>
            <a:endParaRPr lang="en-US" sz="2200" dirty="0"/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2771800" y="260648"/>
            <a:ext cx="62281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Всички конкуриращи се потенциални Газопроводни  Проекти в Региона</a:t>
            </a:r>
            <a:r>
              <a:rPr lang="en-US" sz="2800" b="1" dirty="0" smtClean="0">
                <a:solidFill>
                  <a:srgbClr val="FFA219"/>
                </a:solidFill>
              </a:rPr>
              <a:t> </a:t>
            </a:r>
            <a:r>
              <a:rPr lang="bg-BG" sz="2800" b="1" dirty="0" smtClean="0">
                <a:solidFill>
                  <a:srgbClr val="FFA219"/>
                </a:solidFill>
              </a:rPr>
              <a:t>в началото на </a:t>
            </a:r>
            <a:r>
              <a:rPr lang="en-US" sz="2800" b="1" dirty="0" smtClean="0">
                <a:solidFill>
                  <a:srgbClr val="FFA219"/>
                </a:solidFill>
              </a:rPr>
              <a:t>2012 </a:t>
            </a:r>
            <a:r>
              <a:rPr lang="bg-BG" sz="2800" b="1" dirty="0" smtClean="0">
                <a:solidFill>
                  <a:srgbClr val="FFA219"/>
                </a:solidFill>
              </a:rPr>
              <a:t>г.</a:t>
            </a:r>
            <a:endParaRPr lang="en-US" sz="2800" b="1" dirty="0">
              <a:solidFill>
                <a:srgbClr val="FFA219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9700" t="16814" b="8850"/>
          <a:stretch>
            <a:fillRect/>
          </a:stretch>
        </p:blipFill>
        <p:spPr bwMode="auto">
          <a:xfrm rot="5400000">
            <a:off x="2370583" y="157810"/>
            <a:ext cx="4402833" cy="8352928"/>
          </a:xfrm>
          <a:prstGeom prst="rect">
            <a:avLst/>
          </a:prstGeom>
          <a:solidFill>
            <a:srgbClr val="DF53FB"/>
          </a:solidFill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 bwMode="auto">
          <a:xfrm flipH="1">
            <a:off x="5076056" y="4509120"/>
            <a:ext cx="360040" cy="36004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3923928" y="4869160"/>
            <a:ext cx="1152128" cy="72008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3059832" y="4941168"/>
            <a:ext cx="864096" cy="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 flipV="1">
            <a:off x="2627784" y="4797152"/>
            <a:ext cx="432048" cy="14401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 flipV="1">
            <a:off x="2483768" y="4293096"/>
            <a:ext cx="144016" cy="50405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 bwMode="auto">
          <a:xfrm>
            <a:off x="4067944" y="5013176"/>
            <a:ext cx="720080" cy="216024"/>
          </a:xfrm>
          <a:prstGeom prst="wedgeRectCallout">
            <a:avLst>
              <a:gd name="adj1" fmla="val -149570"/>
              <a:gd name="adj2" fmla="val -71030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TANAP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2195736" y="4581128"/>
            <a:ext cx="360040" cy="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 flipV="1">
            <a:off x="2339752" y="4077072"/>
            <a:ext cx="144016" cy="216024"/>
          </a:xfrm>
          <a:prstGeom prst="line">
            <a:avLst/>
          </a:prstGeom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 flipV="1">
            <a:off x="1979712" y="3933056"/>
            <a:ext cx="360040" cy="144016"/>
          </a:xfrm>
          <a:prstGeom prst="line">
            <a:avLst/>
          </a:prstGeom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H="1" flipV="1">
            <a:off x="1763688" y="3284984"/>
            <a:ext cx="216024" cy="648072"/>
          </a:xfrm>
          <a:prstGeom prst="line">
            <a:avLst/>
          </a:prstGeom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 flipV="1">
            <a:off x="539552" y="2708920"/>
            <a:ext cx="1224136" cy="576064"/>
          </a:xfrm>
          <a:prstGeom prst="line">
            <a:avLst/>
          </a:prstGeom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ular Callout 34"/>
          <p:cNvSpPr/>
          <p:nvPr/>
        </p:nvSpPr>
        <p:spPr bwMode="auto">
          <a:xfrm>
            <a:off x="1691680" y="2780928"/>
            <a:ext cx="1152128" cy="216024"/>
          </a:xfrm>
          <a:prstGeom prst="wedgeRectCallout">
            <a:avLst>
              <a:gd name="adj1" fmla="val -56550"/>
              <a:gd name="adj2" fmla="val 158625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900" b="1" dirty="0" smtClean="0">
                <a:solidFill>
                  <a:schemeClr val="bg2"/>
                </a:solidFill>
                <a:latin typeface="Helvetica Narrow" pitchFamily="34" charset="0"/>
              </a:rPr>
              <a:t>НАБУКО</a:t>
            </a:r>
            <a:r>
              <a:rPr kumimoji="0" lang="bg-BG" sz="9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 Narrow" pitchFamily="34" charset="0"/>
              </a:rPr>
              <a:t> Запад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36" y="2420888"/>
            <a:ext cx="936104" cy="2539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g-BG" sz="1050" b="1" dirty="0" smtClean="0">
                <a:solidFill>
                  <a:schemeClr val="bg1">
                    <a:lumMod val="50000"/>
                  </a:schemeClr>
                </a:solidFill>
              </a:rPr>
              <a:t>Баумгартен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H="1" flipV="1">
            <a:off x="2411760" y="4005064"/>
            <a:ext cx="144016" cy="216024"/>
          </a:xfrm>
          <a:prstGeom prst="line">
            <a:avLst/>
          </a:prstGeom>
          <a:ln w="50800" cap="flat">
            <a:solidFill>
              <a:schemeClr val="bg2"/>
            </a:solidFill>
            <a:prstDash val="sysDot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 flipV="1">
            <a:off x="2051720" y="3861048"/>
            <a:ext cx="360040" cy="144016"/>
          </a:xfrm>
          <a:prstGeom prst="line">
            <a:avLst/>
          </a:prstGeom>
          <a:ln w="50800" cap="flat">
            <a:solidFill>
              <a:schemeClr val="bg2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 flipV="1">
            <a:off x="1835696" y="3212976"/>
            <a:ext cx="216024" cy="648072"/>
          </a:xfrm>
          <a:prstGeom prst="line">
            <a:avLst/>
          </a:prstGeom>
          <a:ln w="50800" cap="flat">
            <a:solidFill>
              <a:schemeClr val="bg2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H="1" flipV="1">
            <a:off x="611560" y="2636912"/>
            <a:ext cx="1224136" cy="576065"/>
          </a:xfrm>
          <a:prstGeom prst="line">
            <a:avLst/>
          </a:prstGeom>
          <a:ln w="50800" cap="flat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ular Callout 49"/>
          <p:cNvSpPr/>
          <p:nvPr/>
        </p:nvSpPr>
        <p:spPr bwMode="auto">
          <a:xfrm>
            <a:off x="2123728" y="3284984"/>
            <a:ext cx="720080" cy="216024"/>
          </a:xfrm>
          <a:prstGeom prst="wedgeRectCallout">
            <a:avLst>
              <a:gd name="adj1" fmla="val -64463"/>
              <a:gd name="adj2" fmla="val 172135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Helvetica Narrow" pitchFamily="34" charset="0"/>
              </a:rPr>
              <a:t>SEEP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Helvetica Narrow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H="1">
            <a:off x="4211960" y="3645024"/>
            <a:ext cx="432048" cy="216024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H="1">
            <a:off x="2987824" y="3861048"/>
            <a:ext cx="1224136" cy="144016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H="1">
            <a:off x="2123728" y="4005064"/>
            <a:ext cx="864096" cy="0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H="1" flipV="1">
            <a:off x="1619672" y="3933056"/>
            <a:ext cx="504056" cy="72008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H="1" flipV="1">
            <a:off x="971600" y="3212976"/>
            <a:ext cx="648072" cy="720080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flipH="1" flipV="1">
            <a:off x="755576" y="3140968"/>
            <a:ext cx="216024" cy="72008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H="1">
            <a:off x="395536" y="3140968"/>
            <a:ext cx="360040" cy="0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H="1">
            <a:off x="755576" y="3356992"/>
            <a:ext cx="360040" cy="0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H="1">
            <a:off x="971600" y="3645024"/>
            <a:ext cx="360040" cy="0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Rectangular Callout 68"/>
          <p:cNvSpPr/>
          <p:nvPr/>
        </p:nvSpPr>
        <p:spPr bwMode="auto">
          <a:xfrm>
            <a:off x="3275856" y="3501008"/>
            <a:ext cx="1152128" cy="216024"/>
          </a:xfrm>
          <a:prstGeom prst="wedgeRectCallout">
            <a:avLst>
              <a:gd name="adj1" fmla="val -56550"/>
              <a:gd name="adj2" fmla="val 158625"/>
            </a:avLst>
          </a:prstGeom>
          <a:solidFill>
            <a:srgbClr val="DF53F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900" b="1" dirty="0" smtClean="0">
                <a:latin typeface="Helvetica Narrow" pitchFamily="34" charset="0"/>
              </a:rPr>
              <a:t>ЮЖЕН ПОТОК</a:t>
            </a:r>
            <a:endParaRPr kumimoji="0" lang="en-US" sz="900" b="1" i="0" u="none" strike="noStrike" cap="none" normalizeH="0" baseline="0" dirty="0" smtClean="0">
              <a:ln>
                <a:noFill/>
              </a:ln>
              <a:effectLst/>
              <a:latin typeface="Helvetica Narrow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flipH="1">
            <a:off x="827584" y="4725144"/>
            <a:ext cx="720080" cy="0"/>
          </a:xfrm>
          <a:prstGeom prst="line">
            <a:avLst/>
          </a:prstGeom>
          <a:ln w="50800" cap="flat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H="1">
            <a:off x="1763688" y="4581128"/>
            <a:ext cx="432048" cy="72008"/>
          </a:xfrm>
          <a:prstGeom prst="line">
            <a:avLst/>
          </a:prstGeom>
          <a:ln w="50800" cap="flat">
            <a:solidFill>
              <a:schemeClr val="bg1">
                <a:lumMod val="7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 flipH="1">
            <a:off x="1547664" y="4653136"/>
            <a:ext cx="216024" cy="72008"/>
          </a:xfrm>
          <a:prstGeom prst="line">
            <a:avLst/>
          </a:prstGeom>
          <a:ln w="50800" cap="flat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Rectangular Callout 79"/>
          <p:cNvSpPr/>
          <p:nvPr/>
        </p:nvSpPr>
        <p:spPr bwMode="auto">
          <a:xfrm>
            <a:off x="1187624" y="4293096"/>
            <a:ext cx="720080" cy="216024"/>
          </a:xfrm>
          <a:prstGeom prst="wedgeRectCallout">
            <a:avLst>
              <a:gd name="adj1" fmla="val -52304"/>
              <a:gd name="adj2" fmla="val 145117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TAP</a:t>
            </a:r>
          </a:p>
        </p:txBody>
      </p:sp>
      <p:cxnSp>
        <p:nvCxnSpPr>
          <p:cNvPr id="81" name="Straight Connector 80"/>
          <p:cNvCxnSpPr/>
          <p:nvPr/>
        </p:nvCxnSpPr>
        <p:spPr bwMode="auto">
          <a:xfrm flipH="1">
            <a:off x="1763688" y="4653136"/>
            <a:ext cx="432048" cy="72008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1547664" y="4725144"/>
            <a:ext cx="216024" cy="72008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H="1">
            <a:off x="1403648" y="4797152"/>
            <a:ext cx="144016" cy="216024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H="1">
            <a:off x="1187624" y="5013176"/>
            <a:ext cx="216024" cy="0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H="1" flipV="1">
            <a:off x="827584" y="4797152"/>
            <a:ext cx="360040" cy="216024"/>
          </a:xfrm>
          <a:prstGeom prst="line">
            <a:avLst/>
          </a:prstGeom>
          <a:ln w="50800" cap="flat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Rectangular Callout 96"/>
          <p:cNvSpPr/>
          <p:nvPr/>
        </p:nvSpPr>
        <p:spPr bwMode="auto">
          <a:xfrm>
            <a:off x="1619672" y="5013176"/>
            <a:ext cx="720080" cy="216024"/>
          </a:xfrm>
          <a:prstGeom prst="wedgeRectCallout">
            <a:avLst>
              <a:gd name="adj1" fmla="val -72568"/>
              <a:gd name="adj2" fmla="val -890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Helvetica Narrow" pitchFamily="34" charset="0"/>
              </a:rPr>
              <a:t>I T G I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Helvetica Narrow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 bwMode="auto">
          <a:xfrm flipH="1">
            <a:off x="6732240" y="4725144"/>
            <a:ext cx="576064" cy="0"/>
          </a:xfrm>
          <a:prstGeom prst="line">
            <a:avLst/>
          </a:prstGeom>
          <a:ln w="50800" cap="flat">
            <a:solidFill>
              <a:srgbClr val="B0FF2F"/>
            </a:solidFill>
            <a:prstDash val="sysDash"/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flipH="1" flipV="1">
            <a:off x="6228184" y="4509120"/>
            <a:ext cx="504056" cy="216024"/>
          </a:xfrm>
          <a:prstGeom prst="line">
            <a:avLst/>
          </a:prstGeom>
          <a:ln w="50800" cap="flat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flipH="1" flipV="1">
            <a:off x="5796136" y="4293096"/>
            <a:ext cx="432048" cy="216024"/>
          </a:xfrm>
          <a:prstGeom prst="line">
            <a:avLst/>
          </a:prstGeom>
          <a:ln w="50800" cap="flat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flipH="1">
            <a:off x="5436096" y="4293096"/>
            <a:ext cx="360040" cy="216024"/>
          </a:xfrm>
          <a:prstGeom prst="line">
            <a:avLst/>
          </a:prstGeom>
          <a:ln w="50800" cap="flat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1" name="Rectangular Callout 110"/>
          <p:cNvSpPr/>
          <p:nvPr/>
        </p:nvSpPr>
        <p:spPr bwMode="auto">
          <a:xfrm>
            <a:off x="5652120" y="3861048"/>
            <a:ext cx="720080" cy="216024"/>
          </a:xfrm>
          <a:prstGeom prst="wedgeRectCallout">
            <a:avLst>
              <a:gd name="adj1" fmla="val -27989"/>
              <a:gd name="adj2" fmla="val 140614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bg2"/>
                </a:solidFill>
                <a:latin typeface="Helvetica Narrow" pitchFamily="34" charset="0"/>
              </a:rPr>
              <a:t>SCP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 Narrow" pitchFamily="34" charset="0"/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6876256" y="4293096"/>
            <a:ext cx="720080" cy="216024"/>
          </a:xfrm>
          <a:prstGeom prst="wedgeRectCallout">
            <a:avLst>
              <a:gd name="adj1" fmla="val -45551"/>
              <a:gd name="adj2" fmla="val 158626"/>
            </a:avLst>
          </a:prstGeom>
          <a:solidFill>
            <a:srgbClr val="B0FF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200" b="1" dirty="0" smtClean="0">
                <a:solidFill>
                  <a:schemeClr val="bg2"/>
                </a:solidFill>
                <a:latin typeface="Helvetica Narrow" pitchFamily="34" charset="0"/>
              </a:rPr>
              <a:t>Т</a:t>
            </a:r>
            <a:r>
              <a:rPr lang="en-US" sz="1200" b="1" dirty="0" smtClean="0">
                <a:solidFill>
                  <a:schemeClr val="bg2"/>
                </a:solidFill>
                <a:latin typeface="Helvetica Narrow" pitchFamily="34" charset="0"/>
              </a:rPr>
              <a:t>CP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 Narrow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4644008" y="2132856"/>
            <a:ext cx="864096" cy="1512168"/>
          </a:xfrm>
          <a:prstGeom prst="line">
            <a:avLst/>
          </a:prstGeom>
          <a:ln w="50800" cap="flat">
            <a:solidFill>
              <a:srgbClr val="E808CD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ight Arrow 59"/>
          <p:cNvSpPr/>
          <p:nvPr/>
        </p:nvSpPr>
        <p:spPr bwMode="auto">
          <a:xfrm rot="12999085">
            <a:off x="230599" y="3018382"/>
            <a:ext cx="3396123" cy="1296015"/>
          </a:xfrm>
          <a:prstGeom prst="rightArrow">
            <a:avLst/>
          </a:prstGeom>
          <a:solidFill>
            <a:schemeClr val="bg1"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 rot="10800000">
            <a:off x="395536" y="4221088"/>
            <a:ext cx="3139426" cy="1079991"/>
          </a:xfrm>
          <a:prstGeom prst="rightArrow">
            <a:avLst/>
          </a:prstGeom>
          <a:solidFill>
            <a:schemeClr val="bg1"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2256233">
            <a:off x="972908" y="3655494"/>
            <a:ext cx="23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chemeClr val="tx2"/>
                </a:solidFill>
              </a:rPr>
              <a:t>Южен коридор  - Север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1560" y="4653136"/>
            <a:ext cx="235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chemeClr val="tx2"/>
                </a:solidFill>
              </a:rPr>
              <a:t>Южен коридор  - Запад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54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4572000" y="404664"/>
            <a:ext cx="2855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ЮЖЕН ПОТОК</a:t>
            </a:r>
            <a:endParaRPr lang="en-US" sz="2800" b="1" dirty="0">
              <a:solidFill>
                <a:srgbClr val="FFA219"/>
              </a:solidFill>
            </a:endParaRPr>
          </a:p>
        </p:txBody>
      </p:sp>
      <p:pic>
        <p:nvPicPr>
          <p:cNvPr id="16386" name="Picture 2" descr="http://south-stream.info/fileadmin/f/maps/rus/partnership_rus.jpg"/>
          <p:cNvPicPr>
            <a:picLocks noChangeAspect="1" noChangeArrowheads="1"/>
          </p:cNvPicPr>
          <p:nvPr/>
        </p:nvPicPr>
        <p:blipFill>
          <a:blip r:embed="rId2" cstate="print"/>
          <a:srcRect l="20235"/>
          <a:stretch>
            <a:fillRect/>
          </a:stretch>
        </p:blipFill>
        <p:spPr bwMode="auto">
          <a:xfrm>
            <a:off x="179512" y="2636913"/>
            <a:ext cx="5040560" cy="3312368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07504" y="126876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/>
              <a:t>Партньори</a:t>
            </a:r>
            <a:r>
              <a:rPr lang="en-US" sz="1600" b="1" dirty="0" smtClean="0"/>
              <a:t>: </a:t>
            </a:r>
            <a:r>
              <a:rPr lang="bg-BG" sz="1600" b="1" dirty="0" smtClean="0"/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Gazprom, Eni, BEH, EDF, Wintershall, </a:t>
            </a:r>
            <a:endParaRPr lang="bg-BG" sz="1600" b="1" dirty="0" smtClean="0">
              <a:solidFill>
                <a:schemeClr val="tx2"/>
              </a:solidFill>
            </a:endParaRPr>
          </a:p>
          <a:p>
            <a:r>
              <a:rPr lang="en-US" sz="1600" b="1" dirty="0" smtClean="0">
                <a:solidFill>
                  <a:schemeClr val="tx2"/>
                </a:solidFill>
              </a:rPr>
              <a:t>Srbijagas,  MVM, DESFA, Geoplin Plinovodi, PlinaCro</a:t>
            </a:r>
          </a:p>
          <a:p>
            <a:r>
              <a:rPr lang="bg-BG" sz="1600" b="1" dirty="0" smtClean="0"/>
              <a:t>Проектен капацитет</a:t>
            </a:r>
            <a:r>
              <a:rPr lang="en-US" sz="1600" b="1" dirty="0" smtClean="0"/>
              <a:t>:  </a:t>
            </a:r>
            <a:r>
              <a:rPr lang="en-US" sz="1600" b="1" dirty="0" smtClean="0">
                <a:solidFill>
                  <a:schemeClr val="tx2"/>
                </a:solidFill>
              </a:rPr>
              <a:t>63 </a:t>
            </a:r>
            <a:r>
              <a:rPr lang="bg-BG" sz="1600" b="1" dirty="0" smtClean="0">
                <a:solidFill>
                  <a:schemeClr val="tx2"/>
                </a:solidFill>
              </a:rPr>
              <a:t>млрд м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3</a:t>
            </a:r>
            <a:r>
              <a:rPr lang="bg-BG" sz="1600" b="1" dirty="0" smtClean="0">
                <a:solidFill>
                  <a:schemeClr val="tx2"/>
                </a:solidFill>
              </a:rPr>
              <a:t> годишно</a:t>
            </a:r>
          </a:p>
          <a:p>
            <a:r>
              <a:rPr lang="bg-BG" sz="1600" b="1" dirty="0" smtClean="0"/>
              <a:t>Очаквано стартиране</a:t>
            </a:r>
            <a:r>
              <a:rPr lang="en-US" sz="1600" b="1" dirty="0" smtClean="0"/>
              <a:t>:  </a:t>
            </a:r>
            <a:r>
              <a:rPr lang="bg-BG" sz="1600" b="1" dirty="0" smtClean="0">
                <a:solidFill>
                  <a:schemeClr val="tx2"/>
                </a:solidFill>
              </a:rPr>
              <a:t>Декември </a:t>
            </a:r>
            <a:r>
              <a:rPr lang="en-US" sz="1600" b="1" dirty="0" smtClean="0">
                <a:solidFill>
                  <a:schemeClr val="tx2"/>
                </a:solidFill>
              </a:rPr>
              <a:t>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1628800"/>
            <a:ext cx="3744416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 15.11.2012  -  Приемане на окончателно инвестиционно решение по морската част на "Южен поток"</a:t>
            </a:r>
          </a:p>
          <a:p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 15.11.2012  - "Газпром" и България подписаха окончателното инвестиционно решение за "Южен поток</a:t>
            </a:r>
            <a:r>
              <a:rPr lang="en-US" sz="1600" b="1" dirty="0" smtClean="0"/>
              <a:t>”</a:t>
            </a: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endParaRPr lang="ru-RU" sz="1600" b="1" dirty="0" smtClean="0"/>
          </a:p>
          <a:p>
            <a:r>
              <a:rPr lang="ru-RU" sz="1600" b="1" dirty="0" smtClean="0"/>
              <a:t>Резултатите от работата и огромния опит на партньорите в "Южен поток" в планирането и осъществяването на мащабни международни инфраструктурни проекти, ще позволи започването на строителството на Южен поток през 2012 година. Първите доставки на газ са насрочени за края на 2015 година.</a:t>
            </a:r>
          </a:p>
          <a:p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endParaRPr lang="ru-RU" sz="1600" b="1" dirty="0"/>
          </a:p>
        </p:txBody>
      </p:sp>
      <p:pic>
        <p:nvPicPr>
          <p:cNvPr id="8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275856" y="332656"/>
            <a:ext cx="5744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Консорциум “Шах Дениз”</a:t>
            </a:r>
            <a:endParaRPr lang="en-US" sz="2800" b="1" dirty="0">
              <a:solidFill>
                <a:srgbClr val="FFA21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980728"/>
            <a:ext cx="8568952" cy="63709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 </a:t>
            </a:r>
            <a:r>
              <a:rPr lang="bg-BG" sz="1600" b="1" dirty="0" smtClean="0"/>
              <a:t>Партньори</a:t>
            </a:r>
            <a:r>
              <a:rPr lang="en-US" sz="1600" b="1" dirty="0" smtClean="0"/>
              <a:t>: </a:t>
            </a:r>
            <a:r>
              <a:rPr lang="en-US" sz="1600" b="1" dirty="0" smtClean="0">
                <a:solidFill>
                  <a:schemeClr val="tx2"/>
                </a:solidFill>
              </a:rPr>
              <a:t>BP (25,5%), Statoil (25,5%),  LukAgip (10%), NIOC-Iran (10%), SOCAR(10%), TOTAL (10%), TPAO-Turkey (9%),</a:t>
            </a: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Офшорното </a:t>
            </a:r>
            <a:r>
              <a:rPr lang="bg-BG" sz="1600" b="1" dirty="0" smtClean="0"/>
              <a:t>газово </a:t>
            </a:r>
            <a:r>
              <a:rPr lang="en-US" sz="1600" b="1" dirty="0" smtClean="0"/>
              <a:t>поле </a:t>
            </a:r>
            <a:r>
              <a:rPr lang="bg-BG" sz="1600" b="1" dirty="0" smtClean="0"/>
              <a:t> </a:t>
            </a:r>
            <a:r>
              <a:rPr lang="en-US" sz="1600" b="1" dirty="0" smtClean="0"/>
              <a:t>Шах Дениз е открито през 1999 година.</a:t>
            </a:r>
            <a:r>
              <a:rPr lang="bg-BG" sz="16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bg-BG" sz="1600" b="1" dirty="0" smtClean="0"/>
          </a:p>
          <a:p>
            <a:pPr>
              <a:buFont typeface="Wingdings" pitchFamily="2" charset="2"/>
              <a:buChar char="Ø"/>
            </a:pPr>
            <a:r>
              <a:rPr lang="bg-BG" sz="1600" b="1" dirty="0" smtClean="0"/>
              <a:t>Оценка на запасите</a:t>
            </a:r>
            <a:r>
              <a:rPr lang="en-US" sz="1600" b="1" dirty="0" smtClean="0"/>
              <a:t>: </a:t>
            </a:r>
            <a:r>
              <a:rPr lang="bg-BG" sz="1600" b="1" dirty="0" smtClean="0"/>
              <a:t>1,2 трлн</a:t>
            </a:r>
            <a:r>
              <a:rPr lang="bg-BG" sz="1600" dirty="0" smtClean="0"/>
              <a:t>. </a:t>
            </a:r>
            <a:r>
              <a:rPr lang="bg-BG" sz="1600" b="1" dirty="0" smtClean="0"/>
              <a:t>м</a:t>
            </a:r>
            <a:r>
              <a:rPr lang="en-US" sz="1600" b="1" baseline="30000" dirty="0" smtClean="0"/>
              <a:t>3</a:t>
            </a:r>
            <a:endParaRPr lang="bg-BG" sz="1600" b="1" dirty="0" smtClean="0"/>
          </a:p>
          <a:p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 </a:t>
            </a:r>
            <a:r>
              <a:rPr lang="en-US" sz="1600" b="1" dirty="0" smtClean="0"/>
              <a:t>Консорциума по проучване и развитие се управлява от BP</a:t>
            </a:r>
            <a:endParaRPr lang="bg-BG" sz="1600" b="1" dirty="0" smtClean="0"/>
          </a:p>
          <a:p>
            <a:pPr>
              <a:buFont typeface="Wingdings" pitchFamily="2" charset="2"/>
              <a:buChar char="Ø"/>
            </a:pPr>
            <a:endParaRPr lang="bg-BG" sz="1600" b="1" dirty="0" smtClean="0"/>
          </a:p>
          <a:p>
            <a:pPr>
              <a:buFont typeface="Wingdings" pitchFamily="2" charset="2"/>
              <a:buChar char="Ø"/>
            </a:pPr>
            <a:r>
              <a:rPr lang="bg-BG" sz="1600" b="1" dirty="0" smtClean="0"/>
              <a:t> </a:t>
            </a:r>
            <a:r>
              <a:rPr lang="en-US" sz="1600" b="1" dirty="0" smtClean="0"/>
              <a:t>Шах Дениз 1 започва да произвежда газ в края на 2006 г.</a:t>
            </a:r>
            <a:r>
              <a:rPr lang="bg-BG" sz="1600" b="1" dirty="0" smtClean="0"/>
              <a:t> </a:t>
            </a:r>
            <a:r>
              <a:rPr lang="en-US" sz="1600" b="1" dirty="0" smtClean="0"/>
              <a:t>Шах Дениз 2 </a:t>
            </a:r>
            <a:r>
              <a:rPr lang="bg-BG" sz="1600" b="1" dirty="0" smtClean="0"/>
              <a:t> трябва </a:t>
            </a:r>
            <a:r>
              <a:rPr lang="en-US" sz="1600" b="1" dirty="0" smtClean="0"/>
              <a:t>да започне работа в края на 2017 г. или началото 2018</a:t>
            </a:r>
            <a:endParaRPr lang="bg-BG" sz="1600" b="1" dirty="0" smtClean="0"/>
          </a:p>
          <a:p>
            <a:pPr>
              <a:buFont typeface="Wingdings" pitchFamily="2" charset="2"/>
              <a:buChar char="Ø"/>
            </a:pPr>
            <a:endParaRPr lang="bg-BG" sz="1600" b="1" dirty="0" smtClean="0"/>
          </a:p>
          <a:p>
            <a:pPr>
              <a:buFont typeface="Wingdings" pitchFamily="2" charset="2"/>
              <a:buChar char="Ø"/>
            </a:pPr>
            <a:r>
              <a:rPr lang="bg-BG" sz="1600" b="1" dirty="0" smtClean="0"/>
              <a:t> Планът на консорциума е да избере един от двата възможни "Западни" (т.е. южноевропейски) маршрути до Италия, а също и между един от двата възможни "Северни" (т.е. Югоизточна и Централна Европа) маршрути към Австрия, а след това между тези два финалиста. </a:t>
            </a:r>
          </a:p>
          <a:p>
            <a:pPr>
              <a:buFont typeface="Wingdings" pitchFamily="2" charset="2"/>
              <a:buChar char="Ø"/>
            </a:pPr>
            <a:endParaRPr lang="bg-BG" sz="1600" b="1" dirty="0" smtClean="0"/>
          </a:p>
          <a:p>
            <a:pPr>
              <a:buFont typeface="Wingdings" pitchFamily="2" charset="2"/>
              <a:buChar char="Ø"/>
            </a:pPr>
            <a:r>
              <a:rPr lang="bg-BG" sz="1600" b="1" dirty="0" smtClean="0"/>
              <a:t>През февруари, консорциумът Шах Дениз посочи предпочитание за Транс-Адриатически газопровод (TAP) пред Интерконектор Гърция-Турция-Италия (ITGI) като кандидат-Западен маршрут за окончателно решение. Два дни след подписването на TANAP, консорциумът Шах Дениз обяви "Набуко"-Запад</a:t>
            </a:r>
            <a:r>
              <a:rPr lang="bg-BG" sz="1600" dirty="0" smtClean="0"/>
              <a:t>, </a:t>
            </a:r>
            <a:r>
              <a:rPr lang="bg-BG" sz="1600" b="1" dirty="0" smtClean="0"/>
              <a:t>като кандидат-Северен маршрут за окончателно решение. Консорциумът ще направи окончателния подбор между Набуко-запад и TAP до средата на 2013 г.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</a:pPr>
            <a:endParaRPr lang="en-US" sz="1600" b="1" dirty="0" smtClean="0"/>
          </a:p>
          <a:p>
            <a:pPr>
              <a:buFont typeface="Wingdings" pitchFamily="2" charset="2"/>
              <a:buChar char="Ø"/>
            </a:pPr>
            <a:endParaRPr lang="en-US" sz="1600" b="1" dirty="0" smtClean="0"/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9700" t="45651" b="8850"/>
          <a:stretch>
            <a:fillRect/>
          </a:stretch>
        </p:blipFill>
        <p:spPr bwMode="auto">
          <a:xfrm rot="5400000">
            <a:off x="750403" y="1777990"/>
            <a:ext cx="4402833" cy="5112568"/>
          </a:xfrm>
          <a:prstGeom prst="rect">
            <a:avLst/>
          </a:prstGeom>
          <a:solidFill>
            <a:srgbClr val="DF53FB"/>
          </a:solidFill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 bwMode="auto">
          <a:xfrm flipH="1">
            <a:off x="5076056" y="4509120"/>
            <a:ext cx="360040" cy="36004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3923928" y="4869160"/>
            <a:ext cx="1152128" cy="72008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3059832" y="4941168"/>
            <a:ext cx="864096" cy="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 flipV="1">
            <a:off x="2627784" y="4797152"/>
            <a:ext cx="432048" cy="14401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 flipV="1">
            <a:off x="2483768" y="4293096"/>
            <a:ext cx="144016" cy="50405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 bwMode="auto">
          <a:xfrm>
            <a:off x="4067944" y="5013176"/>
            <a:ext cx="720080" cy="216024"/>
          </a:xfrm>
          <a:prstGeom prst="wedgeRectCallout">
            <a:avLst>
              <a:gd name="adj1" fmla="val -149570"/>
              <a:gd name="adj2" fmla="val -71030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TANAP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2195736" y="4581128"/>
            <a:ext cx="360040" cy="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275856" y="188640"/>
            <a:ext cx="5744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Транс-Анадолски Газопровод </a:t>
            </a:r>
            <a:r>
              <a:rPr lang="en-US" sz="2800" b="1" dirty="0" smtClean="0">
                <a:solidFill>
                  <a:srgbClr val="FFA219"/>
                </a:solidFill>
              </a:rPr>
              <a:t>(TANAP)</a:t>
            </a:r>
            <a:endParaRPr lang="en-US" sz="2800" b="1" dirty="0">
              <a:solidFill>
                <a:srgbClr val="FFA21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528" y="1124744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/>
              <a:t>Партньори</a:t>
            </a:r>
            <a:r>
              <a:rPr lang="en-US" sz="1600" b="1" dirty="0" smtClean="0"/>
              <a:t>: </a:t>
            </a:r>
            <a:r>
              <a:rPr lang="en-US" sz="1600" b="1" dirty="0" smtClean="0">
                <a:solidFill>
                  <a:schemeClr val="tx2"/>
                </a:solidFill>
              </a:rPr>
              <a:t>SOCAR (80%),BOTAS (10%), </a:t>
            </a:r>
            <a:endParaRPr lang="bg-BG" sz="1600" b="1" dirty="0" smtClean="0">
              <a:solidFill>
                <a:schemeClr val="tx2"/>
              </a:solidFill>
            </a:endParaRPr>
          </a:p>
          <a:p>
            <a:r>
              <a:rPr lang="en-US" sz="1600" b="1" dirty="0" smtClean="0">
                <a:solidFill>
                  <a:schemeClr val="tx2"/>
                </a:solidFill>
              </a:rPr>
              <a:t>TPAO (10%),</a:t>
            </a:r>
          </a:p>
          <a:p>
            <a:r>
              <a:rPr lang="bg-BG" sz="1600" b="1" dirty="0" smtClean="0"/>
              <a:t>Проектен капацитет</a:t>
            </a:r>
            <a:r>
              <a:rPr lang="en-US" sz="1600" b="1" dirty="0" smtClean="0"/>
              <a:t>:  </a:t>
            </a:r>
            <a:r>
              <a:rPr lang="en-US" sz="1600" b="1" dirty="0" smtClean="0">
                <a:solidFill>
                  <a:schemeClr val="tx2"/>
                </a:solidFill>
              </a:rPr>
              <a:t>16-</a:t>
            </a:r>
            <a:r>
              <a:rPr lang="bg-BG" sz="1600" b="1" dirty="0" smtClean="0">
                <a:solidFill>
                  <a:schemeClr val="tx2"/>
                </a:solidFill>
              </a:rPr>
              <a:t>31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bg-BG" sz="1600" b="1" dirty="0" smtClean="0">
                <a:solidFill>
                  <a:schemeClr val="tx2"/>
                </a:solidFill>
              </a:rPr>
              <a:t>млрд м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3</a:t>
            </a:r>
            <a:r>
              <a:rPr lang="bg-BG" sz="1600" b="1" dirty="0" smtClean="0">
                <a:solidFill>
                  <a:schemeClr val="tx2"/>
                </a:solidFill>
              </a:rPr>
              <a:t> годишно</a:t>
            </a:r>
          </a:p>
          <a:p>
            <a:r>
              <a:rPr lang="bg-BG" sz="1600" b="1" dirty="0" smtClean="0"/>
              <a:t>Очаквано стартиране</a:t>
            </a:r>
            <a:r>
              <a:rPr lang="en-US" sz="1600" b="1" dirty="0" smtClean="0"/>
              <a:t>:  </a:t>
            </a:r>
            <a:r>
              <a:rPr lang="bg-BG" sz="1600" b="1" dirty="0" smtClean="0">
                <a:solidFill>
                  <a:schemeClr val="tx2"/>
                </a:solidFill>
              </a:rPr>
              <a:t>2017 -2018</a:t>
            </a:r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0112" y="1340768"/>
            <a:ext cx="3456384" cy="54014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b="1" dirty="0" smtClean="0"/>
              <a:t> </a:t>
            </a:r>
            <a:r>
              <a:rPr lang="en-US" sz="1500" b="1" dirty="0" smtClean="0"/>
              <a:t>26.12 2011 - </a:t>
            </a:r>
            <a:r>
              <a:rPr lang="ru-RU" sz="1500" b="1" dirty="0" smtClean="0"/>
              <a:t>Турция и Азербайджан подписват Меморандум за Разбирателство за създаване на консорциум за построяване и експлоатация на газопровода TANAP</a:t>
            </a:r>
          </a:p>
          <a:p>
            <a:endParaRPr lang="ru-RU" sz="1500" b="1" dirty="0" smtClean="0"/>
          </a:p>
          <a:p>
            <a:pPr>
              <a:buFont typeface="Wingdings" pitchFamily="2" charset="2"/>
              <a:buChar char="Ø"/>
            </a:pPr>
            <a:r>
              <a:rPr lang="ru-RU" sz="1500" b="1" dirty="0" smtClean="0"/>
              <a:t> </a:t>
            </a:r>
            <a:r>
              <a:rPr lang="en-US" sz="1500" b="1" dirty="0" smtClean="0"/>
              <a:t>27</a:t>
            </a:r>
            <a:r>
              <a:rPr lang="ru-RU" sz="1500" b="1" dirty="0" smtClean="0"/>
              <a:t>.</a:t>
            </a:r>
            <a:r>
              <a:rPr lang="en-US" sz="1500" b="1" dirty="0" smtClean="0"/>
              <a:t>07</a:t>
            </a:r>
            <a:r>
              <a:rPr lang="ru-RU" sz="1500" b="1" dirty="0" smtClean="0"/>
              <a:t>.2012  - Турция и Азербайджан подписват обвързващо Междуправителствено Споразумение за газопровода</a:t>
            </a:r>
            <a:r>
              <a:rPr lang="en-US" sz="1500" b="1" dirty="0" smtClean="0"/>
              <a:t>  TANAP</a:t>
            </a:r>
          </a:p>
          <a:p>
            <a:pPr>
              <a:buFont typeface="Wingdings" pitchFamily="2" charset="2"/>
              <a:buChar char="Ø"/>
            </a:pPr>
            <a:endParaRPr lang="en-US" sz="1500" b="1" dirty="0" smtClean="0"/>
          </a:p>
          <a:p>
            <a:pPr>
              <a:buFont typeface="Wingdings" pitchFamily="2" charset="2"/>
              <a:buChar char="Ø"/>
            </a:pPr>
            <a:r>
              <a:rPr lang="en-US" sz="1500" b="1" dirty="0" smtClean="0"/>
              <a:t> </a:t>
            </a:r>
            <a:r>
              <a:rPr lang="bg-BG" sz="1500" b="1" dirty="0" smtClean="0"/>
              <a:t>Първоначално </a:t>
            </a:r>
            <a:r>
              <a:rPr lang="en-US" sz="1500" b="1" dirty="0" smtClean="0"/>
              <a:t>TANAP </a:t>
            </a:r>
            <a:r>
              <a:rPr lang="bg-BG" sz="1500" b="1" dirty="0" smtClean="0"/>
              <a:t>ще пренася 10 млрд м3 за Европа и 6 млрд м3  за Турция</a:t>
            </a:r>
          </a:p>
          <a:p>
            <a:pPr>
              <a:buFont typeface="Wingdings" pitchFamily="2" charset="2"/>
              <a:buChar char="Ø"/>
            </a:pPr>
            <a:endParaRPr lang="bg-BG" sz="1500" b="1" dirty="0" smtClean="0"/>
          </a:p>
          <a:p>
            <a:pPr>
              <a:buFont typeface="Wingdings" pitchFamily="2" charset="2"/>
              <a:buChar char="Ø"/>
            </a:pPr>
            <a:r>
              <a:rPr lang="bg-BG" sz="1500" b="1" dirty="0" smtClean="0"/>
              <a:t>  </a:t>
            </a:r>
            <a:r>
              <a:rPr lang="en-US" sz="1500" b="1" dirty="0" smtClean="0"/>
              <a:t>TANAP </a:t>
            </a:r>
            <a:r>
              <a:rPr lang="bg-BG" sz="1500" b="1" dirty="0" smtClean="0"/>
              <a:t>премахва нуждата от сегмента на първоначалния “Набуко” в Турция</a:t>
            </a:r>
          </a:p>
          <a:p>
            <a:pPr>
              <a:buFont typeface="Wingdings" pitchFamily="2" charset="2"/>
              <a:buChar char="Ø"/>
            </a:pPr>
            <a:endParaRPr lang="bg-BG" sz="1500" b="1" dirty="0" smtClean="0"/>
          </a:p>
          <a:p>
            <a:pPr>
              <a:buFont typeface="Wingdings" pitchFamily="2" charset="2"/>
              <a:buChar char="Ø"/>
            </a:pPr>
            <a:r>
              <a:rPr lang="bg-BG" sz="1500" b="1" dirty="0" smtClean="0"/>
              <a:t> </a:t>
            </a:r>
            <a:r>
              <a:rPr lang="en-US" sz="1500" b="1" dirty="0" smtClean="0"/>
              <a:t>TANAP </a:t>
            </a:r>
            <a:r>
              <a:rPr lang="bg-BG" sz="1500" b="1" dirty="0" smtClean="0"/>
              <a:t>ще се разширява, за да поеме допълнителни количества газ от </a:t>
            </a:r>
            <a:r>
              <a:rPr lang="ru-RU" sz="1500" b="1" dirty="0" smtClean="0"/>
              <a:t>Азербайджан,  Ирак, Туркменистан</a:t>
            </a:r>
          </a:p>
        </p:txBody>
      </p:sp>
      <p:pic>
        <p:nvPicPr>
          <p:cNvPr id="15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9700" t="45651" b="8850"/>
          <a:stretch>
            <a:fillRect/>
          </a:stretch>
        </p:blipFill>
        <p:spPr bwMode="auto">
          <a:xfrm rot="5400000">
            <a:off x="750403" y="1777990"/>
            <a:ext cx="4402833" cy="5112568"/>
          </a:xfrm>
          <a:prstGeom prst="rect">
            <a:avLst/>
          </a:prstGeom>
          <a:solidFill>
            <a:srgbClr val="DF53FB"/>
          </a:solidFill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 bwMode="auto">
          <a:xfrm flipH="1">
            <a:off x="5076056" y="4509120"/>
            <a:ext cx="360040" cy="36004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3923928" y="4869160"/>
            <a:ext cx="1152128" cy="72008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3059832" y="4941168"/>
            <a:ext cx="864096" cy="0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 flipV="1">
            <a:off x="2627784" y="4797152"/>
            <a:ext cx="432048" cy="14401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 flipV="1">
            <a:off x="2483768" y="4293096"/>
            <a:ext cx="144016" cy="504056"/>
          </a:xfrm>
          <a:prstGeom prst="line">
            <a:avLst/>
          </a:prstGeom>
          <a:ln w="50800" cap="flat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 bwMode="auto">
          <a:xfrm>
            <a:off x="4067944" y="5013176"/>
            <a:ext cx="720080" cy="216024"/>
          </a:xfrm>
          <a:prstGeom prst="wedgeRectCallout">
            <a:avLst>
              <a:gd name="adj1" fmla="val -149570"/>
              <a:gd name="adj2" fmla="val -71030"/>
            </a:avLst>
          </a:prstGeom>
          <a:solidFill>
            <a:srgbClr val="FB1C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 Narrow" pitchFamily="34" charset="0"/>
              </a:rPr>
              <a:t>TANAP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 flipV="1">
            <a:off x="2339752" y="4077072"/>
            <a:ext cx="144016" cy="216024"/>
          </a:xfrm>
          <a:prstGeom prst="line">
            <a:avLst/>
          </a:prstGeom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 flipV="1">
            <a:off x="1979712" y="3933056"/>
            <a:ext cx="360040" cy="144016"/>
          </a:xfrm>
          <a:prstGeom prst="line">
            <a:avLst/>
          </a:prstGeom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H="1" flipV="1">
            <a:off x="1763688" y="3284984"/>
            <a:ext cx="216024" cy="648072"/>
          </a:xfrm>
          <a:prstGeom prst="line">
            <a:avLst/>
          </a:prstGeom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 flipV="1">
            <a:off x="539552" y="2708920"/>
            <a:ext cx="1224136" cy="576064"/>
          </a:xfrm>
          <a:prstGeom prst="line">
            <a:avLst/>
          </a:prstGeom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ular Callout 34"/>
          <p:cNvSpPr/>
          <p:nvPr/>
        </p:nvSpPr>
        <p:spPr bwMode="auto">
          <a:xfrm>
            <a:off x="1691680" y="2780928"/>
            <a:ext cx="1152128" cy="216024"/>
          </a:xfrm>
          <a:prstGeom prst="wedgeRectCallout">
            <a:avLst>
              <a:gd name="adj1" fmla="val -56550"/>
              <a:gd name="adj2" fmla="val 158625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900" b="1" dirty="0" smtClean="0">
                <a:solidFill>
                  <a:schemeClr val="bg2"/>
                </a:solidFill>
                <a:latin typeface="Helvetica Narrow" pitchFamily="34" charset="0"/>
              </a:rPr>
              <a:t>НАБУКО</a:t>
            </a:r>
            <a:r>
              <a:rPr kumimoji="0" lang="bg-BG" sz="9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 Narrow" pitchFamily="34" charset="0"/>
              </a:rPr>
              <a:t> Запад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36" y="2420888"/>
            <a:ext cx="936104" cy="2539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g-BG" sz="1050" b="1" dirty="0" smtClean="0">
                <a:solidFill>
                  <a:schemeClr val="bg1">
                    <a:lumMod val="50000"/>
                  </a:schemeClr>
                </a:solidFill>
              </a:rPr>
              <a:t>Баумгартен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4321898" y="142875"/>
            <a:ext cx="3265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FFA219"/>
                </a:solidFill>
              </a:rPr>
              <a:t>НАБУКО</a:t>
            </a:r>
            <a:r>
              <a:rPr lang="en-US" sz="2800" b="1" dirty="0" smtClean="0">
                <a:solidFill>
                  <a:srgbClr val="FFA219"/>
                </a:solidFill>
              </a:rPr>
              <a:t> </a:t>
            </a:r>
            <a:r>
              <a:rPr lang="bg-BG" sz="2800" b="1" dirty="0" smtClean="0">
                <a:solidFill>
                  <a:srgbClr val="FFA219"/>
                </a:solidFill>
              </a:rPr>
              <a:t>- ЗАПАД</a:t>
            </a:r>
            <a:endParaRPr lang="en-US" sz="2800" b="1" dirty="0">
              <a:solidFill>
                <a:srgbClr val="FFA219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1520" y="119675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/>
              <a:t>Партньори</a:t>
            </a:r>
            <a:r>
              <a:rPr lang="en-US" sz="1600" b="1" dirty="0" smtClean="0"/>
              <a:t>: </a:t>
            </a:r>
            <a:r>
              <a:rPr lang="en-US" sz="1600" b="1" dirty="0" smtClean="0">
                <a:solidFill>
                  <a:schemeClr val="tx2"/>
                </a:solidFill>
              </a:rPr>
              <a:t>OMV, MOL, BEH, Transgaz, BOTAŞ, RWE </a:t>
            </a:r>
          </a:p>
          <a:p>
            <a:r>
              <a:rPr lang="bg-BG" sz="1600" b="1" dirty="0" smtClean="0"/>
              <a:t>Проектен капацитет</a:t>
            </a:r>
            <a:r>
              <a:rPr lang="en-US" sz="1600" b="1" dirty="0" smtClean="0"/>
              <a:t>:  </a:t>
            </a:r>
            <a:r>
              <a:rPr lang="bg-BG" sz="1600" b="1" dirty="0" smtClean="0">
                <a:solidFill>
                  <a:schemeClr val="tx2"/>
                </a:solidFill>
              </a:rPr>
              <a:t>10 - 23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bg-BG" sz="1600" b="1" dirty="0" smtClean="0">
                <a:solidFill>
                  <a:schemeClr val="tx2"/>
                </a:solidFill>
              </a:rPr>
              <a:t>млрд м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3</a:t>
            </a:r>
            <a:r>
              <a:rPr lang="bg-BG" sz="1600" b="1" dirty="0" smtClean="0">
                <a:solidFill>
                  <a:schemeClr val="tx2"/>
                </a:solidFill>
              </a:rPr>
              <a:t> годишно</a:t>
            </a:r>
          </a:p>
          <a:p>
            <a:r>
              <a:rPr lang="bg-BG" sz="1600" b="1" dirty="0" smtClean="0"/>
              <a:t>Очаквано стартиране</a:t>
            </a:r>
            <a:r>
              <a:rPr lang="en-US" sz="1600" b="1" dirty="0" smtClean="0"/>
              <a:t>: </a:t>
            </a:r>
            <a:r>
              <a:rPr lang="bg-BG" sz="1600" b="1" dirty="0" smtClean="0">
                <a:solidFill>
                  <a:schemeClr val="tx2"/>
                </a:solidFill>
              </a:rPr>
              <a:t>2017 -2018</a:t>
            </a:r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112" y="980728"/>
            <a:ext cx="3456384" cy="56707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50" b="1" dirty="0" smtClean="0"/>
              <a:t> </a:t>
            </a:r>
            <a:r>
              <a:rPr lang="bg-BG" sz="1450" b="1" dirty="0" smtClean="0"/>
              <a:t>Веднага след подписването за </a:t>
            </a:r>
            <a:r>
              <a:rPr lang="en-US" sz="1450" b="1" dirty="0" smtClean="0"/>
              <a:t>TANAP,  </a:t>
            </a:r>
            <a:r>
              <a:rPr lang="bg-BG" sz="1450" b="1" dirty="0" smtClean="0"/>
              <a:t>Консорциум “Шах Дениз” обяви  “НАБУКО –Запад” като потенциална газо-транспортна система от Каспийско море към Централна Европа</a:t>
            </a:r>
            <a:endParaRPr lang="ru-RU" sz="1450" b="1" dirty="0" smtClean="0"/>
          </a:p>
          <a:p>
            <a:endParaRPr lang="ru-RU" sz="1450" b="1" dirty="0" smtClean="0"/>
          </a:p>
          <a:p>
            <a:pPr>
              <a:buFont typeface="Wingdings" pitchFamily="2" charset="2"/>
              <a:buChar char="Ø"/>
            </a:pPr>
            <a:r>
              <a:rPr lang="ru-RU" sz="1450" b="1" dirty="0" smtClean="0"/>
              <a:t> </a:t>
            </a:r>
            <a:r>
              <a:rPr lang="bg-BG" sz="1450" b="1" dirty="0" smtClean="0"/>
              <a:t>Отпада сегмента на първоначалния “Набуко”  в Турция. Новият “НАБУКО –Запад”  започва от българско-турската граница. Дължина на “НАБУКО –Запад”  - 1,312 км</a:t>
            </a:r>
          </a:p>
          <a:p>
            <a:pPr>
              <a:buFont typeface="Wingdings" pitchFamily="2" charset="2"/>
              <a:buChar char="Ø"/>
            </a:pPr>
            <a:endParaRPr lang="bg-BG" sz="1450" b="1" dirty="0" smtClean="0"/>
          </a:p>
          <a:p>
            <a:pPr>
              <a:buFont typeface="Wingdings" pitchFamily="2" charset="2"/>
              <a:buChar char="Ø"/>
            </a:pPr>
            <a:r>
              <a:rPr lang="bg-BG" sz="1450" b="1" dirty="0" smtClean="0"/>
              <a:t> Остава заедно с проекта </a:t>
            </a:r>
            <a:r>
              <a:rPr lang="en-US" sz="1450" b="1" dirty="0" smtClean="0"/>
              <a:t>TAP</a:t>
            </a:r>
            <a:r>
              <a:rPr lang="bg-BG" sz="1450" b="1" dirty="0" smtClean="0"/>
              <a:t> , като двата проекта финалисти за доставка на газ до Европа. Решението ще се вземе в средата на 2013 г. от Консорциум “Шах Дениз”</a:t>
            </a:r>
          </a:p>
          <a:p>
            <a:pPr>
              <a:buFont typeface="Wingdings" pitchFamily="2" charset="2"/>
              <a:buChar char="Ø"/>
            </a:pPr>
            <a:endParaRPr lang="bg-BG" sz="1450" b="1" dirty="0" smtClean="0"/>
          </a:p>
          <a:p>
            <a:pPr>
              <a:buFont typeface="Wingdings" pitchFamily="2" charset="2"/>
              <a:buChar char="Ø"/>
            </a:pPr>
            <a:r>
              <a:rPr lang="bg-BG" sz="1450" b="1" dirty="0" smtClean="0"/>
              <a:t> Силно подкрепян от ЕС, тъй като отговаря на целите за Диверсификация на Доставките, за разлика от  </a:t>
            </a:r>
            <a:r>
              <a:rPr lang="en-US" sz="1450" b="1" dirty="0" smtClean="0"/>
              <a:t>TAP</a:t>
            </a:r>
            <a:r>
              <a:rPr lang="bg-BG" sz="1450" b="1" dirty="0" smtClean="0"/>
              <a:t>, където Италия е силно диверсифицирана по доставките на газ </a:t>
            </a:r>
            <a:endParaRPr lang="en-US" sz="1450" b="1" dirty="0" smtClean="0"/>
          </a:p>
        </p:txBody>
      </p:sp>
      <p:pic>
        <p:nvPicPr>
          <p:cNvPr id="20" name="chart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188640"/>
            <a:ext cx="2350649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3938</TotalTime>
  <Words>1778</Words>
  <Application>Microsoft Office PowerPoint</Application>
  <PresentationFormat>On-screen Show (4:3)</PresentationFormat>
  <Paragraphs>251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Bergells</dc:creator>
  <cp:lastModifiedBy>Dashko Ralchev</cp:lastModifiedBy>
  <cp:revision>545</cp:revision>
  <dcterms:created xsi:type="dcterms:W3CDTF">1999-09-07T18:45:01Z</dcterms:created>
  <dcterms:modified xsi:type="dcterms:W3CDTF">2012-12-10T17:21:49Z</dcterms:modified>
</cp:coreProperties>
</file>