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775" autoAdjust="0"/>
  </p:normalViewPr>
  <p:slideViewPr>
    <p:cSldViewPr>
      <p:cViewPr varScale="1">
        <p:scale>
          <a:sx n="71" d="100"/>
          <a:sy n="71" d="100"/>
        </p:scale>
        <p:origin x="-135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5C77DD-B595-44FA-9119-0C418C810EAB}" type="datetimeFigureOut">
              <a:rPr lang="bg-BG" smtClean="0"/>
              <a:t>9.12.2012 г.</a:t>
            </a:fld>
            <a:endParaRPr lang="bg-B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2B4DBC-126D-4C1F-AAA5-4FCBC2E16BD5}" type="slidenum">
              <a:rPr lang="bg-BG" smtClean="0"/>
              <a:t>‹#›</a:t>
            </a:fld>
            <a:endParaRPr lang="bg-BG"/>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ec.europa.eu/prelex/liste_resultats.cfm?CL=bg&amp;ReqId=0&amp;DocType=COM&amp;DocYear=2011&amp;DocNum=0885"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r>
              <a:rPr lang="bg-BG" dirty="0" smtClean="0"/>
              <a:t>Принципите</a:t>
            </a:r>
            <a:r>
              <a:rPr lang="bg-BG" baseline="0" dirty="0" smtClean="0"/>
              <a:t> на общата Европейска регулаторна рамка са ясно изразени в пакета Директиви,  в много случаи рамкови, за опазване на околната среда, създадени в продължение на години и отразяващи общата последователна политика на ЕС за опазване на околната среда и здравето на гражданите на ЕС.</a:t>
            </a:r>
          </a:p>
          <a:p>
            <a:r>
              <a:rPr lang="bg-BG" baseline="0" dirty="0" smtClean="0"/>
              <a:t>Последен израз на тази последователна политика е Резолюцията на ЕП и най-вече предхождащият я Доклад на Комисията по околна среда, обществено здраве и безопастност на храните  от 25.09.2012г. Относно въздействието върху околната среда на дейностите по извличане на шистов газ и шистов нефт. Докладчик пред комисията е евродепутатът Богуслав Соник.</a:t>
            </a:r>
          </a:p>
          <a:p>
            <a:r>
              <a:rPr lang="bg-BG" baseline="0" dirty="0" smtClean="0"/>
              <a:t>Основна характеристика на доклада е широкият му обхват и обосноваването тезите с постановки от действащи директиви:</a:t>
            </a:r>
          </a:p>
          <a:p>
            <a:r>
              <a:rPr lang="bg-BG" baseline="0" dirty="0" smtClean="0"/>
              <a:t> за </a:t>
            </a:r>
            <a:r>
              <a:rPr lang="ru-RU" dirty="0" smtClean="0"/>
              <a:t>условията за предоставяне и ползване на разрешения за проучване, изследване и производство на въглеводороди</a:t>
            </a:r>
            <a:r>
              <a:rPr lang="ru-RU" dirty="0" smtClean="0">
                <a:hlinkClick r:id="" action="ppaction://hlinkfile"/>
              </a:rPr>
              <a:t>(1)</a:t>
            </a:r>
            <a:r>
              <a:rPr lang="ru-RU" dirty="0" smtClean="0"/>
              <a:t>,</a:t>
            </a:r>
          </a:p>
          <a:p>
            <a:r>
              <a:rPr lang="ru-RU" dirty="0" smtClean="0"/>
              <a:t>за минималните изисквания за подобряване опазването на безопасността и здравето на работниците в отрасли, свързани с рудодобива чрез сондиране</a:t>
            </a:r>
            <a:r>
              <a:rPr lang="ru-RU" dirty="0" smtClean="0">
                <a:hlinkClick r:id="" action="ppaction://hlinkfile"/>
              </a:rPr>
              <a:t>(2)</a:t>
            </a:r>
            <a:r>
              <a:rPr lang="ru-RU" dirty="0" smtClean="0"/>
              <a:t>,</a:t>
            </a:r>
          </a:p>
          <a:p>
            <a:r>
              <a:rPr lang="ru-RU" dirty="0" smtClean="0"/>
              <a:t>управлението на отпадъците от миннодобивните индустрии и за изменение на Директива 2004/35/ЕО</a:t>
            </a:r>
            <a:r>
              <a:rPr lang="ru-RU" dirty="0" smtClean="0">
                <a:hlinkClick r:id="" action="ppaction://hlinkfile"/>
              </a:rPr>
              <a:t>(3)</a:t>
            </a:r>
            <a:r>
              <a:rPr lang="ru-RU" dirty="0" smtClean="0"/>
              <a:t>,</a:t>
            </a:r>
          </a:p>
          <a:p>
            <a:r>
              <a:rPr lang="ru-RU" dirty="0" smtClean="0"/>
              <a:t>относно отпадъците и за отмяна на определени директиви</a:t>
            </a:r>
            <a:r>
              <a:rPr lang="ru-RU" dirty="0" smtClean="0">
                <a:hlinkClick r:id="" action="ppaction://hlinkfile"/>
              </a:rPr>
              <a:t>(4)</a:t>
            </a:r>
            <a:r>
              <a:rPr lang="ru-RU" dirty="0" smtClean="0"/>
              <a:t>,</a:t>
            </a:r>
          </a:p>
          <a:p>
            <a:r>
              <a:rPr lang="ru-RU" dirty="0" smtClean="0"/>
              <a:t>относно оценката на въздействието на някои публични и частни проекти върху околната среда</a:t>
            </a:r>
            <a:r>
              <a:rPr lang="ru-RU" dirty="0" smtClean="0">
                <a:hlinkClick r:id="" action="ppaction://hlinkfile"/>
              </a:rPr>
              <a:t>(5)</a:t>
            </a:r>
            <a:r>
              <a:rPr lang="ru-RU" dirty="0" smtClean="0"/>
              <a:t>,</a:t>
            </a:r>
          </a:p>
          <a:p>
            <a:r>
              <a:rPr lang="ru-RU" dirty="0" smtClean="0"/>
              <a:t>опазване на естествените местообитания и на дивата флора и фауна (Директива за местообитанията)</a:t>
            </a:r>
            <a:r>
              <a:rPr lang="ru-RU" dirty="0" smtClean="0">
                <a:hlinkClick r:id="" action="ppaction://hlinkfile"/>
              </a:rPr>
              <a:t>(6)</a:t>
            </a:r>
            <a:r>
              <a:rPr lang="ru-RU" dirty="0" smtClean="0"/>
              <a:t>,</a:t>
            </a:r>
          </a:p>
          <a:p>
            <a:r>
              <a:rPr lang="ru-RU" dirty="0" smtClean="0"/>
              <a:t>относно емисиите от промишлеността (комплексно предотвратяване и контрол на замърсяването)</a:t>
            </a:r>
            <a:r>
              <a:rPr lang="ru-RU" dirty="0" smtClean="0">
                <a:hlinkClick r:id="" action="ppaction://hlinkfile"/>
              </a:rPr>
              <a:t>(7)</a:t>
            </a:r>
            <a:r>
              <a:rPr lang="ru-RU" dirty="0" smtClean="0"/>
              <a:t>,</a:t>
            </a:r>
          </a:p>
          <a:p>
            <a:r>
              <a:rPr lang="ru-RU" dirty="0" smtClean="0"/>
              <a:t>относно екологичната отговорност по отношение на предотвратяването и отстраняването на екологичните щети (Директива за екологичната отговорност)</a:t>
            </a:r>
            <a:r>
              <a:rPr lang="ru-RU" dirty="0" smtClean="0">
                <a:hlinkClick r:id="" action="ppaction://hlinkfile"/>
              </a:rPr>
              <a:t>(8)</a:t>
            </a:r>
            <a:r>
              <a:rPr lang="ru-RU" dirty="0" smtClean="0"/>
              <a:t>,</a:t>
            </a:r>
          </a:p>
          <a:p>
            <a:r>
              <a:rPr lang="ru-RU" dirty="0" smtClean="0"/>
              <a:t>Рамкова директива за водите)</a:t>
            </a:r>
            <a:r>
              <a:rPr lang="ru-RU" dirty="0" smtClean="0">
                <a:hlinkClick r:id="" action="ppaction://hlinkfile"/>
              </a:rPr>
              <a:t>(9)</a:t>
            </a:r>
            <a:r>
              <a:rPr lang="ru-RU" dirty="0" smtClean="0"/>
              <a:t>,</a:t>
            </a:r>
          </a:p>
          <a:p>
            <a:r>
              <a:rPr lang="ru-RU" dirty="0" smtClean="0"/>
              <a:t>Директива за питейните води),</a:t>
            </a:r>
          </a:p>
          <a:p>
            <a:r>
              <a:rPr lang="ru-RU" dirty="0" smtClean="0"/>
              <a:t>Директива за подземните води)</a:t>
            </a:r>
            <a:r>
              <a:rPr lang="ru-RU" dirty="0" smtClean="0">
                <a:hlinkClick r:id="" action="ppaction://hlinkfile"/>
              </a:rPr>
              <a:t>(10)</a:t>
            </a:r>
            <a:r>
              <a:rPr lang="ru-RU" dirty="0" smtClean="0"/>
              <a:t>,</a:t>
            </a:r>
          </a:p>
          <a:p>
            <a:r>
              <a:rPr lang="ru-RU" dirty="0" smtClean="0"/>
              <a:t>за установяване на схема за търговия с квоти за емисии на парникови газове в рамките на Общността</a:t>
            </a:r>
            <a:r>
              <a:rPr lang="ru-RU" dirty="0" smtClean="0">
                <a:hlinkClick r:id="" action="ppaction://hlinkfile"/>
              </a:rPr>
              <a:t>(11)</a:t>
            </a:r>
            <a:endParaRPr lang="ru-RU" dirty="0" smtClean="0"/>
          </a:p>
          <a:p>
            <a:r>
              <a:rPr lang="ru-RU" dirty="0" smtClean="0"/>
              <a:t>относно регистрацията, оценката, разрешаването и ограничаването на химикали (REACH и Регламент REACH)</a:t>
            </a:r>
            <a:r>
              <a:rPr lang="ru-RU" dirty="0" smtClean="0">
                <a:hlinkClick r:id="" action="ppaction://hlinkfile"/>
              </a:rPr>
              <a:t>(13)</a:t>
            </a:r>
            <a:r>
              <a:rPr lang="ru-RU" dirty="0" smtClean="0"/>
              <a:t>,</a:t>
            </a:r>
          </a:p>
          <a:p>
            <a:r>
              <a:rPr lang="ru-RU" dirty="0" smtClean="0"/>
              <a:t>класифицирането, етикетирането и опаковането на вещества и смеси</a:t>
            </a:r>
          </a:p>
          <a:p>
            <a:r>
              <a:rPr lang="ru-RU" dirty="0" smtClean="0"/>
              <a:t>пускането на пазара на биоциди (Директива за биоцидите)</a:t>
            </a:r>
            <a:r>
              <a:rPr lang="ru-RU" dirty="0" smtClean="0">
                <a:hlinkClick r:id="" action="ppaction://hlinkfile"/>
              </a:rPr>
              <a:t>(15)</a:t>
            </a:r>
            <a:r>
              <a:rPr lang="ru-RU" dirty="0" smtClean="0"/>
              <a:t>,</a:t>
            </a:r>
          </a:p>
          <a:p>
            <a:r>
              <a:rPr lang="ru-RU" dirty="0" smtClean="0"/>
              <a:t>контрола на опасностите от големи аварии, които включват опасни вещества (Директива Seveso II)</a:t>
            </a:r>
            <a:r>
              <a:rPr lang="ru-RU" dirty="0" smtClean="0">
                <a:hlinkClick r:id="" action="ppaction://hlinkfile"/>
              </a:rPr>
              <a:t>(16)</a:t>
            </a:r>
            <a:r>
              <a:rPr lang="ru-RU" dirty="0" smtClean="0"/>
              <a:t>,</a:t>
            </a:r>
          </a:p>
          <a:p>
            <a:r>
              <a:rPr lang="ru-RU" dirty="0" smtClean="0"/>
              <a:t>безопасност на нефтените и газови дейности в морски райони</a:t>
            </a:r>
            <a:r>
              <a:rPr lang="ru-RU" dirty="0" smtClean="0">
                <a:hlinkClick r:id="" action="ppaction://hlinkfile"/>
              </a:rPr>
              <a:t>(17)</a:t>
            </a:r>
            <a:r>
              <a:rPr lang="ru-RU" dirty="0" smtClean="0"/>
              <a:t>,</a:t>
            </a:r>
          </a:p>
          <a:p>
            <a:r>
              <a:rPr lang="ru-RU" dirty="0" smtClean="0"/>
              <a:t>доклада от 8 ноември 2011 г. относно неконвенционалните източници на газ в Европа, изготвен по поръчка на Генерална дирекция „Енергетика“ на Комисията</a:t>
            </a:r>
            <a:r>
              <a:rPr lang="ru-RU" dirty="0" smtClean="0">
                <a:hlinkClick r:id="" action="ppaction://hlinkfile"/>
              </a:rPr>
              <a:t>(18)</a:t>
            </a:r>
            <a:r>
              <a:rPr lang="ru-RU" dirty="0" smtClean="0"/>
              <a:t>,</a:t>
            </a:r>
          </a:p>
          <a:p>
            <a:r>
              <a:rPr lang="ru-RU" dirty="0" smtClean="0"/>
              <a:t>съобщението от 26 януари 2012 г. от Генерална дирекция „Околна среда“ на Комисията до членовете на Европейския парламент относно приложимата по отношение на проектите за извличане на шистов газ правна рамка на ЕС в областта на околната среда,</a:t>
            </a:r>
          </a:p>
          <a:p>
            <a:r>
              <a:rPr lang="ru-RU" dirty="0" smtClean="0"/>
              <a:t>съобщението на Комисията до Европейския парламент, Съвета, Европейския икономически и социален комитет и Комитета на регионите, озаглавено „Енергийна пътна карта за периода до 2050 г.“ (</a:t>
            </a:r>
            <a:r>
              <a:rPr lang="ru-RU" dirty="0" smtClean="0">
                <a:hlinkClick r:id="rId3"/>
              </a:rPr>
              <a:t>COM(2011)0885</a:t>
            </a:r>
            <a:r>
              <a:rPr lang="ru-RU" dirty="0" smtClean="0"/>
              <a:t>),</a:t>
            </a:r>
          </a:p>
          <a:p>
            <a:endParaRPr lang="bg-BG" dirty="0"/>
          </a:p>
        </p:txBody>
      </p:sp>
      <p:sp>
        <p:nvSpPr>
          <p:cNvPr id="4" name="Slide Number Placeholder 3"/>
          <p:cNvSpPr>
            <a:spLocks noGrp="1"/>
          </p:cNvSpPr>
          <p:nvPr>
            <p:ph type="sldNum" sz="quarter" idx="10"/>
          </p:nvPr>
        </p:nvSpPr>
        <p:spPr/>
        <p:txBody>
          <a:bodyPr/>
          <a:lstStyle/>
          <a:p>
            <a:fld id="{1B2B4DBC-126D-4C1F-AAA5-4FCBC2E16BD5}" type="slidenum">
              <a:rPr lang="bg-BG" smtClean="0"/>
              <a:t>2</a:t>
            </a:fld>
            <a:endParaRPr lang="bg-BG"/>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ru-RU" dirty="0" smtClean="0"/>
              <a:t>3. счита, че е необходим обстоен анализ на регулаторната рамка на ЕС особено по отношение на проучването и извличането на НИГ; за тази цел приветства предстоящото приключване на редица проучвания на Комисията относно: установяването на рискове, емисии на парникови газове, свързани с жизнения цикъл, химикали, води, използване на земя и последиците от шистовия газ върху енергийните пазари на ЕС; настоятелно призовава държавите членки да проявят предпазливост във връзка с по-нататъшното разглеждане на НИГ до приключването на текущия регулаторен анализ и да приложат действащата нормативна уредба ефективно като изключително важен начин за намаляване на риска при всички операции за добив на газ;</a:t>
            </a:r>
          </a:p>
          <a:p>
            <a:r>
              <a:rPr lang="ru-RU" dirty="0" smtClean="0"/>
              <a:t>7. призовава Комисията да въведе рамка за управление на риска в целия ЕС за проучване и извличане на неконвенционални изкопаеми горива, за да се гарантира, че във всички държави членки се прилагат хармонизирани разпоредби за защита на човешкото здраве и околната среда;</a:t>
            </a:r>
          </a:p>
          <a:p>
            <a:r>
              <a:rPr lang="ru-RU" dirty="0" smtClean="0"/>
              <a:t>8. призовава Комисията, в сътрудничество с държавите членки и с компетентните регулаторни органи, да въведе непрекъснат мониторинг на развитието в тази област и да предприеме необходимите действия за допълване и разширяване на съществуващото законодателство на ЕС в областта на околната среда;</a:t>
            </a:r>
          </a:p>
          <a:p>
            <a:r>
              <a:rPr lang="ru-RU" dirty="0" smtClean="0"/>
              <a:t>10. подчертава, че ефективността на регулирането на проучванията и извличането на НИГ, при пълно спазване на действащото законодателство на ЕС, в крайна сметка зависи от готовността и ресурсите на съответните национални органи; поради това призовава държавите членки да осигурят достатъчно човешки и технически капацитет за мониторинг, контрол и прилагане на разрешените дейности, включително подходящо обучение за служителите на компетентните национални органи;</a:t>
            </a:r>
          </a:p>
          <a:p>
            <a:r>
              <a:rPr lang="ru-RU" dirty="0" smtClean="0"/>
              <a:t>23. призовава Комисията да представи предложения, които да осигурят адекватно обхващане от разпоредбите на Директивата относно оценката на въздействието върху околната среда, на особеностите, свързани с проучването и извличането на шистов газ, шистов нефт и метан от находища на въглища; настоява предварителната оценка на въздействието върху околната среда да включва въздействието от пълния жизнен цикъл върху качеството на въздуха, почвата и водата, върху геоложката стабилност, земеползването и шумовото замърсяване;</a:t>
            </a:r>
          </a:p>
          <a:p>
            <a:r>
              <a:rPr lang="ru-RU" dirty="0" smtClean="0"/>
              <a:t>24. призовава за включването на проектите, свързани с хидравлично фрактуриране, в приложение I на Директивата относно оценката на въздействието върху околната среда;</a:t>
            </a:r>
          </a:p>
          <a:p>
            <a:r>
              <a:rPr lang="ru-RU" dirty="0" smtClean="0"/>
              <a:t>25. отбелязва, че съществува риск от сеизмични трусове, като възникналите при проучванията за шистов газ в северозападната част на Англия; подкрепя препоръките на възложения от правителството на Обединеното кралство доклад от операторите да се изисква да отговарят на определени сеизмични и микросеизмични стандарти;</a:t>
            </a:r>
          </a:p>
          <a:p>
            <a:r>
              <a:rPr lang="ru-RU" dirty="0" smtClean="0"/>
              <a:t>28. призовава Комисията да представи предложения за изрично включване на течностите за хидравлично фрактуриране като „опасни отпадъци“ в приложение III на европейската Директива относно отпадъците (2008/98/EО);</a:t>
            </a:r>
          </a:p>
          <a:p>
            <a:r>
              <a:rPr lang="ru-RU" dirty="0" smtClean="0"/>
              <a:t>34. призовава в определени чувствителни и особено застрашени зони, като например във и под санитарно-охранителни зони, определени за извличане на питейна вода, както и във въгледобивните райони, хидравличното фрактуриране принципно да се забрани.</a:t>
            </a:r>
          </a:p>
          <a:p>
            <a:r>
              <a:rPr lang="ru-RU" dirty="0" smtClean="0"/>
              <a:t>45.призовава държавите членки, които вземат решение да разработват шистов газ и други неконвенционални залежи на изкопаеми горива, да изпратят на Комисията национални планове, в които да се посочва как експлоатацията на тези залежи се вписва в националните им цели за намаляване на емисиите съгласно Решението на ЕС за споделяне на усилията;</a:t>
            </a:r>
          </a:p>
          <a:p>
            <a:r>
              <a:rPr lang="ru-RU" dirty="0" smtClean="0"/>
              <a:t>51.призовава промишления сектор да ангажира местните общности и да обсъди съвместни решения за свеждане до минимум на въздействието от разработването на шистов газ върху трафика, качеството на пътищата и шума в местата, където се извършват дейностите по разработване;</a:t>
            </a:r>
          </a:p>
          <a:p>
            <a:r>
              <a:rPr lang="ru-RU" dirty="0" smtClean="0"/>
              <a:t>52. настоятелно призовава държавите членки да осигурят пълна информация и участие за местните органи, по-специално при разглеждане на исканията за разрешителни за проучване и експлоатация; настоятелно призовава по-специално за пълен достъп до оценките на въздействието върху околната среда, здравето на жителите и местната икономика;</a:t>
            </a:r>
          </a:p>
          <a:p>
            <a:r>
              <a:rPr lang="ru-RU" dirty="0" smtClean="0"/>
              <a:t>53. счита, че следва да се осигури публично участие чрез адекватно информиране на обществеността и чрез публични консултации преди всеки етап на експлоатация и проучвания; призовава за по-голяма прозрачност по отношение на въздействието и използваните химикали и технологии, както и по-голяма прозрачност относно всички проверки и мерки за контрол, с цел да се осигури общественото разбиране и доверие в регулирането на тези дейности</a:t>
            </a:r>
          </a:p>
          <a:p>
            <a:endParaRPr lang="ru-RU" dirty="0" smtClean="0"/>
          </a:p>
          <a:p>
            <a:endParaRPr lang="ru-RU" dirty="0"/>
          </a:p>
        </p:txBody>
      </p:sp>
      <p:sp>
        <p:nvSpPr>
          <p:cNvPr id="4" name="Slide Number Placeholder 3"/>
          <p:cNvSpPr>
            <a:spLocks noGrp="1"/>
          </p:cNvSpPr>
          <p:nvPr>
            <p:ph type="sldNum" sz="quarter" idx="10"/>
          </p:nvPr>
        </p:nvSpPr>
        <p:spPr/>
        <p:txBody>
          <a:bodyPr/>
          <a:lstStyle/>
          <a:p>
            <a:fld id="{1B2B4DBC-126D-4C1F-AAA5-4FCBC2E16BD5}" type="slidenum">
              <a:rPr lang="bg-BG" smtClean="0"/>
              <a:t>3</a:t>
            </a:fld>
            <a:endParaRPr lang="bg-BG"/>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dirty="0"/>
          </a:p>
        </p:txBody>
      </p:sp>
      <p:sp>
        <p:nvSpPr>
          <p:cNvPr id="4" name="Slide Number Placeholder 3"/>
          <p:cNvSpPr>
            <a:spLocks noGrp="1"/>
          </p:cNvSpPr>
          <p:nvPr>
            <p:ph type="sldNum" sz="quarter" idx="10"/>
          </p:nvPr>
        </p:nvSpPr>
        <p:spPr/>
        <p:txBody>
          <a:bodyPr/>
          <a:lstStyle/>
          <a:p>
            <a:fld id="{1B2B4DBC-126D-4C1F-AAA5-4FCBC2E16BD5}" type="slidenum">
              <a:rPr lang="bg-BG" smtClean="0"/>
              <a:t>6</a:t>
            </a:fld>
            <a:endParaRPr lang="bg-BG"/>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AB976F8-A6AD-45D8-B3E6-C2FB8BEA95F8}" type="datetimeFigureOut">
              <a:rPr lang="bg-BG" smtClean="0"/>
              <a:t>9.12.2012 г.</a:t>
            </a:fld>
            <a:endParaRPr lang="bg-BG"/>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bg-BG"/>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3480C6C-AB53-4140-BF80-A7928081F34D}" type="slidenum">
              <a:rPr lang="bg-BG" smtClean="0"/>
              <a:t>‹#›</a:t>
            </a:fld>
            <a:endParaRPr lang="bg-B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AB976F8-A6AD-45D8-B3E6-C2FB8BEA95F8}" type="datetimeFigureOut">
              <a:rPr lang="bg-BG" smtClean="0"/>
              <a:t>9.12.2012 г.</a:t>
            </a:fld>
            <a:endParaRPr lang="bg-BG"/>
          </a:p>
        </p:txBody>
      </p:sp>
      <p:sp>
        <p:nvSpPr>
          <p:cNvPr id="5" name="Footer Placeholder 4"/>
          <p:cNvSpPr>
            <a:spLocks noGrp="1"/>
          </p:cNvSpPr>
          <p:nvPr>
            <p:ph type="ftr" sz="quarter" idx="11"/>
          </p:nvPr>
        </p:nvSpPr>
        <p:spPr/>
        <p:txBody>
          <a:bodyPr/>
          <a:lstStyle>
            <a:extLst/>
          </a:lstStyle>
          <a:p>
            <a:endParaRPr lang="bg-BG"/>
          </a:p>
        </p:txBody>
      </p:sp>
      <p:sp>
        <p:nvSpPr>
          <p:cNvPr id="6" name="Slide Number Placeholder 5"/>
          <p:cNvSpPr>
            <a:spLocks noGrp="1"/>
          </p:cNvSpPr>
          <p:nvPr>
            <p:ph type="sldNum" sz="quarter" idx="12"/>
          </p:nvPr>
        </p:nvSpPr>
        <p:spPr/>
        <p:txBody>
          <a:bodyPr/>
          <a:lstStyle>
            <a:extLst/>
          </a:lstStyle>
          <a:p>
            <a:fld id="{C3480C6C-AB53-4140-BF80-A7928081F34D}" type="slidenum">
              <a:rPr lang="bg-BG" smtClean="0"/>
              <a:t>‹#›</a:t>
            </a:fld>
            <a:endParaRPr lang="bg-B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AB976F8-A6AD-45D8-B3E6-C2FB8BEA95F8}" type="datetimeFigureOut">
              <a:rPr lang="bg-BG" smtClean="0"/>
              <a:t>9.12.2012 г.</a:t>
            </a:fld>
            <a:endParaRPr lang="bg-BG"/>
          </a:p>
        </p:txBody>
      </p:sp>
      <p:sp>
        <p:nvSpPr>
          <p:cNvPr id="5" name="Footer Placeholder 4"/>
          <p:cNvSpPr>
            <a:spLocks noGrp="1"/>
          </p:cNvSpPr>
          <p:nvPr>
            <p:ph type="ftr" sz="quarter" idx="11"/>
          </p:nvPr>
        </p:nvSpPr>
        <p:spPr/>
        <p:txBody>
          <a:bodyPr/>
          <a:lstStyle>
            <a:extLst/>
          </a:lstStyle>
          <a:p>
            <a:endParaRPr lang="bg-BG"/>
          </a:p>
        </p:txBody>
      </p:sp>
      <p:sp>
        <p:nvSpPr>
          <p:cNvPr id="6" name="Slide Number Placeholder 5"/>
          <p:cNvSpPr>
            <a:spLocks noGrp="1"/>
          </p:cNvSpPr>
          <p:nvPr>
            <p:ph type="sldNum" sz="quarter" idx="12"/>
          </p:nvPr>
        </p:nvSpPr>
        <p:spPr/>
        <p:txBody>
          <a:bodyPr/>
          <a:lstStyle>
            <a:extLst/>
          </a:lstStyle>
          <a:p>
            <a:fld id="{C3480C6C-AB53-4140-BF80-A7928081F34D}" type="slidenum">
              <a:rPr lang="bg-BG" smtClean="0"/>
              <a:t>‹#›</a:t>
            </a:fld>
            <a:endParaRPr lang="bg-B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AB976F8-A6AD-45D8-B3E6-C2FB8BEA95F8}" type="datetimeFigureOut">
              <a:rPr lang="bg-BG" smtClean="0"/>
              <a:t>9.12.2012 г.</a:t>
            </a:fld>
            <a:endParaRPr lang="bg-BG"/>
          </a:p>
        </p:txBody>
      </p:sp>
      <p:sp>
        <p:nvSpPr>
          <p:cNvPr id="5" name="Footer Placeholder 4"/>
          <p:cNvSpPr>
            <a:spLocks noGrp="1"/>
          </p:cNvSpPr>
          <p:nvPr>
            <p:ph type="ftr" sz="quarter" idx="11"/>
          </p:nvPr>
        </p:nvSpPr>
        <p:spPr/>
        <p:txBody>
          <a:bodyPr/>
          <a:lstStyle>
            <a:extLst/>
          </a:lstStyle>
          <a:p>
            <a:endParaRPr lang="bg-BG"/>
          </a:p>
        </p:txBody>
      </p:sp>
      <p:sp>
        <p:nvSpPr>
          <p:cNvPr id="6" name="Slide Number Placeholder 5"/>
          <p:cNvSpPr>
            <a:spLocks noGrp="1"/>
          </p:cNvSpPr>
          <p:nvPr>
            <p:ph type="sldNum" sz="quarter" idx="12"/>
          </p:nvPr>
        </p:nvSpPr>
        <p:spPr/>
        <p:txBody>
          <a:bodyPr/>
          <a:lstStyle>
            <a:extLst/>
          </a:lstStyle>
          <a:p>
            <a:fld id="{C3480C6C-AB53-4140-BF80-A7928081F34D}" type="slidenum">
              <a:rPr lang="bg-BG" smtClean="0"/>
              <a:t>‹#›</a:t>
            </a:fld>
            <a:endParaRPr lang="bg-BG"/>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AB976F8-A6AD-45D8-B3E6-C2FB8BEA95F8}" type="datetimeFigureOut">
              <a:rPr lang="bg-BG" smtClean="0"/>
              <a:t>9.12.2012 г.</a:t>
            </a:fld>
            <a:endParaRPr lang="bg-BG"/>
          </a:p>
        </p:txBody>
      </p:sp>
      <p:sp>
        <p:nvSpPr>
          <p:cNvPr id="5" name="Footer Placeholder 4"/>
          <p:cNvSpPr>
            <a:spLocks noGrp="1"/>
          </p:cNvSpPr>
          <p:nvPr>
            <p:ph type="ftr" sz="quarter" idx="11"/>
          </p:nvPr>
        </p:nvSpPr>
        <p:spPr/>
        <p:txBody>
          <a:bodyPr/>
          <a:lstStyle>
            <a:extLst/>
          </a:lstStyle>
          <a:p>
            <a:endParaRPr lang="bg-BG"/>
          </a:p>
        </p:txBody>
      </p:sp>
      <p:sp>
        <p:nvSpPr>
          <p:cNvPr id="6" name="Slide Number Placeholder 5"/>
          <p:cNvSpPr>
            <a:spLocks noGrp="1"/>
          </p:cNvSpPr>
          <p:nvPr>
            <p:ph type="sldNum" sz="quarter" idx="12"/>
          </p:nvPr>
        </p:nvSpPr>
        <p:spPr/>
        <p:txBody>
          <a:bodyPr/>
          <a:lstStyle>
            <a:extLst/>
          </a:lstStyle>
          <a:p>
            <a:fld id="{C3480C6C-AB53-4140-BF80-A7928081F34D}" type="slidenum">
              <a:rPr lang="bg-BG" smtClean="0"/>
              <a:t>‹#›</a:t>
            </a:fld>
            <a:endParaRPr lang="bg-BG"/>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AB976F8-A6AD-45D8-B3E6-C2FB8BEA95F8}" type="datetimeFigureOut">
              <a:rPr lang="bg-BG" smtClean="0"/>
              <a:t>9.12.2012 г.</a:t>
            </a:fld>
            <a:endParaRPr lang="bg-BG"/>
          </a:p>
        </p:txBody>
      </p:sp>
      <p:sp>
        <p:nvSpPr>
          <p:cNvPr id="6" name="Footer Placeholder 5"/>
          <p:cNvSpPr>
            <a:spLocks noGrp="1"/>
          </p:cNvSpPr>
          <p:nvPr>
            <p:ph type="ftr" sz="quarter" idx="11"/>
          </p:nvPr>
        </p:nvSpPr>
        <p:spPr/>
        <p:txBody>
          <a:bodyPr/>
          <a:lstStyle>
            <a:extLst/>
          </a:lstStyle>
          <a:p>
            <a:endParaRPr lang="bg-BG"/>
          </a:p>
        </p:txBody>
      </p:sp>
      <p:sp>
        <p:nvSpPr>
          <p:cNvPr id="7" name="Slide Number Placeholder 6"/>
          <p:cNvSpPr>
            <a:spLocks noGrp="1"/>
          </p:cNvSpPr>
          <p:nvPr>
            <p:ph type="sldNum" sz="quarter" idx="12"/>
          </p:nvPr>
        </p:nvSpPr>
        <p:spPr/>
        <p:txBody>
          <a:bodyPr/>
          <a:lstStyle>
            <a:extLst/>
          </a:lstStyle>
          <a:p>
            <a:fld id="{C3480C6C-AB53-4140-BF80-A7928081F34D}" type="slidenum">
              <a:rPr lang="bg-BG" smtClean="0"/>
              <a:t>‹#›</a:t>
            </a:fld>
            <a:endParaRPr lang="bg-BG"/>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AB976F8-A6AD-45D8-B3E6-C2FB8BEA95F8}" type="datetimeFigureOut">
              <a:rPr lang="bg-BG" smtClean="0"/>
              <a:t>9.12.2012 г.</a:t>
            </a:fld>
            <a:endParaRPr lang="bg-BG"/>
          </a:p>
        </p:txBody>
      </p:sp>
      <p:sp>
        <p:nvSpPr>
          <p:cNvPr id="8" name="Footer Placeholder 7"/>
          <p:cNvSpPr>
            <a:spLocks noGrp="1"/>
          </p:cNvSpPr>
          <p:nvPr>
            <p:ph type="ftr" sz="quarter" idx="11"/>
          </p:nvPr>
        </p:nvSpPr>
        <p:spPr/>
        <p:txBody>
          <a:bodyPr/>
          <a:lstStyle>
            <a:extLst/>
          </a:lstStyle>
          <a:p>
            <a:endParaRPr lang="bg-BG"/>
          </a:p>
        </p:txBody>
      </p:sp>
      <p:sp>
        <p:nvSpPr>
          <p:cNvPr id="9" name="Slide Number Placeholder 8"/>
          <p:cNvSpPr>
            <a:spLocks noGrp="1"/>
          </p:cNvSpPr>
          <p:nvPr>
            <p:ph type="sldNum" sz="quarter" idx="12"/>
          </p:nvPr>
        </p:nvSpPr>
        <p:spPr/>
        <p:txBody>
          <a:bodyPr/>
          <a:lstStyle>
            <a:extLst/>
          </a:lstStyle>
          <a:p>
            <a:fld id="{C3480C6C-AB53-4140-BF80-A7928081F34D}" type="slidenum">
              <a:rPr lang="bg-BG" smtClean="0"/>
              <a:t>‹#›</a:t>
            </a:fld>
            <a:endParaRPr lang="bg-BG"/>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AB976F8-A6AD-45D8-B3E6-C2FB8BEA95F8}" type="datetimeFigureOut">
              <a:rPr lang="bg-BG" smtClean="0"/>
              <a:t>9.12.2012 г.</a:t>
            </a:fld>
            <a:endParaRPr lang="bg-BG"/>
          </a:p>
        </p:txBody>
      </p:sp>
      <p:sp>
        <p:nvSpPr>
          <p:cNvPr id="4" name="Footer Placeholder 3"/>
          <p:cNvSpPr>
            <a:spLocks noGrp="1"/>
          </p:cNvSpPr>
          <p:nvPr>
            <p:ph type="ftr" sz="quarter" idx="11"/>
          </p:nvPr>
        </p:nvSpPr>
        <p:spPr/>
        <p:txBody>
          <a:bodyPr/>
          <a:lstStyle>
            <a:extLst/>
          </a:lstStyle>
          <a:p>
            <a:endParaRPr lang="bg-BG"/>
          </a:p>
        </p:txBody>
      </p:sp>
      <p:sp>
        <p:nvSpPr>
          <p:cNvPr id="5" name="Slide Number Placeholder 4"/>
          <p:cNvSpPr>
            <a:spLocks noGrp="1"/>
          </p:cNvSpPr>
          <p:nvPr>
            <p:ph type="sldNum" sz="quarter" idx="12"/>
          </p:nvPr>
        </p:nvSpPr>
        <p:spPr/>
        <p:txBody>
          <a:bodyPr/>
          <a:lstStyle>
            <a:extLst/>
          </a:lstStyle>
          <a:p>
            <a:fld id="{C3480C6C-AB53-4140-BF80-A7928081F34D}" type="slidenum">
              <a:rPr lang="bg-BG" smtClean="0"/>
              <a:t>‹#›</a:t>
            </a:fld>
            <a:endParaRPr lang="bg-BG"/>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AB976F8-A6AD-45D8-B3E6-C2FB8BEA95F8}" type="datetimeFigureOut">
              <a:rPr lang="bg-BG" smtClean="0"/>
              <a:t>9.12.2012 г.</a:t>
            </a:fld>
            <a:endParaRPr lang="bg-BG"/>
          </a:p>
        </p:txBody>
      </p:sp>
      <p:sp>
        <p:nvSpPr>
          <p:cNvPr id="3" name="Footer Placeholder 2"/>
          <p:cNvSpPr>
            <a:spLocks noGrp="1"/>
          </p:cNvSpPr>
          <p:nvPr>
            <p:ph type="ftr" sz="quarter" idx="11"/>
          </p:nvPr>
        </p:nvSpPr>
        <p:spPr/>
        <p:txBody>
          <a:bodyPr/>
          <a:lstStyle>
            <a:extLst/>
          </a:lstStyle>
          <a:p>
            <a:endParaRPr lang="bg-BG"/>
          </a:p>
        </p:txBody>
      </p:sp>
      <p:sp>
        <p:nvSpPr>
          <p:cNvPr id="4" name="Slide Number Placeholder 3"/>
          <p:cNvSpPr>
            <a:spLocks noGrp="1"/>
          </p:cNvSpPr>
          <p:nvPr>
            <p:ph type="sldNum" sz="quarter" idx="12"/>
          </p:nvPr>
        </p:nvSpPr>
        <p:spPr/>
        <p:txBody>
          <a:bodyPr/>
          <a:lstStyle>
            <a:extLst/>
          </a:lstStyle>
          <a:p>
            <a:fld id="{C3480C6C-AB53-4140-BF80-A7928081F34D}" type="slidenum">
              <a:rPr lang="bg-BG" smtClean="0"/>
              <a:t>‹#›</a:t>
            </a:fld>
            <a:endParaRPr lang="bg-B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AB976F8-A6AD-45D8-B3E6-C2FB8BEA95F8}" type="datetimeFigureOut">
              <a:rPr lang="bg-BG" smtClean="0"/>
              <a:t>9.12.2012 г.</a:t>
            </a:fld>
            <a:endParaRPr lang="bg-BG"/>
          </a:p>
        </p:txBody>
      </p:sp>
      <p:sp>
        <p:nvSpPr>
          <p:cNvPr id="6" name="Footer Placeholder 5"/>
          <p:cNvSpPr>
            <a:spLocks noGrp="1"/>
          </p:cNvSpPr>
          <p:nvPr>
            <p:ph type="ftr" sz="quarter" idx="11"/>
          </p:nvPr>
        </p:nvSpPr>
        <p:spPr/>
        <p:txBody>
          <a:bodyPr/>
          <a:lstStyle>
            <a:extLst/>
          </a:lstStyle>
          <a:p>
            <a:endParaRPr lang="bg-BG"/>
          </a:p>
        </p:txBody>
      </p:sp>
      <p:sp>
        <p:nvSpPr>
          <p:cNvPr id="7" name="Slide Number Placeholder 6"/>
          <p:cNvSpPr>
            <a:spLocks noGrp="1"/>
          </p:cNvSpPr>
          <p:nvPr>
            <p:ph type="sldNum" sz="quarter" idx="12"/>
          </p:nvPr>
        </p:nvSpPr>
        <p:spPr/>
        <p:txBody>
          <a:bodyPr/>
          <a:lstStyle>
            <a:extLst/>
          </a:lstStyle>
          <a:p>
            <a:fld id="{C3480C6C-AB53-4140-BF80-A7928081F34D}" type="slidenum">
              <a:rPr lang="bg-BG" smtClean="0"/>
              <a:t>‹#›</a:t>
            </a:fld>
            <a:endParaRPr lang="bg-BG"/>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AB976F8-A6AD-45D8-B3E6-C2FB8BEA95F8}" type="datetimeFigureOut">
              <a:rPr lang="bg-BG" smtClean="0"/>
              <a:t>9.12.2012 г.</a:t>
            </a:fld>
            <a:endParaRPr lang="bg-BG"/>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bg-BG"/>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3480C6C-AB53-4140-BF80-A7928081F34D}" type="slidenum">
              <a:rPr lang="bg-BG" smtClean="0"/>
              <a:t>‹#›</a:t>
            </a:fld>
            <a:endParaRPr lang="bg-BG"/>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AB976F8-A6AD-45D8-B3E6-C2FB8BEA95F8}" type="datetimeFigureOut">
              <a:rPr lang="bg-BG" smtClean="0"/>
              <a:t>9.12.2012 г.</a:t>
            </a:fld>
            <a:endParaRPr lang="bg-BG"/>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bg-BG"/>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3480C6C-AB53-4140-BF80-A7928081F34D}" type="slidenum">
              <a:rPr lang="bg-BG" smtClean="0"/>
              <a:t>‹#›</a:t>
            </a:fld>
            <a:endParaRPr lang="bg-BG"/>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apis://Base=APEV&amp;Celex=31994D0003&amp;ToPar=&amp;Type=201&amp;Type=201&amp;Type=201&amp;Type=201&amp;Type=201/" TargetMode="External"/><Relationship Id="rId2" Type="http://schemas.openxmlformats.org/officeDocument/2006/relationships/hyperlink" Target="apis://Base=APEV&amp;Celex=32000D0532&amp;ToPar=&amp;Type=201&amp;Type=201&amp;Type=201&amp;Type=201&amp;Type=201/" TargetMode="External"/><Relationship Id="rId1" Type="http://schemas.openxmlformats.org/officeDocument/2006/relationships/slideLayout" Target="../slideLayouts/slideLayout2.xml"/><Relationship Id="rId6" Type="http://schemas.openxmlformats.org/officeDocument/2006/relationships/hyperlink" Target="apis://Base=APEV&amp;Celex=31991L0689&amp;ToPar=Art1_Par4&amp;Type=201/" TargetMode="External"/><Relationship Id="rId5" Type="http://schemas.openxmlformats.org/officeDocument/2006/relationships/hyperlink" Target="apis://Base=APEV&amp;Celex=31994D0904&amp;ToPar=&amp;Type=201&amp;Type=201&amp;Type=201&amp;Type=201&amp;Type=201/" TargetMode="External"/><Relationship Id="rId4" Type="http://schemas.openxmlformats.org/officeDocument/2006/relationships/hyperlink" Target="apis://Base=APEV&amp;Celex=31975L0442&amp;ToPar=Art1_Let&#1072;&amp;Type=201/"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apis://NORM|4322|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apis://NORM|40197|8|148|/"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apis://NORM|4716|8|27|/" TargetMode="External"/><Relationship Id="rId2" Type="http://schemas.openxmlformats.org/officeDocument/2006/relationships/hyperlink" Target="apis://NORM|4716|8|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bg-BG" sz="2800" dirty="0" smtClean="0"/>
              <a:t>Приложими принципи в законодателната и регулаторна рамка на България за опазване на околната среда при проучвания и добив на неконвенционален природен газ</a:t>
            </a:r>
            <a:endParaRPr lang="bg-BG" sz="2800" dirty="0"/>
          </a:p>
        </p:txBody>
      </p:sp>
      <p:sp>
        <p:nvSpPr>
          <p:cNvPr id="3" name="Subtitle 2"/>
          <p:cNvSpPr>
            <a:spLocks noGrp="1"/>
          </p:cNvSpPr>
          <p:nvPr>
            <p:ph type="subTitle" idx="1"/>
          </p:nvPr>
        </p:nvSpPr>
        <p:spPr/>
        <p:txBody>
          <a:bodyPr/>
          <a:lstStyle/>
          <a:p>
            <a:r>
              <a:rPr lang="bg-BG" dirty="0" smtClean="0"/>
              <a:t>София</a:t>
            </a:r>
          </a:p>
          <a:p>
            <a:r>
              <a:rPr lang="bg-BG" dirty="0" smtClean="0"/>
              <a:t>12 декември 2012г.</a:t>
            </a:r>
            <a:endParaRPr lang="bg-BG"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bg-BG" sz="1200" dirty="0" smtClean="0"/>
              <a:t>Чл. 1. (1</a:t>
            </a:r>
            <a:r>
              <a:rPr lang="bg-BG" sz="1200" b="1" dirty="0" smtClean="0"/>
              <a:t>) Този закон регламентира мерките и контрола за защита на околната среда и човешкото здраве чрез предотвратяване или намаляване на вредното въздействие от образуването и управлението на отпадъците,.................</a:t>
            </a:r>
            <a:endParaRPr lang="bg-BG" sz="1200" dirty="0" smtClean="0"/>
          </a:p>
          <a:p>
            <a:r>
              <a:rPr lang="bg-BG" sz="1200" dirty="0" smtClean="0"/>
              <a:t>(3) Управлението на отпадъците има за цел да се предотврати или намали вредното им въздействие върху човешкото здраве и околната среда и се осъществява в съответствие с изискванията на нормативните актове относно:</a:t>
            </a:r>
          </a:p>
          <a:p>
            <a:r>
              <a:rPr lang="bg-BG" sz="1200" dirty="0" smtClean="0"/>
              <a:t>1. опазване на водата, въздуха, почвата, .......................;</a:t>
            </a:r>
          </a:p>
          <a:p>
            <a:r>
              <a:rPr lang="bg-BG" sz="1200" dirty="0" smtClean="0"/>
              <a:t>3</a:t>
            </a:r>
            <a:r>
              <a:rPr lang="bg-BG" sz="1200" dirty="0" smtClean="0"/>
              <a:t>. опазване на природната среда и местата, които са обект на специална защита.</a:t>
            </a:r>
          </a:p>
          <a:p>
            <a:r>
              <a:rPr lang="bg-BG" sz="1200" b="1" dirty="0" smtClean="0"/>
              <a:t>Чл. 2. (1) Този закон се прилага за</a:t>
            </a:r>
            <a:r>
              <a:rPr lang="bg-BG" sz="1200" b="1" dirty="0" smtClean="0"/>
              <a:t>: ..........................</a:t>
            </a:r>
            <a:endParaRPr lang="bg-BG" sz="1200" dirty="0" smtClean="0"/>
          </a:p>
          <a:p>
            <a:r>
              <a:rPr lang="bg-BG" sz="1200" dirty="0" smtClean="0"/>
              <a:t>2</a:t>
            </a:r>
            <a:r>
              <a:rPr lang="bg-BG" sz="1200" b="1" dirty="0" smtClean="0"/>
              <a:t>. производствени отпадъци;</a:t>
            </a:r>
            <a:endParaRPr lang="bg-BG" sz="1200" dirty="0" smtClean="0"/>
          </a:p>
          <a:p>
            <a:r>
              <a:rPr lang="bg-BG" sz="1200" dirty="0" smtClean="0"/>
              <a:t>3. строителни отпадъци;</a:t>
            </a:r>
          </a:p>
          <a:p>
            <a:r>
              <a:rPr lang="bg-BG" sz="1200" dirty="0" smtClean="0"/>
              <a:t>4</a:t>
            </a:r>
            <a:r>
              <a:rPr lang="bg-BG" sz="1200" b="1" dirty="0" smtClean="0"/>
              <a:t>. опасни отпадъци.</a:t>
            </a:r>
            <a:endParaRPr lang="bg-BG" sz="1200" dirty="0" smtClean="0"/>
          </a:p>
          <a:p>
            <a:r>
              <a:rPr lang="bg-BG" sz="1200" dirty="0" smtClean="0"/>
              <a:t> </a:t>
            </a:r>
            <a:r>
              <a:rPr lang="bg-BG" sz="1200" b="1" dirty="0" smtClean="0"/>
              <a:t>Чл</a:t>
            </a:r>
            <a:r>
              <a:rPr lang="bg-BG" sz="1200" b="1" dirty="0" smtClean="0"/>
              <a:t>. 3. (1) Класификацията на отпадъците се определя с наредба на министъра на околната среда и водите и министъра на здравеопазването.</a:t>
            </a:r>
            <a:endParaRPr lang="bg-BG" sz="1200" dirty="0" smtClean="0"/>
          </a:p>
          <a:p>
            <a:r>
              <a:rPr lang="bg-BG" sz="1200" dirty="0" smtClean="0"/>
              <a:t>(2) Класификацията по ал. 1 се извършва според списъка на отпадъците, установен с </a:t>
            </a:r>
            <a:r>
              <a:rPr lang="bg-BG" sz="1200" u="sng" dirty="0" smtClean="0">
                <a:hlinkClick r:id="rId2"/>
              </a:rPr>
              <a:t>Решение 2000/532/ЕО</a:t>
            </a:r>
            <a:r>
              <a:rPr lang="bg-BG" sz="1200" dirty="0" smtClean="0"/>
              <a:t> на Комисията от 3 май 2000 г. за замяна на </a:t>
            </a:r>
            <a:r>
              <a:rPr lang="bg-BG" sz="1200" u="sng" dirty="0" smtClean="0">
                <a:hlinkClick r:id="rId3"/>
              </a:rPr>
              <a:t>Решение 94/3/ЕО</a:t>
            </a:r>
            <a:r>
              <a:rPr lang="bg-BG" sz="1200" dirty="0" smtClean="0"/>
              <a:t> за установяване на списък на отпадъците в съответствие с </a:t>
            </a:r>
            <a:r>
              <a:rPr lang="bg-BG" sz="1200" u="sng" dirty="0" smtClean="0">
                <a:hlinkClick r:id="rId4"/>
              </a:rPr>
              <a:t>член 1, буква "а)" от Директива 75/442/ЕИО</a:t>
            </a:r>
            <a:r>
              <a:rPr lang="bg-BG" sz="1200" dirty="0" smtClean="0"/>
              <a:t> на Съвета относно отпадъците и </a:t>
            </a:r>
            <a:r>
              <a:rPr lang="bg-BG" sz="1200" u="sng" dirty="0" smtClean="0">
                <a:hlinkClick r:id="rId5"/>
              </a:rPr>
              <a:t>Решение 94/904/ЕО</a:t>
            </a:r>
            <a:r>
              <a:rPr lang="bg-BG" sz="1200" dirty="0" smtClean="0"/>
              <a:t> на Съвета за установяване на списък на опасните отпадъци в съответствие с </a:t>
            </a:r>
            <a:r>
              <a:rPr lang="bg-BG" sz="1200" u="sng" dirty="0" smtClean="0">
                <a:hlinkClick r:id="rId6"/>
              </a:rPr>
              <a:t>член 1, параграф 4 от Директива 91/689/ЕИО</a:t>
            </a:r>
            <a:r>
              <a:rPr lang="bg-BG" sz="1200" dirty="0" smtClean="0"/>
              <a:t> на Съвета относно опасните отпадъци. </a:t>
            </a:r>
            <a:r>
              <a:rPr lang="bg-BG" sz="1200" dirty="0" smtClean="0"/>
              <a:t>.....</a:t>
            </a:r>
            <a:endParaRPr lang="bg-BG" sz="1200" dirty="0" smtClean="0"/>
          </a:p>
          <a:p>
            <a:r>
              <a:rPr lang="bg-BG" sz="1200" dirty="0" smtClean="0"/>
              <a:t>(3) Списъкът на отпадъците по ал. 2 е задължителен по отношение на определянето на отпадъците, които трябва да бъдат смятани като </a:t>
            </a:r>
            <a:r>
              <a:rPr lang="bg-BG" sz="1200" dirty="0" smtClean="0"/>
              <a:t>опасни</a:t>
            </a:r>
            <a:endParaRPr lang="bg-BG" sz="1200" dirty="0" smtClean="0"/>
          </a:p>
          <a:p>
            <a:r>
              <a:rPr lang="bg-BG" sz="1200" b="1" dirty="0" smtClean="0"/>
              <a:t>(4) Определен отпадък може да бъде смятан за опасен, дори и да не е включен като опасен в списъка на отпадъците в случаите, когато проявява едно или повече от свойствата, посочени в приложение № 3.</a:t>
            </a:r>
            <a:endParaRPr lang="bg-BG" sz="1200" dirty="0" smtClean="0"/>
          </a:p>
          <a:p>
            <a:endParaRPr lang="bg-BG" sz="1200" dirty="0"/>
          </a:p>
        </p:txBody>
      </p:sp>
      <p:sp>
        <p:nvSpPr>
          <p:cNvPr id="3" name="Title 2"/>
          <p:cNvSpPr>
            <a:spLocks noGrp="1"/>
          </p:cNvSpPr>
          <p:nvPr>
            <p:ph type="title"/>
          </p:nvPr>
        </p:nvSpPr>
        <p:spPr/>
        <p:txBody>
          <a:bodyPr>
            <a:normAutofit fontScale="90000"/>
          </a:bodyPr>
          <a:lstStyle/>
          <a:p>
            <a:r>
              <a:rPr lang="bg-BG" dirty="0" smtClean="0"/>
              <a:t>Закон за управление на отпадъците</a:t>
            </a:r>
            <a:endParaRPr lang="bg-BG"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bg-BG" dirty="0" smtClean="0"/>
              <a:t>Анализ на българската законодателна рамка</a:t>
            </a:r>
          </a:p>
          <a:p>
            <a:r>
              <a:rPr lang="bg-BG" dirty="0" smtClean="0"/>
              <a:t>Прецизиране и обогатяване на законодателни текстове и подзаконови нормативни документи</a:t>
            </a:r>
          </a:p>
          <a:p>
            <a:r>
              <a:rPr lang="bg-BG" dirty="0" smtClean="0"/>
              <a:t>Популяризиране на възможностите на правната норма за оценка на въздействието на околната среда</a:t>
            </a:r>
          </a:p>
          <a:p>
            <a:r>
              <a:rPr lang="bg-BG" dirty="0" smtClean="0"/>
              <a:t>Прецизиране и разширяване на ролята на местните общности и местните власти</a:t>
            </a:r>
          </a:p>
          <a:p>
            <a:r>
              <a:rPr lang="bg-BG" dirty="0" smtClean="0"/>
              <a:t>Изграждане на среда на доверие</a:t>
            </a:r>
            <a:endParaRPr lang="bg-BG" dirty="0"/>
          </a:p>
        </p:txBody>
      </p:sp>
      <p:sp>
        <p:nvSpPr>
          <p:cNvPr id="3" name="Title 2"/>
          <p:cNvSpPr>
            <a:spLocks noGrp="1"/>
          </p:cNvSpPr>
          <p:nvPr>
            <p:ph type="title"/>
          </p:nvPr>
        </p:nvSpPr>
        <p:spPr/>
        <p:txBody>
          <a:bodyPr/>
          <a:lstStyle/>
          <a:p>
            <a:r>
              <a:rPr lang="bg-BG" dirty="0" smtClean="0"/>
              <a:t>Какво предстои?</a:t>
            </a:r>
            <a:endParaRPr lang="bg-BG"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bg-BG" dirty="0" smtClean="0"/>
              <a:t>Благодаря за вниманието</a:t>
            </a:r>
            <a:endParaRPr lang="bg-BG" dirty="0"/>
          </a:p>
        </p:txBody>
      </p:sp>
      <p:sp>
        <p:nvSpPr>
          <p:cNvPr id="5" name="Subtitle 4"/>
          <p:cNvSpPr>
            <a:spLocks noGrp="1"/>
          </p:cNvSpPr>
          <p:nvPr>
            <p:ph type="subTitle" idx="1"/>
          </p:nvPr>
        </p:nvSpPr>
        <p:spPr/>
        <p:txBody>
          <a:bodyPr>
            <a:normAutofit fontScale="85000" lnSpcReduction="10000"/>
          </a:bodyPr>
          <a:lstStyle/>
          <a:p>
            <a:r>
              <a:rPr lang="bg-BG" dirty="0" smtClean="0"/>
              <a:t>Искра Михайлова</a:t>
            </a:r>
          </a:p>
          <a:p>
            <a:r>
              <a:rPr lang="bg-BG" dirty="0" smtClean="0"/>
              <a:t>Председател на Постоянната комисия по околна среда и води към 41  Народно събрание</a:t>
            </a:r>
            <a:endParaRPr lang="bg-BG"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bg-BG" dirty="0" smtClean="0"/>
              <a:t>Принципи на общата Европейска регулаторна рамка</a:t>
            </a:r>
          </a:p>
          <a:p>
            <a:pPr>
              <a:buNone/>
            </a:pPr>
            <a:endParaRPr lang="bg-BG" dirty="0" smtClean="0"/>
          </a:p>
          <a:p>
            <a:r>
              <a:rPr lang="bg-BG" dirty="0" smtClean="0"/>
              <a:t>Национално законодателство – традиции, принципи и преглед на съществуващи текстове</a:t>
            </a:r>
          </a:p>
          <a:p>
            <a:pPr>
              <a:buNone/>
            </a:pPr>
            <a:endParaRPr lang="bg-BG" dirty="0" smtClean="0"/>
          </a:p>
          <a:p>
            <a:r>
              <a:rPr lang="bg-BG" dirty="0" smtClean="0"/>
              <a:t>Какво предстои?</a:t>
            </a:r>
            <a:endParaRPr lang="bg-BG" dirty="0"/>
          </a:p>
        </p:txBody>
      </p:sp>
      <p:sp>
        <p:nvSpPr>
          <p:cNvPr id="3" name="Title 2"/>
          <p:cNvSpPr>
            <a:spLocks noGrp="1"/>
          </p:cNvSpPr>
          <p:nvPr>
            <p:ph type="title"/>
          </p:nvPr>
        </p:nvSpPr>
        <p:spPr/>
        <p:txBody>
          <a:bodyPr/>
          <a:lstStyle/>
          <a:p>
            <a:endParaRPr lang="bg-BG"/>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bg-BG" sz="1800" dirty="0" smtClean="0"/>
              <a:t>Необходимост от обстоен анализ на регулаторната рамка</a:t>
            </a:r>
          </a:p>
          <a:p>
            <a:r>
              <a:rPr lang="bg-BG" sz="1800" dirty="0" smtClean="0"/>
              <a:t>Въвеждане на обща европейска рамка за управление на риска</a:t>
            </a:r>
          </a:p>
          <a:p>
            <a:r>
              <a:rPr lang="bg-BG" sz="1800" dirty="0" smtClean="0"/>
              <a:t>Мониторинг на развитието</a:t>
            </a:r>
          </a:p>
          <a:p>
            <a:r>
              <a:rPr lang="bg-BG" sz="1800" dirty="0" smtClean="0"/>
              <a:t>човешки и технически капацитет на националните институции</a:t>
            </a:r>
          </a:p>
          <a:p>
            <a:r>
              <a:rPr lang="bg-BG" sz="1800" dirty="0" smtClean="0"/>
              <a:t>Прилагане на правните разпоредби за оценка на въздействието</a:t>
            </a:r>
          </a:p>
          <a:p>
            <a:r>
              <a:rPr lang="bg-BG" sz="1800" dirty="0" smtClean="0"/>
              <a:t>Изисквания за въвеждане на сеизмични и микросеизмични стандарти</a:t>
            </a:r>
          </a:p>
          <a:p>
            <a:r>
              <a:rPr lang="bg-BG" sz="1800" dirty="0" smtClean="0"/>
              <a:t>Обвързване на решението за проучване и добив на неконвенционален газ с националните планове и цели за намаляване на емисиите</a:t>
            </a:r>
          </a:p>
          <a:p>
            <a:r>
              <a:rPr lang="bg-BG" sz="1800" dirty="0" smtClean="0"/>
              <a:t>Промени в законодателството – забрана на фракинг в зони с питейни води и дефиниране на течностите за фракинг като опасен отпадък</a:t>
            </a:r>
          </a:p>
          <a:p>
            <a:r>
              <a:rPr lang="bg-BG" sz="1800" dirty="0" smtClean="0"/>
              <a:t>Информиране, ангажиране и гарантиране на прозрачност за оценките за въздействие върху околната среда, мониторинга на развитието и контрола на местните общности и местните власти</a:t>
            </a:r>
            <a:endParaRPr lang="bg-BG" sz="1800" dirty="0"/>
          </a:p>
        </p:txBody>
      </p:sp>
      <p:sp>
        <p:nvSpPr>
          <p:cNvPr id="3" name="Title 2"/>
          <p:cNvSpPr>
            <a:spLocks noGrp="1"/>
          </p:cNvSpPr>
          <p:nvPr>
            <p:ph type="title"/>
          </p:nvPr>
        </p:nvSpPr>
        <p:spPr>
          <a:xfrm>
            <a:off x="467544" y="0"/>
            <a:ext cx="8229600" cy="1143000"/>
          </a:xfrm>
        </p:spPr>
        <p:txBody>
          <a:bodyPr>
            <a:normAutofit fontScale="90000"/>
          </a:bodyPr>
          <a:lstStyle/>
          <a:p>
            <a:r>
              <a:rPr lang="bg-BG" sz="3600" dirty="0" smtClean="0"/>
              <a:t/>
            </a:r>
            <a:br>
              <a:rPr lang="bg-BG" sz="3600" dirty="0" smtClean="0"/>
            </a:br>
            <a:r>
              <a:rPr lang="bg-BG" sz="3600" dirty="0" smtClean="0"/>
              <a:t>Принципи </a:t>
            </a:r>
            <a:r>
              <a:rPr lang="bg-BG" sz="3600" dirty="0" smtClean="0"/>
              <a:t>на общата Европейска регулаторна </a:t>
            </a:r>
            <a:r>
              <a:rPr lang="bg-BG" sz="3600" dirty="0" smtClean="0"/>
              <a:t>рамка – актуален поглед</a:t>
            </a:r>
            <a:r>
              <a:rPr lang="bg-BG" dirty="0" smtClean="0"/>
              <a:t/>
            </a:r>
            <a:br>
              <a:rPr lang="bg-BG" dirty="0" smtClean="0"/>
            </a:br>
            <a:endParaRPr lang="bg-B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bg-BG" sz="1800" dirty="0" smtClean="0"/>
              <a:t>Първите актове </a:t>
            </a:r>
            <a:r>
              <a:rPr lang="bg-BG" sz="1800" dirty="0" smtClean="0"/>
              <a:t>са </a:t>
            </a:r>
            <a:r>
              <a:rPr lang="bg-BG" sz="1800" dirty="0" smtClean="0"/>
              <a:t>от края на 19 век, когато  са приети Закона за мините от 1891 г. и Закона за кариерите от 1892 г. – закони, изготвени в съответствие с добрите регулаторни практики от това време в Европа. През 1910 год. е приет нов Закон за мините, които развива постановките в първия закон, който запазва действието си до 1948 год.</a:t>
            </a:r>
          </a:p>
          <a:p>
            <a:r>
              <a:rPr lang="bg-BG" sz="1800" dirty="0" smtClean="0"/>
              <a:t>Организираната защита на природата в България датира от 1929 г., когато на 14.03 </a:t>
            </a:r>
            <a:r>
              <a:rPr lang="bg-BG" sz="1800" dirty="0" smtClean="0"/>
              <a:t>се провежда </a:t>
            </a:r>
            <a:r>
              <a:rPr lang="bg-BG" sz="1800" dirty="0" smtClean="0"/>
              <a:t>Учредителното събрание на Съюза за защита на родната природа</a:t>
            </a:r>
            <a:r>
              <a:rPr lang="bg-BG" sz="1800" dirty="0" smtClean="0"/>
              <a:t>.</a:t>
            </a:r>
          </a:p>
          <a:p>
            <a:r>
              <a:rPr lang="bg-BG" sz="1800" dirty="0" smtClean="0"/>
              <a:t>По настояване на Съюза за защита на природата и Министерство на земеделието и държавните имоти - Отделението по горите - с указ № 81 от 15.11.1936 г. е утвърдена първата Наредба-закон за защита на природата в </a:t>
            </a:r>
            <a:r>
              <a:rPr lang="bg-BG" sz="1800" dirty="0" smtClean="0"/>
              <a:t>България</a:t>
            </a:r>
          </a:p>
          <a:p>
            <a:r>
              <a:rPr lang="bg-BG" sz="1800" dirty="0" smtClean="0"/>
              <a:t>През 1991 г. </a:t>
            </a:r>
            <a:r>
              <a:rPr lang="bg-BG" sz="1800" dirty="0" smtClean="0"/>
              <a:t>е приет Законът </a:t>
            </a:r>
            <a:r>
              <a:rPr lang="bg-BG" sz="1800" dirty="0" smtClean="0"/>
              <a:t>за опазване на околната среда, с който се поставят рамките на новата държавна политика по опазване на околната среда.</a:t>
            </a:r>
            <a:endParaRPr lang="bg-BG" sz="1800" dirty="0"/>
          </a:p>
        </p:txBody>
      </p:sp>
      <p:sp>
        <p:nvSpPr>
          <p:cNvPr id="3" name="Title 2"/>
          <p:cNvSpPr>
            <a:spLocks noGrp="1"/>
          </p:cNvSpPr>
          <p:nvPr>
            <p:ph type="title"/>
          </p:nvPr>
        </p:nvSpPr>
        <p:spPr/>
        <p:txBody>
          <a:bodyPr>
            <a:normAutofit fontScale="90000"/>
          </a:bodyPr>
          <a:lstStyle/>
          <a:p>
            <a:r>
              <a:rPr lang="bg-BG" sz="3100" dirty="0" smtClean="0"/>
              <a:t/>
            </a:r>
            <a:br>
              <a:rPr lang="bg-BG" sz="3100" dirty="0" smtClean="0"/>
            </a:br>
            <a:r>
              <a:rPr lang="bg-BG" sz="3100" dirty="0" smtClean="0"/>
              <a:t>Национално </a:t>
            </a:r>
            <a:r>
              <a:rPr lang="bg-BG" sz="3100" dirty="0" smtClean="0"/>
              <a:t>законодателство – традиции, принципи и преглед на съществуващи </a:t>
            </a:r>
            <a:r>
              <a:rPr lang="bg-BG" sz="3100" dirty="0" smtClean="0"/>
              <a:t>текстове  1</a:t>
            </a:r>
            <a:r>
              <a:rPr lang="bg-BG" dirty="0" smtClean="0"/>
              <a:t/>
            </a:r>
            <a:br>
              <a:rPr lang="bg-BG" dirty="0" smtClean="0"/>
            </a:br>
            <a:endParaRPr lang="bg-BG"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bg-BG" dirty="0" smtClean="0"/>
              <a:t>Действащо екологично законодателство - Мрежа от взаимодопълващи се профилирани закони и широка подзаконова нормативна база </a:t>
            </a:r>
          </a:p>
          <a:p>
            <a:r>
              <a:rPr lang="bg-BG" dirty="0" smtClean="0"/>
              <a:t>Динамично актуализиране в съответствие с общото европейско екологично законодателство</a:t>
            </a:r>
          </a:p>
          <a:p>
            <a:r>
              <a:rPr lang="bg-BG" dirty="0" smtClean="0"/>
              <a:t>Трудно и нееднозначно възприемане на екологичните норми като хоризонтална законодателна основа с отражение върху цялостната правна регулация</a:t>
            </a:r>
            <a:endParaRPr lang="bg-BG" dirty="0"/>
          </a:p>
        </p:txBody>
      </p:sp>
      <p:sp>
        <p:nvSpPr>
          <p:cNvPr id="3" name="Title 2"/>
          <p:cNvSpPr>
            <a:spLocks noGrp="1"/>
          </p:cNvSpPr>
          <p:nvPr>
            <p:ph type="title"/>
          </p:nvPr>
        </p:nvSpPr>
        <p:spPr/>
        <p:txBody>
          <a:bodyPr>
            <a:noAutofit/>
          </a:bodyPr>
          <a:lstStyle/>
          <a:p>
            <a:r>
              <a:rPr lang="bg-BG" sz="2800" dirty="0" smtClean="0"/>
              <a:t>Национално законодателство – традиции, принципи и преглед на съществуващи текстове  </a:t>
            </a:r>
            <a:r>
              <a:rPr lang="bg-BG" sz="2800" dirty="0" smtClean="0"/>
              <a:t>2</a:t>
            </a:r>
            <a:endParaRPr lang="bg-BG"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0000" lnSpcReduction="20000"/>
          </a:bodyPr>
          <a:lstStyle/>
          <a:p>
            <a:r>
              <a:rPr lang="bg-BG" sz="3000" dirty="0" smtClean="0"/>
              <a:t>Чл. 45. Опазването на земните недра е основно задължение на всички, които осъществяват дейности по тяхното проучване и ползване.</a:t>
            </a:r>
          </a:p>
          <a:p>
            <a:r>
              <a:rPr lang="bg-BG" sz="3000" dirty="0" smtClean="0"/>
              <a:t> </a:t>
            </a:r>
            <a:r>
              <a:rPr lang="bg-BG" sz="3000" dirty="0" smtClean="0"/>
              <a:t>Чл</a:t>
            </a:r>
            <a:r>
              <a:rPr lang="bg-BG" sz="3000" dirty="0" smtClean="0"/>
              <a:t>. 48. (Изм. - ДВ, бр. 77 от 2005 г.) Опазването и ползването на земните недра при </a:t>
            </a:r>
            <a:r>
              <a:rPr lang="bg-BG" sz="3000" b="1" dirty="0" smtClean="0"/>
              <a:t>търсенето, проучването и добива</a:t>
            </a:r>
            <a:r>
              <a:rPr lang="bg-BG" sz="3000" dirty="0" smtClean="0"/>
              <a:t> на подземни богатства се извършват по ред, определен от този закон и от </a:t>
            </a:r>
            <a:r>
              <a:rPr lang="bg-BG" sz="3000" u="sng" dirty="0" smtClean="0">
                <a:hlinkClick r:id="rId3"/>
              </a:rPr>
              <a:t>Закона за подземните богатства</a:t>
            </a:r>
            <a:r>
              <a:rPr lang="bg-BG" sz="3000" dirty="0" smtClean="0"/>
              <a:t>.</a:t>
            </a:r>
          </a:p>
          <a:p>
            <a:r>
              <a:rPr lang="bg-BG" sz="3000" dirty="0" smtClean="0"/>
              <a:t>Чл. 81. (1) (Доп. - ДВ, бр. 47 от 2009 г., в сила от 23.06.2009 г.) </a:t>
            </a:r>
            <a:r>
              <a:rPr lang="bg-BG" sz="3000" b="1" dirty="0" smtClean="0"/>
              <a:t>Екологична оценка и оценка на въздействието върху околната среда се извършват на</a:t>
            </a:r>
            <a:r>
              <a:rPr lang="bg-BG" sz="3000" dirty="0" smtClean="0"/>
              <a:t> планове, програми и </a:t>
            </a:r>
            <a:r>
              <a:rPr lang="bg-BG" sz="3000" b="1" dirty="0" smtClean="0"/>
              <a:t>инвестиционни предложения за строителство, дейности и технологии или техни изменения или разширения, при чието осъществяване са възможни значителни въздействия върху околната среда</a:t>
            </a:r>
            <a:r>
              <a:rPr lang="bg-BG" sz="3000" dirty="0" smtClean="0"/>
              <a:t>…..</a:t>
            </a:r>
          </a:p>
          <a:p>
            <a:r>
              <a:rPr lang="bg-BG" sz="3000" dirty="0" smtClean="0"/>
              <a:t>……..</a:t>
            </a:r>
          </a:p>
          <a:p>
            <a:r>
              <a:rPr lang="bg-BG" sz="3000" dirty="0" smtClean="0"/>
              <a:t>2. </a:t>
            </a:r>
            <a:r>
              <a:rPr lang="bg-BG" sz="3000" b="1" dirty="0" smtClean="0"/>
              <a:t>оценка на въздействието върху околната среда се извършва на инвестиционни предложения за строителство, дейности и технологии съгласно приложения № 1 и 2.</a:t>
            </a:r>
            <a:endParaRPr lang="bg-BG" sz="3000" dirty="0" smtClean="0"/>
          </a:p>
          <a:p>
            <a:r>
              <a:rPr lang="bg-BG" sz="3000" dirty="0" smtClean="0"/>
              <a:t>…………………..</a:t>
            </a:r>
          </a:p>
          <a:p>
            <a:r>
              <a:rPr lang="bg-BG" sz="3000" dirty="0" smtClean="0"/>
              <a:t>(5) (Предишна ал. 4 - ДВ, бр. 77 от 2005 г.) </a:t>
            </a:r>
            <a:r>
              <a:rPr lang="bg-BG" sz="3000" b="1" dirty="0" smtClean="0"/>
              <a:t>Оценката на въздействието върху околната среда по ал. 1, т. 2 определя, описва и оценява по подходящ начин и според всеки конкретен случай преките и непреките въздействия от инвестиционните предложения за строителство, дейности и технологии върху човека, биологичното разнообразие и неговите елементи, включително флора и фауна, почвата, водата, въздуха, климата и ландшафта, земните недра, материалното и културно-историческото наследство и взаимодействието между тях.</a:t>
            </a:r>
            <a:endParaRPr lang="bg-BG" sz="3000" dirty="0" smtClean="0"/>
          </a:p>
          <a:p>
            <a:r>
              <a:rPr lang="bg-BG" sz="3000" dirty="0" smtClean="0"/>
              <a:t>Приложение № </a:t>
            </a:r>
            <a:r>
              <a:rPr lang="bg-BG" sz="3000" dirty="0" smtClean="0"/>
              <a:t>1</a:t>
            </a:r>
            <a:endParaRPr lang="bg-BG" sz="3000" dirty="0" smtClean="0"/>
          </a:p>
          <a:p>
            <a:r>
              <a:rPr lang="bg-BG" sz="3000" dirty="0" smtClean="0"/>
              <a:t>……………………………</a:t>
            </a:r>
          </a:p>
          <a:p>
            <a:r>
              <a:rPr lang="bg-BG" sz="3000" dirty="0" smtClean="0"/>
              <a:t>29. Добив на нефт или природен газ за търговски цели при количества над</a:t>
            </a:r>
          </a:p>
          <a:p>
            <a:r>
              <a:rPr lang="bg-BG" sz="3000" dirty="0" smtClean="0"/>
              <a:t>500 т на денонощие за нефт или над 500 000 м3 на денонощие за</a:t>
            </a:r>
          </a:p>
          <a:p>
            <a:r>
              <a:rPr lang="bg-BG" sz="3000" dirty="0" smtClean="0"/>
              <a:t>природен газ.</a:t>
            </a:r>
          </a:p>
          <a:p>
            <a:r>
              <a:rPr lang="bg-BG" sz="3000" dirty="0" smtClean="0"/>
              <a:t>     29.1. Сондажи за проучване и добив на неконвенционални въглеводороди, в т.ч. шистов газ.</a:t>
            </a:r>
          </a:p>
          <a:p>
            <a:endParaRPr lang="bg-BG" dirty="0" smtClean="0"/>
          </a:p>
          <a:p>
            <a:endParaRPr lang="bg-BG" dirty="0" smtClean="0"/>
          </a:p>
          <a:p>
            <a:endParaRPr lang="bg-BG" dirty="0"/>
          </a:p>
        </p:txBody>
      </p:sp>
      <p:sp>
        <p:nvSpPr>
          <p:cNvPr id="3" name="Title 2"/>
          <p:cNvSpPr>
            <a:spLocks noGrp="1"/>
          </p:cNvSpPr>
          <p:nvPr>
            <p:ph type="title"/>
          </p:nvPr>
        </p:nvSpPr>
        <p:spPr/>
        <p:txBody>
          <a:bodyPr>
            <a:normAutofit fontScale="90000"/>
          </a:bodyPr>
          <a:lstStyle/>
          <a:p>
            <a:r>
              <a:rPr lang="bg-BG" dirty="0" smtClean="0"/>
              <a:t>Закон за опазване на околната среда</a:t>
            </a:r>
            <a:endParaRPr lang="bg-BG"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bg-BG" sz="1200" dirty="0" smtClean="0"/>
              <a:t>Чл. 1. (Изм. - ДВ, бр. 70 от 2008 г.) (1) </a:t>
            </a:r>
            <a:r>
              <a:rPr lang="bg-BG" sz="1200" b="1" dirty="0" smtClean="0"/>
              <a:t>Този закон урежда условията и реда за:</a:t>
            </a:r>
            <a:endParaRPr lang="bg-BG" sz="1200" dirty="0" smtClean="0"/>
          </a:p>
          <a:p>
            <a:r>
              <a:rPr lang="bg-BG" sz="1200" b="1" dirty="0" smtClean="0"/>
              <a:t>1. търсене, проучване и добив на подземните богатства на територията на Република България, в континенталния шелф и в изключителната икономическа зона в Черно море;</a:t>
            </a:r>
            <a:endParaRPr lang="bg-BG" sz="1200" dirty="0" smtClean="0"/>
          </a:p>
          <a:p>
            <a:r>
              <a:rPr lang="bg-BG" sz="1200" b="1" dirty="0" smtClean="0"/>
              <a:t>2. (изм. - ДВ, бр. 100 от 2010 г.) опазване на земните недра чрез рационално използване на подземните богатства при проучването, добива и първичната им преработка;</a:t>
            </a:r>
            <a:endParaRPr lang="bg-BG" sz="1200" dirty="0" smtClean="0"/>
          </a:p>
          <a:p>
            <a:r>
              <a:rPr lang="bg-BG" sz="1200" b="1" dirty="0" smtClean="0"/>
              <a:t>......................................</a:t>
            </a:r>
            <a:endParaRPr lang="bg-BG" sz="1200" dirty="0" smtClean="0"/>
          </a:p>
          <a:p>
            <a:r>
              <a:rPr lang="bg-BG" sz="1200" b="1" dirty="0" smtClean="0"/>
              <a:t>Чл. 2. (Изм. - ДВ, бр. 70 от 2008 г.) (1) Подземни богатства по смисъла на закона са полезните изкопаеми и минните отпадъци от добива и първичната им преработка, групирани като:</a:t>
            </a:r>
            <a:endParaRPr lang="bg-BG" sz="1200" dirty="0" smtClean="0"/>
          </a:p>
          <a:p>
            <a:r>
              <a:rPr lang="bg-BG" sz="1200" b="1" dirty="0" smtClean="0"/>
              <a:t>1. метални полезни изкопаеми;</a:t>
            </a:r>
            <a:endParaRPr lang="bg-BG" sz="1200" dirty="0" smtClean="0"/>
          </a:p>
          <a:p>
            <a:r>
              <a:rPr lang="bg-BG" sz="1200" b="1" dirty="0" smtClean="0"/>
              <a:t>2. неметални полезни изкопаеми - индустриални минерали;</a:t>
            </a:r>
            <a:endParaRPr lang="bg-BG" sz="1200" dirty="0" smtClean="0"/>
          </a:p>
          <a:p>
            <a:r>
              <a:rPr lang="bg-BG" sz="1200" b="1" dirty="0" smtClean="0"/>
              <a:t>3. </a:t>
            </a:r>
            <a:r>
              <a:rPr lang="bg-BG" sz="1200" b="1" dirty="0" smtClean="0"/>
              <a:t>нефт и природен газ;</a:t>
            </a:r>
            <a:endParaRPr lang="bg-BG" sz="1200" dirty="0" smtClean="0"/>
          </a:p>
          <a:p>
            <a:endParaRPr lang="bg-BG" sz="1200" b="1" dirty="0" smtClean="0"/>
          </a:p>
          <a:p>
            <a:r>
              <a:rPr lang="bg-BG" sz="1200" b="1" dirty="0" smtClean="0"/>
              <a:t>3 </a:t>
            </a:r>
            <a:r>
              <a:rPr lang="bg-BG" sz="1200" b="1" dirty="0" smtClean="0"/>
              <a:t>Чл. 78. (Изм. и доп. - ДВ, бр. 70 от 2008 г., изм., бр. 100 от 2010 г.) Всеки титуляр на разрешение за търсене и проучване или за проучване или концесионер е длъжен да извършва дейностите по предоставените разрешения или концесии за добив и съответния договор съгласно изискванията на този закон и действащото законодателство по опазване на околната среда</a:t>
            </a:r>
            <a:r>
              <a:rPr lang="bg-BG" sz="1200" dirty="0" smtClean="0"/>
              <a:t>, земеделските земи, горите и на културните ценности.</a:t>
            </a:r>
          </a:p>
          <a:p>
            <a:r>
              <a:rPr lang="bg-BG" sz="1200" dirty="0" smtClean="0"/>
              <a:t>...............</a:t>
            </a:r>
            <a:endParaRPr lang="bg-BG" sz="1200" dirty="0" smtClean="0"/>
          </a:p>
          <a:p>
            <a:r>
              <a:rPr lang="bg-BG" sz="1200" dirty="0" smtClean="0"/>
              <a:t>Чл. 90.</a:t>
            </a:r>
          </a:p>
          <a:p>
            <a:r>
              <a:rPr lang="bg-BG" sz="1200" dirty="0" smtClean="0"/>
              <a:t>...............</a:t>
            </a:r>
            <a:endParaRPr lang="bg-BG" sz="1200" dirty="0" smtClean="0"/>
          </a:p>
          <a:p>
            <a:r>
              <a:rPr lang="bg-BG" sz="1200" b="1" dirty="0" smtClean="0"/>
              <a:t>2) Министърът на околната среда и водите осъществява контрол върху дейностите по предоставени разрешения за търсене и проучване и за проучване и концесии за добив при условията на </a:t>
            </a:r>
            <a:r>
              <a:rPr lang="bg-BG" sz="1200" b="1" u="sng" dirty="0" smtClean="0">
                <a:hlinkClick r:id="rId2"/>
              </a:rPr>
              <a:t>глава девета от Закона за опазване на околната среда</a:t>
            </a:r>
            <a:r>
              <a:rPr lang="bg-BG" sz="1200" b="1" dirty="0" smtClean="0"/>
              <a:t>.</a:t>
            </a:r>
            <a:endParaRPr lang="bg-BG" sz="1200" dirty="0" smtClean="0"/>
          </a:p>
          <a:p>
            <a:r>
              <a:rPr lang="bg-BG" sz="1200" dirty="0" smtClean="0"/>
              <a:t>........................................</a:t>
            </a:r>
          </a:p>
          <a:p>
            <a:endParaRPr lang="bg-BG" sz="1200" dirty="0"/>
          </a:p>
        </p:txBody>
      </p:sp>
      <p:sp>
        <p:nvSpPr>
          <p:cNvPr id="3" name="Title 2"/>
          <p:cNvSpPr>
            <a:spLocks noGrp="1"/>
          </p:cNvSpPr>
          <p:nvPr>
            <p:ph type="title"/>
          </p:nvPr>
        </p:nvSpPr>
        <p:spPr/>
        <p:txBody>
          <a:bodyPr>
            <a:normAutofit fontScale="90000"/>
          </a:bodyPr>
          <a:lstStyle/>
          <a:p>
            <a:r>
              <a:rPr lang="bg-BG" dirty="0" smtClean="0"/>
              <a:t>Закон за подземните богатства</a:t>
            </a:r>
            <a:endParaRPr lang="bg-BG"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7500" lnSpcReduction="20000"/>
          </a:bodyPr>
          <a:lstStyle/>
          <a:p>
            <a:r>
              <a:rPr lang="bg-BG" b="1" dirty="0" smtClean="0"/>
              <a:t>Чл. 118. (Изм. - ДВ, бр. 65 от 2006 г.) (1) С цел опазване на водите министърът на околната среда и водите определя със заповед приоритетните и приоритетно опасните вещества.</a:t>
            </a:r>
            <a:endParaRPr lang="bg-BG" dirty="0" smtClean="0"/>
          </a:p>
          <a:p>
            <a:r>
              <a:rPr lang="bg-BG" b="1" dirty="0" smtClean="0"/>
              <a:t>(2) Водите и водните обекти се опазват от замърсяване и увреждане чрез:</a:t>
            </a:r>
            <a:endParaRPr lang="bg-BG" dirty="0" smtClean="0"/>
          </a:p>
          <a:p>
            <a:r>
              <a:rPr lang="bg-BG" b="1" dirty="0" smtClean="0"/>
              <a:t>1. прекратяване на въвеждането на приоритетно опасни вещества във водите;</a:t>
            </a:r>
            <a:endParaRPr lang="bg-BG" dirty="0" smtClean="0"/>
          </a:p>
          <a:p>
            <a:r>
              <a:rPr lang="bg-BG" b="1" dirty="0" smtClean="0"/>
              <a:t>2. непрекъснато намаляване на въвеждането на приоритетни вещества във водите;</a:t>
            </a:r>
            <a:endParaRPr lang="bg-BG" dirty="0" smtClean="0"/>
          </a:p>
          <a:p>
            <a:r>
              <a:rPr lang="bg-BG" b="1" dirty="0" smtClean="0"/>
              <a:t>3. ограничаване въвеждането на опасни и други вещества във водите;</a:t>
            </a:r>
            <a:endParaRPr lang="bg-BG" dirty="0" smtClean="0"/>
          </a:p>
          <a:p>
            <a:r>
              <a:rPr lang="bg-BG" dirty="0" smtClean="0"/>
              <a:t>4. изграждане на пречиствателни станции за отпадъчни води;</a:t>
            </a:r>
          </a:p>
          <a:p>
            <a:r>
              <a:rPr lang="bg-BG" dirty="0" smtClean="0"/>
              <a:t>5. установяване на режим на ползване и опазване на крайбрежните заливаеми ивици;</a:t>
            </a:r>
          </a:p>
          <a:p>
            <a:r>
              <a:rPr lang="bg-BG" b="1" dirty="0" smtClean="0"/>
              <a:t>6. регламентиране на забрани за депониране на отпадъци и опасни вещества в места, откъдето може да произтече замърсяване на водите;</a:t>
            </a:r>
            <a:endParaRPr lang="bg-BG" dirty="0" smtClean="0"/>
          </a:p>
          <a:p>
            <a:r>
              <a:rPr lang="bg-BG" b="1" dirty="0" smtClean="0"/>
              <a:t>7. определяне на мерки за недопускане на изкуствено смесване на подземни води с различни качества</a:t>
            </a:r>
            <a:endParaRPr lang="bg-BG" dirty="0" smtClean="0"/>
          </a:p>
          <a:p>
            <a:r>
              <a:rPr lang="bg-BG" dirty="0" smtClean="0"/>
              <a:t>Чл</a:t>
            </a:r>
            <a:r>
              <a:rPr lang="bg-BG" dirty="0" smtClean="0"/>
              <a:t>. 135.</a:t>
            </a:r>
          </a:p>
          <a:p>
            <a:r>
              <a:rPr lang="bg-BG" dirty="0" smtClean="0"/>
              <a:t>…………………..</a:t>
            </a:r>
          </a:p>
          <a:p>
            <a:r>
              <a:rPr lang="bg-BG" b="1" dirty="0" smtClean="0"/>
              <a:t>6. (изм. - ДВ, бр. 65 от 2006 г.) Министерският съвет приема наредба за зоните за защита на водите, предназначени за питейно-битово водоснабдяване и на минералните води;</a:t>
            </a:r>
            <a:endParaRPr lang="bg-BG" dirty="0" smtClean="0"/>
          </a:p>
          <a:p>
            <a:r>
              <a:rPr lang="bg-BG" b="1" dirty="0" smtClean="0"/>
              <a:t>С тази наредба се регламентират дейностите, които се забраняват в определените зони.</a:t>
            </a:r>
            <a:endParaRPr lang="bg-BG" dirty="0" smtClean="0"/>
          </a:p>
          <a:p>
            <a:endParaRPr lang="bg-BG" dirty="0"/>
          </a:p>
        </p:txBody>
      </p:sp>
      <p:sp>
        <p:nvSpPr>
          <p:cNvPr id="3" name="Title 2"/>
          <p:cNvSpPr>
            <a:spLocks noGrp="1"/>
          </p:cNvSpPr>
          <p:nvPr>
            <p:ph type="title"/>
          </p:nvPr>
        </p:nvSpPr>
        <p:spPr/>
        <p:txBody>
          <a:bodyPr/>
          <a:lstStyle/>
          <a:p>
            <a:r>
              <a:rPr lang="bg-BG" dirty="0" smtClean="0"/>
              <a:t>Закон за водите</a:t>
            </a:r>
            <a:endParaRPr lang="bg-BG"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bg-BG" sz="1200" b="1" dirty="0" smtClean="0"/>
              <a:t>Чл. 1. (Изм. - ДВ, бр. 114 от 2003 г., доп., бр. 95 от 2006 г., изм., бр. 82 от 2007 г.) Този закон урежда:</a:t>
            </a:r>
            <a:endParaRPr lang="bg-BG" sz="1200" dirty="0" smtClean="0"/>
          </a:p>
          <a:p>
            <a:r>
              <a:rPr lang="bg-BG" sz="1200" dirty="0" smtClean="0"/>
              <a:t>1. (изм. - ДВ, бр. 63 от 2010 г., в сила от 13.08.2010 г.) </a:t>
            </a:r>
            <a:r>
              <a:rPr lang="bg-BG" sz="1200" b="1" dirty="0" smtClean="0"/>
              <a:t>правата и задълженията на физическите и юридическите лица, които произвеждат</a:t>
            </a:r>
            <a:r>
              <a:rPr lang="bg-BG" sz="1200" dirty="0" smtClean="0"/>
              <a:t>, пускат на пазара, </a:t>
            </a:r>
            <a:r>
              <a:rPr lang="bg-BG" sz="1200" b="1" dirty="0" smtClean="0"/>
              <a:t>употребяват, съхраняват</a:t>
            </a:r>
            <a:r>
              <a:rPr lang="bg-BG" sz="1200" dirty="0" smtClean="0"/>
              <a:t> и изнасят химични вещества в самостоятелен вид, в смеси или в изделия и смеси с цел защита на човешкото здраве и опазване на околната среда;</a:t>
            </a:r>
          </a:p>
          <a:p>
            <a:r>
              <a:rPr lang="bg-BG" sz="1200" dirty="0" smtClean="0"/>
              <a:t>2. (изм. - ДВ, бр. 63 от 2010 г., в сила от 13.08.2010 г.) правомощията на държавните органи, осъществяващи контрол върху производството, пускането на пазара, </a:t>
            </a:r>
            <a:r>
              <a:rPr lang="bg-BG" sz="1200" b="1" dirty="0" smtClean="0"/>
              <a:t>употребата, съхраняването</a:t>
            </a:r>
            <a:r>
              <a:rPr lang="bg-BG" sz="1200" dirty="0" smtClean="0"/>
              <a:t> и износа на химични вещества в самостоятелен вид, в смеси или в изделия и смеси;</a:t>
            </a:r>
          </a:p>
          <a:p>
            <a:r>
              <a:rPr lang="bg-BG" sz="1200" dirty="0" smtClean="0"/>
              <a:t>Чл. 4а. (Нов - ДВ, бр. 95 от 2006 г., изм., бр. 82 от 2007 г., бр. 63 от 2010 г., в сила от 13.08.2010 г.) Лицата по чл. 1, т. 1 са длъжни да:</a:t>
            </a:r>
          </a:p>
          <a:p>
            <a:r>
              <a:rPr lang="bg-BG" sz="1200" dirty="0" smtClean="0"/>
              <a:t>1. произвеждат, пускат на пазара</a:t>
            </a:r>
            <a:r>
              <a:rPr lang="bg-BG" sz="1200" b="1" dirty="0" smtClean="0"/>
              <a:t>, употребяват</a:t>
            </a:r>
            <a:r>
              <a:rPr lang="bg-BG" sz="1200" dirty="0" smtClean="0"/>
              <a:t>, съхраняват и изнасят химични вещества в самостоятелен вид, </a:t>
            </a:r>
            <a:r>
              <a:rPr lang="bg-BG" sz="1200" b="1" dirty="0" smtClean="0"/>
              <a:t>в смеси или</a:t>
            </a:r>
            <a:r>
              <a:rPr lang="bg-BG" sz="1200" dirty="0" smtClean="0"/>
              <a:t> в изделия и/или смеси </a:t>
            </a:r>
            <a:r>
              <a:rPr lang="bg-BG" sz="1200" b="1" dirty="0" smtClean="0"/>
              <a:t>по начин, който предотвратява или ограничава вредното им въздействие върху човешкото здраве и околната среда в съответствие с изискванията на този закон, подзаконовите нормативни актове по неговото прилагане и регламентите, посочени в </a:t>
            </a:r>
            <a:r>
              <a:rPr lang="bg-BG" sz="1200" b="1" u="sng" dirty="0" smtClean="0">
                <a:hlinkClick r:id="rId2"/>
              </a:rPr>
              <a:t>чл. 1, т. 3</a:t>
            </a:r>
            <a:r>
              <a:rPr lang="bg-BG" sz="1200" b="1" dirty="0" smtClean="0"/>
              <a:t>; </a:t>
            </a:r>
            <a:endParaRPr lang="bg-BG" sz="1200" dirty="0" smtClean="0"/>
          </a:p>
          <a:p>
            <a:r>
              <a:rPr lang="bg-BG" sz="1200" dirty="0" smtClean="0"/>
              <a:t>2. </a:t>
            </a:r>
            <a:r>
              <a:rPr lang="bg-BG" sz="1200" b="1" dirty="0" smtClean="0"/>
              <a:t>осигуряват свободен достъп на органите</a:t>
            </a:r>
            <a:r>
              <a:rPr lang="bg-BG" sz="1200" dirty="0" smtClean="0"/>
              <a:t> по </a:t>
            </a:r>
            <a:r>
              <a:rPr lang="bg-BG" sz="1200" u="sng" dirty="0" smtClean="0">
                <a:hlinkClick r:id="rId3"/>
              </a:rPr>
              <a:t>чл. 27, ал. 1 и 2</a:t>
            </a:r>
            <a:r>
              <a:rPr lang="bg-BG" sz="1200" dirty="0" smtClean="0"/>
              <a:t> до предприятията и обектите, където се осъществява производство, пускане на пазара, </a:t>
            </a:r>
            <a:r>
              <a:rPr lang="bg-BG" sz="1200" b="1" dirty="0" smtClean="0"/>
              <a:t>употреба, съхранение</a:t>
            </a:r>
            <a:r>
              <a:rPr lang="bg-BG" sz="1200" dirty="0" smtClean="0"/>
              <a:t> и износ на химични вещества в самостоятелен вид, в смеси или в изделия и/или смеси;</a:t>
            </a:r>
          </a:p>
          <a:p>
            <a:r>
              <a:rPr lang="bg-BG" sz="1200" dirty="0" smtClean="0"/>
              <a:t>3. поддържат и при поискване да предоставят на органите по чл. 27, ал. 1 и 2 информация и документи за:</a:t>
            </a:r>
          </a:p>
          <a:p>
            <a:r>
              <a:rPr lang="bg-BG" sz="1200" dirty="0" smtClean="0"/>
              <a:t>а) производството, пускането на пазара, употребата, съхранението и износа на химични вещества в самостоятелен вид, в смеси или в изделия и/или смеси, включително за количествата и състава им;</a:t>
            </a:r>
          </a:p>
          <a:p>
            <a:r>
              <a:rPr lang="bg-BG" sz="1200" dirty="0" smtClean="0"/>
              <a:t>б) идентичността на техните непосредствени доставчици и клиенти на химични вещества и смеси.</a:t>
            </a:r>
          </a:p>
          <a:p>
            <a:endParaRPr lang="bg-BG" sz="1200" dirty="0"/>
          </a:p>
        </p:txBody>
      </p:sp>
      <p:sp>
        <p:nvSpPr>
          <p:cNvPr id="3" name="Title 2"/>
          <p:cNvSpPr>
            <a:spLocks noGrp="1"/>
          </p:cNvSpPr>
          <p:nvPr>
            <p:ph type="title"/>
          </p:nvPr>
        </p:nvSpPr>
        <p:spPr/>
        <p:txBody>
          <a:bodyPr>
            <a:normAutofit/>
          </a:bodyPr>
          <a:lstStyle/>
          <a:p>
            <a:r>
              <a:rPr lang="bg-BG" sz="2800" dirty="0" smtClean="0"/>
              <a:t>Закон за защита от вредното въздействие на химическите вещества и смеси</a:t>
            </a:r>
            <a:endParaRPr lang="bg-BG" sz="2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177</TotalTime>
  <Words>2671</Words>
  <Application>Microsoft Office PowerPoint</Application>
  <PresentationFormat>On-screen Show (4:3)</PresentationFormat>
  <Paragraphs>143</Paragraphs>
  <Slides>12</Slides>
  <Notes>3</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Приложими принципи в законодателната и регулаторна рамка на България за опазване на околната среда при проучвания и добив на неконвенционален природен газ</vt:lpstr>
      <vt:lpstr>Slide 2</vt:lpstr>
      <vt:lpstr> Принципи на общата Европейска регулаторна рамка – актуален поглед </vt:lpstr>
      <vt:lpstr> Национално законодателство – традиции, принципи и преглед на съществуващи текстове  1 </vt:lpstr>
      <vt:lpstr>Национално законодателство – традиции, принципи и преглед на съществуващи текстове  2</vt:lpstr>
      <vt:lpstr>Закон за опазване на околната среда</vt:lpstr>
      <vt:lpstr>Закон за подземните богатства</vt:lpstr>
      <vt:lpstr>Закон за водите</vt:lpstr>
      <vt:lpstr>Закон за защита от вредното въздействие на химическите вещества и смеси</vt:lpstr>
      <vt:lpstr>Закон за управление на отпадъците</vt:lpstr>
      <vt:lpstr>Какво предстои?</vt:lpstr>
      <vt:lpstr>Благодаря за вниманието</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Приложими принципи в законодателната и регулаторна рамка на България за опазване на околната среда при проучвания и добив на неконвенционален природен газ</dc:title>
  <dc:creator>User</dc:creator>
  <cp:lastModifiedBy>User</cp:lastModifiedBy>
  <cp:revision>31</cp:revision>
  <dcterms:created xsi:type="dcterms:W3CDTF">2012-12-09T10:19:01Z</dcterms:created>
  <dcterms:modified xsi:type="dcterms:W3CDTF">2012-12-09T13:16:57Z</dcterms:modified>
</cp:coreProperties>
</file>