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6" r:id="rId2"/>
    <p:sldId id="278" r:id="rId3"/>
    <p:sldId id="357" r:id="rId4"/>
    <p:sldId id="351" r:id="rId5"/>
    <p:sldId id="299" r:id="rId6"/>
    <p:sldId id="339" r:id="rId7"/>
    <p:sldId id="268" r:id="rId8"/>
    <p:sldId id="300" r:id="rId9"/>
    <p:sldId id="323" r:id="rId10"/>
    <p:sldId id="343" r:id="rId11"/>
    <p:sldId id="324" r:id="rId12"/>
    <p:sldId id="337" r:id="rId13"/>
    <p:sldId id="341" r:id="rId14"/>
    <p:sldId id="306" r:id="rId15"/>
    <p:sldId id="333" r:id="rId16"/>
    <p:sldId id="329" r:id="rId17"/>
    <p:sldId id="280" r:id="rId18"/>
    <p:sldId id="325" r:id="rId19"/>
    <p:sldId id="312" r:id="rId20"/>
    <p:sldId id="321" r:id="rId21"/>
    <p:sldId id="336" r:id="rId22"/>
    <p:sldId id="316" r:id="rId23"/>
    <p:sldId id="317" r:id="rId24"/>
    <p:sldId id="318" r:id="rId25"/>
    <p:sldId id="308" r:id="rId26"/>
    <p:sldId id="33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83E"/>
    <a:srgbClr val="0000FF"/>
    <a:srgbClr val="DCE6F2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73" autoAdjust="0"/>
  </p:normalViewPr>
  <p:slideViewPr>
    <p:cSldViewPr>
      <p:cViewPr>
        <p:scale>
          <a:sx n="80" d="100"/>
          <a:sy n="80" d="100"/>
        </p:scale>
        <p:origin x="-155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80459-FC68-4F7F-9621-2EB54EE4FC8C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9A8A0-386B-4658-B3B0-99C4CD9C4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1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3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19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3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1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2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9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4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26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9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6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010DA-5CB2-4D98-9194-E4C670B6FC76}" type="datetimeFigureOut">
              <a:rPr lang="en-US" smtClean="0"/>
              <a:t>10/8/2013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3D49-ADE9-4792-9F63-AD15DC3C1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4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hyperlink" Target="http://www.google.ca/url?sa=i&amp;rct=j&amp;q=pictures+yoko+ono+visits+manning+house&amp;source=images&amp;cd=&amp;cad=rja&amp;docid=RywwCweR_9uObM&amp;tbnid=hQL5607NS-p4zM:&amp;ved=0CAUQjRw&amp;url=http://imaginepeace.com/archives/19274&amp;ei=PL0UUu7hMOSMyQGHs4GoCg&amp;bvm=bv.50952593,d.b2I&amp;psig=AFQjCNFCGTP65tdJBBrDKV-qtnAC4F10lw&amp;ust=137717722850306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-375539"/>
            <a:ext cx="9321900" cy="7374269"/>
          </a:xfrm>
          <a:prstGeom prst="rect">
            <a:avLst/>
          </a:prstGeom>
          <a:solidFill>
            <a:srgbClr val="0038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99" y="1828800"/>
            <a:ext cx="7772400" cy="2609851"/>
          </a:xfrm>
          <a:ln>
            <a:solidFill>
              <a:srgbClr val="8EB83E"/>
            </a:solidFill>
          </a:ln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8EB83E"/>
                </a:solidFill>
              </a:rPr>
              <a:t>The Environmental Realities of Hydraulic </a:t>
            </a:r>
            <a:r>
              <a:rPr lang="en-US" b="1" dirty="0" smtClean="0">
                <a:solidFill>
                  <a:srgbClr val="8EB83E"/>
                </a:solidFill>
              </a:rPr>
              <a:t>Fracturing (</a:t>
            </a:r>
            <a:r>
              <a:rPr lang="en-US" b="1" dirty="0" err="1" smtClean="0">
                <a:solidFill>
                  <a:srgbClr val="8EB83E"/>
                </a:solidFill>
              </a:rPr>
              <a:t>Fracking</a:t>
            </a:r>
            <a:r>
              <a:rPr lang="en-US" b="1" dirty="0" smtClean="0">
                <a:solidFill>
                  <a:srgbClr val="8EB83E"/>
                </a:solidFill>
              </a:rPr>
              <a:t>): </a:t>
            </a:r>
            <a:r>
              <a:rPr lang="en-US" b="1" dirty="0">
                <a:solidFill>
                  <a:srgbClr val="8EB83E"/>
                </a:solidFill>
              </a:rPr>
              <a:t/>
            </a:r>
            <a:br>
              <a:rPr lang="en-US" b="1" dirty="0">
                <a:solidFill>
                  <a:srgbClr val="8EB83E"/>
                </a:solidFill>
              </a:rPr>
            </a:br>
            <a:r>
              <a:rPr lang="en-US" b="1" dirty="0">
                <a:solidFill>
                  <a:srgbClr val="8EB83E"/>
                </a:solidFill>
              </a:rPr>
              <a:t>Fact versus </a:t>
            </a:r>
            <a:r>
              <a:rPr lang="en-US" b="1" dirty="0" smtClean="0">
                <a:solidFill>
                  <a:srgbClr val="8EB83E"/>
                </a:solidFill>
              </a:rPr>
              <a:t>Fiction </a:t>
            </a:r>
            <a:endParaRPr lang="en-US" b="1" dirty="0">
              <a:solidFill>
                <a:srgbClr val="8EB83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6580" y="5029200"/>
            <a:ext cx="6400800" cy="1752600"/>
          </a:xfrm>
        </p:spPr>
        <p:txBody>
          <a:bodyPr/>
          <a:lstStyle/>
          <a:p>
            <a:r>
              <a:rPr lang="en-US" sz="2800" dirty="0" smtClean="0">
                <a:solidFill>
                  <a:srgbClr val="8EB83E"/>
                </a:solidFill>
                <a:latin typeface="Calibri" panose="020F0502020204030204" pitchFamily="34" charset="0"/>
              </a:rPr>
              <a:t>Terry </a:t>
            </a:r>
            <a:r>
              <a:rPr lang="en-US" sz="2800" dirty="0" err="1" smtClean="0">
                <a:solidFill>
                  <a:srgbClr val="8EB83E"/>
                </a:solidFill>
                <a:latin typeface="Calibri" panose="020F0502020204030204" pitchFamily="34" charset="0"/>
              </a:rPr>
              <a:t>Engelder</a:t>
            </a:r>
            <a:r>
              <a:rPr lang="en-US" sz="2800" dirty="0" smtClean="0">
                <a:solidFill>
                  <a:srgbClr val="8EB83E"/>
                </a:solidFill>
                <a:latin typeface="Calibri" panose="020F0502020204030204" pitchFamily="34" charset="0"/>
              </a:rPr>
              <a:t>, Distinguished Lecturer</a:t>
            </a:r>
          </a:p>
          <a:p>
            <a:r>
              <a:rPr lang="en-US" sz="2800" dirty="0" smtClean="0">
                <a:solidFill>
                  <a:srgbClr val="8EB83E"/>
                </a:solidFill>
                <a:latin typeface="Calibri" panose="020F0502020204030204" pitchFamily="34" charset="0"/>
              </a:rPr>
              <a:t>Department of Geosciences</a:t>
            </a:r>
          </a:p>
          <a:p>
            <a:r>
              <a:rPr lang="en-US" sz="2800" dirty="0" smtClean="0">
                <a:solidFill>
                  <a:srgbClr val="8EB83E"/>
                </a:solidFill>
                <a:latin typeface="Calibri" panose="020F0502020204030204" pitchFamily="34" charset="0"/>
              </a:rPr>
              <a:t>The Pennsylvania State University</a:t>
            </a:r>
            <a:endParaRPr lang="en-US" sz="2800" dirty="0">
              <a:solidFill>
                <a:srgbClr val="8EB83E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AAPG-Logo-transparent-12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19" y="-179481"/>
            <a:ext cx="6299761" cy="17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74" y="-613772"/>
            <a:ext cx="9167074" cy="684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17623" y="1044053"/>
            <a:ext cx="203860" cy="180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83044" y="1044053"/>
            <a:ext cx="203860" cy="18010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6990918" y="699494"/>
            <a:ext cx="381000" cy="275540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37872" y="0"/>
            <a:ext cx="2548916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Black" pitchFamily="34" charset="0"/>
              </a:rPr>
              <a:t>Dimock</a:t>
            </a:r>
            <a:r>
              <a:rPr lang="en-US" dirty="0" smtClean="0">
                <a:latin typeface="Arial Black" pitchFamily="34" charset="0"/>
              </a:rPr>
              <a:t> &amp; Salt Springs State Park</a:t>
            </a:r>
            <a:endParaRPr lang="en-US" dirty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20" y="1905000"/>
            <a:ext cx="9190720" cy="508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200" y="5601734"/>
            <a:ext cx="35052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Prehistoric:</a:t>
            </a:r>
          </a:p>
          <a:p>
            <a:pPr algn="ctr"/>
            <a:r>
              <a:rPr lang="en-US" dirty="0" smtClean="0"/>
              <a:t>Methane bubbling from the water at Salt Springs State Park:</a:t>
            </a:r>
          </a:p>
          <a:p>
            <a:pPr algn="ctr"/>
            <a:r>
              <a:rPr lang="en-US" b="1" i="1" dirty="0" smtClean="0"/>
              <a:t>concentration of CH</a:t>
            </a:r>
            <a:r>
              <a:rPr lang="en-US" b="1" i="1" baseline="-25000" dirty="0" smtClean="0"/>
              <a:t>4</a:t>
            </a:r>
            <a:r>
              <a:rPr lang="en-US" b="1" i="1" dirty="0" smtClean="0"/>
              <a:t> &gt; 28 mg/L</a:t>
            </a:r>
            <a:endParaRPr lang="en-US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504859" y="3810000"/>
            <a:ext cx="649480" cy="198257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1371600"/>
            <a:ext cx="257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Pennsylvania</a:t>
            </a:r>
            <a:endParaRPr lang="en-US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0183" y="-613772"/>
            <a:ext cx="4629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3,689 horizontal wells in production in PA! 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(June, 2013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6091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6248400"/>
            <a:ext cx="78486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Molofsky</a:t>
            </a:r>
            <a:r>
              <a:rPr lang="en-US" dirty="0" smtClean="0"/>
              <a:t>, et al., 2012, Presentation at GWPC Stray Gas Forum, Cleveland, OH</a:t>
            </a:r>
            <a:endParaRPr lang="en-US" dirty="0"/>
          </a:p>
        </p:txBody>
      </p:sp>
      <p:sp>
        <p:nvSpPr>
          <p:cNvPr id="3" name="5-Point Star 2"/>
          <p:cNvSpPr/>
          <p:nvPr/>
        </p:nvSpPr>
        <p:spPr>
          <a:xfrm>
            <a:off x="4272059" y="2857500"/>
            <a:ext cx="266700" cy="228600"/>
          </a:xfrm>
          <a:prstGeom prst="star5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68045" y="2901434"/>
            <a:ext cx="914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Dimock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1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94904" y="595172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“All that is said about </a:t>
            </a:r>
            <a:r>
              <a:rPr lang="en-US" b="1" u="sng" dirty="0" err="1" smtClean="0">
                <a:solidFill>
                  <a:srgbClr val="000000"/>
                </a:solidFill>
              </a:rPr>
              <a:t>Dimock</a:t>
            </a:r>
            <a:r>
              <a:rPr lang="en-US" dirty="0" smtClean="0">
                <a:solidFill>
                  <a:srgbClr val="000000"/>
                </a:solidFill>
              </a:rPr>
              <a:t> is gospel truth!”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Protest rally after protest rally indicates this is so.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400" y="5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54941" y="3596806"/>
            <a:ext cx="16298939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90230" y="3346024"/>
            <a:ext cx="10306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Baker 1</a:t>
            </a:r>
            <a:endParaRPr lang="en-US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2876" y="1600200"/>
            <a:ext cx="15297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99FF33"/>
                </a:solidFill>
                <a:latin typeface="Arial Black" pitchFamily="34" charset="0"/>
              </a:rPr>
              <a:t>Fiorentino</a:t>
            </a:r>
            <a:endParaRPr lang="en-US" b="1" dirty="0">
              <a:solidFill>
                <a:srgbClr val="99FF33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19400" y="2865945"/>
            <a:ext cx="14042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99FF33"/>
                </a:solidFill>
                <a:latin typeface="Arial Black" pitchFamily="34" charset="0"/>
              </a:rPr>
              <a:t>Sautner</a:t>
            </a:r>
            <a:endParaRPr lang="en-US" b="1" dirty="0">
              <a:solidFill>
                <a:srgbClr val="99FF33"/>
              </a:solidFill>
              <a:latin typeface="Arial Black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19800" y="5867400"/>
            <a:ext cx="10618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 Black" pitchFamily="34" charset="0"/>
              </a:rPr>
              <a:t>Gesford</a:t>
            </a:r>
            <a:r>
              <a:rPr lang="en-US" sz="1200" b="1" dirty="0" smtClean="0">
                <a:solidFill>
                  <a:schemeClr val="bg1"/>
                </a:solidFill>
                <a:latin typeface="Arial Black" pitchFamily="34" charset="0"/>
              </a:rPr>
              <a:t> 1</a:t>
            </a:r>
            <a:endParaRPr lang="en-US" sz="1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1477" y="5867400"/>
            <a:ext cx="106187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Arial Black" pitchFamily="34" charset="0"/>
              </a:rPr>
              <a:t>Gesford</a:t>
            </a:r>
            <a:r>
              <a:rPr lang="en-US" sz="1200" b="1" dirty="0" smtClean="0">
                <a:solidFill>
                  <a:schemeClr val="bg1"/>
                </a:solidFill>
                <a:latin typeface="Arial Black" pitchFamily="34" charset="0"/>
              </a:rPr>
              <a:t> 2</a:t>
            </a:r>
            <a:endParaRPr lang="en-US" sz="1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800600" y="1877199"/>
            <a:ext cx="228600" cy="2564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4223680" y="2852383"/>
            <a:ext cx="307377" cy="1982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914900" y="2514601"/>
            <a:ext cx="953637" cy="95193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391718" y="2667000"/>
            <a:ext cx="115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1000 feet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79984" y="4572000"/>
            <a:ext cx="11459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FF"/>
                </a:solidFill>
                <a:latin typeface="Arial Black" pitchFamily="34" charset="0"/>
              </a:rPr>
              <a:t>Bluestone Quarry</a:t>
            </a:r>
            <a:endParaRPr lang="en-US" sz="1200" b="1" dirty="0">
              <a:solidFill>
                <a:srgbClr val="00CCFF"/>
              </a:solidFill>
              <a:latin typeface="Arial Black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22547" y="4571999"/>
            <a:ext cx="11459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CCFF"/>
                </a:solidFill>
                <a:latin typeface="Arial Black" pitchFamily="34" charset="0"/>
              </a:rPr>
              <a:t>Bluestone Quarry</a:t>
            </a:r>
            <a:endParaRPr lang="en-US" sz="1200" b="1" dirty="0">
              <a:solidFill>
                <a:srgbClr val="00CC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47" y="90088"/>
            <a:ext cx="9525000" cy="1213077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26921" y="5381501"/>
            <a:ext cx="6576950" cy="838266"/>
            <a:chOff x="2626921" y="5381501"/>
            <a:chExt cx="6576950" cy="838266"/>
          </a:xfrm>
        </p:grpSpPr>
        <p:sp>
          <p:nvSpPr>
            <p:cNvPr id="3" name="Rectangle 2"/>
            <p:cNvSpPr/>
            <p:nvPr/>
          </p:nvSpPr>
          <p:spPr>
            <a:xfrm>
              <a:off x="8479971" y="5381501"/>
              <a:ext cx="723900" cy="80758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26921" y="5412179"/>
              <a:ext cx="723900" cy="80758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3400" y="4139339"/>
            <a:ext cx="838200" cy="30360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80012" y="3811192"/>
            <a:ext cx="1371600" cy="3036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4109852" y="1676400"/>
            <a:ext cx="457200" cy="3048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8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0" y="5943600"/>
            <a:ext cx="2042160" cy="5867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On Jan. </a:t>
            </a:r>
            <a:r>
              <a:rPr lang="en-US" b="1" dirty="0">
                <a:solidFill>
                  <a:srgbClr val="000099"/>
                </a:solidFill>
              </a:rPr>
              <a:t>1, </a:t>
            </a:r>
            <a:r>
              <a:rPr lang="en-US" b="1" dirty="0" smtClean="0">
                <a:solidFill>
                  <a:srgbClr val="000099"/>
                </a:solidFill>
              </a:rPr>
              <a:t>2009, it was presumed that methane in the subsurface housing of Norma </a:t>
            </a:r>
            <a:r>
              <a:rPr lang="en-US" b="1" dirty="0" err="1" smtClean="0">
                <a:solidFill>
                  <a:srgbClr val="000099"/>
                </a:solidFill>
              </a:rPr>
              <a:t>Fiorentino’s</a:t>
            </a:r>
            <a:r>
              <a:rPr lang="en-US" b="1" dirty="0" smtClean="0">
                <a:solidFill>
                  <a:srgbClr val="000099"/>
                </a:solidFill>
              </a:rPr>
              <a:t> water pump exploded.</a:t>
            </a:r>
          </a:p>
          <a:p>
            <a:r>
              <a:rPr lang="en-US" b="1" dirty="0" smtClean="0">
                <a:solidFill>
                  <a:srgbClr val="000099"/>
                </a:solidFill>
              </a:rPr>
              <a:t>At that moment, </a:t>
            </a:r>
            <a:r>
              <a:rPr lang="en-US" b="1" dirty="0" err="1" smtClean="0">
                <a:solidFill>
                  <a:srgbClr val="000099"/>
                </a:solidFill>
              </a:rPr>
              <a:t>Dimock</a:t>
            </a:r>
            <a:r>
              <a:rPr lang="en-US" b="1" dirty="0" smtClean="0">
                <a:solidFill>
                  <a:srgbClr val="000099"/>
                </a:solidFill>
              </a:rPr>
              <a:t>, PA, became famous.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Dimock: </a:t>
            </a:r>
            <a:r>
              <a:rPr lang="en-US" b="1" dirty="0" err="1" smtClean="0">
                <a:solidFill>
                  <a:srgbClr val="000099"/>
                </a:solidFill>
              </a:rPr>
              <a:t>Fiorentino’s</a:t>
            </a:r>
            <a:r>
              <a:rPr lang="en-US" b="1" dirty="0" smtClean="0">
                <a:solidFill>
                  <a:srgbClr val="000099"/>
                </a:solidFill>
              </a:rPr>
              <a:t> well housing</a:t>
            </a:r>
            <a:endParaRPr lang="en-US" dirty="0"/>
          </a:p>
        </p:txBody>
      </p:sp>
      <p:pic>
        <p:nvPicPr>
          <p:cNvPr id="6" name="Picture 2" descr="http://www.un-naturalgas.org/Img1-2009-01-03%20Dimock-TimesTr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27813"/>
            <a:ext cx="3027621" cy="302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media.treehugger.com/assets/images/2011/10/dimock-well-explosion-photo.jpg.400x300_q90_crop-sm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7813"/>
            <a:ext cx="4036828" cy="302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57600" y="5775305"/>
            <a:ext cx="2286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Norma </a:t>
            </a:r>
            <a:r>
              <a:rPr lang="en-US" dirty="0" err="1" smtClean="0"/>
              <a:t>Fiorentino’s</a:t>
            </a:r>
            <a:r>
              <a:rPr lang="en-US" dirty="0" smtClean="0"/>
              <a:t> water-pump housing</a:t>
            </a:r>
          </a:p>
          <a:p>
            <a:pPr algn="ctr"/>
            <a:r>
              <a:rPr lang="en-US" dirty="0" smtClean="0"/>
              <a:t>(January 1, 2009)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81800" y="6019800"/>
            <a:ext cx="220980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0" y="5943600"/>
            <a:ext cx="2042160" cy="5867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334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The </a:t>
            </a:r>
            <a:r>
              <a:rPr lang="en-US" b="1" u="sng" dirty="0">
                <a:solidFill>
                  <a:srgbClr val="000099"/>
                </a:solidFill>
              </a:rPr>
              <a:t>explosion's cause has not been </a:t>
            </a:r>
            <a:r>
              <a:rPr lang="en-US" b="1" u="sng" dirty="0" smtClean="0">
                <a:solidFill>
                  <a:srgbClr val="000099"/>
                </a:solidFill>
              </a:rPr>
              <a:t>determined</a:t>
            </a:r>
            <a:r>
              <a:rPr lang="en-US" b="1" dirty="0" smtClean="0">
                <a:solidFill>
                  <a:srgbClr val="000099"/>
                </a:solidFill>
              </a:rPr>
              <a:t>. </a:t>
            </a:r>
          </a:p>
          <a:p>
            <a:r>
              <a:rPr lang="en-US" b="1" dirty="0" smtClean="0">
                <a:solidFill>
                  <a:srgbClr val="000099"/>
                </a:solidFill>
              </a:rPr>
              <a:t>County </a:t>
            </a:r>
            <a:r>
              <a:rPr lang="en-US" b="1" dirty="0">
                <a:solidFill>
                  <a:srgbClr val="000099"/>
                </a:solidFill>
              </a:rPr>
              <a:t>emergency management </a:t>
            </a:r>
            <a:r>
              <a:rPr lang="en-US" b="1" dirty="0" smtClean="0">
                <a:solidFill>
                  <a:srgbClr val="000099"/>
                </a:solidFill>
              </a:rPr>
              <a:t>coordinator, Charlene Moser, said she </a:t>
            </a:r>
            <a:r>
              <a:rPr lang="en-US" b="1" u="sng" dirty="0">
                <a:solidFill>
                  <a:srgbClr val="000099"/>
                </a:solidFill>
              </a:rPr>
              <a:t>suspects</a:t>
            </a:r>
            <a:r>
              <a:rPr lang="en-US" b="1" dirty="0">
                <a:solidFill>
                  <a:srgbClr val="000099"/>
                </a:solidFill>
              </a:rPr>
              <a:t> that a concentration of something flammable spontaneously combusted when the water well pump in the manhole turned on.</a:t>
            </a:r>
          </a:p>
          <a:p>
            <a:r>
              <a:rPr lang="en-US" b="1" dirty="0">
                <a:solidFill>
                  <a:srgbClr val="000099"/>
                </a:solidFill>
              </a:rPr>
              <a:t>Neither the Springville Volunteer Fire Company nor Cabot's gas response crew detected the presence of natural gas when they tested the site on Thursday</a:t>
            </a:r>
            <a:r>
              <a:rPr lang="en-US" b="1" dirty="0" smtClean="0">
                <a:solidFill>
                  <a:srgbClr val="000099"/>
                </a:solidFill>
              </a:rPr>
              <a:t>.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99"/>
                </a:solidFill>
              </a:rPr>
              <a:t>Dimock</a:t>
            </a:r>
            <a:r>
              <a:rPr lang="en-US" b="1" dirty="0">
                <a:solidFill>
                  <a:srgbClr val="000099"/>
                </a:solidFill>
              </a:rPr>
              <a:t>: </a:t>
            </a:r>
            <a:r>
              <a:rPr lang="en-US" b="1" dirty="0" smtClean="0">
                <a:solidFill>
                  <a:srgbClr val="000099"/>
                </a:solidFill>
              </a:rPr>
              <a:t>First Media Report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81800" y="6019800"/>
            <a:ext cx="220980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05200" y="6448306"/>
            <a:ext cx="55626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Laura </a:t>
            </a:r>
            <a:r>
              <a:rPr lang="en-US" dirty="0" err="1" smtClean="0"/>
              <a:t>Legere</a:t>
            </a:r>
            <a:r>
              <a:rPr lang="en-US" dirty="0" smtClean="0"/>
              <a:t> – Scranton Times Tribune (January 3,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2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00" y="5943600"/>
            <a:ext cx="2042160" cy="58674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7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99"/>
                </a:solidFill>
              </a:rPr>
              <a:t>Fiorentino’s</a:t>
            </a:r>
            <a:r>
              <a:rPr lang="en-US" b="1" dirty="0" smtClean="0">
                <a:solidFill>
                  <a:srgbClr val="000099"/>
                </a:solidFill>
              </a:rPr>
              <a:t> well: Some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025" y="741329"/>
            <a:ext cx="45720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No witness to explosion</a:t>
            </a:r>
          </a:p>
          <a:p>
            <a:r>
              <a:rPr lang="en-US" b="1" dirty="0" smtClean="0">
                <a:solidFill>
                  <a:srgbClr val="000099"/>
                </a:solidFill>
              </a:rPr>
              <a:t>Equipment not disturbed.</a:t>
            </a:r>
            <a:endParaRPr lang="en-US" dirty="0"/>
          </a:p>
          <a:p>
            <a:r>
              <a:rPr lang="en-US" b="1" dirty="0">
                <a:solidFill>
                  <a:srgbClr val="000099"/>
                </a:solidFill>
              </a:rPr>
              <a:t>No evidence of fire in underground </a:t>
            </a:r>
            <a:r>
              <a:rPr lang="en-US" b="1" dirty="0" smtClean="0">
                <a:solidFill>
                  <a:srgbClr val="000099"/>
                </a:solidFill>
              </a:rPr>
              <a:t>housing.</a:t>
            </a:r>
            <a:endParaRPr lang="en-US" b="1" dirty="0">
              <a:solidFill>
                <a:srgbClr val="000099"/>
              </a:solidFill>
            </a:endParaRPr>
          </a:p>
          <a:p>
            <a:r>
              <a:rPr lang="en-US" b="1" dirty="0" smtClean="0">
                <a:solidFill>
                  <a:srgbClr val="000099"/>
                </a:solidFill>
              </a:rPr>
              <a:t>No hay burned.</a:t>
            </a:r>
          </a:p>
          <a:p>
            <a:pPr marL="0" indent="0">
              <a:buNone/>
            </a:pPr>
            <a:endParaRPr lang="en-US" b="1" dirty="0" smtClean="0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81800" y="6019800"/>
            <a:ext cx="2209800" cy="510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457700" y="762000"/>
            <a:ext cx="4572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99"/>
                </a:solidFill>
              </a:rPr>
              <a:t>28 mg/L of CH</a:t>
            </a:r>
            <a:r>
              <a:rPr lang="en-US" b="1" baseline="-25000" dirty="0" smtClean="0">
                <a:solidFill>
                  <a:srgbClr val="000099"/>
                </a:solidFill>
              </a:rPr>
              <a:t>4</a:t>
            </a:r>
            <a:r>
              <a:rPr lang="en-US" b="1" dirty="0" smtClean="0">
                <a:solidFill>
                  <a:srgbClr val="000099"/>
                </a:solidFill>
              </a:rPr>
              <a:t> </a:t>
            </a:r>
            <a:r>
              <a:rPr lang="en-US" b="1" u="sng" dirty="0" smtClean="0">
                <a:solidFill>
                  <a:srgbClr val="000099"/>
                </a:solidFill>
              </a:rPr>
              <a:t>never</a:t>
            </a:r>
            <a:r>
              <a:rPr lang="en-US" b="1" dirty="0" smtClean="0">
                <a:solidFill>
                  <a:srgbClr val="000099"/>
                </a:solidFill>
              </a:rPr>
              <a:t> measured in water.</a:t>
            </a:r>
          </a:p>
          <a:p>
            <a:r>
              <a:rPr lang="en-US" b="1" dirty="0" smtClean="0">
                <a:solidFill>
                  <a:srgbClr val="000099"/>
                </a:solidFill>
              </a:rPr>
              <a:t>Worker with blowtorch in well housing days before.</a:t>
            </a:r>
          </a:p>
          <a:p>
            <a:r>
              <a:rPr lang="en-US" b="1" dirty="0">
                <a:solidFill>
                  <a:srgbClr val="000099"/>
                </a:solidFill>
              </a:rPr>
              <a:t>No scorching of cement.</a:t>
            </a:r>
          </a:p>
          <a:p>
            <a:pPr marL="0" indent="0">
              <a:buNone/>
            </a:pPr>
            <a:endParaRPr lang="en-US" b="1" dirty="0" smtClean="0">
              <a:solidFill>
                <a:srgbClr val="000099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b="1" dirty="0" smtClean="0">
              <a:solidFill>
                <a:srgbClr val="000099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991232"/>
              </p:ext>
            </p:extLst>
          </p:nvPr>
        </p:nvGraphicFramePr>
        <p:xfrm>
          <a:off x="466725" y="3200404"/>
          <a:ext cx="8305801" cy="5486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185"/>
                <a:gridCol w="769236"/>
                <a:gridCol w="714059"/>
                <a:gridCol w="623178"/>
                <a:gridCol w="623178"/>
                <a:gridCol w="2054543"/>
                <a:gridCol w="869852"/>
                <a:gridCol w="921785"/>
                <a:gridCol w="921785"/>
              </a:tblGrid>
              <a:tr h="42203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Methane </a:t>
                      </a:r>
                      <a:r>
                        <a:rPr lang="en-US" sz="1000" u="none" strike="noStrike" dirty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000" u="none" strike="noStrike" dirty="0">
                          <a:effectLst/>
                        </a:rPr>
                        <a:t>g/L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Ethane </a:t>
                      </a:r>
                      <a:r>
                        <a:rPr lang="en-US" sz="1000" u="none" strike="noStrike" dirty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000" u="none" strike="noStrike" dirty="0">
                          <a:effectLst/>
                        </a:rPr>
                        <a:t>g/L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Propane </a:t>
                      </a:r>
                      <a:r>
                        <a:rPr lang="en-US" sz="1000" u="none" strike="noStrike" dirty="0"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lang="en-US" sz="1000" u="none" strike="noStrike" dirty="0">
                          <a:effectLst/>
                        </a:rPr>
                        <a:t>g/L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Water Appearance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Depth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1/18/2009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Ely - Bill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47700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turbid with effervescence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1/18/2009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Hubert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42700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2730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2/4/2009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Ely - Nolan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20900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visibly cloudy and effervescent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1/12/2009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Sautner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17600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924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39.2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turbid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2/3/2009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Fiorentino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12300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1/26/2009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Switzer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8200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31.9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1/12/2009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Maye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7790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86.6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1/5/2009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Fiorentino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4010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86.1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1/27/2009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Ely - Bill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2140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19.8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1/20/2009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Schneider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288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1/27/2009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Cohen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1/13/2009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Brown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321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1/21/2009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Hein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1/26/2009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Kemble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15.9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1/13/2009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Farnilli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8.03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bathroom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1/12/2009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Burke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2/4/2009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Gesford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1/22/2009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Marazzo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420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bathroom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2/4/2009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Mills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500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1/27/2009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Scartozzi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2/4/2009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Sipe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complaint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1/5/2009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Weaver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clear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pressure tank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  <a:tr h="211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1/21/2009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Baker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7.29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n/a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clear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</a:rPr>
                        <a:t>kitchen sink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</a:rPr>
                        <a:t>complaint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704" marR="8704" marT="8704" marB="0" anchor="b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66727" y="3809997"/>
            <a:ext cx="8305800" cy="5048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227494" y="5365895"/>
            <a:ext cx="381000" cy="152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94145" y="3103964"/>
            <a:ext cx="24384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Pennsylvania DEP (water samples)</a:t>
            </a:r>
            <a:endParaRPr lang="en-US" sz="1200" dirty="0"/>
          </a:p>
        </p:txBody>
      </p:sp>
      <p:sp>
        <p:nvSpPr>
          <p:cNvPr id="17" name="Right Arrow 16"/>
          <p:cNvSpPr/>
          <p:nvPr/>
        </p:nvSpPr>
        <p:spPr>
          <a:xfrm>
            <a:off x="227494" y="4720594"/>
            <a:ext cx="381000" cy="1524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227494" y="4495800"/>
            <a:ext cx="381000" cy="152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27494" y="6629400"/>
            <a:ext cx="381000" cy="152400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4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47136" y="65091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“Brown water near </a:t>
            </a:r>
            <a:r>
              <a:rPr lang="en-US" dirty="0" err="1" smtClean="0"/>
              <a:t>Dimock</a:t>
            </a:r>
            <a:r>
              <a:rPr lang="en-US" dirty="0" smtClean="0"/>
              <a:t> </a:t>
            </a:r>
            <a:r>
              <a:rPr lang="en-US" dirty="0" smtClean="0"/>
              <a:t>is caused by </a:t>
            </a:r>
            <a:r>
              <a:rPr lang="en-US" dirty="0" err="1" smtClean="0"/>
              <a:t>fracking</a:t>
            </a:r>
            <a:r>
              <a:rPr lang="en-US" dirty="0" smtClean="0"/>
              <a:t>”</a:t>
            </a:r>
            <a:endParaRPr lang="en-US" dirty="0" smtClean="0"/>
          </a:p>
          <a:p>
            <a:pPr lvl="2"/>
            <a:r>
              <a:rPr lang="en-US" dirty="0" smtClean="0"/>
              <a:t>Craig &amp; Julia </a:t>
            </a:r>
            <a:r>
              <a:rPr lang="en-US" dirty="0" err="1" smtClean="0"/>
              <a:t>Sautner</a:t>
            </a:r>
            <a:r>
              <a:rPr lang="en-US" dirty="0" smtClean="0"/>
              <a:t> – their drinking water was tested by both PA-DEP and US-EPA.</a:t>
            </a:r>
          </a:p>
        </p:txBody>
      </p:sp>
      <p:pic>
        <p:nvPicPr>
          <p:cNvPr id="2052" name="Picture 4" descr="http://4.bp.blogspot.com/_USWWmriocu4/TQpFChuBr-I/AAAAAAAAAbA/BBMRN9HL32Q/s1600/Sauntner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62" y="2590800"/>
            <a:ext cx="43153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6836" y="5425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latin typeface="Comic Sans MS" panose="030F0702030302020204" pitchFamily="66" charset="0"/>
              </a:rPr>
              <a:t>Myth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http://stateimpact.npr.org/pennsylvania/files/2011/10/1021864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37351"/>
            <a:ext cx="4618568" cy="307904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bp.blogspot.com/-jMweuNqznJY/UjMefDF2eJI/AAAAAAAAAvY/Ob-bG3G9nmk/s1600/e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4600"/>
            <a:ext cx="2320631" cy="1546294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43156" y="5943600"/>
            <a:ext cx="2286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Craig &amp; Julia </a:t>
            </a:r>
            <a:r>
              <a:rPr lang="en-US" dirty="0" err="1" smtClean="0"/>
              <a:t>Sautner’s</a:t>
            </a:r>
            <a:r>
              <a:rPr lang="en-US" dirty="0" smtClean="0"/>
              <a:t> turbid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20200" cy="687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433066"/>
            <a:ext cx="78486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Soeder</a:t>
            </a:r>
            <a:r>
              <a:rPr lang="en-US" dirty="0" smtClean="0"/>
              <a:t>, 2012, Presentation at GWPC Stray Gas Forum, Cleveland, OH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9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9" y="1828800"/>
            <a:ext cx="91975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527102" y="39815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Water that flows back from </a:t>
            </a:r>
            <a:r>
              <a:rPr lang="en-US" sz="2800" dirty="0" err="1" smtClean="0">
                <a:solidFill>
                  <a:schemeClr val="bg1"/>
                </a:solidFill>
              </a:rPr>
              <a:t>Dimock</a:t>
            </a:r>
            <a:r>
              <a:rPr lang="en-US" sz="2800" dirty="0" smtClean="0">
                <a:solidFill>
                  <a:schemeClr val="bg1"/>
                </a:solidFill>
              </a:rPr>
              <a:t> wells enters </a:t>
            </a:r>
            <a:r>
              <a:rPr lang="en-US" sz="2800" dirty="0">
                <a:solidFill>
                  <a:schemeClr val="bg1"/>
                </a:solidFill>
              </a:rPr>
              <a:t>rivers, streams and drinking water</a:t>
            </a:r>
            <a:r>
              <a:rPr lang="en-US" sz="2800" dirty="0" smtClean="0">
                <a:solidFill>
                  <a:schemeClr val="bg1"/>
                </a:solidFill>
              </a:rPr>
              <a:t>!”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Industry has corrected an early practice!</a:t>
            </a:r>
          </a:p>
          <a:p>
            <a:pPr marL="914400" lvl="2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6802" y="-309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5288" y="2148088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8H Stimulated: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5,040,726 gallons in 21 stages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88" y="4761383"/>
            <a:ext cx="19050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88" y="5437318"/>
            <a:ext cx="2527300" cy="118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94988" y="5064508"/>
            <a:ext cx="16764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21,000 gal </a:t>
            </a:r>
            <a:r>
              <a:rPr lang="en-US" sz="1400" dirty="0" err="1" smtClean="0"/>
              <a:t>frac</a:t>
            </a:r>
            <a:r>
              <a:rPr lang="en-US" sz="1400" dirty="0" smtClean="0"/>
              <a:t> tanks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9288" y="455107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118 </a:t>
            </a:r>
            <a:r>
              <a:rPr lang="en-US" b="1" dirty="0" err="1" smtClean="0">
                <a:solidFill>
                  <a:schemeClr val="bg1"/>
                </a:solidFill>
              </a:rPr>
              <a:t>frac</a:t>
            </a:r>
            <a:r>
              <a:rPr lang="en-US" b="1" dirty="0" smtClean="0">
                <a:solidFill>
                  <a:schemeClr val="bg1"/>
                </a:solidFill>
              </a:rPr>
              <a:t> tanks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52888" y="5943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130 </a:t>
            </a:r>
            <a:r>
              <a:rPr lang="en-US" sz="1200" dirty="0" err="1" smtClean="0"/>
              <a:t>bbl</a:t>
            </a:r>
            <a:r>
              <a:rPr lang="en-US" sz="1200" dirty="0" smtClean="0"/>
              <a:t>/5460 gal.</a:t>
            </a:r>
          </a:p>
          <a:p>
            <a:pPr algn="ctr"/>
            <a:r>
              <a:rPr lang="en-US" sz="1200" dirty="0" smtClean="0"/>
              <a:t>923 truck trips per well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66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-375539"/>
            <a:ext cx="9321900" cy="7374269"/>
          </a:xfrm>
          <a:prstGeom prst="rect">
            <a:avLst/>
          </a:prstGeom>
          <a:solidFill>
            <a:srgbClr val="00385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99" y="1828800"/>
            <a:ext cx="7772400" cy="4267200"/>
          </a:xfrm>
          <a:ln>
            <a:solidFill>
              <a:srgbClr val="8EB83E"/>
            </a:solidFill>
          </a:ln>
        </p:spPr>
        <p:txBody>
          <a:bodyPr>
            <a:noAutofit/>
          </a:bodyPr>
          <a:lstStyle/>
          <a:p>
            <a:r>
              <a:rPr lang="en-US" b="1" u="sng" dirty="0" smtClean="0">
                <a:solidFill>
                  <a:srgbClr val="8EB83E"/>
                </a:solidFill>
                <a:latin typeface="Calibri" panose="020F0502020204030204" pitchFamily="34" charset="0"/>
              </a:rPr>
              <a:t>Objective</a:t>
            </a:r>
            <a:r>
              <a:rPr lang="en-US" b="1" dirty="0" smtClean="0">
                <a:solidFill>
                  <a:srgbClr val="8EB83E"/>
                </a:solidFill>
                <a:latin typeface="Calibri" panose="020F0502020204030204" pitchFamily="34" charset="0"/>
              </a:rPr>
              <a:t>: To understand the political, social, economic, environmental, </a:t>
            </a:r>
            <a:r>
              <a:rPr lang="en-US" b="1" dirty="0">
                <a:solidFill>
                  <a:srgbClr val="8EB83E"/>
                </a:solidFill>
                <a:latin typeface="Calibri" panose="020F0502020204030204" pitchFamily="34" charset="0"/>
              </a:rPr>
              <a:t>and </a:t>
            </a:r>
            <a:r>
              <a:rPr lang="en-US" b="1" dirty="0" smtClean="0">
                <a:solidFill>
                  <a:srgbClr val="8EB83E"/>
                </a:solidFill>
                <a:latin typeface="Calibri" panose="020F0502020204030204" pitchFamily="34" charset="0"/>
              </a:rPr>
              <a:t>geological background associated with     </a:t>
            </a:r>
            <a:r>
              <a:rPr lang="en-US" b="1" u="sng" dirty="0" err="1" smtClean="0">
                <a:solidFill>
                  <a:srgbClr val="8EB83E"/>
                </a:solidFill>
                <a:latin typeface="Calibri" panose="020F0502020204030204" pitchFamily="34" charset="0"/>
              </a:rPr>
              <a:t>fracking</a:t>
            </a:r>
            <a:r>
              <a:rPr lang="en-US" b="1" u="sng" dirty="0" smtClean="0">
                <a:solidFill>
                  <a:srgbClr val="8EB83E"/>
                </a:solidFill>
                <a:latin typeface="Calibri" panose="020F0502020204030204" pitchFamily="34" charset="0"/>
              </a:rPr>
              <a:t> </a:t>
            </a:r>
            <a:r>
              <a:rPr lang="en-US" b="1" u="sng" dirty="0" smtClean="0">
                <a:solidFill>
                  <a:srgbClr val="8EB83E"/>
                </a:solidFill>
                <a:latin typeface="Calibri" panose="020F0502020204030204" pitchFamily="34" charset="0"/>
              </a:rPr>
              <a:t>myths</a:t>
            </a:r>
            <a:r>
              <a:rPr lang="en-US" b="1" dirty="0" smtClean="0">
                <a:solidFill>
                  <a:srgbClr val="8EB83E"/>
                </a:solidFill>
                <a:latin typeface="Calibri" panose="020F0502020204030204" pitchFamily="34" charset="0"/>
              </a:rPr>
              <a:t>.</a:t>
            </a:r>
            <a:endParaRPr lang="en-US" b="1" dirty="0">
              <a:solidFill>
                <a:srgbClr val="8EB83E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AAPG-Logo-transparent-12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19" y="-179481"/>
            <a:ext cx="6299761" cy="1779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3246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Warning:  It is very, very difficult to discover the truth!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exxonmobilperspectives.com/wp-content/uploads/2011/08/Fracking-fluid-components-420x4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9" y="1446362"/>
            <a:ext cx="6172200" cy="687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267418" y="457200"/>
            <a:ext cx="9028981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“Chemicals used in </a:t>
            </a:r>
            <a:r>
              <a:rPr lang="en-US" dirty="0" err="1" smtClean="0">
                <a:solidFill>
                  <a:srgbClr val="FFFF00"/>
                </a:solidFill>
              </a:rPr>
              <a:t>Dimock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fracking</a:t>
            </a:r>
            <a:r>
              <a:rPr lang="en-US" dirty="0" smtClean="0">
                <a:solidFill>
                  <a:srgbClr val="FFFF00"/>
                </a:solidFill>
              </a:rPr>
              <a:t> are a secret!”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Industry has corrected this problem! (see www.fracfocus.org</a:t>
            </a:r>
            <a:r>
              <a:rPr lang="en-US" dirty="0">
                <a:solidFill>
                  <a:srgbClr val="FFFF00"/>
                </a:solidFill>
              </a:rPr>
              <a:t>)</a:t>
            </a:r>
            <a:endParaRPr lang="en-US" dirty="0" smtClean="0">
              <a:solidFill>
                <a:srgbClr val="FFFF00"/>
              </a:solidFill>
            </a:endParaRPr>
          </a:p>
          <a:p>
            <a:pPr marL="914400" lvl="2" indent="0">
              <a:buNone/>
            </a:pPr>
            <a:r>
              <a:rPr lang="en-US" dirty="0" smtClean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56836" y="-431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3000" y="3125637"/>
            <a:ext cx="4043630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Corollary #10: Something that was once a fact is now a myth!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066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47136" y="65091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err="1" smtClean="0">
                <a:solidFill>
                  <a:srgbClr val="FFFF00"/>
                </a:solidFill>
              </a:rPr>
              <a:t>Dimock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fracking</a:t>
            </a:r>
            <a:r>
              <a:rPr lang="en-US" dirty="0" smtClean="0">
                <a:solidFill>
                  <a:srgbClr val="FFFF00"/>
                </a:solidFill>
              </a:rPr>
              <a:t> contaminates groundwater with toxic chemicals!”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Shouts of many early activists!</a:t>
            </a:r>
          </a:p>
          <a:p>
            <a:pPr marL="914400" lvl="2" indent="0">
              <a:buNone/>
            </a:pP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6836" y="5425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00400" y="2903429"/>
            <a:ext cx="5638800" cy="341070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FF00"/>
                </a:solidFill>
              </a:rPr>
              <a:t>There is complete confusion among layman about the difference between faulty well construction and groundwater flow along natural pathways!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scan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57046"/>
            <a:ext cx="213003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/>
          <p:nvPr/>
        </p:nvGrpSpPr>
        <p:grpSpPr>
          <a:xfrm>
            <a:off x="1828800" y="0"/>
            <a:ext cx="4045618" cy="6858000"/>
            <a:chOff x="1828800" y="0"/>
            <a:chExt cx="4045618" cy="6858000"/>
          </a:xfrm>
        </p:grpSpPr>
        <p:pic>
          <p:nvPicPr>
            <p:cNvPr id="7" name="Picture 6" descr="Dispatch Topography(1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0"/>
              <a:ext cx="4045618" cy="6858000"/>
            </a:xfrm>
            <a:prstGeom prst="rect">
              <a:avLst/>
            </a:prstGeom>
          </p:spPr>
        </p:pic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778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7015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00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7678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666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834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3538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242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6785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0114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0871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5229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9587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7663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293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192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912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721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9629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30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834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3002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632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7531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7" name="Straight Arrow Connector 76"/>
          <p:cNvCxnSpPr/>
          <p:nvPr/>
        </p:nvCxnSpPr>
        <p:spPr>
          <a:xfrm rot="5400000">
            <a:off x="-2666206" y="3580606"/>
            <a:ext cx="62484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6200000">
            <a:off x="-21223" y="3145423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8000 feet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2679589" y="6627"/>
            <a:ext cx="32004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Typical Marcellus horizontal well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2362200" y="1295400"/>
            <a:ext cx="3352800" cy="1156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606332" y="1190045"/>
            <a:ext cx="30480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Shallowest Hydraulic Fracturing (1220’)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5334000" y="609600"/>
            <a:ext cx="1534918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EPA  MW02 (981’)</a:t>
            </a:r>
            <a:endParaRPr lang="en-US" sz="1400" dirty="0"/>
          </a:p>
        </p:txBody>
      </p:sp>
      <p:sp>
        <p:nvSpPr>
          <p:cNvPr id="55" name="Rectangle 54"/>
          <p:cNvSpPr/>
          <p:nvPr/>
        </p:nvSpPr>
        <p:spPr>
          <a:xfrm>
            <a:off x="5105400" y="398228"/>
            <a:ext cx="85477" cy="7719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876801" y="398229"/>
            <a:ext cx="86697" cy="59237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19400" y="609600"/>
            <a:ext cx="1839718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Domestic Well (801’)</a:t>
            </a:r>
            <a:endParaRPr lang="en-US" sz="1400" dirty="0"/>
          </a:p>
        </p:txBody>
      </p:sp>
      <p:sp>
        <p:nvSpPr>
          <p:cNvPr id="59" name="TextBox 58"/>
          <p:cNvSpPr txBox="1"/>
          <p:nvPr/>
        </p:nvSpPr>
        <p:spPr>
          <a:xfrm>
            <a:off x="5720301" y="6270929"/>
            <a:ext cx="1594899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Marcellus (7500’)</a:t>
            </a:r>
            <a:endParaRPr lang="en-US" sz="1400" dirty="0"/>
          </a:p>
        </p:txBody>
      </p:sp>
      <p:sp>
        <p:nvSpPr>
          <p:cNvPr id="61" name="Rectangle 60"/>
          <p:cNvSpPr/>
          <p:nvPr/>
        </p:nvSpPr>
        <p:spPr>
          <a:xfrm>
            <a:off x="4267200" y="5638800"/>
            <a:ext cx="85477" cy="7719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48200" y="5715000"/>
            <a:ext cx="42672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Maximum Vertical Growth: Hydraulic Fracturing (1000’)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6400800" y="2514600"/>
            <a:ext cx="190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Black" pitchFamily="34" charset="0"/>
              </a:rPr>
              <a:t>Pavillion</a:t>
            </a:r>
            <a:r>
              <a:rPr lang="en-US" dirty="0" smtClean="0">
                <a:latin typeface="Arial Black" pitchFamily="34" charset="0"/>
              </a:rPr>
              <a:t>, WY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v.</a:t>
            </a:r>
          </a:p>
          <a:p>
            <a:pPr algn="ctr"/>
            <a:r>
              <a:rPr lang="en-US" dirty="0" err="1" smtClean="0">
                <a:latin typeface="Arial Black" pitchFamily="34" charset="0"/>
              </a:rPr>
              <a:t>Dimock</a:t>
            </a:r>
            <a:r>
              <a:rPr lang="en-US" dirty="0" smtClean="0">
                <a:latin typeface="Arial Black" pitchFamily="34" charset="0"/>
              </a:rPr>
              <a:t>, PA</a:t>
            </a:r>
          </a:p>
          <a:p>
            <a:pPr algn="ctr"/>
            <a:endParaRPr lang="en-US" dirty="0" smtClean="0">
              <a:latin typeface="Arial Black" pitchFamily="34" charset="0"/>
            </a:endParaRPr>
          </a:p>
          <a:p>
            <a:pPr algn="ctr"/>
            <a:r>
              <a:rPr lang="en-US" dirty="0" smtClean="0">
                <a:latin typeface="Arial Black" pitchFamily="34" charset="0"/>
              </a:rPr>
              <a:t>The impact of exhumed gas fields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The Principle of Buoyancy</a:t>
            </a:r>
            <a:endParaRPr lang="en-US" dirty="0"/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096000" y="6477000"/>
            <a:ext cx="2895600" cy="228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200" b="1" i="1" dirty="0" smtClean="0">
                <a:latin typeface="Comic Sans MS" pitchFamily="66" charset="0"/>
              </a:rPr>
              <a:t>Safe Drinking Water v. Shale Gas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152400"/>
            <a:ext cx="510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dirty="0" smtClean="0">
                <a:sym typeface="Symbol"/>
              </a:rPr>
              <a:t>Background for understanding Fig. 4-1:</a:t>
            </a:r>
          </a:p>
          <a:p>
            <a:pPr marL="514350" indent="-514350" algn="ctr"/>
            <a:r>
              <a:rPr lang="en-US" dirty="0" smtClean="0">
                <a:sym typeface="Symbol"/>
              </a:rPr>
              <a:t>Water within the earth is stratified by buoyancy</a:t>
            </a:r>
          </a:p>
        </p:txBody>
      </p:sp>
      <p:pic>
        <p:nvPicPr>
          <p:cNvPr id="13" name="Picture 12" descr="Bouyancy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048000"/>
            <a:ext cx="2773314" cy="3276600"/>
          </a:xfrm>
          <a:prstGeom prst="rect">
            <a:avLst/>
          </a:prstGeom>
        </p:spPr>
      </p:pic>
      <p:pic>
        <p:nvPicPr>
          <p:cNvPr id="15" name="Picture 14" descr="Bouyancy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4457" y="3048000"/>
            <a:ext cx="2738818" cy="3234906"/>
          </a:xfrm>
          <a:prstGeom prst="rect">
            <a:avLst/>
          </a:prstGeom>
        </p:spPr>
      </p:pic>
      <p:pic>
        <p:nvPicPr>
          <p:cNvPr id="17" name="Picture 16" descr="Bouyancy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3048000"/>
            <a:ext cx="2709603" cy="3200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7000" y="2133600"/>
            <a:ext cx="358140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libri" pitchFamily="34" charset="0"/>
              </a:rPr>
              <a:t>Lesson: Fluids stack by density with less dense fluids rising to the top.</a:t>
            </a:r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79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8"/>
          <p:cNvGrpSpPr/>
          <p:nvPr/>
        </p:nvGrpSpPr>
        <p:grpSpPr>
          <a:xfrm>
            <a:off x="2590800" y="0"/>
            <a:ext cx="4045618" cy="6858000"/>
            <a:chOff x="1828800" y="0"/>
            <a:chExt cx="4045618" cy="6858000"/>
          </a:xfrm>
        </p:grpSpPr>
        <p:pic>
          <p:nvPicPr>
            <p:cNvPr id="7" name="Picture 6" descr="Dispatch Topography(1)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0"/>
              <a:ext cx="4045618" cy="6858000"/>
            </a:xfrm>
            <a:prstGeom prst="rect">
              <a:avLst/>
            </a:prstGeom>
          </p:spPr>
        </p:pic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778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77015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1600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47678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666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834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3538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242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6785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0114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10871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5229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9587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7663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2293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6192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912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721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9629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303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8346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30020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76324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7531" y="396888"/>
              <a:ext cx="152400" cy="559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7" name="Straight Arrow Connector 76"/>
          <p:cNvCxnSpPr/>
          <p:nvPr/>
        </p:nvCxnSpPr>
        <p:spPr>
          <a:xfrm rot="5400000">
            <a:off x="-2666206" y="3580606"/>
            <a:ext cx="62484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 rot="16200000">
            <a:off x="-21223" y="3145423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8000 feet</a:t>
            </a:r>
            <a:endParaRPr lang="en-US" sz="1600" dirty="0"/>
          </a:p>
        </p:txBody>
      </p:sp>
      <p:sp>
        <p:nvSpPr>
          <p:cNvPr id="87" name="Rectangle 86"/>
          <p:cNvSpPr/>
          <p:nvPr/>
        </p:nvSpPr>
        <p:spPr>
          <a:xfrm>
            <a:off x="2514600" y="0"/>
            <a:ext cx="73037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7"/>
          <p:cNvGrpSpPr/>
          <p:nvPr/>
        </p:nvGrpSpPr>
        <p:grpSpPr>
          <a:xfrm>
            <a:off x="609600" y="703053"/>
            <a:ext cx="5480050" cy="685800"/>
            <a:chOff x="76200" y="609600"/>
            <a:chExt cx="5480050" cy="685800"/>
          </a:xfrm>
        </p:grpSpPr>
        <p:sp>
          <p:nvSpPr>
            <p:cNvPr id="107" name="Rectangle 106"/>
            <p:cNvSpPr/>
            <p:nvPr/>
          </p:nvSpPr>
          <p:spPr>
            <a:xfrm>
              <a:off x="2844800" y="609600"/>
              <a:ext cx="2711450" cy="685800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200" y="762000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Ground Water </a:t>
              </a:r>
            </a:p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(drinking but mineralized &amp; tastes bad)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822700" y="787400"/>
              <a:ext cx="7493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1.002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2133600" y="322053"/>
            <a:ext cx="3956050" cy="400110"/>
            <a:chOff x="1600200" y="228600"/>
            <a:chExt cx="3956050" cy="400110"/>
          </a:xfrm>
        </p:grpSpPr>
        <p:sp>
          <p:nvSpPr>
            <p:cNvPr id="104" name="Rectangle 103"/>
            <p:cNvSpPr/>
            <p:nvPr/>
          </p:nvSpPr>
          <p:spPr>
            <a:xfrm>
              <a:off x="2844800" y="304800"/>
              <a:ext cx="2711450" cy="222250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600200" y="228600"/>
              <a:ext cx="1143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Ground Water (drinking)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822700" y="349250"/>
              <a:ext cx="6858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1.00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28"/>
          <p:cNvGrpSpPr/>
          <p:nvPr/>
        </p:nvGrpSpPr>
        <p:grpSpPr>
          <a:xfrm>
            <a:off x="838200" y="1484103"/>
            <a:ext cx="5251450" cy="1123950"/>
            <a:chOff x="304800" y="1390650"/>
            <a:chExt cx="5251450" cy="1123950"/>
          </a:xfrm>
        </p:grpSpPr>
        <p:sp>
          <p:nvSpPr>
            <p:cNvPr id="101" name="Rectangle 100"/>
            <p:cNvSpPr/>
            <p:nvPr/>
          </p:nvSpPr>
          <p:spPr>
            <a:xfrm>
              <a:off x="2844800" y="1390650"/>
              <a:ext cx="2711450" cy="1123950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04800" y="1676400"/>
              <a:ext cx="2463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Salty Water </a:t>
              </a:r>
            </a:p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(unfit for drinking)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822700" y="1758950"/>
              <a:ext cx="6858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1.02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32"/>
          <p:cNvGrpSpPr/>
          <p:nvPr/>
        </p:nvGrpSpPr>
        <p:grpSpPr>
          <a:xfrm>
            <a:off x="685800" y="2760453"/>
            <a:ext cx="5403850" cy="3505200"/>
            <a:chOff x="152400" y="2667000"/>
            <a:chExt cx="5403850" cy="3505200"/>
          </a:xfrm>
        </p:grpSpPr>
        <p:sp>
          <p:nvSpPr>
            <p:cNvPr id="97" name="Rectangle 96"/>
            <p:cNvSpPr/>
            <p:nvPr/>
          </p:nvSpPr>
          <p:spPr>
            <a:xfrm>
              <a:off x="2844800" y="2667000"/>
              <a:ext cx="2711450" cy="35052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52400" y="3886200"/>
              <a:ext cx="2616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Brine</a:t>
              </a:r>
            </a:p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(saturated with salt &amp; unfit for drinking)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22700" y="3333750"/>
              <a:ext cx="6858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1.03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822700" y="5175250"/>
              <a:ext cx="6858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1.2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3"/>
          <p:cNvGrpSpPr/>
          <p:nvPr/>
        </p:nvGrpSpPr>
        <p:grpSpPr>
          <a:xfrm>
            <a:off x="304800" y="6335503"/>
            <a:ext cx="5784850" cy="400110"/>
            <a:chOff x="-228600" y="6242050"/>
            <a:chExt cx="5784850" cy="400110"/>
          </a:xfrm>
        </p:grpSpPr>
        <p:sp>
          <p:nvSpPr>
            <p:cNvPr id="94" name="Rectangle 93"/>
            <p:cNvSpPr/>
            <p:nvPr/>
          </p:nvSpPr>
          <p:spPr>
            <a:xfrm>
              <a:off x="2844800" y="6324600"/>
              <a:ext cx="2711450" cy="2286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228600" y="6242050"/>
              <a:ext cx="2997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 dirty="0" err="1" smtClean="0">
                  <a:latin typeface="Arial" pitchFamily="34" charset="0"/>
                  <a:cs typeface="Arial" pitchFamily="34" charset="0"/>
                </a:rPr>
                <a:t>Frac</a:t>
              </a:r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 Fluid</a:t>
              </a:r>
            </a:p>
            <a:p>
              <a:pPr algn="r"/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(sand, acid, polymers, organic compounds)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733800" y="6324600"/>
              <a:ext cx="914400" cy="2308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 pitchFamily="34" charset="0"/>
                  <a:cs typeface="Arial" pitchFamily="34" charset="0"/>
                </a:rPr>
                <a:t>&gt; 1.3 g/ml</a:t>
              </a:r>
              <a:endParaRPr lang="en-US" sz="9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0" name="Rectangle 109"/>
          <p:cNvSpPr/>
          <p:nvPr/>
        </p:nvSpPr>
        <p:spPr>
          <a:xfrm>
            <a:off x="6172200" y="0"/>
            <a:ext cx="6096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6477000" y="457200"/>
            <a:ext cx="2438400" cy="14773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>
                <a:latin typeface="Calibri" pitchFamily="34" charset="0"/>
              </a:rPr>
              <a:t>Lesson</a:t>
            </a:r>
            <a:r>
              <a:rPr lang="en-US" sz="1800" dirty="0" smtClean="0">
                <a:latin typeface="Calibri" pitchFamily="34" charset="0"/>
              </a:rPr>
              <a:t>: Stacking of fluids by density is stable as indicated by the persistence of fresh water in wells.</a:t>
            </a:r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08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idmarcellus.org/wp-content/uploads/2012/05/Screen-Shot-2012-05-11-at-7.47.43-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98843"/>
            <a:ext cx="521970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taminated water from the home of Craig Sautner, a Dimock, PA resident who is part of a lawsuit against Cabot Oil &amp; Gas. Photographer: Amy Sussman/Cor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7393"/>
            <a:ext cx="60007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0" y="914400"/>
            <a:ext cx="2476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Bloomberg </a:t>
            </a:r>
            <a:r>
              <a:rPr lang="en-US" sz="1400" b="1" dirty="0" smtClean="0"/>
              <a:t>News</a:t>
            </a:r>
          </a:p>
          <a:p>
            <a:pPr algn="ctr"/>
            <a:r>
              <a:rPr lang="en-US" sz="1400" b="1" dirty="0" smtClean="0"/>
              <a:t>March 16, 2012</a:t>
            </a:r>
            <a:endParaRPr lang="en-US" sz="1400" b="1" dirty="0"/>
          </a:p>
          <a:p>
            <a:pPr algn="ctr"/>
            <a:endParaRPr lang="en-US" b="1" dirty="0" smtClean="0"/>
          </a:p>
          <a:p>
            <a:pPr algn="ctr"/>
            <a:r>
              <a:rPr lang="en-US" sz="2400" b="1" dirty="0" smtClean="0"/>
              <a:t>EPA </a:t>
            </a:r>
            <a:r>
              <a:rPr lang="en-US" sz="2400" b="1" dirty="0"/>
              <a:t>Clears Water in Pennsylvania </a:t>
            </a:r>
            <a:r>
              <a:rPr lang="en-US" sz="2400" b="1" dirty="0" err="1"/>
              <a:t>Fracking</a:t>
            </a:r>
            <a:r>
              <a:rPr lang="en-US" sz="2400" b="1" dirty="0"/>
              <a:t> Town After Complaints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3340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Craig </a:t>
            </a:r>
            <a:r>
              <a:rPr lang="en-US" dirty="0" err="1"/>
              <a:t>Sautner</a:t>
            </a:r>
            <a:r>
              <a:rPr lang="en-US" dirty="0"/>
              <a:t> Huffs and Puffs and Flails About with Jug of Water as EPA Gives Up and Leaves (29:50)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352800" y="5658804"/>
            <a:ext cx="609600" cy="55072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encrypted-tbn2.gstatic.com/images?q=tbn:ANd9GcTdsznEbBSqvp9WtxByjcaJSmcWB678t-dlbNYYRXZGAqvlyQ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3193967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5752" y="228600"/>
            <a:ext cx="5663214" cy="4991100"/>
            <a:chOff x="1686024" y="228600"/>
            <a:chExt cx="6009059" cy="5295900"/>
          </a:xfrm>
        </p:grpSpPr>
        <p:sp>
          <p:nvSpPr>
            <p:cNvPr id="10" name="Freeform 9"/>
            <p:cNvSpPr/>
            <p:nvPr/>
          </p:nvSpPr>
          <p:spPr>
            <a:xfrm>
              <a:off x="4218149" y="2179449"/>
              <a:ext cx="765248" cy="801876"/>
            </a:xfrm>
            <a:custGeom>
              <a:avLst/>
              <a:gdLst>
                <a:gd name="connsiteX0" fmla="*/ 11050 w 765248"/>
                <a:gd name="connsiteY0" fmla="*/ 11301 h 801876"/>
                <a:gd name="connsiteX1" fmla="*/ 58675 w 765248"/>
                <a:gd name="connsiteY1" fmla="*/ 1776 h 801876"/>
                <a:gd name="connsiteX2" fmla="*/ 725425 w 765248"/>
                <a:gd name="connsiteY2" fmla="*/ 20826 h 801876"/>
                <a:gd name="connsiteX3" fmla="*/ 734950 w 765248"/>
                <a:gd name="connsiteY3" fmla="*/ 49401 h 801876"/>
                <a:gd name="connsiteX4" fmla="*/ 763525 w 765248"/>
                <a:gd name="connsiteY4" fmla="*/ 58926 h 801876"/>
                <a:gd name="connsiteX5" fmla="*/ 754000 w 765248"/>
                <a:gd name="connsiteY5" fmla="*/ 144651 h 801876"/>
                <a:gd name="connsiteX6" fmla="*/ 734950 w 765248"/>
                <a:gd name="connsiteY6" fmla="*/ 201801 h 801876"/>
                <a:gd name="connsiteX7" fmla="*/ 706375 w 765248"/>
                <a:gd name="connsiteY7" fmla="*/ 258951 h 801876"/>
                <a:gd name="connsiteX8" fmla="*/ 677800 w 765248"/>
                <a:gd name="connsiteY8" fmla="*/ 278001 h 801876"/>
                <a:gd name="connsiteX9" fmla="*/ 658750 w 765248"/>
                <a:gd name="connsiteY9" fmla="*/ 382776 h 801876"/>
                <a:gd name="connsiteX10" fmla="*/ 639700 w 765248"/>
                <a:gd name="connsiteY10" fmla="*/ 439926 h 801876"/>
                <a:gd name="connsiteX11" fmla="*/ 573025 w 765248"/>
                <a:gd name="connsiteY11" fmla="*/ 525651 h 801876"/>
                <a:gd name="connsiteX12" fmla="*/ 553975 w 765248"/>
                <a:gd name="connsiteY12" fmla="*/ 554226 h 801876"/>
                <a:gd name="connsiteX13" fmla="*/ 534925 w 765248"/>
                <a:gd name="connsiteY13" fmla="*/ 630426 h 801876"/>
                <a:gd name="connsiteX14" fmla="*/ 525400 w 765248"/>
                <a:gd name="connsiteY14" fmla="*/ 659001 h 801876"/>
                <a:gd name="connsiteX15" fmla="*/ 487300 w 765248"/>
                <a:gd name="connsiteY15" fmla="*/ 668526 h 801876"/>
                <a:gd name="connsiteX16" fmla="*/ 458725 w 765248"/>
                <a:gd name="connsiteY16" fmla="*/ 678051 h 801876"/>
                <a:gd name="connsiteX17" fmla="*/ 420625 w 765248"/>
                <a:gd name="connsiteY17" fmla="*/ 763776 h 801876"/>
                <a:gd name="connsiteX18" fmla="*/ 411100 w 765248"/>
                <a:gd name="connsiteY18" fmla="*/ 792351 h 801876"/>
                <a:gd name="connsiteX19" fmla="*/ 382525 w 765248"/>
                <a:gd name="connsiteY19" fmla="*/ 801876 h 801876"/>
                <a:gd name="connsiteX20" fmla="*/ 363475 w 765248"/>
                <a:gd name="connsiteY20" fmla="*/ 744726 h 801876"/>
                <a:gd name="connsiteX21" fmla="*/ 344425 w 765248"/>
                <a:gd name="connsiteY21" fmla="*/ 668526 h 801876"/>
                <a:gd name="connsiteX22" fmla="*/ 315850 w 765248"/>
                <a:gd name="connsiteY22" fmla="*/ 639951 h 801876"/>
                <a:gd name="connsiteX23" fmla="*/ 268225 w 765248"/>
                <a:gd name="connsiteY23" fmla="*/ 601851 h 801876"/>
                <a:gd name="connsiteX24" fmla="*/ 239650 w 765248"/>
                <a:gd name="connsiteY24" fmla="*/ 544701 h 801876"/>
                <a:gd name="connsiteX25" fmla="*/ 220600 w 765248"/>
                <a:gd name="connsiteY25" fmla="*/ 516126 h 801876"/>
                <a:gd name="connsiteX26" fmla="*/ 192025 w 765248"/>
                <a:gd name="connsiteY26" fmla="*/ 458976 h 801876"/>
                <a:gd name="connsiteX27" fmla="*/ 163450 w 765248"/>
                <a:gd name="connsiteY27" fmla="*/ 439926 h 801876"/>
                <a:gd name="connsiteX28" fmla="*/ 144400 w 765248"/>
                <a:gd name="connsiteY28" fmla="*/ 411351 h 801876"/>
                <a:gd name="connsiteX29" fmla="*/ 134875 w 765248"/>
                <a:gd name="connsiteY29" fmla="*/ 382776 h 801876"/>
                <a:gd name="connsiteX30" fmla="*/ 96775 w 765248"/>
                <a:gd name="connsiteY30" fmla="*/ 325626 h 801876"/>
                <a:gd name="connsiteX31" fmla="*/ 58675 w 765248"/>
                <a:gd name="connsiteY31" fmla="*/ 239901 h 801876"/>
                <a:gd name="connsiteX32" fmla="*/ 39625 w 765248"/>
                <a:gd name="connsiteY32" fmla="*/ 163701 h 801876"/>
                <a:gd name="connsiteX33" fmla="*/ 11050 w 765248"/>
                <a:gd name="connsiteY33" fmla="*/ 106551 h 801876"/>
                <a:gd name="connsiteX34" fmla="*/ 11050 w 765248"/>
                <a:gd name="connsiteY34" fmla="*/ 20826 h 801876"/>
                <a:gd name="connsiteX35" fmla="*/ 11050 w 765248"/>
                <a:gd name="connsiteY35" fmla="*/ 11301 h 80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5248" h="801876">
                  <a:moveTo>
                    <a:pt x="11050" y="11301"/>
                  </a:moveTo>
                  <a:cubicBezTo>
                    <a:pt x="18988" y="8126"/>
                    <a:pt x="42486" y="1776"/>
                    <a:pt x="58675" y="1776"/>
                  </a:cubicBezTo>
                  <a:cubicBezTo>
                    <a:pt x="578481" y="1776"/>
                    <a:pt x="460537" y="-8606"/>
                    <a:pt x="725425" y="20826"/>
                  </a:cubicBezTo>
                  <a:cubicBezTo>
                    <a:pt x="728600" y="30351"/>
                    <a:pt x="727850" y="42301"/>
                    <a:pt x="734950" y="49401"/>
                  </a:cubicBezTo>
                  <a:cubicBezTo>
                    <a:pt x="742050" y="56501"/>
                    <a:pt x="761556" y="49081"/>
                    <a:pt x="763525" y="58926"/>
                  </a:cubicBezTo>
                  <a:cubicBezTo>
                    <a:pt x="769164" y="87119"/>
                    <a:pt x="759639" y="116458"/>
                    <a:pt x="754000" y="144651"/>
                  </a:cubicBezTo>
                  <a:cubicBezTo>
                    <a:pt x="750062" y="164342"/>
                    <a:pt x="741300" y="182751"/>
                    <a:pt x="734950" y="201801"/>
                  </a:cubicBezTo>
                  <a:cubicBezTo>
                    <a:pt x="727203" y="225042"/>
                    <a:pt x="724839" y="240487"/>
                    <a:pt x="706375" y="258951"/>
                  </a:cubicBezTo>
                  <a:cubicBezTo>
                    <a:pt x="698280" y="267046"/>
                    <a:pt x="687325" y="271651"/>
                    <a:pt x="677800" y="278001"/>
                  </a:cubicBezTo>
                  <a:cubicBezTo>
                    <a:pt x="651731" y="356207"/>
                    <a:pt x="691061" y="231991"/>
                    <a:pt x="658750" y="382776"/>
                  </a:cubicBezTo>
                  <a:cubicBezTo>
                    <a:pt x="654543" y="402411"/>
                    <a:pt x="646050" y="420876"/>
                    <a:pt x="639700" y="439926"/>
                  </a:cubicBezTo>
                  <a:cubicBezTo>
                    <a:pt x="623651" y="488074"/>
                    <a:pt x="600420" y="492777"/>
                    <a:pt x="573025" y="525651"/>
                  </a:cubicBezTo>
                  <a:cubicBezTo>
                    <a:pt x="565696" y="534445"/>
                    <a:pt x="560325" y="544701"/>
                    <a:pt x="553975" y="554226"/>
                  </a:cubicBezTo>
                  <a:cubicBezTo>
                    <a:pt x="547625" y="579626"/>
                    <a:pt x="543204" y="605588"/>
                    <a:pt x="534925" y="630426"/>
                  </a:cubicBezTo>
                  <a:cubicBezTo>
                    <a:pt x="531750" y="639951"/>
                    <a:pt x="533240" y="652729"/>
                    <a:pt x="525400" y="659001"/>
                  </a:cubicBezTo>
                  <a:cubicBezTo>
                    <a:pt x="515178" y="667179"/>
                    <a:pt x="499887" y="664930"/>
                    <a:pt x="487300" y="668526"/>
                  </a:cubicBezTo>
                  <a:cubicBezTo>
                    <a:pt x="477646" y="671284"/>
                    <a:pt x="468250" y="674876"/>
                    <a:pt x="458725" y="678051"/>
                  </a:cubicBezTo>
                  <a:cubicBezTo>
                    <a:pt x="428536" y="723334"/>
                    <a:pt x="443295" y="695766"/>
                    <a:pt x="420625" y="763776"/>
                  </a:cubicBezTo>
                  <a:cubicBezTo>
                    <a:pt x="417450" y="773301"/>
                    <a:pt x="420625" y="789176"/>
                    <a:pt x="411100" y="792351"/>
                  </a:cubicBezTo>
                  <a:lnTo>
                    <a:pt x="382525" y="801876"/>
                  </a:lnTo>
                  <a:lnTo>
                    <a:pt x="363475" y="744726"/>
                  </a:lnTo>
                  <a:cubicBezTo>
                    <a:pt x="360269" y="735108"/>
                    <a:pt x="353929" y="682783"/>
                    <a:pt x="344425" y="668526"/>
                  </a:cubicBezTo>
                  <a:cubicBezTo>
                    <a:pt x="336953" y="657318"/>
                    <a:pt x="324474" y="650299"/>
                    <a:pt x="315850" y="639951"/>
                  </a:cubicBezTo>
                  <a:cubicBezTo>
                    <a:pt x="282709" y="600181"/>
                    <a:pt x="315135" y="617488"/>
                    <a:pt x="268225" y="601851"/>
                  </a:cubicBezTo>
                  <a:cubicBezTo>
                    <a:pt x="213630" y="519959"/>
                    <a:pt x="279085" y="623571"/>
                    <a:pt x="239650" y="544701"/>
                  </a:cubicBezTo>
                  <a:cubicBezTo>
                    <a:pt x="234530" y="534462"/>
                    <a:pt x="225720" y="526365"/>
                    <a:pt x="220600" y="516126"/>
                  </a:cubicBezTo>
                  <a:cubicBezTo>
                    <a:pt x="205106" y="485138"/>
                    <a:pt x="219322" y="486273"/>
                    <a:pt x="192025" y="458976"/>
                  </a:cubicBezTo>
                  <a:cubicBezTo>
                    <a:pt x="183930" y="450881"/>
                    <a:pt x="172975" y="446276"/>
                    <a:pt x="163450" y="439926"/>
                  </a:cubicBezTo>
                  <a:cubicBezTo>
                    <a:pt x="157100" y="430401"/>
                    <a:pt x="149520" y="421590"/>
                    <a:pt x="144400" y="411351"/>
                  </a:cubicBezTo>
                  <a:cubicBezTo>
                    <a:pt x="139910" y="402371"/>
                    <a:pt x="139751" y="391553"/>
                    <a:pt x="134875" y="382776"/>
                  </a:cubicBezTo>
                  <a:cubicBezTo>
                    <a:pt x="123756" y="362762"/>
                    <a:pt x="104015" y="347346"/>
                    <a:pt x="96775" y="325626"/>
                  </a:cubicBezTo>
                  <a:cubicBezTo>
                    <a:pt x="47628" y="178184"/>
                    <a:pt x="103958" y="330467"/>
                    <a:pt x="58675" y="239901"/>
                  </a:cubicBezTo>
                  <a:cubicBezTo>
                    <a:pt x="47789" y="218128"/>
                    <a:pt x="45059" y="185438"/>
                    <a:pt x="39625" y="163701"/>
                  </a:cubicBezTo>
                  <a:cubicBezTo>
                    <a:pt x="31738" y="132153"/>
                    <a:pt x="29674" y="134487"/>
                    <a:pt x="11050" y="106551"/>
                  </a:cubicBezTo>
                  <a:cubicBezTo>
                    <a:pt x="5421" y="84034"/>
                    <a:pt x="-10716" y="42592"/>
                    <a:pt x="11050" y="20826"/>
                  </a:cubicBezTo>
                  <a:cubicBezTo>
                    <a:pt x="20030" y="11846"/>
                    <a:pt x="3112" y="14476"/>
                    <a:pt x="11050" y="11301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4200624" y="228600"/>
              <a:ext cx="3352800" cy="335280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686024" y="228600"/>
              <a:ext cx="3352800" cy="3352800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857599" y="2171700"/>
              <a:ext cx="3352800" cy="3352800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71774" y="1282987"/>
              <a:ext cx="228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rial Black" panose="020B0A04020102020204" pitchFamily="34" charset="0"/>
                </a:rPr>
                <a:t>Harmful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09083" y="1282987"/>
              <a:ext cx="2286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rial Black" panose="020B0A04020102020204" pitchFamily="34" charset="0"/>
                </a:rPr>
                <a:t>Persist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10049" y="3848100"/>
              <a:ext cx="3695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Arial Black" panose="020B0A04020102020204" pitchFamily="34" charset="0"/>
                </a:rPr>
                <a:t>Transport</a:t>
              </a:r>
              <a:endParaRPr lang="en-US" sz="32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58" y="5315760"/>
            <a:ext cx="5637683" cy="148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58335" y="1252849"/>
            <a:ext cx="291465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Although 750 different chemical compounds have been tried in hydraulic fracturing only about a half dozen exhibit these overlapping  characteristics!</a:t>
            </a:r>
            <a:endParaRPr lang="en-US" dirty="0"/>
          </a:p>
        </p:txBody>
      </p:sp>
      <p:pic>
        <p:nvPicPr>
          <p:cNvPr id="2052" name="Picture 4" descr="http://www.colorado.edu/ceae/environmental/ryan/images/awghea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360" y="3743891"/>
            <a:ext cx="333375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olorado.edu/ceae/environmental/ryan/images/img-cwer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85" y="4267200"/>
            <a:ext cx="28575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68320" y="3234544"/>
            <a:ext cx="2848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Joseph Ryan, Ph.D. U of Colorado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44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381000"/>
            <a:ext cx="11582400" cy="772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391834"/>
            <a:ext cx="25146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Mala </a:t>
            </a:r>
            <a:r>
              <a:rPr lang="en-US" dirty="0" err="1" smtClean="0"/>
              <a:t>Reka</a:t>
            </a:r>
            <a:r>
              <a:rPr lang="en-US" dirty="0" smtClean="0"/>
              <a:t> Formation</a:t>
            </a:r>
          </a:p>
          <a:p>
            <a:pPr algn="ctr"/>
            <a:r>
              <a:rPr lang="en-US" dirty="0" smtClean="0"/>
              <a:t>(Iskar Gorge)</a:t>
            </a:r>
          </a:p>
          <a:p>
            <a:pPr algn="ctr"/>
            <a:r>
              <a:rPr lang="en-US" dirty="0" smtClean="0"/>
              <a:t>Black Graptolite Siltstone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685800"/>
            <a:ext cx="350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Fracking</a:t>
            </a:r>
            <a:r>
              <a:rPr lang="en-US" dirty="0" smtClean="0"/>
              <a:t> Debate in Bulgaria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6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153" y="-152402"/>
            <a:ext cx="9536153" cy="701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43" y="6262625"/>
            <a:ext cx="27813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1832113"/>
            <a:ext cx="1447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Marcellus Gas Shale</a:t>
            </a:r>
          </a:p>
          <a:p>
            <a:pPr algn="ctr"/>
            <a:r>
              <a:rPr lang="en-US" sz="1200" dirty="0" smtClean="0"/>
              <a:t>Town of </a:t>
            </a:r>
            <a:r>
              <a:rPr lang="en-US" sz="1200" dirty="0" err="1" smtClean="0"/>
              <a:t>Dimock</a:t>
            </a:r>
            <a:endParaRPr lang="en-US" sz="12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409246" y="1582310"/>
            <a:ext cx="318051" cy="3260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859942" y="1037834"/>
            <a:ext cx="183543" cy="221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1623" y="5612571"/>
            <a:ext cx="7848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Many of the </a:t>
            </a:r>
            <a:r>
              <a:rPr lang="en-US" u="sng" dirty="0" err="1" smtClean="0">
                <a:latin typeface="Arial Black" panose="020B0A04020102020204" pitchFamily="34" charset="0"/>
              </a:rPr>
              <a:t>fracking</a:t>
            </a:r>
            <a:r>
              <a:rPr lang="en-US" u="sng" dirty="0" smtClean="0">
                <a:latin typeface="Arial Black" panose="020B0A04020102020204" pitchFamily="34" charset="0"/>
              </a:rPr>
              <a:t> </a:t>
            </a:r>
            <a:r>
              <a:rPr lang="en-US" u="sng" dirty="0" smtClean="0">
                <a:latin typeface="Arial Black" panose="020B0A04020102020204" pitchFamily="34" charset="0"/>
              </a:rPr>
              <a:t>myths </a:t>
            </a:r>
            <a:r>
              <a:rPr lang="en-US" dirty="0" smtClean="0">
                <a:latin typeface="Arial Black" panose="020B0A04020102020204" pitchFamily="34" charset="0"/>
              </a:rPr>
              <a:t>come from Pennsylvania, home to the Marcellus gas shale and the town of </a:t>
            </a:r>
            <a:r>
              <a:rPr lang="en-US" dirty="0" err="1" smtClean="0">
                <a:latin typeface="Arial Black" panose="020B0A04020102020204" pitchFamily="34" charset="0"/>
              </a:rPr>
              <a:t>Dimock</a:t>
            </a:r>
            <a:r>
              <a:rPr lang="en-US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04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494904" y="595172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99"/>
                </a:solidFill>
              </a:rPr>
              <a:t>“The public understands </a:t>
            </a:r>
            <a:r>
              <a:rPr lang="en-US" dirty="0" err="1" smtClean="0">
                <a:solidFill>
                  <a:srgbClr val="000099"/>
                </a:solidFill>
              </a:rPr>
              <a:t>fracking</a:t>
            </a:r>
            <a:r>
              <a:rPr lang="en-US" dirty="0" smtClean="0">
                <a:solidFill>
                  <a:srgbClr val="000099"/>
                </a:solidFill>
              </a:rPr>
              <a:t>!</a:t>
            </a:r>
            <a:endParaRPr lang="en-US" dirty="0" smtClean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76400" y="54251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99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23" y="1959499"/>
            <a:ext cx="8229600" cy="163036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smtClean="0">
                <a:solidFill>
                  <a:srgbClr val="000099"/>
                </a:solidFill>
              </a:rPr>
              <a:t>Christopher Joyce</a:t>
            </a:r>
            <a:r>
              <a:rPr lang="en-US" dirty="0" smtClean="0">
                <a:solidFill>
                  <a:srgbClr val="000099"/>
                </a:solidFill>
              </a:rPr>
              <a:t/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sz="1800" dirty="0" smtClean="0">
                <a:solidFill>
                  <a:srgbClr val="000099"/>
                </a:solidFill>
              </a:rPr>
              <a:t>Correspondent: Science Desk</a:t>
            </a:r>
            <a:r>
              <a:rPr lang="en-US" sz="3600" dirty="0" smtClean="0">
                <a:solidFill>
                  <a:srgbClr val="000099"/>
                </a:solidFill>
              </a:rPr>
              <a:t/>
            </a:r>
            <a:br>
              <a:rPr lang="en-US" sz="3600" dirty="0" smtClean="0">
                <a:solidFill>
                  <a:srgbClr val="000099"/>
                </a:solidFill>
              </a:rPr>
            </a:br>
            <a:r>
              <a:rPr lang="en-US" sz="2100" dirty="0" smtClean="0">
                <a:solidFill>
                  <a:srgbClr val="000099"/>
                </a:solidFill>
              </a:rPr>
              <a:t>National Public Radio (NPR)</a:t>
            </a:r>
            <a:endParaRPr lang="en-US" sz="2100" dirty="0">
              <a:solidFill>
                <a:srgbClr val="000099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92836" y="3505200"/>
            <a:ext cx="8824823" cy="3733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99"/>
                </a:solidFill>
              </a:rPr>
              <a:t>I have been in science journalism for more than 30 years and I have never seen more </a:t>
            </a:r>
            <a:r>
              <a:rPr lang="en-US" b="1" u="sng" dirty="0" smtClean="0">
                <a:solidFill>
                  <a:srgbClr val="000099"/>
                </a:solidFill>
              </a:rPr>
              <a:t>scientific disinformation </a:t>
            </a:r>
            <a:r>
              <a:rPr lang="en-US" dirty="0" smtClean="0">
                <a:solidFill>
                  <a:srgbClr val="000099"/>
                </a:solidFill>
              </a:rPr>
              <a:t>on any topic as </a:t>
            </a:r>
            <a:r>
              <a:rPr lang="en-US" b="1" u="sng" dirty="0" err="1" smtClean="0">
                <a:solidFill>
                  <a:srgbClr val="000099"/>
                </a:solidFill>
              </a:rPr>
              <a:t>fracking</a:t>
            </a:r>
            <a:r>
              <a:rPr lang="en-US" dirty="0" smtClean="0">
                <a:solidFill>
                  <a:srgbClr val="000099"/>
                </a:solidFill>
              </a:rPr>
              <a:t>. I am amazed at the level of both inadvertent and purposeful disinformation.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There is such an agenda on everyone’s mind.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16" name="Picture 2" descr="N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555604"/>
            <a:ext cx="13144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67400" y="6563748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99"/>
                </a:solidFill>
              </a:rPr>
              <a:t>http://www.youtube.com/watch?v=giCRpuI-YBA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1515" y="1524000"/>
            <a:ext cx="839637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10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aginepeace.com/wp-content/uploads/2013/01/Z4O-600x41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972" y="3549796"/>
            <a:ext cx="5676028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estofneworleans.com/imager/actor-mark-ruffalo-holds-polluted-water-from-fracking-at-dimock-penn-in/b/original/2106134/6a13/events_fea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22" y="1075298"/>
            <a:ext cx="4449401" cy="296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0.gstatic.com/images?q=tbn:ANd9GcQx8UCE1K_HSNLmPaNXiQII-oHGnf9cT_4vGniFZ6q5u89Qgzcr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1" y="3798709"/>
            <a:ext cx="4386380" cy="305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8786" y="3180464"/>
            <a:ext cx="17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Mark </a:t>
            </a:r>
            <a:r>
              <a:rPr lang="en-US" dirty="0" err="1" smtClean="0">
                <a:solidFill>
                  <a:schemeClr val="bg1"/>
                </a:solidFill>
              </a:rPr>
              <a:t>Ruffalo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680" y="6248400"/>
            <a:ext cx="170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Debra Winger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53746" y="1059849"/>
            <a:ext cx="5390254" cy="3095955"/>
            <a:chOff x="3209751" y="296999"/>
            <a:chExt cx="5390254" cy="3095955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04800"/>
              <a:ext cx="3266005" cy="308815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751" y="296999"/>
              <a:ext cx="2151566" cy="309595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89140" y="533400"/>
            <a:ext cx="9372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“As a group, movie stars are </a:t>
            </a:r>
            <a:r>
              <a:rPr lang="en-US" dirty="0" err="1" smtClean="0"/>
              <a:t>fracking</a:t>
            </a:r>
            <a:r>
              <a:rPr lang="en-US" dirty="0" smtClean="0"/>
              <a:t> experts”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56836" y="5425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latin typeface="Comic Sans MS" panose="030F0702030302020204" pitchFamily="66" charset="0"/>
              </a:rPr>
              <a:t>Myth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s://encrypted-tbn0.gstatic.com/images?q=tbn:ANd9GcTwQg4bOQ2fOgZJ1xK-IpQKXUdywFizSk9TQ-kAN7NgGV0-rb2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13" y="226218"/>
            <a:ext cx="611632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561936" y="520730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Yoko Ono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4474" y="553047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Sean Lennon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29957" y="592523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Susan Sarandon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822" y="1982385"/>
            <a:ext cx="5181600" cy="28962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27856" y="503720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Weld County, CO, water well drilled into coal beds!</a:t>
            </a:r>
            <a:endParaRPr lang="en-US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 rot="12121425">
            <a:off x="3910585" y="4509881"/>
            <a:ext cx="170866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000" y="5638800"/>
            <a:ext cx="85344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The Colorado Oil &amp; Gas Conservation Commission (COGCC) sent a letter to Mike W. Markham in Weld County, Colo.  After extensive sampling and testing, COGCC finds “no indications of any oil &amp; gas related impacts” to Mr. Markham’s well.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388573">
            <a:off x="6644408" y="2042404"/>
            <a:ext cx="1846359" cy="2709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56836" y="5425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Fracking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Myth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7136" y="650911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“Flaming faucets are caused by </a:t>
            </a:r>
            <a:r>
              <a:rPr lang="en-US" dirty="0" err="1" smtClean="0">
                <a:solidFill>
                  <a:srgbClr val="FFFF00"/>
                </a:solidFill>
              </a:rPr>
              <a:t>fracking</a:t>
            </a:r>
            <a:r>
              <a:rPr lang="en-US" dirty="0" smtClean="0">
                <a:solidFill>
                  <a:srgbClr val="FFFF00"/>
                </a:solidFill>
              </a:rPr>
              <a:t>!”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</a:rPr>
              <a:t>Josh Fox, producer of the movie ‘</a:t>
            </a:r>
            <a:r>
              <a:rPr lang="en-US" dirty="0" err="1" smtClean="0">
                <a:solidFill>
                  <a:srgbClr val="FFFF00"/>
                </a:solidFill>
              </a:rPr>
              <a:t>Gasland</a:t>
            </a:r>
            <a:r>
              <a:rPr lang="en-US" dirty="0" smtClean="0">
                <a:solidFill>
                  <a:srgbClr val="FFFF00"/>
                </a:solidFill>
              </a:rPr>
              <a:t>’.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7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08157" y="1131262"/>
            <a:ext cx="3596244" cy="5412529"/>
            <a:chOff x="228600" y="2931226"/>
            <a:chExt cx="2514600" cy="37846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947" y="5181600"/>
              <a:ext cx="1910253" cy="772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931226"/>
              <a:ext cx="604347" cy="378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648660" y="3346583"/>
            <a:ext cx="217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methane saturation level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1494436" y="1066800"/>
            <a:ext cx="3641863" cy="5390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372461" y="4349624"/>
            <a:ext cx="2731940" cy="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30702" y="2593350"/>
            <a:ext cx="26670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Methane (CH</a:t>
            </a:r>
            <a:r>
              <a:rPr lang="en-US" baseline="-25000" dirty="0" smtClean="0">
                <a:latin typeface="Arial Black" panose="020B0A04020102020204" pitchFamily="34" charset="0"/>
              </a:rPr>
              <a:t>4</a:t>
            </a:r>
            <a:r>
              <a:rPr lang="en-US" dirty="0" smtClean="0">
                <a:latin typeface="Arial Black" panose="020B0A04020102020204" pitchFamily="34" charset="0"/>
              </a:rPr>
              <a:t>) must have a concentration of 28 mg/L to </a:t>
            </a:r>
            <a:r>
              <a:rPr lang="en-US" dirty="0" err="1" smtClean="0">
                <a:latin typeface="Arial Black" panose="020B0A04020102020204" pitchFamily="34" charset="0"/>
              </a:rPr>
              <a:t>exsolve</a:t>
            </a:r>
            <a:r>
              <a:rPr lang="en-US" dirty="0" smtClean="0">
                <a:latin typeface="Arial Black" panose="020B0A04020102020204" pitchFamily="34" charset="0"/>
              </a:rPr>
              <a:t> from groundwater.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810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anose="020B0A04020102020204" pitchFamily="34" charset="0"/>
              </a:rPr>
              <a:t>Methane is commonly dissolved in groundwater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0702" y="5181600"/>
            <a:ext cx="315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mg/L = milligrams per liter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5834"/>
            <a:ext cx="51309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" y="1447800"/>
            <a:ext cx="5681663" cy="3763179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747611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itchFamily="34" charset="0"/>
              </a:rPr>
              <a:t>Eternal Flame Falls</a:t>
            </a:r>
          </a:p>
          <a:p>
            <a:pPr algn="ctr"/>
            <a:r>
              <a:rPr lang="en-US" sz="2400" dirty="0" smtClean="0">
                <a:latin typeface="Arial Black" pitchFamily="34" charset="0"/>
              </a:rPr>
              <a:t>Erie County, NY</a:t>
            </a:r>
            <a:endParaRPr lang="en-US" sz="2400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288323"/>
            <a:ext cx="67818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Occasionally methane leaks rapidly </a:t>
            </a:r>
            <a:r>
              <a:rPr lang="en-US" dirty="0"/>
              <a:t>enough from </a:t>
            </a:r>
            <a:r>
              <a:rPr lang="en-US" dirty="0" smtClean="0"/>
              <a:t>gas shale along natural pathways that, once ignited, it may burn continuously!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2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1233</Words>
  <Application>Microsoft Office PowerPoint</Application>
  <PresentationFormat>On-screen Show (4:3)</PresentationFormat>
  <Paragraphs>336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Environmental Realities of Hydraulic Fracturing (Fracking):  Fact versus Fiction </vt:lpstr>
      <vt:lpstr>Objective: To understand the political, social, economic, environmental, and geological background associated with     fracking myths.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Dimock: Fiorentino’s well housing</vt:lpstr>
      <vt:lpstr>Dimock: First Media Report</vt:lpstr>
      <vt:lpstr>Fiorentino’s well: Some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Principle of Buoyancy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Engelder</dc:creator>
  <cp:lastModifiedBy>Traveler</cp:lastModifiedBy>
  <cp:revision>97</cp:revision>
  <dcterms:created xsi:type="dcterms:W3CDTF">2013-09-14T14:27:26Z</dcterms:created>
  <dcterms:modified xsi:type="dcterms:W3CDTF">2013-10-08T05:32:57Z</dcterms:modified>
</cp:coreProperties>
</file>