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82" r:id="rId3"/>
    <p:sldId id="279" r:id="rId4"/>
    <p:sldId id="267" r:id="rId5"/>
    <p:sldId id="271" r:id="rId6"/>
    <p:sldId id="281" r:id="rId7"/>
    <p:sldId id="283" r:id="rId8"/>
    <p:sldId id="289" r:id="rId9"/>
    <p:sldId id="295" r:id="rId10"/>
    <p:sldId id="296" r:id="rId11"/>
    <p:sldId id="294" r:id="rId12"/>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B86CA3EF-CB4F-4275-A2A7-8F036239207A}">
          <p14:sldIdLst>
            <p14:sldId id="256"/>
            <p14:sldId id="282"/>
            <p14:sldId id="279"/>
            <p14:sldId id="267"/>
            <p14:sldId id="271"/>
            <p14:sldId id="281"/>
            <p14:sldId id="283"/>
            <p14:sldId id="289"/>
            <p14:sldId id="295"/>
            <p14:sldId id="296"/>
            <p14:sldId id="294"/>
          </p14:sldIdLst>
        </p14:section>
        <p14:section name="Extra Slides" id="{A487A076-5843-4707-AD9E-933BA3C8EA6E}">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EEF"/>
    <a:srgbClr val="B3AA7E"/>
    <a:srgbClr val="7B79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20" autoAdjust="0"/>
    <p:restoredTop sz="91361" autoAdjust="0"/>
  </p:normalViewPr>
  <p:slideViewPr>
    <p:cSldViewPr>
      <p:cViewPr>
        <p:scale>
          <a:sx n="100" d="100"/>
          <a:sy n="100" d="100"/>
        </p:scale>
        <p:origin x="-1554" y="-72"/>
      </p:cViewPr>
      <p:guideLst>
        <p:guide orient="horz" pos="164"/>
        <p:guide pos="567"/>
      </p:guideLst>
    </p:cSldViewPr>
  </p:slideViewPr>
  <p:outlineViewPr>
    <p:cViewPr>
      <p:scale>
        <a:sx n="33" d="100"/>
        <a:sy n="33" d="100"/>
      </p:scale>
      <p:origin x="48" y="409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199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25180FC-53B2-4F31-B635-2BB36D610CFC}" type="datetimeFigureOut">
              <a:rPr lang="en-US" smtClean="0"/>
              <a:pPr/>
              <a:t>10/1/2013</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9F04881-308E-4679-A7F0-E6B93955F46C}" type="slidenum">
              <a:rPr lang="en-GB" smtClean="0"/>
              <a:pPr/>
              <a:t>‹#›</a:t>
            </a:fld>
            <a:endParaRPr lang="en-GB"/>
          </a:p>
        </p:txBody>
      </p:sp>
    </p:spTree>
    <p:extLst>
      <p:ext uri="{BB962C8B-B14F-4D97-AF65-F5344CB8AC3E}">
        <p14:creationId xmlns:p14="http://schemas.microsoft.com/office/powerpoint/2010/main" val="27327945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256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56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56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256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F4D4F13-E978-486F-8877-8C9CED89F9CA}" type="slidenum">
              <a:rPr lang="en-GB"/>
              <a:pPr/>
              <a:t>‹#›</a:t>
            </a:fld>
            <a:endParaRPr lang="en-GB"/>
          </a:p>
        </p:txBody>
      </p:sp>
    </p:spTree>
    <p:extLst>
      <p:ext uri="{BB962C8B-B14F-4D97-AF65-F5344CB8AC3E}">
        <p14:creationId xmlns:p14="http://schemas.microsoft.com/office/powerpoint/2010/main" val="94520192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F4D4F13-E978-486F-8877-8C9CED89F9CA}" type="slidenum">
              <a:rPr lang="en-GB" smtClean="0"/>
              <a:pPr/>
              <a:t>2</a:t>
            </a:fld>
            <a:endParaRPr lang="en-GB" dirty="0"/>
          </a:p>
        </p:txBody>
      </p:sp>
    </p:spTree>
    <p:extLst>
      <p:ext uri="{BB962C8B-B14F-4D97-AF65-F5344CB8AC3E}">
        <p14:creationId xmlns:p14="http://schemas.microsoft.com/office/powerpoint/2010/main" val="3918650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F4D4F13-E978-486F-8877-8C9CED89F9CA}" type="slidenum">
              <a:rPr lang="en-GB" smtClean="0"/>
              <a:pPr/>
              <a:t>4</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F4D4F13-E978-486F-8877-8C9CED89F9CA}" type="slidenum">
              <a:rPr lang="en-GB" smtClean="0"/>
              <a:pPr/>
              <a:t>5</a:t>
            </a:fld>
            <a:endParaRPr lang="en-GB"/>
          </a:p>
        </p:txBody>
      </p:sp>
    </p:spTree>
    <p:extLst>
      <p:ext uri="{BB962C8B-B14F-4D97-AF65-F5344CB8AC3E}">
        <p14:creationId xmlns:p14="http://schemas.microsoft.com/office/powerpoint/2010/main" val="12404479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F4D4F13-E978-486F-8877-8C9CED89F9CA}" type="slidenum">
              <a:rPr lang="en-GB" smtClean="0"/>
              <a:pPr/>
              <a:t>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83" name="Picture 11" descr="front com"/>
          <p:cNvPicPr>
            <a:picLocks noChangeAspect="1" noChangeArrowheads="1"/>
          </p:cNvPicPr>
          <p:nvPr userDrawn="1"/>
        </p:nvPicPr>
        <p:blipFill>
          <a:blip r:embed="rId2" cstate="print"/>
          <a:srcRect l="8195" t="3648" r="7840" b="7307"/>
          <a:stretch>
            <a:fillRect/>
          </a:stretch>
        </p:blipFill>
        <p:spPr bwMode="auto">
          <a:xfrm>
            <a:off x="0" y="0"/>
            <a:ext cx="9144000" cy="6856413"/>
          </a:xfrm>
          <a:prstGeom prst="rect">
            <a:avLst/>
          </a:prstGeom>
          <a:noFill/>
        </p:spPr>
      </p:pic>
      <p:sp>
        <p:nvSpPr>
          <p:cNvPr id="3074" name="Rectangle 2"/>
          <p:cNvSpPr>
            <a:spLocks noGrp="1" noChangeArrowheads="1"/>
          </p:cNvSpPr>
          <p:nvPr>
            <p:ph type="ctrTitle"/>
          </p:nvPr>
        </p:nvSpPr>
        <p:spPr>
          <a:xfrm>
            <a:off x="900113" y="1916113"/>
            <a:ext cx="7772400" cy="1441450"/>
          </a:xfrm>
        </p:spPr>
        <p:txBody>
          <a:bodyPr/>
          <a:lstStyle>
            <a:lvl1pPr>
              <a:defRPr sz="4500" b="0">
                <a:solidFill>
                  <a:schemeClr val="bg1"/>
                </a:solidFill>
              </a:defRPr>
            </a:lvl1pPr>
          </a:lstStyle>
          <a:p>
            <a:r>
              <a:rPr lang="en-GB"/>
              <a:t>CLICK TO EDIT MASTER TITLE STYLE</a:t>
            </a:r>
          </a:p>
        </p:txBody>
      </p:sp>
      <p:sp>
        <p:nvSpPr>
          <p:cNvPr id="3075" name="Rectangle 3"/>
          <p:cNvSpPr>
            <a:spLocks noGrp="1" noChangeArrowheads="1"/>
          </p:cNvSpPr>
          <p:nvPr>
            <p:ph type="subTitle" idx="1"/>
          </p:nvPr>
        </p:nvSpPr>
        <p:spPr>
          <a:xfrm>
            <a:off x="900113" y="3357563"/>
            <a:ext cx="7775575" cy="1223962"/>
          </a:xfrm>
        </p:spPr>
        <p:txBody>
          <a:bodyPr/>
          <a:lstStyle>
            <a:lvl1pPr marL="0" indent="0">
              <a:buFontTx/>
              <a:buNone/>
              <a:defRPr sz="3600">
                <a:solidFill>
                  <a:schemeClr val="bg1"/>
                </a:solidFill>
              </a:defRPr>
            </a:lvl1pPr>
          </a:lstStyle>
          <a:p>
            <a:r>
              <a:rPr lang="en-GB"/>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6688" y="142875"/>
            <a:ext cx="1871662" cy="58785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00113" y="142875"/>
            <a:ext cx="5464175" cy="58785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00113" y="331887"/>
            <a:ext cx="5400675" cy="504825"/>
          </a:xfrm>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00113" y="1989138"/>
            <a:ext cx="3667125" cy="4032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19638" y="1989138"/>
            <a:ext cx="3668712" cy="4032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descr="front com"/>
          <p:cNvPicPr>
            <a:picLocks noChangeAspect="1" noChangeArrowheads="1"/>
          </p:cNvPicPr>
          <p:nvPr userDrawn="1"/>
        </p:nvPicPr>
        <p:blipFill>
          <a:blip r:embed="rId13" cstate="print"/>
          <a:srcRect l="8195" t="3648" r="7840" b="77693"/>
          <a:stretch>
            <a:fillRect/>
          </a:stretch>
        </p:blipFill>
        <p:spPr bwMode="auto">
          <a:xfrm>
            <a:off x="0" y="0"/>
            <a:ext cx="9144000" cy="1436688"/>
          </a:xfrm>
          <a:prstGeom prst="rect">
            <a:avLst/>
          </a:prstGeom>
          <a:noFill/>
        </p:spPr>
      </p:pic>
      <p:sp>
        <p:nvSpPr>
          <p:cNvPr id="1026" name="Rectangle 2"/>
          <p:cNvSpPr>
            <a:spLocks noGrp="1" noChangeArrowheads="1"/>
          </p:cNvSpPr>
          <p:nvPr>
            <p:ph type="title"/>
          </p:nvPr>
        </p:nvSpPr>
        <p:spPr bwMode="auto">
          <a:xfrm>
            <a:off x="900113" y="142875"/>
            <a:ext cx="5400675" cy="504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900113" y="1989138"/>
            <a:ext cx="7488237" cy="4032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spcBef>
          <a:spcPct val="0"/>
        </a:spcBef>
        <a:spcAft>
          <a:spcPct val="0"/>
        </a:spcAft>
        <a:defRPr sz="2200" b="1">
          <a:solidFill>
            <a:srgbClr val="7B7979"/>
          </a:solidFill>
          <a:latin typeface="+mj-lt"/>
          <a:ea typeface="+mj-ea"/>
          <a:cs typeface="+mj-cs"/>
        </a:defRPr>
      </a:lvl1pPr>
      <a:lvl2pPr algn="l" rtl="0" fontAlgn="base">
        <a:spcBef>
          <a:spcPct val="0"/>
        </a:spcBef>
        <a:spcAft>
          <a:spcPct val="0"/>
        </a:spcAft>
        <a:defRPr sz="2200" b="1">
          <a:solidFill>
            <a:srgbClr val="7B7979"/>
          </a:solidFill>
          <a:latin typeface="Arial" charset="0"/>
        </a:defRPr>
      </a:lvl2pPr>
      <a:lvl3pPr algn="l" rtl="0" fontAlgn="base">
        <a:spcBef>
          <a:spcPct val="0"/>
        </a:spcBef>
        <a:spcAft>
          <a:spcPct val="0"/>
        </a:spcAft>
        <a:defRPr sz="2200" b="1">
          <a:solidFill>
            <a:srgbClr val="7B7979"/>
          </a:solidFill>
          <a:latin typeface="Arial" charset="0"/>
        </a:defRPr>
      </a:lvl3pPr>
      <a:lvl4pPr algn="l" rtl="0" fontAlgn="base">
        <a:spcBef>
          <a:spcPct val="0"/>
        </a:spcBef>
        <a:spcAft>
          <a:spcPct val="0"/>
        </a:spcAft>
        <a:defRPr sz="2200" b="1">
          <a:solidFill>
            <a:srgbClr val="7B7979"/>
          </a:solidFill>
          <a:latin typeface="Arial" charset="0"/>
        </a:defRPr>
      </a:lvl4pPr>
      <a:lvl5pPr algn="l" rtl="0" fontAlgn="base">
        <a:spcBef>
          <a:spcPct val="0"/>
        </a:spcBef>
        <a:spcAft>
          <a:spcPct val="0"/>
        </a:spcAft>
        <a:defRPr sz="2200" b="1">
          <a:solidFill>
            <a:srgbClr val="7B7979"/>
          </a:solidFill>
          <a:latin typeface="Arial" charset="0"/>
        </a:defRPr>
      </a:lvl5pPr>
      <a:lvl6pPr marL="457200" algn="l" rtl="0" fontAlgn="base">
        <a:spcBef>
          <a:spcPct val="0"/>
        </a:spcBef>
        <a:spcAft>
          <a:spcPct val="0"/>
        </a:spcAft>
        <a:defRPr sz="2200" b="1">
          <a:solidFill>
            <a:srgbClr val="7B7979"/>
          </a:solidFill>
          <a:latin typeface="Arial" charset="0"/>
        </a:defRPr>
      </a:lvl6pPr>
      <a:lvl7pPr marL="914400" algn="l" rtl="0" fontAlgn="base">
        <a:spcBef>
          <a:spcPct val="0"/>
        </a:spcBef>
        <a:spcAft>
          <a:spcPct val="0"/>
        </a:spcAft>
        <a:defRPr sz="2200" b="1">
          <a:solidFill>
            <a:srgbClr val="7B7979"/>
          </a:solidFill>
          <a:latin typeface="Arial" charset="0"/>
        </a:defRPr>
      </a:lvl7pPr>
      <a:lvl8pPr marL="1371600" algn="l" rtl="0" fontAlgn="base">
        <a:spcBef>
          <a:spcPct val="0"/>
        </a:spcBef>
        <a:spcAft>
          <a:spcPct val="0"/>
        </a:spcAft>
        <a:defRPr sz="2200" b="1">
          <a:solidFill>
            <a:srgbClr val="7B7979"/>
          </a:solidFill>
          <a:latin typeface="Arial" charset="0"/>
        </a:defRPr>
      </a:lvl8pPr>
      <a:lvl9pPr marL="1828800" algn="l" rtl="0" fontAlgn="base">
        <a:spcBef>
          <a:spcPct val="0"/>
        </a:spcBef>
        <a:spcAft>
          <a:spcPct val="0"/>
        </a:spcAft>
        <a:defRPr sz="2200" b="1">
          <a:solidFill>
            <a:srgbClr val="7B7979"/>
          </a:solidFill>
          <a:latin typeface="Arial" charset="0"/>
        </a:defRPr>
      </a:lvl9pPr>
    </p:titleStyle>
    <p:bodyStyle>
      <a:lvl1pPr marL="342900" indent="-342900" algn="l" rtl="0" fontAlgn="base">
        <a:spcBef>
          <a:spcPct val="20000"/>
        </a:spcBef>
        <a:spcAft>
          <a:spcPct val="0"/>
        </a:spcAft>
        <a:buChar char="•"/>
        <a:defRPr sz="1700">
          <a:solidFill>
            <a:srgbClr val="7B7979"/>
          </a:solidFill>
          <a:latin typeface="+mn-lt"/>
          <a:ea typeface="+mn-ea"/>
          <a:cs typeface="+mn-cs"/>
        </a:defRPr>
      </a:lvl1pPr>
      <a:lvl2pPr marL="742950" indent="-285750" algn="l" rtl="0" fontAlgn="base">
        <a:spcBef>
          <a:spcPct val="20000"/>
        </a:spcBef>
        <a:spcAft>
          <a:spcPct val="0"/>
        </a:spcAft>
        <a:buChar char="–"/>
        <a:defRPr sz="1700">
          <a:solidFill>
            <a:srgbClr val="7B7979"/>
          </a:solidFill>
          <a:latin typeface="+mn-lt"/>
        </a:defRPr>
      </a:lvl2pPr>
      <a:lvl3pPr marL="1143000" indent="-228600" algn="l" rtl="0" fontAlgn="base">
        <a:spcBef>
          <a:spcPct val="20000"/>
        </a:spcBef>
        <a:spcAft>
          <a:spcPct val="0"/>
        </a:spcAft>
        <a:buChar char="•"/>
        <a:defRPr sz="1700">
          <a:solidFill>
            <a:srgbClr val="7B7979"/>
          </a:solidFill>
          <a:latin typeface="+mn-lt"/>
        </a:defRPr>
      </a:lvl3pPr>
      <a:lvl4pPr marL="1600200" indent="-228600" algn="l" rtl="0" fontAlgn="base">
        <a:spcBef>
          <a:spcPct val="20000"/>
        </a:spcBef>
        <a:spcAft>
          <a:spcPct val="0"/>
        </a:spcAft>
        <a:buChar char="–"/>
        <a:defRPr sz="1700">
          <a:solidFill>
            <a:srgbClr val="7B7979"/>
          </a:solidFill>
          <a:latin typeface="+mn-lt"/>
        </a:defRPr>
      </a:lvl4pPr>
      <a:lvl5pPr marL="2057400" indent="-228600" algn="l" rtl="0" fontAlgn="base">
        <a:spcBef>
          <a:spcPct val="20000"/>
        </a:spcBef>
        <a:spcAft>
          <a:spcPct val="0"/>
        </a:spcAft>
        <a:buChar char="»"/>
        <a:defRPr sz="1700">
          <a:solidFill>
            <a:srgbClr val="7B7979"/>
          </a:solidFill>
          <a:latin typeface="+mn-lt"/>
        </a:defRPr>
      </a:lvl5pPr>
      <a:lvl6pPr marL="2514600" indent="-228600" algn="l" rtl="0" fontAlgn="base">
        <a:spcBef>
          <a:spcPct val="20000"/>
        </a:spcBef>
        <a:spcAft>
          <a:spcPct val="0"/>
        </a:spcAft>
        <a:buChar char="»"/>
        <a:defRPr sz="1700">
          <a:solidFill>
            <a:srgbClr val="7B7979"/>
          </a:solidFill>
          <a:latin typeface="+mn-lt"/>
        </a:defRPr>
      </a:lvl6pPr>
      <a:lvl7pPr marL="2971800" indent="-228600" algn="l" rtl="0" fontAlgn="base">
        <a:spcBef>
          <a:spcPct val="20000"/>
        </a:spcBef>
        <a:spcAft>
          <a:spcPct val="0"/>
        </a:spcAft>
        <a:buChar char="»"/>
        <a:defRPr sz="1700">
          <a:solidFill>
            <a:srgbClr val="7B7979"/>
          </a:solidFill>
          <a:latin typeface="+mn-lt"/>
        </a:defRPr>
      </a:lvl7pPr>
      <a:lvl8pPr marL="3429000" indent="-228600" algn="l" rtl="0" fontAlgn="base">
        <a:spcBef>
          <a:spcPct val="20000"/>
        </a:spcBef>
        <a:spcAft>
          <a:spcPct val="0"/>
        </a:spcAft>
        <a:buChar char="»"/>
        <a:defRPr sz="1700">
          <a:solidFill>
            <a:srgbClr val="7B7979"/>
          </a:solidFill>
          <a:latin typeface="+mn-lt"/>
        </a:defRPr>
      </a:lvl8pPr>
      <a:lvl9pPr marL="3886200" indent="-228600" algn="l" rtl="0" fontAlgn="base">
        <a:spcBef>
          <a:spcPct val="20000"/>
        </a:spcBef>
        <a:spcAft>
          <a:spcPct val="0"/>
        </a:spcAft>
        <a:buChar char="»"/>
        <a:defRPr sz="1700">
          <a:solidFill>
            <a:srgbClr val="7B797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GB" sz="2400" dirty="0" smtClean="0"/>
              <a:t>Energy Market Liberalisation: UK Experience and Future Challenges</a:t>
            </a:r>
            <a:br>
              <a:rPr lang="en-GB" sz="2400" dirty="0" smtClean="0"/>
            </a:br>
            <a:r>
              <a:rPr lang="en-GB" sz="1800" dirty="0" smtClean="0"/>
              <a:t>Bulgarian Energy Forum, Sofia, 8 October 2013</a:t>
            </a:r>
            <a:r>
              <a:rPr lang="en-GB" sz="2400" dirty="0" smtClean="0"/>
              <a:t/>
            </a:r>
            <a:br>
              <a:rPr lang="en-GB" sz="2400" dirty="0" smtClean="0"/>
            </a:br>
            <a:endParaRPr lang="en-GB" sz="2400" dirty="0"/>
          </a:p>
        </p:txBody>
      </p:sp>
      <p:sp>
        <p:nvSpPr>
          <p:cNvPr id="2051" name="Rectangle 3"/>
          <p:cNvSpPr>
            <a:spLocks noGrp="1" noChangeArrowheads="1"/>
          </p:cNvSpPr>
          <p:nvPr>
            <p:ph type="subTitle" idx="1"/>
          </p:nvPr>
        </p:nvSpPr>
        <p:spPr/>
        <p:txBody>
          <a:bodyPr/>
          <a:lstStyle/>
          <a:p>
            <a:pPr>
              <a:lnSpc>
                <a:spcPct val="90000"/>
              </a:lnSpc>
            </a:pPr>
            <a:endParaRPr lang="en-GB" sz="2000" dirty="0" smtClean="0"/>
          </a:p>
          <a:p>
            <a:pPr>
              <a:lnSpc>
                <a:spcPct val="90000"/>
              </a:lnSpc>
            </a:pPr>
            <a:r>
              <a:rPr lang="en-GB" sz="2000" dirty="0" smtClean="0"/>
              <a:t>Sue Harrison</a:t>
            </a:r>
            <a:endParaRPr lang="en-GB" sz="2000" dirty="0"/>
          </a:p>
          <a:p>
            <a:pPr>
              <a:lnSpc>
                <a:spcPct val="90000"/>
              </a:lnSpc>
            </a:pPr>
            <a:r>
              <a:rPr lang="en-GB" sz="2000" dirty="0"/>
              <a:t>Head of European </a:t>
            </a:r>
            <a:r>
              <a:rPr lang="en-GB" sz="2000" dirty="0" smtClean="0"/>
              <a:t>Energy Markets</a:t>
            </a:r>
            <a:endParaRPr lang="en-GB" sz="2000" dirty="0"/>
          </a:p>
          <a:p>
            <a:pPr>
              <a:lnSpc>
                <a:spcPct val="90000"/>
              </a:lnSpc>
            </a:pPr>
            <a:r>
              <a:rPr lang="en-GB" sz="2000" dirty="0" smtClean="0"/>
              <a:t>UK Department </a:t>
            </a:r>
            <a:r>
              <a:rPr lang="en-GB" sz="2000" dirty="0"/>
              <a:t>of Energy and Climate Change</a:t>
            </a:r>
          </a:p>
          <a:p>
            <a:pPr>
              <a:lnSpc>
                <a:spcPct val="90000"/>
              </a:lnSpc>
            </a:pPr>
            <a:endParaRPr lang="en-GB" sz="2000" dirty="0"/>
          </a:p>
          <a:p>
            <a:pPr>
              <a:lnSpc>
                <a:spcPct val="90000"/>
              </a:lnSpc>
            </a:pPr>
            <a:endParaRPr lang="en-GB"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Electricity Market </a:t>
            </a:r>
            <a:r>
              <a:rPr lang="en-GB" dirty="0" smtClean="0"/>
              <a:t>Reform</a:t>
            </a:r>
            <a:br>
              <a:rPr lang="en-GB" dirty="0" smtClean="0"/>
            </a:br>
            <a:r>
              <a:rPr lang="en-GB" sz="2000" dirty="0" smtClean="0"/>
              <a:t>Long-term Vision</a:t>
            </a:r>
            <a:endParaRPr lang="en-GB" sz="2000" dirty="0"/>
          </a:p>
        </p:txBody>
      </p:sp>
      <p:sp>
        <p:nvSpPr>
          <p:cNvPr id="4" name="Rectangle 3"/>
          <p:cNvSpPr/>
          <p:nvPr/>
        </p:nvSpPr>
        <p:spPr>
          <a:xfrm>
            <a:off x="611560" y="1914505"/>
            <a:ext cx="7920880" cy="309867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285750" indent="-285750">
              <a:spcBef>
                <a:spcPct val="20000"/>
              </a:spcBef>
              <a:buFont typeface="Arial" pitchFamily="34" charset="0"/>
              <a:buChar char="•"/>
            </a:pPr>
            <a:r>
              <a:rPr lang="en-GB" dirty="0" smtClean="0">
                <a:solidFill>
                  <a:srgbClr val="7B7979"/>
                </a:solidFill>
                <a:latin typeface="+mn-lt"/>
              </a:rPr>
              <a:t>Long-term </a:t>
            </a:r>
            <a:r>
              <a:rPr lang="en-GB" dirty="0">
                <a:solidFill>
                  <a:srgbClr val="7B7979"/>
                </a:solidFill>
                <a:latin typeface="+mn-lt"/>
              </a:rPr>
              <a:t>vision </a:t>
            </a:r>
            <a:r>
              <a:rPr lang="en-GB" dirty="0" smtClean="0">
                <a:solidFill>
                  <a:srgbClr val="7B7979"/>
                </a:solidFill>
                <a:latin typeface="+mn-lt"/>
              </a:rPr>
              <a:t>- </a:t>
            </a:r>
            <a:r>
              <a:rPr lang="en-GB" dirty="0">
                <a:solidFill>
                  <a:srgbClr val="7B7979"/>
                </a:solidFill>
                <a:latin typeface="+mn-lt"/>
              </a:rPr>
              <a:t>low-carbon generation to compete fairly on cost, without financial support and delivering the best deal for the consumer.  </a:t>
            </a:r>
            <a:endParaRPr lang="en-GB" dirty="0" smtClean="0">
              <a:solidFill>
                <a:srgbClr val="7B7979"/>
              </a:solidFill>
              <a:latin typeface="+mn-lt"/>
            </a:endParaRPr>
          </a:p>
          <a:p>
            <a:pPr marL="285750" indent="-285750">
              <a:spcBef>
                <a:spcPct val="20000"/>
              </a:spcBef>
              <a:buFont typeface="Arial" pitchFamily="34" charset="0"/>
              <a:buChar char="•"/>
            </a:pPr>
            <a:endParaRPr lang="en-GB" dirty="0" smtClean="0">
              <a:solidFill>
                <a:srgbClr val="7B7979"/>
              </a:solidFill>
              <a:latin typeface="+mn-lt"/>
            </a:endParaRPr>
          </a:p>
          <a:p>
            <a:pPr marL="285750" indent="-285750">
              <a:spcBef>
                <a:spcPct val="20000"/>
              </a:spcBef>
              <a:buFont typeface="Arial" pitchFamily="34" charset="0"/>
              <a:buChar char="•"/>
            </a:pPr>
            <a:r>
              <a:rPr lang="en-GB" dirty="0" smtClean="0">
                <a:solidFill>
                  <a:srgbClr val="7B7979"/>
                </a:solidFill>
                <a:latin typeface="+mn-lt"/>
              </a:rPr>
              <a:t>However, technologies </a:t>
            </a:r>
            <a:r>
              <a:rPr lang="en-GB" dirty="0">
                <a:solidFill>
                  <a:srgbClr val="7B7979"/>
                </a:solidFill>
                <a:latin typeface="+mn-lt"/>
              </a:rPr>
              <a:t>are </a:t>
            </a:r>
            <a:r>
              <a:rPr lang="en-GB" dirty="0" smtClean="0">
                <a:solidFill>
                  <a:srgbClr val="7B7979"/>
                </a:solidFill>
                <a:latin typeface="+mn-lt"/>
              </a:rPr>
              <a:t>at </a:t>
            </a:r>
            <a:r>
              <a:rPr lang="en-GB" dirty="0">
                <a:solidFill>
                  <a:srgbClr val="7B7979"/>
                </a:solidFill>
                <a:latin typeface="+mn-lt"/>
              </a:rPr>
              <a:t>different stages of development, market failures mean low-carbon generation can’t compete fairly with fossil fuels, and </a:t>
            </a:r>
            <a:r>
              <a:rPr lang="en-GB" dirty="0" smtClean="0">
                <a:solidFill>
                  <a:srgbClr val="7B7979"/>
                </a:solidFill>
                <a:latin typeface="+mn-lt"/>
              </a:rPr>
              <a:t>we may </a:t>
            </a:r>
            <a:r>
              <a:rPr lang="en-GB" dirty="0">
                <a:solidFill>
                  <a:srgbClr val="7B7979"/>
                </a:solidFill>
                <a:latin typeface="+mn-lt"/>
              </a:rPr>
              <a:t>not be able to rely on the market to deliver security of electricity supply.</a:t>
            </a:r>
          </a:p>
          <a:p>
            <a:pPr marL="285750" indent="-285750">
              <a:spcBef>
                <a:spcPct val="20000"/>
              </a:spcBef>
              <a:buFont typeface="Arial" pitchFamily="34" charset="0"/>
              <a:buChar char="•"/>
            </a:pPr>
            <a:endParaRPr lang="en-GB" dirty="0" smtClean="0">
              <a:solidFill>
                <a:srgbClr val="7B7979"/>
              </a:solidFill>
              <a:latin typeface="+mn-lt"/>
            </a:endParaRPr>
          </a:p>
          <a:p>
            <a:pPr marL="285750" indent="-285750">
              <a:spcBef>
                <a:spcPct val="20000"/>
              </a:spcBef>
              <a:buFont typeface="Arial" pitchFamily="34" charset="0"/>
              <a:buChar char="•"/>
            </a:pPr>
            <a:r>
              <a:rPr lang="en-GB" dirty="0" smtClean="0">
                <a:solidFill>
                  <a:srgbClr val="7B7979"/>
                </a:solidFill>
                <a:latin typeface="+mn-lt"/>
              </a:rPr>
              <a:t>Therefore </a:t>
            </a:r>
            <a:r>
              <a:rPr lang="en-GB" dirty="0">
                <a:solidFill>
                  <a:srgbClr val="7B7979"/>
                </a:solidFill>
                <a:latin typeface="+mn-lt"/>
              </a:rPr>
              <a:t>EMR is a set of arrangements to take us through this transition, working with the existing market and maintaining a liberal approach while addressing market failures.  </a:t>
            </a:r>
            <a:endParaRPr lang="en-GB" dirty="0" smtClean="0">
              <a:solidFill>
                <a:srgbClr val="7B7979"/>
              </a:solidFill>
              <a:latin typeface="+mn-lt"/>
            </a:endParaRPr>
          </a:p>
        </p:txBody>
      </p:sp>
    </p:spTree>
    <p:extLst>
      <p:ext uri="{BB962C8B-B14F-4D97-AF65-F5344CB8AC3E}">
        <p14:creationId xmlns:p14="http://schemas.microsoft.com/office/powerpoint/2010/main" val="25286138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79512" y="1484784"/>
            <a:ext cx="8496944" cy="4032250"/>
          </a:xfrm>
          <a:noFill/>
          <a:ln>
            <a:noFill/>
          </a:ln>
        </p:spPr>
        <p:txBody>
          <a:bodyPr/>
          <a:lstStyle/>
          <a:p>
            <a:pPr>
              <a:buClr>
                <a:srgbClr val="7B7979"/>
              </a:buClr>
            </a:pPr>
            <a:r>
              <a:rPr lang="en-GB" sz="1600" dirty="0" smtClean="0"/>
              <a:t>UK and EU objectives are identical:</a:t>
            </a:r>
          </a:p>
          <a:p>
            <a:pPr lvl="2">
              <a:buClr>
                <a:srgbClr val="7B7979"/>
              </a:buClr>
              <a:buFont typeface="Courier New" pitchFamily="49" charset="0"/>
              <a:buChar char="o"/>
            </a:pPr>
            <a:r>
              <a:rPr lang="en-GB" sz="1600" dirty="0" smtClean="0"/>
              <a:t>full support for completion of internal market; </a:t>
            </a:r>
          </a:p>
          <a:p>
            <a:pPr lvl="2">
              <a:buClr>
                <a:srgbClr val="7B7979"/>
              </a:buClr>
              <a:buFont typeface="Courier New" pitchFamily="49" charset="0"/>
              <a:buChar char="o"/>
            </a:pPr>
            <a:r>
              <a:rPr lang="en-GB" sz="1600" dirty="0" smtClean="0"/>
              <a:t>transition to low carbon and security of supply at lowest cost to consumers; </a:t>
            </a:r>
          </a:p>
          <a:p>
            <a:pPr lvl="2">
              <a:buClr>
                <a:srgbClr val="7B7979"/>
              </a:buClr>
              <a:buFont typeface="Courier New" pitchFamily="49" charset="0"/>
              <a:buChar char="o"/>
            </a:pPr>
            <a:r>
              <a:rPr lang="en-GB" sz="1600" dirty="0" smtClean="0"/>
              <a:t>active participation  by consumers (smart meters, smart grids, demand side response); </a:t>
            </a:r>
          </a:p>
          <a:p>
            <a:pPr lvl="2">
              <a:buClr>
                <a:srgbClr val="7B7979"/>
              </a:buClr>
              <a:buFont typeface="Courier New" pitchFamily="49" charset="0"/>
              <a:buChar char="o"/>
            </a:pPr>
            <a:r>
              <a:rPr lang="en-GB" sz="1600" dirty="0" smtClean="0"/>
              <a:t>clear information for consumers to aid choice.</a:t>
            </a:r>
          </a:p>
          <a:p>
            <a:pPr>
              <a:buClr>
                <a:srgbClr val="7B7979"/>
              </a:buClr>
            </a:pPr>
            <a:endParaRPr lang="en-GB" sz="1600" dirty="0" smtClean="0"/>
          </a:p>
          <a:p>
            <a:pPr>
              <a:buClr>
                <a:srgbClr val="7B7979"/>
              </a:buClr>
            </a:pPr>
            <a:r>
              <a:rPr lang="en-GB" sz="1600" dirty="0" smtClean="0"/>
              <a:t>High level approaches are compatible:</a:t>
            </a:r>
          </a:p>
          <a:p>
            <a:pPr lvl="2">
              <a:buClr>
                <a:srgbClr val="7B7979"/>
              </a:buClr>
              <a:buFont typeface="Courier New" pitchFamily="49" charset="0"/>
              <a:buChar char="o"/>
            </a:pPr>
            <a:r>
              <a:rPr lang="en-GB" sz="1600" dirty="0" smtClean="0"/>
              <a:t>market-based methods to reduce costs, </a:t>
            </a:r>
            <a:r>
              <a:rPr lang="en-GB" sz="1600" dirty="0" err="1" smtClean="0"/>
              <a:t>eg</a:t>
            </a:r>
            <a:r>
              <a:rPr lang="en-GB" sz="1600" dirty="0" smtClean="0"/>
              <a:t> </a:t>
            </a:r>
            <a:r>
              <a:rPr lang="en-GB" sz="1600" dirty="0" err="1" smtClean="0"/>
              <a:t>CfDs</a:t>
            </a:r>
            <a:r>
              <a:rPr lang="en-GB" sz="1600" dirty="0" smtClean="0"/>
              <a:t> for low carbon generation; </a:t>
            </a:r>
          </a:p>
          <a:p>
            <a:pPr lvl="2">
              <a:buClr>
                <a:srgbClr val="7B7979"/>
              </a:buClr>
              <a:buFont typeface="Courier New" pitchFamily="49" charset="0"/>
              <a:buChar char="o"/>
            </a:pPr>
            <a:r>
              <a:rPr lang="en-GB" sz="1600" dirty="0"/>
              <a:t>Capacity Market </a:t>
            </a:r>
            <a:r>
              <a:rPr lang="en-GB" sz="1600" dirty="0" smtClean="0"/>
              <a:t>– designed </a:t>
            </a:r>
            <a:r>
              <a:rPr lang="en-GB" sz="1600" dirty="0"/>
              <a:t>so that we can exit from it if the underlying market develops to the point where it is no longer </a:t>
            </a:r>
            <a:r>
              <a:rPr lang="en-GB" sz="1600" dirty="0" smtClean="0"/>
              <a:t>required;</a:t>
            </a:r>
            <a:endParaRPr lang="en-GB" sz="1600" dirty="0"/>
          </a:p>
          <a:p>
            <a:pPr lvl="2">
              <a:buClr>
                <a:srgbClr val="7B7979"/>
              </a:buClr>
              <a:buFont typeface="Courier New" pitchFamily="49" charset="0"/>
              <a:buChar char="o"/>
            </a:pPr>
            <a:r>
              <a:rPr lang="en-GB" sz="1600" dirty="0" smtClean="0"/>
              <a:t>carbon price signal, </a:t>
            </a:r>
            <a:r>
              <a:rPr lang="en-GB" sz="1600" dirty="0" err="1" smtClean="0"/>
              <a:t>eg</a:t>
            </a:r>
            <a:r>
              <a:rPr lang="en-GB" sz="1600" dirty="0" smtClean="0"/>
              <a:t> Carbon Price </a:t>
            </a:r>
            <a:r>
              <a:rPr lang="en-GB" sz="1600" dirty="0"/>
              <a:t>F</a:t>
            </a:r>
            <a:r>
              <a:rPr lang="en-GB" sz="1600" dirty="0" smtClean="0"/>
              <a:t>loor and reform of the EU-ETS;</a:t>
            </a:r>
          </a:p>
          <a:p>
            <a:pPr lvl="2">
              <a:buClr>
                <a:srgbClr val="7B7979"/>
              </a:buClr>
              <a:buFont typeface="Courier New" pitchFamily="49" charset="0"/>
              <a:buChar char="o"/>
            </a:pPr>
            <a:r>
              <a:rPr lang="en-GB" sz="1600" dirty="0" smtClean="0"/>
              <a:t>well functioning wholesale markets to ensure electricity flows follow prices and market signals where investment is most efficient (implementation of target model);</a:t>
            </a:r>
          </a:p>
          <a:p>
            <a:pPr lvl="2">
              <a:buClr>
                <a:srgbClr val="7B7979"/>
              </a:buClr>
              <a:buFont typeface="Courier New" pitchFamily="49" charset="0"/>
              <a:buChar char="o"/>
            </a:pPr>
            <a:r>
              <a:rPr lang="en-GB" sz="1600" dirty="0" smtClean="0"/>
              <a:t>increased interconnection to increase security of supply and reduce costs to consumers.</a:t>
            </a:r>
          </a:p>
          <a:p>
            <a:pPr>
              <a:buClr>
                <a:srgbClr val="7B7979"/>
              </a:buClr>
            </a:pPr>
            <a:endParaRPr lang="en-GB" sz="1600" dirty="0" smtClean="0"/>
          </a:p>
          <a:p>
            <a:pPr>
              <a:buNone/>
            </a:pPr>
            <a:r>
              <a:rPr lang="en-GB" sz="1800" dirty="0" smtClean="0"/>
              <a:t>  </a:t>
            </a:r>
          </a:p>
          <a:p>
            <a:pPr>
              <a:buNone/>
            </a:pPr>
            <a:r>
              <a:rPr lang="en-GB" sz="1800" dirty="0" smtClean="0"/>
              <a:t> </a:t>
            </a:r>
          </a:p>
          <a:p>
            <a:pPr>
              <a:buClr>
                <a:srgbClr val="7B7979"/>
              </a:buClr>
              <a:buNone/>
            </a:pPr>
            <a:endParaRPr lang="en-GB" sz="1800" dirty="0" smtClean="0"/>
          </a:p>
          <a:p>
            <a:pPr>
              <a:buClr>
                <a:srgbClr val="7B7979"/>
              </a:buClr>
              <a:buNone/>
            </a:pPr>
            <a:endParaRPr lang="en-GB" sz="1800" dirty="0" smtClean="0"/>
          </a:p>
          <a:p>
            <a:pPr>
              <a:buClr>
                <a:srgbClr val="7B7979"/>
              </a:buClr>
              <a:buNone/>
            </a:pPr>
            <a:endParaRPr lang="en-GB" sz="1800" dirty="0" smtClean="0"/>
          </a:p>
          <a:p>
            <a:pPr>
              <a:buClr>
                <a:srgbClr val="7B7979"/>
              </a:buClr>
              <a:buNone/>
            </a:pPr>
            <a:endParaRPr lang="en-GB" sz="1800" b="1" dirty="0" smtClean="0"/>
          </a:p>
        </p:txBody>
      </p:sp>
      <p:sp>
        <p:nvSpPr>
          <p:cNvPr id="3" name="Title 4"/>
          <p:cNvSpPr>
            <a:spLocks noGrp="1"/>
          </p:cNvSpPr>
          <p:nvPr>
            <p:ph type="title"/>
          </p:nvPr>
        </p:nvSpPr>
        <p:spPr>
          <a:xfrm>
            <a:off x="900113" y="331887"/>
            <a:ext cx="5400675" cy="504825"/>
          </a:xfrm>
        </p:spPr>
        <p:txBody>
          <a:bodyPr/>
          <a:lstStyle/>
          <a:p>
            <a:r>
              <a:rPr lang="en-GB" sz="2000" dirty="0"/>
              <a:t>Interaction of UK and EU direction of travel</a:t>
            </a:r>
          </a:p>
        </p:txBody>
      </p:sp>
    </p:spTree>
    <p:extLst>
      <p:ext uri="{BB962C8B-B14F-4D97-AF65-F5344CB8AC3E}">
        <p14:creationId xmlns:p14="http://schemas.microsoft.com/office/powerpoint/2010/main" val="542929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Overview of Presentation</a:t>
            </a:r>
            <a:endParaRPr lang="en-GB" dirty="0"/>
          </a:p>
        </p:txBody>
      </p:sp>
      <p:sp>
        <p:nvSpPr>
          <p:cNvPr id="6" name="Content Placeholder 2"/>
          <p:cNvSpPr>
            <a:spLocks noGrp="1"/>
          </p:cNvSpPr>
          <p:nvPr>
            <p:ph idx="1"/>
          </p:nvPr>
        </p:nvSpPr>
        <p:spPr>
          <a:xfrm>
            <a:off x="900113" y="1989138"/>
            <a:ext cx="7488237" cy="4032250"/>
          </a:xfrm>
        </p:spPr>
        <p:txBody>
          <a:bodyPr/>
          <a:lstStyle/>
          <a:p>
            <a:pPr>
              <a:buNone/>
            </a:pPr>
            <a:endParaRPr lang="en-GB" sz="1800" dirty="0" smtClean="0"/>
          </a:p>
          <a:p>
            <a:pPr>
              <a:buFont typeface="Arial" pitchFamily="34" charset="0"/>
              <a:buChar char="•"/>
            </a:pPr>
            <a:r>
              <a:rPr lang="en-GB" sz="1800" dirty="0" smtClean="0"/>
              <a:t>Background on EU energy legislation </a:t>
            </a:r>
            <a:r>
              <a:rPr lang="en-GB" sz="1800" dirty="0"/>
              <a:t>and </a:t>
            </a:r>
            <a:r>
              <a:rPr lang="en-GB" sz="1800" dirty="0" smtClean="0"/>
              <a:t>objectives for liberalisation</a:t>
            </a:r>
          </a:p>
          <a:p>
            <a:pPr>
              <a:buFont typeface="Arial" pitchFamily="34" charset="0"/>
              <a:buChar char="•"/>
            </a:pPr>
            <a:endParaRPr lang="en-GB" sz="1800" dirty="0" smtClean="0"/>
          </a:p>
          <a:p>
            <a:pPr>
              <a:buFont typeface="Arial" pitchFamily="34" charset="0"/>
              <a:buChar char="•"/>
            </a:pPr>
            <a:r>
              <a:rPr lang="en-GB" sz="1800" dirty="0" smtClean="0"/>
              <a:t>UK experience of liberalisation</a:t>
            </a:r>
          </a:p>
          <a:p>
            <a:pPr>
              <a:buFont typeface="Arial" pitchFamily="34" charset="0"/>
              <a:buChar char="•"/>
            </a:pPr>
            <a:endParaRPr lang="en-GB" sz="1800" dirty="0" smtClean="0"/>
          </a:p>
          <a:p>
            <a:pPr>
              <a:buFont typeface="Arial" pitchFamily="34" charset="0"/>
              <a:buChar char="•"/>
            </a:pPr>
            <a:r>
              <a:rPr lang="en-GB" sz="1800" dirty="0"/>
              <a:t>Case Study: experience of renewables investment</a:t>
            </a:r>
          </a:p>
          <a:p>
            <a:pPr>
              <a:buFont typeface="Arial" pitchFamily="34" charset="0"/>
              <a:buChar char="•"/>
            </a:pPr>
            <a:endParaRPr lang="en-GB" sz="1800" dirty="0" smtClean="0"/>
          </a:p>
          <a:p>
            <a:pPr>
              <a:buFont typeface="Arial" pitchFamily="34" charset="0"/>
              <a:buChar char="•"/>
            </a:pPr>
            <a:r>
              <a:rPr lang="en-GB" sz="1800" dirty="0" smtClean="0"/>
              <a:t>Electricity Market Reform (EMR) in the UK</a:t>
            </a:r>
          </a:p>
        </p:txBody>
      </p:sp>
    </p:spTree>
    <p:extLst>
      <p:ext uri="{BB962C8B-B14F-4D97-AF65-F5344CB8AC3E}">
        <p14:creationId xmlns:p14="http://schemas.microsoft.com/office/powerpoint/2010/main" val="10657072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xfrm>
            <a:off x="683568" y="1989138"/>
            <a:ext cx="7776863" cy="4032250"/>
          </a:xfrm>
          <a:solidFill>
            <a:schemeClr val="bg1"/>
          </a:solidFill>
        </p:spPr>
        <p:txBody>
          <a:bodyPr/>
          <a:lstStyle/>
          <a:p>
            <a:pPr>
              <a:spcBef>
                <a:spcPct val="0"/>
              </a:spcBef>
              <a:buNone/>
            </a:pPr>
            <a:r>
              <a:rPr lang="en-GB" sz="2000" b="1" dirty="0" smtClean="0"/>
              <a:t>Three key objectives</a:t>
            </a:r>
            <a:endParaRPr lang="en-GB" sz="2000" dirty="0" smtClean="0"/>
          </a:p>
          <a:p>
            <a:pPr>
              <a:spcBef>
                <a:spcPct val="0"/>
              </a:spcBef>
              <a:buFontTx/>
              <a:buNone/>
            </a:pPr>
            <a:endParaRPr lang="en-GB" sz="2000" dirty="0" smtClean="0"/>
          </a:p>
          <a:p>
            <a:r>
              <a:rPr lang="en-GB" sz="1800" dirty="0" smtClean="0"/>
              <a:t>Competition between producers/suppliers – main objective in 1990’s (First Package).</a:t>
            </a:r>
          </a:p>
          <a:p>
            <a:pPr>
              <a:buNone/>
            </a:pPr>
            <a:r>
              <a:rPr lang="en-GB" sz="1800" dirty="0" smtClean="0"/>
              <a:t> </a:t>
            </a:r>
          </a:p>
          <a:p>
            <a:r>
              <a:rPr lang="en-GB" sz="1800" dirty="0" smtClean="0"/>
              <a:t>Security of supply – came into sharp focus in 2000’s  =&gt; legislation on security of supply (gas and electricity).</a:t>
            </a:r>
          </a:p>
          <a:p>
            <a:pPr>
              <a:buNone/>
            </a:pPr>
            <a:r>
              <a:rPr lang="en-GB" sz="1800" dirty="0" smtClean="0"/>
              <a:t> </a:t>
            </a:r>
          </a:p>
          <a:p>
            <a:r>
              <a:rPr lang="en-GB" sz="1800" dirty="0" smtClean="0"/>
              <a:t>Sustainability and Climate Change – now one of the key drivers of energy policy.  Transition to low-carbon economy a political priority =&gt; 2020 targets, 2050 road map.</a:t>
            </a:r>
          </a:p>
          <a:p>
            <a:endParaRPr lang="en-GB" sz="2000" dirty="0" smtClean="0"/>
          </a:p>
          <a:p>
            <a:pPr>
              <a:buFontTx/>
              <a:buNone/>
            </a:pPr>
            <a:endParaRPr lang="en-GB" sz="2000" dirty="0"/>
          </a:p>
        </p:txBody>
      </p:sp>
      <p:sp>
        <p:nvSpPr>
          <p:cNvPr id="4" name="Title 4"/>
          <p:cNvSpPr>
            <a:spLocks noGrp="1"/>
          </p:cNvSpPr>
          <p:nvPr>
            <p:ph type="title"/>
          </p:nvPr>
        </p:nvSpPr>
        <p:spPr>
          <a:xfrm>
            <a:off x="900113" y="331887"/>
            <a:ext cx="5400675" cy="504825"/>
          </a:xfrm>
        </p:spPr>
        <p:txBody>
          <a:bodyPr/>
          <a:lstStyle/>
          <a:p>
            <a:r>
              <a:rPr lang="en-GB" dirty="0" smtClean="0"/>
              <a:t>EU Legislation on Energy Markets</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xfrm>
            <a:off x="900112" y="1989138"/>
            <a:ext cx="7488311" cy="4032250"/>
          </a:xfrm>
          <a:solidFill>
            <a:schemeClr val="bg1"/>
          </a:solidFill>
        </p:spPr>
        <p:txBody>
          <a:bodyPr/>
          <a:lstStyle/>
          <a:p>
            <a:pPr>
              <a:buFont typeface="Arial" pitchFamily="34" charset="0"/>
              <a:buChar char="•"/>
            </a:pPr>
            <a:r>
              <a:rPr lang="en-GB" sz="1800" dirty="0" smtClean="0"/>
              <a:t>Competition  - To reduce market power of incumbents, encourage new market entrants =&gt; independent system operation (unbundling), fair third party access to networks.</a:t>
            </a:r>
          </a:p>
          <a:p>
            <a:pPr>
              <a:buFont typeface="Arial" pitchFamily="34" charset="0"/>
              <a:buChar char="•"/>
            </a:pPr>
            <a:endParaRPr lang="en-GB" sz="1800" dirty="0" smtClean="0"/>
          </a:p>
          <a:p>
            <a:pPr>
              <a:buFont typeface="Arial" pitchFamily="34" charset="0"/>
              <a:buChar char="•"/>
            </a:pPr>
            <a:r>
              <a:rPr lang="en-US" sz="1800" dirty="0" smtClean="0"/>
              <a:t>Independent regulation – To protect consumers’ interests, reduce political interference in regulatory matters =&gt; provide regulatory certainty for investors.</a:t>
            </a:r>
          </a:p>
          <a:p>
            <a:pPr marL="0" indent="0">
              <a:buNone/>
            </a:pPr>
            <a:endParaRPr lang="en-GB" sz="1800" dirty="0" smtClean="0"/>
          </a:p>
          <a:p>
            <a:pPr>
              <a:buFont typeface="Arial" pitchFamily="34" charset="0"/>
              <a:buChar char="•"/>
            </a:pPr>
            <a:r>
              <a:rPr lang="en-US" sz="1800" dirty="0" smtClean="0"/>
              <a:t>Market transparency – To improve market functioning and security of supply =&gt; price signals reflect underlying supply and demand, enables market players to take rational investment and trading decisions.</a:t>
            </a:r>
            <a:endParaRPr lang="en-GB" sz="1800" dirty="0" smtClean="0"/>
          </a:p>
          <a:p>
            <a:endParaRPr lang="en-GB" sz="1800" dirty="0" smtClean="0"/>
          </a:p>
          <a:p>
            <a:pPr>
              <a:buNone/>
            </a:pPr>
            <a:endParaRPr lang="en-GB" sz="1800" dirty="0"/>
          </a:p>
        </p:txBody>
      </p:sp>
      <p:sp>
        <p:nvSpPr>
          <p:cNvPr id="3" name="Title 4"/>
          <p:cNvSpPr>
            <a:spLocks noGrp="1"/>
          </p:cNvSpPr>
          <p:nvPr>
            <p:ph type="title"/>
          </p:nvPr>
        </p:nvSpPr>
        <p:spPr>
          <a:xfrm>
            <a:off x="900113" y="331887"/>
            <a:ext cx="5400675" cy="504825"/>
          </a:xfrm>
        </p:spPr>
        <p:txBody>
          <a:bodyPr/>
          <a:lstStyle/>
          <a:p>
            <a:r>
              <a:rPr lang="en-GB" sz="2000" dirty="0" smtClean="0"/>
              <a:t>Energy Market Liberalisation </a:t>
            </a:r>
            <a:r>
              <a:rPr lang="en-GB" sz="2000" dirty="0"/>
              <a:t/>
            </a:r>
            <a:br>
              <a:rPr lang="en-GB" sz="2000" dirty="0"/>
            </a:br>
            <a:r>
              <a:rPr lang="en-GB" sz="1800" dirty="0" smtClean="0"/>
              <a:t>High-level Principles</a:t>
            </a:r>
            <a:endParaRPr lang="en-GB"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idx="1"/>
          </p:nvPr>
        </p:nvSpPr>
        <p:spPr>
          <a:xfrm>
            <a:off x="467544" y="1268760"/>
            <a:ext cx="8064896" cy="5400600"/>
          </a:xfrm>
          <a:noFill/>
        </p:spPr>
        <p:txBody>
          <a:bodyPr/>
          <a:lstStyle/>
          <a:p>
            <a:pPr>
              <a:buNone/>
            </a:pPr>
            <a:r>
              <a:rPr lang="en-GB" sz="1800" dirty="0" smtClean="0"/>
              <a:t> </a:t>
            </a:r>
          </a:p>
          <a:p>
            <a:r>
              <a:rPr lang="en-US" sz="1600" dirty="0" smtClean="0"/>
              <a:t>Reform of the UK electricity market has led to competition in production/supply, lower prices, stability for investors, and a reliable system.</a:t>
            </a:r>
            <a:endParaRPr lang="en-GB" sz="1600" dirty="0" smtClean="0"/>
          </a:p>
          <a:p>
            <a:endParaRPr lang="en-GB" sz="1600" dirty="0" smtClean="0"/>
          </a:p>
          <a:p>
            <a:r>
              <a:rPr lang="en-GB" sz="1600" dirty="0" smtClean="0"/>
              <a:t>In March 2001, </a:t>
            </a:r>
            <a:r>
              <a:rPr lang="en-GB" sz="1600" dirty="0"/>
              <a:t>moved from Pool arrangements to a decentralised market – New Electricity Trading Arrangements (NETA</a:t>
            </a:r>
            <a:r>
              <a:rPr lang="en-GB" sz="1600" dirty="0" smtClean="0"/>
              <a:t>).</a:t>
            </a:r>
            <a:endParaRPr lang="en-GB" sz="1600" dirty="0"/>
          </a:p>
          <a:p>
            <a:endParaRPr lang="en-GB" sz="1600" dirty="0" smtClean="0"/>
          </a:p>
          <a:p>
            <a:r>
              <a:rPr lang="en-GB" sz="1600" dirty="0" smtClean="0"/>
              <a:t>Between March 2001 and Oct 2002, wholesale prices fell by around 20%, attributed to increased competition, high capacity margins and falling fuel prices as well as introduction of NETA.</a:t>
            </a:r>
          </a:p>
          <a:p>
            <a:endParaRPr lang="en-GB" sz="1600" dirty="0"/>
          </a:p>
          <a:p>
            <a:r>
              <a:rPr lang="en-GB" sz="1600" dirty="0" smtClean="0"/>
              <a:t>Gas market reform has led to liquid and well functioning wholesale gas market with gas prices de-linked from oil prices.</a:t>
            </a:r>
          </a:p>
          <a:p>
            <a:endParaRPr lang="en-GB" sz="1600" dirty="0" smtClean="0"/>
          </a:p>
          <a:p>
            <a:r>
              <a:rPr lang="en-GB" sz="1600" dirty="0"/>
              <a:t>UK gas production decreasing (</a:t>
            </a:r>
            <a:r>
              <a:rPr lang="en-GB" sz="1600" dirty="0" smtClean="0"/>
              <a:t>imports projected to </a:t>
            </a:r>
            <a:r>
              <a:rPr lang="en-GB" sz="1600" dirty="0"/>
              <a:t>be &gt;50% of demand by 2020</a:t>
            </a:r>
            <a:r>
              <a:rPr lang="en-GB" sz="1600" dirty="0" smtClean="0"/>
              <a:t>) but </a:t>
            </a:r>
            <a:r>
              <a:rPr lang="en-GB" sz="1600" dirty="0"/>
              <a:t>production remains significant and </a:t>
            </a:r>
            <a:r>
              <a:rPr lang="en-GB" sz="1600" dirty="0" smtClean="0"/>
              <a:t>UK seen significant investment in import </a:t>
            </a:r>
            <a:r>
              <a:rPr lang="en-GB" sz="1600" dirty="0"/>
              <a:t>infrastructure </a:t>
            </a:r>
            <a:r>
              <a:rPr lang="en-GB" sz="1600" dirty="0" smtClean="0"/>
              <a:t>(</a:t>
            </a:r>
            <a:r>
              <a:rPr lang="en-GB" sz="1600" dirty="0"/>
              <a:t>3 pipelines and 4 LNG </a:t>
            </a:r>
            <a:r>
              <a:rPr lang="en-GB" sz="1600" dirty="0" smtClean="0"/>
              <a:t>terminals) with </a:t>
            </a:r>
            <a:r>
              <a:rPr lang="en-GB" sz="1600" dirty="0"/>
              <a:t>capacity of up to 153 </a:t>
            </a:r>
            <a:r>
              <a:rPr lang="en-GB" sz="1600" dirty="0" err="1" smtClean="0"/>
              <a:t>bcm</a:t>
            </a:r>
            <a:r>
              <a:rPr lang="en-GB" sz="1600" dirty="0" smtClean="0"/>
              <a:t>/y. Also, decision that no new subsidy needed for gas storage.</a:t>
            </a:r>
            <a:endParaRPr lang="en-GB" sz="1600" dirty="0"/>
          </a:p>
          <a:p>
            <a:pPr>
              <a:buNone/>
            </a:pPr>
            <a:endParaRPr lang="en-GB" sz="1600" dirty="0" smtClean="0"/>
          </a:p>
          <a:p>
            <a:pPr>
              <a:buNone/>
            </a:pPr>
            <a:endParaRPr lang="en-GB" sz="1600" dirty="0" smtClean="0"/>
          </a:p>
        </p:txBody>
      </p:sp>
      <p:sp>
        <p:nvSpPr>
          <p:cNvPr id="3" name="Title 4"/>
          <p:cNvSpPr>
            <a:spLocks noGrp="1"/>
          </p:cNvSpPr>
          <p:nvPr>
            <p:ph type="title"/>
          </p:nvPr>
        </p:nvSpPr>
        <p:spPr>
          <a:xfrm>
            <a:off x="900113" y="331887"/>
            <a:ext cx="5760119" cy="504825"/>
          </a:xfrm>
        </p:spPr>
        <p:txBody>
          <a:bodyPr/>
          <a:lstStyle/>
          <a:p>
            <a:r>
              <a:rPr lang="en-GB" sz="2400" dirty="0" smtClean="0"/>
              <a:t>Liberalised </a:t>
            </a:r>
            <a:r>
              <a:rPr lang="en-US" sz="2400" dirty="0" smtClean="0"/>
              <a:t>Energy </a:t>
            </a:r>
            <a:r>
              <a:rPr lang="en-US" sz="2400" dirty="0"/>
              <a:t>Markets</a:t>
            </a:r>
            <a:r>
              <a:rPr lang="en-US" sz="2400" dirty="0" smtClean="0"/>
              <a:t/>
            </a:r>
            <a:br>
              <a:rPr lang="en-US" sz="2400" dirty="0" smtClean="0"/>
            </a:br>
            <a:r>
              <a:rPr lang="en-US" sz="2000" dirty="0" smtClean="0"/>
              <a:t>UK Experience </a:t>
            </a:r>
            <a:endParaRPr lang="en-GB"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900112" y="1989138"/>
            <a:ext cx="7560319" cy="4032250"/>
          </a:xfrm>
          <a:solidFill>
            <a:schemeClr val="bg1"/>
          </a:solidFill>
        </p:spPr>
        <p:txBody>
          <a:bodyPr/>
          <a:lstStyle/>
          <a:p>
            <a:r>
              <a:rPr lang="en-US" sz="1800" dirty="0" smtClean="0"/>
              <a:t>Importance </a:t>
            </a:r>
            <a:r>
              <a:rPr lang="en-US" sz="1800" dirty="0"/>
              <a:t>of diversity of energy supplies (types and sources/routes) and sufficient infrastructure to ensure security of supply.</a:t>
            </a:r>
            <a:endParaRPr lang="en-GB" sz="1800" dirty="0"/>
          </a:p>
          <a:p>
            <a:endParaRPr lang="en-US" sz="1800" dirty="0" smtClean="0"/>
          </a:p>
          <a:p>
            <a:r>
              <a:rPr lang="en-US" sz="1800" dirty="0" smtClean="0"/>
              <a:t>Need for stable, transparent and predictable regulatory regime to give investors confidence to invest.</a:t>
            </a:r>
            <a:endParaRPr lang="en-GB" sz="1800" dirty="0" smtClean="0"/>
          </a:p>
          <a:p>
            <a:endParaRPr lang="en-US" sz="1800" dirty="0" smtClean="0"/>
          </a:p>
          <a:p>
            <a:r>
              <a:rPr lang="en-US" sz="1800" dirty="0" smtClean="0"/>
              <a:t>Need for well functioning and integrated energy markets to provide price signals for trade and investment.</a:t>
            </a:r>
            <a:endParaRPr lang="en-GB" sz="1800" dirty="0" smtClean="0"/>
          </a:p>
          <a:p>
            <a:endParaRPr lang="en-US" sz="1800" dirty="0" smtClean="0"/>
          </a:p>
          <a:p>
            <a:r>
              <a:rPr lang="en-US" sz="1800" dirty="0" smtClean="0"/>
              <a:t>Need for (transitional) support for low-carbon investment but should be market-based to reduce costs to consumers.</a:t>
            </a:r>
            <a:endParaRPr lang="en-GB" sz="1800" dirty="0" smtClean="0"/>
          </a:p>
          <a:p>
            <a:endParaRPr lang="en-US" sz="1800" dirty="0" smtClean="0"/>
          </a:p>
          <a:p>
            <a:r>
              <a:rPr lang="en-US" sz="1800" dirty="0" smtClean="0"/>
              <a:t>Importance of improvements in energy efficiency. </a:t>
            </a:r>
            <a:endParaRPr lang="en-GB" sz="1800" dirty="0" smtClean="0"/>
          </a:p>
          <a:p>
            <a:pPr>
              <a:buNone/>
            </a:pPr>
            <a:r>
              <a:rPr lang="en-US" sz="1800" dirty="0" smtClean="0"/>
              <a:t> </a:t>
            </a:r>
            <a:endParaRPr lang="en-GB" sz="1800" dirty="0" smtClean="0"/>
          </a:p>
          <a:p>
            <a:pPr>
              <a:buNone/>
            </a:pPr>
            <a:r>
              <a:rPr lang="en-US" sz="1800" dirty="0" smtClean="0"/>
              <a:t> </a:t>
            </a:r>
            <a:endParaRPr lang="en-GB" sz="1800" dirty="0" smtClean="0"/>
          </a:p>
          <a:p>
            <a:pPr>
              <a:buNone/>
            </a:pPr>
            <a:endParaRPr lang="en-GB" sz="1800" dirty="0" smtClean="0"/>
          </a:p>
          <a:p>
            <a:pPr>
              <a:buNone/>
            </a:pPr>
            <a:r>
              <a:rPr lang="en-US" sz="1800" dirty="0" smtClean="0"/>
              <a:t> </a:t>
            </a:r>
            <a:endParaRPr lang="en-GB" sz="1800" dirty="0" smtClean="0"/>
          </a:p>
          <a:p>
            <a:endParaRPr lang="en-GB" sz="1800" dirty="0" smtClean="0"/>
          </a:p>
          <a:p>
            <a:pPr>
              <a:buNone/>
            </a:pPr>
            <a:endParaRPr lang="en-GB" sz="1800" dirty="0" smtClean="0"/>
          </a:p>
          <a:p>
            <a:pPr>
              <a:buNone/>
            </a:pPr>
            <a:endParaRPr lang="en-GB" sz="1800" dirty="0" smtClean="0"/>
          </a:p>
          <a:p>
            <a:pPr>
              <a:buNone/>
            </a:pPr>
            <a:r>
              <a:rPr lang="en-GB" sz="1800" dirty="0" smtClean="0"/>
              <a:t> </a:t>
            </a:r>
          </a:p>
          <a:p>
            <a:endParaRPr lang="en-GB" sz="1800" dirty="0"/>
          </a:p>
          <a:p>
            <a:endParaRPr lang="en-GB" sz="1800" dirty="0"/>
          </a:p>
        </p:txBody>
      </p:sp>
      <p:sp>
        <p:nvSpPr>
          <p:cNvPr id="4" name="Title 1"/>
          <p:cNvSpPr>
            <a:spLocks noGrp="1"/>
          </p:cNvSpPr>
          <p:nvPr>
            <p:ph type="title"/>
          </p:nvPr>
        </p:nvSpPr>
        <p:spPr>
          <a:xfrm>
            <a:off x="900113" y="331887"/>
            <a:ext cx="5832127" cy="504825"/>
          </a:xfrm>
        </p:spPr>
        <p:txBody>
          <a:bodyPr/>
          <a:lstStyle/>
          <a:p>
            <a:r>
              <a:rPr lang="en-GB" dirty="0"/>
              <a:t>Lessons learned from UK experience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331887"/>
            <a:ext cx="5832127" cy="504825"/>
          </a:xfrm>
        </p:spPr>
        <p:txBody>
          <a:bodyPr/>
          <a:lstStyle/>
          <a:p>
            <a:r>
              <a:rPr lang="en-GB" dirty="0" smtClean="0"/>
              <a:t>Case Study</a:t>
            </a:r>
            <a:br>
              <a:rPr lang="en-GB" dirty="0" smtClean="0"/>
            </a:br>
            <a:r>
              <a:rPr lang="en-GB" sz="1800" dirty="0" smtClean="0"/>
              <a:t>The UK’s experience of investment in renewables</a:t>
            </a:r>
            <a:endParaRPr lang="en-GB" sz="1800" dirty="0"/>
          </a:p>
        </p:txBody>
      </p:sp>
      <p:sp>
        <p:nvSpPr>
          <p:cNvPr id="4" name="Rectangle 3"/>
          <p:cNvSpPr/>
          <p:nvPr/>
        </p:nvSpPr>
        <p:spPr>
          <a:xfrm>
            <a:off x="323528" y="1556792"/>
            <a:ext cx="8712968" cy="6204776"/>
          </a:xfrm>
          <a:prstGeom prst="rect">
            <a:avLst/>
          </a:prstGeom>
        </p:spPr>
        <p:txBody>
          <a:bodyPr wrap="square">
            <a:spAutoFit/>
          </a:bodyPr>
          <a:lstStyle/>
          <a:p>
            <a:pPr marL="342900" indent="-342900">
              <a:spcBef>
                <a:spcPct val="20000"/>
              </a:spcBef>
              <a:buChar char="•"/>
            </a:pPr>
            <a:endParaRPr lang="en-GB" sz="1600" dirty="0" smtClean="0">
              <a:solidFill>
                <a:srgbClr val="7B7979"/>
              </a:solidFill>
              <a:latin typeface="+mn-lt"/>
            </a:endParaRPr>
          </a:p>
          <a:p>
            <a:pPr marL="342900" indent="-342900">
              <a:spcBef>
                <a:spcPct val="20000"/>
              </a:spcBef>
              <a:buChar char="•"/>
            </a:pPr>
            <a:r>
              <a:rPr lang="en-GB" sz="1600" dirty="0" smtClean="0">
                <a:solidFill>
                  <a:srgbClr val="7B7979"/>
                </a:solidFill>
                <a:latin typeface="+mn-lt"/>
              </a:rPr>
              <a:t>In 2012 renewables accounted for around 11% of electricity generation. In Q2 2013, around 15%.</a:t>
            </a:r>
          </a:p>
          <a:p>
            <a:pPr marL="342900" indent="-342900">
              <a:spcBef>
                <a:spcPct val="20000"/>
              </a:spcBef>
              <a:buChar char="•"/>
            </a:pPr>
            <a:endParaRPr lang="en-GB" sz="1600" dirty="0">
              <a:solidFill>
                <a:srgbClr val="7B7979"/>
              </a:solidFill>
              <a:latin typeface="+mn-lt"/>
            </a:endParaRPr>
          </a:p>
          <a:p>
            <a:pPr marL="342900" indent="-342900">
              <a:spcBef>
                <a:spcPct val="20000"/>
              </a:spcBef>
              <a:buChar char="•"/>
            </a:pPr>
            <a:r>
              <a:rPr lang="en-GB" sz="1600" dirty="0" smtClean="0">
                <a:solidFill>
                  <a:srgbClr val="7B7979"/>
                </a:solidFill>
                <a:latin typeface="+mn-lt"/>
              </a:rPr>
              <a:t>World </a:t>
            </a:r>
            <a:r>
              <a:rPr lang="en-GB" sz="1600" dirty="0">
                <a:solidFill>
                  <a:srgbClr val="7B7979"/>
                </a:solidFill>
                <a:latin typeface="+mn-lt"/>
              </a:rPr>
              <a:t>Energy Council: UK one of just five countries to receive a “AAA” rating for secure, affordable and environmentally-friendly energy.</a:t>
            </a:r>
          </a:p>
          <a:p>
            <a:pPr marL="342900" indent="-342900">
              <a:spcBef>
                <a:spcPct val="20000"/>
              </a:spcBef>
              <a:buChar char="•"/>
            </a:pPr>
            <a:endParaRPr lang="en-GB" sz="1600" dirty="0">
              <a:solidFill>
                <a:srgbClr val="7B7979"/>
              </a:solidFill>
              <a:latin typeface="+mn-lt"/>
            </a:endParaRPr>
          </a:p>
          <a:p>
            <a:pPr marL="342900" indent="-342900">
              <a:spcBef>
                <a:spcPct val="20000"/>
              </a:spcBef>
              <a:buChar char="•"/>
            </a:pPr>
            <a:r>
              <a:rPr lang="en-GB" sz="1600" dirty="0">
                <a:solidFill>
                  <a:srgbClr val="7B7979"/>
                </a:solidFill>
                <a:latin typeface="+mn-lt"/>
              </a:rPr>
              <a:t>Renewables UK estimates the sector supports 270,000 direct and indirect jobs, and by 2020 up to 400,000 direct and immediate supply chain jobs.</a:t>
            </a:r>
          </a:p>
          <a:p>
            <a:pPr marL="342900" indent="-342900">
              <a:spcBef>
                <a:spcPct val="20000"/>
              </a:spcBef>
              <a:buChar char="•"/>
            </a:pPr>
            <a:endParaRPr lang="en-GB" sz="1600" dirty="0">
              <a:solidFill>
                <a:srgbClr val="7B7979"/>
              </a:solidFill>
              <a:latin typeface="+mn-lt"/>
            </a:endParaRPr>
          </a:p>
          <a:p>
            <a:pPr marL="342900" indent="-342900">
              <a:spcBef>
                <a:spcPct val="20000"/>
              </a:spcBef>
              <a:buChar char="•"/>
            </a:pPr>
            <a:r>
              <a:rPr lang="en-GB" sz="1600" dirty="0">
                <a:solidFill>
                  <a:srgbClr val="7B7979"/>
                </a:solidFill>
                <a:latin typeface="+mn-lt"/>
              </a:rPr>
              <a:t>Since 2010 over £29 billion has been invested in renewables – potential to support around 30,000 jobs across UK.</a:t>
            </a:r>
          </a:p>
          <a:p>
            <a:pPr marL="342900" indent="-342900">
              <a:spcBef>
                <a:spcPct val="20000"/>
              </a:spcBef>
              <a:buChar char="•"/>
            </a:pPr>
            <a:endParaRPr lang="en-GB" sz="1600" dirty="0">
              <a:solidFill>
                <a:srgbClr val="7B7979"/>
              </a:solidFill>
              <a:latin typeface="+mn-lt"/>
            </a:endParaRPr>
          </a:p>
          <a:p>
            <a:pPr marL="342900" indent="-342900">
              <a:spcBef>
                <a:spcPct val="20000"/>
              </a:spcBef>
              <a:buChar char="•"/>
            </a:pPr>
            <a:r>
              <a:rPr lang="en-GB" sz="1600" dirty="0">
                <a:solidFill>
                  <a:srgbClr val="7B7979"/>
                </a:solidFill>
                <a:latin typeface="+mn-lt"/>
              </a:rPr>
              <a:t>UK now rated in the top five for world wide destinations to invest in renewable energy (Ernst &amp; Young).</a:t>
            </a:r>
          </a:p>
          <a:p>
            <a:pPr marL="342900" indent="-342900">
              <a:spcBef>
                <a:spcPct val="20000"/>
              </a:spcBef>
              <a:buChar char="•"/>
            </a:pPr>
            <a:endParaRPr lang="en-GB" sz="1600" dirty="0">
              <a:solidFill>
                <a:srgbClr val="7B7979"/>
              </a:solidFill>
              <a:latin typeface="+mn-lt"/>
            </a:endParaRPr>
          </a:p>
          <a:p>
            <a:pPr marL="342900" indent="-342900">
              <a:spcBef>
                <a:spcPct val="20000"/>
              </a:spcBef>
              <a:buChar char="•"/>
            </a:pPr>
            <a:r>
              <a:rPr lang="en-GB" sz="1600" dirty="0">
                <a:solidFill>
                  <a:srgbClr val="7B7979"/>
                </a:solidFill>
                <a:latin typeface="+mn-lt"/>
              </a:rPr>
              <a:t>UK rated most attractive in world for offshore wind investment</a:t>
            </a:r>
            <a:r>
              <a:rPr lang="en-GB" sz="1600" dirty="0" smtClean="0">
                <a:solidFill>
                  <a:srgbClr val="7B7979"/>
                </a:solidFill>
                <a:latin typeface="+mn-lt"/>
              </a:rPr>
              <a:t>.</a:t>
            </a:r>
            <a:endParaRPr lang="en-GB" sz="1600" dirty="0">
              <a:solidFill>
                <a:srgbClr val="7B7979"/>
              </a:solidFill>
              <a:latin typeface="+mn-lt"/>
            </a:endParaRPr>
          </a:p>
          <a:p>
            <a:endParaRPr lang="en-GB" dirty="0"/>
          </a:p>
          <a:p>
            <a:endParaRPr lang="en-GB" dirty="0"/>
          </a:p>
          <a:p>
            <a:endParaRPr lang="en-GB" dirty="0" smtClean="0"/>
          </a:p>
          <a:p>
            <a:endParaRPr lang="en-GB" dirty="0"/>
          </a:p>
          <a:p>
            <a:endParaRPr lang="en-GB" dirty="0"/>
          </a:p>
        </p:txBody>
      </p:sp>
    </p:spTree>
    <p:extLst>
      <p:ext uri="{BB962C8B-B14F-4D97-AF65-F5344CB8AC3E}">
        <p14:creationId xmlns:p14="http://schemas.microsoft.com/office/powerpoint/2010/main" val="24393382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331887"/>
            <a:ext cx="5760119" cy="504825"/>
          </a:xfrm>
        </p:spPr>
        <p:txBody>
          <a:bodyPr/>
          <a:lstStyle/>
          <a:p>
            <a:r>
              <a:rPr lang="en-GB" dirty="0" smtClean="0"/>
              <a:t>Addressing the UK’s Future Challenges:</a:t>
            </a:r>
            <a:br>
              <a:rPr lang="en-GB" dirty="0" smtClean="0"/>
            </a:br>
            <a:r>
              <a:rPr lang="en-GB" sz="2000" dirty="0" smtClean="0"/>
              <a:t>Electricity Market Reform</a:t>
            </a:r>
            <a:endParaRPr lang="en-GB" sz="2000" dirty="0"/>
          </a:p>
        </p:txBody>
      </p:sp>
      <p:sp>
        <p:nvSpPr>
          <p:cNvPr id="3" name="Content Placeholder 2"/>
          <p:cNvSpPr>
            <a:spLocks noGrp="1"/>
          </p:cNvSpPr>
          <p:nvPr>
            <p:ph idx="1"/>
          </p:nvPr>
        </p:nvSpPr>
        <p:spPr>
          <a:xfrm>
            <a:off x="395536" y="1628998"/>
            <a:ext cx="8064896" cy="4032250"/>
          </a:xfrm>
        </p:spPr>
        <p:txBody>
          <a:bodyPr/>
          <a:lstStyle/>
          <a:p>
            <a:pPr marL="0" indent="0">
              <a:buNone/>
            </a:pPr>
            <a:r>
              <a:rPr lang="en-GB" sz="1600" dirty="0" smtClean="0"/>
              <a:t>Challenges ahead for the UK’s electricity market:</a:t>
            </a:r>
          </a:p>
          <a:p>
            <a:pPr marL="0" indent="0">
              <a:buNone/>
            </a:pPr>
            <a:endParaRPr lang="en-GB" sz="1600" dirty="0"/>
          </a:p>
          <a:p>
            <a:pPr lvl="1">
              <a:buFont typeface="Courier New" pitchFamily="49" charset="0"/>
              <a:buChar char="o"/>
            </a:pPr>
            <a:r>
              <a:rPr lang="en-US" sz="1600" dirty="0" smtClean="0"/>
              <a:t>Security </a:t>
            </a:r>
            <a:r>
              <a:rPr lang="en-US" sz="1600" dirty="0"/>
              <a:t>of </a:t>
            </a:r>
            <a:r>
              <a:rPr lang="en-US" sz="1600" dirty="0" smtClean="0"/>
              <a:t>Supply - around a fifth of capacity in 2011  to close by end of decade</a:t>
            </a:r>
            <a:r>
              <a:rPr lang="en-US" sz="1600" dirty="0"/>
              <a:t>.  </a:t>
            </a:r>
            <a:r>
              <a:rPr lang="en-US" sz="1600" dirty="0" smtClean="0"/>
              <a:t>Much to be </a:t>
            </a:r>
            <a:r>
              <a:rPr lang="en-US" sz="1600" dirty="0"/>
              <a:t>replaced by more </a:t>
            </a:r>
            <a:r>
              <a:rPr lang="en-US" sz="1600" dirty="0" smtClean="0"/>
              <a:t>relatively inflexible </a:t>
            </a:r>
            <a:r>
              <a:rPr lang="en-US" sz="1600" dirty="0"/>
              <a:t>(</a:t>
            </a:r>
            <a:r>
              <a:rPr lang="en-US" sz="1600" dirty="0" err="1"/>
              <a:t>eg</a:t>
            </a:r>
            <a:r>
              <a:rPr lang="en-US" sz="1600" dirty="0"/>
              <a:t> nuclear</a:t>
            </a:r>
            <a:r>
              <a:rPr lang="en-US" sz="1600" dirty="0" smtClean="0"/>
              <a:t>) and intermittent </a:t>
            </a:r>
            <a:r>
              <a:rPr lang="en-US" sz="1600" dirty="0"/>
              <a:t>generation (</a:t>
            </a:r>
            <a:r>
              <a:rPr lang="en-US" sz="1600" dirty="0" err="1"/>
              <a:t>eg</a:t>
            </a:r>
            <a:r>
              <a:rPr lang="en-US" sz="1600" dirty="0"/>
              <a:t> wind</a:t>
            </a:r>
            <a:r>
              <a:rPr lang="en-US" sz="1600" dirty="0" smtClean="0"/>
              <a:t>);</a:t>
            </a:r>
            <a:endParaRPr lang="en-GB" sz="1600" dirty="0"/>
          </a:p>
          <a:p>
            <a:pPr lvl="2">
              <a:buFont typeface="Courier New" pitchFamily="49" charset="0"/>
              <a:buChar char="o"/>
            </a:pPr>
            <a:endParaRPr lang="en-US" sz="1600" dirty="0" smtClean="0"/>
          </a:p>
          <a:p>
            <a:pPr lvl="1">
              <a:buFont typeface="Courier New" pitchFamily="49" charset="0"/>
              <a:buChar char="o"/>
            </a:pPr>
            <a:r>
              <a:rPr lang="en-GB" sz="1600" dirty="0"/>
              <a:t>Ambitious climate and renewable targets to build a cleaner energy </a:t>
            </a:r>
            <a:r>
              <a:rPr lang="en-GB" sz="1600" dirty="0" smtClean="0"/>
              <a:t>future – legally binding 80% reduction in greenhouse emissions by 2050 (Climate Change Act) and 15% of energy from renewable sources by 2020;</a:t>
            </a:r>
            <a:endParaRPr lang="en-GB" sz="1600" dirty="0"/>
          </a:p>
          <a:p>
            <a:pPr lvl="2">
              <a:buFont typeface="Courier New" pitchFamily="49" charset="0"/>
              <a:buChar char="o"/>
            </a:pPr>
            <a:endParaRPr lang="en-US" sz="1600" dirty="0" smtClean="0"/>
          </a:p>
          <a:p>
            <a:pPr lvl="1">
              <a:buFont typeface="Courier New" pitchFamily="49" charset="0"/>
              <a:buChar char="o"/>
            </a:pPr>
            <a:r>
              <a:rPr lang="en-US" sz="1600" dirty="0" smtClean="0"/>
              <a:t>Demand </a:t>
            </a:r>
            <a:r>
              <a:rPr lang="en-US" sz="1600" dirty="0"/>
              <a:t>for </a:t>
            </a:r>
            <a:r>
              <a:rPr lang="en-US" sz="1600" dirty="0" smtClean="0"/>
              <a:t>electricity is likely to grow over the next 40 years as UK increasingly turns to electricity for transport </a:t>
            </a:r>
            <a:r>
              <a:rPr lang="en-US" sz="1600" dirty="0"/>
              <a:t>and heat </a:t>
            </a:r>
            <a:r>
              <a:rPr lang="en-US" sz="1600" dirty="0" smtClean="0"/>
              <a:t>sectors;</a:t>
            </a:r>
            <a:endParaRPr lang="en-GB" sz="1600" dirty="0"/>
          </a:p>
          <a:p>
            <a:pPr lvl="2">
              <a:buFont typeface="Courier New" pitchFamily="49" charset="0"/>
              <a:buChar char="o"/>
            </a:pPr>
            <a:endParaRPr lang="en-US" sz="1600" dirty="0" smtClean="0"/>
          </a:p>
          <a:p>
            <a:pPr lvl="1">
              <a:buFont typeface="Courier New" pitchFamily="49" charset="0"/>
              <a:buChar char="o"/>
            </a:pPr>
            <a:r>
              <a:rPr lang="en-US" sz="1600" dirty="0" smtClean="0"/>
              <a:t>Up </a:t>
            </a:r>
            <a:r>
              <a:rPr lang="en-US" sz="1600" dirty="0"/>
              <a:t>to £110 billion investment in electricity generation and transmission required by </a:t>
            </a:r>
            <a:r>
              <a:rPr lang="en-US" sz="1600" dirty="0" smtClean="0"/>
              <a:t>2020.</a:t>
            </a:r>
            <a:endParaRPr lang="en-US" sz="1800" dirty="0" smtClean="0"/>
          </a:p>
        </p:txBody>
      </p:sp>
      <p:sp>
        <p:nvSpPr>
          <p:cNvPr id="4" name="Rectangle 3"/>
          <p:cNvSpPr/>
          <p:nvPr/>
        </p:nvSpPr>
        <p:spPr>
          <a:xfrm>
            <a:off x="467544" y="5949280"/>
            <a:ext cx="8496944" cy="646331"/>
          </a:xfrm>
          <a:prstGeom prst="rect">
            <a:avLst/>
          </a:prstGeom>
        </p:spPr>
        <p:txBody>
          <a:bodyPr wrap="square">
            <a:spAutoFit/>
          </a:bodyPr>
          <a:lstStyle/>
          <a:p>
            <a:pPr marL="0" indent="0">
              <a:buNone/>
            </a:pPr>
            <a:r>
              <a:rPr lang="en-GB" b="1" dirty="0">
                <a:solidFill>
                  <a:srgbClr val="00AEEF"/>
                </a:solidFill>
              </a:rPr>
              <a:t>July 2011 - White Paper -  </a:t>
            </a:r>
            <a:r>
              <a:rPr lang="en-GB" b="1" i="1" dirty="0">
                <a:solidFill>
                  <a:srgbClr val="00AEEF"/>
                </a:solidFill>
              </a:rPr>
              <a:t>“Planning our electric future: a White Paper for secure, affordable and low-carbon electricity</a:t>
            </a:r>
            <a:r>
              <a:rPr lang="en-GB" b="1" i="1" dirty="0" smtClean="0">
                <a:solidFill>
                  <a:srgbClr val="00AEEF"/>
                </a:solidFill>
              </a:rPr>
              <a:t>.”</a:t>
            </a:r>
            <a:endParaRPr lang="en-GB" b="1" dirty="0">
              <a:solidFill>
                <a:srgbClr val="00AEEF"/>
              </a:solidFill>
            </a:endParaRPr>
          </a:p>
        </p:txBody>
      </p:sp>
    </p:spTree>
    <p:extLst>
      <p:ext uri="{BB962C8B-B14F-4D97-AF65-F5344CB8AC3E}">
        <p14:creationId xmlns:p14="http://schemas.microsoft.com/office/powerpoint/2010/main" val="1283517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00113" y="331887"/>
            <a:ext cx="5544095" cy="504825"/>
          </a:xfrm>
        </p:spPr>
        <p:txBody>
          <a:bodyPr/>
          <a:lstStyle/>
          <a:p>
            <a:r>
              <a:rPr lang="en-GB" dirty="0" smtClean="0"/>
              <a:t>Electricity Market Reform</a:t>
            </a:r>
            <a:br>
              <a:rPr lang="en-GB" dirty="0" smtClean="0"/>
            </a:br>
            <a:r>
              <a:rPr lang="en-GB" sz="2000" dirty="0" smtClean="0"/>
              <a:t>Main Features</a:t>
            </a:r>
            <a:endParaRPr lang="en-GB" sz="2000" dirty="0"/>
          </a:p>
        </p:txBody>
      </p:sp>
      <p:sp>
        <p:nvSpPr>
          <p:cNvPr id="5" name="Rectangle 4"/>
          <p:cNvSpPr/>
          <p:nvPr/>
        </p:nvSpPr>
        <p:spPr>
          <a:xfrm>
            <a:off x="627212" y="1844824"/>
            <a:ext cx="7632848" cy="39604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spcBef>
                <a:spcPct val="20000"/>
              </a:spcBef>
            </a:pPr>
            <a:r>
              <a:rPr lang="en-GB" sz="1600" b="1" u="sng" dirty="0">
                <a:solidFill>
                  <a:srgbClr val="7B7979"/>
                </a:solidFill>
                <a:latin typeface="+mn-lt"/>
              </a:rPr>
              <a:t>Feed-in tariffs with contracts for difference (</a:t>
            </a:r>
            <a:r>
              <a:rPr lang="en-GB" sz="1600" b="1" u="sng" dirty="0" err="1">
                <a:solidFill>
                  <a:srgbClr val="7B7979"/>
                </a:solidFill>
                <a:latin typeface="+mn-lt"/>
              </a:rPr>
              <a:t>FiT</a:t>
            </a:r>
            <a:r>
              <a:rPr lang="en-GB" sz="1600" b="1" u="sng" dirty="0">
                <a:solidFill>
                  <a:srgbClr val="7B7979"/>
                </a:solidFill>
                <a:latin typeface="+mn-lt"/>
              </a:rPr>
              <a:t> </a:t>
            </a:r>
            <a:r>
              <a:rPr lang="en-GB" sz="1600" b="1" u="sng" dirty="0" err="1">
                <a:solidFill>
                  <a:srgbClr val="7B7979"/>
                </a:solidFill>
                <a:latin typeface="+mn-lt"/>
              </a:rPr>
              <a:t>CfDs</a:t>
            </a:r>
            <a:r>
              <a:rPr lang="en-GB" sz="1600" b="1" u="sng" dirty="0">
                <a:solidFill>
                  <a:srgbClr val="7B7979"/>
                </a:solidFill>
                <a:latin typeface="+mn-lt"/>
              </a:rPr>
              <a:t>)</a:t>
            </a:r>
            <a:r>
              <a:rPr lang="en-GB" sz="1600" b="1" dirty="0">
                <a:solidFill>
                  <a:srgbClr val="7B7979"/>
                </a:solidFill>
                <a:latin typeface="+mn-lt"/>
              </a:rPr>
              <a:t> </a:t>
            </a:r>
            <a:r>
              <a:rPr lang="en-GB" sz="1600" dirty="0" smtClean="0">
                <a:solidFill>
                  <a:srgbClr val="7B7979"/>
                </a:solidFill>
                <a:latin typeface="+mn-lt"/>
              </a:rPr>
              <a:t>- long-term </a:t>
            </a:r>
            <a:r>
              <a:rPr lang="en-GB" sz="1600" dirty="0">
                <a:solidFill>
                  <a:srgbClr val="7B7979"/>
                </a:solidFill>
                <a:latin typeface="+mn-lt"/>
              </a:rPr>
              <a:t>contracts to provide stable and predictable incentives for companies to invest in low-carbon electricity generation. They give greater certainty and stability of revenues by removing exposure to volatile wholesale prices, and protect consumers from paying for support when electricity prices are high.</a:t>
            </a:r>
            <a:endParaRPr lang="en-GB" sz="1600" dirty="0" smtClean="0">
              <a:solidFill>
                <a:srgbClr val="7B7979"/>
              </a:solidFill>
              <a:latin typeface="+mn-lt"/>
            </a:endParaRPr>
          </a:p>
          <a:p>
            <a:pPr>
              <a:spcBef>
                <a:spcPct val="20000"/>
              </a:spcBef>
            </a:pPr>
            <a:endParaRPr lang="en-GB" sz="1600" dirty="0" smtClean="0">
              <a:solidFill>
                <a:srgbClr val="7B7979"/>
              </a:solidFill>
              <a:latin typeface="+mn-lt"/>
            </a:endParaRPr>
          </a:p>
          <a:p>
            <a:pPr>
              <a:spcBef>
                <a:spcPct val="20000"/>
              </a:spcBef>
            </a:pPr>
            <a:r>
              <a:rPr lang="en-GB" sz="1600" b="1" u="sng" dirty="0" smtClean="0">
                <a:solidFill>
                  <a:srgbClr val="7B7979"/>
                </a:solidFill>
                <a:latin typeface="+mn-lt"/>
              </a:rPr>
              <a:t>Capacity </a:t>
            </a:r>
            <a:r>
              <a:rPr lang="en-GB" sz="1600" b="1" u="sng" dirty="0">
                <a:solidFill>
                  <a:srgbClr val="7B7979"/>
                </a:solidFill>
                <a:latin typeface="+mn-lt"/>
              </a:rPr>
              <a:t>market </a:t>
            </a:r>
            <a:r>
              <a:rPr lang="en-GB" sz="1600" dirty="0">
                <a:solidFill>
                  <a:srgbClr val="7B7979"/>
                </a:solidFill>
                <a:latin typeface="+mn-lt"/>
              </a:rPr>
              <a:t>to provide security of electricity supply, by ensuring sufficient reliable capacity is available. </a:t>
            </a:r>
            <a:r>
              <a:rPr lang="en-GB" sz="1600" dirty="0" smtClean="0">
                <a:solidFill>
                  <a:srgbClr val="7B7979"/>
                </a:solidFill>
                <a:latin typeface="+mn-lt"/>
              </a:rPr>
              <a:t>The </a:t>
            </a:r>
            <a:r>
              <a:rPr lang="en-GB" sz="1600" dirty="0">
                <a:solidFill>
                  <a:srgbClr val="7B7979"/>
                </a:solidFill>
                <a:latin typeface="+mn-lt"/>
              </a:rPr>
              <a:t>first Capacity Market auction will be run in 2014, subject to state aid approval.  Capacity providers successful in this auction will be required to provide capacity from the winter of 2018-19.</a:t>
            </a:r>
            <a:endParaRPr lang="en-GB" sz="1600" dirty="0" smtClean="0">
              <a:solidFill>
                <a:srgbClr val="7B7979"/>
              </a:solidFill>
              <a:latin typeface="+mn-lt"/>
            </a:endParaRPr>
          </a:p>
          <a:p>
            <a:pPr>
              <a:spcBef>
                <a:spcPct val="20000"/>
              </a:spcBef>
            </a:pPr>
            <a:endParaRPr lang="en-GB" sz="1600" dirty="0" smtClean="0">
              <a:solidFill>
                <a:srgbClr val="7B7979"/>
              </a:solidFill>
              <a:latin typeface="+mn-lt"/>
            </a:endParaRPr>
          </a:p>
          <a:p>
            <a:pPr>
              <a:spcBef>
                <a:spcPct val="20000"/>
              </a:spcBef>
            </a:pPr>
            <a:r>
              <a:rPr lang="en-GB" sz="1600" b="1" u="sng" dirty="0" smtClean="0">
                <a:solidFill>
                  <a:srgbClr val="7B7979"/>
                </a:solidFill>
                <a:latin typeface="+mn-lt"/>
              </a:rPr>
              <a:t>Carbon </a:t>
            </a:r>
            <a:r>
              <a:rPr lang="en-GB" sz="1600" b="1" u="sng" dirty="0">
                <a:solidFill>
                  <a:srgbClr val="7B7979"/>
                </a:solidFill>
                <a:latin typeface="+mn-lt"/>
              </a:rPr>
              <a:t>price </a:t>
            </a:r>
            <a:r>
              <a:rPr lang="en-GB" sz="1600" b="1" u="sng" dirty="0" smtClean="0">
                <a:solidFill>
                  <a:srgbClr val="7B7979"/>
                </a:solidFill>
                <a:latin typeface="+mn-lt"/>
              </a:rPr>
              <a:t>floor</a:t>
            </a:r>
            <a:r>
              <a:rPr lang="en-GB" sz="1600" b="1" dirty="0" smtClean="0">
                <a:solidFill>
                  <a:srgbClr val="7B7979"/>
                </a:solidFill>
                <a:latin typeface="+mn-lt"/>
              </a:rPr>
              <a:t> </a:t>
            </a:r>
            <a:r>
              <a:rPr lang="en-GB" sz="1600" dirty="0" smtClean="0">
                <a:solidFill>
                  <a:srgbClr val="7B7979"/>
                </a:solidFill>
                <a:latin typeface="+mn-lt"/>
              </a:rPr>
              <a:t>provides </a:t>
            </a:r>
            <a:r>
              <a:rPr lang="en-GB" sz="1600" dirty="0">
                <a:solidFill>
                  <a:srgbClr val="7B7979"/>
                </a:solidFill>
                <a:latin typeface="+mn-lt"/>
              </a:rPr>
              <a:t>greater certainty and support to the carbon price faced by the sector, thus giving a credible long-term signal that the Government is serious about encouraging investment in low-carbon electricity generation </a:t>
            </a:r>
            <a:r>
              <a:rPr lang="en-GB" sz="1600" dirty="0" smtClean="0">
                <a:solidFill>
                  <a:srgbClr val="7B7979"/>
                </a:solidFill>
                <a:latin typeface="+mn-lt"/>
              </a:rPr>
              <a:t>now.</a:t>
            </a:r>
          </a:p>
          <a:p>
            <a:pPr>
              <a:spcBef>
                <a:spcPct val="20000"/>
              </a:spcBef>
            </a:pPr>
            <a:endParaRPr lang="en-GB" sz="1600" dirty="0" smtClean="0">
              <a:solidFill>
                <a:srgbClr val="7B7979"/>
              </a:solidFill>
              <a:latin typeface="+mn-lt"/>
            </a:endParaRPr>
          </a:p>
          <a:p>
            <a:pPr>
              <a:spcBef>
                <a:spcPct val="20000"/>
              </a:spcBef>
            </a:pPr>
            <a:r>
              <a:rPr lang="en-GB" sz="1600" b="1" u="sng" dirty="0" smtClean="0">
                <a:solidFill>
                  <a:srgbClr val="7B7979"/>
                </a:solidFill>
                <a:latin typeface="+mn-lt"/>
              </a:rPr>
              <a:t>Emissions </a:t>
            </a:r>
            <a:r>
              <a:rPr lang="en-GB" sz="1600" b="1" u="sng" dirty="0">
                <a:solidFill>
                  <a:srgbClr val="7B7979"/>
                </a:solidFill>
                <a:latin typeface="+mn-lt"/>
              </a:rPr>
              <a:t>performance standard</a:t>
            </a:r>
            <a:r>
              <a:rPr lang="en-GB" sz="1600" b="1" dirty="0">
                <a:solidFill>
                  <a:srgbClr val="7B7979"/>
                </a:solidFill>
                <a:latin typeface="+mn-lt"/>
              </a:rPr>
              <a:t> </a:t>
            </a:r>
            <a:r>
              <a:rPr lang="en-GB" sz="1600" dirty="0">
                <a:solidFill>
                  <a:srgbClr val="7B7979"/>
                </a:solidFill>
                <a:latin typeface="+mn-lt"/>
              </a:rPr>
              <a:t>will provide a regulatory backstop on the amount of emissions that new fossil fuel power stations are allowed to emit. </a:t>
            </a:r>
          </a:p>
        </p:txBody>
      </p:sp>
    </p:spTree>
    <p:extLst>
      <p:ext uri="{BB962C8B-B14F-4D97-AF65-F5344CB8AC3E}">
        <p14:creationId xmlns:p14="http://schemas.microsoft.com/office/powerpoint/2010/main" val="410683275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1002</TotalTime>
  <Words>950</Words>
  <Application>Microsoft Office PowerPoint</Application>
  <PresentationFormat>On-screen Show (4:3)</PresentationFormat>
  <Paragraphs>120</Paragraphs>
  <Slides>11</Slides>
  <Notes>4</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Energy Market Liberalisation: UK Experience and Future Challenges Bulgarian Energy Forum, Sofia, 8 October 2013 </vt:lpstr>
      <vt:lpstr>Overview of Presentation</vt:lpstr>
      <vt:lpstr>EU Legislation on Energy Markets</vt:lpstr>
      <vt:lpstr>Energy Market Liberalisation  High-level Principles</vt:lpstr>
      <vt:lpstr>Liberalised Energy Markets UK Experience </vt:lpstr>
      <vt:lpstr>Lessons learned from UK experience</vt:lpstr>
      <vt:lpstr>Case Study The UK’s experience of investment in renewables</vt:lpstr>
      <vt:lpstr>Addressing the UK’s Future Challenges: Electricity Market Reform</vt:lpstr>
      <vt:lpstr>Electricity Market Reform Main Features</vt:lpstr>
      <vt:lpstr>Electricity Market Reform Long-term Vision</vt:lpstr>
      <vt:lpstr>Interaction of UK and EU direction of travel</vt:lpstr>
    </vt:vector>
  </TitlesOfParts>
  <Company>Central Office of Information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Ann Davey</dc:creator>
  <cp:lastModifiedBy>Francis Will (DECC)2</cp:lastModifiedBy>
  <cp:revision>106</cp:revision>
  <dcterms:created xsi:type="dcterms:W3CDTF">2009-02-10T16:47:53Z</dcterms:created>
  <dcterms:modified xsi:type="dcterms:W3CDTF">2013-10-01T16:09:04Z</dcterms:modified>
</cp:coreProperties>
</file>