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8"/>
  </p:notesMasterIdLst>
  <p:sldIdLst>
    <p:sldId id="256" r:id="rId2"/>
    <p:sldId id="257" r:id="rId3"/>
    <p:sldId id="272" r:id="rId4"/>
    <p:sldId id="281" r:id="rId5"/>
    <p:sldId id="263" r:id="rId6"/>
    <p:sldId id="278" r:id="rId7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fld id="{96361B94-FEB8-4E88-88B0-6D017E2EC0C9}" type="datetime1">
              <a:rPr lang="en-US"/>
              <a:pPr lvl="0"/>
              <a:t>3/27/2015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fld id="{0078F663-B8CD-471C-9B5B-980528B77FB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9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  <a:ea typeface=""/>
        <a:cs typeface="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  <a:ea typeface=""/>
        <a:cs typeface="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  <a:ea typeface=""/>
        <a:cs typeface="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  <a:ea typeface=""/>
        <a:cs typeface="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  <a:ea typeface=""/>
        <a:cs typeface="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42F8602-2229-4B6B-92CE-776F953A7123}" type="slidenum">
              <a:t>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2318298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4D1E39E-E7EB-4861-8533-EFAAD1E9EE8E}" type="slidenum">
              <a:t>2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184228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5921A72-C02F-496F-B9C2-36B5BE10F5F1}" type="slidenum">
              <a:t>3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792067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B8DAA7A-644D-425D-831D-88A71AF6D4AA}" type="slidenum">
              <a:t>5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2390571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8AC301A-057A-4D3E-9A01-06B9D94714E4}" type="slidenum">
              <a:t>6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611787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9D1E039-5AAB-412B-9A49-7407EB1B52E6}" type="datetime2">
              <a:rPr lang="en-US" smtClean="0"/>
              <a:pPr lvl="0"/>
              <a:t>Friday, March 27,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FE2328-3B1D-49AF-9742-160143EBE5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E6C5CC4-D25A-4D3B-8B09-946C4DB4549D}" type="datetime2">
              <a:rPr lang="en-US" smtClean="0"/>
              <a:pPr lvl="0"/>
              <a:t>Friday, March 27,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4EB7286-9669-4462-BFBA-DA15CA9474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6DDB77F-677A-4475-B315-5688D299E903}" type="datetime2">
              <a:rPr lang="en-US" smtClean="0"/>
              <a:pPr lvl="0"/>
              <a:t>Friday, March 27,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BBFC4DA-DC36-4DD6-8F23-0CCD547072E6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9723C9D-5051-4BB8-8F5E-C6AD82894F08}" type="datetime2">
              <a:rPr lang="en-US" smtClean="0"/>
              <a:pPr lvl="0"/>
              <a:t>Friday, March 27,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F71819-3EE6-4255-8775-4EFA858B7A6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41B6643-2961-45A6-B363-EF245BB609BB}" type="datetime2">
              <a:rPr lang="en-US" smtClean="0"/>
              <a:pPr lvl="0"/>
              <a:t>Friday, March 27,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131AEBC-76EE-470A-B503-A8B452FC23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BE65766-F8B4-4270-A92F-0612F509DBC7}" type="datetime2">
              <a:rPr lang="en-US" smtClean="0"/>
              <a:pPr lvl="0"/>
              <a:t>Friday, March 27,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77AD180-AE77-4130-B74F-CBACD02AC71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A04C888-2933-4D6B-A8F3-E09EFEC6B0ED}" type="datetime2">
              <a:rPr lang="en-US" smtClean="0"/>
              <a:pPr lvl="0"/>
              <a:t>Friday, March 27,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C55AA0C-2E1D-4D87-A244-2A949DA722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407793C-F394-4F11-AC03-A318255E2298}" type="datetime2">
              <a:rPr lang="en-US" smtClean="0"/>
              <a:pPr lvl="0"/>
              <a:t>Friday, March 27,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9346A32-379D-44BA-9C19-41C2C94D08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EF72164-6565-44F5-85B1-553887D85083}" type="datetime2">
              <a:rPr lang="en-US" smtClean="0"/>
              <a:pPr lvl="0"/>
              <a:t>Friday, March 27,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A96B92-9304-42D0-A3E8-ADF34B38CA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59F4BD-14D2-4D9F-A49B-545697C1B719}" type="datetime2">
              <a:rPr lang="en-US" smtClean="0"/>
              <a:pPr lvl="0"/>
              <a:t>Friday, March 27,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E833FF3-A195-49D0-94BC-055DE66DCD49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775A182-8C71-4047-B728-0F130FCD9D5C}" type="datetime2">
              <a:rPr lang="en-US" smtClean="0"/>
              <a:pPr lvl="0"/>
              <a:t>Friday, March 27,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1BCAB69-5AF9-4268-8498-0148ECC2617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lvl="0"/>
            <a:fld id="{981A5346-96E6-4C8B-95A8-F49F98C7FEB2}" type="datetime2">
              <a:rPr lang="en-US" smtClean="0"/>
              <a:pPr lvl="0"/>
              <a:t>Friday, March 27,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lvl="0"/>
            <a:fld id="{349E7344-3D5E-4EFC-969D-1C5E2D54CCB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dvassilev@innoenergy.biz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hyperlink" Target="http://www.innoenergy.biz/" TargetMode="External"/><Relationship Id="rId4" Type="http://schemas.openxmlformats.org/officeDocument/2006/relationships/hyperlink" Target="mailto:Idvassilev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>
                <a:latin typeface="Verdana"/>
                <a:cs typeface="Verdana"/>
              </a:rPr>
              <a:t>Nuclear Project Financing</a:t>
            </a:r>
            <a:br>
              <a:rPr lang="en-US" dirty="0" smtClean="0">
                <a:latin typeface="Verdana"/>
                <a:cs typeface="Verdana"/>
              </a:rPr>
            </a:br>
            <a:r>
              <a:rPr lang="en-US" dirty="0" smtClean="0">
                <a:latin typeface="Verdana"/>
                <a:cs typeface="Verdana"/>
              </a:rPr>
              <a:t>Key Challenges and new Trends</a:t>
            </a:r>
            <a:endParaRPr lang="en-US" dirty="0">
              <a:latin typeface="Verdana"/>
              <a:cs typeface="Verdana"/>
            </a:endParaRPr>
          </a:p>
        </p:txBody>
      </p:sp>
      <p:sp>
        <p:nvSpPr>
          <p:cNvPr id="3" name="Rectangle 2"/>
          <p:cNvSpPr txBox="1"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500" dirty="0" smtClean="0">
                <a:latin typeface="Verdana"/>
                <a:cs typeface="Verdana"/>
              </a:rPr>
              <a:t>Nuclear Conference</a:t>
            </a:r>
          </a:p>
          <a:p>
            <a:pPr lvl="0"/>
            <a:r>
              <a:rPr lang="en-US" sz="2500" dirty="0" smtClean="0">
                <a:latin typeface="Verdana"/>
                <a:cs typeface="Verdana"/>
              </a:rPr>
              <a:t>Sofia </a:t>
            </a:r>
            <a:r>
              <a:rPr lang="en-US" sz="2500" dirty="0" smtClean="0">
                <a:latin typeface="Verdana"/>
                <a:cs typeface="Verdana"/>
              </a:rPr>
              <a:t>26-2t </a:t>
            </a:r>
            <a:r>
              <a:rPr lang="en-US" sz="2500" dirty="0" smtClean="0">
                <a:latin typeface="Verdana"/>
                <a:cs typeface="Verdana"/>
              </a:rPr>
              <a:t>January</a:t>
            </a:r>
          </a:p>
        </p:txBody>
      </p:sp>
      <p:pic>
        <p:nvPicPr>
          <p:cNvPr id="5" name="Picture 4" descr="I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589240"/>
            <a:ext cx="2667000" cy="1066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idx="1"/>
          </p:nvPr>
        </p:nvSpPr>
        <p:spPr>
          <a:xfrm>
            <a:off x="467545" y="1844824"/>
            <a:ext cx="8352928" cy="4536503"/>
          </a:xfrm>
        </p:spPr>
        <p:txBody>
          <a:bodyPr>
            <a:noAutofit/>
          </a:bodyPr>
          <a:lstStyle/>
          <a:p>
            <a:pPr lvl="0">
              <a:lnSpc>
                <a:spcPct val="120000"/>
              </a:lnSpc>
              <a:spcBef>
                <a:spcPts val="1200"/>
              </a:spcBef>
              <a:buFont typeface="Wingdings" charset="2"/>
              <a:buChar char="ü"/>
            </a:pPr>
            <a:r>
              <a:rPr lang="en-US" sz="2200" dirty="0" smtClean="0">
                <a:cs typeface="Verdana"/>
              </a:rPr>
              <a:t>Short Term Market versus Long-Term financing matrix – deregulated market-dispatch risk</a:t>
            </a:r>
          </a:p>
          <a:p>
            <a:pPr lvl="0">
              <a:lnSpc>
                <a:spcPct val="120000"/>
              </a:lnSpc>
              <a:spcBef>
                <a:spcPts val="1200"/>
              </a:spcBef>
              <a:buFont typeface="Wingdings" charset="2"/>
              <a:buChar char="ü"/>
            </a:pPr>
            <a:r>
              <a:rPr lang="en-US" sz="2200" dirty="0" smtClean="0">
                <a:cs typeface="Verdana"/>
              </a:rPr>
              <a:t>Understanding the </a:t>
            </a:r>
            <a:r>
              <a:rPr lang="en-US" sz="2200" dirty="0" smtClean="0">
                <a:cs typeface="Verdana"/>
              </a:rPr>
              <a:t>economics and the geopolitics of NPPs</a:t>
            </a:r>
          </a:p>
          <a:p>
            <a:pPr lvl="0">
              <a:lnSpc>
                <a:spcPct val="120000"/>
              </a:lnSpc>
              <a:spcBef>
                <a:spcPts val="1200"/>
              </a:spcBef>
              <a:buFont typeface="Wingdings" charset="2"/>
              <a:buChar char="ü"/>
            </a:pPr>
            <a:r>
              <a:rPr lang="en-US" sz="2000" dirty="0"/>
              <a:t>Nuclear power plant projects </a:t>
            </a:r>
            <a:r>
              <a:rPr lang="en-US" sz="2000" dirty="0" smtClean="0"/>
              <a:t> </a:t>
            </a:r>
            <a:r>
              <a:rPr lang="en-US" sz="2000" dirty="0"/>
              <a:t>complex and highly capital </a:t>
            </a:r>
            <a:r>
              <a:rPr lang="en-US" sz="2000" dirty="0" smtClean="0"/>
              <a:t>intensive – risk management (project credit rating)</a:t>
            </a:r>
          </a:p>
          <a:p>
            <a:pPr lvl="0">
              <a:lnSpc>
                <a:spcPct val="120000"/>
              </a:lnSpc>
              <a:spcBef>
                <a:spcPts val="1200"/>
              </a:spcBef>
              <a:buFont typeface="Wingdings" charset="2"/>
              <a:buChar char="ü"/>
            </a:pPr>
            <a:r>
              <a:rPr lang="en-US" sz="2000" dirty="0"/>
              <a:t>S</a:t>
            </a:r>
            <a:r>
              <a:rPr lang="en-US" sz="2000" dirty="0" smtClean="0"/>
              <a:t>ensitive </a:t>
            </a:r>
            <a:r>
              <a:rPr lang="en-US" sz="2000" dirty="0"/>
              <a:t>to interest </a:t>
            </a:r>
            <a:r>
              <a:rPr lang="en-US" sz="2000" dirty="0" smtClean="0"/>
              <a:t>rates and financial markets  </a:t>
            </a:r>
          </a:p>
          <a:p>
            <a:pPr lvl="0">
              <a:lnSpc>
                <a:spcPct val="120000"/>
              </a:lnSpc>
              <a:spcBef>
                <a:spcPts val="1200"/>
              </a:spcBef>
              <a:buFont typeface="Wingdings" charset="2"/>
              <a:buChar char="ü"/>
            </a:pPr>
            <a:r>
              <a:rPr lang="en-US" sz="2000" dirty="0"/>
              <a:t>L</a:t>
            </a:r>
            <a:r>
              <a:rPr lang="en-US" sz="2000" dirty="0" smtClean="0"/>
              <a:t>ong </a:t>
            </a:r>
            <a:r>
              <a:rPr lang="en-US" sz="2000" dirty="0"/>
              <a:t>lead times, long payback periods, construction cost uncertainty, and some regulatory and policy risks. There may also be deregulated market or dispatch risk. </a:t>
            </a:r>
            <a:endParaRPr lang="en-US" sz="2000" dirty="0" smtClean="0"/>
          </a:p>
          <a:p>
            <a:pPr lvl="0">
              <a:lnSpc>
                <a:spcPct val="120000"/>
              </a:lnSpc>
              <a:spcBef>
                <a:spcPts val="1200"/>
              </a:spcBef>
              <a:buFont typeface="Wingdings" charset="2"/>
              <a:buChar char="ü"/>
            </a:pPr>
            <a:r>
              <a:rPr lang="en-US" sz="2000" dirty="0" smtClean="0"/>
              <a:t>Global </a:t>
            </a:r>
            <a:r>
              <a:rPr lang="en-US" sz="2000" dirty="0"/>
              <a:t>financial crisis and the Fukushima Daiichi </a:t>
            </a:r>
            <a:r>
              <a:rPr lang="en-US" sz="2000" dirty="0" smtClean="0"/>
              <a:t>accident</a:t>
            </a:r>
            <a:endParaRPr lang="en-US" sz="2200" dirty="0">
              <a:cs typeface="Verdana"/>
            </a:endParaRPr>
          </a:p>
        </p:txBody>
      </p:sp>
      <p:sp>
        <p:nvSpPr>
          <p:cNvPr id="2" name="Rectang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latin typeface="Verdana"/>
                <a:cs typeface="Verdana"/>
              </a:rPr>
              <a:t>Key </a:t>
            </a:r>
            <a:r>
              <a:rPr lang="en-US" dirty="0">
                <a:latin typeface="Verdana"/>
                <a:cs typeface="Verdana"/>
              </a:rPr>
              <a:t>points to address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idx="1"/>
          </p:nvPr>
        </p:nvSpPr>
        <p:spPr>
          <a:xfrm>
            <a:off x="251520" y="1988840"/>
            <a:ext cx="8640960" cy="4403572"/>
          </a:xfrm>
        </p:spPr>
        <p:txBody>
          <a:bodyPr>
            <a:normAutofit/>
          </a:bodyPr>
          <a:lstStyle/>
          <a:p>
            <a:pPr marL="538163" lvl="1" indent="-358775">
              <a:lnSpc>
                <a:spcPct val="110000"/>
              </a:lnSpc>
              <a:spcBef>
                <a:spcPts val="1680"/>
              </a:spcBef>
              <a:buFont typeface="Wingdings" charset="2"/>
              <a:buChar char="ü"/>
            </a:pPr>
            <a:r>
              <a:rPr lang="en-US" sz="2000" dirty="0" smtClean="0">
                <a:cs typeface="Verdana"/>
              </a:rPr>
              <a:t>Wide variations of overnight costs - </a:t>
            </a:r>
            <a:r>
              <a:rPr lang="en-US" sz="1800" dirty="0" smtClean="0"/>
              <a:t>$2400-7200/kW</a:t>
            </a:r>
            <a:r>
              <a:rPr lang="en-US" sz="1800" dirty="0"/>
              <a:t>, </a:t>
            </a:r>
            <a:r>
              <a:rPr lang="en-US" sz="1800" dirty="0" smtClean="0"/>
              <a:t>Asia $1600/kW-4365/kW, </a:t>
            </a:r>
            <a:r>
              <a:rPr lang="en-US" sz="1800" dirty="0"/>
              <a:t>North </a:t>
            </a:r>
            <a:r>
              <a:rPr lang="en-US" sz="1800" dirty="0" smtClean="0"/>
              <a:t>America </a:t>
            </a:r>
            <a:r>
              <a:rPr lang="en-US" sz="1800" dirty="0"/>
              <a:t>is $2400/kW-$</a:t>
            </a:r>
            <a:r>
              <a:rPr lang="en-US" sz="1800" dirty="0" smtClean="0"/>
              <a:t>7,000/kW, Middle </a:t>
            </a:r>
            <a:r>
              <a:rPr lang="en-US" sz="1800" dirty="0"/>
              <a:t>East </a:t>
            </a:r>
            <a:r>
              <a:rPr lang="en-US" sz="1800" dirty="0" smtClean="0"/>
              <a:t>$3240/kW-</a:t>
            </a:r>
            <a:r>
              <a:rPr lang="en-US" sz="1800" dirty="0"/>
              <a:t>$5300/kW.</a:t>
            </a:r>
            <a:endParaRPr lang="en-US" sz="2000" dirty="0" smtClean="0">
              <a:cs typeface="Verdana"/>
            </a:endParaRPr>
          </a:p>
          <a:p>
            <a:pPr marL="538163" lvl="1" indent="-358775">
              <a:lnSpc>
                <a:spcPct val="110000"/>
              </a:lnSpc>
              <a:spcBef>
                <a:spcPts val="1680"/>
              </a:spcBef>
              <a:buFont typeface="Wingdings" charset="2"/>
              <a:buChar char="ü"/>
            </a:pPr>
            <a:r>
              <a:rPr lang="en-US" sz="2000" dirty="0" smtClean="0">
                <a:cs typeface="Verdana"/>
              </a:rPr>
              <a:t>50   per cent of the countries </a:t>
            </a:r>
            <a:r>
              <a:rPr lang="en-US" sz="2000" dirty="0" smtClean="0">
                <a:cs typeface="Verdana"/>
              </a:rPr>
              <a:t>have GDP less than $ 25 billion – project cost/GDP ratios – macroeconomic risks</a:t>
            </a:r>
            <a:endParaRPr lang="en-US" sz="2000" dirty="0">
              <a:cs typeface="Verdana"/>
            </a:endParaRPr>
          </a:p>
          <a:p>
            <a:pPr marL="538163" lvl="1" indent="-358775">
              <a:lnSpc>
                <a:spcPct val="110000"/>
              </a:lnSpc>
              <a:spcBef>
                <a:spcPts val="1680"/>
              </a:spcBef>
              <a:buFont typeface="Wingdings" charset="2"/>
              <a:buChar char="ü"/>
            </a:pPr>
            <a:r>
              <a:rPr lang="en-US" sz="2000" dirty="0" smtClean="0">
                <a:cs typeface="Verdana"/>
              </a:rPr>
              <a:t>Microeconomic – market cap of utilities NEK and BEH – project cost agains</a:t>
            </a:r>
            <a:r>
              <a:rPr lang="en-US" sz="2000" dirty="0" smtClean="0">
                <a:cs typeface="Verdana"/>
              </a:rPr>
              <a:t>t balance sheet</a:t>
            </a:r>
            <a:endParaRPr lang="en-US" sz="2000" dirty="0" smtClean="0">
              <a:cs typeface="Verdana"/>
            </a:endParaRPr>
          </a:p>
          <a:p>
            <a:pPr marL="538163" lvl="1" indent="-358775">
              <a:lnSpc>
                <a:spcPct val="110000"/>
              </a:lnSpc>
              <a:spcBef>
                <a:spcPts val="1680"/>
              </a:spcBef>
              <a:buFont typeface="Wingdings" charset="2"/>
              <a:buChar char="ü"/>
            </a:pPr>
            <a:r>
              <a:rPr lang="en-US" sz="2000" dirty="0" smtClean="0">
                <a:cs typeface="Verdana"/>
              </a:rPr>
              <a:t>Technology risk – new tech first timers – 30% more</a:t>
            </a:r>
            <a:endParaRPr lang="en-US" sz="2000" dirty="0" smtClean="0">
              <a:cs typeface="Verdana"/>
            </a:endParaRPr>
          </a:p>
          <a:p>
            <a:pPr marL="538163" lvl="1" indent="-358775">
              <a:lnSpc>
                <a:spcPct val="110000"/>
              </a:lnSpc>
              <a:spcBef>
                <a:spcPts val="1680"/>
              </a:spcBef>
              <a:buFont typeface="Wingdings" charset="2"/>
              <a:buChar char="ü"/>
            </a:pPr>
            <a:r>
              <a:rPr lang="en-US" sz="2000" dirty="0" smtClean="0">
                <a:cs typeface="Verdana"/>
              </a:rPr>
              <a:t>Constructions </a:t>
            </a:r>
            <a:r>
              <a:rPr lang="en-US" sz="2000" dirty="0" smtClean="0">
                <a:cs typeface="Verdana"/>
              </a:rPr>
              <a:t>risks- main risk - </a:t>
            </a:r>
            <a:r>
              <a:rPr lang="en-US" sz="2000" dirty="0" err="1" smtClean="0"/>
              <a:t>Olkiluoto</a:t>
            </a:r>
            <a:r>
              <a:rPr lang="en-US" sz="2000" dirty="0" smtClean="0"/>
              <a:t> </a:t>
            </a:r>
            <a:r>
              <a:rPr lang="en-US" sz="2000" dirty="0"/>
              <a:t>3, </a:t>
            </a:r>
            <a:r>
              <a:rPr lang="en-US" sz="2000" dirty="0" err="1"/>
              <a:t>Flamanville</a:t>
            </a:r>
            <a:r>
              <a:rPr lang="en-US" sz="2000" dirty="0"/>
              <a:t> 3, Levy County, </a:t>
            </a:r>
            <a:r>
              <a:rPr lang="en-US" sz="2000" dirty="0" err="1"/>
              <a:t>Angra</a:t>
            </a:r>
            <a:r>
              <a:rPr lang="en-US" sz="2000" dirty="0"/>
              <a:t> 3, Watts Bar 2, </a:t>
            </a:r>
            <a:r>
              <a:rPr lang="en-US" sz="2000" dirty="0" err="1"/>
              <a:t>Taishan</a:t>
            </a:r>
            <a:r>
              <a:rPr lang="en-US" sz="2000" dirty="0"/>
              <a:t> 1 and </a:t>
            </a:r>
            <a:r>
              <a:rPr lang="en-US" sz="2000" dirty="0" smtClean="0"/>
              <a:t>2</a:t>
            </a:r>
            <a:endParaRPr lang="en-US" sz="2000" dirty="0" smtClean="0">
              <a:cs typeface="Verdana"/>
            </a:endParaRPr>
          </a:p>
          <a:p>
            <a:pPr marL="538163" lvl="1" indent="-358775">
              <a:lnSpc>
                <a:spcPct val="110000"/>
              </a:lnSpc>
              <a:spcBef>
                <a:spcPts val="1680"/>
              </a:spcBef>
              <a:buFont typeface="Wingdings" charset="2"/>
              <a:buChar char="ü"/>
            </a:pPr>
            <a:endParaRPr lang="en-US" sz="2000" dirty="0" smtClean="0">
              <a:cs typeface="Verdana"/>
            </a:endParaRPr>
          </a:p>
        </p:txBody>
      </p:sp>
      <p:sp>
        <p:nvSpPr>
          <p:cNvPr id="2" name="Rectangle 1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Risks and </a:t>
            </a:r>
            <a:r>
              <a:rPr lang="en-US" dirty="0" smtClean="0"/>
              <a:t>Ops NPPs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916833"/>
            <a:ext cx="8640959" cy="4464496"/>
          </a:xfrm>
        </p:spPr>
        <p:txBody>
          <a:bodyPr>
            <a:noAutofit/>
          </a:bodyPr>
          <a:lstStyle/>
          <a:p>
            <a:pPr marL="538163" lvl="1" indent="-358775">
              <a:lnSpc>
                <a:spcPct val="110000"/>
              </a:lnSpc>
              <a:spcBef>
                <a:spcPts val="1680"/>
              </a:spcBef>
              <a:buFont typeface="Wingdings" charset="2"/>
              <a:buChar char="ü"/>
            </a:pPr>
            <a:r>
              <a:rPr lang="en-US" sz="2000" dirty="0" smtClean="0"/>
              <a:t>Credit Rating - nuclear </a:t>
            </a:r>
            <a:r>
              <a:rPr lang="en-US" sz="2000" dirty="0"/>
              <a:t>power plants </a:t>
            </a:r>
            <a:r>
              <a:rPr lang="en-US" sz="2000" dirty="0" smtClean="0"/>
              <a:t>are </a:t>
            </a:r>
            <a:r>
              <a:rPr lang="en-US" sz="2000" dirty="0"/>
              <a:t>generally "credit negative" </a:t>
            </a:r>
            <a:r>
              <a:rPr lang="en-US" sz="2000" dirty="0" smtClean="0"/>
              <a:t>cost </a:t>
            </a:r>
            <a:r>
              <a:rPr lang="en-US" sz="2000" dirty="0"/>
              <a:t>overruns are more frequent versus other technology types, </a:t>
            </a:r>
            <a:endParaRPr lang="en-US" sz="2000" dirty="0" smtClean="0"/>
          </a:p>
          <a:p>
            <a:pPr marL="538163" lvl="1" indent="-358775">
              <a:lnSpc>
                <a:spcPct val="110000"/>
              </a:lnSpc>
              <a:spcBef>
                <a:spcPts val="1680"/>
              </a:spcBef>
              <a:buFont typeface="Wingdings" charset="2"/>
              <a:buChar char="ü"/>
            </a:pPr>
            <a:r>
              <a:rPr lang="en-US" sz="2000" dirty="0" smtClean="0"/>
              <a:t>Gas prices </a:t>
            </a:r>
            <a:r>
              <a:rPr lang="en-US" sz="2000" dirty="0"/>
              <a:t>were low and there was weak </a:t>
            </a:r>
            <a:r>
              <a:rPr lang="en-US" sz="2000" dirty="0" smtClean="0"/>
              <a:t>electricity demand </a:t>
            </a:r>
            <a:r>
              <a:rPr lang="en-US" sz="2000" dirty="0"/>
              <a:t>in some countries owing to the </a:t>
            </a:r>
            <a:r>
              <a:rPr lang="en-US" sz="2000" dirty="0" smtClean="0"/>
              <a:t>recession</a:t>
            </a:r>
          </a:p>
          <a:p>
            <a:pPr marL="538163" lvl="1" indent="-358775">
              <a:lnSpc>
                <a:spcPct val="110000"/>
              </a:lnSpc>
              <a:spcBef>
                <a:spcPts val="1680"/>
              </a:spcBef>
              <a:buFont typeface="Wingdings" charset="2"/>
              <a:buChar char="ü"/>
            </a:pPr>
            <a:r>
              <a:rPr lang="en-US" sz="2000" dirty="0" smtClean="0"/>
              <a:t>Longer </a:t>
            </a:r>
            <a:r>
              <a:rPr lang="en-US" sz="2000" dirty="0"/>
              <a:t>payback period, </a:t>
            </a:r>
            <a:endParaRPr lang="en-US" sz="2000" dirty="0" smtClean="0"/>
          </a:p>
          <a:p>
            <a:pPr marL="538163" lvl="1" indent="-358775">
              <a:lnSpc>
                <a:spcPct val="110000"/>
              </a:lnSpc>
              <a:spcBef>
                <a:spcPts val="1680"/>
              </a:spcBef>
              <a:buFont typeface="Wingdings" charset="2"/>
              <a:buChar char="ü"/>
            </a:pPr>
            <a:r>
              <a:rPr lang="en-US" sz="2000" dirty="0" smtClean="0"/>
              <a:t>Foreign </a:t>
            </a:r>
            <a:r>
              <a:rPr lang="en-US" sz="2000" dirty="0"/>
              <a:t>exchange risk, cost escalation risk, </a:t>
            </a:r>
            <a:r>
              <a:rPr lang="en-US" sz="2000" dirty="0" smtClean="0"/>
              <a:t>regulatory risk, </a:t>
            </a:r>
            <a:r>
              <a:rPr lang="en-US" sz="2000" dirty="0"/>
              <a:t>construction supply chain risks, operational performance risk, negative public perception of nuclear, nuclear liability and </a:t>
            </a:r>
            <a:r>
              <a:rPr lang="en-US" sz="2000" dirty="0" smtClean="0"/>
              <a:t>risk insurance </a:t>
            </a:r>
            <a:r>
              <a:rPr lang="en-US" sz="2000" dirty="0"/>
              <a:t>on how to cap and allocate extraordinary occurrences, management of used fuel and waste, and decommissioning.</a:t>
            </a:r>
            <a:endParaRPr lang="en-US" sz="2000" dirty="0" smtClean="0"/>
          </a:p>
          <a:p>
            <a:pPr marL="538163" lvl="1" indent="-358775">
              <a:lnSpc>
                <a:spcPct val="110000"/>
              </a:lnSpc>
              <a:spcBef>
                <a:spcPts val="1680"/>
              </a:spcBef>
              <a:buFont typeface="Wingdings" charset="2"/>
              <a:buChar char="ü"/>
            </a:pPr>
            <a:endParaRPr lang="en-US" sz="2000" dirty="0" smtClean="0">
              <a:cs typeface="Verdana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Risks and Ops post </a:t>
            </a:r>
            <a:r>
              <a:rPr lang="en-US" dirty="0" smtClean="0"/>
              <a:t>NPP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2/2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50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idx="1"/>
          </p:nvPr>
        </p:nvSpPr>
        <p:spPr>
          <a:xfrm>
            <a:off x="251520" y="1591056"/>
            <a:ext cx="8640959" cy="5078304"/>
          </a:xfrm>
        </p:spPr>
        <p:txBody>
          <a:bodyPr>
            <a:normAutofit fontScale="92500"/>
          </a:bodyPr>
          <a:lstStyle/>
          <a:p>
            <a:pPr marL="538163" lvl="0" indent="-358775">
              <a:spcBef>
                <a:spcPts val="1200"/>
              </a:spcBef>
              <a:buFont typeface="Wingdings" charset="2"/>
              <a:buChar char="ü"/>
            </a:pPr>
            <a:r>
              <a:rPr lang="en-US" sz="2000" dirty="0" smtClean="0"/>
              <a:t>Public to private – bridging the expectations gap between developers and capital markets </a:t>
            </a:r>
            <a:endParaRPr lang="en-US" sz="2000" dirty="0"/>
          </a:p>
          <a:p>
            <a:pPr marL="538163" lvl="0" indent="-358775">
              <a:spcBef>
                <a:spcPts val="1200"/>
              </a:spcBef>
              <a:buFont typeface="Wingdings" charset="2"/>
              <a:buChar char="ü"/>
            </a:pPr>
            <a:r>
              <a:rPr lang="en-US" sz="2000" dirty="0" smtClean="0"/>
              <a:t>Equity </a:t>
            </a:r>
            <a:r>
              <a:rPr lang="en-US" sz="2000" dirty="0"/>
              <a:t>ownership, guaranteed long term </a:t>
            </a:r>
            <a:r>
              <a:rPr lang="en-US" sz="2000" dirty="0" smtClean="0"/>
              <a:t>PPAs</a:t>
            </a:r>
            <a:r>
              <a:rPr lang="en-US" sz="2000" dirty="0"/>
              <a:t>, long term infrastructure bond issuance, loan guarantees, state budget </a:t>
            </a:r>
            <a:r>
              <a:rPr lang="en-US" sz="2000" dirty="0" smtClean="0"/>
              <a:t>and </a:t>
            </a:r>
            <a:r>
              <a:rPr lang="en-US" sz="2000" dirty="0"/>
              <a:t>export credit</a:t>
            </a:r>
            <a:r>
              <a:rPr lang="en-US" sz="2000" dirty="0" smtClean="0"/>
              <a:t>. </a:t>
            </a:r>
            <a:endParaRPr lang="en-US" sz="2000" dirty="0"/>
          </a:p>
          <a:p>
            <a:pPr marL="538163" lvl="0" indent="-358775">
              <a:spcBef>
                <a:spcPts val="1200"/>
              </a:spcBef>
              <a:buFont typeface="Wingdings" charset="2"/>
              <a:buChar char="ü"/>
            </a:pPr>
            <a:r>
              <a:rPr lang="en-US" sz="2000" dirty="0" smtClean="0"/>
              <a:t>15-year PPA </a:t>
            </a:r>
            <a:r>
              <a:rPr lang="en-US" sz="2000" dirty="0" err="1" smtClean="0"/>
              <a:t>Rosatom</a:t>
            </a:r>
            <a:r>
              <a:rPr lang="en-US" sz="2000" dirty="0" smtClean="0"/>
              <a:t> - Turkish </a:t>
            </a:r>
            <a:r>
              <a:rPr lang="en-US" sz="2000" dirty="0"/>
              <a:t>Electricity Trade and Contract Corporation </a:t>
            </a:r>
            <a:r>
              <a:rPr lang="en-US" sz="2000" dirty="0" err="1" smtClean="0"/>
              <a:t>Akkuyu</a:t>
            </a:r>
            <a:r>
              <a:rPr lang="en-US" sz="2000" dirty="0" smtClean="0"/>
              <a:t> </a:t>
            </a:r>
            <a:r>
              <a:rPr lang="en-US" sz="2000" dirty="0"/>
              <a:t>project, </a:t>
            </a:r>
            <a:endParaRPr lang="en-US" sz="2000" dirty="0" smtClean="0"/>
          </a:p>
          <a:p>
            <a:pPr marL="538163" lvl="0" indent="-358775">
              <a:spcBef>
                <a:spcPts val="1200"/>
              </a:spcBef>
              <a:buFont typeface="Wingdings" charset="2"/>
              <a:buChar char="ü"/>
            </a:pPr>
            <a:r>
              <a:rPr lang="en-US" sz="2000" dirty="0" smtClean="0"/>
              <a:t>Contract </a:t>
            </a:r>
            <a:r>
              <a:rPr lang="en-US" sz="2000" dirty="0"/>
              <a:t>for difference mechanism </a:t>
            </a:r>
            <a:r>
              <a:rPr lang="en-US" sz="2000" dirty="0" smtClean="0"/>
              <a:t>strike </a:t>
            </a:r>
            <a:r>
              <a:rPr lang="en-US" sz="2000" dirty="0"/>
              <a:t>price </a:t>
            </a:r>
            <a:r>
              <a:rPr lang="en-US" sz="2000" dirty="0" smtClean="0"/>
              <a:t>guarantee </a:t>
            </a:r>
            <a:r>
              <a:rPr lang="en-US" sz="2000" dirty="0" err="1" smtClean="0"/>
              <a:t>Hinkley</a:t>
            </a:r>
            <a:r>
              <a:rPr lang="en-US" sz="2000" dirty="0" smtClean="0"/>
              <a:t> </a:t>
            </a:r>
            <a:r>
              <a:rPr lang="en-US" sz="2000" dirty="0"/>
              <a:t>Point C project</a:t>
            </a:r>
            <a:r>
              <a:rPr lang="en-US" sz="2000" dirty="0" smtClean="0"/>
              <a:t>.</a:t>
            </a:r>
          </a:p>
          <a:p>
            <a:pPr marL="538163" lvl="0" indent="-358775">
              <a:spcBef>
                <a:spcPts val="1200"/>
              </a:spcBef>
              <a:buFont typeface="Wingdings" charset="2"/>
              <a:buChar char="ü"/>
            </a:pPr>
            <a:r>
              <a:rPr lang="en-US" sz="2000" dirty="0" smtClean="0"/>
              <a:t>Private money – Corporate/balance </a:t>
            </a:r>
            <a:r>
              <a:rPr lang="en-US" sz="2000" dirty="0"/>
              <a:t>sheet finance; cooperative finance or hybrid financing or investor finance; </a:t>
            </a:r>
            <a:endParaRPr lang="en-US" sz="2000" dirty="0" smtClean="0"/>
          </a:p>
          <a:p>
            <a:pPr marL="538163" lvl="0" indent="-358775">
              <a:spcBef>
                <a:spcPts val="1200"/>
              </a:spcBef>
              <a:buFont typeface="Wingdings" charset="2"/>
              <a:buChar char="ü"/>
            </a:pPr>
            <a:r>
              <a:rPr lang="en-US" sz="2000" dirty="0" smtClean="0"/>
              <a:t>New </a:t>
            </a:r>
            <a:r>
              <a:rPr lang="en-US" sz="2000" dirty="0"/>
              <a:t>financing </a:t>
            </a:r>
            <a:r>
              <a:rPr lang="en-US" sz="2000" dirty="0" smtClean="0"/>
              <a:t>trends – power bonds, IPOs. Shared ownership/ partnerships - </a:t>
            </a:r>
            <a:r>
              <a:rPr lang="en-US" sz="2000" dirty="0" err="1"/>
              <a:t>Olkiluoto</a:t>
            </a:r>
            <a:r>
              <a:rPr lang="en-US" sz="2000" dirty="0"/>
              <a:t> 3 and the proposed </a:t>
            </a:r>
            <a:r>
              <a:rPr lang="en-US" sz="2000" dirty="0" err="1"/>
              <a:t>Hanhikivi</a:t>
            </a:r>
            <a:r>
              <a:rPr lang="en-US" sz="2000" dirty="0"/>
              <a:t> projects - </a:t>
            </a:r>
            <a:r>
              <a:rPr lang="en-US" sz="2000" dirty="0" smtClean="0"/>
              <a:t>6 </a:t>
            </a:r>
            <a:r>
              <a:rPr lang="en-US" sz="2000" dirty="0"/>
              <a:t>shareholders and 60 off-takers.</a:t>
            </a:r>
            <a:endParaRPr lang="en-US" sz="2000" dirty="0" smtClean="0"/>
          </a:p>
          <a:p>
            <a:pPr marL="538163" lvl="0" indent="-358775">
              <a:spcBef>
                <a:spcPts val="1200"/>
              </a:spcBef>
              <a:buFont typeface="Wingdings" charset="2"/>
              <a:buChar char="ü"/>
            </a:pPr>
            <a:r>
              <a:rPr lang="en-US" sz="2000" dirty="0" smtClean="0"/>
              <a:t>Project </a:t>
            </a:r>
            <a:r>
              <a:rPr lang="en-US" sz="2000" dirty="0"/>
              <a:t>finance or non-recourse finance </a:t>
            </a:r>
            <a:r>
              <a:rPr lang="en-US" sz="2000" dirty="0" smtClean="0"/>
              <a:t>not </a:t>
            </a:r>
            <a:r>
              <a:rPr lang="en-US" sz="2000" dirty="0"/>
              <a:t>available for the nuclear </a:t>
            </a:r>
            <a:r>
              <a:rPr lang="en-US" sz="2000" dirty="0" smtClean="0"/>
              <a:t>industry</a:t>
            </a:r>
            <a:endParaRPr lang="en-US" sz="2000" dirty="0" smtClean="0"/>
          </a:p>
        </p:txBody>
      </p:sp>
      <p:sp>
        <p:nvSpPr>
          <p:cNvPr id="2" name="Rectangle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The </a:t>
            </a:r>
            <a:r>
              <a:rPr lang="en-US" dirty="0" smtClean="0"/>
              <a:t>New trends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Grp="1"/>
          </p:cNvSpPr>
          <p:nvPr>
            <p:ph idx="1"/>
          </p:nvPr>
        </p:nvSpPr>
        <p:spPr>
          <a:xfrm>
            <a:off x="457200" y="2492896"/>
            <a:ext cx="8229600" cy="3168352"/>
          </a:xfrm>
        </p:spPr>
        <p:txBody>
          <a:bodyPr anchorCtr="1">
            <a:normAutofit/>
          </a:bodyPr>
          <a:lstStyle/>
          <a:p>
            <a:pPr marL="0" lvl="0" indent="0" algn="ctr">
              <a:buNone/>
            </a:pPr>
            <a:r>
              <a:rPr lang="en-US" dirty="0" err="1" smtClean="0"/>
              <a:t>Ilian</a:t>
            </a:r>
            <a:r>
              <a:rPr lang="en-US" dirty="0" smtClean="0"/>
              <a:t> </a:t>
            </a:r>
            <a:r>
              <a:rPr lang="en-US" dirty="0" err="1"/>
              <a:t>Vassilev</a:t>
            </a:r>
            <a:r>
              <a:rPr lang="en-US" dirty="0"/>
              <a:t> </a:t>
            </a:r>
            <a:r>
              <a:rPr lang="en-US" dirty="0" err="1"/>
              <a:t>Amb</a:t>
            </a:r>
            <a:r>
              <a:rPr lang="en-US" dirty="0"/>
              <a:t>.</a:t>
            </a:r>
            <a:br>
              <a:rPr lang="en-US" dirty="0"/>
            </a:br>
            <a:r>
              <a:rPr lang="en-US" sz="1800" dirty="0"/>
              <a:t>Managing Partner</a:t>
            </a:r>
          </a:p>
          <a:p>
            <a:pPr marL="0" lvl="0" indent="0" algn="ctr">
              <a:buNone/>
            </a:pPr>
            <a:r>
              <a:rPr lang="en-US" sz="1800" dirty="0"/>
              <a:t>Innovative Energy Solutions Ltd.</a:t>
            </a:r>
          </a:p>
          <a:p>
            <a:pPr marL="0" lvl="0" indent="0" algn="ctr">
              <a:buNone/>
            </a:pPr>
            <a:r>
              <a:rPr lang="en-US" sz="1800" dirty="0"/>
              <a:t>Strategic and Project Risk Analyses</a:t>
            </a:r>
          </a:p>
          <a:p>
            <a:pPr marL="0" lvl="0" indent="0" algn="ctr">
              <a:buNone/>
            </a:pPr>
            <a:endParaRPr lang="en-US" sz="1800" dirty="0"/>
          </a:p>
          <a:p>
            <a:pPr marL="0" lvl="0" indent="0" algn="ctr">
              <a:buNone/>
            </a:pPr>
            <a:r>
              <a:rPr lang="en-US" sz="1800" dirty="0" smtClean="0">
                <a:hlinkClick r:id="rId3"/>
              </a:rPr>
              <a:t>idvassilev</a:t>
            </a:r>
            <a:r>
              <a:rPr lang="en-US" sz="1800" dirty="0">
                <a:hlinkClick r:id="rId3"/>
              </a:rPr>
              <a:t>@innoenergy.biz</a:t>
            </a:r>
            <a:endParaRPr lang="en-US" sz="1800" dirty="0"/>
          </a:p>
          <a:p>
            <a:pPr marL="0" lvl="0" indent="0" algn="ctr">
              <a:buNone/>
            </a:pPr>
            <a:r>
              <a:rPr lang="en-US" sz="1800" dirty="0">
                <a:hlinkClick r:id="rId4"/>
              </a:rPr>
              <a:t>Idvassilev@gmail.com</a:t>
            </a:r>
            <a:endParaRPr lang="en-US" sz="1800" dirty="0"/>
          </a:p>
          <a:p>
            <a:pPr marL="0" lvl="0" indent="0" algn="ctr">
              <a:buNone/>
            </a:pPr>
            <a:r>
              <a:rPr lang="en-US" sz="1800" dirty="0">
                <a:hlinkClick r:id="rId5"/>
              </a:rPr>
              <a:t>www.innoenergy.biz</a:t>
            </a:r>
            <a:endParaRPr lang="en-US" sz="1800" dirty="0"/>
          </a:p>
          <a:p>
            <a:pPr marL="0" lvl="0" indent="0" algn="ctr">
              <a:buNone/>
            </a:pPr>
            <a:r>
              <a:rPr lang="en-US" sz="1800" dirty="0"/>
              <a:t>Skype: </a:t>
            </a:r>
            <a:r>
              <a:rPr lang="en-US" sz="1800" dirty="0" err="1" smtClean="0"/>
              <a:t>idvassilev</a:t>
            </a:r>
            <a:endParaRPr lang="en-US" sz="1800" dirty="0" smtClean="0"/>
          </a:p>
          <a:p>
            <a:pPr marL="0" lvl="0" indent="0" algn="ctr">
              <a:buNone/>
            </a:pPr>
            <a:endParaRPr lang="en-US" sz="1800" dirty="0"/>
          </a:p>
          <a:p>
            <a:pPr lvl="0" algn="ctr"/>
            <a:endParaRPr lang="en-US" sz="1800" dirty="0"/>
          </a:p>
        </p:txBody>
      </p:sp>
      <p:sp>
        <p:nvSpPr>
          <p:cNvPr id="2" name="Rectangle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US"/>
              <a:t>Thank you and Stay Tuned!</a:t>
            </a:r>
          </a:p>
        </p:txBody>
      </p:sp>
      <p:pic>
        <p:nvPicPr>
          <p:cNvPr id="4" name="Picture 3" descr="IES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5589240"/>
            <a:ext cx="2667000" cy="1066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991880</TotalTime>
  <Words>336</Words>
  <Application>Microsoft Office PowerPoint</Application>
  <PresentationFormat>On-screen Show (4:3)</PresentationFormat>
  <Paragraphs>43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Candara</vt:lpstr>
      <vt:lpstr>Symbol</vt:lpstr>
      <vt:lpstr>Verdana</vt:lpstr>
      <vt:lpstr>Wingdings</vt:lpstr>
      <vt:lpstr>Waveform</vt:lpstr>
      <vt:lpstr>Nuclear Project Financing Key Challenges and new Trends</vt:lpstr>
      <vt:lpstr>Key points to address</vt:lpstr>
      <vt:lpstr>Risks and Ops NPPs </vt:lpstr>
      <vt:lpstr>Risks and Ops post NPP 2/2</vt:lpstr>
      <vt:lpstr>The New trends</vt:lpstr>
      <vt:lpstr>Thank you and Stay Tuned!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CBBSS Strategic Briefing Spring 2014 Session</dc:title>
  <dc:creator>ilian vassilev</dc:creator>
  <cp:lastModifiedBy>ilian vassilev</cp:lastModifiedBy>
  <cp:revision>60</cp:revision>
  <dcterms:created xsi:type="dcterms:W3CDTF">2012-06-04T09:59:36Z</dcterms:created>
  <dcterms:modified xsi:type="dcterms:W3CDTF">2015-03-27T07:02:59Z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TC101671239990</vt:lpwstr>
  </property>
</Properties>
</file>