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16" r:id="rId2"/>
    <p:sldMasterId id="2147483820" r:id="rId3"/>
    <p:sldMasterId id="2147483838" r:id="rId4"/>
    <p:sldMasterId id="2147483829" r:id="rId5"/>
    <p:sldMasterId id="2147483831" r:id="rId6"/>
  </p:sldMasterIdLst>
  <p:notesMasterIdLst>
    <p:notesMasterId r:id="rId23"/>
  </p:notesMasterIdLst>
  <p:handoutMasterIdLst>
    <p:handoutMasterId r:id="rId24"/>
  </p:handoutMasterIdLst>
  <p:sldIdLst>
    <p:sldId id="256" r:id="rId7"/>
    <p:sldId id="257" r:id="rId8"/>
    <p:sldId id="259" r:id="rId9"/>
    <p:sldId id="260" r:id="rId10"/>
    <p:sldId id="263" r:id="rId11"/>
    <p:sldId id="261" r:id="rId12"/>
    <p:sldId id="264" r:id="rId13"/>
    <p:sldId id="262" r:id="rId14"/>
    <p:sldId id="265" r:id="rId15"/>
    <p:sldId id="266" r:id="rId16"/>
    <p:sldId id="267" r:id="rId17"/>
    <p:sldId id="268" r:id="rId18"/>
    <p:sldId id="270" r:id="rId19"/>
    <p:sldId id="271" r:id="rId20"/>
    <p:sldId id="269" r:id="rId21"/>
    <p:sldId id="258"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94A"/>
    <a:srgbClr val="FFFFFF"/>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varScale="1">
        <p:scale>
          <a:sx n="103" d="100"/>
          <a:sy n="103" d="100"/>
        </p:scale>
        <p:origin x="-1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6074EF9-2D1C-444F-892A-3DE5023F3264}" type="datetimeFigureOut">
              <a:rPr lang="de-DE" smtClean="0"/>
              <a:pPr/>
              <a:t>26.03.2015</a:t>
            </a:fld>
            <a:endParaRPr lang="de-D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CFEE0E7-FE49-49E0-B574-252EA06FC051}" type="datetimeFigureOut">
              <a:rPr lang="de-DE" smtClean="0"/>
              <a:pPr/>
              <a:t>26.03.2015</a:t>
            </a:fld>
            <a:endParaRPr 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Tree>
    <p:extLst>
      <p:ext uri="{BB962C8B-B14F-4D97-AF65-F5344CB8AC3E}">
        <p14:creationId xmlns:p14="http://schemas.microsoft.com/office/powerpoint/2010/main" val="4093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
        <p:nvSpPr>
          <p:cNvPr id="3" name="Textfeld 2"/>
          <p:cNvSpPr txBox="1"/>
          <p:nvPr userDrawn="1"/>
        </p:nvSpPr>
        <p:spPr>
          <a:xfrm>
            <a:off x="457200" y="2971800"/>
            <a:ext cx="6400800" cy="3200400"/>
          </a:xfrm>
          <a:prstGeom prst="rect">
            <a:avLst/>
          </a:prstGeom>
          <a:noFill/>
          <a:ln>
            <a:noFill/>
          </a:ln>
        </p:spPr>
        <p:txBody>
          <a:bodyPr wrap="square"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aseline="30000" dirty="0" smtClean="0">
                <a:latin typeface="Arial" pitchFamily="34" charset="0"/>
                <a:cs typeface="Arial" pitchFamily="34" charset="0"/>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endParaRPr lang="en-GB" sz="1000" baseline="30000" dirty="0" smtClean="0">
              <a:latin typeface="Arial" pitchFamily="34" charset="0"/>
              <a:cs typeface="Arial" pitchFamily="34" charset="0"/>
            </a:endParaRPr>
          </a:p>
          <a:p>
            <a:r>
              <a:rPr lang="en-GB" sz="1000" baseline="30000" dirty="0" smtClean="0">
                <a:latin typeface="Arial" pitchFamily="34" charset="0"/>
                <a:cs typeface="Arial" pitchFamily="34" charset="0"/>
              </a:rPr>
              <a:t>CMS locations:</a:t>
            </a:r>
          </a:p>
          <a:p>
            <a:r>
              <a:rPr lang="en-GB" sz="1000" baseline="30000" dirty="0" smtClean="0">
                <a:latin typeface="Arial" pitchFamily="34" charset="0"/>
                <a:cs typeface="Arial" pitchFamily="34" charset="0"/>
              </a:rPr>
              <a:t>Aberdeen, Algiers, Amsterdam, Antwerp, Barcelona, Beijing, Belgrade, Berlin, Bratislava, Bristol, Brussels, Bucharest, Budapest, Casablanca, Cologne, Dubai, </a:t>
            </a:r>
            <a:r>
              <a:rPr lang="en-GB" sz="1000" baseline="30000" dirty="0" err="1" smtClean="0">
                <a:latin typeface="Arial" pitchFamily="34" charset="0"/>
                <a:cs typeface="Arial" pitchFamily="34" charset="0"/>
              </a:rPr>
              <a:t>Duesseldorf</a:t>
            </a:r>
            <a:r>
              <a:rPr lang="en-GB" sz="1000" baseline="30000" dirty="0" smtClean="0">
                <a:latin typeface="Arial" pitchFamily="34" charset="0"/>
                <a:cs typeface="Arial" pitchFamily="34" charset="0"/>
              </a:rPr>
              <a:t>, Edinburgh, Frankfurt, Geneva, Glasgow, Hamburg, Istanbul, Kyiv, Leipzig, Lisbon, Ljubljana, London, Luxembourg, Lyon, Madrid, Mexico City, Milan, Moscow, Munich, Muscat, Paris, Prague, Rio de Janeiro, Rome, Sarajevo, Seville, Shanghai, Sofia, Strasbourg, Stuttgart, Tirana, Utrecht, Vienna, Warsaw, Zagreb and Zurich.</a:t>
            </a:r>
          </a:p>
          <a:p>
            <a:endParaRPr lang="en-GB" sz="1000" baseline="30000" dirty="0" smtClean="0">
              <a:latin typeface="Arial" pitchFamily="34" charset="0"/>
              <a:cs typeface="Arial" pitchFamily="34" charset="0"/>
            </a:endParaRPr>
          </a:p>
          <a:p>
            <a:r>
              <a:rPr lang="en-GB" sz="1000" b="1" baseline="30000" dirty="0" smtClean="0">
                <a:latin typeface="Arial" pitchFamily="34" charset="0"/>
                <a:cs typeface="Arial" pitchFamily="34" charset="0"/>
              </a:rPr>
              <a:t>www.cmslegal.com</a:t>
            </a: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with_one_tabl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
        <p:nvSpPr>
          <p:cNvPr id="7" name="Table Placeholder 6"/>
          <p:cNvSpPr>
            <a:spLocks noGrp="1"/>
          </p:cNvSpPr>
          <p:nvPr>
            <p:ph type="tbl" sz="quarter" idx="14"/>
          </p:nvPr>
        </p:nvSpPr>
        <p:spPr>
          <a:xfrm>
            <a:off x="533400" y="2516400"/>
            <a:ext cx="8078400" cy="3200400"/>
          </a:xfrm>
          <a:prstGeom prst="rect">
            <a:avLst/>
          </a:prstGeom>
        </p:spPr>
        <p:txBody>
          <a:bodyPr/>
          <a:lstStyle/>
          <a:p>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6" name="Foliennummernplatzhalter 5"/>
          <p:cNvSpPr>
            <a:spLocks noGrp="1"/>
          </p:cNvSpPr>
          <p:nvPr>
            <p:ph type="sldNum" sz="quarter" idx="14"/>
          </p:nvPr>
        </p:nvSpPr>
        <p:spPr>
          <a:xfrm>
            <a:off x="8236800" y="6530400"/>
            <a:ext cx="576000" cy="244800"/>
          </a:xfrm>
        </p:spPr>
        <p:txBody>
          <a:bodyPr/>
          <a:lstStyle>
            <a:lvl1pPr>
              <a:defRPr>
                <a:latin typeface="Arial" pitchFamily="34" charset="0"/>
                <a:cs typeface="Arial" pitchFamily="34" charset="0"/>
              </a:defRPr>
            </a:lvl1pPr>
          </a:lstStyle>
          <a:p>
            <a:fld id="{30979D80-9373-477A-B3A6-A067178789A4}" type="slidenum">
              <a:rPr lang="en-GB" noProof="0" smtClean="0"/>
              <a:pPr/>
              <a:t>‹#›</a:t>
            </a:fld>
            <a:endParaRPr lang="en-GB" noProof="0" dirty="0"/>
          </a:p>
        </p:txBody>
      </p:sp>
      <p:sp>
        <p:nvSpPr>
          <p:cNvPr id="11"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540000" y="5378400"/>
            <a:ext cx="73080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2"/>
          </a:xfrm>
          <a:prstGeom prst="rect">
            <a:avLst/>
          </a:prstGeom>
        </p:spPr>
      </p:pic>
      <p:pic>
        <p:nvPicPr>
          <p:cNvPr id="2" name="Pictur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out_image">
    <p:spTree>
      <p:nvGrpSpPr>
        <p:cNvPr id="1" name=""/>
        <p:cNvGrpSpPr/>
        <p:nvPr/>
      </p:nvGrpSpPr>
      <p:grpSpPr>
        <a:xfrm>
          <a:off x="0" y="0"/>
          <a:ext cx="0" cy="0"/>
          <a:chOff x="0" y="0"/>
          <a:chExt cx="0" cy="0"/>
        </a:xfrm>
      </p:grpSpPr>
      <p:sp>
        <p:nvSpPr>
          <p:cNvPr id="16"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smtClean="0">
                <a:solidFill>
                  <a:srgbClr val="000000"/>
                </a:solidFill>
                <a:latin typeface="Arial"/>
              </a:rPr>
              <a:t>Click to edit Master title style</a:t>
            </a:r>
            <a:endParaRPr lang="en-GB" noProof="0" smtClean="0"/>
          </a:p>
        </p:txBody>
      </p:sp>
      <p:sp>
        <p:nvSpPr>
          <p:cNvPr id="15" name="Text Placeholder 14" descr="CMSLegal_Cover_SubHeading"/>
          <p:cNvSpPr>
            <a:spLocks noGrp="1"/>
          </p:cNvSpPr>
          <p:nvPr>
            <p:ph type="body" sz="quarter" idx="11" hasCustomPrompt="1"/>
          </p:nvPr>
        </p:nvSpPr>
        <p:spPr>
          <a:xfrm>
            <a:off x="540000" y="4662000"/>
            <a:ext cx="7311600" cy="946800"/>
          </a:xfrm>
        </p:spPr>
        <p:txBody>
          <a:bodyPr/>
          <a:lstStyle/>
          <a:p>
            <a:r>
              <a:rPr lang="en-GB" sz="1800" baseline="0" noProof="0" smtClean="0">
                <a:solidFill>
                  <a:srgbClr val="000000"/>
                </a:solidFill>
                <a:latin typeface="Arial"/>
              </a:rPr>
              <a:t>Sub-heading, Arial 18/22pt.</a:t>
            </a:r>
          </a:p>
          <a:p>
            <a:r>
              <a:rPr lang="en-GB" sz="1800" baseline="0" noProof="0" smtClean="0">
                <a:solidFill>
                  <a:srgbClr val="000000"/>
                </a:solidFill>
                <a:latin typeface="Arial"/>
              </a:rPr>
              <a:t>Also possible in two lines. Line spacing is “normal“.</a:t>
            </a:r>
            <a:endParaRPr lang="en-GB" noProof="0" smtClean="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lawyers_pictur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5616000" y="4319999"/>
            <a:ext cx="2819400" cy="1053243"/>
          </a:xfrm>
        </p:spPr>
        <p:txBody>
          <a:bodyPr/>
          <a:lstStyle>
            <a:lvl1pPr marL="0" indent="0">
              <a:buNone/>
              <a:defRPr/>
            </a:lvl1pPr>
            <a:lvl2pPr marL="648000">
              <a:defRPr/>
            </a:lvl2pPr>
            <a:lvl3pPr marL="900000">
              <a:defRPr/>
            </a:lvl3pPr>
            <a:lvl4pPr marL="1152000">
              <a:defRPr/>
            </a:lvl4pPr>
            <a:lvl5pPr marL="1404000">
              <a:defRPr/>
            </a:lvl5pPr>
          </a:lstStyle>
          <a:p>
            <a:pPr lvl="0"/>
            <a:endParaRPr lang="en-GB" noProof="0" dirty="0" smtClean="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a:p>
        </p:txBody>
      </p:sp>
      <p:pic>
        <p:nvPicPr>
          <p:cNvPr id="7" name="Picture 6" descr="CMSLegal_Picture_Replace"/>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652000" y="2160000"/>
            <a:ext cx="1080000" cy="14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liennummernplatzhalter 5"/>
          <p:cNvSpPr>
            <a:spLocks noGrp="1"/>
          </p:cNvSpPr>
          <p:nvPr>
            <p:ph type="sldNum" sz="quarter" idx="14"/>
          </p:nvPr>
        </p:nvSpPr>
        <p:spPr/>
        <p:txBody>
          <a:bodyPr/>
          <a:lstStyle>
            <a:lvl1pPr>
              <a:defRPr/>
            </a:lvl1pPr>
          </a:lstStyle>
          <a:p>
            <a:fld id="{C7084FD2-C43F-44B3-8B46-5A3C91D7836A}" type="slidenum">
              <a:rPr lang="en-GB" noProof="0" smtClean="0"/>
              <a:pPr/>
              <a:t>‹#›</a:t>
            </a:fld>
            <a:endParaRPr lang="en-GB" noProof="0"/>
          </a:p>
        </p:txBody>
      </p:sp>
      <p:pic>
        <p:nvPicPr>
          <p:cNvPr id="3" name="Picture 2"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5424" y="2084832"/>
            <a:ext cx="4389120" cy="41391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hasCustomPrompt="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Diagrammplatzhalter 12"/>
          <p:cNvSpPr>
            <a:spLocks noGrp="1"/>
          </p:cNvSpPr>
          <p:nvPr>
            <p:ph type="chart" sz="quarter" idx="13" hasCustomPrompt="1"/>
          </p:nvPr>
        </p:nvSpPr>
        <p:spPr>
          <a:xfrm>
            <a:off x="4572000" y="2428868"/>
            <a:ext cx="4320000" cy="4022330"/>
          </a:xfrm>
        </p:spPr>
        <p:txBody>
          <a:bodyPr rtlCol="0">
            <a:normAutofit/>
          </a:bodyPr>
          <a:lstStyle>
            <a:lvl1pPr>
              <a:defRPr lang="en-US" sz="1000" smtClean="0"/>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GB" noProof="0" dirty="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a:p>
        </p:txBody>
      </p:sp>
      <p:sp>
        <p:nvSpPr>
          <p:cNvPr id="9" name="Diagrammplatzhalter 12"/>
          <p:cNvSpPr>
            <a:spLocks noGrp="1"/>
          </p:cNvSpPr>
          <p:nvPr>
            <p:ph type="chart" sz="quarter" idx="17" hasCustomPrompt="1"/>
          </p:nvPr>
        </p:nvSpPr>
        <p:spPr>
          <a:xfrm>
            <a:off x="518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11" name="Diagrammplatzhalter 12"/>
          <p:cNvSpPr>
            <a:spLocks noGrp="1"/>
          </p:cNvSpPr>
          <p:nvPr>
            <p:ph type="chart" sz="quarter" idx="19" hasCustomPrompt="1"/>
          </p:nvPr>
        </p:nvSpPr>
        <p:spPr>
          <a:xfrm>
            <a:off x="4724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platzhalter 11"/>
          <p:cNvSpPr>
            <a:spLocks noGrp="1"/>
          </p:cNvSpPr>
          <p:nvPr>
            <p:ph type="body" sz="quarter" idx="11" hasCustomPrompt="1"/>
          </p:nvPr>
        </p:nvSpPr>
        <p:spPr>
          <a:xfrm>
            <a:off x="540000" y="4662000"/>
            <a:ext cx="73116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noProof="0" smtClean="0"/>
              <a:pPr/>
              <a:t>‹#›</a:t>
            </a:fld>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MSLegal_Cover_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540000" y="153105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540000" y="2718000"/>
            <a:ext cx="7311600" cy="93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spAutoFit/>
          </a:bodyPr>
          <a:lstStyle/>
          <a:p>
            <a:r>
              <a:rPr lang="en-GB" sz="1300" noProof="0" dirty="0" smtClean="0">
                <a:solidFill>
                  <a:srgbClr val="13294A"/>
                </a:solidFill>
                <a:latin typeface="Arial"/>
                <a:cs typeface="Arial" pitchFamily="34" charset="0"/>
              </a:rPr>
              <a:t>    </a:t>
            </a:r>
          </a:p>
        </p:txBody>
      </p:sp>
      <p:pic>
        <p:nvPicPr>
          <p:cNvPr id="2" name="Picture 1" descr="CMSLegal_Cover_Logo_YWF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p:txStyles>
    <p:titleStyle>
      <a:lvl1pPr algn="l" rtl="0" eaLnBrk="1" fontAlgn="base" hangingPunct="1">
        <a:spcBef>
          <a:spcPct val="0"/>
        </a:spcBef>
        <a:spcAft>
          <a:spcPct val="0"/>
        </a:spcAft>
        <a:defRPr lang="de-DE" sz="2400"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1512000"/>
            <a:ext cx="9144000" cy="5346000"/>
          </a:xfrm>
          <a:prstGeom prst="rect">
            <a:avLst/>
          </a:prstGeom>
          <a:solidFill>
            <a:srgbClr val="E4E1E0"/>
          </a:solidFill>
          <a:ln w="9525">
            <a:noFill/>
            <a:miter lim="800000"/>
            <a:headEnd/>
            <a:tailEnd/>
          </a:ln>
        </p:spPr>
        <p:txBody>
          <a:bodyPr/>
          <a:lstStyle/>
          <a:p>
            <a:endParaRPr lang="en-GB" noProof="0" dirty="0">
              <a:latin typeface="Calibri" pitchFamily="-110" charset="0"/>
            </a:endParaRPr>
          </a:p>
        </p:txBody>
      </p:sp>
      <p:sp>
        <p:nvSpPr>
          <p:cNvPr id="1029"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dirty="0" smtClean="0">
                <a:solidFill>
                  <a:srgbClr val="000000"/>
                </a:solidFill>
                <a:latin typeface="Arial"/>
              </a:rPr>
              <a:t>Heading, Arial 24/28pt.</a:t>
            </a:r>
            <a:br>
              <a:rPr lang="en-GB" sz="2400" baseline="0" noProof="0" dirty="0" smtClean="0">
                <a:solidFill>
                  <a:srgbClr val="000000"/>
                </a:solidFill>
                <a:latin typeface="Arial"/>
              </a:rPr>
            </a:br>
            <a:r>
              <a:rPr lang="en-GB" sz="2400" baseline="0" noProof="0" dirty="0" smtClean="0">
                <a:solidFill>
                  <a:srgbClr val="000000"/>
                </a:solidFill>
                <a:latin typeface="Arial"/>
              </a:rPr>
              <a:t>Also possible in two lines.</a:t>
            </a:r>
            <a:endParaRPr lang="en-GB" noProof="0" dirty="0" smtClean="0"/>
          </a:p>
        </p:txBody>
      </p:sp>
      <p:sp>
        <p:nvSpPr>
          <p:cNvPr id="1030" name="Textplatzhalter 2" descr="CMSLegal_Cover_SubHeading"/>
          <p:cNvSpPr>
            <a:spLocks noGrp="1"/>
          </p:cNvSpPr>
          <p:nvPr>
            <p:ph type="body" idx="1"/>
          </p:nvPr>
        </p:nvSpPr>
        <p:spPr bwMode="auto">
          <a:xfrm>
            <a:off x="540000" y="4662000"/>
            <a:ext cx="7312025"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1800" baseline="0" noProof="0" dirty="0" smtClean="0">
                <a:solidFill>
                  <a:srgbClr val="000000"/>
                </a:solidFill>
                <a:latin typeface="Arial"/>
              </a:rPr>
              <a:t>Sub-heading</a:t>
            </a:r>
            <a:r>
              <a:rPr lang="de-DE" sz="1800" baseline="0" dirty="0" smtClean="0">
                <a:solidFill>
                  <a:srgbClr val="000000"/>
                </a:solidFill>
                <a:latin typeface="Arial"/>
              </a:rPr>
              <a:t>, Arial 18/22pt.</a:t>
            </a:r>
          </a:p>
          <a:p>
            <a:r>
              <a:rPr lang="en-US" sz="1800" baseline="0" dirty="0" smtClean="0">
                <a:solidFill>
                  <a:srgbClr val="000000"/>
                </a:solidFill>
                <a:latin typeface="Arial"/>
              </a:rPr>
              <a:t>Also possible in two lines. Line spacing is “normal“.</a:t>
            </a:r>
            <a:endParaRPr lang="en-US" dirty="0" smtClean="0"/>
          </a:p>
        </p:txBody>
      </p:sp>
      <p:sp>
        <p:nvSpPr>
          <p:cNvPr id="14" name="Rechteck 13"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CMSLegal_Cover_Logo_YWF_iL_001_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hdr="0" dt="0"/>
  <p:txStyles>
    <p:titleStyle>
      <a:lvl1pPr algn="l" rtl="0" eaLnBrk="1" fontAlgn="base" hangingPunct="1">
        <a:spcBef>
          <a:spcPct val="0"/>
        </a:spcBef>
        <a:spcAft>
          <a:spcPct val="0"/>
        </a:spcAft>
        <a:defRPr lang="en-US" sz="2400"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8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412"/>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smtClean="0"/>
              <a:t>This is the headline, Arial 24 pt.</a:t>
            </a:r>
            <a:br>
              <a:rPr lang="en-GB" noProof="0" smtClean="0"/>
            </a:br>
            <a:r>
              <a:rPr lang="en-GB" noProof="0" smtClean="0"/>
              <a:t>This is the second line.</a:t>
            </a:r>
          </a:p>
        </p:txBody>
      </p:sp>
      <p:sp>
        <p:nvSpPr>
          <p:cNvPr id="8197" name="Textplatzhalter 2"/>
          <p:cNvSpPr>
            <a:spLocks noGrp="1"/>
          </p:cNvSpPr>
          <p:nvPr>
            <p:ph type="body" idx="1"/>
          </p:nvPr>
        </p:nvSpPr>
        <p:spPr bwMode="auto">
          <a:xfrm>
            <a:off x="518400" y="2022477"/>
            <a:ext cx="8196262"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 Arial 20 pt</a:t>
            </a:r>
          </a:p>
          <a:p>
            <a:pPr lvl="1"/>
            <a:r>
              <a:rPr lang="en-GB" noProof="0" smtClean="0"/>
              <a:t>Second level, Arial 18 pt</a:t>
            </a:r>
          </a:p>
          <a:p>
            <a:pPr lvl="2"/>
            <a:r>
              <a:rPr lang="en-GB" noProof="0" smtClean="0"/>
              <a:t>Third level,  Arial 16 pt</a:t>
            </a:r>
          </a:p>
          <a:p>
            <a:pPr lvl="3"/>
            <a:r>
              <a:rPr lang="en-GB" noProof="0" smtClean="0"/>
              <a:t>Fourth level,  Arial 16 pt</a:t>
            </a:r>
          </a:p>
          <a:p>
            <a:pPr lvl="4"/>
            <a:r>
              <a:rPr lang="en-GB" noProof="0" smtClean="0"/>
              <a:t>Fifth level,  Arial 16 pt</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pic>
        <p:nvPicPr>
          <p:cNvPr id="2" name="Picture 1" descr="CMSLegal_Top_Logo_iL_0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8" r:id="rId7"/>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000"/>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a:p>
        </p:txBody>
      </p:sp>
      <p:pic>
        <p:nvPicPr>
          <p:cNvPr id="2" name="Picture 1" descr="CMSLegal_Top_Logo_iL_0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30" r:id="rId1"/>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42"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4343" name="Textplatzhalter 2"/>
          <p:cNvSpPr>
            <a:spLocks noGrp="1"/>
          </p:cNvSpPr>
          <p:nvPr>
            <p:ph type="body" idx="1"/>
          </p:nvPr>
        </p:nvSpPr>
        <p:spPr bwMode="auto">
          <a:xfrm>
            <a:off x="540000" y="5378400"/>
            <a:ext cx="7308850"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400" baseline="0" noProof="0" dirty="0" smtClean="0">
                <a:solidFill>
                  <a:srgbClr val="000000"/>
                </a:solidFill>
                <a:latin typeface="Arial"/>
              </a:rPr>
              <a:t>This is the sub-heading, Arial 14/18pt. </a:t>
            </a:r>
            <a:endParaRPr lang="en-GB" noProof="0" dirty="0" smtClean="0"/>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3" name="TextBox 12" descr="CMSLegal_Footer_Text_Date"/>
          <p:cNvSpPr txBox="1"/>
          <p:nvPr/>
        </p:nvSpPr>
        <p:spPr>
          <a:xfrm>
            <a:off x="122400" y="6530400"/>
            <a:ext cx="7920000" cy="246221"/>
          </a:xfrm>
          <a:prstGeom prst="rect">
            <a:avLst/>
          </a:prstGeom>
          <a:noFill/>
          <a:ln>
            <a:noFill/>
          </a:ln>
        </p:spPr>
        <p:txBody>
          <a:bodyPr wrap="square" rtlCol="0">
            <a:spAutoFit/>
          </a:bodyPr>
          <a:lstStyle/>
          <a:p>
            <a:r>
              <a:rPr lang="en-GB" sz="1000" noProof="0" dirty="0" smtClean="0">
                <a:solidFill>
                  <a:srgbClr val="766A62"/>
                </a:solidFill>
                <a:latin typeface="Arial"/>
                <a:cs typeface="Arial" pitchFamily="34" charset="0"/>
              </a:rPr>
              <a:t>footer text | footer date</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Lst>
  <p:hf hdr="0" dt="0"/>
  <p:txStyles>
    <p:titleStyle>
      <a:lvl1pPr algn="l" rtl="0" eaLnBrk="1" fontAlgn="base" hangingPunct="1">
        <a:spcBef>
          <a:spcPct val="0"/>
        </a:spcBef>
        <a:spcAft>
          <a:spcPct val="0"/>
        </a:spcAft>
        <a:defRPr lang="de-DE" sz="2000" b="1"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7311600" cy="936000"/>
          </a:xfrm>
        </p:spPr>
        <p:txBody>
          <a:bodyPr/>
          <a:lstStyle/>
          <a:p>
            <a:r>
              <a:rPr lang="en-GB" altLang="en-US" dirty="0"/>
              <a:t>The feasible steps for </a:t>
            </a:r>
            <a:r>
              <a:rPr lang="en-GB" altLang="en-US" dirty="0" smtClean="0"/>
              <a:t>further development </a:t>
            </a:r>
            <a:r>
              <a:rPr lang="en-GB" altLang="en-US" dirty="0"/>
              <a:t>of the Bulgarian nuclear industry</a:t>
            </a:r>
            <a:endParaRPr lang="en-GB" dirty="0"/>
          </a:p>
        </p:txBody>
      </p:sp>
      <p:sp>
        <p:nvSpPr>
          <p:cNvPr id="3" name="Text Placeholder 2"/>
          <p:cNvSpPr>
            <a:spLocks noGrp="1"/>
          </p:cNvSpPr>
          <p:nvPr>
            <p:ph type="body" sz="quarter" idx="10"/>
          </p:nvPr>
        </p:nvSpPr>
        <p:spPr>
          <a:xfrm>
            <a:off x="611560" y="5356894"/>
            <a:ext cx="4824536" cy="664394"/>
          </a:xfrm>
        </p:spPr>
        <p:txBody>
          <a:bodyPr/>
          <a:lstStyle/>
          <a:p>
            <a:r>
              <a:rPr lang="en-GB" altLang="en-US" sz="1600" i="1" dirty="0" smtClean="0">
                <a:latin typeface="Times New Roman" charset="0"/>
              </a:rPr>
              <a:t>„Nuclear Energy on Liberalized Energy Markets:</a:t>
            </a:r>
            <a:br>
              <a:rPr lang="en-GB" altLang="en-US" sz="1600" i="1" dirty="0" smtClean="0">
                <a:latin typeface="Times New Roman" charset="0"/>
              </a:rPr>
            </a:br>
            <a:r>
              <a:rPr lang="en-GB" altLang="en-US" sz="1600" i="1" dirty="0" smtClean="0">
                <a:latin typeface="Times New Roman" charset="0"/>
              </a:rPr>
              <a:t>Technology, Financing, Planning”</a:t>
            </a:r>
            <a:endParaRPr lang="en-GB" sz="1600" dirty="0"/>
          </a:p>
        </p:txBody>
      </p:sp>
      <p:sp>
        <p:nvSpPr>
          <p:cNvPr id="4" name="Rectangle 3"/>
          <p:cNvSpPr/>
          <p:nvPr/>
        </p:nvSpPr>
        <p:spPr>
          <a:xfrm>
            <a:off x="636209" y="3501008"/>
            <a:ext cx="1763111" cy="584775"/>
          </a:xfrm>
          <a:prstGeom prst="rect">
            <a:avLst/>
          </a:prstGeom>
        </p:spPr>
        <p:txBody>
          <a:bodyPr wrap="none">
            <a:spAutoFit/>
          </a:bodyPr>
          <a:lstStyle/>
          <a:p>
            <a:r>
              <a:rPr lang="en-GB" altLang="en-US" sz="1600" dirty="0" smtClean="0">
                <a:solidFill>
                  <a:srgbClr val="13294A"/>
                </a:solidFill>
              </a:rPr>
              <a:t>Kostadin Sirleshtov</a:t>
            </a:r>
            <a:br>
              <a:rPr lang="en-GB" altLang="en-US" sz="1600" dirty="0" smtClean="0">
                <a:solidFill>
                  <a:srgbClr val="13294A"/>
                </a:solidFill>
              </a:rPr>
            </a:br>
            <a:r>
              <a:rPr lang="en-GB" altLang="en-US" sz="1600" dirty="0" smtClean="0">
                <a:solidFill>
                  <a:srgbClr val="13294A"/>
                </a:solidFill>
              </a:rPr>
              <a:t>Partner</a:t>
            </a:r>
            <a:endParaRPr lang="en-GB" altLang="en-US" sz="1600" dirty="0">
              <a:solidFill>
                <a:srgbClr val="13294A"/>
              </a:solidFill>
            </a:endParaRPr>
          </a:p>
        </p:txBody>
      </p:sp>
      <p:sp>
        <p:nvSpPr>
          <p:cNvPr id="5" name="Rectangle 4"/>
          <p:cNvSpPr/>
          <p:nvPr/>
        </p:nvSpPr>
        <p:spPr>
          <a:xfrm>
            <a:off x="611560" y="6165304"/>
            <a:ext cx="2263953" cy="338554"/>
          </a:xfrm>
          <a:prstGeom prst="rect">
            <a:avLst/>
          </a:prstGeom>
        </p:spPr>
        <p:txBody>
          <a:bodyPr wrap="none">
            <a:spAutoFit/>
          </a:bodyPr>
          <a:lstStyle/>
          <a:p>
            <a:r>
              <a:rPr lang="en-GB" sz="1600" dirty="0">
                <a:solidFill>
                  <a:srgbClr val="13294A"/>
                </a:solidFill>
              </a:rPr>
              <a:t>Sofia, 26-27 March 2015 </a:t>
            </a:r>
          </a:p>
        </p:txBody>
      </p:sp>
    </p:spTree>
    <p:extLst>
      <p:ext uri="{BB962C8B-B14F-4D97-AF65-F5344CB8AC3E}">
        <p14:creationId xmlns:p14="http://schemas.microsoft.com/office/powerpoint/2010/main" val="349456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b="1" dirty="0" smtClean="0"/>
              <a:t>NPPs IN LIBERALIZED MARKETS – THE SOLUTION? </a:t>
            </a:r>
            <a:endParaRPr lang="en-GB" b="1" dirty="0"/>
          </a:p>
        </p:txBody>
      </p:sp>
      <p:sp>
        <p:nvSpPr>
          <p:cNvPr id="3" name="Text Placeholder 2"/>
          <p:cNvSpPr>
            <a:spLocks noGrp="1"/>
          </p:cNvSpPr>
          <p:nvPr>
            <p:ph type="body" sz="quarter" idx="11"/>
          </p:nvPr>
        </p:nvSpPr>
        <p:spPr/>
        <p:txBody>
          <a:bodyPr/>
          <a:lstStyle/>
          <a:p>
            <a:r>
              <a:rPr lang="en-GB" altLang="en-US" sz="1400" b="1" u="sng" dirty="0"/>
              <a:t>Finding a way for nuclear power to work in liberalized electricity markets is one of the biggest problems facing the </a:t>
            </a:r>
            <a:r>
              <a:rPr lang="en-GB" altLang="en-US" sz="1400" b="1" u="sng" dirty="0" smtClean="0"/>
              <a:t>energy </a:t>
            </a:r>
            <a:r>
              <a:rPr lang="en-GB" altLang="en-US" sz="1400" b="1" u="sng" dirty="0"/>
              <a:t>industry </a:t>
            </a:r>
            <a:r>
              <a:rPr lang="en-GB" altLang="en-US" sz="1400" b="1" u="sng" dirty="0" smtClean="0"/>
              <a:t>today</a:t>
            </a:r>
            <a:r>
              <a:rPr lang="en-GB" altLang="en-US" sz="1400" u="sng" dirty="0" smtClean="0"/>
              <a:t>, </a:t>
            </a:r>
            <a:r>
              <a:rPr lang="en-GB" altLang="en-US" sz="1400" b="1" u="sng" dirty="0" smtClean="0"/>
              <a:t>as nuclear </a:t>
            </a:r>
            <a:r>
              <a:rPr lang="en-GB" altLang="en-US" sz="1400" b="1" u="sng" dirty="0"/>
              <a:t>power is the only non-combustion generation technology that can provide large amounts of reliable </a:t>
            </a:r>
            <a:r>
              <a:rPr lang="en-GB" altLang="en-US" sz="1400" b="1" u="sng" dirty="0" smtClean="0"/>
              <a:t>base load </a:t>
            </a:r>
            <a:r>
              <a:rPr lang="en-GB" altLang="en-US" sz="1400" b="1" u="sng" dirty="0"/>
              <a:t>capacity. </a:t>
            </a:r>
            <a:endParaRPr lang="en-GB" sz="1400" b="1" u="sng" dirty="0"/>
          </a:p>
          <a:p>
            <a:r>
              <a:rPr lang="en-GB" altLang="en-US" sz="1400" dirty="0" smtClean="0"/>
              <a:t>Some </a:t>
            </a:r>
            <a:r>
              <a:rPr lang="en-GB" altLang="en-US" sz="1400" dirty="0"/>
              <a:t>liberalized electricity markets have added capacity markets and other features that improve revenue certainty for generators. The Finnish </a:t>
            </a:r>
            <a:r>
              <a:rPr lang="en-GB" altLang="en-US" sz="1400" dirty="0" err="1"/>
              <a:t>Mankala</a:t>
            </a:r>
            <a:r>
              <a:rPr lang="en-GB" altLang="en-US" sz="1400" dirty="0"/>
              <a:t> rules offer a business model for nuclear power projects in a liberalized electricity market that might be used in other countries. The UK EMR programme and </a:t>
            </a:r>
            <a:r>
              <a:rPr lang="en-GB" altLang="en-US" sz="1400" dirty="0" err="1"/>
              <a:t>Hinkley</a:t>
            </a:r>
            <a:r>
              <a:rPr lang="en-GB" altLang="en-US" sz="1400" dirty="0"/>
              <a:t> Point C deal provide an example of how long-term generation planning can be imposed on a liberalized electricity market. Turkey's Build-Own-Operate nuclear project approach includes power purchase agreements that provide revenue certainty. Japan is considering approaches to keep nuclear power plants financially viable after implementing electricity market reforms, in order to ensure long-term electricity supply and stable customer electricity rates. </a:t>
            </a:r>
            <a:r>
              <a:rPr lang="en-GB" altLang="en-US" sz="1400" b="1" dirty="0"/>
              <a:t>In these approaches to provide revenue certainty, nuclear power in liberalized electricity markets is treated more like a regulated </a:t>
            </a:r>
            <a:r>
              <a:rPr lang="en-GB" altLang="en-US" sz="1400" b="1" dirty="0" smtClean="0"/>
              <a:t>asset</a:t>
            </a:r>
            <a:r>
              <a:rPr lang="en-GB" altLang="en-US" sz="1400" dirty="0"/>
              <a:t> </a:t>
            </a:r>
            <a:r>
              <a:rPr lang="en-GB" altLang="en-US" sz="1400" dirty="0" smtClean="0"/>
              <a:t>than </a:t>
            </a:r>
            <a:r>
              <a:rPr lang="en-GB" altLang="en-US" sz="1400" dirty="0"/>
              <a:t>a deregulated commercial generation asset. Power contracts similar to those proposed for the </a:t>
            </a:r>
            <a:r>
              <a:rPr lang="en-GB" altLang="en-US" sz="1400" dirty="0" err="1"/>
              <a:t>Hinkley</a:t>
            </a:r>
            <a:r>
              <a:rPr lang="en-GB" altLang="en-US" sz="1400" dirty="0"/>
              <a:t> Point C project can provide nuclear revenue certainty without re-regulating the industry, without changing electricity market designs or rules, and with a wide range of flexibility. </a:t>
            </a:r>
            <a:endParaRPr lang="en-GB" altLang="en-US" sz="1400" dirty="0" smtClean="0"/>
          </a:p>
          <a:p>
            <a:r>
              <a:rPr lang="en-GB" altLang="en-US" sz="1400" dirty="0" smtClean="0"/>
              <a:t>Revenue </a:t>
            </a:r>
            <a:r>
              <a:rPr lang="en-GB" altLang="en-US" sz="1400" dirty="0"/>
              <a:t>certainty can compensate nuclear power plants for attributes not recognized or valued by liberalized electricity </a:t>
            </a:r>
            <a:r>
              <a:rPr lang="en-GB" altLang="en-US" sz="1400" dirty="0" smtClean="0"/>
              <a:t>markets. </a:t>
            </a:r>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10</a:t>
            </a:fld>
            <a:endParaRPr lang="en-GB" noProof="0" dirty="0"/>
          </a:p>
        </p:txBody>
      </p:sp>
    </p:spTree>
    <p:extLst>
      <p:ext uri="{BB962C8B-B14F-4D97-AF65-F5344CB8AC3E}">
        <p14:creationId xmlns:p14="http://schemas.microsoft.com/office/powerpoint/2010/main" val="257163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b="1" dirty="0" smtClean="0"/>
              <a:t>THE BULGARIAN NUCLEAR MILESTONES OVER THE LAST 25 YEARS </a:t>
            </a:r>
            <a:endParaRPr lang="en-GB" b="1" dirty="0"/>
          </a:p>
        </p:txBody>
      </p:sp>
      <p:sp>
        <p:nvSpPr>
          <p:cNvPr id="3" name="Text Placeholder 2"/>
          <p:cNvSpPr>
            <a:spLocks noGrp="1"/>
          </p:cNvSpPr>
          <p:nvPr>
            <p:ph type="body" sz="quarter" idx="11"/>
          </p:nvPr>
        </p:nvSpPr>
        <p:spPr/>
        <p:txBody>
          <a:bodyPr/>
          <a:lstStyle/>
          <a:p>
            <a:pPr marL="0" indent="0">
              <a:buNone/>
            </a:pPr>
            <a:r>
              <a:rPr lang="en-US" sz="1400" dirty="0" smtClean="0"/>
              <a:t>1990	1996-2007	     2004	          2003-2005	    2007 	           2012	2014-</a:t>
            </a:r>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11</a:t>
            </a:fld>
            <a:endParaRPr lang="en-GB" noProof="0" dirty="0"/>
          </a:p>
        </p:txBody>
      </p:sp>
      <p:sp>
        <p:nvSpPr>
          <p:cNvPr id="5" name="Oval 4" descr="CMSLegal_Shape_Fill"/>
          <p:cNvSpPr/>
          <p:nvPr/>
        </p:nvSpPr>
        <p:spPr>
          <a:xfrm>
            <a:off x="0" y="4581128"/>
            <a:ext cx="1296000" cy="1296000"/>
          </a:xfrm>
          <a:prstGeom prst="ellipse">
            <a:avLst/>
          </a:prstGeom>
          <a:solidFill>
            <a:srgbClr val="FF000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a:rPr>
              <a:t>Belene</a:t>
            </a:r>
            <a:r>
              <a:rPr lang="en-US" sz="1200" dirty="0" smtClean="0">
                <a:latin typeface="Arial"/>
              </a:rPr>
              <a:t> I stopped </a:t>
            </a:r>
            <a:endParaRPr lang="en-GB" sz="1200" dirty="0">
              <a:latin typeface="Arial"/>
            </a:endParaRPr>
          </a:p>
        </p:txBody>
      </p:sp>
      <p:sp>
        <p:nvSpPr>
          <p:cNvPr id="7" name="Oval 6" descr="CMSLegal_Shape_Fill"/>
          <p:cNvSpPr/>
          <p:nvPr/>
        </p:nvSpPr>
        <p:spPr>
          <a:xfrm>
            <a:off x="1475656" y="2492896"/>
            <a:ext cx="1080120" cy="720080"/>
          </a:xfrm>
          <a:prstGeom prst="ellipse">
            <a:avLst/>
          </a:prstGeom>
          <a:solidFill>
            <a:srgbClr val="0070C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latin typeface="Arial"/>
              </a:rPr>
              <a:t>Kozloduy</a:t>
            </a:r>
            <a:r>
              <a:rPr lang="en-US" sz="800" dirty="0" smtClean="0">
                <a:latin typeface="Arial"/>
              </a:rPr>
              <a:t> Units 5/6 rehabilitation </a:t>
            </a:r>
            <a:endParaRPr lang="en-GB" sz="800" dirty="0">
              <a:latin typeface="Arial"/>
            </a:endParaRPr>
          </a:p>
        </p:txBody>
      </p:sp>
      <p:sp>
        <p:nvSpPr>
          <p:cNvPr id="8" name="Oval 7" descr="CMSLegal_Shape_Fill"/>
          <p:cNvSpPr/>
          <p:nvPr/>
        </p:nvSpPr>
        <p:spPr>
          <a:xfrm>
            <a:off x="1296000" y="3933056"/>
            <a:ext cx="1784511" cy="1900100"/>
          </a:xfrm>
          <a:prstGeom prst="ellipse">
            <a:avLst/>
          </a:prstGeom>
          <a:solidFill>
            <a:srgbClr val="FF000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a:rPr>
              <a:t>Kozloduy</a:t>
            </a:r>
            <a:r>
              <a:rPr lang="en-US" sz="1200" dirty="0" smtClean="0">
                <a:latin typeface="Arial"/>
              </a:rPr>
              <a:t> </a:t>
            </a:r>
          </a:p>
          <a:p>
            <a:pPr algn="ctr"/>
            <a:r>
              <a:rPr lang="en-US" sz="1200" dirty="0" smtClean="0">
                <a:latin typeface="Arial"/>
              </a:rPr>
              <a:t>Shut down of Units 1 and 2 </a:t>
            </a:r>
            <a:endParaRPr lang="en-GB" sz="1200" dirty="0">
              <a:latin typeface="Arial"/>
            </a:endParaRPr>
          </a:p>
        </p:txBody>
      </p:sp>
      <p:sp>
        <p:nvSpPr>
          <p:cNvPr id="9" name="Oval 8" descr="CMSLegal_Shape_Fill"/>
          <p:cNvSpPr/>
          <p:nvPr/>
        </p:nvSpPr>
        <p:spPr>
          <a:xfrm>
            <a:off x="4376511" y="3726919"/>
            <a:ext cx="2309386" cy="2232104"/>
          </a:xfrm>
          <a:prstGeom prst="ellipse">
            <a:avLst/>
          </a:prstGeom>
          <a:solidFill>
            <a:srgbClr val="FF000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a:rPr>
              <a:t>Kozloduy</a:t>
            </a:r>
            <a:r>
              <a:rPr lang="en-US" sz="1200" dirty="0" smtClean="0">
                <a:latin typeface="Arial"/>
              </a:rPr>
              <a:t> </a:t>
            </a:r>
          </a:p>
          <a:p>
            <a:pPr algn="ctr"/>
            <a:r>
              <a:rPr lang="en-US" sz="1200" dirty="0" smtClean="0">
                <a:latin typeface="Arial"/>
              </a:rPr>
              <a:t>Shut down of Units 3 and 4 </a:t>
            </a:r>
            <a:endParaRPr lang="en-GB" sz="1200" dirty="0">
              <a:latin typeface="Arial"/>
            </a:endParaRPr>
          </a:p>
        </p:txBody>
      </p:sp>
      <p:sp>
        <p:nvSpPr>
          <p:cNvPr id="10" name="Oval 9" descr="CMSLegal_Shape_Fill"/>
          <p:cNvSpPr/>
          <p:nvPr/>
        </p:nvSpPr>
        <p:spPr>
          <a:xfrm>
            <a:off x="3080511" y="4545449"/>
            <a:ext cx="1296000" cy="1296000"/>
          </a:xfrm>
          <a:prstGeom prst="ellipse">
            <a:avLst/>
          </a:prstGeom>
          <a:solidFill>
            <a:srgbClr val="FF000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a:rPr>
              <a:t>Belene</a:t>
            </a:r>
            <a:r>
              <a:rPr lang="en-US" sz="1200" dirty="0" smtClean="0">
                <a:latin typeface="Arial"/>
              </a:rPr>
              <a:t> II</a:t>
            </a:r>
          </a:p>
          <a:p>
            <a:pPr algn="ctr"/>
            <a:r>
              <a:rPr lang="en-US" sz="1200" dirty="0" smtClean="0">
                <a:latin typeface="Arial"/>
              </a:rPr>
              <a:t>Restart </a:t>
            </a:r>
            <a:endParaRPr lang="en-GB" sz="1200" dirty="0">
              <a:latin typeface="Arial"/>
            </a:endParaRPr>
          </a:p>
        </p:txBody>
      </p:sp>
      <p:sp>
        <p:nvSpPr>
          <p:cNvPr id="11" name="Oval 10" descr="CMSLegal_Shape_Fill"/>
          <p:cNvSpPr/>
          <p:nvPr/>
        </p:nvSpPr>
        <p:spPr>
          <a:xfrm>
            <a:off x="6649714" y="4663023"/>
            <a:ext cx="1296000" cy="1296000"/>
          </a:xfrm>
          <a:prstGeom prst="ellipse">
            <a:avLst/>
          </a:prstGeom>
          <a:solidFill>
            <a:srgbClr val="FF000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a:rPr>
              <a:t>Belene</a:t>
            </a:r>
            <a:r>
              <a:rPr lang="en-US" sz="1200" dirty="0" smtClean="0">
                <a:latin typeface="Arial"/>
              </a:rPr>
              <a:t> II stopped </a:t>
            </a:r>
            <a:endParaRPr lang="en-GB" sz="1200" dirty="0">
              <a:latin typeface="Arial"/>
            </a:endParaRPr>
          </a:p>
        </p:txBody>
      </p:sp>
      <p:sp>
        <p:nvSpPr>
          <p:cNvPr id="12" name="Oval 11" descr="CMSLegal_Shape_Fill"/>
          <p:cNvSpPr/>
          <p:nvPr/>
        </p:nvSpPr>
        <p:spPr>
          <a:xfrm>
            <a:off x="7956376" y="4761077"/>
            <a:ext cx="1187624" cy="1197946"/>
          </a:xfrm>
          <a:prstGeom prst="ellipse">
            <a:avLst/>
          </a:prstGeom>
          <a:solidFill>
            <a:srgbClr val="FF000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a:rPr>
              <a:t>Kozloduy</a:t>
            </a:r>
            <a:r>
              <a:rPr lang="en-US" sz="1200" dirty="0" smtClean="0">
                <a:latin typeface="Arial"/>
              </a:rPr>
              <a:t> Unit 7 </a:t>
            </a:r>
            <a:endParaRPr lang="en-GB" sz="1200" dirty="0">
              <a:latin typeface="Arial"/>
            </a:endParaRPr>
          </a:p>
        </p:txBody>
      </p:sp>
      <p:sp>
        <p:nvSpPr>
          <p:cNvPr id="13" name="Oval 12" descr="CMSLegal_Shape_Fill"/>
          <p:cNvSpPr/>
          <p:nvPr/>
        </p:nvSpPr>
        <p:spPr>
          <a:xfrm>
            <a:off x="7452320" y="2492896"/>
            <a:ext cx="1296000" cy="1296000"/>
          </a:xfrm>
          <a:prstGeom prst="ellipse">
            <a:avLst/>
          </a:prstGeom>
          <a:solidFill>
            <a:srgbClr val="0070C0"/>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latin typeface="Arial"/>
              </a:rPr>
              <a:t>Kozloduy</a:t>
            </a:r>
            <a:r>
              <a:rPr lang="en-US" sz="1000" dirty="0" smtClean="0">
                <a:latin typeface="Arial"/>
              </a:rPr>
              <a:t> Units 5/6 lifetime extension and output increase  </a:t>
            </a:r>
            <a:endParaRPr lang="en-GB" sz="1000" dirty="0">
              <a:latin typeface="Arial"/>
            </a:endParaRPr>
          </a:p>
        </p:txBody>
      </p:sp>
    </p:spTree>
    <p:extLst>
      <p:ext uri="{BB962C8B-B14F-4D97-AF65-F5344CB8AC3E}">
        <p14:creationId xmlns:p14="http://schemas.microsoft.com/office/powerpoint/2010/main" val="257163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GB" altLang="en-US" b="1" dirty="0" smtClean="0"/>
              <a:t>THE COST OF THE RED MILESTONES </a:t>
            </a:r>
            <a:endParaRPr lang="en-GB" b="1" dirty="0"/>
          </a:p>
        </p:txBody>
      </p:sp>
      <p:sp>
        <p:nvSpPr>
          <p:cNvPr id="3" name="Text Placeholder 2"/>
          <p:cNvSpPr>
            <a:spLocks noGrp="1"/>
          </p:cNvSpPr>
          <p:nvPr>
            <p:ph type="body" sz="quarter" idx="11"/>
          </p:nvPr>
        </p:nvSpPr>
        <p:spPr/>
        <p:txBody>
          <a:bodyPr/>
          <a:lstStyle/>
          <a:p>
            <a:r>
              <a:rPr lang="en-US" b="1" dirty="0" err="1" smtClean="0"/>
              <a:t>Belene</a:t>
            </a:r>
            <a:r>
              <a:rPr lang="en-US" b="1" dirty="0" smtClean="0"/>
              <a:t> I </a:t>
            </a:r>
            <a:r>
              <a:rPr lang="en-US" dirty="0" smtClean="0"/>
              <a:t>– </a:t>
            </a:r>
            <a:r>
              <a:rPr lang="en-US" sz="1800" dirty="0" smtClean="0"/>
              <a:t>Unit </a:t>
            </a:r>
            <a:r>
              <a:rPr lang="en-US" sz="1800" dirty="0"/>
              <a:t>1 40</a:t>
            </a:r>
            <a:r>
              <a:rPr lang="en-US" sz="1800" dirty="0" smtClean="0"/>
              <a:t>% complete; 80% of the equipment has been delivered; direct loss certainly exceeds 1 billion USD;</a:t>
            </a:r>
          </a:p>
          <a:p>
            <a:r>
              <a:rPr lang="en-US" b="1" dirty="0" err="1" smtClean="0"/>
              <a:t>Kozloduy</a:t>
            </a:r>
            <a:r>
              <a:rPr lang="en-US" b="1" dirty="0" smtClean="0"/>
              <a:t> Units 1 &amp; 2 shut down </a:t>
            </a:r>
            <a:r>
              <a:rPr lang="en-US" dirty="0" smtClean="0"/>
              <a:t>– </a:t>
            </a:r>
            <a:r>
              <a:rPr lang="en-US" sz="1800" dirty="0" smtClean="0"/>
              <a:t>the direct loss from the decreased income, early decommissioning, etc. are </a:t>
            </a:r>
            <a:r>
              <a:rPr lang="en-US" sz="1800" dirty="0"/>
              <a:t>exceeding </a:t>
            </a:r>
            <a:r>
              <a:rPr lang="en-US" sz="1800" dirty="0" smtClean="0"/>
              <a:t>5 </a:t>
            </a:r>
            <a:r>
              <a:rPr lang="en-US" sz="1800" dirty="0"/>
              <a:t>billion USD</a:t>
            </a:r>
            <a:r>
              <a:rPr lang="en-US" sz="1800" dirty="0" smtClean="0"/>
              <a:t>;</a:t>
            </a:r>
          </a:p>
          <a:p>
            <a:r>
              <a:rPr lang="en-US" b="1" dirty="0" err="1" smtClean="0"/>
              <a:t>Belene</a:t>
            </a:r>
            <a:r>
              <a:rPr lang="en-US" b="1" dirty="0" smtClean="0"/>
              <a:t> restart </a:t>
            </a:r>
            <a:r>
              <a:rPr lang="en-US" dirty="0" smtClean="0"/>
              <a:t>– expenses so far exceeding </a:t>
            </a:r>
            <a:r>
              <a:rPr lang="en-US" dirty="0"/>
              <a:t>1 billion USD</a:t>
            </a:r>
            <a:r>
              <a:rPr lang="en-US" dirty="0" smtClean="0"/>
              <a:t>;</a:t>
            </a:r>
          </a:p>
          <a:p>
            <a:r>
              <a:rPr lang="en-US" b="1" dirty="0" err="1"/>
              <a:t>Kozloduy</a:t>
            </a:r>
            <a:r>
              <a:rPr lang="en-US" b="1" dirty="0"/>
              <a:t> Units </a:t>
            </a:r>
            <a:r>
              <a:rPr lang="en-US" b="1" dirty="0" smtClean="0"/>
              <a:t>3 </a:t>
            </a:r>
            <a:r>
              <a:rPr lang="en-US" b="1" dirty="0"/>
              <a:t>&amp; </a:t>
            </a:r>
            <a:r>
              <a:rPr lang="en-US" b="1" dirty="0" smtClean="0"/>
              <a:t>4 </a:t>
            </a:r>
            <a:r>
              <a:rPr lang="en-US" b="1" dirty="0"/>
              <a:t>shut down </a:t>
            </a:r>
            <a:r>
              <a:rPr lang="en-US" dirty="0"/>
              <a:t>– the direct </a:t>
            </a:r>
            <a:r>
              <a:rPr lang="en-US" dirty="0" smtClean="0"/>
              <a:t>loss </a:t>
            </a:r>
            <a:r>
              <a:rPr lang="en-US" dirty="0"/>
              <a:t>from the decreased income, </a:t>
            </a:r>
            <a:r>
              <a:rPr lang="en-US" dirty="0" smtClean="0"/>
              <a:t>early decommissioning</a:t>
            </a:r>
            <a:r>
              <a:rPr lang="en-US" dirty="0"/>
              <a:t>, etc. are exceeding </a:t>
            </a:r>
            <a:r>
              <a:rPr lang="en-US" dirty="0" smtClean="0"/>
              <a:t>8 </a:t>
            </a:r>
            <a:r>
              <a:rPr lang="en-US" dirty="0"/>
              <a:t>billion USD;</a:t>
            </a:r>
          </a:p>
          <a:p>
            <a:r>
              <a:rPr lang="en-US" b="1" dirty="0" err="1" smtClean="0"/>
              <a:t>Belene</a:t>
            </a:r>
            <a:r>
              <a:rPr lang="en-US" b="1" dirty="0" smtClean="0"/>
              <a:t> II stopped </a:t>
            </a:r>
            <a:r>
              <a:rPr lang="en-US" dirty="0" smtClean="0"/>
              <a:t>– pending international arbitration claim; value is exceeding 1 billion USD; </a:t>
            </a:r>
          </a:p>
          <a:p>
            <a:r>
              <a:rPr lang="en-US" b="1" dirty="0" err="1" smtClean="0"/>
              <a:t>Kozloduy</a:t>
            </a:r>
            <a:r>
              <a:rPr lang="en-US" b="1" dirty="0" smtClean="0"/>
              <a:t> Unit 7 </a:t>
            </a:r>
            <a:r>
              <a:rPr lang="en-US" dirty="0" smtClean="0"/>
              <a:t>– unclear at this point of time, but with similar magnitude to most of the above.</a:t>
            </a:r>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12</a:t>
            </a:fld>
            <a:endParaRPr lang="en-GB" noProof="0" dirty="0"/>
          </a:p>
        </p:txBody>
      </p:sp>
    </p:spTree>
    <p:extLst>
      <p:ext uri="{BB962C8B-B14F-4D97-AF65-F5344CB8AC3E}">
        <p14:creationId xmlns:p14="http://schemas.microsoft.com/office/powerpoint/2010/main" val="257163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b="1" dirty="0" smtClean="0"/>
              <a:t>HOW AND WHY THE FEASIBILITY OF KOZLODUY UNIT 7 DETEORATED </a:t>
            </a:r>
            <a:endParaRPr lang="en-GB" b="1" dirty="0"/>
          </a:p>
        </p:txBody>
      </p:sp>
      <p:sp>
        <p:nvSpPr>
          <p:cNvPr id="3" name="Text Placeholder 2"/>
          <p:cNvSpPr>
            <a:spLocks noGrp="1"/>
          </p:cNvSpPr>
          <p:nvPr>
            <p:ph type="body" sz="quarter" idx="11"/>
          </p:nvPr>
        </p:nvSpPr>
        <p:spPr/>
        <p:txBody>
          <a:bodyPr/>
          <a:lstStyle/>
          <a:p>
            <a:pPr marL="0" indent="0">
              <a:buNone/>
            </a:pPr>
            <a:r>
              <a:rPr lang="en-US" b="1" dirty="0" smtClean="0">
                <a:solidFill>
                  <a:srgbClr val="0070C0"/>
                </a:solidFill>
              </a:rPr>
              <a:t>2007</a:t>
            </a:r>
          </a:p>
          <a:p>
            <a:r>
              <a:rPr lang="en-US" dirty="0" smtClean="0"/>
              <a:t>Starting Nuclear Renaissance</a:t>
            </a:r>
          </a:p>
          <a:p>
            <a:r>
              <a:rPr lang="en-US" dirty="0" smtClean="0"/>
              <a:t>No final investment decision and EPC for </a:t>
            </a:r>
            <a:r>
              <a:rPr lang="en-US" dirty="0" err="1" smtClean="0"/>
              <a:t>Belene</a:t>
            </a:r>
            <a:r>
              <a:rPr lang="en-US" dirty="0" smtClean="0"/>
              <a:t> II; no final commitment by RWE </a:t>
            </a:r>
          </a:p>
          <a:p>
            <a:r>
              <a:rPr lang="en-US" dirty="0" smtClean="0"/>
              <a:t>No renewable boom </a:t>
            </a:r>
          </a:p>
          <a:p>
            <a:r>
              <a:rPr lang="en-US" dirty="0" smtClean="0"/>
              <a:t>No regulatory uncertainty </a:t>
            </a:r>
          </a:p>
          <a:p>
            <a:r>
              <a:rPr lang="en-US" dirty="0" smtClean="0"/>
              <a:t>No need to consider Units 5/6 extension of lifetime and output options </a:t>
            </a:r>
          </a:p>
          <a:p>
            <a:r>
              <a:rPr lang="en-US" dirty="0" smtClean="0"/>
              <a:t>Booming and predictable electricity sector </a:t>
            </a:r>
          </a:p>
          <a:p>
            <a:endParaRPr lang="en-GB" dirty="0"/>
          </a:p>
        </p:txBody>
      </p:sp>
      <p:sp>
        <p:nvSpPr>
          <p:cNvPr id="4" name="Text Placeholder 3"/>
          <p:cNvSpPr>
            <a:spLocks noGrp="1"/>
          </p:cNvSpPr>
          <p:nvPr>
            <p:ph type="body" sz="quarter" idx="12"/>
          </p:nvPr>
        </p:nvSpPr>
        <p:spPr/>
        <p:txBody>
          <a:bodyPr/>
          <a:lstStyle/>
          <a:p>
            <a:pPr marL="0" indent="0">
              <a:buNone/>
            </a:pPr>
            <a:r>
              <a:rPr lang="en-US" b="1" dirty="0" smtClean="0">
                <a:solidFill>
                  <a:srgbClr val="C00000"/>
                </a:solidFill>
              </a:rPr>
              <a:t>2015</a:t>
            </a:r>
          </a:p>
          <a:p>
            <a:r>
              <a:rPr lang="en-US" dirty="0" smtClean="0"/>
              <a:t>Fukushima effects </a:t>
            </a:r>
          </a:p>
          <a:p>
            <a:r>
              <a:rPr lang="en-US" dirty="0" smtClean="0"/>
              <a:t>NEK and BEH bear the costs for </a:t>
            </a:r>
            <a:r>
              <a:rPr lang="en-US" dirty="0" err="1" smtClean="0"/>
              <a:t>Belene</a:t>
            </a:r>
            <a:r>
              <a:rPr lang="en-US" dirty="0" smtClean="0"/>
              <a:t> II and awaits international arbitration award </a:t>
            </a:r>
          </a:p>
          <a:p>
            <a:r>
              <a:rPr lang="en-US" dirty="0" smtClean="0"/>
              <a:t>2000 MW extra renewables </a:t>
            </a:r>
          </a:p>
          <a:p>
            <a:r>
              <a:rPr lang="en-US" dirty="0" smtClean="0"/>
              <a:t>Huge regulatory uncertainty </a:t>
            </a:r>
          </a:p>
          <a:p>
            <a:r>
              <a:rPr lang="en-US" dirty="0" smtClean="0"/>
              <a:t>Urgent need to completely focus on the Units </a:t>
            </a:r>
            <a:r>
              <a:rPr lang="en-US" dirty="0"/>
              <a:t>5/6 extension of lifetime and output options </a:t>
            </a:r>
            <a:endParaRPr lang="en-US" dirty="0" smtClean="0"/>
          </a:p>
          <a:p>
            <a:r>
              <a:rPr lang="en-US" dirty="0" smtClean="0"/>
              <a:t>Electricity sector is a “ticking bomb” with 3.5 billion BGN deficits </a:t>
            </a:r>
            <a:endParaRPr lang="en-US" dirty="0"/>
          </a:p>
          <a:p>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13</a:t>
            </a:fld>
            <a:endParaRPr lang="en-GB" noProof="0"/>
          </a:p>
        </p:txBody>
      </p:sp>
    </p:spTree>
    <p:extLst>
      <p:ext uri="{BB962C8B-B14F-4D97-AF65-F5344CB8AC3E}">
        <p14:creationId xmlns:p14="http://schemas.microsoft.com/office/powerpoint/2010/main" val="316822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smtClean="0"/>
              <a:t>THE FEASIBLE STEPS FOR FURTHER DEVELOPMENT OF THE BULGARIAN NUCLEAR INDUSTRY</a:t>
            </a:r>
            <a:endParaRPr lang="en-GB" b="1" dirty="0"/>
          </a:p>
        </p:txBody>
      </p:sp>
      <p:sp>
        <p:nvSpPr>
          <p:cNvPr id="3" name="Text Placeholder 2"/>
          <p:cNvSpPr>
            <a:spLocks noGrp="1"/>
          </p:cNvSpPr>
          <p:nvPr>
            <p:ph type="body" sz="quarter" idx="11"/>
          </p:nvPr>
        </p:nvSpPr>
        <p:spPr>
          <a:xfrm>
            <a:off x="518400" y="2023200"/>
            <a:ext cx="8374080" cy="4104000"/>
          </a:xfrm>
        </p:spPr>
        <p:txBody>
          <a:bodyPr/>
          <a:lstStyle/>
          <a:p>
            <a:r>
              <a:rPr lang="en-US" b="1" dirty="0" smtClean="0"/>
              <a:t>Complete focus on the extension of the lifetime of Units 5/6 of </a:t>
            </a:r>
            <a:r>
              <a:rPr lang="en-US" b="1" dirty="0" err="1" smtClean="0"/>
              <a:t>Kozloduy</a:t>
            </a:r>
            <a:r>
              <a:rPr lang="en-US" b="1" dirty="0" smtClean="0"/>
              <a:t> NPP </a:t>
            </a:r>
            <a:r>
              <a:rPr lang="en-US" dirty="0" smtClean="0"/>
              <a:t>– a project, which is a pre-requisite to the survival of the Bulgarian nuclear sector </a:t>
            </a:r>
          </a:p>
          <a:p>
            <a:r>
              <a:rPr lang="en-US" b="1" dirty="0" smtClean="0"/>
              <a:t>Parallel start of the project for the increase of electrical output of </a:t>
            </a:r>
            <a:r>
              <a:rPr lang="en-US" b="1" dirty="0"/>
              <a:t>Units 5/6 of </a:t>
            </a:r>
            <a:r>
              <a:rPr lang="en-US" b="1" dirty="0" err="1"/>
              <a:t>Kozloduy</a:t>
            </a:r>
            <a:r>
              <a:rPr lang="en-US" b="1" dirty="0"/>
              <a:t> </a:t>
            </a:r>
            <a:r>
              <a:rPr lang="en-US" b="1" dirty="0" smtClean="0"/>
              <a:t>NPP </a:t>
            </a:r>
            <a:r>
              <a:rPr lang="en-US" dirty="0" smtClean="0"/>
              <a:t>– the feasibility study is completed and it shows direct benefits of at least 5 billion USD over 25 years; 50 days construction period; utilizing the success of ME2 project </a:t>
            </a:r>
          </a:p>
          <a:p>
            <a:r>
              <a:rPr lang="en-US" b="1" dirty="0" smtClean="0"/>
              <a:t>Early termination or “freezing” of the SHA for Unit 7 of </a:t>
            </a:r>
            <a:r>
              <a:rPr lang="en-US" b="1" dirty="0" err="1"/>
              <a:t>Kozloduy</a:t>
            </a:r>
            <a:r>
              <a:rPr lang="en-US" b="1" dirty="0"/>
              <a:t> NPP </a:t>
            </a:r>
            <a:r>
              <a:rPr lang="en-US" dirty="0" smtClean="0"/>
              <a:t>– obviously, if there will ever be a feasible new built nuclear project in the future, it will be at this site; currently there is no hope, but the project could be “frozen” for at least 5 years</a:t>
            </a:r>
          </a:p>
          <a:p>
            <a:r>
              <a:rPr lang="en-US" b="1" dirty="0" err="1" smtClean="0"/>
              <a:t>Belene</a:t>
            </a:r>
            <a:r>
              <a:rPr lang="en-US" dirty="0" smtClean="0"/>
              <a:t> – no third attempt could be reasonably expected </a:t>
            </a:r>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14</a:t>
            </a:fld>
            <a:endParaRPr lang="en-GB" noProof="0"/>
          </a:p>
        </p:txBody>
      </p:sp>
    </p:spTree>
    <p:extLst>
      <p:ext uri="{BB962C8B-B14F-4D97-AF65-F5344CB8AC3E}">
        <p14:creationId xmlns:p14="http://schemas.microsoft.com/office/powerpoint/2010/main" val="179822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800" dirty="0" smtClean="0"/>
              <a:t>Thank you</a:t>
            </a:r>
            <a:endParaRPr lang="en-GB" sz="28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15</a:t>
            </a:fld>
            <a:endParaRPr lang="en-GB" noProof="0" dirty="0"/>
          </a:p>
        </p:txBody>
      </p:sp>
      <p:sp>
        <p:nvSpPr>
          <p:cNvPr id="5" name="Text Placeholder 2"/>
          <p:cNvSpPr txBox="1">
            <a:spLocks/>
          </p:cNvSpPr>
          <p:nvPr/>
        </p:nvSpPr>
        <p:spPr bwMode="auto">
          <a:xfrm>
            <a:off x="3275856" y="3861048"/>
            <a:ext cx="266429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sz="2000" kern="1200">
                <a:solidFill>
                  <a:srgbClr val="13294A"/>
                </a:solidFill>
                <a:latin typeface="Arial" pitchFamily="34" charset="0"/>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Symbol" pitchFamily="18" charset="2"/>
              <a:buNone/>
            </a:pPr>
            <a:r>
              <a:rPr lang="en-US" sz="1200" b="1" dirty="0" smtClean="0"/>
              <a:t>Kostadin Sirleshtov</a:t>
            </a:r>
            <a:endParaRPr lang="en-GB" sz="1200" b="1" dirty="0" smtClean="0"/>
          </a:p>
          <a:p>
            <a:pPr marL="0" indent="0" algn="ctr">
              <a:spcBef>
                <a:spcPts val="0"/>
              </a:spcBef>
              <a:buFont typeface="Symbol" pitchFamily="18" charset="2"/>
              <a:buNone/>
            </a:pPr>
            <a:r>
              <a:rPr lang="en-GB" sz="1200" b="1" dirty="0" smtClean="0"/>
              <a:t>Partner </a:t>
            </a:r>
          </a:p>
          <a:p>
            <a:pPr marL="0" indent="0" algn="ctr">
              <a:spcBef>
                <a:spcPts val="0"/>
              </a:spcBef>
              <a:buFont typeface="Symbol" pitchFamily="18" charset="2"/>
              <a:buNone/>
            </a:pPr>
            <a:r>
              <a:rPr lang="en-GB" sz="1200" b="1" dirty="0" smtClean="0"/>
              <a:t>T</a:t>
            </a:r>
            <a:r>
              <a:rPr lang="en-GB" sz="1200" dirty="0" smtClean="0"/>
              <a:t> +359-2-9219910</a:t>
            </a:r>
          </a:p>
          <a:p>
            <a:pPr marL="0" indent="0" algn="ctr">
              <a:spcBef>
                <a:spcPts val="0"/>
              </a:spcBef>
              <a:buFont typeface="Symbol" pitchFamily="18" charset="2"/>
              <a:buNone/>
            </a:pPr>
            <a:r>
              <a:rPr lang="en-GB" sz="1200" b="1" dirty="0" smtClean="0"/>
              <a:t>E</a:t>
            </a:r>
            <a:r>
              <a:rPr lang="en-GB" sz="1200" dirty="0" smtClean="0"/>
              <a:t> kostadin.sirleshtov@cms-cmck.com</a:t>
            </a:r>
          </a:p>
          <a:p>
            <a:pPr marL="0" indent="0">
              <a:buFont typeface="Symbol" pitchFamily="18" charset="2"/>
              <a:buNone/>
            </a:pPr>
            <a:endParaRPr lang="en-GB" dirty="0"/>
          </a:p>
        </p:txBody>
      </p:sp>
      <p:pic>
        <p:nvPicPr>
          <p:cNvPr id="1026" name="Picture 2" descr="\\BULPDC01\home$\kosi\Desktop\KostadinSirleshtov-Bulga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941" y="2141452"/>
            <a:ext cx="1128126" cy="164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2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4B39B52A-EAD5-4CA9-B46E-2F3B4224B365}" type="slidenum">
              <a:rPr lang="en-GB" noProof="0" smtClean="0"/>
              <a:pPr/>
              <a:t>16</a:t>
            </a:fld>
            <a:endParaRPr lang="en-GB" noProof="0" dirty="0"/>
          </a:p>
        </p:txBody>
      </p:sp>
    </p:spTree>
    <p:extLst>
      <p:ext uri="{BB962C8B-B14F-4D97-AF65-F5344CB8AC3E}">
        <p14:creationId xmlns:p14="http://schemas.microsoft.com/office/powerpoint/2010/main" val="103234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RECENT FACTS IN THE NUCLEAR FIELD AROUND THE WORLD</a:t>
            </a:r>
            <a:endParaRPr lang="en-GB" b="1" dirty="0"/>
          </a:p>
        </p:txBody>
      </p:sp>
      <p:sp>
        <p:nvSpPr>
          <p:cNvPr id="3" name="Text Placeholder 2"/>
          <p:cNvSpPr>
            <a:spLocks noGrp="1"/>
          </p:cNvSpPr>
          <p:nvPr>
            <p:ph type="body" sz="quarter" idx="11"/>
          </p:nvPr>
        </p:nvSpPr>
        <p:spPr>
          <a:xfrm>
            <a:off x="539552" y="1988840"/>
            <a:ext cx="8197200" cy="4104000"/>
          </a:xfrm>
        </p:spPr>
        <p:txBody>
          <a:bodyPr/>
          <a:lstStyle/>
          <a:p>
            <a:pPr marL="362250" lvl="1" indent="0">
              <a:buNone/>
            </a:pPr>
            <a:r>
              <a:rPr lang="en-GB" altLang="en-US" sz="1200" b="1" dirty="0"/>
              <a:t>- Investments totalling some $1.2 </a:t>
            </a:r>
            <a:r>
              <a:rPr lang="en-GB" altLang="en-US" sz="1200" b="1" dirty="0" smtClean="0"/>
              <a:t>trillion by 2030 will be </a:t>
            </a:r>
            <a:r>
              <a:rPr lang="en-GB" altLang="en-US" sz="1200" b="1" dirty="0"/>
              <a:t>made in new nuclear power projects around the world, according </a:t>
            </a:r>
            <a:r>
              <a:rPr lang="en-GB" altLang="en-US" sz="1200" b="1" dirty="0" smtClean="0"/>
              <a:t>to the </a:t>
            </a:r>
            <a:r>
              <a:rPr lang="en-GB" altLang="en-US" sz="1200" b="1" dirty="0"/>
              <a:t>World Nuclear </a:t>
            </a:r>
            <a:r>
              <a:rPr lang="en-GB" altLang="en-US" sz="1200" b="1" dirty="0" smtClean="0"/>
              <a:t>Association. </a:t>
            </a:r>
            <a:r>
              <a:rPr lang="en-GB" altLang="en-US" sz="1200" b="1" dirty="0"/>
              <a:t>More than half of this total will be made in Asia</a:t>
            </a:r>
            <a:endParaRPr lang="en-GB" altLang="en-US" sz="1200" b="1" dirty="0" smtClean="0"/>
          </a:p>
          <a:p>
            <a:pPr lvl="1">
              <a:buFontTx/>
              <a:buChar char="-"/>
            </a:pPr>
            <a:r>
              <a:rPr lang="en-GB" altLang="en-US" sz="1200" b="1" dirty="0" smtClean="0"/>
              <a:t>US</a:t>
            </a:r>
            <a:r>
              <a:rPr lang="en-GB" altLang="en-US" sz="1200" dirty="0" smtClean="0"/>
              <a:t>: Clean energy, </a:t>
            </a:r>
            <a:r>
              <a:rPr lang="en-GB" altLang="en-US" sz="1200" dirty="0"/>
              <a:t>including small modular nuclear reactors, must make up at least 25% of the energy consumed by US federal agencies by 2025 </a:t>
            </a:r>
            <a:r>
              <a:rPr lang="en-GB" altLang="en-US" sz="1200" dirty="0" smtClean="0"/>
              <a:t>ordered by Obama; the </a:t>
            </a:r>
            <a:r>
              <a:rPr lang="en-GB" altLang="en-US" sz="1200" dirty="0"/>
              <a:t>US Nuclear Regulatory Commission has approved Westinghouse's testing approach for its small modular reactor design; South Carolina </a:t>
            </a:r>
            <a:r>
              <a:rPr lang="en-GB" altLang="en-US" sz="1200" dirty="0" smtClean="0"/>
              <a:t>E&amp;G plans </a:t>
            </a:r>
            <a:r>
              <a:rPr lang="en-GB" altLang="en-US" sz="1200" dirty="0"/>
              <a:t>to complete the two AP1000 reactors </a:t>
            </a:r>
            <a:r>
              <a:rPr lang="en-GB" altLang="en-US" sz="1200" dirty="0" smtClean="0"/>
              <a:t>at </a:t>
            </a:r>
            <a:r>
              <a:rPr lang="en-GB" altLang="en-US" sz="1200" dirty="0"/>
              <a:t>VC Summer </a:t>
            </a:r>
            <a:r>
              <a:rPr lang="en-GB" altLang="en-US" sz="1200" dirty="0" smtClean="0"/>
              <a:t>in </a:t>
            </a:r>
            <a:r>
              <a:rPr lang="en-GB" altLang="en-US" sz="1200" dirty="0"/>
              <a:t>2019 and 2020 amid rises in capital costs; Start-up dates for the first new nuclear power plants to be built in the USA in 30 years have been pushed back by 18 </a:t>
            </a:r>
            <a:r>
              <a:rPr lang="en-GB" altLang="en-US" sz="1200" dirty="0" smtClean="0"/>
              <a:t>months - </a:t>
            </a:r>
            <a:r>
              <a:rPr lang="en-GB" altLang="en-US" sz="1200" dirty="0" err="1" smtClean="0"/>
              <a:t>Vogtle</a:t>
            </a:r>
            <a:r>
              <a:rPr lang="en-GB" altLang="en-US" sz="1200" dirty="0" smtClean="0"/>
              <a:t> </a:t>
            </a:r>
            <a:r>
              <a:rPr lang="en-GB" altLang="en-US" sz="1200" dirty="0"/>
              <a:t>3 is now expected to enter service in the second quarter of </a:t>
            </a:r>
            <a:r>
              <a:rPr lang="en-GB" altLang="en-US" sz="1200" dirty="0" smtClean="0"/>
              <a:t>2019;</a:t>
            </a:r>
          </a:p>
          <a:p>
            <a:pPr lvl="1">
              <a:buFontTx/>
              <a:buChar char="-"/>
            </a:pPr>
            <a:r>
              <a:rPr lang="en-GB" altLang="en-US" sz="1200" b="1" dirty="0"/>
              <a:t>China</a:t>
            </a:r>
            <a:r>
              <a:rPr lang="en-GB" altLang="en-US" sz="1200" dirty="0"/>
              <a:t>: Two new Chinese nuclear power units - </a:t>
            </a:r>
            <a:r>
              <a:rPr lang="en-GB" altLang="en-US" sz="1200" dirty="0" err="1"/>
              <a:t>Yangjiang</a:t>
            </a:r>
            <a:r>
              <a:rPr lang="en-GB" altLang="en-US" sz="1200" dirty="0"/>
              <a:t> 2 and </a:t>
            </a:r>
            <a:r>
              <a:rPr lang="en-GB" altLang="en-US" sz="1200" dirty="0" err="1"/>
              <a:t>Ningde</a:t>
            </a:r>
            <a:r>
              <a:rPr lang="en-GB" altLang="en-US" sz="1200" dirty="0"/>
              <a:t> 3 - have moved closer to commissioning by being connected to the grid and achieving first criticality, respectively; the Chinese government has approved construction of two more units at the </a:t>
            </a:r>
            <a:r>
              <a:rPr lang="en-GB" altLang="en-US" sz="1200" dirty="0" err="1"/>
              <a:t>Hongyanhe</a:t>
            </a:r>
            <a:r>
              <a:rPr lang="en-GB" altLang="en-US" sz="1200" dirty="0"/>
              <a:t> nuclear power plant in Liaoning province, marking the first approval for new reactors in four years; Unit 2 of the </a:t>
            </a:r>
            <a:r>
              <a:rPr lang="en-GB" altLang="en-US" sz="1200" dirty="0" err="1"/>
              <a:t>Fangjiashan</a:t>
            </a:r>
            <a:r>
              <a:rPr lang="en-GB" altLang="en-US" sz="1200" dirty="0"/>
              <a:t> plant in China's Zhejiang province reached 100% capacity for the first </a:t>
            </a:r>
            <a:r>
              <a:rPr lang="en-GB" altLang="en-US" sz="1200" dirty="0" smtClean="0"/>
              <a:t>time;</a:t>
            </a:r>
          </a:p>
          <a:p>
            <a:pPr lvl="1">
              <a:buFontTx/>
              <a:buChar char="-"/>
            </a:pPr>
            <a:r>
              <a:rPr lang="en-GB" altLang="en-US" sz="1200" b="1" dirty="0"/>
              <a:t>Russia</a:t>
            </a:r>
            <a:r>
              <a:rPr lang="en-GB" altLang="en-US" sz="1200" dirty="0"/>
              <a:t>: ZIO-Podolsk has shipped the third of four steam generators for the second unit of the Leningrad Phase II nuclear power plant construction project in western </a:t>
            </a:r>
            <a:r>
              <a:rPr lang="en-GB" altLang="en-US" sz="1200" dirty="0" smtClean="0"/>
              <a:t>Russia - the </a:t>
            </a:r>
            <a:r>
              <a:rPr lang="en-GB" altLang="en-US" sz="1200" dirty="0"/>
              <a:t>commissioning of all four of the planned units may be delayed by a year. The first unit of the </a:t>
            </a:r>
            <a:r>
              <a:rPr lang="en-GB" altLang="en-US" sz="1200" dirty="0" err="1"/>
              <a:t>Novovoronezh</a:t>
            </a:r>
            <a:r>
              <a:rPr lang="en-GB" altLang="en-US" sz="1200" dirty="0"/>
              <a:t> II nuclear power plant would be commissioned at the end of </a:t>
            </a:r>
            <a:r>
              <a:rPr lang="en-GB" altLang="en-US" sz="1200" dirty="0" smtClean="0"/>
              <a:t>2015, </a:t>
            </a:r>
            <a:r>
              <a:rPr lang="en-GB" altLang="en-US" sz="1200" dirty="0"/>
              <a:t>as the unit was scheduled to start operations at the end of last </a:t>
            </a:r>
            <a:r>
              <a:rPr lang="en-GB" altLang="en-US" sz="1200" dirty="0" smtClean="0"/>
              <a:t>year; </a:t>
            </a:r>
          </a:p>
          <a:p>
            <a:pPr lvl="1">
              <a:buFontTx/>
              <a:buChar char="-"/>
            </a:pPr>
            <a:r>
              <a:rPr lang="en-GB" altLang="en-US" sz="1200" b="1" dirty="0"/>
              <a:t>India</a:t>
            </a:r>
            <a:r>
              <a:rPr lang="en-GB" altLang="en-US" sz="1200" dirty="0"/>
              <a:t>: Construction of units 3 and 4 of India's </a:t>
            </a:r>
            <a:r>
              <a:rPr lang="en-GB" altLang="en-US" sz="1200" dirty="0" err="1"/>
              <a:t>Kudankulam</a:t>
            </a:r>
            <a:r>
              <a:rPr lang="en-GB" altLang="en-US" sz="1200" dirty="0"/>
              <a:t> nuclear power plant will begin in April </a:t>
            </a:r>
            <a:r>
              <a:rPr lang="en-GB" altLang="en-US" sz="1200" dirty="0" smtClean="0"/>
              <a:t>2016</a:t>
            </a:r>
            <a:r>
              <a:rPr lang="en-GB" altLang="en-US" sz="1200" dirty="0"/>
              <a:t>, as India and Russia signed an agreement for </a:t>
            </a:r>
            <a:r>
              <a:rPr lang="en-GB" altLang="en-US" sz="1200" dirty="0" smtClean="0"/>
              <a:t>two </a:t>
            </a:r>
            <a:r>
              <a:rPr lang="en-GB" altLang="en-US" sz="1200" dirty="0"/>
              <a:t>units. India plans to import up to 26 large nuclear </a:t>
            </a:r>
            <a:r>
              <a:rPr lang="en-GB" altLang="en-US" sz="1200" dirty="0" smtClean="0"/>
              <a:t>reactors</a:t>
            </a:r>
            <a:r>
              <a:rPr lang="en-GB" altLang="en-US" sz="1200" dirty="0"/>
              <a:t>;</a:t>
            </a:r>
            <a:endParaRPr lang="en-GB" altLang="en-US" sz="1200" dirty="0" smtClean="0"/>
          </a:p>
          <a:p>
            <a:pPr lvl="1">
              <a:buFontTx/>
              <a:buChar char="-"/>
            </a:pPr>
            <a:r>
              <a:rPr lang="en-GB" altLang="en-US" sz="1200" b="1" dirty="0"/>
              <a:t>Japan</a:t>
            </a:r>
            <a:r>
              <a:rPr lang="en-GB" altLang="en-US" sz="1200" dirty="0"/>
              <a:t>: First unit slated for restart gained technical approval, while five further older reactors were announced for retirement rather than being put through the restart process after Fukushima;</a:t>
            </a:r>
          </a:p>
          <a:p>
            <a:pPr marL="362250" lvl="1" indent="0">
              <a:buNone/>
            </a:pPr>
            <a:endParaRPr lang="en-GB" altLang="en-US" sz="1200" dirty="0"/>
          </a:p>
          <a:p>
            <a:pPr lvl="1">
              <a:buFontTx/>
              <a:buChar char="-"/>
            </a:pPr>
            <a:endParaRPr lang="en-GB" altLang="en-US" sz="1200" dirty="0"/>
          </a:p>
          <a:p>
            <a:pPr lvl="1">
              <a:buFontTx/>
              <a:buChar char="-"/>
            </a:pPr>
            <a:endParaRPr lang="en-GB" altLang="en-US" sz="1200" dirty="0"/>
          </a:p>
          <a:p>
            <a:pPr lvl="1">
              <a:buFontTx/>
              <a:buChar char="-"/>
            </a:pPr>
            <a:endParaRPr lang="en-GB" altLang="en-US" sz="1200"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a:t>
            </a:fld>
            <a:endParaRPr lang="en-GB" noProof="0" dirty="0"/>
          </a:p>
        </p:txBody>
      </p:sp>
    </p:spTree>
    <p:extLst>
      <p:ext uri="{BB962C8B-B14F-4D97-AF65-F5344CB8AC3E}">
        <p14:creationId xmlns:p14="http://schemas.microsoft.com/office/powerpoint/2010/main" val="168807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52000"/>
            <a:ext cx="7077936" cy="1584000"/>
          </a:xfrm>
        </p:spPr>
        <p:txBody>
          <a:bodyPr/>
          <a:lstStyle/>
          <a:p>
            <a:r>
              <a:rPr lang="en-GB" altLang="en-US" b="1" dirty="0" smtClean="0"/>
              <a:t>RECENT FACTS IN THE NUCLEAR FIELD AROUND THE WORLD – 2</a:t>
            </a:r>
            <a:endParaRPr lang="en-GB" b="1" dirty="0"/>
          </a:p>
        </p:txBody>
      </p:sp>
      <p:sp>
        <p:nvSpPr>
          <p:cNvPr id="3" name="Text Placeholder 2"/>
          <p:cNvSpPr>
            <a:spLocks noGrp="1"/>
          </p:cNvSpPr>
          <p:nvPr>
            <p:ph type="body" sz="quarter" idx="11"/>
          </p:nvPr>
        </p:nvSpPr>
        <p:spPr/>
        <p:txBody>
          <a:bodyPr/>
          <a:lstStyle/>
          <a:p>
            <a:r>
              <a:rPr lang="en-US" sz="1200" b="1" dirty="0" smtClean="0"/>
              <a:t>Belorussia</a:t>
            </a:r>
            <a:r>
              <a:rPr lang="en-US" sz="1200" dirty="0" smtClean="0"/>
              <a:t>: </a:t>
            </a:r>
            <a:r>
              <a:rPr lang="en-GB" sz="1200" dirty="0" smtClean="0"/>
              <a:t>Belarusian's </a:t>
            </a:r>
            <a:r>
              <a:rPr lang="en-GB" sz="1200" dirty="0"/>
              <a:t>energy ministry has rejected </a:t>
            </a:r>
            <a:r>
              <a:rPr lang="en-GB" sz="1200" dirty="0" smtClean="0"/>
              <a:t>the claims that </a:t>
            </a:r>
            <a:r>
              <a:rPr lang="en-GB" sz="1200" dirty="0"/>
              <a:t>changes in the value of the Russian rouble against the euro have negatively impacted its project with Russia to build a nuclear power plant at </a:t>
            </a:r>
            <a:r>
              <a:rPr lang="en-GB" sz="1200" dirty="0" err="1" smtClean="0"/>
              <a:t>Ostrovets</a:t>
            </a:r>
            <a:r>
              <a:rPr lang="en-GB" sz="1200" dirty="0" smtClean="0"/>
              <a:t>;</a:t>
            </a:r>
          </a:p>
          <a:p>
            <a:r>
              <a:rPr lang="en-US" sz="1200" b="1" dirty="0" smtClean="0"/>
              <a:t>Australia</a:t>
            </a:r>
            <a:r>
              <a:rPr lang="en-US" sz="1200" dirty="0" smtClean="0"/>
              <a:t>: </a:t>
            </a:r>
            <a:r>
              <a:rPr lang="en-GB" sz="1200" dirty="0"/>
              <a:t>State senator Sean Edwards is advocating for nuclear energy to become part of South Australia's energy </a:t>
            </a:r>
            <a:r>
              <a:rPr lang="en-GB" sz="1200" dirty="0" smtClean="0"/>
              <a:t>mix; </a:t>
            </a:r>
          </a:p>
          <a:p>
            <a:r>
              <a:rPr lang="en-US" sz="1200" b="1" dirty="0" smtClean="0"/>
              <a:t>Saudi Arabia</a:t>
            </a:r>
            <a:r>
              <a:rPr lang="en-US" sz="1200" dirty="0" smtClean="0"/>
              <a:t>: </a:t>
            </a:r>
            <a:r>
              <a:rPr lang="en-GB" sz="1200" dirty="0"/>
              <a:t>At least two South Korean-designed SMART reactors could be built in Saudi Arabia following the signing of a memorandum of understanding between the two countries. Korea and Saudi are to jointly promote the reactor in the global </a:t>
            </a:r>
            <a:r>
              <a:rPr lang="en-GB" sz="1200" dirty="0" smtClean="0"/>
              <a:t>market;</a:t>
            </a:r>
          </a:p>
          <a:p>
            <a:r>
              <a:rPr lang="en-GB" sz="1200" b="1" dirty="0" smtClean="0"/>
              <a:t>Kazakhstan</a:t>
            </a:r>
            <a:r>
              <a:rPr lang="en-GB" sz="1200" dirty="0" smtClean="0"/>
              <a:t>: Government </a:t>
            </a:r>
            <a:r>
              <a:rPr lang="en-GB" sz="1200" dirty="0"/>
              <a:t>is considering construction of two nuclear power </a:t>
            </a:r>
            <a:r>
              <a:rPr lang="en-GB" sz="1200" dirty="0" smtClean="0"/>
              <a:t>plants;</a:t>
            </a:r>
          </a:p>
          <a:p>
            <a:r>
              <a:rPr lang="en-GB" sz="1200" b="1" dirty="0" smtClean="0"/>
              <a:t>Pakistan</a:t>
            </a:r>
            <a:r>
              <a:rPr lang="en-GB" sz="1200" dirty="0"/>
              <a:t>: increase of its nuclear power plants to 40 </a:t>
            </a:r>
            <a:r>
              <a:rPr lang="en-GB" sz="1200" dirty="0" err="1"/>
              <a:t>GWe</a:t>
            </a:r>
            <a:r>
              <a:rPr lang="en-GB" sz="1200" dirty="0"/>
              <a:t> by 2050 by building new reactors, in addition to Karachi nuclear power plant, </a:t>
            </a:r>
            <a:r>
              <a:rPr lang="en-GB" sz="1200" dirty="0" err="1"/>
              <a:t>Chashma</a:t>
            </a:r>
            <a:r>
              <a:rPr lang="en-GB" sz="1200" dirty="0"/>
              <a:t> 1 and </a:t>
            </a:r>
            <a:r>
              <a:rPr lang="en-GB" sz="1200" dirty="0" err="1"/>
              <a:t>Chashma</a:t>
            </a:r>
            <a:r>
              <a:rPr lang="en-GB" sz="1200" dirty="0"/>
              <a:t> 2 by 2021 with completion of </a:t>
            </a:r>
            <a:r>
              <a:rPr lang="en-GB" sz="1200" dirty="0" err="1"/>
              <a:t>Chashma</a:t>
            </a:r>
            <a:r>
              <a:rPr lang="en-GB" sz="1200" dirty="0"/>
              <a:t> 3 and 4, and Karachi 3 and 4, which are all under </a:t>
            </a:r>
            <a:r>
              <a:rPr lang="en-GB" sz="1200" dirty="0" smtClean="0"/>
              <a:t>construction; </a:t>
            </a:r>
            <a:endParaRPr lang="en-GB" sz="1200" dirty="0"/>
          </a:p>
          <a:p>
            <a:r>
              <a:rPr lang="en-GB" sz="1200" b="1" dirty="0" smtClean="0"/>
              <a:t>Korea</a:t>
            </a:r>
            <a:r>
              <a:rPr lang="en-GB" sz="1200" dirty="0"/>
              <a:t>: The second unit of the Shin </a:t>
            </a:r>
            <a:r>
              <a:rPr lang="en-GB" sz="1200" dirty="0" err="1"/>
              <a:t>Wolsong</a:t>
            </a:r>
            <a:r>
              <a:rPr lang="en-GB" sz="1200" dirty="0"/>
              <a:t> plant was connected to the power </a:t>
            </a:r>
            <a:r>
              <a:rPr lang="en-GB" sz="1200" dirty="0" smtClean="0"/>
              <a:t>grid; </a:t>
            </a:r>
            <a:endParaRPr lang="en-GB" sz="1200" dirty="0"/>
          </a:p>
          <a:p>
            <a:r>
              <a:rPr lang="en-GB" sz="1200" b="1" dirty="0" smtClean="0"/>
              <a:t>Argentina</a:t>
            </a:r>
            <a:r>
              <a:rPr lang="en-GB" sz="1200" dirty="0"/>
              <a:t>: The second unit of the </a:t>
            </a:r>
            <a:r>
              <a:rPr lang="en-GB" sz="1200" dirty="0" err="1"/>
              <a:t>Atucha</a:t>
            </a:r>
            <a:r>
              <a:rPr lang="en-GB" sz="1200" dirty="0"/>
              <a:t> nuclear power plant reached 100% of its rated power, completing an increase in the share of nuclear power in the country's electricity mix from 7% to 10</a:t>
            </a:r>
            <a:r>
              <a:rPr lang="en-GB" sz="1200" dirty="0" smtClean="0"/>
              <a:t>%.</a:t>
            </a:r>
          </a:p>
          <a:p>
            <a:r>
              <a:rPr lang="en-GB" sz="1200" b="1" dirty="0" smtClean="0"/>
              <a:t>Africa</a:t>
            </a:r>
            <a:r>
              <a:rPr lang="en-GB" sz="1200" dirty="0"/>
              <a:t>: Supporting Africa is a "high priority" for the IAEA; </a:t>
            </a:r>
            <a:r>
              <a:rPr lang="en-GB" sz="1200" b="1" dirty="0"/>
              <a:t>Egypt</a:t>
            </a:r>
            <a:r>
              <a:rPr lang="en-GB" sz="1200" dirty="0"/>
              <a:t>: signing of a project development agreement for a nuclear power plant with desalination complex with </a:t>
            </a:r>
            <a:r>
              <a:rPr lang="en-GB" sz="1200" dirty="0" err="1"/>
              <a:t>Rosatom</a:t>
            </a:r>
            <a:r>
              <a:rPr lang="en-GB" sz="1200" dirty="0"/>
              <a:t>; </a:t>
            </a:r>
          </a:p>
          <a:p>
            <a:r>
              <a:rPr lang="en-GB" sz="1200" b="1" dirty="0" smtClean="0"/>
              <a:t>Ukraine</a:t>
            </a:r>
            <a:r>
              <a:rPr lang="en-GB" sz="1200" dirty="0"/>
              <a:t>: completion of the third and fourth reactors of its Khmelnitsky nuclear power plant considered through a memorandum with Poland on a project to export electricity; nuclear power accounted for 48.6% of Ukraine's electricity mix in 2014, the highest share in a decade;</a:t>
            </a:r>
          </a:p>
          <a:p>
            <a:endParaRPr lang="en-GB" sz="1200" dirty="0"/>
          </a:p>
          <a:p>
            <a:endParaRPr lang="en-GB" sz="1200" dirty="0"/>
          </a:p>
          <a:p>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3</a:t>
            </a:fld>
            <a:endParaRPr lang="en-GB" noProof="0" dirty="0"/>
          </a:p>
        </p:txBody>
      </p:sp>
    </p:spTree>
    <p:extLst>
      <p:ext uri="{BB962C8B-B14F-4D97-AF65-F5344CB8AC3E}">
        <p14:creationId xmlns:p14="http://schemas.microsoft.com/office/powerpoint/2010/main" val="6218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b="1" dirty="0" smtClean="0"/>
              <a:t>RECENT FACTS IN THE NUCLEAR FIELD – EU </a:t>
            </a:r>
            <a:endParaRPr lang="en-GB" b="1" dirty="0"/>
          </a:p>
        </p:txBody>
      </p:sp>
      <p:sp>
        <p:nvSpPr>
          <p:cNvPr id="3" name="Text Placeholder 2"/>
          <p:cNvSpPr>
            <a:spLocks noGrp="1"/>
          </p:cNvSpPr>
          <p:nvPr>
            <p:ph type="body" sz="quarter" idx="11"/>
          </p:nvPr>
        </p:nvSpPr>
        <p:spPr/>
        <p:txBody>
          <a:bodyPr/>
          <a:lstStyle/>
          <a:p>
            <a:pPr marL="342900" lvl="1" indent="-342900">
              <a:buFont typeface="Symbol" pitchFamily="18" charset="2"/>
              <a:buChar char="-"/>
            </a:pPr>
            <a:r>
              <a:rPr lang="en-GB" altLang="en-US" sz="1400" b="1" dirty="0" smtClean="0"/>
              <a:t>UK</a:t>
            </a:r>
            <a:r>
              <a:rPr lang="en-GB" altLang="en-US" sz="1400" dirty="0" smtClean="0"/>
              <a:t>: The </a:t>
            </a:r>
            <a:r>
              <a:rPr lang="en-GB" altLang="en-US" sz="1400" dirty="0"/>
              <a:t>UK's generic design assessment </a:t>
            </a:r>
            <a:r>
              <a:rPr lang="en-GB" altLang="en-US" sz="1400" dirty="0" smtClean="0"/>
              <a:t>of </a:t>
            </a:r>
            <a:r>
              <a:rPr lang="en-GB" altLang="en-US" sz="1400" dirty="0"/>
              <a:t>the AP1000 reactor has entered the "closeout </a:t>
            </a:r>
            <a:r>
              <a:rPr lang="en-GB" altLang="en-US" sz="1400" dirty="0" smtClean="0"/>
              <a:t>phase“ and is </a:t>
            </a:r>
            <a:r>
              <a:rPr lang="en-GB" altLang="en-US" sz="1400" dirty="0"/>
              <a:t>scheduled to be completed </a:t>
            </a:r>
            <a:r>
              <a:rPr lang="en-GB" altLang="en-US" sz="1400" dirty="0" smtClean="0"/>
              <a:t>in January 2017; </a:t>
            </a:r>
            <a:r>
              <a:rPr lang="en-GB" altLang="en-US" sz="1400" dirty="0"/>
              <a:t>Plans for a National College for Nuclear in the UK (a PPP, led by EDF and </a:t>
            </a:r>
            <a:r>
              <a:rPr lang="en-GB" altLang="en-US" sz="1400" dirty="0" err="1"/>
              <a:t>Sellafield</a:t>
            </a:r>
            <a:r>
              <a:rPr lang="en-GB" altLang="en-US" sz="1400" dirty="0"/>
              <a:t> Limited), as the nuclear industry will need 30,000 new employees over the next decade in the UK; </a:t>
            </a:r>
            <a:r>
              <a:rPr lang="en-GB" altLang="en-US" sz="1400" dirty="0" smtClean="0"/>
              <a:t>the </a:t>
            </a:r>
            <a:r>
              <a:rPr lang="en-GB" altLang="en-US" sz="1400" dirty="0"/>
              <a:t>UK is one of the two key markets for </a:t>
            </a:r>
            <a:r>
              <a:rPr lang="en-GB" altLang="en-US" sz="1400" dirty="0" err="1"/>
              <a:t>Areva</a:t>
            </a:r>
            <a:r>
              <a:rPr lang="en-GB" altLang="en-US" sz="1400" dirty="0"/>
              <a:t>, together with China, as it is "where the group sees growth“; EDF </a:t>
            </a:r>
            <a:r>
              <a:rPr lang="en-GB" altLang="en-US" sz="1400" dirty="0" smtClean="0"/>
              <a:t>expects </a:t>
            </a:r>
            <a:r>
              <a:rPr lang="en-GB" altLang="en-US" sz="1400" dirty="0"/>
              <a:t>to make a final investment decision on its </a:t>
            </a:r>
            <a:r>
              <a:rPr lang="en-GB" altLang="en-US" sz="1400" dirty="0" err="1"/>
              <a:t>Hinkley</a:t>
            </a:r>
            <a:r>
              <a:rPr lang="en-GB" altLang="en-US" sz="1400" dirty="0"/>
              <a:t> Point C project within </a:t>
            </a:r>
            <a:r>
              <a:rPr lang="en-GB" altLang="en-US" sz="1400" dirty="0" smtClean="0"/>
              <a:t>months.</a:t>
            </a:r>
            <a:endParaRPr lang="en-GB" altLang="en-US" sz="1400" dirty="0"/>
          </a:p>
          <a:p>
            <a:r>
              <a:rPr lang="en-GB" altLang="en-US" sz="1400" b="1" dirty="0" smtClean="0"/>
              <a:t>Poland</a:t>
            </a:r>
            <a:r>
              <a:rPr lang="en-GB" altLang="en-US" sz="1400" dirty="0"/>
              <a:t>: an important market in Europe for Westinghouse, says company’s vice president</a:t>
            </a:r>
            <a:r>
              <a:rPr lang="en-GB" altLang="en-US" sz="1400" dirty="0" smtClean="0"/>
              <a:t>;</a:t>
            </a:r>
          </a:p>
          <a:p>
            <a:r>
              <a:rPr lang="en-GB" altLang="en-US" sz="1400" b="1" dirty="0"/>
              <a:t>Hungary</a:t>
            </a:r>
            <a:r>
              <a:rPr lang="en-GB" altLang="en-US" sz="1400" dirty="0"/>
              <a:t>: Hungary must renegotiate the fuel supply portion of a deal for two Russian reactors at the </a:t>
            </a:r>
            <a:r>
              <a:rPr lang="en-GB" altLang="en-US" sz="1400" dirty="0" err="1"/>
              <a:t>Paks</a:t>
            </a:r>
            <a:r>
              <a:rPr lang="en-GB" altLang="en-US" sz="1400" dirty="0"/>
              <a:t> nuclear power plant after terms proved unacceptable to the </a:t>
            </a:r>
            <a:r>
              <a:rPr lang="en-GB" altLang="en-US" sz="1400" dirty="0" err="1"/>
              <a:t>Euratom</a:t>
            </a:r>
            <a:r>
              <a:rPr lang="en-GB" altLang="en-US" sz="1400" dirty="0"/>
              <a:t> Supply Agency. Rules in the EU require all power plants to have more than one fuel supplier in the long term. Hungary's parliament has approved the extension by 15 years to 30 of the confidentiality of certain aspects of the country’s agreements with Russia to build two new reactors at the </a:t>
            </a:r>
            <a:r>
              <a:rPr lang="en-GB" altLang="en-US" sz="1400" dirty="0" err="1"/>
              <a:t>Paks</a:t>
            </a:r>
            <a:r>
              <a:rPr lang="en-GB" altLang="en-US" sz="1400" dirty="0"/>
              <a:t> nuclear power </a:t>
            </a:r>
            <a:r>
              <a:rPr lang="en-GB" altLang="en-US" sz="1400" dirty="0" smtClean="0"/>
              <a:t>plant. </a:t>
            </a:r>
          </a:p>
          <a:p>
            <a:r>
              <a:rPr lang="en-US" altLang="en-US" sz="1400" b="1" dirty="0" smtClean="0"/>
              <a:t>Czech Republic</a:t>
            </a:r>
            <a:r>
              <a:rPr lang="en-US" altLang="en-US" sz="1400" dirty="0" smtClean="0"/>
              <a:t>: </a:t>
            </a:r>
            <a:r>
              <a:rPr lang="en-GB" altLang="en-US" sz="1400" dirty="0"/>
              <a:t>Government plans for the further development of nuclear power in the Czech Republic suggest that CEZ should be the main investor in the construction of new reactors</a:t>
            </a:r>
            <a:r>
              <a:rPr lang="en-GB" altLang="en-US" sz="1400" dirty="0" smtClean="0"/>
              <a:t>.</a:t>
            </a:r>
          </a:p>
          <a:p>
            <a:r>
              <a:rPr lang="en-US" altLang="en-US" sz="1400" b="1" dirty="0" smtClean="0"/>
              <a:t>France</a:t>
            </a:r>
            <a:r>
              <a:rPr lang="en-US" altLang="en-US" sz="1400" dirty="0" smtClean="0"/>
              <a:t>: </a:t>
            </a:r>
            <a:r>
              <a:rPr lang="en-GB" altLang="en-US" sz="1400" dirty="0" smtClean="0"/>
              <a:t>French Government plans to </a:t>
            </a:r>
            <a:r>
              <a:rPr lang="en-GB" altLang="en-US" sz="1400" dirty="0"/>
              <a:t>build a new generation of nuclear reactors to replace the country's ageing plants</a:t>
            </a:r>
          </a:p>
          <a:p>
            <a:endParaRPr lang="en-GB" altLang="en-US" sz="1400" dirty="0"/>
          </a:p>
          <a:p>
            <a:endParaRPr lang="en-GB" altLang="en-US" sz="1400" dirty="0"/>
          </a:p>
          <a:p>
            <a:pPr marL="362250" lvl="1" indent="0">
              <a:buNone/>
            </a:pPr>
            <a:endParaRPr lang="en-GB" altLang="en-US" sz="1400" dirty="0" smtClean="0"/>
          </a:p>
          <a:p>
            <a:pPr marL="0" indent="0">
              <a:buNone/>
            </a:pPr>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4</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b="1" dirty="0"/>
              <a:t>RECENT FACTS IN THE NUCLEAR </a:t>
            </a:r>
            <a:r>
              <a:rPr lang="en-GB" altLang="en-US" b="1" dirty="0" smtClean="0"/>
              <a:t>FIELD – THE DISASTERS </a:t>
            </a:r>
            <a:endParaRPr lang="en-GB" b="1" dirty="0"/>
          </a:p>
        </p:txBody>
      </p:sp>
      <p:sp>
        <p:nvSpPr>
          <p:cNvPr id="3" name="Text Placeholder 2"/>
          <p:cNvSpPr>
            <a:spLocks noGrp="1"/>
          </p:cNvSpPr>
          <p:nvPr>
            <p:ph type="body" sz="quarter" idx="11"/>
          </p:nvPr>
        </p:nvSpPr>
        <p:spPr>
          <a:xfrm>
            <a:off x="518400" y="1772816"/>
            <a:ext cx="8197200" cy="4354384"/>
          </a:xfrm>
        </p:spPr>
        <p:txBody>
          <a:bodyPr/>
          <a:lstStyle/>
          <a:p>
            <a:r>
              <a:rPr lang="en-US" altLang="en-US" dirty="0" smtClean="0"/>
              <a:t>Chernobyl </a:t>
            </a:r>
            <a:r>
              <a:rPr lang="en-US" altLang="en-US" dirty="0" smtClean="0"/>
              <a:t>(1986) </a:t>
            </a:r>
          </a:p>
          <a:p>
            <a:pPr lvl="1"/>
            <a:r>
              <a:rPr lang="en-GB" altLang="en-US" sz="1200" dirty="0"/>
              <a:t>Construction of the Chernobyl New Safe Confinement on the site of the </a:t>
            </a:r>
            <a:r>
              <a:rPr lang="en-GB" altLang="en-US" sz="1200" dirty="0" smtClean="0"/>
              <a:t>accident </a:t>
            </a:r>
            <a:r>
              <a:rPr lang="en-GB" altLang="en-US" sz="1200" dirty="0"/>
              <a:t>is entering its final </a:t>
            </a:r>
            <a:r>
              <a:rPr lang="en-GB" altLang="en-US" sz="1200" dirty="0" smtClean="0"/>
              <a:t>stage in 2015 </a:t>
            </a:r>
            <a:endParaRPr lang="en-US" altLang="en-US" sz="1200" dirty="0" smtClean="0"/>
          </a:p>
          <a:p>
            <a:r>
              <a:rPr lang="en-US" altLang="en-US" dirty="0" smtClean="0"/>
              <a:t>Fukushima (2011) </a:t>
            </a:r>
          </a:p>
          <a:p>
            <a:pPr lvl="1"/>
            <a:r>
              <a:rPr lang="en-GB" altLang="en-US" sz="1200" dirty="0" smtClean="0"/>
              <a:t>The </a:t>
            </a:r>
            <a:r>
              <a:rPr lang="en-GB" altLang="en-US" sz="1200" dirty="0"/>
              <a:t>first four reactors among 23 progressing through restart applications and checks are getting closer to resuming </a:t>
            </a:r>
            <a:r>
              <a:rPr lang="en-GB" altLang="en-US" sz="1200" dirty="0" smtClean="0"/>
              <a:t>operation; 5 to be shut – down;</a:t>
            </a:r>
          </a:p>
          <a:p>
            <a:pPr lvl="1"/>
            <a:r>
              <a:rPr lang="en-GB" altLang="en-US" sz="1200" dirty="0" smtClean="0"/>
              <a:t>The </a:t>
            </a:r>
            <a:r>
              <a:rPr lang="en-GB" altLang="en-US" sz="1200" dirty="0"/>
              <a:t>transfer of radioactive soil and waste generated from clean-up work </a:t>
            </a:r>
            <a:r>
              <a:rPr lang="en-GB" altLang="en-US" sz="1200" dirty="0" smtClean="0"/>
              <a:t>has </a:t>
            </a:r>
            <a:r>
              <a:rPr lang="en-GB" altLang="en-US" sz="1200" dirty="0"/>
              <a:t>been </a:t>
            </a:r>
            <a:r>
              <a:rPr lang="en-GB" altLang="en-US" sz="1200" dirty="0" smtClean="0"/>
              <a:t>approved; </a:t>
            </a:r>
          </a:p>
          <a:p>
            <a:pPr lvl="1"/>
            <a:r>
              <a:rPr lang="en-GB" altLang="en-US" sz="1200" dirty="0" smtClean="0"/>
              <a:t>Significant </a:t>
            </a:r>
            <a:r>
              <a:rPr lang="en-GB" altLang="en-US" sz="1200" dirty="0"/>
              <a:t>tasks have been completed in the clean-up and decommissioning of the </a:t>
            </a:r>
            <a:r>
              <a:rPr lang="en-GB" altLang="en-US" sz="1200" dirty="0" smtClean="0"/>
              <a:t>Fukushima plant</a:t>
            </a:r>
            <a:r>
              <a:rPr lang="en-GB" altLang="en-US" sz="1200" dirty="0"/>
              <a:t>, an international expert mission has concluded. However, it says many challenging issues </a:t>
            </a:r>
            <a:r>
              <a:rPr lang="en-GB" altLang="en-US" sz="1200" dirty="0" smtClean="0"/>
              <a:t>remain; </a:t>
            </a:r>
          </a:p>
          <a:p>
            <a:pPr lvl="1"/>
            <a:r>
              <a:rPr lang="en-GB" altLang="en-US" sz="1200" dirty="0"/>
              <a:t>Some 90% of Japanese small- and medium-sized enterprises </a:t>
            </a:r>
            <a:r>
              <a:rPr lang="en-GB" altLang="en-US" sz="1200" dirty="0" smtClean="0"/>
              <a:t>that restarting </a:t>
            </a:r>
            <a:r>
              <a:rPr lang="en-GB" altLang="en-US" sz="1200" dirty="0"/>
              <a:t>the country's nuclear power plants is </a:t>
            </a:r>
            <a:r>
              <a:rPr lang="en-GB" altLang="en-US" sz="1200" dirty="0" smtClean="0"/>
              <a:t>one </a:t>
            </a:r>
            <a:r>
              <a:rPr lang="en-GB" altLang="en-US" sz="1200" dirty="0"/>
              <a:t>way of reducing </a:t>
            </a:r>
            <a:r>
              <a:rPr lang="en-GB" altLang="en-US" sz="1200" dirty="0" smtClean="0"/>
              <a:t>electricity prices;</a:t>
            </a:r>
          </a:p>
          <a:p>
            <a:pPr lvl="1"/>
            <a:r>
              <a:rPr lang="en-GB" altLang="en-US" sz="1200" dirty="0"/>
              <a:t>Two units at the </a:t>
            </a:r>
            <a:r>
              <a:rPr lang="en-GB" altLang="en-US" sz="1200" dirty="0" err="1"/>
              <a:t>Takahama</a:t>
            </a:r>
            <a:r>
              <a:rPr lang="en-GB" altLang="en-US" sz="1200" dirty="0"/>
              <a:t> </a:t>
            </a:r>
            <a:r>
              <a:rPr lang="en-GB" altLang="en-US" sz="1200" dirty="0" smtClean="0"/>
              <a:t>NPP have gained final </a:t>
            </a:r>
            <a:r>
              <a:rPr lang="en-GB" altLang="en-US" sz="1200" dirty="0"/>
              <a:t>approval by the Japanese regulator of changes in the reactor installations. They become the third and fourth reactors in Japan to gain such </a:t>
            </a:r>
            <a:r>
              <a:rPr lang="en-GB" altLang="en-US" sz="1200" dirty="0" smtClean="0"/>
              <a:t>permission;</a:t>
            </a:r>
          </a:p>
          <a:p>
            <a:pPr lvl="1"/>
            <a:r>
              <a:rPr lang="en-GB" altLang="en-US" sz="1200" dirty="0" err="1"/>
              <a:t>Tepco</a:t>
            </a:r>
            <a:r>
              <a:rPr lang="en-GB" altLang="en-US" sz="1200" dirty="0"/>
              <a:t> hopes to gain a greater understanding of the location of the molten fuel in unit 1 </a:t>
            </a:r>
            <a:r>
              <a:rPr lang="en-GB" altLang="en-US" sz="1200" dirty="0" smtClean="0"/>
              <a:t>with </a:t>
            </a:r>
            <a:r>
              <a:rPr lang="en-GB" altLang="en-US" sz="1200" dirty="0"/>
              <a:t>the installation of a </a:t>
            </a:r>
            <a:r>
              <a:rPr lang="en-GB" altLang="en-US" sz="1200" dirty="0" err="1"/>
              <a:t>muon</a:t>
            </a:r>
            <a:r>
              <a:rPr lang="en-GB" altLang="en-US" sz="1200" dirty="0"/>
              <a:t> detection system. A shape-changing robot will also soon be deployed </a:t>
            </a:r>
            <a:r>
              <a:rPr lang="en-GB" altLang="en-US" sz="1200" dirty="0" smtClean="0"/>
              <a:t>in the reactor</a:t>
            </a:r>
            <a:r>
              <a:rPr lang="en-GB" altLang="en-US" sz="1200" dirty="0"/>
              <a:t>;</a:t>
            </a:r>
            <a:endParaRPr lang="en-GB" altLang="en-US" sz="1200" dirty="0" smtClean="0"/>
          </a:p>
          <a:p>
            <a:pPr lvl="1"/>
            <a:r>
              <a:rPr lang="en-GB" altLang="en-US" sz="1200" dirty="0"/>
              <a:t>The French nuclear safety regulator has specified additional post-Fukushima safety measures to be taken at the country's fuel cycle and research facilities.</a:t>
            </a:r>
          </a:p>
          <a:p>
            <a:pPr lvl="1"/>
            <a:endParaRPr lang="en-GB" altLang="en-US" sz="1400" dirty="0"/>
          </a:p>
          <a:p>
            <a:pPr lvl="1"/>
            <a:endParaRPr lang="en-GB" altLang="en-US" sz="1400" dirty="0" smtClean="0"/>
          </a:p>
          <a:p>
            <a:pPr lvl="1"/>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5</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RECENT FACTS IN THE NUCLEAR </a:t>
            </a:r>
            <a:r>
              <a:rPr lang="en-US" b="1" dirty="0" smtClean="0"/>
              <a:t>FIELD </a:t>
            </a:r>
            <a:r>
              <a:rPr lang="en-GB" altLang="en-US" b="1" dirty="0" smtClean="0"/>
              <a:t>– DECOMMISSIONING COSTS </a:t>
            </a:r>
            <a:endParaRPr lang="en-GB" b="1" dirty="0"/>
          </a:p>
        </p:txBody>
      </p:sp>
      <p:sp>
        <p:nvSpPr>
          <p:cNvPr id="3" name="Text Placeholder 2"/>
          <p:cNvSpPr>
            <a:spLocks noGrp="1"/>
          </p:cNvSpPr>
          <p:nvPr>
            <p:ph type="body" sz="quarter" idx="11"/>
          </p:nvPr>
        </p:nvSpPr>
        <p:spPr/>
        <p:txBody>
          <a:bodyPr/>
          <a:lstStyle/>
          <a:p>
            <a:r>
              <a:rPr lang="en-GB" sz="1600" b="1" dirty="0" smtClean="0"/>
              <a:t>UK</a:t>
            </a:r>
            <a:r>
              <a:rPr lang="en-GB" sz="1600" dirty="0" smtClean="0"/>
              <a:t>: The </a:t>
            </a:r>
            <a:r>
              <a:rPr lang="en-GB" sz="1600" dirty="0"/>
              <a:t>estimated cost of decommissioning and cleaning up the </a:t>
            </a:r>
            <a:r>
              <a:rPr lang="en-GB" sz="1600" dirty="0" err="1"/>
              <a:t>Sellafield</a:t>
            </a:r>
            <a:r>
              <a:rPr lang="en-GB" sz="1600" dirty="0"/>
              <a:t> site in the UK has increased to </a:t>
            </a:r>
            <a:r>
              <a:rPr lang="en-GB" sz="1600" dirty="0" smtClean="0"/>
              <a:t>$</a:t>
            </a:r>
            <a:r>
              <a:rPr lang="en-GB" sz="1600" dirty="0"/>
              <a:t>81 </a:t>
            </a:r>
            <a:r>
              <a:rPr lang="en-GB" sz="1600" dirty="0" smtClean="0"/>
              <a:t>billion, </a:t>
            </a:r>
            <a:r>
              <a:rPr lang="en-GB" sz="1600" dirty="0"/>
              <a:t>the </a:t>
            </a:r>
            <a:r>
              <a:rPr lang="en-GB" sz="1600" dirty="0" smtClean="0"/>
              <a:t>UK National </a:t>
            </a:r>
            <a:r>
              <a:rPr lang="en-GB" sz="1600" dirty="0"/>
              <a:t>Audit Office has noted. The increase has been attributed to a better understanding of the tasks involved. Demolition of the turbine hall at the shut down Dungeness A </a:t>
            </a:r>
            <a:r>
              <a:rPr lang="en-GB" sz="1600" dirty="0" err="1"/>
              <a:t>Magnox</a:t>
            </a:r>
            <a:r>
              <a:rPr lang="en-GB" sz="1600" dirty="0"/>
              <a:t> nuclear power plant in the UK has </a:t>
            </a:r>
            <a:r>
              <a:rPr lang="en-GB" sz="1600" dirty="0" smtClean="0"/>
              <a:t>begun - the </a:t>
            </a:r>
            <a:r>
              <a:rPr lang="en-GB" sz="1600" dirty="0"/>
              <a:t>work should be completed within three months.</a:t>
            </a:r>
            <a:endParaRPr lang="en-GB" sz="1600" dirty="0" smtClean="0"/>
          </a:p>
          <a:p>
            <a:r>
              <a:rPr lang="en-GB" sz="1600" b="1" dirty="0" smtClean="0"/>
              <a:t>Switzerland</a:t>
            </a:r>
            <a:r>
              <a:rPr lang="en-GB" sz="1600" dirty="0" smtClean="0"/>
              <a:t>: Decommissioning </a:t>
            </a:r>
            <a:r>
              <a:rPr lang="en-GB" sz="1600" dirty="0"/>
              <a:t>of the </a:t>
            </a:r>
            <a:r>
              <a:rPr lang="en-GB" sz="1600" dirty="0" err="1"/>
              <a:t>Mühleberg</a:t>
            </a:r>
            <a:r>
              <a:rPr lang="en-GB" sz="1600" dirty="0"/>
              <a:t> nuclear power plant - scheduled to be shut down in 2019 - is expected to be completed </a:t>
            </a:r>
            <a:r>
              <a:rPr lang="en-GB" sz="1600" dirty="0" smtClean="0"/>
              <a:t>within 15 </a:t>
            </a:r>
            <a:r>
              <a:rPr lang="en-GB" sz="1600" dirty="0"/>
              <a:t>years at a cost </a:t>
            </a:r>
            <a:r>
              <a:rPr lang="en-GB" sz="1600" dirty="0" smtClean="0"/>
              <a:t>of $832 million; </a:t>
            </a:r>
          </a:p>
          <a:p>
            <a:r>
              <a:rPr lang="en-GB" sz="1600" b="1" dirty="0"/>
              <a:t>Finland</a:t>
            </a:r>
            <a:r>
              <a:rPr lang="en-GB" sz="1600" dirty="0"/>
              <a:t>: Finnish nuclear operators had set aside a total of </a:t>
            </a:r>
            <a:r>
              <a:rPr lang="en-GB" sz="1600" dirty="0" smtClean="0"/>
              <a:t>$</a:t>
            </a:r>
            <a:r>
              <a:rPr lang="en-GB" sz="1600" dirty="0"/>
              <a:t>2.67 </a:t>
            </a:r>
            <a:r>
              <a:rPr lang="en-GB" sz="1600" dirty="0" smtClean="0"/>
              <a:t>billion </a:t>
            </a:r>
            <a:r>
              <a:rPr lang="en-GB" sz="1600" dirty="0"/>
              <a:t>by the end of 2014 - up from </a:t>
            </a:r>
            <a:r>
              <a:rPr lang="en-GB" sz="1600" dirty="0" smtClean="0"/>
              <a:t>$</a:t>
            </a:r>
            <a:r>
              <a:rPr lang="en-GB" sz="1600" dirty="0"/>
              <a:t>2.55 </a:t>
            </a:r>
            <a:r>
              <a:rPr lang="en-GB" sz="1600" dirty="0" smtClean="0"/>
              <a:t>billion </a:t>
            </a:r>
            <a:r>
              <a:rPr lang="en-GB" sz="1600" dirty="0"/>
              <a:t>by the end of 2013 and </a:t>
            </a:r>
            <a:r>
              <a:rPr lang="en-GB" sz="1600" dirty="0" smtClean="0"/>
              <a:t>$</a:t>
            </a:r>
            <a:r>
              <a:rPr lang="en-GB" sz="1600" dirty="0"/>
              <a:t>2.42 </a:t>
            </a:r>
            <a:r>
              <a:rPr lang="en-GB" sz="1600" dirty="0" smtClean="0"/>
              <a:t>billion by </a:t>
            </a:r>
            <a:r>
              <a:rPr lang="en-GB" sz="1600" dirty="0"/>
              <a:t>the end of 2012 - for waste disposal and decommissioning </a:t>
            </a:r>
            <a:r>
              <a:rPr lang="en-GB" sz="1600" dirty="0" smtClean="0"/>
              <a:t>activities;</a:t>
            </a:r>
          </a:p>
          <a:p>
            <a:r>
              <a:rPr lang="en-GB" sz="1600" b="1" dirty="0" smtClean="0"/>
              <a:t>Lithuania</a:t>
            </a:r>
            <a:r>
              <a:rPr lang="en-GB" sz="1600" dirty="0" smtClean="0"/>
              <a:t>: The </a:t>
            </a:r>
            <a:r>
              <a:rPr lang="en-GB" sz="1600" dirty="0" err="1"/>
              <a:t>Ignalina</a:t>
            </a:r>
            <a:r>
              <a:rPr lang="en-GB" sz="1600" dirty="0"/>
              <a:t> nuclear power plant in </a:t>
            </a:r>
            <a:r>
              <a:rPr lang="en-GB" sz="1600" dirty="0" smtClean="0"/>
              <a:t>has </a:t>
            </a:r>
            <a:r>
              <a:rPr lang="en-GB" sz="1600" dirty="0"/>
              <a:t>raised </a:t>
            </a:r>
            <a:r>
              <a:rPr lang="en-GB" sz="1600" dirty="0" smtClean="0"/>
              <a:t>$</a:t>
            </a:r>
            <a:r>
              <a:rPr lang="en-GB" sz="1600" dirty="0"/>
              <a:t>2.4 </a:t>
            </a:r>
            <a:r>
              <a:rPr lang="en-GB" sz="1600" dirty="0" smtClean="0"/>
              <a:t>million </a:t>
            </a:r>
            <a:r>
              <a:rPr lang="en-GB" sz="1600" dirty="0"/>
              <a:t>in property sales and other commercial activities to raise additional funds for decommissioning work. </a:t>
            </a:r>
            <a:r>
              <a:rPr lang="en-GB" sz="1600" dirty="0" smtClean="0"/>
              <a:t>The </a:t>
            </a:r>
            <a:r>
              <a:rPr lang="en-GB" sz="1600" dirty="0"/>
              <a:t>company has raised a total of </a:t>
            </a:r>
            <a:r>
              <a:rPr lang="en-GB" sz="1600" dirty="0" smtClean="0"/>
              <a:t>$</a:t>
            </a:r>
            <a:r>
              <a:rPr lang="en-GB" sz="1600" dirty="0"/>
              <a:t>9.1 </a:t>
            </a:r>
            <a:r>
              <a:rPr lang="en-GB" sz="1600" dirty="0" smtClean="0"/>
              <a:t>million </a:t>
            </a:r>
            <a:r>
              <a:rPr lang="en-GB" sz="1600" dirty="0"/>
              <a:t>in these ways since 2010.</a:t>
            </a:r>
            <a:br>
              <a:rPr lang="en-GB" sz="1600" dirty="0"/>
            </a:br>
            <a:endParaRPr lang="en-GB" sz="16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6</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b="1" dirty="0" smtClean="0"/>
              <a:t>SO – WHY NUCLEAR?  STATS FOR 2014 </a:t>
            </a:r>
            <a:endParaRPr lang="en-GB" b="1" dirty="0"/>
          </a:p>
        </p:txBody>
      </p:sp>
      <p:sp>
        <p:nvSpPr>
          <p:cNvPr id="3" name="Text Placeholder 2"/>
          <p:cNvSpPr>
            <a:spLocks noGrp="1"/>
          </p:cNvSpPr>
          <p:nvPr>
            <p:ph type="body" sz="quarter" idx="11"/>
          </p:nvPr>
        </p:nvSpPr>
        <p:spPr/>
        <p:txBody>
          <a:bodyPr/>
          <a:lstStyle/>
          <a:p>
            <a:r>
              <a:rPr lang="en-GB" altLang="en-US" sz="1200" dirty="0"/>
              <a:t>Global carbon dioxide emissions from the energy sector in 2014 were at the same level as in 2013, according to preliminary figures from the International Energy Agency. It suggests that policy responses, rather than economic factors, led to the zero growth in </a:t>
            </a:r>
            <a:r>
              <a:rPr lang="en-GB" altLang="en-US" sz="1200" dirty="0" smtClean="0"/>
              <a:t>emissions;</a:t>
            </a:r>
          </a:p>
          <a:p>
            <a:r>
              <a:rPr lang="en-GB" altLang="en-US" sz="1200" dirty="0"/>
              <a:t>Experts agree that the global nuclear power industry has returned to its "pre-Fukushima state" and pessimistic forecasts of a slowdown in its development have not </a:t>
            </a:r>
            <a:r>
              <a:rPr lang="en-GB" altLang="en-US" sz="1200" dirty="0" smtClean="0"/>
              <a:t>materialized; </a:t>
            </a:r>
          </a:p>
          <a:p>
            <a:r>
              <a:rPr lang="en-GB" altLang="en-US" sz="1200" dirty="0"/>
              <a:t>Global nuclear power capacity must more than double by 2050 if global warming is to be limited, according to the 2015 Nuclear Technology Roadmap from the OECD’s Nuclear Energy Agency and International Energy </a:t>
            </a:r>
            <a:r>
              <a:rPr lang="en-GB" altLang="en-US" sz="1200" dirty="0" smtClean="0"/>
              <a:t>Agency;</a:t>
            </a:r>
          </a:p>
          <a:p>
            <a:r>
              <a:rPr lang="en-GB" altLang="en-US" sz="1200" dirty="0" smtClean="0"/>
              <a:t>BP </a:t>
            </a:r>
            <a:r>
              <a:rPr lang="en-GB" altLang="en-US" sz="1200" dirty="0"/>
              <a:t>says </a:t>
            </a:r>
            <a:r>
              <a:rPr lang="en-GB" altLang="en-US" sz="1200" dirty="0" smtClean="0"/>
              <a:t>that </a:t>
            </a:r>
            <a:r>
              <a:rPr lang="en-GB" altLang="en-US" sz="1200" dirty="0"/>
              <a:t>nuclear power is still expected to grow by 1.8% per year </a:t>
            </a:r>
            <a:r>
              <a:rPr lang="en-GB" altLang="en-US" sz="1200" dirty="0" smtClean="0"/>
              <a:t>to 2035</a:t>
            </a:r>
            <a:r>
              <a:rPr lang="en-GB" altLang="en-US" sz="1200" dirty="0"/>
              <a:t>. Global nuclear growth is driven by China with an estimated annual growth rate of 11% - adding over 1000 </a:t>
            </a:r>
            <a:r>
              <a:rPr lang="en-GB" altLang="en-US" sz="1200" dirty="0" err="1"/>
              <a:t>TWh</a:t>
            </a:r>
            <a:r>
              <a:rPr lang="en-GB" altLang="en-US" sz="1200" dirty="0"/>
              <a:t> by 2035. This is roughly equivalent to completing a new 1 </a:t>
            </a:r>
            <a:r>
              <a:rPr lang="en-GB" altLang="en-US" sz="1200" dirty="0" err="1"/>
              <a:t>GWe</a:t>
            </a:r>
            <a:r>
              <a:rPr lang="en-GB" altLang="en-US" sz="1200" dirty="0"/>
              <a:t> reactor every three months for the next two </a:t>
            </a:r>
            <a:r>
              <a:rPr lang="en-GB" altLang="en-US" sz="1200" dirty="0" smtClean="0"/>
              <a:t>decades. </a:t>
            </a:r>
          </a:p>
          <a:p>
            <a:r>
              <a:rPr lang="en-GB" altLang="en-US" sz="1200" dirty="0"/>
              <a:t>During 2014 five new reactors were connected to grids, and one was retired – Vermont Yankee in USA.  In addition, the relatively undamaged Fukushima units 5 &amp; 6 were officially decommissioned. This gave a net gain of two units to 437, and 2.4 </a:t>
            </a:r>
            <a:r>
              <a:rPr lang="en-GB" altLang="en-US" sz="1200" dirty="0" err="1"/>
              <a:t>GWe</a:t>
            </a:r>
            <a:r>
              <a:rPr lang="en-GB" altLang="en-US" sz="1200" dirty="0"/>
              <a:t> to 377.7 </a:t>
            </a:r>
            <a:r>
              <a:rPr lang="en-GB" altLang="en-US" sz="1200" dirty="0" err="1"/>
              <a:t>GWe</a:t>
            </a:r>
            <a:r>
              <a:rPr lang="en-GB" altLang="en-US" sz="1200" dirty="0"/>
              <a:t>.  In China, </a:t>
            </a:r>
            <a:r>
              <a:rPr lang="en-GB" altLang="en-US" sz="1200" dirty="0" err="1"/>
              <a:t>Ningde</a:t>
            </a:r>
            <a:r>
              <a:rPr lang="en-GB" altLang="en-US" sz="1200" dirty="0"/>
              <a:t> 2, </a:t>
            </a:r>
            <a:r>
              <a:rPr lang="en-GB" altLang="en-US" sz="1200" dirty="0" err="1"/>
              <a:t>Fuqing</a:t>
            </a:r>
            <a:r>
              <a:rPr lang="en-GB" altLang="en-US" sz="1200" dirty="0"/>
              <a:t> 1 and </a:t>
            </a:r>
            <a:r>
              <a:rPr lang="en-GB" altLang="en-US" sz="1200" dirty="0" err="1"/>
              <a:t>Fangjiashan</a:t>
            </a:r>
            <a:r>
              <a:rPr lang="en-GB" altLang="en-US" sz="1200" dirty="0"/>
              <a:t> 1 were all grid-connected, along with Rostov 3 in Russia and </a:t>
            </a:r>
            <a:r>
              <a:rPr lang="en-GB" altLang="en-US" sz="1200" dirty="0" err="1"/>
              <a:t>Atucha</a:t>
            </a:r>
            <a:r>
              <a:rPr lang="en-GB" altLang="en-US" sz="1200" dirty="0"/>
              <a:t> 2 in Argentina. In the USA, Fermi 2 was uprated </a:t>
            </a:r>
            <a:r>
              <a:rPr lang="en-GB" altLang="en-US" sz="1200" dirty="0" smtClean="0"/>
              <a:t>20 </a:t>
            </a:r>
            <a:r>
              <a:rPr lang="en-GB" altLang="en-US" sz="1200" dirty="0" err="1"/>
              <a:t>MWe</a:t>
            </a:r>
            <a:r>
              <a:rPr lang="en-GB" altLang="en-US" sz="1200" dirty="0" smtClean="0"/>
              <a:t>. </a:t>
            </a:r>
          </a:p>
          <a:p>
            <a:r>
              <a:rPr lang="en-GB" altLang="en-US" sz="1200" dirty="0"/>
              <a:t>Construction starts (first concrete) were recorded for </a:t>
            </a:r>
            <a:r>
              <a:rPr lang="en-GB" altLang="en-US" sz="1200" dirty="0" err="1"/>
              <a:t>Ostrovets</a:t>
            </a:r>
            <a:r>
              <a:rPr lang="en-GB" altLang="en-US" sz="1200" dirty="0"/>
              <a:t> 2 in Belarus, </a:t>
            </a:r>
            <a:r>
              <a:rPr lang="en-GB" altLang="en-US" sz="1200" dirty="0" err="1"/>
              <a:t>Barakah</a:t>
            </a:r>
            <a:r>
              <a:rPr lang="en-GB" altLang="en-US" sz="1200" dirty="0"/>
              <a:t> 3 in UAE, </a:t>
            </a:r>
            <a:r>
              <a:rPr lang="en-GB" altLang="en-US" sz="1200" dirty="0" err="1"/>
              <a:t>Yangjiang</a:t>
            </a:r>
            <a:r>
              <a:rPr lang="en-GB" altLang="en-US" sz="1200" dirty="0"/>
              <a:t> 6 in </a:t>
            </a:r>
            <a:r>
              <a:rPr lang="en-GB" altLang="en-US" sz="1200" dirty="0" smtClean="0"/>
              <a:t>China </a:t>
            </a:r>
            <a:r>
              <a:rPr lang="en-GB" altLang="en-US" sz="1200" dirty="0"/>
              <a:t>and the small Carem25 in Argentina, bringing the world total under construction to 70 units.  Japan’s 48 reactors remained closed, though there is progress on restarting several, with approvals for four, and another 17 under review.</a:t>
            </a:r>
            <a:endParaRPr lang="en-GB" altLang="en-US" sz="1200" dirty="0" smtClean="0"/>
          </a:p>
          <a:p>
            <a:endParaRPr lang="en-GB" altLang="en-US" sz="1400" dirty="0" smtClean="0"/>
          </a:p>
          <a:p>
            <a:pPr lvl="1"/>
            <a:endParaRPr lang="en-GB" altLang="en-US"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7</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b="1" dirty="0" smtClean="0"/>
              <a:t>CAN NPPs GET FINANCED AND SURVIVE IN LIBERALIZED ENVIRONMENT </a:t>
            </a:r>
            <a:endParaRPr lang="en-GB" b="1" dirty="0"/>
          </a:p>
        </p:txBody>
      </p:sp>
      <p:sp>
        <p:nvSpPr>
          <p:cNvPr id="3" name="Text Placeholder 2"/>
          <p:cNvSpPr>
            <a:spLocks noGrp="1"/>
          </p:cNvSpPr>
          <p:nvPr>
            <p:ph type="body" sz="quarter" idx="11"/>
          </p:nvPr>
        </p:nvSpPr>
        <p:spPr/>
        <p:txBody>
          <a:bodyPr/>
          <a:lstStyle/>
          <a:p>
            <a:r>
              <a:rPr lang="en-GB" altLang="en-US" sz="1400" dirty="0"/>
              <a:t>There are </a:t>
            </a:r>
            <a:r>
              <a:rPr lang="en-GB" altLang="en-US" sz="1400" dirty="0" smtClean="0"/>
              <a:t>70 </a:t>
            </a:r>
            <a:r>
              <a:rPr lang="en-GB" altLang="en-US" sz="1400" dirty="0"/>
              <a:t>reactors under construction today - the largest number in 25 years - but only one is in a liberalized electricity </a:t>
            </a:r>
            <a:r>
              <a:rPr lang="en-GB" altLang="en-US" sz="1400" dirty="0" smtClean="0"/>
              <a:t>market;</a:t>
            </a:r>
          </a:p>
          <a:p>
            <a:r>
              <a:rPr lang="en-GB" altLang="en-US" sz="1400" dirty="0"/>
              <a:t>In the USA, two nuclear power plants operating in liberalized electricity markets recently closed for financial reasons; all new nuclear power projects in U.S. liberalized electricity markets are on hold or have been </a:t>
            </a:r>
            <a:r>
              <a:rPr lang="en-GB" altLang="en-US" sz="1400" dirty="0" smtClean="0"/>
              <a:t>cancelled; </a:t>
            </a:r>
          </a:p>
          <a:p>
            <a:r>
              <a:rPr lang="en-GB" altLang="en-US" sz="1400" dirty="0"/>
              <a:t>The UK electricity market caused financial problems for British Energy prior to its sale to EDF. The difficulty in developing a new nuclear power project </a:t>
            </a:r>
            <a:r>
              <a:rPr lang="en-GB" altLang="en-US" sz="1400" dirty="0" smtClean="0"/>
              <a:t>is </a:t>
            </a:r>
            <a:r>
              <a:rPr lang="en-GB" altLang="en-US" sz="1400" dirty="0"/>
              <a:t>demonstrated by the complex Electricity Market Reform program and controversial incentive package for </a:t>
            </a:r>
            <a:r>
              <a:rPr lang="en-GB" altLang="en-US" sz="1400" dirty="0" err="1"/>
              <a:t>Hinkley</a:t>
            </a:r>
            <a:r>
              <a:rPr lang="en-GB" altLang="en-US" sz="1400" dirty="0"/>
              <a:t> Point </a:t>
            </a:r>
            <a:r>
              <a:rPr lang="en-GB" altLang="en-US" sz="1400" dirty="0" smtClean="0"/>
              <a:t>C</a:t>
            </a:r>
            <a:r>
              <a:rPr lang="en-GB" altLang="en-US" sz="1400" dirty="0"/>
              <a:t>;</a:t>
            </a:r>
            <a:endParaRPr lang="en-GB" altLang="en-US" sz="1400" dirty="0" smtClean="0"/>
          </a:p>
          <a:p>
            <a:r>
              <a:rPr lang="en-GB" altLang="en-US" sz="1400" dirty="0"/>
              <a:t>The electricity industry has two </a:t>
            </a:r>
            <a:r>
              <a:rPr lang="en-GB" altLang="en-US" sz="1400" dirty="0" smtClean="0"/>
              <a:t>main </a:t>
            </a:r>
            <a:r>
              <a:rPr lang="en-GB" altLang="en-US" sz="1400" dirty="0"/>
              <a:t>models. The traditional model has vertically integrated monopolies subject to economic regulation or government ownership. The </a:t>
            </a:r>
            <a:r>
              <a:rPr lang="en-GB" altLang="en-US" sz="1400" dirty="0" smtClean="0"/>
              <a:t>new </a:t>
            </a:r>
            <a:r>
              <a:rPr lang="en-GB" altLang="en-US" sz="1400" dirty="0"/>
              <a:t>model has a de-integrated and restructured electricity industry with a liberalized electricity </a:t>
            </a:r>
            <a:r>
              <a:rPr lang="en-GB" altLang="en-US" sz="1400" dirty="0" smtClean="0"/>
              <a:t>market; </a:t>
            </a:r>
          </a:p>
          <a:p>
            <a:r>
              <a:rPr lang="en-GB" altLang="en-US" sz="1400" dirty="0"/>
              <a:t>These two models are based on very different economic principles. In the traditional model, regulated and government utilities plan and build a portfolio of generation units intended to minimize long-term total cost of the electricity system. In the new model, liberalized electricity markets use spot market prices to manage system dispatch to minimize short-term marginal cost of wholesale </a:t>
            </a:r>
            <a:r>
              <a:rPr lang="en-GB" altLang="en-US" sz="1400" dirty="0" smtClean="0"/>
              <a:t>electricity; </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8</a:t>
            </a:fld>
            <a:endParaRPr lang="en-GB" noProof="0" dirty="0"/>
          </a:p>
        </p:txBody>
      </p:sp>
    </p:spTree>
    <p:extLst>
      <p:ext uri="{BB962C8B-B14F-4D97-AF65-F5344CB8AC3E}">
        <p14:creationId xmlns:p14="http://schemas.microsoft.com/office/powerpoint/2010/main" val="320478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en-US" b="1" dirty="0"/>
              <a:t>CAN </a:t>
            </a:r>
            <a:r>
              <a:rPr lang="en-GB" altLang="en-US" b="1" dirty="0" smtClean="0"/>
              <a:t>NPPs </a:t>
            </a:r>
            <a:r>
              <a:rPr lang="en-GB" altLang="en-US" b="1" dirty="0"/>
              <a:t>GET FINANCED AND SURVIVE IN LIBERALIZED ENVIRONMENT </a:t>
            </a:r>
            <a:r>
              <a:rPr lang="en-GB" altLang="en-US" b="1" dirty="0" smtClean="0"/>
              <a:t>- 2</a:t>
            </a:r>
            <a:endParaRPr lang="en-GB" b="1" dirty="0"/>
          </a:p>
        </p:txBody>
      </p:sp>
      <p:sp>
        <p:nvSpPr>
          <p:cNvPr id="3" name="Text Placeholder 2"/>
          <p:cNvSpPr>
            <a:spLocks noGrp="1"/>
          </p:cNvSpPr>
          <p:nvPr>
            <p:ph type="body" sz="quarter" idx="11"/>
          </p:nvPr>
        </p:nvSpPr>
        <p:spPr/>
        <p:txBody>
          <a:bodyPr/>
          <a:lstStyle/>
          <a:p>
            <a:r>
              <a:rPr lang="en-GB" sz="1600" dirty="0"/>
              <a:t>The generation planning process in the traditional model can consider all relevant generating technology attributes, including long-run cost levels, volatility of costs, environmental impact, power density, controllability, and reliability. </a:t>
            </a:r>
            <a:r>
              <a:rPr lang="en-GB" sz="1600" dirty="0" smtClean="0"/>
              <a:t>There </a:t>
            </a:r>
            <a:r>
              <a:rPr lang="en-GB" sz="1600" dirty="0"/>
              <a:t>is a century of successful experience with the traditional model. </a:t>
            </a:r>
            <a:r>
              <a:rPr lang="en-GB" sz="1600" b="1" u="sng" dirty="0" smtClean="0"/>
              <a:t>All </a:t>
            </a:r>
            <a:r>
              <a:rPr lang="en-GB" sz="1600" b="1" u="sng" dirty="0"/>
              <a:t>operating nuclear power plants were built under the traditional model</a:t>
            </a:r>
            <a:r>
              <a:rPr lang="en-GB" sz="1600" dirty="0"/>
              <a:t>. </a:t>
            </a:r>
            <a:r>
              <a:rPr lang="en-GB" sz="1600" b="1" dirty="0"/>
              <a:t>Almost all nuclear power plants under construction today are in systems using the traditional model</a:t>
            </a:r>
            <a:r>
              <a:rPr lang="en-GB" sz="1600" dirty="0"/>
              <a:t>, including countries with government-owned electric utilities such as China, India, South Korea, and the UAE.</a:t>
            </a:r>
          </a:p>
          <a:p>
            <a:r>
              <a:rPr lang="en-GB" sz="1600" dirty="0"/>
              <a:t>In the new model, generation assets are divested or privatized and then compete by bidding into the short-term electricity market. The new model relies on market price signals to provide incentives for generation investment instead of the long-term planning and regulated generation investment approach in the traditional model. </a:t>
            </a:r>
            <a:r>
              <a:rPr lang="en-GB" sz="1600" b="1" dirty="0"/>
              <a:t>Liberalized electricity markets manage the dispatch of existing generation units well</a:t>
            </a:r>
            <a:r>
              <a:rPr lang="en-GB" sz="1600" dirty="0"/>
              <a:t>. </a:t>
            </a:r>
            <a:r>
              <a:rPr lang="en-GB" sz="1600" b="1" u="sng" dirty="0"/>
              <a:t>However, the new model has not managed new generation investment so well</a:t>
            </a:r>
            <a:r>
              <a:rPr lang="en-GB" sz="1600" dirty="0"/>
              <a:t>. Market price signals for new generation investment have been blurred and weak, in part due to price caps in some markets. </a:t>
            </a:r>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9</a:t>
            </a:fld>
            <a:endParaRPr lang="en-GB" noProof="0" dirty="0"/>
          </a:p>
        </p:txBody>
      </p:sp>
    </p:spTree>
    <p:extLst>
      <p:ext uri="{BB962C8B-B14F-4D97-AF65-F5344CB8AC3E}">
        <p14:creationId xmlns:p14="http://schemas.microsoft.com/office/powerpoint/2010/main" val="560536491"/>
      </p:ext>
    </p:extLst>
  </p:cSld>
  <p:clrMapOvr>
    <a:masterClrMapping/>
  </p:clrMapOvr>
</p:sld>
</file>

<file path=ppt/theme/theme1.xml><?xml version="1.0" encoding="utf-8"?>
<a:theme xmlns:a="http://schemas.openxmlformats.org/drawingml/2006/main" name="cmslegal_2013">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9FEF4757-B3B8-4B8D-9281-8E2B7F332B56}"/>
    </a:ext>
  </a:extLst>
</a:theme>
</file>

<file path=ppt/theme/theme2.xml><?xml version="1.0" encoding="utf-8"?>
<a:theme xmlns:a="http://schemas.openxmlformats.org/drawingml/2006/main" name="title_slide_without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35DCD963-8ADD-481F-AEC0-CC1027072FDB}"/>
    </a:ext>
  </a:extLst>
</a:theme>
</file>

<file path=ppt/theme/theme3.xml><?xml version="1.0" encoding="utf-8"?>
<a:theme xmlns:a="http://schemas.openxmlformats.org/drawingml/2006/main" name="text_slide_with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A5F14F70-5ED6-4425-8E95-4A79CA586994}"/>
    </a:ext>
  </a:extLst>
</a:theme>
</file>

<file path=ppt/theme/theme4.xml><?xml version="1.0" encoding="utf-8"?>
<a:theme xmlns:a="http://schemas.openxmlformats.org/drawingml/2006/main" name="empty_slid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B665F197-82A3-47EF-A464-931D46F5CE7B}"/>
    </a:ext>
  </a:extLst>
</a:theme>
</file>

<file path=ppt/theme/theme5.xml><?xml version="1.0" encoding="utf-8"?>
<a:theme xmlns:a="http://schemas.openxmlformats.org/drawingml/2006/main" name="slide_with_one_tabl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CMSLegal_Theme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C0756D26-B8B6-4617-91F7-C95CFE0AB9C8}" vid="{69890289-D8A3-42F7-83FA-3780EF3DA07C}"/>
    </a:ext>
  </a:extLst>
</a:theme>
</file>

<file path=ppt/theme/theme6.xml><?xml version="1.0" encoding="utf-8"?>
<a:theme xmlns:a="http://schemas.openxmlformats.org/drawingml/2006/main" name="intermediate_title_page_with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C0756D26-B8B6-4617-91F7-C95CFE0AB9C8}" vid="{3FD27B3D-0B57-4E52-A1D1-FF85E584C8F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cmslegal_2013</Template>
  <TotalTime>3082</TotalTime>
  <Words>2926</Words>
  <Application>Microsoft Office PowerPoint</Application>
  <PresentationFormat>On-screen Show (4:3)</PresentationFormat>
  <Paragraphs>129</Paragraphs>
  <Slides>16</Slides>
  <Notes>0</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cmslegal_2013</vt:lpstr>
      <vt:lpstr>title_slide_without_image_Design</vt:lpstr>
      <vt:lpstr>text_slide_with_Design</vt:lpstr>
      <vt:lpstr>empty_slide_Design</vt:lpstr>
      <vt:lpstr>slide_with_one_table_Design</vt:lpstr>
      <vt:lpstr>intermediate_title_page_with_image_Design</vt:lpstr>
      <vt:lpstr>The feasible steps for further development of the Bulgarian nuclear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C'M'S' Cameron McKenna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Felczyk, Magdalena</dc:creator>
  <cp:lastModifiedBy>SIRLESHTOV, Kostadin</cp:lastModifiedBy>
  <cp:revision>68</cp:revision>
  <cp:lastPrinted>2015-03-26T19:22:16Z</cp:lastPrinted>
  <dcterms:created xsi:type="dcterms:W3CDTF">2015-03-20T13:46:46Z</dcterms:created>
  <dcterms:modified xsi:type="dcterms:W3CDTF">2015-03-26T19:27:50Z</dcterms:modified>
</cp:coreProperties>
</file>