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Default Extension="xls" ContentType="application/vnd.ms-excel"/>
  <Override PartName="/ppt/theme/themeOverride3.xml" ContentType="application/vnd.openxmlformats-officedocument.themeOverride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7" r:id="rId2"/>
    <p:sldId id="258" r:id="rId3"/>
    <p:sldId id="309" r:id="rId4"/>
    <p:sldId id="321" r:id="rId5"/>
    <p:sldId id="319" r:id="rId6"/>
    <p:sldId id="322" r:id="rId7"/>
    <p:sldId id="266" r:id="rId8"/>
    <p:sldId id="267" r:id="rId9"/>
    <p:sldId id="330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6" r:id="rId24"/>
    <p:sldId id="329" r:id="rId25"/>
    <p:sldId id="288" r:id="rId26"/>
    <p:sldId id="287" r:id="rId27"/>
    <p:sldId id="342" r:id="rId28"/>
    <p:sldId id="341" r:id="rId29"/>
    <p:sldId id="344" r:id="rId30"/>
    <p:sldId id="346" r:id="rId31"/>
    <p:sldId id="333" r:id="rId32"/>
    <p:sldId id="347" r:id="rId33"/>
    <p:sldId id="348" r:id="rId34"/>
    <p:sldId id="349" r:id="rId35"/>
    <p:sldId id="350" r:id="rId36"/>
    <p:sldId id="351" r:id="rId37"/>
    <p:sldId id="356" r:id="rId38"/>
    <p:sldId id="328" r:id="rId39"/>
    <p:sldId id="300" r:id="rId40"/>
    <p:sldId id="360" r:id="rId41"/>
    <p:sldId id="364" r:id="rId42"/>
    <p:sldId id="365" r:id="rId43"/>
    <p:sldId id="307" r:id="rId44"/>
    <p:sldId id="308" r:id="rId45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51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SNPTC\&#26700;&#38754;\&#21046;&#22270;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SNPTC\&#26700;&#38754;\&#21046;&#22270;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SNPTC\&#26700;&#38754;\&#21046;&#22270;.xlsx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CN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zh-CN" altLang="en-US"/>
              <a:t>职称结构</a:t>
            </a:r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1400"/>
                </a:pPr>
                <a:endParaRPr lang="zh-CN"/>
              </a:p>
            </c:txPr>
            <c:showPercent val="1"/>
            <c:showLeaderLines val="1"/>
          </c:dLbls>
          <c:cat>
            <c:strRef>
              <c:f>Sheet1!$B$45:$B$48</c:f>
              <c:strCache>
                <c:ptCount val="4"/>
                <c:pt idx="0">
                  <c:v>高级</c:v>
                </c:pt>
                <c:pt idx="1">
                  <c:v>中级</c:v>
                </c:pt>
                <c:pt idx="2">
                  <c:v>初级</c:v>
                </c:pt>
                <c:pt idx="3">
                  <c:v>其他</c:v>
                </c:pt>
              </c:strCache>
            </c:strRef>
          </c:cat>
          <c:val>
            <c:numRef>
              <c:f>Sheet1!$C$45:$C$48</c:f>
              <c:numCache>
                <c:formatCode>General</c:formatCode>
                <c:ptCount val="4"/>
                <c:pt idx="0">
                  <c:v>1537</c:v>
                </c:pt>
                <c:pt idx="1">
                  <c:v>3343</c:v>
                </c:pt>
                <c:pt idx="2">
                  <c:v>1385</c:v>
                </c:pt>
                <c:pt idx="3">
                  <c:v>2474</c:v>
                </c:pt>
              </c:numCache>
            </c:numRef>
          </c:val>
        </c:ser>
        <c:ser>
          <c:idx val="1"/>
          <c:order val="1"/>
          <c:dLbls>
            <c:showPercent val="1"/>
            <c:showLeaderLines val="1"/>
          </c:dLbls>
          <c:cat>
            <c:strRef>
              <c:f>Sheet1!$B$45:$B$48</c:f>
              <c:strCache>
                <c:ptCount val="4"/>
                <c:pt idx="0">
                  <c:v>高级</c:v>
                </c:pt>
                <c:pt idx="1">
                  <c:v>中级</c:v>
                </c:pt>
                <c:pt idx="2">
                  <c:v>初级</c:v>
                </c:pt>
                <c:pt idx="3">
                  <c:v>其他</c:v>
                </c:pt>
              </c:strCache>
            </c:strRef>
          </c:cat>
          <c:val>
            <c:numRef>
              <c:f>Sheet1!$D$45:$D$48</c:f>
              <c:numCache>
                <c:formatCode>0%</c:formatCode>
                <c:ptCount val="4"/>
                <c:pt idx="0">
                  <c:v>0.17587824693900905</c:v>
                </c:pt>
                <c:pt idx="1">
                  <c:v>0.38253804783155981</c:v>
                </c:pt>
                <c:pt idx="2">
                  <c:v>0.15848495251173159</c:v>
                </c:pt>
                <c:pt idx="3">
                  <c:v>0.2830987527177023</c:v>
                </c:pt>
              </c:numCache>
            </c:numRef>
          </c:val>
        </c:ser>
        <c:dLbls>
          <c:showPercent val="1"/>
        </c:dLbls>
      </c:pie3DChart>
    </c:plotArea>
    <c:legend>
      <c:legendPos val="t"/>
      <c:layout/>
    </c:legend>
    <c:plotVisOnly val="1"/>
  </c:chart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CN"/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1400"/>
                </a:pPr>
                <a:endParaRPr lang="zh-CN"/>
              </a:p>
            </c:txPr>
            <c:showPercent val="1"/>
            <c:showLeaderLines val="1"/>
          </c:dLbls>
          <c:cat>
            <c:strRef>
              <c:f>Sheet1!$B$23:$B$27</c:f>
              <c:strCache>
                <c:ptCount val="5"/>
                <c:pt idx="0">
                  <c:v>博士</c:v>
                </c:pt>
                <c:pt idx="1">
                  <c:v>硕士</c:v>
                </c:pt>
                <c:pt idx="2">
                  <c:v>本科</c:v>
                </c:pt>
                <c:pt idx="3">
                  <c:v>专科</c:v>
                </c:pt>
                <c:pt idx="4">
                  <c:v>中专及以下</c:v>
                </c:pt>
              </c:strCache>
            </c:strRef>
          </c:cat>
          <c:val>
            <c:numRef>
              <c:f>Sheet1!$C$23:$C$27</c:f>
              <c:numCache>
                <c:formatCode>General</c:formatCode>
                <c:ptCount val="5"/>
                <c:pt idx="0">
                  <c:v>258</c:v>
                </c:pt>
                <c:pt idx="1">
                  <c:v>2942</c:v>
                </c:pt>
                <c:pt idx="2">
                  <c:v>4397</c:v>
                </c:pt>
                <c:pt idx="3">
                  <c:v>636</c:v>
                </c:pt>
                <c:pt idx="4">
                  <c:v>506</c:v>
                </c:pt>
              </c:numCache>
            </c:numRef>
          </c:val>
        </c:ser>
        <c:ser>
          <c:idx val="1"/>
          <c:order val="1"/>
          <c:dLbls>
            <c:showPercent val="1"/>
            <c:showLeaderLines val="1"/>
          </c:dLbls>
          <c:cat>
            <c:strRef>
              <c:f>Sheet1!$B$23:$B$27</c:f>
              <c:strCache>
                <c:ptCount val="5"/>
                <c:pt idx="0">
                  <c:v>博士</c:v>
                </c:pt>
                <c:pt idx="1">
                  <c:v>硕士</c:v>
                </c:pt>
                <c:pt idx="2">
                  <c:v>本科</c:v>
                </c:pt>
                <c:pt idx="3">
                  <c:v>专科</c:v>
                </c:pt>
                <c:pt idx="4">
                  <c:v>中专及以下</c:v>
                </c:pt>
              </c:strCache>
            </c:strRef>
          </c:cat>
          <c:val>
            <c:numRef>
              <c:f>Sheet1!$D$23:$D$27</c:f>
              <c:numCache>
                <c:formatCode>0.0%</c:formatCode>
                <c:ptCount val="5"/>
                <c:pt idx="0">
                  <c:v>2.9522828698935778E-2</c:v>
                </c:pt>
                <c:pt idx="1">
                  <c:v>0.33665179082275293</c:v>
                </c:pt>
                <c:pt idx="2">
                  <c:v>0.50314681313651932</c:v>
                </c:pt>
                <c:pt idx="3">
                  <c:v>7.2777205629934782E-2</c:v>
                </c:pt>
                <c:pt idx="4">
                  <c:v>5.7901361711866363E-2</c:v>
                </c:pt>
              </c:numCache>
            </c:numRef>
          </c:val>
        </c:ser>
        <c:dLbls>
          <c:showPercent val="1"/>
        </c:dLbls>
      </c:pie3DChart>
    </c:plotArea>
    <c:legend>
      <c:legendPos val="t"/>
      <c:layout/>
    </c:legend>
    <c:plotVisOnly val="1"/>
  </c:chart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CN"/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dLbls>
            <c:dLbl>
              <c:idx val="0"/>
              <c:layout>
                <c:manualLayout>
                  <c:x val="1.6407203617620141E-2"/>
                  <c:y val="-0.14264405869720939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zh-CN" altLang="en-US" sz="1050" dirty="0"/>
                      <a:t>经营管理
</a:t>
                    </a:r>
                    <a:r>
                      <a:rPr lang="en-US" altLang="zh-CN" sz="1050" dirty="0" smtClean="0"/>
                      <a:t>2192</a:t>
                    </a:r>
                    <a:r>
                      <a:rPr lang="zh-CN" altLang="en-US" sz="1050" dirty="0" smtClean="0"/>
                      <a:t>人，</a:t>
                    </a:r>
                    <a:r>
                      <a:rPr lang="en-US" altLang="zh-CN" sz="1400" dirty="0" smtClean="0"/>
                      <a:t>25</a:t>
                    </a:r>
                    <a:r>
                      <a:rPr lang="en-US" altLang="zh-CN" sz="1400" dirty="0"/>
                      <a:t>%</a:t>
                    </a:r>
                    <a:endParaRPr lang="zh-CN" altLang="en-US" sz="1400" dirty="0"/>
                  </a:p>
                </c:rich>
              </c:tx>
              <c:spPr/>
              <c:showCatName val="1"/>
              <c:showPercent val="1"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zh-CN" altLang="en-US" sz="1050" dirty="0"/>
                      <a:t>专业</a:t>
                    </a:r>
                    <a:r>
                      <a:rPr lang="zh-CN" altLang="en-US" sz="1050" dirty="0" smtClean="0"/>
                      <a:t>技术</a:t>
                    </a:r>
                    <a:r>
                      <a:rPr lang="en-US" altLang="zh-CN" sz="1050" dirty="0" smtClean="0"/>
                      <a:t>5728</a:t>
                    </a:r>
                    <a:r>
                      <a:rPr lang="zh-CN" altLang="en-US" sz="1050" dirty="0" smtClean="0"/>
                      <a:t>人，</a:t>
                    </a:r>
                    <a:r>
                      <a:rPr lang="zh-CN" altLang="en-US" sz="1050" dirty="0"/>
                      <a:t>
</a:t>
                    </a:r>
                    <a:r>
                      <a:rPr lang="en-US" altLang="zh-CN" sz="1050" dirty="0"/>
                      <a:t>66%</a:t>
                    </a:r>
                    <a:endParaRPr lang="zh-CN" altLang="en-US" sz="1050" dirty="0"/>
                  </a:p>
                </c:rich>
              </c:tx>
              <c:spPr/>
              <c:showCatName val="1"/>
              <c:showPercent val="1"/>
            </c:dLbl>
            <c:dLbl>
              <c:idx val="2"/>
              <c:layout>
                <c:manualLayout>
                  <c:x val="1.2280302311608643E-2"/>
                  <c:y val="-1.1363636363636367E-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zh-CN" altLang="en-US" sz="1050" dirty="0" smtClean="0"/>
                      <a:t>操作技能</a:t>
                    </a:r>
                    <a:r>
                      <a:rPr lang="en-US" altLang="zh-CN" sz="1050" dirty="0" smtClean="0"/>
                      <a:t>819</a:t>
                    </a:r>
                    <a:r>
                      <a:rPr lang="zh-CN" altLang="en-US" sz="1050" dirty="0" smtClean="0"/>
                      <a:t>人，</a:t>
                    </a:r>
                    <a:r>
                      <a:rPr lang="en-US" altLang="zh-CN" sz="1050" dirty="0" smtClean="0"/>
                      <a:t>9</a:t>
                    </a:r>
                    <a:r>
                      <a:rPr lang="en-US" altLang="zh-CN" sz="1050" dirty="0"/>
                      <a:t>%</a:t>
                    </a:r>
                  </a:p>
                </c:rich>
              </c:tx>
              <c:spPr/>
              <c:showCatName val="1"/>
              <c:showPercent val="1"/>
            </c:dLbl>
            <c:txPr>
              <a:bodyPr/>
              <a:lstStyle/>
              <a:p>
                <a:pPr>
                  <a:defRPr sz="1800"/>
                </a:pPr>
                <a:endParaRPr lang="zh-CN"/>
              </a:p>
            </c:txPr>
            <c:showCatName val="1"/>
            <c:showPercent val="1"/>
            <c:showLeaderLines val="1"/>
          </c:dLbls>
          <c:cat>
            <c:strRef>
              <c:f>Sheet1!$B$4:$B$6</c:f>
              <c:strCache>
                <c:ptCount val="3"/>
                <c:pt idx="0">
                  <c:v>经营管理</c:v>
                </c:pt>
                <c:pt idx="1">
                  <c:v>专业技术</c:v>
                </c:pt>
                <c:pt idx="2">
                  <c:v>操作技能</c:v>
                </c:pt>
              </c:strCache>
            </c:strRef>
          </c:cat>
          <c:val>
            <c:numRef>
              <c:f>Sheet1!$C$4:$C$6</c:f>
              <c:numCache>
                <c:formatCode>General</c:formatCode>
                <c:ptCount val="3"/>
                <c:pt idx="0">
                  <c:v>2192</c:v>
                </c:pt>
                <c:pt idx="1">
                  <c:v>5728</c:v>
                </c:pt>
                <c:pt idx="2">
                  <c:v>819</c:v>
                </c:pt>
              </c:numCache>
            </c:numRef>
          </c:val>
        </c:ser>
        <c:ser>
          <c:idx val="1"/>
          <c:order val="1"/>
          <c:dLbls>
            <c:showCatName val="1"/>
            <c:showPercent val="1"/>
            <c:showLeaderLines val="1"/>
          </c:dLbls>
          <c:cat>
            <c:strRef>
              <c:f>Sheet1!$B$4:$B$6</c:f>
              <c:strCache>
                <c:ptCount val="3"/>
                <c:pt idx="0">
                  <c:v>经营管理</c:v>
                </c:pt>
                <c:pt idx="1">
                  <c:v>专业技术</c:v>
                </c:pt>
                <c:pt idx="2">
                  <c:v>操作技能</c:v>
                </c:pt>
              </c:strCache>
            </c:strRef>
          </c:cat>
          <c:val>
            <c:numRef>
              <c:f>Sheet1!$D$4:$D$6</c:f>
              <c:numCache>
                <c:formatCode>0.0%</c:formatCode>
                <c:ptCount val="3"/>
                <c:pt idx="0">
                  <c:v>0.2508296143723564</c:v>
                </c:pt>
                <c:pt idx="1">
                  <c:v>0.65545256894381509</c:v>
                </c:pt>
                <c:pt idx="2">
                  <c:v>9.3717816683831098E-2</c:v>
                </c:pt>
              </c:numCache>
            </c:numRef>
          </c:val>
        </c:ser>
        <c:dLbls>
          <c:showCatName val="1"/>
          <c:showPercent val="1"/>
        </c:dLbls>
      </c:pie3DChart>
      <c:spPr>
        <a:noFill/>
        <a:ln w="25400">
          <a:noFill/>
        </a:ln>
      </c:spPr>
    </c:plotArea>
    <c:plotVisOnly val="1"/>
  </c:chart>
  <c:externalData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986750-F15F-4F8E-85A5-B6EEA5BD02E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6818D470-ABAB-45E9-BF5C-C49E525DF7C0}" type="pres">
      <dgm:prSet presAssocID="{B8986750-F15F-4F8E-85A5-B6EEA5BD02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2725AAE0-8C1F-44F7-9658-0CFB7E3E9ED2}" type="presOf" srcId="{B8986750-F15F-4F8E-85A5-B6EEA5BD02EB}" destId="{6818D470-ABAB-45E9-BF5C-C49E525DF7C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EFB391-8B15-4E33-A100-495E30D10FAA}" type="doc">
      <dgm:prSet loTypeId="urn:microsoft.com/office/officeart/2005/8/layout/radial6" loCatId="cycl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zh-CN" altLang="en-US"/>
        </a:p>
      </dgm:t>
    </dgm:pt>
    <dgm:pt modelId="{9A118546-5E17-445A-9F33-C425DFB58F22}">
      <dgm:prSet phldrT="[文本]"/>
      <dgm:spPr/>
      <dgm:t>
        <a:bodyPr/>
        <a:lstStyle/>
        <a:p>
          <a:r>
            <a:rPr lang="en-US" altLang="zh-CN" dirty="0" smtClean="0">
              <a:solidFill>
                <a:srgbClr val="00B050"/>
              </a:solidFill>
            </a:rPr>
            <a:t>NPP</a:t>
          </a:r>
          <a:endParaRPr lang="zh-CN" altLang="en-US" dirty="0">
            <a:solidFill>
              <a:srgbClr val="00B050"/>
            </a:solidFill>
          </a:endParaRPr>
        </a:p>
      </dgm:t>
    </dgm:pt>
    <dgm:pt modelId="{08BF3AC0-C390-4424-90FD-4212DC054BD4}" type="parTrans" cxnId="{71200D89-CBA5-438F-8893-B620D8D5010B}">
      <dgm:prSet/>
      <dgm:spPr/>
      <dgm:t>
        <a:bodyPr/>
        <a:lstStyle/>
        <a:p>
          <a:endParaRPr lang="zh-CN" altLang="en-US"/>
        </a:p>
      </dgm:t>
    </dgm:pt>
    <dgm:pt modelId="{A3B5584B-4B57-4BA3-8B3C-B164CD1EFA65}" type="sibTrans" cxnId="{71200D89-CBA5-438F-8893-B620D8D5010B}">
      <dgm:prSet/>
      <dgm:spPr/>
      <dgm:t>
        <a:bodyPr/>
        <a:lstStyle/>
        <a:p>
          <a:endParaRPr lang="zh-CN" altLang="en-US"/>
        </a:p>
      </dgm:t>
    </dgm:pt>
    <dgm:pt modelId="{BC4C8007-5DE3-42BA-B934-D2ADDDE59A43}">
      <dgm:prSet phldrT="[文本]" custT="1"/>
      <dgm:spPr/>
      <dgm:t>
        <a:bodyPr/>
        <a:lstStyle/>
        <a:p>
          <a:r>
            <a:rPr lang="en-US" altLang="zh-CN" sz="1200" b="1" dirty="0" smtClean="0"/>
            <a:t>Regulation</a:t>
          </a:r>
          <a:endParaRPr lang="zh-CN" altLang="en-US" sz="1200" b="1" dirty="0"/>
        </a:p>
      </dgm:t>
    </dgm:pt>
    <dgm:pt modelId="{C39D8059-B775-426C-862F-98B2AA733674}" type="parTrans" cxnId="{85E42968-5E09-4364-9C6E-0CDA2B4C7652}">
      <dgm:prSet/>
      <dgm:spPr/>
      <dgm:t>
        <a:bodyPr/>
        <a:lstStyle/>
        <a:p>
          <a:endParaRPr lang="zh-CN" altLang="en-US"/>
        </a:p>
      </dgm:t>
    </dgm:pt>
    <dgm:pt modelId="{31D98364-24D7-46B2-8DAD-744053F249CC}" type="sibTrans" cxnId="{85E42968-5E09-4364-9C6E-0CDA2B4C7652}">
      <dgm:prSet/>
      <dgm:spPr/>
      <dgm:t>
        <a:bodyPr/>
        <a:lstStyle/>
        <a:p>
          <a:endParaRPr lang="zh-CN" altLang="en-US"/>
        </a:p>
      </dgm:t>
    </dgm:pt>
    <dgm:pt modelId="{24FE9508-B26B-42F7-BB43-AD169F33DF33}">
      <dgm:prSet phldrT="[文本]" custT="1"/>
      <dgm:spPr/>
      <dgm:t>
        <a:bodyPr/>
        <a:lstStyle/>
        <a:p>
          <a:r>
            <a:rPr lang="en-US" altLang="zh-CN" sz="1200" b="1" dirty="0" smtClean="0"/>
            <a:t>R&amp;D</a:t>
          </a:r>
          <a:endParaRPr lang="zh-CN" altLang="en-US" sz="1200" b="1" dirty="0"/>
        </a:p>
      </dgm:t>
    </dgm:pt>
    <dgm:pt modelId="{38E7F09D-9F9F-4F8B-B7DD-90D57BC77BDF}" type="parTrans" cxnId="{0E77BF87-0B17-4E6B-A809-DC8B395768E7}">
      <dgm:prSet/>
      <dgm:spPr/>
      <dgm:t>
        <a:bodyPr/>
        <a:lstStyle/>
        <a:p>
          <a:endParaRPr lang="zh-CN" altLang="en-US"/>
        </a:p>
      </dgm:t>
    </dgm:pt>
    <dgm:pt modelId="{C6D23C59-0E0B-496F-90B3-5E8CED8AA3BF}" type="sibTrans" cxnId="{0E77BF87-0B17-4E6B-A809-DC8B395768E7}">
      <dgm:prSet/>
      <dgm:spPr/>
      <dgm:t>
        <a:bodyPr/>
        <a:lstStyle/>
        <a:p>
          <a:endParaRPr lang="zh-CN" altLang="en-US"/>
        </a:p>
      </dgm:t>
    </dgm:pt>
    <dgm:pt modelId="{B6CDB6F9-66A3-4BC1-9BB0-B24D13FAB9DE}">
      <dgm:prSet phldrT="[文本]"/>
      <dgm:spPr/>
      <dgm:t>
        <a:bodyPr/>
        <a:lstStyle/>
        <a:p>
          <a:r>
            <a:rPr lang="en-US" altLang="zh-CN" b="1" dirty="0" smtClean="0"/>
            <a:t>O&amp;M</a:t>
          </a:r>
          <a:endParaRPr lang="zh-CN" altLang="en-US" b="1" dirty="0"/>
        </a:p>
      </dgm:t>
    </dgm:pt>
    <dgm:pt modelId="{38BF2E4E-1830-48F8-927A-822C23EAF48D}" type="parTrans" cxnId="{12231BB3-271C-4170-B908-FFA25317326E}">
      <dgm:prSet/>
      <dgm:spPr/>
      <dgm:t>
        <a:bodyPr/>
        <a:lstStyle/>
        <a:p>
          <a:endParaRPr lang="zh-CN" altLang="en-US"/>
        </a:p>
      </dgm:t>
    </dgm:pt>
    <dgm:pt modelId="{164609AB-096A-4A70-B715-EB3FF521EAA3}" type="sibTrans" cxnId="{12231BB3-271C-4170-B908-FFA25317326E}">
      <dgm:prSet/>
      <dgm:spPr/>
      <dgm:t>
        <a:bodyPr/>
        <a:lstStyle/>
        <a:p>
          <a:endParaRPr lang="zh-CN" altLang="en-US"/>
        </a:p>
      </dgm:t>
    </dgm:pt>
    <dgm:pt modelId="{F915A067-AF46-4226-A05C-7C896710B6EF}">
      <dgm:prSet phldrT="[文本]"/>
      <dgm:spPr/>
      <dgm:t>
        <a:bodyPr/>
        <a:lstStyle/>
        <a:p>
          <a:r>
            <a:rPr lang="en-US" altLang="zh-CN" b="1" dirty="0" smtClean="0"/>
            <a:t>Fuel supply </a:t>
          </a:r>
          <a:endParaRPr lang="zh-CN" altLang="en-US" b="1" dirty="0"/>
        </a:p>
      </dgm:t>
    </dgm:pt>
    <dgm:pt modelId="{53D03074-397A-4D7D-AC6B-4DDEA49FC31E}" type="parTrans" cxnId="{914D9CBC-F8E5-4A03-8240-C2F22911F88A}">
      <dgm:prSet/>
      <dgm:spPr/>
      <dgm:t>
        <a:bodyPr/>
        <a:lstStyle/>
        <a:p>
          <a:endParaRPr lang="zh-CN" altLang="en-US"/>
        </a:p>
      </dgm:t>
    </dgm:pt>
    <dgm:pt modelId="{4838B8C2-195C-432A-8104-C6EB00135861}" type="sibTrans" cxnId="{914D9CBC-F8E5-4A03-8240-C2F22911F88A}">
      <dgm:prSet/>
      <dgm:spPr/>
      <dgm:t>
        <a:bodyPr/>
        <a:lstStyle/>
        <a:p>
          <a:endParaRPr lang="zh-CN" altLang="en-US"/>
        </a:p>
      </dgm:t>
    </dgm:pt>
    <dgm:pt modelId="{70EF7974-1DBD-4C32-90DE-CC7D01611E23}">
      <dgm:prSet/>
      <dgm:spPr/>
      <dgm:t>
        <a:bodyPr/>
        <a:lstStyle/>
        <a:p>
          <a:r>
            <a:rPr lang="en-US" altLang="zh-CN" b="1" dirty="0" smtClean="0"/>
            <a:t>Construction</a:t>
          </a:r>
          <a:endParaRPr lang="zh-CN" altLang="en-US" b="1" dirty="0"/>
        </a:p>
      </dgm:t>
    </dgm:pt>
    <dgm:pt modelId="{9EFE316A-7D13-4367-8983-E72940E696EF}" type="parTrans" cxnId="{0463B747-8E3B-422D-8386-173355D8A36C}">
      <dgm:prSet/>
      <dgm:spPr/>
      <dgm:t>
        <a:bodyPr/>
        <a:lstStyle/>
        <a:p>
          <a:endParaRPr lang="zh-CN" altLang="en-US"/>
        </a:p>
      </dgm:t>
    </dgm:pt>
    <dgm:pt modelId="{BC5FB7A8-5740-4B56-80D0-08B666CBFE57}" type="sibTrans" cxnId="{0463B747-8E3B-422D-8386-173355D8A36C}">
      <dgm:prSet/>
      <dgm:spPr/>
      <dgm:t>
        <a:bodyPr/>
        <a:lstStyle/>
        <a:p>
          <a:endParaRPr lang="zh-CN" altLang="en-US"/>
        </a:p>
      </dgm:t>
    </dgm:pt>
    <dgm:pt modelId="{F6E79415-A4B7-419F-8470-36876255112B}">
      <dgm:prSet/>
      <dgm:spPr/>
      <dgm:t>
        <a:bodyPr/>
        <a:lstStyle/>
        <a:p>
          <a:r>
            <a:rPr lang="en-US" altLang="zh-CN" b="1" dirty="0" smtClean="0"/>
            <a:t>Manufacture</a:t>
          </a:r>
          <a:endParaRPr lang="zh-CN" altLang="en-US" b="1" dirty="0"/>
        </a:p>
      </dgm:t>
    </dgm:pt>
    <dgm:pt modelId="{3EF58CC5-08B4-4112-9645-4761957091E6}" type="parTrans" cxnId="{E28C0C03-7C3E-451B-89A0-9E8278708F10}">
      <dgm:prSet/>
      <dgm:spPr/>
      <dgm:t>
        <a:bodyPr/>
        <a:lstStyle/>
        <a:p>
          <a:endParaRPr lang="zh-CN" altLang="en-US"/>
        </a:p>
      </dgm:t>
    </dgm:pt>
    <dgm:pt modelId="{13C003F2-01B3-485B-B8AC-5C01B845A137}" type="sibTrans" cxnId="{E28C0C03-7C3E-451B-89A0-9E8278708F10}">
      <dgm:prSet/>
      <dgm:spPr/>
      <dgm:t>
        <a:bodyPr/>
        <a:lstStyle/>
        <a:p>
          <a:endParaRPr lang="zh-CN" altLang="en-US"/>
        </a:p>
      </dgm:t>
    </dgm:pt>
    <dgm:pt modelId="{ED670140-4C30-4506-960D-9D9BE84606A0}" type="pres">
      <dgm:prSet presAssocID="{D1EFB391-8B15-4E33-A100-495E30D10FA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C69CD879-8E35-41D5-A2A8-DC345C98B496}" type="pres">
      <dgm:prSet presAssocID="{9A118546-5E17-445A-9F33-C425DFB58F22}" presName="centerShape" presStyleLbl="node0" presStyleIdx="0" presStyleCnt="1"/>
      <dgm:spPr/>
      <dgm:t>
        <a:bodyPr/>
        <a:lstStyle/>
        <a:p>
          <a:endParaRPr lang="zh-CN" altLang="en-US"/>
        </a:p>
      </dgm:t>
    </dgm:pt>
    <dgm:pt modelId="{2B9D1E60-C345-474F-8036-5507A5B8CA25}" type="pres">
      <dgm:prSet presAssocID="{BC4C8007-5DE3-42BA-B934-D2ADDDE59A43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1C7427D-4FE9-4D3C-9298-0D60C55B79EE}" type="pres">
      <dgm:prSet presAssocID="{BC4C8007-5DE3-42BA-B934-D2ADDDE59A43}" presName="dummy" presStyleCnt="0"/>
      <dgm:spPr/>
    </dgm:pt>
    <dgm:pt modelId="{852EB7FC-0FAC-406D-89BE-4A6674CC7018}" type="pres">
      <dgm:prSet presAssocID="{31D98364-24D7-46B2-8DAD-744053F249CC}" presName="sibTrans" presStyleLbl="sibTrans2D1" presStyleIdx="0" presStyleCnt="6"/>
      <dgm:spPr/>
      <dgm:t>
        <a:bodyPr/>
        <a:lstStyle/>
        <a:p>
          <a:endParaRPr lang="zh-CN" altLang="en-US"/>
        </a:p>
      </dgm:t>
    </dgm:pt>
    <dgm:pt modelId="{AC82B72F-582E-4616-8580-7CA4B3414A75}" type="pres">
      <dgm:prSet presAssocID="{24FE9508-B26B-42F7-BB43-AD169F33DF33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920BEA7-8A53-4A25-80E8-C9E6A9BCE656}" type="pres">
      <dgm:prSet presAssocID="{24FE9508-B26B-42F7-BB43-AD169F33DF33}" presName="dummy" presStyleCnt="0"/>
      <dgm:spPr/>
    </dgm:pt>
    <dgm:pt modelId="{3FDE76BD-0D27-4DBD-B7AB-C090AFFCD10F}" type="pres">
      <dgm:prSet presAssocID="{C6D23C59-0E0B-496F-90B3-5E8CED8AA3BF}" presName="sibTrans" presStyleLbl="sibTrans2D1" presStyleIdx="1" presStyleCnt="6"/>
      <dgm:spPr/>
      <dgm:t>
        <a:bodyPr/>
        <a:lstStyle/>
        <a:p>
          <a:endParaRPr lang="zh-CN" altLang="en-US"/>
        </a:p>
      </dgm:t>
    </dgm:pt>
    <dgm:pt modelId="{5DB657BE-A593-4858-9586-3EB62AA8C054}" type="pres">
      <dgm:prSet presAssocID="{F6E79415-A4B7-419F-8470-36876255112B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5B6A2D9-901F-4B70-A727-4DABCFE9D263}" type="pres">
      <dgm:prSet presAssocID="{F6E79415-A4B7-419F-8470-36876255112B}" presName="dummy" presStyleCnt="0"/>
      <dgm:spPr/>
    </dgm:pt>
    <dgm:pt modelId="{39B52CAA-84D7-4882-8FD0-3763F04B7FDB}" type="pres">
      <dgm:prSet presAssocID="{13C003F2-01B3-485B-B8AC-5C01B845A137}" presName="sibTrans" presStyleLbl="sibTrans2D1" presStyleIdx="2" presStyleCnt="6"/>
      <dgm:spPr/>
      <dgm:t>
        <a:bodyPr/>
        <a:lstStyle/>
        <a:p>
          <a:endParaRPr lang="zh-CN" altLang="en-US"/>
        </a:p>
      </dgm:t>
    </dgm:pt>
    <dgm:pt modelId="{23EC55C8-6D3C-4EC3-91B2-7CB6347ED086}" type="pres">
      <dgm:prSet presAssocID="{70EF7974-1DBD-4C32-90DE-CC7D01611E23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F62324C-54E9-4D98-A692-77660DB61440}" type="pres">
      <dgm:prSet presAssocID="{70EF7974-1DBD-4C32-90DE-CC7D01611E23}" presName="dummy" presStyleCnt="0"/>
      <dgm:spPr/>
    </dgm:pt>
    <dgm:pt modelId="{AF62BA5F-3022-47C1-BB7D-EF25AC4C2640}" type="pres">
      <dgm:prSet presAssocID="{BC5FB7A8-5740-4B56-80D0-08B666CBFE57}" presName="sibTrans" presStyleLbl="sibTrans2D1" presStyleIdx="3" presStyleCnt="6" custLinFactNeighborX="-2578" custLinFactNeighborY="471"/>
      <dgm:spPr/>
      <dgm:t>
        <a:bodyPr/>
        <a:lstStyle/>
        <a:p>
          <a:endParaRPr lang="zh-CN" altLang="en-US"/>
        </a:p>
      </dgm:t>
    </dgm:pt>
    <dgm:pt modelId="{9694FF42-DD50-446C-9032-DC2E2DFEEDB5}" type="pres">
      <dgm:prSet presAssocID="{B6CDB6F9-66A3-4BC1-9BB0-B24D13FAB9DE}" presName="node" presStyleLbl="node1" presStyleIdx="4" presStyleCnt="6" custRadScaleRad="100663" custRadScaleInc="27631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C6FB63E-3A24-4511-8128-367137A7AF7A}" type="pres">
      <dgm:prSet presAssocID="{B6CDB6F9-66A3-4BC1-9BB0-B24D13FAB9DE}" presName="dummy" presStyleCnt="0"/>
      <dgm:spPr/>
    </dgm:pt>
    <dgm:pt modelId="{FE490DE2-B681-442C-A3D2-71433663FD49}" type="pres">
      <dgm:prSet presAssocID="{164609AB-096A-4A70-B715-EB3FF521EAA3}" presName="sibTrans" presStyleLbl="sibTrans2D1" presStyleIdx="4" presStyleCnt="6" custFlipHor="1" custScaleX="43696" custLinFactNeighborX="-75926" custLinFactNeighborY="68521"/>
      <dgm:spPr/>
      <dgm:t>
        <a:bodyPr/>
        <a:lstStyle/>
        <a:p>
          <a:endParaRPr lang="zh-CN" altLang="en-US"/>
        </a:p>
      </dgm:t>
    </dgm:pt>
    <dgm:pt modelId="{23F5050F-CBAD-4CCD-9721-07FE9B092EA5}" type="pres">
      <dgm:prSet presAssocID="{F915A067-AF46-4226-A05C-7C896710B6EF}" presName="node" presStyleLbl="node1" presStyleIdx="5" presStyleCnt="6" custRadScaleRad="90989" custRadScaleInc="-29010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844288C-D27B-4254-A42E-97B1678E3F3B}" type="pres">
      <dgm:prSet presAssocID="{F915A067-AF46-4226-A05C-7C896710B6EF}" presName="dummy" presStyleCnt="0"/>
      <dgm:spPr/>
    </dgm:pt>
    <dgm:pt modelId="{53345B12-A078-4A65-8DB4-E2DCD8F948FD}" type="pres">
      <dgm:prSet presAssocID="{4838B8C2-195C-432A-8104-C6EB00135861}" presName="sibTrans" presStyleLbl="sibTrans2D1" presStyleIdx="5" presStyleCnt="6" custLinFactNeighborX="-4550" custLinFactNeighborY="-437"/>
      <dgm:spPr/>
      <dgm:t>
        <a:bodyPr/>
        <a:lstStyle/>
        <a:p>
          <a:endParaRPr lang="zh-CN" altLang="en-US"/>
        </a:p>
      </dgm:t>
    </dgm:pt>
  </dgm:ptLst>
  <dgm:cxnLst>
    <dgm:cxn modelId="{9FBF3EF5-9578-4285-821F-EB0294E1D965}" type="presOf" srcId="{C6D23C59-0E0B-496F-90B3-5E8CED8AA3BF}" destId="{3FDE76BD-0D27-4DBD-B7AB-C090AFFCD10F}" srcOrd="0" destOrd="0" presId="urn:microsoft.com/office/officeart/2005/8/layout/radial6"/>
    <dgm:cxn modelId="{22201FAA-CDB4-4653-86D8-6D8E9BDCEFDA}" type="presOf" srcId="{D1EFB391-8B15-4E33-A100-495E30D10FAA}" destId="{ED670140-4C30-4506-960D-9D9BE84606A0}" srcOrd="0" destOrd="0" presId="urn:microsoft.com/office/officeart/2005/8/layout/radial6"/>
    <dgm:cxn modelId="{914D9CBC-F8E5-4A03-8240-C2F22911F88A}" srcId="{9A118546-5E17-445A-9F33-C425DFB58F22}" destId="{F915A067-AF46-4226-A05C-7C896710B6EF}" srcOrd="5" destOrd="0" parTransId="{53D03074-397A-4D7D-AC6B-4DDEA49FC31E}" sibTransId="{4838B8C2-195C-432A-8104-C6EB00135861}"/>
    <dgm:cxn modelId="{1733DC82-4403-4D1E-A8CE-CDB996F58209}" type="presOf" srcId="{13C003F2-01B3-485B-B8AC-5C01B845A137}" destId="{39B52CAA-84D7-4882-8FD0-3763F04B7FDB}" srcOrd="0" destOrd="0" presId="urn:microsoft.com/office/officeart/2005/8/layout/radial6"/>
    <dgm:cxn modelId="{EE2CC05B-4798-4BDC-9A2C-BABE9FBEF375}" type="presOf" srcId="{164609AB-096A-4A70-B715-EB3FF521EAA3}" destId="{FE490DE2-B681-442C-A3D2-71433663FD49}" srcOrd="0" destOrd="0" presId="urn:microsoft.com/office/officeart/2005/8/layout/radial6"/>
    <dgm:cxn modelId="{12231BB3-271C-4170-B908-FFA25317326E}" srcId="{9A118546-5E17-445A-9F33-C425DFB58F22}" destId="{B6CDB6F9-66A3-4BC1-9BB0-B24D13FAB9DE}" srcOrd="4" destOrd="0" parTransId="{38BF2E4E-1830-48F8-927A-822C23EAF48D}" sibTransId="{164609AB-096A-4A70-B715-EB3FF521EAA3}"/>
    <dgm:cxn modelId="{D73E5300-B2A0-4A1F-8EC7-2CCC5B272AE3}" type="presOf" srcId="{B6CDB6F9-66A3-4BC1-9BB0-B24D13FAB9DE}" destId="{9694FF42-DD50-446C-9032-DC2E2DFEEDB5}" srcOrd="0" destOrd="0" presId="urn:microsoft.com/office/officeart/2005/8/layout/radial6"/>
    <dgm:cxn modelId="{0463B747-8E3B-422D-8386-173355D8A36C}" srcId="{9A118546-5E17-445A-9F33-C425DFB58F22}" destId="{70EF7974-1DBD-4C32-90DE-CC7D01611E23}" srcOrd="3" destOrd="0" parTransId="{9EFE316A-7D13-4367-8983-E72940E696EF}" sibTransId="{BC5FB7A8-5740-4B56-80D0-08B666CBFE57}"/>
    <dgm:cxn modelId="{4C4B18CC-A7AC-48E7-9134-164A56CD8940}" type="presOf" srcId="{F915A067-AF46-4226-A05C-7C896710B6EF}" destId="{23F5050F-CBAD-4CCD-9721-07FE9B092EA5}" srcOrd="0" destOrd="0" presId="urn:microsoft.com/office/officeart/2005/8/layout/radial6"/>
    <dgm:cxn modelId="{07AA6FF7-A556-4EF2-AB84-964CB5288421}" type="presOf" srcId="{4838B8C2-195C-432A-8104-C6EB00135861}" destId="{53345B12-A078-4A65-8DB4-E2DCD8F948FD}" srcOrd="0" destOrd="0" presId="urn:microsoft.com/office/officeart/2005/8/layout/radial6"/>
    <dgm:cxn modelId="{2ED04E32-89CA-41A2-9031-FC212DB34A9C}" type="presOf" srcId="{24FE9508-B26B-42F7-BB43-AD169F33DF33}" destId="{AC82B72F-582E-4616-8580-7CA4B3414A75}" srcOrd="0" destOrd="0" presId="urn:microsoft.com/office/officeart/2005/8/layout/radial6"/>
    <dgm:cxn modelId="{85E42968-5E09-4364-9C6E-0CDA2B4C7652}" srcId="{9A118546-5E17-445A-9F33-C425DFB58F22}" destId="{BC4C8007-5DE3-42BA-B934-D2ADDDE59A43}" srcOrd="0" destOrd="0" parTransId="{C39D8059-B775-426C-862F-98B2AA733674}" sibTransId="{31D98364-24D7-46B2-8DAD-744053F249CC}"/>
    <dgm:cxn modelId="{0E77BF87-0B17-4E6B-A809-DC8B395768E7}" srcId="{9A118546-5E17-445A-9F33-C425DFB58F22}" destId="{24FE9508-B26B-42F7-BB43-AD169F33DF33}" srcOrd="1" destOrd="0" parTransId="{38E7F09D-9F9F-4F8B-B7DD-90D57BC77BDF}" sibTransId="{C6D23C59-0E0B-496F-90B3-5E8CED8AA3BF}"/>
    <dgm:cxn modelId="{4EC86A3E-484A-4BB3-A97B-8C142036EF1B}" type="presOf" srcId="{F6E79415-A4B7-419F-8470-36876255112B}" destId="{5DB657BE-A593-4858-9586-3EB62AA8C054}" srcOrd="0" destOrd="0" presId="urn:microsoft.com/office/officeart/2005/8/layout/radial6"/>
    <dgm:cxn modelId="{E28C0C03-7C3E-451B-89A0-9E8278708F10}" srcId="{9A118546-5E17-445A-9F33-C425DFB58F22}" destId="{F6E79415-A4B7-419F-8470-36876255112B}" srcOrd="2" destOrd="0" parTransId="{3EF58CC5-08B4-4112-9645-4761957091E6}" sibTransId="{13C003F2-01B3-485B-B8AC-5C01B845A137}"/>
    <dgm:cxn modelId="{71200D89-CBA5-438F-8893-B620D8D5010B}" srcId="{D1EFB391-8B15-4E33-A100-495E30D10FAA}" destId="{9A118546-5E17-445A-9F33-C425DFB58F22}" srcOrd="0" destOrd="0" parTransId="{08BF3AC0-C390-4424-90FD-4212DC054BD4}" sibTransId="{A3B5584B-4B57-4BA3-8B3C-B164CD1EFA65}"/>
    <dgm:cxn modelId="{8DB4A8E9-380C-424C-8477-F234E106A76B}" type="presOf" srcId="{BC5FB7A8-5740-4B56-80D0-08B666CBFE57}" destId="{AF62BA5F-3022-47C1-BB7D-EF25AC4C2640}" srcOrd="0" destOrd="0" presId="urn:microsoft.com/office/officeart/2005/8/layout/radial6"/>
    <dgm:cxn modelId="{44BFBA2A-A2E6-4692-B4AD-83CFD1604252}" type="presOf" srcId="{70EF7974-1DBD-4C32-90DE-CC7D01611E23}" destId="{23EC55C8-6D3C-4EC3-91B2-7CB6347ED086}" srcOrd="0" destOrd="0" presId="urn:microsoft.com/office/officeart/2005/8/layout/radial6"/>
    <dgm:cxn modelId="{2ED0B22D-312F-4CD5-B341-62A22ED6A1AD}" type="presOf" srcId="{31D98364-24D7-46B2-8DAD-744053F249CC}" destId="{852EB7FC-0FAC-406D-89BE-4A6674CC7018}" srcOrd="0" destOrd="0" presId="urn:microsoft.com/office/officeart/2005/8/layout/radial6"/>
    <dgm:cxn modelId="{288875CE-5A89-4125-8A2F-9FF62867349F}" type="presOf" srcId="{BC4C8007-5DE3-42BA-B934-D2ADDDE59A43}" destId="{2B9D1E60-C345-474F-8036-5507A5B8CA25}" srcOrd="0" destOrd="0" presId="urn:microsoft.com/office/officeart/2005/8/layout/radial6"/>
    <dgm:cxn modelId="{0D6575CA-A147-45F5-9982-FB43FA9E0FA9}" type="presOf" srcId="{9A118546-5E17-445A-9F33-C425DFB58F22}" destId="{C69CD879-8E35-41D5-A2A8-DC345C98B496}" srcOrd="0" destOrd="0" presId="urn:microsoft.com/office/officeart/2005/8/layout/radial6"/>
    <dgm:cxn modelId="{74B1FA19-633A-4590-B26E-2B3518393A19}" type="presParOf" srcId="{ED670140-4C30-4506-960D-9D9BE84606A0}" destId="{C69CD879-8E35-41D5-A2A8-DC345C98B496}" srcOrd="0" destOrd="0" presId="urn:microsoft.com/office/officeart/2005/8/layout/radial6"/>
    <dgm:cxn modelId="{861DF494-ED8E-4CBC-BBAC-3BE28F693DE8}" type="presParOf" srcId="{ED670140-4C30-4506-960D-9D9BE84606A0}" destId="{2B9D1E60-C345-474F-8036-5507A5B8CA25}" srcOrd="1" destOrd="0" presId="urn:microsoft.com/office/officeart/2005/8/layout/radial6"/>
    <dgm:cxn modelId="{A367C9CE-4AA8-4233-B909-9ED9190DC1CD}" type="presParOf" srcId="{ED670140-4C30-4506-960D-9D9BE84606A0}" destId="{C1C7427D-4FE9-4D3C-9298-0D60C55B79EE}" srcOrd="2" destOrd="0" presId="urn:microsoft.com/office/officeart/2005/8/layout/radial6"/>
    <dgm:cxn modelId="{1290C752-A099-4CA8-B637-DAE7AEF0F752}" type="presParOf" srcId="{ED670140-4C30-4506-960D-9D9BE84606A0}" destId="{852EB7FC-0FAC-406D-89BE-4A6674CC7018}" srcOrd="3" destOrd="0" presId="urn:microsoft.com/office/officeart/2005/8/layout/radial6"/>
    <dgm:cxn modelId="{63AD95D7-4FAD-4757-B535-0CDE5E5EDBE7}" type="presParOf" srcId="{ED670140-4C30-4506-960D-9D9BE84606A0}" destId="{AC82B72F-582E-4616-8580-7CA4B3414A75}" srcOrd="4" destOrd="0" presId="urn:microsoft.com/office/officeart/2005/8/layout/radial6"/>
    <dgm:cxn modelId="{22B7A8C8-509E-42E1-85C1-143CA28B5180}" type="presParOf" srcId="{ED670140-4C30-4506-960D-9D9BE84606A0}" destId="{1920BEA7-8A53-4A25-80E8-C9E6A9BCE656}" srcOrd="5" destOrd="0" presId="urn:microsoft.com/office/officeart/2005/8/layout/radial6"/>
    <dgm:cxn modelId="{05C6DE8F-620B-4884-8ABD-DE43411748B2}" type="presParOf" srcId="{ED670140-4C30-4506-960D-9D9BE84606A0}" destId="{3FDE76BD-0D27-4DBD-B7AB-C090AFFCD10F}" srcOrd="6" destOrd="0" presId="urn:microsoft.com/office/officeart/2005/8/layout/radial6"/>
    <dgm:cxn modelId="{4C89F6B9-214D-4D9B-AFC5-8EF16160415F}" type="presParOf" srcId="{ED670140-4C30-4506-960D-9D9BE84606A0}" destId="{5DB657BE-A593-4858-9586-3EB62AA8C054}" srcOrd="7" destOrd="0" presId="urn:microsoft.com/office/officeart/2005/8/layout/radial6"/>
    <dgm:cxn modelId="{E7D726CE-7A03-44F2-95D8-6B9A21097992}" type="presParOf" srcId="{ED670140-4C30-4506-960D-9D9BE84606A0}" destId="{25B6A2D9-901F-4B70-A727-4DABCFE9D263}" srcOrd="8" destOrd="0" presId="urn:microsoft.com/office/officeart/2005/8/layout/radial6"/>
    <dgm:cxn modelId="{78362458-A4FB-4457-A990-06D0918D9820}" type="presParOf" srcId="{ED670140-4C30-4506-960D-9D9BE84606A0}" destId="{39B52CAA-84D7-4882-8FD0-3763F04B7FDB}" srcOrd="9" destOrd="0" presId="urn:microsoft.com/office/officeart/2005/8/layout/radial6"/>
    <dgm:cxn modelId="{0EDD71D4-CD87-4410-B1F4-861EC93AEE47}" type="presParOf" srcId="{ED670140-4C30-4506-960D-9D9BE84606A0}" destId="{23EC55C8-6D3C-4EC3-91B2-7CB6347ED086}" srcOrd="10" destOrd="0" presId="urn:microsoft.com/office/officeart/2005/8/layout/radial6"/>
    <dgm:cxn modelId="{3EED432E-0B83-449B-AF6D-7D41CB536A5D}" type="presParOf" srcId="{ED670140-4C30-4506-960D-9D9BE84606A0}" destId="{5F62324C-54E9-4D98-A692-77660DB61440}" srcOrd="11" destOrd="0" presId="urn:microsoft.com/office/officeart/2005/8/layout/radial6"/>
    <dgm:cxn modelId="{D0CD83F3-C904-4468-BD6F-7858974D58EB}" type="presParOf" srcId="{ED670140-4C30-4506-960D-9D9BE84606A0}" destId="{AF62BA5F-3022-47C1-BB7D-EF25AC4C2640}" srcOrd="12" destOrd="0" presId="urn:microsoft.com/office/officeart/2005/8/layout/radial6"/>
    <dgm:cxn modelId="{B68424CA-FD35-4C2E-A3D9-1E155FE479E5}" type="presParOf" srcId="{ED670140-4C30-4506-960D-9D9BE84606A0}" destId="{9694FF42-DD50-446C-9032-DC2E2DFEEDB5}" srcOrd="13" destOrd="0" presId="urn:microsoft.com/office/officeart/2005/8/layout/radial6"/>
    <dgm:cxn modelId="{F0D3EAAB-ADD2-4A05-8D02-1AA73D13A896}" type="presParOf" srcId="{ED670140-4C30-4506-960D-9D9BE84606A0}" destId="{CC6FB63E-3A24-4511-8128-367137A7AF7A}" srcOrd="14" destOrd="0" presId="urn:microsoft.com/office/officeart/2005/8/layout/radial6"/>
    <dgm:cxn modelId="{891D1F8D-E0AD-4D2F-9015-23B9E9113C53}" type="presParOf" srcId="{ED670140-4C30-4506-960D-9D9BE84606A0}" destId="{FE490DE2-B681-442C-A3D2-71433663FD49}" srcOrd="15" destOrd="0" presId="urn:microsoft.com/office/officeart/2005/8/layout/radial6"/>
    <dgm:cxn modelId="{3928F30C-801F-4F5F-87F7-1749F79521D9}" type="presParOf" srcId="{ED670140-4C30-4506-960D-9D9BE84606A0}" destId="{23F5050F-CBAD-4CCD-9721-07FE9B092EA5}" srcOrd="16" destOrd="0" presId="urn:microsoft.com/office/officeart/2005/8/layout/radial6"/>
    <dgm:cxn modelId="{509CE1DC-FE51-4A22-944D-AC46EDF2A0B1}" type="presParOf" srcId="{ED670140-4C30-4506-960D-9D9BE84606A0}" destId="{2844288C-D27B-4254-A42E-97B1678E3F3B}" srcOrd="17" destOrd="0" presId="urn:microsoft.com/office/officeart/2005/8/layout/radial6"/>
    <dgm:cxn modelId="{0205F8D5-6D12-46B0-8E31-033EAB2B4A86}" type="presParOf" srcId="{ED670140-4C30-4506-960D-9D9BE84606A0}" destId="{53345B12-A078-4A65-8DB4-E2DCD8F948FD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82F69E2-8164-45C7-BE3E-DA863744A048}" type="doc">
      <dgm:prSet loTypeId="urn:microsoft.com/office/officeart/2005/8/layout/cycle2" loCatId="cycle" qsTypeId="urn:microsoft.com/office/officeart/2005/8/quickstyle/3d7" qsCatId="3D" csTypeId="urn:microsoft.com/office/officeart/2005/8/colors/accent1_2" csCatId="accent1" phldr="1"/>
      <dgm:spPr>
        <a:scene3d>
          <a:camera prst="perspectiveLeft" zoom="91000">
            <a:rot lat="21594000" lon="20400000" rev="0"/>
          </a:camera>
          <a:lightRig rig="threePt" dir="t">
            <a:rot lat="0" lon="0" rev="20640000"/>
          </a:lightRig>
        </a:scene3d>
      </dgm:spPr>
      <dgm:t>
        <a:bodyPr/>
        <a:lstStyle/>
        <a:p>
          <a:endParaRPr lang="zh-CN" altLang="en-US"/>
        </a:p>
      </dgm:t>
    </dgm:pt>
    <dgm:pt modelId="{D761D95C-F6DD-475F-A719-0B18EFBA8F90}">
      <dgm:prSet phldrT="[文本]" custT="1"/>
      <dgm:spPr>
        <a:solidFill>
          <a:srgbClr val="00B0F0"/>
        </a:solidFill>
      </dgm:spPr>
      <dgm:t>
        <a:bodyPr/>
        <a:lstStyle/>
        <a:p>
          <a:r>
            <a:rPr lang="zh-CN" altLang="en-US" sz="1200" b="1" dirty="0" smtClean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工程设计</a:t>
          </a:r>
          <a:endParaRPr lang="en-US" altLang="zh-CN" sz="1200" b="1" dirty="0" smtClean="0">
            <a:solidFill>
              <a:schemeClr val="tx1">
                <a:lumMod val="90000"/>
                <a:lumOff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US" altLang="zh-CN" sz="1200" b="1" dirty="0" smtClean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Design</a:t>
          </a:r>
          <a:endParaRPr lang="zh-CN" altLang="en-US" sz="1200" b="1" dirty="0">
            <a:solidFill>
              <a:schemeClr val="tx1">
                <a:lumMod val="90000"/>
                <a:lumOff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B1182BD-8550-46AB-93D2-9FF10F1CA9A0}" type="parTrans" cxnId="{7D22A07E-9E72-4128-B749-423F4724F15A}">
      <dgm:prSet/>
      <dgm:spPr/>
      <dgm:t>
        <a:bodyPr/>
        <a:lstStyle/>
        <a:p>
          <a:endParaRPr lang="zh-CN" altLang="en-US"/>
        </a:p>
      </dgm:t>
    </dgm:pt>
    <dgm:pt modelId="{7BCE88C8-2452-41DD-9348-9B3061E20E6D}" type="sibTrans" cxnId="{7D22A07E-9E72-4128-B749-423F4724F15A}">
      <dgm:prSet/>
      <dgm:spPr/>
      <dgm:t>
        <a:bodyPr/>
        <a:lstStyle/>
        <a:p>
          <a:endParaRPr lang="zh-CN" altLang="en-US"/>
        </a:p>
      </dgm:t>
    </dgm:pt>
    <dgm:pt modelId="{E47C7FFA-C644-4DAF-BC62-19FE3CEB4EED}">
      <dgm:prSet phldrT="[文本]" custT="1"/>
      <dgm:spPr>
        <a:solidFill>
          <a:srgbClr val="00B0F0"/>
        </a:solidFill>
      </dgm:spPr>
      <dgm:t>
        <a:bodyPr/>
        <a:lstStyle/>
        <a:p>
          <a:r>
            <a:rPr lang="zh-CN" altLang="en-US" sz="1200" b="1" dirty="0" smtClean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设备制造</a:t>
          </a:r>
          <a:endParaRPr lang="en-US" altLang="zh-CN" sz="1200" b="1" dirty="0" smtClean="0">
            <a:solidFill>
              <a:schemeClr val="tx1">
                <a:lumMod val="90000"/>
                <a:lumOff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US" altLang="zh-CN" sz="1000" dirty="0" smtClean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Manufacture</a:t>
          </a:r>
          <a:endParaRPr lang="zh-CN" altLang="en-US" sz="1000" dirty="0">
            <a:solidFill>
              <a:schemeClr val="tx1">
                <a:lumMod val="90000"/>
                <a:lumOff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F28A49-C5F6-47C1-93EC-19B73DA935D4}" type="parTrans" cxnId="{993628DF-04BA-4CD2-A69A-9131D437C017}">
      <dgm:prSet/>
      <dgm:spPr/>
      <dgm:t>
        <a:bodyPr/>
        <a:lstStyle/>
        <a:p>
          <a:endParaRPr lang="zh-CN" altLang="en-US"/>
        </a:p>
      </dgm:t>
    </dgm:pt>
    <dgm:pt modelId="{F56A25F6-7582-4665-8C4E-C606CE5DFA03}" type="sibTrans" cxnId="{993628DF-04BA-4CD2-A69A-9131D437C017}">
      <dgm:prSet/>
      <dgm:spPr/>
      <dgm:t>
        <a:bodyPr/>
        <a:lstStyle/>
        <a:p>
          <a:endParaRPr lang="zh-CN" altLang="en-US"/>
        </a:p>
      </dgm:t>
    </dgm:pt>
    <dgm:pt modelId="{95F8A18B-2C47-42B3-BBF2-2296C81BC443}">
      <dgm:prSet phldrT="[文本]"/>
      <dgm:spPr>
        <a:solidFill>
          <a:srgbClr val="00B0F0"/>
        </a:solidFill>
      </dgm:spPr>
      <dgm:t>
        <a:bodyPr/>
        <a:lstStyle/>
        <a:p>
          <a:r>
            <a:rPr lang="zh-CN" altLang="en-US" b="1" dirty="0" smtClean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工程管理</a:t>
          </a:r>
          <a:endParaRPr lang="en-US" altLang="zh-CN" b="1" dirty="0" smtClean="0">
            <a:solidFill>
              <a:schemeClr val="tx1">
                <a:lumMod val="90000"/>
                <a:lumOff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US" altLang="zh-CN" b="1" dirty="0" smtClean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EPC</a:t>
          </a:r>
          <a:endParaRPr lang="zh-CN" altLang="en-US" b="1" dirty="0">
            <a:solidFill>
              <a:schemeClr val="tx1">
                <a:lumMod val="90000"/>
                <a:lumOff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C9C99C4-2033-4505-97C9-7CFD9D016D28}" type="parTrans" cxnId="{CF9A389C-AB51-4994-8F4F-77BC80019561}">
      <dgm:prSet/>
      <dgm:spPr/>
      <dgm:t>
        <a:bodyPr/>
        <a:lstStyle/>
        <a:p>
          <a:endParaRPr lang="zh-CN" altLang="en-US"/>
        </a:p>
      </dgm:t>
    </dgm:pt>
    <dgm:pt modelId="{9897DE9F-C74A-4BA1-8AAF-266CE93484EA}" type="sibTrans" cxnId="{CF9A389C-AB51-4994-8F4F-77BC80019561}">
      <dgm:prSet/>
      <dgm:spPr/>
      <dgm:t>
        <a:bodyPr/>
        <a:lstStyle/>
        <a:p>
          <a:endParaRPr lang="zh-CN" altLang="en-US"/>
        </a:p>
      </dgm:t>
    </dgm:pt>
    <dgm:pt modelId="{6D1743D8-653E-496C-A95D-386F5961F82F}">
      <dgm:prSet phldrT="[文本]"/>
      <dgm:spPr>
        <a:solidFill>
          <a:srgbClr val="00B0F0"/>
        </a:solidFill>
      </dgm:spPr>
      <dgm:t>
        <a:bodyPr/>
        <a:lstStyle/>
        <a:p>
          <a:r>
            <a:rPr lang="zh-CN" altLang="en-US" b="1" dirty="0" smtClean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运行服务</a:t>
          </a:r>
          <a:endParaRPr lang="en-US" altLang="zh-CN" b="1" dirty="0" smtClean="0">
            <a:solidFill>
              <a:schemeClr val="tx1">
                <a:lumMod val="90000"/>
                <a:lumOff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US" altLang="zh-CN" b="1" dirty="0" smtClean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Service</a:t>
          </a:r>
          <a:endParaRPr lang="zh-CN" altLang="en-US" b="1" dirty="0">
            <a:solidFill>
              <a:schemeClr val="tx1">
                <a:lumMod val="90000"/>
                <a:lumOff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AF58108-ABB0-4A19-BDA8-59B0DEA4BCD4}" type="parTrans" cxnId="{234B512B-11D1-4BC2-ADC5-1874D50311FD}">
      <dgm:prSet/>
      <dgm:spPr/>
      <dgm:t>
        <a:bodyPr/>
        <a:lstStyle/>
        <a:p>
          <a:endParaRPr lang="zh-CN" altLang="en-US"/>
        </a:p>
      </dgm:t>
    </dgm:pt>
    <dgm:pt modelId="{F8B43A65-4B14-4E1D-A445-F71919910BA4}" type="sibTrans" cxnId="{234B512B-11D1-4BC2-ADC5-1874D50311FD}">
      <dgm:prSet/>
      <dgm:spPr/>
      <dgm:t>
        <a:bodyPr/>
        <a:lstStyle/>
        <a:p>
          <a:endParaRPr lang="zh-CN" altLang="en-US"/>
        </a:p>
      </dgm:t>
    </dgm:pt>
    <dgm:pt modelId="{896EFFFF-3419-4FBE-84A0-962843ACA72A}">
      <dgm:prSet phldrT="[文本]" custT="1"/>
      <dgm:spPr>
        <a:solidFill>
          <a:srgbClr val="00B0F0"/>
        </a:solidFill>
      </dgm:spPr>
      <dgm:t>
        <a:bodyPr/>
        <a:lstStyle/>
        <a:p>
          <a:r>
            <a:rPr lang="zh-CN" altLang="en-US" sz="1200" b="1" dirty="0" smtClean="0">
              <a:solidFill>
                <a:schemeClr val="tx1">
                  <a:lumMod val="90000"/>
                  <a:lumOff val="10000"/>
                </a:schemeClr>
              </a:solidFill>
            </a:rPr>
            <a:t>研究开发</a:t>
          </a:r>
          <a:endParaRPr lang="en-US" altLang="zh-CN" sz="1200" b="1" dirty="0" smtClean="0">
            <a:solidFill>
              <a:schemeClr val="tx1">
                <a:lumMod val="90000"/>
                <a:lumOff val="10000"/>
              </a:schemeClr>
            </a:solidFill>
          </a:endParaRPr>
        </a:p>
        <a:p>
          <a:r>
            <a:rPr lang="en-US" altLang="zh-CN" sz="1400" dirty="0" smtClean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R&amp;D </a:t>
          </a:r>
          <a:endParaRPr lang="zh-CN" altLang="en-US" sz="1400" dirty="0">
            <a:solidFill>
              <a:schemeClr val="tx1">
                <a:lumMod val="90000"/>
                <a:lumOff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B80FA4-19C3-4A9E-AEFB-7C61AD65D901}" type="parTrans" cxnId="{A9C22927-CDE6-4C34-9119-8B0DFBCB0106}">
      <dgm:prSet/>
      <dgm:spPr/>
      <dgm:t>
        <a:bodyPr/>
        <a:lstStyle/>
        <a:p>
          <a:endParaRPr lang="zh-CN" altLang="en-US"/>
        </a:p>
      </dgm:t>
    </dgm:pt>
    <dgm:pt modelId="{CDF98162-4C84-4994-8804-5D3ADB0C1F7B}" type="sibTrans" cxnId="{A9C22927-CDE6-4C34-9119-8B0DFBCB0106}">
      <dgm:prSet/>
      <dgm:spPr/>
      <dgm:t>
        <a:bodyPr/>
        <a:lstStyle/>
        <a:p>
          <a:endParaRPr lang="zh-CN" altLang="en-US"/>
        </a:p>
      </dgm:t>
    </dgm:pt>
    <dgm:pt modelId="{99112036-BFFF-4EF7-941F-746EA701ADC3}" type="pres">
      <dgm:prSet presAssocID="{682F69E2-8164-45C7-BE3E-DA863744A04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A6FC20A9-F71C-41B3-A8DC-A1CC2B156227}" type="pres">
      <dgm:prSet presAssocID="{896EFFFF-3419-4FBE-84A0-962843ACA72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ECA3C74-25B5-49F5-BB70-B1DA8F4B2CAA}" type="pres">
      <dgm:prSet presAssocID="{CDF98162-4C84-4994-8804-5D3ADB0C1F7B}" presName="sibTrans" presStyleLbl="sibTrans2D1" presStyleIdx="0" presStyleCnt="5"/>
      <dgm:spPr/>
      <dgm:t>
        <a:bodyPr/>
        <a:lstStyle/>
        <a:p>
          <a:endParaRPr lang="zh-CN" altLang="en-US"/>
        </a:p>
      </dgm:t>
    </dgm:pt>
    <dgm:pt modelId="{AFCAE99D-7237-49EB-89BA-20C568540A8A}" type="pres">
      <dgm:prSet presAssocID="{CDF98162-4C84-4994-8804-5D3ADB0C1F7B}" presName="connectorText" presStyleLbl="sibTrans2D1" presStyleIdx="0" presStyleCnt="5"/>
      <dgm:spPr/>
      <dgm:t>
        <a:bodyPr/>
        <a:lstStyle/>
        <a:p>
          <a:endParaRPr lang="zh-CN" altLang="en-US"/>
        </a:p>
      </dgm:t>
    </dgm:pt>
    <dgm:pt modelId="{712FA265-0844-4023-B8AF-42DB21BB01C4}" type="pres">
      <dgm:prSet presAssocID="{D761D95C-F6DD-475F-A719-0B18EFBA8F9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2D3A533-28BC-47A6-AA2C-D41512617C92}" type="pres">
      <dgm:prSet presAssocID="{7BCE88C8-2452-41DD-9348-9B3061E20E6D}" presName="sibTrans" presStyleLbl="sibTrans2D1" presStyleIdx="1" presStyleCnt="5"/>
      <dgm:spPr/>
      <dgm:t>
        <a:bodyPr/>
        <a:lstStyle/>
        <a:p>
          <a:endParaRPr lang="zh-CN" altLang="en-US"/>
        </a:p>
      </dgm:t>
    </dgm:pt>
    <dgm:pt modelId="{9D317537-31E2-48CC-8F20-40234FBAC0DB}" type="pres">
      <dgm:prSet presAssocID="{7BCE88C8-2452-41DD-9348-9B3061E20E6D}" presName="connectorText" presStyleLbl="sibTrans2D1" presStyleIdx="1" presStyleCnt="5"/>
      <dgm:spPr/>
      <dgm:t>
        <a:bodyPr/>
        <a:lstStyle/>
        <a:p>
          <a:endParaRPr lang="zh-CN" altLang="en-US"/>
        </a:p>
      </dgm:t>
    </dgm:pt>
    <dgm:pt modelId="{2C1AD968-95E9-4F49-855C-98827D049362}" type="pres">
      <dgm:prSet presAssocID="{E47C7FFA-C644-4DAF-BC62-19FE3CEB4EED}" presName="node" presStyleLbl="node1" presStyleIdx="2" presStyleCnt="5" custRadScaleRad="99225" custRadScaleInc="25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149EBDA-74E0-4791-8231-84ACD99CD9CC}" type="pres">
      <dgm:prSet presAssocID="{F56A25F6-7582-4665-8C4E-C606CE5DFA03}" presName="sibTrans" presStyleLbl="sibTrans2D1" presStyleIdx="2" presStyleCnt="5"/>
      <dgm:spPr/>
      <dgm:t>
        <a:bodyPr/>
        <a:lstStyle/>
        <a:p>
          <a:endParaRPr lang="zh-CN" altLang="en-US"/>
        </a:p>
      </dgm:t>
    </dgm:pt>
    <dgm:pt modelId="{887C8136-4852-4864-9F12-A7E54384EADC}" type="pres">
      <dgm:prSet presAssocID="{F56A25F6-7582-4665-8C4E-C606CE5DFA03}" presName="connectorText" presStyleLbl="sibTrans2D1" presStyleIdx="2" presStyleCnt="5"/>
      <dgm:spPr/>
      <dgm:t>
        <a:bodyPr/>
        <a:lstStyle/>
        <a:p>
          <a:endParaRPr lang="zh-CN" altLang="en-US"/>
        </a:p>
      </dgm:t>
    </dgm:pt>
    <dgm:pt modelId="{DC924912-96A1-4FAC-806C-D05DAF9044FB}" type="pres">
      <dgm:prSet presAssocID="{95F8A18B-2C47-42B3-BBF2-2296C81BC44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80D5C88-347F-42C1-85D1-F4BC528E0C60}" type="pres">
      <dgm:prSet presAssocID="{9897DE9F-C74A-4BA1-8AAF-266CE93484EA}" presName="sibTrans" presStyleLbl="sibTrans2D1" presStyleIdx="3" presStyleCnt="5"/>
      <dgm:spPr/>
      <dgm:t>
        <a:bodyPr/>
        <a:lstStyle/>
        <a:p>
          <a:endParaRPr lang="zh-CN" altLang="en-US"/>
        </a:p>
      </dgm:t>
    </dgm:pt>
    <dgm:pt modelId="{802FDBF2-C84E-4964-84F3-19A9F4E2B04A}" type="pres">
      <dgm:prSet presAssocID="{9897DE9F-C74A-4BA1-8AAF-266CE93484EA}" presName="connectorText" presStyleLbl="sibTrans2D1" presStyleIdx="3" presStyleCnt="5"/>
      <dgm:spPr/>
      <dgm:t>
        <a:bodyPr/>
        <a:lstStyle/>
        <a:p>
          <a:endParaRPr lang="zh-CN" altLang="en-US"/>
        </a:p>
      </dgm:t>
    </dgm:pt>
    <dgm:pt modelId="{03030933-6448-4266-B725-87F9D7385645}" type="pres">
      <dgm:prSet presAssocID="{6D1743D8-653E-496C-A95D-386F5961F82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8E86473-D16E-4F96-B9CA-A4F7A1FC3E29}" type="pres">
      <dgm:prSet presAssocID="{F8B43A65-4B14-4E1D-A445-F71919910BA4}" presName="sibTrans" presStyleLbl="sibTrans2D1" presStyleIdx="4" presStyleCnt="5"/>
      <dgm:spPr/>
      <dgm:t>
        <a:bodyPr/>
        <a:lstStyle/>
        <a:p>
          <a:endParaRPr lang="zh-CN" altLang="en-US"/>
        </a:p>
      </dgm:t>
    </dgm:pt>
    <dgm:pt modelId="{2072EA67-E4C2-4D04-8324-2659FDEF634B}" type="pres">
      <dgm:prSet presAssocID="{F8B43A65-4B14-4E1D-A445-F71919910BA4}" presName="connectorText" presStyleLbl="sibTrans2D1" presStyleIdx="4" presStyleCnt="5"/>
      <dgm:spPr/>
      <dgm:t>
        <a:bodyPr/>
        <a:lstStyle/>
        <a:p>
          <a:endParaRPr lang="zh-CN" altLang="en-US"/>
        </a:p>
      </dgm:t>
    </dgm:pt>
  </dgm:ptLst>
  <dgm:cxnLst>
    <dgm:cxn modelId="{063F36F0-83A0-4764-9F84-C007BEA09FA3}" type="presOf" srcId="{7BCE88C8-2452-41DD-9348-9B3061E20E6D}" destId="{62D3A533-28BC-47A6-AA2C-D41512617C92}" srcOrd="0" destOrd="0" presId="urn:microsoft.com/office/officeart/2005/8/layout/cycle2"/>
    <dgm:cxn modelId="{A9C22927-CDE6-4C34-9119-8B0DFBCB0106}" srcId="{682F69E2-8164-45C7-BE3E-DA863744A048}" destId="{896EFFFF-3419-4FBE-84A0-962843ACA72A}" srcOrd="0" destOrd="0" parTransId="{0AB80FA4-19C3-4A9E-AEFB-7C61AD65D901}" sibTransId="{CDF98162-4C84-4994-8804-5D3ADB0C1F7B}"/>
    <dgm:cxn modelId="{F055169B-E134-4D43-BC5D-5205C97EDC06}" type="presOf" srcId="{9897DE9F-C74A-4BA1-8AAF-266CE93484EA}" destId="{802FDBF2-C84E-4964-84F3-19A9F4E2B04A}" srcOrd="1" destOrd="0" presId="urn:microsoft.com/office/officeart/2005/8/layout/cycle2"/>
    <dgm:cxn modelId="{53C16966-0778-4372-B4E5-1A9D80326C52}" type="presOf" srcId="{9897DE9F-C74A-4BA1-8AAF-266CE93484EA}" destId="{180D5C88-347F-42C1-85D1-F4BC528E0C60}" srcOrd="0" destOrd="0" presId="urn:microsoft.com/office/officeart/2005/8/layout/cycle2"/>
    <dgm:cxn modelId="{B393A96C-B040-47F5-84A1-D47F7209DB2D}" type="presOf" srcId="{E47C7FFA-C644-4DAF-BC62-19FE3CEB4EED}" destId="{2C1AD968-95E9-4F49-855C-98827D049362}" srcOrd="0" destOrd="0" presId="urn:microsoft.com/office/officeart/2005/8/layout/cycle2"/>
    <dgm:cxn modelId="{77017DF1-2DED-4DD9-8DAD-077BC7C367DC}" type="presOf" srcId="{F56A25F6-7582-4665-8C4E-C606CE5DFA03}" destId="{C149EBDA-74E0-4791-8231-84ACD99CD9CC}" srcOrd="0" destOrd="0" presId="urn:microsoft.com/office/officeart/2005/8/layout/cycle2"/>
    <dgm:cxn modelId="{234B512B-11D1-4BC2-ADC5-1874D50311FD}" srcId="{682F69E2-8164-45C7-BE3E-DA863744A048}" destId="{6D1743D8-653E-496C-A95D-386F5961F82F}" srcOrd="4" destOrd="0" parTransId="{BAF58108-ABB0-4A19-BDA8-59B0DEA4BCD4}" sibTransId="{F8B43A65-4B14-4E1D-A445-F71919910BA4}"/>
    <dgm:cxn modelId="{B6C855F0-FAF6-4130-B816-CA906CDE1A55}" type="presOf" srcId="{896EFFFF-3419-4FBE-84A0-962843ACA72A}" destId="{A6FC20A9-F71C-41B3-A8DC-A1CC2B156227}" srcOrd="0" destOrd="0" presId="urn:microsoft.com/office/officeart/2005/8/layout/cycle2"/>
    <dgm:cxn modelId="{E00CB199-9C07-404A-B979-E731FCA49E2B}" type="presOf" srcId="{682F69E2-8164-45C7-BE3E-DA863744A048}" destId="{99112036-BFFF-4EF7-941F-746EA701ADC3}" srcOrd="0" destOrd="0" presId="urn:microsoft.com/office/officeart/2005/8/layout/cycle2"/>
    <dgm:cxn modelId="{531E9612-21AC-45AE-BC83-AF0FE1E086E1}" type="presOf" srcId="{F8B43A65-4B14-4E1D-A445-F71919910BA4}" destId="{58E86473-D16E-4F96-B9CA-A4F7A1FC3E29}" srcOrd="0" destOrd="0" presId="urn:microsoft.com/office/officeart/2005/8/layout/cycle2"/>
    <dgm:cxn modelId="{993628DF-04BA-4CD2-A69A-9131D437C017}" srcId="{682F69E2-8164-45C7-BE3E-DA863744A048}" destId="{E47C7FFA-C644-4DAF-BC62-19FE3CEB4EED}" srcOrd="2" destOrd="0" parTransId="{45F28A49-C5F6-47C1-93EC-19B73DA935D4}" sibTransId="{F56A25F6-7582-4665-8C4E-C606CE5DFA03}"/>
    <dgm:cxn modelId="{B0B20F81-265E-4D30-9FF3-876D1890091A}" type="presOf" srcId="{D761D95C-F6DD-475F-A719-0B18EFBA8F90}" destId="{712FA265-0844-4023-B8AF-42DB21BB01C4}" srcOrd="0" destOrd="0" presId="urn:microsoft.com/office/officeart/2005/8/layout/cycle2"/>
    <dgm:cxn modelId="{3DA784DC-25A1-4C50-8AB7-BEDDB49C2F76}" type="presOf" srcId="{95F8A18B-2C47-42B3-BBF2-2296C81BC443}" destId="{DC924912-96A1-4FAC-806C-D05DAF9044FB}" srcOrd="0" destOrd="0" presId="urn:microsoft.com/office/officeart/2005/8/layout/cycle2"/>
    <dgm:cxn modelId="{8042576A-DBB4-4AF4-A624-86B800CAF927}" type="presOf" srcId="{F8B43A65-4B14-4E1D-A445-F71919910BA4}" destId="{2072EA67-E4C2-4D04-8324-2659FDEF634B}" srcOrd="1" destOrd="0" presId="urn:microsoft.com/office/officeart/2005/8/layout/cycle2"/>
    <dgm:cxn modelId="{65C7E907-DECA-429D-9E9F-79823B33261C}" type="presOf" srcId="{6D1743D8-653E-496C-A95D-386F5961F82F}" destId="{03030933-6448-4266-B725-87F9D7385645}" srcOrd="0" destOrd="0" presId="urn:microsoft.com/office/officeart/2005/8/layout/cycle2"/>
    <dgm:cxn modelId="{7D22A07E-9E72-4128-B749-423F4724F15A}" srcId="{682F69E2-8164-45C7-BE3E-DA863744A048}" destId="{D761D95C-F6DD-475F-A719-0B18EFBA8F90}" srcOrd="1" destOrd="0" parTransId="{4B1182BD-8550-46AB-93D2-9FF10F1CA9A0}" sibTransId="{7BCE88C8-2452-41DD-9348-9B3061E20E6D}"/>
    <dgm:cxn modelId="{CF9A389C-AB51-4994-8F4F-77BC80019561}" srcId="{682F69E2-8164-45C7-BE3E-DA863744A048}" destId="{95F8A18B-2C47-42B3-BBF2-2296C81BC443}" srcOrd="3" destOrd="0" parTransId="{7C9C99C4-2033-4505-97C9-7CFD9D016D28}" sibTransId="{9897DE9F-C74A-4BA1-8AAF-266CE93484EA}"/>
    <dgm:cxn modelId="{83AB56C1-B58A-4D54-A368-74AC0BD2CB58}" type="presOf" srcId="{CDF98162-4C84-4994-8804-5D3ADB0C1F7B}" destId="{AFCAE99D-7237-49EB-89BA-20C568540A8A}" srcOrd="1" destOrd="0" presId="urn:microsoft.com/office/officeart/2005/8/layout/cycle2"/>
    <dgm:cxn modelId="{420D97BF-10C9-4C21-9C58-E38AA4142FEA}" type="presOf" srcId="{7BCE88C8-2452-41DD-9348-9B3061E20E6D}" destId="{9D317537-31E2-48CC-8F20-40234FBAC0DB}" srcOrd="1" destOrd="0" presId="urn:microsoft.com/office/officeart/2005/8/layout/cycle2"/>
    <dgm:cxn modelId="{A23DB30C-FCD8-43C5-B3CF-4B2A420BDFCC}" type="presOf" srcId="{CDF98162-4C84-4994-8804-5D3ADB0C1F7B}" destId="{1ECA3C74-25B5-49F5-BB70-B1DA8F4B2CAA}" srcOrd="0" destOrd="0" presId="urn:microsoft.com/office/officeart/2005/8/layout/cycle2"/>
    <dgm:cxn modelId="{8AB141E4-6A41-4C39-ABE0-37C95FC4C2F7}" type="presOf" srcId="{F56A25F6-7582-4665-8C4E-C606CE5DFA03}" destId="{887C8136-4852-4864-9F12-A7E54384EADC}" srcOrd="1" destOrd="0" presId="urn:microsoft.com/office/officeart/2005/8/layout/cycle2"/>
    <dgm:cxn modelId="{7FB06A32-67F5-4314-BE1C-96231D8CAF67}" type="presParOf" srcId="{99112036-BFFF-4EF7-941F-746EA701ADC3}" destId="{A6FC20A9-F71C-41B3-A8DC-A1CC2B156227}" srcOrd="0" destOrd="0" presId="urn:microsoft.com/office/officeart/2005/8/layout/cycle2"/>
    <dgm:cxn modelId="{9DCFC08E-D58C-4C8D-85C9-B09E900DF108}" type="presParOf" srcId="{99112036-BFFF-4EF7-941F-746EA701ADC3}" destId="{1ECA3C74-25B5-49F5-BB70-B1DA8F4B2CAA}" srcOrd="1" destOrd="0" presId="urn:microsoft.com/office/officeart/2005/8/layout/cycle2"/>
    <dgm:cxn modelId="{7BC8FCB6-CA14-4158-80CE-6D1F06E2AC3E}" type="presParOf" srcId="{1ECA3C74-25B5-49F5-BB70-B1DA8F4B2CAA}" destId="{AFCAE99D-7237-49EB-89BA-20C568540A8A}" srcOrd="0" destOrd="0" presId="urn:microsoft.com/office/officeart/2005/8/layout/cycle2"/>
    <dgm:cxn modelId="{159F4910-6204-4C3A-9D70-C1302001B978}" type="presParOf" srcId="{99112036-BFFF-4EF7-941F-746EA701ADC3}" destId="{712FA265-0844-4023-B8AF-42DB21BB01C4}" srcOrd="2" destOrd="0" presId="urn:microsoft.com/office/officeart/2005/8/layout/cycle2"/>
    <dgm:cxn modelId="{88B0B7E1-213B-4FBD-A5C5-4A10ED9995D9}" type="presParOf" srcId="{99112036-BFFF-4EF7-941F-746EA701ADC3}" destId="{62D3A533-28BC-47A6-AA2C-D41512617C92}" srcOrd="3" destOrd="0" presId="urn:microsoft.com/office/officeart/2005/8/layout/cycle2"/>
    <dgm:cxn modelId="{5C101A13-615F-4FC8-B034-EEC2F298C8A8}" type="presParOf" srcId="{62D3A533-28BC-47A6-AA2C-D41512617C92}" destId="{9D317537-31E2-48CC-8F20-40234FBAC0DB}" srcOrd="0" destOrd="0" presId="urn:microsoft.com/office/officeart/2005/8/layout/cycle2"/>
    <dgm:cxn modelId="{912F4110-9826-4311-9FA9-406E6AD310EB}" type="presParOf" srcId="{99112036-BFFF-4EF7-941F-746EA701ADC3}" destId="{2C1AD968-95E9-4F49-855C-98827D049362}" srcOrd="4" destOrd="0" presId="urn:microsoft.com/office/officeart/2005/8/layout/cycle2"/>
    <dgm:cxn modelId="{AD077BD0-71C5-407A-9FE0-FD82B59B6525}" type="presParOf" srcId="{99112036-BFFF-4EF7-941F-746EA701ADC3}" destId="{C149EBDA-74E0-4791-8231-84ACD99CD9CC}" srcOrd="5" destOrd="0" presId="urn:microsoft.com/office/officeart/2005/8/layout/cycle2"/>
    <dgm:cxn modelId="{C0119A79-E080-47C2-8A31-F96AA487C870}" type="presParOf" srcId="{C149EBDA-74E0-4791-8231-84ACD99CD9CC}" destId="{887C8136-4852-4864-9F12-A7E54384EADC}" srcOrd="0" destOrd="0" presId="urn:microsoft.com/office/officeart/2005/8/layout/cycle2"/>
    <dgm:cxn modelId="{2CAC8B9C-CE04-46B6-8CB9-48B2D553CA90}" type="presParOf" srcId="{99112036-BFFF-4EF7-941F-746EA701ADC3}" destId="{DC924912-96A1-4FAC-806C-D05DAF9044FB}" srcOrd="6" destOrd="0" presId="urn:microsoft.com/office/officeart/2005/8/layout/cycle2"/>
    <dgm:cxn modelId="{E5E352FD-B82E-4B62-B940-9EDDDBFF64C3}" type="presParOf" srcId="{99112036-BFFF-4EF7-941F-746EA701ADC3}" destId="{180D5C88-347F-42C1-85D1-F4BC528E0C60}" srcOrd="7" destOrd="0" presId="urn:microsoft.com/office/officeart/2005/8/layout/cycle2"/>
    <dgm:cxn modelId="{EB1B8F5F-BBB3-429A-BEB7-B26657F3E57D}" type="presParOf" srcId="{180D5C88-347F-42C1-85D1-F4BC528E0C60}" destId="{802FDBF2-C84E-4964-84F3-19A9F4E2B04A}" srcOrd="0" destOrd="0" presId="urn:microsoft.com/office/officeart/2005/8/layout/cycle2"/>
    <dgm:cxn modelId="{C22FEF2C-8662-4DBB-B283-2CF621158258}" type="presParOf" srcId="{99112036-BFFF-4EF7-941F-746EA701ADC3}" destId="{03030933-6448-4266-B725-87F9D7385645}" srcOrd="8" destOrd="0" presId="urn:microsoft.com/office/officeart/2005/8/layout/cycle2"/>
    <dgm:cxn modelId="{A81FE10F-B784-43FF-9920-552991FDAB14}" type="presParOf" srcId="{99112036-BFFF-4EF7-941F-746EA701ADC3}" destId="{58E86473-D16E-4F96-B9CA-A4F7A1FC3E29}" srcOrd="9" destOrd="0" presId="urn:microsoft.com/office/officeart/2005/8/layout/cycle2"/>
    <dgm:cxn modelId="{134434DE-AB09-4AF9-86C8-626402D115B9}" type="presParOf" srcId="{58E86473-D16E-4F96-B9CA-A4F7A1FC3E29}" destId="{2072EA67-E4C2-4D04-8324-2659FDEF634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3345B12-A078-4A65-8DB4-E2DCD8F948FD}">
      <dsp:nvSpPr>
        <dsp:cNvPr id="0" name=""/>
        <dsp:cNvSpPr/>
      </dsp:nvSpPr>
      <dsp:spPr>
        <a:xfrm>
          <a:off x="2059206" y="634733"/>
          <a:ext cx="4546464" cy="4546464"/>
        </a:xfrm>
        <a:prstGeom prst="blockArc">
          <a:avLst>
            <a:gd name="adj1" fmla="val 9263049"/>
            <a:gd name="adj2" fmla="val 15860865"/>
            <a:gd name="adj3" fmla="val 4528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490DE2-B681-442C-A3D2-71433663FD49}">
      <dsp:nvSpPr>
        <dsp:cNvPr id="0" name=""/>
        <dsp:cNvSpPr/>
      </dsp:nvSpPr>
      <dsp:spPr>
        <a:xfrm flipH="1">
          <a:off x="-993311" y="3604039"/>
          <a:ext cx="1986623" cy="4546464"/>
        </a:xfrm>
        <a:prstGeom prst="blockArc">
          <a:avLst>
            <a:gd name="adj1" fmla="val 19637318"/>
            <a:gd name="adj2" fmla="val 1107674"/>
            <a:gd name="adj3" fmla="val 4528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62BA5F-3022-47C1-BB7D-EF25AC4C2640}">
      <dsp:nvSpPr>
        <dsp:cNvPr id="0" name=""/>
        <dsp:cNvSpPr/>
      </dsp:nvSpPr>
      <dsp:spPr>
        <a:xfrm>
          <a:off x="1913710" y="686877"/>
          <a:ext cx="4546464" cy="4546464"/>
        </a:xfrm>
        <a:prstGeom prst="blockArc">
          <a:avLst>
            <a:gd name="adj1" fmla="val 5374734"/>
            <a:gd name="adj2" fmla="val 12326622"/>
            <a:gd name="adj3" fmla="val 4528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B52CAA-84D7-4882-8FD0-3763F04B7FDB}">
      <dsp:nvSpPr>
        <dsp:cNvPr id="0" name=""/>
        <dsp:cNvSpPr/>
      </dsp:nvSpPr>
      <dsp:spPr>
        <a:xfrm>
          <a:off x="2047247" y="665403"/>
          <a:ext cx="4546464" cy="4546464"/>
        </a:xfrm>
        <a:prstGeom prst="blockArc">
          <a:avLst>
            <a:gd name="adj1" fmla="val 1800000"/>
            <a:gd name="adj2" fmla="val 5400000"/>
            <a:gd name="adj3" fmla="val 4528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DE76BD-0D27-4DBD-B7AB-C090AFFCD10F}">
      <dsp:nvSpPr>
        <dsp:cNvPr id="0" name=""/>
        <dsp:cNvSpPr/>
      </dsp:nvSpPr>
      <dsp:spPr>
        <a:xfrm>
          <a:off x="2047247" y="665403"/>
          <a:ext cx="4546464" cy="4546464"/>
        </a:xfrm>
        <a:prstGeom prst="blockArc">
          <a:avLst>
            <a:gd name="adj1" fmla="val 19800000"/>
            <a:gd name="adj2" fmla="val 1800000"/>
            <a:gd name="adj3" fmla="val 4528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2EB7FC-0FAC-406D-89BE-4A6674CC7018}">
      <dsp:nvSpPr>
        <dsp:cNvPr id="0" name=""/>
        <dsp:cNvSpPr/>
      </dsp:nvSpPr>
      <dsp:spPr>
        <a:xfrm>
          <a:off x="2047247" y="665403"/>
          <a:ext cx="4546464" cy="4546464"/>
        </a:xfrm>
        <a:prstGeom prst="blockArc">
          <a:avLst>
            <a:gd name="adj1" fmla="val 16200000"/>
            <a:gd name="adj2" fmla="val 19800000"/>
            <a:gd name="adj3" fmla="val 4528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9CD879-8E35-41D5-A2A8-DC345C98B496}">
      <dsp:nvSpPr>
        <dsp:cNvPr id="0" name=""/>
        <dsp:cNvSpPr/>
      </dsp:nvSpPr>
      <dsp:spPr>
        <a:xfrm>
          <a:off x="3299429" y="1917585"/>
          <a:ext cx="2042101" cy="20421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6000" kern="1200" dirty="0" smtClean="0">
              <a:solidFill>
                <a:srgbClr val="00B050"/>
              </a:solidFill>
            </a:rPr>
            <a:t>NPP</a:t>
          </a:r>
          <a:endParaRPr lang="zh-CN" altLang="en-US" sz="6000" kern="1200" dirty="0">
            <a:solidFill>
              <a:srgbClr val="00B050"/>
            </a:solidFill>
          </a:endParaRPr>
        </a:p>
      </dsp:txBody>
      <dsp:txXfrm>
        <a:off x="3299429" y="1917585"/>
        <a:ext cx="2042101" cy="2042101"/>
      </dsp:txXfrm>
    </dsp:sp>
    <dsp:sp modelId="{2B9D1E60-C345-474F-8036-5507A5B8CA25}">
      <dsp:nvSpPr>
        <dsp:cNvPr id="0" name=""/>
        <dsp:cNvSpPr/>
      </dsp:nvSpPr>
      <dsp:spPr>
        <a:xfrm>
          <a:off x="3605744" y="2128"/>
          <a:ext cx="1429471" cy="14294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 smtClean="0"/>
            <a:t>Regulation</a:t>
          </a:r>
          <a:endParaRPr lang="zh-CN" altLang="en-US" sz="1200" b="1" kern="1200" dirty="0"/>
        </a:p>
      </dsp:txBody>
      <dsp:txXfrm>
        <a:off x="3605744" y="2128"/>
        <a:ext cx="1429471" cy="1429471"/>
      </dsp:txXfrm>
    </dsp:sp>
    <dsp:sp modelId="{AC82B72F-582E-4616-8580-7CA4B3414A75}">
      <dsp:nvSpPr>
        <dsp:cNvPr id="0" name=""/>
        <dsp:cNvSpPr/>
      </dsp:nvSpPr>
      <dsp:spPr>
        <a:xfrm>
          <a:off x="5529854" y="1113014"/>
          <a:ext cx="1429471" cy="14294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 smtClean="0"/>
            <a:t>R&amp;D</a:t>
          </a:r>
          <a:endParaRPr lang="zh-CN" altLang="en-US" sz="1200" b="1" kern="1200" dirty="0"/>
        </a:p>
      </dsp:txBody>
      <dsp:txXfrm>
        <a:off x="5529854" y="1113014"/>
        <a:ext cx="1429471" cy="1429471"/>
      </dsp:txXfrm>
    </dsp:sp>
    <dsp:sp modelId="{5DB657BE-A593-4858-9586-3EB62AA8C054}">
      <dsp:nvSpPr>
        <dsp:cNvPr id="0" name=""/>
        <dsp:cNvSpPr/>
      </dsp:nvSpPr>
      <dsp:spPr>
        <a:xfrm>
          <a:off x="5529854" y="3334786"/>
          <a:ext cx="1429471" cy="14294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b="1" kern="1200" dirty="0" smtClean="0"/>
            <a:t>Manufacture</a:t>
          </a:r>
          <a:endParaRPr lang="zh-CN" altLang="en-US" sz="1400" b="1" kern="1200" dirty="0"/>
        </a:p>
      </dsp:txBody>
      <dsp:txXfrm>
        <a:off x="5529854" y="3334786"/>
        <a:ext cx="1429471" cy="1429471"/>
      </dsp:txXfrm>
    </dsp:sp>
    <dsp:sp modelId="{23EC55C8-6D3C-4EC3-91B2-7CB6347ED086}">
      <dsp:nvSpPr>
        <dsp:cNvPr id="0" name=""/>
        <dsp:cNvSpPr/>
      </dsp:nvSpPr>
      <dsp:spPr>
        <a:xfrm>
          <a:off x="3605744" y="4445671"/>
          <a:ext cx="1429471" cy="14294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b="1" kern="1200" dirty="0" smtClean="0"/>
            <a:t>Construction</a:t>
          </a:r>
          <a:endParaRPr lang="zh-CN" altLang="en-US" sz="1400" b="1" kern="1200" dirty="0"/>
        </a:p>
      </dsp:txBody>
      <dsp:txXfrm>
        <a:off x="3605744" y="4445671"/>
        <a:ext cx="1429471" cy="1429471"/>
      </dsp:txXfrm>
    </dsp:sp>
    <dsp:sp modelId="{9694FF42-DD50-446C-9032-DC2E2DFEEDB5}">
      <dsp:nvSpPr>
        <dsp:cNvPr id="0" name=""/>
        <dsp:cNvSpPr/>
      </dsp:nvSpPr>
      <dsp:spPr>
        <a:xfrm>
          <a:off x="1583138" y="1269433"/>
          <a:ext cx="1429471" cy="14294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b="1" kern="1200" dirty="0" smtClean="0"/>
            <a:t>O&amp;M</a:t>
          </a:r>
          <a:endParaRPr lang="zh-CN" altLang="en-US" sz="1400" b="1" kern="1200" dirty="0"/>
        </a:p>
      </dsp:txBody>
      <dsp:txXfrm>
        <a:off x="1583138" y="1269433"/>
        <a:ext cx="1429471" cy="1429471"/>
      </dsp:txXfrm>
    </dsp:sp>
    <dsp:sp modelId="{23F5050F-CBAD-4CCD-9721-07FE9B092EA5}">
      <dsp:nvSpPr>
        <dsp:cNvPr id="0" name=""/>
        <dsp:cNvSpPr/>
      </dsp:nvSpPr>
      <dsp:spPr>
        <a:xfrm>
          <a:off x="1821167" y="3173647"/>
          <a:ext cx="1429471" cy="14294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b="1" kern="1200" dirty="0" smtClean="0"/>
            <a:t>Fuel supply </a:t>
          </a:r>
          <a:endParaRPr lang="zh-CN" altLang="en-US" sz="1400" b="1" kern="1200" dirty="0"/>
        </a:p>
      </dsp:txBody>
      <dsp:txXfrm>
        <a:off x="1821167" y="3173647"/>
        <a:ext cx="1429471" cy="142947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6FC20A9-F71C-41B3-A8DC-A1CC2B156227}">
      <dsp:nvSpPr>
        <dsp:cNvPr id="0" name=""/>
        <dsp:cNvSpPr/>
      </dsp:nvSpPr>
      <dsp:spPr>
        <a:xfrm>
          <a:off x="1295697" y="63848"/>
          <a:ext cx="1066204" cy="1066204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Left" zoom="91000">
            <a:rot lat="21594000" lon="20400000" rev="0"/>
          </a:camera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 smtClean="0">
              <a:solidFill>
                <a:schemeClr val="tx1">
                  <a:lumMod val="90000"/>
                  <a:lumOff val="10000"/>
                </a:schemeClr>
              </a:solidFill>
            </a:rPr>
            <a:t>研究开发</a:t>
          </a:r>
          <a:endParaRPr lang="en-US" altLang="zh-CN" sz="1200" b="1" kern="1200" dirty="0" smtClean="0">
            <a:solidFill>
              <a:schemeClr val="tx1">
                <a:lumMod val="90000"/>
                <a:lumOff val="10000"/>
              </a:schemeClr>
            </a:solidFill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R&amp;D </a:t>
          </a:r>
          <a:endParaRPr lang="zh-CN" altLang="en-US" sz="1400" kern="1200" dirty="0">
            <a:solidFill>
              <a:schemeClr val="tx1">
                <a:lumMod val="90000"/>
                <a:lumOff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95697" y="63848"/>
        <a:ext cx="1066204" cy="1066204"/>
      </dsp:txXfrm>
    </dsp:sp>
    <dsp:sp modelId="{1ECA3C74-25B5-49F5-BB70-B1DA8F4B2CAA}">
      <dsp:nvSpPr>
        <dsp:cNvPr id="0" name=""/>
        <dsp:cNvSpPr/>
      </dsp:nvSpPr>
      <dsp:spPr>
        <a:xfrm rot="2160000">
          <a:off x="2328208" y="882837"/>
          <a:ext cx="283446" cy="3598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Left" zoom="91000">
            <a:rot lat="21594000" lon="20400000" rev="0"/>
          </a:camera>
          <a:lightRig rig="threePt" dir="t">
            <a:rot lat="0" lon="0" rev="20640000"/>
          </a:lightRig>
        </a:scene3d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100" kern="1200"/>
        </a:p>
      </dsp:txBody>
      <dsp:txXfrm rot="2160000">
        <a:off x="2328208" y="882837"/>
        <a:ext cx="283446" cy="359844"/>
      </dsp:txXfrm>
    </dsp:sp>
    <dsp:sp modelId="{712FA265-0844-4023-B8AF-42DB21BB01C4}">
      <dsp:nvSpPr>
        <dsp:cNvPr id="0" name=""/>
        <dsp:cNvSpPr/>
      </dsp:nvSpPr>
      <dsp:spPr>
        <a:xfrm>
          <a:off x="2590940" y="1004897"/>
          <a:ext cx="1066204" cy="1066204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Left" zoom="91000">
            <a:rot lat="21594000" lon="20400000" rev="0"/>
          </a:camera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 smtClean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工程设计</a:t>
          </a:r>
          <a:endParaRPr lang="en-US" altLang="zh-CN" sz="1200" b="1" kern="1200" dirty="0" smtClean="0">
            <a:solidFill>
              <a:schemeClr val="tx1">
                <a:lumMod val="90000"/>
                <a:lumOff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 smtClean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Design</a:t>
          </a:r>
          <a:endParaRPr lang="zh-CN" altLang="en-US" sz="1200" b="1" kern="1200" dirty="0">
            <a:solidFill>
              <a:schemeClr val="tx1">
                <a:lumMod val="90000"/>
                <a:lumOff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90940" y="1004897"/>
        <a:ext cx="1066204" cy="1066204"/>
      </dsp:txXfrm>
    </dsp:sp>
    <dsp:sp modelId="{62D3A533-28BC-47A6-AA2C-D41512617C92}">
      <dsp:nvSpPr>
        <dsp:cNvPr id="0" name=""/>
        <dsp:cNvSpPr/>
      </dsp:nvSpPr>
      <dsp:spPr>
        <a:xfrm rot="6501140">
          <a:off x="2734644" y="2108220"/>
          <a:ext cx="281105" cy="3598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Left" zoom="91000">
            <a:rot lat="21594000" lon="20400000" rev="0"/>
          </a:camera>
          <a:lightRig rig="threePt" dir="t">
            <a:rot lat="0" lon="0" rev="20640000"/>
          </a:lightRig>
        </a:scene3d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100" kern="1200"/>
        </a:p>
      </dsp:txBody>
      <dsp:txXfrm rot="6501140">
        <a:off x="2734644" y="2108220"/>
        <a:ext cx="281105" cy="359844"/>
      </dsp:txXfrm>
    </dsp:sp>
    <dsp:sp modelId="{2C1AD968-95E9-4F49-855C-98827D049362}">
      <dsp:nvSpPr>
        <dsp:cNvPr id="0" name=""/>
        <dsp:cNvSpPr/>
      </dsp:nvSpPr>
      <dsp:spPr>
        <a:xfrm>
          <a:off x="2088238" y="2520284"/>
          <a:ext cx="1066204" cy="1066204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Left" zoom="91000">
            <a:rot lat="21594000" lon="20400000" rev="0"/>
          </a:camera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 smtClean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设备制造</a:t>
          </a:r>
          <a:endParaRPr lang="en-US" altLang="zh-CN" sz="1200" b="1" kern="1200" dirty="0" smtClean="0">
            <a:solidFill>
              <a:schemeClr val="tx1">
                <a:lumMod val="90000"/>
                <a:lumOff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00" kern="1200" dirty="0" smtClean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Manufacture</a:t>
          </a:r>
          <a:endParaRPr lang="zh-CN" altLang="en-US" sz="1000" kern="1200" dirty="0">
            <a:solidFill>
              <a:schemeClr val="tx1">
                <a:lumMod val="90000"/>
                <a:lumOff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8238" y="2520284"/>
        <a:ext cx="1066204" cy="1066204"/>
      </dsp:txXfrm>
    </dsp:sp>
    <dsp:sp modelId="{C149EBDA-74E0-4791-8231-84ACD99CD9CC}">
      <dsp:nvSpPr>
        <dsp:cNvPr id="0" name=""/>
        <dsp:cNvSpPr/>
      </dsp:nvSpPr>
      <dsp:spPr>
        <a:xfrm rot="10784327">
          <a:off x="1693103" y="2877059"/>
          <a:ext cx="279234" cy="3598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Left" zoom="91000">
            <a:rot lat="21594000" lon="20400000" rev="0"/>
          </a:camera>
          <a:lightRig rig="threePt" dir="t">
            <a:rot lat="0" lon="0" rev="20640000"/>
          </a:lightRig>
        </a:scene3d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100" kern="1200"/>
        </a:p>
      </dsp:txBody>
      <dsp:txXfrm rot="10784327">
        <a:off x="1693103" y="2877059"/>
        <a:ext cx="279234" cy="359844"/>
      </dsp:txXfrm>
    </dsp:sp>
    <dsp:sp modelId="{DC924912-96A1-4FAC-806C-D05DAF9044FB}">
      <dsp:nvSpPr>
        <dsp:cNvPr id="0" name=""/>
        <dsp:cNvSpPr/>
      </dsp:nvSpPr>
      <dsp:spPr>
        <a:xfrm>
          <a:off x="495193" y="2527547"/>
          <a:ext cx="1066204" cy="1066204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Left" zoom="91000">
            <a:rot lat="21594000" lon="20400000" rev="0"/>
          </a:camera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 dirty="0" smtClean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工程管理</a:t>
          </a:r>
          <a:endParaRPr lang="en-US" altLang="zh-CN" sz="1400" b="1" kern="1200" dirty="0" smtClean="0">
            <a:solidFill>
              <a:schemeClr val="tx1">
                <a:lumMod val="90000"/>
                <a:lumOff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b="1" kern="1200" dirty="0" smtClean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EPC</a:t>
          </a:r>
          <a:endParaRPr lang="zh-CN" altLang="en-US" sz="1400" b="1" kern="1200" dirty="0">
            <a:solidFill>
              <a:schemeClr val="tx1">
                <a:lumMod val="90000"/>
                <a:lumOff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5193" y="2527547"/>
        <a:ext cx="1066204" cy="1066204"/>
      </dsp:txXfrm>
    </dsp:sp>
    <dsp:sp modelId="{180D5C88-347F-42C1-85D1-F4BC528E0C60}">
      <dsp:nvSpPr>
        <dsp:cNvPr id="0" name=""/>
        <dsp:cNvSpPr/>
      </dsp:nvSpPr>
      <dsp:spPr>
        <a:xfrm rot="15120000">
          <a:off x="641682" y="2127031"/>
          <a:ext cx="283446" cy="3598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Left" zoom="91000">
            <a:rot lat="21594000" lon="20400000" rev="0"/>
          </a:camera>
          <a:lightRig rig="threePt" dir="t">
            <a:rot lat="0" lon="0" rev="20640000"/>
          </a:lightRig>
        </a:scene3d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100" kern="1200"/>
        </a:p>
      </dsp:txBody>
      <dsp:txXfrm rot="15120000">
        <a:off x="641682" y="2127031"/>
        <a:ext cx="283446" cy="359844"/>
      </dsp:txXfrm>
    </dsp:sp>
    <dsp:sp modelId="{03030933-6448-4266-B725-87F9D7385645}">
      <dsp:nvSpPr>
        <dsp:cNvPr id="0" name=""/>
        <dsp:cNvSpPr/>
      </dsp:nvSpPr>
      <dsp:spPr>
        <a:xfrm>
          <a:off x="454" y="1004897"/>
          <a:ext cx="1066204" cy="1066204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Left" zoom="91000">
            <a:rot lat="21594000" lon="20400000" rev="0"/>
          </a:camera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 dirty="0" smtClean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运行服务</a:t>
          </a:r>
          <a:endParaRPr lang="en-US" altLang="zh-CN" sz="1400" b="1" kern="1200" dirty="0" smtClean="0">
            <a:solidFill>
              <a:schemeClr val="tx1">
                <a:lumMod val="90000"/>
                <a:lumOff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b="1" kern="1200" dirty="0" smtClean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Service</a:t>
          </a:r>
          <a:endParaRPr lang="zh-CN" altLang="en-US" sz="1400" b="1" kern="1200" dirty="0">
            <a:solidFill>
              <a:schemeClr val="tx1">
                <a:lumMod val="90000"/>
                <a:lumOff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4" y="1004897"/>
        <a:ext cx="1066204" cy="1066204"/>
      </dsp:txXfrm>
    </dsp:sp>
    <dsp:sp modelId="{58E86473-D16E-4F96-B9CA-A4F7A1FC3E29}">
      <dsp:nvSpPr>
        <dsp:cNvPr id="0" name=""/>
        <dsp:cNvSpPr/>
      </dsp:nvSpPr>
      <dsp:spPr>
        <a:xfrm rot="19440000">
          <a:off x="1032965" y="892268"/>
          <a:ext cx="283446" cy="3598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Left" zoom="91000">
            <a:rot lat="21594000" lon="20400000" rev="0"/>
          </a:camera>
          <a:lightRig rig="threePt" dir="t">
            <a:rot lat="0" lon="0" rev="20640000"/>
          </a:lightRig>
        </a:scene3d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100" kern="1200"/>
        </a:p>
      </dsp:txBody>
      <dsp:txXfrm rot="19440000">
        <a:off x="1032965" y="892268"/>
        <a:ext cx="283446" cy="359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26886-6574-454B-A18A-9FD2050B939D}" type="datetimeFigureOut">
              <a:rPr lang="zh-CN" altLang="en-US" smtClean="0"/>
              <a:pPr/>
              <a:t>2015/3/17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77096-2479-4348-9CC3-60B178F7F6E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CC073D-C8AB-43A7-85B0-49933DA855AC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5060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F5549CC-BAAD-41D0-B8F6-F5EE41A32D5F}" type="slidenum">
              <a:rPr lang="zh-CN" altLang="en-US" smtClean="0"/>
              <a:pPr>
                <a:defRPr/>
              </a:pPr>
              <a:t>15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6084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9AAAF01-8DAC-4897-A675-FAD389073DDE}" type="slidenum">
              <a:rPr lang="zh-CN" altLang="en-US" smtClean="0"/>
              <a:pPr>
                <a:defRPr/>
              </a:pPr>
              <a:t>16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56BB3B5-2AFC-43F2-B71E-298FC33D8051}" type="slidenum">
              <a:rPr lang="zh-CN" altLang="en-US" smtClean="0"/>
              <a:pPr>
                <a:defRPr/>
              </a:pPr>
              <a:t>17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9156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D142B23-4E7C-4C7E-8648-8759C10CD131}" type="slidenum">
              <a:rPr lang="zh-CN" altLang="en-US" smtClean="0"/>
              <a:pPr>
                <a:defRPr/>
              </a:pPr>
              <a:t>19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0180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AF08A24-6786-450B-A203-81CF5BC5ED19}" type="slidenum">
              <a:rPr lang="zh-CN" altLang="en-US" smtClean="0"/>
              <a:pPr>
                <a:defRPr/>
              </a:pPr>
              <a:t>20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1204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1BBEFEA-640D-45E5-99B0-0AE63FFFF106}" type="slidenum">
              <a:rPr lang="zh-CN" altLang="en-US" smtClean="0"/>
              <a:pPr>
                <a:defRPr/>
              </a:pPr>
              <a:t>21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2228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C3D4CAF-C35E-4B52-889F-5EF2803EB5C2}" type="slidenum">
              <a:rPr lang="zh-CN" altLang="en-US" smtClean="0"/>
              <a:pPr>
                <a:defRPr/>
              </a:pPr>
              <a:t>22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FE96F2-6CF7-4D79-A8DF-E012834C07CB}" type="slidenum">
              <a:rPr lang="zh-CN" altLang="en-US" smtClean="0"/>
              <a:pPr>
                <a:defRPr/>
              </a:pPr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60420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C8065C-989E-4717-BECA-C1B4ECC5BBCB}" type="slidenum">
              <a:rPr kumimoji="1"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kumimoji="1" lang="zh-CN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61444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A94104-A89D-4DE3-B4F7-71DB6A121A11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3012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7DF8AB-8067-458E-9AA1-5CD1D170322F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61444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A94104-A89D-4DE3-B4F7-71DB6A121A11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61444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A94104-A89D-4DE3-B4F7-71DB6A121A11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61444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A94104-A89D-4DE3-B4F7-71DB6A121A11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61444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A94104-A89D-4DE3-B4F7-71DB6A121A11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305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8BC2E-3A6A-4C6D-9E78-FE0943F64E84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65540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E6BC81-E378-473C-B328-C491053BEF15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8FF23C-F4AA-472B-997E-B0CF1DF3491B}" type="slidenum">
              <a:rPr lang="zh-CN" altLang="en-US" smtClean="0"/>
              <a:pPr>
                <a:defRPr/>
              </a:pPr>
              <a:t>39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8FF23C-F4AA-472B-997E-B0CF1DF3491B}" type="slidenum">
              <a:rPr lang="zh-CN" altLang="en-US" smtClean="0"/>
              <a:pPr>
                <a:defRPr/>
              </a:pPr>
              <a:t>40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8FF23C-F4AA-472B-997E-B0CF1DF3491B}" type="slidenum">
              <a:rPr lang="zh-CN" altLang="en-US" smtClean="0"/>
              <a:pPr>
                <a:defRPr/>
              </a:pPr>
              <a:t>41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8FF23C-F4AA-472B-997E-B0CF1DF3491B}" type="slidenum">
              <a:rPr lang="zh-CN" altLang="en-US" smtClean="0"/>
              <a:pPr>
                <a:defRPr/>
              </a:pPr>
              <a:t>42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CN" altLang="en-US" smtClean="0">
                <a:solidFill>
                  <a:srgbClr val="C00000"/>
                </a:solidFill>
                <a:latin typeface="Bookman Old Style" pitchFamily="18" charset="0"/>
                <a:ea typeface="微软雅黑" pitchFamily="34" charset="-122"/>
                <a:cs typeface="Times New Roman" pitchFamily="18" charset="0"/>
              </a:rPr>
              <a:t>强化核电行政管理和研发机构</a:t>
            </a:r>
            <a:endParaRPr lang="en-US" altLang="zh-CN" smtClean="0">
              <a:solidFill>
                <a:srgbClr val="C00000"/>
              </a:solidFill>
              <a:latin typeface="Bookman Old Style" pitchFamily="18" charset="0"/>
              <a:ea typeface="微软雅黑" pitchFamily="34" charset="-122"/>
              <a:cs typeface="Times New Roman" pitchFamily="18" charset="0"/>
            </a:endParaRPr>
          </a:p>
          <a:p>
            <a:endParaRPr lang="en-US" altLang="zh-CN" smtClean="0">
              <a:solidFill>
                <a:srgbClr val="C00000"/>
              </a:solidFill>
              <a:latin typeface="Bookman Old Style" pitchFamily="18" charset="0"/>
              <a:ea typeface="微软雅黑" pitchFamily="34" charset="-122"/>
              <a:cs typeface="Times New Roman" pitchFamily="18" charset="0"/>
            </a:endParaRPr>
          </a:p>
          <a:p>
            <a:r>
              <a:rPr lang="zh-CN" altLang="en-US" smtClean="0">
                <a:solidFill>
                  <a:srgbClr val="C00000"/>
                </a:solidFill>
                <a:latin typeface="Bookman Old Style" pitchFamily="18" charset="0"/>
                <a:ea typeface="微软雅黑" pitchFamily="34" charset="-122"/>
                <a:cs typeface="Times New Roman" pitchFamily="18" charset="0"/>
              </a:rPr>
              <a:t>改组能源局，新设核电司</a:t>
            </a:r>
            <a:r>
              <a:rPr lang="zh-CN" altLang="en-US" sz="1600" smtClean="0">
                <a:solidFill>
                  <a:srgbClr val="002060"/>
                </a:solidFill>
                <a:latin typeface="Bookman Old Style" pitchFamily="18" charset="0"/>
                <a:ea typeface="微软雅黑" pitchFamily="34" charset="-122"/>
                <a:cs typeface="Times New Roman" pitchFamily="18" charset="0"/>
              </a:rPr>
              <a:t>  </a:t>
            </a:r>
          </a:p>
          <a:p>
            <a:r>
              <a:rPr lang="zh-CN" altLang="en-US" smtClean="0">
                <a:solidFill>
                  <a:srgbClr val="C00000"/>
                </a:solidFill>
                <a:latin typeface="Bookman Old Style" pitchFamily="18" charset="0"/>
                <a:ea typeface="微软雅黑" pitchFamily="34" charset="-122"/>
                <a:cs typeface="Times New Roman" pitchFamily="18" charset="0"/>
              </a:rPr>
              <a:t>大规模扩编核安全局与核与辐射安全中心</a:t>
            </a:r>
            <a:r>
              <a:rPr lang="zh-CN" altLang="en-US" sz="1600" smtClean="0">
                <a:solidFill>
                  <a:srgbClr val="002060"/>
                </a:solidFill>
                <a:latin typeface="Bookman Old Style" pitchFamily="18" charset="0"/>
                <a:ea typeface="微软雅黑" pitchFamily="34" charset="-122"/>
                <a:cs typeface="Times New Roman" pitchFamily="18" charset="0"/>
              </a:rPr>
              <a:t>  </a:t>
            </a:r>
          </a:p>
          <a:p>
            <a:r>
              <a:rPr lang="zh-CN" altLang="en-US" smtClean="0">
                <a:solidFill>
                  <a:srgbClr val="C00000"/>
                </a:solidFill>
                <a:latin typeface="Bookman Old Style" pitchFamily="18" charset="0"/>
                <a:ea typeface="微软雅黑" pitchFamily="34" charset="-122"/>
                <a:cs typeface="Times New Roman" pitchFamily="18" charset="0"/>
              </a:rPr>
              <a:t>高规格重组 中科院核安全技术研究所，专攻基础、理论和应用深度研究 </a:t>
            </a:r>
            <a:endParaRPr lang="zh-CN" altLang="en-US" smtClean="0"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79876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3F5058-8946-41F6-B524-8D127C583819}" type="slidenum">
              <a:rPr lang="en-US" altLang="zh-CN" smtClean="0"/>
              <a:pPr/>
              <a:t>6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1684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729D62-1C22-4EE2-9A5C-0F68D3912568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66564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8F58B6-E50D-4D4A-B964-4B0BDCD5D6AF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D500E08-D374-4049-A625-5D331D9C42BC}" type="slidenum">
              <a:rPr lang="zh-CN" altLang="en-US" smtClean="0"/>
              <a:pPr>
                <a:defRPr/>
              </a:pPr>
              <a:t>10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0964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4889D9E-D887-4950-908D-C26BC66F4EEB}" type="slidenum">
              <a:rPr lang="zh-CN" altLang="en-US" smtClean="0"/>
              <a:pPr>
                <a:defRPr/>
              </a:pPr>
              <a:t>11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7567BD8-3AAA-400C-9E6D-9F2097619E72}" type="slidenum">
              <a:rPr lang="zh-CN" altLang="en-US" smtClean="0"/>
              <a:pPr>
                <a:defRPr/>
              </a:pPr>
              <a:t>12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3012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B21F934-27E6-47D9-8302-680397315DBB}" type="slidenum">
              <a:rPr lang="zh-CN" altLang="en-US" smtClean="0"/>
              <a:pPr>
                <a:defRPr/>
              </a:pPr>
              <a:t>13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C6D2C6F-8DEC-4B4E-BECE-2714F326833F}" type="slidenum">
              <a:rPr lang="zh-CN" altLang="en-US" smtClean="0"/>
              <a:pPr>
                <a:defRPr/>
              </a:pPr>
              <a:t>14</a:t>
            </a:fld>
            <a:endParaRPr lang="zh-CN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DF4C-21B3-4F11-8E23-2478CFF1B8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DF4C-21B3-4F11-8E23-2478CFF1B8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DF4C-21B3-4F11-8E23-2478CFF1B8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1611075" y="1490663"/>
            <a:ext cx="4942125" cy="4035425"/>
          </a:xfrm>
        </p:spPr>
        <p:txBody>
          <a:bodyPr/>
          <a:lstStyle>
            <a:lvl1pPr marL="514350" indent="-514350" algn="l" defTabSz="457200" rtl="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Tx/>
              <a:buAutoNum type="ea1JpnChsDbPeriod"/>
              <a:defRPr kumimoji="1" lang="zh-CN" altLang="en-US" sz="2400" kern="12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+mn-cs"/>
              </a:defRPr>
            </a:lvl1pPr>
            <a:lvl2pPr marL="514350" indent="-514350" algn="l" defTabSz="457200" rtl="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Tx/>
              <a:buAutoNum type="ea1JpnChsDbPeriod"/>
              <a:defRPr kumimoji="1" lang="zh-CN" altLang="en-US" sz="2400" kern="12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  <a:cs typeface="+mn-cs"/>
              </a:defRPr>
            </a:lvl2pPr>
            <a:lvl3pPr marL="514350" indent="-514350" algn="l" defTabSz="457200" rtl="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Tx/>
              <a:buAutoNum type="ea1JpnChsDbPeriod"/>
              <a:defRPr kumimoji="1" lang="zh-CN" altLang="en-US" sz="2400" kern="12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  <a:cs typeface="+mn-cs"/>
              </a:defRPr>
            </a:lvl3pPr>
            <a:lvl4pPr marL="514350" indent="-514350" algn="l" defTabSz="457200" rtl="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Tx/>
              <a:buAutoNum type="ea1JpnChsDbPeriod"/>
              <a:defRPr kumimoji="1" lang="zh-CN" altLang="en-US" sz="2400" kern="12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  <a:cs typeface="+mn-cs"/>
              </a:defRPr>
            </a:lvl4pPr>
            <a:lvl5pPr marL="514350" indent="-514350" algn="l" defTabSz="457200" rtl="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Tx/>
              <a:buAutoNum type="ea1JpnChsDbPeriod"/>
              <a:defRPr kumimoji="1" lang="zh-CN" altLang="en-US" sz="2400" kern="1200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  <a:cs typeface="+mn-cs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 smtClean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latin typeface="黑体" pitchFamily="49" charset="-122"/>
                <a:ea typeface="黑体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黑体" pitchFamily="49" charset="-122"/>
                <a:ea typeface="黑体" pitchFamily="49" charset="-122"/>
              </a:defRPr>
            </a:lvl1pPr>
          </a:lstStyle>
          <a:p>
            <a:pPr>
              <a:defRPr/>
            </a:pPr>
            <a:r>
              <a:rPr lang="en-US" altLang="zh-CN" smtClean="0"/>
              <a:t>SNPTC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黑体" pitchFamily="49" charset="-122"/>
                <a:ea typeface="黑体" pitchFamily="49" charset="-122"/>
              </a:defRPr>
            </a:lvl1pPr>
          </a:lstStyle>
          <a:p>
            <a:pPr>
              <a:defRPr/>
            </a:pPr>
            <a:fld id="{03971BB7-80DF-4CCC-ABC6-7BCF6247D6D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分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 descr="PPT2014-61"/>
          <p:cNvPicPr>
            <a:picLocks noGrp="1" noChangeAspect="1"/>
          </p:cNvPicPr>
          <p:nvPr isPhoto="1"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 userDrawn="1"/>
        </p:nvSpPr>
        <p:spPr>
          <a:xfrm>
            <a:off x="6572250" y="1000125"/>
            <a:ext cx="285750" cy="142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矩形 3"/>
          <p:cNvSpPr/>
          <p:nvPr userDrawn="1"/>
        </p:nvSpPr>
        <p:spPr>
          <a:xfrm>
            <a:off x="7786688" y="1214438"/>
            <a:ext cx="500062" cy="142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PPT2014-14"/>
          <p:cNvPicPr>
            <a:picLocks noGrp="1" noChangeAspect="1"/>
          </p:cNvPicPr>
          <p:nvPr isPhoto="1"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7875"/>
            <a:ext cx="9142413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8BCEE59-B4DC-4992-96F9-421153CDF32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黑体" pitchFamily="49" charset="-122"/>
                <a:ea typeface="黑体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黑体" pitchFamily="49" charset="-122"/>
                <a:ea typeface="黑体" pitchFamily="49" charset="-122"/>
              </a:defRPr>
            </a:lvl1pPr>
          </a:lstStyle>
          <a:p>
            <a:pPr>
              <a:defRPr/>
            </a:pPr>
            <a:r>
              <a:rPr lang="en-US" altLang="zh-CN" smtClean="0"/>
              <a:t>SNPTC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黑体" pitchFamily="49" charset="-122"/>
                <a:ea typeface="黑体" pitchFamily="49" charset="-122"/>
              </a:defRPr>
            </a:lvl1pPr>
          </a:lstStyle>
          <a:p>
            <a:pPr>
              <a:defRPr/>
            </a:pPr>
            <a:fld id="{0836CCDB-8FEC-4573-9D3E-FF87A9C331AB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1611075" y="1490663"/>
            <a:ext cx="4942125" cy="4035425"/>
          </a:xfrm>
          <a:prstGeom prst="rect">
            <a:avLst/>
          </a:prstGeom>
        </p:spPr>
        <p:txBody>
          <a:bodyPr/>
          <a:lstStyle>
            <a:lvl1pPr marL="514350" indent="-514350" algn="l" defTabSz="457200" rtl="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Tx/>
              <a:buAutoNum type="ea1JpnChsDbPeriod"/>
              <a:defRPr kumimoji="1" lang="zh-CN" altLang="en-US" sz="2400" kern="12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+mn-cs"/>
              </a:defRPr>
            </a:lvl1pPr>
            <a:lvl2pPr marL="514350" indent="-514350" algn="l" defTabSz="457200" rtl="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Tx/>
              <a:buAutoNum type="ea1JpnChsDbPeriod"/>
              <a:defRPr kumimoji="1" lang="zh-CN" altLang="en-US" sz="2400" kern="12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  <a:cs typeface="+mn-cs"/>
              </a:defRPr>
            </a:lvl2pPr>
            <a:lvl3pPr marL="514350" indent="-514350" algn="l" defTabSz="457200" rtl="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Tx/>
              <a:buAutoNum type="ea1JpnChsDbPeriod"/>
              <a:defRPr kumimoji="1" lang="zh-CN" altLang="en-US" sz="2400" kern="12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  <a:cs typeface="+mn-cs"/>
              </a:defRPr>
            </a:lvl3pPr>
            <a:lvl4pPr marL="514350" indent="-514350" algn="l" defTabSz="457200" rtl="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Tx/>
              <a:buAutoNum type="ea1JpnChsDbPeriod"/>
              <a:defRPr kumimoji="1" lang="zh-CN" altLang="en-US" sz="2400" kern="12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  <a:cs typeface="+mn-cs"/>
              </a:defRPr>
            </a:lvl4pPr>
            <a:lvl5pPr marL="514350" indent="-514350" algn="l" defTabSz="457200" rtl="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Tx/>
              <a:buAutoNum type="ea1JpnChsDbPeriod"/>
              <a:defRPr kumimoji="1" lang="zh-CN" altLang="en-US" sz="2400" kern="1200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  <a:cs typeface="+mn-cs"/>
              </a:defRPr>
            </a:lvl5pPr>
          </a:lstStyle>
          <a:p>
            <a:pPr lvl="0"/>
            <a:r>
              <a:rPr lang="zh-CN" altLang="en-US" dirty="0" smtClean="0"/>
              <a:t>单击此处添加目录</a:t>
            </a:r>
          </a:p>
          <a:p>
            <a:pPr lvl="0"/>
            <a:r>
              <a:rPr lang="zh-CN" altLang="en-US" dirty="0" smtClean="0"/>
              <a:t>单击此处添加目录</a:t>
            </a:r>
          </a:p>
          <a:p>
            <a:pPr lvl="0"/>
            <a:r>
              <a:rPr lang="zh-CN" altLang="en-US" dirty="0" smtClean="0"/>
              <a:t>单击此处添加目录</a:t>
            </a:r>
          </a:p>
          <a:p>
            <a:pPr lvl="0"/>
            <a:r>
              <a:rPr lang="zh-CN" altLang="en-US" dirty="0" smtClean="0"/>
              <a:t>单击此处添加目录</a:t>
            </a:r>
          </a:p>
          <a:p>
            <a:pPr lvl="0"/>
            <a:r>
              <a:rPr lang="zh-CN" altLang="en-US" dirty="0" smtClean="0"/>
              <a:t>单击此处添加目录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黑体" pitchFamily="49" charset="-122"/>
                <a:ea typeface="黑体" pitchFamily="49" charset="-122"/>
              </a:defRPr>
            </a:lvl1pPr>
          </a:lstStyle>
          <a:p>
            <a:pPr>
              <a:defRPr/>
            </a:pPr>
            <a:fld id="{D7E36D09-90C9-4685-BE83-D75C8F3BE22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DF4C-21B3-4F11-8E23-2478CFF1B8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DF4C-21B3-4F11-8E23-2478CFF1B8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DF4C-21B3-4F11-8E23-2478CFF1B8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DF4C-21B3-4F11-8E23-2478CFF1B8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DF4C-21B3-4F11-8E23-2478CFF1B8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DF4C-21B3-4F11-8E23-2478CFF1B8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DF4C-21B3-4F11-8E23-2478CFF1B8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DF4C-21B3-4F11-8E23-2478CFF1B8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SNPTC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8DF4C-21B3-4F11-8E23-2478CFF1B8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65" r:id="rId15"/>
    <p:sldLayoutId id="2147483667" r:id="rId16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27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80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59.jpeg"/><Relationship Id="rId4" Type="http://schemas.openxmlformats.org/officeDocument/2006/relationships/image" Target="../media/image81.jpeg"/><Relationship Id="rId9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0.jpeg"/><Relationship Id="rId4" Type="http://schemas.openxmlformats.org/officeDocument/2006/relationships/image" Target="../media/image10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___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20.jpe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hyperlink" Target="file:///D:\7&#26376;2&#26085;&#24635;&#37096;907&#35762;&#35838;\&#36830;&#25509;\&#38899;&#20048;&#36830;&#25509;\1&#31181;&#22826;&#38451;_MMM&#12304;&#21560;&#24341;&#21147;&#12305;&#65288;&#26032;.wav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122.jpeg"/><Relationship Id="rId10" Type="http://schemas.openxmlformats.org/officeDocument/2006/relationships/image" Target="../media/image126.jpeg"/><Relationship Id="rId4" Type="http://schemas.openxmlformats.org/officeDocument/2006/relationships/image" Target="../media/image121.jpeg"/><Relationship Id="rId9" Type="http://schemas.openxmlformats.org/officeDocument/2006/relationships/image" Target="../media/image12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1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15.png"/><Relationship Id="rId10" Type="http://schemas.openxmlformats.org/officeDocument/2006/relationships/image" Target="../media/image10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9.jpe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核电ppt20131-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763" y="0"/>
            <a:ext cx="914876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 hidden="1"/>
          <p:cNvSpPr>
            <a:spLocks noGrp="1" noChangeArrowheads="1"/>
          </p:cNvSpPr>
          <p:nvPr>
            <p:ph type="title" idx="4294967295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2656"/>
            <a:ext cx="8964488" cy="426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TextBox 4"/>
          <p:cNvSpPr txBox="1">
            <a:spLocks noChangeArrowheads="1"/>
          </p:cNvSpPr>
          <p:nvPr/>
        </p:nvSpPr>
        <p:spPr bwMode="auto">
          <a:xfrm>
            <a:off x="3286125" y="5572125"/>
            <a:ext cx="28575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zh-CN" altLang="en-US">
              <a:latin typeface="Calibri" pitchFamily="34" charset="0"/>
            </a:endParaRPr>
          </a:p>
        </p:txBody>
      </p:sp>
      <p:sp>
        <p:nvSpPr>
          <p:cNvPr id="8198" name="TextBox 6"/>
          <p:cNvSpPr txBox="1">
            <a:spLocks noChangeArrowheads="1"/>
          </p:cNvSpPr>
          <p:nvPr/>
        </p:nvSpPr>
        <p:spPr bwMode="auto">
          <a:xfrm>
            <a:off x="3786188" y="5572125"/>
            <a:ext cx="4968875" cy="8620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zh-CN" dirty="0">
              <a:solidFill>
                <a:schemeClr val="tx2"/>
              </a:solidFill>
              <a:latin typeface="Impact" pitchFamily="34" charset="0"/>
            </a:endParaRPr>
          </a:p>
          <a:p>
            <a:pPr algn="r"/>
            <a:r>
              <a:rPr lang="zh-CN" altLang="en-US" sz="1600" b="1" dirty="0" smtClean="0">
                <a:solidFill>
                  <a:srgbClr val="00206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索菲亚，</a:t>
            </a:r>
            <a:r>
              <a:rPr lang="en-US" altLang="zh-CN" sz="1600" b="1" dirty="0">
                <a:solidFill>
                  <a:srgbClr val="00206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2015</a:t>
            </a:r>
            <a:r>
              <a:rPr lang="zh-CN" altLang="en-US" sz="1600" b="1" dirty="0" smtClean="0">
                <a:solidFill>
                  <a:srgbClr val="00206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年</a:t>
            </a:r>
            <a:r>
              <a:rPr lang="en-US" altLang="zh-CN" sz="1600" b="1" dirty="0" smtClean="0">
                <a:solidFill>
                  <a:srgbClr val="00206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3</a:t>
            </a:r>
            <a:r>
              <a:rPr lang="zh-CN" altLang="en-US" sz="1600" b="1" dirty="0" smtClean="0">
                <a:solidFill>
                  <a:srgbClr val="00206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月</a:t>
            </a:r>
            <a:r>
              <a:rPr lang="en-US" altLang="zh-CN" sz="1600" b="1" dirty="0" smtClean="0">
                <a:solidFill>
                  <a:srgbClr val="00206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26</a:t>
            </a:r>
            <a:r>
              <a:rPr lang="zh-CN" altLang="en-US" sz="1600" b="1" dirty="0" smtClean="0">
                <a:solidFill>
                  <a:srgbClr val="00206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日</a:t>
            </a:r>
            <a:endParaRPr lang="en-US" altLang="zh-CN" sz="1600" b="1" dirty="0">
              <a:solidFill>
                <a:srgbClr val="00206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algn="r"/>
            <a:r>
              <a:rPr lang="en-US" altLang="zh-CN" sz="1600" b="1" dirty="0" smtClean="0">
                <a:solidFill>
                  <a:srgbClr val="00206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Sofia, March 26th</a:t>
            </a:r>
            <a:r>
              <a:rPr lang="zh-CN" altLang="en-US" sz="1600" b="1" dirty="0">
                <a:solidFill>
                  <a:srgbClr val="00206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，</a:t>
            </a:r>
            <a:r>
              <a:rPr lang="en-US" altLang="zh-CN" sz="1600" b="1" dirty="0">
                <a:solidFill>
                  <a:srgbClr val="00206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2015 </a:t>
            </a:r>
            <a:endParaRPr lang="zh-CN" altLang="en-US" sz="1600" b="1" dirty="0">
              <a:solidFill>
                <a:srgbClr val="00206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8199" name="TextBox 8"/>
          <p:cNvSpPr txBox="1">
            <a:spLocks noChangeArrowheads="1"/>
          </p:cNvSpPr>
          <p:nvPr/>
        </p:nvSpPr>
        <p:spPr bwMode="auto">
          <a:xfrm>
            <a:off x="4357688" y="0"/>
            <a:ext cx="4643437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zh-CN" altLang="en-US">
              <a:latin typeface="Calibri" pitchFamily="34" charset="0"/>
            </a:endParaRPr>
          </a:p>
        </p:txBody>
      </p:sp>
      <p:pic>
        <p:nvPicPr>
          <p:cNvPr id="8200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260648"/>
            <a:ext cx="2447447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3643313" y="4714875"/>
            <a:ext cx="2357437" cy="928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202" name="TextBox 2"/>
          <p:cNvSpPr txBox="1">
            <a:spLocks noChangeArrowheads="1"/>
          </p:cNvSpPr>
          <p:nvPr/>
        </p:nvSpPr>
        <p:spPr bwMode="auto">
          <a:xfrm>
            <a:off x="611560" y="4293096"/>
            <a:ext cx="8208911" cy="117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14000"/>
              </a:lnSpc>
            </a:pPr>
            <a:r>
              <a:rPr lang="en-US" altLang="zh-CN" sz="3200" b="1" dirty="0" smtClean="0">
                <a:solidFill>
                  <a:srgbClr val="00206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Technology 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Innovation: </a:t>
            </a:r>
            <a:endParaRPr lang="en-US" altLang="zh-CN" sz="3200" b="1" dirty="0" smtClean="0">
              <a:solidFill>
                <a:srgbClr val="00206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342900" indent="-342900">
              <a:lnSpc>
                <a:spcPct val="114000"/>
              </a:lnSpc>
            </a:pP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                   SNPTC’s 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Practice 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and Prospect</a:t>
            </a:r>
            <a:endParaRPr lang="zh-CN" altLang="en-US" sz="3200" b="1" dirty="0">
              <a:solidFill>
                <a:srgbClr val="00206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3971BB7-80DF-4CCC-ABC6-7BCF6247D6D1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  <p:sp>
        <p:nvSpPr>
          <p:cNvPr id="13" name="页脚占位符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SNPTC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文本框 6"/>
          <p:cNvSpPr txBox="1">
            <a:spLocks noChangeArrowheads="1"/>
          </p:cNvSpPr>
          <p:nvPr/>
        </p:nvSpPr>
        <p:spPr bwMode="auto">
          <a:xfrm>
            <a:off x="214313" y="357188"/>
            <a:ext cx="7226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七个方面的产业基础</a:t>
            </a:r>
            <a:r>
              <a:rPr lang="en-US" altLang="zh-CN" sz="2400" b="1" dirty="0">
                <a:solidFill>
                  <a:srgbClr val="C0000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  7 Industrial Bases</a:t>
            </a:r>
            <a:endParaRPr lang="zh-CN" altLang="en-US" sz="2400" b="1" dirty="0">
              <a:solidFill>
                <a:srgbClr val="C00000"/>
              </a:solidFill>
              <a:latin typeface="Bookman Old Style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20483" name="TextBox 9"/>
          <p:cNvSpPr txBox="1">
            <a:spLocks noChangeArrowheads="1"/>
          </p:cNvSpPr>
          <p:nvPr/>
        </p:nvSpPr>
        <p:spPr bwMode="auto">
          <a:xfrm>
            <a:off x="214313" y="1052513"/>
            <a:ext cx="2214562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Clr>
                <a:srgbClr val="C00000"/>
              </a:buClr>
              <a:buFont typeface="Arial" charset="0"/>
              <a:buChar char="•"/>
            </a:pPr>
            <a:r>
              <a:rPr lang="zh-CN" altLang="en-US" sz="2000">
                <a:solidFill>
                  <a:srgbClr val="40404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科研开发</a:t>
            </a:r>
            <a:endParaRPr lang="en-US" altLang="zh-CN" sz="2000">
              <a:solidFill>
                <a:srgbClr val="40404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342900" indent="-342900">
              <a:buClr>
                <a:srgbClr val="C00000"/>
              </a:buClr>
            </a:pPr>
            <a:r>
              <a:rPr lang="en-US" altLang="zh-CN">
                <a:solidFill>
                  <a:srgbClr val="40404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     R&amp;D Innovation</a:t>
            </a:r>
            <a:endParaRPr lang="zh-CN" altLang="en-US">
              <a:solidFill>
                <a:srgbClr val="40404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20484" name="Rectangle 123"/>
          <p:cNvSpPr>
            <a:spLocks noChangeArrowheads="1"/>
          </p:cNvSpPr>
          <p:nvPr/>
        </p:nvSpPr>
        <p:spPr bwMode="auto">
          <a:xfrm>
            <a:off x="1274763" y="1822450"/>
            <a:ext cx="3857625" cy="15388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42900" indent="-342900" defTabSz="887413"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en-US" altLang="zh-CN" sz="2000" dirty="0">
                <a:solidFill>
                  <a:srgbClr val="40404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CAP1400</a:t>
            </a:r>
          </a:p>
          <a:p>
            <a:pPr marL="342900" indent="-342900" defTabSz="887413"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en-US" altLang="zh-CN" sz="2000" dirty="0">
                <a:solidFill>
                  <a:srgbClr val="40404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CAP1700</a:t>
            </a:r>
          </a:p>
          <a:p>
            <a:pPr marL="342900" indent="-342900" defTabSz="887413"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zh-CN" altLang="en-US" sz="2000" dirty="0">
                <a:solidFill>
                  <a:srgbClr val="40404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小型模块化反应堆 </a:t>
            </a:r>
            <a:r>
              <a:rPr lang="en-US" altLang="zh-CN" sz="2000" dirty="0">
                <a:solidFill>
                  <a:srgbClr val="40404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SMR</a:t>
            </a:r>
          </a:p>
          <a:p>
            <a:pPr marL="342900" indent="-342900" defTabSz="887413"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zh-CN" altLang="en-US" sz="2000" dirty="0">
                <a:solidFill>
                  <a:srgbClr val="40404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第四代核电</a:t>
            </a:r>
            <a:r>
              <a:rPr lang="zh-CN" altLang="en-US" sz="2000" dirty="0" smtClean="0">
                <a:solidFill>
                  <a:srgbClr val="40404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技术</a:t>
            </a:r>
            <a:r>
              <a:rPr lang="en-US" altLang="zh-CN" sz="2000" dirty="0" smtClean="0">
                <a:solidFill>
                  <a:srgbClr val="40404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G4 NPP Technology</a:t>
            </a:r>
            <a:endParaRPr lang="en-US" altLang="zh-CN" sz="2000" dirty="0">
              <a:solidFill>
                <a:srgbClr val="40404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0350" y="1039813"/>
            <a:ext cx="3019425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3" descr="D:\照片\山东荣成--鸟瞰\山东荣成--鸟瞰二 拷贝-e (2)[1].JPG"/>
          <p:cNvPicPr>
            <a:picLocks noChangeAspect="1" noChangeArrowheads="1"/>
          </p:cNvPicPr>
          <p:nvPr/>
        </p:nvPicPr>
        <p:blipFill>
          <a:blip r:embed="rId4" cstate="print"/>
          <a:srcRect l="17384" t="20126" r="34723" b="42911"/>
          <a:stretch>
            <a:fillRect/>
          </a:stretch>
        </p:blipFill>
        <p:spPr bwMode="auto">
          <a:xfrm>
            <a:off x="539750" y="4111625"/>
            <a:ext cx="3046413" cy="154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6163" y="4111625"/>
            <a:ext cx="2039937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图片 12" descr="containment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26100" y="4111625"/>
            <a:ext cx="1027113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70675" y="4111625"/>
            <a:ext cx="1679575" cy="154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0" name="灯片编号占位符 1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0C0C0C8D-AF24-4E17-A995-58ED6A763A37}" type="slidenum">
              <a:rPr lang="zh-CN" altLang="en-US" sz="1200">
                <a:solidFill>
                  <a:srgbClr val="898989"/>
                </a:solidFill>
              </a:rPr>
              <a:pPr algn="r"/>
              <a:t>10</a:t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360988" y="1052513"/>
            <a:ext cx="1555750" cy="307975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_GB2312" pitchFamily="49" charset="-122"/>
                <a:ea typeface="仿宋_GB2312" pitchFamily="49" charset="-122"/>
              </a:rPr>
              <a:t>国核北京研究院</a:t>
            </a:r>
            <a:endParaRPr lang="zh-CN" altLang="en-US" sz="14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_GB2312" pitchFamily="49" charset="-122"/>
              <a:ea typeface="仿宋_GB2312" pitchFamily="49" charset="-122"/>
            </a:endParaRPr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DF4C-21B3-4F11-8E23-2478CFF1B8E4}" type="slidenum">
              <a:rPr lang="zh-CN" altLang="en-US" smtClean="0"/>
              <a:pPr/>
              <a:t>10</a:t>
            </a:fld>
            <a:endParaRPr lang="zh-CN" altLang="en-US"/>
          </a:p>
        </p:txBody>
      </p:sp>
      <p:sp>
        <p:nvSpPr>
          <p:cNvPr id="13" name="页脚占位符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文本框 6"/>
          <p:cNvSpPr txBox="1">
            <a:spLocks noChangeArrowheads="1"/>
          </p:cNvSpPr>
          <p:nvPr/>
        </p:nvSpPr>
        <p:spPr bwMode="auto">
          <a:xfrm>
            <a:off x="214313" y="357188"/>
            <a:ext cx="7226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七个方面的产业基础</a:t>
            </a:r>
            <a:r>
              <a:rPr lang="en-US" altLang="zh-CN" sz="2400" b="1" dirty="0">
                <a:solidFill>
                  <a:srgbClr val="C0000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  7 Industrial Bases</a:t>
            </a:r>
            <a:endParaRPr lang="zh-CN" altLang="en-US" sz="2400" b="1" dirty="0">
              <a:solidFill>
                <a:srgbClr val="C00000"/>
              </a:solidFill>
              <a:latin typeface="Bookman Old Style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21507" name="Rectangle 123"/>
          <p:cNvSpPr>
            <a:spLocks noChangeArrowheads="1"/>
          </p:cNvSpPr>
          <p:nvPr/>
        </p:nvSpPr>
        <p:spPr bwMode="auto">
          <a:xfrm>
            <a:off x="1116013" y="1854200"/>
            <a:ext cx="5400675" cy="2155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42900" indent="-342900" defTabSz="8874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en-US" altLang="en-US" sz="2000">
                <a:solidFill>
                  <a:srgbClr val="40404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CAP1000</a:t>
            </a:r>
            <a:r>
              <a:rPr lang="zh-CN" altLang="en-US" sz="2000">
                <a:solidFill>
                  <a:srgbClr val="40404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电厂设计</a:t>
            </a:r>
            <a:endParaRPr lang="en-US" altLang="zh-CN" sz="2000">
              <a:solidFill>
                <a:srgbClr val="40404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342900" indent="-342900" defTabSz="8874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en-US" altLang="zh-CN" sz="2000">
                <a:solidFill>
                  <a:srgbClr val="40404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CAP1000Full Plant Design</a:t>
            </a:r>
          </a:p>
          <a:p>
            <a:pPr marL="342900" indent="-342900" defTabSz="8874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en-US" altLang="en-US" sz="2000">
                <a:solidFill>
                  <a:srgbClr val="40404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CAP1400</a:t>
            </a:r>
            <a:r>
              <a:rPr lang="zh-CN" altLang="en-US" sz="2000">
                <a:solidFill>
                  <a:srgbClr val="40404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电厂设计</a:t>
            </a:r>
            <a:endParaRPr lang="en-US" altLang="zh-CN" sz="2000">
              <a:solidFill>
                <a:srgbClr val="40404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342900" indent="-342900" defTabSz="8874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en-US" altLang="zh-CN" sz="2000">
                <a:solidFill>
                  <a:srgbClr val="40404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CAP1400 Full Plant Design</a:t>
            </a:r>
          </a:p>
          <a:p>
            <a:pPr marL="342900" indent="-342900" defTabSz="8874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zh-CN" altLang="en-US" sz="2000">
                <a:solidFill>
                  <a:srgbClr val="40404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其他 </a:t>
            </a:r>
            <a:r>
              <a:rPr lang="en-US" altLang="zh-CN" sz="2000">
                <a:solidFill>
                  <a:srgbClr val="40404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Others</a:t>
            </a:r>
          </a:p>
        </p:txBody>
      </p:sp>
      <p:sp>
        <p:nvSpPr>
          <p:cNvPr id="21508" name="TextBox 18"/>
          <p:cNvSpPr txBox="1">
            <a:spLocks noChangeArrowheads="1"/>
          </p:cNvSpPr>
          <p:nvPr/>
        </p:nvSpPr>
        <p:spPr bwMode="auto">
          <a:xfrm>
            <a:off x="301625" y="1077913"/>
            <a:ext cx="19446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Clr>
                <a:srgbClr val="C00000"/>
              </a:buClr>
              <a:buFont typeface="Arial" charset="0"/>
              <a:buChar char="•"/>
            </a:pPr>
            <a:r>
              <a:rPr lang="zh-CN" altLang="en-US" sz="2000">
                <a:solidFill>
                  <a:srgbClr val="404040"/>
                </a:solidFill>
                <a:latin typeface="黑体" pitchFamily="49" charset="-122"/>
                <a:ea typeface="黑体" pitchFamily="49" charset="-122"/>
              </a:rPr>
              <a:t>工程设计</a:t>
            </a:r>
            <a:endParaRPr lang="en-US" altLang="zh-CN" sz="2000">
              <a:solidFill>
                <a:srgbClr val="404040"/>
              </a:solidFill>
              <a:latin typeface="黑体" pitchFamily="49" charset="-122"/>
              <a:ea typeface="黑体" pitchFamily="49" charset="-122"/>
            </a:endParaRPr>
          </a:p>
          <a:p>
            <a:pPr marL="342900" indent="-342900">
              <a:buClr>
                <a:srgbClr val="C00000"/>
              </a:buClr>
            </a:pPr>
            <a:r>
              <a:rPr lang="en-US" altLang="zh-CN" sz="2000">
                <a:solidFill>
                  <a:srgbClr val="404040"/>
                </a:solidFill>
                <a:latin typeface="黑体" pitchFamily="49" charset="-122"/>
                <a:ea typeface="黑体" pitchFamily="49" charset="-122"/>
              </a:rPr>
              <a:t>   </a:t>
            </a:r>
            <a:r>
              <a:rPr lang="en-US" altLang="zh-CN">
                <a:solidFill>
                  <a:srgbClr val="40404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Engineering</a:t>
            </a:r>
            <a:endParaRPr lang="zh-CN" altLang="en-US">
              <a:solidFill>
                <a:srgbClr val="40404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21509" name="Picture 4" descr="nk1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0063" y="836613"/>
            <a:ext cx="18415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2" descr="J:\untitled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0063" y="2212975"/>
            <a:ext cx="1820862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1" descr="J:\2010年5月后\国家电网\材料\1986年进行最后一次可行性研究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0063" y="3357563"/>
            <a:ext cx="18065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4" descr="国电峪口ga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64250" y="4645025"/>
            <a:ext cx="2287588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4" descr="(b)巴基斯坦恰希玛一期核电站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7938" y="4645025"/>
            <a:ext cx="1785938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87" descr="嘉苏姑达印度工程最新照片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58938" y="4645025"/>
            <a:ext cx="1785937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10" descr="1000千伏晋东南-南阳-荆门特高压2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53350" y="4662488"/>
            <a:ext cx="1368425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14" descr="长岛风力发电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17888" y="4645025"/>
            <a:ext cx="1785937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7" name="Picture 5" descr="济宁太阳能副本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64063" y="4645025"/>
            <a:ext cx="1500187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矩形 46"/>
          <p:cNvSpPr/>
          <p:nvPr/>
        </p:nvSpPr>
        <p:spPr>
          <a:xfrm>
            <a:off x="-7938" y="6021388"/>
            <a:ext cx="2428876" cy="307975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_GB2312" pitchFamily="49" charset="-122"/>
                <a:ea typeface="仿宋_GB2312" pitchFamily="49" charset="-122"/>
              </a:rPr>
              <a:t>核电 </a:t>
            </a:r>
            <a:r>
              <a:rPr lang="en-US" altLang="zh-CN" sz="14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_GB2312" pitchFamily="49" charset="-122"/>
                <a:ea typeface="仿宋_GB2312" pitchFamily="49" charset="-122"/>
              </a:rPr>
              <a:t>Nuclear</a:t>
            </a:r>
            <a:endParaRPr lang="zh-CN" altLang="en-US" sz="14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_GB2312" pitchFamily="49" charset="-122"/>
              <a:ea typeface="仿宋_GB2312" pitchFamily="49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1647825" y="6021388"/>
            <a:ext cx="1555750" cy="307975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_GB2312" pitchFamily="49" charset="-122"/>
                <a:ea typeface="仿宋_GB2312" pitchFamily="49" charset="-122"/>
              </a:rPr>
              <a:t>火电 </a:t>
            </a:r>
            <a:r>
              <a:rPr lang="en-US" altLang="zh-CN" sz="14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_GB2312" pitchFamily="49" charset="-122"/>
                <a:ea typeface="仿宋_GB2312" pitchFamily="49" charset="-122"/>
              </a:rPr>
              <a:t>Thermal</a:t>
            </a:r>
            <a:endParaRPr lang="zh-CN" altLang="en-US" sz="14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_GB2312" pitchFamily="49" charset="-122"/>
              <a:ea typeface="仿宋_GB2312" pitchFamily="49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3382963" y="6021388"/>
            <a:ext cx="1214437" cy="307975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_GB2312" pitchFamily="49" charset="-122"/>
                <a:ea typeface="仿宋_GB2312" pitchFamily="49" charset="-122"/>
              </a:rPr>
              <a:t>风能 </a:t>
            </a:r>
            <a:r>
              <a:rPr lang="en-US" altLang="zh-CN" sz="14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_GB2312" pitchFamily="49" charset="-122"/>
                <a:ea typeface="仿宋_GB2312" pitchFamily="49" charset="-122"/>
              </a:rPr>
              <a:t>Wind</a:t>
            </a:r>
            <a:endParaRPr lang="zh-CN" altLang="en-US" sz="14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_GB2312" pitchFamily="49" charset="-122"/>
              <a:ea typeface="仿宋_GB2312" pitchFamily="49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4597400" y="6021388"/>
            <a:ext cx="1630363" cy="307975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_GB2312" pitchFamily="49" charset="-122"/>
                <a:ea typeface="仿宋_GB2312" pitchFamily="49" charset="-122"/>
              </a:rPr>
              <a:t>太阳能 </a:t>
            </a:r>
            <a:r>
              <a:rPr lang="en-US" altLang="zh-CN" sz="14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_GB2312" pitchFamily="49" charset="-122"/>
                <a:ea typeface="仿宋_GB2312" pitchFamily="49" charset="-122"/>
              </a:rPr>
              <a:t>Solar</a:t>
            </a:r>
            <a:endParaRPr lang="zh-CN" altLang="en-US" sz="14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_GB2312" pitchFamily="49" charset="-122"/>
              <a:ea typeface="仿宋_GB2312" pitchFamily="49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6108700" y="6013450"/>
            <a:ext cx="1631950" cy="307975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_GB2312" pitchFamily="49" charset="-122"/>
                <a:ea typeface="仿宋_GB2312" pitchFamily="49" charset="-122"/>
              </a:rPr>
              <a:t>生物质 </a:t>
            </a:r>
            <a:r>
              <a:rPr lang="en-US" altLang="zh-CN" sz="14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_GB2312" pitchFamily="49" charset="-122"/>
                <a:ea typeface="仿宋_GB2312" pitchFamily="49" charset="-122"/>
              </a:rPr>
              <a:t>Bio</a:t>
            </a:r>
            <a:endParaRPr lang="zh-CN" altLang="en-US" sz="14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_GB2312" pitchFamily="49" charset="-122"/>
              <a:ea typeface="仿宋_GB2312" pitchFamily="49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7621588" y="6013450"/>
            <a:ext cx="1631950" cy="307975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_GB2312" pitchFamily="49" charset="-122"/>
                <a:ea typeface="仿宋_GB2312" pitchFamily="49" charset="-122"/>
              </a:rPr>
              <a:t>电网 </a:t>
            </a:r>
            <a:r>
              <a:rPr lang="en-US" altLang="zh-CN" sz="14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_GB2312" pitchFamily="49" charset="-122"/>
                <a:ea typeface="仿宋_GB2312" pitchFamily="49" charset="-122"/>
              </a:rPr>
              <a:t>Grid</a:t>
            </a:r>
            <a:endParaRPr lang="zh-CN" altLang="en-US" sz="14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_GB2312" pitchFamily="49" charset="-122"/>
              <a:ea typeface="仿宋_GB2312" pitchFamily="49" charset="-122"/>
            </a:endParaRPr>
          </a:p>
        </p:txBody>
      </p:sp>
      <p:sp>
        <p:nvSpPr>
          <p:cNvPr id="21524" name="灯片编号占位符 1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AB6F8910-BD1F-4830-A5C1-D6B6DDCE3D82}" type="slidenum">
              <a:rPr lang="zh-CN" altLang="en-US" sz="1200">
                <a:solidFill>
                  <a:srgbClr val="898989"/>
                </a:solidFill>
              </a:rPr>
              <a:pPr algn="r"/>
              <a:t>11</a:t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850063" y="923925"/>
            <a:ext cx="1555750" cy="307975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_GB2312" pitchFamily="49" charset="-122"/>
                <a:ea typeface="仿宋_GB2312" pitchFamily="49" charset="-122"/>
              </a:rPr>
              <a:t>上海院</a:t>
            </a:r>
            <a:endParaRPr lang="zh-CN" altLang="en-US" sz="14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_GB2312" pitchFamily="49" charset="-122"/>
              <a:ea typeface="仿宋_GB2312" pitchFamily="49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843713" y="2289175"/>
            <a:ext cx="1555750" cy="307975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_GB2312" pitchFamily="49" charset="-122"/>
                <a:ea typeface="仿宋_GB2312" pitchFamily="49" charset="-122"/>
              </a:rPr>
              <a:t>山东院</a:t>
            </a:r>
            <a:endParaRPr lang="zh-CN" altLang="en-US" sz="14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_GB2312" pitchFamily="49" charset="-122"/>
              <a:ea typeface="仿宋_GB2312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869113" y="3357563"/>
            <a:ext cx="1555750" cy="307975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_GB2312" pitchFamily="49" charset="-122"/>
                <a:ea typeface="仿宋_GB2312" pitchFamily="49" charset="-122"/>
              </a:rPr>
              <a:t>国核院</a:t>
            </a:r>
            <a:endParaRPr lang="zh-CN" altLang="en-US" sz="14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_GB2312" pitchFamily="49" charset="-122"/>
              <a:ea typeface="仿宋_GB2312" pitchFamily="49" charset="-122"/>
            </a:endParaRPr>
          </a:p>
        </p:txBody>
      </p:sp>
      <p:sp>
        <p:nvSpPr>
          <p:cNvPr id="24" name="灯片编号占位符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DF4C-21B3-4F11-8E23-2478CFF1B8E4}" type="slidenum">
              <a:rPr lang="zh-CN" altLang="en-US" smtClean="0"/>
              <a:pPr/>
              <a:t>11</a:t>
            </a:fld>
            <a:endParaRPr lang="zh-CN" altLang="en-US"/>
          </a:p>
        </p:txBody>
      </p:sp>
      <p:sp>
        <p:nvSpPr>
          <p:cNvPr id="25" name="页脚占位符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文本框 6"/>
          <p:cNvSpPr txBox="1">
            <a:spLocks noChangeArrowheads="1"/>
          </p:cNvSpPr>
          <p:nvPr/>
        </p:nvSpPr>
        <p:spPr bwMode="auto">
          <a:xfrm>
            <a:off x="214313" y="357188"/>
            <a:ext cx="7226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七个方面的产业基础</a:t>
            </a:r>
            <a:r>
              <a:rPr lang="en-US" altLang="zh-CN" sz="2400" b="1" dirty="0">
                <a:solidFill>
                  <a:srgbClr val="C0000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  7 Industrial Bases</a:t>
            </a:r>
            <a:endParaRPr lang="zh-CN" altLang="en-US" sz="2400" b="1" dirty="0">
              <a:solidFill>
                <a:srgbClr val="C00000"/>
              </a:solidFill>
              <a:latin typeface="Bookman Old Style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22531" name="Rectangle 123"/>
          <p:cNvSpPr>
            <a:spLocks noChangeArrowheads="1"/>
          </p:cNvSpPr>
          <p:nvPr/>
        </p:nvSpPr>
        <p:spPr bwMode="auto">
          <a:xfrm>
            <a:off x="611560" y="1844824"/>
            <a:ext cx="5400675" cy="2047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42900" indent="-342900" defTabSz="887413">
              <a:spcBef>
                <a:spcPts val="600"/>
              </a:spcBef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zh-CN" altLang="en-US" dirty="0">
                <a:solidFill>
                  <a:srgbClr val="40404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三代核电总承包管理体系和能力</a:t>
            </a:r>
            <a:endParaRPr lang="en-US" altLang="zh-CN" dirty="0">
              <a:solidFill>
                <a:srgbClr val="40404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342900" indent="-342900" defTabSz="887413">
              <a:spcBef>
                <a:spcPts val="600"/>
              </a:spcBef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en-US" altLang="zh-CN" dirty="0">
                <a:solidFill>
                  <a:srgbClr val="40404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EPC Capability for Gen III NP Projects</a:t>
            </a:r>
          </a:p>
          <a:p>
            <a:pPr marL="342900" indent="-342900" defTabSz="887413">
              <a:spcBef>
                <a:spcPts val="600"/>
              </a:spcBef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zh-CN" altLang="en-US" dirty="0">
                <a:solidFill>
                  <a:srgbClr val="40404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火电总承包能力</a:t>
            </a:r>
            <a:endParaRPr lang="en-US" altLang="zh-CN" dirty="0">
              <a:solidFill>
                <a:srgbClr val="40404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342900" indent="-342900" defTabSz="887413">
              <a:spcBef>
                <a:spcPts val="600"/>
              </a:spcBef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en-US" altLang="zh-CN" dirty="0">
                <a:solidFill>
                  <a:srgbClr val="40404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EPC Capability for Thermal Power Projects</a:t>
            </a:r>
          </a:p>
          <a:p>
            <a:pPr marL="342900" indent="-342900" defTabSz="887413">
              <a:spcBef>
                <a:spcPts val="600"/>
              </a:spcBef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zh-CN" altLang="en-US" dirty="0">
                <a:solidFill>
                  <a:srgbClr val="40404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新能源总承包能力</a:t>
            </a:r>
            <a:endParaRPr lang="en-US" altLang="zh-CN" dirty="0">
              <a:solidFill>
                <a:srgbClr val="40404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342900" indent="-342900" defTabSz="887413">
              <a:spcBef>
                <a:spcPts val="600"/>
              </a:spcBef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en-US" altLang="zh-CN" dirty="0">
                <a:solidFill>
                  <a:srgbClr val="40404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EPC Capability for New Energy Projects</a:t>
            </a:r>
          </a:p>
        </p:txBody>
      </p:sp>
      <p:sp>
        <p:nvSpPr>
          <p:cNvPr id="22532" name="TextBox 24"/>
          <p:cNvSpPr txBox="1">
            <a:spLocks noChangeArrowheads="1"/>
          </p:cNvSpPr>
          <p:nvPr/>
        </p:nvSpPr>
        <p:spPr bwMode="auto">
          <a:xfrm>
            <a:off x="323850" y="1001713"/>
            <a:ext cx="307181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Clr>
                <a:srgbClr val="C00000"/>
              </a:buClr>
              <a:buFont typeface="Arial" charset="0"/>
              <a:buChar char="•"/>
            </a:pPr>
            <a:r>
              <a:rPr lang="zh-CN" altLang="en-US" sz="2000" dirty="0">
                <a:solidFill>
                  <a:srgbClr val="40404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工程</a:t>
            </a:r>
            <a:r>
              <a:rPr lang="zh-CN" altLang="en-US" sz="2000" dirty="0" smtClean="0">
                <a:solidFill>
                  <a:srgbClr val="40404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建设</a:t>
            </a:r>
            <a:endParaRPr lang="en-US" altLang="zh-CN" sz="2000" dirty="0">
              <a:solidFill>
                <a:srgbClr val="40404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342900" indent="-342900">
              <a:buClr>
                <a:srgbClr val="C00000"/>
              </a:buClr>
            </a:pPr>
            <a:r>
              <a:rPr lang="en-US" altLang="zh-CN" dirty="0">
                <a:solidFill>
                  <a:srgbClr val="40404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     Project Construction </a:t>
            </a:r>
          </a:p>
          <a:p>
            <a:pPr marL="342900" indent="-342900">
              <a:buClr>
                <a:srgbClr val="C00000"/>
              </a:buClr>
            </a:pPr>
            <a:r>
              <a:rPr lang="en-US" altLang="zh-CN" dirty="0">
                <a:solidFill>
                  <a:srgbClr val="40404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     </a:t>
            </a:r>
            <a:endParaRPr lang="zh-CN" altLang="en-US" dirty="0">
              <a:solidFill>
                <a:srgbClr val="40404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22533" name="Picture 3" descr="C:\Documents and Settings\ZhangJi\桌面\工程公司大楼外景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764704"/>
            <a:ext cx="327501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7" name="灯片编号占位符 1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D70C8CC1-884E-4BF8-9ABF-A8504228900F}" type="slidenum">
              <a:rPr lang="zh-CN" altLang="en-US" sz="1200">
                <a:solidFill>
                  <a:srgbClr val="898989"/>
                </a:solidFill>
              </a:rPr>
              <a:pPr algn="r"/>
              <a:t>12</a:t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227763" y="1357313"/>
            <a:ext cx="1555750" cy="307975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_GB2312" pitchFamily="49" charset="-122"/>
                <a:ea typeface="仿宋_GB2312" pitchFamily="49" charset="-122"/>
              </a:rPr>
              <a:t>国核工程</a:t>
            </a:r>
            <a:endParaRPr lang="zh-CN" altLang="en-US" sz="14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_GB2312" pitchFamily="49" charset="-122"/>
              <a:ea typeface="仿宋_GB2312" pitchFamily="49" charset="-122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 r="18011"/>
          <a:stretch>
            <a:fillRect/>
          </a:stretch>
        </p:blipFill>
        <p:spPr bwMode="auto">
          <a:xfrm>
            <a:off x="4788024" y="3212976"/>
            <a:ext cx="435597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国电峪口ga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005064"/>
            <a:ext cx="228758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4" descr="长岛风力发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4365104"/>
            <a:ext cx="1500187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灯片编号占位符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DF4C-21B3-4F11-8E23-2478CFF1B8E4}" type="slidenum">
              <a:rPr lang="zh-CN" altLang="en-US" smtClean="0"/>
              <a:pPr/>
              <a:t>12</a:t>
            </a:fld>
            <a:endParaRPr lang="zh-CN" altLang="en-US"/>
          </a:p>
        </p:txBody>
      </p:sp>
      <p:sp>
        <p:nvSpPr>
          <p:cNvPr id="15" name="页脚占位符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文本框 6"/>
          <p:cNvSpPr txBox="1">
            <a:spLocks noChangeArrowheads="1"/>
          </p:cNvSpPr>
          <p:nvPr/>
        </p:nvSpPr>
        <p:spPr bwMode="auto">
          <a:xfrm>
            <a:off x="214313" y="357188"/>
            <a:ext cx="7226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七个方面的产业基础</a:t>
            </a:r>
            <a:r>
              <a:rPr lang="en-US" altLang="zh-CN" sz="2400" dirty="0">
                <a:solidFill>
                  <a:srgbClr val="C0000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  7 Industrial Bases</a:t>
            </a:r>
            <a:endParaRPr lang="zh-CN" altLang="en-US" sz="2400" dirty="0">
              <a:solidFill>
                <a:srgbClr val="C00000"/>
              </a:solidFill>
              <a:latin typeface="Bookman Old Style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23555" name="Rectangle 123"/>
          <p:cNvSpPr>
            <a:spLocks noChangeArrowheads="1"/>
          </p:cNvSpPr>
          <p:nvPr/>
        </p:nvSpPr>
        <p:spPr bwMode="auto">
          <a:xfrm>
            <a:off x="1116013" y="1854200"/>
            <a:ext cx="7810500" cy="1877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42900" indent="-342900" defTabSz="8874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en-US" altLang="zh-CN" dirty="0" smtClean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More than 700 </a:t>
            </a:r>
            <a:r>
              <a:rPr lang="en-US" altLang="zh-CN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qualified suppliers were </a:t>
            </a:r>
            <a:r>
              <a:rPr lang="en-US" altLang="zh-CN" dirty="0" smtClean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certified</a:t>
            </a:r>
            <a:endParaRPr lang="en-US" altLang="zh-CN" dirty="0">
              <a:solidFill>
                <a:srgbClr val="404040"/>
              </a:solidFill>
              <a:latin typeface="Bookman Old Style" pitchFamily="18" charset="0"/>
              <a:ea typeface="黑体" pitchFamily="49" charset="-122"/>
              <a:cs typeface="Times New Roman" pitchFamily="18" charset="0"/>
            </a:endParaRPr>
          </a:p>
          <a:p>
            <a:pPr marL="342900" indent="-342900" defTabSz="8874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en-US" altLang="zh-CN" dirty="0" smtClean="0">
                <a:latin typeface="Bookman Old Style" pitchFamily="18" charset="0"/>
                <a:ea typeface="黑体" pitchFamily="2" charset="-122"/>
              </a:rPr>
              <a:t>Gen III NP supply chain could support 6-8 AP/CAP units annually.</a:t>
            </a:r>
          </a:p>
          <a:p>
            <a:pPr marL="342900" indent="-342900" defTabSz="8874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en-US" altLang="zh-CN" dirty="0" smtClean="0">
                <a:latin typeface="Bookman Old Style" pitchFamily="18" charset="0"/>
                <a:ea typeface="黑体" pitchFamily="2" charset="-122"/>
              </a:rPr>
              <a:t>2-5 suppliers for each key equipment</a:t>
            </a:r>
          </a:p>
          <a:p>
            <a:pPr marL="342900" indent="-342900" defTabSz="8874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Arial" charset="0"/>
              <a:buChar char="•"/>
            </a:pPr>
            <a:endParaRPr lang="en-US" altLang="zh-CN" sz="2000" dirty="0">
              <a:solidFill>
                <a:srgbClr val="40404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23556" name="TextBox 29"/>
          <p:cNvSpPr txBox="1">
            <a:spLocks noChangeArrowheads="1"/>
          </p:cNvSpPr>
          <p:nvPr/>
        </p:nvSpPr>
        <p:spPr bwMode="auto">
          <a:xfrm>
            <a:off x="539552" y="980728"/>
            <a:ext cx="458380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</a:pPr>
            <a:r>
              <a:rPr lang="zh-CN" altLang="en-US" sz="2000" dirty="0"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合格供应商体系</a:t>
            </a:r>
            <a:endParaRPr lang="en-US" altLang="zh-CN" sz="2000" dirty="0">
              <a:latin typeface="Bookman Old Style" pitchFamily="18" charset="0"/>
              <a:ea typeface="黑体" pitchFamily="49" charset="-122"/>
              <a:cs typeface="Times New Roman" pitchFamily="18" charset="0"/>
            </a:endParaRPr>
          </a:p>
          <a:p>
            <a:pPr marL="342900" indent="-342900">
              <a:buClr>
                <a:srgbClr val="C00000"/>
              </a:buClr>
            </a:pPr>
            <a:r>
              <a:rPr lang="en-US" altLang="zh-CN" sz="2000" dirty="0" smtClean="0"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Qualified </a:t>
            </a:r>
            <a:r>
              <a:rPr lang="en-US" altLang="zh-CN" sz="2000" dirty="0"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Supplier System</a:t>
            </a:r>
            <a:endParaRPr lang="zh-CN" altLang="en-US" sz="2000" dirty="0">
              <a:latin typeface="Bookman Old Style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2355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2438" y="3678238"/>
            <a:ext cx="11366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2" descr="C:\Users\w-bgt-zhangji\Desktop\新建文件夹 (2)\三门1号主设备照片\三门1号主设备照片\2011年12月22日，三门1号机组稳压器运到现场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9088" y="3678238"/>
            <a:ext cx="1296987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4" descr="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3213" y="3683000"/>
            <a:ext cx="132397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图片 15" descr="图片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48413" y="4787900"/>
            <a:ext cx="1392237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图片 16" descr="图片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650" y="4786313"/>
            <a:ext cx="992188" cy="103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2" descr="H:\照片 02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6350" y="4799013"/>
            <a:ext cx="1220788" cy="102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4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39975" y="4799013"/>
            <a:ext cx="1535113" cy="102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5" name="Picture 2" descr="I:\产品照片\PV64主蒸汽隔离阀 SM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47813" y="4799013"/>
            <a:ext cx="792162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I:\产品照片\PV67主给水隔离阀 SM1-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22900" y="3683000"/>
            <a:ext cx="1533525" cy="862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67" name="Picture 2" descr="I:\DSCF4261008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991100" y="4818063"/>
            <a:ext cx="1357313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8" name="Picture 2" descr="I:\产品照片\00633A - Haiyang sop photos - 01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01700" y="4810125"/>
            <a:ext cx="6746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9" name="灯片编号占位符 1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758954A9-8B7E-4C4B-8B4C-5E095D30C620}" type="slidenum">
              <a:rPr lang="zh-CN" altLang="en-US" sz="1200">
                <a:solidFill>
                  <a:srgbClr val="898989"/>
                </a:solidFill>
              </a:rPr>
              <a:pPr algn="r"/>
              <a:t>13</a:t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7" name="灯片编号占位符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DF4C-21B3-4F11-8E23-2478CFF1B8E4}" type="slidenum">
              <a:rPr lang="zh-CN" altLang="en-US" smtClean="0"/>
              <a:pPr/>
              <a:t>13</a:t>
            </a:fld>
            <a:endParaRPr lang="zh-CN" altLang="en-US"/>
          </a:p>
        </p:txBody>
      </p:sp>
      <p:sp>
        <p:nvSpPr>
          <p:cNvPr id="18" name="页脚占位符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文本框 6"/>
          <p:cNvSpPr txBox="1">
            <a:spLocks noChangeArrowheads="1"/>
          </p:cNvSpPr>
          <p:nvPr/>
        </p:nvSpPr>
        <p:spPr bwMode="auto">
          <a:xfrm>
            <a:off x="214313" y="357188"/>
            <a:ext cx="7226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七个方面的产业基础</a:t>
            </a:r>
            <a:r>
              <a:rPr lang="en-US" altLang="zh-CN" sz="2400" b="1" dirty="0">
                <a:solidFill>
                  <a:srgbClr val="C0000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  7 Industrial Bases</a:t>
            </a:r>
            <a:endParaRPr lang="zh-CN" altLang="en-US" sz="2400" b="1" dirty="0">
              <a:solidFill>
                <a:srgbClr val="C00000"/>
              </a:solidFill>
              <a:latin typeface="Bookman Old Style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24579" name="Rectangle 123"/>
          <p:cNvSpPr>
            <a:spLocks noChangeArrowheads="1"/>
          </p:cNvSpPr>
          <p:nvPr/>
        </p:nvSpPr>
        <p:spPr bwMode="auto">
          <a:xfrm>
            <a:off x="611560" y="2060848"/>
            <a:ext cx="6264696" cy="16927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42900" indent="-342900" defTabSz="887413">
              <a:spcBef>
                <a:spcPts val="600"/>
              </a:spcBef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zh-CN" altLang="en-US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在役和役前检查</a:t>
            </a:r>
            <a:r>
              <a:rPr lang="en-US" altLang="zh-CN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     Pre/In-service Inspection</a:t>
            </a:r>
          </a:p>
          <a:p>
            <a:pPr marL="342900" indent="-342900" defTabSz="887413">
              <a:spcBef>
                <a:spcPts val="600"/>
              </a:spcBef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en-US" altLang="zh-CN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CV</a:t>
            </a:r>
            <a:r>
              <a:rPr lang="zh-CN" altLang="en-US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性能验证</a:t>
            </a:r>
            <a:r>
              <a:rPr lang="en-US" altLang="zh-CN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   CV Performance Test</a:t>
            </a:r>
          </a:p>
          <a:p>
            <a:pPr marL="342900" indent="-342900" defTabSz="887413">
              <a:spcBef>
                <a:spcPts val="600"/>
              </a:spcBef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zh-CN" altLang="en-US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换料服务   </a:t>
            </a:r>
            <a:r>
              <a:rPr lang="en-US" altLang="zh-CN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Refueling</a:t>
            </a:r>
          </a:p>
          <a:p>
            <a:pPr marL="342900" indent="-342900" defTabSz="887413">
              <a:spcBef>
                <a:spcPts val="600"/>
              </a:spcBef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zh-CN" altLang="en-US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寿命评估和老化管理   </a:t>
            </a:r>
            <a:r>
              <a:rPr lang="en-US" altLang="zh-CN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Life &amp; Aging Management</a:t>
            </a:r>
          </a:p>
          <a:p>
            <a:pPr marL="342900" indent="-342900" defTabSz="887413">
              <a:spcBef>
                <a:spcPts val="600"/>
              </a:spcBef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zh-CN" altLang="en-US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特种维修   </a:t>
            </a:r>
            <a:r>
              <a:rPr lang="en-US" altLang="zh-CN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Special Repair</a:t>
            </a:r>
          </a:p>
        </p:txBody>
      </p:sp>
      <p:sp>
        <p:nvSpPr>
          <p:cNvPr id="24580" name="TextBox 37"/>
          <p:cNvSpPr txBox="1">
            <a:spLocks noChangeArrowheads="1"/>
          </p:cNvSpPr>
          <p:nvPr/>
        </p:nvSpPr>
        <p:spPr bwMode="auto">
          <a:xfrm>
            <a:off x="214313" y="1120775"/>
            <a:ext cx="31335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</a:pPr>
            <a:r>
              <a:rPr lang="zh-CN" altLang="en-US" sz="2000" dirty="0" smtClean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    电站</a:t>
            </a:r>
            <a:r>
              <a:rPr lang="zh-CN" altLang="en-US" sz="2000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寿期服务</a:t>
            </a:r>
            <a:endParaRPr lang="en-US" altLang="zh-CN" sz="2000" dirty="0">
              <a:solidFill>
                <a:srgbClr val="404040"/>
              </a:solidFill>
              <a:latin typeface="Bookman Old Style" pitchFamily="18" charset="0"/>
              <a:ea typeface="黑体" pitchFamily="49" charset="-122"/>
              <a:cs typeface="Times New Roman" pitchFamily="18" charset="0"/>
            </a:endParaRPr>
          </a:p>
          <a:p>
            <a:pPr marL="342900" indent="-342900">
              <a:buClr>
                <a:srgbClr val="C00000"/>
              </a:buClr>
            </a:pPr>
            <a:r>
              <a:rPr lang="en-US" altLang="zh-CN" sz="2000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       Plant Life Service</a:t>
            </a:r>
            <a:endParaRPr lang="zh-CN" altLang="en-US" sz="2000" dirty="0">
              <a:solidFill>
                <a:srgbClr val="404040"/>
              </a:solidFill>
              <a:latin typeface="Bookman Old Style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24581" name="Picture 7" descr="IMG_8517"/>
          <p:cNvPicPr>
            <a:picLocks noChangeAspect="1" noChangeArrowheads="1"/>
          </p:cNvPicPr>
          <p:nvPr/>
        </p:nvPicPr>
        <p:blipFill>
          <a:blip r:embed="rId3" cstate="print">
            <a:lum bright="8000" contrast="4000"/>
          </a:blip>
          <a:srcRect/>
          <a:stretch>
            <a:fillRect/>
          </a:stretch>
        </p:blipFill>
        <p:spPr bwMode="auto">
          <a:xfrm>
            <a:off x="4119563" y="4653136"/>
            <a:ext cx="1214437" cy="1072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4" descr="IMG_31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4653136"/>
            <a:ext cx="1214438" cy="10729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4583" name="Picture 4" descr="DSC0067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4638" y="4653136"/>
            <a:ext cx="1384300" cy="1072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2" descr="ROV亮相第三届中国上海专利周副本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250" y="4653136"/>
            <a:ext cx="1238250" cy="1072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11" descr="P910025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7688" y="4653137"/>
            <a:ext cx="1198562" cy="1076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图片 26" descr="研发实验基地图片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29388" y="3068638"/>
            <a:ext cx="198437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7" name="图片 27" descr="新楼门景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48438" y="1493838"/>
            <a:ext cx="1984375" cy="134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8" name="Picture 4" descr="DSCN019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72225" y="4653136"/>
            <a:ext cx="1101725" cy="1072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9" name="灯片编号占位符 1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EE9ACA90-CF12-47BF-901D-0D3C982A17D9}" type="slidenum">
              <a:rPr lang="zh-CN" altLang="en-US" sz="1200">
                <a:solidFill>
                  <a:srgbClr val="898989"/>
                </a:solidFill>
              </a:rPr>
              <a:pPr algn="r"/>
              <a:t>14</a:t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529388" y="1203325"/>
            <a:ext cx="1555750" cy="307975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_GB2312" pitchFamily="49" charset="-122"/>
                <a:ea typeface="仿宋_GB2312" pitchFamily="49" charset="-122"/>
              </a:rPr>
              <a:t>国核运行</a:t>
            </a:r>
            <a:endParaRPr lang="zh-CN" altLang="en-US" sz="14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_GB2312" pitchFamily="49" charset="-122"/>
              <a:ea typeface="仿宋_GB2312" pitchFamily="49" charset="-122"/>
            </a:endParaRPr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DF4C-21B3-4F11-8E23-2478CFF1B8E4}" type="slidenum">
              <a:rPr lang="zh-CN" altLang="en-US" smtClean="0"/>
              <a:pPr/>
              <a:t>14</a:t>
            </a:fld>
            <a:endParaRPr lang="zh-CN" altLang="en-US"/>
          </a:p>
        </p:txBody>
      </p:sp>
      <p:sp>
        <p:nvSpPr>
          <p:cNvPr id="16" name="页脚占位符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文本框 6"/>
          <p:cNvSpPr txBox="1">
            <a:spLocks noChangeArrowheads="1"/>
          </p:cNvSpPr>
          <p:nvPr/>
        </p:nvSpPr>
        <p:spPr bwMode="auto">
          <a:xfrm>
            <a:off x="214313" y="357188"/>
            <a:ext cx="7226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七个方面的产业基础</a:t>
            </a:r>
            <a:r>
              <a:rPr lang="en-US" altLang="zh-CN" sz="200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 7 Industrial Bases</a:t>
            </a:r>
            <a:endParaRPr lang="zh-CN" altLang="en-US" sz="2000">
              <a:solidFill>
                <a:srgbClr val="C0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25603" name="Rectangle 123"/>
          <p:cNvSpPr>
            <a:spLocks noChangeArrowheads="1"/>
          </p:cNvSpPr>
          <p:nvPr/>
        </p:nvSpPr>
        <p:spPr bwMode="auto">
          <a:xfrm>
            <a:off x="1116013" y="2060575"/>
            <a:ext cx="7344419" cy="2031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42900" indent="-342900" defTabSz="8874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zh-CN" altLang="en-US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首批</a:t>
            </a:r>
            <a:r>
              <a:rPr lang="en-US" altLang="zh-CN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AP1000</a:t>
            </a:r>
            <a:r>
              <a:rPr lang="zh-CN" altLang="en-US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机组调试</a:t>
            </a:r>
          </a:p>
          <a:p>
            <a:pPr marL="342900" indent="-342900" defTabSz="8874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en-US" altLang="zh-CN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Commissioning of First AP1000 Units</a:t>
            </a:r>
          </a:p>
          <a:p>
            <a:pPr marL="342900" indent="-342900" defTabSz="8874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en-US" altLang="zh-CN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CAP1400</a:t>
            </a:r>
            <a:r>
              <a:rPr lang="zh-CN" altLang="en-US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示范电站运营管理</a:t>
            </a:r>
          </a:p>
          <a:p>
            <a:pPr marL="342900" indent="-342900" defTabSz="8874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en-US" altLang="zh-CN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Operation &amp; Management of CAP1400 </a:t>
            </a:r>
            <a:r>
              <a:rPr lang="en-US" altLang="zh-CN" dirty="0" smtClean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Plant</a:t>
            </a:r>
            <a:endParaRPr lang="en-US" altLang="zh-CN" dirty="0">
              <a:solidFill>
                <a:srgbClr val="404040"/>
              </a:solidFill>
              <a:latin typeface="Bookman Old Style" pitchFamily="18" charset="0"/>
              <a:ea typeface="黑体" pitchFamily="49" charset="-122"/>
              <a:cs typeface="Times New Roman" pitchFamily="18" charset="0"/>
            </a:endParaRPr>
          </a:p>
          <a:p>
            <a:pPr marL="342900" indent="-342900" defTabSz="8874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Arial" charset="0"/>
              <a:buChar char="•"/>
            </a:pPr>
            <a:endParaRPr lang="en-US" altLang="zh-CN" sz="2000" dirty="0">
              <a:solidFill>
                <a:srgbClr val="40404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25604" name="TextBox 42"/>
          <p:cNvSpPr txBox="1">
            <a:spLocks noChangeArrowheads="1"/>
          </p:cNvSpPr>
          <p:nvPr/>
        </p:nvSpPr>
        <p:spPr bwMode="auto">
          <a:xfrm>
            <a:off x="214312" y="1052513"/>
            <a:ext cx="2557487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</a:pPr>
            <a:r>
              <a:rPr lang="zh-CN" altLang="en-US" sz="2000" dirty="0" smtClean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     电站</a:t>
            </a:r>
            <a:r>
              <a:rPr lang="zh-CN" altLang="en-US" sz="2000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运行</a:t>
            </a:r>
            <a:endParaRPr lang="en-US" altLang="zh-CN" sz="2000" dirty="0">
              <a:solidFill>
                <a:srgbClr val="404040"/>
              </a:solidFill>
              <a:latin typeface="Bookman Old Style" pitchFamily="18" charset="0"/>
              <a:ea typeface="黑体" pitchFamily="49" charset="-122"/>
              <a:cs typeface="Times New Roman" pitchFamily="18" charset="0"/>
            </a:endParaRPr>
          </a:p>
          <a:p>
            <a:pPr marL="342900" indent="-342900">
              <a:buClr>
                <a:srgbClr val="C00000"/>
              </a:buClr>
            </a:pPr>
            <a:r>
              <a:rPr lang="en-US" altLang="zh-CN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      Plant Operation</a:t>
            </a:r>
            <a:endParaRPr lang="zh-CN" altLang="en-US" dirty="0">
              <a:solidFill>
                <a:srgbClr val="404040"/>
              </a:solidFill>
              <a:latin typeface="Bookman Old Style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25605" name="灯片编号占位符 1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0D27EBAC-94A1-4A7A-A4B5-62C7C5C768D1}" type="slidenum">
              <a:rPr lang="zh-CN" altLang="en-US" sz="1200">
                <a:solidFill>
                  <a:srgbClr val="898989"/>
                </a:solidFill>
              </a:rPr>
              <a:pPr algn="r"/>
              <a:t>15</a:t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5606" name="Picture 16" descr="Vogtle 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9388" y="3919538"/>
            <a:ext cx="344170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5884863" y="6154738"/>
            <a:ext cx="1555750" cy="307975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_GB2312" pitchFamily="49" charset="-122"/>
                <a:ea typeface="仿宋_GB2312" pitchFamily="49" charset="-122"/>
              </a:rPr>
              <a:t>AP1000</a:t>
            </a:r>
            <a:r>
              <a:rPr lang="zh-CN" altLang="en-US" sz="14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_GB2312" pitchFamily="49" charset="-122"/>
                <a:ea typeface="仿宋_GB2312" pitchFamily="49" charset="-122"/>
              </a:rPr>
              <a:t>模拟机</a:t>
            </a:r>
            <a:endParaRPr lang="zh-CN" altLang="en-US" sz="14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_GB2312" pitchFamily="49" charset="-122"/>
              <a:ea typeface="仿宋_GB2312" pitchFamily="49" charset="-122"/>
            </a:endParaRPr>
          </a:p>
        </p:txBody>
      </p:sp>
      <p:pic>
        <p:nvPicPr>
          <p:cNvPr id="8" name="Picture 4" descr="DSCN019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4005064"/>
            <a:ext cx="331236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DF4C-21B3-4F11-8E23-2478CFF1B8E4}" type="slidenum">
              <a:rPr lang="zh-CN" altLang="en-US" smtClean="0"/>
              <a:pPr/>
              <a:t>15</a:t>
            </a:fld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文本框 6"/>
          <p:cNvSpPr txBox="1">
            <a:spLocks noChangeArrowheads="1"/>
          </p:cNvSpPr>
          <p:nvPr/>
        </p:nvSpPr>
        <p:spPr bwMode="auto">
          <a:xfrm>
            <a:off x="214313" y="357188"/>
            <a:ext cx="7226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七个方面的产业基础</a:t>
            </a:r>
            <a:r>
              <a:rPr lang="en-US" altLang="zh-CN" sz="2400" dirty="0">
                <a:solidFill>
                  <a:srgbClr val="C0000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  7 Industrial Bases</a:t>
            </a:r>
            <a:endParaRPr lang="zh-CN" altLang="en-US" sz="2400" dirty="0">
              <a:solidFill>
                <a:srgbClr val="C00000"/>
              </a:solidFill>
              <a:latin typeface="Bookman Old Style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26627" name="Rectangle 123"/>
          <p:cNvSpPr>
            <a:spLocks noChangeArrowheads="1"/>
          </p:cNvSpPr>
          <p:nvPr/>
        </p:nvSpPr>
        <p:spPr bwMode="auto">
          <a:xfrm>
            <a:off x="1116013" y="2060575"/>
            <a:ext cx="5432425" cy="20005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42900" indent="-342900" defTabSz="8874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zh-CN" altLang="en-US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牵头建立</a:t>
            </a:r>
            <a:r>
              <a:rPr lang="en-US" altLang="zh-CN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ASME</a:t>
            </a:r>
            <a:r>
              <a:rPr lang="zh-CN" altLang="en-US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中国国际工作组，最终目标建立中国先进核电标准体系</a:t>
            </a:r>
            <a:r>
              <a:rPr lang="en-US" altLang="zh-CN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.</a:t>
            </a:r>
          </a:p>
          <a:p>
            <a:pPr marL="342900" indent="-342900" defTabSz="88741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en-US" altLang="zh-CN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Leading ASME CIWG </a:t>
            </a:r>
            <a:r>
              <a:rPr lang="en-US" altLang="zh-CN" dirty="0" smtClean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to  set up </a:t>
            </a:r>
            <a:r>
              <a:rPr lang="en-US" altLang="zh-CN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China’s  own advanced NP </a:t>
            </a:r>
            <a:r>
              <a:rPr lang="en-US" altLang="zh-CN" dirty="0" smtClean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standards and codes </a:t>
            </a:r>
            <a:r>
              <a:rPr lang="en-US" altLang="zh-CN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system.</a:t>
            </a:r>
          </a:p>
          <a:p>
            <a:pPr marL="342900" indent="-342900" defTabSz="8874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Arial" charset="0"/>
              <a:buChar char="•"/>
            </a:pPr>
            <a:endParaRPr lang="en-US" altLang="zh-CN" sz="2000" dirty="0">
              <a:solidFill>
                <a:srgbClr val="40404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l="5588" t="32146" r="2001" b="5817"/>
          <a:stretch/>
        </p:blipFill>
        <p:spPr bwMode="auto">
          <a:xfrm>
            <a:off x="5004048" y="4077072"/>
            <a:ext cx="3176105" cy="24164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6629" name="TextBox 43"/>
          <p:cNvSpPr txBox="1">
            <a:spLocks noChangeArrowheads="1"/>
          </p:cNvSpPr>
          <p:nvPr/>
        </p:nvSpPr>
        <p:spPr bwMode="auto">
          <a:xfrm>
            <a:off x="214313" y="1038225"/>
            <a:ext cx="378162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Arial" charset="0"/>
              <a:buChar char="•"/>
            </a:pPr>
            <a:r>
              <a:rPr lang="zh-CN" altLang="zh-CN" sz="2000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核电标准体系</a:t>
            </a:r>
            <a:endParaRPr lang="en-US" altLang="zh-CN" sz="2000" dirty="0">
              <a:solidFill>
                <a:srgbClr val="404040"/>
              </a:solidFill>
              <a:latin typeface="Bookman Old Style" pitchFamily="18" charset="0"/>
              <a:ea typeface="黑体" pitchFamily="49" charset="-122"/>
              <a:cs typeface="Times New Roman" pitchFamily="18" charset="0"/>
            </a:endParaRPr>
          </a:p>
          <a:p>
            <a:pPr marL="342900" indent="-342900">
              <a:buClr>
                <a:srgbClr val="C00000"/>
              </a:buClr>
            </a:pPr>
            <a:r>
              <a:rPr lang="en-US" altLang="zh-CN" sz="2000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      NP Standard System</a:t>
            </a:r>
            <a:endParaRPr lang="zh-CN" altLang="en-US" sz="2000" dirty="0">
              <a:solidFill>
                <a:srgbClr val="404040"/>
              </a:solidFill>
              <a:latin typeface="Bookman Old Style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26630" name="灯片编号占位符 1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A6853213-6BA8-4BC8-BAB4-95C6DD2C2F24}" type="slidenum">
              <a:rPr lang="zh-CN" altLang="en-US" sz="1200">
                <a:solidFill>
                  <a:srgbClr val="898989"/>
                </a:solidFill>
              </a:rPr>
              <a:pPr algn="r"/>
              <a:t>16</a:t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6631" name="图片 10" descr="DSC_0223.JPG"/>
          <p:cNvPicPr>
            <a:picLocks noChangeAspect="1"/>
          </p:cNvPicPr>
          <p:nvPr/>
        </p:nvPicPr>
        <p:blipFill>
          <a:blip r:embed="rId4" cstate="print"/>
          <a:srcRect l="5508" r="4987" b="11076"/>
          <a:stretch>
            <a:fillRect/>
          </a:stretch>
        </p:blipFill>
        <p:spPr bwMode="auto">
          <a:xfrm>
            <a:off x="971550" y="4149725"/>
            <a:ext cx="2906713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DF4C-21B3-4F11-8E23-2478CFF1B8E4}" type="slidenum">
              <a:rPr lang="zh-CN" altLang="en-US" smtClean="0"/>
              <a:pPr/>
              <a:t>16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文本框 6"/>
          <p:cNvSpPr txBox="1">
            <a:spLocks noChangeArrowheads="1"/>
          </p:cNvSpPr>
          <p:nvPr/>
        </p:nvSpPr>
        <p:spPr bwMode="auto">
          <a:xfrm>
            <a:off x="285750" y="357188"/>
            <a:ext cx="75993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6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cs typeface="Arial" charset="0"/>
              </a:rPr>
              <a:t>五个方面的技术平台 </a:t>
            </a:r>
            <a:r>
              <a:rPr lang="en-US" altLang="zh-CN" sz="26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cs typeface="Arial" charset="0"/>
              </a:rPr>
              <a:t>5 Technical Platforms</a:t>
            </a:r>
            <a:endParaRPr lang="zh-CN" altLang="en-US" sz="26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  <a:cs typeface="Arial" charset="0"/>
            </a:endParaRPr>
          </a:p>
        </p:txBody>
      </p:sp>
      <p:sp>
        <p:nvSpPr>
          <p:cNvPr id="27651" name="矩形 4"/>
          <p:cNvSpPr>
            <a:spLocks noChangeArrowheads="1"/>
          </p:cNvSpPr>
          <p:nvPr/>
        </p:nvSpPr>
        <p:spPr bwMode="auto">
          <a:xfrm>
            <a:off x="285750" y="1285875"/>
            <a:ext cx="6374482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Arial" charset="0"/>
              <a:buChar char="•"/>
            </a:pPr>
            <a:r>
              <a:rPr lang="zh-CN" altLang="zh-CN" sz="2000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试验验证平台</a:t>
            </a:r>
            <a:endParaRPr lang="en-US" altLang="zh-CN" sz="2000" dirty="0">
              <a:solidFill>
                <a:srgbClr val="404040"/>
              </a:solidFill>
              <a:latin typeface="Bookman Old Style" pitchFamily="18" charset="0"/>
              <a:ea typeface="黑体" pitchFamily="49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</a:pPr>
            <a:r>
              <a:rPr lang="en-US" altLang="zh-CN" sz="2000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      Test </a:t>
            </a:r>
            <a:r>
              <a:rPr lang="en-US" altLang="zh-CN" sz="2000" dirty="0" smtClean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 and Verification </a:t>
            </a:r>
            <a:r>
              <a:rPr lang="en-US" altLang="zh-CN" sz="2000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Platform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Arial" charset="0"/>
              <a:buChar char="•"/>
            </a:pPr>
            <a:r>
              <a:rPr lang="zh-CN" altLang="zh-CN" sz="2000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软件开发平台</a:t>
            </a:r>
            <a:endParaRPr lang="en-US" altLang="zh-CN" sz="2000" dirty="0">
              <a:solidFill>
                <a:srgbClr val="404040"/>
              </a:solidFill>
              <a:latin typeface="Bookman Old Style" pitchFamily="18" charset="0"/>
              <a:ea typeface="黑体" pitchFamily="49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</a:pPr>
            <a:r>
              <a:rPr lang="en-US" altLang="zh-CN" sz="2000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      Software Development Platform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Arial" charset="0"/>
              <a:buChar char="•"/>
            </a:pPr>
            <a:r>
              <a:rPr lang="zh-CN" altLang="zh-CN" sz="2000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设备材料鉴定平台</a:t>
            </a:r>
            <a:endParaRPr lang="en-US" altLang="zh-CN" sz="2000" dirty="0">
              <a:solidFill>
                <a:srgbClr val="404040"/>
              </a:solidFill>
              <a:latin typeface="Bookman Old Style" pitchFamily="18" charset="0"/>
              <a:ea typeface="黑体" pitchFamily="49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</a:pPr>
            <a:r>
              <a:rPr lang="en-US" altLang="zh-CN" sz="2000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      EQ Platform</a:t>
            </a:r>
            <a:endParaRPr lang="zh-CN" altLang="zh-CN" sz="2000" dirty="0">
              <a:solidFill>
                <a:srgbClr val="404040"/>
              </a:solidFill>
              <a:latin typeface="Bookman Old Style" pitchFamily="18" charset="0"/>
              <a:ea typeface="黑体" pitchFamily="49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Arial" charset="0"/>
              <a:buChar char="•"/>
            </a:pPr>
            <a:r>
              <a:rPr lang="zh-CN" altLang="zh-CN" sz="2000" dirty="0" smtClean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燃料研发</a:t>
            </a:r>
            <a:r>
              <a:rPr lang="zh-CN" altLang="zh-CN" sz="2000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平台</a:t>
            </a:r>
            <a:endParaRPr lang="en-US" altLang="zh-CN" sz="2000" dirty="0">
              <a:solidFill>
                <a:srgbClr val="404040"/>
              </a:solidFill>
              <a:latin typeface="Bookman Old Style" pitchFamily="18" charset="0"/>
              <a:ea typeface="黑体" pitchFamily="49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</a:pPr>
            <a:r>
              <a:rPr lang="en-US" altLang="zh-CN" sz="2000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      Fuel </a:t>
            </a:r>
            <a:r>
              <a:rPr lang="en-US" altLang="zh-CN" sz="2000" dirty="0" smtClean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R&amp;D  </a:t>
            </a:r>
            <a:r>
              <a:rPr lang="en-US" altLang="zh-CN" sz="2000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Platform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Arial" charset="0"/>
              <a:buChar char="•"/>
            </a:pPr>
            <a:r>
              <a:rPr lang="zh-CN" altLang="zh-CN" sz="2000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技术经济研究平台</a:t>
            </a:r>
            <a:endParaRPr lang="en-US" altLang="zh-CN" sz="2000" dirty="0">
              <a:solidFill>
                <a:srgbClr val="404040"/>
              </a:solidFill>
              <a:latin typeface="Bookman Old Style" pitchFamily="18" charset="0"/>
              <a:ea typeface="黑体" pitchFamily="49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</a:pPr>
            <a:r>
              <a:rPr lang="en-US" altLang="zh-CN" sz="2000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      </a:t>
            </a:r>
            <a:r>
              <a:rPr lang="en-US" altLang="zh-CN" sz="2000" dirty="0" smtClean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Economic Research Platform</a:t>
            </a:r>
          </a:p>
        </p:txBody>
      </p:sp>
      <p:pic>
        <p:nvPicPr>
          <p:cNvPr id="27652" name="Picture 2" descr="E:\照片\2012\试验平台\IMG_43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4300" y="1751013"/>
            <a:ext cx="2284413" cy="152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31" descr="DSC_4808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772816"/>
            <a:ext cx="2128837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10" descr="J:\坯料照片\管坯内磨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24625" y="4148138"/>
            <a:ext cx="2163763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3789040"/>
            <a:ext cx="2073275" cy="148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9088" y="2871788"/>
            <a:ext cx="2052637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7" name="灯片编号占位符 1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C73C816A-665E-48F0-9738-889C7B74EC27}" type="slidenum">
              <a:rPr lang="zh-CN" altLang="en-US" sz="1200">
                <a:solidFill>
                  <a:srgbClr val="898989"/>
                </a:solidFill>
              </a:rPr>
              <a:pPr algn="r"/>
              <a:t>17</a:t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DF4C-21B3-4F11-8E23-2478CFF1B8E4}" type="slidenum">
              <a:rPr lang="zh-CN" altLang="en-US" smtClean="0"/>
              <a:pPr/>
              <a:t>17</a:t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0713" y="1941513"/>
            <a:ext cx="2892425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25" y="1928813"/>
            <a:ext cx="257175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2" descr="C:\Documents and Settings\snptc\桌面\temp\pics\台架照片集-20130808\水力模拟整体试验台架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4357688"/>
            <a:ext cx="2714625" cy="189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8" y="1928813"/>
            <a:ext cx="2757487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25" y="4357688"/>
            <a:ext cx="2643188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50" y="4357688"/>
            <a:ext cx="2903538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TextBox 9"/>
          <p:cNvSpPr txBox="1">
            <a:spLocks noChangeArrowheads="1"/>
          </p:cNvSpPr>
          <p:nvPr/>
        </p:nvSpPr>
        <p:spPr bwMode="auto">
          <a:xfrm>
            <a:off x="285750" y="3833813"/>
            <a:ext cx="2857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1400">
                <a:solidFill>
                  <a:srgbClr val="000066"/>
                </a:solidFill>
                <a:ea typeface="黑体" pitchFamily="49" charset="-122"/>
                <a:cs typeface="Arial" charset="0"/>
                <a:sym typeface="Arial" charset="0"/>
              </a:rPr>
              <a:t>ACME</a:t>
            </a:r>
          </a:p>
          <a:p>
            <a:pPr algn="ctr"/>
            <a:r>
              <a:rPr lang="zh-CN" altLang="en-US" sz="1400">
                <a:solidFill>
                  <a:srgbClr val="000066"/>
                </a:solidFill>
                <a:ea typeface="黑体" pitchFamily="49" charset="-122"/>
                <a:cs typeface="Arial" charset="0"/>
                <a:sym typeface="Arial" charset="0"/>
              </a:rPr>
              <a:t>（</a:t>
            </a:r>
            <a:r>
              <a:rPr lang="en-US" altLang="zh-CN" sz="1400">
                <a:solidFill>
                  <a:srgbClr val="000066"/>
                </a:solidFill>
                <a:ea typeface="黑体" pitchFamily="49" charset="-122"/>
                <a:cs typeface="Arial" charset="0"/>
                <a:sym typeface="Arial" charset="0"/>
              </a:rPr>
              <a:t>Qinghua university</a:t>
            </a:r>
            <a:r>
              <a:rPr lang="zh-CN" altLang="en-US" sz="1400">
                <a:solidFill>
                  <a:srgbClr val="000066"/>
                </a:solidFill>
                <a:ea typeface="黑体" pitchFamily="49" charset="-122"/>
                <a:cs typeface="Arial" charset="0"/>
                <a:sym typeface="Arial" charset="0"/>
              </a:rPr>
              <a:t>）</a:t>
            </a:r>
          </a:p>
        </p:txBody>
      </p:sp>
      <p:sp>
        <p:nvSpPr>
          <p:cNvPr id="28681" name="TextBox 10"/>
          <p:cNvSpPr txBox="1">
            <a:spLocks noChangeArrowheads="1"/>
          </p:cNvSpPr>
          <p:nvPr/>
        </p:nvSpPr>
        <p:spPr bwMode="auto">
          <a:xfrm>
            <a:off x="3286125" y="3833813"/>
            <a:ext cx="2786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1400">
                <a:solidFill>
                  <a:srgbClr val="000066"/>
                </a:solidFill>
                <a:ea typeface="黑体" pitchFamily="49" charset="-122"/>
                <a:cs typeface="Arial" charset="0"/>
                <a:sym typeface="Arial" charset="0"/>
              </a:rPr>
              <a:t>IVR </a:t>
            </a:r>
            <a:r>
              <a:rPr lang="zh-CN" altLang="en-US" sz="1400">
                <a:solidFill>
                  <a:srgbClr val="000066"/>
                </a:solidFill>
                <a:ea typeface="黑体" pitchFamily="49" charset="-122"/>
                <a:cs typeface="Arial" charset="0"/>
                <a:sym typeface="Arial" charset="0"/>
              </a:rPr>
              <a:t>（</a:t>
            </a:r>
            <a:r>
              <a:rPr lang="en-US" altLang="zh-CN" sz="1400">
                <a:solidFill>
                  <a:srgbClr val="000066"/>
                </a:solidFill>
                <a:ea typeface="黑体" pitchFamily="49" charset="-122"/>
                <a:cs typeface="Arial" charset="0"/>
                <a:sym typeface="Arial" charset="0"/>
              </a:rPr>
              <a:t>Shanghai Jiaotong University</a:t>
            </a:r>
            <a:r>
              <a:rPr lang="zh-CN" altLang="en-US" sz="1400">
                <a:solidFill>
                  <a:srgbClr val="000066"/>
                </a:solidFill>
                <a:ea typeface="黑体" pitchFamily="49" charset="-122"/>
                <a:cs typeface="Arial" charset="0"/>
                <a:sym typeface="Arial" charset="0"/>
              </a:rPr>
              <a:t>）</a:t>
            </a:r>
          </a:p>
        </p:txBody>
      </p:sp>
      <p:sp>
        <p:nvSpPr>
          <p:cNvPr id="28682" name="TextBox 11"/>
          <p:cNvSpPr txBox="1">
            <a:spLocks noChangeArrowheads="1"/>
          </p:cNvSpPr>
          <p:nvPr/>
        </p:nvSpPr>
        <p:spPr bwMode="auto">
          <a:xfrm>
            <a:off x="6202363" y="3833813"/>
            <a:ext cx="2786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1400">
                <a:solidFill>
                  <a:srgbClr val="000066"/>
                </a:solidFill>
                <a:ea typeface="黑体" pitchFamily="49" charset="-122"/>
                <a:cs typeface="Arial" charset="0"/>
                <a:sym typeface="Arial" charset="0"/>
              </a:rPr>
              <a:t>CERT tests</a:t>
            </a:r>
          </a:p>
          <a:p>
            <a:pPr algn="ctr"/>
            <a:r>
              <a:rPr lang="zh-CN" altLang="en-US" sz="1400">
                <a:solidFill>
                  <a:srgbClr val="000066"/>
                </a:solidFill>
                <a:ea typeface="黑体" pitchFamily="49" charset="-122"/>
                <a:cs typeface="Arial" charset="0"/>
                <a:sym typeface="Arial" charset="0"/>
              </a:rPr>
              <a:t>（</a:t>
            </a:r>
            <a:r>
              <a:rPr lang="en-US" altLang="zh-CN" sz="1400">
                <a:solidFill>
                  <a:srgbClr val="000066"/>
                </a:solidFill>
                <a:ea typeface="黑体" pitchFamily="49" charset="-122"/>
                <a:cs typeface="Arial" charset="0"/>
                <a:sym typeface="Arial" charset="0"/>
              </a:rPr>
              <a:t>kaifeng Plant</a:t>
            </a:r>
            <a:r>
              <a:rPr lang="zh-CN" altLang="en-US" sz="1400">
                <a:solidFill>
                  <a:srgbClr val="000066"/>
                </a:solidFill>
                <a:ea typeface="黑体" pitchFamily="49" charset="-122"/>
                <a:cs typeface="Arial" charset="0"/>
                <a:sym typeface="Arial" charset="0"/>
              </a:rPr>
              <a:t>）</a:t>
            </a:r>
          </a:p>
        </p:txBody>
      </p:sp>
      <p:sp>
        <p:nvSpPr>
          <p:cNvPr id="28683" name="矩形 12"/>
          <p:cNvSpPr>
            <a:spLocks noChangeArrowheads="1"/>
          </p:cNvSpPr>
          <p:nvPr/>
        </p:nvSpPr>
        <p:spPr bwMode="auto">
          <a:xfrm>
            <a:off x="571500" y="6334125"/>
            <a:ext cx="2428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1400">
                <a:solidFill>
                  <a:srgbClr val="000066"/>
                </a:solidFill>
                <a:ea typeface="黑体" pitchFamily="49" charset="-122"/>
                <a:cs typeface="Arial" charset="0"/>
                <a:sym typeface="Arial" charset="0"/>
              </a:rPr>
              <a:t>Hydraulic Simulation test </a:t>
            </a:r>
          </a:p>
          <a:p>
            <a:pPr algn="ctr"/>
            <a:r>
              <a:rPr lang="zh-CN" altLang="en-US" sz="1400">
                <a:solidFill>
                  <a:srgbClr val="000066"/>
                </a:solidFill>
                <a:ea typeface="黑体" pitchFamily="49" charset="-122"/>
                <a:cs typeface="Arial" charset="0"/>
                <a:sym typeface="Arial" charset="0"/>
              </a:rPr>
              <a:t>（</a:t>
            </a:r>
            <a:r>
              <a:rPr lang="en-US" altLang="zh-CN" sz="1400">
                <a:solidFill>
                  <a:srgbClr val="000066"/>
                </a:solidFill>
                <a:ea typeface="黑体" pitchFamily="49" charset="-122"/>
                <a:cs typeface="Arial" charset="0"/>
                <a:sym typeface="Arial" charset="0"/>
              </a:rPr>
              <a:t>NPIC/CNNC</a:t>
            </a:r>
            <a:r>
              <a:rPr lang="zh-CN" altLang="en-US" sz="1400">
                <a:solidFill>
                  <a:srgbClr val="000066"/>
                </a:solidFill>
                <a:ea typeface="黑体" pitchFamily="49" charset="-122"/>
                <a:cs typeface="Arial" charset="0"/>
                <a:sym typeface="Arial" charset="0"/>
              </a:rPr>
              <a:t>）</a:t>
            </a:r>
          </a:p>
        </p:txBody>
      </p:sp>
      <p:sp>
        <p:nvSpPr>
          <p:cNvPr id="28684" name="矩形 13"/>
          <p:cNvSpPr>
            <a:spLocks noChangeArrowheads="1"/>
          </p:cNvSpPr>
          <p:nvPr/>
        </p:nvSpPr>
        <p:spPr bwMode="auto">
          <a:xfrm>
            <a:off x="3173413" y="6334125"/>
            <a:ext cx="2928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1400">
                <a:solidFill>
                  <a:srgbClr val="000066"/>
                </a:solidFill>
                <a:ea typeface="黑体" pitchFamily="49" charset="-122"/>
                <a:cs typeface="Arial" charset="0"/>
                <a:sym typeface="Arial" charset="0"/>
              </a:rPr>
              <a:t>SG hot performance test</a:t>
            </a:r>
          </a:p>
          <a:p>
            <a:pPr algn="ctr"/>
            <a:r>
              <a:rPr lang="zh-CN" altLang="en-US" sz="1400">
                <a:solidFill>
                  <a:srgbClr val="000066"/>
                </a:solidFill>
                <a:ea typeface="黑体" pitchFamily="49" charset="-122"/>
                <a:cs typeface="Arial" charset="0"/>
                <a:sym typeface="Arial" charset="0"/>
              </a:rPr>
              <a:t>（</a:t>
            </a:r>
            <a:r>
              <a:rPr lang="en-US" altLang="zh-CN" sz="1400">
                <a:solidFill>
                  <a:srgbClr val="000066"/>
                </a:solidFill>
                <a:ea typeface="黑体" pitchFamily="49" charset="-122"/>
                <a:cs typeface="Arial" charset="0"/>
                <a:sym typeface="Arial" charset="0"/>
              </a:rPr>
              <a:t>Rinpo/CNNC</a:t>
            </a:r>
            <a:r>
              <a:rPr lang="zh-CN" altLang="en-US" sz="1400">
                <a:solidFill>
                  <a:srgbClr val="000066"/>
                </a:solidFill>
                <a:ea typeface="黑体" pitchFamily="49" charset="-122"/>
                <a:cs typeface="Arial" charset="0"/>
                <a:sym typeface="Arial" charset="0"/>
              </a:rPr>
              <a:t>）</a:t>
            </a:r>
          </a:p>
        </p:txBody>
      </p:sp>
      <p:sp>
        <p:nvSpPr>
          <p:cNvPr id="28685" name="矩形 14"/>
          <p:cNvSpPr>
            <a:spLocks noChangeArrowheads="1"/>
          </p:cNvSpPr>
          <p:nvPr/>
        </p:nvSpPr>
        <p:spPr bwMode="auto">
          <a:xfrm>
            <a:off x="6156325" y="6429375"/>
            <a:ext cx="2663825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rgbClr val="000066"/>
                </a:solidFill>
                <a:ea typeface="黑体" pitchFamily="49" charset="-122"/>
                <a:cs typeface="Arial" charset="0"/>
                <a:sym typeface="Arial" charset="0"/>
              </a:rPr>
              <a:t>FIV test</a:t>
            </a:r>
            <a:r>
              <a:rPr lang="zh-CN" altLang="en-US" sz="1400" dirty="0">
                <a:solidFill>
                  <a:srgbClr val="000066"/>
                </a:solidFill>
                <a:ea typeface="黑体" pitchFamily="49" charset="-122"/>
                <a:cs typeface="Arial" charset="0"/>
                <a:sym typeface="Arial" charset="0"/>
              </a:rPr>
              <a:t>（</a:t>
            </a:r>
            <a:r>
              <a:rPr lang="en-US" altLang="zh-CN" sz="1400" dirty="0">
                <a:solidFill>
                  <a:srgbClr val="000066"/>
                </a:solidFill>
                <a:ea typeface="黑体" pitchFamily="49" charset="-122"/>
                <a:cs typeface="Arial" charset="0"/>
                <a:sym typeface="Arial" charset="0"/>
              </a:rPr>
              <a:t>NPIC/CNNC</a:t>
            </a:r>
            <a:r>
              <a:rPr lang="zh-CN" altLang="en-US" sz="1400" dirty="0" smtClean="0">
                <a:solidFill>
                  <a:srgbClr val="000066"/>
                </a:solidFill>
                <a:ea typeface="黑体" pitchFamily="49" charset="-122"/>
                <a:cs typeface="Arial" charset="0"/>
                <a:sym typeface="Arial" charset="0"/>
              </a:rPr>
              <a:t>）</a:t>
            </a:r>
            <a:endParaRPr lang="zh-CN" altLang="en-US" sz="1400" b="1" dirty="0">
              <a:solidFill>
                <a:schemeClr val="tx2"/>
              </a:solidFill>
              <a:ea typeface="黑体" pitchFamily="49" charset="-122"/>
              <a:cs typeface="Arial" charset="0"/>
            </a:endParaRPr>
          </a:p>
        </p:txBody>
      </p:sp>
      <p:sp>
        <p:nvSpPr>
          <p:cNvPr id="28686" name="文本框 6"/>
          <p:cNvSpPr txBox="1">
            <a:spLocks noChangeArrowheads="1"/>
          </p:cNvSpPr>
          <p:nvPr/>
        </p:nvSpPr>
        <p:spPr bwMode="auto">
          <a:xfrm>
            <a:off x="250824" y="188913"/>
            <a:ext cx="80655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五个方面的技术平台 </a:t>
            </a:r>
            <a:r>
              <a:rPr lang="en-US" altLang="zh-CN" sz="2400" b="1" dirty="0">
                <a:solidFill>
                  <a:srgbClr val="C0000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5 Technical Platforms</a:t>
            </a:r>
            <a:endParaRPr lang="zh-CN" altLang="en-US" sz="2400" b="1" dirty="0">
              <a:solidFill>
                <a:srgbClr val="C00000"/>
              </a:solidFill>
              <a:latin typeface="Bookman Old Style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28687" name="Rectangle 123"/>
          <p:cNvSpPr>
            <a:spLocks noChangeArrowheads="1"/>
          </p:cNvSpPr>
          <p:nvPr/>
        </p:nvSpPr>
        <p:spPr bwMode="auto">
          <a:xfrm>
            <a:off x="0" y="980729"/>
            <a:ext cx="9144000" cy="7694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42900" indent="-342900" defTabSz="8874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</a:pPr>
            <a:r>
              <a:rPr lang="en-US" altLang="zh-CN" sz="2000" dirty="0" smtClean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Gen </a:t>
            </a:r>
            <a:r>
              <a:rPr lang="en-US" altLang="zh-CN" sz="2000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III Passive NP Technology Test </a:t>
            </a:r>
            <a:r>
              <a:rPr lang="en-US" altLang="zh-CN" sz="2000" dirty="0" smtClean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and Verification </a:t>
            </a:r>
            <a:r>
              <a:rPr lang="en-US" altLang="zh-CN" sz="2000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Platform </a:t>
            </a:r>
            <a:endParaRPr lang="en-US" altLang="zh-CN" sz="2000" dirty="0" smtClean="0">
              <a:solidFill>
                <a:srgbClr val="404040"/>
              </a:solidFill>
              <a:latin typeface="Bookman Old Style" pitchFamily="18" charset="0"/>
              <a:ea typeface="黑体" pitchFamily="49" charset="-122"/>
              <a:cs typeface="Times New Roman" pitchFamily="18" charset="0"/>
            </a:endParaRPr>
          </a:p>
          <a:p>
            <a:pPr marL="342900" indent="-342900" defTabSz="8874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</a:pPr>
            <a:r>
              <a:rPr lang="en-US" altLang="zh-CN" sz="2000" dirty="0" smtClean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Based on 6 </a:t>
            </a:r>
            <a:r>
              <a:rPr lang="en-US" altLang="zh-CN" sz="2000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CAP1400 </a:t>
            </a:r>
            <a:r>
              <a:rPr lang="en-US" altLang="zh-CN" sz="2000" dirty="0" smtClean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test and verification facilities.</a:t>
            </a:r>
            <a:endParaRPr lang="en-US" altLang="zh-CN" sz="2000" dirty="0">
              <a:solidFill>
                <a:srgbClr val="404040"/>
              </a:solidFill>
              <a:latin typeface="Bookman Old Style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DF4C-21B3-4F11-8E23-2478CFF1B8E4}" type="slidenum">
              <a:rPr lang="zh-CN" altLang="en-US" smtClean="0"/>
              <a:pPr/>
              <a:t>18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123"/>
          <p:cNvSpPr>
            <a:spLocks noChangeArrowheads="1"/>
          </p:cNvSpPr>
          <p:nvPr/>
        </p:nvSpPr>
        <p:spPr bwMode="auto">
          <a:xfrm>
            <a:off x="1230313" y="2133600"/>
            <a:ext cx="7754937" cy="15388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42900" indent="-342900" defTabSz="8874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zh-CN" altLang="en-US" sz="2000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核电设计软件  </a:t>
            </a:r>
            <a:r>
              <a:rPr lang="en-US" altLang="zh-CN" sz="2000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NP engineering software</a:t>
            </a:r>
          </a:p>
          <a:p>
            <a:pPr marL="342900" indent="-342900" defTabSz="8874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zh-CN" altLang="en-US" sz="2000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运行支持软件  </a:t>
            </a:r>
            <a:r>
              <a:rPr lang="en-US" altLang="zh-CN" sz="2000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Operation support software</a:t>
            </a:r>
          </a:p>
          <a:p>
            <a:pPr marL="342900" indent="-342900" defTabSz="8874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zh-CN" altLang="en-US" sz="2000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先进数值模拟技术 </a:t>
            </a:r>
            <a:r>
              <a:rPr lang="en-US" altLang="zh-CN" sz="2000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Advanced numerical simulation technology</a:t>
            </a:r>
          </a:p>
        </p:txBody>
      </p:sp>
      <p:sp>
        <p:nvSpPr>
          <p:cNvPr id="29700" name="矩形 2"/>
          <p:cNvSpPr>
            <a:spLocks noChangeArrowheads="1"/>
          </p:cNvSpPr>
          <p:nvPr/>
        </p:nvSpPr>
        <p:spPr bwMode="auto">
          <a:xfrm>
            <a:off x="333375" y="981075"/>
            <a:ext cx="4572000" cy="96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Arial" charset="0"/>
              <a:buChar char="•"/>
            </a:pPr>
            <a:r>
              <a:rPr lang="zh-CN" altLang="zh-CN" sz="2000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软件开发平台</a:t>
            </a:r>
            <a:endParaRPr lang="en-US" altLang="zh-CN" sz="2000" dirty="0">
              <a:solidFill>
                <a:srgbClr val="404040"/>
              </a:solidFill>
              <a:latin typeface="Bookman Old Style" pitchFamily="18" charset="0"/>
              <a:ea typeface="黑体" pitchFamily="49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</a:pPr>
            <a:r>
              <a:rPr lang="en-US" altLang="zh-CN" sz="2000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      Software Development Platform</a:t>
            </a:r>
          </a:p>
        </p:txBody>
      </p:sp>
      <p:pic>
        <p:nvPicPr>
          <p:cNvPr id="16" name="图片 15" descr="IMG_23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76525" y="4005263"/>
            <a:ext cx="2373313" cy="1582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图片 16" descr="IMG_2765.JPG"/>
          <p:cNvPicPr>
            <a:picLocks noChangeAspect="1"/>
          </p:cNvPicPr>
          <p:nvPr/>
        </p:nvPicPr>
        <p:blipFill>
          <a:blip r:embed="rId4" cstate="print"/>
          <a:srcRect t="13793" b="13793"/>
          <a:stretch>
            <a:fillRect/>
          </a:stretch>
        </p:blipFill>
        <p:spPr>
          <a:xfrm>
            <a:off x="5026025" y="4005263"/>
            <a:ext cx="33147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70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3200" y="5445125"/>
            <a:ext cx="13398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图片 18" descr="0dian5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23938" y="4767263"/>
            <a:ext cx="1389062" cy="98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内容占位符 8" descr="无标题.jpg"/>
          <p:cNvPicPr>
            <a:picLocks noChangeAspect="1"/>
          </p:cNvPicPr>
          <p:nvPr/>
        </p:nvPicPr>
        <p:blipFill>
          <a:blip r:embed="rId7" cstate="print"/>
          <a:srcRect r="15686" b="23215"/>
          <a:stretch>
            <a:fillRect/>
          </a:stretch>
        </p:blipFill>
        <p:spPr bwMode="auto">
          <a:xfrm>
            <a:off x="266700" y="4005263"/>
            <a:ext cx="1512888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6" name="灯片编号占位符 1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5E74D6EA-6AF0-4D15-8548-D99B7E51AC9D}" type="slidenum">
              <a:rPr lang="zh-CN" altLang="en-US" sz="1200">
                <a:solidFill>
                  <a:srgbClr val="898989"/>
                </a:solidFill>
              </a:rPr>
              <a:pPr algn="r"/>
              <a:t>19</a:t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" name="文本框 6"/>
          <p:cNvSpPr txBox="1">
            <a:spLocks noChangeArrowheads="1"/>
          </p:cNvSpPr>
          <p:nvPr/>
        </p:nvSpPr>
        <p:spPr bwMode="auto">
          <a:xfrm>
            <a:off x="323528" y="260648"/>
            <a:ext cx="80655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五个方面的技术平台 </a:t>
            </a:r>
            <a:r>
              <a:rPr lang="en-US" altLang="zh-CN" sz="2400" b="1" dirty="0">
                <a:solidFill>
                  <a:srgbClr val="C0000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5 Technical Platforms</a:t>
            </a:r>
            <a:endParaRPr lang="zh-CN" altLang="en-US" sz="2400" b="1" dirty="0">
              <a:solidFill>
                <a:srgbClr val="C00000"/>
              </a:solidFill>
              <a:latin typeface="Bookman Old Style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DF4C-21B3-4F11-8E23-2478CFF1B8E4}" type="slidenum">
              <a:rPr lang="zh-CN" altLang="en-US" smtClean="0"/>
              <a:pPr/>
              <a:t>19</a:t>
            </a:fld>
            <a:endParaRPr lang="zh-CN" altLang="en-US"/>
          </a:p>
        </p:txBody>
      </p:sp>
      <p:sp>
        <p:nvSpPr>
          <p:cNvPr id="13" name="页脚占位符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>
            <a:spLocks noGrp="1"/>
          </p:cNvSpPr>
          <p:nvPr>
            <p:ph type="title" idx="4294967295"/>
          </p:nvPr>
        </p:nvSpPr>
        <p:spPr>
          <a:xfrm>
            <a:off x="0" y="620688"/>
            <a:ext cx="2514600" cy="15224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主要内容</a:t>
            </a:r>
            <a:r>
              <a:rPr lang="en-US" altLang="zh-CN" sz="2800" dirty="0" smtClean="0">
                <a:latin typeface="微软雅黑" pitchFamily="34" charset="-122"/>
                <a:ea typeface="微软雅黑" pitchFamily="34" charset="-122"/>
              </a:rPr>
              <a:t/>
            </a:r>
            <a:br>
              <a:rPr lang="en-US" altLang="zh-CN" sz="2800" dirty="0" smtClean="0">
                <a:latin typeface="微软雅黑" pitchFamily="34" charset="-122"/>
                <a:ea typeface="微软雅黑" pitchFamily="34" charset="-122"/>
              </a:rPr>
            </a:br>
            <a:r>
              <a:rPr lang="en-US" altLang="zh-CN" sz="2800" dirty="0" smtClean="0">
                <a:solidFill>
                  <a:schemeClr val="bg1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CONTENTS</a:t>
            </a:r>
            <a:endParaRPr lang="zh-CN" altLang="en-US" sz="2800" dirty="0">
              <a:solidFill>
                <a:schemeClr val="bg1">
                  <a:lumMod val="50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9220" name="文本框 4"/>
          <p:cNvSpPr txBox="1">
            <a:spLocks noChangeArrowheads="1"/>
          </p:cNvSpPr>
          <p:nvPr/>
        </p:nvSpPr>
        <p:spPr bwMode="auto">
          <a:xfrm>
            <a:off x="539552" y="1772816"/>
            <a:ext cx="8424043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>
              <a:spcBef>
                <a:spcPts val="1200"/>
              </a:spcBef>
              <a:spcAft>
                <a:spcPts val="1200"/>
              </a:spcAft>
              <a:buClr>
                <a:srgbClr val="0070C0"/>
              </a:buClr>
            </a:pPr>
            <a:r>
              <a:rPr lang="en-US" altLang="zh-CN" sz="2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1400</a:t>
            </a:r>
            <a:r>
              <a:rPr lang="zh-CN" altLang="en-US" sz="2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项目</a:t>
            </a:r>
            <a:r>
              <a:rPr lang="zh-CN" altLang="en-US" sz="2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最</a:t>
            </a:r>
            <a:endParaRPr lang="en-US" altLang="zh-CN" sz="2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Clr>
                <a:srgbClr val="0070C0"/>
              </a:buClr>
            </a:pPr>
            <a:r>
              <a:rPr lang="en-US" altLang="zh-CN" sz="2400" b="1" dirty="0" smtClean="0">
                <a:solidFill>
                  <a:schemeClr val="tx2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1. Nuclear Power Development  in China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Clr>
                <a:srgbClr val="0070C0"/>
              </a:buClr>
            </a:pPr>
            <a:r>
              <a:rPr lang="en-US" altLang="zh-CN" sz="2400" b="1" dirty="0" smtClean="0">
                <a:solidFill>
                  <a:schemeClr val="tx2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2. SNPTC’s Technology Innovation Practice</a:t>
            </a:r>
            <a:endParaRPr lang="en-US" altLang="zh-CN" sz="2400" b="1" dirty="0">
              <a:solidFill>
                <a:schemeClr val="tx2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Clr>
                <a:srgbClr val="0070C0"/>
              </a:buClr>
            </a:pPr>
            <a:r>
              <a:rPr lang="en-US" altLang="zh-CN" sz="2400" b="1" dirty="0" smtClean="0">
                <a:solidFill>
                  <a:schemeClr val="tx2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3. Characteristics of CAP1400</a:t>
            </a:r>
            <a:r>
              <a:rPr lang="zh-CN" altLang="en-US" sz="2400" b="1" dirty="0" smtClean="0">
                <a:solidFill>
                  <a:schemeClr val="tx2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N</a:t>
            </a:r>
            <a:r>
              <a:rPr lang="en-US" altLang="zh-CN" sz="2400" b="1" dirty="0" smtClean="0">
                <a:solidFill>
                  <a:schemeClr val="tx2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PP</a:t>
            </a:r>
            <a:endParaRPr lang="en-US" altLang="zh-CN" sz="2400" b="1" dirty="0">
              <a:solidFill>
                <a:schemeClr val="tx2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Clr>
                <a:srgbClr val="0070C0"/>
              </a:buClr>
            </a:pPr>
            <a:r>
              <a:rPr lang="en-US" altLang="zh-CN" sz="2400" b="1" dirty="0" smtClean="0">
                <a:solidFill>
                  <a:schemeClr val="tx2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4. Future Prospect of SNPTC</a:t>
            </a:r>
            <a:endParaRPr lang="en-US" altLang="zh-CN" sz="2400" b="1" dirty="0">
              <a:solidFill>
                <a:schemeClr val="tx2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5" name="灯片编号占位符 3"/>
          <p:cNvSpPr txBox="1">
            <a:spLocks/>
          </p:cNvSpPr>
          <p:nvPr/>
        </p:nvSpPr>
        <p:spPr>
          <a:xfrm>
            <a:off x="8280400" y="6324600"/>
            <a:ext cx="457200" cy="457200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A842679-E8D8-4974-8B5C-8C239FA81DC0}" type="slidenum">
              <a:rPr lang="en-US" altLang="zh-CN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en-US" altLang="zh-CN" sz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文本框 6"/>
          <p:cNvSpPr txBox="1">
            <a:spLocks noChangeArrowheads="1"/>
          </p:cNvSpPr>
          <p:nvPr/>
        </p:nvSpPr>
        <p:spPr bwMode="auto">
          <a:xfrm>
            <a:off x="285750" y="357188"/>
            <a:ext cx="75266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五个方面的技术平台 </a:t>
            </a:r>
            <a:r>
              <a:rPr lang="en-US" altLang="zh-CN" sz="2400" b="1" dirty="0">
                <a:solidFill>
                  <a:srgbClr val="C0000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5 Technical Platforms</a:t>
            </a:r>
            <a:endParaRPr lang="zh-CN" altLang="en-US" sz="2400" b="1" dirty="0">
              <a:solidFill>
                <a:srgbClr val="C00000"/>
              </a:solidFill>
              <a:latin typeface="Bookman Old Style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30723" name="Rectangle 123"/>
          <p:cNvSpPr>
            <a:spLocks noChangeArrowheads="1"/>
          </p:cNvSpPr>
          <p:nvPr/>
        </p:nvSpPr>
        <p:spPr bwMode="auto">
          <a:xfrm>
            <a:off x="1230313" y="2133600"/>
            <a:ext cx="7754937" cy="768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42900" indent="-342900" defTabSz="8874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zh-CN" altLang="en-US" sz="2000">
                <a:solidFill>
                  <a:srgbClr val="40404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核电设备材料鉴定中心。</a:t>
            </a:r>
          </a:p>
          <a:p>
            <a:pPr marL="342900" indent="-342900" defTabSz="8874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en-US" altLang="zh-CN" sz="2000">
                <a:solidFill>
                  <a:srgbClr val="40404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NEQ</a:t>
            </a:r>
          </a:p>
        </p:txBody>
      </p:sp>
      <p:sp>
        <p:nvSpPr>
          <p:cNvPr id="3" name="矩形 2"/>
          <p:cNvSpPr/>
          <p:nvPr/>
        </p:nvSpPr>
        <p:spPr>
          <a:xfrm>
            <a:off x="333375" y="981075"/>
            <a:ext cx="4572000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Arial" charset="0"/>
              <a:buChar char="•"/>
              <a:defRPr/>
            </a:pPr>
            <a:r>
              <a:rPr lang="zh-CN" altLang="zh-CN" sz="2000" dirty="0">
                <a:solidFill>
                  <a:srgbClr val="40404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设备材料鉴定平台</a:t>
            </a:r>
            <a:endParaRPr lang="en-US" altLang="zh-CN" sz="2000" dirty="0">
              <a:solidFill>
                <a:srgbClr val="404040"/>
              </a:solidFill>
              <a:latin typeface="Times New Roman" pitchFamily="18" charset="0"/>
              <a:ea typeface="黑体" pitchFamily="2" charset="-122"/>
              <a:cs typeface="Times New Roman" pitchFamily="18" charset="0"/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defRPr/>
            </a:pPr>
            <a:r>
              <a:rPr lang="en-US" altLang="zh-CN" sz="2000" dirty="0">
                <a:solidFill>
                  <a:srgbClr val="40404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      EQ Platform</a:t>
            </a:r>
            <a:endParaRPr lang="zh-CN" altLang="zh-CN" sz="2000" dirty="0">
              <a:solidFill>
                <a:srgbClr val="404040"/>
              </a:solidFill>
              <a:latin typeface="Times New Roman" pitchFamily="18" charset="0"/>
              <a:ea typeface="黑体" pitchFamily="2" charset="-122"/>
              <a:cs typeface="Times New Roman" pitchFamily="18" charset="0"/>
            </a:endParaRPr>
          </a:p>
        </p:txBody>
      </p:sp>
      <p:pic>
        <p:nvPicPr>
          <p:cNvPr id="30725" name="Picture 4" descr="展板2"/>
          <p:cNvPicPr>
            <a:picLocks noChangeAspect="1" noChangeArrowheads="1"/>
          </p:cNvPicPr>
          <p:nvPr/>
        </p:nvPicPr>
        <p:blipFill>
          <a:blip r:embed="rId3" cstate="print"/>
          <a:srcRect t="17313" b="15569"/>
          <a:stretch>
            <a:fillRect/>
          </a:stretch>
        </p:blipFill>
        <p:spPr bwMode="auto">
          <a:xfrm>
            <a:off x="4860032" y="1484784"/>
            <a:ext cx="329565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4" descr="图5流化床热态试验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5725" y="5229225"/>
            <a:ext cx="82232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5" descr="图4水动力试验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3645024"/>
            <a:ext cx="1589088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4" descr="试验室照片 308风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7250" y="5229225"/>
            <a:ext cx="11938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5" descr="试验室照片 空气压缩机试验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5301208"/>
            <a:ext cx="1696269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6136" y="3717032"/>
            <a:ext cx="2282825" cy="133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Picture 28" descr="DSC_4804-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92080" y="5229200"/>
            <a:ext cx="167823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2" name="Picture 31" descr="DSC_4808-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43608" y="3573016"/>
            <a:ext cx="1893888" cy="135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3" name="灯片编号占位符 1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ECCBFB76-52D8-43AC-9892-47EB0C4C2098}" type="slidenum">
              <a:rPr lang="zh-CN" altLang="en-US" sz="1200">
                <a:solidFill>
                  <a:srgbClr val="898989"/>
                </a:solidFill>
              </a:rPr>
              <a:pPr algn="r"/>
              <a:t>20</a:t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4" name="灯片编号占位符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DF4C-21B3-4F11-8E23-2478CFF1B8E4}" type="slidenum">
              <a:rPr lang="zh-CN" altLang="en-US" smtClean="0"/>
              <a:pPr/>
              <a:t>20</a:t>
            </a:fld>
            <a:endParaRPr lang="zh-CN" altLang="en-US"/>
          </a:p>
        </p:txBody>
      </p:sp>
      <p:sp>
        <p:nvSpPr>
          <p:cNvPr id="15" name="页脚占位符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灯片编号占位符 1"/>
          <p:cNvSpPr>
            <a:spLocks noGrp="1"/>
          </p:cNvSpPr>
          <p:nvPr>
            <p:ph type="sldNum" sz="quarter" idx="12"/>
          </p:nvPr>
        </p:nvSpPr>
        <p:spPr bwMode="auto">
          <a:xfrm>
            <a:off x="6516688" y="6308725"/>
            <a:ext cx="2133600" cy="365125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6AEE9E1C-4C77-4E3F-9204-EA45536C327D}" type="slidenum">
              <a:rPr lang="zh-CN" altLang="en-US" smtClean="0"/>
              <a:pPr>
                <a:defRPr/>
              </a:pPr>
              <a:t>21</a:t>
            </a:fld>
            <a:endParaRPr lang="zh-CN" altLang="en-US" smtClean="0"/>
          </a:p>
        </p:txBody>
      </p:sp>
      <p:sp>
        <p:nvSpPr>
          <p:cNvPr id="31747" name="文本框 6"/>
          <p:cNvSpPr txBox="1">
            <a:spLocks noChangeArrowheads="1"/>
          </p:cNvSpPr>
          <p:nvPr/>
        </p:nvSpPr>
        <p:spPr bwMode="auto">
          <a:xfrm>
            <a:off x="285750" y="357188"/>
            <a:ext cx="73825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五个方面的技术平台 </a:t>
            </a:r>
            <a:r>
              <a:rPr lang="en-US" altLang="zh-CN" sz="2400" b="1" dirty="0">
                <a:solidFill>
                  <a:srgbClr val="C0000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5 Technical Platforms</a:t>
            </a:r>
            <a:endParaRPr lang="zh-CN" altLang="en-US" sz="2400" b="1" dirty="0">
              <a:solidFill>
                <a:srgbClr val="C00000"/>
              </a:solidFill>
              <a:latin typeface="Bookman Old Style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31748" name="Rectangle 123"/>
          <p:cNvSpPr>
            <a:spLocks noChangeArrowheads="1"/>
          </p:cNvSpPr>
          <p:nvPr/>
        </p:nvSpPr>
        <p:spPr bwMode="auto">
          <a:xfrm>
            <a:off x="684213" y="2133600"/>
            <a:ext cx="8301037" cy="16927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42900" indent="-342900" defTabSz="8874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en-US" altLang="zh-CN" sz="2000" dirty="0" smtClean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Fuel R&amp;D and design</a:t>
            </a:r>
          </a:p>
          <a:p>
            <a:pPr marL="342900" indent="-342900" defTabSz="8874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en-US" altLang="zh-CN" sz="2000" dirty="0" smtClean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Manufacturing </a:t>
            </a:r>
            <a:r>
              <a:rPr lang="en-US" altLang="zh-CN" sz="2000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technology of </a:t>
            </a:r>
            <a:r>
              <a:rPr lang="en-US" altLang="zh-CN" sz="2000" dirty="0" smtClean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fuel cladding</a:t>
            </a:r>
            <a:endParaRPr lang="en-US" altLang="zh-CN" sz="2000" dirty="0">
              <a:solidFill>
                <a:srgbClr val="404040"/>
              </a:solidFill>
              <a:latin typeface="Bookman Old Style" pitchFamily="18" charset="0"/>
              <a:ea typeface="黑体" pitchFamily="49" charset="-122"/>
              <a:cs typeface="Times New Roman" pitchFamily="18" charset="0"/>
            </a:endParaRPr>
          </a:p>
          <a:p>
            <a:pPr marL="342900" indent="-342900" defTabSz="8874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en-US" altLang="zh-CN" sz="2000" dirty="0" smtClean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R&amp;D of </a:t>
            </a:r>
            <a:r>
              <a:rPr lang="en-US" altLang="zh-CN" sz="2000" dirty="0" err="1" smtClean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SiC</a:t>
            </a:r>
            <a:r>
              <a:rPr lang="en-US" altLang="zh-CN" sz="2000" dirty="0" smtClean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and other nonmetallic materials </a:t>
            </a:r>
            <a:r>
              <a:rPr lang="en-US" altLang="zh-CN" sz="2000" dirty="0" smtClean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for  fuel</a:t>
            </a:r>
            <a:endParaRPr lang="zh-CN" altLang="en-US" sz="2000" dirty="0">
              <a:solidFill>
                <a:srgbClr val="404040"/>
              </a:solidFill>
              <a:latin typeface="Bookman Old Style" pitchFamily="18" charset="0"/>
              <a:ea typeface="黑体" pitchFamily="49" charset="-122"/>
              <a:cs typeface="Times New Roman" pitchFamily="18" charset="0"/>
            </a:endParaRPr>
          </a:p>
          <a:p>
            <a:pPr marL="342900" indent="-342900" defTabSz="8874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Arial" charset="0"/>
              <a:buChar char="•"/>
            </a:pPr>
            <a:endParaRPr lang="en-US" altLang="zh-CN" sz="2000" dirty="0">
              <a:solidFill>
                <a:srgbClr val="40404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31749" name="矩形 3"/>
          <p:cNvSpPr>
            <a:spLocks noChangeArrowheads="1"/>
          </p:cNvSpPr>
          <p:nvPr/>
        </p:nvSpPr>
        <p:spPr bwMode="auto">
          <a:xfrm>
            <a:off x="285750" y="981075"/>
            <a:ext cx="4572000" cy="966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Arial" charset="0"/>
              <a:buChar char="•"/>
            </a:pPr>
            <a:r>
              <a:rPr lang="zh-CN" altLang="zh-CN" sz="2000" dirty="0">
                <a:solidFill>
                  <a:srgbClr val="40404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燃料元件包壳材料研发平台</a:t>
            </a:r>
            <a:endParaRPr lang="en-US" altLang="zh-CN" sz="2000" dirty="0">
              <a:solidFill>
                <a:srgbClr val="40404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</a:pPr>
            <a:r>
              <a:rPr lang="en-US" altLang="zh-CN" sz="2000" dirty="0">
                <a:solidFill>
                  <a:srgbClr val="40404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     Fuel </a:t>
            </a:r>
            <a:r>
              <a:rPr lang="en-US" altLang="zh-CN" sz="2000" dirty="0" smtClean="0">
                <a:solidFill>
                  <a:srgbClr val="40404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R&amp;D  </a:t>
            </a:r>
            <a:r>
              <a:rPr lang="en-US" altLang="zh-CN" sz="2000" dirty="0">
                <a:solidFill>
                  <a:srgbClr val="40404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Platform</a:t>
            </a:r>
            <a:endParaRPr lang="zh-CN" altLang="en-US" sz="2000" dirty="0"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31750" name="图片 15" descr="C:\Documents and Settings\myj\桌面\IMG_0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789040"/>
            <a:ext cx="1638300" cy="1711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7" descr="2"/>
          <p:cNvPicPr>
            <a:picLocks noChangeAspect="1" noChangeArrowheads="1"/>
          </p:cNvPicPr>
          <p:nvPr/>
        </p:nvPicPr>
        <p:blipFill>
          <a:blip r:embed="rId4" cstate="print"/>
          <a:srcRect t="30525" b="15262"/>
          <a:stretch>
            <a:fillRect/>
          </a:stretch>
        </p:blipFill>
        <p:spPr bwMode="auto">
          <a:xfrm>
            <a:off x="2267744" y="3861048"/>
            <a:ext cx="1604962" cy="1639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10" descr="J:\坯料照片\管坯内磨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4005064"/>
            <a:ext cx="1643063" cy="1497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图片 18" descr="C:\Documents and Settings\Owner\桌面\DSCF2294.jpg"/>
          <p:cNvPicPr>
            <a:picLocks noChangeAspect="1" noChangeArrowheads="1"/>
          </p:cNvPicPr>
          <p:nvPr/>
        </p:nvPicPr>
        <p:blipFill>
          <a:blip r:embed="rId6" cstate="print"/>
          <a:srcRect b="5727"/>
          <a:stretch>
            <a:fillRect/>
          </a:stretch>
        </p:blipFill>
        <p:spPr bwMode="auto">
          <a:xfrm>
            <a:off x="5508104" y="3861048"/>
            <a:ext cx="1643062" cy="164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Picture 4" descr="铸锭1 (1)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0312" y="4221088"/>
            <a:ext cx="122413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5" name="Picture 3" descr="h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52120" y="620688"/>
            <a:ext cx="2567122" cy="194421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31756" name="Picture 7" descr="r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/>
          </a:blip>
          <a:srcRect/>
          <a:stretch>
            <a:fillRect/>
          </a:stretch>
        </p:blipFill>
        <p:spPr bwMode="auto">
          <a:xfrm>
            <a:off x="7740352" y="2492896"/>
            <a:ext cx="1038225" cy="8524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3" name="页脚占位符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灯片编号占位符 1"/>
          <p:cNvSpPr>
            <a:spLocks noGrp="1"/>
          </p:cNvSpPr>
          <p:nvPr>
            <p:ph type="sldNum" sz="quarter" idx="12"/>
          </p:nvPr>
        </p:nvSpPr>
        <p:spPr bwMode="auto">
          <a:xfrm>
            <a:off x="6516688" y="6308725"/>
            <a:ext cx="2133600" cy="365125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9B722D96-F03D-4EF3-BBAD-1A74E1A77966}" type="slidenum">
              <a:rPr lang="zh-CN" altLang="en-US" smtClean="0"/>
              <a:pPr>
                <a:defRPr/>
              </a:pPr>
              <a:t>22</a:t>
            </a:fld>
            <a:endParaRPr lang="zh-CN" altLang="en-US" smtClean="0"/>
          </a:p>
        </p:txBody>
      </p:sp>
      <p:sp>
        <p:nvSpPr>
          <p:cNvPr id="32771" name="文本框 6"/>
          <p:cNvSpPr txBox="1">
            <a:spLocks noChangeArrowheads="1"/>
          </p:cNvSpPr>
          <p:nvPr/>
        </p:nvSpPr>
        <p:spPr bwMode="auto">
          <a:xfrm>
            <a:off x="285750" y="357188"/>
            <a:ext cx="75266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五个方面的技术平台 </a:t>
            </a:r>
            <a:r>
              <a:rPr lang="en-US" altLang="zh-CN" sz="2400" b="1" dirty="0">
                <a:solidFill>
                  <a:srgbClr val="C0000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5 Technical Platforms</a:t>
            </a:r>
            <a:endParaRPr lang="zh-CN" altLang="en-US" sz="2400" b="1" dirty="0">
              <a:solidFill>
                <a:srgbClr val="C00000"/>
              </a:solidFill>
              <a:latin typeface="Bookman Old Style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32772" name="Rectangle 123"/>
          <p:cNvSpPr>
            <a:spLocks noChangeArrowheads="1"/>
          </p:cNvSpPr>
          <p:nvPr/>
        </p:nvSpPr>
        <p:spPr bwMode="auto">
          <a:xfrm>
            <a:off x="684213" y="2133600"/>
            <a:ext cx="8301037" cy="1384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42900" indent="-342900" defTabSz="8874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zh-CN" altLang="en-US" sz="2000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三代核电成本与电价、财税保险等产业政策、三代核电技术经济标准和建设定额等</a:t>
            </a:r>
          </a:p>
          <a:p>
            <a:pPr marL="342900" indent="-342900" defTabSz="88741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en-US" altLang="zh-CN" sz="2000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Cost and pricing of Gen III NP, taxation and fiscal policies, economic  standards and construction norms etc</a:t>
            </a:r>
          </a:p>
        </p:txBody>
      </p:sp>
      <p:sp>
        <p:nvSpPr>
          <p:cNvPr id="32773" name="矩形 2"/>
          <p:cNvSpPr>
            <a:spLocks noChangeArrowheads="1"/>
          </p:cNvSpPr>
          <p:nvPr/>
        </p:nvSpPr>
        <p:spPr bwMode="auto">
          <a:xfrm>
            <a:off x="263524" y="908050"/>
            <a:ext cx="661273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Arial" charset="0"/>
              <a:buChar char="•"/>
            </a:pPr>
            <a:r>
              <a:rPr lang="zh-CN" altLang="zh-CN" sz="2000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技术经济研究平台</a:t>
            </a:r>
            <a:endParaRPr lang="en-US" altLang="zh-CN" sz="2000" dirty="0">
              <a:solidFill>
                <a:srgbClr val="404040"/>
              </a:solidFill>
              <a:latin typeface="Bookman Old Style" pitchFamily="18" charset="0"/>
              <a:ea typeface="黑体" pitchFamily="49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</a:pPr>
            <a:r>
              <a:rPr lang="en-US" altLang="zh-CN" sz="2000" dirty="0">
                <a:solidFill>
                  <a:srgbClr val="404040"/>
                </a:solidFill>
                <a:latin typeface="Bookman Old Style" pitchFamily="18" charset="0"/>
                <a:ea typeface="黑体" pitchFamily="49" charset="-122"/>
                <a:cs typeface="Times New Roman" pitchFamily="18" charset="0"/>
              </a:rPr>
              <a:t>      Technical Economic Research Platform</a:t>
            </a:r>
          </a:p>
        </p:txBody>
      </p:sp>
      <p:pic>
        <p:nvPicPr>
          <p:cNvPr id="3277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4221163"/>
            <a:ext cx="1366838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775" y="4292600"/>
            <a:ext cx="14097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900" y="4292600"/>
            <a:ext cx="14986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488" y="4221163"/>
            <a:ext cx="15113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467544" y="3933056"/>
            <a:ext cx="4536504" cy="24484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15" name="Picture 2" descr="E:\01-项目工作\06-国外项目\南非推介\CAP1400图片\效果图\{565A0D0F-DE93-41A2-8453-879644368B90}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052736"/>
            <a:ext cx="4853818" cy="26991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78"/>
          <p:cNvSpPr>
            <a:spLocks noChangeArrowheads="1"/>
          </p:cNvSpPr>
          <p:nvPr/>
        </p:nvSpPr>
        <p:spPr bwMode="auto">
          <a:xfrm>
            <a:off x="428596" y="928670"/>
            <a:ext cx="3639348" cy="3500461"/>
          </a:xfrm>
          <a:prstGeom prst="roundRect">
            <a:avLst>
              <a:gd name="adj" fmla="val 0"/>
            </a:avLst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  <a:extLst/>
        </p:spPr>
        <p:txBody>
          <a:bodyPr wrap="none" anchor="ctr"/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0" dirty="0">
              <a:ea typeface="微软雅黑" panose="020B0503020204020204" pitchFamily="34" charset="-122"/>
            </a:endParaRPr>
          </a:p>
        </p:txBody>
      </p:sp>
      <p:sp>
        <p:nvSpPr>
          <p:cNvPr id="37895" name="Text Box 79"/>
          <p:cNvSpPr txBox="1">
            <a:spLocks noChangeArrowheads="1"/>
          </p:cNvSpPr>
          <p:nvPr/>
        </p:nvSpPr>
        <p:spPr bwMode="auto">
          <a:xfrm>
            <a:off x="611560" y="4005064"/>
            <a:ext cx="4536504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marL="250825" lvl="1" indent="-250825">
              <a:lnSpc>
                <a:spcPct val="150000"/>
              </a:lnSpc>
              <a:buClr>
                <a:schemeClr val="tx2"/>
              </a:buClr>
              <a:buSzPct val="75000"/>
              <a:buFont typeface="Wingdings" pitchFamily="2" charset="2"/>
              <a:buChar char="l"/>
            </a:pPr>
            <a:r>
              <a:rPr lang="en-US" altLang="zh-CN" sz="2000" b="1" dirty="0" smtClean="0">
                <a:latin typeface="Bookman Old Style" pitchFamily="18" charset="0"/>
                <a:ea typeface="微软雅黑" pitchFamily="34" charset="-122"/>
                <a:cs typeface="Arial Unicode MS" pitchFamily="34" charset="-122"/>
              </a:rPr>
              <a:t>Based on AP1000</a:t>
            </a:r>
          </a:p>
          <a:p>
            <a:pPr marL="250825" lvl="1" indent="-250825">
              <a:lnSpc>
                <a:spcPct val="150000"/>
              </a:lnSpc>
              <a:buClr>
                <a:schemeClr val="tx2"/>
              </a:buClr>
              <a:buSzPct val="75000"/>
              <a:buFont typeface="Wingdings" pitchFamily="2" charset="2"/>
              <a:buChar char="l"/>
            </a:pPr>
            <a:r>
              <a:rPr lang="en-US" altLang="zh-CN" sz="2000" b="1" dirty="0" smtClean="0">
                <a:latin typeface="Bookman Old Style" pitchFamily="18" charset="0"/>
                <a:ea typeface="微软雅黑" pitchFamily="34" charset="-122"/>
                <a:cs typeface="Arial Unicode MS" pitchFamily="34" charset="-122"/>
              </a:rPr>
              <a:t>Passive Safety  Feature</a:t>
            </a:r>
            <a:endParaRPr lang="en-US" altLang="zh-CN" sz="2000" b="1" dirty="0">
              <a:latin typeface="Bookman Old Style" pitchFamily="18" charset="0"/>
              <a:ea typeface="微软雅黑" pitchFamily="34" charset="-122"/>
              <a:cs typeface="Arial Unicode MS" pitchFamily="34" charset="-122"/>
            </a:endParaRPr>
          </a:p>
          <a:p>
            <a:pPr marL="250825" lvl="1" indent="-250825">
              <a:lnSpc>
                <a:spcPct val="150000"/>
              </a:lnSpc>
              <a:buClr>
                <a:schemeClr val="tx2"/>
              </a:buClr>
              <a:buSzPct val="75000"/>
              <a:buFont typeface="Wingdings" pitchFamily="2" charset="2"/>
              <a:buChar char="l"/>
            </a:pPr>
            <a:r>
              <a:rPr lang="en-US" altLang="zh-CN" sz="2000" b="1" dirty="0" smtClean="0">
                <a:latin typeface="Bookman Old Style" pitchFamily="18" charset="0"/>
                <a:ea typeface="微软雅黑" pitchFamily="34" charset="-122"/>
                <a:cs typeface="Arial Unicode MS" pitchFamily="34" charset="-122"/>
              </a:rPr>
              <a:t>Verified and  Validated</a:t>
            </a:r>
            <a:endParaRPr lang="en-US" altLang="zh-CN" sz="2000" b="1" dirty="0">
              <a:latin typeface="Bookman Old Style" pitchFamily="18" charset="0"/>
              <a:ea typeface="微软雅黑" pitchFamily="34" charset="-122"/>
              <a:cs typeface="Arial Unicode MS" pitchFamily="34" charset="-122"/>
            </a:endParaRPr>
          </a:p>
          <a:p>
            <a:pPr marL="250825" lvl="1" indent="-250825">
              <a:lnSpc>
                <a:spcPct val="150000"/>
              </a:lnSpc>
              <a:buClr>
                <a:schemeClr val="tx2"/>
              </a:buClr>
              <a:buSzPct val="75000"/>
              <a:buFont typeface="Wingdings" pitchFamily="2" charset="2"/>
              <a:buChar char="l"/>
            </a:pPr>
            <a:r>
              <a:rPr lang="en-US" altLang="zh-CN" sz="2000" b="1" dirty="0" smtClean="0">
                <a:latin typeface="Bookman Old Style" pitchFamily="18" charset="0"/>
                <a:ea typeface="微软雅黑" pitchFamily="34" charset="-122"/>
                <a:cs typeface="Arial Unicode MS" pitchFamily="34" charset="-122"/>
              </a:rPr>
              <a:t>Complete  Intellect Property </a:t>
            </a:r>
            <a:endParaRPr lang="en-US" altLang="zh-CN" sz="2000" b="1" dirty="0">
              <a:latin typeface="Bookman Old Style" pitchFamily="18" charset="0"/>
              <a:ea typeface="微软雅黑" pitchFamily="34" charset="-122"/>
              <a:cs typeface="Arial Unicode MS" pitchFamily="34" charset="-122"/>
            </a:endParaRPr>
          </a:p>
        </p:txBody>
      </p:sp>
      <p:pic>
        <p:nvPicPr>
          <p:cNvPr id="37896" name="图片 1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221088"/>
            <a:ext cx="3570749" cy="2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内容占位符 2"/>
          <p:cNvSpPr txBox="1">
            <a:spLocks/>
          </p:cNvSpPr>
          <p:nvPr/>
        </p:nvSpPr>
        <p:spPr>
          <a:xfrm>
            <a:off x="395536" y="332656"/>
            <a:ext cx="8472487" cy="622399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marL="0" lvl="1" indent="-365125" algn="just" defTabSz="361950">
              <a:lnSpc>
                <a:spcPts val="3000"/>
              </a:lnSpc>
              <a:buSzPct val="75000"/>
              <a:tabLst>
                <a:tab pos="714375" algn="l"/>
              </a:tabLst>
              <a:defRPr/>
            </a:pPr>
            <a:r>
              <a:rPr lang="en-US" altLang="zh-CN" sz="3200" b="1" kern="0" spc="-100" dirty="0" smtClean="0">
                <a:solidFill>
                  <a:srgbClr val="C00000"/>
                </a:solidFill>
                <a:latin typeface="Bookman Old Style" pitchFamily="18" charset="0"/>
                <a:ea typeface="微软雅黑" pitchFamily="34" charset="-122"/>
                <a:cs typeface="Arial" pitchFamily="34" charset="0"/>
              </a:rPr>
              <a:t>CAP1400</a:t>
            </a:r>
            <a:r>
              <a:rPr lang="zh-CN" altLang="en-US" sz="3200" b="1" kern="0" spc="-100" dirty="0" smtClean="0">
                <a:solidFill>
                  <a:srgbClr val="C00000"/>
                </a:solidFill>
                <a:latin typeface="Bookman Old Style" pitchFamily="18" charset="0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3200" b="1" kern="0" spc="-100" dirty="0" smtClean="0">
                <a:solidFill>
                  <a:srgbClr val="C00000"/>
                </a:solidFill>
                <a:latin typeface="Bookman Old Style" pitchFamily="18" charset="0"/>
                <a:ea typeface="微软雅黑" pitchFamily="34" charset="-122"/>
                <a:cs typeface="Arial" pitchFamily="34" charset="0"/>
              </a:rPr>
              <a:t>Nuclear Power Plant</a:t>
            </a:r>
            <a:endParaRPr lang="zh-CN" altLang="en-US" sz="3200" b="1" kern="0" spc="-100" dirty="0" smtClean="0">
              <a:solidFill>
                <a:srgbClr val="C00000"/>
              </a:solidFill>
              <a:latin typeface="Bookman Old Style" pitchFamily="18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37898" name="灯片编号占位符 11"/>
          <p:cNvSpPr txBox="1">
            <a:spLocks/>
          </p:cNvSpPr>
          <p:nvPr/>
        </p:nvSpPr>
        <p:spPr bwMode="auto">
          <a:xfrm>
            <a:off x="3500438" y="635000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C56BEF2A-A51E-4A8E-8ABB-2CA761AB7B91}" type="slidenum">
              <a:rPr lang="en-US" altLang="zh-CN">
                <a:solidFill>
                  <a:srgbClr val="002060"/>
                </a:solidFill>
                <a:latin typeface="Impact" pitchFamily="34" charset="0"/>
                <a:ea typeface="Arial Unicode MS" pitchFamily="34" charset="-122"/>
                <a:cs typeface="Arial Unicode MS" pitchFamily="34" charset="-122"/>
              </a:rPr>
              <a:pPr algn="ctr"/>
              <a:t>23</a:t>
            </a:fld>
            <a:r>
              <a:rPr lang="en-US" altLang="zh-CN">
                <a:solidFill>
                  <a:srgbClr val="002060"/>
                </a:solidFill>
                <a:latin typeface="Impact" pitchFamily="34" charset="0"/>
                <a:ea typeface="Arial Unicode MS" pitchFamily="34" charset="-122"/>
                <a:cs typeface="Arial Unicode MS" pitchFamily="34" charset="-122"/>
              </a:rPr>
              <a:t> / </a:t>
            </a:r>
            <a:r>
              <a:rPr lang="en-US" altLang="zh-CN">
                <a:solidFill>
                  <a:srgbClr val="0070C0"/>
                </a:solidFill>
                <a:latin typeface="Impact" pitchFamily="34" charset="0"/>
                <a:ea typeface="Arial Unicode MS" pitchFamily="34" charset="-122"/>
                <a:cs typeface="Arial Unicode MS" pitchFamily="34" charset="-122"/>
              </a:rPr>
              <a:t>33</a:t>
            </a:r>
          </a:p>
        </p:txBody>
      </p:sp>
      <p:pic>
        <p:nvPicPr>
          <p:cNvPr id="37899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38750" y="764704"/>
            <a:ext cx="3905250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灯片编号占位符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BCEE59-B4DC-4992-96F9-421153CDF325}" type="slidenum">
              <a:rPr lang="zh-CN" altLang="en-US" smtClean="0"/>
              <a:pPr>
                <a:defRPr/>
              </a:pPr>
              <a:t>23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8229600" y="6324600"/>
            <a:ext cx="457200" cy="457200"/>
          </a:xfrm>
        </p:spPr>
        <p:txBody>
          <a:bodyPr/>
          <a:lstStyle/>
          <a:p>
            <a:pPr>
              <a:defRPr/>
            </a:pPr>
            <a:fld id="{3B058313-ECB1-4D14-A8BA-78C9B39C51C1}" type="slidenum">
              <a:rPr lang="en-US" altLang="zh-CN">
                <a:latin typeface="+mn-lt"/>
                <a:ea typeface="+mn-ea"/>
              </a:rPr>
              <a:pPr>
                <a:defRPr/>
              </a:pPr>
              <a:t>24</a:t>
            </a:fld>
            <a:endParaRPr lang="en-US" altLang="zh-CN">
              <a:latin typeface="+mn-lt"/>
              <a:ea typeface="+mn-ea"/>
            </a:endParaRPr>
          </a:p>
        </p:txBody>
      </p:sp>
      <p:sp>
        <p:nvSpPr>
          <p:cNvPr id="26627" name="矩形 14"/>
          <p:cNvSpPr>
            <a:spLocks noChangeArrowheads="1"/>
          </p:cNvSpPr>
          <p:nvPr/>
        </p:nvSpPr>
        <p:spPr bwMode="auto">
          <a:xfrm>
            <a:off x="0" y="404664"/>
            <a:ext cx="8713787" cy="46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6" rIns="91432" bIns="45716">
            <a:spAutoFit/>
          </a:bodyPr>
          <a:lstStyle/>
          <a:p>
            <a:r>
              <a:rPr lang="en-US" altLang="zh-CN" sz="2400" b="1" dirty="0" smtClean="0">
                <a:solidFill>
                  <a:srgbClr val="C00000"/>
                </a:solidFill>
                <a:latin typeface="Bookman Old Style" pitchFamily="18" charset="0"/>
                <a:ea typeface="黑体" pitchFamily="2" charset="-122"/>
                <a:cs typeface="Arial" charset="0"/>
              </a:rPr>
              <a:t>R&amp;D </a:t>
            </a:r>
            <a:r>
              <a:rPr lang="en-US" altLang="zh-CN" sz="2400" b="1" dirty="0">
                <a:solidFill>
                  <a:srgbClr val="C00000"/>
                </a:solidFill>
                <a:latin typeface="Bookman Old Style" pitchFamily="18" charset="0"/>
                <a:ea typeface="黑体" pitchFamily="2" charset="-122"/>
                <a:cs typeface="Arial" charset="0"/>
              </a:rPr>
              <a:t>innovation: CAP1400 Development</a:t>
            </a:r>
            <a:endParaRPr lang="zh-CN" altLang="en-US" sz="2400" b="1" dirty="0">
              <a:solidFill>
                <a:srgbClr val="C00000"/>
              </a:solidFill>
              <a:latin typeface="Bookman Old Style" pitchFamily="18" charset="0"/>
              <a:ea typeface="黑体" pitchFamily="2" charset="-122"/>
              <a:cs typeface="Arial" charset="0"/>
            </a:endParaRPr>
          </a:p>
        </p:txBody>
      </p:sp>
      <p:sp>
        <p:nvSpPr>
          <p:cNvPr id="21" name="AutoShape 3"/>
          <p:cNvSpPr>
            <a:spLocks noChangeArrowheads="1"/>
          </p:cNvSpPr>
          <p:nvPr/>
        </p:nvSpPr>
        <p:spPr bwMode="auto">
          <a:xfrm>
            <a:off x="3859213" y="2036763"/>
            <a:ext cx="1598612" cy="1647825"/>
          </a:xfrm>
          <a:prstGeom prst="pentagon">
            <a:avLst/>
          </a:prstGeom>
          <a:solidFill>
            <a:srgbClr val="256885"/>
          </a:solidFill>
          <a:ln w="6350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fontAlgn="auto" hangingPunct="0">
              <a:spcAft>
                <a:spcPts val="0"/>
              </a:spcAft>
              <a:defRPr/>
            </a:pPr>
            <a:endParaRPr lang="zh-CN" altLang="en-US" kern="0">
              <a:solidFill>
                <a:srgbClr val="00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5910263" y="3494088"/>
            <a:ext cx="2735262" cy="5540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defTabSz="330200">
              <a:tabLst>
                <a:tab pos="8521700" algn="r"/>
              </a:tabLst>
            </a:pPr>
            <a:r>
              <a:rPr lang="en-US" altLang="zh-CN">
                <a:latin typeface="黑体" pitchFamily="2" charset="-122"/>
                <a:ea typeface="黑体" pitchFamily="2" charset="-122"/>
                <a:cs typeface="Arial" charset="0"/>
              </a:rPr>
              <a:t>5.</a:t>
            </a:r>
            <a:r>
              <a:rPr lang="zh-CN" altLang="en-US">
                <a:latin typeface="黑体" pitchFamily="2" charset="-122"/>
                <a:ea typeface="黑体" pitchFamily="2" charset="-122"/>
                <a:cs typeface="Arial" charset="0"/>
              </a:rPr>
              <a:t>条件保障</a:t>
            </a:r>
            <a:endParaRPr lang="en-US" altLang="zh-CN">
              <a:latin typeface="黑体" pitchFamily="2" charset="-122"/>
              <a:ea typeface="黑体" pitchFamily="2" charset="-122"/>
              <a:cs typeface="Arial" charset="0"/>
            </a:endParaRPr>
          </a:p>
          <a:p>
            <a:pPr defTabSz="330200">
              <a:tabLst>
                <a:tab pos="8521700" algn="r"/>
              </a:tabLst>
            </a:pPr>
            <a:r>
              <a:rPr lang="en-US" altLang="de-DE">
                <a:solidFill>
                  <a:srgbClr val="000000"/>
                </a:solidFill>
                <a:latin typeface="黑体" pitchFamily="2" charset="-122"/>
                <a:ea typeface="黑体" pitchFamily="2" charset="-122"/>
                <a:cs typeface="Arial" charset="0"/>
              </a:rPr>
              <a:t>  </a:t>
            </a:r>
            <a:r>
              <a:rPr lang="en-US" altLang="de-DE">
                <a:solidFill>
                  <a:srgbClr val="000000"/>
                </a:solidFill>
                <a:latin typeface="Calibri" pitchFamily="34" charset="0"/>
                <a:ea typeface="黑体" pitchFamily="2" charset="-122"/>
                <a:cs typeface="Arial" charset="0"/>
              </a:rPr>
              <a:t>Guarantee of conditions</a:t>
            </a:r>
          </a:p>
        </p:txBody>
      </p:sp>
      <p:sp>
        <p:nvSpPr>
          <p:cNvPr id="26630" name="Rectangle 5"/>
          <p:cNvSpPr>
            <a:spLocks noChangeArrowheads="1"/>
          </p:cNvSpPr>
          <p:nvPr/>
        </p:nvSpPr>
        <p:spPr bwMode="auto">
          <a:xfrm>
            <a:off x="5942012" y="1772816"/>
            <a:ext cx="3201988" cy="5540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defTabSz="330200">
              <a:tabLst>
                <a:tab pos="8521700" algn="r"/>
              </a:tabLst>
            </a:pPr>
            <a:r>
              <a:rPr lang="en-US" altLang="zh-CN" dirty="0">
                <a:latin typeface="黑体" pitchFamily="2" charset="-122"/>
                <a:ea typeface="黑体" pitchFamily="2" charset="-122"/>
                <a:cs typeface="Arial" charset="0"/>
              </a:rPr>
              <a:t>4.</a:t>
            </a:r>
            <a:r>
              <a:rPr lang="zh-CN" altLang="en-US" dirty="0">
                <a:latin typeface="黑体" pitchFamily="2" charset="-122"/>
                <a:ea typeface="黑体" pitchFamily="2" charset="-122"/>
                <a:cs typeface="Arial" charset="0"/>
              </a:rPr>
              <a:t>关键设备材料及共性技术</a:t>
            </a:r>
            <a:endParaRPr lang="en-US" altLang="zh-CN" dirty="0">
              <a:latin typeface="黑体" pitchFamily="2" charset="-122"/>
              <a:ea typeface="黑体" pitchFamily="2" charset="-122"/>
              <a:cs typeface="Arial" charset="0"/>
            </a:endParaRPr>
          </a:p>
          <a:p>
            <a:pPr defTabSz="330200">
              <a:tabLst>
                <a:tab pos="8521700" algn="r"/>
              </a:tabLst>
            </a:pPr>
            <a:r>
              <a:rPr lang="en-US" altLang="de-DE" dirty="0">
                <a:solidFill>
                  <a:srgbClr val="000000"/>
                </a:solidFill>
                <a:latin typeface="黑体" pitchFamily="2" charset="-122"/>
                <a:ea typeface="黑体" pitchFamily="2" charset="-122"/>
                <a:cs typeface="Arial" charset="0"/>
              </a:rPr>
              <a:t>  </a:t>
            </a:r>
            <a:r>
              <a:rPr lang="en-US" altLang="de-DE" dirty="0">
                <a:solidFill>
                  <a:srgbClr val="000000"/>
                </a:solidFill>
                <a:latin typeface="Calibri" pitchFamily="34" charset="0"/>
                <a:ea typeface="黑体" pitchFamily="2" charset="-122"/>
                <a:cs typeface="Arial" charset="0"/>
              </a:rPr>
              <a:t>Key Equipment, Material&amp; Tech</a:t>
            </a:r>
          </a:p>
        </p:txBody>
      </p:sp>
      <p:sp>
        <p:nvSpPr>
          <p:cNvPr id="26631" name="Rectangle 6"/>
          <p:cNvSpPr>
            <a:spLocks noChangeArrowheads="1"/>
          </p:cNvSpPr>
          <p:nvPr/>
        </p:nvSpPr>
        <p:spPr bwMode="auto">
          <a:xfrm>
            <a:off x="855663" y="3494088"/>
            <a:ext cx="2954337" cy="5540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defTabSz="330200">
              <a:tabLst>
                <a:tab pos="8521700" algn="r"/>
              </a:tabLst>
            </a:pPr>
            <a:r>
              <a:rPr lang="en-US" altLang="zh-CN">
                <a:latin typeface="黑体" pitchFamily="2" charset="-122"/>
                <a:ea typeface="黑体" pitchFamily="2" charset="-122"/>
                <a:cs typeface="Arial" charset="0"/>
              </a:rPr>
              <a:t>3.CAP1700</a:t>
            </a:r>
            <a:r>
              <a:rPr lang="zh-CN" altLang="en-US">
                <a:latin typeface="黑体" pitchFamily="2" charset="-122"/>
                <a:ea typeface="黑体" pitchFamily="2" charset="-122"/>
                <a:cs typeface="Arial" charset="0"/>
              </a:rPr>
              <a:t>技术预研</a:t>
            </a:r>
            <a:endParaRPr lang="en-US" altLang="zh-CN">
              <a:latin typeface="黑体" pitchFamily="2" charset="-122"/>
              <a:ea typeface="黑体" pitchFamily="2" charset="-122"/>
              <a:cs typeface="Arial" charset="0"/>
            </a:endParaRPr>
          </a:p>
          <a:p>
            <a:pPr defTabSz="330200">
              <a:tabLst>
                <a:tab pos="8521700" algn="r"/>
              </a:tabLst>
            </a:pPr>
            <a:r>
              <a:rPr lang="en-US" altLang="de-DE">
                <a:solidFill>
                  <a:srgbClr val="000000"/>
                </a:solidFill>
                <a:latin typeface="黑体" pitchFamily="2" charset="-122"/>
                <a:ea typeface="黑体" pitchFamily="2" charset="-122"/>
                <a:cs typeface="Arial" charset="0"/>
              </a:rPr>
              <a:t>  </a:t>
            </a:r>
            <a:r>
              <a:rPr lang="en-US" altLang="de-DE">
                <a:solidFill>
                  <a:srgbClr val="000000"/>
                </a:solidFill>
                <a:latin typeface="Calibri" pitchFamily="34" charset="0"/>
                <a:ea typeface="黑体" pitchFamily="2" charset="-122"/>
                <a:cs typeface="Arial" charset="0"/>
              </a:rPr>
              <a:t>CAP1700 pre-study</a:t>
            </a: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795338" y="1979613"/>
            <a:ext cx="2955925" cy="83026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lIns="0" tIns="0" rIns="0" bIns="0" anchor="b">
            <a:spAutoFit/>
          </a:bodyPr>
          <a:lstStyle/>
          <a:p>
            <a:pPr defTabSz="330200" fontAlgn="auto">
              <a:spcBef>
                <a:spcPts val="0"/>
              </a:spcBef>
              <a:spcAft>
                <a:spcPts val="0"/>
              </a:spcAft>
              <a:tabLst>
                <a:tab pos="8521700" algn="r"/>
              </a:tabLst>
              <a:defRPr/>
            </a:pPr>
            <a:r>
              <a:rPr lang="en-US" altLang="zh-CN" dirty="0">
                <a:latin typeface="黑体" pitchFamily="2" charset="-122"/>
                <a:ea typeface="黑体" pitchFamily="2" charset="-122"/>
                <a:cs typeface="Arial" charset="0"/>
              </a:rPr>
              <a:t>2.CAP1400</a:t>
            </a:r>
            <a:r>
              <a:rPr lang="zh-CN" altLang="en-US" dirty="0">
                <a:latin typeface="黑体" pitchFamily="2" charset="-122"/>
                <a:ea typeface="黑体" pitchFamily="2" charset="-122"/>
                <a:cs typeface="Arial" charset="0"/>
              </a:rPr>
              <a:t>技术研发</a:t>
            </a:r>
            <a:endParaRPr lang="en-US" altLang="zh-CN" dirty="0">
              <a:latin typeface="黑体" pitchFamily="2" charset="-122"/>
              <a:ea typeface="黑体" pitchFamily="2" charset="-122"/>
              <a:cs typeface="Arial" charset="0"/>
            </a:endParaRPr>
          </a:p>
          <a:p>
            <a:pPr defTabSz="330200" fontAlgn="auto">
              <a:spcBef>
                <a:spcPts val="0"/>
              </a:spcBef>
              <a:spcAft>
                <a:spcPts val="0"/>
              </a:spcAft>
              <a:tabLst>
                <a:tab pos="8521700" algn="r"/>
              </a:tabLst>
              <a:defRPr/>
            </a:pPr>
            <a:r>
              <a:rPr lang="en-US" altLang="zh-CN" dirty="0">
                <a:latin typeface="+mn-lt"/>
                <a:ea typeface="黑体" pitchFamily="2" charset="-122"/>
                <a:cs typeface="Arial" charset="0"/>
              </a:rPr>
              <a:t>  CAP1400 Development</a:t>
            </a:r>
          </a:p>
          <a:p>
            <a:pPr defTabSz="330200" fontAlgn="auto">
              <a:spcBef>
                <a:spcPts val="0"/>
              </a:spcBef>
              <a:spcAft>
                <a:spcPts val="0"/>
              </a:spcAft>
              <a:tabLst>
                <a:tab pos="8521700" algn="r"/>
              </a:tabLst>
              <a:defRPr/>
            </a:pPr>
            <a:endParaRPr lang="en-US" altLang="de-DE" kern="0" dirty="0">
              <a:solidFill>
                <a:sysClr val="windowText" lastClr="00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3986213" y="2544763"/>
            <a:ext cx="1346200" cy="8318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algn="ctr" defTabSz="330200" fontAlgn="auto">
              <a:spcAft>
                <a:spcPts val="0"/>
              </a:spcAft>
              <a:tabLst>
                <a:tab pos="8521700" algn="r"/>
              </a:tabLst>
              <a:defRPr/>
            </a:pPr>
            <a:r>
              <a:rPr lang="zh-CN" altLang="en-US" kern="0" dirty="0">
                <a:solidFill>
                  <a:srgbClr val="FFFFFF"/>
                </a:solidFill>
                <a:latin typeface="黑体" pitchFamily="2" charset="-122"/>
                <a:ea typeface="黑体" pitchFamily="2" charset="-122"/>
              </a:rPr>
              <a:t>压水堆</a:t>
            </a:r>
            <a:endParaRPr lang="en-US" altLang="zh-CN" kern="0" dirty="0">
              <a:solidFill>
                <a:srgbClr val="FFFFFF"/>
              </a:solidFill>
              <a:latin typeface="黑体" pitchFamily="2" charset="-122"/>
              <a:ea typeface="黑体" pitchFamily="2" charset="-122"/>
            </a:endParaRPr>
          </a:p>
          <a:p>
            <a:pPr algn="ctr" defTabSz="330200" fontAlgn="auto">
              <a:spcAft>
                <a:spcPts val="0"/>
              </a:spcAft>
              <a:tabLst>
                <a:tab pos="8521700" algn="r"/>
              </a:tabLst>
              <a:defRPr/>
            </a:pPr>
            <a:r>
              <a:rPr lang="zh-CN" altLang="en-US" kern="0" dirty="0">
                <a:solidFill>
                  <a:srgbClr val="FFFFFF"/>
                </a:solidFill>
                <a:latin typeface="黑体" pitchFamily="2" charset="-122"/>
                <a:ea typeface="黑体" pitchFamily="2" charset="-122"/>
              </a:rPr>
              <a:t>重大专项</a:t>
            </a:r>
            <a:endParaRPr lang="en-US" altLang="zh-CN" kern="0" dirty="0">
              <a:solidFill>
                <a:srgbClr val="FFFFFF"/>
              </a:solidFill>
              <a:latin typeface="黑体" pitchFamily="2" charset="-122"/>
              <a:ea typeface="黑体" pitchFamily="2" charset="-122"/>
            </a:endParaRPr>
          </a:p>
          <a:p>
            <a:pPr algn="ctr" defTabSz="330200" fontAlgn="auto">
              <a:spcAft>
                <a:spcPts val="0"/>
              </a:spcAft>
              <a:tabLst>
                <a:tab pos="8521700" algn="r"/>
              </a:tabLst>
              <a:defRPr/>
            </a:pPr>
            <a:r>
              <a:rPr lang="en-US" altLang="en-US" kern="0" dirty="0">
                <a:solidFill>
                  <a:srgbClr val="FFFFFF"/>
                </a:solidFill>
                <a:latin typeface="黑体" pitchFamily="2" charset="-122"/>
                <a:ea typeface="黑体" pitchFamily="2" charset="-122"/>
              </a:rPr>
              <a:t>PWR LPP</a:t>
            </a:r>
            <a:endParaRPr lang="de-DE" altLang="en-US" kern="0" dirty="0">
              <a:solidFill>
                <a:srgbClr val="FFFFFF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7" name="Freeform 9"/>
          <p:cNvSpPr>
            <a:spLocks/>
          </p:cNvSpPr>
          <p:nvPr/>
        </p:nvSpPr>
        <p:spPr bwMode="auto">
          <a:xfrm>
            <a:off x="754063" y="2541588"/>
            <a:ext cx="3087687" cy="95250"/>
          </a:xfrm>
          <a:custGeom>
            <a:avLst/>
            <a:gdLst/>
            <a:ahLst/>
            <a:cxnLst>
              <a:cxn ang="0">
                <a:pos x="1961" y="55"/>
              </a:cxn>
              <a:cxn ang="0">
                <a:pos x="1733" y="0"/>
              </a:cxn>
              <a:cxn ang="0">
                <a:pos x="0" y="1"/>
              </a:cxn>
            </a:cxnLst>
            <a:rect l="0" t="0" r="r" b="b"/>
            <a:pathLst>
              <a:path w="1961" h="55">
                <a:moveTo>
                  <a:pt x="1961" y="55"/>
                </a:moveTo>
                <a:lnTo>
                  <a:pt x="1733" y="0"/>
                </a:lnTo>
                <a:lnTo>
                  <a:pt x="0" y="1"/>
                </a:lnTo>
              </a:path>
            </a:pathLst>
          </a:custGeom>
          <a:noFill/>
          <a:ln w="22225" cap="flat" cmpd="sng">
            <a:solidFill>
              <a:srgbClr val="256885"/>
            </a:solidFill>
            <a:prstDash val="solid"/>
            <a:round/>
            <a:headEnd type="triangle" w="med" len="lg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8" name="Freeform 10"/>
          <p:cNvSpPr>
            <a:spLocks/>
          </p:cNvSpPr>
          <p:nvPr/>
        </p:nvSpPr>
        <p:spPr bwMode="auto">
          <a:xfrm>
            <a:off x="762000" y="3659188"/>
            <a:ext cx="3395663" cy="412750"/>
          </a:xfrm>
          <a:custGeom>
            <a:avLst/>
            <a:gdLst/>
            <a:ahLst/>
            <a:cxnLst>
              <a:cxn ang="0">
                <a:pos x="2156" y="0"/>
              </a:cxn>
              <a:cxn ang="0">
                <a:pos x="2018" y="242"/>
              </a:cxn>
              <a:cxn ang="0">
                <a:pos x="0" y="236"/>
              </a:cxn>
            </a:cxnLst>
            <a:rect l="0" t="0" r="r" b="b"/>
            <a:pathLst>
              <a:path w="2156" h="242">
                <a:moveTo>
                  <a:pt x="2156" y="0"/>
                </a:moveTo>
                <a:lnTo>
                  <a:pt x="2018" y="242"/>
                </a:lnTo>
                <a:lnTo>
                  <a:pt x="0" y="236"/>
                </a:lnTo>
              </a:path>
            </a:pathLst>
          </a:custGeom>
          <a:noFill/>
          <a:ln w="22225" cap="flat" cmpd="sng">
            <a:solidFill>
              <a:srgbClr val="256885"/>
            </a:solidFill>
            <a:prstDash val="solid"/>
            <a:round/>
            <a:headEnd type="triangle" w="med" len="lg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9" name="Freeform 11"/>
          <p:cNvSpPr>
            <a:spLocks/>
          </p:cNvSpPr>
          <p:nvPr/>
        </p:nvSpPr>
        <p:spPr bwMode="auto">
          <a:xfrm flipH="1">
            <a:off x="5472113" y="2541588"/>
            <a:ext cx="3087687" cy="95250"/>
          </a:xfrm>
          <a:custGeom>
            <a:avLst/>
            <a:gdLst/>
            <a:ahLst/>
            <a:cxnLst>
              <a:cxn ang="0">
                <a:pos x="1961" y="55"/>
              </a:cxn>
              <a:cxn ang="0">
                <a:pos x="1733" y="0"/>
              </a:cxn>
              <a:cxn ang="0">
                <a:pos x="0" y="1"/>
              </a:cxn>
            </a:cxnLst>
            <a:rect l="0" t="0" r="r" b="b"/>
            <a:pathLst>
              <a:path w="1961" h="55">
                <a:moveTo>
                  <a:pt x="1961" y="55"/>
                </a:moveTo>
                <a:lnTo>
                  <a:pt x="1733" y="0"/>
                </a:lnTo>
                <a:lnTo>
                  <a:pt x="0" y="1"/>
                </a:lnTo>
              </a:path>
            </a:pathLst>
          </a:custGeom>
          <a:noFill/>
          <a:ln w="22225" cap="flat" cmpd="sng">
            <a:solidFill>
              <a:srgbClr val="256885"/>
            </a:solidFill>
            <a:prstDash val="solid"/>
            <a:round/>
            <a:headEnd type="triangle" w="med" len="lg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30" name="Freeform 12"/>
          <p:cNvSpPr>
            <a:spLocks/>
          </p:cNvSpPr>
          <p:nvPr/>
        </p:nvSpPr>
        <p:spPr bwMode="auto">
          <a:xfrm flipH="1">
            <a:off x="5143500" y="3659188"/>
            <a:ext cx="3395663" cy="412750"/>
          </a:xfrm>
          <a:custGeom>
            <a:avLst/>
            <a:gdLst/>
            <a:ahLst/>
            <a:cxnLst>
              <a:cxn ang="0">
                <a:pos x="2156" y="0"/>
              </a:cxn>
              <a:cxn ang="0">
                <a:pos x="2018" y="242"/>
              </a:cxn>
              <a:cxn ang="0">
                <a:pos x="0" y="236"/>
              </a:cxn>
            </a:cxnLst>
            <a:rect l="0" t="0" r="r" b="b"/>
            <a:pathLst>
              <a:path w="2156" h="242">
                <a:moveTo>
                  <a:pt x="2156" y="0"/>
                </a:moveTo>
                <a:lnTo>
                  <a:pt x="2018" y="242"/>
                </a:lnTo>
                <a:lnTo>
                  <a:pt x="0" y="236"/>
                </a:lnTo>
              </a:path>
            </a:pathLst>
          </a:custGeom>
          <a:noFill/>
          <a:ln w="22225" cap="flat" cmpd="sng">
            <a:solidFill>
              <a:srgbClr val="256885"/>
            </a:solidFill>
            <a:prstDash val="solid"/>
            <a:round/>
            <a:headEnd type="triangle" w="med" len="lg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31" name="Line 13"/>
          <p:cNvSpPr>
            <a:spLocks noChangeShapeType="1"/>
          </p:cNvSpPr>
          <p:nvPr/>
        </p:nvSpPr>
        <p:spPr bwMode="auto">
          <a:xfrm>
            <a:off x="4657725" y="1604963"/>
            <a:ext cx="0" cy="401637"/>
          </a:xfrm>
          <a:prstGeom prst="line">
            <a:avLst/>
          </a:prstGeom>
          <a:noFill/>
          <a:ln w="22225">
            <a:solidFill>
              <a:srgbClr val="256885"/>
            </a:solidFill>
            <a:round/>
            <a:headEnd type="none" w="med" len="lg"/>
            <a:tailEnd type="triangle" w="med" len="lg"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6639" name="Rectangle 14"/>
          <p:cNvSpPr>
            <a:spLocks noChangeArrowheads="1"/>
          </p:cNvSpPr>
          <p:nvPr/>
        </p:nvSpPr>
        <p:spPr bwMode="auto">
          <a:xfrm>
            <a:off x="3132138" y="1023938"/>
            <a:ext cx="2955925" cy="5540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ctr" defTabSz="330200">
              <a:tabLst>
                <a:tab pos="8521700" algn="r"/>
              </a:tabLst>
            </a:pPr>
            <a:r>
              <a:rPr lang="en-US" altLang="zh-CN" dirty="0">
                <a:latin typeface="黑体" pitchFamily="2" charset="-122"/>
                <a:ea typeface="黑体" pitchFamily="2" charset="-122"/>
                <a:cs typeface="Arial" charset="0"/>
              </a:rPr>
              <a:t>1.AP1000</a:t>
            </a:r>
            <a:r>
              <a:rPr lang="zh-CN" altLang="en-US" dirty="0">
                <a:latin typeface="黑体" pitchFamily="2" charset="-122"/>
                <a:ea typeface="黑体" pitchFamily="2" charset="-122"/>
                <a:cs typeface="Arial" charset="0"/>
              </a:rPr>
              <a:t>引进技术消化吸收</a:t>
            </a:r>
            <a:endParaRPr lang="en-US" altLang="zh-CN" dirty="0">
              <a:latin typeface="黑体" pitchFamily="2" charset="-122"/>
              <a:ea typeface="黑体" pitchFamily="2" charset="-122"/>
              <a:cs typeface="Arial" charset="0"/>
            </a:endParaRPr>
          </a:p>
          <a:p>
            <a:pPr algn="ctr" defTabSz="330200">
              <a:tabLst>
                <a:tab pos="8521700" algn="r"/>
              </a:tabLst>
            </a:pPr>
            <a:r>
              <a:rPr lang="en-US" altLang="de-DE" dirty="0">
                <a:solidFill>
                  <a:srgbClr val="000000"/>
                </a:solidFill>
                <a:latin typeface="Calibri" pitchFamily="34" charset="0"/>
                <a:ea typeface="黑体" pitchFamily="2" charset="-122"/>
                <a:cs typeface="Arial" charset="0"/>
              </a:rPr>
              <a:t>AP1000 TT</a:t>
            </a:r>
          </a:p>
        </p:txBody>
      </p:sp>
      <p:sp>
        <p:nvSpPr>
          <p:cNvPr id="33" name="Line 15"/>
          <p:cNvSpPr>
            <a:spLocks noChangeShapeType="1"/>
          </p:cNvSpPr>
          <p:nvPr/>
        </p:nvSpPr>
        <p:spPr bwMode="auto">
          <a:xfrm>
            <a:off x="3073400" y="1585913"/>
            <a:ext cx="3144838" cy="0"/>
          </a:xfrm>
          <a:prstGeom prst="line">
            <a:avLst/>
          </a:prstGeom>
          <a:noFill/>
          <a:ln w="22225">
            <a:solidFill>
              <a:srgbClr val="256885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黑体" pitchFamily="2" charset="-122"/>
              <a:ea typeface="黑体" pitchFamily="2" charset="-122"/>
            </a:endParaRPr>
          </a:p>
        </p:txBody>
      </p:sp>
      <p:grpSp>
        <p:nvGrpSpPr>
          <p:cNvPr id="2" name="组合 34"/>
          <p:cNvGrpSpPr>
            <a:grpSpLocks/>
          </p:cNvGrpSpPr>
          <p:nvPr/>
        </p:nvGrpSpPr>
        <p:grpSpPr bwMode="auto">
          <a:xfrm>
            <a:off x="6704013" y="4918075"/>
            <a:ext cx="539750" cy="1633538"/>
            <a:chOff x="3367088" y="3451225"/>
            <a:chExt cx="539750" cy="1633538"/>
          </a:xfrm>
        </p:grpSpPr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3367088" y="3451225"/>
              <a:ext cx="314325" cy="16335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4" y="515"/>
                </a:cxn>
                <a:cxn ang="0">
                  <a:pos x="0" y="1029"/>
                </a:cxn>
              </a:cxnLst>
              <a:rect l="0" t="0" r="r" b="b"/>
              <a:pathLst>
                <a:path w="214" h="1029">
                  <a:moveTo>
                    <a:pt x="0" y="0"/>
                  </a:moveTo>
                  <a:lnTo>
                    <a:pt x="214" y="515"/>
                  </a:lnTo>
                  <a:lnTo>
                    <a:pt x="0" y="1029"/>
                  </a:lnTo>
                </a:path>
              </a:pathLst>
            </a:custGeom>
            <a:noFill/>
            <a:ln w="22225" cap="flat" cmpd="sng">
              <a:solidFill>
                <a:srgbClr val="256885"/>
              </a:solidFill>
              <a:prstDash val="solid"/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34" name="Line 11"/>
            <p:cNvSpPr>
              <a:spLocks noChangeShapeType="1"/>
            </p:cNvSpPr>
            <p:nvPr/>
          </p:nvSpPr>
          <p:spPr bwMode="auto">
            <a:xfrm>
              <a:off x="3679825" y="4268788"/>
              <a:ext cx="227013" cy="0"/>
            </a:xfrm>
            <a:prstGeom prst="line">
              <a:avLst/>
            </a:prstGeom>
            <a:noFill/>
            <a:ln w="22225">
              <a:solidFill>
                <a:srgbClr val="256885"/>
              </a:solidFill>
              <a:round/>
              <a:headEnd/>
              <a:tailEnd type="triangle" w="med" len="med"/>
            </a:ln>
            <a:effectLst/>
          </p:spPr>
          <p:txBody>
            <a:bodyPr wrap="none"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26642" name="矩形 42"/>
          <p:cNvSpPr>
            <a:spLocks noChangeArrowheads="1"/>
          </p:cNvSpPr>
          <p:nvPr/>
        </p:nvSpPr>
        <p:spPr bwMode="auto">
          <a:xfrm>
            <a:off x="251520" y="5229200"/>
            <a:ext cx="9921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latin typeface="黑体" pitchFamily="2" charset="-122"/>
                <a:ea typeface="黑体" pitchFamily="2" charset="-122"/>
                <a:cs typeface="Arial" charset="0"/>
              </a:rPr>
              <a:t>CAP1400</a:t>
            </a:r>
            <a:endParaRPr lang="zh-CN" altLang="en-US" dirty="0">
              <a:latin typeface="Calibri" pitchFamily="34" charset="0"/>
              <a:ea typeface="黑体" pitchFamily="2" charset="-122"/>
              <a:cs typeface="Arial" charset="0"/>
            </a:endParaRPr>
          </a:p>
        </p:txBody>
      </p:sp>
      <p:sp>
        <p:nvSpPr>
          <p:cNvPr id="42" name="Line 15"/>
          <p:cNvSpPr>
            <a:spLocks noChangeShapeType="1"/>
          </p:cNvSpPr>
          <p:nvPr/>
        </p:nvSpPr>
        <p:spPr bwMode="auto">
          <a:xfrm>
            <a:off x="1878013" y="5153025"/>
            <a:ext cx="4516437" cy="0"/>
          </a:xfrm>
          <a:prstGeom prst="line">
            <a:avLst/>
          </a:prstGeom>
          <a:noFill/>
          <a:ln w="22225">
            <a:solidFill>
              <a:srgbClr val="256885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+mn-lt"/>
              <a:ea typeface="+mn-ea"/>
            </a:endParaRPr>
          </a:p>
        </p:txBody>
      </p:sp>
      <p:sp>
        <p:nvSpPr>
          <p:cNvPr id="44" name="Line 15"/>
          <p:cNvSpPr>
            <a:spLocks noChangeShapeType="1"/>
          </p:cNvSpPr>
          <p:nvPr/>
        </p:nvSpPr>
        <p:spPr bwMode="auto">
          <a:xfrm>
            <a:off x="1854200" y="6053138"/>
            <a:ext cx="4516438" cy="0"/>
          </a:xfrm>
          <a:prstGeom prst="line">
            <a:avLst/>
          </a:prstGeom>
          <a:noFill/>
          <a:ln w="22225">
            <a:solidFill>
              <a:srgbClr val="256885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+mn-lt"/>
              <a:ea typeface="+mn-ea"/>
            </a:endParaRPr>
          </a:p>
        </p:txBody>
      </p:sp>
      <p:sp>
        <p:nvSpPr>
          <p:cNvPr id="45" name="Line 15"/>
          <p:cNvSpPr>
            <a:spLocks noChangeShapeType="1"/>
          </p:cNvSpPr>
          <p:nvPr/>
        </p:nvSpPr>
        <p:spPr bwMode="auto">
          <a:xfrm>
            <a:off x="1922463" y="6786563"/>
            <a:ext cx="4514850" cy="0"/>
          </a:xfrm>
          <a:prstGeom prst="line">
            <a:avLst/>
          </a:prstGeom>
          <a:noFill/>
          <a:ln w="22225">
            <a:solidFill>
              <a:srgbClr val="256885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+mn-lt"/>
              <a:ea typeface="+mn-ea"/>
            </a:endParaRPr>
          </a:p>
        </p:txBody>
      </p:sp>
      <p:sp>
        <p:nvSpPr>
          <p:cNvPr id="26646" name="矩形 45"/>
          <p:cNvSpPr>
            <a:spLocks noChangeArrowheads="1"/>
          </p:cNvSpPr>
          <p:nvPr/>
        </p:nvSpPr>
        <p:spPr bwMode="auto">
          <a:xfrm>
            <a:off x="1674813" y="4491038"/>
            <a:ext cx="5808662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dirty="0">
                <a:latin typeface="黑体" pitchFamily="2" charset="-122"/>
                <a:ea typeface="黑体" pitchFamily="2" charset="-122"/>
                <a:cs typeface="Arial" charset="0"/>
              </a:rPr>
              <a:t>中国</a:t>
            </a:r>
            <a:r>
              <a:rPr lang="en-US" altLang="zh-CN" dirty="0">
                <a:latin typeface="黑体" pitchFamily="2" charset="-122"/>
                <a:ea typeface="黑体" pitchFamily="2" charset="-122"/>
                <a:cs typeface="Arial" charset="0"/>
              </a:rPr>
              <a:t>30</a:t>
            </a:r>
            <a:r>
              <a:rPr lang="zh-CN" altLang="en-US" dirty="0">
                <a:latin typeface="黑体" pitchFamily="2" charset="-122"/>
                <a:ea typeface="黑体" pitchFamily="2" charset="-122"/>
                <a:cs typeface="Arial" charset="0"/>
              </a:rPr>
              <a:t>多年压水堆研发设计、建设和运行经验</a:t>
            </a:r>
            <a:endParaRPr lang="en-US" altLang="zh-CN" dirty="0">
              <a:latin typeface="黑体" pitchFamily="2" charset="-122"/>
              <a:ea typeface="黑体" pitchFamily="2" charset="-122"/>
              <a:cs typeface="Arial" charset="0"/>
            </a:endParaRPr>
          </a:p>
          <a:p>
            <a:r>
              <a:rPr lang="en-US" altLang="zh-CN" sz="1600" dirty="0">
                <a:latin typeface="Calibri" pitchFamily="34" charset="0"/>
                <a:ea typeface="黑体" pitchFamily="2" charset="-122"/>
                <a:cs typeface="Arial" charset="0"/>
              </a:rPr>
              <a:t>30 years of PWR R&amp;D, construction&amp; operation </a:t>
            </a:r>
            <a:r>
              <a:rPr lang="en-US" altLang="zh-CN" sz="1600" dirty="0" smtClean="0">
                <a:latin typeface="Calibri" pitchFamily="34" charset="0"/>
                <a:ea typeface="黑体" pitchFamily="2" charset="-122"/>
                <a:cs typeface="Arial" charset="0"/>
              </a:rPr>
              <a:t>experience of China</a:t>
            </a:r>
            <a:endParaRPr lang="zh-CN" altLang="en-US" sz="1600" dirty="0">
              <a:latin typeface="Calibri" pitchFamily="34" charset="0"/>
              <a:ea typeface="黑体" pitchFamily="2" charset="-122"/>
              <a:cs typeface="Arial" charset="0"/>
            </a:endParaRPr>
          </a:p>
        </p:txBody>
      </p:sp>
      <p:sp>
        <p:nvSpPr>
          <p:cNvPr id="26647" name="矩形 46"/>
          <p:cNvSpPr>
            <a:spLocks noChangeArrowheads="1"/>
          </p:cNvSpPr>
          <p:nvPr/>
        </p:nvSpPr>
        <p:spPr bwMode="auto">
          <a:xfrm>
            <a:off x="7208837" y="4869160"/>
            <a:ext cx="1935163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dirty="0">
                <a:latin typeface="黑体" pitchFamily="2" charset="-122"/>
                <a:ea typeface="黑体" pitchFamily="2" charset="-122"/>
                <a:cs typeface="Arial" charset="0"/>
              </a:rPr>
              <a:t>安全性、可靠性进一步提升</a:t>
            </a:r>
            <a:endParaRPr lang="en-US" altLang="zh-CN" dirty="0">
              <a:latin typeface="黑体" pitchFamily="2" charset="-122"/>
              <a:ea typeface="黑体" pitchFamily="2" charset="-122"/>
              <a:cs typeface="Arial" charset="0"/>
            </a:endParaRPr>
          </a:p>
          <a:p>
            <a:pPr algn="ctr"/>
            <a:r>
              <a:rPr lang="en-US" altLang="zh-CN" dirty="0">
                <a:latin typeface="Calibri" pitchFamily="34" charset="0"/>
                <a:ea typeface="黑体" pitchFamily="2" charset="-122"/>
                <a:cs typeface="Arial" charset="0"/>
              </a:rPr>
              <a:t>Safer &amp; More Reliable</a:t>
            </a:r>
            <a:endParaRPr lang="zh-CN" altLang="en-US" dirty="0">
              <a:latin typeface="Calibri" pitchFamily="34" charset="0"/>
              <a:ea typeface="黑体" pitchFamily="2" charset="-122"/>
              <a:cs typeface="Arial" charset="0"/>
            </a:endParaRPr>
          </a:p>
        </p:txBody>
      </p:sp>
      <p:sp>
        <p:nvSpPr>
          <p:cNvPr id="26648" name="矩形 47"/>
          <p:cNvSpPr>
            <a:spLocks noChangeArrowheads="1"/>
          </p:cNvSpPr>
          <p:nvPr/>
        </p:nvSpPr>
        <p:spPr bwMode="auto">
          <a:xfrm>
            <a:off x="1708150" y="5392738"/>
            <a:ext cx="5275263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>
                <a:latin typeface="黑体" pitchFamily="2" charset="-122"/>
                <a:ea typeface="黑体" pitchFamily="2" charset="-122"/>
                <a:cs typeface="Arial" charset="0"/>
              </a:rPr>
              <a:t>世界首批</a:t>
            </a:r>
            <a:r>
              <a:rPr lang="en-US" altLang="zh-CN">
                <a:latin typeface="黑体" pitchFamily="2" charset="-122"/>
                <a:ea typeface="黑体" pitchFamily="2" charset="-122"/>
                <a:cs typeface="Arial" charset="0"/>
              </a:rPr>
              <a:t>AP1000</a:t>
            </a:r>
            <a:r>
              <a:rPr lang="zh-CN" altLang="en-US">
                <a:latin typeface="黑体" pitchFamily="2" charset="-122"/>
                <a:ea typeface="黑体" pitchFamily="2" charset="-122"/>
                <a:cs typeface="Arial" charset="0"/>
              </a:rPr>
              <a:t>机组建设中积累的经验和教训</a:t>
            </a:r>
            <a:endParaRPr lang="en-US" altLang="zh-CN">
              <a:latin typeface="黑体" pitchFamily="2" charset="-122"/>
              <a:ea typeface="黑体" pitchFamily="2" charset="-122"/>
              <a:cs typeface="Arial" charset="0"/>
            </a:endParaRPr>
          </a:p>
          <a:p>
            <a:r>
              <a:rPr lang="en-US" altLang="zh-CN" sz="1600">
                <a:latin typeface="Calibri" pitchFamily="34" charset="0"/>
                <a:ea typeface="黑体" pitchFamily="2" charset="-122"/>
                <a:cs typeface="Arial" charset="0"/>
              </a:rPr>
              <a:t>Lessons learned in the FOAK AP1000 construction</a:t>
            </a:r>
            <a:endParaRPr lang="zh-CN" altLang="en-US" sz="1600">
              <a:latin typeface="Calibri" pitchFamily="34" charset="0"/>
              <a:ea typeface="黑体" pitchFamily="2" charset="-122"/>
              <a:cs typeface="Arial" charset="0"/>
            </a:endParaRPr>
          </a:p>
        </p:txBody>
      </p:sp>
      <p:sp>
        <p:nvSpPr>
          <p:cNvPr id="26649" name="矩形 48"/>
          <p:cNvSpPr>
            <a:spLocks noChangeArrowheads="1"/>
          </p:cNvSpPr>
          <p:nvPr/>
        </p:nvSpPr>
        <p:spPr bwMode="auto">
          <a:xfrm>
            <a:off x="1690688" y="6242050"/>
            <a:ext cx="545147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>
                <a:latin typeface="黑体" pitchFamily="2" charset="-122"/>
                <a:ea typeface="黑体" pitchFamily="2" charset="-122"/>
                <a:cs typeface="Arial" charset="0"/>
              </a:rPr>
              <a:t>基于日本福岛核事故的核安全裕度增强措施</a:t>
            </a:r>
            <a:endParaRPr lang="en-US" altLang="zh-CN">
              <a:latin typeface="黑体" pitchFamily="2" charset="-122"/>
              <a:ea typeface="黑体" pitchFamily="2" charset="-122"/>
              <a:cs typeface="Arial" charset="0"/>
            </a:endParaRPr>
          </a:p>
          <a:p>
            <a:r>
              <a:rPr lang="en-US" altLang="zh-CN" sz="1600">
                <a:latin typeface="Calibri" pitchFamily="34" charset="0"/>
                <a:ea typeface="黑体" pitchFamily="2" charset="-122"/>
                <a:cs typeface="Arial" charset="0"/>
              </a:rPr>
              <a:t>Nuclear safety enhancement measures based on Fukushima</a:t>
            </a:r>
            <a:endParaRPr lang="zh-CN" altLang="en-US" sz="1600">
              <a:latin typeface="Calibri" pitchFamily="34" charset="0"/>
              <a:ea typeface="黑体" pitchFamily="2" charset="-122"/>
              <a:cs typeface="Arial" charset="0"/>
            </a:endParaRPr>
          </a:p>
        </p:txBody>
      </p:sp>
      <p:sp>
        <p:nvSpPr>
          <p:cNvPr id="52" name="Freeform 10"/>
          <p:cNvSpPr>
            <a:spLocks/>
          </p:cNvSpPr>
          <p:nvPr/>
        </p:nvSpPr>
        <p:spPr bwMode="auto">
          <a:xfrm flipH="1">
            <a:off x="1239838" y="4851400"/>
            <a:ext cx="333375" cy="16335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4" y="515"/>
              </a:cxn>
              <a:cxn ang="0">
                <a:pos x="0" y="1029"/>
              </a:cxn>
            </a:cxnLst>
            <a:rect l="0" t="0" r="r" b="b"/>
            <a:pathLst>
              <a:path w="214" h="1029">
                <a:moveTo>
                  <a:pt x="0" y="0"/>
                </a:moveTo>
                <a:lnTo>
                  <a:pt x="214" y="515"/>
                </a:lnTo>
                <a:lnTo>
                  <a:pt x="0" y="1029"/>
                </a:lnTo>
              </a:path>
            </a:pathLst>
          </a:custGeom>
          <a:noFill/>
          <a:ln w="22225" cap="flat" cmpd="sng">
            <a:solidFill>
              <a:srgbClr val="256885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642938" y="928688"/>
          <a:ext cx="7385446" cy="500065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224494"/>
                <a:gridCol w="3160952"/>
              </a:tblGrid>
              <a:tr h="42282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 smtClean="0">
                          <a:latin typeface="Bookman Old Style" pitchFamily="18" charset="0"/>
                          <a:ea typeface="微软雅黑" panose="020B0503020204020204" pitchFamily="34" charset="-122"/>
                        </a:rPr>
                        <a:t>Feature/Parameter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Bookman Old Style" pitchFamily="18" charset="0"/>
                        <a:ea typeface="微软雅黑" panose="020B0503020204020204" pitchFamily="34" charset="-122"/>
                      </a:endParaRPr>
                    </a:p>
                  </a:txBody>
                  <a:tcPr marL="91427" marR="91427" marT="45722" marB="45722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 smtClean="0">
                          <a:latin typeface="Bookman Old Style" pitchFamily="18" charset="0"/>
                          <a:ea typeface="微软雅黑" panose="020B0503020204020204" pitchFamily="34" charset="-122"/>
                        </a:rPr>
                        <a:t>CAP1400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Bookman Old Style" pitchFamily="18" charset="0"/>
                        <a:ea typeface="微软雅黑" panose="020B0503020204020204" pitchFamily="34" charset="-122"/>
                      </a:endParaRPr>
                    </a:p>
                  </a:txBody>
                  <a:tcPr marL="91427" marR="91427" marT="45722" marB="45722" anchor="ctr">
                    <a:solidFill>
                      <a:srgbClr val="0070C0"/>
                    </a:solidFill>
                  </a:tcPr>
                </a:tc>
              </a:tr>
              <a:tr h="38148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Bookman Old Style" pitchFamily="18" charset="0"/>
                          <a:ea typeface="微软雅黑" panose="020B0503020204020204" pitchFamily="34" charset="-122"/>
                        </a:rPr>
                        <a:t>Thermal Power</a:t>
                      </a:r>
                      <a:r>
                        <a:rPr kumimoji="0" lang="zh-CN" altLang="en-US" sz="16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Bookman Old Style" pitchFamily="18" charset="0"/>
                          <a:ea typeface="微软雅黑" panose="020B0503020204020204" pitchFamily="34" charset="-122"/>
                        </a:rPr>
                        <a:t>，</a:t>
                      </a:r>
                      <a:r>
                        <a:rPr kumimoji="0" lang="en-US" altLang="zh-CN" sz="1600" b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Bookman Old Style" pitchFamily="18" charset="0"/>
                          <a:ea typeface="微软雅黑" panose="020B0503020204020204" pitchFamily="34" charset="-122"/>
                        </a:rPr>
                        <a:t>MWt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Bookman Old Style" pitchFamily="18" charset="0"/>
                        <a:ea typeface="微软雅黑" panose="020B0503020204020204" pitchFamily="34" charset="-122"/>
                      </a:endParaRPr>
                    </a:p>
                  </a:txBody>
                  <a:tcPr marL="91427" marR="91427" marT="45722" marB="457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Bookman Old Style" pitchFamily="18" charset="0"/>
                          <a:ea typeface="微软雅黑" panose="020B0503020204020204" pitchFamily="34" charset="-122"/>
                          <a:cs typeface="+mn-cs"/>
                        </a:rPr>
                        <a:t>4040</a:t>
                      </a:r>
                      <a:endParaRPr kumimoji="0" lang="zh-CN" altLang="zh-CN" sz="1600" b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Bookman Old Style" pitchFamily="18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4" marR="9524" marT="9527" marB="0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148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Bookman Old Style" pitchFamily="18" charset="0"/>
                          <a:ea typeface="微软雅黑" panose="020B0503020204020204" pitchFamily="34" charset="-122"/>
                        </a:rPr>
                        <a:t>Electric Power</a:t>
                      </a:r>
                      <a:r>
                        <a:rPr kumimoji="0" lang="zh-CN" altLang="en-US" sz="16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Bookman Old Style" pitchFamily="18" charset="0"/>
                          <a:ea typeface="微软雅黑" panose="020B0503020204020204" pitchFamily="34" charset="-122"/>
                        </a:rPr>
                        <a:t>，</a:t>
                      </a:r>
                      <a:r>
                        <a:rPr kumimoji="0" lang="en-US" altLang="zh-CN" sz="1600" b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Bookman Old Style" pitchFamily="18" charset="0"/>
                          <a:ea typeface="微软雅黑" panose="020B0503020204020204" pitchFamily="34" charset="-122"/>
                        </a:rPr>
                        <a:t>Mwe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Bookman Old Style" pitchFamily="18" charset="0"/>
                        <a:ea typeface="微软雅黑" panose="020B0503020204020204" pitchFamily="34" charset="-122"/>
                      </a:endParaRPr>
                    </a:p>
                  </a:txBody>
                  <a:tcPr marL="91427" marR="91427" marT="45722" marB="457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Bookman Old Style" pitchFamily="18" charset="0"/>
                          <a:ea typeface="微软雅黑" panose="020B0503020204020204" pitchFamily="34" charset="-122"/>
                          <a:cs typeface="+mn-cs"/>
                        </a:rPr>
                        <a:t>~1500</a:t>
                      </a:r>
                      <a:endParaRPr kumimoji="0" lang="zh-CN" altLang="zh-CN" sz="1600" b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Bookman Old Style" pitchFamily="18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4" marR="9524" marT="9527" marB="0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148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Bookman Old Style" pitchFamily="18" charset="0"/>
                          <a:ea typeface="微软雅黑" panose="020B0503020204020204" pitchFamily="34" charset="-122"/>
                        </a:rPr>
                        <a:t>TAVG of RCS</a:t>
                      </a:r>
                      <a:r>
                        <a:rPr kumimoji="0" lang="zh-CN" altLang="en-US" sz="16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Bookman Old Style" pitchFamily="18" charset="0"/>
                          <a:ea typeface="微软雅黑" panose="020B0503020204020204" pitchFamily="34" charset="-122"/>
                        </a:rPr>
                        <a:t>，℃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Bookman Old Style" pitchFamily="18" charset="0"/>
                        <a:ea typeface="微软雅黑" panose="020B0503020204020204" pitchFamily="34" charset="-122"/>
                      </a:endParaRPr>
                    </a:p>
                  </a:txBody>
                  <a:tcPr marL="91427" marR="91427" marT="45722" marB="457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Bookman Old Style" pitchFamily="18" charset="0"/>
                          <a:ea typeface="微软雅黑" panose="020B0503020204020204" pitchFamily="34" charset="-122"/>
                          <a:cs typeface="+mn-cs"/>
                        </a:rPr>
                        <a:t>304</a:t>
                      </a:r>
                      <a:endParaRPr kumimoji="0" lang="zh-CN" altLang="zh-CN" sz="1600" b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Bookman Old Style" pitchFamily="18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4" marR="9524" marT="9527" marB="0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148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Bookman Old Style" pitchFamily="18" charset="0"/>
                          <a:ea typeface="微软雅黑" panose="020B0503020204020204" pitchFamily="34" charset="-122"/>
                        </a:rPr>
                        <a:t>Pressure of RCS</a:t>
                      </a:r>
                      <a:r>
                        <a:rPr kumimoji="0" lang="zh-CN" altLang="en-US" sz="16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Bookman Old Style" pitchFamily="18" charset="0"/>
                          <a:ea typeface="微软雅黑" panose="020B0503020204020204" pitchFamily="34" charset="-122"/>
                        </a:rPr>
                        <a:t>，</a:t>
                      </a:r>
                      <a:r>
                        <a:rPr kumimoji="0" lang="en-US" altLang="zh-CN" sz="16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Bookman Old Style" pitchFamily="18" charset="0"/>
                          <a:ea typeface="微软雅黑" panose="020B0503020204020204" pitchFamily="34" charset="-122"/>
                        </a:rPr>
                        <a:t>MPa(a)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Bookman Old Style" pitchFamily="18" charset="0"/>
                        <a:ea typeface="微软雅黑" panose="020B0503020204020204" pitchFamily="34" charset="-122"/>
                      </a:endParaRPr>
                    </a:p>
                  </a:txBody>
                  <a:tcPr marL="91427" marR="91427" marT="45722" marB="457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Bookman Old Style" pitchFamily="18" charset="0"/>
                          <a:ea typeface="微软雅黑" panose="020B0503020204020204" pitchFamily="34" charset="-122"/>
                          <a:cs typeface="+mn-cs"/>
                        </a:rPr>
                        <a:t>15.5</a:t>
                      </a:r>
                      <a:endParaRPr kumimoji="0" lang="zh-CN" altLang="zh-CN" sz="1600" b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Bookman Old Style" pitchFamily="18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4" marR="9524" marT="9527" marB="0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148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Bookman Old Style" pitchFamily="18" charset="0"/>
                          <a:ea typeface="微软雅黑" panose="020B0503020204020204" pitchFamily="34" charset="-122"/>
                        </a:rPr>
                        <a:t>Number of Fuel Assembly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Bookman Old Style" pitchFamily="18" charset="0"/>
                        <a:ea typeface="微软雅黑" panose="020B0503020204020204" pitchFamily="34" charset="-122"/>
                      </a:endParaRPr>
                    </a:p>
                  </a:txBody>
                  <a:tcPr marL="91427" marR="91427" marT="45722" marB="457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Bookman Old Style" pitchFamily="18" charset="0"/>
                          <a:ea typeface="微软雅黑" panose="020B0503020204020204" pitchFamily="34" charset="-122"/>
                          <a:cs typeface="+mn-cs"/>
                        </a:rPr>
                        <a:t>193</a:t>
                      </a:r>
                      <a:endParaRPr kumimoji="0" lang="zh-CN" altLang="zh-CN" sz="1600" b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Bookman Old Style" pitchFamily="18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4" marR="9524" marT="9527" marB="0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148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Bookman Old Style" pitchFamily="18" charset="0"/>
                          <a:ea typeface="微软雅黑" panose="020B0503020204020204" pitchFamily="34" charset="-122"/>
                        </a:rPr>
                        <a:t>Type of Fuel Assembly 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Bookman Old Style" pitchFamily="18" charset="0"/>
                        <a:ea typeface="微软雅黑" panose="020B0503020204020204" pitchFamily="34" charset="-122"/>
                      </a:endParaRPr>
                    </a:p>
                  </a:txBody>
                  <a:tcPr marL="91427" marR="91427" marT="45722" marB="457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Bookman Old Style" pitchFamily="18" charset="0"/>
                          <a:ea typeface="微软雅黑" panose="020B0503020204020204" pitchFamily="34" charset="-122"/>
                          <a:cs typeface="+mn-cs"/>
                        </a:rPr>
                        <a:t>CAP1400 type</a:t>
                      </a:r>
                      <a:endParaRPr kumimoji="0" lang="zh-CN" altLang="zh-CN" sz="1600" b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Bookman Old Style" pitchFamily="18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4" marR="9524" marT="9527" marB="0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148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Bookman Old Style" pitchFamily="18" charset="0"/>
                          <a:ea typeface="微软雅黑" panose="020B0503020204020204" pitchFamily="34" charset="-122"/>
                        </a:rPr>
                        <a:t>Linear power density W/cm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Bookman Old Style" pitchFamily="18" charset="0"/>
                        <a:ea typeface="微软雅黑" panose="020B0503020204020204" pitchFamily="34" charset="-122"/>
                      </a:endParaRPr>
                    </a:p>
                  </a:txBody>
                  <a:tcPr marL="91427" marR="91427" marT="45722" marB="457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Bookman Old Style" pitchFamily="18" charset="0"/>
                          <a:ea typeface="微软雅黑" panose="020B0503020204020204" pitchFamily="34" charset="-122"/>
                          <a:cs typeface="+mn-cs"/>
                        </a:rPr>
                        <a:t>181</a:t>
                      </a:r>
                      <a:endParaRPr kumimoji="0" lang="zh-CN" altLang="zh-CN" sz="1600" b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Bookman Old Style" pitchFamily="18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4" marR="9524" marT="9527" marB="0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148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Bookman Old Style" pitchFamily="18" charset="0"/>
                          <a:ea typeface="微软雅黑" panose="020B0503020204020204" pitchFamily="34" charset="-122"/>
                        </a:rPr>
                        <a:t>Type of SG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Bookman Old Style" pitchFamily="18" charset="0"/>
                        <a:ea typeface="微软雅黑" panose="020B0503020204020204" pitchFamily="34" charset="-122"/>
                      </a:endParaRPr>
                    </a:p>
                  </a:txBody>
                  <a:tcPr marL="91427" marR="91427" marT="45722" marB="457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Bookman Old Style" pitchFamily="18" charset="0"/>
                          <a:ea typeface="微软雅黑" panose="020B0503020204020204" pitchFamily="34" charset="-122"/>
                          <a:cs typeface="+mn-cs"/>
                        </a:rPr>
                        <a:t>New Developed</a:t>
                      </a:r>
                      <a:endParaRPr kumimoji="0" lang="zh-CN" altLang="zh-CN" sz="1600" b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Bookman Old Style" pitchFamily="18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4" marR="9524" marT="9527" marB="0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148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Bookman Old Style" pitchFamily="18" charset="0"/>
                          <a:ea typeface="微软雅黑" panose="020B0503020204020204" pitchFamily="34" charset="-122"/>
                        </a:rPr>
                        <a:t>Pressure of SG outlet </a:t>
                      </a:r>
                      <a:r>
                        <a:rPr kumimoji="0" lang="en-US" altLang="zh-CN" sz="1600" b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Bookman Old Style" pitchFamily="18" charset="0"/>
                          <a:ea typeface="微软雅黑" panose="020B0503020204020204" pitchFamily="34" charset="-122"/>
                        </a:rPr>
                        <a:t>MPa</a:t>
                      </a:r>
                      <a:r>
                        <a:rPr kumimoji="0" lang="en-US" altLang="zh-CN" sz="16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Bookman Old Style" pitchFamily="18" charset="0"/>
                          <a:ea typeface="微软雅黑" panose="020B0503020204020204" pitchFamily="34" charset="-122"/>
                        </a:rPr>
                        <a:t>(a)</a:t>
                      </a:r>
                      <a:endParaRPr kumimoji="0" lang="zh-CN" altLang="zh-C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微软雅黑" panose="020B0503020204020204" pitchFamily="34" charset="-122"/>
                        <a:cs typeface="Times New Roman" pitchFamily="18" charset="0"/>
                      </a:endParaRPr>
                    </a:p>
                  </a:txBody>
                  <a:tcPr marL="91427" marR="91427" marT="45722" marB="457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Bookman Old Style" pitchFamily="18" charset="0"/>
                          <a:ea typeface="微软雅黑" panose="020B0503020204020204" pitchFamily="34" charset="-122"/>
                          <a:cs typeface="+mn-cs"/>
                        </a:rPr>
                        <a:t>6.02</a:t>
                      </a:r>
                      <a:endParaRPr kumimoji="0" lang="zh-CN" altLang="zh-CN" sz="1600" b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Bookman Old Style" pitchFamily="18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4" marR="9524" marT="9527" marB="0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148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Bookman Old Style" pitchFamily="18" charset="0"/>
                          <a:ea typeface="微软雅黑" panose="020B0503020204020204" pitchFamily="34" charset="-122"/>
                        </a:rPr>
                        <a:t>Flow of SG(each loop)</a:t>
                      </a:r>
                      <a:r>
                        <a:rPr kumimoji="0" lang="zh-CN" altLang="en-US" sz="16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Bookman Old Style" pitchFamily="18" charset="0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kumimoji="0" lang="en-US" altLang="zh-CN" sz="16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Bookman Old Style" pitchFamily="18" charset="0"/>
                          <a:ea typeface="微软雅黑" panose="020B0503020204020204" pitchFamily="34" charset="-122"/>
                        </a:rPr>
                        <a:t>kg/s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Bookman Old Style" pitchFamily="18" charset="0"/>
                        <a:ea typeface="微软雅黑" panose="020B0503020204020204" pitchFamily="34" charset="-122"/>
                      </a:endParaRPr>
                    </a:p>
                  </a:txBody>
                  <a:tcPr marL="91427" marR="91427" marT="45722" marB="457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Bookman Old Style" pitchFamily="18" charset="0"/>
                          <a:ea typeface="微软雅黑" panose="020B0503020204020204" pitchFamily="34" charset="-122"/>
                          <a:cs typeface="+mn-cs"/>
                        </a:rPr>
                        <a:t>1122</a:t>
                      </a:r>
                    </a:p>
                  </a:txBody>
                  <a:tcPr marL="9524" marR="9524" marT="9527" marB="0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148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Bookman Old Style" pitchFamily="18" charset="0"/>
                          <a:ea typeface="微软雅黑" panose="020B0503020204020204" pitchFamily="34" charset="-122"/>
                        </a:rPr>
                        <a:t>Flow of RCP</a:t>
                      </a:r>
                      <a:r>
                        <a:rPr kumimoji="0" lang="zh-CN" altLang="en-US" sz="16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Bookman Old Style" pitchFamily="18" charset="0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kumimoji="0" lang="en-US" altLang="zh-CN" sz="16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Bookman Old Style" pitchFamily="18" charset="0"/>
                          <a:ea typeface="微软雅黑" panose="020B0503020204020204" pitchFamily="34" charset="-122"/>
                        </a:rPr>
                        <a:t>m3/h </a:t>
                      </a:r>
                      <a:endParaRPr kumimoji="0" lang="zh-CN" altLang="en-US" sz="16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微软雅黑" panose="020B0503020204020204" pitchFamily="34" charset="-122"/>
                        <a:cs typeface="Times New Roman" pitchFamily="18" charset="0"/>
                      </a:endParaRPr>
                    </a:p>
                  </a:txBody>
                  <a:tcPr marL="91427" marR="91427" marT="45722" marB="457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Bookman Old Style" pitchFamily="18" charset="0"/>
                          <a:ea typeface="微软雅黑" panose="020B0503020204020204" pitchFamily="34" charset="-122"/>
                          <a:cs typeface="+mn-cs"/>
                        </a:rPr>
                        <a:t>21642</a:t>
                      </a:r>
                      <a:endParaRPr kumimoji="0" lang="zh-CN" altLang="zh-CN" sz="1600" b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Bookman Old Style" pitchFamily="18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4" marR="9524" marT="9527" marB="0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148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Bookman Old Style" pitchFamily="18" charset="0"/>
                          <a:ea typeface="微软雅黑" panose="020B0503020204020204" pitchFamily="34" charset="-122"/>
                        </a:rPr>
                        <a:t>DNBR</a:t>
                      </a:r>
                      <a:r>
                        <a:rPr kumimoji="0" lang="zh-CN" altLang="en-US" sz="16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Bookman Old Style" pitchFamily="18" charset="0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kumimoji="0" lang="en-US" altLang="zh-CN" sz="16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Bookman Old Style" pitchFamily="18" charset="0"/>
                          <a:ea typeface="微软雅黑" panose="020B0503020204020204" pitchFamily="34" charset="-122"/>
                        </a:rPr>
                        <a:t>Margin</a:t>
                      </a:r>
                      <a:endParaRPr kumimoji="0" lang="zh-CN" altLang="en-US" sz="16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微软雅黑" panose="020B0503020204020204" pitchFamily="34" charset="-122"/>
                        <a:cs typeface="Times New Roman" pitchFamily="18" charset="0"/>
                      </a:endParaRPr>
                    </a:p>
                  </a:txBody>
                  <a:tcPr marL="91427" marR="91427" marT="45722" marB="457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Bookman Old Style" pitchFamily="18" charset="0"/>
                          <a:ea typeface="微软雅黑" panose="020B0503020204020204" pitchFamily="34" charset="-122"/>
                          <a:cs typeface="+mn-cs"/>
                        </a:rPr>
                        <a:t>&gt;15%</a:t>
                      </a:r>
                      <a:endParaRPr kumimoji="0" lang="zh-CN" altLang="zh-CN" sz="1600" b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Bookman Old Style" pitchFamily="18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4" marR="9524" marT="9527" marB="0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395536" y="404664"/>
            <a:ext cx="418415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600" b="1" kern="0" spc="-100" dirty="0" smtClean="0">
                <a:solidFill>
                  <a:srgbClr val="C00000"/>
                </a:solidFill>
                <a:latin typeface="Bookman Old Style" pitchFamily="18" charset="0"/>
                <a:ea typeface="微软雅黑" pitchFamily="34" charset="-122"/>
                <a:cs typeface="Arial" pitchFamily="34" charset="0"/>
              </a:rPr>
              <a:t>Feature of CAP1400</a:t>
            </a:r>
            <a:r>
              <a:rPr lang="zh-CN" altLang="en-US" sz="2600" b="1" kern="0" spc="-100" dirty="0" smtClean="0">
                <a:solidFill>
                  <a:srgbClr val="C00000"/>
                </a:solidFill>
                <a:latin typeface="Bookman Old Style" pitchFamily="18" charset="0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2600" b="1" kern="0" spc="-100" dirty="0" smtClean="0">
                <a:solidFill>
                  <a:srgbClr val="C00000"/>
                </a:solidFill>
                <a:latin typeface="Bookman Old Style" pitchFamily="18" charset="0"/>
                <a:ea typeface="微软雅黑" pitchFamily="34" charset="-122"/>
                <a:cs typeface="Arial" pitchFamily="34" charset="0"/>
              </a:rPr>
              <a:t>NPP</a:t>
            </a:r>
            <a:endParaRPr lang="zh-CN" altLang="en-US" sz="2600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9997" name="灯片编号占位符 11"/>
          <p:cNvSpPr txBox="1">
            <a:spLocks/>
          </p:cNvSpPr>
          <p:nvPr/>
        </p:nvSpPr>
        <p:spPr bwMode="auto">
          <a:xfrm>
            <a:off x="3500438" y="635000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035ADCD5-20B3-41A7-AA18-BB021F5D4C25}" type="slidenum">
              <a:rPr lang="en-US" altLang="zh-CN">
                <a:solidFill>
                  <a:srgbClr val="002060"/>
                </a:solidFill>
                <a:latin typeface="Impact" pitchFamily="34" charset="0"/>
                <a:ea typeface="Arial Unicode MS" pitchFamily="34" charset="-122"/>
                <a:cs typeface="Arial Unicode MS" pitchFamily="34" charset="-122"/>
              </a:rPr>
              <a:pPr algn="ctr"/>
              <a:t>25</a:t>
            </a:fld>
            <a:r>
              <a:rPr lang="en-US" altLang="zh-CN">
                <a:solidFill>
                  <a:srgbClr val="002060"/>
                </a:solidFill>
                <a:latin typeface="Impact" pitchFamily="34" charset="0"/>
                <a:ea typeface="Arial Unicode MS" pitchFamily="34" charset="-122"/>
                <a:cs typeface="Arial Unicode MS" pitchFamily="34" charset="-122"/>
              </a:rPr>
              <a:t> / </a:t>
            </a:r>
            <a:r>
              <a:rPr lang="en-US" altLang="zh-CN">
                <a:solidFill>
                  <a:srgbClr val="0070C0"/>
                </a:solidFill>
                <a:latin typeface="Impact" pitchFamily="34" charset="0"/>
                <a:ea typeface="Arial Unicode MS" pitchFamily="34" charset="-122"/>
                <a:cs typeface="Arial Unicode MS" pitchFamily="34" charset="-122"/>
              </a:rPr>
              <a:t>33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BCEE59-B4DC-4992-96F9-421153CDF325}" type="slidenum">
              <a:rPr lang="zh-CN" altLang="en-US" smtClean="0"/>
              <a:pPr>
                <a:defRPr/>
              </a:pPr>
              <a:t>25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5085184"/>
            <a:ext cx="1212850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2" descr="C:\Documents and Settings\wangxujia\桌面\rcs 截图\图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5085184"/>
            <a:ext cx="13525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3" descr="C:\Documents and Settings\wangxujia\桌面\rcs 截图\图-7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5085184"/>
            <a:ext cx="134143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5013176"/>
            <a:ext cx="13366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图片 12" descr="containment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6256" y="5013176"/>
            <a:ext cx="12223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灯片编号占位符 3"/>
          <p:cNvSpPr txBox="1">
            <a:spLocks/>
          </p:cNvSpPr>
          <p:nvPr/>
        </p:nvSpPr>
        <p:spPr bwMode="auto">
          <a:xfrm>
            <a:off x="8280400" y="63246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ctr"/>
          <a:lstStyle/>
          <a:p>
            <a:pPr algn="ctr" defTabSz="455613"/>
            <a:fld id="{A940AC06-554B-40C1-B67E-84803244CC73}" type="slidenum">
              <a:rPr kumimoji="1" lang="en-US" altLang="zh-CN" sz="1000">
                <a:solidFill>
                  <a:srgbClr val="A6A6A6"/>
                </a:solidFill>
              </a:rPr>
              <a:pPr algn="ctr" defTabSz="455613"/>
              <a:t>26</a:t>
            </a:fld>
            <a:endParaRPr kumimoji="1" lang="en-US" altLang="zh-CN" sz="1000">
              <a:solidFill>
                <a:srgbClr val="A6A6A6"/>
              </a:solidFill>
            </a:endParaRPr>
          </a:p>
        </p:txBody>
      </p:sp>
      <p:sp>
        <p:nvSpPr>
          <p:cNvPr id="38920" name="内容占位符 2"/>
          <p:cNvSpPr txBox="1">
            <a:spLocks/>
          </p:cNvSpPr>
          <p:nvPr/>
        </p:nvSpPr>
        <p:spPr bwMode="auto">
          <a:xfrm>
            <a:off x="250825" y="836613"/>
            <a:ext cx="7964488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/>
          <a:lstStyle/>
          <a:p>
            <a:pPr marL="449263" lvl="2" indent="-449263" defTabSz="360363" eaLnBrk="0" hangingPunct="0">
              <a:buClr>
                <a:srgbClr val="FF0000"/>
              </a:buClr>
              <a:buSzPct val="75000"/>
              <a:buFont typeface="Arial" charset="0"/>
              <a:buNone/>
              <a:tabLst>
                <a:tab pos="712788" algn="l"/>
              </a:tabLst>
            </a:pPr>
            <a:endParaRPr lang="en-US" altLang="zh-CN">
              <a:latin typeface="Calibri" pitchFamily="34" charset="0"/>
              <a:ea typeface="黑体" pitchFamily="49" charset="-122"/>
            </a:endParaRPr>
          </a:p>
        </p:txBody>
      </p:sp>
      <p:sp>
        <p:nvSpPr>
          <p:cNvPr id="38921" name="内容占位符 2"/>
          <p:cNvSpPr txBox="1">
            <a:spLocks/>
          </p:cNvSpPr>
          <p:nvPr/>
        </p:nvSpPr>
        <p:spPr bwMode="auto">
          <a:xfrm>
            <a:off x="467544" y="836712"/>
            <a:ext cx="8496944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/>
          <a:lstStyle/>
          <a:p>
            <a:pPr marL="182563" lvl="2" indent="3175" defTabSz="360363" eaLnBrk="0" hangingPunct="0">
              <a:lnSpc>
                <a:spcPts val="3300"/>
              </a:lnSpc>
              <a:buClr>
                <a:srgbClr val="C00000"/>
              </a:buClr>
              <a:buSzPct val="100000"/>
              <a:buFont typeface="Arial" charset="0"/>
              <a:buNone/>
              <a:tabLst>
                <a:tab pos="712788" algn="l"/>
              </a:tabLst>
            </a:pPr>
            <a:r>
              <a:rPr lang="en-US" altLang="zh-CN" sz="2000" b="1" dirty="0" smtClean="0">
                <a:solidFill>
                  <a:srgbClr val="0070C0"/>
                </a:solidFill>
                <a:latin typeface="Bookman Old Style" pitchFamily="18" charset="0"/>
                <a:ea typeface="黑体" pitchFamily="49" charset="-122"/>
              </a:rPr>
              <a:t>CAP1400, Based on AP1000 design, has all features of AP1000,  and</a:t>
            </a:r>
            <a:endParaRPr lang="en-US" altLang="zh-CN" sz="2000" b="1" dirty="0">
              <a:solidFill>
                <a:srgbClr val="C00000"/>
              </a:solidFill>
              <a:latin typeface="Bookman Old Style" pitchFamily="18" charset="0"/>
              <a:ea typeface="黑体" pitchFamily="49" charset="-122"/>
            </a:endParaRPr>
          </a:p>
          <a:p>
            <a:pPr marL="438150" lvl="2" indent="-252413" defTabSz="360363" eaLnBrk="0" hangingPunct="0">
              <a:lnSpc>
                <a:spcPts val="3300"/>
              </a:lnSpc>
              <a:buClr>
                <a:srgbClr val="C00000"/>
              </a:buClr>
              <a:buSzPct val="100000"/>
              <a:buFont typeface="Wingdings" pitchFamily="2" charset="2"/>
              <a:buChar char="Ø"/>
              <a:tabLst>
                <a:tab pos="712788" algn="l"/>
              </a:tabLst>
            </a:pPr>
            <a:r>
              <a:rPr lang="en-US" altLang="zh-CN" sz="2000" dirty="0" smtClean="0">
                <a:latin typeface="Bookman Old Style" pitchFamily="18" charset="0"/>
                <a:ea typeface="黑体" pitchFamily="2" charset="-122"/>
              </a:rPr>
              <a:t>20%+ output than AP1000</a:t>
            </a:r>
          </a:p>
          <a:p>
            <a:pPr marL="438150" lvl="2" indent="-252413" defTabSz="360363" eaLnBrk="0" hangingPunct="0">
              <a:lnSpc>
                <a:spcPts val="3300"/>
              </a:lnSpc>
              <a:buClr>
                <a:srgbClr val="C00000"/>
              </a:buClr>
              <a:buSzPct val="100000"/>
              <a:buFont typeface="Wingdings" pitchFamily="2" charset="2"/>
              <a:buChar char="Ø"/>
              <a:tabLst>
                <a:tab pos="712788" algn="l"/>
              </a:tabLst>
            </a:pPr>
            <a:r>
              <a:rPr lang="en-US" altLang="zh-CN" sz="2000" dirty="0" smtClean="0">
                <a:latin typeface="Bookman Old Style" pitchFamily="18" charset="0"/>
                <a:ea typeface="黑体" pitchFamily="49" charset="-122"/>
              </a:rPr>
              <a:t>New configuration of the plant</a:t>
            </a:r>
          </a:p>
          <a:p>
            <a:pPr marL="438150" lvl="2" indent="-252413" defTabSz="360363" eaLnBrk="0" hangingPunct="0">
              <a:lnSpc>
                <a:spcPts val="3300"/>
              </a:lnSpc>
              <a:buClr>
                <a:srgbClr val="C00000"/>
              </a:buClr>
              <a:buSzPct val="100000"/>
              <a:buFont typeface="Wingdings" pitchFamily="2" charset="2"/>
              <a:buChar char="Ø"/>
              <a:tabLst>
                <a:tab pos="712788" algn="l"/>
              </a:tabLst>
            </a:pPr>
            <a:r>
              <a:rPr lang="en-US" altLang="zh-CN" sz="2000" dirty="0" smtClean="0">
                <a:latin typeface="Bookman Old Style" pitchFamily="18" charset="0"/>
                <a:ea typeface="黑体" pitchFamily="49" charset="-122"/>
              </a:rPr>
              <a:t>Enhance the RNS,CCWS,EWS,SFS.</a:t>
            </a:r>
            <a:endParaRPr lang="en-US" altLang="zh-CN" sz="2000" dirty="0">
              <a:latin typeface="Bookman Old Style" pitchFamily="18" charset="0"/>
              <a:ea typeface="黑体" pitchFamily="49" charset="-122"/>
            </a:endParaRPr>
          </a:p>
          <a:p>
            <a:pPr marL="438150" lvl="2" indent="-252413" defTabSz="360363" eaLnBrk="0" hangingPunct="0">
              <a:lnSpc>
                <a:spcPts val="3300"/>
              </a:lnSpc>
              <a:buClr>
                <a:srgbClr val="C00000"/>
              </a:buClr>
              <a:buSzPct val="100000"/>
              <a:buFont typeface="Wingdings" pitchFamily="2" charset="2"/>
              <a:buChar char="Ø"/>
              <a:tabLst>
                <a:tab pos="712788" algn="l"/>
              </a:tabLst>
            </a:pPr>
            <a:r>
              <a:rPr lang="en-US" altLang="zh-CN" sz="2000" dirty="0" smtClean="0">
                <a:latin typeface="Bookman Old Style" pitchFamily="18" charset="0"/>
                <a:ea typeface="黑体" pitchFamily="49" charset="-122"/>
              </a:rPr>
              <a:t>Enhance the capability </a:t>
            </a:r>
            <a:r>
              <a:rPr lang="en-US" altLang="zh-CN" sz="2000" dirty="0" smtClean="0">
                <a:latin typeface="Bookman Old Style" pitchFamily="18" charset="0"/>
                <a:ea typeface="黑体" pitchFamily="2" charset="-122"/>
              </a:rPr>
              <a:t>after 72 hrs without human intervention</a:t>
            </a:r>
            <a:endParaRPr lang="en-US" altLang="zh-CN" sz="2000" dirty="0">
              <a:latin typeface="Bookman Old Style" pitchFamily="18" charset="0"/>
              <a:ea typeface="黑体" pitchFamily="49" charset="-122"/>
            </a:endParaRPr>
          </a:p>
          <a:p>
            <a:pPr marL="438150" lvl="2" indent="-252413" defTabSz="360363" eaLnBrk="0" hangingPunct="0">
              <a:lnSpc>
                <a:spcPts val="3300"/>
              </a:lnSpc>
              <a:buClr>
                <a:srgbClr val="C00000"/>
              </a:buClr>
              <a:buSzPct val="100000"/>
              <a:buFont typeface="Wingdings" pitchFamily="2" charset="2"/>
              <a:buChar char="Ø"/>
              <a:tabLst>
                <a:tab pos="712788" algn="l"/>
              </a:tabLst>
            </a:pPr>
            <a:r>
              <a:rPr lang="en-US" altLang="zh-CN" sz="2000" dirty="0" smtClean="0">
                <a:latin typeface="Bookman Old Style" pitchFamily="18" charset="0"/>
                <a:ea typeface="黑体" pitchFamily="49" charset="-122"/>
              </a:rPr>
              <a:t>Enhance the capability against extreme external events</a:t>
            </a:r>
            <a:endParaRPr lang="en-US" altLang="zh-CN" sz="2000" dirty="0">
              <a:latin typeface="Bookman Old Style" pitchFamily="18" charset="0"/>
              <a:ea typeface="黑体" pitchFamily="49" charset="-122"/>
            </a:endParaRPr>
          </a:p>
          <a:p>
            <a:pPr marL="438150" lvl="2" indent="-252413" defTabSz="360363" eaLnBrk="0" hangingPunct="0">
              <a:lnSpc>
                <a:spcPts val="3300"/>
              </a:lnSpc>
              <a:buClr>
                <a:srgbClr val="C00000"/>
              </a:buClr>
              <a:buSzPct val="100000"/>
              <a:buFont typeface="Wingdings" pitchFamily="2" charset="2"/>
              <a:buChar char="Ø"/>
              <a:tabLst>
                <a:tab pos="712788" algn="l"/>
              </a:tabLst>
            </a:pPr>
            <a:r>
              <a:rPr lang="en-US" altLang="zh-CN" sz="2000" dirty="0" smtClean="0">
                <a:latin typeface="Bookman Old Style" pitchFamily="18" charset="0"/>
                <a:ea typeface="黑体" pitchFamily="49" charset="-122"/>
              </a:rPr>
              <a:t>Enhance the Volume of containment</a:t>
            </a:r>
            <a:endParaRPr lang="en-US" altLang="zh-CN" sz="2000" dirty="0">
              <a:latin typeface="Bookman Old Style" pitchFamily="18" charset="0"/>
              <a:ea typeface="黑体" pitchFamily="49" charset="-122"/>
            </a:endParaRPr>
          </a:p>
        </p:txBody>
      </p:sp>
      <p:sp>
        <p:nvSpPr>
          <p:cNvPr id="38923" name="文本框 6"/>
          <p:cNvSpPr txBox="1">
            <a:spLocks noChangeArrowheads="1"/>
          </p:cNvSpPr>
          <p:nvPr/>
        </p:nvSpPr>
        <p:spPr bwMode="auto">
          <a:xfrm>
            <a:off x="323850" y="260350"/>
            <a:ext cx="83899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1338" indent="-541338" latinLnBrk="1"/>
            <a:r>
              <a:rPr lang="en-US" altLang="zh-CN" sz="2600" b="1" dirty="0" smtClean="0">
                <a:solidFill>
                  <a:srgbClr val="C00000"/>
                </a:solidFill>
                <a:latin typeface="Bookman Old Style" pitchFamily="18" charset="0"/>
                <a:ea typeface="微软雅黑" pitchFamily="34" charset="-122"/>
                <a:cs typeface="Arial" charset="0"/>
              </a:rPr>
              <a:t>Characteristics of CAP1400 NPP</a:t>
            </a:r>
            <a:endParaRPr lang="zh-CN" altLang="en-US" sz="2600" b="1" dirty="0">
              <a:solidFill>
                <a:srgbClr val="C00000"/>
              </a:solidFill>
              <a:latin typeface="Bookman Old Style" pitchFamily="18" charset="0"/>
              <a:ea typeface="微软雅黑" pitchFamily="34" charset="-122"/>
              <a:cs typeface="Arial" charset="0"/>
            </a:endParaRPr>
          </a:p>
        </p:txBody>
      </p:sp>
      <p:sp>
        <p:nvSpPr>
          <p:cNvPr id="12" name="页脚占位符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5445125"/>
            <a:ext cx="1212850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2" descr="C:\Documents and Settings\wangxujia\桌面\rcs 截图\图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0475" y="5443538"/>
            <a:ext cx="13525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3" descr="C:\Documents and Settings\wangxujia\桌面\rcs 截图\图-7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38375" y="5443538"/>
            <a:ext cx="134143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5445125"/>
            <a:ext cx="13366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图片 12" descr="containment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588" y="5445125"/>
            <a:ext cx="12223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灯片编号占位符 3"/>
          <p:cNvSpPr txBox="1">
            <a:spLocks/>
          </p:cNvSpPr>
          <p:nvPr/>
        </p:nvSpPr>
        <p:spPr bwMode="auto">
          <a:xfrm>
            <a:off x="8280400" y="63246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ctr"/>
          <a:lstStyle/>
          <a:p>
            <a:pPr algn="ctr" defTabSz="455613"/>
            <a:fld id="{A940AC06-554B-40C1-B67E-84803244CC73}" type="slidenum">
              <a:rPr kumimoji="1" lang="en-US" altLang="zh-CN" sz="1000">
                <a:solidFill>
                  <a:srgbClr val="A6A6A6"/>
                </a:solidFill>
              </a:rPr>
              <a:pPr algn="ctr" defTabSz="455613"/>
              <a:t>27</a:t>
            </a:fld>
            <a:endParaRPr kumimoji="1" lang="en-US" altLang="zh-CN" sz="1000">
              <a:solidFill>
                <a:srgbClr val="A6A6A6"/>
              </a:solidFill>
            </a:endParaRPr>
          </a:p>
        </p:txBody>
      </p:sp>
      <p:sp>
        <p:nvSpPr>
          <p:cNvPr id="38920" name="内容占位符 2"/>
          <p:cNvSpPr txBox="1">
            <a:spLocks/>
          </p:cNvSpPr>
          <p:nvPr/>
        </p:nvSpPr>
        <p:spPr bwMode="auto">
          <a:xfrm>
            <a:off x="250825" y="836613"/>
            <a:ext cx="7964488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/>
          <a:lstStyle/>
          <a:p>
            <a:pPr marL="449263" lvl="2" indent="-449263" defTabSz="360363" eaLnBrk="0" hangingPunct="0">
              <a:buClr>
                <a:srgbClr val="FF0000"/>
              </a:buClr>
              <a:buSzPct val="75000"/>
              <a:buFont typeface="Arial" charset="0"/>
              <a:buNone/>
              <a:tabLst>
                <a:tab pos="712788" algn="l"/>
              </a:tabLst>
            </a:pPr>
            <a:endParaRPr lang="en-US" altLang="zh-CN">
              <a:latin typeface="Calibri" pitchFamily="34" charset="0"/>
              <a:ea typeface="黑体" pitchFamily="49" charset="-122"/>
            </a:endParaRPr>
          </a:p>
        </p:txBody>
      </p:sp>
      <p:sp>
        <p:nvSpPr>
          <p:cNvPr id="38921" name="内容占位符 2"/>
          <p:cNvSpPr txBox="1">
            <a:spLocks/>
          </p:cNvSpPr>
          <p:nvPr/>
        </p:nvSpPr>
        <p:spPr bwMode="auto">
          <a:xfrm>
            <a:off x="467544" y="836712"/>
            <a:ext cx="8496944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/>
          <a:lstStyle/>
          <a:p>
            <a:pPr marL="182563" lvl="2" indent="3175" defTabSz="360363" eaLnBrk="0" hangingPunct="0">
              <a:lnSpc>
                <a:spcPts val="3300"/>
              </a:lnSpc>
              <a:buClr>
                <a:srgbClr val="C00000"/>
              </a:buClr>
              <a:buSzPct val="100000"/>
              <a:buFont typeface="Arial" charset="0"/>
              <a:buNone/>
              <a:tabLst>
                <a:tab pos="712788" algn="l"/>
              </a:tabLst>
            </a:pPr>
            <a:r>
              <a:rPr lang="en-US" altLang="zh-CN" sz="2000" b="1" dirty="0" smtClean="0">
                <a:solidFill>
                  <a:srgbClr val="0070C0"/>
                </a:solidFill>
                <a:latin typeface="Bookman Old Style" pitchFamily="18" charset="0"/>
                <a:ea typeface="黑体" pitchFamily="49" charset="-122"/>
              </a:rPr>
              <a:t>CAP1400, Based on AP1000 design, has all features of AP1000,  and</a:t>
            </a:r>
            <a:endParaRPr lang="en-US" altLang="zh-CN" sz="2000" b="1" dirty="0">
              <a:solidFill>
                <a:srgbClr val="0070C0"/>
              </a:solidFill>
              <a:latin typeface="Bookman Old Style" pitchFamily="18" charset="0"/>
              <a:ea typeface="黑体" pitchFamily="49" charset="-122"/>
            </a:endParaRPr>
          </a:p>
          <a:p>
            <a:pPr marL="182563" lvl="2" indent="3175" defTabSz="360363" eaLnBrk="0" hangingPunct="0">
              <a:lnSpc>
                <a:spcPts val="3300"/>
              </a:lnSpc>
              <a:buClr>
                <a:srgbClr val="C00000"/>
              </a:buClr>
              <a:buSzPct val="100000"/>
              <a:buFont typeface="Wingdings" pitchFamily="2" charset="2"/>
              <a:buChar char="Ø"/>
              <a:tabLst>
                <a:tab pos="712788" algn="l"/>
              </a:tabLst>
            </a:pPr>
            <a:r>
              <a:rPr lang="en-US" altLang="zh-CN" sz="2000" dirty="0" smtClean="0">
                <a:latin typeface="Bookman Old Style" pitchFamily="18" charset="0"/>
                <a:ea typeface="黑体" pitchFamily="49" charset="-122"/>
              </a:rPr>
              <a:t>Take a  more reliable and more efficient containment venting and filtering system to ensure the integrity of containment after sever accident.</a:t>
            </a:r>
          </a:p>
          <a:p>
            <a:pPr marL="182563" lvl="2" indent="3175" defTabSz="360363" eaLnBrk="0" hangingPunct="0">
              <a:lnSpc>
                <a:spcPts val="3300"/>
              </a:lnSpc>
              <a:buClr>
                <a:srgbClr val="C00000"/>
              </a:buClr>
              <a:buSzPct val="100000"/>
              <a:buFont typeface="Wingdings" pitchFamily="2" charset="2"/>
              <a:buChar char="Ø"/>
              <a:tabLst>
                <a:tab pos="712788" algn="l"/>
              </a:tabLst>
            </a:pPr>
            <a:r>
              <a:rPr lang="en-US" altLang="zh-CN" sz="2000" dirty="0" smtClean="0">
                <a:latin typeface="Bookman Old Style" pitchFamily="18" charset="0"/>
                <a:ea typeface="黑体" pitchFamily="49" charset="-122"/>
              </a:rPr>
              <a:t>Modified Reactor Internals</a:t>
            </a:r>
          </a:p>
          <a:p>
            <a:pPr marL="182563" lvl="2" indent="3175" defTabSz="360363" eaLnBrk="0" hangingPunct="0">
              <a:lnSpc>
                <a:spcPts val="3300"/>
              </a:lnSpc>
              <a:buClr>
                <a:srgbClr val="C00000"/>
              </a:buClr>
              <a:buSzPct val="100000"/>
              <a:buFont typeface="Wingdings" pitchFamily="2" charset="2"/>
              <a:buChar char="Ø"/>
              <a:tabLst>
                <a:tab pos="712788" algn="l"/>
              </a:tabLst>
            </a:pPr>
            <a:r>
              <a:rPr lang="en-US" altLang="zh-CN" sz="2000" dirty="0" smtClean="0">
                <a:latin typeface="Bookman Old Style" pitchFamily="18" charset="0"/>
                <a:ea typeface="黑体" pitchFamily="49" charset="-122"/>
              </a:rPr>
              <a:t>Modified SG, Coolant piping, Squib valves</a:t>
            </a:r>
            <a:endParaRPr lang="en-US" altLang="zh-CN" sz="2000" dirty="0">
              <a:latin typeface="Bookman Old Style" pitchFamily="18" charset="0"/>
              <a:ea typeface="黑体" pitchFamily="49" charset="-122"/>
            </a:endParaRPr>
          </a:p>
          <a:p>
            <a:pPr marL="182563" lvl="2" indent="3175" defTabSz="360363" eaLnBrk="0" hangingPunct="0">
              <a:lnSpc>
                <a:spcPts val="3300"/>
              </a:lnSpc>
              <a:buClr>
                <a:srgbClr val="C00000"/>
              </a:buClr>
              <a:buSzPct val="100000"/>
              <a:buFont typeface="Wingdings" pitchFamily="2" charset="2"/>
              <a:buChar char="Ø"/>
              <a:tabLst>
                <a:tab pos="712788" algn="l"/>
              </a:tabLst>
            </a:pPr>
            <a:r>
              <a:rPr lang="en-US" altLang="zh-CN" sz="2000" dirty="0" smtClean="0">
                <a:latin typeface="Bookman Old Style" pitchFamily="18" charset="0"/>
                <a:ea typeface="黑体" pitchFamily="49" charset="-122"/>
              </a:rPr>
              <a:t>Optimized waste system</a:t>
            </a:r>
            <a:r>
              <a:rPr lang="zh-CN" altLang="zh-CN" sz="2000" dirty="0" smtClean="0">
                <a:latin typeface="Bookman Old Style" pitchFamily="18" charset="0"/>
                <a:ea typeface="黑体" pitchFamily="49" charset="-122"/>
              </a:rPr>
              <a:t>；</a:t>
            </a:r>
            <a:endParaRPr lang="en-US" altLang="zh-CN" sz="2000" dirty="0" smtClean="0">
              <a:latin typeface="Bookman Old Style" pitchFamily="18" charset="0"/>
              <a:ea typeface="黑体" pitchFamily="49" charset="-122"/>
            </a:endParaRPr>
          </a:p>
          <a:p>
            <a:pPr marL="182563" lvl="2" indent="3175" defTabSz="360363" eaLnBrk="0" hangingPunct="0">
              <a:lnSpc>
                <a:spcPts val="3300"/>
              </a:lnSpc>
              <a:buClr>
                <a:srgbClr val="C00000"/>
              </a:buClr>
              <a:buSzPct val="100000"/>
              <a:buFont typeface="Wingdings" pitchFamily="2" charset="2"/>
              <a:buChar char="Ø"/>
              <a:tabLst>
                <a:tab pos="712788" algn="l"/>
              </a:tabLst>
            </a:pPr>
            <a:r>
              <a:rPr lang="en-US" altLang="zh-CN" sz="2000" dirty="0" smtClean="0">
                <a:latin typeface="Bookman Old Style" pitchFamily="18" charset="0"/>
                <a:ea typeface="黑体" pitchFamily="49" charset="-122"/>
              </a:rPr>
              <a:t>Better human-machine interface&amp; layout</a:t>
            </a:r>
          </a:p>
          <a:p>
            <a:pPr marL="182563" lvl="2" indent="3175" defTabSz="360363" eaLnBrk="0" hangingPunct="0">
              <a:lnSpc>
                <a:spcPts val="3300"/>
              </a:lnSpc>
              <a:buClr>
                <a:srgbClr val="C00000"/>
              </a:buClr>
              <a:buSzPct val="100000"/>
              <a:buFont typeface="Wingdings" pitchFamily="2" charset="2"/>
              <a:buChar char="Ø"/>
              <a:tabLst>
                <a:tab pos="712788" algn="l"/>
              </a:tabLst>
            </a:pPr>
            <a:r>
              <a:rPr lang="en-US" altLang="zh-CN" sz="2000" dirty="0" smtClean="0">
                <a:solidFill>
                  <a:srgbClr val="C00000"/>
                </a:solidFill>
                <a:latin typeface="Bookman Old Style" pitchFamily="18" charset="0"/>
                <a:ea typeface="黑体" pitchFamily="49" charset="-122"/>
              </a:rPr>
              <a:t>………..</a:t>
            </a:r>
            <a:endParaRPr lang="en-US" altLang="zh-CN" sz="2000" dirty="0">
              <a:solidFill>
                <a:srgbClr val="C00000"/>
              </a:solidFill>
              <a:latin typeface="Bookman Old Style" pitchFamily="18" charset="0"/>
              <a:ea typeface="黑体" pitchFamily="49" charset="-122"/>
            </a:endParaRPr>
          </a:p>
        </p:txBody>
      </p:sp>
      <p:sp>
        <p:nvSpPr>
          <p:cNvPr id="38922" name="内容占位符 2"/>
          <p:cNvSpPr txBox="1">
            <a:spLocks/>
          </p:cNvSpPr>
          <p:nvPr/>
        </p:nvSpPr>
        <p:spPr bwMode="auto">
          <a:xfrm>
            <a:off x="4454525" y="765175"/>
            <a:ext cx="4689475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/>
          <a:lstStyle/>
          <a:p>
            <a:pPr marL="438150" lvl="2" indent="-252413" defTabSz="360363" eaLnBrk="0" hangingPunct="0">
              <a:lnSpc>
                <a:spcPts val="3300"/>
              </a:lnSpc>
              <a:buClr>
                <a:srgbClr val="C00000"/>
              </a:buClr>
              <a:buSzPct val="100000"/>
              <a:buFont typeface="Arial" charset="0"/>
              <a:buNone/>
              <a:tabLst>
                <a:tab pos="712788" algn="l"/>
              </a:tabLst>
            </a:pPr>
            <a:endParaRPr lang="en-US" altLang="zh-CN">
              <a:latin typeface="Calibri" pitchFamily="34" charset="0"/>
              <a:ea typeface="黑体" pitchFamily="49" charset="-122"/>
            </a:endParaRPr>
          </a:p>
        </p:txBody>
      </p:sp>
      <p:sp>
        <p:nvSpPr>
          <p:cNvPr id="38923" name="文本框 6"/>
          <p:cNvSpPr txBox="1">
            <a:spLocks noChangeArrowheads="1"/>
          </p:cNvSpPr>
          <p:nvPr/>
        </p:nvSpPr>
        <p:spPr bwMode="auto">
          <a:xfrm>
            <a:off x="323850" y="260350"/>
            <a:ext cx="83899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1338" indent="-541338" latinLnBrk="1"/>
            <a:r>
              <a:rPr lang="en-US" altLang="zh-CN" sz="2600" b="1" dirty="0" smtClean="0">
                <a:solidFill>
                  <a:srgbClr val="C00000"/>
                </a:solidFill>
                <a:latin typeface="Bookman Old Style" pitchFamily="18" charset="0"/>
                <a:ea typeface="微软雅黑" pitchFamily="34" charset="-122"/>
                <a:cs typeface="Arial" charset="0"/>
              </a:rPr>
              <a:t>Characteristics of CAP1400 NPP</a:t>
            </a:r>
            <a:endParaRPr lang="zh-CN" altLang="en-US" sz="2600" b="1" dirty="0">
              <a:solidFill>
                <a:srgbClr val="C00000"/>
              </a:solidFill>
              <a:latin typeface="Bookman Old Style" pitchFamily="18" charset="0"/>
              <a:ea typeface="微软雅黑" pitchFamily="34" charset="-122"/>
              <a:cs typeface="Arial" charset="0"/>
            </a:endParaRPr>
          </a:p>
        </p:txBody>
      </p:sp>
      <p:sp>
        <p:nvSpPr>
          <p:cNvPr id="13" name="页脚占位符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5445125"/>
            <a:ext cx="1212850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2" descr="C:\Documents and Settings\wangxujia\桌面\rcs 截图\图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0475" y="5443538"/>
            <a:ext cx="13525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3" descr="C:\Documents and Settings\wangxujia\桌面\rcs 截图\图-7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38375" y="5443538"/>
            <a:ext cx="134143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5445125"/>
            <a:ext cx="13366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图片 12" descr="containment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588" y="5445125"/>
            <a:ext cx="12223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灯片编号占位符 3"/>
          <p:cNvSpPr txBox="1">
            <a:spLocks/>
          </p:cNvSpPr>
          <p:nvPr/>
        </p:nvSpPr>
        <p:spPr bwMode="auto">
          <a:xfrm>
            <a:off x="8280400" y="63246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ctr"/>
          <a:lstStyle/>
          <a:p>
            <a:pPr algn="ctr" defTabSz="455613"/>
            <a:fld id="{A940AC06-554B-40C1-B67E-84803244CC73}" type="slidenum">
              <a:rPr kumimoji="1" lang="en-US" altLang="zh-CN" sz="1000">
                <a:solidFill>
                  <a:srgbClr val="A6A6A6"/>
                </a:solidFill>
              </a:rPr>
              <a:pPr algn="ctr" defTabSz="455613"/>
              <a:t>28</a:t>
            </a:fld>
            <a:endParaRPr kumimoji="1" lang="en-US" altLang="zh-CN" sz="1000">
              <a:solidFill>
                <a:srgbClr val="A6A6A6"/>
              </a:solidFill>
            </a:endParaRPr>
          </a:p>
        </p:txBody>
      </p:sp>
      <p:sp>
        <p:nvSpPr>
          <p:cNvPr id="38920" name="内容占位符 2"/>
          <p:cNvSpPr txBox="1">
            <a:spLocks/>
          </p:cNvSpPr>
          <p:nvPr/>
        </p:nvSpPr>
        <p:spPr bwMode="auto">
          <a:xfrm>
            <a:off x="250825" y="836613"/>
            <a:ext cx="7964488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/>
          <a:lstStyle/>
          <a:p>
            <a:pPr marL="449263" lvl="2" indent="-449263" defTabSz="360363" eaLnBrk="0" hangingPunct="0">
              <a:buClr>
                <a:srgbClr val="FF0000"/>
              </a:buClr>
              <a:buSzPct val="75000"/>
              <a:buFont typeface="Arial" charset="0"/>
              <a:buNone/>
              <a:tabLst>
                <a:tab pos="712788" algn="l"/>
              </a:tabLst>
            </a:pPr>
            <a:endParaRPr lang="en-US" altLang="zh-CN">
              <a:latin typeface="Calibri" pitchFamily="34" charset="0"/>
              <a:ea typeface="黑体" pitchFamily="49" charset="-122"/>
            </a:endParaRPr>
          </a:p>
        </p:txBody>
      </p:sp>
      <p:sp>
        <p:nvSpPr>
          <p:cNvPr id="38921" name="内容占位符 2"/>
          <p:cNvSpPr txBox="1">
            <a:spLocks/>
          </p:cNvSpPr>
          <p:nvPr/>
        </p:nvSpPr>
        <p:spPr bwMode="auto">
          <a:xfrm>
            <a:off x="467544" y="836712"/>
            <a:ext cx="8496944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/>
          <a:lstStyle/>
          <a:p>
            <a:pPr marL="182563" lvl="2" indent="3175" defTabSz="360363" eaLnBrk="0" hangingPunct="0">
              <a:lnSpc>
                <a:spcPts val="3300"/>
              </a:lnSpc>
              <a:buClr>
                <a:srgbClr val="C00000"/>
              </a:buClr>
              <a:buSzPct val="100000"/>
              <a:buFont typeface="Arial" charset="0"/>
              <a:buNone/>
              <a:tabLst>
                <a:tab pos="712788" algn="l"/>
              </a:tabLst>
            </a:pPr>
            <a:endParaRPr lang="en-US" altLang="zh-CN" sz="2000" dirty="0">
              <a:solidFill>
                <a:srgbClr val="C00000"/>
              </a:solidFill>
              <a:latin typeface="Bookman Old Style" pitchFamily="18" charset="0"/>
              <a:ea typeface="黑体" pitchFamily="49" charset="-122"/>
            </a:endParaRPr>
          </a:p>
        </p:txBody>
      </p:sp>
      <p:sp>
        <p:nvSpPr>
          <p:cNvPr id="38922" name="内容占位符 2"/>
          <p:cNvSpPr txBox="1">
            <a:spLocks/>
          </p:cNvSpPr>
          <p:nvPr/>
        </p:nvSpPr>
        <p:spPr bwMode="auto">
          <a:xfrm>
            <a:off x="4454525" y="765175"/>
            <a:ext cx="4689475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/>
          <a:lstStyle/>
          <a:p>
            <a:pPr marL="438150" lvl="2" indent="-252413" defTabSz="360363" eaLnBrk="0" hangingPunct="0">
              <a:lnSpc>
                <a:spcPts val="3300"/>
              </a:lnSpc>
              <a:buClr>
                <a:srgbClr val="C00000"/>
              </a:buClr>
              <a:buSzPct val="100000"/>
              <a:buFont typeface="Arial" charset="0"/>
              <a:buNone/>
              <a:tabLst>
                <a:tab pos="712788" algn="l"/>
              </a:tabLst>
            </a:pPr>
            <a:endParaRPr lang="en-US" altLang="zh-CN">
              <a:latin typeface="Calibri" pitchFamily="34" charset="0"/>
              <a:ea typeface="黑体" pitchFamily="49" charset="-122"/>
            </a:endParaRPr>
          </a:p>
        </p:txBody>
      </p:sp>
      <p:sp>
        <p:nvSpPr>
          <p:cNvPr id="14" name="文本框 6"/>
          <p:cNvSpPr txBox="1">
            <a:spLocks noChangeArrowheads="1"/>
          </p:cNvSpPr>
          <p:nvPr/>
        </p:nvSpPr>
        <p:spPr bwMode="auto">
          <a:xfrm>
            <a:off x="251520" y="260648"/>
            <a:ext cx="83899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1338" indent="-541338" latinLnBrk="1"/>
            <a:r>
              <a:rPr lang="en-US" altLang="zh-CN" sz="2800" b="1" dirty="0" smtClean="0">
                <a:solidFill>
                  <a:srgbClr val="C00000"/>
                </a:solidFill>
                <a:latin typeface="Bookman Old Style" pitchFamily="18" charset="0"/>
                <a:ea typeface="微软雅黑" pitchFamily="34" charset="-122"/>
                <a:cs typeface="Arial" charset="0"/>
              </a:rPr>
              <a:t>General Performance of CAP1400 NPP</a:t>
            </a:r>
            <a:endParaRPr lang="zh-CN" altLang="en-US" sz="2800" b="1" dirty="0">
              <a:solidFill>
                <a:srgbClr val="C00000"/>
              </a:solidFill>
              <a:latin typeface="Bookman Old Style" pitchFamily="18" charset="0"/>
              <a:ea typeface="微软雅黑" pitchFamily="34" charset="-122"/>
              <a:cs typeface="Arial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23528" y="764704"/>
            <a:ext cx="864096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 lvl="1" indent="-361950">
              <a:lnSpc>
                <a:spcPct val="150000"/>
              </a:lnSpc>
              <a:spcBef>
                <a:spcPct val="0"/>
              </a:spcBef>
            </a:pPr>
            <a:r>
              <a:rPr lang="en-US" altLang="zh-CN" sz="2400" b="1" dirty="0" smtClean="0">
                <a:solidFill>
                  <a:srgbClr val="C00000"/>
                </a:solidFill>
                <a:latin typeface="Bookman Old Style" pitchFamily="18" charset="0"/>
                <a:ea typeface="Arial Unicode MS" pitchFamily="34" charset="-122"/>
                <a:cs typeface="Arial Unicode MS" pitchFamily="34" charset="-122"/>
                <a:sym typeface="Times New Roman" pitchFamily="18" charset="0"/>
              </a:rPr>
              <a:t>Safety performance</a:t>
            </a:r>
            <a:endParaRPr lang="en-US" altLang="zh-CN" sz="2400" b="1" dirty="0" smtClean="0">
              <a:latin typeface="Bookman Old Style" pitchFamily="18" charset="0"/>
              <a:ea typeface="黑体" pitchFamily="49" charset="-122"/>
              <a:sym typeface="华文中宋" pitchFamily="2" charset="-122"/>
            </a:endParaRPr>
          </a:p>
          <a:p>
            <a:pPr marL="92075" lvl="1">
              <a:lnSpc>
                <a:spcPct val="150000"/>
              </a:lnSpc>
              <a:spcBef>
                <a:spcPct val="0"/>
              </a:spcBef>
            </a:pPr>
            <a:r>
              <a:rPr lang="en-US" altLang="zh-CN" sz="2000" dirty="0" smtClean="0">
                <a:latin typeface="Bookman Old Style" pitchFamily="18" charset="0"/>
                <a:ea typeface="黑体" pitchFamily="49" charset="-122"/>
                <a:sym typeface="华文中宋" pitchFamily="2" charset="-122"/>
              </a:rPr>
              <a:t>Satisfy the international </a:t>
            </a:r>
            <a:r>
              <a:rPr lang="en-US" altLang="zh-CN" sz="2000" dirty="0" smtClean="0">
                <a:latin typeface="Bookman Old Style" pitchFamily="18" charset="0"/>
                <a:ea typeface="黑体" pitchFamily="49" charset="-122"/>
                <a:sym typeface="华文中宋" pitchFamily="2" charset="-122"/>
              </a:rPr>
              <a:t>advanced nuclear-safety standard, achieving the advanced safety objective </a:t>
            </a:r>
          </a:p>
          <a:p>
            <a:pPr marL="542925" lvl="1" indent="-36195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zh-CN" sz="2000" dirty="0" smtClean="0">
                <a:latin typeface="Bookman Old Style" pitchFamily="18" charset="0"/>
                <a:ea typeface="黑体" pitchFamily="49" charset="-122"/>
                <a:sym typeface="华文中宋" pitchFamily="2" charset="-122"/>
              </a:rPr>
              <a:t>72 hours without operator action to sustain intact core and integral containment by adopting passive safety design; </a:t>
            </a:r>
          </a:p>
          <a:p>
            <a:pPr marL="542925" lvl="1" indent="-36195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zh-CN" sz="2000" dirty="0" smtClean="0">
                <a:latin typeface="Bookman Old Style" pitchFamily="18" charset="0"/>
                <a:ea typeface="黑体" pitchFamily="49" charset="-122"/>
                <a:sym typeface="华文中宋" pitchFamily="2" charset="-122"/>
              </a:rPr>
              <a:t>Over 15% reactor core thermal margin</a:t>
            </a:r>
          </a:p>
          <a:p>
            <a:pPr marL="542925" lvl="1" indent="-36195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zh-CN" sz="2000" dirty="0" smtClean="0">
                <a:latin typeface="Bookman Old Style" pitchFamily="18" charset="0"/>
                <a:ea typeface="黑体" pitchFamily="49" charset="-122"/>
                <a:sym typeface="华文中宋" pitchFamily="2" charset="-122"/>
              </a:rPr>
              <a:t>Core damage frequency less than 1.0×10</a:t>
            </a:r>
            <a:r>
              <a:rPr lang="en-US" altLang="zh-CN" sz="2000" baseline="30000" dirty="0" smtClean="0">
                <a:latin typeface="Bookman Old Style" pitchFamily="18" charset="0"/>
                <a:ea typeface="黑体" pitchFamily="49" charset="-122"/>
                <a:sym typeface="华文中宋" pitchFamily="2" charset="-122"/>
              </a:rPr>
              <a:t>-6</a:t>
            </a:r>
            <a:r>
              <a:rPr lang="en-US" altLang="zh-CN" sz="2000" dirty="0" smtClean="0">
                <a:latin typeface="Bookman Old Style" pitchFamily="18" charset="0"/>
                <a:ea typeface="黑体" pitchFamily="49" charset="-122"/>
                <a:sym typeface="华文中宋" pitchFamily="2" charset="-122"/>
              </a:rPr>
              <a:t>/yr</a:t>
            </a:r>
          </a:p>
          <a:p>
            <a:pPr marL="542925" lvl="1" indent="-36195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zh-CN" sz="2000" dirty="0" smtClean="0">
                <a:latin typeface="Bookman Old Style" pitchFamily="18" charset="0"/>
                <a:ea typeface="黑体" pitchFamily="49" charset="-122"/>
                <a:sym typeface="华文中宋" pitchFamily="2" charset="-122"/>
              </a:rPr>
              <a:t>Large release frequency less than 1.0×10-7/yr</a:t>
            </a:r>
          </a:p>
          <a:p>
            <a:pPr marL="542925" lvl="1" indent="-36195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zh-CN" sz="2000" dirty="0" smtClean="0">
                <a:latin typeface="Bookman Old Style" pitchFamily="18" charset="0"/>
                <a:ea typeface="黑体" pitchFamily="49" charset="-122"/>
                <a:sym typeface="华文中宋" pitchFamily="2" charset="-122"/>
              </a:rPr>
              <a:t>Design base SSE 0.3g</a:t>
            </a:r>
            <a:endParaRPr lang="en-US" altLang="zh-CN" sz="2400" dirty="0" smtClean="0">
              <a:latin typeface="Bookman Old Style" pitchFamily="18" charset="0"/>
              <a:ea typeface="黑体" pitchFamily="49" charset="-122"/>
              <a:sym typeface="华文中宋" pitchFamily="2" charset="-122"/>
            </a:endParaRPr>
          </a:p>
        </p:txBody>
      </p:sp>
      <p:sp>
        <p:nvSpPr>
          <p:cNvPr id="16" name="页脚占位符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5445125"/>
            <a:ext cx="1212850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2" descr="C:\Documents and Settings\wangxujia\桌面\rcs 截图\图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0475" y="5443538"/>
            <a:ext cx="13525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3" descr="C:\Documents and Settings\wangxujia\桌面\rcs 截图\图-7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38375" y="5443538"/>
            <a:ext cx="134143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5445125"/>
            <a:ext cx="13366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图片 12" descr="containment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588" y="5445125"/>
            <a:ext cx="12223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灯片编号占位符 3"/>
          <p:cNvSpPr txBox="1">
            <a:spLocks/>
          </p:cNvSpPr>
          <p:nvPr/>
        </p:nvSpPr>
        <p:spPr bwMode="auto">
          <a:xfrm>
            <a:off x="8280400" y="63246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ctr"/>
          <a:lstStyle/>
          <a:p>
            <a:pPr algn="ctr" defTabSz="455613"/>
            <a:fld id="{A940AC06-554B-40C1-B67E-84803244CC73}" type="slidenum">
              <a:rPr kumimoji="1" lang="en-US" altLang="zh-CN" sz="1000">
                <a:solidFill>
                  <a:srgbClr val="A6A6A6"/>
                </a:solidFill>
              </a:rPr>
              <a:pPr algn="ctr" defTabSz="455613"/>
              <a:t>29</a:t>
            </a:fld>
            <a:endParaRPr kumimoji="1" lang="en-US" altLang="zh-CN" sz="1000">
              <a:solidFill>
                <a:srgbClr val="A6A6A6"/>
              </a:solidFill>
            </a:endParaRPr>
          </a:p>
        </p:txBody>
      </p:sp>
      <p:sp>
        <p:nvSpPr>
          <p:cNvPr id="38920" name="内容占位符 2"/>
          <p:cNvSpPr txBox="1">
            <a:spLocks/>
          </p:cNvSpPr>
          <p:nvPr/>
        </p:nvSpPr>
        <p:spPr bwMode="auto">
          <a:xfrm>
            <a:off x="250825" y="836613"/>
            <a:ext cx="7964488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/>
          <a:lstStyle/>
          <a:p>
            <a:pPr marL="449263" lvl="2" indent="-449263" defTabSz="360363" eaLnBrk="0" hangingPunct="0">
              <a:buClr>
                <a:srgbClr val="FF0000"/>
              </a:buClr>
              <a:buSzPct val="75000"/>
              <a:buFont typeface="Arial" charset="0"/>
              <a:buNone/>
              <a:tabLst>
                <a:tab pos="712788" algn="l"/>
              </a:tabLst>
            </a:pPr>
            <a:endParaRPr lang="en-US" altLang="zh-CN">
              <a:latin typeface="Calibri" pitchFamily="34" charset="0"/>
              <a:ea typeface="黑体" pitchFamily="49" charset="-122"/>
            </a:endParaRPr>
          </a:p>
        </p:txBody>
      </p:sp>
      <p:sp>
        <p:nvSpPr>
          <p:cNvPr id="38921" name="内容占位符 2"/>
          <p:cNvSpPr txBox="1">
            <a:spLocks/>
          </p:cNvSpPr>
          <p:nvPr/>
        </p:nvSpPr>
        <p:spPr bwMode="auto">
          <a:xfrm>
            <a:off x="467544" y="836712"/>
            <a:ext cx="8496944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/>
          <a:lstStyle/>
          <a:p>
            <a:pPr marL="182563" lvl="2" indent="3175" defTabSz="360363" eaLnBrk="0" hangingPunct="0">
              <a:lnSpc>
                <a:spcPts val="3300"/>
              </a:lnSpc>
              <a:buClr>
                <a:srgbClr val="C00000"/>
              </a:buClr>
              <a:buSzPct val="100000"/>
              <a:buFont typeface="Arial" charset="0"/>
              <a:buNone/>
              <a:tabLst>
                <a:tab pos="712788" algn="l"/>
              </a:tabLst>
            </a:pPr>
            <a:endParaRPr lang="en-US" altLang="zh-CN" sz="2000" dirty="0">
              <a:solidFill>
                <a:srgbClr val="C00000"/>
              </a:solidFill>
              <a:latin typeface="Bookman Old Style" pitchFamily="18" charset="0"/>
              <a:ea typeface="黑体" pitchFamily="49" charset="-122"/>
            </a:endParaRPr>
          </a:p>
        </p:txBody>
      </p:sp>
      <p:sp>
        <p:nvSpPr>
          <p:cNvPr id="38922" name="内容占位符 2"/>
          <p:cNvSpPr txBox="1">
            <a:spLocks/>
          </p:cNvSpPr>
          <p:nvPr/>
        </p:nvSpPr>
        <p:spPr bwMode="auto">
          <a:xfrm>
            <a:off x="4454525" y="765175"/>
            <a:ext cx="4689475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/>
          <a:lstStyle/>
          <a:p>
            <a:pPr marL="438150" lvl="2" indent="-252413" defTabSz="360363" eaLnBrk="0" hangingPunct="0">
              <a:lnSpc>
                <a:spcPts val="3300"/>
              </a:lnSpc>
              <a:buClr>
                <a:srgbClr val="C00000"/>
              </a:buClr>
              <a:buSzPct val="100000"/>
              <a:buFont typeface="Arial" charset="0"/>
              <a:buNone/>
              <a:tabLst>
                <a:tab pos="712788" algn="l"/>
              </a:tabLst>
            </a:pPr>
            <a:endParaRPr lang="en-US" altLang="zh-CN">
              <a:latin typeface="Calibri" pitchFamily="34" charset="0"/>
              <a:ea typeface="黑体" pitchFamily="49" charset="-122"/>
            </a:endParaRPr>
          </a:p>
        </p:txBody>
      </p:sp>
      <p:sp>
        <p:nvSpPr>
          <p:cNvPr id="14" name="文本框 6"/>
          <p:cNvSpPr txBox="1">
            <a:spLocks noChangeArrowheads="1"/>
          </p:cNvSpPr>
          <p:nvPr/>
        </p:nvSpPr>
        <p:spPr bwMode="auto">
          <a:xfrm>
            <a:off x="251520" y="260648"/>
            <a:ext cx="83899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1338" indent="-541338" latinLnBrk="1"/>
            <a:r>
              <a:rPr lang="en-US" altLang="zh-CN" sz="2800" b="1" dirty="0" smtClean="0">
                <a:solidFill>
                  <a:srgbClr val="C00000"/>
                </a:solidFill>
                <a:latin typeface="Bookman Old Style" pitchFamily="18" charset="0"/>
                <a:ea typeface="微软雅黑" pitchFamily="34" charset="-122"/>
                <a:cs typeface="Arial" charset="0"/>
              </a:rPr>
              <a:t>General Performance of CAP1400 NPP</a:t>
            </a:r>
            <a:endParaRPr lang="zh-CN" altLang="en-US" sz="2800" b="1" dirty="0">
              <a:solidFill>
                <a:srgbClr val="C00000"/>
              </a:solidFill>
              <a:latin typeface="Bookman Old Style" pitchFamily="18" charset="0"/>
              <a:ea typeface="微软雅黑" pitchFamily="34" charset="-122"/>
              <a:cs typeface="Arial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23528" y="764704"/>
            <a:ext cx="864096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lvl="1" indent="-361950">
              <a:lnSpc>
                <a:spcPct val="150000"/>
              </a:lnSpc>
              <a:spcBef>
                <a:spcPct val="0"/>
              </a:spcBef>
            </a:pPr>
            <a:r>
              <a:rPr lang="en-US" altLang="zh-CN" sz="2400" b="1" dirty="0" smtClean="0">
                <a:solidFill>
                  <a:srgbClr val="C00000"/>
                </a:solidFill>
                <a:latin typeface="Bookman Old Style" pitchFamily="18" charset="0"/>
                <a:ea typeface="Arial Unicode MS" pitchFamily="34" charset="-122"/>
                <a:cs typeface="Arial Unicode MS" pitchFamily="34" charset="-122"/>
                <a:sym typeface="Times New Roman" pitchFamily="18" charset="0"/>
              </a:rPr>
              <a:t>Safety performance</a:t>
            </a:r>
          </a:p>
          <a:p>
            <a:pPr marL="447675" lvl="1" indent="-36195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zh-CN" sz="2000" dirty="0" smtClean="0">
                <a:latin typeface="Bookman Old Style" pitchFamily="18" charset="0"/>
                <a:ea typeface="黑体" pitchFamily="49" charset="-122"/>
                <a:sym typeface="华文中宋" pitchFamily="2" charset="-122"/>
              </a:rPr>
              <a:t>Occupational radiation expose dose less than 1.0 </a:t>
            </a:r>
            <a:r>
              <a:rPr lang="en-US" altLang="zh-CN" sz="2000" dirty="0" err="1" smtClean="0">
                <a:latin typeface="Bookman Old Style" pitchFamily="18" charset="0"/>
                <a:ea typeface="黑体" pitchFamily="49" charset="-122"/>
                <a:sym typeface="华文中宋" pitchFamily="2" charset="-122"/>
              </a:rPr>
              <a:t>person•Sv</a:t>
            </a:r>
            <a:r>
              <a:rPr lang="en-US" altLang="zh-CN" sz="2000" dirty="0" smtClean="0">
                <a:latin typeface="Bookman Old Style" pitchFamily="18" charset="0"/>
                <a:ea typeface="黑体" pitchFamily="49" charset="-122"/>
                <a:sym typeface="华文中宋" pitchFamily="2" charset="-122"/>
              </a:rPr>
              <a:t>/yr</a:t>
            </a:r>
            <a:r>
              <a:rPr lang="zh-CN" altLang="en-US" sz="2000" dirty="0" smtClean="0">
                <a:latin typeface="Bookman Old Style" pitchFamily="18" charset="0"/>
                <a:ea typeface="黑体" pitchFamily="49" charset="-122"/>
                <a:sym typeface="华文中宋" pitchFamily="2" charset="-122"/>
              </a:rPr>
              <a:t> </a:t>
            </a:r>
            <a:endParaRPr lang="en-US" altLang="zh-CN" sz="2000" dirty="0" smtClean="0">
              <a:latin typeface="Bookman Old Style" pitchFamily="18" charset="0"/>
              <a:ea typeface="黑体" pitchFamily="49" charset="-122"/>
              <a:sym typeface="华文中宋" pitchFamily="2" charset="-122"/>
            </a:endParaRPr>
          </a:p>
          <a:p>
            <a:pPr marL="447675" lvl="1" indent="-36195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zh-CN" sz="2000" dirty="0" smtClean="0">
                <a:latin typeface="Bookman Old Style" pitchFamily="18" charset="0"/>
                <a:ea typeface="黑体" pitchFamily="49" charset="-122"/>
                <a:sym typeface="华文中宋" pitchFamily="2" charset="-122"/>
              </a:rPr>
              <a:t>Super capability against Blackout and other External Events by adopting mobile power and pumps</a:t>
            </a:r>
            <a:endParaRPr lang="zh-CN" altLang="en-US" sz="2000" dirty="0" smtClean="0">
              <a:latin typeface="Bookman Old Style" pitchFamily="18" charset="0"/>
              <a:ea typeface="黑体" pitchFamily="49" charset="-122"/>
              <a:sym typeface="华文中宋" pitchFamily="2" charset="-122"/>
            </a:endParaRPr>
          </a:p>
          <a:p>
            <a:pPr marL="447675" lvl="1" indent="-36195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zh-CN" sz="2000" dirty="0" smtClean="0">
                <a:latin typeface="Bookman Old Style" pitchFamily="18" charset="0"/>
                <a:ea typeface="黑体" pitchFamily="49" charset="-122"/>
                <a:sym typeface="华文中宋" pitchFamily="2" charset="-122"/>
              </a:rPr>
              <a:t>Resistance to a commercial aircraft impact</a:t>
            </a:r>
          </a:p>
          <a:p>
            <a:pPr marL="447675" lvl="1" indent="-36195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zh-CN" sz="2000" dirty="0" smtClean="0">
                <a:latin typeface="Bookman Old Style" pitchFamily="18" charset="0"/>
                <a:ea typeface="黑体" pitchFamily="49" charset="-122"/>
                <a:sym typeface="华文中宋" pitchFamily="2" charset="-122"/>
              </a:rPr>
              <a:t>Containment integrity after severe accident kept by combination of  IVR, Hydrogen </a:t>
            </a:r>
            <a:r>
              <a:rPr lang="en-US" altLang="zh-CN" sz="2000" dirty="0" smtClean="0">
                <a:latin typeface="Bookman Old Style" pitchFamily="18" charset="0"/>
                <a:ea typeface="黑体" pitchFamily="49" charset="-122"/>
                <a:sym typeface="华文中宋" pitchFamily="2" charset="-122"/>
              </a:rPr>
              <a:t>control and </a:t>
            </a:r>
            <a:r>
              <a:rPr lang="en-US" altLang="zh-CN" sz="2000" dirty="0" smtClean="0">
                <a:latin typeface="Bookman Old Style" pitchFamily="18" charset="0"/>
                <a:ea typeface="黑体" pitchFamily="49" charset="-122"/>
                <a:sym typeface="华文中宋" pitchFamily="2" charset="-122"/>
              </a:rPr>
              <a:t>Containment Venting and Filtering System.</a:t>
            </a:r>
          </a:p>
          <a:p>
            <a:pPr marL="447675" lvl="1" indent="-36195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zh-CN" sz="2000" dirty="0" smtClean="0">
                <a:latin typeface="Bookman Old Style" pitchFamily="18" charset="0"/>
                <a:ea typeface="黑体" pitchFamily="49" charset="-122"/>
                <a:sym typeface="华文中宋" pitchFamily="2" charset="-122"/>
              </a:rPr>
              <a:t>Minimization of the radioactive waste by Optimized radioactive waste handling system</a:t>
            </a:r>
            <a:endParaRPr lang="en-US" altLang="zh-CN" sz="2000" b="1" dirty="0" smtClean="0">
              <a:latin typeface="Bookman Old Style" pitchFamily="18" charset="0"/>
              <a:ea typeface="黑体" pitchFamily="49" charset="-122"/>
              <a:sym typeface="华文中宋" pitchFamily="2" charset="-122"/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DF4C-21B3-4F11-8E23-2478CFF1B8E4}" type="slidenum">
              <a:rPr lang="zh-CN" altLang="en-US" smtClean="0"/>
              <a:pPr/>
              <a:t>29</a:t>
            </a:fld>
            <a:endParaRPr lang="zh-CN" altLang="en-US"/>
          </a:p>
        </p:txBody>
      </p:sp>
      <p:sp>
        <p:nvSpPr>
          <p:cNvPr id="16" name="页脚占位符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矩形 271"/>
          <p:cNvSpPr/>
          <p:nvPr/>
        </p:nvSpPr>
        <p:spPr bwMode="auto">
          <a:xfrm>
            <a:off x="-3026" y="0"/>
            <a:ext cx="9180512" cy="68853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>
              <a:schemeClr val="accent1">
                <a:satMod val="175000"/>
                <a:alpha val="40000"/>
              </a:schemeClr>
            </a:glow>
            <a:softEdge rad="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2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CC607A0B-9DC6-481A-A7B8-0122776837D8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79512" y="782488"/>
            <a:ext cx="8669338" cy="5304013"/>
            <a:chOff x="0" y="919"/>
            <a:chExt cx="11834" cy="7025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0" y="919"/>
              <a:ext cx="11077" cy="7025"/>
              <a:chOff x="0" y="927910"/>
              <a:chExt cx="10846805" cy="7104655"/>
            </a:xfrm>
          </p:grpSpPr>
          <p:grpSp>
            <p:nvGrpSpPr>
              <p:cNvPr id="6" name="Group 4"/>
              <p:cNvGrpSpPr>
                <a:grpSpLocks/>
              </p:cNvGrpSpPr>
              <p:nvPr/>
            </p:nvGrpSpPr>
            <p:grpSpPr bwMode="auto">
              <a:xfrm>
                <a:off x="374466" y="927910"/>
                <a:ext cx="7976089" cy="6588125"/>
                <a:chOff x="0" y="0"/>
                <a:chExt cx="5024" cy="4150"/>
              </a:xfrm>
            </p:grpSpPr>
            <p:sp>
              <p:nvSpPr>
                <p:cNvPr id="180" name="Freeform 7"/>
                <p:cNvSpPr>
                  <a:spLocks noChangeArrowheads="1"/>
                </p:cNvSpPr>
                <p:nvPr/>
              </p:nvSpPr>
              <p:spPr bwMode="auto">
                <a:xfrm>
                  <a:off x="3118" y="3928"/>
                  <a:ext cx="266" cy="222"/>
                </a:xfrm>
                <a:custGeom>
                  <a:avLst/>
                  <a:gdLst>
                    <a:gd name="T0" fmla="*/ 88 w 266"/>
                    <a:gd name="T1" fmla="*/ 222 h 222"/>
                    <a:gd name="T2" fmla="*/ 88 w 266"/>
                    <a:gd name="T3" fmla="*/ 222 h 222"/>
                    <a:gd name="T4" fmla="*/ 62 w 266"/>
                    <a:gd name="T5" fmla="*/ 212 h 222"/>
                    <a:gd name="T6" fmla="*/ 40 w 266"/>
                    <a:gd name="T7" fmla="*/ 206 h 222"/>
                    <a:gd name="T8" fmla="*/ 20 w 266"/>
                    <a:gd name="T9" fmla="*/ 196 h 222"/>
                    <a:gd name="T10" fmla="*/ 12 w 266"/>
                    <a:gd name="T11" fmla="*/ 190 h 222"/>
                    <a:gd name="T12" fmla="*/ 6 w 266"/>
                    <a:gd name="T13" fmla="*/ 184 h 222"/>
                    <a:gd name="T14" fmla="*/ 6 w 266"/>
                    <a:gd name="T15" fmla="*/ 184 h 222"/>
                    <a:gd name="T16" fmla="*/ 2 w 266"/>
                    <a:gd name="T17" fmla="*/ 160 h 222"/>
                    <a:gd name="T18" fmla="*/ 0 w 266"/>
                    <a:gd name="T19" fmla="*/ 132 h 222"/>
                    <a:gd name="T20" fmla="*/ 2 w 266"/>
                    <a:gd name="T21" fmla="*/ 108 h 222"/>
                    <a:gd name="T22" fmla="*/ 4 w 266"/>
                    <a:gd name="T23" fmla="*/ 98 h 222"/>
                    <a:gd name="T24" fmla="*/ 8 w 266"/>
                    <a:gd name="T25" fmla="*/ 88 h 222"/>
                    <a:gd name="T26" fmla="*/ 8 w 266"/>
                    <a:gd name="T27" fmla="*/ 88 h 222"/>
                    <a:gd name="T28" fmla="*/ 26 w 266"/>
                    <a:gd name="T29" fmla="*/ 82 h 222"/>
                    <a:gd name="T30" fmla="*/ 36 w 266"/>
                    <a:gd name="T31" fmla="*/ 78 h 222"/>
                    <a:gd name="T32" fmla="*/ 44 w 266"/>
                    <a:gd name="T33" fmla="*/ 74 h 222"/>
                    <a:gd name="T34" fmla="*/ 44 w 266"/>
                    <a:gd name="T35" fmla="*/ 74 h 222"/>
                    <a:gd name="T36" fmla="*/ 46 w 266"/>
                    <a:gd name="T37" fmla="*/ 36 h 222"/>
                    <a:gd name="T38" fmla="*/ 46 w 266"/>
                    <a:gd name="T39" fmla="*/ 36 h 222"/>
                    <a:gd name="T40" fmla="*/ 52 w 266"/>
                    <a:gd name="T41" fmla="*/ 32 h 222"/>
                    <a:gd name="T42" fmla="*/ 56 w 266"/>
                    <a:gd name="T43" fmla="*/ 30 h 222"/>
                    <a:gd name="T44" fmla="*/ 66 w 266"/>
                    <a:gd name="T45" fmla="*/ 32 h 222"/>
                    <a:gd name="T46" fmla="*/ 76 w 266"/>
                    <a:gd name="T47" fmla="*/ 34 h 222"/>
                    <a:gd name="T48" fmla="*/ 84 w 266"/>
                    <a:gd name="T49" fmla="*/ 34 h 222"/>
                    <a:gd name="T50" fmla="*/ 90 w 266"/>
                    <a:gd name="T51" fmla="*/ 34 h 222"/>
                    <a:gd name="T52" fmla="*/ 90 w 266"/>
                    <a:gd name="T53" fmla="*/ 34 h 222"/>
                    <a:gd name="T54" fmla="*/ 142 w 266"/>
                    <a:gd name="T55" fmla="*/ 6 h 222"/>
                    <a:gd name="T56" fmla="*/ 142 w 266"/>
                    <a:gd name="T57" fmla="*/ 6 h 222"/>
                    <a:gd name="T58" fmla="*/ 234 w 266"/>
                    <a:gd name="T59" fmla="*/ 0 h 222"/>
                    <a:gd name="T60" fmla="*/ 234 w 266"/>
                    <a:gd name="T61" fmla="*/ 0 h 222"/>
                    <a:gd name="T62" fmla="*/ 242 w 266"/>
                    <a:gd name="T63" fmla="*/ 4 h 222"/>
                    <a:gd name="T64" fmla="*/ 250 w 266"/>
                    <a:gd name="T65" fmla="*/ 10 h 222"/>
                    <a:gd name="T66" fmla="*/ 258 w 266"/>
                    <a:gd name="T67" fmla="*/ 20 h 222"/>
                    <a:gd name="T68" fmla="*/ 266 w 266"/>
                    <a:gd name="T69" fmla="*/ 32 h 222"/>
                    <a:gd name="T70" fmla="*/ 266 w 266"/>
                    <a:gd name="T71" fmla="*/ 32 h 222"/>
                    <a:gd name="T72" fmla="*/ 266 w 266"/>
                    <a:gd name="T73" fmla="*/ 52 h 222"/>
                    <a:gd name="T74" fmla="*/ 266 w 266"/>
                    <a:gd name="T75" fmla="*/ 52 h 222"/>
                    <a:gd name="T76" fmla="*/ 262 w 266"/>
                    <a:gd name="T77" fmla="*/ 60 h 222"/>
                    <a:gd name="T78" fmla="*/ 258 w 266"/>
                    <a:gd name="T79" fmla="*/ 68 h 222"/>
                    <a:gd name="T80" fmla="*/ 258 w 266"/>
                    <a:gd name="T81" fmla="*/ 68 h 222"/>
                    <a:gd name="T82" fmla="*/ 236 w 266"/>
                    <a:gd name="T83" fmla="*/ 100 h 222"/>
                    <a:gd name="T84" fmla="*/ 226 w 266"/>
                    <a:gd name="T85" fmla="*/ 116 h 222"/>
                    <a:gd name="T86" fmla="*/ 218 w 266"/>
                    <a:gd name="T87" fmla="*/ 134 h 222"/>
                    <a:gd name="T88" fmla="*/ 218 w 266"/>
                    <a:gd name="T89" fmla="*/ 134 h 222"/>
                    <a:gd name="T90" fmla="*/ 212 w 266"/>
                    <a:gd name="T91" fmla="*/ 148 h 222"/>
                    <a:gd name="T92" fmla="*/ 208 w 266"/>
                    <a:gd name="T93" fmla="*/ 158 h 222"/>
                    <a:gd name="T94" fmla="*/ 202 w 266"/>
                    <a:gd name="T95" fmla="*/ 166 h 222"/>
                    <a:gd name="T96" fmla="*/ 202 w 266"/>
                    <a:gd name="T97" fmla="*/ 166 h 222"/>
                    <a:gd name="T98" fmla="*/ 178 w 266"/>
                    <a:gd name="T99" fmla="*/ 178 h 222"/>
                    <a:gd name="T100" fmla="*/ 156 w 266"/>
                    <a:gd name="T101" fmla="*/ 192 h 222"/>
                    <a:gd name="T102" fmla="*/ 116 w 266"/>
                    <a:gd name="T103" fmla="*/ 218 h 222"/>
                    <a:gd name="T104" fmla="*/ 116 w 266"/>
                    <a:gd name="T105" fmla="*/ 218 h 222"/>
                    <a:gd name="T106" fmla="*/ 88 w 266"/>
                    <a:gd name="T107" fmla="*/ 222 h 222"/>
                    <a:gd name="T108" fmla="*/ 88 w 266"/>
                    <a:gd name="T109" fmla="*/ 222 h 222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66"/>
                    <a:gd name="T166" fmla="*/ 0 h 222"/>
                    <a:gd name="T167" fmla="*/ 266 w 266"/>
                    <a:gd name="T168" fmla="*/ 222 h 222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66" h="222">
                      <a:moveTo>
                        <a:pt x="88" y="222"/>
                      </a:moveTo>
                      <a:lnTo>
                        <a:pt x="88" y="222"/>
                      </a:lnTo>
                      <a:lnTo>
                        <a:pt x="62" y="212"/>
                      </a:lnTo>
                      <a:lnTo>
                        <a:pt x="40" y="206"/>
                      </a:lnTo>
                      <a:lnTo>
                        <a:pt x="20" y="196"/>
                      </a:lnTo>
                      <a:lnTo>
                        <a:pt x="12" y="190"/>
                      </a:lnTo>
                      <a:lnTo>
                        <a:pt x="6" y="184"/>
                      </a:lnTo>
                      <a:lnTo>
                        <a:pt x="2" y="160"/>
                      </a:lnTo>
                      <a:lnTo>
                        <a:pt x="0" y="132"/>
                      </a:lnTo>
                      <a:lnTo>
                        <a:pt x="2" y="108"/>
                      </a:lnTo>
                      <a:lnTo>
                        <a:pt x="4" y="98"/>
                      </a:lnTo>
                      <a:lnTo>
                        <a:pt x="8" y="88"/>
                      </a:lnTo>
                      <a:lnTo>
                        <a:pt x="26" y="82"/>
                      </a:lnTo>
                      <a:lnTo>
                        <a:pt x="36" y="78"/>
                      </a:lnTo>
                      <a:lnTo>
                        <a:pt x="44" y="74"/>
                      </a:lnTo>
                      <a:lnTo>
                        <a:pt x="46" y="36"/>
                      </a:lnTo>
                      <a:lnTo>
                        <a:pt x="52" y="32"/>
                      </a:lnTo>
                      <a:lnTo>
                        <a:pt x="56" y="30"/>
                      </a:lnTo>
                      <a:lnTo>
                        <a:pt x="66" y="32"/>
                      </a:lnTo>
                      <a:lnTo>
                        <a:pt x="76" y="34"/>
                      </a:lnTo>
                      <a:lnTo>
                        <a:pt x="84" y="34"/>
                      </a:lnTo>
                      <a:lnTo>
                        <a:pt x="90" y="34"/>
                      </a:lnTo>
                      <a:lnTo>
                        <a:pt x="142" y="6"/>
                      </a:lnTo>
                      <a:lnTo>
                        <a:pt x="234" y="0"/>
                      </a:lnTo>
                      <a:lnTo>
                        <a:pt x="242" y="4"/>
                      </a:lnTo>
                      <a:lnTo>
                        <a:pt x="250" y="10"/>
                      </a:lnTo>
                      <a:lnTo>
                        <a:pt x="258" y="20"/>
                      </a:lnTo>
                      <a:lnTo>
                        <a:pt x="266" y="32"/>
                      </a:lnTo>
                      <a:lnTo>
                        <a:pt x="266" y="52"/>
                      </a:lnTo>
                      <a:lnTo>
                        <a:pt x="262" y="60"/>
                      </a:lnTo>
                      <a:lnTo>
                        <a:pt x="258" y="68"/>
                      </a:lnTo>
                      <a:lnTo>
                        <a:pt x="236" y="100"/>
                      </a:lnTo>
                      <a:lnTo>
                        <a:pt x="226" y="116"/>
                      </a:lnTo>
                      <a:lnTo>
                        <a:pt x="218" y="134"/>
                      </a:lnTo>
                      <a:lnTo>
                        <a:pt x="212" y="148"/>
                      </a:lnTo>
                      <a:lnTo>
                        <a:pt x="208" y="158"/>
                      </a:lnTo>
                      <a:lnTo>
                        <a:pt x="202" y="166"/>
                      </a:lnTo>
                      <a:lnTo>
                        <a:pt x="178" y="178"/>
                      </a:lnTo>
                      <a:lnTo>
                        <a:pt x="156" y="192"/>
                      </a:lnTo>
                      <a:lnTo>
                        <a:pt x="116" y="218"/>
                      </a:lnTo>
                      <a:lnTo>
                        <a:pt x="88" y="222"/>
                      </a:lnTo>
                      <a:close/>
                    </a:path>
                  </a:pathLst>
                </a:custGeom>
                <a:solidFill>
                  <a:srgbClr val="DC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81" name="Freeform 8"/>
                <p:cNvSpPr>
                  <a:spLocks noChangeArrowheads="1"/>
                </p:cNvSpPr>
                <p:nvPr/>
              </p:nvSpPr>
              <p:spPr bwMode="auto">
                <a:xfrm>
                  <a:off x="3130" y="3938"/>
                  <a:ext cx="244" cy="202"/>
                </a:xfrm>
                <a:custGeom>
                  <a:avLst/>
                  <a:gdLst>
                    <a:gd name="T0" fmla="*/ 82 w 244"/>
                    <a:gd name="T1" fmla="*/ 202 h 202"/>
                    <a:gd name="T2" fmla="*/ 82 w 244"/>
                    <a:gd name="T3" fmla="*/ 202 h 202"/>
                    <a:gd name="T4" fmla="*/ 22 w 244"/>
                    <a:gd name="T5" fmla="*/ 182 h 202"/>
                    <a:gd name="T6" fmla="*/ 22 w 244"/>
                    <a:gd name="T7" fmla="*/ 182 h 202"/>
                    <a:gd name="T8" fmla="*/ 12 w 244"/>
                    <a:gd name="T9" fmla="*/ 174 h 202"/>
                    <a:gd name="T10" fmla="*/ 6 w 244"/>
                    <a:gd name="T11" fmla="*/ 166 h 202"/>
                    <a:gd name="T12" fmla="*/ 0 w 244"/>
                    <a:gd name="T13" fmla="*/ 158 h 202"/>
                    <a:gd name="T14" fmla="*/ 0 w 244"/>
                    <a:gd name="T15" fmla="*/ 150 h 202"/>
                    <a:gd name="T16" fmla="*/ 0 w 244"/>
                    <a:gd name="T17" fmla="*/ 132 h 202"/>
                    <a:gd name="T18" fmla="*/ 0 w 244"/>
                    <a:gd name="T19" fmla="*/ 114 h 202"/>
                    <a:gd name="T20" fmla="*/ 0 w 244"/>
                    <a:gd name="T21" fmla="*/ 114 h 202"/>
                    <a:gd name="T22" fmla="*/ 2 w 244"/>
                    <a:gd name="T23" fmla="*/ 94 h 202"/>
                    <a:gd name="T24" fmla="*/ 4 w 244"/>
                    <a:gd name="T25" fmla="*/ 90 h 202"/>
                    <a:gd name="T26" fmla="*/ 6 w 244"/>
                    <a:gd name="T27" fmla="*/ 86 h 202"/>
                    <a:gd name="T28" fmla="*/ 8 w 244"/>
                    <a:gd name="T29" fmla="*/ 84 h 202"/>
                    <a:gd name="T30" fmla="*/ 14 w 244"/>
                    <a:gd name="T31" fmla="*/ 82 h 202"/>
                    <a:gd name="T32" fmla="*/ 30 w 244"/>
                    <a:gd name="T33" fmla="*/ 78 h 202"/>
                    <a:gd name="T34" fmla="*/ 30 w 244"/>
                    <a:gd name="T35" fmla="*/ 78 h 202"/>
                    <a:gd name="T36" fmla="*/ 42 w 244"/>
                    <a:gd name="T37" fmla="*/ 68 h 202"/>
                    <a:gd name="T38" fmla="*/ 42 w 244"/>
                    <a:gd name="T39" fmla="*/ 68 h 202"/>
                    <a:gd name="T40" fmla="*/ 44 w 244"/>
                    <a:gd name="T41" fmla="*/ 32 h 202"/>
                    <a:gd name="T42" fmla="*/ 44 w 244"/>
                    <a:gd name="T43" fmla="*/ 32 h 202"/>
                    <a:gd name="T44" fmla="*/ 48 w 244"/>
                    <a:gd name="T45" fmla="*/ 30 h 202"/>
                    <a:gd name="T46" fmla="*/ 48 w 244"/>
                    <a:gd name="T47" fmla="*/ 30 h 202"/>
                    <a:gd name="T48" fmla="*/ 64 w 244"/>
                    <a:gd name="T49" fmla="*/ 34 h 202"/>
                    <a:gd name="T50" fmla="*/ 74 w 244"/>
                    <a:gd name="T51" fmla="*/ 34 h 202"/>
                    <a:gd name="T52" fmla="*/ 84 w 244"/>
                    <a:gd name="T53" fmla="*/ 34 h 202"/>
                    <a:gd name="T54" fmla="*/ 84 w 244"/>
                    <a:gd name="T55" fmla="*/ 34 h 202"/>
                    <a:gd name="T56" fmla="*/ 134 w 244"/>
                    <a:gd name="T57" fmla="*/ 6 h 202"/>
                    <a:gd name="T58" fmla="*/ 134 w 244"/>
                    <a:gd name="T59" fmla="*/ 6 h 202"/>
                    <a:gd name="T60" fmla="*/ 218 w 244"/>
                    <a:gd name="T61" fmla="*/ 0 h 202"/>
                    <a:gd name="T62" fmla="*/ 218 w 244"/>
                    <a:gd name="T63" fmla="*/ 0 h 202"/>
                    <a:gd name="T64" fmla="*/ 224 w 244"/>
                    <a:gd name="T65" fmla="*/ 4 h 202"/>
                    <a:gd name="T66" fmla="*/ 234 w 244"/>
                    <a:gd name="T67" fmla="*/ 12 h 202"/>
                    <a:gd name="T68" fmla="*/ 238 w 244"/>
                    <a:gd name="T69" fmla="*/ 16 h 202"/>
                    <a:gd name="T70" fmla="*/ 240 w 244"/>
                    <a:gd name="T71" fmla="*/ 22 h 202"/>
                    <a:gd name="T72" fmla="*/ 244 w 244"/>
                    <a:gd name="T73" fmla="*/ 28 h 202"/>
                    <a:gd name="T74" fmla="*/ 244 w 244"/>
                    <a:gd name="T75" fmla="*/ 36 h 202"/>
                    <a:gd name="T76" fmla="*/ 244 w 244"/>
                    <a:gd name="T77" fmla="*/ 36 h 202"/>
                    <a:gd name="T78" fmla="*/ 232 w 244"/>
                    <a:gd name="T79" fmla="*/ 56 h 202"/>
                    <a:gd name="T80" fmla="*/ 224 w 244"/>
                    <a:gd name="T81" fmla="*/ 66 h 202"/>
                    <a:gd name="T82" fmla="*/ 216 w 244"/>
                    <a:gd name="T83" fmla="*/ 74 h 202"/>
                    <a:gd name="T84" fmla="*/ 216 w 244"/>
                    <a:gd name="T85" fmla="*/ 74 h 202"/>
                    <a:gd name="T86" fmla="*/ 210 w 244"/>
                    <a:gd name="T87" fmla="*/ 90 h 202"/>
                    <a:gd name="T88" fmla="*/ 202 w 244"/>
                    <a:gd name="T89" fmla="*/ 106 h 202"/>
                    <a:gd name="T90" fmla="*/ 194 w 244"/>
                    <a:gd name="T91" fmla="*/ 122 h 202"/>
                    <a:gd name="T92" fmla="*/ 188 w 244"/>
                    <a:gd name="T93" fmla="*/ 142 h 202"/>
                    <a:gd name="T94" fmla="*/ 188 w 244"/>
                    <a:gd name="T95" fmla="*/ 142 h 202"/>
                    <a:gd name="T96" fmla="*/ 98 w 244"/>
                    <a:gd name="T97" fmla="*/ 198 h 202"/>
                    <a:gd name="T98" fmla="*/ 98 w 244"/>
                    <a:gd name="T99" fmla="*/ 198 h 202"/>
                    <a:gd name="T100" fmla="*/ 90 w 244"/>
                    <a:gd name="T101" fmla="*/ 200 h 202"/>
                    <a:gd name="T102" fmla="*/ 82 w 244"/>
                    <a:gd name="T103" fmla="*/ 202 h 202"/>
                    <a:gd name="T104" fmla="*/ 82 w 244"/>
                    <a:gd name="T105" fmla="*/ 202 h 202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244"/>
                    <a:gd name="T160" fmla="*/ 0 h 202"/>
                    <a:gd name="T161" fmla="*/ 244 w 244"/>
                    <a:gd name="T162" fmla="*/ 202 h 202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244" h="202">
                      <a:moveTo>
                        <a:pt x="82" y="202"/>
                      </a:moveTo>
                      <a:lnTo>
                        <a:pt x="82" y="202"/>
                      </a:lnTo>
                      <a:lnTo>
                        <a:pt x="22" y="182"/>
                      </a:lnTo>
                      <a:lnTo>
                        <a:pt x="12" y="174"/>
                      </a:lnTo>
                      <a:lnTo>
                        <a:pt x="6" y="166"/>
                      </a:lnTo>
                      <a:lnTo>
                        <a:pt x="0" y="158"/>
                      </a:lnTo>
                      <a:lnTo>
                        <a:pt x="0" y="150"/>
                      </a:lnTo>
                      <a:lnTo>
                        <a:pt x="0" y="132"/>
                      </a:lnTo>
                      <a:lnTo>
                        <a:pt x="0" y="114"/>
                      </a:lnTo>
                      <a:lnTo>
                        <a:pt x="2" y="94"/>
                      </a:lnTo>
                      <a:lnTo>
                        <a:pt x="4" y="90"/>
                      </a:lnTo>
                      <a:lnTo>
                        <a:pt x="6" y="86"/>
                      </a:lnTo>
                      <a:lnTo>
                        <a:pt x="8" y="84"/>
                      </a:lnTo>
                      <a:lnTo>
                        <a:pt x="14" y="82"/>
                      </a:lnTo>
                      <a:lnTo>
                        <a:pt x="30" y="78"/>
                      </a:lnTo>
                      <a:lnTo>
                        <a:pt x="42" y="68"/>
                      </a:lnTo>
                      <a:lnTo>
                        <a:pt x="44" y="32"/>
                      </a:lnTo>
                      <a:lnTo>
                        <a:pt x="48" y="30"/>
                      </a:lnTo>
                      <a:lnTo>
                        <a:pt x="64" y="34"/>
                      </a:lnTo>
                      <a:lnTo>
                        <a:pt x="74" y="34"/>
                      </a:lnTo>
                      <a:lnTo>
                        <a:pt x="84" y="34"/>
                      </a:lnTo>
                      <a:lnTo>
                        <a:pt x="134" y="6"/>
                      </a:lnTo>
                      <a:lnTo>
                        <a:pt x="218" y="0"/>
                      </a:lnTo>
                      <a:lnTo>
                        <a:pt x="224" y="4"/>
                      </a:lnTo>
                      <a:lnTo>
                        <a:pt x="234" y="12"/>
                      </a:lnTo>
                      <a:lnTo>
                        <a:pt x="238" y="16"/>
                      </a:lnTo>
                      <a:lnTo>
                        <a:pt x="240" y="22"/>
                      </a:lnTo>
                      <a:lnTo>
                        <a:pt x="244" y="28"/>
                      </a:lnTo>
                      <a:lnTo>
                        <a:pt x="244" y="36"/>
                      </a:lnTo>
                      <a:lnTo>
                        <a:pt x="232" y="56"/>
                      </a:lnTo>
                      <a:lnTo>
                        <a:pt x="224" y="66"/>
                      </a:lnTo>
                      <a:lnTo>
                        <a:pt x="216" y="74"/>
                      </a:lnTo>
                      <a:lnTo>
                        <a:pt x="210" y="90"/>
                      </a:lnTo>
                      <a:lnTo>
                        <a:pt x="202" y="106"/>
                      </a:lnTo>
                      <a:lnTo>
                        <a:pt x="194" y="122"/>
                      </a:lnTo>
                      <a:lnTo>
                        <a:pt x="188" y="142"/>
                      </a:lnTo>
                      <a:lnTo>
                        <a:pt x="98" y="198"/>
                      </a:lnTo>
                      <a:lnTo>
                        <a:pt x="90" y="200"/>
                      </a:lnTo>
                      <a:lnTo>
                        <a:pt x="82" y="20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82" name="Freeform 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5024" cy="3914"/>
                </a:xfrm>
                <a:custGeom>
                  <a:avLst/>
                  <a:gdLst>
                    <a:gd name="T0" fmla="*/ 3152 w 5024"/>
                    <a:gd name="T1" fmla="*/ 3764 h 3914"/>
                    <a:gd name="T2" fmla="*/ 2904 w 5024"/>
                    <a:gd name="T3" fmla="*/ 3696 h 3914"/>
                    <a:gd name="T4" fmla="*/ 2720 w 5024"/>
                    <a:gd name="T5" fmla="*/ 3612 h 3914"/>
                    <a:gd name="T6" fmla="*/ 2446 w 5024"/>
                    <a:gd name="T7" fmla="*/ 3668 h 3914"/>
                    <a:gd name="T8" fmla="*/ 2320 w 5024"/>
                    <a:gd name="T9" fmla="*/ 3792 h 3914"/>
                    <a:gd name="T10" fmla="*/ 2124 w 5024"/>
                    <a:gd name="T11" fmla="*/ 3656 h 3914"/>
                    <a:gd name="T12" fmla="*/ 1982 w 5024"/>
                    <a:gd name="T13" fmla="*/ 3478 h 3914"/>
                    <a:gd name="T14" fmla="*/ 2098 w 5024"/>
                    <a:gd name="T15" fmla="*/ 3086 h 3914"/>
                    <a:gd name="T16" fmla="*/ 1936 w 5024"/>
                    <a:gd name="T17" fmla="*/ 3024 h 3914"/>
                    <a:gd name="T18" fmla="*/ 1656 w 5024"/>
                    <a:gd name="T19" fmla="*/ 3038 h 3914"/>
                    <a:gd name="T20" fmla="*/ 1382 w 5024"/>
                    <a:gd name="T21" fmla="*/ 2958 h 3914"/>
                    <a:gd name="T22" fmla="*/ 1096 w 5024"/>
                    <a:gd name="T23" fmla="*/ 2970 h 3914"/>
                    <a:gd name="T24" fmla="*/ 828 w 5024"/>
                    <a:gd name="T25" fmla="*/ 2860 h 3914"/>
                    <a:gd name="T26" fmla="*/ 628 w 5024"/>
                    <a:gd name="T27" fmla="*/ 2666 h 3914"/>
                    <a:gd name="T28" fmla="*/ 312 w 5024"/>
                    <a:gd name="T29" fmla="*/ 2400 h 3914"/>
                    <a:gd name="T30" fmla="*/ 278 w 5024"/>
                    <a:gd name="T31" fmla="*/ 2192 h 3914"/>
                    <a:gd name="T32" fmla="*/ 262 w 5024"/>
                    <a:gd name="T33" fmla="*/ 1920 h 3914"/>
                    <a:gd name="T34" fmla="*/ 114 w 5024"/>
                    <a:gd name="T35" fmla="*/ 1734 h 3914"/>
                    <a:gd name="T36" fmla="*/ 86 w 5024"/>
                    <a:gd name="T37" fmla="*/ 1410 h 3914"/>
                    <a:gd name="T38" fmla="*/ 8 w 5024"/>
                    <a:gd name="T39" fmla="*/ 1272 h 3914"/>
                    <a:gd name="T40" fmla="*/ 254 w 5024"/>
                    <a:gd name="T41" fmla="*/ 1198 h 3914"/>
                    <a:gd name="T42" fmla="*/ 534 w 5024"/>
                    <a:gd name="T43" fmla="*/ 1158 h 3914"/>
                    <a:gd name="T44" fmla="*/ 724 w 5024"/>
                    <a:gd name="T45" fmla="*/ 820 h 3914"/>
                    <a:gd name="T46" fmla="*/ 994 w 5024"/>
                    <a:gd name="T47" fmla="*/ 664 h 3914"/>
                    <a:gd name="T48" fmla="*/ 1230 w 5024"/>
                    <a:gd name="T49" fmla="*/ 626 h 3914"/>
                    <a:gd name="T50" fmla="*/ 1456 w 5024"/>
                    <a:gd name="T51" fmla="*/ 530 h 3914"/>
                    <a:gd name="T52" fmla="*/ 1586 w 5024"/>
                    <a:gd name="T53" fmla="*/ 898 h 3914"/>
                    <a:gd name="T54" fmla="*/ 1986 w 5024"/>
                    <a:gd name="T55" fmla="*/ 1198 h 3914"/>
                    <a:gd name="T56" fmla="*/ 2578 w 5024"/>
                    <a:gd name="T57" fmla="*/ 1398 h 3914"/>
                    <a:gd name="T58" fmla="*/ 2920 w 5024"/>
                    <a:gd name="T59" fmla="*/ 1360 h 3914"/>
                    <a:gd name="T60" fmla="*/ 3282 w 5024"/>
                    <a:gd name="T61" fmla="*/ 1212 h 3914"/>
                    <a:gd name="T62" fmla="*/ 3368 w 5024"/>
                    <a:gd name="T63" fmla="*/ 1050 h 3914"/>
                    <a:gd name="T64" fmla="*/ 3636 w 5024"/>
                    <a:gd name="T65" fmla="*/ 882 h 3914"/>
                    <a:gd name="T66" fmla="*/ 3792 w 5024"/>
                    <a:gd name="T67" fmla="*/ 664 h 3914"/>
                    <a:gd name="T68" fmla="*/ 3554 w 5024"/>
                    <a:gd name="T69" fmla="*/ 718 h 3914"/>
                    <a:gd name="T70" fmla="*/ 3700 w 5024"/>
                    <a:gd name="T71" fmla="*/ 476 h 3914"/>
                    <a:gd name="T72" fmla="*/ 3790 w 5024"/>
                    <a:gd name="T73" fmla="*/ 138 h 3914"/>
                    <a:gd name="T74" fmla="*/ 4078 w 5024"/>
                    <a:gd name="T75" fmla="*/ 20 h 3914"/>
                    <a:gd name="T76" fmla="*/ 4372 w 5024"/>
                    <a:gd name="T77" fmla="*/ 288 h 3914"/>
                    <a:gd name="T78" fmla="*/ 4626 w 5024"/>
                    <a:gd name="T79" fmla="*/ 396 h 3914"/>
                    <a:gd name="T80" fmla="*/ 4950 w 5024"/>
                    <a:gd name="T81" fmla="*/ 342 h 3914"/>
                    <a:gd name="T82" fmla="*/ 4994 w 5024"/>
                    <a:gd name="T83" fmla="*/ 714 h 3914"/>
                    <a:gd name="T84" fmla="*/ 4884 w 5024"/>
                    <a:gd name="T85" fmla="*/ 896 h 3914"/>
                    <a:gd name="T86" fmla="*/ 4832 w 5024"/>
                    <a:gd name="T87" fmla="*/ 1116 h 3914"/>
                    <a:gd name="T88" fmla="*/ 4722 w 5024"/>
                    <a:gd name="T89" fmla="*/ 1230 h 3914"/>
                    <a:gd name="T90" fmla="*/ 4482 w 5024"/>
                    <a:gd name="T91" fmla="*/ 1412 h 3914"/>
                    <a:gd name="T92" fmla="*/ 4206 w 5024"/>
                    <a:gd name="T93" fmla="*/ 1678 h 3914"/>
                    <a:gd name="T94" fmla="*/ 4196 w 5024"/>
                    <a:gd name="T95" fmla="*/ 1430 h 3914"/>
                    <a:gd name="T96" fmla="*/ 3866 w 5024"/>
                    <a:gd name="T97" fmla="*/ 1690 h 3914"/>
                    <a:gd name="T98" fmla="*/ 3988 w 5024"/>
                    <a:gd name="T99" fmla="*/ 1796 h 3914"/>
                    <a:gd name="T100" fmla="*/ 4328 w 5024"/>
                    <a:gd name="T101" fmla="*/ 1834 h 3914"/>
                    <a:gd name="T102" fmla="*/ 4100 w 5024"/>
                    <a:gd name="T103" fmla="*/ 2054 h 3914"/>
                    <a:gd name="T104" fmla="*/ 4268 w 5024"/>
                    <a:gd name="T105" fmla="*/ 2378 h 3914"/>
                    <a:gd name="T106" fmla="*/ 4384 w 5024"/>
                    <a:gd name="T107" fmla="*/ 2538 h 3914"/>
                    <a:gd name="T108" fmla="*/ 4424 w 5024"/>
                    <a:gd name="T109" fmla="*/ 2668 h 3914"/>
                    <a:gd name="T110" fmla="*/ 4380 w 5024"/>
                    <a:gd name="T111" fmla="*/ 2774 h 3914"/>
                    <a:gd name="T112" fmla="*/ 4282 w 5024"/>
                    <a:gd name="T113" fmla="*/ 3048 h 3914"/>
                    <a:gd name="T114" fmla="*/ 4242 w 5024"/>
                    <a:gd name="T115" fmla="*/ 3212 h 3914"/>
                    <a:gd name="T116" fmla="*/ 4136 w 5024"/>
                    <a:gd name="T117" fmla="*/ 3370 h 3914"/>
                    <a:gd name="T118" fmla="*/ 3930 w 5024"/>
                    <a:gd name="T119" fmla="*/ 3558 h 3914"/>
                    <a:gd name="T120" fmla="*/ 3726 w 5024"/>
                    <a:gd name="T121" fmla="*/ 3658 h 3914"/>
                    <a:gd name="T122" fmla="*/ 3512 w 5024"/>
                    <a:gd name="T123" fmla="*/ 3730 h 3914"/>
                    <a:gd name="T124" fmla="*/ 3288 w 5024"/>
                    <a:gd name="T125" fmla="*/ 3834 h 3914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5024"/>
                    <a:gd name="T190" fmla="*/ 0 h 3914"/>
                    <a:gd name="T191" fmla="*/ 5024 w 5024"/>
                    <a:gd name="T192" fmla="*/ 3914 h 3914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5024" h="3914">
                      <a:moveTo>
                        <a:pt x="3272" y="3914"/>
                      </a:moveTo>
                      <a:lnTo>
                        <a:pt x="3272" y="3914"/>
                      </a:lnTo>
                      <a:lnTo>
                        <a:pt x="3258" y="3900"/>
                      </a:lnTo>
                      <a:lnTo>
                        <a:pt x="3250" y="3888"/>
                      </a:lnTo>
                      <a:lnTo>
                        <a:pt x="3246" y="3878"/>
                      </a:lnTo>
                      <a:lnTo>
                        <a:pt x="3242" y="3866"/>
                      </a:lnTo>
                      <a:lnTo>
                        <a:pt x="3216" y="3828"/>
                      </a:lnTo>
                      <a:lnTo>
                        <a:pt x="3216" y="3810"/>
                      </a:lnTo>
                      <a:lnTo>
                        <a:pt x="3216" y="3796"/>
                      </a:lnTo>
                      <a:lnTo>
                        <a:pt x="3218" y="3790"/>
                      </a:lnTo>
                      <a:lnTo>
                        <a:pt x="3222" y="3784"/>
                      </a:lnTo>
                      <a:lnTo>
                        <a:pt x="3226" y="3780"/>
                      </a:lnTo>
                      <a:lnTo>
                        <a:pt x="3234" y="3776"/>
                      </a:lnTo>
                      <a:lnTo>
                        <a:pt x="3236" y="3770"/>
                      </a:lnTo>
                      <a:lnTo>
                        <a:pt x="3226" y="3770"/>
                      </a:lnTo>
                      <a:lnTo>
                        <a:pt x="3218" y="3772"/>
                      </a:lnTo>
                      <a:lnTo>
                        <a:pt x="3208" y="3776"/>
                      </a:lnTo>
                      <a:lnTo>
                        <a:pt x="3198" y="3782"/>
                      </a:lnTo>
                      <a:lnTo>
                        <a:pt x="3188" y="3790"/>
                      </a:lnTo>
                      <a:lnTo>
                        <a:pt x="3156" y="3790"/>
                      </a:lnTo>
                      <a:lnTo>
                        <a:pt x="3152" y="3764"/>
                      </a:lnTo>
                      <a:lnTo>
                        <a:pt x="3138" y="3758"/>
                      </a:lnTo>
                      <a:lnTo>
                        <a:pt x="3132" y="3752"/>
                      </a:lnTo>
                      <a:lnTo>
                        <a:pt x="3130" y="3746"/>
                      </a:lnTo>
                      <a:lnTo>
                        <a:pt x="3126" y="3740"/>
                      </a:lnTo>
                      <a:lnTo>
                        <a:pt x="3122" y="3742"/>
                      </a:lnTo>
                      <a:lnTo>
                        <a:pt x="3120" y="3744"/>
                      </a:lnTo>
                      <a:lnTo>
                        <a:pt x="3118" y="3750"/>
                      </a:lnTo>
                      <a:lnTo>
                        <a:pt x="3116" y="3760"/>
                      </a:lnTo>
                      <a:lnTo>
                        <a:pt x="3114" y="3770"/>
                      </a:lnTo>
                      <a:lnTo>
                        <a:pt x="3102" y="3770"/>
                      </a:lnTo>
                      <a:lnTo>
                        <a:pt x="3100" y="3768"/>
                      </a:lnTo>
                      <a:lnTo>
                        <a:pt x="3094" y="3766"/>
                      </a:lnTo>
                      <a:lnTo>
                        <a:pt x="3086" y="3768"/>
                      </a:lnTo>
                      <a:lnTo>
                        <a:pt x="3076" y="3770"/>
                      </a:lnTo>
                      <a:lnTo>
                        <a:pt x="3070" y="3774"/>
                      </a:lnTo>
                      <a:lnTo>
                        <a:pt x="3040" y="3772"/>
                      </a:lnTo>
                      <a:lnTo>
                        <a:pt x="3012" y="3768"/>
                      </a:lnTo>
                      <a:lnTo>
                        <a:pt x="2986" y="3764"/>
                      </a:lnTo>
                      <a:lnTo>
                        <a:pt x="2962" y="3762"/>
                      </a:lnTo>
                      <a:lnTo>
                        <a:pt x="2952" y="3756"/>
                      </a:lnTo>
                      <a:lnTo>
                        <a:pt x="2944" y="3748"/>
                      </a:lnTo>
                      <a:lnTo>
                        <a:pt x="2928" y="3730"/>
                      </a:lnTo>
                      <a:lnTo>
                        <a:pt x="2904" y="3696"/>
                      </a:lnTo>
                      <a:lnTo>
                        <a:pt x="2904" y="3674"/>
                      </a:lnTo>
                      <a:lnTo>
                        <a:pt x="2914" y="3654"/>
                      </a:lnTo>
                      <a:lnTo>
                        <a:pt x="2918" y="3644"/>
                      </a:lnTo>
                      <a:lnTo>
                        <a:pt x="2920" y="3634"/>
                      </a:lnTo>
                      <a:lnTo>
                        <a:pt x="2898" y="3620"/>
                      </a:lnTo>
                      <a:lnTo>
                        <a:pt x="2868" y="3618"/>
                      </a:lnTo>
                      <a:lnTo>
                        <a:pt x="2834" y="3614"/>
                      </a:lnTo>
                      <a:lnTo>
                        <a:pt x="2818" y="3610"/>
                      </a:lnTo>
                      <a:lnTo>
                        <a:pt x="2804" y="3604"/>
                      </a:lnTo>
                      <a:lnTo>
                        <a:pt x="2792" y="3598"/>
                      </a:lnTo>
                      <a:lnTo>
                        <a:pt x="2786" y="3590"/>
                      </a:lnTo>
                      <a:lnTo>
                        <a:pt x="2780" y="3574"/>
                      </a:lnTo>
                      <a:lnTo>
                        <a:pt x="2774" y="3572"/>
                      </a:lnTo>
                      <a:lnTo>
                        <a:pt x="2764" y="3574"/>
                      </a:lnTo>
                      <a:lnTo>
                        <a:pt x="2756" y="3576"/>
                      </a:lnTo>
                      <a:lnTo>
                        <a:pt x="2748" y="3580"/>
                      </a:lnTo>
                      <a:lnTo>
                        <a:pt x="2740" y="3584"/>
                      </a:lnTo>
                      <a:lnTo>
                        <a:pt x="2734" y="3590"/>
                      </a:lnTo>
                      <a:lnTo>
                        <a:pt x="2728" y="3598"/>
                      </a:lnTo>
                      <a:lnTo>
                        <a:pt x="2720" y="3612"/>
                      </a:lnTo>
                      <a:lnTo>
                        <a:pt x="2708" y="3622"/>
                      </a:lnTo>
                      <a:lnTo>
                        <a:pt x="2698" y="3632"/>
                      </a:lnTo>
                      <a:lnTo>
                        <a:pt x="2660" y="3632"/>
                      </a:lnTo>
                      <a:lnTo>
                        <a:pt x="2656" y="3640"/>
                      </a:lnTo>
                      <a:lnTo>
                        <a:pt x="2646" y="3650"/>
                      </a:lnTo>
                      <a:lnTo>
                        <a:pt x="2630" y="3664"/>
                      </a:lnTo>
                      <a:lnTo>
                        <a:pt x="2606" y="3666"/>
                      </a:lnTo>
                      <a:lnTo>
                        <a:pt x="2590" y="3648"/>
                      </a:lnTo>
                      <a:lnTo>
                        <a:pt x="2586" y="3642"/>
                      </a:lnTo>
                      <a:lnTo>
                        <a:pt x="2580" y="3642"/>
                      </a:lnTo>
                      <a:lnTo>
                        <a:pt x="2574" y="3642"/>
                      </a:lnTo>
                      <a:lnTo>
                        <a:pt x="2566" y="3646"/>
                      </a:lnTo>
                      <a:lnTo>
                        <a:pt x="2550" y="3654"/>
                      </a:lnTo>
                      <a:lnTo>
                        <a:pt x="2540" y="3660"/>
                      </a:lnTo>
                      <a:lnTo>
                        <a:pt x="2516" y="3658"/>
                      </a:lnTo>
                      <a:lnTo>
                        <a:pt x="2504" y="3648"/>
                      </a:lnTo>
                      <a:lnTo>
                        <a:pt x="2494" y="3640"/>
                      </a:lnTo>
                      <a:lnTo>
                        <a:pt x="2484" y="3636"/>
                      </a:lnTo>
                      <a:lnTo>
                        <a:pt x="2474" y="3636"/>
                      </a:lnTo>
                      <a:lnTo>
                        <a:pt x="2446" y="3668"/>
                      </a:lnTo>
                      <a:lnTo>
                        <a:pt x="2420" y="3670"/>
                      </a:lnTo>
                      <a:lnTo>
                        <a:pt x="2404" y="3660"/>
                      </a:lnTo>
                      <a:lnTo>
                        <a:pt x="2398" y="3656"/>
                      </a:lnTo>
                      <a:lnTo>
                        <a:pt x="2392" y="3656"/>
                      </a:lnTo>
                      <a:lnTo>
                        <a:pt x="2384" y="3664"/>
                      </a:lnTo>
                      <a:lnTo>
                        <a:pt x="2382" y="3668"/>
                      </a:lnTo>
                      <a:lnTo>
                        <a:pt x="2380" y="3684"/>
                      </a:lnTo>
                      <a:lnTo>
                        <a:pt x="2388" y="3698"/>
                      </a:lnTo>
                      <a:lnTo>
                        <a:pt x="2394" y="3708"/>
                      </a:lnTo>
                      <a:lnTo>
                        <a:pt x="2396" y="3722"/>
                      </a:lnTo>
                      <a:lnTo>
                        <a:pt x="2396" y="3744"/>
                      </a:lnTo>
                      <a:lnTo>
                        <a:pt x="2396" y="3756"/>
                      </a:lnTo>
                      <a:lnTo>
                        <a:pt x="2396" y="3768"/>
                      </a:lnTo>
                      <a:lnTo>
                        <a:pt x="2404" y="3796"/>
                      </a:lnTo>
                      <a:lnTo>
                        <a:pt x="2404" y="3816"/>
                      </a:lnTo>
                      <a:lnTo>
                        <a:pt x="2394" y="3828"/>
                      </a:lnTo>
                      <a:lnTo>
                        <a:pt x="2372" y="3828"/>
                      </a:lnTo>
                      <a:lnTo>
                        <a:pt x="2320" y="3792"/>
                      </a:lnTo>
                      <a:lnTo>
                        <a:pt x="2320" y="3742"/>
                      </a:lnTo>
                      <a:lnTo>
                        <a:pt x="2316" y="3738"/>
                      </a:lnTo>
                      <a:lnTo>
                        <a:pt x="2310" y="3736"/>
                      </a:lnTo>
                      <a:lnTo>
                        <a:pt x="2302" y="3734"/>
                      </a:lnTo>
                      <a:lnTo>
                        <a:pt x="2280" y="3752"/>
                      </a:lnTo>
                      <a:lnTo>
                        <a:pt x="2268" y="3762"/>
                      </a:lnTo>
                      <a:lnTo>
                        <a:pt x="2258" y="3770"/>
                      </a:lnTo>
                      <a:lnTo>
                        <a:pt x="2250" y="3770"/>
                      </a:lnTo>
                      <a:lnTo>
                        <a:pt x="2244" y="3764"/>
                      </a:lnTo>
                      <a:lnTo>
                        <a:pt x="2238" y="3760"/>
                      </a:lnTo>
                      <a:lnTo>
                        <a:pt x="2228" y="3756"/>
                      </a:lnTo>
                      <a:lnTo>
                        <a:pt x="2214" y="3738"/>
                      </a:lnTo>
                      <a:lnTo>
                        <a:pt x="2208" y="3730"/>
                      </a:lnTo>
                      <a:lnTo>
                        <a:pt x="2202" y="3726"/>
                      </a:lnTo>
                      <a:lnTo>
                        <a:pt x="2182" y="3700"/>
                      </a:lnTo>
                      <a:lnTo>
                        <a:pt x="2160" y="3698"/>
                      </a:lnTo>
                      <a:lnTo>
                        <a:pt x="2144" y="3694"/>
                      </a:lnTo>
                      <a:lnTo>
                        <a:pt x="2134" y="3688"/>
                      </a:lnTo>
                      <a:lnTo>
                        <a:pt x="2128" y="3678"/>
                      </a:lnTo>
                      <a:lnTo>
                        <a:pt x="2124" y="3668"/>
                      </a:lnTo>
                      <a:lnTo>
                        <a:pt x="2124" y="3656"/>
                      </a:lnTo>
                      <a:lnTo>
                        <a:pt x="2124" y="3622"/>
                      </a:lnTo>
                      <a:lnTo>
                        <a:pt x="2132" y="3604"/>
                      </a:lnTo>
                      <a:lnTo>
                        <a:pt x="2130" y="3582"/>
                      </a:lnTo>
                      <a:lnTo>
                        <a:pt x="2094" y="3570"/>
                      </a:lnTo>
                      <a:lnTo>
                        <a:pt x="2088" y="3564"/>
                      </a:lnTo>
                      <a:lnTo>
                        <a:pt x="2088" y="3544"/>
                      </a:lnTo>
                      <a:lnTo>
                        <a:pt x="2086" y="3542"/>
                      </a:lnTo>
                      <a:lnTo>
                        <a:pt x="2084" y="3540"/>
                      </a:lnTo>
                      <a:lnTo>
                        <a:pt x="2082" y="3530"/>
                      </a:lnTo>
                      <a:lnTo>
                        <a:pt x="2078" y="3516"/>
                      </a:lnTo>
                      <a:lnTo>
                        <a:pt x="2064" y="3486"/>
                      </a:lnTo>
                      <a:lnTo>
                        <a:pt x="2060" y="3468"/>
                      </a:lnTo>
                      <a:lnTo>
                        <a:pt x="2054" y="3460"/>
                      </a:lnTo>
                      <a:lnTo>
                        <a:pt x="2050" y="3458"/>
                      </a:lnTo>
                      <a:lnTo>
                        <a:pt x="2046" y="3456"/>
                      </a:lnTo>
                      <a:lnTo>
                        <a:pt x="2036" y="3456"/>
                      </a:lnTo>
                      <a:lnTo>
                        <a:pt x="1994" y="3478"/>
                      </a:lnTo>
                      <a:lnTo>
                        <a:pt x="1982" y="3478"/>
                      </a:lnTo>
                      <a:lnTo>
                        <a:pt x="1974" y="3476"/>
                      </a:lnTo>
                      <a:lnTo>
                        <a:pt x="1968" y="3474"/>
                      </a:lnTo>
                      <a:lnTo>
                        <a:pt x="1964" y="3470"/>
                      </a:lnTo>
                      <a:lnTo>
                        <a:pt x="1964" y="3372"/>
                      </a:lnTo>
                      <a:lnTo>
                        <a:pt x="1972" y="3352"/>
                      </a:lnTo>
                      <a:lnTo>
                        <a:pt x="1980" y="3336"/>
                      </a:lnTo>
                      <a:lnTo>
                        <a:pt x="1992" y="3322"/>
                      </a:lnTo>
                      <a:lnTo>
                        <a:pt x="2002" y="3308"/>
                      </a:lnTo>
                      <a:lnTo>
                        <a:pt x="2016" y="3296"/>
                      </a:lnTo>
                      <a:lnTo>
                        <a:pt x="2030" y="3284"/>
                      </a:lnTo>
                      <a:lnTo>
                        <a:pt x="2064" y="3260"/>
                      </a:lnTo>
                      <a:lnTo>
                        <a:pt x="2068" y="3258"/>
                      </a:lnTo>
                      <a:lnTo>
                        <a:pt x="2070" y="3254"/>
                      </a:lnTo>
                      <a:lnTo>
                        <a:pt x="2074" y="3236"/>
                      </a:lnTo>
                      <a:lnTo>
                        <a:pt x="2074" y="3210"/>
                      </a:lnTo>
                      <a:lnTo>
                        <a:pt x="2080" y="3192"/>
                      </a:lnTo>
                      <a:lnTo>
                        <a:pt x="2084" y="3176"/>
                      </a:lnTo>
                      <a:lnTo>
                        <a:pt x="2084" y="3146"/>
                      </a:lnTo>
                      <a:lnTo>
                        <a:pt x="2088" y="3128"/>
                      </a:lnTo>
                      <a:lnTo>
                        <a:pt x="2092" y="3122"/>
                      </a:lnTo>
                      <a:lnTo>
                        <a:pt x="2096" y="3116"/>
                      </a:lnTo>
                      <a:lnTo>
                        <a:pt x="2098" y="3086"/>
                      </a:lnTo>
                      <a:lnTo>
                        <a:pt x="2092" y="3076"/>
                      </a:lnTo>
                      <a:lnTo>
                        <a:pt x="2086" y="3068"/>
                      </a:lnTo>
                      <a:lnTo>
                        <a:pt x="2070" y="3056"/>
                      </a:lnTo>
                      <a:lnTo>
                        <a:pt x="2058" y="3046"/>
                      </a:lnTo>
                      <a:lnTo>
                        <a:pt x="2052" y="3040"/>
                      </a:lnTo>
                      <a:lnTo>
                        <a:pt x="2048" y="3034"/>
                      </a:lnTo>
                      <a:lnTo>
                        <a:pt x="2048" y="2998"/>
                      </a:lnTo>
                      <a:lnTo>
                        <a:pt x="2044" y="2998"/>
                      </a:lnTo>
                      <a:lnTo>
                        <a:pt x="2036" y="2982"/>
                      </a:lnTo>
                      <a:lnTo>
                        <a:pt x="2026" y="2970"/>
                      </a:lnTo>
                      <a:lnTo>
                        <a:pt x="2010" y="2950"/>
                      </a:lnTo>
                      <a:lnTo>
                        <a:pt x="1990" y="2950"/>
                      </a:lnTo>
                      <a:lnTo>
                        <a:pt x="1974" y="2966"/>
                      </a:lnTo>
                      <a:lnTo>
                        <a:pt x="1974" y="2980"/>
                      </a:lnTo>
                      <a:lnTo>
                        <a:pt x="1972" y="2996"/>
                      </a:lnTo>
                      <a:lnTo>
                        <a:pt x="1968" y="3012"/>
                      </a:lnTo>
                      <a:lnTo>
                        <a:pt x="1964" y="3018"/>
                      </a:lnTo>
                      <a:lnTo>
                        <a:pt x="1960" y="3024"/>
                      </a:lnTo>
                      <a:lnTo>
                        <a:pt x="1936" y="3024"/>
                      </a:lnTo>
                      <a:lnTo>
                        <a:pt x="1918" y="3016"/>
                      </a:lnTo>
                      <a:lnTo>
                        <a:pt x="1906" y="3008"/>
                      </a:lnTo>
                      <a:lnTo>
                        <a:pt x="1902" y="3002"/>
                      </a:lnTo>
                      <a:lnTo>
                        <a:pt x="1898" y="2998"/>
                      </a:lnTo>
                      <a:lnTo>
                        <a:pt x="1896" y="2990"/>
                      </a:lnTo>
                      <a:lnTo>
                        <a:pt x="1896" y="2982"/>
                      </a:lnTo>
                      <a:lnTo>
                        <a:pt x="1878" y="2974"/>
                      </a:lnTo>
                      <a:lnTo>
                        <a:pt x="1862" y="2968"/>
                      </a:lnTo>
                      <a:lnTo>
                        <a:pt x="1838" y="2960"/>
                      </a:lnTo>
                      <a:lnTo>
                        <a:pt x="1826" y="2946"/>
                      </a:lnTo>
                      <a:lnTo>
                        <a:pt x="1810" y="2946"/>
                      </a:lnTo>
                      <a:lnTo>
                        <a:pt x="1792" y="2960"/>
                      </a:lnTo>
                      <a:lnTo>
                        <a:pt x="1774" y="2972"/>
                      </a:lnTo>
                      <a:lnTo>
                        <a:pt x="1738" y="2996"/>
                      </a:lnTo>
                      <a:lnTo>
                        <a:pt x="1726" y="2998"/>
                      </a:lnTo>
                      <a:lnTo>
                        <a:pt x="1718" y="3000"/>
                      </a:lnTo>
                      <a:lnTo>
                        <a:pt x="1712" y="3004"/>
                      </a:lnTo>
                      <a:lnTo>
                        <a:pt x="1706" y="3008"/>
                      </a:lnTo>
                      <a:lnTo>
                        <a:pt x="1698" y="3020"/>
                      </a:lnTo>
                      <a:lnTo>
                        <a:pt x="1688" y="3034"/>
                      </a:lnTo>
                      <a:lnTo>
                        <a:pt x="1664" y="3036"/>
                      </a:lnTo>
                      <a:lnTo>
                        <a:pt x="1656" y="3038"/>
                      </a:lnTo>
                      <a:lnTo>
                        <a:pt x="1650" y="3042"/>
                      </a:lnTo>
                      <a:lnTo>
                        <a:pt x="1640" y="3054"/>
                      </a:lnTo>
                      <a:lnTo>
                        <a:pt x="1624" y="3072"/>
                      </a:lnTo>
                      <a:lnTo>
                        <a:pt x="1614" y="3078"/>
                      </a:lnTo>
                      <a:lnTo>
                        <a:pt x="1600" y="3082"/>
                      </a:lnTo>
                      <a:lnTo>
                        <a:pt x="1576" y="3086"/>
                      </a:lnTo>
                      <a:lnTo>
                        <a:pt x="1574" y="3092"/>
                      </a:lnTo>
                      <a:lnTo>
                        <a:pt x="1472" y="3088"/>
                      </a:lnTo>
                      <a:lnTo>
                        <a:pt x="1454" y="3090"/>
                      </a:lnTo>
                      <a:lnTo>
                        <a:pt x="1436" y="3090"/>
                      </a:lnTo>
                      <a:lnTo>
                        <a:pt x="1428" y="3088"/>
                      </a:lnTo>
                      <a:lnTo>
                        <a:pt x="1422" y="3086"/>
                      </a:lnTo>
                      <a:lnTo>
                        <a:pt x="1416" y="3082"/>
                      </a:lnTo>
                      <a:lnTo>
                        <a:pt x="1410" y="3076"/>
                      </a:lnTo>
                      <a:lnTo>
                        <a:pt x="1410" y="3058"/>
                      </a:lnTo>
                      <a:lnTo>
                        <a:pt x="1430" y="3012"/>
                      </a:lnTo>
                      <a:lnTo>
                        <a:pt x="1416" y="3008"/>
                      </a:lnTo>
                      <a:lnTo>
                        <a:pt x="1406" y="3000"/>
                      </a:lnTo>
                      <a:lnTo>
                        <a:pt x="1390" y="2988"/>
                      </a:lnTo>
                      <a:lnTo>
                        <a:pt x="1382" y="2958"/>
                      </a:lnTo>
                      <a:lnTo>
                        <a:pt x="1354" y="2956"/>
                      </a:lnTo>
                      <a:lnTo>
                        <a:pt x="1330" y="2950"/>
                      </a:lnTo>
                      <a:lnTo>
                        <a:pt x="1312" y="2930"/>
                      </a:lnTo>
                      <a:lnTo>
                        <a:pt x="1274" y="2914"/>
                      </a:lnTo>
                      <a:lnTo>
                        <a:pt x="1252" y="2902"/>
                      </a:lnTo>
                      <a:lnTo>
                        <a:pt x="1244" y="2898"/>
                      </a:lnTo>
                      <a:lnTo>
                        <a:pt x="1234" y="2894"/>
                      </a:lnTo>
                      <a:lnTo>
                        <a:pt x="1224" y="2894"/>
                      </a:lnTo>
                      <a:lnTo>
                        <a:pt x="1216" y="2898"/>
                      </a:lnTo>
                      <a:lnTo>
                        <a:pt x="1208" y="2904"/>
                      </a:lnTo>
                      <a:lnTo>
                        <a:pt x="1202" y="2914"/>
                      </a:lnTo>
                      <a:lnTo>
                        <a:pt x="1172" y="2928"/>
                      </a:lnTo>
                      <a:lnTo>
                        <a:pt x="1160" y="2940"/>
                      </a:lnTo>
                      <a:lnTo>
                        <a:pt x="1144" y="2996"/>
                      </a:lnTo>
                      <a:lnTo>
                        <a:pt x="1122" y="2996"/>
                      </a:lnTo>
                      <a:lnTo>
                        <a:pt x="1110" y="2990"/>
                      </a:lnTo>
                      <a:lnTo>
                        <a:pt x="1102" y="2984"/>
                      </a:lnTo>
                      <a:lnTo>
                        <a:pt x="1098" y="2978"/>
                      </a:lnTo>
                      <a:lnTo>
                        <a:pt x="1096" y="2970"/>
                      </a:lnTo>
                      <a:lnTo>
                        <a:pt x="1094" y="2962"/>
                      </a:lnTo>
                      <a:lnTo>
                        <a:pt x="1094" y="2954"/>
                      </a:lnTo>
                      <a:lnTo>
                        <a:pt x="1094" y="2938"/>
                      </a:lnTo>
                      <a:lnTo>
                        <a:pt x="1106" y="2904"/>
                      </a:lnTo>
                      <a:lnTo>
                        <a:pt x="1100" y="2896"/>
                      </a:lnTo>
                      <a:lnTo>
                        <a:pt x="1098" y="2894"/>
                      </a:lnTo>
                      <a:lnTo>
                        <a:pt x="1094" y="2892"/>
                      </a:lnTo>
                      <a:lnTo>
                        <a:pt x="1068" y="2894"/>
                      </a:lnTo>
                      <a:lnTo>
                        <a:pt x="1046" y="2900"/>
                      </a:lnTo>
                      <a:lnTo>
                        <a:pt x="1024" y="2906"/>
                      </a:lnTo>
                      <a:lnTo>
                        <a:pt x="1004" y="2914"/>
                      </a:lnTo>
                      <a:lnTo>
                        <a:pt x="998" y="2918"/>
                      </a:lnTo>
                      <a:lnTo>
                        <a:pt x="992" y="2920"/>
                      </a:lnTo>
                      <a:lnTo>
                        <a:pt x="984" y="2920"/>
                      </a:lnTo>
                      <a:lnTo>
                        <a:pt x="976" y="2918"/>
                      </a:lnTo>
                      <a:lnTo>
                        <a:pt x="964" y="2914"/>
                      </a:lnTo>
                      <a:lnTo>
                        <a:pt x="956" y="2912"/>
                      </a:lnTo>
                      <a:lnTo>
                        <a:pt x="918" y="2866"/>
                      </a:lnTo>
                      <a:lnTo>
                        <a:pt x="840" y="2866"/>
                      </a:lnTo>
                      <a:lnTo>
                        <a:pt x="828" y="2860"/>
                      </a:lnTo>
                      <a:lnTo>
                        <a:pt x="820" y="2844"/>
                      </a:lnTo>
                      <a:lnTo>
                        <a:pt x="814" y="2830"/>
                      </a:lnTo>
                      <a:lnTo>
                        <a:pt x="808" y="2818"/>
                      </a:lnTo>
                      <a:lnTo>
                        <a:pt x="804" y="2808"/>
                      </a:lnTo>
                      <a:lnTo>
                        <a:pt x="792" y="2804"/>
                      </a:lnTo>
                      <a:lnTo>
                        <a:pt x="784" y="2800"/>
                      </a:lnTo>
                      <a:lnTo>
                        <a:pt x="778" y="2794"/>
                      </a:lnTo>
                      <a:lnTo>
                        <a:pt x="776" y="2788"/>
                      </a:lnTo>
                      <a:lnTo>
                        <a:pt x="750" y="2774"/>
                      </a:lnTo>
                      <a:lnTo>
                        <a:pt x="744" y="2772"/>
                      </a:lnTo>
                      <a:lnTo>
                        <a:pt x="736" y="2770"/>
                      </a:lnTo>
                      <a:lnTo>
                        <a:pt x="728" y="2772"/>
                      </a:lnTo>
                      <a:lnTo>
                        <a:pt x="700" y="2750"/>
                      </a:lnTo>
                      <a:lnTo>
                        <a:pt x="690" y="2740"/>
                      </a:lnTo>
                      <a:lnTo>
                        <a:pt x="684" y="2728"/>
                      </a:lnTo>
                      <a:lnTo>
                        <a:pt x="680" y="2716"/>
                      </a:lnTo>
                      <a:lnTo>
                        <a:pt x="678" y="2706"/>
                      </a:lnTo>
                      <a:lnTo>
                        <a:pt x="676" y="2684"/>
                      </a:lnTo>
                      <a:lnTo>
                        <a:pt x="674" y="2674"/>
                      </a:lnTo>
                      <a:lnTo>
                        <a:pt x="672" y="2664"/>
                      </a:lnTo>
                      <a:lnTo>
                        <a:pt x="628" y="2666"/>
                      </a:lnTo>
                      <a:lnTo>
                        <a:pt x="610" y="2658"/>
                      </a:lnTo>
                      <a:lnTo>
                        <a:pt x="600" y="2650"/>
                      </a:lnTo>
                      <a:lnTo>
                        <a:pt x="596" y="2642"/>
                      </a:lnTo>
                      <a:lnTo>
                        <a:pt x="592" y="2630"/>
                      </a:lnTo>
                      <a:lnTo>
                        <a:pt x="580" y="2610"/>
                      </a:lnTo>
                      <a:lnTo>
                        <a:pt x="520" y="2566"/>
                      </a:lnTo>
                      <a:lnTo>
                        <a:pt x="486" y="2510"/>
                      </a:lnTo>
                      <a:lnTo>
                        <a:pt x="470" y="2512"/>
                      </a:lnTo>
                      <a:lnTo>
                        <a:pt x="456" y="2516"/>
                      </a:lnTo>
                      <a:lnTo>
                        <a:pt x="444" y="2522"/>
                      </a:lnTo>
                      <a:lnTo>
                        <a:pt x="434" y="2530"/>
                      </a:lnTo>
                      <a:lnTo>
                        <a:pt x="386" y="2530"/>
                      </a:lnTo>
                      <a:lnTo>
                        <a:pt x="374" y="2520"/>
                      </a:lnTo>
                      <a:lnTo>
                        <a:pt x="366" y="2512"/>
                      </a:lnTo>
                      <a:lnTo>
                        <a:pt x="354" y="2496"/>
                      </a:lnTo>
                      <a:lnTo>
                        <a:pt x="346" y="2478"/>
                      </a:lnTo>
                      <a:lnTo>
                        <a:pt x="344" y="2464"/>
                      </a:lnTo>
                      <a:lnTo>
                        <a:pt x="342" y="2454"/>
                      </a:lnTo>
                      <a:lnTo>
                        <a:pt x="332" y="2434"/>
                      </a:lnTo>
                      <a:lnTo>
                        <a:pt x="312" y="2400"/>
                      </a:lnTo>
                      <a:lnTo>
                        <a:pt x="258" y="2368"/>
                      </a:lnTo>
                      <a:lnTo>
                        <a:pt x="226" y="2356"/>
                      </a:lnTo>
                      <a:lnTo>
                        <a:pt x="212" y="2350"/>
                      </a:lnTo>
                      <a:lnTo>
                        <a:pt x="202" y="2344"/>
                      </a:lnTo>
                      <a:lnTo>
                        <a:pt x="198" y="2334"/>
                      </a:lnTo>
                      <a:lnTo>
                        <a:pt x="198" y="2326"/>
                      </a:lnTo>
                      <a:lnTo>
                        <a:pt x="198" y="2318"/>
                      </a:lnTo>
                      <a:lnTo>
                        <a:pt x="200" y="2310"/>
                      </a:lnTo>
                      <a:lnTo>
                        <a:pt x="208" y="2296"/>
                      </a:lnTo>
                      <a:lnTo>
                        <a:pt x="220" y="2284"/>
                      </a:lnTo>
                      <a:lnTo>
                        <a:pt x="224" y="2210"/>
                      </a:lnTo>
                      <a:lnTo>
                        <a:pt x="214" y="2184"/>
                      </a:lnTo>
                      <a:lnTo>
                        <a:pt x="214" y="2174"/>
                      </a:lnTo>
                      <a:lnTo>
                        <a:pt x="214" y="2168"/>
                      </a:lnTo>
                      <a:lnTo>
                        <a:pt x="218" y="2164"/>
                      </a:lnTo>
                      <a:lnTo>
                        <a:pt x="224" y="2162"/>
                      </a:lnTo>
                      <a:lnTo>
                        <a:pt x="236" y="2160"/>
                      </a:lnTo>
                      <a:lnTo>
                        <a:pt x="252" y="2160"/>
                      </a:lnTo>
                      <a:lnTo>
                        <a:pt x="260" y="2166"/>
                      </a:lnTo>
                      <a:lnTo>
                        <a:pt x="264" y="2170"/>
                      </a:lnTo>
                      <a:lnTo>
                        <a:pt x="270" y="2178"/>
                      </a:lnTo>
                      <a:lnTo>
                        <a:pt x="278" y="2192"/>
                      </a:lnTo>
                      <a:lnTo>
                        <a:pt x="290" y="2196"/>
                      </a:lnTo>
                      <a:lnTo>
                        <a:pt x="296" y="2188"/>
                      </a:lnTo>
                      <a:lnTo>
                        <a:pt x="298" y="2180"/>
                      </a:lnTo>
                      <a:lnTo>
                        <a:pt x="300" y="2168"/>
                      </a:lnTo>
                      <a:lnTo>
                        <a:pt x="302" y="2158"/>
                      </a:lnTo>
                      <a:lnTo>
                        <a:pt x="300" y="2136"/>
                      </a:lnTo>
                      <a:lnTo>
                        <a:pt x="300" y="2118"/>
                      </a:lnTo>
                      <a:lnTo>
                        <a:pt x="278" y="2052"/>
                      </a:lnTo>
                      <a:lnTo>
                        <a:pt x="278" y="2024"/>
                      </a:lnTo>
                      <a:lnTo>
                        <a:pt x="280" y="2008"/>
                      </a:lnTo>
                      <a:lnTo>
                        <a:pt x="282" y="2000"/>
                      </a:lnTo>
                      <a:lnTo>
                        <a:pt x="286" y="1994"/>
                      </a:lnTo>
                      <a:lnTo>
                        <a:pt x="300" y="1978"/>
                      </a:lnTo>
                      <a:lnTo>
                        <a:pt x="308" y="1964"/>
                      </a:lnTo>
                      <a:lnTo>
                        <a:pt x="308" y="1956"/>
                      </a:lnTo>
                      <a:lnTo>
                        <a:pt x="272" y="1932"/>
                      </a:lnTo>
                      <a:lnTo>
                        <a:pt x="268" y="1930"/>
                      </a:lnTo>
                      <a:lnTo>
                        <a:pt x="266" y="1928"/>
                      </a:lnTo>
                      <a:lnTo>
                        <a:pt x="262" y="1920"/>
                      </a:lnTo>
                      <a:lnTo>
                        <a:pt x="256" y="1912"/>
                      </a:lnTo>
                      <a:lnTo>
                        <a:pt x="252" y="1906"/>
                      </a:lnTo>
                      <a:lnTo>
                        <a:pt x="250" y="1898"/>
                      </a:lnTo>
                      <a:lnTo>
                        <a:pt x="248" y="1890"/>
                      </a:lnTo>
                      <a:lnTo>
                        <a:pt x="250" y="1872"/>
                      </a:lnTo>
                      <a:lnTo>
                        <a:pt x="250" y="1860"/>
                      </a:lnTo>
                      <a:lnTo>
                        <a:pt x="254" y="1854"/>
                      </a:lnTo>
                      <a:lnTo>
                        <a:pt x="256" y="1848"/>
                      </a:lnTo>
                      <a:lnTo>
                        <a:pt x="254" y="1836"/>
                      </a:lnTo>
                      <a:lnTo>
                        <a:pt x="250" y="1828"/>
                      </a:lnTo>
                      <a:lnTo>
                        <a:pt x="244" y="1822"/>
                      </a:lnTo>
                      <a:lnTo>
                        <a:pt x="238" y="1818"/>
                      </a:lnTo>
                      <a:lnTo>
                        <a:pt x="230" y="1816"/>
                      </a:lnTo>
                      <a:lnTo>
                        <a:pt x="222" y="1816"/>
                      </a:lnTo>
                      <a:lnTo>
                        <a:pt x="206" y="1816"/>
                      </a:lnTo>
                      <a:lnTo>
                        <a:pt x="196" y="1810"/>
                      </a:lnTo>
                      <a:lnTo>
                        <a:pt x="186" y="1804"/>
                      </a:lnTo>
                      <a:lnTo>
                        <a:pt x="180" y="1796"/>
                      </a:lnTo>
                      <a:lnTo>
                        <a:pt x="172" y="1786"/>
                      </a:lnTo>
                      <a:lnTo>
                        <a:pt x="162" y="1768"/>
                      </a:lnTo>
                      <a:lnTo>
                        <a:pt x="154" y="1752"/>
                      </a:lnTo>
                      <a:lnTo>
                        <a:pt x="126" y="1744"/>
                      </a:lnTo>
                      <a:lnTo>
                        <a:pt x="118" y="1740"/>
                      </a:lnTo>
                      <a:lnTo>
                        <a:pt x="114" y="1734"/>
                      </a:lnTo>
                      <a:lnTo>
                        <a:pt x="112" y="1728"/>
                      </a:lnTo>
                      <a:lnTo>
                        <a:pt x="112" y="1720"/>
                      </a:lnTo>
                      <a:lnTo>
                        <a:pt x="112" y="1694"/>
                      </a:lnTo>
                      <a:lnTo>
                        <a:pt x="124" y="1660"/>
                      </a:lnTo>
                      <a:lnTo>
                        <a:pt x="122" y="1650"/>
                      </a:lnTo>
                      <a:lnTo>
                        <a:pt x="118" y="1640"/>
                      </a:lnTo>
                      <a:lnTo>
                        <a:pt x="112" y="1632"/>
                      </a:lnTo>
                      <a:lnTo>
                        <a:pt x="106" y="1624"/>
                      </a:lnTo>
                      <a:lnTo>
                        <a:pt x="92" y="1612"/>
                      </a:lnTo>
                      <a:lnTo>
                        <a:pt x="78" y="1602"/>
                      </a:lnTo>
                      <a:lnTo>
                        <a:pt x="36" y="1578"/>
                      </a:lnTo>
                      <a:lnTo>
                        <a:pt x="32" y="1572"/>
                      </a:lnTo>
                      <a:lnTo>
                        <a:pt x="32" y="1542"/>
                      </a:lnTo>
                      <a:lnTo>
                        <a:pt x="32" y="1534"/>
                      </a:lnTo>
                      <a:lnTo>
                        <a:pt x="34" y="1528"/>
                      </a:lnTo>
                      <a:lnTo>
                        <a:pt x="38" y="1524"/>
                      </a:lnTo>
                      <a:lnTo>
                        <a:pt x="46" y="1522"/>
                      </a:lnTo>
                      <a:lnTo>
                        <a:pt x="68" y="1510"/>
                      </a:lnTo>
                      <a:lnTo>
                        <a:pt x="84" y="1502"/>
                      </a:lnTo>
                      <a:lnTo>
                        <a:pt x="86" y="1440"/>
                      </a:lnTo>
                      <a:lnTo>
                        <a:pt x="86" y="1410"/>
                      </a:lnTo>
                      <a:lnTo>
                        <a:pt x="82" y="1396"/>
                      </a:lnTo>
                      <a:lnTo>
                        <a:pt x="78" y="1384"/>
                      </a:lnTo>
                      <a:lnTo>
                        <a:pt x="72" y="1380"/>
                      </a:lnTo>
                      <a:lnTo>
                        <a:pt x="66" y="1378"/>
                      </a:lnTo>
                      <a:lnTo>
                        <a:pt x="52" y="1376"/>
                      </a:lnTo>
                      <a:lnTo>
                        <a:pt x="40" y="1378"/>
                      </a:lnTo>
                      <a:lnTo>
                        <a:pt x="30" y="1380"/>
                      </a:lnTo>
                      <a:lnTo>
                        <a:pt x="28" y="1386"/>
                      </a:lnTo>
                      <a:lnTo>
                        <a:pt x="24" y="1388"/>
                      </a:lnTo>
                      <a:lnTo>
                        <a:pt x="20" y="1390"/>
                      </a:lnTo>
                      <a:lnTo>
                        <a:pt x="16" y="1388"/>
                      </a:lnTo>
                      <a:lnTo>
                        <a:pt x="10" y="1384"/>
                      </a:lnTo>
                      <a:lnTo>
                        <a:pt x="6" y="1380"/>
                      </a:lnTo>
                      <a:lnTo>
                        <a:pt x="0" y="1354"/>
                      </a:lnTo>
                      <a:lnTo>
                        <a:pt x="0" y="1330"/>
                      </a:lnTo>
                      <a:lnTo>
                        <a:pt x="26" y="1320"/>
                      </a:lnTo>
                      <a:lnTo>
                        <a:pt x="26" y="1312"/>
                      </a:lnTo>
                      <a:lnTo>
                        <a:pt x="24" y="1306"/>
                      </a:lnTo>
                      <a:lnTo>
                        <a:pt x="18" y="1300"/>
                      </a:lnTo>
                      <a:lnTo>
                        <a:pt x="12" y="1294"/>
                      </a:lnTo>
                      <a:lnTo>
                        <a:pt x="8" y="1290"/>
                      </a:lnTo>
                      <a:lnTo>
                        <a:pt x="8" y="1272"/>
                      </a:lnTo>
                      <a:lnTo>
                        <a:pt x="10" y="1268"/>
                      </a:lnTo>
                      <a:lnTo>
                        <a:pt x="12" y="1266"/>
                      </a:lnTo>
                      <a:lnTo>
                        <a:pt x="20" y="1262"/>
                      </a:lnTo>
                      <a:lnTo>
                        <a:pt x="36" y="1256"/>
                      </a:lnTo>
                      <a:lnTo>
                        <a:pt x="44" y="1248"/>
                      </a:lnTo>
                      <a:lnTo>
                        <a:pt x="50" y="1238"/>
                      </a:lnTo>
                      <a:lnTo>
                        <a:pt x="62" y="1218"/>
                      </a:lnTo>
                      <a:lnTo>
                        <a:pt x="74" y="1210"/>
                      </a:lnTo>
                      <a:lnTo>
                        <a:pt x="88" y="1204"/>
                      </a:lnTo>
                      <a:lnTo>
                        <a:pt x="110" y="1196"/>
                      </a:lnTo>
                      <a:lnTo>
                        <a:pt x="130" y="1196"/>
                      </a:lnTo>
                      <a:lnTo>
                        <a:pt x="162" y="1194"/>
                      </a:lnTo>
                      <a:lnTo>
                        <a:pt x="178" y="1192"/>
                      </a:lnTo>
                      <a:lnTo>
                        <a:pt x="194" y="1188"/>
                      </a:lnTo>
                      <a:lnTo>
                        <a:pt x="208" y="1182"/>
                      </a:lnTo>
                      <a:lnTo>
                        <a:pt x="218" y="1176"/>
                      </a:lnTo>
                      <a:lnTo>
                        <a:pt x="232" y="1174"/>
                      </a:lnTo>
                      <a:lnTo>
                        <a:pt x="244" y="1172"/>
                      </a:lnTo>
                      <a:lnTo>
                        <a:pt x="246" y="1174"/>
                      </a:lnTo>
                      <a:lnTo>
                        <a:pt x="250" y="1178"/>
                      </a:lnTo>
                      <a:lnTo>
                        <a:pt x="252" y="1186"/>
                      </a:lnTo>
                      <a:lnTo>
                        <a:pt x="254" y="1198"/>
                      </a:lnTo>
                      <a:lnTo>
                        <a:pt x="260" y="1212"/>
                      </a:lnTo>
                      <a:lnTo>
                        <a:pt x="264" y="1218"/>
                      </a:lnTo>
                      <a:lnTo>
                        <a:pt x="268" y="1222"/>
                      </a:lnTo>
                      <a:lnTo>
                        <a:pt x="274" y="1224"/>
                      </a:lnTo>
                      <a:lnTo>
                        <a:pt x="280" y="1226"/>
                      </a:lnTo>
                      <a:lnTo>
                        <a:pt x="302" y="1224"/>
                      </a:lnTo>
                      <a:lnTo>
                        <a:pt x="312" y="1214"/>
                      </a:lnTo>
                      <a:lnTo>
                        <a:pt x="322" y="1200"/>
                      </a:lnTo>
                      <a:lnTo>
                        <a:pt x="332" y="1188"/>
                      </a:lnTo>
                      <a:lnTo>
                        <a:pt x="342" y="1178"/>
                      </a:lnTo>
                      <a:lnTo>
                        <a:pt x="366" y="1180"/>
                      </a:lnTo>
                      <a:lnTo>
                        <a:pt x="378" y="1180"/>
                      </a:lnTo>
                      <a:lnTo>
                        <a:pt x="394" y="1178"/>
                      </a:lnTo>
                      <a:lnTo>
                        <a:pt x="398" y="1170"/>
                      </a:lnTo>
                      <a:lnTo>
                        <a:pt x="404" y="1164"/>
                      </a:lnTo>
                      <a:lnTo>
                        <a:pt x="410" y="1160"/>
                      </a:lnTo>
                      <a:lnTo>
                        <a:pt x="416" y="1158"/>
                      </a:lnTo>
                      <a:lnTo>
                        <a:pt x="432" y="1154"/>
                      </a:lnTo>
                      <a:lnTo>
                        <a:pt x="450" y="1154"/>
                      </a:lnTo>
                      <a:lnTo>
                        <a:pt x="492" y="1168"/>
                      </a:lnTo>
                      <a:lnTo>
                        <a:pt x="498" y="1164"/>
                      </a:lnTo>
                      <a:lnTo>
                        <a:pt x="506" y="1162"/>
                      </a:lnTo>
                      <a:lnTo>
                        <a:pt x="534" y="1158"/>
                      </a:lnTo>
                      <a:lnTo>
                        <a:pt x="564" y="1154"/>
                      </a:lnTo>
                      <a:lnTo>
                        <a:pt x="590" y="1148"/>
                      </a:lnTo>
                      <a:lnTo>
                        <a:pt x="608" y="1138"/>
                      </a:lnTo>
                      <a:lnTo>
                        <a:pt x="628" y="1128"/>
                      </a:lnTo>
                      <a:lnTo>
                        <a:pt x="632" y="1110"/>
                      </a:lnTo>
                      <a:lnTo>
                        <a:pt x="638" y="1098"/>
                      </a:lnTo>
                      <a:lnTo>
                        <a:pt x="646" y="1090"/>
                      </a:lnTo>
                      <a:lnTo>
                        <a:pt x="660" y="1078"/>
                      </a:lnTo>
                      <a:lnTo>
                        <a:pt x="684" y="1024"/>
                      </a:lnTo>
                      <a:lnTo>
                        <a:pt x="716" y="1006"/>
                      </a:lnTo>
                      <a:lnTo>
                        <a:pt x="728" y="972"/>
                      </a:lnTo>
                      <a:lnTo>
                        <a:pt x="732" y="926"/>
                      </a:lnTo>
                      <a:lnTo>
                        <a:pt x="724" y="902"/>
                      </a:lnTo>
                      <a:lnTo>
                        <a:pt x="724" y="878"/>
                      </a:lnTo>
                      <a:lnTo>
                        <a:pt x="728" y="866"/>
                      </a:lnTo>
                      <a:lnTo>
                        <a:pt x="732" y="854"/>
                      </a:lnTo>
                      <a:lnTo>
                        <a:pt x="732" y="830"/>
                      </a:lnTo>
                      <a:lnTo>
                        <a:pt x="724" y="820"/>
                      </a:lnTo>
                      <a:lnTo>
                        <a:pt x="722" y="812"/>
                      </a:lnTo>
                      <a:lnTo>
                        <a:pt x="722" y="800"/>
                      </a:lnTo>
                      <a:lnTo>
                        <a:pt x="726" y="798"/>
                      </a:lnTo>
                      <a:lnTo>
                        <a:pt x="734" y="796"/>
                      </a:lnTo>
                      <a:lnTo>
                        <a:pt x="760" y="796"/>
                      </a:lnTo>
                      <a:lnTo>
                        <a:pt x="808" y="798"/>
                      </a:lnTo>
                      <a:lnTo>
                        <a:pt x="826" y="800"/>
                      </a:lnTo>
                      <a:lnTo>
                        <a:pt x="844" y="804"/>
                      </a:lnTo>
                      <a:lnTo>
                        <a:pt x="864" y="808"/>
                      </a:lnTo>
                      <a:lnTo>
                        <a:pt x="886" y="812"/>
                      </a:lnTo>
                      <a:lnTo>
                        <a:pt x="924" y="828"/>
                      </a:lnTo>
                      <a:lnTo>
                        <a:pt x="932" y="818"/>
                      </a:lnTo>
                      <a:lnTo>
                        <a:pt x="926" y="806"/>
                      </a:lnTo>
                      <a:lnTo>
                        <a:pt x="926" y="772"/>
                      </a:lnTo>
                      <a:lnTo>
                        <a:pt x="936" y="756"/>
                      </a:lnTo>
                      <a:lnTo>
                        <a:pt x="948" y="740"/>
                      </a:lnTo>
                      <a:lnTo>
                        <a:pt x="972" y="712"/>
                      </a:lnTo>
                      <a:lnTo>
                        <a:pt x="976" y="690"/>
                      </a:lnTo>
                      <a:lnTo>
                        <a:pt x="984" y="676"/>
                      </a:lnTo>
                      <a:lnTo>
                        <a:pt x="994" y="664"/>
                      </a:lnTo>
                      <a:lnTo>
                        <a:pt x="1008" y="648"/>
                      </a:lnTo>
                      <a:lnTo>
                        <a:pt x="1014" y="632"/>
                      </a:lnTo>
                      <a:lnTo>
                        <a:pt x="1016" y="628"/>
                      </a:lnTo>
                      <a:lnTo>
                        <a:pt x="1020" y="624"/>
                      </a:lnTo>
                      <a:lnTo>
                        <a:pt x="1024" y="622"/>
                      </a:lnTo>
                      <a:lnTo>
                        <a:pt x="1030" y="622"/>
                      </a:lnTo>
                      <a:lnTo>
                        <a:pt x="1050" y="620"/>
                      </a:lnTo>
                      <a:lnTo>
                        <a:pt x="1062" y="630"/>
                      </a:lnTo>
                      <a:lnTo>
                        <a:pt x="1080" y="640"/>
                      </a:lnTo>
                      <a:lnTo>
                        <a:pt x="1098" y="652"/>
                      </a:lnTo>
                      <a:lnTo>
                        <a:pt x="1118" y="660"/>
                      </a:lnTo>
                      <a:lnTo>
                        <a:pt x="1128" y="660"/>
                      </a:lnTo>
                      <a:lnTo>
                        <a:pt x="1140" y="662"/>
                      </a:lnTo>
                      <a:lnTo>
                        <a:pt x="1152" y="666"/>
                      </a:lnTo>
                      <a:lnTo>
                        <a:pt x="1158" y="670"/>
                      </a:lnTo>
                      <a:lnTo>
                        <a:pt x="1164" y="676"/>
                      </a:lnTo>
                      <a:lnTo>
                        <a:pt x="1182" y="676"/>
                      </a:lnTo>
                      <a:lnTo>
                        <a:pt x="1202" y="674"/>
                      </a:lnTo>
                      <a:lnTo>
                        <a:pt x="1212" y="670"/>
                      </a:lnTo>
                      <a:lnTo>
                        <a:pt x="1220" y="666"/>
                      </a:lnTo>
                      <a:lnTo>
                        <a:pt x="1226" y="660"/>
                      </a:lnTo>
                      <a:lnTo>
                        <a:pt x="1230" y="652"/>
                      </a:lnTo>
                      <a:lnTo>
                        <a:pt x="1230" y="626"/>
                      </a:lnTo>
                      <a:lnTo>
                        <a:pt x="1228" y="608"/>
                      </a:lnTo>
                      <a:lnTo>
                        <a:pt x="1226" y="596"/>
                      </a:lnTo>
                      <a:lnTo>
                        <a:pt x="1228" y="586"/>
                      </a:lnTo>
                      <a:lnTo>
                        <a:pt x="1230" y="578"/>
                      </a:lnTo>
                      <a:lnTo>
                        <a:pt x="1234" y="570"/>
                      </a:lnTo>
                      <a:lnTo>
                        <a:pt x="1240" y="562"/>
                      </a:lnTo>
                      <a:lnTo>
                        <a:pt x="1256" y="542"/>
                      </a:lnTo>
                      <a:lnTo>
                        <a:pt x="1276" y="534"/>
                      </a:lnTo>
                      <a:lnTo>
                        <a:pt x="1294" y="530"/>
                      </a:lnTo>
                      <a:lnTo>
                        <a:pt x="1316" y="526"/>
                      </a:lnTo>
                      <a:lnTo>
                        <a:pt x="1340" y="524"/>
                      </a:lnTo>
                      <a:lnTo>
                        <a:pt x="1350" y="520"/>
                      </a:lnTo>
                      <a:lnTo>
                        <a:pt x="1360" y="490"/>
                      </a:lnTo>
                      <a:lnTo>
                        <a:pt x="1380" y="472"/>
                      </a:lnTo>
                      <a:lnTo>
                        <a:pt x="1434" y="470"/>
                      </a:lnTo>
                      <a:lnTo>
                        <a:pt x="1440" y="478"/>
                      </a:lnTo>
                      <a:lnTo>
                        <a:pt x="1444" y="488"/>
                      </a:lnTo>
                      <a:lnTo>
                        <a:pt x="1448" y="500"/>
                      </a:lnTo>
                      <a:lnTo>
                        <a:pt x="1450" y="514"/>
                      </a:lnTo>
                      <a:lnTo>
                        <a:pt x="1456" y="530"/>
                      </a:lnTo>
                      <a:lnTo>
                        <a:pt x="1466" y="548"/>
                      </a:lnTo>
                      <a:lnTo>
                        <a:pt x="1490" y="588"/>
                      </a:lnTo>
                      <a:lnTo>
                        <a:pt x="1496" y="592"/>
                      </a:lnTo>
                      <a:lnTo>
                        <a:pt x="1502" y="598"/>
                      </a:lnTo>
                      <a:lnTo>
                        <a:pt x="1516" y="604"/>
                      </a:lnTo>
                      <a:lnTo>
                        <a:pt x="1554" y="614"/>
                      </a:lnTo>
                      <a:lnTo>
                        <a:pt x="1592" y="644"/>
                      </a:lnTo>
                      <a:lnTo>
                        <a:pt x="1604" y="668"/>
                      </a:lnTo>
                      <a:lnTo>
                        <a:pt x="1610" y="718"/>
                      </a:lnTo>
                      <a:lnTo>
                        <a:pt x="1612" y="720"/>
                      </a:lnTo>
                      <a:lnTo>
                        <a:pt x="1630" y="756"/>
                      </a:lnTo>
                      <a:lnTo>
                        <a:pt x="1632" y="774"/>
                      </a:lnTo>
                      <a:lnTo>
                        <a:pt x="1634" y="798"/>
                      </a:lnTo>
                      <a:lnTo>
                        <a:pt x="1634" y="822"/>
                      </a:lnTo>
                      <a:lnTo>
                        <a:pt x="1632" y="834"/>
                      </a:lnTo>
                      <a:lnTo>
                        <a:pt x="1628" y="844"/>
                      </a:lnTo>
                      <a:lnTo>
                        <a:pt x="1588" y="878"/>
                      </a:lnTo>
                      <a:lnTo>
                        <a:pt x="1586" y="898"/>
                      </a:lnTo>
                      <a:lnTo>
                        <a:pt x="1588" y="912"/>
                      </a:lnTo>
                      <a:lnTo>
                        <a:pt x="1592" y="924"/>
                      </a:lnTo>
                      <a:lnTo>
                        <a:pt x="1598" y="938"/>
                      </a:lnTo>
                      <a:lnTo>
                        <a:pt x="1634" y="962"/>
                      </a:lnTo>
                      <a:lnTo>
                        <a:pt x="1672" y="970"/>
                      </a:lnTo>
                      <a:lnTo>
                        <a:pt x="1712" y="988"/>
                      </a:lnTo>
                      <a:lnTo>
                        <a:pt x="1792" y="998"/>
                      </a:lnTo>
                      <a:lnTo>
                        <a:pt x="1812" y="1010"/>
                      </a:lnTo>
                      <a:lnTo>
                        <a:pt x="1836" y="1036"/>
                      </a:lnTo>
                      <a:lnTo>
                        <a:pt x="1862" y="1060"/>
                      </a:lnTo>
                      <a:lnTo>
                        <a:pt x="1876" y="1070"/>
                      </a:lnTo>
                      <a:lnTo>
                        <a:pt x="1892" y="1080"/>
                      </a:lnTo>
                      <a:lnTo>
                        <a:pt x="1908" y="1088"/>
                      </a:lnTo>
                      <a:lnTo>
                        <a:pt x="1926" y="1094"/>
                      </a:lnTo>
                      <a:lnTo>
                        <a:pt x="1950" y="1116"/>
                      </a:lnTo>
                      <a:lnTo>
                        <a:pt x="1964" y="1168"/>
                      </a:lnTo>
                      <a:lnTo>
                        <a:pt x="1968" y="1176"/>
                      </a:lnTo>
                      <a:lnTo>
                        <a:pt x="1974" y="1184"/>
                      </a:lnTo>
                      <a:lnTo>
                        <a:pt x="1986" y="1198"/>
                      </a:lnTo>
                      <a:lnTo>
                        <a:pt x="1990" y="1206"/>
                      </a:lnTo>
                      <a:lnTo>
                        <a:pt x="1994" y="1216"/>
                      </a:lnTo>
                      <a:lnTo>
                        <a:pt x="1994" y="1228"/>
                      </a:lnTo>
                      <a:lnTo>
                        <a:pt x="1992" y="1242"/>
                      </a:lnTo>
                      <a:lnTo>
                        <a:pt x="1998" y="1256"/>
                      </a:lnTo>
                      <a:lnTo>
                        <a:pt x="2004" y="1266"/>
                      </a:lnTo>
                      <a:lnTo>
                        <a:pt x="2016" y="1274"/>
                      </a:lnTo>
                      <a:lnTo>
                        <a:pt x="2044" y="1278"/>
                      </a:lnTo>
                      <a:lnTo>
                        <a:pt x="2072" y="1282"/>
                      </a:lnTo>
                      <a:lnTo>
                        <a:pt x="2102" y="1288"/>
                      </a:lnTo>
                      <a:lnTo>
                        <a:pt x="2134" y="1298"/>
                      </a:lnTo>
                      <a:lnTo>
                        <a:pt x="2212" y="1316"/>
                      </a:lnTo>
                      <a:lnTo>
                        <a:pt x="2384" y="1318"/>
                      </a:lnTo>
                      <a:lnTo>
                        <a:pt x="2418" y="1326"/>
                      </a:lnTo>
                      <a:lnTo>
                        <a:pt x="2438" y="1330"/>
                      </a:lnTo>
                      <a:lnTo>
                        <a:pt x="2454" y="1338"/>
                      </a:lnTo>
                      <a:lnTo>
                        <a:pt x="2506" y="1380"/>
                      </a:lnTo>
                      <a:lnTo>
                        <a:pt x="2526" y="1390"/>
                      </a:lnTo>
                      <a:lnTo>
                        <a:pt x="2578" y="1398"/>
                      </a:lnTo>
                      <a:lnTo>
                        <a:pt x="2600" y="1414"/>
                      </a:lnTo>
                      <a:lnTo>
                        <a:pt x="2666" y="1436"/>
                      </a:lnTo>
                      <a:lnTo>
                        <a:pt x="2672" y="1440"/>
                      </a:lnTo>
                      <a:lnTo>
                        <a:pt x="2680" y="1446"/>
                      </a:lnTo>
                      <a:lnTo>
                        <a:pt x="2696" y="1460"/>
                      </a:lnTo>
                      <a:lnTo>
                        <a:pt x="2704" y="1464"/>
                      </a:lnTo>
                      <a:lnTo>
                        <a:pt x="2714" y="1466"/>
                      </a:lnTo>
                      <a:lnTo>
                        <a:pt x="2718" y="1466"/>
                      </a:lnTo>
                      <a:lnTo>
                        <a:pt x="2724" y="1462"/>
                      </a:lnTo>
                      <a:lnTo>
                        <a:pt x="2728" y="1458"/>
                      </a:lnTo>
                      <a:lnTo>
                        <a:pt x="2732" y="1452"/>
                      </a:lnTo>
                      <a:lnTo>
                        <a:pt x="2754" y="1438"/>
                      </a:lnTo>
                      <a:lnTo>
                        <a:pt x="2766" y="1434"/>
                      </a:lnTo>
                      <a:lnTo>
                        <a:pt x="2778" y="1426"/>
                      </a:lnTo>
                      <a:lnTo>
                        <a:pt x="2800" y="1410"/>
                      </a:lnTo>
                      <a:lnTo>
                        <a:pt x="2846" y="1396"/>
                      </a:lnTo>
                      <a:lnTo>
                        <a:pt x="2862" y="1386"/>
                      </a:lnTo>
                      <a:lnTo>
                        <a:pt x="2882" y="1378"/>
                      </a:lnTo>
                      <a:lnTo>
                        <a:pt x="2902" y="1370"/>
                      </a:lnTo>
                      <a:lnTo>
                        <a:pt x="2910" y="1366"/>
                      </a:lnTo>
                      <a:lnTo>
                        <a:pt x="2920" y="1360"/>
                      </a:lnTo>
                      <a:lnTo>
                        <a:pt x="2936" y="1354"/>
                      </a:lnTo>
                      <a:lnTo>
                        <a:pt x="2948" y="1348"/>
                      </a:lnTo>
                      <a:lnTo>
                        <a:pt x="2960" y="1344"/>
                      </a:lnTo>
                      <a:lnTo>
                        <a:pt x="2972" y="1342"/>
                      </a:lnTo>
                      <a:lnTo>
                        <a:pt x="2986" y="1342"/>
                      </a:lnTo>
                      <a:lnTo>
                        <a:pt x="3016" y="1346"/>
                      </a:lnTo>
                      <a:lnTo>
                        <a:pt x="3048" y="1354"/>
                      </a:lnTo>
                      <a:lnTo>
                        <a:pt x="3094" y="1354"/>
                      </a:lnTo>
                      <a:lnTo>
                        <a:pt x="3104" y="1348"/>
                      </a:lnTo>
                      <a:lnTo>
                        <a:pt x="3116" y="1344"/>
                      </a:lnTo>
                      <a:lnTo>
                        <a:pt x="3140" y="1338"/>
                      </a:lnTo>
                      <a:lnTo>
                        <a:pt x="3154" y="1330"/>
                      </a:lnTo>
                      <a:lnTo>
                        <a:pt x="3166" y="1322"/>
                      </a:lnTo>
                      <a:lnTo>
                        <a:pt x="3184" y="1302"/>
                      </a:lnTo>
                      <a:lnTo>
                        <a:pt x="3200" y="1282"/>
                      </a:lnTo>
                      <a:lnTo>
                        <a:pt x="3216" y="1264"/>
                      </a:lnTo>
                      <a:lnTo>
                        <a:pt x="3226" y="1256"/>
                      </a:lnTo>
                      <a:lnTo>
                        <a:pt x="3238" y="1250"/>
                      </a:lnTo>
                      <a:lnTo>
                        <a:pt x="3260" y="1228"/>
                      </a:lnTo>
                      <a:lnTo>
                        <a:pt x="3272" y="1216"/>
                      </a:lnTo>
                      <a:lnTo>
                        <a:pt x="3278" y="1214"/>
                      </a:lnTo>
                      <a:lnTo>
                        <a:pt x="3282" y="1212"/>
                      </a:lnTo>
                      <a:lnTo>
                        <a:pt x="3282" y="1210"/>
                      </a:lnTo>
                      <a:lnTo>
                        <a:pt x="3296" y="1200"/>
                      </a:lnTo>
                      <a:lnTo>
                        <a:pt x="3312" y="1192"/>
                      </a:lnTo>
                      <a:lnTo>
                        <a:pt x="3312" y="1176"/>
                      </a:lnTo>
                      <a:lnTo>
                        <a:pt x="3298" y="1166"/>
                      </a:lnTo>
                      <a:lnTo>
                        <a:pt x="3286" y="1150"/>
                      </a:lnTo>
                      <a:lnTo>
                        <a:pt x="3278" y="1138"/>
                      </a:lnTo>
                      <a:lnTo>
                        <a:pt x="3274" y="1126"/>
                      </a:lnTo>
                      <a:lnTo>
                        <a:pt x="3272" y="1114"/>
                      </a:lnTo>
                      <a:lnTo>
                        <a:pt x="3272" y="1102"/>
                      </a:lnTo>
                      <a:lnTo>
                        <a:pt x="3274" y="1090"/>
                      </a:lnTo>
                      <a:lnTo>
                        <a:pt x="3280" y="1062"/>
                      </a:lnTo>
                      <a:lnTo>
                        <a:pt x="3286" y="1052"/>
                      </a:lnTo>
                      <a:lnTo>
                        <a:pt x="3292" y="1042"/>
                      </a:lnTo>
                      <a:lnTo>
                        <a:pt x="3302" y="1028"/>
                      </a:lnTo>
                      <a:lnTo>
                        <a:pt x="3312" y="1022"/>
                      </a:lnTo>
                      <a:lnTo>
                        <a:pt x="3340" y="1028"/>
                      </a:lnTo>
                      <a:lnTo>
                        <a:pt x="3358" y="1044"/>
                      </a:lnTo>
                      <a:lnTo>
                        <a:pt x="3368" y="1050"/>
                      </a:lnTo>
                      <a:lnTo>
                        <a:pt x="3380" y="1056"/>
                      </a:lnTo>
                      <a:lnTo>
                        <a:pt x="3392" y="1060"/>
                      </a:lnTo>
                      <a:lnTo>
                        <a:pt x="3406" y="1062"/>
                      </a:lnTo>
                      <a:lnTo>
                        <a:pt x="3420" y="1060"/>
                      </a:lnTo>
                      <a:lnTo>
                        <a:pt x="3434" y="1054"/>
                      </a:lnTo>
                      <a:lnTo>
                        <a:pt x="3450" y="1034"/>
                      </a:lnTo>
                      <a:lnTo>
                        <a:pt x="3458" y="1026"/>
                      </a:lnTo>
                      <a:lnTo>
                        <a:pt x="3466" y="1022"/>
                      </a:lnTo>
                      <a:lnTo>
                        <a:pt x="3468" y="1014"/>
                      </a:lnTo>
                      <a:lnTo>
                        <a:pt x="3472" y="1008"/>
                      </a:lnTo>
                      <a:lnTo>
                        <a:pt x="3484" y="994"/>
                      </a:lnTo>
                      <a:lnTo>
                        <a:pt x="3498" y="980"/>
                      </a:lnTo>
                      <a:lnTo>
                        <a:pt x="3510" y="970"/>
                      </a:lnTo>
                      <a:lnTo>
                        <a:pt x="3556" y="972"/>
                      </a:lnTo>
                      <a:lnTo>
                        <a:pt x="3562" y="964"/>
                      </a:lnTo>
                      <a:lnTo>
                        <a:pt x="3578" y="958"/>
                      </a:lnTo>
                      <a:lnTo>
                        <a:pt x="3594" y="950"/>
                      </a:lnTo>
                      <a:lnTo>
                        <a:pt x="3608" y="940"/>
                      </a:lnTo>
                      <a:lnTo>
                        <a:pt x="3622" y="926"/>
                      </a:lnTo>
                      <a:lnTo>
                        <a:pt x="3628" y="902"/>
                      </a:lnTo>
                      <a:lnTo>
                        <a:pt x="3632" y="892"/>
                      </a:lnTo>
                      <a:lnTo>
                        <a:pt x="3636" y="882"/>
                      </a:lnTo>
                      <a:lnTo>
                        <a:pt x="3642" y="874"/>
                      </a:lnTo>
                      <a:lnTo>
                        <a:pt x="3650" y="866"/>
                      </a:lnTo>
                      <a:lnTo>
                        <a:pt x="3660" y="860"/>
                      </a:lnTo>
                      <a:lnTo>
                        <a:pt x="3672" y="854"/>
                      </a:lnTo>
                      <a:lnTo>
                        <a:pt x="3706" y="846"/>
                      </a:lnTo>
                      <a:lnTo>
                        <a:pt x="3724" y="828"/>
                      </a:lnTo>
                      <a:lnTo>
                        <a:pt x="3752" y="812"/>
                      </a:lnTo>
                      <a:lnTo>
                        <a:pt x="3764" y="804"/>
                      </a:lnTo>
                      <a:lnTo>
                        <a:pt x="3780" y="798"/>
                      </a:lnTo>
                      <a:lnTo>
                        <a:pt x="3878" y="802"/>
                      </a:lnTo>
                      <a:lnTo>
                        <a:pt x="3892" y="796"/>
                      </a:lnTo>
                      <a:lnTo>
                        <a:pt x="3896" y="788"/>
                      </a:lnTo>
                      <a:lnTo>
                        <a:pt x="3898" y="780"/>
                      </a:lnTo>
                      <a:lnTo>
                        <a:pt x="3900" y="772"/>
                      </a:lnTo>
                      <a:lnTo>
                        <a:pt x="3898" y="766"/>
                      </a:lnTo>
                      <a:lnTo>
                        <a:pt x="3892" y="754"/>
                      </a:lnTo>
                      <a:lnTo>
                        <a:pt x="3886" y="742"/>
                      </a:lnTo>
                      <a:lnTo>
                        <a:pt x="3814" y="690"/>
                      </a:lnTo>
                      <a:lnTo>
                        <a:pt x="3802" y="674"/>
                      </a:lnTo>
                      <a:lnTo>
                        <a:pt x="3792" y="664"/>
                      </a:lnTo>
                      <a:lnTo>
                        <a:pt x="3788" y="660"/>
                      </a:lnTo>
                      <a:lnTo>
                        <a:pt x="3782" y="658"/>
                      </a:lnTo>
                      <a:lnTo>
                        <a:pt x="3766" y="658"/>
                      </a:lnTo>
                      <a:lnTo>
                        <a:pt x="3754" y="676"/>
                      </a:lnTo>
                      <a:lnTo>
                        <a:pt x="3724" y="676"/>
                      </a:lnTo>
                      <a:lnTo>
                        <a:pt x="3722" y="702"/>
                      </a:lnTo>
                      <a:lnTo>
                        <a:pt x="3720" y="708"/>
                      </a:lnTo>
                      <a:lnTo>
                        <a:pt x="3716" y="712"/>
                      </a:lnTo>
                      <a:lnTo>
                        <a:pt x="3712" y="714"/>
                      </a:lnTo>
                      <a:lnTo>
                        <a:pt x="3708" y="716"/>
                      </a:lnTo>
                      <a:lnTo>
                        <a:pt x="3696" y="716"/>
                      </a:lnTo>
                      <a:lnTo>
                        <a:pt x="3684" y="714"/>
                      </a:lnTo>
                      <a:lnTo>
                        <a:pt x="3670" y="710"/>
                      </a:lnTo>
                      <a:lnTo>
                        <a:pt x="3660" y="704"/>
                      </a:lnTo>
                      <a:lnTo>
                        <a:pt x="3644" y="698"/>
                      </a:lnTo>
                      <a:lnTo>
                        <a:pt x="3628" y="698"/>
                      </a:lnTo>
                      <a:lnTo>
                        <a:pt x="3612" y="704"/>
                      </a:lnTo>
                      <a:lnTo>
                        <a:pt x="3600" y="710"/>
                      </a:lnTo>
                      <a:lnTo>
                        <a:pt x="3590" y="722"/>
                      </a:lnTo>
                      <a:lnTo>
                        <a:pt x="3566" y="722"/>
                      </a:lnTo>
                      <a:lnTo>
                        <a:pt x="3554" y="718"/>
                      </a:lnTo>
                      <a:lnTo>
                        <a:pt x="3546" y="712"/>
                      </a:lnTo>
                      <a:lnTo>
                        <a:pt x="3540" y="704"/>
                      </a:lnTo>
                      <a:lnTo>
                        <a:pt x="3536" y="698"/>
                      </a:lnTo>
                      <a:lnTo>
                        <a:pt x="3536" y="690"/>
                      </a:lnTo>
                      <a:lnTo>
                        <a:pt x="3534" y="682"/>
                      </a:lnTo>
                      <a:lnTo>
                        <a:pt x="3534" y="668"/>
                      </a:lnTo>
                      <a:lnTo>
                        <a:pt x="3550" y="656"/>
                      </a:lnTo>
                      <a:lnTo>
                        <a:pt x="3556" y="648"/>
                      </a:lnTo>
                      <a:lnTo>
                        <a:pt x="3564" y="640"/>
                      </a:lnTo>
                      <a:lnTo>
                        <a:pt x="3564" y="610"/>
                      </a:lnTo>
                      <a:lnTo>
                        <a:pt x="3566" y="586"/>
                      </a:lnTo>
                      <a:lnTo>
                        <a:pt x="3574" y="566"/>
                      </a:lnTo>
                      <a:lnTo>
                        <a:pt x="3584" y="546"/>
                      </a:lnTo>
                      <a:lnTo>
                        <a:pt x="3584" y="524"/>
                      </a:lnTo>
                      <a:lnTo>
                        <a:pt x="3586" y="506"/>
                      </a:lnTo>
                      <a:lnTo>
                        <a:pt x="3590" y="492"/>
                      </a:lnTo>
                      <a:lnTo>
                        <a:pt x="3598" y="476"/>
                      </a:lnTo>
                      <a:lnTo>
                        <a:pt x="3634" y="474"/>
                      </a:lnTo>
                      <a:lnTo>
                        <a:pt x="3658" y="478"/>
                      </a:lnTo>
                      <a:lnTo>
                        <a:pt x="3672" y="478"/>
                      </a:lnTo>
                      <a:lnTo>
                        <a:pt x="3686" y="478"/>
                      </a:lnTo>
                      <a:lnTo>
                        <a:pt x="3700" y="476"/>
                      </a:lnTo>
                      <a:lnTo>
                        <a:pt x="3714" y="470"/>
                      </a:lnTo>
                      <a:lnTo>
                        <a:pt x="3728" y="464"/>
                      </a:lnTo>
                      <a:lnTo>
                        <a:pt x="3738" y="452"/>
                      </a:lnTo>
                      <a:lnTo>
                        <a:pt x="3764" y="432"/>
                      </a:lnTo>
                      <a:lnTo>
                        <a:pt x="3780" y="414"/>
                      </a:lnTo>
                      <a:lnTo>
                        <a:pt x="3782" y="364"/>
                      </a:lnTo>
                      <a:lnTo>
                        <a:pt x="3784" y="342"/>
                      </a:lnTo>
                      <a:lnTo>
                        <a:pt x="3786" y="322"/>
                      </a:lnTo>
                      <a:lnTo>
                        <a:pt x="3796" y="304"/>
                      </a:lnTo>
                      <a:lnTo>
                        <a:pt x="3804" y="290"/>
                      </a:lnTo>
                      <a:lnTo>
                        <a:pt x="3814" y="274"/>
                      </a:lnTo>
                      <a:lnTo>
                        <a:pt x="3820" y="260"/>
                      </a:lnTo>
                      <a:lnTo>
                        <a:pt x="3822" y="244"/>
                      </a:lnTo>
                      <a:lnTo>
                        <a:pt x="3824" y="232"/>
                      </a:lnTo>
                      <a:lnTo>
                        <a:pt x="3830" y="220"/>
                      </a:lnTo>
                      <a:lnTo>
                        <a:pt x="3838" y="210"/>
                      </a:lnTo>
                      <a:lnTo>
                        <a:pt x="3838" y="180"/>
                      </a:lnTo>
                      <a:lnTo>
                        <a:pt x="3810" y="148"/>
                      </a:lnTo>
                      <a:lnTo>
                        <a:pt x="3798" y="144"/>
                      </a:lnTo>
                      <a:lnTo>
                        <a:pt x="3790" y="138"/>
                      </a:lnTo>
                      <a:lnTo>
                        <a:pt x="3792" y="122"/>
                      </a:lnTo>
                      <a:lnTo>
                        <a:pt x="3794" y="110"/>
                      </a:lnTo>
                      <a:lnTo>
                        <a:pt x="3796" y="100"/>
                      </a:lnTo>
                      <a:lnTo>
                        <a:pt x="3800" y="92"/>
                      </a:lnTo>
                      <a:lnTo>
                        <a:pt x="3806" y="86"/>
                      </a:lnTo>
                      <a:lnTo>
                        <a:pt x="3814" y="80"/>
                      </a:lnTo>
                      <a:lnTo>
                        <a:pt x="3838" y="68"/>
                      </a:lnTo>
                      <a:lnTo>
                        <a:pt x="3846" y="66"/>
                      </a:lnTo>
                      <a:lnTo>
                        <a:pt x="3856" y="64"/>
                      </a:lnTo>
                      <a:lnTo>
                        <a:pt x="3876" y="56"/>
                      </a:lnTo>
                      <a:lnTo>
                        <a:pt x="3896" y="46"/>
                      </a:lnTo>
                      <a:lnTo>
                        <a:pt x="3906" y="42"/>
                      </a:lnTo>
                      <a:lnTo>
                        <a:pt x="3918" y="40"/>
                      </a:lnTo>
                      <a:lnTo>
                        <a:pt x="3940" y="24"/>
                      </a:lnTo>
                      <a:lnTo>
                        <a:pt x="3966" y="10"/>
                      </a:lnTo>
                      <a:lnTo>
                        <a:pt x="3978" y="4"/>
                      </a:lnTo>
                      <a:lnTo>
                        <a:pt x="3992" y="0"/>
                      </a:lnTo>
                      <a:lnTo>
                        <a:pt x="4034" y="0"/>
                      </a:lnTo>
                      <a:lnTo>
                        <a:pt x="4054" y="6"/>
                      </a:lnTo>
                      <a:lnTo>
                        <a:pt x="4066" y="10"/>
                      </a:lnTo>
                      <a:lnTo>
                        <a:pt x="4078" y="20"/>
                      </a:lnTo>
                      <a:lnTo>
                        <a:pt x="4096" y="18"/>
                      </a:lnTo>
                      <a:lnTo>
                        <a:pt x="4116" y="16"/>
                      </a:lnTo>
                      <a:lnTo>
                        <a:pt x="4136" y="14"/>
                      </a:lnTo>
                      <a:lnTo>
                        <a:pt x="4158" y="14"/>
                      </a:lnTo>
                      <a:lnTo>
                        <a:pt x="4190" y="30"/>
                      </a:lnTo>
                      <a:lnTo>
                        <a:pt x="4206" y="48"/>
                      </a:lnTo>
                      <a:lnTo>
                        <a:pt x="4224" y="66"/>
                      </a:lnTo>
                      <a:lnTo>
                        <a:pt x="4240" y="88"/>
                      </a:lnTo>
                      <a:lnTo>
                        <a:pt x="4258" y="114"/>
                      </a:lnTo>
                      <a:lnTo>
                        <a:pt x="4270" y="126"/>
                      </a:lnTo>
                      <a:lnTo>
                        <a:pt x="4284" y="144"/>
                      </a:lnTo>
                      <a:lnTo>
                        <a:pt x="4294" y="166"/>
                      </a:lnTo>
                      <a:lnTo>
                        <a:pt x="4298" y="178"/>
                      </a:lnTo>
                      <a:lnTo>
                        <a:pt x="4302" y="190"/>
                      </a:lnTo>
                      <a:lnTo>
                        <a:pt x="4328" y="212"/>
                      </a:lnTo>
                      <a:lnTo>
                        <a:pt x="4344" y="228"/>
                      </a:lnTo>
                      <a:lnTo>
                        <a:pt x="4360" y="246"/>
                      </a:lnTo>
                      <a:lnTo>
                        <a:pt x="4362" y="252"/>
                      </a:lnTo>
                      <a:lnTo>
                        <a:pt x="4362" y="258"/>
                      </a:lnTo>
                      <a:lnTo>
                        <a:pt x="4362" y="270"/>
                      </a:lnTo>
                      <a:lnTo>
                        <a:pt x="4362" y="276"/>
                      </a:lnTo>
                      <a:lnTo>
                        <a:pt x="4366" y="282"/>
                      </a:lnTo>
                      <a:lnTo>
                        <a:pt x="4372" y="288"/>
                      </a:lnTo>
                      <a:lnTo>
                        <a:pt x="4382" y="294"/>
                      </a:lnTo>
                      <a:lnTo>
                        <a:pt x="4406" y="318"/>
                      </a:lnTo>
                      <a:lnTo>
                        <a:pt x="4406" y="334"/>
                      </a:lnTo>
                      <a:lnTo>
                        <a:pt x="4408" y="344"/>
                      </a:lnTo>
                      <a:lnTo>
                        <a:pt x="4412" y="356"/>
                      </a:lnTo>
                      <a:lnTo>
                        <a:pt x="4438" y="356"/>
                      </a:lnTo>
                      <a:lnTo>
                        <a:pt x="4450" y="356"/>
                      </a:lnTo>
                      <a:lnTo>
                        <a:pt x="4462" y="354"/>
                      </a:lnTo>
                      <a:lnTo>
                        <a:pt x="4498" y="354"/>
                      </a:lnTo>
                      <a:lnTo>
                        <a:pt x="4512" y="362"/>
                      </a:lnTo>
                      <a:lnTo>
                        <a:pt x="4520" y="364"/>
                      </a:lnTo>
                      <a:lnTo>
                        <a:pt x="4532" y="366"/>
                      </a:lnTo>
                      <a:lnTo>
                        <a:pt x="4532" y="362"/>
                      </a:lnTo>
                      <a:lnTo>
                        <a:pt x="4538" y="360"/>
                      </a:lnTo>
                      <a:lnTo>
                        <a:pt x="4548" y="358"/>
                      </a:lnTo>
                      <a:lnTo>
                        <a:pt x="4568" y="358"/>
                      </a:lnTo>
                      <a:lnTo>
                        <a:pt x="4584" y="374"/>
                      </a:lnTo>
                      <a:lnTo>
                        <a:pt x="4608" y="396"/>
                      </a:lnTo>
                      <a:lnTo>
                        <a:pt x="4626" y="396"/>
                      </a:lnTo>
                      <a:lnTo>
                        <a:pt x="4640" y="400"/>
                      </a:lnTo>
                      <a:lnTo>
                        <a:pt x="4652" y="406"/>
                      </a:lnTo>
                      <a:lnTo>
                        <a:pt x="4660" y="414"/>
                      </a:lnTo>
                      <a:lnTo>
                        <a:pt x="4668" y="426"/>
                      </a:lnTo>
                      <a:lnTo>
                        <a:pt x="4674" y="440"/>
                      </a:lnTo>
                      <a:lnTo>
                        <a:pt x="4684" y="478"/>
                      </a:lnTo>
                      <a:lnTo>
                        <a:pt x="4714" y="512"/>
                      </a:lnTo>
                      <a:lnTo>
                        <a:pt x="4722" y="512"/>
                      </a:lnTo>
                      <a:lnTo>
                        <a:pt x="4744" y="506"/>
                      </a:lnTo>
                      <a:lnTo>
                        <a:pt x="4770" y="500"/>
                      </a:lnTo>
                      <a:lnTo>
                        <a:pt x="4796" y="490"/>
                      </a:lnTo>
                      <a:lnTo>
                        <a:pt x="4806" y="486"/>
                      </a:lnTo>
                      <a:lnTo>
                        <a:pt x="4814" y="480"/>
                      </a:lnTo>
                      <a:lnTo>
                        <a:pt x="4828" y="458"/>
                      </a:lnTo>
                      <a:lnTo>
                        <a:pt x="4840" y="442"/>
                      </a:lnTo>
                      <a:lnTo>
                        <a:pt x="4856" y="426"/>
                      </a:lnTo>
                      <a:lnTo>
                        <a:pt x="4874" y="412"/>
                      </a:lnTo>
                      <a:lnTo>
                        <a:pt x="4888" y="394"/>
                      </a:lnTo>
                      <a:lnTo>
                        <a:pt x="4906" y="378"/>
                      </a:lnTo>
                      <a:lnTo>
                        <a:pt x="4942" y="346"/>
                      </a:lnTo>
                      <a:lnTo>
                        <a:pt x="4946" y="346"/>
                      </a:lnTo>
                      <a:lnTo>
                        <a:pt x="4950" y="342"/>
                      </a:lnTo>
                      <a:lnTo>
                        <a:pt x="4956" y="336"/>
                      </a:lnTo>
                      <a:lnTo>
                        <a:pt x="4972" y="336"/>
                      </a:lnTo>
                      <a:lnTo>
                        <a:pt x="4982" y="338"/>
                      </a:lnTo>
                      <a:lnTo>
                        <a:pt x="4994" y="342"/>
                      </a:lnTo>
                      <a:lnTo>
                        <a:pt x="4996" y="350"/>
                      </a:lnTo>
                      <a:lnTo>
                        <a:pt x="4996" y="362"/>
                      </a:lnTo>
                      <a:lnTo>
                        <a:pt x="4992" y="384"/>
                      </a:lnTo>
                      <a:lnTo>
                        <a:pt x="4992" y="418"/>
                      </a:lnTo>
                      <a:lnTo>
                        <a:pt x="5010" y="434"/>
                      </a:lnTo>
                      <a:lnTo>
                        <a:pt x="5018" y="446"/>
                      </a:lnTo>
                      <a:lnTo>
                        <a:pt x="5024" y="462"/>
                      </a:lnTo>
                      <a:lnTo>
                        <a:pt x="5020" y="514"/>
                      </a:lnTo>
                      <a:lnTo>
                        <a:pt x="5010" y="540"/>
                      </a:lnTo>
                      <a:lnTo>
                        <a:pt x="5004" y="550"/>
                      </a:lnTo>
                      <a:lnTo>
                        <a:pt x="5002" y="560"/>
                      </a:lnTo>
                      <a:lnTo>
                        <a:pt x="5002" y="574"/>
                      </a:lnTo>
                      <a:lnTo>
                        <a:pt x="5006" y="588"/>
                      </a:lnTo>
                      <a:lnTo>
                        <a:pt x="5004" y="666"/>
                      </a:lnTo>
                      <a:lnTo>
                        <a:pt x="4994" y="714"/>
                      </a:lnTo>
                      <a:lnTo>
                        <a:pt x="4996" y="748"/>
                      </a:lnTo>
                      <a:lnTo>
                        <a:pt x="4984" y="764"/>
                      </a:lnTo>
                      <a:lnTo>
                        <a:pt x="4974" y="770"/>
                      </a:lnTo>
                      <a:lnTo>
                        <a:pt x="4966" y="772"/>
                      </a:lnTo>
                      <a:lnTo>
                        <a:pt x="4956" y="772"/>
                      </a:lnTo>
                      <a:lnTo>
                        <a:pt x="4946" y="772"/>
                      </a:lnTo>
                      <a:lnTo>
                        <a:pt x="4930" y="770"/>
                      </a:lnTo>
                      <a:lnTo>
                        <a:pt x="4918" y="766"/>
                      </a:lnTo>
                      <a:lnTo>
                        <a:pt x="4896" y="764"/>
                      </a:lnTo>
                      <a:lnTo>
                        <a:pt x="4890" y="772"/>
                      </a:lnTo>
                      <a:lnTo>
                        <a:pt x="4886" y="782"/>
                      </a:lnTo>
                      <a:lnTo>
                        <a:pt x="4876" y="790"/>
                      </a:lnTo>
                      <a:lnTo>
                        <a:pt x="4866" y="798"/>
                      </a:lnTo>
                      <a:lnTo>
                        <a:pt x="4858" y="802"/>
                      </a:lnTo>
                      <a:lnTo>
                        <a:pt x="4852" y="808"/>
                      </a:lnTo>
                      <a:lnTo>
                        <a:pt x="4850" y="816"/>
                      </a:lnTo>
                      <a:lnTo>
                        <a:pt x="4850" y="824"/>
                      </a:lnTo>
                      <a:lnTo>
                        <a:pt x="4858" y="836"/>
                      </a:lnTo>
                      <a:lnTo>
                        <a:pt x="4870" y="854"/>
                      </a:lnTo>
                      <a:lnTo>
                        <a:pt x="4876" y="874"/>
                      </a:lnTo>
                      <a:lnTo>
                        <a:pt x="4884" y="896"/>
                      </a:lnTo>
                      <a:lnTo>
                        <a:pt x="4894" y="920"/>
                      </a:lnTo>
                      <a:lnTo>
                        <a:pt x="4906" y="944"/>
                      </a:lnTo>
                      <a:lnTo>
                        <a:pt x="4910" y="970"/>
                      </a:lnTo>
                      <a:lnTo>
                        <a:pt x="4914" y="984"/>
                      </a:lnTo>
                      <a:lnTo>
                        <a:pt x="4920" y="1000"/>
                      </a:lnTo>
                      <a:lnTo>
                        <a:pt x="4920" y="1012"/>
                      </a:lnTo>
                      <a:lnTo>
                        <a:pt x="4922" y="1030"/>
                      </a:lnTo>
                      <a:lnTo>
                        <a:pt x="4920" y="1040"/>
                      </a:lnTo>
                      <a:lnTo>
                        <a:pt x="4918" y="1048"/>
                      </a:lnTo>
                      <a:lnTo>
                        <a:pt x="4916" y="1054"/>
                      </a:lnTo>
                      <a:lnTo>
                        <a:pt x="4910" y="1060"/>
                      </a:lnTo>
                      <a:lnTo>
                        <a:pt x="4900" y="1086"/>
                      </a:lnTo>
                      <a:lnTo>
                        <a:pt x="4894" y="1122"/>
                      </a:lnTo>
                      <a:lnTo>
                        <a:pt x="4884" y="1128"/>
                      </a:lnTo>
                      <a:lnTo>
                        <a:pt x="4876" y="1126"/>
                      </a:lnTo>
                      <a:lnTo>
                        <a:pt x="4870" y="1126"/>
                      </a:lnTo>
                      <a:lnTo>
                        <a:pt x="4866" y="1122"/>
                      </a:lnTo>
                      <a:lnTo>
                        <a:pt x="4860" y="1116"/>
                      </a:lnTo>
                      <a:lnTo>
                        <a:pt x="4852" y="1120"/>
                      </a:lnTo>
                      <a:lnTo>
                        <a:pt x="4844" y="1120"/>
                      </a:lnTo>
                      <a:lnTo>
                        <a:pt x="4832" y="1116"/>
                      </a:lnTo>
                      <a:lnTo>
                        <a:pt x="4830" y="1070"/>
                      </a:lnTo>
                      <a:lnTo>
                        <a:pt x="4824" y="1062"/>
                      </a:lnTo>
                      <a:lnTo>
                        <a:pt x="4820" y="1060"/>
                      </a:lnTo>
                      <a:lnTo>
                        <a:pt x="4818" y="1060"/>
                      </a:lnTo>
                      <a:lnTo>
                        <a:pt x="4812" y="1064"/>
                      </a:lnTo>
                      <a:lnTo>
                        <a:pt x="4808" y="1072"/>
                      </a:lnTo>
                      <a:lnTo>
                        <a:pt x="4800" y="1092"/>
                      </a:lnTo>
                      <a:lnTo>
                        <a:pt x="4798" y="1106"/>
                      </a:lnTo>
                      <a:lnTo>
                        <a:pt x="4786" y="1124"/>
                      </a:lnTo>
                      <a:lnTo>
                        <a:pt x="4776" y="1142"/>
                      </a:lnTo>
                      <a:lnTo>
                        <a:pt x="4766" y="1160"/>
                      </a:lnTo>
                      <a:lnTo>
                        <a:pt x="4754" y="1176"/>
                      </a:lnTo>
                      <a:lnTo>
                        <a:pt x="4740" y="1182"/>
                      </a:lnTo>
                      <a:lnTo>
                        <a:pt x="4728" y="1184"/>
                      </a:lnTo>
                      <a:lnTo>
                        <a:pt x="4704" y="1188"/>
                      </a:lnTo>
                      <a:lnTo>
                        <a:pt x="4700" y="1194"/>
                      </a:lnTo>
                      <a:lnTo>
                        <a:pt x="4700" y="1208"/>
                      </a:lnTo>
                      <a:lnTo>
                        <a:pt x="4704" y="1214"/>
                      </a:lnTo>
                      <a:lnTo>
                        <a:pt x="4712" y="1218"/>
                      </a:lnTo>
                      <a:lnTo>
                        <a:pt x="4720" y="1226"/>
                      </a:lnTo>
                      <a:lnTo>
                        <a:pt x="4722" y="1230"/>
                      </a:lnTo>
                      <a:lnTo>
                        <a:pt x="4724" y="1236"/>
                      </a:lnTo>
                      <a:lnTo>
                        <a:pt x="4726" y="1244"/>
                      </a:lnTo>
                      <a:lnTo>
                        <a:pt x="4724" y="1252"/>
                      </a:lnTo>
                      <a:lnTo>
                        <a:pt x="4712" y="1266"/>
                      </a:lnTo>
                      <a:lnTo>
                        <a:pt x="4704" y="1272"/>
                      </a:lnTo>
                      <a:lnTo>
                        <a:pt x="4696" y="1276"/>
                      </a:lnTo>
                      <a:lnTo>
                        <a:pt x="4640" y="1274"/>
                      </a:lnTo>
                      <a:lnTo>
                        <a:pt x="4628" y="1268"/>
                      </a:lnTo>
                      <a:lnTo>
                        <a:pt x="4616" y="1260"/>
                      </a:lnTo>
                      <a:lnTo>
                        <a:pt x="4610" y="1258"/>
                      </a:lnTo>
                      <a:lnTo>
                        <a:pt x="4604" y="1258"/>
                      </a:lnTo>
                      <a:lnTo>
                        <a:pt x="4598" y="1258"/>
                      </a:lnTo>
                      <a:lnTo>
                        <a:pt x="4594" y="1260"/>
                      </a:lnTo>
                      <a:lnTo>
                        <a:pt x="4584" y="1276"/>
                      </a:lnTo>
                      <a:lnTo>
                        <a:pt x="4576" y="1294"/>
                      </a:lnTo>
                      <a:lnTo>
                        <a:pt x="4564" y="1334"/>
                      </a:lnTo>
                      <a:lnTo>
                        <a:pt x="4552" y="1348"/>
                      </a:lnTo>
                      <a:lnTo>
                        <a:pt x="4544" y="1364"/>
                      </a:lnTo>
                      <a:lnTo>
                        <a:pt x="4522" y="1386"/>
                      </a:lnTo>
                      <a:lnTo>
                        <a:pt x="4494" y="1402"/>
                      </a:lnTo>
                      <a:lnTo>
                        <a:pt x="4482" y="1412"/>
                      </a:lnTo>
                      <a:lnTo>
                        <a:pt x="4476" y="1416"/>
                      </a:lnTo>
                      <a:lnTo>
                        <a:pt x="4474" y="1422"/>
                      </a:lnTo>
                      <a:lnTo>
                        <a:pt x="4462" y="1430"/>
                      </a:lnTo>
                      <a:lnTo>
                        <a:pt x="4450" y="1442"/>
                      </a:lnTo>
                      <a:lnTo>
                        <a:pt x="4428" y="1468"/>
                      </a:lnTo>
                      <a:lnTo>
                        <a:pt x="4426" y="1506"/>
                      </a:lnTo>
                      <a:lnTo>
                        <a:pt x="4386" y="1524"/>
                      </a:lnTo>
                      <a:lnTo>
                        <a:pt x="4366" y="1528"/>
                      </a:lnTo>
                      <a:lnTo>
                        <a:pt x="4350" y="1534"/>
                      </a:lnTo>
                      <a:lnTo>
                        <a:pt x="4336" y="1540"/>
                      </a:lnTo>
                      <a:lnTo>
                        <a:pt x="4322" y="1548"/>
                      </a:lnTo>
                      <a:lnTo>
                        <a:pt x="4310" y="1556"/>
                      </a:lnTo>
                      <a:lnTo>
                        <a:pt x="4298" y="1566"/>
                      </a:lnTo>
                      <a:lnTo>
                        <a:pt x="4274" y="1592"/>
                      </a:lnTo>
                      <a:lnTo>
                        <a:pt x="4266" y="1604"/>
                      </a:lnTo>
                      <a:lnTo>
                        <a:pt x="4260" y="1616"/>
                      </a:lnTo>
                      <a:lnTo>
                        <a:pt x="4256" y="1642"/>
                      </a:lnTo>
                      <a:lnTo>
                        <a:pt x="4244" y="1668"/>
                      </a:lnTo>
                      <a:lnTo>
                        <a:pt x="4238" y="1670"/>
                      </a:lnTo>
                      <a:lnTo>
                        <a:pt x="4228" y="1674"/>
                      </a:lnTo>
                      <a:lnTo>
                        <a:pt x="4206" y="1678"/>
                      </a:lnTo>
                      <a:lnTo>
                        <a:pt x="4184" y="1678"/>
                      </a:lnTo>
                      <a:lnTo>
                        <a:pt x="4176" y="1676"/>
                      </a:lnTo>
                      <a:lnTo>
                        <a:pt x="4172" y="1674"/>
                      </a:lnTo>
                      <a:lnTo>
                        <a:pt x="4172" y="1664"/>
                      </a:lnTo>
                      <a:lnTo>
                        <a:pt x="4176" y="1656"/>
                      </a:lnTo>
                      <a:lnTo>
                        <a:pt x="4178" y="1648"/>
                      </a:lnTo>
                      <a:lnTo>
                        <a:pt x="4182" y="1644"/>
                      </a:lnTo>
                      <a:lnTo>
                        <a:pt x="4194" y="1632"/>
                      </a:lnTo>
                      <a:lnTo>
                        <a:pt x="4206" y="1620"/>
                      </a:lnTo>
                      <a:lnTo>
                        <a:pt x="4212" y="1606"/>
                      </a:lnTo>
                      <a:lnTo>
                        <a:pt x="4202" y="1600"/>
                      </a:lnTo>
                      <a:lnTo>
                        <a:pt x="4194" y="1594"/>
                      </a:lnTo>
                      <a:lnTo>
                        <a:pt x="4190" y="1586"/>
                      </a:lnTo>
                      <a:lnTo>
                        <a:pt x="4186" y="1580"/>
                      </a:lnTo>
                      <a:lnTo>
                        <a:pt x="4186" y="1572"/>
                      </a:lnTo>
                      <a:lnTo>
                        <a:pt x="4186" y="1564"/>
                      </a:lnTo>
                      <a:lnTo>
                        <a:pt x="4190" y="1548"/>
                      </a:lnTo>
                      <a:lnTo>
                        <a:pt x="4224" y="1502"/>
                      </a:lnTo>
                      <a:lnTo>
                        <a:pt x="4228" y="1462"/>
                      </a:lnTo>
                      <a:lnTo>
                        <a:pt x="4216" y="1448"/>
                      </a:lnTo>
                      <a:lnTo>
                        <a:pt x="4206" y="1438"/>
                      </a:lnTo>
                      <a:lnTo>
                        <a:pt x="4196" y="1430"/>
                      </a:lnTo>
                      <a:lnTo>
                        <a:pt x="4188" y="1424"/>
                      </a:lnTo>
                      <a:lnTo>
                        <a:pt x="4154" y="1430"/>
                      </a:lnTo>
                      <a:lnTo>
                        <a:pt x="4142" y="1440"/>
                      </a:lnTo>
                      <a:lnTo>
                        <a:pt x="4130" y="1452"/>
                      </a:lnTo>
                      <a:lnTo>
                        <a:pt x="4112" y="1476"/>
                      </a:lnTo>
                      <a:lnTo>
                        <a:pt x="4092" y="1506"/>
                      </a:lnTo>
                      <a:lnTo>
                        <a:pt x="4082" y="1522"/>
                      </a:lnTo>
                      <a:lnTo>
                        <a:pt x="4070" y="1536"/>
                      </a:lnTo>
                      <a:lnTo>
                        <a:pt x="4060" y="1544"/>
                      </a:lnTo>
                      <a:lnTo>
                        <a:pt x="4050" y="1552"/>
                      </a:lnTo>
                      <a:lnTo>
                        <a:pt x="4036" y="1570"/>
                      </a:lnTo>
                      <a:lnTo>
                        <a:pt x="4006" y="1610"/>
                      </a:lnTo>
                      <a:lnTo>
                        <a:pt x="4002" y="1626"/>
                      </a:lnTo>
                      <a:lnTo>
                        <a:pt x="3992" y="1634"/>
                      </a:lnTo>
                      <a:lnTo>
                        <a:pt x="3984" y="1644"/>
                      </a:lnTo>
                      <a:lnTo>
                        <a:pt x="3948" y="1664"/>
                      </a:lnTo>
                      <a:lnTo>
                        <a:pt x="3906" y="1674"/>
                      </a:lnTo>
                      <a:lnTo>
                        <a:pt x="3886" y="1680"/>
                      </a:lnTo>
                      <a:lnTo>
                        <a:pt x="3866" y="1690"/>
                      </a:lnTo>
                      <a:lnTo>
                        <a:pt x="3864" y="1698"/>
                      </a:lnTo>
                      <a:lnTo>
                        <a:pt x="3862" y="1708"/>
                      </a:lnTo>
                      <a:lnTo>
                        <a:pt x="3864" y="1718"/>
                      </a:lnTo>
                      <a:lnTo>
                        <a:pt x="3866" y="1726"/>
                      </a:lnTo>
                      <a:lnTo>
                        <a:pt x="3874" y="1746"/>
                      </a:lnTo>
                      <a:lnTo>
                        <a:pt x="3886" y="1768"/>
                      </a:lnTo>
                      <a:lnTo>
                        <a:pt x="3888" y="1768"/>
                      </a:lnTo>
                      <a:lnTo>
                        <a:pt x="3890" y="1772"/>
                      </a:lnTo>
                      <a:lnTo>
                        <a:pt x="3894" y="1780"/>
                      </a:lnTo>
                      <a:lnTo>
                        <a:pt x="3900" y="1806"/>
                      </a:lnTo>
                      <a:lnTo>
                        <a:pt x="3902" y="1812"/>
                      </a:lnTo>
                      <a:lnTo>
                        <a:pt x="3912" y="1812"/>
                      </a:lnTo>
                      <a:lnTo>
                        <a:pt x="3920" y="1794"/>
                      </a:lnTo>
                      <a:lnTo>
                        <a:pt x="3922" y="1790"/>
                      </a:lnTo>
                      <a:lnTo>
                        <a:pt x="3926" y="1788"/>
                      </a:lnTo>
                      <a:lnTo>
                        <a:pt x="3938" y="1788"/>
                      </a:lnTo>
                      <a:lnTo>
                        <a:pt x="3960" y="1790"/>
                      </a:lnTo>
                      <a:lnTo>
                        <a:pt x="3962" y="1786"/>
                      </a:lnTo>
                      <a:lnTo>
                        <a:pt x="3968" y="1786"/>
                      </a:lnTo>
                      <a:lnTo>
                        <a:pt x="3984" y="1786"/>
                      </a:lnTo>
                      <a:lnTo>
                        <a:pt x="3986" y="1792"/>
                      </a:lnTo>
                      <a:lnTo>
                        <a:pt x="3988" y="1796"/>
                      </a:lnTo>
                      <a:lnTo>
                        <a:pt x="4000" y="1814"/>
                      </a:lnTo>
                      <a:lnTo>
                        <a:pt x="4000" y="1856"/>
                      </a:lnTo>
                      <a:lnTo>
                        <a:pt x="4010" y="1864"/>
                      </a:lnTo>
                      <a:lnTo>
                        <a:pt x="4024" y="1872"/>
                      </a:lnTo>
                      <a:lnTo>
                        <a:pt x="4042" y="1880"/>
                      </a:lnTo>
                      <a:lnTo>
                        <a:pt x="4060" y="1884"/>
                      </a:lnTo>
                      <a:lnTo>
                        <a:pt x="4086" y="1838"/>
                      </a:lnTo>
                      <a:lnTo>
                        <a:pt x="4108" y="1814"/>
                      </a:lnTo>
                      <a:lnTo>
                        <a:pt x="4116" y="1804"/>
                      </a:lnTo>
                      <a:lnTo>
                        <a:pt x="4126" y="1798"/>
                      </a:lnTo>
                      <a:lnTo>
                        <a:pt x="4138" y="1792"/>
                      </a:lnTo>
                      <a:lnTo>
                        <a:pt x="4150" y="1790"/>
                      </a:lnTo>
                      <a:lnTo>
                        <a:pt x="4166" y="1790"/>
                      </a:lnTo>
                      <a:lnTo>
                        <a:pt x="4184" y="1792"/>
                      </a:lnTo>
                      <a:lnTo>
                        <a:pt x="4222" y="1808"/>
                      </a:lnTo>
                      <a:lnTo>
                        <a:pt x="4320" y="1806"/>
                      </a:lnTo>
                      <a:lnTo>
                        <a:pt x="4334" y="1814"/>
                      </a:lnTo>
                      <a:lnTo>
                        <a:pt x="4330" y="1824"/>
                      </a:lnTo>
                      <a:lnTo>
                        <a:pt x="4328" y="1834"/>
                      </a:lnTo>
                      <a:lnTo>
                        <a:pt x="4328" y="1844"/>
                      </a:lnTo>
                      <a:lnTo>
                        <a:pt x="4328" y="1854"/>
                      </a:lnTo>
                      <a:lnTo>
                        <a:pt x="4324" y="1864"/>
                      </a:lnTo>
                      <a:lnTo>
                        <a:pt x="4322" y="1868"/>
                      </a:lnTo>
                      <a:lnTo>
                        <a:pt x="4316" y="1874"/>
                      </a:lnTo>
                      <a:lnTo>
                        <a:pt x="4284" y="1874"/>
                      </a:lnTo>
                      <a:lnTo>
                        <a:pt x="4254" y="1890"/>
                      </a:lnTo>
                      <a:lnTo>
                        <a:pt x="4218" y="1916"/>
                      </a:lnTo>
                      <a:lnTo>
                        <a:pt x="4210" y="1924"/>
                      </a:lnTo>
                      <a:lnTo>
                        <a:pt x="4202" y="1932"/>
                      </a:lnTo>
                      <a:lnTo>
                        <a:pt x="4196" y="1940"/>
                      </a:lnTo>
                      <a:lnTo>
                        <a:pt x="4194" y="1950"/>
                      </a:lnTo>
                      <a:lnTo>
                        <a:pt x="4188" y="1954"/>
                      </a:lnTo>
                      <a:lnTo>
                        <a:pt x="4180" y="1958"/>
                      </a:lnTo>
                      <a:lnTo>
                        <a:pt x="4168" y="1964"/>
                      </a:lnTo>
                      <a:lnTo>
                        <a:pt x="4160" y="1972"/>
                      </a:lnTo>
                      <a:lnTo>
                        <a:pt x="4150" y="1976"/>
                      </a:lnTo>
                      <a:lnTo>
                        <a:pt x="4134" y="1982"/>
                      </a:lnTo>
                      <a:lnTo>
                        <a:pt x="4130" y="2018"/>
                      </a:lnTo>
                      <a:lnTo>
                        <a:pt x="4110" y="2042"/>
                      </a:lnTo>
                      <a:lnTo>
                        <a:pt x="4100" y="2054"/>
                      </a:lnTo>
                      <a:lnTo>
                        <a:pt x="4094" y="2066"/>
                      </a:lnTo>
                      <a:lnTo>
                        <a:pt x="4090" y="2102"/>
                      </a:lnTo>
                      <a:lnTo>
                        <a:pt x="4078" y="2122"/>
                      </a:lnTo>
                      <a:lnTo>
                        <a:pt x="4076" y="2140"/>
                      </a:lnTo>
                      <a:lnTo>
                        <a:pt x="4094" y="2152"/>
                      </a:lnTo>
                      <a:lnTo>
                        <a:pt x="4108" y="2160"/>
                      </a:lnTo>
                      <a:lnTo>
                        <a:pt x="4126" y="2168"/>
                      </a:lnTo>
                      <a:lnTo>
                        <a:pt x="4130" y="2174"/>
                      </a:lnTo>
                      <a:lnTo>
                        <a:pt x="4142" y="2182"/>
                      </a:lnTo>
                      <a:lnTo>
                        <a:pt x="4154" y="2190"/>
                      </a:lnTo>
                      <a:lnTo>
                        <a:pt x="4170" y="2194"/>
                      </a:lnTo>
                      <a:lnTo>
                        <a:pt x="4176" y="2200"/>
                      </a:lnTo>
                      <a:lnTo>
                        <a:pt x="4182" y="2210"/>
                      </a:lnTo>
                      <a:lnTo>
                        <a:pt x="4196" y="2232"/>
                      </a:lnTo>
                      <a:lnTo>
                        <a:pt x="4222" y="2284"/>
                      </a:lnTo>
                      <a:lnTo>
                        <a:pt x="4254" y="2332"/>
                      </a:lnTo>
                      <a:lnTo>
                        <a:pt x="4256" y="2348"/>
                      </a:lnTo>
                      <a:lnTo>
                        <a:pt x="4258" y="2358"/>
                      </a:lnTo>
                      <a:lnTo>
                        <a:pt x="4262" y="2368"/>
                      </a:lnTo>
                      <a:lnTo>
                        <a:pt x="4268" y="2378"/>
                      </a:lnTo>
                      <a:lnTo>
                        <a:pt x="4274" y="2386"/>
                      </a:lnTo>
                      <a:lnTo>
                        <a:pt x="4282" y="2392"/>
                      </a:lnTo>
                      <a:lnTo>
                        <a:pt x="4294" y="2394"/>
                      </a:lnTo>
                      <a:lnTo>
                        <a:pt x="4362" y="2438"/>
                      </a:lnTo>
                      <a:lnTo>
                        <a:pt x="4366" y="2448"/>
                      </a:lnTo>
                      <a:lnTo>
                        <a:pt x="4366" y="2462"/>
                      </a:lnTo>
                      <a:lnTo>
                        <a:pt x="4352" y="2472"/>
                      </a:lnTo>
                      <a:lnTo>
                        <a:pt x="4308" y="2470"/>
                      </a:lnTo>
                      <a:lnTo>
                        <a:pt x="4310" y="2476"/>
                      </a:lnTo>
                      <a:lnTo>
                        <a:pt x="4320" y="2476"/>
                      </a:lnTo>
                      <a:lnTo>
                        <a:pt x="4332" y="2480"/>
                      </a:lnTo>
                      <a:lnTo>
                        <a:pt x="4338" y="2482"/>
                      </a:lnTo>
                      <a:lnTo>
                        <a:pt x="4342" y="2486"/>
                      </a:lnTo>
                      <a:lnTo>
                        <a:pt x="4344" y="2494"/>
                      </a:lnTo>
                      <a:lnTo>
                        <a:pt x="4346" y="2502"/>
                      </a:lnTo>
                      <a:lnTo>
                        <a:pt x="4340" y="2512"/>
                      </a:lnTo>
                      <a:lnTo>
                        <a:pt x="4360" y="2522"/>
                      </a:lnTo>
                      <a:lnTo>
                        <a:pt x="4372" y="2528"/>
                      </a:lnTo>
                      <a:lnTo>
                        <a:pt x="4384" y="2538"/>
                      </a:lnTo>
                      <a:lnTo>
                        <a:pt x="4384" y="2564"/>
                      </a:lnTo>
                      <a:lnTo>
                        <a:pt x="4366" y="2582"/>
                      </a:lnTo>
                      <a:lnTo>
                        <a:pt x="4354" y="2588"/>
                      </a:lnTo>
                      <a:lnTo>
                        <a:pt x="4344" y="2594"/>
                      </a:lnTo>
                      <a:lnTo>
                        <a:pt x="4326" y="2610"/>
                      </a:lnTo>
                      <a:lnTo>
                        <a:pt x="4306" y="2628"/>
                      </a:lnTo>
                      <a:lnTo>
                        <a:pt x="4286" y="2646"/>
                      </a:lnTo>
                      <a:lnTo>
                        <a:pt x="4262" y="2652"/>
                      </a:lnTo>
                      <a:lnTo>
                        <a:pt x="4262" y="2660"/>
                      </a:lnTo>
                      <a:lnTo>
                        <a:pt x="4266" y="2664"/>
                      </a:lnTo>
                      <a:lnTo>
                        <a:pt x="4272" y="2668"/>
                      </a:lnTo>
                      <a:lnTo>
                        <a:pt x="4280" y="2670"/>
                      </a:lnTo>
                      <a:lnTo>
                        <a:pt x="4290" y="2670"/>
                      </a:lnTo>
                      <a:lnTo>
                        <a:pt x="4304" y="2660"/>
                      </a:lnTo>
                      <a:lnTo>
                        <a:pt x="4312" y="2652"/>
                      </a:lnTo>
                      <a:lnTo>
                        <a:pt x="4324" y="2648"/>
                      </a:lnTo>
                      <a:lnTo>
                        <a:pt x="4342" y="2646"/>
                      </a:lnTo>
                      <a:lnTo>
                        <a:pt x="4360" y="2656"/>
                      </a:lnTo>
                      <a:lnTo>
                        <a:pt x="4378" y="2662"/>
                      </a:lnTo>
                      <a:lnTo>
                        <a:pt x="4400" y="2666"/>
                      </a:lnTo>
                      <a:lnTo>
                        <a:pt x="4424" y="2668"/>
                      </a:lnTo>
                      <a:lnTo>
                        <a:pt x="4426" y="2670"/>
                      </a:lnTo>
                      <a:lnTo>
                        <a:pt x="4428" y="2674"/>
                      </a:lnTo>
                      <a:lnTo>
                        <a:pt x="4426" y="2680"/>
                      </a:lnTo>
                      <a:lnTo>
                        <a:pt x="4420" y="2686"/>
                      </a:lnTo>
                      <a:lnTo>
                        <a:pt x="4414" y="2694"/>
                      </a:lnTo>
                      <a:lnTo>
                        <a:pt x="4398" y="2708"/>
                      </a:lnTo>
                      <a:lnTo>
                        <a:pt x="4384" y="2716"/>
                      </a:lnTo>
                      <a:lnTo>
                        <a:pt x="4376" y="2722"/>
                      </a:lnTo>
                      <a:lnTo>
                        <a:pt x="4374" y="2726"/>
                      </a:lnTo>
                      <a:lnTo>
                        <a:pt x="4376" y="2730"/>
                      </a:lnTo>
                      <a:lnTo>
                        <a:pt x="4390" y="2730"/>
                      </a:lnTo>
                      <a:lnTo>
                        <a:pt x="4402" y="2714"/>
                      </a:lnTo>
                      <a:lnTo>
                        <a:pt x="4414" y="2716"/>
                      </a:lnTo>
                      <a:lnTo>
                        <a:pt x="4420" y="2728"/>
                      </a:lnTo>
                      <a:lnTo>
                        <a:pt x="4420" y="2738"/>
                      </a:lnTo>
                      <a:lnTo>
                        <a:pt x="4422" y="2752"/>
                      </a:lnTo>
                      <a:lnTo>
                        <a:pt x="4412" y="2762"/>
                      </a:lnTo>
                      <a:lnTo>
                        <a:pt x="4392" y="2766"/>
                      </a:lnTo>
                      <a:lnTo>
                        <a:pt x="4382" y="2770"/>
                      </a:lnTo>
                      <a:lnTo>
                        <a:pt x="4380" y="2774"/>
                      </a:lnTo>
                      <a:lnTo>
                        <a:pt x="4378" y="2778"/>
                      </a:lnTo>
                      <a:lnTo>
                        <a:pt x="4400" y="2790"/>
                      </a:lnTo>
                      <a:lnTo>
                        <a:pt x="4396" y="2846"/>
                      </a:lnTo>
                      <a:lnTo>
                        <a:pt x="4404" y="2860"/>
                      </a:lnTo>
                      <a:lnTo>
                        <a:pt x="4402" y="2870"/>
                      </a:lnTo>
                      <a:lnTo>
                        <a:pt x="4400" y="2882"/>
                      </a:lnTo>
                      <a:lnTo>
                        <a:pt x="4396" y="2894"/>
                      </a:lnTo>
                      <a:lnTo>
                        <a:pt x="4392" y="2900"/>
                      </a:lnTo>
                      <a:lnTo>
                        <a:pt x="4388" y="2904"/>
                      </a:lnTo>
                      <a:lnTo>
                        <a:pt x="4368" y="2904"/>
                      </a:lnTo>
                      <a:lnTo>
                        <a:pt x="4364" y="2892"/>
                      </a:lnTo>
                      <a:lnTo>
                        <a:pt x="4336" y="2920"/>
                      </a:lnTo>
                      <a:lnTo>
                        <a:pt x="4328" y="2930"/>
                      </a:lnTo>
                      <a:lnTo>
                        <a:pt x="4322" y="2942"/>
                      </a:lnTo>
                      <a:lnTo>
                        <a:pt x="4318" y="2954"/>
                      </a:lnTo>
                      <a:lnTo>
                        <a:pt x="4316" y="2968"/>
                      </a:lnTo>
                      <a:lnTo>
                        <a:pt x="4316" y="3008"/>
                      </a:lnTo>
                      <a:lnTo>
                        <a:pt x="4310" y="3018"/>
                      </a:lnTo>
                      <a:lnTo>
                        <a:pt x="4302" y="3028"/>
                      </a:lnTo>
                      <a:lnTo>
                        <a:pt x="4282" y="3048"/>
                      </a:lnTo>
                      <a:lnTo>
                        <a:pt x="4280" y="3084"/>
                      </a:lnTo>
                      <a:lnTo>
                        <a:pt x="4272" y="3088"/>
                      </a:lnTo>
                      <a:lnTo>
                        <a:pt x="4264" y="3090"/>
                      </a:lnTo>
                      <a:lnTo>
                        <a:pt x="4250" y="3092"/>
                      </a:lnTo>
                      <a:lnTo>
                        <a:pt x="4238" y="3090"/>
                      </a:lnTo>
                      <a:lnTo>
                        <a:pt x="4230" y="3092"/>
                      </a:lnTo>
                      <a:lnTo>
                        <a:pt x="4224" y="3094"/>
                      </a:lnTo>
                      <a:lnTo>
                        <a:pt x="4240" y="3108"/>
                      </a:lnTo>
                      <a:lnTo>
                        <a:pt x="4244" y="3116"/>
                      </a:lnTo>
                      <a:lnTo>
                        <a:pt x="4268" y="3126"/>
                      </a:lnTo>
                      <a:lnTo>
                        <a:pt x="4268" y="3134"/>
                      </a:lnTo>
                      <a:lnTo>
                        <a:pt x="4256" y="3142"/>
                      </a:lnTo>
                      <a:lnTo>
                        <a:pt x="4250" y="3146"/>
                      </a:lnTo>
                      <a:lnTo>
                        <a:pt x="4246" y="3154"/>
                      </a:lnTo>
                      <a:lnTo>
                        <a:pt x="4246" y="3170"/>
                      </a:lnTo>
                      <a:lnTo>
                        <a:pt x="4242" y="3176"/>
                      </a:lnTo>
                      <a:lnTo>
                        <a:pt x="4240" y="3184"/>
                      </a:lnTo>
                      <a:lnTo>
                        <a:pt x="4238" y="3206"/>
                      </a:lnTo>
                      <a:lnTo>
                        <a:pt x="4242" y="3212"/>
                      </a:lnTo>
                      <a:lnTo>
                        <a:pt x="4248" y="3218"/>
                      </a:lnTo>
                      <a:lnTo>
                        <a:pt x="4252" y="3226"/>
                      </a:lnTo>
                      <a:lnTo>
                        <a:pt x="4254" y="3238"/>
                      </a:lnTo>
                      <a:lnTo>
                        <a:pt x="4214" y="3240"/>
                      </a:lnTo>
                      <a:lnTo>
                        <a:pt x="4216" y="3248"/>
                      </a:lnTo>
                      <a:lnTo>
                        <a:pt x="4218" y="3250"/>
                      </a:lnTo>
                      <a:lnTo>
                        <a:pt x="4222" y="3254"/>
                      </a:lnTo>
                      <a:lnTo>
                        <a:pt x="4222" y="3260"/>
                      </a:lnTo>
                      <a:lnTo>
                        <a:pt x="4192" y="3282"/>
                      </a:lnTo>
                      <a:lnTo>
                        <a:pt x="4190" y="3292"/>
                      </a:lnTo>
                      <a:lnTo>
                        <a:pt x="4188" y="3304"/>
                      </a:lnTo>
                      <a:lnTo>
                        <a:pt x="4182" y="3316"/>
                      </a:lnTo>
                      <a:lnTo>
                        <a:pt x="4174" y="3328"/>
                      </a:lnTo>
                      <a:lnTo>
                        <a:pt x="4158" y="3342"/>
                      </a:lnTo>
                      <a:lnTo>
                        <a:pt x="4126" y="3344"/>
                      </a:lnTo>
                      <a:lnTo>
                        <a:pt x="4126" y="3348"/>
                      </a:lnTo>
                      <a:lnTo>
                        <a:pt x="4128" y="3352"/>
                      </a:lnTo>
                      <a:lnTo>
                        <a:pt x="4136" y="3356"/>
                      </a:lnTo>
                      <a:lnTo>
                        <a:pt x="4136" y="3370"/>
                      </a:lnTo>
                      <a:lnTo>
                        <a:pt x="4130" y="3374"/>
                      </a:lnTo>
                      <a:lnTo>
                        <a:pt x="4124" y="3376"/>
                      </a:lnTo>
                      <a:lnTo>
                        <a:pt x="4116" y="3378"/>
                      </a:lnTo>
                      <a:lnTo>
                        <a:pt x="4102" y="3388"/>
                      </a:lnTo>
                      <a:lnTo>
                        <a:pt x="4088" y="3400"/>
                      </a:lnTo>
                      <a:lnTo>
                        <a:pt x="4076" y="3414"/>
                      </a:lnTo>
                      <a:lnTo>
                        <a:pt x="4066" y="3428"/>
                      </a:lnTo>
                      <a:lnTo>
                        <a:pt x="4062" y="3444"/>
                      </a:lnTo>
                      <a:lnTo>
                        <a:pt x="4044" y="3460"/>
                      </a:lnTo>
                      <a:lnTo>
                        <a:pt x="4028" y="3470"/>
                      </a:lnTo>
                      <a:lnTo>
                        <a:pt x="4010" y="3478"/>
                      </a:lnTo>
                      <a:lnTo>
                        <a:pt x="3990" y="3482"/>
                      </a:lnTo>
                      <a:lnTo>
                        <a:pt x="3974" y="3496"/>
                      </a:lnTo>
                      <a:lnTo>
                        <a:pt x="3960" y="3508"/>
                      </a:lnTo>
                      <a:lnTo>
                        <a:pt x="3960" y="3514"/>
                      </a:lnTo>
                      <a:lnTo>
                        <a:pt x="3962" y="3518"/>
                      </a:lnTo>
                      <a:lnTo>
                        <a:pt x="3964" y="3526"/>
                      </a:lnTo>
                      <a:lnTo>
                        <a:pt x="3964" y="3534"/>
                      </a:lnTo>
                      <a:lnTo>
                        <a:pt x="3960" y="3544"/>
                      </a:lnTo>
                      <a:lnTo>
                        <a:pt x="3930" y="3558"/>
                      </a:lnTo>
                      <a:lnTo>
                        <a:pt x="3908" y="3572"/>
                      </a:lnTo>
                      <a:lnTo>
                        <a:pt x="3888" y="3584"/>
                      </a:lnTo>
                      <a:lnTo>
                        <a:pt x="3868" y="3596"/>
                      </a:lnTo>
                      <a:lnTo>
                        <a:pt x="3848" y="3612"/>
                      </a:lnTo>
                      <a:lnTo>
                        <a:pt x="3836" y="3610"/>
                      </a:lnTo>
                      <a:lnTo>
                        <a:pt x="3826" y="3606"/>
                      </a:lnTo>
                      <a:lnTo>
                        <a:pt x="3820" y="3602"/>
                      </a:lnTo>
                      <a:lnTo>
                        <a:pt x="3814" y="3602"/>
                      </a:lnTo>
                      <a:lnTo>
                        <a:pt x="3802" y="3616"/>
                      </a:lnTo>
                      <a:lnTo>
                        <a:pt x="3778" y="3616"/>
                      </a:lnTo>
                      <a:lnTo>
                        <a:pt x="3764" y="3606"/>
                      </a:lnTo>
                      <a:lnTo>
                        <a:pt x="3764" y="3620"/>
                      </a:lnTo>
                      <a:lnTo>
                        <a:pt x="3760" y="3628"/>
                      </a:lnTo>
                      <a:lnTo>
                        <a:pt x="3758" y="3630"/>
                      </a:lnTo>
                      <a:lnTo>
                        <a:pt x="3754" y="3634"/>
                      </a:lnTo>
                      <a:lnTo>
                        <a:pt x="3742" y="3636"/>
                      </a:lnTo>
                      <a:lnTo>
                        <a:pt x="3736" y="3638"/>
                      </a:lnTo>
                      <a:lnTo>
                        <a:pt x="3734" y="3644"/>
                      </a:lnTo>
                      <a:lnTo>
                        <a:pt x="3732" y="3654"/>
                      </a:lnTo>
                      <a:lnTo>
                        <a:pt x="3726" y="3658"/>
                      </a:lnTo>
                      <a:lnTo>
                        <a:pt x="3720" y="3658"/>
                      </a:lnTo>
                      <a:lnTo>
                        <a:pt x="3708" y="3658"/>
                      </a:lnTo>
                      <a:lnTo>
                        <a:pt x="3698" y="3654"/>
                      </a:lnTo>
                      <a:lnTo>
                        <a:pt x="3692" y="3652"/>
                      </a:lnTo>
                      <a:lnTo>
                        <a:pt x="3688" y="3638"/>
                      </a:lnTo>
                      <a:lnTo>
                        <a:pt x="3682" y="3638"/>
                      </a:lnTo>
                      <a:lnTo>
                        <a:pt x="3652" y="3612"/>
                      </a:lnTo>
                      <a:lnTo>
                        <a:pt x="3648" y="3624"/>
                      </a:lnTo>
                      <a:lnTo>
                        <a:pt x="3644" y="3636"/>
                      </a:lnTo>
                      <a:lnTo>
                        <a:pt x="3630" y="3658"/>
                      </a:lnTo>
                      <a:lnTo>
                        <a:pt x="3612" y="3680"/>
                      </a:lnTo>
                      <a:lnTo>
                        <a:pt x="3600" y="3686"/>
                      </a:lnTo>
                      <a:lnTo>
                        <a:pt x="3592" y="3694"/>
                      </a:lnTo>
                      <a:lnTo>
                        <a:pt x="3584" y="3702"/>
                      </a:lnTo>
                      <a:lnTo>
                        <a:pt x="3576" y="3710"/>
                      </a:lnTo>
                      <a:lnTo>
                        <a:pt x="3562" y="3712"/>
                      </a:lnTo>
                      <a:lnTo>
                        <a:pt x="3552" y="3716"/>
                      </a:lnTo>
                      <a:lnTo>
                        <a:pt x="3544" y="3724"/>
                      </a:lnTo>
                      <a:lnTo>
                        <a:pt x="3536" y="3730"/>
                      </a:lnTo>
                      <a:lnTo>
                        <a:pt x="3512" y="3730"/>
                      </a:lnTo>
                      <a:lnTo>
                        <a:pt x="3504" y="3732"/>
                      </a:lnTo>
                      <a:lnTo>
                        <a:pt x="3498" y="3734"/>
                      </a:lnTo>
                      <a:lnTo>
                        <a:pt x="3494" y="3742"/>
                      </a:lnTo>
                      <a:lnTo>
                        <a:pt x="3488" y="3748"/>
                      </a:lnTo>
                      <a:lnTo>
                        <a:pt x="3482" y="3750"/>
                      </a:lnTo>
                      <a:lnTo>
                        <a:pt x="3476" y="3752"/>
                      </a:lnTo>
                      <a:lnTo>
                        <a:pt x="3470" y="3752"/>
                      </a:lnTo>
                      <a:lnTo>
                        <a:pt x="3464" y="3750"/>
                      </a:lnTo>
                      <a:lnTo>
                        <a:pt x="3452" y="3744"/>
                      </a:lnTo>
                      <a:lnTo>
                        <a:pt x="3430" y="3750"/>
                      </a:lnTo>
                      <a:lnTo>
                        <a:pt x="3410" y="3758"/>
                      </a:lnTo>
                      <a:lnTo>
                        <a:pt x="3390" y="3768"/>
                      </a:lnTo>
                      <a:lnTo>
                        <a:pt x="3370" y="3774"/>
                      </a:lnTo>
                      <a:lnTo>
                        <a:pt x="3344" y="3776"/>
                      </a:lnTo>
                      <a:lnTo>
                        <a:pt x="3336" y="3778"/>
                      </a:lnTo>
                      <a:lnTo>
                        <a:pt x="3328" y="3780"/>
                      </a:lnTo>
                      <a:lnTo>
                        <a:pt x="3324" y="3786"/>
                      </a:lnTo>
                      <a:lnTo>
                        <a:pt x="3320" y="3792"/>
                      </a:lnTo>
                      <a:lnTo>
                        <a:pt x="3316" y="3804"/>
                      </a:lnTo>
                      <a:lnTo>
                        <a:pt x="3312" y="3816"/>
                      </a:lnTo>
                      <a:lnTo>
                        <a:pt x="3306" y="3822"/>
                      </a:lnTo>
                      <a:lnTo>
                        <a:pt x="3298" y="3824"/>
                      </a:lnTo>
                      <a:lnTo>
                        <a:pt x="3292" y="3828"/>
                      </a:lnTo>
                      <a:lnTo>
                        <a:pt x="3288" y="3834"/>
                      </a:lnTo>
                      <a:lnTo>
                        <a:pt x="3324" y="3876"/>
                      </a:lnTo>
                      <a:lnTo>
                        <a:pt x="3324" y="3898"/>
                      </a:lnTo>
                      <a:lnTo>
                        <a:pt x="3310" y="3906"/>
                      </a:lnTo>
                      <a:lnTo>
                        <a:pt x="3298" y="3912"/>
                      </a:lnTo>
                      <a:lnTo>
                        <a:pt x="3284" y="3914"/>
                      </a:lnTo>
                      <a:lnTo>
                        <a:pt x="3272" y="3914"/>
                      </a:lnTo>
                      <a:close/>
                    </a:path>
                  </a:pathLst>
                </a:custGeom>
                <a:solidFill>
                  <a:srgbClr val="DC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83" name="Freeform 10"/>
                <p:cNvSpPr>
                  <a:spLocks noChangeArrowheads="1"/>
                </p:cNvSpPr>
                <p:nvPr/>
              </p:nvSpPr>
              <p:spPr bwMode="auto">
                <a:xfrm>
                  <a:off x="3226" y="3302"/>
                  <a:ext cx="784" cy="602"/>
                </a:xfrm>
                <a:custGeom>
                  <a:avLst/>
                  <a:gdLst>
                    <a:gd name="T0" fmla="*/ 40 w 784"/>
                    <a:gd name="T1" fmla="*/ 590 h 602"/>
                    <a:gd name="T2" fmla="*/ 0 w 784"/>
                    <a:gd name="T3" fmla="*/ 520 h 602"/>
                    <a:gd name="T4" fmla="*/ 8 w 784"/>
                    <a:gd name="T5" fmla="*/ 486 h 602"/>
                    <a:gd name="T6" fmla="*/ 26 w 784"/>
                    <a:gd name="T7" fmla="*/ 440 h 602"/>
                    <a:gd name="T8" fmla="*/ 66 w 784"/>
                    <a:gd name="T9" fmla="*/ 396 h 602"/>
                    <a:gd name="T10" fmla="*/ 124 w 784"/>
                    <a:gd name="T11" fmla="*/ 342 h 602"/>
                    <a:gd name="T12" fmla="*/ 184 w 784"/>
                    <a:gd name="T13" fmla="*/ 276 h 602"/>
                    <a:gd name="T14" fmla="*/ 214 w 784"/>
                    <a:gd name="T15" fmla="*/ 230 h 602"/>
                    <a:gd name="T16" fmla="*/ 218 w 784"/>
                    <a:gd name="T17" fmla="*/ 196 h 602"/>
                    <a:gd name="T18" fmla="*/ 248 w 784"/>
                    <a:gd name="T19" fmla="*/ 164 h 602"/>
                    <a:gd name="T20" fmla="*/ 254 w 784"/>
                    <a:gd name="T21" fmla="*/ 96 h 602"/>
                    <a:gd name="T22" fmla="*/ 264 w 784"/>
                    <a:gd name="T23" fmla="*/ 60 h 602"/>
                    <a:gd name="T24" fmla="*/ 298 w 784"/>
                    <a:gd name="T25" fmla="*/ 36 h 602"/>
                    <a:gd name="T26" fmla="*/ 352 w 784"/>
                    <a:gd name="T27" fmla="*/ 68 h 602"/>
                    <a:gd name="T28" fmla="*/ 360 w 784"/>
                    <a:gd name="T29" fmla="*/ 32 h 602"/>
                    <a:gd name="T30" fmla="*/ 346 w 784"/>
                    <a:gd name="T31" fmla="*/ 8 h 602"/>
                    <a:gd name="T32" fmla="*/ 454 w 784"/>
                    <a:gd name="T33" fmla="*/ 10 h 602"/>
                    <a:gd name="T34" fmla="*/ 506 w 784"/>
                    <a:gd name="T35" fmla="*/ 0 h 602"/>
                    <a:gd name="T36" fmla="*/ 518 w 784"/>
                    <a:gd name="T37" fmla="*/ 20 h 602"/>
                    <a:gd name="T38" fmla="*/ 478 w 784"/>
                    <a:gd name="T39" fmla="*/ 82 h 602"/>
                    <a:gd name="T40" fmla="*/ 500 w 784"/>
                    <a:gd name="T41" fmla="*/ 96 h 602"/>
                    <a:gd name="T42" fmla="*/ 580 w 784"/>
                    <a:gd name="T43" fmla="*/ 72 h 602"/>
                    <a:gd name="T44" fmla="*/ 612 w 784"/>
                    <a:gd name="T45" fmla="*/ 84 h 602"/>
                    <a:gd name="T46" fmla="*/ 668 w 784"/>
                    <a:gd name="T47" fmla="*/ 58 h 602"/>
                    <a:gd name="T48" fmla="*/ 710 w 784"/>
                    <a:gd name="T49" fmla="*/ 56 h 602"/>
                    <a:gd name="T50" fmla="*/ 784 w 784"/>
                    <a:gd name="T51" fmla="*/ 152 h 602"/>
                    <a:gd name="T52" fmla="*/ 752 w 784"/>
                    <a:gd name="T53" fmla="*/ 174 h 602"/>
                    <a:gd name="T54" fmla="*/ 728 w 784"/>
                    <a:gd name="T55" fmla="*/ 196 h 602"/>
                    <a:gd name="T56" fmla="*/ 728 w 784"/>
                    <a:gd name="T57" fmla="*/ 224 h 602"/>
                    <a:gd name="T58" fmla="*/ 704 w 784"/>
                    <a:gd name="T59" fmla="*/ 242 h 602"/>
                    <a:gd name="T60" fmla="*/ 634 w 784"/>
                    <a:gd name="T61" fmla="*/ 282 h 602"/>
                    <a:gd name="T62" fmla="*/ 606 w 784"/>
                    <a:gd name="T63" fmla="*/ 296 h 602"/>
                    <a:gd name="T64" fmla="*/ 582 w 784"/>
                    <a:gd name="T65" fmla="*/ 288 h 602"/>
                    <a:gd name="T66" fmla="*/ 556 w 784"/>
                    <a:gd name="T67" fmla="*/ 304 h 602"/>
                    <a:gd name="T68" fmla="*/ 544 w 784"/>
                    <a:gd name="T69" fmla="*/ 292 h 602"/>
                    <a:gd name="T70" fmla="*/ 526 w 784"/>
                    <a:gd name="T71" fmla="*/ 294 h 602"/>
                    <a:gd name="T72" fmla="*/ 516 w 784"/>
                    <a:gd name="T73" fmla="*/ 326 h 602"/>
                    <a:gd name="T74" fmla="*/ 498 w 784"/>
                    <a:gd name="T75" fmla="*/ 338 h 602"/>
                    <a:gd name="T76" fmla="*/ 478 w 784"/>
                    <a:gd name="T77" fmla="*/ 342 h 602"/>
                    <a:gd name="T78" fmla="*/ 468 w 784"/>
                    <a:gd name="T79" fmla="*/ 326 h 602"/>
                    <a:gd name="T80" fmla="*/ 436 w 784"/>
                    <a:gd name="T81" fmla="*/ 302 h 602"/>
                    <a:gd name="T82" fmla="*/ 408 w 784"/>
                    <a:gd name="T83" fmla="*/ 330 h 602"/>
                    <a:gd name="T84" fmla="*/ 374 w 784"/>
                    <a:gd name="T85" fmla="*/ 368 h 602"/>
                    <a:gd name="T86" fmla="*/ 350 w 784"/>
                    <a:gd name="T87" fmla="*/ 394 h 602"/>
                    <a:gd name="T88" fmla="*/ 306 w 784"/>
                    <a:gd name="T89" fmla="*/ 418 h 602"/>
                    <a:gd name="T90" fmla="*/ 270 w 784"/>
                    <a:gd name="T91" fmla="*/ 422 h 602"/>
                    <a:gd name="T92" fmla="*/ 256 w 784"/>
                    <a:gd name="T93" fmla="*/ 438 h 602"/>
                    <a:gd name="T94" fmla="*/ 218 w 784"/>
                    <a:gd name="T95" fmla="*/ 432 h 602"/>
                    <a:gd name="T96" fmla="*/ 140 w 784"/>
                    <a:gd name="T97" fmla="*/ 462 h 602"/>
                    <a:gd name="T98" fmla="*/ 92 w 784"/>
                    <a:gd name="T99" fmla="*/ 474 h 602"/>
                    <a:gd name="T100" fmla="*/ 76 w 784"/>
                    <a:gd name="T101" fmla="*/ 510 h 602"/>
                    <a:gd name="T102" fmla="*/ 52 w 784"/>
                    <a:gd name="T103" fmla="*/ 542 h 602"/>
                    <a:gd name="T104" fmla="*/ 78 w 784"/>
                    <a:gd name="T105" fmla="*/ 566 h 602"/>
                    <a:gd name="T106" fmla="*/ 86 w 784"/>
                    <a:gd name="T107" fmla="*/ 590 h 602"/>
                    <a:gd name="T108" fmla="*/ 54 w 784"/>
                    <a:gd name="T109" fmla="*/ 602 h 602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784"/>
                    <a:gd name="T166" fmla="*/ 0 h 602"/>
                    <a:gd name="T167" fmla="*/ 784 w 784"/>
                    <a:gd name="T168" fmla="*/ 602 h 602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784" h="602">
                      <a:moveTo>
                        <a:pt x="54" y="602"/>
                      </a:moveTo>
                      <a:lnTo>
                        <a:pt x="54" y="602"/>
                      </a:lnTo>
                      <a:lnTo>
                        <a:pt x="46" y="596"/>
                      </a:lnTo>
                      <a:lnTo>
                        <a:pt x="40" y="590"/>
                      </a:lnTo>
                      <a:lnTo>
                        <a:pt x="34" y="580"/>
                      </a:lnTo>
                      <a:lnTo>
                        <a:pt x="28" y="558"/>
                      </a:lnTo>
                      <a:lnTo>
                        <a:pt x="0" y="520"/>
                      </a:lnTo>
                      <a:lnTo>
                        <a:pt x="0" y="502"/>
                      </a:lnTo>
                      <a:lnTo>
                        <a:pt x="2" y="492"/>
                      </a:lnTo>
                      <a:lnTo>
                        <a:pt x="8" y="486"/>
                      </a:lnTo>
                      <a:lnTo>
                        <a:pt x="18" y="478"/>
                      </a:lnTo>
                      <a:lnTo>
                        <a:pt x="22" y="450"/>
                      </a:lnTo>
                      <a:lnTo>
                        <a:pt x="26" y="440"/>
                      </a:lnTo>
                      <a:lnTo>
                        <a:pt x="30" y="430"/>
                      </a:lnTo>
                      <a:lnTo>
                        <a:pt x="36" y="422"/>
                      </a:lnTo>
                      <a:lnTo>
                        <a:pt x="44" y="414"/>
                      </a:lnTo>
                      <a:lnTo>
                        <a:pt x="66" y="396"/>
                      </a:lnTo>
                      <a:lnTo>
                        <a:pt x="94" y="366"/>
                      </a:lnTo>
                      <a:lnTo>
                        <a:pt x="108" y="354"/>
                      </a:lnTo>
                      <a:lnTo>
                        <a:pt x="124" y="342"/>
                      </a:lnTo>
                      <a:lnTo>
                        <a:pt x="154" y="306"/>
                      </a:lnTo>
                      <a:lnTo>
                        <a:pt x="184" y="276"/>
                      </a:lnTo>
                      <a:lnTo>
                        <a:pt x="196" y="266"/>
                      </a:lnTo>
                      <a:lnTo>
                        <a:pt x="204" y="256"/>
                      </a:lnTo>
                      <a:lnTo>
                        <a:pt x="210" y="244"/>
                      </a:lnTo>
                      <a:lnTo>
                        <a:pt x="214" y="230"/>
                      </a:lnTo>
                      <a:lnTo>
                        <a:pt x="214" y="214"/>
                      </a:lnTo>
                      <a:lnTo>
                        <a:pt x="216" y="204"/>
                      </a:lnTo>
                      <a:lnTo>
                        <a:pt x="218" y="196"/>
                      </a:lnTo>
                      <a:lnTo>
                        <a:pt x="222" y="190"/>
                      </a:lnTo>
                      <a:lnTo>
                        <a:pt x="232" y="180"/>
                      </a:lnTo>
                      <a:lnTo>
                        <a:pt x="240" y="174"/>
                      </a:lnTo>
                      <a:lnTo>
                        <a:pt x="248" y="164"/>
                      </a:lnTo>
                      <a:lnTo>
                        <a:pt x="244" y="106"/>
                      </a:lnTo>
                      <a:lnTo>
                        <a:pt x="254" y="96"/>
                      </a:lnTo>
                      <a:lnTo>
                        <a:pt x="260" y="84"/>
                      </a:lnTo>
                      <a:lnTo>
                        <a:pt x="262" y="72"/>
                      </a:lnTo>
                      <a:lnTo>
                        <a:pt x="264" y="60"/>
                      </a:lnTo>
                      <a:lnTo>
                        <a:pt x="278" y="36"/>
                      </a:lnTo>
                      <a:lnTo>
                        <a:pt x="298" y="36"/>
                      </a:lnTo>
                      <a:lnTo>
                        <a:pt x="332" y="68"/>
                      </a:lnTo>
                      <a:lnTo>
                        <a:pt x="352" y="68"/>
                      </a:lnTo>
                      <a:lnTo>
                        <a:pt x="354" y="64"/>
                      </a:lnTo>
                      <a:lnTo>
                        <a:pt x="356" y="60"/>
                      </a:lnTo>
                      <a:lnTo>
                        <a:pt x="358" y="48"/>
                      </a:lnTo>
                      <a:lnTo>
                        <a:pt x="360" y="32"/>
                      </a:lnTo>
                      <a:lnTo>
                        <a:pt x="340" y="10"/>
                      </a:lnTo>
                      <a:lnTo>
                        <a:pt x="346" y="8"/>
                      </a:lnTo>
                      <a:lnTo>
                        <a:pt x="442" y="8"/>
                      </a:lnTo>
                      <a:lnTo>
                        <a:pt x="454" y="10"/>
                      </a:lnTo>
                      <a:lnTo>
                        <a:pt x="472" y="10"/>
                      </a:lnTo>
                      <a:lnTo>
                        <a:pt x="490" y="8"/>
                      </a:lnTo>
                      <a:lnTo>
                        <a:pt x="500" y="4"/>
                      </a:lnTo>
                      <a:lnTo>
                        <a:pt x="506" y="0"/>
                      </a:lnTo>
                      <a:lnTo>
                        <a:pt x="518" y="0"/>
                      </a:lnTo>
                      <a:lnTo>
                        <a:pt x="518" y="20"/>
                      </a:lnTo>
                      <a:lnTo>
                        <a:pt x="476" y="68"/>
                      </a:lnTo>
                      <a:lnTo>
                        <a:pt x="478" y="82"/>
                      </a:lnTo>
                      <a:lnTo>
                        <a:pt x="482" y="88"/>
                      </a:lnTo>
                      <a:lnTo>
                        <a:pt x="486" y="92"/>
                      </a:lnTo>
                      <a:lnTo>
                        <a:pt x="492" y="94"/>
                      </a:lnTo>
                      <a:lnTo>
                        <a:pt x="500" y="96"/>
                      </a:lnTo>
                      <a:lnTo>
                        <a:pt x="524" y="98"/>
                      </a:lnTo>
                      <a:lnTo>
                        <a:pt x="580" y="72"/>
                      </a:lnTo>
                      <a:lnTo>
                        <a:pt x="600" y="72"/>
                      </a:lnTo>
                      <a:lnTo>
                        <a:pt x="612" y="84"/>
                      </a:lnTo>
                      <a:lnTo>
                        <a:pt x="624" y="82"/>
                      </a:lnTo>
                      <a:lnTo>
                        <a:pt x="634" y="78"/>
                      </a:lnTo>
                      <a:lnTo>
                        <a:pt x="656" y="64"/>
                      </a:lnTo>
                      <a:lnTo>
                        <a:pt x="668" y="58"/>
                      </a:lnTo>
                      <a:lnTo>
                        <a:pt x="680" y="54"/>
                      </a:lnTo>
                      <a:lnTo>
                        <a:pt x="694" y="52"/>
                      </a:lnTo>
                      <a:lnTo>
                        <a:pt x="710" y="56"/>
                      </a:lnTo>
                      <a:lnTo>
                        <a:pt x="740" y="92"/>
                      </a:lnTo>
                      <a:lnTo>
                        <a:pt x="784" y="152"/>
                      </a:lnTo>
                      <a:lnTo>
                        <a:pt x="784" y="168"/>
                      </a:lnTo>
                      <a:lnTo>
                        <a:pt x="764" y="170"/>
                      </a:lnTo>
                      <a:lnTo>
                        <a:pt x="752" y="174"/>
                      </a:lnTo>
                      <a:lnTo>
                        <a:pt x="746" y="180"/>
                      </a:lnTo>
                      <a:lnTo>
                        <a:pt x="740" y="186"/>
                      </a:lnTo>
                      <a:lnTo>
                        <a:pt x="728" y="196"/>
                      </a:lnTo>
                      <a:lnTo>
                        <a:pt x="724" y="200"/>
                      </a:lnTo>
                      <a:lnTo>
                        <a:pt x="722" y="208"/>
                      </a:lnTo>
                      <a:lnTo>
                        <a:pt x="722" y="214"/>
                      </a:lnTo>
                      <a:lnTo>
                        <a:pt x="728" y="224"/>
                      </a:lnTo>
                      <a:lnTo>
                        <a:pt x="728" y="230"/>
                      </a:lnTo>
                      <a:lnTo>
                        <a:pt x="704" y="242"/>
                      </a:lnTo>
                      <a:lnTo>
                        <a:pt x="680" y="256"/>
                      </a:lnTo>
                      <a:lnTo>
                        <a:pt x="656" y="270"/>
                      </a:lnTo>
                      <a:lnTo>
                        <a:pt x="634" y="282"/>
                      </a:lnTo>
                      <a:lnTo>
                        <a:pt x="618" y="298"/>
                      </a:lnTo>
                      <a:lnTo>
                        <a:pt x="612" y="298"/>
                      </a:lnTo>
                      <a:lnTo>
                        <a:pt x="606" y="296"/>
                      </a:lnTo>
                      <a:lnTo>
                        <a:pt x="602" y="292"/>
                      </a:lnTo>
                      <a:lnTo>
                        <a:pt x="600" y="288"/>
                      </a:lnTo>
                      <a:lnTo>
                        <a:pt x="582" y="288"/>
                      </a:lnTo>
                      <a:lnTo>
                        <a:pt x="570" y="304"/>
                      </a:lnTo>
                      <a:lnTo>
                        <a:pt x="556" y="304"/>
                      </a:lnTo>
                      <a:lnTo>
                        <a:pt x="552" y="298"/>
                      </a:lnTo>
                      <a:lnTo>
                        <a:pt x="548" y="294"/>
                      </a:lnTo>
                      <a:lnTo>
                        <a:pt x="544" y="292"/>
                      </a:lnTo>
                      <a:lnTo>
                        <a:pt x="540" y="292"/>
                      </a:lnTo>
                      <a:lnTo>
                        <a:pt x="534" y="292"/>
                      </a:lnTo>
                      <a:lnTo>
                        <a:pt x="526" y="294"/>
                      </a:lnTo>
                      <a:lnTo>
                        <a:pt x="526" y="318"/>
                      </a:lnTo>
                      <a:lnTo>
                        <a:pt x="520" y="322"/>
                      </a:lnTo>
                      <a:lnTo>
                        <a:pt x="516" y="326"/>
                      </a:lnTo>
                      <a:lnTo>
                        <a:pt x="508" y="328"/>
                      </a:lnTo>
                      <a:lnTo>
                        <a:pt x="504" y="328"/>
                      </a:lnTo>
                      <a:lnTo>
                        <a:pt x="500" y="332"/>
                      </a:lnTo>
                      <a:lnTo>
                        <a:pt x="498" y="338"/>
                      </a:lnTo>
                      <a:lnTo>
                        <a:pt x="494" y="346"/>
                      </a:lnTo>
                      <a:lnTo>
                        <a:pt x="482" y="344"/>
                      </a:lnTo>
                      <a:lnTo>
                        <a:pt x="478" y="342"/>
                      </a:lnTo>
                      <a:lnTo>
                        <a:pt x="476" y="340"/>
                      </a:lnTo>
                      <a:lnTo>
                        <a:pt x="472" y="334"/>
                      </a:lnTo>
                      <a:lnTo>
                        <a:pt x="468" y="326"/>
                      </a:lnTo>
                      <a:lnTo>
                        <a:pt x="462" y="326"/>
                      </a:lnTo>
                      <a:lnTo>
                        <a:pt x="436" y="302"/>
                      </a:lnTo>
                      <a:lnTo>
                        <a:pt x="420" y="302"/>
                      </a:lnTo>
                      <a:lnTo>
                        <a:pt x="414" y="314"/>
                      </a:lnTo>
                      <a:lnTo>
                        <a:pt x="408" y="330"/>
                      </a:lnTo>
                      <a:lnTo>
                        <a:pt x="388" y="362"/>
                      </a:lnTo>
                      <a:lnTo>
                        <a:pt x="374" y="368"/>
                      </a:lnTo>
                      <a:lnTo>
                        <a:pt x="366" y="374"/>
                      </a:lnTo>
                      <a:lnTo>
                        <a:pt x="358" y="382"/>
                      </a:lnTo>
                      <a:lnTo>
                        <a:pt x="350" y="394"/>
                      </a:lnTo>
                      <a:lnTo>
                        <a:pt x="338" y="396"/>
                      </a:lnTo>
                      <a:lnTo>
                        <a:pt x="328" y="398"/>
                      </a:lnTo>
                      <a:lnTo>
                        <a:pt x="306" y="418"/>
                      </a:lnTo>
                      <a:lnTo>
                        <a:pt x="290" y="418"/>
                      </a:lnTo>
                      <a:lnTo>
                        <a:pt x="278" y="420"/>
                      </a:lnTo>
                      <a:lnTo>
                        <a:pt x="270" y="422"/>
                      </a:lnTo>
                      <a:lnTo>
                        <a:pt x="262" y="426"/>
                      </a:lnTo>
                      <a:lnTo>
                        <a:pt x="256" y="438"/>
                      </a:lnTo>
                      <a:lnTo>
                        <a:pt x="244" y="438"/>
                      </a:lnTo>
                      <a:lnTo>
                        <a:pt x="228" y="432"/>
                      </a:lnTo>
                      <a:lnTo>
                        <a:pt x="218" y="432"/>
                      </a:lnTo>
                      <a:lnTo>
                        <a:pt x="210" y="436"/>
                      </a:lnTo>
                      <a:lnTo>
                        <a:pt x="198" y="440"/>
                      </a:lnTo>
                      <a:lnTo>
                        <a:pt x="140" y="462"/>
                      </a:lnTo>
                      <a:lnTo>
                        <a:pt x="120" y="464"/>
                      </a:lnTo>
                      <a:lnTo>
                        <a:pt x="104" y="466"/>
                      </a:lnTo>
                      <a:lnTo>
                        <a:pt x="92" y="474"/>
                      </a:lnTo>
                      <a:lnTo>
                        <a:pt x="78" y="486"/>
                      </a:lnTo>
                      <a:lnTo>
                        <a:pt x="76" y="510"/>
                      </a:lnTo>
                      <a:lnTo>
                        <a:pt x="64" y="514"/>
                      </a:lnTo>
                      <a:lnTo>
                        <a:pt x="56" y="520"/>
                      </a:lnTo>
                      <a:lnTo>
                        <a:pt x="52" y="528"/>
                      </a:lnTo>
                      <a:lnTo>
                        <a:pt x="52" y="542"/>
                      </a:lnTo>
                      <a:lnTo>
                        <a:pt x="60" y="548"/>
                      </a:lnTo>
                      <a:lnTo>
                        <a:pt x="72" y="558"/>
                      </a:lnTo>
                      <a:lnTo>
                        <a:pt x="78" y="566"/>
                      </a:lnTo>
                      <a:lnTo>
                        <a:pt x="82" y="572"/>
                      </a:lnTo>
                      <a:lnTo>
                        <a:pt x="86" y="580"/>
                      </a:lnTo>
                      <a:lnTo>
                        <a:pt x="86" y="590"/>
                      </a:lnTo>
                      <a:lnTo>
                        <a:pt x="78" y="594"/>
                      </a:lnTo>
                      <a:lnTo>
                        <a:pt x="68" y="598"/>
                      </a:lnTo>
                      <a:lnTo>
                        <a:pt x="54" y="60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84" name="Freeform 11"/>
                <p:cNvSpPr>
                  <a:spLocks noChangeArrowheads="1"/>
                </p:cNvSpPr>
                <p:nvPr/>
              </p:nvSpPr>
              <p:spPr bwMode="auto">
                <a:xfrm>
                  <a:off x="1974" y="2888"/>
                  <a:ext cx="882" cy="932"/>
                </a:xfrm>
                <a:custGeom>
                  <a:avLst/>
                  <a:gdLst>
                    <a:gd name="T0" fmla="*/ 356 w 882"/>
                    <a:gd name="T1" fmla="*/ 898 h 932"/>
                    <a:gd name="T2" fmla="*/ 352 w 882"/>
                    <a:gd name="T3" fmla="*/ 844 h 932"/>
                    <a:gd name="T4" fmla="*/ 310 w 882"/>
                    <a:gd name="T5" fmla="*/ 844 h 932"/>
                    <a:gd name="T6" fmla="*/ 246 w 882"/>
                    <a:gd name="T7" fmla="*/ 840 h 932"/>
                    <a:gd name="T8" fmla="*/ 208 w 882"/>
                    <a:gd name="T9" fmla="*/ 800 h 932"/>
                    <a:gd name="T10" fmla="*/ 164 w 882"/>
                    <a:gd name="T11" fmla="*/ 782 h 932"/>
                    <a:gd name="T12" fmla="*/ 166 w 882"/>
                    <a:gd name="T13" fmla="*/ 724 h 932"/>
                    <a:gd name="T14" fmla="*/ 138 w 882"/>
                    <a:gd name="T15" fmla="*/ 676 h 932"/>
                    <a:gd name="T16" fmla="*/ 114 w 882"/>
                    <a:gd name="T17" fmla="*/ 616 h 932"/>
                    <a:gd name="T18" fmla="*/ 88 w 882"/>
                    <a:gd name="T19" fmla="*/ 564 h 932"/>
                    <a:gd name="T20" fmla="*/ 16 w 882"/>
                    <a:gd name="T21" fmla="*/ 578 h 932"/>
                    <a:gd name="T22" fmla="*/ 0 w 882"/>
                    <a:gd name="T23" fmla="*/ 490 h 932"/>
                    <a:gd name="T24" fmla="*/ 84 w 882"/>
                    <a:gd name="T25" fmla="*/ 392 h 932"/>
                    <a:gd name="T26" fmla="*/ 120 w 882"/>
                    <a:gd name="T27" fmla="*/ 310 h 932"/>
                    <a:gd name="T28" fmla="*/ 130 w 882"/>
                    <a:gd name="T29" fmla="*/ 236 h 932"/>
                    <a:gd name="T30" fmla="*/ 126 w 882"/>
                    <a:gd name="T31" fmla="*/ 178 h 932"/>
                    <a:gd name="T32" fmla="*/ 104 w 882"/>
                    <a:gd name="T33" fmla="*/ 108 h 932"/>
                    <a:gd name="T34" fmla="*/ 126 w 882"/>
                    <a:gd name="T35" fmla="*/ 52 h 932"/>
                    <a:gd name="T36" fmla="*/ 134 w 882"/>
                    <a:gd name="T37" fmla="*/ 0 h 932"/>
                    <a:gd name="T38" fmla="*/ 170 w 882"/>
                    <a:gd name="T39" fmla="*/ 44 h 932"/>
                    <a:gd name="T40" fmla="*/ 208 w 882"/>
                    <a:gd name="T41" fmla="*/ 100 h 932"/>
                    <a:gd name="T42" fmla="*/ 218 w 882"/>
                    <a:gd name="T43" fmla="*/ 44 h 932"/>
                    <a:gd name="T44" fmla="*/ 252 w 882"/>
                    <a:gd name="T45" fmla="*/ 88 h 932"/>
                    <a:gd name="T46" fmla="*/ 332 w 882"/>
                    <a:gd name="T47" fmla="*/ 148 h 932"/>
                    <a:gd name="T48" fmla="*/ 406 w 882"/>
                    <a:gd name="T49" fmla="*/ 280 h 932"/>
                    <a:gd name="T50" fmla="*/ 400 w 882"/>
                    <a:gd name="T51" fmla="*/ 336 h 932"/>
                    <a:gd name="T52" fmla="*/ 452 w 882"/>
                    <a:gd name="T53" fmla="*/ 370 h 932"/>
                    <a:gd name="T54" fmla="*/ 574 w 882"/>
                    <a:gd name="T55" fmla="*/ 346 h 932"/>
                    <a:gd name="T56" fmla="*/ 586 w 882"/>
                    <a:gd name="T57" fmla="*/ 290 h 932"/>
                    <a:gd name="T58" fmla="*/ 558 w 882"/>
                    <a:gd name="T59" fmla="*/ 230 h 932"/>
                    <a:gd name="T60" fmla="*/ 620 w 882"/>
                    <a:gd name="T61" fmla="*/ 178 h 932"/>
                    <a:gd name="T62" fmla="*/ 606 w 882"/>
                    <a:gd name="T63" fmla="*/ 122 h 932"/>
                    <a:gd name="T64" fmla="*/ 614 w 882"/>
                    <a:gd name="T65" fmla="*/ 104 h 932"/>
                    <a:gd name="T66" fmla="*/ 654 w 882"/>
                    <a:gd name="T67" fmla="*/ 64 h 932"/>
                    <a:gd name="T68" fmla="*/ 712 w 882"/>
                    <a:gd name="T69" fmla="*/ 144 h 932"/>
                    <a:gd name="T70" fmla="*/ 790 w 882"/>
                    <a:gd name="T71" fmla="*/ 128 h 932"/>
                    <a:gd name="T72" fmla="*/ 790 w 882"/>
                    <a:gd name="T73" fmla="*/ 188 h 932"/>
                    <a:gd name="T74" fmla="*/ 752 w 882"/>
                    <a:gd name="T75" fmla="*/ 208 h 932"/>
                    <a:gd name="T76" fmla="*/ 660 w 882"/>
                    <a:gd name="T77" fmla="*/ 204 h 932"/>
                    <a:gd name="T78" fmla="*/ 630 w 882"/>
                    <a:gd name="T79" fmla="*/ 266 h 932"/>
                    <a:gd name="T80" fmla="*/ 652 w 882"/>
                    <a:gd name="T81" fmla="*/ 308 h 932"/>
                    <a:gd name="T82" fmla="*/ 698 w 882"/>
                    <a:gd name="T83" fmla="*/ 300 h 932"/>
                    <a:gd name="T84" fmla="*/ 718 w 882"/>
                    <a:gd name="T85" fmla="*/ 330 h 932"/>
                    <a:gd name="T86" fmla="*/ 692 w 882"/>
                    <a:gd name="T87" fmla="*/ 418 h 932"/>
                    <a:gd name="T88" fmla="*/ 732 w 882"/>
                    <a:gd name="T89" fmla="*/ 472 h 932"/>
                    <a:gd name="T90" fmla="*/ 726 w 882"/>
                    <a:gd name="T91" fmla="*/ 528 h 932"/>
                    <a:gd name="T92" fmla="*/ 828 w 882"/>
                    <a:gd name="T93" fmla="*/ 590 h 932"/>
                    <a:gd name="T94" fmla="*/ 876 w 882"/>
                    <a:gd name="T95" fmla="*/ 606 h 932"/>
                    <a:gd name="T96" fmla="*/ 850 w 882"/>
                    <a:gd name="T97" fmla="*/ 658 h 932"/>
                    <a:gd name="T98" fmla="*/ 784 w 882"/>
                    <a:gd name="T99" fmla="*/ 676 h 932"/>
                    <a:gd name="T100" fmla="*/ 720 w 882"/>
                    <a:gd name="T101" fmla="*/ 734 h 932"/>
                    <a:gd name="T102" fmla="*/ 650 w 882"/>
                    <a:gd name="T103" fmla="*/ 764 h 932"/>
                    <a:gd name="T104" fmla="*/ 612 w 882"/>
                    <a:gd name="T105" fmla="*/ 742 h 932"/>
                    <a:gd name="T106" fmla="*/ 564 w 882"/>
                    <a:gd name="T107" fmla="*/ 760 h 932"/>
                    <a:gd name="T108" fmla="*/ 526 w 882"/>
                    <a:gd name="T109" fmla="*/ 740 h 932"/>
                    <a:gd name="T110" fmla="*/ 482 w 882"/>
                    <a:gd name="T111" fmla="*/ 750 h 932"/>
                    <a:gd name="T112" fmla="*/ 448 w 882"/>
                    <a:gd name="T113" fmla="*/ 768 h 932"/>
                    <a:gd name="T114" fmla="*/ 404 w 882"/>
                    <a:gd name="T115" fmla="*/ 766 h 932"/>
                    <a:gd name="T116" fmla="*/ 410 w 882"/>
                    <a:gd name="T117" fmla="*/ 826 h 932"/>
                    <a:gd name="T118" fmla="*/ 410 w 882"/>
                    <a:gd name="T119" fmla="*/ 872 h 932"/>
                    <a:gd name="T120" fmla="*/ 406 w 882"/>
                    <a:gd name="T121" fmla="*/ 932 h 932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882"/>
                    <a:gd name="T184" fmla="*/ 0 h 932"/>
                    <a:gd name="T185" fmla="*/ 882 w 882"/>
                    <a:gd name="T186" fmla="*/ 932 h 932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882" h="932">
                      <a:moveTo>
                        <a:pt x="406" y="932"/>
                      </a:moveTo>
                      <a:lnTo>
                        <a:pt x="406" y="932"/>
                      </a:lnTo>
                      <a:lnTo>
                        <a:pt x="392" y="920"/>
                      </a:lnTo>
                      <a:lnTo>
                        <a:pt x="380" y="910"/>
                      </a:lnTo>
                      <a:lnTo>
                        <a:pt x="368" y="904"/>
                      </a:lnTo>
                      <a:lnTo>
                        <a:pt x="356" y="898"/>
                      </a:lnTo>
                      <a:lnTo>
                        <a:pt x="358" y="880"/>
                      </a:lnTo>
                      <a:lnTo>
                        <a:pt x="358" y="866"/>
                      </a:lnTo>
                      <a:lnTo>
                        <a:pt x="356" y="854"/>
                      </a:lnTo>
                      <a:lnTo>
                        <a:pt x="352" y="844"/>
                      </a:lnTo>
                      <a:lnTo>
                        <a:pt x="342" y="836"/>
                      </a:lnTo>
                      <a:lnTo>
                        <a:pt x="332" y="836"/>
                      </a:lnTo>
                      <a:lnTo>
                        <a:pt x="324" y="838"/>
                      </a:lnTo>
                      <a:lnTo>
                        <a:pt x="316" y="840"/>
                      </a:lnTo>
                      <a:lnTo>
                        <a:pt x="310" y="844"/>
                      </a:lnTo>
                      <a:lnTo>
                        <a:pt x="298" y="854"/>
                      </a:lnTo>
                      <a:lnTo>
                        <a:pt x="288" y="866"/>
                      </a:lnTo>
                      <a:lnTo>
                        <a:pt x="260" y="860"/>
                      </a:lnTo>
                      <a:lnTo>
                        <a:pt x="246" y="840"/>
                      </a:lnTo>
                      <a:lnTo>
                        <a:pt x="240" y="832"/>
                      </a:lnTo>
                      <a:lnTo>
                        <a:pt x="234" y="828"/>
                      </a:lnTo>
                      <a:lnTo>
                        <a:pt x="218" y="808"/>
                      </a:lnTo>
                      <a:lnTo>
                        <a:pt x="212" y="802"/>
                      </a:lnTo>
                      <a:lnTo>
                        <a:pt x="208" y="800"/>
                      </a:lnTo>
                      <a:lnTo>
                        <a:pt x="202" y="798"/>
                      </a:lnTo>
                      <a:lnTo>
                        <a:pt x="194" y="798"/>
                      </a:lnTo>
                      <a:lnTo>
                        <a:pt x="172" y="798"/>
                      </a:lnTo>
                      <a:lnTo>
                        <a:pt x="168" y="790"/>
                      </a:lnTo>
                      <a:lnTo>
                        <a:pt x="164" y="782"/>
                      </a:lnTo>
                      <a:lnTo>
                        <a:pt x="162" y="774"/>
                      </a:lnTo>
                      <a:lnTo>
                        <a:pt x="160" y="766"/>
                      </a:lnTo>
                      <a:lnTo>
                        <a:pt x="160" y="752"/>
                      </a:lnTo>
                      <a:lnTo>
                        <a:pt x="160" y="740"/>
                      </a:lnTo>
                      <a:lnTo>
                        <a:pt x="166" y="724"/>
                      </a:lnTo>
                      <a:lnTo>
                        <a:pt x="168" y="708"/>
                      </a:lnTo>
                      <a:lnTo>
                        <a:pt x="166" y="694"/>
                      </a:lnTo>
                      <a:lnTo>
                        <a:pt x="164" y="688"/>
                      </a:lnTo>
                      <a:lnTo>
                        <a:pt x="162" y="682"/>
                      </a:lnTo>
                      <a:lnTo>
                        <a:pt x="138" y="676"/>
                      </a:lnTo>
                      <a:lnTo>
                        <a:pt x="126" y="670"/>
                      </a:lnTo>
                      <a:lnTo>
                        <a:pt x="124" y="668"/>
                      </a:lnTo>
                      <a:lnTo>
                        <a:pt x="124" y="664"/>
                      </a:lnTo>
                      <a:lnTo>
                        <a:pt x="124" y="650"/>
                      </a:lnTo>
                      <a:lnTo>
                        <a:pt x="114" y="616"/>
                      </a:lnTo>
                      <a:lnTo>
                        <a:pt x="102" y="598"/>
                      </a:lnTo>
                      <a:lnTo>
                        <a:pt x="96" y="576"/>
                      </a:lnTo>
                      <a:lnTo>
                        <a:pt x="92" y="568"/>
                      </a:lnTo>
                      <a:lnTo>
                        <a:pt x="88" y="564"/>
                      </a:lnTo>
                      <a:lnTo>
                        <a:pt x="82" y="560"/>
                      </a:lnTo>
                      <a:lnTo>
                        <a:pt x="76" y="558"/>
                      </a:lnTo>
                      <a:lnTo>
                        <a:pt x="58" y="556"/>
                      </a:lnTo>
                      <a:lnTo>
                        <a:pt x="30" y="572"/>
                      </a:lnTo>
                      <a:lnTo>
                        <a:pt x="16" y="578"/>
                      </a:lnTo>
                      <a:lnTo>
                        <a:pt x="4" y="580"/>
                      </a:lnTo>
                      <a:lnTo>
                        <a:pt x="2" y="576"/>
                      </a:lnTo>
                      <a:lnTo>
                        <a:pt x="0" y="490"/>
                      </a:lnTo>
                      <a:lnTo>
                        <a:pt x="16" y="454"/>
                      </a:lnTo>
                      <a:lnTo>
                        <a:pt x="32" y="436"/>
                      </a:lnTo>
                      <a:lnTo>
                        <a:pt x="46" y="422"/>
                      </a:lnTo>
                      <a:lnTo>
                        <a:pt x="62" y="408"/>
                      </a:lnTo>
                      <a:lnTo>
                        <a:pt x="84" y="392"/>
                      </a:lnTo>
                      <a:lnTo>
                        <a:pt x="108" y="370"/>
                      </a:lnTo>
                      <a:lnTo>
                        <a:pt x="110" y="328"/>
                      </a:lnTo>
                      <a:lnTo>
                        <a:pt x="120" y="310"/>
                      </a:lnTo>
                      <a:lnTo>
                        <a:pt x="120" y="288"/>
                      </a:lnTo>
                      <a:lnTo>
                        <a:pt x="120" y="266"/>
                      </a:lnTo>
                      <a:lnTo>
                        <a:pt x="124" y="248"/>
                      </a:lnTo>
                      <a:lnTo>
                        <a:pt x="126" y="240"/>
                      </a:lnTo>
                      <a:lnTo>
                        <a:pt x="130" y="236"/>
                      </a:lnTo>
                      <a:lnTo>
                        <a:pt x="132" y="218"/>
                      </a:lnTo>
                      <a:lnTo>
                        <a:pt x="134" y="204"/>
                      </a:lnTo>
                      <a:lnTo>
                        <a:pt x="132" y="190"/>
                      </a:lnTo>
                      <a:lnTo>
                        <a:pt x="126" y="178"/>
                      </a:lnTo>
                      <a:lnTo>
                        <a:pt x="84" y="142"/>
                      </a:lnTo>
                      <a:lnTo>
                        <a:pt x="84" y="110"/>
                      </a:lnTo>
                      <a:lnTo>
                        <a:pt x="94" y="110"/>
                      </a:lnTo>
                      <a:lnTo>
                        <a:pt x="104" y="108"/>
                      </a:lnTo>
                      <a:lnTo>
                        <a:pt x="126" y="100"/>
                      </a:lnTo>
                      <a:lnTo>
                        <a:pt x="128" y="88"/>
                      </a:lnTo>
                      <a:lnTo>
                        <a:pt x="128" y="76"/>
                      </a:lnTo>
                      <a:lnTo>
                        <a:pt x="128" y="64"/>
                      </a:lnTo>
                      <a:lnTo>
                        <a:pt x="126" y="52"/>
                      </a:lnTo>
                      <a:lnTo>
                        <a:pt x="120" y="32"/>
                      </a:lnTo>
                      <a:lnTo>
                        <a:pt x="120" y="22"/>
                      </a:lnTo>
                      <a:lnTo>
                        <a:pt x="118" y="12"/>
                      </a:lnTo>
                      <a:lnTo>
                        <a:pt x="126" y="6"/>
                      </a:lnTo>
                      <a:lnTo>
                        <a:pt x="134" y="0"/>
                      </a:lnTo>
                      <a:lnTo>
                        <a:pt x="138" y="0"/>
                      </a:lnTo>
                      <a:lnTo>
                        <a:pt x="142" y="0"/>
                      </a:lnTo>
                      <a:lnTo>
                        <a:pt x="148" y="4"/>
                      </a:lnTo>
                      <a:lnTo>
                        <a:pt x="154" y="8"/>
                      </a:lnTo>
                      <a:lnTo>
                        <a:pt x="170" y="44"/>
                      </a:lnTo>
                      <a:lnTo>
                        <a:pt x="178" y="66"/>
                      </a:lnTo>
                      <a:lnTo>
                        <a:pt x="184" y="90"/>
                      </a:lnTo>
                      <a:lnTo>
                        <a:pt x="188" y="96"/>
                      </a:lnTo>
                      <a:lnTo>
                        <a:pt x="192" y="98"/>
                      </a:lnTo>
                      <a:lnTo>
                        <a:pt x="208" y="100"/>
                      </a:lnTo>
                      <a:lnTo>
                        <a:pt x="212" y="92"/>
                      </a:lnTo>
                      <a:lnTo>
                        <a:pt x="216" y="86"/>
                      </a:lnTo>
                      <a:lnTo>
                        <a:pt x="218" y="70"/>
                      </a:lnTo>
                      <a:lnTo>
                        <a:pt x="218" y="44"/>
                      </a:lnTo>
                      <a:lnTo>
                        <a:pt x="230" y="34"/>
                      </a:lnTo>
                      <a:lnTo>
                        <a:pt x="236" y="44"/>
                      </a:lnTo>
                      <a:lnTo>
                        <a:pt x="242" y="56"/>
                      </a:lnTo>
                      <a:lnTo>
                        <a:pt x="252" y="88"/>
                      </a:lnTo>
                      <a:lnTo>
                        <a:pt x="268" y="112"/>
                      </a:lnTo>
                      <a:lnTo>
                        <a:pt x="278" y="126"/>
                      </a:lnTo>
                      <a:lnTo>
                        <a:pt x="292" y="142"/>
                      </a:lnTo>
                      <a:lnTo>
                        <a:pt x="332" y="148"/>
                      </a:lnTo>
                      <a:lnTo>
                        <a:pt x="368" y="216"/>
                      </a:lnTo>
                      <a:lnTo>
                        <a:pt x="404" y="264"/>
                      </a:lnTo>
                      <a:lnTo>
                        <a:pt x="406" y="280"/>
                      </a:lnTo>
                      <a:lnTo>
                        <a:pt x="398" y="290"/>
                      </a:lnTo>
                      <a:lnTo>
                        <a:pt x="392" y="298"/>
                      </a:lnTo>
                      <a:lnTo>
                        <a:pt x="390" y="306"/>
                      </a:lnTo>
                      <a:lnTo>
                        <a:pt x="390" y="324"/>
                      </a:lnTo>
                      <a:lnTo>
                        <a:pt x="400" y="336"/>
                      </a:lnTo>
                      <a:lnTo>
                        <a:pt x="408" y="346"/>
                      </a:lnTo>
                      <a:lnTo>
                        <a:pt x="422" y="356"/>
                      </a:lnTo>
                      <a:lnTo>
                        <a:pt x="430" y="358"/>
                      </a:lnTo>
                      <a:lnTo>
                        <a:pt x="440" y="362"/>
                      </a:lnTo>
                      <a:lnTo>
                        <a:pt x="452" y="370"/>
                      </a:lnTo>
                      <a:lnTo>
                        <a:pt x="460" y="376"/>
                      </a:lnTo>
                      <a:lnTo>
                        <a:pt x="472" y="380"/>
                      </a:lnTo>
                      <a:lnTo>
                        <a:pt x="500" y="378"/>
                      </a:lnTo>
                      <a:lnTo>
                        <a:pt x="574" y="346"/>
                      </a:lnTo>
                      <a:lnTo>
                        <a:pt x="580" y="330"/>
                      </a:lnTo>
                      <a:lnTo>
                        <a:pt x="584" y="318"/>
                      </a:lnTo>
                      <a:lnTo>
                        <a:pt x="586" y="304"/>
                      </a:lnTo>
                      <a:lnTo>
                        <a:pt x="586" y="290"/>
                      </a:lnTo>
                      <a:lnTo>
                        <a:pt x="578" y="278"/>
                      </a:lnTo>
                      <a:lnTo>
                        <a:pt x="572" y="272"/>
                      </a:lnTo>
                      <a:lnTo>
                        <a:pt x="558" y="262"/>
                      </a:lnTo>
                      <a:lnTo>
                        <a:pt x="558" y="238"/>
                      </a:lnTo>
                      <a:lnTo>
                        <a:pt x="558" y="230"/>
                      </a:lnTo>
                      <a:lnTo>
                        <a:pt x="564" y="222"/>
                      </a:lnTo>
                      <a:lnTo>
                        <a:pt x="578" y="214"/>
                      </a:lnTo>
                      <a:lnTo>
                        <a:pt x="594" y="204"/>
                      </a:lnTo>
                      <a:lnTo>
                        <a:pt x="608" y="192"/>
                      </a:lnTo>
                      <a:lnTo>
                        <a:pt x="620" y="178"/>
                      </a:lnTo>
                      <a:lnTo>
                        <a:pt x="620" y="152"/>
                      </a:lnTo>
                      <a:lnTo>
                        <a:pt x="616" y="138"/>
                      </a:lnTo>
                      <a:lnTo>
                        <a:pt x="610" y="128"/>
                      </a:lnTo>
                      <a:lnTo>
                        <a:pt x="606" y="122"/>
                      </a:lnTo>
                      <a:lnTo>
                        <a:pt x="600" y="116"/>
                      </a:lnTo>
                      <a:lnTo>
                        <a:pt x="598" y="108"/>
                      </a:lnTo>
                      <a:lnTo>
                        <a:pt x="614" y="104"/>
                      </a:lnTo>
                      <a:lnTo>
                        <a:pt x="622" y="94"/>
                      </a:lnTo>
                      <a:lnTo>
                        <a:pt x="628" y="84"/>
                      </a:lnTo>
                      <a:lnTo>
                        <a:pt x="632" y="72"/>
                      </a:lnTo>
                      <a:lnTo>
                        <a:pt x="636" y="66"/>
                      </a:lnTo>
                      <a:lnTo>
                        <a:pt x="642" y="64"/>
                      </a:lnTo>
                      <a:lnTo>
                        <a:pt x="654" y="64"/>
                      </a:lnTo>
                      <a:lnTo>
                        <a:pt x="672" y="66"/>
                      </a:lnTo>
                      <a:lnTo>
                        <a:pt x="694" y="124"/>
                      </a:lnTo>
                      <a:lnTo>
                        <a:pt x="704" y="136"/>
                      </a:lnTo>
                      <a:lnTo>
                        <a:pt x="712" y="144"/>
                      </a:lnTo>
                      <a:lnTo>
                        <a:pt x="722" y="152"/>
                      </a:lnTo>
                      <a:lnTo>
                        <a:pt x="758" y="152"/>
                      </a:lnTo>
                      <a:lnTo>
                        <a:pt x="774" y="140"/>
                      </a:lnTo>
                      <a:lnTo>
                        <a:pt x="790" y="128"/>
                      </a:lnTo>
                      <a:lnTo>
                        <a:pt x="796" y="138"/>
                      </a:lnTo>
                      <a:lnTo>
                        <a:pt x="796" y="152"/>
                      </a:lnTo>
                      <a:lnTo>
                        <a:pt x="794" y="170"/>
                      </a:lnTo>
                      <a:lnTo>
                        <a:pt x="790" y="188"/>
                      </a:lnTo>
                      <a:lnTo>
                        <a:pt x="786" y="196"/>
                      </a:lnTo>
                      <a:lnTo>
                        <a:pt x="780" y="204"/>
                      </a:lnTo>
                      <a:lnTo>
                        <a:pt x="766" y="208"/>
                      </a:lnTo>
                      <a:lnTo>
                        <a:pt x="752" y="208"/>
                      </a:lnTo>
                      <a:lnTo>
                        <a:pt x="720" y="192"/>
                      </a:lnTo>
                      <a:lnTo>
                        <a:pt x="694" y="192"/>
                      </a:lnTo>
                      <a:lnTo>
                        <a:pt x="676" y="196"/>
                      </a:lnTo>
                      <a:lnTo>
                        <a:pt x="668" y="198"/>
                      </a:lnTo>
                      <a:lnTo>
                        <a:pt x="660" y="204"/>
                      </a:lnTo>
                      <a:lnTo>
                        <a:pt x="642" y="218"/>
                      </a:lnTo>
                      <a:lnTo>
                        <a:pt x="630" y="236"/>
                      </a:lnTo>
                      <a:lnTo>
                        <a:pt x="630" y="256"/>
                      </a:lnTo>
                      <a:lnTo>
                        <a:pt x="630" y="266"/>
                      </a:lnTo>
                      <a:lnTo>
                        <a:pt x="636" y="280"/>
                      </a:lnTo>
                      <a:lnTo>
                        <a:pt x="638" y="290"/>
                      </a:lnTo>
                      <a:lnTo>
                        <a:pt x="642" y="296"/>
                      </a:lnTo>
                      <a:lnTo>
                        <a:pt x="646" y="302"/>
                      </a:lnTo>
                      <a:lnTo>
                        <a:pt x="652" y="308"/>
                      </a:lnTo>
                      <a:lnTo>
                        <a:pt x="658" y="310"/>
                      </a:lnTo>
                      <a:lnTo>
                        <a:pt x="666" y="308"/>
                      </a:lnTo>
                      <a:lnTo>
                        <a:pt x="676" y="304"/>
                      </a:lnTo>
                      <a:lnTo>
                        <a:pt x="692" y="302"/>
                      </a:lnTo>
                      <a:lnTo>
                        <a:pt x="698" y="300"/>
                      </a:lnTo>
                      <a:lnTo>
                        <a:pt x="706" y="300"/>
                      </a:lnTo>
                      <a:lnTo>
                        <a:pt x="710" y="304"/>
                      </a:lnTo>
                      <a:lnTo>
                        <a:pt x="714" y="308"/>
                      </a:lnTo>
                      <a:lnTo>
                        <a:pt x="716" y="318"/>
                      </a:lnTo>
                      <a:lnTo>
                        <a:pt x="718" y="330"/>
                      </a:lnTo>
                      <a:lnTo>
                        <a:pt x="704" y="378"/>
                      </a:lnTo>
                      <a:lnTo>
                        <a:pt x="696" y="390"/>
                      </a:lnTo>
                      <a:lnTo>
                        <a:pt x="690" y="400"/>
                      </a:lnTo>
                      <a:lnTo>
                        <a:pt x="690" y="410"/>
                      </a:lnTo>
                      <a:lnTo>
                        <a:pt x="692" y="418"/>
                      </a:lnTo>
                      <a:lnTo>
                        <a:pt x="698" y="426"/>
                      </a:lnTo>
                      <a:lnTo>
                        <a:pt x="706" y="432"/>
                      </a:lnTo>
                      <a:lnTo>
                        <a:pt x="718" y="438"/>
                      </a:lnTo>
                      <a:lnTo>
                        <a:pt x="734" y="444"/>
                      </a:lnTo>
                      <a:lnTo>
                        <a:pt x="732" y="472"/>
                      </a:lnTo>
                      <a:lnTo>
                        <a:pt x="730" y="486"/>
                      </a:lnTo>
                      <a:lnTo>
                        <a:pt x="724" y="502"/>
                      </a:lnTo>
                      <a:lnTo>
                        <a:pt x="724" y="510"/>
                      </a:lnTo>
                      <a:lnTo>
                        <a:pt x="724" y="520"/>
                      </a:lnTo>
                      <a:lnTo>
                        <a:pt x="726" y="528"/>
                      </a:lnTo>
                      <a:lnTo>
                        <a:pt x="730" y="536"/>
                      </a:lnTo>
                      <a:lnTo>
                        <a:pt x="760" y="572"/>
                      </a:lnTo>
                      <a:lnTo>
                        <a:pt x="828" y="590"/>
                      </a:lnTo>
                      <a:lnTo>
                        <a:pt x="836" y="596"/>
                      </a:lnTo>
                      <a:lnTo>
                        <a:pt x="842" y="600"/>
                      </a:lnTo>
                      <a:lnTo>
                        <a:pt x="850" y="604"/>
                      </a:lnTo>
                      <a:lnTo>
                        <a:pt x="876" y="606"/>
                      </a:lnTo>
                      <a:lnTo>
                        <a:pt x="882" y="628"/>
                      </a:lnTo>
                      <a:lnTo>
                        <a:pt x="876" y="636"/>
                      </a:lnTo>
                      <a:lnTo>
                        <a:pt x="872" y="644"/>
                      </a:lnTo>
                      <a:lnTo>
                        <a:pt x="850" y="658"/>
                      </a:lnTo>
                      <a:lnTo>
                        <a:pt x="832" y="666"/>
                      </a:lnTo>
                      <a:lnTo>
                        <a:pt x="818" y="666"/>
                      </a:lnTo>
                      <a:lnTo>
                        <a:pt x="806" y="668"/>
                      </a:lnTo>
                      <a:lnTo>
                        <a:pt x="794" y="672"/>
                      </a:lnTo>
                      <a:lnTo>
                        <a:pt x="784" y="676"/>
                      </a:lnTo>
                      <a:lnTo>
                        <a:pt x="764" y="686"/>
                      </a:lnTo>
                      <a:lnTo>
                        <a:pt x="744" y="700"/>
                      </a:lnTo>
                      <a:lnTo>
                        <a:pt x="736" y="716"/>
                      </a:lnTo>
                      <a:lnTo>
                        <a:pt x="728" y="726"/>
                      </a:lnTo>
                      <a:lnTo>
                        <a:pt x="720" y="734"/>
                      </a:lnTo>
                      <a:lnTo>
                        <a:pt x="682" y="734"/>
                      </a:lnTo>
                      <a:lnTo>
                        <a:pt x="662" y="756"/>
                      </a:lnTo>
                      <a:lnTo>
                        <a:pt x="656" y="760"/>
                      </a:lnTo>
                      <a:lnTo>
                        <a:pt x="650" y="764"/>
                      </a:lnTo>
                      <a:lnTo>
                        <a:pt x="642" y="766"/>
                      </a:lnTo>
                      <a:lnTo>
                        <a:pt x="636" y="766"/>
                      </a:lnTo>
                      <a:lnTo>
                        <a:pt x="628" y="754"/>
                      </a:lnTo>
                      <a:lnTo>
                        <a:pt x="620" y="746"/>
                      </a:lnTo>
                      <a:lnTo>
                        <a:pt x="612" y="742"/>
                      </a:lnTo>
                      <a:lnTo>
                        <a:pt x="604" y="742"/>
                      </a:lnTo>
                      <a:lnTo>
                        <a:pt x="596" y="744"/>
                      </a:lnTo>
                      <a:lnTo>
                        <a:pt x="588" y="748"/>
                      </a:lnTo>
                      <a:lnTo>
                        <a:pt x="574" y="758"/>
                      </a:lnTo>
                      <a:lnTo>
                        <a:pt x="564" y="760"/>
                      </a:lnTo>
                      <a:lnTo>
                        <a:pt x="556" y="760"/>
                      </a:lnTo>
                      <a:lnTo>
                        <a:pt x="548" y="758"/>
                      </a:lnTo>
                      <a:lnTo>
                        <a:pt x="544" y="756"/>
                      </a:lnTo>
                      <a:lnTo>
                        <a:pt x="534" y="748"/>
                      </a:lnTo>
                      <a:lnTo>
                        <a:pt x="526" y="740"/>
                      </a:lnTo>
                      <a:lnTo>
                        <a:pt x="514" y="738"/>
                      </a:lnTo>
                      <a:lnTo>
                        <a:pt x="506" y="738"/>
                      </a:lnTo>
                      <a:lnTo>
                        <a:pt x="498" y="738"/>
                      </a:lnTo>
                      <a:lnTo>
                        <a:pt x="492" y="742"/>
                      </a:lnTo>
                      <a:lnTo>
                        <a:pt x="486" y="746"/>
                      </a:lnTo>
                      <a:lnTo>
                        <a:pt x="482" y="750"/>
                      </a:lnTo>
                      <a:lnTo>
                        <a:pt x="474" y="764"/>
                      </a:lnTo>
                      <a:lnTo>
                        <a:pt x="468" y="768"/>
                      </a:lnTo>
                      <a:lnTo>
                        <a:pt x="462" y="770"/>
                      </a:lnTo>
                      <a:lnTo>
                        <a:pt x="454" y="770"/>
                      </a:lnTo>
                      <a:lnTo>
                        <a:pt x="448" y="768"/>
                      </a:lnTo>
                      <a:lnTo>
                        <a:pt x="436" y="762"/>
                      </a:lnTo>
                      <a:lnTo>
                        <a:pt x="430" y="756"/>
                      </a:lnTo>
                      <a:lnTo>
                        <a:pt x="414" y="756"/>
                      </a:lnTo>
                      <a:lnTo>
                        <a:pt x="404" y="766"/>
                      </a:lnTo>
                      <a:lnTo>
                        <a:pt x="398" y="774"/>
                      </a:lnTo>
                      <a:lnTo>
                        <a:pt x="396" y="784"/>
                      </a:lnTo>
                      <a:lnTo>
                        <a:pt x="394" y="802"/>
                      </a:lnTo>
                      <a:lnTo>
                        <a:pt x="402" y="814"/>
                      </a:lnTo>
                      <a:lnTo>
                        <a:pt x="410" y="826"/>
                      </a:lnTo>
                      <a:lnTo>
                        <a:pt x="412" y="832"/>
                      </a:lnTo>
                      <a:lnTo>
                        <a:pt x="412" y="840"/>
                      </a:lnTo>
                      <a:lnTo>
                        <a:pt x="412" y="850"/>
                      </a:lnTo>
                      <a:lnTo>
                        <a:pt x="410" y="860"/>
                      </a:lnTo>
                      <a:lnTo>
                        <a:pt x="410" y="872"/>
                      </a:lnTo>
                      <a:lnTo>
                        <a:pt x="414" y="886"/>
                      </a:lnTo>
                      <a:lnTo>
                        <a:pt x="416" y="902"/>
                      </a:lnTo>
                      <a:lnTo>
                        <a:pt x="420" y="922"/>
                      </a:lnTo>
                      <a:lnTo>
                        <a:pt x="412" y="928"/>
                      </a:lnTo>
                      <a:lnTo>
                        <a:pt x="406" y="932"/>
                      </a:lnTo>
                      <a:close/>
                    </a:path>
                  </a:pathLst>
                </a:custGeom>
                <a:solidFill>
                  <a:srgbClr val="6DA6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85" name="Freeform 12"/>
                <p:cNvSpPr>
                  <a:spLocks noChangeArrowheads="1"/>
                </p:cNvSpPr>
                <p:nvPr/>
              </p:nvSpPr>
              <p:spPr bwMode="auto">
                <a:xfrm>
                  <a:off x="2716" y="3222"/>
                  <a:ext cx="748" cy="558"/>
                </a:xfrm>
                <a:custGeom>
                  <a:avLst/>
                  <a:gdLst>
                    <a:gd name="T0" fmla="*/ 450 w 748"/>
                    <a:gd name="T1" fmla="*/ 540 h 558"/>
                    <a:gd name="T2" fmla="*/ 440 w 748"/>
                    <a:gd name="T3" fmla="*/ 532 h 558"/>
                    <a:gd name="T4" fmla="*/ 422 w 748"/>
                    <a:gd name="T5" fmla="*/ 516 h 558"/>
                    <a:gd name="T6" fmla="*/ 406 w 748"/>
                    <a:gd name="T7" fmla="*/ 508 h 558"/>
                    <a:gd name="T8" fmla="*/ 390 w 748"/>
                    <a:gd name="T9" fmla="*/ 536 h 558"/>
                    <a:gd name="T10" fmla="*/ 280 w 748"/>
                    <a:gd name="T11" fmla="*/ 532 h 558"/>
                    <a:gd name="T12" fmla="*/ 218 w 748"/>
                    <a:gd name="T13" fmla="*/ 498 h 558"/>
                    <a:gd name="T14" fmla="*/ 204 w 748"/>
                    <a:gd name="T15" fmla="*/ 478 h 558"/>
                    <a:gd name="T16" fmla="*/ 212 w 748"/>
                    <a:gd name="T17" fmla="*/ 432 h 558"/>
                    <a:gd name="T18" fmla="*/ 188 w 748"/>
                    <a:gd name="T19" fmla="*/ 390 h 558"/>
                    <a:gd name="T20" fmla="*/ 142 w 748"/>
                    <a:gd name="T21" fmla="*/ 382 h 558"/>
                    <a:gd name="T22" fmla="*/ 82 w 748"/>
                    <a:gd name="T23" fmla="*/ 368 h 558"/>
                    <a:gd name="T24" fmla="*/ 104 w 748"/>
                    <a:gd name="T25" fmla="*/ 342 h 558"/>
                    <a:gd name="T26" fmla="*/ 140 w 748"/>
                    <a:gd name="T27" fmla="*/ 316 h 558"/>
                    <a:gd name="T28" fmla="*/ 142 w 748"/>
                    <a:gd name="T29" fmla="*/ 262 h 558"/>
                    <a:gd name="T30" fmla="*/ 102 w 748"/>
                    <a:gd name="T31" fmla="*/ 252 h 558"/>
                    <a:gd name="T32" fmla="*/ 20 w 748"/>
                    <a:gd name="T33" fmla="*/ 222 h 558"/>
                    <a:gd name="T34" fmla="*/ 0 w 748"/>
                    <a:gd name="T35" fmla="*/ 192 h 558"/>
                    <a:gd name="T36" fmla="*/ 22 w 748"/>
                    <a:gd name="T37" fmla="*/ 162 h 558"/>
                    <a:gd name="T38" fmla="*/ 62 w 748"/>
                    <a:gd name="T39" fmla="*/ 154 h 558"/>
                    <a:gd name="T40" fmla="*/ 120 w 748"/>
                    <a:gd name="T41" fmla="*/ 190 h 558"/>
                    <a:gd name="T42" fmla="*/ 156 w 748"/>
                    <a:gd name="T43" fmla="*/ 192 h 558"/>
                    <a:gd name="T44" fmla="*/ 206 w 748"/>
                    <a:gd name="T45" fmla="*/ 156 h 558"/>
                    <a:gd name="T46" fmla="*/ 240 w 748"/>
                    <a:gd name="T47" fmla="*/ 98 h 558"/>
                    <a:gd name="T48" fmla="*/ 274 w 748"/>
                    <a:gd name="T49" fmla="*/ 110 h 558"/>
                    <a:gd name="T50" fmla="*/ 308 w 748"/>
                    <a:gd name="T51" fmla="*/ 128 h 558"/>
                    <a:gd name="T52" fmla="*/ 342 w 748"/>
                    <a:gd name="T53" fmla="*/ 134 h 558"/>
                    <a:gd name="T54" fmla="*/ 410 w 748"/>
                    <a:gd name="T55" fmla="*/ 100 h 558"/>
                    <a:gd name="T56" fmla="*/ 442 w 748"/>
                    <a:gd name="T57" fmla="*/ 78 h 558"/>
                    <a:gd name="T58" fmla="*/ 470 w 748"/>
                    <a:gd name="T59" fmla="*/ 52 h 558"/>
                    <a:gd name="T60" fmla="*/ 514 w 748"/>
                    <a:gd name="T61" fmla="*/ 38 h 558"/>
                    <a:gd name="T62" fmla="*/ 588 w 748"/>
                    <a:gd name="T63" fmla="*/ 10 h 558"/>
                    <a:gd name="T64" fmla="*/ 632 w 748"/>
                    <a:gd name="T65" fmla="*/ 0 h 558"/>
                    <a:gd name="T66" fmla="*/ 672 w 748"/>
                    <a:gd name="T67" fmla="*/ 54 h 558"/>
                    <a:gd name="T68" fmla="*/ 640 w 748"/>
                    <a:gd name="T69" fmla="*/ 112 h 558"/>
                    <a:gd name="T70" fmla="*/ 642 w 748"/>
                    <a:gd name="T71" fmla="*/ 142 h 558"/>
                    <a:gd name="T72" fmla="*/ 682 w 748"/>
                    <a:gd name="T73" fmla="*/ 172 h 558"/>
                    <a:gd name="T74" fmla="*/ 734 w 748"/>
                    <a:gd name="T75" fmla="*/ 180 h 558"/>
                    <a:gd name="T76" fmla="*/ 748 w 748"/>
                    <a:gd name="T77" fmla="*/ 220 h 558"/>
                    <a:gd name="T78" fmla="*/ 734 w 748"/>
                    <a:gd name="T79" fmla="*/ 254 h 558"/>
                    <a:gd name="T80" fmla="*/ 722 w 748"/>
                    <a:gd name="T81" fmla="*/ 264 h 558"/>
                    <a:gd name="T82" fmla="*/ 712 w 748"/>
                    <a:gd name="T83" fmla="*/ 312 h 558"/>
                    <a:gd name="T84" fmla="*/ 688 w 748"/>
                    <a:gd name="T85" fmla="*/ 346 h 558"/>
                    <a:gd name="T86" fmla="*/ 672 w 748"/>
                    <a:gd name="T87" fmla="*/ 360 h 558"/>
                    <a:gd name="T88" fmla="*/ 634 w 748"/>
                    <a:gd name="T89" fmla="*/ 406 h 558"/>
                    <a:gd name="T90" fmla="*/ 614 w 748"/>
                    <a:gd name="T91" fmla="*/ 424 h 558"/>
                    <a:gd name="T92" fmla="*/ 586 w 748"/>
                    <a:gd name="T93" fmla="*/ 448 h 558"/>
                    <a:gd name="T94" fmla="*/ 570 w 748"/>
                    <a:gd name="T95" fmla="*/ 468 h 558"/>
                    <a:gd name="T96" fmla="*/ 566 w 748"/>
                    <a:gd name="T97" fmla="*/ 474 h 558"/>
                    <a:gd name="T98" fmla="*/ 546 w 748"/>
                    <a:gd name="T99" fmla="*/ 484 h 558"/>
                    <a:gd name="T100" fmla="*/ 518 w 748"/>
                    <a:gd name="T101" fmla="*/ 534 h 558"/>
                    <a:gd name="T102" fmla="*/ 466 w 748"/>
                    <a:gd name="T103" fmla="*/ 558 h 558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748"/>
                    <a:gd name="T157" fmla="*/ 0 h 558"/>
                    <a:gd name="T158" fmla="*/ 748 w 748"/>
                    <a:gd name="T159" fmla="*/ 558 h 558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748" h="558">
                      <a:moveTo>
                        <a:pt x="450" y="558"/>
                      </a:moveTo>
                      <a:lnTo>
                        <a:pt x="450" y="558"/>
                      </a:lnTo>
                      <a:lnTo>
                        <a:pt x="450" y="540"/>
                      </a:lnTo>
                      <a:lnTo>
                        <a:pt x="446" y="540"/>
                      </a:lnTo>
                      <a:lnTo>
                        <a:pt x="444" y="538"/>
                      </a:lnTo>
                      <a:lnTo>
                        <a:pt x="440" y="532"/>
                      </a:lnTo>
                      <a:lnTo>
                        <a:pt x="428" y="530"/>
                      </a:lnTo>
                      <a:lnTo>
                        <a:pt x="426" y="522"/>
                      </a:lnTo>
                      <a:lnTo>
                        <a:pt x="422" y="516"/>
                      </a:lnTo>
                      <a:lnTo>
                        <a:pt x="418" y="510"/>
                      </a:lnTo>
                      <a:lnTo>
                        <a:pt x="414" y="508"/>
                      </a:lnTo>
                      <a:lnTo>
                        <a:pt x="410" y="508"/>
                      </a:lnTo>
                      <a:lnTo>
                        <a:pt x="406" y="508"/>
                      </a:lnTo>
                      <a:lnTo>
                        <a:pt x="396" y="510"/>
                      </a:lnTo>
                      <a:lnTo>
                        <a:pt x="390" y="536"/>
                      </a:lnTo>
                      <a:lnTo>
                        <a:pt x="322" y="540"/>
                      </a:lnTo>
                      <a:lnTo>
                        <a:pt x="280" y="532"/>
                      </a:lnTo>
                      <a:lnTo>
                        <a:pt x="246" y="528"/>
                      </a:lnTo>
                      <a:lnTo>
                        <a:pt x="218" y="498"/>
                      </a:lnTo>
                      <a:lnTo>
                        <a:pt x="208" y="478"/>
                      </a:lnTo>
                      <a:lnTo>
                        <a:pt x="204" y="478"/>
                      </a:lnTo>
                      <a:lnTo>
                        <a:pt x="200" y="464"/>
                      </a:lnTo>
                      <a:lnTo>
                        <a:pt x="202" y="452"/>
                      </a:lnTo>
                      <a:lnTo>
                        <a:pt x="206" y="442"/>
                      </a:lnTo>
                      <a:lnTo>
                        <a:pt x="212" y="432"/>
                      </a:lnTo>
                      <a:lnTo>
                        <a:pt x="212" y="406"/>
                      </a:lnTo>
                      <a:lnTo>
                        <a:pt x="188" y="390"/>
                      </a:lnTo>
                      <a:lnTo>
                        <a:pt x="188" y="384"/>
                      </a:lnTo>
                      <a:lnTo>
                        <a:pt x="142" y="382"/>
                      </a:lnTo>
                      <a:lnTo>
                        <a:pt x="104" y="378"/>
                      </a:lnTo>
                      <a:lnTo>
                        <a:pt x="82" y="368"/>
                      </a:lnTo>
                      <a:lnTo>
                        <a:pt x="72" y="344"/>
                      </a:lnTo>
                      <a:lnTo>
                        <a:pt x="104" y="342"/>
                      </a:lnTo>
                      <a:lnTo>
                        <a:pt x="112" y="338"/>
                      </a:lnTo>
                      <a:lnTo>
                        <a:pt x="122" y="332"/>
                      </a:lnTo>
                      <a:lnTo>
                        <a:pt x="140" y="316"/>
                      </a:lnTo>
                      <a:lnTo>
                        <a:pt x="148" y="300"/>
                      </a:lnTo>
                      <a:lnTo>
                        <a:pt x="150" y="286"/>
                      </a:lnTo>
                      <a:lnTo>
                        <a:pt x="148" y="274"/>
                      </a:lnTo>
                      <a:lnTo>
                        <a:pt x="142" y="262"/>
                      </a:lnTo>
                      <a:lnTo>
                        <a:pt x="114" y="260"/>
                      </a:lnTo>
                      <a:lnTo>
                        <a:pt x="102" y="252"/>
                      </a:lnTo>
                      <a:lnTo>
                        <a:pt x="88" y="246"/>
                      </a:lnTo>
                      <a:lnTo>
                        <a:pt x="64" y="238"/>
                      </a:lnTo>
                      <a:lnTo>
                        <a:pt x="40" y="230"/>
                      </a:lnTo>
                      <a:lnTo>
                        <a:pt x="20" y="222"/>
                      </a:lnTo>
                      <a:lnTo>
                        <a:pt x="6" y="204"/>
                      </a:lnTo>
                      <a:lnTo>
                        <a:pt x="2" y="196"/>
                      </a:lnTo>
                      <a:lnTo>
                        <a:pt x="0" y="192"/>
                      </a:lnTo>
                      <a:lnTo>
                        <a:pt x="12" y="174"/>
                      </a:lnTo>
                      <a:lnTo>
                        <a:pt x="18" y="166"/>
                      </a:lnTo>
                      <a:lnTo>
                        <a:pt x="22" y="162"/>
                      </a:lnTo>
                      <a:lnTo>
                        <a:pt x="30" y="158"/>
                      </a:lnTo>
                      <a:lnTo>
                        <a:pt x="36" y="156"/>
                      </a:lnTo>
                      <a:lnTo>
                        <a:pt x="48" y="154"/>
                      </a:lnTo>
                      <a:lnTo>
                        <a:pt x="62" y="154"/>
                      </a:lnTo>
                      <a:lnTo>
                        <a:pt x="90" y="164"/>
                      </a:lnTo>
                      <a:lnTo>
                        <a:pt x="120" y="190"/>
                      </a:lnTo>
                      <a:lnTo>
                        <a:pt x="130" y="192"/>
                      </a:lnTo>
                      <a:lnTo>
                        <a:pt x="142" y="192"/>
                      </a:lnTo>
                      <a:lnTo>
                        <a:pt x="156" y="192"/>
                      </a:lnTo>
                      <a:lnTo>
                        <a:pt x="172" y="190"/>
                      </a:lnTo>
                      <a:lnTo>
                        <a:pt x="188" y="174"/>
                      </a:lnTo>
                      <a:lnTo>
                        <a:pt x="206" y="156"/>
                      </a:lnTo>
                      <a:lnTo>
                        <a:pt x="222" y="136"/>
                      </a:lnTo>
                      <a:lnTo>
                        <a:pt x="238" y="120"/>
                      </a:lnTo>
                      <a:lnTo>
                        <a:pt x="240" y="98"/>
                      </a:lnTo>
                      <a:lnTo>
                        <a:pt x="264" y="96"/>
                      </a:lnTo>
                      <a:lnTo>
                        <a:pt x="274" y="110"/>
                      </a:lnTo>
                      <a:lnTo>
                        <a:pt x="284" y="114"/>
                      </a:lnTo>
                      <a:lnTo>
                        <a:pt x="294" y="120"/>
                      </a:lnTo>
                      <a:lnTo>
                        <a:pt x="308" y="128"/>
                      </a:lnTo>
                      <a:lnTo>
                        <a:pt x="324" y="134"/>
                      </a:lnTo>
                      <a:lnTo>
                        <a:pt x="342" y="134"/>
                      </a:lnTo>
                      <a:lnTo>
                        <a:pt x="384" y="120"/>
                      </a:lnTo>
                      <a:lnTo>
                        <a:pt x="398" y="108"/>
                      </a:lnTo>
                      <a:lnTo>
                        <a:pt x="410" y="100"/>
                      </a:lnTo>
                      <a:lnTo>
                        <a:pt x="422" y="92"/>
                      </a:lnTo>
                      <a:lnTo>
                        <a:pt x="438" y="84"/>
                      </a:lnTo>
                      <a:lnTo>
                        <a:pt x="442" y="78"/>
                      </a:lnTo>
                      <a:lnTo>
                        <a:pt x="450" y="72"/>
                      </a:lnTo>
                      <a:lnTo>
                        <a:pt x="462" y="56"/>
                      </a:lnTo>
                      <a:lnTo>
                        <a:pt x="470" y="52"/>
                      </a:lnTo>
                      <a:lnTo>
                        <a:pt x="476" y="46"/>
                      </a:lnTo>
                      <a:lnTo>
                        <a:pt x="494" y="40"/>
                      </a:lnTo>
                      <a:lnTo>
                        <a:pt x="514" y="38"/>
                      </a:lnTo>
                      <a:lnTo>
                        <a:pt x="550" y="36"/>
                      </a:lnTo>
                      <a:lnTo>
                        <a:pt x="570" y="22"/>
                      </a:lnTo>
                      <a:lnTo>
                        <a:pt x="588" y="10"/>
                      </a:lnTo>
                      <a:lnTo>
                        <a:pt x="596" y="6"/>
                      </a:lnTo>
                      <a:lnTo>
                        <a:pt x="606" y="2"/>
                      </a:lnTo>
                      <a:lnTo>
                        <a:pt x="618" y="0"/>
                      </a:lnTo>
                      <a:lnTo>
                        <a:pt x="632" y="0"/>
                      </a:lnTo>
                      <a:lnTo>
                        <a:pt x="654" y="36"/>
                      </a:lnTo>
                      <a:lnTo>
                        <a:pt x="672" y="54"/>
                      </a:lnTo>
                      <a:lnTo>
                        <a:pt x="656" y="82"/>
                      </a:lnTo>
                      <a:lnTo>
                        <a:pt x="646" y="96"/>
                      </a:lnTo>
                      <a:lnTo>
                        <a:pt x="640" y="112"/>
                      </a:lnTo>
                      <a:lnTo>
                        <a:pt x="638" y="140"/>
                      </a:lnTo>
                      <a:lnTo>
                        <a:pt x="642" y="142"/>
                      </a:lnTo>
                      <a:lnTo>
                        <a:pt x="650" y="142"/>
                      </a:lnTo>
                      <a:lnTo>
                        <a:pt x="672" y="142"/>
                      </a:lnTo>
                      <a:lnTo>
                        <a:pt x="682" y="172"/>
                      </a:lnTo>
                      <a:lnTo>
                        <a:pt x="690" y="184"/>
                      </a:lnTo>
                      <a:lnTo>
                        <a:pt x="734" y="180"/>
                      </a:lnTo>
                      <a:lnTo>
                        <a:pt x="740" y="190"/>
                      </a:lnTo>
                      <a:lnTo>
                        <a:pt x="744" y="204"/>
                      </a:lnTo>
                      <a:lnTo>
                        <a:pt x="748" y="220"/>
                      </a:lnTo>
                      <a:lnTo>
                        <a:pt x="748" y="238"/>
                      </a:lnTo>
                      <a:lnTo>
                        <a:pt x="740" y="248"/>
                      </a:lnTo>
                      <a:lnTo>
                        <a:pt x="734" y="254"/>
                      </a:lnTo>
                      <a:lnTo>
                        <a:pt x="726" y="258"/>
                      </a:lnTo>
                      <a:lnTo>
                        <a:pt x="724" y="262"/>
                      </a:lnTo>
                      <a:lnTo>
                        <a:pt x="722" y="264"/>
                      </a:lnTo>
                      <a:lnTo>
                        <a:pt x="718" y="266"/>
                      </a:lnTo>
                      <a:lnTo>
                        <a:pt x="712" y="312"/>
                      </a:lnTo>
                      <a:lnTo>
                        <a:pt x="706" y="324"/>
                      </a:lnTo>
                      <a:lnTo>
                        <a:pt x="700" y="338"/>
                      </a:lnTo>
                      <a:lnTo>
                        <a:pt x="688" y="346"/>
                      </a:lnTo>
                      <a:lnTo>
                        <a:pt x="682" y="350"/>
                      </a:lnTo>
                      <a:lnTo>
                        <a:pt x="682" y="356"/>
                      </a:lnTo>
                      <a:lnTo>
                        <a:pt x="672" y="360"/>
                      </a:lnTo>
                      <a:lnTo>
                        <a:pt x="664" y="366"/>
                      </a:lnTo>
                      <a:lnTo>
                        <a:pt x="656" y="376"/>
                      </a:lnTo>
                      <a:lnTo>
                        <a:pt x="648" y="386"/>
                      </a:lnTo>
                      <a:lnTo>
                        <a:pt x="634" y="406"/>
                      </a:lnTo>
                      <a:lnTo>
                        <a:pt x="626" y="414"/>
                      </a:lnTo>
                      <a:lnTo>
                        <a:pt x="616" y="420"/>
                      </a:lnTo>
                      <a:lnTo>
                        <a:pt x="614" y="424"/>
                      </a:lnTo>
                      <a:lnTo>
                        <a:pt x="610" y="428"/>
                      </a:lnTo>
                      <a:lnTo>
                        <a:pt x="600" y="434"/>
                      </a:lnTo>
                      <a:lnTo>
                        <a:pt x="586" y="448"/>
                      </a:lnTo>
                      <a:lnTo>
                        <a:pt x="572" y="464"/>
                      </a:lnTo>
                      <a:lnTo>
                        <a:pt x="570" y="466"/>
                      </a:lnTo>
                      <a:lnTo>
                        <a:pt x="570" y="468"/>
                      </a:lnTo>
                      <a:lnTo>
                        <a:pt x="566" y="468"/>
                      </a:lnTo>
                      <a:lnTo>
                        <a:pt x="566" y="474"/>
                      </a:lnTo>
                      <a:lnTo>
                        <a:pt x="560" y="474"/>
                      </a:lnTo>
                      <a:lnTo>
                        <a:pt x="556" y="476"/>
                      </a:lnTo>
                      <a:lnTo>
                        <a:pt x="546" y="484"/>
                      </a:lnTo>
                      <a:lnTo>
                        <a:pt x="532" y="500"/>
                      </a:lnTo>
                      <a:lnTo>
                        <a:pt x="518" y="534"/>
                      </a:lnTo>
                      <a:lnTo>
                        <a:pt x="502" y="538"/>
                      </a:lnTo>
                      <a:lnTo>
                        <a:pt x="488" y="544"/>
                      </a:lnTo>
                      <a:lnTo>
                        <a:pt x="478" y="550"/>
                      </a:lnTo>
                      <a:lnTo>
                        <a:pt x="466" y="558"/>
                      </a:lnTo>
                      <a:lnTo>
                        <a:pt x="450" y="558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86" name="Freeform 13"/>
                <p:cNvSpPr>
                  <a:spLocks noChangeArrowheads="1"/>
                </p:cNvSpPr>
                <p:nvPr/>
              </p:nvSpPr>
              <p:spPr bwMode="auto">
                <a:xfrm>
                  <a:off x="4310" y="3224"/>
                  <a:ext cx="178" cy="412"/>
                </a:xfrm>
                <a:custGeom>
                  <a:avLst/>
                  <a:gdLst>
                    <a:gd name="T0" fmla="*/ 82 w 178"/>
                    <a:gd name="T1" fmla="*/ 412 h 412"/>
                    <a:gd name="T2" fmla="*/ 82 w 178"/>
                    <a:gd name="T3" fmla="*/ 412 h 412"/>
                    <a:gd name="T4" fmla="*/ 50 w 178"/>
                    <a:gd name="T5" fmla="*/ 364 h 412"/>
                    <a:gd name="T6" fmla="*/ 50 w 178"/>
                    <a:gd name="T7" fmla="*/ 364 h 412"/>
                    <a:gd name="T8" fmla="*/ 40 w 178"/>
                    <a:gd name="T9" fmla="*/ 360 h 412"/>
                    <a:gd name="T10" fmla="*/ 34 w 178"/>
                    <a:gd name="T11" fmla="*/ 356 h 412"/>
                    <a:gd name="T12" fmla="*/ 28 w 178"/>
                    <a:gd name="T13" fmla="*/ 350 h 412"/>
                    <a:gd name="T14" fmla="*/ 26 w 178"/>
                    <a:gd name="T15" fmla="*/ 346 h 412"/>
                    <a:gd name="T16" fmla="*/ 20 w 178"/>
                    <a:gd name="T17" fmla="*/ 336 h 412"/>
                    <a:gd name="T18" fmla="*/ 16 w 178"/>
                    <a:gd name="T19" fmla="*/ 324 h 412"/>
                    <a:gd name="T20" fmla="*/ 16 w 178"/>
                    <a:gd name="T21" fmla="*/ 324 h 412"/>
                    <a:gd name="T22" fmla="*/ 0 w 178"/>
                    <a:gd name="T23" fmla="*/ 304 h 412"/>
                    <a:gd name="T24" fmla="*/ 0 w 178"/>
                    <a:gd name="T25" fmla="*/ 304 h 412"/>
                    <a:gd name="T26" fmla="*/ 2 w 178"/>
                    <a:gd name="T27" fmla="*/ 280 h 412"/>
                    <a:gd name="T28" fmla="*/ 6 w 178"/>
                    <a:gd name="T29" fmla="*/ 258 h 412"/>
                    <a:gd name="T30" fmla="*/ 8 w 178"/>
                    <a:gd name="T31" fmla="*/ 238 h 412"/>
                    <a:gd name="T32" fmla="*/ 8 w 178"/>
                    <a:gd name="T33" fmla="*/ 228 h 412"/>
                    <a:gd name="T34" fmla="*/ 6 w 178"/>
                    <a:gd name="T35" fmla="*/ 220 h 412"/>
                    <a:gd name="T36" fmla="*/ 6 w 178"/>
                    <a:gd name="T37" fmla="*/ 220 h 412"/>
                    <a:gd name="T38" fmla="*/ 6 w 178"/>
                    <a:gd name="T39" fmla="*/ 196 h 412"/>
                    <a:gd name="T40" fmla="*/ 10 w 178"/>
                    <a:gd name="T41" fmla="*/ 180 h 412"/>
                    <a:gd name="T42" fmla="*/ 16 w 178"/>
                    <a:gd name="T43" fmla="*/ 166 h 412"/>
                    <a:gd name="T44" fmla="*/ 30 w 178"/>
                    <a:gd name="T45" fmla="*/ 150 h 412"/>
                    <a:gd name="T46" fmla="*/ 30 w 178"/>
                    <a:gd name="T47" fmla="*/ 150 h 412"/>
                    <a:gd name="T48" fmla="*/ 38 w 178"/>
                    <a:gd name="T49" fmla="*/ 112 h 412"/>
                    <a:gd name="T50" fmla="*/ 38 w 178"/>
                    <a:gd name="T51" fmla="*/ 112 h 412"/>
                    <a:gd name="T52" fmla="*/ 60 w 178"/>
                    <a:gd name="T53" fmla="*/ 64 h 412"/>
                    <a:gd name="T54" fmla="*/ 60 w 178"/>
                    <a:gd name="T55" fmla="*/ 64 h 412"/>
                    <a:gd name="T56" fmla="*/ 76 w 178"/>
                    <a:gd name="T57" fmla="*/ 44 h 412"/>
                    <a:gd name="T58" fmla="*/ 90 w 178"/>
                    <a:gd name="T59" fmla="*/ 28 h 412"/>
                    <a:gd name="T60" fmla="*/ 104 w 178"/>
                    <a:gd name="T61" fmla="*/ 14 h 412"/>
                    <a:gd name="T62" fmla="*/ 122 w 178"/>
                    <a:gd name="T63" fmla="*/ 0 h 412"/>
                    <a:gd name="T64" fmla="*/ 122 w 178"/>
                    <a:gd name="T65" fmla="*/ 0 h 412"/>
                    <a:gd name="T66" fmla="*/ 164 w 178"/>
                    <a:gd name="T67" fmla="*/ 2 h 412"/>
                    <a:gd name="T68" fmla="*/ 164 w 178"/>
                    <a:gd name="T69" fmla="*/ 2 h 412"/>
                    <a:gd name="T70" fmla="*/ 170 w 178"/>
                    <a:gd name="T71" fmla="*/ 6 h 412"/>
                    <a:gd name="T72" fmla="*/ 170 w 178"/>
                    <a:gd name="T73" fmla="*/ 6 h 412"/>
                    <a:gd name="T74" fmla="*/ 176 w 178"/>
                    <a:gd name="T75" fmla="*/ 30 h 412"/>
                    <a:gd name="T76" fmla="*/ 178 w 178"/>
                    <a:gd name="T77" fmla="*/ 44 h 412"/>
                    <a:gd name="T78" fmla="*/ 178 w 178"/>
                    <a:gd name="T79" fmla="*/ 58 h 412"/>
                    <a:gd name="T80" fmla="*/ 178 w 178"/>
                    <a:gd name="T81" fmla="*/ 58 h 412"/>
                    <a:gd name="T82" fmla="*/ 172 w 178"/>
                    <a:gd name="T83" fmla="*/ 72 h 412"/>
                    <a:gd name="T84" fmla="*/ 168 w 178"/>
                    <a:gd name="T85" fmla="*/ 86 h 412"/>
                    <a:gd name="T86" fmla="*/ 166 w 178"/>
                    <a:gd name="T87" fmla="*/ 102 h 412"/>
                    <a:gd name="T88" fmla="*/ 166 w 178"/>
                    <a:gd name="T89" fmla="*/ 118 h 412"/>
                    <a:gd name="T90" fmla="*/ 168 w 178"/>
                    <a:gd name="T91" fmla="*/ 154 h 412"/>
                    <a:gd name="T92" fmla="*/ 170 w 178"/>
                    <a:gd name="T93" fmla="*/ 188 h 412"/>
                    <a:gd name="T94" fmla="*/ 170 w 178"/>
                    <a:gd name="T95" fmla="*/ 188 h 412"/>
                    <a:gd name="T96" fmla="*/ 164 w 178"/>
                    <a:gd name="T97" fmla="*/ 202 h 412"/>
                    <a:gd name="T98" fmla="*/ 158 w 178"/>
                    <a:gd name="T99" fmla="*/ 218 h 412"/>
                    <a:gd name="T100" fmla="*/ 158 w 178"/>
                    <a:gd name="T101" fmla="*/ 218 h 412"/>
                    <a:gd name="T102" fmla="*/ 118 w 178"/>
                    <a:gd name="T103" fmla="*/ 304 h 412"/>
                    <a:gd name="T104" fmla="*/ 118 w 178"/>
                    <a:gd name="T105" fmla="*/ 304 h 412"/>
                    <a:gd name="T106" fmla="*/ 108 w 178"/>
                    <a:gd name="T107" fmla="*/ 398 h 412"/>
                    <a:gd name="T108" fmla="*/ 108 w 178"/>
                    <a:gd name="T109" fmla="*/ 398 h 412"/>
                    <a:gd name="T110" fmla="*/ 98 w 178"/>
                    <a:gd name="T111" fmla="*/ 408 h 412"/>
                    <a:gd name="T112" fmla="*/ 98 w 178"/>
                    <a:gd name="T113" fmla="*/ 408 h 412"/>
                    <a:gd name="T114" fmla="*/ 90 w 178"/>
                    <a:gd name="T115" fmla="*/ 410 h 412"/>
                    <a:gd name="T116" fmla="*/ 82 w 178"/>
                    <a:gd name="T117" fmla="*/ 412 h 412"/>
                    <a:gd name="T118" fmla="*/ 82 w 178"/>
                    <a:gd name="T119" fmla="*/ 412 h 412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178"/>
                    <a:gd name="T181" fmla="*/ 0 h 412"/>
                    <a:gd name="T182" fmla="*/ 178 w 178"/>
                    <a:gd name="T183" fmla="*/ 412 h 412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178" h="412">
                      <a:moveTo>
                        <a:pt x="82" y="412"/>
                      </a:moveTo>
                      <a:lnTo>
                        <a:pt x="82" y="412"/>
                      </a:lnTo>
                      <a:lnTo>
                        <a:pt x="50" y="364"/>
                      </a:lnTo>
                      <a:lnTo>
                        <a:pt x="40" y="360"/>
                      </a:lnTo>
                      <a:lnTo>
                        <a:pt x="34" y="356"/>
                      </a:lnTo>
                      <a:lnTo>
                        <a:pt x="28" y="350"/>
                      </a:lnTo>
                      <a:lnTo>
                        <a:pt x="26" y="346"/>
                      </a:lnTo>
                      <a:lnTo>
                        <a:pt x="20" y="336"/>
                      </a:lnTo>
                      <a:lnTo>
                        <a:pt x="16" y="324"/>
                      </a:lnTo>
                      <a:lnTo>
                        <a:pt x="0" y="304"/>
                      </a:lnTo>
                      <a:lnTo>
                        <a:pt x="2" y="280"/>
                      </a:lnTo>
                      <a:lnTo>
                        <a:pt x="6" y="258"/>
                      </a:lnTo>
                      <a:lnTo>
                        <a:pt x="8" y="238"/>
                      </a:lnTo>
                      <a:lnTo>
                        <a:pt x="8" y="228"/>
                      </a:lnTo>
                      <a:lnTo>
                        <a:pt x="6" y="220"/>
                      </a:lnTo>
                      <a:lnTo>
                        <a:pt x="6" y="196"/>
                      </a:lnTo>
                      <a:lnTo>
                        <a:pt x="10" y="180"/>
                      </a:lnTo>
                      <a:lnTo>
                        <a:pt x="16" y="166"/>
                      </a:lnTo>
                      <a:lnTo>
                        <a:pt x="30" y="150"/>
                      </a:lnTo>
                      <a:lnTo>
                        <a:pt x="38" y="112"/>
                      </a:lnTo>
                      <a:lnTo>
                        <a:pt x="60" y="64"/>
                      </a:lnTo>
                      <a:lnTo>
                        <a:pt x="76" y="44"/>
                      </a:lnTo>
                      <a:lnTo>
                        <a:pt x="90" y="28"/>
                      </a:lnTo>
                      <a:lnTo>
                        <a:pt x="104" y="14"/>
                      </a:lnTo>
                      <a:lnTo>
                        <a:pt x="122" y="0"/>
                      </a:lnTo>
                      <a:lnTo>
                        <a:pt x="164" y="2"/>
                      </a:lnTo>
                      <a:lnTo>
                        <a:pt x="170" y="6"/>
                      </a:lnTo>
                      <a:lnTo>
                        <a:pt x="176" y="30"/>
                      </a:lnTo>
                      <a:lnTo>
                        <a:pt x="178" y="44"/>
                      </a:lnTo>
                      <a:lnTo>
                        <a:pt x="178" y="58"/>
                      </a:lnTo>
                      <a:lnTo>
                        <a:pt x="172" y="72"/>
                      </a:lnTo>
                      <a:lnTo>
                        <a:pt x="168" y="86"/>
                      </a:lnTo>
                      <a:lnTo>
                        <a:pt x="166" y="102"/>
                      </a:lnTo>
                      <a:lnTo>
                        <a:pt x="166" y="118"/>
                      </a:lnTo>
                      <a:lnTo>
                        <a:pt x="168" y="154"/>
                      </a:lnTo>
                      <a:lnTo>
                        <a:pt x="170" y="188"/>
                      </a:lnTo>
                      <a:lnTo>
                        <a:pt x="164" y="202"/>
                      </a:lnTo>
                      <a:lnTo>
                        <a:pt x="158" y="218"/>
                      </a:lnTo>
                      <a:lnTo>
                        <a:pt x="118" y="304"/>
                      </a:lnTo>
                      <a:lnTo>
                        <a:pt x="108" y="398"/>
                      </a:lnTo>
                      <a:lnTo>
                        <a:pt x="98" y="408"/>
                      </a:lnTo>
                      <a:lnTo>
                        <a:pt x="90" y="410"/>
                      </a:lnTo>
                      <a:lnTo>
                        <a:pt x="82" y="412"/>
                      </a:lnTo>
                      <a:close/>
                    </a:path>
                  </a:pathLst>
                </a:custGeom>
                <a:solidFill>
                  <a:srgbClr val="DC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87" name="Freeform 14"/>
                <p:cNvSpPr>
                  <a:spLocks noChangeArrowheads="1"/>
                </p:cNvSpPr>
                <p:nvPr/>
              </p:nvSpPr>
              <p:spPr bwMode="auto">
                <a:xfrm>
                  <a:off x="4322" y="3234"/>
                  <a:ext cx="156" cy="390"/>
                </a:xfrm>
                <a:custGeom>
                  <a:avLst/>
                  <a:gdLst>
                    <a:gd name="T0" fmla="*/ 76 w 156"/>
                    <a:gd name="T1" fmla="*/ 390 h 390"/>
                    <a:gd name="T2" fmla="*/ 76 w 156"/>
                    <a:gd name="T3" fmla="*/ 390 h 390"/>
                    <a:gd name="T4" fmla="*/ 46 w 156"/>
                    <a:gd name="T5" fmla="*/ 344 h 390"/>
                    <a:gd name="T6" fmla="*/ 46 w 156"/>
                    <a:gd name="T7" fmla="*/ 344 h 390"/>
                    <a:gd name="T8" fmla="*/ 26 w 156"/>
                    <a:gd name="T9" fmla="*/ 338 h 390"/>
                    <a:gd name="T10" fmla="*/ 26 w 156"/>
                    <a:gd name="T11" fmla="*/ 338 h 390"/>
                    <a:gd name="T12" fmla="*/ 22 w 156"/>
                    <a:gd name="T13" fmla="*/ 324 h 390"/>
                    <a:gd name="T14" fmla="*/ 14 w 156"/>
                    <a:gd name="T15" fmla="*/ 310 h 390"/>
                    <a:gd name="T16" fmla="*/ 6 w 156"/>
                    <a:gd name="T17" fmla="*/ 300 h 390"/>
                    <a:gd name="T18" fmla="*/ 0 w 156"/>
                    <a:gd name="T19" fmla="*/ 294 h 390"/>
                    <a:gd name="T20" fmla="*/ 0 w 156"/>
                    <a:gd name="T21" fmla="*/ 294 h 390"/>
                    <a:gd name="T22" fmla="*/ 0 w 156"/>
                    <a:gd name="T23" fmla="*/ 272 h 390"/>
                    <a:gd name="T24" fmla="*/ 0 w 156"/>
                    <a:gd name="T25" fmla="*/ 272 h 390"/>
                    <a:gd name="T26" fmla="*/ 4 w 156"/>
                    <a:gd name="T27" fmla="*/ 242 h 390"/>
                    <a:gd name="T28" fmla="*/ 6 w 156"/>
                    <a:gd name="T29" fmla="*/ 230 h 390"/>
                    <a:gd name="T30" fmla="*/ 8 w 156"/>
                    <a:gd name="T31" fmla="*/ 216 h 390"/>
                    <a:gd name="T32" fmla="*/ 8 w 156"/>
                    <a:gd name="T33" fmla="*/ 216 h 390"/>
                    <a:gd name="T34" fmla="*/ 4 w 156"/>
                    <a:gd name="T35" fmla="*/ 202 h 390"/>
                    <a:gd name="T36" fmla="*/ 4 w 156"/>
                    <a:gd name="T37" fmla="*/ 192 h 390"/>
                    <a:gd name="T38" fmla="*/ 4 w 156"/>
                    <a:gd name="T39" fmla="*/ 182 h 390"/>
                    <a:gd name="T40" fmla="*/ 8 w 156"/>
                    <a:gd name="T41" fmla="*/ 174 h 390"/>
                    <a:gd name="T42" fmla="*/ 18 w 156"/>
                    <a:gd name="T43" fmla="*/ 158 h 390"/>
                    <a:gd name="T44" fmla="*/ 30 w 156"/>
                    <a:gd name="T45" fmla="*/ 142 h 390"/>
                    <a:gd name="T46" fmla="*/ 30 w 156"/>
                    <a:gd name="T47" fmla="*/ 142 h 390"/>
                    <a:gd name="T48" fmla="*/ 38 w 156"/>
                    <a:gd name="T49" fmla="*/ 108 h 390"/>
                    <a:gd name="T50" fmla="*/ 38 w 156"/>
                    <a:gd name="T51" fmla="*/ 108 h 390"/>
                    <a:gd name="T52" fmla="*/ 48 w 156"/>
                    <a:gd name="T53" fmla="*/ 84 h 390"/>
                    <a:gd name="T54" fmla="*/ 56 w 156"/>
                    <a:gd name="T55" fmla="*/ 64 h 390"/>
                    <a:gd name="T56" fmla="*/ 68 w 156"/>
                    <a:gd name="T57" fmla="*/ 46 h 390"/>
                    <a:gd name="T58" fmla="*/ 84 w 156"/>
                    <a:gd name="T59" fmla="*/ 28 h 390"/>
                    <a:gd name="T60" fmla="*/ 84 w 156"/>
                    <a:gd name="T61" fmla="*/ 28 h 390"/>
                    <a:gd name="T62" fmla="*/ 116 w 156"/>
                    <a:gd name="T63" fmla="*/ 2 h 390"/>
                    <a:gd name="T64" fmla="*/ 116 w 156"/>
                    <a:gd name="T65" fmla="*/ 2 h 390"/>
                    <a:gd name="T66" fmla="*/ 150 w 156"/>
                    <a:gd name="T67" fmla="*/ 0 h 390"/>
                    <a:gd name="T68" fmla="*/ 150 w 156"/>
                    <a:gd name="T69" fmla="*/ 0 h 390"/>
                    <a:gd name="T70" fmla="*/ 154 w 156"/>
                    <a:gd name="T71" fmla="*/ 18 h 390"/>
                    <a:gd name="T72" fmla="*/ 156 w 156"/>
                    <a:gd name="T73" fmla="*/ 32 h 390"/>
                    <a:gd name="T74" fmla="*/ 156 w 156"/>
                    <a:gd name="T75" fmla="*/ 44 h 390"/>
                    <a:gd name="T76" fmla="*/ 156 w 156"/>
                    <a:gd name="T77" fmla="*/ 44 h 390"/>
                    <a:gd name="T78" fmla="*/ 150 w 156"/>
                    <a:gd name="T79" fmla="*/ 56 h 390"/>
                    <a:gd name="T80" fmla="*/ 146 w 156"/>
                    <a:gd name="T81" fmla="*/ 70 h 390"/>
                    <a:gd name="T82" fmla="*/ 144 w 156"/>
                    <a:gd name="T83" fmla="*/ 86 h 390"/>
                    <a:gd name="T84" fmla="*/ 142 w 156"/>
                    <a:gd name="T85" fmla="*/ 102 h 390"/>
                    <a:gd name="T86" fmla="*/ 144 w 156"/>
                    <a:gd name="T87" fmla="*/ 138 h 390"/>
                    <a:gd name="T88" fmla="*/ 146 w 156"/>
                    <a:gd name="T89" fmla="*/ 174 h 390"/>
                    <a:gd name="T90" fmla="*/ 146 w 156"/>
                    <a:gd name="T91" fmla="*/ 174 h 390"/>
                    <a:gd name="T92" fmla="*/ 138 w 156"/>
                    <a:gd name="T93" fmla="*/ 196 h 390"/>
                    <a:gd name="T94" fmla="*/ 126 w 156"/>
                    <a:gd name="T95" fmla="*/ 222 h 390"/>
                    <a:gd name="T96" fmla="*/ 102 w 156"/>
                    <a:gd name="T97" fmla="*/ 270 h 390"/>
                    <a:gd name="T98" fmla="*/ 102 w 156"/>
                    <a:gd name="T99" fmla="*/ 270 h 390"/>
                    <a:gd name="T100" fmla="*/ 96 w 156"/>
                    <a:gd name="T101" fmla="*/ 290 h 390"/>
                    <a:gd name="T102" fmla="*/ 96 w 156"/>
                    <a:gd name="T103" fmla="*/ 290 h 390"/>
                    <a:gd name="T104" fmla="*/ 84 w 156"/>
                    <a:gd name="T105" fmla="*/ 382 h 390"/>
                    <a:gd name="T106" fmla="*/ 84 w 156"/>
                    <a:gd name="T107" fmla="*/ 382 h 390"/>
                    <a:gd name="T108" fmla="*/ 80 w 156"/>
                    <a:gd name="T109" fmla="*/ 386 h 390"/>
                    <a:gd name="T110" fmla="*/ 76 w 156"/>
                    <a:gd name="T111" fmla="*/ 390 h 390"/>
                    <a:gd name="T112" fmla="*/ 76 w 156"/>
                    <a:gd name="T113" fmla="*/ 390 h 390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156"/>
                    <a:gd name="T172" fmla="*/ 0 h 390"/>
                    <a:gd name="T173" fmla="*/ 156 w 156"/>
                    <a:gd name="T174" fmla="*/ 390 h 390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156" h="390">
                      <a:moveTo>
                        <a:pt x="76" y="390"/>
                      </a:moveTo>
                      <a:lnTo>
                        <a:pt x="76" y="390"/>
                      </a:lnTo>
                      <a:lnTo>
                        <a:pt x="46" y="344"/>
                      </a:lnTo>
                      <a:lnTo>
                        <a:pt x="26" y="338"/>
                      </a:lnTo>
                      <a:lnTo>
                        <a:pt x="22" y="324"/>
                      </a:lnTo>
                      <a:lnTo>
                        <a:pt x="14" y="310"/>
                      </a:lnTo>
                      <a:lnTo>
                        <a:pt x="6" y="300"/>
                      </a:lnTo>
                      <a:lnTo>
                        <a:pt x="0" y="294"/>
                      </a:lnTo>
                      <a:lnTo>
                        <a:pt x="0" y="272"/>
                      </a:lnTo>
                      <a:lnTo>
                        <a:pt x="4" y="242"/>
                      </a:lnTo>
                      <a:lnTo>
                        <a:pt x="6" y="230"/>
                      </a:lnTo>
                      <a:lnTo>
                        <a:pt x="8" y="216"/>
                      </a:lnTo>
                      <a:lnTo>
                        <a:pt x="4" y="202"/>
                      </a:lnTo>
                      <a:lnTo>
                        <a:pt x="4" y="192"/>
                      </a:lnTo>
                      <a:lnTo>
                        <a:pt x="4" y="182"/>
                      </a:lnTo>
                      <a:lnTo>
                        <a:pt x="8" y="174"/>
                      </a:lnTo>
                      <a:lnTo>
                        <a:pt x="18" y="158"/>
                      </a:lnTo>
                      <a:lnTo>
                        <a:pt x="30" y="142"/>
                      </a:lnTo>
                      <a:lnTo>
                        <a:pt x="38" y="108"/>
                      </a:lnTo>
                      <a:lnTo>
                        <a:pt x="48" y="84"/>
                      </a:lnTo>
                      <a:lnTo>
                        <a:pt x="56" y="64"/>
                      </a:lnTo>
                      <a:lnTo>
                        <a:pt x="68" y="46"/>
                      </a:lnTo>
                      <a:lnTo>
                        <a:pt x="84" y="28"/>
                      </a:lnTo>
                      <a:lnTo>
                        <a:pt x="116" y="2"/>
                      </a:lnTo>
                      <a:lnTo>
                        <a:pt x="150" y="0"/>
                      </a:lnTo>
                      <a:lnTo>
                        <a:pt x="154" y="18"/>
                      </a:lnTo>
                      <a:lnTo>
                        <a:pt x="156" y="32"/>
                      </a:lnTo>
                      <a:lnTo>
                        <a:pt x="156" y="44"/>
                      </a:lnTo>
                      <a:lnTo>
                        <a:pt x="150" y="56"/>
                      </a:lnTo>
                      <a:lnTo>
                        <a:pt x="146" y="70"/>
                      </a:lnTo>
                      <a:lnTo>
                        <a:pt x="144" y="86"/>
                      </a:lnTo>
                      <a:lnTo>
                        <a:pt x="142" y="102"/>
                      </a:lnTo>
                      <a:lnTo>
                        <a:pt x="144" y="138"/>
                      </a:lnTo>
                      <a:lnTo>
                        <a:pt x="146" y="174"/>
                      </a:lnTo>
                      <a:lnTo>
                        <a:pt x="138" y="196"/>
                      </a:lnTo>
                      <a:lnTo>
                        <a:pt x="126" y="222"/>
                      </a:lnTo>
                      <a:lnTo>
                        <a:pt x="102" y="270"/>
                      </a:lnTo>
                      <a:lnTo>
                        <a:pt x="96" y="290"/>
                      </a:lnTo>
                      <a:lnTo>
                        <a:pt x="84" y="382"/>
                      </a:lnTo>
                      <a:lnTo>
                        <a:pt x="80" y="386"/>
                      </a:lnTo>
                      <a:lnTo>
                        <a:pt x="76" y="390"/>
                      </a:lnTo>
                      <a:close/>
                    </a:path>
                  </a:pathLst>
                </a:custGeom>
                <a:solidFill>
                  <a:srgbClr val="6DA6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88" name="Freeform 15"/>
                <p:cNvSpPr>
                  <a:spLocks noChangeArrowheads="1"/>
                </p:cNvSpPr>
                <p:nvPr/>
              </p:nvSpPr>
              <p:spPr bwMode="auto">
                <a:xfrm>
                  <a:off x="3886" y="2924"/>
                  <a:ext cx="414" cy="538"/>
                </a:xfrm>
                <a:custGeom>
                  <a:avLst/>
                  <a:gdLst>
                    <a:gd name="T0" fmla="*/ 136 w 414"/>
                    <a:gd name="T1" fmla="*/ 532 h 538"/>
                    <a:gd name="T2" fmla="*/ 122 w 414"/>
                    <a:gd name="T3" fmla="*/ 508 h 538"/>
                    <a:gd name="T4" fmla="*/ 116 w 414"/>
                    <a:gd name="T5" fmla="*/ 498 h 538"/>
                    <a:gd name="T6" fmla="*/ 58 w 414"/>
                    <a:gd name="T7" fmla="*/ 426 h 538"/>
                    <a:gd name="T8" fmla="*/ 12 w 414"/>
                    <a:gd name="T9" fmla="*/ 420 h 538"/>
                    <a:gd name="T10" fmla="*/ 0 w 414"/>
                    <a:gd name="T11" fmla="*/ 402 h 538"/>
                    <a:gd name="T12" fmla="*/ 6 w 414"/>
                    <a:gd name="T13" fmla="*/ 360 h 538"/>
                    <a:gd name="T14" fmla="*/ 10 w 414"/>
                    <a:gd name="T15" fmla="*/ 332 h 538"/>
                    <a:gd name="T16" fmla="*/ 8 w 414"/>
                    <a:gd name="T17" fmla="*/ 306 h 538"/>
                    <a:gd name="T18" fmla="*/ 44 w 414"/>
                    <a:gd name="T19" fmla="*/ 246 h 538"/>
                    <a:gd name="T20" fmla="*/ 42 w 414"/>
                    <a:gd name="T21" fmla="*/ 200 h 538"/>
                    <a:gd name="T22" fmla="*/ 46 w 414"/>
                    <a:gd name="T23" fmla="*/ 190 h 538"/>
                    <a:gd name="T24" fmla="*/ 74 w 414"/>
                    <a:gd name="T25" fmla="*/ 174 h 538"/>
                    <a:gd name="T26" fmla="*/ 102 w 414"/>
                    <a:gd name="T27" fmla="*/ 134 h 538"/>
                    <a:gd name="T28" fmla="*/ 102 w 414"/>
                    <a:gd name="T29" fmla="*/ 116 h 538"/>
                    <a:gd name="T30" fmla="*/ 92 w 414"/>
                    <a:gd name="T31" fmla="*/ 88 h 538"/>
                    <a:gd name="T32" fmla="*/ 104 w 414"/>
                    <a:gd name="T33" fmla="*/ 72 h 538"/>
                    <a:gd name="T34" fmla="*/ 132 w 414"/>
                    <a:gd name="T35" fmla="*/ 58 h 538"/>
                    <a:gd name="T36" fmla="*/ 172 w 414"/>
                    <a:gd name="T37" fmla="*/ 48 h 538"/>
                    <a:gd name="T38" fmla="*/ 190 w 414"/>
                    <a:gd name="T39" fmla="*/ 28 h 538"/>
                    <a:gd name="T40" fmla="*/ 204 w 414"/>
                    <a:gd name="T41" fmla="*/ 2 h 538"/>
                    <a:gd name="T42" fmla="*/ 224 w 414"/>
                    <a:gd name="T43" fmla="*/ 2 h 538"/>
                    <a:gd name="T44" fmla="*/ 236 w 414"/>
                    <a:gd name="T45" fmla="*/ 16 h 538"/>
                    <a:gd name="T46" fmla="*/ 250 w 414"/>
                    <a:gd name="T47" fmla="*/ 64 h 538"/>
                    <a:gd name="T48" fmla="*/ 280 w 414"/>
                    <a:gd name="T49" fmla="*/ 96 h 538"/>
                    <a:gd name="T50" fmla="*/ 336 w 414"/>
                    <a:gd name="T51" fmla="*/ 100 h 538"/>
                    <a:gd name="T52" fmla="*/ 366 w 414"/>
                    <a:gd name="T53" fmla="*/ 86 h 538"/>
                    <a:gd name="T54" fmla="*/ 404 w 414"/>
                    <a:gd name="T55" fmla="*/ 84 h 538"/>
                    <a:gd name="T56" fmla="*/ 398 w 414"/>
                    <a:gd name="T57" fmla="*/ 104 h 538"/>
                    <a:gd name="T58" fmla="*/ 384 w 414"/>
                    <a:gd name="T59" fmla="*/ 124 h 538"/>
                    <a:gd name="T60" fmla="*/ 362 w 414"/>
                    <a:gd name="T61" fmla="*/ 154 h 538"/>
                    <a:gd name="T62" fmla="*/ 330 w 414"/>
                    <a:gd name="T63" fmla="*/ 162 h 538"/>
                    <a:gd name="T64" fmla="*/ 328 w 414"/>
                    <a:gd name="T65" fmla="*/ 180 h 538"/>
                    <a:gd name="T66" fmla="*/ 348 w 414"/>
                    <a:gd name="T67" fmla="*/ 198 h 538"/>
                    <a:gd name="T68" fmla="*/ 350 w 414"/>
                    <a:gd name="T69" fmla="*/ 222 h 538"/>
                    <a:gd name="T70" fmla="*/ 348 w 414"/>
                    <a:gd name="T71" fmla="*/ 240 h 538"/>
                    <a:gd name="T72" fmla="*/ 340 w 414"/>
                    <a:gd name="T73" fmla="*/ 278 h 538"/>
                    <a:gd name="T74" fmla="*/ 346 w 414"/>
                    <a:gd name="T75" fmla="*/ 296 h 538"/>
                    <a:gd name="T76" fmla="*/ 356 w 414"/>
                    <a:gd name="T77" fmla="*/ 308 h 538"/>
                    <a:gd name="T78" fmla="*/ 350 w 414"/>
                    <a:gd name="T79" fmla="*/ 306 h 538"/>
                    <a:gd name="T80" fmla="*/ 318 w 414"/>
                    <a:gd name="T81" fmla="*/ 312 h 538"/>
                    <a:gd name="T82" fmla="*/ 318 w 414"/>
                    <a:gd name="T83" fmla="*/ 336 h 538"/>
                    <a:gd name="T84" fmla="*/ 296 w 414"/>
                    <a:gd name="T85" fmla="*/ 354 h 538"/>
                    <a:gd name="T86" fmla="*/ 288 w 414"/>
                    <a:gd name="T87" fmla="*/ 384 h 538"/>
                    <a:gd name="T88" fmla="*/ 268 w 414"/>
                    <a:gd name="T89" fmla="*/ 408 h 538"/>
                    <a:gd name="T90" fmla="*/ 228 w 414"/>
                    <a:gd name="T91" fmla="*/ 416 h 538"/>
                    <a:gd name="T92" fmla="*/ 240 w 414"/>
                    <a:gd name="T93" fmla="*/ 440 h 538"/>
                    <a:gd name="T94" fmla="*/ 218 w 414"/>
                    <a:gd name="T95" fmla="*/ 450 h 538"/>
                    <a:gd name="T96" fmla="*/ 184 w 414"/>
                    <a:gd name="T97" fmla="*/ 480 h 538"/>
                    <a:gd name="T98" fmla="*/ 166 w 414"/>
                    <a:gd name="T99" fmla="*/ 514 h 538"/>
                    <a:gd name="T100" fmla="*/ 150 w 414"/>
                    <a:gd name="T101" fmla="*/ 528 h 538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414"/>
                    <a:gd name="T154" fmla="*/ 0 h 538"/>
                    <a:gd name="T155" fmla="*/ 414 w 414"/>
                    <a:gd name="T156" fmla="*/ 538 h 538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414" h="538">
                      <a:moveTo>
                        <a:pt x="136" y="538"/>
                      </a:moveTo>
                      <a:lnTo>
                        <a:pt x="136" y="538"/>
                      </a:lnTo>
                      <a:lnTo>
                        <a:pt x="136" y="532"/>
                      </a:lnTo>
                      <a:lnTo>
                        <a:pt x="134" y="526"/>
                      </a:lnTo>
                      <a:lnTo>
                        <a:pt x="128" y="516"/>
                      </a:lnTo>
                      <a:lnTo>
                        <a:pt x="122" y="508"/>
                      </a:lnTo>
                      <a:lnTo>
                        <a:pt x="116" y="504"/>
                      </a:lnTo>
                      <a:lnTo>
                        <a:pt x="116" y="498"/>
                      </a:lnTo>
                      <a:lnTo>
                        <a:pt x="58" y="426"/>
                      </a:lnTo>
                      <a:lnTo>
                        <a:pt x="40" y="422"/>
                      </a:lnTo>
                      <a:lnTo>
                        <a:pt x="26" y="420"/>
                      </a:lnTo>
                      <a:lnTo>
                        <a:pt x="12" y="420"/>
                      </a:lnTo>
                      <a:lnTo>
                        <a:pt x="2" y="418"/>
                      </a:lnTo>
                      <a:lnTo>
                        <a:pt x="0" y="402"/>
                      </a:lnTo>
                      <a:lnTo>
                        <a:pt x="0" y="386"/>
                      </a:lnTo>
                      <a:lnTo>
                        <a:pt x="6" y="360"/>
                      </a:lnTo>
                      <a:lnTo>
                        <a:pt x="8" y="352"/>
                      </a:lnTo>
                      <a:lnTo>
                        <a:pt x="10" y="346"/>
                      </a:lnTo>
                      <a:lnTo>
                        <a:pt x="10" y="332"/>
                      </a:lnTo>
                      <a:lnTo>
                        <a:pt x="10" y="318"/>
                      </a:lnTo>
                      <a:lnTo>
                        <a:pt x="8" y="306"/>
                      </a:lnTo>
                      <a:lnTo>
                        <a:pt x="40" y="270"/>
                      </a:lnTo>
                      <a:lnTo>
                        <a:pt x="44" y="246"/>
                      </a:lnTo>
                      <a:lnTo>
                        <a:pt x="42" y="214"/>
                      </a:lnTo>
                      <a:lnTo>
                        <a:pt x="42" y="200"/>
                      </a:lnTo>
                      <a:lnTo>
                        <a:pt x="44" y="194"/>
                      </a:lnTo>
                      <a:lnTo>
                        <a:pt x="46" y="190"/>
                      </a:lnTo>
                      <a:lnTo>
                        <a:pt x="60" y="182"/>
                      </a:lnTo>
                      <a:lnTo>
                        <a:pt x="74" y="174"/>
                      </a:lnTo>
                      <a:lnTo>
                        <a:pt x="94" y="152"/>
                      </a:lnTo>
                      <a:lnTo>
                        <a:pt x="102" y="134"/>
                      </a:lnTo>
                      <a:lnTo>
                        <a:pt x="102" y="116"/>
                      </a:lnTo>
                      <a:lnTo>
                        <a:pt x="96" y="104"/>
                      </a:lnTo>
                      <a:lnTo>
                        <a:pt x="94" y="94"/>
                      </a:lnTo>
                      <a:lnTo>
                        <a:pt x="92" y="88"/>
                      </a:lnTo>
                      <a:lnTo>
                        <a:pt x="94" y="82"/>
                      </a:lnTo>
                      <a:lnTo>
                        <a:pt x="98" y="76"/>
                      </a:lnTo>
                      <a:lnTo>
                        <a:pt x="104" y="72"/>
                      </a:lnTo>
                      <a:lnTo>
                        <a:pt x="120" y="60"/>
                      </a:lnTo>
                      <a:lnTo>
                        <a:pt x="132" y="58"/>
                      </a:lnTo>
                      <a:lnTo>
                        <a:pt x="144" y="56"/>
                      </a:lnTo>
                      <a:lnTo>
                        <a:pt x="158" y="54"/>
                      </a:lnTo>
                      <a:lnTo>
                        <a:pt x="172" y="48"/>
                      </a:lnTo>
                      <a:lnTo>
                        <a:pt x="182" y="40"/>
                      </a:lnTo>
                      <a:lnTo>
                        <a:pt x="190" y="28"/>
                      </a:lnTo>
                      <a:lnTo>
                        <a:pt x="198" y="14"/>
                      </a:lnTo>
                      <a:lnTo>
                        <a:pt x="204" y="2"/>
                      </a:lnTo>
                      <a:lnTo>
                        <a:pt x="210" y="0"/>
                      </a:lnTo>
                      <a:lnTo>
                        <a:pt x="216" y="0"/>
                      </a:lnTo>
                      <a:lnTo>
                        <a:pt x="224" y="2"/>
                      </a:lnTo>
                      <a:lnTo>
                        <a:pt x="232" y="6"/>
                      </a:lnTo>
                      <a:lnTo>
                        <a:pt x="236" y="16"/>
                      </a:lnTo>
                      <a:lnTo>
                        <a:pt x="238" y="28"/>
                      </a:lnTo>
                      <a:lnTo>
                        <a:pt x="246" y="52"/>
                      </a:lnTo>
                      <a:lnTo>
                        <a:pt x="250" y="64"/>
                      </a:lnTo>
                      <a:lnTo>
                        <a:pt x="258" y="76"/>
                      </a:lnTo>
                      <a:lnTo>
                        <a:pt x="266" y="86"/>
                      </a:lnTo>
                      <a:lnTo>
                        <a:pt x="280" y="96"/>
                      </a:lnTo>
                      <a:lnTo>
                        <a:pt x="336" y="100"/>
                      </a:lnTo>
                      <a:lnTo>
                        <a:pt x="342" y="94"/>
                      </a:lnTo>
                      <a:lnTo>
                        <a:pt x="350" y="92"/>
                      </a:lnTo>
                      <a:lnTo>
                        <a:pt x="366" y="86"/>
                      </a:lnTo>
                      <a:lnTo>
                        <a:pt x="386" y="86"/>
                      </a:lnTo>
                      <a:lnTo>
                        <a:pt x="404" y="84"/>
                      </a:lnTo>
                      <a:lnTo>
                        <a:pt x="414" y="90"/>
                      </a:lnTo>
                      <a:lnTo>
                        <a:pt x="398" y="104"/>
                      </a:lnTo>
                      <a:lnTo>
                        <a:pt x="392" y="112"/>
                      </a:lnTo>
                      <a:lnTo>
                        <a:pt x="384" y="124"/>
                      </a:lnTo>
                      <a:lnTo>
                        <a:pt x="382" y="156"/>
                      </a:lnTo>
                      <a:lnTo>
                        <a:pt x="362" y="154"/>
                      </a:lnTo>
                      <a:lnTo>
                        <a:pt x="342" y="154"/>
                      </a:lnTo>
                      <a:lnTo>
                        <a:pt x="336" y="158"/>
                      </a:lnTo>
                      <a:lnTo>
                        <a:pt x="330" y="162"/>
                      </a:lnTo>
                      <a:lnTo>
                        <a:pt x="326" y="168"/>
                      </a:lnTo>
                      <a:lnTo>
                        <a:pt x="328" y="180"/>
                      </a:lnTo>
                      <a:lnTo>
                        <a:pt x="338" y="186"/>
                      </a:lnTo>
                      <a:lnTo>
                        <a:pt x="348" y="198"/>
                      </a:lnTo>
                      <a:lnTo>
                        <a:pt x="364" y="208"/>
                      </a:lnTo>
                      <a:lnTo>
                        <a:pt x="350" y="222"/>
                      </a:lnTo>
                      <a:lnTo>
                        <a:pt x="350" y="230"/>
                      </a:lnTo>
                      <a:lnTo>
                        <a:pt x="348" y="240"/>
                      </a:lnTo>
                      <a:lnTo>
                        <a:pt x="342" y="258"/>
                      </a:lnTo>
                      <a:lnTo>
                        <a:pt x="342" y="268"/>
                      </a:lnTo>
                      <a:lnTo>
                        <a:pt x="340" y="278"/>
                      </a:lnTo>
                      <a:lnTo>
                        <a:pt x="342" y="286"/>
                      </a:lnTo>
                      <a:lnTo>
                        <a:pt x="346" y="296"/>
                      </a:lnTo>
                      <a:lnTo>
                        <a:pt x="356" y="304"/>
                      </a:lnTo>
                      <a:lnTo>
                        <a:pt x="356" y="308"/>
                      </a:lnTo>
                      <a:lnTo>
                        <a:pt x="350" y="306"/>
                      </a:lnTo>
                      <a:lnTo>
                        <a:pt x="322" y="306"/>
                      </a:lnTo>
                      <a:lnTo>
                        <a:pt x="318" y="312"/>
                      </a:lnTo>
                      <a:lnTo>
                        <a:pt x="318" y="318"/>
                      </a:lnTo>
                      <a:lnTo>
                        <a:pt x="320" y="324"/>
                      </a:lnTo>
                      <a:lnTo>
                        <a:pt x="318" y="336"/>
                      </a:lnTo>
                      <a:lnTo>
                        <a:pt x="304" y="346"/>
                      </a:lnTo>
                      <a:lnTo>
                        <a:pt x="296" y="354"/>
                      </a:lnTo>
                      <a:lnTo>
                        <a:pt x="292" y="364"/>
                      </a:lnTo>
                      <a:lnTo>
                        <a:pt x="288" y="384"/>
                      </a:lnTo>
                      <a:lnTo>
                        <a:pt x="278" y="396"/>
                      </a:lnTo>
                      <a:lnTo>
                        <a:pt x="268" y="408"/>
                      </a:lnTo>
                      <a:lnTo>
                        <a:pt x="232" y="410"/>
                      </a:lnTo>
                      <a:lnTo>
                        <a:pt x="228" y="416"/>
                      </a:lnTo>
                      <a:lnTo>
                        <a:pt x="228" y="422"/>
                      </a:lnTo>
                      <a:lnTo>
                        <a:pt x="230" y="430"/>
                      </a:lnTo>
                      <a:lnTo>
                        <a:pt x="240" y="440"/>
                      </a:lnTo>
                      <a:lnTo>
                        <a:pt x="228" y="444"/>
                      </a:lnTo>
                      <a:lnTo>
                        <a:pt x="218" y="450"/>
                      </a:lnTo>
                      <a:lnTo>
                        <a:pt x="208" y="456"/>
                      </a:lnTo>
                      <a:lnTo>
                        <a:pt x="200" y="464"/>
                      </a:lnTo>
                      <a:lnTo>
                        <a:pt x="184" y="480"/>
                      </a:lnTo>
                      <a:lnTo>
                        <a:pt x="168" y="500"/>
                      </a:lnTo>
                      <a:lnTo>
                        <a:pt x="166" y="514"/>
                      </a:lnTo>
                      <a:lnTo>
                        <a:pt x="158" y="522"/>
                      </a:lnTo>
                      <a:lnTo>
                        <a:pt x="150" y="528"/>
                      </a:lnTo>
                      <a:lnTo>
                        <a:pt x="136" y="538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89" name="Freeform 16"/>
                <p:cNvSpPr>
                  <a:spLocks noChangeArrowheads="1"/>
                </p:cNvSpPr>
                <p:nvPr/>
              </p:nvSpPr>
              <p:spPr bwMode="auto">
                <a:xfrm>
                  <a:off x="2614" y="2872"/>
                  <a:ext cx="606" cy="532"/>
                </a:xfrm>
                <a:custGeom>
                  <a:avLst/>
                  <a:gdLst>
                    <a:gd name="T0" fmla="*/ 210 w 606"/>
                    <a:gd name="T1" fmla="*/ 516 h 532"/>
                    <a:gd name="T2" fmla="*/ 172 w 606"/>
                    <a:gd name="T3" fmla="*/ 494 h 532"/>
                    <a:gd name="T4" fmla="*/ 126 w 606"/>
                    <a:gd name="T5" fmla="*/ 498 h 532"/>
                    <a:gd name="T6" fmla="*/ 96 w 606"/>
                    <a:gd name="T7" fmla="*/ 530 h 532"/>
                    <a:gd name="T8" fmla="*/ 104 w 606"/>
                    <a:gd name="T9" fmla="*/ 494 h 532"/>
                    <a:gd name="T10" fmla="*/ 62 w 606"/>
                    <a:gd name="T11" fmla="*/ 432 h 532"/>
                    <a:gd name="T12" fmla="*/ 84 w 606"/>
                    <a:gd name="T13" fmla="*/ 356 h 532"/>
                    <a:gd name="T14" fmla="*/ 88 w 606"/>
                    <a:gd name="T15" fmla="*/ 336 h 532"/>
                    <a:gd name="T16" fmla="*/ 70 w 606"/>
                    <a:gd name="T17" fmla="*/ 304 h 532"/>
                    <a:gd name="T18" fmla="*/ 20 w 606"/>
                    <a:gd name="T19" fmla="*/ 314 h 532"/>
                    <a:gd name="T20" fmla="*/ 6 w 606"/>
                    <a:gd name="T21" fmla="*/ 302 h 532"/>
                    <a:gd name="T22" fmla="*/ 0 w 606"/>
                    <a:gd name="T23" fmla="*/ 278 h 532"/>
                    <a:gd name="T24" fmla="*/ 10 w 606"/>
                    <a:gd name="T25" fmla="*/ 240 h 532"/>
                    <a:gd name="T26" fmla="*/ 60 w 606"/>
                    <a:gd name="T27" fmla="*/ 218 h 532"/>
                    <a:gd name="T28" fmla="*/ 90 w 606"/>
                    <a:gd name="T29" fmla="*/ 226 h 532"/>
                    <a:gd name="T30" fmla="*/ 134 w 606"/>
                    <a:gd name="T31" fmla="*/ 234 h 532"/>
                    <a:gd name="T32" fmla="*/ 158 w 606"/>
                    <a:gd name="T33" fmla="*/ 214 h 532"/>
                    <a:gd name="T34" fmla="*/ 174 w 606"/>
                    <a:gd name="T35" fmla="*/ 194 h 532"/>
                    <a:gd name="T36" fmla="*/ 252 w 606"/>
                    <a:gd name="T37" fmla="*/ 204 h 532"/>
                    <a:gd name="T38" fmla="*/ 264 w 606"/>
                    <a:gd name="T39" fmla="*/ 182 h 532"/>
                    <a:gd name="T40" fmla="*/ 266 w 606"/>
                    <a:gd name="T41" fmla="*/ 146 h 532"/>
                    <a:gd name="T42" fmla="*/ 196 w 606"/>
                    <a:gd name="T43" fmla="*/ 108 h 532"/>
                    <a:gd name="T44" fmla="*/ 192 w 606"/>
                    <a:gd name="T45" fmla="*/ 88 h 532"/>
                    <a:gd name="T46" fmla="*/ 216 w 606"/>
                    <a:gd name="T47" fmla="*/ 78 h 532"/>
                    <a:gd name="T48" fmla="*/ 278 w 606"/>
                    <a:gd name="T49" fmla="*/ 102 h 532"/>
                    <a:gd name="T50" fmla="*/ 326 w 606"/>
                    <a:gd name="T51" fmla="*/ 88 h 532"/>
                    <a:gd name="T52" fmla="*/ 378 w 606"/>
                    <a:gd name="T53" fmla="*/ 44 h 532"/>
                    <a:gd name="T54" fmla="*/ 390 w 606"/>
                    <a:gd name="T55" fmla="*/ 14 h 532"/>
                    <a:gd name="T56" fmla="*/ 414 w 606"/>
                    <a:gd name="T57" fmla="*/ 0 h 532"/>
                    <a:gd name="T58" fmla="*/ 444 w 606"/>
                    <a:gd name="T59" fmla="*/ 10 h 532"/>
                    <a:gd name="T60" fmla="*/ 468 w 606"/>
                    <a:gd name="T61" fmla="*/ 66 h 532"/>
                    <a:gd name="T62" fmla="*/ 526 w 606"/>
                    <a:gd name="T63" fmla="*/ 130 h 532"/>
                    <a:gd name="T64" fmla="*/ 562 w 606"/>
                    <a:gd name="T65" fmla="*/ 154 h 532"/>
                    <a:gd name="T66" fmla="*/ 564 w 606"/>
                    <a:gd name="T67" fmla="*/ 196 h 532"/>
                    <a:gd name="T68" fmla="*/ 534 w 606"/>
                    <a:gd name="T69" fmla="*/ 216 h 532"/>
                    <a:gd name="T70" fmla="*/ 506 w 606"/>
                    <a:gd name="T71" fmla="*/ 246 h 532"/>
                    <a:gd name="T72" fmla="*/ 532 w 606"/>
                    <a:gd name="T73" fmla="*/ 258 h 532"/>
                    <a:gd name="T74" fmla="*/ 568 w 606"/>
                    <a:gd name="T75" fmla="*/ 326 h 532"/>
                    <a:gd name="T76" fmla="*/ 592 w 606"/>
                    <a:gd name="T77" fmla="*/ 356 h 532"/>
                    <a:gd name="T78" fmla="*/ 590 w 606"/>
                    <a:gd name="T79" fmla="*/ 380 h 532"/>
                    <a:gd name="T80" fmla="*/ 546 w 606"/>
                    <a:gd name="T81" fmla="*/ 408 h 532"/>
                    <a:gd name="T82" fmla="*/ 482 w 606"/>
                    <a:gd name="T83" fmla="*/ 460 h 532"/>
                    <a:gd name="T84" fmla="*/ 434 w 606"/>
                    <a:gd name="T85" fmla="*/ 472 h 532"/>
                    <a:gd name="T86" fmla="*/ 392 w 606"/>
                    <a:gd name="T87" fmla="*/ 456 h 532"/>
                    <a:gd name="T88" fmla="*/ 358 w 606"/>
                    <a:gd name="T89" fmla="*/ 436 h 532"/>
                    <a:gd name="T90" fmla="*/ 332 w 606"/>
                    <a:gd name="T91" fmla="*/ 442 h 532"/>
                    <a:gd name="T92" fmla="*/ 302 w 606"/>
                    <a:gd name="T93" fmla="*/ 492 h 532"/>
                    <a:gd name="T94" fmla="*/ 266 w 606"/>
                    <a:gd name="T95" fmla="*/ 528 h 532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606"/>
                    <a:gd name="T145" fmla="*/ 0 h 532"/>
                    <a:gd name="T146" fmla="*/ 606 w 606"/>
                    <a:gd name="T147" fmla="*/ 532 h 532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606" h="532">
                      <a:moveTo>
                        <a:pt x="240" y="532"/>
                      </a:moveTo>
                      <a:lnTo>
                        <a:pt x="240" y="532"/>
                      </a:lnTo>
                      <a:lnTo>
                        <a:pt x="222" y="524"/>
                      </a:lnTo>
                      <a:lnTo>
                        <a:pt x="210" y="516"/>
                      </a:lnTo>
                      <a:lnTo>
                        <a:pt x="202" y="508"/>
                      </a:lnTo>
                      <a:lnTo>
                        <a:pt x="194" y="502"/>
                      </a:lnTo>
                      <a:lnTo>
                        <a:pt x="172" y="494"/>
                      </a:lnTo>
                      <a:lnTo>
                        <a:pt x="152" y="494"/>
                      </a:lnTo>
                      <a:lnTo>
                        <a:pt x="138" y="494"/>
                      </a:lnTo>
                      <a:lnTo>
                        <a:pt x="126" y="498"/>
                      </a:lnTo>
                      <a:lnTo>
                        <a:pt x="112" y="508"/>
                      </a:lnTo>
                      <a:lnTo>
                        <a:pt x="96" y="530"/>
                      </a:lnTo>
                      <a:lnTo>
                        <a:pt x="96" y="518"/>
                      </a:lnTo>
                      <a:lnTo>
                        <a:pt x="98" y="508"/>
                      </a:lnTo>
                      <a:lnTo>
                        <a:pt x="104" y="494"/>
                      </a:lnTo>
                      <a:lnTo>
                        <a:pt x="106" y="452"/>
                      </a:lnTo>
                      <a:lnTo>
                        <a:pt x="62" y="432"/>
                      </a:lnTo>
                      <a:lnTo>
                        <a:pt x="64" y="420"/>
                      </a:lnTo>
                      <a:lnTo>
                        <a:pt x="68" y="410"/>
                      </a:lnTo>
                      <a:lnTo>
                        <a:pt x="84" y="356"/>
                      </a:lnTo>
                      <a:lnTo>
                        <a:pt x="88" y="352"/>
                      </a:lnTo>
                      <a:lnTo>
                        <a:pt x="88" y="346"/>
                      </a:lnTo>
                      <a:lnTo>
                        <a:pt x="88" y="336"/>
                      </a:lnTo>
                      <a:lnTo>
                        <a:pt x="84" y="320"/>
                      </a:lnTo>
                      <a:lnTo>
                        <a:pt x="70" y="304"/>
                      </a:lnTo>
                      <a:lnTo>
                        <a:pt x="58" y="306"/>
                      </a:lnTo>
                      <a:lnTo>
                        <a:pt x="46" y="308"/>
                      </a:lnTo>
                      <a:lnTo>
                        <a:pt x="20" y="314"/>
                      </a:lnTo>
                      <a:lnTo>
                        <a:pt x="14" y="314"/>
                      </a:lnTo>
                      <a:lnTo>
                        <a:pt x="10" y="310"/>
                      </a:lnTo>
                      <a:lnTo>
                        <a:pt x="8" y="308"/>
                      </a:lnTo>
                      <a:lnTo>
                        <a:pt x="6" y="302"/>
                      </a:lnTo>
                      <a:lnTo>
                        <a:pt x="6" y="294"/>
                      </a:lnTo>
                      <a:lnTo>
                        <a:pt x="6" y="290"/>
                      </a:lnTo>
                      <a:lnTo>
                        <a:pt x="0" y="278"/>
                      </a:lnTo>
                      <a:lnTo>
                        <a:pt x="2" y="262"/>
                      </a:lnTo>
                      <a:lnTo>
                        <a:pt x="4" y="250"/>
                      </a:lnTo>
                      <a:lnTo>
                        <a:pt x="10" y="240"/>
                      </a:lnTo>
                      <a:lnTo>
                        <a:pt x="16" y="234"/>
                      </a:lnTo>
                      <a:lnTo>
                        <a:pt x="24" y="228"/>
                      </a:lnTo>
                      <a:lnTo>
                        <a:pt x="34" y="224"/>
                      </a:lnTo>
                      <a:lnTo>
                        <a:pt x="60" y="218"/>
                      </a:lnTo>
                      <a:lnTo>
                        <a:pt x="74" y="218"/>
                      </a:lnTo>
                      <a:lnTo>
                        <a:pt x="90" y="226"/>
                      </a:lnTo>
                      <a:lnTo>
                        <a:pt x="106" y="232"/>
                      </a:lnTo>
                      <a:lnTo>
                        <a:pt x="114" y="234"/>
                      </a:lnTo>
                      <a:lnTo>
                        <a:pt x="124" y="236"/>
                      </a:lnTo>
                      <a:lnTo>
                        <a:pt x="134" y="234"/>
                      </a:lnTo>
                      <a:lnTo>
                        <a:pt x="144" y="230"/>
                      </a:lnTo>
                      <a:lnTo>
                        <a:pt x="158" y="214"/>
                      </a:lnTo>
                      <a:lnTo>
                        <a:pt x="164" y="196"/>
                      </a:lnTo>
                      <a:lnTo>
                        <a:pt x="174" y="194"/>
                      </a:lnTo>
                      <a:lnTo>
                        <a:pt x="178" y="198"/>
                      </a:lnTo>
                      <a:lnTo>
                        <a:pt x="186" y="200"/>
                      </a:lnTo>
                      <a:lnTo>
                        <a:pt x="206" y="202"/>
                      </a:lnTo>
                      <a:lnTo>
                        <a:pt x="252" y="204"/>
                      </a:lnTo>
                      <a:lnTo>
                        <a:pt x="258" y="196"/>
                      </a:lnTo>
                      <a:lnTo>
                        <a:pt x="262" y="190"/>
                      </a:lnTo>
                      <a:lnTo>
                        <a:pt x="264" y="182"/>
                      </a:lnTo>
                      <a:lnTo>
                        <a:pt x="266" y="174"/>
                      </a:lnTo>
                      <a:lnTo>
                        <a:pt x="266" y="160"/>
                      </a:lnTo>
                      <a:lnTo>
                        <a:pt x="266" y="146"/>
                      </a:lnTo>
                      <a:lnTo>
                        <a:pt x="256" y="136"/>
                      </a:lnTo>
                      <a:lnTo>
                        <a:pt x="248" y="130"/>
                      </a:lnTo>
                      <a:lnTo>
                        <a:pt x="230" y="120"/>
                      </a:lnTo>
                      <a:lnTo>
                        <a:pt x="196" y="108"/>
                      </a:lnTo>
                      <a:lnTo>
                        <a:pt x="194" y="100"/>
                      </a:lnTo>
                      <a:lnTo>
                        <a:pt x="192" y="94"/>
                      </a:lnTo>
                      <a:lnTo>
                        <a:pt x="192" y="88"/>
                      </a:lnTo>
                      <a:lnTo>
                        <a:pt x="194" y="84"/>
                      </a:lnTo>
                      <a:lnTo>
                        <a:pt x="198" y="82"/>
                      </a:lnTo>
                      <a:lnTo>
                        <a:pt x="202" y="80"/>
                      </a:lnTo>
                      <a:lnTo>
                        <a:pt x="216" y="78"/>
                      </a:lnTo>
                      <a:lnTo>
                        <a:pt x="238" y="94"/>
                      </a:lnTo>
                      <a:lnTo>
                        <a:pt x="278" y="102"/>
                      </a:lnTo>
                      <a:lnTo>
                        <a:pt x="294" y="100"/>
                      </a:lnTo>
                      <a:lnTo>
                        <a:pt x="310" y="96"/>
                      </a:lnTo>
                      <a:lnTo>
                        <a:pt x="326" y="88"/>
                      </a:lnTo>
                      <a:lnTo>
                        <a:pt x="342" y="80"/>
                      </a:lnTo>
                      <a:lnTo>
                        <a:pt x="356" y="68"/>
                      </a:lnTo>
                      <a:lnTo>
                        <a:pt x="368" y="56"/>
                      </a:lnTo>
                      <a:lnTo>
                        <a:pt x="378" y="44"/>
                      </a:lnTo>
                      <a:lnTo>
                        <a:pt x="386" y="30"/>
                      </a:lnTo>
                      <a:lnTo>
                        <a:pt x="388" y="22"/>
                      </a:lnTo>
                      <a:lnTo>
                        <a:pt x="390" y="14"/>
                      </a:lnTo>
                      <a:lnTo>
                        <a:pt x="394" y="8"/>
                      </a:lnTo>
                      <a:lnTo>
                        <a:pt x="400" y="4"/>
                      </a:lnTo>
                      <a:lnTo>
                        <a:pt x="406" y="2"/>
                      </a:lnTo>
                      <a:lnTo>
                        <a:pt x="414" y="0"/>
                      </a:lnTo>
                      <a:lnTo>
                        <a:pt x="432" y="0"/>
                      </a:lnTo>
                      <a:lnTo>
                        <a:pt x="438" y="4"/>
                      </a:lnTo>
                      <a:lnTo>
                        <a:pt x="444" y="10"/>
                      </a:lnTo>
                      <a:lnTo>
                        <a:pt x="450" y="16"/>
                      </a:lnTo>
                      <a:lnTo>
                        <a:pt x="456" y="24"/>
                      </a:lnTo>
                      <a:lnTo>
                        <a:pt x="464" y="44"/>
                      </a:lnTo>
                      <a:lnTo>
                        <a:pt x="468" y="66"/>
                      </a:lnTo>
                      <a:lnTo>
                        <a:pt x="494" y="98"/>
                      </a:lnTo>
                      <a:lnTo>
                        <a:pt x="508" y="114"/>
                      </a:lnTo>
                      <a:lnTo>
                        <a:pt x="526" y="130"/>
                      </a:lnTo>
                      <a:lnTo>
                        <a:pt x="558" y="142"/>
                      </a:lnTo>
                      <a:lnTo>
                        <a:pt x="562" y="154"/>
                      </a:lnTo>
                      <a:lnTo>
                        <a:pt x="566" y="170"/>
                      </a:lnTo>
                      <a:lnTo>
                        <a:pt x="566" y="178"/>
                      </a:lnTo>
                      <a:lnTo>
                        <a:pt x="566" y="188"/>
                      </a:lnTo>
                      <a:lnTo>
                        <a:pt x="564" y="196"/>
                      </a:lnTo>
                      <a:lnTo>
                        <a:pt x="558" y="204"/>
                      </a:lnTo>
                      <a:lnTo>
                        <a:pt x="546" y="210"/>
                      </a:lnTo>
                      <a:lnTo>
                        <a:pt x="534" y="216"/>
                      </a:lnTo>
                      <a:lnTo>
                        <a:pt x="516" y="222"/>
                      </a:lnTo>
                      <a:lnTo>
                        <a:pt x="510" y="228"/>
                      </a:lnTo>
                      <a:lnTo>
                        <a:pt x="506" y="234"/>
                      </a:lnTo>
                      <a:lnTo>
                        <a:pt x="506" y="246"/>
                      </a:lnTo>
                      <a:lnTo>
                        <a:pt x="506" y="262"/>
                      </a:lnTo>
                      <a:lnTo>
                        <a:pt x="518" y="262"/>
                      </a:lnTo>
                      <a:lnTo>
                        <a:pt x="532" y="258"/>
                      </a:lnTo>
                      <a:lnTo>
                        <a:pt x="572" y="256"/>
                      </a:lnTo>
                      <a:lnTo>
                        <a:pt x="568" y="326"/>
                      </a:lnTo>
                      <a:lnTo>
                        <a:pt x="572" y="334"/>
                      </a:lnTo>
                      <a:lnTo>
                        <a:pt x="576" y="340"/>
                      </a:lnTo>
                      <a:lnTo>
                        <a:pt x="592" y="356"/>
                      </a:lnTo>
                      <a:lnTo>
                        <a:pt x="606" y="378"/>
                      </a:lnTo>
                      <a:lnTo>
                        <a:pt x="590" y="380"/>
                      </a:lnTo>
                      <a:lnTo>
                        <a:pt x="576" y="384"/>
                      </a:lnTo>
                      <a:lnTo>
                        <a:pt x="554" y="398"/>
                      </a:lnTo>
                      <a:lnTo>
                        <a:pt x="546" y="408"/>
                      </a:lnTo>
                      <a:lnTo>
                        <a:pt x="538" y="416"/>
                      </a:lnTo>
                      <a:lnTo>
                        <a:pt x="520" y="430"/>
                      </a:lnTo>
                      <a:lnTo>
                        <a:pt x="500" y="444"/>
                      </a:lnTo>
                      <a:lnTo>
                        <a:pt x="482" y="460"/>
                      </a:lnTo>
                      <a:lnTo>
                        <a:pt x="466" y="464"/>
                      </a:lnTo>
                      <a:lnTo>
                        <a:pt x="450" y="470"/>
                      </a:lnTo>
                      <a:lnTo>
                        <a:pt x="434" y="472"/>
                      </a:lnTo>
                      <a:lnTo>
                        <a:pt x="420" y="472"/>
                      </a:lnTo>
                      <a:lnTo>
                        <a:pt x="392" y="456"/>
                      </a:lnTo>
                      <a:lnTo>
                        <a:pt x="376" y="440"/>
                      </a:lnTo>
                      <a:lnTo>
                        <a:pt x="372" y="438"/>
                      </a:lnTo>
                      <a:lnTo>
                        <a:pt x="368" y="436"/>
                      </a:lnTo>
                      <a:lnTo>
                        <a:pt x="358" y="436"/>
                      </a:lnTo>
                      <a:lnTo>
                        <a:pt x="342" y="436"/>
                      </a:lnTo>
                      <a:lnTo>
                        <a:pt x="336" y="438"/>
                      </a:lnTo>
                      <a:lnTo>
                        <a:pt x="332" y="442"/>
                      </a:lnTo>
                      <a:lnTo>
                        <a:pt x="330" y="464"/>
                      </a:lnTo>
                      <a:lnTo>
                        <a:pt x="302" y="492"/>
                      </a:lnTo>
                      <a:lnTo>
                        <a:pt x="290" y="506"/>
                      </a:lnTo>
                      <a:lnTo>
                        <a:pt x="278" y="522"/>
                      </a:lnTo>
                      <a:lnTo>
                        <a:pt x="266" y="528"/>
                      </a:lnTo>
                      <a:lnTo>
                        <a:pt x="256" y="530"/>
                      </a:lnTo>
                      <a:lnTo>
                        <a:pt x="240" y="532"/>
                      </a:lnTo>
                      <a:close/>
                    </a:path>
                  </a:pathLst>
                </a:custGeom>
                <a:solidFill>
                  <a:srgbClr val="6DA6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90" name="Freeform 17"/>
                <p:cNvSpPr>
                  <a:spLocks noChangeArrowheads="1"/>
                </p:cNvSpPr>
                <p:nvPr/>
              </p:nvSpPr>
              <p:spPr bwMode="auto">
                <a:xfrm>
                  <a:off x="3130" y="2762"/>
                  <a:ext cx="538" cy="638"/>
                </a:xfrm>
                <a:custGeom>
                  <a:avLst/>
                  <a:gdLst>
                    <a:gd name="T0" fmla="*/ 324 w 538"/>
                    <a:gd name="T1" fmla="*/ 632 h 638"/>
                    <a:gd name="T2" fmla="*/ 306 w 538"/>
                    <a:gd name="T3" fmla="*/ 628 h 638"/>
                    <a:gd name="T4" fmla="*/ 282 w 538"/>
                    <a:gd name="T5" fmla="*/ 636 h 638"/>
                    <a:gd name="T6" fmla="*/ 272 w 538"/>
                    <a:gd name="T7" fmla="*/ 608 h 638"/>
                    <a:gd name="T8" fmla="*/ 258 w 538"/>
                    <a:gd name="T9" fmla="*/ 594 h 638"/>
                    <a:gd name="T10" fmla="*/ 234 w 538"/>
                    <a:gd name="T11" fmla="*/ 594 h 638"/>
                    <a:gd name="T12" fmla="*/ 234 w 538"/>
                    <a:gd name="T13" fmla="*/ 580 h 638"/>
                    <a:gd name="T14" fmla="*/ 268 w 538"/>
                    <a:gd name="T15" fmla="*/ 508 h 638"/>
                    <a:gd name="T16" fmla="*/ 240 w 538"/>
                    <a:gd name="T17" fmla="*/ 472 h 638"/>
                    <a:gd name="T18" fmla="*/ 226 w 538"/>
                    <a:gd name="T19" fmla="*/ 452 h 638"/>
                    <a:gd name="T20" fmla="*/ 204 w 538"/>
                    <a:gd name="T21" fmla="*/ 448 h 638"/>
                    <a:gd name="T22" fmla="*/ 172 w 538"/>
                    <a:gd name="T23" fmla="*/ 456 h 638"/>
                    <a:gd name="T24" fmla="*/ 132 w 538"/>
                    <a:gd name="T25" fmla="*/ 486 h 638"/>
                    <a:gd name="T26" fmla="*/ 98 w 538"/>
                    <a:gd name="T27" fmla="*/ 488 h 638"/>
                    <a:gd name="T28" fmla="*/ 86 w 538"/>
                    <a:gd name="T29" fmla="*/ 458 h 638"/>
                    <a:gd name="T30" fmla="*/ 68 w 538"/>
                    <a:gd name="T31" fmla="*/ 442 h 638"/>
                    <a:gd name="T32" fmla="*/ 64 w 538"/>
                    <a:gd name="T33" fmla="*/ 354 h 638"/>
                    <a:gd name="T34" fmla="*/ 14 w 538"/>
                    <a:gd name="T35" fmla="*/ 358 h 638"/>
                    <a:gd name="T36" fmla="*/ 0 w 538"/>
                    <a:gd name="T37" fmla="*/ 352 h 638"/>
                    <a:gd name="T38" fmla="*/ 8 w 538"/>
                    <a:gd name="T39" fmla="*/ 340 h 638"/>
                    <a:gd name="T40" fmla="*/ 32 w 538"/>
                    <a:gd name="T41" fmla="*/ 334 h 638"/>
                    <a:gd name="T42" fmla="*/ 54 w 538"/>
                    <a:gd name="T43" fmla="*/ 312 h 638"/>
                    <a:gd name="T44" fmla="*/ 62 w 538"/>
                    <a:gd name="T45" fmla="*/ 284 h 638"/>
                    <a:gd name="T46" fmla="*/ 46 w 538"/>
                    <a:gd name="T47" fmla="*/ 154 h 638"/>
                    <a:gd name="T48" fmla="*/ 40 w 538"/>
                    <a:gd name="T49" fmla="*/ 130 h 638"/>
                    <a:gd name="T50" fmla="*/ 64 w 538"/>
                    <a:gd name="T51" fmla="*/ 108 h 638"/>
                    <a:gd name="T52" fmla="*/ 80 w 538"/>
                    <a:gd name="T53" fmla="*/ 78 h 638"/>
                    <a:gd name="T54" fmla="*/ 114 w 538"/>
                    <a:gd name="T55" fmla="*/ 56 h 638"/>
                    <a:gd name="T56" fmla="*/ 142 w 538"/>
                    <a:gd name="T57" fmla="*/ 58 h 638"/>
                    <a:gd name="T58" fmla="*/ 158 w 538"/>
                    <a:gd name="T59" fmla="*/ 54 h 638"/>
                    <a:gd name="T60" fmla="*/ 168 w 538"/>
                    <a:gd name="T61" fmla="*/ 42 h 638"/>
                    <a:gd name="T62" fmla="*/ 158 w 538"/>
                    <a:gd name="T63" fmla="*/ 14 h 638"/>
                    <a:gd name="T64" fmla="*/ 156 w 538"/>
                    <a:gd name="T65" fmla="*/ 4 h 638"/>
                    <a:gd name="T66" fmla="*/ 174 w 538"/>
                    <a:gd name="T67" fmla="*/ 2 h 638"/>
                    <a:gd name="T68" fmla="*/ 210 w 538"/>
                    <a:gd name="T69" fmla="*/ 12 h 638"/>
                    <a:gd name="T70" fmla="*/ 274 w 538"/>
                    <a:gd name="T71" fmla="*/ 34 h 638"/>
                    <a:gd name="T72" fmla="*/ 312 w 538"/>
                    <a:gd name="T73" fmla="*/ 56 h 638"/>
                    <a:gd name="T74" fmla="*/ 372 w 538"/>
                    <a:gd name="T75" fmla="*/ 68 h 638"/>
                    <a:gd name="T76" fmla="*/ 392 w 538"/>
                    <a:gd name="T77" fmla="*/ 44 h 638"/>
                    <a:gd name="T78" fmla="*/ 420 w 538"/>
                    <a:gd name="T79" fmla="*/ 60 h 638"/>
                    <a:gd name="T80" fmla="*/ 450 w 538"/>
                    <a:gd name="T81" fmla="*/ 82 h 638"/>
                    <a:gd name="T82" fmla="*/ 482 w 538"/>
                    <a:gd name="T83" fmla="*/ 100 h 638"/>
                    <a:gd name="T84" fmla="*/ 514 w 538"/>
                    <a:gd name="T85" fmla="*/ 134 h 638"/>
                    <a:gd name="T86" fmla="*/ 522 w 538"/>
                    <a:gd name="T87" fmla="*/ 180 h 638"/>
                    <a:gd name="T88" fmla="*/ 516 w 538"/>
                    <a:gd name="T89" fmla="*/ 214 h 638"/>
                    <a:gd name="T90" fmla="*/ 486 w 538"/>
                    <a:gd name="T91" fmla="*/ 248 h 638"/>
                    <a:gd name="T92" fmla="*/ 480 w 538"/>
                    <a:gd name="T93" fmla="*/ 286 h 638"/>
                    <a:gd name="T94" fmla="*/ 494 w 538"/>
                    <a:gd name="T95" fmla="*/ 320 h 638"/>
                    <a:gd name="T96" fmla="*/ 502 w 538"/>
                    <a:gd name="T97" fmla="*/ 344 h 638"/>
                    <a:gd name="T98" fmla="*/ 522 w 538"/>
                    <a:gd name="T99" fmla="*/ 414 h 638"/>
                    <a:gd name="T100" fmla="*/ 532 w 538"/>
                    <a:gd name="T101" fmla="*/ 440 h 638"/>
                    <a:gd name="T102" fmla="*/ 528 w 538"/>
                    <a:gd name="T103" fmla="*/ 472 h 638"/>
                    <a:gd name="T104" fmla="*/ 538 w 538"/>
                    <a:gd name="T105" fmla="*/ 536 h 638"/>
                    <a:gd name="T106" fmla="*/ 426 w 538"/>
                    <a:gd name="T107" fmla="*/ 540 h 638"/>
                    <a:gd name="T108" fmla="*/ 428 w 538"/>
                    <a:gd name="T109" fmla="*/ 558 h 638"/>
                    <a:gd name="T110" fmla="*/ 446 w 538"/>
                    <a:gd name="T111" fmla="*/ 580 h 638"/>
                    <a:gd name="T112" fmla="*/ 436 w 538"/>
                    <a:gd name="T113" fmla="*/ 598 h 638"/>
                    <a:gd name="T114" fmla="*/ 402 w 538"/>
                    <a:gd name="T115" fmla="*/ 568 h 638"/>
                    <a:gd name="T116" fmla="*/ 368 w 538"/>
                    <a:gd name="T117" fmla="*/ 566 h 638"/>
                    <a:gd name="T118" fmla="*/ 348 w 538"/>
                    <a:gd name="T119" fmla="*/ 604 h 638"/>
                    <a:gd name="T120" fmla="*/ 336 w 538"/>
                    <a:gd name="T121" fmla="*/ 634 h 638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538"/>
                    <a:gd name="T184" fmla="*/ 0 h 638"/>
                    <a:gd name="T185" fmla="*/ 538 w 538"/>
                    <a:gd name="T186" fmla="*/ 638 h 638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538" h="638">
                      <a:moveTo>
                        <a:pt x="332" y="638"/>
                      </a:moveTo>
                      <a:lnTo>
                        <a:pt x="332" y="638"/>
                      </a:lnTo>
                      <a:lnTo>
                        <a:pt x="324" y="632"/>
                      </a:lnTo>
                      <a:lnTo>
                        <a:pt x="318" y="630"/>
                      </a:lnTo>
                      <a:lnTo>
                        <a:pt x="312" y="628"/>
                      </a:lnTo>
                      <a:lnTo>
                        <a:pt x="306" y="628"/>
                      </a:lnTo>
                      <a:lnTo>
                        <a:pt x="294" y="632"/>
                      </a:lnTo>
                      <a:lnTo>
                        <a:pt x="282" y="636"/>
                      </a:lnTo>
                      <a:lnTo>
                        <a:pt x="274" y="620"/>
                      </a:lnTo>
                      <a:lnTo>
                        <a:pt x="272" y="608"/>
                      </a:lnTo>
                      <a:lnTo>
                        <a:pt x="270" y="600"/>
                      </a:lnTo>
                      <a:lnTo>
                        <a:pt x="264" y="596"/>
                      </a:lnTo>
                      <a:lnTo>
                        <a:pt x="258" y="594"/>
                      </a:lnTo>
                      <a:lnTo>
                        <a:pt x="252" y="592"/>
                      </a:lnTo>
                      <a:lnTo>
                        <a:pt x="246" y="592"/>
                      </a:lnTo>
                      <a:lnTo>
                        <a:pt x="234" y="594"/>
                      </a:lnTo>
                      <a:lnTo>
                        <a:pt x="234" y="580"/>
                      </a:lnTo>
                      <a:lnTo>
                        <a:pt x="254" y="542"/>
                      </a:lnTo>
                      <a:lnTo>
                        <a:pt x="264" y="524"/>
                      </a:lnTo>
                      <a:lnTo>
                        <a:pt x="268" y="508"/>
                      </a:lnTo>
                      <a:lnTo>
                        <a:pt x="246" y="484"/>
                      </a:lnTo>
                      <a:lnTo>
                        <a:pt x="240" y="472"/>
                      </a:lnTo>
                      <a:lnTo>
                        <a:pt x="236" y="462"/>
                      </a:lnTo>
                      <a:lnTo>
                        <a:pt x="226" y="452"/>
                      </a:lnTo>
                      <a:lnTo>
                        <a:pt x="218" y="448"/>
                      </a:lnTo>
                      <a:lnTo>
                        <a:pt x="212" y="448"/>
                      </a:lnTo>
                      <a:lnTo>
                        <a:pt x="204" y="448"/>
                      </a:lnTo>
                      <a:lnTo>
                        <a:pt x="172" y="456"/>
                      </a:lnTo>
                      <a:lnTo>
                        <a:pt x="162" y="466"/>
                      </a:lnTo>
                      <a:lnTo>
                        <a:pt x="152" y="472"/>
                      </a:lnTo>
                      <a:lnTo>
                        <a:pt x="132" y="486"/>
                      </a:lnTo>
                      <a:lnTo>
                        <a:pt x="98" y="488"/>
                      </a:lnTo>
                      <a:lnTo>
                        <a:pt x="96" y="478"/>
                      </a:lnTo>
                      <a:lnTo>
                        <a:pt x="94" y="470"/>
                      </a:lnTo>
                      <a:lnTo>
                        <a:pt x="86" y="458"/>
                      </a:lnTo>
                      <a:lnTo>
                        <a:pt x="76" y="448"/>
                      </a:lnTo>
                      <a:lnTo>
                        <a:pt x="68" y="442"/>
                      </a:lnTo>
                      <a:lnTo>
                        <a:pt x="64" y="432"/>
                      </a:lnTo>
                      <a:lnTo>
                        <a:pt x="64" y="354"/>
                      </a:lnTo>
                      <a:lnTo>
                        <a:pt x="28" y="356"/>
                      </a:lnTo>
                      <a:lnTo>
                        <a:pt x="14" y="358"/>
                      </a:lnTo>
                      <a:lnTo>
                        <a:pt x="0" y="362"/>
                      </a:lnTo>
                      <a:lnTo>
                        <a:pt x="0" y="352"/>
                      </a:lnTo>
                      <a:lnTo>
                        <a:pt x="2" y="346"/>
                      </a:lnTo>
                      <a:lnTo>
                        <a:pt x="4" y="344"/>
                      </a:lnTo>
                      <a:lnTo>
                        <a:pt x="8" y="340"/>
                      </a:lnTo>
                      <a:lnTo>
                        <a:pt x="18" y="338"/>
                      </a:lnTo>
                      <a:lnTo>
                        <a:pt x="32" y="334"/>
                      </a:lnTo>
                      <a:lnTo>
                        <a:pt x="38" y="330"/>
                      </a:lnTo>
                      <a:lnTo>
                        <a:pt x="44" y="326"/>
                      </a:lnTo>
                      <a:lnTo>
                        <a:pt x="54" y="312"/>
                      </a:lnTo>
                      <a:lnTo>
                        <a:pt x="60" y="298"/>
                      </a:lnTo>
                      <a:lnTo>
                        <a:pt x="62" y="284"/>
                      </a:lnTo>
                      <a:lnTo>
                        <a:pt x="48" y="224"/>
                      </a:lnTo>
                      <a:lnTo>
                        <a:pt x="46" y="154"/>
                      </a:lnTo>
                      <a:lnTo>
                        <a:pt x="40" y="130"/>
                      </a:lnTo>
                      <a:lnTo>
                        <a:pt x="46" y="126"/>
                      </a:lnTo>
                      <a:lnTo>
                        <a:pt x="54" y="120"/>
                      </a:lnTo>
                      <a:lnTo>
                        <a:pt x="64" y="108"/>
                      </a:lnTo>
                      <a:lnTo>
                        <a:pt x="72" y="94"/>
                      </a:lnTo>
                      <a:lnTo>
                        <a:pt x="80" y="78"/>
                      </a:lnTo>
                      <a:lnTo>
                        <a:pt x="94" y="68"/>
                      </a:lnTo>
                      <a:lnTo>
                        <a:pt x="108" y="60"/>
                      </a:lnTo>
                      <a:lnTo>
                        <a:pt x="114" y="56"/>
                      </a:lnTo>
                      <a:lnTo>
                        <a:pt x="122" y="56"/>
                      </a:lnTo>
                      <a:lnTo>
                        <a:pt x="132" y="56"/>
                      </a:lnTo>
                      <a:lnTo>
                        <a:pt x="142" y="58"/>
                      </a:lnTo>
                      <a:lnTo>
                        <a:pt x="150" y="58"/>
                      </a:lnTo>
                      <a:lnTo>
                        <a:pt x="158" y="54"/>
                      </a:lnTo>
                      <a:lnTo>
                        <a:pt x="164" y="50"/>
                      </a:lnTo>
                      <a:lnTo>
                        <a:pt x="168" y="42"/>
                      </a:lnTo>
                      <a:lnTo>
                        <a:pt x="166" y="30"/>
                      </a:lnTo>
                      <a:lnTo>
                        <a:pt x="164" y="20"/>
                      </a:lnTo>
                      <a:lnTo>
                        <a:pt x="158" y="14"/>
                      </a:lnTo>
                      <a:lnTo>
                        <a:pt x="152" y="10"/>
                      </a:lnTo>
                      <a:lnTo>
                        <a:pt x="156" y="4"/>
                      </a:lnTo>
                      <a:lnTo>
                        <a:pt x="160" y="2"/>
                      </a:lnTo>
                      <a:lnTo>
                        <a:pt x="166" y="0"/>
                      </a:lnTo>
                      <a:lnTo>
                        <a:pt x="174" y="2"/>
                      </a:lnTo>
                      <a:lnTo>
                        <a:pt x="192" y="6"/>
                      </a:lnTo>
                      <a:lnTo>
                        <a:pt x="210" y="12"/>
                      </a:lnTo>
                      <a:lnTo>
                        <a:pt x="238" y="16"/>
                      </a:lnTo>
                      <a:lnTo>
                        <a:pt x="274" y="34"/>
                      </a:lnTo>
                      <a:lnTo>
                        <a:pt x="292" y="44"/>
                      </a:lnTo>
                      <a:lnTo>
                        <a:pt x="312" y="56"/>
                      </a:lnTo>
                      <a:lnTo>
                        <a:pt x="342" y="68"/>
                      </a:lnTo>
                      <a:lnTo>
                        <a:pt x="372" y="68"/>
                      </a:lnTo>
                      <a:lnTo>
                        <a:pt x="392" y="44"/>
                      </a:lnTo>
                      <a:lnTo>
                        <a:pt x="400" y="46"/>
                      </a:lnTo>
                      <a:lnTo>
                        <a:pt x="410" y="52"/>
                      </a:lnTo>
                      <a:lnTo>
                        <a:pt x="420" y="60"/>
                      </a:lnTo>
                      <a:lnTo>
                        <a:pt x="430" y="72"/>
                      </a:lnTo>
                      <a:lnTo>
                        <a:pt x="450" y="82"/>
                      </a:lnTo>
                      <a:lnTo>
                        <a:pt x="466" y="90"/>
                      </a:lnTo>
                      <a:lnTo>
                        <a:pt x="482" y="100"/>
                      </a:lnTo>
                      <a:lnTo>
                        <a:pt x="500" y="116"/>
                      </a:lnTo>
                      <a:lnTo>
                        <a:pt x="514" y="134"/>
                      </a:lnTo>
                      <a:lnTo>
                        <a:pt x="520" y="152"/>
                      </a:lnTo>
                      <a:lnTo>
                        <a:pt x="522" y="170"/>
                      </a:lnTo>
                      <a:lnTo>
                        <a:pt x="522" y="180"/>
                      </a:lnTo>
                      <a:lnTo>
                        <a:pt x="522" y="190"/>
                      </a:lnTo>
                      <a:lnTo>
                        <a:pt x="520" y="202"/>
                      </a:lnTo>
                      <a:lnTo>
                        <a:pt x="516" y="214"/>
                      </a:lnTo>
                      <a:lnTo>
                        <a:pt x="494" y="238"/>
                      </a:lnTo>
                      <a:lnTo>
                        <a:pt x="486" y="248"/>
                      </a:lnTo>
                      <a:lnTo>
                        <a:pt x="482" y="260"/>
                      </a:lnTo>
                      <a:lnTo>
                        <a:pt x="480" y="272"/>
                      </a:lnTo>
                      <a:lnTo>
                        <a:pt x="480" y="286"/>
                      </a:lnTo>
                      <a:lnTo>
                        <a:pt x="486" y="302"/>
                      </a:lnTo>
                      <a:lnTo>
                        <a:pt x="494" y="320"/>
                      </a:lnTo>
                      <a:lnTo>
                        <a:pt x="500" y="340"/>
                      </a:lnTo>
                      <a:lnTo>
                        <a:pt x="502" y="344"/>
                      </a:lnTo>
                      <a:lnTo>
                        <a:pt x="506" y="352"/>
                      </a:lnTo>
                      <a:lnTo>
                        <a:pt x="512" y="372"/>
                      </a:lnTo>
                      <a:lnTo>
                        <a:pt x="522" y="414"/>
                      </a:lnTo>
                      <a:lnTo>
                        <a:pt x="530" y="428"/>
                      </a:lnTo>
                      <a:lnTo>
                        <a:pt x="532" y="440"/>
                      </a:lnTo>
                      <a:lnTo>
                        <a:pt x="532" y="454"/>
                      </a:lnTo>
                      <a:lnTo>
                        <a:pt x="528" y="472"/>
                      </a:lnTo>
                      <a:lnTo>
                        <a:pt x="528" y="500"/>
                      </a:lnTo>
                      <a:lnTo>
                        <a:pt x="532" y="518"/>
                      </a:lnTo>
                      <a:lnTo>
                        <a:pt x="538" y="536"/>
                      </a:lnTo>
                      <a:lnTo>
                        <a:pt x="426" y="540"/>
                      </a:lnTo>
                      <a:lnTo>
                        <a:pt x="424" y="544"/>
                      </a:lnTo>
                      <a:lnTo>
                        <a:pt x="424" y="548"/>
                      </a:lnTo>
                      <a:lnTo>
                        <a:pt x="428" y="558"/>
                      </a:lnTo>
                      <a:lnTo>
                        <a:pt x="438" y="570"/>
                      </a:lnTo>
                      <a:lnTo>
                        <a:pt x="446" y="580"/>
                      </a:lnTo>
                      <a:lnTo>
                        <a:pt x="442" y="598"/>
                      </a:lnTo>
                      <a:lnTo>
                        <a:pt x="436" y="598"/>
                      </a:lnTo>
                      <a:lnTo>
                        <a:pt x="428" y="594"/>
                      </a:lnTo>
                      <a:lnTo>
                        <a:pt x="416" y="584"/>
                      </a:lnTo>
                      <a:lnTo>
                        <a:pt x="402" y="568"/>
                      </a:lnTo>
                      <a:lnTo>
                        <a:pt x="368" y="566"/>
                      </a:lnTo>
                      <a:lnTo>
                        <a:pt x="350" y="594"/>
                      </a:lnTo>
                      <a:lnTo>
                        <a:pt x="348" y="604"/>
                      </a:lnTo>
                      <a:lnTo>
                        <a:pt x="346" y="616"/>
                      </a:lnTo>
                      <a:lnTo>
                        <a:pt x="340" y="628"/>
                      </a:lnTo>
                      <a:lnTo>
                        <a:pt x="336" y="634"/>
                      </a:lnTo>
                      <a:lnTo>
                        <a:pt x="332" y="638"/>
                      </a:lnTo>
                      <a:close/>
                    </a:path>
                  </a:pathLst>
                </a:custGeom>
                <a:solidFill>
                  <a:srgbClr val="6DA6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91" name="Freeform 18"/>
                <p:cNvSpPr>
                  <a:spLocks noChangeArrowheads="1"/>
                </p:cNvSpPr>
                <p:nvPr/>
              </p:nvSpPr>
              <p:spPr bwMode="auto">
                <a:xfrm>
                  <a:off x="3620" y="2726"/>
                  <a:ext cx="466" cy="666"/>
                </a:xfrm>
                <a:custGeom>
                  <a:avLst/>
                  <a:gdLst>
                    <a:gd name="T0" fmla="*/ 112 w 466"/>
                    <a:gd name="T1" fmla="*/ 660 h 666"/>
                    <a:gd name="T2" fmla="*/ 94 w 466"/>
                    <a:gd name="T3" fmla="*/ 656 h 666"/>
                    <a:gd name="T4" fmla="*/ 134 w 466"/>
                    <a:gd name="T5" fmla="*/ 598 h 666"/>
                    <a:gd name="T6" fmla="*/ 128 w 466"/>
                    <a:gd name="T7" fmla="*/ 566 h 666"/>
                    <a:gd name="T8" fmla="*/ 104 w 466"/>
                    <a:gd name="T9" fmla="*/ 568 h 666"/>
                    <a:gd name="T10" fmla="*/ 88 w 466"/>
                    <a:gd name="T11" fmla="*/ 576 h 666"/>
                    <a:gd name="T12" fmla="*/ 48 w 466"/>
                    <a:gd name="T13" fmla="*/ 536 h 666"/>
                    <a:gd name="T14" fmla="*/ 52 w 466"/>
                    <a:gd name="T15" fmla="*/ 494 h 666"/>
                    <a:gd name="T16" fmla="*/ 52 w 466"/>
                    <a:gd name="T17" fmla="*/ 456 h 666"/>
                    <a:gd name="T18" fmla="*/ 42 w 466"/>
                    <a:gd name="T19" fmla="*/ 446 h 666"/>
                    <a:gd name="T20" fmla="*/ 30 w 466"/>
                    <a:gd name="T21" fmla="*/ 398 h 666"/>
                    <a:gd name="T22" fmla="*/ 16 w 466"/>
                    <a:gd name="T23" fmla="*/ 356 h 666"/>
                    <a:gd name="T24" fmla="*/ 2 w 466"/>
                    <a:gd name="T25" fmla="*/ 316 h 666"/>
                    <a:gd name="T26" fmla="*/ 6 w 466"/>
                    <a:gd name="T27" fmla="*/ 292 h 666"/>
                    <a:gd name="T28" fmla="*/ 16 w 466"/>
                    <a:gd name="T29" fmla="*/ 280 h 666"/>
                    <a:gd name="T30" fmla="*/ 42 w 466"/>
                    <a:gd name="T31" fmla="*/ 240 h 666"/>
                    <a:gd name="T32" fmla="*/ 42 w 466"/>
                    <a:gd name="T33" fmla="*/ 188 h 666"/>
                    <a:gd name="T34" fmla="*/ 22 w 466"/>
                    <a:gd name="T35" fmla="*/ 146 h 666"/>
                    <a:gd name="T36" fmla="*/ 46 w 466"/>
                    <a:gd name="T37" fmla="*/ 126 h 666"/>
                    <a:gd name="T38" fmla="*/ 78 w 466"/>
                    <a:gd name="T39" fmla="*/ 116 h 666"/>
                    <a:gd name="T40" fmla="*/ 88 w 466"/>
                    <a:gd name="T41" fmla="*/ 114 h 666"/>
                    <a:gd name="T42" fmla="*/ 102 w 466"/>
                    <a:gd name="T43" fmla="*/ 98 h 666"/>
                    <a:gd name="T44" fmla="*/ 160 w 466"/>
                    <a:gd name="T45" fmla="*/ 60 h 666"/>
                    <a:gd name="T46" fmla="*/ 176 w 466"/>
                    <a:gd name="T47" fmla="*/ 46 h 666"/>
                    <a:gd name="T48" fmla="*/ 226 w 466"/>
                    <a:gd name="T49" fmla="*/ 32 h 666"/>
                    <a:gd name="T50" fmla="*/ 250 w 466"/>
                    <a:gd name="T51" fmla="*/ 22 h 666"/>
                    <a:gd name="T52" fmla="*/ 260 w 466"/>
                    <a:gd name="T53" fmla="*/ 2 h 666"/>
                    <a:gd name="T54" fmla="*/ 284 w 466"/>
                    <a:gd name="T55" fmla="*/ 0 h 666"/>
                    <a:gd name="T56" fmla="*/ 292 w 466"/>
                    <a:gd name="T57" fmla="*/ 52 h 666"/>
                    <a:gd name="T58" fmla="*/ 314 w 466"/>
                    <a:gd name="T59" fmla="*/ 56 h 666"/>
                    <a:gd name="T60" fmla="*/ 326 w 466"/>
                    <a:gd name="T61" fmla="*/ 34 h 666"/>
                    <a:gd name="T62" fmla="*/ 334 w 466"/>
                    <a:gd name="T63" fmla="*/ 14 h 666"/>
                    <a:gd name="T64" fmla="*/ 344 w 466"/>
                    <a:gd name="T65" fmla="*/ 36 h 666"/>
                    <a:gd name="T66" fmla="*/ 362 w 466"/>
                    <a:gd name="T67" fmla="*/ 50 h 666"/>
                    <a:gd name="T68" fmla="*/ 384 w 466"/>
                    <a:gd name="T69" fmla="*/ 54 h 666"/>
                    <a:gd name="T70" fmla="*/ 424 w 466"/>
                    <a:gd name="T71" fmla="*/ 42 h 666"/>
                    <a:gd name="T72" fmla="*/ 442 w 466"/>
                    <a:gd name="T73" fmla="*/ 42 h 666"/>
                    <a:gd name="T74" fmla="*/ 422 w 466"/>
                    <a:gd name="T75" fmla="*/ 66 h 666"/>
                    <a:gd name="T76" fmla="*/ 414 w 466"/>
                    <a:gd name="T77" fmla="*/ 88 h 666"/>
                    <a:gd name="T78" fmla="*/ 428 w 466"/>
                    <a:gd name="T79" fmla="*/ 112 h 666"/>
                    <a:gd name="T80" fmla="*/ 466 w 466"/>
                    <a:gd name="T81" fmla="*/ 168 h 666"/>
                    <a:gd name="T82" fmla="*/ 464 w 466"/>
                    <a:gd name="T83" fmla="*/ 192 h 666"/>
                    <a:gd name="T84" fmla="*/ 450 w 466"/>
                    <a:gd name="T85" fmla="*/ 218 h 666"/>
                    <a:gd name="T86" fmla="*/ 430 w 466"/>
                    <a:gd name="T87" fmla="*/ 236 h 666"/>
                    <a:gd name="T88" fmla="*/ 396 w 466"/>
                    <a:gd name="T89" fmla="*/ 244 h 666"/>
                    <a:gd name="T90" fmla="*/ 376 w 466"/>
                    <a:gd name="T91" fmla="*/ 250 h 666"/>
                    <a:gd name="T92" fmla="*/ 348 w 466"/>
                    <a:gd name="T93" fmla="*/ 276 h 666"/>
                    <a:gd name="T94" fmla="*/ 348 w 466"/>
                    <a:gd name="T95" fmla="*/ 304 h 666"/>
                    <a:gd name="T96" fmla="*/ 354 w 466"/>
                    <a:gd name="T97" fmla="*/ 332 h 666"/>
                    <a:gd name="T98" fmla="*/ 328 w 466"/>
                    <a:gd name="T99" fmla="*/ 366 h 666"/>
                    <a:gd name="T100" fmla="*/ 302 w 466"/>
                    <a:gd name="T101" fmla="*/ 386 h 666"/>
                    <a:gd name="T102" fmla="*/ 296 w 466"/>
                    <a:gd name="T103" fmla="*/ 408 h 666"/>
                    <a:gd name="T104" fmla="*/ 292 w 466"/>
                    <a:gd name="T105" fmla="*/ 468 h 666"/>
                    <a:gd name="T106" fmla="*/ 270 w 466"/>
                    <a:gd name="T107" fmla="*/ 490 h 666"/>
                    <a:gd name="T108" fmla="*/ 264 w 466"/>
                    <a:gd name="T109" fmla="*/ 522 h 666"/>
                    <a:gd name="T110" fmla="*/ 266 w 466"/>
                    <a:gd name="T111" fmla="*/ 546 h 666"/>
                    <a:gd name="T112" fmla="*/ 254 w 466"/>
                    <a:gd name="T113" fmla="*/ 596 h 666"/>
                    <a:gd name="T114" fmla="*/ 260 w 466"/>
                    <a:gd name="T115" fmla="*/ 630 h 666"/>
                    <a:gd name="T116" fmla="*/ 224 w 466"/>
                    <a:gd name="T117" fmla="*/ 650 h 666"/>
                    <a:gd name="T118" fmla="*/ 196 w 466"/>
                    <a:gd name="T119" fmla="*/ 636 h 666"/>
                    <a:gd name="T120" fmla="*/ 168 w 466"/>
                    <a:gd name="T121" fmla="*/ 646 h 666"/>
                    <a:gd name="T122" fmla="*/ 134 w 466"/>
                    <a:gd name="T123" fmla="*/ 660 h 66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466"/>
                    <a:gd name="T187" fmla="*/ 0 h 666"/>
                    <a:gd name="T188" fmla="*/ 466 w 466"/>
                    <a:gd name="T189" fmla="*/ 666 h 66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466" h="666">
                      <a:moveTo>
                        <a:pt x="118" y="666"/>
                      </a:moveTo>
                      <a:lnTo>
                        <a:pt x="118" y="666"/>
                      </a:lnTo>
                      <a:lnTo>
                        <a:pt x="112" y="660"/>
                      </a:lnTo>
                      <a:lnTo>
                        <a:pt x="106" y="658"/>
                      </a:lnTo>
                      <a:lnTo>
                        <a:pt x="94" y="656"/>
                      </a:lnTo>
                      <a:lnTo>
                        <a:pt x="94" y="650"/>
                      </a:lnTo>
                      <a:lnTo>
                        <a:pt x="134" y="598"/>
                      </a:lnTo>
                      <a:lnTo>
                        <a:pt x="132" y="578"/>
                      </a:lnTo>
                      <a:lnTo>
                        <a:pt x="128" y="566"/>
                      </a:lnTo>
                      <a:lnTo>
                        <a:pt x="114" y="566"/>
                      </a:lnTo>
                      <a:lnTo>
                        <a:pt x="104" y="568"/>
                      </a:lnTo>
                      <a:lnTo>
                        <a:pt x="96" y="572"/>
                      </a:lnTo>
                      <a:lnTo>
                        <a:pt x="88" y="576"/>
                      </a:lnTo>
                      <a:lnTo>
                        <a:pt x="60" y="576"/>
                      </a:lnTo>
                      <a:lnTo>
                        <a:pt x="48" y="536"/>
                      </a:lnTo>
                      <a:lnTo>
                        <a:pt x="50" y="514"/>
                      </a:lnTo>
                      <a:lnTo>
                        <a:pt x="52" y="494"/>
                      </a:lnTo>
                      <a:lnTo>
                        <a:pt x="54" y="474"/>
                      </a:lnTo>
                      <a:lnTo>
                        <a:pt x="52" y="466"/>
                      </a:lnTo>
                      <a:lnTo>
                        <a:pt x="52" y="456"/>
                      </a:lnTo>
                      <a:lnTo>
                        <a:pt x="42" y="446"/>
                      </a:lnTo>
                      <a:lnTo>
                        <a:pt x="40" y="434"/>
                      </a:lnTo>
                      <a:lnTo>
                        <a:pt x="38" y="422"/>
                      </a:lnTo>
                      <a:lnTo>
                        <a:pt x="30" y="398"/>
                      </a:lnTo>
                      <a:lnTo>
                        <a:pt x="22" y="376"/>
                      </a:lnTo>
                      <a:lnTo>
                        <a:pt x="16" y="356"/>
                      </a:lnTo>
                      <a:lnTo>
                        <a:pt x="6" y="334"/>
                      </a:lnTo>
                      <a:lnTo>
                        <a:pt x="4" y="326"/>
                      </a:lnTo>
                      <a:lnTo>
                        <a:pt x="2" y="316"/>
                      </a:lnTo>
                      <a:lnTo>
                        <a:pt x="0" y="308"/>
                      </a:lnTo>
                      <a:lnTo>
                        <a:pt x="2" y="300"/>
                      </a:lnTo>
                      <a:lnTo>
                        <a:pt x="6" y="292"/>
                      </a:lnTo>
                      <a:lnTo>
                        <a:pt x="12" y="282"/>
                      </a:lnTo>
                      <a:lnTo>
                        <a:pt x="16" y="280"/>
                      </a:lnTo>
                      <a:lnTo>
                        <a:pt x="20" y="276"/>
                      </a:lnTo>
                      <a:lnTo>
                        <a:pt x="30" y="264"/>
                      </a:lnTo>
                      <a:lnTo>
                        <a:pt x="42" y="240"/>
                      </a:lnTo>
                      <a:lnTo>
                        <a:pt x="42" y="188"/>
                      </a:lnTo>
                      <a:lnTo>
                        <a:pt x="30" y="156"/>
                      </a:lnTo>
                      <a:lnTo>
                        <a:pt x="22" y="146"/>
                      </a:lnTo>
                      <a:lnTo>
                        <a:pt x="46" y="126"/>
                      </a:lnTo>
                      <a:lnTo>
                        <a:pt x="62" y="122"/>
                      </a:lnTo>
                      <a:lnTo>
                        <a:pt x="74" y="118"/>
                      </a:lnTo>
                      <a:lnTo>
                        <a:pt x="78" y="116"/>
                      </a:lnTo>
                      <a:lnTo>
                        <a:pt x="80" y="114"/>
                      </a:lnTo>
                      <a:lnTo>
                        <a:pt x="88" y="114"/>
                      </a:lnTo>
                      <a:lnTo>
                        <a:pt x="94" y="106"/>
                      </a:lnTo>
                      <a:lnTo>
                        <a:pt x="102" y="98"/>
                      </a:lnTo>
                      <a:lnTo>
                        <a:pt x="122" y="84"/>
                      </a:lnTo>
                      <a:lnTo>
                        <a:pt x="142" y="72"/>
                      </a:lnTo>
                      <a:lnTo>
                        <a:pt x="160" y="60"/>
                      </a:lnTo>
                      <a:lnTo>
                        <a:pt x="168" y="52"/>
                      </a:lnTo>
                      <a:lnTo>
                        <a:pt x="176" y="46"/>
                      </a:lnTo>
                      <a:lnTo>
                        <a:pt x="188" y="42"/>
                      </a:lnTo>
                      <a:lnTo>
                        <a:pt x="200" y="38"/>
                      </a:lnTo>
                      <a:lnTo>
                        <a:pt x="226" y="32"/>
                      </a:lnTo>
                      <a:lnTo>
                        <a:pt x="238" y="28"/>
                      </a:lnTo>
                      <a:lnTo>
                        <a:pt x="250" y="22"/>
                      </a:lnTo>
                      <a:lnTo>
                        <a:pt x="256" y="8"/>
                      </a:lnTo>
                      <a:lnTo>
                        <a:pt x="258" y="4"/>
                      </a:lnTo>
                      <a:lnTo>
                        <a:pt x="260" y="2"/>
                      </a:lnTo>
                      <a:lnTo>
                        <a:pt x="270" y="0"/>
                      </a:lnTo>
                      <a:lnTo>
                        <a:pt x="284" y="0"/>
                      </a:lnTo>
                      <a:lnTo>
                        <a:pt x="286" y="48"/>
                      </a:lnTo>
                      <a:lnTo>
                        <a:pt x="292" y="52"/>
                      </a:lnTo>
                      <a:lnTo>
                        <a:pt x="298" y="54"/>
                      </a:lnTo>
                      <a:lnTo>
                        <a:pt x="314" y="56"/>
                      </a:lnTo>
                      <a:lnTo>
                        <a:pt x="320" y="50"/>
                      </a:lnTo>
                      <a:lnTo>
                        <a:pt x="322" y="44"/>
                      </a:lnTo>
                      <a:lnTo>
                        <a:pt x="326" y="34"/>
                      </a:lnTo>
                      <a:lnTo>
                        <a:pt x="330" y="22"/>
                      </a:lnTo>
                      <a:lnTo>
                        <a:pt x="332" y="18"/>
                      </a:lnTo>
                      <a:lnTo>
                        <a:pt x="334" y="14"/>
                      </a:lnTo>
                      <a:lnTo>
                        <a:pt x="338" y="24"/>
                      </a:lnTo>
                      <a:lnTo>
                        <a:pt x="344" y="36"/>
                      </a:lnTo>
                      <a:lnTo>
                        <a:pt x="350" y="42"/>
                      </a:lnTo>
                      <a:lnTo>
                        <a:pt x="356" y="46"/>
                      </a:lnTo>
                      <a:lnTo>
                        <a:pt x="362" y="50"/>
                      </a:lnTo>
                      <a:lnTo>
                        <a:pt x="370" y="54"/>
                      </a:lnTo>
                      <a:lnTo>
                        <a:pt x="384" y="54"/>
                      </a:lnTo>
                      <a:lnTo>
                        <a:pt x="396" y="52"/>
                      </a:lnTo>
                      <a:lnTo>
                        <a:pt x="410" y="48"/>
                      </a:lnTo>
                      <a:lnTo>
                        <a:pt x="424" y="42"/>
                      </a:lnTo>
                      <a:lnTo>
                        <a:pt x="442" y="42"/>
                      </a:lnTo>
                      <a:lnTo>
                        <a:pt x="438" y="48"/>
                      </a:lnTo>
                      <a:lnTo>
                        <a:pt x="432" y="54"/>
                      </a:lnTo>
                      <a:lnTo>
                        <a:pt x="422" y="66"/>
                      </a:lnTo>
                      <a:lnTo>
                        <a:pt x="418" y="74"/>
                      </a:lnTo>
                      <a:lnTo>
                        <a:pt x="414" y="80"/>
                      </a:lnTo>
                      <a:lnTo>
                        <a:pt x="414" y="88"/>
                      </a:lnTo>
                      <a:lnTo>
                        <a:pt x="414" y="96"/>
                      </a:lnTo>
                      <a:lnTo>
                        <a:pt x="428" y="112"/>
                      </a:lnTo>
                      <a:lnTo>
                        <a:pt x="440" y="128"/>
                      </a:lnTo>
                      <a:lnTo>
                        <a:pt x="452" y="146"/>
                      </a:lnTo>
                      <a:lnTo>
                        <a:pt x="466" y="168"/>
                      </a:lnTo>
                      <a:lnTo>
                        <a:pt x="464" y="192"/>
                      </a:lnTo>
                      <a:lnTo>
                        <a:pt x="460" y="196"/>
                      </a:lnTo>
                      <a:lnTo>
                        <a:pt x="456" y="202"/>
                      </a:lnTo>
                      <a:lnTo>
                        <a:pt x="450" y="218"/>
                      </a:lnTo>
                      <a:lnTo>
                        <a:pt x="440" y="228"/>
                      </a:lnTo>
                      <a:lnTo>
                        <a:pt x="430" y="236"/>
                      </a:lnTo>
                      <a:lnTo>
                        <a:pt x="422" y="240"/>
                      </a:lnTo>
                      <a:lnTo>
                        <a:pt x="414" y="242"/>
                      </a:lnTo>
                      <a:lnTo>
                        <a:pt x="396" y="244"/>
                      </a:lnTo>
                      <a:lnTo>
                        <a:pt x="386" y="246"/>
                      </a:lnTo>
                      <a:lnTo>
                        <a:pt x="376" y="250"/>
                      </a:lnTo>
                      <a:lnTo>
                        <a:pt x="360" y="262"/>
                      </a:lnTo>
                      <a:lnTo>
                        <a:pt x="352" y="272"/>
                      </a:lnTo>
                      <a:lnTo>
                        <a:pt x="348" y="276"/>
                      </a:lnTo>
                      <a:lnTo>
                        <a:pt x="348" y="282"/>
                      </a:lnTo>
                      <a:lnTo>
                        <a:pt x="348" y="304"/>
                      </a:lnTo>
                      <a:lnTo>
                        <a:pt x="354" y="312"/>
                      </a:lnTo>
                      <a:lnTo>
                        <a:pt x="356" y="322"/>
                      </a:lnTo>
                      <a:lnTo>
                        <a:pt x="354" y="332"/>
                      </a:lnTo>
                      <a:lnTo>
                        <a:pt x="350" y="344"/>
                      </a:lnTo>
                      <a:lnTo>
                        <a:pt x="328" y="366"/>
                      </a:lnTo>
                      <a:lnTo>
                        <a:pt x="308" y="382"/>
                      </a:lnTo>
                      <a:lnTo>
                        <a:pt x="302" y="386"/>
                      </a:lnTo>
                      <a:lnTo>
                        <a:pt x="298" y="392"/>
                      </a:lnTo>
                      <a:lnTo>
                        <a:pt x="296" y="400"/>
                      </a:lnTo>
                      <a:lnTo>
                        <a:pt x="296" y="408"/>
                      </a:lnTo>
                      <a:lnTo>
                        <a:pt x="300" y="440"/>
                      </a:lnTo>
                      <a:lnTo>
                        <a:pt x="292" y="468"/>
                      </a:lnTo>
                      <a:lnTo>
                        <a:pt x="278" y="480"/>
                      </a:lnTo>
                      <a:lnTo>
                        <a:pt x="270" y="490"/>
                      </a:lnTo>
                      <a:lnTo>
                        <a:pt x="266" y="496"/>
                      </a:lnTo>
                      <a:lnTo>
                        <a:pt x="264" y="502"/>
                      </a:lnTo>
                      <a:lnTo>
                        <a:pt x="264" y="522"/>
                      </a:lnTo>
                      <a:lnTo>
                        <a:pt x="266" y="546"/>
                      </a:lnTo>
                      <a:lnTo>
                        <a:pt x="262" y="560"/>
                      </a:lnTo>
                      <a:lnTo>
                        <a:pt x="256" y="576"/>
                      </a:lnTo>
                      <a:lnTo>
                        <a:pt x="254" y="596"/>
                      </a:lnTo>
                      <a:lnTo>
                        <a:pt x="254" y="614"/>
                      </a:lnTo>
                      <a:lnTo>
                        <a:pt x="260" y="630"/>
                      </a:lnTo>
                      <a:lnTo>
                        <a:pt x="224" y="650"/>
                      </a:lnTo>
                      <a:lnTo>
                        <a:pt x="216" y="642"/>
                      </a:lnTo>
                      <a:lnTo>
                        <a:pt x="206" y="638"/>
                      </a:lnTo>
                      <a:lnTo>
                        <a:pt x="196" y="636"/>
                      </a:lnTo>
                      <a:lnTo>
                        <a:pt x="188" y="638"/>
                      </a:lnTo>
                      <a:lnTo>
                        <a:pt x="178" y="642"/>
                      </a:lnTo>
                      <a:lnTo>
                        <a:pt x="168" y="646"/>
                      </a:lnTo>
                      <a:lnTo>
                        <a:pt x="148" y="654"/>
                      </a:lnTo>
                      <a:lnTo>
                        <a:pt x="134" y="660"/>
                      </a:lnTo>
                      <a:lnTo>
                        <a:pt x="118" y="666"/>
                      </a:lnTo>
                      <a:close/>
                    </a:path>
                  </a:pathLst>
                </a:custGeom>
                <a:solidFill>
                  <a:srgbClr val="6DA6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92" name="Freeform 19"/>
                <p:cNvSpPr>
                  <a:spLocks noChangeArrowheads="1"/>
                </p:cNvSpPr>
                <p:nvPr/>
              </p:nvSpPr>
              <p:spPr bwMode="auto">
                <a:xfrm>
                  <a:off x="2020" y="2304"/>
                  <a:ext cx="972" cy="956"/>
                </a:xfrm>
                <a:custGeom>
                  <a:avLst/>
                  <a:gdLst>
                    <a:gd name="T0" fmla="*/ 392 w 972"/>
                    <a:gd name="T1" fmla="*/ 934 h 956"/>
                    <a:gd name="T2" fmla="*/ 354 w 972"/>
                    <a:gd name="T3" fmla="*/ 888 h 956"/>
                    <a:gd name="T4" fmla="*/ 366 w 972"/>
                    <a:gd name="T5" fmla="*/ 840 h 956"/>
                    <a:gd name="T6" fmla="*/ 324 w 972"/>
                    <a:gd name="T7" fmla="*/ 780 h 956"/>
                    <a:gd name="T8" fmla="*/ 290 w 972"/>
                    <a:gd name="T9" fmla="*/ 722 h 956"/>
                    <a:gd name="T10" fmla="*/ 248 w 972"/>
                    <a:gd name="T11" fmla="*/ 712 h 956"/>
                    <a:gd name="T12" fmla="*/ 192 w 972"/>
                    <a:gd name="T13" fmla="*/ 608 h 956"/>
                    <a:gd name="T14" fmla="*/ 160 w 972"/>
                    <a:gd name="T15" fmla="*/ 662 h 956"/>
                    <a:gd name="T16" fmla="*/ 140 w 972"/>
                    <a:gd name="T17" fmla="*/ 634 h 956"/>
                    <a:gd name="T18" fmla="*/ 138 w 972"/>
                    <a:gd name="T19" fmla="*/ 590 h 956"/>
                    <a:gd name="T20" fmla="*/ 130 w 972"/>
                    <a:gd name="T21" fmla="*/ 500 h 956"/>
                    <a:gd name="T22" fmla="*/ 150 w 972"/>
                    <a:gd name="T23" fmla="*/ 442 h 956"/>
                    <a:gd name="T24" fmla="*/ 110 w 972"/>
                    <a:gd name="T25" fmla="*/ 312 h 956"/>
                    <a:gd name="T26" fmla="*/ 50 w 972"/>
                    <a:gd name="T27" fmla="*/ 222 h 956"/>
                    <a:gd name="T28" fmla="*/ 6 w 972"/>
                    <a:gd name="T29" fmla="*/ 178 h 956"/>
                    <a:gd name="T30" fmla="*/ 2 w 972"/>
                    <a:gd name="T31" fmla="*/ 134 h 956"/>
                    <a:gd name="T32" fmla="*/ 26 w 972"/>
                    <a:gd name="T33" fmla="*/ 80 h 956"/>
                    <a:gd name="T34" fmla="*/ 74 w 972"/>
                    <a:gd name="T35" fmla="*/ 24 h 956"/>
                    <a:gd name="T36" fmla="*/ 112 w 972"/>
                    <a:gd name="T37" fmla="*/ 64 h 956"/>
                    <a:gd name="T38" fmla="*/ 166 w 972"/>
                    <a:gd name="T39" fmla="*/ 152 h 956"/>
                    <a:gd name="T40" fmla="*/ 200 w 972"/>
                    <a:gd name="T41" fmla="*/ 172 h 956"/>
                    <a:gd name="T42" fmla="*/ 236 w 972"/>
                    <a:gd name="T43" fmla="*/ 158 h 956"/>
                    <a:gd name="T44" fmla="*/ 250 w 972"/>
                    <a:gd name="T45" fmla="*/ 170 h 956"/>
                    <a:gd name="T46" fmla="*/ 290 w 972"/>
                    <a:gd name="T47" fmla="*/ 188 h 956"/>
                    <a:gd name="T48" fmla="*/ 374 w 972"/>
                    <a:gd name="T49" fmla="*/ 166 h 956"/>
                    <a:gd name="T50" fmla="*/ 378 w 972"/>
                    <a:gd name="T51" fmla="*/ 128 h 956"/>
                    <a:gd name="T52" fmla="*/ 370 w 972"/>
                    <a:gd name="T53" fmla="*/ 66 h 956"/>
                    <a:gd name="T54" fmla="*/ 412 w 972"/>
                    <a:gd name="T55" fmla="*/ 100 h 956"/>
                    <a:gd name="T56" fmla="*/ 468 w 972"/>
                    <a:gd name="T57" fmla="*/ 100 h 956"/>
                    <a:gd name="T58" fmla="*/ 472 w 972"/>
                    <a:gd name="T59" fmla="*/ 30 h 956"/>
                    <a:gd name="T60" fmla="*/ 516 w 972"/>
                    <a:gd name="T61" fmla="*/ 0 h 956"/>
                    <a:gd name="T62" fmla="*/ 562 w 972"/>
                    <a:gd name="T63" fmla="*/ 50 h 956"/>
                    <a:gd name="T64" fmla="*/ 628 w 972"/>
                    <a:gd name="T65" fmla="*/ 98 h 956"/>
                    <a:gd name="T66" fmla="*/ 656 w 972"/>
                    <a:gd name="T67" fmla="*/ 150 h 956"/>
                    <a:gd name="T68" fmla="*/ 764 w 972"/>
                    <a:gd name="T69" fmla="*/ 184 h 956"/>
                    <a:gd name="T70" fmla="*/ 812 w 972"/>
                    <a:gd name="T71" fmla="*/ 168 h 956"/>
                    <a:gd name="T72" fmla="*/ 932 w 972"/>
                    <a:gd name="T73" fmla="*/ 208 h 956"/>
                    <a:gd name="T74" fmla="*/ 972 w 972"/>
                    <a:gd name="T75" fmla="*/ 278 h 956"/>
                    <a:gd name="T76" fmla="*/ 908 w 972"/>
                    <a:gd name="T77" fmla="*/ 388 h 956"/>
                    <a:gd name="T78" fmla="*/ 840 w 972"/>
                    <a:gd name="T79" fmla="*/ 418 h 956"/>
                    <a:gd name="T80" fmla="*/ 788 w 972"/>
                    <a:gd name="T81" fmla="*/ 376 h 956"/>
                    <a:gd name="T82" fmla="*/ 764 w 972"/>
                    <a:gd name="T83" fmla="*/ 422 h 956"/>
                    <a:gd name="T84" fmla="*/ 772 w 972"/>
                    <a:gd name="T85" fmla="*/ 478 h 956"/>
                    <a:gd name="T86" fmla="*/ 784 w 972"/>
                    <a:gd name="T87" fmla="*/ 564 h 956"/>
                    <a:gd name="T88" fmla="*/ 810 w 972"/>
                    <a:gd name="T89" fmla="*/ 602 h 956"/>
                    <a:gd name="T90" fmla="*/ 780 w 972"/>
                    <a:gd name="T91" fmla="*/ 646 h 956"/>
                    <a:gd name="T92" fmla="*/ 788 w 972"/>
                    <a:gd name="T93" fmla="*/ 686 h 956"/>
                    <a:gd name="T94" fmla="*/ 848 w 972"/>
                    <a:gd name="T95" fmla="*/ 740 h 956"/>
                    <a:gd name="T96" fmla="*/ 796 w 972"/>
                    <a:gd name="T97" fmla="*/ 758 h 956"/>
                    <a:gd name="T98" fmla="*/ 756 w 972"/>
                    <a:gd name="T99" fmla="*/ 712 h 956"/>
                    <a:gd name="T100" fmla="*/ 716 w 972"/>
                    <a:gd name="T101" fmla="*/ 718 h 956"/>
                    <a:gd name="T102" fmla="*/ 662 w 972"/>
                    <a:gd name="T103" fmla="*/ 706 h 956"/>
                    <a:gd name="T104" fmla="*/ 630 w 972"/>
                    <a:gd name="T105" fmla="*/ 636 h 956"/>
                    <a:gd name="T106" fmla="*/ 578 w 972"/>
                    <a:gd name="T107" fmla="*/ 648 h 956"/>
                    <a:gd name="T108" fmla="*/ 550 w 972"/>
                    <a:gd name="T109" fmla="*/ 682 h 956"/>
                    <a:gd name="T110" fmla="*/ 558 w 972"/>
                    <a:gd name="T111" fmla="*/ 726 h 956"/>
                    <a:gd name="T112" fmla="*/ 558 w 972"/>
                    <a:gd name="T113" fmla="*/ 766 h 956"/>
                    <a:gd name="T114" fmla="*/ 500 w 972"/>
                    <a:gd name="T115" fmla="*/ 810 h 956"/>
                    <a:gd name="T116" fmla="*/ 522 w 972"/>
                    <a:gd name="T117" fmla="*/ 870 h 956"/>
                    <a:gd name="T118" fmla="*/ 522 w 972"/>
                    <a:gd name="T119" fmla="*/ 918 h 95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972"/>
                    <a:gd name="T181" fmla="*/ 0 h 956"/>
                    <a:gd name="T182" fmla="*/ 972 w 972"/>
                    <a:gd name="T183" fmla="*/ 956 h 95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972" h="956">
                      <a:moveTo>
                        <a:pt x="432" y="956"/>
                      </a:moveTo>
                      <a:lnTo>
                        <a:pt x="432" y="956"/>
                      </a:lnTo>
                      <a:lnTo>
                        <a:pt x="422" y="952"/>
                      </a:lnTo>
                      <a:lnTo>
                        <a:pt x="406" y="942"/>
                      </a:lnTo>
                      <a:lnTo>
                        <a:pt x="392" y="934"/>
                      </a:lnTo>
                      <a:lnTo>
                        <a:pt x="380" y="928"/>
                      </a:lnTo>
                      <a:lnTo>
                        <a:pt x="368" y="920"/>
                      </a:lnTo>
                      <a:lnTo>
                        <a:pt x="354" y="904"/>
                      </a:lnTo>
                      <a:lnTo>
                        <a:pt x="354" y="888"/>
                      </a:lnTo>
                      <a:lnTo>
                        <a:pt x="362" y="878"/>
                      </a:lnTo>
                      <a:lnTo>
                        <a:pt x="368" y="866"/>
                      </a:lnTo>
                      <a:lnTo>
                        <a:pt x="370" y="858"/>
                      </a:lnTo>
                      <a:lnTo>
                        <a:pt x="368" y="848"/>
                      </a:lnTo>
                      <a:lnTo>
                        <a:pt x="366" y="840"/>
                      </a:lnTo>
                      <a:lnTo>
                        <a:pt x="362" y="832"/>
                      </a:lnTo>
                      <a:lnTo>
                        <a:pt x="350" y="816"/>
                      </a:lnTo>
                      <a:lnTo>
                        <a:pt x="342" y="808"/>
                      </a:lnTo>
                      <a:lnTo>
                        <a:pt x="336" y="798"/>
                      </a:lnTo>
                      <a:lnTo>
                        <a:pt x="324" y="780"/>
                      </a:lnTo>
                      <a:lnTo>
                        <a:pt x="316" y="764"/>
                      </a:lnTo>
                      <a:lnTo>
                        <a:pt x="306" y="750"/>
                      </a:lnTo>
                      <a:lnTo>
                        <a:pt x="298" y="730"/>
                      </a:lnTo>
                      <a:lnTo>
                        <a:pt x="294" y="726"/>
                      </a:lnTo>
                      <a:lnTo>
                        <a:pt x="290" y="722"/>
                      </a:lnTo>
                      <a:lnTo>
                        <a:pt x="286" y="720"/>
                      </a:lnTo>
                      <a:lnTo>
                        <a:pt x="282" y="720"/>
                      </a:lnTo>
                      <a:lnTo>
                        <a:pt x="266" y="720"/>
                      </a:lnTo>
                      <a:lnTo>
                        <a:pt x="248" y="712"/>
                      </a:lnTo>
                      <a:lnTo>
                        <a:pt x="224" y="678"/>
                      </a:lnTo>
                      <a:lnTo>
                        <a:pt x="206" y="626"/>
                      </a:lnTo>
                      <a:lnTo>
                        <a:pt x="192" y="608"/>
                      </a:lnTo>
                      <a:lnTo>
                        <a:pt x="178" y="608"/>
                      </a:lnTo>
                      <a:lnTo>
                        <a:pt x="170" y="614"/>
                      </a:lnTo>
                      <a:lnTo>
                        <a:pt x="164" y="620"/>
                      </a:lnTo>
                      <a:lnTo>
                        <a:pt x="162" y="630"/>
                      </a:lnTo>
                      <a:lnTo>
                        <a:pt x="162" y="652"/>
                      </a:lnTo>
                      <a:lnTo>
                        <a:pt x="160" y="662"/>
                      </a:lnTo>
                      <a:lnTo>
                        <a:pt x="156" y="674"/>
                      </a:lnTo>
                      <a:lnTo>
                        <a:pt x="148" y="670"/>
                      </a:lnTo>
                      <a:lnTo>
                        <a:pt x="146" y="652"/>
                      </a:lnTo>
                      <a:lnTo>
                        <a:pt x="140" y="634"/>
                      </a:lnTo>
                      <a:lnTo>
                        <a:pt x="134" y="620"/>
                      </a:lnTo>
                      <a:lnTo>
                        <a:pt x="130" y="606"/>
                      </a:lnTo>
                      <a:lnTo>
                        <a:pt x="134" y="602"/>
                      </a:lnTo>
                      <a:lnTo>
                        <a:pt x="136" y="598"/>
                      </a:lnTo>
                      <a:lnTo>
                        <a:pt x="138" y="590"/>
                      </a:lnTo>
                      <a:lnTo>
                        <a:pt x="138" y="576"/>
                      </a:lnTo>
                      <a:lnTo>
                        <a:pt x="142" y="538"/>
                      </a:lnTo>
                      <a:lnTo>
                        <a:pt x="134" y="518"/>
                      </a:lnTo>
                      <a:lnTo>
                        <a:pt x="130" y="500"/>
                      </a:lnTo>
                      <a:lnTo>
                        <a:pt x="128" y="482"/>
                      </a:lnTo>
                      <a:lnTo>
                        <a:pt x="130" y="466"/>
                      </a:lnTo>
                      <a:lnTo>
                        <a:pt x="140" y="454"/>
                      </a:lnTo>
                      <a:lnTo>
                        <a:pt x="150" y="442"/>
                      </a:lnTo>
                      <a:lnTo>
                        <a:pt x="146" y="396"/>
                      </a:lnTo>
                      <a:lnTo>
                        <a:pt x="124" y="364"/>
                      </a:lnTo>
                      <a:lnTo>
                        <a:pt x="114" y="326"/>
                      </a:lnTo>
                      <a:lnTo>
                        <a:pt x="110" y="312"/>
                      </a:lnTo>
                      <a:lnTo>
                        <a:pt x="104" y="300"/>
                      </a:lnTo>
                      <a:lnTo>
                        <a:pt x="84" y="276"/>
                      </a:lnTo>
                      <a:lnTo>
                        <a:pt x="68" y="254"/>
                      </a:lnTo>
                      <a:lnTo>
                        <a:pt x="54" y="232"/>
                      </a:lnTo>
                      <a:lnTo>
                        <a:pt x="50" y="222"/>
                      </a:lnTo>
                      <a:lnTo>
                        <a:pt x="48" y="212"/>
                      </a:lnTo>
                      <a:lnTo>
                        <a:pt x="12" y="188"/>
                      </a:lnTo>
                      <a:lnTo>
                        <a:pt x="6" y="178"/>
                      </a:lnTo>
                      <a:lnTo>
                        <a:pt x="0" y="178"/>
                      </a:lnTo>
                      <a:lnTo>
                        <a:pt x="0" y="154"/>
                      </a:lnTo>
                      <a:lnTo>
                        <a:pt x="0" y="142"/>
                      </a:lnTo>
                      <a:lnTo>
                        <a:pt x="2" y="134"/>
                      </a:lnTo>
                      <a:lnTo>
                        <a:pt x="10" y="130"/>
                      </a:lnTo>
                      <a:lnTo>
                        <a:pt x="16" y="124"/>
                      </a:lnTo>
                      <a:lnTo>
                        <a:pt x="20" y="118"/>
                      </a:lnTo>
                      <a:lnTo>
                        <a:pt x="22" y="110"/>
                      </a:lnTo>
                      <a:lnTo>
                        <a:pt x="24" y="96"/>
                      </a:lnTo>
                      <a:lnTo>
                        <a:pt x="26" y="80"/>
                      </a:lnTo>
                      <a:lnTo>
                        <a:pt x="0" y="50"/>
                      </a:lnTo>
                      <a:lnTo>
                        <a:pt x="0" y="28"/>
                      </a:lnTo>
                      <a:lnTo>
                        <a:pt x="74" y="24"/>
                      </a:lnTo>
                      <a:lnTo>
                        <a:pt x="82" y="28"/>
                      </a:lnTo>
                      <a:lnTo>
                        <a:pt x="92" y="38"/>
                      </a:lnTo>
                      <a:lnTo>
                        <a:pt x="102" y="50"/>
                      </a:lnTo>
                      <a:lnTo>
                        <a:pt x="112" y="64"/>
                      </a:lnTo>
                      <a:lnTo>
                        <a:pt x="112" y="76"/>
                      </a:lnTo>
                      <a:lnTo>
                        <a:pt x="116" y="88"/>
                      </a:lnTo>
                      <a:lnTo>
                        <a:pt x="122" y="98"/>
                      </a:lnTo>
                      <a:lnTo>
                        <a:pt x="128" y="110"/>
                      </a:lnTo>
                      <a:lnTo>
                        <a:pt x="146" y="132"/>
                      </a:lnTo>
                      <a:lnTo>
                        <a:pt x="166" y="152"/>
                      </a:lnTo>
                      <a:lnTo>
                        <a:pt x="174" y="152"/>
                      </a:lnTo>
                      <a:lnTo>
                        <a:pt x="182" y="154"/>
                      </a:lnTo>
                      <a:lnTo>
                        <a:pt x="186" y="156"/>
                      </a:lnTo>
                      <a:lnTo>
                        <a:pt x="190" y="158"/>
                      </a:lnTo>
                      <a:lnTo>
                        <a:pt x="200" y="172"/>
                      </a:lnTo>
                      <a:lnTo>
                        <a:pt x="208" y="170"/>
                      </a:lnTo>
                      <a:lnTo>
                        <a:pt x="216" y="170"/>
                      </a:lnTo>
                      <a:lnTo>
                        <a:pt x="224" y="166"/>
                      </a:lnTo>
                      <a:lnTo>
                        <a:pt x="236" y="158"/>
                      </a:lnTo>
                      <a:lnTo>
                        <a:pt x="242" y="158"/>
                      </a:lnTo>
                      <a:lnTo>
                        <a:pt x="248" y="162"/>
                      </a:lnTo>
                      <a:lnTo>
                        <a:pt x="248" y="166"/>
                      </a:lnTo>
                      <a:lnTo>
                        <a:pt x="250" y="170"/>
                      </a:lnTo>
                      <a:lnTo>
                        <a:pt x="254" y="172"/>
                      </a:lnTo>
                      <a:lnTo>
                        <a:pt x="258" y="174"/>
                      </a:lnTo>
                      <a:lnTo>
                        <a:pt x="270" y="176"/>
                      </a:lnTo>
                      <a:lnTo>
                        <a:pt x="282" y="178"/>
                      </a:lnTo>
                      <a:lnTo>
                        <a:pt x="290" y="188"/>
                      </a:lnTo>
                      <a:lnTo>
                        <a:pt x="310" y="188"/>
                      </a:lnTo>
                      <a:lnTo>
                        <a:pt x="328" y="174"/>
                      </a:lnTo>
                      <a:lnTo>
                        <a:pt x="374" y="166"/>
                      </a:lnTo>
                      <a:lnTo>
                        <a:pt x="378" y="160"/>
                      </a:lnTo>
                      <a:lnTo>
                        <a:pt x="382" y="154"/>
                      </a:lnTo>
                      <a:lnTo>
                        <a:pt x="382" y="142"/>
                      </a:lnTo>
                      <a:lnTo>
                        <a:pt x="378" y="128"/>
                      </a:lnTo>
                      <a:lnTo>
                        <a:pt x="372" y="104"/>
                      </a:lnTo>
                      <a:lnTo>
                        <a:pt x="368" y="92"/>
                      </a:lnTo>
                      <a:lnTo>
                        <a:pt x="366" y="80"/>
                      </a:lnTo>
                      <a:lnTo>
                        <a:pt x="368" y="72"/>
                      </a:lnTo>
                      <a:lnTo>
                        <a:pt x="370" y="66"/>
                      </a:lnTo>
                      <a:lnTo>
                        <a:pt x="376" y="70"/>
                      </a:lnTo>
                      <a:lnTo>
                        <a:pt x="384" y="78"/>
                      </a:lnTo>
                      <a:lnTo>
                        <a:pt x="392" y="84"/>
                      </a:lnTo>
                      <a:lnTo>
                        <a:pt x="406" y="92"/>
                      </a:lnTo>
                      <a:lnTo>
                        <a:pt x="412" y="100"/>
                      </a:lnTo>
                      <a:lnTo>
                        <a:pt x="424" y="104"/>
                      </a:lnTo>
                      <a:lnTo>
                        <a:pt x="438" y="104"/>
                      </a:lnTo>
                      <a:lnTo>
                        <a:pt x="452" y="104"/>
                      </a:lnTo>
                      <a:lnTo>
                        <a:pt x="468" y="100"/>
                      </a:lnTo>
                      <a:lnTo>
                        <a:pt x="484" y="84"/>
                      </a:lnTo>
                      <a:lnTo>
                        <a:pt x="482" y="64"/>
                      </a:lnTo>
                      <a:lnTo>
                        <a:pt x="478" y="50"/>
                      </a:lnTo>
                      <a:lnTo>
                        <a:pt x="474" y="40"/>
                      </a:lnTo>
                      <a:lnTo>
                        <a:pt x="472" y="30"/>
                      </a:lnTo>
                      <a:lnTo>
                        <a:pt x="482" y="18"/>
                      </a:lnTo>
                      <a:lnTo>
                        <a:pt x="494" y="8"/>
                      </a:lnTo>
                      <a:lnTo>
                        <a:pt x="502" y="2"/>
                      </a:lnTo>
                      <a:lnTo>
                        <a:pt x="508" y="0"/>
                      </a:lnTo>
                      <a:lnTo>
                        <a:pt x="516" y="0"/>
                      </a:lnTo>
                      <a:lnTo>
                        <a:pt x="526" y="4"/>
                      </a:lnTo>
                      <a:lnTo>
                        <a:pt x="530" y="16"/>
                      </a:lnTo>
                      <a:lnTo>
                        <a:pt x="536" y="26"/>
                      </a:lnTo>
                      <a:lnTo>
                        <a:pt x="546" y="36"/>
                      </a:lnTo>
                      <a:lnTo>
                        <a:pt x="562" y="50"/>
                      </a:lnTo>
                      <a:lnTo>
                        <a:pt x="588" y="60"/>
                      </a:lnTo>
                      <a:lnTo>
                        <a:pt x="598" y="72"/>
                      </a:lnTo>
                      <a:lnTo>
                        <a:pt x="612" y="84"/>
                      </a:lnTo>
                      <a:lnTo>
                        <a:pt x="628" y="98"/>
                      </a:lnTo>
                      <a:lnTo>
                        <a:pt x="636" y="106"/>
                      </a:lnTo>
                      <a:lnTo>
                        <a:pt x="642" y="118"/>
                      </a:lnTo>
                      <a:lnTo>
                        <a:pt x="650" y="138"/>
                      </a:lnTo>
                      <a:lnTo>
                        <a:pt x="656" y="150"/>
                      </a:lnTo>
                      <a:lnTo>
                        <a:pt x="666" y="164"/>
                      </a:lnTo>
                      <a:lnTo>
                        <a:pt x="678" y="176"/>
                      </a:lnTo>
                      <a:lnTo>
                        <a:pt x="686" y="182"/>
                      </a:lnTo>
                      <a:lnTo>
                        <a:pt x="694" y="184"/>
                      </a:lnTo>
                      <a:lnTo>
                        <a:pt x="764" y="184"/>
                      </a:lnTo>
                      <a:lnTo>
                        <a:pt x="774" y="178"/>
                      </a:lnTo>
                      <a:lnTo>
                        <a:pt x="786" y="172"/>
                      </a:lnTo>
                      <a:lnTo>
                        <a:pt x="798" y="168"/>
                      </a:lnTo>
                      <a:lnTo>
                        <a:pt x="812" y="168"/>
                      </a:lnTo>
                      <a:lnTo>
                        <a:pt x="858" y="184"/>
                      </a:lnTo>
                      <a:lnTo>
                        <a:pt x="900" y="184"/>
                      </a:lnTo>
                      <a:lnTo>
                        <a:pt x="920" y="202"/>
                      </a:lnTo>
                      <a:lnTo>
                        <a:pt x="932" y="208"/>
                      </a:lnTo>
                      <a:lnTo>
                        <a:pt x="952" y="210"/>
                      </a:lnTo>
                      <a:lnTo>
                        <a:pt x="972" y="228"/>
                      </a:lnTo>
                      <a:lnTo>
                        <a:pt x="972" y="278"/>
                      </a:lnTo>
                      <a:lnTo>
                        <a:pt x="958" y="296"/>
                      </a:lnTo>
                      <a:lnTo>
                        <a:pt x="946" y="316"/>
                      </a:lnTo>
                      <a:lnTo>
                        <a:pt x="938" y="336"/>
                      </a:lnTo>
                      <a:lnTo>
                        <a:pt x="930" y="358"/>
                      </a:lnTo>
                      <a:lnTo>
                        <a:pt x="908" y="388"/>
                      </a:lnTo>
                      <a:lnTo>
                        <a:pt x="880" y="418"/>
                      </a:lnTo>
                      <a:lnTo>
                        <a:pt x="866" y="422"/>
                      </a:lnTo>
                      <a:lnTo>
                        <a:pt x="856" y="422"/>
                      </a:lnTo>
                      <a:lnTo>
                        <a:pt x="846" y="420"/>
                      </a:lnTo>
                      <a:lnTo>
                        <a:pt x="840" y="418"/>
                      </a:lnTo>
                      <a:lnTo>
                        <a:pt x="828" y="406"/>
                      </a:lnTo>
                      <a:lnTo>
                        <a:pt x="812" y="394"/>
                      </a:lnTo>
                      <a:lnTo>
                        <a:pt x="806" y="388"/>
                      </a:lnTo>
                      <a:lnTo>
                        <a:pt x="800" y="382"/>
                      </a:lnTo>
                      <a:lnTo>
                        <a:pt x="788" y="376"/>
                      </a:lnTo>
                      <a:lnTo>
                        <a:pt x="778" y="374"/>
                      </a:lnTo>
                      <a:lnTo>
                        <a:pt x="768" y="374"/>
                      </a:lnTo>
                      <a:lnTo>
                        <a:pt x="764" y="382"/>
                      </a:lnTo>
                      <a:lnTo>
                        <a:pt x="764" y="422"/>
                      </a:lnTo>
                      <a:lnTo>
                        <a:pt x="768" y="434"/>
                      </a:lnTo>
                      <a:lnTo>
                        <a:pt x="772" y="446"/>
                      </a:lnTo>
                      <a:lnTo>
                        <a:pt x="772" y="460"/>
                      </a:lnTo>
                      <a:lnTo>
                        <a:pt x="772" y="478"/>
                      </a:lnTo>
                      <a:lnTo>
                        <a:pt x="770" y="492"/>
                      </a:lnTo>
                      <a:lnTo>
                        <a:pt x="766" y="510"/>
                      </a:lnTo>
                      <a:lnTo>
                        <a:pt x="766" y="528"/>
                      </a:lnTo>
                      <a:lnTo>
                        <a:pt x="768" y="548"/>
                      </a:lnTo>
                      <a:lnTo>
                        <a:pt x="784" y="564"/>
                      </a:lnTo>
                      <a:lnTo>
                        <a:pt x="790" y="568"/>
                      </a:lnTo>
                      <a:lnTo>
                        <a:pt x="796" y="574"/>
                      </a:lnTo>
                      <a:lnTo>
                        <a:pt x="802" y="582"/>
                      </a:lnTo>
                      <a:lnTo>
                        <a:pt x="808" y="592"/>
                      </a:lnTo>
                      <a:lnTo>
                        <a:pt x="810" y="602"/>
                      </a:lnTo>
                      <a:lnTo>
                        <a:pt x="810" y="612"/>
                      </a:lnTo>
                      <a:lnTo>
                        <a:pt x="808" y="622"/>
                      </a:lnTo>
                      <a:lnTo>
                        <a:pt x="800" y="632"/>
                      </a:lnTo>
                      <a:lnTo>
                        <a:pt x="786" y="640"/>
                      </a:lnTo>
                      <a:lnTo>
                        <a:pt x="780" y="646"/>
                      </a:lnTo>
                      <a:lnTo>
                        <a:pt x="778" y="650"/>
                      </a:lnTo>
                      <a:lnTo>
                        <a:pt x="776" y="656"/>
                      </a:lnTo>
                      <a:lnTo>
                        <a:pt x="776" y="674"/>
                      </a:lnTo>
                      <a:lnTo>
                        <a:pt x="782" y="680"/>
                      </a:lnTo>
                      <a:lnTo>
                        <a:pt x="788" y="686"/>
                      </a:lnTo>
                      <a:lnTo>
                        <a:pt x="806" y="694"/>
                      </a:lnTo>
                      <a:lnTo>
                        <a:pt x="828" y="702"/>
                      </a:lnTo>
                      <a:lnTo>
                        <a:pt x="840" y="710"/>
                      </a:lnTo>
                      <a:lnTo>
                        <a:pt x="850" y="718"/>
                      </a:lnTo>
                      <a:lnTo>
                        <a:pt x="848" y="740"/>
                      </a:lnTo>
                      <a:lnTo>
                        <a:pt x="846" y="752"/>
                      </a:lnTo>
                      <a:lnTo>
                        <a:pt x="842" y="756"/>
                      </a:lnTo>
                      <a:lnTo>
                        <a:pt x="840" y="762"/>
                      </a:lnTo>
                      <a:lnTo>
                        <a:pt x="818" y="760"/>
                      </a:lnTo>
                      <a:lnTo>
                        <a:pt x="796" y="758"/>
                      </a:lnTo>
                      <a:lnTo>
                        <a:pt x="778" y="754"/>
                      </a:lnTo>
                      <a:lnTo>
                        <a:pt x="764" y="748"/>
                      </a:lnTo>
                      <a:lnTo>
                        <a:pt x="762" y="734"/>
                      </a:lnTo>
                      <a:lnTo>
                        <a:pt x="760" y="722"/>
                      </a:lnTo>
                      <a:lnTo>
                        <a:pt x="756" y="712"/>
                      </a:lnTo>
                      <a:lnTo>
                        <a:pt x="752" y="702"/>
                      </a:lnTo>
                      <a:lnTo>
                        <a:pt x="744" y="704"/>
                      </a:lnTo>
                      <a:lnTo>
                        <a:pt x="736" y="704"/>
                      </a:lnTo>
                      <a:lnTo>
                        <a:pt x="726" y="710"/>
                      </a:lnTo>
                      <a:lnTo>
                        <a:pt x="716" y="718"/>
                      </a:lnTo>
                      <a:lnTo>
                        <a:pt x="706" y="724"/>
                      </a:lnTo>
                      <a:lnTo>
                        <a:pt x="680" y="724"/>
                      </a:lnTo>
                      <a:lnTo>
                        <a:pt x="670" y="716"/>
                      </a:lnTo>
                      <a:lnTo>
                        <a:pt x="662" y="706"/>
                      </a:lnTo>
                      <a:lnTo>
                        <a:pt x="656" y="698"/>
                      </a:lnTo>
                      <a:lnTo>
                        <a:pt x="652" y="688"/>
                      </a:lnTo>
                      <a:lnTo>
                        <a:pt x="646" y="668"/>
                      </a:lnTo>
                      <a:lnTo>
                        <a:pt x="642" y="652"/>
                      </a:lnTo>
                      <a:lnTo>
                        <a:pt x="630" y="636"/>
                      </a:lnTo>
                      <a:lnTo>
                        <a:pt x="604" y="636"/>
                      </a:lnTo>
                      <a:lnTo>
                        <a:pt x="594" y="636"/>
                      </a:lnTo>
                      <a:lnTo>
                        <a:pt x="588" y="638"/>
                      </a:lnTo>
                      <a:lnTo>
                        <a:pt x="582" y="642"/>
                      </a:lnTo>
                      <a:lnTo>
                        <a:pt x="578" y="648"/>
                      </a:lnTo>
                      <a:lnTo>
                        <a:pt x="574" y="658"/>
                      </a:lnTo>
                      <a:lnTo>
                        <a:pt x="572" y="670"/>
                      </a:lnTo>
                      <a:lnTo>
                        <a:pt x="564" y="676"/>
                      </a:lnTo>
                      <a:lnTo>
                        <a:pt x="556" y="680"/>
                      </a:lnTo>
                      <a:lnTo>
                        <a:pt x="550" y="682"/>
                      </a:lnTo>
                      <a:lnTo>
                        <a:pt x="542" y="686"/>
                      </a:lnTo>
                      <a:lnTo>
                        <a:pt x="542" y="704"/>
                      </a:lnTo>
                      <a:lnTo>
                        <a:pt x="550" y="712"/>
                      </a:lnTo>
                      <a:lnTo>
                        <a:pt x="558" y="726"/>
                      </a:lnTo>
                      <a:lnTo>
                        <a:pt x="562" y="732"/>
                      </a:lnTo>
                      <a:lnTo>
                        <a:pt x="564" y="740"/>
                      </a:lnTo>
                      <a:lnTo>
                        <a:pt x="564" y="748"/>
                      </a:lnTo>
                      <a:lnTo>
                        <a:pt x="562" y="758"/>
                      </a:lnTo>
                      <a:lnTo>
                        <a:pt x="558" y="766"/>
                      </a:lnTo>
                      <a:lnTo>
                        <a:pt x="552" y="772"/>
                      </a:lnTo>
                      <a:lnTo>
                        <a:pt x="536" y="782"/>
                      </a:lnTo>
                      <a:lnTo>
                        <a:pt x="508" y="800"/>
                      </a:lnTo>
                      <a:lnTo>
                        <a:pt x="500" y="810"/>
                      </a:lnTo>
                      <a:lnTo>
                        <a:pt x="500" y="850"/>
                      </a:lnTo>
                      <a:lnTo>
                        <a:pt x="504" y="856"/>
                      </a:lnTo>
                      <a:lnTo>
                        <a:pt x="508" y="860"/>
                      </a:lnTo>
                      <a:lnTo>
                        <a:pt x="518" y="866"/>
                      </a:lnTo>
                      <a:lnTo>
                        <a:pt x="522" y="870"/>
                      </a:lnTo>
                      <a:lnTo>
                        <a:pt x="526" y="878"/>
                      </a:lnTo>
                      <a:lnTo>
                        <a:pt x="528" y="888"/>
                      </a:lnTo>
                      <a:lnTo>
                        <a:pt x="530" y="902"/>
                      </a:lnTo>
                      <a:lnTo>
                        <a:pt x="522" y="918"/>
                      </a:lnTo>
                      <a:lnTo>
                        <a:pt x="510" y="924"/>
                      </a:lnTo>
                      <a:lnTo>
                        <a:pt x="498" y="930"/>
                      </a:lnTo>
                      <a:lnTo>
                        <a:pt x="432" y="956"/>
                      </a:lnTo>
                      <a:close/>
                    </a:path>
                  </a:pathLst>
                </a:custGeom>
                <a:solidFill>
                  <a:srgbClr val="6DA6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93" name="Freeform 20"/>
                <p:cNvSpPr>
                  <a:spLocks noChangeArrowheads="1"/>
                </p:cNvSpPr>
                <p:nvPr/>
              </p:nvSpPr>
              <p:spPr bwMode="auto">
                <a:xfrm>
                  <a:off x="210" y="1890"/>
                  <a:ext cx="1950" cy="1194"/>
                </a:xfrm>
                <a:custGeom>
                  <a:avLst/>
                  <a:gdLst>
                    <a:gd name="T0" fmla="*/ 1244 w 1950"/>
                    <a:gd name="T1" fmla="*/ 1192 h 1194"/>
                    <a:gd name="T2" fmla="*/ 1218 w 1950"/>
                    <a:gd name="T3" fmla="*/ 1156 h 1194"/>
                    <a:gd name="T4" fmla="*/ 1200 w 1950"/>
                    <a:gd name="T5" fmla="*/ 1100 h 1194"/>
                    <a:gd name="T6" fmla="*/ 1152 w 1950"/>
                    <a:gd name="T7" fmla="*/ 1058 h 1194"/>
                    <a:gd name="T8" fmla="*/ 1050 w 1950"/>
                    <a:gd name="T9" fmla="*/ 1000 h 1194"/>
                    <a:gd name="T10" fmla="*/ 970 w 1950"/>
                    <a:gd name="T11" fmla="*/ 1022 h 1194"/>
                    <a:gd name="T12" fmla="*/ 928 w 1950"/>
                    <a:gd name="T13" fmla="*/ 1096 h 1194"/>
                    <a:gd name="T14" fmla="*/ 898 w 1950"/>
                    <a:gd name="T15" fmla="*/ 1042 h 1194"/>
                    <a:gd name="T16" fmla="*/ 872 w 1950"/>
                    <a:gd name="T17" fmla="*/ 992 h 1194"/>
                    <a:gd name="T18" fmla="*/ 754 w 1950"/>
                    <a:gd name="T19" fmla="*/ 1010 h 1194"/>
                    <a:gd name="T20" fmla="*/ 634 w 1950"/>
                    <a:gd name="T21" fmla="*/ 966 h 1194"/>
                    <a:gd name="T22" fmla="*/ 580 w 1950"/>
                    <a:gd name="T23" fmla="*/ 900 h 1194"/>
                    <a:gd name="T24" fmla="*/ 492 w 1950"/>
                    <a:gd name="T25" fmla="*/ 842 h 1194"/>
                    <a:gd name="T26" fmla="*/ 468 w 1950"/>
                    <a:gd name="T27" fmla="*/ 764 h 1194"/>
                    <a:gd name="T28" fmla="*/ 390 w 1950"/>
                    <a:gd name="T29" fmla="*/ 726 h 1194"/>
                    <a:gd name="T30" fmla="*/ 284 w 1950"/>
                    <a:gd name="T31" fmla="*/ 610 h 1194"/>
                    <a:gd name="T32" fmla="*/ 182 w 1950"/>
                    <a:gd name="T33" fmla="*/ 630 h 1194"/>
                    <a:gd name="T34" fmla="*/ 142 w 1950"/>
                    <a:gd name="T35" fmla="*/ 552 h 1194"/>
                    <a:gd name="T36" fmla="*/ 12 w 1950"/>
                    <a:gd name="T37" fmla="*/ 454 h 1194"/>
                    <a:gd name="T38" fmla="*/ 8 w 1950"/>
                    <a:gd name="T39" fmla="*/ 412 h 1194"/>
                    <a:gd name="T40" fmla="*/ 16 w 1950"/>
                    <a:gd name="T41" fmla="*/ 290 h 1194"/>
                    <a:gd name="T42" fmla="*/ 54 w 1950"/>
                    <a:gd name="T43" fmla="*/ 300 h 1194"/>
                    <a:gd name="T44" fmla="*/ 104 w 1950"/>
                    <a:gd name="T45" fmla="*/ 280 h 1194"/>
                    <a:gd name="T46" fmla="*/ 78 w 1950"/>
                    <a:gd name="T47" fmla="*/ 126 h 1194"/>
                    <a:gd name="T48" fmla="*/ 146 w 1950"/>
                    <a:gd name="T49" fmla="*/ 98 h 1194"/>
                    <a:gd name="T50" fmla="*/ 216 w 1950"/>
                    <a:gd name="T51" fmla="*/ 72 h 1194"/>
                    <a:gd name="T52" fmla="*/ 304 w 1950"/>
                    <a:gd name="T53" fmla="*/ 6 h 1194"/>
                    <a:gd name="T54" fmla="*/ 386 w 1950"/>
                    <a:gd name="T55" fmla="*/ 48 h 1194"/>
                    <a:gd name="T56" fmla="*/ 470 w 1950"/>
                    <a:gd name="T57" fmla="*/ 10 h 1194"/>
                    <a:gd name="T58" fmla="*/ 510 w 1950"/>
                    <a:gd name="T59" fmla="*/ 56 h 1194"/>
                    <a:gd name="T60" fmla="*/ 622 w 1950"/>
                    <a:gd name="T61" fmla="*/ 72 h 1194"/>
                    <a:gd name="T62" fmla="*/ 710 w 1950"/>
                    <a:gd name="T63" fmla="*/ 56 h 1194"/>
                    <a:gd name="T64" fmla="*/ 804 w 1950"/>
                    <a:gd name="T65" fmla="*/ 44 h 1194"/>
                    <a:gd name="T66" fmla="*/ 898 w 1950"/>
                    <a:gd name="T67" fmla="*/ 30 h 1194"/>
                    <a:gd name="T68" fmla="*/ 1046 w 1950"/>
                    <a:gd name="T69" fmla="*/ 38 h 1194"/>
                    <a:gd name="T70" fmla="*/ 1106 w 1950"/>
                    <a:gd name="T71" fmla="*/ 114 h 1194"/>
                    <a:gd name="T72" fmla="*/ 1092 w 1950"/>
                    <a:gd name="T73" fmla="*/ 220 h 1194"/>
                    <a:gd name="T74" fmla="*/ 1118 w 1950"/>
                    <a:gd name="T75" fmla="*/ 378 h 1194"/>
                    <a:gd name="T76" fmla="*/ 1192 w 1950"/>
                    <a:gd name="T77" fmla="*/ 440 h 1194"/>
                    <a:gd name="T78" fmla="*/ 1308 w 1950"/>
                    <a:gd name="T79" fmla="*/ 502 h 1194"/>
                    <a:gd name="T80" fmla="*/ 1406 w 1950"/>
                    <a:gd name="T81" fmla="*/ 546 h 1194"/>
                    <a:gd name="T82" fmla="*/ 1586 w 1950"/>
                    <a:gd name="T83" fmla="*/ 576 h 1194"/>
                    <a:gd name="T84" fmla="*/ 1666 w 1950"/>
                    <a:gd name="T85" fmla="*/ 682 h 1194"/>
                    <a:gd name="T86" fmla="*/ 1706 w 1950"/>
                    <a:gd name="T87" fmla="*/ 676 h 1194"/>
                    <a:gd name="T88" fmla="*/ 1794 w 1950"/>
                    <a:gd name="T89" fmla="*/ 616 h 1194"/>
                    <a:gd name="T90" fmla="*/ 1848 w 1950"/>
                    <a:gd name="T91" fmla="*/ 632 h 1194"/>
                    <a:gd name="T92" fmla="*/ 1926 w 1950"/>
                    <a:gd name="T93" fmla="*/ 788 h 1194"/>
                    <a:gd name="T94" fmla="*/ 1930 w 1950"/>
                    <a:gd name="T95" fmla="*/ 878 h 1194"/>
                    <a:gd name="T96" fmla="*/ 1940 w 1950"/>
                    <a:gd name="T97" fmla="*/ 976 h 1194"/>
                    <a:gd name="T98" fmla="*/ 1930 w 1950"/>
                    <a:gd name="T99" fmla="*/ 1002 h 1194"/>
                    <a:gd name="T100" fmla="*/ 1872 w 1950"/>
                    <a:gd name="T101" fmla="*/ 1006 h 1194"/>
                    <a:gd name="T102" fmla="*/ 1866 w 1950"/>
                    <a:gd name="T103" fmla="*/ 1096 h 1194"/>
                    <a:gd name="T104" fmla="*/ 1772 w 1950"/>
                    <a:gd name="T105" fmla="*/ 1052 h 1194"/>
                    <a:gd name="T106" fmla="*/ 1744 w 1950"/>
                    <a:gd name="T107" fmla="*/ 1124 h 1194"/>
                    <a:gd name="T108" fmla="*/ 1696 w 1950"/>
                    <a:gd name="T109" fmla="*/ 1086 h 1194"/>
                    <a:gd name="T110" fmla="*/ 1594 w 1950"/>
                    <a:gd name="T111" fmla="*/ 1048 h 1194"/>
                    <a:gd name="T112" fmla="*/ 1498 w 1950"/>
                    <a:gd name="T113" fmla="*/ 1102 h 1194"/>
                    <a:gd name="T114" fmla="*/ 1430 w 1950"/>
                    <a:gd name="T115" fmla="*/ 1144 h 1194"/>
                    <a:gd name="T116" fmla="*/ 1342 w 1950"/>
                    <a:gd name="T117" fmla="*/ 1194 h 1194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950"/>
                    <a:gd name="T178" fmla="*/ 0 h 1194"/>
                    <a:gd name="T179" fmla="*/ 1950 w 1950"/>
                    <a:gd name="T180" fmla="*/ 1194 h 1194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950" h="1194">
                      <a:moveTo>
                        <a:pt x="1342" y="1194"/>
                      </a:moveTo>
                      <a:lnTo>
                        <a:pt x="1342" y="1194"/>
                      </a:lnTo>
                      <a:lnTo>
                        <a:pt x="1336" y="1192"/>
                      </a:lnTo>
                      <a:lnTo>
                        <a:pt x="1324" y="1188"/>
                      </a:lnTo>
                      <a:lnTo>
                        <a:pt x="1298" y="1186"/>
                      </a:lnTo>
                      <a:lnTo>
                        <a:pt x="1258" y="1186"/>
                      </a:lnTo>
                      <a:lnTo>
                        <a:pt x="1244" y="1192"/>
                      </a:lnTo>
                      <a:lnTo>
                        <a:pt x="1226" y="1188"/>
                      </a:lnTo>
                      <a:lnTo>
                        <a:pt x="1216" y="1184"/>
                      </a:lnTo>
                      <a:lnTo>
                        <a:pt x="1212" y="1182"/>
                      </a:lnTo>
                      <a:lnTo>
                        <a:pt x="1210" y="1180"/>
                      </a:lnTo>
                      <a:lnTo>
                        <a:pt x="1210" y="1172"/>
                      </a:lnTo>
                      <a:lnTo>
                        <a:pt x="1214" y="1164"/>
                      </a:lnTo>
                      <a:lnTo>
                        <a:pt x="1218" y="1156"/>
                      </a:lnTo>
                      <a:lnTo>
                        <a:pt x="1224" y="1146"/>
                      </a:lnTo>
                      <a:lnTo>
                        <a:pt x="1228" y="1136"/>
                      </a:lnTo>
                      <a:lnTo>
                        <a:pt x="1228" y="1114"/>
                      </a:lnTo>
                      <a:lnTo>
                        <a:pt x="1216" y="1108"/>
                      </a:lnTo>
                      <a:lnTo>
                        <a:pt x="1206" y="1104"/>
                      </a:lnTo>
                      <a:lnTo>
                        <a:pt x="1200" y="1100"/>
                      </a:lnTo>
                      <a:lnTo>
                        <a:pt x="1194" y="1094"/>
                      </a:lnTo>
                      <a:lnTo>
                        <a:pt x="1192" y="1088"/>
                      </a:lnTo>
                      <a:lnTo>
                        <a:pt x="1190" y="1082"/>
                      </a:lnTo>
                      <a:lnTo>
                        <a:pt x="1186" y="1068"/>
                      </a:lnTo>
                      <a:lnTo>
                        <a:pt x="1180" y="1058"/>
                      </a:lnTo>
                      <a:lnTo>
                        <a:pt x="1152" y="1058"/>
                      </a:lnTo>
                      <a:lnTo>
                        <a:pt x="1128" y="1052"/>
                      </a:lnTo>
                      <a:lnTo>
                        <a:pt x="1112" y="1028"/>
                      </a:lnTo>
                      <a:lnTo>
                        <a:pt x="1092" y="1022"/>
                      </a:lnTo>
                      <a:lnTo>
                        <a:pt x="1074" y="1014"/>
                      </a:lnTo>
                      <a:lnTo>
                        <a:pt x="1060" y="1006"/>
                      </a:lnTo>
                      <a:lnTo>
                        <a:pt x="1050" y="1000"/>
                      </a:lnTo>
                      <a:lnTo>
                        <a:pt x="1038" y="994"/>
                      </a:lnTo>
                      <a:lnTo>
                        <a:pt x="1002" y="994"/>
                      </a:lnTo>
                      <a:lnTo>
                        <a:pt x="992" y="1002"/>
                      </a:lnTo>
                      <a:lnTo>
                        <a:pt x="982" y="1012"/>
                      </a:lnTo>
                      <a:lnTo>
                        <a:pt x="970" y="1022"/>
                      </a:lnTo>
                      <a:lnTo>
                        <a:pt x="956" y="1028"/>
                      </a:lnTo>
                      <a:lnTo>
                        <a:pt x="944" y="1040"/>
                      </a:lnTo>
                      <a:lnTo>
                        <a:pt x="936" y="1056"/>
                      </a:lnTo>
                      <a:lnTo>
                        <a:pt x="932" y="1076"/>
                      </a:lnTo>
                      <a:lnTo>
                        <a:pt x="928" y="1096"/>
                      </a:lnTo>
                      <a:lnTo>
                        <a:pt x="912" y="1092"/>
                      </a:lnTo>
                      <a:lnTo>
                        <a:pt x="906" y="1090"/>
                      </a:lnTo>
                      <a:lnTo>
                        <a:pt x="902" y="1086"/>
                      </a:lnTo>
                      <a:lnTo>
                        <a:pt x="896" y="1076"/>
                      </a:lnTo>
                      <a:lnTo>
                        <a:pt x="894" y="1066"/>
                      </a:lnTo>
                      <a:lnTo>
                        <a:pt x="894" y="1054"/>
                      </a:lnTo>
                      <a:lnTo>
                        <a:pt x="898" y="1042"/>
                      </a:lnTo>
                      <a:lnTo>
                        <a:pt x="902" y="1030"/>
                      </a:lnTo>
                      <a:lnTo>
                        <a:pt x="908" y="1020"/>
                      </a:lnTo>
                      <a:lnTo>
                        <a:pt x="908" y="1004"/>
                      </a:lnTo>
                      <a:lnTo>
                        <a:pt x="894" y="996"/>
                      </a:lnTo>
                      <a:lnTo>
                        <a:pt x="886" y="992"/>
                      </a:lnTo>
                      <a:lnTo>
                        <a:pt x="872" y="992"/>
                      </a:lnTo>
                      <a:lnTo>
                        <a:pt x="822" y="1002"/>
                      </a:lnTo>
                      <a:lnTo>
                        <a:pt x="802" y="1008"/>
                      </a:lnTo>
                      <a:lnTo>
                        <a:pt x="782" y="1018"/>
                      </a:lnTo>
                      <a:lnTo>
                        <a:pt x="772" y="1016"/>
                      </a:lnTo>
                      <a:lnTo>
                        <a:pt x="762" y="1014"/>
                      </a:lnTo>
                      <a:lnTo>
                        <a:pt x="754" y="1010"/>
                      </a:lnTo>
                      <a:lnTo>
                        <a:pt x="748" y="1006"/>
                      </a:lnTo>
                      <a:lnTo>
                        <a:pt x="736" y="994"/>
                      </a:lnTo>
                      <a:lnTo>
                        <a:pt x="728" y="982"/>
                      </a:lnTo>
                      <a:lnTo>
                        <a:pt x="714" y="966"/>
                      </a:lnTo>
                      <a:lnTo>
                        <a:pt x="634" y="966"/>
                      </a:lnTo>
                      <a:lnTo>
                        <a:pt x="626" y="960"/>
                      </a:lnTo>
                      <a:lnTo>
                        <a:pt x="620" y="954"/>
                      </a:lnTo>
                      <a:lnTo>
                        <a:pt x="612" y="938"/>
                      </a:lnTo>
                      <a:lnTo>
                        <a:pt x="606" y="922"/>
                      </a:lnTo>
                      <a:lnTo>
                        <a:pt x="600" y="908"/>
                      </a:lnTo>
                      <a:lnTo>
                        <a:pt x="584" y="904"/>
                      </a:lnTo>
                      <a:lnTo>
                        <a:pt x="580" y="900"/>
                      </a:lnTo>
                      <a:lnTo>
                        <a:pt x="576" y="894"/>
                      </a:lnTo>
                      <a:lnTo>
                        <a:pt x="554" y="878"/>
                      </a:lnTo>
                      <a:lnTo>
                        <a:pt x="514" y="864"/>
                      </a:lnTo>
                      <a:lnTo>
                        <a:pt x="500" y="852"/>
                      </a:lnTo>
                      <a:lnTo>
                        <a:pt x="492" y="842"/>
                      </a:lnTo>
                      <a:lnTo>
                        <a:pt x="486" y="832"/>
                      </a:lnTo>
                      <a:lnTo>
                        <a:pt x="482" y="824"/>
                      </a:lnTo>
                      <a:lnTo>
                        <a:pt x="480" y="816"/>
                      </a:lnTo>
                      <a:lnTo>
                        <a:pt x="480" y="808"/>
                      </a:lnTo>
                      <a:lnTo>
                        <a:pt x="478" y="784"/>
                      </a:lnTo>
                      <a:lnTo>
                        <a:pt x="468" y="764"/>
                      </a:lnTo>
                      <a:lnTo>
                        <a:pt x="424" y="766"/>
                      </a:lnTo>
                      <a:lnTo>
                        <a:pt x="406" y="758"/>
                      </a:lnTo>
                      <a:lnTo>
                        <a:pt x="400" y="754"/>
                      </a:lnTo>
                      <a:lnTo>
                        <a:pt x="396" y="750"/>
                      </a:lnTo>
                      <a:lnTo>
                        <a:pt x="392" y="740"/>
                      </a:lnTo>
                      <a:lnTo>
                        <a:pt x="390" y="726"/>
                      </a:lnTo>
                      <a:lnTo>
                        <a:pt x="380" y="716"/>
                      </a:lnTo>
                      <a:lnTo>
                        <a:pt x="372" y="710"/>
                      </a:lnTo>
                      <a:lnTo>
                        <a:pt x="358" y="700"/>
                      </a:lnTo>
                      <a:lnTo>
                        <a:pt x="318" y="666"/>
                      </a:lnTo>
                      <a:lnTo>
                        <a:pt x="284" y="610"/>
                      </a:lnTo>
                      <a:lnTo>
                        <a:pt x="260" y="610"/>
                      </a:lnTo>
                      <a:lnTo>
                        <a:pt x="252" y="612"/>
                      </a:lnTo>
                      <a:lnTo>
                        <a:pt x="242" y="616"/>
                      </a:lnTo>
                      <a:lnTo>
                        <a:pt x="230" y="622"/>
                      </a:lnTo>
                      <a:lnTo>
                        <a:pt x="218" y="630"/>
                      </a:lnTo>
                      <a:lnTo>
                        <a:pt x="182" y="630"/>
                      </a:lnTo>
                      <a:lnTo>
                        <a:pt x="170" y="620"/>
                      </a:lnTo>
                      <a:lnTo>
                        <a:pt x="162" y="612"/>
                      </a:lnTo>
                      <a:lnTo>
                        <a:pt x="156" y="602"/>
                      </a:lnTo>
                      <a:lnTo>
                        <a:pt x="150" y="592"/>
                      </a:lnTo>
                      <a:lnTo>
                        <a:pt x="144" y="572"/>
                      </a:lnTo>
                      <a:lnTo>
                        <a:pt x="142" y="552"/>
                      </a:lnTo>
                      <a:lnTo>
                        <a:pt x="112" y="506"/>
                      </a:lnTo>
                      <a:lnTo>
                        <a:pt x="100" y="494"/>
                      </a:lnTo>
                      <a:lnTo>
                        <a:pt x="88" y="486"/>
                      </a:lnTo>
                      <a:lnTo>
                        <a:pt x="74" y="478"/>
                      </a:lnTo>
                      <a:lnTo>
                        <a:pt x="62" y="472"/>
                      </a:lnTo>
                      <a:lnTo>
                        <a:pt x="36" y="462"/>
                      </a:lnTo>
                      <a:lnTo>
                        <a:pt x="12" y="454"/>
                      </a:lnTo>
                      <a:lnTo>
                        <a:pt x="4" y="448"/>
                      </a:lnTo>
                      <a:lnTo>
                        <a:pt x="0" y="442"/>
                      </a:lnTo>
                      <a:lnTo>
                        <a:pt x="0" y="436"/>
                      </a:lnTo>
                      <a:lnTo>
                        <a:pt x="0" y="430"/>
                      </a:lnTo>
                      <a:lnTo>
                        <a:pt x="2" y="420"/>
                      </a:lnTo>
                      <a:lnTo>
                        <a:pt x="8" y="412"/>
                      </a:lnTo>
                      <a:lnTo>
                        <a:pt x="14" y="406"/>
                      </a:lnTo>
                      <a:lnTo>
                        <a:pt x="18" y="400"/>
                      </a:lnTo>
                      <a:lnTo>
                        <a:pt x="22" y="388"/>
                      </a:lnTo>
                      <a:lnTo>
                        <a:pt x="26" y="316"/>
                      </a:lnTo>
                      <a:lnTo>
                        <a:pt x="18" y="296"/>
                      </a:lnTo>
                      <a:lnTo>
                        <a:pt x="16" y="290"/>
                      </a:lnTo>
                      <a:lnTo>
                        <a:pt x="14" y="286"/>
                      </a:lnTo>
                      <a:lnTo>
                        <a:pt x="16" y="284"/>
                      </a:lnTo>
                      <a:lnTo>
                        <a:pt x="20" y="282"/>
                      </a:lnTo>
                      <a:lnTo>
                        <a:pt x="36" y="280"/>
                      </a:lnTo>
                      <a:lnTo>
                        <a:pt x="48" y="288"/>
                      </a:lnTo>
                      <a:lnTo>
                        <a:pt x="54" y="300"/>
                      </a:lnTo>
                      <a:lnTo>
                        <a:pt x="58" y="308"/>
                      </a:lnTo>
                      <a:lnTo>
                        <a:pt x="64" y="314"/>
                      </a:lnTo>
                      <a:lnTo>
                        <a:pt x="70" y="318"/>
                      </a:lnTo>
                      <a:lnTo>
                        <a:pt x="78" y="320"/>
                      </a:lnTo>
                      <a:lnTo>
                        <a:pt x="86" y="316"/>
                      </a:lnTo>
                      <a:lnTo>
                        <a:pt x="94" y="308"/>
                      </a:lnTo>
                      <a:lnTo>
                        <a:pt x="104" y="280"/>
                      </a:lnTo>
                      <a:lnTo>
                        <a:pt x="98" y="216"/>
                      </a:lnTo>
                      <a:lnTo>
                        <a:pt x="80" y="166"/>
                      </a:lnTo>
                      <a:lnTo>
                        <a:pt x="76" y="144"/>
                      </a:lnTo>
                      <a:lnTo>
                        <a:pt x="76" y="134"/>
                      </a:lnTo>
                      <a:lnTo>
                        <a:pt x="78" y="126"/>
                      </a:lnTo>
                      <a:lnTo>
                        <a:pt x="80" y="118"/>
                      </a:lnTo>
                      <a:lnTo>
                        <a:pt x="84" y="112"/>
                      </a:lnTo>
                      <a:lnTo>
                        <a:pt x="90" y="104"/>
                      </a:lnTo>
                      <a:lnTo>
                        <a:pt x="98" y="98"/>
                      </a:lnTo>
                      <a:lnTo>
                        <a:pt x="108" y="82"/>
                      </a:lnTo>
                      <a:lnTo>
                        <a:pt x="146" y="98"/>
                      </a:lnTo>
                      <a:lnTo>
                        <a:pt x="182" y="98"/>
                      </a:lnTo>
                      <a:lnTo>
                        <a:pt x="190" y="92"/>
                      </a:lnTo>
                      <a:lnTo>
                        <a:pt x="198" y="86"/>
                      </a:lnTo>
                      <a:lnTo>
                        <a:pt x="206" y="80"/>
                      </a:lnTo>
                      <a:lnTo>
                        <a:pt x="216" y="72"/>
                      </a:lnTo>
                      <a:lnTo>
                        <a:pt x="226" y="48"/>
                      </a:lnTo>
                      <a:lnTo>
                        <a:pt x="238" y="30"/>
                      </a:lnTo>
                      <a:lnTo>
                        <a:pt x="244" y="22"/>
                      </a:lnTo>
                      <a:lnTo>
                        <a:pt x="254" y="14"/>
                      </a:lnTo>
                      <a:lnTo>
                        <a:pt x="276" y="0"/>
                      </a:lnTo>
                      <a:lnTo>
                        <a:pt x="286" y="0"/>
                      </a:lnTo>
                      <a:lnTo>
                        <a:pt x="304" y="6"/>
                      </a:lnTo>
                      <a:lnTo>
                        <a:pt x="350" y="34"/>
                      </a:lnTo>
                      <a:lnTo>
                        <a:pt x="352" y="42"/>
                      </a:lnTo>
                      <a:lnTo>
                        <a:pt x="356" y="48"/>
                      </a:lnTo>
                      <a:lnTo>
                        <a:pt x="362" y="50"/>
                      </a:lnTo>
                      <a:lnTo>
                        <a:pt x="368" y="50"/>
                      </a:lnTo>
                      <a:lnTo>
                        <a:pt x="386" y="48"/>
                      </a:lnTo>
                      <a:lnTo>
                        <a:pt x="402" y="42"/>
                      </a:lnTo>
                      <a:lnTo>
                        <a:pt x="438" y="36"/>
                      </a:lnTo>
                      <a:lnTo>
                        <a:pt x="454" y="20"/>
                      </a:lnTo>
                      <a:lnTo>
                        <a:pt x="458" y="14"/>
                      </a:lnTo>
                      <a:lnTo>
                        <a:pt x="464" y="10"/>
                      </a:lnTo>
                      <a:lnTo>
                        <a:pt x="470" y="10"/>
                      </a:lnTo>
                      <a:lnTo>
                        <a:pt x="476" y="10"/>
                      </a:lnTo>
                      <a:lnTo>
                        <a:pt x="486" y="14"/>
                      </a:lnTo>
                      <a:lnTo>
                        <a:pt x="496" y="22"/>
                      </a:lnTo>
                      <a:lnTo>
                        <a:pt x="498" y="38"/>
                      </a:lnTo>
                      <a:lnTo>
                        <a:pt x="498" y="44"/>
                      </a:lnTo>
                      <a:lnTo>
                        <a:pt x="500" y="48"/>
                      </a:lnTo>
                      <a:lnTo>
                        <a:pt x="510" y="56"/>
                      </a:lnTo>
                      <a:lnTo>
                        <a:pt x="528" y="68"/>
                      </a:lnTo>
                      <a:lnTo>
                        <a:pt x="564" y="82"/>
                      </a:lnTo>
                      <a:lnTo>
                        <a:pt x="594" y="82"/>
                      </a:lnTo>
                      <a:lnTo>
                        <a:pt x="608" y="76"/>
                      </a:lnTo>
                      <a:lnTo>
                        <a:pt x="622" y="72"/>
                      </a:lnTo>
                      <a:lnTo>
                        <a:pt x="638" y="68"/>
                      </a:lnTo>
                      <a:lnTo>
                        <a:pt x="658" y="66"/>
                      </a:lnTo>
                      <a:lnTo>
                        <a:pt x="678" y="56"/>
                      </a:lnTo>
                      <a:lnTo>
                        <a:pt x="686" y="54"/>
                      </a:lnTo>
                      <a:lnTo>
                        <a:pt x="694" y="54"/>
                      </a:lnTo>
                      <a:lnTo>
                        <a:pt x="700" y="54"/>
                      </a:lnTo>
                      <a:lnTo>
                        <a:pt x="710" y="56"/>
                      </a:lnTo>
                      <a:lnTo>
                        <a:pt x="734" y="68"/>
                      </a:lnTo>
                      <a:lnTo>
                        <a:pt x="776" y="68"/>
                      </a:lnTo>
                      <a:lnTo>
                        <a:pt x="784" y="60"/>
                      </a:lnTo>
                      <a:lnTo>
                        <a:pt x="788" y="54"/>
                      </a:lnTo>
                      <a:lnTo>
                        <a:pt x="794" y="48"/>
                      </a:lnTo>
                      <a:lnTo>
                        <a:pt x="804" y="44"/>
                      </a:lnTo>
                      <a:lnTo>
                        <a:pt x="824" y="28"/>
                      </a:lnTo>
                      <a:lnTo>
                        <a:pt x="834" y="22"/>
                      </a:lnTo>
                      <a:lnTo>
                        <a:pt x="844" y="18"/>
                      </a:lnTo>
                      <a:lnTo>
                        <a:pt x="854" y="18"/>
                      </a:lnTo>
                      <a:lnTo>
                        <a:pt x="866" y="18"/>
                      </a:lnTo>
                      <a:lnTo>
                        <a:pt x="882" y="24"/>
                      </a:lnTo>
                      <a:lnTo>
                        <a:pt x="898" y="30"/>
                      </a:lnTo>
                      <a:lnTo>
                        <a:pt x="926" y="30"/>
                      </a:lnTo>
                      <a:lnTo>
                        <a:pt x="956" y="26"/>
                      </a:lnTo>
                      <a:lnTo>
                        <a:pt x="986" y="24"/>
                      </a:lnTo>
                      <a:lnTo>
                        <a:pt x="1018" y="24"/>
                      </a:lnTo>
                      <a:lnTo>
                        <a:pt x="1046" y="38"/>
                      </a:lnTo>
                      <a:lnTo>
                        <a:pt x="1060" y="52"/>
                      </a:lnTo>
                      <a:lnTo>
                        <a:pt x="1072" y="60"/>
                      </a:lnTo>
                      <a:lnTo>
                        <a:pt x="1086" y="66"/>
                      </a:lnTo>
                      <a:lnTo>
                        <a:pt x="1088" y="90"/>
                      </a:lnTo>
                      <a:lnTo>
                        <a:pt x="1096" y="100"/>
                      </a:lnTo>
                      <a:lnTo>
                        <a:pt x="1106" y="114"/>
                      </a:lnTo>
                      <a:lnTo>
                        <a:pt x="1110" y="122"/>
                      </a:lnTo>
                      <a:lnTo>
                        <a:pt x="1112" y="130"/>
                      </a:lnTo>
                      <a:lnTo>
                        <a:pt x="1112" y="140"/>
                      </a:lnTo>
                      <a:lnTo>
                        <a:pt x="1110" y="152"/>
                      </a:lnTo>
                      <a:lnTo>
                        <a:pt x="1092" y="182"/>
                      </a:lnTo>
                      <a:lnTo>
                        <a:pt x="1092" y="220"/>
                      </a:lnTo>
                      <a:lnTo>
                        <a:pt x="1094" y="246"/>
                      </a:lnTo>
                      <a:lnTo>
                        <a:pt x="1096" y="270"/>
                      </a:lnTo>
                      <a:lnTo>
                        <a:pt x="1096" y="294"/>
                      </a:lnTo>
                      <a:lnTo>
                        <a:pt x="1100" y="320"/>
                      </a:lnTo>
                      <a:lnTo>
                        <a:pt x="1104" y="344"/>
                      </a:lnTo>
                      <a:lnTo>
                        <a:pt x="1112" y="368"/>
                      </a:lnTo>
                      <a:lnTo>
                        <a:pt x="1118" y="378"/>
                      </a:lnTo>
                      <a:lnTo>
                        <a:pt x="1126" y="390"/>
                      </a:lnTo>
                      <a:lnTo>
                        <a:pt x="1134" y="402"/>
                      </a:lnTo>
                      <a:lnTo>
                        <a:pt x="1144" y="412"/>
                      </a:lnTo>
                      <a:lnTo>
                        <a:pt x="1166" y="426"/>
                      </a:lnTo>
                      <a:lnTo>
                        <a:pt x="1178" y="432"/>
                      </a:lnTo>
                      <a:lnTo>
                        <a:pt x="1192" y="440"/>
                      </a:lnTo>
                      <a:lnTo>
                        <a:pt x="1236" y="446"/>
                      </a:lnTo>
                      <a:lnTo>
                        <a:pt x="1244" y="460"/>
                      </a:lnTo>
                      <a:lnTo>
                        <a:pt x="1254" y="472"/>
                      </a:lnTo>
                      <a:lnTo>
                        <a:pt x="1266" y="482"/>
                      </a:lnTo>
                      <a:lnTo>
                        <a:pt x="1278" y="490"/>
                      </a:lnTo>
                      <a:lnTo>
                        <a:pt x="1292" y="496"/>
                      </a:lnTo>
                      <a:lnTo>
                        <a:pt x="1308" y="502"/>
                      </a:lnTo>
                      <a:lnTo>
                        <a:pt x="1324" y="506"/>
                      </a:lnTo>
                      <a:lnTo>
                        <a:pt x="1344" y="510"/>
                      </a:lnTo>
                      <a:lnTo>
                        <a:pt x="1360" y="522"/>
                      </a:lnTo>
                      <a:lnTo>
                        <a:pt x="1376" y="534"/>
                      </a:lnTo>
                      <a:lnTo>
                        <a:pt x="1384" y="538"/>
                      </a:lnTo>
                      <a:lnTo>
                        <a:pt x="1394" y="542"/>
                      </a:lnTo>
                      <a:lnTo>
                        <a:pt x="1406" y="546"/>
                      </a:lnTo>
                      <a:lnTo>
                        <a:pt x="1420" y="548"/>
                      </a:lnTo>
                      <a:lnTo>
                        <a:pt x="1528" y="546"/>
                      </a:lnTo>
                      <a:lnTo>
                        <a:pt x="1552" y="554"/>
                      </a:lnTo>
                      <a:lnTo>
                        <a:pt x="1586" y="576"/>
                      </a:lnTo>
                      <a:lnTo>
                        <a:pt x="1606" y="622"/>
                      </a:lnTo>
                      <a:lnTo>
                        <a:pt x="1610" y="640"/>
                      </a:lnTo>
                      <a:lnTo>
                        <a:pt x="1616" y="652"/>
                      </a:lnTo>
                      <a:lnTo>
                        <a:pt x="1626" y="664"/>
                      </a:lnTo>
                      <a:lnTo>
                        <a:pt x="1644" y="682"/>
                      </a:lnTo>
                      <a:lnTo>
                        <a:pt x="1666" y="682"/>
                      </a:lnTo>
                      <a:lnTo>
                        <a:pt x="1678" y="664"/>
                      </a:lnTo>
                      <a:lnTo>
                        <a:pt x="1696" y="662"/>
                      </a:lnTo>
                      <a:lnTo>
                        <a:pt x="1698" y="666"/>
                      </a:lnTo>
                      <a:lnTo>
                        <a:pt x="1698" y="670"/>
                      </a:lnTo>
                      <a:lnTo>
                        <a:pt x="1706" y="676"/>
                      </a:lnTo>
                      <a:lnTo>
                        <a:pt x="1716" y="680"/>
                      </a:lnTo>
                      <a:lnTo>
                        <a:pt x="1728" y="682"/>
                      </a:lnTo>
                      <a:lnTo>
                        <a:pt x="1764" y="660"/>
                      </a:lnTo>
                      <a:lnTo>
                        <a:pt x="1774" y="646"/>
                      </a:lnTo>
                      <a:lnTo>
                        <a:pt x="1784" y="632"/>
                      </a:lnTo>
                      <a:lnTo>
                        <a:pt x="1794" y="616"/>
                      </a:lnTo>
                      <a:lnTo>
                        <a:pt x="1804" y="604"/>
                      </a:lnTo>
                      <a:lnTo>
                        <a:pt x="1808" y="602"/>
                      </a:lnTo>
                      <a:lnTo>
                        <a:pt x="1814" y="610"/>
                      </a:lnTo>
                      <a:lnTo>
                        <a:pt x="1824" y="616"/>
                      </a:lnTo>
                      <a:lnTo>
                        <a:pt x="1848" y="632"/>
                      </a:lnTo>
                      <a:lnTo>
                        <a:pt x="1850" y="642"/>
                      </a:lnTo>
                      <a:lnTo>
                        <a:pt x="1856" y="654"/>
                      </a:lnTo>
                      <a:lnTo>
                        <a:pt x="1868" y="676"/>
                      </a:lnTo>
                      <a:lnTo>
                        <a:pt x="1886" y="698"/>
                      </a:lnTo>
                      <a:lnTo>
                        <a:pt x="1906" y="722"/>
                      </a:lnTo>
                      <a:lnTo>
                        <a:pt x="1926" y="788"/>
                      </a:lnTo>
                      <a:lnTo>
                        <a:pt x="1934" y="800"/>
                      </a:lnTo>
                      <a:lnTo>
                        <a:pt x="1942" y="814"/>
                      </a:lnTo>
                      <a:lnTo>
                        <a:pt x="1948" y="830"/>
                      </a:lnTo>
                      <a:lnTo>
                        <a:pt x="1950" y="840"/>
                      </a:lnTo>
                      <a:lnTo>
                        <a:pt x="1950" y="850"/>
                      </a:lnTo>
                      <a:lnTo>
                        <a:pt x="1938" y="866"/>
                      </a:lnTo>
                      <a:lnTo>
                        <a:pt x="1930" y="878"/>
                      </a:lnTo>
                      <a:lnTo>
                        <a:pt x="1928" y="892"/>
                      </a:lnTo>
                      <a:lnTo>
                        <a:pt x="1928" y="918"/>
                      </a:lnTo>
                      <a:lnTo>
                        <a:pt x="1932" y="932"/>
                      </a:lnTo>
                      <a:lnTo>
                        <a:pt x="1938" y="948"/>
                      </a:lnTo>
                      <a:lnTo>
                        <a:pt x="1940" y="958"/>
                      </a:lnTo>
                      <a:lnTo>
                        <a:pt x="1942" y="966"/>
                      </a:lnTo>
                      <a:lnTo>
                        <a:pt x="1940" y="976"/>
                      </a:lnTo>
                      <a:lnTo>
                        <a:pt x="1938" y="986"/>
                      </a:lnTo>
                      <a:lnTo>
                        <a:pt x="1938" y="1008"/>
                      </a:lnTo>
                      <a:lnTo>
                        <a:pt x="1932" y="1008"/>
                      </a:lnTo>
                      <a:lnTo>
                        <a:pt x="1932" y="1004"/>
                      </a:lnTo>
                      <a:lnTo>
                        <a:pt x="1930" y="1002"/>
                      </a:lnTo>
                      <a:lnTo>
                        <a:pt x="1924" y="996"/>
                      </a:lnTo>
                      <a:lnTo>
                        <a:pt x="1918" y="992"/>
                      </a:lnTo>
                      <a:lnTo>
                        <a:pt x="1912" y="988"/>
                      </a:lnTo>
                      <a:lnTo>
                        <a:pt x="1896" y="990"/>
                      </a:lnTo>
                      <a:lnTo>
                        <a:pt x="1886" y="994"/>
                      </a:lnTo>
                      <a:lnTo>
                        <a:pt x="1880" y="998"/>
                      </a:lnTo>
                      <a:lnTo>
                        <a:pt x="1872" y="1006"/>
                      </a:lnTo>
                      <a:lnTo>
                        <a:pt x="1872" y="1018"/>
                      </a:lnTo>
                      <a:lnTo>
                        <a:pt x="1876" y="1032"/>
                      </a:lnTo>
                      <a:lnTo>
                        <a:pt x="1882" y="1066"/>
                      </a:lnTo>
                      <a:lnTo>
                        <a:pt x="1880" y="1092"/>
                      </a:lnTo>
                      <a:lnTo>
                        <a:pt x="1866" y="1096"/>
                      </a:lnTo>
                      <a:lnTo>
                        <a:pt x="1842" y="1096"/>
                      </a:lnTo>
                      <a:lnTo>
                        <a:pt x="1810" y="1054"/>
                      </a:lnTo>
                      <a:lnTo>
                        <a:pt x="1796" y="1050"/>
                      </a:lnTo>
                      <a:lnTo>
                        <a:pt x="1782" y="1048"/>
                      </a:lnTo>
                      <a:lnTo>
                        <a:pt x="1772" y="1052"/>
                      </a:lnTo>
                      <a:lnTo>
                        <a:pt x="1762" y="1058"/>
                      </a:lnTo>
                      <a:lnTo>
                        <a:pt x="1756" y="1068"/>
                      </a:lnTo>
                      <a:lnTo>
                        <a:pt x="1752" y="1078"/>
                      </a:lnTo>
                      <a:lnTo>
                        <a:pt x="1752" y="1092"/>
                      </a:lnTo>
                      <a:lnTo>
                        <a:pt x="1754" y="1108"/>
                      </a:lnTo>
                      <a:lnTo>
                        <a:pt x="1748" y="1116"/>
                      </a:lnTo>
                      <a:lnTo>
                        <a:pt x="1744" y="1124"/>
                      </a:lnTo>
                      <a:lnTo>
                        <a:pt x="1730" y="1122"/>
                      </a:lnTo>
                      <a:lnTo>
                        <a:pt x="1718" y="1118"/>
                      </a:lnTo>
                      <a:lnTo>
                        <a:pt x="1706" y="1112"/>
                      </a:lnTo>
                      <a:lnTo>
                        <a:pt x="1700" y="1108"/>
                      </a:lnTo>
                      <a:lnTo>
                        <a:pt x="1696" y="1086"/>
                      </a:lnTo>
                      <a:lnTo>
                        <a:pt x="1678" y="1076"/>
                      </a:lnTo>
                      <a:lnTo>
                        <a:pt x="1660" y="1070"/>
                      </a:lnTo>
                      <a:lnTo>
                        <a:pt x="1632" y="1060"/>
                      </a:lnTo>
                      <a:lnTo>
                        <a:pt x="1620" y="1046"/>
                      </a:lnTo>
                      <a:lnTo>
                        <a:pt x="1600" y="1046"/>
                      </a:lnTo>
                      <a:lnTo>
                        <a:pt x="1594" y="1048"/>
                      </a:lnTo>
                      <a:lnTo>
                        <a:pt x="1588" y="1050"/>
                      </a:lnTo>
                      <a:lnTo>
                        <a:pt x="1580" y="1058"/>
                      </a:lnTo>
                      <a:lnTo>
                        <a:pt x="1566" y="1070"/>
                      </a:lnTo>
                      <a:lnTo>
                        <a:pt x="1522" y="1094"/>
                      </a:lnTo>
                      <a:lnTo>
                        <a:pt x="1504" y="1100"/>
                      </a:lnTo>
                      <a:lnTo>
                        <a:pt x="1498" y="1102"/>
                      </a:lnTo>
                      <a:lnTo>
                        <a:pt x="1492" y="1106"/>
                      </a:lnTo>
                      <a:lnTo>
                        <a:pt x="1486" y="1116"/>
                      </a:lnTo>
                      <a:lnTo>
                        <a:pt x="1474" y="1132"/>
                      </a:lnTo>
                      <a:lnTo>
                        <a:pt x="1450" y="1134"/>
                      </a:lnTo>
                      <a:lnTo>
                        <a:pt x="1442" y="1138"/>
                      </a:lnTo>
                      <a:lnTo>
                        <a:pt x="1436" y="1140"/>
                      </a:lnTo>
                      <a:lnTo>
                        <a:pt x="1430" y="1144"/>
                      </a:lnTo>
                      <a:lnTo>
                        <a:pt x="1424" y="1150"/>
                      </a:lnTo>
                      <a:lnTo>
                        <a:pt x="1410" y="1170"/>
                      </a:lnTo>
                      <a:lnTo>
                        <a:pt x="1400" y="1178"/>
                      </a:lnTo>
                      <a:lnTo>
                        <a:pt x="1382" y="1182"/>
                      </a:lnTo>
                      <a:lnTo>
                        <a:pt x="1368" y="1186"/>
                      </a:lnTo>
                      <a:lnTo>
                        <a:pt x="1342" y="1194"/>
                      </a:lnTo>
                      <a:close/>
                    </a:path>
                  </a:pathLst>
                </a:custGeom>
                <a:solidFill>
                  <a:srgbClr val="6DA6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94" name="Freeform 21"/>
                <p:cNvSpPr>
                  <a:spLocks noChangeArrowheads="1"/>
                </p:cNvSpPr>
                <p:nvPr/>
              </p:nvSpPr>
              <p:spPr bwMode="auto">
                <a:xfrm>
                  <a:off x="4046" y="2656"/>
                  <a:ext cx="364" cy="360"/>
                </a:xfrm>
                <a:custGeom>
                  <a:avLst/>
                  <a:gdLst>
                    <a:gd name="T0" fmla="*/ 138 w 364"/>
                    <a:gd name="T1" fmla="*/ 356 h 360"/>
                    <a:gd name="T2" fmla="*/ 108 w 364"/>
                    <a:gd name="T3" fmla="*/ 340 h 360"/>
                    <a:gd name="T4" fmla="*/ 86 w 364"/>
                    <a:gd name="T5" fmla="*/ 274 h 360"/>
                    <a:gd name="T6" fmla="*/ 48 w 364"/>
                    <a:gd name="T7" fmla="*/ 256 h 360"/>
                    <a:gd name="T8" fmla="*/ 46 w 364"/>
                    <a:gd name="T9" fmla="*/ 226 h 360"/>
                    <a:gd name="T10" fmla="*/ 24 w 364"/>
                    <a:gd name="T11" fmla="*/ 188 h 360"/>
                    <a:gd name="T12" fmla="*/ 0 w 364"/>
                    <a:gd name="T13" fmla="*/ 162 h 360"/>
                    <a:gd name="T14" fmla="*/ 10 w 364"/>
                    <a:gd name="T15" fmla="*/ 140 h 360"/>
                    <a:gd name="T16" fmla="*/ 26 w 364"/>
                    <a:gd name="T17" fmla="*/ 122 h 360"/>
                    <a:gd name="T18" fmla="*/ 32 w 364"/>
                    <a:gd name="T19" fmla="*/ 104 h 360"/>
                    <a:gd name="T20" fmla="*/ 58 w 364"/>
                    <a:gd name="T21" fmla="*/ 88 h 360"/>
                    <a:gd name="T22" fmla="*/ 70 w 364"/>
                    <a:gd name="T23" fmla="*/ 68 h 360"/>
                    <a:gd name="T24" fmla="*/ 72 w 364"/>
                    <a:gd name="T25" fmla="*/ 16 h 360"/>
                    <a:gd name="T26" fmla="*/ 90 w 364"/>
                    <a:gd name="T27" fmla="*/ 8 h 360"/>
                    <a:gd name="T28" fmla="*/ 106 w 364"/>
                    <a:gd name="T29" fmla="*/ 6 h 360"/>
                    <a:gd name="T30" fmla="*/ 140 w 364"/>
                    <a:gd name="T31" fmla="*/ 10 h 360"/>
                    <a:gd name="T32" fmla="*/ 152 w 364"/>
                    <a:gd name="T33" fmla="*/ 2 h 360"/>
                    <a:gd name="T34" fmla="*/ 186 w 364"/>
                    <a:gd name="T35" fmla="*/ 4 h 360"/>
                    <a:gd name="T36" fmla="*/ 212 w 364"/>
                    <a:gd name="T37" fmla="*/ 16 h 360"/>
                    <a:gd name="T38" fmla="*/ 238 w 364"/>
                    <a:gd name="T39" fmla="*/ 26 h 360"/>
                    <a:gd name="T40" fmla="*/ 254 w 364"/>
                    <a:gd name="T41" fmla="*/ 22 h 360"/>
                    <a:gd name="T42" fmla="*/ 280 w 364"/>
                    <a:gd name="T43" fmla="*/ 2 h 360"/>
                    <a:gd name="T44" fmla="*/ 300 w 364"/>
                    <a:gd name="T45" fmla="*/ 8 h 360"/>
                    <a:gd name="T46" fmla="*/ 324 w 364"/>
                    <a:gd name="T47" fmla="*/ 18 h 360"/>
                    <a:gd name="T48" fmla="*/ 360 w 364"/>
                    <a:gd name="T49" fmla="*/ 28 h 360"/>
                    <a:gd name="T50" fmla="*/ 324 w 364"/>
                    <a:gd name="T51" fmla="*/ 58 h 360"/>
                    <a:gd name="T52" fmla="*/ 316 w 364"/>
                    <a:gd name="T53" fmla="*/ 76 h 360"/>
                    <a:gd name="T54" fmla="*/ 320 w 364"/>
                    <a:gd name="T55" fmla="*/ 84 h 360"/>
                    <a:gd name="T56" fmla="*/ 362 w 364"/>
                    <a:gd name="T57" fmla="*/ 72 h 360"/>
                    <a:gd name="T58" fmla="*/ 364 w 364"/>
                    <a:gd name="T59" fmla="*/ 90 h 360"/>
                    <a:gd name="T60" fmla="*/ 346 w 364"/>
                    <a:gd name="T61" fmla="*/ 100 h 360"/>
                    <a:gd name="T62" fmla="*/ 322 w 364"/>
                    <a:gd name="T63" fmla="*/ 112 h 360"/>
                    <a:gd name="T64" fmla="*/ 344 w 364"/>
                    <a:gd name="T65" fmla="*/ 142 h 360"/>
                    <a:gd name="T66" fmla="*/ 340 w 364"/>
                    <a:gd name="T67" fmla="*/ 196 h 360"/>
                    <a:gd name="T68" fmla="*/ 344 w 364"/>
                    <a:gd name="T69" fmla="*/ 214 h 360"/>
                    <a:gd name="T70" fmla="*/ 338 w 364"/>
                    <a:gd name="T71" fmla="*/ 238 h 360"/>
                    <a:gd name="T72" fmla="*/ 330 w 364"/>
                    <a:gd name="T73" fmla="*/ 240 h 360"/>
                    <a:gd name="T74" fmla="*/ 324 w 364"/>
                    <a:gd name="T75" fmla="*/ 224 h 360"/>
                    <a:gd name="T76" fmla="*/ 304 w 364"/>
                    <a:gd name="T77" fmla="*/ 232 h 360"/>
                    <a:gd name="T78" fmla="*/ 270 w 364"/>
                    <a:gd name="T79" fmla="*/ 268 h 360"/>
                    <a:gd name="T80" fmla="*/ 262 w 364"/>
                    <a:gd name="T81" fmla="*/ 286 h 360"/>
                    <a:gd name="T82" fmla="*/ 260 w 364"/>
                    <a:gd name="T83" fmla="*/ 344 h 360"/>
                    <a:gd name="T84" fmla="*/ 222 w 364"/>
                    <a:gd name="T85" fmla="*/ 344 h 360"/>
                    <a:gd name="T86" fmla="*/ 158 w 364"/>
                    <a:gd name="T87" fmla="*/ 360 h 360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364"/>
                    <a:gd name="T133" fmla="*/ 0 h 360"/>
                    <a:gd name="T134" fmla="*/ 364 w 364"/>
                    <a:gd name="T135" fmla="*/ 360 h 360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364" h="360">
                      <a:moveTo>
                        <a:pt x="158" y="360"/>
                      </a:moveTo>
                      <a:lnTo>
                        <a:pt x="158" y="360"/>
                      </a:lnTo>
                      <a:lnTo>
                        <a:pt x="138" y="356"/>
                      </a:lnTo>
                      <a:lnTo>
                        <a:pt x="126" y="352"/>
                      </a:lnTo>
                      <a:lnTo>
                        <a:pt x="116" y="346"/>
                      </a:lnTo>
                      <a:lnTo>
                        <a:pt x="108" y="340"/>
                      </a:lnTo>
                      <a:lnTo>
                        <a:pt x="86" y="274"/>
                      </a:lnTo>
                      <a:lnTo>
                        <a:pt x="66" y="258"/>
                      </a:lnTo>
                      <a:lnTo>
                        <a:pt x="48" y="256"/>
                      </a:lnTo>
                      <a:lnTo>
                        <a:pt x="50" y="240"/>
                      </a:lnTo>
                      <a:lnTo>
                        <a:pt x="46" y="226"/>
                      </a:lnTo>
                      <a:lnTo>
                        <a:pt x="40" y="212"/>
                      </a:lnTo>
                      <a:lnTo>
                        <a:pt x="34" y="200"/>
                      </a:lnTo>
                      <a:lnTo>
                        <a:pt x="24" y="188"/>
                      </a:lnTo>
                      <a:lnTo>
                        <a:pt x="14" y="178"/>
                      </a:lnTo>
                      <a:lnTo>
                        <a:pt x="0" y="162"/>
                      </a:lnTo>
                      <a:lnTo>
                        <a:pt x="0" y="156"/>
                      </a:lnTo>
                      <a:lnTo>
                        <a:pt x="2" y="150"/>
                      </a:lnTo>
                      <a:lnTo>
                        <a:pt x="10" y="140"/>
                      </a:lnTo>
                      <a:lnTo>
                        <a:pt x="18" y="130"/>
                      </a:lnTo>
                      <a:lnTo>
                        <a:pt x="26" y="122"/>
                      </a:lnTo>
                      <a:lnTo>
                        <a:pt x="26" y="114"/>
                      </a:lnTo>
                      <a:lnTo>
                        <a:pt x="28" y="110"/>
                      </a:lnTo>
                      <a:lnTo>
                        <a:pt x="32" y="104"/>
                      </a:lnTo>
                      <a:lnTo>
                        <a:pt x="36" y="102"/>
                      </a:lnTo>
                      <a:lnTo>
                        <a:pt x="48" y="94"/>
                      </a:lnTo>
                      <a:lnTo>
                        <a:pt x="58" y="88"/>
                      </a:lnTo>
                      <a:lnTo>
                        <a:pt x="70" y="68"/>
                      </a:lnTo>
                      <a:lnTo>
                        <a:pt x="70" y="38"/>
                      </a:lnTo>
                      <a:lnTo>
                        <a:pt x="70" y="24"/>
                      </a:lnTo>
                      <a:lnTo>
                        <a:pt x="72" y="16"/>
                      </a:lnTo>
                      <a:lnTo>
                        <a:pt x="80" y="14"/>
                      </a:lnTo>
                      <a:lnTo>
                        <a:pt x="90" y="8"/>
                      </a:lnTo>
                      <a:lnTo>
                        <a:pt x="94" y="6"/>
                      </a:lnTo>
                      <a:lnTo>
                        <a:pt x="100" y="6"/>
                      </a:lnTo>
                      <a:lnTo>
                        <a:pt x="106" y="6"/>
                      </a:lnTo>
                      <a:lnTo>
                        <a:pt x="112" y="10"/>
                      </a:lnTo>
                      <a:lnTo>
                        <a:pt x="140" y="10"/>
                      </a:lnTo>
                      <a:lnTo>
                        <a:pt x="146" y="6"/>
                      </a:lnTo>
                      <a:lnTo>
                        <a:pt x="152" y="2"/>
                      </a:lnTo>
                      <a:lnTo>
                        <a:pt x="160" y="0"/>
                      </a:lnTo>
                      <a:lnTo>
                        <a:pt x="168" y="0"/>
                      </a:lnTo>
                      <a:lnTo>
                        <a:pt x="186" y="4"/>
                      </a:lnTo>
                      <a:lnTo>
                        <a:pt x="202" y="8"/>
                      </a:lnTo>
                      <a:lnTo>
                        <a:pt x="212" y="16"/>
                      </a:lnTo>
                      <a:lnTo>
                        <a:pt x="224" y="22"/>
                      </a:lnTo>
                      <a:lnTo>
                        <a:pt x="230" y="24"/>
                      </a:lnTo>
                      <a:lnTo>
                        <a:pt x="238" y="26"/>
                      </a:lnTo>
                      <a:lnTo>
                        <a:pt x="246" y="24"/>
                      </a:lnTo>
                      <a:lnTo>
                        <a:pt x="254" y="22"/>
                      </a:lnTo>
                      <a:lnTo>
                        <a:pt x="264" y="14"/>
                      </a:lnTo>
                      <a:lnTo>
                        <a:pt x="274" y="4"/>
                      </a:lnTo>
                      <a:lnTo>
                        <a:pt x="280" y="2"/>
                      </a:lnTo>
                      <a:lnTo>
                        <a:pt x="286" y="0"/>
                      </a:lnTo>
                      <a:lnTo>
                        <a:pt x="292" y="2"/>
                      </a:lnTo>
                      <a:lnTo>
                        <a:pt x="300" y="8"/>
                      </a:lnTo>
                      <a:lnTo>
                        <a:pt x="324" y="18"/>
                      </a:lnTo>
                      <a:lnTo>
                        <a:pt x="364" y="22"/>
                      </a:lnTo>
                      <a:lnTo>
                        <a:pt x="360" y="28"/>
                      </a:lnTo>
                      <a:lnTo>
                        <a:pt x="352" y="34"/>
                      </a:lnTo>
                      <a:lnTo>
                        <a:pt x="332" y="48"/>
                      </a:lnTo>
                      <a:lnTo>
                        <a:pt x="324" y="58"/>
                      </a:lnTo>
                      <a:lnTo>
                        <a:pt x="318" y="66"/>
                      </a:lnTo>
                      <a:lnTo>
                        <a:pt x="316" y="72"/>
                      </a:lnTo>
                      <a:lnTo>
                        <a:pt x="316" y="76"/>
                      </a:lnTo>
                      <a:lnTo>
                        <a:pt x="316" y="80"/>
                      </a:lnTo>
                      <a:lnTo>
                        <a:pt x="320" y="84"/>
                      </a:lnTo>
                      <a:lnTo>
                        <a:pt x="350" y="84"/>
                      </a:lnTo>
                      <a:lnTo>
                        <a:pt x="362" y="72"/>
                      </a:lnTo>
                      <a:lnTo>
                        <a:pt x="364" y="82"/>
                      </a:lnTo>
                      <a:lnTo>
                        <a:pt x="364" y="90"/>
                      </a:lnTo>
                      <a:lnTo>
                        <a:pt x="360" y="96"/>
                      </a:lnTo>
                      <a:lnTo>
                        <a:pt x="346" y="100"/>
                      </a:lnTo>
                      <a:lnTo>
                        <a:pt x="338" y="104"/>
                      </a:lnTo>
                      <a:lnTo>
                        <a:pt x="322" y="112"/>
                      </a:lnTo>
                      <a:lnTo>
                        <a:pt x="324" y="132"/>
                      </a:lnTo>
                      <a:lnTo>
                        <a:pt x="344" y="142"/>
                      </a:lnTo>
                      <a:lnTo>
                        <a:pt x="340" y="166"/>
                      </a:lnTo>
                      <a:lnTo>
                        <a:pt x="340" y="196"/>
                      </a:lnTo>
                      <a:lnTo>
                        <a:pt x="342" y="204"/>
                      </a:lnTo>
                      <a:lnTo>
                        <a:pt x="344" y="214"/>
                      </a:lnTo>
                      <a:lnTo>
                        <a:pt x="342" y="228"/>
                      </a:lnTo>
                      <a:lnTo>
                        <a:pt x="340" y="232"/>
                      </a:lnTo>
                      <a:lnTo>
                        <a:pt x="338" y="238"/>
                      </a:lnTo>
                      <a:lnTo>
                        <a:pt x="330" y="240"/>
                      </a:lnTo>
                      <a:lnTo>
                        <a:pt x="328" y="226"/>
                      </a:lnTo>
                      <a:lnTo>
                        <a:pt x="324" y="224"/>
                      </a:lnTo>
                      <a:lnTo>
                        <a:pt x="320" y="224"/>
                      </a:lnTo>
                      <a:lnTo>
                        <a:pt x="312" y="226"/>
                      </a:lnTo>
                      <a:lnTo>
                        <a:pt x="304" y="232"/>
                      </a:lnTo>
                      <a:lnTo>
                        <a:pt x="296" y="240"/>
                      </a:lnTo>
                      <a:lnTo>
                        <a:pt x="280" y="256"/>
                      </a:lnTo>
                      <a:lnTo>
                        <a:pt x="270" y="268"/>
                      </a:lnTo>
                      <a:lnTo>
                        <a:pt x="266" y="278"/>
                      </a:lnTo>
                      <a:lnTo>
                        <a:pt x="262" y="286"/>
                      </a:lnTo>
                      <a:lnTo>
                        <a:pt x="260" y="344"/>
                      </a:lnTo>
                      <a:lnTo>
                        <a:pt x="250" y="342"/>
                      </a:lnTo>
                      <a:lnTo>
                        <a:pt x="222" y="344"/>
                      </a:lnTo>
                      <a:lnTo>
                        <a:pt x="200" y="346"/>
                      </a:lnTo>
                      <a:lnTo>
                        <a:pt x="180" y="352"/>
                      </a:lnTo>
                      <a:lnTo>
                        <a:pt x="158" y="36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95" name="Freeform 22"/>
                <p:cNvSpPr>
                  <a:spLocks noChangeArrowheads="1"/>
                </p:cNvSpPr>
                <p:nvPr/>
              </p:nvSpPr>
              <p:spPr bwMode="auto">
                <a:xfrm>
                  <a:off x="2794" y="2522"/>
                  <a:ext cx="462" cy="480"/>
                </a:xfrm>
                <a:custGeom>
                  <a:avLst/>
                  <a:gdLst>
                    <a:gd name="T0" fmla="*/ 360 w 462"/>
                    <a:gd name="T1" fmla="*/ 474 h 480"/>
                    <a:gd name="T2" fmla="*/ 328 w 462"/>
                    <a:gd name="T3" fmla="*/ 448 h 480"/>
                    <a:gd name="T4" fmla="*/ 300 w 462"/>
                    <a:gd name="T5" fmla="*/ 412 h 480"/>
                    <a:gd name="T6" fmla="*/ 282 w 462"/>
                    <a:gd name="T7" fmla="*/ 362 h 480"/>
                    <a:gd name="T8" fmla="*/ 252 w 462"/>
                    <a:gd name="T9" fmla="*/ 340 h 480"/>
                    <a:gd name="T10" fmla="*/ 230 w 462"/>
                    <a:gd name="T11" fmla="*/ 340 h 480"/>
                    <a:gd name="T12" fmla="*/ 214 w 462"/>
                    <a:gd name="T13" fmla="*/ 346 h 480"/>
                    <a:gd name="T14" fmla="*/ 196 w 462"/>
                    <a:gd name="T15" fmla="*/ 376 h 480"/>
                    <a:gd name="T16" fmla="*/ 176 w 462"/>
                    <a:gd name="T17" fmla="*/ 402 h 480"/>
                    <a:gd name="T18" fmla="*/ 152 w 462"/>
                    <a:gd name="T19" fmla="*/ 428 h 480"/>
                    <a:gd name="T20" fmla="*/ 144 w 462"/>
                    <a:gd name="T21" fmla="*/ 430 h 480"/>
                    <a:gd name="T22" fmla="*/ 118 w 462"/>
                    <a:gd name="T23" fmla="*/ 442 h 480"/>
                    <a:gd name="T24" fmla="*/ 72 w 462"/>
                    <a:gd name="T25" fmla="*/ 434 h 480"/>
                    <a:gd name="T26" fmla="*/ 38 w 462"/>
                    <a:gd name="T27" fmla="*/ 416 h 480"/>
                    <a:gd name="T28" fmla="*/ 46 w 462"/>
                    <a:gd name="T29" fmla="*/ 386 h 480"/>
                    <a:gd name="T30" fmla="*/ 42 w 462"/>
                    <a:gd name="T31" fmla="*/ 360 h 480"/>
                    <a:gd name="T32" fmla="*/ 2 w 462"/>
                    <a:gd name="T33" fmla="*/ 312 h 480"/>
                    <a:gd name="T34" fmla="*/ 10 w 462"/>
                    <a:gd name="T35" fmla="*/ 228 h 480"/>
                    <a:gd name="T36" fmla="*/ 0 w 462"/>
                    <a:gd name="T37" fmla="*/ 168 h 480"/>
                    <a:gd name="T38" fmla="*/ 4 w 462"/>
                    <a:gd name="T39" fmla="*/ 166 h 480"/>
                    <a:gd name="T40" fmla="*/ 64 w 462"/>
                    <a:gd name="T41" fmla="*/ 212 h 480"/>
                    <a:gd name="T42" fmla="*/ 82 w 462"/>
                    <a:gd name="T43" fmla="*/ 216 h 480"/>
                    <a:gd name="T44" fmla="*/ 110 w 462"/>
                    <a:gd name="T45" fmla="*/ 208 h 480"/>
                    <a:gd name="T46" fmla="*/ 148 w 462"/>
                    <a:gd name="T47" fmla="*/ 172 h 480"/>
                    <a:gd name="T48" fmla="*/ 176 w 462"/>
                    <a:gd name="T49" fmla="*/ 116 h 480"/>
                    <a:gd name="T50" fmla="*/ 210 w 462"/>
                    <a:gd name="T51" fmla="*/ 62 h 480"/>
                    <a:gd name="T52" fmla="*/ 232 w 462"/>
                    <a:gd name="T53" fmla="*/ 4 h 480"/>
                    <a:gd name="T54" fmla="*/ 272 w 462"/>
                    <a:gd name="T55" fmla="*/ 0 h 480"/>
                    <a:gd name="T56" fmla="*/ 306 w 462"/>
                    <a:gd name="T57" fmla="*/ 10 h 480"/>
                    <a:gd name="T58" fmla="*/ 352 w 462"/>
                    <a:gd name="T59" fmla="*/ 50 h 480"/>
                    <a:gd name="T60" fmla="*/ 394 w 462"/>
                    <a:gd name="T61" fmla="*/ 60 h 480"/>
                    <a:gd name="T62" fmla="*/ 444 w 462"/>
                    <a:gd name="T63" fmla="*/ 98 h 480"/>
                    <a:gd name="T64" fmla="*/ 462 w 462"/>
                    <a:gd name="T65" fmla="*/ 134 h 480"/>
                    <a:gd name="T66" fmla="*/ 430 w 462"/>
                    <a:gd name="T67" fmla="*/ 158 h 480"/>
                    <a:gd name="T68" fmla="*/ 402 w 462"/>
                    <a:gd name="T69" fmla="*/ 182 h 480"/>
                    <a:gd name="T70" fmla="*/ 336 w 462"/>
                    <a:gd name="T71" fmla="*/ 188 h 480"/>
                    <a:gd name="T72" fmla="*/ 292 w 462"/>
                    <a:gd name="T73" fmla="*/ 192 h 480"/>
                    <a:gd name="T74" fmla="*/ 284 w 462"/>
                    <a:gd name="T75" fmla="*/ 218 h 480"/>
                    <a:gd name="T76" fmla="*/ 288 w 462"/>
                    <a:gd name="T77" fmla="*/ 236 h 480"/>
                    <a:gd name="T78" fmla="*/ 284 w 462"/>
                    <a:gd name="T79" fmla="*/ 276 h 480"/>
                    <a:gd name="T80" fmla="*/ 304 w 462"/>
                    <a:gd name="T81" fmla="*/ 296 h 480"/>
                    <a:gd name="T82" fmla="*/ 362 w 462"/>
                    <a:gd name="T83" fmla="*/ 364 h 480"/>
                    <a:gd name="T84" fmla="*/ 372 w 462"/>
                    <a:gd name="T85" fmla="*/ 400 h 480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462"/>
                    <a:gd name="T130" fmla="*/ 0 h 480"/>
                    <a:gd name="T131" fmla="*/ 462 w 462"/>
                    <a:gd name="T132" fmla="*/ 480 h 480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462" h="480">
                      <a:moveTo>
                        <a:pt x="372" y="480"/>
                      </a:moveTo>
                      <a:lnTo>
                        <a:pt x="372" y="480"/>
                      </a:lnTo>
                      <a:lnTo>
                        <a:pt x="360" y="474"/>
                      </a:lnTo>
                      <a:lnTo>
                        <a:pt x="348" y="466"/>
                      </a:lnTo>
                      <a:lnTo>
                        <a:pt x="338" y="458"/>
                      </a:lnTo>
                      <a:lnTo>
                        <a:pt x="328" y="448"/>
                      </a:lnTo>
                      <a:lnTo>
                        <a:pt x="312" y="430"/>
                      </a:lnTo>
                      <a:lnTo>
                        <a:pt x="300" y="412"/>
                      </a:lnTo>
                      <a:lnTo>
                        <a:pt x="296" y="394"/>
                      </a:lnTo>
                      <a:lnTo>
                        <a:pt x="290" y="376"/>
                      </a:lnTo>
                      <a:lnTo>
                        <a:pt x="282" y="362"/>
                      </a:lnTo>
                      <a:lnTo>
                        <a:pt x="272" y="350"/>
                      </a:lnTo>
                      <a:lnTo>
                        <a:pt x="258" y="342"/>
                      </a:lnTo>
                      <a:lnTo>
                        <a:pt x="252" y="340"/>
                      </a:lnTo>
                      <a:lnTo>
                        <a:pt x="246" y="338"/>
                      </a:lnTo>
                      <a:lnTo>
                        <a:pt x="238" y="338"/>
                      </a:lnTo>
                      <a:lnTo>
                        <a:pt x="230" y="340"/>
                      </a:lnTo>
                      <a:lnTo>
                        <a:pt x="222" y="342"/>
                      </a:lnTo>
                      <a:lnTo>
                        <a:pt x="214" y="346"/>
                      </a:lnTo>
                      <a:lnTo>
                        <a:pt x="202" y="358"/>
                      </a:lnTo>
                      <a:lnTo>
                        <a:pt x="198" y="364"/>
                      </a:lnTo>
                      <a:lnTo>
                        <a:pt x="196" y="376"/>
                      </a:lnTo>
                      <a:lnTo>
                        <a:pt x="188" y="390"/>
                      </a:lnTo>
                      <a:lnTo>
                        <a:pt x="176" y="402"/>
                      </a:lnTo>
                      <a:lnTo>
                        <a:pt x="152" y="424"/>
                      </a:lnTo>
                      <a:lnTo>
                        <a:pt x="152" y="428"/>
                      </a:lnTo>
                      <a:lnTo>
                        <a:pt x="146" y="428"/>
                      </a:lnTo>
                      <a:lnTo>
                        <a:pt x="144" y="430"/>
                      </a:lnTo>
                      <a:lnTo>
                        <a:pt x="140" y="434"/>
                      </a:lnTo>
                      <a:lnTo>
                        <a:pt x="118" y="442"/>
                      </a:lnTo>
                      <a:lnTo>
                        <a:pt x="94" y="440"/>
                      </a:lnTo>
                      <a:lnTo>
                        <a:pt x="72" y="434"/>
                      </a:lnTo>
                      <a:lnTo>
                        <a:pt x="54" y="426"/>
                      </a:lnTo>
                      <a:lnTo>
                        <a:pt x="46" y="422"/>
                      </a:lnTo>
                      <a:lnTo>
                        <a:pt x="38" y="416"/>
                      </a:lnTo>
                      <a:lnTo>
                        <a:pt x="46" y="400"/>
                      </a:lnTo>
                      <a:lnTo>
                        <a:pt x="46" y="386"/>
                      </a:lnTo>
                      <a:lnTo>
                        <a:pt x="44" y="374"/>
                      </a:lnTo>
                      <a:lnTo>
                        <a:pt x="42" y="360"/>
                      </a:lnTo>
                      <a:lnTo>
                        <a:pt x="16" y="336"/>
                      </a:lnTo>
                      <a:lnTo>
                        <a:pt x="8" y="324"/>
                      </a:lnTo>
                      <a:lnTo>
                        <a:pt x="2" y="312"/>
                      </a:lnTo>
                      <a:lnTo>
                        <a:pt x="10" y="228"/>
                      </a:lnTo>
                      <a:lnTo>
                        <a:pt x="2" y="194"/>
                      </a:lnTo>
                      <a:lnTo>
                        <a:pt x="0" y="182"/>
                      </a:lnTo>
                      <a:lnTo>
                        <a:pt x="0" y="168"/>
                      </a:lnTo>
                      <a:lnTo>
                        <a:pt x="4" y="166"/>
                      </a:lnTo>
                      <a:lnTo>
                        <a:pt x="38" y="188"/>
                      </a:lnTo>
                      <a:lnTo>
                        <a:pt x="64" y="212"/>
                      </a:lnTo>
                      <a:lnTo>
                        <a:pt x="74" y="216"/>
                      </a:lnTo>
                      <a:lnTo>
                        <a:pt x="82" y="216"/>
                      </a:lnTo>
                      <a:lnTo>
                        <a:pt x="92" y="216"/>
                      </a:lnTo>
                      <a:lnTo>
                        <a:pt x="102" y="212"/>
                      </a:lnTo>
                      <a:lnTo>
                        <a:pt x="110" y="208"/>
                      </a:lnTo>
                      <a:lnTo>
                        <a:pt x="118" y="204"/>
                      </a:lnTo>
                      <a:lnTo>
                        <a:pt x="134" y="190"/>
                      </a:lnTo>
                      <a:lnTo>
                        <a:pt x="148" y="172"/>
                      </a:lnTo>
                      <a:lnTo>
                        <a:pt x="158" y="154"/>
                      </a:lnTo>
                      <a:lnTo>
                        <a:pt x="168" y="134"/>
                      </a:lnTo>
                      <a:lnTo>
                        <a:pt x="176" y="116"/>
                      </a:lnTo>
                      <a:lnTo>
                        <a:pt x="210" y="62"/>
                      </a:lnTo>
                      <a:lnTo>
                        <a:pt x="210" y="16"/>
                      </a:lnTo>
                      <a:lnTo>
                        <a:pt x="232" y="4"/>
                      </a:lnTo>
                      <a:lnTo>
                        <a:pt x="252" y="2"/>
                      </a:lnTo>
                      <a:lnTo>
                        <a:pt x="272" y="0"/>
                      </a:lnTo>
                      <a:lnTo>
                        <a:pt x="284" y="2"/>
                      </a:lnTo>
                      <a:lnTo>
                        <a:pt x="294" y="4"/>
                      </a:lnTo>
                      <a:lnTo>
                        <a:pt x="306" y="10"/>
                      </a:lnTo>
                      <a:lnTo>
                        <a:pt x="318" y="18"/>
                      </a:lnTo>
                      <a:lnTo>
                        <a:pt x="352" y="50"/>
                      </a:lnTo>
                      <a:lnTo>
                        <a:pt x="394" y="60"/>
                      </a:lnTo>
                      <a:lnTo>
                        <a:pt x="412" y="70"/>
                      </a:lnTo>
                      <a:lnTo>
                        <a:pt x="434" y="88"/>
                      </a:lnTo>
                      <a:lnTo>
                        <a:pt x="444" y="98"/>
                      </a:lnTo>
                      <a:lnTo>
                        <a:pt x="454" y="110"/>
                      </a:lnTo>
                      <a:lnTo>
                        <a:pt x="460" y="122"/>
                      </a:lnTo>
                      <a:lnTo>
                        <a:pt x="462" y="134"/>
                      </a:lnTo>
                      <a:lnTo>
                        <a:pt x="444" y="146"/>
                      </a:lnTo>
                      <a:lnTo>
                        <a:pt x="430" y="158"/>
                      </a:lnTo>
                      <a:lnTo>
                        <a:pt x="416" y="170"/>
                      </a:lnTo>
                      <a:lnTo>
                        <a:pt x="402" y="182"/>
                      </a:lnTo>
                      <a:lnTo>
                        <a:pt x="386" y="186"/>
                      </a:lnTo>
                      <a:lnTo>
                        <a:pt x="368" y="188"/>
                      </a:lnTo>
                      <a:lnTo>
                        <a:pt x="336" y="188"/>
                      </a:lnTo>
                      <a:lnTo>
                        <a:pt x="322" y="186"/>
                      </a:lnTo>
                      <a:lnTo>
                        <a:pt x="306" y="188"/>
                      </a:lnTo>
                      <a:lnTo>
                        <a:pt x="292" y="192"/>
                      </a:lnTo>
                      <a:lnTo>
                        <a:pt x="280" y="198"/>
                      </a:lnTo>
                      <a:lnTo>
                        <a:pt x="284" y="218"/>
                      </a:lnTo>
                      <a:lnTo>
                        <a:pt x="288" y="228"/>
                      </a:lnTo>
                      <a:lnTo>
                        <a:pt x="288" y="236"/>
                      </a:lnTo>
                      <a:lnTo>
                        <a:pt x="284" y="256"/>
                      </a:lnTo>
                      <a:lnTo>
                        <a:pt x="282" y="266"/>
                      </a:lnTo>
                      <a:lnTo>
                        <a:pt x="284" y="276"/>
                      </a:lnTo>
                      <a:lnTo>
                        <a:pt x="290" y="286"/>
                      </a:lnTo>
                      <a:lnTo>
                        <a:pt x="304" y="296"/>
                      </a:lnTo>
                      <a:lnTo>
                        <a:pt x="334" y="324"/>
                      </a:lnTo>
                      <a:lnTo>
                        <a:pt x="362" y="364"/>
                      </a:lnTo>
                      <a:lnTo>
                        <a:pt x="372" y="400"/>
                      </a:lnTo>
                      <a:lnTo>
                        <a:pt x="372" y="480"/>
                      </a:lnTo>
                      <a:close/>
                    </a:path>
                  </a:pathLst>
                </a:custGeom>
                <a:solidFill>
                  <a:srgbClr val="6DA6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96" name="Freeform 23"/>
                <p:cNvSpPr>
                  <a:spLocks noChangeArrowheads="1"/>
                </p:cNvSpPr>
                <p:nvPr/>
              </p:nvSpPr>
              <p:spPr bwMode="auto">
                <a:xfrm>
                  <a:off x="3086" y="2416"/>
                  <a:ext cx="754" cy="466"/>
                </a:xfrm>
                <a:custGeom>
                  <a:avLst/>
                  <a:gdLst>
                    <a:gd name="T0" fmla="*/ 72 w 754"/>
                    <a:gd name="T1" fmla="*/ 452 h 466"/>
                    <a:gd name="T2" fmla="*/ 4 w 754"/>
                    <a:gd name="T3" fmla="*/ 380 h 466"/>
                    <a:gd name="T4" fmla="*/ 2 w 754"/>
                    <a:gd name="T5" fmla="*/ 362 h 466"/>
                    <a:gd name="T6" fmla="*/ 6 w 754"/>
                    <a:gd name="T7" fmla="*/ 348 h 466"/>
                    <a:gd name="T8" fmla="*/ 0 w 754"/>
                    <a:gd name="T9" fmla="*/ 310 h 466"/>
                    <a:gd name="T10" fmla="*/ 18 w 754"/>
                    <a:gd name="T11" fmla="*/ 304 h 466"/>
                    <a:gd name="T12" fmla="*/ 96 w 754"/>
                    <a:gd name="T13" fmla="*/ 304 h 466"/>
                    <a:gd name="T14" fmla="*/ 138 w 754"/>
                    <a:gd name="T15" fmla="*/ 276 h 466"/>
                    <a:gd name="T16" fmla="*/ 178 w 754"/>
                    <a:gd name="T17" fmla="*/ 244 h 466"/>
                    <a:gd name="T18" fmla="*/ 180 w 754"/>
                    <a:gd name="T19" fmla="*/ 226 h 466"/>
                    <a:gd name="T20" fmla="*/ 126 w 754"/>
                    <a:gd name="T21" fmla="*/ 166 h 466"/>
                    <a:gd name="T22" fmla="*/ 100 w 754"/>
                    <a:gd name="T23" fmla="*/ 144 h 466"/>
                    <a:gd name="T24" fmla="*/ 98 w 754"/>
                    <a:gd name="T25" fmla="*/ 96 h 466"/>
                    <a:gd name="T26" fmla="*/ 136 w 754"/>
                    <a:gd name="T27" fmla="*/ 66 h 466"/>
                    <a:gd name="T28" fmla="*/ 146 w 754"/>
                    <a:gd name="T29" fmla="*/ 54 h 466"/>
                    <a:gd name="T30" fmla="*/ 140 w 754"/>
                    <a:gd name="T31" fmla="*/ 30 h 466"/>
                    <a:gd name="T32" fmla="*/ 118 w 754"/>
                    <a:gd name="T33" fmla="*/ 10 h 466"/>
                    <a:gd name="T34" fmla="*/ 108 w 754"/>
                    <a:gd name="T35" fmla="*/ 0 h 466"/>
                    <a:gd name="T36" fmla="*/ 234 w 754"/>
                    <a:gd name="T37" fmla="*/ 6 h 466"/>
                    <a:gd name="T38" fmla="*/ 246 w 754"/>
                    <a:gd name="T39" fmla="*/ 22 h 466"/>
                    <a:gd name="T40" fmla="*/ 276 w 754"/>
                    <a:gd name="T41" fmla="*/ 46 h 466"/>
                    <a:gd name="T42" fmla="*/ 314 w 754"/>
                    <a:gd name="T43" fmla="*/ 62 h 466"/>
                    <a:gd name="T44" fmla="*/ 338 w 754"/>
                    <a:gd name="T45" fmla="*/ 72 h 466"/>
                    <a:gd name="T46" fmla="*/ 494 w 754"/>
                    <a:gd name="T47" fmla="*/ 100 h 466"/>
                    <a:gd name="T48" fmla="*/ 504 w 754"/>
                    <a:gd name="T49" fmla="*/ 116 h 466"/>
                    <a:gd name="T50" fmla="*/ 524 w 754"/>
                    <a:gd name="T51" fmla="*/ 136 h 466"/>
                    <a:gd name="T52" fmla="*/ 618 w 754"/>
                    <a:gd name="T53" fmla="*/ 158 h 466"/>
                    <a:gd name="T54" fmla="*/ 626 w 754"/>
                    <a:gd name="T55" fmla="*/ 160 h 466"/>
                    <a:gd name="T56" fmla="*/ 660 w 754"/>
                    <a:gd name="T57" fmla="*/ 164 h 466"/>
                    <a:gd name="T58" fmla="*/ 670 w 754"/>
                    <a:gd name="T59" fmla="*/ 174 h 466"/>
                    <a:gd name="T60" fmla="*/ 684 w 754"/>
                    <a:gd name="T61" fmla="*/ 192 h 466"/>
                    <a:gd name="T62" fmla="*/ 702 w 754"/>
                    <a:gd name="T63" fmla="*/ 196 h 466"/>
                    <a:gd name="T64" fmla="*/ 718 w 754"/>
                    <a:gd name="T65" fmla="*/ 208 h 466"/>
                    <a:gd name="T66" fmla="*/ 708 w 754"/>
                    <a:gd name="T67" fmla="*/ 228 h 466"/>
                    <a:gd name="T68" fmla="*/ 702 w 754"/>
                    <a:gd name="T69" fmla="*/ 250 h 466"/>
                    <a:gd name="T70" fmla="*/ 724 w 754"/>
                    <a:gd name="T71" fmla="*/ 274 h 466"/>
                    <a:gd name="T72" fmla="*/ 732 w 754"/>
                    <a:gd name="T73" fmla="*/ 298 h 466"/>
                    <a:gd name="T74" fmla="*/ 740 w 754"/>
                    <a:gd name="T75" fmla="*/ 320 h 466"/>
                    <a:gd name="T76" fmla="*/ 754 w 754"/>
                    <a:gd name="T77" fmla="*/ 330 h 466"/>
                    <a:gd name="T78" fmla="*/ 734 w 754"/>
                    <a:gd name="T79" fmla="*/ 338 h 466"/>
                    <a:gd name="T80" fmla="*/ 692 w 754"/>
                    <a:gd name="T81" fmla="*/ 354 h 466"/>
                    <a:gd name="T82" fmla="*/ 640 w 754"/>
                    <a:gd name="T83" fmla="*/ 392 h 466"/>
                    <a:gd name="T84" fmla="*/ 616 w 754"/>
                    <a:gd name="T85" fmla="*/ 414 h 466"/>
                    <a:gd name="T86" fmla="*/ 582 w 754"/>
                    <a:gd name="T87" fmla="*/ 424 h 466"/>
                    <a:gd name="T88" fmla="*/ 562 w 754"/>
                    <a:gd name="T89" fmla="*/ 434 h 466"/>
                    <a:gd name="T90" fmla="*/ 544 w 754"/>
                    <a:gd name="T91" fmla="*/ 448 h 466"/>
                    <a:gd name="T92" fmla="*/ 512 w 754"/>
                    <a:gd name="T93" fmla="*/ 422 h 466"/>
                    <a:gd name="T94" fmla="*/ 482 w 754"/>
                    <a:gd name="T95" fmla="*/ 408 h 466"/>
                    <a:gd name="T96" fmla="*/ 450 w 754"/>
                    <a:gd name="T97" fmla="*/ 380 h 466"/>
                    <a:gd name="T98" fmla="*/ 426 w 754"/>
                    <a:gd name="T99" fmla="*/ 384 h 466"/>
                    <a:gd name="T100" fmla="*/ 410 w 754"/>
                    <a:gd name="T101" fmla="*/ 404 h 466"/>
                    <a:gd name="T102" fmla="*/ 358 w 754"/>
                    <a:gd name="T103" fmla="*/ 392 h 466"/>
                    <a:gd name="T104" fmla="*/ 286 w 754"/>
                    <a:gd name="T105" fmla="*/ 352 h 466"/>
                    <a:gd name="T106" fmla="*/ 252 w 754"/>
                    <a:gd name="T107" fmla="*/ 346 h 466"/>
                    <a:gd name="T108" fmla="*/ 200 w 754"/>
                    <a:gd name="T109" fmla="*/ 338 h 466"/>
                    <a:gd name="T110" fmla="*/ 184 w 754"/>
                    <a:gd name="T111" fmla="*/ 350 h 466"/>
                    <a:gd name="T112" fmla="*/ 202 w 754"/>
                    <a:gd name="T113" fmla="*/ 380 h 466"/>
                    <a:gd name="T114" fmla="*/ 196 w 754"/>
                    <a:gd name="T115" fmla="*/ 392 h 466"/>
                    <a:gd name="T116" fmla="*/ 164 w 754"/>
                    <a:gd name="T117" fmla="*/ 390 h 466"/>
                    <a:gd name="T118" fmla="*/ 128 w 754"/>
                    <a:gd name="T119" fmla="*/ 406 h 466"/>
                    <a:gd name="T120" fmla="*/ 96 w 754"/>
                    <a:gd name="T121" fmla="*/ 454 h 466"/>
                    <a:gd name="T122" fmla="*/ 80 w 754"/>
                    <a:gd name="T123" fmla="*/ 466 h 46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754"/>
                    <a:gd name="T187" fmla="*/ 0 h 466"/>
                    <a:gd name="T188" fmla="*/ 754 w 754"/>
                    <a:gd name="T189" fmla="*/ 466 h 46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754" h="466">
                      <a:moveTo>
                        <a:pt x="80" y="466"/>
                      </a:moveTo>
                      <a:lnTo>
                        <a:pt x="80" y="466"/>
                      </a:lnTo>
                      <a:lnTo>
                        <a:pt x="72" y="452"/>
                      </a:lnTo>
                      <a:lnTo>
                        <a:pt x="64" y="440"/>
                      </a:lnTo>
                      <a:lnTo>
                        <a:pt x="44" y="418"/>
                      </a:lnTo>
                      <a:lnTo>
                        <a:pt x="4" y="380"/>
                      </a:lnTo>
                      <a:lnTo>
                        <a:pt x="2" y="368"/>
                      </a:lnTo>
                      <a:lnTo>
                        <a:pt x="2" y="362"/>
                      </a:lnTo>
                      <a:lnTo>
                        <a:pt x="4" y="356"/>
                      </a:lnTo>
                      <a:lnTo>
                        <a:pt x="6" y="348"/>
                      </a:lnTo>
                      <a:lnTo>
                        <a:pt x="8" y="328"/>
                      </a:lnTo>
                      <a:lnTo>
                        <a:pt x="0" y="310"/>
                      </a:lnTo>
                      <a:lnTo>
                        <a:pt x="6" y="306"/>
                      </a:lnTo>
                      <a:lnTo>
                        <a:pt x="18" y="304"/>
                      </a:lnTo>
                      <a:lnTo>
                        <a:pt x="44" y="302"/>
                      </a:lnTo>
                      <a:lnTo>
                        <a:pt x="96" y="304"/>
                      </a:lnTo>
                      <a:lnTo>
                        <a:pt x="112" y="298"/>
                      </a:lnTo>
                      <a:lnTo>
                        <a:pt x="126" y="288"/>
                      </a:lnTo>
                      <a:lnTo>
                        <a:pt x="138" y="276"/>
                      </a:lnTo>
                      <a:lnTo>
                        <a:pt x="152" y="264"/>
                      </a:lnTo>
                      <a:lnTo>
                        <a:pt x="178" y="244"/>
                      </a:lnTo>
                      <a:lnTo>
                        <a:pt x="180" y="226"/>
                      </a:lnTo>
                      <a:lnTo>
                        <a:pt x="162" y="200"/>
                      </a:lnTo>
                      <a:lnTo>
                        <a:pt x="144" y="182"/>
                      </a:lnTo>
                      <a:lnTo>
                        <a:pt x="126" y="166"/>
                      </a:lnTo>
                      <a:lnTo>
                        <a:pt x="106" y="156"/>
                      </a:lnTo>
                      <a:lnTo>
                        <a:pt x="100" y="144"/>
                      </a:lnTo>
                      <a:lnTo>
                        <a:pt x="98" y="96"/>
                      </a:lnTo>
                      <a:lnTo>
                        <a:pt x="114" y="80"/>
                      </a:lnTo>
                      <a:lnTo>
                        <a:pt x="124" y="72"/>
                      </a:lnTo>
                      <a:lnTo>
                        <a:pt x="136" y="66"/>
                      </a:lnTo>
                      <a:lnTo>
                        <a:pt x="142" y="60"/>
                      </a:lnTo>
                      <a:lnTo>
                        <a:pt x="146" y="54"/>
                      </a:lnTo>
                      <a:lnTo>
                        <a:pt x="146" y="48"/>
                      </a:lnTo>
                      <a:lnTo>
                        <a:pt x="146" y="42"/>
                      </a:lnTo>
                      <a:lnTo>
                        <a:pt x="140" y="30"/>
                      </a:lnTo>
                      <a:lnTo>
                        <a:pt x="134" y="22"/>
                      </a:lnTo>
                      <a:lnTo>
                        <a:pt x="118" y="10"/>
                      </a:lnTo>
                      <a:lnTo>
                        <a:pt x="112" y="6"/>
                      </a:lnTo>
                      <a:lnTo>
                        <a:pt x="108" y="0"/>
                      </a:lnTo>
                      <a:lnTo>
                        <a:pt x="196" y="0"/>
                      </a:lnTo>
                      <a:lnTo>
                        <a:pt x="234" y="6"/>
                      </a:lnTo>
                      <a:lnTo>
                        <a:pt x="238" y="14"/>
                      </a:lnTo>
                      <a:lnTo>
                        <a:pt x="246" y="22"/>
                      </a:lnTo>
                      <a:lnTo>
                        <a:pt x="254" y="30"/>
                      </a:lnTo>
                      <a:lnTo>
                        <a:pt x="264" y="38"/>
                      </a:lnTo>
                      <a:lnTo>
                        <a:pt x="276" y="46"/>
                      </a:lnTo>
                      <a:lnTo>
                        <a:pt x="288" y="52"/>
                      </a:lnTo>
                      <a:lnTo>
                        <a:pt x="300" y="58"/>
                      </a:lnTo>
                      <a:lnTo>
                        <a:pt x="314" y="62"/>
                      </a:lnTo>
                      <a:lnTo>
                        <a:pt x="338" y="72"/>
                      </a:lnTo>
                      <a:lnTo>
                        <a:pt x="456" y="74"/>
                      </a:lnTo>
                      <a:lnTo>
                        <a:pt x="494" y="100"/>
                      </a:lnTo>
                      <a:lnTo>
                        <a:pt x="498" y="108"/>
                      </a:lnTo>
                      <a:lnTo>
                        <a:pt x="504" y="116"/>
                      </a:lnTo>
                      <a:lnTo>
                        <a:pt x="512" y="126"/>
                      </a:lnTo>
                      <a:lnTo>
                        <a:pt x="524" y="136"/>
                      </a:lnTo>
                      <a:lnTo>
                        <a:pt x="578" y="140"/>
                      </a:lnTo>
                      <a:lnTo>
                        <a:pt x="618" y="158"/>
                      </a:lnTo>
                      <a:lnTo>
                        <a:pt x="622" y="160"/>
                      </a:lnTo>
                      <a:lnTo>
                        <a:pt x="626" y="160"/>
                      </a:lnTo>
                      <a:lnTo>
                        <a:pt x="638" y="160"/>
                      </a:lnTo>
                      <a:lnTo>
                        <a:pt x="652" y="162"/>
                      </a:lnTo>
                      <a:lnTo>
                        <a:pt x="660" y="164"/>
                      </a:lnTo>
                      <a:lnTo>
                        <a:pt x="668" y="170"/>
                      </a:lnTo>
                      <a:lnTo>
                        <a:pt x="670" y="174"/>
                      </a:lnTo>
                      <a:lnTo>
                        <a:pt x="672" y="180"/>
                      </a:lnTo>
                      <a:lnTo>
                        <a:pt x="676" y="186"/>
                      </a:lnTo>
                      <a:lnTo>
                        <a:pt x="684" y="192"/>
                      </a:lnTo>
                      <a:lnTo>
                        <a:pt x="690" y="194"/>
                      </a:lnTo>
                      <a:lnTo>
                        <a:pt x="702" y="196"/>
                      </a:lnTo>
                      <a:lnTo>
                        <a:pt x="710" y="198"/>
                      </a:lnTo>
                      <a:lnTo>
                        <a:pt x="714" y="202"/>
                      </a:lnTo>
                      <a:lnTo>
                        <a:pt x="718" y="208"/>
                      </a:lnTo>
                      <a:lnTo>
                        <a:pt x="720" y="214"/>
                      </a:lnTo>
                      <a:lnTo>
                        <a:pt x="708" y="228"/>
                      </a:lnTo>
                      <a:lnTo>
                        <a:pt x="706" y="236"/>
                      </a:lnTo>
                      <a:lnTo>
                        <a:pt x="702" y="250"/>
                      </a:lnTo>
                      <a:lnTo>
                        <a:pt x="708" y="256"/>
                      </a:lnTo>
                      <a:lnTo>
                        <a:pt x="716" y="264"/>
                      </a:lnTo>
                      <a:lnTo>
                        <a:pt x="724" y="274"/>
                      </a:lnTo>
                      <a:lnTo>
                        <a:pt x="732" y="290"/>
                      </a:lnTo>
                      <a:lnTo>
                        <a:pt x="732" y="298"/>
                      </a:lnTo>
                      <a:lnTo>
                        <a:pt x="734" y="310"/>
                      </a:lnTo>
                      <a:lnTo>
                        <a:pt x="736" y="316"/>
                      </a:lnTo>
                      <a:lnTo>
                        <a:pt x="740" y="320"/>
                      </a:lnTo>
                      <a:lnTo>
                        <a:pt x="746" y="326"/>
                      </a:lnTo>
                      <a:lnTo>
                        <a:pt x="754" y="330"/>
                      </a:lnTo>
                      <a:lnTo>
                        <a:pt x="754" y="334"/>
                      </a:lnTo>
                      <a:lnTo>
                        <a:pt x="734" y="338"/>
                      </a:lnTo>
                      <a:lnTo>
                        <a:pt x="718" y="342"/>
                      </a:lnTo>
                      <a:lnTo>
                        <a:pt x="704" y="348"/>
                      </a:lnTo>
                      <a:lnTo>
                        <a:pt x="692" y="354"/>
                      </a:lnTo>
                      <a:lnTo>
                        <a:pt x="670" y="372"/>
                      </a:lnTo>
                      <a:lnTo>
                        <a:pt x="640" y="392"/>
                      </a:lnTo>
                      <a:lnTo>
                        <a:pt x="634" y="396"/>
                      </a:lnTo>
                      <a:lnTo>
                        <a:pt x="626" y="400"/>
                      </a:lnTo>
                      <a:lnTo>
                        <a:pt x="616" y="414"/>
                      </a:lnTo>
                      <a:lnTo>
                        <a:pt x="598" y="420"/>
                      </a:lnTo>
                      <a:lnTo>
                        <a:pt x="582" y="424"/>
                      </a:lnTo>
                      <a:lnTo>
                        <a:pt x="576" y="426"/>
                      </a:lnTo>
                      <a:lnTo>
                        <a:pt x="570" y="430"/>
                      </a:lnTo>
                      <a:lnTo>
                        <a:pt x="562" y="434"/>
                      </a:lnTo>
                      <a:lnTo>
                        <a:pt x="556" y="442"/>
                      </a:lnTo>
                      <a:lnTo>
                        <a:pt x="544" y="448"/>
                      </a:lnTo>
                      <a:lnTo>
                        <a:pt x="512" y="422"/>
                      </a:lnTo>
                      <a:lnTo>
                        <a:pt x="500" y="418"/>
                      </a:lnTo>
                      <a:lnTo>
                        <a:pt x="490" y="414"/>
                      </a:lnTo>
                      <a:lnTo>
                        <a:pt x="482" y="408"/>
                      </a:lnTo>
                      <a:lnTo>
                        <a:pt x="474" y="402"/>
                      </a:lnTo>
                      <a:lnTo>
                        <a:pt x="462" y="390"/>
                      </a:lnTo>
                      <a:lnTo>
                        <a:pt x="450" y="380"/>
                      </a:lnTo>
                      <a:lnTo>
                        <a:pt x="434" y="382"/>
                      </a:lnTo>
                      <a:lnTo>
                        <a:pt x="426" y="384"/>
                      </a:lnTo>
                      <a:lnTo>
                        <a:pt x="420" y="392"/>
                      </a:lnTo>
                      <a:lnTo>
                        <a:pt x="410" y="404"/>
                      </a:lnTo>
                      <a:lnTo>
                        <a:pt x="392" y="402"/>
                      </a:lnTo>
                      <a:lnTo>
                        <a:pt x="374" y="398"/>
                      </a:lnTo>
                      <a:lnTo>
                        <a:pt x="358" y="392"/>
                      </a:lnTo>
                      <a:lnTo>
                        <a:pt x="342" y="384"/>
                      </a:lnTo>
                      <a:lnTo>
                        <a:pt x="312" y="366"/>
                      </a:lnTo>
                      <a:lnTo>
                        <a:pt x="286" y="352"/>
                      </a:lnTo>
                      <a:lnTo>
                        <a:pt x="268" y="348"/>
                      </a:lnTo>
                      <a:lnTo>
                        <a:pt x="252" y="346"/>
                      </a:lnTo>
                      <a:lnTo>
                        <a:pt x="228" y="338"/>
                      </a:lnTo>
                      <a:lnTo>
                        <a:pt x="200" y="338"/>
                      </a:lnTo>
                      <a:lnTo>
                        <a:pt x="192" y="342"/>
                      </a:lnTo>
                      <a:lnTo>
                        <a:pt x="186" y="344"/>
                      </a:lnTo>
                      <a:lnTo>
                        <a:pt x="184" y="350"/>
                      </a:lnTo>
                      <a:lnTo>
                        <a:pt x="186" y="358"/>
                      </a:lnTo>
                      <a:lnTo>
                        <a:pt x="192" y="368"/>
                      </a:lnTo>
                      <a:lnTo>
                        <a:pt x="202" y="380"/>
                      </a:lnTo>
                      <a:lnTo>
                        <a:pt x="196" y="392"/>
                      </a:lnTo>
                      <a:lnTo>
                        <a:pt x="182" y="390"/>
                      </a:lnTo>
                      <a:lnTo>
                        <a:pt x="164" y="390"/>
                      </a:lnTo>
                      <a:lnTo>
                        <a:pt x="150" y="394"/>
                      </a:lnTo>
                      <a:lnTo>
                        <a:pt x="138" y="398"/>
                      </a:lnTo>
                      <a:lnTo>
                        <a:pt x="128" y="406"/>
                      </a:lnTo>
                      <a:lnTo>
                        <a:pt x="118" y="414"/>
                      </a:lnTo>
                      <a:lnTo>
                        <a:pt x="112" y="426"/>
                      </a:lnTo>
                      <a:lnTo>
                        <a:pt x="96" y="454"/>
                      </a:lnTo>
                      <a:lnTo>
                        <a:pt x="88" y="460"/>
                      </a:lnTo>
                      <a:lnTo>
                        <a:pt x="80" y="466"/>
                      </a:lnTo>
                      <a:close/>
                    </a:path>
                  </a:pathLst>
                </a:custGeom>
                <a:solidFill>
                  <a:srgbClr val="6DA6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97" name="Freeform 24"/>
                <p:cNvSpPr>
                  <a:spLocks noChangeArrowheads="1"/>
                </p:cNvSpPr>
                <p:nvPr/>
              </p:nvSpPr>
              <p:spPr bwMode="auto">
                <a:xfrm>
                  <a:off x="3706" y="2198"/>
                  <a:ext cx="466" cy="574"/>
                </a:xfrm>
                <a:custGeom>
                  <a:avLst/>
                  <a:gdLst>
                    <a:gd name="T0" fmla="*/ 212 w 466"/>
                    <a:gd name="T1" fmla="*/ 570 h 574"/>
                    <a:gd name="T2" fmla="*/ 202 w 466"/>
                    <a:gd name="T3" fmla="*/ 516 h 574"/>
                    <a:gd name="T4" fmla="*/ 166 w 466"/>
                    <a:gd name="T5" fmla="*/ 522 h 574"/>
                    <a:gd name="T6" fmla="*/ 148 w 466"/>
                    <a:gd name="T7" fmla="*/ 546 h 574"/>
                    <a:gd name="T8" fmla="*/ 140 w 466"/>
                    <a:gd name="T9" fmla="*/ 538 h 574"/>
                    <a:gd name="T10" fmla="*/ 122 w 466"/>
                    <a:gd name="T11" fmla="*/ 520 h 574"/>
                    <a:gd name="T12" fmla="*/ 114 w 466"/>
                    <a:gd name="T13" fmla="*/ 490 h 574"/>
                    <a:gd name="T14" fmla="*/ 102 w 466"/>
                    <a:gd name="T15" fmla="*/ 470 h 574"/>
                    <a:gd name="T16" fmla="*/ 100 w 466"/>
                    <a:gd name="T17" fmla="*/ 446 h 574"/>
                    <a:gd name="T18" fmla="*/ 106 w 466"/>
                    <a:gd name="T19" fmla="*/ 416 h 574"/>
                    <a:gd name="T20" fmla="*/ 68 w 466"/>
                    <a:gd name="T21" fmla="*/ 398 h 574"/>
                    <a:gd name="T22" fmla="*/ 58 w 466"/>
                    <a:gd name="T23" fmla="*/ 380 h 574"/>
                    <a:gd name="T24" fmla="*/ 56 w 466"/>
                    <a:gd name="T25" fmla="*/ 366 h 574"/>
                    <a:gd name="T26" fmla="*/ 86 w 466"/>
                    <a:gd name="T27" fmla="*/ 346 h 574"/>
                    <a:gd name="T28" fmla="*/ 96 w 466"/>
                    <a:gd name="T29" fmla="*/ 284 h 574"/>
                    <a:gd name="T30" fmla="*/ 78 w 466"/>
                    <a:gd name="T31" fmla="*/ 252 h 574"/>
                    <a:gd name="T32" fmla="*/ 48 w 466"/>
                    <a:gd name="T33" fmla="*/ 262 h 574"/>
                    <a:gd name="T34" fmla="*/ 30 w 466"/>
                    <a:gd name="T35" fmla="*/ 252 h 574"/>
                    <a:gd name="T36" fmla="*/ 0 w 466"/>
                    <a:gd name="T37" fmla="*/ 202 h 574"/>
                    <a:gd name="T38" fmla="*/ 10 w 466"/>
                    <a:gd name="T39" fmla="*/ 180 h 574"/>
                    <a:gd name="T40" fmla="*/ 42 w 466"/>
                    <a:gd name="T41" fmla="*/ 148 h 574"/>
                    <a:gd name="T42" fmla="*/ 44 w 466"/>
                    <a:gd name="T43" fmla="*/ 72 h 574"/>
                    <a:gd name="T44" fmla="*/ 58 w 466"/>
                    <a:gd name="T45" fmla="*/ 74 h 574"/>
                    <a:gd name="T46" fmla="*/ 76 w 466"/>
                    <a:gd name="T47" fmla="*/ 110 h 574"/>
                    <a:gd name="T48" fmla="*/ 110 w 466"/>
                    <a:gd name="T49" fmla="*/ 120 h 574"/>
                    <a:gd name="T50" fmla="*/ 126 w 466"/>
                    <a:gd name="T51" fmla="*/ 80 h 574"/>
                    <a:gd name="T52" fmla="*/ 134 w 466"/>
                    <a:gd name="T53" fmla="*/ 54 h 574"/>
                    <a:gd name="T54" fmla="*/ 102 w 466"/>
                    <a:gd name="T55" fmla="*/ 6 h 574"/>
                    <a:gd name="T56" fmla="*/ 118 w 466"/>
                    <a:gd name="T57" fmla="*/ 0 h 574"/>
                    <a:gd name="T58" fmla="*/ 150 w 466"/>
                    <a:gd name="T59" fmla="*/ 40 h 574"/>
                    <a:gd name="T60" fmla="*/ 176 w 466"/>
                    <a:gd name="T61" fmla="*/ 80 h 574"/>
                    <a:gd name="T62" fmla="*/ 264 w 466"/>
                    <a:gd name="T63" fmla="*/ 106 h 574"/>
                    <a:gd name="T64" fmla="*/ 294 w 466"/>
                    <a:gd name="T65" fmla="*/ 174 h 574"/>
                    <a:gd name="T66" fmla="*/ 318 w 466"/>
                    <a:gd name="T67" fmla="*/ 202 h 574"/>
                    <a:gd name="T68" fmla="*/ 358 w 466"/>
                    <a:gd name="T69" fmla="*/ 194 h 574"/>
                    <a:gd name="T70" fmla="*/ 362 w 466"/>
                    <a:gd name="T71" fmla="*/ 180 h 574"/>
                    <a:gd name="T72" fmla="*/ 388 w 466"/>
                    <a:gd name="T73" fmla="*/ 194 h 574"/>
                    <a:gd name="T74" fmla="*/ 382 w 466"/>
                    <a:gd name="T75" fmla="*/ 224 h 574"/>
                    <a:gd name="T76" fmla="*/ 338 w 466"/>
                    <a:gd name="T77" fmla="*/ 250 h 574"/>
                    <a:gd name="T78" fmla="*/ 330 w 466"/>
                    <a:gd name="T79" fmla="*/ 280 h 574"/>
                    <a:gd name="T80" fmla="*/ 326 w 466"/>
                    <a:gd name="T81" fmla="*/ 302 h 574"/>
                    <a:gd name="T82" fmla="*/ 380 w 466"/>
                    <a:gd name="T83" fmla="*/ 346 h 574"/>
                    <a:gd name="T84" fmla="*/ 392 w 466"/>
                    <a:gd name="T85" fmla="*/ 360 h 574"/>
                    <a:gd name="T86" fmla="*/ 456 w 466"/>
                    <a:gd name="T87" fmla="*/ 378 h 574"/>
                    <a:gd name="T88" fmla="*/ 466 w 466"/>
                    <a:gd name="T89" fmla="*/ 402 h 574"/>
                    <a:gd name="T90" fmla="*/ 426 w 466"/>
                    <a:gd name="T91" fmla="*/ 420 h 574"/>
                    <a:gd name="T92" fmla="*/ 416 w 466"/>
                    <a:gd name="T93" fmla="*/ 440 h 574"/>
                    <a:gd name="T94" fmla="*/ 420 w 466"/>
                    <a:gd name="T95" fmla="*/ 460 h 574"/>
                    <a:gd name="T96" fmla="*/ 400 w 466"/>
                    <a:gd name="T97" fmla="*/ 522 h 574"/>
                    <a:gd name="T98" fmla="*/ 378 w 466"/>
                    <a:gd name="T99" fmla="*/ 546 h 574"/>
                    <a:gd name="T100" fmla="*/ 330 w 466"/>
                    <a:gd name="T101" fmla="*/ 560 h 574"/>
                    <a:gd name="T102" fmla="*/ 278 w 466"/>
                    <a:gd name="T103" fmla="*/ 566 h 574"/>
                    <a:gd name="T104" fmla="*/ 256 w 466"/>
                    <a:gd name="T105" fmla="*/ 536 h 574"/>
                    <a:gd name="T106" fmla="*/ 238 w 466"/>
                    <a:gd name="T107" fmla="*/ 532 h 574"/>
                    <a:gd name="T108" fmla="*/ 226 w 466"/>
                    <a:gd name="T109" fmla="*/ 574 h 57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466"/>
                    <a:gd name="T166" fmla="*/ 0 h 574"/>
                    <a:gd name="T167" fmla="*/ 466 w 466"/>
                    <a:gd name="T168" fmla="*/ 574 h 57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466" h="574">
                      <a:moveTo>
                        <a:pt x="216" y="574"/>
                      </a:moveTo>
                      <a:lnTo>
                        <a:pt x="216" y="574"/>
                      </a:lnTo>
                      <a:lnTo>
                        <a:pt x="212" y="570"/>
                      </a:lnTo>
                      <a:lnTo>
                        <a:pt x="212" y="524"/>
                      </a:lnTo>
                      <a:lnTo>
                        <a:pt x="202" y="516"/>
                      </a:lnTo>
                      <a:lnTo>
                        <a:pt x="182" y="516"/>
                      </a:lnTo>
                      <a:lnTo>
                        <a:pt x="176" y="518"/>
                      </a:lnTo>
                      <a:lnTo>
                        <a:pt x="170" y="520"/>
                      </a:lnTo>
                      <a:lnTo>
                        <a:pt x="166" y="522"/>
                      </a:lnTo>
                      <a:lnTo>
                        <a:pt x="162" y="528"/>
                      </a:lnTo>
                      <a:lnTo>
                        <a:pt x="154" y="542"/>
                      </a:lnTo>
                      <a:lnTo>
                        <a:pt x="148" y="546"/>
                      </a:lnTo>
                      <a:lnTo>
                        <a:pt x="144" y="548"/>
                      </a:lnTo>
                      <a:lnTo>
                        <a:pt x="142" y="542"/>
                      </a:lnTo>
                      <a:lnTo>
                        <a:pt x="140" y="538"/>
                      </a:lnTo>
                      <a:lnTo>
                        <a:pt x="130" y="532"/>
                      </a:lnTo>
                      <a:lnTo>
                        <a:pt x="122" y="520"/>
                      </a:lnTo>
                      <a:lnTo>
                        <a:pt x="122" y="510"/>
                      </a:lnTo>
                      <a:lnTo>
                        <a:pt x="120" y="502"/>
                      </a:lnTo>
                      <a:lnTo>
                        <a:pt x="118" y="494"/>
                      </a:lnTo>
                      <a:lnTo>
                        <a:pt x="114" y="490"/>
                      </a:lnTo>
                      <a:lnTo>
                        <a:pt x="108" y="480"/>
                      </a:lnTo>
                      <a:lnTo>
                        <a:pt x="104" y="476"/>
                      </a:lnTo>
                      <a:lnTo>
                        <a:pt x="102" y="470"/>
                      </a:lnTo>
                      <a:lnTo>
                        <a:pt x="94" y="462"/>
                      </a:lnTo>
                      <a:lnTo>
                        <a:pt x="94" y="452"/>
                      </a:lnTo>
                      <a:lnTo>
                        <a:pt x="100" y="446"/>
                      </a:lnTo>
                      <a:lnTo>
                        <a:pt x="112" y="436"/>
                      </a:lnTo>
                      <a:lnTo>
                        <a:pt x="110" y="424"/>
                      </a:lnTo>
                      <a:lnTo>
                        <a:pt x="106" y="416"/>
                      </a:lnTo>
                      <a:lnTo>
                        <a:pt x="100" y="410"/>
                      </a:lnTo>
                      <a:lnTo>
                        <a:pt x="92" y="406"/>
                      </a:lnTo>
                      <a:lnTo>
                        <a:pt x="74" y="400"/>
                      </a:lnTo>
                      <a:lnTo>
                        <a:pt x="68" y="398"/>
                      </a:lnTo>
                      <a:lnTo>
                        <a:pt x="60" y="394"/>
                      </a:lnTo>
                      <a:lnTo>
                        <a:pt x="58" y="380"/>
                      </a:lnTo>
                      <a:lnTo>
                        <a:pt x="54" y="376"/>
                      </a:lnTo>
                      <a:lnTo>
                        <a:pt x="54" y="370"/>
                      </a:lnTo>
                      <a:lnTo>
                        <a:pt x="56" y="366"/>
                      </a:lnTo>
                      <a:lnTo>
                        <a:pt x="64" y="356"/>
                      </a:lnTo>
                      <a:lnTo>
                        <a:pt x="74" y="350"/>
                      </a:lnTo>
                      <a:lnTo>
                        <a:pt x="86" y="346"/>
                      </a:lnTo>
                      <a:lnTo>
                        <a:pt x="102" y="326"/>
                      </a:lnTo>
                      <a:lnTo>
                        <a:pt x="100" y="304"/>
                      </a:lnTo>
                      <a:lnTo>
                        <a:pt x="96" y="284"/>
                      </a:lnTo>
                      <a:lnTo>
                        <a:pt x="88" y="266"/>
                      </a:lnTo>
                      <a:lnTo>
                        <a:pt x="84" y="260"/>
                      </a:lnTo>
                      <a:lnTo>
                        <a:pt x="78" y="252"/>
                      </a:lnTo>
                      <a:lnTo>
                        <a:pt x="56" y="252"/>
                      </a:lnTo>
                      <a:lnTo>
                        <a:pt x="48" y="262"/>
                      </a:lnTo>
                      <a:lnTo>
                        <a:pt x="40" y="264"/>
                      </a:lnTo>
                      <a:lnTo>
                        <a:pt x="34" y="258"/>
                      </a:lnTo>
                      <a:lnTo>
                        <a:pt x="30" y="252"/>
                      </a:lnTo>
                      <a:lnTo>
                        <a:pt x="24" y="238"/>
                      </a:lnTo>
                      <a:lnTo>
                        <a:pt x="20" y="216"/>
                      </a:lnTo>
                      <a:lnTo>
                        <a:pt x="0" y="202"/>
                      </a:lnTo>
                      <a:lnTo>
                        <a:pt x="2" y="194"/>
                      </a:lnTo>
                      <a:lnTo>
                        <a:pt x="6" y="186"/>
                      </a:lnTo>
                      <a:lnTo>
                        <a:pt x="10" y="180"/>
                      </a:lnTo>
                      <a:lnTo>
                        <a:pt x="16" y="172"/>
                      </a:lnTo>
                      <a:lnTo>
                        <a:pt x="30" y="160"/>
                      </a:lnTo>
                      <a:lnTo>
                        <a:pt x="42" y="148"/>
                      </a:lnTo>
                      <a:lnTo>
                        <a:pt x="46" y="128"/>
                      </a:lnTo>
                      <a:lnTo>
                        <a:pt x="46" y="108"/>
                      </a:lnTo>
                      <a:lnTo>
                        <a:pt x="44" y="72"/>
                      </a:lnTo>
                      <a:lnTo>
                        <a:pt x="48" y="70"/>
                      </a:lnTo>
                      <a:lnTo>
                        <a:pt x="58" y="74"/>
                      </a:lnTo>
                      <a:lnTo>
                        <a:pt x="60" y="82"/>
                      </a:lnTo>
                      <a:lnTo>
                        <a:pt x="66" y="96"/>
                      </a:lnTo>
                      <a:lnTo>
                        <a:pt x="72" y="104"/>
                      </a:lnTo>
                      <a:lnTo>
                        <a:pt x="76" y="110"/>
                      </a:lnTo>
                      <a:lnTo>
                        <a:pt x="82" y="116"/>
                      </a:lnTo>
                      <a:lnTo>
                        <a:pt x="90" y="120"/>
                      </a:lnTo>
                      <a:lnTo>
                        <a:pt x="110" y="120"/>
                      </a:lnTo>
                      <a:lnTo>
                        <a:pt x="118" y="104"/>
                      </a:lnTo>
                      <a:lnTo>
                        <a:pt x="122" y="92"/>
                      </a:lnTo>
                      <a:lnTo>
                        <a:pt x="126" y="80"/>
                      </a:lnTo>
                      <a:lnTo>
                        <a:pt x="132" y="66"/>
                      </a:lnTo>
                      <a:lnTo>
                        <a:pt x="134" y="54"/>
                      </a:lnTo>
                      <a:lnTo>
                        <a:pt x="96" y="18"/>
                      </a:lnTo>
                      <a:lnTo>
                        <a:pt x="98" y="10"/>
                      </a:lnTo>
                      <a:lnTo>
                        <a:pt x="102" y="6"/>
                      </a:lnTo>
                      <a:lnTo>
                        <a:pt x="106" y="4"/>
                      </a:lnTo>
                      <a:lnTo>
                        <a:pt x="112" y="0"/>
                      </a:lnTo>
                      <a:lnTo>
                        <a:pt x="118" y="0"/>
                      </a:lnTo>
                      <a:lnTo>
                        <a:pt x="128" y="12"/>
                      </a:lnTo>
                      <a:lnTo>
                        <a:pt x="140" y="24"/>
                      </a:lnTo>
                      <a:lnTo>
                        <a:pt x="150" y="40"/>
                      </a:lnTo>
                      <a:lnTo>
                        <a:pt x="160" y="60"/>
                      </a:lnTo>
                      <a:lnTo>
                        <a:pt x="176" y="80"/>
                      </a:lnTo>
                      <a:lnTo>
                        <a:pt x="248" y="94"/>
                      </a:lnTo>
                      <a:lnTo>
                        <a:pt x="264" y="106"/>
                      </a:lnTo>
                      <a:lnTo>
                        <a:pt x="272" y="126"/>
                      </a:lnTo>
                      <a:lnTo>
                        <a:pt x="280" y="150"/>
                      </a:lnTo>
                      <a:lnTo>
                        <a:pt x="286" y="162"/>
                      </a:lnTo>
                      <a:lnTo>
                        <a:pt x="294" y="174"/>
                      </a:lnTo>
                      <a:lnTo>
                        <a:pt x="302" y="184"/>
                      </a:lnTo>
                      <a:lnTo>
                        <a:pt x="314" y="194"/>
                      </a:lnTo>
                      <a:lnTo>
                        <a:pt x="318" y="202"/>
                      </a:lnTo>
                      <a:lnTo>
                        <a:pt x="336" y="200"/>
                      </a:lnTo>
                      <a:lnTo>
                        <a:pt x="348" y="198"/>
                      </a:lnTo>
                      <a:lnTo>
                        <a:pt x="358" y="194"/>
                      </a:lnTo>
                      <a:lnTo>
                        <a:pt x="360" y="182"/>
                      </a:lnTo>
                      <a:lnTo>
                        <a:pt x="360" y="180"/>
                      </a:lnTo>
                      <a:lnTo>
                        <a:pt x="362" y="180"/>
                      </a:lnTo>
                      <a:lnTo>
                        <a:pt x="366" y="180"/>
                      </a:lnTo>
                      <a:lnTo>
                        <a:pt x="380" y="180"/>
                      </a:lnTo>
                      <a:lnTo>
                        <a:pt x="388" y="194"/>
                      </a:lnTo>
                      <a:lnTo>
                        <a:pt x="392" y="206"/>
                      </a:lnTo>
                      <a:lnTo>
                        <a:pt x="394" y="220"/>
                      </a:lnTo>
                      <a:lnTo>
                        <a:pt x="382" y="224"/>
                      </a:lnTo>
                      <a:lnTo>
                        <a:pt x="370" y="226"/>
                      </a:lnTo>
                      <a:lnTo>
                        <a:pt x="348" y="226"/>
                      </a:lnTo>
                      <a:lnTo>
                        <a:pt x="338" y="250"/>
                      </a:lnTo>
                      <a:lnTo>
                        <a:pt x="334" y="274"/>
                      </a:lnTo>
                      <a:lnTo>
                        <a:pt x="330" y="280"/>
                      </a:lnTo>
                      <a:lnTo>
                        <a:pt x="326" y="284"/>
                      </a:lnTo>
                      <a:lnTo>
                        <a:pt x="326" y="292"/>
                      </a:lnTo>
                      <a:lnTo>
                        <a:pt x="326" y="302"/>
                      </a:lnTo>
                      <a:lnTo>
                        <a:pt x="368" y="342"/>
                      </a:lnTo>
                      <a:lnTo>
                        <a:pt x="372" y="344"/>
                      </a:lnTo>
                      <a:lnTo>
                        <a:pt x="380" y="346"/>
                      </a:lnTo>
                      <a:lnTo>
                        <a:pt x="388" y="350"/>
                      </a:lnTo>
                      <a:lnTo>
                        <a:pt x="390" y="354"/>
                      </a:lnTo>
                      <a:lnTo>
                        <a:pt x="392" y="360"/>
                      </a:lnTo>
                      <a:lnTo>
                        <a:pt x="408" y="374"/>
                      </a:lnTo>
                      <a:lnTo>
                        <a:pt x="456" y="378"/>
                      </a:lnTo>
                      <a:lnTo>
                        <a:pt x="466" y="386"/>
                      </a:lnTo>
                      <a:lnTo>
                        <a:pt x="466" y="402"/>
                      </a:lnTo>
                      <a:lnTo>
                        <a:pt x="458" y="408"/>
                      </a:lnTo>
                      <a:lnTo>
                        <a:pt x="450" y="412"/>
                      </a:lnTo>
                      <a:lnTo>
                        <a:pt x="434" y="416"/>
                      </a:lnTo>
                      <a:lnTo>
                        <a:pt x="426" y="420"/>
                      </a:lnTo>
                      <a:lnTo>
                        <a:pt x="422" y="424"/>
                      </a:lnTo>
                      <a:lnTo>
                        <a:pt x="418" y="430"/>
                      </a:lnTo>
                      <a:lnTo>
                        <a:pt x="416" y="440"/>
                      </a:lnTo>
                      <a:lnTo>
                        <a:pt x="420" y="450"/>
                      </a:lnTo>
                      <a:lnTo>
                        <a:pt x="420" y="456"/>
                      </a:lnTo>
                      <a:lnTo>
                        <a:pt x="420" y="460"/>
                      </a:lnTo>
                      <a:lnTo>
                        <a:pt x="408" y="466"/>
                      </a:lnTo>
                      <a:lnTo>
                        <a:pt x="400" y="472"/>
                      </a:lnTo>
                      <a:lnTo>
                        <a:pt x="400" y="522"/>
                      </a:lnTo>
                      <a:lnTo>
                        <a:pt x="392" y="532"/>
                      </a:lnTo>
                      <a:lnTo>
                        <a:pt x="384" y="540"/>
                      </a:lnTo>
                      <a:lnTo>
                        <a:pt x="378" y="546"/>
                      </a:lnTo>
                      <a:lnTo>
                        <a:pt x="368" y="550"/>
                      </a:lnTo>
                      <a:lnTo>
                        <a:pt x="352" y="556"/>
                      </a:lnTo>
                      <a:lnTo>
                        <a:pt x="330" y="560"/>
                      </a:lnTo>
                      <a:lnTo>
                        <a:pt x="316" y="566"/>
                      </a:lnTo>
                      <a:lnTo>
                        <a:pt x="302" y="570"/>
                      </a:lnTo>
                      <a:lnTo>
                        <a:pt x="290" y="570"/>
                      </a:lnTo>
                      <a:lnTo>
                        <a:pt x="278" y="566"/>
                      </a:lnTo>
                      <a:lnTo>
                        <a:pt x="268" y="556"/>
                      </a:lnTo>
                      <a:lnTo>
                        <a:pt x="260" y="546"/>
                      </a:lnTo>
                      <a:lnTo>
                        <a:pt x="256" y="536"/>
                      </a:lnTo>
                      <a:lnTo>
                        <a:pt x="250" y="530"/>
                      </a:lnTo>
                      <a:lnTo>
                        <a:pt x="242" y="530"/>
                      </a:lnTo>
                      <a:lnTo>
                        <a:pt x="238" y="532"/>
                      </a:lnTo>
                      <a:lnTo>
                        <a:pt x="234" y="542"/>
                      </a:lnTo>
                      <a:lnTo>
                        <a:pt x="226" y="574"/>
                      </a:lnTo>
                      <a:lnTo>
                        <a:pt x="216" y="574"/>
                      </a:lnTo>
                      <a:close/>
                    </a:path>
                  </a:pathLst>
                </a:custGeom>
                <a:solidFill>
                  <a:srgbClr val="6DA6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98" name="Freeform 25"/>
                <p:cNvSpPr>
                  <a:spLocks noChangeArrowheads="1"/>
                </p:cNvSpPr>
                <p:nvPr/>
              </p:nvSpPr>
              <p:spPr bwMode="auto">
                <a:xfrm>
                  <a:off x="3830" y="2120"/>
                  <a:ext cx="544" cy="538"/>
                </a:xfrm>
                <a:custGeom>
                  <a:avLst/>
                  <a:gdLst>
                    <a:gd name="T0" fmla="*/ 322 w 544"/>
                    <a:gd name="T1" fmla="*/ 532 h 538"/>
                    <a:gd name="T2" fmla="*/ 308 w 544"/>
                    <a:gd name="T3" fmla="*/ 518 h 538"/>
                    <a:gd name="T4" fmla="*/ 308 w 544"/>
                    <a:gd name="T5" fmla="*/ 508 h 538"/>
                    <a:gd name="T6" fmla="*/ 354 w 544"/>
                    <a:gd name="T7" fmla="*/ 484 h 538"/>
                    <a:gd name="T8" fmla="*/ 342 w 544"/>
                    <a:gd name="T9" fmla="*/ 450 h 538"/>
                    <a:gd name="T10" fmla="*/ 298 w 544"/>
                    <a:gd name="T11" fmla="*/ 444 h 538"/>
                    <a:gd name="T12" fmla="*/ 272 w 544"/>
                    <a:gd name="T13" fmla="*/ 420 h 538"/>
                    <a:gd name="T14" fmla="*/ 240 w 544"/>
                    <a:gd name="T15" fmla="*/ 400 h 538"/>
                    <a:gd name="T16" fmla="*/ 216 w 544"/>
                    <a:gd name="T17" fmla="*/ 380 h 538"/>
                    <a:gd name="T18" fmla="*/ 216 w 544"/>
                    <a:gd name="T19" fmla="*/ 364 h 538"/>
                    <a:gd name="T20" fmla="*/ 224 w 544"/>
                    <a:gd name="T21" fmla="*/ 334 h 538"/>
                    <a:gd name="T22" fmla="*/ 254 w 544"/>
                    <a:gd name="T23" fmla="*/ 314 h 538"/>
                    <a:gd name="T24" fmla="*/ 280 w 544"/>
                    <a:gd name="T25" fmla="*/ 304 h 538"/>
                    <a:gd name="T26" fmla="*/ 264 w 544"/>
                    <a:gd name="T27" fmla="*/ 250 h 538"/>
                    <a:gd name="T28" fmla="*/ 228 w 544"/>
                    <a:gd name="T29" fmla="*/ 252 h 538"/>
                    <a:gd name="T30" fmla="*/ 202 w 544"/>
                    <a:gd name="T31" fmla="*/ 272 h 538"/>
                    <a:gd name="T32" fmla="*/ 186 w 544"/>
                    <a:gd name="T33" fmla="*/ 256 h 538"/>
                    <a:gd name="T34" fmla="*/ 152 w 544"/>
                    <a:gd name="T35" fmla="*/ 186 h 538"/>
                    <a:gd name="T36" fmla="*/ 116 w 544"/>
                    <a:gd name="T37" fmla="*/ 158 h 538"/>
                    <a:gd name="T38" fmla="*/ 58 w 544"/>
                    <a:gd name="T39" fmla="*/ 146 h 538"/>
                    <a:gd name="T40" fmla="*/ 26 w 544"/>
                    <a:gd name="T41" fmla="*/ 98 h 538"/>
                    <a:gd name="T42" fmla="*/ 0 w 544"/>
                    <a:gd name="T43" fmla="*/ 56 h 538"/>
                    <a:gd name="T44" fmla="*/ 10 w 544"/>
                    <a:gd name="T45" fmla="*/ 36 h 538"/>
                    <a:gd name="T46" fmla="*/ 30 w 544"/>
                    <a:gd name="T47" fmla="*/ 52 h 538"/>
                    <a:gd name="T48" fmla="*/ 36 w 544"/>
                    <a:gd name="T49" fmla="*/ 60 h 538"/>
                    <a:gd name="T50" fmla="*/ 60 w 544"/>
                    <a:gd name="T51" fmla="*/ 90 h 538"/>
                    <a:gd name="T52" fmla="*/ 112 w 544"/>
                    <a:gd name="T53" fmla="*/ 98 h 538"/>
                    <a:gd name="T54" fmla="*/ 140 w 544"/>
                    <a:gd name="T55" fmla="*/ 68 h 538"/>
                    <a:gd name="T56" fmla="*/ 160 w 544"/>
                    <a:gd name="T57" fmla="*/ 76 h 538"/>
                    <a:gd name="T58" fmla="*/ 200 w 544"/>
                    <a:gd name="T59" fmla="*/ 50 h 538"/>
                    <a:gd name="T60" fmla="*/ 212 w 544"/>
                    <a:gd name="T61" fmla="*/ 10 h 538"/>
                    <a:gd name="T62" fmla="*/ 236 w 544"/>
                    <a:gd name="T63" fmla="*/ 0 h 538"/>
                    <a:gd name="T64" fmla="*/ 268 w 544"/>
                    <a:gd name="T65" fmla="*/ 52 h 538"/>
                    <a:gd name="T66" fmla="*/ 338 w 544"/>
                    <a:gd name="T67" fmla="*/ 88 h 538"/>
                    <a:gd name="T68" fmla="*/ 412 w 544"/>
                    <a:gd name="T69" fmla="*/ 218 h 538"/>
                    <a:gd name="T70" fmla="*/ 424 w 544"/>
                    <a:gd name="T71" fmla="*/ 258 h 538"/>
                    <a:gd name="T72" fmla="*/ 500 w 544"/>
                    <a:gd name="T73" fmla="*/ 312 h 538"/>
                    <a:gd name="T74" fmla="*/ 526 w 544"/>
                    <a:gd name="T75" fmla="*/ 336 h 538"/>
                    <a:gd name="T76" fmla="*/ 470 w 544"/>
                    <a:gd name="T77" fmla="*/ 340 h 538"/>
                    <a:gd name="T78" fmla="*/ 504 w 544"/>
                    <a:gd name="T79" fmla="*/ 374 h 538"/>
                    <a:gd name="T80" fmla="*/ 498 w 544"/>
                    <a:gd name="T81" fmla="*/ 392 h 538"/>
                    <a:gd name="T82" fmla="*/ 540 w 544"/>
                    <a:gd name="T83" fmla="*/ 420 h 538"/>
                    <a:gd name="T84" fmla="*/ 540 w 544"/>
                    <a:gd name="T85" fmla="*/ 440 h 538"/>
                    <a:gd name="T86" fmla="*/ 502 w 544"/>
                    <a:gd name="T87" fmla="*/ 468 h 538"/>
                    <a:gd name="T88" fmla="*/ 498 w 544"/>
                    <a:gd name="T89" fmla="*/ 474 h 538"/>
                    <a:gd name="T90" fmla="*/ 452 w 544"/>
                    <a:gd name="T91" fmla="*/ 514 h 538"/>
                    <a:gd name="T92" fmla="*/ 416 w 544"/>
                    <a:gd name="T93" fmla="*/ 530 h 538"/>
                    <a:gd name="T94" fmla="*/ 342 w 544"/>
                    <a:gd name="T95" fmla="*/ 538 h 538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544"/>
                    <a:gd name="T145" fmla="*/ 0 h 538"/>
                    <a:gd name="T146" fmla="*/ 544 w 544"/>
                    <a:gd name="T147" fmla="*/ 538 h 538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544" h="538">
                      <a:moveTo>
                        <a:pt x="342" y="538"/>
                      </a:moveTo>
                      <a:lnTo>
                        <a:pt x="342" y="538"/>
                      </a:lnTo>
                      <a:lnTo>
                        <a:pt x="330" y="534"/>
                      </a:lnTo>
                      <a:lnTo>
                        <a:pt x="322" y="532"/>
                      </a:lnTo>
                      <a:lnTo>
                        <a:pt x="308" y="532"/>
                      </a:lnTo>
                      <a:lnTo>
                        <a:pt x="308" y="518"/>
                      </a:lnTo>
                      <a:lnTo>
                        <a:pt x="304" y="516"/>
                      </a:lnTo>
                      <a:lnTo>
                        <a:pt x="304" y="514"/>
                      </a:lnTo>
                      <a:lnTo>
                        <a:pt x="304" y="512"/>
                      </a:lnTo>
                      <a:lnTo>
                        <a:pt x="308" y="508"/>
                      </a:lnTo>
                      <a:lnTo>
                        <a:pt x="316" y="506"/>
                      </a:lnTo>
                      <a:lnTo>
                        <a:pt x="344" y="496"/>
                      </a:lnTo>
                      <a:lnTo>
                        <a:pt x="354" y="484"/>
                      </a:lnTo>
                      <a:lnTo>
                        <a:pt x="352" y="468"/>
                      </a:lnTo>
                      <a:lnTo>
                        <a:pt x="348" y="458"/>
                      </a:lnTo>
                      <a:lnTo>
                        <a:pt x="342" y="450"/>
                      </a:lnTo>
                      <a:lnTo>
                        <a:pt x="336" y="446"/>
                      </a:lnTo>
                      <a:lnTo>
                        <a:pt x="326" y="444"/>
                      </a:lnTo>
                      <a:lnTo>
                        <a:pt x="318" y="444"/>
                      </a:lnTo>
                      <a:lnTo>
                        <a:pt x="298" y="444"/>
                      </a:lnTo>
                      <a:lnTo>
                        <a:pt x="286" y="438"/>
                      </a:lnTo>
                      <a:lnTo>
                        <a:pt x="280" y="432"/>
                      </a:lnTo>
                      <a:lnTo>
                        <a:pt x="272" y="420"/>
                      </a:lnTo>
                      <a:lnTo>
                        <a:pt x="258" y="414"/>
                      </a:lnTo>
                      <a:lnTo>
                        <a:pt x="248" y="408"/>
                      </a:lnTo>
                      <a:lnTo>
                        <a:pt x="240" y="400"/>
                      </a:lnTo>
                      <a:lnTo>
                        <a:pt x="234" y="394"/>
                      </a:lnTo>
                      <a:lnTo>
                        <a:pt x="222" y="386"/>
                      </a:lnTo>
                      <a:lnTo>
                        <a:pt x="216" y="380"/>
                      </a:lnTo>
                      <a:lnTo>
                        <a:pt x="214" y="374"/>
                      </a:lnTo>
                      <a:lnTo>
                        <a:pt x="210" y="368"/>
                      </a:lnTo>
                      <a:lnTo>
                        <a:pt x="216" y="364"/>
                      </a:lnTo>
                      <a:lnTo>
                        <a:pt x="220" y="360"/>
                      </a:lnTo>
                      <a:lnTo>
                        <a:pt x="222" y="350"/>
                      </a:lnTo>
                      <a:lnTo>
                        <a:pt x="224" y="334"/>
                      </a:lnTo>
                      <a:lnTo>
                        <a:pt x="230" y="314"/>
                      </a:lnTo>
                      <a:lnTo>
                        <a:pt x="242" y="314"/>
                      </a:lnTo>
                      <a:lnTo>
                        <a:pt x="254" y="314"/>
                      </a:lnTo>
                      <a:lnTo>
                        <a:pt x="266" y="312"/>
                      </a:lnTo>
                      <a:lnTo>
                        <a:pt x="274" y="308"/>
                      </a:lnTo>
                      <a:lnTo>
                        <a:pt x="280" y="304"/>
                      </a:lnTo>
                      <a:lnTo>
                        <a:pt x="278" y="286"/>
                      </a:lnTo>
                      <a:lnTo>
                        <a:pt x="276" y="268"/>
                      </a:lnTo>
                      <a:lnTo>
                        <a:pt x="268" y="256"/>
                      </a:lnTo>
                      <a:lnTo>
                        <a:pt x="264" y="250"/>
                      </a:lnTo>
                      <a:lnTo>
                        <a:pt x="260" y="246"/>
                      </a:lnTo>
                      <a:lnTo>
                        <a:pt x="240" y="248"/>
                      </a:lnTo>
                      <a:lnTo>
                        <a:pt x="228" y="252"/>
                      </a:lnTo>
                      <a:lnTo>
                        <a:pt x="224" y="268"/>
                      </a:lnTo>
                      <a:lnTo>
                        <a:pt x="202" y="272"/>
                      </a:lnTo>
                      <a:lnTo>
                        <a:pt x="198" y="264"/>
                      </a:lnTo>
                      <a:lnTo>
                        <a:pt x="194" y="260"/>
                      </a:lnTo>
                      <a:lnTo>
                        <a:pt x="186" y="256"/>
                      </a:lnTo>
                      <a:lnTo>
                        <a:pt x="172" y="230"/>
                      </a:lnTo>
                      <a:lnTo>
                        <a:pt x="162" y="206"/>
                      </a:lnTo>
                      <a:lnTo>
                        <a:pt x="152" y="186"/>
                      </a:lnTo>
                      <a:lnTo>
                        <a:pt x="140" y="168"/>
                      </a:lnTo>
                      <a:lnTo>
                        <a:pt x="128" y="162"/>
                      </a:lnTo>
                      <a:lnTo>
                        <a:pt x="116" y="158"/>
                      </a:lnTo>
                      <a:lnTo>
                        <a:pt x="96" y="158"/>
                      </a:lnTo>
                      <a:lnTo>
                        <a:pt x="58" y="146"/>
                      </a:lnTo>
                      <a:lnTo>
                        <a:pt x="50" y="136"/>
                      </a:lnTo>
                      <a:lnTo>
                        <a:pt x="40" y="116"/>
                      </a:lnTo>
                      <a:lnTo>
                        <a:pt x="26" y="98"/>
                      </a:lnTo>
                      <a:lnTo>
                        <a:pt x="12" y="80"/>
                      </a:lnTo>
                      <a:lnTo>
                        <a:pt x="0" y="70"/>
                      </a:lnTo>
                      <a:lnTo>
                        <a:pt x="0" y="56"/>
                      </a:lnTo>
                      <a:lnTo>
                        <a:pt x="0" y="42"/>
                      </a:lnTo>
                      <a:lnTo>
                        <a:pt x="0" y="38"/>
                      </a:lnTo>
                      <a:lnTo>
                        <a:pt x="4" y="36"/>
                      </a:lnTo>
                      <a:lnTo>
                        <a:pt x="10" y="36"/>
                      </a:lnTo>
                      <a:lnTo>
                        <a:pt x="18" y="40"/>
                      </a:lnTo>
                      <a:lnTo>
                        <a:pt x="22" y="48"/>
                      </a:lnTo>
                      <a:lnTo>
                        <a:pt x="30" y="52"/>
                      </a:lnTo>
                      <a:lnTo>
                        <a:pt x="30" y="56"/>
                      </a:lnTo>
                      <a:lnTo>
                        <a:pt x="36" y="60"/>
                      </a:lnTo>
                      <a:lnTo>
                        <a:pt x="44" y="68"/>
                      </a:lnTo>
                      <a:lnTo>
                        <a:pt x="50" y="76"/>
                      </a:lnTo>
                      <a:lnTo>
                        <a:pt x="60" y="90"/>
                      </a:lnTo>
                      <a:lnTo>
                        <a:pt x="68" y="92"/>
                      </a:lnTo>
                      <a:lnTo>
                        <a:pt x="80" y="96"/>
                      </a:lnTo>
                      <a:lnTo>
                        <a:pt x="112" y="98"/>
                      </a:lnTo>
                      <a:lnTo>
                        <a:pt x="118" y="94"/>
                      </a:lnTo>
                      <a:lnTo>
                        <a:pt x="124" y="88"/>
                      </a:lnTo>
                      <a:lnTo>
                        <a:pt x="134" y="74"/>
                      </a:lnTo>
                      <a:lnTo>
                        <a:pt x="140" y="68"/>
                      </a:lnTo>
                      <a:lnTo>
                        <a:pt x="146" y="66"/>
                      </a:lnTo>
                      <a:lnTo>
                        <a:pt x="150" y="66"/>
                      </a:lnTo>
                      <a:lnTo>
                        <a:pt x="154" y="68"/>
                      </a:lnTo>
                      <a:lnTo>
                        <a:pt x="160" y="76"/>
                      </a:lnTo>
                      <a:lnTo>
                        <a:pt x="178" y="78"/>
                      </a:lnTo>
                      <a:lnTo>
                        <a:pt x="200" y="50"/>
                      </a:lnTo>
                      <a:lnTo>
                        <a:pt x="202" y="32"/>
                      </a:lnTo>
                      <a:lnTo>
                        <a:pt x="208" y="16"/>
                      </a:lnTo>
                      <a:lnTo>
                        <a:pt x="212" y="10"/>
                      </a:lnTo>
                      <a:lnTo>
                        <a:pt x="218" y="4"/>
                      </a:lnTo>
                      <a:lnTo>
                        <a:pt x="226" y="2"/>
                      </a:lnTo>
                      <a:lnTo>
                        <a:pt x="236" y="0"/>
                      </a:lnTo>
                      <a:lnTo>
                        <a:pt x="236" y="26"/>
                      </a:lnTo>
                      <a:lnTo>
                        <a:pt x="268" y="52"/>
                      </a:lnTo>
                      <a:lnTo>
                        <a:pt x="284" y="58"/>
                      </a:lnTo>
                      <a:lnTo>
                        <a:pt x="300" y="68"/>
                      </a:lnTo>
                      <a:lnTo>
                        <a:pt x="318" y="78"/>
                      </a:lnTo>
                      <a:lnTo>
                        <a:pt x="338" y="88"/>
                      </a:lnTo>
                      <a:lnTo>
                        <a:pt x="372" y="150"/>
                      </a:lnTo>
                      <a:lnTo>
                        <a:pt x="390" y="184"/>
                      </a:lnTo>
                      <a:lnTo>
                        <a:pt x="412" y="218"/>
                      </a:lnTo>
                      <a:lnTo>
                        <a:pt x="414" y="230"/>
                      </a:lnTo>
                      <a:lnTo>
                        <a:pt x="418" y="244"/>
                      </a:lnTo>
                      <a:lnTo>
                        <a:pt x="424" y="258"/>
                      </a:lnTo>
                      <a:lnTo>
                        <a:pt x="432" y="274"/>
                      </a:lnTo>
                      <a:lnTo>
                        <a:pt x="478" y="298"/>
                      </a:lnTo>
                      <a:lnTo>
                        <a:pt x="500" y="312"/>
                      </a:lnTo>
                      <a:lnTo>
                        <a:pt x="526" y="330"/>
                      </a:lnTo>
                      <a:lnTo>
                        <a:pt x="526" y="336"/>
                      </a:lnTo>
                      <a:lnTo>
                        <a:pt x="522" y="340"/>
                      </a:lnTo>
                      <a:lnTo>
                        <a:pt x="514" y="340"/>
                      </a:lnTo>
                      <a:lnTo>
                        <a:pt x="496" y="342"/>
                      </a:lnTo>
                      <a:lnTo>
                        <a:pt x="470" y="340"/>
                      </a:lnTo>
                      <a:lnTo>
                        <a:pt x="470" y="362"/>
                      </a:lnTo>
                      <a:lnTo>
                        <a:pt x="504" y="374"/>
                      </a:lnTo>
                      <a:lnTo>
                        <a:pt x="500" y="380"/>
                      </a:lnTo>
                      <a:lnTo>
                        <a:pt x="498" y="386"/>
                      </a:lnTo>
                      <a:lnTo>
                        <a:pt x="498" y="392"/>
                      </a:lnTo>
                      <a:lnTo>
                        <a:pt x="500" y="400"/>
                      </a:lnTo>
                      <a:lnTo>
                        <a:pt x="540" y="420"/>
                      </a:lnTo>
                      <a:lnTo>
                        <a:pt x="544" y="426"/>
                      </a:lnTo>
                      <a:lnTo>
                        <a:pt x="542" y="434"/>
                      </a:lnTo>
                      <a:lnTo>
                        <a:pt x="540" y="440"/>
                      </a:lnTo>
                      <a:lnTo>
                        <a:pt x="536" y="446"/>
                      </a:lnTo>
                      <a:lnTo>
                        <a:pt x="530" y="450"/>
                      </a:lnTo>
                      <a:lnTo>
                        <a:pt x="516" y="460"/>
                      </a:lnTo>
                      <a:lnTo>
                        <a:pt x="502" y="468"/>
                      </a:lnTo>
                      <a:lnTo>
                        <a:pt x="502" y="472"/>
                      </a:lnTo>
                      <a:lnTo>
                        <a:pt x="498" y="474"/>
                      </a:lnTo>
                      <a:lnTo>
                        <a:pt x="492" y="478"/>
                      </a:lnTo>
                      <a:lnTo>
                        <a:pt x="478" y="490"/>
                      </a:lnTo>
                      <a:lnTo>
                        <a:pt x="452" y="514"/>
                      </a:lnTo>
                      <a:lnTo>
                        <a:pt x="418" y="526"/>
                      </a:lnTo>
                      <a:lnTo>
                        <a:pt x="416" y="530"/>
                      </a:lnTo>
                      <a:lnTo>
                        <a:pt x="366" y="528"/>
                      </a:lnTo>
                      <a:lnTo>
                        <a:pt x="354" y="532"/>
                      </a:lnTo>
                      <a:lnTo>
                        <a:pt x="342" y="538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99" name="Freeform 26"/>
                <p:cNvSpPr>
                  <a:spLocks noChangeArrowheads="1"/>
                </p:cNvSpPr>
                <p:nvPr/>
              </p:nvSpPr>
              <p:spPr bwMode="auto">
                <a:xfrm>
                  <a:off x="3268" y="2028"/>
                  <a:ext cx="560" cy="542"/>
                </a:xfrm>
                <a:custGeom>
                  <a:avLst/>
                  <a:gdLst>
                    <a:gd name="T0" fmla="*/ 434 w 560"/>
                    <a:gd name="T1" fmla="*/ 536 h 542"/>
                    <a:gd name="T2" fmla="*/ 400 w 560"/>
                    <a:gd name="T3" fmla="*/ 518 h 542"/>
                    <a:gd name="T4" fmla="*/ 346 w 560"/>
                    <a:gd name="T5" fmla="*/ 512 h 542"/>
                    <a:gd name="T6" fmla="*/ 316 w 560"/>
                    <a:gd name="T7" fmla="*/ 476 h 542"/>
                    <a:gd name="T8" fmla="*/ 282 w 560"/>
                    <a:gd name="T9" fmla="*/ 454 h 542"/>
                    <a:gd name="T10" fmla="*/ 116 w 560"/>
                    <a:gd name="T11" fmla="*/ 434 h 542"/>
                    <a:gd name="T12" fmla="*/ 84 w 560"/>
                    <a:gd name="T13" fmla="*/ 412 h 542"/>
                    <a:gd name="T14" fmla="*/ 68 w 560"/>
                    <a:gd name="T15" fmla="*/ 398 h 542"/>
                    <a:gd name="T16" fmla="*/ 58 w 560"/>
                    <a:gd name="T17" fmla="*/ 370 h 542"/>
                    <a:gd name="T18" fmla="*/ 18 w 560"/>
                    <a:gd name="T19" fmla="*/ 292 h 542"/>
                    <a:gd name="T20" fmla="*/ 2 w 560"/>
                    <a:gd name="T21" fmla="*/ 246 h 542"/>
                    <a:gd name="T22" fmla="*/ 14 w 560"/>
                    <a:gd name="T23" fmla="*/ 206 h 542"/>
                    <a:gd name="T24" fmla="*/ 50 w 560"/>
                    <a:gd name="T25" fmla="*/ 182 h 542"/>
                    <a:gd name="T26" fmla="*/ 68 w 560"/>
                    <a:gd name="T27" fmla="*/ 172 h 542"/>
                    <a:gd name="T28" fmla="*/ 104 w 560"/>
                    <a:gd name="T29" fmla="*/ 164 h 542"/>
                    <a:gd name="T30" fmla="*/ 138 w 560"/>
                    <a:gd name="T31" fmla="*/ 144 h 542"/>
                    <a:gd name="T32" fmla="*/ 208 w 560"/>
                    <a:gd name="T33" fmla="*/ 128 h 542"/>
                    <a:gd name="T34" fmla="*/ 234 w 560"/>
                    <a:gd name="T35" fmla="*/ 106 h 542"/>
                    <a:gd name="T36" fmla="*/ 266 w 560"/>
                    <a:gd name="T37" fmla="*/ 74 h 542"/>
                    <a:gd name="T38" fmla="*/ 280 w 560"/>
                    <a:gd name="T39" fmla="*/ 44 h 542"/>
                    <a:gd name="T40" fmla="*/ 284 w 560"/>
                    <a:gd name="T41" fmla="*/ 0 h 542"/>
                    <a:gd name="T42" fmla="*/ 414 w 560"/>
                    <a:gd name="T43" fmla="*/ 12 h 542"/>
                    <a:gd name="T44" fmla="*/ 428 w 560"/>
                    <a:gd name="T45" fmla="*/ 32 h 542"/>
                    <a:gd name="T46" fmla="*/ 444 w 560"/>
                    <a:gd name="T47" fmla="*/ 58 h 542"/>
                    <a:gd name="T48" fmla="*/ 438 w 560"/>
                    <a:gd name="T49" fmla="*/ 82 h 542"/>
                    <a:gd name="T50" fmla="*/ 418 w 560"/>
                    <a:gd name="T51" fmla="*/ 96 h 542"/>
                    <a:gd name="T52" fmla="*/ 408 w 560"/>
                    <a:gd name="T53" fmla="*/ 118 h 542"/>
                    <a:gd name="T54" fmla="*/ 396 w 560"/>
                    <a:gd name="T55" fmla="*/ 122 h 542"/>
                    <a:gd name="T56" fmla="*/ 432 w 560"/>
                    <a:gd name="T57" fmla="*/ 156 h 542"/>
                    <a:gd name="T58" fmla="*/ 434 w 560"/>
                    <a:gd name="T59" fmla="*/ 162 h 542"/>
                    <a:gd name="T60" fmla="*/ 466 w 560"/>
                    <a:gd name="T61" fmla="*/ 186 h 542"/>
                    <a:gd name="T62" fmla="*/ 498 w 560"/>
                    <a:gd name="T63" fmla="*/ 192 h 542"/>
                    <a:gd name="T64" fmla="*/ 516 w 560"/>
                    <a:gd name="T65" fmla="*/ 188 h 542"/>
                    <a:gd name="T66" fmla="*/ 532 w 560"/>
                    <a:gd name="T67" fmla="*/ 204 h 542"/>
                    <a:gd name="T68" fmla="*/ 558 w 560"/>
                    <a:gd name="T69" fmla="*/ 234 h 542"/>
                    <a:gd name="T70" fmla="*/ 554 w 560"/>
                    <a:gd name="T71" fmla="*/ 244 h 542"/>
                    <a:gd name="T72" fmla="*/ 544 w 560"/>
                    <a:gd name="T73" fmla="*/ 282 h 542"/>
                    <a:gd name="T74" fmla="*/ 528 w 560"/>
                    <a:gd name="T75" fmla="*/ 276 h 542"/>
                    <a:gd name="T76" fmla="*/ 500 w 560"/>
                    <a:gd name="T77" fmla="*/ 234 h 542"/>
                    <a:gd name="T78" fmla="*/ 472 w 560"/>
                    <a:gd name="T79" fmla="*/ 232 h 542"/>
                    <a:gd name="T80" fmla="*/ 474 w 560"/>
                    <a:gd name="T81" fmla="*/ 302 h 542"/>
                    <a:gd name="T82" fmla="*/ 442 w 560"/>
                    <a:gd name="T83" fmla="*/ 344 h 542"/>
                    <a:gd name="T84" fmla="*/ 428 w 560"/>
                    <a:gd name="T85" fmla="*/ 376 h 542"/>
                    <a:gd name="T86" fmla="*/ 450 w 560"/>
                    <a:gd name="T87" fmla="*/ 392 h 542"/>
                    <a:gd name="T88" fmla="*/ 460 w 560"/>
                    <a:gd name="T89" fmla="*/ 430 h 542"/>
                    <a:gd name="T90" fmla="*/ 474 w 560"/>
                    <a:gd name="T91" fmla="*/ 444 h 542"/>
                    <a:gd name="T92" fmla="*/ 486 w 560"/>
                    <a:gd name="T93" fmla="*/ 446 h 542"/>
                    <a:gd name="T94" fmla="*/ 504 w 560"/>
                    <a:gd name="T95" fmla="*/ 434 h 542"/>
                    <a:gd name="T96" fmla="*/ 520 w 560"/>
                    <a:gd name="T97" fmla="*/ 448 h 542"/>
                    <a:gd name="T98" fmla="*/ 530 w 560"/>
                    <a:gd name="T99" fmla="*/ 484 h 542"/>
                    <a:gd name="T100" fmla="*/ 526 w 560"/>
                    <a:gd name="T101" fmla="*/ 502 h 542"/>
                    <a:gd name="T102" fmla="*/ 492 w 560"/>
                    <a:gd name="T103" fmla="*/ 522 h 542"/>
                    <a:gd name="T104" fmla="*/ 478 w 560"/>
                    <a:gd name="T105" fmla="*/ 542 h 542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560"/>
                    <a:gd name="T160" fmla="*/ 0 h 542"/>
                    <a:gd name="T161" fmla="*/ 560 w 560"/>
                    <a:gd name="T162" fmla="*/ 542 h 542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560" h="542">
                      <a:moveTo>
                        <a:pt x="478" y="542"/>
                      </a:moveTo>
                      <a:lnTo>
                        <a:pt x="478" y="542"/>
                      </a:lnTo>
                      <a:lnTo>
                        <a:pt x="434" y="536"/>
                      </a:lnTo>
                      <a:lnTo>
                        <a:pt x="400" y="518"/>
                      </a:lnTo>
                      <a:lnTo>
                        <a:pt x="376" y="518"/>
                      </a:lnTo>
                      <a:lnTo>
                        <a:pt x="360" y="516"/>
                      </a:lnTo>
                      <a:lnTo>
                        <a:pt x="346" y="512"/>
                      </a:lnTo>
                      <a:lnTo>
                        <a:pt x="334" y="502"/>
                      </a:lnTo>
                      <a:lnTo>
                        <a:pt x="316" y="476"/>
                      </a:lnTo>
                      <a:lnTo>
                        <a:pt x="282" y="454"/>
                      </a:lnTo>
                      <a:lnTo>
                        <a:pt x="162" y="452"/>
                      </a:lnTo>
                      <a:lnTo>
                        <a:pt x="116" y="434"/>
                      </a:lnTo>
                      <a:lnTo>
                        <a:pt x="96" y="424"/>
                      </a:lnTo>
                      <a:lnTo>
                        <a:pt x="90" y="418"/>
                      </a:lnTo>
                      <a:lnTo>
                        <a:pt x="84" y="412"/>
                      </a:lnTo>
                      <a:lnTo>
                        <a:pt x="74" y="406"/>
                      </a:lnTo>
                      <a:lnTo>
                        <a:pt x="68" y="398"/>
                      </a:lnTo>
                      <a:lnTo>
                        <a:pt x="60" y="386"/>
                      </a:lnTo>
                      <a:lnTo>
                        <a:pt x="58" y="370"/>
                      </a:lnTo>
                      <a:lnTo>
                        <a:pt x="54" y="356"/>
                      </a:lnTo>
                      <a:lnTo>
                        <a:pt x="42" y="332"/>
                      </a:lnTo>
                      <a:lnTo>
                        <a:pt x="18" y="292"/>
                      </a:lnTo>
                      <a:lnTo>
                        <a:pt x="2" y="246"/>
                      </a:lnTo>
                      <a:lnTo>
                        <a:pt x="0" y="208"/>
                      </a:lnTo>
                      <a:lnTo>
                        <a:pt x="14" y="206"/>
                      </a:lnTo>
                      <a:lnTo>
                        <a:pt x="26" y="198"/>
                      </a:lnTo>
                      <a:lnTo>
                        <a:pt x="40" y="190"/>
                      </a:lnTo>
                      <a:lnTo>
                        <a:pt x="50" y="182"/>
                      </a:lnTo>
                      <a:lnTo>
                        <a:pt x="58" y="176"/>
                      </a:lnTo>
                      <a:lnTo>
                        <a:pt x="68" y="172"/>
                      </a:lnTo>
                      <a:lnTo>
                        <a:pt x="86" y="170"/>
                      </a:lnTo>
                      <a:lnTo>
                        <a:pt x="104" y="164"/>
                      </a:lnTo>
                      <a:lnTo>
                        <a:pt x="120" y="156"/>
                      </a:lnTo>
                      <a:lnTo>
                        <a:pt x="138" y="144"/>
                      </a:lnTo>
                      <a:lnTo>
                        <a:pt x="154" y="142"/>
                      </a:lnTo>
                      <a:lnTo>
                        <a:pt x="172" y="138"/>
                      </a:lnTo>
                      <a:lnTo>
                        <a:pt x="208" y="128"/>
                      </a:lnTo>
                      <a:lnTo>
                        <a:pt x="222" y="118"/>
                      </a:lnTo>
                      <a:lnTo>
                        <a:pt x="234" y="106"/>
                      </a:lnTo>
                      <a:lnTo>
                        <a:pt x="258" y="82"/>
                      </a:lnTo>
                      <a:lnTo>
                        <a:pt x="266" y="74"/>
                      </a:lnTo>
                      <a:lnTo>
                        <a:pt x="274" y="64"/>
                      </a:lnTo>
                      <a:lnTo>
                        <a:pt x="278" y="54"/>
                      </a:lnTo>
                      <a:lnTo>
                        <a:pt x="280" y="44"/>
                      </a:lnTo>
                      <a:lnTo>
                        <a:pt x="284" y="20"/>
                      </a:lnTo>
                      <a:lnTo>
                        <a:pt x="284" y="0"/>
                      </a:lnTo>
                      <a:lnTo>
                        <a:pt x="338" y="12"/>
                      </a:lnTo>
                      <a:lnTo>
                        <a:pt x="414" y="12"/>
                      </a:lnTo>
                      <a:lnTo>
                        <a:pt x="428" y="32"/>
                      </a:lnTo>
                      <a:lnTo>
                        <a:pt x="436" y="38"/>
                      </a:lnTo>
                      <a:lnTo>
                        <a:pt x="442" y="50"/>
                      </a:lnTo>
                      <a:lnTo>
                        <a:pt x="444" y="58"/>
                      </a:lnTo>
                      <a:lnTo>
                        <a:pt x="444" y="66"/>
                      </a:lnTo>
                      <a:lnTo>
                        <a:pt x="442" y="74"/>
                      </a:lnTo>
                      <a:lnTo>
                        <a:pt x="438" y="82"/>
                      </a:lnTo>
                      <a:lnTo>
                        <a:pt x="426" y="88"/>
                      </a:lnTo>
                      <a:lnTo>
                        <a:pt x="418" y="96"/>
                      </a:lnTo>
                      <a:lnTo>
                        <a:pt x="412" y="104"/>
                      </a:lnTo>
                      <a:lnTo>
                        <a:pt x="408" y="118"/>
                      </a:lnTo>
                      <a:lnTo>
                        <a:pt x="402" y="120"/>
                      </a:lnTo>
                      <a:lnTo>
                        <a:pt x="396" y="122"/>
                      </a:lnTo>
                      <a:lnTo>
                        <a:pt x="396" y="130"/>
                      </a:lnTo>
                      <a:lnTo>
                        <a:pt x="432" y="156"/>
                      </a:lnTo>
                      <a:lnTo>
                        <a:pt x="434" y="162"/>
                      </a:lnTo>
                      <a:lnTo>
                        <a:pt x="448" y="174"/>
                      </a:lnTo>
                      <a:lnTo>
                        <a:pt x="456" y="180"/>
                      </a:lnTo>
                      <a:lnTo>
                        <a:pt x="466" y="186"/>
                      </a:lnTo>
                      <a:lnTo>
                        <a:pt x="476" y="192"/>
                      </a:lnTo>
                      <a:lnTo>
                        <a:pt x="488" y="194"/>
                      </a:lnTo>
                      <a:lnTo>
                        <a:pt x="498" y="192"/>
                      </a:lnTo>
                      <a:lnTo>
                        <a:pt x="510" y="186"/>
                      </a:lnTo>
                      <a:lnTo>
                        <a:pt x="516" y="188"/>
                      </a:lnTo>
                      <a:lnTo>
                        <a:pt x="520" y="192"/>
                      </a:lnTo>
                      <a:lnTo>
                        <a:pt x="532" y="204"/>
                      </a:lnTo>
                      <a:lnTo>
                        <a:pt x="560" y="226"/>
                      </a:lnTo>
                      <a:lnTo>
                        <a:pt x="558" y="234"/>
                      </a:lnTo>
                      <a:lnTo>
                        <a:pt x="556" y="240"/>
                      </a:lnTo>
                      <a:lnTo>
                        <a:pt x="554" y="244"/>
                      </a:lnTo>
                      <a:lnTo>
                        <a:pt x="550" y="256"/>
                      </a:lnTo>
                      <a:lnTo>
                        <a:pt x="548" y="270"/>
                      </a:lnTo>
                      <a:lnTo>
                        <a:pt x="544" y="282"/>
                      </a:lnTo>
                      <a:lnTo>
                        <a:pt x="528" y="276"/>
                      </a:lnTo>
                      <a:lnTo>
                        <a:pt x="514" y="256"/>
                      </a:lnTo>
                      <a:lnTo>
                        <a:pt x="504" y="240"/>
                      </a:lnTo>
                      <a:lnTo>
                        <a:pt x="500" y="234"/>
                      </a:lnTo>
                      <a:lnTo>
                        <a:pt x="492" y="232"/>
                      </a:lnTo>
                      <a:lnTo>
                        <a:pt x="484" y="230"/>
                      </a:lnTo>
                      <a:lnTo>
                        <a:pt x="472" y="232"/>
                      </a:lnTo>
                      <a:lnTo>
                        <a:pt x="474" y="302"/>
                      </a:lnTo>
                      <a:lnTo>
                        <a:pt x="466" y="316"/>
                      </a:lnTo>
                      <a:lnTo>
                        <a:pt x="454" y="330"/>
                      </a:lnTo>
                      <a:lnTo>
                        <a:pt x="442" y="344"/>
                      </a:lnTo>
                      <a:lnTo>
                        <a:pt x="428" y="354"/>
                      </a:lnTo>
                      <a:lnTo>
                        <a:pt x="428" y="376"/>
                      </a:lnTo>
                      <a:lnTo>
                        <a:pt x="436" y="384"/>
                      </a:lnTo>
                      <a:lnTo>
                        <a:pt x="450" y="392"/>
                      </a:lnTo>
                      <a:lnTo>
                        <a:pt x="460" y="430"/>
                      </a:lnTo>
                      <a:lnTo>
                        <a:pt x="462" y="434"/>
                      </a:lnTo>
                      <a:lnTo>
                        <a:pt x="466" y="438"/>
                      </a:lnTo>
                      <a:lnTo>
                        <a:pt x="474" y="444"/>
                      </a:lnTo>
                      <a:lnTo>
                        <a:pt x="480" y="446"/>
                      </a:lnTo>
                      <a:lnTo>
                        <a:pt x="486" y="446"/>
                      </a:lnTo>
                      <a:lnTo>
                        <a:pt x="492" y="440"/>
                      </a:lnTo>
                      <a:lnTo>
                        <a:pt x="498" y="436"/>
                      </a:lnTo>
                      <a:lnTo>
                        <a:pt x="504" y="434"/>
                      </a:lnTo>
                      <a:lnTo>
                        <a:pt x="514" y="436"/>
                      </a:lnTo>
                      <a:lnTo>
                        <a:pt x="520" y="448"/>
                      </a:lnTo>
                      <a:lnTo>
                        <a:pt x="526" y="464"/>
                      </a:lnTo>
                      <a:lnTo>
                        <a:pt x="528" y="474"/>
                      </a:lnTo>
                      <a:lnTo>
                        <a:pt x="530" y="484"/>
                      </a:lnTo>
                      <a:lnTo>
                        <a:pt x="530" y="492"/>
                      </a:lnTo>
                      <a:lnTo>
                        <a:pt x="526" y="502"/>
                      </a:lnTo>
                      <a:lnTo>
                        <a:pt x="516" y="504"/>
                      </a:lnTo>
                      <a:lnTo>
                        <a:pt x="506" y="510"/>
                      </a:lnTo>
                      <a:lnTo>
                        <a:pt x="492" y="522"/>
                      </a:lnTo>
                      <a:lnTo>
                        <a:pt x="478" y="542"/>
                      </a:lnTo>
                      <a:close/>
                    </a:path>
                  </a:pathLst>
                </a:custGeom>
                <a:solidFill>
                  <a:srgbClr val="6DA6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00" name="Freeform 27"/>
                <p:cNvSpPr>
                  <a:spLocks noChangeArrowheads="1"/>
                </p:cNvSpPr>
                <p:nvPr/>
              </p:nvSpPr>
              <p:spPr bwMode="auto">
                <a:xfrm>
                  <a:off x="2826" y="1678"/>
                  <a:ext cx="490" cy="888"/>
                </a:xfrm>
                <a:custGeom>
                  <a:avLst/>
                  <a:gdLst>
                    <a:gd name="T0" fmla="*/ 320 w 490"/>
                    <a:gd name="T1" fmla="*/ 878 h 888"/>
                    <a:gd name="T2" fmla="*/ 252 w 490"/>
                    <a:gd name="T3" fmla="*/ 834 h 888"/>
                    <a:gd name="T4" fmla="*/ 196 w 490"/>
                    <a:gd name="T5" fmla="*/ 838 h 888"/>
                    <a:gd name="T6" fmla="*/ 170 w 490"/>
                    <a:gd name="T7" fmla="*/ 842 h 888"/>
                    <a:gd name="T8" fmla="*/ 136 w 490"/>
                    <a:gd name="T9" fmla="*/ 824 h 888"/>
                    <a:gd name="T10" fmla="*/ 106 w 490"/>
                    <a:gd name="T11" fmla="*/ 804 h 888"/>
                    <a:gd name="T12" fmla="*/ 56 w 490"/>
                    <a:gd name="T13" fmla="*/ 800 h 888"/>
                    <a:gd name="T14" fmla="*/ 12 w 490"/>
                    <a:gd name="T15" fmla="*/ 776 h 888"/>
                    <a:gd name="T16" fmla="*/ 20 w 490"/>
                    <a:gd name="T17" fmla="*/ 744 h 888"/>
                    <a:gd name="T18" fmla="*/ 8 w 490"/>
                    <a:gd name="T19" fmla="*/ 726 h 888"/>
                    <a:gd name="T20" fmla="*/ 0 w 490"/>
                    <a:gd name="T21" fmla="*/ 706 h 888"/>
                    <a:gd name="T22" fmla="*/ 62 w 490"/>
                    <a:gd name="T23" fmla="*/ 696 h 888"/>
                    <a:gd name="T24" fmla="*/ 66 w 490"/>
                    <a:gd name="T25" fmla="*/ 648 h 888"/>
                    <a:gd name="T26" fmla="*/ 52 w 490"/>
                    <a:gd name="T27" fmla="*/ 602 h 888"/>
                    <a:gd name="T28" fmla="*/ 56 w 490"/>
                    <a:gd name="T29" fmla="*/ 536 h 888"/>
                    <a:gd name="T30" fmla="*/ 104 w 490"/>
                    <a:gd name="T31" fmla="*/ 530 h 888"/>
                    <a:gd name="T32" fmla="*/ 168 w 490"/>
                    <a:gd name="T33" fmla="*/ 548 h 888"/>
                    <a:gd name="T34" fmla="*/ 172 w 490"/>
                    <a:gd name="T35" fmla="*/ 504 h 888"/>
                    <a:gd name="T36" fmla="*/ 190 w 490"/>
                    <a:gd name="T37" fmla="*/ 494 h 888"/>
                    <a:gd name="T38" fmla="*/ 214 w 490"/>
                    <a:gd name="T39" fmla="*/ 500 h 888"/>
                    <a:gd name="T40" fmla="*/ 248 w 490"/>
                    <a:gd name="T41" fmla="*/ 478 h 888"/>
                    <a:gd name="T42" fmla="*/ 246 w 490"/>
                    <a:gd name="T43" fmla="*/ 416 h 888"/>
                    <a:gd name="T44" fmla="*/ 256 w 490"/>
                    <a:gd name="T45" fmla="*/ 384 h 888"/>
                    <a:gd name="T46" fmla="*/ 240 w 490"/>
                    <a:gd name="T47" fmla="*/ 362 h 888"/>
                    <a:gd name="T48" fmla="*/ 196 w 490"/>
                    <a:gd name="T49" fmla="*/ 334 h 888"/>
                    <a:gd name="T50" fmla="*/ 152 w 490"/>
                    <a:gd name="T51" fmla="*/ 318 h 888"/>
                    <a:gd name="T52" fmla="*/ 126 w 490"/>
                    <a:gd name="T53" fmla="*/ 296 h 888"/>
                    <a:gd name="T54" fmla="*/ 130 w 490"/>
                    <a:gd name="T55" fmla="*/ 244 h 888"/>
                    <a:gd name="T56" fmla="*/ 148 w 490"/>
                    <a:gd name="T57" fmla="*/ 222 h 888"/>
                    <a:gd name="T58" fmla="*/ 184 w 490"/>
                    <a:gd name="T59" fmla="*/ 226 h 888"/>
                    <a:gd name="T60" fmla="*/ 270 w 490"/>
                    <a:gd name="T61" fmla="*/ 220 h 888"/>
                    <a:gd name="T62" fmla="*/ 278 w 490"/>
                    <a:gd name="T63" fmla="*/ 162 h 888"/>
                    <a:gd name="T64" fmla="*/ 280 w 490"/>
                    <a:gd name="T65" fmla="*/ 130 h 888"/>
                    <a:gd name="T66" fmla="*/ 304 w 490"/>
                    <a:gd name="T67" fmla="*/ 104 h 888"/>
                    <a:gd name="T68" fmla="*/ 364 w 490"/>
                    <a:gd name="T69" fmla="*/ 38 h 888"/>
                    <a:gd name="T70" fmla="*/ 404 w 490"/>
                    <a:gd name="T71" fmla="*/ 28 h 888"/>
                    <a:gd name="T72" fmla="*/ 416 w 490"/>
                    <a:gd name="T73" fmla="*/ 22 h 888"/>
                    <a:gd name="T74" fmla="*/ 440 w 490"/>
                    <a:gd name="T75" fmla="*/ 2 h 888"/>
                    <a:gd name="T76" fmla="*/ 462 w 490"/>
                    <a:gd name="T77" fmla="*/ 20 h 888"/>
                    <a:gd name="T78" fmla="*/ 452 w 490"/>
                    <a:gd name="T79" fmla="*/ 52 h 888"/>
                    <a:gd name="T80" fmla="*/ 438 w 490"/>
                    <a:gd name="T81" fmla="*/ 108 h 888"/>
                    <a:gd name="T82" fmla="*/ 422 w 490"/>
                    <a:gd name="T83" fmla="*/ 138 h 888"/>
                    <a:gd name="T84" fmla="*/ 430 w 490"/>
                    <a:gd name="T85" fmla="*/ 228 h 888"/>
                    <a:gd name="T86" fmla="*/ 408 w 490"/>
                    <a:gd name="T87" fmla="*/ 284 h 888"/>
                    <a:gd name="T88" fmla="*/ 398 w 490"/>
                    <a:gd name="T89" fmla="*/ 384 h 888"/>
                    <a:gd name="T90" fmla="*/ 418 w 490"/>
                    <a:gd name="T91" fmla="*/ 454 h 888"/>
                    <a:gd name="T92" fmla="*/ 412 w 490"/>
                    <a:gd name="T93" fmla="*/ 526 h 888"/>
                    <a:gd name="T94" fmla="*/ 428 w 490"/>
                    <a:gd name="T95" fmla="*/ 556 h 888"/>
                    <a:gd name="T96" fmla="*/ 432 w 490"/>
                    <a:gd name="T97" fmla="*/ 600 h 888"/>
                    <a:gd name="T98" fmla="*/ 476 w 490"/>
                    <a:gd name="T99" fmla="*/ 690 h 888"/>
                    <a:gd name="T100" fmla="*/ 462 w 490"/>
                    <a:gd name="T101" fmla="*/ 726 h 888"/>
                    <a:gd name="T102" fmla="*/ 362 w 490"/>
                    <a:gd name="T103" fmla="*/ 728 h 888"/>
                    <a:gd name="T104" fmla="*/ 354 w 490"/>
                    <a:gd name="T105" fmla="*/ 744 h 888"/>
                    <a:gd name="T106" fmla="*/ 398 w 490"/>
                    <a:gd name="T107" fmla="*/ 792 h 888"/>
                    <a:gd name="T108" fmla="*/ 350 w 490"/>
                    <a:gd name="T109" fmla="*/ 828 h 888"/>
                    <a:gd name="T110" fmla="*/ 344 w 490"/>
                    <a:gd name="T111" fmla="*/ 888 h 888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490"/>
                    <a:gd name="T169" fmla="*/ 0 h 888"/>
                    <a:gd name="T170" fmla="*/ 490 w 490"/>
                    <a:gd name="T171" fmla="*/ 888 h 888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490" h="888">
                      <a:moveTo>
                        <a:pt x="344" y="888"/>
                      </a:moveTo>
                      <a:lnTo>
                        <a:pt x="344" y="888"/>
                      </a:lnTo>
                      <a:lnTo>
                        <a:pt x="330" y="884"/>
                      </a:lnTo>
                      <a:lnTo>
                        <a:pt x="320" y="878"/>
                      </a:lnTo>
                      <a:lnTo>
                        <a:pt x="304" y="866"/>
                      </a:lnTo>
                      <a:lnTo>
                        <a:pt x="278" y="842"/>
                      </a:lnTo>
                      <a:lnTo>
                        <a:pt x="252" y="834"/>
                      </a:lnTo>
                      <a:lnTo>
                        <a:pt x="232" y="834"/>
                      </a:lnTo>
                      <a:lnTo>
                        <a:pt x="214" y="834"/>
                      </a:lnTo>
                      <a:lnTo>
                        <a:pt x="196" y="838"/>
                      </a:lnTo>
                      <a:lnTo>
                        <a:pt x="188" y="840"/>
                      </a:lnTo>
                      <a:lnTo>
                        <a:pt x="180" y="844"/>
                      </a:lnTo>
                      <a:lnTo>
                        <a:pt x="170" y="842"/>
                      </a:lnTo>
                      <a:lnTo>
                        <a:pt x="160" y="836"/>
                      </a:lnTo>
                      <a:lnTo>
                        <a:pt x="146" y="826"/>
                      </a:lnTo>
                      <a:lnTo>
                        <a:pt x="136" y="824"/>
                      </a:lnTo>
                      <a:lnTo>
                        <a:pt x="128" y="822"/>
                      </a:lnTo>
                      <a:lnTo>
                        <a:pt x="120" y="818"/>
                      </a:lnTo>
                      <a:lnTo>
                        <a:pt x="114" y="814"/>
                      </a:lnTo>
                      <a:lnTo>
                        <a:pt x="106" y="804"/>
                      </a:lnTo>
                      <a:lnTo>
                        <a:pt x="102" y="802"/>
                      </a:lnTo>
                      <a:lnTo>
                        <a:pt x="98" y="800"/>
                      </a:lnTo>
                      <a:lnTo>
                        <a:pt x="56" y="800"/>
                      </a:lnTo>
                      <a:lnTo>
                        <a:pt x="12" y="784"/>
                      </a:lnTo>
                      <a:lnTo>
                        <a:pt x="12" y="776"/>
                      </a:lnTo>
                      <a:lnTo>
                        <a:pt x="14" y="770"/>
                      </a:lnTo>
                      <a:lnTo>
                        <a:pt x="20" y="758"/>
                      </a:lnTo>
                      <a:lnTo>
                        <a:pt x="20" y="744"/>
                      </a:lnTo>
                      <a:lnTo>
                        <a:pt x="18" y="734"/>
                      </a:lnTo>
                      <a:lnTo>
                        <a:pt x="14" y="728"/>
                      </a:lnTo>
                      <a:lnTo>
                        <a:pt x="8" y="726"/>
                      </a:lnTo>
                      <a:lnTo>
                        <a:pt x="2" y="718"/>
                      </a:lnTo>
                      <a:lnTo>
                        <a:pt x="0" y="714"/>
                      </a:lnTo>
                      <a:lnTo>
                        <a:pt x="0" y="708"/>
                      </a:lnTo>
                      <a:lnTo>
                        <a:pt x="0" y="706"/>
                      </a:lnTo>
                      <a:lnTo>
                        <a:pt x="58" y="704"/>
                      </a:lnTo>
                      <a:lnTo>
                        <a:pt x="62" y="696"/>
                      </a:lnTo>
                      <a:lnTo>
                        <a:pt x="66" y="686"/>
                      </a:lnTo>
                      <a:lnTo>
                        <a:pt x="66" y="676"/>
                      </a:lnTo>
                      <a:lnTo>
                        <a:pt x="68" y="666"/>
                      </a:lnTo>
                      <a:lnTo>
                        <a:pt x="66" y="648"/>
                      </a:lnTo>
                      <a:lnTo>
                        <a:pt x="64" y="632"/>
                      </a:lnTo>
                      <a:lnTo>
                        <a:pt x="52" y="602"/>
                      </a:lnTo>
                      <a:lnTo>
                        <a:pt x="46" y="564"/>
                      </a:lnTo>
                      <a:lnTo>
                        <a:pt x="46" y="550"/>
                      </a:lnTo>
                      <a:lnTo>
                        <a:pt x="50" y="542"/>
                      </a:lnTo>
                      <a:lnTo>
                        <a:pt x="56" y="536"/>
                      </a:lnTo>
                      <a:lnTo>
                        <a:pt x="68" y="532"/>
                      </a:lnTo>
                      <a:lnTo>
                        <a:pt x="84" y="530"/>
                      </a:lnTo>
                      <a:lnTo>
                        <a:pt x="104" y="530"/>
                      </a:lnTo>
                      <a:lnTo>
                        <a:pt x="150" y="552"/>
                      </a:lnTo>
                      <a:lnTo>
                        <a:pt x="162" y="550"/>
                      </a:lnTo>
                      <a:lnTo>
                        <a:pt x="168" y="548"/>
                      </a:lnTo>
                      <a:lnTo>
                        <a:pt x="172" y="546"/>
                      </a:lnTo>
                      <a:lnTo>
                        <a:pt x="172" y="504"/>
                      </a:lnTo>
                      <a:lnTo>
                        <a:pt x="174" y="500"/>
                      </a:lnTo>
                      <a:lnTo>
                        <a:pt x="178" y="496"/>
                      </a:lnTo>
                      <a:lnTo>
                        <a:pt x="182" y="494"/>
                      </a:lnTo>
                      <a:lnTo>
                        <a:pt x="190" y="494"/>
                      </a:lnTo>
                      <a:lnTo>
                        <a:pt x="204" y="494"/>
                      </a:lnTo>
                      <a:lnTo>
                        <a:pt x="210" y="496"/>
                      </a:lnTo>
                      <a:lnTo>
                        <a:pt x="214" y="500"/>
                      </a:lnTo>
                      <a:lnTo>
                        <a:pt x="242" y="500"/>
                      </a:lnTo>
                      <a:lnTo>
                        <a:pt x="246" y="490"/>
                      </a:lnTo>
                      <a:lnTo>
                        <a:pt x="248" y="478"/>
                      </a:lnTo>
                      <a:lnTo>
                        <a:pt x="250" y="454"/>
                      </a:lnTo>
                      <a:lnTo>
                        <a:pt x="250" y="432"/>
                      </a:lnTo>
                      <a:lnTo>
                        <a:pt x="248" y="424"/>
                      </a:lnTo>
                      <a:lnTo>
                        <a:pt x="246" y="416"/>
                      </a:lnTo>
                      <a:lnTo>
                        <a:pt x="248" y="404"/>
                      </a:lnTo>
                      <a:lnTo>
                        <a:pt x="250" y="396"/>
                      </a:lnTo>
                      <a:lnTo>
                        <a:pt x="256" y="384"/>
                      </a:lnTo>
                      <a:lnTo>
                        <a:pt x="256" y="364"/>
                      </a:lnTo>
                      <a:lnTo>
                        <a:pt x="240" y="362"/>
                      </a:lnTo>
                      <a:lnTo>
                        <a:pt x="224" y="352"/>
                      </a:lnTo>
                      <a:lnTo>
                        <a:pt x="210" y="342"/>
                      </a:lnTo>
                      <a:lnTo>
                        <a:pt x="196" y="334"/>
                      </a:lnTo>
                      <a:lnTo>
                        <a:pt x="188" y="328"/>
                      </a:lnTo>
                      <a:lnTo>
                        <a:pt x="170" y="324"/>
                      </a:lnTo>
                      <a:lnTo>
                        <a:pt x="152" y="318"/>
                      </a:lnTo>
                      <a:lnTo>
                        <a:pt x="136" y="312"/>
                      </a:lnTo>
                      <a:lnTo>
                        <a:pt x="126" y="306"/>
                      </a:lnTo>
                      <a:lnTo>
                        <a:pt x="126" y="296"/>
                      </a:lnTo>
                      <a:lnTo>
                        <a:pt x="128" y="290"/>
                      </a:lnTo>
                      <a:lnTo>
                        <a:pt x="136" y="280"/>
                      </a:lnTo>
                      <a:lnTo>
                        <a:pt x="130" y="244"/>
                      </a:lnTo>
                      <a:lnTo>
                        <a:pt x="134" y="242"/>
                      </a:lnTo>
                      <a:lnTo>
                        <a:pt x="140" y="236"/>
                      </a:lnTo>
                      <a:lnTo>
                        <a:pt x="148" y="222"/>
                      </a:lnTo>
                      <a:lnTo>
                        <a:pt x="162" y="222"/>
                      </a:lnTo>
                      <a:lnTo>
                        <a:pt x="172" y="222"/>
                      </a:lnTo>
                      <a:lnTo>
                        <a:pt x="184" y="226"/>
                      </a:lnTo>
                      <a:lnTo>
                        <a:pt x="264" y="230"/>
                      </a:lnTo>
                      <a:lnTo>
                        <a:pt x="270" y="220"/>
                      </a:lnTo>
                      <a:lnTo>
                        <a:pt x="276" y="210"/>
                      </a:lnTo>
                      <a:lnTo>
                        <a:pt x="278" y="198"/>
                      </a:lnTo>
                      <a:lnTo>
                        <a:pt x="280" y="186"/>
                      </a:lnTo>
                      <a:lnTo>
                        <a:pt x="278" y="162"/>
                      </a:lnTo>
                      <a:lnTo>
                        <a:pt x="278" y="144"/>
                      </a:lnTo>
                      <a:lnTo>
                        <a:pt x="278" y="136"/>
                      </a:lnTo>
                      <a:lnTo>
                        <a:pt x="280" y="130"/>
                      </a:lnTo>
                      <a:lnTo>
                        <a:pt x="282" y="124"/>
                      </a:lnTo>
                      <a:lnTo>
                        <a:pt x="286" y="120"/>
                      </a:lnTo>
                      <a:lnTo>
                        <a:pt x="294" y="114"/>
                      </a:lnTo>
                      <a:lnTo>
                        <a:pt x="304" y="104"/>
                      </a:lnTo>
                      <a:lnTo>
                        <a:pt x="334" y="60"/>
                      </a:lnTo>
                      <a:lnTo>
                        <a:pt x="364" y="38"/>
                      </a:lnTo>
                      <a:lnTo>
                        <a:pt x="382" y="12"/>
                      </a:lnTo>
                      <a:lnTo>
                        <a:pt x="404" y="28"/>
                      </a:lnTo>
                      <a:lnTo>
                        <a:pt x="410" y="28"/>
                      </a:lnTo>
                      <a:lnTo>
                        <a:pt x="416" y="22"/>
                      </a:lnTo>
                      <a:lnTo>
                        <a:pt x="422" y="16"/>
                      </a:lnTo>
                      <a:lnTo>
                        <a:pt x="430" y="0"/>
                      </a:lnTo>
                      <a:lnTo>
                        <a:pt x="440" y="2"/>
                      </a:lnTo>
                      <a:lnTo>
                        <a:pt x="450" y="4"/>
                      </a:lnTo>
                      <a:lnTo>
                        <a:pt x="456" y="8"/>
                      </a:lnTo>
                      <a:lnTo>
                        <a:pt x="460" y="12"/>
                      </a:lnTo>
                      <a:lnTo>
                        <a:pt x="462" y="20"/>
                      </a:lnTo>
                      <a:lnTo>
                        <a:pt x="464" y="28"/>
                      </a:lnTo>
                      <a:lnTo>
                        <a:pt x="452" y="52"/>
                      </a:lnTo>
                      <a:lnTo>
                        <a:pt x="450" y="72"/>
                      </a:lnTo>
                      <a:lnTo>
                        <a:pt x="446" y="90"/>
                      </a:lnTo>
                      <a:lnTo>
                        <a:pt x="444" y="100"/>
                      </a:lnTo>
                      <a:lnTo>
                        <a:pt x="438" y="108"/>
                      </a:lnTo>
                      <a:lnTo>
                        <a:pt x="432" y="118"/>
                      </a:lnTo>
                      <a:lnTo>
                        <a:pt x="424" y="126"/>
                      </a:lnTo>
                      <a:lnTo>
                        <a:pt x="422" y="138"/>
                      </a:lnTo>
                      <a:lnTo>
                        <a:pt x="420" y="150"/>
                      </a:lnTo>
                      <a:lnTo>
                        <a:pt x="422" y="174"/>
                      </a:lnTo>
                      <a:lnTo>
                        <a:pt x="430" y="228"/>
                      </a:lnTo>
                      <a:lnTo>
                        <a:pt x="430" y="238"/>
                      </a:lnTo>
                      <a:lnTo>
                        <a:pt x="428" y="246"/>
                      </a:lnTo>
                      <a:lnTo>
                        <a:pt x="420" y="266"/>
                      </a:lnTo>
                      <a:lnTo>
                        <a:pt x="408" y="284"/>
                      </a:lnTo>
                      <a:lnTo>
                        <a:pt x="398" y="300"/>
                      </a:lnTo>
                      <a:lnTo>
                        <a:pt x="398" y="384"/>
                      </a:lnTo>
                      <a:lnTo>
                        <a:pt x="412" y="416"/>
                      </a:lnTo>
                      <a:lnTo>
                        <a:pt x="416" y="434"/>
                      </a:lnTo>
                      <a:lnTo>
                        <a:pt x="418" y="454"/>
                      </a:lnTo>
                      <a:lnTo>
                        <a:pt x="414" y="472"/>
                      </a:lnTo>
                      <a:lnTo>
                        <a:pt x="410" y="492"/>
                      </a:lnTo>
                      <a:lnTo>
                        <a:pt x="410" y="514"/>
                      </a:lnTo>
                      <a:lnTo>
                        <a:pt x="412" y="526"/>
                      </a:lnTo>
                      <a:lnTo>
                        <a:pt x="414" y="538"/>
                      </a:lnTo>
                      <a:lnTo>
                        <a:pt x="422" y="548"/>
                      </a:lnTo>
                      <a:lnTo>
                        <a:pt x="428" y="556"/>
                      </a:lnTo>
                      <a:lnTo>
                        <a:pt x="434" y="568"/>
                      </a:lnTo>
                      <a:lnTo>
                        <a:pt x="432" y="600"/>
                      </a:lnTo>
                      <a:lnTo>
                        <a:pt x="456" y="660"/>
                      </a:lnTo>
                      <a:lnTo>
                        <a:pt x="466" y="674"/>
                      </a:lnTo>
                      <a:lnTo>
                        <a:pt x="476" y="690"/>
                      </a:lnTo>
                      <a:lnTo>
                        <a:pt x="484" y="710"/>
                      </a:lnTo>
                      <a:lnTo>
                        <a:pt x="490" y="732"/>
                      </a:lnTo>
                      <a:lnTo>
                        <a:pt x="462" y="726"/>
                      </a:lnTo>
                      <a:lnTo>
                        <a:pt x="404" y="726"/>
                      </a:lnTo>
                      <a:lnTo>
                        <a:pt x="372" y="728"/>
                      </a:lnTo>
                      <a:lnTo>
                        <a:pt x="362" y="728"/>
                      </a:lnTo>
                      <a:lnTo>
                        <a:pt x="356" y="732"/>
                      </a:lnTo>
                      <a:lnTo>
                        <a:pt x="354" y="744"/>
                      </a:lnTo>
                      <a:lnTo>
                        <a:pt x="394" y="776"/>
                      </a:lnTo>
                      <a:lnTo>
                        <a:pt x="398" y="792"/>
                      </a:lnTo>
                      <a:lnTo>
                        <a:pt x="382" y="798"/>
                      </a:lnTo>
                      <a:lnTo>
                        <a:pt x="370" y="806"/>
                      </a:lnTo>
                      <a:lnTo>
                        <a:pt x="360" y="816"/>
                      </a:lnTo>
                      <a:lnTo>
                        <a:pt x="350" y="828"/>
                      </a:lnTo>
                      <a:lnTo>
                        <a:pt x="350" y="888"/>
                      </a:lnTo>
                      <a:lnTo>
                        <a:pt x="344" y="888"/>
                      </a:lnTo>
                      <a:close/>
                    </a:path>
                  </a:pathLst>
                </a:custGeom>
                <a:solidFill>
                  <a:srgbClr val="6DA6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01" name="Freeform 28"/>
                <p:cNvSpPr>
                  <a:spLocks noChangeArrowheads="1"/>
                </p:cNvSpPr>
                <p:nvPr/>
              </p:nvSpPr>
              <p:spPr bwMode="auto">
                <a:xfrm>
                  <a:off x="1312" y="1664"/>
                  <a:ext cx="1236" cy="900"/>
                </a:xfrm>
                <a:custGeom>
                  <a:avLst/>
                  <a:gdLst>
                    <a:gd name="T0" fmla="*/ 494 w 1236"/>
                    <a:gd name="T1" fmla="*/ 798 h 900"/>
                    <a:gd name="T2" fmla="*/ 430 w 1236"/>
                    <a:gd name="T3" fmla="*/ 762 h 900"/>
                    <a:gd name="T4" fmla="*/ 278 w 1236"/>
                    <a:gd name="T5" fmla="*/ 748 h 900"/>
                    <a:gd name="T6" fmla="*/ 176 w 1236"/>
                    <a:gd name="T7" fmla="*/ 704 h 900"/>
                    <a:gd name="T8" fmla="*/ 148 w 1236"/>
                    <a:gd name="T9" fmla="*/ 670 h 900"/>
                    <a:gd name="T10" fmla="*/ 70 w 1236"/>
                    <a:gd name="T11" fmla="*/ 640 h 900"/>
                    <a:gd name="T12" fmla="*/ 24 w 1236"/>
                    <a:gd name="T13" fmla="*/ 596 h 900"/>
                    <a:gd name="T14" fmla="*/ 0 w 1236"/>
                    <a:gd name="T15" fmla="*/ 412 h 900"/>
                    <a:gd name="T16" fmla="*/ 16 w 1236"/>
                    <a:gd name="T17" fmla="*/ 340 h 900"/>
                    <a:gd name="T18" fmla="*/ 26 w 1236"/>
                    <a:gd name="T19" fmla="*/ 328 h 900"/>
                    <a:gd name="T20" fmla="*/ 52 w 1236"/>
                    <a:gd name="T21" fmla="*/ 314 h 900"/>
                    <a:gd name="T22" fmla="*/ 98 w 1236"/>
                    <a:gd name="T23" fmla="*/ 336 h 900"/>
                    <a:gd name="T24" fmla="*/ 150 w 1236"/>
                    <a:gd name="T25" fmla="*/ 336 h 900"/>
                    <a:gd name="T26" fmla="*/ 138 w 1236"/>
                    <a:gd name="T27" fmla="*/ 274 h 900"/>
                    <a:gd name="T28" fmla="*/ 168 w 1236"/>
                    <a:gd name="T29" fmla="*/ 236 h 900"/>
                    <a:gd name="T30" fmla="*/ 186 w 1236"/>
                    <a:gd name="T31" fmla="*/ 192 h 900"/>
                    <a:gd name="T32" fmla="*/ 152 w 1236"/>
                    <a:gd name="T33" fmla="*/ 150 h 900"/>
                    <a:gd name="T34" fmla="*/ 120 w 1236"/>
                    <a:gd name="T35" fmla="*/ 120 h 900"/>
                    <a:gd name="T36" fmla="*/ 118 w 1236"/>
                    <a:gd name="T37" fmla="*/ 92 h 900"/>
                    <a:gd name="T38" fmla="*/ 104 w 1236"/>
                    <a:gd name="T39" fmla="*/ 58 h 900"/>
                    <a:gd name="T40" fmla="*/ 234 w 1236"/>
                    <a:gd name="T41" fmla="*/ 42 h 900"/>
                    <a:gd name="T42" fmla="*/ 340 w 1236"/>
                    <a:gd name="T43" fmla="*/ 4 h 900"/>
                    <a:gd name="T44" fmla="*/ 430 w 1236"/>
                    <a:gd name="T45" fmla="*/ 8 h 900"/>
                    <a:gd name="T46" fmla="*/ 526 w 1236"/>
                    <a:gd name="T47" fmla="*/ 22 h 900"/>
                    <a:gd name="T48" fmla="*/ 654 w 1236"/>
                    <a:gd name="T49" fmla="*/ 114 h 900"/>
                    <a:gd name="T50" fmla="*/ 720 w 1236"/>
                    <a:gd name="T51" fmla="*/ 110 h 900"/>
                    <a:gd name="T52" fmla="*/ 720 w 1236"/>
                    <a:gd name="T53" fmla="*/ 56 h 900"/>
                    <a:gd name="T54" fmla="*/ 792 w 1236"/>
                    <a:gd name="T55" fmla="*/ 72 h 900"/>
                    <a:gd name="T56" fmla="*/ 930 w 1236"/>
                    <a:gd name="T57" fmla="*/ 128 h 900"/>
                    <a:gd name="T58" fmla="*/ 952 w 1236"/>
                    <a:gd name="T59" fmla="*/ 142 h 900"/>
                    <a:gd name="T60" fmla="*/ 1088 w 1236"/>
                    <a:gd name="T61" fmla="*/ 224 h 900"/>
                    <a:gd name="T62" fmla="*/ 1174 w 1236"/>
                    <a:gd name="T63" fmla="*/ 250 h 900"/>
                    <a:gd name="T64" fmla="*/ 1216 w 1236"/>
                    <a:gd name="T65" fmla="*/ 368 h 900"/>
                    <a:gd name="T66" fmla="*/ 1236 w 1236"/>
                    <a:gd name="T67" fmla="*/ 452 h 900"/>
                    <a:gd name="T68" fmla="*/ 1184 w 1236"/>
                    <a:gd name="T69" fmla="*/ 496 h 900"/>
                    <a:gd name="T70" fmla="*/ 1120 w 1236"/>
                    <a:gd name="T71" fmla="*/ 584 h 900"/>
                    <a:gd name="T72" fmla="*/ 1144 w 1236"/>
                    <a:gd name="T73" fmla="*/ 626 h 900"/>
                    <a:gd name="T74" fmla="*/ 1086 w 1236"/>
                    <a:gd name="T75" fmla="*/ 606 h 900"/>
                    <a:gd name="T76" fmla="*/ 1030 w 1236"/>
                    <a:gd name="T77" fmla="*/ 642 h 900"/>
                    <a:gd name="T78" fmla="*/ 1064 w 1236"/>
                    <a:gd name="T79" fmla="*/ 694 h 900"/>
                    <a:gd name="T80" fmla="*/ 1076 w 1236"/>
                    <a:gd name="T81" fmla="*/ 792 h 900"/>
                    <a:gd name="T82" fmla="*/ 1034 w 1236"/>
                    <a:gd name="T83" fmla="*/ 804 h 900"/>
                    <a:gd name="T84" fmla="*/ 996 w 1236"/>
                    <a:gd name="T85" fmla="*/ 806 h 900"/>
                    <a:gd name="T86" fmla="*/ 956 w 1236"/>
                    <a:gd name="T87" fmla="*/ 788 h 900"/>
                    <a:gd name="T88" fmla="*/ 920 w 1236"/>
                    <a:gd name="T89" fmla="*/ 800 h 900"/>
                    <a:gd name="T90" fmla="*/ 878 w 1236"/>
                    <a:gd name="T91" fmla="*/ 780 h 900"/>
                    <a:gd name="T92" fmla="*/ 828 w 1236"/>
                    <a:gd name="T93" fmla="*/ 698 h 900"/>
                    <a:gd name="T94" fmla="*/ 778 w 1236"/>
                    <a:gd name="T95" fmla="*/ 654 h 900"/>
                    <a:gd name="T96" fmla="*/ 700 w 1236"/>
                    <a:gd name="T97" fmla="*/ 662 h 900"/>
                    <a:gd name="T98" fmla="*/ 722 w 1236"/>
                    <a:gd name="T99" fmla="*/ 746 h 900"/>
                    <a:gd name="T100" fmla="*/ 694 w 1236"/>
                    <a:gd name="T101" fmla="*/ 796 h 900"/>
                    <a:gd name="T102" fmla="*/ 664 w 1236"/>
                    <a:gd name="T103" fmla="*/ 862 h 900"/>
                    <a:gd name="T104" fmla="*/ 634 w 1236"/>
                    <a:gd name="T105" fmla="*/ 886 h 900"/>
                    <a:gd name="T106" fmla="*/ 604 w 1236"/>
                    <a:gd name="T107" fmla="*/ 884 h 900"/>
                    <a:gd name="T108" fmla="*/ 568 w 1236"/>
                    <a:gd name="T109" fmla="*/ 880 h 900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1236"/>
                    <a:gd name="T166" fmla="*/ 0 h 900"/>
                    <a:gd name="T167" fmla="*/ 1236 w 1236"/>
                    <a:gd name="T168" fmla="*/ 900 h 900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1236" h="900">
                      <a:moveTo>
                        <a:pt x="552" y="900"/>
                      </a:moveTo>
                      <a:lnTo>
                        <a:pt x="552" y="900"/>
                      </a:lnTo>
                      <a:lnTo>
                        <a:pt x="522" y="874"/>
                      </a:lnTo>
                      <a:lnTo>
                        <a:pt x="510" y="834"/>
                      </a:lnTo>
                      <a:lnTo>
                        <a:pt x="494" y="798"/>
                      </a:lnTo>
                      <a:lnTo>
                        <a:pt x="486" y="790"/>
                      </a:lnTo>
                      <a:lnTo>
                        <a:pt x="478" y="782"/>
                      </a:lnTo>
                      <a:lnTo>
                        <a:pt x="460" y="772"/>
                      </a:lnTo>
                      <a:lnTo>
                        <a:pt x="444" y="766"/>
                      </a:lnTo>
                      <a:lnTo>
                        <a:pt x="430" y="762"/>
                      </a:lnTo>
                      <a:lnTo>
                        <a:pt x="322" y="764"/>
                      </a:lnTo>
                      <a:lnTo>
                        <a:pt x="310" y="762"/>
                      </a:lnTo>
                      <a:lnTo>
                        <a:pt x="298" y="758"/>
                      </a:lnTo>
                      <a:lnTo>
                        <a:pt x="278" y="748"/>
                      </a:lnTo>
                      <a:lnTo>
                        <a:pt x="262" y="736"/>
                      </a:lnTo>
                      <a:lnTo>
                        <a:pt x="248" y="724"/>
                      </a:lnTo>
                      <a:lnTo>
                        <a:pt x="220" y="720"/>
                      </a:lnTo>
                      <a:lnTo>
                        <a:pt x="198" y="712"/>
                      </a:lnTo>
                      <a:lnTo>
                        <a:pt x="176" y="704"/>
                      </a:lnTo>
                      <a:lnTo>
                        <a:pt x="158" y="692"/>
                      </a:lnTo>
                      <a:lnTo>
                        <a:pt x="156" y="686"/>
                      </a:lnTo>
                      <a:lnTo>
                        <a:pt x="154" y="680"/>
                      </a:lnTo>
                      <a:lnTo>
                        <a:pt x="148" y="670"/>
                      </a:lnTo>
                      <a:lnTo>
                        <a:pt x="138" y="662"/>
                      </a:lnTo>
                      <a:lnTo>
                        <a:pt x="118" y="658"/>
                      </a:lnTo>
                      <a:lnTo>
                        <a:pt x="100" y="654"/>
                      </a:lnTo>
                      <a:lnTo>
                        <a:pt x="84" y="648"/>
                      </a:lnTo>
                      <a:lnTo>
                        <a:pt x="70" y="640"/>
                      </a:lnTo>
                      <a:lnTo>
                        <a:pt x="62" y="638"/>
                      </a:lnTo>
                      <a:lnTo>
                        <a:pt x="54" y="634"/>
                      </a:lnTo>
                      <a:lnTo>
                        <a:pt x="42" y="624"/>
                      </a:lnTo>
                      <a:lnTo>
                        <a:pt x="32" y="610"/>
                      </a:lnTo>
                      <a:lnTo>
                        <a:pt x="24" y="596"/>
                      </a:lnTo>
                      <a:lnTo>
                        <a:pt x="18" y="580"/>
                      </a:lnTo>
                      <a:lnTo>
                        <a:pt x="12" y="566"/>
                      </a:lnTo>
                      <a:lnTo>
                        <a:pt x="6" y="542"/>
                      </a:lnTo>
                      <a:lnTo>
                        <a:pt x="0" y="412"/>
                      </a:lnTo>
                      <a:lnTo>
                        <a:pt x="14" y="388"/>
                      </a:lnTo>
                      <a:lnTo>
                        <a:pt x="18" y="376"/>
                      </a:lnTo>
                      <a:lnTo>
                        <a:pt x="22" y="366"/>
                      </a:lnTo>
                      <a:lnTo>
                        <a:pt x="20" y="352"/>
                      </a:lnTo>
                      <a:lnTo>
                        <a:pt x="16" y="340"/>
                      </a:lnTo>
                      <a:lnTo>
                        <a:pt x="12" y="332"/>
                      </a:lnTo>
                      <a:lnTo>
                        <a:pt x="10" y="328"/>
                      </a:lnTo>
                      <a:lnTo>
                        <a:pt x="22" y="326"/>
                      </a:lnTo>
                      <a:lnTo>
                        <a:pt x="26" y="328"/>
                      </a:lnTo>
                      <a:lnTo>
                        <a:pt x="32" y="330"/>
                      </a:lnTo>
                      <a:lnTo>
                        <a:pt x="42" y="330"/>
                      </a:lnTo>
                      <a:lnTo>
                        <a:pt x="50" y="320"/>
                      </a:lnTo>
                      <a:lnTo>
                        <a:pt x="52" y="314"/>
                      </a:lnTo>
                      <a:lnTo>
                        <a:pt x="60" y="312"/>
                      </a:lnTo>
                      <a:lnTo>
                        <a:pt x="66" y="312"/>
                      </a:lnTo>
                      <a:lnTo>
                        <a:pt x="72" y="316"/>
                      </a:lnTo>
                      <a:lnTo>
                        <a:pt x="78" y="320"/>
                      </a:lnTo>
                      <a:lnTo>
                        <a:pt x="90" y="330"/>
                      </a:lnTo>
                      <a:lnTo>
                        <a:pt x="98" y="336"/>
                      </a:lnTo>
                      <a:lnTo>
                        <a:pt x="108" y="342"/>
                      </a:lnTo>
                      <a:lnTo>
                        <a:pt x="128" y="342"/>
                      </a:lnTo>
                      <a:lnTo>
                        <a:pt x="140" y="340"/>
                      </a:lnTo>
                      <a:lnTo>
                        <a:pt x="150" y="336"/>
                      </a:lnTo>
                      <a:lnTo>
                        <a:pt x="158" y="326"/>
                      </a:lnTo>
                      <a:lnTo>
                        <a:pt x="158" y="300"/>
                      </a:lnTo>
                      <a:lnTo>
                        <a:pt x="148" y="286"/>
                      </a:lnTo>
                      <a:lnTo>
                        <a:pt x="138" y="274"/>
                      </a:lnTo>
                      <a:lnTo>
                        <a:pt x="136" y="270"/>
                      </a:lnTo>
                      <a:lnTo>
                        <a:pt x="136" y="264"/>
                      </a:lnTo>
                      <a:lnTo>
                        <a:pt x="136" y="258"/>
                      </a:lnTo>
                      <a:lnTo>
                        <a:pt x="140" y="252"/>
                      </a:lnTo>
                      <a:lnTo>
                        <a:pt x="168" y="236"/>
                      </a:lnTo>
                      <a:lnTo>
                        <a:pt x="180" y="224"/>
                      </a:lnTo>
                      <a:lnTo>
                        <a:pt x="184" y="212"/>
                      </a:lnTo>
                      <a:lnTo>
                        <a:pt x="188" y="200"/>
                      </a:lnTo>
                      <a:lnTo>
                        <a:pt x="186" y="192"/>
                      </a:lnTo>
                      <a:lnTo>
                        <a:pt x="184" y="184"/>
                      </a:lnTo>
                      <a:lnTo>
                        <a:pt x="178" y="178"/>
                      </a:lnTo>
                      <a:lnTo>
                        <a:pt x="172" y="174"/>
                      </a:lnTo>
                      <a:lnTo>
                        <a:pt x="160" y="164"/>
                      </a:lnTo>
                      <a:lnTo>
                        <a:pt x="152" y="150"/>
                      </a:lnTo>
                      <a:lnTo>
                        <a:pt x="142" y="138"/>
                      </a:lnTo>
                      <a:lnTo>
                        <a:pt x="132" y="128"/>
                      </a:lnTo>
                      <a:lnTo>
                        <a:pt x="126" y="126"/>
                      </a:lnTo>
                      <a:lnTo>
                        <a:pt x="122" y="126"/>
                      </a:lnTo>
                      <a:lnTo>
                        <a:pt x="120" y="120"/>
                      </a:lnTo>
                      <a:lnTo>
                        <a:pt x="116" y="114"/>
                      </a:lnTo>
                      <a:lnTo>
                        <a:pt x="114" y="110"/>
                      </a:lnTo>
                      <a:lnTo>
                        <a:pt x="114" y="104"/>
                      </a:lnTo>
                      <a:lnTo>
                        <a:pt x="118" y="98"/>
                      </a:lnTo>
                      <a:lnTo>
                        <a:pt x="118" y="92"/>
                      </a:lnTo>
                      <a:lnTo>
                        <a:pt x="118" y="86"/>
                      </a:lnTo>
                      <a:lnTo>
                        <a:pt x="116" y="80"/>
                      </a:lnTo>
                      <a:lnTo>
                        <a:pt x="110" y="70"/>
                      </a:lnTo>
                      <a:lnTo>
                        <a:pt x="104" y="66"/>
                      </a:lnTo>
                      <a:lnTo>
                        <a:pt x="104" y="58"/>
                      </a:lnTo>
                      <a:lnTo>
                        <a:pt x="120" y="56"/>
                      </a:lnTo>
                      <a:lnTo>
                        <a:pt x="138" y="52"/>
                      </a:lnTo>
                      <a:lnTo>
                        <a:pt x="176" y="50"/>
                      </a:lnTo>
                      <a:lnTo>
                        <a:pt x="214" y="46"/>
                      </a:lnTo>
                      <a:lnTo>
                        <a:pt x="234" y="42"/>
                      </a:lnTo>
                      <a:lnTo>
                        <a:pt x="252" y="38"/>
                      </a:lnTo>
                      <a:lnTo>
                        <a:pt x="280" y="24"/>
                      </a:lnTo>
                      <a:lnTo>
                        <a:pt x="310" y="12"/>
                      </a:lnTo>
                      <a:lnTo>
                        <a:pt x="324" y="6"/>
                      </a:lnTo>
                      <a:lnTo>
                        <a:pt x="340" y="4"/>
                      </a:lnTo>
                      <a:lnTo>
                        <a:pt x="358" y="0"/>
                      </a:lnTo>
                      <a:lnTo>
                        <a:pt x="378" y="0"/>
                      </a:lnTo>
                      <a:lnTo>
                        <a:pt x="400" y="10"/>
                      </a:lnTo>
                      <a:lnTo>
                        <a:pt x="430" y="8"/>
                      </a:lnTo>
                      <a:lnTo>
                        <a:pt x="462" y="10"/>
                      </a:lnTo>
                      <a:lnTo>
                        <a:pt x="478" y="10"/>
                      </a:lnTo>
                      <a:lnTo>
                        <a:pt x="494" y="12"/>
                      </a:lnTo>
                      <a:lnTo>
                        <a:pt x="510" y="16"/>
                      </a:lnTo>
                      <a:lnTo>
                        <a:pt x="526" y="22"/>
                      </a:lnTo>
                      <a:lnTo>
                        <a:pt x="604" y="72"/>
                      </a:lnTo>
                      <a:lnTo>
                        <a:pt x="612" y="84"/>
                      </a:lnTo>
                      <a:lnTo>
                        <a:pt x="638" y="104"/>
                      </a:lnTo>
                      <a:lnTo>
                        <a:pt x="654" y="114"/>
                      </a:lnTo>
                      <a:lnTo>
                        <a:pt x="676" y="122"/>
                      </a:lnTo>
                      <a:lnTo>
                        <a:pt x="706" y="122"/>
                      </a:lnTo>
                      <a:lnTo>
                        <a:pt x="720" y="110"/>
                      </a:lnTo>
                      <a:lnTo>
                        <a:pt x="722" y="94"/>
                      </a:lnTo>
                      <a:lnTo>
                        <a:pt x="720" y="80"/>
                      </a:lnTo>
                      <a:lnTo>
                        <a:pt x="718" y="68"/>
                      </a:lnTo>
                      <a:lnTo>
                        <a:pt x="716" y="58"/>
                      </a:lnTo>
                      <a:lnTo>
                        <a:pt x="720" y="56"/>
                      </a:lnTo>
                      <a:lnTo>
                        <a:pt x="724" y="54"/>
                      </a:lnTo>
                      <a:lnTo>
                        <a:pt x="736" y="52"/>
                      </a:lnTo>
                      <a:lnTo>
                        <a:pt x="762" y="52"/>
                      </a:lnTo>
                      <a:lnTo>
                        <a:pt x="792" y="72"/>
                      </a:lnTo>
                      <a:lnTo>
                        <a:pt x="822" y="80"/>
                      </a:lnTo>
                      <a:lnTo>
                        <a:pt x="858" y="84"/>
                      </a:lnTo>
                      <a:lnTo>
                        <a:pt x="898" y="104"/>
                      </a:lnTo>
                      <a:lnTo>
                        <a:pt x="930" y="128"/>
                      </a:lnTo>
                      <a:lnTo>
                        <a:pt x="930" y="132"/>
                      </a:lnTo>
                      <a:lnTo>
                        <a:pt x="940" y="140"/>
                      </a:lnTo>
                      <a:lnTo>
                        <a:pt x="952" y="142"/>
                      </a:lnTo>
                      <a:lnTo>
                        <a:pt x="964" y="140"/>
                      </a:lnTo>
                      <a:lnTo>
                        <a:pt x="992" y="136"/>
                      </a:lnTo>
                      <a:lnTo>
                        <a:pt x="1032" y="184"/>
                      </a:lnTo>
                      <a:lnTo>
                        <a:pt x="1088" y="224"/>
                      </a:lnTo>
                      <a:lnTo>
                        <a:pt x="1116" y="238"/>
                      </a:lnTo>
                      <a:lnTo>
                        <a:pt x="1166" y="238"/>
                      </a:lnTo>
                      <a:lnTo>
                        <a:pt x="1174" y="250"/>
                      </a:lnTo>
                      <a:lnTo>
                        <a:pt x="1182" y="272"/>
                      </a:lnTo>
                      <a:lnTo>
                        <a:pt x="1188" y="294"/>
                      </a:lnTo>
                      <a:lnTo>
                        <a:pt x="1194" y="316"/>
                      </a:lnTo>
                      <a:lnTo>
                        <a:pt x="1216" y="368"/>
                      </a:lnTo>
                      <a:lnTo>
                        <a:pt x="1220" y="412"/>
                      </a:lnTo>
                      <a:lnTo>
                        <a:pt x="1228" y="422"/>
                      </a:lnTo>
                      <a:lnTo>
                        <a:pt x="1234" y="436"/>
                      </a:lnTo>
                      <a:lnTo>
                        <a:pt x="1236" y="444"/>
                      </a:lnTo>
                      <a:lnTo>
                        <a:pt x="1236" y="452"/>
                      </a:lnTo>
                      <a:lnTo>
                        <a:pt x="1232" y="458"/>
                      </a:lnTo>
                      <a:lnTo>
                        <a:pt x="1226" y="466"/>
                      </a:lnTo>
                      <a:lnTo>
                        <a:pt x="1200" y="482"/>
                      </a:lnTo>
                      <a:lnTo>
                        <a:pt x="1192" y="488"/>
                      </a:lnTo>
                      <a:lnTo>
                        <a:pt x="1184" y="496"/>
                      </a:lnTo>
                      <a:lnTo>
                        <a:pt x="1172" y="514"/>
                      </a:lnTo>
                      <a:lnTo>
                        <a:pt x="1156" y="542"/>
                      </a:lnTo>
                      <a:lnTo>
                        <a:pt x="1120" y="568"/>
                      </a:lnTo>
                      <a:lnTo>
                        <a:pt x="1120" y="584"/>
                      </a:lnTo>
                      <a:lnTo>
                        <a:pt x="1154" y="614"/>
                      </a:lnTo>
                      <a:lnTo>
                        <a:pt x="1152" y="620"/>
                      </a:lnTo>
                      <a:lnTo>
                        <a:pt x="1148" y="624"/>
                      </a:lnTo>
                      <a:lnTo>
                        <a:pt x="1144" y="626"/>
                      </a:lnTo>
                      <a:lnTo>
                        <a:pt x="1138" y="628"/>
                      </a:lnTo>
                      <a:lnTo>
                        <a:pt x="1128" y="628"/>
                      </a:lnTo>
                      <a:lnTo>
                        <a:pt x="1120" y="628"/>
                      </a:lnTo>
                      <a:lnTo>
                        <a:pt x="1086" y="606"/>
                      </a:lnTo>
                      <a:lnTo>
                        <a:pt x="1052" y="604"/>
                      </a:lnTo>
                      <a:lnTo>
                        <a:pt x="1038" y="606"/>
                      </a:lnTo>
                      <a:lnTo>
                        <a:pt x="1030" y="608"/>
                      </a:lnTo>
                      <a:lnTo>
                        <a:pt x="1030" y="632"/>
                      </a:lnTo>
                      <a:lnTo>
                        <a:pt x="1030" y="642"/>
                      </a:lnTo>
                      <a:lnTo>
                        <a:pt x="1032" y="652"/>
                      </a:lnTo>
                      <a:lnTo>
                        <a:pt x="1036" y="662"/>
                      </a:lnTo>
                      <a:lnTo>
                        <a:pt x="1042" y="672"/>
                      </a:lnTo>
                      <a:lnTo>
                        <a:pt x="1052" y="682"/>
                      </a:lnTo>
                      <a:lnTo>
                        <a:pt x="1064" y="694"/>
                      </a:lnTo>
                      <a:lnTo>
                        <a:pt x="1064" y="730"/>
                      </a:lnTo>
                      <a:lnTo>
                        <a:pt x="1080" y="780"/>
                      </a:lnTo>
                      <a:lnTo>
                        <a:pt x="1078" y="788"/>
                      </a:lnTo>
                      <a:lnTo>
                        <a:pt x="1076" y="792"/>
                      </a:lnTo>
                      <a:lnTo>
                        <a:pt x="1074" y="796"/>
                      </a:lnTo>
                      <a:lnTo>
                        <a:pt x="1068" y="798"/>
                      </a:lnTo>
                      <a:lnTo>
                        <a:pt x="1058" y="800"/>
                      </a:lnTo>
                      <a:lnTo>
                        <a:pt x="1046" y="800"/>
                      </a:lnTo>
                      <a:lnTo>
                        <a:pt x="1034" y="804"/>
                      </a:lnTo>
                      <a:lnTo>
                        <a:pt x="1028" y="808"/>
                      </a:lnTo>
                      <a:lnTo>
                        <a:pt x="1014" y="818"/>
                      </a:lnTo>
                      <a:lnTo>
                        <a:pt x="1004" y="818"/>
                      </a:lnTo>
                      <a:lnTo>
                        <a:pt x="996" y="806"/>
                      </a:lnTo>
                      <a:lnTo>
                        <a:pt x="968" y="804"/>
                      </a:lnTo>
                      <a:lnTo>
                        <a:pt x="968" y="798"/>
                      </a:lnTo>
                      <a:lnTo>
                        <a:pt x="964" y="794"/>
                      </a:lnTo>
                      <a:lnTo>
                        <a:pt x="956" y="788"/>
                      </a:lnTo>
                      <a:lnTo>
                        <a:pt x="936" y="786"/>
                      </a:lnTo>
                      <a:lnTo>
                        <a:pt x="934" y="792"/>
                      </a:lnTo>
                      <a:lnTo>
                        <a:pt x="926" y="796"/>
                      </a:lnTo>
                      <a:lnTo>
                        <a:pt x="920" y="800"/>
                      </a:lnTo>
                      <a:lnTo>
                        <a:pt x="914" y="800"/>
                      </a:lnTo>
                      <a:lnTo>
                        <a:pt x="908" y="786"/>
                      </a:lnTo>
                      <a:lnTo>
                        <a:pt x="878" y="780"/>
                      </a:lnTo>
                      <a:lnTo>
                        <a:pt x="836" y="732"/>
                      </a:lnTo>
                      <a:lnTo>
                        <a:pt x="830" y="722"/>
                      </a:lnTo>
                      <a:lnTo>
                        <a:pt x="830" y="710"/>
                      </a:lnTo>
                      <a:lnTo>
                        <a:pt x="828" y="698"/>
                      </a:lnTo>
                      <a:lnTo>
                        <a:pt x="824" y="690"/>
                      </a:lnTo>
                      <a:lnTo>
                        <a:pt x="820" y="682"/>
                      </a:lnTo>
                      <a:lnTo>
                        <a:pt x="808" y="670"/>
                      </a:lnTo>
                      <a:lnTo>
                        <a:pt x="796" y="658"/>
                      </a:lnTo>
                      <a:lnTo>
                        <a:pt x="778" y="654"/>
                      </a:lnTo>
                      <a:lnTo>
                        <a:pt x="758" y="652"/>
                      </a:lnTo>
                      <a:lnTo>
                        <a:pt x="724" y="654"/>
                      </a:lnTo>
                      <a:lnTo>
                        <a:pt x="706" y="656"/>
                      </a:lnTo>
                      <a:lnTo>
                        <a:pt x="702" y="660"/>
                      </a:lnTo>
                      <a:lnTo>
                        <a:pt x="700" y="662"/>
                      </a:lnTo>
                      <a:lnTo>
                        <a:pt x="698" y="674"/>
                      </a:lnTo>
                      <a:lnTo>
                        <a:pt x="698" y="694"/>
                      </a:lnTo>
                      <a:lnTo>
                        <a:pt x="722" y="726"/>
                      </a:lnTo>
                      <a:lnTo>
                        <a:pt x="722" y="746"/>
                      </a:lnTo>
                      <a:lnTo>
                        <a:pt x="712" y="758"/>
                      </a:lnTo>
                      <a:lnTo>
                        <a:pt x="700" y="772"/>
                      </a:lnTo>
                      <a:lnTo>
                        <a:pt x="696" y="778"/>
                      </a:lnTo>
                      <a:lnTo>
                        <a:pt x="694" y="786"/>
                      </a:lnTo>
                      <a:lnTo>
                        <a:pt x="694" y="796"/>
                      </a:lnTo>
                      <a:lnTo>
                        <a:pt x="698" y="804"/>
                      </a:lnTo>
                      <a:lnTo>
                        <a:pt x="698" y="810"/>
                      </a:lnTo>
                      <a:lnTo>
                        <a:pt x="694" y="818"/>
                      </a:lnTo>
                      <a:lnTo>
                        <a:pt x="684" y="834"/>
                      </a:lnTo>
                      <a:lnTo>
                        <a:pt x="664" y="862"/>
                      </a:lnTo>
                      <a:lnTo>
                        <a:pt x="658" y="870"/>
                      </a:lnTo>
                      <a:lnTo>
                        <a:pt x="652" y="878"/>
                      </a:lnTo>
                      <a:lnTo>
                        <a:pt x="644" y="882"/>
                      </a:lnTo>
                      <a:lnTo>
                        <a:pt x="634" y="886"/>
                      </a:lnTo>
                      <a:lnTo>
                        <a:pt x="624" y="898"/>
                      </a:lnTo>
                      <a:lnTo>
                        <a:pt x="618" y="896"/>
                      </a:lnTo>
                      <a:lnTo>
                        <a:pt x="612" y="896"/>
                      </a:lnTo>
                      <a:lnTo>
                        <a:pt x="608" y="890"/>
                      </a:lnTo>
                      <a:lnTo>
                        <a:pt x="604" y="884"/>
                      </a:lnTo>
                      <a:lnTo>
                        <a:pt x="604" y="880"/>
                      </a:lnTo>
                      <a:lnTo>
                        <a:pt x="598" y="878"/>
                      </a:lnTo>
                      <a:lnTo>
                        <a:pt x="594" y="876"/>
                      </a:lnTo>
                      <a:lnTo>
                        <a:pt x="582" y="876"/>
                      </a:lnTo>
                      <a:lnTo>
                        <a:pt x="568" y="880"/>
                      </a:lnTo>
                      <a:lnTo>
                        <a:pt x="560" y="892"/>
                      </a:lnTo>
                      <a:lnTo>
                        <a:pt x="556" y="896"/>
                      </a:lnTo>
                      <a:lnTo>
                        <a:pt x="552" y="900"/>
                      </a:lnTo>
                      <a:close/>
                    </a:path>
                  </a:pathLst>
                </a:custGeom>
                <a:solidFill>
                  <a:srgbClr val="6DA6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02" name="Freeform 29"/>
                <p:cNvSpPr>
                  <a:spLocks noChangeArrowheads="1"/>
                </p:cNvSpPr>
                <p:nvPr/>
              </p:nvSpPr>
              <p:spPr bwMode="auto">
                <a:xfrm>
                  <a:off x="3236" y="1542"/>
                  <a:ext cx="340" cy="684"/>
                </a:xfrm>
                <a:custGeom>
                  <a:avLst/>
                  <a:gdLst>
                    <a:gd name="T0" fmla="*/ 24 w 340"/>
                    <a:gd name="T1" fmla="*/ 676 h 684"/>
                    <a:gd name="T2" fmla="*/ 10 w 340"/>
                    <a:gd name="T3" fmla="*/ 654 h 684"/>
                    <a:gd name="T4" fmla="*/ 10 w 340"/>
                    <a:gd name="T5" fmla="*/ 624 h 684"/>
                    <a:gd name="T6" fmla="*/ 18 w 340"/>
                    <a:gd name="T7" fmla="*/ 560 h 684"/>
                    <a:gd name="T8" fmla="*/ 0 w 340"/>
                    <a:gd name="T9" fmla="*/ 514 h 684"/>
                    <a:gd name="T10" fmla="*/ 8 w 340"/>
                    <a:gd name="T11" fmla="*/ 426 h 684"/>
                    <a:gd name="T12" fmla="*/ 30 w 340"/>
                    <a:gd name="T13" fmla="*/ 386 h 684"/>
                    <a:gd name="T14" fmla="*/ 24 w 340"/>
                    <a:gd name="T15" fmla="*/ 326 h 684"/>
                    <a:gd name="T16" fmla="*/ 22 w 340"/>
                    <a:gd name="T17" fmla="*/ 282 h 684"/>
                    <a:gd name="T18" fmla="*/ 44 w 340"/>
                    <a:gd name="T19" fmla="*/ 248 h 684"/>
                    <a:gd name="T20" fmla="*/ 50 w 340"/>
                    <a:gd name="T21" fmla="*/ 218 h 684"/>
                    <a:gd name="T22" fmla="*/ 64 w 340"/>
                    <a:gd name="T23" fmla="*/ 170 h 684"/>
                    <a:gd name="T24" fmla="*/ 70 w 340"/>
                    <a:gd name="T25" fmla="*/ 150 h 684"/>
                    <a:gd name="T26" fmla="*/ 94 w 340"/>
                    <a:gd name="T27" fmla="*/ 122 h 684"/>
                    <a:gd name="T28" fmla="*/ 128 w 340"/>
                    <a:gd name="T29" fmla="*/ 82 h 684"/>
                    <a:gd name="T30" fmla="*/ 152 w 340"/>
                    <a:gd name="T31" fmla="*/ 58 h 684"/>
                    <a:gd name="T32" fmla="*/ 170 w 340"/>
                    <a:gd name="T33" fmla="*/ 40 h 684"/>
                    <a:gd name="T34" fmla="*/ 224 w 340"/>
                    <a:gd name="T35" fmla="*/ 40 h 684"/>
                    <a:gd name="T36" fmla="*/ 238 w 340"/>
                    <a:gd name="T37" fmla="*/ 32 h 684"/>
                    <a:gd name="T38" fmla="*/ 270 w 340"/>
                    <a:gd name="T39" fmla="*/ 20 h 684"/>
                    <a:gd name="T40" fmla="*/ 290 w 340"/>
                    <a:gd name="T41" fmla="*/ 0 h 684"/>
                    <a:gd name="T42" fmla="*/ 308 w 340"/>
                    <a:gd name="T43" fmla="*/ 12 h 684"/>
                    <a:gd name="T44" fmla="*/ 290 w 340"/>
                    <a:gd name="T45" fmla="*/ 34 h 684"/>
                    <a:gd name="T46" fmla="*/ 276 w 340"/>
                    <a:gd name="T47" fmla="*/ 54 h 684"/>
                    <a:gd name="T48" fmla="*/ 286 w 340"/>
                    <a:gd name="T49" fmla="*/ 64 h 684"/>
                    <a:gd name="T50" fmla="*/ 310 w 340"/>
                    <a:gd name="T51" fmla="*/ 82 h 684"/>
                    <a:gd name="T52" fmla="*/ 340 w 340"/>
                    <a:gd name="T53" fmla="*/ 124 h 684"/>
                    <a:gd name="T54" fmla="*/ 328 w 340"/>
                    <a:gd name="T55" fmla="*/ 158 h 684"/>
                    <a:gd name="T56" fmla="*/ 290 w 340"/>
                    <a:gd name="T57" fmla="*/ 186 h 684"/>
                    <a:gd name="T58" fmla="*/ 268 w 340"/>
                    <a:gd name="T59" fmla="*/ 228 h 684"/>
                    <a:gd name="T60" fmla="*/ 274 w 340"/>
                    <a:gd name="T61" fmla="*/ 256 h 684"/>
                    <a:gd name="T62" fmla="*/ 300 w 340"/>
                    <a:gd name="T63" fmla="*/ 278 h 684"/>
                    <a:gd name="T64" fmla="*/ 320 w 340"/>
                    <a:gd name="T65" fmla="*/ 312 h 684"/>
                    <a:gd name="T66" fmla="*/ 328 w 340"/>
                    <a:gd name="T67" fmla="*/ 344 h 684"/>
                    <a:gd name="T68" fmla="*/ 316 w 340"/>
                    <a:gd name="T69" fmla="*/ 384 h 684"/>
                    <a:gd name="T70" fmla="*/ 298 w 340"/>
                    <a:gd name="T71" fmla="*/ 412 h 684"/>
                    <a:gd name="T72" fmla="*/ 276 w 340"/>
                    <a:gd name="T73" fmla="*/ 436 h 684"/>
                    <a:gd name="T74" fmla="*/ 298 w 340"/>
                    <a:gd name="T75" fmla="*/ 474 h 684"/>
                    <a:gd name="T76" fmla="*/ 302 w 340"/>
                    <a:gd name="T77" fmla="*/ 506 h 684"/>
                    <a:gd name="T78" fmla="*/ 296 w 340"/>
                    <a:gd name="T79" fmla="*/ 544 h 684"/>
                    <a:gd name="T80" fmla="*/ 236 w 340"/>
                    <a:gd name="T81" fmla="*/ 602 h 684"/>
                    <a:gd name="T82" fmla="*/ 164 w 340"/>
                    <a:gd name="T83" fmla="*/ 620 h 684"/>
                    <a:gd name="T84" fmla="*/ 112 w 340"/>
                    <a:gd name="T85" fmla="*/ 644 h 684"/>
                    <a:gd name="T86" fmla="*/ 66 w 340"/>
                    <a:gd name="T87" fmla="*/ 664 h 684"/>
                    <a:gd name="T88" fmla="*/ 48 w 340"/>
                    <a:gd name="T89" fmla="*/ 678 h 684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340"/>
                    <a:gd name="T136" fmla="*/ 0 h 684"/>
                    <a:gd name="T137" fmla="*/ 340 w 340"/>
                    <a:gd name="T138" fmla="*/ 684 h 684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340" h="684">
                      <a:moveTo>
                        <a:pt x="32" y="684"/>
                      </a:moveTo>
                      <a:lnTo>
                        <a:pt x="32" y="684"/>
                      </a:lnTo>
                      <a:lnTo>
                        <a:pt x="24" y="676"/>
                      </a:lnTo>
                      <a:lnTo>
                        <a:pt x="16" y="668"/>
                      </a:lnTo>
                      <a:lnTo>
                        <a:pt x="12" y="662"/>
                      </a:lnTo>
                      <a:lnTo>
                        <a:pt x="10" y="654"/>
                      </a:lnTo>
                      <a:lnTo>
                        <a:pt x="10" y="638"/>
                      </a:lnTo>
                      <a:lnTo>
                        <a:pt x="10" y="624"/>
                      </a:lnTo>
                      <a:lnTo>
                        <a:pt x="20" y="594"/>
                      </a:lnTo>
                      <a:lnTo>
                        <a:pt x="18" y="560"/>
                      </a:lnTo>
                      <a:lnTo>
                        <a:pt x="0" y="514"/>
                      </a:lnTo>
                      <a:lnTo>
                        <a:pt x="0" y="440"/>
                      </a:lnTo>
                      <a:lnTo>
                        <a:pt x="8" y="426"/>
                      </a:lnTo>
                      <a:lnTo>
                        <a:pt x="16" y="412"/>
                      </a:lnTo>
                      <a:lnTo>
                        <a:pt x="30" y="386"/>
                      </a:lnTo>
                      <a:lnTo>
                        <a:pt x="30" y="358"/>
                      </a:lnTo>
                      <a:lnTo>
                        <a:pt x="24" y="326"/>
                      </a:lnTo>
                      <a:lnTo>
                        <a:pt x="22" y="310"/>
                      </a:lnTo>
                      <a:lnTo>
                        <a:pt x="20" y="296"/>
                      </a:lnTo>
                      <a:lnTo>
                        <a:pt x="22" y="282"/>
                      </a:lnTo>
                      <a:lnTo>
                        <a:pt x="24" y="270"/>
                      </a:lnTo>
                      <a:lnTo>
                        <a:pt x="32" y="258"/>
                      </a:lnTo>
                      <a:lnTo>
                        <a:pt x="44" y="248"/>
                      </a:lnTo>
                      <a:lnTo>
                        <a:pt x="48" y="232"/>
                      </a:lnTo>
                      <a:lnTo>
                        <a:pt x="50" y="218"/>
                      </a:lnTo>
                      <a:lnTo>
                        <a:pt x="52" y="192"/>
                      </a:lnTo>
                      <a:lnTo>
                        <a:pt x="64" y="170"/>
                      </a:lnTo>
                      <a:lnTo>
                        <a:pt x="66" y="158"/>
                      </a:lnTo>
                      <a:lnTo>
                        <a:pt x="70" y="150"/>
                      </a:lnTo>
                      <a:lnTo>
                        <a:pt x="74" y="142"/>
                      </a:lnTo>
                      <a:lnTo>
                        <a:pt x="80" y="134"/>
                      </a:lnTo>
                      <a:lnTo>
                        <a:pt x="94" y="122"/>
                      </a:lnTo>
                      <a:lnTo>
                        <a:pt x="110" y="110"/>
                      </a:lnTo>
                      <a:lnTo>
                        <a:pt x="128" y="82"/>
                      </a:lnTo>
                      <a:lnTo>
                        <a:pt x="140" y="68"/>
                      </a:lnTo>
                      <a:lnTo>
                        <a:pt x="146" y="62"/>
                      </a:lnTo>
                      <a:lnTo>
                        <a:pt x="152" y="58"/>
                      </a:lnTo>
                      <a:lnTo>
                        <a:pt x="170" y="40"/>
                      </a:lnTo>
                      <a:lnTo>
                        <a:pt x="204" y="42"/>
                      </a:lnTo>
                      <a:lnTo>
                        <a:pt x="214" y="42"/>
                      </a:lnTo>
                      <a:lnTo>
                        <a:pt x="224" y="40"/>
                      </a:lnTo>
                      <a:lnTo>
                        <a:pt x="232" y="38"/>
                      </a:lnTo>
                      <a:lnTo>
                        <a:pt x="238" y="32"/>
                      </a:lnTo>
                      <a:lnTo>
                        <a:pt x="250" y="30"/>
                      </a:lnTo>
                      <a:lnTo>
                        <a:pt x="260" y="26"/>
                      </a:lnTo>
                      <a:lnTo>
                        <a:pt x="270" y="20"/>
                      </a:lnTo>
                      <a:lnTo>
                        <a:pt x="282" y="10"/>
                      </a:lnTo>
                      <a:lnTo>
                        <a:pt x="290" y="0"/>
                      </a:lnTo>
                      <a:lnTo>
                        <a:pt x="308" y="12"/>
                      </a:lnTo>
                      <a:lnTo>
                        <a:pt x="306" y="18"/>
                      </a:lnTo>
                      <a:lnTo>
                        <a:pt x="302" y="24"/>
                      </a:lnTo>
                      <a:lnTo>
                        <a:pt x="290" y="34"/>
                      </a:lnTo>
                      <a:lnTo>
                        <a:pt x="284" y="40"/>
                      </a:lnTo>
                      <a:lnTo>
                        <a:pt x="280" y="46"/>
                      </a:lnTo>
                      <a:lnTo>
                        <a:pt x="276" y="54"/>
                      </a:lnTo>
                      <a:lnTo>
                        <a:pt x="278" y="62"/>
                      </a:lnTo>
                      <a:lnTo>
                        <a:pt x="286" y="64"/>
                      </a:lnTo>
                      <a:lnTo>
                        <a:pt x="296" y="68"/>
                      </a:lnTo>
                      <a:lnTo>
                        <a:pt x="302" y="74"/>
                      </a:lnTo>
                      <a:lnTo>
                        <a:pt x="310" y="82"/>
                      </a:lnTo>
                      <a:lnTo>
                        <a:pt x="324" y="100"/>
                      </a:lnTo>
                      <a:lnTo>
                        <a:pt x="340" y="124"/>
                      </a:lnTo>
                      <a:lnTo>
                        <a:pt x="340" y="142"/>
                      </a:lnTo>
                      <a:lnTo>
                        <a:pt x="328" y="158"/>
                      </a:lnTo>
                      <a:lnTo>
                        <a:pt x="318" y="168"/>
                      </a:lnTo>
                      <a:lnTo>
                        <a:pt x="290" y="186"/>
                      </a:lnTo>
                      <a:lnTo>
                        <a:pt x="280" y="202"/>
                      </a:lnTo>
                      <a:lnTo>
                        <a:pt x="272" y="218"/>
                      </a:lnTo>
                      <a:lnTo>
                        <a:pt x="268" y="228"/>
                      </a:lnTo>
                      <a:lnTo>
                        <a:pt x="268" y="238"/>
                      </a:lnTo>
                      <a:lnTo>
                        <a:pt x="268" y="248"/>
                      </a:lnTo>
                      <a:lnTo>
                        <a:pt x="274" y="256"/>
                      </a:lnTo>
                      <a:lnTo>
                        <a:pt x="300" y="278"/>
                      </a:lnTo>
                      <a:lnTo>
                        <a:pt x="308" y="290"/>
                      </a:lnTo>
                      <a:lnTo>
                        <a:pt x="316" y="302"/>
                      </a:lnTo>
                      <a:lnTo>
                        <a:pt x="320" y="312"/>
                      </a:lnTo>
                      <a:lnTo>
                        <a:pt x="324" y="320"/>
                      </a:lnTo>
                      <a:lnTo>
                        <a:pt x="326" y="332"/>
                      </a:lnTo>
                      <a:lnTo>
                        <a:pt x="328" y="344"/>
                      </a:lnTo>
                      <a:lnTo>
                        <a:pt x="322" y="364"/>
                      </a:lnTo>
                      <a:lnTo>
                        <a:pt x="316" y="384"/>
                      </a:lnTo>
                      <a:lnTo>
                        <a:pt x="308" y="398"/>
                      </a:lnTo>
                      <a:lnTo>
                        <a:pt x="298" y="412"/>
                      </a:lnTo>
                      <a:lnTo>
                        <a:pt x="286" y="426"/>
                      </a:lnTo>
                      <a:lnTo>
                        <a:pt x="276" y="436"/>
                      </a:lnTo>
                      <a:lnTo>
                        <a:pt x="274" y="448"/>
                      </a:lnTo>
                      <a:lnTo>
                        <a:pt x="298" y="474"/>
                      </a:lnTo>
                      <a:lnTo>
                        <a:pt x="302" y="488"/>
                      </a:lnTo>
                      <a:lnTo>
                        <a:pt x="302" y="506"/>
                      </a:lnTo>
                      <a:lnTo>
                        <a:pt x="300" y="524"/>
                      </a:lnTo>
                      <a:lnTo>
                        <a:pt x="296" y="544"/>
                      </a:lnTo>
                      <a:lnTo>
                        <a:pt x="282" y="560"/>
                      </a:lnTo>
                      <a:lnTo>
                        <a:pt x="268" y="574"/>
                      </a:lnTo>
                      <a:lnTo>
                        <a:pt x="236" y="602"/>
                      </a:lnTo>
                      <a:lnTo>
                        <a:pt x="164" y="620"/>
                      </a:lnTo>
                      <a:lnTo>
                        <a:pt x="146" y="632"/>
                      </a:lnTo>
                      <a:lnTo>
                        <a:pt x="128" y="640"/>
                      </a:lnTo>
                      <a:lnTo>
                        <a:pt x="112" y="644"/>
                      </a:lnTo>
                      <a:lnTo>
                        <a:pt x="92" y="648"/>
                      </a:lnTo>
                      <a:lnTo>
                        <a:pt x="66" y="664"/>
                      </a:lnTo>
                      <a:lnTo>
                        <a:pt x="56" y="672"/>
                      </a:lnTo>
                      <a:lnTo>
                        <a:pt x="48" y="678"/>
                      </a:lnTo>
                      <a:lnTo>
                        <a:pt x="32" y="684"/>
                      </a:lnTo>
                      <a:close/>
                    </a:path>
                  </a:pathLst>
                </a:custGeom>
                <a:solidFill>
                  <a:srgbClr val="6DA6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03" name="Freeform 30"/>
                <p:cNvSpPr>
                  <a:spLocks noChangeArrowheads="1"/>
                </p:cNvSpPr>
                <p:nvPr/>
              </p:nvSpPr>
              <p:spPr bwMode="auto">
                <a:xfrm>
                  <a:off x="3682" y="1784"/>
                  <a:ext cx="640" cy="428"/>
                </a:xfrm>
                <a:custGeom>
                  <a:avLst/>
                  <a:gdLst>
                    <a:gd name="T0" fmla="*/ 42 w 640"/>
                    <a:gd name="T1" fmla="*/ 410 h 428"/>
                    <a:gd name="T2" fmla="*/ 0 w 640"/>
                    <a:gd name="T3" fmla="*/ 372 h 428"/>
                    <a:gd name="T4" fmla="*/ 26 w 640"/>
                    <a:gd name="T5" fmla="*/ 338 h 428"/>
                    <a:gd name="T6" fmla="*/ 38 w 640"/>
                    <a:gd name="T7" fmla="*/ 322 h 428"/>
                    <a:gd name="T8" fmla="*/ 26 w 640"/>
                    <a:gd name="T9" fmla="*/ 244 h 428"/>
                    <a:gd name="T10" fmla="*/ 12 w 640"/>
                    <a:gd name="T11" fmla="*/ 208 h 428"/>
                    <a:gd name="T12" fmla="*/ 20 w 640"/>
                    <a:gd name="T13" fmla="*/ 174 h 428"/>
                    <a:gd name="T14" fmla="*/ 42 w 640"/>
                    <a:gd name="T15" fmla="*/ 144 h 428"/>
                    <a:gd name="T16" fmla="*/ 76 w 640"/>
                    <a:gd name="T17" fmla="*/ 106 h 428"/>
                    <a:gd name="T18" fmla="*/ 104 w 640"/>
                    <a:gd name="T19" fmla="*/ 80 h 428"/>
                    <a:gd name="T20" fmla="*/ 150 w 640"/>
                    <a:gd name="T21" fmla="*/ 52 h 428"/>
                    <a:gd name="T22" fmla="*/ 210 w 640"/>
                    <a:gd name="T23" fmla="*/ 38 h 428"/>
                    <a:gd name="T24" fmla="*/ 236 w 640"/>
                    <a:gd name="T25" fmla="*/ 38 h 428"/>
                    <a:gd name="T26" fmla="*/ 268 w 640"/>
                    <a:gd name="T27" fmla="*/ 16 h 428"/>
                    <a:gd name="T28" fmla="*/ 294 w 640"/>
                    <a:gd name="T29" fmla="*/ 12 h 428"/>
                    <a:gd name="T30" fmla="*/ 308 w 640"/>
                    <a:gd name="T31" fmla="*/ 36 h 428"/>
                    <a:gd name="T32" fmla="*/ 308 w 640"/>
                    <a:gd name="T33" fmla="*/ 80 h 428"/>
                    <a:gd name="T34" fmla="*/ 360 w 640"/>
                    <a:gd name="T35" fmla="*/ 108 h 428"/>
                    <a:gd name="T36" fmla="*/ 384 w 640"/>
                    <a:gd name="T37" fmla="*/ 110 h 428"/>
                    <a:gd name="T38" fmla="*/ 432 w 640"/>
                    <a:gd name="T39" fmla="*/ 38 h 428"/>
                    <a:gd name="T40" fmla="*/ 452 w 640"/>
                    <a:gd name="T41" fmla="*/ 24 h 428"/>
                    <a:gd name="T42" fmla="*/ 492 w 640"/>
                    <a:gd name="T43" fmla="*/ 16 h 428"/>
                    <a:gd name="T44" fmla="*/ 536 w 640"/>
                    <a:gd name="T45" fmla="*/ 34 h 428"/>
                    <a:gd name="T46" fmla="*/ 640 w 640"/>
                    <a:gd name="T47" fmla="*/ 36 h 428"/>
                    <a:gd name="T48" fmla="*/ 636 w 640"/>
                    <a:gd name="T49" fmla="*/ 46 h 428"/>
                    <a:gd name="T50" fmla="*/ 632 w 640"/>
                    <a:gd name="T51" fmla="*/ 76 h 428"/>
                    <a:gd name="T52" fmla="*/ 570 w 640"/>
                    <a:gd name="T53" fmla="*/ 96 h 428"/>
                    <a:gd name="T54" fmla="*/ 514 w 640"/>
                    <a:gd name="T55" fmla="*/ 136 h 428"/>
                    <a:gd name="T56" fmla="*/ 500 w 640"/>
                    <a:gd name="T57" fmla="*/ 160 h 428"/>
                    <a:gd name="T58" fmla="*/ 472 w 640"/>
                    <a:gd name="T59" fmla="*/ 178 h 428"/>
                    <a:gd name="T60" fmla="*/ 446 w 640"/>
                    <a:gd name="T61" fmla="*/ 188 h 428"/>
                    <a:gd name="T62" fmla="*/ 438 w 640"/>
                    <a:gd name="T63" fmla="*/ 228 h 428"/>
                    <a:gd name="T64" fmla="*/ 418 w 640"/>
                    <a:gd name="T65" fmla="*/ 252 h 428"/>
                    <a:gd name="T66" fmla="*/ 400 w 640"/>
                    <a:gd name="T67" fmla="*/ 276 h 428"/>
                    <a:gd name="T68" fmla="*/ 390 w 640"/>
                    <a:gd name="T69" fmla="*/ 324 h 428"/>
                    <a:gd name="T70" fmla="*/ 374 w 640"/>
                    <a:gd name="T71" fmla="*/ 326 h 428"/>
                    <a:gd name="T72" fmla="*/ 350 w 640"/>
                    <a:gd name="T73" fmla="*/ 342 h 428"/>
                    <a:gd name="T74" fmla="*/ 338 w 640"/>
                    <a:gd name="T75" fmla="*/ 366 h 428"/>
                    <a:gd name="T76" fmla="*/ 322 w 640"/>
                    <a:gd name="T77" fmla="*/ 400 h 428"/>
                    <a:gd name="T78" fmla="*/ 314 w 640"/>
                    <a:gd name="T79" fmla="*/ 400 h 428"/>
                    <a:gd name="T80" fmla="*/ 304 w 640"/>
                    <a:gd name="T81" fmla="*/ 392 h 428"/>
                    <a:gd name="T82" fmla="*/ 274 w 640"/>
                    <a:gd name="T83" fmla="*/ 404 h 428"/>
                    <a:gd name="T84" fmla="*/ 250 w 640"/>
                    <a:gd name="T85" fmla="*/ 422 h 428"/>
                    <a:gd name="T86" fmla="*/ 214 w 640"/>
                    <a:gd name="T87" fmla="*/ 416 h 428"/>
                    <a:gd name="T88" fmla="*/ 208 w 640"/>
                    <a:gd name="T89" fmla="*/ 404 h 428"/>
                    <a:gd name="T90" fmla="*/ 142 w 640"/>
                    <a:gd name="T91" fmla="*/ 362 h 428"/>
                    <a:gd name="T92" fmla="*/ 138 w 640"/>
                    <a:gd name="T93" fmla="*/ 380 h 428"/>
                    <a:gd name="T94" fmla="*/ 126 w 640"/>
                    <a:gd name="T95" fmla="*/ 406 h 428"/>
                    <a:gd name="T96" fmla="*/ 108 w 640"/>
                    <a:gd name="T97" fmla="*/ 418 h 428"/>
                    <a:gd name="T98" fmla="*/ 86 w 640"/>
                    <a:gd name="T99" fmla="*/ 422 h 428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640"/>
                    <a:gd name="T151" fmla="*/ 0 h 428"/>
                    <a:gd name="T152" fmla="*/ 640 w 640"/>
                    <a:gd name="T153" fmla="*/ 428 h 428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640" h="428">
                      <a:moveTo>
                        <a:pt x="70" y="428"/>
                      </a:moveTo>
                      <a:lnTo>
                        <a:pt x="70" y="428"/>
                      </a:lnTo>
                      <a:lnTo>
                        <a:pt x="42" y="410"/>
                      </a:lnTo>
                      <a:lnTo>
                        <a:pt x="0" y="372"/>
                      </a:lnTo>
                      <a:lnTo>
                        <a:pt x="10" y="352"/>
                      </a:lnTo>
                      <a:lnTo>
                        <a:pt x="26" y="338"/>
                      </a:lnTo>
                      <a:lnTo>
                        <a:pt x="32" y="330"/>
                      </a:lnTo>
                      <a:lnTo>
                        <a:pt x="38" y="322"/>
                      </a:lnTo>
                      <a:lnTo>
                        <a:pt x="38" y="288"/>
                      </a:lnTo>
                      <a:lnTo>
                        <a:pt x="26" y="244"/>
                      </a:lnTo>
                      <a:lnTo>
                        <a:pt x="18" y="220"/>
                      </a:lnTo>
                      <a:lnTo>
                        <a:pt x="12" y="208"/>
                      </a:lnTo>
                      <a:lnTo>
                        <a:pt x="12" y="186"/>
                      </a:lnTo>
                      <a:lnTo>
                        <a:pt x="14" y="180"/>
                      </a:lnTo>
                      <a:lnTo>
                        <a:pt x="20" y="174"/>
                      </a:lnTo>
                      <a:lnTo>
                        <a:pt x="30" y="156"/>
                      </a:lnTo>
                      <a:lnTo>
                        <a:pt x="42" y="144"/>
                      </a:lnTo>
                      <a:lnTo>
                        <a:pt x="68" y="118"/>
                      </a:lnTo>
                      <a:lnTo>
                        <a:pt x="76" y="106"/>
                      </a:lnTo>
                      <a:lnTo>
                        <a:pt x="84" y="96"/>
                      </a:lnTo>
                      <a:lnTo>
                        <a:pt x="92" y="88"/>
                      </a:lnTo>
                      <a:lnTo>
                        <a:pt x="104" y="80"/>
                      </a:lnTo>
                      <a:lnTo>
                        <a:pt x="126" y="66"/>
                      </a:lnTo>
                      <a:lnTo>
                        <a:pt x="150" y="52"/>
                      </a:lnTo>
                      <a:lnTo>
                        <a:pt x="202" y="0"/>
                      </a:lnTo>
                      <a:lnTo>
                        <a:pt x="210" y="38"/>
                      </a:lnTo>
                      <a:lnTo>
                        <a:pt x="236" y="38"/>
                      </a:lnTo>
                      <a:lnTo>
                        <a:pt x="248" y="16"/>
                      </a:lnTo>
                      <a:lnTo>
                        <a:pt x="268" y="16"/>
                      </a:lnTo>
                      <a:lnTo>
                        <a:pt x="282" y="16"/>
                      </a:lnTo>
                      <a:lnTo>
                        <a:pt x="294" y="12"/>
                      </a:lnTo>
                      <a:lnTo>
                        <a:pt x="294" y="16"/>
                      </a:lnTo>
                      <a:lnTo>
                        <a:pt x="298" y="22"/>
                      </a:lnTo>
                      <a:lnTo>
                        <a:pt x="308" y="36"/>
                      </a:lnTo>
                      <a:lnTo>
                        <a:pt x="308" y="80"/>
                      </a:lnTo>
                      <a:lnTo>
                        <a:pt x="322" y="90"/>
                      </a:lnTo>
                      <a:lnTo>
                        <a:pt x="340" y="100"/>
                      </a:lnTo>
                      <a:lnTo>
                        <a:pt x="360" y="108"/>
                      </a:lnTo>
                      <a:lnTo>
                        <a:pt x="372" y="110"/>
                      </a:lnTo>
                      <a:lnTo>
                        <a:pt x="384" y="110"/>
                      </a:lnTo>
                      <a:lnTo>
                        <a:pt x="424" y="48"/>
                      </a:lnTo>
                      <a:lnTo>
                        <a:pt x="432" y="38"/>
                      </a:lnTo>
                      <a:lnTo>
                        <a:pt x="440" y="30"/>
                      </a:lnTo>
                      <a:lnTo>
                        <a:pt x="452" y="24"/>
                      </a:lnTo>
                      <a:lnTo>
                        <a:pt x="462" y="18"/>
                      </a:lnTo>
                      <a:lnTo>
                        <a:pt x="476" y="16"/>
                      </a:lnTo>
                      <a:lnTo>
                        <a:pt x="492" y="16"/>
                      </a:lnTo>
                      <a:lnTo>
                        <a:pt x="536" y="34"/>
                      </a:lnTo>
                      <a:lnTo>
                        <a:pt x="632" y="32"/>
                      </a:lnTo>
                      <a:lnTo>
                        <a:pt x="640" y="36"/>
                      </a:lnTo>
                      <a:lnTo>
                        <a:pt x="636" y="40"/>
                      </a:lnTo>
                      <a:lnTo>
                        <a:pt x="636" y="46"/>
                      </a:lnTo>
                      <a:lnTo>
                        <a:pt x="632" y="76"/>
                      </a:lnTo>
                      <a:lnTo>
                        <a:pt x="598" y="80"/>
                      </a:lnTo>
                      <a:lnTo>
                        <a:pt x="570" y="96"/>
                      </a:lnTo>
                      <a:lnTo>
                        <a:pt x="540" y="114"/>
                      </a:lnTo>
                      <a:lnTo>
                        <a:pt x="526" y="124"/>
                      </a:lnTo>
                      <a:lnTo>
                        <a:pt x="514" y="136"/>
                      </a:lnTo>
                      <a:lnTo>
                        <a:pt x="506" y="148"/>
                      </a:lnTo>
                      <a:lnTo>
                        <a:pt x="500" y="160"/>
                      </a:lnTo>
                      <a:lnTo>
                        <a:pt x="478" y="170"/>
                      </a:lnTo>
                      <a:lnTo>
                        <a:pt x="472" y="178"/>
                      </a:lnTo>
                      <a:lnTo>
                        <a:pt x="464" y="182"/>
                      </a:lnTo>
                      <a:lnTo>
                        <a:pt x="446" y="188"/>
                      </a:lnTo>
                      <a:lnTo>
                        <a:pt x="440" y="194"/>
                      </a:lnTo>
                      <a:lnTo>
                        <a:pt x="438" y="228"/>
                      </a:lnTo>
                      <a:lnTo>
                        <a:pt x="430" y="240"/>
                      </a:lnTo>
                      <a:lnTo>
                        <a:pt x="418" y="252"/>
                      </a:lnTo>
                      <a:lnTo>
                        <a:pt x="408" y="264"/>
                      </a:lnTo>
                      <a:lnTo>
                        <a:pt x="400" y="276"/>
                      </a:lnTo>
                      <a:lnTo>
                        <a:pt x="400" y="298"/>
                      </a:lnTo>
                      <a:lnTo>
                        <a:pt x="396" y="312"/>
                      </a:lnTo>
                      <a:lnTo>
                        <a:pt x="390" y="324"/>
                      </a:lnTo>
                      <a:lnTo>
                        <a:pt x="382" y="324"/>
                      </a:lnTo>
                      <a:lnTo>
                        <a:pt x="374" y="326"/>
                      </a:lnTo>
                      <a:lnTo>
                        <a:pt x="366" y="328"/>
                      </a:lnTo>
                      <a:lnTo>
                        <a:pt x="360" y="332"/>
                      </a:lnTo>
                      <a:lnTo>
                        <a:pt x="350" y="342"/>
                      </a:lnTo>
                      <a:lnTo>
                        <a:pt x="342" y="352"/>
                      </a:lnTo>
                      <a:lnTo>
                        <a:pt x="338" y="366"/>
                      </a:lnTo>
                      <a:lnTo>
                        <a:pt x="334" y="380"/>
                      </a:lnTo>
                      <a:lnTo>
                        <a:pt x="326" y="394"/>
                      </a:lnTo>
                      <a:lnTo>
                        <a:pt x="322" y="400"/>
                      </a:lnTo>
                      <a:lnTo>
                        <a:pt x="314" y="404"/>
                      </a:lnTo>
                      <a:lnTo>
                        <a:pt x="314" y="400"/>
                      </a:lnTo>
                      <a:lnTo>
                        <a:pt x="304" y="392"/>
                      </a:lnTo>
                      <a:lnTo>
                        <a:pt x="286" y="390"/>
                      </a:lnTo>
                      <a:lnTo>
                        <a:pt x="274" y="404"/>
                      </a:lnTo>
                      <a:lnTo>
                        <a:pt x="262" y="420"/>
                      </a:lnTo>
                      <a:lnTo>
                        <a:pt x="250" y="422"/>
                      </a:lnTo>
                      <a:lnTo>
                        <a:pt x="236" y="422"/>
                      </a:lnTo>
                      <a:lnTo>
                        <a:pt x="222" y="420"/>
                      </a:lnTo>
                      <a:lnTo>
                        <a:pt x="214" y="416"/>
                      </a:lnTo>
                      <a:lnTo>
                        <a:pt x="208" y="404"/>
                      </a:lnTo>
                      <a:lnTo>
                        <a:pt x="168" y="364"/>
                      </a:lnTo>
                      <a:lnTo>
                        <a:pt x="142" y="362"/>
                      </a:lnTo>
                      <a:lnTo>
                        <a:pt x="140" y="370"/>
                      </a:lnTo>
                      <a:lnTo>
                        <a:pt x="138" y="380"/>
                      </a:lnTo>
                      <a:lnTo>
                        <a:pt x="136" y="404"/>
                      </a:lnTo>
                      <a:lnTo>
                        <a:pt x="126" y="406"/>
                      </a:lnTo>
                      <a:lnTo>
                        <a:pt x="118" y="410"/>
                      </a:lnTo>
                      <a:lnTo>
                        <a:pt x="112" y="414"/>
                      </a:lnTo>
                      <a:lnTo>
                        <a:pt x="108" y="418"/>
                      </a:lnTo>
                      <a:lnTo>
                        <a:pt x="96" y="420"/>
                      </a:lnTo>
                      <a:lnTo>
                        <a:pt x="86" y="422"/>
                      </a:lnTo>
                      <a:lnTo>
                        <a:pt x="70" y="428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04" name="Freeform 31"/>
                <p:cNvSpPr>
                  <a:spLocks noChangeArrowheads="1"/>
                </p:cNvSpPr>
                <p:nvPr/>
              </p:nvSpPr>
              <p:spPr bwMode="auto">
                <a:xfrm>
                  <a:off x="2688" y="1720"/>
                  <a:ext cx="276" cy="430"/>
                </a:xfrm>
                <a:custGeom>
                  <a:avLst/>
                  <a:gdLst>
                    <a:gd name="T0" fmla="*/ 106 w 276"/>
                    <a:gd name="T1" fmla="*/ 398 h 430"/>
                    <a:gd name="T2" fmla="*/ 98 w 276"/>
                    <a:gd name="T3" fmla="*/ 364 h 430"/>
                    <a:gd name="T4" fmla="*/ 92 w 276"/>
                    <a:gd name="T5" fmla="*/ 318 h 430"/>
                    <a:gd name="T6" fmla="*/ 86 w 276"/>
                    <a:gd name="T7" fmla="*/ 280 h 430"/>
                    <a:gd name="T8" fmla="*/ 52 w 276"/>
                    <a:gd name="T9" fmla="*/ 240 h 430"/>
                    <a:gd name="T10" fmla="*/ 26 w 276"/>
                    <a:gd name="T11" fmla="*/ 214 h 430"/>
                    <a:gd name="T12" fmla="*/ 0 w 276"/>
                    <a:gd name="T13" fmla="*/ 200 h 430"/>
                    <a:gd name="T14" fmla="*/ 4 w 276"/>
                    <a:gd name="T15" fmla="*/ 196 h 430"/>
                    <a:gd name="T16" fmla="*/ 28 w 276"/>
                    <a:gd name="T17" fmla="*/ 186 h 430"/>
                    <a:gd name="T18" fmla="*/ 68 w 276"/>
                    <a:gd name="T19" fmla="*/ 180 h 430"/>
                    <a:gd name="T20" fmla="*/ 84 w 276"/>
                    <a:gd name="T21" fmla="*/ 166 h 430"/>
                    <a:gd name="T22" fmla="*/ 112 w 276"/>
                    <a:gd name="T23" fmla="*/ 160 h 430"/>
                    <a:gd name="T24" fmla="*/ 130 w 276"/>
                    <a:gd name="T25" fmla="*/ 138 h 430"/>
                    <a:gd name="T26" fmla="*/ 128 w 276"/>
                    <a:gd name="T27" fmla="*/ 98 h 430"/>
                    <a:gd name="T28" fmla="*/ 158 w 276"/>
                    <a:gd name="T29" fmla="*/ 42 h 430"/>
                    <a:gd name="T30" fmla="*/ 162 w 276"/>
                    <a:gd name="T31" fmla="*/ 12 h 430"/>
                    <a:gd name="T32" fmla="*/ 170 w 276"/>
                    <a:gd name="T33" fmla="*/ 10 h 430"/>
                    <a:gd name="T34" fmla="*/ 190 w 276"/>
                    <a:gd name="T35" fmla="*/ 2 h 430"/>
                    <a:gd name="T36" fmla="*/ 204 w 276"/>
                    <a:gd name="T37" fmla="*/ 0 h 430"/>
                    <a:gd name="T38" fmla="*/ 220 w 276"/>
                    <a:gd name="T39" fmla="*/ 6 h 430"/>
                    <a:gd name="T40" fmla="*/ 226 w 276"/>
                    <a:gd name="T41" fmla="*/ 22 h 430"/>
                    <a:gd name="T42" fmla="*/ 218 w 276"/>
                    <a:gd name="T43" fmla="*/ 40 h 430"/>
                    <a:gd name="T44" fmla="*/ 212 w 276"/>
                    <a:gd name="T45" fmla="*/ 58 h 430"/>
                    <a:gd name="T46" fmla="*/ 196 w 276"/>
                    <a:gd name="T47" fmla="*/ 82 h 430"/>
                    <a:gd name="T48" fmla="*/ 192 w 276"/>
                    <a:gd name="T49" fmla="*/ 108 h 430"/>
                    <a:gd name="T50" fmla="*/ 194 w 276"/>
                    <a:gd name="T51" fmla="*/ 132 h 430"/>
                    <a:gd name="T52" fmla="*/ 232 w 276"/>
                    <a:gd name="T53" fmla="*/ 138 h 430"/>
                    <a:gd name="T54" fmla="*/ 248 w 276"/>
                    <a:gd name="T55" fmla="*/ 154 h 430"/>
                    <a:gd name="T56" fmla="*/ 268 w 276"/>
                    <a:gd name="T57" fmla="*/ 168 h 430"/>
                    <a:gd name="T58" fmla="*/ 276 w 276"/>
                    <a:gd name="T59" fmla="*/ 170 h 430"/>
                    <a:gd name="T60" fmla="*/ 270 w 276"/>
                    <a:gd name="T61" fmla="*/ 184 h 430"/>
                    <a:gd name="T62" fmla="*/ 258 w 276"/>
                    <a:gd name="T63" fmla="*/ 198 h 430"/>
                    <a:gd name="T64" fmla="*/ 252 w 276"/>
                    <a:gd name="T65" fmla="*/ 206 h 430"/>
                    <a:gd name="T66" fmla="*/ 228 w 276"/>
                    <a:gd name="T67" fmla="*/ 226 h 430"/>
                    <a:gd name="T68" fmla="*/ 216 w 276"/>
                    <a:gd name="T69" fmla="*/ 228 h 430"/>
                    <a:gd name="T70" fmla="*/ 202 w 276"/>
                    <a:gd name="T71" fmla="*/ 232 h 430"/>
                    <a:gd name="T72" fmla="*/ 202 w 276"/>
                    <a:gd name="T73" fmla="*/ 248 h 430"/>
                    <a:gd name="T74" fmla="*/ 198 w 276"/>
                    <a:gd name="T75" fmla="*/ 270 h 430"/>
                    <a:gd name="T76" fmla="*/ 188 w 276"/>
                    <a:gd name="T77" fmla="*/ 284 h 430"/>
                    <a:gd name="T78" fmla="*/ 180 w 276"/>
                    <a:gd name="T79" fmla="*/ 308 h 430"/>
                    <a:gd name="T80" fmla="*/ 178 w 276"/>
                    <a:gd name="T81" fmla="*/ 332 h 430"/>
                    <a:gd name="T82" fmla="*/ 194 w 276"/>
                    <a:gd name="T83" fmla="*/ 346 h 430"/>
                    <a:gd name="T84" fmla="*/ 214 w 276"/>
                    <a:gd name="T85" fmla="*/ 352 h 430"/>
                    <a:gd name="T86" fmla="*/ 222 w 276"/>
                    <a:gd name="T87" fmla="*/ 364 h 430"/>
                    <a:gd name="T88" fmla="*/ 222 w 276"/>
                    <a:gd name="T89" fmla="*/ 382 h 430"/>
                    <a:gd name="T90" fmla="*/ 216 w 276"/>
                    <a:gd name="T91" fmla="*/ 394 h 430"/>
                    <a:gd name="T92" fmla="*/ 198 w 276"/>
                    <a:gd name="T93" fmla="*/ 400 h 430"/>
                    <a:gd name="T94" fmla="*/ 184 w 276"/>
                    <a:gd name="T95" fmla="*/ 406 h 430"/>
                    <a:gd name="T96" fmla="*/ 154 w 276"/>
                    <a:gd name="T97" fmla="*/ 430 h 430"/>
                    <a:gd name="T98" fmla="*/ 142 w 276"/>
                    <a:gd name="T99" fmla="*/ 428 h 430"/>
                    <a:gd name="T100" fmla="*/ 106 w 276"/>
                    <a:gd name="T101" fmla="*/ 398 h 430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276"/>
                    <a:gd name="T154" fmla="*/ 0 h 430"/>
                    <a:gd name="T155" fmla="*/ 276 w 276"/>
                    <a:gd name="T156" fmla="*/ 430 h 430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276" h="430">
                      <a:moveTo>
                        <a:pt x="106" y="398"/>
                      </a:moveTo>
                      <a:lnTo>
                        <a:pt x="106" y="398"/>
                      </a:lnTo>
                      <a:lnTo>
                        <a:pt x="98" y="364"/>
                      </a:lnTo>
                      <a:lnTo>
                        <a:pt x="96" y="340"/>
                      </a:lnTo>
                      <a:lnTo>
                        <a:pt x="92" y="318"/>
                      </a:lnTo>
                      <a:lnTo>
                        <a:pt x="86" y="280"/>
                      </a:lnTo>
                      <a:lnTo>
                        <a:pt x="68" y="258"/>
                      </a:lnTo>
                      <a:lnTo>
                        <a:pt x="52" y="240"/>
                      </a:lnTo>
                      <a:lnTo>
                        <a:pt x="36" y="226"/>
                      </a:lnTo>
                      <a:lnTo>
                        <a:pt x="26" y="214"/>
                      </a:lnTo>
                      <a:lnTo>
                        <a:pt x="0" y="200"/>
                      </a:lnTo>
                      <a:lnTo>
                        <a:pt x="4" y="196"/>
                      </a:lnTo>
                      <a:lnTo>
                        <a:pt x="10" y="192"/>
                      </a:lnTo>
                      <a:lnTo>
                        <a:pt x="28" y="186"/>
                      </a:lnTo>
                      <a:lnTo>
                        <a:pt x="68" y="180"/>
                      </a:lnTo>
                      <a:lnTo>
                        <a:pt x="78" y="170"/>
                      </a:lnTo>
                      <a:lnTo>
                        <a:pt x="84" y="166"/>
                      </a:lnTo>
                      <a:lnTo>
                        <a:pt x="94" y="162"/>
                      </a:lnTo>
                      <a:lnTo>
                        <a:pt x="112" y="160"/>
                      </a:lnTo>
                      <a:lnTo>
                        <a:pt x="130" y="138"/>
                      </a:lnTo>
                      <a:lnTo>
                        <a:pt x="128" y="98"/>
                      </a:lnTo>
                      <a:lnTo>
                        <a:pt x="158" y="42"/>
                      </a:lnTo>
                      <a:lnTo>
                        <a:pt x="162" y="12"/>
                      </a:lnTo>
                      <a:lnTo>
                        <a:pt x="170" y="10"/>
                      </a:lnTo>
                      <a:lnTo>
                        <a:pt x="176" y="8"/>
                      </a:lnTo>
                      <a:lnTo>
                        <a:pt x="190" y="2"/>
                      </a:lnTo>
                      <a:lnTo>
                        <a:pt x="198" y="0"/>
                      </a:lnTo>
                      <a:lnTo>
                        <a:pt x="204" y="0"/>
                      </a:lnTo>
                      <a:lnTo>
                        <a:pt x="212" y="2"/>
                      </a:lnTo>
                      <a:lnTo>
                        <a:pt x="220" y="6"/>
                      </a:lnTo>
                      <a:lnTo>
                        <a:pt x="226" y="22"/>
                      </a:lnTo>
                      <a:lnTo>
                        <a:pt x="218" y="40"/>
                      </a:lnTo>
                      <a:lnTo>
                        <a:pt x="212" y="58"/>
                      </a:lnTo>
                      <a:lnTo>
                        <a:pt x="198" y="74"/>
                      </a:lnTo>
                      <a:lnTo>
                        <a:pt x="196" y="82"/>
                      </a:lnTo>
                      <a:lnTo>
                        <a:pt x="192" y="90"/>
                      </a:lnTo>
                      <a:lnTo>
                        <a:pt x="192" y="108"/>
                      </a:lnTo>
                      <a:lnTo>
                        <a:pt x="194" y="132"/>
                      </a:lnTo>
                      <a:lnTo>
                        <a:pt x="232" y="138"/>
                      </a:lnTo>
                      <a:lnTo>
                        <a:pt x="238" y="146"/>
                      </a:lnTo>
                      <a:lnTo>
                        <a:pt x="248" y="154"/>
                      </a:lnTo>
                      <a:lnTo>
                        <a:pt x="260" y="164"/>
                      </a:lnTo>
                      <a:lnTo>
                        <a:pt x="268" y="168"/>
                      </a:lnTo>
                      <a:lnTo>
                        <a:pt x="276" y="170"/>
                      </a:lnTo>
                      <a:lnTo>
                        <a:pt x="274" y="176"/>
                      </a:lnTo>
                      <a:lnTo>
                        <a:pt x="270" y="184"/>
                      </a:lnTo>
                      <a:lnTo>
                        <a:pt x="264" y="192"/>
                      </a:lnTo>
                      <a:lnTo>
                        <a:pt x="258" y="198"/>
                      </a:lnTo>
                      <a:lnTo>
                        <a:pt x="252" y="206"/>
                      </a:lnTo>
                      <a:lnTo>
                        <a:pt x="244" y="214"/>
                      </a:lnTo>
                      <a:lnTo>
                        <a:pt x="228" y="226"/>
                      </a:lnTo>
                      <a:lnTo>
                        <a:pt x="216" y="228"/>
                      </a:lnTo>
                      <a:lnTo>
                        <a:pt x="206" y="228"/>
                      </a:lnTo>
                      <a:lnTo>
                        <a:pt x="202" y="232"/>
                      </a:lnTo>
                      <a:lnTo>
                        <a:pt x="200" y="236"/>
                      </a:lnTo>
                      <a:lnTo>
                        <a:pt x="202" y="248"/>
                      </a:lnTo>
                      <a:lnTo>
                        <a:pt x="200" y="258"/>
                      </a:lnTo>
                      <a:lnTo>
                        <a:pt x="198" y="270"/>
                      </a:lnTo>
                      <a:lnTo>
                        <a:pt x="188" y="284"/>
                      </a:lnTo>
                      <a:lnTo>
                        <a:pt x="182" y="296"/>
                      </a:lnTo>
                      <a:lnTo>
                        <a:pt x="180" y="308"/>
                      </a:lnTo>
                      <a:lnTo>
                        <a:pt x="178" y="332"/>
                      </a:lnTo>
                      <a:lnTo>
                        <a:pt x="194" y="346"/>
                      </a:lnTo>
                      <a:lnTo>
                        <a:pt x="202" y="348"/>
                      </a:lnTo>
                      <a:lnTo>
                        <a:pt x="214" y="352"/>
                      </a:lnTo>
                      <a:lnTo>
                        <a:pt x="218" y="358"/>
                      </a:lnTo>
                      <a:lnTo>
                        <a:pt x="222" y="364"/>
                      </a:lnTo>
                      <a:lnTo>
                        <a:pt x="224" y="372"/>
                      </a:lnTo>
                      <a:lnTo>
                        <a:pt x="222" y="382"/>
                      </a:lnTo>
                      <a:lnTo>
                        <a:pt x="216" y="394"/>
                      </a:lnTo>
                      <a:lnTo>
                        <a:pt x="198" y="400"/>
                      </a:lnTo>
                      <a:lnTo>
                        <a:pt x="184" y="406"/>
                      </a:lnTo>
                      <a:lnTo>
                        <a:pt x="160" y="426"/>
                      </a:lnTo>
                      <a:lnTo>
                        <a:pt x="154" y="430"/>
                      </a:lnTo>
                      <a:lnTo>
                        <a:pt x="148" y="430"/>
                      </a:lnTo>
                      <a:lnTo>
                        <a:pt x="142" y="428"/>
                      </a:lnTo>
                      <a:lnTo>
                        <a:pt x="134" y="422"/>
                      </a:lnTo>
                      <a:lnTo>
                        <a:pt x="106" y="398"/>
                      </a:lnTo>
                      <a:close/>
                    </a:path>
                  </a:pathLst>
                </a:custGeom>
                <a:solidFill>
                  <a:srgbClr val="6DA6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05" name="Freeform 32"/>
                <p:cNvSpPr>
                  <a:spLocks noChangeArrowheads="1"/>
                </p:cNvSpPr>
                <p:nvPr/>
              </p:nvSpPr>
              <p:spPr bwMode="auto">
                <a:xfrm>
                  <a:off x="3508" y="1276"/>
                  <a:ext cx="536" cy="768"/>
                </a:xfrm>
                <a:custGeom>
                  <a:avLst/>
                  <a:gdLst>
                    <a:gd name="T0" fmla="*/ 108 w 536"/>
                    <a:gd name="T1" fmla="*/ 754 h 768"/>
                    <a:gd name="T2" fmla="*/ 22 w 536"/>
                    <a:gd name="T3" fmla="*/ 720 h 768"/>
                    <a:gd name="T4" fmla="*/ 52 w 536"/>
                    <a:gd name="T5" fmla="*/ 664 h 768"/>
                    <a:gd name="T6" fmla="*/ 58 w 536"/>
                    <a:gd name="T7" fmla="*/ 572 h 768"/>
                    <a:gd name="T8" fmla="*/ 6 w 536"/>
                    <a:gd name="T9" fmla="*/ 508 h 768"/>
                    <a:gd name="T10" fmla="*/ 32 w 536"/>
                    <a:gd name="T11" fmla="*/ 458 h 768"/>
                    <a:gd name="T12" fmla="*/ 78 w 536"/>
                    <a:gd name="T13" fmla="*/ 412 h 768"/>
                    <a:gd name="T14" fmla="*/ 40 w 536"/>
                    <a:gd name="T15" fmla="*/ 334 h 768"/>
                    <a:gd name="T16" fmla="*/ 18 w 536"/>
                    <a:gd name="T17" fmla="*/ 316 h 768"/>
                    <a:gd name="T18" fmla="*/ 46 w 536"/>
                    <a:gd name="T19" fmla="*/ 282 h 768"/>
                    <a:gd name="T20" fmla="*/ 24 w 536"/>
                    <a:gd name="T21" fmla="*/ 236 h 768"/>
                    <a:gd name="T22" fmla="*/ 0 w 536"/>
                    <a:gd name="T23" fmla="*/ 164 h 768"/>
                    <a:gd name="T24" fmla="*/ 28 w 536"/>
                    <a:gd name="T25" fmla="*/ 142 h 768"/>
                    <a:gd name="T26" fmla="*/ 44 w 536"/>
                    <a:gd name="T27" fmla="*/ 84 h 768"/>
                    <a:gd name="T28" fmla="*/ 70 w 536"/>
                    <a:gd name="T29" fmla="*/ 88 h 768"/>
                    <a:gd name="T30" fmla="*/ 72 w 536"/>
                    <a:gd name="T31" fmla="*/ 118 h 768"/>
                    <a:gd name="T32" fmla="*/ 82 w 536"/>
                    <a:gd name="T33" fmla="*/ 150 h 768"/>
                    <a:gd name="T34" fmla="*/ 124 w 536"/>
                    <a:gd name="T35" fmla="*/ 154 h 768"/>
                    <a:gd name="T36" fmla="*/ 136 w 536"/>
                    <a:gd name="T37" fmla="*/ 134 h 768"/>
                    <a:gd name="T38" fmla="*/ 180 w 536"/>
                    <a:gd name="T39" fmla="*/ 106 h 768"/>
                    <a:gd name="T40" fmla="*/ 252 w 536"/>
                    <a:gd name="T41" fmla="*/ 92 h 768"/>
                    <a:gd name="T42" fmla="*/ 266 w 536"/>
                    <a:gd name="T43" fmla="*/ 22 h 768"/>
                    <a:gd name="T44" fmla="*/ 310 w 536"/>
                    <a:gd name="T45" fmla="*/ 0 h 768"/>
                    <a:gd name="T46" fmla="*/ 332 w 536"/>
                    <a:gd name="T47" fmla="*/ 40 h 768"/>
                    <a:gd name="T48" fmla="*/ 378 w 536"/>
                    <a:gd name="T49" fmla="*/ 128 h 768"/>
                    <a:gd name="T50" fmla="*/ 424 w 536"/>
                    <a:gd name="T51" fmla="*/ 138 h 768"/>
                    <a:gd name="T52" fmla="*/ 444 w 536"/>
                    <a:gd name="T53" fmla="*/ 152 h 768"/>
                    <a:gd name="T54" fmla="*/ 430 w 536"/>
                    <a:gd name="T55" fmla="*/ 188 h 768"/>
                    <a:gd name="T56" fmla="*/ 448 w 536"/>
                    <a:gd name="T57" fmla="*/ 210 h 768"/>
                    <a:gd name="T58" fmla="*/ 520 w 536"/>
                    <a:gd name="T59" fmla="*/ 250 h 768"/>
                    <a:gd name="T60" fmla="*/ 488 w 536"/>
                    <a:gd name="T61" fmla="*/ 330 h 768"/>
                    <a:gd name="T62" fmla="*/ 450 w 536"/>
                    <a:gd name="T63" fmla="*/ 370 h 768"/>
                    <a:gd name="T64" fmla="*/ 398 w 536"/>
                    <a:gd name="T65" fmla="*/ 384 h 768"/>
                    <a:gd name="T66" fmla="*/ 350 w 536"/>
                    <a:gd name="T67" fmla="*/ 340 h 768"/>
                    <a:gd name="T68" fmla="*/ 344 w 536"/>
                    <a:gd name="T69" fmla="*/ 288 h 768"/>
                    <a:gd name="T70" fmla="*/ 310 w 536"/>
                    <a:gd name="T71" fmla="*/ 252 h 768"/>
                    <a:gd name="T72" fmla="*/ 294 w 536"/>
                    <a:gd name="T73" fmla="*/ 200 h 768"/>
                    <a:gd name="T74" fmla="*/ 258 w 536"/>
                    <a:gd name="T75" fmla="*/ 184 h 768"/>
                    <a:gd name="T76" fmla="*/ 226 w 536"/>
                    <a:gd name="T77" fmla="*/ 190 h 768"/>
                    <a:gd name="T78" fmla="*/ 194 w 536"/>
                    <a:gd name="T79" fmla="*/ 228 h 768"/>
                    <a:gd name="T80" fmla="*/ 178 w 536"/>
                    <a:gd name="T81" fmla="*/ 266 h 768"/>
                    <a:gd name="T82" fmla="*/ 172 w 536"/>
                    <a:gd name="T83" fmla="*/ 298 h 768"/>
                    <a:gd name="T84" fmla="*/ 142 w 536"/>
                    <a:gd name="T85" fmla="*/ 314 h 768"/>
                    <a:gd name="T86" fmla="*/ 142 w 536"/>
                    <a:gd name="T87" fmla="*/ 360 h 768"/>
                    <a:gd name="T88" fmla="*/ 222 w 536"/>
                    <a:gd name="T89" fmla="*/ 346 h 768"/>
                    <a:gd name="T90" fmla="*/ 252 w 536"/>
                    <a:gd name="T91" fmla="*/ 342 h 768"/>
                    <a:gd name="T92" fmla="*/ 274 w 536"/>
                    <a:gd name="T93" fmla="*/ 360 h 768"/>
                    <a:gd name="T94" fmla="*/ 300 w 536"/>
                    <a:gd name="T95" fmla="*/ 436 h 768"/>
                    <a:gd name="T96" fmla="*/ 352 w 536"/>
                    <a:gd name="T97" fmla="*/ 468 h 768"/>
                    <a:gd name="T98" fmla="*/ 354 w 536"/>
                    <a:gd name="T99" fmla="*/ 512 h 768"/>
                    <a:gd name="T100" fmla="*/ 328 w 536"/>
                    <a:gd name="T101" fmla="*/ 540 h 768"/>
                    <a:gd name="T102" fmla="*/ 266 w 536"/>
                    <a:gd name="T103" fmla="*/ 582 h 768"/>
                    <a:gd name="T104" fmla="*/ 202 w 536"/>
                    <a:gd name="T105" fmla="*/ 650 h 768"/>
                    <a:gd name="T106" fmla="*/ 180 w 536"/>
                    <a:gd name="T107" fmla="*/ 730 h 768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536"/>
                    <a:gd name="T163" fmla="*/ 0 h 768"/>
                    <a:gd name="T164" fmla="*/ 536 w 536"/>
                    <a:gd name="T165" fmla="*/ 768 h 768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536" h="768">
                      <a:moveTo>
                        <a:pt x="192" y="768"/>
                      </a:moveTo>
                      <a:lnTo>
                        <a:pt x="192" y="768"/>
                      </a:lnTo>
                      <a:lnTo>
                        <a:pt x="178" y="754"/>
                      </a:lnTo>
                      <a:lnTo>
                        <a:pt x="108" y="754"/>
                      </a:lnTo>
                      <a:lnTo>
                        <a:pt x="44" y="740"/>
                      </a:lnTo>
                      <a:lnTo>
                        <a:pt x="32" y="730"/>
                      </a:lnTo>
                      <a:lnTo>
                        <a:pt x="22" y="720"/>
                      </a:lnTo>
                      <a:lnTo>
                        <a:pt x="16" y="712"/>
                      </a:lnTo>
                      <a:lnTo>
                        <a:pt x="14" y="708"/>
                      </a:lnTo>
                      <a:lnTo>
                        <a:pt x="52" y="664"/>
                      </a:lnTo>
                      <a:lnTo>
                        <a:pt x="62" y="630"/>
                      </a:lnTo>
                      <a:lnTo>
                        <a:pt x="66" y="608"/>
                      </a:lnTo>
                      <a:lnTo>
                        <a:pt x="64" y="588"/>
                      </a:lnTo>
                      <a:lnTo>
                        <a:pt x="58" y="572"/>
                      </a:lnTo>
                      <a:lnTo>
                        <a:pt x="50" y="558"/>
                      </a:lnTo>
                      <a:lnTo>
                        <a:pt x="42" y="544"/>
                      </a:lnTo>
                      <a:lnTo>
                        <a:pt x="30" y="532"/>
                      </a:lnTo>
                      <a:lnTo>
                        <a:pt x="6" y="508"/>
                      </a:lnTo>
                      <a:lnTo>
                        <a:pt x="6" y="494"/>
                      </a:lnTo>
                      <a:lnTo>
                        <a:pt x="10" y="482"/>
                      </a:lnTo>
                      <a:lnTo>
                        <a:pt x="16" y="474"/>
                      </a:lnTo>
                      <a:lnTo>
                        <a:pt x="22" y="464"/>
                      </a:lnTo>
                      <a:lnTo>
                        <a:pt x="32" y="458"/>
                      </a:lnTo>
                      <a:lnTo>
                        <a:pt x="40" y="450"/>
                      </a:lnTo>
                      <a:lnTo>
                        <a:pt x="62" y="438"/>
                      </a:lnTo>
                      <a:lnTo>
                        <a:pt x="78" y="412"/>
                      </a:lnTo>
                      <a:lnTo>
                        <a:pt x="78" y="382"/>
                      </a:lnTo>
                      <a:lnTo>
                        <a:pt x="64" y="362"/>
                      </a:lnTo>
                      <a:lnTo>
                        <a:pt x="52" y="346"/>
                      </a:lnTo>
                      <a:lnTo>
                        <a:pt x="40" y="334"/>
                      </a:lnTo>
                      <a:lnTo>
                        <a:pt x="26" y="322"/>
                      </a:lnTo>
                      <a:lnTo>
                        <a:pt x="18" y="320"/>
                      </a:lnTo>
                      <a:lnTo>
                        <a:pt x="18" y="316"/>
                      </a:lnTo>
                      <a:lnTo>
                        <a:pt x="38" y="300"/>
                      </a:lnTo>
                      <a:lnTo>
                        <a:pt x="44" y="288"/>
                      </a:lnTo>
                      <a:lnTo>
                        <a:pt x="46" y="282"/>
                      </a:lnTo>
                      <a:lnTo>
                        <a:pt x="48" y="276"/>
                      </a:lnTo>
                      <a:lnTo>
                        <a:pt x="24" y="256"/>
                      </a:lnTo>
                      <a:lnTo>
                        <a:pt x="24" y="236"/>
                      </a:lnTo>
                      <a:lnTo>
                        <a:pt x="10" y="220"/>
                      </a:lnTo>
                      <a:lnTo>
                        <a:pt x="0" y="208"/>
                      </a:lnTo>
                      <a:lnTo>
                        <a:pt x="0" y="164"/>
                      </a:lnTo>
                      <a:lnTo>
                        <a:pt x="16" y="146"/>
                      </a:lnTo>
                      <a:lnTo>
                        <a:pt x="22" y="144"/>
                      </a:lnTo>
                      <a:lnTo>
                        <a:pt x="28" y="142"/>
                      </a:lnTo>
                      <a:lnTo>
                        <a:pt x="34" y="140"/>
                      </a:lnTo>
                      <a:lnTo>
                        <a:pt x="34" y="94"/>
                      </a:lnTo>
                      <a:lnTo>
                        <a:pt x="44" y="84"/>
                      </a:lnTo>
                      <a:lnTo>
                        <a:pt x="50" y="80"/>
                      </a:lnTo>
                      <a:lnTo>
                        <a:pt x="58" y="78"/>
                      </a:lnTo>
                      <a:lnTo>
                        <a:pt x="64" y="82"/>
                      </a:lnTo>
                      <a:lnTo>
                        <a:pt x="70" y="88"/>
                      </a:lnTo>
                      <a:lnTo>
                        <a:pt x="76" y="98"/>
                      </a:lnTo>
                      <a:lnTo>
                        <a:pt x="78" y="104"/>
                      </a:lnTo>
                      <a:lnTo>
                        <a:pt x="80" y="112"/>
                      </a:lnTo>
                      <a:lnTo>
                        <a:pt x="72" y="118"/>
                      </a:lnTo>
                      <a:lnTo>
                        <a:pt x="68" y="124"/>
                      </a:lnTo>
                      <a:lnTo>
                        <a:pt x="68" y="130"/>
                      </a:lnTo>
                      <a:lnTo>
                        <a:pt x="70" y="136"/>
                      </a:lnTo>
                      <a:lnTo>
                        <a:pt x="76" y="142"/>
                      </a:lnTo>
                      <a:lnTo>
                        <a:pt x="82" y="150"/>
                      </a:lnTo>
                      <a:lnTo>
                        <a:pt x="98" y="164"/>
                      </a:lnTo>
                      <a:lnTo>
                        <a:pt x="108" y="164"/>
                      </a:lnTo>
                      <a:lnTo>
                        <a:pt x="124" y="154"/>
                      </a:lnTo>
                      <a:lnTo>
                        <a:pt x="124" y="148"/>
                      </a:lnTo>
                      <a:lnTo>
                        <a:pt x="128" y="142"/>
                      </a:lnTo>
                      <a:lnTo>
                        <a:pt x="132" y="138"/>
                      </a:lnTo>
                      <a:lnTo>
                        <a:pt x="136" y="134"/>
                      </a:lnTo>
                      <a:lnTo>
                        <a:pt x="148" y="126"/>
                      </a:lnTo>
                      <a:lnTo>
                        <a:pt x="162" y="120"/>
                      </a:lnTo>
                      <a:lnTo>
                        <a:pt x="170" y="110"/>
                      </a:lnTo>
                      <a:lnTo>
                        <a:pt x="180" y="106"/>
                      </a:lnTo>
                      <a:lnTo>
                        <a:pt x="190" y="104"/>
                      </a:lnTo>
                      <a:lnTo>
                        <a:pt x="202" y="102"/>
                      </a:lnTo>
                      <a:lnTo>
                        <a:pt x="228" y="100"/>
                      </a:lnTo>
                      <a:lnTo>
                        <a:pt x="240" y="98"/>
                      </a:lnTo>
                      <a:lnTo>
                        <a:pt x="252" y="92"/>
                      </a:lnTo>
                      <a:lnTo>
                        <a:pt x="250" y="40"/>
                      </a:lnTo>
                      <a:lnTo>
                        <a:pt x="258" y="30"/>
                      </a:lnTo>
                      <a:lnTo>
                        <a:pt x="266" y="22"/>
                      </a:lnTo>
                      <a:lnTo>
                        <a:pt x="288" y="8"/>
                      </a:lnTo>
                      <a:lnTo>
                        <a:pt x="296" y="2"/>
                      </a:lnTo>
                      <a:lnTo>
                        <a:pt x="304" y="0"/>
                      </a:lnTo>
                      <a:lnTo>
                        <a:pt x="310" y="0"/>
                      </a:lnTo>
                      <a:lnTo>
                        <a:pt x="314" y="4"/>
                      </a:lnTo>
                      <a:lnTo>
                        <a:pt x="318" y="10"/>
                      </a:lnTo>
                      <a:lnTo>
                        <a:pt x="322" y="18"/>
                      </a:lnTo>
                      <a:lnTo>
                        <a:pt x="332" y="40"/>
                      </a:lnTo>
                      <a:lnTo>
                        <a:pt x="370" y="100"/>
                      </a:lnTo>
                      <a:lnTo>
                        <a:pt x="372" y="112"/>
                      </a:lnTo>
                      <a:lnTo>
                        <a:pt x="374" y="122"/>
                      </a:lnTo>
                      <a:lnTo>
                        <a:pt x="378" y="128"/>
                      </a:lnTo>
                      <a:lnTo>
                        <a:pt x="382" y="132"/>
                      </a:lnTo>
                      <a:lnTo>
                        <a:pt x="388" y="136"/>
                      </a:lnTo>
                      <a:lnTo>
                        <a:pt x="398" y="140"/>
                      </a:lnTo>
                      <a:lnTo>
                        <a:pt x="424" y="138"/>
                      </a:lnTo>
                      <a:lnTo>
                        <a:pt x="442" y="138"/>
                      </a:lnTo>
                      <a:lnTo>
                        <a:pt x="458" y="140"/>
                      </a:lnTo>
                      <a:lnTo>
                        <a:pt x="450" y="146"/>
                      </a:lnTo>
                      <a:lnTo>
                        <a:pt x="444" y="152"/>
                      </a:lnTo>
                      <a:lnTo>
                        <a:pt x="436" y="158"/>
                      </a:lnTo>
                      <a:lnTo>
                        <a:pt x="430" y="166"/>
                      </a:lnTo>
                      <a:lnTo>
                        <a:pt x="430" y="178"/>
                      </a:lnTo>
                      <a:lnTo>
                        <a:pt x="430" y="188"/>
                      </a:lnTo>
                      <a:lnTo>
                        <a:pt x="432" y="192"/>
                      </a:lnTo>
                      <a:lnTo>
                        <a:pt x="436" y="198"/>
                      </a:lnTo>
                      <a:lnTo>
                        <a:pt x="440" y="204"/>
                      </a:lnTo>
                      <a:lnTo>
                        <a:pt x="448" y="210"/>
                      </a:lnTo>
                      <a:lnTo>
                        <a:pt x="458" y="212"/>
                      </a:lnTo>
                      <a:lnTo>
                        <a:pt x="466" y="216"/>
                      </a:lnTo>
                      <a:lnTo>
                        <a:pt x="482" y="226"/>
                      </a:lnTo>
                      <a:lnTo>
                        <a:pt x="500" y="238"/>
                      </a:lnTo>
                      <a:lnTo>
                        <a:pt x="520" y="250"/>
                      </a:lnTo>
                      <a:lnTo>
                        <a:pt x="536" y="264"/>
                      </a:lnTo>
                      <a:lnTo>
                        <a:pt x="488" y="330"/>
                      </a:lnTo>
                      <a:lnTo>
                        <a:pt x="486" y="336"/>
                      </a:lnTo>
                      <a:lnTo>
                        <a:pt x="482" y="344"/>
                      </a:lnTo>
                      <a:lnTo>
                        <a:pt x="476" y="352"/>
                      </a:lnTo>
                      <a:lnTo>
                        <a:pt x="468" y="358"/>
                      </a:lnTo>
                      <a:lnTo>
                        <a:pt x="450" y="370"/>
                      </a:lnTo>
                      <a:lnTo>
                        <a:pt x="436" y="376"/>
                      </a:lnTo>
                      <a:lnTo>
                        <a:pt x="416" y="380"/>
                      </a:lnTo>
                      <a:lnTo>
                        <a:pt x="398" y="384"/>
                      </a:lnTo>
                      <a:lnTo>
                        <a:pt x="382" y="372"/>
                      </a:lnTo>
                      <a:lnTo>
                        <a:pt x="370" y="360"/>
                      </a:lnTo>
                      <a:lnTo>
                        <a:pt x="360" y="348"/>
                      </a:lnTo>
                      <a:lnTo>
                        <a:pt x="350" y="340"/>
                      </a:lnTo>
                      <a:lnTo>
                        <a:pt x="346" y="332"/>
                      </a:lnTo>
                      <a:lnTo>
                        <a:pt x="346" y="324"/>
                      </a:lnTo>
                      <a:lnTo>
                        <a:pt x="346" y="308"/>
                      </a:lnTo>
                      <a:lnTo>
                        <a:pt x="344" y="294"/>
                      </a:lnTo>
                      <a:lnTo>
                        <a:pt x="344" y="288"/>
                      </a:lnTo>
                      <a:lnTo>
                        <a:pt x="342" y="284"/>
                      </a:lnTo>
                      <a:lnTo>
                        <a:pt x="310" y="272"/>
                      </a:lnTo>
                      <a:lnTo>
                        <a:pt x="310" y="252"/>
                      </a:lnTo>
                      <a:lnTo>
                        <a:pt x="312" y="232"/>
                      </a:lnTo>
                      <a:lnTo>
                        <a:pt x="314" y="214"/>
                      </a:lnTo>
                      <a:lnTo>
                        <a:pt x="314" y="202"/>
                      </a:lnTo>
                      <a:lnTo>
                        <a:pt x="294" y="200"/>
                      </a:lnTo>
                      <a:lnTo>
                        <a:pt x="278" y="198"/>
                      </a:lnTo>
                      <a:lnTo>
                        <a:pt x="270" y="196"/>
                      </a:lnTo>
                      <a:lnTo>
                        <a:pt x="264" y="192"/>
                      </a:lnTo>
                      <a:lnTo>
                        <a:pt x="260" y="188"/>
                      </a:lnTo>
                      <a:lnTo>
                        <a:pt x="258" y="184"/>
                      </a:lnTo>
                      <a:lnTo>
                        <a:pt x="238" y="184"/>
                      </a:lnTo>
                      <a:lnTo>
                        <a:pt x="232" y="184"/>
                      </a:lnTo>
                      <a:lnTo>
                        <a:pt x="228" y="186"/>
                      </a:lnTo>
                      <a:lnTo>
                        <a:pt x="226" y="190"/>
                      </a:lnTo>
                      <a:lnTo>
                        <a:pt x="224" y="196"/>
                      </a:lnTo>
                      <a:lnTo>
                        <a:pt x="220" y="214"/>
                      </a:lnTo>
                      <a:lnTo>
                        <a:pt x="206" y="220"/>
                      </a:lnTo>
                      <a:lnTo>
                        <a:pt x="194" y="228"/>
                      </a:lnTo>
                      <a:lnTo>
                        <a:pt x="172" y="244"/>
                      </a:lnTo>
                      <a:lnTo>
                        <a:pt x="172" y="250"/>
                      </a:lnTo>
                      <a:lnTo>
                        <a:pt x="174" y="258"/>
                      </a:lnTo>
                      <a:lnTo>
                        <a:pt x="178" y="266"/>
                      </a:lnTo>
                      <a:lnTo>
                        <a:pt x="184" y="278"/>
                      </a:lnTo>
                      <a:lnTo>
                        <a:pt x="182" y="286"/>
                      </a:lnTo>
                      <a:lnTo>
                        <a:pt x="176" y="292"/>
                      </a:lnTo>
                      <a:lnTo>
                        <a:pt x="172" y="298"/>
                      </a:lnTo>
                      <a:lnTo>
                        <a:pt x="164" y="300"/>
                      </a:lnTo>
                      <a:lnTo>
                        <a:pt x="152" y="306"/>
                      </a:lnTo>
                      <a:lnTo>
                        <a:pt x="146" y="310"/>
                      </a:lnTo>
                      <a:lnTo>
                        <a:pt x="142" y="314"/>
                      </a:lnTo>
                      <a:lnTo>
                        <a:pt x="142" y="326"/>
                      </a:lnTo>
                      <a:lnTo>
                        <a:pt x="140" y="338"/>
                      </a:lnTo>
                      <a:lnTo>
                        <a:pt x="138" y="350"/>
                      </a:lnTo>
                      <a:lnTo>
                        <a:pt x="140" y="356"/>
                      </a:lnTo>
                      <a:lnTo>
                        <a:pt x="142" y="360"/>
                      </a:lnTo>
                      <a:lnTo>
                        <a:pt x="206" y="360"/>
                      </a:lnTo>
                      <a:lnTo>
                        <a:pt x="214" y="352"/>
                      </a:lnTo>
                      <a:lnTo>
                        <a:pt x="222" y="346"/>
                      </a:lnTo>
                      <a:lnTo>
                        <a:pt x="228" y="342"/>
                      </a:lnTo>
                      <a:lnTo>
                        <a:pt x="234" y="342"/>
                      </a:lnTo>
                      <a:lnTo>
                        <a:pt x="242" y="340"/>
                      </a:lnTo>
                      <a:lnTo>
                        <a:pt x="252" y="342"/>
                      </a:lnTo>
                      <a:lnTo>
                        <a:pt x="256" y="348"/>
                      </a:lnTo>
                      <a:lnTo>
                        <a:pt x="260" y="350"/>
                      </a:lnTo>
                      <a:lnTo>
                        <a:pt x="266" y="356"/>
                      </a:lnTo>
                      <a:lnTo>
                        <a:pt x="274" y="360"/>
                      </a:lnTo>
                      <a:lnTo>
                        <a:pt x="282" y="378"/>
                      </a:lnTo>
                      <a:lnTo>
                        <a:pt x="290" y="422"/>
                      </a:lnTo>
                      <a:lnTo>
                        <a:pt x="300" y="436"/>
                      </a:lnTo>
                      <a:lnTo>
                        <a:pt x="314" y="448"/>
                      </a:lnTo>
                      <a:lnTo>
                        <a:pt x="330" y="460"/>
                      </a:lnTo>
                      <a:lnTo>
                        <a:pt x="340" y="464"/>
                      </a:lnTo>
                      <a:lnTo>
                        <a:pt x="352" y="468"/>
                      </a:lnTo>
                      <a:lnTo>
                        <a:pt x="372" y="502"/>
                      </a:lnTo>
                      <a:lnTo>
                        <a:pt x="368" y="502"/>
                      </a:lnTo>
                      <a:lnTo>
                        <a:pt x="362" y="504"/>
                      </a:lnTo>
                      <a:lnTo>
                        <a:pt x="354" y="512"/>
                      </a:lnTo>
                      <a:lnTo>
                        <a:pt x="346" y="520"/>
                      </a:lnTo>
                      <a:lnTo>
                        <a:pt x="340" y="526"/>
                      </a:lnTo>
                      <a:lnTo>
                        <a:pt x="336" y="534"/>
                      </a:lnTo>
                      <a:lnTo>
                        <a:pt x="328" y="540"/>
                      </a:lnTo>
                      <a:lnTo>
                        <a:pt x="312" y="554"/>
                      </a:lnTo>
                      <a:lnTo>
                        <a:pt x="296" y="564"/>
                      </a:lnTo>
                      <a:lnTo>
                        <a:pt x="280" y="570"/>
                      </a:lnTo>
                      <a:lnTo>
                        <a:pt x="266" y="582"/>
                      </a:lnTo>
                      <a:lnTo>
                        <a:pt x="254" y="592"/>
                      </a:lnTo>
                      <a:lnTo>
                        <a:pt x="244" y="606"/>
                      </a:lnTo>
                      <a:lnTo>
                        <a:pt x="234" y="620"/>
                      </a:lnTo>
                      <a:lnTo>
                        <a:pt x="202" y="650"/>
                      </a:lnTo>
                      <a:lnTo>
                        <a:pt x="190" y="662"/>
                      </a:lnTo>
                      <a:lnTo>
                        <a:pt x="182" y="676"/>
                      </a:lnTo>
                      <a:lnTo>
                        <a:pt x="176" y="690"/>
                      </a:lnTo>
                      <a:lnTo>
                        <a:pt x="176" y="708"/>
                      </a:lnTo>
                      <a:lnTo>
                        <a:pt x="180" y="730"/>
                      </a:lnTo>
                      <a:lnTo>
                        <a:pt x="190" y="756"/>
                      </a:lnTo>
                      <a:lnTo>
                        <a:pt x="192" y="768"/>
                      </a:lnTo>
                      <a:close/>
                    </a:path>
                  </a:pathLst>
                </a:custGeom>
                <a:solidFill>
                  <a:srgbClr val="6DA6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06" name="Freeform 33"/>
                <p:cNvSpPr>
                  <a:spLocks noChangeArrowheads="1"/>
                </p:cNvSpPr>
                <p:nvPr/>
              </p:nvSpPr>
              <p:spPr bwMode="auto">
                <a:xfrm>
                  <a:off x="10" y="482"/>
                  <a:ext cx="1980" cy="1516"/>
                </a:xfrm>
                <a:custGeom>
                  <a:avLst/>
                  <a:gdLst>
                    <a:gd name="T0" fmla="*/ 1348 w 1980"/>
                    <a:gd name="T1" fmla="*/ 1486 h 1516"/>
                    <a:gd name="T2" fmla="*/ 1296 w 1980"/>
                    <a:gd name="T3" fmla="*/ 1480 h 1516"/>
                    <a:gd name="T4" fmla="*/ 1206 w 1980"/>
                    <a:gd name="T5" fmla="*/ 1418 h 1516"/>
                    <a:gd name="T6" fmla="*/ 1068 w 1980"/>
                    <a:gd name="T7" fmla="*/ 1416 h 1516"/>
                    <a:gd name="T8" fmla="*/ 938 w 1980"/>
                    <a:gd name="T9" fmla="*/ 1464 h 1516"/>
                    <a:gd name="T10" fmla="*/ 842 w 1980"/>
                    <a:gd name="T11" fmla="*/ 1464 h 1516"/>
                    <a:gd name="T12" fmla="*/ 720 w 1980"/>
                    <a:gd name="T13" fmla="*/ 1458 h 1516"/>
                    <a:gd name="T14" fmla="*/ 664 w 1980"/>
                    <a:gd name="T15" fmla="*/ 1408 h 1516"/>
                    <a:gd name="T16" fmla="*/ 580 w 1980"/>
                    <a:gd name="T17" fmla="*/ 1446 h 1516"/>
                    <a:gd name="T18" fmla="*/ 528 w 1980"/>
                    <a:gd name="T19" fmla="*/ 1412 h 1516"/>
                    <a:gd name="T20" fmla="*/ 420 w 1980"/>
                    <a:gd name="T21" fmla="*/ 1446 h 1516"/>
                    <a:gd name="T22" fmla="*/ 332 w 1980"/>
                    <a:gd name="T23" fmla="*/ 1490 h 1516"/>
                    <a:gd name="T24" fmla="*/ 278 w 1980"/>
                    <a:gd name="T25" fmla="*/ 1444 h 1516"/>
                    <a:gd name="T26" fmla="*/ 256 w 1980"/>
                    <a:gd name="T27" fmla="*/ 1350 h 1516"/>
                    <a:gd name="T28" fmla="*/ 190 w 1980"/>
                    <a:gd name="T29" fmla="*/ 1318 h 1516"/>
                    <a:gd name="T30" fmla="*/ 112 w 1980"/>
                    <a:gd name="T31" fmla="*/ 1224 h 1516"/>
                    <a:gd name="T32" fmla="*/ 98 w 1980"/>
                    <a:gd name="T33" fmla="*/ 1128 h 1516"/>
                    <a:gd name="T34" fmla="*/ 36 w 1980"/>
                    <a:gd name="T35" fmla="*/ 1054 h 1516"/>
                    <a:gd name="T36" fmla="*/ 86 w 1980"/>
                    <a:gd name="T37" fmla="*/ 920 h 1516"/>
                    <a:gd name="T38" fmla="*/ 20 w 1980"/>
                    <a:gd name="T39" fmla="*/ 884 h 1516"/>
                    <a:gd name="T40" fmla="*/ 0 w 1980"/>
                    <a:gd name="T41" fmla="*/ 864 h 1516"/>
                    <a:gd name="T42" fmla="*/ 8 w 1980"/>
                    <a:gd name="T43" fmla="*/ 798 h 1516"/>
                    <a:gd name="T44" fmla="*/ 106 w 1980"/>
                    <a:gd name="T45" fmla="*/ 726 h 1516"/>
                    <a:gd name="T46" fmla="*/ 236 w 1980"/>
                    <a:gd name="T47" fmla="*/ 732 h 1516"/>
                    <a:gd name="T48" fmla="*/ 308 w 1980"/>
                    <a:gd name="T49" fmla="*/ 746 h 1516"/>
                    <a:gd name="T50" fmla="*/ 418 w 1980"/>
                    <a:gd name="T51" fmla="*/ 684 h 1516"/>
                    <a:gd name="T52" fmla="*/ 510 w 1980"/>
                    <a:gd name="T53" fmla="*/ 688 h 1516"/>
                    <a:gd name="T54" fmla="*/ 638 w 1980"/>
                    <a:gd name="T55" fmla="*/ 620 h 1516"/>
                    <a:gd name="T56" fmla="*/ 708 w 1980"/>
                    <a:gd name="T57" fmla="*/ 536 h 1516"/>
                    <a:gd name="T58" fmla="*/ 728 w 1980"/>
                    <a:gd name="T59" fmla="*/ 392 h 1516"/>
                    <a:gd name="T60" fmla="*/ 772 w 1980"/>
                    <a:gd name="T61" fmla="*/ 326 h 1516"/>
                    <a:gd name="T62" fmla="*/ 904 w 1980"/>
                    <a:gd name="T63" fmla="*/ 356 h 1516"/>
                    <a:gd name="T64" fmla="*/ 926 w 1980"/>
                    <a:gd name="T65" fmla="*/ 302 h 1516"/>
                    <a:gd name="T66" fmla="*/ 1008 w 1980"/>
                    <a:gd name="T67" fmla="*/ 172 h 1516"/>
                    <a:gd name="T68" fmla="*/ 1092 w 1980"/>
                    <a:gd name="T69" fmla="*/ 186 h 1516"/>
                    <a:gd name="T70" fmla="*/ 1196 w 1980"/>
                    <a:gd name="T71" fmla="*/ 202 h 1516"/>
                    <a:gd name="T72" fmla="*/ 1246 w 1980"/>
                    <a:gd name="T73" fmla="*/ 76 h 1516"/>
                    <a:gd name="T74" fmla="*/ 1352 w 1980"/>
                    <a:gd name="T75" fmla="*/ 36 h 1516"/>
                    <a:gd name="T76" fmla="*/ 1426 w 1980"/>
                    <a:gd name="T77" fmla="*/ 22 h 1516"/>
                    <a:gd name="T78" fmla="*/ 1568 w 1980"/>
                    <a:gd name="T79" fmla="*/ 164 h 1516"/>
                    <a:gd name="T80" fmla="*/ 1612 w 1980"/>
                    <a:gd name="T81" fmla="*/ 320 h 1516"/>
                    <a:gd name="T82" fmla="*/ 1568 w 1980"/>
                    <a:gd name="T83" fmla="*/ 390 h 1516"/>
                    <a:gd name="T84" fmla="*/ 1614 w 1980"/>
                    <a:gd name="T85" fmla="*/ 488 h 1516"/>
                    <a:gd name="T86" fmla="*/ 1778 w 1980"/>
                    <a:gd name="T87" fmla="*/ 526 h 1516"/>
                    <a:gd name="T88" fmla="*/ 1918 w 1980"/>
                    <a:gd name="T89" fmla="*/ 628 h 1516"/>
                    <a:gd name="T90" fmla="*/ 1974 w 1980"/>
                    <a:gd name="T91" fmla="*/ 736 h 1516"/>
                    <a:gd name="T92" fmla="*/ 1952 w 1980"/>
                    <a:gd name="T93" fmla="*/ 832 h 1516"/>
                    <a:gd name="T94" fmla="*/ 1878 w 1980"/>
                    <a:gd name="T95" fmla="*/ 908 h 1516"/>
                    <a:gd name="T96" fmla="*/ 1774 w 1980"/>
                    <a:gd name="T97" fmla="*/ 980 h 1516"/>
                    <a:gd name="T98" fmla="*/ 1672 w 1980"/>
                    <a:gd name="T99" fmla="*/ 1034 h 1516"/>
                    <a:gd name="T100" fmla="*/ 1646 w 1980"/>
                    <a:gd name="T101" fmla="*/ 1106 h 1516"/>
                    <a:gd name="T102" fmla="*/ 1580 w 1980"/>
                    <a:gd name="T103" fmla="*/ 1194 h 1516"/>
                    <a:gd name="T104" fmla="*/ 1396 w 1980"/>
                    <a:gd name="T105" fmla="*/ 1236 h 1516"/>
                    <a:gd name="T106" fmla="*/ 1404 w 1980"/>
                    <a:gd name="T107" fmla="*/ 1294 h 1516"/>
                    <a:gd name="T108" fmla="*/ 1474 w 1980"/>
                    <a:gd name="T109" fmla="*/ 1370 h 1516"/>
                    <a:gd name="T110" fmla="*/ 1434 w 1980"/>
                    <a:gd name="T111" fmla="*/ 1426 h 1516"/>
                    <a:gd name="T112" fmla="*/ 1450 w 1980"/>
                    <a:gd name="T113" fmla="*/ 1504 h 151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1980"/>
                    <a:gd name="T172" fmla="*/ 0 h 1516"/>
                    <a:gd name="T173" fmla="*/ 1980 w 1980"/>
                    <a:gd name="T174" fmla="*/ 1516 h 151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1980" h="1516">
                      <a:moveTo>
                        <a:pt x="1416" y="1516"/>
                      </a:moveTo>
                      <a:lnTo>
                        <a:pt x="1416" y="1516"/>
                      </a:lnTo>
                      <a:lnTo>
                        <a:pt x="1402" y="1508"/>
                      </a:lnTo>
                      <a:lnTo>
                        <a:pt x="1378" y="1484"/>
                      </a:lnTo>
                      <a:lnTo>
                        <a:pt x="1362" y="1484"/>
                      </a:lnTo>
                      <a:lnTo>
                        <a:pt x="1352" y="1484"/>
                      </a:lnTo>
                      <a:lnTo>
                        <a:pt x="1348" y="1486"/>
                      </a:lnTo>
                      <a:lnTo>
                        <a:pt x="1346" y="1488"/>
                      </a:lnTo>
                      <a:lnTo>
                        <a:pt x="1340" y="1502"/>
                      </a:lnTo>
                      <a:lnTo>
                        <a:pt x="1330" y="1498"/>
                      </a:lnTo>
                      <a:lnTo>
                        <a:pt x="1304" y="1500"/>
                      </a:lnTo>
                      <a:lnTo>
                        <a:pt x="1298" y="1490"/>
                      </a:lnTo>
                      <a:lnTo>
                        <a:pt x="1296" y="1480"/>
                      </a:lnTo>
                      <a:lnTo>
                        <a:pt x="1294" y="1466"/>
                      </a:lnTo>
                      <a:lnTo>
                        <a:pt x="1276" y="1458"/>
                      </a:lnTo>
                      <a:lnTo>
                        <a:pt x="1252" y="1438"/>
                      </a:lnTo>
                      <a:lnTo>
                        <a:pt x="1242" y="1430"/>
                      </a:lnTo>
                      <a:lnTo>
                        <a:pt x="1230" y="1424"/>
                      </a:lnTo>
                      <a:lnTo>
                        <a:pt x="1218" y="1420"/>
                      </a:lnTo>
                      <a:lnTo>
                        <a:pt x="1206" y="1418"/>
                      </a:lnTo>
                      <a:lnTo>
                        <a:pt x="1194" y="1418"/>
                      </a:lnTo>
                      <a:lnTo>
                        <a:pt x="1180" y="1422"/>
                      </a:lnTo>
                      <a:lnTo>
                        <a:pt x="1142" y="1428"/>
                      </a:lnTo>
                      <a:lnTo>
                        <a:pt x="1122" y="1428"/>
                      </a:lnTo>
                      <a:lnTo>
                        <a:pt x="1104" y="1428"/>
                      </a:lnTo>
                      <a:lnTo>
                        <a:pt x="1068" y="1416"/>
                      </a:lnTo>
                      <a:lnTo>
                        <a:pt x="1038" y="1416"/>
                      </a:lnTo>
                      <a:lnTo>
                        <a:pt x="1018" y="1426"/>
                      </a:lnTo>
                      <a:lnTo>
                        <a:pt x="1000" y="1436"/>
                      </a:lnTo>
                      <a:lnTo>
                        <a:pt x="984" y="1450"/>
                      </a:lnTo>
                      <a:lnTo>
                        <a:pt x="978" y="1458"/>
                      </a:lnTo>
                      <a:lnTo>
                        <a:pt x="972" y="1466"/>
                      </a:lnTo>
                      <a:lnTo>
                        <a:pt x="938" y="1464"/>
                      </a:lnTo>
                      <a:lnTo>
                        <a:pt x="906" y="1450"/>
                      </a:lnTo>
                      <a:lnTo>
                        <a:pt x="884" y="1450"/>
                      </a:lnTo>
                      <a:lnTo>
                        <a:pt x="876" y="1452"/>
                      </a:lnTo>
                      <a:lnTo>
                        <a:pt x="870" y="1458"/>
                      </a:lnTo>
                      <a:lnTo>
                        <a:pt x="842" y="1464"/>
                      </a:lnTo>
                      <a:lnTo>
                        <a:pt x="826" y="1466"/>
                      </a:lnTo>
                      <a:lnTo>
                        <a:pt x="814" y="1470"/>
                      </a:lnTo>
                      <a:lnTo>
                        <a:pt x="802" y="1476"/>
                      </a:lnTo>
                      <a:lnTo>
                        <a:pt x="788" y="1480"/>
                      </a:lnTo>
                      <a:lnTo>
                        <a:pt x="776" y="1480"/>
                      </a:lnTo>
                      <a:lnTo>
                        <a:pt x="764" y="1476"/>
                      </a:lnTo>
                      <a:lnTo>
                        <a:pt x="740" y="1468"/>
                      </a:lnTo>
                      <a:lnTo>
                        <a:pt x="720" y="1458"/>
                      </a:lnTo>
                      <a:lnTo>
                        <a:pt x="708" y="1448"/>
                      </a:lnTo>
                      <a:lnTo>
                        <a:pt x="706" y="1428"/>
                      </a:lnTo>
                      <a:lnTo>
                        <a:pt x="704" y="1424"/>
                      </a:lnTo>
                      <a:lnTo>
                        <a:pt x="702" y="1420"/>
                      </a:lnTo>
                      <a:lnTo>
                        <a:pt x="694" y="1414"/>
                      </a:lnTo>
                      <a:lnTo>
                        <a:pt x="684" y="1406"/>
                      </a:lnTo>
                      <a:lnTo>
                        <a:pt x="664" y="1408"/>
                      </a:lnTo>
                      <a:lnTo>
                        <a:pt x="658" y="1408"/>
                      </a:lnTo>
                      <a:lnTo>
                        <a:pt x="654" y="1410"/>
                      </a:lnTo>
                      <a:lnTo>
                        <a:pt x="646" y="1418"/>
                      </a:lnTo>
                      <a:lnTo>
                        <a:pt x="634" y="1434"/>
                      </a:lnTo>
                      <a:lnTo>
                        <a:pt x="618" y="1438"/>
                      </a:lnTo>
                      <a:lnTo>
                        <a:pt x="602" y="1440"/>
                      </a:lnTo>
                      <a:lnTo>
                        <a:pt x="586" y="1442"/>
                      </a:lnTo>
                      <a:lnTo>
                        <a:pt x="580" y="1446"/>
                      </a:lnTo>
                      <a:lnTo>
                        <a:pt x="572" y="1448"/>
                      </a:lnTo>
                      <a:lnTo>
                        <a:pt x="566" y="1448"/>
                      </a:lnTo>
                      <a:lnTo>
                        <a:pt x="562" y="1438"/>
                      </a:lnTo>
                      <a:lnTo>
                        <a:pt x="550" y="1428"/>
                      </a:lnTo>
                      <a:lnTo>
                        <a:pt x="540" y="1420"/>
                      </a:lnTo>
                      <a:lnTo>
                        <a:pt x="528" y="1412"/>
                      </a:lnTo>
                      <a:lnTo>
                        <a:pt x="516" y="1406"/>
                      </a:lnTo>
                      <a:lnTo>
                        <a:pt x="504" y="1400"/>
                      </a:lnTo>
                      <a:lnTo>
                        <a:pt x="492" y="1398"/>
                      </a:lnTo>
                      <a:lnTo>
                        <a:pt x="482" y="1396"/>
                      </a:lnTo>
                      <a:lnTo>
                        <a:pt x="470" y="1398"/>
                      </a:lnTo>
                      <a:lnTo>
                        <a:pt x="448" y="1414"/>
                      </a:lnTo>
                      <a:lnTo>
                        <a:pt x="432" y="1428"/>
                      </a:lnTo>
                      <a:lnTo>
                        <a:pt x="420" y="1446"/>
                      </a:lnTo>
                      <a:lnTo>
                        <a:pt x="408" y="1468"/>
                      </a:lnTo>
                      <a:lnTo>
                        <a:pt x="398" y="1480"/>
                      </a:lnTo>
                      <a:lnTo>
                        <a:pt x="388" y="1488"/>
                      </a:lnTo>
                      <a:lnTo>
                        <a:pt x="376" y="1494"/>
                      </a:lnTo>
                      <a:lnTo>
                        <a:pt x="362" y="1498"/>
                      </a:lnTo>
                      <a:lnTo>
                        <a:pt x="332" y="1490"/>
                      </a:lnTo>
                      <a:lnTo>
                        <a:pt x="322" y="1484"/>
                      </a:lnTo>
                      <a:lnTo>
                        <a:pt x="318" y="1482"/>
                      </a:lnTo>
                      <a:lnTo>
                        <a:pt x="312" y="1482"/>
                      </a:lnTo>
                      <a:lnTo>
                        <a:pt x="308" y="1472"/>
                      </a:lnTo>
                      <a:lnTo>
                        <a:pt x="304" y="1464"/>
                      </a:lnTo>
                      <a:lnTo>
                        <a:pt x="298" y="1456"/>
                      </a:lnTo>
                      <a:lnTo>
                        <a:pt x="292" y="1452"/>
                      </a:lnTo>
                      <a:lnTo>
                        <a:pt x="278" y="1444"/>
                      </a:lnTo>
                      <a:lnTo>
                        <a:pt x="264" y="1438"/>
                      </a:lnTo>
                      <a:lnTo>
                        <a:pt x="252" y="1420"/>
                      </a:lnTo>
                      <a:lnTo>
                        <a:pt x="252" y="1378"/>
                      </a:lnTo>
                      <a:lnTo>
                        <a:pt x="256" y="1372"/>
                      </a:lnTo>
                      <a:lnTo>
                        <a:pt x="256" y="1364"/>
                      </a:lnTo>
                      <a:lnTo>
                        <a:pt x="256" y="1350"/>
                      </a:lnTo>
                      <a:lnTo>
                        <a:pt x="250" y="1340"/>
                      </a:lnTo>
                      <a:lnTo>
                        <a:pt x="244" y="1332"/>
                      </a:lnTo>
                      <a:lnTo>
                        <a:pt x="234" y="1326"/>
                      </a:lnTo>
                      <a:lnTo>
                        <a:pt x="226" y="1324"/>
                      </a:lnTo>
                      <a:lnTo>
                        <a:pt x="206" y="1322"/>
                      </a:lnTo>
                      <a:lnTo>
                        <a:pt x="198" y="1320"/>
                      </a:lnTo>
                      <a:lnTo>
                        <a:pt x="190" y="1318"/>
                      </a:lnTo>
                      <a:lnTo>
                        <a:pt x="174" y="1302"/>
                      </a:lnTo>
                      <a:lnTo>
                        <a:pt x="150" y="1258"/>
                      </a:lnTo>
                      <a:lnTo>
                        <a:pt x="114" y="1250"/>
                      </a:lnTo>
                      <a:lnTo>
                        <a:pt x="112" y="1242"/>
                      </a:lnTo>
                      <a:lnTo>
                        <a:pt x="112" y="1232"/>
                      </a:lnTo>
                      <a:lnTo>
                        <a:pt x="112" y="1224"/>
                      </a:lnTo>
                      <a:lnTo>
                        <a:pt x="114" y="1216"/>
                      </a:lnTo>
                      <a:lnTo>
                        <a:pt x="120" y="1200"/>
                      </a:lnTo>
                      <a:lnTo>
                        <a:pt x="126" y="1186"/>
                      </a:lnTo>
                      <a:lnTo>
                        <a:pt x="124" y="1174"/>
                      </a:lnTo>
                      <a:lnTo>
                        <a:pt x="122" y="1162"/>
                      </a:lnTo>
                      <a:lnTo>
                        <a:pt x="118" y="1152"/>
                      </a:lnTo>
                      <a:lnTo>
                        <a:pt x="112" y="1144"/>
                      </a:lnTo>
                      <a:lnTo>
                        <a:pt x="98" y="1128"/>
                      </a:lnTo>
                      <a:lnTo>
                        <a:pt x="84" y="1114"/>
                      </a:lnTo>
                      <a:lnTo>
                        <a:pt x="38" y="1092"/>
                      </a:lnTo>
                      <a:lnTo>
                        <a:pt x="32" y="1084"/>
                      </a:lnTo>
                      <a:lnTo>
                        <a:pt x="32" y="1062"/>
                      </a:lnTo>
                      <a:lnTo>
                        <a:pt x="32" y="1056"/>
                      </a:lnTo>
                      <a:lnTo>
                        <a:pt x="36" y="1054"/>
                      </a:lnTo>
                      <a:lnTo>
                        <a:pt x="40" y="1050"/>
                      </a:lnTo>
                      <a:lnTo>
                        <a:pt x="46" y="1048"/>
                      </a:lnTo>
                      <a:lnTo>
                        <a:pt x="66" y="1038"/>
                      </a:lnTo>
                      <a:lnTo>
                        <a:pt x="78" y="1028"/>
                      </a:lnTo>
                      <a:lnTo>
                        <a:pt x="82" y="1024"/>
                      </a:lnTo>
                      <a:lnTo>
                        <a:pt x="86" y="1018"/>
                      </a:lnTo>
                      <a:lnTo>
                        <a:pt x="86" y="920"/>
                      </a:lnTo>
                      <a:lnTo>
                        <a:pt x="82" y="904"/>
                      </a:lnTo>
                      <a:lnTo>
                        <a:pt x="76" y="894"/>
                      </a:lnTo>
                      <a:lnTo>
                        <a:pt x="68" y="888"/>
                      </a:lnTo>
                      <a:lnTo>
                        <a:pt x="60" y="886"/>
                      </a:lnTo>
                      <a:lnTo>
                        <a:pt x="50" y="884"/>
                      </a:lnTo>
                      <a:lnTo>
                        <a:pt x="40" y="884"/>
                      </a:lnTo>
                      <a:lnTo>
                        <a:pt x="20" y="884"/>
                      </a:lnTo>
                      <a:lnTo>
                        <a:pt x="14" y="888"/>
                      </a:lnTo>
                      <a:lnTo>
                        <a:pt x="10" y="894"/>
                      </a:lnTo>
                      <a:lnTo>
                        <a:pt x="8" y="894"/>
                      </a:lnTo>
                      <a:lnTo>
                        <a:pt x="8" y="898"/>
                      </a:lnTo>
                      <a:lnTo>
                        <a:pt x="2" y="882"/>
                      </a:lnTo>
                      <a:lnTo>
                        <a:pt x="0" y="872"/>
                      </a:lnTo>
                      <a:lnTo>
                        <a:pt x="0" y="864"/>
                      </a:lnTo>
                      <a:lnTo>
                        <a:pt x="2" y="856"/>
                      </a:lnTo>
                      <a:lnTo>
                        <a:pt x="26" y="844"/>
                      </a:lnTo>
                      <a:lnTo>
                        <a:pt x="26" y="820"/>
                      </a:lnTo>
                      <a:lnTo>
                        <a:pt x="18" y="808"/>
                      </a:lnTo>
                      <a:lnTo>
                        <a:pt x="12" y="802"/>
                      </a:lnTo>
                      <a:lnTo>
                        <a:pt x="8" y="798"/>
                      </a:lnTo>
                      <a:lnTo>
                        <a:pt x="8" y="796"/>
                      </a:lnTo>
                      <a:lnTo>
                        <a:pt x="16" y="792"/>
                      </a:lnTo>
                      <a:lnTo>
                        <a:pt x="26" y="786"/>
                      </a:lnTo>
                      <a:lnTo>
                        <a:pt x="40" y="778"/>
                      </a:lnTo>
                      <a:lnTo>
                        <a:pt x="64" y="742"/>
                      </a:lnTo>
                      <a:lnTo>
                        <a:pt x="106" y="726"/>
                      </a:lnTo>
                      <a:lnTo>
                        <a:pt x="136" y="724"/>
                      </a:lnTo>
                      <a:lnTo>
                        <a:pt x="160" y="722"/>
                      </a:lnTo>
                      <a:lnTo>
                        <a:pt x="186" y="716"/>
                      </a:lnTo>
                      <a:lnTo>
                        <a:pt x="214" y="704"/>
                      </a:lnTo>
                      <a:lnTo>
                        <a:pt x="232" y="704"/>
                      </a:lnTo>
                      <a:lnTo>
                        <a:pt x="232" y="716"/>
                      </a:lnTo>
                      <a:lnTo>
                        <a:pt x="236" y="732"/>
                      </a:lnTo>
                      <a:lnTo>
                        <a:pt x="240" y="738"/>
                      </a:lnTo>
                      <a:lnTo>
                        <a:pt x="246" y="746"/>
                      </a:lnTo>
                      <a:lnTo>
                        <a:pt x="254" y="752"/>
                      </a:lnTo>
                      <a:lnTo>
                        <a:pt x="262" y="756"/>
                      </a:lnTo>
                      <a:lnTo>
                        <a:pt x="274" y="756"/>
                      </a:lnTo>
                      <a:lnTo>
                        <a:pt x="284" y="754"/>
                      </a:lnTo>
                      <a:lnTo>
                        <a:pt x="296" y="752"/>
                      </a:lnTo>
                      <a:lnTo>
                        <a:pt x="308" y="746"/>
                      </a:lnTo>
                      <a:lnTo>
                        <a:pt x="338" y="706"/>
                      </a:lnTo>
                      <a:lnTo>
                        <a:pt x="362" y="708"/>
                      </a:lnTo>
                      <a:lnTo>
                        <a:pt x="374" y="708"/>
                      </a:lnTo>
                      <a:lnTo>
                        <a:pt x="388" y="706"/>
                      </a:lnTo>
                      <a:lnTo>
                        <a:pt x="402" y="694"/>
                      </a:lnTo>
                      <a:lnTo>
                        <a:pt x="418" y="684"/>
                      </a:lnTo>
                      <a:lnTo>
                        <a:pt x="436" y="682"/>
                      </a:lnTo>
                      <a:lnTo>
                        <a:pt x="458" y="690"/>
                      </a:lnTo>
                      <a:lnTo>
                        <a:pt x="472" y="694"/>
                      </a:lnTo>
                      <a:lnTo>
                        <a:pt x="488" y="696"/>
                      </a:lnTo>
                      <a:lnTo>
                        <a:pt x="498" y="692"/>
                      </a:lnTo>
                      <a:lnTo>
                        <a:pt x="510" y="688"/>
                      </a:lnTo>
                      <a:lnTo>
                        <a:pt x="536" y="686"/>
                      </a:lnTo>
                      <a:lnTo>
                        <a:pt x="562" y="682"/>
                      </a:lnTo>
                      <a:lnTo>
                        <a:pt x="576" y="678"/>
                      </a:lnTo>
                      <a:lnTo>
                        <a:pt x="588" y="674"/>
                      </a:lnTo>
                      <a:lnTo>
                        <a:pt x="628" y="650"/>
                      </a:lnTo>
                      <a:lnTo>
                        <a:pt x="638" y="620"/>
                      </a:lnTo>
                      <a:lnTo>
                        <a:pt x="648" y="616"/>
                      </a:lnTo>
                      <a:lnTo>
                        <a:pt x="656" y="608"/>
                      </a:lnTo>
                      <a:lnTo>
                        <a:pt x="662" y="600"/>
                      </a:lnTo>
                      <a:lnTo>
                        <a:pt x="668" y="590"/>
                      </a:lnTo>
                      <a:lnTo>
                        <a:pt x="676" y="568"/>
                      </a:lnTo>
                      <a:lnTo>
                        <a:pt x="682" y="550"/>
                      </a:lnTo>
                      <a:lnTo>
                        <a:pt x="700" y="542"/>
                      </a:lnTo>
                      <a:lnTo>
                        <a:pt x="708" y="536"/>
                      </a:lnTo>
                      <a:lnTo>
                        <a:pt x="716" y="528"/>
                      </a:lnTo>
                      <a:lnTo>
                        <a:pt x="730" y="496"/>
                      </a:lnTo>
                      <a:lnTo>
                        <a:pt x="732" y="438"/>
                      </a:lnTo>
                      <a:lnTo>
                        <a:pt x="726" y="414"/>
                      </a:lnTo>
                      <a:lnTo>
                        <a:pt x="728" y="392"/>
                      </a:lnTo>
                      <a:lnTo>
                        <a:pt x="732" y="370"/>
                      </a:lnTo>
                      <a:lnTo>
                        <a:pt x="732" y="358"/>
                      </a:lnTo>
                      <a:lnTo>
                        <a:pt x="732" y="350"/>
                      </a:lnTo>
                      <a:lnTo>
                        <a:pt x="730" y="342"/>
                      </a:lnTo>
                      <a:lnTo>
                        <a:pt x="726" y="334"/>
                      </a:lnTo>
                      <a:lnTo>
                        <a:pt x="722" y="324"/>
                      </a:lnTo>
                      <a:lnTo>
                        <a:pt x="772" y="326"/>
                      </a:lnTo>
                      <a:lnTo>
                        <a:pt x="798" y="328"/>
                      </a:lnTo>
                      <a:lnTo>
                        <a:pt x="824" y="332"/>
                      </a:lnTo>
                      <a:lnTo>
                        <a:pt x="834" y="334"/>
                      </a:lnTo>
                      <a:lnTo>
                        <a:pt x="842" y="338"/>
                      </a:lnTo>
                      <a:lnTo>
                        <a:pt x="860" y="340"/>
                      </a:lnTo>
                      <a:lnTo>
                        <a:pt x="882" y="344"/>
                      </a:lnTo>
                      <a:lnTo>
                        <a:pt x="892" y="350"/>
                      </a:lnTo>
                      <a:lnTo>
                        <a:pt x="904" y="356"/>
                      </a:lnTo>
                      <a:lnTo>
                        <a:pt x="918" y="356"/>
                      </a:lnTo>
                      <a:lnTo>
                        <a:pt x="932" y="342"/>
                      </a:lnTo>
                      <a:lnTo>
                        <a:pt x="932" y="328"/>
                      </a:lnTo>
                      <a:lnTo>
                        <a:pt x="928" y="314"/>
                      </a:lnTo>
                      <a:lnTo>
                        <a:pt x="926" y="302"/>
                      </a:lnTo>
                      <a:lnTo>
                        <a:pt x="930" y="290"/>
                      </a:lnTo>
                      <a:lnTo>
                        <a:pt x="934" y="280"/>
                      </a:lnTo>
                      <a:lnTo>
                        <a:pt x="972" y="234"/>
                      </a:lnTo>
                      <a:lnTo>
                        <a:pt x="978" y="214"/>
                      </a:lnTo>
                      <a:lnTo>
                        <a:pt x="984" y="200"/>
                      </a:lnTo>
                      <a:lnTo>
                        <a:pt x="994" y="186"/>
                      </a:lnTo>
                      <a:lnTo>
                        <a:pt x="1008" y="172"/>
                      </a:lnTo>
                      <a:lnTo>
                        <a:pt x="1012" y="160"/>
                      </a:lnTo>
                      <a:lnTo>
                        <a:pt x="1016" y="154"/>
                      </a:lnTo>
                      <a:lnTo>
                        <a:pt x="1018" y="152"/>
                      </a:lnTo>
                      <a:lnTo>
                        <a:pt x="1022" y="150"/>
                      </a:lnTo>
                      <a:lnTo>
                        <a:pt x="1034" y="150"/>
                      </a:lnTo>
                      <a:lnTo>
                        <a:pt x="1092" y="186"/>
                      </a:lnTo>
                      <a:lnTo>
                        <a:pt x="1104" y="188"/>
                      </a:lnTo>
                      <a:lnTo>
                        <a:pt x="1118" y="190"/>
                      </a:lnTo>
                      <a:lnTo>
                        <a:pt x="1134" y="194"/>
                      </a:lnTo>
                      <a:lnTo>
                        <a:pt x="1142" y="198"/>
                      </a:lnTo>
                      <a:lnTo>
                        <a:pt x="1150" y="204"/>
                      </a:lnTo>
                      <a:lnTo>
                        <a:pt x="1172" y="204"/>
                      </a:lnTo>
                      <a:lnTo>
                        <a:pt x="1184" y="204"/>
                      </a:lnTo>
                      <a:lnTo>
                        <a:pt x="1196" y="202"/>
                      </a:lnTo>
                      <a:lnTo>
                        <a:pt x="1208" y="198"/>
                      </a:lnTo>
                      <a:lnTo>
                        <a:pt x="1218" y="194"/>
                      </a:lnTo>
                      <a:lnTo>
                        <a:pt x="1226" y="186"/>
                      </a:lnTo>
                      <a:lnTo>
                        <a:pt x="1232" y="174"/>
                      </a:lnTo>
                      <a:lnTo>
                        <a:pt x="1226" y="106"/>
                      </a:lnTo>
                      <a:lnTo>
                        <a:pt x="1236" y="88"/>
                      </a:lnTo>
                      <a:lnTo>
                        <a:pt x="1246" y="76"/>
                      </a:lnTo>
                      <a:lnTo>
                        <a:pt x="1258" y="68"/>
                      </a:lnTo>
                      <a:lnTo>
                        <a:pt x="1270" y="62"/>
                      </a:lnTo>
                      <a:lnTo>
                        <a:pt x="1284" y="58"/>
                      </a:lnTo>
                      <a:lnTo>
                        <a:pt x="1298" y="56"/>
                      </a:lnTo>
                      <a:lnTo>
                        <a:pt x="1336" y="52"/>
                      </a:lnTo>
                      <a:lnTo>
                        <a:pt x="1340" y="50"/>
                      </a:lnTo>
                      <a:lnTo>
                        <a:pt x="1344" y="46"/>
                      </a:lnTo>
                      <a:lnTo>
                        <a:pt x="1352" y="36"/>
                      </a:lnTo>
                      <a:lnTo>
                        <a:pt x="1360" y="14"/>
                      </a:lnTo>
                      <a:lnTo>
                        <a:pt x="1374" y="0"/>
                      </a:lnTo>
                      <a:lnTo>
                        <a:pt x="1418" y="0"/>
                      </a:lnTo>
                      <a:lnTo>
                        <a:pt x="1420" y="2"/>
                      </a:lnTo>
                      <a:lnTo>
                        <a:pt x="1424" y="8"/>
                      </a:lnTo>
                      <a:lnTo>
                        <a:pt x="1426" y="22"/>
                      </a:lnTo>
                      <a:lnTo>
                        <a:pt x="1430" y="40"/>
                      </a:lnTo>
                      <a:lnTo>
                        <a:pt x="1436" y="58"/>
                      </a:lnTo>
                      <a:lnTo>
                        <a:pt x="1480" y="124"/>
                      </a:lnTo>
                      <a:lnTo>
                        <a:pt x="1504" y="134"/>
                      </a:lnTo>
                      <a:lnTo>
                        <a:pt x="1538" y="144"/>
                      </a:lnTo>
                      <a:lnTo>
                        <a:pt x="1568" y="164"/>
                      </a:lnTo>
                      <a:lnTo>
                        <a:pt x="1584" y="190"/>
                      </a:lnTo>
                      <a:lnTo>
                        <a:pt x="1590" y="242"/>
                      </a:lnTo>
                      <a:lnTo>
                        <a:pt x="1610" y="280"/>
                      </a:lnTo>
                      <a:lnTo>
                        <a:pt x="1612" y="298"/>
                      </a:lnTo>
                      <a:lnTo>
                        <a:pt x="1612" y="320"/>
                      </a:lnTo>
                      <a:lnTo>
                        <a:pt x="1612" y="332"/>
                      </a:lnTo>
                      <a:lnTo>
                        <a:pt x="1610" y="342"/>
                      </a:lnTo>
                      <a:lnTo>
                        <a:pt x="1606" y="354"/>
                      </a:lnTo>
                      <a:lnTo>
                        <a:pt x="1602" y="364"/>
                      </a:lnTo>
                      <a:lnTo>
                        <a:pt x="1580" y="378"/>
                      </a:lnTo>
                      <a:lnTo>
                        <a:pt x="1574" y="382"/>
                      </a:lnTo>
                      <a:lnTo>
                        <a:pt x="1572" y="386"/>
                      </a:lnTo>
                      <a:lnTo>
                        <a:pt x="1568" y="390"/>
                      </a:lnTo>
                      <a:lnTo>
                        <a:pt x="1568" y="396"/>
                      </a:lnTo>
                      <a:lnTo>
                        <a:pt x="1566" y="420"/>
                      </a:lnTo>
                      <a:lnTo>
                        <a:pt x="1570" y="440"/>
                      </a:lnTo>
                      <a:lnTo>
                        <a:pt x="1574" y="452"/>
                      </a:lnTo>
                      <a:lnTo>
                        <a:pt x="1582" y="466"/>
                      </a:lnTo>
                      <a:lnTo>
                        <a:pt x="1614" y="488"/>
                      </a:lnTo>
                      <a:lnTo>
                        <a:pt x="1662" y="500"/>
                      </a:lnTo>
                      <a:lnTo>
                        <a:pt x="1674" y="506"/>
                      </a:lnTo>
                      <a:lnTo>
                        <a:pt x="1688" y="512"/>
                      </a:lnTo>
                      <a:lnTo>
                        <a:pt x="1700" y="516"/>
                      </a:lnTo>
                      <a:lnTo>
                        <a:pt x="1714" y="520"/>
                      </a:lnTo>
                      <a:lnTo>
                        <a:pt x="1744" y="524"/>
                      </a:lnTo>
                      <a:lnTo>
                        <a:pt x="1778" y="526"/>
                      </a:lnTo>
                      <a:lnTo>
                        <a:pt x="1790" y="534"/>
                      </a:lnTo>
                      <a:lnTo>
                        <a:pt x="1806" y="546"/>
                      </a:lnTo>
                      <a:lnTo>
                        <a:pt x="1836" y="576"/>
                      </a:lnTo>
                      <a:lnTo>
                        <a:pt x="1882" y="614"/>
                      </a:lnTo>
                      <a:lnTo>
                        <a:pt x="1894" y="616"/>
                      </a:lnTo>
                      <a:lnTo>
                        <a:pt x="1906" y="620"/>
                      </a:lnTo>
                      <a:lnTo>
                        <a:pt x="1918" y="628"/>
                      </a:lnTo>
                      <a:lnTo>
                        <a:pt x="1930" y="640"/>
                      </a:lnTo>
                      <a:lnTo>
                        <a:pt x="1938" y="672"/>
                      </a:lnTo>
                      <a:lnTo>
                        <a:pt x="1944" y="690"/>
                      </a:lnTo>
                      <a:lnTo>
                        <a:pt x="1952" y="710"/>
                      </a:lnTo>
                      <a:lnTo>
                        <a:pt x="1964" y="718"/>
                      </a:lnTo>
                      <a:lnTo>
                        <a:pt x="1968" y="724"/>
                      </a:lnTo>
                      <a:lnTo>
                        <a:pt x="1974" y="736"/>
                      </a:lnTo>
                      <a:lnTo>
                        <a:pt x="1972" y="766"/>
                      </a:lnTo>
                      <a:lnTo>
                        <a:pt x="1980" y="788"/>
                      </a:lnTo>
                      <a:lnTo>
                        <a:pt x="1968" y="796"/>
                      </a:lnTo>
                      <a:lnTo>
                        <a:pt x="1960" y="804"/>
                      </a:lnTo>
                      <a:lnTo>
                        <a:pt x="1956" y="814"/>
                      </a:lnTo>
                      <a:lnTo>
                        <a:pt x="1952" y="832"/>
                      </a:lnTo>
                      <a:lnTo>
                        <a:pt x="1952" y="864"/>
                      </a:lnTo>
                      <a:lnTo>
                        <a:pt x="1958" y="902"/>
                      </a:lnTo>
                      <a:lnTo>
                        <a:pt x="1952" y="906"/>
                      </a:lnTo>
                      <a:lnTo>
                        <a:pt x="1878" y="908"/>
                      </a:lnTo>
                      <a:lnTo>
                        <a:pt x="1844" y="914"/>
                      </a:lnTo>
                      <a:lnTo>
                        <a:pt x="1830" y="918"/>
                      </a:lnTo>
                      <a:lnTo>
                        <a:pt x="1818" y="922"/>
                      </a:lnTo>
                      <a:lnTo>
                        <a:pt x="1808" y="930"/>
                      </a:lnTo>
                      <a:lnTo>
                        <a:pt x="1798" y="940"/>
                      </a:lnTo>
                      <a:lnTo>
                        <a:pt x="1792" y="952"/>
                      </a:lnTo>
                      <a:lnTo>
                        <a:pt x="1786" y="968"/>
                      </a:lnTo>
                      <a:lnTo>
                        <a:pt x="1774" y="980"/>
                      </a:lnTo>
                      <a:lnTo>
                        <a:pt x="1766" y="990"/>
                      </a:lnTo>
                      <a:lnTo>
                        <a:pt x="1760" y="1002"/>
                      </a:lnTo>
                      <a:lnTo>
                        <a:pt x="1754" y="1018"/>
                      </a:lnTo>
                      <a:lnTo>
                        <a:pt x="1744" y="1024"/>
                      </a:lnTo>
                      <a:lnTo>
                        <a:pt x="1732" y="1028"/>
                      </a:lnTo>
                      <a:lnTo>
                        <a:pt x="1710" y="1032"/>
                      </a:lnTo>
                      <a:lnTo>
                        <a:pt x="1690" y="1034"/>
                      </a:lnTo>
                      <a:lnTo>
                        <a:pt x="1672" y="1034"/>
                      </a:lnTo>
                      <a:lnTo>
                        <a:pt x="1670" y="1044"/>
                      </a:lnTo>
                      <a:lnTo>
                        <a:pt x="1664" y="1056"/>
                      </a:lnTo>
                      <a:lnTo>
                        <a:pt x="1656" y="1066"/>
                      </a:lnTo>
                      <a:lnTo>
                        <a:pt x="1648" y="1074"/>
                      </a:lnTo>
                      <a:lnTo>
                        <a:pt x="1644" y="1082"/>
                      </a:lnTo>
                      <a:lnTo>
                        <a:pt x="1644" y="1090"/>
                      </a:lnTo>
                      <a:lnTo>
                        <a:pt x="1646" y="1106"/>
                      </a:lnTo>
                      <a:lnTo>
                        <a:pt x="1652" y="1124"/>
                      </a:lnTo>
                      <a:lnTo>
                        <a:pt x="1658" y="1146"/>
                      </a:lnTo>
                      <a:lnTo>
                        <a:pt x="1660" y="1170"/>
                      </a:lnTo>
                      <a:lnTo>
                        <a:pt x="1604" y="1182"/>
                      </a:lnTo>
                      <a:lnTo>
                        <a:pt x="1592" y="1188"/>
                      </a:lnTo>
                      <a:lnTo>
                        <a:pt x="1580" y="1194"/>
                      </a:lnTo>
                      <a:lnTo>
                        <a:pt x="1560" y="1206"/>
                      </a:lnTo>
                      <a:lnTo>
                        <a:pt x="1526" y="1214"/>
                      </a:lnTo>
                      <a:lnTo>
                        <a:pt x="1490" y="1220"/>
                      </a:lnTo>
                      <a:lnTo>
                        <a:pt x="1458" y="1224"/>
                      </a:lnTo>
                      <a:lnTo>
                        <a:pt x="1426" y="1224"/>
                      </a:lnTo>
                      <a:lnTo>
                        <a:pt x="1408" y="1228"/>
                      </a:lnTo>
                      <a:lnTo>
                        <a:pt x="1396" y="1236"/>
                      </a:lnTo>
                      <a:lnTo>
                        <a:pt x="1396" y="1244"/>
                      </a:lnTo>
                      <a:lnTo>
                        <a:pt x="1398" y="1250"/>
                      </a:lnTo>
                      <a:lnTo>
                        <a:pt x="1402" y="1258"/>
                      </a:lnTo>
                      <a:lnTo>
                        <a:pt x="1412" y="1272"/>
                      </a:lnTo>
                      <a:lnTo>
                        <a:pt x="1406" y="1280"/>
                      </a:lnTo>
                      <a:lnTo>
                        <a:pt x="1404" y="1288"/>
                      </a:lnTo>
                      <a:lnTo>
                        <a:pt x="1404" y="1294"/>
                      </a:lnTo>
                      <a:lnTo>
                        <a:pt x="1408" y="1302"/>
                      </a:lnTo>
                      <a:lnTo>
                        <a:pt x="1412" y="1308"/>
                      </a:lnTo>
                      <a:lnTo>
                        <a:pt x="1420" y="1314"/>
                      </a:lnTo>
                      <a:lnTo>
                        <a:pt x="1438" y="1328"/>
                      </a:lnTo>
                      <a:lnTo>
                        <a:pt x="1460" y="1360"/>
                      </a:lnTo>
                      <a:lnTo>
                        <a:pt x="1468" y="1364"/>
                      </a:lnTo>
                      <a:lnTo>
                        <a:pt x="1474" y="1370"/>
                      </a:lnTo>
                      <a:lnTo>
                        <a:pt x="1476" y="1374"/>
                      </a:lnTo>
                      <a:lnTo>
                        <a:pt x="1476" y="1380"/>
                      </a:lnTo>
                      <a:lnTo>
                        <a:pt x="1476" y="1396"/>
                      </a:lnTo>
                      <a:lnTo>
                        <a:pt x="1464" y="1408"/>
                      </a:lnTo>
                      <a:lnTo>
                        <a:pt x="1444" y="1418"/>
                      </a:lnTo>
                      <a:lnTo>
                        <a:pt x="1438" y="1422"/>
                      </a:lnTo>
                      <a:lnTo>
                        <a:pt x="1434" y="1426"/>
                      </a:lnTo>
                      <a:lnTo>
                        <a:pt x="1430" y="1432"/>
                      </a:lnTo>
                      <a:lnTo>
                        <a:pt x="1428" y="1438"/>
                      </a:lnTo>
                      <a:lnTo>
                        <a:pt x="1428" y="1460"/>
                      </a:lnTo>
                      <a:lnTo>
                        <a:pt x="1434" y="1466"/>
                      </a:lnTo>
                      <a:lnTo>
                        <a:pt x="1442" y="1476"/>
                      </a:lnTo>
                      <a:lnTo>
                        <a:pt x="1448" y="1488"/>
                      </a:lnTo>
                      <a:lnTo>
                        <a:pt x="1450" y="1496"/>
                      </a:lnTo>
                      <a:lnTo>
                        <a:pt x="1450" y="1504"/>
                      </a:lnTo>
                      <a:lnTo>
                        <a:pt x="1440" y="1510"/>
                      </a:lnTo>
                      <a:lnTo>
                        <a:pt x="1430" y="1512"/>
                      </a:lnTo>
                      <a:lnTo>
                        <a:pt x="1416" y="1516"/>
                      </a:lnTo>
                      <a:close/>
                    </a:path>
                  </a:pathLst>
                </a:custGeom>
                <a:solidFill>
                  <a:srgbClr val="6DA6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07" name="Freeform 34"/>
                <p:cNvSpPr>
                  <a:spLocks noChangeArrowheads="1"/>
                </p:cNvSpPr>
                <p:nvPr/>
              </p:nvSpPr>
              <p:spPr bwMode="auto">
                <a:xfrm>
                  <a:off x="2106" y="58"/>
                  <a:ext cx="2182" cy="1868"/>
                </a:xfrm>
                <a:custGeom>
                  <a:avLst/>
                  <a:gdLst>
                    <a:gd name="T0" fmla="*/ 538 w 2182"/>
                    <a:gd name="T1" fmla="*/ 1714 h 1868"/>
                    <a:gd name="T2" fmla="*/ 526 w 2182"/>
                    <a:gd name="T3" fmla="*/ 1632 h 1868"/>
                    <a:gd name="T4" fmla="*/ 362 w 2182"/>
                    <a:gd name="T5" fmla="*/ 1664 h 1868"/>
                    <a:gd name="T6" fmla="*/ 286 w 2182"/>
                    <a:gd name="T7" fmla="*/ 1690 h 1868"/>
                    <a:gd name="T8" fmla="*/ 168 w 2182"/>
                    <a:gd name="T9" fmla="*/ 1576 h 1868"/>
                    <a:gd name="T10" fmla="*/ 220 w 2182"/>
                    <a:gd name="T11" fmla="*/ 1468 h 1868"/>
                    <a:gd name="T12" fmla="*/ 66 w 2182"/>
                    <a:gd name="T13" fmla="*/ 1450 h 1868"/>
                    <a:gd name="T14" fmla="*/ 20 w 2182"/>
                    <a:gd name="T15" fmla="*/ 1304 h 1868"/>
                    <a:gd name="T16" fmla="*/ 400 w 2182"/>
                    <a:gd name="T17" fmla="*/ 1336 h 1868"/>
                    <a:gd name="T18" fmla="*/ 594 w 2182"/>
                    <a:gd name="T19" fmla="*/ 1418 h 1868"/>
                    <a:gd name="T20" fmla="*/ 724 w 2182"/>
                    <a:gd name="T21" fmla="*/ 1354 h 1868"/>
                    <a:gd name="T22" fmla="*/ 828 w 2182"/>
                    <a:gd name="T23" fmla="*/ 1308 h 1868"/>
                    <a:gd name="T24" fmla="*/ 1006 w 2182"/>
                    <a:gd name="T25" fmla="*/ 1300 h 1868"/>
                    <a:gd name="T26" fmla="*/ 1170 w 2182"/>
                    <a:gd name="T27" fmla="*/ 1170 h 1868"/>
                    <a:gd name="T28" fmla="*/ 1178 w 2182"/>
                    <a:gd name="T29" fmla="*/ 1032 h 1868"/>
                    <a:gd name="T30" fmla="*/ 1260 w 2182"/>
                    <a:gd name="T31" fmla="*/ 1006 h 1868"/>
                    <a:gd name="T32" fmla="*/ 1410 w 2182"/>
                    <a:gd name="T33" fmla="*/ 924 h 1868"/>
                    <a:gd name="T34" fmla="*/ 1524 w 2182"/>
                    <a:gd name="T35" fmla="*/ 876 h 1868"/>
                    <a:gd name="T36" fmla="*/ 1632 w 2182"/>
                    <a:gd name="T37" fmla="*/ 776 h 1868"/>
                    <a:gd name="T38" fmla="*/ 1798 w 2182"/>
                    <a:gd name="T39" fmla="*/ 740 h 1868"/>
                    <a:gd name="T40" fmla="*/ 1712 w 2182"/>
                    <a:gd name="T41" fmla="*/ 614 h 1868"/>
                    <a:gd name="T42" fmla="*/ 1586 w 2182"/>
                    <a:gd name="T43" fmla="*/ 646 h 1868"/>
                    <a:gd name="T44" fmla="*/ 1456 w 2182"/>
                    <a:gd name="T45" fmla="*/ 650 h 1868"/>
                    <a:gd name="T46" fmla="*/ 1480 w 2182"/>
                    <a:gd name="T47" fmla="*/ 512 h 1868"/>
                    <a:gd name="T48" fmla="*/ 1602 w 2182"/>
                    <a:gd name="T49" fmla="*/ 428 h 1868"/>
                    <a:gd name="T50" fmla="*/ 1698 w 2182"/>
                    <a:gd name="T51" fmla="*/ 250 h 1868"/>
                    <a:gd name="T52" fmla="*/ 1738 w 2182"/>
                    <a:gd name="T53" fmla="*/ 108 h 1868"/>
                    <a:gd name="T54" fmla="*/ 1736 w 2182"/>
                    <a:gd name="T55" fmla="*/ 20 h 1868"/>
                    <a:gd name="T56" fmla="*/ 1800 w 2182"/>
                    <a:gd name="T57" fmla="*/ 42 h 1868"/>
                    <a:gd name="T58" fmla="*/ 1848 w 2182"/>
                    <a:gd name="T59" fmla="*/ 80 h 1868"/>
                    <a:gd name="T60" fmla="*/ 1926 w 2182"/>
                    <a:gd name="T61" fmla="*/ 178 h 1868"/>
                    <a:gd name="T62" fmla="*/ 2052 w 2182"/>
                    <a:gd name="T63" fmla="*/ 152 h 1868"/>
                    <a:gd name="T64" fmla="*/ 2136 w 2182"/>
                    <a:gd name="T65" fmla="*/ 246 h 1868"/>
                    <a:gd name="T66" fmla="*/ 2136 w 2182"/>
                    <a:gd name="T67" fmla="*/ 440 h 1868"/>
                    <a:gd name="T68" fmla="*/ 2118 w 2182"/>
                    <a:gd name="T69" fmla="*/ 476 h 1868"/>
                    <a:gd name="T70" fmla="*/ 2064 w 2182"/>
                    <a:gd name="T71" fmla="*/ 514 h 1868"/>
                    <a:gd name="T72" fmla="*/ 2020 w 2182"/>
                    <a:gd name="T73" fmla="*/ 674 h 1868"/>
                    <a:gd name="T74" fmla="*/ 2068 w 2182"/>
                    <a:gd name="T75" fmla="*/ 716 h 1868"/>
                    <a:gd name="T76" fmla="*/ 2026 w 2182"/>
                    <a:gd name="T77" fmla="*/ 796 h 1868"/>
                    <a:gd name="T78" fmla="*/ 1968 w 2182"/>
                    <a:gd name="T79" fmla="*/ 828 h 1868"/>
                    <a:gd name="T80" fmla="*/ 2054 w 2182"/>
                    <a:gd name="T81" fmla="*/ 986 h 1868"/>
                    <a:gd name="T82" fmla="*/ 2154 w 2182"/>
                    <a:gd name="T83" fmla="*/ 1034 h 1868"/>
                    <a:gd name="T84" fmla="*/ 2156 w 2182"/>
                    <a:gd name="T85" fmla="*/ 1130 h 1868"/>
                    <a:gd name="T86" fmla="*/ 2054 w 2182"/>
                    <a:gd name="T87" fmla="*/ 1170 h 1868"/>
                    <a:gd name="T88" fmla="*/ 1920 w 2182"/>
                    <a:gd name="T89" fmla="*/ 1272 h 1868"/>
                    <a:gd name="T90" fmla="*/ 1850 w 2182"/>
                    <a:gd name="T91" fmla="*/ 1260 h 1868"/>
                    <a:gd name="T92" fmla="*/ 1786 w 2182"/>
                    <a:gd name="T93" fmla="*/ 1338 h 1868"/>
                    <a:gd name="T94" fmla="*/ 1696 w 2182"/>
                    <a:gd name="T95" fmla="*/ 1206 h 1868"/>
                    <a:gd name="T96" fmla="*/ 1524 w 2182"/>
                    <a:gd name="T97" fmla="*/ 1346 h 1868"/>
                    <a:gd name="T98" fmla="*/ 1494 w 2182"/>
                    <a:gd name="T99" fmla="*/ 1334 h 1868"/>
                    <a:gd name="T100" fmla="*/ 1424 w 2182"/>
                    <a:gd name="T101" fmla="*/ 1310 h 1868"/>
                    <a:gd name="T102" fmla="*/ 1392 w 2182"/>
                    <a:gd name="T103" fmla="*/ 1430 h 1868"/>
                    <a:gd name="T104" fmla="*/ 1288 w 2182"/>
                    <a:gd name="T105" fmla="*/ 1520 h 1868"/>
                    <a:gd name="T106" fmla="*/ 1140 w 2182"/>
                    <a:gd name="T107" fmla="*/ 1612 h 1868"/>
                    <a:gd name="T108" fmla="*/ 1076 w 2182"/>
                    <a:gd name="T109" fmla="*/ 1650 h 1868"/>
                    <a:gd name="T110" fmla="*/ 988 w 2182"/>
                    <a:gd name="T111" fmla="*/ 1790 h 1868"/>
                    <a:gd name="T112" fmla="*/ 838 w 2182"/>
                    <a:gd name="T113" fmla="*/ 1810 h 1868"/>
                    <a:gd name="T114" fmla="*/ 814 w 2182"/>
                    <a:gd name="T115" fmla="*/ 1666 h 1868"/>
                    <a:gd name="T116" fmla="*/ 732 w 2182"/>
                    <a:gd name="T117" fmla="*/ 1678 h 1868"/>
                    <a:gd name="T118" fmla="*/ 662 w 2182"/>
                    <a:gd name="T119" fmla="*/ 1816 h 1868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2182"/>
                    <a:gd name="T181" fmla="*/ 0 h 1868"/>
                    <a:gd name="T182" fmla="*/ 2182 w 2182"/>
                    <a:gd name="T183" fmla="*/ 1868 h 1868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2182" h="1868">
                      <a:moveTo>
                        <a:pt x="556" y="1868"/>
                      </a:moveTo>
                      <a:lnTo>
                        <a:pt x="556" y="1868"/>
                      </a:lnTo>
                      <a:lnTo>
                        <a:pt x="518" y="1832"/>
                      </a:lnTo>
                      <a:lnTo>
                        <a:pt x="498" y="1792"/>
                      </a:lnTo>
                      <a:lnTo>
                        <a:pt x="500" y="1764"/>
                      </a:lnTo>
                      <a:lnTo>
                        <a:pt x="502" y="1754"/>
                      </a:lnTo>
                      <a:lnTo>
                        <a:pt x="506" y="1744"/>
                      </a:lnTo>
                      <a:lnTo>
                        <a:pt x="512" y="1736"/>
                      </a:lnTo>
                      <a:lnTo>
                        <a:pt x="518" y="1728"/>
                      </a:lnTo>
                      <a:lnTo>
                        <a:pt x="528" y="1720"/>
                      </a:lnTo>
                      <a:lnTo>
                        <a:pt x="538" y="1714"/>
                      </a:lnTo>
                      <a:lnTo>
                        <a:pt x="556" y="1698"/>
                      </a:lnTo>
                      <a:lnTo>
                        <a:pt x="572" y="1674"/>
                      </a:lnTo>
                      <a:lnTo>
                        <a:pt x="570" y="1658"/>
                      </a:lnTo>
                      <a:lnTo>
                        <a:pt x="562" y="1646"/>
                      </a:lnTo>
                      <a:lnTo>
                        <a:pt x="556" y="1638"/>
                      </a:lnTo>
                      <a:lnTo>
                        <a:pt x="548" y="1634"/>
                      </a:lnTo>
                      <a:lnTo>
                        <a:pt x="542" y="1632"/>
                      </a:lnTo>
                      <a:lnTo>
                        <a:pt x="534" y="1630"/>
                      </a:lnTo>
                      <a:lnTo>
                        <a:pt x="526" y="1632"/>
                      </a:lnTo>
                      <a:lnTo>
                        <a:pt x="506" y="1638"/>
                      </a:lnTo>
                      <a:lnTo>
                        <a:pt x="482" y="1658"/>
                      </a:lnTo>
                      <a:lnTo>
                        <a:pt x="448" y="1674"/>
                      </a:lnTo>
                      <a:lnTo>
                        <a:pt x="442" y="1668"/>
                      </a:lnTo>
                      <a:lnTo>
                        <a:pt x="436" y="1664"/>
                      </a:lnTo>
                      <a:lnTo>
                        <a:pt x="426" y="1658"/>
                      </a:lnTo>
                      <a:lnTo>
                        <a:pt x="384" y="1658"/>
                      </a:lnTo>
                      <a:lnTo>
                        <a:pt x="370" y="1660"/>
                      </a:lnTo>
                      <a:lnTo>
                        <a:pt x="362" y="1664"/>
                      </a:lnTo>
                      <a:lnTo>
                        <a:pt x="356" y="1672"/>
                      </a:lnTo>
                      <a:lnTo>
                        <a:pt x="352" y="1682"/>
                      </a:lnTo>
                      <a:lnTo>
                        <a:pt x="350" y="1700"/>
                      </a:lnTo>
                      <a:lnTo>
                        <a:pt x="348" y="1722"/>
                      </a:lnTo>
                      <a:lnTo>
                        <a:pt x="342" y="1726"/>
                      </a:lnTo>
                      <a:lnTo>
                        <a:pt x="336" y="1726"/>
                      </a:lnTo>
                      <a:lnTo>
                        <a:pt x="330" y="1726"/>
                      </a:lnTo>
                      <a:lnTo>
                        <a:pt x="324" y="1724"/>
                      </a:lnTo>
                      <a:lnTo>
                        <a:pt x="314" y="1718"/>
                      </a:lnTo>
                      <a:lnTo>
                        <a:pt x="306" y="1716"/>
                      </a:lnTo>
                      <a:lnTo>
                        <a:pt x="286" y="1690"/>
                      </a:lnTo>
                      <a:lnTo>
                        <a:pt x="270" y="1674"/>
                      </a:lnTo>
                      <a:lnTo>
                        <a:pt x="262" y="1654"/>
                      </a:lnTo>
                      <a:lnTo>
                        <a:pt x="252" y="1638"/>
                      </a:lnTo>
                      <a:lnTo>
                        <a:pt x="248" y="1632"/>
                      </a:lnTo>
                      <a:lnTo>
                        <a:pt x="242" y="1626"/>
                      </a:lnTo>
                      <a:lnTo>
                        <a:pt x="234" y="1624"/>
                      </a:lnTo>
                      <a:lnTo>
                        <a:pt x="226" y="1620"/>
                      </a:lnTo>
                      <a:lnTo>
                        <a:pt x="190" y="1582"/>
                      </a:lnTo>
                      <a:lnTo>
                        <a:pt x="168" y="1576"/>
                      </a:lnTo>
                      <a:lnTo>
                        <a:pt x="170" y="1568"/>
                      </a:lnTo>
                      <a:lnTo>
                        <a:pt x="172" y="1560"/>
                      </a:lnTo>
                      <a:lnTo>
                        <a:pt x="178" y="1554"/>
                      </a:lnTo>
                      <a:lnTo>
                        <a:pt x="184" y="1548"/>
                      </a:lnTo>
                      <a:lnTo>
                        <a:pt x="198" y="1538"/>
                      </a:lnTo>
                      <a:lnTo>
                        <a:pt x="206" y="1532"/>
                      </a:lnTo>
                      <a:lnTo>
                        <a:pt x="212" y="1526"/>
                      </a:lnTo>
                      <a:lnTo>
                        <a:pt x="226" y="1496"/>
                      </a:lnTo>
                      <a:lnTo>
                        <a:pt x="226" y="1484"/>
                      </a:lnTo>
                      <a:lnTo>
                        <a:pt x="224" y="1474"/>
                      </a:lnTo>
                      <a:lnTo>
                        <a:pt x="220" y="1468"/>
                      </a:lnTo>
                      <a:lnTo>
                        <a:pt x="216" y="1464"/>
                      </a:lnTo>
                      <a:lnTo>
                        <a:pt x="182" y="1464"/>
                      </a:lnTo>
                      <a:lnTo>
                        <a:pt x="150" y="1468"/>
                      </a:lnTo>
                      <a:lnTo>
                        <a:pt x="120" y="1474"/>
                      </a:lnTo>
                      <a:lnTo>
                        <a:pt x="92" y="1484"/>
                      </a:lnTo>
                      <a:lnTo>
                        <a:pt x="84" y="1490"/>
                      </a:lnTo>
                      <a:lnTo>
                        <a:pt x="76" y="1492"/>
                      </a:lnTo>
                      <a:lnTo>
                        <a:pt x="70" y="1492"/>
                      </a:lnTo>
                      <a:lnTo>
                        <a:pt x="64" y="1492"/>
                      </a:lnTo>
                      <a:lnTo>
                        <a:pt x="66" y="1450"/>
                      </a:lnTo>
                      <a:lnTo>
                        <a:pt x="50" y="1428"/>
                      </a:lnTo>
                      <a:lnTo>
                        <a:pt x="14" y="1398"/>
                      </a:lnTo>
                      <a:lnTo>
                        <a:pt x="14" y="1386"/>
                      </a:lnTo>
                      <a:lnTo>
                        <a:pt x="18" y="1376"/>
                      </a:lnTo>
                      <a:lnTo>
                        <a:pt x="26" y="1358"/>
                      </a:lnTo>
                      <a:lnTo>
                        <a:pt x="24" y="1328"/>
                      </a:lnTo>
                      <a:lnTo>
                        <a:pt x="24" y="1316"/>
                      </a:lnTo>
                      <a:lnTo>
                        <a:pt x="20" y="1304"/>
                      </a:lnTo>
                      <a:lnTo>
                        <a:pt x="0" y="1278"/>
                      </a:lnTo>
                      <a:lnTo>
                        <a:pt x="0" y="1244"/>
                      </a:lnTo>
                      <a:lnTo>
                        <a:pt x="100" y="1268"/>
                      </a:lnTo>
                      <a:lnTo>
                        <a:pt x="274" y="1270"/>
                      </a:lnTo>
                      <a:lnTo>
                        <a:pt x="306" y="1278"/>
                      </a:lnTo>
                      <a:lnTo>
                        <a:pt x="326" y="1284"/>
                      </a:lnTo>
                      <a:lnTo>
                        <a:pt x="344" y="1290"/>
                      </a:lnTo>
                      <a:lnTo>
                        <a:pt x="400" y="1336"/>
                      </a:lnTo>
                      <a:lnTo>
                        <a:pt x="414" y="1342"/>
                      </a:lnTo>
                      <a:lnTo>
                        <a:pt x="466" y="1350"/>
                      </a:lnTo>
                      <a:lnTo>
                        <a:pt x="490" y="1366"/>
                      </a:lnTo>
                      <a:lnTo>
                        <a:pt x="556" y="1388"/>
                      </a:lnTo>
                      <a:lnTo>
                        <a:pt x="562" y="1392"/>
                      </a:lnTo>
                      <a:lnTo>
                        <a:pt x="568" y="1398"/>
                      </a:lnTo>
                      <a:lnTo>
                        <a:pt x="584" y="1412"/>
                      </a:lnTo>
                      <a:lnTo>
                        <a:pt x="594" y="1418"/>
                      </a:lnTo>
                      <a:lnTo>
                        <a:pt x="604" y="1420"/>
                      </a:lnTo>
                      <a:lnTo>
                        <a:pt x="614" y="1418"/>
                      </a:lnTo>
                      <a:lnTo>
                        <a:pt x="628" y="1412"/>
                      </a:lnTo>
                      <a:lnTo>
                        <a:pt x="632" y="1406"/>
                      </a:lnTo>
                      <a:lnTo>
                        <a:pt x="638" y="1400"/>
                      </a:lnTo>
                      <a:lnTo>
                        <a:pt x="650" y="1392"/>
                      </a:lnTo>
                      <a:lnTo>
                        <a:pt x="666" y="1386"/>
                      </a:lnTo>
                      <a:lnTo>
                        <a:pt x="680" y="1380"/>
                      </a:lnTo>
                      <a:lnTo>
                        <a:pt x="696" y="1368"/>
                      </a:lnTo>
                      <a:lnTo>
                        <a:pt x="708" y="1360"/>
                      </a:lnTo>
                      <a:lnTo>
                        <a:pt x="724" y="1354"/>
                      </a:lnTo>
                      <a:lnTo>
                        <a:pt x="746" y="1350"/>
                      </a:lnTo>
                      <a:lnTo>
                        <a:pt x="746" y="1346"/>
                      </a:lnTo>
                      <a:lnTo>
                        <a:pt x="750" y="1344"/>
                      </a:lnTo>
                      <a:lnTo>
                        <a:pt x="758" y="1340"/>
                      </a:lnTo>
                      <a:lnTo>
                        <a:pt x="768" y="1336"/>
                      </a:lnTo>
                      <a:lnTo>
                        <a:pt x="778" y="1332"/>
                      </a:lnTo>
                      <a:lnTo>
                        <a:pt x="784" y="1332"/>
                      </a:lnTo>
                      <a:lnTo>
                        <a:pt x="792" y="1328"/>
                      </a:lnTo>
                      <a:lnTo>
                        <a:pt x="806" y="1320"/>
                      </a:lnTo>
                      <a:lnTo>
                        <a:pt x="820" y="1310"/>
                      </a:lnTo>
                      <a:lnTo>
                        <a:pt x="828" y="1308"/>
                      </a:lnTo>
                      <a:lnTo>
                        <a:pt x="836" y="1306"/>
                      </a:lnTo>
                      <a:lnTo>
                        <a:pt x="848" y="1300"/>
                      </a:lnTo>
                      <a:lnTo>
                        <a:pt x="862" y="1296"/>
                      </a:lnTo>
                      <a:lnTo>
                        <a:pt x="876" y="1296"/>
                      </a:lnTo>
                      <a:lnTo>
                        <a:pt x="894" y="1296"/>
                      </a:lnTo>
                      <a:lnTo>
                        <a:pt x="918" y="1302"/>
                      </a:lnTo>
                      <a:lnTo>
                        <a:pt x="952" y="1306"/>
                      </a:lnTo>
                      <a:lnTo>
                        <a:pt x="970" y="1306"/>
                      </a:lnTo>
                      <a:lnTo>
                        <a:pt x="986" y="1306"/>
                      </a:lnTo>
                      <a:lnTo>
                        <a:pt x="1000" y="1302"/>
                      </a:lnTo>
                      <a:lnTo>
                        <a:pt x="1006" y="1300"/>
                      </a:lnTo>
                      <a:lnTo>
                        <a:pt x="1010" y="1296"/>
                      </a:lnTo>
                      <a:lnTo>
                        <a:pt x="1028" y="1294"/>
                      </a:lnTo>
                      <a:lnTo>
                        <a:pt x="1044" y="1286"/>
                      </a:lnTo>
                      <a:lnTo>
                        <a:pt x="1060" y="1278"/>
                      </a:lnTo>
                      <a:lnTo>
                        <a:pt x="1074" y="1266"/>
                      </a:lnTo>
                      <a:lnTo>
                        <a:pt x="1086" y="1254"/>
                      </a:lnTo>
                      <a:lnTo>
                        <a:pt x="1100" y="1240"/>
                      </a:lnTo>
                      <a:lnTo>
                        <a:pt x="1122" y="1212"/>
                      </a:lnTo>
                      <a:lnTo>
                        <a:pt x="1156" y="1182"/>
                      </a:lnTo>
                      <a:lnTo>
                        <a:pt x="1170" y="1170"/>
                      </a:lnTo>
                      <a:lnTo>
                        <a:pt x="1186" y="1158"/>
                      </a:lnTo>
                      <a:lnTo>
                        <a:pt x="1202" y="1150"/>
                      </a:lnTo>
                      <a:lnTo>
                        <a:pt x="1210" y="1146"/>
                      </a:lnTo>
                      <a:lnTo>
                        <a:pt x="1218" y="1138"/>
                      </a:lnTo>
                      <a:lnTo>
                        <a:pt x="1216" y="1112"/>
                      </a:lnTo>
                      <a:lnTo>
                        <a:pt x="1182" y="1080"/>
                      </a:lnTo>
                      <a:lnTo>
                        <a:pt x="1176" y="1058"/>
                      </a:lnTo>
                      <a:lnTo>
                        <a:pt x="1178" y="1032"/>
                      </a:lnTo>
                      <a:lnTo>
                        <a:pt x="1180" y="1020"/>
                      </a:lnTo>
                      <a:lnTo>
                        <a:pt x="1182" y="1010"/>
                      </a:lnTo>
                      <a:lnTo>
                        <a:pt x="1186" y="1002"/>
                      </a:lnTo>
                      <a:lnTo>
                        <a:pt x="1192" y="994"/>
                      </a:lnTo>
                      <a:lnTo>
                        <a:pt x="1200" y="986"/>
                      </a:lnTo>
                      <a:lnTo>
                        <a:pt x="1212" y="982"/>
                      </a:lnTo>
                      <a:lnTo>
                        <a:pt x="1214" y="978"/>
                      </a:lnTo>
                      <a:lnTo>
                        <a:pt x="1216" y="976"/>
                      </a:lnTo>
                      <a:lnTo>
                        <a:pt x="1220" y="978"/>
                      </a:lnTo>
                      <a:lnTo>
                        <a:pt x="1226" y="982"/>
                      </a:lnTo>
                      <a:lnTo>
                        <a:pt x="1260" y="1006"/>
                      </a:lnTo>
                      <a:lnTo>
                        <a:pt x="1286" y="1014"/>
                      </a:lnTo>
                      <a:lnTo>
                        <a:pt x="1314" y="1014"/>
                      </a:lnTo>
                      <a:lnTo>
                        <a:pt x="1326" y="1010"/>
                      </a:lnTo>
                      <a:lnTo>
                        <a:pt x="1336" y="1002"/>
                      </a:lnTo>
                      <a:lnTo>
                        <a:pt x="1348" y="992"/>
                      </a:lnTo>
                      <a:lnTo>
                        <a:pt x="1358" y="980"/>
                      </a:lnTo>
                      <a:lnTo>
                        <a:pt x="1380" y="956"/>
                      </a:lnTo>
                      <a:lnTo>
                        <a:pt x="1398" y="932"/>
                      </a:lnTo>
                      <a:lnTo>
                        <a:pt x="1404" y="928"/>
                      </a:lnTo>
                      <a:lnTo>
                        <a:pt x="1410" y="924"/>
                      </a:lnTo>
                      <a:lnTo>
                        <a:pt x="1416" y="924"/>
                      </a:lnTo>
                      <a:lnTo>
                        <a:pt x="1424" y="922"/>
                      </a:lnTo>
                      <a:lnTo>
                        <a:pt x="1438" y="924"/>
                      </a:lnTo>
                      <a:lnTo>
                        <a:pt x="1454" y="926"/>
                      </a:lnTo>
                      <a:lnTo>
                        <a:pt x="1464" y="918"/>
                      </a:lnTo>
                      <a:lnTo>
                        <a:pt x="1472" y="914"/>
                      </a:lnTo>
                      <a:lnTo>
                        <a:pt x="1492" y="906"/>
                      </a:lnTo>
                      <a:lnTo>
                        <a:pt x="1518" y="882"/>
                      </a:lnTo>
                      <a:lnTo>
                        <a:pt x="1522" y="880"/>
                      </a:lnTo>
                      <a:lnTo>
                        <a:pt x="1524" y="876"/>
                      </a:lnTo>
                      <a:lnTo>
                        <a:pt x="1530" y="866"/>
                      </a:lnTo>
                      <a:lnTo>
                        <a:pt x="1534" y="848"/>
                      </a:lnTo>
                      <a:lnTo>
                        <a:pt x="1540" y="832"/>
                      </a:lnTo>
                      <a:lnTo>
                        <a:pt x="1546" y="822"/>
                      </a:lnTo>
                      <a:lnTo>
                        <a:pt x="1554" y="816"/>
                      </a:lnTo>
                      <a:lnTo>
                        <a:pt x="1562" y="812"/>
                      </a:lnTo>
                      <a:lnTo>
                        <a:pt x="1580" y="806"/>
                      </a:lnTo>
                      <a:lnTo>
                        <a:pt x="1594" y="804"/>
                      </a:lnTo>
                      <a:lnTo>
                        <a:pt x="1610" y="798"/>
                      </a:lnTo>
                      <a:lnTo>
                        <a:pt x="1620" y="786"/>
                      </a:lnTo>
                      <a:lnTo>
                        <a:pt x="1632" y="776"/>
                      </a:lnTo>
                      <a:lnTo>
                        <a:pt x="1646" y="768"/>
                      </a:lnTo>
                      <a:lnTo>
                        <a:pt x="1660" y="760"/>
                      </a:lnTo>
                      <a:lnTo>
                        <a:pt x="1670" y="754"/>
                      </a:lnTo>
                      <a:lnTo>
                        <a:pt x="1680" y="752"/>
                      </a:lnTo>
                      <a:lnTo>
                        <a:pt x="1696" y="750"/>
                      </a:lnTo>
                      <a:lnTo>
                        <a:pt x="1712" y="750"/>
                      </a:lnTo>
                      <a:lnTo>
                        <a:pt x="1746" y="752"/>
                      </a:lnTo>
                      <a:lnTo>
                        <a:pt x="1776" y="756"/>
                      </a:lnTo>
                      <a:lnTo>
                        <a:pt x="1792" y="748"/>
                      </a:lnTo>
                      <a:lnTo>
                        <a:pt x="1798" y="740"/>
                      </a:lnTo>
                      <a:lnTo>
                        <a:pt x="1802" y="730"/>
                      </a:lnTo>
                      <a:lnTo>
                        <a:pt x="1804" y="720"/>
                      </a:lnTo>
                      <a:lnTo>
                        <a:pt x="1804" y="712"/>
                      </a:lnTo>
                      <a:lnTo>
                        <a:pt x="1802" y="702"/>
                      </a:lnTo>
                      <a:lnTo>
                        <a:pt x="1798" y="694"/>
                      </a:lnTo>
                      <a:lnTo>
                        <a:pt x="1790" y="680"/>
                      </a:lnTo>
                      <a:lnTo>
                        <a:pt x="1764" y="656"/>
                      </a:lnTo>
                      <a:lnTo>
                        <a:pt x="1718" y="628"/>
                      </a:lnTo>
                      <a:lnTo>
                        <a:pt x="1716" y="622"/>
                      </a:lnTo>
                      <a:lnTo>
                        <a:pt x="1712" y="614"/>
                      </a:lnTo>
                      <a:lnTo>
                        <a:pt x="1702" y="604"/>
                      </a:lnTo>
                      <a:lnTo>
                        <a:pt x="1688" y="590"/>
                      </a:lnTo>
                      <a:lnTo>
                        <a:pt x="1656" y="590"/>
                      </a:lnTo>
                      <a:lnTo>
                        <a:pt x="1640" y="608"/>
                      </a:lnTo>
                      <a:lnTo>
                        <a:pt x="1610" y="608"/>
                      </a:lnTo>
                      <a:lnTo>
                        <a:pt x="1604" y="644"/>
                      </a:lnTo>
                      <a:lnTo>
                        <a:pt x="1596" y="646"/>
                      </a:lnTo>
                      <a:lnTo>
                        <a:pt x="1586" y="646"/>
                      </a:lnTo>
                      <a:lnTo>
                        <a:pt x="1578" y="644"/>
                      </a:lnTo>
                      <a:lnTo>
                        <a:pt x="1570" y="642"/>
                      </a:lnTo>
                      <a:lnTo>
                        <a:pt x="1554" y="634"/>
                      </a:lnTo>
                      <a:lnTo>
                        <a:pt x="1544" y="630"/>
                      </a:lnTo>
                      <a:lnTo>
                        <a:pt x="1516" y="630"/>
                      </a:lnTo>
                      <a:lnTo>
                        <a:pt x="1504" y="634"/>
                      </a:lnTo>
                      <a:lnTo>
                        <a:pt x="1494" y="640"/>
                      </a:lnTo>
                      <a:lnTo>
                        <a:pt x="1476" y="654"/>
                      </a:lnTo>
                      <a:lnTo>
                        <a:pt x="1466" y="654"/>
                      </a:lnTo>
                      <a:lnTo>
                        <a:pt x="1456" y="650"/>
                      </a:lnTo>
                      <a:lnTo>
                        <a:pt x="1450" y="646"/>
                      </a:lnTo>
                      <a:lnTo>
                        <a:pt x="1446" y="640"/>
                      </a:lnTo>
                      <a:lnTo>
                        <a:pt x="1442" y="634"/>
                      </a:lnTo>
                      <a:lnTo>
                        <a:pt x="1440" y="628"/>
                      </a:lnTo>
                      <a:lnTo>
                        <a:pt x="1440" y="616"/>
                      </a:lnTo>
                      <a:lnTo>
                        <a:pt x="1470" y="588"/>
                      </a:lnTo>
                      <a:lnTo>
                        <a:pt x="1468" y="556"/>
                      </a:lnTo>
                      <a:lnTo>
                        <a:pt x="1470" y="544"/>
                      </a:lnTo>
                      <a:lnTo>
                        <a:pt x="1470" y="532"/>
                      </a:lnTo>
                      <a:lnTo>
                        <a:pt x="1480" y="512"/>
                      </a:lnTo>
                      <a:lnTo>
                        <a:pt x="1488" y="494"/>
                      </a:lnTo>
                      <a:lnTo>
                        <a:pt x="1488" y="472"/>
                      </a:lnTo>
                      <a:lnTo>
                        <a:pt x="1490" y="456"/>
                      </a:lnTo>
                      <a:lnTo>
                        <a:pt x="1494" y="440"/>
                      </a:lnTo>
                      <a:lnTo>
                        <a:pt x="1502" y="426"/>
                      </a:lnTo>
                      <a:lnTo>
                        <a:pt x="1522" y="426"/>
                      </a:lnTo>
                      <a:lnTo>
                        <a:pt x="1546" y="430"/>
                      </a:lnTo>
                      <a:lnTo>
                        <a:pt x="1574" y="432"/>
                      </a:lnTo>
                      <a:lnTo>
                        <a:pt x="1588" y="430"/>
                      </a:lnTo>
                      <a:lnTo>
                        <a:pt x="1602" y="428"/>
                      </a:lnTo>
                      <a:lnTo>
                        <a:pt x="1616" y="424"/>
                      </a:lnTo>
                      <a:lnTo>
                        <a:pt x="1628" y="416"/>
                      </a:lnTo>
                      <a:lnTo>
                        <a:pt x="1642" y="404"/>
                      </a:lnTo>
                      <a:lnTo>
                        <a:pt x="1658" y="390"/>
                      </a:lnTo>
                      <a:lnTo>
                        <a:pt x="1672" y="376"/>
                      </a:lnTo>
                      <a:lnTo>
                        <a:pt x="1684" y="362"/>
                      </a:lnTo>
                      <a:lnTo>
                        <a:pt x="1684" y="332"/>
                      </a:lnTo>
                      <a:lnTo>
                        <a:pt x="1686" y="296"/>
                      </a:lnTo>
                      <a:lnTo>
                        <a:pt x="1688" y="278"/>
                      </a:lnTo>
                      <a:lnTo>
                        <a:pt x="1692" y="262"/>
                      </a:lnTo>
                      <a:lnTo>
                        <a:pt x="1698" y="250"/>
                      </a:lnTo>
                      <a:lnTo>
                        <a:pt x="1702" y="246"/>
                      </a:lnTo>
                      <a:lnTo>
                        <a:pt x="1708" y="242"/>
                      </a:lnTo>
                      <a:lnTo>
                        <a:pt x="1714" y="232"/>
                      </a:lnTo>
                      <a:lnTo>
                        <a:pt x="1720" y="220"/>
                      </a:lnTo>
                      <a:lnTo>
                        <a:pt x="1724" y="198"/>
                      </a:lnTo>
                      <a:lnTo>
                        <a:pt x="1730" y="176"/>
                      </a:lnTo>
                      <a:lnTo>
                        <a:pt x="1736" y="166"/>
                      </a:lnTo>
                      <a:lnTo>
                        <a:pt x="1742" y="158"/>
                      </a:lnTo>
                      <a:lnTo>
                        <a:pt x="1742" y="116"/>
                      </a:lnTo>
                      <a:lnTo>
                        <a:pt x="1738" y="108"/>
                      </a:lnTo>
                      <a:lnTo>
                        <a:pt x="1716" y="82"/>
                      </a:lnTo>
                      <a:lnTo>
                        <a:pt x="1696" y="72"/>
                      </a:lnTo>
                      <a:lnTo>
                        <a:pt x="1696" y="62"/>
                      </a:lnTo>
                      <a:lnTo>
                        <a:pt x="1698" y="54"/>
                      </a:lnTo>
                      <a:lnTo>
                        <a:pt x="1702" y="46"/>
                      </a:lnTo>
                      <a:lnTo>
                        <a:pt x="1706" y="40"/>
                      </a:lnTo>
                      <a:lnTo>
                        <a:pt x="1712" y="34"/>
                      </a:lnTo>
                      <a:lnTo>
                        <a:pt x="1720" y="28"/>
                      </a:lnTo>
                      <a:lnTo>
                        <a:pt x="1736" y="20"/>
                      </a:lnTo>
                      <a:lnTo>
                        <a:pt x="1744" y="20"/>
                      </a:lnTo>
                      <a:lnTo>
                        <a:pt x="1750" y="16"/>
                      </a:lnTo>
                      <a:lnTo>
                        <a:pt x="1764" y="10"/>
                      </a:lnTo>
                      <a:lnTo>
                        <a:pt x="1778" y="4"/>
                      </a:lnTo>
                      <a:lnTo>
                        <a:pt x="1784" y="2"/>
                      </a:lnTo>
                      <a:lnTo>
                        <a:pt x="1794" y="0"/>
                      </a:lnTo>
                      <a:lnTo>
                        <a:pt x="1794" y="6"/>
                      </a:lnTo>
                      <a:lnTo>
                        <a:pt x="1796" y="8"/>
                      </a:lnTo>
                      <a:lnTo>
                        <a:pt x="1804" y="16"/>
                      </a:lnTo>
                      <a:lnTo>
                        <a:pt x="1800" y="42"/>
                      </a:lnTo>
                      <a:lnTo>
                        <a:pt x="1792" y="52"/>
                      </a:lnTo>
                      <a:lnTo>
                        <a:pt x="1786" y="58"/>
                      </a:lnTo>
                      <a:lnTo>
                        <a:pt x="1782" y="66"/>
                      </a:lnTo>
                      <a:lnTo>
                        <a:pt x="1780" y="78"/>
                      </a:lnTo>
                      <a:lnTo>
                        <a:pt x="1804" y="96"/>
                      </a:lnTo>
                      <a:lnTo>
                        <a:pt x="1810" y="104"/>
                      </a:lnTo>
                      <a:lnTo>
                        <a:pt x="1816" y="110"/>
                      </a:lnTo>
                      <a:lnTo>
                        <a:pt x="1826" y="114"/>
                      </a:lnTo>
                      <a:lnTo>
                        <a:pt x="1842" y="116"/>
                      </a:lnTo>
                      <a:lnTo>
                        <a:pt x="1848" y="80"/>
                      </a:lnTo>
                      <a:lnTo>
                        <a:pt x="1856" y="80"/>
                      </a:lnTo>
                      <a:lnTo>
                        <a:pt x="1866" y="80"/>
                      </a:lnTo>
                      <a:lnTo>
                        <a:pt x="1878" y="84"/>
                      </a:lnTo>
                      <a:lnTo>
                        <a:pt x="1892" y="92"/>
                      </a:lnTo>
                      <a:lnTo>
                        <a:pt x="1900" y="104"/>
                      </a:lnTo>
                      <a:lnTo>
                        <a:pt x="1904" y="122"/>
                      </a:lnTo>
                      <a:lnTo>
                        <a:pt x="1908" y="140"/>
                      </a:lnTo>
                      <a:lnTo>
                        <a:pt x="1914" y="160"/>
                      </a:lnTo>
                      <a:lnTo>
                        <a:pt x="1920" y="168"/>
                      </a:lnTo>
                      <a:lnTo>
                        <a:pt x="1926" y="178"/>
                      </a:lnTo>
                      <a:lnTo>
                        <a:pt x="1938" y="184"/>
                      </a:lnTo>
                      <a:lnTo>
                        <a:pt x="1968" y="182"/>
                      </a:lnTo>
                      <a:lnTo>
                        <a:pt x="1978" y="178"/>
                      </a:lnTo>
                      <a:lnTo>
                        <a:pt x="1988" y="174"/>
                      </a:lnTo>
                      <a:lnTo>
                        <a:pt x="2010" y="172"/>
                      </a:lnTo>
                      <a:lnTo>
                        <a:pt x="2022" y="168"/>
                      </a:lnTo>
                      <a:lnTo>
                        <a:pt x="2032" y="166"/>
                      </a:lnTo>
                      <a:lnTo>
                        <a:pt x="2042" y="160"/>
                      </a:lnTo>
                      <a:lnTo>
                        <a:pt x="2052" y="152"/>
                      </a:lnTo>
                      <a:lnTo>
                        <a:pt x="2060" y="138"/>
                      </a:lnTo>
                      <a:lnTo>
                        <a:pt x="2068" y="128"/>
                      </a:lnTo>
                      <a:lnTo>
                        <a:pt x="2076" y="122"/>
                      </a:lnTo>
                      <a:lnTo>
                        <a:pt x="2084" y="118"/>
                      </a:lnTo>
                      <a:lnTo>
                        <a:pt x="2094" y="120"/>
                      </a:lnTo>
                      <a:lnTo>
                        <a:pt x="2104" y="124"/>
                      </a:lnTo>
                      <a:lnTo>
                        <a:pt x="2114" y="132"/>
                      </a:lnTo>
                      <a:lnTo>
                        <a:pt x="2126" y="146"/>
                      </a:lnTo>
                      <a:lnTo>
                        <a:pt x="2146" y="200"/>
                      </a:lnTo>
                      <a:lnTo>
                        <a:pt x="2142" y="220"/>
                      </a:lnTo>
                      <a:lnTo>
                        <a:pt x="2136" y="246"/>
                      </a:lnTo>
                      <a:lnTo>
                        <a:pt x="2128" y="274"/>
                      </a:lnTo>
                      <a:lnTo>
                        <a:pt x="2118" y="296"/>
                      </a:lnTo>
                      <a:lnTo>
                        <a:pt x="2118" y="320"/>
                      </a:lnTo>
                      <a:lnTo>
                        <a:pt x="2142" y="366"/>
                      </a:lnTo>
                      <a:lnTo>
                        <a:pt x="2140" y="374"/>
                      </a:lnTo>
                      <a:lnTo>
                        <a:pt x="2138" y="384"/>
                      </a:lnTo>
                      <a:lnTo>
                        <a:pt x="2130" y="406"/>
                      </a:lnTo>
                      <a:lnTo>
                        <a:pt x="2128" y="418"/>
                      </a:lnTo>
                      <a:lnTo>
                        <a:pt x="2130" y="428"/>
                      </a:lnTo>
                      <a:lnTo>
                        <a:pt x="2136" y="440"/>
                      </a:lnTo>
                      <a:lnTo>
                        <a:pt x="2140" y="444"/>
                      </a:lnTo>
                      <a:lnTo>
                        <a:pt x="2148" y="450"/>
                      </a:lnTo>
                      <a:lnTo>
                        <a:pt x="2150" y="462"/>
                      </a:lnTo>
                      <a:lnTo>
                        <a:pt x="2150" y="476"/>
                      </a:lnTo>
                      <a:lnTo>
                        <a:pt x="2148" y="510"/>
                      </a:lnTo>
                      <a:lnTo>
                        <a:pt x="2126" y="514"/>
                      </a:lnTo>
                      <a:lnTo>
                        <a:pt x="2122" y="508"/>
                      </a:lnTo>
                      <a:lnTo>
                        <a:pt x="2118" y="502"/>
                      </a:lnTo>
                      <a:lnTo>
                        <a:pt x="2116" y="492"/>
                      </a:lnTo>
                      <a:lnTo>
                        <a:pt x="2118" y="476"/>
                      </a:lnTo>
                      <a:lnTo>
                        <a:pt x="2114" y="466"/>
                      </a:lnTo>
                      <a:lnTo>
                        <a:pt x="2108" y="458"/>
                      </a:lnTo>
                      <a:lnTo>
                        <a:pt x="2094" y="460"/>
                      </a:lnTo>
                      <a:lnTo>
                        <a:pt x="2086" y="462"/>
                      </a:lnTo>
                      <a:lnTo>
                        <a:pt x="2084" y="466"/>
                      </a:lnTo>
                      <a:lnTo>
                        <a:pt x="2082" y="470"/>
                      </a:lnTo>
                      <a:lnTo>
                        <a:pt x="2084" y="484"/>
                      </a:lnTo>
                      <a:lnTo>
                        <a:pt x="2082" y="492"/>
                      </a:lnTo>
                      <a:lnTo>
                        <a:pt x="2078" y="500"/>
                      </a:lnTo>
                      <a:lnTo>
                        <a:pt x="2064" y="514"/>
                      </a:lnTo>
                      <a:lnTo>
                        <a:pt x="2054" y="528"/>
                      </a:lnTo>
                      <a:lnTo>
                        <a:pt x="2046" y="544"/>
                      </a:lnTo>
                      <a:lnTo>
                        <a:pt x="2042" y="564"/>
                      </a:lnTo>
                      <a:lnTo>
                        <a:pt x="2034" y="576"/>
                      </a:lnTo>
                      <a:lnTo>
                        <a:pt x="2024" y="586"/>
                      </a:lnTo>
                      <a:lnTo>
                        <a:pt x="2012" y="598"/>
                      </a:lnTo>
                      <a:lnTo>
                        <a:pt x="2002" y="606"/>
                      </a:lnTo>
                      <a:lnTo>
                        <a:pt x="2000" y="642"/>
                      </a:lnTo>
                      <a:lnTo>
                        <a:pt x="2008" y="654"/>
                      </a:lnTo>
                      <a:lnTo>
                        <a:pt x="2020" y="674"/>
                      </a:lnTo>
                      <a:lnTo>
                        <a:pt x="2054" y="694"/>
                      </a:lnTo>
                      <a:lnTo>
                        <a:pt x="2078" y="692"/>
                      </a:lnTo>
                      <a:lnTo>
                        <a:pt x="2094" y="668"/>
                      </a:lnTo>
                      <a:lnTo>
                        <a:pt x="2100" y="680"/>
                      </a:lnTo>
                      <a:lnTo>
                        <a:pt x="2104" y="690"/>
                      </a:lnTo>
                      <a:lnTo>
                        <a:pt x="2106" y="702"/>
                      </a:lnTo>
                      <a:lnTo>
                        <a:pt x="2086" y="708"/>
                      </a:lnTo>
                      <a:lnTo>
                        <a:pt x="2068" y="716"/>
                      </a:lnTo>
                      <a:lnTo>
                        <a:pt x="2068" y="724"/>
                      </a:lnTo>
                      <a:lnTo>
                        <a:pt x="2070" y="732"/>
                      </a:lnTo>
                      <a:lnTo>
                        <a:pt x="2070" y="738"/>
                      </a:lnTo>
                      <a:lnTo>
                        <a:pt x="2074" y="742"/>
                      </a:lnTo>
                      <a:lnTo>
                        <a:pt x="2078" y="748"/>
                      </a:lnTo>
                      <a:lnTo>
                        <a:pt x="2084" y="750"/>
                      </a:lnTo>
                      <a:lnTo>
                        <a:pt x="2064" y="778"/>
                      </a:lnTo>
                      <a:lnTo>
                        <a:pt x="2052" y="790"/>
                      </a:lnTo>
                      <a:lnTo>
                        <a:pt x="2040" y="800"/>
                      </a:lnTo>
                      <a:lnTo>
                        <a:pt x="2026" y="796"/>
                      </a:lnTo>
                      <a:lnTo>
                        <a:pt x="1986" y="770"/>
                      </a:lnTo>
                      <a:lnTo>
                        <a:pt x="1968" y="770"/>
                      </a:lnTo>
                      <a:lnTo>
                        <a:pt x="1960" y="780"/>
                      </a:lnTo>
                      <a:lnTo>
                        <a:pt x="1958" y="786"/>
                      </a:lnTo>
                      <a:lnTo>
                        <a:pt x="1956" y="792"/>
                      </a:lnTo>
                      <a:lnTo>
                        <a:pt x="1958" y="818"/>
                      </a:lnTo>
                      <a:lnTo>
                        <a:pt x="1962" y="824"/>
                      </a:lnTo>
                      <a:lnTo>
                        <a:pt x="1968" y="828"/>
                      </a:lnTo>
                      <a:lnTo>
                        <a:pt x="1982" y="838"/>
                      </a:lnTo>
                      <a:lnTo>
                        <a:pt x="2000" y="852"/>
                      </a:lnTo>
                      <a:lnTo>
                        <a:pt x="2008" y="860"/>
                      </a:lnTo>
                      <a:lnTo>
                        <a:pt x="2016" y="870"/>
                      </a:lnTo>
                      <a:lnTo>
                        <a:pt x="2016" y="908"/>
                      </a:lnTo>
                      <a:lnTo>
                        <a:pt x="2024" y="920"/>
                      </a:lnTo>
                      <a:lnTo>
                        <a:pt x="2032" y="938"/>
                      </a:lnTo>
                      <a:lnTo>
                        <a:pt x="2046" y="976"/>
                      </a:lnTo>
                      <a:lnTo>
                        <a:pt x="2054" y="986"/>
                      </a:lnTo>
                      <a:lnTo>
                        <a:pt x="2070" y="986"/>
                      </a:lnTo>
                      <a:lnTo>
                        <a:pt x="2084" y="958"/>
                      </a:lnTo>
                      <a:lnTo>
                        <a:pt x="2110" y="940"/>
                      </a:lnTo>
                      <a:lnTo>
                        <a:pt x="2124" y="962"/>
                      </a:lnTo>
                      <a:lnTo>
                        <a:pt x="2134" y="976"/>
                      </a:lnTo>
                      <a:lnTo>
                        <a:pt x="2142" y="994"/>
                      </a:lnTo>
                      <a:lnTo>
                        <a:pt x="2144" y="1010"/>
                      </a:lnTo>
                      <a:lnTo>
                        <a:pt x="2150" y="1026"/>
                      </a:lnTo>
                      <a:lnTo>
                        <a:pt x="2154" y="1034"/>
                      </a:lnTo>
                      <a:lnTo>
                        <a:pt x="2160" y="1040"/>
                      </a:lnTo>
                      <a:lnTo>
                        <a:pt x="2168" y="1048"/>
                      </a:lnTo>
                      <a:lnTo>
                        <a:pt x="2178" y="1054"/>
                      </a:lnTo>
                      <a:lnTo>
                        <a:pt x="2182" y="1062"/>
                      </a:lnTo>
                      <a:lnTo>
                        <a:pt x="2180" y="1074"/>
                      </a:lnTo>
                      <a:lnTo>
                        <a:pt x="2180" y="1088"/>
                      </a:lnTo>
                      <a:lnTo>
                        <a:pt x="2180" y="1120"/>
                      </a:lnTo>
                      <a:lnTo>
                        <a:pt x="2168" y="1132"/>
                      </a:lnTo>
                      <a:lnTo>
                        <a:pt x="2156" y="1130"/>
                      </a:lnTo>
                      <a:lnTo>
                        <a:pt x="2150" y="1126"/>
                      </a:lnTo>
                      <a:lnTo>
                        <a:pt x="2138" y="1120"/>
                      </a:lnTo>
                      <a:lnTo>
                        <a:pt x="2108" y="1122"/>
                      </a:lnTo>
                      <a:lnTo>
                        <a:pt x="2096" y="1124"/>
                      </a:lnTo>
                      <a:lnTo>
                        <a:pt x="2088" y="1128"/>
                      </a:lnTo>
                      <a:lnTo>
                        <a:pt x="2080" y="1134"/>
                      </a:lnTo>
                      <a:lnTo>
                        <a:pt x="2074" y="1140"/>
                      </a:lnTo>
                      <a:lnTo>
                        <a:pt x="2062" y="1162"/>
                      </a:lnTo>
                      <a:lnTo>
                        <a:pt x="2058" y="1166"/>
                      </a:lnTo>
                      <a:lnTo>
                        <a:pt x="2054" y="1170"/>
                      </a:lnTo>
                      <a:lnTo>
                        <a:pt x="2052" y="1176"/>
                      </a:lnTo>
                      <a:lnTo>
                        <a:pt x="2046" y="1182"/>
                      </a:lnTo>
                      <a:lnTo>
                        <a:pt x="2028" y="1196"/>
                      </a:lnTo>
                      <a:lnTo>
                        <a:pt x="1994" y="1218"/>
                      </a:lnTo>
                      <a:lnTo>
                        <a:pt x="1988" y="1228"/>
                      </a:lnTo>
                      <a:lnTo>
                        <a:pt x="1974" y="1238"/>
                      </a:lnTo>
                      <a:lnTo>
                        <a:pt x="1948" y="1256"/>
                      </a:lnTo>
                      <a:lnTo>
                        <a:pt x="1938" y="1268"/>
                      </a:lnTo>
                      <a:lnTo>
                        <a:pt x="1920" y="1272"/>
                      </a:lnTo>
                      <a:lnTo>
                        <a:pt x="1902" y="1254"/>
                      </a:lnTo>
                      <a:lnTo>
                        <a:pt x="1894" y="1236"/>
                      </a:lnTo>
                      <a:lnTo>
                        <a:pt x="1890" y="1230"/>
                      </a:lnTo>
                      <a:lnTo>
                        <a:pt x="1884" y="1226"/>
                      </a:lnTo>
                      <a:lnTo>
                        <a:pt x="1880" y="1222"/>
                      </a:lnTo>
                      <a:lnTo>
                        <a:pt x="1874" y="1222"/>
                      </a:lnTo>
                      <a:lnTo>
                        <a:pt x="1860" y="1220"/>
                      </a:lnTo>
                      <a:lnTo>
                        <a:pt x="1856" y="1228"/>
                      </a:lnTo>
                      <a:lnTo>
                        <a:pt x="1854" y="1238"/>
                      </a:lnTo>
                      <a:lnTo>
                        <a:pt x="1852" y="1248"/>
                      </a:lnTo>
                      <a:lnTo>
                        <a:pt x="1850" y="1260"/>
                      </a:lnTo>
                      <a:lnTo>
                        <a:pt x="1852" y="1270"/>
                      </a:lnTo>
                      <a:lnTo>
                        <a:pt x="1854" y="1282"/>
                      </a:lnTo>
                      <a:lnTo>
                        <a:pt x="1860" y="1292"/>
                      </a:lnTo>
                      <a:lnTo>
                        <a:pt x="1868" y="1302"/>
                      </a:lnTo>
                      <a:lnTo>
                        <a:pt x="1872" y="1344"/>
                      </a:lnTo>
                      <a:lnTo>
                        <a:pt x="1846" y="1346"/>
                      </a:lnTo>
                      <a:lnTo>
                        <a:pt x="1824" y="1348"/>
                      </a:lnTo>
                      <a:lnTo>
                        <a:pt x="1812" y="1346"/>
                      </a:lnTo>
                      <a:lnTo>
                        <a:pt x="1802" y="1344"/>
                      </a:lnTo>
                      <a:lnTo>
                        <a:pt x="1794" y="1342"/>
                      </a:lnTo>
                      <a:lnTo>
                        <a:pt x="1786" y="1338"/>
                      </a:lnTo>
                      <a:lnTo>
                        <a:pt x="1782" y="1316"/>
                      </a:lnTo>
                      <a:lnTo>
                        <a:pt x="1776" y="1302"/>
                      </a:lnTo>
                      <a:lnTo>
                        <a:pt x="1768" y="1292"/>
                      </a:lnTo>
                      <a:lnTo>
                        <a:pt x="1758" y="1280"/>
                      </a:lnTo>
                      <a:lnTo>
                        <a:pt x="1732" y="1222"/>
                      </a:lnTo>
                      <a:lnTo>
                        <a:pt x="1720" y="1210"/>
                      </a:lnTo>
                      <a:lnTo>
                        <a:pt x="1712" y="1206"/>
                      </a:lnTo>
                      <a:lnTo>
                        <a:pt x="1706" y="1206"/>
                      </a:lnTo>
                      <a:lnTo>
                        <a:pt x="1696" y="1206"/>
                      </a:lnTo>
                      <a:lnTo>
                        <a:pt x="1684" y="1216"/>
                      </a:lnTo>
                      <a:lnTo>
                        <a:pt x="1670" y="1226"/>
                      </a:lnTo>
                      <a:lnTo>
                        <a:pt x="1658" y="1234"/>
                      </a:lnTo>
                      <a:lnTo>
                        <a:pt x="1646" y="1244"/>
                      </a:lnTo>
                      <a:lnTo>
                        <a:pt x="1642" y="1256"/>
                      </a:lnTo>
                      <a:lnTo>
                        <a:pt x="1640" y="1270"/>
                      </a:lnTo>
                      <a:lnTo>
                        <a:pt x="1640" y="1288"/>
                      </a:lnTo>
                      <a:lnTo>
                        <a:pt x="1644" y="1306"/>
                      </a:lnTo>
                      <a:lnTo>
                        <a:pt x="1580" y="1312"/>
                      </a:lnTo>
                      <a:lnTo>
                        <a:pt x="1524" y="1346"/>
                      </a:lnTo>
                      <a:lnTo>
                        <a:pt x="1516" y="1362"/>
                      </a:lnTo>
                      <a:lnTo>
                        <a:pt x="1510" y="1368"/>
                      </a:lnTo>
                      <a:lnTo>
                        <a:pt x="1508" y="1370"/>
                      </a:lnTo>
                      <a:lnTo>
                        <a:pt x="1504" y="1370"/>
                      </a:lnTo>
                      <a:lnTo>
                        <a:pt x="1492" y="1362"/>
                      </a:lnTo>
                      <a:lnTo>
                        <a:pt x="1486" y="1356"/>
                      </a:lnTo>
                      <a:lnTo>
                        <a:pt x="1484" y="1348"/>
                      </a:lnTo>
                      <a:lnTo>
                        <a:pt x="1482" y="1342"/>
                      </a:lnTo>
                      <a:lnTo>
                        <a:pt x="1494" y="1334"/>
                      </a:lnTo>
                      <a:lnTo>
                        <a:pt x="1492" y="1322"/>
                      </a:lnTo>
                      <a:lnTo>
                        <a:pt x="1490" y="1312"/>
                      </a:lnTo>
                      <a:lnTo>
                        <a:pt x="1486" y="1304"/>
                      </a:lnTo>
                      <a:lnTo>
                        <a:pt x="1480" y="1298"/>
                      </a:lnTo>
                      <a:lnTo>
                        <a:pt x="1474" y="1292"/>
                      </a:lnTo>
                      <a:lnTo>
                        <a:pt x="1466" y="1288"/>
                      </a:lnTo>
                      <a:lnTo>
                        <a:pt x="1458" y="1286"/>
                      </a:lnTo>
                      <a:lnTo>
                        <a:pt x="1450" y="1286"/>
                      </a:lnTo>
                      <a:lnTo>
                        <a:pt x="1440" y="1290"/>
                      </a:lnTo>
                      <a:lnTo>
                        <a:pt x="1434" y="1296"/>
                      </a:lnTo>
                      <a:lnTo>
                        <a:pt x="1428" y="1302"/>
                      </a:lnTo>
                      <a:lnTo>
                        <a:pt x="1424" y="1310"/>
                      </a:lnTo>
                      <a:lnTo>
                        <a:pt x="1424" y="1318"/>
                      </a:lnTo>
                      <a:lnTo>
                        <a:pt x="1424" y="1328"/>
                      </a:lnTo>
                      <a:lnTo>
                        <a:pt x="1428" y="1352"/>
                      </a:lnTo>
                      <a:lnTo>
                        <a:pt x="1408" y="1356"/>
                      </a:lnTo>
                      <a:lnTo>
                        <a:pt x="1404" y="1362"/>
                      </a:lnTo>
                      <a:lnTo>
                        <a:pt x="1402" y="1370"/>
                      </a:lnTo>
                      <a:lnTo>
                        <a:pt x="1392" y="1374"/>
                      </a:lnTo>
                      <a:lnTo>
                        <a:pt x="1392" y="1430"/>
                      </a:lnTo>
                      <a:lnTo>
                        <a:pt x="1412" y="1454"/>
                      </a:lnTo>
                      <a:lnTo>
                        <a:pt x="1412" y="1472"/>
                      </a:lnTo>
                      <a:lnTo>
                        <a:pt x="1402" y="1490"/>
                      </a:lnTo>
                      <a:lnTo>
                        <a:pt x="1380" y="1504"/>
                      </a:lnTo>
                      <a:lnTo>
                        <a:pt x="1356" y="1510"/>
                      </a:lnTo>
                      <a:lnTo>
                        <a:pt x="1336" y="1514"/>
                      </a:lnTo>
                      <a:lnTo>
                        <a:pt x="1314" y="1514"/>
                      </a:lnTo>
                      <a:lnTo>
                        <a:pt x="1298" y="1516"/>
                      </a:lnTo>
                      <a:lnTo>
                        <a:pt x="1288" y="1520"/>
                      </a:lnTo>
                      <a:lnTo>
                        <a:pt x="1280" y="1526"/>
                      </a:lnTo>
                      <a:lnTo>
                        <a:pt x="1270" y="1534"/>
                      </a:lnTo>
                      <a:lnTo>
                        <a:pt x="1256" y="1546"/>
                      </a:lnTo>
                      <a:lnTo>
                        <a:pt x="1244" y="1566"/>
                      </a:lnTo>
                      <a:lnTo>
                        <a:pt x="1228" y="1586"/>
                      </a:lnTo>
                      <a:lnTo>
                        <a:pt x="1192" y="1626"/>
                      </a:lnTo>
                      <a:lnTo>
                        <a:pt x="1168" y="1610"/>
                      </a:lnTo>
                      <a:lnTo>
                        <a:pt x="1140" y="1612"/>
                      </a:lnTo>
                      <a:lnTo>
                        <a:pt x="1136" y="1626"/>
                      </a:lnTo>
                      <a:lnTo>
                        <a:pt x="1132" y="1632"/>
                      </a:lnTo>
                      <a:lnTo>
                        <a:pt x="1128" y="1636"/>
                      </a:lnTo>
                      <a:lnTo>
                        <a:pt x="1124" y="1630"/>
                      </a:lnTo>
                      <a:lnTo>
                        <a:pt x="1118" y="1626"/>
                      </a:lnTo>
                      <a:lnTo>
                        <a:pt x="1108" y="1622"/>
                      </a:lnTo>
                      <a:lnTo>
                        <a:pt x="1100" y="1622"/>
                      </a:lnTo>
                      <a:lnTo>
                        <a:pt x="1092" y="1622"/>
                      </a:lnTo>
                      <a:lnTo>
                        <a:pt x="1088" y="1632"/>
                      </a:lnTo>
                      <a:lnTo>
                        <a:pt x="1082" y="1640"/>
                      </a:lnTo>
                      <a:lnTo>
                        <a:pt x="1076" y="1650"/>
                      </a:lnTo>
                      <a:lnTo>
                        <a:pt x="1066" y="1658"/>
                      </a:lnTo>
                      <a:lnTo>
                        <a:pt x="1056" y="1664"/>
                      </a:lnTo>
                      <a:lnTo>
                        <a:pt x="1046" y="1674"/>
                      </a:lnTo>
                      <a:lnTo>
                        <a:pt x="1038" y="1684"/>
                      </a:lnTo>
                      <a:lnTo>
                        <a:pt x="1030" y="1696"/>
                      </a:lnTo>
                      <a:lnTo>
                        <a:pt x="1014" y="1718"/>
                      </a:lnTo>
                      <a:lnTo>
                        <a:pt x="1004" y="1728"/>
                      </a:lnTo>
                      <a:lnTo>
                        <a:pt x="994" y="1736"/>
                      </a:lnTo>
                      <a:lnTo>
                        <a:pt x="990" y="1748"/>
                      </a:lnTo>
                      <a:lnTo>
                        <a:pt x="988" y="1760"/>
                      </a:lnTo>
                      <a:lnTo>
                        <a:pt x="988" y="1790"/>
                      </a:lnTo>
                      <a:lnTo>
                        <a:pt x="988" y="1798"/>
                      </a:lnTo>
                      <a:lnTo>
                        <a:pt x="988" y="1812"/>
                      </a:lnTo>
                      <a:lnTo>
                        <a:pt x="982" y="1836"/>
                      </a:lnTo>
                      <a:lnTo>
                        <a:pt x="976" y="1840"/>
                      </a:lnTo>
                      <a:lnTo>
                        <a:pt x="946" y="1838"/>
                      </a:lnTo>
                      <a:lnTo>
                        <a:pt x="920" y="1834"/>
                      </a:lnTo>
                      <a:lnTo>
                        <a:pt x="870" y="1826"/>
                      </a:lnTo>
                      <a:lnTo>
                        <a:pt x="838" y="1810"/>
                      </a:lnTo>
                      <a:lnTo>
                        <a:pt x="820" y="1790"/>
                      </a:lnTo>
                      <a:lnTo>
                        <a:pt x="784" y="1782"/>
                      </a:lnTo>
                      <a:lnTo>
                        <a:pt x="784" y="1752"/>
                      </a:lnTo>
                      <a:lnTo>
                        <a:pt x="796" y="1734"/>
                      </a:lnTo>
                      <a:lnTo>
                        <a:pt x="808" y="1716"/>
                      </a:lnTo>
                      <a:lnTo>
                        <a:pt x="816" y="1696"/>
                      </a:lnTo>
                      <a:lnTo>
                        <a:pt x="818" y="1686"/>
                      </a:lnTo>
                      <a:lnTo>
                        <a:pt x="818" y="1676"/>
                      </a:lnTo>
                      <a:lnTo>
                        <a:pt x="814" y="1666"/>
                      </a:lnTo>
                      <a:lnTo>
                        <a:pt x="810" y="1660"/>
                      </a:lnTo>
                      <a:lnTo>
                        <a:pt x="804" y="1656"/>
                      </a:lnTo>
                      <a:lnTo>
                        <a:pt x="798" y="1652"/>
                      </a:lnTo>
                      <a:lnTo>
                        <a:pt x="784" y="1652"/>
                      </a:lnTo>
                      <a:lnTo>
                        <a:pt x="772" y="1652"/>
                      </a:lnTo>
                      <a:lnTo>
                        <a:pt x="764" y="1656"/>
                      </a:lnTo>
                      <a:lnTo>
                        <a:pt x="758" y="1660"/>
                      </a:lnTo>
                      <a:lnTo>
                        <a:pt x="740" y="1662"/>
                      </a:lnTo>
                      <a:lnTo>
                        <a:pt x="734" y="1664"/>
                      </a:lnTo>
                      <a:lnTo>
                        <a:pt x="732" y="1668"/>
                      </a:lnTo>
                      <a:lnTo>
                        <a:pt x="732" y="1678"/>
                      </a:lnTo>
                      <a:lnTo>
                        <a:pt x="730" y="1700"/>
                      </a:lnTo>
                      <a:lnTo>
                        <a:pt x="722" y="1708"/>
                      </a:lnTo>
                      <a:lnTo>
                        <a:pt x="718" y="1720"/>
                      </a:lnTo>
                      <a:lnTo>
                        <a:pt x="698" y="1756"/>
                      </a:lnTo>
                      <a:lnTo>
                        <a:pt x="700" y="1796"/>
                      </a:lnTo>
                      <a:lnTo>
                        <a:pt x="688" y="1810"/>
                      </a:lnTo>
                      <a:lnTo>
                        <a:pt x="672" y="1814"/>
                      </a:lnTo>
                      <a:lnTo>
                        <a:pt x="662" y="1816"/>
                      </a:lnTo>
                      <a:lnTo>
                        <a:pt x="654" y="1822"/>
                      </a:lnTo>
                      <a:lnTo>
                        <a:pt x="644" y="1830"/>
                      </a:lnTo>
                      <a:lnTo>
                        <a:pt x="618" y="1836"/>
                      </a:lnTo>
                      <a:lnTo>
                        <a:pt x="590" y="1842"/>
                      </a:lnTo>
                      <a:lnTo>
                        <a:pt x="580" y="1850"/>
                      </a:lnTo>
                      <a:lnTo>
                        <a:pt x="572" y="1856"/>
                      </a:lnTo>
                      <a:lnTo>
                        <a:pt x="566" y="1864"/>
                      </a:lnTo>
                      <a:lnTo>
                        <a:pt x="556" y="1868"/>
                      </a:lnTo>
                      <a:close/>
                    </a:path>
                  </a:pathLst>
                </a:custGeom>
                <a:solidFill>
                  <a:srgbClr val="6DA6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08" name="Freeform 35"/>
                <p:cNvSpPr>
                  <a:spLocks noChangeArrowheads="1"/>
                </p:cNvSpPr>
                <p:nvPr/>
              </p:nvSpPr>
              <p:spPr bwMode="auto">
                <a:xfrm>
                  <a:off x="3658" y="1468"/>
                  <a:ext cx="232" cy="264"/>
                </a:xfrm>
                <a:custGeom>
                  <a:avLst/>
                  <a:gdLst>
                    <a:gd name="T0" fmla="*/ 196 w 232"/>
                    <a:gd name="T1" fmla="*/ 264 h 264"/>
                    <a:gd name="T2" fmla="*/ 170 w 232"/>
                    <a:gd name="T3" fmla="*/ 248 h 264"/>
                    <a:gd name="T4" fmla="*/ 158 w 232"/>
                    <a:gd name="T5" fmla="*/ 238 h 264"/>
                    <a:gd name="T6" fmla="*/ 148 w 232"/>
                    <a:gd name="T7" fmla="*/ 218 h 264"/>
                    <a:gd name="T8" fmla="*/ 144 w 232"/>
                    <a:gd name="T9" fmla="*/ 186 h 264"/>
                    <a:gd name="T10" fmla="*/ 140 w 232"/>
                    <a:gd name="T11" fmla="*/ 178 h 264"/>
                    <a:gd name="T12" fmla="*/ 136 w 232"/>
                    <a:gd name="T13" fmla="*/ 166 h 264"/>
                    <a:gd name="T14" fmla="*/ 116 w 232"/>
                    <a:gd name="T15" fmla="*/ 148 h 264"/>
                    <a:gd name="T16" fmla="*/ 100 w 232"/>
                    <a:gd name="T17" fmla="*/ 140 h 264"/>
                    <a:gd name="T18" fmla="*/ 82 w 232"/>
                    <a:gd name="T19" fmla="*/ 140 h 264"/>
                    <a:gd name="T20" fmla="*/ 62 w 232"/>
                    <a:gd name="T21" fmla="*/ 144 h 264"/>
                    <a:gd name="T22" fmla="*/ 50 w 232"/>
                    <a:gd name="T23" fmla="*/ 158 h 264"/>
                    <a:gd name="T24" fmla="*/ 0 w 232"/>
                    <a:gd name="T25" fmla="*/ 160 h 264"/>
                    <a:gd name="T26" fmla="*/ 0 w 232"/>
                    <a:gd name="T27" fmla="*/ 146 h 264"/>
                    <a:gd name="T28" fmla="*/ 2 w 232"/>
                    <a:gd name="T29" fmla="*/ 130 h 264"/>
                    <a:gd name="T30" fmla="*/ 10 w 232"/>
                    <a:gd name="T31" fmla="*/ 124 h 264"/>
                    <a:gd name="T32" fmla="*/ 18 w 232"/>
                    <a:gd name="T33" fmla="*/ 122 h 264"/>
                    <a:gd name="T34" fmla="*/ 40 w 232"/>
                    <a:gd name="T35" fmla="*/ 104 h 264"/>
                    <a:gd name="T36" fmla="*/ 44 w 232"/>
                    <a:gd name="T37" fmla="*/ 88 h 264"/>
                    <a:gd name="T38" fmla="*/ 42 w 232"/>
                    <a:gd name="T39" fmla="*/ 76 h 264"/>
                    <a:gd name="T40" fmla="*/ 34 w 232"/>
                    <a:gd name="T41" fmla="*/ 60 h 264"/>
                    <a:gd name="T42" fmla="*/ 34 w 232"/>
                    <a:gd name="T43" fmla="*/ 56 h 264"/>
                    <a:gd name="T44" fmla="*/ 70 w 232"/>
                    <a:gd name="T45" fmla="*/ 32 h 264"/>
                    <a:gd name="T46" fmla="*/ 82 w 232"/>
                    <a:gd name="T47" fmla="*/ 22 h 264"/>
                    <a:gd name="T48" fmla="*/ 86 w 232"/>
                    <a:gd name="T49" fmla="*/ 6 h 264"/>
                    <a:gd name="T50" fmla="*/ 100 w 232"/>
                    <a:gd name="T51" fmla="*/ 0 h 264"/>
                    <a:gd name="T52" fmla="*/ 118 w 232"/>
                    <a:gd name="T53" fmla="*/ 16 h 264"/>
                    <a:gd name="T54" fmla="*/ 154 w 232"/>
                    <a:gd name="T55" fmla="*/ 20 h 264"/>
                    <a:gd name="T56" fmla="*/ 150 w 232"/>
                    <a:gd name="T57" fmla="*/ 32 h 264"/>
                    <a:gd name="T58" fmla="*/ 150 w 232"/>
                    <a:gd name="T59" fmla="*/ 74 h 264"/>
                    <a:gd name="T60" fmla="*/ 156 w 232"/>
                    <a:gd name="T61" fmla="*/ 94 h 264"/>
                    <a:gd name="T62" fmla="*/ 174 w 232"/>
                    <a:gd name="T63" fmla="*/ 96 h 264"/>
                    <a:gd name="T64" fmla="*/ 186 w 232"/>
                    <a:gd name="T65" fmla="*/ 104 h 264"/>
                    <a:gd name="T66" fmla="*/ 184 w 232"/>
                    <a:gd name="T67" fmla="*/ 124 h 264"/>
                    <a:gd name="T68" fmla="*/ 186 w 232"/>
                    <a:gd name="T69" fmla="*/ 140 h 264"/>
                    <a:gd name="T70" fmla="*/ 194 w 232"/>
                    <a:gd name="T71" fmla="*/ 154 h 264"/>
                    <a:gd name="T72" fmla="*/ 212 w 232"/>
                    <a:gd name="T73" fmla="*/ 170 h 264"/>
                    <a:gd name="T74" fmla="*/ 232 w 232"/>
                    <a:gd name="T75" fmla="*/ 196 h 264"/>
                    <a:gd name="T76" fmla="*/ 208 w 232"/>
                    <a:gd name="T77" fmla="*/ 208 h 264"/>
                    <a:gd name="T78" fmla="*/ 194 w 232"/>
                    <a:gd name="T79" fmla="*/ 224 h 264"/>
                    <a:gd name="T80" fmla="*/ 196 w 232"/>
                    <a:gd name="T81" fmla="*/ 264 h 264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232"/>
                    <a:gd name="T124" fmla="*/ 0 h 264"/>
                    <a:gd name="T125" fmla="*/ 232 w 232"/>
                    <a:gd name="T126" fmla="*/ 264 h 264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232" h="264">
                      <a:moveTo>
                        <a:pt x="196" y="264"/>
                      </a:moveTo>
                      <a:lnTo>
                        <a:pt x="196" y="264"/>
                      </a:lnTo>
                      <a:lnTo>
                        <a:pt x="182" y="256"/>
                      </a:lnTo>
                      <a:lnTo>
                        <a:pt x="170" y="248"/>
                      </a:lnTo>
                      <a:lnTo>
                        <a:pt x="158" y="238"/>
                      </a:lnTo>
                      <a:lnTo>
                        <a:pt x="152" y="228"/>
                      </a:lnTo>
                      <a:lnTo>
                        <a:pt x="148" y="218"/>
                      </a:lnTo>
                      <a:lnTo>
                        <a:pt x="146" y="202"/>
                      </a:lnTo>
                      <a:lnTo>
                        <a:pt x="144" y="186"/>
                      </a:lnTo>
                      <a:lnTo>
                        <a:pt x="142" y="182"/>
                      </a:lnTo>
                      <a:lnTo>
                        <a:pt x="140" y="178"/>
                      </a:lnTo>
                      <a:lnTo>
                        <a:pt x="136" y="166"/>
                      </a:lnTo>
                      <a:lnTo>
                        <a:pt x="116" y="148"/>
                      </a:lnTo>
                      <a:lnTo>
                        <a:pt x="108" y="144"/>
                      </a:lnTo>
                      <a:lnTo>
                        <a:pt x="100" y="140"/>
                      </a:lnTo>
                      <a:lnTo>
                        <a:pt x="92" y="138"/>
                      </a:lnTo>
                      <a:lnTo>
                        <a:pt x="82" y="140"/>
                      </a:lnTo>
                      <a:lnTo>
                        <a:pt x="62" y="144"/>
                      </a:lnTo>
                      <a:lnTo>
                        <a:pt x="56" y="152"/>
                      </a:lnTo>
                      <a:lnTo>
                        <a:pt x="50" y="158"/>
                      </a:lnTo>
                      <a:lnTo>
                        <a:pt x="0" y="160"/>
                      </a:lnTo>
                      <a:lnTo>
                        <a:pt x="0" y="146"/>
                      </a:lnTo>
                      <a:lnTo>
                        <a:pt x="2" y="134"/>
                      </a:lnTo>
                      <a:lnTo>
                        <a:pt x="2" y="130"/>
                      </a:lnTo>
                      <a:lnTo>
                        <a:pt x="6" y="126"/>
                      </a:lnTo>
                      <a:lnTo>
                        <a:pt x="10" y="124"/>
                      </a:lnTo>
                      <a:lnTo>
                        <a:pt x="18" y="122"/>
                      </a:lnTo>
                      <a:lnTo>
                        <a:pt x="40" y="104"/>
                      </a:lnTo>
                      <a:lnTo>
                        <a:pt x="42" y="96"/>
                      </a:lnTo>
                      <a:lnTo>
                        <a:pt x="44" y="88"/>
                      </a:lnTo>
                      <a:lnTo>
                        <a:pt x="44" y="82"/>
                      </a:lnTo>
                      <a:lnTo>
                        <a:pt x="42" y="76"/>
                      </a:lnTo>
                      <a:lnTo>
                        <a:pt x="36" y="66"/>
                      </a:lnTo>
                      <a:lnTo>
                        <a:pt x="34" y="60"/>
                      </a:lnTo>
                      <a:lnTo>
                        <a:pt x="34" y="56"/>
                      </a:lnTo>
                      <a:lnTo>
                        <a:pt x="58" y="42"/>
                      </a:lnTo>
                      <a:lnTo>
                        <a:pt x="70" y="32"/>
                      </a:lnTo>
                      <a:lnTo>
                        <a:pt x="82" y="22"/>
                      </a:lnTo>
                      <a:lnTo>
                        <a:pt x="84" y="12"/>
                      </a:lnTo>
                      <a:lnTo>
                        <a:pt x="86" y="6"/>
                      </a:lnTo>
                      <a:lnTo>
                        <a:pt x="90" y="2"/>
                      </a:lnTo>
                      <a:lnTo>
                        <a:pt x="100" y="0"/>
                      </a:lnTo>
                      <a:lnTo>
                        <a:pt x="118" y="16"/>
                      </a:lnTo>
                      <a:lnTo>
                        <a:pt x="154" y="20"/>
                      </a:lnTo>
                      <a:lnTo>
                        <a:pt x="150" y="32"/>
                      </a:lnTo>
                      <a:lnTo>
                        <a:pt x="148" y="52"/>
                      </a:lnTo>
                      <a:lnTo>
                        <a:pt x="150" y="74"/>
                      </a:lnTo>
                      <a:lnTo>
                        <a:pt x="152" y="84"/>
                      </a:lnTo>
                      <a:lnTo>
                        <a:pt x="156" y="94"/>
                      </a:lnTo>
                      <a:lnTo>
                        <a:pt x="174" y="96"/>
                      </a:lnTo>
                      <a:lnTo>
                        <a:pt x="186" y="104"/>
                      </a:lnTo>
                      <a:lnTo>
                        <a:pt x="184" y="124"/>
                      </a:lnTo>
                      <a:lnTo>
                        <a:pt x="184" y="132"/>
                      </a:lnTo>
                      <a:lnTo>
                        <a:pt x="186" y="140"/>
                      </a:lnTo>
                      <a:lnTo>
                        <a:pt x="188" y="146"/>
                      </a:lnTo>
                      <a:lnTo>
                        <a:pt x="194" y="154"/>
                      </a:lnTo>
                      <a:lnTo>
                        <a:pt x="200" y="162"/>
                      </a:lnTo>
                      <a:lnTo>
                        <a:pt x="212" y="170"/>
                      </a:lnTo>
                      <a:lnTo>
                        <a:pt x="232" y="196"/>
                      </a:lnTo>
                      <a:lnTo>
                        <a:pt x="208" y="208"/>
                      </a:lnTo>
                      <a:lnTo>
                        <a:pt x="200" y="214"/>
                      </a:lnTo>
                      <a:lnTo>
                        <a:pt x="194" y="224"/>
                      </a:lnTo>
                      <a:lnTo>
                        <a:pt x="196" y="264"/>
                      </a:lnTo>
                      <a:close/>
                    </a:path>
                  </a:pathLst>
                </a:custGeom>
                <a:solidFill>
                  <a:srgbClr val="6DA6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09" name="Freeform 36"/>
                <p:cNvSpPr>
                  <a:spLocks noChangeArrowheads="1"/>
                </p:cNvSpPr>
                <p:nvPr/>
              </p:nvSpPr>
              <p:spPr bwMode="auto">
                <a:xfrm>
                  <a:off x="3948" y="1116"/>
                  <a:ext cx="588" cy="554"/>
                </a:xfrm>
                <a:custGeom>
                  <a:avLst/>
                  <a:gdLst>
                    <a:gd name="T0" fmla="*/ 234 w 588"/>
                    <a:gd name="T1" fmla="*/ 550 h 554"/>
                    <a:gd name="T2" fmla="*/ 248 w 588"/>
                    <a:gd name="T3" fmla="*/ 530 h 554"/>
                    <a:gd name="T4" fmla="*/ 264 w 588"/>
                    <a:gd name="T5" fmla="*/ 516 h 554"/>
                    <a:gd name="T6" fmla="*/ 274 w 588"/>
                    <a:gd name="T7" fmla="*/ 480 h 554"/>
                    <a:gd name="T8" fmla="*/ 252 w 588"/>
                    <a:gd name="T9" fmla="*/ 468 h 554"/>
                    <a:gd name="T10" fmla="*/ 252 w 588"/>
                    <a:gd name="T11" fmla="*/ 438 h 554"/>
                    <a:gd name="T12" fmla="*/ 280 w 588"/>
                    <a:gd name="T13" fmla="*/ 404 h 554"/>
                    <a:gd name="T14" fmla="*/ 288 w 588"/>
                    <a:gd name="T15" fmla="*/ 388 h 554"/>
                    <a:gd name="T16" fmla="*/ 290 w 588"/>
                    <a:gd name="T17" fmla="*/ 342 h 554"/>
                    <a:gd name="T18" fmla="*/ 252 w 588"/>
                    <a:gd name="T19" fmla="*/ 300 h 554"/>
                    <a:gd name="T20" fmla="*/ 200 w 588"/>
                    <a:gd name="T21" fmla="*/ 304 h 554"/>
                    <a:gd name="T22" fmla="*/ 174 w 588"/>
                    <a:gd name="T23" fmla="*/ 330 h 554"/>
                    <a:gd name="T24" fmla="*/ 130 w 588"/>
                    <a:gd name="T25" fmla="*/ 390 h 554"/>
                    <a:gd name="T26" fmla="*/ 110 w 588"/>
                    <a:gd name="T27" fmla="*/ 416 h 554"/>
                    <a:gd name="T28" fmla="*/ 36 w 588"/>
                    <a:gd name="T29" fmla="*/ 364 h 554"/>
                    <a:gd name="T30" fmla="*/ 12 w 588"/>
                    <a:gd name="T31" fmla="*/ 358 h 554"/>
                    <a:gd name="T32" fmla="*/ 0 w 588"/>
                    <a:gd name="T33" fmla="*/ 348 h 554"/>
                    <a:gd name="T34" fmla="*/ 4 w 588"/>
                    <a:gd name="T35" fmla="*/ 324 h 554"/>
                    <a:gd name="T36" fmla="*/ 18 w 588"/>
                    <a:gd name="T37" fmla="*/ 320 h 554"/>
                    <a:gd name="T38" fmla="*/ 40 w 588"/>
                    <a:gd name="T39" fmla="*/ 292 h 554"/>
                    <a:gd name="T40" fmla="*/ 34 w 588"/>
                    <a:gd name="T41" fmla="*/ 238 h 554"/>
                    <a:gd name="T42" fmla="*/ 28 w 588"/>
                    <a:gd name="T43" fmla="*/ 228 h 554"/>
                    <a:gd name="T44" fmla="*/ 20 w 588"/>
                    <a:gd name="T45" fmla="*/ 186 h 554"/>
                    <a:gd name="T46" fmla="*/ 26 w 588"/>
                    <a:gd name="T47" fmla="*/ 172 h 554"/>
                    <a:gd name="T48" fmla="*/ 44 w 588"/>
                    <a:gd name="T49" fmla="*/ 190 h 554"/>
                    <a:gd name="T50" fmla="*/ 58 w 588"/>
                    <a:gd name="T51" fmla="*/ 210 h 554"/>
                    <a:gd name="T52" fmla="*/ 80 w 588"/>
                    <a:gd name="T53" fmla="*/ 224 h 554"/>
                    <a:gd name="T54" fmla="*/ 100 w 588"/>
                    <a:gd name="T55" fmla="*/ 222 h 554"/>
                    <a:gd name="T56" fmla="*/ 142 w 588"/>
                    <a:gd name="T57" fmla="*/ 186 h 554"/>
                    <a:gd name="T58" fmla="*/ 216 w 588"/>
                    <a:gd name="T59" fmla="*/ 128 h 554"/>
                    <a:gd name="T60" fmla="*/ 232 w 588"/>
                    <a:gd name="T61" fmla="*/ 104 h 554"/>
                    <a:gd name="T62" fmla="*/ 262 w 588"/>
                    <a:gd name="T63" fmla="*/ 76 h 554"/>
                    <a:gd name="T64" fmla="*/ 292 w 588"/>
                    <a:gd name="T65" fmla="*/ 74 h 554"/>
                    <a:gd name="T66" fmla="*/ 312 w 588"/>
                    <a:gd name="T67" fmla="*/ 84 h 554"/>
                    <a:gd name="T68" fmla="*/ 348 w 588"/>
                    <a:gd name="T69" fmla="*/ 66 h 554"/>
                    <a:gd name="T70" fmla="*/ 348 w 588"/>
                    <a:gd name="T71" fmla="*/ 16 h 554"/>
                    <a:gd name="T72" fmla="*/ 362 w 588"/>
                    <a:gd name="T73" fmla="*/ 2 h 554"/>
                    <a:gd name="T74" fmla="*/ 396 w 588"/>
                    <a:gd name="T75" fmla="*/ 32 h 554"/>
                    <a:gd name="T76" fmla="*/ 418 w 588"/>
                    <a:gd name="T77" fmla="*/ 46 h 554"/>
                    <a:gd name="T78" fmla="*/ 436 w 588"/>
                    <a:gd name="T79" fmla="*/ 44 h 554"/>
                    <a:gd name="T80" fmla="*/ 440 w 588"/>
                    <a:gd name="T81" fmla="*/ 28 h 554"/>
                    <a:gd name="T82" fmla="*/ 458 w 588"/>
                    <a:gd name="T83" fmla="*/ 24 h 554"/>
                    <a:gd name="T84" fmla="*/ 460 w 588"/>
                    <a:gd name="T85" fmla="*/ 62 h 554"/>
                    <a:gd name="T86" fmla="*/ 498 w 588"/>
                    <a:gd name="T87" fmla="*/ 110 h 554"/>
                    <a:gd name="T88" fmla="*/ 516 w 588"/>
                    <a:gd name="T89" fmla="*/ 178 h 554"/>
                    <a:gd name="T90" fmla="*/ 530 w 588"/>
                    <a:gd name="T91" fmla="*/ 196 h 554"/>
                    <a:gd name="T92" fmla="*/ 588 w 588"/>
                    <a:gd name="T93" fmla="*/ 236 h 554"/>
                    <a:gd name="T94" fmla="*/ 580 w 588"/>
                    <a:gd name="T95" fmla="*/ 250 h 554"/>
                    <a:gd name="T96" fmla="*/ 520 w 588"/>
                    <a:gd name="T97" fmla="*/ 292 h 554"/>
                    <a:gd name="T98" fmla="*/ 502 w 588"/>
                    <a:gd name="T99" fmla="*/ 310 h 554"/>
                    <a:gd name="T100" fmla="*/ 472 w 588"/>
                    <a:gd name="T101" fmla="*/ 346 h 554"/>
                    <a:gd name="T102" fmla="*/ 466 w 588"/>
                    <a:gd name="T103" fmla="*/ 374 h 554"/>
                    <a:gd name="T104" fmla="*/ 448 w 588"/>
                    <a:gd name="T105" fmla="*/ 390 h 554"/>
                    <a:gd name="T106" fmla="*/ 412 w 588"/>
                    <a:gd name="T107" fmla="*/ 402 h 554"/>
                    <a:gd name="T108" fmla="*/ 362 w 588"/>
                    <a:gd name="T109" fmla="*/ 424 h 554"/>
                    <a:gd name="T110" fmla="*/ 322 w 588"/>
                    <a:gd name="T111" fmla="*/ 460 h 554"/>
                    <a:gd name="T112" fmla="*/ 304 w 588"/>
                    <a:gd name="T113" fmla="*/ 494 h 554"/>
                    <a:gd name="T114" fmla="*/ 290 w 588"/>
                    <a:gd name="T115" fmla="*/ 542 h 554"/>
                    <a:gd name="T116" fmla="*/ 236 w 588"/>
                    <a:gd name="T117" fmla="*/ 554 h 554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588"/>
                    <a:gd name="T178" fmla="*/ 0 h 554"/>
                    <a:gd name="T179" fmla="*/ 588 w 588"/>
                    <a:gd name="T180" fmla="*/ 554 h 554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588" h="554">
                      <a:moveTo>
                        <a:pt x="236" y="554"/>
                      </a:moveTo>
                      <a:lnTo>
                        <a:pt x="236" y="554"/>
                      </a:lnTo>
                      <a:lnTo>
                        <a:pt x="234" y="550"/>
                      </a:lnTo>
                      <a:lnTo>
                        <a:pt x="240" y="536"/>
                      </a:lnTo>
                      <a:lnTo>
                        <a:pt x="248" y="530"/>
                      </a:lnTo>
                      <a:lnTo>
                        <a:pt x="254" y="524"/>
                      </a:lnTo>
                      <a:lnTo>
                        <a:pt x="264" y="516"/>
                      </a:lnTo>
                      <a:lnTo>
                        <a:pt x="274" y="496"/>
                      </a:lnTo>
                      <a:lnTo>
                        <a:pt x="274" y="480"/>
                      </a:lnTo>
                      <a:lnTo>
                        <a:pt x="252" y="468"/>
                      </a:lnTo>
                      <a:lnTo>
                        <a:pt x="250" y="456"/>
                      </a:lnTo>
                      <a:lnTo>
                        <a:pt x="250" y="446"/>
                      </a:lnTo>
                      <a:lnTo>
                        <a:pt x="252" y="438"/>
                      </a:lnTo>
                      <a:lnTo>
                        <a:pt x="256" y="430"/>
                      </a:lnTo>
                      <a:lnTo>
                        <a:pt x="266" y="416"/>
                      </a:lnTo>
                      <a:lnTo>
                        <a:pt x="280" y="404"/>
                      </a:lnTo>
                      <a:lnTo>
                        <a:pt x="284" y="396"/>
                      </a:lnTo>
                      <a:lnTo>
                        <a:pt x="288" y="388"/>
                      </a:lnTo>
                      <a:lnTo>
                        <a:pt x="290" y="370"/>
                      </a:lnTo>
                      <a:lnTo>
                        <a:pt x="290" y="356"/>
                      </a:lnTo>
                      <a:lnTo>
                        <a:pt x="290" y="342"/>
                      </a:lnTo>
                      <a:lnTo>
                        <a:pt x="252" y="300"/>
                      </a:lnTo>
                      <a:lnTo>
                        <a:pt x="234" y="298"/>
                      </a:lnTo>
                      <a:lnTo>
                        <a:pt x="200" y="304"/>
                      </a:lnTo>
                      <a:lnTo>
                        <a:pt x="186" y="316"/>
                      </a:lnTo>
                      <a:lnTo>
                        <a:pt x="174" y="330"/>
                      </a:lnTo>
                      <a:lnTo>
                        <a:pt x="148" y="360"/>
                      </a:lnTo>
                      <a:lnTo>
                        <a:pt x="130" y="390"/>
                      </a:lnTo>
                      <a:lnTo>
                        <a:pt x="120" y="404"/>
                      </a:lnTo>
                      <a:lnTo>
                        <a:pt x="110" y="416"/>
                      </a:lnTo>
                      <a:lnTo>
                        <a:pt x="70" y="390"/>
                      </a:lnTo>
                      <a:lnTo>
                        <a:pt x="52" y="376"/>
                      </a:lnTo>
                      <a:lnTo>
                        <a:pt x="36" y="364"/>
                      </a:lnTo>
                      <a:lnTo>
                        <a:pt x="22" y="362"/>
                      </a:lnTo>
                      <a:lnTo>
                        <a:pt x="12" y="358"/>
                      </a:lnTo>
                      <a:lnTo>
                        <a:pt x="6" y="352"/>
                      </a:lnTo>
                      <a:lnTo>
                        <a:pt x="0" y="348"/>
                      </a:lnTo>
                      <a:lnTo>
                        <a:pt x="0" y="334"/>
                      </a:lnTo>
                      <a:lnTo>
                        <a:pt x="2" y="326"/>
                      </a:lnTo>
                      <a:lnTo>
                        <a:pt x="4" y="324"/>
                      </a:lnTo>
                      <a:lnTo>
                        <a:pt x="6" y="322"/>
                      </a:lnTo>
                      <a:lnTo>
                        <a:pt x="18" y="320"/>
                      </a:lnTo>
                      <a:lnTo>
                        <a:pt x="28" y="306"/>
                      </a:lnTo>
                      <a:lnTo>
                        <a:pt x="40" y="292"/>
                      </a:lnTo>
                      <a:lnTo>
                        <a:pt x="38" y="240"/>
                      </a:lnTo>
                      <a:lnTo>
                        <a:pt x="34" y="238"/>
                      </a:lnTo>
                      <a:lnTo>
                        <a:pt x="28" y="228"/>
                      </a:lnTo>
                      <a:lnTo>
                        <a:pt x="20" y="206"/>
                      </a:lnTo>
                      <a:lnTo>
                        <a:pt x="20" y="186"/>
                      </a:lnTo>
                      <a:lnTo>
                        <a:pt x="22" y="178"/>
                      </a:lnTo>
                      <a:lnTo>
                        <a:pt x="26" y="172"/>
                      </a:lnTo>
                      <a:lnTo>
                        <a:pt x="34" y="176"/>
                      </a:lnTo>
                      <a:lnTo>
                        <a:pt x="40" y="180"/>
                      </a:lnTo>
                      <a:lnTo>
                        <a:pt x="44" y="190"/>
                      </a:lnTo>
                      <a:lnTo>
                        <a:pt x="48" y="202"/>
                      </a:lnTo>
                      <a:lnTo>
                        <a:pt x="58" y="210"/>
                      </a:lnTo>
                      <a:lnTo>
                        <a:pt x="68" y="218"/>
                      </a:lnTo>
                      <a:lnTo>
                        <a:pt x="74" y="222"/>
                      </a:lnTo>
                      <a:lnTo>
                        <a:pt x="80" y="224"/>
                      </a:lnTo>
                      <a:lnTo>
                        <a:pt x="88" y="224"/>
                      </a:lnTo>
                      <a:lnTo>
                        <a:pt x="100" y="222"/>
                      </a:lnTo>
                      <a:lnTo>
                        <a:pt x="118" y="204"/>
                      </a:lnTo>
                      <a:lnTo>
                        <a:pt x="142" y="186"/>
                      </a:lnTo>
                      <a:lnTo>
                        <a:pt x="168" y="166"/>
                      </a:lnTo>
                      <a:lnTo>
                        <a:pt x="192" y="146"/>
                      </a:lnTo>
                      <a:lnTo>
                        <a:pt x="216" y="128"/>
                      </a:lnTo>
                      <a:lnTo>
                        <a:pt x="226" y="116"/>
                      </a:lnTo>
                      <a:lnTo>
                        <a:pt x="232" y="104"/>
                      </a:lnTo>
                      <a:lnTo>
                        <a:pt x="244" y="82"/>
                      </a:lnTo>
                      <a:lnTo>
                        <a:pt x="262" y="76"/>
                      </a:lnTo>
                      <a:lnTo>
                        <a:pt x="278" y="72"/>
                      </a:lnTo>
                      <a:lnTo>
                        <a:pt x="284" y="72"/>
                      </a:lnTo>
                      <a:lnTo>
                        <a:pt x="292" y="74"/>
                      </a:lnTo>
                      <a:lnTo>
                        <a:pt x="302" y="78"/>
                      </a:lnTo>
                      <a:lnTo>
                        <a:pt x="312" y="84"/>
                      </a:lnTo>
                      <a:lnTo>
                        <a:pt x="332" y="84"/>
                      </a:lnTo>
                      <a:lnTo>
                        <a:pt x="348" y="66"/>
                      </a:lnTo>
                      <a:lnTo>
                        <a:pt x="348" y="16"/>
                      </a:lnTo>
                      <a:lnTo>
                        <a:pt x="354" y="0"/>
                      </a:lnTo>
                      <a:lnTo>
                        <a:pt x="362" y="2"/>
                      </a:lnTo>
                      <a:lnTo>
                        <a:pt x="374" y="8"/>
                      </a:lnTo>
                      <a:lnTo>
                        <a:pt x="384" y="18"/>
                      </a:lnTo>
                      <a:lnTo>
                        <a:pt x="396" y="32"/>
                      </a:lnTo>
                      <a:lnTo>
                        <a:pt x="408" y="42"/>
                      </a:lnTo>
                      <a:lnTo>
                        <a:pt x="418" y="46"/>
                      </a:lnTo>
                      <a:lnTo>
                        <a:pt x="432" y="48"/>
                      </a:lnTo>
                      <a:lnTo>
                        <a:pt x="436" y="44"/>
                      </a:lnTo>
                      <a:lnTo>
                        <a:pt x="438" y="36"/>
                      </a:lnTo>
                      <a:lnTo>
                        <a:pt x="440" y="28"/>
                      </a:lnTo>
                      <a:lnTo>
                        <a:pt x="450" y="16"/>
                      </a:lnTo>
                      <a:lnTo>
                        <a:pt x="458" y="24"/>
                      </a:lnTo>
                      <a:lnTo>
                        <a:pt x="460" y="62"/>
                      </a:lnTo>
                      <a:lnTo>
                        <a:pt x="472" y="76"/>
                      </a:lnTo>
                      <a:lnTo>
                        <a:pt x="484" y="92"/>
                      </a:lnTo>
                      <a:lnTo>
                        <a:pt x="498" y="110"/>
                      </a:lnTo>
                      <a:lnTo>
                        <a:pt x="516" y="128"/>
                      </a:lnTo>
                      <a:lnTo>
                        <a:pt x="516" y="178"/>
                      </a:lnTo>
                      <a:lnTo>
                        <a:pt x="530" y="196"/>
                      </a:lnTo>
                      <a:lnTo>
                        <a:pt x="564" y="220"/>
                      </a:lnTo>
                      <a:lnTo>
                        <a:pt x="588" y="236"/>
                      </a:lnTo>
                      <a:lnTo>
                        <a:pt x="586" y="242"/>
                      </a:lnTo>
                      <a:lnTo>
                        <a:pt x="580" y="250"/>
                      </a:lnTo>
                      <a:lnTo>
                        <a:pt x="558" y="266"/>
                      </a:lnTo>
                      <a:lnTo>
                        <a:pt x="534" y="282"/>
                      </a:lnTo>
                      <a:lnTo>
                        <a:pt x="520" y="292"/>
                      </a:lnTo>
                      <a:lnTo>
                        <a:pt x="502" y="310"/>
                      </a:lnTo>
                      <a:lnTo>
                        <a:pt x="486" y="328"/>
                      </a:lnTo>
                      <a:lnTo>
                        <a:pt x="472" y="346"/>
                      </a:lnTo>
                      <a:lnTo>
                        <a:pt x="470" y="354"/>
                      </a:lnTo>
                      <a:lnTo>
                        <a:pt x="468" y="364"/>
                      </a:lnTo>
                      <a:lnTo>
                        <a:pt x="466" y="374"/>
                      </a:lnTo>
                      <a:lnTo>
                        <a:pt x="462" y="384"/>
                      </a:lnTo>
                      <a:lnTo>
                        <a:pt x="448" y="390"/>
                      </a:lnTo>
                      <a:lnTo>
                        <a:pt x="432" y="398"/>
                      </a:lnTo>
                      <a:lnTo>
                        <a:pt x="412" y="402"/>
                      </a:lnTo>
                      <a:lnTo>
                        <a:pt x="394" y="408"/>
                      </a:lnTo>
                      <a:lnTo>
                        <a:pt x="378" y="416"/>
                      </a:lnTo>
                      <a:lnTo>
                        <a:pt x="362" y="424"/>
                      </a:lnTo>
                      <a:lnTo>
                        <a:pt x="348" y="434"/>
                      </a:lnTo>
                      <a:lnTo>
                        <a:pt x="336" y="446"/>
                      </a:lnTo>
                      <a:lnTo>
                        <a:pt x="322" y="460"/>
                      </a:lnTo>
                      <a:lnTo>
                        <a:pt x="310" y="476"/>
                      </a:lnTo>
                      <a:lnTo>
                        <a:pt x="304" y="494"/>
                      </a:lnTo>
                      <a:lnTo>
                        <a:pt x="296" y="518"/>
                      </a:lnTo>
                      <a:lnTo>
                        <a:pt x="290" y="542"/>
                      </a:lnTo>
                      <a:lnTo>
                        <a:pt x="260" y="550"/>
                      </a:lnTo>
                      <a:lnTo>
                        <a:pt x="236" y="55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10" name="Freeform 37"/>
                <p:cNvSpPr>
                  <a:spLocks noChangeArrowheads="1"/>
                </p:cNvSpPr>
                <p:nvPr/>
              </p:nvSpPr>
              <p:spPr bwMode="auto">
                <a:xfrm>
                  <a:off x="4072" y="808"/>
                  <a:ext cx="838" cy="532"/>
                </a:xfrm>
                <a:custGeom>
                  <a:avLst/>
                  <a:gdLst>
                    <a:gd name="T0" fmla="*/ 410 w 838"/>
                    <a:gd name="T1" fmla="*/ 492 h 532"/>
                    <a:gd name="T2" fmla="*/ 402 w 838"/>
                    <a:gd name="T3" fmla="*/ 438 h 532"/>
                    <a:gd name="T4" fmla="*/ 376 w 838"/>
                    <a:gd name="T5" fmla="*/ 398 h 532"/>
                    <a:gd name="T6" fmla="*/ 346 w 838"/>
                    <a:gd name="T7" fmla="*/ 366 h 532"/>
                    <a:gd name="T8" fmla="*/ 324 w 838"/>
                    <a:gd name="T9" fmla="*/ 314 h 532"/>
                    <a:gd name="T10" fmla="*/ 300 w 838"/>
                    <a:gd name="T11" fmla="*/ 346 h 532"/>
                    <a:gd name="T12" fmla="*/ 258 w 838"/>
                    <a:gd name="T13" fmla="*/ 308 h 532"/>
                    <a:gd name="T14" fmla="*/ 206 w 838"/>
                    <a:gd name="T15" fmla="*/ 288 h 532"/>
                    <a:gd name="T16" fmla="*/ 186 w 838"/>
                    <a:gd name="T17" fmla="*/ 240 h 532"/>
                    <a:gd name="T18" fmla="*/ 152 w 838"/>
                    <a:gd name="T19" fmla="*/ 174 h 532"/>
                    <a:gd name="T20" fmla="*/ 112 w 838"/>
                    <a:gd name="T21" fmla="*/ 200 h 532"/>
                    <a:gd name="T22" fmla="*/ 80 w 838"/>
                    <a:gd name="T23" fmla="*/ 200 h 532"/>
                    <a:gd name="T24" fmla="*/ 60 w 838"/>
                    <a:gd name="T25" fmla="*/ 152 h 532"/>
                    <a:gd name="T26" fmla="*/ 36 w 838"/>
                    <a:gd name="T27" fmla="*/ 88 h 532"/>
                    <a:gd name="T28" fmla="*/ 0 w 838"/>
                    <a:gd name="T29" fmla="*/ 58 h 532"/>
                    <a:gd name="T30" fmla="*/ 14 w 838"/>
                    <a:gd name="T31" fmla="*/ 30 h 532"/>
                    <a:gd name="T32" fmla="*/ 68 w 838"/>
                    <a:gd name="T33" fmla="*/ 60 h 532"/>
                    <a:gd name="T34" fmla="*/ 108 w 838"/>
                    <a:gd name="T35" fmla="*/ 32 h 532"/>
                    <a:gd name="T36" fmla="*/ 138 w 838"/>
                    <a:gd name="T37" fmla="*/ 0 h 532"/>
                    <a:gd name="T38" fmla="*/ 166 w 838"/>
                    <a:gd name="T39" fmla="*/ 22 h 532"/>
                    <a:gd name="T40" fmla="*/ 198 w 838"/>
                    <a:gd name="T41" fmla="*/ 68 h 532"/>
                    <a:gd name="T42" fmla="*/ 294 w 838"/>
                    <a:gd name="T43" fmla="*/ 66 h 532"/>
                    <a:gd name="T44" fmla="*/ 350 w 838"/>
                    <a:gd name="T45" fmla="*/ 30 h 532"/>
                    <a:gd name="T46" fmla="*/ 358 w 838"/>
                    <a:gd name="T47" fmla="*/ 80 h 532"/>
                    <a:gd name="T48" fmla="*/ 398 w 838"/>
                    <a:gd name="T49" fmla="*/ 78 h 532"/>
                    <a:gd name="T50" fmla="*/ 422 w 838"/>
                    <a:gd name="T51" fmla="*/ 76 h 532"/>
                    <a:gd name="T52" fmla="*/ 470 w 838"/>
                    <a:gd name="T53" fmla="*/ 110 h 532"/>
                    <a:gd name="T54" fmla="*/ 518 w 838"/>
                    <a:gd name="T55" fmla="*/ 166 h 532"/>
                    <a:gd name="T56" fmla="*/ 546 w 838"/>
                    <a:gd name="T57" fmla="*/ 134 h 532"/>
                    <a:gd name="T58" fmla="*/ 572 w 838"/>
                    <a:gd name="T59" fmla="*/ 140 h 532"/>
                    <a:gd name="T60" fmla="*/ 606 w 838"/>
                    <a:gd name="T61" fmla="*/ 184 h 532"/>
                    <a:gd name="T62" fmla="*/ 664 w 838"/>
                    <a:gd name="T63" fmla="*/ 204 h 532"/>
                    <a:gd name="T64" fmla="*/ 684 w 838"/>
                    <a:gd name="T65" fmla="*/ 186 h 532"/>
                    <a:gd name="T66" fmla="*/ 684 w 838"/>
                    <a:gd name="T67" fmla="*/ 168 h 532"/>
                    <a:gd name="T68" fmla="*/ 724 w 838"/>
                    <a:gd name="T69" fmla="*/ 146 h 532"/>
                    <a:gd name="T70" fmla="*/ 742 w 838"/>
                    <a:gd name="T71" fmla="*/ 132 h 532"/>
                    <a:gd name="T72" fmla="*/ 756 w 838"/>
                    <a:gd name="T73" fmla="*/ 154 h 532"/>
                    <a:gd name="T74" fmla="*/ 806 w 838"/>
                    <a:gd name="T75" fmla="*/ 188 h 532"/>
                    <a:gd name="T76" fmla="*/ 838 w 838"/>
                    <a:gd name="T77" fmla="*/ 228 h 532"/>
                    <a:gd name="T78" fmla="*/ 818 w 838"/>
                    <a:gd name="T79" fmla="*/ 272 h 532"/>
                    <a:gd name="T80" fmla="*/ 802 w 838"/>
                    <a:gd name="T81" fmla="*/ 308 h 532"/>
                    <a:gd name="T82" fmla="*/ 778 w 838"/>
                    <a:gd name="T83" fmla="*/ 300 h 532"/>
                    <a:gd name="T84" fmla="*/ 770 w 838"/>
                    <a:gd name="T85" fmla="*/ 258 h 532"/>
                    <a:gd name="T86" fmla="*/ 744 w 838"/>
                    <a:gd name="T87" fmla="*/ 242 h 532"/>
                    <a:gd name="T88" fmla="*/ 716 w 838"/>
                    <a:gd name="T89" fmla="*/ 282 h 532"/>
                    <a:gd name="T90" fmla="*/ 686 w 838"/>
                    <a:gd name="T91" fmla="*/ 346 h 532"/>
                    <a:gd name="T92" fmla="*/ 632 w 838"/>
                    <a:gd name="T93" fmla="*/ 368 h 532"/>
                    <a:gd name="T94" fmla="*/ 618 w 838"/>
                    <a:gd name="T95" fmla="*/ 410 h 532"/>
                    <a:gd name="T96" fmla="*/ 638 w 838"/>
                    <a:gd name="T97" fmla="*/ 444 h 532"/>
                    <a:gd name="T98" fmla="*/ 588 w 838"/>
                    <a:gd name="T99" fmla="*/ 456 h 532"/>
                    <a:gd name="T100" fmla="*/ 540 w 838"/>
                    <a:gd name="T101" fmla="*/ 438 h 532"/>
                    <a:gd name="T102" fmla="*/ 502 w 838"/>
                    <a:gd name="T103" fmla="*/ 456 h 532"/>
                    <a:gd name="T104" fmla="*/ 476 w 838"/>
                    <a:gd name="T105" fmla="*/ 530 h 532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838"/>
                    <a:gd name="T160" fmla="*/ 0 h 532"/>
                    <a:gd name="T161" fmla="*/ 838 w 838"/>
                    <a:gd name="T162" fmla="*/ 532 h 532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838" h="532">
                      <a:moveTo>
                        <a:pt x="464" y="532"/>
                      </a:moveTo>
                      <a:lnTo>
                        <a:pt x="464" y="532"/>
                      </a:lnTo>
                      <a:lnTo>
                        <a:pt x="452" y="520"/>
                      </a:lnTo>
                      <a:lnTo>
                        <a:pt x="436" y="508"/>
                      </a:lnTo>
                      <a:lnTo>
                        <a:pt x="410" y="492"/>
                      </a:lnTo>
                      <a:lnTo>
                        <a:pt x="402" y="482"/>
                      </a:lnTo>
                      <a:lnTo>
                        <a:pt x="404" y="450"/>
                      </a:lnTo>
                      <a:lnTo>
                        <a:pt x="402" y="438"/>
                      </a:lnTo>
                      <a:lnTo>
                        <a:pt x="398" y="426"/>
                      </a:lnTo>
                      <a:lnTo>
                        <a:pt x="388" y="416"/>
                      </a:lnTo>
                      <a:lnTo>
                        <a:pt x="382" y="410"/>
                      </a:lnTo>
                      <a:lnTo>
                        <a:pt x="376" y="398"/>
                      </a:lnTo>
                      <a:lnTo>
                        <a:pt x="348" y="368"/>
                      </a:lnTo>
                      <a:lnTo>
                        <a:pt x="346" y="366"/>
                      </a:lnTo>
                      <a:lnTo>
                        <a:pt x="344" y="326"/>
                      </a:lnTo>
                      <a:lnTo>
                        <a:pt x="336" y="318"/>
                      </a:lnTo>
                      <a:lnTo>
                        <a:pt x="330" y="314"/>
                      </a:lnTo>
                      <a:lnTo>
                        <a:pt x="324" y="314"/>
                      </a:lnTo>
                      <a:lnTo>
                        <a:pt x="318" y="314"/>
                      </a:lnTo>
                      <a:lnTo>
                        <a:pt x="312" y="322"/>
                      </a:lnTo>
                      <a:lnTo>
                        <a:pt x="308" y="328"/>
                      </a:lnTo>
                      <a:lnTo>
                        <a:pt x="300" y="346"/>
                      </a:lnTo>
                      <a:lnTo>
                        <a:pt x="296" y="346"/>
                      </a:lnTo>
                      <a:lnTo>
                        <a:pt x="270" y="320"/>
                      </a:lnTo>
                      <a:lnTo>
                        <a:pt x="258" y="308"/>
                      </a:lnTo>
                      <a:lnTo>
                        <a:pt x="246" y="300"/>
                      </a:lnTo>
                      <a:lnTo>
                        <a:pt x="228" y="296"/>
                      </a:lnTo>
                      <a:lnTo>
                        <a:pt x="216" y="292"/>
                      </a:lnTo>
                      <a:lnTo>
                        <a:pt x="206" y="288"/>
                      </a:lnTo>
                      <a:lnTo>
                        <a:pt x="200" y="280"/>
                      </a:lnTo>
                      <a:lnTo>
                        <a:pt x="194" y="274"/>
                      </a:lnTo>
                      <a:lnTo>
                        <a:pt x="192" y="264"/>
                      </a:lnTo>
                      <a:lnTo>
                        <a:pt x="186" y="240"/>
                      </a:lnTo>
                      <a:lnTo>
                        <a:pt x="180" y="224"/>
                      </a:lnTo>
                      <a:lnTo>
                        <a:pt x="170" y="210"/>
                      </a:lnTo>
                      <a:lnTo>
                        <a:pt x="156" y="190"/>
                      </a:lnTo>
                      <a:lnTo>
                        <a:pt x="152" y="174"/>
                      </a:lnTo>
                      <a:lnTo>
                        <a:pt x="144" y="172"/>
                      </a:lnTo>
                      <a:lnTo>
                        <a:pt x="112" y="200"/>
                      </a:lnTo>
                      <a:lnTo>
                        <a:pt x="98" y="226"/>
                      </a:lnTo>
                      <a:lnTo>
                        <a:pt x="90" y="220"/>
                      </a:lnTo>
                      <a:lnTo>
                        <a:pt x="86" y="214"/>
                      </a:lnTo>
                      <a:lnTo>
                        <a:pt x="80" y="200"/>
                      </a:lnTo>
                      <a:lnTo>
                        <a:pt x="76" y="186"/>
                      </a:lnTo>
                      <a:lnTo>
                        <a:pt x="74" y="182"/>
                      </a:lnTo>
                      <a:lnTo>
                        <a:pt x="72" y="178"/>
                      </a:lnTo>
                      <a:lnTo>
                        <a:pt x="60" y="152"/>
                      </a:lnTo>
                      <a:lnTo>
                        <a:pt x="60" y="116"/>
                      </a:lnTo>
                      <a:lnTo>
                        <a:pt x="48" y="100"/>
                      </a:lnTo>
                      <a:lnTo>
                        <a:pt x="36" y="88"/>
                      </a:lnTo>
                      <a:lnTo>
                        <a:pt x="12" y="68"/>
                      </a:lnTo>
                      <a:lnTo>
                        <a:pt x="6" y="66"/>
                      </a:lnTo>
                      <a:lnTo>
                        <a:pt x="2" y="64"/>
                      </a:lnTo>
                      <a:lnTo>
                        <a:pt x="0" y="58"/>
                      </a:lnTo>
                      <a:lnTo>
                        <a:pt x="0" y="52"/>
                      </a:lnTo>
                      <a:lnTo>
                        <a:pt x="4" y="38"/>
                      </a:lnTo>
                      <a:lnTo>
                        <a:pt x="8" y="32"/>
                      </a:lnTo>
                      <a:lnTo>
                        <a:pt x="14" y="30"/>
                      </a:lnTo>
                      <a:lnTo>
                        <a:pt x="28" y="40"/>
                      </a:lnTo>
                      <a:lnTo>
                        <a:pt x="42" y="50"/>
                      </a:lnTo>
                      <a:lnTo>
                        <a:pt x="58" y="56"/>
                      </a:lnTo>
                      <a:lnTo>
                        <a:pt x="68" y="60"/>
                      </a:lnTo>
                      <a:lnTo>
                        <a:pt x="78" y="60"/>
                      </a:lnTo>
                      <a:lnTo>
                        <a:pt x="88" y="52"/>
                      </a:lnTo>
                      <a:lnTo>
                        <a:pt x="98" y="42"/>
                      </a:lnTo>
                      <a:lnTo>
                        <a:pt x="108" y="32"/>
                      </a:lnTo>
                      <a:lnTo>
                        <a:pt x="118" y="24"/>
                      </a:lnTo>
                      <a:lnTo>
                        <a:pt x="128" y="8"/>
                      </a:lnTo>
                      <a:lnTo>
                        <a:pt x="134" y="4"/>
                      </a:lnTo>
                      <a:lnTo>
                        <a:pt x="138" y="0"/>
                      </a:lnTo>
                      <a:lnTo>
                        <a:pt x="144" y="0"/>
                      </a:lnTo>
                      <a:lnTo>
                        <a:pt x="152" y="4"/>
                      </a:lnTo>
                      <a:lnTo>
                        <a:pt x="158" y="10"/>
                      </a:lnTo>
                      <a:lnTo>
                        <a:pt x="166" y="22"/>
                      </a:lnTo>
                      <a:lnTo>
                        <a:pt x="168" y="32"/>
                      </a:lnTo>
                      <a:lnTo>
                        <a:pt x="172" y="42"/>
                      </a:lnTo>
                      <a:lnTo>
                        <a:pt x="180" y="52"/>
                      </a:lnTo>
                      <a:lnTo>
                        <a:pt x="188" y="60"/>
                      </a:lnTo>
                      <a:lnTo>
                        <a:pt x="198" y="68"/>
                      </a:lnTo>
                      <a:lnTo>
                        <a:pt x="210" y="74"/>
                      </a:lnTo>
                      <a:lnTo>
                        <a:pt x="224" y="78"/>
                      </a:lnTo>
                      <a:lnTo>
                        <a:pt x="238" y="82"/>
                      </a:lnTo>
                      <a:lnTo>
                        <a:pt x="294" y="66"/>
                      </a:lnTo>
                      <a:lnTo>
                        <a:pt x="340" y="26"/>
                      </a:lnTo>
                      <a:lnTo>
                        <a:pt x="350" y="30"/>
                      </a:lnTo>
                      <a:lnTo>
                        <a:pt x="348" y="46"/>
                      </a:lnTo>
                      <a:lnTo>
                        <a:pt x="348" y="54"/>
                      </a:lnTo>
                      <a:lnTo>
                        <a:pt x="348" y="64"/>
                      </a:lnTo>
                      <a:lnTo>
                        <a:pt x="352" y="72"/>
                      </a:lnTo>
                      <a:lnTo>
                        <a:pt x="358" y="80"/>
                      </a:lnTo>
                      <a:lnTo>
                        <a:pt x="366" y="84"/>
                      </a:lnTo>
                      <a:lnTo>
                        <a:pt x="380" y="86"/>
                      </a:lnTo>
                      <a:lnTo>
                        <a:pt x="388" y="82"/>
                      </a:lnTo>
                      <a:lnTo>
                        <a:pt x="398" y="78"/>
                      </a:lnTo>
                      <a:lnTo>
                        <a:pt x="404" y="74"/>
                      </a:lnTo>
                      <a:lnTo>
                        <a:pt x="410" y="72"/>
                      </a:lnTo>
                      <a:lnTo>
                        <a:pt x="416" y="74"/>
                      </a:lnTo>
                      <a:lnTo>
                        <a:pt x="422" y="76"/>
                      </a:lnTo>
                      <a:lnTo>
                        <a:pt x="434" y="88"/>
                      </a:lnTo>
                      <a:lnTo>
                        <a:pt x="446" y="102"/>
                      </a:lnTo>
                      <a:lnTo>
                        <a:pt x="470" y="110"/>
                      </a:lnTo>
                      <a:lnTo>
                        <a:pt x="478" y="122"/>
                      </a:lnTo>
                      <a:lnTo>
                        <a:pt x="488" y="136"/>
                      </a:lnTo>
                      <a:lnTo>
                        <a:pt x="500" y="152"/>
                      </a:lnTo>
                      <a:lnTo>
                        <a:pt x="518" y="166"/>
                      </a:lnTo>
                      <a:lnTo>
                        <a:pt x="526" y="166"/>
                      </a:lnTo>
                      <a:lnTo>
                        <a:pt x="536" y="156"/>
                      </a:lnTo>
                      <a:lnTo>
                        <a:pt x="542" y="144"/>
                      </a:lnTo>
                      <a:lnTo>
                        <a:pt x="546" y="134"/>
                      </a:lnTo>
                      <a:lnTo>
                        <a:pt x="550" y="122"/>
                      </a:lnTo>
                      <a:lnTo>
                        <a:pt x="568" y="128"/>
                      </a:lnTo>
                      <a:lnTo>
                        <a:pt x="572" y="140"/>
                      </a:lnTo>
                      <a:lnTo>
                        <a:pt x="580" y="154"/>
                      </a:lnTo>
                      <a:lnTo>
                        <a:pt x="592" y="168"/>
                      </a:lnTo>
                      <a:lnTo>
                        <a:pt x="606" y="180"/>
                      </a:lnTo>
                      <a:lnTo>
                        <a:pt x="606" y="184"/>
                      </a:lnTo>
                      <a:lnTo>
                        <a:pt x="632" y="206"/>
                      </a:lnTo>
                      <a:lnTo>
                        <a:pt x="664" y="204"/>
                      </a:lnTo>
                      <a:lnTo>
                        <a:pt x="670" y="196"/>
                      </a:lnTo>
                      <a:lnTo>
                        <a:pt x="678" y="190"/>
                      </a:lnTo>
                      <a:lnTo>
                        <a:pt x="680" y="188"/>
                      </a:lnTo>
                      <a:lnTo>
                        <a:pt x="684" y="186"/>
                      </a:lnTo>
                      <a:lnTo>
                        <a:pt x="690" y="180"/>
                      </a:lnTo>
                      <a:lnTo>
                        <a:pt x="690" y="172"/>
                      </a:lnTo>
                      <a:lnTo>
                        <a:pt x="684" y="168"/>
                      </a:lnTo>
                      <a:lnTo>
                        <a:pt x="684" y="164"/>
                      </a:lnTo>
                      <a:lnTo>
                        <a:pt x="688" y="160"/>
                      </a:lnTo>
                      <a:lnTo>
                        <a:pt x="700" y="154"/>
                      </a:lnTo>
                      <a:lnTo>
                        <a:pt x="724" y="146"/>
                      </a:lnTo>
                      <a:lnTo>
                        <a:pt x="730" y="142"/>
                      </a:lnTo>
                      <a:lnTo>
                        <a:pt x="734" y="140"/>
                      </a:lnTo>
                      <a:lnTo>
                        <a:pt x="742" y="132"/>
                      </a:lnTo>
                      <a:lnTo>
                        <a:pt x="744" y="134"/>
                      </a:lnTo>
                      <a:lnTo>
                        <a:pt x="746" y="136"/>
                      </a:lnTo>
                      <a:lnTo>
                        <a:pt x="750" y="144"/>
                      </a:lnTo>
                      <a:lnTo>
                        <a:pt x="756" y="154"/>
                      </a:lnTo>
                      <a:lnTo>
                        <a:pt x="762" y="158"/>
                      </a:lnTo>
                      <a:lnTo>
                        <a:pt x="770" y="162"/>
                      </a:lnTo>
                      <a:lnTo>
                        <a:pt x="806" y="188"/>
                      </a:lnTo>
                      <a:lnTo>
                        <a:pt x="838" y="194"/>
                      </a:lnTo>
                      <a:lnTo>
                        <a:pt x="838" y="204"/>
                      </a:lnTo>
                      <a:lnTo>
                        <a:pt x="838" y="220"/>
                      </a:lnTo>
                      <a:lnTo>
                        <a:pt x="838" y="228"/>
                      </a:lnTo>
                      <a:lnTo>
                        <a:pt x="836" y="236"/>
                      </a:lnTo>
                      <a:lnTo>
                        <a:pt x="834" y="242"/>
                      </a:lnTo>
                      <a:lnTo>
                        <a:pt x="828" y="246"/>
                      </a:lnTo>
                      <a:lnTo>
                        <a:pt x="818" y="272"/>
                      </a:lnTo>
                      <a:lnTo>
                        <a:pt x="812" y="306"/>
                      </a:lnTo>
                      <a:lnTo>
                        <a:pt x="802" y="308"/>
                      </a:lnTo>
                      <a:lnTo>
                        <a:pt x="800" y="302"/>
                      </a:lnTo>
                      <a:lnTo>
                        <a:pt x="796" y="300"/>
                      </a:lnTo>
                      <a:lnTo>
                        <a:pt x="792" y="298"/>
                      </a:lnTo>
                      <a:lnTo>
                        <a:pt x="788" y="298"/>
                      </a:lnTo>
                      <a:lnTo>
                        <a:pt x="778" y="300"/>
                      </a:lnTo>
                      <a:lnTo>
                        <a:pt x="774" y="302"/>
                      </a:lnTo>
                      <a:lnTo>
                        <a:pt x="770" y="300"/>
                      </a:lnTo>
                      <a:lnTo>
                        <a:pt x="770" y="258"/>
                      </a:lnTo>
                      <a:lnTo>
                        <a:pt x="762" y="248"/>
                      </a:lnTo>
                      <a:lnTo>
                        <a:pt x="756" y="244"/>
                      </a:lnTo>
                      <a:lnTo>
                        <a:pt x="750" y="242"/>
                      </a:lnTo>
                      <a:lnTo>
                        <a:pt x="744" y="242"/>
                      </a:lnTo>
                      <a:lnTo>
                        <a:pt x="738" y="244"/>
                      </a:lnTo>
                      <a:lnTo>
                        <a:pt x="732" y="250"/>
                      </a:lnTo>
                      <a:lnTo>
                        <a:pt x="722" y="264"/>
                      </a:lnTo>
                      <a:lnTo>
                        <a:pt x="716" y="282"/>
                      </a:lnTo>
                      <a:lnTo>
                        <a:pt x="708" y="302"/>
                      </a:lnTo>
                      <a:lnTo>
                        <a:pt x="698" y="320"/>
                      </a:lnTo>
                      <a:lnTo>
                        <a:pt x="690" y="340"/>
                      </a:lnTo>
                      <a:lnTo>
                        <a:pt x="686" y="346"/>
                      </a:lnTo>
                      <a:lnTo>
                        <a:pt x="680" y="354"/>
                      </a:lnTo>
                      <a:lnTo>
                        <a:pt x="666" y="362"/>
                      </a:lnTo>
                      <a:lnTo>
                        <a:pt x="652" y="366"/>
                      </a:lnTo>
                      <a:lnTo>
                        <a:pt x="632" y="368"/>
                      </a:lnTo>
                      <a:lnTo>
                        <a:pt x="624" y="372"/>
                      </a:lnTo>
                      <a:lnTo>
                        <a:pt x="622" y="374"/>
                      </a:lnTo>
                      <a:lnTo>
                        <a:pt x="620" y="378"/>
                      </a:lnTo>
                      <a:lnTo>
                        <a:pt x="618" y="390"/>
                      </a:lnTo>
                      <a:lnTo>
                        <a:pt x="618" y="410"/>
                      </a:lnTo>
                      <a:lnTo>
                        <a:pt x="644" y="432"/>
                      </a:lnTo>
                      <a:lnTo>
                        <a:pt x="642" y="438"/>
                      </a:lnTo>
                      <a:lnTo>
                        <a:pt x="638" y="444"/>
                      </a:lnTo>
                      <a:lnTo>
                        <a:pt x="628" y="454"/>
                      </a:lnTo>
                      <a:lnTo>
                        <a:pt x="620" y="456"/>
                      </a:lnTo>
                      <a:lnTo>
                        <a:pt x="610" y="456"/>
                      </a:lnTo>
                      <a:lnTo>
                        <a:pt x="588" y="456"/>
                      </a:lnTo>
                      <a:lnTo>
                        <a:pt x="570" y="452"/>
                      </a:lnTo>
                      <a:lnTo>
                        <a:pt x="556" y="448"/>
                      </a:lnTo>
                      <a:lnTo>
                        <a:pt x="548" y="442"/>
                      </a:lnTo>
                      <a:lnTo>
                        <a:pt x="540" y="438"/>
                      </a:lnTo>
                      <a:lnTo>
                        <a:pt x="532" y="436"/>
                      </a:lnTo>
                      <a:lnTo>
                        <a:pt x="526" y="438"/>
                      </a:lnTo>
                      <a:lnTo>
                        <a:pt x="520" y="440"/>
                      </a:lnTo>
                      <a:lnTo>
                        <a:pt x="514" y="446"/>
                      </a:lnTo>
                      <a:lnTo>
                        <a:pt x="502" y="456"/>
                      </a:lnTo>
                      <a:lnTo>
                        <a:pt x="480" y="520"/>
                      </a:lnTo>
                      <a:lnTo>
                        <a:pt x="476" y="530"/>
                      </a:lnTo>
                      <a:lnTo>
                        <a:pt x="464" y="532"/>
                      </a:lnTo>
                      <a:close/>
                    </a:path>
                  </a:pathLst>
                </a:custGeom>
                <a:solidFill>
                  <a:srgbClr val="6DA6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11" name="Freeform 38"/>
                <p:cNvSpPr>
                  <a:spLocks noChangeArrowheads="1"/>
                </p:cNvSpPr>
                <p:nvPr/>
              </p:nvSpPr>
              <p:spPr bwMode="auto">
                <a:xfrm>
                  <a:off x="3898" y="10"/>
                  <a:ext cx="1114" cy="996"/>
                </a:xfrm>
                <a:custGeom>
                  <a:avLst/>
                  <a:gdLst>
                    <a:gd name="T0" fmla="*/ 750 w 1114"/>
                    <a:gd name="T1" fmla="*/ 920 h 996"/>
                    <a:gd name="T2" fmla="*/ 698 w 1114"/>
                    <a:gd name="T3" fmla="*/ 952 h 996"/>
                    <a:gd name="T4" fmla="*/ 656 w 1114"/>
                    <a:gd name="T5" fmla="*/ 908 h 996"/>
                    <a:gd name="T6" fmla="*/ 614 w 1114"/>
                    <a:gd name="T7" fmla="*/ 872 h 996"/>
                    <a:gd name="T8" fmla="*/ 568 w 1114"/>
                    <a:gd name="T9" fmla="*/ 866 h 996"/>
                    <a:gd name="T10" fmla="*/ 534 w 1114"/>
                    <a:gd name="T11" fmla="*/ 824 h 996"/>
                    <a:gd name="T12" fmla="*/ 488 w 1114"/>
                    <a:gd name="T13" fmla="*/ 834 h 996"/>
                    <a:gd name="T14" fmla="*/ 442 w 1114"/>
                    <a:gd name="T15" fmla="*/ 860 h 996"/>
                    <a:gd name="T16" fmla="*/ 360 w 1114"/>
                    <a:gd name="T17" fmla="*/ 840 h 996"/>
                    <a:gd name="T18" fmla="*/ 320 w 1114"/>
                    <a:gd name="T19" fmla="*/ 790 h 996"/>
                    <a:gd name="T20" fmla="*/ 288 w 1114"/>
                    <a:gd name="T21" fmla="*/ 776 h 996"/>
                    <a:gd name="T22" fmla="*/ 324 w 1114"/>
                    <a:gd name="T23" fmla="*/ 756 h 996"/>
                    <a:gd name="T24" fmla="*/ 288 w 1114"/>
                    <a:gd name="T25" fmla="*/ 712 h 996"/>
                    <a:gd name="T26" fmla="*/ 244 w 1114"/>
                    <a:gd name="T27" fmla="*/ 716 h 996"/>
                    <a:gd name="T28" fmla="*/ 220 w 1114"/>
                    <a:gd name="T29" fmla="*/ 662 h 996"/>
                    <a:gd name="T30" fmla="*/ 268 w 1114"/>
                    <a:gd name="T31" fmla="*/ 592 h 996"/>
                    <a:gd name="T32" fmla="*/ 304 w 1114"/>
                    <a:gd name="T33" fmla="*/ 516 h 996"/>
                    <a:gd name="T34" fmla="*/ 314 w 1114"/>
                    <a:gd name="T35" fmla="*/ 550 h 996"/>
                    <a:gd name="T36" fmla="*/ 358 w 1114"/>
                    <a:gd name="T37" fmla="*/ 568 h 996"/>
                    <a:gd name="T38" fmla="*/ 358 w 1114"/>
                    <a:gd name="T39" fmla="*/ 484 h 996"/>
                    <a:gd name="T40" fmla="*/ 360 w 1114"/>
                    <a:gd name="T41" fmla="*/ 428 h 996"/>
                    <a:gd name="T42" fmla="*/ 338 w 1114"/>
                    <a:gd name="T43" fmla="*/ 348 h 996"/>
                    <a:gd name="T44" fmla="*/ 362 w 1114"/>
                    <a:gd name="T45" fmla="*/ 252 h 996"/>
                    <a:gd name="T46" fmla="*/ 314 w 1114"/>
                    <a:gd name="T47" fmla="*/ 158 h 996"/>
                    <a:gd name="T48" fmla="*/ 252 w 1114"/>
                    <a:gd name="T49" fmla="*/ 188 h 996"/>
                    <a:gd name="T50" fmla="*/ 166 w 1114"/>
                    <a:gd name="T51" fmla="*/ 218 h 996"/>
                    <a:gd name="T52" fmla="*/ 130 w 1114"/>
                    <a:gd name="T53" fmla="*/ 192 h 996"/>
                    <a:gd name="T54" fmla="*/ 102 w 1114"/>
                    <a:gd name="T55" fmla="*/ 126 h 996"/>
                    <a:gd name="T56" fmla="*/ 44 w 1114"/>
                    <a:gd name="T57" fmla="*/ 140 h 996"/>
                    <a:gd name="T58" fmla="*/ 20 w 1114"/>
                    <a:gd name="T59" fmla="*/ 96 h 996"/>
                    <a:gd name="T60" fmla="*/ 72 w 1114"/>
                    <a:gd name="T61" fmla="*/ 10 h 996"/>
                    <a:gd name="T62" fmla="*/ 168 w 1114"/>
                    <a:gd name="T63" fmla="*/ 16 h 996"/>
                    <a:gd name="T64" fmla="*/ 282 w 1114"/>
                    <a:gd name="T65" fmla="*/ 26 h 996"/>
                    <a:gd name="T66" fmla="*/ 392 w 1114"/>
                    <a:gd name="T67" fmla="*/ 184 h 996"/>
                    <a:gd name="T68" fmla="*/ 458 w 1114"/>
                    <a:gd name="T69" fmla="*/ 278 h 996"/>
                    <a:gd name="T70" fmla="*/ 498 w 1114"/>
                    <a:gd name="T71" fmla="*/ 330 h 996"/>
                    <a:gd name="T72" fmla="*/ 570 w 1114"/>
                    <a:gd name="T73" fmla="*/ 354 h 996"/>
                    <a:gd name="T74" fmla="*/ 638 w 1114"/>
                    <a:gd name="T75" fmla="*/ 366 h 996"/>
                    <a:gd name="T76" fmla="*/ 716 w 1114"/>
                    <a:gd name="T77" fmla="*/ 396 h 996"/>
                    <a:gd name="T78" fmla="*/ 770 w 1114"/>
                    <a:gd name="T79" fmla="*/ 448 h 996"/>
                    <a:gd name="T80" fmla="*/ 814 w 1114"/>
                    <a:gd name="T81" fmla="*/ 512 h 996"/>
                    <a:gd name="T82" fmla="*/ 912 w 1114"/>
                    <a:gd name="T83" fmla="*/ 486 h 996"/>
                    <a:gd name="T84" fmla="*/ 990 w 1114"/>
                    <a:gd name="T85" fmla="*/ 404 h 996"/>
                    <a:gd name="T86" fmla="*/ 1084 w 1114"/>
                    <a:gd name="T87" fmla="*/ 340 h 996"/>
                    <a:gd name="T88" fmla="*/ 1084 w 1114"/>
                    <a:gd name="T89" fmla="*/ 412 h 996"/>
                    <a:gd name="T90" fmla="*/ 1112 w 1114"/>
                    <a:gd name="T91" fmla="*/ 498 h 996"/>
                    <a:gd name="T92" fmla="*/ 1096 w 1114"/>
                    <a:gd name="T93" fmla="*/ 584 h 996"/>
                    <a:gd name="T94" fmla="*/ 1088 w 1114"/>
                    <a:gd name="T95" fmla="*/ 732 h 996"/>
                    <a:gd name="T96" fmla="*/ 1028 w 1114"/>
                    <a:gd name="T97" fmla="*/ 748 h 996"/>
                    <a:gd name="T98" fmla="*/ 974 w 1114"/>
                    <a:gd name="T99" fmla="*/ 772 h 996"/>
                    <a:gd name="T100" fmla="*/ 942 w 1114"/>
                    <a:gd name="T101" fmla="*/ 800 h 996"/>
                    <a:gd name="T102" fmla="*/ 984 w 1114"/>
                    <a:gd name="T103" fmla="*/ 910 h 996"/>
                    <a:gd name="T104" fmla="*/ 972 w 1114"/>
                    <a:gd name="T105" fmla="*/ 968 h 996"/>
                    <a:gd name="T106" fmla="*/ 928 w 1114"/>
                    <a:gd name="T107" fmla="*/ 924 h 996"/>
                    <a:gd name="T108" fmla="*/ 904 w 1114"/>
                    <a:gd name="T109" fmla="*/ 930 h 996"/>
                    <a:gd name="T110" fmla="*/ 848 w 1114"/>
                    <a:gd name="T111" fmla="*/ 972 h 996"/>
                    <a:gd name="T112" fmla="*/ 812 w 1114"/>
                    <a:gd name="T113" fmla="*/ 996 h 99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1114"/>
                    <a:gd name="T172" fmla="*/ 0 h 996"/>
                    <a:gd name="T173" fmla="*/ 1114 w 1114"/>
                    <a:gd name="T174" fmla="*/ 996 h 99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1114" h="996">
                      <a:moveTo>
                        <a:pt x="812" y="996"/>
                      </a:moveTo>
                      <a:lnTo>
                        <a:pt x="812" y="996"/>
                      </a:lnTo>
                      <a:lnTo>
                        <a:pt x="772" y="958"/>
                      </a:lnTo>
                      <a:lnTo>
                        <a:pt x="760" y="936"/>
                      </a:lnTo>
                      <a:lnTo>
                        <a:pt x="754" y="926"/>
                      </a:lnTo>
                      <a:lnTo>
                        <a:pt x="750" y="920"/>
                      </a:lnTo>
                      <a:lnTo>
                        <a:pt x="742" y="916"/>
                      </a:lnTo>
                      <a:lnTo>
                        <a:pt x="736" y="912"/>
                      </a:lnTo>
                      <a:lnTo>
                        <a:pt x="726" y="910"/>
                      </a:lnTo>
                      <a:lnTo>
                        <a:pt x="716" y="912"/>
                      </a:lnTo>
                      <a:lnTo>
                        <a:pt x="698" y="952"/>
                      </a:lnTo>
                      <a:lnTo>
                        <a:pt x="692" y="950"/>
                      </a:lnTo>
                      <a:lnTo>
                        <a:pt x="684" y="946"/>
                      </a:lnTo>
                      <a:lnTo>
                        <a:pt x="672" y="932"/>
                      </a:lnTo>
                      <a:lnTo>
                        <a:pt x="664" y="918"/>
                      </a:lnTo>
                      <a:lnTo>
                        <a:pt x="660" y="910"/>
                      </a:lnTo>
                      <a:lnTo>
                        <a:pt x="656" y="908"/>
                      </a:lnTo>
                      <a:lnTo>
                        <a:pt x="654" y="904"/>
                      </a:lnTo>
                      <a:lnTo>
                        <a:pt x="650" y="896"/>
                      </a:lnTo>
                      <a:lnTo>
                        <a:pt x="628" y="892"/>
                      </a:lnTo>
                      <a:lnTo>
                        <a:pt x="620" y="880"/>
                      </a:lnTo>
                      <a:lnTo>
                        <a:pt x="614" y="872"/>
                      </a:lnTo>
                      <a:lnTo>
                        <a:pt x="608" y="868"/>
                      </a:lnTo>
                      <a:lnTo>
                        <a:pt x="602" y="864"/>
                      </a:lnTo>
                      <a:lnTo>
                        <a:pt x="588" y="862"/>
                      </a:lnTo>
                      <a:lnTo>
                        <a:pt x="572" y="860"/>
                      </a:lnTo>
                      <a:lnTo>
                        <a:pt x="568" y="866"/>
                      </a:lnTo>
                      <a:lnTo>
                        <a:pt x="554" y="870"/>
                      </a:lnTo>
                      <a:lnTo>
                        <a:pt x="544" y="870"/>
                      </a:lnTo>
                      <a:lnTo>
                        <a:pt x="538" y="866"/>
                      </a:lnTo>
                      <a:lnTo>
                        <a:pt x="536" y="860"/>
                      </a:lnTo>
                      <a:lnTo>
                        <a:pt x="534" y="852"/>
                      </a:lnTo>
                      <a:lnTo>
                        <a:pt x="534" y="842"/>
                      </a:lnTo>
                      <a:lnTo>
                        <a:pt x="534" y="824"/>
                      </a:lnTo>
                      <a:lnTo>
                        <a:pt x="526" y="816"/>
                      </a:lnTo>
                      <a:lnTo>
                        <a:pt x="520" y="814"/>
                      </a:lnTo>
                      <a:lnTo>
                        <a:pt x="514" y="812"/>
                      </a:lnTo>
                      <a:lnTo>
                        <a:pt x="506" y="812"/>
                      </a:lnTo>
                      <a:lnTo>
                        <a:pt x="488" y="834"/>
                      </a:lnTo>
                      <a:lnTo>
                        <a:pt x="474" y="842"/>
                      </a:lnTo>
                      <a:lnTo>
                        <a:pt x="468" y="848"/>
                      </a:lnTo>
                      <a:lnTo>
                        <a:pt x="460" y="852"/>
                      </a:lnTo>
                      <a:lnTo>
                        <a:pt x="452" y="858"/>
                      </a:lnTo>
                      <a:lnTo>
                        <a:pt x="442" y="860"/>
                      </a:lnTo>
                      <a:lnTo>
                        <a:pt x="422" y="866"/>
                      </a:lnTo>
                      <a:lnTo>
                        <a:pt x="404" y="868"/>
                      </a:lnTo>
                      <a:lnTo>
                        <a:pt x="380" y="858"/>
                      </a:lnTo>
                      <a:lnTo>
                        <a:pt x="372" y="852"/>
                      </a:lnTo>
                      <a:lnTo>
                        <a:pt x="364" y="846"/>
                      </a:lnTo>
                      <a:lnTo>
                        <a:pt x="360" y="840"/>
                      </a:lnTo>
                      <a:lnTo>
                        <a:pt x="354" y="832"/>
                      </a:lnTo>
                      <a:lnTo>
                        <a:pt x="348" y="814"/>
                      </a:lnTo>
                      <a:lnTo>
                        <a:pt x="336" y="796"/>
                      </a:lnTo>
                      <a:lnTo>
                        <a:pt x="332" y="792"/>
                      </a:lnTo>
                      <a:lnTo>
                        <a:pt x="330" y="790"/>
                      </a:lnTo>
                      <a:lnTo>
                        <a:pt x="320" y="790"/>
                      </a:lnTo>
                      <a:lnTo>
                        <a:pt x="304" y="788"/>
                      </a:lnTo>
                      <a:lnTo>
                        <a:pt x="302" y="790"/>
                      </a:lnTo>
                      <a:lnTo>
                        <a:pt x="294" y="786"/>
                      </a:lnTo>
                      <a:lnTo>
                        <a:pt x="290" y="782"/>
                      </a:lnTo>
                      <a:lnTo>
                        <a:pt x="288" y="776"/>
                      </a:lnTo>
                      <a:lnTo>
                        <a:pt x="286" y="770"/>
                      </a:lnTo>
                      <a:lnTo>
                        <a:pt x="294" y="768"/>
                      </a:lnTo>
                      <a:lnTo>
                        <a:pt x="304" y="766"/>
                      </a:lnTo>
                      <a:lnTo>
                        <a:pt x="314" y="762"/>
                      </a:lnTo>
                      <a:lnTo>
                        <a:pt x="324" y="756"/>
                      </a:lnTo>
                      <a:lnTo>
                        <a:pt x="322" y="736"/>
                      </a:lnTo>
                      <a:lnTo>
                        <a:pt x="318" y="722"/>
                      </a:lnTo>
                      <a:lnTo>
                        <a:pt x="310" y="708"/>
                      </a:lnTo>
                      <a:lnTo>
                        <a:pt x="296" y="708"/>
                      </a:lnTo>
                      <a:lnTo>
                        <a:pt x="288" y="712"/>
                      </a:lnTo>
                      <a:lnTo>
                        <a:pt x="284" y="720"/>
                      </a:lnTo>
                      <a:lnTo>
                        <a:pt x="278" y="732"/>
                      </a:lnTo>
                      <a:lnTo>
                        <a:pt x="270" y="732"/>
                      </a:lnTo>
                      <a:lnTo>
                        <a:pt x="264" y="730"/>
                      </a:lnTo>
                      <a:lnTo>
                        <a:pt x="252" y="724"/>
                      </a:lnTo>
                      <a:lnTo>
                        <a:pt x="244" y="716"/>
                      </a:lnTo>
                      <a:lnTo>
                        <a:pt x="234" y="712"/>
                      </a:lnTo>
                      <a:lnTo>
                        <a:pt x="232" y="702"/>
                      </a:lnTo>
                      <a:lnTo>
                        <a:pt x="228" y="696"/>
                      </a:lnTo>
                      <a:lnTo>
                        <a:pt x="220" y="686"/>
                      </a:lnTo>
                      <a:lnTo>
                        <a:pt x="220" y="662"/>
                      </a:lnTo>
                      <a:lnTo>
                        <a:pt x="232" y="650"/>
                      </a:lnTo>
                      <a:lnTo>
                        <a:pt x="244" y="640"/>
                      </a:lnTo>
                      <a:lnTo>
                        <a:pt x="260" y="616"/>
                      </a:lnTo>
                      <a:lnTo>
                        <a:pt x="264" y="602"/>
                      </a:lnTo>
                      <a:lnTo>
                        <a:pt x="268" y="592"/>
                      </a:lnTo>
                      <a:lnTo>
                        <a:pt x="274" y="582"/>
                      </a:lnTo>
                      <a:lnTo>
                        <a:pt x="280" y="572"/>
                      </a:lnTo>
                      <a:lnTo>
                        <a:pt x="292" y="556"/>
                      </a:lnTo>
                      <a:lnTo>
                        <a:pt x="298" y="546"/>
                      </a:lnTo>
                      <a:lnTo>
                        <a:pt x="302" y="536"/>
                      </a:lnTo>
                      <a:lnTo>
                        <a:pt x="304" y="516"/>
                      </a:lnTo>
                      <a:lnTo>
                        <a:pt x="308" y="518"/>
                      </a:lnTo>
                      <a:lnTo>
                        <a:pt x="312" y="520"/>
                      </a:lnTo>
                      <a:lnTo>
                        <a:pt x="316" y="528"/>
                      </a:lnTo>
                      <a:lnTo>
                        <a:pt x="316" y="538"/>
                      </a:lnTo>
                      <a:lnTo>
                        <a:pt x="314" y="550"/>
                      </a:lnTo>
                      <a:lnTo>
                        <a:pt x="316" y="556"/>
                      </a:lnTo>
                      <a:lnTo>
                        <a:pt x="318" y="562"/>
                      </a:lnTo>
                      <a:lnTo>
                        <a:pt x="322" y="568"/>
                      </a:lnTo>
                      <a:lnTo>
                        <a:pt x="330" y="572"/>
                      </a:lnTo>
                      <a:lnTo>
                        <a:pt x="348" y="572"/>
                      </a:lnTo>
                      <a:lnTo>
                        <a:pt x="358" y="568"/>
                      </a:lnTo>
                      <a:lnTo>
                        <a:pt x="366" y="562"/>
                      </a:lnTo>
                      <a:lnTo>
                        <a:pt x="368" y="524"/>
                      </a:lnTo>
                      <a:lnTo>
                        <a:pt x="368" y="508"/>
                      </a:lnTo>
                      <a:lnTo>
                        <a:pt x="366" y="494"/>
                      </a:lnTo>
                      <a:lnTo>
                        <a:pt x="358" y="484"/>
                      </a:lnTo>
                      <a:lnTo>
                        <a:pt x="352" y="474"/>
                      </a:lnTo>
                      <a:lnTo>
                        <a:pt x="348" y="466"/>
                      </a:lnTo>
                      <a:lnTo>
                        <a:pt x="348" y="458"/>
                      </a:lnTo>
                      <a:lnTo>
                        <a:pt x="350" y="452"/>
                      </a:lnTo>
                      <a:lnTo>
                        <a:pt x="352" y="444"/>
                      </a:lnTo>
                      <a:lnTo>
                        <a:pt x="360" y="428"/>
                      </a:lnTo>
                      <a:lnTo>
                        <a:pt x="358" y="410"/>
                      </a:lnTo>
                      <a:lnTo>
                        <a:pt x="352" y="392"/>
                      </a:lnTo>
                      <a:lnTo>
                        <a:pt x="346" y="380"/>
                      </a:lnTo>
                      <a:lnTo>
                        <a:pt x="340" y="372"/>
                      </a:lnTo>
                      <a:lnTo>
                        <a:pt x="338" y="348"/>
                      </a:lnTo>
                      <a:lnTo>
                        <a:pt x="350" y="320"/>
                      </a:lnTo>
                      <a:lnTo>
                        <a:pt x="352" y="306"/>
                      </a:lnTo>
                      <a:lnTo>
                        <a:pt x="354" y="294"/>
                      </a:lnTo>
                      <a:lnTo>
                        <a:pt x="364" y="268"/>
                      </a:lnTo>
                      <a:lnTo>
                        <a:pt x="362" y="252"/>
                      </a:lnTo>
                      <a:lnTo>
                        <a:pt x="360" y="236"/>
                      </a:lnTo>
                      <a:lnTo>
                        <a:pt x="356" y="218"/>
                      </a:lnTo>
                      <a:lnTo>
                        <a:pt x="350" y="202"/>
                      </a:lnTo>
                      <a:lnTo>
                        <a:pt x="342" y="188"/>
                      </a:lnTo>
                      <a:lnTo>
                        <a:pt x="334" y="174"/>
                      </a:lnTo>
                      <a:lnTo>
                        <a:pt x="324" y="164"/>
                      </a:lnTo>
                      <a:lnTo>
                        <a:pt x="314" y="158"/>
                      </a:lnTo>
                      <a:lnTo>
                        <a:pt x="296" y="158"/>
                      </a:lnTo>
                      <a:lnTo>
                        <a:pt x="284" y="160"/>
                      </a:lnTo>
                      <a:lnTo>
                        <a:pt x="272" y="164"/>
                      </a:lnTo>
                      <a:lnTo>
                        <a:pt x="262" y="172"/>
                      </a:lnTo>
                      <a:lnTo>
                        <a:pt x="252" y="188"/>
                      </a:lnTo>
                      <a:lnTo>
                        <a:pt x="244" y="198"/>
                      </a:lnTo>
                      <a:lnTo>
                        <a:pt x="234" y="204"/>
                      </a:lnTo>
                      <a:lnTo>
                        <a:pt x="216" y="208"/>
                      </a:lnTo>
                      <a:lnTo>
                        <a:pt x="198" y="210"/>
                      </a:lnTo>
                      <a:lnTo>
                        <a:pt x="182" y="214"/>
                      </a:lnTo>
                      <a:lnTo>
                        <a:pt x="166" y="218"/>
                      </a:lnTo>
                      <a:lnTo>
                        <a:pt x="152" y="222"/>
                      </a:lnTo>
                      <a:lnTo>
                        <a:pt x="144" y="218"/>
                      </a:lnTo>
                      <a:lnTo>
                        <a:pt x="138" y="212"/>
                      </a:lnTo>
                      <a:lnTo>
                        <a:pt x="134" y="208"/>
                      </a:lnTo>
                      <a:lnTo>
                        <a:pt x="132" y="202"/>
                      </a:lnTo>
                      <a:lnTo>
                        <a:pt x="130" y="192"/>
                      </a:lnTo>
                      <a:lnTo>
                        <a:pt x="128" y="184"/>
                      </a:lnTo>
                      <a:lnTo>
                        <a:pt x="124" y="164"/>
                      </a:lnTo>
                      <a:lnTo>
                        <a:pt x="118" y="148"/>
                      </a:lnTo>
                      <a:lnTo>
                        <a:pt x="110" y="136"/>
                      </a:lnTo>
                      <a:lnTo>
                        <a:pt x="102" y="126"/>
                      </a:lnTo>
                      <a:lnTo>
                        <a:pt x="86" y="120"/>
                      </a:lnTo>
                      <a:lnTo>
                        <a:pt x="72" y="116"/>
                      </a:lnTo>
                      <a:lnTo>
                        <a:pt x="62" y="114"/>
                      </a:lnTo>
                      <a:lnTo>
                        <a:pt x="54" y="116"/>
                      </a:lnTo>
                      <a:lnTo>
                        <a:pt x="48" y="122"/>
                      </a:lnTo>
                      <a:lnTo>
                        <a:pt x="46" y="130"/>
                      </a:lnTo>
                      <a:lnTo>
                        <a:pt x="44" y="140"/>
                      </a:lnTo>
                      <a:lnTo>
                        <a:pt x="44" y="156"/>
                      </a:lnTo>
                      <a:lnTo>
                        <a:pt x="0" y="124"/>
                      </a:lnTo>
                      <a:lnTo>
                        <a:pt x="0" y="118"/>
                      </a:lnTo>
                      <a:lnTo>
                        <a:pt x="20" y="96"/>
                      </a:lnTo>
                      <a:lnTo>
                        <a:pt x="24" y="58"/>
                      </a:lnTo>
                      <a:lnTo>
                        <a:pt x="10" y="46"/>
                      </a:lnTo>
                      <a:lnTo>
                        <a:pt x="72" y="10"/>
                      </a:lnTo>
                      <a:lnTo>
                        <a:pt x="88" y="4"/>
                      </a:lnTo>
                      <a:lnTo>
                        <a:pt x="104" y="0"/>
                      </a:lnTo>
                      <a:lnTo>
                        <a:pt x="122" y="0"/>
                      </a:lnTo>
                      <a:lnTo>
                        <a:pt x="142" y="2"/>
                      </a:lnTo>
                      <a:lnTo>
                        <a:pt x="156" y="10"/>
                      </a:lnTo>
                      <a:lnTo>
                        <a:pt x="168" y="16"/>
                      </a:lnTo>
                      <a:lnTo>
                        <a:pt x="184" y="18"/>
                      </a:lnTo>
                      <a:lnTo>
                        <a:pt x="204" y="20"/>
                      </a:lnTo>
                      <a:lnTo>
                        <a:pt x="224" y="16"/>
                      </a:lnTo>
                      <a:lnTo>
                        <a:pt x="240" y="14"/>
                      </a:lnTo>
                      <a:lnTo>
                        <a:pt x="258" y="18"/>
                      </a:lnTo>
                      <a:lnTo>
                        <a:pt x="282" y="26"/>
                      </a:lnTo>
                      <a:lnTo>
                        <a:pt x="324" y="78"/>
                      </a:lnTo>
                      <a:lnTo>
                        <a:pt x="348" y="106"/>
                      </a:lnTo>
                      <a:lnTo>
                        <a:pt x="374" y="136"/>
                      </a:lnTo>
                      <a:lnTo>
                        <a:pt x="392" y="184"/>
                      </a:lnTo>
                      <a:lnTo>
                        <a:pt x="436" y="222"/>
                      </a:lnTo>
                      <a:lnTo>
                        <a:pt x="446" y="236"/>
                      </a:lnTo>
                      <a:lnTo>
                        <a:pt x="452" y="246"/>
                      </a:lnTo>
                      <a:lnTo>
                        <a:pt x="456" y="258"/>
                      </a:lnTo>
                      <a:lnTo>
                        <a:pt x="458" y="278"/>
                      </a:lnTo>
                      <a:lnTo>
                        <a:pt x="464" y="284"/>
                      </a:lnTo>
                      <a:lnTo>
                        <a:pt x="470" y="290"/>
                      </a:lnTo>
                      <a:lnTo>
                        <a:pt x="492" y="306"/>
                      </a:lnTo>
                      <a:lnTo>
                        <a:pt x="496" y="314"/>
                      </a:lnTo>
                      <a:lnTo>
                        <a:pt x="498" y="330"/>
                      </a:lnTo>
                      <a:lnTo>
                        <a:pt x="504" y="354"/>
                      </a:lnTo>
                      <a:lnTo>
                        <a:pt x="514" y="358"/>
                      </a:lnTo>
                      <a:lnTo>
                        <a:pt x="532" y="358"/>
                      </a:lnTo>
                      <a:lnTo>
                        <a:pt x="552" y="356"/>
                      </a:lnTo>
                      <a:lnTo>
                        <a:pt x="570" y="354"/>
                      </a:lnTo>
                      <a:lnTo>
                        <a:pt x="580" y="354"/>
                      </a:lnTo>
                      <a:lnTo>
                        <a:pt x="588" y="354"/>
                      </a:lnTo>
                      <a:lnTo>
                        <a:pt x="600" y="358"/>
                      </a:lnTo>
                      <a:lnTo>
                        <a:pt x="614" y="366"/>
                      </a:lnTo>
                      <a:lnTo>
                        <a:pt x="638" y="366"/>
                      </a:lnTo>
                      <a:lnTo>
                        <a:pt x="642" y="362"/>
                      </a:lnTo>
                      <a:lnTo>
                        <a:pt x="646" y="360"/>
                      </a:lnTo>
                      <a:lnTo>
                        <a:pt x="662" y="358"/>
                      </a:lnTo>
                      <a:lnTo>
                        <a:pt x="704" y="396"/>
                      </a:lnTo>
                      <a:lnTo>
                        <a:pt x="716" y="396"/>
                      </a:lnTo>
                      <a:lnTo>
                        <a:pt x="728" y="396"/>
                      </a:lnTo>
                      <a:lnTo>
                        <a:pt x="740" y="400"/>
                      </a:lnTo>
                      <a:lnTo>
                        <a:pt x="748" y="404"/>
                      </a:lnTo>
                      <a:lnTo>
                        <a:pt x="754" y="410"/>
                      </a:lnTo>
                      <a:lnTo>
                        <a:pt x="770" y="448"/>
                      </a:lnTo>
                      <a:lnTo>
                        <a:pt x="772" y="458"/>
                      </a:lnTo>
                      <a:lnTo>
                        <a:pt x="778" y="470"/>
                      </a:lnTo>
                      <a:lnTo>
                        <a:pt x="784" y="484"/>
                      </a:lnTo>
                      <a:lnTo>
                        <a:pt x="792" y="496"/>
                      </a:lnTo>
                      <a:lnTo>
                        <a:pt x="802" y="506"/>
                      </a:lnTo>
                      <a:lnTo>
                        <a:pt x="808" y="510"/>
                      </a:lnTo>
                      <a:lnTo>
                        <a:pt x="814" y="512"/>
                      </a:lnTo>
                      <a:lnTo>
                        <a:pt x="822" y="514"/>
                      </a:lnTo>
                      <a:lnTo>
                        <a:pt x="830" y="512"/>
                      </a:lnTo>
                      <a:lnTo>
                        <a:pt x="838" y="510"/>
                      </a:lnTo>
                      <a:lnTo>
                        <a:pt x="846" y="506"/>
                      </a:lnTo>
                      <a:lnTo>
                        <a:pt x="878" y="498"/>
                      </a:lnTo>
                      <a:lnTo>
                        <a:pt x="912" y="486"/>
                      </a:lnTo>
                      <a:lnTo>
                        <a:pt x="928" y="476"/>
                      </a:lnTo>
                      <a:lnTo>
                        <a:pt x="942" y="454"/>
                      </a:lnTo>
                      <a:lnTo>
                        <a:pt x="956" y="436"/>
                      </a:lnTo>
                      <a:lnTo>
                        <a:pt x="972" y="420"/>
                      </a:lnTo>
                      <a:lnTo>
                        <a:pt x="990" y="404"/>
                      </a:lnTo>
                      <a:lnTo>
                        <a:pt x="1016" y="376"/>
                      </a:lnTo>
                      <a:lnTo>
                        <a:pt x="1064" y="336"/>
                      </a:lnTo>
                      <a:lnTo>
                        <a:pt x="1078" y="338"/>
                      </a:lnTo>
                      <a:lnTo>
                        <a:pt x="1084" y="340"/>
                      </a:lnTo>
                      <a:lnTo>
                        <a:pt x="1086" y="342"/>
                      </a:lnTo>
                      <a:lnTo>
                        <a:pt x="1088" y="346"/>
                      </a:lnTo>
                      <a:lnTo>
                        <a:pt x="1086" y="350"/>
                      </a:lnTo>
                      <a:lnTo>
                        <a:pt x="1084" y="370"/>
                      </a:lnTo>
                      <a:lnTo>
                        <a:pt x="1084" y="412"/>
                      </a:lnTo>
                      <a:lnTo>
                        <a:pt x="1100" y="428"/>
                      </a:lnTo>
                      <a:lnTo>
                        <a:pt x="1108" y="442"/>
                      </a:lnTo>
                      <a:lnTo>
                        <a:pt x="1112" y="448"/>
                      </a:lnTo>
                      <a:lnTo>
                        <a:pt x="1114" y="456"/>
                      </a:lnTo>
                      <a:lnTo>
                        <a:pt x="1112" y="498"/>
                      </a:lnTo>
                      <a:lnTo>
                        <a:pt x="1102" y="524"/>
                      </a:lnTo>
                      <a:lnTo>
                        <a:pt x="1098" y="530"/>
                      </a:lnTo>
                      <a:lnTo>
                        <a:pt x="1094" y="536"/>
                      </a:lnTo>
                      <a:lnTo>
                        <a:pt x="1092" y="550"/>
                      </a:lnTo>
                      <a:lnTo>
                        <a:pt x="1094" y="566"/>
                      </a:lnTo>
                      <a:lnTo>
                        <a:pt x="1096" y="584"/>
                      </a:lnTo>
                      <a:lnTo>
                        <a:pt x="1096" y="650"/>
                      </a:lnTo>
                      <a:lnTo>
                        <a:pt x="1086" y="690"/>
                      </a:lnTo>
                      <a:lnTo>
                        <a:pt x="1088" y="732"/>
                      </a:lnTo>
                      <a:lnTo>
                        <a:pt x="1080" y="742"/>
                      </a:lnTo>
                      <a:lnTo>
                        <a:pt x="1074" y="746"/>
                      </a:lnTo>
                      <a:lnTo>
                        <a:pt x="1068" y="750"/>
                      </a:lnTo>
                      <a:lnTo>
                        <a:pt x="1046" y="752"/>
                      </a:lnTo>
                      <a:lnTo>
                        <a:pt x="1028" y="748"/>
                      </a:lnTo>
                      <a:lnTo>
                        <a:pt x="1014" y="746"/>
                      </a:lnTo>
                      <a:lnTo>
                        <a:pt x="990" y="744"/>
                      </a:lnTo>
                      <a:lnTo>
                        <a:pt x="986" y="752"/>
                      </a:lnTo>
                      <a:lnTo>
                        <a:pt x="982" y="758"/>
                      </a:lnTo>
                      <a:lnTo>
                        <a:pt x="978" y="764"/>
                      </a:lnTo>
                      <a:lnTo>
                        <a:pt x="974" y="772"/>
                      </a:lnTo>
                      <a:lnTo>
                        <a:pt x="964" y="774"/>
                      </a:lnTo>
                      <a:lnTo>
                        <a:pt x="956" y="778"/>
                      </a:lnTo>
                      <a:lnTo>
                        <a:pt x="950" y="782"/>
                      </a:lnTo>
                      <a:lnTo>
                        <a:pt x="946" y="788"/>
                      </a:lnTo>
                      <a:lnTo>
                        <a:pt x="944" y="794"/>
                      </a:lnTo>
                      <a:lnTo>
                        <a:pt x="942" y="800"/>
                      </a:lnTo>
                      <a:lnTo>
                        <a:pt x="944" y="820"/>
                      </a:lnTo>
                      <a:lnTo>
                        <a:pt x="960" y="846"/>
                      </a:lnTo>
                      <a:lnTo>
                        <a:pt x="964" y="866"/>
                      </a:lnTo>
                      <a:lnTo>
                        <a:pt x="972" y="888"/>
                      </a:lnTo>
                      <a:lnTo>
                        <a:pt x="984" y="910"/>
                      </a:lnTo>
                      <a:lnTo>
                        <a:pt x="996" y="936"/>
                      </a:lnTo>
                      <a:lnTo>
                        <a:pt x="1006" y="976"/>
                      </a:lnTo>
                      <a:lnTo>
                        <a:pt x="992" y="976"/>
                      </a:lnTo>
                      <a:lnTo>
                        <a:pt x="982" y="972"/>
                      </a:lnTo>
                      <a:lnTo>
                        <a:pt x="972" y="968"/>
                      </a:lnTo>
                      <a:lnTo>
                        <a:pt x="962" y="962"/>
                      </a:lnTo>
                      <a:lnTo>
                        <a:pt x="948" y="950"/>
                      </a:lnTo>
                      <a:lnTo>
                        <a:pt x="936" y="942"/>
                      </a:lnTo>
                      <a:lnTo>
                        <a:pt x="934" y="934"/>
                      </a:lnTo>
                      <a:lnTo>
                        <a:pt x="932" y="928"/>
                      </a:lnTo>
                      <a:lnTo>
                        <a:pt x="928" y="924"/>
                      </a:lnTo>
                      <a:lnTo>
                        <a:pt x="924" y="920"/>
                      </a:lnTo>
                      <a:lnTo>
                        <a:pt x="918" y="920"/>
                      </a:lnTo>
                      <a:lnTo>
                        <a:pt x="914" y="918"/>
                      </a:lnTo>
                      <a:lnTo>
                        <a:pt x="910" y="920"/>
                      </a:lnTo>
                      <a:lnTo>
                        <a:pt x="906" y="922"/>
                      </a:lnTo>
                      <a:lnTo>
                        <a:pt x="904" y="930"/>
                      </a:lnTo>
                      <a:lnTo>
                        <a:pt x="888" y="934"/>
                      </a:lnTo>
                      <a:lnTo>
                        <a:pt x="874" y="940"/>
                      </a:lnTo>
                      <a:lnTo>
                        <a:pt x="848" y="954"/>
                      </a:lnTo>
                      <a:lnTo>
                        <a:pt x="848" y="972"/>
                      </a:lnTo>
                      <a:lnTo>
                        <a:pt x="852" y="976"/>
                      </a:lnTo>
                      <a:lnTo>
                        <a:pt x="840" y="982"/>
                      </a:lnTo>
                      <a:lnTo>
                        <a:pt x="832" y="992"/>
                      </a:lnTo>
                      <a:lnTo>
                        <a:pt x="812" y="996"/>
                      </a:lnTo>
                      <a:close/>
                    </a:path>
                  </a:pathLst>
                </a:custGeom>
                <a:solidFill>
                  <a:srgbClr val="6DA6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12" name="Freeform 39"/>
                <p:cNvSpPr>
                  <a:spLocks noChangeArrowheads="1"/>
                </p:cNvSpPr>
                <p:nvPr/>
              </p:nvSpPr>
              <p:spPr bwMode="auto">
                <a:xfrm>
                  <a:off x="1664" y="1280"/>
                  <a:ext cx="1410" cy="1200"/>
                </a:xfrm>
                <a:custGeom>
                  <a:avLst/>
                  <a:gdLst>
                    <a:gd name="T0" fmla="*/ 1230 w 1410"/>
                    <a:gd name="T1" fmla="*/ 918 h 1200"/>
                    <a:gd name="T2" fmla="*/ 1196 w 1410"/>
                    <a:gd name="T3" fmla="*/ 976 h 1200"/>
                    <a:gd name="T4" fmla="*/ 1214 w 1410"/>
                    <a:gd name="T5" fmla="*/ 1092 h 1200"/>
                    <a:gd name="T6" fmla="*/ 1172 w 1410"/>
                    <a:gd name="T7" fmla="*/ 1136 h 1200"/>
                    <a:gd name="T8" fmla="*/ 1124 w 1410"/>
                    <a:gd name="T9" fmla="*/ 1194 h 1200"/>
                    <a:gd name="T10" fmla="*/ 1036 w 1410"/>
                    <a:gd name="T11" fmla="*/ 1182 h 1200"/>
                    <a:gd name="T12" fmla="*/ 972 w 1410"/>
                    <a:gd name="T13" fmla="*/ 1096 h 1200"/>
                    <a:gd name="T14" fmla="*/ 908 w 1410"/>
                    <a:gd name="T15" fmla="*/ 1054 h 1200"/>
                    <a:gd name="T16" fmla="*/ 834 w 1410"/>
                    <a:gd name="T17" fmla="*/ 1030 h 1200"/>
                    <a:gd name="T18" fmla="*/ 826 w 1410"/>
                    <a:gd name="T19" fmla="*/ 1080 h 1200"/>
                    <a:gd name="T20" fmla="*/ 788 w 1410"/>
                    <a:gd name="T21" fmla="*/ 1120 h 1200"/>
                    <a:gd name="T22" fmla="*/ 696 w 1410"/>
                    <a:gd name="T23" fmla="*/ 1046 h 1200"/>
                    <a:gd name="T24" fmla="*/ 764 w 1410"/>
                    <a:gd name="T25" fmla="*/ 1022 h 1200"/>
                    <a:gd name="T26" fmla="*/ 812 w 1410"/>
                    <a:gd name="T27" fmla="*/ 1010 h 1200"/>
                    <a:gd name="T28" fmla="*/ 818 w 1410"/>
                    <a:gd name="T29" fmla="*/ 922 h 1200"/>
                    <a:gd name="T30" fmla="*/ 878 w 1410"/>
                    <a:gd name="T31" fmla="*/ 860 h 1200"/>
                    <a:gd name="T32" fmla="*/ 876 w 1410"/>
                    <a:gd name="T33" fmla="*/ 776 h 1200"/>
                    <a:gd name="T34" fmla="*/ 846 w 1410"/>
                    <a:gd name="T35" fmla="*/ 662 h 1200"/>
                    <a:gd name="T36" fmla="*/ 760 w 1410"/>
                    <a:gd name="T37" fmla="*/ 608 h 1200"/>
                    <a:gd name="T38" fmla="*/ 638 w 1410"/>
                    <a:gd name="T39" fmla="*/ 510 h 1200"/>
                    <a:gd name="T40" fmla="*/ 506 w 1410"/>
                    <a:gd name="T41" fmla="*/ 456 h 1200"/>
                    <a:gd name="T42" fmla="*/ 412 w 1410"/>
                    <a:gd name="T43" fmla="*/ 428 h 1200"/>
                    <a:gd name="T44" fmla="*/ 356 w 1410"/>
                    <a:gd name="T45" fmla="*/ 460 h 1200"/>
                    <a:gd name="T46" fmla="*/ 318 w 1410"/>
                    <a:gd name="T47" fmla="*/ 494 h 1200"/>
                    <a:gd name="T48" fmla="*/ 182 w 1410"/>
                    <a:gd name="T49" fmla="*/ 398 h 1200"/>
                    <a:gd name="T50" fmla="*/ 42 w 1410"/>
                    <a:gd name="T51" fmla="*/ 378 h 1200"/>
                    <a:gd name="T52" fmla="*/ 8 w 1410"/>
                    <a:gd name="T53" fmla="*/ 326 h 1200"/>
                    <a:gd name="T54" fmla="*/ 12 w 1410"/>
                    <a:gd name="T55" fmla="*/ 278 h 1200"/>
                    <a:gd name="T56" fmla="*/ 100 w 1410"/>
                    <a:gd name="T57" fmla="*/ 232 h 1200"/>
                    <a:gd name="T58" fmla="*/ 156 w 1410"/>
                    <a:gd name="T59" fmla="*/ 146 h 1200"/>
                    <a:gd name="T60" fmla="*/ 274 w 1410"/>
                    <a:gd name="T61" fmla="*/ 120 h 1200"/>
                    <a:gd name="T62" fmla="*/ 308 w 1410"/>
                    <a:gd name="T63" fmla="*/ 38 h 1200"/>
                    <a:gd name="T64" fmla="*/ 346 w 1410"/>
                    <a:gd name="T65" fmla="*/ 4 h 1200"/>
                    <a:gd name="T66" fmla="*/ 450 w 1410"/>
                    <a:gd name="T67" fmla="*/ 90 h 1200"/>
                    <a:gd name="T68" fmla="*/ 446 w 1410"/>
                    <a:gd name="T69" fmla="*/ 180 h 1200"/>
                    <a:gd name="T70" fmla="*/ 506 w 1410"/>
                    <a:gd name="T71" fmla="*/ 280 h 1200"/>
                    <a:gd name="T72" fmla="*/ 652 w 1410"/>
                    <a:gd name="T73" fmla="*/ 252 h 1200"/>
                    <a:gd name="T74" fmla="*/ 626 w 1410"/>
                    <a:gd name="T75" fmla="*/ 314 h 1200"/>
                    <a:gd name="T76" fmla="*/ 632 w 1410"/>
                    <a:gd name="T77" fmla="*/ 372 h 1200"/>
                    <a:gd name="T78" fmla="*/ 702 w 1410"/>
                    <a:gd name="T79" fmla="*/ 456 h 1200"/>
                    <a:gd name="T80" fmla="*/ 780 w 1410"/>
                    <a:gd name="T81" fmla="*/ 514 h 1200"/>
                    <a:gd name="T82" fmla="*/ 808 w 1410"/>
                    <a:gd name="T83" fmla="*/ 456 h 1200"/>
                    <a:gd name="T84" fmla="*/ 868 w 1410"/>
                    <a:gd name="T85" fmla="*/ 450 h 1200"/>
                    <a:gd name="T86" fmla="*/ 938 w 1410"/>
                    <a:gd name="T87" fmla="*/ 438 h 1200"/>
                    <a:gd name="T88" fmla="*/ 1002 w 1410"/>
                    <a:gd name="T89" fmla="*/ 440 h 1200"/>
                    <a:gd name="T90" fmla="*/ 940 w 1410"/>
                    <a:gd name="T91" fmla="*/ 512 h 1200"/>
                    <a:gd name="T92" fmla="*/ 974 w 1410"/>
                    <a:gd name="T93" fmla="*/ 642 h 1200"/>
                    <a:gd name="T94" fmla="*/ 1024 w 1410"/>
                    <a:gd name="T95" fmla="*/ 652 h 1200"/>
                    <a:gd name="T96" fmla="*/ 1106 w 1410"/>
                    <a:gd name="T97" fmla="*/ 762 h 1200"/>
                    <a:gd name="T98" fmla="*/ 1152 w 1410"/>
                    <a:gd name="T99" fmla="*/ 868 h 1200"/>
                    <a:gd name="T100" fmla="*/ 1230 w 1410"/>
                    <a:gd name="T101" fmla="*/ 850 h 1200"/>
                    <a:gd name="T102" fmla="*/ 1250 w 1410"/>
                    <a:gd name="T103" fmla="*/ 792 h 1200"/>
                    <a:gd name="T104" fmla="*/ 1214 w 1410"/>
                    <a:gd name="T105" fmla="*/ 742 h 1200"/>
                    <a:gd name="T106" fmla="*/ 1258 w 1410"/>
                    <a:gd name="T107" fmla="*/ 678 h 1200"/>
                    <a:gd name="T108" fmla="*/ 1278 w 1410"/>
                    <a:gd name="T109" fmla="*/ 688 h 1200"/>
                    <a:gd name="T110" fmla="*/ 1344 w 1410"/>
                    <a:gd name="T111" fmla="*/ 736 h 1200"/>
                    <a:gd name="T112" fmla="*/ 1404 w 1410"/>
                    <a:gd name="T113" fmla="*/ 860 h 1200"/>
                    <a:gd name="T114" fmla="*/ 1360 w 1410"/>
                    <a:gd name="T115" fmla="*/ 880 h 1200"/>
                    <a:gd name="T116" fmla="*/ 1324 w 1410"/>
                    <a:gd name="T117" fmla="*/ 938 h 1200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410"/>
                    <a:gd name="T178" fmla="*/ 0 h 1200"/>
                    <a:gd name="T179" fmla="*/ 1410 w 1410"/>
                    <a:gd name="T180" fmla="*/ 1200 h 1200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410" h="1200">
                      <a:moveTo>
                        <a:pt x="1314" y="940"/>
                      </a:moveTo>
                      <a:lnTo>
                        <a:pt x="1314" y="940"/>
                      </a:lnTo>
                      <a:lnTo>
                        <a:pt x="1302" y="932"/>
                      </a:lnTo>
                      <a:lnTo>
                        <a:pt x="1290" y="926"/>
                      </a:lnTo>
                      <a:lnTo>
                        <a:pt x="1280" y="922"/>
                      </a:lnTo>
                      <a:lnTo>
                        <a:pt x="1270" y="918"/>
                      </a:lnTo>
                      <a:lnTo>
                        <a:pt x="1250" y="916"/>
                      </a:lnTo>
                      <a:lnTo>
                        <a:pt x="1230" y="918"/>
                      </a:lnTo>
                      <a:lnTo>
                        <a:pt x="1220" y="920"/>
                      </a:lnTo>
                      <a:lnTo>
                        <a:pt x="1208" y="924"/>
                      </a:lnTo>
                      <a:lnTo>
                        <a:pt x="1202" y="936"/>
                      </a:lnTo>
                      <a:lnTo>
                        <a:pt x="1198" y="950"/>
                      </a:lnTo>
                      <a:lnTo>
                        <a:pt x="1196" y="962"/>
                      </a:lnTo>
                      <a:lnTo>
                        <a:pt x="1196" y="976"/>
                      </a:lnTo>
                      <a:lnTo>
                        <a:pt x="1200" y="990"/>
                      </a:lnTo>
                      <a:lnTo>
                        <a:pt x="1204" y="1006"/>
                      </a:lnTo>
                      <a:lnTo>
                        <a:pt x="1216" y="1036"/>
                      </a:lnTo>
                      <a:lnTo>
                        <a:pt x="1218" y="1062"/>
                      </a:lnTo>
                      <a:lnTo>
                        <a:pt x="1218" y="1076"/>
                      </a:lnTo>
                      <a:lnTo>
                        <a:pt x="1214" y="1092"/>
                      </a:lnTo>
                      <a:lnTo>
                        <a:pt x="1164" y="1092"/>
                      </a:lnTo>
                      <a:lnTo>
                        <a:pt x="1154" y="1098"/>
                      </a:lnTo>
                      <a:lnTo>
                        <a:pt x="1152" y="1102"/>
                      </a:lnTo>
                      <a:lnTo>
                        <a:pt x="1150" y="1120"/>
                      </a:lnTo>
                      <a:lnTo>
                        <a:pt x="1172" y="1136"/>
                      </a:lnTo>
                      <a:lnTo>
                        <a:pt x="1172" y="1150"/>
                      </a:lnTo>
                      <a:lnTo>
                        <a:pt x="1166" y="1166"/>
                      </a:lnTo>
                      <a:lnTo>
                        <a:pt x="1160" y="1182"/>
                      </a:lnTo>
                      <a:lnTo>
                        <a:pt x="1144" y="1184"/>
                      </a:lnTo>
                      <a:lnTo>
                        <a:pt x="1134" y="1188"/>
                      </a:lnTo>
                      <a:lnTo>
                        <a:pt x="1124" y="1194"/>
                      </a:lnTo>
                      <a:lnTo>
                        <a:pt x="1112" y="1198"/>
                      </a:lnTo>
                      <a:lnTo>
                        <a:pt x="1056" y="1200"/>
                      </a:lnTo>
                      <a:lnTo>
                        <a:pt x="1050" y="1198"/>
                      </a:lnTo>
                      <a:lnTo>
                        <a:pt x="1044" y="1188"/>
                      </a:lnTo>
                      <a:lnTo>
                        <a:pt x="1036" y="1182"/>
                      </a:lnTo>
                      <a:lnTo>
                        <a:pt x="1030" y="1178"/>
                      </a:lnTo>
                      <a:lnTo>
                        <a:pt x="1024" y="1176"/>
                      </a:lnTo>
                      <a:lnTo>
                        <a:pt x="1018" y="1160"/>
                      </a:lnTo>
                      <a:lnTo>
                        <a:pt x="996" y="1116"/>
                      </a:lnTo>
                      <a:lnTo>
                        <a:pt x="972" y="1096"/>
                      </a:lnTo>
                      <a:lnTo>
                        <a:pt x="968" y="1090"/>
                      </a:lnTo>
                      <a:lnTo>
                        <a:pt x="962" y="1084"/>
                      </a:lnTo>
                      <a:lnTo>
                        <a:pt x="950" y="1074"/>
                      </a:lnTo>
                      <a:lnTo>
                        <a:pt x="938" y="1070"/>
                      </a:lnTo>
                      <a:lnTo>
                        <a:pt x="928" y="1066"/>
                      </a:lnTo>
                      <a:lnTo>
                        <a:pt x="908" y="1054"/>
                      </a:lnTo>
                      <a:lnTo>
                        <a:pt x="900" y="1036"/>
                      </a:lnTo>
                      <a:lnTo>
                        <a:pt x="892" y="1024"/>
                      </a:lnTo>
                      <a:lnTo>
                        <a:pt x="884" y="1016"/>
                      </a:lnTo>
                      <a:lnTo>
                        <a:pt x="876" y="1014"/>
                      </a:lnTo>
                      <a:lnTo>
                        <a:pt x="868" y="1014"/>
                      </a:lnTo>
                      <a:lnTo>
                        <a:pt x="858" y="1016"/>
                      </a:lnTo>
                      <a:lnTo>
                        <a:pt x="834" y="1030"/>
                      </a:lnTo>
                      <a:lnTo>
                        <a:pt x="826" y="1038"/>
                      </a:lnTo>
                      <a:lnTo>
                        <a:pt x="820" y="1044"/>
                      </a:lnTo>
                      <a:lnTo>
                        <a:pt x="818" y="1052"/>
                      </a:lnTo>
                      <a:lnTo>
                        <a:pt x="818" y="1066"/>
                      </a:lnTo>
                      <a:lnTo>
                        <a:pt x="822" y="1074"/>
                      </a:lnTo>
                      <a:lnTo>
                        <a:pt x="826" y="1080"/>
                      </a:lnTo>
                      <a:lnTo>
                        <a:pt x="828" y="1090"/>
                      </a:lnTo>
                      <a:lnTo>
                        <a:pt x="830" y="1104"/>
                      </a:lnTo>
                      <a:lnTo>
                        <a:pt x="818" y="1112"/>
                      </a:lnTo>
                      <a:lnTo>
                        <a:pt x="812" y="1116"/>
                      </a:lnTo>
                      <a:lnTo>
                        <a:pt x="804" y="1118"/>
                      </a:lnTo>
                      <a:lnTo>
                        <a:pt x="788" y="1120"/>
                      </a:lnTo>
                      <a:lnTo>
                        <a:pt x="764" y="1104"/>
                      </a:lnTo>
                      <a:lnTo>
                        <a:pt x="742" y="1090"/>
                      </a:lnTo>
                      <a:lnTo>
                        <a:pt x="724" y="1074"/>
                      </a:lnTo>
                      <a:lnTo>
                        <a:pt x="708" y="1058"/>
                      </a:lnTo>
                      <a:lnTo>
                        <a:pt x="702" y="1052"/>
                      </a:lnTo>
                      <a:lnTo>
                        <a:pt x="696" y="1046"/>
                      </a:lnTo>
                      <a:lnTo>
                        <a:pt x="692" y="1036"/>
                      </a:lnTo>
                      <a:lnTo>
                        <a:pt x="690" y="1028"/>
                      </a:lnTo>
                      <a:lnTo>
                        <a:pt x="688" y="1010"/>
                      </a:lnTo>
                      <a:lnTo>
                        <a:pt x="688" y="998"/>
                      </a:lnTo>
                      <a:lnTo>
                        <a:pt x="730" y="1000"/>
                      </a:lnTo>
                      <a:lnTo>
                        <a:pt x="764" y="1022"/>
                      </a:lnTo>
                      <a:lnTo>
                        <a:pt x="776" y="1022"/>
                      </a:lnTo>
                      <a:lnTo>
                        <a:pt x="788" y="1022"/>
                      </a:lnTo>
                      <a:lnTo>
                        <a:pt x="794" y="1022"/>
                      </a:lnTo>
                      <a:lnTo>
                        <a:pt x="800" y="1020"/>
                      </a:lnTo>
                      <a:lnTo>
                        <a:pt x="806" y="1016"/>
                      </a:lnTo>
                      <a:lnTo>
                        <a:pt x="812" y="1010"/>
                      </a:lnTo>
                      <a:lnTo>
                        <a:pt x="812" y="994"/>
                      </a:lnTo>
                      <a:lnTo>
                        <a:pt x="790" y="974"/>
                      </a:lnTo>
                      <a:lnTo>
                        <a:pt x="782" y="966"/>
                      </a:lnTo>
                      <a:lnTo>
                        <a:pt x="778" y="958"/>
                      </a:lnTo>
                      <a:lnTo>
                        <a:pt x="798" y="944"/>
                      </a:lnTo>
                      <a:lnTo>
                        <a:pt x="818" y="922"/>
                      </a:lnTo>
                      <a:lnTo>
                        <a:pt x="836" y="900"/>
                      </a:lnTo>
                      <a:lnTo>
                        <a:pt x="842" y="888"/>
                      </a:lnTo>
                      <a:lnTo>
                        <a:pt x="846" y="878"/>
                      </a:lnTo>
                      <a:lnTo>
                        <a:pt x="862" y="870"/>
                      </a:lnTo>
                      <a:lnTo>
                        <a:pt x="874" y="862"/>
                      </a:lnTo>
                      <a:lnTo>
                        <a:pt x="878" y="860"/>
                      </a:lnTo>
                      <a:lnTo>
                        <a:pt x="884" y="856"/>
                      </a:lnTo>
                      <a:lnTo>
                        <a:pt x="892" y="846"/>
                      </a:lnTo>
                      <a:lnTo>
                        <a:pt x="890" y="804"/>
                      </a:lnTo>
                      <a:lnTo>
                        <a:pt x="884" y="796"/>
                      </a:lnTo>
                      <a:lnTo>
                        <a:pt x="878" y="786"/>
                      </a:lnTo>
                      <a:lnTo>
                        <a:pt x="876" y="776"/>
                      </a:lnTo>
                      <a:lnTo>
                        <a:pt x="874" y="768"/>
                      </a:lnTo>
                      <a:lnTo>
                        <a:pt x="874" y="754"/>
                      </a:lnTo>
                      <a:lnTo>
                        <a:pt x="874" y="748"/>
                      </a:lnTo>
                      <a:lnTo>
                        <a:pt x="872" y="746"/>
                      </a:lnTo>
                      <a:lnTo>
                        <a:pt x="852" y="696"/>
                      </a:lnTo>
                      <a:lnTo>
                        <a:pt x="846" y="662"/>
                      </a:lnTo>
                      <a:lnTo>
                        <a:pt x="830" y="630"/>
                      </a:lnTo>
                      <a:lnTo>
                        <a:pt x="824" y="618"/>
                      </a:lnTo>
                      <a:lnTo>
                        <a:pt x="818" y="612"/>
                      </a:lnTo>
                      <a:lnTo>
                        <a:pt x="770" y="612"/>
                      </a:lnTo>
                      <a:lnTo>
                        <a:pt x="760" y="608"/>
                      </a:lnTo>
                      <a:lnTo>
                        <a:pt x="748" y="602"/>
                      </a:lnTo>
                      <a:lnTo>
                        <a:pt x="728" y="588"/>
                      </a:lnTo>
                      <a:lnTo>
                        <a:pt x="710" y="576"/>
                      </a:lnTo>
                      <a:lnTo>
                        <a:pt x="696" y="566"/>
                      </a:lnTo>
                      <a:lnTo>
                        <a:pt x="648" y="510"/>
                      </a:lnTo>
                      <a:lnTo>
                        <a:pt x="638" y="510"/>
                      </a:lnTo>
                      <a:lnTo>
                        <a:pt x="630" y="512"/>
                      </a:lnTo>
                      <a:lnTo>
                        <a:pt x="618" y="516"/>
                      </a:lnTo>
                      <a:lnTo>
                        <a:pt x="594" y="514"/>
                      </a:lnTo>
                      <a:lnTo>
                        <a:pt x="548" y="476"/>
                      </a:lnTo>
                      <a:lnTo>
                        <a:pt x="506" y="456"/>
                      </a:lnTo>
                      <a:lnTo>
                        <a:pt x="486" y="454"/>
                      </a:lnTo>
                      <a:lnTo>
                        <a:pt x="470" y="452"/>
                      </a:lnTo>
                      <a:lnTo>
                        <a:pt x="442" y="446"/>
                      </a:lnTo>
                      <a:lnTo>
                        <a:pt x="430" y="436"/>
                      </a:lnTo>
                      <a:lnTo>
                        <a:pt x="422" y="432"/>
                      </a:lnTo>
                      <a:lnTo>
                        <a:pt x="412" y="428"/>
                      </a:lnTo>
                      <a:lnTo>
                        <a:pt x="406" y="426"/>
                      </a:lnTo>
                      <a:lnTo>
                        <a:pt x="390" y="426"/>
                      </a:lnTo>
                      <a:lnTo>
                        <a:pt x="370" y="426"/>
                      </a:lnTo>
                      <a:lnTo>
                        <a:pt x="352" y="436"/>
                      </a:lnTo>
                      <a:lnTo>
                        <a:pt x="354" y="448"/>
                      </a:lnTo>
                      <a:lnTo>
                        <a:pt x="356" y="460"/>
                      </a:lnTo>
                      <a:lnTo>
                        <a:pt x="358" y="472"/>
                      </a:lnTo>
                      <a:lnTo>
                        <a:pt x="356" y="490"/>
                      </a:lnTo>
                      <a:lnTo>
                        <a:pt x="352" y="494"/>
                      </a:lnTo>
                      <a:lnTo>
                        <a:pt x="346" y="496"/>
                      </a:lnTo>
                      <a:lnTo>
                        <a:pt x="338" y="498"/>
                      </a:lnTo>
                      <a:lnTo>
                        <a:pt x="332" y="498"/>
                      </a:lnTo>
                      <a:lnTo>
                        <a:pt x="318" y="494"/>
                      </a:lnTo>
                      <a:lnTo>
                        <a:pt x="304" y="486"/>
                      </a:lnTo>
                      <a:lnTo>
                        <a:pt x="290" y="478"/>
                      </a:lnTo>
                      <a:lnTo>
                        <a:pt x="278" y="468"/>
                      </a:lnTo>
                      <a:lnTo>
                        <a:pt x="262" y="452"/>
                      </a:lnTo>
                      <a:lnTo>
                        <a:pt x="222" y="420"/>
                      </a:lnTo>
                      <a:lnTo>
                        <a:pt x="182" y="398"/>
                      </a:lnTo>
                      <a:lnTo>
                        <a:pt x="164" y="390"/>
                      </a:lnTo>
                      <a:lnTo>
                        <a:pt x="148" y="384"/>
                      </a:lnTo>
                      <a:lnTo>
                        <a:pt x="116" y="384"/>
                      </a:lnTo>
                      <a:lnTo>
                        <a:pt x="86" y="384"/>
                      </a:lnTo>
                      <a:lnTo>
                        <a:pt x="70" y="384"/>
                      </a:lnTo>
                      <a:lnTo>
                        <a:pt x="56" y="382"/>
                      </a:lnTo>
                      <a:lnTo>
                        <a:pt x="42" y="378"/>
                      </a:lnTo>
                      <a:lnTo>
                        <a:pt x="30" y="374"/>
                      </a:lnTo>
                      <a:lnTo>
                        <a:pt x="20" y="372"/>
                      </a:lnTo>
                      <a:lnTo>
                        <a:pt x="18" y="358"/>
                      </a:lnTo>
                      <a:lnTo>
                        <a:pt x="14" y="344"/>
                      </a:lnTo>
                      <a:lnTo>
                        <a:pt x="12" y="332"/>
                      </a:lnTo>
                      <a:lnTo>
                        <a:pt x="8" y="326"/>
                      </a:lnTo>
                      <a:lnTo>
                        <a:pt x="4" y="310"/>
                      </a:lnTo>
                      <a:lnTo>
                        <a:pt x="0" y="296"/>
                      </a:lnTo>
                      <a:lnTo>
                        <a:pt x="0" y="290"/>
                      </a:lnTo>
                      <a:lnTo>
                        <a:pt x="2" y="284"/>
                      </a:lnTo>
                      <a:lnTo>
                        <a:pt x="4" y="280"/>
                      </a:lnTo>
                      <a:lnTo>
                        <a:pt x="12" y="278"/>
                      </a:lnTo>
                      <a:lnTo>
                        <a:pt x="20" y="262"/>
                      </a:lnTo>
                      <a:lnTo>
                        <a:pt x="28" y="246"/>
                      </a:lnTo>
                      <a:lnTo>
                        <a:pt x="46" y="246"/>
                      </a:lnTo>
                      <a:lnTo>
                        <a:pt x="68" y="244"/>
                      </a:lnTo>
                      <a:lnTo>
                        <a:pt x="80" y="242"/>
                      </a:lnTo>
                      <a:lnTo>
                        <a:pt x="90" y="238"/>
                      </a:lnTo>
                      <a:lnTo>
                        <a:pt x="100" y="232"/>
                      </a:lnTo>
                      <a:lnTo>
                        <a:pt x="108" y="226"/>
                      </a:lnTo>
                      <a:lnTo>
                        <a:pt x="120" y="200"/>
                      </a:lnTo>
                      <a:lnTo>
                        <a:pt x="142" y="176"/>
                      </a:lnTo>
                      <a:lnTo>
                        <a:pt x="150" y="158"/>
                      </a:lnTo>
                      <a:lnTo>
                        <a:pt x="156" y="146"/>
                      </a:lnTo>
                      <a:lnTo>
                        <a:pt x="166" y="136"/>
                      </a:lnTo>
                      <a:lnTo>
                        <a:pt x="176" y="130"/>
                      </a:lnTo>
                      <a:lnTo>
                        <a:pt x="188" y="126"/>
                      </a:lnTo>
                      <a:lnTo>
                        <a:pt x="202" y="124"/>
                      </a:lnTo>
                      <a:lnTo>
                        <a:pt x="238" y="120"/>
                      </a:lnTo>
                      <a:lnTo>
                        <a:pt x="252" y="120"/>
                      </a:lnTo>
                      <a:lnTo>
                        <a:pt x="274" y="120"/>
                      </a:lnTo>
                      <a:lnTo>
                        <a:pt x="286" y="120"/>
                      </a:lnTo>
                      <a:lnTo>
                        <a:pt x="298" y="118"/>
                      </a:lnTo>
                      <a:lnTo>
                        <a:pt x="308" y="114"/>
                      </a:lnTo>
                      <a:lnTo>
                        <a:pt x="316" y="108"/>
                      </a:lnTo>
                      <a:lnTo>
                        <a:pt x="308" y="62"/>
                      </a:lnTo>
                      <a:lnTo>
                        <a:pt x="308" y="38"/>
                      </a:lnTo>
                      <a:lnTo>
                        <a:pt x="310" y="26"/>
                      </a:lnTo>
                      <a:lnTo>
                        <a:pt x="312" y="16"/>
                      </a:lnTo>
                      <a:lnTo>
                        <a:pt x="318" y="8"/>
                      </a:lnTo>
                      <a:lnTo>
                        <a:pt x="324" y="2"/>
                      </a:lnTo>
                      <a:lnTo>
                        <a:pt x="328" y="0"/>
                      </a:lnTo>
                      <a:lnTo>
                        <a:pt x="334" y="0"/>
                      </a:lnTo>
                      <a:lnTo>
                        <a:pt x="346" y="4"/>
                      </a:lnTo>
                      <a:lnTo>
                        <a:pt x="434" y="16"/>
                      </a:lnTo>
                      <a:lnTo>
                        <a:pt x="432" y="24"/>
                      </a:lnTo>
                      <a:lnTo>
                        <a:pt x="430" y="36"/>
                      </a:lnTo>
                      <a:lnTo>
                        <a:pt x="432" y="60"/>
                      </a:lnTo>
                      <a:lnTo>
                        <a:pt x="444" y="80"/>
                      </a:lnTo>
                      <a:lnTo>
                        <a:pt x="450" y="90"/>
                      </a:lnTo>
                      <a:lnTo>
                        <a:pt x="456" y="106"/>
                      </a:lnTo>
                      <a:lnTo>
                        <a:pt x="456" y="130"/>
                      </a:lnTo>
                      <a:lnTo>
                        <a:pt x="448" y="152"/>
                      </a:lnTo>
                      <a:lnTo>
                        <a:pt x="444" y="166"/>
                      </a:lnTo>
                      <a:lnTo>
                        <a:pt x="446" y="180"/>
                      </a:lnTo>
                      <a:lnTo>
                        <a:pt x="490" y="222"/>
                      </a:lnTo>
                      <a:lnTo>
                        <a:pt x="496" y="234"/>
                      </a:lnTo>
                      <a:lnTo>
                        <a:pt x="496" y="276"/>
                      </a:lnTo>
                      <a:lnTo>
                        <a:pt x="500" y="278"/>
                      </a:lnTo>
                      <a:lnTo>
                        <a:pt x="506" y="280"/>
                      </a:lnTo>
                      <a:lnTo>
                        <a:pt x="526" y="282"/>
                      </a:lnTo>
                      <a:lnTo>
                        <a:pt x="538" y="274"/>
                      </a:lnTo>
                      <a:lnTo>
                        <a:pt x="552" y="266"/>
                      </a:lnTo>
                      <a:lnTo>
                        <a:pt x="566" y="262"/>
                      </a:lnTo>
                      <a:lnTo>
                        <a:pt x="582" y="258"/>
                      </a:lnTo>
                      <a:lnTo>
                        <a:pt x="618" y="254"/>
                      </a:lnTo>
                      <a:lnTo>
                        <a:pt x="652" y="252"/>
                      </a:lnTo>
                      <a:lnTo>
                        <a:pt x="658" y="268"/>
                      </a:lnTo>
                      <a:lnTo>
                        <a:pt x="650" y="284"/>
                      </a:lnTo>
                      <a:lnTo>
                        <a:pt x="644" y="298"/>
                      </a:lnTo>
                      <a:lnTo>
                        <a:pt x="636" y="308"/>
                      </a:lnTo>
                      <a:lnTo>
                        <a:pt x="626" y="314"/>
                      </a:lnTo>
                      <a:lnTo>
                        <a:pt x="612" y="324"/>
                      </a:lnTo>
                      <a:lnTo>
                        <a:pt x="606" y="330"/>
                      </a:lnTo>
                      <a:lnTo>
                        <a:pt x="602" y="338"/>
                      </a:lnTo>
                      <a:lnTo>
                        <a:pt x="600" y="348"/>
                      </a:lnTo>
                      <a:lnTo>
                        <a:pt x="600" y="360"/>
                      </a:lnTo>
                      <a:lnTo>
                        <a:pt x="632" y="372"/>
                      </a:lnTo>
                      <a:lnTo>
                        <a:pt x="640" y="384"/>
                      </a:lnTo>
                      <a:lnTo>
                        <a:pt x="652" y="396"/>
                      </a:lnTo>
                      <a:lnTo>
                        <a:pt x="664" y="406"/>
                      </a:lnTo>
                      <a:lnTo>
                        <a:pt x="680" y="416"/>
                      </a:lnTo>
                      <a:lnTo>
                        <a:pt x="686" y="428"/>
                      </a:lnTo>
                      <a:lnTo>
                        <a:pt x="692" y="442"/>
                      </a:lnTo>
                      <a:lnTo>
                        <a:pt x="702" y="456"/>
                      </a:lnTo>
                      <a:lnTo>
                        <a:pt x="706" y="460"/>
                      </a:lnTo>
                      <a:lnTo>
                        <a:pt x="714" y="464"/>
                      </a:lnTo>
                      <a:lnTo>
                        <a:pt x="744" y="504"/>
                      </a:lnTo>
                      <a:lnTo>
                        <a:pt x="754" y="508"/>
                      </a:lnTo>
                      <a:lnTo>
                        <a:pt x="772" y="514"/>
                      </a:lnTo>
                      <a:lnTo>
                        <a:pt x="780" y="514"/>
                      </a:lnTo>
                      <a:lnTo>
                        <a:pt x="788" y="514"/>
                      </a:lnTo>
                      <a:lnTo>
                        <a:pt x="796" y="510"/>
                      </a:lnTo>
                      <a:lnTo>
                        <a:pt x="802" y="504"/>
                      </a:lnTo>
                      <a:lnTo>
                        <a:pt x="802" y="476"/>
                      </a:lnTo>
                      <a:lnTo>
                        <a:pt x="802" y="468"/>
                      </a:lnTo>
                      <a:lnTo>
                        <a:pt x="804" y="460"/>
                      </a:lnTo>
                      <a:lnTo>
                        <a:pt x="808" y="456"/>
                      </a:lnTo>
                      <a:lnTo>
                        <a:pt x="812" y="452"/>
                      </a:lnTo>
                      <a:lnTo>
                        <a:pt x="822" y="448"/>
                      </a:lnTo>
                      <a:lnTo>
                        <a:pt x="834" y="446"/>
                      </a:lnTo>
                      <a:lnTo>
                        <a:pt x="846" y="446"/>
                      </a:lnTo>
                      <a:lnTo>
                        <a:pt x="856" y="446"/>
                      </a:lnTo>
                      <a:lnTo>
                        <a:pt x="862" y="448"/>
                      </a:lnTo>
                      <a:lnTo>
                        <a:pt x="868" y="450"/>
                      </a:lnTo>
                      <a:lnTo>
                        <a:pt x="876" y="454"/>
                      </a:lnTo>
                      <a:lnTo>
                        <a:pt x="882" y="460"/>
                      </a:lnTo>
                      <a:lnTo>
                        <a:pt x="898" y="462"/>
                      </a:lnTo>
                      <a:lnTo>
                        <a:pt x="912" y="454"/>
                      </a:lnTo>
                      <a:lnTo>
                        <a:pt x="926" y="446"/>
                      </a:lnTo>
                      <a:lnTo>
                        <a:pt x="938" y="438"/>
                      </a:lnTo>
                      <a:lnTo>
                        <a:pt x="950" y="430"/>
                      </a:lnTo>
                      <a:lnTo>
                        <a:pt x="956" y="424"/>
                      </a:lnTo>
                      <a:lnTo>
                        <a:pt x="964" y="422"/>
                      </a:lnTo>
                      <a:lnTo>
                        <a:pt x="988" y="420"/>
                      </a:lnTo>
                      <a:lnTo>
                        <a:pt x="1002" y="440"/>
                      </a:lnTo>
                      <a:lnTo>
                        <a:pt x="1000" y="448"/>
                      </a:lnTo>
                      <a:lnTo>
                        <a:pt x="996" y="456"/>
                      </a:lnTo>
                      <a:lnTo>
                        <a:pt x="990" y="464"/>
                      </a:lnTo>
                      <a:lnTo>
                        <a:pt x="984" y="472"/>
                      </a:lnTo>
                      <a:lnTo>
                        <a:pt x="968" y="484"/>
                      </a:lnTo>
                      <a:lnTo>
                        <a:pt x="952" y="496"/>
                      </a:lnTo>
                      <a:lnTo>
                        <a:pt x="940" y="512"/>
                      </a:lnTo>
                      <a:lnTo>
                        <a:pt x="934" y="530"/>
                      </a:lnTo>
                      <a:lnTo>
                        <a:pt x="932" y="550"/>
                      </a:lnTo>
                      <a:lnTo>
                        <a:pt x="930" y="574"/>
                      </a:lnTo>
                      <a:lnTo>
                        <a:pt x="954" y="618"/>
                      </a:lnTo>
                      <a:lnTo>
                        <a:pt x="962" y="630"/>
                      </a:lnTo>
                      <a:lnTo>
                        <a:pt x="974" y="642"/>
                      </a:lnTo>
                      <a:lnTo>
                        <a:pt x="982" y="648"/>
                      </a:lnTo>
                      <a:lnTo>
                        <a:pt x="990" y="652"/>
                      </a:lnTo>
                      <a:lnTo>
                        <a:pt x="1000" y="656"/>
                      </a:lnTo>
                      <a:lnTo>
                        <a:pt x="1010" y="656"/>
                      </a:lnTo>
                      <a:lnTo>
                        <a:pt x="1012" y="652"/>
                      </a:lnTo>
                      <a:lnTo>
                        <a:pt x="1024" y="652"/>
                      </a:lnTo>
                      <a:lnTo>
                        <a:pt x="1032" y="656"/>
                      </a:lnTo>
                      <a:lnTo>
                        <a:pt x="1040" y="662"/>
                      </a:lnTo>
                      <a:lnTo>
                        <a:pt x="1060" y="680"/>
                      </a:lnTo>
                      <a:lnTo>
                        <a:pt x="1082" y="704"/>
                      </a:lnTo>
                      <a:lnTo>
                        <a:pt x="1098" y="726"/>
                      </a:lnTo>
                      <a:lnTo>
                        <a:pt x="1106" y="762"/>
                      </a:lnTo>
                      <a:lnTo>
                        <a:pt x="1108" y="784"/>
                      </a:lnTo>
                      <a:lnTo>
                        <a:pt x="1112" y="810"/>
                      </a:lnTo>
                      <a:lnTo>
                        <a:pt x="1118" y="840"/>
                      </a:lnTo>
                      <a:lnTo>
                        <a:pt x="1130" y="852"/>
                      </a:lnTo>
                      <a:lnTo>
                        <a:pt x="1140" y="860"/>
                      </a:lnTo>
                      <a:lnTo>
                        <a:pt x="1152" y="868"/>
                      </a:lnTo>
                      <a:lnTo>
                        <a:pt x="1172" y="882"/>
                      </a:lnTo>
                      <a:lnTo>
                        <a:pt x="1188" y="876"/>
                      </a:lnTo>
                      <a:lnTo>
                        <a:pt x="1214" y="866"/>
                      </a:lnTo>
                      <a:lnTo>
                        <a:pt x="1216" y="858"/>
                      </a:lnTo>
                      <a:lnTo>
                        <a:pt x="1220" y="854"/>
                      </a:lnTo>
                      <a:lnTo>
                        <a:pt x="1230" y="850"/>
                      </a:lnTo>
                      <a:lnTo>
                        <a:pt x="1246" y="846"/>
                      </a:lnTo>
                      <a:lnTo>
                        <a:pt x="1252" y="836"/>
                      </a:lnTo>
                      <a:lnTo>
                        <a:pt x="1258" y="826"/>
                      </a:lnTo>
                      <a:lnTo>
                        <a:pt x="1258" y="818"/>
                      </a:lnTo>
                      <a:lnTo>
                        <a:pt x="1258" y="808"/>
                      </a:lnTo>
                      <a:lnTo>
                        <a:pt x="1254" y="800"/>
                      </a:lnTo>
                      <a:lnTo>
                        <a:pt x="1250" y="792"/>
                      </a:lnTo>
                      <a:lnTo>
                        <a:pt x="1240" y="780"/>
                      </a:lnTo>
                      <a:lnTo>
                        <a:pt x="1222" y="774"/>
                      </a:lnTo>
                      <a:lnTo>
                        <a:pt x="1216" y="770"/>
                      </a:lnTo>
                      <a:lnTo>
                        <a:pt x="1214" y="766"/>
                      </a:lnTo>
                      <a:lnTo>
                        <a:pt x="1212" y="762"/>
                      </a:lnTo>
                      <a:lnTo>
                        <a:pt x="1212" y="756"/>
                      </a:lnTo>
                      <a:lnTo>
                        <a:pt x="1214" y="742"/>
                      </a:lnTo>
                      <a:lnTo>
                        <a:pt x="1234" y="712"/>
                      </a:lnTo>
                      <a:lnTo>
                        <a:pt x="1234" y="682"/>
                      </a:lnTo>
                      <a:lnTo>
                        <a:pt x="1240" y="678"/>
                      </a:lnTo>
                      <a:lnTo>
                        <a:pt x="1244" y="678"/>
                      </a:lnTo>
                      <a:lnTo>
                        <a:pt x="1258" y="678"/>
                      </a:lnTo>
                      <a:lnTo>
                        <a:pt x="1270" y="664"/>
                      </a:lnTo>
                      <a:lnTo>
                        <a:pt x="1284" y="656"/>
                      </a:lnTo>
                      <a:lnTo>
                        <a:pt x="1286" y="670"/>
                      </a:lnTo>
                      <a:lnTo>
                        <a:pt x="1284" y="678"/>
                      </a:lnTo>
                      <a:lnTo>
                        <a:pt x="1280" y="684"/>
                      </a:lnTo>
                      <a:lnTo>
                        <a:pt x="1278" y="688"/>
                      </a:lnTo>
                      <a:lnTo>
                        <a:pt x="1276" y="708"/>
                      </a:lnTo>
                      <a:lnTo>
                        <a:pt x="1280" y="714"/>
                      </a:lnTo>
                      <a:lnTo>
                        <a:pt x="1288" y="718"/>
                      </a:lnTo>
                      <a:lnTo>
                        <a:pt x="1304" y="726"/>
                      </a:lnTo>
                      <a:lnTo>
                        <a:pt x="1344" y="736"/>
                      </a:lnTo>
                      <a:lnTo>
                        <a:pt x="1394" y="770"/>
                      </a:lnTo>
                      <a:lnTo>
                        <a:pt x="1410" y="770"/>
                      </a:lnTo>
                      <a:lnTo>
                        <a:pt x="1404" y="784"/>
                      </a:lnTo>
                      <a:lnTo>
                        <a:pt x="1396" y="800"/>
                      </a:lnTo>
                      <a:lnTo>
                        <a:pt x="1404" y="860"/>
                      </a:lnTo>
                      <a:lnTo>
                        <a:pt x="1394" y="888"/>
                      </a:lnTo>
                      <a:lnTo>
                        <a:pt x="1386" y="888"/>
                      </a:lnTo>
                      <a:lnTo>
                        <a:pt x="1382" y="886"/>
                      </a:lnTo>
                      <a:lnTo>
                        <a:pt x="1376" y="884"/>
                      </a:lnTo>
                      <a:lnTo>
                        <a:pt x="1360" y="880"/>
                      </a:lnTo>
                      <a:lnTo>
                        <a:pt x="1346" y="882"/>
                      </a:lnTo>
                      <a:lnTo>
                        <a:pt x="1340" y="884"/>
                      </a:lnTo>
                      <a:lnTo>
                        <a:pt x="1334" y="886"/>
                      </a:lnTo>
                      <a:lnTo>
                        <a:pt x="1328" y="892"/>
                      </a:lnTo>
                      <a:lnTo>
                        <a:pt x="1324" y="898"/>
                      </a:lnTo>
                      <a:lnTo>
                        <a:pt x="1324" y="938"/>
                      </a:lnTo>
                      <a:lnTo>
                        <a:pt x="1314" y="940"/>
                      </a:lnTo>
                      <a:close/>
                    </a:path>
                  </a:pathLst>
                </a:custGeom>
                <a:solidFill>
                  <a:srgbClr val="6DA6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13" name="Freeform 61"/>
                <p:cNvSpPr>
                  <a:spLocks noChangeArrowheads="1"/>
                </p:cNvSpPr>
                <p:nvPr/>
              </p:nvSpPr>
              <p:spPr bwMode="auto">
                <a:xfrm>
                  <a:off x="3846" y="1638"/>
                  <a:ext cx="42" cy="42"/>
                </a:xfrm>
                <a:custGeom>
                  <a:avLst/>
                  <a:gdLst>
                    <a:gd name="T0" fmla="*/ 22 w 42"/>
                    <a:gd name="T1" fmla="*/ 0 h 42"/>
                    <a:gd name="T2" fmla="*/ 22 w 42"/>
                    <a:gd name="T3" fmla="*/ 0 h 42"/>
                    <a:gd name="T4" fmla="*/ 30 w 42"/>
                    <a:gd name="T5" fmla="*/ 2 h 42"/>
                    <a:gd name="T6" fmla="*/ 36 w 42"/>
                    <a:gd name="T7" fmla="*/ 6 h 42"/>
                    <a:gd name="T8" fmla="*/ 40 w 42"/>
                    <a:gd name="T9" fmla="*/ 14 h 42"/>
                    <a:gd name="T10" fmla="*/ 42 w 42"/>
                    <a:gd name="T11" fmla="*/ 22 h 42"/>
                    <a:gd name="T12" fmla="*/ 42 w 42"/>
                    <a:gd name="T13" fmla="*/ 22 h 42"/>
                    <a:gd name="T14" fmla="*/ 40 w 42"/>
                    <a:gd name="T15" fmla="*/ 30 h 42"/>
                    <a:gd name="T16" fmla="*/ 36 w 42"/>
                    <a:gd name="T17" fmla="*/ 36 h 42"/>
                    <a:gd name="T18" fmla="*/ 30 w 42"/>
                    <a:gd name="T19" fmla="*/ 40 h 42"/>
                    <a:gd name="T20" fmla="*/ 22 w 42"/>
                    <a:gd name="T21" fmla="*/ 42 h 42"/>
                    <a:gd name="T22" fmla="*/ 22 w 42"/>
                    <a:gd name="T23" fmla="*/ 42 h 42"/>
                    <a:gd name="T24" fmla="*/ 14 w 42"/>
                    <a:gd name="T25" fmla="*/ 40 h 42"/>
                    <a:gd name="T26" fmla="*/ 6 w 42"/>
                    <a:gd name="T27" fmla="*/ 36 h 42"/>
                    <a:gd name="T28" fmla="*/ 2 w 42"/>
                    <a:gd name="T29" fmla="*/ 30 h 42"/>
                    <a:gd name="T30" fmla="*/ 0 w 42"/>
                    <a:gd name="T31" fmla="*/ 22 h 42"/>
                    <a:gd name="T32" fmla="*/ 0 w 42"/>
                    <a:gd name="T33" fmla="*/ 22 h 42"/>
                    <a:gd name="T34" fmla="*/ 2 w 42"/>
                    <a:gd name="T35" fmla="*/ 14 h 42"/>
                    <a:gd name="T36" fmla="*/ 6 w 42"/>
                    <a:gd name="T37" fmla="*/ 6 h 42"/>
                    <a:gd name="T38" fmla="*/ 14 w 42"/>
                    <a:gd name="T39" fmla="*/ 2 h 42"/>
                    <a:gd name="T40" fmla="*/ 22 w 42"/>
                    <a:gd name="T41" fmla="*/ 0 h 42"/>
                    <a:gd name="T42" fmla="*/ 22 w 42"/>
                    <a:gd name="T43" fmla="*/ 0 h 4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42"/>
                    <a:gd name="T67" fmla="*/ 0 h 42"/>
                    <a:gd name="T68" fmla="*/ 42 w 42"/>
                    <a:gd name="T69" fmla="*/ 42 h 4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42" h="42"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30" y="2"/>
                      </a:lnTo>
                      <a:lnTo>
                        <a:pt x="36" y="6"/>
                      </a:lnTo>
                      <a:lnTo>
                        <a:pt x="40" y="14"/>
                      </a:lnTo>
                      <a:lnTo>
                        <a:pt x="42" y="22"/>
                      </a:lnTo>
                      <a:lnTo>
                        <a:pt x="40" y="30"/>
                      </a:lnTo>
                      <a:lnTo>
                        <a:pt x="36" y="36"/>
                      </a:lnTo>
                      <a:lnTo>
                        <a:pt x="30" y="40"/>
                      </a:lnTo>
                      <a:lnTo>
                        <a:pt x="22" y="42"/>
                      </a:lnTo>
                      <a:lnTo>
                        <a:pt x="14" y="40"/>
                      </a:lnTo>
                      <a:lnTo>
                        <a:pt x="6" y="36"/>
                      </a:lnTo>
                      <a:lnTo>
                        <a:pt x="2" y="30"/>
                      </a:lnTo>
                      <a:lnTo>
                        <a:pt x="0" y="22"/>
                      </a:lnTo>
                      <a:lnTo>
                        <a:pt x="2" y="14"/>
                      </a:lnTo>
                      <a:lnTo>
                        <a:pt x="6" y="6"/>
                      </a:lnTo>
                      <a:lnTo>
                        <a:pt x="14" y="2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E6E0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14" name="Freeform 67"/>
                <p:cNvSpPr>
                  <a:spLocks noChangeArrowheads="1"/>
                </p:cNvSpPr>
                <p:nvPr/>
              </p:nvSpPr>
              <p:spPr bwMode="auto">
                <a:xfrm>
                  <a:off x="3710" y="3638"/>
                  <a:ext cx="42" cy="40"/>
                </a:xfrm>
                <a:custGeom>
                  <a:avLst/>
                  <a:gdLst>
                    <a:gd name="T0" fmla="*/ 22 w 42"/>
                    <a:gd name="T1" fmla="*/ 0 h 40"/>
                    <a:gd name="T2" fmla="*/ 22 w 42"/>
                    <a:gd name="T3" fmla="*/ 0 h 40"/>
                    <a:gd name="T4" fmla="*/ 30 w 42"/>
                    <a:gd name="T5" fmla="*/ 2 h 40"/>
                    <a:gd name="T6" fmla="*/ 36 w 42"/>
                    <a:gd name="T7" fmla="*/ 6 h 40"/>
                    <a:gd name="T8" fmla="*/ 40 w 42"/>
                    <a:gd name="T9" fmla="*/ 12 h 40"/>
                    <a:gd name="T10" fmla="*/ 42 w 42"/>
                    <a:gd name="T11" fmla="*/ 20 h 40"/>
                    <a:gd name="T12" fmla="*/ 42 w 42"/>
                    <a:gd name="T13" fmla="*/ 20 h 40"/>
                    <a:gd name="T14" fmla="*/ 40 w 42"/>
                    <a:gd name="T15" fmla="*/ 28 h 40"/>
                    <a:gd name="T16" fmla="*/ 36 w 42"/>
                    <a:gd name="T17" fmla="*/ 34 h 40"/>
                    <a:gd name="T18" fmla="*/ 30 w 42"/>
                    <a:gd name="T19" fmla="*/ 40 h 40"/>
                    <a:gd name="T20" fmla="*/ 22 w 42"/>
                    <a:gd name="T21" fmla="*/ 40 h 40"/>
                    <a:gd name="T22" fmla="*/ 22 w 42"/>
                    <a:gd name="T23" fmla="*/ 40 h 40"/>
                    <a:gd name="T24" fmla="*/ 14 w 42"/>
                    <a:gd name="T25" fmla="*/ 40 h 40"/>
                    <a:gd name="T26" fmla="*/ 6 w 42"/>
                    <a:gd name="T27" fmla="*/ 34 h 40"/>
                    <a:gd name="T28" fmla="*/ 2 w 42"/>
                    <a:gd name="T29" fmla="*/ 28 h 40"/>
                    <a:gd name="T30" fmla="*/ 0 w 42"/>
                    <a:gd name="T31" fmla="*/ 20 h 40"/>
                    <a:gd name="T32" fmla="*/ 0 w 42"/>
                    <a:gd name="T33" fmla="*/ 20 h 40"/>
                    <a:gd name="T34" fmla="*/ 2 w 42"/>
                    <a:gd name="T35" fmla="*/ 12 h 40"/>
                    <a:gd name="T36" fmla="*/ 6 w 42"/>
                    <a:gd name="T37" fmla="*/ 6 h 40"/>
                    <a:gd name="T38" fmla="*/ 14 w 42"/>
                    <a:gd name="T39" fmla="*/ 2 h 40"/>
                    <a:gd name="T40" fmla="*/ 22 w 42"/>
                    <a:gd name="T41" fmla="*/ 0 h 40"/>
                    <a:gd name="T42" fmla="*/ 22 w 42"/>
                    <a:gd name="T43" fmla="*/ 0 h 4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42"/>
                    <a:gd name="T67" fmla="*/ 0 h 40"/>
                    <a:gd name="T68" fmla="*/ 42 w 42"/>
                    <a:gd name="T69" fmla="*/ 40 h 4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42" h="40"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30" y="2"/>
                      </a:lnTo>
                      <a:lnTo>
                        <a:pt x="36" y="6"/>
                      </a:lnTo>
                      <a:lnTo>
                        <a:pt x="40" y="12"/>
                      </a:lnTo>
                      <a:lnTo>
                        <a:pt x="42" y="20"/>
                      </a:lnTo>
                      <a:lnTo>
                        <a:pt x="40" y="28"/>
                      </a:lnTo>
                      <a:lnTo>
                        <a:pt x="36" y="34"/>
                      </a:lnTo>
                      <a:lnTo>
                        <a:pt x="30" y="40"/>
                      </a:lnTo>
                      <a:lnTo>
                        <a:pt x="22" y="40"/>
                      </a:lnTo>
                      <a:lnTo>
                        <a:pt x="14" y="40"/>
                      </a:lnTo>
                      <a:lnTo>
                        <a:pt x="6" y="34"/>
                      </a:lnTo>
                      <a:lnTo>
                        <a:pt x="2" y="28"/>
                      </a:lnTo>
                      <a:lnTo>
                        <a:pt x="0" y="20"/>
                      </a:lnTo>
                      <a:lnTo>
                        <a:pt x="2" y="12"/>
                      </a:lnTo>
                      <a:lnTo>
                        <a:pt x="6" y="6"/>
                      </a:lnTo>
                      <a:lnTo>
                        <a:pt x="14" y="2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E6E0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15" name="Freeform 71"/>
                <p:cNvSpPr>
                  <a:spLocks noChangeArrowheads="1"/>
                </p:cNvSpPr>
                <p:nvPr/>
              </p:nvSpPr>
              <p:spPr bwMode="auto">
                <a:xfrm>
                  <a:off x="3702" y="1546"/>
                  <a:ext cx="78" cy="76"/>
                </a:xfrm>
                <a:custGeom>
                  <a:avLst/>
                  <a:gdLst>
                    <a:gd name="T0" fmla="*/ 40 w 78"/>
                    <a:gd name="T1" fmla="*/ 0 h 76"/>
                    <a:gd name="T2" fmla="*/ 48 w 78"/>
                    <a:gd name="T3" fmla="*/ 32 h 76"/>
                    <a:gd name="T4" fmla="*/ 78 w 78"/>
                    <a:gd name="T5" fmla="*/ 28 h 76"/>
                    <a:gd name="T6" fmla="*/ 52 w 78"/>
                    <a:gd name="T7" fmla="*/ 46 h 76"/>
                    <a:gd name="T8" fmla="*/ 64 w 78"/>
                    <a:gd name="T9" fmla="*/ 76 h 76"/>
                    <a:gd name="T10" fmla="*/ 40 w 78"/>
                    <a:gd name="T11" fmla="*/ 54 h 76"/>
                    <a:gd name="T12" fmla="*/ 16 w 78"/>
                    <a:gd name="T13" fmla="*/ 76 h 76"/>
                    <a:gd name="T14" fmla="*/ 28 w 78"/>
                    <a:gd name="T15" fmla="*/ 46 h 76"/>
                    <a:gd name="T16" fmla="*/ 0 w 78"/>
                    <a:gd name="T17" fmla="*/ 28 h 76"/>
                    <a:gd name="T18" fmla="*/ 32 w 78"/>
                    <a:gd name="T19" fmla="*/ 32 h 76"/>
                    <a:gd name="T20" fmla="*/ 40 w 78"/>
                    <a:gd name="T21" fmla="*/ 0 h 76"/>
                    <a:gd name="T22" fmla="*/ 40 w 78"/>
                    <a:gd name="T23" fmla="*/ 0 h 7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78"/>
                    <a:gd name="T37" fmla="*/ 0 h 76"/>
                    <a:gd name="T38" fmla="*/ 78 w 78"/>
                    <a:gd name="T39" fmla="*/ 76 h 7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78" h="76">
                      <a:moveTo>
                        <a:pt x="40" y="0"/>
                      </a:moveTo>
                      <a:lnTo>
                        <a:pt x="48" y="32"/>
                      </a:lnTo>
                      <a:lnTo>
                        <a:pt x="78" y="28"/>
                      </a:lnTo>
                      <a:lnTo>
                        <a:pt x="52" y="46"/>
                      </a:lnTo>
                      <a:lnTo>
                        <a:pt x="64" y="76"/>
                      </a:lnTo>
                      <a:lnTo>
                        <a:pt x="40" y="54"/>
                      </a:lnTo>
                      <a:lnTo>
                        <a:pt x="16" y="76"/>
                      </a:lnTo>
                      <a:lnTo>
                        <a:pt x="28" y="46"/>
                      </a:lnTo>
                      <a:lnTo>
                        <a:pt x="0" y="28"/>
                      </a:lnTo>
                      <a:lnTo>
                        <a:pt x="32" y="32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rgbClr val="E6E0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16" name="Freeform 72"/>
                <p:cNvSpPr>
                  <a:spLocks noChangeArrowheads="1"/>
                </p:cNvSpPr>
                <p:nvPr/>
              </p:nvSpPr>
              <p:spPr bwMode="auto">
                <a:xfrm>
                  <a:off x="3572" y="3660"/>
                  <a:ext cx="42" cy="42"/>
                </a:xfrm>
                <a:custGeom>
                  <a:avLst/>
                  <a:gdLst>
                    <a:gd name="T0" fmla="*/ 20 w 42"/>
                    <a:gd name="T1" fmla="*/ 0 h 42"/>
                    <a:gd name="T2" fmla="*/ 20 w 42"/>
                    <a:gd name="T3" fmla="*/ 0 h 42"/>
                    <a:gd name="T4" fmla="*/ 28 w 42"/>
                    <a:gd name="T5" fmla="*/ 2 h 42"/>
                    <a:gd name="T6" fmla="*/ 36 w 42"/>
                    <a:gd name="T7" fmla="*/ 6 h 42"/>
                    <a:gd name="T8" fmla="*/ 40 w 42"/>
                    <a:gd name="T9" fmla="*/ 14 h 42"/>
                    <a:gd name="T10" fmla="*/ 42 w 42"/>
                    <a:gd name="T11" fmla="*/ 20 h 42"/>
                    <a:gd name="T12" fmla="*/ 42 w 42"/>
                    <a:gd name="T13" fmla="*/ 20 h 42"/>
                    <a:gd name="T14" fmla="*/ 40 w 42"/>
                    <a:gd name="T15" fmla="*/ 28 h 42"/>
                    <a:gd name="T16" fmla="*/ 36 w 42"/>
                    <a:gd name="T17" fmla="*/ 36 h 42"/>
                    <a:gd name="T18" fmla="*/ 28 w 42"/>
                    <a:gd name="T19" fmla="*/ 40 h 42"/>
                    <a:gd name="T20" fmla="*/ 20 w 42"/>
                    <a:gd name="T21" fmla="*/ 42 h 42"/>
                    <a:gd name="T22" fmla="*/ 20 w 42"/>
                    <a:gd name="T23" fmla="*/ 42 h 42"/>
                    <a:gd name="T24" fmla="*/ 14 w 42"/>
                    <a:gd name="T25" fmla="*/ 40 h 42"/>
                    <a:gd name="T26" fmla="*/ 6 w 42"/>
                    <a:gd name="T27" fmla="*/ 36 h 42"/>
                    <a:gd name="T28" fmla="*/ 2 w 42"/>
                    <a:gd name="T29" fmla="*/ 28 h 42"/>
                    <a:gd name="T30" fmla="*/ 0 w 42"/>
                    <a:gd name="T31" fmla="*/ 20 h 42"/>
                    <a:gd name="T32" fmla="*/ 0 w 42"/>
                    <a:gd name="T33" fmla="*/ 20 h 42"/>
                    <a:gd name="T34" fmla="*/ 2 w 42"/>
                    <a:gd name="T35" fmla="*/ 14 h 42"/>
                    <a:gd name="T36" fmla="*/ 6 w 42"/>
                    <a:gd name="T37" fmla="*/ 6 h 42"/>
                    <a:gd name="T38" fmla="*/ 14 w 42"/>
                    <a:gd name="T39" fmla="*/ 2 h 42"/>
                    <a:gd name="T40" fmla="*/ 20 w 42"/>
                    <a:gd name="T41" fmla="*/ 0 h 42"/>
                    <a:gd name="T42" fmla="*/ 20 w 42"/>
                    <a:gd name="T43" fmla="*/ 0 h 4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42"/>
                    <a:gd name="T67" fmla="*/ 0 h 42"/>
                    <a:gd name="T68" fmla="*/ 42 w 42"/>
                    <a:gd name="T69" fmla="*/ 42 h 4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42" h="42">
                      <a:moveTo>
                        <a:pt x="20" y="0"/>
                      </a:moveTo>
                      <a:lnTo>
                        <a:pt x="20" y="0"/>
                      </a:lnTo>
                      <a:lnTo>
                        <a:pt x="28" y="2"/>
                      </a:lnTo>
                      <a:lnTo>
                        <a:pt x="36" y="6"/>
                      </a:lnTo>
                      <a:lnTo>
                        <a:pt x="40" y="14"/>
                      </a:lnTo>
                      <a:lnTo>
                        <a:pt x="42" y="20"/>
                      </a:lnTo>
                      <a:lnTo>
                        <a:pt x="40" y="28"/>
                      </a:lnTo>
                      <a:lnTo>
                        <a:pt x="36" y="36"/>
                      </a:lnTo>
                      <a:lnTo>
                        <a:pt x="28" y="40"/>
                      </a:lnTo>
                      <a:lnTo>
                        <a:pt x="20" y="42"/>
                      </a:lnTo>
                      <a:lnTo>
                        <a:pt x="14" y="40"/>
                      </a:lnTo>
                      <a:lnTo>
                        <a:pt x="6" y="36"/>
                      </a:lnTo>
                      <a:lnTo>
                        <a:pt x="2" y="28"/>
                      </a:lnTo>
                      <a:lnTo>
                        <a:pt x="0" y="20"/>
                      </a:lnTo>
                      <a:lnTo>
                        <a:pt x="2" y="14"/>
                      </a:lnTo>
                      <a:lnTo>
                        <a:pt x="6" y="6"/>
                      </a:lnTo>
                      <a:lnTo>
                        <a:pt x="14" y="2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E6E0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123" name="TextBox 72"/>
              <p:cNvSpPr txBox="1">
                <a:spLocks noChangeArrowheads="1"/>
              </p:cNvSpPr>
              <p:nvPr/>
            </p:nvSpPr>
            <p:spPr bwMode="auto">
              <a:xfrm>
                <a:off x="1692560" y="2944026"/>
                <a:ext cx="714380" cy="2798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800">
                    <a:solidFill>
                      <a:schemeClr val="bg1"/>
                    </a:solidFill>
                  </a:rPr>
                  <a:t>新疆</a:t>
                </a:r>
                <a:endParaRPr lang="zh-CN" altLang="en-US" sz="1000">
                  <a:solidFill>
                    <a:schemeClr val="bg1"/>
                  </a:solidFill>
                </a:endParaRPr>
              </a:p>
            </p:txBody>
          </p:sp>
          <p:sp>
            <p:nvSpPr>
              <p:cNvPr id="124" name="TextBox 73"/>
              <p:cNvSpPr txBox="1">
                <a:spLocks noChangeArrowheads="1"/>
              </p:cNvSpPr>
              <p:nvPr/>
            </p:nvSpPr>
            <p:spPr bwMode="auto">
              <a:xfrm>
                <a:off x="1763998" y="4729975"/>
                <a:ext cx="714380" cy="2798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800">
                    <a:solidFill>
                      <a:schemeClr val="bg1"/>
                    </a:solidFill>
                  </a:rPr>
                  <a:t>西藏</a:t>
                </a:r>
                <a:endParaRPr lang="zh-CN" altLang="en-US" sz="1000">
                  <a:solidFill>
                    <a:schemeClr val="bg1"/>
                  </a:solidFill>
                </a:endParaRPr>
              </a:p>
            </p:txBody>
          </p:sp>
          <p:sp>
            <p:nvSpPr>
              <p:cNvPr id="125" name="TextBox 74"/>
              <p:cNvSpPr txBox="1">
                <a:spLocks noChangeArrowheads="1"/>
              </p:cNvSpPr>
              <p:nvPr/>
            </p:nvSpPr>
            <p:spPr bwMode="auto">
              <a:xfrm>
                <a:off x="2978443" y="4087033"/>
                <a:ext cx="714380" cy="2798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800">
                    <a:solidFill>
                      <a:schemeClr val="bg1"/>
                    </a:solidFill>
                  </a:rPr>
                  <a:t>青海</a:t>
                </a:r>
                <a:endParaRPr lang="zh-CN" altLang="en-US" sz="1000">
                  <a:solidFill>
                    <a:schemeClr val="bg1"/>
                  </a:solidFill>
                </a:endParaRPr>
              </a:p>
            </p:txBody>
          </p:sp>
          <p:sp>
            <p:nvSpPr>
              <p:cNvPr id="126" name="TextBox 75"/>
              <p:cNvSpPr txBox="1">
                <a:spLocks noChangeArrowheads="1"/>
              </p:cNvSpPr>
              <p:nvPr/>
            </p:nvSpPr>
            <p:spPr bwMode="auto">
              <a:xfrm>
                <a:off x="3192758" y="3301216"/>
                <a:ext cx="714380" cy="2798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800">
                    <a:solidFill>
                      <a:schemeClr val="bg1"/>
                    </a:solidFill>
                  </a:rPr>
                  <a:t>甘肃</a:t>
                </a:r>
                <a:endParaRPr lang="zh-CN" altLang="en-US" sz="1000">
                  <a:solidFill>
                    <a:schemeClr val="bg1"/>
                  </a:solidFill>
                </a:endParaRPr>
              </a:p>
            </p:txBody>
          </p:sp>
          <p:sp>
            <p:nvSpPr>
              <p:cNvPr id="127" name="TextBox 76"/>
              <p:cNvSpPr txBox="1">
                <a:spLocks noChangeArrowheads="1"/>
              </p:cNvSpPr>
              <p:nvPr/>
            </p:nvSpPr>
            <p:spPr bwMode="auto">
              <a:xfrm>
                <a:off x="4550079" y="3229778"/>
                <a:ext cx="857255" cy="2998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900">
                    <a:solidFill>
                      <a:schemeClr val="bg1"/>
                    </a:solidFill>
                  </a:rPr>
                  <a:t>内蒙古</a:t>
                </a:r>
                <a:endParaRPr lang="zh-CN" altLang="en-US" sz="1000">
                  <a:solidFill>
                    <a:schemeClr val="bg1"/>
                  </a:solidFill>
                </a:endParaRPr>
              </a:p>
            </p:txBody>
          </p:sp>
          <p:sp>
            <p:nvSpPr>
              <p:cNvPr id="128" name="TextBox 77"/>
              <p:cNvSpPr txBox="1">
                <a:spLocks noChangeArrowheads="1"/>
              </p:cNvSpPr>
              <p:nvPr/>
            </p:nvSpPr>
            <p:spPr bwMode="auto">
              <a:xfrm>
                <a:off x="3907137" y="5015727"/>
                <a:ext cx="857255" cy="2798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800">
                    <a:solidFill>
                      <a:schemeClr val="bg1"/>
                    </a:solidFill>
                  </a:rPr>
                  <a:t>四川</a:t>
                </a:r>
                <a:endParaRPr lang="zh-CN" altLang="en-US" sz="1000">
                  <a:solidFill>
                    <a:schemeClr val="bg1"/>
                  </a:solidFill>
                </a:endParaRPr>
              </a:p>
            </p:txBody>
          </p:sp>
          <p:sp>
            <p:nvSpPr>
              <p:cNvPr id="129" name="TextBox 78"/>
              <p:cNvSpPr txBox="1">
                <a:spLocks noChangeArrowheads="1"/>
              </p:cNvSpPr>
              <p:nvPr/>
            </p:nvSpPr>
            <p:spPr bwMode="auto">
              <a:xfrm>
                <a:off x="3621385" y="6158737"/>
                <a:ext cx="857255" cy="2798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800">
                    <a:solidFill>
                      <a:schemeClr val="bg1"/>
                    </a:solidFill>
                  </a:rPr>
                  <a:t>云南</a:t>
                </a:r>
                <a:endParaRPr lang="zh-CN" altLang="en-US" sz="1000">
                  <a:solidFill>
                    <a:schemeClr val="bg1"/>
                  </a:solidFill>
                </a:endParaRPr>
              </a:p>
            </p:txBody>
          </p:sp>
          <p:sp>
            <p:nvSpPr>
              <p:cNvPr id="130" name="TextBox 79"/>
              <p:cNvSpPr txBox="1">
                <a:spLocks noChangeArrowheads="1"/>
              </p:cNvSpPr>
              <p:nvPr/>
            </p:nvSpPr>
            <p:spPr bwMode="auto">
              <a:xfrm>
                <a:off x="4774440" y="5753038"/>
                <a:ext cx="857255" cy="2998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900">
                    <a:solidFill>
                      <a:schemeClr val="bg1"/>
                    </a:solidFill>
                  </a:rPr>
                  <a:t>贵州</a:t>
                </a:r>
                <a:endParaRPr lang="zh-CN" altLang="en-US" sz="1000">
                  <a:solidFill>
                    <a:schemeClr val="bg1"/>
                  </a:solidFill>
                </a:endParaRPr>
              </a:p>
            </p:txBody>
          </p:sp>
          <p:sp>
            <p:nvSpPr>
              <p:cNvPr id="131" name="TextBox 80"/>
              <p:cNvSpPr txBox="1">
                <a:spLocks noChangeArrowheads="1"/>
              </p:cNvSpPr>
              <p:nvPr/>
            </p:nvSpPr>
            <p:spPr bwMode="auto">
              <a:xfrm>
                <a:off x="5429755" y="3897220"/>
                <a:ext cx="857255" cy="2998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900">
                    <a:solidFill>
                      <a:schemeClr val="bg1"/>
                    </a:solidFill>
                  </a:rPr>
                  <a:t>山西</a:t>
                </a:r>
                <a:endParaRPr lang="zh-CN" altLang="en-US" sz="1000">
                  <a:solidFill>
                    <a:schemeClr val="bg1"/>
                  </a:solidFill>
                </a:endParaRPr>
              </a:p>
            </p:txBody>
          </p:sp>
          <p:sp>
            <p:nvSpPr>
              <p:cNvPr id="132" name="TextBox 81"/>
              <p:cNvSpPr txBox="1">
                <a:spLocks noChangeArrowheads="1"/>
              </p:cNvSpPr>
              <p:nvPr/>
            </p:nvSpPr>
            <p:spPr bwMode="auto">
              <a:xfrm>
                <a:off x="4868056" y="5103502"/>
                <a:ext cx="857255" cy="2998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900">
                    <a:solidFill>
                      <a:schemeClr val="bg1"/>
                    </a:solidFill>
                  </a:rPr>
                  <a:t>重庆</a:t>
                </a:r>
                <a:endParaRPr lang="zh-CN" altLang="en-US" sz="1000">
                  <a:solidFill>
                    <a:schemeClr val="bg1"/>
                  </a:solidFill>
                </a:endParaRPr>
              </a:p>
            </p:txBody>
          </p:sp>
          <p:sp>
            <p:nvSpPr>
              <p:cNvPr id="133" name="TextBox 82"/>
              <p:cNvSpPr txBox="1">
                <a:spLocks noChangeArrowheads="1"/>
              </p:cNvSpPr>
              <p:nvPr/>
            </p:nvSpPr>
            <p:spPr bwMode="auto">
              <a:xfrm>
                <a:off x="5055289" y="4361174"/>
                <a:ext cx="857255" cy="2998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900">
                    <a:solidFill>
                      <a:schemeClr val="bg1"/>
                    </a:solidFill>
                  </a:rPr>
                  <a:t>陕西</a:t>
                </a:r>
                <a:endParaRPr lang="zh-CN" altLang="en-US" sz="1000">
                  <a:solidFill>
                    <a:schemeClr val="bg1"/>
                  </a:solidFill>
                </a:endParaRPr>
              </a:p>
            </p:txBody>
          </p:sp>
          <p:sp>
            <p:nvSpPr>
              <p:cNvPr id="134" name="TextBox 84"/>
              <p:cNvSpPr txBox="1">
                <a:spLocks noChangeArrowheads="1"/>
              </p:cNvSpPr>
              <p:nvPr/>
            </p:nvSpPr>
            <p:spPr bwMode="auto">
              <a:xfrm>
                <a:off x="5523372" y="4917920"/>
                <a:ext cx="857255" cy="2998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900">
                    <a:solidFill>
                      <a:schemeClr val="bg1"/>
                    </a:solidFill>
                  </a:rPr>
                  <a:t>湖北</a:t>
                </a:r>
                <a:endParaRPr lang="zh-CN" altLang="en-US" sz="1000">
                  <a:solidFill>
                    <a:schemeClr val="bg1"/>
                  </a:solidFill>
                </a:endParaRPr>
              </a:p>
            </p:txBody>
          </p:sp>
          <p:sp>
            <p:nvSpPr>
              <p:cNvPr id="135" name="TextBox 85"/>
              <p:cNvSpPr txBox="1">
                <a:spLocks noChangeArrowheads="1"/>
              </p:cNvSpPr>
              <p:nvPr/>
            </p:nvSpPr>
            <p:spPr bwMode="auto">
              <a:xfrm>
                <a:off x="5478773" y="5587232"/>
                <a:ext cx="857255" cy="2998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900">
                    <a:solidFill>
                      <a:schemeClr val="bg1"/>
                    </a:solidFill>
                  </a:rPr>
                  <a:t>湖南</a:t>
                </a:r>
                <a:endParaRPr lang="zh-CN" altLang="en-US" sz="1000">
                  <a:solidFill>
                    <a:schemeClr val="bg1"/>
                  </a:solidFill>
                </a:endParaRPr>
              </a:p>
            </p:txBody>
          </p:sp>
          <p:sp>
            <p:nvSpPr>
              <p:cNvPr id="136" name="TextBox 86"/>
              <p:cNvSpPr txBox="1">
                <a:spLocks noChangeArrowheads="1"/>
              </p:cNvSpPr>
              <p:nvPr/>
            </p:nvSpPr>
            <p:spPr bwMode="auto">
              <a:xfrm>
                <a:off x="5193021" y="6230174"/>
                <a:ext cx="857255" cy="2998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900">
                    <a:solidFill>
                      <a:schemeClr val="bg1"/>
                    </a:solidFill>
                  </a:rPr>
                  <a:t>广西</a:t>
                </a:r>
                <a:endParaRPr lang="zh-CN" altLang="en-US" sz="1000">
                  <a:solidFill>
                    <a:schemeClr val="bg1"/>
                  </a:solidFill>
                </a:endParaRPr>
              </a:p>
            </p:txBody>
          </p:sp>
          <p:sp>
            <p:nvSpPr>
              <p:cNvPr id="137" name="TextBox 87"/>
              <p:cNvSpPr txBox="1">
                <a:spLocks noChangeArrowheads="1"/>
              </p:cNvSpPr>
              <p:nvPr/>
            </p:nvSpPr>
            <p:spPr bwMode="auto">
              <a:xfrm>
                <a:off x="5897838" y="6309784"/>
                <a:ext cx="857255" cy="2998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900">
                    <a:solidFill>
                      <a:schemeClr val="bg1"/>
                    </a:solidFill>
                  </a:rPr>
                  <a:t>广东</a:t>
                </a:r>
                <a:endParaRPr lang="zh-CN" altLang="en-US" sz="1000">
                  <a:solidFill>
                    <a:schemeClr val="bg1"/>
                  </a:solidFill>
                </a:endParaRPr>
              </a:p>
            </p:txBody>
          </p:sp>
          <p:sp>
            <p:nvSpPr>
              <p:cNvPr id="138" name="TextBox 88"/>
              <p:cNvSpPr txBox="1">
                <a:spLocks noChangeArrowheads="1"/>
              </p:cNvSpPr>
              <p:nvPr/>
            </p:nvSpPr>
            <p:spPr bwMode="auto">
              <a:xfrm>
                <a:off x="6121715" y="5658669"/>
                <a:ext cx="857255" cy="2998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900">
                    <a:solidFill>
                      <a:schemeClr val="bg1"/>
                    </a:solidFill>
                  </a:rPr>
                  <a:t>江西</a:t>
                </a:r>
                <a:endParaRPr lang="zh-CN" altLang="en-US" sz="1000">
                  <a:solidFill>
                    <a:schemeClr val="bg1"/>
                  </a:solidFill>
                </a:endParaRPr>
              </a:p>
            </p:txBody>
          </p:sp>
          <p:sp>
            <p:nvSpPr>
              <p:cNvPr id="139" name="TextBox 89"/>
              <p:cNvSpPr txBox="1">
                <a:spLocks noChangeArrowheads="1"/>
              </p:cNvSpPr>
              <p:nvPr/>
            </p:nvSpPr>
            <p:spPr bwMode="auto">
              <a:xfrm>
                <a:off x="6407468" y="4944290"/>
                <a:ext cx="857255" cy="2998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900">
                    <a:solidFill>
                      <a:schemeClr val="bg1"/>
                    </a:solidFill>
                  </a:rPr>
                  <a:t>安徽</a:t>
                </a:r>
                <a:endParaRPr lang="zh-CN" altLang="en-US" sz="1000">
                  <a:solidFill>
                    <a:schemeClr val="bg1"/>
                  </a:solidFill>
                </a:endParaRPr>
              </a:p>
            </p:txBody>
          </p:sp>
          <p:sp>
            <p:nvSpPr>
              <p:cNvPr id="140" name="TextBox 90"/>
              <p:cNvSpPr txBox="1">
                <a:spLocks noChangeArrowheads="1"/>
              </p:cNvSpPr>
              <p:nvPr/>
            </p:nvSpPr>
            <p:spPr bwMode="auto">
              <a:xfrm>
                <a:off x="5693088" y="4515663"/>
                <a:ext cx="857255" cy="2998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900">
                    <a:solidFill>
                      <a:schemeClr val="bg1"/>
                    </a:solidFill>
                  </a:rPr>
                  <a:t>河南</a:t>
                </a:r>
                <a:endParaRPr lang="zh-CN" altLang="en-US" sz="1000">
                  <a:solidFill>
                    <a:schemeClr val="bg1"/>
                  </a:solidFill>
                </a:endParaRPr>
              </a:p>
            </p:txBody>
          </p:sp>
          <p:sp>
            <p:nvSpPr>
              <p:cNvPr id="141" name="TextBox 91"/>
              <p:cNvSpPr txBox="1">
                <a:spLocks noChangeArrowheads="1"/>
              </p:cNvSpPr>
              <p:nvPr/>
            </p:nvSpPr>
            <p:spPr bwMode="auto">
              <a:xfrm>
                <a:off x="6365920" y="3897220"/>
                <a:ext cx="857255" cy="2998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900">
                    <a:solidFill>
                      <a:schemeClr val="bg1"/>
                    </a:solidFill>
                  </a:rPr>
                  <a:t>山东</a:t>
                </a:r>
                <a:endParaRPr lang="zh-CN" altLang="en-US" sz="1000">
                  <a:solidFill>
                    <a:schemeClr val="bg1"/>
                  </a:solidFill>
                </a:endParaRPr>
              </a:p>
            </p:txBody>
          </p:sp>
          <p:sp>
            <p:nvSpPr>
              <p:cNvPr id="142" name="TextBox 92"/>
              <p:cNvSpPr txBox="1">
                <a:spLocks noChangeArrowheads="1"/>
              </p:cNvSpPr>
              <p:nvPr/>
            </p:nvSpPr>
            <p:spPr bwMode="auto">
              <a:xfrm>
                <a:off x="5991454" y="3618847"/>
                <a:ext cx="857255" cy="2998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900">
                    <a:solidFill>
                      <a:schemeClr val="bg1"/>
                    </a:solidFill>
                  </a:rPr>
                  <a:t>河北</a:t>
                </a:r>
                <a:endParaRPr lang="zh-CN" altLang="en-US" sz="1000">
                  <a:solidFill>
                    <a:schemeClr val="bg1"/>
                  </a:solidFill>
                </a:endParaRPr>
              </a:p>
            </p:txBody>
          </p:sp>
          <p:sp>
            <p:nvSpPr>
              <p:cNvPr id="143" name="TextBox 93"/>
              <p:cNvSpPr txBox="1">
                <a:spLocks noChangeArrowheads="1"/>
              </p:cNvSpPr>
              <p:nvPr/>
            </p:nvSpPr>
            <p:spPr bwMode="auto">
              <a:xfrm>
                <a:off x="6193153" y="3301216"/>
                <a:ext cx="857255" cy="2998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900">
                    <a:solidFill>
                      <a:schemeClr val="bg1"/>
                    </a:solidFill>
                  </a:rPr>
                  <a:t>北京</a:t>
                </a:r>
                <a:endParaRPr lang="zh-CN" altLang="en-US" sz="1000">
                  <a:solidFill>
                    <a:schemeClr val="bg1"/>
                  </a:solidFill>
                </a:endParaRPr>
              </a:p>
            </p:txBody>
          </p:sp>
          <p:sp>
            <p:nvSpPr>
              <p:cNvPr id="144" name="TextBox 94"/>
              <p:cNvSpPr txBox="1">
                <a:spLocks noChangeArrowheads="1"/>
              </p:cNvSpPr>
              <p:nvPr/>
            </p:nvSpPr>
            <p:spPr bwMode="auto">
              <a:xfrm>
                <a:off x="6978972" y="3015464"/>
                <a:ext cx="857255" cy="2998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900">
                    <a:solidFill>
                      <a:schemeClr val="bg1"/>
                    </a:solidFill>
                  </a:rPr>
                  <a:t>辽宁</a:t>
                </a:r>
                <a:endParaRPr lang="zh-CN" altLang="en-US" sz="1000">
                  <a:solidFill>
                    <a:schemeClr val="bg1"/>
                  </a:solidFill>
                </a:endParaRPr>
              </a:p>
            </p:txBody>
          </p:sp>
          <p:sp>
            <p:nvSpPr>
              <p:cNvPr id="145" name="TextBox 95"/>
              <p:cNvSpPr txBox="1">
                <a:spLocks noChangeArrowheads="1"/>
              </p:cNvSpPr>
              <p:nvPr/>
            </p:nvSpPr>
            <p:spPr bwMode="auto">
              <a:xfrm>
                <a:off x="7302085" y="2505356"/>
                <a:ext cx="857255" cy="2998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900">
                    <a:solidFill>
                      <a:schemeClr val="bg1"/>
                    </a:solidFill>
                  </a:rPr>
                  <a:t>吉林</a:t>
                </a:r>
                <a:endParaRPr lang="zh-CN" altLang="en-US" sz="1000">
                  <a:solidFill>
                    <a:schemeClr val="bg1"/>
                  </a:solidFill>
                </a:endParaRPr>
              </a:p>
            </p:txBody>
          </p:sp>
          <p:sp>
            <p:nvSpPr>
              <p:cNvPr id="146" name="TextBox 96"/>
              <p:cNvSpPr txBox="1">
                <a:spLocks noChangeArrowheads="1"/>
              </p:cNvSpPr>
              <p:nvPr/>
            </p:nvSpPr>
            <p:spPr bwMode="auto">
              <a:xfrm>
                <a:off x="7336162" y="1801019"/>
                <a:ext cx="857255" cy="2998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900">
                    <a:solidFill>
                      <a:schemeClr val="bg1"/>
                    </a:solidFill>
                  </a:rPr>
                  <a:t>黑龙江</a:t>
                </a:r>
                <a:endParaRPr lang="zh-CN" altLang="en-US" sz="1000">
                  <a:solidFill>
                    <a:schemeClr val="bg1"/>
                  </a:solidFill>
                </a:endParaRPr>
              </a:p>
            </p:txBody>
          </p:sp>
          <p:sp>
            <p:nvSpPr>
              <p:cNvPr id="147" name="TextBox 97"/>
              <p:cNvSpPr txBox="1">
                <a:spLocks noChangeArrowheads="1"/>
              </p:cNvSpPr>
              <p:nvPr/>
            </p:nvSpPr>
            <p:spPr bwMode="auto">
              <a:xfrm>
                <a:off x="6553153" y="4453965"/>
                <a:ext cx="857255" cy="2998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900">
                    <a:solidFill>
                      <a:schemeClr val="bg1"/>
                    </a:solidFill>
                  </a:rPr>
                  <a:t>江苏</a:t>
                </a:r>
                <a:endParaRPr lang="zh-CN" altLang="en-US" sz="1000">
                  <a:solidFill>
                    <a:schemeClr val="bg1"/>
                  </a:solidFill>
                </a:endParaRPr>
              </a:p>
            </p:txBody>
          </p:sp>
          <p:sp>
            <p:nvSpPr>
              <p:cNvPr id="148" name="TextBox 99"/>
              <p:cNvSpPr txBox="1">
                <a:spLocks noChangeArrowheads="1"/>
              </p:cNvSpPr>
              <p:nvPr/>
            </p:nvSpPr>
            <p:spPr bwMode="auto">
              <a:xfrm>
                <a:off x="6740386" y="5289084"/>
                <a:ext cx="857255" cy="2998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900">
                    <a:solidFill>
                      <a:schemeClr val="bg1"/>
                    </a:solidFill>
                  </a:rPr>
                  <a:t>浙江</a:t>
                </a:r>
                <a:endParaRPr lang="zh-CN" altLang="en-US" sz="1000">
                  <a:solidFill>
                    <a:schemeClr val="bg1"/>
                  </a:solidFill>
                </a:endParaRPr>
              </a:p>
            </p:txBody>
          </p:sp>
          <p:sp>
            <p:nvSpPr>
              <p:cNvPr id="149" name="TextBox 100"/>
              <p:cNvSpPr txBox="1">
                <a:spLocks noChangeArrowheads="1"/>
              </p:cNvSpPr>
              <p:nvPr/>
            </p:nvSpPr>
            <p:spPr bwMode="auto">
              <a:xfrm>
                <a:off x="6553153" y="5845829"/>
                <a:ext cx="857255" cy="2998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900">
                    <a:solidFill>
                      <a:schemeClr val="bg1"/>
                    </a:solidFill>
                  </a:rPr>
                  <a:t>福建</a:t>
                </a:r>
                <a:endParaRPr lang="zh-CN" altLang="en-US" sz="1000">
                  <a:solidFill>
                    <a:schemeClr val="bg1"/>
                  </a:solidFill>
                </a:endParaRPr>
              </a:p>
            </p:txBody>
          </p:sp>
          <p:sp>
            <p:nvSpPr>
              <p:cNvPr id="150" name="TextBox 101"/>
              <p:cNvSpPr txBox="1">
                <a:spLocks noChangeArrowheads="1"/>
              </p:cNvSpPr>
              <p:nvPr/>
            </p:nvSpPr>
            <p:spPr bwMode="auto">
              <a:xfrm>
                <a:off x="6836095" y="6444489"/>
                <a:ext cx="857255" cy="2998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900">
                    <a:solidFill>
                      <a:srgbClr val="6DA6F9"/>
                    </a:solidFill>
                  </a:rPr>
                  <a:t>台湾</a:t>
                </a:r>
                <a:endParaRPr lang="zh-CN" altLang="en-US" sz="1000">
                  <a:solidFill>
                    <a:srgbClr val="6DA6F9"/>
                  </a:solidFill>
                </a:endParaRPr>
              </a:p>
            </p:txBody>
          </p:sp>
          <p:sp>
            <p:nvSpPr>
              <p:cNvPr id="151" name="TextBox 102"/>
              <p:cNvSpPr txBox="1">
                <a:spLocks noChangeArrowheads="1"/>
              </p:cNvSpPr>
              <p:nvPr/>
            </p:nvSpPr>
            <p:spPr bwMode="auto">
              <a:xfrm>
                <a:off x="5616988" y="7237693"/>
                <a:ext cx="857255" cy="2998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900" dirty="0">
                    <a:solidFill>
                      <a:srgbClr val="6DA6F9"/>
                    </a:solidFill>
                  </a:rPr>
                  <a:t>海南</a:t>
                </a:r>
                <a:endParaRPr lang="zh-CN" altLang="en-US" sz="1000" dirty="0">
                  <a:solidFill>
                    <a:srgbClr val="6DA6F9"/>
                  </a:solidFill>
                </a:endParaRPr>
              </a:p>
            </p:txBody>
          </p:sp>
          <p:sp>
            <p:nvSpPr>
              <p:cNvPr id="152" name="TextBox 103"/>
              <p:cNvSpPr txBox="1">
                <a:spLocks noChangeArrowheads="1"/>
              </p:cNvSpPr>
              <p:nvPr/>
            </p:nvSpPr>
            <p:spPr bwMode="auto">
              <a:xfrm>
                <a:off x="7208468" y="4825129"/>
                <a:ext cx="857255" cy="2998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900">
                    <a:solidFill>
                      <a:srgbClr val="6DA6F9"/>
                    </a:solidFill>
                  </a:rPr>
                  <a:t>上海</a:t>
                </a:r>
                <a:endParaRPr lang="zh-CN" altLang="en-US" sz="1000">
                  <a:solidFill>
                    <a:srgbClr val="6DA6F9"/>
                  </a:solidFill>
                </a:endParaRPr>
              </a:p>
            </p:txBody>
          </p:sp>
          <p:sp>
            <p:nvSpPr>
              <p:cNvPr id="153" name="TextBox 104"/>
              <p:cNvSpPr txBox="1">
                <a:spLocks noChangeArrowheads="1"/>
              </p:cNvSpPr>
              <p:nvPr/>
            </p:nvSpPr>
            <p:spPr bwMode="auto">
              <a:xfrm>
                <a:off x="6478905" y="3515531"/>
                <a:ext cx="857255" cy="2998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900">
                    <a:solidFill>
                      <a:srgbClr val="6DA6F9"/>
                    </a:solidFill>
                  </a:rPr>
                  <a:t>天津</a:t>
                </a:r>
                <a:endParaRPr lang="zh-CN" altLang="en-US" sz="1000">
                  <a:solidFill>
                    <a:srgbClr val="6DA6F9"/>
                  </a:solidFill>
                </a:endParaRPr>
              </a:p>
            </p:txBody>
          </p:sp>
          <p:sp>
            <p:nvSpPr>
              <p:cNvPr id="154" name="TextBox 105"/>
              <p:cNvSpPr txBox="1">
                <a:spLocks noChangeArrowheads="1"/>
              </p:cNvSpPr>
              <p:nvPr/>
            </p:nvSpPr>
            <p:spPr bwMode="auto">
              <a:xfrm>
                <a:off x="4587207" y="3804429"/>
                <a:ext cx="857255" cy="2998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900">
                    <a:solidFill>
                      <a:schemeClr val="bg1"/>
                    </a:solidFill>
                  </a:rPr>
                  <a:t>宁夏</a:t>
                </a:r>
              </a:p>
            </p:txBody>
          </p:sp>
          <p:sp>
            <p:nvSpPr>
              <p:cNvPr id="155" name="TextBox 123"/>
              <p:cNvSpPr txBox="1">
                <a:spLocks noChangeArrowheads="1"/>
              </p:cNvSpPr>
              <p:nvPr/>
            </p:nvSpPr>
            <p:spPr bwMode="auto">
              <a:xfrm>
                <a:off x="8736042" y="1487775"/>
                <a:ext cx="1872327" cy="3504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en-US" altLang="zh-CN" sz="1100" dirty="0" err="1" smtClean="0"/>
                  <a:t>Hongyanhe</a:t>
                </a:r>
                <a:endParaRPr lang="zh-CN" altLang="en-US" sz="1100" dirty="0"/>
              </a:p>
            </p:txBody>
          </p:sp>
          <p:sp>
            <p:nvSpPr>
              <p:cNvPr id="156" name="TextBox 156"/>
              <p:cNvSpPr txBox="1">
                <a:spLocks noChangeArrowheads="1"/>
              </p:cNvSpPr>
              <p:nvPr/>
            </p:nvSpPr>
            <p:spPr bwMode="auto">
              <a:xfrm>
                <a:off x="8612714" y="1116918"/>
                <a:ext cx="1872329" cy="3504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en-US" altLang="zh-CN" sz="1100" dirty="0" err="1" smtClean="0"/>
                  <a:t>Xudapu</a:t>
                </a:r>
                <a:endParaRPr lang="zh-CN" altLang="en-US" sz="1100" dirty="0"/>
              </a:p>
            </p:txBody>
          </p:sp>
          <p:sp>
            <p:nvSpPr>
              <p:cNvPr id="157" name="TextBox 164"/>
              <p:cNvSpPr txBox="1">
                <a:spLocks noChangeArrowheads="1"/>
              </p:cNvSpPr>
              <p:nvPr/>
            </p:nvSpPr>
            <p:spPr bwMode="auto">
              <a:xfrm>
                <a:off x="8675079" y="1928902"/>
                <a:ext cx="1872327" cy="3504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en-US" altLang="zh-CN" sz="1100" dirty="0" smtClean="0"/>
                  <a:t>Haiyang</a:t>
                </a:r>
                <a:endParaRPr lang="zh-CN" altLang="en-US" sz="1100" dirty="0"/>
              </a:p>
            </p:txBody>
          </p:sp>
          <p:sp>
            <p:nvSpPr>
              <p:cNvPr id="158" name="TextBox 307"/>
              <p:cNvSpPr txBox="1">
                <a:spLocks noChangeArrowheads="1"/>
              </p:cNvSpPr>
              <p:nvPr/>
            </p:nvSpPr>
            <p:spPr bwMode="auto">
              <a:xfrm>
                <a:off x="8706332" y="2298342"/>
                <a:ext cx="1872327" cy="3504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en-US" altLang="zh-CN" sz="1100" dirty="0" err="1" smtClean="0"/>
                  <a:t>Shidaowan</a:t>
                </a:r>
                <a:endParaRPr lang="zh-CN" altLang="en-US" sz="1100" dirty="0"/>
              </a:p>
            </p:txBody>
          </p:sp>
          <p:sp>
            <p:nvSpPr>
              <p:cNvPr id="159" name="TextBox 308"/>
              <p:cNvSpPr txBox="1">
                <a:spLocks noChangeArrowheads="1"/>
              </p:cNvSpPr>
              <p:nvPr/>
            </p:nvSpPr>
            <p:spPr bwMode="auto">
              <a:xfrm>
                <a:off x="8706331" y="2804946"/>
                <a:ext cx="1872328" cy="3504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en-US" altLang="zh-CN" sz="1100" dirty="0" err="1" smtClean="0"/>
                  <a:t>Tianwan</a:t>
                </a:r>
                <a:endParaRPr lang="zh-CN" altLang="en-US" sz="1100" dirty="0"/>
              </a:p>
            </p:txBody>
          </p:sp>
          <p:sp>
            <p:nvSpPr>
              <p:cNvPr id="160" name="TextBox 309"/>
              <p:cNvSpPr txBox="1">
                <a:spLocks noChangeArrowheads="1"/>
              </p:cNvSpPr>
              <p:nvPr/>
            </p:nvSpPr>
            <p:spPr bwMode="auto">
              <a:xfrm>
                <a:off x="8706331" y="3448716"/>
                <a:ext cx="2140474" cy="3504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en-US" altLang="zh-CN" sz="1100" dirty="0" err="1" smtClean="0"/>
                  <a:t>Qinshan&amp;Fangjiashan</a:t>
                </a:r>
                <a:endParaRPr lang="zh-CN" altLang="en-US" sz="1100" dirty="0"/>
              </a:p>
            </p:txBody>
          </p:sp>
          <p:sp>
            <p:nvSpPr>
              <p:cNvPr id="161" name="TextBox 310"/>
              <p:cNvSpPr txBox="1">
                <a:spLocks noChangeArrowheads="1"/>
              </p:cNvSpPr>
              <p:nvPr/>
            </p:nvSpPr>
            <p:spPr bwMode="auto">
              <a:xfrm>
                <a:off x="8706331" y="3716835"/>
                <a:ext cx="1872328" cy="3504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en-US" altLang="zh-CN" sz="1100" dirty="0" err="1" smtClean="0"/>
                  <a:t>Qinshan</a:t>
                </a:r>
                <a:r>
                  <a:rPr lang="en-US" altLang="zh-CN" sz="1100" dirty="0" smtClean="0"/>
                  <a:t> 2</a:t>
                </a:r>
                <a:endParaRPr lang="zh-CN" altLang="en-US" sz="1100" dirty="0"/>
              </a:p>
            </p:txBody>
          </p:sp>
          <p:sp>
            <p:nvSpPr>
              <p:cNvPr id="162" name="TextBox 311"/>
              <p:cNvSpPr txBox="1">
                <a:spLocks noChangeArrowheads="1"/>
              </p:cNvSpPr>
              <p:nvPr/>
            </p:nvSpPr>
            <p:spPr bwMode="auto">
              <a:xfrm>
                <a:off x="8706331" y="4056642"/>
                <a:ext cx="1872328" cy="3504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en-US" altLang="zh-CN" sz="1100" dirty="0" err="1" smtClean="0"/>
                  <a:t>Qinshan</a:t>
                </a:r>
                <a:r>
                  <a:rPr lang="en-US" altLang="zh-CN" sz="1100" dirty="0" smtClean="0"/>
                  <a:t> 3</a:t>
                </a:r>
                <a:endParaRPr lang="zh-CN" altLang="en-US" sz="1100" dirty="0"/>
              </a:p>
            </p:txBody>
          </p:sp>
          <p:sp>
            <p:nvSpPr>
              <p:cNvPr id="163" name="TextBox 312"/>
              <p:cNvSpPr txBox="1">
                <a:spLocks noChangeArrowheads="1"/>
              </p:cNvSpPr>
              <p:nvPr/>
            </p:nvSpPr>
            <p:spPr bwMode="auto">
              <a:xfrm>
                <a:off x="8706331" y="4360605"/>
                <a:ext cx="1872328" cy="3504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en-US" altLang="zh-CN" sz="1100" dirty="0" err="1" smtClean="0"/>
                  <a:t>Sanmen</a:t>
                </a:r>
                <a:endParaRPr lang="zh-CN" altLang="en-US" sz="1100" dirty="0"/>
              </a:p>
            </p:txBody>
          </p:sp>
          <p:sp>
            <p:nvSpPr>
              <p:cNvPr id="164" name="TextBox 313"/>
              <p:cNvSpPr txBox="1">
                <a:spLocks noChangeArrowheads="1"/>
              </p:cNvSpPr>
              <p:nvPr/>
            </p:nvSpPr>
            <p:spPr bwMode="auto">
              <a:xfrm>
                <a:off x="8706330" y="4268384"/>
                <a:ext cx="1872329" cy="3504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endParaRPr lang="zh-CN" altLang="en-US" sz="1100" dirty="0"/>
              </a:p>
            </p:txBody>
          </p:sp>
          <p:sp>
            <p:nvSpPr>
              <p:cNvPr id="165" name="TextBox 314"/>
              <p:cNvSpPr txBox="1">
                <a:spLocks noChangeArrowheads="1"/>
              </p:cNvSpPr>
              <p:nvPr/>
            </p:nvSpPr>
            <p:spPr bwMode="auto">
              <a:xfrm>
                <a:off x="8706331" y="4732339"/>
                <a:ext cx="1872328" cy="3504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en-US" altLang="zh-CN" sz="1100" dirty="0" err="1" smtClean="0"/>
                  <a:t>Ningde</a:t>
                </a:r>
                <a:endParaRPr lang="zh-CN" altLang="en-US" sz="1100" dirty="0"/>
              </a:p>
            </p:txBody>
          </p:sp>
          <p:sp>
            <p:nvSpPr>
              <p:cNvPr id="166" name="TextBox 315"/>
              <p:cNvSpPr txBox="1">
                <a:spLocks noChangeArrowheads="1"/>
              </p:cNvSpPr>
              <p:nvPr/>
            </p:nvSpPr>
            <p:spPr bwMode="auto">
              <a:xfrm>
                <a:off x="8706331" y="5196292"/>
                <a:ext cx="1872328" cy="3504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en-US" altLang="zh-CN" sz="1100" dirty="0" err="1" smtClean="0"/>
                  <a:t>Fuqing</a:t>
                </a:r>
                <a:endParaRPr lang="zh-CN" altLang="en-US" sz="1100" dirty="0"/>
              </a:p>
            </p:txBody>
          </p:sp>
          <p:sp>
            <p:nvSpPr>
              <p:cNvPr id="167" name="TextBox 316"/>
              <p:cNvSpPr txBox="1">
                <a:spLocks noChangeArrowheads="1"/>
              </p:cNvSpPr>
              <p:nvPr/>
            </p:nvSpPr>
            <p:spPr bwMode="auto">
              <a:xfrm>
                <a:off x="8706331" y="5660247"/>
                <a:ext cx="1872328" cy="3504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en-US" altLang="zh-CN" sz="1100" dirty="0" err="1" smtClean="0"/>
                  <a:t>Lufeng</a:t>
                </a:r>
                <a:endParaRPr lang="zh-CN" altLang="en-US" sz="1100" dirty="0"/>
              </a:p>
            </p:txBody>
          </p:sp>
          <p:sp>
            <p:nvSpPr>
              <p:cNvPr id="168" name="TextBox 317"/>
              <p:cNvSpPr txBox="1">
                <a:spLocks noChangeArrowheads="1"/>
              </p:cNvSpPr>
              <p:nvPr/>
            </p:nvSpPr>
            <p:spPr bwMode="auto">
              <a:xfrm>
                <a:off x="8524183" y="6129481"/>
                <a:ext cx="1872328" cy="3504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en-US" altLang="zh-CN" sz="1100" dirty="0" err="1" smtClean="0"/>
                  <a:t>DayaBay</a:t>
                </a:r>
                <a:r>
                  <a:rPr lang="en-US" altLang="zh-CN" sz="1100" dirty="0" smtClean="0"/>
                  <a:t>/</a:t>
                </a:r>
                <a:r>
                  <a:rPr lang="en-US" altLang="zh-CN" sz="1100" dirty="0" err="1" smtClean="0"/>
                  <a:t>LinAo</a:t>
                </a:r>
                <a:endParaRPr lang="zh-CN" altLang="en-US" sz="1100" dirty="0"/>
              </a:p>
            </p:txBody>
          </p:sp>
          <p:sp>
            <p:nvSpPr>
              <p:cNvPr id="169" name="TextBox 318"/>
              <p:cNvSpPr txBox="1">
                <a:spLocks noChangeArrowheads="1"/>
              </p:cNvSpPr>
              <p:nvPr/>
            </p:nvSpPr>
            <p:spPr bwMode="auto">
              <a:xfrm>
                <a:off x="8706331" y="6588156"/>
                <a:ext cx="1872328" cy="3504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en-US" altLang="zh-CN" sz="1100" dirty="0" err="1" smtClean="0"/>
                  <a:t>Taishan</a:t>
                </a:r>
                <a:endParaRPr lang="zh-CN" altLang="en-US" sz="1100" dirty="0"/>
              </a:p>
            </p:txBody>
          </p:sp>
          <p:sp>
            <p:nvSpPr>
              <p:cNvPr id="170" name="TextBox 319"/>
              <p:cNvSpPr txBox="1">
                <a:spLocks noChangeArrowheads="1"/>
              </p:cNvSpPr>
              <p:nvPr/>
            </p:nvSpPr>
            <p:spPr bwMode="auto">
              <a:xfrm>
                <a:off x="8706331" y="7144902"/>
                <a:ext cx="1872328" cy="3504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en-US" altLang="zh-CN" sz="1100" dirty="0" err="1" smtClean="0"/>
                  <a:t>Yangjiang</a:t>
                </a:r>
                <a:endParaRPr lang="zh-CN" altLang="en-US" sz="1100" dirty="0"/>
              </a:p>
            </p:txBody>
          </p:sp>
          <p:sp>
            <p:nvSpPr>
              <p:cNvPr id="171" name="TextBox 320"/>
              <p:cNvSpPr txBox="1">
                <a:spLocks noChangeArrowheads="1"/>
              </p:cNvSpPr>
              <p:nvPr/>
            </p:nvSpPr>
            <p:spPr bwMode="auto">
              <a:xfrm>
                <a:off x="8784508" y="7692759"/>
                <a:ext cx="1872329" cy="3398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endParaRPr lang="zh-CN" altLang="en-US" sz="1100"/>
              </a:p>
            </p:txBody>
          </p:sp>
          <p:sp>
            <p:nvSpPr>
              <p:cNvPr id="172" name="TextBox 325"/>
              <p:cNvSpPr txBox="1">
                <a:spLocks noChangeArrowheads="1"/>
              </p:cNvSpPr>
              <p:nvPr/>
            </p:nvSpPr>
            <p:spPr bwMode="auto">
              <a:xfrm>
                <a:off x="13798" y="7080523"/>
                <a:ext cx="1872329" cy="3504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en-US" altLang="zh-CN" sz="1100" dirty="0" err="1" smtClean="0"/>
                  <a:t>Fangchenggang</a:t>
                </a:r>
                <a:endParaRPr lang="zh-CN" altLang="en-US" sz="1100" dirty="0"/>
              </a:p>
            </p:txBody>
          </p:sp>
          <p:sp>
            <p:nvSpPr>
              <p:cNvPr id="173" name="TextBox 326"/>
              <p:cNvSpPr txBox="1">
                <a:spLocks noChangeArrowheads="1"/>
              </p:cNvSpPr>
              <p:nvPr/>
            </p:nvSpPr>
            <p:spPr bwMode="auto">
              <a:xfrm>
                <a:off x="0" y="7516066"/>
                <a:ext cx="1872329" cy="3504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en-US" altLang="zh-CN" sz="1100" dirty="0" err="1" smtClean="0"/>
                  <a:t>Changjiang</a:t>
                </a:r>
                <a:endParaRPr lang="zh-CN" altLang="en-US" sz="1100" dirty="0"/>
              </a:p>
            </p:txBody>
          </p:sp>
          <p:sp>
            <p:nvSpPr>
              <p:cNvPr id="174" name="TextBox 358"/>
              <p:cNvSpPr txBox="1">
                <a:spLocks noChangeArrowheads="1"/>
              </p:cNvSpPr>
              <p:nvPr/>
            </p:nvSpPr>
            <p:spPr bwMode="auto">
              <a:xfrm>
                <a:off x="3838275" y="960785"/>
                <a:ext cx="2569193" cy="3504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en-US" altLang="zh-CN" sz="1100" dirty="0" smtClean="0">
                    <a:solidFill>
                      <a:srgbClr val="0D0D0D"/>
                    </a:solidFill>
                  </a:rPr>
                  <a:t>In commercial operation: 22 </a:t>
                </a:r>
                <a:endParaRPr lang="zh-CN" altLang="en-US" sz="1100" dirty="0">
                  <a:solidFill>
                    <a:srgbClr val="0D0D0D"/>
                  </a:solidFill>
                </a:endParaRPr>
              </a:p>
            </p:txBody>
          </p:sp>
          <p:sp>
            <p:nvSpPr>
              <p:cNvPr id="175" name="TextBox 359"/>
              <p:cNvSpPr txBox="1">
                <a:spLocks noChangeArrowheads="1"/>
              </p:cNvSpPr>
              <p:nvPr/>
            </p:nvSpPr>
            <p:spPr bwMode="auto">
              <a:xfrm>
                <a:off x="3838275" y="1259655"/>
                <a:ext cx="2153178" cy="3504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en-US" altLang="zh-CN" sz="1100" dirty="0" smtClean="0">
                    <a:solidFill>
                      <a:srgbClr val="0D0D0D"/>
                    </a:solidFill>
                  </a:rPr>
                  <a:t>Under construction:28</a:t>
                </a:r>
                <a:endParaRPr lang="zh-CN" altLang="en-US" sz="1100" dirty="0">
                  <a:solidFill>
                    <a:srgbClr val="0D0D0D"/>
                  </a:solidFill>
                </a:endParaRPr>
              </a:p>
            </p:txBody>
          </p:sp>
          <p:sp>
            <p:nvSpPr>
              <p:cNvPr id="176" name="TextBox 360"/>
              <p:cNvSpPr txBox="1">
                <a:spLocks noChangeArrowheads="1"/>
              </p:cNvSpPr>
              <p:nvPr/>
            </p:nvSpPr>
            <p:spPr bwMode="auto">
              <a:xfrm>
                <a:off x="3838274" y="1563636"/>
                <a:ext cx="2889757" cy="3504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en-US" altLang="zh-CN" sz="1100" dirty="0" smtClean="0">
                    <a:solidFill>
                      <a:srgbClr val="0D0D0D"/>
                    </a:solidFill>
                  </a:rPr>
                  <a:t>Under preparation: 14</a:t>
                </a:r>
                <a:endParaRPr lang="zh-CN" altLang="en-US" sz="1100" dirty="0">
                  <a:solidFill>
                    <a:srgbClr val="0D0D0D"/>
                  </a:solidFill>
                </a:endParaRPr>
              </a:p>
            </p:txBody>
          </p:sp>
          <p:sp>
            <p:nvSpPr>
              <p:cNvPr id="177" name="TextBox 251"/>
              <p:cNvSpPr txBox="1">
                <a:spLocks noChangeArrowheads="1"/>
              </p:cNvSpPr>
              <p:nvPr/>
            </p:nvSpPr>
            <p:spPr bwMode="auto">
              <a:xfrm>
                <a:off x="22503" y="6200894"/>
                <a:ext cx="1872329" cy="3398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endParaRPr lang="zh-CN" altLang="en-US" sz="1100"/>
              </a:p>
            </p:txBody>
          </p:sp>
          <p:sp>
            <p:nvSpPr>
              <p:cNvPr id="178" name="TextBox 269"/>
              <p:cNvSpPr txBox="1">
                <a:spLocks noChangeArrowheads="1"/>
              </p:cNvSpPr>
              <p:nvPr/>
            </p:nvSpPr>
            <p:spPr bwMode="auto">
              <a:xfrm>
                <a:off x="1282" y="6631438"/>
                <a:ext cx="1872329" cy="3398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endParaRPr lang="zh-CN" altLang="en-US" sz="1100"/>
              </a:p>
            </p:txBody>
          </p:sp>
          <p:sp>
            <p:nvSpPr>
              <p:cNvPr id="179" name="TextBox 296"/>
              <p:cNvSpPr txBox="1">
                <a:spLocks noChangeArrowheads="1"/>
              </p:cNvSpPr>
              <p:nvPr/>
            </p:nvSpPr>
            <p:spPr bwMode="auto">
              <a:xfrm>
                <a:off x="12287" y="5777758"/>
                <a:ext cx="1872329" cy="3398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/>
                <a:endParaRPr lang="zh-CN" altLang="en-US" sz="1100"/>
              </a:p>
            </p:txBody>
          </p:sp>
        </p:grpSp>
        <p:cxnSp>
          <p:nvCxnSpPr>
            <p:cNvPr id="8" name="직선 화살표 연결선 25"/>
            <p:cNvCxnSpPr>
              <a:cxnSpLocks noChangeShapeType="1"/>
            </p:cNvCxnSpPr>
            <p:nvPr/>
          </p:nvCxnSpPr>
          <p:spPr bwMode="auto">
            <a:xfrm flipV="1">
              <a:off x="7219" y="1807"/>
              <a:ext cx="1697" cy="1543"/>
            </a:xfrm>
            <a:prstGeom prst="straightConnector1">
              <a:avLst/>
            </a:prstGeom>
            <a:noFill/>
            <a:ln w="9525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9" name="椭圆 116"/>
            <p:cNvSpPr>
              <a:spLocks noChangeArrowheads="1"/>
            </p:cNvSpPr>
            <p:nvPr/>
          </p:nvSpPr>
          <p:spPr bwMode="auto">
            <a:xfrm>
              <a:off x="7171" y="3303"/>
              <a:ext cx="95" cy="92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en-US" sz="1200">
                <a:solidFill>
                  <a:srgbClr val="FFFFFF"/>
                </a:solidFill>
              </a:endParaRPr>
            </a:p>
          </p:txBody>
        </p:sp>
        <p:sp>
          <p:nvSpPr>
            <p:cNvPr id="10" name="椭圆 135"/>
            <p:cNvSpPr>
              <a:spLocks noChangeArrowheads="1"/>
            </p:cNvSpPr>
            <p:nvPr/>
          </p:nvSpPr>
          <p:spPr bwMode="auto">
            <a:xfrm>
              <a:off x="6980" y="3119"/>
              <a:ext cx="95" cy="93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en-US" sz="1200">
                <a:solidFill>
                  <a:srgbClr val="FFFFFF"/>
                </a:solidFill>
              </a:endParaRPr>
            </a:p>
          </p:txBody>
        </p:sp>
        <p:sp>
          <p:nvSpPr>
            <p:cNvPr id="11" name="椭圆 136"/>
            <p:cNvSpPr>
              <a:spLocks noChangeArrowheads="1"/>
            </p:cNvSpPr>
            <p:nvPr/>
          </p:nvSpPr>
          <p:spPr bwMode="auto">
            <a:xfrm>
              <a:off x="7266" y="3762"/>
              <a:ext cx="96" cy="92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en-US" sz="1200">
                <a:solidFill>
                  <a:srgbClr val="FFFFFF"/>
                </a:solidFill>
              </a:endParaRPr>
            </a:p>
          </p:txBody>
        </p:sp>
        <p:sp>
          <p:nvSpPr>
            <p:cNvPr id="12" name="椭圆 137"/>
            <p:cNvSpPr>
              <a:spLocks noChangeArrowheads="1"/>
            </p:cNvSpPr>
            <p:nvPr/>
          </p:nvSpPr>
          <p:spPr bwMode="auto">
            <a:xfrm>
              <a:off x="7003" y="4339"/>
              <a:ext cx="96" cy="92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en-US" sz="1200">
                <a:solidFill>
                  <a:srgbClr val="FFFFFF"/>
                </a:solidFill>
              </a:endParaRPr>
            </a:p>
          </p:txBody>
        </p:sp>
        <p:sp>
          <p:nvSpPr>
            <p:cNvPr id="13" name="椭圆 138"/>
            <p:cNvSpPr>
              <a:spLocks noChangeArrowheads="1"/>
            </p:cNvSpPr>
            <p:nvPr/>
          </p:nvSpPr>
          <p:spPr bwMode="auto">
            <a:xfrm>
              <a:off x="7048" y="3890"/>
              <a:ext cx="95" cy="92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en-US" sz="1200">
                <a:solidFill>
                  <a:srgbClr val="FFFFFF"/>
                </a:solidFill>
              </a:endParaRPr>
            </a:p>
          </p:txBody>
        </p:sp>
        <p:sp>
          <p:nvSpPr>
            <p:cNvPr id="14" name="椭圆 139"/>
            <p:cNvSpPr>
              <a:spLocks noChangeArrowheads="1"/>
            </p:cNvSpPr>
            <p:nvPr/>
          </p:nvSpPr>
          <p:spPr bwMode="auto">
            <a:xfrm>
              <a:off x="7362" y="5138"/>
              <a:ext cx="95" cy="92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en-US" sz="1200">
                <a:solidFill>
                  <a:srgbClr val="FFFFFF"/>
                </a:solidFill>
              </a:endParaRPr>
            </a:p>
          </p:txBody>
        </p:sp>
        <p:sp>
          <p:nvSpPr>
            <p:cNvPr id="15" name="椭圆 140"/>
            <p:cNvSpPr>
              <a:spLocks noChangeArrowheads="1"/>
            </p:cNvSpPr>
            <p:nvPr/>
          </p:nvSpPr>
          <p:spPr bwMode="auto">
            <a:xfrm>
              <a:off x="7311" y="5153"/>
              <a:ext cx="95" cy="91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en-US" sz="1200">
                <a:solidFill>
                  <a:srgbClr val="FFFFFF"/>
                </a:solidFill>
              </a:endParaRPr>
            </a:p>
          </p:txBody>
        </p:sp>
        <p:sp>
          <p:nvSpPr>
            <p:cNvPr id="16" name="椭圆 141"/>
            <p:cNvSpPr>
              <a:spLocks noChangeArrowheads="1"/>
            </p:cNvSpPr>
            <p:nvPr/>
          </p:nvSpPr>
          <p:spPr bwMode="auto">
            <a:xfrm>
              <a:off x="7371" y="5391"/>
              <a:ext cx="95" cy="92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en-US" sz="1200">
                <a:solidFill>
                  <a:srgbClr val="FFFFFF"/>
                </a:solidFill>
              </a:endParaRPr>
            </a:p>
          </p:txBody>
        </p:sp>
        <p:sp>
          <p:nvSpPr>
            <p:cNvPr id="17" name="椭圆 143"/>
            <p:cNvSpPr>
              <a:spLocks noChangeArrowheads="1"/>
            </p:cNvSpPr>
            <p:nvPr/>
          </p:nvSpPr>
          <p:spPr bwMode="auto">
            <a:xfrm>
              <a:off x="7128" y="5938"/>
              <a:ext cx="96" cy="92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en-US" sz="1200">
                <a:solidFill>
                  <a:srgbClr val="FFFFFF"/>
                </a:solidFill>
              </a:endParaRPr>
            </a:p>
          </p:txBody>
        </p:sp>
        <p:sp>
          <p:nvSpPr>
            <p:cNvPr id="18" name="椭圆 144"/>
            <p:cNvSpPr>
              <a:spLocks noChangeArrowheads="1"/>
            </p:cNvSpPr>
            <p:nvPr/>
          </p:nvSpPr>
          <p:spPr bwMode="auto">
            <a:xfrm>
              <a:off x="7124" y="5762"/>
              <a:ext cx="95" cy="92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en-US" sz="1200">
                <a:solidFill>
                  <a:srgbClr val="FFFFFF"/>
                </a:solidFill>
              </a:endParaRPr>
            </a:p>
          </p:txBody>
        </p:sp>
        <p:sp>
          <p:nvSpPr>
            <p:cNvPr id="19" name="椭圆 145"/>
            <p:cNvSpPr>
              <a:spLocks noChangeArrowheads="1"/>
            </p:cNvSpPr>
            <p:nvPr/>
          </p:nvSpPr>
          <p:spPr bwMode="auto">
            <a:xfrm>
              <a:off x="6598" y="6460"/>
              <a:ext cx="96" cy="92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en-US" sz="1200">
                <a:solidFill>
                  <a:srgbClr val="FFFFFF"/>
                </a:solidFill>
              </a:endParaRPr>
            </a:p>
          </p:txBody>
        </p:sp>
        <p:sp>
          <p:nvSpPr>
            <p:cNvPr id="20" name="椭圆 147"/>
            <p:cNvSpPr>
              <a:spLocks noChangeArrowheads="1"/>
            </p:cNvSpPr>
            <p:nvPr/>
          </p:nvSpPr>
          <p:spPr bwMode="auto">
            <a:xfrm>
              <a:off x="6437" y="6515"/>
              <a:ext cx="96" cy="91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en-US" sz="1200">
                <a:solidFill>
                  <a:srgbClr val="FFFFFF"/>
                </a:solidFill>
              </a:endParaRPr>
            </a:p>
          </p:txBody>
        </p:sp>
        <p:sp>
          <p:nvSpPr>
            <p:cNvPr id="21" name="椭圆 148"/>
            <p:cNvSpPr>
              <a:spLocks noChangeArrowheads="1"/>
            </p:cNvSpPr>
            <p:nvPr/>
          </p:nvSpPr>
          <p:spPr bwMode="auto">
            <a:xfrm>
              <a:off x="6119" y="6606"/>
              <a:ext cx="96" cy="93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en-US" sz="1200">
                <a:solidFill>
                  <a:srgbClr val="FFFFFF"/>
                </a:solidFill>
              </a:endParaRPr>
            </a:p>
          </p:txBody>
        </p:sp>
        <p:sp>
          <p:nvSpPr>
            <p:cNvPr id="22" name="椭圆 150"/>
            <p:cNvSpPr>
              <a:spLocks noChangeArrowheads="1"/>
            </p:cNvSpPr>
            <p:nvPr/>
          </p:nvSpPr>
          <p:spPr bwMode="auto">
            <a:xfrm>
              <a:off x="5977" y="6674"/>
              <a:ext cx="95" cy="91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en-US" sz="1200">
                <a:solidFill>
                  <a:srgbClr val="FFFFFF"/>
                </a:solidFill>
              </a:endParaRPr>
            </a:p>
          </p:txBody>
        </p:sp>
        <p:sp>
          <p:nvSpPr>
            <p:cNvPr id="23" name="椭圆 151"/>
            <p:cNvSpPr>
              <a:spLocks noChangeArrowheads="1"/>
            </p:cNvSpPr>
            <p:nvPr/>
          </p:nvSpPr>
          <p:spPr bwMode="auto">
            <a:xfrm>
              <a:off x="5446" y="6715"/>
              <a:ext cx="95" cy="91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en-US" sz="1200">
                <a:solidFill>
                  <a:srgbClr val="FFFFFF"/>
                </a:solidFill>
              </a:endParaRPr>
            </a:p>
          </p:txBody>
        </p:sp>
        <p:cxnSp>
          <p:nvCxnSpPr>
            <p:cNvPr id="24" name="직선 화살표 연결선 25"/>
            <p:cNvCxnSpPr>
              <a:cxnSpLocks noChangeShapeType="1"/>
            </p:cNvCxnSpPr>
            <p:nvPr/>
          </p:nvCxnSpPr>
          <p:spPr bwMode="auto">
            <a:xfrm flipV="1">
              <a:off x="7049" y="1406"/>
              <a:ext cx="1820" cy="1715"/>
            </a:xfrm>
            <a:prstGeom prst="straightConnector1">
              <a:avLst/>
            </a:prstGeom>
            <a:noFill/>
            <a:ln w="9525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5" name="직선 화살표 연결선 25"/>
            <p:cNvCxnSpPr>
              <a:cxnSpLocks noChangeShapeType="1"/>
            </p:cNvCxnSpPr>
            <p:nvPr/>
          </p:nvCxnSpPr>
          <p:spPr bwMode="auto">
            <a:xfrm flipV="1">
              <a:off x="7143" y="2208"/>
              <a:ext cx="1735" cy="1695"/>
            </a:xfrm>
            <a:prstGeom prst="straightConnector1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6" name="직선 화살표 연결선 25"/>
            <p:cNvCxnSpPr>
              <a:cxnSpLocks noChangeShapeType="1"/>
            </p:cNvCxnSpPr>
            <p:nvPr/>
          </p:nvCxnSpPr>
          <p:spPr bwMode="auto">
            <a:xfrm flipV="1">
              <a:off x="7360" y="3675"/>
              <a:ext cx="1543" cy="1521"/>
            </a:xfrm>
            <a:prstGeom prst="straightConnector1">
              <a:avLst/>
            </a:prstGeom>
            <a:noFill/>
            <a:ln w="9525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7" name="직선 화살표 연결선 25"/>
            <p:cNvCxnSpPr>
              <a:cxnSpLocks noChangeShapeType="1"/>
            </p:cNvCxnSpPr>
            <p:nvPr/>
          </p:nvCxnSpPr>
          <p:spPr bwMode="auto">
            <a:xfrm flipV="1">
              <a:off x="7073" y="3104"/>
              <a:ext cx="1795" cy="1267"/>
            </a:xfrm>
            <a:prstGeom prst="straightConnector1">
              <a:avLst/>
            </a:prstGeom>
            <a:noFill/>
            <a:ln w="9525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8" name="직선 화살표 연결선 25"/>
            <p:cNvCxnSpPr>
              <a:cxnSpLocks noChangeShapeType="1"/>
            </p:cNvCxnSpPr>
            <p:nvPr/>
          </p:nvCxnSpPr>
          <p:spPr bwMode="auto">
            <a:xfrm flipV="1">
              <a:off x="7177" y="5023"/>
              <a:ext cx="1725" cy="787"/>
            </a:xfrm>
            <a:prstGeom prst="straightConnector1">
              <a:avLst/>
            </a:prstGeom>
            <a:noFill/>
            <a:ln w="9525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9" name="椭圆 177"/>
            <p:cNvSpPr>
              <a:spLocks noChangeArrowheads="1"/>
            </p:cNvSpPr>
            <p:nvPr/>
          </p:nvSpPr>
          <p:spPr bwMode="auto">
            <a:xfrm>
              <a:off x="5479" y="7218"/>
              <a:ext cx="96" cy="92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en-US" sz="1200">
                <a:solidFill>
                  <a:srgbClr val="FFFFFF"/>
                </a:solidFill>
              </a:endParaRPr>
            </a:p>
          </p:txBody>
        </p:sp>
        <p:sp>
          <p:nvSpPr>
            <p:cNvPr id="30" name="矩形 124"/>
            <p:cNvSpPr>
              <a:spLocks noChangeArrowheads="1"/>
            </p:cNvSpPr>
            <p:nvPr/>
          </p:nvSpPr>
          <p:spPr bwMode="auto">
            <a:xfrm>
              <a:off x="10267" y="2008"/>
              <a:ext cx="191" cy="18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1" name="矩形 125"/>
            <p:cNvSpPr>
              <a:spLocks noChangeArrowheads="1"/>
            </p:cNvSpPr>
            <p:nvPr/>
          </p:nvSpPr>
          <p:spPr bwMode="auto">
            <a:xfrm>
              <a:off x="10555" y="2008"/>
              <a:ext cx="191" cy="18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2" name="矩形 126"/>
            <p:cNvSpPr>
              <a:spLocks noChangeArrowheads="1"/>
            </p:cNvSpPr>
            <p:nvPr/>
          </p:nvSpPr>
          <p:spPr bwMode="auto">
            <a:xfrm>
              <a:off x="10841" y="2008"/>
              <a:ext cx="191" cy="18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3" name="矩形 127"/>
            <p:cNvSpPr>
              <a:spLocks noChangeArrowheads="1"/>
            </p:cNvSpPr>
            <p:nvPr/>
          </p:nvSpPr>
          <p:spPr bwMode="auto">
            <a:xfrm>
              <a:off x="11128" y="2008"/>
              <a:ext cx="191" cy="18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34" name="직선 연결선 56"/>
            <p:cNvCxnSpPr>
              <a:cxnSpLocks noChangeShapeType="1"/>
            </p:cNvCxnSpPr>
            <p:nvPr/>
          </p:nvCxnSpPr>
          <p:spPr bwMode="auto">
            <a:xfrm flipV="1">
              <a:off x="8893" y="1807"/>
              <a:ext cx="2868" cy="0"/>
            </a:xfrm>
            <a:prstGeom prst="line">
              <a:avLst/>
            </a:prstGeom>
            <a:noFill/>
            <a:ln w="9525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5" name="矩形 158"/>
            <p:cNvSpPr>
              <a:spLocks noChangeArrowheads="1"/>
            </p:cNvSpPr>
            <p:nvPr/>
          </p:nvSpPr>
          <p:spPr bwMode="auto">
            <a:xfrm>
              <a:off x="10543" y="1607"/>
              <a:ext cx="191" cy="18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36" name="직선 연결선 56"/>
            <p:cNvCxnSpPr>
              <a:cxnSpLocks noChangeShapeType="1"/>
            </p:cNvCxnSpPr>
            <p:nvPr/>
          </p:nvCxnSpPr>
          <p:spPr bwMode="auto">
            <a:xfrm flipV="1">
              <a:off x="8892" y="2208"/>
              <a:ext cx="2868" cy="0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7" name="직선 연결선 56"/>
            <p:cNvCxnSpPr>
              <a:cxnSpLocks noChangeShapeType="1"/>
            </p:cNvCxnSpPr>
            <p:nvPr/>
          </p:nvCxnSpPr>
          <p:spPr bwMode="auto">
            <a:xfrm flipV="1">
              <a:off x="8868" y="2609"/>
              <a:ext cx="2869" cy="0"/>
            </a:xfrm>
            <a:prstGeom prst="line">
              <a:avLst/>
            </a:prstGeom>
            <a:noFill/>
            <a:ln w="9525">
              <a:solidFill>
                <a:srgbClr val="D9969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8" name="직선 연결선 56"/>
            <p:cNvCxnSpPr>
              <a:cxnSpLocks noChangeShapeType="1"/>
            </p:cNvCxnSpPr>
            <p:nvPr/>
          </p:nvCxnSpPr>
          <p:spPr bwMode="auto">
            <a:xfrm flipV="1">
              <a:off x="8878" y="3110"/>
              <a:ext cx="2868" cy="0"/>
            </a:xfrm>
            <a:prstGeom prst="line">
              <a:avLst/>
            </a:prstGeom>
            <a:noFill/>
            <a:ln w="9525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9" name="矩形 182"/>
            <p:cNvSpPr>
              <a:spLocks noChangeArrowheads="1"/>
            </p:cNvSpPr>
            <p:nvPr/>
          </p:nvSpPr>
          <p:spPr bwMode="auto">
            <a:xfrm>
              <a:off x="10199" y="2909"/>
              <a:ext cx="191" cy="18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0" name="矩形 183"/>
            <p:cNvSpPr>
              <a:spLocks noChangeArrowheads="1"/>
            </p:cNvSpPr>
            <p:nvPr/>
          </p:nvSpPr>
          <p:spPr bwMode="auto">
            <a:xfrm>
              <a:off x="10480" y="2909"/>
              <a:ext cx="191" cy="18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41" name="직선 연결선 56"/>
            <p:cNvCxnSpPr>
              <a:cxnSpLocks noChangeShapeType="1"/>
            </p:cNvCxnSpPr>
            <p:nvPr/>
          </p:nvCxnSpPr>
          <p:spPr bwMode="auto">
            <a:xfrm flipV="1">
              <a:off x="8892" y="3711"/>
              <a:ext cx="2868" cy="0"/>
            </a:xfrm>
            <a:prstGeom prst="line">
              <a:avLst/>
            </a:prstGeom>
            <a:noFill/>
            <a:ln w="9525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2" name="矩形 187"/>
            <p:cNvSpPr>
              <a:spLocks noChangeArrowheads="1"/>
            </p:cNvSpPr>
            <p:nvPr/>
          </p:nvSpPr>
          <p:spPr bwMode="auto">
            <a:xfrm>
              <a:off x="11040" y="3523"/>
              <a:ext cx="192" cy="18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3" name="矩形 188"/>
            <p:cNvSpPr>
              <a:spLocks noChangeArrowheads="1"/>
            </p:cNvSpPr>
            <p:nvPr/>
          </p:nvSpPr>
          <p:spPr bwMode="auto">
            <a:xfrm>
              <a:off x="11319" y="3525"/>
              <a:ext cx="191" cy="18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44" name="직선 연결선 56"/>
            <p:cNvCxnSpPr>
              <a:cxnSpLocks noChangeShapeType="1"/>
            </p:cNvCxnSpPr>
            <p:nvPr/>
          </p:nvCxnSpPr>
          <p:spPr bwMode="auto">
            <a:xfrm flipV="1">
              <a:off x="8892" y="4012"/>
              <a:ext cx="2868" cy="0"/>
            </a:xfrm>
            <a:prstGeom prst="line">
              <a:avLst/>
            </a:prstGeom>
            <a:noFill/>
            <a:ln w="9525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5" name="矩形 193"/>
            <p:cNvSpPr>
              <a:spLocks noChangeArrowheads="1"/>
            </p:cNvSpPr>
            <p:nvPr/>
          </p:nvSpPr>
          <p:spPr bwMode="auto">
            <a:xfrm>
              <a:off x="10542" y="3811"/>
              <a:ext cx="191" cy="1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6" name="矩形 194"/>
            <p:cNvSpPr>
              <a:spLocks noChangeArrowheads="1"/>
            </p:cNvSpPr>
            <p:nvPr/>
          </p:nvSpPr>
          <p:spPr bwMode="auto">
            <a:xfrm>
              <a:off x="10828" y="3811"/>
              <a:ext cx="191" cy="1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47" name="직선 연결선 56"/>
            <p:cNvCxnSpPr>
              <a:cxnSpLocks noChangeShapeType="1"/>
            </p:cNvCxnSpPr>
            <p:nvPr/>
          </p:nvCxnSpPr>
          <p:spPr bwMode="auto">
            <a:xfrm flipV="1">
              <a:off x="8892" y="4312"/>
              <a:ext cx="2868" cy="0"/>
            </a:xfrm>
            <a:prstGeom prst="line">
              <a:avLst/>
            </a:prstGeom>
            <a:noFill/>
            <a:ln w="9525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8" name="矩形 198"/>
            <p:cNvSpPr>
              <a:spLocks noChangeArrowheads="1"/>
            </p:cNvSpPr>
            <p:nvPr/>
          </p:nvSpPr>
          <p:spPr bwMode="auto">
            <a:xfrm>
              <a:off x="10480" y="4112"/>
              <a:ext cx="191" cy="18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9" name="矩形 199"/>
            <p:cNvSpPr>
              <a:spLocks noChangeArrowheads="1"/>
            </p:cNvSpPr>
            <p:nvPr/>
          </p:nvSpPr>
          <p:spPr bwMode="auto">
            <a:xfrm>
              <a:off x="10767" y="4112"/>
              <a:ext cx="191" cy="18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50" name="직선 연결선 56"/>
            <p:cNvCxnSpPr>
              <a:cxnSpLocks noChangeShapeType="1"/>
            </p:cNvCxnSpPr>
            <p:nvPr/>
          </p:nvCxnSpPr>
          <p:spPr bwMode="auto">
            <a:xfrm flipV="1">
              <a:off x="8892" y="4613"/>
              <a:ext cx="2868" cy="0"/>
            </a:xfrm>
            <a:prstGeom prst="line">
              <a:avLst/>
            </a:prstGeom>
            <a:noFill/>
            <a:ln w="9525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51" name="矩形 202"/>
            <p:cNvSpPr>
              <a:spLocks noChangeArrowheads="1"/>
            </p:cNvSpPr>
            <p:nvPr/>
          </p:nvSpPr>
          <p:spPr bwMode="auto">
            <a:xfrm>
              <a:off x="10199" y="4412"/>
              <a:ext cx="191" cy="18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2" name="矩形 203"/>
            <p:cNvSpPr>
              <a:spLocks noChangeArrowheads="1"/>
            </p:cNvSpPr>
            <p:nvPr/>
          </p:nvSpPr>
          <p:spPr bwMode="auto">
            <a:xfrm>
              <a:off x="10480" y="4412"/>
              <a:ext cx="191" cy="18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3" name="矩形 204"/>
            <p:cNvSpPr>
              <a:spLocks noChangeArrowheads="1"/>
            </p:cNvSpPr>
            <p:nvPr/>
          </p:nvSpPr>
          <p:spPr bwMode="auto">
            <a:xfrm>
              <a:off x="10767" y="4412"/>
              <a:ext cx="191" cy="18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54" name="직선 연결선 56"/>
            <p:cNvCxnSpPr>
              <a:cxnSpLocks noChangeShapeType="1"/>
            </p:cNvCxnSpPr>
            <p:nvPr/>
          </p:nvCxnSpPr>
          <p:spPr bwMode="auto">
            <a:xfrm flipV="1">
              <a:off x="8892" y="5026"/>
              <a:ext cx="2868" cy="0"/>
            </a:xfrm>
            <a:prstGeom prst="line">
              <a:avLst/>
            </a:prstGeom>
            <a:noFill/>
            <a:ln w="9525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55" name="矩形 213"/>
            <p:cNvSpPr>
              <a:spLocks noChangeArrowheads="1"/>
            </p:cNvSpPr>
            <p:nvPr/>
          </p:nvSpPr>
          <p:spPr bwMode="auto">
            <a:xfrm>
              <a:off x="10480" y="4775"/>
              <a:ext cx="191" cy="18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6" name="矩形 214"/>
            <p:cNvSpPr>
              <a:spLocks noChangeArrowheads="1"/>
            </p:cNvSpPr>
            <p:nvPr/>
          </p:nvSpPr>
          <p:spPr bwMode="auto">
            <a:xfrm>
              <a:off x="10767" y="4775"/>
              <a:ext cx="191" cy="18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57" name="직선 연결선 56"/>
            <p:cNvCxnSpPr>
              <a:cxnSpLocks noChangeShapeType="1"/>
            </p:cNvCxnSpPr>
            <p:nvPr/>
          </p:nvCxnSpPr>
          <p:spPr bwMode="auto">
            <a:xfrm flipV="1">
              <a:off x="8892" y="5485"/>
              <a:ext cx="2868" cy="0"/>
            </a:xfrm>
            <a:prstGeom prst="line">
              <a:avLst/>
            </a:prstGeom>
            <a:noFill/>
            <a:ln w="9525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58" name="矩形 217"/>
            <p:cNvSpPr>
              <a:spLocks noChangeArrowheads="1"/>
            </p:cNvSpPr>
            <p:nvPr/>
          </p:nvSpPr>
          <p:spPr bwMode="auto">
            <a:xfrm>
              <a:off x="10199" y="5234"/>
              <a:ext cx="191" cy="18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9" name="矩形 218"/>
            <p:cNvSpPr>
              <a:spLocks noChangeArrowheads="1"/>
            </p:cNvSpPr>
            <p:nvPr/>
          </p:nvSpPr>
          <p:spPr bwMode="auto">
            <a:xfrm>
              <a:off x="10480" y="5234"/>
              <a:ext cx="191" cy="18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0" name="矩形 219"/>
            <p:cNvSpPr>
              <a:spLocks noChangeArrowheads="1"/>
            </p:cNvSpPr>
            <p:nvPr/>
          </p:nvSpPr>
          <p:spPr bwMode="auto">
            <a:xfrm>
              <a:off x="10767" y="5234"/>
              <a:ext cx="191" cy="18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61" name="직선 연결선 56"/>
            <p:cNvCxnSpPr>
              <a:cxnSpLocks noChangeShapeType="1"/>
            </p:cNvCxnSpPr>
            <p:nvPr/>
          </p:nvCxnSpPr>
          <p:spPr bwMode="auto">
            <a:xfrm flipV="1">
              <a:off x="8892" y="5944"/>
              <a:ext cx="2868" cy="0"/>
            </a:xfrm>
            <a:prstGeom prst="line">
              <a:avLst/>
            </a:prstGeom>
            <a:noFill/>
            <a:ln w="9525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62" name="矩形 223"/>
            <p:cNvSpPr>
              <a:spLocks noChangeArrowheads="1"/>
            </p:cNvSpPr>
            <p:nvPr/>
          </p:nvSpPr>
          <p:spPr bwMode="auto">
            <a:xfrm>
              <a:off x="11501" y="6144"/>
              <a:ext cx="191" cy="1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63" name="직선 연결선 56"/>
            <p:cNvCxnSpPr>
              <a:cxnSpLocks noChangeShapeType="1"/>
            </p:cNvCxnSpPr>
            <p:nvPr/>
          </p:nvCxnSpPr>
          <p:spPr bwMode="auto">
            <a:xfrm flipV="1">
              <a:off x="8892" y="6402"/>
              <a:ext cx="2868" cy="0"/>
            </a:xfrm>
            <a:prstGeom prst="line">
              <a:avLst/>
            </a:prstGeom>
            <a:noFill/>
            <a:ln w="9525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64" name="矩形 227"/>
            <p:cNvSpPr>
              <a:spLocks noChangeArrowheads="1"/>
            </p:cNvSpPr>
            <p:nvPr/>
          </p:nvSpPr>
          <p:spPr bwMode="auto">
            <a:xfrm>
              <a:off x="10199" y="6148"/>
              <a:ext cx="191" cy="18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5" name="矩形 228"/>
            <p:cNvSpPr>
              <a:spLocks noChangeArrowheads="1"/>
            </p:cNvSpPr>
            <p:nvPr/>
          </p:nvSpPr>
          <p:spPr bwMode="auto">
            <a:xfrm>
              <a:off x="10480" y="6152"/>
              <a:ext cx="191" cy="18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6" name="矩形 229"/>
            <p:cNvSpPr>
              <a:spLocks noChangeArrowheads="1"/>
            </p:cNvSpPr>
            <p:nvPr/>
          </p:nvSpPr>
          <p:spPr bwMode="auto">
            <a:xfrm>
              <a:off x="10767" y="6152"/>
              <a:ext cx="191" cy="18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67" name="직선 연결선 56"/>
            <p:cNvCxnSpPr>
              <a:cxnSpLocks noChangeShapeType="1"/>
            </p:cNvCxnSpPr>
            <p:nvPr/>
          </p:nvCxnSpPr>
          <p:spPr bwMode="auto">
            <a:xfrm flipV="1">
              <a:off x="8892" y="6862"/>
              <a:ext cx="2868" cy="0"/>
            </a:xfrm>
            <a:prstGeom prst="line">
              <a:avLst/>
            </a:prstGeom>
            <a:noFill/>
            <a:ln w="9525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68" name="矩形 232"/>
            <p:cNvSpPr>
              <a:spLocks noChangeArrowheads="1"/>
            </p:cNvSpPr>
            <p:nvPr/>
          </p:nvSpPr>
          <p:spPr bwMode="auto">
            <a:xfrm>
              <a:off x="10199" y="6606"/>
              <a:ext cx="191" cy="18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9" name="矩形 233"/>
            <p:cNvSpPr>
              <a:spLocks noChangeArrowheads="1"/>
            </p:cNvSpPr>
            <p:nvPr/>
          </p:nvSpPr>
          <p:spPr bwMode="auto">
            <a:xfrm>
              <a:off x="10480" y="6610"/>
              <a:ext cx="191" cy="18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70" name="직선 연결선 56"/>
            <p:cNvCxnSpPr>
              <a:cxnSpLocks noChangeShapeType="1"/>
            </p:cNvCxnSpPr>
            <p:nvPr/>
          </p:nvCxnSpPr>
          <p:spPr bwMode="auto">
            <a:xfrm flipV="1">
              <a:off x="8892" y="7430"/>
              <a:ext cx="2868" cy="0"/>
            </a:xfrm>
            <a:prstGeom prst="line">
              <a:avLst/>
            </a:prstGeom>
            <a:noFill/>
            <a:ln w="9525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72" name="矩形 239"/>
            <p:cNvSpPr>
              <a:spLocks noChangeArrowheads="1"/>
            </p:cNvSpPr>
            <p:nvPr/>
          </p:nvSpPr>
          <p:spPr bwMode="auto">
            <a:xfrm>
              <a:off x="10480" y="7134"/>
              <a:ext cx="191" cy="18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3" name="矩形 240"/>
            <p:cNvSpPr>
              <a:spLocks noChangeArrowheads="1"/>
            </p:cNvSpPr>
            <p:nvPr/>
          </p:nvSpPr>
          <p:spPr bwMode="auto">
            <a:xfrm>
              <a:off x="10767" y="7134"/>
              <a:ext cx="191" cy="18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74" name="직선 연결선 56"/>
            <p:cNvCxnSpPr>
              <a:cxnSpLocks noChangeShapeType="1"/>
            </p:cNvCxnSpPr>
            <p:nvPr/>
          </p:nvCxnSpPr>
          <p:spPr bwMode="auto">
            <a:xfrm flipV="1">
              <a:off x="8878" y="1406"/>
              <a:ext cx="2868" cy="0"/>
            </a:xfrm>
            <a:prstGeom prst="line">
              <a:avLst/>
            </a:prstGeom>
            <a:noFill/>
            <a:ln w="9525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75" name="矩形 248"/>
            <p:cNvSpPr>
              <a:spLocks noChangeArrowheads="1"/>
            </p:cNvSpPr>
            <p:nvPr/>
          </p:nvSpPr>
          <p:spPr bwMode="auto">
            <a:xfrm>
              <a:off x="10242" y="1206"/>
              <a:ext cx="191" cy="18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6" name="矩形 249"/>
            <p:cNvSpPr>
              <a:spLocks noChangeArrowheads="1"/>
            </p:cNvSpPr>
            <p:nvPr/>
          </p:nvSpPr>
          <p:spPr bwMode="auto">
            <a:xfrm>
              <a:off x="10522" y="1206"/>
              <a:ext cx="191" cy="18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77" name="직선 화살표 연결선 25"/>
            <p:cNvCxnSpPr>
              <a:cxnSpLocks noChangeShapeType="1"/>
            </p:cNvCxnSpPr>
            <p:nvPr/>
          </p:nvCxnSpPr>
          <p:spPr bwMode="auto">
            <a:xfrm flipV="1">
              <a:off x="7334" y="2609"/>
              <a:ext cx="1534" cy="1170"/>
            </a:xfrm>
            <a:prstGeom prst="straightConnector1">
              <a:avLst/>
            </a:prstGeom>
            <a:noFill/>
            <a:ln w="9525">
              <a:solidFill>
                <a:srgbClr val="D9969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8" name="직선 화살표 연결선 25"/>
            <p:cNvCxnSpPr>
              <a:cxnSpLocks noChangeShapeType="1"/>
            </p:cNvCxnSpPr>
            <p:nvPr/>
          </p:nvCxnSpPr>
          <p:spPr bwMode="auto">
            <a:xfrm flipV="1">
              <a:off x="7360" y="4012"/>
              <a:ext cx="1543" cy="1185"/>
            </a:xfrm>
            <a:prstGeom prst="straightConnector1">
              <a:avLst/>
            </a:prstGeom>
            <a:noFill/>
            <a:ln w="9525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9" name="직선 화살표 연결선 25"/>
            <p:cNvCxnSpPr>
              <a:cxnSpLocks noChangeShapeType="1"/>
            </p:cNvCxnSpPr>
            <p:nvPr/>
          </p:nvCxnSpPr>
          <p:spPr bwMode="auto">
            <a:xfrm flipV="1">
              <a:off x="7361" y="4313"/>
              <a:ext cx="1531" cy="886"/>
            </a:xfrm>
            <a:prstGeom prst="straightConnector1">
              <a:avLst/>
            </a:prstGeom>
            <a:noFill/>
            <a:ln w="9525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0" name="직선 화살표 연결선 25"/>
            <p:cNvCxnSpPr>
              <a:cxnSpLocks noChangeShapeType="1"/>
            </p:cNvCxnSpPr>
            <p:nvPr/>
          </p:nvCxnSpPr>
          <p:spPr bwMode="auto">
            <a:xfrm flipV="1">
              <a:off x="7457" y="4613"/>
              <a:ext cx="1459" cy="769"/>
            </a:xfrm>
            <a:prstGeom prst="straightConnector1">
              <a:avLst/>
            </a:prstGeom>
            <a:noFill/>
            <a:ln w="9525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1" name="직선 화살표 연결선 25"/>
            <p:cNvCxnSpPr>
              <a:cxnSpLocks noChangeShapeType="1"/>
            </p:cNvCxnSpPr>
            <p:nvPr/>
          </p:nvCxnSpPr>
          <p:spPr bwMode="auto">
            <a:xfrm flipV="1">
              <a:off x="7164" y="5487"/>
              <a:ext cx="1728" cy="508"/>
            </a:xfrm>
            <a:prstGeom prst="straightConnector1">
              <a:avLst/>
            </a:prstGeom>
            <a:noFill/>
            <a:ln w="9525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2" name="직선 화살표 연결선 25"/>
            <p:cNvCxnSpPr>
              <a:cxnSpLocks noChangeShapeType="1"/>
            </p:cNvCxnSpPr>
            <p:nvPr/>
          </p:nvCxnSpPr>
          <p:spPr bwMode="auto">
            <a:xfrm flipV="1">
              <a:off x="6702" y="5939"/>
              <a:ext cx="2203" cy="537"/>
            </a:xfrm>
            <a:prstGeom prst="straightConnector1">
              <a:avLst/>
            </a:prstGeom>
            <a:noFill/>
            <a:ln w="9525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3" name="직선 화살표 연결선 25"/>
            <p:cNvCxnSpPr>
              <a:cxnSpLocks noChangeShapeType="1"/>
            </p:cNvCxnSpPr>
            <p:nvPr/>
          </p:nvCxnSpPr>
          <p:spPr bwMode="auto">
            <a:xfrm flipV="1">
              <a:off x="6514" y="6401"/>
              <a:ext cx="2405" cy="151"/>
            </a:xfrm>
            <a:prstGeom prst="straightConnector1">
              <a:avLst/>
            </a:prstGeom>
            <a:noFill/>
            <a:ln w="9525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4" name="직선 화살표 연결선 25"/>
            <p:cNvCxnSpPr>
              <a:cxnSpLocks noChangeShapeType="1"/>
            </p:cNvCxnSpPr>
            <p:nvPr/>
          </p:nvCxnSpPr>
          <p:spPr bwMode="auto">
            <a:xfrm>
              <a:off x="6170" y="6650"/>
              <a:ext cx="2724" cy="222"/>
            </a:xfrm>
            <a:prstGeom prst="straightConnector1">
              <a:avLst/>
            </a:prstGeom>
            <a:noFill/>
            <a:ln w="9525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5" name="직선 화살표 연결선 25"/>
            <p:cNvCxnSpPr>
              <a:cxnSpLocks noChangeShapeType="1"/>
            </p:cNvCxnSpPr>
            <p:nvPr/>
          </p:nvCxnSpPr>
          <p:spPr bwMode="auto">
            <a:xfrm>
              <a:off x="6030" y="6735"/>
              <a:ext cx="2881" cy="679"/>
            </a:xfrm>
            <a:prstGeom prst="straightConnector1">
              <a:avLst/>
            </a:prstGeom>
            <a:noFill/>
            <a:ln w="9525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6" name="직선 화살표 연결선 25"/>
            <p:cNvCxnSpPr>
              <a:cxnSpLocks noChangeShapeType="1"/>
              <a:stCxn id="181" idx="8"/>
            </p:cNvCxnSpPr>
            <p:nvPr/>
          </p:nvCxnSpPr>
          <p:spPr bwMode="auto">
            <a:xfrm flipH="1">
              <a:off x="2007" y="7307"/>
              <a:ext cx="3450" cy="492"/>
            </a:xfrm>
            <a:prstGeom prst="straightConnector1">
              <a:avLst/>
            </a:prstGeom>
            <a:noFill/>
            <a:ln w="9525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7" name="직선 화살표 연결선 25"/>
            <p:cNvCxnSpPr>
              <a:cxnSpLocks noChangeShapeType="1"/>
            </p:cNvCxnSpPr>
            <p:nvPr/>
          </p:nvCxnSpPr>
          <p:spPr bwMode="auto">
            <a:xfrm rot="10800000" flipV="1">
              <a:off x="2027" y="6764"/>
              <a:ext cx="3459" cy="596"/>
            </a:xfrm>
            <a:prstGeom prst="straightConnector1">
              <a:avLst/>
            </a:prstGeom>
            <a:noFill/>
            <a:ln w="9525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8" name="직선 연결선 56"/>
            <p:cNvCxnSpPr>
              <a:cxnSpLocks noChangeShapeType="1"/>
            </p:cNvCxnSpPr>
            <p:nvPr/>
          </p:nvCxnSpPr>
          <p:spPr bwMode="auto">
            <a:xfrm>
              <a:off x="25" y="7359"/>
              <a:ext cx="2008" cy="2"/>
            </a:xfrm>
            <a:prstGeom prst="line">
              <a:avLst/>
            </a:prstGeom>
            <a:noFill/>
            <a:ln w="9525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9" name="직선 연결선 56"/>
            <p:cNvCxnSpPr>
              <a:cxnSpLocks noChangeShapeType="1"/>
            </p:cNvCxnSpPr>
            <p:nvPr/>
          </p:nvCxnSpPr>
          <p:spPr bwMode="auto">
            <a:xfrm>
              <a:off x="11" y="7805"/>
              <a:ext cx="2007" cy="3"/>
            </a:xfrm>
            <a:prstGeom prst="line">
              <a:avLst/>
            </a:prstGeom>
            <a:noFill/>
            <a:ln w="9525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90" name="矩形 327"/>
            <p:cNvSpPr>
              <a:spLocks noChangeArrowheads="1"/>
            </p:cNvSpPr>
            <p:nvPr/>
          </p:nvSpPr>
          <p:spPr bwMode="auto">
            <a:xfrm>
              <a:off x="11268" y="6148"/>
              <a:ext cx="191" cy="1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1" name="矩形 328"/>
            <p:cNvSpPr>
              <a:spLocks noChangeArrowheads="1"/>
            </p:cNvSpPr>
            <p:nvPr/>
          </p:nvSpPr>
          <p:spPr bwMode="auto">
            <a:xfrm>
              <a:off x="11115" y="3811"/>
              <a:ext cx="192" cy="1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2" name="矩形 333"/>
            <p:cNvSpPr>
              <a:spLocks noChangeArrowheads="1"/>
            </p:cNvSpPr>
            <p:nvPr/>
          </p:nvSpPr>
          <p:spPr bwMode="auto">
            <a:xfrm>
              <a:off x="11402" y="3811"/>
              <a:ext cx="191" cy="1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3" name="矩形 334"/>
            <p:cNvSpPr>
              <a:spLocks noChangeArrowheads="1"/>
            </p:cNvSpPr>
            <p:nvPr/>
          </p:nvSpPr>
          <p:spPr bwMode="auto">
            <a:xfrm>
              <a:off x="11040" y="6148"/>
              <a:ext cx="192" cy="18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4" name="矩形 336"/>
            <p:cNvSpPr>
              <a:spLocks noChangeArrowheads="1"/>
            </p:cNvSpPr>
            <p:nvPr/>
          </p:nvSpPr>
          <p:spPr bwMode="auto">
            <a:xfrm>
              <a:off x="11346" y="2909"/>
              <a:ext cx="191" cy="18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5" name="矩形 337"/>
            <p:cNvSpPr>
              <a:spLocks noChangeArrowheads="1"/>
            </p:cNvSpPr>
            <p:nvPr/>
          </p:nvSpPr>
          <p:spPr bwMode="auto">
            <a:xfrm>
              <a:off x="11593" y="2909"/>
              <a:ext cx="192" cy="18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6" name="矩形 339"/>
            <p:cNvSpPr>
              <a:spLocks noChangeArrowheads="1"/>
            </p:cNvSpPr>
            <p:nvPr/>
          </p:nvSpPr>
          <p:spPr bwMode="auto">
            <a:xfrm>
              <a:off x="11086" y="1607"/>
              <a:ext cx="191" cy="18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7" name="矩形 340"/>
            <p:cNvSpPr>
              <a:spLocks noChangeArrowheads="1"/>
            </p:cNvSpPr>
            <p:nvPr/>
          </p:nvSpPr>
          <p:spPr bwMode="auto">
            <a:xfrm>
              <a:off x="11040" y="4771"/>
              <a:ext cx="192" cy="18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8" name="矩形 342"/>
            <p:cNvSpPr>
              <a:spLocks noChangeArrowheads="1"/>
            </p:cNvSpPr>
            <p:nvPr/>
          </p:nvSpPr>
          <p:spPr bwMode="auto">
            <a:xfrm>
              <a:off x="11355" y="5234"/>
              <a:ext cx="191" cy="18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9" name="矩形 343"/>
            <p:cNvSpPr>
              <a:spLocks noChangeArrowheads="1"/>
            </p:cNvSpPr>
            <p:nvPr/>
          </p:nvSpPr>
          <p:spPr bwMode="auto">
            <a:xfrm>
              <a:off x="11642" y="5234"/>
              <a:ext cx="192" cy="18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0" name="矩形 345"/>
            <p:cNvSpPr>
              <a:spLocks noChangeArrowheads="1"/>
            </p:cNvSpPr>
            <p:nvPr/>
          </p:nvSpPr>
          <p:spPr bwMode="auto">
            <a:xfrm>
              <a:off x="11319" y="7123"/>
              <a:ext cx="191" cy="18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2" name="矩形 347"/>
            <p:cNvSpPr>
              <a:spLocks noChangeArrowheads="1"/>
            </p:cNvSpPr>
            <p:nvPr/>
          </p:nvSpPr>
          <p:spPr bwMode="auto">
            <a:xfrm>
              <a:off x="11040" y="4412"/>
              <a:ext cx="192" cy="18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3" name="矩形 348"/>
            <p:cNvSpPr>
              <a:spLocks noChangeArrowheads="1"/>
            </p:cNvSpPr>
            <p:nvPr/>
          </p:nvSpPr>
          <p:spPr bwMode="auto">
            <a:xfrm>
              <a:off x="1469" y="7524"/>
              <a:ext cx="192" cy="18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4" name="矩形 349"/>
            <p:cNvSpPr>
              <a:spLocks noChangeArrowheads="1"/>
            </p:cNvSpPr>
            <p:nvPr/>
          </p:nvSpPr>
          <p:spPr bwMode="auto">
            <a:xfrm>
              <a:off x="1758" y="7528"/>
              <a:ext cx="192" cy="18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5" name="矩形 350"/>
            <p:cNvSpPr>
              <a:spLocks noChangeArrowheads="1"/>
            </p:cNvSpPr>
            <p:nvPr/>
          </p:nvSpPr>
          <p:spPr bwMode="auto">
            <a:xfrm>
              <a:off x="1608" y="7074"/>
              <a:ext cx="192" cy="18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6" name="矩形 351"/>
            <p:cNvSpPr>
              <a:spLocks noChangeArrowheads="1"/>
            </p:cNvSpPr>
            <p:nvPr/>
          </p:nvSpPr>
          <p:spPr bwMode="auto">
            <a:xfrm>
              <a:off x="1900" y="7074"/>
              <a:ext cx="191" cy="18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7" name="矩形 352"/>
            <p:cNvSpPr>
              <a:spLocks noChangeArrowheads="1"/>
            </p:cNvSpPr>
            <p:nvPr/>
          </p:nvSpPr>
          <p:spPr bwMode="auto">
            <a:xfrm>
              <a:off x="10828" y="1607"/>
              <a:ext cx="191" cy="18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8" name="矩形 353"/>
            <p:cNvSpPr>
              <a:spLocks noChangeArrowheads="1"/>
            </p:cNvSpPr>
            <p:nvPr/>
          </p:nvSpPr>
          <p:spPr bwMode="auto">
            <a:xfrm>
              <a:off x="11349" y="1605"/>
              <a:ext cx="191" cy="184"/>
            </a:xfrm>
            <a:prstGeom prst="rect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9" name="矩形 354"/>
            <p:cNvSpPr>
              <a:spLocks noChangeArrowheads="1"/>
            </p:cNvSpPr>
            <p:nvPr/>
          </p:nvSpPr>
          <p:spPr bwMode="auto">
            <a:xfrm>
              <a:off x="11593" y="1605"/>
              <a:ext cx="191" cy="184"/>
            </a:xfrm>
            <a:prstGeom prst="rect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7" name="Group 201"/>
            <p:cNvGrpSpPr>
              <a:grpSpLocks/>
            </p:cNvGrpSpPr>
            <p:nvPr/>
          </p:nvGrpSpPr>
          <p:grpSpPr bwMode="auto">
            <a:xfrm>
              <a:off x="3714" y="1042"/>
              <a:ext cx="191" cy="790"/>
              <a:chOff x="-1227292" y="-46226"/>
              <a:chExt cx="143027" cy="614626"/>
            </a:xfrm>
          </p:grpSpPr>
          <p:sp>
            <p:nvSpPr>
              <p:cNvPr id="119" name="矩形 355"/>
              <p:cNvSpPr>
                <a:spLocks noChangeArrowheads="1"/>
              </p:cNvSpPr>
              <p:nvPr/>
            </p:nvSpPr>
            <p:spPr bwMode="auto">
              <a:xfrm>
                <a:off x="-1227292" y="-46226"/>
                <a:ext cx="142901" cy="142875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0" name="矩形 356"/>
              <p:cNvSpPr>
                <a:spLocks noChangeArrowheads="1"/>
              </p:cNvSpPr>
              <p:nvPr/>
            </p:nvSpPr>
            <p:spPr bwMode="auto">
              <a:xfrm>
                <a:off x="-1227141" y="191757"/>
                <a:ext cx="142876" cy="142876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1" name="矩形 357"/>
              <p:cNvSpPr>
                <a:spLocks noChangeArrowheads="1"/>
              </p:cNvSpPr>
              <p:nvPr/>
            </p:nvSpPr>
            <p:spPr bwMode="auto">
              <a:xfrm>
                <a:off x="-1227268" y="425555"/>
                <a:ext cx="142917" cy="14284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11" name="矩形 295"/>
            <p:cNvSpPr>
              <a:spLocks noChangeArrowheads="1"/>
            </p:cNvSpPr>
            <p:nvPr/>
          </p:nvSpPr>
          <p:spPr bwMode="auto">
            <a:xfrm>
              <a:off x="11552" y="3525"/>
              <a:ext cx="191" cy="18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2" name="矩形 182"/>
            <p:cNvSpPr>
              <a:spLocks noChangeArrowheads="1"/>
            </p:cNvSpPr>
            <p:nvPr/>
          </p:nvSpPr>
          <p:spPr bwMode="auto">
            <a:xfrm>
              <a:off x="10249" y="1607"/>
              <a:ext cx="191" cy="18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3" name="矩形 182"/>
            <p:cNvSpPr>
              <a:spLocks noChangeArrowheads="1"/>
            </p:cNvSpPr>
            <p:nvPr/>
          </p:nvSpPr>
          <p:spPr bwMode="auto">
            <a:xfrm>
              <a:off x="10231" y="4761"/>
              <a:ext cx="191" cy="18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4" name="矩形 158"/>
            <p:cNvSpPr>
              <a:spLocks noChangeArrowheads="1"/>
            </p:cNvSpPr>
            <p:nvPr/>
          </p:nvSpPr>
          <p:spPr bwMode="auto">
            <a:xfrm>
              <a:off x="10764" y="2909"/>
              <a:ext cx="191" cy="18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5" name="矩形 158"/>
            <p:cNvSpPr>
              <a:spLocks noChangeArrowheads="1"/>
            </p:cNvSpPr>
            <p:nvPr/>
          </p:nvSpPr>
          <p:spPr bwMode="auto">
            <a:xfrm>
              <a:off x="11064" y="2909"/>
              <a:ext cx="191" cy="18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6" name="矩形 158"/>
            <p:cNvSpPr>
              <a:spLocks noChangeArrowheads="1"/>
            </p:cNvSpPr>
            <p:nvPr/>
          </p:nvSpPr>
          <p:spPr bwMode="auto">
            <a:xfrm>
              <a:off x="10440" y="2408"/>
              <a:ext cx="191" cy="18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7" name="矩形 158"/>
            <p:cNvSpPr>
              <a:spLocks noChangeArrowheads="1"/>
            </p:cNvSpPr>
            <p:nvPr/>
          </p:nvSpPr>
          <p:spPr bwMode="auto">
            <a:xfrm>
              <a:off x="11077" y="5242"/>
              <a:ext cx="191" cy="18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8" name="矩形 158"/>
            <p:cNvSpPr>
              <a:spLocks noChangeArrowheads="1"/>
            </p:cNvSpPr>
            <p:nvPr/>
          </p:nvSpPr>
          <p:spPr bwMode="auto">
            <a:xfrm>
              <a:off x="11040" y="7134"/>
              <a:ext cx="191" cy="18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58" name="椭圆 135"/>
          <p:cNvSpPr>
            <a:spLocks noChangeArrowheads="1"/>
          </p:cNvSpPr>
          <p:nvPr/>
        </p:nvSpPr>
        <p:spPr bwMode="auto">
          <a:xfrm>
            <a:off x="4869965" y="2516000"/>
            <a:ext cx="66424" cy="66838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zh-CN" altLang="en-US" sz="1200">
              <a:solidFill>
                <a:srgbClr val="FFFFFF"/>
              </a:solidFill>
            </a:endParaRPr>
          </a:p>
        </p:txBody>
      </p:sp>
      <p:sp>
        <p:nvSpPr>
          <p:cNvPr id="262" name="椭圆 135"/>
          <p:cNvSpPr>
            <a:spLocks noChangeArrowheads="1"/>
          </p:cNvSpPr>
          <p:nvPr/>
        </p:nvSpPr>
        <p:spPr bwMode="auto">
          <a:xfrm>
            <a:off x="3579405" y="3730288"/>
            <a:ext cx="66424" cy="66838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zh-CN" altLang="en-US" sz="1200">
              <a:solidFill>
                <a:srgbClr val="FFFFFF"/>
              </a:solidFill>
            </a:endParaRPr>
          </a:p>
        </p:txBody>
      </p:sp>
      <p:sp>
        <p:nvSpPr>
          <p:cNvPr id="271" name="TextBox 360"/>
          <p:cNvSpPr txBox="1">
            <a:spLocks noChangeArrowheads="1"/>
          </p:cNvSpPr>
          <p:nvPr/>
        </p:nvSpPr>
        <p:spPr bwMode="auto">
          <a:xfrm>
            <a:off x="388685" y="296513"/>
            <a:ext cx="42141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 smtClean="0">
                <a:solidFill>
                  <a:srgbClr val="0D0D0D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b="1" dirty="0" smtClean="0">
                <a:solidFill>
                  <a:srgbClr val="C00000"/>
                </a:solidFill>
                <a:latin typeface="Bookman Old Style" pitchFamily="18" charset="0"/>
                <a:ea typeface="微软雅黑" pitchFamily="34" charset="-122"/>
              </a:rPr>
              <a:t>NPPs in China Mainland</a:t>
            </a:r>
            <a:endParaRPr lang="zh-CN" altLang="en-US" sz="2400" b="1" dirty="0">
              <a:solidFill>
                <a:srgbClr val="C00000"/>
              </a:solidFill>
              <a:latin typeface="Bookman Old Style" pitchFamily="18" charset="0"/>
              <a:ea typeface="微软雅黑" pitchFamily="34" charset="-122"/>
            </a:endParaRPr>
          </a:p>
        </p:txBody>
      </p:sp>
      <p:sp>
        <p:nvSpPr>
          <p:cNvPr id="231" name="矩形 158"/>
          <p:cNvSpPr>
            <a:spLocks noChangeArrowheads="1"/>
          </p:cNvSpPr>
          <p:nvPr/>
        </p:nvSpPr>
        <p:spPr bwMode="auto">
          <a:xfrm>
            <a:off x="8672298" y="5468895"/>
            <a:ext cx="139923" cy="138924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aphicFrame>
        <p:nvGraphicFramePr>
          <p:cNvPr id="43014" name="图示 43013"/>
          <p:cNvGraphicFramePr/>
          <p:nvPr>
            <p:extLst>
              <p:ext uri="{D42A27DB-BD31-4B8C-83A1-F6EECF244321}">
                <p14:modId xmlns:p14="http://schemas.microsoft.com/office/powerpoint/2010/main" xmlns="" val="1597045980"/>
              </p:ext>
            </p:extLst>
          </p:nvPr>
        </p:nvGraphicFramePr>
        <p:xfrm>
          <a:off x="2436030" y="6055598"/>
          <a:ext cx="4656249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0" name="矩形 347"/>
          <p:cNvSpPr>
            <a:spLocks noChangeArrowheads="1"/>
          </p:cNvSpPr>
          <p:nvPr/>
        </p:nvSpPr>
        <p:spPr bwMode="auto">
          <a:xfrm>
            <a:off x="8021369" y="1907089"/>
            <a:ext cx="140655" cy="13816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41" name="矩形 347"/>
          <p:cNvSpPr>
            <a:spLocks noChangeArrowheads="1"/>
          </p:cNvSpPr>
          <p:nvPr/>
        </p:nvSpPr>
        <p:spPr bwMode="auto">
          <a:xfrm>
            <a:off x="8219422" y="1907467"/>
            <a:ext cx="140655" cy="13816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24" name="矩形 343"/>
          <p:cNvSpPr>
            <a:spLocks noChangeArrowheads="1"/>
          </p:cNvSpPr>
          <p:nvPr/>
        </p:nvSpPr>
        <p:spPr bwMode="auto">
          <a:xfrm>
            <a:off x="7882990" y="4395762"/>
            <a:ext cx="140655" cy="13892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25" name="矩形 343"/>
          <p:cNvSpPr>
            <a:spLocks noChangeArrowheads="1"/>
          </p:cNvSpPr>
          <p:nvPr/>
        </p:nvSpPr>
        <p:spPr bwMode="auto">
          <a:xfrm>
            <a:off x="7650352" y="4399172"/>
            <a:ext cx="140655" cy="13892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26" name="矩形 223"/>
          <p:cNvSpPr>
            <a:spLocks noChangeArrowheads="1"/>
          </p:cNvSpPr>
          <p:nvPr/>
        </p:nvSpPr>
        <p:spPr bwMode="auto">
          <a:xfrm>
            <a:off x="7668344" y="5517232"/>
            <a:ext cx="139923" cy="138169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27" name="页脚占位符 2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35051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5445125"/>
            <a:ext cx="1212850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2" descr="C:\Documents and Settings\wangxujia\桌面\rcs 截图\图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0475" y="5443538"/>
            <a:ext cx="13525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3" descr="C:\Documents and Settings\wangxujia\桌面\rcs 截图\图-7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38375" y="5443538"/>
            <a:ext cx="134143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5445125"/>
            <a:ext cx="13366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图片 12" descr="containment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588" y="5445125"/>
            <a:ext cx="12223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灯片编号占位符 3"/>
          <p:cNvSpPr txBox="1">
            <a:spLocks/>
          </p:cNvSpPr>
          <p:nvPr/>
        </p:nvSpPr>
        <p:spPr bwMode="auto">
          <a:xfrm>
            <a:off x="8280400" y="63246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ctr"/>
          <a:lstStyle/>
          <a:p>
            <a:pPr algn="ctr" defTabSz="455613"/>
            <a:fld id="{A940AC06-554B-40C1-B67E-84803244CC73}" type="slidenum">
              <a:rPr kumimoji="1" lang="en-US" altLang="zh-CN" sz="1000">
                <a:solidFill>
                  <a:srgbClr val="A6A6A6"/>
                </a:solidFill>
              </a:rPr>
              <a:pPr algn="ctr" defTabSz="455613"/>
              <a:t>30</a:t>
            </a:fld>
            <a:endParaRPr kumimoji="1" lang="en-US" altLang="zh-CN" sz="1000">
              <a:solidFill>
                <a:srgbClr val="A6A6A6"/>
              </a:solidFill>
            </a:endParaRPr>
          </a:p>
        </p:txBody>
      </p:sp>
      <p:sp>
        <p:nvSpPr>
          <p:cNvPr id="38920" name="内容占位符 2"/>
          <p:cNvSpPr txBox="1">
            <a:spLocks/>
          </p:cNvSpPr>
          <p:nvPr/>
        </p:nvSpPr>
        <p:spPr bwMode="auto">
          <a:xfrm>
            <a:off x="250825" y="836613"/>
            <a:ext cx="7964488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/>
          <a:lstStyle/>
          <a:p>
            <a:pPr marL="449263" lvl="2" indent="-449263" defTabSz="360363" eaLnBrk="0" hangingPunct="0">
              <a:buClr>
                <a:srgbClr val="FF0000"/>
              </a:buClr>
              <a:buSzPct val="75000"/>
              <a:buFont typeface="Arial" charset="0"/>
              <a:buNone/>
              <a:tabLst>
                <a:tab pos="712788" algn="l"/>
              </a:tabLst>
            </a:pPr>
            <a:endParaRPr lang="en-US" altLang="zh-CN">
              <a:latin typeface="Calibri" pitchFamily="34" charset="0"/>
              <a:ea typeface="黑体" pitchFamily="49" charset="-122"/>
            </a:endParaRPr>
          </a:p>
        </p:txBody>
      </p:sp>
      <p:sp>
        <p:nvSpPr>
          <p:cNvPr id="38921" name="内容占位符 2"/>
          <p:cNvSpPr txBox="1">
            <a:spLocks/>
          </p:cNvSpPr>
          <p:nvPr/>
        </p:nvSpPr>
        <p:spPr bwMode="auto">
          <a:xfrm>
            <a:off x="467544" y="836712"/>
            <a:ext cx="8496944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/>
          <a:lstStyle/>
          <a:p>
            <a:pPr marL="182563" lvl="2" indent="3175" defTabSz="360363" eaLnBrk="0" hangingPunct="0">
              <a:lnSpc>
                <a:spcPts val="3300"/>
              </a:lnSpc>
              <a:buClr>
                <a:srgbClr val="C00000"/>
              </a:buClr>
              <a:buSzPct val="100000"/>
              <a:buFont typeface="Arial" charset="0"/>
              <a:buNone/>
              <a:tabLst>
                <a:tab pos="712788" algn="l"/>
              </a:tabLst>
            </a:pPr>
            <a:endParaRPr lang="en-US" altLang="zh-CN" sz="2000" dirty="0">
              <a:solidFill>
                <a:srgbClr val="C00000"/>
              </a:solidFill>
              <a:latin typeface="Bookman Old Style" pitchFamily="18" charset="0"/>
              <a:ea typeface="黑体" pitchFamily="49" charset="-122"/>
            </a:endParaRPr>
          </a:p>
        </p:txBody>
      </p:sp>
      <p:sp>
        <p:nvSpPr>
          <p:cNvPr id="38922" name="内容占位符 2"/>
          <p:cNvSpPr txBox="1">
            <a:spLocks/>
          </p:cNvSpPr>
          <p:nvPr/>
        </p:nvSpPr>
        <p:spPr bwMode="auto">
          <a:xfrm>
            <a:off x="4454525" y="765175"/>
            <a:ext cx="4689475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/>
          <a:lstStyle/>
          <a:p>
            <a:pPr marL="438150" lvl="2" indent="-252413" defTabSz="360363" eaLnBrk="0" hangingPunct="0">
              <a:lnSpc>
                <a:spcPts val="3300"/>
              </a:lnSpc>
              <a:buClr>
                <a:srgbClr val="C00000"/>
              </a:buClr>
              <a:buSzPct val="100000"/>
              <a:buFont typeface="Arial" charset="0"/>
              <a:buNone/>
              <a:tabLst>
                <a:tab pos="712788" algn="l"/>
              </a:tabLst>
            </a:pPr>
            <a:endParaRPr lang="en-US" altLang="zh-CN">
              <a:latin typeface="Calibri" pitchFamily="34" charset="0"/>
              <a:ea typeface="黑体" pitchFamily="49" charset="-122"/>
            </a:endParaRPr>
          </a:p>
        </p:txBody>
      </p:sp>
      <p:sp>
        <p:nvSpPr>
          <p:cNvPr id="14" name="文本框 6"/>
          <p:cNvSpPr txBox="1">
            <a:spLocks noChangeArrowheads="1"/>
          </p:cNvSpPr>
          <p:nvPr/>
        </p:nvSpPr>
        <p:spPr bwMode="auto">
          <a:xfrm>
            <a:off x="251520" y="260648"/>
            <a:ext cx="83899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1338" indent="-541338" latinLnBrk="1"/>
            <a:r>
              <a:rPr lang="en-US" altLang="zh-CN" sz="2800" b="1" dirty="0" smtClean="0">
                <a:solidFill>
                  <a:srgbClr val="C00000"/>
                </a:solidFill>
                <a:latin typeface="Bookman Old Style" pitchFamily="18" charset="0"/>
                <a:ea typeface="微软雅黑" pitchFamily="34" charset="-122"/>
                <a:cs typeface="Arial" charset="0"/>
              </a:rPr>
              <a:t>General Performance of CAP1400 NPP</a:t>
            </a:r>
            <a:endParaRPr lang="zh-CN" altLang="en-US" sz="2800" b="1" dirty="0">
              <a:solidFill>
                <a:srgbClr val="C00000"/>
              </a:solidFill>
              <a:latin typeface="Bookman Old Style" pitchFamily="18" charset="0"/>
              <a:ea typeface="微软雅黑" pitchFamily="34" charset="-122"/>
              <a:cs typeface="Arial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51520" y="764704"/>
            <a:ext cx="871296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lvl="1" indent="-361950">
              <a:lnSpc>
                <a:spcPct val="150000"/>
              </a:lnSpc>
              <a:spcBef>
                <a:spcPct val="0"/>
              </a:spcBef>
            </a:pPr>
            <a:r>
              <a:rPr lang="en-US" altLang="zh-CN" sz="2400" b="1" dirty="0" smtClean="0">
                <a:solidFill>
                  <a:srgbClr val="C00000"/>
                </a:solidFill>
                <a:latin typeface="Bookman Old Style" pitchFamily="18" charset="0"/>
                <a:ea typeface="Arial Unicode MS" pitchFamily="34" charset="-122"/>
                <a:cs typeface="Arial Unicode MS" pitchFamily="34" charset="-122"/>
                <a:sym typeface="Times New Roman" pitchFamily="18" charset="0"/>
              </a:rPr>
              <a:t>Economy performance</a:t>
            </a:r>
            <a:endParaRPr lang="en-US" altLang="zh-CN" sz="2400" b="1" dirty="0" smtClean="0">
              <a:solidFill>
                <a:srgbClr val="C00000"/>
              </a:solidFill>
              <a:latin typeface="Bookman Old Style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365125" lvl="1" indent="-27305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000" dirty="0" smtClean="0">
                <a:latin typeface="Bookman Old Style" pitchFamily="18" charset="0"/>
                <a:ea typeface="Arial Unicode MS" pitchFamily="34" charset="-122"/>
                <a:cs typeface="Arial Unicode MS" pitchFamily="34" charset="-122"/>
                <a:sym typeface="Arial" charset="0"/>
              </a:rPr>
              <a:t>High Capacity : ~1500MWe(gross)</a:t>
            </a:r>
          </a:p>
          <a:p>
            <a:pPr marL="365125" lvl="1" indent="-27305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000" dirty="0" smtClean="0">
                <a:latin typeface="Bookman Old Style" pitchFamily="18" charset="0"/>
                <a:ea typeface="Arial Unicode MS" pitchFamily="34" charset="-122"/>
                <a:cs typeface="Arial Unicode MS" pitchFamily="34" charset="-122"/>
                <a:sym typeface="Arial" charset="0"/>
              </a:rPr>
              <a:t>High Availability: 60 years lifetime, 93% unit target availability</a:t>
            </a:r>
          </a:p>
          <a:p>
            <a:pPr marL="365125" lvl="1" indent="-27305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000" dirty="0" smtClean="0">
                <a:latin typeface="Bookman Old Style" pitchFamily="18" charset="0"/>
                <a:ea typeface="Arial Unicode MS" pitchFamily="34" charset="-122"/>
                <a:cs typeface="Arial Unicode MS" pitchFamily="34" charset="-122"/>
                <a:sym typeface="Arial" charset="0"/>
              </a:rPr>
              <a:t>Shorter construction period: Parallel construction by modularization</a:t>
            </a:r>
          </a:p>
          <a:p>
            <a:pPr marL="365125" lvl="1" indent="-27305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zh-CN" sz="2000" dirty="0" smtClean="0">
                <a:latin typeface="Bookman Old Style" pitchFamily="18" charset="0"/>
                <a:ea typeface="Arial Unicode MS" pitchFamily="34" charset="-122"/>
                <a:cs typeface="Arial Unicode MS" pitchFamily="34" charset="-122"/>
                <a:sym typeface="Arial" charset="0"/>
              </a:rPr>
              <a:t>Simplification: Less components( Piping/Cable/Valve)</a:t>
            </a:r>
          </a:p>
          <a:p>
            <a:pPr marL="365125" lvl="1" indent="-27305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zh-CN" sz="2000" dirty="0" smtClean="0">
                <a:latin typeface="Bookman Old Style" pitchFamily="18" charset="0"/>
                <a:ea typeface="Arial Unicode MS" pitchFamily="34" charset="-122"/>
                <a:cs typeface="Arial Unicode MS" pitchFamily="34" charset="-122"/>
                <a:sym typeface="Arial" charset="0"/>
              </a:rPr>
              <a:t>Localization: Key equipment and material localized</a:t>
            </a:r>
          </a:p>
          <a:p>
            <a:pPr marL="365125" lvl="1" indent="-27305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zh-CN" sz="2000" dirty="0" smtClean="0">
                <a:latin typeface="Bookman Old Style" pitchFamily="18" charset="0"/>
                <a:ea typeface="Arial Unicode MS" pitchFamily="34" charset="-122"/>
                <a:cs typeface="Arial Unicode MS" pitchFamily="34" charset="-122"/>
                <a:sym typeface="Arial" charset="0"/>
              </a:rPr>
              <a:t>Standardization : standard Design for batch construction</a:t>
            </a:r>
          </a:p>
          <a:p>
            <a:pPr marL="365125" lvl="1" indent="-27305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zh-CN" sz="2000" dirty="0" smtClean="0">
                <a:latin typeface="Bookman Old Style" pitchFamily="18" charset="0"/>
                <a:ea typeface="Arial Unicode MS" pitchFamily="34" charset="-122"/>
                <a:cs typeface="Arial Unicode MS" pitchFamily="34" charset="-122"/>
                <a:sym typeface="Arial" charset="0"/>
              </a:rPr>
              <a:t>Competition:  Decrease the construction price</a:t>
            </a: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DF4C-21B3-4F11-8E23-2478CFF1B8E4}" type="slidenum">
              <a:rPr lang="zh-CN" altLang="en-US" smtClean="0"/>
              <a:pPr/>
              <a:t>30</a:t>
            </a:fld>
            <a:endParaRPr lang="zh-CN" altLang="en-US"/>
          </a:p>
        </p:txBody>
      </p:sp>
      <p:sp>
        <p:nvSpPr>
          <p:cNvPr id="16" name="页脚占位符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内容占位符 2"/>
          <p:cNvSpPr>
            <a:spLocks noGrp="1"/>
          </p:cNvSpPr>
          <p:nvPr>
            <p:ph idx="1"/>
          </p:nvPr>
        </p:nvSpPr>
        <p:spPr>
          <a:xfrm>
            <a:off x="468313" y="908050"/>
            <a:ext cx="8229600" cy="3097014"/>
          </a:xfrm>
        </p:spPr>
        <p:txBody>
          <a:bodyPr>
            <a:noAutofit/>
          </a:bodyPr>
          <a:lstStyle/>
          <a:p>
            <a:pPr indent="-503238">
              <a:buNone/>
            </a:pPr>
            <a:r>
              <a:rPr lang="en-US" altLang="zh-CN" sz="2000" b="1" dirty="0" smtClean="0">
                <a:solidFill>
                  <a:srgbClr val="C00000"/>
                </a:solidFill>
                <a:latin typeface="Bookman Old Style" pitchFamily="18" charset="0"/>
                <a:ea typeface="黑体" pitchFamily="49" charset="-122"/>
                <a:sym typeface="Times New Roman" pitchFamily="18" charset="0"/>
              </a:rPr>
              <a:t>Passive feature design</a:t>
            </a:r>
            <a:endParaRPr lang="en-US" altLang="zh-CN" sz="2000" b="1" dirty="0" smtClean="0">
              <a:solidFill>
                <a:srgbClr val="C00000"/>
              </a:solidFill>
              <a:latin typeface="Bookman Old Style" pitchFamily="18" charset="0"/>
              <a:ea typeface="黑体" pitchFamily="49" charset="-122"/>
              <a:sym typeface="Arial" charset="0"/>
            </a:endParaRPr>
          </a:p>
          <a:p>
            <a:pPr marL="542925" lvl="1" indent="-361950">
              <a:lnSpc>
                <a:spcPct val="150000"/>
              </a:lnSpc>
              <a:spcBef>
                <a:spcPct val="0"/>
              </a:spcBef>
            </a:pPr>
            <a:r>
              <a:rPr lang="en-US" altLang="zh-CN" sz="2000" dirty="0" smtClean="0">
                <a:latin typeface="Bookman Old Style" pitchFamily="18" charset="0"/>
                <a:ea typeface="黑体" pitchFamily="49" charset="-122"/>
                <a:sym typeface="Arial" charset="0"/>
              </a:rPr>
              <a:t>Passive containment cooling system</a:t>
            </a:r>
          </a:p>
          <a:p>
            <a:pPr marL="542925" lvl="1" indent="-361950">
              <a:lnSpc>
                <a:spcPct val="150000"/>
              </a:lnSpc>
              <a:spcBef>
                <a:spcPct val="0"/>
              </a:spcBef>
            </a:pPr>
            <a:r>
              <a:rPr lang="en-US" altLang="zh-CN" sz="2000" dirty="0" smtClean="0">
                <a:latin typeface="Bookman Old Style" pitchFamily="18" charset="0"/>
                <a:ea typeface="黑体" pitchFamily="49" charset="-122"/>
                <a:sym typeface="Arial" charset="0"/>
              </a:rPr>
              <a:t>Passive Residual Heat Removal System:</a:t>
            </a:r>
          </a:p>
          <a:p>
            <a:pPr marL="542925" lvl="1" indent="-361950">
              <a:lnSpc>
                <a:spcPct val="150000"/>
              </a:lnSpc>
              <a:spcBef>
                <a:spcPct val="0"/>
              </a:spcBef>
            </a:pPr>
            <a:r>
              <a:rPr lang="en-US" altLang="zh-CN" sz="2000" dirty="0" smtClean="0">
                <a:latin typeface="Bookman Old Style" pitchFamily="18" charset="0"/>
                <a:ea typeface="黑体" pitchFamily="49" charset="-122"/>
                <a:sym typeface="Arial" charset="0"/>
              </a:rPr>
              <a:t>Passive Safety Injection System: CMT, ACC, IRWST</a:t>
            </a:r>
          </a:p>
          <a:p>
            <a:pPr marL="542925" lvl="1" indent="-361950">
              <a:lnSpc>
                <a:spcPct val="150000"/>
              </a:lnSpc>
              <a:spcBef>
                <a:spcPct val="0"/>
              </a:spcBef>
            </a:pPr>
            <a:r>
              <a:rPr lang="en-US" altLang="zh-CN" sz="2000" dirty="0" smtClean="0">
                <a:latin typeface="Bookman Old Style" pitchFamily="18" charset="0"/>
                <a:ea typeface="黑体" pitchFamily="49" charset="-122"/>
                <a:sym typeface="Arial" charset="0"/>
              </a:rPr>
              <a:t>Additional </a:t>
            </a:r>
            <a:r>
              <a:rPr lang="en-US" altLang="zh-CN" sz="2000" dirty="0" smtClean="0">
                <a:latin typeface="Bookman Old Style" pitchFamily="18" charset="0"/>
                <a:ea typeface="黑体" pitchFamily="49" charset="-122"/>
                <a:sym typeface="Arial" charset="0"/>
              </a:rPr>
              <a:t>Passive Hydrogen </a:t>
            </a:r>
            <a:r>
              <a:rPr lang="en-US" altLang="zh-CN" sz="2000" dirty="0" err="1" smtClean="0">
                <a:latin typeface="Bookman Old Style" pitchFamily="18" charset="0"/>
                <a:ea typeface="黑体" pitchFamily="49" charset="-122"/>
                <a:sym typeface="Arial" charset="0"/>
              </a:rPr>
              <a:t>Recombiner</a:t>
            </a:r>
            <a:endParaRPr lang="en-US" altLang="zh-CN" sz="2000" dirty="0" smtClean="0">
              <a:latin typeface="Bookman Old Style" pitchFamily="18" charset="0"/>
              <a:ea typeface="黑体" pitchFamily="49" charset="-122"/>
              <a:sym typeface="Arial" charset="0"/>
            </a:endParaRPr>
          </a:p>
          <a:p>
            <a:pPr marL="542925" lvl="1" indent="-361950">
              <a:lnSpc>
                <a:spcPct val="150000"/>
              </a:lnSpc>
              <a:spcBef>
                <a:spcPct val="0"/>
              </a:spcBef>
            </a:pPr>
            <a:r>
              <a:rPr lang="en-US" altLang="zh-CN" sz="2000" dirty="0" smtClean="0">
                <a:latin typeface="Bookman Old Style" pitchFamily="18" charset="0"/>
                <a:ea typeface="黑体" pitchFamily="49" charset="-122"/>
                <a:sym typeface="Arial" charset="0"/>
              </a:rPr>
              <a:t>Passive MCR Emergency Habitability </a:t>
            </a:r>
            <a:r>
              <a:rPr lang="en-US" altLang="zh-CN" sz="2000" dirty="0" smtClean="0">
                <a:latin typeface="Bookman Old Style" pitchFamily="18" charset="0"/>
                <a:ea typeface="黑体" pitchFamily="49" charset="-122"/>
                <a:sym typeface="Arial" charset="0"/>
              </a:rPr>
              <a:t>System</a:t>
            </a:r>
          </a:p>
          <a:p>
            <a:pPr marL="542925" lvl="1" indent="-361950">
              <a:lnSpc>
                <a:spcPct val="150000"/>
              </a:lnSpc>
              <a:spcBef>
                <a:spcPct val="0"/>
              </a:spcBef>
            </a:pPr>
            <a:r>
              <a:rPr lang="en-US" altLang="zh-CN" sz="2000" dirty="0" smtClean="0">
                <a:latin typeface="Bookman Old Style" pitchFamily="18" charset="0"/>
                <a:ea typeface="黑体" pitchFamily="49" charset="-122"/>
                <a:sym typeface="Arial" charset="0"/>
              </a:rPr>
              <a:t>Automatic </a:t>
            </a:r>
            <a:r>
              <a:rPr lang="en-US" altLang="zh-CN" sz="2000" dirty="0" smtClean="0">
                <a:latin typeface="Bookman Old Style" pitchFamily="18" charset="0"/>
                <a:ea typeface="黑体" pitchFamily="49" charset="-122"/>
                <a:sym typeface="Arial" charset="0"/>
              </a:rPr>
              <a:t>Depressurization Subsystem: ADS1-3, ADS4 </a:t>
            </a:r>
          </a:p>
          <a:p>
            <a:pPr marL="542925" lvl="1" indent="-361950">
              <a:lnSpc>
                <a:spcPct val="150000"/>
              </a:lnSpc>
              <a:spcBef>
                <a:spcPct val="0"/>
              </a:spcBef>
            </a:pPr>
            <a:endParaRPr lang="en-US" altLang="zh-CN" sz="2000" dirty="0" smtClean="0">
              <a:latin typeface="Bookman Old Style" pitchFamily="18" charset="0"/>
              <a:ea typeface="黑体" pitchFamily="49" charset="-122"/>
              <a:sym typeface="Arial" charset="0"/>
            </a:endParaRPr>
          </a:p>
          <a:p>
            <a:pPr marL="542925" lvl="1" indent="-361950">
              <a:lnSpc>
                <a:spcPct val="150000"/>
              </a:lnSpc>
              <a:spcBef>
                <a:spcPct val="0"/>
              </a:spcBef>
            </a:pPr>
            <a:endParaRPr lang="zh-CN" altLang="en-US" sz="2000" dirty="0" smtClean="0">
              <a:latin typeface="Bookman Old Style" pitchFamily="18" charset="0"/>
              <a:ea typeface="黑体" pitchFamily="49" charset="-122"/>
              <a:sym typeface="Arial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77072"/>
            <a:ext cx="8028384" cy="2411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43012" name="文本框 6"/>
          <p:cNvSpPr txBox="1">
            <a:spLocks noChangeArrowheads="1"/>
          </p:cNvSpPr>
          <p:nvPr/>
        </p:nvSpPr>
        <p:spPr bwMode="auto">
          <a:xfrm>
            <a:off x="323850" y="260350"/>
            <a:ext cx="8389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1338" indent="-541338" latinLnBrk="1"/>
            <a:r>
              <a:rPr lang="en-US" altLang="zh-CN" sz="2400" b="1" dirty="0" smtClean="0">
                <a:solidFill>
                  <a:srgbClr val="C00000"/>
                </a:solidFill>
                <a:latin typeface="Bookman Old Style" pitchFamily="18" charset="0"/>
                <a:ea typeface="微软雅黑" pitchFamily="34" charset="-122"/>
                <a:cs typeface="Arial" charset="0"/>
              </a:rPr>
              <a:t>Specific Features of CAP1400 NPP</a:t>
            </a:r>
            <a:endParaRPr lang="zh-CN" altLang="en-US" sz="2400" b="1" dirty="0">
              <a:solidFill>
                <a:srgbClr val="C00000"/>
              </a:solidFill>
              <a:latin typeface="Bookman Old Style" pitchFamily="18" charset="0"/>
              <a:ea typeface="微软雅黑" pitchFamily="34" charset="-122"/>
              <a:cs typeface="Arial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DF4C-21B3-4F11-8E23-2478CFF1B8E4}" type="slidenum">
              <a:rPr lang="zh-CN" altLang="en-US" smtClean="0"/>
              <a:pPr/>
              <a:t>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内容占位符 2"/>
          <p:cNvSpPr>
            <a:spLocks noGrp="1"/>
          </p:cNvSpPr>
          <p:nvPr>
            <p:ph idx="1"/>
          </p:nvPr>
        </p:nvSpPr>
        <p:spPr>
          <a:xfrm>
            <a:off x="468313" y="908050"/>
            <a:ext cx="8229600" cy="2592958"/>
          </a:xfrm>
        </p:spPr>
        <p:txBody>
          <a:bodyPr>
            <a:noAutofit/>
          </a:bodyPr>
          <a:lstStyle/>
          <a:p>
            <a:pPr indent="-503238">
              <a:buNone/>
            </a:pPr>
            <a:r>
              <a:rPr lang="en-US" altLang="zh-CN" sz="2400" b="1" dirty="0" smtClean="0">
                <a:solidFill>
                  <a:srgbClr val="C00000"/>
                </a:solidFill>
                <a:latin typeface="Bookman Old Style" pitchFamily="18" charset="0"/>
                <a:ea typeface="黑体" pitchFamily="49" charset="-122"/>
                <a:sym typeface="Arial" charset="0"/>
              </a:rPr>
              <a:t>Passive containment cooling system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50000"/>
              <a:buFont typeface="Wingdings" pitchFamily="2" charset="2"/>
              <a:buChar char="l"/>
            </a:pPr>
            <a:r>
              <a:rPr lang="en-US" altLang="zh-CN" sz="1800" dirty="0" smtClean="0">
                <a:latin typeface="Bookman Old Style" pitchFamily="18" charset="0"/>
                <a:ea typeface="黑体" pitchFamily="49" charset="-122"/>
                <a:sym typeface="Arial" charset="0"/>
              </a:rPr>
              <a:t>Remove the heat through the steel containment wall by water spraying</a:t>
            </a:r>
            <a:r>
              <a:rPr lang="zh-CN" altLang="en-US" sz="1800" dirty="0" smtClean="0">
                <a:latin typeface="Bookman Old Style" pitchFamily="18" charset="0"/>
                <a:ea typeface="黑体" pitchFamily="49" charset="-122"/>
                <a:sym typeface="Arial" charset="0"/>
              </a:rPr>
              <a:t> </a:t>
            </a:r>
            <a:r>
              <a:rPr lang="en-US" altLang="zh-CN" sz="1800" dirty="0" smtClean="0">
                <a:latin typeface="Bookman Old Style" pitchFamily="18" charset="0"/>
                <a:ea typeface="黑体" pitchFamily="49" charset="-122"/>
                <a:sym typeface="Arial" charset="0"/>
              </a:rPr>
              <a:t>and natural air circulation.</a:t>
            </a:r>
            <a:endParaRPr lang="zh-CN" altLang="en-US" sz="1800" dirty="0" smtClean="0">
              <a:latin typeface="Bookman Old Style" pitchFamily="18" charset="0"/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SzPct val="50000"/>
              <a:buFont typeface="Wingdings" pitchFamily="2" charset="2"/>
              <a:buChar char="l"/>
            </a:pPr>
            <a:r>
              <a:rPr lang="en-US" altLang="zh-CN" sz="1800" dirty="0" smtClean="0">
                <a:latin typeface="Bookman Old Style" pitchFamily="18" charset="0"/>
              </a:rPr>
              <a:t>during an accident, the PCS condenses steam inside containment, which provides a constant source of long-term make-up to the Reactor Coolant System. </a:t>
            </a:r>
          </a:p>
          <a:p>
            <a:pPr marL="542925" lvl="1" indent="-361950">
              <a:lnSpc>
                <a:spcPct val="125000"/>
              </a:lnSpc>
              <a:spcBef>
                <a:spcPct val="0"/>
              </a:spcBef>
              <a:buNone/>
            </a:pPr>
            <a:endParaRPr lang="zh-CN" altLang="en-US" sz="1800" dirty="0" smtClean="0">
              <a:latin typeface="Bookman Old Style" pitchFamily="18" charset="0"/>
              <a:ea typeface="黑体" pitchFamily="49" charset="-122"/>
              <a:sym typeface="Arial" charset="0"/>
            </a:endParaRPr>
          </a:p>
        </p:txBody>
      </p:sp>
      <p:sp>
        <p:nvSpPr>
          <p:cNvPr id="43012" name="文本框 6"/>
          <p:cNvSpPr txBox="1">
            <a:spLocks noChangeArrowheads="1"/>
          </p:cNvSpPr>
          <p:nvPr/>
        </p:nvSpPr>
        <p:spPr bwMode="auto">
          <a:xfrm>
            <a:off x="323850" y="260350"/>
            <a:ext cx="8389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1338" indent="-541338" latinLnBrk="1"/>
            <a:r>
              <a:rPr lang="en-US" altLang="zh-CN" sz="2400" b="1" dirty="0" smtClean="0">
                <a:solidFill>
                  <a:srgbClr val="C00000"/>
                </a:solidFill>
                <a:latin typeface="Bookman Old Style" pitchFamily="18" charset="0"/>
                <a:ea typeface="微软雅黑" pitchFamily="34" charset="-122"/>
                <a:cs typeface="Arial" charset="0"/>
              </a:rPr>
              <a:t>Specific Features of CAP1400 NPP</a:t>
            </a:r>
            <a:endParaRPr lang="zh-CN" altLang="en-US" sz="2400" b="1" dirty="0">
              <a:solidFill>
                <a:srgbClr val="C00000"/>
              </a:solidFill>
              <a:latin typeface="Bookman Old Style" pitchFamily="18" charset="0"/>
              <a:ea typeface="微软雅黑" pitchFamily="34" charset="-122"/>
              <a:cs typeface="Arial" charset="0"/>
            </a:endParaRPr>
          </a:p>
        </p:txBody>
      </p:sp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3140968"/>
            <a:ext cx="2786062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8" name="矩形 7"/>
          <p:cNvSpPr/>
          <p:nvPr/>
        </p:nvSpPr>
        <p:spPr>
          <a:xfrm>
            <a:off x="539552" y="3573016"/>
            <a:ext cx="5256584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>
              <a:lnSpc>
                <a:spcPct val="170000"/>
              </a:lnSpc>
              <a:buClr>
                <a:srgbClr val="FF0000"/>
              </a:buClr>
              <a:buSzPct val="50000"/>
              <a:buFont typeface="Wingdings" pitchFamily="2" charset="2"/>
              <a:buChar char="l"/>
            </a:pPr>
            <a:r>
              <a:rPr lang="en-US" altLang="zh-CN" dirty="0" smtClean="0">
                <a:latin typeface="Bookman Old Style" pitchFamily="18" charset="0"/>
                <a:ea typeface="黑体" pitchFamily="49" charset="-122"/>
                <a:sym typeface="Arial" charset="0"/>
              </a:rPr>
              <a:t>72 hr water supply of PCCWST and </a:t>
            </a:r>
            <a:r>
              <a:rPr lang="en-US" altLang="zh-CN" dirty="0" smtClean="0">
                <a:latin typeface="Bookman Old Style" pitchFamily="18" charset="0"/>
                <a:ea typeface="黑体" pitchFamily="49" charset="-122"/>
                <a:sym typeface="Arial" charset="0"/>
              </a:rPr>
              <a:t>4 days </a:t>
            </a:r>
            <a:r>
              <a:rPr lang="en-US" altLang="zh-CN" dirty="0" smtClean="0">
                <a:latin typeface="Bookman Old Style" pitchFamily="18" charset="0"/>
                <a:ea typeface="黑体" pitchFamily="49" charset="-122"/>
                <a:sym typeface="Arial" charset="0"/>
              </a:rPr>
              <a:t>of PCCAWST.</a:t>
            </a:r>
          </a:p>
          <a:p>
            <a:pPr indent="265113">
              <a:lnSpc>
                <a:spcPct val="170000"/>
              </a:lnSpc>
              <a:buClr>
                <a:srgbClr val="FF0000"/>
              </a:buClr>
              <a:buSzPct val="50000"/>
              <a:buFont typeface="Wingdings" pitchFamily="2" charset="2"/>
              <a:buChar char="l"/>
            </a:pPr>
            <a:r>
              <a:rPr lang="en-US" altLang="zh-CN" dirty="0" smtClean="0">
                <a:latin typeface="Bookman Old Style" pitchFamily="18" charset="0"/>
                <a:ea typeface="黑体" pitchFamily="49" charset="-122"/>
                <a:sym typeface="Arial" charset="0"/>
              </a:rPr>
              <a:t>Movable water pump and alternative water source are considered for long-term cooling in some BDBA.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DF4C-21B3-4F11-8E23-2478CFF1B8E4}" type="slidenum">
              <a:rPr lang="zh-CN" altLang="en-US" smtClean="0"/>
              <a:pPr/>
              <a:t>32</a:t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内容占位符 2"/>
          <p:cNvSpPr>
            <a:spLocks noGrp="1"/>
          </p:cNvSpPr>
          <p:nvPr>
            <p:ph idx="1"/>
          </p:nvPr>
        </p:nvSpPr>
        <p:spPr>
          <a:xfrm>
            <a:off x="468313" y="908050"/>
            <a:ext cx="8229600" cy="2880990"/>
          </a:xfrm>
        </p:spPr>
        <p:txBody>
          <a:bodyPr>
            <a:noAutofit/>
          </a:bodyPr>
          <a:lstStyle/>
          <a:p>
            <a:pPr indent="-503238">
              <a:buNone/>
            </a:pPr>
            <a:r>
              <a:rPr lang="en-US" altLang="zh-CN" sz="2400" b="1" dirty="0" smtClean="0">
                <a:solidFill>
                  <a:srgbClr val="C00000"/>
                </a:solidFill>
                <a:latin typeface="Bookman Old Style" pitchFamily="18" charset="0"/>
                <a:ea typeface="黑体" pitchFamily="49" charset="-122"/>
                <a:sym typeface="Arial" charset="0"/>
              </a:rPr>
              <a:t>In-Vessel Retention (IVR)</a:t>
            </a:r>
          </a:p>
          <a:p>
            <a:pPr marL="180975" indent="-180975">
              <a:lnSpc>
                <a:spcPct val="150000"/>
              </a:lnSpc>
              <a:buClr>
                <a:srgbClr val="C00000"/>
              </a:buClr>
              <a:buSzPct val="50000"/>
              <a:buFont typeface="Wingdings" pitchFamily="2" charset="2"/>
              <a:buChar char="l"/>
            </a:pPr>
            <a:r>
              <a:rPr lang="en-US" altLang="zh-CN" sz="2000" dirty="0" smtClean="0">
                <a:latin typeface="Bookman Old Style" pitchFamily="18" charset="0"/>
                <a:ea typeface="黑体" pitchFamily="49" charset="-122"/>
                <a:sym typeface="Arial" charset="0"/>
              </a:rPr>
              <a:t>IVR retains the core debris inside the vessel and remove the core heat through the vessel wall by natural water circulation in case of unlikely core damage events. </a:t>
            </a:r>
          </a:p>
          <a:p>
            <a:pPr marL="180975" indent="-180975">
              <a:lnSpc>
                <a:spcPct val="150000"/>
              </a:lnSpc>
              <a:buClr>
                <a:srgbClr val="C00000"/>
              </a:buClr>
              <a:buSzPct val="50000"/>
              <a:buFont typeface="Wingdings" pitchFamily="2" charset="2"/>
              <a:buChar char="l"/>
            </a:pPr>
            <a:r>
              <a:rPr lang="en-US" altLang="zh-CN" sz="2000" dirty="0" smtClean="0">
                <a:latin typeface="Bookman Old Style" pitchFamily="18" charset="0"/>
                <a:ea typeface="黑体" pitchFamily="49" charset="-122"/>
                <a:sym typeface="Arial" charset="0"/>
              </a:rPr>
              <a:t>The reactor internals are optimized designed, to assure the IVR  margin </a:t>
            </a:r>
            <a:endParaRPr lang="zh-CN" altLang="en-US" sz="2000" dirty="0" smtClean="0">
              <a:latin typeface="Bookman Old Style" pitchFamily="18" charset="0"/>
              <a:ea typeface="黑体" pitchFamily="49" charset="-122"/>
              <a:sym typeface="Arial" charset="0"/>
            </a:endParaRPr>
          </a:p>
        </p:txBody>
      </p:sp>
      <p:sp>
        <p:nvSpPr>
          <p:cNvPr id="43012" name="文本框 6"/>
          <p:cNvSpPr txBox="1">
            <a:spLocks noChangeArrowheads="1"/>
          </p:cNvSpPr>
          <p:nvPr/>
        </p:nvSpPr>
        <p:spPr bwMode="auto">
          <a:xfrm>
            <a:off x="323850" y="260350"/>
            <a:ext cx="8389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1338" indent="-541338" latinLnBrk="1"/>
            <a:r>
              <a:rPr lang="en-US" altLang="zh-CN" sz="2400" b="1" dirty="0" smtClean="0">
                <a:solidFill>
                  <a:srgbClr val="C00000"/>
                </a:solidFill>
                <a:latin typeface="Bookman Old Style" pitchFamily="18" charset="0"/>
                <a:ea typeface="微软雅黑" pitchFamily="34" charset="-122"/>
                <a:cs typeface="Arial" charset="0"/>
              </a:rPr>
              <a:t>Specific Features of CAP1400 NPP</a:t>
            </a:r>
            <a:endParaRPr lang="zh-CN" altLang="en-US" sz="2400" b="1" dirty="0">
              <a:solidFill>
                <a:srgbClr val="C00000"/>
              </a:solidFill>
              <a:latin typeface="Bookman Old Style" pitchFamily="18" charset="0"/>
              <a:ea typeface="微软雅黑" pitchFamily="34" charset="-122"/>
              <a:cs typeface="Arial" charset="0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789040"/>
            <a:ext cx="3503612" cy="250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4860032" y="3717032"/>
            <a:ext cx="3306763" cy="2568575"/>
            <a:chOff x="0" y="0"/>
            <a:chExt cx="2061" cy="1941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2061" cy="1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AutoShape 6"/>
            <p:cNvSpPr>
              <a:spLocks noChangeAspect="1" noChangeArrowheads="1"/>
            </p:cNvSpPr>
            <p:nvPr/>
          </p:nvSpPr>
          <p:spPr bwMode="auto">
            <a:xfrm>
              <a:off x="1584" y="768"/>
              <a:ext cx="336" cy="48"/>
            </a:xfrm>
            <a:prstGeom prst="rightArrow">
              <a:avLst>
                <a:gd name="adj1" fmla="val 50000"/>
                <a:gd name="adj2" fmla="val 175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1" name="AutoShape 7"/>
            <p:cNvSpPr>
              <a:spLocks noChangeAspect="1" noChangeArrowheads="1"/>
            </p:cNvSpPr>
            <p:nvPr/>
          </p:nvSpPr>
          <p:spPr bwMode="auto">
            <a:xfrm flipH="1">
              <a:off x="192" y="768"/>
              <a:ext cx="336" cy="48"/>
            </a:xfrm>
            <a:prstGeom prst="rightArrow">
              <a:avLst>
                <a:gd name="adj1" fmla="val 50000"/>
                <a:gd name="adj2" fmla="val 175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DF4C-21B3-4F11-8E23-2478CFF1B8E4}" type="slidenum">
              <a:rPr lang="zh-CN" altLang="en-US" smtClean="0"/>
              <a:pPr/>
              <a:t>33</a:t>
            </a:fld>
            <a:endParaRPr lang="zh-CN" altLang="en-US"/>
          </a:p>
        </p:txBody>
      </p:sp>
      <p:sp>
        <p:nvSpPr>
          <p:cNvPr id="13" name="页脚占位符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内容占位符 2"/>
          <p:cNvSpPr>
            <a:spLocks noGrp="1"/>
          </p:cNvSpPr>
          <p:nvPr>
            <p:ph idx="1"/>
          </p:nvPr>
        </p:nvSpPr>
        <p:spPr>
          <a:xfrm>
            <a:off x="467544" y="908720"/>
            <a:ext cx="5400600" cy="2088902"/>
          </a:xfrm>
        </p:spPr>
        <p:txBody>
          <a:bodyPr>
            <a:noAutofit/>
          </a:bodyPr>
          <a:lstStyle/>
          <a:p>
            <a:pPr indent="-503238">
              <a:buNone/>
            </a:pPr>
            <a:r>
              <a:rPr lang="en-US" altLang="zh-CN" sz="2400" b="1" dirty="0" smtClean="0">
                <a:solidFill>
                  <a:srgbClr val="C00000"/>
                </a:solidFill>
                <a:latin typeface="Bookman Old Style" pitchFamily="18" charset="0"/>
                <a:ea typeface="黑体" pitchFamily="49" charset="-122"/>
                <a:sym typeface="Arial" charset="0"/>
              </a:rPr>
              <a:t>Hydrogen Control</a:t>
            </a:r>
          </a:p>
          <a:p>
            <a:pPr marL="180975" indent="-180975">
              <a:buClr>
                <a:srgbClr val="C00000"/>
              </a:buClr>
            </a:pPr>
            <a:r>
              <a:rPr lang="en-US" altLang="zh-CN" sz="2000" dirty="0" smtClean="0">
                <a:latin typeface="Bookman Old Style" pitchFamily="18" charset="0"/>
                <a:ea typeface="黑体" pitchFamily="49" charset="-122"/>
                <a:sym typeface="Arial" charset="0"/>
              </a:rPr>
              <a:t>Hydrogen </a:t>
            </a:r>
            <a:r>
              <a:rPr lang="en-US" altLang="zh-CN" sz="2000" dirty="0" smtClean="0">
                <a:latin typeface="Bookman Old Style" pitchFamily="18" charset="0"/>
                <a:ea typeface="黑体" pitchFamily="49" charset="-122"/>
                <a:sym typeface="Arial" charset="0"/>
              </a:rPr>
              <a:t>Concentration Monitoring Subsystem</a:t>
            </a:r>
            <a:r>
              <a:rPr lang="en-US" altLang="zh-CN" sz="2000" dirty="0" smtClean="0">
                <a:latin typeface="Bookman Old Style" pitchFamily="18" charset="0"/>
                <a:ea typeface="黑体" pitchFamily="49" charset="-122"/>
                <a:sym typeface="Arial" charset="0"/>
              </a:rPr>
              <a:t>,</a:t>
            </a:r>
          </a:p>
          <a:p>
            <a:pPr marL="180975" indent="-180975">
              <a:buClr>
                <a:srgbClr val="C00000"/>
              </a:buClr>
            </a:pPr>
            <a:r>
              <a:rPr lang="en-US" altLang="zh-CN" sz="2000" dirty="0" smtClean="0">
                <a:latin typeface="Bookman Old Style" pitchFamily="18" charset="0"/>
                <a:ea typeface="黑体" pitchFamily="49" charset="-122"/>
                <a:sym typeface="Arial" charset="0"/>
              </a:rPr>
              <a:t> </a:t>
            </a:r>
            <a:r>
              <a:rPr lang="en-US" altLang="zh-CN" sz="2000" dirty="0" smtClean="0">
                <a:latin typeface="Bookman Old Style" pitchFamily="18" charset="0"/>
                <a:ea typeface="黑体" pitchFamily="49" charset="-122"/>
                <a:sym typeface="Arial" charset="0"/>
              </a:rPr>
              <a:t>Hydrogen Recombination Subsystem</a:t>
            </a:r>
            <a:r>
              <a:rPr lang="en-US" altLang="zh-CN" sz="2000" dirty="0" smtClean="0">
                <a:latin typeface="Bookman Old Style" pitchFamily="18" charset="0"/>
                <a:ea typeface="黑体" pitchFamily="49" charset="-122"/>
                <a:sym typeface="Arial" charset="0"/>
              </a:rPr>
              <a:t>,</a:t>
            </a:r>
          </a:p>
          <a:p>
            <a:pPr marL="180975" indent="-180975">
              <a:buClr>
                <a:srgbClr val="C00000"/>
              </a:buClr>
            </a:pPr>
            <a:r>
              <a:rPr lang="en-US" altLang="zh-CN" sz="2000" dirty="0" smtClean="0">
                <a:latin typeface="Bookman Old Style" pitchFamily="18" charset="0"/>
                <a:ea typeface="黑体" pitchFamily="49" charset="-122"/>
                <a:sym typeface="Arial" charset="0"/>
              </a:rPr>
              <a:t> </a:t>
            </a:r>
            <a:r>
              <a:rPr lang="en-US" altLang="zh-CN" sz="2000" dirty="0" smtClean="0">
                <a:latin typeface="Bookman Old Style" pitchFamily="18" charset="0"/>
                <a:ea typeface="黑体" pitchFamily="49" charset="-122"/>
                <a:sym typeface="Arial" charset="0"/>
              </a:rPr>
              <a:t>Hydrogen Ignition Subsystem.</a:t>
            </a:r>
          </a:p>
          <a:p>
            <a:pPr marL="180975" indent="-180975">
              <a:lnSpc>
                <a:spcPct val="150000"/>
              </a:lnSpc>
              <a:buClr>
                <a:srgbClr val="C00000"/>
              </a:buClr>
              <a:buSzPct val="50000"/>
              <a:buFont typeface="Wingdings" pitchFamily="2" charset="2"/>
              <a:buChar char="l"/>
            </a:pPr>
            <a:endParaRPr lang="zh-CN" altLang="en-US" sz="2000" dirty="0" smtClean="0">
              <a:latin typeface="Bookman Old Style" pitchFamily="18" charset="0"/>
              <a:ea typeface="黑体" pitchFamily="49" charset="-122"/>
              <a:sym typeface="Arial" charset="0"/>
            </a:endParaRPr>
          </a:p>
        </p:txBody>
      </p:sp>
      <p:sp>
        <p:nvSpPr>
          <p:cNvPr id="43012" name="文本框 6"/>
          <p:cNvSpPr txBox="1">
            <a:spLocks noChangeArrowheads="1"/>
          </p:cNvSpPr>
          <p:nvPr/>
        </p:nvSpPr>
        <p:spPr bwMode="auto">
          <a:xfrm>
            <a:off x="323850" y="260350"/>
            <a:ext cx="8389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1338" indent="-541338" latinLnBrk="1"/>
            <a:r>
              <a:rPr lang="en-US" altLang="zh-CN" sz="2400" b="1" dirty="0" smtClean="0">
                <a:solidFill>
                  <a:srgbClr val="C00000"/>
                </a:solidFill>
                <a:latin typeface="Bookman Old Style" pitchFamily="18" charset="0"/>
                <a:ea typeface="微软雅黑" pitchFamily="34" charset="-122"/>
                <a:cs typeface="Arial" charset="0"/>
              </a:rPr>
              <a:t>Specific Features of CAP1400 NPP</a:t>
            </a:r>
            <a:endParaRPr lang="zh-CN" altLang="en-US" sz="2400" b="1" dirty="0">
              <a:solidFill>
                <a:srgbClr val="C00000"/>
              </a:solidFill>
              <a:latin typeface="Bookman Old Style" pitchFamily="18" charset="0"/>
              <a:ea typeface="微软雅黑" pitchFamily="34" charset="-122"/>
              <a:cs typeface="Arial" charset="0"/>
            </a:endParaRP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268760"/>
            <a:ext cx="3240360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068960"/>
            <a:ext cx="504036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15" name="TextBox 14"/>
          <p:cNvSpPr txBox="1"/>
          <p:nvPr/>
        </p:nvSpPr>
        <p:spPr>
          <a:xfrm>
            <a:off x="5796136" y="4869160"/>
            <a:ext cx="2880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en-US" altLang="zh-CN" sz="2000" dirty="0" smtClean="0">
                <a:latin typeface="Bookman Old Style" pitchFamily="18" charset="0"/>
              </a:rPr>
              <a:t> Additional Passive Auto-catalytic  Hydrogen  </a:t>
            </a:r>
            <a:r>
              <a:rPr lang="en-US" altLang="zh-CN" sz="2000" dirty="0" err="1" smtClean="0">
                <a:latin typeface="Bookman Old Style" pitchFamily="18" charset="0"/>
              </a:rPr>
              <a:t>Recombiner</a:t>
            </a:r>
            <a:endParaRPr lang="zh-CN" altLang="en-US" sz="2000" dirty="0">
              <a:latin typeface="Bookman Old Style" pitchFamily="18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DF4C-21B3-4F11-8E23-2478CFF1B8E4}" type="slidenum">
              <a:rPr lang="zh-CN" altLang="en-US" smtClean="0"/>
              <a:pPr/>
              <a:t>34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内容占位符 2"/>
          <p:cNvSpPr>
            <a:spLocks noGrp="1"/>
          </p:cNvSpPr>
          <p:nvPr>
            <p:ph idx="1"/>
          </p:nvPr>
        </p:nvSpPr>
        <p:spPr>
          <a:xfrm>
            <a:off x="467544" y="836712"/>
            <a:ext cx="7848872" cy="3528392"/>
          </a:xfrm>
        </p:spPr>
        <p:txBody>
          <a:bodyPr>
            <a:noAutofit/>
          </a:bodyPr>
          <a:lstStyle/>
          <a:p>
            <a:pPr indent="-503238">
              <a:buNone/>
            </a:pPr>
            <a:r>
              <a:rPr lang="en-US" altLang="zh-CN" sz="2400" b="1" dirty="0" smtClean="0">
                <a:solidFill>
                  <a:srgbClr val="C00000"/>
                </a:solidFill>
                <a:latin typeface="Bookman Old Style" pitchFamily="18" charset="0"/>
                <a:ea typeface="黑体" pitchFamily="49" charset="-122"/>
                <a:sym typeface="Arial" charset="0"/>
              </a:rPr>
              <a:t>Enhancement of Safety Margin</a:t>
            </a:r>
          </a:p>
          <a:p>
            <a:pPr marL="180975" indent="-180975">
              <a:buClr>
                <a:srgbClr val="C00000"/>
              </a:buClr>
            </a:pPr>
            <a:r>
              <a:rPr lang="en-US" altLang="zh-CN" sz="2000" dirty="0" smtClean="0">
                <a:latin typeface="Bookman Old Style" pitchFamily="18" charset="0"/>
                <a:ea typeface="黑体" pitchFamily="49" charset="-122"/>
                <a:sym typeface="Arial" charset="0"/>
              </a:rPr>
              <a:t>The PXS tanks/piping/valves is with the bigger margin. ADS4 Valve is designed as 18 inch.</a:t>
            </a:r>
          </a:p>
          <a:p>
            <a:pPr marL="180975" indent="-180975">
              <a:buClr>
                <a:srgbClr val="C00000"/>
              </a:buClr>
            </a:pPr>
            <a:r>
              <a:rPr lang="en-US" altLang="zh-CN" sz="2000" dirty="0" smtClean="0">
                <a:latin typeface="Bookman Old Style" pitchFamily="18" charset="0"/>
                <a:ea typeface="黑体" pitchFamily="49" charset="-122"/>
                <a:sym typeface="Arial" charset="0"/>
              </a:rPr>
              <a:t> The steel containment of CAP1400 is with bigger margin in the free volume.</a:t>
            </a:r>
          </a:p>
          <a:p>
            <a:pPr marL="180975" indent="-180975">
              <a:buClr>
                <a:srgbClr val="C00000"/>
              </a:buClr>
            </a:pPr>
            <a:r>
              <a:rPr lang="en-US" altLang="zh-CN" sz="2000" dirty="0" smtClean="0">
                <a:latin typeface="Bookman Old Style" pitchFamily="18" charset="0"/>
                <a:ea typeface="黑体" pitchFamily="49" charset="-122"/>
                <a:sym typeface="Arial" charset="0"/>
              </a:rPr>
              <a:t>The pumps,  valves, piping and supports of ESWS, CCWS, RNRS and Spent Fuel Pool Cooling System are enhanced.</a:t>
            </a:r>
            <a:endParaRPr lang="zh-CN" altLang="zh-CN" sz="2000" dirty="0" smtClean="0">
              <a:latin typeface="Bookman Old Style" pitchFamily="18" charset="0"/>
            </a:endParaRPr>
          </a:p>
          <a:p>
            <a:pPr marL="180975" indent="-180975">
              <a:lnSpc>
                <a:spcPct val="150000"/>
              </a:lnSpc>
              <a:buClr>
                <a:srgbClr val="C00000"/>
              </a:buClr>
              <a:buSzPct val="50000"/>
              <a:buNone/>
            </a:pPr>
            <a:r>
              <a:rPr lang="en-US" altLang="zh-CN" sz="2000" dirty="0" smtClean="0">
                <a:solidFill>
                  <a:srgbClr val="C00000"/>
                </a:solidFill>
                <a:latin typeface="Bookman Old Style" pitchFamily="18" charset="0"/>
                <a:ea typeface="黑体" pitchFamily="49" charset="-122"/>
                <a:sym typeface="Arial" charset="0"/>
              </a:rPr>
              <a:t>Containment Capability</a:t>
            </a:r>
            <a:endParaRPr lang="zh-CN" altLang="en-US" sz="2000" dirty="0" smtClean="0">
              <a:solidFill>
                <a:srgbClr val="C00000"/>
              </a:solidFill>
              <a:latin typeface="Bookman Old Style" pitchFamily="18" charset="0"/>
              <a:ea typeface="黑体" pitchFamily="49" charset="-122"/>
              <a:sym typeface="Arial" charset="0"/>
            </a:endParaRPr>
          </a:p>
        </p:txBody>
      </p:sp>
      <p:sp>
        <p:nvSpPr>
          <p:cNvPr id="43012" name="文本框 6"/>
          <p:cNvSpPr txBox="1">
            <a:spLocks noChangeArrowheads="1"/>
          </p:cNvSpPr>
          <p:nvPr/>
        </p:nvSpPr>
        <p:spPr bwMode="auto">
          <a:xfrm>
            <a:off x="323850" y="260350"/>
            <a:ext cx="8389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1338" indent="-541338" latinLnBrk="1"/>
            <a:r>
              <a:rPr lang="en-US" altLang="zh-CN" sz="2400" b="1" dirty="0" smtClean="0">
                <a:solidFill>
                  <a:srgbClr val="C00000"/>
                </a:solidFill>
                <a:latin typeface="Bookman Old Style" pitchFamily="18" charset="0"/>
                <a:ea typeface="微软雅黑" pitchFamily="34" charset="-122"/>
                <a:cs typeface="Arial" charset="0"/>
              </a:rPr>
              <a:t>Specific Features of CAP1400 NPP</a:t>
            </a:r>
            <a:endParaRPr lang="zh-CN" altLang="en-US" sz="2400" b="1" dirty="0">
              <a:solidFill>
                <a:srgbClr val="C00000"/>
              </a:solidFill>
              <a:latin typeface="Bookman Old Style" pitchFamily="18" charset="0"/>
              <a:ea typeface="微软雅黑" pitchFamily="34" charset="-122"/>
              <a:cs typeface="Arial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683568" y="4221088"/>
          <a:ext cx="7929618" cy="193243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000660"/>
                <a:gridCol w="2928958"/>
              </a:tblGrid>
              <a:tr h="26860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Term</a:t>
                      </a:r>
                      <a:endParaRPr lang="zh-CN" altLang="en-US" sz="20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CAP1400</a:t>
                      </a:r>
                      <a:r>
                        <a:rPr lang="en-US" altLang="zh-CN" sz="2000" b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 Value</a:t>
                      </a:r>
                      <a:endParaRPr lang="zh-CN" altLang="en-US" sz="20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438912">
                <a:tc>
                  <a:txBody>
                    <a:bodyPr/>
                    <a:lstStyle/>
                    <a:p>
                      <a:r>
                        <a:rPr lang="en-US" altLang="zh-CN" sz="20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Designed Internal</a:t>
                      </a:r>
                      <a:r>
                        <a:rPr lang="en-US" altLang="zh-CN" sz="2000" b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 Pressure</a:t>
                      </a:r>
                      <a:endParaRPr lang="zh-CN" altLang="en-US" sz="20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0.443MPa</a:t>
                      </a:r>
                      <a:endParaRPr lang="zh-CN" altLang="en-US" sz="20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450732">
                <a:tc>
                  <a:txBody>
                    <a:bodyPr/>
                    <a:lstStyle/>
                    <a:p>
                      <a:r>
                        <a:rPr lang="en-US" altLang="zh-CN" sz="20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Deterministic</a:t>
                      </a:r>
                      <a:r>
                        <a:rPr lang="en-US" altLang="zh-CN" sz="2000" b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 Severe Accident Capacity</a:t>
                      </a:r>
                      <a:endParaRPr lang="zh-CN" altLang="en-US" sz="20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0.832MPa</a:t>
                      </a:r>
                      <a:endParaRPr lang="zh-CN" altLang="en-US" sz="20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268603">
                <a:tc>
                  <a:txBody>
                    <a:bodyPr/>
                    <a:lstStyle/>
                    <a:p>
                      <a:r>
                        <a:rPr lang="en-US" altLang="zh-CN" sz="20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Maximum Pressure Capability</a:t>
                      </a:r>
                      <a:endParaRPr lang="zh-CN" altLang="en-US" sz="20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0.946MPa</a:t>
                      </a:r>
                      <a:endParaRPr lang="zh-CN" altLang="en-US" sz="20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DF4C-21B3-4F11-8E23-2478CFF1B8E4}" type="slidenum">
              <a:rPr lang="zh-CN" altLang="en-US" smtClean="0"/>
              <a:pPr/>
              <a:t>35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内容占位符 2"/>
          <p:cNvSpPr>
            <a:spLocks noGrp="1"/>
          </p:cNvSpPr>
          <p:nvPr>
            <p:ph idx="1"/>
          </p:nvPr>
        </p:nvSpPr>
        <p:spPr>
          <a:xfrm>
            <a:off x="395536" y="1052736"/>
            <a:ext cx="8136904" cy="5184576"/>
          </a:xfrm>
        </p:spPr>
        <p:txBody>
          <a:bodyPr>
            <a:noAutofit/>
          </a:bodyPr>
          <a:lstStyle/>
          <a:p>
            <a:pPr indent="-503238">
              <a:buNone/>
            </a:pPr>
            <a:r>
              <a:rPr lang="en-US" altLang="zh-CN" sz="2400" b="1" dirty="0" smtClean="0">
                <a:solidFill>
                  <a:srgbClr val="C00000"/>
                </a:solidFill>
                <a:latin typeface="Bookman Old Style" pitchFamily="18" charset="0"/>
                <a:ea typeface="黑体" pitchFamily="49" charset="-122"/>
                <a:sym typeface="Arial" charset="0"/>
              </a:rPr>
              <a:t>Enhancement of Safety Margin</a:t>
            </a:r>
          </a:p>
          <a:p>
            <a:pPr indent="-503238">
              <a:buNone/>
            </a:pPr>
            <a:r>
              <a:rPr lang="en-US" altLang="zh-CN" sz="2400" b="1" dirty="0" smtClean="0">
                <a:solidFill>
                  <a:srgbClr val="C00000"/>
                </a:solidFill>
                <a:latin typeface="Bookman Old Style" pitchFamily="18" charset="0"/>
                <a:ea typeface="黑体" pitchFamily="49" charset="-122"/>
                <a:sym typeface="Arial" charset="0"/>
              </a:rPr>
              <a:t>       — Against External Events</a:t>
            </a:r>
          </a:p>
          <a:p>
            <a:pPr marL="180975" indent="-180975">
              <a:lnSpc>
                <a:spcPct val="125000"/>
              </a:lnSpc>
            </a:pPr>
            <a:r>
              <a:rPr lang="en-US" altLang="zh-CN" sz="2000" dirty="0" smtClean="0">
                <a:latin typeface="Bookman Old Style" pitchFamily="18" charset="0"/>
                <a:ea typeface="黑体" pitchFamily="49" charset="-122"/>
                <a:sym typeface="Arial" charset="0"/>
              </a:rPr>
              <a:t>Safety Shutdown Earthquake (SSE) for Safety-related SSC, and the Peak Ground Acceleration (PGA) is 0.3g.</a:t>
            </a:r>
          </a:p>
          <a:p>
            <a:pPr marL="180975" indent="-180975">
              <a:lnSpc>
                <a:spcPct val="125000"/>
              </a:lnSpc>
            </a:pPr>
            <a:r>
              <a:rPr lang="en-US" altLang="zh-CN" sz="2000" dirty="0" smtClean="0">
                <a:latin typeface="Bookman Old Style" pitchFamily="18" charset="0"/>
                <a:ea typeface="黑体" pitchFamily="49" charset="-122"/>
                <a:sym typeface="Arial" charset="0"/>
              </a:rPr>
              <a:t>Seismic margin assessment is also considered, that is, HCLPF activity level shall be no less than 0.5g ( failure probability less than 5% with 95% confidence). </a:t>
            </a:r>
          </a:p>
          <a:p>
            <a:pPr marL="180975" indent="-180975">
              <a:lnSpc>
                <a:spcPct val="125000"/>
              </a:lnSpc>
            </a:pPr>
            <a:r>
              <a:rPr lang="en-US" altLang="zh-CN" sz="2000" dirty="0" smtClean="0">
                <a:latin typeface="Bookman Old Style" pitchFamily="18" charset="0"/>
                <a:ea typeface="黑体" pitchFamily="49" charset="-122"/>
                <a:sym typeface="Arial" charset="0"/>
              </a:rPr>
              <a:t>Plant layout satisfies “Dry Site” Criterion: site drainage system is designed for the storm of once of 1000 years, and assessed by the maximum rain.</a:t>
            </a:r>
          </a:p>
          <a:p>
            <a:pPr marL="180975" indent="-180975">
              <a:lnSpc>
                <a:spcPct val="125000"/>
              </a:lnSpc>
            </a:pPr>
            <a:r>
              <a:rPr lang="en-US" altLang="zh-CN" sz="2000" dirty="0" smtClean="0">
                <a:latin typeface="Bookman Old Style" pitchFamily="18" charset="0"/>
                <a:ea typeface="黑体" pitchFamily="49" charset="-122"/>
                <a:sym typeface="Arial" charset="0"/>
              </a:rPr>
              <a:t>A lot of measures are taken in design to prevent the internal flooding.</a:t>
            </a:r>
          </a:p>
          <a:p>
            <a:pPr marL="180975" indent="-180975"/>
            <a:endParaRPr lang="en-US" altLang="zh-CN" sz="2000" b="1" dirty="0" smtClean="0">
              <a:solidFill>
                <a:srgbClr val="C00000"/>
              </a:solidFill>
              <a:latin typeface="Bookman Old Style" pitchFamily="18" charset="0"/>
              <a:ea typeface="黑体" pitchFamily="49" charset="-122"/>
              <a:sym typeface="Arial" charset="0"/>
            </a:endParaRPr>
          </a:p>
        </p:txBody>
      </p:sp>
      <p:sp>
        <p:nvSpPr>
          <p:cNvPr id="43012" name="文本框 6"/>
          <p:cNvSpPr txBox="1">
            <a:spLocks noChangeArrowheads="1"/>
          </p:cNvSpPr>
          <p:nvPr/>
        </p:nvSpPr>
        <p:spPr bwMode="auto">
          <a:xfrm>
            <a:off x="323528" y="476672"/>
            <a:ext cx="8389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1338" indent="-541338" latinLnBrk="1"/>
            <a:r>
              <a:rPr lang="en-US" altLang="zh-CN" sz="2400" b="1" dirty="0" smtClean="0">
                <a:solidFill>
                  <a:srgbClr val="C00000"/>
                </a:solidFill>
                <a:latin typeface="Bookman Old Style" pitchFamily="18" charset="0"/>
                <a:ea typeface="微软雅黑" pitchFamily="34" charset="-122"/>
                <a:cs typeface="Arial" charset="0"/>
              </a:rPr>
              <a:t>Specific Features of CAP1400 NPP</a:t>
            </a:r>
            <a:endParaRPr lang="zh-CN" altLang="en-US" sz="2400" b="1" dirty="0">
              <a:solidFill>
                <a:srgbClr val="C00000"/>
              </a:solidFill>
              <a:latin typeface="Bookman Old Style" pitchFamily="18" charset="0"/>
              <a:ea typeface="微软雅黑" pitchFamily="34" charset="-122"/>
              <a:cs typeface="Arial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DF4C-21B3-4F11-8E23-2478CFF1B8E4}" type="slidenum">
              <a:rPr lang="zh-CN" altLang="en-US" smtClean="0"/>
              <a:pPr/>
              <a:t>36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灯片编号占位符 3"/>
          <p:cNvSpPr txBox="1">
            <a:spLocks/>
          </p:cNvSpPr>
          <p:nvPr/>
        </p:nvSpPr>
        <p:spPr>
          <a:xfrm>
            <a:off x="8280400" y="6324600"/>
            <a:ext cx="457200" cy="457200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kumimoji="1" sz="1000" b="0" kern="1200">
                <a:solidFill>
                  <a:prstClr val="white">
                    <a:lumMod val="65000"/>
                  </a:prstClr>
                </a:solidFill>
                <a:latin typeface="+mn-lt"/>
                <a:ea typeface="宋体" charset="-122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4341D7-1C41-4640-A4E9-1105E898EB2C}" type="slidenum">
              <a:rPr kumimoji="1" lang="en-US" altLang="zh-CN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宋体" charset="-122"/>
                <a:cs typeface="+mn-cs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en-US" altLang="zh-CN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/>
              <a:ea typeface="宋体" charset="-122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858004" y="1384809"/>
            <a:ext cx="1055480" cy="1451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37"/>
          <p:cNvGrpSpPr/>
          <p:nvPr/>
        </p:nvGrpSpPr>
        <p:grpSpPr>
          <a:xfrm>
            <a:off x="5436096" y="1196752"/>
            <a:ext cx="3548843" cy="2664296"/>
            <a:chOff x="958328" y="1391368"/>
            <a:chExt cx="7743001" cy="4674632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58328" y="1391368"/>
              <a:ext cx="7251734" cy="43940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35" name="直接箭头连接符 34"/>
            <p:cNvCxnSpPr/>
            <p:nvPr/>
          </p:nvCxnSpPr>
          <p:spPr>
            <a:xfrm rot="10800000" flipV="1">
              <a:off x="3228483" y="3446535"/>
              <a:ext cx="4000528" cy="21431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直接箭头连接符 35"/>
            <p:cNvCxnSpPr/>
            <p:nvPr/>
          </p:nvCxnSpPr>
          <p:spPr>
            <a:xfrm rot="10800000">
              <a:off x="5228747" y="2374965"/>
              <a:ext cx="2000264" cy="10715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5228746" y="4446666"/>
              <a:ext cx="3472583" cy="523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C00000"/>
                  </a:solidFill>
                  <a:latin typeface="黑体" pitchFamily="2" charset="-122"/>
                  <a:ea typeface="黑体" pitchFamily="2" charset="-122"/>
                </a:rPr>
                <a:t>直线距离</a:t>
              </a:r>
              <a:r>
                <a:rPr lang="en-US" altLang="zh-CN" sz="1100" dirty="0" smtClean="0">
                  <a:solidFill>
                    <a:srgbClr val="C00000"/>
                  </a:solidFill>
                  <a:latin typeface="黑体" pitchFamily="2" charset="-122"/>
                  <a:ea typeface="黑体" pitchFamily="2" charset="-122"/>
                </a:rPr>
                <a:t>217</a:t>
              </a:r>
              <a:r>
                <a:rPr lang="zh-CN" altLang="en-US" sz="1100" dirty="0" smtClean="0">
                  <a:solidFill>
                    <a:srgbClr val="C00000"/>
                  </a:solidFill>
                  <a:latin typeface="黑体" pitchFamily="2" charset="-122"/>
                  <a:ea typeface="黑体" pitchFamily="2" charset="-122"/>
                </a:rPr>
                <a:t>公里</a:t>
              </a:r>
              <a:endParaRPr lang="zh-CN" altLang="en-US" sz="1100" dirty="0">
                <a:solidFill>
                  <a:srgbClr val="C00000"/>
                </a:solidFill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023345" y="2568770"/>
              <a:ext cx="2028093" cy="862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C00000"/>
                  </a:solidFill>
                  <a:latin typeface="黑体" pitchFamily="2" charset="-122"/>
                  <a:ea typeface="黑体" pitchFamily="2" charset="-122"/>
                </a:rPr>
                <a:t>直线距离</a:t>
              </a:r>
              <a:r>
                <a:rPr lang="en-US" altLang="zh-CN" sz="1100" dirty="0" smtClean="0">
                  <a:solidFill>
                    <a:srgbClr val="C00000"/>
                  </a:solidFill>
                  <a:latin typeface="黑体" pitchFamily="2" charset="-122"/>
                  <a:ea typeface="黑体" pitchFamily="2" charset="-122"/>
                </a:rPr>
                <a:t>111</a:t>
              </a:r>
              <a:r>
                <a:rPr lang="zh-CN" altLang="en-US" sz="1100" dirty="0" smtClean="0">
                  <a:solidFill>
                    <a:srgbClr val="C00000"/>
                  </a:solidFill>
                  <a:latin typeface="黑体" pitchFamily="2" charset="-122"/>
                  <a:ea typeface="黑体" pitchFamily="2" charset="-122"/>
                </a:rPr>
                <a:t>公里</a:t>
              </a:r>
              <a:endParaRPr lang="zh-CN" altLang="en-US" sz="1100" dirty="0">
                <a:solidFill>
                  <a:srgbClr val="C00000"/>
                </a:solidFill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229012" y="3395699"/>
              <a:ext cx="822426" cy="1201053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1100" smtClean="0">
                  <a:solidFill>
                    <a:srgbClr val="C00000"/>
                  </a:solidFill>
                  <a:latin typeface="黑体" pitchFamily="2" charset="-122"/>
                  <a:ea typeface="黑体" pitchFamily="2" charset="-122"/>
                </a:rPr>
                <a:t>石岛湾</a:t>
              </a:r>
              <a:endParaRPr lang="zh-CN" altLang="en-US" sz="1100">
                <a:solidFill>
                  <a:srgbClr val="C00000"/>
                </a:solidFill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228746" y="2040799"/>
              <a:ext cx="1613042" cy="523536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1100" smtClean="0">
                  <a:solidFill>
                    <a:srgbClr val="C00000"/>
                  </a:solidFill>
                  <a:latin typeface="黑体" pitchFamily="2" charset="-122"/>
                  <a:ea typeface="黑体" pitchFamily="2" charset="-122"/>
                </a:rPr>
                <a:t>烟台市</a:t>
              </a:r>
              <a:endParaRPr lang="zh-CN" altLang="en-US" sz="1100">
                <a:solidFill>
                  <a:srgbClr val="C00000"/>
                </a:solidFill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228483" y="5542464"/>
              <a:ext cx="1423121" cy="523536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1100" smtClean="0">
                  <a:solidFill>
                    <a:srgbClr val="C00000"/>
                  </a:solidFill>
                  <a:latin typeface="黑体" pitchFamily="2" charset="-122"/>
                  <a:ea typeface="黑体" pitchFamily="2" charset="-122"/>
                </a:rPr>
                <a:t>青岛市</a:t>
              </a:r>
              <a:endParaRPr lang="zh-CN" altLang="en-US" sz="1100">
                <a:solidFill>
                  <a:srgbClr val="C00000"/>
                </a:solidFill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651604" y="4077333"/>
              <a:ext cx="729288" cy="86229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1100" smtClean="0">
                  <a:solidFill>
                    <a:srgbClr val="C00000"/>
                  </a:solidFill>
                  <a:latin typeface="黑体" pitchFamily="2" charset="-122"/>
                  <a:ea typeface="黑体" pitchFamily="2" charset="-122"/>
                </a:rPr>
                <a:t>海阳</a:t>
              </a:r>
              <a:endParaRPr lang="zh-CN" altLang="en-US" sz="1100">
                <a:solidFill>
                  <a:srgbClr val="C00000"/>
                </a:solidFill>
                <a:latin typeface="黑体" pitchFamily="2" charset="-122"/>
                <a:ea typeface="黑体" pitchFamily="2" charset="-122"/>
              </a:endParaRPr>
            </a:p>
          </p:txBody>
        </p:sp>
        <p:cxnSp>
          <p:nvCxnSpPr>
            <p:cNvPr id="43" name="直接箭头连接符 42"/>
            <p:cNvCxnSpPr>
              <a:stCxn id="42" idx="0"/>
            </p:cNvCxnSpPr>
            <p:nvPr/>
          </p:nvCxnSpPr>
          <p:spPr>
            <a:xfrm rot="5400000" flipH="1" flipV="1">
              <a:off x="4228372" y="3011430"/>
              <a:ext cx="1853780" cy="27802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2557768" y="3057147"/>
              <a:ext cx="2981460" cy="523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smtClean="0">
                  <a:solidFill>
                    <a:srgbClr val="C00000"/>
                  </a:solidFill>
                  <a:latin typeface="黑体" pitchFamily="2" charset="-122"/>
                  <a:ea typeface="黑体" pitchFamily="2" charset="-122"/>
                </a:rPr>
                <a:t>直线距离</a:t>
              </a:r>
              <a:r>
                <a:rPr lang="en-US" altLang="zh-CN" sz="1100" smtClean="0">
                  <a:solidFill>
                    <a:srgbClr val="C00000"/>
                  </a:solidFill>
                  <a:latin typeface="Arial" pitchFamily="34" charset="0"/>
                  <a:ea typeface="黑体" pitchFamily="2" charset="-122"/>
                  <a:cs typeface="Arial" pitchFamily="34" charset="0"/>
                </a:rPr>
                <a:t>98</a:t>
              </a:r>
              <a:r>
                <a:rPr lang="zh-CN" altLang="en-US" sz="1100" smtClean="0">
                  <a:solidFill>
                    <a:srgbClr val="C00000"/>
                  </a:solidFill>
                  <a:latin typeface="黑体" pitchFamily="2" charset="-122"/>
                  <a:ea typeface="黑体" pitchFamily="2" charset="-122"/>
                </a:rPr>
                <a:t>公里</a:t>
              </a:r>
              <a:endParaRPr lang="zh-CN" altLang="en-US" sz="1100">
                <a:solidFill>
                  <a:srgbClr val="C00000"/>
                </a:solidFill>
                <a:latin typeface="黑体" pitchFamily="2" charset="-122"/>
                <a:ea typeface="黑体" pitchFamily="2" charset="-122"/>
              </a:endParaRPr>
            </a:p>
          </p:txBody>
        </p:sp>
        <p:cxnSp>
          <p:nvCxnSpPr>
            <p:cNvPr id="45" name="直接箭头连接符 44"/>
            <p:cNvCxnSpPr>
              <a:stCxn id="42" idx="0"/>
            </p:cNvCxnSpPr>
            <p:nvPr/>
          </p:nvCxnSpPr>
          <p:spPr>
            <a:xfrm rot="16200000" flipH="1" flipV="1">
              <a:off x="3451962" y="3978177"/>
              <a:ext cx="1465129" cy="166344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1924411" y="4277390"/>
              <a:ext cx="3067147" cy="523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smtClean="0">
                  <a:solidFill>
                    <a:srgbClr val="C00000"/>
                  </a:solidFill>
                  <a:latin typeface="黑体" pitchFamily="2" charset="-122"/>
                  <a:ea typeface="黑体" pitchFamily="2" charset="-122"/>
                </a:rPr>
                <a:t>直线距离</a:t>
              </a:r>
              <a:r>
                <a:rPr lang="en-US" altLang="zh-CN" sz="1100" smtClean="0">
                  <a:solidFill>
                    <a:srgbClr val="C00000"/>
                  </a:solidFill>
                  <a:latin typeface="Arial" pitchFamily="34" charset="0"/>
                  <a:ea typeface="黑体" pitchFamily="2" charset="-122"/>
                  <a:cs typeface="Arial" pitchFamily="34" charset="0"/>
                </a:rPr>
                <a:t>127</a:t>
              </a:r>
              <a:r>
                <a:rPr lang="zh-CN" altLang="en-US" sz="1100" smtClean="0">
                  <a:solidFill>
                    <a:srgbClr val="C00000"/>
                  </a:solidFill>
                  <a:latin typeface="黑体" pitchFamily="2" charset="-122"/>
                  <a:ea typeface="黑体" pitchFamily="2" charset="-122"/>
                </a:rPr>
                <a:t>公里</a:t>
              </a:r>
              <a:endParaRPr lang="zh-CN" altLang="en-US" sz="1100">
                <a:solidFill>
                  <a:srgbClr val="C00000"/>
                </a:solidFill>
                <a:latin typeface="黑体" pitchFamily="2" charset="-122"/>
                <a:ea typeface="黑体" pitchFamily="2" charset="-122"/>
              </a:endParaRPr>
            </a:p>
          </p:txBody>
        </p:sp>
      </p:grpSp>
      <p:pic>
        <p:nvPicPr>
          <p:cNvPr id="47" name="Picture 3" descr="C:\Documents and Settings\Administrator\桌面\2014.3.20 现场全景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000" y="3933056"/>
            <a:ext cx="9000000" cy="2305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xtBox 4"/>
          <p:cNvSpPr txBox="1">
            <a:spLocks noChangeArrowheads="1"/>
          </p:cNvSpPr>
          <p:nvPr/>
        </p:nvSpPr>
        <p:spPr bwMode="auto">
          <a:xfrm>
            <a:off x="357188" y="3886202"/>
            <a:ext cx="36814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00" dirty="0" smtClean="0">
                <a:solidFill>
                  <a:srgbClr val="FF0000"/>
                </a:solidFill>
                <a:latin typeface="Bookman Old Style" pitchFamily="18" charset="0"/>
                <a:ea typeface="黑体" pitchFamily="2" charset="-122"/>
              </a:rPr>
              <a:t>2014</a:t>
            </a:r>
            <a:r>
              <a:rPr lang="zh-CN" altLang="en-US" sz="1400" dirty="0" smtClean="0">
                <a:solidFill>
                  <a:srgbClr val="FF0000"/>
                </a:solidFill>
                <a:latin typeface="Bookman Old Style" pitchFamily="18" charset="0"/>
                <a:ea typeface="黑体" pitchFamily="2" charset="-122"/>
              </a:rPr>
              <a:t>，</a:t>
            </a:r>
            <a:r>
              <a:rPr lang="en-US" altLang="zh-CN" sz="1400" dirty="0" smtClean="0">
                <a:solidFill>
                  <a:srgbClr val="FF0000"/>
                </a:solidFill>
                <a:latin typeface="Bookman Old Style" pitchFamily="18" charset="0"/>
                <a:ea typeface="黑体" pitchFamily="2" charset="-122"/>
              </a:rPr>
              <a:t>Bird`s-Eye View</a:t>
            </a:r>
            <a:endParaRPr lang="zh-CN" altLang="en-US" sz="1400" dirty="0">
              <a:solidFill>
                <a:srgbClr val="FF0000"/>
              </a:solidFill>
              <a:latin typeface="Bookman Old Style" pitchFamily="18" charset="0"/>
              <a:ea typeface="黑体" pitchFamily="2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7544" y="404664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C00000"/>
                </a:solidFill>
                <a:latin typeface="Bookman Old Style" pitchFamily="18" charset="0"/>
              </a:rPr>
              <a:t>CAP1400 Project Progress in China</a:t>
            </a:r>
            <a:endParaRPr lang="zh-CN" altLang="en-US" sz="24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71" name="Picture 2" descr="E:\01-项目工作\06-国外项目\南非推介\CAP1400图片\效果图\{565A0D0F-DE93-41A2-8453-879644368B90}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052736"/>
            <a:ext cx="5179522" cy="2880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灯片编号占位符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DF4C-21B3-4F11-8E23-2478CFF1B8E4}" type="slidenum">
              <a:rPr lang="zh-CN" altLang="en-US" smtClean="0"/>
              <a:pPr/>
              <a:t>37</a:t>
            </a:fld>
            <a:endParaRPr lang="zh-CN" altLang="en-US"/>
          </a:p>
        </p:txBody>
      </p:sp>
      <p:sp>
        <p:nvSpPr>
          <p:cNvPr id="23" name="页脚占位符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5581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14" descr="2014[1].9.9 全景照片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1071563"/>
            <a:ext cx="8143875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下箭头 1"/>
          <p:cNvSpPr/>
          <p:nvPr/>
        </p:nvSpPr>
        <p:spPr>
          <a:xfrm>
            <a:off x="4564063" y="1995488"/>
            <a:ext cx="190500" cy="215900"/>
          </a:xfrm>
          <a:prstGeom prst="down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4135438" y="1616075"/>
            <a:ext cx="1008062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50" b="1" dirty="0">
                <a:solidFill>
                  <a:srgbClr val="002060"/>
                </a:solidFill>
                <a:latin typeface="黑体" pitchFamily="2" charset="-122"/>
                <a:ea typeface="黑体" pitchFamily="2" charset="-122"/>
              </a:rPr>
              <a:t>NI</a:t>
            </a:r>
            <a:endParaRPr lang="zh-CN" altLang="en-US" sz="1050" b="1" dirty="0">
              <a:solidFill>
                <a:srgbClr val="002060"/>
              </a:solidFill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15365" name="图片 16" descr="20140924-1号核岛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50" y="3929063"/>
            <a:ext cx="1928813" cy="14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Box 13"/>
          <p:cNvSpPr txBox="1">
            <a:spLocks noChangeArrowheads="1"/>
          </p:cNvSpPr>
          <p:nvPr/>
        </p:nvSpPr>
        <p:spPr bwMode="auto">
          <a:xfrm>
            <a:off x="2786063" y="5349875"/>
            <a:ext cx="2143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>
                <a:solidFill>
                  <a:srgbClr val="002060"/>
                </a:solidFill>
                <a:latin typeface="Impact" pitchFamily="34" charset="0"/>
                <a:ea typeface="Arial Unicode MS" pitchFamily="34" charset="-122"/>
                <a:cs typeface="Arial Unicode MS" pitchFamily="34" charset="-122"/>
              </a:rPr>
              <a:t>NI Steel Binding</a:t>
            </a:r>
            <a:endParaRPr lang="zh-CN" altLang="en-US" sz="1600">
              <a:solidFill>
                <a:srgbClr val="002060"/>
              </a:solidFill>
              <a:latin typeface="Impact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15367" name="图片 11" descr="IMG_101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929063"/>
            <a:ext cx="1928812" cy="14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TextBox 12"/>
          <p:cNvSpPr txBox="1">
            <a:spLocks noChangeArrowheads="1"/>
          </p:cNvSpPr>
          <p:nvPr/>
        </p:nvSpPr>
        <p:spPr bwMode="auto">
          <a:xfrm>
            <a:off x="4786313" y="5364163"/>
            <a:ext cx="1857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>
                <a:solidFill>
                  <a:srgbClr val="002060"/>
                </a:solidFill>
                <a:latin typeface="Impact" pitchFamily="34" charset="0"/>
                <a:ea typeface="Arial Unicode MS" pitchFamily="34" charset="-122"/>
                <a:cs typeface="Arial Unicode MS" pitchFamily="34" charset="-122"/>
              </a:rPr>
              <a:t>CA20 Assembly</a:t>
            </a:r>
            <a:endParaRPr lang="zh-CN" altLang="en-US" sz="1600">
              <a:solidFill>
                <a:srgbClr val="002060"/>
              </a:solidFill>
              <a:latin typeface="Impact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15369" name="图片 29" descr="webwxgetmsgimg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" y="3929063"/>
            <a:ext cx="1890713" cy="14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0" name="TextBox 30"/>
          <p:cNvSpPr txBox="1">
            <a:spLocks noChangeArrowheads="1"/>
          </p:cNvSpPr>
          <p:nvPr/>
        </p:nvSpPr>
        <p:spPr bwMode="auto">
          <a:xfrm>
            <a:off x="571500" y="5357813"/>
            <a:ext cx="18256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1600">
                <a:solidFill>
                  <a:srgbClr val="002060"/>
                </a:solidFill>
                <a:latin typeface="Impact" pitchFamily="34" charset="0"/>
                <a:ea typeface="Arial Unicode MS" pitchFamily="34" charset="-122"/>
                <a:cs typeface="Arial Unicode MS" pitchFamily="34" charset="-122"/>
              </a:rPr>
              <a:t>CVBH</a:t>
            </a:r>
            <a:endParaRPr lang="zh-CN" altLang="en-US" sz="1600">
              <a:solidFill>
                <a:srgbClr val="002060"/>
              </a:solidFill>
              <a:latin typeface="Impact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15371" name="图片 19" descr="IMG_1023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3688" y="3929063"/>
            <a:ext cx="207168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2" name="TextBox 20"/>
          <p:cNvSpPr txBox="1">
            <a:spLocks noChangeArrowheads="1"/>
          </p:cNvSpPr>
          <p:nvPr/>
        </p:nvSpPr>
        <p:spPr bwMode="auto">
          <a:xfrm>
            <a:off x="7456488" y="5357813"/>
            <a:ext cx="1187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>
                <a:solidFill>
                  <a:srgbClr val="002060"/>
                </a:solidFill>
                <a:latin typeface="Impact" pitchFamily="34" charset="0"/>
                <a:ea typeface="Arial Unicode MS" pitchFamily="34" charset="-122"/>
                <a:cs typeface="Arial Unicode MS" pitchFamily="34" charset="-122"/>
              </a:rPr>
              <a:t>Module</a:t>
            </a:r>
            <a:endParaRPr lang="zh-CN" altLang="en-US" sz="1600">
              <a:solidFill>
                <a:srgbClr val="002060"/>
              </a:solidFill>
              <a:latin typeface="Impact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5373" name="矩形 17"/>
          <p:cNvSpPr>
            <a:spLocks noChangeArrowheads="1"/>
          </p:cNvSpPr>
          <p:nvPr/>
        </p:nvSpPr>
        <p:spPr bwMode="auto">
          <a:xfrm>
            <a:off x="6875463" y="692150"/>
            <a:ext cx="1873250" cy="40005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zh-CN" altLang="en-US" sz="200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00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CAP1400 Site</a:t>
            </a:r>
            <a:endParaRPr lang="zh-CN" altLang="en-US" sz="2000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2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8280400" y="6324600"/>
            <a:ext cx="457200" cy="457200"/>
          </a:xfrm>
        </p:spPr>
        <p:txBody>
          <a:bodyPr/>
          <a:lstStyle/>
          <a:p>
            <a:pPr>
              <a:defRPr/>
            </a:pPr>
            <a:fld id="{ABC1C731-A835-425A-ACCD-335E75043352}" type="slidenum">
              <a:rPr lang="en-US" altLang="zh-CN"/>
              <a:pPr>
                <a:defRPr/>
              </a:pPr>
              <a:t>38</a:t>
            </a:fld>
            <a:endParaRPr lang="en-US" altLang="zh-CN" dirty="0"/>
          </a:p>
        </p:txBody>
      </p:sp>
      <p:sp>
        <p:nvSpPr>
          <p:cNvPr id="17" name="TextBox 16"/>
          <p:cNvSpPr txBox="1"/>
          <p:nvPr/>
        </p:nvSpPr>
        <p:spPr>
          <a:xfrm>
            <a:off x="467544" y="404664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C00000"/>
                </a:solidFill>
                <a:latin typeface="Bookman Old Style" pitchFamily="18" charset="0"/>
              </a:rPr>
              <a:t>CAP1400 Project Progress in China</a:t>
            </a:r>
            <a:endParaRPr lang="zh-CN" altLang="en-US" sz="24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内容占位符 2"/>
          <p:cNvSpPr txBox="1">
            <a:spLocks/>
          </p:cNvSpPr>
          <p:nvPr/>
        </p:nvSpPr>
        <p:spPr>
          <a:xfrm>
            <a:off x="467544" y="836712"/>
            <a:ext cx="8208912" cy="5616624"/>
          </a:xfrm>
          <a:prstGeom prst="rect">
            <a:avLst/>
          </a:prstGeom>
        </p:spPr>
        <p:txBody>
          <a:bodyPr/>
          <a:lstStyle/>
          <a:p>
            <a:pPr marL="0" lvl="2" defTabSz="361950" ea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75000"/>
              <a:tabLst>
                <a:tab pos="714375" algn="l"/>
              </a:tabLst>
              <a:defRPr/>
            </a:pPr>
            <a:r>
              <a:rPr lang="en-US" altLang="zh-CN" sz="1600" dirty="0" smtClean="0">
                <a:solidFill>
                  <a:srgbClr val="C00000"/>
                </a:solidFill>
                <a:latin typeface="Bookman Old Style" pitchFamily="18" charset="0"/>
                <a:ea typeface="黑体" pitchFamily="49" charset="-122"/>
                <a:cs typeface="Arial" charset="0"/>
              </a:rPr>
              <a:t>1. </a:t>
            </a:r>
            <a:r>
              <a:rPr lang="en-US" altLang="zh-CN" sz="1600" dirty="0" smtClean="0">
                <a:solidFill>
                  <a:srgbClr val="C00000"/>
                </a:solidFill>
                <a:latin typeface="Bookman Old Style" pitchFamily="18" charset="0"/>
                <a:ea typeface="黑体" pitchFamily="2" charset="-122"/>
                <a:cs typeface="Arial" pitchFamily="34" charset="0"/>
              </a:rPr>
              <a:t>fundamental R&amp;D for nuclear power </a:t>
            </a:r>
            <a:endParaRPr lang="en-US" altLang="zh-CN" sz="1600" dirty="0">
              <a:solidFill>
                <a:srgbClr val="C00000"/>
              </a:solidFill>
              <a:latin typeface="Bookman Old Style" pitchFamily="18" charset="0"/>
              <a:ea typeface="黑体" pitchFamily="2" charset="-122"/>
              <a:cs typeface="Arial" pitchFamily="34" charset="0"/>
            </a:endParaRPr>
          </a:p>
          <a:p>
            <a:pPr marL="265113" lvl="2" indent="277813" defTabSz="361950" ea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50000"/>
              <a:buFont typeface="Wingdings" pitchFamily="2" charset="2"/>
              <a:buChar char="l"/>
              <a:tabLst>
                <a:tab pos="714375" algn="l"/>
              </a:tabLst>
              <a:defRPr/>
            </a:pPr>
            <a:r>
              <a:rPr lang="en-US" altLang="zh-CN" sz="1600" dirty="0" smtClean="0">
                <a:latin typeface="Bookman Old Style" pitchFamily="18" charset="0"/>
                <a:ea typeface="黑体" pitchFamily="49" charset="-122"/>
                <a:cs typeface="Arial" charset="0"/>
              </a:rPr>
              <a:t>Key </a:t>
            </a:r>
            <a:r>
              <a:rPr lang="en-US" altLang="zh-CN" sz="1600" dirty="0">
                <a:latin typeface="Bookman Old Style" pitchFamily="18" charset="0"/>
                <a:ea typeface="黑体" pitchFamily="49" charset="-122"/>
                <a:cs typeface="Arial" charset="0"/>
              </a:rPr>
              <a:t>materials, I&amp;C, </a:t>
            </a:r>
            <a:r>
              <a:rPr lang="en-US" altLang="zh-CN" sz="1600" dirty="0" smtClean="0">
                <a:latin typeface="Bookman Old Style" pitchFamily="18" charset="0"/>
                <a:ea typeface="黑体" pitchFamily="49" charset="-122"/>
                <a:cs typeface="Arial" charset="0"/>
              </a:rPr>
              <a:t>Advanced fuel design, etc. </a:t>
            </a:r>
          </a:p>
          <a:p>
            <a:pPr marL="265113" lvl="2" indent="277813" defTabSz="361950" ea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50000"/>
              <a:buFont typeface="Wingdings" pitchFamily="2" charset="2"/>
              <a:buChar char="l"/>
              <a:tabLst>
                <a:tab pos="714375" algn="l"/>
              </a:tabLst>
              <a:defRPr/>
            </a:pPr>
            <a:r>
              <a:rPr lang="en-US" altLang="zh-CN" sz="1600" dirty="0" smtClean="0">
                <a:latin typeface="Bookman Old Style" pitchFamily="18" charset="0"/>
                <a:ea typeface="黑体" pitchFamily="49" charset="-122"/>
                <a:cs typeface="Arial" charset="0"/>
              </a:rPr>
              <a:t>Verification and Validation platform for advanced NP technology  Based on CAP1400 six major test facilities.</a:t>
            </a:r>
          </a:p>
          <a:p>
            <a:pPr marL="265113" lvl="2" indent="277813" defTabSz="361950" ea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50000"/>
              <a:buFont typeface="Wingdings" pitchFamily="2" charset="2"/>
              <a:buChar char="l"/>
              <a:tabLst>
                <a:tab pos="714375" algn="l"/>
              </a:tabLst>
              <a:defRPr/>
            </a:pPr>
            <a:endParaRPr lang="en-US" altLang="zh-CN" sz="1600" dirty="0" smtClean="0">
              <a:latin typeface="Bookman Old Style" pitchFamily="18" charset="0"/>
              <a:ea typeface="黑体" pitchFamily="49" charset="-122"/>
              <a:cs typeface="Arial" charset="0"/>
            </a:endParaRPr>
          </a:p>
          <a:p>
            <a:pPr marL="0" lvl="2" indent="85725" algn="just" defTabSz="3619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tabLst>
                <a:tab pos="714375" algn="l"/>
              </a:tabLst>
              <a:defRPr/>
            </a:pPr>
            <a:r>
              <a:rPr lang="en-US" altLang="zh-CN" sz="1600" dirty="0" smtClean="0">
                <a:solidFill>
                  <a:srgbClr val="C00000"/>
                </a:solidFill>
                <a:latin typeface="Bookman Old Style" pitchFamily="18" charset="0"/>
                <a:ea typeface="黑体" pitchFamily="49" charset="-122"/>
                <a:cs typeface="Arial" charset="0"/>
              </a:rPr>
              <a:t>2. Software development</a:t>
            </a:r>
          </a:p>
          <a:p>
            <a:pPr marL="0" lvl="2" indent="85725" algn="just" defTabSz="3619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tabLst>
                <a:tab pos="714375" algn="l"/>
              </a:tabLst>
              <a:defRPr/>
            </a:pPr>
            <a:r>
              <a:rPr lang="en-US" altLang="zh-CN" sz="1600" dirty="0" smtClean="0">
                <a:latin typeface="Bookman Old Style" pitchFamily="18" charset="0"/>
                <a:ea typeface="黑体" pitchFamily="49" charset="-122"/>
                <a:cs typeface="Arial" pitchFamily="34" charset="0"/>
              </a:rPr>
              <a:t>     Taking COSINE software as the leading products, to establish a nuclear power software system which covers nuclear power plant lifetime.</a:t>
            </a:r>
          </a:p>
          <a:p>
            <a:pPr marL="0" lvl="2" indent="85725" algn="just" defTabSz="3619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tabLst>
                <a:tab pos="714375" algn="l"/>
              </a:tabLst>
              <a:defRPr/>
            </a:pPr>
            <a:endParaRPr lang="en-US" altLang="zh-CN" sz="1600" dirty="0" smtClean="0">
              <a:latin typeface="Bookman Old Style" pitchFamily="18" charset="0"/>
              <a:ea typeface="黑体" pitchFamily="49" charset="-122"/>
              <a:cs typeface="Arial" charset="0"/>
            </a:endParaRPr>
          </a:p>
          <a:p>
            <a:pPr marL="0" lvl="2" indent="85725" algn="just" defTabSz="3619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tabLst>
                <a:tab pos="714375" algn="l"/>
              </a:tabLst>
              <a:defRPr/>
            </a:pPr>
            <a:r>
              <a:rPr lang="en-US" altLang="zh-CN" sz="1600" dirty="0" smtClean="0">
                <a:solidFill>
                  <a:srgbClr val="C00000"/>
                </a:solidFill>
                <a:latin typeface="Bookman Old Style" pitchFamily="18" charset="0"/>
                <a:ea typeface="黑体" pitchFamily="49" charset="-122"/>
                <a:cs typeface="Arial" charset="0"/>
              </a:rPr>
              <a:t>3. New NPP design</a:t>
            </a:r>
            <a:endParaRPr lang="en-US" altLang="zh-CN" sz="1600" dirty="0" smtClean="0">
              <a:solidFill>
                <a:srgbClr val="C00000"/>
              </a:solidFill>
              <a:latin typeface="Bookman Old Style" pitchFamily="18" charset="0"/>
              <a:ea typeface="黑体" pitchFamily="2" charset="-122"/>
              <a:cs typeface="Arial" pitchFamily="34" charset="0"/>
            </a:endParaRPr>
          </a:p>
          <a:p>
            <a:pPr marL="265113" lvl="2" indent="277813" defTabSz="361950" eaLnBrk="0" hangingPunct="0">
              <a:lnSpc>
                <a:spcPct val="150000"/>
              </a:lnSpc>
              <a:buClr>
                <a:srgbClr val="C00000"/>
              </a:buClr>
              <a:buSzPct val="50000"/>
              <a:buFont typeface="Wingdings" pitchFamily="2" charset="2"/>
              <a:buChar char="l"/>
              <a:tabLst>
                <a:tab pos="714375" algn="l"/>
              </a:tabLst>
              <a:defRPr/>
            </a:pPr>
            <a:r>
              <a:rPr lang="en-US" altLang="zh-CN" sz="1600" dirty="0" smtClean="0">
                <a:latin typeface="Bookman Old Style" pitchFamily="18" charset="0"/>
                <a:ea typeface="黑体" pitchFamily="49" charset="-122"/>
                <a:cs typeface="Arial" charset="0"/>
              </a:rPr>
              <a:t> CAP1000 and CAP1400 standard design</a:t>
            </a:r>
          </a:p>
          <a:p>
            <a:pPr marL="265113" lvl="2" indent="277813" defTabSz="361950" eaLnBrk="0" hangingPunct="0">
              <a:lnSpc>
                <a:spcPct val="150000"/>
              </a:lnSpc>
              <a:buClr>
                <a:srgbClr val="C00000"/>
              </a:buClr>
              <a:buSzPct val="50000"/>
              <a:buFont typeface="Wingdings" pitchFamily="2" charset="2"/>
              <a:buChar char="l"/>
              <a:tabLst>
                <a:tab pos="714375" algn="l"/>
              </a:tabLst>
              <a:defRPr/>
            </a:pPr>
            <a:r>
              <a:rPr lang="en-US" altLang="zh-CN" sz="1600" dirty="0" smtClean="0">
                <a:latin typeface="Bookman Old Style" pitchFamily="18" charset="0"/>
                <a:ea typeface="黑体" pitchFamily="49" charset="-122"/>
                <a:cs typeface="Arial" charset="0"/>
              </a:rPr>
              <a:t>CAP1700 development</a:t>
            </a:r>
          </a:p>
          <a:p>
            <a:pPr marL="265113" lvl="2" indent="277813" defTabSz="361950" ea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50000"/>
              <a:buFont typeface="Wingdings" pitchFamily="2" charset="2"/>
              <a:buChar char="l"/>
              <a:tabLst>
                <a:tab pos="1077913" algn="l"/>
              </a:tabLst>
              <a:defRPr/>
            </a:pPr>
            <a:r>
              <a:rPr lang="en-US" altLang="zh-CN" sz="1600" dirty="0" smtClean="0">
                <a:latin typeface="Bookman Old Style" pitchFamily="18" charset="0"/>
                <a:ea typeface="黑体" pitchFamily="2" charset="-122"/>
                <a:cs typeface="Arial" pitchFamily="34" charset="0"/>
              </a:rPr>
              <a:t>Gen 4 NP technology development,</a:t>
            </a:r>
          </a:p>
          <a:p>
            <a:pPr marL="265113" lvl="2" indent="277813" defTabSz="361950" ea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50000"/>
              <a:tabLst>
                <a:tab pos="1077913" algn="l"/>
              </a:tabLst>
              <a:defRPr/>
            </a:pPr>
            <a:r>
              <a:rPr lang="en-US" altLang="zh-CN" sz="1600" dirty="0" smtClean="0">
                <a:latin typeface="Bookman Old Style" pitchFamily="18" charset="0"/>
                <a:ea typeface="黑体" pitchFamily="2" charset="-122"/>
                <a:cs typeface="Arial" pitchFamily="34" charset="0"/>
              </a:rPr>
              <a:t> including MSR, TWR, Fast Reactor, HTGCR, </a:t>
            </a:r>
          </a:p>
          <a:p>
            <a:pPr marL="0" lvl="2" indent="85725" algn="just" defTabSz="3619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tabLst>
                <a:tab pos="714375" algn="l"/>
              </a:tabLst>
              <a:defRPr/>
            </a:pPr>
            <a:endParaRPr lang="en-US" altLang="zh-CN" sz="1600" dirty="0" smtClean="0">
              <a:latin typeface="Arial" pitchFamily="34" charset="0"/>
              <a:ea typeface="黑体" pitchFamily="49" charset="-122"/>
              <a:cs typeface="Arial" charset="0"/>
            </a:endParaRPr>
          </a:p>
          <a:p>
            <a:pPr marL="0" lvl="2" indent="85725" algn="just" defTabSz="3619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tabLst>
                <a:tab pos="714375" algn="l"/>
              </a:tabLst>
              <a:defRPr/>
            </a:pPr>
            <a:endParaRPr lang="en-US" altLang="zh-CN" sz="1600" dirty="0" smtClean="0">
              <a:latin typeface="Arial" pitchFamily="34" charset="0"/>
              <a:ea typeface="黑体" pitchFamily="49" charset="-122"/>
              <a:cs typeface="Arial" charset="0"/>
            </a:endParaRPr>
          </a:p>
          <a:p>
            <a:pPr marL="360000" lvl="2" indent="180000" algn="just" defTabSz="361950">
              <a:lnSpc>
                <a:spcPct val="150000"/>
              </a:lnSpc>
              <a:buClr>
                <a:srgbClr val="C00000"/>
              </a:buClr>
              <a:buSzPct val="100000"/>
              <a:buFont typeface="Arial" pitchFamily="34" charset="0"/>
              <a:buChar char="•"/>
              <a:tabLst>
                <a:tab pos="714375" algn="l"/>
              </a:tabLst>
              <a:defRPr/>
            </a:pPr>
            <a:endParaRPr lang="en-US" altLang="zh-CN" sz="1600" dirty="0" smtClean="0">
              <a:latin typeface="Arial" pitchFamily="34" charset="0"/>
              <a:ea typeface="黑体" pitchFamily="2" charset="-122"/>
              <a:cs typeface="Arial" pitchFamily="34" charset="0"/>
            </a:endParaRPr>
          </a:p>
          <a:p>
            <a:pPr marL="360000" lvl="2" indent="180000" algn="just" defTabSz="3619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 pitchFamily="34" charset="0"/>
              <a:buChar char="•"/>
              <a:tabLst>
                <a:tab pos="714375" algn="l"/>
              </a:tabLst>
              <a:defRPr/>
            </a:pPr>
            <a:endParaRPr lang="en-US" altLang="zh-CN" sz="1600" dirty="0" smtClean="0">
              <a:latin typeface="Arial" pitchFamily="34" charset="0"/>
              <a:ea typeface="黑体" pitchFamily="49" charset="-122"/>
              <a:cs typeface="Arial" charset="0"/>
            </a:endParaRPr>
          </a:p>
          <a:p>
            <a:pPr marL="0" lvl="2" indent="360000" defTabSz="361950" ea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75000"/>
              <a:buFont typeface="Wingdings" pitchFamily="2" charset="2"/>
              <a:buChar char="p"/>
              <a:tabLst>
                <a:tab pos="714375" algn="l"/>
              </a:tabLst>
              <a:defRPr/>
            </a:pPr>
            <a:endParaRPr lang="zh-CN" altLang="en-US" sz="1600" dirty="0">
              <a:latin typeface="Arial" pitchFamily="34" charset="0"/>
              <a:ea typeface="黑体" pitchFamily="2" charset="-122"/>
              <a:cs typeface="Arial" pitchFamily="34" charset="0"/>
            </a:endParaRPr>
          </a:p>
        </p:txBody>
      </p:sp>
      <p:sp>
        <p:nvSpPr>
          <p:cNvPr id="52227" name="灯片编号占位符 3"/>
          <p:cNvSpPr txBox="1">
            <a:spLocks/>
          </p:cNvSpPr>
          <p:nvPr/>
        </p:nvSpPr>
        <p:spPr bwMode="auto">
          <a:xfrm>
            <a:off x="8308975" y="63246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/>
            <a:fld id="{BF3B35B8-72D7-4870-BEB5-B3C15543BD00}" type="slidenum">
              <a:rPr kumimoji="1" lang="en-US" altLang="zh-CN" sz="1000">
                <a:solidFill>
                  <a:srgbClr val="A6A6A6"/>
                </a:solidFill>
              </a:rPr>
              <a:pPr algn="ctr" defTabSz="457200"/>
              <a:t>39</a:t>
            </a:fld>
            <a:endParaRPr kumimoji="1" lang="en-US" altLang="zh-CN" sz="1000">
              <a:solidFill>
                <a:srgbClr val="A6A6A6"/>
              </a:solidFill>
            </a:endParaRPr>
          </a:p>
        </p:txBody>
      </p:sp>
      <p:sp>
        <p:nvSpPr>
          <p:cNvPr id="52228" name="矩形 6"/>
          <p:cNvSpPr>
            <a:spLocks noChangeArrowheads="1"/>
          </p:cNvSpPr>
          <p:nvPr/>
        </p:nvSpPr>
        <p:spPr bwMode="auto">
          <a:xfrm>
            <a:off x="468313" y="404813"/>
            <a:ext cx="2535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solidFill>
                  <a:schemeClr val="tx2"/>
                </a:solidFill>
                <a:ea typeface="黑体" pitchFamily="49" charset="-122"/>
                <a:cs typeface="Arial" charset="0"/>
              </a:rPr>
              <a:t> </a:t>
            </a:r>
            <a:endParaRPr lang="zh-CN" altLang="en-US" sz="2400" dirty="0">
              <a:solidFill>
                <a:schemeClr val="tx2"/>
              </a:solidFill>
              <a:ea typeface="黑体" pitchFamily="49" charset="-122"/>
              <a:cs typeface="Arial" charset="0"/>
            </a:endParaRPr>
          </a:p>
        </p:txBody>
      </p:sp>
      <p:pic>
        <p:nvPicPr>
          <p:cNvPr id="5223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4149080"/>
            <a:ext cx="27781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67544" y="404664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C00000"/>
                </a:solidFill>
                <a:latin typeface="Bookman Old Style" pitchFamily="18" charset="0"/>
              </a:rPr>
              <a:t>Prospect of SNPTC</a:t>
            </a:r>
            <a:endParaRPr lang="zh-CN" altLang="en-US" sz="24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DF4C-21B3-4F11-8E23-2478CFF1B8E4}" type="slidenum">
              <a:rPr lang="zh-CN" altLang="en-US" smtClean="0"/>
              <a:pPr/>
              <a:t>39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/>
        </p:nvSpPr>
        <p:spPr bwMode="auto">
          <a:xfrm>
            <a:off x="323528" y="1196752"/>
            <a:ext cx="8569200" cy="1007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1" indent="-371475"/>
            <a:endParaRPr lang="zh-CN" altLang="en-US">
              <a:solidFill>
                <a:srgbClr val="0000FF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/>
        </p:nvSpPr>
        <p:spPr bwMode="auto">
          <a:xfrm>
            <a:off x="611560" y="332656"/>
            <a:ext cx="7848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lvl="1" algn="ctr"/>
            <a:r>
              <a:rPr lang="en-US" altLang="zh-CN" sz="3200" b="1" dirty="0" smtClean="0">
                <a:solidFill>
                  <a:srgbClr val="A50021"/>
                </a:solidFill>
                <a:latin typeface="Bookman Old Style" pitchFamily="18" charset="0"/>
                <a:ea typeface="黑体" pitchFamily="49" charset="-122"/>
              </a:rPr>
              <a:t>Nuclear Development Strategy </a:t>
            </a:r>
          </a:p>
          <a:p>
            <a:pPr marL="0" lvl="1" algn="ctr"/>
            <a:r>
              <a:rPr lang="en-US" altLang="zh-CN" sz="3200" b="1" dirty="0" smtClean="0">
                <a:solidFill>
                  <a:srgbClr val="A50021"/>
                </a:solidFill>
                <a:latin typeface="Bookman Old Style" pitchFamily="18" charset="0"/>
                <a:ea typeface="黑体" pitchFamily="49" charset="-122"/>
              </a:rPr>
              <a:t>in China</a:t>
            </a:r>
          </a:p>
        </p:txBody>
      </p:sp>
      <p:sp>
        <p:nvSpPr>
          <p:cNvPr id="5" name="文本框 8"/>
          <p:cNvSpPr txBox="1">
            <a:spLocks noChangeArrowheads="1"/>
          </p:cNvSpPr>
          <p:nvPr/>
        </p:nvSpPr>
        <p:spPr bwMode="auto">
          <a:xfrm>
            <a:off x="323528" y="1844825"/>
            <a:ext cx="4608512" cy="432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</a:pPr>
            <a:r>
              <a:rPr lang="en-US" altLang="zh-CN" sz="2400" b="1" dirty="0" smtClean="0">
                <a:latin typeface="Bookman Old Style" pitchFamily="18" charset="0"/>
                <a:ea typeface="微软雅黑" pitchFamily="34" charset="-122"/>
                <a:cs typeface="Arial" pitchFamily="34" charset="0"/>
              </a:rPr>
              <a:t>Development Plan: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l"/>
            </a:pPr>
            <a:r>
              <a:rPr lang="en-US" altLang="zh-CN" sz="2400" b="1" dirty="0" smtClean="0">
                <a:solidFill>
                  <a:srgbClr val="C00000"/>
                </a:solidFill>
                <a:latin typeface="Bookman Old Style" pitchFamily="18" charset="0"/>
                <a:ea typeface="微软雅黑" pitchFamily="34" charset="-122"/>
                <a:cs typeface="Arial" pitchFamily="34" charset="0"/>
              </a:rPr>
              <a:t>Mid to long term nuclear development plan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l"/>
            </a:pPr>
            <a:endParaRPr lang="en-US" altLang="zh-CN" sz="2400" b="1" dirty="0" smtClean="0">
              <a:latin typeface="Bookman Old Style" pitchFamily="18" charset="0"/>
              <a:ea typeface="微软雅黑" pitchFamily="34" charset="-122"/>
              <a:cs typeface="Arial" pitchFamily="34" charset="0"/>
            </a:endParaRP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</a:pPr>
            <a:r>
              <a:rPr lang="en-US" altLang="zh-CN" sz="2400" b="1" dirty="0" smtClean="0">
                <a:latin typeface="Bookman Old Style" pitchFamily="18" charset="0"/>
                <a:ea typeface="微软雅黑" pitchFamily="34" charset="-122"/>
                <a:cs typeface="Arial" pitchFamily="34" charset="0"/>
              </a:rPr>
              <a:t>Development Principle: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l"/>
            </a:pPr>
            <a:r>
              <a:rPr lang="en-US" altLang="zh-CN" sz="2000" dirty="0" smtClean="0">
                <a:solidFill>
                  <a:srgbClr val="C00000"/>
                </a:solidFill>
                <a:latin typeface="Bookman Old Style" pitchFamily="18" charset="0"/>
                <a:ea typeface="微软雅黑" pitchFamily="34" charset="-122"/>
                <a:cs typeface="Arial" pitchFamily="34" charset="0"/>
              </a:rPr>
              <a:t>Safe and Efficient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l"/>
            </a:pPr>
            <a:r>
              <a:rPr lang="en-US" altLang="zh-CN" sz="2000" dirty="0" smtClean="0">
                <a:solidFill>
                  <a:srgbClr val="C00000"/>
                </a:solidFill>
                <a:latin typeface="Bookman Old Style" pitchFamily="18" charset="0"/>
                <a:ea typeface="微软雅黑" pitchFamily="34" charset="-122"/>
                <a:cs typeface="Arial" pitchFamily="34" charset="0"/>
              </a:rPr>
              <a:t>Highest safety standard and most advanced technology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l"/>
            </a:pPr>
            <a:r>
              <a:rPr lang="en-US" altLang="en-US" sz="2000" dirty="0" smtClean="0">
                <a:solidFill>
                  <a:srgbClr val="C00000"/>
                </a:solidFill>
                <a:latin typeface="Bookman Old Style" pitchFamily="18" charset="0"/>
                <a:ea typeface="微软雅黑" pitchFamily="34" charset="-122"/>
                <a:cs typeface="Arial" pitchFamily="34" charset="0"/>
              </a:rPr>
              <a:t>GIII NPP Technology(AP1000 and  its innovative design based)</a:t>
            </a:r>
          </a:p>
          <a:p>
            <a:pPr marL="342900" lvl="1" indent="-342900"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l"/>
            </a:pPr>
            <a:r>
              <a:rPr lang="en-US" altLang="zh-CN" sz="2000" dirty="0" smtClean="0">
                <a:solidFill>
                  <a:srgbClr val="C00000"/>
                </a:solidFill>
                <a:latin typeface="Bookman Old Style" pitchFamily="18" charset="0"/>
                <a:ea typeface="微软雅黑" pitchFamily="34" charset="-122"/>
                <a:cs typeface="Arial" pitchFamily="34" charset="0"/>
              </a:rPr>
              <a:t>Hold Public in high regards</a:t>
            </a:r>
            <a:endParaRPr lang="en-US" altLang="en-US" sz="2000" dirty="0" smtClean="0">
              <a:solidFill>
                <a:srgbClr val="C00000"/>
              </a:solidFill>
              <a:latin typeface="Bookman Old Style" pitchFamily="18" charset="0"/>
              <a:ea typeface="微软雅黑" pitchFamily="34" charset="-122"/>
              <a:cs typeface="Arial" pitchFamily="34" charset="0"/>
            </a:endParaRPr>
          </a:p>
        </p:txBody>
      </p:sp>
      <p:graphicFrame>
        <p:nvGraphicFramePr>
          <p:cNvPr id="1026" name="图表 5"/>
          <p:cNvGraphicFramePr>
            <a:graphicFrameLocks/>
          </p:cNvGraphicFramePr>
          <p:nvPr/>
        </p:nvGraphicFramePr>
        <p:xfrm>
          <a:off x="5220072" y="1412776"/>
          <a:ext cx="3304878" cy="2592288"/>
        </p:xfrm>
        <a:graphic>
          <a:graphicData uri="http://schemas.openxmlformats.org/presentationml/2006/ole">
            <p:oleObj spid="_x0000_s1026" r:id="rId3" imgW="4743099" imgH="4170025" progId="Excel.Sheet.8">
              <p:embed/>
            </p:oleObj>
          </a:graphicData>
        </a:graphic>
      </p:graphicFrame>
      <p:grpSp>
        <p:nvGrpSpPr>
          <p:cNvPr id="7" name="Group 6"/>
          <p:cNvGrpSpPr>
            <a:grpSpLocks noChangeAspect="1"/>
          </p:cNvGrpSpPr>
          <p:nvPr/>
        </p:nvGrpSpPr>
        <p:grpSpPr bwMode="auto">
          <a:xfrm>
            <a:off x="4860032" y="4149080"/>
            <a:ext cx="3962400" cy="2160000"/>
            <a:chOff x="-672" y="2400"/>
            <a:chExt cx="5477" cy="2725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672" y="2400"/>
              <a:ext cx="5477" cy="27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2885" y="2496"/>
              <a:ext cx="1872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63525" indent="-263525" algn="r">
                <a:lnSpc>
                  <a:spcPct val="120000"/>
                </a:lnSpc>
                <a:buClr>
                  <a:srgbClr val="000000"/>
                </a:buClr>
                <a:buSzPct val="100000"/>
                <a:buFont typeface="Wingdings" pitchFamily="2" charset="2"/>
                <a:buNone/>
              </a:pPr>
              <a:r>
                <a:rPr lang="en-US" altLang="zh-CN" sz="1600" dirty="0" smtClean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</a:rPr>
                <a:t>CAP1000</a:t>
              </a:r>
            </a:p>
            <a:p>
              <a:pPr marL="263525" indent="-263525" algn="r">
                <a:lnSpc>
                  <a:spcPct val="120000"/>
                </a:lnSpc>
                <a:buClr>
                  <a:srgbClr val="000000"/>
                </a:buClr>
                <a:buSzPct val="100000"/>
                <a:buFont typeface="Wingdings" pitchFamily="2" charset="2"/>
                <a:buNone/>
              </a:pPr>
              <a:r>
                <a:rPr lang="en-US" altLang="zh-CN" sz="1600" dirty="0" smtClean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</a:rPr>
                <a:t>CAP1400  </a:t>
              </a:r>
              <a:endParaRPr lang="en-US" altLang="zh-CN" sz="16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DF4C-21B3-4F11-8E23-2478CFF1B8E4}" type="slidenum">
              <a:rPr lang="zh-CN" altLang="en-US" smtClean="0"/>
              <a:pPr/>
              <a:t>4</a:t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326672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内容占位符 2"/>
          <p:cNvSpPr txBox="1">
            <a:spLocks/>
          </p:cNvSpPr>
          <p:nvPr/>
        </p:nvSpPr>
        <p:spPr>
          <a:xfrm>
            <a:off x="467544" y="836712"/>
            <a:ext cx="8208912" cy="5616624"/>
          </a:xfrm>
          <a:prstGeom prst="rect">
            <a:avLst/>
          </a:prstGeom>
        </p:spPr>
        <p:txBody>
          <a:bodyPr/>
          <a:lstStyle/>
          <a:p>
            <a:pPr marL="0" lvl="2" defTabSz="361950" ea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75000"/>
              <a:tabLst>
                <a:tab pos="714375" algn="l"/>
              </a:tabLst>
              <a:defRPr/>
            </a:pPr>
            <a:r>
              <a:rPr lang="en-US" altLang="zh-CN" sz="1600" dirty="0" smtClean="0">
                <a:solidFill>
                  <a:srgbClr val="C00000"/>
                </a:solidFill>
                <a:latin typeface="Bookman Old Style" pitchFamily="18" charset="0"/>
                <a:ea typeface="黑体" pitchFamily="49" charset="-122"/>
                <a:cs typeface="Arial" charset="0"/>
              </a:rPr>
              <a:t>4. </a:t>
            </a:r>
            <a:r>
              <a:rPr lang="en-US" altLang="zh-CN" sz="1600" dirty="0" smtClean="0">
                <a:solidFill>
                  <a:srgbClr val="C00000"/>
                </a:solidFill>
                <a:latin typeface="Bookman Old Style" pitchFamily="18" charset="0"/>
                <a:ea typeface="黑体" pitchFamily="2" charset="-122"/>
                <a:cs typeface="Arial" pitchFamily="34" charset="0"/>
              </a:rPr>
              <a:t>Engineering Management</a:t>
            </a:r>
            <a:endParaRPr lang="en-US" altLang="zh-CN" sz="1600" dirty="0">
              <a:solidFill>
                <a:srgbClr val="C00000"/>
              </a:solidFill>
              <a:latin typeface="Bookman Old Style" pitchFamily="18" charset="0"/>
              <a:ea typeface="黑体" pitchFamily="2" charset="-122"/>
              <a:cs typeface="Arial" pitchFamily="34" charset="0"/>
            </a:endParaRPr>
          </a:p>
          <a:p>
            <a:pPr marL="361950" lvl="2" indent="-3175" defTabSz="361950" eaLnBrk="0" hangingPunct="0">
              <a:lnSpc>
                <a:spcPct val="150000"/>
              </a:lnSpc>
              <a:buClr>
                <a:srgbClr val="C00000"/>
              </a:buClr>
              <a:buSzPct val="75000"/>
              <a:tabLst>
                <a:tab pos="714375" algn="l"/>
              </a:tabLst>
              <a:defRPr/>
            </a:pPr>
            <a:r>
              <a:rPr lang="en-US" altLang="zh-CN" sz="1600" dirty="0" smtClean="0">
                <a:latin typeface="Bookman Old Style" pitchFamily="18" charset="0"/>
                <a:ea typeface="黑体" pitchFamily="49" charset="-122"/>
                <a:cs typeface="Arial" pitchFamily="34" charset="0"/>
              </a:rPr>
              <a:t>Based on the experience from AP1000, CAP1400 Projects, to establish  systematic, high efficient and advanced Passive </a:t>
            </a:r>
          </a:p>
          <a:p>
            <a:pPr marL="0" lvl="2" indent="360000" defTabSz="361950" eaLnBrk="0" hangingPunct="0">
              <a:lnSpc>
                <a:spcPct val="150000"/>
              </a:lnSpc>
              <a:buClr>
                <a:srgbClr val="C00000"/>
              </a:buClr>
              <a:buSzPct val="75000"/>
              <a:tabLst>
                <a:tab pos="714375" algn="l"/>
              </a:tabLst>
              <a:defRPr/>
            </a:pPr>
            <a:r>
              <a:rPr lang="en-US" altLang="zh-CN" sz="1600" dirty="0" smtClean="0">
                <a:latin typeface="Bookman Old Style" pitchFamily="18" charset="0"/>
                <a:ea typeface="黑体" pitchFamily="49" charset="-122"/>
                <a:cs typeface="Arial" pitchFamily="34" charset="0"/>
              </a:rPr>
              <a:t>NPP engineering management system.  </a:t>
            </a:r>
          </a:p>
          <a:p>
            <a:pPr marL="265113" lvl="2" indent="277813" defTabSz="361950" ea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50000"/>
              <a:buFont typeface="Wingdings" pitchFamily="2" charset="2"/>
              <a:buChar char="l"/>
              <a:tabLst>
                <a:tab pos="714375" algn="l"/>
              </a:tabLst>
              <a:defRPr/>
            </a:pPr>
            <a:endParaRPr lang="en-US" altLang="zh-CN" sz="1600" dirty="0" smtClean="0">
              <a:latin typeface="Bookman Old Style" pitchFamily="18" charset="0"/>
              <a:ea typeface="黑体" pitchFamily="49" charset="-122"/>
              <a:cs typeface="Arial" charset="0"/>
            </a:endParaRPr>
          </a:p>
          <a:p>
            <a:pPr marL="0" lvl="2" indent="85725" algn="just" defTabSz="3619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tabLst>
                <a:tab pos="714375" algn="l"/>
              </a:tabLst>
              <a:defRPr/>
            </a:pPr>
            <a:r>
              <a:rPr lang="en-US" altLang="zh-CN" sz="1600" dirty="0" smtClean="0">
                <a:solidFill>
                  <a:srgbClr val="C00000"/>
                </a:solidFill>
                <a:latin typeface="Bookman Old Style" pitchFamily="18" charset="0"/>
                <a:ea typeface="黑体" pitchFamily="49" charset="-122"/>
                <a:cs typeface="Arial" charset="0"/>
              </a:rPr>
              <a:t>5. Lifetime Service</a:t>
            </a:r>
          </a:p>
          <a:p>
            <a:pPr marL="265113" lvl="2" indent="277813" defTabSz="361950" eaLnBrk="0" hangingPunct="0">
              <a:lnSpc>
                <a:spcPct val="150000"/>
              </a:lnSpc>
              <a:buClr>
                <a:srgbClr val="C00000"/>
              </a:buClr>
              <a:buSzPct val="50000"/>
              <a:buFont typeface="Wingdings" pitchFamily="2" charset="2"/>
              <a:buChar char="l"/>
              <a:defRPr/>
            </a:pPr>
            <a:r>
              <a:rPr lang="en-US" altLang="zh-CN" sz="1600" dirty="0" smtClean="0">
                <a:latin typeface="Bookman Old Style" pitchFamily="18" charset="0"/>
                <a:ea typeface="黑体" pitchFamily="49" charset="-122"/>
                <a:cs typeface="Arial" charset="0"/>
              </a:rPr>
              <a:t>Full capability to serve all lifetime of the NPPs </a:t>
            </a:r>
            <a:endParaRPr lang="zh-CN" altLang="zh-CN" sz="1600" dirty="0" smtClean="0">
              <a:latin typeface="Bookman Old Style" pitchFamily="18" charset="0"/>
              <a:ea typeface="黑体" pitchFamily="49" charset="-122"/>
              <a:cs typeface="Arial" charset="0"/>
            </a:endParaRPr>
          </a:p>
          <a:p>
            <a:pPr marL="265113" lvl="2" indent="277813" defTabSz="361950" eaLnBrk="0" hangingPunct="0">
              <a:lnSpc>
                <a:spcPct val="150000"/>
              </a:lnSpc>
              <a:buClr>
                <a:srgbClr val="C00000"/>
              </a:buClr>
              <a:buSzPct val="50000"/>
              <a:buFont typeface="Wingdings" pitchFamily="2" charset="2"/>
              <a:buChar char="l"/>
              <a:defRPr/>
            </a:pPr>
            <a:r>
              <a:rPr lang="en-US" altLang="zh-CN" sz="1600" dirty="0" smtClean="0">
                <a:latin typeface="Bookman Old Style" pitchFamily="18" charset="0"/>
                <a:ea typeface="黑体" pitchFamily="49" charset="-122"/>
                <a:cs typeface="Arial" charset="0"/>
              </a:rPr>
              <a:t>Key supplier of resolution for  NPP complex issues</a:t>
            </a:r>
          </a:p>
          <a:p>
            <a:pPr marL="265113" lvl="2" indent="277813" defTabSz="361950" eaLnBrk="0" hangingPunct="0">
              <a:lnSpc>
                <a:spcPct val="150000"/>
              </a:lnSpc>
              <a:buClr>
                <a:srgbClr val="C00000"/>
              </a:buClr>
              <a:buSzPct val="50000"/>
              <a:buFont typeface="Wingdings" pitchFamily="2" charset="2"/>
              <a:buChar char="l"/>
              <a:defRPr/>
            </a:pPr>
            <a:endParaRPr lang="en-US" altLang="zh-CN" sz="1600" dirty="0" smtClean="0">
              <a:latin typeface="Bookman Old Style" pitchFamily="18" charset="0"/>
              <a:ea typeface="黑体" pitchFamily="49" charset="-122"/>
              <a:cs typeface="Arial" charset="0"/>
            </a:endParaRPr>
          </a:p>
          <a:p>
            <a:pPr marL="0" lvl="2" indent="85725" algn="just" defTabSz="361950">
              <a:lnSpc>
                <a:spcPct val="150000"/>
              </a:lnSpc>
              <a:buClr>
                <a:srgbClr val="C00000"/>
              </a:buClr>
              <a:buSzPct val="100000"/>
              <a:tabLst>
                <a:tab pos="714375" algn="l"/>
              </a:tabLst>
              <a:defRPr/>
            </a:pPr>
            <a:r>
              <a:rPr lang="en-US" altLang="zh-CN" sz="1600" dirty="0" smtClean="0">
                <a:solidFill>
                  <a:srgbClr val="C00000"/>
                </a:solidFill>
                <a:latin typeface="Bookman Old Style" pitchFamily="18" charset="0"/>
                <a:ea typeface="黑体" pitchFamily="49" charset="-122"/>
                <a:cs typeface="Arial" charset="0"/>
              </a:rPr>
              <a:t>6. Supplier System </a:t>
            </a:r>
          </a:p>
          <a:p>
            <a:pPr marL="0" lvl="2" indent="85725" defTabSz="361950" eaLnBrk="0" hangingPunct="0">
              <a:lnSpc>
                <a:spcPct val="150000"/>
              </a:lnSpc>
              <a:buClr>
                <a:srgbClr val="C00000"/>
              </a:buClr>
              <a:buSzPct val="50000"/>
              <a:defRPr/>
            </a:pPr>
            <a:r>
              <a:rPr lang="en-US" altLang="zh-CN" sz="1600" dirty="0" smtClean="0">
                <a:latin typeface="Bookman Old Style" pitchFamily="18" charset="0"/>
                <a:ea typeface="黑体" pitchFamily="49" charset="-122"/>
                <a:cs typeface="Arial" charset="0"/>
              </a:rPr>
              <a:t> A complete Gen 3 Nuclear Power Qualified Supplier </a:t>
            </a:r>
          </a:p>
          <a:p>
            <a:pPr marL="0" lvl="2" indent="85725" defTabSz="361950" eaLnBrk="0" hangingPunct="0">
              <a:lnSpc>
                <a:spcPct val="150000"/>
              </a:lnSpc>
              <a:buClr>
                <a:srgbClr val="C00000"/>
              </a:buClr>
              <a:buSzPct val="50000"/>
              <a:defRPr/>
            </a:pPr>
            <a:r>
              <a:rPr lang="en-US" altLang="zh-CN" sz="1600" dirty="0" smtClean="0">
                <a:latin typeface="Bookman Old Style" pitchFamily="18" charset="0"/>
                <a:ea typeface="黑体" pitchFamily="49" charset="-122"/>
                <a:cs typeface="Arial" charset="0"/>
              </a:rPr>
              <a:t>System for whole plant equipment and component  </a:t>
            </a:r>
          </a:p>
          <a:p>
            <a:pPr marL="0" lvl="2" indent="85725" defTabSz="361950" eaLnBrk="0" hangingPunct="0">
              <a:lnSpc>
                <a:spcPct val="150000"/>
              </a:lnSpc>
              <a:buClr>
                <a:srgbClr val="C00000"/>
              </a:buClr>
              <a:buSzPct val="50000"/>
              <a:defRPr/>
            </a:pPr>
            <a:r>
              <a:rPr lang="en-US" altLang="zh-CN" sz="1600" dirty="0" smtClean="0">
                <a:latin typeface="Bookman Old Style" pitchFamily="18" charset="0"/>
                <a:ea typeface="黑体" pitchFamily="49" charset="-122"/>
                <a:cs typeface="Arial" charset="0"/>
              </a:rPr>
              <a:t>of AP/CAP NPPS.</a:t>
            </a:r>
          </a:p>
          <a:p>
            <a:pPr marL="0" lvl="2" indent="85725" algn="just" defTabSz="3619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tabLst>
                <a:tab pos="714375" algn="l"/>
              </a:tabLst>
              <a:defRPr/>
            </a:pPr>
            <a:endParaRPr lang="en-US" altLang="zh-CN" sz="1600" dirty="0" smtClean="0">
              <a:latin typeface="Arial" pitchFamily="34" charset="0"/>
              <a:ea typeface="黑体" pitchFamily="49" charset="-122"/>
              <a:cs typeface="Arial" charset="0"/>
            </a:endParaRPr>
          </a:p>
          <a:p>
            <a:pPr marL="0" lvl="2" indent="85725" algn="just" defTabSz="3619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tabLst>
                <a:tab pos="714375" algn="l"/>
              </a:tabLst>
              <a:defRPr/>
            </a:pPr>
            <a:endParaRPr lang="en-US" altLang="zh-CN" sz="1600" dirty="0" smtClean="0">
              <a:latin typeface="Arial" pitchFamily="34" charset="0"/>
              <a:ea typeface="黑体" pitchFamily="49" charset="-122"/>
              <a:cs typeface="Arial" charset="0"/>
            </a:endParaRPr>
          </a:p>
          <a:p>
            <a:pPr marL="360000" lvl="2" indent="180000" algn="just" defTabSz="361950">
              <a:lnSpc>
                <a:spcPct val="150000"/>
              </a:lnSpc>
              <a:buClr>
                <a:srgbClr val="C00000"/>
              </a:buClr>
              <a:buSzPct val="100000"/>
              <a:buFont typeface="Arial" pitchFamily="34" charset="0"/>
              <a:buChar char="•"/>
              <a:tabLst>
                <a:tab pos="714375" algn="l"/>
              </a:tabLst>
              <a:defRPr/>
            </a:pPr>
            <a:endParaRPr lang="en-US" altLang="zh-CN" sz="1600" dirty="0" smtClean="0">
              <a:latin typeface="Arial" pitchFamily="34" charset="0"/>
              <a:ea typeface="黑体" pitchFamily="2" charset="-122"/>
              <a:cs typeface="Arial" pitchFamily="34" charset="0"/>
            </a:endParaRPr>
          </a:p>
          <a:p>
            <a:pPr marL="360000" lvl="2" indent="180000" algn="just" defTabSz="3619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 pitchFamily="34" charset="0"/>
              <a:buChar char="•"/>
              <a:tabLst>
                <a:tab pos="714375" algn="l"/>
              </a:tabLst>
              <a:defRPr/>
            </a:pPr>
            <a:endParaRPr lang="en-US" altLang="zh-CN" sz="1600" dirty="0" smtClean="0">
              <a:latin typeface="Arial" pitchFamily="34" charset="0"/>
              <a:ea typeface="黑体" pitchFamily="49" charset="-122"/>
              <a:cs typeface="Arial" charset="0"/>
            </a:endParaRPr>
          </a:p>
          <a:p>
            <a:pPr marL="0" lvl="2" indent="360000" defTabSz="361950" ea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75000"/>
              <a:buFont typeface="Wingdings" pitchFamily="2" charset="2"/>
              <a:buChar char="p"/>
              <a:tabLst>
                <a:tab pos="714375" algn="l"/>
              </a:tabLst>
              <a:defRPr/>
            </a:pPr>
            <a:endParaRPr lang="zh-CN" altLang="en-US" sz="1600" dirty="0">
              <a:latin typeface="Arial" pitchFamily="34" charset="0"/>
              <a:ea typeface="黑体" pitchFamily="2" charset="-122"/>
              <a:cs typeface="Arial" pitchFamily="34" charset="0"/>
            </a:endParaRPr>
          </a:p>
        </p:txBody>
      </p:sp>
      <p:sp>
        <p:nvSpPr>
          <p:cNvPr id="52227" name="灯片编号占位符 3"/>
          <p:cNvSpPr txBox="1">
            <a:spLocks/>
          </p:cNvSpPr>
          <p:nvPr/>
        </p:nvSpPr>
        <p:spPr bwMode="auto">
          <a:xfrm>
            <a:off x="8308975" y="63246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/>
            <a:fld id="{BF3B35B8-72D7-4870-BEB5-B3C15543BD00}" type="slidenum">
              <a:rPr kumimoji="1" lang="en-US" altLang="zh-CN" sz="1000">
                <a:solidFill>
                  <a:srgbClr val="A6A6A6"/>
                </a:solidFill>
              </a:rPr>
              <a:pPr algn="ctr" defTabSz="457200"/>
              <a:t>40</a:t>
            </a:fld>
            <a:endParaRPr kumimoji="1" lang="en-US" altLang="zh-CN" sz="1000">
              <a:solidFill>
                <a:srgbClr val="A6A6A6"/>
              </a:solidFill>
            </a:endParaRPr>
          </a:p>
        </p:txBody>
      </p:sp>
      <p:sp>
        <p:nvSpPr>
          <p:cNvPr id="52228" name="矩形 6"/>
          <p:cNvSpPr>
            <a:spLocks noChangeArrowheads="1"/>
          </p:cNvSpPr>
          <p:nvPr/>
        </p:nvSpPr>
        <p:spPr bwMode="auto">
          <a:xfrm>
            <a:off x="468313" y="404813"/>
            <a:ext cx="2535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solidFill>
                  <a:schemeClr val="tx2"/>
                </a:solidFill>
                <a:ea typeface="黑体" pitchFamily="49" charset="-122"/>
                <a:cs typeface="Arial" charset="0"/>
              </a:rPr>
              <a:t> </a:t>
            </a:r>
            <a:endParaRPr lang="zh-CN" altLang="en-US" sz="2400" dirty="0">
              <a:solidFill>
                <a:schemeClr val="tx2"/>
              </a:solidFill>
              <a:ea typeface="黑体" pitchFamily="49" charset="-122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404664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C00000"/>
                </a:solidFill>
                <a:latin typeface="Bookman Old Style" pitchFamily="18" charset="0"/>
              </a:rPr>
              <a:t>Prospect of SNPTC</a:t>
            </a:r>
            <a:endParaRPr lang="zh-CN" altLang="en-US" sz="24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7" name="Picture 3" descr="C:\Documents and Settings\ZhangJi\桌面\工程公司大楼外景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628800"/>
            <a:ext cx="266242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C:\Users\w-bgt-zhangji\Desktop\新建文件夹 (2)\三门1号主设备照片\三门1号主设备照片\2011年9月17日 三门1号反应堆压力容器整体顶盖顺利完成装船发运（斗山重工承制）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4005064"/>
            <a:ext cx="230425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DF4C-21B3-4F11-8E23-2478CFF1B8E4}" type="slidenum">
              <a:rPr lang="zh-CN" altLang="en-US" smtClean="0"/>
              <a:pPr/>
              <a:t>40</a:t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内容占位符 2"/>
          <p:cNvSpPr txBox="1">
            <a:spLocks/>
          </p:cNvSpPr>
          <p:nvPr/>
        </p:nvSpPr>
        <p:spPr>
          <a:xfrm>
            <a:off x="467544" y="836712"/>
            <a:ext cx="8208912" cy="5616624"/>
          </a:xfrm>
          <a:prstGeom prst="rect">
            <a:avLst/>
          </a:prstGeom>
        </p:spPr>
        <p:txBody>
          <a:bodyPr/>
          <a:lstStyle/>
          <a:p>
            <a:pPr marL="0" lvl="2" indent="361950" defTabSz="361950" ea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75000"/>
              <a:buFont typeface="Wingdings" pitchFamily="2" charset="2"/>
              <a:buChar char="l"/>
              <a:tabLst>
                <a:tab pos="714375" algn="l"/>
              </a:tabLst>
              <a:defRPr/>
            </a:pPr>
            <a:r>
              <a:rPr lang="en-US" altLang="zh-CN" sz="1600" dirty="0" smtClean="0">
                <a:latin typeface="Bookman Old Style" pitchFamily="18" charset="0"/>
                <a:ea typeface="黑体" pitchFamily="2" charset="-122"/>
                <a:cs typeface="Arial" pitchFamily="34" charset="0"/>
              </a:rPr>
              <a:t>Closely cooperate with WEC for enhancement of passive NPP technology and for global market.</a:t>
            </a:r>
          </a:p>
          <a:p>
            <a:pPr marL="0" lvl="2" indent="361950" defTabSz="361950" ea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75000"/>
              <a:buFont typeface="Wingdings" pitchFamily="2" charset="2"/>
              <a:buChar char="l"/>
              <a:tabLst>
                <a:tab pos="714375" algn="l"/>
              </a:tabLst>
              <a:defRPr/>
            </a:pPr>
            <a:r>
              <a:rPr lang="en-US" altLang="zh-CN" sz="1600" dirty="0" smtClean="0">
                <a:latin typeface="Bookman Old Style" pitchFamily="18" charset="0"/>
                <a:ea typeface="黑体" pitchFamily="2" charset="-122"/>
                <a:cs typeface="Arial" pitchFamily="34" charset="0"/>
              </a:rPr>
              <a:t>Cooperate with the organizations and institutes around the world on R&amp;D of nuclear power technology. </a:t>
            </a:r>
          </a:p>
          <a:p>
            <a:pPr marL="0" lvl="2" indent="361950" defTabSz="361950" ea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75000"/>
              <a:buFont typeface="Wingdings" pitchFamily="2" charset="2"/>
              <a:buChar char="l"/>
              <a:tabLst>
                <a:tab pos="714375" algn="l"/>
              </a:tabLst>
              <a:defRPr/>
            </a:pPr>
            <a:r>
              <a:rPr lang="en-US" altLang="zh-CN" sz="1600" dirty="0" smtClean="0">
                <a:latin typeface="Bookman Old Style" pitchFamily="18" charset="0"/>
                <a:ea typeface="黑体" pitchFamily="2" charset="-122"/>
                <a:cs typeface="Arial" pitchFamily="34" charset="0"/>
              </a:rPr>
              <a:t> Cooperate with </a:t>
            </a:r>
            <a:r>
              <a:rPr lang="en-US" altLang="zh-CN" sz="1600" dirty="0" smtClean="0">
                <a:latin typeface="Bookman Old Style" pitchFamily="18" charset="0"/>
                <a:ea typeface="Arial Unicode MS" pitchFamily="34" charset="-122"/>
                <a:cs typeface="Arial Unicode MS" pitchFamily="34" charset="-122"/>
              </a:rPr>
              <a:t>ASME, IEEE and the other international organizations for better use and participation in international code and standards. </a:t>
            </a:r>
          </a:p>
          <a:p>
            <a:pPr marL="0" lvl="2" indent="361950" defTabSz="361950" ea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75000"/>
              <a:buFont typeface="Wingdings" pitchFamily="2" charset="2"/>
              <a:buChar char="l"/>
              <a:tabLst>
                <a:tab pos="714375" algn="l"/>
              </a:tabLst>
              <a:defRPr/>
            </a:pPr>
            <a:r>
              <a:rPr lang="en-US" altLang="zh-CN" sz="1600" dirty="0" smtClean="0">
                <a:latin typeface="Bookman Old Style" pitchFamily="18" charset="0"/>
                <a:ea typeface="黑体" pitchFamily="2" charset="-122"/>
                <a:cs typeface="Arial Unicode MS" pitchFamily="34" charset="-122"/>
              </a:rPr>
              <a:t>Actively participate in international activities related with nuclear power technology.</a:t>
            </a:r>
          </a:p>
          <a:p>
            <a:pPr marL="0" lvl="2" defTabSz="361950" ea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75000"/>
              <a:tabLst>
                <a:tab pos="714375" algn="l"/>
              </a:tabLst>
              <a:defRPr/>
            </a:pPr>
            <a:endParaRPr lang="en-US" altLang="zh-CN" sz="1600" dirty="0">
              <a:solidFill>
                <a:srgbClr val="C00000"/>
              </a:solidFill>
              <a:latin typeface="Bookman Old Style" pitchFamily="18" charset="0"/>
              <a:ea typeface="黑体" pitchFamily="2" charset="-122"/>
              <a:cs typeface="Arial" pitchFamily="34" charset="0"/>
            </a:endParaRPr>
          </a:p>
          <a:p>
            <a:pPr marL="265113" lvl="2" indent="277813" defTabSz="361950" ea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50000"/>
              <a:tabLst>
                <a:tab pos="714375" algn="l"/>
              </a:tabLst>
              <a:defRPr/>
            </a:pPr>
            <a:endParaRPr lang="en-US" altLang="zh-CN" sz="1600" dirty="0" smtClean="0">
              <a:latin typeface="Bookman Old Style" pitchFamily="18" charset="0"/>
              <a:ea typeface="黑体" pitchFamily="49" charset="-122"/>
              <a:cs typeface="Arial" charset="0"/>
            </a:endParaRPr>
          </a:p>
          <a:p>
            <a:pPr marL="265113" lvl="2" indent="277813" defTabSz="361950" eaLnBrk="0" hangingPunct="0">
              <a:lnSpc>
                <a:spcPct val="150000"/>
              </a:lnSpc>
              <a:buClr>
                <a:srgbClr val="C00000"/>
              </a:buClr>
              <a:buSzPct val="50000"/>
              <a:buFont typeface="Wingdings" pitchFamily="2" charset="2"/>
              <a:buChar char="l"/>
              <a:defRPr/>
            </a:pPr>
            <a:endParaRPr lang="en-US" altLang="zh-CN" sz="1600" dirty="0" smtClean="0">
              <a:latin typeface="Bookman Old Style" pitchFamily="18" charset="0"/>
              <a:ea typeface="黑体" pitchFamily="49" charset="-122"/>
              <a:cs typeface="Arial" charset="0"/>
            </a:endParaRPr>
          </a:p>
          <a:p>
            <a:pPr marL="0" lvl="2" indent="85725" algn="just" defTabSz="3619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tabLst>
                <a:tab pos="714375" algn="l"/>
              </a:tabLst>
              <a:defRPr/>
            </a:pPr>
            <a:endParaRPr lang="en-US" altLang="zh-CN" sz="1600" dirty="0" smtClean="0">
              <a:latin typeface="Arial" pitchFamily="34" charset="0"/>
              <a:ea typeface="黑体" pitchFamily="49" charset="-122"/>
              <a:cs typeface="Arial" charset="0"/>
            </a:endParaRPr>
          </a:p>
          <a:p>
            <a:pPr marL="0" lvl="2" indent="85725" algn="just" defTabSz="3619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tabLst>
                <a:tab pos="714375" algn="l"/>
              </a:tabLst>
              <a:defRPr/>
            </a:pPr>
            <a:endParaRPr lang="en-US" altLang="zh-CN" sz="1600" dirty="0" smtClean="0">
              <a:latin typeface="Arial" pitchFamily="34" charset="0"/>
              <a:ea typeface="黑体" pitchFamily="49" charset="-122"/>
              <a:cs typeface="Arial" charset="0"/>
            </a:endParaRPr>
          </a:p>
          <a:p>
            <a:pPr marL="360000" lvl="2" indent="180000" algn="just" defTabSz="361950">
              <a:lnSpc>
                <a:spcPct val="150000"/>
              </a:lnSpc>
              <a:buClr>
                <a:srgbClr val="C00000"/>
              </a:buClr>
              <a:buSzPct val="100000"/>
              <a:buFont typeface="Arial" pitchFamily="34" charset="0"/>
              <a:buChar char="•"/>
              <a:tabLst>
                <a:tab pos="714375" algn="l"/>
              </a:tabLst>
              <a:defRPr/>
            </a:pPr>
            <a:endParaRPr lang="en-US" altLang="zh-CN" sz="1600" dirty="0" smtClean="0">
              <a:latin typeface="Arial" pitchFamily="34" charset="0"/>
              <a:ea typeface="黑体" pitchFamily="2" charset="-122"/>
              <a:cs typeface="Arial" pitchFamily="34" charset="0"/>
            </a:endParaRPr>
          </a:p>
          <a:p>
            <a:pPr marL="360000" lvl="2" indent="180000" algn="just" defTabSz="3619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 pitchFamily="34" charset="0"/>
              <a:buChar char="•"/>
              <a:tabLst>
                <a:tab pos="714375" algn="l"/>
              </a:tabLst>
              <a:defRPr/>
            </a:pPr>
            <a:endParaRPr lang="en-US" altLang="zh-CN" sz="1600" dirty="0" smtClean="0">
              <a:latin typeface="Arial" pitchFamily="34" charset="0"/>
              <a:ea typeface="黑体" pitchFamily="49" charset="-122"/>
              <a:cs typeface="Arial" charset="0"/>
            </a:endParaRPr>
          </a:p>
          <a:p>
            <a:pPr marL="0" lvl="2" indent="360000" defTabSz="361950" ea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75000"/>
              <a:buFont typeface="Wingdings" pitchFamily="2" charset="2"/>
              <a:buChar char="p"/>
              <a:tabLst>
                <a:tab pos="714375" algn="l"/>
              </a:tabLst>
              <a:defRPr/>
            </a:pPr>
            <a:endParaRPr lang="zh-CN" altLang="en-US" sz="1600" dirty="0">
              <a:latin typeface="Arial" pitchFamily="34" charset="0"/>
              <a:ea typeface="黑体" pitchFamily="2" charset="-122"/>
              <a:cs typeface="Arial" pitchFamily="34" charset="0"/>
            </a:endParaRPr>
          </a:p>
        </p:txBody>
      </p:sp>
      <p:sp>
        <p:nvSpPr>
          <p:cNvPr id="52227" name="灯片编号占位符 3"/>
          <p:cNvSpPr txBox="1">
            <a:spLocks/>
          </p:cNvSpPr>
          <p:nvPr/>
        </p:nvSpPr>
        <p:spPr bwMode="auto">
          <a:xfrm>
            <a:off x="8308975" y="63246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/>
            <a:fld id="{BF3B35B8-72D7-4870-BEB5-B3C15543BD00}" type="slidenum">
              <a:rPr kumimoji="1" lang="en-US" altLang="zh-CN" sz="1000">
                <a:solidFill>
                  <a:srgbClr val="A6A6A6"/>
                </a:solidFill>
              </a:rPr>
              <a:pPr algn="ctr" defTabSz="457200"/>
              <a:t>41</a:t>
            </a:fld>
            <a:endParaRPr kumimoji="1" lang="en-US" altLang="zh-CN" sz="1000">
              <a:solidFill>
                <a:srgbClr val="A6A6A6"/>
              </a:solidFill>
            </a:endParaRPr>
          </a:p>
        </p:txBody>
      </p:sp>
      <p:sp>
        <p:nvSpPr>
          <p:cNvPr id="52228" name="矩形 6"/>
          <p:cNvSpPr>
            <a:spLocks noChangeArrowheads="1"/>
          </p:cNvSpPr>
          <p:nvPr/>
        </p:nvSpPr>
        <p:spPr bwMode="auto">
          <a:xfrm>
            <a:off x="468313" y="404813"/>
            <a:ext cx="2535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solidFill>
                  <a:schemeClr val="tx2"/>
                </a:solidFill>
                <a:ea typeface="黑体" pitchFamily="49" charset="-122"/>
                <a:cs typeface="Arial" charset="0"/>
              </a:rPr>
              <a:t> </a:t>
            </a:r>
            <a:endParaRPr lang="zh-CN" altLang="en-US" sz="2400" dirty="0">
              <a:solidFill>
                <a:schemeClr val="tx2"/>
              </a:solidFill>
              <a:ea typeface="黑体" pitchFamily="49" charset="-122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404664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C00000"/>
                </a:solidFill>
                <a:latin typeface="Bookman Old Style" pitchFamily="18" charset="0"/>
              </a:rPr>
              <a:t>International Cooperation</a:t>
            </a:r>
            <a:endParaRPr lang="zh-CN" altLang="en-US" sz="24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7" name="图片 6" descr="DSC_0223.JPG"/>
          <p:cNvPicPr>
            <a:picLocks noChangeAspect="1"/>
          </p:cNvPicPr>
          <p:nvPr/>
        </p:nvPicPr>
        <p:blipFill>
          <a:blip r:embed="rId3" cstate="print"/>
          <a:srcRect l="5508" r="4987" b="11076"/>
          <a:stretch>
            <a:fillRect/>
          </a:stretch>
        </p:blipFill>
        <p:spPr bwMode="auto">
          <a:xfrm>
            <a:off x="4788024" y="4005064"/>
            <a:ext cx="3528392" cy="233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G:\1404136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4005064"/>
            <a:ext cx="3528392" cy="233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DF4C-21B3-4F11-8E23-2478CFF1B8E4}" type="slidenum">
              <a:rPr lang="zh-CN" altLang="en-US" smtClean="0"/>
              <a:pPr/>
              <a:t>41</a:t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内容占位符 2"/>
          <p:cNvSpPr txBox="1">
            <a:spLocks/>
          </p:cNvSpPr>
          <p:nvPr/>
        </p:nvSpPr>
        <p:spPr>
          <a:xfrm>
            <a:off x="467544" y="836712"/>
            <a:ext cx="8496944" cy="5616624"/>
          </a:xfrm>
          <a:prstGeom prst="rect">
            <a:avLst/>
          </a:prstGeom>
        </p:spPr>
        <p:txBody>
          <a:bodyPr/>
          <a:lstStyle/>
          <a:p>
            <a:pPr marL="0" lvl="2" indent="361950" defTabSz="361950" ea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75000"/>
              <a:buFont typeface="Wingdings" pitchFamily="2" charset="2"/>
              <a:buChar char="l"/>
              <a:tabLst>
                <a:tab pos="714375" algn="l"/>
              </a:tabLst>
              <a:defRPr/>
            </a:pPr>
            <a:r>
              <a:rPr lang="en-US" altLang="zh-CN" dirty="0" smtClean="0">
                <a:latin typeface="Bookman Old Style" pitchFamily="18" charset="0"/>
                <a:ea typeface="Arial Unicode MS" pitchFamily="34" charset="-122"/>
                <a:cs typeface="Arial Unicode MS" pitchFamily="34" charset="-122"/>
              </a:rPr>
              <a:t>Establish the platform for international industry</a:t>
            </a:r>
            <a:r>
              <a:rPr lang="en-US" altLang="zh-CN" dirty="0" smtClean="0">
                <a:latin typeface="Bookman Old Style" pitchFamily="18" charset="0"/>
                <a:ea typeface="黑体" pitchFamily="2" charset="-122"/>
                <a:cs typeface="Arial Unicode MS" pitchFamily="34" charset="-122"/>
              </a:rPr>
              <a:t> to share our experience and knowledge from Gen 3 AP1000 and CAP1400 projects.</a:t>
            </a:r>
          </a:p>
          <a:p>
            <a:pPr marL="0" lvl="2" indent="361950" defTabSz="361950" ea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75000"/>
              <a:buFont typeface="Wingdings" pitchFamily="2" charset="2"/>
              <a:buChar char="l"/>
              <a:tabLst>
                <a:tab pos="714375" algn="l"/>
              </a:tabLst>
              <a:defRPr/>
            </a:pPr>
            <a:r>
              <a:rPr lang="en-US" altLang="zh-CN" dirty="0" smtClean="0">
                <a:latin typeface="Bookman Old Style" pitchFamily="18" charset="0"/>
                <a:ea typeface="黑体" pitchFamily="2" charset="-122"/>
                <a:cs typeface="Arial Unicode MS" pitchFamily="34" charset="-122"/>
              </a:rPr>
              <a:t>Provide assistance to the newcomer of nuclear power, including training, joint research, etc. </a:t>
            </a:r>
            <a:endParaRPr lang="en-US" altLang="zh-CN" dirty="0" smtClean="0">
              <a:latin typeface="Bookman Old Style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0" lvl="2" indent="361950" defTabSz="361950" ea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75000"/>
              <a:buFont typeface="Wingdings" pitchFamily="2" charset="2"/>
              <a:buChar char="l"/>
              <a:tabLst>
                <a:tab pos="714375" algn="l"/>
              </a:tabLst>
              <a:defRPr/>
            </a:pPr>
            <a:r>
              <a:rPr lang="en-US" altLang="zh-CN" dirty="0" smtClean="0">
                <a:latin typeface="Bookman Old Style" pitchFamily="18" charset="0"/>
                <a:ea typeface="Arial Unicode MS" pitchFamily="34" charset="-122"/>
                <a:cs typeface="Arial Unicode MS" pitchFamily="34" charset="-122"/>
              </a:rPr>
              <a:t>Actively participate in global nuclear power market, including EPC of NPPs, equipment supply, lifetime service, EQ,  technology cooperation, etc. </a:t>
            </a:r>
          </a:p>
          <a:p>
            <a:pPr marL="0" lvl="2" defTabSz="361950" ea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75000"/>
              <a:tabLst>
                <a:tab pos="714375" algn="l"/>
              </a:tabLst>
              <a:defRPr/>
            </a:pPr>
            <a:endParaRPr lang="en-US" altLang="zh-CN" sz="1600" dirty="0">
              <a:solidFill>
                <a:srgbClr val="C00000"/>
              </a:solidFill>
              <a:latin typeface="Bookman Old Style" pitchFamily="18" charset="0"/>
              <a:ea typeface="黑体" pitchFamily="2" charset="-122"/>
              <a:cs typeface="Arial" pitchFamily="34" charset="0"/>
            </a:endParaRPr>
          </a:p>
          <a:p>
            <a:pPr marL="265113" lvl="2" indent="277813" defTabSz="361950" ea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50000"/>
              <a:tabLst>
                <a:tab pos="714375" algn="l"/>
              </a:tabLst>
              <a:defRPr/>
            </a:pPr>
            <a:endParaRPr lang="en-US" altLang="zh-CN" sz="1600" dirty="0" smtClean="0">
              <a:latin typeface="Bookman Old Style" pitchFamily="18" charset="0"/>
              <a:ea typeface="黑体" pitchFamily="49" charset="-122"/>
              <a:cs typeface="Arial" charset="0"/>
            </a:endParaRPr>
          </a:p>
          <a:p>
            <a:pPr marL="265113" lvl="2" indent="277813" defTabSz="361950" eaLnBrk="0" hangingPunct="0">
              <a:lnSpc>
                <a:spcPct val="150000"/>
              </a:lnSpc>
              <a:buClr>
                <a:srgbClr val="C00000"/>
              </a:buClr>
              <a:buSzPct val="50000"/>
              <a:buFont typeface="Wingdings" pitchFamily="2" charset="2"/>
              <a:buChar char="l"/>
              <a:defRPr/>
            </a:pPr>
            <a:endParaRPr lang="en-US" altLang="zh-CN" sz="1600" dirty="0" smtClean="0">
              <a:latin typeface="Bookman Old Style" pitchFamily="18" charset="0"/>
              <a:ea typeface="黑体" pitchFamily="49" charset="-122"/>
              <a:cs typeface="Arial" charset="0"/>
            </a:endParaRPr>
          </a:p>
          <a:p>
            <a:pPr marL="0" lvl="2" indent="85725" algn="just" defTabSz="3619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tabLst>
                <a:tab pos="714375" algn="l"/>
              </a:tabLst>
              <a:defRPr/>
            </a:pPr>
            <a:endParaRPr lang="en-US" altLang="zh-CN" sz="1600" dirty="0" smtClean="0">
              <a:latin typeface="Arial" pitchFamily="34" charset="0"/>
              <a:ea typeface="黑体" pitchFamily="49" charset="-122"/>
              <a:cs typeface="Arial" charset="0"/>
            </a:endParaRPr>
          </a:p>
          <a:p>
            <a:pPr marL="0" lvl="2" indent="85725" algn="just" defTabSz="3619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tabLst>
                <a:tab pos="714375" algn="l"/>
              </a:tabLst>
              <a:defRPr/>
            </a:pPr>
            <a:endParaRPr lang="en-US" altLang="zh-CN" sz="1600" dirty="0" smtClean="0">
              <a:latin typeface="Arial" pitchFamily="34" charset="0"/>
              <a:ea typeface="黑体" pitchFamily="49" charset="-122"/>
              <a:cs typeface="Arial" charset="0"/>
            </a:endParaRPr>
          </a:p>
          <a:p>
            <a:pPr marL="360000" lvl="2" indent="180000" algn="just" defTabSz="361950">
              <a:lnSpc>
                <a:spcPct val="150000"/>
              </a:lnSpc>
              <a:buClr>
                <a:srgbClr val="C00000"/>
              </a:buClr>
              <a:buSzPct val="100000"/>
              <a:buFont typeface="Arial" pitchFamily="34" charset="0"/>
              <a:buChar char="•"/>
              <a:tabLst>
                <a:tab pos="714375" algn="l"/>
              </a:tabLst>
              <a:defRPr/>
            </a:pPr>
            <a:endParaRPr lang="en-US" altLang="zh-CN" sz="1600" dirty="0" smtClean="0">
              <a:latin typeface="Arial" pitchFamily="34" charset="0"/>
              <a:ea typeface="黑体" pitchFamily="2" charset="-122"/>
              <a:cs typeface="Arial" pitchFamily="34" charset="0"/>
            </a:endParaRPr>
          </a:p>
          <a:p>
            <a:pPr marL="360000" lvl="2" indent="180000" algn="just" defTabSz="3619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 pitchFamily="34" charset="0"/>
              <a:buChar char="•"/>
              <a:tabLst>
                <a:tab pos="714375" algn="l"/>
              </a:tabLst>
              <a:defRPr/>
            </a:pPr>
            <a:endParaRPr lang="en-US" altLang="zh-CN" sz="1600" dirty="0" smtClean="0">
              <a:latin typeface="Arial" pitchFamily="34" charset="0"/>
              <a:ea typeface="黑体" pitchFamily="49" charset="-122"/>
              <a:cs typeface="Arial" charset="0"/>
            </a:endParaRPr>
          </a:p>
          <a:p>
            <a:pPr marL="0" lvl="2" indent="360000" defTabSz="361950" ea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75000"/>
              <a:buFont typeface="Wingdings" pitchFamily="2" charset="2"/>
              <a:buChar char="p"/>
              <a:tabLst>
                <a:tab pos="714375" algn="l"/>
              </a:tabLst>
              <a:defRPr/>
            </a:pPr>
            <a:endParaRPr lang="zh-CN" altLang="en-US" sz="1600" dirty="0">
              <a:latin typeface="Arial" pitchFamily="34" charset="0"/>
              <a:ea typeface="黑体" pitchFamily="2" charset="-122"/>
              <a:cs typeface="Arial" pitchFamily="34" charset="0"/>
            </a:endParaRPr>
          </a:p>
        </p:txBody>
      </p:sp>
      <p:sp>
        <p:nvSpPr>
          <p:cNvPr id="52227" name="灯片编号占位符 3"/>
          <p:cNvSpPr txBox="1">
            <a:spLocks/>
          </p:cNvSpPr>
          <p:nvPr/>
        </p:nvSpPr>
        <p:spPr bwMode="auto">
          <a:xfrm>
            <a:off x="8308975" y="63246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/>
            <a:fld id="{BF3B35B8-72D7-4870-BEB5-B3C15543BD00}" type="slidenum">
              <a:rPr kumimoji="1" lang="en-US" altLang="zh-CN" sz="1000">
                <a:solidFill>
                  <a:srgbClr val="A6A6A6"/>
                </a:solidFill>
              </a:rPr>
              <a:pPr algn="ctr" defTabSz="457200"/>
              <a:t>42</a:t>
            </a:fld>
            <a:endParaRPr kumimoji="1" lang="en-US" altLang="zh-CN" sz="1000">
              <a:solidFill>
                <a:srgbClr val="A6A6A6"/>
              </a:solidFill>
            </a:endParaRPr>
          </a:p>
        </p:txBody>
      </p:sp>
      <p:sp>
        <p:nvSpPr>
          <p:cNvPr id="52228" name="矩形 6"/>
          <p:cNvSpPr>
            <a:spLocks noChangeArrowheads="1"/>
          </p:cNvSpPr>
          <p:nvPr/>
        </p:nvSpPr>
        <p:spPr bwMode="auto">
          <a:xfrm>
            <a:off x="468313" y="404813"/>
            <a:ext cx="2535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solidFill>
                  <a:schemeClr val="tx2"/>
                </a:solidFill>
                <a:ea typeface="黑体" pitchFamily="49" charset="-122"/>
                <a:cs typeface="Arial" charset="0"/>
              </a:rPr>
              <a:t> </a:t>
            </a:r>
            <a:endParaRPr lang="zh-CN" altLang="en-US" sz="2400" dirty="0">
              <a:solidFill>
                <a:schemeClr val="tx2"/>
              </a:solidFill>
              <a:ea typeface="黑体" pitchFamily="49" charset="-122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404664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C00000"/>
                </a:solidFill>
                <a:latin typeface="Bookman Old Style" pitchFamily="18" charset="0"/>
              </a:rPr>
              <a:t>International Cooperation</a:t>
            </a:r>
            <a:endParaRPr lang="zh-CN" altLang="en-US" sz="24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9" name="Picture 6" descr="C:\Documents and Settings\ZhangJi\桌面\中外团队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789040"/>
            <a:ext cx="283017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C:\Documents and Settings\ZhangJi\桌面\中外团队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4293096"/>
            <a:ext cx="2448272" cy="1632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14" descr="SNPTC_and_NECSA_sign_Agreement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3573016"/>
            <a:ext cx="3456384" cy="2448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DF4C-21B3-4F11-8E23-2478CFF1B8E4}" type="slidenum">
              <a:rPr lang="zh-CN" altLang="en-US" smtClean="0"/>
              <a:pPr/>
              <a:t>42</a:t>
            </a:fld>
            <a:endParaRPr lang="zh-CN" altLang="en-US"/>
          </a:p>
        </p:txBody>
      </p:sp>
      <p:sp>
        <p:nvSpPr>
          <p:cNvPr id="13" name="页脚占位符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8625" y="785813"/>
            <a:ext cx="8429625" cy="35718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9395" name="Rectangle 17"/>
          <p:cNvSpPr>
            <a:spLocks noChangeArrowheads="1"/>
          </p:cNvSpPr>
          <p:nvPr/>
        </p:nvSpPr>
        <p:spPr bwMode="gray">
          <a:xfrm>
            <a:off x="467544" y="1484784"/>
            <a:ext cx="8358187" cy="227241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 algn="just" hangingPunct="0">
              <a:lnSpc>
                <a:spcPts val="3400"/>
              </a:lnSpc>
            </a:pPr>
            <a:r>
              <a:rPr lang="en-US" altLang="zh-CN" sz="2000" dirty="0" smtClean="0">
                <a:latin typeface="Bookman Old Style" pitchFamily="18" charset="0"/>
                <a:ea typeface="华文中宋" pitchFamily="2" charset="-122"/>
                <a:cs typeface="Arial" charset="0"/>
              </a:rPr>
              <a:t>SNPTC </a:t>
            </a:r>
            <a:r>
              <a:rPr lang="en-US" altLang="zh-CN" sz="2000" dirty="0">
                <a:latin typeface="Bookman Old Style" pitchFamily="18" charset="0"/>
                <a:ea typeface="华文中宋" pitchFamily="2" charset="-122"/>
                <a:cs typeface="Arial" charset="0"/>
              </a:rPr>
              <a:t>has </a:t>
            </a:r>
            <a:r>
              <a:rPr lang="en-US" altLang="zh-CN" sz="2000" dirty="0" smtClean="0">
                <a:latin typeface="Bookman Old Style" pitchFamily="18" charset="0"/>
                <a:ea typeface="华文中宋" pitchFamily="2" charset="-122"/>
                <a:cs typeface="Arial" charset="0"/>
              </a:rPr>
              <a:t>a sound capability for nuclear power technology development and abundant </a:t>
            </a:r>
            <a:r>
              <a:rPr lang="en-US" altLang="zh-CN" sz="2000" dirty="0">
                <a:latin typeface="Bookman Old Style" pitchFamily="18" charset="0"/>
                <a:ea typeface="华文中宋" pitchFamily="2" charset="-122"/>
                <a:cs typeface="Arial" charset="0"/>
              </a:rPr>
              <a:t>advanced </a:t>
            </a:r>
            <a:r>
              <a:rPr lang="en-US" altLang="zh-CN" sz="2000" dirty="0" smtClean="0">
                <a:latin typeface="Bookman Old Style" pitchFamily="18" charset="0"/>
                <a:ea typeface="华文中宋" pitchFamily="2" charset="-122"/>
                <a:cs typeface="Arial" charset="0"/>
              </a:rPr>
              <a:t>NPP engineering </a:t>
            </a:r>
            <a:r>
              <a:rPr lang="en-US" altLang="zh-CN" sz="2000" dirty="0">
                <a:latin typeface="Bookman Old Style" pitchFamily="18" charset="0"/>
                <a:ea typeface="华文中宋" pitchFamily="2" charset="-122"/>
                <a:cs typeface="Arial" charset="0"/>
              </a:rPr>
              <a:t>and </a:t>
            </a:r>
            <a:r>
              <a:rPr lang="en-US" altLang="zh-CN" sz="2000" dirty="0" smtClean="0">
                <a:latin typeface="Bookman Old Style" pitchFamily="18" charset="0"/>
                <a:ea typeface="华文中宋" pitchFamily="2" charset="-122"/>
                <a:cs typeface="Arial" charset="0"/>
              </a:rPr>
              <a:t>construction experience. </a:t>
            </a:r>
            <a:r>
              <a:rPr lang="en-US" altLang="zh-CN" sz="2000" dirty="0">
                <a:latin typeface="Bookman Old Style" pitchFamily="18" charset="0"/>
                <a:ea typeface="华文中宋" pitchFamily="2" charset="-122"/>
                <a:cs typeface="Arial" charset="0"/>
              </a:rPr>
              <a:t>We are looking forward to enhancing international cooperation and to making greater contribution to </a:t>
            </a:r>
            <a:r>
              <a:rPr lang="en-US" altLang="zh-CN" sz="2000" dirty="0" smtClean="0">
                <a:latin typeface="Bookman Old Style" pitchFamily="18" charset="0"/>
                <a:ea typeface="华文中宋" pitchFamily="2" charset="-122"/>
                <a:cs typeface="Arial" charset="0"/>
              </a:rPr>
              <a:t>the nuclear </a:t>
            </a:r>
            <a:r>
              <a:rPr lang="en-US" altLang="zh-CN" sz="2000" dirty="0">
                <a:latin typeface="Bookman Old Style" pitchFamily="18" charset="0"/>
                <a:ea typeface="华文中宋" pitchFamily="2" charset="-122"/>
                <a:cs typeface="Arial" charset="0"/>
              </a:rPr>
              <a:t>industry.  </a:t>
            </a:r>
          </a:p>
        </p:txBody>
      </p:sp>
      <p:sp>
        <p:nvSpPr>
          <p:cNvPr id="59396" name="Text Box 3"/>
          <p:cNvSpPr txBox="1">
            <a:spLocks noChangeArrowheads="1"/>
          </p:cNvSpPr>
          <p:nvPr/>
        </p:nvSpPr>
        <p:spPr bwMode="auto">
          <a:xfrm>
            <a:off x="251520" y="476672"/>
            <a:ext cx="64293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3275" indent="-803275" eaLnBrk="0" hangingPunct="0"/>
            <a:r>
              <a:rPr lang="zh-CN" altLang="en-US" sz="2600" b="1" dirty="0">
                <a:solidFill>
                  <a:srgbClr val="C00000"/>
                </a:solidFill>
                <a:latin typeface="Bookman Old Style" pitchFamily="18" charset="0"/>
                <a:ea typeface="微软雅黑" pitchFamily="34" charset="-122"/>
                <a:cs typeface="Arial" charset="0"/>
              </a:rPr>
              <a:t>结语 </a:t>
            </a:r>
            <a:r>
              <a:rPr lang="en-US" altLang="zh-CN" sz="2600" b="1" dirty="0">
                <a:solidFill>
                  <a:srgbClr val="C00000"/>
                </a:solidFill>
                <a:latin typeface="Bookman Old Style" pitchFamily="18" charset="0"/>
                <a:ea typeface="微软雅黑" pitchFamily="34" charset="-122"/>
                <a:cs typeface="Arial" charset="0"/>
              </a:rPr>
              <a:t>Conclusion</a:t>
            </a:r>
            <a:endParaRPr lang="zh-CN" altLang="en-US" sz="2600" b="1" dirty="0">
              <a:solidFill>
                <a:srgbClr val="C00000"/>
              </a:solidFill>
              <a:latin typeface="Bookman Old Style" pitchFamily="18" charset="0"/>
              <a:ea typeface="微软雅黑" pitchFamily="34" charset="-122"/>
              <a:cs typeface="Arial" charset="0"/>
            </a:endParaRPr>
          </a:p>
        </p:txBody>
      </p:sp>
      <p:pic>
        <p:nvPicPr>
          <p:cNvPr id="59397" name="Picture 12" descr="C:\Users\W-ghdx-zhangh\Pictures\263-7730.jpg"/>
          <p:cNvPicPr>
            <a:picLocks noChangeAspect="1" noChangeArrowheads="1"/>
          </p:cNvPicPr>
          <p:nvPr/>
        </p:nvPicPr>
        <p:blipFill>
          <a:blip r:embed="rId2" cstate="print"/>
          <a:srcRect l="3358" r="2679"/>
          <a:stretch>
            <a:fillRect/>
          </a:stretch>
        </p:blipFill>
        <p:spPr bwMode="auto">
          <a:xfrm>
            <a:off x="428625" y="4500563"/>
            <a:ext cx="2746375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4" descr="D:\国家核电\2010年国家核电工作回顾\照片素材\5  后续项目\5.3  彭泽核电\彭泽核电站效果图.jpg"/>
          <p:cNvPicPr>
            <a:picLocks noChangeAspect="1" noChangeArrowheads="1"/>
          </p:cNvPicPr>
          <p:nvPr/>
        </p:nvPicPr>
        <p:blipFill>
          <a:blip r:embed="rId3" cstate="print"/>
          <a:srcRect r="3622"/>
          <a:stretch>
            <a:fillRect/>
          </a:stretch>
        </p:blipFill>
        <p:spPr bwMode="auto">
          <a:xfrm>
            <a:off x="3286125" y="4500563"/>
            <a:ext cx="2714625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9" name="Picture 1"/>
          <p:cNvPicPr>
            <a:picLocks noChangeAspect="1" noChangeArrowheads="1"/>
          </p:cNvPicPr>
          <p:nvPr/>
        </p:nvPicPr>
        <p:blipFill>
          <a:blip r:embed="rId4" cstate="print"/>
          <a:srcRect r="22340" b="12373"/>
          <a:stretch>
            <a:fillRect/>
          </a:stretch>
        </p:blipFill>
        <p:spPr bwMode="auto">
          <a:xfrm>
            <a:off x="6143625" y="4500563"/>
            <a:ext cx="2714625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DF4C-21B3-4F11-8E23-2478CFF1B8E4}" type="slidenum">
              <a:rPr lang="zh-CN" altLang="en-US" smtClean="0"/>
              <a:pPr/>
              <a:t>43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endParaRPr lang="zh-CN" altLang="zh-CN" smtClean="0"/>
          </a:p>
        </p:txBody>
      </p:sp>
      <p:pic>
        <p:nvPicPr>
          <p:cNvPr id="60419" name="Picture 3" descr="核电ppt2013-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5502D-16BC-472B-A1ED-7393190055A2}" type="slidenum">
              <a:rPr lang="zh-CN" altLang="en-US"/>
              <a:pPr>
                <a:defRPr/>
              </a:pPr>
              <a:t>44</a:t>
            </a:fld>
            <a:endParaRPr lang="zh-CN" altLang="en-US"/>
          </a:p>
        </p:txBody>
      </p:sp>
      <p:pic>
        <p:nvPicPr>
          <p:cNvPr id="60421" name="图片 1" descr="PPT2014-28"/>
          <p:cNvPicPr>
            <a:picLocks noGrp="1" noChangeAspect="1"/>
          </p:cNvPicPr>
          <p:nvPr isPhoto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2" descr="D:\国家核电\2010年国家核电工作回顾\照片素材\12  三和文化\IMG_3310.jpg"/>
          <p:cNvPicPr>
            <a:picLocks noChangeAspect="1" noChangeArrowheads="1"/>
          </p:cNvPicPr>
          <p:nvPr/>
        </p:nvPicPr>
        <p:blipFill>
          <a:blip r:embed="rId5" cstate="print"/>
          <a:srcRect l="42593" t="21275" r="43240" b="31783"/>
          <a:stretch>
            <a:fillRect/>
          </a:stretch>
        </p:blipFill>
        <p:spPr bwMode="auto">
          <a:xfrm>
            <a:off x="1500188" y="0"/>
            <a:ext cx="214312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3" name="Picture 4" descr="花朵82">
            <a:hlinkClick r:id="rId6" action="ppaction://program"/>
          </p:cNvPr>
          <p:cNvPicPr>
            <a:picLocks noChangeAspect="1" noChangeArrowheads="1"/>
          </p:cNvPicPr>
          <p:nvPr/>
        </p:nvPicPr>
        <p:blipFill>
          <a:blip r:embed="rId7" cstate="print"/>
          <a:srcRect l="14806" r="58829"/>
          <a:stretch>
            <a:fillRect/>
          </a:stretch>
        </p:blipFill>
        <p:spPr bwMode="auto">
          <a:xfrm>
            <a:off x="0" y="0"/>
            <a:ext cx="1643063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4" name="Picture 5" descr="D:\国家核电\2010年国家核电工作回顾\照片素材\12  三和文化\IMG_3279.jpg"/>
          <p:cNvPicPr>
            <a:picLocks noChangeAspect="1" noChangeArrowheads="1"/>
          </p:cNvPicPr>
          <p:nvPr/>
        </p:nvPicPr>
        <p:blipFill>
          <a:blip r:embed="rId8" cstate="print"/>
          <a:srcRect l="13271" r="35017" b="3337"/>
          <a:stretch>
            <a:fillRect/>
          </a:stretch>
        </p:blipFill>
        <p:spPr bwMode="auto">
          <a:xfrm>
            <a:off x="5500688" y="0"/>
            <a:ext cx="1785937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5" name="Picture 6" descr="D:\国家核电\2010年国家核电工作回顾\照片素材\4  重大专项\4.1  重大专项概念设计评审、CAP1700预研专家评审会等\7  CAP1400核电站总平面效果图.JPG"/>
          <p:cNvPicPr>
            <a:picLocks noChangeAspect="1" noChangeArrowheads="1"/>
          </p:cNvPicPr>
          <p:nvPr/>
        </p:nvPicPr>
        <p:blipFill>
          <a:blip r:embed="rId9" cstate="print"/>
          <a:srcRect l="46352" t="17468" r="43011" b="38007"/>
          <a:stretch>
            <a:fillRect/>
          </a:stretch>
        </p:blipFill>
        <p:spPr bwMode="auto">
          <a:xfrm>
            <a:off x="3571875" y="0"/>
            <a:ext cx="1928813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6" name="Picture 8" descr="C:\Users\W-ghdx-zhangh\Pictures\168-0447.jpg"/>
          <p:cNvPicPr>
            <a:picLocks noChangeAspect="1" noChangeArrowheads="1"/>
          </p:cNvPicPr>
          <p:nvPr/>
        </p:nvPicPr>
        <p:blipFill>
          <a:blip r:embed="rId10" cstate="print"/>
          <a:srcRect l="22333" r="54205" b="5724"/>
          <a:stretch>
            <a:fillRect/>
          </a:stretch>
        </p:blipFill>
        <p:spPr bwMode="auto">
          <a:xfrm>
            <a:off x="7286625" y="0"/>
            <a:ext cx="185737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直接连接符 11"/>
          <p:cNvCxnSpPr/>
          <p:nvPr/>
        </p:nvCxnSpPr>
        <p:spPr>
          <a:xfrm flipV="1">
            <a:off x="-9525" y="5000625"/>
            <a:ext cx="9153525" cy="19050"/>
          </a:xfrm>
          <a:prstGeom prst="line">
            <a:avLst/>
          </a:prstGeom>
          <a:ln w="1270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428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43063" y="5572125"/>
            <a:ext cx="21748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9" name="矩形 14"/>
          <p:cNvSpPr>
            <a:spLocks noChangeArrowheads="1"/>
          </p:cNvSpPr>
          <p:nvPr/>
        </p:nvSpPr>
        <p:spPr bwMode="auto">
          <a:xfrm>
            <a:off x="4786313" y="5500688"/>
            <a:ext cx="2071687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indent="-358775" hangingPunct="0">
              <a:lnSpc>
                <a:spcPct val="125000"/>
              </a:lnSpc>
              <a:spcBef>
                <a:spcPts val="600"/>
              </a:spcBef>
              <a:buClr>
                <a:schemeClr val="tx2"/>
              </a:buClr>
            </a:pPr>
            <a:r>
              <a:rPr lang="en-US" altLang="zh-CN" sz="4000" b="1">
                <a:solidFill>
                  <a:schemeClr val="tx2"/>
                </a:solidFill>
                <a:latin typeface="Impact" pitchFamily="34" charset="0"/>
                <a:ea typeface="Arial Unicode MS" pitchFamily="34" charset="-122"/>
                <a:cs typeface="Arial Unicode MS" pitchFamily="34" charset="-122"/>
              </a:rPr>
              <a:t>Thanks!</a:t>
            </a:r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/>
        </p:nvSpPr>
        <p:spPr bwMode="auto">
          <a:xfrm>
            <a:off x="395288" y="1557338"/>
            <a:ext cx="8569200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1" indent="-371475"/>
            <a:endParaRPr lang="zh-CN" altLang="en-US">
              <a:solidFill>
                <a:srgbClr val="0000FF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/>
        </p:nvSpPr>
        <p:spPr bwMode="auto">
          <a:xfrm>
            <a:off x="971550" y="188640"/>
            <a:ext cx="7848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lvl="1" algn="ctr"/>
            <a:r>
              <a:rPr lang="en-US" altLang="zh-CN" sz="3200" b="1" dirty="0" smtClean="0">
                <a:solidFill>
                  <a:srgbClr val="A50021"/>
                </a:solidFill>
                <a:latin typeface="Bookman Old Style" pitchFamily="18" charset="0"/>
                <a:ea typeface="黑体" pitchFamily="49" charset="-122"/>
              </a:rPr>
              <a:t>Nuclear Safety Requirements</a:t>
            </a:r>
          </a:p>
          <a:p>
            <a:pPr marL="0" lvl="1" algn="ctr"/>
            <a:r>
              <a:rPr lang="en-US" altLang="zh-CN" sz="3200" b="1" dirty="0" smtClean="0">
                <a:solidFill>
                  <a:srgbClr val="A50021"/>
                </a:solidFill>
                <a:latin typeface="Bookman Old Style" pitchFamily="18" charset="0"/>
                <a:ea typeface="黑体" pitchFamily="49" charset="-122"/>
              </a:rPr>
              <a:t> and Standards in China</a:t>
            </a:r>
          </a:p>
        </p:txBody>
      </p:sp>
      <p:sp>
        <p:nvSpPr>
          <p:cNvPr id="19" name="矩形 18"/>
          <p:cNvSpPr/>
          <p:nvPr/>
        </p:nvSpPr>
        <p:spPr>
          <a:xfrm>
            <a:off x="503040" y="1412776"/>
            <a:ext cx="8640960" cy="494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9999FF"/>
              </a:buClr>
              <a:buSzPct val="75000"/>
            </a:pPr>
            <a:r>
              <a:rPr lang="en-US" altLang="zh-CN" sz="2400" b="1" dirty="0" smtClean="0">
                <a:solidFill>
                  <a:srgbClr val="FF3300"/>
                </a:solidFill>
                <a:latin typeface="Bookman Old Style" pitchFamily="18" charset="0"/>
              </a:rPr>
              <a:t>Basic principle: Quality First, Safety First</a:t>
            </a:r>
          </a:p>
          <a:p>
            <a:pPr marL="0" lvl="1" eaLnBrk="0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9999FF"/>
              </a:buClr>
              <a:buSzPct val="75000"/>
            </a:pPr>
            <a:r>
              <a:rPr lang="en-US" altLang="zh-CN" sz="2000" dirty="0" smtClean="0">
                <a:latin typeface="Bookman Old Style" pitchFamily="18" charset="0"/>
              </a:rPr>
              <a:t>   Chinese nuclear safety regulations are based on IAEA nuclear safety standards and combined  with the other international practice.</a:t>
            </a:r>
          </a:p>
          <a:p>
            <a:pPr marL="0" lvl="1" eaLnBrk="0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9999FF"/>
              </a:buClr>
              <a:buSzPct val="75000"/>
            </a:pPr>
            <a:r>
              <a:rPr lang="en-US" altLang="zh-CN" sz="2000" dirty="0" smtClean="0">
                <a:latin typeface="Bookman Old Style" pitchFamily="18" charset="0"/>
              </a:rPr>
              <a:t>   The safety goal, safety requirements and methodology are consistent with the international safety standards and practice.</a:t>
            </a:r>
          </a:p>
          <a:p>
            <a:pPr marL="0" lvl="1" eaLnBrk="0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9999FF"/>
              </a:buClr>
              <a:buSzPct val="75000"/>
            </a:pPr>
            <a:r>
              <a:rPr lang="en-US" altLang="zh-CN" sz="2000" dirty="0" smtClean="0">
                <a:latin typeface="Bookman Old Style" pitchFamily="18" charset="0"/>
              </a:rPr>
              <a:t>  Since Fukushima accident, Chinese Regulator  has issued a lot of new or revised regulations to enhance the safety standard.</a:t>
            </a:r>
          </a:p>
          <a:p>
            <a:pPr marL="0" lvl="1" eaLnBrk="0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9999FF"/>
              </a:buClr>
              <a:buSzPct val="75000"/>
            </a:pPr>
            <a:r>
              <a:rPr lang="en-US" altLang="zh-CN" sz="2000" dirty="0" smtClean="0">
                <a:latin typeface="Bookman Old Style" pitchFamily="18" charset="0"/>
              </a:rPr>
              <a:t>   Chinese Government  issued two plans for nuclear safety. The safety goals for nuclear power plant are follows:</a:t>
            </a:r>
          </a:p>
          <a:p>
            <a:pPr marL="0" lvl="1" eaLnBrk="0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75000"/>
              <a:buFont typeface="Wingdings" pitchFamily="2" charset="2"/>
              <a:buChar char="Ø"/>
            </a:pPr>
            <a:r>
              <a:rPr lang="en-US" altLang="zh-CN" sz="2000" dirty="0" smtClean="0">
                <a:latin typeface="Bookman Old Style" pitchFamily="18" charset="0"/>
              </a:rPr>
              <a:t>   The </a:t>
            </a:r>
            <a:r>
              <a:rPr lang="en-US" altLang="zh-CN" sz="2000" dirty="0" smtClean="0">
                <a:latin typeface="Bookman Old Style" pitchFamily="18" charset="0"/>
              </a:rPr>
              <a:t>NPPs constructed </a:t>
            </a:r>
            <a:r>
              <a:rPr lang="en-US" altLang="zh-CN" sz="2000" dirty="0" smtClean="0">
                <a:latin typeface="Bookman Old Style" pitchFamily="18" charset="0"/>
              </a:rPr>
              <a:t>before 2015 shall satisfy CDF&lt;10</a:t>
            </a:r>
            <a:r>
              <a:rPr lang="en-US" altLang="zh-CN" sz="2000" baseline="30000" dirty="0" smtClean="0">
                <a:latin typeface="Bookman Old Style" pitchFamily="18" charset="0"/>
              </a:rPr>
              <a:t>-5</a:t>
            </a:r>
            <a:r>
              <a:rPr lang="en-US" altLang="zh-CN" sz="2000" dirty="0" smtClean="0">
                <a:latin typeface="Bookman Old Style" pitchFamily="18" charset="0"/>
              </a:rPr>
              <a:t>, LERF&lt;10</a:t>
            </a:r>
            <a:r>
              <a:rPr lang="en-US" altLang="zh-CN" sz="2000" baseline="30000" dirty="0" smtClean="0">
                <a:latin typeface="Bookman Old Style" pitchFamily="18" charset="0"/>
              </a:rPr>
              <a:t>-6</a:t>
            </a:r>
            <a:r>
              <a:rPr lang="en-US" altLang="zh-CN" sz="2000" dirty="0" smtClean="0">
                <a:latin typeface="Bookman Old Style" pitchFamily="18" charset="0"/>
              </a:rPr>
              <a:t> </a:t>
            </a:r>
          </a:p>
          <a:p>
            <a:pPr marL="0" lvl="1" eaLnBrk="0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75000"/>
              <a:buFont typeface="Wingdings" pitchFamily="2" charset="2"/>
              <a:buChar char="Ø"/>
            </a:pPr>
            <a:r>
              <a:rPr lang="en-US" altLang="zh-CN" sz="2000" dirty="0" smtClean="0">
                <a:latin typeface="Bookman Old Style" pitchFamily="18" charset="0"/>
              </a:rPr>
              <a:t>   The </a:t>
            </a:r>
            <a:r>
              <a:rPr lang="en-US" altLang="zh-CN" sz="2000" dirty="0" smtClean="0">
                <a:latin typeface="Bookman Old Style" pitchFamily="18" charset="0"/>
              </a:rPr>
              <a:t>NPPs </a:t>
            </a:r>
            <a:r>
              <a:rPr lang="en-US" altLang="zh-CN" sz="2000" dirty="0" smtClean="0">
                <a:latin typeface="Bookman Old Style" pitchFamily="18" charset="0"/>
              </a:rPr>
              <a:t>constructed  after 2015 shall be practical elimination of large scale radioactivity release to environment.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DF4C-21B3-4F11-8E23-2478CFF1B8E4}" type="slidenum">
              <a:rPr lang="zh-CN" altLang="en-US" smtClean="0"/>
              <a:pPr/>
              <a:t>5</a:t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326672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 txBox="1">
            <a:spLocks/>
          </p:cNvSpPr>
          <p:nvPr/>
        </p:nvSpPr>
        <p:spPr>
          <a:xfrm>
            <a:off x="8382000" y="6477000"/>
            <a:ext cx="762000" cy="381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altLang="zh-CN" sz="1000" dirty="0">
                <a:latin typeface="Times New Roman" pitchFamily="18" charset="0"/>
                <a:ea typeface="+mj-ea"/>
                <a:cs typeface="Times New Roman" pitchFamily="18" charset="0"/>
              </a:rPr>
              <a:t>-</a:t>
            </a:r>
            <a:fld id="{2F211C62-432A-4D5A-8993-272D85445AB5}" type="slidenum">
              <a:rPr lang="en-US" altLang="zh-CN" sz="1000">
                <a:latin typeface="Times New Roman" pitchFamily="18" charset="0"/>
                <a:ea typeface="+mj-ea"/>
                <a:cs typeface="Times New Roman" pitchFamily="18" charset="0"/>
              </a:rPr>
              <a:pPr algn="ctr">
                <a:defRPr/>
              </a:pPr>
              <a:t>6</a:t>
            </a:fld>
            <a:r>
              <a:rPr lang="en-US" altLang="zh-CN" sz="1000" dirty="0">
                <a:latin typeface="Times New Roman" pitchFamily="18" charset="0"/>
                <a:ea typeface="+mj-ea"/>
                <a:cs typeface="Times New Roman" pitchFamily="18" charset="0"/>
              </a:rPr>
              <a:t>-</a:t>
            </a:r>
          </a:p>
        </p:txBody>
      </p:sp>
      <p:graphicFrame>
        <p:nvGraphicFramePr>
          <p:cNvPr id="6" name="图示 5"/>
          <p:cNvGraphicFramePr/>
          <p:nvPr/>
        </p:nvGraphicFramePr>
        <p:xfrm>
          <a:off x="251520" y="692696"/>
          <a:ext cx="8640960" cy="587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标题 1"/>
          <p:cNvSpPr txBox="1">
            <a:spLocks/>
          </p:cNvSpPr>
          <p:nvPr/>
        </p:nvSpPr>
        <p:spPr bwMode="auto">
          <a:xfrm>
            <a:off x="0" y="0"/>
            <a:ext cx="9144000" cy="5111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marL="342900" indent="-342900" defTabSz="361950" eaLnBrk="0" hangingPunct="0">
              <a:lnSpc>
                <a:spcPct val="110000"/>
              </a:lnSpc>
              <a:buClr>
                <a:schemeClr val="tx1"/>
              </a:buClr>
              <a:buSzPct val="75000"/>
              <a:tabLst>
                <a:tab pos="714375" algn="l"/>
              </a:tabLst>
              <a:defRPr/>
            </a:pPr>
            <a:r>
              <a:rPr lang="en-US" altLang="zh-CN" sz="2800" b="1" kern="0" dirty="0">
                <a:solidFill>
                  <a:srgbClr val="C00000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2800" b="1" kern="0" dirty="0">
                <a:solidFill>
                  <a:srgbClr val="C00000"/>
                </a:solidFill>
                <a:latin typeface="Bookman Old Style" pitchFamily="18" charset="0"/>
                <a:ea typeface="微软雅黑" pitchFamily="34" charset="-122"/>
                <a:cs typeface="Arial" pitchFamily="34" charset="0"/>
              </a:rPr>
              <a:t>China Nuclear Power Development Capability</a:t>
            </a:r>
            <a:endParaRPr lang="zh-CN" altLang="en-US" sz="2800" b="1" kern="0" dirty="0">
              <a:solidFill>
                <a:srgbClr val="C00000"/>
              </a:solidFill>
              <a:latin typeface="Bookman Old Style" pitchFamily="18" charset="0"/>
              <a:ea typeface="黑体" pitchFamily="49" charset="-122"/>
              <a:cs typeface="Arial" pitchFamily="34" charset="0"/>
            </a:endParaRPr>
          </a:p>
        </p:txBody>
      </p:sp>
      <p:pic>
        <p:nvPicPr>
          <p:cNvPr id="9" name="图片 5" descr="捕获9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552" y="3284984"/>
            <a:ext cx="139065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22" descr="中核集团01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9552" y="1052736"/>
            <a:ext cx="1890266" cy="5040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9552" y="1628800"/>
            <a:ext cx="18093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http://www.logo520.com/wp-content/uploads/2012/02/guojiahedian-logo-1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55776" y="1052736"/>
            <a:ext cx="841375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C:\Users\jitingting\Desktop\logo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7544" y="2132856"/>
            <a:ext cx="169269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 cstate="print"/>
          <a:srcRect r="18011"/>
          <a:stretch>
            <a:fillRect/>
          </a:stretch>
        </p:blipFill>
        <p:spPr bwMode="auto">
          <a:xfrm>
            <a:off x="539552" y="5301208"/>
            <a:ext cx="3206130" cy="1385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44208" y="5223709"/>
            <a:ext cx="2444637" cy="163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372200" y="692696"/>
            <a:ext cx="2555776" cy="144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163272" y="2132856"/>
            <a:ext cx="1980728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Bookman Old Style" pitchFamily="18" charset="0"/>
              </a:rPr>
              <a:t>CP300, CP600,</a:t>
            </a:r>
          </a:p>
          <a:p>
            <a:r>
              <a:rPr lang="en-US" altLang="zh-CN" b="1" dirty="0" smtClean="0">
                <a:solidFill>
                  <a:srgbClr val="FF0000"/>
                </a:solidFill>
                <a:latin typeface="Bookman Old Style" pitchFamily="18" charset="0"/>
              </a:rPr>
              <a:t>CP1000, ACP1000, ACPR1000, </a:t>
            </a:r>
          </a:p>
          <a:p>
            <a:r>
              <a:rPr lang="en-US" altLang="zh-CN" b="1" dirty="0" smtClean="0">
                <a:solidFill>
                  <a:srgbClr val="FF0000"/>
                </a:solidFill>
                <a:latin typeface="Bookman Old Style" pitchFamily="18" charset="0"/>
              </a:rPr>
              <a:t>CAP1000, CAP1400</a:t>
            </a:r>
          </a:p>
          <a:p>
            <a:r>
              <a:rPr lang="en-US" altLang="zh-CN" b="1" dirty="0" err="1" smtClean="0">
                <a:solidFill>
                  <a:srgbClr val="FF0000"/>
                </a:solidFill>
                <a:latin typeface="Bookman Old Style" pitchFamily="18" charset="0"/>
              </a:rPr>
              <a:t>Hualong</a:t>
            </a:r>
            <a:r>
              <a:rPr lang="en-US" altLang="zh-CN" b="1" dirty="0" smtClean="0">
                <a:solidFill>
                  <a:srgbClr val="FF0000"/>
                </a:solidFill>
                <a:latin typeface="Bookman Old Style" pitchFamily="18" charset="0"/>
              </a:rPr>
              <a:t> 1, HGTR,  ……….</a:t>
            </a:r>
            <a:endParaRPr lang="zh-CN" altLang="en-US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17" name="灯片编号占位符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6CCDB-8FEC-4573-9D3E-FF87A9C331AB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  <p:sp>
        <p:nvSpPr>
          <p:cNvPr id="19" name="页脚占位符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SNPTC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H:\2007112694914575_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0670"/>
          <a:stretch>
            <a:fillRect/>
          </a:stretch>
        </p:blipFill>
        <p:spPr bwMode="auto">
          <a:xfrm>
            <a:off x="914400" y="1066800"/>
            <a:ext cx="6019800" cy="520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五角星 20"/>
          <p:cNvSpPr/>
          <p:nvPr/>
        </p:nvSpPr>
        <p:spPr>
          <a:xfrm>
            <a:off x="5029200" y="3581400"/>
            <a:ext cx="152400" cy="136192"/>
          </a:xfrm>
          <a:prstGeom prst="star5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2" name="五角星 21"/>
          <p:cNvSpPr/>
          <p:nvPr/>
        </p:nvSpPr>
        <p:spPr>
          <a:xfrm>
            <a:off x="5562600" y="4512008"/>
            <a:ext cx="152400" cy="136192"/>
          </a:xfrm>
          <a:prstGeom prst="star5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3" name="五角星 22"/>
          <p:cNvSpPr/>
          <p:nvPr/>
        </p:nvSpPr>
        <p:spPr>
          <a:xfrm>
            <a:off x="6324600" y="4207208"/>
            <a:ext cx="152400" cy="136192"/>
          </a:xfrm>
          <a:prstGeom prst="star5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4" name="五角星 23"/>
          <p:cNvSpPr/>
          <p:nvPr/>
        </p:nvSpPr>
        <p:spPr>
          <a:xfrm>
            <a:off x="5181600" y="2819400"/>
            <a:ext cx="152400" cy="136192"/>
          </a:xfrm>
          <a:prstGeom prst="star5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5" name="五角星 24"/>
          <p:cNvSpPr/>
          <p:nvPr/>
        </p:nvSpPr>
        <p:spPr>
          <a:xfrm>
            <a:off x="5943600" y="3429000"/>
            <a:ext cx="152400" cy="136192"/>
          </a:xfrm>
          <a:prstGeom prst="star5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0" name="灯片编号占位符 29"/>
          <p:cNvSpPr>
            <a:spLocks noGrp="1"/>
          </p:cNvSpPr>
          <p:nvPr>
            <p:ph type="sldNum" sz="quarter" idx="12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en-US" altLang="zh-CN" smtClean="0"/>
              <a:t>-</a:t>
            </a:r>
            <a:fld id="{990BAF0E-479C-4B8B-B8A7-BC287DED230E}" type="slidenum">
              <a:rPr lang="en-US" altLang="zh-CN" smtClean="0"/>
              <a:pPr algn="ctr">
                <a:defRPr/>
              </a:pPr>
              <a:t>7</a:t>
            </a:fld>
            <a:r>
              <a:rPr lang="en-US" altLang="zh-CN" smtClean="0"/>
              <a:t>-</a:t>
            </a:r>
            <a:endParaRPr lang="en-US" altLang="zh-CN"/>
          </a:p>
        </p:txBody>
      </p:sp>
      <p:sp>
        <p:nvSpPr>
          <p:cNvPr id="29" name="线形标注 1(带边框和强调线) 28"/>
          <p:cNvSpPr/>
          <p:nvPr/>
        </p:nvSpPr>
        <p:spPr>
          <a:xfrm>
            <a:off x="6934200" y="1143000"/>
            <a:ext cx="2209800" cy="519113"/>
          </a:xfrm>
          <a:prstGeom prst="accentBorderCallout1">
            <a:avLst>
              <a:gd name="adj1" fmla="val 18750"/>
              <a:gd name="adj2" fmla="val -8333"/>
              <a:gd name="adj3" fmla="val 327138"/>
              <a:gd name="adj4" fmla="val -74002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altLang="zh-CN" sz="12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zh-CN" altLang="en-US" sz="12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中核包头燃料元件股份有限公司（参股） </a:t>
            </a:r>
            <a:r>
              <a:rPr lang="en-US" altLang="zh-CN" sz="12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CBNF</a:t>
            </a:r>
            <a:r>
              <a:rPr lang="zh-CN" altLang="en-US" sz="12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（</a:t>
            </a:r>
            <a:r>
              <a:rPr lang="en-US" altLang="zh-CN" sz="12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share  holding</a:t>
            </a:r>
            <a:r>
              <a:rPr lang="zh-CN" altLang="en-US" sz="12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）</a:t>
            </a:r>
          </a:p>
          <a:p>
            <a:pPr algn="ctr">
              <a:defRPr/>
            </a:pPr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31" name="线形标注 1(带边框和强调线) 30"/>
          <p:cNvSpPr/>
          <p:nvPr/>
        </p:nvSpPr>
        <p:spPr>
          <a:xfrm>
            <a:off x="6934200" y="1752600"/>
            <a:ext cx="2209800" cy="1143000"/>
          </a:xfrm>
          <a:prstGeom prst="accentBorderCallout1">
            <a:avLst>
              <a:gd name="adj1" fmla="val 18750"/>
              <a:gd name="adj2" fmla="val -8333"/>
              <a:gd name="adj3" fmla="val 114933"/>
              <a:gd name="adj4" fmla="val -53840"/>
            </a:avLst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altLang="zh-CN" sz="12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zh-CN" altLang="en-US" sz="1200" b="1" dirty="0">
                <a:solidFill>
                  <a:srgbClr val="FF0000"/>
                </a:solidFill>
              </a:rPr>
              <a:t>公司总部 </a:t>
            </a:r>
            <a:r>
              <a:rPr lang="en-US" altLang="zh-CN" sz="1200" b="1" dirty="0">
                <a:solidFill>
                  <a:srgbClr val="FF0000"/>
                </a:solidFill>
              </a:rPr>
              <a:t>Headquarters</a:t>
            </a:r>
          </a:p>
          <a:p>
            <a:pPr>
              <a:defRPr/>
            </a:pPr>
            <a:r>
              <a:rPr lang="zh-CN" altLang="en-US" sz="12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国核电力院 </a:t>
            </a:r>
            <a:r>
              <a:rPr lang="en-US" altLang="zh-CN" sz="12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SNPDRI</a:t>
            </a:r>
          </a:p>
          <a:p>
            <a:pPr>
              <a:defRPr/>
            </a:pPr>
            <a:r>
              <a:rPr lang="zh-CN" altLang="en-US" sz="12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国核研发中心 </a:t>
            </a:r>
            <a:r>
              <a:rPr lang="en-US" altLang="zh-CN" sz="12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R&amp;D Center</a:t>
            </a:r>
          </a:p>
          <a:p>
            <a:pPr>
              <a:defRPr/>
            </a:pPr>
            <a:r>
              <a:rPr lang="zh-CN" altLang="en-US" sz="12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国核软件中心 </a:t>
            </a:r>
            <a:r>
              <a:rPr lang="en-US" altLang="zh-CN" sz="12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Software Center</a:t>
            </a:r>
          </a:p>
          <a:p>
            <a:pPr>
              <a:defRPr/>
            </a:pPr>
            <a:r>
              <a:rPr lang="zh-CN" altLang="en-US" sz="12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国核大学    </a:t>
            </a:r>
            <a:r>
              <a:rPr lang="en-US" altLang="zh-CN" sz="12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SNP Univ.</a:t>
            </a:r>
          </a:p>
          <a:p>
            <a:pPr>
              <a:defRPr/>
            </a:pPr>
            <a:r>
              <a:rPr lang="zh-CN" altLang="en-US" sz="12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国核服务  </a:t>
            </a:r>
            <a:r>
              <a:rPr lang="en-US" altLang="zh-CN" sz="12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SWSC</a:t>
            </a:r>
            <a:endParaRPr lang="zh-CN" altLang="en-US" sz="12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algn="ctr">
              <a:defRPr/>
            </a:pPr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32" name="线形标注 1(带边框和强调线) 31"/>
          <p:cNvSpPr/>
          <p:nvPr/>
        </p:nvSpPr>
        <p:spPr>
          <a:xfrm>
            <a:off x="6934200" y="2971800"/>
            <a:ext cx="2209800" cy="609600"/>
          </a:xfrm>
          <a:prstGeom prst="accentBorderCallout1">
            <a:avLst>
              <a:gd name="adj1" fmla="val 18750"/>
              <a:gd name="adj2" fmla="val -8333"/>
              <a:gd name="adj3" fmla="val 84366"/>
              <a:gd name="adj4" fmla="val -39602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altLang="zh-CN" sz="12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zh-CN" altLang="en-US" sz="1200" b="1" dirty="0">
                <a:solidFill>
                  <a:schemeClr val="tx1"/>
                </a:solidFill>
              </a:rPr>
              <a:t>国核山东院 </a:t>
            </a:r>
            <a:r>
              <a:rPr lang="en-US" altLang="zh-CN" sz="1200" b="1" dirty="0">
                <a:solidFill>
                  <a:schemeClr val="tx1"/>
                </a:solidFill>
              </a:rPr>
              <a:t>SDEPCI</a:t>
            </a:r>
          </a:p>
          <a:p>
            <a:pPr>
              <a:defRPr/>
            </a:pPr>
            <a:r>
              <a:rPr lang="zh-CN" altLang="en-US" sz="1200" b="1" dirty="0">
                <a:solidFill>
                  <a:schemeClr val="tx1"/>
                </a:solidFill>
              </a:rPr>
              <a:t>国核山东核设备厂 </a:t>
            </a:r>
            <a:r>
              <a:rPr lang="en-US" altLang="zh-CN" sz="1200" b="1" dirty="0">
                <a:solidFill>
                  <a:schemeClr val="tx1"/>
                </a:solidFill>
              </a:rPr>
              <a:t>SNPEMC</a:t>
            </a:r>
          </a:p>
          <a:p>
            <a:pPr>
              <a:defRPr/>
            </a:pPr>
            <a:r>
              <a:rPr lang="zh-CN" altLang="en-US" sz="1200" b="1" dirty="0">
                <a:solidFill>
                  <a:schemeClr val="tx1"/>
                </a:solidFill>
              </a:rPr>
              <a:t>国核示范工程   </a:t>
            </a:r>
            <a:r>
              <a:rPr lang="en-US" altLang="zh-CN" sz="1200" b="1" dirty="0">
                <a:solidFill>
                  <a:schemeClr val="tx1"/>
                </a:solidFill>
              </a:rPr>
              <a:t>SNPDP</a:t>
            </a:r>
            <a:endParaRPr lang="zh-CN" altLang="en-US" sz="1200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33" name="线形标注 1(带边框和强调线) 32"/>
          <p:cNvSpPr/>
          <p:nvPr/>
        </p:nvSpPr>
        <p:spPr>
          <a:xfrm>
            <a:off x="6934200" y="4343400"/>
            <a:ext cx="2209800" cy="762000"/>
          </a:xfrm>
          <a:prstGeom prst="accentBorderCallout1">
            <a:avLst>
              <a:gd name="adj1" fmla="val 18750"/>
              <a:gd name="adj2" fmla="val -8333"/>
              <a:gd name="adj3" fmla="val -8704"/>
              <a:gd name="adj4" fmla="val -24686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altLang="zh-CN" sz="12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zh-CN" altLang="en-US" sz="12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上海核工院 </a:t>
            </a:r>
            <a:r>
              <a:rPr lang="en-US" altLang="zh-CN" sz="12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SNERDI</a:t>
            </a:r>
          </a:p>
          <a:p>
            <a:pPr>
              <a:defRPr/>
            </a:pPr>
            <a:r>
              <a:rPr lang="zh-CN" altLang="en-US" sz="12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国核工程公司</a:t>
            </a:r>
            <a:r>
              <a:rPr lang="en-US" altLang="zh-CN" sz="12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SNPEC</a:t>
            </a:r>
          </a:p>
          <a:p>
            <a:pPr>
              <a:defRPr/>
            </a:pPr>
            <a:r>
              <a:rPr lang="zh-CN" altLang="en-US" sz="12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国核自仪 </a:t>
            </a:r>
            <a:r>
              <a:rPr lang="en-US" altLang="zh-CN" sz="12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SNPAS</a:t>
            </a:r>
          </a:p>
          <a:p>
            <a:pPr>
              <a:defRPr/>
            </a:pPr>
            <a:r>
              <a:rPr lang="zh-CN" altLang="en-US" sz="12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国核运行服务公司 </a:t>
            </a:r>
            <a:r>
              <a:rPr lang="en-US" altLang="zh-CN" sz="12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SNPSC</a:t>
            </a:r>
            <a:endParaRPr lang="zh-CN" altLang="en-US" sz="12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algn="ctr">
              <a:defRPr/>
            </a:pPr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34" name="线形标注 1(带边框和强调线) 33"/>
          <p:cNvSpPr/>
          <p:nvPr/>
        </p:nvSpPr>
        <p:spPr>
          <a:xfrm>
            <a:off x="6934200" y="5257800"/>
            <a:ext cx="2209800" cy="762000"/>
          </a:xfrm>
          <a:prstGeom prst="accentBorderCallout1">
            <a:avLst>
              <a:gd name="adj1" fmla="val 18750"/>
              <a:gd name="adj2" fmla="val -8333"/>
              <a:gd name="adj3" fmla="val -89159"/>
              <a:gd name="adj4" fmla="val -58411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altLang="zh-CN" sz="12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zh-CN" altLang="en-US" sz="12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湖南核电有限公司（参股）</a:t>
            </a:r>
            <a:endParaRPr lang="en-US" altLang="zh-CN" sz="12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defRPr/>
            </a:pPr>
            <a:r>
              <a:rPr lang="en-US" altLang="zh-CN" sz="12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Hunan Nuclear Power Company</a:t>
            </a:r>
            <a:r>
              <a:rPr lang="zh-CN" altLang="en-US" sz="12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（</a:t>
            </a:r>
            <a:r>
              <a:rPr lang="en-US" altLang="zh-CN" sz="12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share holding</a:t>
            </a:r>
            <a:r>
              <a:rPr lang="zh-CN" altLang="en-US" sz="12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）</a:t>
            </a:r>
          </a:p>
          <a:p>
            <a:pPr algn="ctr">
              <a:defRPr/>
            </a:pPr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35" name="线形标注 1(带边框和强调线) 34"/>
          <p:cNvSpPr/>
          <p:nvPr/>
        </p:nvSpPr>
        <p:spPr>
          <a:xfrm>
            <a:off x="6934200" y="3657600"/>
            <a:ext cx="2209800" cy="609600"/>
          </a:xfrm>
          <a:prstGeom prst="accentBorderCallout1">
            <a:avLst>
              <a:gd name="adj1" fmla="val 18750"/>
              <a:gd name="adj2" fmla="val -8333"/>
              <a:gd name="adj3" fmla="val -863"/>
              <a:gd name="adj4" fmla="val -842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altLang="zh-CN" sz="12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zh-CN" altLang="en-US" sz="12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国核锆业</a:t>
            </a:r>
            <a:r>
              <a:rPr lang="en-US" altLang="zh-CN" sz="12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SNZ</a:t>
            </a:r>
          </a:p>
          <a:p>
            <a:pPr>
              <a:defRPr/>
            </a:pPr>
            <a:r>
              <a:rPr lang="zh-CN" altLang="en-US" sz="12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国家能源核级锆材研发中心</a:t>
            </a:r>
            <a:endParaRPr lang="en-US" altLang="zh-CN" sz="12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defRPr/>
            </a:pPr>
            <a:r>
              <a:rPr lang="en-US" altLang="zh-CN" sz="12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altLang="zh-CN" sz="12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Zirc</a:t>
            </a:r>
            <a:r>
              <a:rPr lang="en-US" altLang="zh-CN" sz="12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Research Center</a:t>
            </a:r>
            <a:endParaRPr lang="zh-CN" altLang="en-US" sz="12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algn="ctr">
              <a:defRPr/>
            </a:pPr>
            <a:endParaRPr lang="zh-CN" altLang="en-US" sz="1200" dirty="0">
              <a:solidFill>
                <a:schemeClr val="tx1"/>
              </a:solidFill>
            </a:endParaRPr>
          </a:p>
        </p:txBody>
      </p:sp>
      <p:graphicFrame>
        <p:nvGraphicFramePr>
          <p:cNvPr id="13" name="图示 12"/>
          <p:cNvGraphicFramePr/>
          <p:nvPr/>
        </p:nvGraphicFramePr>
        <p:xfrm>
          <a:off x="251520" y="2996952"/>
          <a:ext cx="36576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434" name="矩形 16"/>
          <p:cNvSpPr>
            <a:spLocks noChangeArrowheads="1"/>
          </p:cNvSpPr>
          <p:nvPr/>
        </p:nvSpPr>
        <p:spPr bwMode="auto">
          <a:xfrm>
            <a:off x="250825" y="836613"/>
            <a:ext cx="6516688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indent="-358775">
              <a:lnSpc>
                <a:spcPct val="125000"/>
              </a:lnSpc>
              <a:spcBef>
                <a:spcPts val="600"/>
              </a:spcBef>
              <a:buClr>
                <a:srgbClr val="0070C0"/>
              </a:buClr>
              <a:buSzPct val="75000"/>
              <a:buFont typeface="Wingdings" pitchFamily="2" charset="2"/>
              <a:buChar char="l"/>
            </a:pPr>
            <a:r>
              <a:rPr lang="en-US" altLang="zh-CN" b="1" dirty="0" smtClean="0">
                <a:solidFill>
                  <a:srgbClr val="0070C0"/>
                </a:solidFill>
                <a:latin typeface="Bookman Old Style" pitchFamily="18" charset="0"/>
                <a:ea typeface="黑体" pitchFamily="49" charset="-122"/>
                <a:cs typeface="Arial Unicode MS" pitchFamily="34" charset="-122"/>
              </a:rPr>
              <a:t>SNPTC have 14 </a:t>
            </a:r>
            <a:r>
              <a:rPr lang="en-US" altLang="zh-CN" b="1" dirty="0" err="1" smtClean="0">
                <a:solidFill>
                  <a:srgbClr val="0070C0"/>
                </a:solidFill>
                <a:latin typeface="Bookman Old Style" pitchFamily="18" charset="0"/>
                <a:ea typeface="黑体" pitchFamily="49" charset="-122"/>
                <a:cs typeface="Arial Unicode MS" pitchFamily="34" charset="-122"/>
              </a:rPr>
              <a:t>subsidary</a:t>
            </a:r>
            <a:r>
              <a:rPr lang="en-US" altLang="zh-CN" b="1" dirty="0" smtClean="0">
                <a:solidFill>
                  <a:srgbClr val="0070C0"/>
                </a:solidFill>
                <a:latin typeface="Bookman Old Style" pitchFamily="18" charset="0"/>
                <a:ea typeface="黑体" pitchFamily="49" charset="-122"/>
                <a:cs typeface="Arial Unicode MS" pitchFamily="34" charset="-122"/>
              </a:rPr>
              <a:t> corporations</a:t>
            </a:r>
            <a:r>
              <a:rPr lang="zh-CN" altLang="en-US" b="1" dirty="0" smtClean="0">
                <a:solidFill>
                  <a:srgbClr val="0070C0"/>
                </a:solidFill>
                <a:latin typeface="Bookman Old Style" pitchFamily="18" charset="0"/>
                <a:ea typeface="黑体" pitchFamily="49" charset="-122"/>
                <a:cs typeface="Arial Unicode MS" pitchFamily="34" charset="-122"/>
              </a:rPr>
              <a:t>。</a:t>
            </a:r>
            <a:endParaRPr lang="en-US" altLang="zh-CN" b="1" dirty="0">
              <a:solidFill>
                <a:srgbClr val="0070C0"/>
              </a:solidFill>
              <a:latin typeface="Bookman Old Style" pitchFamily="18" charset="0"/>
              <a:ea typeface="黑体" pitchFamily="49" charset="-122"/>
              <a:cs typeface="Arial Unicode MS" pitchFamily="34" charset="-122"/>
            </a:endParaRPr>
          </a:p>
          <a:p>
            <a:pPr marL="358775" indent="-358775">
              <a:lnSpc>
                <a:spcPct val="125000"/>
              </a:lnSpc>
              <a:spcBef>
                <a:spcPts val="600"/>
              </a:spcBef>
              <a:buClr>
                <a:srgbClr val="0070C0"/>
              </a:buClr>
              <a:buSzPct val="75000"/>
              <a:buFont typeface="Wingdings" pitchFamily="2" charset="2"/>
              <a:buChar char="l"/>
            </a:pPr>
            <a:r>
              <a:rPr lang="en-US" altLang="zh-CN" b="1" dirty="0" smtClean="0">
                <a:solidFill>
                  <a:srgbClr val="0070C0"/>
                </a:solidFill>
                <a:latin typeface="Bookman Old Style" pitchFamily="18" charset="0"/>
                <a:ea typeface="黑体" pitchFamily="49" charset="-122"/>
                <a:cs typeface="Arial Unicode MS" pitchFamily="34" charset="-122"/>
              </a:rPr>
              <a:t>SNPTC covers R&amp;D, NPP design, NPP EPC, Key equipment Manufacture, NPP O&amp;M, Lifetime service, Fuel, etc..</a:t>
            </a:r>
            <a:endParaRPr lang="en-US" altLang="zh-CN" b="1" dirty="0">
              <a:solidFill>
                <a:srgbClr val="0070C0"/>
              </a:solidFill>
              <a:latin typeface="Bookman Old Style" pitchFamily="18" charset="0"/>
              <a:ea typeface="黑体" pitchFamily="49" charset="-122"/>
              <a:cs typeface="Arial Unicode MS" pitchFamily="34" charset="-122"/>
            </a:endParaRPr>
          </a:p>
          <a:p>
            <a:pPr marL="358775" indent="-358775">
              <a:lnSpc>
                <a:spcPct val="125000"/>
              </a:lnSpc>
              <a:spcBef>
                <a:spcPts val="600"/>
              </a:spcBef>
              <a:buClr>
                <a:srgbClr val="0070C0"/>
              </a:buClr>
              <a:buSzPct val="75000"/>
              <a:buFont typeface="Wingdings" pitchFamily="2" charset="2"/>
              <a:buChar char="l"/>
            </a:pPr>
            <a:r>
              <a:rPr lang="en-US" altLang="zh-CN" b="1" dirty="0" smtClean="0">
                <a:solidFill>
                  <a:srgbClr val="0070C0"/>
                </a:solidFill>
                <a:latin typeface="Bookman Old Style" pitchFamily="18" charset="0"/>
                <a:ea typeface="黑体" pitchFamily="49" charset="-122"/>
                <a:cs typeface="Arial Unicode MS" pitchFamily="34" charset="-122"/>
              </a:rPr>
              <a:t>SNPTC Provides Design, EPC, Maintenance for conventional electrical power and new energy.</a:t>
            </a:r>
            <a:endParaRPr lang="zh-CN" altLang="en-US" b="1" dirty="0">
              <a:solidFill>
                <a:srgbClr val="0070C0"/>
              </a:solidFill>
              <a:latin typeface="Bookman Old Style" pitchFamily="18" charset="0"/>
              <a:ea typeface="黑体" pitchFamily="49" charset="-122"/>
              <a:cs typeface="Arial Unicode MS" pitchFamily="34" charset="-122"/>
            </a:endParaRPr>
          </a:p>
        </p:txBody>
      </p:sp>
      <p:sp>
        <p:nvSpPr>
          <p:cNvPr id="17435" name="TextBox 15"/>
          <p:cNvSpPr txBox="1">
            <a:spLocks noChangeArrowheads="1"/>
          </p:cNvSpPr>
          <p:nvPr/>
        </p:nvSpPr>
        <p:spPr bwMode="auto">
          <a:xfrm>
            <a:off x="323850" y="188913"/>
            <a:ext cx="864063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6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" charset="0"/>
              </a:rPr>
              <a:t>SNPTC: State Nuclear Power Technology Company</a:t>
            </a:r>
            <a:endParaRPr lang="zh-CN" altLang="en-US" sz="26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cs typeface="Arial" charset="0"/>
            </a:endParaRPr>
          </a:p>
        </p:txBody>
      </p:sp>
      <p:sp>
        <p:nvSpPr>
          <p:cNvPr id="18" name="页脚占位符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灯片编号占位符 4"/>
          <p:cNvSpPr txBox="1">
            <a:spLocks noGrp="1" noChangeArrowheads="1"/>
          </p:cNvSpPr>
          <p:nvPr/>
        </p:nvSpPr>
        <p:spPr bwMode="auto">
          <a:xfrm>
            <a:off x="8305800" y="6324600"/>
            <a:ext cx="76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zh-CN" sz="1400" b="1">
                <a:solidFill>
                  <a:srgbClr val="080B42"/>
                </a:solidFill>
                <a:latin typeface="黑体" pitchFamily="49" charset="-122"/>
                <a:ea typeface="黑体" pitchFamily="49" charset="-122"/>
              </a:rPr>
              <a:t>-</a:t>
            </a:r>
            <a:fld id="{61285AF2-0AD0-47F9-AB0D-CA57F570789D}" type="slidenum">
              <a:rPr lang="en-US" altLang="zh-CN" sz="1400" b="1">
                <a:solidFill>
                  <a:srgbClr val="080B42"/>
                </a:solidFill>
                <a:latin typeface="黑体" pitchFamily="49" charset="-122"/>
                <a:ea typeface="黑体" pitchFamily="49" charset="-122"/>
              </a:rPr>
              <a:pPr algn="ctr"/>
              <a:t>8</a:t>
            </a:fld>
            <a:r>
              <a:rPr lang="en-US" altLang="zh-CN" sz="1400" b="1">
                <a:solidFill>
                  <a:srgbClr val="080B42"/>
                </a:solidFill>
                <a:latin typeface="黑体" pitchFamily="49" charset="-122"/>
                <a:ea typeface="黑体" pitchFamily="49" charset="-122"/>
              </a:rPr>
              <a:t>-</a:t>
            </a:r>
          </a:p>
        </p:txBody>
      </p:sp>
      <p:sp>
        <p:nvSpPr>
          <p:cNvPr id="18435" name="Rectangle 3"/>
          <p:cNvSpPr txBox="1">
            <a:spLocks noChangeArrowheads="1"/>
          </p:cNvSpPr>
          <p:nvPr/>
        </p:nvSpPr>
        <p:spPr bwMode="auto">
          <a:xfrm>
            <a:off x="179512" y="1052736"/>
            <a:ext cx="8458200" cy="524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2" algn="just" defTabSz="361950">
              <a:lnSpc>
                <a:spcPct val="120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tabLst>
                <a:tab pos="714375" algn="l"/>
              </a:tabLst>
            </a:pPr>
            <a:r>
              <a:rPr lang="en-US" altLang="zh-CN" sz="2000" b="1" dirty="0" smtClean="0">
                <a:solidFill>
                  <a:srgbClr val="0D1169"/>
                </a:solidFill>
                <a:latin typeface="Bookman Old Style" pitchFamily="18" charset="0"/>
                <a:ea typeface="黑体" pitchFamily="49" charset="-122"/>
                <a:cs typeface="Arial" charset="0"/>
              </a:rPr>
              <a:t>SNPTC </a:t>
            </a:r>
            <a:r>
              <a:rPr lang="en-US" altLang="zh-CN" sz="2000" b="1" dirty="0">
                <a:solidFill>
                  <a:srgbClr val="0D1169"/>
                </a:solidFill>
                <a:latin typeface="Bookman Old Style" pitchFamily="18" charset="0"/>
                <a:ea typeface="黑体" pitchFamily="49" charset="-122"/>
                <a:cs typeface="Arial" charset="0"/>
              </a:rPr>
              <a:t>employees has reached about </a:t>
            </a:r>
            <a:r>
              <a:rPr lang="en-US" altLang="zh-CN" sz="2000" b="1" dirty="0" smtClean="0">
                <a:solidFill>
                  <a:srgbClr val="0D1169"/>
                </a:solidFill>
                <a:latin typeface="Bookman Old Style" pitchFamily="18" charset="0"/>
                <a:ea typeface="黑体" pitchFamily="49" charset="-122"/>
                <a:cs typeface="Arial" charset="0"/>
              </a:rPr>
              <a:t>9000.</a:t>
            </a:r>
          </a:p>
          <a:p>
            <a:pPr marL="0" lvl="2" algn="just" defTabSz="361950">
              <a:lnSpc>
                <a:spcPct val="120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tabLst>
                <a:tab pos="714375" algn="l"/>
              </a:tabLst>
            </a:pPr>
            <a:r>
              <a:rPr lang="en-US" altLang="zh-CN" sz="2000" b="1" dirty="0" smtClean="0">
                <a:solidFill>
                  <a:srgbClr val="0D1169"/>
                </a:solidFill>
                <a:latin typeface="Bookman Old Style" pitchFamily="18" charset="0"/>
                <a:ea typeface="黑体" pitchFamily="49" charset="-122"/>
                <a:cs typeface="Arial" charset="0"/>
              </a:rPr>
              <a:t>Among them,</a:t>
            </a:r>
          </a:p>
          <a:p>
            <a:pPr marL="0" lvl="2" algn="just" defTabSz="361950">
              <a:lnSpc>
                <a:spcPct val="120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tabLst>
                <a:tab pos="714375" algn="l"/>
              </a:tabLst>
            </a:pPr>
            <a:endParaRPr lang="en-US" altLang="zh-CN" sz="2000" b="1" dirty="0">
              <a:solidFill>
                <a:srgbClr val="0D1169"/>
              </a:solidFill>
              <a:latin typeface="Bookman Old Style" pitchFamily="18" charset="0"/>
              <a:ea typeface="黑体" pitchFamily="49" charset="-122"/>
              <a:cs typeface="Arial" charset="0"/>
            </a:endParaRPr>
          </a:p>
          <a:p>
            <a:pPr marL="381000" lvl="2" indent="-381000" algn="just" defTabSz="361950">
              <a:lnSpc>
                <a:spcPct val="120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tabLst>
                <a:tab pos="714375" algn="l"/>
              </a:tabLst>
            </a:pPr>
            <a:endParaRPr lang="en-US" altLang="zh-CN" sz="2000" dirty="0">
              <a:solidFill>
                <a:srgbClr val="0D1169"/>
              </a:solidFill>
              <a:ea typeface="黑体" pitchFamily="49" charset="-122"/>
              <a:cs typeface="Arial" charset="0"/>
            </a:endParaRPr>
          </a:p>
        </p:txBody>
      </p:sp>
      <p:sp>
        <p:nvSpPr>
          <p:cNvPr id="18436" name="矩形 10"/>
          <p:cNvSpPr>
            <a:spLocks noChangeArrowheads="1"/>
          </p:cNvSpPr>
          <p:nvPr/>
        </p:nvSpPr>
        <p:spPr bwMode="auto">
          <a:xfrm>
            <a:off x="323528" y="476672"/>
            <a:ext cx="8135938" cy="52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6" rIns="91432" bIns="45716">
            <a:spAutoFit/>
          </a:bodyPr>
          <a:lstStyle/>
          <a:p>
            <a:r>
              <a:rPr lang="en-US" altLang="zh-CN" sz="2800" b="1" dirty="0" smtClean="0">
                <a:solidFill>
                  <a:srgbClr val="C00000"/>
                </a:solidFill>
                <a:latin typeface="Bookman Old Style" pitchFamily="18" charset="0"/>
                <a:ea typeface="微软雅黑" pitchFamily="34" charset="-122"/>
                <a:cs typeface="Arial" charset="0"/>
              </a:rPr>
              <a:t>Human Resource</a:t>
            </a:r>
            <a:endParaRPr lang="zh-CN" altLang="en-US" sz="2400" b="1" dirty="0">
              <a:latin typeface="黑体" pitchFamily="49" charset="-122"/>
              <a:ea typeface="黑体" pitchFamily="49" charset="-122"/>
              <a:cs typeface="Times New Roman" pitchFamily="18" charset="0"/>
            </a:endParaRPr>
          </a:p>
        </p:txBody>
      </p:sp>
      <p:graphicFrame>
        <p:nvGraphicFramePr>
          <p:cNvPr id="13" name="图表 12"/>
          <p:cNvGraphicFramePr/>
          <p:nvPr/>
        </p:nvGraphicFramePr>
        <p:xfrm>
          <a:off x="5076056" y="2276872"/>
          <a:ext cx="3208784" cy="2434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图表 13"/>
          <p:cNvGraphicFramePr/>
          <p:nvPr/>
        </p:nvGraphicFramePr>
        <p:xfrm>
          <a:off x="2267744" y="4481736"/>
          <a:ext cx="4032448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79512" y="2060848"/>
            <a:ext cx="5616575" cy="22621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0000" lvl="2" indent="-360000" hangingPunct="0">
              <a:lnSpc>
                <a:spcPct val="125000"/>
              </a:lnSpc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zh-CN" altLang="en-US" dirty="0">
                <a:solidFill>
                  <a:schemeClr val="tx2"/>
                </a:solidFill>
                <a:latin typeface="Bookman Old Style" pitchFamily="18" charset="0"/>
                <a:ea typeface="黑体" pitchFamily="49" charset="-122"/>
                <a:cs typeface="Arial" pitchFamily="34" charset="0"/>
              </a:rPr>
              <a:t>中高级技术人才为主体</a:t>
            </a:r>
            <a:r>
              <a:rPr lang="en-US" altLang="zh-CN" dirty="0">
                <a:solidFill>
                  <a:schemeClr val="tx2"/>
                </a:solidFill>
                <a:latin typeface="Bookman Old Style" pitchFamily="18" charset="0"/>
                <a:ea typeface="黑体" pitchFamily="49" charset="-122"/>
                <a:cs typeface="Arial" pitchFamily="34" charset="0"/>
              </a:rPr>
              <a:t>,</a:t>
            </a:r>
            <a:r>
              <a:rPr lang="zh-CN" altLang="en-US" dirty="0">
                <a:solidFill>
                  <a:schemeClr val="tx2"/>
                </a:solidFill>
                <a:latin typeface="Bookman Old Style" pitchFamily="18" charset="0"/>
                <a:ea typeface="黑体" pitchFamily="49" charset="-122"/>
                <a:cs typeface="Arial" pitchFamily="34" charset="0"/>
              </a:rPr>
              <a:t>占</a:t>
            </a:r>
            <a:r>
              <a:rPr lang="en-US" altLang="zh-CN" dirty="0">
                <a:solidFill>
                  <a:schemeClr val="tx2"/>
                </a:solidFill>
                <a:latin typeface="Bookman Old Style" pitchFamily="18" charset="0"/>
                <a:ea typeface="黑体" pitchFamily="49" charset="-122"/>
                <a:cs typeface="Arial" pitchFamily="34" charset="0"/>
              </a:rPr>
              <a:t>56%</a:t>
            </a:r>
            <a:r>
              <a:rPr lang="zh-CN" altLang="en-US" dirty="0">
                <a:solidFill>
                  <a:schemeClr val="tx2"/>
                </a:solidFill>
                <a:latin typeface="Bookman Old Style" pitchFamily="18" charset="0"/>
                <a:ea typeface="黑体" pitchFamily="49" charset="-122"/>
                <a:cs typeface="Arial" pitchFamily="34" charset="0"/>
              </a:rPr>
              <a:t>；</a:t>
            </a:r>
            <a:endParaRPr lang="en-US" altLang="zh-CN" dirty="0">
              <a:solidFill>
                <a:schemeClr val="tx2"/>
              </a:solidFill>
              <a:latin typeface="Bookman Old Style" pitchFamily="18" charset="0"/>
              <a:ea typeface="黑体" pitchFamily="49" charset="-122"/>
              <a:cs typeface="Arial" pitchFamily="34" charset="0"/>
            </a:endParaRPr>
          </a:p>
          <a:p>
            <a:pPr marL="360000" lvl="2" indent="-360000" hangingPunct="0">
              <a:lnSpc>
                <a:spcPct val="125000"/>
              </a:lnSpc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altLang="zh-CN" dirty="0">
                <a:solidFill>
                  <a:schemeClr val="tx2"/>
                </a:solidFill>
                <a:latin typeface="Bookman Old Style" pitchFamily="18" charset="0"/>
                <a:ea typeface="黑体" pitchFamily="49" charset="-122"/>
                <a:cs typeface="Arial" pitchFamily="34" charset="0"/>
              </a:rPr>
              <a:t>      Mid and high </a:t>
            </a:r>
            <a:r>
              <a:rPr lang="en-US" altLang="zh-CN" dirty="0" smtClean="0">
                <a:solidFill>
                  <a:schemeClr val="tx2"/>
                </a:solidFill>
                <a:latin typeface="Bookman Old Style" pitchFamily="18" charset="0"/>
                <a:ea typeface="黑体" pitchFamily="49" charset="-122"/>
                <a:cs typeface="Arial" pitchFamily="34" charset="0"/>
              </a:rPr>
              <a:t>technical staff  56</a:t>
            </a:r>
            <a:r>
              <a:rPr lang="en-US" altLang="zh-CN" dirty="0">
                <a:solidFill>
                  <a:schemeClr val="tx2"/>
                </a:solidFill>
                <a:latin typeface="Bookman Old Style" pitchFamily="18" charset="0"/>
                <a:ea typeface="黑体" pitchFamily="49" charset="-122"/>
                <a:cs typeface="Arial" pitchFamily="34" charset="0"/>
              </a:rPr>
              <a:t>%</a:t>
            </a:r>
          </a:p>
          <a:p>
            <a:pPr marL="360000" lvl="2" indent="-360000" hangingPunct="0">
              <a:lnSpc>
                <a:spcPct val="125000"/>
              </a:lnSpc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zh-CN" altLang="en-US" dirty="0">
                <a:solidFill>
                  <a:schemeClr val="tx2"/>
                </a:solidFill>
                <a:latin typeface="Bookman Old Style" pitchFamily="18" charset="0"/>
                <a:ea typeface="黑体" pitchFamily="49" charset="-122"/>
                <a:cs typeface="Arial" pitchFamily="34" charset="0"/>
              </a:rPr>
              <a:t>高学历员工为主体</a:t>
            </a:r>
            <a:r>
              <a:rPr lang="en-US" altLang="zh-CN" dirty="0">
                <a:solidFill>
                  <a:schemeClr val="tx2"/>
                </a:solidFill>
                <a:latin typeface="Bookman Old Style" pitchFamily="18" charset="0"/>
                <a:ea typeface="黑体" pitchFamily="49" charset="-122"/>
                <a:cs typeface="Arial" pitchFamily="34" charset="0"/>
              </a:rPr>
              <a:t>,</a:t>
            </a:r>
            <a:r>
              <a:rPr lang="zh-CN" altLang="en-US" dirty="0">
                <a:solidFill>
                  <a:schemeClr val="tx2"/>
                </a:solidFill>
                <a:latin typeface="Bookman Old Style" pitchFamily="18" charset="0"/>
                <a:ea typeface="黑体" pitchFamily="49" charset="-122"/>
                <a:cs typeface="Arial" pitchFamily="34" charset="0"/>
              </a:rPr>
              <a:t>本科及以上学历占</a:t>
            </a:r>
            <a:r>
              <a:rPr lang="en-US" altLang="zh-CN" dirty="0">
                <a:solidFill>
                  <a:schemeClr val="tx2"/>
                </a:solidFill>
                <a:latin typeface="Bookman Old Style" pitchFamily="18" charset="0"/>
                <a:ea typeface="黑体" pitchFamily="49" charset="-122"/>
                <a:cs typeface="Arial" pitchFamily="34" charset="0"/>
              </a:rPr>
              <a:t>87%</a:t>
            </a:r>
            <a:r>
              <a:rPr lang="zh-CN" altLang="en-US" dirty="0">
                <a:solidFill>
                  <a:schemeClr val="tx2"/>
                </a:solidFill>
                <a:latin typeface="Bookman Old Style" pitchFamily="18" charset="0"/>
                <a:ea typeface="黑体" pitchFamily="49" charset="-122"/>
                <a:cs typeface="Arial" pitchFamily="34" charset="0"/>
              </a:rPr>
              <a:t>；</a:t>
            </a:r>
            <a:endParaRPr lang="en-US" altLang="zh-CN" dirty="0">
              <a:solidFill>
                <a:schemeClr val="tx2"/>
              </a:solidFill>
              <a:latin typeface="Bookman Old Style" pitchFamily="18" charset="0"/>
              <a:ea typeface="黑体" pitchFamily="49" charset="-122"/>
              <a:cs typeface="Arial" pitchFamily="34" charset="0"/>
            </a:endParaRPr>
          </a:p>
          <a:p>
            <a:pPr marL="360000" lvl="2" indent="-360000" hangingPunct="0">
              <a:lnSpc>
                <a:spcPct val="125000"/>
              </a:lnSpc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altLang="zh-CN" dirty="0">
                <a:solidFill>
                  <a:schemeClr val="tx2"/>
                </a:solidFill>
                <a:latin typeface="Bookman Old Style" pitchFamily="18" charset="0"/>
                <a:ea typeface="黑体" pitchFamily="49" charset="-122"/>
                <a:cs typeface="Arial" pitchFamily="34" charset="0"/>
              </a:rPr>
              <a:t>      Bachelor degree and above 87%</a:t>
            </a:r>
          </a:p>
          <a:p>
            <a:pPr marL="0" lvl="2">
              <a:defRPr/>
            </a:pPr>
            <a:endParaRPr lang="en-US" altLang="zh-CN" dirty="0">
              <a:solidFill>
                <a:srgbClr val="0D1169"/>
              </a:solidFill>
              <a:latin typeface="黑体" pitchFamily="2" charset="-122"/>
              <a:ea typeface="黑体" pitchFamily="2" charset="-122"/>
              <a:cs typeface="Arial" charset="0"/>
            </a:endParaRPr>
          </a:p>
          <a:p>
            <a:pPr>
              <a:defRPr/>
            </a:pPr>
            <a:endParaRPr lang="zh-CN" altLang="en-US" dirty="0">
              <a:ea typeface="宋体" charset="-122"/>
            </a:endParaRPr>
          </a:p>
        </p:txBody>
      </p:sp>
      <p:graphicFrame>
        <p:nvGraphicFramePr>
          <p:cNvPr id="8" name="图表 7"/>
          <p:cNvGraphicFramePr/>
          <p:nvPr/>
        </p:nvGraphicFramePr>
        <p:xfrm>
          <a:off x="5875784" y="4644008"/>
          <a:ext cx="3268216" cy="2213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SNPTC</a:t>
            </a:r>
            <a:endParaRPr lang="zh-CN" altLang="en-US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DF4C-21B3-4F11-8E23-2478CFF1B8E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E11E74-CE4E-4755-BD60-F79CC4D6D097}" type="slidenum">
              <a:rPr lang="zh-CN" altLang="en-US"/>
              <a:pPr>
                <a:defRPr/>
              </a:pPr>
              <a:t>9</a:t>
            </a:fld>
            <a:endParaRPr lang="zh-CN" altLang="en-US" dirty="0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 l="5931" t="9897" r="5441" b="9990"/>
          <a:stretch>
            <a:fillRect/>
          </a:stretch>
        </p:blipFill>
        <p:spPr bwMode="auto">
          <a:xfrm>
            <a:off x="965200" y="1511300"/>
            <a:ext cx="7162800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 cstate="print"/>
          <a:srcRect b="21002"/>
          <a:stretch>
            <a:fillRect/>
          </a:stretch>
        </p:blipFill>
        <p:spPr bwMode="auto">
          <a:xfrm>
            <a:off x="877888" y="4857750"/>
            <a:ext cx="7231062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标注 7"/>
          <p:cNvSpPr/>
          <p:nvPr/>
        </p:nvSpPr>
        <p:spPr>
          <a:xfrm>
            <a:off x="6891338" y="4514850"/>
            <a:ext cx="2252662" cy="354013"/>
          </a:xfrm>
          <a:prstGeom prst="wedgeRectCallout">
            <a:avLst>
              <a:gd name="adj1" fmla="val 3825"/>
              <a:gd name="adj2" fmla="val 153709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11" name="直接连接符 10"/>
          <p:cNvCxnSpPr>
            <a:stCxn id="31768" idx="3"/>
            <a:endCxn id="8" idx="1"/>
          </p:cNvCxnSpPr>
          <p:nvPr/>
        </p:nvCxnSpPr>
        <p:spPr>
          <a:xfrm flipV="1">
            <a:off x="2387600" y="4692650"/>
            <a:ext cx="4503738" cy="1428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组合 25"/>
          <p:cNvGrpSpPr>
            <a:grpSpLocks/>
          </p:cNvGrpSpPr>
          <p:nvPr/>
        </p:nvGrpSpPr>
        <p:grpSpPr bwMode="auto">
          <a:xfrm>
            <a:off x="134938" y="4522788"/>
            <a:ext cx="2270125" cy="379412"/>
            <a:chOff x="169346" y="4030137"/>
            <a:chExt cx="2269064" cy="379706"/>
          </a:xfrm>
        </p:grpSpPr>
        <p:sp>
          <p:nvSpPr>
            <p:cNvPr id="9" name="矩形标注 8"/>
            <p:cNvSpPr/>
            <p:nvPr/>
          </p:nvSpPr>
          <p:spPr>
            <a:xfrm flipV="1">
              <a:off x="186800" y="4061912"/>
              <a:ext cx="2251610" cy="347931"/>
            </a:xfrm>
            <a:prstGeom prst="wedgeRectCallout">
              <a:avLst>
                <a:gd name="adj1" fmla="val -6702"/>
                <a:gd name="adj2" fmla="val 188045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/>
            </a:p>
          </p:txBody>
        </p:sp>
        <p:sp>
          <p:nvSpPr>
            <p:cNvPr id="31768" name="TextBox 16"/>
            <p:cNvSpPr txBox="1">
              <a:spLocks noChangeArrowheads="1"/>
            </p:cNvSpPr>
            <p:nvPr/>
          </p:nvSpPr>
          <p:spPr bwMode="auto">
            <a:xfrm>
              <a:off x="169346" y="4030137"/>
              <a:ext cx="22521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>
                  <a:solidFill>
                    <a:schemeClr val="bg1"/>
                  </a:solidFill>
                  <a:latin typeface="Calibri" pitchFamily="34" charset="0"/>
                  <a:ea typeface="黑体" pitchFamily="2" charset="-122"/>
                </a:rPr>
                <a:t>产业基础</a:t>
              </a:r>
              <a:r>
                <a:rPr lang="en-US" altLang="zh-CN" sz="1400">
                  <a:solidFill>
                    <a:schemeClr val="bg1"/>
                  </a:solidFill>
                  <a:latin typeface="Calibri" pitchFamily="34" charset="0"/>
                  <a:ea typeface="黑体" pitchFamily="2" charset="-122"/>
                </a:rPr>
                <a:t>I ndustrial Base</a:t>
              </a:r>
              <a:endParaRPr lang="zh-CN" altLang="en-US" sz="1400">
                <a:solidFill>
                  <a:schemeClr val="bg1"/>
                </a:solidFill>
                <a:latin typeface="Calibri" pitchFamily="34" charset="0"/>
                <a:ea typeface="黑体" pitchFamily="2" charset="-122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875463" y="4514850"/>
            <a:ext cx="22510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solidFill>
                  <a:schemeClr val="bg1"/>
                </a:solidFill>
                <a:latin typeface="+mn-lt"/>
                <a:ea typeface="黑体" pitchFamily="2" charset="-122"/>
              </a:rPr>
              <a:t>技术</a:t>
            </a:r>
            <a:r>
              <a:rPr lang="zh-CN" altLang="en-US" dirty="0" smtClean="0">
                <a:solidFill>
                  <a:schemeClr val="bg1"/>
                </a:solidFill>
                <a:latin typeface="+mn-lt"/>
                <a:ea typeface="黑体" pitchFamily="2" charset="-122"/>
              </a:rPr>
              <a:t>平台</a:t>
            </a:r>
            <a:r>
              <a:rPr lang="en-US" altLang="zh-CN" sz="1400" spc="-150" dirty="0" smtClean="0">
                <a:solidFill>
                  <a:schemeClr val="bg1"/>
                </a:solidFill>
                <a:ea typeface="黑体" pitchFamily="2" charset="-122"/>
              </a:rPr>
              <a:t>Technical P</a:t>
            </a:r>
            <a:r>
              <a:rPr lang="en-US" altLang="zh-CN" sz="1400" spc="-150" dirty="0" smtClean="0">
                <a:solidFill>
                  <a:schemeClr val="bg1"/>
                </a:solidFill>
                <a:latin typeface="+mn-lt"/>
                <a:ea typeface="黑体" pitchFamily="2" charset="-122"/>
              </a:rPr>
              <a:t>latform</a:t>
            </a:r>
            <a:endParaRPr lang="zh-CN" altLang="en-US" sz="1400" spc="-150" dirty="0">
              <a:solidFill>
                <a:schemeClr val="bg1"/>
              </a:solidFill>
              <a:latin typeface="+mn-lt"/>
              <a:ea typeface="黑体" pitchFamily="2" charset="-122"/>
            </a:endParaRPr>
          </a:p>
        </p:txBody>
      </p:sp>
      <p:sp>
        <p:nvSpPr>
          <p:cNvPr id="31753" name="TextBox 11"/>
          <p:cNvSpPr txBox="1">
            <a:spLocks noChangeArrowheads="1"/>
          </p:cNvSpPr>
          <p:nvPr/>
        </p:nvSpPr>
        <p:spPr bwMode="auto">
          <a:xfrm>
            <a:off x="998538" y="984250"/>
            <a:ext cx="14573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600">
                <a:latin typeface="Calibri" pitchFamily="34" charset="0"/>
                <a:ea typeface="黑体" pitchFamily="2" charset="-122"/>
              </a:rPr>
              <a:t>科研创新能力</a:t>
            </a:r>
            <a:endParaRPr lang="en-US" altLang="zh-CN" sz="1600">
              <a:latin typeface="Calibri" pitchFamily="34" charset="0"/>
              <a:ea typeface="黑体" pitchFamily="2" charset="-122"/>
            </a:endParaRPr>
          </a:p>
          <a:p>
            <a:pPr algn="ctr"/>
            <a:r>
              <a:rPr lang="en-US" altLang="zh-CN" sz="1600">
                <a:latin typeface="Calibri" pitchFamily="34" charset="0"/>
                <a:ea typeface="黑体" pitchFamily="2" charset="-122"/>
              </a:rPr>
              <a:t>R&amp;D</a:t>
            </a:r>
            <a:endParaRPr lang="zh-CN" altLang="en-US" sz="1600">
              <a:latin typeface="Calibri" pitchFamily="34" charset="0"/>
              <a:ea typeface="黑体" pitchFamily="2" charset="-122"/>
            </a:endParaRPr>
          </a:p>
        </p:txBody>
      </p:sp>
      <p:sp>
        <p:nvSpPr>
          <p:cNvPr id="31754" name="TextBox 12"/>
          <p:cNvSpPr txBox="1">
            <a:spLocks noChangeArrowheads="1"/>
          </p:cNvSpPr>
          <p:nvPr/>
        </p:nvSpPr>
        <p:spPr bwMode="auto">
          <a:xfrm>
            <a:off x="2878138" y="984250"/>
            <a:ext cx="14573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600">
                <a:latin typeface="Calibri" pitchFamily="34" charset="0"/>
                <a:ea typeface="黑体" pitchFamily="2" charset="-122"/>
              </a:rPr>
              <a:t>工程设计能力</a:t>
            </a:r>
            <a:endParaRPr lang="en-US" altLang="zh-CN" sz="1600">
              <a:latin typeface="Calibri" pitchFamily="34" charset="0"/>
              <a:ea typeface="黑体" pitchFamily="2" charset="-122"/>
            </a:endParaRPr>
          </a:p>
          <a:p>
            <a:pPr algn="ctr"/>
            <a:r>
              <a:rPr lang="en-US" altLang="zh-CN" sz="1600">
                <a:latin typeface="Calibri" pitchFamily="34" charset="0"/>
                <a:ea typeface="黑体" pitchFamily="2" charset="-122"/>
              </a:rPr>
              <a:t>Engineering</a:t>
            </a:r>
            <a:endParaRPr lang="zh-CN" altLang="en-US" sz="1600">
              <a:latin typeface="Calibri" pitchFamily="34" charset="0"/>
              <a:ea typeface="黑体" pitchFamily="2" charset="-122"/>
            </a:endParaRPr>
          </a:p>
        </p:txBody>
      </p:sp>
      <p:sp>
        <p:nvSpPr>
          <p:cNvPr id="31755" name="TextBox 13"/>
          <p:cNvSpPr txBox="1">
            <a:spLocks noChangeArrowheads="1"/>
          </p:cNvSpPr>
          <p:nvPr/>
        </p:nvSpPr>
        <p:spPr bwMode="auto">
          <a:xfrm>
            <a:off x="4335463" y="984250"/>
            <a:ext cx="2268537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600">
                <a:latin typeface="Calibri" pitchFamily="34" charset="0"/>
                <a:ea typeface="黑体" pitchFamily="2" charset="-122"/>
              </a:rPr>
              <a:t>工程建设管理能力</a:t>
            </a:r>
            <a:endParaRPr lang="en-US" altLang="zh-CN" sz="1600">
              <a:latin typeface="Calibri" pitchFamily="34" charset="0"/>
              <a:ea typeface="黑体" pitchFamily="2" charset="-122"/>
            </a:endParaRPr>
          </a:p>
          <a:p>
            <a:pPr algn="ctr"/>
            <a:r>
              <a:rPr lang="en-US" altLang="zh-CN" sz="1500">
                <a:latin typeface="Calibri" pitchFamily="34" charset="0"/>
                <a:ea typeface="黑体" pitchFamily="2" charset="-122"/>
              </a:rPr>
              <a:t>Construction Management</a:t>
            </a:r>
            <a:endParaRPr lang="zh-CN" altLang="en-US" sz="1500">
              <a:latin typeface="Calibri" pitchFamily="34" charset="0"/>
              <a:ea typeface="黑体" pitchFamily="2" charset="-122"/>
            </a:endParaRPr>
          </a:p>
        </p:txBody>
      </p:sp>
      <p:sp>
        <p:nvSpPr>
          <p:cNvPr id="31756" name="TextBox 14"/>
          <p:cNvSpPr txBox="1">
            <a:spLocks noChangeArrowheads="1"/>
          </p:cNvSpPr>
          <p:nvPr/>
        </p:nvSpPr>
        <p:spPr bwMode="auto">
          <a:xfrm>
            <a:off x="6570663" y="984250"/>
            <a:ext cx="176053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600">
                <a:latin typeface="Calibri" pitchFamily="34" charset="0"/>
                <a:ea typeface="黑体" pitchFamily="2" charset="-122"/>
              </a:rPr>
              <a:t>合格供应商体系</a:t>
            </a:r>
            <a:endParaRPr lang="en-US" altLang="zh-CN" sz="1600">
              <a:latin typeface="Calibri" pitchFamily="34" charset="0"/>
              <a:ea typeface="黑体" pitchFamily="2" charset="-122"/>
            </a:endParaRPr>
          </a:p>
          <a:p>
            <a:pPr algn="ctr"/>
            <a:r>
              <a:rPr lang="en-US" altLang="zh-CN" sz="1600">
                <a:latin typeface="Calibri" pitchFamily="34" charset="0"/>
                <a:ea typeface="黑体" pitchFamily="2" charset="-122"/>
              </a:rPr>
              <a:t>Qualified Suppliers</a:t>
            </a:r>
            <a:endParaRPr lang="zh-CN" altLang="en-US" sz="1600">
              <a:latin typeface="Calibri" pitchFamily="34" charset="0"/>
              <a:ea typeface="黑体" pitchFamily="2" charset="-122"/>
            </a:endParaRPr>
          </a:p>
        </p:txBody>
      </p:sp>
      <p:sp>
        <p:nvSpPr>
          <p:cNvPr id="31757" name="TextBox 15"/>
          <p:cNvSpPr txBox="1">
            <a:spLocks noChangeArrowheads="1"/>
          </p:cNvSpPr>
          <p:nvPr/>
        </p:nvSpPr>
        <p:spPr bwMode="auto">
          <a:xfrm>
            <a:off x="1795463" y="4157663"/>
            <a:ext cx="21844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600">
                <a:latin typeface="Calibri" pitchFamily="34" charset="0"/>
                <a:ea typeface="黑体" pitchFamily="2" charset="-122"/>
              </a:rPr>
              <a:t>寿期服务能力</a:t>
            </a:r>
            <a:endParaRPr lang="en-US" altLang="zh-CN" sz="1600">
              <a:latin typeface="Calibri" pitchFamily="34" charset="0"/>
              <a:ea typeface="黑体" pitchFamily="2" charset="-122"/>
            </a:endParaRPr>
          </a:p>
          <a:p>
            <a:pPr algn="ctr"/>
            <a:r>
              <a:rPr lang="en-US" altLang="zh-CN" sz="1600">
                <a:latin typeface="Calibri" pitchFamily="34" charset="0"/>
                <a:ea typeface="黑体" pitchFamily="2" charset="-122"/>
              </a:rPr>
              <a:t>Life Service</a:t>
            </a:r>
            <a:endParaRPr lang="zh-CN" altLang="en-US" sz="1600">
              <a:latin typeface="Calibri" pitchFamily="34" charset="0"/>
              <a:ea typeface="黑体" pitchFamily="2" charset="-122"/>
            </a:endParaRPr>
          </a:p>
        </p:txBody>
      </p:sp>
      <p:sp>
        <p:nvSpPr>
          <p:cNvPr id="31758" name="TextBox 18"/>
          <p:cNvSpPr txBox="1">
            <a:spLocks noChangeArrowheads="1"/>
          </p:cNvSpPr>
          <p:nvPr/>
        </p:nvSpPr>
        <p:spPr bwMode="auto">
          <a:xfrm>
            <a:off x="3590925" y="4130675"/>
            <a:ext cx="1928813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600">
                <a:latin typeface="Calibri" pitchFamily="34" charset="0"/>
                <a:ea typeface="黑体" pitchFamily="2" charset="-122"/>
              </a:rPr>
              <a:t>电站运行能力</a:t>
            </a:r>
            <a:endParaRPr lang="en-US" altLang="zh-CN" sz="1600">
              <a:latin typeface="Calibri" pitchFamily="34" charset="0"/>
              <a:ea typeface="黑体" pitchFamily="2" charset="-122"/>
            </a:endParaRPr>
          </a:p>
          <a:p>
            <a:pPr algn="ctr"/>
            <a:r>
              <a:rPr lang="en-US" altLang="zh-CN" sz="1600">
                <a:latin typeface="Calibri" pitchFamily="34" charset="0"/>
                <a:ea typeface="黑体" pitchFamily="2" charset="-122"/>
              </a:rPr>
              <a:t>Plant Operation</a:t>
            </a:r>
            <a:endParaRPr lang="zh-CN" altLang="en-US" sz="1600">
              <a:latin typeface="Calibri" pitchFamily="34" charset="0"/>
              <a:ea typeface="黑体" pitchFamily="2" charset="-122"/>
            </a:endParaRPr>
          </a:p>
        </p:txBody>
      </p:sp>
      <p:sp>
        <p:nvSpPr>
          <p:cNvPr id="31759" name="TextBox 19"/>
          <p:cNvSpPr txBox="1">
            <a:spLocks noChangeArrowheads="1"/>
          </p:cNvSpPr>
          <p:nvPr/>
        </p:nvSpPr>
        <p:spPr bwMode="auto">
          <a:xfrm>
            <a:off x="5519738" y="4141788"/>
            <a:ext cx="1812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600">
                <a:latin typeface="Calibri" pitchFamily="34" charset="0"/>
                <a:ea typeface="黑体" pitchFamily="2" charset="-122"/>
              </a:rPr>
              <a:t>核电标准体系</a:t>
            </a:r>
            <a:endParaRPr lang="en-US" altLang="zh-CN" sz="1600">
              <a:latin typeface="Calibri" pitchFamily="34" charset="0"/>
              <a:ea typeface="黑体" pitchFamily="2" charset="-122"/>
            </a:endParaRPr>
          </a:p>
          <a:p>
            <a:pPr algn="ctr"/>
            <a:r>
              <a:rPr lang="en-US" altLang="zh-CN" sz="1600">
                <a:latin typeface="Calibri" pitchFamily="34" charset="0"/>
                <a:ea typeface="黑体" pitchFamily="2" charset="-122"/>
              </a:rPr>
              <a:t>Standard System</a:t>
            </a:r>
            <a:endParaRPr lang="zh-CN" altLang="en-US" sz="1600">
              <a:latin typeface="Calibri" pitchFamily="34" charset="0"/>
              <a:ea typeface="黑体" pitchFamily="2" charset="-122"/>
            </a:endParaRPr>
          </a:p>
        </p:txBody>
      </p:sp>
      <p:sp>
        <p:nvSpPr>
          <p:cNvPr id="31760" name="TextBox 20"/>
          <p:cNvSpPr txBox="1">
            <a:spLocks noChangeArrowheads="1"/>
          </p:cNvSpPr>
          <p:nvPr/>
        </p:nvSpPr>
        <p:spPr bwMode="auto">
          <a:xfrm>
            <a:off x="498475" y="6094413"/>
            <a:ext cx="185578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600" dirty="0">
                <a:latin typeface="Calibri" pitchFamily="34" charset="0"/>
                <a:ea typeface="黑体" pitchFamily="2" charset="-122"/>
              </a:rPr>
              <a:t>试验验证平台</a:t>
            </a:r>
            <a:endParaRPr lang="en-US" altLang="zh-CN" sz="1600" dirty="0">
              <a:latin typeface="Calibri" pitchFamily="34" charset="0"/>
              <a:ea typeface="黑体" pitchFamily="2" charset="-122"/>
            </a:endParaRPr>
          </a:p>
          <a:p>
            <a:pPr algn="ctr"/>
            <a:r>
              <a:rPr lang="en-US" altLang="zh-CN" sz="1600" dirty="0">
                <a:latin typeface="Calibri" pitchFamily="34" charset="0"/>
                <a:ea typeface="黑体" pitchFamily="2" charset="-122"/>
              </a:rPr>
              <a:t>Test </a:t>
            </a:r>
            <a:r>
              <a:rPr lang="en-US" altLang="zh-CN" sz="1600" dirty="0" smtClean="0">
                <a:latin typeface="Calibri" pitchFamily="34" charset="0"/>
                <a:ea typeface="黑体" pitchFamily="2" charset="-122"/>
              </a:rPr>
              <a:t>and Verification</a:t>
            </a:r>
            <a:endParaRPr lang="zh-CN" altLang="en-US" sz="1600" dirty="0">
              <a:latin typeface="Calibri" pitchFamily="34" charset="0"/>
              <a:ea typeface="黑体" pitchFamily="2" charset="-122"/>
            </a:endParaRPr>
          </a:p>
        </p:txBody>
      </p:sp>
      <p:sp>
        <p:nvSpPr>
          <p:cNvPr id="31761" name="TextBox 21"/>
          <p:cNvSpPr txBox="1">
            <a:spLocks noChangeArrowheads="1"/>
          </p:cNvSpPr>
          <p:nvPr/>
        </p:nvSpPr>
        <p:spPr bwMode="auto">
          <a:xfrm>
            <a:off x="2370138" y="6094413"/>
            <a:ext cx="14573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600" dirty="0">
                <a:latin typeface="Calibri" pitchFamily="34" charset="0"/>
                <a:ea typeface="黑体" pitchFamily="2" charset="-122"/>
              </a:rPr>
              <a:t>软件开发平台</a:t>
            </a:r>
            <a:endParaRPr lang="en-US" altLang="zh-CN" sz="1600" dirty="0">
              <a:latin typeface="Calibri" pitchFamily="34" charset="0"/>
              <a:ea typeface="黑体" pitchFamily="2" charset="-122"/>
            </a:endParaRPr>
          </a:p>
          <a:p>
            <a:pPr algn="ctr"/>
            <a:r>
              <a:rPr lang="en-US" altLang="zh-CN" sz="1600" dirty="0" smtClean="0">
                <a:latin typeface="Calibri" pitchFamily="34" charset="0"/>
                <a:ea typeface="黑体" pitchFamily="2" charset="-122"/>
              </a:rPr>
              <a:t>Software</a:t>
            </a:r>
            <a:endParaRPr lang="zh-CN" altLang="en-US" sz="1600" dirty="0">
              <a:latin typeface="Calibri" pitchFamily="34" charset="0"/>
              <a:ea typeface="黑体" pitchFamily="2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08400" y="6080125"/>
            <a:ext cx="1811338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spc="-150" dirty="0">
                <a:latin typeface="+mn-lt"/>
                <a:ea typeface="黑体" pitchFamily="2" charset="-122"/>
              </a:rPr>
              <a:t>设备材料鉴定平台</a:t>
            </a:r>
            <a:r>
              <a:rPr lang="en-US" altLang="zh-CN" sz="1600" dirty="0">
                <a:latin typeface="+mn-lt"/>
                <a:ea typeface="黑体" pitchFamily="2" charset="-122"/>
              </a:rPr>
              <a:t>EQ</a:t>
            </a:r>
            <a:endParaRPr lang="zh-CN" altLang="en-US" sz="1600" dirty="0">
              <a:latin typeface="+mn-lt"/>
              <a:ea typeface="黑体" pitchFamily="2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99063" y="6061075"/>
            <a:ext cx="20653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spc="-150" dirty="0" smtClean="0">
                <a:latin typeface="+mn-lt"/>
                <a:ea typeface="黑体" pitchFamily="2" charset="-122"/>
              </a:rPr>
              <a:t>燃料</a:t>
            </a:r>
            <a:r>
              <a:rPr lang="zh-CN" altLang="en-US" sz="1600" spc="-150" dirty="0" smtClean="0">
                <a:ea typeface="黑体" pitchFamily="2" charset="-122"/>
              </a:rPr>
              <a:t>开发</a:t>
            </a:r>
            <a:r>
              <a:rPr lang="zh-CN" altLang="en-US" sz="1600" spc="-150" dirty="0" smtClean="0">
                <a:latin typeface="+mn-lt"/>
                <a:ea typeface="黑体" pitchFamily="2" charset="-122"/>
              </a:rPr>
              <a:t>平台</a:t>
            </a:r>
            <a:endParaRPr lang="en-US" altLang="zh-CN" sz="1600" spc="-150" dirty="0">
              <a:latin typeface="+mn-lt"/>
              <a:ea typeface="黑体" pitchFamily="2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 smtClean="0">
                <a:latin typeface="+mn-lt"/>
                <a:ea typeface="黑体" pitchFamily="2" charset="-122"/>
              </a:rPr>
              <a:t>Fuel</a:t>
            </a:r>
            <a:r>
              <a:rPr lang="zh-CN" altLang="en-US" sz="1600" dirty="0" smtClean="0">
                <a:latin typeface="+mn-lt"/>
                <a:ea typeface="黑体" pitchFamily="2" charset="-122"/>
              </a:rPr>
              <a:t> </a:t>
            </a:r>
            <a:r>
              <a:rPr lang="en-US" altLang="zh-CN" sz="1600" dirty="0" smtClean="0">
                <a:latin typeface="+mn-lt"/>
                <a:ea typeface="黑体" pitchFamily="2" charset="-122"/>
              </a:rPr>
              <a:t>R&amp;D</a:t>
            </a:r>
            <a:endParaRPr lang="zh-CN" altLang="en-US" sz="1600" dirty="0">
              <a:latin typeface="+mn-lt"/>
              <a:ea typeface="黑体" pitchFamily="2" charset="-122"/>
            </a:endParaRPr>
          </a:p>
        </p:txBody>
      </p:sp>
      <p:sp>
        <p:nvSpPr>
          <p:cNvPr id="31764" name="TextBox 24"/>
          <p:cNvSpPr txBox="1">
            <a:spLocks noChangeArrowheads="1"/>
          </p:cNvSpPr>
          <p:nvPr/>
        </p:nvSpPr>
        <p:spPr bwMode="auto">
          <a:xfrm>
            <a:off x="7061200" y="6027738"/>
            <a:ext cx="14557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600" dirty="0">
                <a:latin typeface="Calibri" pitchFamily="34" charset="0"/>
                <a:ea typeface="黑体" pitchFamily="2" charset="-122"/>
              </a:rPr>
              <a:t>技术经济</a:t>
            </a:r>
            <a:r>
              <a:rPr lang="zh-CN" altLang="en-US" sz="1600" dirty="0" smtClean="0">
                <a:latin typeface="Calibri" pitchFamily="34" charset="0"/>
                <a:ea typeface="黑体" pitchFamily="2" charset="-122"/>
              </a:rPr>
              <a:t>平台</a:t>
            </a:r>
            <a:r>
              <a:rPr lang="en-US" altLang="zh-CN" sz="1600" dirty="0" smtClean="0">
                <a:latin typeface="Calibri" pitchFamily="34" charset="0"/>
                <a:ea typeface="黑体" pitchFamily="2" charset="-122"/>
              </a:rPr>
              <a:t> </a:t>
            </a:r>
            <a:r>
              <a:rPr lang="en-US" altLang="zh-CN" sz="1600" dirty="0">
                <a:latin typeface="Calibri" pitchFamily="34" charset="0"/>
                <a:ea typeface="黑体" pitchFamily="2" charset="-122"/>
              </a:rPr>
              <a:t>Economics</a:t>
            </a:r>
            <a:endParaRPr lang="zh-CN" altLang="en-US" sz="1600" dirty="0">
              <a:latin typeface="Calibri" pitchFamily="34" charset="0"/>
              <a:ea typeface="黑体" pitchFamily="2" charset="-122"/>
            </a:endParaRPr>
          </a:p>
        </p:txBody>
      </p:sp>
      <p:sp>
        <p:nvSpPr>
          <p:cNvPr id="31765" name="矩形 25"/>
          <p:cNvSpPr>
            <a:spLocks noChangeArrowheads="1"/>
          </p:cNvSpPr>
          <p:nvPr/>
        </p:nvSpPr>
        <p:spPr bwMode="auto">
          <a:xfrm>
            <a:off x="0" y="260648"/>
            <a:ext cx="8712200" cy="5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  <a:latin typeface="Bookman Old Style" pitchFamily="18" charset="0"/>
                <a:ea typeface="黑体" pitchFamily="2" charset="-122"/>
                <a:cs typeface="Arial" charset="0"/>
              </a:rPr>
              <a:t>SNPTC’s </a:t>
            </a:r>
            <a:r>
              <a:rPr lang="en-US" altLang="zh-CN" sz="3200" b="1" dirty="0">
                <a:solidFill>
                  <a:srgbClr val="C00000"/>
                </a:solidFill>
                <a:latin typeface="Bookman Old Style" pitchFamily="18" charset="0"/>
                <a:ea typeface="黑体" pitchFamily="2" charset="-122"/>
                <a:cs typeface="Arial" charset="0"/>
              </a:rPr>
              <a:t>technology </a:t>
            </a:r>
            <a:r>
              <a:rPr lang="en-US" altLang="zh-CN" sz="3200" b="1" dirty="0" smtClean="0">
                <a:solidFill>
                  <a:srgbClr val="C00000"/>
                </a:solidFill>
                <a:latin typeface="Bookman Old Style" pitchFamily="18" charset="0"/>
                <a:ea typeface="黑体" pitchFamily="2" charset="-122"/>
                <a:cs typeface="Arial" charset="0"/>
              </a:rPr>
              <a:t>Capability</a:t>
            </a:r>
            <a:endParaRPr lang="zh-CN" altLang="en-US" sz="3200" b="1" dirty="0">
              <a:solidFill>
                <a:srgbClr val="C00000"/>
              </a:solidFill>
              <a:latin typeface="Bookman Old Style" pitchFamily="18" charset="0"/>
              <a:ea typeface="黑体" pitchFamily="2" charset="-122"/>
              <a:cs typeface="Arial" charset="0"/>
            </a:endParaRPr>
          </a:p>
        </p:txBody>
      </p:sp>
      <p:sp>
        <p:nvSpPr>
          <p:cNvPr id="31766" name="矩形 26"/>
          <p:cNvSpPr>
            <a:spLocks noChangeArrowheads="1"/>
          </p:cNvSpPr>
          <p:nvPr/>
        </p:nvSpPr>
        <p:spPr bwMode="auto">
          <a:xfrm>
            <a:off x="3059113" y="2708275"/>
            <a:ext cx="2808287" cy="40005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zh-CN" altLang="en-US" sz="2000" dirty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zh-CN" altLang="en-US" sz="2000" dirty="0" smtClean="0">
                <a:solidFill>
                  <a:schemeClr val="tx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   </a:t>
            </a:r>
            <a:r>
              <a:rPr lang="en-US" altLang="zh-CN" sz="16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Industrial System</a:t>
            </a:r>
            <a:endParaRPr lang="zh-CN" altLang="en-US" sz="1600" dirty="0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暗香扑面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918415"/>
      </a:accent1>
      <a:accent2>
        <a:srgbClr val="C47546"/>
      </a:accent2>
      <a:accent3>
        <a:srgbClr val="AFB591"/>
      </a:accent3>
      <a:accent4>
        <a:srgbClr val="B9945B"/>
      </a:accent4>
      <a:accent5>
        <a:srgbClr val="85ADBC"/>
      </a:accent5>
      <a:accent6>
        <a:srgbClr val="E5B440"/>
      </a:accent6>
      <a:hlink>
        <a:srgbClr val="00D5D5"/>
      </a:hlink>
      <a:folHlink>
        <a:srgbClr val="DD00D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1490</TotalTime>
  <Words>2671</Words>
  <Application>Microsoft Office PowerPoint</Application>
  <PresentationFormat>全屏显示(4:3)</PresentationFormat>
  <Paragraphs>638</Paragraphs>
  <Slides>44</Slides>
  <Notes>30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44</vt:i4>
      </vt:variant>
    </vt:vector>
  </HeadingPairs>
  <TitlesOfParts>
    <vt:vector size="46" baseType="lpstr">
      <vt:lpstr>Office 主题</vt:lpstr>
      <vt:lpstr>Microsoft Office Excel 97-2003 工作表</vt:lpstr>
      <vt:lpstr>幻灯片 1</vt:lpstr>
      <vt:lpstr>主要内容 CONTENTS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WANGZHONGTANG</dc:creator>
  <cp:lastModifiedBy>WANGZHONGTANG</cp:lastModifiedBy>
  <cp:revision>130</cp:revision>
  <dcterms:created xsi:type="dcterms:W3CDTF">2015-03-03T02:55:27Z</dcterms:created>
  <dcterms:modified xsi:type="dcterms:W3CDTF">2015-03-17T01:12:40Z</dcterms:modified>
</cp:coreProperties>
</file>