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16" r:id="rId2"/>
    <p:sldMasterId id="2147483820" r:id="rId3"/>
    <p:sldMasterId id="2147483838" r:id="rId4"/>
    <p:sldMasterId id="2147483829" r:id="rId5"/>
    <p:sldMasterId id="2147483831" r:id="rId6"/>
  </p:sldMasterIdLst>
  <p:notesMasterIdLst>
    <p:notesMasterId r:id="rId22"/>
  </p:notesMasterIdLst>
  <p:handoutMasterIdLst>
    <p:handoutMasterId r:id="rId23"/>
  </p:handoutMasterIdLst>
  <p:sldIdLst>
    <p:sldId id="256" r:id="rId7"/>
    <p:sldId id="257" r:id="rId8"/>
    <p:sldId id="259" r:id="rId9"/>
    <p:sldId id="260" r:id="rId10"/>
    <p:sldId id="263" r:id="rId11"/>
    <p:sldId id="264" r:id="rId12"/>
    <p:sldId id="274" r:id="rId13"/>
    <p:sldId id="261" r:id="rId14"/>
    <p:sldId id="262" r:id="rId15"/>
    <p:sldId id="265" r:id="rId16"/>
    <p:sldId id="266" r:id="rId17"/>
    <p:sldId id="267" r:id="rId18"/>
    <p:sldId id="268" r:id="rId19"/>
    <p:sldId id="269"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94A"/>
    <a:srgbClr val="FFFFFF"/>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4694"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74EF9-2D1C-444F-892A-3DE5023F3264}" type="datetimeFigureOut">
              <a:rPr lang="de-DE" smtClean="0"/>
              <a:pPr/>
              <a:t>23.03.2015</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64FE75-9390-4697-9DC7-085317AE8E1C}" type="slidenum">
              <a:rPr lang="de-DE" smtClean="0"/>
              <a:pPr/>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EE0E7-FE49-49E0-B574-252EA06FC051}" type="datetimeFigureOut">
              <a:rPr lang="de-DE" smtClean="0"/>
              <a:pPr/>
              <a:t>23.03.2015</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08A02-0983-4D98-8FAA-A493F3BA4192}" type="slidenum">
              <a:rPr lang="de-DE" smtClean="0"/>
              <a:pPr/>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40000" y="153000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rgbClr val="13294A"/>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540000" y="2718000"/>
            <a:ext cx="7311600" cy="936000"/>
          </a:xfrm>
        </p:spPr>
        <p:txBody>
          <a:bodyPr/>
          <a:lstStyle>
            <a:lvl1pPr marL="0" indent="0">
              <a:defRPr>
                <a:solidFill>
                  <a:srgbClr val="13294A"/>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Tree>
    <p:extLst>
      <p:ext uri="{BB962C8B-B14F-4D97-AF65-F5344CB8AC3E}">
        <p14:creationId xmlns:p14="http://schemas.microsoft.com/office/powerpoint/2010/main" val="4093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
        <p:nvSpPr>
          <p:cNvPr id="3" name="Textfeld 2"/>
          <p:cNvSpPr txBox="1"/>
          <p:nvPr userDrawn="1"/>
        </p:nvSpPr>
        <p:spPr>
          <a:xfrm>
            <a:off x="457200" y="2971800"/>
            <a:ext cx="6400800" cy="3200400"/>
          </a:xfrm>
          <a:prstGeom prst="rect">
            <a:avLst/>
          </a:prstGeom>
          <a:noFill/>
          <a:ln>
            <a:noFill/>
          </a:ln>
        </p:spPr>
        <p:txBody>
          <a:bodyPr wrap="square"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aseline="30000" dirty="0" smtClean="0">
                <a:latin typeface="Arial" pitchFamily="34" charset="0"/>
                <a:cs typeface="Arial" pitchFamily="34" charset="0"/>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endParaRPr lang="en-GB" sz="1000" baseline="30000" dirty="0" smtClean="0">
              <a:latin typeface="Arial" pitchFamily="34" charset="0"/>
              <a:cs typeface="Arial" pitchFamily="34" charset="0"/>
            </a:endParaRPr>
          </a:p>
          <a:p>
            <a:r>
              <a:rPr lang="en-GB" sz="1000" baseline="30000" dirty="0" smtClean="0">
                <a:latin typeface="Arial" pitchFamily="34" charset="0"/>
                <a:cs typeface="Arial" pitchFamily="34" charset="0"/>
              </a:rPr>
              <a:t>CMS locations:</a:t>
            </a:r>
          </a:p>
          <a:p>
            <a:r>
              <a:rPr lang="en-GB" sz="1000" baseline="30000" dirty="0" smtClean="0">
                <a:latin typeface="Arial" pitchFamily="34" charset="0"/>
                <a:cs typeface="Arial" pitchFamily="34" charset="0"/>
              </a:rPr>
              <a:t>Aberdeen, Algiers, Amsterdam, Antwerp, Barcelona, Beijing, Belgrade, Berlin, Bratislava, Bristol, Brussels, Bucharest, Budapest, Casablanca, Cologne, Dubai, </a:t>
            </a:r>
            <a:r>
              <a:rPr lang="en-GB" sz="1000" baseline="30000" dirty="0" err="1" smtClean="0">
                <a:latin typeface="Arial" pitchFamily="34" charset="0"/>
                <a:cs typeface="Arial" pitchFamily="34" charset="0"/>
              </a:rPr>
              <a:t>Duesseldorf</a:t>
            </a:r>
            <a:r>
              <a:rPr lang="en-GB" sz="1000" baseline="30000" dirty="0" smtClean="0">
                <a:latin typeface="Arial" pitchFamily="34" charset="0"/>
                <a:cs typeface="Arial" pitchFamily="34" charset="0"/>
              </a:rPr>
              <a:t>, Edinburgh, Frankfurt, Geneva, Glasgow, Hamburg, Istanbul, Kyiv, Leipzig, Lisbon, Ljubljana, London, Luxembourg, Lyon, Madrid, Mexico City, Milan, Moscow, Munich, Muscat, Paris, Prague, Rio de Janeiro, Rome, Sarajevo, Seville, Shanghai, Sofia, Strasbourg, Stuttgart, Tirana, Utrecht, Vienna, Warsaw, Zagreb and Zurich.</a:t>
            </a:r>
          </a:p>
          <a:p>
            <a:endParaRPr lang="en-GB" sz="1000" baseline="30000" dirty="0" smtClean="0">
              <a:latin typeface="Arial" pitchFamily="34" charset="0"/>
              <a:cs typeface="Arial" pitchFamily="34" charset="0"/>
            </a:endParaRPr>
          </a:p>
          <a:p>
            <a:r>
              <a:rPr lang="en-GB" sz="1000" b="1" baseline="30000" dirty="0" smtClean="0">
                <a:latin typeface="Arial" pitchFamily="34" charset="0"/>
                <a:cs typeface="Arial" pitchFamily="34" charset="0"/>
              </a:rPr>
              <a:t>www.cmslegal.com</a:t>
            </a: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with_one_tabl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
        <p:nvSpPr>
          <p:cNvPr id="7" name="Table Placeholder 6"/>
          <p:cNvSpPr>
            <a:spLocks noGrp="1"/>
          </p:cNvSpPr>
          <p:nvPr>
            <p:ph type="tbl" sz="quarter" idx="14"/>
          </p:nvPr>
        </p:nvSpPr>
        <p:spPr>
          <a:xfrm>
            <a:off x="533400" y="2516400"/>
            <a:ext cx="8078400" cy="3200400"/>
          </a:xfrm>
          <a:prstGeom prst="rect">
            <a:avLst/>
          </a:prstGeom>
        </p:spPr>
        <p:txBody>
          <a:bodyPr/>
          <a:lstStyle/>
          <a:p>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6" name="Foliennummernplatzhalter 5"/>
          <p:cNvSpPr>
            <a:spLocks noGrp="1"/>
          </p:cNvSpPr>
          <p:nvPr>
            <p:ph type="sldNum" sz="quarter" idx="14"/>
          </p:nvPr>
        </p:nvSpPr>
        <p:spPr>
          <a:xfrm>
            <a:off x="8236800" y="6530400"/>
            <a:ext cx="576000" cy="244800"/>
          </a:xfrm>
        </p:spPr>
        <p:txBody>
          <a:bodyPr/>
          <a:lstStyle>
            <a:lvl1pPr>
              <a:defRPr>
                <a:latin typeface="Arial" pitchFamily="34" charset="0"/>
                <a:cs typeface="Arial" pitchFamily="34" charset="0"/>
              </a:defRPr>
            </a:lvl1pPr>
          </a:lstStyle>
          <a:p>
            <a:fld id="{30979D80-9373-477A-B3A6-A067178789A4}" type="slidenum">
              <a:rPr lang="en-GB" noProof="0" smtClean="0"/>
              <a:pPr/>
              <a:t>‹#›</a:t>
            </a:fld>
            <a:endParaRPr lang="en-GB" noProof="0" dirty="0"/>
          </a:p>
        </p:txBody>
      </p:sp>
      <p:sp>
        <p:nvSpPr>
          <p:cNvPr id="11"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540000" y="5378400"/>
            <a:ext cx="73080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2"/>
          </a:xfrm>
          <a:prstGeom prst="rect">
            <a:avLst/>
          </a:prstGeom>
        </p:spPr>
      </p:pic>
      <p:pic>
        <p:nvPicPr>
          <p:cNvPr id="2" name="Pictur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without_image">
    <p:spTree>
      <p:nvGrpSpPr>
        <p:cNvPr id="1" name=""/>
        <p:cNvGrpSpPr/>
        <p:nvPr/>
      </p:nvGrpSpPr>
      <p:grpSpPr>
        <a:xfrm>
          <a:off x="0" y="0"/>
          <a:ext cx="0" cy="0"/>
          <a:chOff x="0" y="0"/>
          <a:chExt cx="0" cy="0"/>
        </a:xfrm>
      </p:grpSpPr>
      <p:sp>
        <p:nvSpPr>
          <p:cNvPr id="16"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smtClean="0">
                <a:solidFill>
                  <a:srgbClr val="000000"/>
                </a:solidFill>
                <a:latin typeface="Arial"/>
              </a:rPr>
              <a:t>Click to edit Master title style</a:t>
            </a:r>
            <a:endParaRPr lang="en-GB" noProof="0" smtClean="0"/>
          </a:p>
        </p:txBody>
      </p:sp>
      <p:sp>
        <p:nvSpPr>
          <p:cNvPr id="15" name="Text Placeholder 14" descr="CMSLegal_Cover_SubHeading"/>
          <p:cNvSpPr>
            <a:spLocks noGrp="1"/>
          </p:cNvSpPr>
          <p:nvPr>
            <p:ph type="body" sz="quarter" idx="11" hasCustomPrompt="1"/>
          </p:nvPr>
        </p:nvSpPr>
        <p:spPr>
          <a:xfrm>
            <a:off x="540000" y="4662000"/>
            <a:ext cx="7311600" cy="946800"/>
          </a:xfrm>
        </p:spPr>
        <p:txBody>
          <a:bodyPr/>
          <a:lstStyle/>
          <a:p>
            <a:r>
              <a:rPr lang="en-GB" sz="1800" baseline="0" noProof="0" smtClean="0">
                <a:solidFill>
                  <a:srgbClr val="000000"/>
                </a:solidFill>
                <a:latin typeface="Arial"/>
              </a:rPr>
              <a:t>Sub-heading, Arial 18/22pt.</a:t>
            </a:r>
          </a:p>
          <a:p>
            <a:r>
              <a:rPr lang="en-GB" sz="1800" baseline="0" noProof="0" smtClean="0">
                <a:solidFill>
                  <a:srgbClr val="000000"/>
                </a:solidFill>
                <a:latin typeface="Arial"/>
              </a:rPr>
              <a:t>Also possible in two lines. Line spacing is “normal“.</a:t>
            </a:r>
            <a:endParaRPr lang="en-GB" noProof="0" smtClean="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lawyers_pictur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5616000" y="4319999"/>
            <a:ext cx="2819400" cy="1053243"/>
          </a:xfrm>
        </p:spPr>
        <p:txBody>
          <a:bodyPr/>
          <a:lstStyle>
            <a:lvl1pPr marL="0" indent="0">
              <a:buNone/>
              <a:defRPr/>
            </a:lvl1pPr>
            <a:lvl2pPr marL="648000">
              <a:defRPr/>
            </a:lvl2pPr>
            <a:lvl3pPr marL="900000">
              <a:defRPr/>
            </a:lvl3pPr>
            <a:lvl4pPr marL="1152000">
              <a:defRPr/>
            </a:lvl4pPr>
            <a:lvl5pPr marL="1404000">
              <a:defRPr/>
            </a:lvl5pPr>
          </a:lstStyle>
          <a:p>
            <a:pPr lvl="0"/>
            <a:endParaRPr lang="en-GB" noProof="0" dirty="0" smtClean="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a:p>
        </p:txBody>
      </p:sp>
      <p:pic>
        <p:nvPicPr>
          <p:cNvPr id="7" name="Picture 6" descr="CMSLegal_Picture_Replace"/>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652000" y="2160000"/>
            <a:ext cx="1080000" cy="144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imag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liennummernplatzhalter 5"/>
          <p:cNvSpPr>
            <a:spLocks noGrp="1"/>
          </p:cNvSpPr>
          <p:nvPr>
            <p:ph type="sldNum" sz="quarter" idx="14"/>
          </p:nvPr>
        </p:nvSpPr>
        <p:spPr/>
        <p:txBody>
          <a:bodyPr/>
          <a:lstStyle>
            <a:lvl1pPr>
              <a:defRPr/>
            </a:lvl1pPr>
          </a:lstStyle>
          <a:p>
            <a:fld id="{C7084FD2-C43F-44B3-8B46-5A3C91D7836A}" type="slidenum">
              <a:rPr lang="en-GB" noProof="0" smtClean="0"/>
              <a:pPr/>
              <a:t>‹#›</a:t>
            </a:fld>
            <a:endParaRPr lang="en-GB" noProof="0"/>
          </a:p>
        </p:txBody>
      </p:sp>
      <p:pic>
        <p:nvPicPr>
          <p:cNvPr id="3" name="Picture 2"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5424" y="2084832"/>
            <a:ext cx="4389120" cy="41391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char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hasCustomPrompt="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Diagrammplatzhalter 12"/>
          <p:cNvSpPr>
            <a:spLocks noGrp="1"/>
          </p:cNvSpPr>
          <p:nvPr>
            <p:ph type="chart" sz="quarter" idx="13" hasCustomPrompt="1"/>
          </p:nvPr>
        </p:nvSpPr>
        <p:spPr>
          <a:xfrm>
            <a:off x="4572000" y="2428868"/>
            <a:ext cx="4320000" cy="4022330"/>
          </a:xfrm>
        </p:spPr>
        <p:txBody>
          <a:bodyPr rtlCol="0">
            <a:normAutofit/>
          </a:bodyPr>
          <a:lstStyle>
            <a:lvl1pPr>
              <a:defRPr lang="en-US" sz="1000" smtClean="0"/>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GB" noProof="0" dirty="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two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5" name="Textplatzhalter 14"/>
          <p:cNvSpPr>
            <a:spLocks noGrp="1"/>
          </p:cNvSpPr>
          <p:nvPr>
            <p:ph type="body" sz="quarter" idx="14"/>
          </p:nvPr>
        </p:nvSpPr>
        <p:spPr>
          <a:xfrm>
            <a:off x="5184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a:t>
            </a:fld>
            <a:endParaRPr lang="en-GB" noProof="0"/>
          </a:p>
        </p:txBody>
      </p:sp>
      <p:sp>
        <p:nvSpPr>
          <p:cNvPr id="9" name="Diagrammplatzhalter 12"/>
          <p:cNvSpPr>
            <a:spLocks noGrp="1"/>
          </p:cNvSpPr>
          <p:nvPr>
            <p:ph type="chart" sz="quarter" idx="17" hasCustomPrompt="1"/>
          </p:nvPr>
        </p:nvSpPr>
        <p:spPr>
          <a:xfrm>
            <a:off x="518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0" name="Textplatzhalter 14"/>
          <p:cNvSpPr>
            <a:spLocks noGrp="1"/>
          </p:cNvSpPr>
          <p:nvPr>
            <p:ph type="body" sz="quarter" idx="18"/>
          </p:nvPr>
        </p:nvSpPr>
        <p:spPr>
          <a:xfrm>
            <a:off x="47232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11" name="Diagrammplatzhalter 12"/>
          <p:cNvSpPr>
            <a:spLocks noGrp="1"/>
          </p:cNvSpPr>
          <p:nvPr>
            <p:ph type="chart" sz="quarter" idx="19" hasCustomPrompt="1"/>
          </p:nvPr>
        </p:nvSpPr>
        <p:spPr>
          <a:xfrm>
            <a:off x="4724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40000" y="3196800"/>
            <a:ext cx="7311600" cy="1224000"/>
          </a:xfr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platzhalter 11"/>
          <p:cNvSpPr>
            <a:spLocks noGrp="1"/>
          </p:cNvSpPr>
          <p:nvPr>
            <p:ph type="body" sz="quarter" idx="11" hasCustomPrompt="1"/>
          </p:nvPr>
        </p:nvSpPr>
        <p:spPr>
          <a:xfrm>
            <a:off x="540000" y="4662000"/>
            <a:ext cx="73116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1400">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5" name="Foliennummernplatzhalter 5"/>
          <p:cNvSpPr>
            <a:spLocks noGrp="1"/>
          </p:cNvSpPr>
          <p:nvPr>
            <p:ph type="sldNum" sz="quarter" idx="13"/>
          </p:nvPr>
        </p:nvSpPr>
        <p:spPr/>
        <p:txBody>
          <a:bodyPr/>
          <a:lstStyle>
            <a:lvl1pPr>
              <a:defRPr/>
            </a:lvl1pPr>
          </a:lstStyle>
          <a:p>
            <a:fld id="{55D10B98-E93A-4930-B8F5-9CFB5E117364}" type="slidenum">
              <a:rPr lang="en-GB" noProof="0" smtClean="0"/>
              <a:pPr/>
              <a:t>‹#›</a:t>
            </a:fld>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MSLegal_Cover_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540000" y="153105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540000" y="2718000"/>
            <a:ext cx="7311600" cy="93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spAutoFit/>
          </a:bodyPr>
          <a:lstStyle/>
          <a:p>
            <a:r>
              <a:rPr lang="en-GB" sz="1300" noProof="0" dirty="0" smtClean="0">
                <a:solidFill>
                  <a:srgbClr val="13294A"/>
                </a:solidFill>
                <a:latin typeface="Arial"/>
                <a:cs typeface="Arial" pitchFamily="34" charset="0"/>
              </a:rPr>
              <a:t>    </a:t>
            </a:r>
          </a:p>
        </p:txBody>
      </p:sp>
      <p:pic>
        <p:nvPicPr>
          <p:cNvPr id="2" name="Picture 1" descr="CMSLegal_Cover_Logo_YWF_iL_001_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p:txStyles>
    <p:titleStyle>
      <a:lvl1pPr algn="l" rtl="0" eaLnBrk="1" fontAlgn="base" hangingPunct="1">
        <a:spcBef>
          <a:spcPct val="0"/>
        </a:spcBef>
        <a:spcAft>
          <a:spcPct val="0"/>
        </a:spcAft>
        <a:defRPr lang="de-DE" sz="2400"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1512000"/>
            <a:ext cx="9144000" cy="5346000"/>
          </a:xfrm>
          <a:prstGeom prst="rect">
            <a:avLst/>
          </a:prstGeom>
          <a:solidFill>
            <a:srgbClr val="E4E1E0"/>
          </a:solidFill>
          <a:ln w="9525">
            <a:noFill/>
            <a:miter lim="800000"/>
            <a:headEnd/>
            <a:tailEnd/>
          </a:ln>
        </p:spPr>
        <p:txBody>
          <a:bodyPr/>
          <a:lstStyle/>
          <a:p>
            <a:endParaRPr lang="en-GB" noProof="0" dirty="0">
              <a:latin typeface="Calibri" pitchFamily="-110" charset="0"/>
            </a:endParaRPr>
          </a:p>
        </p:txBody>
      </p:sp>
      <p:sp>
        <p:nvSpPr>
          <p:cNvPr id="1029"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dirty="0" smtClean="0">
                <a:solidFill>
                  <a:srgbClr val="000000"/>
                </a:solidFill>
                <a:latin typeface="Arial"/>
              </a:rPr>
              <a:t>Heading, Arial 24/28pt.</a:t>
            </a:r>
            <a:br>
              <a:rPr lang="en-GB" sz="2400" baseline="0" noProof="0" dirty="0" smtClean="0">
                <a:solidFill>
                  <a:srgbClr val="000000"/>
                </a:solidFill>
                <a:latin typeface="Arial"/>
              </a:rPr>
            </a:br>
            <a:r>
              <a:rPr lang="en-GB" sz="2400" baseline="0" noProof="0" dirty="0" smtClean="0">
                <a:solidFill>
                  <a:srgbClr val="000000"/>
                </a:solidFill>
                <a:latin typeface="Arial"/>
              </a:rPr>
              <a:t>Also possible in two lines.</a:t>
            </a:r>
            <a:endParaRPr lang="en-GB" noProof="0" dirty="0" smtClean="0"/>
          </a:p>
        </p:txBody>
      </p:sp>
      <p:sp>
        <p:nvSpPr>
          <p:cNvPr id="1030" name="Textplatzhalter 2" descr="CMSLegal_Cover_SubHeading"/>
          <p:cNvSpPr>
            <a:spLocks noGrp="1"/>
          </p:cNvSpPr>
          <p:nvPr>
            <p:ph type="body" idx="1"/>
          </p:nvPr>
        </p:nvSpPr>
        <p:spPr bwMode="auto">
          <a:xfrm>
            <a:off x="540000" y="4662000"/>
            <a:ext cx="7312025"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1800" baseline="0" noProof="0" dirty="0" smtClean="0">
                <a:solidFill>
                  <a:srgbClr val="000000"/>
                </a:solidFill>
                <a:latin typeface="Arial"/>
              </a:rPr>
              <a:t>Sub-heading</a:t>
            </a:r>
            <a:r>
              <a:rPr lang="de-DE" sz="1800" baseline="0" dirty="0" smtClean="0">
                <a:solidFill>
                  <a:srgbClr val="000000"/>
                </a:solidFill>
                <a:latin typeface="Arial"/>
              </a:rPr>
              <a:t>, Arial 18/22pt.</a:t>
            </a:r>
          </a:p>
          <a:p>
            <a:r>
              <a:rPr lang="en-US" sz="1800" baseline="0" dirty="0" smtClean="0">
                <a:solidFill>
                  <a:srgbClr val="000000"/>
                </a:solidFill>
                <a:latin typeface="Arial"/>
              </a:rPr>
              <a:t>Also possible in two lines. Line spacing is “normal“.</a:t>
            </a:r>
            <a:endParaRPr lang="en-US" dirty="0" smtClean="0"/>
          </a:p>
        </p:txBody>
      </p:sp>
      <p:sp>
        <p:nvSpPr>
          <p:cNvPr id="14" name="Rechteck 13"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CMSLegal_Cover_Logo_YWF_iL_001_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hdr="0" dt="0"/>
  <p:txStyles>
    <p:titleStyle>
      <a:lvl1pPr algn="l" rtl="0" eaLnBrk="1" fontAlgn="base" hangingPunct="1">
        <a:spcBef>
          <a:spcPct val="0"/>
        </a:spcBef>
        <a:spcAft>
          <a:spcPct val="0"/>
        </a:spcAft>
        <a:defRPr lang="en-US" sz="2400"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8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412"/>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smtClean="0"/>
              <a:t>This is the headline, Arial 24 pt.</a:t>
            </a:r>
            <a:br>
              <a:rPr lang="en-GB" noProof="0" smtClean="0"/>
            </a:br>
            <a:r>
              <a:rPr lang="en-GB" noProof="0" smtClean="0"/>
              <a:t>This is the second line.</a:t>
            </a:r>
          </a:p>
        </p:txBody>
      </p:sp>
      <p:sp>
        <p:nvSpPr>
          <p:cNvPr id="8197" name="Textplatzhalter 2"/>
          <p:cNvSpPr>
            <a:spLocks noGrp="1"/>
          </p:cNvSpPr>
          <p:nvPr>
            <p:ph type="body" idx="1"/>
          </p:nvPr>
        </p:nvSpPr>
        <p:spPr bwMode="auto">
          <a:xfrm>
            <a:off x="518400" y="2022477"/>
            <a:ext cx="8196262"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 Arial 20 pt</a:t>
            </a:r>
          </a:p>
          <a:p>
            <a:pPr lvl="1"/>
            <a:r>
              <a:rPr lang="en-GB" noProof="0" smtClean="0"/>
              <a:t>Second level, Arial 18 pt</a:t>
            </a:r>
          </a:p>
          <a:p>
            <a:pPr lvl="2"/>
            <a:r>
              <a:rPr lang="en-GB" noProof="0" smtClean="0"/>
              <a:t>Third level,  Arial 16 pt</a:t>
            </a:r>
          </a:p>
          <a:p>
            <a:pPr lvl="3"/>
            <a:r>
              <a:rPr lang="en-GB" noProof="0" smtClean="0"/>
              <a:t>Fourth level,  Arial 16 pt</a:t>
            </a:r>
          </a:p>
          <a:p>
            <a:pPr lvl="4"/>
            <a:r>
              <a:rPr lang="en-GB" noProof="0" smtClean="0"/>
              <a:t>Fifth level,  Arial 16 pt</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pic>
        <p:nvPicPr>
          <p:cNvPr id="2" name="Picture 1" descr="CMSLegal_Top_Logo_iL_0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8" r:id="rId7"/>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000"/>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a:p>
        </p:txBody>
      </p:sp>
      <p:pic>
        <p:nvPicPr>
          <p:cNvPr id="2" name="Picture 1" descr="CMSLegal_Top_Logo_iL_0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30" r:id="rId1"/>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42"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4343" name="Textplatzhalter 2"/>
          <p:cNvSpPr>
            <a:spLocks noGrp="1"/>
          </p:cNvSpPr>
          <p:nvPr>
            <p:ph type="body" idx="1"/>
          </p:nvPr>
        </p:nvSpPr>
        <p:spPr bwMode="auto">
          <a:xfrm>
            <a:off x="540000" y="5378400"/>
            <a:ext cx="7308850"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400" baseline="0" noProof="0" dirty="0" smtClean="0">
                <a:solidFill>
                  <a:srgbClr val="000000"/>
                </a:solidFill>
                <a:latin typeface="Arial"/>
              </a:rPr>
              <a:t>This is the sub-heading, Arial 14/18pt. </a:t>
            </a:r>
            <a:endParaRPr lang="en-GB" noProof="0" dirty="0" smtClean="0"/>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3" name="TextBox 12" descr="CMSLegal_Footer_Text_Date"/>
          <p:cNvSpPr txBox="1"/>
          <p:nvPr/>
        </p:nvSpPr>
        <p:spPr>
          <a:xfrm>
            <a:off x="122400" y="6530400"/>
            <a:ext cx="7920000" cy="246221"/>
          </a:xfrm>
          <a:prstGeom prst="rect">
            <a:avLst/>
          </a:prstGeom>
          <a:noFill/>
          <a:ln>
            <a:noFill/>
          </a:ln>
        </p:spPr>
        <p:txBody>
          <a:bodyPr wrap="square" rtlCol="0">
            <a:spAutoFit/>
          </a:bodyPr>
          <a:lstStyle/>
          <a:p>
            <a:r>
              <a:rPr lang="en-GB" sz="1000" noProof="0" dirty="0" smtClean="0">
                <a:solidFill>
                  <a:srgbClr val="766A62"/>
                </a:solidFill>
                <a:latin typeface="Arial"/>
                <a:cs typeface="Arial" pitchFamily="34" charset="0"/>
              </a:rPr>
              <a:t>footer text | footer date</a:t>
            </a:r>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32" r:id="rId1"/>
  </p:sldLayoutIdLst>
  <p:hf hdr="0" dt="0"/>
  <p:txStyles>
    <p:titleStyle>
      <a:lvl1pPr algn="l" rtl="0" eaLnBrk="1" fontAlgn="base" hangingPunct="1">
        <a:spcBef>
          <a:spcPct val="0"/>
        </a:spcBef>
        <a:spcAft>
          <a:spcPct val="0"/>
        </a:spcAft>
        <a:defRPr lang="de-DE" sz="2000" b="1"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frm=1&amp;source=images&amp;cd=&amp;cad=rja&amp;uact=8&amp;ved=0CAcQjRw&amp;url=http://wyborcza.biz/biznes/1,100896,14126502,Tusk__Budowa_polskiej_elektrowni_atomowej_opozni_sie.html&amp;ei=WOoPVbj3J4GqUc6BgrgD&amp;bvm=bv.88528373,d.ZGU&amp;psig=AFQjCNHu94snEVVc0Pm66MSnwUnCroEu8g&amp;ust=1427192617700155"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7311600" cy="936000"/>
          </a:xfrm>
        </p:spPr>
        <p:txBody>
          <a:bodyPr/>
          <a:lstStyle/>
          <a:p>
            <a:r>
              <a:rPr lang="en-GB" altLang="en-US" dirty="0" smtClean="0"/>
              <a:t>Poland’s First Nuclear Plant – </a:t>
            </a:r>
            <a:br>
              <a:rPr lang="en-GB" altLang="en-US" dirty="0" smtClean="0"/>
            </a:br>
            <a:r>
              <a:rPr lang="en-GB" altLang="en-US" dirty="0" smtClean="0"/>
              <a:t>History and Status Quo</a:t>
            </a:r>
            <a:endParaRPr lang="en-GB" dirty="0"/>
          </a:p>
        </p:txBody>
      </p:sp>
      <p:sp>
        <p:nvSpPr>
          <p:cNvPr id="3" name="Text Placeholder 2"/>
          <p:cNvSpPr>
            <a:spLocks noGrp="1"/>
          </p:cNvSpPr>
          <p:nvPr>
            <p:ph type="body" sz="quarter" idx="10"/>
          </p:nvPr>
        </p:nvSpPr>
        <p:spPr>
          <a:xfrm>
            <a:off x="611560" y="5356894"/>
            <a:ext cx="4824536" cy="664394"/>
          </a:xfrm>
        </p:spPr>
        <p:txBody>
          <a:bodyPr/>
          <a:lstStyle/>
          <a:p>
            <a:r>
              <a:rPr lang="en-GB" altLang="en-US" sz="1600" i="1" dirty="0" smtClean="0">
                <a:latin typeface="Times New Roman" charset="0"/>
              </a:rPr>
              <a:t>„Nuclear Energy on Liberalized Energy Markets:</a:t>
            </a:r>
            <a:br>
              <a:rPr lang="en-GB" altLang="en-US" sz="1600" i="1" dirty="0" smtClean="0">
                <a:latin typeface="Times New Roman" charset="0"/>
              </a:rPr>
            </a:br>
            <a:r>
              <a:rPr lang="en-GB" altLang="en-US" sz="1600" i="1" dirty="0" smtClean="0">
                <a:latin typeface="Times New Roman" charset="0"/>
              </a:rPr>
              <a:t>Technology, Financing, Planning”</a:t>
            </a:r>
            <a:endParaRPr lang="en-GB" sz="1600" dirty="0"/>
          </a:p>
        </p:txBody>
      </p:sp>
      <p:sp>
        <p:nvSpPr>
          <p:cNvPr id="4" name="Rectangle 3"/>
          <p:cNvSpPr/>
          <p:nvPr/>
        </p:nvSpPr>
        <p:spPr>
          <a:xfrm>
            <a:off x="636209" y="3501008"/>
            <a:ext cx="1593898" cy="584775"/>
          </a:xfrm>
          <a:prstGeom prst="rect">
            <a:avLst/>
          </a:prstGeom>
        </p:spPr>
        <p:txBody>
          <a:bodyPr wrap="none">
            <a:spAutoFit/>
          </a:bodyPr>
          <a:lstStyle/>
          <a:p>
            <a:r>
              <a:rPr lang="en-GB" altLang="en-US" sz="1600" dirty="0" err="1" smtClean="0">
                <a:solidFill>
                  <a:srgbClr val="13294A"/>
                </a:solidFill>
              </a:rPr>
              <a:t>dr</a:t>
            </a:r>
            <a:r>
              <a:rPr lang="en-GB" altLang="en-US" sz="1600" dirty="0" smtClean="0">
                <a:solidFill>
                  <a:srgbClr val="13294A"/>
                </a:solidFill>
              </a:rPr>
              <a:t> Andrzej </a:t>
            </a:r>
            <a:r>
              <a:rPr lang="en-GB" altLang="en-US" sz="1600" dirty="0" err="1" smtClean="0">
                <a:solidFill>
                  <a:srgbClr val="13294A"/>
                </a:solidFill>
              </a:rPr>
              <a:t>Błach</a:t>
            </a:r>
            <a:r>
              <a:rPr lang="en-GB" altLang="en-US" sz="1600" dirty="0" smtClean="0">
                <a:solidFill>
                  <a:srgbClr val="13294A"/>
                </a:solidFill>
              </a:rPr>
              <a:t> </a:t>
            </a:r>
            <a:br>
              <a:rPr lang="en-GB" altLang="en-US" sz="1600" dirty="0" smtClean="0">
                <a:solidFill>
                  <a:srgbClr val="13294A"/>
                </a:solidFill>
              </a:rPr>
            </a:br>
            <a:r>
              <a:rPr lang="en-GB" altLang="en-US" sz="1600" dirty="0" smtClean="0">
                <a:solidFill>
                  <a:srgbClr val="13294A"/>
                </a:solidFill>
              </a:rPr>
              <a:t>Partner</a:t>
            </a:r>
            <a:endParaRPr lang="en-GB" altLang="en-US" sz="1600" dirty="0">
              <a:solidFill>
                <a:srgbClr val="13294A"/>
              </a:solidFill>
            </a:endParaRPr>
          </a:p>
        </p:txBody>
      </p:sp>
      <p:sp>
        <p:nvSpPr>
          <p:cNvPr id="5" name="Rectangle 4"/>
          <p:cNvSpPr/>
          <p:nvPr/>
        </p:nvSpPr>
        <p:spPr>
          <a:xfrm>
            <a:off x="611560" y="6165304"/>
            <a:ext cx="2263953" cy="338554"/>
          </a:xfrm>
          <a:prstGeom prst="rect">
            <a:avLst/>
          </a:prstGeom>
        </p:spPr>
        <p:txBody>
          <a:bodyPr wrap="none">
            <a:spAutoFit/>
          </a:bodyPr>
          <a:lstStyle/>
          <a:p>
            <a:r>
              <a:rPr lang="en-GB" sz="1600" dirty="0">
                <a:solidFill>
                  <a:srgbClr val="13294A"/>
                </a:solidFill>
              </a:rPr>
              <a:t>Sofia, 26-27 March 2015 </a:t>
            </a:r>
          </a:p>
        </p:txBody>
      </p:sp>
    </p:spTree>
    <p:extLst>
      <p:ext uri="{BB962C8B-B14F-4D97-AF65-F5344CB8AC3E}">
        <p14:creationId xmlns:p14="http://schemas.microsoft.com/office/powerpoint/2010/main" val="349456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Legal Advisor</a:t>
            </a:r>
            <a:endParaRPr lang="en-GB" dirty="0"/>
          </a:p>
        </p:txBody>
      </p:sp>
      <p:sp>
        <p:nvSpPr>
          <p:cNvPr id="3" name="Text Placeholder 2"/>
          <p:cNvSpPr>
            <a:spLocks noGrp="1"/>
          </p:cNvSpPr>
          <p:nvPr>
            <p:ph type="body" sz="quarter" idx="11"/>
          </p:nvPr>
        </p:nvSpPr>
        <p:spPr/>
        <p:txBody>
          <a:bodyPr/>
          <a:lstStyle/>
          <a:p>
            <a:r>
              <a:rPr lang="en-GB" altLang="en-US" dirty="0" smtClean="0"/>
              <a:t>Previous tender (public procurement) cancelled</a:t>
            </a:r>
          </a:p>
          <a:p>
            <a:r>
              <a:rPr lang="en-GB" altLang="en-US" dirty="0" smtClean="0"/>
              <a:t>New tender for Project lawyers commenced by PGE (on behalf of EJ1) in February 2015</a:t>
            </a:r>
          </a:p>
          <a:p>
            <a:r>
              <a:rPr lang="en-GB" altLang="en-US" dirty="0" smtClean="0"/>
              <a:t>Very complex tender requirements</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10</a:t>
            </a:fld>
            <a:endParaRPr lang="en-GB" noProof="0" dirty="0"/>
          </a:p>
        </p:txBody>
      </p:sp>
    </p:spTree>
    <p:extLst>
      <p:ext uri="{BB962C8B-B14F-4D97-AF65-F5344CB8AC3E}">
        <p14:creationId xmlns:p14="http://schemas.microsoft.com/office/powerpoint/2010/main" val="56053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General Contracting Concept</a:t>
            </a:r>
            <a:endParaRPr lang="en-GB" dirty="0"/>
          </a:p>
        </p:txBody>
      </p:sp>
      <p:sp>
        <p:nvSpPr>
          <p:cNvPr id="3" name="Text Placeholder 2"/>
          <p:cNvSpPr>
            <a:spLocks noGrp="1"/>
          </p:cNvSpPr>
          <p:nvPr>
            <p:ph type="body" sz="quarter" idx="11"/>
          </p:nvPr>
        </p:nvSpPr>
        <p:spPr/>
        <p:txBody>
          <a:bodyPr/>
          <a:lstStyle/>
          <a:p>
            <a:r>
              <a:rPr lang="en-GB" altLang="en-US" dirty="0" smtClean="0"/>
              <a:t>Integrated procedure	(one tender for the following):</a:t>
            </a:r>
          </a:p>
          <a:p>
            <a:pPr lvl="1"/>
            <a:r>
              <a:rPr lang="en-GB" altLang="en-US" dirty="0" smtClean="0"/>
              <a:t>Delivery of reactor technology</a:t>
            </a:r>
          </a:p>
          <a:p>
            <a:pPr lvl="1"/>
            <a:r>
              <a:rPr lang="en-GB" altLang="en-US" dirty="0" smtClean="0"/>
              <a:t>Engineering, Procurement and Construction services</a:t>
            </a:r>
          </a:p>
          <a:p>
            <a:pPr lvl="1"/>
            <a:r>
              <a:rPr lang="en-GB" altLang="en-US" dirty="0" smtClean="0"/>
              <a:t>Operation and Maintenance support</a:t>
            </a:r>
          </a:p>
          <a:p>
            <a:pPr lvl="1"/>
            <a:r>
              <a:rPr lang="en-GB" altLang="en-US" dirty="0" smtClean="0"/>
              <a:t>Debt financing package including ECAs’ commitments</a:t>
            </a:r>
          </a:p>
          <a:p>
            <a:pPr lvl="1"/>
            <a:r>
              <a:rPr lang="en-GB" altLang="en-US" dirty="0" smtClean="0"/>
              <a:t>Fuel supply (long term)</a:t>
            </a:r>
          </a:p>
          <a:p>
            <a:pPr lvl="1"/>
            <a:r>
              <a:rPr lang="en-GB" altLang="en-US" dirty="0" smtClean="0"/>
              <a:t>Equity involvement</a:t>
            </a:r>
          </a:p>
          <a:p>
            <a:pPr lvl="1"/>
            <a:r>
              <a:rPr lang="en-GB" altLang="en-US" dirty="0" smtClean="0"/>
              <a:t>Energy offtake (?!?)</a:t>
            </a:r>
          </a:p>
          <a:p>
            <a:pPr lvl="1">
              <a:buFontTx/>
              <a:buNone/>
            </a:pPr>
            <a:r>
              <a:rPr lang="en-GB" altLang="en-US" dirty="0" smtClean="0"/>
              <a:t>Is this realistic???</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11</a:t>
            </a:fld>
            <a:endParaRPr lang="en-GB" noProof="0" dirty="0"/>
          </a:p>
        </p:txBody>
      </p:sp>
    </p:spTree>
    <p:extLst>
      <p:ext uri="{BB962C8B-B14F-4D97-AF65-F5344CB8AC3E}">
        <p14:creationId xmlns:p14="http://schemas.microsoft.com/office/powerpoint/2010/main" val="257163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Financing concept</a:t>
            </a:r>
            <a:endParaRPr lang="en-GB" dirty="0"/>
          </a:p>
        </p:txBody>
      </p:sp>
      <p:sp>
        <p:nvSpPr>
          <p:cNvPr id="3" name="Text Placeholder 2"/>
          <p:cNvSpPr>
            <a:spLocks noGrp="1"/>
          </p:cNvSpPr>
          <p:nvPr>
            <p:ph type="body" sz="quarter" idx="11"/>
          </p:nvPr>
        </p:nvSpPr>
        <p:spPr/>
        <p:txBody>
          <a:bodyPr/>
          <a:lstStyle/>
          <a:p>
            <a:r>
              <a:rPr lang="en-GB" altLang="en-US" dirty="0" smtClean="0"/>
              <a:t>Role of the State Budget?</a:t>
            </a:r>
          </a:p>
          <a:p>
            <a:r>
              <a:rPr lang="en-GB" altLang="en-US" dirty="0" smtClean="0"/>
              <a:t>Support Mechanism</a:t>
            </a:r>
          </a:p>
          <a:p>
            <a:pPr lvl="1"/>
            <a:r>
              <a:rPr lang="en-GB" altLang="en-US" dirty="0" smtClean="0"/>
              <a:t>Hinckley Point C – type „investment contract” – contract for differences</a:t>
            </a:r>
          </a:p>
          <a:p>
            <a:r>
              <a:rPr lang="en-GB" altLang="en-US" dirty="0" smtClean="0"/>
              <a:t>Export Credit Agencies</a:t>
            </a:r>
          </a:p>
          <a:p>
            <a:r>
              <a:rPr lang="en-GB" altLang="en-US" dirty="0" smtClean="0"/>
              <a:t>Expectations as to equity financing</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12</a:t>
            </a:fld>
            <a:endParaRPr lang="en-GB" noProof="0" dirty="0"/>
          </a:p>
        </p:txBody>
      </p:sp>
    </p:spTree>
    <p:extLst>
      <p:ext uri="{BB962C8B-B14F-4D97-AF65-F5344CB8AC3E}">
        <p14:creationId xmlns:p14="http://schemas.microsoft.com/office/powerpoint/2010/main" val="257163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Legal Environment</a:t>
            </a:r>
            <a:endParaRPr lang="en-GB" dirty="0"/>
          </a:p>
        </p:txBody>
      </p:sp>
      <p:sp>
        <p:nvSpPr>
          <p:cNvPr id="3" name="Text Placeholder 2"/>
          <p:cNvSpPr>
            <a:spLocks noGrp="1"/>
          </p:cNvSpPr>
          <p:nvPr>
            <p:ph type="body" sz="quarter" idx="11"/>
          </p:nvPr>
        </p:nvSpPr>
        <p:spPr/>
        <p:txBody>
          <a:bodyPr/>
          <a:lstStyle/>
          <a:p>
            <a:r>
              <a:rPr lang="en-GB" altLang="en-US" dirty="0" smtClean="0"/>
              <a:t>Atomic Law</a:t>
            </a:r>
          </a:p>
          <a:p>
            <a:pPr lvl="1"/>
            <a:r>
              <a:rPr lang="en-GB" altLang="en-US" dirty="0" smtClean="0"/>
              <a:t>Adopted in 2000 but based largely on 1986 legislation</a:t>
            </a:r>
          </a:p>
          <a:p>
            <a:pPr lvl="1"/>
            <a:r>
              <a:rPr lang="en-GB" altLang="en-US" dirty="0" smtClean="0"/>
              <a:t>Most recent amendment in 2014 – incorporates European regulations on nuclear waste management and disposal</a:t>
            </a:r>
          </a:p>
          <a:p>
            <a:r>
              <a:rPr lang="en-GB" altLang="en-US" dirty="0" smtClean="0"/>
              <a:t>A special NPP law (2011)</a:t>
            </a:r>
          </a:p>
          <a:p>
            <a:pPr lvl="1"/>
            <a:r>
              <a:rPr lang="en-GB" altLang="en-US" dirty="0" smtClean="0"/>
              <a:t>What is regulated</a:t>
            </a:r>
          </a:p>
          <a:p>
            <a:pPr lvl="1"/>
            <a:r>
              <a:rPr lang="en-GB" altLang="en-US" dirty="0" smtClean="0"/>
              <a:t>Does anybody need a special purpose law?</a:t>
            </a:r>
          </a:p>
          <a:p>
            <a:r>
              <a:rPr lang="en-GB" altLang="en-US" dirty="0" smtClean="0"/>
              <a:t>Key secondary legislation in place</a:t>
            </a:r>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13</a:t>
            </a:fld>
            <a:endParaRPr lang="en-GB" noProof="0" dirty="0"/>
          </a:p>
        </p:txBody>
      </p:sp>
    </p:spTree>
    <p:extLst>
      <p:ext uri="{BB962C8B-B14F-4D97-AF65-F5344CB8AC3E}">
        <p14:creationId xmlns:p14="http://schemas.microsoft.com/office/powerpoint/2010/main" val="257163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dirty="0" smtClean="0"/>
              <a:t>Thank you</a:t>
            </a:r>
            <a:endParaRPr lang="en-GB" sz="28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14</a:t>
            </a:fld>
            <a:endParaRPr lang="en-GB" noProof="0" dirty="0"/>
          </a:p>
        </p:txBody>
      </p:sp>
      <p:sp>
        <p:nvSpPr>
          <p:cNvPr id="5" name="Text Placeholder 2"/>
          <p:cNvSpPr txBox="1">
            <a:spLocks/>
          </p:cNvSpPr>
          <p:nvPr/>
        </p:nvSpPr>
        <p:spPr bwMode="auto">
          <a:xfrm>
            <a:off x="3275856" y="3861048"/>
            <a:ext cx="266429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sz="2000" kern="1200">
                <a:solidFill>
                  <a:srgbClr val="13294A"/>
                </a:solidFill>
                <a:latin typeface="Arial" pitchFamily="34" charset="0"/>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Symbol" pitchFamily="18" charset="2"/>
              <a:buNone/>
            </a:pPr>
            <a:r>
              <a:rPr lang="pl-PL" sz="1200" b="1" dirty="0"/>
              <a:t>d</a:t>
            </a:r>
            <a:r>
              <a:rPr lang="pl-PL" sz="1200" b="1" dirty="0" smtClean="0"/>
              <a:t>r </a:t>
            </a:r>
            <a:r>
              <a:rPr lang="en-GB" sz="1200" b="1" dirty="0" smtClean="0"/>
              <a:t>Andrzej </a:t>
            </a:r>
            <a:r>
              <a:rPr lang="en-GB" sz="1200" b="1" dirty="0" err="1" smtClean="0"/>
              <a:t>Błach</a:t>
            </a:r>
            <a:endParaRPr lang="en-GB" sz="1200" b="1" dirty="0" smtClean="0"/>
          </a:p>
          <a:p>
            <a:pPr marL="0" indent="0" algn="ctr">
              <a:spcBef>
                <a:spcPts val="0"/>
              </a:spcBef>
              <a:buFont typeface="Symbol" pitchFamily="18" charset="2"/>
              <a:buNone/>
            </a:pPr>
            <a:r>
              <a:rPr lang="en-GB" sz="1200" b="1" dirty="0" smtClean="0"/>
              <a:t>Partner </a:t>
            </a:r>
          </a:p>
          <a:p>
            <a:pPr marL="0" indent="0" algn="ctr">
              <a:spcBef>
                <a:spcPts val="0"/>
              </a:spcBef>
              <a:buFont typeface="Symbol" pitchFamily="18" charset="2"/>
              <a:buNone/>
            </a:pPr>
            <a:r>
              <a:rPr lang="en-GB" sz="1200" b="1" dirty="0" smtClean="0"/>
              <a:t>T</a:t>
            </a:r>
            <a:r>
              <a:rPr lang="en-GB" sz="1200" dirty="0" smtClean="0"/>
              <a:t> +48 22 520 55 09</a:t>
            </a:r>
          </a:p>
          <a:p>
            <a:pPr marL="0" indent="0" algn="ctr">
              <a:spcBef>
                <a:spcPts val="0"/>
              </a:spcBef>
              <a:buFont typeface="Symbol" pitchFamily="18" charset="2"/>
              <a:buNone/>
            </a:pPr>
            <a:r>
              <a:rPr lang="en-GB" sz="1200" b="1" dirty="0" smtClean="0"/>
              <a:t>E</a:t>
            </a:r>
            <a:r>
              <a:rPr lang="en-GB" sz="1200" dirty="0" smtClean="0"/>
              <a:t> andrzej.blach@cms-cmck.com</a:t>
            </a:r>
          </a:p>
          <a:p>
            <a:pPr marL="0" indent="0">
              <a:buFont typeface="Symbol" pitchFamily="18" charset="2"/>
              <a:buNone/>
            </a:pP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9684" y="2060847"/>
            <a:ext cx="1058046" cy="1584177"/>
          </a:xfrm>
          <a:prstGeom prst="rect">
            <a:avLst/>
          </a:prstGeom>
        </p:spPr>
      </p:pic>
    </p:spTree>
    <p:extLst>
      <p:ext uri="{BB962C8B-B14F-4D97-AF65-F5344CB8AC3E}">
        <p14:creationId xmlns:p14="http://schemas.microsoft.com/office/powerpoint/2010/main" val="144532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4B39B52A-EAD5-4CA9-B46E-2F3B4224B365}" type="slidenum">
              <a:rPr lang="en-GB" noProof="0" smtClean="0"/>
              <a:pPr/>
              <a:t>15</a:t>
            </a:fld>
            <a:endParaRPr lang="en-GB" noProof="0" dirty="0"/>
          </a:p>
        </p:txBody>
      </p:sp>
    </p:spTree>
    <p:extLst>
      <p:ext uri="{BB962C8B-B14F-4D97-AF65-F5344CB8AC3E}">
        <p14:creationId xmlns:p14="http://schemas.microsoft.com/office/powerpoint/2010/main" val="103234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Nuclear Energy in Poland – Last Century</a:t>
            </a:r>
            <a:endParaRPr lang="en-GB" dirty="0"/>
          </a:p>
        </p:txBody>
      </p:sp>
      <p:sp>
        <p:nvSpPr>
          <p:cNvPr id="3" name="Text Placeholder 2"/>
          <p:cNvSpPr>
            <a:spLocks noGrp="1"/>
          </p:cNvSpPr>
          <p:nvPr>
            <p:ph type="body" sz="quarter" idx="11"/>
          </p:nvPr>
        </p:nvSpPr>
        <p:spPr/>
        <p:txBody>
          <a:bodyPr/>
          <a:lstStyle/>
          <a:p>
            <a:r>
              <a:rPr lang="en-GB" altLang="en-US" dirty="0" smtClean="0"/>
              <a:t>1971: </a:t>
            </a:r>
          </a:p>
          <a:p>
            <a:pPr lvl="1"/>
            <a:r>
              <a:rPr lang="en-GB" altLang="en-US" dirty="0" smtClean="0"/>
              <a:t>a decision to build a 1600 MW four-unit NPP at </a:t>
            </a:r>
            <a:r>
              <a:rPr lang="en-GB" altLang="en-US" dirty="0" err="1" smtClean="0"/>
              <a:t>Żarnowiec</a:t>
            </a:r>
            <a:r>
              <a:rPr lang="en-GB" altLang="en-US" dirty="0" smtClean="0"/>
              <a:t> Lake (Pomerania) (WWER-440)</a:t>
            </a:r>
          </a:p>
          <a:p>
            <a:pPr lvl="1"/>
            <a:r>
              <a:rPr lang="en-GB" altLang="en-US" dirty="0" smtClean="0"/>
              <a:t>Overall plan called for 10(!) nuclear reactors; relevant locations were chosen</a:t>
            </a:r>
          </a:p>
          <a:p>
            <a:r>
              <a:rPr lang="en-GB" altLang="en-US" dirty="0" smtClean="0"/>
              <a:t>1982:</a:t>
            </a:r>
          </a:p>
          <a:p>
            <a:pPr lvl="1"/>
            <a:r>
              <a:rPr lang="en-GB" altLang="en-US" dirty="0" smtClean="0"/>
              <a:t>Construction commenced</a:t>
            </a:r>
          </a:p>
          <a:p>
            <a:pPr lvl="1"/>
            <a:r>
              <a:rPr lang="en-GB" altLang="en-US" dirty="0" smtClean="0"/>
              <a:t>50 companies, 6.5 thousand people employed</a:t>
            </a:r>
          </a:p>
          <a:p>
            <a:pPr lvl="1"/>
            <a:r>
              <a:rPr lang="en-GB" altLang="en-US" dirty="0" smtClean="0"/>
              <a:t>Plant scheduled to open in 1991</a:t>
            </a:r>
            <a:endParaRPr lang="en-GB" altLang="en-US" sz="2000" dirty="0" smtClean="0"/>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a:t>
            </a:fld>
            <a:endParaRPr lang="en-GB" noProof="0" dirty="0"/>
          </a:p>
        </p:txBody>
      </p:sp>
    </p:spTree>
    <p:extLst>
      <p:ext uri="{BB962C8B-B14F-4D97-AF65-F5344CB8AC3E}">
        <p14:creationId xmlns:p14="http://schemas.microsoft.com/office/powerpoint/2010/main" val="168807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52000"/>
            <a:ext cx="7077936" cy="1584000"/>
          </a:xfrm>
        </p:spPr>
        <p:txBody>
          <a:bodyPr/>
          <a:lstStyle/>
          <a:p>
            <a:r>
              <a:rPr lang="en-GB" altLang="en-US" dirty="0" smtClean="0"/>
              <a:t>Nuclear Energy in Poland – History (Dis)continued</a:t>
            </a:r>
            <a:endParaRPr lang="en-GB" dirty="0"/>
          </a:p>
        </p:txBody>
      </p:sp>
      <p:sp>
        <p:nvSpPr>
          <p:cNvPr id="3" name="Text Placeholder 2"/>
          <p:cNvSpPr>
            <a:spLocks noGrp="1"/>
          </p:cNvSpPr>
          <p:nvPr>
            <p:ph type="body" sz="quarter" idx="11"/>
          </p:nvPr>
        </p:nvSpPr>
        <p:spPr/>
        <p:txBody>
          <a:bodyPr/>
          <a:lstStyle/>
          <a:p>
            <a:pPr>
              <a:lnSpc>
                <a:spcPct val="90000"/>
              </a:lnSpc>
            </a:pPr>
            <a:r>
              <a:rPr lang="en-GB" altLang="en-US" dirty="0" smtClean="0"/>
              <a:t>16 April 1986: </a:t>
            </a:r>
          </a:p>
          <a:p>
            <a:pPr lvl="1">
              <a:lnSpc>
                <a:spcPct val="90000"/>
              </a:lnSpc>
            </a:pPr>
            <a:r>
              <a:rPr lang="en-GB" altLang="en-US" sz="1600" dirty="0" smtClean="0"/>
              <a:t>Chernobyl disaster</a:t>
            </a:r>
          </a:p>
          <a:p>
            <a:pPr lvl="1">
              <a:lnSpc>
                <a:spcPct val="90000"/>
              </a:lnSpc>
            </a:pPr>
            <a:r>
              <a:rPr lang="en-GB" altLang="en-US" sz="1600" dirty="0" smtClean="0"/>
              <a:t>Poland still under Communist regime: no immediate response</a:t>
            </a:r>
          </a:p>
          <a:p>
            <a:pPr>
              <a:lnSpc>
                <a:spcPct val="90000"/>
              </a:lnSpc>
            </a:pPr>
            <a:r>
              <a:rPr lang="en-GB" altLang="en-US" dirty="0" smtClean="0"/>
              <a:t>4</a:t>
            </a:r>
            <a:r>
              <a:rPr lang="en-GB" altLang="en-US" sz="1600" dirty="0" smtClean="0"/>
              <a:t> </a:t>
            </a:r>
            <a:r>
              <a:rPr lang="en-GB" altLang="en-US" dirty="0" smtClean="0"/>
              <a:t>September 1990:</a:t>
            </a:r>
          </a:p>
          <a:p>
            <a:pPr lvl="1">
              <a:lnSpc>
                <a:spcPct val="90000"/>
              </a:lnSpc>
            </a:pPr>
            <a:r>
              <a:rPr lang="en-GB" altLang="en-US" sz="1600" dirty="0" smtClean="0"/>
              <a:t>Project discontinued: environmentalists and celebrities (including Lech </a:t>
            </a:r>
            <a:r>
              <a:rPr lang="en-GB" altLang="en-US" sz="1600" dirty="0" err="1" smtClean="0"/>
              <a:t>Wałęsa</a:t>
            </a:r>
            <a:r>
              <a:rPr lang="en-GB" altLang="en-US" sz="1600" dirty="0" smtClean="0"/>
              <a:t>) strongly opposing the plant</a:t>
            </a:r>
          </a:p>
          <a:p>
            <a:pPr lvl="1">
              <a:lnSpc>
                <a:spcPct val="90000"/>
              </a:lnSpc>
            </a:pPr>
            <a:r>
              <a:rPr lang="en-GB" altLang="en-US" sz="1600" dirty="0" smtClean="0"/>
              <a:t>Official Government position:</a:t>
            </a:r>
          </a:p>
          <a:p>
            <a:pPr lvl="2">
              <a:lnSpc>
                <a:spcPct val="90000"/>
              </a:lnSpc>
            </a:pPr>
            <a:r>
              <a:rPr lang="en-GB" altLang="en-US" sz="1400" dirty="0" smtClean="0"/>
              <a:t>„</a:t>
            </a:r>
            <a:r>
              <a:rPr lang="en-GB" altLang="en-US" sz="1400" b="1" dirty="0" err="1" smtClean="0"/>
              <a:t>Ż</a:t>
            </a:r>
            <a:r>
              <a:rPr lang="en-GB" altLang="en-US" sz="1400" b="1" i="1" dirty="0" err="1" smtClean="0"/>
              <a:t>arnowiec</a:t>
            </a:r>
            <a:r>
              <a:rPr lang="en-GB" altLang="en-US" sz="1400" b="1" i="1" dirty="0" smtClean="0"/>
              <a:t> NPP will be unnecessary for the Polish power system for the next 10-20 years, and even after such time there is no certainty that nuclear energy generation would be needed</a:t>
            </a:r>
            <a:r>
              <a:rPr lang="en-GB" altLang="en-US" sz="1400" dirty="0" smtClean="0"/>
              <a:t>”</a:t>
            </a:r>
          </a:p>
          <a:p>
            <a:pPr lvl="1">
              <a:lnSpc>
                <a:spcPct val="90000"/>
              </a:lnSpc>
            </a:pPr>
            <a:r>
              <a:rPr lang="en-GB" altLang="en-US" sz="1600" dirty="0" smtClean="0"/>
              <a:t>One of the reactors sold to Finland (</a:t>
            </a:r>
            <a:r>
              <a:rPr lang="en-GB" altLang="en-US" sz="1600" dirty="0" err="1" smtClean="0"/>
              <a:t>Lovissa</a:t>
            </a:r>
            <a:r>
              <a:rPr lang="en-GB" altLang="en-US" sz="1600" dirty="0" smtClean="0"/>
              <a:t>), another used in a training centre in Hungary...</a:t>
            </a:r>
          </a:p>
          <a:p>
            <a:pPr lvl="1">
              <a:lnSpc>
                <a:spcPct val="90000"/>
              </a:lnSpc>
            </a:pPr>
            <a:r>
              <a:rPr lang="en-GB" altLang="en-US" sz="1600" dirty="0" smtClean="0"/>
              <a:t>Poland left with a construction site covering hundreds of hectares</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3</a:t>
            </a:fld>
            <a:endParaRPr lang="en-GB" noProof="0" dirty="0"/>
          </a:p>
        </p:txBody>
      </p:sp>
    </p:spTree>
    <p:extLst>
      <p:ext uri="{BB962C8B-B14F-4D97-AF65-F5344CB8AC3E}">
        <p14:creationId xmlns:p14="http://schemas.microsoft.com/office/powerpoint/2010/main" val="6218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Nuclear Energy in Poland – Revival</a:t>
            </a:r>
            <a:endParaRPr lang="en-GB" dirty="0"/>
          </a:p>
        </p:txBody>
      </p:sp>
      <p:sp>
        <p:nvSpPr>
          <p:cNvPr id="3" name="Text Placeholder 2"/>
          <p:cNvSpPr>
            <a:spLocks noGrp="1"/>
          </p:cNvSpPr>
          <p:nvPr>
            <p:ph type="body" sz="quarter" idx="11"/>
          </p:nvPr>
        </p:nvSpPr>
        <p:spPr/>
        <p:txBody>
          <a:bodyPr/>
          <a:lstStyle/>
          <a:p>
            <a:r>
              <a:rPr lang="en-GB" altLang="en-US" dirty="0"/>
              <a:t>2009: </a:t>
            </a:r>
          </a:p>
          <a:p>
            <a:pPr lvl="1"/>
            <a:r>
              <a:rPr lang="en-GB" altLang="en-US" dirty="0" smtClean="0"/>
              <a:t>The Government decides to re-start nuclear energy program with an aim to have an NPP operational by 2020.</a:t>
            </a:r>
          </a:p>
          <a:p>
            <a:pPr lvl="1"/>
            <a:r>
              <a:rPr lang="en-GB" altLang="en-US" dirty="0" smtClean="0"/>
              <a:t>PGE S.A. (the largest utility Polish power generator and the largest utility) chosen as the main investor</a:t>
            </a:r>
          </a:p>
          <a:p>
            <a:pPr lvl="1"/>
            <a:r>
              <a:rPr lang="en-GB" altLang="en-US" dirty="0" smtClean="0"/>
              <a:t>A special Government Plenipotentiary for Nuclear Energy appointed</a:t>
            </a:r>
          </a:p>
          <a:p>
            <a:pPr lvl="1"/>
            <a:r>
              <a:rPr lang="en-GB" altLang="en-US" dirty="0" smtClean="0"/>
              <a:t>A multi-year time schedule adopted</a:t>
            </a:r>
          </a:p>
          <a:p>
            <a:pPr lvl="2"/>
            <a:r>
              <a:rPr lang="en-GB" altLang="en-US" dirty="0" smtClean="0"/>
              <a:t>A EPC contract to be concluded by  31 December 2013</a:t>
            </a:r>
          </a:p>
          <a:p>
            <a:pPr lvl="2"/>
            <a:r>
              <a:rPr lang="en-GB" altLang="en-US" dirty="0" smtClean="0"/>
              <a:t>Design to be ready by 31 December 2015</a:t>
            </a:r>
          </a:p>
          <a:p>
            <a:pPr lvl="2"/>
            <a:r>
              <a:rPr lang="en-GB" altLang="en-US" dirty="0" smtClean="0"/>
              <a:t>Commencement of construction by 1 January 2016</a:t>
            </a:r>
          </a:p>
          <a:p>
            <a:pPr marL="0" indent="0">
              <a:buNone/>
            </a:pPr>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4</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Nuclear Energy in Poland – Revival</a:t>
            </a:r>
            <a:endParaRPr lang="en-GB" dirty="0"/>
          </a:p>
        </p:txBody>
      </p:sp>
      <p:sp>
        <p:nvSpPr>
          <p:cNvPr id="3" name="Text Placeholder 2"/>
          <p:cNvSpPr>
            <a:spLocks noGrp="1"/>
          </p:cNvSpPr>
          <p:nvPr>
            <p:ph type="body" sz="quarter" idx="11"/>
          </p:nvPr>
        </p:nvSpPr>
        <p:spPr/>
        <p:txBody>
          <a:bodyPr/>
          <a:lstStyle/>
          <a:p>
            <a:r>
              <a:rPr lang="en-GB" altLang="en-US" dirty="0" smtClean="0"/>
              <a:t>Memoranda regarding cooperation signed by PGE</a:t>
            </a:r>
          </a:p>
          <a:p>
            <a:pPr lvl="1"/>
            <a:r>
              <a:rPr lang="en-GB" altLang="en-US" dirty="0" smtClean="0"/>
              <a:t>with EDF (November 2009)</a:t>
            </a:r>
          </a:p>
          <a:p>
            <a:pPr lvl="1"/>
            <a:r>
              <a:rPr lang="en-GB" altLang="en-US" dirty="0" smtClean="0"/>
              <a:t>with GE Hitachi Nuclear Energy (March 2010)</a:t>
            </a:r>
          </a:p>
          <a:p>
            <a:pPr lvl="1"/>
            <a:r>
              <a:rPr lang="en-GB" altLang="en-US" dirty="0" smtClean="0"/>
              <a:t>with Westinghouse (April 2010)</a:t>
            </a:r>
          </a:p>
          <a:p>
            <a:pPr lvl="1"/>
            <a:r>
              <a:rPr lang="en-GB" altLang="en-US" dirty="0" smtClean="0"/>
              <a:t>with Chugoku Electric Power Company (partially related to nuclear)(May 2010)</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5</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Investment Vehicle; Co-investors</a:t>
            </a:r>
            <a:endParaRPr lang="en-GB" dirty="0"/>
          </a:p>
        </p:txBody>
      </p:sp>
      <p:sp>
        <p:nvSpPr>
          <p:cNvPr id="3" name="Text Placeholder 2"/>
          <p:cNvSpPr>
            <a:spLocks noGrp="1"/>
          </p:cNvSpPr>
          <p:nvPr>
            <p:ph type="body" sz="quarter" idx="11"/>
          </p:nvPr>
        </p:nvSpPr>
        <p:spPr/>
        <p:txBody>
          <a:bodyPr/>
          <a:lstStyle/>
          <a:p>
            <a:r>
              <a:rPr lang="en-GB" altLang="en-US" dirty="0" smtClean="0"/>
              <a:t>2009: PGE </a:t>
            </a:r>
            <a:r>
              <a:rPr lang="en-GB" altLang="en-US" dirty="0" err="1" smtClean="0"/>
              <a:t>Energia</a:t>
            </a:r>
            <a:r>
              <a:rPr lang="en-GB" altLang="en-US" dirty="0" smtClean="0"/>
              <a:t> </a:t>
            </a:r>
            <a:r>
              <a:rPr lang="en-GB" altLang="en-US" dirty="0" err="1" smtClean="0"/>
              <a:t>Jądrowa</a:t>
            </a:r>
            <a:r>
              <a:rPr lang="en-GB" altLang="en-US" dirty="0" smtClean="0"/>
              <a:t> registered to coordinate nuclear efforts within the PGE group</a:t>
            </a:r>
          </a:p>
          <a:p>
            <a:r>
              <a:rPr lang="en-GB" altLang="en-US" dirty="0" smtClean="0"/>
              <a:t>2010: PGE EJ1 </a:t>
            </a:r>
            <a:r>
              <a:rPr lang="en-GB" altLang="en-US" dirty="0" err="1" smtClean="0"/>
              <a:t>sp</a:t>
            </a:r>
            <a:r>
              <a:rPr lang="en-GB" altLang="en-US" dirty="0" smtClean="0"/>
              <a:t> z .</a:t>
            </a:r>
            <a:r>
              <a:rPr lang="en-GB" altLang="en-US" dirty="0" err="1" smtClean="0"/>
              <a:t>o.o</a:t>
            </a:r>
            <a:r>
              <a:rPr lang="en-GB" altLang="en-US" dirty="0" smtClean="0"/>
              <a:t>. (a limited liability company) registered to act as a direct developer of the first Polish NPP</a:t>
            </a:r>
          </a:p>
          <a:p>
            <a:r>
              <a:rPr lang="en-GB" altLang="en-US" dirty="0" smtClean="0"/>
              <a:t>2013: PGE </a:t>
            </a:r>
            <a:r>
              <a:rPr lang="en-GB" altLang="en-US" dirty="0" err="1" smtClean="0"/>
              <a:t>Energia</a:t>
            </a:r>
            <a:r>
              <a:rPr lang="en-GB" altLang="en-US" dirty="0" smtClean="0"/>
              <a:t> </a:t>
            </a:r>
            <a:r>
              <a:rPr lang="en-GB" altLang="en-US" dirty="0" err="1" smtClean="0"/>
              <a:t>Jądrowa</a:t>
            </a:r>
            <a:r>
              <a:rPr lang="en-GB" altLang="en-US" dirty="0" smtClean="0"/>
              <a:t> merged with PGE</a:t>
            </a:r>
          </a:p>
          <a:p>
            <a:r>
              <a:rPr lang="en-GB" altLang="en-US" dirty="0" smtClean="0"/>
              <a:t>2014: the following shareholding structure is approved by the Polish Antimonopoly Office</a:t>
            </a:r>
          </a:p>
          <a:p>
            <a:pPr lvl="1"/>
            <a:r>
              <a:rPr lang="en-GB" altLang="en-US" dirty="0" smtClean="0"/>
              <a:t>PGE – 70%</a:t>
            </a:r>
          </a:p>
          <a:p>
            <a:pPr lvl="1"/>
            <a:r>
              <a:rPr lang="en-GB" altLang="en-US" dirty="0" err="1" smtClean="0"/>
              <a:t>Tauron</a:t>
            </a:r>
            <a:r>
              <a:rPr lang="en-GB" altLang="en-US" dirty="0" smtClean="0"/>
              <a:t> (the second largest utility) – 10%</a:t>
            </a:r>
          </a:p>
          <a:p>
            <a:pPr lvl="1"/>
            <a:r>
              <a:rPr lang="en-GB" altLang="en-US" dirty="0" smtClean="0"/>
              <a:t>ENEA (the third largest utility) – 10%</a:t>
            </a:r>
          </a:p>
          <a:p>
            <a:pPr lvl="1"/>
            <a:r>
              <a:rPr lang="en-GB" altLang="en-US" dirty="0" smtClean="0"/>
              <a:t>KGHM (leading copper producer) – 10%</a:t>
            </a:r>
            <a:endParaRPr lang="en-GB" altLang="en-US"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6</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Possible Locations</a:t>
            </a:r>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7</a:t>
            </a:fld>
            <a:endParaRPr lang="en-GB" noProof="0" dirty="0"/>
          </a:p>
        </p:txBody>
      </p:sp>
      <p:pic>
        <p:nvPicPr>
          <p:cNvPr id="3076" name="Picture 4" descr="http://bi.gazeta.pl/im/4/11470/z11470704Q,Planowane-elektrownie-atomowe-w-Polsce-i-u-naszy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48880"/>
            <a:ext cx="4753091" cy="29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9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Site Characterization, Licensing and Permitting</a:t>
            </a:r>
            <a:endParaRPr lang="en-GB" dirty="0"/>
          </a:p>
        </p:txBody>
      </p:sp>
      <p:sp>
        <p:nvSpPr>
          <p:cNvPr id="3" name="Text Placeholder 2"/>
          <p:cNvSpPr>
            <a:spLocks noGrp="1"/>
          </p:cNvSpPr>
          <p:nvPr>
            <p:ph type="body" sz="quarter" idx="11"/>
          </p:nvPr>
        </p:nvSpPr>
        <p:spPr/>
        <p:txBody>
          <a:bodyPr/>
          <a:lstStyle/>
          <a:p>
            <a:r>
              <a:rPr lang="en-GB" altLang="en-US" dirty="0" err="1" smtClean="0"/>
              <a:t>WorleyParsons</a:t>
            </a:r>
            <a:endParaRPr lang="en-GB" altLang="en-US" dirty="0" smtClean="0"/>
          </a:p>
          <a:p>
            <a:pPr lvl="1"/>
            <a:r>
              <a:rPr lang="en-GB" altLang="en-US" dirty="0" smtClean="0"/>
              <a:t>Chosen in August 2013</a:t>
            </a:r>
          </a:p>
          <a:p>
            <a:pPr lvl="1"/>
            <a:r>
              <a:rPr lang="en-GB" altLang="en-US" dirty="0" smtClean="0"/>
              <a:t>Contract value of PLN 252 </a:t>
            </a:r>
            <a:r>
              <a:rPr lang="en-GB" altLang="en-US" dirty="0" err="1" smtClean="0"/>
              <a:t>mln</a:t>
            </a:r>
            <a:endParaRPr lang="en-GB" altLang="en-US" dirty="0" smtClean="0"/>
          </a:p>
          <a:p>
            <a:pPr lvl="1"/>
            <a:r>
              <a:rPr lang="en-GB" altLang="en-US" dirty="0" smtClean="0"/>
              <a:t>Contract terminated in December 2014 „due to improper performance of its obligations by </a:t>
            </a:r>
            <a:r>
              <a:rPr lang="en-GB" altLang="en-US" dirty="0" err="1" smtClean="0"/>
              <a:t>WorleyParsons</a:t>
            </a:r>
            <a:endParaRPr lang="en-GB" altLang="en-US" dirty="0" smtClean="0"/>
          </a:p>
          <a:p>
            <a:pPr lvl="1"/>
            <a:r>
              <a:rPr lang="en-GB" altLang="en-US" dirty="0" smtClean="0"/>
              <a:t>According to PGE EJ only a couple of months delay</a:t>
            </a:r>
          </a:p>
          <a:p>
            <a:pPr lvl="1"/>
            <a:r>
              <a:rPr lang="en-GB" altLang="en-US" dirty="0" smtClean="0"/>
              <a:t>PGE to continue studies on its own</a:t>
            </a:r>
          </a:p>
          <a:p>
            <a:pPr lvl="1"/>
            <a:r>
              <a:rPr lang="en-GB" altLang="en-US" dirty="0" smtClean="0"/>
              <a:t>Reasons for „divorce”?</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8</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Owner’s Engineer</a:t>
            </a:r>
            <a:endParaRPr lang="en-GB" dirty="0"/>
          </a:p>
        </p:txBody>
      </p:sp>
      <p:sp>
        <p:nvSpPr>
          <p:cNvPr id="3" name="Text Placeholder 2"/>
          <p:cNvSpPr>
            <a:spLocks noGrp="1"/>
          </p:cNvSpPr>
          <p:nvPr>
            <p:ph type="body" sz="quarter" idx="11"/>
          </p:nvPr>
        </p:nvSpPr>
        <p:spPr/>
        <p:txBody>
          <a:bodyPr/>
          <a:lstStyle/>
          <a:p>
            <a:r>
              <a:rPr lang="en-GB" altLang="en-US" dirty="0" smtClean="0"/>
              <a:t>AMEC</a:t>
            </a:r>
          </a:p>
          <a:p>
            <a:pPr lvl="1"/>
            <a:r>
              <a:rPr lang="en-GB" altLang="en-US" dirty="0" smtClean="0"/>
              <a:t>Signed in September 2014</a:t>
            </a:r>
          </a:p>
          <a:p>
            <a:pPr lvl="1"/>
            <a:r>
              <a:rPr lang="en-GB" altLang="en-US" dirty="0" smtClean="0"/>
              <a:t>Initial contract value: GBP 39 million</a:t>
            </a:r>
          </a:p>
          <a:p>
            <a:pPr lvl="1"/>
            <a:r>
              <a:rPr lang="en-GB" altLang="en-US" dirty="0" smtClean="0"/>
              <a:t>If optional work undertaken: GBP 255 million</a:t>
            </a:r>
          </a:p>
          <a:p>
            <a:pPr lvl="1"/>
            <a:r>
              <a:rPr lang="en-GB" altLang="en-US" dirty="0" smtClean="0"/>
              <a:t>In the </a:t>
            </a:r>
            <a:r>
              <a:rPr lang="en-GB" altLang="en-US" dirty="0" err="1" smtClean="0"/>
              <a:t>tende</a:t>
            </a:r>
            <a:r>
              <a:rPr lang="pl-PL" altLang="en-US" dirty="0" smtClean="0"/>
              <a:t>r</a:t>
            </a:r>
            <a:r>
              <a:rPr lang="en-GB" altLang="en-US" dirty="0" smtClean="0"/>
              <a:t> </a:t>
            </a:r>
            <a:r>
              <a:rPr lang="en-GB" altLang="en-US" dirty="0" smtClean="0"/>
              <a:t>AMEC assisted by CMS Poland</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9</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theme/theme1.xml><?xml version="1.0" encoding="utf-8"?>
<a:theme xmlns:a="http://schemas.openxmlformats.org/drawingml/2006/main" name="cmslegal_2013">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9FEF4757-B3B8-4B8D-9281-8E2B7F332B56}"/>
    </a:ext>
  </a:extLst>
</a:theme>
</file>

<file path=ppt/theme/theme2.xml><?xml version="1.0" encoding="utf-8"?>
<a:theme xmlns:a="http://schemas.openxmlformats.org/drawingml/2006/main" name="title_slide_without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35DCD963-8ADD-481F-AEC0-CC1027072FDB}"/>
    </a:ext>
  </a:extLst>
</a:theme>
</file>

<file path=ppt/theme/theme3.xml><?xml version="1.0" encoding="utf-8"?>
<a:theme xmlns:a="http://schemas.openxmlformats.org/drawingml/2006/main" name="text_slide_with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A5F14F70-5ED6-4425-8E95-4A79CA586994}"/>
    </a:ext>
  </a:extLst>
</a:theme>
</file>

<file path=ppt/theme/theme4.xml><?xml version="1.0" encoding="utf-8"?>
<a:theme xmlns:a="http://schemas.openxmlformats.org/drawingml/2006/main" name="empty_slid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B665F197-82A3-47EF-A464-931D46F5CE7B}"/>
    </a:ext>
  </a:extLst>
</a:theme>
</file>

<file path=ppt/theme/theme5.xml><?xml version="1.0" encoding="utf-8"?>
<a:theme xmlns:a="http://schemas.openxmlformats.org/drawingml/2006/main" name="slide_with_one_tabl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CMSLegal_Theme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69890289-D8A3-42F7-83FA-3780EF3DA07C}"/>
    </a:ext>
  </a:extLst>
</a:theme>
</file>

<file path=ppt/theme/theme6.xml><?xml version="1.0" encoding="utf-8"?>
<a:theme xmlns:a="http://schemas.openxmlformats.org/drawingml/2006/main" name="intermediate_title_page_with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3FD27B3D-0B57-4E52-A1D1-FF85E584C8F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cmslegal_2013</Template>
  <TotalTime>304</TotalTime>
  <Words>651</Words>
  <Application>Microsoft Office PowerPoint</Application>
  <PresentationFormat>On-screen Show (4:3)</PresentationFormat>
  <Paragraphs>108</Paragraphs>
  <Slides>15</Slides>
  <Notes>0</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cmslegal_2013</vt:lpstr>
      <vt:lpstr>title_slide_without_image_Design</vt:lpstr>
      <vt:lpstr>text_slide_with_Design</vt:lpstr>
      <vt:lpstr>empty_slide_Design</vt:lpstr>
      <vt:lpstr>slide_with_one_table_Design</vt:lpstr>
      <vt:lpstr>intermediate_title_page_with_image_Design</vt:lpstr>
      <vt:lpstr>Poland’s First Nuclear Plant –  History and Status Quo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C'M'S' Cameron McKenna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Felczyk, Magdalena</dc:creator>
  <cp:lastModifiedBy>BLACH, Andrzej</cp:lastModifiedBy>
  <cp:revision>14</cp:revision>
  <dcterms:created xsi:type="dcterms:W3CDTF">2015-03-20T13:46:46Z</dcterms:created>
  <dcterms:modified xsi:type="dcterms:W3CDTF">2015-03-23T16:59:18Z</dcterms:modified>
</cp:coreProperties>
</file>