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9" r:id="rId2"/>
    <p:sldId id="312" r:id="rId3"/>
    <p:sldId id="258" r:id="rId4"/>
    <p:sldId id="260" r:id="rId5"/>
    <p:sldId id="261" r:id="rId6"/>
    <p:sldId id="263" r:id="rId7"/>
    <p:sldId id="314" r:id="rId8"/>
    <p:sldId id="268" r:id="rId9"/>
    <p:sldId id="272" r:id="rId10"/>
    <p:sldId id="264" r:id="rId11"/>
    <p:sldId id="277" r:id="rId12"/>
    <p:sldId id="300" r:id="rId13"/>
    <p:sldId id="275" r:id="rId14"/>
    <p:sldId id="278" r:id="rId15"/>
    <p:sldId id="309" r:id="rId16"/>
    <p:sldId id="282" r:id="rId17"/>
    <p:sldId id="280" r:id="rId18"/>
    <p:sldId id="283" r:id="rId19"/>
    <p:sldId id="287" r:id="rId20"/>
    <p:sldId id="284" r:id="rId21"/>
    <p:sldId id="311" r:id="rId22"/>
    <p:sldId id="285" r:id="rId23"/>
    <p:sldId id="288" r:id="rId24"/>
    <p:sldId id="286" r:id="rId25"/>
    <p:sldId id="289" r:id="rId26"/>
    <p:sldId id="313" r:id="rId27"/>
    <p:sldId id="296" r:id="rId28"/>
    <p:sldId id="294" r:id="rId29"/>
    <p:sldId id="298" r:id="rId30"/>
    <p:sldId id="291" r:id="rId31"/>
    <p:sldId id="297" r:id="rId32"/>
    <p:sldId id="293" r:id="rId33"/>
    <p:sldId id="292" r:id="rId34"/>
    <p:sldId id="305" r:id="rId35"/>
    <p:sldId id="308" r:id="rId36"/>
    <p:sldId id="310" r:id="rId37"/>
    <p:sldId id="307" r:id="rId38"/>
  </p:sldIdLst>
  <p:sldSz cx="9144000" cy="6858000" type="screen4x3"/>
  <p:notesSz cx="6805613" cy="99441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CC"/>
    <a:srgbClr val="EEFFD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5363" autoAdjust="0"/>
  </p:normalViewPr>
  <p:slideViewPr>
    <p:cSldViewPr>
      <p:cViewPr>
        <p:scale>
          <a:sx n="100" d="100"/>
          <a:sy n="100" d="100"/>
        </p:scale>
        <p:origin x="-1470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214" y="-90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9A37B-7242-4C6F-8CCD-B47BCEC4EAE7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4EE26-04C1-4F61-AB05-61C06B155D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47078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F86F-0618-4101-85D0-8F7CE19279F6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FE026-6194-412E-B695-42AB5D6026C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2901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36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0328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013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>
                <a:solidFill>
                  <a:prstClr val="black"/>
                </a:solidFill>
              </a:rPr>
              <a:pPr/>
              <a:t>26</a:t>
            </a:fld>
            <a:endParaRPr lang="bg-B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0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33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118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E2DF14-C99C-41A0-8BEA-127D7D9EEB29}" type="datetimeFigureOut">
              <a:rPr lang="bg-BG" smtClean="0"/>
              <a:pPr/>
              <a:t>28.10.2014 г.</a:t>
            </a:fld>
            <a:endParaRPr lang="bg-BG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AC0E44-329E-494D-8B66-FACDDE244615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4" name="Platshållare för datum 7"/>
          <p:cNvSpPr txBox="1">
            <a:spLocks/>
          </p:cNvSpPr>
          <p:nvPr userDrawn="1"/>
        </p:nvSpPr>
        <p:spPr>
          <a:xfrm>
            <a:off x="6013175" y="6561348"/>
            <a:ext cx="216000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D4137C-FAF7-4425-84CD-FC920A0084F4}" type="datetime1">
              <a:rPr lang="sv-SE" smtClean="0"/>
              <a:pPr/>
              <a:t>2014-10-28</a:t>
            </a:fld>
            <a:endParaRPr lang="sv-SE" dirty="0"/>
          </a:p>
        </p:txBody>
      </p:sp>
      <p:sp>
        <p:nvSpPr>
          <p:cNvPr id="15" name="Platshållare för bildnummer 9"/>
          <p:cNvSpPr txBox="1">
            <a:spLocks/>
          </p:cNvSpPr>
          <p:nvPr userDrawn="1"/>
        </p:nvSpPr>
        <p:spPr>
          <a:xfrm>
            <a:off x="8173175" y="6561348"/>
            <a:ext cx="72000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C3ACFF-A0A3-4C8E-BDA5-81B689E76C50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6" name="Picture 2" descr="K:\kunder\2012\Sweco\PPT-mall_NY\Bilder\kolla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arallellogram 6"/>
          <p:cNvSpPr/>
          <p:nvPr userDrawn="1"/>
        </p:nvSpPr>
        <p:spPr>
          <a:xfrm rot="-540000">
            <a:off x="-165924" y="2542169"/>
            <a:ext cx="9486205" cy="1296144"/>
          </a:xfrm>
          <a:prstGeom prst="parallelogram">
            <a:avLst>
              <a:gd name="adj" fmla="val 16031"/>
            </a:avLst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ubrik 1"/>
          <p:cNvSpPr txBox="1">
            <a:spLocks/>
          </p:cNvSpPr>
          <p:nvPr userDrawn="1"/>
        </p:nvSpPr>
        <p:spPr>
          <a:xfrm rot="-540000">
            <a:off x="-115061" y="2646498"/>
            <a:ext cx="9383897" cy="701323"/>
          </a:xfrm>
          <a:prstGeom prst="rect">
            <a:avLst/>
          </a:prstGeom>
        </p:spPr>
        <p:txBody>
          <a:bodyPr vert="horz" wrap="square" lIns="0" tIns="144000" rIns="0" bIns="0" rtlCol="0" anchor="t">
            <a:noAutofit/>
          </a:bodyPr>
          <a:lstStyle>
            <a:lvl1pPr algn="ctr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600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SWECO ENERGOPROEKT JSC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19" name="Frihandsfigur 16"/>
          <p:cNvSpPr/>
          <p:nvPr userDrawn="1"/>
        </p:nvSpPr>
        <p:spPr>
          <a:xfrm>
            <a:off x="6473825" y="5648325"/>
            <a:ext cx="2670175" cy="1209675"/>
          </a:xfrm>
          <a:custGeom>
            <a:avLst/>
            <a:gdLst>
              <a:gd name="connsiteX0" fmla="*/ 0 w 2670175"/>
              <a:gd name="connsiteY0" fmla="*/ 0 h 764704"/>
              <a:gd name="connsiteX1" fmla="*/ 2670175 w 2670175"/>
              <a:gd name="connsiteY1" fmla="*/ 0 h 764704"/>
              <a:gd name="connsiteX2" fmla="*/ 2670175 w 2670175"/>
              <a:gd name="connsiteY2" fmla="*/ 764704 h 764704"/>
              <a:gd name="connsiteX3" fmla="*/ 0 w 2670175"/>
              <a:gd name="connsiteY3" fmla="*/ 764704 h 764704"/>
              <a:gd name="connsiteX4" fmla="*/ 0 w 2670175"/>
              <a:gd name="connsiteY4" fmla="*/ 0 h 764704"/>
              <a:gd name="connsiteX0" fmla="*/ 0 w 2670175"/>
              <a:gd name="connsiteY0" fmla="*/ 444971 h 1209675"/>
              <a:gd name="connsiteX1" fmla="*/ 2670175 w 2670175"/>
              <a:gd name="connsiteY1" fmla="*/ 0 h 1209675"/>
              <a:gd name="connsiteX2" fmla="*/ 2670175 w 2670175"/>
              <a:gd name="connsiteY2" fmla="*/ 1209675 h 1209675"/>
              <a:gd name="connsiteX3" fmla="*/ 0 w 2670175"/>
              <a:gd name="connsiteY3" fmla="*/ 1209675 h 1209675"/>
              <a:gd name="connsiteX4" fmla="*/ 0 w 2670175"/>
              <a:gd name="connsiteY4" fmla="*/ 44497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0175" h="1209675">
                <a:moveTo>
                  <a:pt x="0" y="444971"/>
                </a:moveTo>
                <a:lnTo>
                  <a:pt x="2670175" y="0"/>
                </a:lnTo>
                <a:lnTo>
                  <a:pt x="2670175" y="1209675"/>
                </a:lnTo>
                <a:lnTo>
                  <a:pt x="0" y="1209675"/>
                </a:lnTo>
                <a:lnTo>
                  <a:pt x="0" y="4449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0" name="Picture 2" descr="K:\kunder\2012\Sweco\PPT-mall_NY\Bilder\SWwhite_tagli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61" y="5902556"/>
            <a:ext cx="1857414" cy="7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 rot="-540000">
            <a:off x="-16841" y="3374277"/>
            <a:ext cx="8922114" cy="486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Write</a:t>
            </a:r>
            <a:r>
              <a:rPr lang="sv-SE" dirty="0" smtClean="0"/>
              <a:t> text </a:t>
            </a:r>
            <a:r>
              <a:rPr lang="sv-SE" dirty="0" err="1" smtClean="0"/>
              <a:t>here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42880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060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030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0367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6396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0441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83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41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  <p:pic>
        <p:nvPicPr>
          <p:cNvPr id="7" name="Picture 2" descr="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rdri_02"/>
          <p:cNvPicPr>
            <a:picLocks noChangeAspect="1" noChangeArrowheads="1"/>
          </p:cNvPicPr>
          <p:nvPr userDrawn="1"/>
        </p:nvPicPr>
        <p:blipFill>
          <a:blip r:embed="rId5">
            <a:lum bright="-5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:\kunder\2012\Sweco\PPT-mall_NY\Bilder\SWwhite_tagline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4659"/>
            <a:ext cx="1857414" cy="7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35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  <p:pic>
        <p:nvPicPr>
          <p:cNvPr id="7" name="Picture 2" descr="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9657" y="2909657"/>
            <a:ext cx="6872123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65827" y="3153487"/>
            <a:ext cx="6872124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ordri_02"/>
          <p:cNvPicPr>
            <a:picLocks noChangeAspect="1" noChangeArrowheads="1"/>
          </p:cNvPicPr>
          <p:nvPr userDrawn="1"/>
        </p:nvPicPr>
        <p:blipFill>
          <a:blip r:embed="rId4">
            <a:lum bright="-5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/>
          <a:stretch>
            <a:fillRect/>
          </a:stretch>
        </p:blipFill>
        <p:spPr bwMode="auto">
          <a:xfrm>
            <a:off x="0" y="0"/>
            <a:ext cx="824440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6779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436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8" y="3036301"/>
            <a:ext cx="9155868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4108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900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9585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836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878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1" r:id="rId4"/>
    <p:sldLayoutId id="2147483663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10" Type="http://schemas.openxmlformats.org/officeDocument/2006/relationships/image" Target="../media/image105.jpeg"/><Relationship Id="rId4" Type="http://schemas.microsoft.com/office/2007/relationships/hdphoto" Target="../media/hdphoto3.wdp"/><Relationship Id="rId9" Type="http://schemas.openxmlformats.org/officeDocument/2006/relationships/image" Target="../media/image10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" y="836712"/>
            <a:ext cx="9144000" cy="244827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NIKOPOL-TURNU MAGURELE</a:t>
            </a:r>
            <a:b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b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GORNA ARDA  HYDROPOWER PROJECT</a:t>
            </a:r>
            <a:endParaRPr lang="bg-BG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17232"/>
            <a:ext cx="3779912" cy="115212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by </a:t>
            </a:r>
            <a:r>
              <a:rPr lang="en-US" sz="1800" b="1" dirty="0" err="1" smtClean="0">
                <a:solidFill>
                  <a:schemeClr val="bg1"/>
                </a:solidFill>
              </a:rPr>
              <a:t>Dimitar</a:t>
            </a:r>
            <a:r>
              <a:rPr lang="en-US" sz="1800" b="1" dirty="0" smtClean="0">
                <a:solidFill>
                  <a:schemeClr val="bg1"/>
                </a:solidFill>
              </a:rPr>
              <a:t> Popov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Executive Director of</a:t>
            </a:r>
          </a:p>
          <a:p>
            <a:pPr algn="l"/>
            <a:r>
              <a:rPr lang="en-US" altLang="bg-BG" sz="18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Sweco</a:t>
            </a:r>
            <a:r>
              <a:rPr lang="en-US" altLang="bg-BG" sz="1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bg-BG" sz="18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Energoproekt</a:t>
            </a:r>
            <a:endParaRPr lang="en-US" sz="1400" b="1" dirty="0" smtClean="0">
              <a:solidFill>
                <a:schemeClr val="bg1"/>
              </a:solidFill>
            </a:endParaRPr>
          </a:p>
          <a:p>
            <a:endParaRPr lang="bg-BG" sz="1400" dirty="0"/>
          </a:p>
        </p:txBody>
      </p:sp>
      <p:pic>
        <p:nvPicPr>
          <p:cNvPr id="5" name="Picture 2" descr="K:\kunder\2012\Sweco\PPT-mall_NY\Bilder\SWwhite_tag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84" y="5645908"/>
            <a:ext cx="2235188" cy="8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8610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AND PRELIMINARY PROJECT 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</a:t>
            </a:r>
          </a:p>
          <a:p>
            <a:pPr algn="ctr">
              <a:lnSpc>
                <a:spcPct val="200000"/>
              </a:lnSpc>
            </a:pPr>
            <a:r>
              <a:rPr lang="en-US" sz="20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Dimitar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Popov/ Georgi </a:t>
            </a:r>
            <a:r>
              <a:rPr lang="en-US" sz="20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Evstatiev</a:t>
            </a:r>
            <a:endParaRPr lang="en-US" sz="20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8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044794"/>
              </p:ext>
            </p:extLst>
          </p:nvPr>
        </p:nvGraphicFramePr>
        <p:xfrm>
          <a:off x="395536" y="1742796"/>
          <a:ext cx="6286500" cy="444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" name="Acrobat Document" r:id="rId3" imgW="8019048" imgH="5668166" progId="AcroExch.Document.11">
                  <p:embed/>
                </p:oleObj>
              </mc:Choice>
              <mc:Fallback>
                <p:oleObj name="Acrobat Document" r:id="rId3" imgW="8019048" imgH="5668166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6" t="2541" r="4713" b="5081"/>
                      <a:stretch>
                        <a:fillRect/>
                      </a:stretch>
                    </p:blipFill>
                    <p:spPr bwMode="auto">
                      <a:xfrm>
                        <a:off x="395536" y="1742796"/>
                        <a:ext cx="6286500" cy="444341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own Arrow 8"/>
          <p:cNvSpPr/>
          <p:nvPr/>
        </p:nvSpPr>
        <p:spPr>
          <a:xfrm>
            <a:off x="5610474" y="4457421"/>
            <a:ext cx="46037" cy="9286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68760"/>
            <a:ext cx="9144000" cy="1224136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</a:t>
            </a:r>
            <a:r>
              <a:rPr lang="ru-RU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US" altLang="bg-BG" sz="2400" i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400" i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400" b="0" i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400" b="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  <a:endParaRPr lang="ru-RU" altLang="bg-BG" sz="2400" b="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42" name="Picture 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41" y="4457420"/>
            <a:ext cx="2194755" cy="165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79" y="2492896"/>
            <a:ext cx="2224517" cy="1668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Down Arrow 7"/>
          <p:cNvSpPr/>
          <p:nvPr/>
        </p:nvSpPr>
        <p:spPr>
          <a:xfrm>
            <a:off x="6012160" y="4221088"/>
            <a:ext cx="46037" cy="928688"/>
          </a:xfrm>
          <a:prstGeom prst="downArrow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58765" y="3605417"/>
            <a:ext cx="3201467" cy="566309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374650" indent="-28575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en-US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middle of river section</a:t>
            </a:r>
            <a: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1400" i="1" kern="0" dirty="0" err="1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400" i="1" kern="0" dirty="0" err="1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bg-BG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bg-BG" altLang="bg-BG" sz="1400" b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bg-BG" altLang="bg-BG" sz="1400" b="1" kern="0" dirty="0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58765" y="5542954"/>
            <a:ext cx="3201467" cy="566309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374650" indent="-28575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en-US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end of river section</a:t>
            </a: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bg-BG" sz="1400" kern="0" dirty="0" err="1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Silistra</a:t>
            </a:r>
            <a: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US" altLang="bg-BG" sz="1400" kern="0" dirty="0" err="1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Calarasi</a:t>
            </a:r>
            <a: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bg-BG" sz="1400" kern="0" dirty="0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55549"/>
            <a:ext cx="662854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93296"/>
            <a:ext cx="9144000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5750" lvl="2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bg-BG" b="1" kern="0" dirty="0" smtClean="0">
                <a:solidFill>
                  <a:srgbClr val="002060"/>
                </a:solidFill>
              </a:rPr>
              <a:t>Infrastructure facilities</a:t>
            </a:r>
            <a:r>
              <a:rPr lang="bg-BG" altLang="bg-BG" b="1" kern="0" dirty="0" smtClean="0">
                <a:solidFill>
                  <a:srgbClr val="002060"/>
                </a:solidFill>
              </a:rPr>
              <a:t>:</a:t>
            </a:r>
            <a:r>
              <a:rPr lang="en-US" altLang="bg-BG" b="1" kern="0" dirty="0" smtClean="0">
                <a:solidFill>
                  <a:srgbClr val="002060"/>
                </a:solidFill>
              </a:rPr>
              <a:t> </a:t>
            </a:r>
            <a:r>
              <a:rPr lang="en-US" altLang="bg-BG" i="1" kern="0" dirty="0">
                <a:solidFill>
                  <a:srgbClr val="002060"/>
                </a:solidFill>
              </a:rPr>
              <a:t> </a:t>
            </a:r>
            <a:r>
              <a:rPr lang="en-US" altLang="bg-BG" i="1" kern="0" dirty="0" smtClean="0">
                <a:solidFill>
                  <a:srgbClr val="002060"/>
                </a:solidFill>
              </a:rPr>
              <a:t>Railway infrastructure, road infrastructure, telecommunications, and power connections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.</a:t>
            </a:r>
            <a:endParaRPr lang="bg-BG" altLang="bg-BG" i="1" kern="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91" y="1320604"/>
            <a:ext cx="9129109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5750" lvl="2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bg-BG" b="1" kern="0" dirty="0" err="1" smtClean="0">
                <a:solidFill>
                  <a:srgbClr val="002060"/>
                </a:solidFill>
              </a:rPr>
              <a:t>Hydrotechnical</a:t>
            </a:r>
            <a:r>
              <a:rPr lang="en-US" altLang="bg-BG" b="1" kern="0" dirty="0" smtClean="0">
                <a:solidFill>
                  <a:srgbClr val="002060"/>
                </a:solidFill>
              </a:rPr>
              <a:t> part</a:t>
            </a:r>
            <a:r>
              <a:rPr lang="bg-BG" altLang="bg-BG" b="1" kern="0" dirty="0" smtClean="0">
                <a:solidFill>
                  <a:srgbClr val="002060"/>
                </a:solidFill>
              </a:rPr>
              <a:t>: </a:t>
            </a:r>
            <a:r>
              <a:rPr lang="en-US" altLang="bg-BG" i="1" kern="0" dirty="0" smtClean="0">
                <a:solidFill>
                  <a:srgbClr val="002060"/>
                </a:solidFill>
              </a:rPr>
              <a:t>Power plant, lock, spillway with segment gates, </a:t>
            </a:r>
            <a:r>
              <a:rPr lang="en-US" altLang="bg-BG" i="1" kern="0" dirty="0" err="1" smtClean="0">
                <a:solidFill>
                  <a:srgbClr val="002060"/>
                </a:solidFill>
              </a:rPr>
              <a:t>earthfill</a:t>
            </a:r>
            <a:r>
              <a:rPr lang="en-US" altLang="bg-BG" i="1" kern="0" dirty="0" smtClean="0">
                <a:solidFill>
                  <a:srgbClr val="002060"/>
                </a:solidFill>
              </a:rPr>
              <a:t> dam and fish passage.</a:t>
            </a:r>
            <a:endParaRPr lang="bg-BG" altLang="bg-BG" i="1" kern="0" dirty="0">
              <a:solidFill>
                <a:srgbClr val="00206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5675" y="1409201"/>
            <a:ext cx="5432429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technical parameters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91" name="Picture 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3" y="4365104"/>
            <a:ext cx="3833181" cy="213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5936" y="4509120"/>
            <a:ext cx="5148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HPP installed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capcity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х 400 MW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х 500 MW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Turbines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20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(22)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nos.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40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power generation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х 2200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92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54002"/>
            <a:ext cx="4119513" cy="21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276872"/>
            <a:ext cx="550810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Reservoir length: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282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reservoir width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2.0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6096" y="1933129"/>
            <a:ext cx="230425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en-US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Spillway dam section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5795" y="3953196"/>
            <a:ext cx="1111949" cy="4119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en-US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HPP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</p:spTree>
    <p:extLst>
      <p:ext uri="{BB962C8B-B14F-4D97-AF65-F5344CB8AC3E}">
        <p14:creationId xmlns:p14="http://schemas.microsoft.com/office/powerpoint/2010/main" val="22268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14" y="4894307"/>
            <a:ext cx="1738999" cy="116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29985"/>
            <a:ext cx="1017066" cy="1199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4" y="2529985"/>
            <a:ext cx="1521709" cy="129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13444" y="1778283"/>
            <a:ext cx="85350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bg-BG" kern="0" dirty="0" smtClean="0">
                <a:solidFill>
                  <a:srgbClr val="002060"/>
                </a:solidFill>
              </a:rPr>
              <a:t>Geological surveys as well as relevant field studies have been performed up to the 80s of 20</a:t>
            </a:r>
            <a:r>
              <a:rPr lang="en-US" altLang="bg-BG" kern="0" baseline="30000" dirty="0" smtClean="0">
                <a:solidFill>
                  <a:srgbClr val="002060"/>
                </a:solidFill>
              </a:rPr>
              <a:t>th</a:t>
            </a:r>
            <a:r>
              <a:rPr lang="en-US" altLang="bg-BG" kern="0" dirty="0" smtClean="0">
                <a:solidFill>
                  <a:srgbClr val="002060"/>
                </a:solidFill>
              </a:rPr>
              <a:t> century.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status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7" y="3158502"/>
            <a:ext cx="1427842" cy="95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3603" y="2842039"/>
            <a:ext cx="931976" cy="1244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39" y="2523680"/>
            <a:ext cx="1745169" cy="1308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599660"/>
            <a:ext cx="960981" cy="1456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213444" y="4151350"/>
            <a:ext cx="776053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bg-BG" kern="0" dirty="0" smtClean="0">
                <a:solidFill>
                  <a:srgbClr val="002060"/>
                </a:solidFill>
              </a:rPr>
              <a:t>Basic Designs and partial Detailed Designs have been prepared together with the Romanian side.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9" y="4914604"/>
            <a:ext cx="1835875" cy="122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44" y="4733838"/>
            <a:ext cx="1808139" cy="1207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26164"/>
            <a:ext cx="1363332" cy="102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213444" y="6093296"/>
            <a:ext cx="84581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bg-BG" kern="0" dirty="0" smtClean="0">
                <a:solidFill>
                  <a:srgbClr val="002060"/>
                </a:solidFill>
              </a:rPr>
              <a:t>Preliminary constructions works were started, mainly by the Romanian side – the 80s of 20</a:t>
            </a:r>
            <a:r>
              <a:rPr lang="en-US" altLang="bg-BG" kern="0" baseline="30000" dirty="0" smtClean="0">
                <a:solidFill>
                  <a:srgbClr val="002060"/>
                </a:solidFill>
              </a:rPr>
              <a:t>th</a:t>
            </a:r>
            <a:r>
              <a:rPr lang="en-US" altLang="bg-BG" kern="0" dirty="0" smtClean="0">
                <a:solidFill>
                  <a:srgbClr val="002060"/>
                </a:solidFill>
              </a:rPr>
              <a:t> century.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</p:spTree>
    <p:extLst>
      <p:ext uri="{BB962C8B-B14F-4D97-AF65-F5344CB8AC3E}">
        <p14:creationId xmlns:p14="http://schemas.microsoft.com/office/powerpoint/2010/main" val="33267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9" y="2487510"/>
            <a:ext cx="2448272" cy="1716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24" y="2548342"/>
            <a:ext cx="2520279" cy="159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00" y="2978216"/>
            <a:ext cx="1462952" cy="1249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9" y="4699187"/>
            <a:ext cx="2448272" cy="150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36" y="4663497"/>
            <a:ext cx="2370756" cy="1579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49" y="5311605"/>
            <a:ext cx="1558658" cy="1025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sp>
        <p:nvSpPr>
          <p:cNvPr id="9" name="Rectangle 8"/>
          <p:cNvSpPr/>
          <p:nvPr/>
        </p:nvSpPr>
        <p:spPr>
          <a:xfrm>
            <a:off x="346494" y="1841179"/>
            <a:ext cx="775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bg-BG" kern="0" dirty="0">
                <a:solidFill>
                  <a:srgbClr val="002060"/>
                </a:solidFill>
              </a:rPr>
              <a:t>Intensification of bilateral cooperation between Bulgaria and </a:t>
            </a:r>
            <a:r>
              <a:rPr lang="en-US" altLang="bg-BG" kern="0" dirty="0" smtClean="0">
                <a:solidFill>
                  <a:srgbClr val="002060"/>
                </a:solidFill>
              </a:rPr>
              <a:t>Romania</a:t>
            </a:r>
            <a:r>
              <a:rPr lang="bg-BG" altLang="bg-BG" kern="0" dirty="0" smtClean="0">
                <a:solidFill>
                  <a:srgbClr val="002060"/>
                </a:solidFill>
              </a:rPr>
              <a:t>.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3247" y="2487510"/>
            <a:ext cx="2754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kern="0" dirty="0" smtClean="0">
                <a:solidFill>
                  <a:srgbClr val="002060"/>
                </a:solidFill>
              </a:rPr>
              <a:t>Danube Strategy</a:t>
            </a:r>
            <a:r>
              <a:rPr lang="bg-BG" kern="0" dirty="0" smtClean="0">
                <a:solidFill>
                  <a:srgbClr val="002060"/>
                </a:solidFill>
              </a:rPr>
              <a:t>.</a:t>
            </a:r>
            <a:endParaRPr lang="bg-BG" kern="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2316" y="4509120"/>
            <a:ext cx="3791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bg-BG" kern="0" dirty="0" smtClean="0">
                <a:solidFill>
                  <a:srgbClr val="002060"/>
                </a:solidFill>
              </a:rPr>
              <a:t>Overall re-evaluation of the project is required</a:t>
            </a:r>
            <a:r>
              <a:rPr lang="bg-BG" altLang="bg-BG" kern="0" dirty="0" smtClean="0">
                <a:solidFill>
                  <a:srgbClr val="002060"/>
                </a:solidFill>
              </a:rPr>
              <a:t>.  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72816"/>
            <a:ext cx="9144000" cy="904863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present, the project has no defined value. In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public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present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prices from 1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- 2 billion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3 - 3.5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billion EUR for the implementation of the whole project.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" y="1409201"/>
            <a:ext cx="7164288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9745" y="3272306"/>
            <a:ext cx="512323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 could be sought once the project is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clearly structured, as for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purpose multiple sources and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mechanisms may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779746" y="2834584"/>
            <a:ext cx="7258776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 sources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829885"/>
            <a:ext cx="9144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TEN-T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programmes</a:t>
            </a:r>
            <a:endParaRPr lang="bg-BG" altLang="bg-BG" sz="1600" i="1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Structural and Cohesion funds</a:t>
            </a:r>
            <a:endParaRPr lang="bg-BG" altLang="bg-BG" sz="1600" i="1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of Danube River municipalities</a:t>
            </a:r>
            <a:endParaRPr lang="bg-BG" altLang="bg-BG" sz="1600" i="1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Public-private partnership, etc.</a:t>
            </a:r>
            <a:endParaRPr lang="ru-RU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26" y="3018155"/>
            <a:ext cx="1859280" cy="124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35" y="5039752"/>
            <a:ext cx="3207246" cy="156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6" y="2833238"/>
            <a:ext cx="1496498" cy="1891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08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75292"/>
            <a:ext cx="2144281" cy="1584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2061148" cy="1545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14" y="1444005"/>
            <a:ext cx="2240556" cy="149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29" y="4841760"/>
            <a:ext cx="2062708" cy="1547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3"/>
            <a:ext cx="2016222" cy="151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5085183"/>
            <a:ext cx="2304257" cy="1354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3384015"/>
            <a:ext cx="3194284" cy="108952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NAVIGATION?</a:t>
            </a:r>
            <a:endParaRPr lang="ru-RU" altLang="bg-BG" b="1" kern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 corridor,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multimodal </a:t>
            </a: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facilities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3" y="1532644"/>
            <a:ext cx="2381711" cy="132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H:\work\Presentation_2013.06.12\Ts.k_ODOBRENI\Ts.kam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983400"/>
            <a:ext cx="2106732" cy="143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3" descr="D:\prezentacia\popov 1\ПОПОВ\34848289.jpg"/>
          <p:cNvPicPr>
            <a:picLocks noChangeAspect="1" noChangeArrowheads="1"/>
          </p:cNvPicPr>
          <p:nvPr/>
        </p:nvPicPr>
        <p:blipFill rotWithShape="1">
          <a:blip r:embed="rId4"/>
          <a:srcRect l="6928"/>
          <a:stretch/>
        </p:blipFill>
        <p:spPr bwMode="auto">
          <a:xfrm>
            <a:off x="1979712" y="4782403"/>
            <a:ext cx="2016223" cy="169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2117898" cy="140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77384"/>
            <a:ext cx="2027492" cy="140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627784" y="3280664"/>
            <a:ext cx="3744416" cy="108952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>
            <a:defPPr>
              <a:defRPr lang="bg-BG"/>
            </a:defPPr>
            <a:lvl1pPr algn="ctr">
              <a:lnSpc>
                <a:spcPct val="110000"/>
              </a:lnSpc>
              <a:defRPr b="1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POWER?</a:t>
            </a:r>
            <a:r>
              <a:rPr lang="ru-RU" alt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Renewable </a:t>
            </a:r>
            <a:r>
              <a:rPr lang="en-US" altLang="bg-B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sources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 against climate changes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altLang="bg-BG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70" y="3314175"/>
            <a:ext cx="2285660" cy="1517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7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87" y="1421835"/>
            <a:ext cx="2304256" cy="143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41" y="4751278"/>
            <a:ext cx="2505397" cy="1628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72" y="1569105"/>
            <a:ext cx="2058007" cy="1483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483768" y="3308655"/>
            <a:ext cx="4248472" cy="1421928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INFRASTRUCTURE?</a:t>
            </a: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</a:t>
            </a:r>
            <a: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domestic transport links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odernization</a:t>
            </a: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6 ports  </a:t>
            </a:r>
            <a: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11 </a:t>
            </a: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wharfs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13" y="5013176"/>
            <a:ext cx="2184207" cy="1538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0" y="3325561"/>
            <a:ext cx="2069506" cy="1492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83606"/>
            <a:ext cx="2095562" cy="1381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33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05128"/>
            <a:ext cx="2376264" cy="1575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65" y="2921963"/>
            <a:ext cx="2321505" cy="154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84542"/>
            <a:ext cx="2540014" cy="1428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967302"/>
            <a:ext cx="2266125" cy="151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569311" y="3212976"/>
            <a:ext cx="4104455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FLOOD PROTECTION?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dikes along the river </a:t>
            </a: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 tributaries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EROSION CONTROL?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River banks strengthening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1390"/>
            <a:ext cx="2088232" cy="156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bglybo\PRESENTATIONS\142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7" y="5073316"/>
            <a:ext cx="2028184" cy="152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233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19461"/>
            <a:ext cx="9144000" cy="466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r>
              <a:rPr lang="en-US" altLang="bg-BG" sz="2200" dirty="0"/>
              <a:t>Nikopol-</a:t>
            </a:r>
            <a:r>
              <a:rPr lang="en-US" altLang="bg-BG" sz="2200" dirty="0" err="1"/>
              <a:t>Turnu</a:t>
            </a:r>
            <a:r>
              <a:rPr lang="en-US" altLang="bg-BG" sz="2200" dirty="0"/>
              <a:t> </a:t>
            </a:r>
            <a:r>
              <a:rPr lang="en-US" altLang="bg-BG" sz="2200" dirty="0" err="1"/>
              <a:t>Magurele</a:t>
            </a:r>
            <a:r>
              <a:rPr lang="bg-BG" altLang="bg-BG" sz="2200" dirty="0"/>
              <a:t> </a:t>
            </a:r>
            <a:r>
              <a:rPr lang="en-US" altLang="bg-BG" sz="2200" dirty="0" err="1"/>
              <a:t>Hydrotechnical</a:t>
            </a:r>
            <a:r>
              <a:rPr lang="en-US" altLang="bg-BG" sz="2200" dirty="0"/>
              <a:t> Complex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520" y="2095525"/>
            <a:ext cx="7056784" cy="1981548"/>
          </a:xfrm>
          <a:prstGeom prst="rect">
            <a:avLst/>
          </a:prstGeom>
          <a:solidFill>
            <a:srgbClr val="FFFF99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altLang="bg-BG" sz="2000" b="0" i="1" dirty="0" smtClean="0"/>
              <a:t>Danube River Importance</a:t>
            </a:r>
            <a:endParaRPr lang="bg-BG" altLang="bg-BG" sz="2000" b="0" i="1" dirty="0"/>
          </a:p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altLang="bg-BG" sz="2000" b="0" i="1" dirty="0" smtClean="0"/>
              <a:t>European development of the river</a:t>
            </a:r>
            <a:endParaRPr lang="bg-BG" altLang="bg-BG" sz="2000" b="0" i="1" dirty="0" smtClean="0"/>
          </a:p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bg-BG" sz="2000" b="0" i="1" dirty="0" smtClean="0"/>
              <a:t>Project </a:t>
            </a:r>
            <a:r>
              <a:rPr lang="en-US" altLang="bg-BG" sz="2000" b="0" i="1" dirty="0" err="1" smtClean="0"/>
              <a:t>multifunctionality</a:t>
            </a:r>
            <a:endParaRPr lang="en-US" altLang="bg-BG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" y="4652020"/>
            <a:ext cx="9144000" cy="466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r>
              <a:rPr lang="en-US" altLang="bg-BG" sz="2200" dirty="0" err="1" smtClean="0"/>
              <a:t>Gorna</a:t>
            </a:r>
            <a:r>
              <a:rPr lang="en-US" altLang="bg-BG" sz="2200" dirty="0" smtClean="0"/>
              <a:t> </a:t>
            </a:r>
            <a:r>
              <a:rPr lang="en-US" altLang="bg-BG" sz="2200" dirty="0" err="1" smtClean="0"/>
              <a:t>Arda</a:t>
            </a:r>
            <a:r>
              <a:rPr lang="en-US" altLang="bg-BG" sz="2200" dirty="0" smtClean="0"/>
              <a:t>  Hydropower Project</a:t>
            </a:r>
            <a:endParaRPr lang="en-US" altLang="bg-BG" sz="22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5229200"/>
            <a:ext cx="7056784" cy="1296144"/>
          </a:xfrm>
          <a:prstGeom prst="rect">
            <a:avLst/>
          </a:prstGeom>
          <a:solidFill>
            <a:srgbClr val="FFFFCC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altLang="bg-BG" sz="2000" b="0" i="1" dirty="0" smtClean="0"/>
              <a:t>Project history</a:t>
            </a:r>
            <a:endParaRPr lang="bg-BG" altLang="bg-BG" sz="2000" b="0" i="1" dirty="0"/>
          </a:p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altLang="bg-BG" sz="2000" b="0" i="1" smtClean="0"/>
              <a:t>Complex </a:t>
            </a:r>
            <a:r>
              <a:rPr lang="en-GB" altLang="bg-BG" sz="2000" b="0" i="1" dirty="0" smtClean="0"/>
              <a:t>economic and social effect</a:t>
            </a:r>
            <a:endParaRPr lang="bg-BG" altLang="bg-BG" sz="2000" b="0" i="1" dirty="0"/>
          </a:p>
          <a:p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403819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66" y="2175393"/>
            <a:ext cx="2276049" cy="1707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0279"/>
            <a:ext cx="2071811" cy="1657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05" y="4367712"/>
            <a:ext cx="2420966" cy="1646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10" y="1465757"/>
            <a:ext cx="2448272" cy="154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819510" y="3501008"/>
            <a:ext cx="3528392" cy="108952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Tourism,</a:t>
            </a: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Fishing, </a:t>
            </a:r>
            <a:b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Sports, Water supply,</a:t>
            </a:r>
            <a:b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Irrigation?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54017"/>
            <a:ext cx="2304256" cy="1547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1" y="2132856"/>
            <a:ext cx="2266420" cy="146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67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92" y="1508629"/>
            <a:ext cx="2109034" cy="148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5" y="1819498"/>
            <a:ext cx="2059906" cy="137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00747"/>
            <a:ext cx="1963139" cy="1472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22" y="3318435"/>
            <a:ext cx="2092252" cy="1449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213992" y="3313687"/>
            <a:ext cx="4789710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 ASPECTS:</a:t>
            </a:r>
            <a:endParaRPr lang="ru-RU" altLang="bg-BG" b="1" kern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jobs (in thousands), overall development of the whole region, f</a:t>
            </a:r>
            <a:r>
              <a:rPr lang="en-US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oreign</a:t>
            </a: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in the </a:t>
            </a:r>
            <a:r>
              <a:rPr lang="en-US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renovated environment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29" y="4967302"/>
            <a:ext cx="2054349" cy="153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bglybo\PRESENTATIONS\New folder\wasserkraft-laufkraftwerk-freudenau-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8802"/>
            <a:ext cx="2757268" cy="133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649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93801"/>
            <a:ext cx="3134106" cy="195110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55" y="2348880"/>
            <a:ext cx="3195828" cy="19476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67" y="1424856"/>
            <a:ext cx="3103245" cy="186880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3" y="1688235"/>
            <a:ext cx="2959227" cy="188937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92103" y="3480765"/>
            <a:ext cx="3189412" cy="1296144"/>
          </a:xfrm>
          <a:prstGeom prst="rect">
            <a:avLst/>
          </a:prstGeom>
          <a:noFill/>
          <a:effectLst>
            <a:softEdge rad="203200"/>
          </a:effectLst>
        </p:spPr>
        <p:txBody>
          <a:bodyPr anchor="ctr" anchorCtr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bg-BG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Complex economic and social project</a:t>
            </a:r>
            <a:endParaRPr lang="ru-RU" altLang="bg-BG" sz="2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" descr="K:\kunder\2012\Sweco\PPT-mall_NY\Bilder\SWwhite_tag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4659"/>
            <a:ext cx="1857414" cy="7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nordri_02"/>
          <p:cNvPicPr>
            <a:picLocks noChangeAspect="1" noChangeArrowheads="1"/>
          </p:cNvPicPr>
          <p:nvPr/>
        </p:nvPicPr>
        <p:blipFill>
          <a:blip r:embed="rId7">
            <a:lum bright="-5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48047"/>
            <a:ext cx="2921508" cy="190995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25" y="3815074"/>
            <a:ext cx="3195828" cy="192366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1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95" y="2022915"/>
            <a:ext cx="2360893" cy="1329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99" y="3355277"/>
            <a:ext cx="2503148" cy="1664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353736" y="1401047"/>
            <a:ext cx="8466733" cy="432048"/>
          </a:xfrm>
          <a:prstGeom prst="rect">
            <a:avLst/>
          </a:prstGeom>
          <a:noFill/>
        </p:spPr>
        <p:txBody>
          <a:bodyPr/>
          <a:lstStyle/>
          <a:p>
            <a:pPr marL="88900" indent="12700" algn="ctr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fr-FR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impacts on </a:t>
            </a:r>
            <a:r>
              <a:rPr lang="fr-FR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</a:t>
            </a:r>
            <a:r>
              <a:rPr lang="fr-FR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components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8314" y="2345965"/>
            <a:ext cx="261615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 of carbon dioxide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emissions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8184" y="3450232"/>
            <a:ext cx="273630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Improving the state of dikes in Bulgarian and Romanian section of the Danube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005" y="3914289"/>
            <a:ext cx="306559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 of floodplain areas in the Danube river terrace.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4599" y="5589240"/>
            <a:ext cx="308358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production from renewable energy sources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7" y="2009967"/>
            <a:ext cx="2600056" cy="1743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11" y="5113340"/>
            <a:ext cx="2251059" cy="1533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7" y="5019892"/>
            <a:ext cx="2600056" cy="162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19440" y="1968209"/>
            <a:ext cx="3595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Positive effects</a:t>
            </a:r>
            <a:endParaRPr 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81959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Affecting the protected areas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32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Rising up the groundwater level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adjacent areas outside the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dikes.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32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 of sediment influx in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Black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432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Re-activation of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existing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landslides.</a:t>
            </a:r>
          </a:p>
          <a:p>
            <a:pPr marL="432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Erosion processes along the lower course of</a:t>
            </a:r>
            <a:b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Danube River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78709"/>
            <a:ext cx="9144000" cy="432048"/>
          </a:xfrm>
          <a:prstGeom prst="rect">
            <a:avLst/>
          </a:prstGeom>
          <a:noFill/>
        </p:spPr>
        <p:txBody>
          <a:bodyPr/>
          <a:lstStyle/>
          <a:p>
            <a:pPr indent="12700" algn="ctr" fontAlgn="base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problems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49" y="4209628"/>
            <a:ext cx="4373669" cy="2376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4941168"/>
            <a:ext cx="2213992" cy="1099364"/>
          </a:xfrm>
          <a:prstGeom prst="rect">
            <a:avLst/>
          </a:prstGeom>
          <a:noFill/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bg-BG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Freudenau</a:t>
            </a:r>
            <a:r>
              <a:rPr lang="bg-BG" alt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bg-BG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Hydrotechnical</a:t>
            </a:r>
            <a:r>
              <a:rPr lang="en-GB" alt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complex, Vienna</a:t>
            </a:r>
            <a:endParaRPr lang="bg-BG" altLang="bg-BG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58" y="2996952"/>
            <a:ext cx="2821342" cy="1728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00191" y="5235964"/>
            <a:ext cx="2744309" cy="720080"/>
          </a:xfrm>
          <a:prstGeom prst="rect">
            <a:avLst/>
          </a:prstGeom>
          <a:noFill/>
        </p:spPr>
        <p:txBody>
          <a:bodyPr/>
          <a:lstStyle/>
          <a:p>
            <a:pPr marL="88900" indent="12700" algn="ctr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Solving potential problems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7605"/>
            <a:ext cx="9144000" cy="2609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649333"/>
            <a:ext cx="2559409" cy="1569898"/>
          </a:xfrm>
          <a:prstGeom prst="roundRect">
            <a:avLst>
              <a:gd name="adj" fmla="val 859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56" y="4926765"/>
            <a:ext cx="2448272" cy="1632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3" y="4935616"/>
            <a:ext cx="2489660" cy="1659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84" y="1649333"/>
            <a:ext cx="2598786" cy="161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0" y="357301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Acquainting </a:t>
            </a:r>
            <a:r>
              <a:rPr lang="en-US" altLang="bg-BG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public with the benefits of </a:t>
            </a:r>
            <a:r>
              <a:rPr lang="en-US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implementing a </a:t>
            </a:r>
            <a:r>
              <a:rPr lang="en-US" altLang="bg-BG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of this </a:t>
            </a:r>
            <a:r>
              <a:rPr lang="en-US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and scale</a:t>
            </a:r>
            <a:r>
              <a:rPr lang="ru-RU" altLang="bg-BG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altLang="bg-BG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886591"/>
            <a:ext cx="2581506" cy="1672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36" y="1638627"/>
            <a:ext cx="2664296" cy="165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 –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</a:p>
        </p:txBody>
      </p:sp>
    </p:spTree>
    <p:extLst>
      <p:ext uri="{BB962C8B-B14F-4D97-AF65-F5344CB8AC3E}">
        <p14:creationId xmlns:p14="http://schemas.microsoft.com/office/powerpoint/2010/main" val="280318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6" y="1966367"/>
            <a:ext cx="9162256" cy="3977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340768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altLang="bg-BG" sz="3000" dirty="0" err="1" smtClean="0">
                <a:solidFill>
                  <a:srgbClr val="4F81BD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GB" altLang="bg-BG" sz="3000" dirty="0" smtClean="0">
                <a:solidFill>
                  <a:srgbClr val="4F81BD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bg-BG" sz="3000" dirty="0" err="1" smtClean="0">
                <a:solidFill>
                  <a:srgbClr val="4F81BD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GB" altLang="bg-BG" sz="3000" dirty="0" smtClean="0">
                <a:solidFill>
                  <a:srgbClr val="4F81BD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  <a:r>
              <a:rPr lang="ru-RU" altLang="bg-BG" sz="3000" dirty="0" smtClean="0">
                <a:solidFill>
                  <a:srgbClr val="4F81BD">
                    <a:lumMod val="75000"/>
                  </a:srgb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altLang="bg-BG" sz="3000" dirty="0">
              <a:solidFill>
                <a:srgbClr val="4F81BD">
                  <a:lumMod val="75000"/>
                </a:srgb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25" y="4065298"/>
            <a:ext cx="2766007" cy="19005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08425"/>
            <a:ext cx="2685600" cy="1857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95236"/>
            <a:ext cx="2669542" cy="18706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7697" y="6093296"/>
            <a:ext cx="3608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Three-stage Scheme</a:t>
            </a:r>
            <a:endParaRPr lang="bg-BG" sz="3200" b="1" dirty="0">
              <a:solidFill>
                <a:prstClr val="black">
                  <a:lumMod val="75000"/>
                  <a:lumOff val="25000"/>
                </a:prst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15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268760"/>
            <a:ext cx="9144000" cy="576064"/>
          </a:xfrm>
          <a:prstGeom prst="rect">
            <a:avLst/>
          </a:prstGeom>
          <a:noFill/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 CASCADE</a:t>
            </a:r>
            <a:endParaRPr lang="ru-RU" altLang="bg-BG" sz="2400" b="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441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844823"/>
            <a:ext cx="6840760" cy="48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7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8" y="1381770"/>
            <a:ext cx="8268288" cy="540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4437112"/>
            <a:ext cx="44966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Madan Hydropower Project: </a:t>
            </a:r>
            <a:r>
              <a:rPr lang="en-GB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Madan Reservoir and </a:t>
            </a:r>
            <a:r>
              <a:rPr lang="en-GB" altLang="bg-BG" sz="14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Bial</a:t>
            </a:r>
            <a:r>
              <a:rPr lang="en-GB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bg-BG" sz="14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Izvor</a:t>
            </a:r>
            <a:r>
              <a:rPr lang="en-GB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HPP</a:t>
            </a: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en-US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4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Ardino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Hydropower Project:</a:t>
            </a: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bg-BG" sz="14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Ardino</a:t>
            </a:r>
            <a:r>
              <a:rPr lang="en-GB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Reservoir and </a:t>
            </a:r>
            <a:r>
              <a:rPr lang="en-GB" altLang="bg-BG" sz="14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Ardino</a:t>
            </a:r>
            <a:r>
              <a:rPr lang="en-GB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HPP</a:t>
            </a: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endParaRPr lang="en-US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sz="14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Sarnitsa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Hydropower Project:</a:t>
            </a:r>
            <a:b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14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Sarnitsa</a:t>
            </a:r>
            <a:r>
              <a:rPr lang="en-US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Reservoir and </a:t>
            </a:r>
            <a:r>
              <a:rPr lang="en-US" altLang="bg-BG" sz="14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Kitnitsa</a:t>
            </a:r>
            <a:r>
              <a:rPr lang="en-US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HPP</a:t>
            </a: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9144" y="2639749"/>
            <a:ext cx="413414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bg-BG" i="1" kern="0" dirty="0" err="1" smtClean="0">
                <a:solidFill>
                  <a:srgbClr val="002060"/>
                </a:solidFill>
              </a:rPr>
              <a:t>Studen</a:t>
            </a:r>
            <a:r>
              <a:rPr lang="en-GB" altLang="bg-BG" i="1" kern="0" dirty="0" smtClean="0">
                <a:solidFill>
                  <a:srgbClr val="002060"/>
                </a:solidFill>
              </a:rPr>
              <a:t> </a:t>
            </a:r>
            <a:r>
              <a:rPr lang="en-GB" altLang="bg-BG" i="1" kern="0" dirty="0" err="1" smtClean="0">
                <a:solidFill>
                  <a:srgbClr val="002060"/>
                </a:solidFill>
              </a:rPr>
              <a:t>Kladenets</a:t>
            </a:r>
            <a:r>
              <a:rPr lang="en-GB" altLang="bg-BG" i="1" kern="0" dirty="0" smtClean="0">
                <a:solidFill>
                  <a:srgbClr val="002060"/>
                </a:solidFill>
              </a:rPr>
              <a:t> Hydropower Project</a:t>
            </a:r>
            <a:endParaRPr lang="ru-RU" altLang="bg-BG" i="1" kern="0" dirty="0" smtClean="0">
              <a:solidFill>
                <a:srgbClr val="002060"/>
              </a:solidFill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bg-BG" i="1" kern="0" dirty="0" err="1" smtClean="0">
                <a:solidFill>
                  <a:srgbClr val="002060"/>
                </a:solidFill>
              </a:rPr>
              <a:t>Ivaylovgrad</a:t>
            </a:r>
            <a:r>
              <a:rPr lang="en-GB" altLang="bg-BG" i="1" kern="0" dirty="0" smtClean="0">
                <a:solidFill>
                  <a:srgbClr val="002060"/>
                </a:solidFill>
              </a:rPr>
              <a:t> Hydropower Project</a:t>
            </a:r>
            <a:endParaRPr lang="ru-RU" altLang="bg-BG" i="1" kern="0" dirty="0" smtClean="0">
              <a:solidFill>
                <a:srgbClr val="002060"/>
              </a:solidFill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bg-BG" i="1" kern="0" dirty="0" err="1" smtClean="0">
                <a:solidFill>
                  <a:srgbClr val="002060"/>
                </a:solidFill>
              </a:rPr>
              <a:t>Kardzhali</a:t>
            </a:r>
            <a:r>
              <a:rPr lang="en-GB" altLang="bg-BG" i="1" kern="0" dirty="0" smtClean="0">
                <a:solidFill>
                  <a:srgbClr val="002060"/>
                </a:solidFill>
              </a:rPr>
              <a:t> Hydropower Project</a:t>
            </a:r>
            <a:endParaRPr lang="en-US" altLang="bg-BG" i="1" kern="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GB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9552" y="4082956"/>
            <a:ext cx="3888432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GB" altLang="bg-BG" sz="1400" b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GB" altLang="bg-BG" sz="14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bg-BG" sz="1400" b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GB" altLang="bg-BG" sz="14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</a:p>
          <a:p>
            <a:pPr marL="88900" indent="12700"/>
            <a:endParaRPr lang="bg-BG" altLang="bg-BG" sz="14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60032" y="2348880"/>
            <a:ext cx="3168352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GB" altLang="bg-BG" sz="1400" b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Dolna</a:t>
            </a:r>
            <a:r>
              <a:rPr lang="en-GB" altLang="bg-BG" sz="14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bg-BG" sz="1400" b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GB" altLang="bg-BG" sz="14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  <a:endParaRPr lang="bg-BG" altLang="bg-BG" sz="14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GB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  <a:endParaRPr lang="ru-RU" altLang="bg-BG" sz="2000" i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GB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history</a:t>
            </a:r>
            <a:endParaRPr lang="bg-BG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1" y="1845492"/>
            <a:ext cx="561662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1949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prepared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long-term plan and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feasibility report was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prepared in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1951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consisting a scheme for development of the whole river course of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River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3702" y="3292066"/>
            <a:ext cx="316205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mid-50s began the construction of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lower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of the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cascade, as the following hydropower projects were built and commissioned: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2" y="3264816"/>
            <a:ext cx="2865725" cy="189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88" y="4044511"/>
            <a:ext cx="2874966" cy="203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D:\bglybo\PRESENTATIONS\stenata-na-yazovir-krdzhali-1024x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29" y="1409201"/>
            <a:ext cx="2917856" cy="194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120132" y="5157192"/>
            <a:ext cx="29032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altLang="bg-BG" sz="14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4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Kladenets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hydropower Project</a:t>
            </a: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operation since 1958</a:t>
            </a: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bg-BG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7450" y="6057781"/>
            <a:ext cx="305765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bg-BG" sz="14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Ivaylovgrad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Hydropower Project</a:t>
            </a:r>
            <a: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operation since 1967</a:t>
            </a: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bg-BG" altLang="bg-BG" kern="0" dirty="0" smtClean="0">
                <a:solidFill>
                  <a:srgbClr val="002060"/>
                </a:solidFill>
              </a:rPr>
              <a:t> </a:t>
            </a:r>
            <a:endParaRPr lang="bg-BG" kern="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5944" y="3382431"/>
            <a:ext cx="3057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bg-BG" sz="14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Kardzhali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Hydropower Project</a:t>
            </a:r>
            <a:r>
              <a:rPr lang="ru-RU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operation since 1971</a:t>
            </a:r>
            <a:r>
              <a:rPr lang="ru-RU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bg-BG" kern="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083986"/>
            <a:ext cx="615617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spc="-1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installed capacity of the built-up cascade is 270 MW; recorded power generation is 440 </a:t>
            </a:r>
            <a:r>
              <a:rPr lang="en-US" altLang="bg-BG" sz="1600" kern="0" spc="-1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r>
              <a:rPr lang="en-US" altLang="bg-BG" sz="1600" kern="0" spc="-1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spc="-1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19672" y="1412776"/>
            <a:ext cx="5904656" cy="1470025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Nikopol-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Turnu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Magurele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</a:t>
            </a:r>
            <a:endParaRPr lang="bg-BG" sz="30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47890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The new opportunity 21 century</a:t>
            </a:r>
            <a:endParaRPr lang="bg-BG" b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Picture 2" descr="H:\work\Presentation_\Pics_Nikopol\Danube_in_Ritopek,_Serb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423"/>
            <a:ext cx="9144000" cy="2159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72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" t="1147" r="8984" b="28694"/>
          <a:stretch>
            <a:fillRect/>
          </a:stretch>
        </p:blipFill>
        <p:spPr bwMode="auto">
          <a:xfrm>
            <a:off x="254521" y="2011016"/>
            <a:ext cx="4035736" cy="2108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506" y="4643693"/>
            <a:ext cx="449999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cascade is foreseen to utilize the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hydropower potential of the upper section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River (between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town of </a:t>
            </a:r>
            <a:r>
              <a:rPr lang="en-US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Srednogortsi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Kardzhali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Reservoir).</a:t>
            </a:r>
            <a:endParaRPr lang="en-US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74" y="3789040"/>
            <a:ext cx="3872163" cy="2178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  <a:endParaRPr lang="ru-RU" altLang="bg-BG" sz="2000" i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7499" y="2200164"/>
            <a:ext cx="41764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located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southeastern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Bulgaria,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River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valley, western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Rhodopes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mountain.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history</a:t>
            </a:r>
            <a:endParaRPr lang="bg-BG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431" y="1768514"/>
            <a:ext cx="877282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late 80s and early 90s,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utilization of the power potential of the river section of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 came on the agenda again.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"/>
          <a:stretch>
            <a:fillRect/>
          </a:stretch>
        </p:blipFill>
        <p:spPr bwMode="auto">
          <a:xfrm>
            <a:off x="184421" y="2513951"/>
            <a:ext cx="3379467" cy="199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657841"/>
            <a:ext cx="2662669" cy="199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84420" y="5064966"/>
            <a:ext cx="57557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1998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started the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implementation of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 project. Basic designs were prepared and preliminary construction works were carried out for Madan Hydropower Project. Project implementation was suspended in 2002. 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2496922"/>
            <a:ext cx="528890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 on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extensive study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Cascade, performed in 1991, and on the subsequent optimization design studies, carried out in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1997,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optimum scheme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 was selected: a three-stage scheme including the following three hydropower projects: Madan,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Ardino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Sarnitsa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</a:t>
            </a:r>
            <a:endParaRPr lang="en-US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9" name="Picture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5839"/>
            <a:ext cx="8964488" cy="50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8" y="1585840"/>
            <a:ext cx="2865611" cy="1498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  <a:endParaRPr lang="ru-RU" altLang="bg-BG" sz="2000" i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412776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According to the latest approved project scheme, that has been started to be implemented, the cascade consists of three hydropower projects: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04"/>
          <a:stretch>
            <a:fillRect/>
          </a:stretch>
        </p:blipFill>
        <p:spPr bwMode="auto">
          <a:xfrm>
            <a:off x="2915816" y="1997551"/>
            <a:ext cx="6131449" cy="41768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69110"/>
              </p:ext>
            </p:extLst>
          </p:nvPr>
        </p:nvGraphicFramePr>
        <p:xfrm>
          <a:off x="259917" y="3717032"/>
          <a:ext cx="4301231" cy="11658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662"/>
                <a:gridCol w="927662"/>
                <a:gridCol w="1365787"/>
                <a:gridCol w="1080120"/>
              </a:tblGrid>
              <a:tr h="2139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Dams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Madan Dam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Ardino</a:t>
                      </a:r>
                      <a:r>
                        <a:rPr lang="en-US" sz="9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Dams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Sarnitsa</a:t>
                      </a:r>
                      <a:r>
                        <a:rPr lang="en-US" sz="9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Dam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Type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Rockfill</a:t>
                      </a:r>
                      <a:r>
                        <a:rPr lang="en-US" sz="9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dam with </a:t>
                      </a:r>
                      <a:br>
                        <a:rPr lang="en-US" sz="9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9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reinforced-concrete</a:t>
                      </a:r>
                      <a:r>
                        <a:rPr lang="en-US" sz="9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face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Concrete gravity RCC dam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8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Maximum</a:t>
                      </a:r>
                      <a:r>
                        <a:rPr lang="en-US" sz="800" b="1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dam height</a:t>
                      </a:r>
                      <a:r>
                        <a:rPr lang="bg-BG" sz="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</a:t>
                      </a:r>
                      <a:r>
                        <a:rPr lang="en-US" sz="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bg-BG" sz="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bg-BG" sz="8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92.40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100.10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97.40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86413"/>
              </p:ext>
            </p:extLst>
          </p:nvPr>
        </p:nvGraphicFramePr>
        <p:xfrm>
          <a:off x="251520" y="5085184"/>
          <a:ext cx="6120680" cy="1577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0350"/>
                <a:gridCol w="1349970"/>
                <a:gridCol w="1008112"/>
                <a:gridCol w="1008112"/>
                <a:gridCol w="1224136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Parameter</a:t>
                      </a:r>
                      <a:endParaRPr lang="bg-BG" sz="90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HPP</a:t>
                      </a:r>
                      <a:endParaRPr lang="bg-BG" sz="900" b="1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Madan</a:t>
                      </a:r>
                      <a:r>
                        <a:rPr lang="en-US" sz="900" b="1" kern="1200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Hydropower Project</a:t>
                      </a:r>
                      <a:endParaRPr lang="bg-BG" sz="900" b="1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Ardino</a:t>
                      </a: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Hydropower Project</a:t>
                      </a:r>
                      <a:endParaRPr lang="bg-BG" sz="900" b="1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Sarnitsa</a:t>
                      </a: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Hydropwoer</a:t>
                      </a: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Project</a:t>
                      </a:r>
                      <a:endParaRPr lang="bg-BG" sz="900" b="1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available</a:t>
                      </a:r>
                      <a:r>
                        <a:rPr lang="en-US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capacity,</a:t>
                      </a:r>
                      <a:r>
                        <a:rPr lang="en-US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bg-BG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MW</a:t>
                      </a:r>
                      <a:endParaRPr lang="bg-BG" sz="90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for the hydropower project</a:t>
                      </a:r>
                      <a:endParaRPr lang="bg-BG" sz="90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69,2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annual power output, </a:t>
                      </a:r>
                      <a:r>
                        <a:rPr lang="en-US" sz="900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GWh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US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year</a:t>
                      </a:r>
                      <a:endParaRPr lang="bg-BG" sz="90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 for the hydropower project</a:t>
                      </a:r>
                      <a:endParaRPr lang="en-US" sz="90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107,2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151,1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183,6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Gorna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900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Arda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Cascade</a:t>
                      </a:r>
                      <a:endParaRPr lang="bg-BG" sz="900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available capacity, </a:t>
                      </a:r>
                      <a:r>
                        <a:rPr lang="bg-BG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MW</a:t>
                      </a:r>
                      <a:endParaRPr lang="bg-BG" sz="900" b="1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174,2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annual power output,</a:t>
                      </a:r>
                      <a:r>
                        <a:rPr lang="bg-BG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bg-BG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GWh</a:t>
                      </a:r>
                      <a:r>
                        <a:rPr lang="bg-BG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/y</a:t>
                      </a:r>
                      <a:r>
                        <a:rPr lang="en-US" sz="900" b="1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ear</a:t>
                      </a:r>
                      <a:endParaRPr lang="bg-BG" sz="900" b="1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441,9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</a:t>
            </a:r>
            <a:endParaRPr lang="en-US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78" y="2263547"/>
            <a:ext cx="333327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i="1" kern="0" dirty="0" smtClean="0">
                <a:solidFill>
                  <a:srgbClr val="002060"/>
                </a:solidFill>
              </a:rPr>
              <a:t>Madan Hydropower Project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 </a:t>
            </a: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i="1" kern="0" dirty="0" err="1" smtClean="0">
                <a:solidFill>
                  <a:srgbClr val="002060"/>
                </a:solidFill>
              </a:rPr>
              <a:t>Ardino</a:t>
            </a:r>
            <a:r>
              <a:rPr lang="en-US" altLang="bg-BG" i="1" kern="0" dirty="0" smtClean="0">
                <a:solidFill>
                  <a:srgbClr val="002060"/>
                </a:solidFill>
              </a:rPr>
              <a:t> Hydropower Project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 </a:t>
            </a: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bg-BG" i="1" kern="0" dirty="0" err="1" smtClean="0">
                <a:solidFill>
                  <a:srgbClr val="002060"/>
                </a:solidFill>
              </a:rPr>
              <a:t>Sarnitsa</a:t>
            </a:r>
            <a:r>
              <a:rPr lang="en-US" altLang="bg-BG" i="1" kern="0" dirty="0" smtClean="0">
                <a:solidFill>
                  <a:srgbClr val="002060"/>
                </a:solidFill>
              </a:rPr>
              <a:t> Hydropower Project</a:t>
            </a:r>
            <a:endParaRPr lang="en-US" altLang="bg-BG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154269"/>
            <a:ext cx="856895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effect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64611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installed capacity of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 is 174 MW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611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Expected average annual power generation is 440 </a:t>
            </a:r>
            <a:r>
              <a:rPr lang="bg-BG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energy effect from the operation of the existing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Cascade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Intensification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regional infrastructure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and a significant social effect.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Clean, renewable energy source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Independence of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Bulgarian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sector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of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recreation and tourism characteristics of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</a:t>
            </a:r>
            <a:endParaRPr lang="en-US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5675" y="1409201"/>
            <a:ext cx="7088613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Complex economic and social effect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70080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the years, interest in building the project, besides NEK, has been manifested also by:</a:t>
            </a:r>
            <a:endParaRPr lang="ru-RU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</a:t>
            </a:r>
            <a:endParaRPr lang="en-US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92054"/>
            <a:ext cx="2880320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2447955"/>
            <a:ext cx="2592288" cy="1937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278412" y="2555047"/>
            <a:ext cx="494166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Turkish companies</a:t>
            </a:r>
            <a:endParaRPr lang="ru-RU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2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ENEL, Italy</a:t>
            </a:r>
            <a:endParaRPr lang="bg-BG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2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VN, Austria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expressing interest at present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98569"/>
            <a:ext cx="1808669" cy="1351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71" y="4794722"/>
            <a:ext cx="2377578" cy="1320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47955"/>
            <a:ext cx="1728849" cy="105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34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288" y="2060848"/>
            <a:ext cx="8568952" cy="33804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present we have no data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updated assessment of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5675" y="1409201"/>
            <a:ext cx="7088613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7419" y="3097739"/>
            <a:ext cx="451100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the years this assessment varied between 220 million USD and 360 – 400 million EUR, as this evaluations have been made on the basis of direct costs.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3312368" cy="2202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06" y="4417461"/>
            <a:ext cx="2628900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59" y="4417461"/>
            <a:ext cx="1828800" cy="762000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Gorna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Arda</a:t>
            </a:r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Cascade</a:t>
            </a:r>
            <a:endParaRPr lang="en-US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pic>
        <p:nvPicPr>
          <p:cNvPr id="24578" name="Picture 2" descr="D:\bglybo\PRESENTATIONS\16463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14" b="15395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27834" y="5085184"/>
            <a:ext cx="30800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bg-BG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770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8" y="2359979"/>
            <a:ext cx="4283967" cy="185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5057" y="4581128"/>
            <a:ext cx="4780999" cy="201622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Danube springs from the Black Forest (el.1078) in Germany and flows into the Black Sea  in Romania, as on his way it runs through 10 countries: Germany, Austria, Slovakia, Hungary, Croatia, Serbia, Bulgaria, Romania, Moldova and Ukraine.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252412"/>
            <a:ext cx="3995936" cy="4667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1" i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bg-BG" dirty="0"/>
              <a:t>Danube River Importance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59345"/>
            <a:ext cx="3888432" cy="236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76" y="1495879"/>
            <a:ext cx="372329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06016" y="1340768"/>
            <a:ext cx="4968552" cy="72008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12700"/>
            <a:r>
              <a:rPr lang="en-GB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Danube River is second longest river in Europe </a:t>
            </a:r>
            <a:r>
              <a:rPr lang="bg-BG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GB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 </a:t>
            </a:r>
            <a:r>
              <a:rPr lang="bg-BG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2857 </a:t>
            </a:r>
            <a:r>
              <a:rPr lang="bg-BG" altLang="bg-BG" sz="1600" b="1" kern="0" dirty="0" err="1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r>
              <a:rPr lang="en-US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b="1" kern="0" dirty="0" smtClean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076056" y="3717032"/>
            <a:ext cx="3888431" cy="65722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Danube River is the biggest international river in the world.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50" y="2505732"/>
            <a:ext cx="7273836" cy="43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45978"/>
            <a:ext cx="4352902" cy="4667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1" i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bg-BG" dirty="0" smtClean="0"/>
              <a:t>Danube River Importance</a:t>
            </a:r>
            <a:endParaRPr lang="bg-BG" altLang="bg-BG" dirty="0"/>
          </a:p>
          <a:p>
            <a:endParaRPr lang="en-US" altLang="bg-BG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3319" y="5157192"/>
            <a:ext cx="3793232" cy="13681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GB" altLang="bg-BG" i="1" dirty="0" smtClean="0"/>
              <a:t>River water is used for potable and industrial water supply, irrigation, fishing, tourism, power generation, inland navigation, etc.</a:t>
            </a:r>
            <a:r>
              <a:rPr lang="bg-BG" altLang="bg-BG" i="1" dirty="0" smtClean="0"/>
              <a:t> </a:t>
            </a:r>
            <a:endParaRPr lang="en-US" altLang="bg-BG" i="1" dirty="0"/>
          </a:p>
        </p:txBody>
      </p:sp>
      <p:sp>
        <p:nvSpPr>
          <p:cNvPr id="3" name="Rectangle 2"/>
          <p:cNvSpPr/>
          <p:nvPr/>
        </p:nvSpPr>
        <p:spPr>
          <a:xfrm>
            <a:off x="0" y="1329785"/>
            <a:ext cx="9144000" cy="1307127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Along the upper river course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springs to Bratislava, app. 1000 km) are built approximately 60 barrier structures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 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them are </a:t>
            </a:r>
            <a:r>
              <a:rPr lang="en-GB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complexes. These structures, intended </a:t>
            </a:r>
            <a:r>
              <a:rPr lang="en-GB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primarily for 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navigation, perform also many other functions. 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58" y="2810893"/>
            <a:ext cx="3131840" cy="220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28" y="2804607"/>
            <a:ext cx="2942034" cy="220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" y="2821003"/>
            <a:ext cx="2945909" cy="220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1999" y="1409201"/>
            <a:ext cx="284014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GB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Navigation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730" y="5589240"/>
            <a:ext cx="9144000" cy="11428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the completion of the Rhine–Main–Danube Canal in 1992, the Danube became part of the trans-European waterway from Europe’s largest port of Rotterdam on the North Sea to </a:t>
            </a:r>
            <a:r>
              <a:rPr lang="en-GB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Sulina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Black Sea.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614" y="1846923"/>
            <a:ext cx="9133386" cy="9740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Danube River is an important international waterway. River boats are able to move along the Danube River from km 2411 all the way down to the river delta -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total river length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sz="1600" strike="sngStrike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352902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Danube River Importance</a:t>
            </a:r>
          </a:p>
        </p:txBody>
      </p:sp>
    </p:spTree>
    <p:extLst>
      <p:ext uri="{BB962C8B-B14F-4D97-AF65-F5344CB8AC3E}">
        <p14:creationId xmlns:p14="http://schemas.microsoft.com/office/powerpoint/2010/main" val="7505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20428"/>
            <a:ext cx="6768752" cy="4788892"/>
          </a:xfrm>
          <a:prstGeom prst="roundRect">
            <a:avLst>
              <a:gd name="adj" fmla="val 8594"/>
            </a:avLst>
          </a:prstGeom>
          <a:solidFill>
            <a:schemeClr val="bg1"/>
          </a:solidFill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development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en-GB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 waterway corridor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291955" y="1556792"/>
            <a:ext cx="4860032" cy="1586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746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improve transport in Europe, the European Commission (EC) has developed the </a:t>
            </a:r>
            <a:r>
              <a:rPr lang="en-GB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Trans-European Transport Networks (TEN-T)</a:t>
            </a: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5877272"/>
            <a:ext cx="9151987" cy="980728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374650" indent="-28575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§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guideline is this water corridor to become “the backbone of a waterway link between eastern and western Europe”, providing, along with Rhine River, a link between the North Sea and the Black Sea.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447216" y="3815826"/>
            <a:ext cx="3696784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746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TEN-T Danube is designated as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“Pan-European Transport Corridor VII”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3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60" y="1390548"/>
            <a:ext cx="3732566" cy="196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" y="3535189"/>
            <a:ext cx="3443719" cy="242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525" y="1340767"/>
            <a:ext cx="5066531" cy="2017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en-US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Inland waterway transport</a:t>
            </a:r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regulated by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b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6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Action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inland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Waterway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NAIADES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682638" y="3444808"/>
            <a:ext cx="5461363" cy="2649902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NAIADES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focused on five strategic areas:</a:t>
            </a: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</a:t>
            </a: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</a:t>
            </a: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Fleet</a:t>
            </a: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Jobs and skills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exchange and sharing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2000" indent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altLang="bg-BG" sz="16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Programme’s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activities are carried out through the implementation platform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PLATINA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0">
              <a:spcAft>
                <a:spcPts val="0"/>
              </a:spcAft>
            </a:pP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development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6207596"/>
            <a:ext cx="9144000" cy="648072"/>
          </a:xfrm>
          <a:prstGeom prst="rect">
            <a:avLst/>
          </a:prstGeom>
          <a:solidFill>
            <a:srgbClr val="CCFFCC"/>
          </a:solidFill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altLang="bg-BG" dirty="0" smtClean="0"/>
              <a:t>880 Mio EUR are foreseen from the Structural and Cohesion Funds in the programming period 2007 – 2013 for inland waterways.</a:t>
            </a:r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6000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72070"/>
            <a:ext cx="2388170" cy="179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18" y="2545757"/>
            <a:ext cx="2558430" cy="1533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4333826" y="4272757"/>
            <a:ext cx="4403204" cy="16045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According to the recommendation of the Danube Commission, the minimum water level, that is necessary to ensure normal navigation, is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2,50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along the entire river length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412776"/>
            <a:ext cx="8964488" cy="887285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Efficient use of inland waterways requires the elimination of existing bottlenecks. In the Bulgarian-Romanian section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the river rapids.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59" y="2372068"/>
            <a:ext cx="2721658" cy="153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95" y="3902445"/>
            <a:ext cx="2504037" cy="1567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-6" y="5877272"/>
            <a:ext cx="9144006" cy="980728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complete solution of this problem, of the infrastructural problems, and an overall improvement of the area along the Bulgarian-Romanian Danube River section can be achieved through the building of two </a:t>
            </a:r>
            <a:r>
              <a:rPr lang="en-US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hydrotechnical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complexes.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3135</TotalTime>
  <Words>1542</Words>
  <Application>Microsoft Office PowerPoint</Application>
  <PresentationFormat>On-screen Show (4:3)</PresentationFormat>
  <Paragraphs>207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Acrobat Document</vt:lpstr>
      <vt:lpstr>NIKOPOL-TURNU MAGURELE and GORNA ARDA  HYDROPOWER PROJECT</vt:lpstr>
      <vt:lpstr>PowerPoint Presentation</vt:lpstr>
      <vt:lpstr>Nikopol-Turnu Magurele Hydrotechnical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Boncheva Lyuba</dc:creator>
  <cp:lastModifiedBy>Popov Dimitar</cp:lastModifiedBy>
  <cp:revision>431</cp:revision>
  <cp:lastPrinted>2014-10-24T15:22:41Z</cp:lastPrinted>
  <dcterms:created xsi:type="dcterms:W3CDTF">2014-10-17T11:47:04Z</dcterms:created>
  <dcterms:modified xsi:type="dcterms:W3CDTF">2014-10-28T09:10:51Z</dcterms:modified>
</cp:coreProperties>
</file>