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079" autoAdjust="0"/>
  </p:normalViewPr>
  <p:slideViewPr>
    <p:cSldViewPr showGuides="1">
      <p:cViewPr>
        <p:scale>
          <a:sx n="80" d="100"/>
          <a:sy n="80" d="100"/>
        </p:scale>
        <p:origin x="-1002" y="-72"/>
      </p:cViewPr>
      <p:guideLst>
        <p:guide orient="horz" pos="960"/>
        <p:guide pos="2880"/>
        <p:guide pos="5445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8A87-501C-4A47-8B43-20D7C25CB49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563-F8D9-4F07-9AFD-74E85C901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9899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8A87-501C-4A47-8B43-20D7C25CB49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563-F8D9-4F07-9AFD-74E85C901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6922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8A87-501C-4A47-8B43-20D7C25CB49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563-F8D9-4F07-9AFD-74E85C901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5245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trona_tytulowa_t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" r="139"/>
          <a:stretch>
            <a:fillRect/>
          </a:stretch>
        </p:blipFill>
        <p:spPr bwMode="auto">
          <a:xfrm>
            <a:off x="0" y="-26988"/>
            <a:ext cx="9144000" cy="652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zaslonka_dol_bez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" r="551"/>
          <a:stretch>
            <a:fillRect/>
          </a:stretch>
        </p:blipFill>
        <p:spPr bwMode="auto">
          <a:xfrm>
            <a:off x="0" y="5445125"/>
            <a:ext cx="91440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znak_podstawowy_RGB [Converted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1484313"/>
            <a:ext cx="289877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226386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>
            <a:grpSpLocks/>
          </p:cNvGrpSpPr>
          <p:nvPr userDrawn="1"/>
        </p:nvGrpSpPr>
        <p:grpSpPr bwMode="auto">
          <a:xfrm>
            <a:off x="323850" y="980728"/>
            <a:ext cx="8496622" cy="216024"/>
            <a:chOff x="837" y="1658"/>
            <a:chExt cx="12714" cy="2"/>
          </a:xfrm>
        </p:grpSpPr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837" y="1658"/>
              <a:ext cx="12714" cy="2"/>
            </a:xfrm>
            <a:custGeom>
              <a:avLst/>
              <a:gdLst>
                <a:gd name="T0" fmla="+- 0 623 623"/>
                <a:gd name="T1" fmla="*/ T0 w 12928"/>
                <a:gd name="T2" fmla="+- 0 13550 623"/>
                <a:gd name="T3" fmla="*/ T2 w 1292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2928">
                  <a:moveTo>
                    <a:pt x="0" y="0"/>
                  </a:moveTo>
                  <a:lnTo>
                    <a:pt x="12927" y="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3077" name="Picture 5" descr="C:\Users\waw6214\Desktop\00000000_biały_wzorzec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083" r="3051"/>
          <a:stretch/>
        </p:blipFill>
        <p:spPr bwMode="auto">
          <a:xfrm>
            <a:off x="92755" y="5972152"/>
            <a:ext cx="9051245" cy="885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151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8A87-501C-4A47-8B43-20D7C25CB49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563-F8D9-4F07-9AFD-74E85C901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4508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8A87-501C-4A47-8B43-20D7C25CB49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563-F8D9-4F07-9AFD-74E85C901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87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8A87-501C-4A47-8B43-20D7C25CB49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563-F8D9-4F07-9AFD-74E85C901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5308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8A87-501C-4A47-8B43-20D7C25CB49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563-F8D9-4F07-9AFD-74E85C901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5781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8A87-501C-4A47-8B43-20D7C25CB49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563-F8D9-4F07-9AFD-74E85C901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7117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8A87-501C-4A47-8B43-20D7C25CB49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563-F8D9-4F07-9AFD-74E85C901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1106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8A87-501C-4A47-8B43-20D7C25CB49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563-F8D9-4F07-9AFD-74E85C901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4911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8A87-501C-4A47-8B43-20D7C25CB494}" type="datetimeFigureOut">
              <a:rPr lang="pl-PL" smtClean="0"/>
              <a:pPr/>
              <a:t>2014-10-29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1563-F8D9-4F07-9AFD-74E85C9012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0411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811577" y="1452845"/>
            <a:ext cx="51125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 smtClean="0">
                <a:solidFill>
                  <a:schemeClr val="bg1"/>
                </a:solidFill>
              </a:rPr>
              <a:t>Shale</a:t>
            </a:r>
            <a:r>
              <a:rPr lang="pl-PL" sz="2800" b="1" dirty="0" smtClean="0">
                <a:solidFill>
                  <a:schemeClr val="bg1"/>
                </a:solidFill>
              </a:rPr>
              <a:t> gas development in Poland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Sofia, </a:t>
            </a:r>
            <a:r>
              <a:rPr lang="pl-PL" dirty="0" err="1" smtClean="0">
                <a:solidFill>
                  <a:schemeClr val="bg1"/>
                </a:solidFill>
              </a:rPr>
              <a:t>October</a:t>
            </a:r>
            <a:r>
              <a:rPr lang="pl-PL" dirty="0" smtClean="0">
                <a:solidFill>
                  <a:schemeClr val="bg1"/>
                </a:solidFill>
              </a:rPr>
              <a:t> 2014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2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88640"/>
            <a:ext cx="85689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indent="-514350">
              <a:lnSpc>
                <a:spcPct val="90000"/>
              </a:lnSpc>
              <a:buFont typeface="+mj-lt"/>
              <a:buAutoNum type="arabicPeriod" startAt="5"/>
            </a:pPr>
            <a:r>
              <a:rPr lang="pl-PL" sz="2800" b="1" dirty="0" err="1" smtClean="0">
                <a:solidFill>
                  <a:srgbClr val="002060"/>
                </a:solidFill>
              </a:rPr>
              <a:t>Conslusions</a:t>
            </a:r>
            <a:r>
              <a:rPr lang="pl-PL" sz="2800" b="1" dirty="0" smtClean="0">
                <a:solidFill>
                  <a:srgbClr val="002060"/>
                </a:solidFill>
              </a:rPr>
              <a:t> and </a:t>
            </a:r>
            <a:r>
              <a:rPr lang="pl-PL" sz="2800" b="1" dirty="0" err="1" smtClean="0">
                <a:solidFill>
                  <a:srgbClr val="002060"/>
                </a:solidFill>
              </a:rPr>
              <a:t>future</a:t>
            </a:r>
            <a:r>
              <a:rPr lang="pl-PL" sz="2800" b="1" dirty="0" smtClean="0">
                <a:solidFill>
                  <a:srgbClr val="002060"/>
                </a:solidFill>
              </a:rPr>
              <a:t> </a:t>
            </a:r>
            <a:r>
              <a:rPr lang="pl-PL" sz="2800" b="1" dirty="0" err="1" smtClean="0">
                <a:solidFill>
                  <a:srgbClr val="002060"/>
                </a:solidFill>
              </a:rPr>
              <a:t>outlook</a:t>
            </a:r>
            <a:r>
              <a:rPr lang="pl-PL" sz="2800" b="1" dirty="0" smtClean="0">
                <a:solidFill>
                  <a:srgbClr val="002060"/>
                </a:solidFill>
              </a:rPr>
              <a:t/>
            </a:r>
            <a:br>
              <a:rPr lang="pl-PL" sz="2800" b="1" dirty="0" smtClean="0">
                <a:solidFill>
                  <a:srgbClr val="002060"/>
                </a:solidFill>
              </a:rPr>
            </a:br>
            <a:endParaRPr lang="pl-PL" sz="2200" dirty="0">
              <a:solidFill>
                <a:srgbClr val="002060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59589" y="1052736"/>
            <a:ext cx="3960813" cy="250825"/>
            <a:chOff x="680" y="-505"/>
            <a:chExt cx="6238" cy="395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680" y="-505"/>
              <a:ext cx="6238" cy="395"/>
            </a:xfrm>
            <a:custGeom>
              <a:avLst/>
              <a:gdLst>
                <a:gd name="T0" fmla="+- 0 680 680"/>
                <a:gd name="T1" fmla="*/ T0 w 6238"/>
                <a:gd name="T2" fmla="+- 0 -110 -505"/>
                <a:gd name="T3" fmla="*/ -110 h 395"/>
                <a:gd name="T4" fmla="+- 0 6918 680"/>
                <a:gd name="T5" fmla="*/ T4 w 6238"/>
                <a:gd name="T6" fmla="+- 0 -110 -505"/>
                <a:gd name="T7" fmla="*/ -110 h 395"/>
                <a:gd name="T8" fmla="+- 0 6918 680"/>
                <a:gd name="T9" fmla="*/ T8 w 6238"/>
                <a:gd name="T10" fmla="+- 0 -505 -505"/>
                <a:gd name="T11" fmla="*/ -505 h 395"/>
                <a:gd name="T12" fmla="+- 0 680 680"/>
                <a:gd name="T13" fmla="*/ T12 w 6238"/>
                <a:gd name="T14" fmla="+- 0 -505 -505"/>
                <a:gd name="T15" fmla="*/ -505 h 395"/>
                <a:gd name="T16" fmla="+- 0 680 680"/>
                <a:gd name="T17" fmla="*/ T16 w 6238"/>
                <a:gd name="T18" fmla="+- 0 -110 -505"/>
                <a:gd name="T19" fmla="*/ -110 h 3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238" h="395">
                  <a:moveTo>
                    <a:pt x="0" y="395"/>
                  </a:moveTo>
                  <a:lnTo>
                    <a:pt x="6238" y="395"/>
                  </a:lnTo>
                  <a:lnTo>
                    <a:pt x="6238" y="0"/>
                  </a:lnTo>
                  <a:lnTo>
                    <a:pt x="0" y="0"/>
                  </a:lnTo>
                  <a:lnTo>
                    <a:pt x="0" y="395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4716016" y="1052737"/>
            <a:ext cx="3960812" cy="250825"/>
            <a:chOff x="7483" y="-505"/>
            <a:chExt cx="6237" cy="395"/>
          </a:xfrm>
        </p:grpSpPr>
        <p:sp>
          <p:nvSpPr>
            <p:cNvPr id="6" name="Freeform 2"/>
            <p:cNvSpPr>
              <a:spLocks/>
            </p:cNvSpPr>
            <p:nvPr/>
          </p:nvSpPr>
          <p:spPr bwMode="auto">
            <a:xfrm>
              <a:off x="7483" y="-505"/>
              <a:ext cx="6237" cy="395"/>
            </a:xfrm>
            <a:custGeom>
              <a:avLst/>
              <a:gdLst>
                <a:gd name="T0" fmla="+- 0 7483 7483"/>
                <a:gd name="T1" fmla="*/ T0 w 6237"/>
                <a:gd name="T2" fmla="+- 0 -110 -505"/>
                <a:gd name="T3" fmla="*/ -110 h 395"/>
                <a:gd name="T4" fmla="+- 0 13720 7483"/>
                <a:gd name="T5" fmla="*/ T4 w 6237"/>
                <a:gd name="T6" fmla="+- 0 -110 -505"/>
                <a:gd name="T7" fmla="*/ -110 h 395"/>
                <a:gd name="T8" fmla="+- 0 13720 7483"/>
                <a:gd name="T9" fmla="*/ T8 w 6237"/>
                <a:gd name="T10" fmla="+- 0 -505 -505"/>
                <a:gd name="T11" fmla="*/ -505 h 395"/>
                <a:gd name="T12" fmla="+- 0 7483 7483"/>
                <a:gd name="T13" fmla="*/ T12 w 6237"/>
                <a:gd name="T14" fmla="+- 0 -505 -505"/>
                <a:gd name="T15" fmla="*/ -505 h 395"/>
                <a:gd name="T16" fmla="+- 0 7483 7483"/>
                <a:gd name="T17" fmla="*/ T16 w 6237"/>
                <a:gd name="T18" fmla="+- 0 -110 -505"/>
                <a:gd name="T19" fmla="*/ -110 h 3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237" h="395">
                  <a:moveTo>
                    <a:pt x="0" y="395"/>
                  </a:moveTo>
                  <a:lnTo>
                    <a:pt x="6237" y="395"/>
                  </a:lnTo>
                  <a:lnTo>
                    <a:pt x="6237" y="0"/>
                  </a:lnTo>
                  <a:lnTo>
                    <a:pt x="0" y="0"/>
                  </a:lnTo>
                  <a:lnTo>
                    <a:pt x="0" y="395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9589" y="1340768"/>
            <a:ext cx="3824379" cy="482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Aft>
                <a:spcPts val="600"/>
              </a:spcAft>
            </a:pPr>
            <a:r>
              <a:rPr kumimoji="0" lang="pl-PL" altLang="pl-PL" sz="105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Shale</a:t>
            </a:r>
            <a:r>
              <a:rPr kumimoji="0" lang="pl-PL" altLang="pl-PL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altLang="pl-PL" sz="105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gas</a:t>
            </a:r>
            <a:r>
              <a:rPr kumimoji="0" lang="pl-PL" altLang="pl-PL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altLang="pl-PL" sz="105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reserves</a:t>
            </a:r>
            <a:endParaRPr kumimoji="0" lang="pl-PL" altLang="pl-PL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57188" indent="-174625" eaLnBrk="0" hangingPunct="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en-US" altLang="pl-PL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Reserves estimates differ from each other significantly and are still uncertain. PGI is going to publish an updated report on shale gas reserves in Poland next year.</a:t>
            </a:r>
            <a:endParaRPr kumimoji="0" lang="pl-PL" altLang="pl-PL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pl-PL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Drilling Activities</a:t>
            </a:r>
            <a:endParaRPr kumimoji="0" lang="pl-PL" altLang="pl-PL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357188" marR="0" lvl="0" indent="-174625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pl-PL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The highest level of activity in shale gas exploration in</a:t>
            </a: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altLang="pl-PL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Poland was in 2012 – 110 concessions granted (as at 1 July</a:t>
            </a: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altLang="pl-PL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2012) and 24 wells drilled.</a:t>
            </a:r>
            <a:endParaRPr kumimoji="0" lang="pl-PL" altLang="pl-PL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Arial" pitchFamily="34" charset="0"/>
              <a:cs typeface="Times New Roman" pitchFamily="18" charset="0"/>
            </a:endParaRPr>
          </a:p>
          <a:p>
            <a:pPr marL="357188" marR="0" lvl="0" indent="-174625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pl-PL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Despite the decrease in the number of concessions (to 76 as at 1 July 2014) it seems that drilling activity in Poland is picking up when compared to 2013 – 12 wells drilled and more pending or planned in 2014.</a:t>
            </a:r>
            <a:endParaRPr kumimoji="0" lang="pl-PL" altLang="pl-PL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pl-PL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Challenges</a:t>
            </a:r>
            <a:endParaRPr kumimoji="0" lang="pl-PL" altLang="pl-PL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357188" marR="0" lvl="0" indent="-174625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pl-PL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Geology is more challenging than expected.</a:t>
            </a:r>
            <a:r>
              <a:rPr lang="pl-PL" altLang="pl-PL" sz="1050" b="1" dirty="0" smtClean="0">
                <a:solidFill>
                  <a:srgbClr val="002060"/>
                </a:solidFill>
                <a:latin typeface="+mn-lt"/>
                <a:ea typeface="Arial" pitchFamily="34" charset="0"/>
                <a:cs typeface="Times New Roman" pitchFamily="18" charset="0"/>
              </a:rPr>
              <a:t> </a:t>
            </a:r>
            <a:br>
              <a:rPr lang="pl-PL" altLang="pl-PL" sz="1050" b="1" dirty="0" smtClean="0">
                <a:solidFill>
                  <a:srgbClr val="002060"/>
                </a:solidFill>
                <a:latin typeface="+mn-lt"/>
                <a:ea typeface="Arial" pitchFamily="34" charset="0"/>
                <a:cs typeface="Times New Roman" pitchFamily="18" charset="0"/>
              </a:rPr>
            </a:br>
            <a:r>
              <a:rPr kumimoji="0" lang="en-US" altLang="pl-PL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Unconventional deposits are different from those present in the USA in terms of i.e. deposits depth, thickness, pressure, TOC content.</a:t>
            </a:r>
            <a:endParaRPr kumimoji="0" lang="pl-PL" altLang="pl-PL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Arial" pitchFamily="34" charset="0"/>
              <a:cs typeface="Times New Roman" pitchFamily="18" charset="0"/>
            </a:endParaRPr>
          </a:p>
          <a:p>
            <a:pPr marL="357188" marR="0" lvl="0" indent="-174625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pl-PL" altLang="pl-PL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O</a:t>
            </a:r>
            <a:r>
              <a:rPr kumimoji="0" lang="en-US" altLang="pl-PL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n the one hand, </a:t>
            </a:r>
            <a:r>
              <a:rPr kumimoji="0" lang="en-US" altLang="pl-PL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the new Geological and Mining Law </a:t>
            </a:r>
            <a:r>
              <a:rPr kumimoji="0" lang="en-US" altLang="pl-PL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introduces some new obligations, but on the other hand it brings also new opportunities.</a:t>
            </a:r>
            <a:endParaRPr kumimoji="0" lang="pl-PL" altLang="pl-PL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Arial" pitchFamily="34" charset="0"/>
              <a:cs typeface="Times New Roman" pitchFamily="18" charset="0"/>
            </a:endParaRPr>
          </a:p>
          <a:p>
            <a:pPr marL="357188" marR="0" lvl="0" indent="-174625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pl-PL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According to the </a:t>
            </a:r>
            <a:r>
              <a:rPr kumimoji="0" lang="en-US" altLang="pl-PL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bill on taxing hydrocarbon extraction</a:t>
            </a:r>
            <a:r>
              <a:rPr kumimoji="0" lang="en-US" altLang="pl-PL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, which is currently during the parliamentary work, the </a:t>
            </a:r>
            <a:r>
              <a:rPr kumimoji="0" lang="en-US" altLang="pl-PL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Government Take </a:t>
            </a:r>
            <a:r>
              <a:rPr kumimoji="0" lang="en-US" altLang="pl-PL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will amount to </a:t>
            </a:r>
            <a:r>
              <a:rPr kumimoji="0" lang="en-US" altLang="pl-PL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40% on average</a:t>
            </a:r>
            <a:r>
              <a:rPr kumimoji="0" lang="en-US" altLang="pl-PL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.</a:t>
            </a:r>
            <a:endParaRPr kumimoji="0" lang="en-US" altLang="pl-PL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pl-PL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altLang="pl-PL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endParaRPr kumimoji="0" lang="en-US" altLang="pl-PL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441255" y="1628800"/>
            <a:ext cx="252095" cy="4684460"/>
            <a:chOff x="7165" y="2402"/>
            <a:chExt cx="397" cy="7378"/>
          </a:xfrm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7165" y="2402"/>
              <a:ext cx="397" cy="7378"/>
            </a:xfrm>
            <a:custGeom>
              <a:avLst/>
              <a:gdLst>
                <a:gd name="T0" fmla="+- 0 7165 7165"/>
                <a:gd name="T1" fmla="*/ T0 w 397"/>
                <a:gd name="T2" fmla="+- 0 2402 2402"/>
                <a:gd name="T3" fmla="*/ 2402 h 7378"/>
                <a:gd name="T4" fmla="+- 0 7165 7165"/>
                <a:gd name="T5" fmla="*/ T4 w 397"/>
                <a:gd name="T6" fmla="+- 0 9780 2402"/>
                <a:gd name="T7" fmla="*/ 9780 h 7378"/>
                <a:gd name="T8" fmla="+- 0 7562 7165"/>
                <a:gd name="T9" fmla="*/ T8 w 397"/>
                <a:gd name="T10" fmla="+- 0 6091 2402"/>
                <a:gd name="T11" fmla="*/ 6091 h 7378"/>
                <a:gd name="T12" fmla="+- 0 7165 7165"/>
                <a:gd name="T13" fmla="*/ T12 w 397"/>
                <a:gd name="T14" fmla="+- 0 2402 2402"/>
                <a:gd name="T15" fmla="*/ 2402 h 73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397" h="7378">
                  <a:moveTo>
                    <a:pt x="0" y="0"/>
                  </a:moveTo>
                  <a:lnTo>
                    <a:pt x="0" y="7378"/>
                  </a:lnTo>
                  <a:lnTo>
                    <a:pt x="397" y="3689"/>
                  </a:lnTo>
                  <a:lnTo>
                    <a:pt x="0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632390" y="5813195"/>
            <a:ext cx="3971290" cy="539684"/>
            <a:chOff x="7466" y="8965"/>
            <a:chExt cx="6254" cy="850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466" y="8965"/>
              <a:ext cx="6254" cy="850"/>
            </a:xfrm>
            <a:custGeom>
              <a:avLst/>
              <a:gdLst>
                <a:gd name="T0" fmla="+- 0 7466 7466"/>
                <a:gd name="T1" fmla="*/ T0 w 6254"/>
                <a:gd name="T2" fmla="+- 0 9816 8965"/>
                <a:gd name="T3" fmla="*/ 9816 h 850"/>
                <a:gd name="T4" fmla="+- 0 13720 7466"/>
                <a:gd name="T5" fmla="*/ T4 w 6254"/>
                <a:gd name="T6" fmla="+- 0 9816 8965"/>
                <a:gd name="T7" fmla="*/ 9816 h 850"/>
                <a:gd name="T8" fmla="+- 0 13720 7466"/>
                <a:gd name="T9" fmla="*/ T8 w 6254"/>
                <a:gd name="T10" fmla="+- 0 8965 8965"/>
                <a:gd name="T11" fmla="*/ 8965 h 850"/>
                <a:gd name="T12" fmla="+- 0 7466 7466"/>
                <a:gd name="T13" fmla="*/ T12 w 6254"/>
                <a:gd name="T14" fmla="+- 0 8965 8965"/>
                <a:gd name="T15" fmla="*/ 8965 h 850"/>
                <a:gd name="T16" fmla="+- 0 7466 7466"/>
                <a:gd name="T17" fmla="*/ T16 w 6254"/>
                <a:gd name="T18" fmla="+- 0 9816 8965"/>
                <a:gd name="T19" fmla="*/ 9816 h 8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254" h="850">
                  <a:moveTo>
                    <a:pt x="0" y="851"/>
                  </a:moveTo>
                  <a:lnTo>
                    <a:pt x="6254" y="851"/>
                  </a:lnTo>
                  <a:lnTo>
                    <a:pt x="6254" y="0"/>
                  </a:lnTo>
                  <a:lnTo>
                    <a:pt x="0" y="0"/>
                  </a:lnTo>
                  <a:lnTo>
                    <a:pt x="0" y="851"/>
                  </a:lnTo>
                  <a:close/>
                </a:path>
              </a:pathLst>
            </a:custGeom>
            <a:noFill/>
            <a:ln w="9525">
              <a:solidFill>
                <a:srgbClr val="FF6208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4" name="Prostokąt 13"/>
          <p:cNvSpPr/>
          <p:nvPr/>
        </p:nvSpPr>
        <p:spPr>
          <a:xfrm>
            <a:off x="4715644" y="1568685"/>
            <a:ext cx="3888036" cy="442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002060"/>
                </a:solidFill>
              </a:rPr>
              <a:t>Despite the exit of some major players from Poland, </a:t>
            </a:r>
            <a:r>
              <a:rPr lang="en-US" sz="1050" dirty="0" err="1">
                <a:solidFill>
                  <a:srgbClr val="002060"/>
                </a:solidFill>
              </a:rPr>
              <a:t>PGNiG</a:t>
            </a:r>
            <a:r>
              <a:rPr lang="en-US" sz="1050" dirty="0">
                <a:solidFill>
                  <a:srgbClr val="002060"/>
                </a:solidFill>
              </a:rPr>
              <a:t> </a:t>
            </a:r>
            <a:r>
              <a:rPr lang="en-US" sz="1050" b="1" dirty="0">
                <a:solidFill>
                  <a:srgbClr val="002060"/>
                </a:solidFill>
              </a:rPr>
              <a:t>remains bullish on Polish shale gas</a:t>
            </a:r>
            <a:r>
              <a:rPr lang="en-US" sz="1050" dirty="0">
                <a:solidFill>
                  <a:srgbClr val="002060"/>
                </a:solidFill>
              </a:rPr>
              <a:t>. This is a generational opportunity for both Poland and the company, and we are committed to frack </a:t>
            </a:r>
            <a:r>
              <a:rPr lang="en-US" sz="1050" dirty="0" smtClean="0">
                <a:solidFill>
                  <a:srgbClr val="002060"/>
                </a:solidFill>
              </a:rPr>
              <a:t>it.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b="1" dirty="0" smtClean="0">
                <a:solidFill>
                  <a:srgbClr val="002060"/>
                </a:solidFill>
              </a:rPr>
              <a:t>More </a:t>
            </a:r>
            <a:r>
              <a:rPr lang="en-US" sz="1050" b="1" dirty="0">
                <a:solidFill>
                  <a:srgbClr val="002060"/>
                </a:solidFill>
              </a:rPr>
              <a:t>time and knowledge needed </a:t>
            </a:r>
            <a:r>
              <a:rPr lang="en-US" sz="1050" dirty="0">
                <a:solidFill>
                  <a:srgbClr val="002060"/>
                </a:solidFill>
              </a:rPr>
              <a:t>to gain </a:t>
            </a:r>
            <a:r>
              <a:rPr lang="en-US" sz="1050" dirty="0" smtClean="0">
                <a:solidFill>
                  <a:srgbClr val="002060"/>
                </a:solidFill>
              </a:rPr>
              <a:t>better</a:t>
            </a:r>
            <a:r>
              <a:rPr lang="pl-PL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 smtClean="0">
                <a:solidFill>
                  <a:srgbClr val="002060"/>
                </a:solidFill>
              </a:rPr>
              <a:t>understanding </a:t>
            </a:r>
            <a:r>
              <a:rPr lang="en-US" sz="1050" dirty="0">
                <a:solidFill>
                  <a:srgbClr val="002060"/>
                </a:solidFill>
              </a:rPr>
              <a:t>of the basins and its </a:t>
            </a:r>
            <a:r>
              <a:rPr lang="en-US" sz="1050" dirty="0" smtClean="0">
                <a:solidFill>
                  <a:srgbClr val="002060"/>
                </a:solidFill>
              </a:rPr>
              <a:t>properties.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We </a:t>
            </a:r>
            <a:r>
              <a:rPr lang="en-US" sz="1050" dirty="0">
                <a:solidFill>
                  <a:srgbClr val="002060"/>
                </a:solidFill>
              </a:rPr>
              <a:t>are open for </a:t>
            </a:r>
            <a:r>
              <a:rPr lang="en-US" sz="1050" b="1" dirty="0">
                <a:solidFill>
                  <a:srgbClr val="002060"/>
                </a:solidFill>
              </a:rPr>
              <a:t>cooperation </a:t>
            </a:r>
            <a:r>
              <a:rPr lang="en-US" sz="1050" dirty="0">
                <a:solidFill>
                  <a:srgbClr val="002060"/>
                </a:solidFill>
              </a:rPr>
              <a:t>and </a:t>
            </a:r>
            <a:r>
              <a:rPr lang="en-US" sz="1050" b="1" dirty="0">
                <a:solidFill>
                  <a:srgbClr val="002060"/>
                </a:solidFill>
              </a:rPr>
              <a:t>know-how sharing </a:t>
            </a:r>
            <a:r>
              <a:rPr lang="en-US" sz="1050" dirty="0">
                <a:solidFill>
                  <a:srgbClr val="002060"/>
                </a:solidFill>
              </a:rPr>
              <a:t>with experienced international players, as we want to de-risk our exploration program and challenge our views and opinions with </a:t>
            </a:r>
            <a:r>
              <a:rPr lang="en-US" sz="1050" dirty="0" smtClean="0">
                <a:solidFill>
                  <a:srgbClr val="002060"/>
                </a:solidFill>
              </a:rPr>
              <a:t>partners.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We </a:t>
            </a:r>
            <a:r>
              <a:rPr lang="en-US" sz="1050" dirty="0">
                <a:solidFill>
                  <a:srgbClr val="002060"/>
                </a:solidFill>
              </a:rPr>
              <a:t>are committed to </a:t>
            </a:r>
            <a:r>
              <a:rPr lang="en-US" sz="1050" b="1" dirty="0">
                <a:solidFill>
                  <a:srgbClr val="002060"/>
                </a:solidFill>
              </a:rPr>
              <a:t>R&amp;D initiatives </a:t>
            </a:r>
            <a:r>
              <a:rPr lang="en-US" sz="1050" dirty="0">
                <a:solidFill>
                  <a:srgbClr val="002060"/>
                </a:solidFill>
              </a:rPr>
              <a:t>(such as </a:t>
            </a:r>
            <a:r>
              <a:rPr lang="en-US" sz="1050" b="1" dirty="0">
                <a:solidFill>
                  <a:srgbClr val="002060"/>
                </a:solidFill>
              </a:rPr>
              <a:t>Blue Gas</a:t>
            </a:r>
            <a:r>
              <a:rPr lang="en-US" sz="1050" dirty="0">
                <a:solidFill>
                  <a:srgbClr val="002060"/>
                </a:solidFill>
              </a:rPr>
              <a:t>), which have the potential to help unlock Polish </a:t>
            </a:r>
            <a:r>
              <a:rPr lang="en-US" sz="1050" dirty="0" smtClean="0">
                <a:solidFill>
                  <a:srgbClr val="002060"/>
                </a:solidFill>
              </a:rPr>
              <a:t>shale.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Presence </a:t>
            </a:r>
            <a:r>
              <a:rPr lang="en-US" sz="1050" dirty="0">
                <a:solidFill>
                  <a:srgbClr val="002060"/>
                </a:solidFill>
              </a:rPr>
              <a:t>of Polish players in most advanced shale producing regions, such as USA or Canada, may in the long term lead to </a:t>
            </a:r>
            <a:r>
              <a:rPr lang="en-US" sz="1050" b="1" dirty="0">
                <a:solidFill>
                  <a:srgbClr val="002060"/>
                </a:solidFill>
              </a:rPr>
              <a:t>know-how transfer </a:t>
            </a:r>
            <a:r>
              <a:rPr lang="en-US" sz="1050" dirty="0">
                <a:solidFill>
                  <a:srgbClr val="002060"/>
                </a:solidFill>
              </a:rPr>
              <a:t>and better results achieved </a:t>
            </a:r>
            <a:r>
              <a:rPr lang="en-US" sz="1050" dirty="0" smtClean="0">
                <a:solidFill>
                  <a:srgbClr val="002060"/>
                </a:solidFill>
              </a:rPr>
              <a:t>domestically</a:t>
            </a:r>
            <a:r>
              <a:rPr lang="pl-PL" sz="1050" dirty="0" smtClean="0">
                <a:solidFill>
                  <a:srgbClr val="002060"/>
                </a:solidFill>
              </a:rPr>
              <a:t>.</a:t>
            </a: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pl-PL" sz="1050" u="sng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u="sng" dirty="0" smtClean="0">
                <a:solidFill>
                  <a:srgbClr val="002060"/>
                </a:solidFill>
              </a:rPr>
              <a:t>Baltic </a:t>
            </a:r>
            <a:r>
              <a:rPr lang="en-US" sz="1050" u="sng" dirty="0">
                <a:solidFill>
                  <a:srgbClr val="002060"/>
                </a:solidFill>
              </a:rPr>
              <a:t>Ceramics</a:t>
            </a:r>
            <a:r>
              <a:rPr lang="en-US" sz="1050" dirty="0">
                <a:solidFill>
                  <a:srgbClr val="002060"/>
                </a:solidFill>
              </a:rPr>
              <a:t> – specializes in production of ceramic </a:t>
            </a:r>
            <a:r>
              <a:rPr lang="en-US" sz="1050" dirty="0" err="1" smtClean="0">
                <a:solidFill>
                  <a:srgbClr val="002060"/>
                </a:solidFill>
              </a:rPr>
              <a:t>proppants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u="sng" dirty="0" smtClean="0">
                <a:solidFill>
                  <a:srgbClr val="002060"/>
                </a:solidFill>
              </a:rPr>
              <a:t>United </a:t>
            </a:r>
            <a:r>
              <a:rPr lang="en-US" sz="1050" u="sng" dirty="0" err="1">
                <a:solidFill>
                  <a:srgbClr val="002060"/>
                </a:solidFill>
              </a:rPr>
              <a:t>Oilfeld</a:t>
            </a:r>
            <a:r>
              <a:rPr lang="en-US" sz="1050" u="sng" dirty="0">
                <a:solidFill>
                  <a:srgbClr val="002060"/>
                </a:solidFill>
              </a:rPr>
              <a:t> Services</a:t>
            </a:r>
            <a:r>
              <a:rPr lang="en-US" sz="1050" dirty="0">
                <a:solidFill>
                  <a:srgbClr val="002060"/>
                </a:solidFill>
              </a:rPr>
              <a:t> – company focused on providing </a:t>
            </a:r>
            <a:r>
              <a:rPr lang="en-US" sz="1050" dirty="0" smtClean="0">
                <a:solidFill>
                  <a:srgbClr val="002060"/>
                </a:solidFill>
              </a:rPr>
              <a:t>hydraulic</a:t>
            </a:r>
            <a:r>
              <a:rPr lang="pl-PL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 smtClean="0">
                <a:solidFill>
                  <a:srgbClr val="002060"/>
                </a:solidFill>
              </a:rPr>
              <a:t>fracturing</a:t>
            </a:r>
            <a:r>
              <a:rPr lang="en-US" sz="1050" dirty="0">
                <a:solidFill>
                  <a:srgbClr val="002060"/>
                </a:solidFill>
              </a:rPr>
              <a:t>, drilling, and seismic data acquisition </a:t>
            </a:r>
            <a:r>
              <a:rPr lang="en-US" sz="1050" dirty="0" smtClean="0">
                <a:solidFill>
                  <a:srgbClr val="002060"/>
                </a:solidFill>
              </a:rPr>
              <a:t>services.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u="sng" dirty="0" err="1" smtClean="0">
                <a:solidFill>
                  <a:srgbClr val="002060"/>
                </a:solidFill>
              </a:rPr>
              <a:t>NovaSeis</a:t>
            </a: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- seismic company focusing on technology solutions for improving acquisition </a:t>
            </a:r>
            <a:r>
              <a:rPr lang="en-US" sz="1050" dirty="0" smtClean="0">
                <a:solidFill>
                  <a:srgbClr val="002060"/>
                </a:solidFill>
              </a:rPr>
              <a:t>methodology</a:t>
            </a:r>
            <a:r>
              <a:rPr lang="pl-PL" sz="1050" dirty="0" smtClean="0">
                <a:solidFill>
                  <a:srgbClr val="002060"/>
                </a:solidFill>
              </a:rPr>
              <a:t>.</a:t>
            </a:r>
            <a:endParaRPr lang="pl-PL" sz="1050" dirty="0">
              <a:solidFill>
                <a:srgbClr val="00206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632390" y="5804247"/>
            <a:ext cx="3971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02060"/>
                </a:solidFill>
              </a:rPr>
              <a:t>In 2015 </a:t>
            </a:r>
            <a:r>
              <a:rPr lang="en-US" sz="1050" b="1" dirty="0">
                <a:solidFill>
                  <a:srgbClr val="002060"/>
                </a:solidFill>
              </a:rPr>
              <a:t>Polish Geological Institute </a:t>
            </a:r>
            <a:r>
              <a:rPr lang="en-US" sz="1050" dirty="0">
                <a:solidFill>
                  <a:srgbClr val="002060"/>
                </a:solidFill>
              </a:rPr>
              <a:t>intends to </a:t>
            </a:r>
            <a:r>
              <a:rPr lang="en-US" sz="1050" b="1" dirty="0">
                <a:solidFill>
                  <a:srgbClr val="002060"/>
                </a:solidFill>
              </a:rPr>
              <a:t>issue new report on shale gas reserves in Poland </a:t>
            </a:r>
            <a:r>
              <a:rPr lang="en-US" sz="1050" dirty="0">
                <a:solidFill>
                  <a:srgbClr val="002060"/>
                </a:solidFill>
              </a:rPr>
              <a:t>based on the data from already completed wells</a:t>
            </a:r>
            <a:endParaRPr lang="pl-PL" sz="1050" dirty="0">
              <a:solidFill>
                <a:srgbClr val="00206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593832" y="4359500"/>
            <a:ext cx="18117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u="sng" dirty="0">
                <a:solidFill>
                  <a:srgbClr val="002060"/>
                </a:solidFill>
              </a:rPr>
              <a:t>Developments in OFS market</a:t>
            </a:r>
            <a:endParaRPr lang="pl-PL" sz="1050" u="sng" dirty="0">
              <a:solidFill>
                <a:srgbClr val="00206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030650" y="1340768"/>
            <a:ext cx="9380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50" b="1" u="sng" dirty="0" err="1" smtClean="0">
                <a:solidFill>
                  <a:srgbClr val="002060"/>
                </a:solidFill>
              </a:rPr>
              <a:t>PGNiG’s</a:t>
            </a:r>
            <a:r>
              <a:rPr lang="pl-PL" sz="1050" b="1" u="sng" dirty="0" smtClean="0">
                <a:solidFill>
                  <a:srgbClr val="002060"/>
                </a:solidFill>
              </a:rPr>
              <a:t> </a:t>
            </a:r>
            <a:r>
              <a:rPr lang="pl-PL" sz="1050" b="1" u="sng" dirty="0" err="1" smtClean="0">
                <a:solidFill>
                  <a:srgbClr val="002060"/>
                </a:solidFill>
              </a:rPr>
              <a:t>view</a:t>
            </a:r>
            <a:endParaRPr lang="pl-PL" sz="1050" u="sng" dirty="0">
              <a:solidFill>
                <a:srgbClr val="002060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2015840" y="1049645"/>
            <a:ext cx="8483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Conclusions</a:t>
            </a:r>
            <a:endParaRPr lang="pl-PL" sz="1050" dirty="0">
              <a:solidFill>
                <a:schemeClr val="bg1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886380" y="1049645"/>
            <a:ext cx="12266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Long-term outlook</a:t>
            </a:r>
            <a:endParaRPr lang="pl-PL" sz="1050" dirty="0">
              <a:solidFill>
                <a:schemeClr val="bg1"/>
              </a:solidFill>
            </a:endParaRPr>
          </a:p>
        </p:txBody>
      </p:sp>
      <p:sp>
        <p:nvSpPr>
          <p:cNvPr id="21" name="Symbol zastępczy numeru slajdu 3"/>
          <p:cNvSpPr txBox="1">
            <a:spLocks/>
          </p:cNvSpPr>
          <p:nvPr/>
        </p:nvSpPr>
        <p:spPr>
          <a:xfrm>
            <a:off x="8483600" y="6524625"/>
            <a:ext cx="425450" cy="2762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274AC-0453-421A-8472-E233C1E64E77}" type="slidenum">
              <a:rPr lang="en-GB" altLang="pl-PL" sz="8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GB" altLang="pl-PL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47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0"/>
          <p:cNvSpPr txBox="1">
            <a:spLocks noChangeArrowheads="1"/>
          </p:cNvSpPr>
          <p:nvPr/>
        </p:nvSpPr>
        <p:spPr bwMode="auto">
          <a:xfrm>
            <a:off x="0" y="4593497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altLang="pl-PL" sz="3600" b="1" dirty="0" err="1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Thank</a:t>
            </a:r>
            <a:r>
              <a:rPr lang="pl-PL" altLang="pl-PL" sz="3600" b="1" dirty="0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pl-PL" altLang="pl-PL" sz="3600" b="1" dirty="0" err="1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you</a:t>
            </a:r>
            <a:r>
              <a:rPr lang="pl-PL" altLang="pl-PL" sz="3600" b="1" dirty="0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 for </a:t>
            </a:r>
            <a:r>
              <a:rPr lang="pl-PL" altLang="pl-PL" sz="3600" b="1" dirty="0" err="1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your</a:t>
            </a:r>
            <a:r>
              <a:rPr lang="pl-PL" altLang="pl-PL" sz="3600" b="1" dirty="0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pl-PL" altLang="pl-PL" sz="3600" b="1" dirty="0" err="1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attention</a:t>
            </a:r>
            <a:r>
              <a:rPr lang="pl-PL" altLang="pl-PL" sz="3600" b="1" dirty="0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!</a:t>
            </a:r>
            <a:endParaRPr lang="pl-PL" altLang="pl-PL" sz="3600" b="1" dirty="0">
              <a:solidFill>
                <a:srgbClr val="0A1D64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5220072" y="5589240"/>
            <a:ext cx="39239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b="1" dirty="0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Dawid Jaworski</a:t>
            </a:r>
          </a:p>
          <a:p>
            <a:pPr eaLnBrk="1" hangingPunct="1"/>
            <a:r>
              <a:rPr lang="pl-PL" altLang="pl-PL" b="1" dirty="0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Chief </a:t>
            </a:r>
            <a:r>
              <a:rPr lang="pl-PL" altLang="pl-PL" b="1" dirty="0" err="1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Specialist</a:t>
            </a:r>
            <a:r>
              <a:rPr lang="pl-PL" altLang="pl-PL" b="1" dirty="0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 for </a:t>
            </a:r>
            <a:r>
              <a:rPr lang="pl-PL" altLang="pl-PL" b="1" dirty="0" err="1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Upstream</a:t>
            </a:r>
            <a:r>
              <a:rPr lang="pl-PL" altLang="pl-PL" b="1" dirty="0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pl-PL" altLang="pl-PL" b="1" dirty="0" err="1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Projects</a:t>
            </a:r>
            <a:endParaRPr lang="pl-PL" altLang="pl-PL" b="1" dirty="0" smtClean="0">
              <a:solidFill>
                <a:srgbClr val="0A1D64"/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pl-PL" altLang="pl-PL" b="1" dirty="0" err="1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E&amp;P</a:t>
            </a:r>
            <a:r>
              <a:rPr lang="pl-PL" altLang="pl-PL" b="1" dirty="0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pl-PL" altLang="pl-PL" b="1" dirty="0" err="1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Division</a:t>
            </a:r>
            <a:endParaRPr lang="pl-PL" altLang="pl-PL" b="1" dirty="0" smtClean="0">
              <a:solidFill>
                <a:srgbClr val="0A1D64"/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pl-PL" altLang="pl-PL" b="1" dirty="0" err="1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PGNiG</a:t>
            </a:r>
            <a:r>
              <a:rPr lang="pl-PL" altLang="pl-PL" b="1" dirty="0" smtClean="0">
                <a:solidFill>
                  <a:srgbClr val="0A1D64"/>
                </a:solidFill>
                <a:latin typeface="Calibri" panose="020F0502020204030204" pitchFamily="34" charset="0"/>
                <a:cs typeface="Arial" charset="0"/>
              </a:rPr>
              <a:t> S.A.</a:t>
            </a:r>
            <a:endParaRPr lang="pl-PL" altLang="pl-PL" b="1" dirty="0">
              <a:solidFill>
                <a:srgbClr val="0A1D64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44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1412776"/>
            <a:ext cx="6768752" cy="2700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395">
              <a:lnSpc>
                <a:spcPct val="115000"/>
              </a:lnSpc>
              <a:spcBef>
                <a:spcPts val="125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FF6208"/>
                </a:solidFill>
                <a:effectLst/>
                <a:ea typeface="Arial"/>
                <a:cs typeface="Times New Roman"/>
              </a:rPr>
              <a:t>1.	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Sh</a:t>
            </a:r>
            <a:r>
              <a:rPr lang="en-US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le</a:t>
            </a:r>
            <a:r>
              <a:rPr lang="en-US" spc="-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gas</a:t>
            </a:r>
            <a:r>
              <a:rPr lang="en-US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/>
                <a:ea typeface="Arial"/>
                <a:cs typeface="Times New Roman"/>
              </a:rPr>
              <a:t>reser</a:t>
            </a:r>
            <a:r>
              <a:rPr lang="en-US" spc="-20" dirty="0" smtClean="0">
                <a:solidFill>
                  <a:srgbClr val="002060"/>
                </a:solidFill>
                <a:effectLst/>
                <a:ea typeface="Arial"/>
                <a:cs typeface="Times New Roman"/>
              </a:rPr>
              <a:t>v</a:t>
            </a:r>
            <a:r>
              <a:rPr lang="en-US" dirty="0" smtClean="0">
                <a:solidFill>
                  <a:srgbClr val="002060"/>
                </a:solidFill>
                <a:effectLst/>
                <a:ea typeface="Arial"/>
                <a:cs typeface="Times New Roman"/>
              </a:rPr>
              <a:t>es</a:t>
            </a:r>
            <a:r>
              <a:rPr lang="en-US" spc="-2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in</a:t>
            </a:r>
            <a:r>
              <a:rPr lang="en-US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Po</a:t>
            </a:r>
            <a:r>
              <a:rPr lang="en-US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l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and</a:t>
            </a:r>
            <a:endParaRPr lang="pl-PL" sz="1400" dirty="0">
              <a:ea typeface="Calibri"/>
              <a:cs typeface="Times New Roman"/>
            </a:endParaRPr>
          </a:p>
          <a:p>
            <a:pPr indent="457200">
              <a:lnSpc>
                <a:spcPts val="1000"/>
              </a:lnSpc>
              <a:spcAft>
                <a:spcPts val="0"/>
              </a:spcAft>
            </a:pPr>
            <a:r>
              <a:rPr lang="en-US" sz="1100" dirty="0">
                <a:ea typeface="Calibri"/>
                <a:cs typeface="Times New Roman"/>
              </a:rPr>
              <a:t> </a:t>
            </a:r>
            <a:endParaRPr lang="pl-PL" sz="1400" dirty="0"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dirty="0">
                <a:ea typeface="Calibri"/>
                <a:cs typeface="Times New Roman"/>
              </a:rPr>
              <a:t> </a:t>
            </a:r>
            <a:endParaRPr lang="pl-PL" sz="1400" dirty="0">
              <a:ea typeface="Calibri"/>
              <a:cs typeface="Times New Roman"/>
            </a:endParaRPr>
          </a:p>
          <a:p>
            <a:pPr marL="112395">
              <a:lnSpc>
                <a:spcPct val="115000"/>
              </a:lnSpc>
              <a:spcAft>
                <a:spcPts val="0"/>
              </a:spcAft>
              <a:tabLst>
                <a:tab pos="444500" algn="l"/>
              </a:tabLst>
            </a:pPr>
            <a:r>
              <a:rPr lang="en-US" dirty="0" smtClean="0">
                <a:solidFill>
                  <a:srgbClr val="FF6208"/>
                </a:solidFill>
                <a:effectLst/>
                <a:ea typeface="Arial"/>
                <a:cs typeface="Times New Roman"/>
              </a:rPr>
              <a:t>2.	</a:t>
            </a:r>
            <a:r>
              <a:rPr lang="en-US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C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hallenges</a:t>
            </a:r>
            <a:r>
              <a:rPr lang="en-US" spc="-2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rela</a:t>
            </a:r>
            <a:r>
              <a:rPr lang="en-US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ed</a:t>
            </a:r>
            <a:r>
              <a:rPr lang="en-US" spc="-4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o</a:t>
            </a:r>
            <a:r>
              <a:rPr lang="en-US" spc="-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hale</a:t>
            </a:r>
            <a:r>
              <a:rPr lang="en-US" spc="-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gas</a:t>
            </a:r>
            <a:r>
              <a:rPr lang="en-US" spc="-2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de</a:t>
            </a:r>
            <a:r>
              <a:rPr lang="en-US" spc="-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v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elop</a:t>
            </a:r>
            <a:r>
              <a:rPr lang="en-US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m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ent</a:t>
            </a:r>
            <a:endParaRPr lang="pl-PL" sz="1400" dirty="0">
              <a:ea typeface="Calibri"/>
              <a:cs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sz="1100" dirty="0">
                <a:ea typeface="Calibri"/>
                <a:cs typeface="Times New Roman"/>
              </a:rPr>
              <a:t> </a:t>
            </a:r>
            <a:endParaRPr lang="pl-PL" sz="1400" dirty="0"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dirty="0">
                <a:ea typeface="Calibri"/>
                <a:cs typeface="Times New Roman"/>
              </a:rPr>
              <a:t> </a:t>
            </a:r>
            <a:endParaRPr lang="pl-PL" sz="1400" dirty="0">
              <a:ea typeface="Calibri"/>
              <a:cs typeface="Times New Roman"/>
            </a:endParaRPr>
          </a:p>
          <a:p>
            <a:pPr marL="112395">
              <a:lnSpc>
                <a:spcPct val="115000"/>
              </a:lnSpc>
              <a:spcAft>
                <a:spcPts val="0"/>
              </a:spcAft>
              <a:tabLst>
                <a:tab pos="444500" algn="l"/>
              </a:tabLst>
            </a:pPr>
            <a:r>
              <a:rPr lang="en-US" dirty="0" smtClean="0">
                <a:solidFill>
                  <a:srgbClr val="FF6208"/>
                </a:solidFill>
                <a:effectLst/>
                <a:ea typeface="Arial"/>
                <a:cs typeface="Times New Roman"/>
              </a:rPr>
              <a:t>3.	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Shale</a:t>
            </a:r>
            <a:r>
              <a:rPr lang="en-US" spc="-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gas</a:t>
            </a:r>
            <a:r>
              <a:rPr lang="en-US" spc="-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drilling</a:t>
            </a:r>
            <a:r>
              <a:rPr lang="en-US" spc="-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ct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</a:t>
            </a:r>
            <a:r>
              <a:rPr lang="en-US" spc="-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v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</a:t>
            </a:r>
            <a:r>
              <a:rPr lang="en-US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ies</a:t>
            </a:r>
            <a:r>
              <a:rPr lang="en-US" spc="-2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and</a:t>
            </a:r>
            <a:r>
              <a:rPr lang="en-US" spc="-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m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ain</a:t>
            </a:r>
            <a:r>
              <a:rPr lang="en-US" spc="-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pla</a:t>
            </a:r>
            <a:r>
              <a:rPr lang="en-US" spc="-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y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ers</a:t>
            </a:r>
            <a:endParaRPr lang="pl-PL" sz="1400" dirty="0">
              <a:ea typeface="Calibri"/>
              <a:cs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sz="1050" dirty="0">
                <a:ea typeface="Calibri"/>
                <a:cs typeface="Times New Roman"/>
              </a:rPr>
              <a:t> </a:t>
            </a:r>
            <a:endParaRPr lang="pl-PL" sz="1400" dirty="0">
              <a:ea typeface="Calibri"/>
              <a:cs typeface="Times New Roman"/>
            </a:endParaRPr>
          </a:p>
          <a:p>
            <a:pPr>
              <a:lnSpc>
                <a:spcPts val="1100"/>
              </a:lnSpc>
              <a:spcBef>
                <a:spcPts val="95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 </a:t>
            </a:r>
            <a:endParaRPr lang="pl-PL" sz="1400" dirty="0">
              <a:ea typeface="Calibri"/>
              <a:cs typeface="Times New Roman"/>
            </a:endParaRPr>
          </a:p>
          <a:p>
            <a:pPr marL="112395">
              <a:lnSpc>
                <a:spcPct val="115000"/>
              </a:lnSpc>
              <a:spcAft>
                <a:spcPts val="0"/>
              </a:spcAft>
              <a:tabLst>
                <a:tab pos="444500" algn="l"/>
              </a:tabLst>
            </a:pPr>
            <a:r>
              <a:rPr lang="en-US" dirty="0" smtClean="0">
                <a:solidFill>
                  <a:srgbClr val="FF6208"/>
                </a:solidFill>
                <a:effectLst/>
                <a:ea typeface="Arial"/>
                <a:cs typeface="Times New Roman"/>
              </a:rPr>
              <a:t>4.	</a:t>
            </a:r>
            <a:r>
              <a:rPr lang="en-US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eg</a:t>
            </a:r>
            <a:r>
              <a:rPr lang="en-US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u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latory</a:t>
            </a:r>
            <a:r>
              <a:rPr lang="en-US" spc="-3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en</a:t>
            </a:r>
            <a:r>
              <a:rPr lang="en-US" spc="-2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v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iro</a:t>
            </a:r>
            <a:r>
              <a:rPr lang="en-US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nm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ent</a:t>
            </a:r>
            <a:endParaRPr lang="pl-PL" sz="1400" dirty="0">
              <a:ea typeface="Calibri"/>
              <a:cs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en-US" sz="1100" dirty="0">
                <a:ea typeface="Calibri"/>
                <a:cs typeface="Times New Roman"/>
              </a:rPr>
              <a:t> </a:t>
            </a:r>
            <a:endParaRPr lang="pl-PL" sz="1400" dirty="0"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600" dirty="0">
                <a:ea typeface="Calibri"/>
                <a:cs typeface="Times New Roman"/>
              </a:rPr>
              <a:t> </a:t>
            </a:r>
            <a:endParaRPr lang="pl-PL" sz="1400" dirty="0">
              <a:ea typeface="Calibri"/>
              <a:cs typeface="Times New Roman"/>
            </a:endParaRPr>
          </a:p>
          <a:p>
            <a:pPr marL="112395">
              <a:lnSpc>
                <a:spcPts val="1580"/>
              </a:lnSpc>
              <a:spcAft>
                <a:spcPts val="0"/>
              </a:spcAft>
              <a:tabLst>
                <a:tab pos="444500" algn="l"/>
              </a:tabLst>
            </a:pPr>
            <a:r>
              <a:rPr lang="en-US" dirty="0" smtClean="0">
                <a:solidFill>
                  <a:srgbClr val="FF6208"/>
                </a:solidFill>
                <a:effectLst/>
                <a:ea typeface="Arial"/>
                <a:cs typeface="Times New Roman"/>
              </a:rPr>
              <a:t>5.	</a:t>
            </a:r>
            <a:r>
              <a:rPr lang="en-US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C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on</a:t>
            </a:r>
            <a:r>
              <a:rPr lang="pl-PL" spc="5" dirty="0" smtClean="0">
                <a:solidFill>
                  <a:srgbClr val="091D63"/>
                </a:solidFill>
                <a:ea typeface="Arial"/>
                <a:cs typeface="Times New Roman"/>
              </a:rPr>
              <a:t>c</a:t>
            </a:r>
            <a:r>
              <a:rPr lang="en-US" dirty="0" err="1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lu</a:t>
            </a:r>
            <a:r>
              <a:rPr lang="en-US" spc="5" dirty="0" err="1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</a:t>
            </a:r>
            <a:r>
              <a:rPr lang="en-US" dirty="0" err="1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ions</a:t>
            </a:r>
            <a:r>
              <a:rPr lang="en-US" spc="-3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and</a:t>
            </a:r>
            <a:r>
              <a:rPr lang="en-US" spc="-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f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u</a:t>
            </a:r>
            <a:r>
              <a:rPr lang="en-US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ure</a:t>
            </a:r>
            <a:r>
              <a:rPr lang="en-US" spc="-4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ou</a:t>
            </a:r>
            <a:r>
              <a:rPr lang="en-US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look</a:t>
            </a:r>
            <a:endParaRPr lang="pl-PL" sz="1400" dirty="0">
              <a:ea typeface="Calibri"/>
              <a:cs typeface="Times New Roman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9552" y="18864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Agenda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9" name="Symbol zastępczy numeru slajdu 3"/>
          <p:cNvSpPr txBox="1">
            <a:spLocks/>
          </p:cNvSpPr>
          <p:nvPr/>
        </p:nvSpPr>
        <p:spPr>
          <a:xfrm>
            <a:off x="8483600" y="6524625"/>
            <a:ext cx="425450" cy="2762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274AC-0453-421A-8472-E233C1E64E77}" type="slidenum">
              <a:rPr lang="en-GB" altLang="pl-PL" sz="8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GB" altLang="pl-PL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4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88640"/>
            <a:ext cx="806489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indent="-514350">
              <a:lnSpc>
                <a:spcPct val="90000"/>
              </a:lnSpc>
              <a:spcAft>
                <a:spcPts val="0"/>
              </a:spcAft>
              <a:buAutoNum type="arabicPeriod"/>
            </a:pPr>
            <a:r>
              <a:rPr lang="en-US" sz="2800" b="1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Sha</a:t>
            </a:r>
            <a:r>
              <a:rPr lang="en-US" sz="2800" b="1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l</a:t>
            </a:r>
            <a:r>
              <a:rPr lang="en-US" sz="2800" b="1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 gas</a:t>
            </a:r>
            <a:r>
              <a:rPr lang="en-US" sz="2800" b="1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rese</a:t>
            </a:r>
            <a:r>
              <a:rPr lang="en-US" sz="2800" b="1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</a:t>
            </a:r>
            <a:r>
              <a:rPr lang="en-US" sz="2800" b="1" spc="-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v</a:t>
            </a:r>
            <a:r>
              <a:rPr lang="en-US" sz="2800" b="1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es</a:t>
            </a:r>
            <a:r>
              <a:rPr lang="en-US" sz="2800" b="1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in</a:t>
            </a:r>
            <a:r>
              <a:rPr lang="en-US" sz="2800" b="1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Po</a:t>
            </a:r>
            <a:r>
              <a:rPr lang="en-US" sz="2800" b="1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l</a:t>
            </a:r>
            <a:r>
              <a:rPr lang="en-US" sz="2800" b="1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and (1/2)</a:t>
            </a:r>
            <a:r>
              <a:rPr lang="pl-PL" sz="2800" b="1" dirty="0">
                <a:solidFill>
                  <a:srgbClr val="091D63"/>
                </a:solidFill>
                <a:ea typeface="Arial"/>
                <a:cs typeface="Times New Roman"/>
              </a:rPr>
              <a:t/>
            </a:r>
            <a:br>
              <a:rPr lang="pl-PL" sz="2800" b="1" dirty="0">
                <a:solidFill>
                  <a:srgbClr val="091D63"/>
                </a:solidFill>
                <a:ea typeface="Arial"/>
                <a:cs typeface="Times New Roman"/>
              </a:rPr>
            </a:br>
            <a:r>
              <a:rPr lang="en-US" sz="2200" dirty="0" smtClean="0">
                <a:solidFill>
                  <a:srgbClr val="091D63"/>
                </a:solidFill>
                <a:effectLst/>
                <a:ea typeface="Arial"/>
              </a:rPr>
              <a:t>Ge</a:t>
            </a:r>
            <a:r>
              <a:rPr lang="en-US" sz="2200" spc="-10" dirty="0" smtClean="0">
                <a:solidFill>
                  <a:srgbClr val="091D63"/>
                </a:solidFill>
                <a:effectLst/>
                <a:ea typeface="Arial"/>
              </a:rPr>
              <a:t>n</a:t>
            </a:r>
            <a:r>
              <a:rPr lang="en-US" sz="2200" spc="-5" dirty="0" smtClean="0">
                <a:solidFill>
                  <a:srgbClr val="091D63"/>
                </a:solidFill>
                <a:effectLst/>
                <a:ea typeface="Arial"/>
              </a:rPr>
              <a:t>e</a:t>
            </a:r>
            <a:r>
              <a:rPr lang="en-US" sz="2200" dirty="0" smtClean="0">
                <a:solidFill>
                  <a:srgbClr val="091D63"/>
                </a:solidFill>
                <a:effectLst/>
                <a:ea typeface="Arial"/>
              </a:rPr>
              <a:t>r</a:t>
            </a:r>
            <a:r>
              <a:rPr lang="en-US" sz="2200" spc="-5" dirty="0" smtClean="0">
                <a:solidFill>
                  <a:srgbClr val="091D63"/>
                </a:solidFill>
                <a:effectLst/>
                <a:ea typeface="Arial"/>
              </a:rPr>
              <a:t>a</a:t>
            </a:r>
            <a:r>
              <a:rPr lang="en-US" sz="2200" dirty="0" smtClean="0">
                <a:solidFill>
                  <a:srgbClr val="091D63"/>
                </a:solidFill>
                <a:effectLst/>
                <a:ea typeface="Arial"/>
              </a:rPr>
              <a:t>l</a:t>
            </a:r>
            <a:r>
              <a:rPr lang="en-US" sz="2200" spc="10" dirty="0" smtClean="0">
                <a:solidFill>
                  <a:srgbClr val="091D63"/>
                </a:solidFill>
                <a:effectLst/>
                <a:ea typeface="Arial"/>
              </a:rPr>
              <a:t> </a:t>
            </a:r>
            <a:r>
              <a:rPr lang="en-US" sz="2200" spc="-5" dirty="0" smtClean="0">
                <a:solidFill>
                  <a:srgbClr val="091D63"/>
                </a:solidFill>
                <a:effectLst/>
                <a:ea typeface="Arial"/>
              </a:rPr>
              <a:t>o</a:t>
            </a:r>
            <a:r>
              <a:rPr lang="en-US" sz="2200" dirty="0" smtClean="0">
                <a:solidFill>
                  <a:srgbClr val="091D63"/>
                </a:solidFill>
                <a:effectLst/>
                <a:ea typeface="Arial"/>
              </a:rPr>
              <a:t>v</a:t>
            </a:r>
            <a:r>
              <a:rPr lang="en-US" sz="2200" spc="-5" dirty="0" smtClean="0">
                <a:solidFill>
                  <a:srgbClr val="091D63"/>
                </a:solidFill>
                <a:effectLst/>
                <a:ea typeface="Arial"/>
              </a:rPr>
              <a:t>e</a:t>
            </a:r>
            <a:r>
              <a:rPr lang="en-US" sz="2200" dirty="0" smtClean="0">
                <a:solidFill>
                  <a:srgbClr val="091D63"/>
                </a:solidFill>
                <a:effectLst/>
                <a:ea typeface="Arial"/>
              </a:rPr>
              <a:t>rv</a:t>
            </a:r>
            <a:r>
              <a:rPr lang="en-US" sz="2200" spc="-5" dirty="0" smtClean="0">
                <a:solidFill>
                  <a:srgbClr val="091D63"/>
                </a:solidFill>
                <a:effectLst/>
                <a:ea typeface="Arial"/>
              </a:rPr>
              <a:t>ie</a:t>
            </a:r>
            <a:r>
              <a:rPr lang="en-US" sz="2200" dirty="0" smtClean="0">
                <a:solidFill>
                  <a:srgbClr val="091D63"/>
                </a:solidFill>
                <a:effectLst/>
                <a:ea typeface="Arial"/>
              </a:rPr>
              <a:t>w</a:t>
            </a:r>
            <a:endParaRPr lang="pl-PL" sz="2200" b="1" dirty="0">
              <a:solidFill>
                <a:srgbClr val="002060"/>
              </a:solidFill>
            </a:endParaRPr>
          </a:p>
        </p:txBody>
      </p:sp>
      <p:grpSp>
        <p:nvGrpSpPr>
          <p:cNvPr id="4262" name="Group 198"/>
          <p:cNvGrpSpPr>
            <a:grpSpLocks/>
          </p:cNvGrpSpPr>
          <p:nvPr/>
        </p:nvGrpSpPr>
        <p:grpSpPr bwMode="auto">
          <a:xfrm>
            <a:off x="584200" y="1250609"/>
            <a:ext cx="3960813" cy="266905"/>
            <a:chOff x="680" y="-633"/>
            <a:chExt cx="6238" cy="374"/>
          </a:xfrm>
        </p:grpSpPr>
        <p:sp>
          <p:nvSpPr>
            <p:cNvPr id="4263" name="Freeform 199"/>
            <p:cNvSpPr>
              <a:spLocks/>
            </p:cNvSpPr>
            <p:nvPr/>
          </p:nvSpPr>
          <p:spPr bwMode="auto">
            <a:xfrm>
              <a:off x="680" y="-633"/>
              <a:ext cx="6238" cy="374"/>
            </a:xfrm>
            <a:custGeom>
              <a:avLst/>
              <a:gdLst>
                <a:gd name="T0" fmla="+- 0 680 680"/>
                <a:gd name="T1" fmla="*/ T0 w 6238"/>
                <a:gd name="T2" fmla="+- 0 -259 -633"/>
                <a:gd name="T3" fmla="*/ -259 h 374"/>
                <a:gd name="T4" fmla="+- 0 6918 680"/>
                <a:gd name="T5" fmla="*/ T4 w 6238"/>
                <a:gd name="T6" fmla="+- 0 -259 -633"/>
                <a:gd name="T7" fmla="*/ -259 h 374"/>
                <a:gd name="T8" fmla="+- 0 6918 680"/>
                <a:gd name="T9" fmla="*/ T8 w 6238"/>
                <a:gd name="T10" fmla="+- 0 -633 -633"/>
                <a:gd name="T11" fmla="*/ -633 h 374"/>
                <a:gd name="T12" fmla="+- 0 680 680"/>
                <a:gd name="T13" fmla="*/ T12 w 6238"/>
                <a:gd name="T14" fmla="+- 0 -633 -633"/>
                <a:gd name="T15" fmla="*/ -633 h 374"/>
                <a:gd name="T16" fmla="+- 0 680 680"/>
                <a:gd name="T17" fmla="*/ T16 w 6238"/>
                <a:gd name="T18" fmla="+- 0 -259 -633"/>
                <a:gd name="T19" fmla="*/ -259 h 3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238" h="374">
                  <a:moveTo>
                    <a:pt x="0" y="374"/>
                  </a:moveTo>
                  <a:lnTo>
                    <a:pt x="6238" y="374"/>
                  </a:lnTo>
                  <a:lnTo>
                    <a:pt x="6238" y="0"/>
                  </a:lnTo>
                  <a:lnTo>
                    <a:pt x="0" y="0"/>
                  </a:lnTo>
                  <a:lnTo>
                    <a:pt x="0" y="374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265" name="Group 201"/>
          <p:cNvGrpSpPr>
            <a:grpSpLocks/>
          </p:cNvGrpSpPr>
          <p:nvPr/>
        </p:nvGrpSpPr>
        <p:grpSpPr bwMode="auto">
          <a:xfrm>
            <a:off x="4976464" y="4704907"/>
            <a:ext cx="431717" cy="127672"/>
            <a:chOff x="7597" y="4787"/>
            <a:chExt cx="680" cy="201"/>
          </a:xfrm>
        </p:grpSpPr>
        <p:sp>
          <p:nvSpPr>
            <p:cNvPr id="4274" name="Freeform 202"/>
            <p:cNvSpPr>
              <a:spLocks/>
            </p:cNvSpPr>
            <p:nvPr/>
          </p:nvSpPr>
          <p:spPr bwMode="auto">
            <a:xfrm>
              <a:off x="7597" y="4787"/>
              <a:ext cx="680" cy="201"/>
            </a:xfrm>
            <a:custGeom>
              <a:avLst/>
              <a:gdLst>
                <a:gd name="T0" fmla="+- 0 7597 7597"/>
                <a:gd name="T1" fmla="*/ T0 w 680"/>
                <a:gd name="T2" fmla="+- 0 4988 4787"/>
                <a:gd name="T3" fmla="*/ 4988 h 201"/>
                <a:gd name="T4" fmla="+- 0 8277 7597"/>
                <a:gd name="T5" fmla="*/ T4 w 680"/>
                <a:gd name="T6" fmla="+- 0 4988 4787"/>
                <a:gd name="T7" fmla="*/ 4988 h 201"/>
                <a:gd name="T8" fmla="+- 0 8277 7597"/>
                <a:gd name="T9" fmla="*/ T8 w 680"/>
                <a:gd name="T10" fmla="+- 0 4787 4787"/>
                <a:gd name="T11" fmla="*/ 4787 h 201"/>
                <a:gd name="T12" fmla="+- 0 7597 7597"/>
                <a:gd name="T13" fmla="*/ T12 w 680"/>
                <a:gd name="T14" fmla="+- 0 4787 4787"/>
                <a:gd name="T15" fmla="*/ 4787 h 201"/>
                <a:gd name="T16" fmla="+- 0 7597 7597"/>
                <a:gd name="T17" fmla="*/ T16 w 680"/>
                <a:gd name="T18" fmla="+- 0 4988 4787"/>
                <a:gd name="T19" fmla="*/ 4988 h 2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80" h="201">
                  <a:moveTo>
                    <a:pt x="0" y="201"/>
                  </a:moveTo>
                  <a:lnTo>
                    <a:pt x="680" y="201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0" y="201"/>
                  </a:lnTo>
                </a:path>
              </a:pathLst>
            </a:custGeom>
            <a:solidFill>
              <a:srgbClr val="F592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266" name="Group 203"/>
          <p:cNvGrpSpPr>
            <a:grpSpLocks/>
          </p:cNvGrpSpPr>
          <p:nvPr/>
        </p:nvGrpSpPr>
        <p:grpSpPr bwMode="auto">
          <a:xfrm>
            <a:off x="4976464" y="4704907"/>
            <a:ext cx="431717" cy="127672"/>
            <a:chOff x="7597" y="4787"/>
            <a:chExt cx="680" cy="201"/>
          </a:xfrm>
        </p:grpSpPr>
        <p:sp>
          <p:nvSpPr>
            <p:cNvPr id="4273" name="Freeform 204"/>
            <p:cNvSpPr>
              <a:spLocks/>
            </p:cNvSpPr>
            <p:nvPr/>
          </p:nvSpPr>
          <p:spPr bwMode="auto">
            <a:xfrm>
              <a:off x="7597" y="4787"/>
              <a:ext cx="680" cy="201"/>
            </a:xfrm>
            <a:custGeom>
              <a:avLst/>
              <a:gdLst>
                <a:gd name="T0" fmla="+- 0 7597 7597"/>
                <a:gd name="T1" fmla="*/ T0 w 680"/>
                <a:gd name="T2" fmla="+- 0 4988 4787"/>
                <a:gd name="T3" fmla="*/ 4988 h 201"/>
                <a:gd name="T4" fmla="+- 0 8277 7597"/>
                <a:gd name="T5" fmla="*/ T4 w 680"/>
                <a:gd name="T6" fmla="+- 0 4988 4787"/>
                <a:gd name="T7" fmla="*/ 4988 h 201"/>
                <a:gd name="T8" fmla="+- 0 8277 7597"/>
                <a:gd name="T9" fmla="*/ T8 w 680"/>
                <a:gd name="T10" fmla="+- 0 4787 4787"/>
                <a:gd name="T11" fmla="*/ 4787 h 201"/>
                <a:gd name="T12" fmla="+- 0 7597 7597"/>
                <a:gd name="T13" fmla="*/ T12 w 680"/>
                <a:gd name="T14" fmla="+- 0 4787 4787"/>
                <a:gd name="T15" fmla="*/ 4787 h 201"/>
                <a:gd name="T16" fmla="+- 0 7597 7597"/>
                <a:gd name="T17" fmla="*/ T16 w 680"/>
                <a:gd name="T18" fmla="+- 0 4988 4787"/>
                <a:gd name="T19" fmla="*/ 4988 h 2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80" h="201">
                  <a:moveTo>
                    <a:pt x="0" y="201"/>
                  </a:moveTo>
                  <a:lnTo>
                    <a:pt x="680" y="201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0" y="201"/>
                  </a:lnTo>
                  <a:close/>
                </a:path>
              </a:pathLst>
            </a:custGeom>
            <a:noFill/>
            <a:ln w="25400">
              <a:solidFill>
                <a:srgbClr val="F5927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4301" name="Picture 20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5" y="-168"/>
              <a:ext cx="5201" cy="49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75" name="Group 212"/>
          <p:cNvGrpSpPr>
            <a:grpSpLocks/>
          </p:cNvGrpSpPr>
          <p:nvPr/>
        </p:nvGrpSpPr>
        <p:grpSpPr bwMode="auto">
          <a:xfrm>
            <a:off x="4832350" y="1266825"/>
            <a:ext cx="3879850" cy="246063"/>
            <a:chOff x="7370" y="-641"/>
            <a:chExt cx="6110" cy="388"/>
          </a:xfrm>
        </p:grpSpPr>
        <p:sp>
          <p:nvSpPr>
            <p:cNvPr id="4276" name="Freeform 213"/>
            <p:cNvSpPr>
              <a:spLocks/>
            </p:cNvSpPr>
            <p:nvPr/>
          </p:nvSpPr>
          <p:spPr bwMode="auto">
            <a:xfrm>
              <a:off x="7370" y="-641"/>
              <a:ext cx="6110" cy="388"/>
            </a:xfrm>
            <a:custGeom>
              <a:avLst/>
              <a:gdLst>
                <a:gd name="T0" fmla="+- 0 7370 7370"/>
                <a:gd name="T1" fmla="*/ T0 w 6110"/>
                <a:gd name="T2" fmla="+- 0 -253 -641"/>
                <a:gd name="T3" fmla="*/ -253 h 388"/>
                <a:gd name="T4" fmla="+- 0 13480 7370"/>
                <a:gd name="T5" fmla="*/ T4 w 6110"/>
                <a:gd name="T6" fmla="+- 0 -253 -641"/>
                <a:gd name="T7" fmla="*/ -253 h 388"/>
                <a:gd name="T8" fmla="+- 0 13480 7370"/>
                <a:gd name="T9" fmla="*/ T8 w 6110"/>
                <a:gd name="T10" fmla="+- 0 -641 -641"/>
                <a:gd name="T11" fmla="*/ -641 h 388"/>
                <a:gd name="T12" fmla="+- 0 7370 7370"/>
                <a:gd name="T13" fmla="*/ T12 w 6110"/>
                <a:gd name="T14" fmla="+- 0 -641 -641"/>
                <a:gd name="T15" fmla="*/ -641 h 388"/>
                <a:gd name="T16" fmla="+- 0 7370 7370"/>
                <a:gd name="T17" fmla="*/ T16 w 6110"/>
                <a:gd name="T18" fmla="+- 0 -253 -641"/>
                <a:gd name="T19" fmla="*/ -253 h 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110" h="388">
                  <a:moveTo>
                    <a:pt x="0" y="388"/>
                  </a:moveTo>
                  <a:lnTo>
                    <a:pt x="6110" y="388"/>
                  </a:lnTo>
                  <a:lnTo>
                    <a:pt x="6110" y="0"/>
                  </a:lnTo>
                  <a:lnTo>
                    <a:pt x="0" y="0"/>
                  </a:lnTo>
                  <a:lnTo>
                    <a:pt x="0" y="388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278" name="Prostokąt 4277"/>
          <p:cNvSpPr/>
          <p:nvPr/>
        </p:nvSpPr>
        <p:spPr>
          <a:xfrm>
            <a:off x="8028595" y="4293096"/>
            <a:ext cx="179760" cy="402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279" name="Group 214"/>
          <p:cNvGrpSpPr>
            <a:grpSpLocks/>
          </p:cNvGrpSpPr>
          <p:nvPr/>
        </p:nvGrpSpPr>
        <p:grpSpPr bwMode="auto">
          <a:xfrm>
            <a:off x="678309" y="1650603"/>
            <a:ext cx="3749675" cy="2930525"/>
            <a:chOff x="727" y="527"/>
            <a:chExt cx="5905" cy="4615"/>
          </a:xfrm>
        </p:grpSpPr>
        <p:grpSp>
          <p:nvGrpSpPr>
            <p:cNvPr id="4280" name="Group 215"/>
            <p:cNvGrpSpPr>
              <a:grpSpLocks/>
            </p:cNvGrpSpPr>
            <p:nvPr/>
          </p:nvGrpSpPr>
          <p:grpSpPr bwMode="auto">
            <a:xfrm>
              <a:off x="737" y="4856"/>
              <a:ext cx="5885" cy="204"/>
              <a:chOff x="737" y="4856"/>
              <a:chExt cx="5885" cy="204"/>
            </a:xfrm>
          </p:grpSpPr>
          <p:sp>
            <p:nvSpPr>
              <p:cNvPr id="4308" name="Freeform 216"/>
              <p:cNvSpPr>
                <a:spLocks/>
              </p:cNvSpPr>
              <p:nvPr/>
            </p:nvSpPr>
            <p:spPr bwMode="auto">
              <a:xfrm>
                <a:off x="737" y="4856"/>
                <a:ext cx="5885" cy="204"/>
              </a:xfrm>
              <a:custGeom>
                <a:avLst/>
                <a:gdLst>
                  <a:gd name="T0" fmla="+- 0 737 737"/>
                  <a:gd name="T1" fmla="*/ T0 w 5885"/>
                  <a:gd name="T2" fmla="+- 0 5060 4856"/>
                  <a:gd name="T3" fmla="*/ 5060 h 204"/>
                  <a:gd name="T4" fmla="+- 0 6622 737"/>
                  <a:gd name="T5" fmla="*/ T4 w 5885"/>
                  <a:gd name="T6" fmla="+- 0 5060 4856"/>
                  <a:gd name="T7" fmla="*/ 5060 h 204"/>
                  <a:gd name="T8" fmla="+- 0 6622 737"/>
                  <a:gd name="T9" fmla="*/ T8 w 5885"/>
                  <a:gd name="T10" fmla="+- 0 4856 4856"/>
                  <a:gd name="T11" fmla="*/ 4856 h 204"/>
                  <a:gd name="T12" fmla="+- 0 737 737"/>
                  <a:gd name="T13" fmla="*/ T12 w 5885"/>
                  <a:gd name="T14" fmla="+- 0 4856 4856"/>
                  <a:gd name="T15" fmla="*/ 4856 h 204"/>
                  <a:gd name="T16" fmla="+- 0 737 737"/>
                  <a:gd name="T17" fmla="*/ T16 w 5885"/>
                  <a:gd name="T18" fmla="+- 0 5060 4856"/>
                  <a:gd name="T19" fmla="*/ 5060 h 2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885" h="204">
                    <a:moveTo>
                      <a:pt x="0" y="204"/>
                    </a:moveTo>
                    <a:lnTo>
                      <a:pt x="5885" y="204"/>
                    </a:lnTo>
                    <a:lnTo>
                      <a:pt x="5885" y="0"/>
                    </a:lnTo>
                    <a:lnTo>
                      <a:pt x="0" y="0"/>
                    </a:lnTo>
                    <a:lnTo>
                      <a:pt x="0" y="204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281" name="Group 217"/>
            <p:cNvGrpSpPr>
              <a:grpSpLocks/>
            </p:cNvGrpSpPr>
            <p:nvPr/>
          </p:nvGrpSpPr>
          <p:grpSpPr bwMode="auto">
            <a:xfrm>
              <a:off x="737" y="2735"/>
              <a:ext cx="960" cy="202"/>
              <a:chOff x="737" y="2735"/>
              <a:chExt cx="960" cy="202"/>
            </a:xfrm>
          </p:grpSpPr>
          <p:sp>
            <p:nvSpPr>
              <p:cNvPr id="4307" name="Freeform 218"/>
              <p:cNvSpPr>
                <a:spLocks/>
              </p:cNvSpPr>
              <p:nvPr/>
            </p:nvSpPr>
            <p:spPr bwMode="auto">
              <a:xfrm>
                <a:off x="737" y="2735"/>
                <a:ext cx="960" cy="202"/>
              </a:xfrm>
              <a:custGeom>
                <a:avLst/>
                <a:gdLst>
                  <a:gd name="T0" fmla="+- 0 737 737"/>
                  <a:gd name="T1" fmla="*/ T0 w 960"/>
                  <a:gd name="T2" fmla="+- 0 2936 2735"/>
                  <a:gd name="T3" fmla="*/ 2936 h 202"/>
                  <a:gd name="T4" fmla="+- 0 1697 737"/>
                  <a:gd name="T5" fmla="*/ T4 w 960"/>
                  <a:gd name="T6" fmla="+- 0 2936 2735"/>
                  <a:gd name="T7" fmla="*/ 2936 h 202"/>
                  <a:gd name="T8" fmla="+- 0 1697 737"/>
                  <a:gd name="T9" fmla="*/ T8 w 960"/>
                  <a:gd name="T10" fmla="+- 0 2735 2735"/>
                  <a:gd name="T11" fmla="*/ 2735 h 202"/>
                  <a:gd name="T12" fmla="+- 0 737 737"/>
                  <a:gd name="T13" fmla="*/ T12 w 960"/>
                  <a:gd name="T14" fmla="+- 0 2735 2735"/>
                  <a:gd name="T15" fmla="*/ 2735 h 202"/>
                  <a:gd name="T16" fmla="+- 0 737 737"/>
                  <a:gd name="T17" fmla="*/ T16 w 960"/>
                  <a:gd name="T18" fmla="+- 0 2936 2735"/>
                  <a:gd name="T19" fmla="*/ 2936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60" h="202">
                    <a:moveTo>
                      <a:pt x="0" y="201"/>
                    </a:moveTo>
                    <a:lnTo>
                      <a:pt x="960" y="201"/>
                    </a:lnTo>
                    <a:lnTo>
                      <a:pt x="960" y="0"/>
                    </a:lnTo>
                    <a:lnTo>
                      <a:pt x="0" y="0"/>
                    </a:lnTo>
                    <a:lnTo>
                      <a:pt x="0" y="201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282" name="Group 219"/>
            <p:cNvGrpSpPr>
              <a:grpSpLocks/>
            </p:cNvGrpSpPr>
            <p:nvPr/>
          </p:nvGrpSpPr>
          <p:grpSpPr bwMode="auto">
            <a:xfrm>
              <a:off x="737" y="1319"/>
              <a:ext cx="156" cy="202"/>
              <a:chOff x="737" y="1319"/>
              <a:chExt cx="156" cy="202"/>
            </a:xfrm>
          </p:grpSpPr>
          <p:sp>
            <p:nvSpPr>
              <p:cNvPr id="4306" name="Freeform 220"/>
              <p:cNvSpPr>
                <a:spLocks/>
              </p:cNvSpPr>
              <p:nvPr/>
            </p:nvSpPr>
            <p:spPr bwMode="auto">
              <a:xfrm>
                <a:off x="737" y="1319"/>
                <a:ext cx="156" cy="202"/>
              </a:xfrm>
              <a:custGeom>
                <a:avLst/>
                <a:gdLst>
                  <a:gd name="T0" fmla="+- 0 737 737"/>
                  <a:gd name="T1" fmla="*/ T0 w 156"/>
                  <a:gd name="T2" fmla="+- 0 1520 1319"/>
                  <a:gd name="T3" fmla="*/ 1520 h 202"/>
                  <a:gd name="T4" fmla="+- 0 893 737"/>
                  <a:gd name="T5" fmla="*/ T4 w 156"/>
                  <a:gd name="T6" fmla="+- 0 1520 1319"/>
                  <a:gd name="T7" fmla="*/ 1520 h 202"/>
                  <a:gd name="T8" fmla="+- 0 893 737"/>
                  <a:gd name="T9" fmla="*/ T8 w 156"/>
                  <a:gd name="T10" fmla="+- 0 1319 1319"/>
                  <a:gd name="T11" fmla="*/ 1319 h 202"/>
                  <a:gd name="T12" fmla="+- 0 737 737"/>
                  <a:gd name="T13" fmla="*/ T12 w 156"/>
                  <a:gd name="T14" fmla="+- 0 1319 1319"/>
                  <a:gd name="T15" fmla="*/ 1319 h 202"/>
                  <a:gd name="T16" fmla="+- 0 737 737"/>
                  <a:gd name="T17" fmla="*/ T16 w 156"/>
                  <a:gd name="T18" fmla="+- 0 1520 1319"/>
                  <a:gd name="T19" fmla="*/ 1520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02">
                    <a:moveTo>
                      <a:pt x="0" y="201"/>
                    </a:moveTo>
                    <a:lnTo>
                      <a:pt x="156" y="201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01"/>
                    </a:lnTo>
                  </a:path>
                </a:pathLst>
              </a:custGeom>
              <a:solidFill>
                <a:srgbClr val="091D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283" name="Group 221"/>
            <p:cNvGrpSpPr>
              <a:grpSpLocks/>
            </p:cNvGrpSpPr>
            <p:nvPr/>
          </p:nvGrpSpPr>
          <p:grpSpPr bwMode="auto">
            <a:xfrm>
              <a:off x="745" y="964"/>
              <a:ext cx="2" cy="202"/>
              <a:chOff x="745" y="964"/>
              <a:chExt cx="2" cy="202"/>
            </a:xfrm>
          </p:grpSpPr>
          <p:sp>
            <p:nvSpPr>
              <p:cNvPr id="4305" name="Freeform 222"/>
              <p:cNvSpPr>
                <a:spLocks/>
              </p:cNvSpPr>
              <p:nvPr/>
            </p:nvSpPr>
            <p:spPr bwMode="auto">
              <a:xfrm>
                <a:off x="745" y="964"/>
                <a:ext cx="2" cy="202"/>
              </a:xfrm>
              <a:custGeom>
                <a:avLst/>
                <a:gdLst>
                  <a:gd name="T0" fmla="+- 0 964 964"/>
                  <a:gd name="T1" fmla="*/ 964 h 202"/>
                  <a:gd name="T2" fmla="+- 0 1165 964"/>
                  <a:gd name="T3" fmla="*/ 1165 h 20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2">
                    <a:moveTo>
                      <a:pt x="0" y="0"/>
                    </a:moveTo>
                    <a:lnTo>
                      <a:pt x="0" y="201"/>
                    </a:lnTo>
                  </a:path>
                </a:pathLst>
              </a:custGeom>
              <a:noFill/>
              <a:ln w="11938">
                <a:solidFill>
                  <a:srgbClr val="70707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284" name="Group 223"/>
            <p:cNvGrpSpPr>
              <a:grpSpLocks/>
            </p:cNvGrpSpPr>
            <p:nvPr/>
          </p:nvGrpSpPr>
          <p:grpSpPr bwMode="auto">
            <a:xfrm>
              <a:off x="737" y="4504"/>
              <a:ext cx="3144" cy="202"/>
              <a:chOff x="737" y="4504"/>
              <a:chExt cx="3144" cy="202"/>
            </a:xfrm>
          </p:grpSpPr>
          <p:sp>
            <p:nvSpPr>
              <p:cNvPr id="4304" name="Freeform 224"/>
              <p:cNvSpPr>
                <a:spLocks/>
              </p:cNvSpPr>
              <p:nvPr/>
            </p:nvSpPr>
            <p:spPr bwMode="auto">
              <a:xfrm>
                <a:off x="737" y="4504"/>
                <a:ext cx="3144" cy="202"/>
              </a:xfrm>
              <a:custGeom>
                <a:avLst/>
                <a:gdLst>
                  <a:gd name="T0" fmla="+- 0 3881 737"/>
                  <a:gd name="T1" fmla="*/ T0 w 3144"/>
                  <a:gd name="T2" fmla="+- 0 4504 4504"/>
                  <a:gd name="T3" fmla="*/ 4504 h 202"/>
                  <a:gd name="T4" fmla="+- 0 737 737"/>
                  <a:gd name="T5" fmla="*/ T4 w 3144"/>
                  <a:gd name="T6" fmla="+- 0 4504 4504"/>
                  <a:gd name="T7" fmla="*/ 4504 h 202"/>
                  <a:gd name="T8" fmla="+- 0 737 737"/>
                  <a:gd name="T9" fmla="*/ T8 w 3144"/>
                  <a:gd name="T10" fmla="+- 0 4705 4504"/>
                  <a:gd name="T11" fmla="*/ 4705 h 202"/>
                  <a:gd name="T12" fmla="+- 0 3881 737"/>
                  <a:gd name="T13" fmla="*/ T12 w 3144"/>
                  <a:gd name="T14" fmla="+- 0 4705 4504"/>
                  <a:gd name="T15" fmla="*/ 4705 h 202"/>
                  <a:gd name="T16" fmla="+- 0 3881 737"/>
                  <a:gd name="T17" fmla="*/ T16 w 3144"/>
                  <a:gd name="T18" fmla="+- 0 4504 4504"/>
                  <a:gd name="T19" fmla="*/ 4504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144" h="202">
                    <a:moveTo>
                      <a:pt x="3144" y="0"/>
                    </a:moveTo>
                    <a:lnTo>
                      <a:pt x="0" y="0"/>
                    </a:lnTo>
                    <a:lnTo>
                      <a:pt x="0" y="201"/>
                    </a:lnTo>
                    <a:lnTo>
                      <a:pt x="3144" y="201"/>
                    </a:lnTo>
                    <a:lnTo>
                      <a:pt x="3144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285" name="Group 225"/>
            <p:cNvGrpSpPr>
              <a:grpSpLocks/>
            </p:cNvGrpSpPr>
            <p:nvPr/>
          </p:nvGrpSpPr>
          <p:grpSpPr bwMode="auto">
            <a:xfrm>
              <a:off x="737" y="4148"/>
              <a:ext cx="2076" cy="204"/>
              <a:chOff x="737" y="4148"/>
              <a:chExt cx="2076" cy="204"/>
            </a:xfrm>
          </p:grpSpPr>
          <p:sp>
            <p:nvSpPr>
              <p:cNvPr id="4303" name="Freeform 226"/>
              <p:cNvSpPr>
                <a:spLocks/>
              </p:cNvSpPr>
              <p:nvPr/>
            </p:nvSpPr>
            <p:spPr bwMode="auto">
              <a:xfrm>
                <a:off x="737" y="4148"/>
                <a:ext cx="2076" cy="204"/>
              </a:xfrm>
              <a:custGeom>
                <a:avLst/>
                <a:gdLst>
                  <a:gd name="T0" fmla="+- 0 2813 737"/>
                  <a:gd name="T1" fmla="*/ T0 w 2076"/>
                  <a:gd name="T2" fmla="+- 0 4148 4148"/>
                  <a:gd name="T3" fmla="*/ 4148 h 204"/>
                  <a:gd name="T4" fmla="+- 0 737 737"/>
                  <a:gd name="T5" fmla="*/ T4 w 2076"/>
                  <a:gd name="T6" fmla="+- 0 4148 4148"/>
                  <a:gd name="T7" fmla="*/ 4148 h 204"/>
                  <a:gd name="T8" fmla="+- 0 737 737"/>
                  <a:gd name="T9" fmla="*/ T8 w 2076"/>
                  <a:gd name="T10" fmla="+- 0 4352 4148"/>
                  <a:gd name="T11" fmla="*/ 4352 h 204"/>
                  <a:gd name="T12" fmla="+- 0 2813 737"/>
                  <a:gd name="T13" fmla="*/ T12 w 2076"/>
                  <a:gd name="T14" fmla="+- 0 4352 4148"/>
                  <a:gd name="T15" fmla="*/ 4352 h 204"/>
                  <a:gd name="T16" fmla="+- 0 2813 737"/>
                  <a:gd name="T17" fmla="*/ T16 w 2076"/>
                  <a:gd name="T18" fmla="+- 0 4148 4148"/>
                  <a:gd name="T19" fmla="*/ 4148 h 2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76" h="204">
                    <a:moveTo>
                      <a:pt x="2076" y="0"/>
                    </a:moveTo>
                    <a:lnTo>
                      <a:pt x="0" y="0"/>
                    </a:lnTo>
                    <a:lnTo>
                      <a:pt x="0" y="204"/>
                    </a:lnTo>
                    <a:lnTo>
                      <a:pt x="2076" y="204"/>
                    </a:lnTo>
                    <a:lnTo>
                      <a:pt x="2076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286" name="Group 227"/>
            <p:cNvGrpSpPr>
              <a:grpSpLocks/>
            </p:cNvGrpSpPr>
            <p:nvPr/>
          </p:nvGrpSpPr>
          <p:grpSpPr bwMode="auto">
            <a:xfrm>
              <a:off x="737" y="3796"/>
              <a:ext cx="1522" cy="202"/>
              <a:chOff x="737" y="3796"/>
              <a:chExt cx="1522" cy="202"/>
            </a:xfrm>
          </p:grpSpPr>
          <p:sp>
            <p:nvSpPr>
              <p:cNvPr id="4302" name="Freeform 228"/>
              <p:cNvSpPr>
                <a:spLocks/>
              </p:cNvSpPr>
              <p:nvPr/>
            </p:nvSpPr>
            <p:spPr bwMode="auto">
              <a:xfrm>
                <a:off x="737" y="3796"/>
                <a:ext cx="1522" cy="202"/>
              </a:xfrm>
              <a:custGeom>
                <a:avLst/>
                <a:gdLst>
                  <a:gd name="T0" fmla="+- 0 2258 737"/>
                  <a:gd name="T1" fmla="*/ T0 w 1522"/>
                  <a:gd name="T2" fmla="+- 0 3796 3796"/>
                  <a:gd name="T3" fmla="*/ 3796 h 202"/>
                  <a:gd name="T4" fmla="+- 0 737 737"/>
                  <a:gd name="T5" fmla="*/ T4 w 1522"/>
                  <a:gd name="T6" fmla="+- 0 3796 3796"/>
                  <a:gd name="T7" fmla="*/ 3796 h 202"/>
                  <a:gd name="T8" fmla="+- 0 737 737"/>
                  <a:gd name="T9" fmla="*/ T8 w 1522"/>
                  <a:gd name="T10" fmla="+- 0 3997 3796"/>
                  <a:gd name="T11" fmla="*/ 3997 h 202"/>
                  <a:gd name="T12" fmla="+- 0 2258 737"/>
                  <a:gd name="T13" fmla="*/ T12 w 1522"/>
                  <a:gd name="T14" fmla="+- 0 3997 3796"/>
                  <a:gd name="T15" fmla="*/ 3997 h 202"/>
                  <a:gd name="T16" fmla="+- 0 2258 737"/>
                  <a:gd name="T17" fmla="*/ T16 w 1522"/>
                  <a:gd name="T18" fmla="+- 0 3796 3796"/>
                  <a:gd name="T19" fmla="*/ 3796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22" h="202">
                    <a:moveTo>
                      <a:pt x="1521" y="0"/>
                    </a:moveTo>
                    <a:lnTo>
                      <a:pt x="0" y="0"/>
                    </a:lnTo>
                    <a:lnTo>
                      <a:pt x="0" y="201"/>
                    </a:lnTo>
                    <a:lnTo>
                      <a:pt x="1521" y="201"/>
                    </a:lnTo>
                    <a:lnTo>
                      <a:pt x="1521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287" name="Group 229"/>
            <p:cNvGrpSpPr>
              <a:grpSpLocks/>
            </p:cNvGrpSpPr>
            <p:nvPr/>
          </p:nvGrpSpPr>
          <p:grpSpPr bwMode="auto">
            <a:xfrm>
              <a:off x="737" y="3440"/>
              <a:ext cx="1111" cy="204"/>
              <a:chOff x="737" y="3440"/>
              <a:chExt cx="1111" cy="204"/>
            </a:xfrm>
          </p:grpSpPr>
          <p:sp>
            <p:nvSpPr>
              <p:cNvPr id="4300" name="Freeform 230"/>
              <p:cNvSpPr>
                <a:spLocks/>
              </p:cNvSpPr>
              <p:nvPr/>
            </p:nvSpPr>
            <p:spPr bwMode="auto">
              <a:xfrm>
                <a:off x="737" y="3440"/>
                <a:ext cx="1111" cy="204"/>
              </a:xfrm>
              <a:custGeom>
                <a:avLst/>
                <a:gdLst>
                  <a:gd name="T0" fmla="+- 0 1848 737"/>
                  <a:gd name="T1" fmla="*/ T0 w 1111"/>
                  <a:gd name="T2" fmla="+- 0 3440 3440"/>
                  <a:gd name="T3" fmla="*/ 3440 h 204"/>
                  <a:gd name="T4" fmla="+- 0 737 737"/>
                  <a:gd name="T5" fmla="*/ T4 w 1111"/>
                  <a:gd name="T6" fmla="+- 0 3440 3440"/>
                  <a:gd name="T7" fmla="*/ 3440 h 204"/>
                  <a:gd name="T8" fmla="+- 0 737 737"/>
                  <a:gd name="T9" fmla="*/ T8 w 1111"/>
                  <a:gd name="T10" fmla="+- 0 3644 3440"/>
                  <a:gd name="T11" fmla="*/ 3644 h 204"/>
                  <a:gd name="T12" fmla="+- 0 1848 737"/>
                  <a:gd name="T13" fmla="*/ T12 w 1111"/>
                  <a:gd name="T14" fmla="+- 0 3644 3440"/>
                  <a:gd name="T15" fmla="*/ 3644 h 204"/>
                  <a:gd name="T16" fmla="+- 0 1848 737"/>
                  <a:gd name="T17" fmla="*/ T16 w 1111"/>
                  <a:gd name="T18" fmla="+- 0 3440 3440"/>
                  <a:gd name="T19" fmla="*/ 3440 h 2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11" h="204">
                    <a:moveTo>
                      <a:pt x="1111" y="0"/>
                    </a:moveTo>
                    <a:lnTo>
                      <a:pt x="0" y="0"/>
                    </a:lnTo>
                    <a:lnTo>
                      <a:pt x="0" y="204"/>
                    </a:lnTo>
                    <a:lnTo>
                      <a:pt x="1111" y="204"/>
                    </a:lnTo>
                    <a:lnTo>
                      <a:pt x="1111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288" name="Group 231"/>
            <p:cNvGrpSpPr>
              <a:grpSpLocks/>
            </p:cNvGrpSpPr>
            <p:nvPr/>
          </p:nvGrpSpPr>
          <p:grpSpPr bwMode="auto">
            <a:xfrm>
              <a:off x="737" y="3088"/>
              <a:ext cx="1111" cy="202"/>
              <a:chOff x="737" y="3088"/>
              <a:chExt cx="1111" cy="202"/>
            </a:xfrm>
          </p:grpSpPr>
          <p:sp>
            <p:nvSpPr>
              <p:cNvPr id="4299" name="Freeform 232"/>
              <p:cNvSpPr>
                <a:spLocks/>
              </p:cNvSpPr>
              <p:nvPr/>
            </p:nvSpPr>
            <p:spPr bwMode="auto">
              <a:xfrm>
                <a:off x="737" y="3088"/>
                <a:ext cx="1111" cy="202"/>
              </a:xfrm>
              <a:custGeom>
                <a:avLst/>
                <a:gdLst>
                  <a:gd name="T0" fmla="+- 0 1848 737"/>
                  <a:gd name="T1" fmla="*/ T0 w 1111"/>
                  <a:gd name="T2" fmla="+- 0 3088 3088"/>
                  <a:gd name="T3" fmla="*/ 3088 h 202"/>
                  <a:gd name="T4" fmla="+- 0 737 737"/>
                  <a:gd name="T5" fmla="*/ T4 w 1111"/>
                  <a:gd name="T6" fmla="+- 0 3088 3088"/>
                  <a:gd name="T7" fmla="*/ 3088 h 202"/>
                  <a:gd name="T8" fmla="+- 0 737 737"/>
                  <a:gd name="T9" fmla="*/ T8 w 1111"/>
                  <a:gd name="T10" fmla="+- 0 3289 3088"/>
                  <a:gd name="T11" fmla="*/ 3289 h 202"/>
                  <a:gd name="T12" fmla="+- 0 1848 737"/>
                  <a:gd name="T13" fmla="*/ T12 w 1111"/>
                  <a:gd name="T14" fmla="+- 0 3289 3088"/>
                  <a:gd name="T15" fmla="*/ 3289 h 202"/>
                  <a:gd name="T16" fmla="+- 0 1848 737"/>
                  <a:gd name="T17" fmla="*/ T16 w 1111"/>
                  <a:gd name="T18" fmla="+- 0 3088 3088"/>
                  <a:gd name="T19" fmla="*/ 3088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11" h="202">
                    <a:moveTo>
                      <a:pt x="1111" y="0"/>
                    </a:moveTo>
                    <a:lnTo>
                      <a:pt x="0" y="0"/>
                    </a:lnTo>
                    <a:lnTo>
                      <a:pt x="0" y="201"/>
                    </a:lnTo>
                    <a:lnTo>
                      <a:pt x="1111" y="201"/>
                    </a:lnTo>
                    <a:lnTo>
                      <a:pt x="1111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289" name="Group 233"/>
            <p:cNvGrpSpPr>
              <a:grpSpLocks/>
            </p:cNvGrpSpPr>
            <p:nvPr/>
          </p:nvGrpSpPr>
          <p:grpSpPr bwMode="auto">
            <a:xfrm>
              <a:off x="737" y="2380"/>
              <a:ext cx="384" cy="202"/>
              <a:chOff x="737" y="2380"/>
              <a:chExt cx="384" cy="202"/>
            </a:xfrm>
          </p:grpSpPr>
          <p:sp>
            <p:nvSpPr>
              <p:cNvPr id="4298" name="Freeform 234"/>
              <p:cNvSpPr>
                <a:spLocks/>
              </p:cNvSpPr>
              <p:nvPr/>
            </p:nvSpPr>
            <p:spPr bwMode="auto">
              <a:xfrm>
                <a:off x="737" y="2380"/>
                <a:ext cx="384" cy="202"/>
              </a:xfrm>
              <a:custGeom>
                <a:avLst/>
                <a:gdLst>
                  <a:gd name="T0" fmla="+- 0 1121 737"/>
                  <a:gd name="T1" fmla="*/ T0 w 384"/>
                  <a:gd name="T2" fmla="+- 0 2380 2380"/>
                  <a:gd name="T3" fmla="*/ 2380 h 202"/>
                  <a:gd name="T4" fmla="+- 0 737 737"/>
                  <a:gd name="T5" fmla="*/ T4 w 384"/>
                  <a:gd name="T6" fmla="+- 0 2380 2380"/>
                  <a:gd name="T7" fmla="*/ 2380 h 202"/>
                  <a:gd name="T8" fmla="+- 0 737 737"/>
                  <a:gd name="T9" fmla="*/ T8 w 384"/>
                  <a:gd name="T10" fmla="+- 0 2581 2380"/>
                  <a:gd name="T11" fmla="*/ 2581 h 202"/>
                  <a:gd name="T12" fmla="+- 0 1121 737"/>
                  <a:gd name="T13" fmla="*/ T12 w 384"/>
                  <a:gd name="T14" fmla="+- 0 2581 2380"/>
                  <a:gd name="T15" fmla="*/ 2581 h 202"/>
                  <a:gd name="T16" fmla="+- 0 1121 737"/>
                  <a:gd name="T17" fmla="*/ T16 w 384"/>
                  <a:gd name="T18" fmla="+- 0 2380 2380"/>
                  <a:gd name="T19" fmla="*/ 2380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84" h="202">
                    <a:moveTo>
                      <a:pt x="384" y="0"/>
                    </a:moveTo>
                    <a:lnTo>
                      <a:pt x="0" y="0"/>
                    </a:lnTo>
                    <a:lnTo>
                      <a:pt x="0" y="201"/>
                    </a:lnTo>
                    <a:lnTo>
                      <a:pt x="384" y="201"/>
                    </a:lnTo>
                    <a:lnTo>
                      <a:pt x="384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290" name="Group 235"/>
            <p:cNvGrpSpPr>
              <a:grpSpLocks/>
            </p:cNvGrpSpPr>
            <p:nvPr/>
          </p:nvGrpSpPr>
          <p:grpSpPr bwMode="auto">
            <a:xfrm>
              <a:off x="737" y="2027"/>
              <a:ext cx="130" cy="202"/>
              <a:chOff x="737" y="2027"/>
              <a:chExt cx="130" cy="202"/>
            </a:xfrm>
          </p:grpSpPr>
          <p:sp>
            <p:nvSpPr>
              <p:cNvPr id="4297" name="Freeform 236"/>
              <p:cNvSpPr>
                <a:spLocks/>
              </p:cNvSpPr>
              <p:nvPr/>
            </p:nvSpPr>
            <p:spPr bwMode="auto">
              <a:xfrm>
                <a:off x="737" y="2027"/>
                <a:ext cx="130" cy="202"/>
              </a:xfrm>
              <a:custGeom>
                <a:avLst/>
                <a:gdLst>
                  <a:gd name="T0" fmla="+- 0 866 737"/>
                  <a:gd name="T1" fmla="*/ T0 w 130"/>
                  <a:gd name="T2" fmla="+- 0 2027 2027"/>
                  <a:gd name="T3" fmla="*/ 2027 h 202"/>
                  <a:gd name="T4" fmla="+- 0 737 737"/>
                  <a:gd name="T5" fmla="*/ T4 w 130"/>
                  <a:gd name="T6" fmla="+- 0 2027 2027"/>
                  <a:gd name="T7" fmla="*/ 2027 h 202"/>
                  <a:gd name="T8" fmla="+- 0 737 737"/>
                  <a:gd name="T9" fmla="*/ T8 w 130"/>
                  <a:gd name="T10" fmla="+- 0 2228 2027"/>
                  <a:gd name="T11" fmla="*/ 2228 h 202"/>
                  <a:gd name="T12" fmla="+- 0 866 737"/>
                  <a:gd name="T13" fmla="*/ T12 w 130"/>
                  <a:gd name="T14" fmla="+- 0 2228 2027"/>
                  <a:gd name="T15" fmla="*/ 2228 h 202"/>
                  <a:gd name="T16" fmla="+- 0 866 737"/>
                  <a:gd name="T17" fmla="*/ T16 w 130"/>
                  <a:gd name="T18" fmla="+- 0 2027 2027"/>
                  <a:gd name="T19" fmla="*/ 2027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0" h="202">
                    <a:moveTo>
                      <a:pt x="129" y="0"/>
                    </a:moveTo>
                    <a:lnTo>
                      <a:pt x="0" y="0"/>
                    </a:lnTo>
                    <a:lnTo>
                      <a:pt x="0" y="201"/>
                    </a:lnTo>
                    <a:lnTo>
                      <a:pt x="129" y="201"/>
                    </a:lnTo>
                    <a:lnTo>
                      <a:pt x="129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291" name="Group 237"/>
            <p:cNvGrpSpPr>
              <a:grpSpLocks/>
            </p:cNvGrpSpPr>
            <p:nvPr/>
          </p:nvGrpSpPr>
          <p:grpSpPr bwMode="auto">
            <a:xfrm>
              <a:off x="758" y="1672"/>
              <a:ext cx="2" cy="202"/>
              <a:chOff x="758" y="1672"/>
              <a:chExt cx="2" cy="202"/>
            </a:xfrm>
          </p:grpSpPr>
          <p:sp>
            <p:nvSpPr>
              <p:cNvPr id="4296" name="Freeform 238"/>
              <p:cNvSpPr>
                <a:spLocks/>
              </p:cNvSpPr>
              <p:nvPr/>
            </p:nvSpPr>
            <p:spPr bwMode="auto">
              <a:xfrm>
                <a:off x="758" y="1672"/>
                <a:ext cx="2" cy="202"/>
              </a:xfrm>
              <a:custGeom>
                <a:avLst/>
                <a:gdLst>
                  <a:gd name="T0" fmla="+- 0 1672 1672"/>
                  <a:gd name="T1" fmla="*/ 1672 h 202"/>
                  <a:gd name="T2" fmla="+- 0 1873 1672"/>
                  <a:gd name="T3" fmla="*/ 1873 h 20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2">
                    <a:moveTo>
                      <a:pt x="0" y="0"/>
                    </a:moveTo>
                    <a:lnTo>
                      <a:pt x="0" y="201"/>
                    </a:lnTo>
                  </a:path>
                </a:pathLst>
              </a:custGeom>
              <a:noFill/>
              <a:ln w="28702">
                <a:solidFill>
                  <a:srgbClr val="FF6208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292" name="Group 239"/>
            <p:cNvGrpSpPr>
              <a:grpSpLocks/>
            </p:cNvGrpSpPr>
            <p:nvPr/>
          </p:nvGrpSpPr>
          <p:grpSpPr bwMode="auto">
            <a:xfrm>
              <a:off x="739" y="611"/>
              <a:ext cx="2" cy="202"/>
              <a:chOff x="739" y="611"/>
              <a:chExt cx="2" cy="202"/>
            </a:xfrm>
          </p:grpSpPr>
          <p:sp>
            <p:nvSpPr>
              <p:cNvPr id="4295" name="Freeform 240"/>
              <p:cNvSpPr>
                <a:spLocks/>
              </p:cNvSpPr>
              <p:nvPr/>
            </p:nvSpPr>
            <p:spPr bwMode="auto">
              <a:xfrm>
                <a:off x="739" y="611"/>
                <a:ext cx="2" cy="202"/>
              </a:xfrm>
              <a:custGeom>
                <a:avLst/>
                <a:gdLst>
                  <a:gd name="T0" fmla="+- 0 611 611"/>
                  <a:gd name="T1" fmla="*/ 611 h 202"/>
                  <a:gd name="T2" fmla="+- 0 812 611"/>
                  <a:gd name="T3" fmla="*/ 812 h 20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2">
                    <a:moveTo>
                      <a:pt x="0" y="0"/>
                    </a:moveTo>
                    <a:lnTo>
                      <a:pt x="0" y="201"/>
                    </a:lnTo>
                  </a:path>
                </a:pathLst>
              </a:custGeom>
              <a:noFill/>
              <a:ln w="4318">
                <a:solidFill>
                  <a:srgbClr val="FF6208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293" name="Group 241"/>
            <p:cNvGrpSpPr>
              <a:grpSpLocks/>
            </p:cNvGrpSpPr>
            <p:nvPr/>
          </p:nvGrpSpPr>
          <p:grpSpPr bwMode="auto">
            <a:xfrm>
              <a:off x="737" y="534"/>
              <a:ext cx="2" cy="4601"/>
              <a:chOff x="737" y="534"/>
              <a:chExt cx="2" cy="4601"/>
            </a:xfrm>
          </p:grpSpPr>
          <p:sp>
            <p:nvSpPr>
              <p:cNvPr id="4294" name="Freeform 242"/>
              <p:cNvSpPr>
                <a:spLocks/>
              </p:cNvSpPr>
              <p:nvPr/>
            </p:nvSpPr>
            <p:spPr bwMode="auto">
              <a:xfrm>
                <a:off x="737" y="534"/>
                <a:ext cx="2" cy="4601"/>
              </a:xfrm>
              <a:custGeom>
                <a:avLst/>
                <a:gdLst>
                  <a:gd name="T0" fmla="+- 0 5135 534"/>
                  <a:gd name="T1" fmla="*/ 5135 h 4601"/>
                  <a:gd name="T2" fmla="+- 0 534 534"/>
                  <a:gd name="T3" fmla="*/ 534 h 460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601">
                    <a:moveTo>
                      <a:pt x="0" y="4601"/>
                    </a:moveTo>
                    <a:lnTo>
                      <a:pt x="0" y="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4315" name="Prostokąt 4314"/>
          <p:cNvSpPr/>
          <p:nvPr/>
        </p:nvSpPr>
        <p:spPr>
          <a:xfrm>
            <a:off x="395289" y="4581128"/>
            <a:ext cx="4176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762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Un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ce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rta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n</a:t>
            </a:r>
            <a:r>
              <a:rPr lang="en-US" sz="1000" spc="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es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ma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</a:t>
            </a:r>
            <a:r>
              <a:rPr lang="en-US" sz="1000" spc="4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n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d</a:t>
            </a:r>
            <a:r>
              <a:rPr lang="en-US" sz="1000" spc="3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l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o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w</a:t>
            </a:r>
            <a:r>
              <a:rPr lang="en-US" sz="1000" spc="3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cc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ur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spc="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c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y –</a:t>
            </a:r>
            <a:r>
              <a:rPr lang="en-US" sz="1000" spc="3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v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aila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b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l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</a:t>
            </a:r>
            <a:r>
              <a:rPr lang="en-US" sz="1000" spc="2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da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spc="3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</a:t>
            </a:r>
            <a:r>
              <a:rPr lang="en-US" sz="1000" spc="3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b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d</a:t>
            </a:r>
            <a:r>
              <a:rPr lang="en-US" sz="1000" spc="3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o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n</a:t>
            </a:r>
            <a:r>
              <a:rPr lang="en-US" sz="1000" spc="3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20 </a:t>
            </a:r>
            <a:r>
              <a:rPr lang="en-US" sz="1000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y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ea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rs</a:t>
            </a:r>
            <a:r>
              <a:rPr lang="en-US" sz="1000" spc="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o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l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d</a:t>
            </a:r>
            <a:r>
              <a:rPr lang="pl-PL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da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spc="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fr</a:t>
            </a:r>
            <a:r>
              <a:rPr lang="en-US" sz="1000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o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m</a:t>
            </a:r>
            <a:r>
              <a:rPr lang="en-US" sz="1000" spc="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es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 </a:t>
            </a:r>
            <a:r>
              <a:rPr lang="en-US" sz="1000" spc="-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w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ell</a:t>
            </a:r>
            <a:r>
              <a:rPr lang="en-US" sz="1000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.</a:t>
            </a:r>
            <a:r>
              <a:rPr lang="en-US" sz="1000" spc="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P</a:t>
            </a:r>
            <a:r>
              <a:rPr lang="en-US" sz="1000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G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</a:t>
            </a:r>
            <a:r>
              <a:rPr lang="en-US" sz="1000" spc="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</a:t>
            </a:r>
            <a:r>
              <a:rPr lang="en-US" sz="1000" spc="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g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o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in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g to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p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u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bl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h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a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n 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u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pda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d</a:t>
            </a:r>
            <a:r>
              <a:rPr lang="en-US" sz="1000" spc="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po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rt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ne</a:t>
            </a:r>
            <a:r>
              <a:rPr lang="en-US" sz="1000" spc="-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x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y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ea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r.</a:t>
            </a:r>
            <a:endParaRPr lang="pl-PL" sz="1000" dirty="0" smtClean="0">
              <a:solidFill>
                <a:srgbClr val="091D63"/>
              </a:solidFill>
              <a:effectLst/>
              <a:ea typeface="Arial"/>
              <a:cs typeface="Times New Roman"/>
            </a:endParaRPr>
          </a:p>
          <a:p>
            <a:pPr marL="258762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The</a:t>
            </a:r>
            <a:r>
              <a:rPr lang="en-US" sz="1000" spc="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US</a:t>
            </a:r>
            <a:r>
              <a:rPr lang="en-US" sz="1000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G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</a:t>
            </a:r>
            <a:r>
              <a:rPr lang="en-US" sz="1000" spc="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for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c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as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is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140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-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ti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me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l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o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we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</a:t>
            </a:r>
            <a:r>
              <a:rPr lang="en-US" sz="1000" spc="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th</a:t>
            </a:r>
            <a:r>
              <a:rPr lang="en-US" sz="1000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n</a:t>
            </a:r>
            <a:r>
              <a:rPr lang="en-US" sz="1000" spc="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EI</a:t>
            </a:r>
            <a:r>
              <a:rPr lang="en-US" sz="1000" spc="-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’s</a:t>
            </a:r>
            <a:r>
              <a:rPr lang="en-US" sz="1000" spc="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o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n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</a:t>
            </a:r>
            <a:r>
              <a:rPr lang="en-US" sz="1000" spc="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–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c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cu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 f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o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ecas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ts</a:t>
            </a:r>
            <a:r>
              <a:rPr lang="en-US" sz="1000" spc="-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-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w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il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l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b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</a:t>
            </a:r>
            <a:r>
              <a:rPr lang="en-US" sz="1000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v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ailabl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</a:t>
            </a:r>
            <a:r>
              <a:rPr lang="en-US" sz="1000" spc="-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onl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y</a:t>
            </a:r>
            <a:r>
              <a:rPr lang="en-US" sz="1000" spc="-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f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te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</a:t>
            </a:r>
            <a:r>
              <a:rPr lang="en-US" sz="1000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d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illin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g</a:t>
            </a:r>
            <a:r>
              <a:rPr lang="en-US" sz="1000" spc="-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signi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f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ican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sz="1000" spc="-3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amoun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sz="1000" spc="-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o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f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-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w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ell</a:t>
            </a:r>
            <a:r>
              <a:rPr lang="en-US" sz="1000" spc="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.</a:t>
            </a:r>
            <a:endParaRPr lang="pl-PL" sz="1000" dirty="0" smtClean="0">
              <a:solidFill>
                <a:srgbClr val="091D63"/>
              </a:solidFill>
              <a:effectLst/>
              <a:ea typeface="Arial"/>
              <a:cs typeface="Times New Roman"/>
            </a:endParaRPr>
          </a:p>
          <a:p>
            <a:pPr marL="258762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Sh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le</a:t>
            </a:r>
            <a:r>
              <a:rPr lang="en-US" sz="1000" spc="3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g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</a:t>
            </a:r>
            <a:r>
              <a:rPr lang="en-US" sz="1000" spc="3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pro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d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u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c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ti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o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n</a:t>
            </a:r>
            <a:r>
              <a:rPr lang="en-US" sz="1000" spc="3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-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w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il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l</a:t>
            </a:r>
            <a:r>
              <a:rPr lang="en-US" sz="1000" spc="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h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spc="-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v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</a:t>
            </a:r>
            <a:r>
              <a:rPr lang="en-US" sz="1000" spc="3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imp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c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sz="1000" spc="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no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</a:t>
            </a:r>
            <a:r>
              <a:rPr lang="en-US" sz="1000" spc="3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o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nl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y</a:t>
            </a:r>
            <a:r>
              <a:rPr lang="en-US" sz="1000" spc="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o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n</a:t>
            </a:r>
            <a:r>
              <a:rPr lang="en-US" sz="1000" spc="3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-1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P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ol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h</a:t>
            </a:r>
            <a:r>
              <a:rPr lang="en-US" sz="1000" spc="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ne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g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y</a:t>
            </a:r>
            <a:r>
              <a:rPr lang="en-US" sz="1000" spc="2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cu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ty</a:t>
            </a:r>
            <a:r>
              <a:rPr lang="pl-PL" sz="100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but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a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</a:rPr>
              <a:t>ls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o</a:t>
            </a:r>
            <a:r>
              <a:rPr lang="pl-PL" sz="1000" dirty="0" smtClean="0">
                <a:solidFill>
                  <a:srgbClr val="091D63"/>
                </a:solidFill>
                <a:effectLst/>
                <a:ea typeface="Arial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</a:rPr>
              <a:t>m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ay a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</a:rPr>
              <a:t>f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f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</a:rPr>
              <a:t>ec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t</a:t>
            </a:r>
            <a:r>
              <a:rPr lang="en-US" sz="1000" spc="-15" dirty="0" smtClean="0">
                <a:solidFill>
                  <a:srgbClr val="091D63"/>
                </a:solidFill>
                <a:effectLst/>
                <a:ea typeface="Arial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gas</a:t>
            </a:r>
            <a:r>
              <a:rPr lang="en-US" sz="1000" spc="-5" dirty="0" smtClean="0">
                <a:solidFill>
                  <a:srgbClr val="091D63"/>
                </a:solidFill>
                <a:effectLst/>
                <a:ea typeface="Arial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</a:rPr>
              <a:t>m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ar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</a:rPr>
              <a:t>k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et</a:t>
            </a:r>
            <a:r>
              <a:rPr lang="en-US" sz="1000" spc="-15" dirty="0" smtClean="0">
                <a:solidFill>
                  <a:srgbClr val="091D63"/>
                </a:solidFill>
                <a:effectLst/>
                <a:ea typeface="Arial"/>
              </a:rPr>
              <a:t> 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</a:rPr>
              <a:t>i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n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</a:rPr>
              <a:t> </a:t>
            </a:r>
            <a:r>
              <a:rPr lang="en-US" sz="1000" spc="-5" dirty="0" smtClean="0">
                <a:solidFill>
                  <a:srgbClr val="091D63"/>
                </a:solidFill>
                <a:effectLst/>
                <a:ea typeface="Arial"/>
              </a:rPr>
              <a:t>C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e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</a:rPr>
              <a:t>n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tral</a:t>
            </a:r>
            <a:r>
              <a:rPr lang="en-US" sz="1000" spc="-15" dirty="0" smtClean="0">
                <a:solidFill>
                  <a:srgbClr val="091D63"/>
                </a:solidFill>
                <a:effectLst/>
                <a:ea typeface="Arial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and</a:t>
            </a:r>
            <a:r>
              <a:rPr lang="en-US" sz="1000" spc="-10" dirty="0" smtClean="0">
                <a:solidFill>
                  <a:srgbClr val="091D63"/>
                </a:solidFill>
                <a:effectLst/>
                <a:ea typeface="Arial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Ea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</a:rPr>
              <a:t>s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t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</a:rPr>
              <a:t>e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rn</a:t>
            </a:r>
            <a:r>
              <a:rPr lang="en-US" sz="1000" spc="-15" dirty="0" smtClean="0">
                <a:solidFill>
                  <a:srgbClr val="091D63"/>
                </a:solidFill>
                <a:effectLst/>
                <a:ea typeface="Arial"/>
              </a:rPr>
              <a:t> 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Euro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</a:rPr>
              <a:t>p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e</a:t>
            </a:r>
            <a:r>
              <a:rPr lang="en-US" sz="1000" spc="5" dirty="0" smtClean="0">
                <a:solidFill>
                  <a:srgbClr val="091D63"/>
                </a:solidFill>
                <a:effectLst/>
                <a:ea typeface="Arial"/>
              </a:rPr>
              <a:t>a</a:t>
            </a:r>
            <a:r>
              <a:rPr lang="en-US" sz="1000" dirty="0" smtClean="0">
                <a:solidFill>
                  <a:srgbClr val="091D63"/>
                </a:solidFill>
                <a:effectLst/>
                <a:ea typeface="Arial"/>
              </a:rPr>
              <a:t>n</a:t>
            </a:r>
            <a:r>
              <a:rPr lang="en-US" sz="1000" spc="-20" dirty="0" smtClean="0">
                <a:solidFill>
                  <a:srgbClr val="091D63"/>
                </a:solidFill>
                <a:effectLst/>
                <a:ea typeface="Arial"/>
              </a:rPr>
              <a:t> </a:t>
            </a:r>
            <a:endParaRPr lang="pl-PL" sz="1000" dirty="0"/>
          </a:p>
        </p:txBody>
      </p:sp>
      <p:sp>
        <p:nvSpPr>
          <p:cNvPr id="4316" name="Prostokąt 4315"/>
          <p:cNvSpPr/>
          <p:nvPr/>
        </p:nvSpPr>
        <p:spPr>
          <a:xfrm>
            <a:off x="584200" y="1250610"/>
            <a:ext cx="3960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Estimates of shale gas resources in Poland* [</a:t>
            </a:r>
            <a:r>
              <a:rPr lang="en-US" sz="1200" b="1" dirty="0" err="1" smtClean="0">
                <a:solidFill>
                  <a:schemeClr val="bg1"/>
                </a:solidFill>
              </a:rPr>
              <a:t>bcm</a:t>
            </a:r>
            <a:r>
              <a:rPr lang="pl-PL" sz="1200" b="1" dirty="0" smtClean="0">
                <a:solidFill>
                  <a:schemeClr val="bg1"/>
                </a:solidFill>
              </a:rPr>
              <a:t>]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54" name="Prostokąt 253"/>
          <p:cNvSpPr/>
          <p:nvPr/>
        </p:nvSpPr>
        <p:spPr>
          <a:xfrm>
            <a:off x="4791868" y="1250609"/>
            <a:ext cx="3960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Prospective areas of shale gas in Poland</a:t>
            </a:r>
            <a:endParaRPr lang="pl-PL" sz="1200" dirty="0">
              <a:solidFill>
                <a:schemeClr val="bg1"/>
              </a:solidFill>
            </a:endParaRPr>
          </a:p>
        </p:txBody>
      </p:sp>
      <p:grpSp>
        <p:nvGrpSpPr>
          <p:cNvPr id="241" name="Group 271"/>
          <p:cNvGrpSpPr>
            <a:grpSpLocks/>
          </p:cNvGrpSpPr>
          <p:nvPr/>
        </p:nvGrpSpPr>
        <p:grpSpPr bwMode="auto">
          <a:xfrm>
            <a:off x="4957008" y="4993912"/>
            <a:ext cx="457200" cy="153988"/>
            <a:chOff x="7577" y="-18"/>
            <a:chExt cx="720" cy="241"/>
          </a:xfrm>
        </p:grpSpPr>
        <p:grpSp>
          <p:nvGrpSpPr>
            <p:cNvPr id="242" name="Group 272"/>
            <p:cNvGrpSpPr>
              <a:grpSpLocks/>
            </p:cNvGrpSpPr>
            <p:nvPr/>
          </p:nvGrpSpPr>
          <p:grpSpPr bwMode="auto">
            <a:xfrm>
              <a:off x="7597" y="2"/>
              <a:ext cx="680" cy="201"/>
              <a:chOff x="7597" y="2"/>
              <a:chExt cx="680" cy="201"/>
            </a:xfrm>
          </p:grpSpPr>
          <p:sp>
            <p:nvSpPr>
              <p:cNvPr id="245" name="Freeform 273"/>
              <p:cNvSpPr>
                <a:spLocks/>
              </p:cNvSpPr>
              <p:nvPr/>
            </p:nvSpPr>
            <p:spPr bwMode="auto">
              <a:xfrm>
                <a:off x="7597" y="2"/>
                <a:ext cx="680" cy="201"/>
              </a:xfrm>
              <a:custGeom>
                <a:avLst/>
                <a:gdLst>
                  <a:gd name="T0" fmla="+- 0 7597 7597"/>
                  <a:gd name="T1" fmla="*/ T0 w 680"/>
                  <a:gd name="T2" fmla="+- 0 203 2"/>
                  <a:gd name="T3" fmla="*/ 203 h 201"/>
                  <a:gd name="T4" fmla="+- 0 8277 7597"/>
                  <a:gd name="T5" fmla="*/ T4 w 680"/>
                  <a:gd name="T6" fmla="+- 0 203 2"/>
                  <a:gd name="T7" fmla="*/ 203 h 201"/>
                  <a:gd name="T8" fmla="+- 0 8277 7597"/>
                  <a:gd name="T9" fmla="*/ T8 w 680"/>
                  <a:gd name="T10" fmla="+- 0 2 2"/>
                  <a:gd name="T11" fmla="*/ 2 h 201"/>
                  <a:gd name="T12" fmla="+- 0 7597 7597"/>
                  <a:gd name="T13" fmla="*/ T12 w 680"/>
                  <a:gd name="T14" fmla="+- 0 2 2"/>
                  <a:gd name="T15" fmla="*/ 2 h 201"/>
                  <a:gd name="T16" fmla="+- 0 7597 7597"/>
                  <a:gd name="T17" fmla="*/ T16 w 680"/>
                  <a:gd name="T18" fmla="+- 0 203 2"/>
                  <a:gd name="T19" fmla="*/ 203 h 2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80" h="201">
                    <a:moveTo>
                      <a:pt x="0" y="201"/>
                    </a:moveTo>
                    <a:lnTo>
                      <a:pt x="680" y="201"/>
                    </a:lnTo>
                    <a:lnTo>
                      <a:pt x="680" y="0"/>
                    </a:lnTo>
                    <a:lnTo>
                      <a:pt x="0" y="0"/>
                    </a:lnTo>
                    <a:lnTo>
                      <a:pt x="0" y="201"/>
                    </a:lnTo>
                  </a:path>
                </a:pathLst>
              </a:custGeom>
              <a:solidFill>
                <a:srgbClr val="842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243" name="Group 274"/>
            <p:cNvGrpSpPr>
              <a:grpSpLocks/>
            </p:cNvGrpSpPr>
            <p:nvPr/>
          </p:nvGrpSpPr>
          <p:grpSpPr bwMode="auto">
            <a:xfrm>
              <a:off x="7597" y="2"/>
              <a:ext cx="680" cy="201"/>
              <a:chOff x="7597" y="2"/>
              <a:chExt cx="680" cy="201"/>
            </a:xfrm>
          </p:grpSpPr>
          <p:sp>
            <p:nvSpPr>
              <p:cNvPr id="244" name="Freeform 275"/>
              <p:cNvSpPr>
                <a:spLocks/>
              </p:cNvSpPr>
              <p:nvPr/>
            </p:nvSpPr>
            <p:spPr bwMode="auto">
              <a:xfrm>
                <a:off x="7597" y="2"/>
                <a:ext cx="680" cy="201"/>
              </a:xfrm>
              <a:custGeom>
                <a:avLst/>
                <a:gdLst>
                  <a:gd name="T0" fmla="+- 0 7597 7597"/>
                  <a:gd name="T1" fmla="*/ T0 w 680"/>
                  <a:gd name="T2" fmla="+- 0 203 2"/>
                  <a:gd name="T3" fmla="*/ 203 h 201"/>
                  <a:gd name="T4" fmla="+- 0 8277 7597"/>
                  <a:gd name="T5" fmla="*/ T4 w 680"/>
                  <a:gd name="T6" fmla="+- 0 203 2"/>
                  <a:gd name="T7" fmla="*/ 203 h 201"/>
                  <a:gd name="T8" fmla="+- 0 8277 7597"/>
                  <a:gd name="T9" fmla="*/ T8 w 680"/>
                  <a:gd name="T10" fmla="+- 0 2 2"/>
                  <a:gd name="T11" fmla="*/ 2 h 201"/>
                  <a:gd name="T12" fmla="+- 0 7597 7597"/>
                  <a:gd name="T13" fmla="*/ T12 w 680"/>
                  <a:gd name="T14" fmla="+- 0 2 2"/>
                  <a:gd name="T15" fmla="*/ 2 h 201"/>
                  <a:gd name="T16" fmla="+- 0 7597 7597"/>
                  <a:gd name="T17" fmla="*/ T16 w 680"/>
                  <a:gd name="T18" fmla="+- 0 203 2"/>
                  <a:gd name="T19" fmla="*/ 203 h 2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80" h="201">
                    <a:moveTo>
                      <a:pt x="0" y="201"/>
                    </a:moveTo>
                    <a:lnTo>
                      <a:pt x="680" y="201"/>
                    </a:lnTo>
                    <a:lnTo>
                      <a:pt x="680" y="0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noFill/>
              <a:ln w="25400">
                <a:solidFill>
                  <a:srgbClr val="842F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246" name="Prostokąt 245"/>
          <p:cNvSpPr/>
          <p:nvPr/>
        </p:nvSpPr>
        <p:spPr>
          <a:xfrm>
            <a:off x="1325965" y="6519398"/>
            <a:ext cx="7062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</a:rPr>
              <a:t>*Source: Polish Geological Institute, Energy Information Administration, U.S. Geological Service , Wood </a:t>
            </a:r>
            <a:r>
              <a:rPr lang="en-US" sz="800" dirty="0" err="1">
                <a:solidFill>
                  <a:srgbClr val="002060"/>
                </a:solidFill>
              </a:rPr>
              <a:t>MacKenzie</a:t>
            </a:r>
            <a:r>
              <a:rPr lang="en-US" sz="800" dirty="0">
                <a:solidFill>
                  <a:srgbClr val="002060"/>
                </a:solidFill>
              </a:rPr>
              <a:t>, Advanced </a:t>
            </a:r>
            <a:r>
              <a:rPr lang="en-US" sz="800" dirty="0" err="1">
                <a:solidFill>
                  <a:srgbClr val="002060"/>
                </a:solidFill>
              </a:rPr>
              <a:t>ResourcesInt</a:t>
            </a:r>
            <a:r>
              <a:rPr lang="en-US" sz="800" dirty="0">
                <a:solidFill>
                  <a:srgbClr val="002060"/>
                </a:solidFill>
              </a:rPr>
              <a:t>., </a:t>
            </a:r>
            <a:r>
              <a:rPr lang="en-US" sz="800" dirty="0" err="1">
                <a:solidFill>
                  <a:srgbClr val="002060"/>
                </a:solidFill>
              </a:rPr>
              <a:t>Rystad</a:t>
            </a:r>
            <a:r>
              <a:rPr lang="en-US" sz="800" dirty="0">
                <a:solidFill>
                  <a:srgbClr val="002060"/>
                </a:solidFill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</a:rPr>
              <a:t>Energy</a:t>
            </a:r>
            <a:r>
              <a:rPr lang="en-US" sz="800" dirty="0" err="1">
                <a:solidFill>
                  <a:srgbClr val="002060"/>
                </a:solidFill>
              </a:rPr>
              <a:t>European</a:t>
            </a:r>
            <a:r>
              <a:rPr lang="en-US" sz="800" dirty="0">
                <a:solidFill>
                  <a:srgbClr val="002060"/>
                </a:solidFill>
              </a:rPr>
              <a:t> Centre </a:t>
            </a:r>
            <a:r>
              <a:rPr lang="pl-PL" sz="800" dirty="0" smtClean="0">
                <a:solidFill>
                  <a:srgbClr val="002060"/>
                </a:solidFill>
              </a:rPr>
              <a:t> </a:t>
            </a:r>
            <a:r>
              <a:rPr lang="en-US" sz="800" dirty="0" smtClean="0">
                <a:solidFill>
                  <a:srgbClr val="002060"/>
                </a:solidFill>
              </a:rPr>
              <a:t>for </a:t>
            </a:r>
            <a:r>
              <a:rPr lang="en-US" sz="800" dirty="0">
                <a:solidFill>
                  <a:srgbClr val="002060"/>
                </a:solidFill>
              </a:rPr>
              <a:t>Energy &amp; Resource Security, Lane Energy</a:t>
            </a:r>
            <a:r>
              <a:rPr lang="en-US" sz="800" dirty="0"/>
              <a:t>.</a:t>
            </a:r>
            <a:r>
              <a:rPr lang="pl-PL" sz="800" dirty="0" smtClean="0">
                <a:solidFill>
                  <a:srgbClr val="002060"/>
                </a:solidFill>
              </a:rPr>
              <a:t> </a:t>
            </a:r>
            <a:endParaRPr lang="pl-PL" sz="800" dirty="0">
              <a:solidFill>
                <a:srgbClr val="002060"/>
              </a:solidFill>
            </a:endParaRPr>
          </a:p>
        </p:txBody>
      </p:sp>
      <p:grpSp>
        <p:nvGrpSpPr>
          <p:cNvPr id="280" name="Grupa 279"/>
          <p:cNvGrpSpPr/>
          <p:nvPr/>
        </p:nvGrpSpPr>
        <p:grpSpPr>
          <a:xfrm>
            <a:off x="6238602" y="1986084"/>
            <a:ext cx="1758776" cy="1876334"/>
            <a:chOff x="6238602" y="1986084"/>
            <a:chExt cx="1758776" cy="1876334"/>
          </a:xfrm>
        </p:grpSpPr>
        <p:grpSp>
          <p:nvGrpSpPr>
            <p:cNvPr id="4267" name="Group 206"/>
            <p:cNvGrpSpPr>
              <a:grpSpLocks/>
            </p:cNvGrpSpPr>
            <p:nvPr/>
          </p:nvGrpSpPr>
          <p:grpSpPr bwMode="auto">
            <a:xfrm>
              <a:off x="6238602" y="1986084"/>
              <a:ext cx="358071" cy="400166"/>
              <a:chOff x="9585" y="492"/>
              <a:chExt cx="564" cy="630"/>
            </a:xfrm>
          </p:grpSpPr>
          <p:sp>
            <p:nvSpPr>
              <p:cNvPr id="4272" name="Freeform 207"/>
              <p:cNvSpPr>
                <a:spLocks/>
              </p:cNvSpPr>
              <p:nvPr/>
            </p:nvSpPr>
            <p:spPr bwMode="auto">
              <a:xfrm>
                <a:off x="9585" y="492"/>
                <a:ext cx="564" cy="630"/>
              </a:xfrm>
              <a:custGeom>
                <a:avLst/>
                <a:gdLst>
                  <a:gd name="T0" fmla="+- 0 9585 9585"/>
                  <a:gd name="T1" fmla="*/ T0 w 564"/>
                  <a:gd name="T2" fmla="+- 0 807 492"/>
                  <a:gd name="T3" fmla="*/ 807 h 630"/>
                  <a:gd name="T4" fmla="+- 0 9593 9585"/>
                  <a:gd name="T5" fmla="*/ T4 w 564"/>
                  <a:gd name="T6" fmla="+- 0 731 492"/>
                  <a:gd name="T7" fmla="*/ 731 h 630"/>
                  <a:gd name="T8" fmla="+- 0 9616 9585"/>
                  <a:gd name="T9" fmla="*/ T8 w 564"/>
                  <a:gd name="T10" fmla="+- 0 662 492"/>
                  <a:gd name="T11" fmla="*/ 662 h 630"/>
                  <a:gd name="T12" fmla="+- 0 9653 9585"/>
                  <a:gd name="T13" fmla="*/ T12 w 564"/>
                  <a:gd name="T14" fmla="+- 0 602 492"/>
                  <a:gd name="T15" fmla="*/ 602 h 630"/>
                  <a:gd name="T16" fmla="+- 0 9700 9585"/>
                  <a:gd name="T17" fmla="*/ T16 w 564"/>
                  <a:gd name="T18" fmla="+- 0 552 492"/>
                  <a:gd name="T19" fmla="*/ 552 h 630"/>
                  <a:gd name="T20" fmla="+- 0 9757 9585"/>
                  <a:gd name="T21" fmla="*/ T20 w 564"/>
                  <a:gd name="T22" fmla="+- 0 516 492"/>
                  <a:gd name="T23" fmla="*/ 516 h 630"/>
                  <a:gd name="T24" fmla="+- 0 9821 9585"/>
                  <a:gd name="T25" fmla="*/ T24 w 564"/>
                  <a:gd name="T26" fmla="+- 0 496 492"/>
                  <a:gd name="T27" fmla="*/ 496 h 630"/>
                  <a:gd name="T28" fmla="+- 0 9867 9585"/>
                  <a:gd name="T29" fmla="*/ T28 w 564"/>
                  <a:gd name="T30" fmla="+- 0 492 492"/>
                  <a:gd name="T31" fmla="*/ 492 h 630"/>
                  <a:gd name="T32" fmla="+- 0 9890 9585"/>
                  <a:gd name="T33" fmla="*/ T32 w 564"/>
                  <a:gd name="T34" fmla="+- 0 493 492"/>
                  <a:gd name="T35" fmla="*/ 493 h 630"/>
                  <a:gd name="T36" fmla="+- 0 9956 9585"/>
                  <a:gd name="T37" fmla="*/ T36 w 564"/>
                  <a:gd name="T38" fmla="+- 0 508 492"/>
                  <a:gd name="T39" fmla="*/ 508 h 630"/>
                  <a:gd name="T40" fmla="+- 0 10015 9585"/>
                  <a:gd name="T41" fmla="*/ T40 w 564"/>
                  <a:gd name="T42" fmla="+- 0 539 492"/>
                  <a:gd name="T43" fmla="*/ 539 h 630"/>
                  <a:gd name="T44" fmla="+- 0 10066 9585"/>
                  <a:gd name="T45" fmla="*/ T44 w 564"/>
                  <a:gd name="T46" fmla="+- 0 584 492"/>
                  <a:gd name="T47" fmla="*/ 584 h 630"/>
                  <a:gd name="T48" fmla="+- 0 10106 9585"/>
                  <a:gd name="T49" fmla="*/ T48 w 564"/>
                  <a:gd name="T50" fmla="+- 0 641 492"/>
                  <a:gd name="T51" fmla="*/ 641 h 630"/>
                  <a:gd name="T52" fmla="+- 0 10134 9585"/>
                  <a:gd name="T53" fmla="*/ T52 w 564"/>
                  <a:gd name="T54" fmla="+- 0 707 492"/>
                  <a:gd name="T55" fmla="*/ 707 h 630"/>
                  <a:gd name="T56" fmla="+- 0 10147 9585"/>
                  <a:gd name="T57" fmla="*/ T56 w 564"/>
                  <a:gd name="T58" fmla="+- 0 781 492"/>
                  <a:gd name="T59" fmla="*/ 781 h 630"/>
                  <a:gd name="T60" fmla="+- 0 10148 9585"/>
                  <a:gd name="T61" fmla="*/ T60 w 564"/>
                  <a:gd name="T62" fmla="+- 0 807 492"/>
                  <a:gd name="T63" fmla="*/ 807 h 630"/>
                  <a:gd name="T64" fmla="+- 0 10147 9585"/>
                  <a:gd name="T65" fmla="*/ T64 w 564"/>
                  <a:gd name="T66" fmla="+- 0 833 492"/>
                  <a:gd name="T67" fmla="*/ 833 h 630"/>
                  <a:gd name="T68" fmla="+- 0 10134 9585"/>
                  <a:gd name="T69" fmla="*/ T68 w 564"/>
                  <a:gd name="T70" fmla="+- 0 906 492"/>
                  <a:gd name="T71" fmla="*/ 906 h 630"/>
                  <a:gd name="T72" fmla="+- 0 10106 9585"/>
                  <a:gd name="T73" fmla="*/ T72 w 564"/>
                  <a:gd name="T74" fmla="+- 0 973 492"/>
                  <a:gd name="T75" fmla="*/ 973 h 630"/>
                  <a:gd name="T76" fmla="+- 0 10066 9585"/>
                  <a:gd name="T77" fmla="*/ T76 w 564"/>
                  <a:gd name="T78" fmla="+- 0 1030 492"/>
                  <a:gd name="T79" fmla="*/ 1030 h 630"/>
                  <a:gd name="T80" fmla="+- 0 10015 9585"/>
                  <a:gd name="T81" fmla="*/ T80 w 564"/>
                  <a:gd name="T82" fmla="+- 0 1075 492"/>
                  <a:gd name="T83" fmla="*/ 1075 h 630"/>
                  <a:gd name="T84" fmla="+- 0 9956 9585"/>
                  <a:gd name="T85" fmla="*/ T84 w 564"/>
                  <a:gd name="T86" fmla="+- 0 1106 492"/>
                  <a:gd name="T87" fmla="*/ 1106 h 630"/>
                  <a:gd name="T88" fmla="+- 0 9890 9585"/>
                  <a:gd name="T89" fmla="*/ T88 w 564"/>
                  <a:gd name="T90" fmla="+- 0 1121 492"/>
                  <a:gd name="T91" fmla="*/ 1121 h 630"/>
                  <a:gd name="T92" fmla="+- 0 9867 9585"/>
                  <a:gd name="T93" fmla="*/ T92 w 564"/>
                  <a:gd name="T94" fmla="+- 0 1122 492"/>
                  <a:gd name="T95" fmla="*/ 1122 h 630"/>
                  <a:gd name="T96" fmla="+- 0 9843 9585"/>
                  <a:gd name="T97" fmla="*/ T96 w 564"/>
                  <a:gd name="T98" fmla="+- 0 1121 492"/>
                  <a:gd name="T99" fmla="*/ 1121 h 630"/>
                  <a:gd name="T100" fmla="+- 0 9778 9585"/>
                  <a:gd name="T101" fmla="*/ T100 w 564"/>
                  <a:gd name="T102" fmla="+- 0 1106 492"/>
                  <a:gd name="T103" fmla="*/ 1106 h 630"/>
                  <a:gd name="T104" fmla="+- 0 9718 9585"/>
                  <a:gd name="T105" fmla="*/ T104 w 564"/>
                  <a:gd name="T106" fmla="+- 0 1075 492"/>
                  <a:gd name="T107" fmla="*/ 1075 h 630"/>
                  <a:gd name="T108" fmla="+- 0 9667 9585"/>
                  <a:gd name="T109" fmla="*/ T108 w 564"/>
                  <a:gd name="T110" fmla="+- 0 1030 492"/>
                  <a:gd name="T111" fmla="*/ 1030 h 630"/>
                  <a:gd name="T112" fmla="+- 0 9627 9585"/>
                  <a:gd name="T113" fmla="*/ T112 w 564"/>
                  <a:gd name="T114" fmla="+- 0 973 492"/>
                  <a:gd name="T115" fmla="*/ 973 h 630"/>
                  <a:gd name="T116" fmla="+- 0 9599 9585"/>
                  <a:gd name="T117" fmla="*/ T116 w 564"/>
                  <a:gd name="T118" fmla="+- 0 906 492"/>
                  <a:gd name="T119" fmla="*/ 906 h 630"/>
                  <a:gd name="T120" fmla="+- 0 9586 9585"/>
                  <a:gd name="T121" fmla="*/ T120 w 564"/>
                  <a:gd name="T122" fmla="+- 0 833 492"/>
                  <a:gd name="T123" fmla="*/ 833 h 630"/>
                  <a:gd name="T124" fmla="+- 0 9585 9585"/>
                  <a:gd name="T125" fmla="*/ T124 w 564"/>
                  <a:gd name="T126" fmla="+- 0 807 492"/>
                  <a:gd name="T127" fmla="*/ 807 h 6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564" h="630">
                    <a:moveTo>
                      <a:pt x="0" y="315"/>
                    </a:moveTo>
                    <a:lnTo>
                      <a:pt x="8" y="239"/>
                    </a:lnTo>
                    <a:lnTo>
                      <a:pt x="31" y="170"/>
                    </a:lnTo>
                    <a:lnTo>
                      <a:pt x="68" y="110"/>
                    </a:lnTo>
                    <a:lnTo>
                      <a:pt x="115" y="60"/>
                    </a:lnTo>
                    <a:lnTo>
                      <a:pt x="172" y="24"/>
                    </a:lnTo>
                    <a:lnTo>
                      <a:pt x="236" y="4"/>
                    </a:lnTo>
                    <a:lnTo>
                      <a:pt x="282" y="0"/>
                    </a:lnTo>
                    <a:lnTo>
                      <a:pt x="305" y="1"/>
                    </a:lnTo>
                    <a:lnTo>
                      <a:pt x="371" y="16"/>
                    </a:lnTo>
                    <a:lnTo>
                      <a:pt x="430" y="47"/>
                    </a:lnTo>
                    <a:lnTo>
                      <a:pt x="481" y="92"/>
                    </a:lnTo>
                    <a:lnTo>
                      <a:pt x="521" y="149"/>
                    </a:lnTo>
                    <a:lnTo>
                      <a:pt x="549" y="215"/>
                    </a:lnTo>
                    <a:lnTo>
                      <a:pt x="562" y="289"/>
                    </a:lnTo>
                    <a:lnTo>
                      <a:pt x="563" y="315"/>
                    </a:lnTo>
                    <a:lnTo>
                      <a:pt x="562" y="341"/>
                    </a:lnTo>
                    <a:lnTo>
                      <a:pt x="549" y="414"/>
                    </a:lnTo>
                    <a:lnTo>
                      <a:pt x="521" y="481"/>
                    </a:lnTo>
                    <a:lnTo>
                      <a:pt x="481" y="538"/>
                    </a:lnTo>
                    <a:lnTo>
                      <a:pt x="430" y="583"/>
                    </a:lnTo>
                    <a:lnTo>
                      <a:pt x="371" y="614"/>
                    </a:lnTo>
                    <a:lnTo>
                      <a:pt x="305" y="629"/>
                    </a:lnTo>
                    <a:lnTo>
                      <a:pt x="282" y="630"/>
                    </a:lnTo>
                    <a:lnTo>
                      <a:pt x="258" y="629"/>
                    </a:lnTo>
                    <a:lnTo>
                      <a:pt x="193" y="614"/>
                    </a:lnTo>
                    <a:lnTo>
                      <a:pt x="133" y="583"/>
                    </a:lnTo>
                    <a:lnTo>
                      <a:pt x="82" y="538"/>
                    </a:lnTo>
                    <a:lnTo>
                      <a:pt x="42" y="481"/>
                    </a:lnTo>
                    <a:lnTo>
                      <a:pt x="14" y="414"/>
                    </a:lnTo>
                    <a:lnTo>
                      <a:pt x="1" y="341"/>
                    </a:lnTo>
                    <a:lnTo>
                      <a:pt x="0" y="315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268" name="Group 208"/>
            <p:cNvGrpSpPr>
              <a:grpSpLocks/>
            </p:cNvGrpSpPr>
            <p:nvPr/>
          </p:nvGrpSpPr>
          <p:grpSpPr bwMode="auto">
            <a:xfrm>
              <a:off x="7172507" y="2742588"/>
              <a:ext cx="358071" cy="400166"/>
              <a:chOff x="11056" y="1683"/>
              <a:chExt cx="564" cy="630"/>
            </a:xfrm>
          </p:grpSpPr>
          <p:sp>
            <p:nvSpPr>
              <p:cNvPr id="4271" name="Freeform 209"/>
              <p:cNvSpPr>
                <a:spLocks/>
              </p:cNvSpPr>
              <p:nvPr/>
            </p:nvSpPr>
            <p:spPr bwMode="auto">
              <a:xfrm>
                <a:off x="11056" y="1683"/>
                <a:ext cx="564" cy="630"/>
              </a:xfrm>
              <a:custGeom>
                <a:avLst/>
                <a:gdLst>
                  <a:gd name="T0" fmla="+- 0 11056 11056"/>
                  <a:gd name="T1" fmla="*/ T0 w 564"/>
                  <a:gd name="T2" fmla="+- 0 1998 1683"/>
                  <a:gd name="T3" fmla="*/ 1998 h 630"/>
                  <a:gd name="T4" fmla="+- 0 11064 11056"/>
                  <a:gd name="T5" fmla="*/ T4 w 564"/>
                  <a:gd name="T6" fmla="+- 0 1922 1683"/>
                  <a:gd name="T7" fmla="*/ 1922 h 630"/>
                  <a:gd name="T8" fmla="+- 0 11087 11056"/>
                  <a:gd name="T9" fmla="*/ T8 w 564"/>
                  <a:gd name="T10" fmla="+- 0 1853 1683"/>
                  <a:gd name="T11" fmla="*/ 1853 h 630"/>
                  <a:gd name="T12" fmla="+- 0 11123 11056"/>
                  <a:gd name="T13" fmla="*/ T12 w 564"/>
                  <a:gd name="T14" fmla="+- 0 1793 1683"/>
                  <a:gd name="T15" fmla="*/ 1793 h 630"/>
                  <a:gd name="T16" fmla="+- 0 11171 11056"/>
                  <a:gd name="T17" fmla="*/ T16 w 564"/>
                  <a:gd name="T18" fmla="+- 0 1743 1683"/>
                  <a:gd name="T19" fmla="*/ 1743 h 630"/>
                  <a:gd name="T20" fmla="+- 0 11228 11056"/>
                  <a:gd name="T21" fmla="*/ T20 w 564"/>
                  <a:gd name="T22" fmla="+- 0 1707 1683"/>
                  <a:gd name="T23" fmla="*/ 1707 h 630"/>
                  <a:gd name="T24" fmla="+- 0 11292 11056"/>
                  <a:gd name="T25" fmla="*/ T24 w 564"/>
                  <a:gd name="T26" fmla="+- 0 1687 1683"/>
                  <a:gd name="T27" fmla="*/ 1687 h 630"/>
                  <a:gd name="T28" fmla="+- 0 11337 11056"/>
                  <a:gd name="T29" fmla="*/ T28 w 564"/>
                  <a:gd name="T30" fmla="+- 0 1683 1683"/>
                  <a:gd name="T31" fmla="*/ 1683 h 630"/>
                  <a:gd name="T32" fmla="+- 0 11361 11056"/>
                  <a:gd name="T33" fmla="*/ T32 w 564"/>
                  <a:gd name="T34" fmla="+- 0 1684 1683"/>
                  <a:gd name="T35" fmla="*/ 1684 h 630"/>
                  <a:gd name="T36" fmla="+- 0 11426 11056"/>
                  <a:gd name="T37" fmla="*/ T36 w 564"/>
                  <a:gd name="T38" fmla="+- 0 1699 1683"/>
                  <a:gd name="T39" fmla="*/ 1699 h 630"/>
                  <a:gd name="T40" fmla="+- 0 11486 11056"/>
                  <a:gd name="T41" fmla="*/ T40 w 564"/>
                  <a:gd name="T42" fmla="+- 0 1730 1683"/>
                  <a:gd name="T43" fmla="*/ 1730 h 630"/>
                  <a:gd name="T44" fmla="+- 0 11537 11056"/>
                  <a:gd name="T45" fmla="*/ T44 w 564"/>
                  <a:gd name="T46" fmla="+- 0 1775 1683"/>
                  <a:gd name="T47" fmla="*/ 1775 h 630"/>
                  <a:gd name="T48" fmla="+- 0 11577 11056"/>
                  <a:gd name="T49" fmla="*/ T48 w 564"/>
                  <a:gd name="T50" fmla="+- 0 1832 1683"/>
                  <a:gd name="T51" fmla="*/ 1832 h 630"/>
                  <a:gd name="T52" fmla="+- 0 11605 11056"/>
                  <a:gd name="T53" fmla="*/ T52 w 564"/>
                  <a:gd name="T54" fmla="+- 0 1898 1683"/>
                  <a:gd name="T55" fmla="*/ 1898 h 630"/>
                  <a:gd name="T56" fmla="+- 0 11618 11056"/>
                  <a:gd name="T57" fmla="*/ T56 w 564"/>
                  <a:gd name="T58" fmla="+- 0 1972 1683"/>
                  <a:gd name="T59" fmla="*/ 1972 h 630"/>
                  <a:gd name="T60" fmla="+- 0 11619 11056"/>
                  <a:gd name="T61" fmla="*/ T60 w 564"/>
                  <a:gd name="T62" fmla="+- 0 1998 1683"/>
                  <a:gd name="T63" fmla="*/ 1998 h 630"/>
                  <a:gd name="T64" fmla="+- 0 11618 11056"/>
                  <a:gd name="T65" fmla="*/ T64 w 564"/>
                  <a:gd name="T66" fmla="+- 0 2023 1683"/>
                  <a:gd name="T67" fmla="*/ 2023 h 630"/>
                  <a:gd name="T68" fmla="+- 0 11605 11056"/>
                  <a:gd name="T69" fmla="*/ T68 w 564"/>
                  <a:gd name="T70" fmla="+- 0 2097 1683"/>
                  <a:gd name="T71" fmla="*/ 2097 h 630"/>
                  <a:gd name="T72" fmla="+- 0 11577 11056"/>
                  <a:gd name="T73" fmla="*/ T72 w 564"/>
                  <a:gd name="T74" fmla="+- 0 2163 1683"/>
                  <a:gd name="T75" fmla="*/ 2163 h 630"/>
                  <a:gd name="T76" fmla="+- 0 11537 11056"/>
                  <a:gd name="T77" fmla="*/ T76 w 564"/>
                  <a:gd name="T78" fmla="+- 0 2220 1683"/>
                  <a:gd name="T79" fmla="*/ 2220 h 630"/>
                  <a:gd name="T80" fmla="+- 0 11486 11056"/>
                  <a:gd name="T81" fmla="*/ T80 w 564"/>
                  <a:gd name="T82" fmla="+- 0 2265 1683"/>
                  <a:gd name="T83" fmla="*/ 2265 h 630"/>
                  <a:gd name="T84" fmla="+- 0 11426 11056"/>
                  <a:gd name="T85" fmla="*/ T84 w 564"/>
                  <a:gd name="T86" fmla="+- 0 2296 1683"/>
                  <a:gd name="T87" fmla="*/ 2296 h 630"/>
                  <a:gd name="T88" fmla="+- 0 11361 11056"/>
                  <a:gd name="T89" fmla="*/ T88 w 564"/>
                  <a:gd name="T90" fmla="+- 0 2311 1683"/>
                  <a:gd name="T91" fmla="*/ 2311 h 630"/>
                  <a:gd name="T92" fmla="+- 0 11337 11056"/>
                  <a:gd name="T93" fmla="*/ T92 w 564"/>
                  <a:gd name="T94" fmla="+- 0 2313 1683"/>
                  <a:gd name="T95" fmla="*/ 2313 h 630"/>
                  <a:gd name="T96" fmla="+- 0 11314 11056"/>
                  <a:gd name="T97" fmla="*/ T96 w 564"/>
                  <a:gd name="T98" fmla="+- 0 2311 1683"/>
                  <a:gd name="T99" fmla="*/ 2311 h 630"/>
                  <a:gd name="T100" fmla="+- 0 11248 11056"/>
                  <a:gd name="T101" fmla="*/ T100 w 564"/>
                  <a:gd name="T102" fmla="+- 0 2296 1683"/>
                  <a:gd name="T103" fmla="*/ 2296 h 630"/>
                  <a:gd name="T104" fmla="+- 0 11189 11056"/>
                  <a:gd name="T105" fmla="*/ T104 w 564"/>
                  <a:gd name="T106" fmla="+- 0 2265 1683"/>
                  <a:gd name="T107" fmla="*/ 2265 h 630"/>
                  <a:gd name="T108" fmla="+- 0 11138 11056"/>
                  <a:gd name="T109" fmla="*/ T108 w 564"/>
                  <a:gd name="T110" fmla="+- 0 2220 1683"/>
                  <a:gd name="T111" fmla="*/ 2220 h 630"/>
                  <a:gd name="T112" fmla="+- 0 11098 11056"/>
                  <a:gd name="T113" fmla="*/ T112 w 564"/>
                  <a:gd name="T114" fmla="+- 0 2163 1683"/>
                  <a:gd name="T115" fmla="*/ 2163 h 630"/>
                  <a:gd name="T116" fmla="+- 0 11070 11056"/>
                  <a:gd name="T117" fmla="*/ T116 w 564"/>
                  <a:gd name="T118" fmla="+- 0 2097 1683"/>
                  <a:gd name="T119" fmla="*/ 2097 h 630"/>
                  <a:gd name="T120" fmla="+- 0 11057 11056"/>
                  <a:gd name="T121" fmla="*/ T120 w 564"/>
                  <a:gd name="T122" fmla="+- 0 2023 1683"/>
                  <a:gd name="T123" fmla="*/ 2023 h 630"/>
                  <a:gd name="T124" fmla="+- 0 11056 11056"/>
                  <a:gd name="T125" fmla="*/ T124 w 564"/>
                  <a:gd name="T126" fmla="+- 0 1998 1683"/>
                  <a:gd name="T127" fmla="*/ 1998 h 6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564" h="630">
                    <a:moveTo>
                      <a:pt x="0" y="315"/>
                    </a:moveTo>
                    <a:lnTo>
                      <a:pt x="8" y="239"/>
                    </a:lnTo>
                    <a:lnTo>
                      <a:pt x="31" y="170"/>
                    </a:lnTo>
                    <a:lnTo>
                      <a:pt x="67" y="110"/>
                    </a:lnTo>
                    <a:lnTo>
                      <a:pt x="115" y="60"/>
                    </a:lnTo>
                    <a:lnTo>
                      <a:pt x="172" y="24"/>
                    </a:lnTo>
                    <a:lnTo>
                      <a:pt x="236" y="4"/>
                    </a:lnTo>
                    <a:lnTo>
                      <a:pt x="281" y="0"/>
                    </a:lnTo>
                    <a:lnTo>
                      <a:pt x="305" y="1"/>
                    </a:lnTo>
                    <a:lnTo>
                      <a:pt x="370" y="16"/>
                    </a:lnTo>
                    <a:lnTo>
                      <a:pt x="430" y="47"/>
                    </a:lnTo>
                    <a:lnTo>
                      <a:pt x="481" y="92"/>
                    </a:lnTo>
                    <a:lnTo>
                      <a:pt x="521" y="149"/>
                    </a:lnTo>
                    <a:lnTo>
                      <a:pt x="549" y="215"/>
                    </a:lnTo>
                    <a:lnTo>
                      <a:pt x="562" y="289"/>
                    </a:lnTo>
                    <a:lnTo>
                      <a:pt x="563" y="315"/>
                    </a:lnTo>
                    <a:lnTo>
                      <a:pt x="562" y="340"/>
                    </a:lnTo>
                    <a:lnTo>
                      <a:pt x="549" y="414"/>
                    </a:lnTo>
                    <a:lnTo>
                      <a:pt x="521" y="480"/>
                    </a:lnTo>
                    <a:lnTo>
                      <a:pt x="481" y="537"/>
                    </a:lnTo>
                    <a:lnTo>
                      <a:pt x="430" y="582"/>
                    </a:lnTo>
                    <a:lnTo>
                      <a:pt x="370" y="613"/>
                    </a:lnTo>
                    <a:lnTo>
                      <a:pt x="305" y="628"/>
                    </a:lnTo>
                    <a:lnTo>
                      <a:pt x="281" y="630"/>
                    </a:lnTo>
                    <a:lnTo>
                      <a:pt x="258" y="628"/>
                    </a:lnTo>
                    <a:lnTo>
                      <a:pt x="192" y="613"/>
                    </a:lnTo>
                    <a:lnTo>
                      <a:pt x="133" y="582"/>
                    </a:lnTo>
                    <a:lnTo>
                      <a:pt x="82" y="537"/>
                    </a:lnTo>
                    <a:lnTo>
                      <a:pt x="42" y="480"/>
                    </a:lnTo>
                    <a:lnTo>
                      <a:pt x="14" y="414"/>
                    </a:lnTo>
                    <a:lnTo>
                      <a:pt x="1" y="340"/>
                    </a:lnTo>
                    <a:lnTo>
                      <a:pt x="0" y="315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269" name="Group 210"/>
            <p:cNvGrpSpPr>
              <a:grpSpLocks/>
            </p:cNvGrpSpPr>
            <p:nvPr/>
          </p:nvGrpSpPr>
          <p:grpSpPr bwMode="auto">
            <a:xfrm>
              <a:off x="7587082" y="3462252"/>
              <a:ext cx="358071" cy="400166"/>
              <a:chOff x="11709" y="2816"/>
              <a:chExt cx="564" cy="630"/>
            </a:xfrm>
          </p:grpSpPr>
          <p:sp>
            <p:nvSpPr>
              <p:cNvPr id="4270" name="Freeform 211"/>
              <p:cNvSpPr>
                <a:spLocks/>
              </p:cNvSpPr>
              <p:nvPr/>
            </p:nvSpPr>
            <p:spPr bwMode="auto">
              <a:xfrm>
                <a:off x="11709" y="2816"/>
                <a:ext cx="564" cy="630"/>
              </a:xfrm>
              <a:custGeom>
                <a:avLst/>
                <a:gdLst>
                  <a:gd name="T0" fmla="+- 0 11709 11709"/>
                  <a:gd name="T1" fmla="*/ T0 w 564"/>
                  <a:gd name="T2" fmla="+- 0 3132 2816"/>
                  <a:gd name="T3" fmla="*/ 3132 h 630"/>
                  <a:gd name="T4" fmla="+- 0 11717 11709"/>
                  <a:gd name="T5" fmla="*/ T4 w 564"/>
                  <a:gd name="T6" fmla="+- 0 3056 2816"/>
                  <a:gd name="T7" fmla="*/ 3056 h 630"/>
                  <a:gd name="T8" fmla="+- 0 11741 11709"/>
                  <a:gd name="T9" fmla="*/ T8 w 564"/>
                  <a:gd name="T10" fmla="+- 0 2987 2816"/>
                  <a:gd name="T11" fmla="*/ 2987 h 630"/>
                  <a:gd name="T12" fmla="+- 0 11777 11709"/>
                  <a:gd name="T13" fmla="*/ T12 w 564"/>
                  <a:gd name="T14" fmla="+- 0 2926 2816"/>
                  <a:gd name="T15" fmla="*/ 2926 h 630"/>
                  <a:gd name="T16" fmla="+- 0 11825 11709"/>
                  <a:gd name="T17" fmla="*/ T16 w 564"/>
                  <a:gd name="T18" fmla="+- 0 2877 2816"/>
                  <a:gd name="T19" fmla="*/ 2877 h 630"/>
                  <a:gd name="T20" fmla="+- 0 11881 11709"/>
                  <a:gd name="T21" fmla="*/ T20 w 564"/>
                  <a:gd name="T22" fmla="+- 0 2841 2816"/>
                  <a:gd name="T23" fmla="*/ 2841 h 630"/>
                  <a:gd name="T24" fmla="+- 0 11945 11709"/>
                  <a:gd name="T25" fmla="*/ T24 w 564"/>
                  <a:gd name="T26" fmla="+- 0 2820 2816"/>
                  <a:gd name="T27" fmla="*/ 2820 h 630"/>
                  <a:gd name="T28" fmla="+- 0 11991 11709"/>
                  <a:gd name="T29" fmla="*/ T28 w 564"/>
                  <a:gd name="T30" fmla="+- 0 2816 2816"/>
                  <a:gd name="T31" fmla="*/ 2816 h 630"/>
                  <a:gd name="T32" fmla="+- 0 12014 11709"/>
                  <a:gd name="T33" fmla="*/ T32 w 564"/>
                  <a:gd name="T34" fmla="+- 0 2817 2816"/>
                  <a:gd name="T35" fmla="*/ 2817 h 630"/>
                  <a:gd name="T36" fmla="+- 0 12080 11709"/>
                  <a:gd name="T37" fmla="*/ T36 w 564"/>
                  <a:gd name="T38" fmla="+- 0 2832 2816"/>
                  <a:gd name="T39" fmla="*/ 2832 h 630"/>
                  <a:gd name="T40" fmla="+- 0 12140 11709"/>
                  <a:gd name="T41" fmla="*/ T40 w 564"/>
                  <a:gd name="T42" fmla="+- 0 2864 2816"/>
                  <a:gd name="T43" fmla="*/ 2864 h 630"/>
                  <a:gd name="T44" fmla="+- 0 12190 11709"/>
                  <a:gd name="T45" fmla="*/ T44 w 564"/>
                  <a:gd name="T46" fmla="+- 0 2909 2816"/>
                  <a:gd name="T47" fmla="*/ 2909 h 630"/>
                  <a:gd name="T48" fmla="+- 0 12231 11709"/>
                  <a:gd name="T49" fmla="*/ T48 w 564"/>
                  <a:gd name="T50" fmla="+- 0 2966 2816"/>
                  <a:gd name="T51" fmla="*/ 2966 h 630"/>
                  <a:gd name="T52" fmla="+- 0 12258 11709"/>
                  <a:gd name="T53" fmla="*/ T52 w 564"/>
                  <a:gd name="T54" fmla="+- 0 3032 2816"/>
                  <a:gd name="T55" fmla="*/ 3032 h 630"/>
                  <a:gd name="T56" fmla="+- 0 12272 11709"/>
                  <a:gd name="T57" fmla="*/ T56 w 564"/>
                  <a:gd name="T58" fmla="+- 0 3106 2816"/>
                  <a:gd name="T59" fmla="*/ 3106 h 630"/>
                  <a:gd name="T60" fmla="+- 0 12273 11709"/>
                  <a:gd name="T61" fmla="*/ T60 w 564"/>
                  <a:gd name="T62" fmla="+- 0 3132 2816"/>
                  <a:gd name="T63" fmla="*/ 3132 h 630"/>
                  <a:gd name="T64" fmla="+- 0 12272 11709"/>
                  <a:gd name="T65" fmla="*/ T64 w 564"/>
                  <a:gd name="T66" fmla="+- 0 3157 2816"/>
                  <a:gd name="T67" fmla="*/ 3157 h 630"/>
                  <a:gd name="T68" fmla="+- 0 12258 11709"/>
                  <a:gd name="T69" fmla="*/ T68 w 564"/>
                  <a:gd name="T70" fmla="+- 0 3231 2816"/>
                  <a:gd name="T71" fmla="*/ 3231 h 630"/>
                  <a:gd name="T72" fmla="+- 0 12231 11709"/>
                  <a:gd name="T73" fmla="*/ T72 w 564"/>
                  <a:gd name="T74" fmla="+- 0 3297 2816"/>
                  <a:gd name="T75" fmla="*/ 3297 h 630"/>
                  <a:gd name="T76" fmla="+- 0 12190 11709"/>
                  <a:gd name="T77" fmla="*/ T76 w 564"/>
                  <a:gd name="T78" fmla="+- 0 3354 2816"/>
                  <a:gd name="T79" fmla="*/ 3354 h 630"/>
                  <a:gd name="T80" fmla="+- 0 12140 11709"/>
                  <a:gd name="T81" fmla="*/ T80 w 564"/>
                  <a:gd name="T82" fmla="+- 0 3399 2816"/>
                  <a:gd name="T83" fmla="*/ 3399 h 630"/>
                  <a:gd name="T84" fmla="+- 0 12080 11709"/>
                  <a:gd name="T85" fmla="*/ T84 w 564"/>
                  <a:gd name="T86" fmla="+- 0 3430 2816"/>
                  <a:gd name="T87" fmla="*/ 3430 h 630"/>
                  <a:gd name="T88" fmla="+- 0 12014 11709"/>
                  <a:gd name="T89" fmla="*/ T88 w 564"/>
                  <a:gd name="T90" fmla="+- 0 3445 2816"/>
                  <a:gd name="T91" fmla="*/ 3445 h 630"/>
                  <a:gd name="T92" fmla="+- 0 11991 11709"/>
                  <a:gd name="T93" fmla="*/ T92 w 564"/>
                  <a:gd name="T94" fmla="+- 0 3447 2816"/>
                  <a:gd name="T95" fmla="*/ 3447 h 630"/>
                  <a:gd name="T96" fmla="+- 0 11968 11709"/>
                  <a:gd name="T97" fmla="*/ T96 w 564"/>
                  <a:gd name="T98" fmla="+- 0 3445 2816"/>
                  <a:gd name="T99" fmla="*/ 3445 h 630"/>
                  <a:gd name="T100" fmla="+- 0 11902 11709"/>
                  <a:gd name="T101" fmla="*/ T100 w 564"/>
                  <a:gd name="T102" fmla="+- 0 3430 2816"/>
                  <a:gd name="T103" fmla="*/ 3430 h 630"/>
                  <a:gd name="T104" fmla="+- 0 11843 11709"/>
                  <a:gd name="T105" fmla="*/ T104 w 564"/>
                  <a:gd name="T106" fmla="+- 0 3399 2816"/>
                  <a:gd name="T107" fmla="*/ 3399 h 630"/>
                  <a:gd name="T108" fmla="+- 0 11792 11709"/>
                  <a:gd name="T109" fmla="*/ T108 w 564"/>
                  <a:gd name="T110" fmla="+- 0 3354 2816"/>
                  <a:gd name="T111" fmla="*/ 3354 h 630"/>
                  <a:gd name="T112" fmla="+- 0 11751 11709"/>
                  <a:gd name="T113" fmla="*/ T112 w 564"/>
                  <a:gd name="T114" fmla="+- 0 3297 2816"/>
                  <a:gd name="T115" fmla="*/ 3297 h 630"/>
                  <a:gd name="T116" fmla="+- 0 11724 11709"/>
                  <a:gd name="T117" fmla="*/ T116 w 564"/>
                  <a:gd name="T118" fmla="+- 0 3231 2816"/>
                  <a:gd name="T119" fmla="*/ 3231 h 630"/>
                  <a:gd name="T120" fmla="+- 0 11710 11709"/>
                  <a:gd name="T121" fmla="*/ T120 w 564"/>
                  <a:gd name="T122" fmla="+- 0 3157 2816"/>
                  <a:gd name="T123" fmla="*/ 3157 h 630"/>
                  <a:gd name="T124" fmla="+- 0 11709 11709"/>
                  <a:gd name="T125" fmla="*/ T124 w 564"/>
                  <a:gd name="T126" fmla="+- 0 3132 2816"/>
                  <a:gd name="T127" fmla="*/ 3132 h 6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564" h="630">
                    <a:moveTo>
                      <a:pt x="0" y="316"/>
                    </a:moveTo>
                    <a:lnTo>
                      <a:pt x="8" y="240"/>
                    </a:lnTo>
                    <a:lnTo>
                      <a:pt x="32" y="171"/>
                    </a:lnTo>
                    <a:lnTo>
                      <a:pt x="68" y="110"/>
                    </a:lnTo>
                    <a:lnTo>
                      <a:pt x="116" y="61"/>
                    </a:lnTo>
                    <a:lnTo>
                      <a:pt x="172" y="25"/>
                    </a:lnTo>
                    <a:lnTo>
                      <a:pt x="236" y="4"/>
                    </a:lnTo>
                    <a:lnTo>
                      <a:pt x="282" y="0"/>
                    </a:lnTo>
                    <a:lnTo>
                      <a:pt x="305" y="1"/>
                    </a:lnTo>
                    <a:lnTo>
                      <a:pt x="371" y="16"/>
                    </a:lnTo>
                    <a:lnTo>
                      <a:pt x="431" y="48"/>
                    </a:lnTo>
                    <a:lnTo>
                      <a:pt x="481" y="93"/>
                    </a:lnTo>
                    <a:lnTo>
                      <a:pt x="522" y="150"/>
                    </a:lnTo>
                    <a:lnTo>
                      <a:pt x="549" y="216"/>
                    </a:lnTo>
                    <a:lnTo>
                      <a:pt x="563" y="290"/>
                    </a:lnTo>
                    <a:lnTo>
                      <a:pt x="564" y="316"/>
                    </a:lnTo>
                    <a:lnTo>
                      <a:pt x="563" y="341"/>
                    </a:lnTo>
                    <a:lnTo>
                      <a:pt x="549" y="415"/>
                    </a:lnTo>
                    <a:lnTo>
                      <a:pt x="522" y="481"/>
                    </a:lnTo>
                    <a:lnTo>
                      <a:pt x="481" y="538"/>
                    </a:lnTo>
                    <a:lnTo>
                      <a:pt x="431" y="583"/>
                    </a:lnTo>
                    <a:lnTo>
                      <a:pt x="371" y="614"/>
                    </a:lnTo>
                    <a:lnTo>
                      <a:pt x="305" y="629"/>
                    </a:lnTo>
                    <a:lnTo>
                      <a:pt x="282" y="631"/>
                    </a:lnTo>
                    <a:lnTo>
                      <a:pt x="259" y="629"/>
                    </a:lnTo>
                    <a:lnTo>
                      <a:pt x="193" y="614"/>
                    </a:lnTo>
                    <a:lnTo>
                      <a:pt x="134" y="583"/>
                    </a:lnTo>
                    <a:lnTo>
                      <a:pt x="83" y="538"/>
                    </a:lnTo>
                    <a:lnTo>
                      <a:pt x="42" y="481"/>
                    </a:lnTo>
                    <a:lnTo>
                      <a:pt x="15" y="415"/>
                    </a:lnTo>
                    <a:lnTo>
                      <a:pt x="1" y="341"/>
                    </a:lnTo>
                    <a:lnTo>
                      <a:pt x="0" y="316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249" name="Grupa 248"/>
            <p:cNvGrpSpPr/>
            <p:nvPr/>
          </p:nvGrpSpPr>
          <p:grpSpPr>
            <a:xfrm>
              <a:off x="6273621" y="2032992"/>
              <a:ext cx="1723757" cy="1814126"/>
              <a:chOff x="6273621" y="2032992"/>
              <a:chExt cx="1723757" cy="1814126"/>
            </a:xfrm>
          </p:grpSpPr>
          <p:sp>
            <p:nvSpPr>
              <p:cNvPr id="247" name="pole tekstowe 246"/>
              <p:cNvSpPr txBox="1"/>
              <p:nvPr/>
            </p:nvSpPr>
            <p:spPr>
              <a:xfrm>
                <a:off x="6273621" y="203299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I</a:t>
                </a:r>
                <a:endParaRPr lang="pl-PL" b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grpSp>
            <p:nvGrpSpPr>
              <p:cNvPr id="248" name="Grupa 247"/>
              <p:cNvGrpSpPr/>
              <p:nvPr/>
            </p:nvGrpSpPr>
            <p:grpSpPr>
              <a:xfrm>
                <a:off x="7172507" y="2758005"/>
                <a:ext cx="360535" cy="369332"/>
                <a:chOff x="7172507" y="2758005"/>
                <a:chExt cx="360535" cy="369332"/>
              </a:xfrm>
            </p:grpSpPr>
            <p:sp>
              <p:nvSpPr>
                <p:cNvPr id="284" name="pole tekstowe 283"/>
                <p:cNvSpPr txBox="1"/>
                <p:nvPr/>
              </p:nvSpPr>
              <p:spPr>
                <a:xfrm>
                  <a:off x="7172507" y="2758005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b="1" dirty="0" smtClean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I</a:t>
                  </a:r>
                  <a:endParaRPr lang="pl-PL" b="1" dirty="0">
                    <a:solidFill>
                      <a:schemeClr val="bg1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285" name="pole tekstowe 284"/>
                <p:cNvSpPr txBox="1"/>
                <p:nvPr/>
              </p:nvSpPr>
              <p:spPr>
                <a:xfrm>
                  <a:off x="7245010" y="2758005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b="1" dirty="0" smtClean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I</a:t>
                  </a:r>
                  <a:endParaRPr lang="pl-PL" b="1" dirty="0">
                    <a:solidFill>
                      <a:schemeClr val="bg1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  <p:grpSp>
            <p:nvGrpSpPr>
              <p:cNvPr id="287" name="Grupa 286"/>
              <p:cNvGrpSpPr/>
              <p:nvPr/>
            </p:nvGrpSpPr>
            <p:grpSpPr>
              <a:xfrm>
                <a:off x="7560476" y="3477786"/>
                <a:ext cx="362001" cy="369332"/>
                <a:chOff x="7172507" y="2758005"/>
                <a:chExt cx="362001" cy="369332"/>
              </a:xfrm>
            </p:grpSpPr>
            <p:sp>
              <p:nvSpPr>
                <p:cNvPr id="288" name="pole tekstowe 287"/>
                <p:cNvSpPr txBox="1"/>
                <p:nvPr/>
              </p:nvSpPr>
              <p:spPr>
                <a:xfrm>
                  <a:off x="7172507" y="2758005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b="1" dirty="0" smtClean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I</a:t>
                  </a:r>
                  <a:endParaRPr lang="pl-PL" b="1" dirty="0">
                    <a:solidFill>
                      <a:schemeClr val="bg1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289" name="pole tekstowe 288"/>
                <p:cNvSpPr txBox="1"/>
                <p:nvPr/>
              </p:nvSpPr>
              <p:spPr>
                <a:xfrm>
                  <a:off x="7246476" y="2758005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b="1" dirty="0" smtClean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I</a:t>
                  </a:r>
                  <a:endParaRPr lang="pl-PL" b="1" dirty="0">
                    <a:solidFill>
                      <a:schemeClr val="bg1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  <p:sp>
            <p:nvSpPr>
              <p:cNvPr id="290" name="pole tekstowe 289"/>
              <p:cNvSpPr txBox="1"/>
              <p:nvPr/>
            </p:nvSpPr>
            <p:spPr>
              <a:xfrm>
                <a:off x="7709346" y="347676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I</a:t>
                </a:r>
                <a:endParaRPr lang="pl-PL" b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50" name="Prostokąt 249"/>
          <p:cNvSpPr/>
          <p:nvPr/>
        </p:nvSpPr>
        <p:spPr>
          <a:xfrm>
            <a:off x="4572001" y="5301208"/>
            <a:ext cx="45365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002060"/>
                </a:solidFill>
              </a:rPr>
              <a:t>Lower Paleozoic </a:t>
            </a:r>
            <a:r>
              <a:rPr lang="en-US" sz="1000" dirty="0">
                <a:solidFill>
                  <a:srgbClr val="002060"/>
                </a:solidFill>
              </a:rPr>
              <a:t>– the most prospective basins are:</a:t>
            </a:r>
            <a:endParaRPr lang="pl-PL" sz="1000" dirty="0">
              <a:solidFill>
                <a:srgbClr val="002060"/>
              </a:solidFill>
            </a:endParaRPr>
          </a:p>
          <a:p>
            <a:pPr marL="447675" indent="-182563">
              <a:buFont typeface="+mj-lt"/>
              <a:buAutoNum type="romanUcPeriod"/>
            </a:pPr>
            <a:r>
              <a:rPr lang="pl-PL" sz="1000" dirty="0" err="1" smtClean="0">
                <a:solidFill>
                  <a:srgbClr val="002060"/>
                </a:solidFill>
              </a:rPr>
              <a:t>Baltic</a:t>
            </a:r>
            <a:r>
              <a:rPr lang="pl-PL" sz="1000" dirty="0" smtClean="0">
                <a:solidFill>
                  <a:srgbClr val="002060"/>
                </a:solidFill>
              </a:rPr>
              <a:t>,</a:t>
            </a:r>
          </a:p>
          <a:p>
            <a:pPr marL="447675" indent="-182563">
              <a:buFont typeface="+mj-lt"/>
              <a:buAutoNum type="romanUcPeriod"/>
            </a:pPr>
            <a:r>
              <a:rPr lang="pl-PL" sz="1000" dirty="0" smtClean="0">
                <a:solidFill>
                  <a:srgbClr val="002060"/>
                </a:solidFill>
              </a:rPr>
              <a:t>Podlasie,</a:t>
            </a:r>
          </a:p>
          <a:p>
            <a:pPr marL="447675" indent="-182563">
              <a:buFont typeface="+mj-lt"/>
              <a:buAutoNum type="romanUcPeriod"/>
            </a:pPr>
            <a:r>
              <a:rPr lang="en-US" sz="1000" dirty="0" smtClean="0">
                <a:solidFill>
                  <a:srgbClr val="002060"/>
                </a:solidFill>
              </a:rPr>
              <a:t>Lublin</a:t>
            </a:r>
            <a:r>
              <a:rPr lang="en-US" sz="1000" dirty="0">
                <a:solidFill>
                  <a:srgbClr val="002060"/>
                </a:solidFill>
              </a:rPr>
              <a:t>.</a:t>
            </a:r>
            <a:endParaRPr lang="pl-PL" sz="1000" dirty="0">
              <a:solidFill>
                <a:srgbClr val="002060"/>
              </a:solidFill>
            </a:endParaRP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002060"/>
                </a:solidFill>
              </a:rPr>
              <a:t>A </a:t>
            </a:r>
            <a:r>
              <a:rPr lang="en-US" sz="1000" dirty="0">
                <a:solidFill>
                  <a:srgbClr val="002060"/>
                </a:solidFill>
              </a:rPr>
              <a:t>relatively simple structural setting – it is favorable opportunity for shale gas exploration and </a:t>
            </a:r>
            <a:r>
              <a:rPr lang="en-US" sz="1000" dirty="0" smtClean="0">
                <a:solidFill>
                  <a:srgbClr val="002060"/>
                </a:solidFill>
              </a:rPr>
              <a:t>exploitation.</a:t>
            </a:r>
            <a:endParaRPr lang="pl-PL" sz="1000" dirty="0" smtClean="0">
              <a:solidFill>
                <a:srgbClr val="002060"/>
              </a:solidFill>
            </a:endParaRP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002060"/>
                </a:solidFill>
              </a:rPr>
              <a:t>Estimated </a:t>
            </a:r>
            <a:r>
              <a:rPr lang="en-US" sz="1000" dirty="0">
                <a:solidFill>
                  <a:srgbClr val="002060"/>
                </a:solidFill>
              </a:rPr>
              <a:t>start of shale gas production is at the turn of 2015/2016.</a:t>
            </a:r>
            <a:endParaRPr lang="pl-PL" sz="1000" dirty="0">
              <a:solidFill>
                <a:srgbClr val="002060"/>
              </a:solidFill>
            </a:endParaRPr>
          </a:p>
        </p:txBody>
      </p:sp>
      <p:sp>
        <p:nvSpPr>
          <p:cNvPr id="251" name="Prostokąt 250"/>
          <p:cNvSpPr/>
          <p:nvPr/>
        </p:nvSpPr>
        <p:spPr>
          <a:xfrm>
            <a:off x="5408181" y="4653327"/>
            <a:ext cx="16674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– prospective areas of shale gas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260" name="Rectangle 28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66" name="Rectangle 289"/>
          <p:cNvSpPr>
            <a:spLocks noChangeArrowheads="1"/>
          </p:cNvSpPr>
          <p:nvPr/>
        </p:nvSpPr>
        <p:spPr bwMode="auto">
          <a:xfrm>
            <a:off x="5420373" y="4931876"/>
            <a:ext cx="3544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indent="-88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– areas of uncertain or a lower potential of the prevalence of natural gas in the Lower Paleozoic </a:t>
            </a:r>
            <a:r>
              <a:rPr kumimoji="0" lang="en-US" altLang="pl-PL" sz="900" b="0" i="0" u="none" strike="noStrike" cap="none" normalizeH="0" baseline="0" dirty="0" err="1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shales</a:t>
            </a:r>
            <a:endParaRPr kumimoji="0" lang="en-US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Prostokąt 266"/>
          <p:cNvSpPr/>
          <p:nvPr/>
        </p:nvSpPr>
        <p:spPr>
          <a:xfrm>
            <a:off x="691009" y="1649068"/>
            <a:ext cx="19928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4,6 – annual gas production in Poland</a:t>
            </a:r>
            <a:endParaRPr lang="pl-PL" sz="900" b="1" dirty="0">
              <a:solidFill>
                <a:srgbClr val="002060"/>
              </a:solidFill>
            </a:endParaRPr>
          </a:p>
        </p:txBody>
      </p:sp>
      <p:sp>
        <p:nvSpPr>
          <p:cNvPr id="268" name="Prostokąt 267"/>
          <p:cNvSpPr/>
          <p:nvPr/>
        </p:nvSpPr>
        <p:spPr>
          <a:xfrm>
            <a:off x="699264" y="1876817"/>
            <a:ext cx="21499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15,9 – annual gas consumption in Poland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269" name="Prostokąt 268"/>
          <p:cNvSpPr/>
          <p:nvPr/>
        </p:nvSpPr>
        <p:spPr>
          <a:xfrm>
            <a:off x="785341" y="2102242"/>
            <a:ext cx="36966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132,07 – documented conventional gas resources in Poland, PGI, 2013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270" name="Prostokąt 269"/>
          <p:cNvSpPr/>
          <p:nvPr/>
        </p:nvSpPr>
        <p:spPr>
          <a:xfrm>
            <a:off x="718812" y="2326397"/>
            <a:ext cx="31343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38 – USGS – the most probable recoverable resources, 2012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271" name="Prostokąt 270"/>
          <p:cNvSpPr/>
          <p:nvPr/>
        </p:nvSpPr>
        <p:spPr>
          <a:xfrm>
            <a:off x="749376" y="2551822"/>
            <a:ext cx="18517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116 – USGS – max. estimates, 2012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272" name="Prostokąt 271"/>
          <p:cNvSpPr/>
          <p:nvPr/>
        </p:nvSpPr>
        <p:spPr>
          <a:xfrm>
            <a:off x="928499" y="2775977"/>
            <a:ext cx="31394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346 – PGI – optimum estimates (acreage </a:t>
            </a:r>
            <a:r>
              <a:rPr lang="en-US" sz="900" b="1" dirty="0" smtClean="0">
                <a:solidFill>
                  <a:srgbClr val="002060"/>
                </a:solidFill>
              </a:rPr>
              <a:t>18500</a:t>
            </a:r>
            <a:r>
              <a:rPr lang="pl-PL" sz="900" b="1" dirty="0" smtClean="0">
                <a:solidFill>
                  <a:srgbClr val="002060"/>
                </a:solidFill>
              </a:rPr>
              <a:t> </a:t>
            </a:r>
            <a:r>
              <a:rPr lang="en-US" sz="900" b="1" dirty="0" smtClean="0">
                <a:solidFill>
                  <a:srgbClr val="002060"/>
                </a:solidFill>
              </a:rPr>
              <a:t>km²</a:t>
            </a:r>
            <a:r>
              <a:rPr lang="en-US" sz="900" b="1" dirty="0">
                <a:solidFill>
                  <a:srgbClr val="002060"/>
                </a:solidFill>
              </a:rPr>
              <a:t>), </a:t>
            </a:r>
            <a:r>
              <a:rPr lang="en-US" sz="900" b="1" dirty="0" smtClean="0">
                <a:solidFill>
                  <a:srgbClr val="002060"/>
                </a:solidFill>
              </a:rPr>
              <a:t>201</a:t>
            </a:r>
            <a:r>
              <a:rPr lang="pl-PL" sz="900" b="1" dirty="0" smtClean="0">
                <a:solidFill>
                  <a:srgbClr val="002060"/>
                </a:solidFill>
              </a:rPr>
              <a:t>2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273" name="Prostokąt 272"/>
          <p:cNvSpPr/>
          <p:nvPr/>
        </p:nvSpPr>
        <p:spPr>
          <a:xfrm>
            <a:off x="1294259" y="3015904"/>
            <a:ext cx="27696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865 – PGI – max. estimates (acreage </a:t>
            </a:r>
            <a:r>
              <a:rPr lang="en-US" sz="900" b="1" dirty="0" smtClean="0">
                <a:solidFill>
                  <a:srgbClr val="002060"/>
                </a:solidFill>
              </a:rPr>
              <a:t>18500</a:t>
            </a:r>
            <a:r>
              <a:rPr lang="pl-PL" sz="900" b="1" dirty="0" smtClean="0">
                <a:solidFill>
                  <a:srgbClr val="002060"/>
                </a:solidFill>
              </a:rPr>
              <a:t> </a:t>
            </a:r>
            <a:r>
              <a:rPr lang="en-US" sz="900" b="1" dirty="0" smtClean="0">
                <a:solidFill>
                  <a:srgbClr val="002060"/>
                </a:solidFill>
              </a:rPr>
              <a:t>km²</a:t>
            </a:r>
            <a:r>
              <a:rPr lang="en-US" sz="900" b="1" dirty="0">
                <a:solidFill>
                  <a:srgbClr val="002060"/>
                </a:solidFill>
              </a:rPr>
              <a:t>), 2012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274" name="Prostokąt 273"/>
          <p:cNvSpPr/>
          <p:nvPr/>
        </p:nvSpPr>
        <p:spPr>
          <a:xfrm>
            <a:off x="1399117" y="3225557"/>
            <a:ext cx="14911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1000 – </a:t>
            </a:r>
            <a:r>
              <a:rPr lang="en-US" sz="900" b="1" dirty="0" err="1" smtClean="0">
                <a:solidFill>
                  <a:srgbClr val="002060"/>
                </a:solidFill>
              </a:rPr>
              <a:t>Rys</a:t>
            </a:r>
            <a:r>
              <a:rPr lang="pl-PL" sz="900" b="1" dirty="0" smtClean="0">
                <a:solidFill>
                  <a:srgbClr val="002060"/>
                </a:solidFill>
              </a:rPr>
              <a:t>ta</a:t>
            </a:r>
            <a:r>
              <a:rPr lang="en-US" sz="900" b="1" dirty="0" smtClean="0">
                <a:solidFill>
                  <a:srgbClr val="002060"/>
                </a:solidFill>
              </a:rPr>
              <a:t>d </a:t>
            </a:r>
            <a:r>
              <a:rPr lang="en-US" sz="900" b="1" dirty="0">
                <a:solidFill>
                  <a:srgbClr val="002060"/>
                </a:solidFill>
              </a:rPr>
              <a:t>Energy, 2010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275" name="Prostokąt 274"/>
          <p:cNvSpPr/>
          <p:nvPr/>
        </p:nvSpPr>
        <p:spPr>
          <a:xfrm>
            <a:off x="1390144" y="3449712"/>
            <a:ext cx="17508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1000 – Lane Energy (3Legs), 2011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276" name="Prostokąt 275"/>
          <p:cNvSpPr/>
          <p:nvPr/>
        </p:nvSpPr>
        <p:spPr>
          <a:xfrm>
            <a:off x="1651129" y="3675137"/>
            <a:ext cx="16514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1370 – Wood </a:t>
            </a:r>
            <a:r>
              <a:rPr lang="en-US" sz="900" b="1" dirty="0" err="1">
                <a:solidFill>
                  <a:srgbClr val="002060"/>
                </a:solidFill>
              </a:rPr>
              <a:t>MacKenzie</a:t>
            </a:r>
            <a:r>
              <a:rPr lang="en-US" sz="900" b="1" dirty="0">
                <a:solidFill>
                  <a:srgbClr val="002060"/>
                </a:solidFill>
              </a:rPr>
              <a:t>, 2009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277" name="Prostokąt 276"/>
          <p:cNvSpPr/>
          <p:nvPr/>
        </p:nvSpPr>
        <p:spPr>
          <a:xfrm>
            <a:off x="1999290" y="3899292"/>
            <a:ext cx="11801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1870 – EUCERS, 2011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278" name="Prostokąt 277"/>
          <p:cNvSpPr/>
          <p:nvPr/>
        </p:nvSpPr>
        <p:spPr>
          <a:xfrm>
            <a:off x="2679088" y="4124717"/>
            <a:ext cx="19912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2830 – Advanced Resources Int., 2009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279" name="Prostokąt 278"/>
          <p:cNvSpPr/>
          <p:nvPr/>
        </p:nvSpPr>
        <p:spPr>
          <a:xfrm>
            <a:off x="3501608" y="4349020"/>
            <a:ext cx="9685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5300 – EIA, 2011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281" name="pole tekstowe 280"/>
          <p:cNvSpPr txBox="1"/>
          <p:nvPr/>
        </p:nvSpPr>
        <p:spPr>
          <a:xfrm rot="-5400000">
            <a:off x="361106" y="2873240"/>
            <a:ext cx="4283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[</a:t>
            </a:r>
            <a:r>
              <a:rPr lang="pl-PL" sz="800" dirty="0" err="1" smtClean="0">
                <a:solidFill>
                  <a:srgbClr val="002060"/>
                </a:solidFill>
              </a:rPr>
              <a:t>bcm</a:t>
            </a:r>
            <a:r>
              <a:rPr lang="pl-PL" sz="800" dirty="0" smtClean="0">
                <a:solidFill>
                  <a:srgbClr val="002060"/>
                </a:solidFill>
              </a:rPr>
              <a:t>]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323" name="Symbol zastępczy numeru slajdu 3"/>
          <p:cNvSpPr txBox="1">
            <a:spLocks/>
          </p:cNvSpPr>
          <p:nvPr/>
        </p:nvSpPr>
        <p:spPr>
          <a:xfrm>
            <a:off x="8483600" y="6524625"/>
            <a:ext cx="425450" cy="2762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274AC-0453-421A-8472-E233C1E64E77}" type="slidenum">
              <a:rPr lang="en-GB" altLang="pl-PL" sz="8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GB" altLang="pl-PL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1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pole tekstowe 896"/>
          <p:cNvSpPr txBox="1"/>
          <p:nvPr/>
        </p:nvSpPr>
        <p:spPr>
          <a:xfrm>
            <a:off x="539552" y="188640"/>
            <a:ext cx="806489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indent="-51435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Sha</a:t>
            </a:r>
            <a:r>
              <a:rPr lang="en-US" sz="2800" b="1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l</a:t>
            </a:r>
            <a:r>
              <a:rPr lang="en-US" sz="2800" b="1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 gas</a:t>
            </a:r>
            <a:r>
              <a:rPr lang="en-US" sz="2800" b="1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rese</a:t>
            </a:r>
            <a:r>
              <a:rPr lang="en-US" sz="2800" b="1" spc="5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r</a:t>
            </a:r>
            <a:r>
              <a:rPr lang="en-US" sz="2800" b="1" spc="-2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v</a:t>
            </a:r>
            <a:r>
              <a:rPr lang="en-US" sz="2800" b="1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es</a:t>
            </a:r>
            <a:r>
              <a:rPr lang="en-US" sz="2800" b="1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in</a:t>
            </a:r>
            <a:r>
              <a:rPr lang="en-US" sz="2800" b="1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Po</a:t>
            </a:r>
            <a:r>
              <a:rPr lang="en-US" sz="2800" b="1" spc="-10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l</a:t>
            </a:r>
            <a:r>
              <a:rPr lang="en-US" sz="2800" b="1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and (</a:t>
            </a:r>
            <a:r>
              <a:rPr lang="pl-PL" sz="2800" b="1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2</a:t>
            </a:r>
            <a:r>
              <a:rPr lang="en-US" sz="2800" b="1" dirty="0" smtClean="0">
                <a:solidFill>
                  <a:srgbClr val="091D63"/>
                </a:solidFill>
                <a:effectLst/>
                <a:ea typeface="Arial"/>
                <a:cs typeface="Times New Roman"/>
              </a:rPr>
              <a:t>/2)</a:t>
            </a:r>
            <a:r>
              <a:rPr lang="pl-PL" sz="2800" b="1" dirty="0">
                <a:solidFill>
                  <a:srgbClr val="091D63"/>
                </a:solidFill>
                <a:ea typeface="Arial"/>
                <a:cs typeface="Times New Roman"/>
              </a:rPr>
              <a:t/>
            </a:r>
            <a:br>
              <a:rPr lang="pl-PL" sz="2800" b="1" dirty="0">
                <a:solidFill>
                  <a:srgbClr val="091D63"/>
                </a:solidFill>
                <a:ea typeface="Arial"/>
                <a:cs typeface="Times New Roman"/>
              </a:rPr>
            </a:br>
            <a:r>
              <a:rPr lang="pl-PL" sz="2200" dirty="0" smtClean="0">
                <a:solidFill>
                  <a:srgbClr val="091D63"/>
                </a:solidFill>
                <a:effectLst/>
                <a:ea typeface="Arial"/>
              </a:rPr>
              <a:t>PGI 2012 </a:t>
            </a:r>
            <a:r>
              <a:rPr lang="pl-PL" sz="2200" dirty="0" err="1" smtClean="0">
                <a:solidFill>
                  <a:srgbClr val="091D63"/>
                </a:solidFill>
                <a:effectLst/>
                <a:ea typeface="Arial"/>
              </a:rPr>
              <a:t>approach</a:t>
            </a:r>
            <a:r>
              <a:rPr lang="pl-PL" sz="2200" dirty="0" smtClean="0">
                <a:solidFill>
                  <a:srgbClr val="091D63"/>
                </a:solidFill>
                <a:effectLst/>
                <a:ea typeface="Arial"/>
              </a:rPr>
              <a:t> to </a:t>
            </a:r>
            <a:r>
              <a:rPr lang="pl-PL" sz="2200" dirty="0" err="1" smtClean="0">
                <a:solidFill>
                  <a:srgbClr val="091D63"/>
                </a:solidFill>
                <a:effectLst/>
                <a:ea typeface="Arial"/>
              </a:rPr>
              <a:t>shale</a:t>
            </a:r>
            <a:r>
              <a:rPr lang="pl-PL" sz="2200" dirty="0" smtClean="0">
                <a:solidFill>
                  <a:srgbClr val="091D63"/>
                </a:solidFill>
                <a:effectLst/>
                <a:ea typeface="Arial"/>
              </a:rPr>
              <a:t> gas resources </a:t>
            </a:r>
            <a:r>
              <a:rPr lang="pl-PL" sz="2200" dirty="0" err="1" smtClean="0">
                <a:solidFill>
                  <a:srgbClr val="091D63"/>
                </a:solidFill>
                <a:effectLst/>
                <a:ea typeface="Arial"/>
              </a:rPr>
              <a:t>estimation</a:t>
            </a:r>
            <a:endParaRPr lang="pl-PL" sz="2200" b="1" dirty="0">
              <a:solidFill>
                <a:srgbClr val="002060"/>
              </a:solidFill>
            </a:endParaRPr>
          </a:p>
        </p:txBody>
      </p:sp>
      <p:sp>
        <p:nvSpPr>
          <p:cNvPr id="6020" name="Prostokąt 6019"/>
          <p:cNvSpPr/>
          <p:nvPr/>
        </p:nvSpPr>
        <p:spPr>
          <a:xfrm>
            <a:off x="1373697" y="6525924"/>
            <a:ext cx="70385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</a:rPr>
              <a:t>Source: Polish Geological Institute Report „</a:t>
            </a:r>
            <a:r>
              <a:rPr lang="en-US" sz="800" dirty="0" err="1">
                <a:solidFill>
                  <a:srgbClr val="002060"/>
                </a:solidFill>
              </a:rPr>
              <a:t>Assesment</a:t>
            </a:r>
            <a:r>
              <a:rPr lang="en-US" sz="800" dirty="0">
                <a:solidFill>
                  <a:srgbClr val="002060"/>
                </a:solidFill>
              </a:rPr>
              <a:t> of shale gas and shale oil resources  of the Lower Paleozoic Baltic-</a:t>
            </a:r>
            <a:r>
              <a:rPr lang="en-US" sz="800" dirty="0" err="1">
                <a:solidFill>
                  <a:srgbClr val="002060"/>
                </a:solidFill>
              </a:rPr>
              <a:t>Podlasie</a:t>
            </a:r>
            <a:r>
              <a:rPr lang="en-US" sz="800" dirty="0">
                <a:solidFill>
                  <a:srgbClr val="002060"/>
                </a:solidFill>
              </a:rPr>
              <a:t>-Lublin Basin in Poland”, 2012</a:t>
            </a:r>
            <a:endParaRPr lang="pl-PL" sz="800" dirty="0">
              <a:solidFill>
                <a:srgbClr val="002060"/>
              </a:solidFill>
            </a:endParaRPr>
          </a:p>
        </p:txBody>
      </p:sp>
      <p:grpSp>
        <p:nvGrpSpPr>
          <p:cNvPr id="6021" name="Group 958"/>
          <p:cNvGrpSpPr>
            <a:grpSpLocks/>
          </p:cNvGrpSpPr>
          <p:nvPr/>
        </p:nvGrpSpPr>
        <p:grpSpPr bwMode="auto">
          <a:xfrm>
            <a:off x="431849" y="1151324"/>
            <a:ext cx="5148263" cy="246063"/>
            <a:chOff x="680" y="-1893"/>
            <a:chExt cx="8108" cy="388"/>
          </a:xfrm>
        </p:grpSpPr>
        <p:sp>
          <p:nvSpPr>
            <p:cNvPr id="6022" name="Freeform 959"/>
            <p:cNvSpPr>
              <a:spLocks/>
            </p:cNvSpPr>
            <p:nvPr/>
          </p:nvSpPr>
          <p:spPr bwMode="auto">
            <a:xfrm>
              <a:off x="680" y="-1893"/>
              <a:ext cx="8108" cy="388"/>
            </a:xfrm>
            <a:custGeom>
              <a:avLst/>
              <a:gdLst>
                <a:gd name="T0" fmla="+- 0 680 680"/>
                <a:gd name="T1" fmla="*/ T0 w 8108"/>
                <a:gd name="T2" fmla="+- 0 -1505 -1893"/>
                <a:gd name="T3" fmla="*/ -1505 h 388"/>
                <a:gd name="T4" fmla="+- 0 8788 680"/>
                <a:gd name="T5" fmla="*/ T4 w 8108"/>
                <a:gd name="T6" fmla="+- 0 -1505 -1893"/>
                <a:gd name="T7" fmla="*/ -1505 h 388"/>
                <a:gd name="T8" fmla="+- 0 8788 680"/>
                <a:gd name="T9" fmla="*/ T8 w 8108"/>
                <a:gd name="T10" fmla="+- 0 -1893 -1893"/>
                <a:gd name="T11" fmla="*/ -1893 h 388"/>
                <a:gd name="T12" fmla="+- 0 680 680"/>
                <a:gd name="T13" fmla="*/ T12 w 8108"/>
                <a:gd name="T14" fmla="+- 0 -1893 -1893"/>
                <a:gd name="T15" fmla="*/ -1893 h 388"/>
                <a:gd name="T16" fmla="+- 0 680 680"/>
                <a:gd name="T17" fmla="*/ T16 w 8108"/>
                <a:gd name="T18" fmla="+- 0 -1505 -1893"/>
                <a:gd name="T19" fmla="*/ -1505 h 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8108" h="388">
                  <a:moveTo>
                    <a:pt x="0" y="388"/>
                  </a:moveTo>
                  <a:lnTo>
                    <a:pt x="8108" y="388"/>
                  </a:lnTo>
                  <a:lnTo>
                    <a:pt x="8108" y="0"/>
                  </a:lnTo>
                  <a:lnTo>
                    <a:pt x="0" y="0"/>
                  </a:lnTo>
                  <a:lnTo>
                    <a:pt x="0" y="388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6023" name="Prostokąt 6022"/>
          <p:cNvSpPr/>
          <p:nvPr/>
        </p:nvSpPr>
        <p:spPr>
          <a:xfrm>
            <a:off x="603225" y="1135777"/>
            <a:ext cx="4860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Recoverable resources of shale gas in the Lower Paleozoic basin* [</a:t>
            </a:r>
            <a:r>
              <a:rPr lang="en-US" sz="1200" b="1" dirty="0" err="1">
                <a:solidFill>
                  <a:schemeClr val="bg1"/>
                </a:solidFill>
              </a:rPr>
              <a:t>bcm</a:t>
            </a:r>
            <a:r>
              <a:rPr lang="en-US" sz="1200" b="1" dirty="0">
                <a:solidFill>
                  <a:schemeClr val="bg1"/>
                </a:solidFill>
              </a:rPr>
              <a:t>]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6024" name="Prostokąt 6023"/>
          <p:cNvSpPr/>
          <p:nvPr/>
        </p:nvSpPr>
        <p:spPr>
          <a:xfrm>
            <a:off x="5652120" y="1893354"/>
            <a:ext cx="299158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002060"/>
                </a:solidFill>
              </a:rPr>
              <a:t>A few alternative models </a:t>
            </a:r>
            <a:r>
              <a:rPr lang="en-US" sz="1100" dirty="0">
                <a:solidFill>
                  <a:srgbClr val="002060"/>
                </a:solidFill>
              </a:rPr>
              <a:t>of </a:t>
            </a:r>
            <a:r>
              <a:rPr lang="en-US" sz="1100" dirty="0" smtClean="0">
                <a:solidFill>
                  <a:srgbClr val="002060"/>
                </a:solidFill>
              </a:rPr>
              <a:t>assumed</a:t>
            </a:r>
            <a:r>
              <a:rPr lang="pl-PL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smtClean="0">
                <a:solidFill>
                  <a:srgbClr val="002060"/>
                </a:solidFill>
              </a:rPr>
              <a:t>values </a:t>
            </a:r>
            <a:r>
              <a:rPr lang="en-US" sz="1100" dirty="0">
                <a:solidFill>
                  <a:srgbClr val="002060"/>
                </a:solidFill>
              </a:rPr>
              <a:t>of key parameters, including </a:t>
            </a:r>
            <a:r>
              <a:rPr lang="en-US" sz="1100" dirty="0" smtClean="0">
                <a:solidFill>
                  <a:srgbClr val="002060"/>
                </a:solidFill>
              </a:rPr>
              <a:t>in</a:t>
            </a:r>
            <a:r>
              <a:rPr lang="pl-PL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smtClean="0">
                <a:solidFill>
                  <a:srgbClr val="002060"/>
                </a:solidFill>
              </a:rPr>
              <a:t>particular </a:t>
            </a:r>
            <a:r>
              <a:rPr lang="en-US" sz="1100" dirty="0">
                <a:solidFill>
                  <a:srgbClr val="002060"/>
                </a:solidFill>
              </a:rPr>
              <a:t>surface of the </a:t>
            </a:r>
            <a:r>
              <a:rPr lang="en-US" sz="1100" dirty="0" smtClean="0">
                <a:solidFill>
                  <a:srgbClr val="002060"/>
                </a:solidFill>
              </a:rPr>
              <a:t>acreage</a:t>
            </a:r>
            <a:r>
              <a:rPr lang="pl-PL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smtClean="0">
                <a:solidFill>
                  <a:srgbClr val="002060"/>
                </a:solidFill>
              </a:rPr>
              <a:t>incorporated </a:t>
            </a:r>
            <a:r>
              <a:rPr lang="en-US" sz="1100" dirty="0">
                <a:solidFill>
                  <a:srgbClr val="002060"/>
                </a:solidFill>
              </a:rPr>
              <a:t>into calculations and </a:t>
            </a:r>
            <a:r>
              <a:rPr lang="en-US" sz="1100" dirty="0" smtClean="0">
                <a:solidFill>
                  <a:srgbClr val="002060"/>
                </a:solidFill>
              </a:rPr>
              <a:t>adopted</a:t>
            </a:r>
            <a:r>
              <a:rPr lang="pl-PL" sz="1100" dirty="0" smtClean="0">
                <a:solidFill>
                  <a:srgbClr val="002060"/>
                </a:solidFill>
              </a:rPr>
              <a:t> EUR.</a:t>
            </a:r>
          </a:p>
          <a:p>
            <a:pPr marL="174625" indent="-174625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b="1" dirty="0" smtClean="0">
                <a:solidFill>
                  <a:srgbClr val="002060"/>
                </a:solidFill>
              </a:rPr>
              <a:t>Very </a:t>
            </a:r>
            <a:r>
              <a:rPr lang="en-US" sz="1100" b="1" dirty="0">
                <a:solidFill>
                  <a:srgbClr val="002060"/>
                </a:solidFill>
              </a:rPr>
              <a:t>broad ranges </a:t>
            </a:r>
            <a:r>
              <a:rPr lang="en-US" sz="1100" dirty="0">
                <a:solidFill>
                  <a:srgbClr val="002060"/>
                </a:solidFill>
              </a:rPr>
              <a:t>of </a:t>
            </a:r>
            <a:r>
              <a:rPr lang="en-US" sz="1100" dirty="0" smtClean="0">
                <a:solidFill>
                  <a:srgbClr val="002060"/>
                </a:solidFill>
              </a:rPr>
              <a:t>values</a:t>
            </a:r>
            <a:r>
              <a:rPr lang="pl-PL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smtClean="0">
                <a:solidFill>
                  <a:srgbClr val="002060"/>
                </a:solidFill>
              </a:rPr>
              <a:t>onshore</a:t>
            </a:r>
            <a:r>
              <a:rPr lang="pl-PL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smtClean="0">
                <a:solidFill>
                  <a:srgbClr val="002060"/>
                </a:solidFill>
              </a:rPr>
              <a:t>&amp;</a:t>
            </a:r>
            <a:r>
              <a:rPr lang="pl-PL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smtClean="0">
                <a:solidFill>
                  <a:srgbClr val="002060"/>
                </a:solidFill>
              </a:rPr>
              <a:t>offshore </a:t>
            </a:r>
            <a:r>
              <a:rPr lang="en-US" sz="1100" dirty="0">
                <a:solidFill>
                  <a:srgbClr val="002060"/>
                </a:solidFill>
              </a:rPr>
              <a:t>from 34,6 </a:t>
            </a:r>
            <a:r>
              <a:rPr lang="en-US" sz="1100" dirty="0" err="1">
                <a:solidFill>
                  <a:srgbClr val="002060"/>
                </a:solidFill>
              </a:rPr>
              <a:t>bcm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smtClean="0">
                <a:solidFill>
                  <a:srgbClr val="002060"/>
                </a:solidFill>
              </a:rPr>
              <a:t>at</a:t>
            </a:r>
            <a:r>
              <a:rPr lang="pl-PL" sz="1100" dirty="0" smtClean="0">
                <a:solidFill>
                  <a:srgbClr val="002060"/>
                </a:solidFill>
              </a:rPr>
              <a:t> minimum to 1 919,7 </a:t>
            </a:r>
            <a:r>
              <a:rPr lang="pl-PL" sz="1100" dirty="0" err="1" smtClean="0">
                <a:solidFill>
                  <a:srgbClr val="002060"/>
                </a:solidFill>
              </a:rPr>
              <a:t>bcm</a:t>
            </a:r>
            <a:r>
              <a:rPr lang="pl-PL" sz="1100" dirty="0" smtClean="0">
                <a:solidFill>
                  <a:srgbClr val="002060"/>
                </a:solidFill>
              </a:rPr>
              <a:t> </a:t>
            </a:r>
            <a:r>
              <a:rPr lang="pl-PL" sz="1100" dirty="0" err="1" smtClean="0">
                <a:solidFill>
                  <a:srgbClr val="002060"/>
                </a:solidFill>
              </a:rPr>
              <a:t>at</a:t>
            </a:r>
            <a:r>
              <a:rPr lang="pl-PL" sz="1100" dirty="0" smtClean="0">
                <a:solidFill>
                  <a:srgbClr val="002060"/>
                </a:solidFill>
              </a:rPr>
              <a:t> maximum. </a:t>
            </a:r>
            <a:r>
              <a:rPr lang="en-US" sz="1100" dirty="0" smtClean="0">
                <a:solidFill>
                  <a:srgbClr val="002060"/>
                </a:solidFill>
              </a:rPr>
              <a:t>These </a:t>
            </a:r>
            <a:r>
              <a:rPr lang="en-US" sz="1100" dirty="0">
                <a:solidFill>
                  <a:srgbClr val="002060"/>
                </a:solidFill>
              </a:rPr>
              <a:t>extremes are characterized by </a:t>
            </a:r>
            <a:r>
              <a:rPr lang="en-US" sz="1100" dirty="0" smtClean="0">
                <a:solidFill>
                  <a:srgbClr val="002060"/>
                </a:solidFill>
              </a:rPr>
              <a:t>low</a:t>
            </a:r>
            <a:r>
              <a:rPr lang="pl-PL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smtClean="0">
                <a:solidFill>
                  <a:srgbClr val="002060"/>
                </a:solidFill>
              </a:rPr>
              <a:t>probability</a:t>
            </a:r>
            <a:r>
              <a:rPr lang="pl-PL" sz="1100" dirty="0" smtClean="0">
                <a:solidFill>
                  <a:srgbClr val="002060"/>
                </a:solidFill>
              </a:rPr>
              <a:t>.</a:t>
            </a:r>
          </a:p>
          <a:p>
            <a:pPr marL="174625" indent="-174625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b="1" dirty="0" smtClean="0">
                <a:solidFill>
                  <a:srgbClr val="002060"/>
                </a:solidFill>
              </a:rPr>
              <a:t>The </a:t>
            </a:r>
            <a:r>
              <a:rPr lang="en-US" sz="1100" b="1" dirty="0">
                <a:solidFill>
                  <a:srgbClr val="002060"/>
                </a:solidFill>
              </a:rPr>
              <a:t>most probable shale gas </a:t>
            </a:r>
            <a:r>
              <a:rPr lang="en-US" sz="1100" b="1" dirty="0" smtClean="0">
                <a:solidFill>
                  <a:srgbClr val="002060"/>
                </a:solidFill>
              </a:rPr>
              <a:t>recoverable</a:t>
            </a:r>
            <a:r>
              <a:rPr lang="pl-PL" sz="1100" b="1" dirty="0" smtClean="0">
                <a:solidFill>
                  <a:srgbClr val="002060"/>
                </a:solidFill>
              </a:rPr>
              <a:t> </a:t>
            </a:r>
            <a:r>
              <a:rPr lang="en-US" sz="1100" b="1" dirty="0" smtClean="0">
                <a:solidFill>
                  <a:srgbClr val="002060"/>
                </a:solidFill>
              </a:rPr>
              <a:t>resources </a:t>
            </a:r>
            <a:r>
              <a:rPr lang="en-US" sz="1100" dirty="0">
                <a:solidFill>
                  <a:srgbClr val="002060"/>
                </a:solidFill>
              </a:rPr>
              <a:t>for the both onshore and </a:t>
            </a:r>
            <a:r>
              <a:rPr lang="en-US" sz="1100" dirty="0" smtClean="0">
                <a:solidFill>
                  <a:srgbClr val="002060"/>
                </a:solidFill>
              </a:rPr>
              <a:t>offshore</a:t>
            </a:r>
            <a:r>
              <a:rPr lang="pl-PL" sz="1100" dirty="0" smtClean="0">
                <a:solidFill>
                  <a:srgbClr val="002060"/>
                </a:solidFill>
              </a:rPr>
              <a:t> </a:t>
            </a:r>
            <a:r>
              <a:rPr lang="en-US" sz="1100" dirty="0" smtClean="0">
                <a:solidFill>
                  <a:srgbClr val="002060"/>
                </a:solidFill>
              </a:rPr>
              <a:t>part </a:t>
            </a:r>
            <a:r>
              <a:rPr lang="en-US" sz="1100" dirty="0">
                <a:solidFill>
                  <a:srgbClr val="002060"/>
                </a:solidFill>
              </a:rPr>
              <a:t>of the basin are in a range </a:t>
            </a:r>
            <a:r>
              <a:rPr lang="en-US" sz="1100" dirty="0" smtClean="0">
                <a:solidFill>
                  <a:srgbClr val="002060"/>
                </a:solidFill>
              </a:rPr>
              <a:t>of</a:t>
            </a:r>
            <a:r>
              <a:rPr lang="pl-PL" sz="1100" dirty="0" smtClean="0">
                <a:solidFill>
                  <a:srgbClr val="002060"/>
                </a:solidFill>
              </a:rPr>
              <a:t>  </a:t>
            </a:r>
            <a:r>
              <a:rPr lang="pl-PL" sz="1100" b="1" dirty="0" smtClean="0">
                <a:solidFill>
                  <a:srgbClr val="002060"/>
                </a:solidFill>
              </a:rPr>
              <a:t>346,1  </a:t>
            </a:r>
            <a:r>
              <a:rPr lang="pl-PL" sz="1100" dirty="0" err="1" smtClean="0">
                <a:solidFill>
                  <a:srgbClr val="002060"/>
                </a:solidFill>
              </a:rPr>
              <a:t>bcm</a:t>
            </a:r>
            <a:r>
              <a:rPr lang="pl-PL" sz="1100" dirty="0" smtClean="0">
                <a:solidFill>
                  <a:srgbClr val="002060"/>
                </a:solidFill>
              </a:rPr>
              <a:t> to  </a:t>
            </a:r>
            <a:r>
              <a:rPr lang="pl-PL" sz="1100" b="1" dirty="0">
                <a:solidFill>
                  <a:srgbClr val="002060"/>
                </a:solidFill>
              </a:rPr>
              <a:t>767,9 </a:t>
            </a:r>
            <a:r>
              <a:rPr lang="pl-PL" sz="1100" b="1" dirty="0" smtClean="0">
                <a:solidFill>
                  <a:srgbClr val="002060"/>
                </a:solidFill>
              </a:rPr>
              <a:t> </a:t>
            </a:r>
            <a:r>
              <a:rPr lang="pl-PL" sz="1100" dirty="0" err="1" smtClean="0">
                <a:solidFill>
                  <a:srgbClr val="002060"/>
                </a:solidFill>
              </a:rPr>
              <a:t>bcm</a:t>
            </a:r>
            <a:r>
              <a:rPr lang="pl-PL" sz="1100" dirty="0" smtClean="0">
                <a:solidFill>
                  <a:srgbClr val="002060"/>
                </a:solidFill>
              </a:rPr>
              <a:t>.</a:t>
            </a:r>
          </a:p>
          <a:p>
            <a:pPr marL="174625" indent="-174625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1100" b="1" dirty="0" smtClean="0">
                <a:solidFill>
                  <a:srgbClr val="002060"/>
                </a:solidFill>
              </a:rPr>
              <a:t>EUR </a:t>
            </a:r>
            <a:r>
              <a:rPr lang="pl-PL" sz="1100" dirty="0">
                <a:solidFill>
                  <a:srgbClr val="002060"/>
                </a:solidFill>
              </a:rPr>
              <a:t>– </a:t>
            </a:r>
            <a:r>
              <a:rPr lang="pl-PL" sz="1100" dirty="0" err="1">
                <a:solidFill>
                  <a:srgbClr val="002060"/>
                </a:solidFill>
              </a:rPr>
              <a:t>Estimated</a:t>
            </a:r>
            <a:r>
              <a:rPr lang="pl-PL" sz="1100" dirty="0">
                <a:solidFill>
                  <a:srgbClr val="002060"/>
                </a:solidFill>
              </a:rPr>
              <a:t> Ultimate </a:t>
            </a:r>
            <a:r>
              <a:rPr lang="pl-PL" sz="1100" dirty="0" err="1">
                <a:solidFill>
                  <a:srgbClr val="002060"/>
                </a:solidFill>
              </a:rPr>
              <a:t>Recovery</a:t>
            </a:r>
            <a:r>
              <a:rPr lang="pl-PL" sz="11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70" name="Freeform 952"/>
          <p:cNvSpPr>
            <a:spLocks/>
          </p:cNvSpPr>
          <p:nvPr/>
        </p:nvSpPr>
        <p:spPr bwMode="auto">
          <a:xfrm>
            <a:off x="6066404" y="4074332"/>
            <a:ext cx="360040" cy="200581"/>
          </a:xfrm>
          <a:custGeom>
            <a:avLst/>
            <a:gdLst>
              <a:gd name="T0" fmla="+- 0 7101 7101"/>
              <a:gd name="T1" fmla="*/ T0 w 528"/>
              <a:gd name="T2" fmla="+- 0 4832 4397"/>
              <a:gd name="T3" fmla="*/ 4832 h 435"/>
              <a:gd name="T4" fmla="+- 0 7629 7101"/>
              <a:gd name="T5" fmla="*/ T4 w 528"/>
              <a:gd name="T6" fmla="+- 0 4832 4397"/>
              <a:gd name="T7" fmla="*/ 4832 h 435"/>
              <a:gd name="T8" fmla="+- 0 7629 7101"/>
              <a:gd name="T9" fmla="*/ T8 w 528"/>
              <a:gd name="T10" fmla="+- 0 4397 4397"/>
              <a:gd name="T11" fmla="*/ 4397 h 435"/>
              <a:gd name="T12" fmla="+- 0 7101 7101"/>
              <a:gd name="T13" fmla="*/ T12 w 528"/>
              <a:gd name="T14" fmla="+- 0 4397 4397"/>
              <a:gd name="T15" fmla="*/ 4397 h 435"/>
              <a:gd name="T16" fmla="+- 0 7101 7101"/>
              <a:gd name="T17" fmla="*/ T16 w 528"/>
              <a:gd name="T18" fmla="+- 0 4832 4397"/>
              <a:gd name="T19" fmla="*/ 4832 h 4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528" h="435">
                <a:moveTo>
                  <a:pt x="0" y="435"/>
                </a:moveTo>
                <a:lnTo>
                  <a:pt x="528" y="435"/>
                </a:lnTo>
                <a:lnTo>
                  <a:pt x="528" y="0"/>
                </a:lnTo>
                <a:lnTo>
                  <a:pt x="0" y="0"/>
                </a:lnTo>
                <a:lnTo>
                  <a:pt x="0" y="435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71" name="Freeform 952"/>
          <p:cNvSpPr>
            <a:spLocks/>
          </p:cNvSpPr>
          <p:nvPr/>
        </p:nvSpPr>
        <p:spPr bwMode="auto">
          <a:xfrm>
            <a:off x="7866613" y="3912480"/>
            <a:ext cx="390419" cy="193175"/>
          </a:xfrm>
          <a:custGeom>
            <a:avLst/>
            <a:gdLst>
              <a:gd name="T0" fmla="+- 0 7101 7101"/>
              <a:gd name="T1" fmla="*/ T0 w 528"/>
              <a:gd name="T2" fmla="+- 0 4832 4397"/>
              <a:gd name="T3" fmla="*/ 4832 h 435"/>
              <a:gd name="T4" fmla="+- 0 7629 7101"/>
              <a:gd name="T5" fmla="*/ T4 w 528"/>
              <a:gd name="T6" fmla="+- 0 4832 4397"/>
              <a:gd name="T7" fmla="*/ 4832 h 435"/>
              <a:gd name="T8" fmla="+- 0 7629 7101"/>
              <a:gd name="T9" fmla="*/ T8 w 528"/>
              <a:gd name="T10" fmla="+- 0 4397 4397"/>
              <a:gd name="T11" fmla="*/ 4397 h 435"/>
              <a:gd name="T12" fmla="+- 0 7101 7101"/>
              <a:gd name="T13" fmla="*/ T12 w 528"/>
              <a:gd name="T14" fmla="+- 0 4397 4397"/>
              <a:gd name="T15" fmla="*/ 4397 h 435"/>
              <a:gd name="T16" fmla="+- 0 7101 7101"/>
              <a:gd name="T17" fmla="*/ T16 w 528"/>
              <a:gd name="T18" fmla="+- 0 4832 4397"/>
              <a:gd name="T19" fmla="*/ 4832 h 4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528" h="435">
                <a:moveTo>
                  <a:pt x="0" y="435"/>
                </a:moveTo>
                <a:lnTo>
                  <a:pt x="528" y="435"/>
                </a:lnTo>
                <a:lnTo>
                  <a:pt x="528" y="0"/>
                </a:lnTo>
                <a:lnTo>
                  <a:pt x="0" y="0"/>
                </a:lnTo>
                <a:lnTo>
                  <a:pt x="0" y="435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6026" name="Grupa 6025"/>
          <p:cNvGrpSpPr/>
          <p:nvPr/>
        </p:nvGrpSpPr>
        <p:grpSpPr>
          <a:xfrm>
            <a:off x="563024" y="1654173"/>
            <a:ext cx="4801064" cy="4063298"/>
            <a:chOff x="433116" y="1654173"/>
            <a:chExt cx="4801064" cy="4063298"/>
          </a:xfrm>
        </p:grpSpPr>
        <p:grpSp>
          <p:nvGrpSpPr>
            <p:cNvPr id="925" name="Grupa 924"/>
            <p:cNvGrpSpPr/>
            <p:nvPr/>
          </p:nvGrpSpPr>
          <p:grpSpPr>
            <a:xfrm>
              <a:off x="440056" y="1654173"/>
              <a:ext cx="4671694" cy="4051304"/>
              <a:chOff x="440056" y="1654173"/>
              <a:chExt cx="4671694" cy="4051304"/>
            </a:xfrm>
          </p:grpSpPr>
          <p:grpSp>
            <p:nvGrpSpPr>
              <p:cNvPr id="5986" name="Group 899"/>
              <p:cNvGrpSpPr>
                <a:grpSpLocks/>
              </p:cNvGrpSpPr>
              <p:nvPr/>
            </p:nvGrpSpPr>
            <p:grpSpPr bwMode="auto">
              <a:xfrm>
                <a:off x="569613" y="5271840"/>
                <a:ext cx="174014" cy="1270"/>
                <a:chOff x="898" y="6502"/>
                <a:chExt cx="274" cy="2"/>
              </a:xfrm>
            </p:grpSpPr>
            <p:sp>
              <p:nvSpPr>
                <p:cNvPr id="924" name="Freeform 900"/>
                <p:cNvSpPr>
                  <a:spLocks/>
                </p:cNvSpPr>
                <p:nvPr/>
              </p:nvSpPr>
              <p:spPr bwMode="auto">
                <a:xfrm>
                  <a:off x="898" y="6502"/>
                  <a:ext cx="274" cy="2"/>
                </a:xfrm>
                <a:custGeom>
                  <a:avLst/>
                  <a:gdLst>
                    <a:gd name="T0" fmla="+- 0 898 898"/>
                    <a:gd name="T1" fmla="*/ T0 w 274"/>
                    <a:gd name="T2" fmla="+- 0 1171 898"/>
                    <a:gd name="T3" fmla="*/ T2 w 274"/>
                  </a:gdLst>
                  <a:ahLst/>
                  <a:cxnLst>
                    <a:cxn ang="0">
                      <a:pos x="T1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74">
                      <a:moveTo>
                        <a:pt x="0" y="0"/>
                      </a:moveTo>
                      <a:lnTo>
                        <a:pt x="273" y="0"/>
                      </a:lnTo>
                    </a:path>
                  </a:pathLst>
                </a:custGeom>
                <a:noFill/>
                <a:ln w="33274">
                  <a:solidFill>
                    <a:srgbClr val="CDCFD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5987" name="Group 901"/>
              <p:cNvGrpSpPr>
                <a:grpSpLocks/>
              </p:cNvGrpSpPr>
              <p:nvPr/>
            </p:nvGrpSpPr>
            <p:grpSpPr bwMode="auto">
              <a:xfrm>
                <a:off x="742992" y="4956929"/>
                <a:ext cx="172108" cy="330783"/>
                <a:chOff x="1171" y="6006"/>
                <a:chExt cx="271" cy="521"/>
              </a:xfrm>
            </p:grpSpPr>
            <p:sp>
              <p:nvSpPr>
                <p:cNvPr id="923" name="Freeform 902"/>
                <p:cNvSpPr>
                  <a:spLocks/>
                </p:cNvSpPr>
                <p:nvPr/>
              </p:nvSpPr>
              <p:spPr bwMode="auto">
                <a:xfrm>
                  <a:off x="1171" y="6006"/>
                  <a:ext cx="271" cy="521"/>
                </a:xfrm>
                <a:custGeom>
                  <a:avLst/>
                  <a:gdLst>
                    <a:gd name="T0" fmla="+- 0 1442 1171"/>
                    <a:gd name="T1" fmla="*/ T0 w 271"/>
                    <a:gd name="T2" fmla="+- 0 6006 6006"/>
                    <a:gd name="T3" fmla="*/ 6006 h 521"/>
                    <a:gd name="T4" fmla="+- 0 1171 1171"/>
                    <a:gd name="T5" fmla="*/ T4 w 271"/>
                    <a:gd name="T6" fmla="+- 0 6006 6006"/>
                    <a:gd name="T7" fmla="*/ 6006 h 521"/>
                    <a:gd name="T8" fmla="+- 0 1171 1171"/>
                    <a:gd name="T9" fmla="*/ T8 w 271"/>
                    <a:gd name="T10" fmla="+- 0 6527 6006"/>
                    <a:gd name="T11" fmla="*/ 6527 h 521"/>
                    <a:gd name="T12" fmla="+- 0 1442 1171"/>
                    <a:gd name="T13" fmla="*/ T12 w 271"/>
                    <a:gd name="T14" fmla="+- 0 6527 6006"/>
                    <a:gd name="T15" fmla="*/ 6527 h 521"/>
                    <a:gd name="T16" fmla="+- 0 1442 1171"/>
                    <a:gd name="T17" fmla="*/ T16 w 271"/>
                    <a:gd name="T18" fmla="+- 0 6006 6006"/>
                    <a:gd name="T19" fmla="*/ 6006 h 52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71" h="521">
                      <a:moveTo>
                        <a:pt x="271" y="0"/>
                      </a:moveTo>
                      <a:lnTo>
                        <a:pt x="0" y="0"/>
                      </a:lnTo>
                      <a:lnTo>
                        <a:pt x="0" y="521"/>
                      </a:lnTo>
                      <a:lnTo>
                        <a:pt x="271" y="521"/>
                      </a:lnTo>
                      <a:lnTo>
                        <a:pt x="271" y="0"/>
                      </a:lnTo>
                    </a:path>
                  </a:pathLst>
                </a:custGeom>
                <a:solidFill>
                  <a:srgbClr val="FF620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5988" name="Group 903"/>
              <p:cNvGrpSpPr>
                <a:grpSpLocks/>
              </p:cNvGrpSpPr>
              <p:nvPr/>
            </p:nvGrpSpPr>
            <p:grpSpPr bwMode="auto">
              <a:xfrm>
                <a:off x="915100" y="4458531"/>
                <a:ext cx="174014" cy="829181"/>
                <a:chOff x="1442" y="5221"/>
                <a:chExt cx="274" cy="1306"/>
              </a:xfrm>
            </p:grpSpPr>
            <p:sp>
              <p:nvSpPr>
                <p:cNvPr id="922" name="Freeform 904"/>
                <p:cNvSpPr>
                  <a:spLocks/>
                </p:cNvSpPr>
                <p:nvPr/>
              </p:nvSpPr>
              <p:spPr bwMode="auto">
                <a:xfrm>
                  <a:off x="1442" y="5221"/>
                  <a:ext cx="274" cy="1306"/>
                </a:xfrm>
                <a:custGeom>
                  <a:avLst/>
                  <a:gdLst>
                    <a:gd name="T0" fmla="+- 0 1716 1442"/>
                    <a:gd name="T1" fmla="*/ T0 w 274"/>
                    <a:gd name="T2" fmla="+- 0 5221 5221"/>
                    <a:gd name="T3" fmla="*/ 5221 h 1306"/>
                    <a:gd name="T4" fmla="+- 0 1442 1442"/>
                    <a:gd name="T5" fmla="*/ T4 w 274"/>
                    <a:gd name="T6" fmla="+- 0 5221 5221"/>
                    <a:gd name="T7" fmla="*/ 5221 h 1306"/>
                    <a:gd name="T8" fmla="+- 0 1442 1442"/>
                    <a:gd name="T9" fmla="*/ T8 w 274"/>
                    <a:gd name="T10" fmla="+- 0 6527 5221"/>
                    <a:gd name="T11" fmla="*/ 6527 h 1306"/>
                    <a:gd name="T12" fmla="+- 0 1716 1442"/>
                    <a:gd name="T13" fmla="*/ T12 w 274"/>
                    <a:gd name="T14" fmla="+- 0 6527 5221"/>
                    <a:gd name="T15" fmla="*/ 6527 h 1306"/>
                    <a:gd name="T16" fmla="+- 0 1716 1442"/>
                    <a:gd name="T17" fmla="*/ T16 w 274"/>
                    <a:gd name="T18" fmla="+- 0 5221 5221"/>
                    <a:gd name="T19" fmla="*/ 5221 h 130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74" h="1306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1306"/>
                      </a:lnTo>
                      <a:lnTo>
                        <a:pt x="274" y="1306"/>
                      </a:lnTo>
                      <a:lnTo>
                        <a:pt x="274" y="0"/>
                      </a:lnTo>
                    </a:path>
                  </a:pathLst>
                </a:custGeom>
                <a:solidFill>
                  <a:srgbClr val="091D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5989" name="Group 905"/>
              <p:cNvGrpSpPr>
                <a:grpSpLocks/>
              </p:cNvGrpSpPr>
              <p:nvPr/>
            </p:nvGrpSpPr>
            <p:grpSpPr bwMode="auto">
              <a:xfrm>
                <a:off x="1348229" y="5279458"/>
                <a:ext cx="172108" cy="1270"/>
                <a:chOff x="2124" y="6514"/>
                <a:chExt cx="271" cy="2"/>
              </a:xfrm>
            </p:grpSpPr>
            <p:sp>
              <p:nvSpPr>
                <p:cNvPr id="921" name="Freeform 906"/>
                <p:cNvSpPr>
                  <a:spLocks/>
                </p:cNvSpPr>
                <p:nvPr/>
              </p:nvSpPr>
              <p:spPr bwMode="auto">
                <a:xfrm>
                  <a:off x="2124" y="6514"/>
                  <a:ext cx="271" cy="2"/>
                </a:xfrm>
                <a:custGeom>
                  <a:avLst/>
                  <a:gdLst>
                    <a:gd name="T0" fmla="+- 0 2124 2124"/>
                    <a:gd name="T1" fmla="*/ T0 w 271"/>
                    <a:gd name="T2" fmla="+- 0 2395 2124"/>
                    <a:gd name="T3" fmla="*/ T2 w 271"/>
                  </a:gdLst>
                  <a:ahLst/>
                  <a:cxnLst>
                    <a:cxn ang="0">
                      <a:pos x="T1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71">
                      <a:moveTo>
                        <a:pt x="0" y="0"/>
                      </a:moveTo>
                      <a:lnTo>
                        <a:pt x="271" y="0"/>
                      </a:lnTo>
                    </a:path>
                  </a:pathLst>
                </a:custGeom>
                <a:noFill/>
                <a:ln w="18034">
                  <a:solidFill>
                    <a:srgbClr val="CDCFD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5990" name="Group 907"/>
              <p:cNvGrpSpPr>
                <a:grpSpLocks/>
              </p:cNvGrpSpPr>
              <p:nvPr/>
            </p:nvGrpSpPr>
            <p:grpSpPr bwMode="auto">
              <a:xfrm>
                <a:off x="1520337" y="5121368"/>
                <a:ext cx="174014" cy="166344"/>
                <a:chOff x="2395" y="6265"/>
                <a:chExt cx="274" cy="262"/>
              </a:xfrm>
            </p:grpSpPr>
            <p:sp>
              <p:nvSpPr>
                <p:cNvPr id="920" name="Freeform 908"/>
                <p:cNvSpPr>
                  <a:spLocks/>
                </p:cNvSpPr>
                <p:nvPr/>
              </p:nvSpPr>
              <p:spPr bwMode="auto">
                <a:xfrm>
                  <a:off x="2395" y="6265"/>
                  <a:ext cx="274" cy="262"/>
                </a:xfrm>
                <a:custGeom>
                  <a:avLst/>
                  <a:gdLst>
                    <a:gd name="T0" fmla="+- 0 2669 2395"/>
                    <a:gd name="T1" fmla="*/ T0 w 274"/>
                    <a:gd name="T2" fmla="+- 0 6265 6265"/>
                    <a:gd name="T3" fmla="*/ 6265 h 262"/>
                    <a:gd name="T4" fmla="+- 0 2395 2395"/>
                    <a:gd name="T5" fmla="*/ T4 w 274"/>
                    <a:gd name="T6" fmla="+- 0 6265 6265"/>
                    <a:gd name="T7" fmla="*/ 6265 h 262"/>
                    <a:gd name="T8" fmla="+- 0 2395 2395"/>
                    <a:gd name="T9" fmla="*/ T8 w 274"/>
                    <a:gd name="T10" fmla="+- 0 6527 6265"/>
                    <a:gd name="T11" fmla="*/ 6527 h 262"/>
                    <a:gd name="T12" fmla="+- 0 2669 2395"/>
                    <a:gd name="T13" fmla="*/ T12 w 274"/>
                    <a:gd name="T14" fmla="+- 0 6527 6265"/>
                    <a:gd name="T15" fmla="*/ 6527 h 262"/>
                    <a:gd name="T16" fmla="+- 0 2669 2395"/>
                    <a:gd name="T17" fmla="*/ T16 w 274"/>
                    <a:gd name="T18" fmla="+- 0 6265 6265"/>
                    <a:gd name="T19" fmla="*/ 6265 h 26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74" h="262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262"/>
                      </a:lnTo>
                      <a:lnTo>
                        <a:pt x="274" y="262"/>
                      </a:lnTo>
                      <a:lnTo>
                        <a:pt x="274" y="0"/>
                      </a:lnTo>
                    </a:path>
                  </a:pathLst>
                </a:custGeom>
                <a:solidFill>
                  <a:srgbClr val="FF620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5991" name="Group 909"/>
              <p:cNvGrpSpPr>
                <a:grpSpLocks/>
              </p:cNvGrpSpPr>
              <p:nvPr/>
            </p:nvGrpSpPr>
            <p:grpSpPr bwMode="auto">
              <a:xfrm>
                <a:off x="1694351" y="4871852"/>
                <a:ext cx="172108" cy="415860"/>
                <a:chOff x="2669" y="5872"/>
                <a:chExt cx="271" cy="655"/>
              </a:xfrm>
            </p:grpSpPr>
            <p:sp>
              <p:nvSpPr>
                <p:cNvPr id="919" name="Freeform 910"/>
                <p:cNvSpPr>
                  <a:spLocks/>
                </p:cNvSpPr>
                <p:nvPr/>
              </p:nvSpPr>
              <p:spPr bwMode="auto">
                <a:xfrm>
                  <a:off x="2669" y="5872"/>
                  <a:ext cx="271" cy="655"/>
                </a:xfrm>
                <a:custGeom>
                  <a:avLst/>
                  <a:gdLst>
                    <a:gd name="T0" fmla="+- 0 2940 2669"/>
                    <a:gd name="T1" fmla="*/ T0 w 271"/>
                    <a:gd name="T2" fmla="+- 0 5872 5872"/>
                    <a:gd name="T3" fmla="*/ 5872 h 655"/>
                    <a:gd name="T4" fmla="+- 0 2669 2669"/>
                    <a:gd name="T5" fmla="*/ T4 w 271"/>
                    <a:gd name="T6" fmla="+- 0 5872 5872"/>
                    <a:gd name="T7" fmla="*/ 5872 h 655"/>
                    <a:gd name="T8" fmla="+- 0 2669 2669"/>
                    <a:gd name="T9" fmla="*/ T8 w 271"/>
                    <a:gd name="T10" fmla="+- 0 6527 5872"/>
                    <a:gd name="T11" fmla="*/ 6527 h 655"/>
                    <a:gd name="T12" fmla="+- 0 2940 2669"/>
                    <a:gd name="T13" fmla="*/ T12 w 271"/>
                    <a:gd name="T14" fmla="+- 0 6527 5872"/>
                    <a:gd name="T15" fmla="*/ 6527 h 655"/>
                    <a:gd name="T16" fmla="+- 0 2940 2669"/>
                    <a:gd name="T17" fmla="*/ T16 w 271"/>
                    <a:gd name="T18" fmla="+- 0 5872 5872"/>
                    <a:gd name="T19" fmla="*/ 5872 h 65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71" h="655">
                      <a:moveTo>
                        <a:pt x="271" y="0"/>
                      </a:moveTo>
                      <a:lnTo>
                        <a:pt x="0" y="0"/>
                      </a:lnTo>
                      <a:lnTo>
                        <a:pt x="0" y="655"/>
                      </a:lnTo>
                      <a:lnTo>
                        <a:pt x="271" y="655"/>
                      </a:lnTo>
                      <a:lnTo>
                        <a:pt x="271" y="0"/>
                      </a:lnTo>
                    </a:path>
                  </a:pathLst>
                </a:custGeom>
                <a:solidFill>
                  <a:srgbClr val="091D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5992" name="Group 911"/>
              <p:cNvGrpSpPr>
                <a:grpSpLocks/>
              </p:cNvGrpSpPr>
              <p:nvPr/>
            </p:nvGrpSpPr>
            <p:grpSpPr bwMode="auto">
              <a:xfrm>
                <a:off x="2125574" y="5199461"/>
                <a:ext cx="174014" cy="88251"/>
                <a:chOff x="3348" y="6388"/>
                <a:chExt cx="274" cy="139"/>
              </a:xfrm>
            </p:grpSpPr>
            <p:sp>
              <p:nvSpPr>
                <p:cNvPr id="918" name="Freeform 912"/>
                <p:cNvSpPr>
                  <a:spLocks/>
                </p:cNvSpPr>
                <p:nvPr/>
              </p:nvSpPr>
              <p:spPr bwMode="auto">
                <a:xfrm>
                  <a:off x="3348" y="6388"/>
                  <a:ext cx="274" cy="139"/>
                </a:xfrm>
                <a:custGeom>
                  <a:avLst/>
                  <a:gdLst>
                    <a:gd name="T0" fmla="+- 0 3622 3348"/>
                    <a:gd name="T1" fmla="*/ T0 w 274"/>
                    <a:gd name="T2" fmla="+- 0 6388 6388"/>
                    <a:gd name="T3" fmla="*/ 6388 h 139"/>
                    <a:gd name="T4" fmla="+- 0 3348 3348"/>
                    <a:gd name="T5" fmla="*/ T4 w 274"/>
                    <a:gd name="T6" fmla="+- 0 6388 6388"/>
                    <a:gd name="T7" fmla="*/ 6388 h 139"/>
                    <a:gd name="T8" fmla="+- 0 3348 3348"/>
                    <a:gd name="T9" fmla="*/ T8 w 274"/>
                    <a:gd name="T10" fmla="+- 0 6527 6388"/>
                    <a:gd name="T11" fmla="*/ 6527 h 139"/>
                    <a:gd name="T12" fmla="+- 0 3622 3348"/>
                    <a:gd name="T13" fmla="*/ T12 w 274"/>
                    <a:gd name="T14" fmla="+- 0 6527 6388"/>
                    <a:gd name="T15" fmla="*/ 6527 h 139"/>
                    <a:gd name="T16" fmla="+- 0 3622 3348"/>
                    <a:gd name="T17" fmla="*/ T16 w 274"/>
                    <a:gd name="T18" fmla="+- 0 6388 6388"/>
                    <a:gd name="T19" fmla="*/ 6388 h 13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74" h="139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139"/>
                      </a:lnTo>
                      <a:lnTo>
                        <a:pt x="274" y="139"/>
                      </a:lnTo>
                      <a:lnTo>
                        <a:pt x="274" y="0"/>
                      </a:lnTo>
                    </a:path>
                  </a:pathLst>
                </a:custGeom>
                <a:solidFill>
                  <a:srgbClr val="CDCFD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5993" name="Group 913"/>
              <p:cNvGrpSpPr>
                <a:grpSpLocks/>
              </p:cNvGrpSpPr>
              <p:nvPr/>
            </p:nvGrpSpPr>
            <p:grpSpPr bwMode="auto">
              <a:xfrm>
                <a:off x="2299587" y="4396311"/>
                <a:ext cx="172108" cy="891401"/>
                <a:chOff x="3622" y="5123"/>
                <a:chExt cx="271" cy="1404"/>
              </a:xfrm>
            </p:grpSpPr>
            <p:sp>
              <p:nvSpPr>
                <p:cNvPr id="917" name="Freeform 914"/>
                <p:cNvSpPr>
                  <a:spLocks/>
                </p:cNvSpPr>
                <p:nvPr/>
              </p:nvSpPr>
              <p:spPr bwMode="auto">
                <a:xfrm>
                  <a:off x="3622" y="5123"/>
                  <a:ext cx="271" cy="1404"/>
                </a:xfrm>
                <a:custGeom>
                  <a:avLst/>
                  <a:gdLst>
                    <a:gd name="T0" fmla="+- 0 3893 3622"/>
                    <a:gd name="T1" fmla="*/ T0 w 271"/>
                    <a:gd name="T2" fmla="+- 0 5123 5123"/>
                    <a:gd name="T3" fmla="*/ 5123 h 1404"/>
                    <a:gd name="T4" fmla="+- 0 3622 3622"/>
                    <a:gd name="T5" fmla="*/ T4 w 271"/>
                    <a:gd name="T6" fmla="+- 0 5123 5123"/>
                    <a:gd name="T7" fmla="*/ 5123 h 1404"/>
                    <a:gd name="T8" fmla="+- 0 3622 3622"/>
                    <a:gd name="T9" fmla="*/ T8 w 271"/>
                    <a:gd name="T10" fmla="+- 0 6527 5123"/>
                    <a:gd name="T11" fmla="*/ 6527 h 1404"/>
                    <a:gd name="T12" fmla="+- 0 3893 3622"/>
                    <a:gd name="T13" fmla="*/ T12 w 271"/>
                    <a:gd name="T14" fmla="+- 0 6527 5123"/>
                    <a:gd name="T15" fmla="*/ 6527 h 1404"/>
                    <a:gd name="T16" fmla="+- 0 3893 3622"/>
                    <a:gd name="T17" fmla="*/ T16 w 271"/>
                    <a:gd name="T18" fmla="+- 0 5123 5123"/>
                    <a:gd name="T19" fmla="*/ 5123 h 140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71" h="1404">
                      <a:moveTo>
                        <a:pt x="271" y="0"/>
                      </a:moveTo>
                      <a:lnTo>
                        <a:pt x="0" y="0"/>
                      </a:lnTo>
                      <a:lnTo>
                        <a:pt x="0" y="1404"/>
                      </a:lnTo>
                      <a:lnTo>
                        <a:pt x="271" y="1404"/>
                      </a:lnTo>
                      <a:lnTo>
                        <a:pt x="271" y="0"/>
                      </a:lnTo>
                    </a:path>
                  </a:pathLst>
                </a:custGeom>
                <a:solidFill>
                  <a:srgbClr val="FF620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5994" name="Group 915"/>
              <p:cNvGrpSpPr>
                <a:grpSpLocks/>
              </p:cNvGrpSpPr>
              <p:nvPr/>
            </p:nvGrpSpPr>
            <p:grpSpPr bwMode="auto">
              <a:xfrm>
                <a:off x="2471696" y="3059844"/>
                <a:ext cx="174014" cy="2227868"/>
                <a:chOff x="3893" y="3018"/>
                <a:chExt cx="274" cy="3509"/>
              </a:xfrm>
            </p:grpSpPr>
            <p:sp>
              <p:nvSpPr>
                <p:cNvPr id="916" name="Freeform 916"/>
                <p:cNvSpPr>
                  <a:spLocks/>
                </p:cNvSpPr>
                <p:nvPr/>
              </p:nvSpPr>
              <p:spPr bwMode="auto">
                <a:xfrm>
                  <a:off x="3893" y="3018"/>
                  <a:ext cx="274" cy="3509"/>
                </a:xfrm>
                <a:custGeom>
                  <a:avLst/>
                  <a:gdLst>
                    <a:gd name="T0" fmla="+- 0 4166 3893"/>
                    <a:gd name="T1" fmla="*/ T0 w 274"/>
                    <a:gd name="T2" fmla="+- 0 3018 3018"/>
                    <a:gd name="T3" fmla="*/ 3018 h 3509"/>
                    <a:gd name="T4" fmla="+- 0 3893 3893"/>
                    <a:gd name="T5" fmla="*/ T4 w 274"/>
                    <a:gd name="T6" fmla="+- 0 3018 3018"/>
                    <a:gd name="T7" fmla="*/ 3018 h 3509"/>
                    <a:gd name="T8" fmla="+- 0 3893 3893"/>
                    <a:gd name="T9" fmla="*/ T8 w 274"/>
                    <a:gd name="T10" fmla="+- 0 6527 3018"/>
                    <a:gd name="T11" fmla="*/ 6527 h 3509"/>
                    <a:gd name="T12" fmla="+- 0 4166 3893"/>
                    <a:gd name="T13" fmla="*/ T12 w 274"/>
                    <a:gd name="T14" fmla="+- 0 6527 3018"/>
                    <a:gd name="T15" fmla="*/ 6527 h 3509"/>
                    <a:gd name="T16" fmla="+- 0 4166 3893"/>
                    <a:gd name="T17" fmla="*/ T16 w 274"/>
                    <a:gd name="T18" fmla="+- 0 3018 3018"/>
                    <a:gd name="T19" fmla="*/ 3018 h 350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74" h="3509">
                      <a:moveTo>
                        <a:pt x="273" y="0"/>
                      </a:moveTo>
                      <a:lnTo>
                        <a:pt x="0" y="0"/>
                      </a:lnTo>
                      <a:lnTo>
                        <a:pt x="0" y="3509"/>
                      </a:lnTo>
                      <a:lnTo>
                        <a:pt x="273" y="3509"/>
                      </a:lnTo>
                      <a:lnTo>
                        <a:pt x="273" y="0"/>
                      </a:lnTo>
                    </a:path>
                  </a:pathLst>
                </a:custGeom>
                <a:solidFill>
                  <a:srgbClr val="091D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5995" name="Group 917"/>
              <p:cNvGrpSpPr>
                <a:grpSpLocks/>
              </p:cNvGrpSpPr>
              <p:nvPr/>
            </p:nvGrpSpPr>
            <p:grpSpPr bwMode="auto">
              <a:xfrm>
                <a:off x="2904189" y="5276919"/>
                <a:ext cx="172108" cy="1270"/>
                <a:chOff x="4574" y="6510"/>
                <a:chExt cx="271" cy="2"/>
              </a:xfrm>
            </p:grpSpPr>
            <p:sp>
              <p:nvSpPr>
                <p:cNvPr id="915" name="Freeform 918"/>
                <p:cNvSpPr>
                  <a:spLocks/>
                </p:cNvSpPr>
                <p:nvPr/>
              </p:nvSpPr>
              <p:spPr bwMode="auto">
                <a:xfrm>
                  <a:off x="4574" y="6510"/>
                  <a:ext cx="271" cy="2"/>
                </a:xfrm>
                <a:custGeom>
                  <a:avLst/>
                  <a:gdLst>
                    <a:gd name="T0" fmla="+- 0 4574 4574"/>
                    <a:gd name="T1" fmla="*/ T0 w 271"/>
                    <a:gd name="T2" fmla="+- 0 4846 4574"/>
                    <a:gd name="T3" fmla="*/ T2 w 271"/>
                  </a:gdLst>
                  <a:ahLst/>
                  <a:cxnLst>
                    <a:cxn ang="0">
                      <a:pos x="T1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71">
                      <a:moveTo>
                        <a:pt x="0" y="0"/>
                      </a:moveTo>
                      <a:lnTo>
                        <a:pt x="272" y="0"/>
                      </a:lnTo>
                    </a:path>
                  </a:pathLst>
                </a:custGeom>
                <a:noFill/>
                <a:ln w="22606">
                  <a:solidFill>
                    <a:srgbClr val="CDCFD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5996" name="Group 919"/>
              <p:cNvGrpSpPr>
                <a:grpSpLocks/>
              </p:cNvGrpSpPr>
              <p:nvPr/>
            </p:nvGrpSpPr>
            <p:grpSpPr bwMode="auto">
              <a:xfrm>
                <a:off x="3076933" y="5074385"/>
                <a:ext cx="174014" cy="213327"/>
                <a:chOff x="4846" y="6191"/>
                <a:chExt cx="274" cy="336"/>
              </a:xfrm>
            </p:grpSpPr>
            <p:sp>
              <p:nvSpPr>
                <p:cNvPr id="914" name="Freeform 920"/>
                <p:cNvSpPr>
                  <a:spLocks/>
                </p:cNvSpPr>
                <p:nvPr/>
              </p:nvSpPr>
              <p:spPr bwMode="auto">
                <a:xfrm>
                  <a:off x="4846" y="6191"/>
                  <a:ext cx="274" cy="336"/>
                </a:xfrm>
                <a:custGeom>
                  <a:avLst/>
                  <a:gdLst>
                    <a:gd name="T0" fmla="+- 0 5119 4846"/>
                    <a:gd name="T1" fmla="*/ T0 w 274"/>
                    <a:gd name="T2" fmla="+- 0 6191 6191"/>
                    <a:gd name="T3" fmla="*/ 6191 h 336"/>
                    <a:gd name="T4" fmla="+- 0 4846 4846"/>
                    <a:gd name="T5" fmla="*/ T4 w 274"/>
                    <a:gd name="T6" fmla="+- 0 6191 6191"/>
                    <a:gd name="T7" fmla="*/ 6191 h 336"/>
                    <a:gd name="T8" fmla="+- 0 4846 4846"/>
                    <a:gd name="T9" fmla="*/ T8 w 274"/>
                    <a:gd name="T10" fmla="+- 0 6527 6191"/>
                    <a:gd name="T11" fmla="*/ 6527 h 336"/>
                    <a:gd name="T12" fmla="+- 0 5119 4846"/>
                    <a:gd name="T13" fmla="*/ T12 w 274"/>
                    <a:gd name="T14" fmla="+- 0 6527 6191"/>
                    <a:gd name="T15" fmla="*/ 6527 h 336"/>
                    <a:gd name="T16" fmla="+- 0 5119 4846"/>
                    <a:gd name="T17" fmla="*/ T16 w 274"/>
                    <a:gd name="T18" fmla="+- 0 6191 6191"/>
                    <a:gd name="T19" fmla="*/ 6191 h 33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74" h="336">
                      <a:moveTo>
                        <a:pt x="273" y="0"/>
                      </a:moveTo>
                      <a:lnTo>
                        <a:pt x="0" y="0"/>
                      </a:lnTo>
                      <a:lnTo>
                        <a:pt x="0" y="336"/>
                      </a:lnTo>
                      <a:lnTo>
                        <a:pt x="273" y="336"/>
                      </a:lnTo>
                      <a:lnTo>
                        <a:pt x="273" y="0"/>
                      </a:lnTo>
                    </a:path>
                  </a:pathLst>
                </a:custGeom>
                <a:solidFill>
                  <a:srgbClr val="FF620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5997" name="Group 921"/>
              <p:cNvGrpSpPr>
                <a:grpSpLocks/>
              </p:cNvGrpSpPr>
              <p:nvPr/>
            </p:nvGrpSpPr>
            <p:grpSpPr bwMode="auto">
              <a:xfrm>
                <a:off x="3250311" y="4754395"/>
                <a:ext cx="172108" cy="533317"/>
                <a:chOff x="5119" y="5687"/>
                <a:chExt cx="271" cy="840"/>
              </a:xfrm>
            </p:grpSpPr>
            <p:sp>
              <p:nvSpPr>
                <p:cNvPr id="913" name="Freeform 922"/>
                <p:cNvSpPr>
                  <a:spLocks/>
                </p:cNvSpPr>
                <p:nvPr/>
              </p:nvSpPr>
              <p:spPr bwMode="auto">
                <a:xfrm>
                  <a:off x="5119" y="5687"/>
                  <a:ext cx="271" cy="840"/>
                </a:xfrm>
                <a:custGeom>
                  <a:avLst/>
                  <a:gdLst>
                    <a:gd name="T0" fmla="+- 0 5390 5119"/>
                    <a:gd name="T1" fmla="*/ T0 w 271"/>
                    <a:gd name="T2" fmla="+- 0 5687 5687"/>
                    <a:gd name="T3" fmla="*/ 5687 h 840"/>
                    <a:gd name="T4" fmla="+- 0 5119 5119"/>
                    <a:gd name="T5" fmla="*/ T4 w 271"/>
                    <a:gd name="T6" fmla="+- 0 5687 5687"/>
                    <a:gd name="T7" fmla="*/ 5687 h 840"/>
                    <a:gd name="T8" fmla="+- 0 5119 5119"/>
                    <a:gd name="T9" fmla="*/ T8 w 271"/>
                    <a:gd name="T10" fmla="+- 0 6527 5687"/>
                    <a:gd name="T11" fmla="*/ 6527 h 840"/>
                    <a:gd name="T12" fmla="+- 0 5390 5119"/>
                    <a:gd name="T13" fmla="*/ T12 w 271"/>
                    <a:gd name="T14" fmla="+- 0 6527 5687"/>
                    <a:gd name="T15" fmla="*/ 6527 h 840"/>
                    <a:gd name="T16" fmla="+- 0 5390 5119"/>
                    <a:gd name="T17" fmla="*/ T16 w 271"/>
                    <a:gd name="T18" fmla="+- 0 5687 5687"/>
                    <a:gd name="T19" fmla="*/ 5687 h 84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71" h="840">
                      <a:moveTo>
                        <a:pt x="271" y="0"/>
                      </a:moveTo>
                      <a:lnTo>
                        <a:pt x="0" y="0"/>
                      </a:lnTo>
                      <a:lnTo>
                        <a:pt x="0" y="840"/>
                      </a:lnTo>
                      <a:lnTo>
                        <a:pt x="271" y="840"/>
                      </a:lnTo>
                      <a:lnTo>
                        <a:pt x="271" y="0"/>
                      </a:lnTo>
                    </a:path>
                  </a:pathLst>
                </a:custGeom>
                <a:solidFill>
                  <a:srgbClr val="091D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5998" name="Group 923"/>
              <p:cNvGrpSpPr>
                <a:grpSpLocks/>
              </p:cNvGrpSpPr>
              <p:nvPr/>
            </p:nvGrpSpPr>
            <p:grpSpPr bwMode="auto">
              <a:xfrm>
                <a:off x="3681535" y="5262951"/>
                <a:ext cx="174014" cy="1270"/>
                <a:chOff x="5798" y="6488"/>
                <a:chExt cx="274" cy="2"/>
              </a:xfrm>
            </p:grpSpPr>
            <p:sp>
              <p:nvSpPr>
                <p:cNvPr id="912" name="Freeform 924"/>
                <p:cNvSpPr>
                  <a:spLocks/>
                </p:cNvSpPr>
                <p:nvPr/>
              </p:nvSpPr>
              <p:spPr bwMode="auto">
                <a:xfrm>
                  <a:off x="5798" y="6488"/>
                  <a:ext cx="274" cy="2"/>
                </a:xfrm>
                <a:custGeom>
                  <a:avLst/>
                  <a:gdLst>
                    <a:gd name="T0" fmla="+- 0 5798 5798"/>
                    <a:gd name="T1" fmla="*/ T0 w 274"/>
                    <a:gd name="T2" fmla="+- 0 6072 5798"/>
                    <a:gd name="T3" fmla="*/ T2 w 274"/>
                  </a:gdLst>
                  <a:ahLst/>
                  <a:cxnLst>
                    <a:cxn ang="0">
                      <a:pos x="T1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74">
                      <a:moveTo>
                        <a:pt x="0" y="0"/>
                      </a:moveTo>
                      <a:lnTo>
                        <a:pt x="274" y="0"/>
                      </a:lnTo>
                    </a:path>
                  </a:pathLst>
                </a:custGeom>
                <a:noFill/>
                <a:ln w="50038">
                  <a:solidFill>
                    <a:srgbClr val="CDCFD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5999" name="Group 925"/>
              <p:cNvGrpSpPr>
                <a:grpSpLocks/>
              </p:cNvGrpSpPr>
              <p:nvPr/>
            </p:nvGrpSpPr>
            <p:grpSpPr bwMode="auto">
              <a:xfrm>
                <a:off x="3855548" y="4789315"/>
                <a:ext cx="172108" cy="498397"/>
                <a:chOff x="6072" y="5742"/>
                <a:chExt cx="271" cy="785"/>
              </a:xfrm>
            </p:grpSpPr>
            <p:sp>
              <p:nvSpPr>
                <p:cNvPr id="911" name="Freeform 926"/>
                <p:cNvSpPr>
                  <a:spLocks/>
                </p:cNvSpPr>
                <p:nvPr/>
              </p:nvSpPr>
              <p:spPr bwMode="auto">
                <a:xfrm>
                  <a:off x="6072" y="5742"/>
                  <a:ext cx="271" cy="785"/>
                </a:xfrm>
                <a:custGeom>
                  <a:avLst/>
                  <a:gdLst>
                    <a:gd name="T0" fmla="+- 0 6343 6072"/>
                    <a:gd name="T1" fmla="*/ T0 w 271"/>
                    <a:gd name="T2" fmla="+- 0 5742 5742"/>
                    <a:gd name="T3" fmla="*/ 5742 h 785"/>
                    <a:gd name="T4" fmla="+- 0 6072 6072"/>
                    <a:gd name="T5" fmla="*/ T4 w 271"/>
                    <a:gd name="T6" fmla="+- 0 5742 5742"/>
                    <a:gd name="T7" fmla="*/ 5742 h 785"/>
                    <a:gd name="T8" fmla="+- 0 6072 6072"/>
                    <a:gd name="T9" fmla="*/ T8 w 271"/>
                    <a:gd name="T10" fmla="+- 0 6527 5742"/>
                    <a:gd name="T11" fmla="*/ 6527 h 785"/>
                    <a:gd name="T12" fmla="+- 0 6343 6072"/>
                    <a:gd name="T13" fmla="*/ T12 w 271"/>
                    <a:gd name="T14" fmla="+- 0 6527 5742"/>
                    <a:gd name="T15" fmla="*/ 6527 h 785"/>
                    <a:gd name="T16" fmla="+- 0 6343 6072"/>
                    <a:gd name="T17" fmla="*/ T16 w 271"/>
                    <a:gd name="T18" fmla="+- 0 5742 5742"/>
                    <a:gd name="T19" fmla="*/ 5742 h 78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71" h="785">
                      <a:moveTo>
                        <a:pt x="271" y="0"/>
                      </a:moveTo>
                      <a:lnTo>
                        <a:pt x="0" y="0"/>
                      </a:lnTo>
                      <a:lnTo>
                        <a:pt x="0" y="785"/>
                      </a:lnTo>
                      <a:lnTo>
                        <a:pt x="271" y="785"/>
                      </a:lnTo>
                      <a:lnTo>
                        <a:pt x="271" y="0"/>
                      </a:lnTo>
                    </a:path>
                  </a:pathLst>
                </a:custGeom>
                <a:solidFill>
                  <a:srgbClr val="FF620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6000" name="Group 927"/>
              <p:cNvGrpSpPr>
                <a:grpSpLocks/>
              </p:cNvGrpSpPr>
              <p:nvPr/>
            </p:nvGrpSpPr>
            <p:grpSpPr bwMode="auto">
              <a:xfrm>
                <a:off x="4027656" y="4042671"/>
                <a:ext cx="174014" cy="1245041"/>
                <a:chOff x="6343" y="4566"/>
                <a:chExt cx="274" cy="1961"/>
              </a:xfrm>
            </p:grpSpPr>
            <p:sp>
              <p:nvSpPr>
                <p:cNvPr id="910" name="Freeform 928"/>
                <p:cNvSpPr>
                  <a:spLocks/>
                </p:cNvSpPr>
                <p:nvPr/>
              </p:nvSpPr>
              <p:spPr bwMode="auto">
                <a:xfrm>
                  <a:off x="6343" y="4566"/>
                  <a:ext cx="274" cy="1961"/>
                </a:xfrm>
                <a:custGeom>
                  <a:avLst/>
                  <a:gdLst>
                    <a:gd name="T0" fmla="+- 0 6617 6343"/>
                    <a:gd name="T1" fmla="*/ T0 w 274"/>
                    <a:gd name="T2" fmla="+- 0 4566 4566"/>
                    <a:gd name="T3" fmla="*/ 4566 h 1961"/>
                    <a:gd name="T4" fmla="+- 0 6343 6343"/>
                    <a:gd name="T5" fmla="*/ T4 w 274"/>
                    <a:gd name="T6" fmla="+- 0 4566 4566"/>
                    <a:gd name="T7" fmla="*/ 4566 h 1961"/>
                    <a:gd name="T8" fmla="+- 0 6343 6343"/>
                    <a:gd name="T9" fmla="*/ T8 w 274"/>
                    <a:gd name="T10" fmla="+- 0 6527 4566"/>
                    <a:gd name="T11" fmla="*/ 6527 h 1961"/>
                    <a:gd name="T12" fmla="+- 0 6617 6343"/>
                    <a:gd name="T13" fmla="*/ T12 w 274"/>
                    <a:gd name="T14" fmla="+- 0 6527 4566"/>
                    <a:gd name="T15" fmla="*/ 6527 h 1961"/>
                    <a:gd name="T16" fmla="+- 0 6617 6343"/>
                    <a:gd name="T17" fmla="*/ T16 w 274"/>
                    <a:gd name="T18" fmla="+- 0 4566 4566"/>
                    <a:gd name="T19" fmla="*/ 4566 h 196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74" h="1961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1961"/>
                      </a:lnTo>
                      <a:lnTo>
                        <a:pt x="274" y="1961"/>
                      </a:lnTo>
                      <a:lnTo>
                        <a:pt x="274" y="0"/>
                      </a:lnTo>
                    </a:path>
                  </a:pathLst>
                </a:custGeom>
                <a:solidFill>
                  <a:srgbClr val="091D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6001" name="Group 929"/>
              <p:cNvGrpSpPr>
                <a:grpSpLocks/>
              </p:cNvGrpSpPr>
              <p:nvPr/>
            </p:nvGrpSpPr>
            <p:grpSpPr bwMode="auto">
              <a:xfrm>
                <a:off x="4460785" y="5177874"/>
                <a:ext cx="172108" cy="109838"/>
                <a:chOff x="7025" y="6354"/>
                <a:chExt cx="271" cy="173"/>
              </a:xfrm>
            </p:grpSpPr>
            <p:sp>
              <p:nvSpPr>
                <p:cNvPr id="909" name="Freeform 930"/>
                <p:cNvSpPr>
                  <a:spLocks/>
                </p:cNvSpPr>
                <p:nvPr/>
              </p:nvSpPr>
              <p:spPr bwMode="auto">
                <a:xfrm>
                  <a:off x="7025" y="6354"/>
                  <a:ext cx="271" cy="173"/>
                </a:xfrm>
                <a:custGeom>
                  <a:avLst/>
                  <a:gdLst>
                    <a:gd name="T0" fmla="+- 0 7296 7025"/>
                    <a:gd name="T1" fmla="*/ T0 w 271"/>
                    <a:gd name="T2" fmla="+- 0 6354 6354"/>
                    <a:gd name="T3" fmla="*/ 6354 h 173"/>
                    <a:gd name="T4" fmla="+- 0 7025 7025"/>
                    <a:gd name="T5" fmla="*/ T4 w 271"/>
                    <a:gd name="T6" fmla="+- 0 6354 6354"/>
                    <a:gd name="T7" fmla="*/ 6354 h 173"/>
                    <a:gd name="T8" fmla="+- 0 7025 7025"/>
                    <a:gd name="T9" fmla="*/ T8 w 271"/>
                    <a:gd name="T10" fmla="+- 0 6527 6354"/>
                    <a:gd name="T11" fmla="*/ 6527 h 173"/>
                    <a:gd name="T12" fmla="+- 0 7296 7025"/>
                    <a:gd name="T13" fmla="*/ T12 w 271"/>
                    <a:gd name="T14" fmla="+- 0 6527 6354"/>
                    <a:gd name="T15" fmla="*/ 6527 h 173"/>
                    <a:gd name="T16" fmla="+- 0 7296 7025"/>
                    <a:gd name="T17" fmla="*/ T16 w 271"/>
                    <a:gd name="T18" fmla="+- 0 6354 6354"/>
                    <a:gd name="T19" fmla="*/ 6354 h 17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71" h="173">
                      <a:moveTo>
                        <a:pt x="271" y="0"/>
                      </a:moveTo>
                      <a:lnTo>
                        <a:pt x="0" y="0"/>
                      </a:lnTo>
                      <a:lnTo>
                        <a:pt x="0" y="173"/>
                      </a:lnTo>
                      <a:lnTo>
                        <a:pt x="271" y="173"/>
                      </a:lnTo>
                      <a:lnTo>
                        <a:pt x="271" y="0"/>
                      </a:lnTo>
                    </a:path>
                  </a:pathLst>
                </a:custGeom>
                <a:solidFill>
                  <a:srgbClr val="CDCFD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6002" name="Group 931"/>
              <p:cNvGrpSpPr>
                <a:grpSpLocks/>
              </p:cNvGrpSpPr>
              <p:nvPr/>
            </p:nvGrpSpPr>
            <p:grpSpPr bwMode="auto">
              <a:xfrm>
                <a:off x="4632893" y="4182984"/>
                <a:ext cx="174014" cy="1104728"/>
                <a:chOff x="7296" y="4787"/>
                <a:chExt cx="274" cy="1740"/>
              </a:xfrm>
            </p:grpSpPr>
            <p:sp>
              <p:nvSpPr>
                <p:cNvPr id="908" name="Freeform 932"/>
                <p:cNvSpPr>
                  <a:spLocks/>
                </p:cNvSpPr>
                <p:nvPr/>
              </p:nvSpPr>
              <p:spPr bwMode="auto">
                <a:xfrm>
                  <a:off x="7296" y="4787"/>
                  <a:ext cx="274" cy="1740"/>
                </a:xfrm>
                <a:custGeom>
                  <a:avLst/>
                  <a:gdLst>
                    <a:gd name="T0" fmla="+- 0 7570 7296"/>
                    <a:gd name="T1" fmla="*/ T0 w 274"/>
                    <a:gd name="T2" fmla="+- 0 4787 4787"/>
                    <a:gd name="T3" fmla="*/ 4787 h 1740"/>
                    <a:gd name="T4" fmla="+- 0 7296 7296"/>
                    <a:gd name="T5" fmla="*/ T4 w 274"/>
                    <a:gd name="T6" fmla="+- 0 4787 4787"/>
                    <a:gd name="T7" fmla="*/ 4787 h 1740"/>
                    <a:gd name="T8" fmla="+- 0 7296 7296"/>
                    <a:gd name="T9" fmla="*/ T8 w 274"/>
                    <a:gd name="T10" fmla="+- 0 6527 4787"/>
                    <a:gd name="T11" fmla="*/ 6527 h 1740"/>
                    <a:gd name="T12" fmla="+- 0 7570 7296"/>
                    <a:gd name="T13" fmla="*/ T12 w 274"/>
                    <a:gd name="T14" fmla="+- 0 6527 4787"/>
                    <a:gd name="T15" fmla="*/ 6527 h 1740"/>
                    <a:gd name="T16" fmla="+- 0 7570 7296"/>
                    <a:gd name="T17" fmla="*/ T16 w 274"/>
                    <a:gd name="T18" fmla="+- 0 4787 4787"/>
                    <a:gd name="T19" fmla="*/ 4787 h 174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74" h="1740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1740"/>
                      </a:lnTo>
                      <a:lnTo>
                        <a:pt x="274" y="1740"/>
                      </a:lnTo>
                      <a:lnTo>
                        <a:pt x="274" y="0"/>
                      </a:lnTo>
                    </a:path>
                  </a:pathLst>
                </a:custGeom>
                <a:solidFill>
                  <a:srgbClr val="FF620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6003" name="Group 933"/>
              <p:cNvGrpSpPr>
                <a:grpSpLocks/>
              </p:cNvGrpSpPr>
              <p:nvPr/>
            </p:nvGrpSpPr>
            <p:grpSpPr bwMode="auto">
              <a:xfrm>
                <a:off x="4806907" y="2526527"/>
                <a:ext cx="172108" cy="2761185"/>
                <a:chOff x="7570" y="2178"/>
                <a:chExt cx="271" cy="4349"/>
              </a:xfrm>
            </p:grpSpPr>
            <p:sp>
              <p:nvSpPr>
                <p:cNvPr id="907" name="Freeform 934"/>
                <p:cNvSpPr>
                  <a:spLocks/>
                </p:cNvSpPr>
                <p:nvPr/>
              </p:nvSpPr>
              <p:spPr bwMode="auto">
                <a:xfrm>
                  <a:off x="7570" y="2178"/>
                  <a:ext cx="271" cy="4349"/>
                </a:xfrm>
                <a:custGeom>
                  <a:avLst/>
                  <a:gdLst>
                    <a:gd name="T0" fmla="+- 0 7841 7570"/>
                    <a:gd name="T1" fmla="*/ T0 w 271"/>
                    <a:gd name="T2" fmla="+- 0 2178 2178"/>
                    <a:gd name="T3" fmla="*/ 2178 h 4349"/>
                    <a:gd name="T4" fmla="+- 0 7570 7570"/>
                    <a:gd name="T5" fmla="*/ T4 w 271"/>
                    <a:gd name="T6" fmla="+- 0 2178 2178"/>
                    <a:gd name="T7" fmla="*/ 2178 h 4349"/>
                    <a:gd name="T8" fmla="+- 0 7570 7570"/>
                    <a:gd name="T9" fmla="*/ T8 w 271"/>
                    <a:gd name="T10" fmla="+- 0 6527 2178"/>
                    <a:gd name="T11" fmla="*/ 6527 h 4349"/>
                    <a:gd name="T12" fmla="+- 0 7841 7570"/>
                    <a:gd name="T13" fmla="*/ T12 w 271"/>
                    <a:gd name="T14" fmla="+- 0 6527 2178"/>
                    <a:gd name="T15" fmla="*/ 6527 h 4349"/>
                    <a:gd name="T16" fmla="+- 0 7841 7570"/>
                    <a:gd name="T17" fmla="*/ T16 w 271"/>
                    <a:gd name="T18" fmla="+- 0 2178 2178"/>
                    <a:gd name="T19" fmla="*/ 2178 h 434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71" h="4349">
                      <a:moveTo>
                        <a:pt x="271" y="0"/>
                      </a:moveTo>
                      <a:lnTo>
                        <a:pt x="0" y="0"/>
                      </a:lnTo>
                      <a:lnTo>
                        <a:pt x="0" y="4349"/>
                      </a:lnTo>
                      <a:lnTo>
                        <a:pt x="271" y="4349"/>
                      </a:lnTo>
                      <a:lnTo>
                        <a:pt x="271" y="0"/>
                      </a:lnTo>
                    </a:path>
                  </a:pathLst>
                </a:custGeom>
                <a:solidFill>
                  <a:srgbClr val="091D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6004" name="Group 935"/>
              <p:cNvGrpSpPr>
                <a:grpSpLocks/>
              </p:cNvGrpSpPr>
              <p:nvPr/>
            </p:nvGrpSpPr>
            <p:grpSpPr bwMode="auto">
              <a:xfrm>
                <a:off x="440056" y="5287712"/>
                <a:ext cx="4668517" cy="1270"/>
                <a:chOff x="694" y="6527"/>
                <a:chExt cx="7351" cy="2"/>
              </a:xfrm>
            </p:grpSpPr>
            <p:sp>
              <p:nvSpPr>
                <p:cNvPr id="906" name="Freeform 936"/>
                <p:cNvSpPr>
                  <a:spLocks/>
                </p:cNvSpPr>
                <p:nvPr/>
              </p:nvSpPr>
              <p:spPr bwMode="auto">
                <a:xfrm>
                  <a:off x="694" y="6527"/>
                  <a:ext cx="7351" cy="2"/>
                </a:xfrm>
                <a:custGeom>
                  <a:avLst/>
                  <a:gdLst>
                    <a:gd name="T0" fmla="+- 0 694 694"/>
                    <a:gd name="T1" fmla="*/ T0 w 7351"/>
                    <a:gd name="T2" fmla="+- 0 8045 694"/>
                    <a:gd name="T3" fmla="*/ T2 w 7351"/>
                  </a:gdLst>
                  <a:ahLst/>
                  <a:cxnLst>
                    <a:cxn ang="0">
                      <a:pos x="T1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7351">
                      <a:moveTo>
                        <a:pt x="0" y="0"/>
                      </a:moveTo>
                      <a:lnTo>
                        <a:pt x="7351" y="0"/>
                      </a:lnTo>
                    </a:path>
                  </a:pathLst>
                </a:custGeom>
                <a:noFill/>
                <a:ln w="9144">
                  <a:solidFill>
                    <a:srgbClr val="85879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6005" name="Group 937"/>
              <p:cNvGrpSpPr>
                <a:grpSpLocks/>
              </p:cNvGrpSpPr>
              <p:nvPr/>
            </p:nvGrpSpPr>
            <p:grpSpPr bwMode="auto">
              <a:xfrm>
                <a:off x="440056" y="5287712"/>
                <a:ext cx="1270" cy="27301"/>
                <a:chOff x="694" y="6527"/>
                <a:chExt cx="2" cy="43"/>
              </a:xfrm>
            </p:grpSpPr>
            <p:sp>
              <p:nvSpPr>
                <p:cNvPr id="905" name="Freeform 938"/>
                <p:cNvSpPr>
                  <a:spLocks/>
                </p:cNvSpPr>
                <p:nvPr/>
              </p:nvSpPr>
              <p:spPr bwMode="auto">
                <a:xfrm>
                  <a:off x="694" y="6527"/>
                  <a:ext cx="2" cy="43"/>
                </a:xfrm>
                <a:custGeom>
                  <a:avLst/>
                  <a:gdLst>
                    <a:gd name="T0" fmla="+- 0 6527 6527"/>
                    <a:gd name="T1" fmla="*/ 6527 h 43"/>
                    <a:gd name="T2" fmla="+- 0 6570 6527"/>
                    <a:gd name="T3" fmla="*/ 6570 h 43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43">
                      <a:moveTo>
                        <a:pt x="0" y="0"/>
                      </a:moveTo>
                      <a:lnTo>
                        <a:pt x="0" y="43"/>
                      </a:lnTo>
                    </a:path>
                  </a:pathLst>
                </a:custGeom>
                <a:noFill/>
                <a:ln w="9144">
                  <a:solidFill>
                    <a:srgbClr val="85879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6006" name="Group 939"/>
              <p:cNvGrpSpPr>
                <a:grpSpLocks/>
              </p:cNvGrpSpPr>
              <p:nvPr/>
            </p:nvGrpSpPr>
            <p:grpSpPr bwMode="auto">
              <a:xfrm>
                <a:off x="1218671" y="5287712"/>
                <a:ext cx="1270" cy="27301"/>
                <a:chOff x="1920" y="6527"/>
                <a:chExt cx="2" cy="43"/>
              </a:xfrm>
            </p:grpSpPr>
            <p:sp>
              <p:nvSpPr>
                <p:cNvPr id="904" name="Freeform 940"/>
                <p:cNvSpPr>
                  <a:spLocks/>
                </p:cNvSpPr>
                <p:nvPr/>
              </p:nvSpPr>
              <p:spPr bwMode="auto">
                <a:xfrm>
                  <a:off x="1920" y="6527"/>
                  <a:ext cx="2" cy="43"/>
                </a:xfrm>
                <a:custGeom>
                  <a:avLst/>
                  <a:gdLst>
                    <a:gd name="T0" fmla="+- 0 6527 6527"/>
                    <a:gd name="T1" fmla="*/ 6527 h 43"/>
                    <a:gd name="T2" fmla="+- 0 6570 6527"/>
                    <a:gd name="T3" fmla="*/ 6570 h 43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43">
                      <a:moveTo>
                        <a:pt x="0" y="0"/>
                      </a:moveTo>
                      <a:lnTo>
                        <a:pt x="0" y="43"/>
                      </a:lnTo>
                    </a:path>
                  </a:pathLst>
                </a:custGeom>
                <a:noFill/>
                <a:ln w="9144">
                  <a:solidFill>
                    <a:srgbClr val="85879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6007" name="Group 941"/>
              <p:cNvGrpSpPr>
                <a:grpSpLocks/>
              </p:cNvGrpSpPr>
              <p:nvPr/>
            </p:nvGrpSpPr>
            <p:grpSpPr bwMode="auto">
              <a:xfrm>
                <a:off x="1996016" y="5287712"/>
                <a:ext cx="1270" cy="27301"/>
                <a:chOff x="3144" y="6527"/>
                <a:chExt cx="2" cy="43"/>
              </a:xfrm>
            </p:grpSpPr>
            <p:sp>
              <p:nvSpPr>
                <p:cNvPr id="903" name="Freeform 942"/>
                <p:cNvSpPr>
                  <a:spLocks/>
                </p:cNvSpPr>
                <p:nvPr/>
              </p:nvSpPr>
              <p:spPr bwMode="auto">
                <a:xfrm>
                  <a:off x="3144" y="6527"/>
                  <a:ext cx="2" cy="43"/>
                </a:xfrm>
                <a:custGeom>
                  <a:avLst/>
                  <a:gdLst>
                    <a:gd name="T0" fmla="+- 0 6527 6527"/>
                    <a:gd name="T1" fmla="*/ 6527 h 43"/>
                    <a:gd name="T2" fmla="+- 0 6570 6527"/>
                    <a:gd name="T3" fmla="*/ 6570 h 43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43">
                      <a:moveTo>
                        <a:pt x="0" y="0"/>
                      </a:moveTo>
                      <a:lnTo>
                        <a:pt x="0" y="43"/>
                      </a:lnTo>
                    </a:path>
                  </a:pathLst>
                </a:custGeom>
                <a:noFill/>
                <a:ln w="9144">
                  <a:solidFill>
                    <a:srgbClr val="85879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6008" name="Group 943"/>
              <p:cNvGrpSpPr>
                <a:grpSpLocks/>
              </p:cNvGrpSpPr>
              <p:nvPr/>
            </p:nvGrpSpPr>
            <p:grpSpPr bwMode="auto">
              <a:xfrm>
                <a:off x="2774632" y="5287712"/>
                <a:ext cx="1270" cy="27301"/>
                <a:chOff x="4370" y="6527"/>
                <a:chExt cx="2" cy="43"/>
              </a:xfrm>
            </p:grpSpPr>
            <p:sp>
              <p:nvSpPr>
                <p:cNvPr id="902" name="Freeform 944"/>
                <p:cNvSpPr>
                  <a:spLocks/>
                </p:cNvSpPr>
                <p:nvPr/>
              </p:nvSpPr>
              <p:spPr bwMode="auto">
                <a:xfrm>
                  <a:off x="4370" y="6527"/>
                  <a:ext cx="2" cy="43"/>
                </a:xfrm>
                <a:custGeom>
                  <a:avLst/>
                  <a:gdLst>
                    <a:gd name="T0" fmla="+- 0 6527 6527"/>
                    <a:gd name="T1" fmla="*/ 6527 h 43"/>
                    <a:gd name="T2" fmla="+- 0 6570 6527"/>
                    <a:gd name="T3" fmla="*/ 6570 h 43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43">
                      <a:moveTo>
                        <a:pt x="0" y="0"/>
                      </a:moveTo>
                      <a:lnTo>
                        <a:pt x="0" y="43"/>
                      </a:lnTo>
                    </a:path>
                  </a:pathLst>
                </a:custGeom>
                <a:noFill/>
                <a:ln w="9144">
                  <a:solidFill>
                    <a:srgbClr val="85879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6009" name="Group 945"/>
              <p:cNvGrpSpPr>
                <a:grpSpLocks/>
              </p:cNvGrpSpPr>
              <p:nvPr/>
            </p:nvGrpSpPr>
            <p:grpSpPr bwMode="auto">
              <a:xfrm>
                <a:off x="3551977" y="5287712"/>
                <a:ext cx="1270" cy="27301"/>
                <a:chOff x="5594" y="6527"/>
                <a:chExt cx="2" cy="43"/>
              </a:xfrm>
            </p:grpSpPr>
            <p:sp>
              <p:nvSpPr>
                <p:cNvPr id="901" name="Freeform 946"/>
                <p:cNvSpPr>
                  <a:spLocks/>
                </p:cNvSpPr>
                <p:nvPr/>
              </p:nvSpPr>
              <p:spPr bwMode="auto">
                <a:xfrm>
                  <a:off x="5594" y="6527"/>
                  <a:ext cx="2" cy="43"/>
                </a:xfrm>
                <a:custGeom>
                  <a:avLst/>
                  <a:gdLst>
                    <a:gd name="T0" fmla="+- 0 6527 6527"/>
                    <a:gd name="T1" fmla="*/ 6527 h 43"/>
                    <a:gd name="T2" fmla="+- 0 6570 6527"/>
                    <a:gd name="T3" fmla="*/ 6570 h 43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43">
                      <a:moveTo>
                        <a:pt x="0" y="0"/>
                      </a:moveTo>
                      <a:lnTo>
                        <a:pt x="0" y="43"/>
                      </a:lnTo>
                    </a:path>
                  </a:pathLst>
                </a:custGeom>
                <a:noFill/>
                <a:ln w="9144">
                  <a:solidFill>
                    <a:srgbClr val="85879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6010" name="Group 947"/>
              <p:cNvGrpSpPr>
                <a:grpSpLocks/>
              </p:cNvGrpSpPr>
              <p:nvPr/>
            </p:nvGrpSpPr>
            <p:grpSpPr bwMode="auto">
              <a:xfrm>
                <a:off x="4331228" y="5287712"/>
                <a:ext cx="1270" cy="27301"/>
                <a:chOff x="6821" y="6527"/>
                <a:chExt cx="2" cy="43"/>
              </a:xfrm>
            </p:grpSpPr>
            <p:sp>
              <p:nvSpPr>
                <p:cNvPr id="900" name="Freeform 948"/>
                <p:cNvSpPr>
                  <a:spLocks/>
                </p:cNvSpPr>
                <p:nvPr/>
              </p:nvSpPr>
              <p:spPr bwMode="auto">
                <a:xfrm>
                  <a:off x="6821" y="6527"/>
                  <a:ext cx="2" cy="43"/>
                </a:xfrm>
                <a:custGeom>
                  <a:avLst/>
                  <a:gdLst>
                    <a:gd name="T0" fmla="+- 0 6527 6527"/>
                    <a:gd name="T1" fmla="*/ 6527 h 43"/>
                    <a:gd name="T2" fmla="+- 0 6570 6527"/>
                    <a:gd name="T3" fmla="*/ 6570 h 43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43">
                      <a:moveTo>
                        <a:pt x="0" y="0"/>
                      </a:moveTo>
                      <a:lnTo>
                        <a:pt x="0" y="43"/>
                      </a:lnTo>
                    </a:path>
                  </a:pathLst>
                </a:custGeom>
                <a:noFill/>
                <a:ln w="9144">
                  <a:solidFill>
                    <a:srgbClr val="85879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6011" name="Group 949"/>
              <p:cNvGrpSpPr>
                <a:grpSpLocks/>
              </p:cNvGrpSpPr>
              <p:nvPr/>
            </p:nvGrpSpPr>
            <p:grpSpPr bwMode="auto">
              <a:xfrm>
                <a:off x="5108573" y="5287712"/>
                <a:ext cx="1270" cy="27301"/>
                <a:chOff x="8045" y="6527"/>
                <a:chExt cx="2" cy="43"/>
              </a:xfrm>
            </p:grpSpPr>
            <p:sp>
              <p:nvSpPr>
                <p:cNvPr id="899" name="Freeform 950"/>
                <p:cNvSpPr>
                  <a:spLocks/>
                </p:cNvSpPr>
                <p:nvPr/>
              </p:nvSpPr>
              <p:spPr bwMode="auto">
                <a:xfrm>
                  <a:off x="8045" y="6527"/>
                  <a:ext cx="2" cy="43"/>
                </a:xfrm>
                <a:custGeom>
                  <a:avLst/>
                  <a:gdLst>
                    <a:gd name="T0" fmla="+- 0 6527 6527"/>
                    <a:gd name="T1" fmla="*/ 6527 h 43"/>
                    <a:gd name="T2" fmla="+- 0 6570 6527"/>
                    <a:gd name="T3" fmla="*/ 6570 h 43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43">
                      <a:moveTo>
                        <a:pt x="0" y="0"/>
                      </a:moveTo>
                      <a:lnTo>
                        <a:pt x="0" y="43"/>
                      </a:lnTo>
                    </a:path>
                  </a:pathLst>
                </a:custGeom>
                <a:noFill/>
                <a:ln w="9144">
                  <a:solidFill>
                    <a:srgbClr val="85879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6012" name="Group 951"/>
              <p:cNvGrpSpPr>
                <a:grpSpLocks/>
              </p:cNvGrpSpPr>
              <p:nvPr/>
            </p:nvGrpSpPr>
            <p:grpSpPr bwMode="auto">
              <a:xfrm>
                <a:off x="4477931" y="3935373"/>
                <a:ext cx="366444" cy="276182"/>
                <a:chOff x="7052" y="4397"/>
                <a:chExt cx="577" cy="435"/>
              </a:xfrm>
            </p:grpSpPr>
            <p:sp>
              <p:nvSpPr>
                <p:cNvPr id="898" name="Freeform 952"/>
                <p:cNvSpPr>
                  <a:spLocks/>
                </p:cNvSpPr>
                <p:nvPr/>
              </p:nvSpPr>
              <p:spPr bwMode="auto">
                <a:xfrm>
                  <a:off x="7052" y="4397"/>
                  <a:ext cx="577" cy="435"/>
                </a:xfrm>
                <a:custGeom>
                  <a:avLst/>
                  <a:gdLst>
                    <a:gd name="T0" fmla="+- 0 7101 7101"/>
                    <a:gd name="T1" fmla="*/ T0 w 528"/>
                    <a:gd name="T2" fmla="+- 0 4832 4397"/>
                    <a:gd name="T3" fmla="*/ 4832 h 435"/>
                    <a:gd name="T4" fmla="+- 0 7629 7101"/>
                    <a:gd name="T5" fmla="*/ T4 w 528"/>
                    <a:gd name="T6" fmla="+- 0 4832 4397"/>
                    <a:gd name="T7" fmla="*/ 4832 h 435"/>
                    <a:gd name="T8" fmla="+- 0 7629 7101"/>
                    <a:gd name="T9" fmla="*/ T8 w 528"/>
                    <a:gd name="T10" fmla="+- 0 4397 4397"/>
                    <a:gd name="T11" fmla="*/ 4397 h 435"/>
                    <a:gd name="T12" fmla="+- 0 7101 7101"/>
                    <a:gd name="T13" fmla="*/ T12 w 528"/>
                    <a:gd name="T14" fmla="+- 0 4397 4397"/>
                    <a:gd name="T15" fmla="*/ 4397 h 435"/>
                    <a:gd name="T16" fmla="+- 0 7101 7101"/>
                    <a:gd name="T17" fmla="*/ T16 w 528"/>
                    <a:gd name="T18" fmla="+- 0 4832 4397"/>
                    <a:gd name="T19" fmla="*/ 4832 h 43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528" h="435">
                      <a:moveTo>
                        <a:pt x="0" y="435"/>
                      </a:moveTo>
                      <a:lnTo>
                        <a:pt x="528" y="435"/>
                      </a:lnTo>
                      <a:lnTo>
                        <a:pt x="528" y="0"/>
                      </a:lnTo>
                      <a:lnTo>
                        <a:pt x="0" y="0"/>
                      </a:lnTo>
                      <a:lnTo>
                        <a:pt x="0" y="435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6013" name="Group 953"/>
              <p:cNvGrpSpPr>
                <a:grpSpLocks/>
              </p:cNvGrpSpPr>
              <p:nvPr/>
            </p:nvGrpSpPr>
            <p:grpSpPr bwMode="auto">
              <a:xfrm>
                <a:off x="3521494" y="1654173"/>
                <a:ext cx="1590256" cy="4051304"/>
                <a:chOff x="5546" y="804"/>
                <a:chExt cx="2504" cy="6381"/>
              </a:xfrm>
            </p:grpSpPr>
            <p:sp>
              <p:nvSpPr>
                <p:cNvPr id="896" name="Freeform 954"/>
                <p:cNvSpPr>
                  <a:spLocks/>
                </p:cNvSpPr>
                <p:nvPr/>
              </p:nvSpPr>
              <p:spPr bwMode="auto">
                <a:xfrm>
                  <a:off x="5546" y="804"/>
                  <a:ext cx="2504" cy="6381"/>
                </a:xfrm>
                <a:custGeom>
                  <a:avLst/>
                  <a:gdLst>
                    <a:gd name="T0" fmla="+- 0 5612 5612"/>
                    <a:gd name="T1" fmla="*/ T0 w 2438"/>
                    <a:gd name="T2" fmla="+- 0 7185 804"/>
                    <a:gd name="T3" fmla="*/ 7185 h 6381"/>
                    <a:gd name="T4" fmla="+- 0 8051 5612"/>
                    <a:gd name="T5" fmla="*/ T4 w 2438"/>
                    <a:gd name="T6" fmla="+- 0 7185 804"/>
                    <a:gd name="T7" fmla="*/ 7185 h 6381"/>
                    <a:gd name="T8" fmla="+- 0 8051 5612"/>
                    <a:gd name="T9" fmla="*/ T8 w 2438"/>
                    <a:gd name="T10" fmla="+- 0 804 804"/>
                    <a:gd name="T11" fmla="*/ 804 h 6381"/>
                    <a:gd name="T12" fmla="+- 0 5612 5612"/>
                    <a:gd name="T13" fmla="*/ T12 w 2438"/>
                    <a:gd name="T14" fmla="+- 0 804 804"/>
                    <a:gd name="T15" fmla="*/ 804 h 6381"/>
                    <a:gd name="T16" fmla="+- 0 5612 5612"/>
                    <a:gd name="T17" fmla="*/ T16 w 2438"/>
                    <a:gd name="T18" fmla="+- 0 7185 804"/>
                    <a:gd name="T19" fmla="*/ 7185 h 638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438" h="6381">
                      <a:moveTo>
                        <a:pt x="0" y="6381"/>
                      </a:moveTo>
                      <a:lnTo>
                        <a:pt x="2439" y="6381"/>
                      </a:lnTo>
                      <a:lnTo>
                        <a:pt x="2439" y="0"/>
                      </a:lnTo>
                      <a:lnTo>
                        <a:pt x="0" y="0"/>
                      </a:lnTo>
                      <a:lnTo>
                        <a:pt x="0" y="6381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979C9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6014" name="Group 955"/>
              <p:cNvGrpSpPr>
                <a:grpSpLocks/>
              </p:cNvGrpSpPr>
              <p:nvPr/>
            </p:nvGrpSpPr>
            <p:grpSpPr bwMode="auto">
              <a:xfrm>
                <a:off x="3667556" y="4499800"/>
                <a:ext cx="361998" cy="276182"/>
                <a:chOff x="5776" y="5286"/>
                <a:chExt cx="570" cy="435"/>
              </a:xfrm>
            </p:grpSpPr>
            <p:sp>
              <p:nvSpPr>
                <p:cNvPr id="6015" name="Freeform 956"/>
                <p:cNvSpPr>
                  <a:spLocks/>
                </p:cNvSpPr>
                <p:nvPr/>
              </p:nvSpPr>
              <p:spPr bwMode="auto">
                <a:xfrm>
                  <a:off x="5776" y="5286"/>
                  <a:ext cx="570" cy="435"/>
                </a:xfrm>
                <a:custGeom>
                  <a:avLst/>
                  <a:gdLst>
                    <a:gd name="T0" fmla="+- 0 5839 5839"/>
                    <a:gd name="T1" fmla="*/ T0 w 528"/>
                    <a:gd name="T2" fmla="+- 0 5721 5286"/>
                    <a:gd name="T3" fmla="*/ 5721 h 435"/>
                    <a:gd name="T4" fmla="+- 0 6367 5839"/>
                    <a:gd name="T5" fmla="*/ T4 w 528"/>
                    <a:gd name="T6" fmla="+- 0 5721 5286"/>
                    <a:gd name="T7" fmla="*/ 5721 h 435"/>
                    <a:gd name="T8" fmla="+- 0 6367 5839"/>
                    <a:gd name="T9" fmla="*/ T8 w 528"/>
                    <a:gd name="T10" fmla="+- 0 5286 5286"/>
                    <a:gd name="T11" fmla="*/ 5286 h 435"/>
                    <a:gd name="T12" fmla="+- 0 5839 5839"/>
                    <a:gd name="T13" fmla="*/ T12 w 528"/>
                    <a:gd name="T14" fmla="+- 0 5286 5286"/>
                    <a:gd name="T15" fmla="*/ 5286 h 435"/>
                    <a:gd name="T16" fmla="+- 0 5839 5839"/>
                    <a:gd name="T17" fmla="*/ T16 w 528"/>
                    <a:gd name="T18" fmla="+- 0 5721 5286"/>
                    <a:gd name="T19" fmla="*/ 5721 h 43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528" h="435">
                      <a:moveTo>
                        <a:pt x="0" y="435"/>
                      </a:moveTo>
                      <a:lnTo>
                        <a:pt x="528" y="435"/>
                      </a:lnTo>
                      <a:lnTo>
                        <a:pt x="528" y="0"/>
                      </a:lnTo>
                      <a:lnTo>
                        <a:pt x="0" y="0"/>
                      </a:lnTo>
                      <a:lnTo>
                        <a:pt x="0" y="435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  <p:sp>
          <p:nvSpPr>
            <p:cNvPr id="926" name="Prostokąt 925"/>
            <p:cNvSpPr/>
            <p:nvPr/>
          </p:nvSpPr>
          <p:spPr>
            <a:xfrm>
              <a:off x="433116" y="5292000"/>
              <a:ext cx="79093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rgbClr val="002060"/>
                  </a:solidFill>
                </a:rPr>
                <a:t>onshore basin</a:t>
              </a:r>
              <a:endParaRPr lang="pl-PL" sz="700" dirty="0">
                <a:solidFill>
                  <a:srgbClr val="002060"/>
                </a:solidFill>
              </a:endParaRPr>
            </a:p>
            <a:p>
              <a:pPr algn="ctr"/>
              <a:r>
                <a:rPr lang="en-US" sz="700" dirty="0">
                  <a:solidFill>
                    <a:srgbClr val="002060"/>
                  </a:solidFill>
                </a:rPr>
                <a:t>acreage min.</a:t>
              </a:r>
              <a:endParaRPr lang="pl-PL" sz="700" dirty="0">
                <a:solidFill>
                  <a:srgbClr val="002060"/>
                </a:solidFill>
              </a:endParaRPr>
            </a:p>
            <a:p>
              <a:pPr algn="ctr"/>
              <a:r>
                <a:rPr lang="en-US" sz="700" dirty="0">
                  <a:solidFill>
                    <a:srgbClr val="002060"/>
                  </a:solidFill>
                </a:rPr>
                <a:t>12 347,3km²</a:t>
              </a:r>
              <a:endParaRPr lang="pl-PL" sz="700" dirty="0">
                <a:solidFill>
                  <a:srgbClr val="002060"/>
                </a:solidFill>
              </a:endParaRPr>
            </a:p>
          </p:txBody>
        </p:sp>
        <p:sp>
          <p:nvSpPr>
            <p:cNvPr id="927" name="Prostokąt 926"/>
            <p:cNvSpPr/>
            <p:nvPr/>
          </p:nvSpPr>
          <p:spPr>
            <a:xfrm>
              <a:off x="1097973" y="5293166"/>
              <a:ext cx="10503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rgbClr val="002060"/>
                  </a:solidFill>
                </a:rPr>
                <a:t>offshore acreage</a:t>
              </a:r>
              <a:endParaRPr lang="pl-PL" sz="700" dirty="0">
                <a:solidFill>
                  <a:srgbClr val="002060"/>
                </a:solidFill>
              </a:endParaRPr>
            </a:p>
            <a:p>
              <a:pPr algn="ctr"/>
              <a:r>
                <a:rPr lang="en-US" sz="700" dirty="0">
                  <a:solidFill>
                    <a:srgbClr val="002060"/>
                  </a:solidFill>
                </a:rPr>
                <a:t>min. 6192,4km²</a:t>
              </a:r>
              <a:endParaRPr lang="pl-PL" sz="700" dirty="0">
                <a:solidFill>
                  <a:srgbClr val="002060"/>
                </a:solidFill>
              </a:endParaRPr>
            </a:p>
          </p:txBody>
        </p:sp>
        <p:sp>
          <p:nvSpPr>
            <p:cNvPr id="6016" name="Prostokąt 6015"/>
            <p:cNvSpPr/>
            <p:nvPr/>
          </p:nvSpPr>
          <p:spPr>
            <a:xfrm>
              <a:off x="1984443" y="5292245"/>
              <a:ext cx="79029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rgbClr val="002060"/>
                  </a:solidFill>
                </a:rPr>
                <a:t>onshore basin</a:t>
              </a:r>
              <a:endParaRPr lang="pl-PL" sz="700" dirty="0">
                <a:solidFill>
                  <a:srgbClr val="002060"/>
                </a:solidFill>
              </a:endParaRPr>
            </a:p>
            <a:p>
              <a:pPr algn="ctr"/>
              <a:r>
                <a:rPr lang="en-US" sz="700" dirty="0">
                  <a:solidFill>
                    <a:srgbClr val="002060"/>
                  </a:solidFill>
                </a:rPr>
                <a:t>acreage max.</a:t>
              </a:r>
              <a:endParaRPr lang="pl-PL" sz="700" dirty="0">
                <a:solidFill>
                  <a:srgbClr val="002060"/>
                </a:solidFill>
              </a:endParaRPr>
            </a:p>
            <a:p>
              <a:pPr algn="ctr"/>
              <a:r>
                <a:rPr lang="en-US" sz="700" dirty="0">
                  <a:solidFill>
                    <a:srgbClr val="002060"/>
                  </a:solidFill>
                </a:rPr>
                <a:t>33 183,3km²</a:t>
              </a:r>
              <a:endParaRPr lang="pl-PL" sz="700" dirty="0">
                <a:solidFill>
                  <a:srgbClr val="002060"/>
                </a:solidFill>
              </a:endParaRPr>
            </a:p>
          </p:txBody>
        </p:sp>
        <p:sp>
          <p:nvSpPr>
            <p:cNvPr id="6017" name="Prostokąt 6016"/>
            <p:cNvSpPr/>
            <p:nvPr/>
          </p:nvSpPr>
          <p:spPr>
            <a:xfrm>
              <a:off x="2676175" y="5301973"/>
              <a:ext cx="9643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 smtClean="0">
                  <a:solidFill>
                    <a:srgbClr val="002060"/>
                  </a:solidFill>
                </a:rPr>
                <a:t>Offshore</a:t>
              </a:r>
              <a:r>
                <a:rPr lang="pl-PL" sz="700" dirty="0" smtClean="0">
                  <a:solidFill>
                    <a:srgbClr val="002060"/>
                  </a:solidFill>
                </a:rPr>
                <a:t> </a:t>
              </a:r>
              <a:r>
                <a:rPr lang="en-US" sz="700" dirty="0" smtClean="0">
                  <a:solidFill>
                    <a:srgbClr val="002060"/>
                  </a:solidFill>
                </a:rPr>
                <a:t>acreage</a:t>
              </a:r>
              <a:endParaRPr lang="pl-PL" sz="700" dirty="0">
                <a:solidFill>
                  <a:srgbClr val="002060"/>
                </a:solidFill>
              </a:endParaRPr>
            </a:p>
            <a:p>
              <a:pPr algn="ctr"/>
              <a:r>
                <a:rPr lang="en-US" sz="700" dirty="0">
                  <a:solidFill>
                    <a:srgbClr val="002060"/>
                  </a:solidFill>
                </a:rPr>
                <a:t>max. 7 952,4km²</a:t>
              </a:r>
              <a:endParaRPr lang="pl-PL" sz="700" dirty="0">
                <a:solidFill>
                  <a:srgbClr val="002060"/>
                </a:solidFill>
              </a:endParaRPr>
            </a:p>
          </p:txBody>
        </p:sp>
        <p:sp>
          <p:nvSpPr>
            <p:cNvPr id="6018" name="Prostokąt 6017"/>
            <p:cNvSpPr/>
            <p:nvPr/>
          </p:nvSpPr>
          <p:spPr>
            <a:xfrm>
              <a:off x="3410144" y="5300183"/>
              <a:ext cx="100811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 err="1" smtClean="0">
                  <a:solidFill>
                    <a:srgbClr val="002060"/>
                  </a:solidFill>
                </a:rPr>
                <a:t>Onshore&amp;offshore</a:t>
              </a:r>
              <a:endParaRPr lang="pl-PL" sz="700" dirty="0">
                <a:solidFill>
                  <a:srgbClr val="002060"/>
                </a:solidFill>
              </a:endParaRPr>
            </a:p>
            <a:p>
              <a:pPr algn="ctr"/>
              <a:r>
                <a:rPr lang="en-US" sz="700" dirty="0">
                  <a:solidFill>
                    <a:srgbClr val="002060"/>
                  </a:solidFill>
                </a:rPr>
                <a:t>acreage min.</a:t>
              </a:r>
              <a:endParaRPr lang="pl-PL" sz="700" dirty="0">
                <a:solidFill>
                  <a:srgbClr val="002060"/>
                </a:solidFill>
              </a:endParaRPr>
            </a:p>
            <a:p>
              <a:pPr algn="ctr"/>
              <a:r>
                <a:rPr lang="en-US" sz="700" dirty="0">
                  <a:solidFill>
                    <a:srgbClr val="002060"/>
                  </a:solidFill>
                </a:rPr>
                <a:t>18 539,7km</a:t>
              </a:r>
              <a:endParaRPr lang="pl-PL" sz="700" dirty="0">
                <a:solidFill>
                  <a:srgbClr val="002060"/>
                </a:solidFill>
              </a:endParaRPr>
            </a:p>
          </p:txBody>
        </p:sp>
        <p:sp>
          <p:nvSpPr>
            <p:cNvPr id="6019" name="Prostokąt 6018"/>
            <p:cNvSpPr/>
            <p:nvPr/>
          </p:nvSpPr>
          <p:spPr>
            <a:xfrm>
              <a:off x="4226068" y="5301973"/>
              <a:ext cx="100811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 err="1">
                  <a:solidFill>
                    <a:srgbClr val="002060"/>
                  </a:solidFill>
                </a:rPr>
                <a:t>onshore&amp;offshore</a:t>
              </a:r>
              <a:endParaRPr lang="pl-PL" sz="700" dirty="0">
                <a:solidFill>
                  <a:srgbClr val="002060"/>
                </a:solidFill>
              </a:endParaRPr>
            </a:p>
            <a:p>
              <a:pPr algn="ctr"/>
              <a:r>
                <a:rPr lang="en-US" sz="700" dirty="0">
                  <a:solidFill>
                    <a:srgbClr val="002060"/>
                  </a:solidFill>
                </a:rPr>
                <a:t>acreage max.</a:t>
              </a:r>
              <a:endParaRPr lang="pl-PL" sz="700" dirty="0">
                <a:solidFill>
                  <a:srgbClr val="002060"/>
                </a:solidFill>
              </a:endParaRPr>
            </a:p>
            <a:p>
              <a:pPr algn="ctr"/>
              <a:r>
                <a:rPr lang="en-US" sz="700" dirty="0">
                  <a:solidFill>
                    <a:srgbClr val="002060"/>
                  </a:solidFill>
                </a:rPr>
                <a:t>41 135,7km²</a:t>
              </a:r>
              <a:endParaRPr lang="pl-PL" sz="700" dirty="0">
                <a:solidFill>
                  <a:srgbClr val="002060"/>
                </a:solidFill>
              </a:endParaRPr>
            </a:p>
          </p:txBody>
        </p:sp>
        <p:sp>
          <p:nvSpPr>
            <p:cNvPr id="6025" name="Prostokąt 6024"/>
            <p:cNvSpPr/>
            <p:nvPr/>
          </p:nvSpPr>
          <p:spPr>
            <a:xfrm>
              <a:off x="506579" y="5038890"/>
              <a:ext cx="30008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rgbClr val="002060"/>
                  </a:solidFill>
                </a:rPr>
                <a:t>23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73" name="Prostokąt 972"/>
            <p:cNvSpPr/>
            <p:nvPr/>
          </p:nvSpPr>
          <p:spPr>
            <a:xfrm>
              <a:off x="521451" y="4711035"/>
              <a:ext cx="4443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solidFill>
                    <a:srgbClr val="002060"/>
                  </a:solidFill>
                </a:rPr>
                <a:t>23</a:t>
              </a:r>
              <a:r>
                <a:rPr lang="pl-PL" sz="900" dirty="0" smtClean="0">
                  <a:solidFill>
                    <a:srgbClr val="002060"/>
                  </a:solidFill>
                </a:rPr>
                <a:t>0,5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74" name="Prostokąt 973"/>
            <p:cNvSpPr/>
            <p:nvPr/>
          </p:nvSpPr>
          <p:spPr>
            <a:xfrm>
              <a:off x="779931" y="4199990"/>
              <a:ext cx="4443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900" dirty="0" smtClean="0">
                  <a:solidFill>
                    <a:srgbClr val="002060"/>
                  </a:solidFill>
                </a:rPr>
                <a:t>576,2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75" name="Prostokąt 974"/>
            <p:cNvSpPr/>
            <p:nvPr/>
          </p:nvSpPr>
          <p:spPr>
            <a:xfrm>
              <a:off x="1187624" y="5037922"/>
              <a:ext cx="38664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900" dirty="0" smtClean="0">
                  <a:solidFill>
                    <a:srgbClr val="002060"/>
                  </a:solidFill>
                </a:rPr>
                <a:t>11,6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76" name="Prostokąt 975"/>
            <p:cNvSpPr/>
            <p:nvPr/>
          </p:nvSpPr>
          <p:spPr>
            <a:xfrm>
              <a:off x="1298161" y="4867515"/>
              <a:ext cx="4443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900" dirty="0" smtClean="0">
                  <a:solidFill>
                    <a:srgbClr val="002060"/>
                  </a:solidFill>
                </a:rPr>
                <a:t>115,6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77" name="Prostokąt 976"/>
            <p:cNvSpPr/>
            <p:nvPr/>
          </p:nvSpPr>
          <p:spPr>
            <a:xfrm>
              <a:off x="1558229" y="4628409"/>
              <a:ext cx="4443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900" dirty="0" smtClean="0">
                  <a:solidFill>
                    <a:srgbClr val="002060"/>
                  </a:solidFill>
                </a:rPr>
                <a:t>289,0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78" name="Prostokąt 977"/>
            <p:cNvSpPr/>
            <p:nvPr/>
          </p:nvSpPr>
          <p:spPr>
            <a:xfrm>
              <a:off x="1967162" y="4973708"/>
              <a:ext cx="38664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900" dirty="0" smtClean="0">
                  <a:solidFill>
                    <a:srgbClr val="002060"/>
                  </a:solidFill>
                </a:rPr>
                <a:t>61,9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79" name="Prostokąt 978"/>
            <p:cNvSpPr/>
            <p:nvPr/>
          </p:nvSpPr>
          <p:spPr>
            <a:xfrm>
              <a:off x="2051720" y="4165479"/>
              <a:ext cx="4443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900" dirty="0" smtClean="0">
                  <a:solidFill>
                    <a:srgbClr val="002060"/>
                  </a:solidFill>
                </a:rPr>
                <a:t>619,4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80" name="Prostokąt 979"/>
            <p:cNvSpPr/>
            <p:nvPr/>
          </p:nvSpPr>
          <p:spPr>
            <a:xfrm>
              <a:off x="2327448" y="2829012"/>
              <a:ext cx="50206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900" dirty="0" smtClean="0">
                  <a:solidFill>
                    <a:srgbClr val="002060"/>
                  </a:solidFill>
                </a:rPr>
                <a:t>1548,6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81" name="Prostokąt 980"/>
            <p:cNvSpPr/>
            <p:nvPr/>
          </p:nvSpPr>
          <p:spPr>
            <a:xfrm>
              <a:off x="2745196" y="5028603"/>
              <a:ext cx="38664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900" dirty="0" smtClean="0">
                  <a:solidFill>
                    <a:srgbClr val="002060"/>
                  </a:solidFill>
                </a:rPr>
                <a:t>14,8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82" name="Prostokąt 981"/>
            <p:cNvSpPr/>
            <p:nvPr/>
          </p:nvSpPr>
          <p:spPr>
            <a:xfrm>
              <a:off x="2854757" y="4841489"/>
              <a:ext cx="4443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900" dirty="0" smtClean="0">
                  <a:solidFill>
                    <a:srgbClr val="002060"/>
                  </a:solidFill>
                </a:rPr>
                <a:t>148,4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83" name="Prostokąt 982"/>
            <p:cNvSpPr/>
            <p:nvPr/>
          </p:nvSpPr>
          <p:spPr>
            <a:xfrm>
              <a:off x="3107625" y="4509318"/>
              <a:ext cx="4443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900" dirty="0" smtClean="0">
                  <a:solidFill>
                    <a:srgbClr val="002060"/>
                  </a:solidFill>
                </a:rPr>
                <a:t>371,1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84" name="Prostokąt 983"/>
            <p:cNvSpPr/>
            <p:nvPr/>
          </p:nvSpPr>
          <p:spPr>
            <a:xfrm>
              <a:off x="3521494" y="5013176"/>
              <a:ext cx="38664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900" dirty="0" smtClean="0">
                  <a:solidFill>
                    <a:srgbClr val="002060"/>
                  </a:solidFill>
                </a:rPr>
                <a:t>34,6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85" name="Prostokąt 984"/>
            <p:cNvSpPr/>
            <p:nvPr/>
          </p:nvSpPr>
          <p:spPr>
            <a:xfrm>
              <a:off x="3640486" y="4512993"/>
              <a:ext cx="4443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900" dirty="0" smtClean="0">
                  <a:solidFill>
                    <a:srgbClr val="002060"/>
                  </a:solidFill>
                </a:rPr>
                <a:t>346,1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86" name="Prostokąt 985"/>
            <p:cNvSpPr/>
            <p:nvPr/>
          </p:nvSpPr>
          <p:spPr>
            <a:xfrm>
              <a:off x="3902674" y="3819957"/>
              <a:ext cx="4443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900" dirty="0" smtClean="0">
                  <a:solidFill>
                    <a:srgbClr val="002060"/>
                  </a:solidFill>
                </a:rPr>
                <a:t>865,2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87" name="Prostokąt 986"/>
            <p:cNvSpPr/>
            <p:nvPr/>
          </p:nvSpPr>
          <p:spPr>
            <a:xfrm>
              <a:off x="4284606" y="4927081"/>
              <a:ext cx="38664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900" dirty="0" smtClean="0">
                  <a:solidFill>
                    <a:srgbClr val="002060"/>
                  </a:solidFill>
                </a:rPr>
                <a:t>76,8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88" name="Prostokąt 987"/>
            <p:cNvSpPr/>
            <p:nvPr/>
          </p:nvSpPr>
          <p:spPr>
            <a:xfrm>
              <a:off x="4429427" y="3980723"/>
              <a:ext cx="44435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900" dirty="0" smtClean="0">
                  <a:solidFill>
                    <a:srgbClr val="002060"/>
                  </a:solidFill>
                </a:rPr>
                <a:t>767,9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89" name="Prostokąt 988"/>
            <p:cNvSpPr/>
            <p:nvPr/>
          </p:nvSpPr>
          <p:spPr>
            <a:xfrm>
              <a:off x="4632893" y="2295695"/>
              <a:ext cx="50206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900" dirty="0" smtClean="0">
                  <a:solidFill>
                    <a:srgbClr val="002060"/>
                  </a:solidFill>
                </a:rPr>
                <a:t>1919,7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029" name="Grupa 6028"/>
          <p:cNvGrpSpPr/>
          <p:nvPr/>
        </p:nvGrpSpPr>
        <p:grpSpPr>
          <a:xfrm>
            <a:off x="827584" y="5805264"/>
            <a:ext cx="5040253" cy="230832"/>
            <a:chOff x="603225" y="5785826"/>
            <a:chExt cx="5040253" cy="230832"/>
          </a:xfrm>
        </p:grpSpPr>
        <p:sp>
          <p:nvSpPr>
            <p:cNvPr id="6027" name="Prostokąt 6026"/>
            <p:cNvSpPr/>
            <p:nvPr/>
          </p:nvSpPr>
          <p:spPr>
            <a:xfrm>
              <a:off x="648546" y="5785826"/>
              <a:ext cx="499493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002060"/>
                  </a:solidFill>
                </a:rPr>
                <a:t>EUR min - </a:t>
              </a:r>
              <a:r>
                <a:rPr lang="en-US" sz="900" dirty="0" smtClean="0">
                  <a:solidFill>
                    <a:srgbClr val="002060"/>
                  </a:solidFill>
                </a:rPr>
                <a:t>1,13MMcm</a:t>
              </a:r>
              <a:r>
                <a:rPr lang="pl-PL" sz="900" dirty="0">
                  <a:solidFill>
                    <a:srgbClr val="002060"/>
                  </a:solidFill>
                </a:rPr>
                <a:t> </a:t>
              </a:r>
              <a:r>
                <a:rPr lang="pl-PL" sz="900" dirty="0" smtClean="0">
                  <a:solidFill>
                    <a:srgbClr val="002060"/>
                  </a:solidFill>
                </a:rPr>
                <a:t>              </a:t>
              </a:r>
              <a:r>
                <a:rPr lang="en-US" sz="900" dirty="0" smtClean="0">
                  <a:solidFill>
                    <a:srgbClr val="002060"/>
                  </a:solidFill>
                </a:rPr>
                <a:t>EUR </a:t>
              </a:r>
              <a:r>
                <a:rPr lang="en-US" sz="900" dirty="0">
                  <a:solidFill>
                    <a:srgbClr val="002060"/>
                  </a:solidFill>
                </a:rPr>
                <a:t>optimum - </a:t>
              </a:r>
              <a:r>
                <a:rPr lang="en-US" sz="900" dirty="0" smtClean="0">
                  <a:solidFill>
                    <a:srgbClr val="002060"/>
                  </a:solidFill>
                </a:rPr>
                <a:t>11,3MMcm</a:t>
              </a:r>
              <a:r>
                <a:rPr lang="pl-PL" sz="900" dirty="0" smtClean="0">
                  <a:solidFill>
                    <a:srgbClr val="002060"/>
                  </a:solidFill>
                </a:rPr>
                <a:t>               </a:t>
              </a:r>
              <a:r>
                <a:rPr lang="en-US" sz="900" dirty="0" smtClean="0">
                  <a:solidFill>
                    <a:srgbClr val="002060"/>
                  </a:solidFill>
                </a:rPr>
                <a:t>EUR </a:t>
              </a:r>
              <a:r>
                <a:rPr lang="en-US" sz="900" dirty="0">
                  <a:solidFill>
                    <a:srgbClr val="002060"/>
                  </a:solidFill>
                </a:rPr>
                <a:t>max - 28,3MMcm</a:t>
              </a:r>
              <a:endParaRPr lang="pl-PL" sz="900" dirty="0">
                <a:solidFill>
                  <a:srgbClr val="002060"/>
                </a:solidFill>
              </a:endParaRPr>
            </a:p>
          </p:txBody>
        </p:sp>
        <p:sp>
          <p:nvSpPr>
            <p:cNvPr id="993" name="Freeform 902"/>
            <p:cNvSpPr>
              <a:spLocks noChangeAspect="1"/>
            </p:cNvSpPr>
            <p:nvPr/>
          </p:nvSpPr>
          <p:spPr bwMode="auto">
            <a:xfrm>
              <a:off x="2025393" y="5856242"/>
              <a:ext cx="90000" cy="90000"/>
            </a:xfrm>
            <a:custGeom>
              <a:avLst/>
              <a:gdLst>
                <a:gd name="T0" fmla="+- 0 1442 1171"/>
                <a:gd name="T1" fmla="*/ T0 w 271"/>
                <a:gd name="T2" fmla="+- 0 6006 6006"/>
                <a:gd name="T3" fmla="*/ 6006 h 521"/>
                <a:gd name="T4" fmla="+- 0 1171 1171"/>
                <a:gd name="T5" fmla="*/ T4 w 271"/>
                <a:gd name="T6" fmla="+- 0 6006 6006"/>
                <a:gd name="T7" fmla="*/ 6006 h 521"/>
                <a:gd name="T8" fmla="+- 0 1171 1171"/>
                <a:gd name="T9" fmla="*/ T8 w 271"/>
                <a:gd name="T10" fmla="+- 0 6527 6006"/>
                <a:gd name="T11" fmla="*/ 6527 h 521"/>
                <a:gd name="T12" fmla="+- 0 1442 1171"/>
                <a:gd name="T13" fmla="*/ T12 w 271"/>
                <a:gd name="T14" fmla="+- 0 6527 6006"/>
                <a:gd name="T15" fmla="*/ 6527 h 521"/>
                <a:gd name="T16" fmla="+- 0 1442 1171"/>
                <a:gd name="T17" fmla="*/ T16 w 271"/>
                <a:gd name="T18" fmla="+- 0 6006 6006"/>
                <a:gd name="T19" fmla="*/ 6006 h 5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71" h="521">
                  <a:moveTo>
                    <a:pt x="271" y="0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71" y="521"/>
                  </a:lnTo>
                  <a:lnTo>
                    <a:pt x="271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4" name="Freeform 930"/>
            <p:cNvSpPr>
              <a:spLocks noChangeAspect="1"/>
            </p:cNvSpPr>
            <p:nvPr/>
          </p:nvSpPr>
          <p:spPr bwMode="auto">
            <a:xfrm>
              <a:off x="603225" y="5856242"/>
              <a:ext cx="90000" cy="90000"/>
            </a:xfrm>
            <a:custGeom>
              <a:avLst/>
              <a:gdLst>
                <a:gd name="T0" fmla="+- 0 7296 7025"/>
                <a:gd name="T1" fmla="*/ T0 w 271"/>
                <a:gd name="T2" fmla="+- 0 6354 6354"/>
                <a:gd name="T3" fmla="*/ 6354 h 173"/>
                <a:gd name="T4" fmla="+- 0 7025 7025"/>
                <a:gd name="T5" fmla="*/ T4 w 271"/>
                <a:gd name="T6" fmla="+- 0 6354 6354"/>
                <a:gd name="T7" fmla="*/ 6354 h 173"/>
                <a:gd name="T8" fmla="+- 0 7025 7025"/>
                <a:gd name="T9" fmla="*/ T8 w 271"/>
                <a:gd name="T10" fmla="+- 0 6527 6354"/>
                <a:gd name="T11" fmla="*/ 6527 h 173"/>
                <a:gd name="T12" fmla="+- 0 7296 7025"/>
                <a:gd name="T13" fmla="*/ T12 w 271"/>
                <a:gd name="T14" fmla="+- 0 6527 6354"/>
                <a:gd name="T15" fmla="*/ 6527 h 173"/>
                <a:gd name="T16" fmla="+- 0 7296 7025"/>
                <a:gd name="T17" fmla="*/ T16 w 271"/>
                <a:gd name="T18" fmla="+- 0 6354 6354"/>
                <a:gd name="T19" fmla="*/ 6354 h 1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71" h="173">
                  <a:moveTo>
                    <a:pt x="271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271" y="173"/>
                  </a:lnTo>
                  <a:lnTo>
                    <a:pt x="271" y="0"/>
                  </a:lnTo>
                </a:path>
              </a:pathLst>
            </a:custGeom>
            <a:solidFill>
              <a:srgbClr val="CDCF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5" name="Freeform 910"/>
            <p:cNvSpPr>
              <a:spLocks noChangeAspect="1"/>
            </p:cNvSpPr>
            <p:nvPr/>
          </p:nvSpPr>
          <p:spPr bwMode="auto">
            <a:xfrm>
              <a:off x="3654932" y="5856242"/>
              <a:ext cx="90000" cy="90000"/>
            </a:xfrm>
            <a:custGeom>
              <a:avLst/>
              <a:gdLst>
                <a:gd name="T0" fmla="+- 0 2940 2669"/>
                <a:gd name="T1" fmla="*/ T0 w 271"/>
                <a:gd name="T2" fmla="+- 0 5872 5872"/>
                <a:gd name="T3" fmla="*/ 5872 h 655"/>
                <a:gd name="T4" fmla="+- 0 2669 2669"/>
                <a:gd name="T5" fmla="*/ T4 w 271"/>
                <a:gd name="T6" fmla="+- 0 5872 5872"/>
                <a:gd name="T7" fmla="*/ 5872 h 655"/>
                <a:gd name="T8" fmla="+- 0 2669 2669"/>
                <a:gd name="T9" fmla="*/ T8 w 271"/>
                <a:gd name="T10" fmla="+- 0 6527 5872"/>
                <a:gd name="T11" fmla="*/ 6527 h 655"/>
                <a:gd name="T12" fmla="+- 0 2940 2669"/>
                <a:gd name="T13" fmla="*/ T12 w 271"/>
                <a:gd name="T14" fmla="+- 0 6527 5872"/>
                <a:gd name="T15" fmla="*/ 6527 h 655"/>
                <a:gd name="T16" fmla="+- 0 2940 2669"/>
                <a:gd name="T17" fmla="*/ T16 w 271"/>
                <a:gd name="T18" fmla="+- 0 5872 5872"/>
                <a:gd name="T19" fmla="*/ 5872 h 6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71" h="655">
                  <a:moveTo>
                    <a:pt x="271" y="0"/>
                  </a:moveTo>
                  <a:lnTo>
                    <a:pt x="0" y="0"/>
                  </a:lnTo>
                  <a:lnTo>
                    <a:pt x="0" y="655"/>
                  </a:lnTo>
                  <a:lnTo>
                    <a:pt x="271" y="655"/>
                  </a:lnTo>
                  <a:lnTo>
                    <a:pt x="271" y="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997" name="Symbol zastępczy numeru slajdu 3"/>
          <p:cNvSpPr txBox="1">
            <a:spLocks/>
          </p:cNvSpPr>
          <p:nvPr/>
        </p:nvSpPr>
        <p:spPr>
          <a:xfrm>
            <a:off x="8483600" y="6524625"/>
            <a:ext cx="425450" cy="2762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274AC-0453-421A-8472-E233C1E64E77}" type="slidenum">
              <a:rPr lang="en-GB" altLang="pl-PL" sz="8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altLang="pl-PL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1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88640"/>
            <a:ext cx="8568952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indent="-514350">
              <a:lnSpc>
                <a:spcPct val="90000"/>
              </a:lnSpc>
              <a:buFont typeface="+mj-lt"/>
              <a:buAutoNum type="arabicPeriod" startAt="2"/>
            </a:pPr>
            <a:r>
              <a:rPr lang="en-US" sz="2800" b="1" dirty="0">
                <a:solidFill>
                  <a:srgbClr val="002060"/>
                </a:solidFill>
              </a:rPr>
              <a:t>Challenges related to shale gas </a:t>
            </a:r>
            <a:r>
              <a:rPr lang="en-US" sz="2800" b="1" dirty="0" smtClean="0">
                <a:solidFill>
                  <a:srgbClr val="002060"/>
                </a:solidFill>
              </a:rPr>
              <a:t>development</a:t>
            </a:r>
            <a:r>
              <a:rPr lang="pl-PL" sz="2800" b="1" dirty="0">
                <a:solidFill>
                  <a:srgbClr val="002060"/>
                </a:solidFill>
              </a:rPr>
              <a:t/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en-US" sz="2200" dirty="0">
                <a:solidFill>
                  <a:srgbClr val="002060"/>
                </a:solidFill>
              </a:rPr>
              <a:t>The biggest challenge – is shale gas production possible in Poland?</a:t>
            </a:r>
            <a:endParaRPr lang="pl-PL" sz="2200" dirty="0">
              <a:solidFill>
                <a:srgbClr val="002060"/>
              </a:solidFill>
            </a:endParaRPr>
          </a:p>
          <a:p>
            <a:pPr marL="527050" indent="-514350">
              <a:lnSpc>
                <a:spcPct val="90000"/>
              </a:lnSpc>
              <a:spcAft>
                <a:spcPts val="0"/>
              </a:spcAft>
              <a:buFont typeface="+mj-lt"/>
              <a:buAutoNum type="arabicPeriod" startAt="2"/>
            </a:pPr>
            <a:endParaRPr lang="pl-PL" sz="2400" b="1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577548" y="2449739"/>
            <a:ext cx="109881" cy="288177"/>
            <a:chOff x="13507" y="1732"/>
            <a:chExt cx="173" cy="454"/>
          </a:xfrm>
        </p:grpSpPr>
        <p:sp>
          <p:nvSpPr>
            <p:cNvPr id="6191" name="Freeform 4"/>
            <p:cNvSpPr>
              <a:spLocks/>
            </p:cNvSpPr>
            <p:nvPr/>
          </p:nvSpPr>
          <p:spPr bwMode="auto">
            <a:xfrm>
              <a:off x="13507" y="1732"/>
              <a:ext cx="173" cy="454"/>
            </a:xfrm>
            <a:custGeom>
              <a:avLst/>
              <a:gdLst>
                <a:gd name="T0" fmla="+- 0 13507 13507"/>
                <a:gd name="T1" fmla="*/ T0 w 173"/>
                <a:gd name="T2" fmla="+- 0 2185 1732"/>
                <a:gd name="T3" fmla="*/ 2185 h 454"/>
                <a:gd name="T4" fmla="+- 0 13680 13507"/>
                <a:gd name="T5" fmla="*/ T4 w 173"/>
                <a:gd name="T6" fmla="+- 0 2185 1732"/>
                <a:gd name="T7" fmla="*/ 2185 h 454"/>
                <a:gd name="T8" fmla="+- 0 13680 13507"/>
                <a:gd name="T9" fmla="*/ T8 w 173"/>
                <a:gd name="T10" fmla="+- 0 1732 1732"/>
                <a:gd name="T11" fmla="*/ 1732 h 454"/>
                <a:gd name="T12" fmla="+- 0 13507 13507"/>
                <a:gd name="T13" fmla="*/ T12 w 173"/>
                <a:gd name="T14" fmla="+- 0 1732 1732"/>
                <a:gd name="T15" fmla="*/ 1732 h 454"/>
                <a:gd name="T16" fmla="+- 0 13507 13507"/>
                <a:gd name="T17" fmla="*/ T16 w 173"/>
                <a:gd name="T18" fmla="+- 0 2185 1732"/>
                <a:gd name="T19" fmla="*/ 2185 h 4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3" h="454">
                  <a:moveTo>
                    <a:pt x="0" y="453"/>
                  </a:moveTo>
                  <a:lnTo>
                    <a:pt x="173" y="453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8170415" y="2449739"/>
            <a:ext cx="243899" cy="288177"/>
            <a:chOff x="12866" y="1732"/>
            <a:chExt cx="384" cy="454"/>
          </a:xfrm>
        </p:grpSpPr>
        <p:sp>
          <p:nvSpPr>
            <p:cNvPr id="6190" name="Freeform 6"/>
            <p:cNvSpPr>
              <a:spLocks/>
            </p:cNvSpPr>
            <p:nvPr/>
          </p:nvSpPr>
          <p:spPr bwMode="auto">
            <a:xfrm>
              <a:off x="12866" y="1732"/>
              <a:ext cx="384" cy="454"/>
            </a:xfrm>
            <a:custGeom>
              <a:avLst/>
              <a:gdLst>
                <a:gd name="T0" fmla="+- 0 12866 12866"/>
                <a:gd name="T1" fmla="*/ T0 w 384"/>
                <a:gd name="T2" fmla="+- 0 2185 1732"/>
                <a:gd name="T3" fmla="*/ 2185 h 454"/>
                <a:gd name="T4" fmla="+- 0 13250 12866"/>
                <a:gd name="T5" fmla="*/ T4 w 384"/>
                <a:gd name="T6" fmla="+- 0 2185 1732"/>
                <a:gd name="T7" fmla="*/ 2185 h 454"/>
                <a:gd name="T8" fmla="+- 0 13250 12866"/>
                <a:gd name="T9" fmla="*/ T8 w 384"/>
                <a:gd name="T10" fmla="+- 0 1732 1732"/>
                <a:gd name="T11" fmla="*/ 1732 h 454"/>
                <a:gd name="T12" fmla="+- 0 12866 12866"/>
                <a:gd name="T13" fmla="*/ T12 w 384"/>
                <a:gd name="T14" fmla="+- 0 1732 1732"/>
                <a:gd name="T15" fmla="*/ 1732 h 454"/>
                <a:gd name="T16" fmla="+- 0 12866 12866"/>
                <a:gd name="T17" fmla="*/ T16 w 384"/>
                <a:gd name="T18" fmla="+- 0 2185 1732"/>
                <a:gd name="T19" fmla="*/ 2185 h 4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84" h="454">
                  <a:moveTo>
                    <a:pt x="0" y="453"/>
                  </a:moveTo>
                  <a:lnTo>
                    <a:pt x="384" y="453"/>
                  </a:lnTo>
                  <a:lnTo>
                    <a:pt x="384" y="0"/>
                  </a:lnTo>
                  <a:lnTo>
                    <a:pt x="0" y="0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7765188" y="2449739"/>
            <a:ext cx="243899" cy="288177"/>
            <a:chOff x="12228" y="1732"/>
            <a:chExt cx="384" cy="454"/>
          </a:xfrm>
        </p:grpSpPr>
        <p:sp>
          <p:nvSpPr>
            <p:cNvPr id="6189" name="Freeform 8"/>
            <p:cNvSpPr>
              <a:spLocks/>
            </p:cNvSpPr>
            <p:nvPr/>
          </p:nvSpPr>
          <p:spPr bwMode="auto">
            <a:xfrm>
              <a:off x="12228" y="1732"/>
              <a:ext cx="384" cy="454"/>
            </a:xfrm>
            <a:custGeom>
              <a:avLst/>
              <a:gdLst>
                <a:gd name="T0" fmla="+- 0 12228 12228"/>
                <a:gd name="T1" fmla="*/ T0 w 384"/>
                <a:gd name="T2" fmla="+- 0 2185 1732"/>
                <a:gd name="T3" fmla="*/ 2185 h 454"/>
                <a:gd name="T4" fmla="+- 0 12612 12228"/>
                <a:gd name="T5" fmla="*/ T4 w 384"/>
                <a:gd name="T6" fmla="+- 0 2185 1732"/>
                <a:gd name="T7" fmla="*/ 2185 h 454"/>
                <a:gd name="T8" fmla="+- 0 12612 12228"/>
                <a:gd name="T9" fmla="*/ T8 w 384"/>
                <a:gd name="T10" fmla="+- 0 1732 1732"/>
                <a:gd name="T11" fmla="*/ 1732 h 454"/>
                <a:gd name="T12" fmla="+- 0 12228 12228"/>
                <a:gd name="T13" fmla="*/ T12 w 384"/>
                <a:gd name="T14" fmla="+- 0 1732 1732"/>
                <a:gd name="T15" fmla="*/ 1732 h 454"/>
                <a:gd name="T16" fmla="+- 0 12228 12228"/>
                <a:gd name="T17" fmla="*/ T16 w 384"/>
                <a:gd name="T18" fmla="+- 0 2185 1732"/>
                <a:gd name="T19" fmla="*/ 2185 h 4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84" h="454">
                  <a:moveTo>
                    <a:pt x="0" y="453"/>
                  </a:moveTo>
                  <a:lnTo>
                    <a:pt x="384" y="453"/>
                  </a:lnTo>
                  <a:lnTo>
                    <a:pt x="384" y="0"/>
                  </a:lnTo>
                  <a:lnTo>
                    <a:pt x="0" y="0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358055" y="2449739"/>
            <a:ext cx="243899" cy="288177"/>
            <a:chOff x="11587" y="1732"/>
            <a:chExt cx="384" cy="454"/>
          </a:xfrm>
        </p:grpSpPr>
        <p:sp>
          <p:nvSpPr>
            <p:cNvPr id="6188" name="Freeform 10"/>
            <p:cNvSpPr>
              <a:spLocks/>
            </p:cNvSpPr>
            <p:nvPr/>
          </p:nvSpPr>
          <p:spPr bwMode="auto">
            <a:xfrm>
              <a:off x="11587" y="1732"/>
              <a:ext cx="384" cy="454"/>
            </a:xfrm>
            <a:custGeom>
              <a:avLst/>
              <a:gdLst>
                <a:gd name="T0" fmla="+- 0 11587 11587"/>
                <a:gd name="T1" fmla="*/ T0 w 384"/>
                <a:gd name="T2" fmla="+- 0 2185 1732"/>
                <a:gd name="T3" fmla="*/ 2185 h 454"/>
                <a:gd name="T4" fmla="+- 0 11971 11587"/>
                <a:gd name="T5" fmla="*/ T4 w 384"/>
                <a:gd name="T6" fmla="+- 0 2185 1732"/>
                <a:gd name="T7" fmla="*/ 2185 h 454"/>
                <a:gd name="T8" fmla="+- 0 11971 11587"/>
                <a:gd name="T9" fmla="*/ T8 w 384"/>
                <a:gd name="T10" fmla="+- 0 1732 1732"/>
                <a:gd name="T11" fmla="*/ 1732 h 454"/>
                <a:gd name="T12" fmla="+- 0 11587 11587"/>
                <a:gd name="T13" fmla="*/ T12 w 384"/>
                <a:gd name="T14" fmla="+- 0 1732 1732"/>
                <a:gd name="T15" fmla="*/ 1732 h 454"/>
                <a:gd name="T16" fmla="+- 0 11587 11587"/>
                <a:gd name="T17" fmla="*/ T16 w 384"/>
                <a:gd name="T18" fmla="+- 0 2185 1732"/>
                <a:gd name="T19" fmla="*/ 2185 h 4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84" h="454">
                  <a:moveTo>
                    <a:pt x="0" y="453"/>
                  </a:moveTo>
                  <a:lnTo>
                    <a:pt x="384" y="453"/>
                  </a:lnTo>
                  <a:lnTo>
                    <a:pt x="384" y="0"/>
                  </a:lnTo>
                  <a:lnTo>
                    <a:pt x="0" y="0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6950922" y="2449739"/>
            <a:ext cx="243899" cy="288177"/>
            <a:chOff x="10946" y="1732"/>
            <a:chExt cx="384" cy="454"/>
          </a:xfrm>
        </p:grpSpPr>
        <p:sp>
          <p:nvSpPr>
            <p:cNvPr id="6187" name="Freeform 12"/>
            <p:cNvSpPr>
              <a:spLocks/>
            </p:cNvSpPr>
            <p:nvPr/>
          </p:nvSpPr>
          <p:spPr bwMode="auto">
            <a:xfrm>
              <a:off x="10946" y="1732"/>
              <a:ext cx="384" cy="454"/>
            </a:xfrm>
            <a:custGeom>
              <a:avLst/>
              <a:gdLst>
                <a:gd name="T0" fmla="+- 0 10946 10946"/>
                <a:gd name="T1" fmla="*/ T0 w 384"/>
                <a:gd name="T2" fmla="+- 0 2185 1732"/>
                <a:gd name="T3" fmla="*/ 2185 h 454"/>
                <a:gd name="T4" fmla="+- 0 11330 10946"/>
                <a:gd name="T5" fmla="*/ T4 w 384"/>
                <a:gd name="T6" fmla="+- 0 2185 1732"/>
                <a:gd name="T7" fmla="*/ 2185 h 454"/>
                <a:gd name="T8" fmla="+- 0 11330 10946"/>
                <a:gd name="T9" fmla="*/ T8 w 384"/>
                <a:gd name="T10" fmla="+- 0 1732 1732"/>
                <a:gd name="T11" fmla="*/ 1732 h 454"/>
                <a:gd name="T12" fmla="+- 0 10946 10946"/>
                <a:gd name="T13" fmla="*/ T12 w 384"/>
                <a:gd name="T14" fmla="+- 0 1732 1732"/>
                <a:gd name="T15" fmla="*/ 1732 h 454"/>
                <a:gd name="T16" fmla="+- 0 10946 10946"/>
                <a:gd name="T17" fmla="*/ T16 w 384"/>
                <a:gd name="T18" fmla="+- 0 2185 1732"/>
                <a:gd name="T19" fmla="*/ 2185 h 4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84" h="454">
                  <a:moveTo>
                    <a:pt x="0" y="453"/>
                  </a:moveTo>
                  <a:lnTo>
                    <a:pt x="384" y="453"/>
                  </a:lnTo>
                  <a:lnTo>
                    <a:pt x="384" y="0"/>
                  </a:lnTo>
                  <a:lnTo>
                    <a:pt x="0" y="0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6138562" y="2449739"/>
            <a:ext cx="649126" cy="288177"/>
            <a:chOff x="9667" y="1732"/>
            <a:chExt cx="1022" cy="454"/>
          </a:xfrm>
        </p:grpSpPr>
        <p:sp>
          <p:nvSpPr>
            <p:cNvPr id="6186" name="Freeform 14"/>
            <p:cNvSpPr>
              <a:spLocks/>
            </p:cNvSpPr>
            <p:nvPr/>
          </p:nvSpPr>
          <p:spPr bwMode="auto">
            <a:xfrm>
              <a:off x="9667" y="1732"/>
              <a:ext cx="1022" cy="454"/>
            </a:xfrm>
            <a:custGeom>
              <a:avLst/>
              <a:gdLst>
                <a:gd name="T0" fmla="+- 0 9667 9667"/>
                <a:gd name="T1" fmla="*/ T0 w 1022"/>
                <a:gd name="T2" fmla="+- 0 2185 1732"/>
                <a:gd name="T3" fmla="*/ 2185 h 454"/>
                <a:gd name="T4" fmla="+- 0 10690 9667"/>
                <a:gd name="T5" fmla="*/ T4 w 1022"/>
                <a:gd name="T6" fmla="+- 0 2185 1732"/>
                <a:gd name="T7" fmla="*/ 2185 h 454"/>
                <a:gd name="T8" fmla="+- 0 10690 9667"/>
                <a:gd name="T9" fmla="*/ T8 w 1022"/>
                <a:gd name="T10" fmla="+- 0 1732 1732"/>
                <a:gd name="T11" fmla="*/ 1732 h 454"/>
                <a:gd name="T12" fmla="+- 0 9667 9667"/>
                <a:gd name="T13" fmla="*/ T12 w 1022"/>
                <a:gd name="T14" fmla="+- 0 1732 1732"/>
                <a:gd name="T15" fmla="*/ 1732 h 454"/>
                <a:gd name="T16" fmla="+- 0 9667 9667"/>
                <a:gd name="T17" fmla="*/ T16 w 1022"/>
                <a:gd name="T18" fmla="+- 0 2185 1732"/>
                <a:gd name="T19" fmla="*/ 2185 h 4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22" h="454">
                  <a:moveTo>
                    <a:pt x="0" y="453"/>
                  </a:moveTo>
                  <a:lnTo>
                    <a:pt x="1023" y="453"/>
                  </a:lnTo>
                  <a:lnTo>
                    <a:pt x="1023" y="0"/>
                  </a:lnTo>
                  <a:lnTo>
                    <a:pt x="0" y="0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5731430" y="2449739"/>
            <a:ext cx="243899" cy="288177"/>
            <a:chOff x="9026" y="1732"/>
            <a:chExt cx="384" cy="454"/>
          </a:xfrm>
        </p:grpSpPr>
        <p:sp>
          <p:nvSpPr>
            <p:cNvPr id="6185" name="Freeform 16"/>
            <p:cNvSpPr>
              <a:spLocks/>
            </p:cNvSpPr>
            <p:nvPr/>
          </p:nvSpPr>
          <p:spPr bwMode="auto">
            <a:xfrm>
              <a:off x="9026" y="1732"/>
              <a:ext cx="384" cy="454"/>
            </a:xfrm>
            <a:custGeom>
              <a:avLst/>
              <a:gdLst>
                <a:gd name="T0" fmla="+- 0 9026 9026"/>
                <a:gd name="T1" fmla="*/ T0 w 384"/>
                <a:gd name="T2" fmla="+- 0 2185 1732"/>
                <a:gd name="T3" fmla="*/ 2185 h 454"/>
                <a:gd name="T4" fmla="+- 0 9410 9026"/>
                <a:gd name="T5" fmla="*/ T4 w 384"/>
                <a:gd name="T6" fmla="+- 0 2185 1732"/>
                <a:gd name="T7" fmla="*/ 2185 h 454"/>
                <a:gd name="T8" fmla="+- 0 9410 9026"/>
                <a:gd name="T9" fmla="*/ T8 w 384"/>
                <a:gd name="T10" fmla="+- 0 1732 1732"/>
                <a:gd name="T11" fmla="*/ 1732 h 454"/>
                <a:gd name="T12" fmla="+- 0 9026 9026"/>
                <a:gd name="T13" fmla="*/ T12 w 384"/>
                <a:gd name="T14" fmla="+- 0 1732 1732"/>
                <a:gd name="T15" fmla="*/ 1732 h 454"/>
                <a:gd name="T16" fmla="+- 0 9026 9026"/>
                <a:gd name="T17" fmla="*/ T16 w 384"/>
                <a:gd name="T18" fmla="+- 0 2185 1732"/>
                <a:gd name="T19" fmla="*/ 2185 h 4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84" h="454">
                  <a:moveTo>
                    <a:pt x="0" y="453"/>
                  </a:moveTo>
                  <a:lnTo>
                    <a:pt x="384" y="453"/>
                  </a:lnTo>
                  <a:lnTo>
                    <a:pt x="384" y="0"/>
                  </a:lnTo>
                  <a:lnTo>
                    <a:pt x="0" y="0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5039749" y="2449739"/>
            <a:ext cx="529082" cy="288177"/>
            <a:chOff x="7937" y="1732"/>
            <a:chExt cx="833" cy="454"/>
          </a:xfrm>
        </p:grpSpPr>
        <p:sp>
          <p:nvSpPr>
            <p:cNvPr id="6184" name="Freeform 18"/>
            <p:cNvSpPr>
              <a:spLocks/>
            </p:cNvSpPr>
            <p:nvPr/>
          </p:nvSpPr>
          <p:spPr bwMode="auto">
            <a:xfrm>
              <a:off x="7937" y="1732"/>
              <a:ext cx="833" cy="454"/>
            </a:xfrm>
            <a:custGeom>
              <a:avLst/>
              <a:gdLst>
                <a:gd name="T0" fmla="+- 0 7937 7937"/>
                <a:gd name="T1" fmla="*/ T0 w 833"/>
                <a:gd name="T2" fmla="+- 0 2185 1732"/>
                <a:gd name="T3" fmla="*/ 2185 h 454"/>
                <a:gd name="T4" fmla="+- 0 8770 7937"/>
                <a:gd name="T5" fmla="*/ T4 w 833"/>
                <a:gd name="T6" fmla="+- 0 2185 1732"/>
                <a:gd name="T7" fmla="*/ 2185 h 454"/>
                <a:gd name="T8" fmla="+- 0 8770 7937"/>
                <a:gd name="T9" fmla="*/ T8 w 833"/>
                <a:gd name="T10" fmla="+- 0 1732 1732"/>
                <a:gd name="T11" fmla="*/ 1732 h 454"/>
                <a:gd name="T12" fmla="+- 0 7937 7937"/>
                <a:gd name="T13" fmla="*/ T12 w 833"/>
                <a:gd name="T14" fmla="+- 0 1732 1732"/>
                <a:gd name="T15" fmla="*/ 1732 h 454"/>
                <a:gd name="T16" fmla="+- 0 7937 7937"/>
                <a:gd name="T17" fmla="*/ T16 w 833"/>
                <a:gd name="T18" fmla="+- 0 2185 1732"/>
                <a:gd name="T19" fmla="*/ 2185 h 4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833" h="454">
                  <a:moveTo>
                    <a:pt x="0" y="453"/>
                  </a:moveTo>
                  <a:lnTo>
                    <a:pt x="833" y="453"/>
                  </a:lnTo>
                  <a:lnTo>
                    <a:pt x="833" y="0"/>
                  </a:lnTo>
                  <a:lnTo>
                    <a:pt x="0" y="0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5161698" y="2675710"/>
            <a:ext cx="163234" cy="201216"/>
            <a:chOff x="8129" y="2088"/>
            <a:chExt cx="257" cy="317"/>
          </a:xfrm>
        </p:grpSpPr>
        <p:sp>
          <p:nvSpPr>
            <p:cNvPr id="6183" name="Freeform 20"/>
            <p:cNvSpPr>
              <a:spLocks/>
            </p:cNvSpPr>
            <p:nvPr/>
          </p:nvSpPr>
          <p:spPr bwMode="auto">
            <a:xfrm>
              <a:off x="8129" y="2088"/>
              <a:ext cx="257" cy="317"/>
            </a:xfrm>
            <a:custGeom>
              <a:avLst/>
              <a:gdLst>
                <a:gd name="T0" fmla="+- 0 8386 8129"/>
                <a:gd name="T1" fmla="*/ T0 w 257"/>
                <a:gd name="T2" fmla="+- 0 2088 2088"/>
                <a:gd name="T3" fmla="*/ 2088 h 317"/>
                <a:gd name="T4" fmla="+- 0 8129 8129"/>
                <a:gd name="T5" fmla="*/ T4 w 257"/>
                <a:gd name="T6" fmla="+- 0 2088 2088"/>
                <a:gd name="T7" fmla="*/ 2088 h 317"/>
                <a:gd name="T8" fmla="+- 0 8129 8129"/>
                <a:gd name="T9" fmla="*/ T8 w 257"/>
                <a:gd name="T10" fmla="+- 0 2405 2088"/>
                <a:gd name="T11" fmla="*/ 2405 h 317"/>
                <a:gd name="T12" fmla="+- 0 8386 8129"/>
                <a:gd name="T13" fmla="*/ T12 w 257"/>
                <a:gd name="T14" fmla="+- 0 2405 2088"/>
                <a:gd name="T15" fmla="*/ 2405 h 317"/>
                <a:gd name="T16" fmla="+- 0 8386 8129"/>
                <a:gd name="T17" fmla="*/ T16 w 257"/>
                <a:gd name="T18" fmla="+- 0 2088 2088"/>
                <a:gd name="T19" fmla="*/ 2088 h 3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57" h="317">
                  <a:moveTo>
                    <a:pt x="257" y="0"/>
                  </a:moveTo>
                  <a:lnTo>
                    <a:pt x="0" y="0"/>
                  </a:lnTo>
                  <a:lnTo>
                    <a:pt x="0" y="317"/>
                  </a:lnTo>
                  <a:lnTo>
                    <a:pt x="257" y="317"/>
                  </a:lnTo>
                  <a:lnTo>
                    <a:pt x="257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5568831" y="1778173"/>
            <a:ext cx="163234" cy="1098118"/>
            <a:chOff x="8770" y="674"/>
            <a:chExt cx="257" cy="1730"/>
          </a:xfrm>
        </p:grpSpPr>
        <p:sp>
          <p:nvSpPr>
            <p:cNvPr id="6182" name="Freeform 22"/>
            <p:cNvSpPr>
              <a:spLocks/>
            </p:cNvSpPr>
            <p:nvPr/>
          </p:nvSpPr>
          <p:spPr bwMode="auto">
            <a:xfrm>
              <a:off x="8770" y="674"/>
              <a:ext cx="257" cy="1730"/>
            </a:xfrm>
            <a:custGeom>
              <a:avLst/>
              <a:gdLst>
                <a:gd name="T0" fmla="+- 0 9026 8770"/>
                <a:gd name="T1" fmla="*/ T0 w 257"/>
                <a:gd name="T2" fmla="+- 0 674 674"/>
                <a:gd name="T3" fmla="*/ 674 h 1730"/>
                <a:gd name="T4" fmla="+- 0 8770 8770"/>
                <a:gd name="T5" fmla="*/ T4 w 257"/>
                <a:gd name="T6" fmla="+- 0 674 674"/>
                <a:gd name="T7" fmla="*/ 674 h 1730"/>
                <a:gd name="T8" fmla="+- 0 8770 8770"/>
                <a:gd name="T9" fmla="*/ T8 w 257"/>
                <a:gd name="T10" fmla="+- 0 2405 674"/>
                <a:gd name="T11" fmla="*/ 2405 h 1730"/>
                <a:gd name="T12" fmla="+- 0 9026 8770"/>
                <a:gd name="T13" fmla="*/ T12 w 257"/>
                <a:gd name="T14" fmla="+- 0 2405 674"/>
                <a:gd name="T15" fmla="*/ 2405 h 1730"/>
                <a:gd name="T16" fmla="+- 0 9026 8770"/>
                <a:gd name="T17" fmla="*/ T16 w 257"/>
                <a:gd name="T18" fmla="+- 0 674 674"/>
                <a:gd name="T19" fmla="*/ 674 h 17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57" h="1730">
                  <a:moveTo>
                    <a:pt x="256" y="0"/>
                  </a:moveTo>
                  <a:lnTo>
                    <a:pt x="0" y="0"/>
                  </a:lnTo>
                  <a:lnTo>
                    <a:pt x="0" y="1731"/>
                  </a:lnTo>
                  <a:lnTo>
                    <a:pt x="256" y="1731"/>
                  </a:lnTo>
                  <a:lnTo>
                    <a:pt x="256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5975328" y="2235193"/>
            <a:ext cx="163234" cy="641098"/>
            <a:chOff x="9410" y="1394"/>
            <a:chExt cx="257" cy="1010"/>
          </a:xfrm>
        </p:grpSpPr>
        <p:sp>
          <p:nvSpPr>
            <p:cNvPr id="6181" name="Freeform 24"/>
            <p:cNvSpPr>
              <a:spLocks/>
            </p:cNvSpPr>
            <p:nvPr/>
          </p:nvSpPr>
          <p:spPr bwMode="auto">
            <a:xfrm>
              <a:off x="9410" y="1394"/>
              <a:ext cx="257" cy="1010"/>
            </a:xfrm>
            <a:custGeom>
              <a:avLst/>
              <a:gdLst>
                <a:gd name="T0" fmla="+- 0 9667 9410"/>
                <a:gd name="T1" fmla="*/ T0 w 257"/>
                <a:gd name="T2" fmla="+- 0 1394 1394"/>
                <a:gd name="T3" fmla="*/ 1394 h 1010"/>
                <a:gd name="T4" fmla="+- 0 9410 9410"/>
                <a:gd name="T5" fmla="*/ T4 w 257"/>
                <a:gd name="T6" fmla="+- 0 1394 1394"/>
                <a:gd name="T7" fmla="*/ 1394 h 1010"/>
                <a:gd name="T8" fmla="+- 0 9410 9410"/>
                <a:gd name="T9" fmla="*/ T8 w 257"/>
                <a:gd name="T10" fmla="+- 0 2405 1394"/>
                <a:gd name="T11" fmla="*/ 2405 h 1010"/>
                <a:gd name="T12" fmla="+- 0 9667 9410"/>
                <a:gd name="T13" fmla="*/ T12 w 257"/>
                <a:gd name="T14" fmla="+- 0 2405 1394"/>
                <a:gd name="T15" fmla="*/ 2405 h 1010"/>
                <a:gd name="T16" fmla="+- 0 9667 9410"/>
                <a:gd name="T17" fmla="*/ T16 w 257"/>
                <a:gd name="T18" fmla="+- 0 1394 1394"/>
                <a:gd name="T19" fmla="*/ 1394 h 10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57" h="1010">
                  <a:moveTo>
                    <a:pt x="257" y="0"/>
                  </a:moveTo>
                  <a:lnTo>
                    <a:pt x="0" y="0"/>
                  </a:lnTo>
                  <a:lnTo>
                    <a:pt x="0" y="1011"/>
                  </a:lnTo>
                  <a:lnTo>
                    <a:pt x="257" y="1011"/>
                  </a:lnTo>
                  <a:lnTo>
                    <a:pt x="257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6382461" y="2490997"/>
            <a:ext cx="161329" cy="385294"/>
            <a:chOff x="10051" y="1797"/>
            <a:chExt cx="254" cy="607"/>
          </a:xfrm>
        </p:grpSpPr>
        <p:sp>
          <p:nvSpPr>
            <p:cNvPr id="6180" name="Freeform 26"/>
            <p:cNvSpPr>
              <a:spLocks/>
            </p:cNvSpPr>
            <p:nvPr/>
          </p:nvSpPr>
          <p:spPr bwMode="auto">
            <a:xfrm>
              <a:off x="10051" y="1797"/>
              <a:ext cx="254" cy="607"/>
            </a:xfrm>
            <a:custGeom>
              <a:avLst/>
              <a:gdLst>
                <a:gd name="T0" fmla="+- 0 10306 10051"/>
                <a:gd name="T1" fmla="*/ T0 w 254"/>
                <a:gd name="T2" fmla="+- 0 1797 1797"/>
                <a:gd name="T3" fmla="*/ 1797 h 607"/>
                <a:gd name="T4" fmla="+- 0 10051 10051"/>
                <a:gd name="T5" fmla="*/ T4 w 254"/>
                <a:gd name="T6" fmla="+- 0 1797 1797"/>
                <a:gd name="T7" fmla="*/ 1797 h 607"/>
                <a:gd name="T8" fmla="+- 0 10051 10051"/>
                <a:gd name="T9" fmla="*/ T8 w 254"/>
                <a:gd name="T10" fmla="+- 0 2405 1797"/>
                <a:gd name="T11" fmla="*/ 2405 h 607"/>
                <a:gd name="T12" fmla="+- 0 10306 10051"/>
                <a:gd name="T13" fmla="*/ T12 w 254"/>
                <a:gd name="T14" fmla="+- 0 2405 1797"/>
                <a:gd name="T15" fmla="*/ 2405 h 607"/>
                <a:gd name="T16" fmla="+- 0 10306 10051"/>
                <a:gd name="T17" fmla="*/ T16 w 254"/>
                <a:gd name="T18" fmla="+- 0 1797 1797"/>
                <a:gd name="T19" fmla="*/ 1797 h 6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54" h="607">
                  <a:moveTo>
                    <a:pt x="255" y="0"/>
                  </a:moveTo>
                  <a:lnTo>
                    <a:pt x="0" y="0"/>
                  </a:lnTo>
                  <a:lnTo>
                    <a:pt x="0" y="608"/>
                  </a:lnTo>
                  <a:lnTo>
                    <a:pt x="255" y="608"/>
                  </a:lnTo>
                  <a:lnTo>
                    <a:pt x="255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6788323" y="2280895"/>
            <a:ext cx="163234" cy="595396"/>
            <a:chOff x="10690" y="1466"/>
            <a:chExt cx="257" cy="938"/>
          </a:xfrm>
        </p:grpSpPr>
        <p:sp>
          <p:nvSpPr>
            <p:cNvPr id="6179" name="Freeform 28"/>
            <p:cNvSpPr>
              <a:spLocks/>
            </p:cNvSpPr>
            <p:nvPr/>
          </p:nvSpPr>
          <p:spPr bwMode="auto">
            <a:xfrm>
              <a:off x="10690" y="1466"/>
              <a:ext cx="257" cy="938"/>
            </a:xfrm>
            <a:custGeom>
              <a:avLst/>
              <a:gdLst>
                <a:gd name="T0" fmla="+- 0 10946 10690"/>
                <a:gd name="T1" fmla="*/ T0 w 257"/>
                <a:gd name="T2" fmla="+- 0 1466 1466"/>
                <a:gd name="T3" fmla="*/ 1466 h 938"/>
                <a:gd name="T4" fmla="+- 0 10690 10690"/>
                <a:gd name="T5" fmla="*/ T4 w 257"/>
                <a:gd name="T6" fmla="+- 0 1466 1466"/>
                <a:gd name="T7" fmla="*/ 1466 h 938"/>
                <a:gd name="T8" fmla="+- 0 10690 10690"/>
                <a:gd name="T9" fmla="*/ T8 w 257"/>
                <a:gd name="T10" fmla="+- 0 2405 1466"/>
                <a:gd name="T11" fmla="*/ 2405 h 938"/>
                <a:gd name="T12" fmla="+- 0 10946 10690"/>
                <a:gd name="T13" fmla="*/ T12 w 257"/>
                <a:gd name="T14" fmla="+- 0 2405 1466"/>
                <a:gd name="T15" fmla="*/ 2405 h 938"/>
                <a:gd name="T16" fmla="+- 0 10946 10690"/>
                <a:gd name="T17" fmla="*/ T16 w 257"/>
                <a:gd name="T18" fmla="+- 0 1466 1466"/>
                <a:gd name="T19" fmla="*/ 1466 h 9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57" h="938">
                  <a:moveTo>
                    <a:pt x="256" y="0"/>
                  </a:moveTo>
                  <a:lnTo>
                    <a:pt x="0" y="0"/>
                  </a:lnTo>
                  <a:lnTo>
                    <a:pt x="0" y="939"/>
                  </a:lnTo>
                  <a:lnTo>
                    <a:pt x="256" y="939"/>
                  </a:lnTo>
                  <a:lnTo>
                    <a:pt x="256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7194821" y="2326597"/>
            <a:ext cx="163234" cy="549694"/>
            <a:chOff x="11330" y="1538"/>
            <a:chExt cx="257" cy="866"/>
          </a:xfrm>
        </p:grpSpPr>
        <p:sp>
          <p:nvSpPr>
            <p:cNvPr id="6178" name="Freeform 30"/>
            <p:cNvSpPr>
              <a:spLocks/>
            </p:cNvSpPr>
            <p:nvPr/>
          </p:nvSpPr>
          <p:spPr bwMode="auto">
            <a:xfrm>
              <a:off x="11330" y="1538"/>
              <a:ext cx="257" cy="866"/>
            </a:xfrm>
            <a:custGeom>
              <a:avLst/>
              <a:gdLst>
                <a:gd name="T0" fmla="+- 0 11587 11330"/>
                <a:gd name="T1" fmla="*/ T0 w 257"/>
                <a:gd name="T2" fmla="+- 0 1538 1538"/>
                <a:gd name="T3" fmla="*/ 1538 h 866"/>
                <a:gd name="T4" fmla="+- 0 11330 11330"/>
                <a:gd name="T5" fmla="*/ T4 w 257"/>
                <a:gd name="T6" fmla="+- 0 1538 1538"/>
                <a:gd name="T7" fmla="*/ 1538 h 866"/>
                <a:gd name="T8" fmla="+- 0 11330 11330"/>
                <a:gd name="T9" fmla="*/ T8 w 257"/>
                <a:gd name="T10" fmla="+- 0 2405 1538"/>
                <a:gd name="T11" fmla="*/ 2405 h 866"/>
                <a:gd name="T12" fmla="+- 0 11587 11330"/>
                <a:gd name="T13" fmla="*/ T12 w 257"/>
                <a:gd name="T14" fmla="+- 0 2405 1538"/>
                <a:gd name="T15" fmla="*/ 2405 h 866"/>
                <a:gd name="T16" fmla="+- 0 11587 11330"/>
                <a:gd name="T17" fmla="*/ T16 w 257"/>
                <a:gd name="T18" fmla="+- 0 1538 1538"/>
                <a:gd name="T19" fmla="*/ 1538 h 8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57" h="866">
                  <a:moveTo>
                    <a:pt x="257" y="0"/>
                  </a:moveTo>
                  <a:lnTo>
                    <a:pt x="0" y="0"/>
                  </a:lnTo>
                  <a:lnTo>
                    <a:pt x="0" y="867"/>
                  </a:lnTo>
                  <a:lnTo>
                    <a:pt x="257" y="867"/>
                  </a:lnTo>
                  <a:lnTo>
                    <a:pt x="257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7601954" y="2372299"/>
            <a:ext cx="163234" cy="503992"/>
            <a:chOff x="11971" y="1610"/>
            <a:chExt cx="257" cy="794"/>
          </a:xfrm>
        </p:grpSpPr>
        <p:sp>
          <p:nvSpPr>
            <p:cNvPr id="6177" name="Freeform 32"/>
            <p:cNvSpPr>
              <a:spLocks/>
            </p:cNvSpPr>
            <p:nvPr/>
          </p:nvSpPr>
          <p:spPr bwMode="auto">
            <a:xfrm>
              <a:off x="11971" y="1610"/>
              <a:ext cx="257" cy="794"/>
            </a:xfrm>
            <a:custGeom>
              <a:avLst/>
              <a:gdLst>
                <a:gd name="T0" fmla="+- 0 12228 11971"/>
                <a:gd name="T1" fmla="*/ T0 w 257"/>
                <a:gd name="T2" fmla="+- 0 1610 1610"/>
                <a:gd name="T3" fmla="*/ 1610 h 794"/>
                <a:gd name="T4" fmla="+- 0 11971 11971"/>
                <a:gd name="T5" fmla="*/ T4 w 257"/>
                <a:gd name="T6" fmla="+- 0 1610 1610"/>
                <a:gd name="T7" fmla="*/ 1610 h 794"/>
                <a:gd name="T8" fmla="+- 0 11971 11971"/>
                <a:gd name="T9" fmla="*/ T8 w 257"/>
                <a:gd name="T10" fmla="+- 0 2405 1610"/>
                <a:gd name="T11" fmla="*/ 2405 h 794"/>
                <a:gd name="T12" fmla="+- 0 12228 11971"/>
                <a:gd name="T13" fmla="*/ T12 w 257"/>
                <a:gd name="T14" fmla="+- 0 2405 1610"/>
                <a:gd name="T15" fmla="*/ 2405 h 794"/>
                <a:gd name="T16" fmla="+- 0 12228 11971"/>
                <a:gd name="T17" fmla="*/ T16 w 257"/>
                <a:gd name="T18" fmla="+- 0 1610 1610"/>
                <a:gd name="T19" fmla="*/ 1610 h 7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57" h="794">
                  <a:moveTo>
                    <a:pt x="257" y="0"/>
                  </a:moveTo>
                  <a:lnTo>
                    <a:pt x="0" y="0"/>
                  </a:lnTo>
                  <a:lnTo>
                    <a:pt x="0" y="795"/>
                  </a:lnTo>
                  <a:lnTo>
                    <a:pt x="257" y="795"/>
                  </a:lnTo>
                  <a:lnTo>
                    <a:pt x="257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8009086" y="1869577"/>
            <a:ext cx="161329" cy="1006714"/>
            <a:chOff x="12612" y="818"/>
            <a:chExt cx="254" cy="1586"/>
          </a:xfrm>
        </p:grpSpPr>
        <p:sp>
          <p:nvSpPr>
            <p:cNvPr id="6176" name="Freeform 34"/>
            <p:cNvSpPr>
              <a:spLocks/>
            </p:cNvSpPr>
            <p:nvPr/>
          </p:nvSpPr>
          <p:spPr bwMode="auto">
            <a:xfrm>
              <a:off x="12612" y="818"/>
              <a:ext cx="254" cy="1586"/>
            </a:xfrm>
            <a:custGeom>
              <a:avLst/>
              <a:gdLst>
                <a:gd name="T0" fmla="+- 0 12866 12612"/>
                <a:gd name="T1" fmla="*/ T0 w 254"/>
                <a:gd name="T2" fmla="+- 0 818 818"/>
                <a:gd name="T3" fmla="*/ 818 h 1586"/>
                <a:gd name="T4" fmla="+- 0 12612 12612"/>
                <a:gd name="T5" fmla="*/ T4 w 254"/>
                <a:gd name="T6" fmla="+- 0 818 818"/>
                <a:gd name="T7" fmla="*/ 818 h 1586"/>
                <a:gd name="T8" fmla="+- 0 12612 12612"/>
                <a:gd name="T9" fmla="*/ T8 w 254"/>
                <a:gd name="T10" fmla="+- 0 2405 818"/>
                <a:gd name="T11" fmla="*/ 2405 h 1586"/>
                <a:gd name="T12" fmla="+- 0 12866 12612"/>
                <a:gd name="T13" fmla="*/ T12 w 254"/>
                <a:gd name="T14" fmla="+- 0 2405 818"/>
                <a:gd name="T15" fmla="*/ 2405 h 1586"/>
                <a:gd name="T16" fmla="+- 0 12866 12612"/>
                <a:gd name="T17" fmla="*/ T16 w 254"/>
                <a:gd name="T18" fmla="+- 0 818 818"/>
                <a:gd name="T19" fmla="*/ 818 h 15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54" h="1586">
                  <a:moveTo>
                    <a:pt x="254" y="0"/>
                  </a:moveTo>
                  <a:lnTo>
                    <a:pt x="0" y="0"/>
                  </a:lnTo>
                  <a:lnTo>
                    <a:pt x="0" y="1587"/>
                  </a:lnTo>
                  <a:lnTo>
                    <a:pt x="254" y="1587"/>
                  </a:lnTo>
                  <a:lnTo>
                    <a:pt x="254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8414314" y="1595364"/>
            <a:ext cx="163234" cy="1280926"/>
            <a:chOff x="13250" y="386"/>
            <a:chExt cx="257" cy="2018"/>
          </a:xfrm>
        </p:grpSpPr>
        <p:sp>
          <p:nvSpPr>
            <p:cNvPr id="95" name="Freeform 36"/>
            <p:cNvSpPr>
              <a:spLocks/>
            </p:cNvSpPr>
            <p:nvPr/>
          </p:nvSpPr>
          <p:spPr bwMode="auto">
            <a:xfrm>
              <a:off x="13250" y="386"/>
              <a:ext cx="257" cy="2018"/>
            </a:xfrm>
            <a:custGeom>
              <a:avLst/>
              <a:gdLst>
                <a:gd name="T0" fmla="+- 0 13507 13250"/>
                <a:gd name="T1" fmla="*/ T0 w 257"/>
                <a:gd name="T2" fmla="+- 0 386 386"/>
                <a:gd name="T3" fmla="*/ 386 h 2018"/>
                <a:gd name="T4" fmla="+- 0 13250 13250"/>
                <a:gd name="T5" fmla="*/ T4 w 257"/>
                <a:gd name="T6" fmla="+- 0 386 386"/>
                <a:gd name="T7" fmla="*/ 386 h 2018"/>
                <a:gd name="T8" fmla="+- 0 13250 13250"/>
                <a:gd name="T9" fmla="*/ T8 w 257"/>
                <a:gd name="T10" fmla="+- 0 2405 386"/>
                <a:gd name="T11" fmla="*/ 2405 h 2018"/>
                <a:gd name="T12" fmla="+- 0 13507 13250"/>
                <a:gd name="T13" fmla="*/ T12 w 257"/>
                <a:gd name="T14" fmla="+- 0 2405 386"/>
                <a:gd name="T15" fmla="*/ 2405 h 2018"/>
                <a:gd name="T16" fmla="+- 0 13507 13250"/>
                <a:gd name="T17" fmla="*/ T16 w 257"/>
                <a:gd name="T18" fmla="+- 0 386 386"/>
                <a:gd name="T19" fmla="*/ 386 h 20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57" h="2018">
                  <a:moveTo>
                    <a:pt x="257" y="0"/>
                  </a:moveTo>
                  <a:lnTo>
                    <a:pt x="0" y="0"/>
                  </a:lnTo>
                  <a:lnTo>
                    <a:pt x="0" y="2019"/>
                  </a:lnTo>
                  <a:lnTo>
                    <a:pt x="257" y="2019"/>
                  </a:lnTo>
                  <a:lnTo>
                    <a:pt x="257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1" name="Group 37"/>
          <p:cNvGrpSpPr>
            <a:grpSpLocks/>
          </p:cNvGrpSpPr>
          <p:nvPr/>
        </p:nvGrpSpPr>
        <p:grpSpPr bwMode="auto">
          <a:xfrm>
            <a:off x="5039749" y="1412556"/>
            <a:ext cx="1270" cy="1494203"/>
            <a:chOff x="7937" y="98"/>
            <a:chExt cx="2" cy="2354"/>
          </a:xfrm>
        </p:grpSpPr>
        <p:sp>
          <p:nvSpPr>
            <p:cNvPr id="94" name="Freeform 38"/>
            <p:cNvSpPr>
              <a:spLocks/>
            </p:cNvSpPr>
            <p:nvPr/>
          </p:nvSpPr>
          <p:spPr bwMode="auto">
            <a:xfrm>
              <a:off x="7937" y="98"/>
              <a:ext cx="2" cy="2354"/>
            </a:xfrm>
            <a:custGeom>
              <a:avLst/>
              <a:gdLst>
                <a:gd name="T0" fmla="+- 0 98 98"/>
                <a:gd name="T1" fmla="*/ 98 h 2354"/>
                <a:gd name="T2" fmla="+- 0 2453 98"/>
                <a:gd name="T3" fmla="*/ 2453 h 235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354">
                  <a:moveTo>
                    <a:pt x="0" y="0"/>
                  </a:moveTo>
                  <a:lnTo>
                    <a:pt x="0" y="2355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2" name="Group 39"/>
          <p:cNvGrpSpPr>
            <a:grpSpLocks/>
          </p:cNvGrpSpPr>
          <p:nvPr/>
        </p:nvGrpSpPr>
        <p:grpSpPr bwMode="auto">
          <a:xfrm>
            <a:off x="5009261" y="2876926"/>
            <a:ext cx="3690236" cy="1270"/>
            <a:chOff x="7889" y="2405"/>
            <a:chExt cx="5810" cy="2"/>
          </a:xfrm>
        </p:grpSpPr>
        <p:sp>
          <p:nvSpPr>
            <p:cNvPr id="93" name="Freeform 40"/>
            <p:cNvSpPr>
              <a:spLocks/>
            </p:cNvSpPr>
            <p:nvPr/>
          </p:nvSpPr>
          <p:spPr bwMode="auto">
            <a:xfrm>
              <a:off x="7889" y="2405"/>
              <a:ext cx="5810" cy="2"/>
            </a:xfrm>
            <a:custGeom>
              <a:avLst/>
              <a:gdLst>
                <a:gd name="T0" fmla="+- 0 7889 7889"/>
                <a:gd name="T1" fmla="*/ T0 w 5810"/>
                <a:gd name="T2" fmla="+- 0 13699 7889"/>
                <a:gd name="T3" fmla="*/ T2 w 581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810">
                  <a:moveTo>
                    <a:pt x="0" y="0"/>
                  </a:moveTo>
                  <a:lnTo>
                    <a:pt x="5810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3" name="Group 41"/>
          <p:cNvGrpSpPr>
            <a:grpSpLocks/>
          </p:cNvGrpSpPr>
          <p:nvPr/>
        </p:nvGrpSpPr>
        <p:grpSpPr bwMode="auto">
          <a:xfrm>
            <a:off x="5009261" y="2694117"/>
            <a:ext cx="30487" cy="1270"/>
            <a:chOff x="7889" y="2117"/>
            <a:chExt cx="48" cy="2"/>
          </a:xfrm>
        </p:grpSpPr>
        <p:sp>
          <p:nvSpPr>
            <p:cNvPr id="92" name="Freeform 42"/>
            <p:cNvSpPr>
              <a:spLocks/>
            </p:cNvSpPr>
            <p:nvPr/>
          </p:nvSpPr>
          <p:spPr bwMode="auto">
            <a:xfrm>
              <a:off x="7889" y="2117"/>
              <a:ext cx="48" cy="2"/>
            </a:xfrm>
            <a:custGeom>
              <a:avLst/>
              <a:gdLst>
                <a:gd name="T0" fmla="+- 0 7889 7889"/>
                <a:gd name="T1" fmla="*/ T0 w 48"/>
                <a:gd name="T2" fmla="+- 0 7937 7889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4" name="Group 43"/>
          <p:cNvGrpSpPr>
            <a:grpSpLocks/>
          </p:cNvGrpSpPr>
          <p:nvPr/>
        </p:nvGrpSpPr>
        <p:grpSpPr bwMode="auto">
          <a:xfrm>
            <a:off x="5009261" y="2511309"/>
            <a:ext cx="30487" cy="1270"/>
            <a:chOff x="7889" y="1829"/>
            <a:chExt cx="48" cy="2"/>
          </a:xfrm>
        </p:grpSpPr>
        <p:sp>
          <p:nvSpPr>
            <p:cNvPr id="91" name="Freeform 44"/>
            <p:cNvSpPr>
              <a:spLocks/>
            </p:cNvSpPr>
            <p:nvPr/>
          </p:nvSpPr>
          <p:spPr bwMode="auto">
            <a:xfrm>
              <a:off x="7889" y="1829"/>
              <a:ext cx="48" cy="2"/>
            </a:xfrm>
            <a:custGeom>
              <a:avLst/>
              <a:gdLst>
                <a:gd name="T0" fmla="+- 0 7889 7889"/>
                <a:gd name="T1" fmla="*/ T0 w 48"/>
                <a:gd name="T2" fmla="+- 0 7937 7889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5009261" y="2326597"/>
            <a:ext cx="30487" cy="1270"/>
            <a:chOff x="7889" y="1538"/>
            <a:chExt cx="48" cy="2"/>
          </a:xfrm>
        </p:grpSpPr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7889" y="1538"/>
              <a:ext cx="48" cy="2"/>
            </a:xfrm>
            <a:custGeom>
              <a:avLst/>
              <a:gdLst>
                <a:gd name="T0" fmla="+- 0 7889 7889"/>
                <a:gd name="T1" fmla="*/ T0 w 48"/>
                <a:gd name="T2" fmla="+- 0 7937 7889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5009261" y="2143789"/>
            <a:ext cx="30487" cy="1270"/>
            <a:chOff x="7889" y="1250"/>
            <a:chExt cx="48" cy="2"/>
          </a:xfrm>
        </p:grpSpPr>
        <p:sp>
          <p:nvSpPr>
            <p:cNvPr id="89" name="Freeform 48"/>
            <p:cNvSpPr>
              <a:spLocks/>
            </p:cNvSpPr>
            <p:nvPr/>
          </p:nvSpPr>
          <p:spPr bwMode="auto">
            <a:xfrm>
              <a:off x="7889" y="1250"/>
              <a:ext cx="48" cy="2"/>
            </a:xfrm>
            <a:custGeom>
              <a:avLst/>
              <a:gdLst>
                <a:gd name="T0" fmla="+- 0 7889 7889"/>
                <a:gd name="T1" fmla="*/ T0 w 48"/>
                <a:gd name="T2" fmla="+- 0 7937 7889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7" name="Group 49"/>
          <p:cNvGrpSpPr>
            <a:grpSpLocks/>
          </p:cNvGrpSpPr>
          <p:nvPr/>
        </p:nvGrpSpPr>
        <p:grpSpPr bwMode="auto">
          <a:xfrm>
            <a:off x="5009261" y="1960981"/>
            <a:ext cx="30487" cy="1270"/>
            <a:chOff x="7889" y="962"/>
            <a:chExt cx="48" cy="2"/>
          </a:xfrm>
        </p:grpSpPr>
        <p:sp>
          <p:nvSpPr>
            <p:cNvPr id="88" name="Freeform 50"/>
            <p:cNvSpPr>
              <a:spLocks/>
            </p:cNvSpPr>
            <p:nvPr/>
          </p:nvSpPr>
          <p:spPr bwMode="auto">
            <a:xfrm>
              <a:off x="7889" y="962"/>
              <a:ext cx="48" cy="2"/>
            </a:xfrm>
            <a:custGeom>
              <a:avLst/>
              <a:gdLst>
                <a:gd name="T0" fmla="+- 0 7889 7889"/>
                <a:gd name="T1" fmla="*/ T0 w 48"/>
                <a:gd name="T2" fmla="+- 0 7937 7889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8" name="Group 51"/>
          <p:cNvGrpSpPr>
            <a:grpSpLocks/>
          </p:cNvGrpSpPr>
          <p:nvPr/>
        </p:nvGrpSpPr>
        <p:grpSpPr bwMode="auto">
          <a:xfrm>
            <a:off x="5009261" y="1778173"/>
            <a:ext cx="30487" cy="1270"/>
            <a:chOff x="7889" y="674"/>
            <a:chExt cx="48" cy="2"/>
          </a:xfrm>
        </p:grpSpPr>
        <p:sp>
          <p:nvSpPr>
            <p:cNvPr id="87" name="Freeform 52"/>
            <p:cNvSpPr>
              <a:spLocks/>
            </p:cNvSpPr>
            <p:nvPr/>
          </p:nvSpPr>
          <p:spPr bwMode="auto">
            <a:xfrm>
              <a:off x="7889" y="674"/>
              <a:ext cx="48" cy="2"/>
            </a:xfrm>
            <a:custGeom>
              <a:avLst/>
              <a:gdLst>
                <a:gd name="T0" fmla="+- 0 7889 7889"/>
                <a:gd name="T1" fmla="*/ T0 w 48"/>
                <a:gd name="T2" fmla="+- 0 7937 7889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9" name="Group 53"/>
          <p:cNvGrpSpPr>
            <a:grpSpLocks/>
          </p:cNvGrpSpPr>
          <p:nvPr/>
        </p:nvGrpSpPr>
        <p:grpSpPr bwMode="auto">
          <a:xfrm>
            <a:off x="5009261" y="1595364"/>
            <a:ext cx="30487" cy="1270"/>
            <a:chOff x="7889" y="386"/>
            <a:chExt cx="48" cy="2"/>
          </a:xfrm>
        </p:grpSpPr>
        <p:sp>
          <p:nvSpPr>
            <p:cNvPr id="86" name="Freeform 54"/>
            <p:cNvSpPr>
              <a:spLocks/>
            </p:cNvSpPr>
            <p:nvPr/>
          </p:nvSpPr>
          <p:spPr bwMode="auto">
            <a:xfrm>
              <a:off x="7889" y="386"/>
              <a:ext cx="48" cy="2"/>
            </a:xfrm>
            <a:custGeom>
              <a:avLst/>
              <a:gdLst>
                <a:gd name="T0" fmla="+- 0 7889 7889"/>
                <a:gd name="T1" fmla="*/ T0 w 48"/>
                <a:gd name="T2" fmla="+- 0 7937 7889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0" name="Group 55"/>
          <p:cNvGrpSpPr>
            <a:grpSpLocks/>
          </p:cNvGrpSpPr>
          <p:nvPr/>
        </p:nvGrpSpPr>
        <p:grpSpPr bwMode="auto">
          <a:xfrm>
            <a:off x="5009261" y="1412556"/>
            <a:ext cx="30487" cy="1270"/>
            <a:chOff x="7889" y="98"/>
            <a:chExt cx="48" cy="2"/>
          </a:xfrm>
        </p:grpSpPr>
        <p:sp>
          <p:nvSpPr>
            <p:cNvPr id="85" name="Freeform 56"/>
            <p:cNvSpPr>
              <a:spLocks/>
            </p:cNvSpPr>
            <p:nvPr/>
          </p:nvSpPr>
          <p:spPr bwMode="auto">
            <a:xfrm>
              <a:off x="7889" y="98"/>
              <a:ext cx="48" cy="2"/>
            </a:xfrm>
            <a:custGeom>
              <a:avLst/>
              <a:gdLst>
                <a:gd name="T0" fmla="+- 0 7889 7889"/>
                <a:gd name="T1" fmla="*/ T0 w 48"/>
                <a:gd name="T2" fmla="+- 0 7937 7889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1" name="Group 57"/>
          <p:cNvGrpSpPr>
            <a:grpSpLocks/>
          </p:cNvGrpSpPr>
          <p:nvPr/>
        </p:nvGrpSpPr>
        <p:grpSpPr bwMode="auto">
          <a:xfrm>
            <a:off x="5446881" y="2876926"/>
            <a:ext cx="1270" cy="30468"/>
            <a:chOff x="8578" y="2405"/>
            <a:chExt cx="2" cy="48"/>
          </a:xfrm>
        </p:grpSpPr>
        <p:sp>
          <p:nvSpPr>
            <p:cNvPr id="84" name="Freeform 58"/>
            <p:cNvSpPr>
              <a:spLocks/>
            </p:cNvSpPr>
            <p:nvPr/>
          </p:nvSpPr>
          <p:spPr bwMode="auto">
            <a:xfrm>
              <a:off x="8578" y="2405"/>
              <a:ext cx="2" cy="48"/>
            </a:xfrm>
            <a:custGeom>
              <a:avLst/>
              <a:gdLst>
                <a:gd name="T0" fmla="+- 0 2405 2405"/>
                <a:gd name="T1" fmla="*/ 2405 h 48"/>
                <a:gd name="T2" fmla="+- 0 2453 2405"/>
                <a:gd name="T3" fmla="*/ 2453 h 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2" name="Group 59"/>
          <p:cNvGrpSpPr>
            <a:grpSpLocks/>
          </p:cNvGrpSpPr>
          <p:nvPr/>
        </p:nvGrpSpPr>
        <p:grpSpPr bwMode="auto">
          <a:xfrm>
            <a:off x="5853379" y="2876926"/>
            <a:ext cx="1270" cy="30468"/>
            <a:chOff x="9218" y="2405"/>
            <a:chExt cx="2" cy="48"/>
          </a:xfrm>
        </p:grpSpPr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9218" y="2405"/>
              <a:ext cx="2" cy="48"/>
            </a:xfrm>
            <a:custGeom>
              <a:avLst/>
              <a:gdLst>
                <a:gd name="T0" fmla="+- 0 2405 2405"/>
                <a:gd name="T1" fmla="*/ 2405 h 48"/>
                <a:gd name="T2" fmla="+- 0 2453 2405"/>
                <a:gd name="T3" fmla="*/ 2453 h 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6205" name="Picture 6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5" y="2397"/>
              <a:ext cx="4505" cy="10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62"/>
          <p:cNvGrpSpPr>
            <a:grpSpLocks/>
          </p:cNvGrpSpPr>
          <p:nvPr/>
        </p:nvGrpSpPr>
        <p:grpSpPr bwMode="auto">
          <a:xfrm>
            <a:off x="7887137" y="2876926"/>
            <a:ext cx="1270" cy="30468"/>
            <a:chOff x="12420" y="2405"/>
            <a:chExt cx="2" cy="48"/>
          </a:xfrm>
        </p:grpSpPr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12420" y="2405"/>
              <a:ext cx="2" cy="48"/>
            </a:xfrm>
            <a:custGeom>
              <a:avLst/>
              <a:gdLst>
                <a:gd name="T0" fmla="+- 0 2405 2405"/>
                <a:gd name="T1" fmla="*/ 2405 h 48"/>
                <a:gd name="T2" fmla="+- 0 2453 2405"/>
                <a:gd name="T3" fmla="*/ 2453 h 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4" name="Group 64"/>
          <p:cNvGrpSpPr>
            <a:grpSpLocks/>
          </p:cNvGrpSpPr>
          <p:nvPr/>
        </p:nvGrpSpPr>
        <p:grpSpPr bwMode="auto">
          <a:xfrm>
            <a:off x="8292364" y="2876926"/>
            <a:ext cx="1270" cy="30468"/>
            <a:chOff x="13058" y="2405"/>
            <a:chExt cx="2" cy="48"/>
          </a:xfrm>
        </p:grpSpPr>
        <p:sp>
          <p:nvSpPr>
            <p:cNvPr id="81" name="Freeform 65"/>
            <p:cNvSpPr>
              <a:spLocks/>
            </p:cNvSpPr>
            <p:nvPr/>
          </p:nvSpPr>
          <p:spPr bwMode="auto">
            <a:xfrm>
              <a:off x="13058" y="2405"/>
              <a:ext cx="2" cy="48"/>
            </a:xfrm>
            <a:custGeom>
              <a:avLst/>
              <a:gdLst>
                <a:gd name="T0" fmla="+- 0 2405 2405"/>
                <a:gd name="T1" fmla="*/ 2405 h 48"/>
                <a:gd name="T2" fmla="+- 0 2453 2405"/>
                <a:gd name="T3" fmla="*/ 2453 h 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5" name="Group 66"/>
          <p:cNvGrpSpPr>
            <a:grpSpLocks/>
          </p:cNvGrpSpPr>
          <p:nvPr/>
        </p:nvGrpSpPr>
        <p:grpSpPr bwMode="auto">
          <a:xfrm>
            <a:off x="8699497" y="2876926"/>
            <a:ext cx="1270" cy="30468"/>
            <a:chOff x="13699" y="2405"/>
            <a:chExt cx="2" cy="48"/>
          </a:xfrm>
        </p:grpSpPr>
        <p:sp>
          <p:nvSpPr>
            <p:cNvPr id="80" name="Freeform 67"/>
            <p:cNvSpPr>
              <a:spLocks/>
            </p:cNvSpPr>
            <p:nvPr/>
          </p:nvSpPr>
          <p:spPr bwMode="auto">
            <a:xfrm>
              <a:off x="13699" y="2405"/>
              <a:ext cx="2" cy="48"/>
            </a:xfrm>
            <a:custGeom>
              <a:avLst/>
              <a:gdLst>
                <a:gd name="T0" fmla="+- 0 2405 2405"/>
                <a:gd name="T1" fmla="*/ 2405 h 48"/>
                <a:gd name="T2" fmla="+- 0 2453 2405"/>
                <a:gd name="T3" fmla="*/ 2453 h 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6" name="Group 68"/>
          <p:cNvGrpSpPr>
            <a:grpSpLocks/>
          </p:cNvGrpSpPr>
          <p:nvPr/>
        </p:nvGrpSpPr>
        <p:grpSpPr bwMode="auto">
          <a:xfrm>
            <a:off x="7874434" y="2974677"/>
            <a:ext cx="235006" cy="235492"/>
            <a:chOff x="12400" y="2559"/>
            <a:chExt cx="370" cy="371"/>
          </a:xfrm>
        </p:grpSpPr>
        <p:sp>
          <p:nvSpPr>
            <p:cNvPr id="61" name="Freeform 69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412 12400"/>
                <a:gd name="T1" fmla="*/ T0 w 370"/>
                <a:gd name="T2" fmla="+- 0 2805 2559"/>
                <a:gd name="T3" fmla="*/ 2805 h 371"/>
                <a:gd name="T4" fmla="+- 0 12400 12400"/>
                <a:gd name="T5" fmla="*/ T4 w 370"/>
                <a:gd name="T6" fmla="+- 0 2817 2559"/>
                <a:gd name="T7" fmla="*/ 2817 h 371"/>
                <a:gd name="T8" fmla="+- 0 12450 12400"/>
                <a:gd name="T9" fmla="*/ T8 w 370"/>
                <a:gd name="T10" fmla="+- 0 2930 2559"/>
                <a:gd name="T11" fmla="*/ 2930 h 371"/>
                <a:gd name="T12" fmla="+- 0 12462 12400"/>
                <a:gd name="T13" fmla="*/ T12 w 370"/>
                <a:gd name="T14" fmla="+- 0 2918 2559"/>
                <a:gd name="T15" fmla="*/ 2918 h 371"/>
                <a:gd name="T16" fmla="+- 0 12446 12400"/>
                <a:gd name="T17" fmla="*/ T16 w 370"/>
                <a:gd name="T18" fmla="+- 0 2885 2559"/>
                <a:gd name="T19" fmla="*/ 2885 h 371"/>
                <a:gd name="T20" fmla="+- 0 12458 12400"/>
                <a:gd name="T21" fmla="*/ T20 w 370"/>
                <a:gd name="T22" fmla="+- 0 2873 2559"/>
                <a:gd name="T23" fmla="*/ 2873 h 371"/>
                <a:gd name="T24" fmla="+- 0 12440 12400"/>
                <a:gd name="T25" fmla="*/ T24 w 370"/>
                <a:gd name="T26" fmla="+- 0 2873 2559"/>
                <a:gd name="T27" fmla="*/ 2873 h 371"/>
                <a:gd name="T28" fmla="+- 0 12422 12400"/>
                <a:gd name="T29" fmla="*/ T28 w 370"/>
                <a:gd name="T30" fmla="+- 0 2833 2559"/>
                <a:gd name="T31" fmla="*/ 2833 h 371"/>
                <a:gd name="T32" fmla="+- 0 12418 12400"/>
                <a:gd name="T33" fmla="*/ T32 w 370"/>
                <a:gd name="T34" fmla="+- 0 2826 2559"/>
                <a:gd name="T35" fmla="*/ 2826 h 371"/>
                <a:gd name="T36" fmla="+- 0 12414 12400"/>
                <a:gd name="T37" fmla="*/ T36 w 370"/>
                <a:gd name="T38" fmla="+- 0 2820 2559"/>
                <a:gd name="T39" fmla="*/ 2820 h 371"/>
                <a:gd name="T40" fmla="+- 0 12446 12400"/>
                <a:gd name="T41" fmla="*/ T40 w 370"/>
                <a:gd name="T42" fmla="+- 0 2820 2559"/>
                <a:gd name="T43" fmla="*/ 2820 h 371"/>
                <a:gd name="T44" fmla="+- 0 12412 12400"/>
                <a:gd name="T45" fmla="*/ T44 w 370"/>
                <a:gd name="T46" fmla="+- 0 2805 2559"/>
                <a:gd name="T47" fmla="*/ 2805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370" h="371">
                  <a:moveTo>
                    <a:pt x="12" y="246"/>
                  </a:moveTo>
                  <a:lnTo>
                    <a:pt x="0" y="258"/>
                  </a:lnTo>
                  <a:lnTo>
                    <a:pt x="50" y="371"/>
                  </a:lnTo>
                  <a:lnTo>
                    <a:pt x="62" y="359"/>
                  </a:lnTo>
                  <a:lnTo>
                    <a:pt x="46" y="326"/>
                  </a:lnTo>
                  <a:lnTo>
                    <a:pt x="58" y="314"/>
                  </a:lnTo>
                  <a:lnTo>
                    <a:pt x="40" y="314"/>
                  </a:lnTo>
                  <a:lnTo>
                    <a:pt x="22" y="274"/>
                  </a:lnTo>
                  <a:lnTo>
                    <a:pt x="18" y="267"/>
                  </a:lnTo>
                  <a:lnTo>
                    <a:pt x="14" y="261"/>
                  </a:lnTo>
                  <a:lnTo>
                    <a:pt x="46" y="261"/>
                  </a:lnTo>
                  <a:lnTo>
                    <a:pt x="12" y="24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70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446 12400"/>
                <a:gd name="T1" fmla="*/ T0 w 370"/>
                <a:gd name="T2" fmla="+- 0 2820 2559"/>
                <a:gd name="T3" fmla="*/ 2820 h 371"/>
                <a:gd name="T4" fmla="+- 0 12414 12400"/>
                <a:gd name="T5" fmla="*/ T4 w 370"/>
                <a:gd name="T6" fmla="+- 0 2820 2559"/>
                <a:gd name="T7" fmla="*/ 2820 h 371"/>
                <a:gd name="T8" fmla="+- 0 12420 12400"/>
                <a:gd name="T9" fmla="*/ T8 w 370"/>
                <a:gd name="T10" fmla="+- 0 2823 2559"/>
                <a:gd name="T11" fmla="*/ 2823 h 371"/>
                <a:gd name="T12" fmla="+- 0 12427 12400"/>
                <a:gd name="T13" fmla="*/ T12 w 370"/>
                <a:gd name="T14" fmla="+- 0 2827 2559"/>
                <a:gd name="T15" fmla="*/ 2827 h 371"/>
                <a:gd name="T16" fmla="+- 0 12437 12400"/>
                <a:gd name="T17" fmla="*/ T16 w 370"/>
                <a:gd name="T18" fmla="+- 0 2831 2559"/>
                <a:gd name="T19" fmla="*/ 2831 h 371"/>
                <a:gd name="T20" fmla="+- 0 12468 12400"/>
                <a:gd name="T21" fmla="*/ T20 w 370"/>
                <a:gd name="T22" fmla="+- 0 2845 2559"/>
                <a:gd name="T23" fmla="*/ 2845 h 371"/>
                <a:gd name="T24" fmla="+- 0 12440 12400"/>
                <a:gd name="T25" fmla="*/ T24 w 370"/>
                <a:gd name="T26" fmla="+- 0 2873 2559"/>
                <a:gd name="T27" fmla="*/ 2873 h 371"/>
                <a:gd name="T28" fmla="+- 0 12458 12400"/>
                <a:gd name="T29" fmla="*/ T28 w 370"/>
                <a:gd name="T30" fmla="+- 0 2873 2559"/>
                <a:gd name="T31" fmla="*/ 2873 h 371"/>
                <a:gd name="T32" fmla="+- 0 12480 12400"/>
                <a:gd name="T33" fmla="*/ T32 w 370"/>
                <a:gd name="T34" fmla="+- 0 2851 2559"/>
                <a:gd name="T35" fmla="*/ 2851 h 371"/>
                <a:gd name="T36" fmla="+- 0 12519 12400"/>
                <a:gd name="T37" fmla="*/ T36 w 370"/>
                <a:gd name="T38" fmla="+- 0 2851 2559"/>
                <a:gd name="T39" fmla="*/ 2851 h 371"/>
                <a:gd name="T40" fmla="+- 0 12446 12400"/>
                <a:gd name="T41" fmla="*/ T40 w 370"/>
                <a:gd name="T42" fmla="+- 0 2820 2559"/>
                <a:gd name="T43" fmla="*/ 2820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370" h="371">
                  <a:moveTo>
                    <a:pt x="46" y="261"/>
                  </a:moveTo>
                  <a:lnTo>
                    <a:pt x="14" y="261"/>
                  </a:lnTo>
                  <a:lnTo>
                    <a:pt x="20" y="264"/>
                  </a:lnTo>
                  <a:lnTo>
                    <a:pt x="27" y="268"/>
                  </a:lnTo>
                  <a:lnTo>
                    <a:pt x="37" y="272"/>
                  </a:lnTo>
                  <a:lnTo>
                    <a:pt x="68" y="286"/>
                  </a:lnTo>
                  <a:lnTo>
                    <a:pt x="40" y="314"/>
                  </a:lnTo>
                  <a:lnTo>
                    <a:pt x="58" y="314"/>
                  </a:lnTo>
                  <a:lnTo>
                    <a:pt x="80" y="292"/>
                  </a:lnTo>
                  <a:lnTo>
                    <a:pt x="119" y="292"/>
                  </a:lnTo>
                  <a:lnTo>
                    <a:pt x="46" y="261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71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519 12400"/>
                <a:gd name="T1" fmla="*/ T0 w 370"/>
                <a:gd name="T2" fmla="+- 0 2851 2559"/>
                <a:gd name="T3" fmla="*/ 2851 h 371"/>
                <a:gd name="T4" fmla="+- 0 12480 12400"/>
                <a:gd name="T5" fmla="*/ T4 w 370"/>
                <a:gd name="T6" fmla="+- 0 2851 2559"/>
                <a:gd name="T7" fmla="*/ 2851 h 371"/>
                <a:gd name="T8" fmla="+- 0 12514 12400"/>
                <a:gd name="T9" fmla="*/ T8 w 370"/>
                <a:gd name="T10" fmla="+- 0 2866 2559"/>
                <a:gd name="T11" fmla="*/ 2866 h 371"/>
                <a:gd name="T12" fmla="+- 0 12526 12400"/>
                <a:gd name="T13" fmla="*/ T12 w 370"/>
                <a:gd name="T14" fmla="+- 0 2854 2559"/>
                <a:gd name="T15" fmla="*/ 2854 h 371"/>
                <a:gd name="T16" fmla="+- 0 12519 12400"/>
                <a:gd name="T17" fmla="*/ T16 w 370"/>
                <a:gd name="T18" fmla="+- 0 2851 2559"/>
                <a:gd name="T19" fmla="*/ 2851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70" h="371">
                  <a:moveTo>
                    <a:pt x="119" y="292"/>
                  </a:moveTo>
                  <a:lnTo>
                    <a:pt x="80" y="292"/>
                  </a:lnTo>
                  <a:lnTo>
                    <a:pt x="114" y="307"/>
                  </a:lnTo>
                  <a:lnTo>
                    <a:pt x="126" y="295"/>
                  </a:lnTo>
                  <a:lnTo>
                    <a:pt x="119" y="29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72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482 12400"/>
                <a:gd name="T1" fmla="*/ T0 w 370"/>
                <a:gd name="T2" fmla="+- 0 2779 2559"/>
                <a:gd name="T3" fmla="*/ 2779 h 371"/>
                <a:gd name="T4" fmla="+- 0 12473 12400"/>
                <a:gd name="T5" fmla="*/ T4 w 370"/>
                <a:gd name="T6" fmla="+- 0 2788 2559"/>
                <a:gd name="T7" fmla="*/ 2788 h 371"/>
                <a:gd name="T8" fmla="+- 0 12532 12400"/>
                <a:gd name="T9" fmla="*/ T8 w 370"/>
                <a:gd name="T10" fmla="+- 0 2847 2559"/>
                <a:gd name="T11" fmla="*/ 2847 h 371"/>
                <a:gd name="T12" fmla="+- 0 12542 12400"/>
                <a:gd name="T13" fmla="*/ T12 w 370"/>
                <a:gd name="T14" fmla="+- 0 2837 2559"/>
                <a:gd name="T15" fmla="*/ 2837 h 371"/>
                <a:gd name="T16" fmla="+- 0 12503 12400"/>
                <a:gd name="T17" fmla="*/ T16 w 370"/>
                <a:gd name="T18" fmla="+- 0 2798 2559"/>
                <a:gd name="T19" fmla="*/ 2798 h 371"/>
                <a:gd name="T20" fmla="+- 0 12499 12400"/>
                <a:gd name="T21" fmla="*/ T20 w 370"/>
                <a:gd name="T22" fmla="+- 0 2791 2559"/>
                <a:gd name="T23" fmla="*/ 2791 h 371"/>
                <a:gd name="T24" fmla="+- 0 12499 12400"/>
                <a:gd name="T25" fmla="*/ T24 w 370"/>
                <a:gd name="T26" fmla="+- 0 2788 2559"/>
                <a:gd name="T27" fmla="*/ 2788 h 371"/>
                <a:gd name="T28" fmla="+- 0 12491 12400"/>
                <a:gd name="T29" fmla="*/ T28 w 370"/>
                <a:gd name="T30" fmla="+- 0 2788 2559"/>
                <a:gd name="T31" fmla="*/ 2788 h 371"/>
                <a:gd name="T32" fmla="+- 0 12482 12400"/>
                <a:gd name="T33" fmla="*/ T32 w 370"/>
                <a:gd name="T34" fmla="+- 0 2779 2559"/>
                <a:gd name="T35" fmla="*/ 2779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70" h="371">
                  <a:moveTo>
                    <a:pt x="82" y="220"/>
                  </a:moveTo>
                  <a:lnTo>
                    <a:pt x="73" y="229"/>
                  </a:lnTo>
                  <a:lnTo>
                    <a:pt x="132" y="288"/>
                  </a:lnTo>
                  <a:lnTo>
                    <a:pt x="142" y="278"/>
                  </a:lnTo>
                  <a:lnTo>
                    <a:pt x="103" y="239"/>
                  </a:lnTo>
                  <a:lnTo>
                    <a:pt x="99" y="232"/>
                  </a:lnTo>
                  <a:lnTo>
                    <a:pt x="99" y="229"/>
                  </a:lnTo>
                  <a:lnTo>
                    <a:pt x="91" y="229"/>
                  </a:lnTo>
                  <a:lnTo>
                    <a:pt x="82" y="22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73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545 12400"/>
                <a:gd name="T1" fmla="*/ T0 w 370"/>
                <a:gd name="T2" fmla="+- 0 2764 2559"/>
                <a:gd name="T3" fmla="*/ 2764 h 371"/>
                <a:gd name="T4" fmla="+- 0 12518 12400"/>
                <a:gd name="T5" fmla="*/ T4 w 370"/>
                <a:gd name="T6" fmla="+- 0 2764 2559"/>
                <a:gd name="T7" fmla="*/ 2764 h 371"/>
                <a:gd name="T8" fmla="+- 0 12521 12400"/>
                <a:gd name="T9" fmla="*/ T8 w 370"/>
                <a:gd name="T10" fmla="+- 0 2764 2559"/>
                <a:gd name="T11" fmla="*/ 2764 h 371"/>
                <a:gd name="T12" fmla="+- 0 12524 12400"/>
                <a:gd name="T13" fmla="*/ T12 w 370"/>
                <a:gd name="T14" fmla="+- 0 2766 2559"/>
                <a:gd name="T15" fmla="*/ 2766 h 371"/>
                <a:gd name="T16" fmla="+- 0 12527 12400"/>
                <a:gd name="T17" fmla="*/ T16 w 370"/>
                <a:gd name="T18" fmla="+- 0 2767 2559"/>
                <a:gd name="T19" fmla="*/ 2767 h 371"/>
                <a:gd name="T20" fmla="+- 0 12530 12400"/>
                <a:gd name="T21" fmla="*/ T20 w 370"/>
                <a:gd name="T22" fmla="+- 0 2770 2559"/>
                <a:gd name="T23" fmla="*/ 2770 h 371"/>
                <a:gd name="T24" fmla="+- 0 12570 12400"/>
                <a:gd name="T25" fmla="*/ T24 w 370"/>
                <a:gd name="T26" fmla="+- 0 2809 2559"/>
                <a:gd name="T27" fmla="*/ 2809 h 371"/>
                <a:gd name="T28" fmla="+- 0 12580 12400"/>
                <a:gd name="T29" fmla="*/ T28 w 370"/>
                <a:gd name="T30" fmla="+- 0 2799 2559"/>
                <a:gd name="T31" fmla="*/ 2799 h 371"/>
                <a:gd name="T32" fmla="+- 0 12545 12400"/>
                <a:gd name="T33" fmla="*/ T32 w 370"/>
                <a:gd name="T34" fmla="+- 0 2764 2559"/>
                <a:gd name="T35" fmla="*/ 2764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70" h="371">
                  <a:moveTo>
                    <a:pt x="145" y="205"/>
                  </a:moveTo>
                  <a:lnTo>
                    <a:pt x="118" y="205"/>
                  </a:lnTo>
                  <a:lnTo>
                    <a:pt x="121" y="205"/>
                  </a:lnTo>
                  <a:lnTo>
                    <a:pt x="124" y="207"/>
                  </a:lnTo>
                  <a:lnTo>
                    <a:pt x="127" y="208"/>
                  </a:lnTo>
                  <a:lnTo>
                    <a:pt x="130" y="211"/>
                  </a:lnTo>
                  <a:lnTo>
                    <a:pt x="170" y="250"/>
                  </a:lnTo>
                  <a:lnTo>
                    <a:pt x="180" y="240"/>
                  </a:lnTo>
                  <a:lnTo>
                    <a:pt x="145" y="205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74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520 12400"/>
                <a:gd name="T1" fmla="*/ T0 w 370"/>
                <a:gd name="T2" fmla="+- 0 2749 2559"/>
                <a:gd name="T3" fmla="*/ 2749 h 371"/>
                <a:gd name="T4" fmla="+- 0 12489 12400"/>
                <a:gd name="T5" fmla="*/ T4 w 370"/>
                <a:gd name="T6" fmla="+- 0 2777 2559"/>
                <a:gd name="T7" fmla="*/ 2777 h 371"/>
                <a:gd name="T8" fmla="+- 0 12491 12400"/>
                <a:gd name="T9" fmla="*/ T8 w 370"/>
                <a:gd name="T10" fmla="+- 0 2788 2559"/>
                <a:gd name="T11" fmla="*/ 2788 h 371"/>
                <a:gd name="T12" fmla="+- 0 12499 12400"/>
                <a:gd name="T13" fmla="*/ T12 w 370"/>
                <a:gd name="T14" fmla="+- 0 2788 2559"/>
                <a:gd name="T15" fmla="*/ 2788 h 371"/>
                <a:gd name="T16" fmla="+- 0 12500 12400"/>
                <a:gd name="T17" fmla="*/ T16 w 370"/>
                <a:gd name="T18" fmla="+- 0 2779 2559"/>
                <a:gd name="T19" fmla="*/ 2779 h 371"/>
                <a:gd name="T20" fmla="+- 0 12502 12400"/>
                <a:gd name="T21" fmla="*/ T20 w 370"/>
                <a:gd name="T22" fmla="+- 0 2774 2559"/>
                <a:gd name="T23" fmla="*/ 2774 h 371"/>
                <a:gd name="T24" fmla="+- 0 12509 12400"/>
                <a:gd name="T25" fmla="*/ T24 w 370"/>
                <a:gd name="T26" fmla="+- 0 2767 2559"/>
                <a:gd name="T27" fmla="*/ 2767 h 371"/>
                <a:gd name="T28" fmla="+- 0 12512 12400"/>
                <a:gd name="T29" fmla="*/ T28 w 370"/>
                <a:gd name="T30" fmla="+- 0 2766 2559"/>
                <a:gd name="T31" fmla="*/ 2766 h 371"/>
                <a:gd name="T32" fmla="+- 0 12518 12400"/>
                <a:gd name="T33" fmla="*/ T32 w 370"/>
                <a:gd name="T34" fmla="+- 0 2764 2559"/>
                <a:gd name="T35" fmla="*/ 2764 h 371"/>
                <a:gd name="T36" fmla="+- 0 12545 12400"/>
                <a:gd name="T37" fmla="*/ T36 w 370"/>
                <a:gd name="T38" fmla="+- 0 2764 2559"/>
                <a:gd name="T39" fmla="*/ 2764 h 371"/>
                <a:gd name="T40" fmla="+- 0 12539 12400"/>
                <a:gd name="T41" fmla="*/ T40 w 370"/>
                <a:gd name="T42" fmla="+- 0 2759 2559"/>
                <a:gd name="T43" fmla="*/ 2759 h 371"/>
                <a:gd name="T44" fmla="+- 0 12536 12400"/>
                <a:gd name="T45" fmla="*/ T44 w 370"/>
                <a:gd name="T46" fmla="+- 0 2756 2559"/>
                <a:gd name="T47" fmla="*/ 2756 h 371"/>
                <a:gd name="T48" fmla="+- 0 12534 12400"/>
                <a:gd name="T49" fmla="*/ T48 w 370"/>
                <a:gd name="T50" fmla="+- 0 2754 2559"/>
                <a:gd name="T51" fmla="*/ 2754 h 371"/>
                <a:gd name="T52" fmla="+- 0 12530 12400"/>
                <a:gd name="T53" fmla="*/ T52 w 370"/>
                <a:gd name="T54" fmla="+- 0 2752 2559"/>
                <a:gd name="T55" fmla="*/ 2752 h 371"/>
                <a:gd name="T56" fmla="+- 0 12527 12400"/>
                <a:gd name="T57" fmla="*/ T56 w 370"/>
                <a:gd name="T58" fmla="+- 0 2750 2559"/>
                <a:gd name="T59" fmla="*/ 2750 h 371"/>
                <a:gd name="T60" fmla="+- 0 12520 12400"/>
                <a:gd name="T61" fmla="*/ T60 w 370"/>
                <a:gd name="T62" fmla="+- 0 2749 2559"/>
                <a:gd name="T63" fmla="*/ 2749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370" h="371">
                  <a:moveTo>
                    <a:pt x="120" y="190"/>
                  </a:moveTo>
                  <a:lnTo>
                    <a:pt x="89" y="218"/>
                  </a:lnTo>
                  <a:lnTo>
                    <a:pt x="91" y="229"/>
                  </a:lnTo>
                  <a:lnTo>
                    <a:pt x="99" y="229"/>
                  </a:lnTo>
                  <a:lnTo>
                    <a:pt x="100" y="220"/>
                  </a:lnTo>
                  <a:lnTo>
                    <a:pt x="102" y="215"/>
                  </a:lnTo>
                  <a:lnTo>
                    <a:pt x="109" y="208"/>
                  </a:lnTo>
                  <a:lnTo>
                    <a:pt x="112" y="207"/>
                  </a:lnTo>
                  <a:lnTo>
                    <a:pt x="118" y="205"/>
                  </a:lnTo>
                  <a:lnTo>
                    <a:pt x="145" y="205"/>
                  </a:lnTo>
                  <a:lnTo>
                    <a:pt x="139" y="200"/>
                  </a:lnTo>
                  <a:lnTo>
                    <a:pt x="136" y="197"/>
                  </a:lnTo>
                  <a:lnTo>
                    <a:pt x="134" y="195"/>
                  </a:lnTo>
                  <a:lnTo>
                    <a:pt x="130" y="193"/>
                  </a:lnTo>
                  <a:lnTo>
                    <a:pt x="127" y="191"/>
                  </a:lnTo>
                  <a:lnTo>
                    <a:pt x="120" y="19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75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567 12400"/>
                <a:gd name="T1" fmla="*/ T0 w 370"/>
                <a:gd name="T2" fmla="+- 0 2730 2559"/>
                <a:gd name="T3" fmla="*/ 2730 h 371"/>
                <a:gd name="T4" fmla="+- 0 12548 12400"/>
                <a:gd name="T5" fmla="*/ T4 w 370"/>
                <a:gd name="T6" fmla="+- 0 2730 2559"/>
                <a:gd name="T7" fmla="*/ 2730 h 371"/>
                <a:gd name="T8" fmla="+- 0 12587 12400"/>
                <a:gd name="T9" fmla="*/ T8 w 370"/>
                <a:gd name="T10" fmla="+- 0 2770 2559"/>
                <a:gd name="T11" fmla="*/ 2770 h 371"/>
                <a:gd name="T12" fmla="+- 0 12592 12400"/>
                <a:gd name="T13" fmla="*/ T12 w 370"/>
                <a:gd name="T14" fmla="+- 0 2773 2559"/>
                <a:gd name="T15" fmla="*/ 2773 h 371"/>
                <a:gd name="T16" fmla="+- 0 12594 12400"/>
                <a:gd name="T17" fmla="*/ T16 w 370"/>
                <a:gd name="T18" fmla="+- 0 2774 2559"/>
                <a:gd name="T19" fmla="*/ 2774 h 371"/>
                <a:gd name="T20" fmla="+- 0 12597 12400"/>
                <a:gd name="T21" fmla="*/ T20 w 370"/>
                <a:gd name="T22" fmla="+- 0 2775 2559"/>
                <a:gd name="T23" fmla="*/ 2775 h 371"/>
                <a:gd name="T24" fmla="+- 0 12600 12400"/>
                <a:gd name="T25" fmla="*/ T24 w 370"/>
                <a:gd name="T26" fmla="+- 0 2776 2559"/>
                <a:gd name="T27" fmla="*/ 2776 h 371"/>
                <a:gd name="T28" fmla="+- 0 12603 12400"/>
                <a:gd name="T29" fmla="*/ T28 w 370"/>
                <a:gd name="T30" fmla="+- 0 2775 2559"/>
                <a:gd name="T31" fmla="*/ 2775 h 371"/>
                <a:gd name="T32" fmla="+- 0 12620 12400"/>
                <a:gd name="T33" fmla="*/ T32 w 370"/>
                <a:gd name="T34" fmla="+- 0 2760 2559"/>
                <a:gd name="T35" fmla="*/ 2760 h 371"/>
                <a:gd name="T36" fmla="+- 0 12600 12400"/>
                <a:gd name="T37" fmla="*/ T36 w 370"/>
                <a:gd name="T38" fmla="+- 0 2760 2559"/>
                <a:gd name="T39" fmla="*/ 2760 h 371"/>
                <a:gd name="T40" fmla="+- 0 12599 12400"/>
                <a:gd name="T41" fmla="*/ T40 w 370"/>
                <a:gd name="T42" fmla="+- 0 2760 2559"/>
                <a:gd name="T43" fmla="*/ 2760 h 371"/>
                <a:gd name="T44" fmla="+- 0 12597 12400"/>
                <a:gd name="T45" fmla="*/ T44 w 370"/>
                <a:gd name="T46" fmla="+- 0 2759 2559"/>
                <a:gd name="T47" fmla="*/ 2759 h 371"/>
                <a:gd name="T48" fmla="+- 0 12595 12400"/>
                <a:gd name="T49" fmla="*/ T48 w 370"/>
                <a:gd name="T50" fmla="+- 0 2757 2559"/>
                <a:gd name="T51" fmla="*/ 2757 h 371"/>
                <a:gd name="T52" fmla="+- 0 12567 12400"/>
                <a:gd name="T53" fmla="*/ T52 w 370"/>
                <a:gd name="T54" fmla="+- 0 2730 2559"/>
                <a:gd name="T55" fmla="*/ 2730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370" h="371">
                  <a:moveTo>
                    <a:pt x="167" y="171"/>
                  </a:moveTo>
                  <a:lnTo>
                    <a:pt x="148" y="171"/>
                  </a:lnTo>
                  <a:lnTo>
                    <a:pt x="187" y="211"/>
                  </a:lnTo>
                  <a:lnTo>
                    <a:pt x="192" y="214"/>
                  </a:lnTo>
                  <a:lnTo>
                    <a:pt x="194" y="215"/>
                  </a:lnTo>
                  <a:lnTo>
                    <a:pt x="197" y="216"/>
                  </a:lnTo>
                  <a:lnTo>
                    <a:pt x="200" y="217"/>
                  </a:lnTo>
                  <a:lnTo>
                    <a:pt x="203" y="216"/>
                  </a:lnTo>
                  <a:lnTo>
                    <a:pt x="220" y="201"/>
                  </a:lnTo>
                  <a:lnTo>
                    <a:pt x="200" y="201"/>
                  </a:lnTo>
                  <a:lnTo>
                    <a:pt x="199" y="201"/>
                  </a:lnTo>
                  <a:lnTo>
                    <a:pt x="197" y="200"/>
                  </a:lnTo>
                  <a:lnTo>
                    <a:pt x="195" y="198"/>
                  </a:lnTo>
                  <a:lnTo>
                    <a:pt x="167" y="171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610 12400"/>
                <a:gd name="T1" fmla="*/ T0 w 370"/>
                <a:gd name="T2" fmla="+- 0 2752 2559"/>
                <a:gd name="T3" fmla="*/ 2752 h 371"/>
                <a:gd name="T4" fmla="+- 0 12608 12400"/>
                <a:gd name="T5" fmla="*/ T4 w 370"/>
                <a:gd name="T6" fmla="+- 0 2754 2559"/>
                <a:gd name="T7" fmla="*/ 2754 h 371"/>
                <a:gd name="T8" fmla="+- 0 12607 12400"/>
                <a:gd name="T9" fmla="*/ T8 w 370"/>
                <a:gd name="T10" fmla="+- 0 2756 2559"/>
                <a:gd name="T11" fmla="*/ 2756 h 371"/>
                <a:gd name="T12" fmla="+- 0 12604 12400"/>
                <a:gd name="T13" fmla="*/ T12 w 370"/>
                <a:gd name="T14" fmla="+- 0 2758 2559"/>
                <a:gd name="T15" fmla="*/ 2758 h 371"/>
                <a:gd name="T16" fmla="+- 0 12603 12400"/>
                <a:gd name="T17" fmla="*/ T16 w 370"/>
                <a:gd name="T18" fmla="+- 0 2759 2559"/>
                <a:gd name="T19" fmla="*/ 2759 h 371"/>
                <a:gd name="T20" fmla="+- 0 12602 12400"/>
                <a:gd name="T21" fmla="*/ T20 w 370"/>
                <a:gd name="T22" fmla="+- 0 2760 2559"/>
                <a:gd name="T23" fmla="*/ 2760 h 371"/>
                <a:gd name="T24" fmla="+- 0 12600 12400"/>
                <a:gd name="T25" fmla="*/ T24 w 370"/>
                <a:gd name="T26" fmla="+- 0 2760 2559"/>
                <a:gd name="T27" fmla="*/ 2760 h 371"/>
                <a:gd name="T28" fmla="+- 0 12620 12400"/>
                <a:gd name="T29" fmla="*/ T28 w 370"/>
                <a:gd name="T30" fmla="+- 0 2760 2559"/>
                <a:gd name="T31" fmla="*/ 2760 h 371"/>
                <a:gd name="T32" fmla="+- 0 12620 12400"/>
                <a:gd name="T33" fmla="*/ T32 w 370"/>
                <a:gd name="T34" fmla="+- 0 2760 2559"/>
                <a:gd name="T35" fmla="*/ 2760 h 371"/>
                <a:gd name="T36" fmla="+- 0 12610 12400"/>
                <a:gd name="T37" fmla="*/ T36 w 370"/>
                <a:gd name="T38" fmla="+- 0 2752 2559"/>
                <a:gd name="T39" fmla="*/ 2752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70" h="371">
                  <a:moveTo>
                    <a:pt x="210" y="193"/>
                  </a:moveTo>
                  <a:lnTo>
                    <a:pt x="208" y="195"/>
                  </a:lnTo>
                  <a:lnTo>
                    <a:pt x="207" y="197"/>
                  </a:lnTo>
                  <a:lnTo>
                    <a:pt x="204" y="199"/>
                  </a:lnTo>
                  <a:lnTo>
                    <a:pt x="203" y="200"/>
                  </a:lnTo>
                  <a:lnTo>
                    <a:pt x="202" y="201"/>
                  </a:lnTo>
                  <a:lnTo>
                    <a:pt x="200" y="201"/>
                  </a:lnTo>
                  <a:lnTo>
                    <a:pt x="220" y="201"/>
                  </a:lnTo>
                  <a:lnTo>
                    <a:pt x="210" y="193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77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577 12400"/>
                <a:gd name="T1" fmla="*/ T0 w 370"/>
                <a:gd name="T2" fmla="+- 0 2685 2559"/>
                <a:gd name="T3" fmla="*/ 2685 h 371"/>
                <a:gd name="T4" fmla="+- 0 12568 12400"/>
                <a:gd name="T5" fmla="*/ T4 w 370"/>
                <a:gd name="T6" fmla="+- 0 2694 2559"/>
                <a:gd name="T7" fmla="*/ 2694 h 371"/>
                <a:gd name="T8" fmla="+- 0 12627 12400"/>
                <a:gd name="T9" fmla="*/ T8 w 370"/>
                <a:gd name="T10" fmla="+- 0 2752 2559"/>
                <a:gd name="T11" fmla="*/ 2752 h 371"/>
                <a:gd name="T12" fmla="+- 0 12637 12400"/>
                <a:gd name="T13" fmla="*/ T12 w 370"/>
                <a:gd name="T14" fmla="+- 0 2742 2559"/>
                <a:gd name="T15" fmla="*/ 2742 h 371"/>
                <a:gd name="T16" fmla="+- 0 12602 12400"/>
                <a:gd name="T17" fmla="*/ T16 w 370"/>
                <a:gd name="T18" fmla="+- 0 2707 2559"/>
                <a:gd name="T19" fmla="*/ 2707 h 371"/>
                <a:gd name="T20" fmla="+- 0 12599 12400"/>
                <a:gd name="T21" fmla="*/ T20 w 370"/>
                <a:gd name="T22" fmla="+- 0 2703 2559"/>
                <a:gd name="T23" fmla="*/ 2703 h 371"/>
                <a:gd name="T24" fmla="+- 0 12596 12400"/>
                <a:gd name="T25" fmla="*/ T24 w 370"/>
                <a:gd name="T26" fmla="+- 0 2698 2559"/>
                <a:gd name="T27" fmla="*/ 2698 h 371"/>
                <a:gd name="T28" fmla="+- 0 12595 12400"/>
                <a:gd name="T29" fmla="*/ T28 w 370"/>
                <a:gd name="T30" fmla="+- 0 2695 2559"/>
                <a:gd name="T31" fmla="*/ 2695 h 371"/>
                <a:gd name="T32" fmla="+- 0 12595 12400"/>
                <a:gd name="T33" fmla="*/ T32 w 370"/>
                <a:gd name="T34" fmla="+- 0 2693 2559"/>
                <a:gd name="T35" fmla="*/ 2693 h 371"/>
                <a:gd name="T36" fmla="+- 0 12586 12400"/>
                <a:gd name="T37" fmla="*/ T36 w 370"/>
                <a:gd name="T38" fmla="+- 0 2693 2559"/>
                <a:gd name="T39" fmla="*/ 2693 h 371"/>
                <a:gd name="T40" fmla="+- 0 12577 12400"/>
                <a:gd name="T41" fmla="*/ T40 w 370"/>
                <a:gd name="T42" fmla="+- 0 2685 2559"/>
                <a:gd name="T43" fmla="*/ 2685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370" h="371">
                  <a:moveTo>
                    <a:pt x="177" y="126"/>
                  </a:moveTo>
                  <a:lnTo>
                    <a:pt x="168" y="135"/>
                  </a:lnTo>
                  <a:lnTo>
                    <a:pt x="227" y="193"/>
                  </a:lnTo>
                  <a:lnTo>
                    <a:pt x="237" y="183"/>
                  </a:lnTo>
                  <a:lnTo>
                    <a:pt x="202" y="148"/>
                  </a:lnTo>
                  <a:lnTo>
                    <a:pt x="199" y="144"/>
                  </a:lnTo>
                  <a:lnTo>
                    <a:pt x="196" y="139"/>
                  </a:lnTo>
                  <a:lnTo>
                    <a:pt x="195" y="136"/>
                  </a:lnTo>
                  <a:lnTo>
                    <a:pt x="195" y="134"/>
                  </a:lnTo>
                  <a:lnTo>
                    <a:pt x="186" y="134"/>
                  </a:lnTo>
                  <a:lnTo>
                    <a:pt x="177" y="12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78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529 12400"/>
                <a:gd name="T1" fmla="*/ T0 w 370"/>
                <a:gd name="T2" fmla="+- 0 2692 2559"/>
                <a:gd name="T3" fmla="*/ 2692 h 371"/>
                <a:gd name="T4" fmla="+- 0 12525 12400"/>
                <a:gd name="T5" fmla="*/ T4 w 370"/>
                <a:gd name="T6" fmla="+- 0 2708 2559"/>
                <a:gd name="T7" fmla="*/ 2708 h 371"/>
                <a:gd name="T8" fmla="+- 0 12540 12400"/>
                <a:gd name="T9" fmla="*/ T8 w 370"/>
                <a:gd name="T10" fmla="+- 0 2722 2559"/>
                <a:gd name="T11" fmla="*/ 2722 h 371"/>
                <a:gd name="T12" fmla="+- 0 12532 12400"/>
                <a:gd name="T13" fmla="*/ T12 w 370"/>
                <a:gd name="T14" fmla="+- 0 2729 2559"/>
                <a:gd name="T15" fmla="*/ 2729 h 371"/>
                <a:gd name="T16" fmla="+- 0 12540 12400"/>
                <a:gd name="T17" fmla="*/ T16 w 370"/>
                <a:gd name="T18" fmla="+- 0 2737 2559"/>
                <a:gd name="T19" fmla="*/ 2737 h 371"/>
                <a:gd name="T20" fmla="+- 0 12548 12400"/>
                <a:gd name="T21" fmla="*/ T20 w 370"/>
                <a:gd name="T22" fmla="+- 0 2730 2559"/>
                <a:gd name="T23" fmla="*/ 2730 h 371"/>
                <a:gd name="T24" fmla="+- 0 12567 12400"/>
                <a:gd name="T25" fmla="*/ T24 w 370"/>
                <a:gd name="T26" fmla="+- 0 2730 2559"/>
                <a:gd name="T27" fmla="*/ 2730 h 371"/>
                <a:gd name="T28" fmla="+- 0 12557 12400"/>
                <a:gd name="T29" fmla="*/ T28 w 370"/>
                <a:gd name="T30" fmla="+- 0 2720 2559"/>
                <a:gd name="T31" fmla="*/ 2720 h 371"/>
                <a:gd name="T32" fmla="+- 0 12565 12400"/>
                <a:gd name="T33" fmla="*/ T32 w 370"/>
                <a:gd name="T34" fmla="+- 0 2712 2559"/>
                <a:gd name="T35" fmla="*/ 2712 h 371"/>
                <a:gd name="T36" fmla="+- 0 12550 12400"/>
                <a:gd name="T37" fmla="*/ T36 w 370"/>
                <a:gd name="T38" fmla="+- 0 2712 2559"/>
                <a:gd name="T39" fmla="*/ 2712 h 371"/>
                <a:gd name="T40" fmla="+- 0 12529 12400"/>
                <a:gd name="T41" fmla="*/ T40 w 370"/>
                <a:gd name="T42" fmla="+- 0 2692 2559"/>
                <a:gd name="T43" fmla="*/ 2692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370" h="371">
                  <a:moveTo>
                    <a:pt x="129" y="133"/>
                  </a:moveTo>
                  <a:lnTo>
                    <a:pt x="125" y="149"/>
                  </a:lnTo>
                  <a:lnTo>
                    <a:pt x="140" y="163"/>
                  </a:lnTo>
                  <a:lnTo>
                    <a:pt x="132" y="170"/>
                  </a:lnTo>
                  <a:lnTo>
                    <a:pt x="140" y="178"/>
                  </a:lnTo>
                  <a:lnTo>
                    <a:pt x="148" y="171"/>
                  </a:lnTo>
                  <a:lnTo>
                    <a:pt x="167" y="171"/>
                  </a:lnTo>
                  <a:lnTo>
                    <a:pt x="157" y="161"/>
                  </a:lnTo>
                  <a:lnTo>
                    <a:pt x="165" y="153"/>
                  </a:lnTo>
                  <a:lnTo>
                    <a:pt x="150" y="153"/>
                  </a:lnTo>
                  <a:lnTo>
                    <a:pt x="129" y="133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79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616 12400"/>
                <a:gd name="T1" fmla="*/ T0 w 370"/>
                <a:gd name="T2" fmla="+- 0 2646 2559"/>
                <a:gd name="T3" fmla="*/ 2646 h 371"/>
                <a:gd name="T4" fmla="+- 0 12606 12400"/>
                <a:gd name="T5" fmla="*/ T4 w 370"/>
                <a:gd name="T6" fmla="+- 0 2656 2559"/>
                <a:gd name="T7" fmla="*/ 2656 h 371"/>
                <a:gd name="T8" fmla="+- 0 12665 12400"/>
                <a:gd name="T9" fmla="*/ T8 w 370"/>
                <a:gd name="T10" fmla="+- 0 2715 2559"/>
                <a:gd name="T11" fmla="*/ 2715 h 371"/>
                <a:gd name="T12" fmla="+- 0 12675 12400"/>
                <a:gd name="T13" fmla="*/ T12 w 370"/>
                <a:gd name="T14" fmla="+- 0 2705 2559"/>
                <a:gd name="T15" fmla="*/ 2705 h 371"/>
                <a:gd name="T16" fmla="+- 0 12616 12400"/>
                <a:gd name="T17" fmla="*/ T16 w 370"/>
                <a:gd name="T18" fmla="+- 0 2646 2559"/>
                <a:gd name="T19" fmla="*/ 2646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70" h="371">
                  <a:moveTo>
                    <a:pt x="216" y="87"/>
                  </a:moveTo>
                  <a:lnTo>
                    <a:pt x="206" y="97"/>
                  </a:lnTo>
                  <a:lnTo>
                    <a:pt x="265" y="156"/>
                  </a:lnTo>
                  <a:lnTo>
                    <a:pt x="275" y="146"/>
                  </a:lnTo>
                  <a:lnTo>
                    <a:pt x="216" y="87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80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560 12400"/>
                <a:gd name="T1" fmla="*/ T0 w 370"/>
                <a:gd name="T2" fmla="+- 0 2702 2559"/>
                <a:gd name="T3" fmla="*/ 2702 h 371"/>
                <a:gd name="T4" fmla="+- 0 12550 12400"/>
                <a:gd name="T5" fmla="*/ T4 w 370"/>
                <a:gd name="T6" fmla="+- 0 2712 2559"/>
                <a:gd name="T7" fmla="*/ 2712 h 371"/>
                <a:gd name="T8" fmla="+- 0 12565 12400"/>
                <a:gd name="T9" fmla="*/ T8 w 370"/>
                <a:gd name="T10" fmla="+- 0 2712 2559"/>
                <a:gd name="T11" fmla="*/ 2712 h 371"/>
                <a:gd name="T12" fmla="+- 0 12568 12400"/>
                <a:gd name="T13" fmla="*/ T12 w 370"/>
                <a:gd name="T14" fmla="+- 0 2710 2559"/>
                <a:gd name="T15" fmla="*/ 2710 h 371"/>
                <a:gd name="T16" fmla="+- 0 12560 12400"/>
                <a:gd name="T17" fmla="*/ T16 w 370"/>
                <a:gd name="T18" fmla="+- 0 2702 2559"/>
                <a:gd name="T19" fmla="*/ 2702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70" h="371">
                  <a:moveTo>
                    <a:pt x="160" y="143"/>
                  </a:moveTo>
                  <a:lnTo>
                    <a:pt x="150" y="153"/>
                  </a:lnTo>
                  <a:lnTo>
                    <a:pt x="165" y="153"/>
                  </a:lnTo>
                  <a:lnTo>
                    <a:pt x="168" y="151"/>
                  </a:lnTo>
                  <a:lnTo>
                    <a:pt x="160" y="143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81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602 12400"/>
                <a:gd name="T1" fmla="*/ T0 w 370"/>
                <a:gd name="T2" fmla="+- 0 2663 2559"/>
                <a:gd name="T3" fmla="*/ 2663 h 371"/>
                <a:gd name="T4" fmla="+- 0 12584 12400"/>
                <a:gd name="T5" fmla="*/ T4 w 370"/>
                <a:gd name="T6" fmla="+- 0 2682 2559"/>
                <a:gd name="T7" fmla="*/ 2682 h 371"/>
                <a:gd name="T8" fmla="+- 0 12584 12400"/>
                <a:gd name="T9" fmla="*/ T8 w 370"/>
                <a:gd name="T10" fmla="+- 0 2687 2559"/>
                <a:gd name="T11" fmla="*/ 2687 h 371"/>
                <a:gd name="T12" fmla="+- 0 12586 12400"/>
                <a:gd name="T13" fmla="*/ T12 w 370"/>
                <a:gd name="T14" fmla="+- 0 2693 2559"/>
                <a:gd name="T15" fmla="*/ 2693 h 371"/>
                <a:gd name="T16" fmla="+- 0 12595 12400"/>
                <a:gd name="T17" fmla="*/ T16 w 370"/>
                <a:gd name="T18" fmla="+- 0 2693 2559"/>
                <a:gd name="T19" fmla="*/ 2693 h 371"/>
                <a:gd name="T20" fmla="+- 0 12594 12400"/>
                <a:gd name="T21" fmla="*/ T20 w 370"/>
                <a:gd name="T22" fmla="+- 0 2692 2559"/>
                <a:gd name="T23" fmla="*/ 2692 h 371"/>
                <a:gd name="T24" fmla="+- 0 12595 12400"/>
                <a:gd name="T25" fmla="*/ T24 w 370"/>
                <a:gd name="T26" fmla="+- 0 2686 2559"/>
                <a:gd name="T27" fmla="*/ 2686 h 371"/>
                <a:gd name="T28" fmla="+- 0 12596 12400"/>
                <a:gd name="T29" fmla="*/ T28 w 370"/>
                <a:gd name="T30" fmla="+- 0 2683 2559"/>
                <a:gd name="T31" fmla="*/ 2683 h 371"/>
                <a:gd name="T32" fmla="+- 0 12601 12400"/>
                <a:gd name="T33" fmla="*/ T32 w 370"/>
                <a:gd name="T34" fmla="+- 0 2679 2559"/>
                <a:gd name="T35" fmla="*/ 2679 h 371"/>
                <a:gd name="T36" fmla="+- 0 12604 12400"/>
                <a:gd name="T37" fmla="*/ T36 w 370"/>
                <a:gd name="T38" fmla="+- 0 2677 2559"/>
                <a:gd name="T39" fmla="*/ 2677 h 371"/>
                <a:gd name="T40" fmla="+- 0 12608 12400"/>
                <a:gd name="T41" fmla="*/ T40 w 370"/>
                <a:gd name="T42" fmla="+- 0 2676 2559"/>
                <a:gd name="T43" fmla="*/ 2676 h 371"/>
                <a:gd name="T44" fmla="+- 0 12602 12400"/>
                <a:gd name="T45" fmla="*/ T44 w 370"/>
                <a:gd name="T46" fmla="+- 0 2663 2559"/>
                <a:gd name="T47" fmla="*/ 2663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370" h="371">
                  <a:moveTo>
                    <a:pt x="202" y="104"/>
                  </a:moveTo>
                  <a:lnTo>
                    <a:pt x="184" y="123"/>
                  </a:lnTo>
                  <a:lnTo>
                    <a:pt x="184" y="128"/>
                  </a:lnTo>
                  <a:lnTo>
                    <a:pt x="186" y="134"/>
                  </a:lnTo>
                  <a:lnTo>
                    <a:pt x="195" y="134"/>
                  </a:lnTo>
                  <a:lnTo>
                    <a:pt x="194" y="133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201" y="120"/>
                  </a:lnTo>
                  <a:lnTo>
                    <a:pt x="204" y="118"/>
                  </a:lnTo>
                  <a:lnTo>
                    <a:pt x="208" y="117"/>
                  </a:lnTo>
                  <a:lnTo>
                    <a:pt x="202" y="10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82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640 12400"/>
                <a:gd name="T1" fmla="*/ T0 w 370"/>
                <a:gd name="T2" fmla="+- 0 2622 2559"/>
                <a:gd name="T3" fmla="*/ 2622 h 371"/>
                <a:gd name="T4" fmla="+- 0 12631 12400"/>
                <a:gd name="T5" fmla="*/ T4 w 370"/>
                <a:gd name="T6" fmla="+- 0 2631 2559"/>
                <a:gd name="T7" fmla="*/ 2631 h 371"/>
                <a:gd name="T8" fmla="+- 0 12690 12400"/>
                <a:gd name="T9" fmla="*/ T8 w 370"/>
                <a:gd name="T10" fmla="+- 0 2690 2559"/>
                <a:gd name="T11" fmla="*/ 2690 h 371"/>
                <a:gd name="T12" fmla="+- 0 12700 12400"/>
                <a:gd name="T13" fmla="*/ T12 w 370"/>
                <a:gd name="T14" fmla="+- 0 2680 2559"/>
                <a:gd name="T15" fmla="*/ 2680 h 371"/>
                <a:gd name="T16" fmla="+- 0 12664 12400"/>
                <a:gd name="T17" fmla="*/ T16 w 370"/>
                <a:gd name="T18" fmla="+- 0 2644 2559"/>
                <a:gd name="T19" fmla="*/ 2644 h 371"/>
                <a:gd name="T20" fmla="+- 0 12661 12400"/>
                <a:gd name="T21" fmla="*/ T20 w 370"/>
                <a:gd name="T22" fmla="+- 0 2639 2559"/>
                <a:gd name="T23" fmla="*/ 2639 h 371"/>
                <a:gd name="T24" fmla="+- 0 12659 12400"/>
                <a:gd name="T25" fmla="*/ T24 w 370"/>
                <a:gd name="T26" fmla="+- 0 2635 2559"/>
                <a:gd name="T27" fmla="*/ 2635 h 371"/>
                <a:gd name="T28" fmla="+- 0 12657 12400"/>
                <a:gd name="T29" fmla="*/ T28 w 370"/>
                <a:gd name="T30" fmla="+- 0 2631 2559"/>
                <a:gd name="T31" fmla="*/ 2631 h 371"/>
                <a:gd name="T32" fmla="+- 0 12657 12400"/>
                <a:gd name="T33" fmla="*/ T32 w 370"/>
                <a:gd name="T34" fmla="+- 0 2630 2559"/>
                <a:gd name="T35" fmla="*/ 2630 h 371"/>
                <a:gd name="T36" fmla="+- 0 12649 12400"/>
                <a:gd name="T37" fmla="*/ T36 w 370"/>
                <a:gd name="T38" fmla="+- 0 2630 2559"/>
                <a:gd name="T39" fmla="*/ 2630 h 371"/>
                <a:gd name="T40" fmla="+- 0 12640 12400"/>
                <a:gd name="T41" fmla="*/ T40 w 370"/>
                <a:gd name="T42" fmla="+- 0 2622 2559"/>
                <a:gd name="T43" fmla="*/ 2622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370" h="371">
                  <a:moveTo>
                    <a:pt x="240" y="63"/>
                  </a:moveTo>
                  <a:lnTo>
                    <a:pt x="231" y="72"/>
                  </a:lnTo>
                  <a:lnTo>
                    <a:pt x="290" y="131"/>
                  </a:lnTo>
                  <a:lnTo>
                    <a:pt x="300" y="121"/>
                  </a:lnTo>
                  <a:lnTo>
                    <a:pt x="264" y="85"/>
                  </a:lnTo>
                  <a:lnTo>
                    <a:pt x="261" y="80"/>
                  </a:lnTo>
                  <a:lnTo>
                    <a:pt x="259" y="76"/>
                  </a:lnTo>
                  <a:lnTo>
                    <a:pt x="257" y="72"/>
                  </a:lnTo>
                  <a:lnTo>
                    <a:pt x="257" y="71"/>
                  </a:lnTo>
                  <a:lnTo>
                    <a:pt x="249" y="71"/>
                  </a:lnTo>
                  <a:lnTo>
                    <a:pt x="240" y="63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83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699 12400"/>
                <a:gd name="T1" fmla="*/ T0 w 370"/>
                <a:gd name="T2" fmla="+- 0 2608 2559"/>
                <a:gd name="T3" fmla="*/ 2608 h 371"/>
                <a:gd name="T4" fmla="+- 0 12671 12400"/>
                <a:gd name="T5" fmla="*/ T4 w 370"/>
                <a:gd name="T6" fmla="+- 0 2608 2559"/>
                <a:gd name="T7" fmla="*/ 2608 h 371"/>
                <a:gd name="T8" fmla="+- 0 12675 12400"/>
                <a:gd name="T9" fmla="*/ T8 w 370"/>
                <a:gd name="T10" fmla="+- 0 2609 2559"/>
                <a:gd name="T11" fmla="*/ 2609 h 371"/>
                <a:gd name="T12" fmla="+- 0 12678 12400"/>
                <a:gd name="T13" fmla="*/ T12 w 370"/>
                <a:gd name="T14" fmla="+- 0 2609 2559"/>
                <a:gd name="T15" fmla="*/ 2609 h 371"/>
                <a:gd name="T16" fmla="+- 0 12683 12400"/>
                <a:gd name="T17" fmla="*/ T16 w 370"/>
                <a:gd name="T18" fmla="+- 0 2612 2559"/>
                <a:gd name="T19" fmla="*/ 2612 h 371"/>
                <a:gd name="T20" fmla="+- 0 12725 12400"/>
                <a:gd name="T21" fmla="*/ T20 w 370"/>
                <a:gd name="T22" fmla="+- 0 2655 2559"/>
                <a:gd name="T23" fmla="*/ 2655 h 371"/>
                <a:gd name="T24" fmla="+- 0 12735 12400"/>
                <a:gd name="T25" fmla="*/ T24 w 370"/>
                <a:gd name="T26" fmla="+- 0 2645 2559"/>
                <a:gd name="T27" fmla="*/ 2645 h 371"/>
                <a:gd name="T28" fmla="+- 0 12701 12400"/>
                <a:gd name="T29" fmla="*/ T28 w 370"/>
                <a:gd name="T30" fmla="+- 0 2610 2559"/>
                <a:gd name="T31" fmla="*/ 2610 h 371"/>
                <a:gd name="T32" fmla="+- 0 12699 12400"/>
                <a:gd name="T33" fmla="*/ T32 w 370"/>
                <a:gd name="T34" fmla="+- 0 2608 2559"/>
                <a:gd name="T35" fmla="*/ 2608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70" h="371">
                  <a:moveTo>
                    <a:pt x="299" y="49"/>
                  </a:moveTo>
                  <a:lnTo>
                    <a:pt x="271" y="49"/>
                  </a:lnTo>
                  <a:lnTo>
                    <a:pt x="275" y="50"/>
                  </a:lnTo>
                  <a:lnTo>
                    <a:pt x="278" y="50"/>
                  </a:lnTo>
                  <a:lnTo>
                    <a:pt x="283" y="53"/>
                  </a:lnTo>
                  <a:lnTo>
                    <a:pt x="325" y="96"/>
                  </a:lnTo>
                  <a:lnTo>
                    <a:pt x="335" y="86"/>
                  </a:lnTo>
                  <a:lnTo>
                    <a:pt x="301" y="51"/>
                  </a:lnTo>
                  <a:lnTo>
                    <a:pt x="299" y="49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84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593 12400"/>
                <a:gd name="T1" fmla="*/ T0 w 370"/>
                <a:gd name="T2" fmla="+- 0 2624 2559"/>
                <a:gd name="T3" fmla="*/ 2624 h 371"/>
                <a:gd name="T4" fmla="+- 0 12583 12400"/>
                <a:gd name="T5" fmla="*/ T4 w 370"/>
                <a:gd name="T6" fmla="+- 0 2634 2559"/>
                <a:gd name="T7" fmla="*/ 2634 h 371"/>
                <a:gd name="T8" fmla="+- 0 12595 12400"/>
                <a:gd name="T9" fmla="*/ T8 w 370"/>
                <a:gd name="T10" fmla="+- 0 2645 2559"/>
                <a:gd name="T11" fmla="*/ 2645 h 371"/>
                <a:gd name="T12" fmla="+- 0 12605 12400"/>
                <a:gd name="T13" fmla="*/ T12 w 370"/>
                <a:gd name="T14" fmla="+- 0 2635 2559"/>
                <a:gd name="T15" fmla="*/ 2635 h 371"/>
                <a:gd name="T16" fmla="+- 0 12593 12400"/>
                <a:gd name="T17" fmla="*/ T16 w 370"/>
                <a:gd name="T18" fmla="+- 0 2624 2559"/>
                <a:gd name="T19" fmla="*/ 2624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70" h="371">
                  <a:moveTo>
                    <a:pt x="193" y="65"/>
                  </a:moveTo>
                  <a:lnTo>
                    <a:pt x="183" y="75"/>
                  </a:lnTo>
                  <a:lnTo>
                    <a:pt x="195" y="86"/>
                  </a:lnTo>
                  <a:lnTo>
                    <a:pt x="205" y="76"/>
                  </a:lnTo>
                  <a:lnTo>
                    <a:pt x="193" y="65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85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675 12400"/>
                <a:gd name="T1" fmla="*/ T0 w 370"/>
                <a:gd name="T2" fmla="+- 0 2593 2559"/>
                <a:gd name="T3" fmla="*/ 2593 h 371"/>
                <a:gd name="T4" fmla="+- 0 12649 12400"/>
                <a:gd name="T5" fmla="*/ T4 w 370"/>
                <a:gd name="T6" fmla="+- 0 2616 2559"/>
                <a:gd name="T7" fmla="*/ 2616 h 371"/>
                <a:gd name="T8" fmla="+- 0 12648 12400"/>
                <a:gd name="T9" fmla="*/ T8 w 370"/>
                <a:gd name="T10" fmla="+- 0 2620 2559"/>
                <a:gd name="T11" fmla="*/ 2620 h 371"/>
                <a:gd name="T12" fmla="+- 0 12647 12400"/>
                <a:gd name="T13" fmla="*/ T12 w 370"/>
                <a:gd name="T14" fmla="+- 0 2625 2559"/>
                <a:gd name="T15" fmla="*/ 2625 h 371"/>
                <a:gd name="T16" fmla="+- 0 12649 12400"/>
                <a:gd name="T17" fmla="*/ T16 w 370"/>
                <a:gd name="T18" fmla="+- 0 2630 2559"/>
                <a:gd name="T19" fmla="*/ 2630 h 371"/>
                <a:gd name="T20" fmla="+- 0 12657 12400"/>
                <a:gd name="T21" fmla="*/ T20 w 370"/>
                <a:gd name="T22" fmla="+- 0 2630 2559"/>
                <a:gd name="T23" fmla="*/ 2630 h 371"/>
                <a:gd name="T24" fmla="+- 0 12657 12400"/>
                <a:gd name="T25" fmla="*/ T24 w 370"/>
                <a:gd name="T26" fmla="+- 0 2627 2559"/>
                <a:gd name="T27" fmla="*/ 2627 h 371"/>
                <a:gd name="T28" fmla="+- 0 12658 12400"/>
                <a:gd name="T29" fmla="*/ T28 w 370"/>
                <a:gd name="T30" fmla="+- 0 2623 2559"/>
                <a:gd name="T31" fmla="*/ 2623 h 371"/>
                <a:gd name="T32" fmla="+- 0 12659 12400"/>
                <a:gd name="T33" fmla="*/ T32 w 370"/>
                <a:gd name="T34" fmla="+- 0 2620 2559"/>
                <a:gd name="T35" fmla="*/ 2620 h 371"/>
                <a:gd name="T36" fmla="+- 0 12660 12400"/>
                <a:gd name="T37" fmla="*/ T36 w 370"/>
                <a:gd name="T38" fmla="+- 0 2616 2559"/>
                <a:gd name="T39" fmla="*/ 2616 h 371"/>
                <a:gd name="T40" fmla="+- 0 12667 12400"/>
                <a:gd name="T41" fmla="*/ T40 w 370"/>
                <a:gd name="T42" fmla="+- 0 2610 2559"/>
                <a:gd name="T43" fmla="*/ 2610 h 371"/>
                <a:gd name="T44" fmla="+- 0 12671 12400"/>
                <a:gd name="T45" fmla="*/ T44 w 370"/>
                <a:gd name="T46" fmla="+- 0 2608 2559"/>
                <a:gd name="T47" fmla="*/ 2608 h 371"/>
                <a:gd name="T48" fmla="+- 0 12699 12400"/>
                <a:gd name="T49" fmla="*/ T48 w 370"/>
                <a:gd name="T50" fmla="+- 0 2608 2559"/>
                <a:gd name="T51" fmla="*/ 2608 h 371"/>
                <a:gd name="T52" fmla="+- 0 12695 12400"/>
                <a:gd name="T53" fmla="*/ T52 w 370"/>
                <a:gd name="T54" fmla="+- 0 2604 2559"/>
                <a:gd name="T55" fmla="*/ 2604 h 371"/>
                <a:gd name="T56" fmla="+- 0 12692 12400"/>
                <a:gd name="T57" fmla="*/ T56 w 370"/>
                <a:gd name="T58" fmla="+- 0 2598 2559"/>
                <a:gd name="T59" fmla="*/ 2598 h 371"/>
                <a:gd name="T60" fmla="+- 0 12692 12400"/>
                <a:gd name="T61" fmla="*/ T60 w 370"/>
                <a:gd name="T62" fmla="+- 0 2596 2559"/>
                <a:gd name="T63" fmla="*/ 2596 h 371"/>
                <a:gd name="T64" fmla="+- 0 12684 12400"/>
                <a:gd name="T65" fmla="*/ T64 w 370"/>
                <a:gd name="T66" fmla="+- 0 2596 2559"/>
                <a:gd name="T67" fmla="*/ 2596 h 371"/>
                <a:gd name="T68" fmla="+- 0 12679 12400"/>
                <a:gd name="T69" fmla="*/ T68 w 370"/>
                <a:gd name="T70" fmla="+- 0 2594 2559"/>
                <a:gd name="T71" fmla="*/ 2594 h 371"/>
                <a:gd name="T72" fmla="+- 0 12675 12400"/>
                <a:gd name="T73" fmla="*/ T72 w 370"/>
                <a:gd name="T74" fmla="+- 0 2593 2559"/>
                <a:gd name="T75" fmla="*/ 2593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370" h="371">
                  <a:moveTo>
                    <a:pt x="275" y="34"/>
                  </a:moveTo>
                  <a:lnTo>
                    <a:pt x="249" y="57"/>
                  </a:lnTo>
                  <a:lnTo>
                    <a:pt x="248" y="61"/>
                  </a:lnTo>
                  <a:lnTo>
                    <a:pt x="247" y="66"/>
                  </a:lnTo>
                  <a:lnTo>
                    <a:pt x="249" y="71"/>
                  </a:lnTo>
                  <a:lnTo>
                    <a:pt x="257" y="71"/>
                  </a:lnTo>
                  <a:lnTo>
                    <a:pt x="257" y="68"/>
                  </a:lnTo>
                  <a:lnTo>
                    <a:pt x="258" y="64"/>
                  </a:lnTo>
                  <a:lnTo>
                    <a:pt x="259" y="61"/>
                  </a:lnTo>
                  <a:lnTo>
                    <a:pt x="260" y="57"/>
                  </a:lnTo>
                  <a:lnTo>
                    <a:pt x="267" y="51"/>
                  </a:lnTo>
                  <a:lnTo>
                    <a:pt x="271" y="49"/>
                  </a:lnTo>
                  <a:lnTo>
                    <a:pt x="299" y="49"/>
                  </a:lnTo>
                  <a:lnTo>
                    <a:pt x="295" y="45"/>
                  </a:lnTo>
                  <a:lnTo>
                    <a:pt x="292" y="39"/>
                  </a:lnTo>
                  <a:lnTo>
                    <a:pt x="292" y="37"/>
                  </a:lnTo>
                  <a:lnTo>
                    <a:pt x="284" y="37"/>
                  </a:lnTo>
                  <a:lnTo>
                    <a:pt x="279" y="35"/>
                  </a:lnTo>
                  <a:lnTo>
                    <a:pt x="275" y="3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86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734 12400"/>
                <a:gd name="T1" fmla="*/ T0 w 370"/>
                <a:gd name="T2" fmla="+- 0 2573 2559"/>
                <a:gd name="T3" fmla="*/ 2573 h 371"/>
                <a:gd name="T4" fmla="+- 0 12708 12400"/>
                <a:gd name="T5" fmla="*/ T4 w 370"/>
                <a:gd name="T6" fmla="+- 0 2573 2559"/>
                <a:gd name="T7" fmla="*/ 2573 h 371"/>
                <a:gd name="T8" fmla="+- 0 12711 12400"/>
                <a:gd name="T9" fmla="*/ T8 w 370"/>
                <a:gd name="T10" fmla="+- 0 2574 2559"/>
                <a:gd name="T11" fmla="*/ 2574 h 371"/>
                <a:gd name="T12" fmla="+- 0 12713 12400"/>
                <a:gd name="T13" fmla="*/ T12 w 370"/>
                <a:gd name="T14" fmla="+- 0 2575 2559"/>
                <a:gd name="T15" fmla="*/ 2575 h 371"/>
                <a:gd name="T16" fmla="+- 0 12716 12400"/>
                <a:gd name="T17" fmla="*/ T16 w 370"/>
                <a:gd name="T18" fmla="+- 0 2576 2559"/>
                <a:gd name="T19" fmla="*/ 2576 h 371"/>
                <a:gd name="T20" fmla="+- 0 12719 12400"/>
                <a:gd name="T21" fmla="*/ T20 w 370"/>
                <a:gd name="T22" fmla="+- 0 2578 2559"/>
                <a:gd name="T23" fmla="*/ 2578 h 371"/>
                <a:gd name="T24" fmla="+- 0 12760 12400"/>
                <a:gd name="T25" fmla="*/ T24 w 370"/>
                <a:gd name="T26" fmla="+- 0 2620 2559"/>
                <a:gd name="T27" fmla="*/ 2620 h 371"/>
                <a:gd name="T28" fmla="+- 0 12770 12400"/>
                <a:gd name="T29" fmla="*/ T28 w 370"/>
                <a:gd name="T30" fmla="+- 0 2610 2559"/>
                <a:gd name="T31" fmla="*/ 2610 h 371"/>
                <a:gd name="T32" fmla="+- 0 12734 12400"/>
                <a:gd name="T33" fmla="*/ T32 w 370"/>
                <a:gd name="T34" fmla="+- 0 2573 2559"/>
                <a:gd name="T35" fmla="*/ 2573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70" h="371">
                  <a:moveTo>
                    <a:pt x="334" y="14"/>
                  </a:moveTo>
                  <a:lnTo>
                    <a:pt x="308" y="14"/>
                  </a:lnTo>
                  <a:lnTo>
                    <a:pt x="311" y="15"/>
                  </a:lnTo>
                  <a:lnTo>
                    <a:pt x="313" y="16"/>
                  </a:lnTo>
                  <a:lnTo>
                    <a:pt x="316" y="17"/>
                  </a:lnTo>
                  <a:lnTo>
                    <a:pt x="319" y="19"/>
                  </a:lnTo>
                  <a:lnTo>
                    <a:pt x="360" y="61"/>
                  </a:lnTo>
                  <a:lnTo>
                    <a:pt x="370" y="51"/>
                  </a:lnTo>
                  <a:lnTo>
                    <a:pt x="334" y="1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87"/>
            <p:cNvSpPr>
              <a:spLocks/>
            </p:cNvSpPr>
            <p:nvPr/>
          </p:nvSpPr>
          <p:spPr bwMode="auto">
            <a:xfrm>
              <a:off x="12400" y="2559"/>
              <a:ext cx="370" cy="371"/>
            </a:xfrm>
            <a:custGeom>
              <a:avLst/>
              <a:gdLst>
                <a:gd name="T0" fmla="+- 0 12704 12400"/>
                <a:gd name="T1" fmla="*/ T0 w 370"/>
                <a:gd name="T2" fmla="+- 0 2559 2559"/>
                <a:gd name="T3" fmla="*/ 2559 h 371"/>
                <a:gd name="T4" fmla="+- 0 12697 12400"/>
                <a:gd name="T5" fmla="*/ T4 w 370"/>
                <a:gd name="T6" fmla="+- 0 2562 2559"/>
                <a:gd name="T7" fmla="*/ 2562 h 371"/>
                <a:gd name="T8" fmla="+- 0 12684 12400"/>
                <a:gd name="T9" fmla="*/ T8 w 370"/>
                <a:gd name="T10" fmla="+- 0 2575 2559"/>
                <a:gd name="T11" fmla="*/ 2575 h 371"/>
                <a:gd name="T12" fmla="+- 0 12682 12400"/>
                <a:gd name="T13" fmla="*/ T12 w 370"/>
                <a:gd name="T14" fmla="+- 0 2585 2559"/>
                <a:gd name="T15" fmla="*/ 2585 h 371"/>
                <a:gd name="T16" fmla="+- 0 12684 12400"/>
                <a:gd name="T17" fmla="*/ T16 w 370"/>
                <a:gd name="T18" fmla="+- 0 2596 2559"/>
                <a:gd name="T19" fmla="*/ 2596 h 371"/>
                <a:gd name="T20" fmla="+- 0 12692 12400"/>
                <a:gd name="T21" fmla="*/ T20 w 370"/>
                <a:gd name="T22" fmla="+- 0 2596 2559"/>
                <a:gd name="T23" fmla="*/ 2596 h 371"/>
                <a:gd name="T24" fmla="+- 0 12692 12400"/>
                <a:gd name="T25" fmla="*/ T24 w 370"/>
                <a:gd name="T26" fmla="+- 0 2587 2559"/>
                <a:gd name="T27" fmla="*/ 2587 h 371"/>
                <a:gd name="T28" fmla="+- 0 12694 12400"/>
                <a:gd name="T29" fmla="*/ T28 w 370"/>
                <a:gd name="T30" fmla="+- 0 2583 2559"/>
                <a:gd name="T31" fmla="*/ 2583 h 371"/>
                <a:gd name="T32" fmla="+- 0 12698 12400"/>
                <a:gd name="T33" fmla="*/ T32 w 370"/>
                <a:gd name="T34" fmla="+- 0 2578 2559"/>
                <a:gd name="T35" fmla="*/ 2578 h 371"/>
                <a:gd name="T36" fmla="+- 0 12700 12400"/>
                <a:gd name="T37" fmla="*/ T36 w 370"/>
                <a:gd name="T38" fmla="+- 0 2576 2559"/>
                <a:gd name="T39" fmla="*/ 2576 h 371"/>
                <a:gd name="T40" fmla="+- 0 12703 12400"/>
                <a:gd name="T41" fmla="*/ T40 w 370"/>
                <a:gd name="T42" fmla="+- 0 2575 2559"/>
                <a:gd name="T43" fmla="*/ 2575 h 371"/>
                <a:gd name="T44" fmla="+- 0 12706 12400"/>
                <a:gd name="T45" fmla="*/ T44 w 370"/>
                <a:gd name="T46" fmla="+- 0 2574 2559"/>
                <a:gd name="T47" fmla="*/ 2574 h 371"/>
                <a:gd name="T48" fmla="+- 0 12708 12400"/>
                <a:gd name="T49" fmla="*/ T48 w 370"/>
                <a:gd name="T50" fmla="+- 0 2573 2559"/>
                <a:gd name="T51" fmla="*/ 2573 h 371"/>
                <a:gd name="T52" fmla="+- 0 12734 12400"/>
                <a:gd name="T53" fmla="*/ T52 w 370"/>
                <a:gd name="T54" fmla="+- 0 2573 2559"/>
                <a:gd name="T55" fmla="*/ 2573 h 371"/>
                <a:gd name="T56" fmla="+- 0 12730 12400"/>
                <a:gd name="T57" fmla="*/ T56 w 370"/>
                <a:gd name="T58" fmla="+- 0 2569 2559"/>
                <a:gd name="T59" fmla="*/ 2569 h 371"/>
                <a:gd name="T60" fmla="+- 0 12723 12400"/>
                <a:gd name="T61" fmla="*/ T60 w 370"/>
                <a:gd name="T62" fmla="+- 0 2562 2559"/>
                <a:gd name="T63" fmla="*/ 2562 h 371"/>
                <a:gd name="T64" fmla="+- 0 12716 12400"/>
                <a:gd name="T65" fmla="*/ T64 w 370"/>
                <a:gd name="T66" fmla="+- 0 2559 2559"/>
                <a:gd name="T67" fmla="*/ 2559 h 371"/>
                <a:gd name="T68" fmla="+- 0 12710 12400"/>
                <a:gd name="T69" fmla="*/ T68 w 370"/>
                <a:gd name="T70" fmla="+- 0 2559 2559"/>
                <a:gd name="T71" fmla="*/ 2559 h 371"/>
                <a:gd name="T72" fmla="+- 0 12704 12400"/>
                <a:gd name="T73" fmla="*/ T72 w 370"/>
                <a:gd name="T74" fmla="+- 0 2559 2559"/>
                <a:gd name="T75" fmla="*/ 2559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370" h="371">
                  <a:moveTo>
                    <a:pt x="304" y="0"/>
                  </a:moveTo>
                  <a:lnTo>
                    <a:pt x="297" y="3"/>
                  </a:lnTo>
                  <a:lnTo>
                    <a:pt x="284" y="16"/>
                  </a:lnTo>
                  <a:lnTo>
                    <a:pt x="282" y="26"/>
                  </a:lnTo>
                  <a:lnTo>
                    <a:pt x="284" y="37"/>
                  </a:lnTo>
                  <a:lnTo>
                    <a:pt x="292" y="37"/>
                  </a:lnTo>
                  <a:lnTo>
                    <a:pt x="292" y="28"/>
                  </a:lnTo>
                  <a:lnTo>
                    <a:pt x="294" y="24"/>
                  </a:lnTo>
                  <a:lnTo>
                    <a:pt x="298" y="19"/>
                  </a:lnTo>
                  <a:lnTo>
                    <a:pt x="300" y="17"/>
                  </a:lnTo>
                  <a:lnTo>
                    <a:pt x="303" y="16"/>
                  </a:lnTo>
                  <a:lnTo>
                    <a:pt x="306" y="15"/>
                  </a:lnTo>
                  <a:lnTo>
                    <a:pt x="308" y="14"/>
                  </a:lnTo>
                  <a:lnTo>
                    <a:pt x="334" y="14"/>
                  </a:lnTo>
                  <a:lnTo>
                    <a:pt x="330" y="10"/>
                  </a:lnTo>
                  <a:lnTo>
                    <a:pt x="323" y="3"/>
                  </a:lnTo>
                  <a:lnTo>
                    <a:pt x="316" y="0"/>
                  </a:lnTo>
                  <a:lnTo>
                    <a:pt x="310" y="0"/>
                  </a:lnTo>
                  <a:lnTo>
                    <a:pt x="304" y="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7" name="Group 88"/>
          <p:cNvGrpSpPr>
            <a:grpSpLocks/>
          </p:cNvGrpSpPr>
          <p:nvPr/>
        </p:nvGrpSpPr>
        <p:grpSpPr bwMode="auto">
          <a:xfrm>
            <a:off x="8222497" y="2975312"/>
            <a:ext cx="288994" cy="272943"/>
            <a:chOff x="12948" y="2560"/>
            <a:chExt cx="455" cy="430"/>
          </a:xfrm>
        </p:grpSpPr>
        <p:sp>
          <p:nvSpPr>
            <p:cNvPr id="40" name="Freeform 89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2964 12948"/>
                <a:gd name="T1" fmla="*/ T0 w 455"/>
                <a:gd name="T2" fmla="+- 0 2894 2560"/>
                <a:gd name="T3" fmla="*/ 2894 h 430"/>
                <a:gd name="T4" fmla="+- 0 12948 12948"/>
                <a:gd name="T5" fmla="*/ T4 w 455"/>
                <a:gd name="T6" fmla="+- 0 2910 2560"/>
                <a:gd name="T7" fmla="*/ 2910 h 430"/>
                <a:gd name="T8" fmla="+- 0 13030 12948"/>
                <a:gd name="T9" fmla="*/ T8 w 455"/>
                <a:gd name="T10" fmla="+- 0 2990 2560"/>
                <a:gd name="T11" fmla="*/ 2990 h 430"/>
                <a:gd name="T12" fmla="+- 0 13040 12948"/>
                <a:gd name="T13" fmla="*/ T12 w 455"/>
                <a:gd name="T14" fmla="+- 0 2980 2560"/>
                <a:gd name="T15" fmla="*/ 2980 h 430"/>
                <a:gd name="T16" fmla="+- 0 12971 12948"/>
                <a:gd name="T17" fmla="*/ T16 w 455"/>
                <a:gd name="T18" fmla="+- 0 2912 2560"/>
                <a:gd name="T19" fmla="*/ 2912 h 430"/>
                <a:gd name="T20" fmla="+- 0 13001 12948"/>
                <a:gd name="T21" fmla="*/ T20 w 455"/>
                <a:gd name="T22" fmla="+- 0 2912 2560"/>
                <a:gd name="T23" fmla="*/ 2912 h 430"/>
                <a:gd name="T24" fmla="+- 0 12964 12948"/>
                <a:gd name="T25" fmla="*/ T24 w 455"/>
                <a:gd name="T26" fmla="+- 0 2894 2560"/>
                <a:gd name="T27" fmla="*/ 2894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455" h="430">
                  <a:moveTo>
                    <a:pt x="16" y="334"/>
                  </a:moveTo>
                  <a:lnTo>
                    <a:pt x="0" y="350"/>
                  </a:lnTo>
                  <a:lnTo>
                    <a:pt x="82" y="430"/>
                  </a:lnTo>
                  <a:lnTo>
                    <a:pt x="92" y="420"/>
                  </a:lnTo>
                  <a:lnTo>
                    <a:pt x="23" y="352"/>
                  </a:lnTo>
                  <a:lnTo>
                    <a:pt x="53" y="352"/>
                  </a:lnTo>
                  <a:lnTo>
                    <a:pt x="16" y="33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90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001 12948"/>
                <a:gd name="T1" fmla="*/ T0 w 455"/>
                <a:gd name="T2" fmla="+- 0 2912 2560"/>
                <a:gd name="T3" fmla="*/ 2912 h 430"/>
                <a:gd name="T4" fmla="+- 0 12971 12948"/>
                <a:gd name="T5" fmla="*/ T4 w 455"/>
                <a:gd name="T6" fmla="+- 0 2912 2560"/>
                <a:gd name="T7" fmla="*/ 2912 h 430"/>
                <a:gd name="T8" fmla="+- 0 13064 12948"/>
                <a:gd name="T9" fmla="*/ T8 w 455"/>
                <a:gd name="T10" fmla="+- 0 2958 2560"/>
                <a:gd name="T11" fmla="*/ 2958 h 430"/>
                <a:gd name="T12" fmla="+- 0 13073 12948"/>
                <a:gd name="T13" fmla="*/ T12 w 455"/>
                <a:gd name="T14" fmla="+- 0 2948 2560"/>
                <a:gd name="T15" fmla="*/ 2948 h 430"/>
                <a:gd name="T16" fmla="+- 0 13069 12948"/>
                <a:gd name="T17" fmla="*/ T16 w 455"/>
                <a:gd name="T18" fmla="+- 0 2940 2560"/>
                <a:gd name="T19" fmla="*/ 2940 h 430"/>
                <a:gd name="T20" fmla="+- 0 13057 12948"/>
                <a:gd name="T21" fmla="*/ T20 w 455"/>
                <a:gd name="T22" fmla="+- 0 2940 2560"/>
                <a:gd name="T23" fmla="*/ 2940 h 430"/>
                <a:gd name="T24" fmla="+- 0 13054 12948"/>
                <a:gd name="T25" fmla="*/ T24 w 455"/>
                <a:gd name="T26" fmla="+- 0 2938 2560"/>
                <a:gd name="T27" fmla="*/ 2938 h 430"/>
                <a:gd name="T28" fmla="+- 0 13001 12948"/>
                <a:gd name="T29" fmla="*/ T28 w 455"/>
                <a:gd name="T30" fmla="+- 0 2912 2560"/>
                <a:gd name="T31" fmla="*/ 2912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55" h="430">
                  <a:moveTo>
                    <a:pt x="53" y="352"/>
                  </a:moveTo>
                  <a:lnTo>
                    <a:pt x="23" y="352"/>
                  </a:lnTo>
                  <a:lnTo>
                    <a:pt x="116" y="398"/>
                  </a:lnTo>
                  <a:lnTo>
                    <a:pt x="125" y="388"/>
                  </a:lnTo>
                  <a:lnTo>
                    <a:pt x="121" y="380"/>
                  </a:lnTo>
                  <a:lnTo>
                    <a:pt x="109" y="380"/>
                  </a:lnTo>
                  <a:lnTo>
                    <a:pt x="106" y="378"/>
                  </a:lnTo>
                  <a:lnTo>
                    <a:pt x="53" y="35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91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026 12948"/>
                <a:gd name="T1" fmla="*/ T0 w 455"/>
                <a:gd name="T2" fmla="+- 0 2832 2560"/>
                <a:gd name="T3" fmla="*/ 2832 h 430"/>
                <a:gd name="T4" fmla="+- 0 13011 12948"/>
                <a:gd name="T5" fmla="*/ T4 w 455"/>
                <a:gd name="T6" fmla="+- 0 2846 2560"/>
                <a:gd name="T7" fmla="*/ 2846 h 430"/>
                <a:gd name="T8" fmla="+- 0 13049 12948"/>
                <a:gd name="T9" fmla="*/ T8 w 455"/>
                <a:gd name="T10" fmla="+- 0 2922 2560"/>
                <a:gd name="T11" fmla="*/ 2922 h 430"/>
                <a:gd name="T12" fmla="+- 0 13052 12948"/>
                <a:gd name="T13" fmla="*/ T12 w 455"/>
                <a:gd name="T14" fmla="+- 0 2930 2560"/>
                <a:gd name="T15" fmla="*/ 2930 h 430"/>
                <a:gd name="T16" fmla="+- 0 13055 12948"/>
                <a:gd name="T17" fmla="*/ T16 w 455"/>
                <a:gd name="T18" fmla="+- 0 2936 2560"/>
                <a:gd name="T19" fmla="*/ 2936 h 430"/>
                <a:gd name="T20" fmla="+- 0 13057 12948"/>
                <a:gd name="T21" fmla="*/ T20 w 455"/>
                <a:gd name="T22" fmla="+- 0 2940 2560"/>
                <a:gd name="T23" fmla="*/ 2940 h 430"/>
                <a:gd name="T24" fmla="+- 0 13069 12948"/>
                <a:gd name="T25" fmla="*/ T24 w 455"/>
                <a:gd name="T26" fmla="+- 0 2940 2560"/>
                <a:gd name="T27" fmla="*/ 2940 h 430"/>
                <a:gd name="T28" fmla="+- 0 13029 12948"/>
                <a:gd name="T29" fmla="*/ T28 w 455"/>
                <a:gd name="T30" fmla="+- 0 2856 2560"/>
                <a:gd name="T31" fmla="*/ 2856 h 430"/>
                <a:gd name="T32" fmla="+- 0 13050 12948"/>
                <a:gd name="T33" fmla="*/ T32 w 455"/>
                <a:gd name="T34" fmla="+- 0 2856 2560"/>
                <a:gd name="T35" fmla="*/ 2856 h 430"/>
                <a:gd name="T36" fmla="+- 0 13026 12948"/>
                <a:gd name="T37" fmla="*/ T36 w 455"/>
                <a:gd name="T38" fmla="+- 0 2832 2560"/>
                <a:gd name="T39" fmla="*/ 2832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55" h="430">
                  <a:moveTo>
                    <a:pt x="78" y="272"/>
                  </a:moveTo>
                  <a:lnTo>
                    <a:pt x="63" y="286"/>
                  </a:lnTo>
                  <a:lnTo>
                    <a:pt x="101" y="362"/>
                  </a:lnTo>
                  <a:lnTo>
                    <a:pt x="104" y="370"/>
                  </a:lnTo>
                  <a:lnTo>
                    <a:pt x="107" y="376"/>
                  </a:lnTo>
                  <a:lnTo>
                    <a:pt x="109" y="380"/>
                  </a:lnTo>
                  <a:lnTo>
                    <a:pt x="121" y="380"/>
                  </a:lnTo>
                  <a:lnTo>
                    <a:pt x="81" y="296"/>
                  </a:lnTo>
                  <a:lnTo>
                    <a:pt x="102" y="296"/>
                  </a:lnTo>
                  <a:lnTo>
                    <a:pt x="78" y="27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92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050 12948"/>
                <a:gd name="T1" fmla="*/ T0 w 455"/>
                <a:gd name="T2" fmla="+- 0 2856 2560"/>
                <a:gd name="T3" fmla="*/ 2856 h 430"/>
                <a:gd name="T4" fmla="+- 0 13029 12948"/>
                <a:gd name="T5" fmla="*/ T4 w 455"/>
                <a:gd name="T6" fmla="+- 0 2856 2560"/>
                <a:gd name="T7" fmla="*/ 2856 h 430"/>
                <a:gd name="T8" fmla="+- 0 13097 12948"/>
                <a:gd name="T9" fmla="*/ T8 w 455"/>
                <a:gd name="T10" fmla="+- 0 2924 2560"/>
                <a:gd name="T11" fmla="*/ 2924 h 430"/>
                <a:gd name="T12" fmla="+- 0 13107 12948"/>
                <a:gd name="T13" fmla="*/ T12 w 455"/>
                <a:gd name="T14" fmla="+- 0 2914 2560"/>
                <a:gd name="T15" fmla="*/ 2914 h 430"/>
                <a:gd name="T16" fmla="+- 0 13050 12948"/>
                <a:gd name="T17" fmla="*/ T16 w 455"/>
                <a:gd name="T18" fmla="+- 0 2856 2560"/>
                <a:gd name="T19" fmla="*/ 2856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55" h="430">
                  <a:moveTo>
                    <a:pt x="102" y="296"/>
                  </a:moveTo>
                  <a:lnTo>
                    <a:pt x="81" y="296"/>
                  </a:lnTo>
                  <a:lnTo>
                    <a:pt x="149" y="364"/>
                  </a:lnTo>
                  <a:lnTo>
                    <a:pt x="159" y="354"/>
                  </a:lnTo>
                  <a:lnTo>
                    <a:pt x="102" y="29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93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136 12948"/>
                <a:gd name="T1" fmla="*/ T0 w 455"/>
                <a:gd name="T2" fmla="+- 0 2814 2560"/>
                <a:gd name="T3" fmla="*/ 2814 h 430"/>
                <a:gd name="T4" fmla="+- 0 13114 12948"/>
                <a:gd name="T5" fmla="*/ T4 w 455"/>
                <a:gd name="T6" fmla="+- 0 2814 2560"/>
                <a:gd name="T7" fmla="*/ 2814 h 430"/>
                <a:gd name="T8" fmla="+- 0 13117 12948"/>
                <a:gd name="T9" fmla="*/ T8 w 455"/>
                <a:gd name="T10" fmla="+- 0 2816 2560"/>
                <a:gd name="T11" fmla="*/ 2816 h 430"/>
                <a:gd name="T12" fmla="+- 0 13124 12948"/>
                <a:gd name="T13" fmla="*/ T12 w 455"/>
                <a:gd name="T14" fmla="+- 0 2822 2560"/>
                <a:gd name="T15" fmla="*/ 2822 h 430"/>
                <a:gd name="T16" fmla="+- 0 13121 12948"/>
                <a:gd name="T17" fmla="*/ T16 w 455"/>
                <a:gd name="T18" fmla="+- 0 2826 2560"/>
                <a:gd name="T19" fmla="*/ 2826 h 430"/>
                <a:gd name="T20" fmla="+- 0 13117 12948"/>
                <a:gd name="T21" fmla="*/ T20 w 455"/>
                <a:gd name="T22" fmla="+- 0 2834 2560"/>
                <a:gd name="T23" fmla="*/ 2834 h 430"/>
                <a:gd name="T24" fmla="+- 0 13110 12948"/>
                <a:gd name="T25" fmla="*/ T24 w 455"/>
                <a:gd name="T26" fmla="+- 0 2844 2560"/>
                <a:gd name="T27" fmla="*/ 2844 h 430"/>
                <a:gd name="T28" fmla="+- 0 13106 12948"/>
                <a:gd name="T29" fmla="*/ T28 w 455"/>
                <a:gd name="T30" fmla="+- 0 2848 2560"/>
                <a:gd name="T31" fmla="*/ 2848 h 430"/>
                <a:gd name="T32" fmla="+- 0 13104 12948"/>
                <a:gd name="T33" fmla="*/ T32 w 455"/>
                <a:gd name="T34" fmla="+- 0 2850 2560"/>
                <a:gd name="T35" fmla="*/ 2850 h 430"/>
                <a:gd name="T36" fmla="+- 0 13102 12948"/>
                <a:gd name="T37" fmla="*/ T36 w 455"/>
                <a:gd name="T38" fmla="+- 0 2854 2560"/>
                <a:gd name="T39" fmla="*/ 2854 h 430"/>
                <a:gd name="T40" fmla="+- 0 13098 12948"/>
                <a:gd name="T41" fmla="*/ T40 w 455"/>
                <a:gd name="T42" fmla="+- 0 2870 2560"/>
                <a:gd name="T43" fmla="*/ 2870 h 430"/>
                <a:gd name="T44" fmla="+- 0 13098 12948"/>
                <a:gd name="T45" fmla="*/ T44 w 455"/>
                <a:gd name="T46" fmla="+- 0 2872 2560"/>
                <a:gd name="T47" fmla="*/ 2872 h 430"/>
                <a:gd name="T48" fmla="+- 0 13099 12948"/>
                <a:gd name="T49" fmla="*/ T48 w 455"/>
                <a:gd name="T50" fmla="+- 0 2874 2560"/>
                <a:gd name="T51" fmla="*/ 2874 h 430"/>
                <a:gd name="T52" fmla="+- 0 13100 12948"/>
                <a:gd name="T53" fmla="*/ T52 w 455"/>
                <a:gd name="T54" fmla="+- 0 2878 2560"/>
                <a:gd name="T55" fmla="*/ 2878 h 430"/>
                <a:gd name="T56" fmla="+- 0 13102 12948"/>
                <a:gd name="T57" fmla="*/ T56 w 455"/>
                <a:gd name="T58" fmla="+- 0 2882 2560"/>
                <a:gd name="T59" fmla="*/ 2882 h 430"/>
                <a:gd name="T60" fmla="+- 0 13105 12948"/>
                <a:gd name="T61" fmla="*/ T60 w 455"/>
                <a:gd name="T62" fmla="+- 0 2884 2560"/>
                <a:gd name="T63" fmla="*/ 2884 h 430"/>
                <a:gd name="T64" fmla="+- 0 13110 12948"/>
                <a:gd name="T65" fmla="*/ T64 w 455"/>
                <a:gd name="T66" fmla="+- 0 2890 2560"/>
                <a:gd name="T67" fmla="*/ 2890 h 430"/>
                <a:gd name="T68" fmla="+- 0 13116 12948"/>
                <a:gd name="T69" fmla="*/ T68 w 455"/>
                <a:gd name="T70" fmla="+- 0 2892 2560"/>
                <a:gd name="T71" fmla="*/ 2892 h 430"/>
                <a:gd name="T72" fmla="+- 0 13129 12948"/>
                <a:gd name="T73" fmla="*/ T72 w 455"/>
                <a:gd name="T74" fmla="+- 0 2892 2560"/>
                <a:gd name="T75" fmla="*/ 2892 h 430"/>
                <a:gd name="T76" fmla="+- 0 13135 12948"/>
                <a:gd name="T77" fmla="*/ T76 w 455"/>
                <a:gd name="T78" fmla="+- 0 2888 2560"/>
                <a:gd name="T79" fmla="*/ 2888 h 430"/>
                <a:gd name="T80" fmla="+- 0 13146 12948"/>
                <a:gd name="T81" fmla="*/ T80 w 455"/>
                <a:gd name="T82" fmla="+- 0 2878 2560"/>
                <a:gd name="T83" fmla="*/ 2878 h 430"/>
                <a:gd name="T84" fmla="+- 0 13121 12948"/>
                <a:gd name="T85" fmla="*/ T84 w 455"/>
                <a:gd name="T86" fmla="+- 0 2878 2560"/>
                <a:gd name="T87" fmla="*/ 2878 h 430"/>
                <a:gd name="T88" fmla="+- 0 13118 12948"/>
                <a:gd name="T89" fmla="*/ T88 w 455"/>
                <a:gd name="T90" fmla="+- 0 2876 2560"/>
                <a:gd name="T91" fmla="*/ 2876 h 430"/>
                <a:gd name="T92" fmla="+- 0 13111 12948"/>
                <a:gd name="T93" fmla="*/ T92 w 455"/>
                <a:gd name="T94" fmla="+- 0 2866 2560"/>
                <a:gd name="T95" fmla="*/ 2866 h 430"/>
                <a:gd name="T96" fmla="+- 0 13112 12948"/>
                <a:gd name="T97" fmla="*/ T96 w 455"/>
                <a:gd name="T98" fmla="+- 0 2862 2560"/>
                <a:gd name="T99" fmla="*/ 2862 h 430"/>
                <a:gd name="T100" fmla="+- 0 13113 12948"/>
                <a:gd name="T101" fmla="*/ T100 w 455"/>
                <a:gd name="T102" fmla="+- 0 2860 2560"/>
                <a:gd name="T103" fmla="*/ 2860 h 430"/>
                <a:gd name="T104" fmla="+- 0 13113 12948"/>
                <a:gd name="T105" fmla="*/ T104 w 455"/>
                <a:gd name="T106" fmla="+- 0 2858 2560"/>
                <a:gd name="T107" fmla="*/ 2858 h 430"/>
                <a:gd name="T108" fmla="+- 0 13119 12948"/>
                <a:gd name="T109" fmla="*/ T108 w 455"/>
                <a:gd name="T110" fmla="+- 0 2850 2560"/>
                <a:gd name="T111" fmla="*/ 2850 h 430"/>
                <a:gd name="T112" fmla="+- 0 13125 12948"/>
                <a:gd name="T113" fmla="*/ T112 w 455"/>
                <a:gd name="T114" fmla="+- 0 2842 2560"/>
                <a:gd name="T115" fmla="*/ 2842 h 430"/>
                <a:gd name="T116" fmla="+- 0 13130 12948"/>
                <a:gd name="T117" fmla="*/ T116 w 455"/>
                <a:gd name="T118" fmla="+- 0 2834 2560"/>
                <a:gd name="T119" fmla="*/ 2834 h 430"/>
                <a:gd name="T120" fmla="+- 0 13132 12948"/>
                <a:gd name="T121" fmla="*/ T120 w 455"/>
                <a:gd name="T122" fmla="+- 0 2830 2560"/>
                <a:gd name="T123" fmla="*/ 2830 h 430"/>
                <a:gd name="T124" fmla="+- 0 13152 12948"/>
                <a:gd name="T125" fmla="*/ T124 w 455"/>
                <a:gd name="T126" fmla="+- 0 2830 2560"/>
                <a:gd name="T127" fmla="*/ 2830 h 430"/>
                <a:gd name="T128" fmla="+- 0 13147 12948"/>
                <a:gd name="T129" fmla="*/ T128 w 455"/>
                <a:gd name="T130" fmla="+- 0 2824 2560"/>
                <a:gd name="T131" fmla="*/ 2824 h 430"/>
                <a:gd name="T132" fmla="+- 0 13136 12948"/>
                <a:gd name="T133" fmla="*/ T132 w 455"/>
                <a:gd name="T134" fmla="+- 0 2814 2560"/>
                <a:gd name="T135" fmla="*/ 2814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455" h="430">
                  <a:moveTo>
                    <a:pt x="188" y="254"/>
                  </a:moveTo>
                  <a:lnTo>
                    <a:pt x="166" y="254"/>
                  </a:lnTo>
                  <a:lnTo>
                    <a:pt x="169" y="256"/>
                  </a:lnTo>
                  <a:lnTo>
                    <a:pt x="176" y="262"/>
                  </a:lnTo>
                  <a:lnTo>
                    <a:pt x="173" y="266"/>
                  </a:lnTo>
                  <a:lnTo>
                    <a:pt x="169" y="274"/>
                  </a:lnTo>
                  <a:lnTo>
                    <a:pt x="162" y="284"/>
                  </a:lnTo>
                  <a:lnTo>
                    <a:pt x="158" y="288"/>
                  </a:lnTo>
                  <a:lnTo>
                    <a:pt x="156" y="290"/>
                  </a:lnTo>
                  <a:lnTo>
                    <a:pt x="154" y="294"/>
                  </a:lnTo>
                  <a:lnTo>
                    <a:pt x="150" y="310"/>
                  </a:lnTo>
                  <a:lnTo>
                    <a:pt x="150" y="312"/>
                  </a:lnTo>
                  <a:lnTo>
                    <a:pt x="151" y="314"/>
                  </a:lnTo>
                  <a:lnTo>
                    <a:pt x="152" y="318"/>
                  </a:lnTo>
                  <a:lnTo>
                    <a:pt x="154" y="322"/>
                  </a:lnTo>
                  <a:lnTo>
                    <a:pt x="157" y="324"/>
                  </a:lnTo>
                  <a:lnTo>
                    <a:pt x="162" y="330"/>
                  </a:lnTo>
                  <a:lnTo>
                    <a:pt x="168" y="332"/>
                  </a:lnTo>
                  <a:lnTo>
                    <a:pt x="181" y="332"/>
                  </a:lnTo>
                  <a:lnTo>
                    <a:pt x="187" y="328"/>
                  </a:lnTo>
                  <a:lnTo>
                    <a:pt x="198" y="318"/>
                  </a:lnTo>
                  <a:lnTo>
                    <a:pt x="173" y="318"/>
                  </a:lnTo>
                  <a:lnTo>
                    <a:pt x="170" y="316"/>
                  </a:lnTo>
                  <a:lnTo>
                    <a:pt x="163" y="306"/>
                  </a:lnTo>
                  <a:lnTo>
                    <a:pt x="164" y="302"/>
                  </a:lnTo>
                  <a:lnTo>
                    <a:pt x="165" y="300"/>
                  </a:lnTo>
                  <a:lnTo>
                    <a:pt x="165" y="298"/>
                  </a:lnTo>
                  <a:lnTo>
                    <a:pt x="171" y="290"/>
                  </a:lnTo>
                  <a:lnTo>
                    <a:pt x="177" y="282"/>
                  </a:lnTo>
                  <a:lnTo>
                    <a:pt x="182" y="274"/>
                  </a:lnTo>
                  <a:lnTo>
                    <a:pt x="184" y="270"/>
                  </a:lnTo>
                  <a:lnTo>
                    <a:pt x="204" y="270"/>
                  </a:lnTo>
                  <a:lnTo>
                    <a:pt x="199" y="264"/>
                  </a:lnTo>
                  <a:lnTo>
                    <a:pt x="188" y="25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94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152 12948"/>
                <a:gd name="T1" fmla="*/ T0 w 455"/>
                <a:gd name="T2" fmla="+- 0 2830 2560"/>
                <a:gd name="T3" fmla="*/ 2830 h 430"/>
                <a:gd name="T4" fmla="+- 0 13132 12948"/>
                <a:gd name="T5" fmla="*/ T4 w 455"/>
                <a:gd name="T6" fmla="+- 0 2830 2560"/>
                <a:gd name="T7" fmla="*/ 2830 h 430"/>
                <a:gd name="T8" fmla="+- 0 13140 12948"/>
                <a:gd name="T9" fmla="*/ T8 w 455"/>
                <a:gd name="T10" fmla="+- 0 2838 2560"/>
                <a:gd name="T11" fmla="*/ 2838 h 430"/>
                <a:gd name="T12" fmla="+- 0 13143 12948"/>
                <a:gd name="T13" fmla="*/ T12 w 455"/>
                <a:gd name="T14" fmla="+- 0 2842 2560"/>
                <a:gd name="T15" fmla="*/ 2842 h 430"/>
                <a:gd name="T16" fmla="+- 0 13145 12948"/>
                <a:gd name="T17" fmla="*/ T16 w 455"/>
                <a:gd name="T18" fmla="+- 0 2850 2560"/>
                <a:gd name="T19" fmla="*/ 2850 h 430"/>
                <a:gd name="T20" fmla="+- 0 13145 12948"/>
                <a:gd name="T21" fmla="*/ T20 w 455"/>
                <a:gd name="T22" fmla="+- 0 2854 2560"/>
                <a:gd name="T23" fmla="*/ 2854 h 430"/>
                <a:gd name="T24" fmla="+- 0 13144 12948"/>
                <a:gd name="T25" fmla="*/ T24 w 455"/>
                <a:gd name="T26" fmla="+- 0 2858 2560"/>
                <a:gd name="T27" fmla="*/ 2858 h 430"/>
                <a:gd name="T28" fmla="+- 0 13143 12948"/>
                <a:gd name="T29" fmla="*/ T28 w 455"/>
                <a:gd name="T30" fmla="+- 0 2864 2560"/>
                <a:gd name="T31" fmla="*/ 2864 h 430"/>
                <a:gd name="T32" fmla="+- 0 13140 12948"/>
                <a:gd name="T33" fmla="*/ T32 w 455"/>
                <a:gd name="T34" fmla="+- 0 2868 2560"/>
                <a:gd name="T35" fmla="*/ 2868 h 430"/>
                <a:gd name="T36" fmla="+- 0 13133 12948"/>
                <a:gd name="T37" fmla="*/ T36 w 455"/>
                <a:gd name="T38" fmla="+- 0 2876 2560"/>
                <a:gd name="T39" fmla="*/ 2876 h 430"/>
                <a:gd name="T40" fmla="+- 0 13129 12948"/>
                <a:gd name="T41" fmla="*/ T40 w 455"/>
                <a:gd name="T42" fmla="+- 0 2878 2560"/>
                <a:gd name="T43" fmla="*/ 2878 h 430"/>
                <a:gd name="T44" fmla="+- 0 13146 12948"/>
                <a:gd name="T45" fmla="*/ T44 w 455"/>
                <a:gd name="T46" fmla="+- 0 2878 2560"/>
                <a:gd name="T47" fmla="*/ 2878 h 430"/>
                <a:gd name="T48" fmla="+- 0 13149 12948"/>
                <a:gd name="T49" fmla="*/ T48 w 455"/>
                <a:gd name="T50" fmla="+- 0 2874 2560"/>
                <a:gd name="T51" fmla="*/ 2874 h 430"/>
                <a:gd name="T52" fmla="+- 0 13151 12948"/>
                <a:gd name="T53" fmla="*/ T52 w 455"/>
                <a:gd name="T54" fmla="+- 0 2868 2560"/>
                <a:gd name="T55" fmla="*/ 2868 h 430"/>
                <a:gd name="T56" fmla="+- 0 13153 12948"/>
                <a:gd name="T57" fmla="*/ T56 w 455"/>
                <a:gd name="T58" fmla="+- 0 2864 2560"/>
                <a:gd name="T59" fmla="*/ 2864 h 430"/>
                <a:gd name="T60" fmla="+- 0 13154 12948"/>
                <a:gd name="T61" fmla="*/ T60 w 455"/>
                <a:gd name="T62" fmla="+- 0 2858 2560"/>
                <a:gd name="T63" fmla="*/ 2858 h 430"/>
                <a:gd name="T64" fmla="+- 0 13155 12948"/>
                <a:gd name="T65" fmla="*/ T64 w 455"/>
                <a:gd name="T66" fmla="+- 0 2852 2560"/>
                <a:gd name="T67" fmla="*/ 2852 h 430"/>
                <a:gd name="T68" fmla="+- 0 13168 12948"/>
                <a:gd name="T69" fmla="*/ T68 w 455"/>
                <a:gd name="T70" fmla="+- 0 2852 2560"/>
                <a:gd name="T71" fmla="*/ 2852 h 430"/>
                <a:gd name="T72" fmla="+- 0 13175 12948"/>
                <a:gd name="T73" fmla="*/ T72 w 455"/>
                <a:gd name="T74" fmla="+- 0 2846 2560"/>
                <a:gd name="T75" fmla="*/ 2846 h 430"/>
                <a:gd name="T76" fmla="+- 0 13171 12948"/>
                <a:gd name="T77" fmla="*/ T76 w 455"/>
                <a:gd name="T78" fmla="+- 0 2844 2560"/>
                <a:gd name="T79" fmla="*/ 2844 h 430"/>
                <a:gd name="T80" fmla="+- 0 13168 12948"/>
                <a:gd name="T81" fmla="*/ T80 w 455"/>
                <a:gd name="T82" fmla="+- 0 2844 2560"/>
                <a:gd name="T83" fmla="*/ 2844 h 430"/>
                <a:gd name="T84" fmla="+- 0 13165 12948"/>
                <a:gd name="T85" fmla="*/ T84 w 455"/>
                <a:gd name="T86" fmla="+- 0 2842 2560"/>
                <a:gd name="T87" fmla="*/ 2842 h 430"/>
                <a:gd name="T88" fmla="+- 0 13162 12948"/>
                <a:gd name="T89" fmla="*/ T88 w 455"/>
                <a:gd name="T90" fmla="+- 0 2840 2560"/>
                <a:gd name="T91" fmla="*/ 2840 h 430"/>
                <a:gd name="T92" fmla="+- 0 13156 12948"/>
                <a:gd name="T93" fmla="*/ T92 w 455"/>
                <a:gd name="T94" fmla="+- 0 2834 2560"/>
                <a:gd name="T95" fmla="*/ 2834 h 430"/>
                <a:gd name="T96" fmla="+- 0 13152 12948"/>
                <a:gd name="T97" fmla="*/ T96 w 455"/>
                <a:gd name="T98" fmla="+- 0 2830 2560"/>
                <a:gd name="T99" fmla="*/ 2830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455" h="430">
                  <a:moveTo>
                    <a:pt x="204" y="270"/>
                  </a:moveTo>
                  <a:lnTo>
                    <a:pt x="184" y="270"/>
                  </a:lnTo>
                  <a:lnTo>
                    <a:pt x="192" y="278"/>
                  </a:lnTo>
                  <a:lnTo>
                    <a:pt x="195" y="282"/>
                  </a:lnTo>
                  <a:lnTo>
                    <a:pt x="197" y="290"/>
                  </a:lnTo>
                  <a:lnTo>
                    <a:pt x="197" y="294"/>
                  </a:lnTo>
                  <a:lnTo>
                    <a:pt x="196" y="298"/>
                  </a:lnTo>
                  <a:lnTo>
                    <a:pt x="195" y="304"/>
                  </a:lnTo>
                  <a:lnTo>
                    <a:pt x="192" y="308"/>
                  </a:lnTo>
                  <a:lnTo>
                    <a:pt x="185" y="316"/>
                  </a:lnTo>
                  <a:lnTo>
                    <a:pt x="181" y="318"/>
                  </a:lnTo>
                  <a:lnTo>
                    <a:pt x="198" y="318"/>
                  </a:lnTo>
                  <a:lnTo>
                    <a:pt x="201" y="314"/>
                  </a:lnTo>
                  <a:lnTo>
                    <a:pt x="203" y="308"/>
                  </a:lnTo>
                  <a:lnTo>
                    <a:pt x="205" y="304"/>
                  </a:lnTo>
                  <a:lnTo>
                    <a:pt x="206" y="298"/>
                  </a:lnTo>
                  <a:lnTo>
                    <a:pt x="207" y="292"/>
                  </a:lnTo>
                  <a:lnTo>
                    <a:pt x="220" y="292"/>
                  </a:lnTo>
                  <a:lnTo>
                    <a:pt x="227" y="286"/>
                  </a:lnTo>
                  <a:lnTo>
                    <a:pt x="223" y="284"/>
                  </a:lnTo>
                  <a:lnTo>
                    <a:pt x="220" y="284"/>
                  </a:lnTo>
                  <a:lnTo>
                    <a:pt x="217" y="282"/>
                  </a:lnTo>
                  <a:lnTo>
                    <a:pt x="214" y="280"/>
                  </a:lnTo>
                  <a:lnTo>
                    <a:pt x="208" y="274"/>
                  </a:lnTo>
                  <a:lnTo>
                    <a:pt x="204" y="27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95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117 12948"/>
                <a:gd name="T1" fmla="*/ T0 w 455"/>
                <a:gd name="T2" fmla="+- 0 2798 2560"/>
                <a:gd name="T3" fmla="*/ 2798 h 430"/>
                <a:gd name="T4" fmla="+- 0 13111 12948"/>
                <a:gd name="T5" fmla="*/ T4 w 455"/>
                <a:gd name="T6" fmla="+- 0 2798 2560"/>
                <a:gd name="T7" fmla="*/ 2798 h 430"/>
                <a:gd name="T8" fmla="+- 0 13107 12948"/>
                <a:gd name="T9" fmla="*/ T8 w 455"/>
                <a:gd name="T10" fmla="+- 0 2800 2560"/>
                <a:gd name="T11" fmla="*/ 2800 h 430"/>
                <a:gd name="T12" fmla="+- 0 13098 12948"/>
                <a:gd name="T13" fmla="*/ T12 w 455"/>
                <a:gd name="T14" fmla="+- 0 2804 2560"/>
                <a:gd name="T15" fmla="*/ 2804 h 430"/>
                <a:gd name="T16" fmla="+- 0 13093 12948"/>
                <a:gd name="T17" fmla="*/ T16 w 455"/>
                <a:gd name="T18" fmla="+- 0 2806 2560"/>
                <a:gd name="T19" fmla="*/ 2806 h 430"/>
                <a:gd name="T20" fmla="+- 0 13088 12948"/>
                <a:gd name="T21" fmla="*/ T20 w 455"/>
                <a:gd name="T22" fmla="+- 0 2812 2560"/>
                <a:gd name="T23" fmla="*/ 2812 h 430"/>
                <a:gd name="T24" fmla="+- 0 13083 12948"/>
                <a:gd name="T25" fmla="*/ T24 w 455"/>
                <a:gd name="T26" fmla="+- 0 2816 2560"/>
                <a:gd name="T27" fmla="*/ 2816 h 430"/>
                <a:gd name="T28" fmla="+- 0 13080 12948"/>
                <a:gd name="T29" fmla="*/ T28 w 455"/>
                <a:gd name="T30" fmla="+- 0 2822 2560"/>
                <a:gd name="T31" fmla="*/ 2822 h 430"/>
                <a:gd name="T32" fmla="+- 0 13077 12948"/>
                <a:gd name="T33" fmla="*/ T32 w 455"/>
                <a:gd name="T34" fmla="+- 0 2828 2560"/>
                <a:gd name="T35" fmla="*/ 2828 h 430"/>
                <a:gd name="T36" fmla="+- 0 13075 12948"/>
                <a:gd name="T37" fmla="*/ T36 w 455"/>
                <a:gd name="T38" fmla="+- 0 2832 2560"/>
                <a:gd name="T39" fmla="*/ 2832 h 430"/>
                <a:gd name="T40" fmla="+- 0 13074 12948"/>
                <a:gd name="T41" fmla="*/ T40 w 455"/>
                <a:gd name="T42" fmla="+- 0 2838 2560"/>
                <a:gd name="T43" fmla="*/ 2838 h 430"/>
                <a:gd name="T44" fmla="+- 0 13075 12948"/>
                <a:gd name="T45" fmla="*/ T44 w 455"/>
                <a:gd name="T46" fmla="+- 0 2846 2560"/>
                <a:gd name="T47" fmla="*/ 2846 h 430"/>
                <a:gd name="T48" fmla="+- 0 13077 12948"/>
                <a:gd name="T49" fmla="*/ T48 w 455"/>
                <a:gd name="T50" fmla="+- 0 2852 2560"/>
                <a:gd name="T51" fmla="*/ 2852 h 430"/>
                <a:gd name="T52" fmla="+- 0 13080 12948"/>
                <a:gd name="T53" fmla="*/ T52 w 455"/>
                <a:gd name="T54" fmla="+- 0 2856 2560"/>
                <a:gd name="T55" fmla="*/ 2856 h 430"/>
                <a:gd name="T56" fmla="+- 0 13091 12948"/>
                <a:gd name="T57" fmla="*/ T56 w 455"/>
                <a:gd name="T58" fmla="+- 0 2848 2560"/>
                <a:gd name="T59" fmla="*/ 2848 h 430"/>
                <a:gd name="T60" fmla="+- 0 13088 12948"/>
                <a:gd name="T61" fmla="*/ T60 w 455"/>
                <a:gd name="T62" fmla="+- 0 2842 2560"/>
                <a:gd name="T63" fmla="*/ 2842 h 430"/>
                <a:gd name="T64" fmla="+- 0 13087 12948"/>
                <a:gd name="T65" fmla="*/ T64 w 455"/>
                <a:gd name="T66" fmla="+- 0 2838 2560"/>
                <a:gd name="T67" fmla="*/ 2838 h 430"/>
                <a:gd name="T68" fmla="+- 0 13088 12948"/>
                <a:gd name="T69" fmla="*/ T68 w 455"/>
                <a:gd name="T70" fmla="+- 0 2830 2560"/>
                <a:gd name="T71" fmla="*/ 2830 h 430"/>
                <a:gd name="T72" fmla="+- 0 13090 12948"/>
                <a:gd name="T73" fmla="*/ T72 w 455"/>
                <a:gd name="T74" fmla="+- 0 2826 2560"/>
                <a:gd name="T75" fmla="*/ 2826 h 430"/>
                <a:gd name="T76" fmla="+- 0 13100 12948"/>
                <a:gd name="T77" fmla="*/ T76 w 455"/>
                <a:gd name="T78" fmla="+- 0 2816 2560"/>
                <a:gd name="T79" fmla="*/ 2816 h 430"/>
                <a:gd name="T80" fmla="+- 0 13105 12948"/>
                <a:gd name="T81" fmla="*/ T80 w 455"/>
                <a:gd name="T82" fmla="+- 0 2814 2560"/>
                <a:gd name="T83" fmla="*/ 2814 h 430"/>
                <a:gd name="T84" fmla="+- 0 13136 12948"/>
                <a:gd name="T85" fmla="*/ T84 w 455"/>
                <a:gd name="T86" fmla="+- 0 2814 2560"/>
                <a:gd name="T87" fmla="*/ 2814 h 430"/>
                <a:gd name="T88" fmla="+- 0 13133 12948"/>
                <a:gd name="T89" fmla="*/ T88 w 455"/>
                <a:gd name="T90" fmla="+- 0 2812 2560"/>
                <a:gd name="T91" fmla="*/ 2812 h 430"/>
                <a:gd name="T92" fmla="+- 0 13129 12948"/>
                <a:gd name="T93" fmla="*/ T92 w 455"/>
                <a:gd name="T94" fmla="+- 0 2806 2560"/>
                <a:gd name="T95" fmla="*/ 2806 h 430"/>
                <a:gd name="T96" fmla="+- 0 13126 12948"/>
                <a:gd name="T97" fmla="*/ T96 w 455"/>
                <a:gd name="T98" fmla="+- 0 2804 2560"/>
                <a:gd name="T99" fmla="*/ 2804 h 430"/>
                <a:gd name="T100" fmla="+- 0 13124 12948"/>
                <a:gd name="T101" fmla="*/ T100 w 455"/>
                <a:gd name="T102" fmla="+- 0 2802 2560"/>
                <a:gd name="T103" fmla="*/ 2802 h 430"/>
                <a:gd name="T104" fmla="+- 0 13117 12948"/>
                <a:gd name="T105" fmla="*/ T104 w 455"/>
                <a:gd name="T106" fmla="+- 0 2798 2560"/>
                <a:gd name="T107" fmla="*/ 2798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455" h="430">
                  <a:moveTo>
                    <a:pt x="169" y="238"/>
                  </a:moveTo>
                  <a:lnTo>
                    <a:pt x="163" y="238"/>
                  </a:lnTo>
                  <a:lnTo>
                    <a:pt x="159" y="240"/>
                  </a:lnTo>
                  <a:lnTo>
                    <a:pt x="150" y="244"/>
                  </a:lnTo>
                  <a:lnTo>
                    <a:pt x="145" y="246"/>
                  </a:lnTo>
                  <a:lnTo>
                    <a:pt x="140" y="252"/>
                  </a:lnTo>
                  <a:lnTo>
                    <a:pt x="135" y="256"/>
                  </a:lnTo>
                  <a:lnTo>
                    <a:pt x="132" y="262"/>
                  </a:lnTo>
                  <a:lnTo>
                    <a:pt x="129" y="268"/>
                  </a:lnTo>
                  <a:lnTo>
                    <a:pt x="127" y="272"/>
                  </a:lnTo>
                  <a:lnTo>
                    <a:pt x="126" y="278"/>
                  </a:lnTo>
                  <a:lnTo>
                    <a:pt x="127" y="286"/>
                  </a:lnTo>
                  <a:lnTo>
                    <a:pt x="129" y="292"/>
                  </a:lnTo>
                  <a:lnTo>
                    <a:pt x="132" y="296"/>
                  </a:lnTo>
                  <a:lnTo>
                    <a:pt x="143" y="288"/>
                  </a:lnTo>
                  <a:lnTo>
                    <a:pt x="140" y="282"/>
                  </a:lnTo>
                  <a:lnTo>
                    <a:pt x="139" y="278"/>
                  </a:lnTo>
                  <a:lnTo>
                    <a:pt x="140" y="270"/>
                  </a:lnTo>
                  <a:lnTo>
                    <a:pt x="142" y="266"/>
                  </a:lnTo>
                  <a:lnTo>
                    <a:pt x="152" y="256"/>
                  </a:lnTo>
                  <a:lnTo>
                    <a:pt x="157" y="254"/>
                  </a:lnTo>
                  <a:lnTo>
                    <a:pt x="188" y="254"/>
                  </a:lnTo>
                  <a:lnTo>
                    <a:pt x="185" y="252"/>
                  </a:lnTo>
                  <a:lnTo>
                    <a:pt x="181" y="246"/>
                  </a:lnTo>
                  <a:lnTo>
                    <a:pt x="178" y="244"/>
                  </a:lnTo>
                  <a:lnTo>
                    <a:pt x="176" y="242"/>
                  </a:lnTo>
                  <a:lnTo>
                    <a:pt x="169" y="23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96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168 12948"/>
                <a:gd name="T1" fmla="*/ T0 w 455"/>
                <a:gd name="T2" fmla="+- 0 2852 2560"/>
                <a:gd name="T3" fmla="*/ 2852 h 430"/>
                <a:gd name="T4" fmla="+- 0 13155 12948"/>
                <a:gd name="T5" fmla="*/ T4 w 455"/>
                <a:gd name="T6" fmla="+- 0 2852 2560"/>
                <a:gd name="T7" fmla="*/ 2852 h 430"/>
                <a:gd name="T8" fmla="+- 0 13161 12948"/>
                <a:gd name="T9" fmla="*/ T8 w 455"/>
                <a:gd name="T10" fmla="+- 0 2856 2560"/>
                <a:gd name="T11" fmla="*/ 2856 h 430"/>
                <a:gd name="T12" fmla="+- 0 13164 12948"/>
                <a:gd name="T13" fmla="*/ T12 w 455"/>
                <a:gd name="T14" fmla="+- 0 2856 2560"/>
                <a:gd name="T15" fmla="*/ 2856 h 430"/>
                <a:gd name="T16" fmla="+- 0 13168 12948"/>
                <a:gd name="T17" fmla="*/ T16 w 455"/>
                <a:gd name="T18" fmla="+- 0 2852 2560"/>
                <a:gd name="T19" fmla="*/ 2852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55" h="430">
                  <a:moveTo>
                    <a:pt x="220" y="292"/>
                  </a:moveTo>
                  <a:lnTo>
                    <a:pt x="207" y="292"/>
                  </a:lnTo>
                  <a:lnTo>
                    <a:pt x="213" y="296"/>
                  </a:lnTo>
                  <a:lnTo>
                    <a:pt x="216" y="296"/>
                  </a:lnTo>
                  <a:lnTo>
                    <a:pt x="220" y="29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97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137 12948"/>
                <a:gd name="T1" fmla="*/ T0 w 455"/>
                <a:gd name="T2" fmla="+- 0 2766 2560"/>
                <a:gd name="T3" fmla="*/ 2766 h 430"/>
                <a:gd name="T4" fmla="+- 0 13128 12948"/>
                <a:gd name="T5" fmla="*/ T4 w 455"/>
                <a:gd name="T6" fmla="+- 0 2776 2560"/>
                <a:gd name="T7" fmla="*/ 2776 h 430"/>
                <a:gd name="T8" fmla="+- 0 13187 12948"/>
                <a:gd name="T9" fmla="*/ T8 w 455"/>
                <a:gd name="T10" fmla="+- 0 2834 2560"/>
                <a:gd name="T11" fmla="*/ 2834 h 430"/>
                <a:gd name="T12" fmla="+- 0 13197 12948"/>
                <a:gd name="T13" fmla="*/ T12 w 455"/>
                <a:gd name="T14" fmla="+- 0 2824 2560"/>
                <a:gd name="T15" fmla="*/ 2824 h 430"/>
                <a:gd name="T16" fmla="+- 0 13157 12948"/>
                <a:gd name="T17" fmla="*/ T16 w 455"/>
                <a:gd name="T18" fmla="+- 0 2784 2560"/>
                <a:gd name="T19" fmla="*/ 2784 h 430"/>
                <a:gd name="T20" fmla="+- 0 13153 12948"/>
                <a:gd name="T21" fmla="*/ T20 w 455"/>
                <a:gd name="T22" fmla="+- 0 2778 2560"/>
                <a:gd name="T23" fmla="*/ 2778 h 430"/>
                <a:gd name="T24" fmla="+- 0 13153 12948"/>
                <a:gd name="T25" fmla="*/ T24 w 455"/>
                <a:gd name="T26" fmla="+- 0 2774 2560"/>
                <a:gd name="T27" fmla="*/ 2774 h 430"/>
                <a:gd name="T28" fmla="+- 0 13145 12948"/>
                <a:gd name="T29" fmla="*/ T28 w 455"/>
                <a:gd name="T30" fmla="+- 0 2774 2560"/>
                <a:gd name="T31" fmla="*/ 2774 h 430"/>
                <a:gd name="T32" fmla="+- 0 13137 12948"/>
                <a:gd name="T33" fmla="*/ T32 w 455"/>
                <a:gd name="T34" fmla="+- 0 2766 2560"/>
                <a:gd name="T35" fmla="*/ 2766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55" h="430">
                  <a:moveTo>
                    <a:pt x="189" y="206"/>
                  </a:moveTo>
                  <a:lnTo>
                    <a:pt x="180" y="216"/>
                  </a:lnTo>
                  <a:lnTo>
                    <a:pt x="239" y="274"/>
                  </a:lnTo>
                  <a:lnTo>
                    <a:pt x="249" y="264"/>
                  </a:lnTo>
                  <a:lnTo>
                    <a:pt x="209" y="224"/>
                  </a:lnTo>
                  <a:lnTo>
                    <a:pt x="205" y="218"/>
                  </a:lnTo>
                  <a:lnTo>
                    <a:pt x="205" y="214"/>
                  </a:lnTo>
                  <a:lnTo>
                    <a:pt x="197" y="214"/>
                  </a:lnTo>
                  <a:lnTo>
                    <a:pt x="189" y="20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98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198 12948"/>
                <a:gd name="T1" fmla="*/ T0 w 455"/>
                <a:gd name="T2" fmla="+- 0 2750 2560"/>
                <a:gd name="T3" fmla="*/ 2750 h 430"/>
                <a:gd name="T4" fmla="+- 0 13172 12948"/>
                <a:gd name="T5" fmla="*/ T4 w 455"/>
                <a:gd name="T6" fmla="+- 0 2750 2560"/>
                <a:gd name="T7" fmla="*/ 2750 h 430"/>
                <a:gd name="T8" fmla="+- 0 13175 12948"/>
                <a:gd name="T9" fmla="*/ T8 w 455"/>
                <a:gd name="T10" fmla="+- 0 2752 2560"/>
                <a:gd name="T11" fmla="*/ 2752 h 430"/>
                <a:gd name="T12" fmla="+- 0 13181 12948"/>
                <a:gd name="T13" fmla="*/ T12 w 455"/>
                <a:gd name="T14" fmla="+- 0 2754 2560"/>
                <a:gd name="T15" fmla="*/ 2754 h 430"/>
                <a:gd name="T16" fmla="+- 0 13185 12948"/>
                <a:gd name="T17" fmla="*/ T16 w 455"/>
                <a:gd name="T18" fmla="+- 0 2756 2560"/>
                <a:gd name="T19" fmla="*/ 2756 h 430"/>
                <a:gd name="T20" fmla="+- 0 13224 12948"/>
                <a:gd name="T21" fmla="*/ T20 w 455"/>
                <a:gd name="T22" fmla="+- 0 2796 2560"/>
                <a:gd name="T23" fmla="*/ 2796 h 430"/>
                <a:gd name="T24" fmla="+- 0 13234 12948"/>
                <a:gd name="T25" fmla="*/ T24 w 455"/>
                <a:gd name="T26" fmla="+- 0 2786 2560"/>
                <a:gd name="T27" fmla="*/ 2786 h 430"/>
                <a:gd name="T28" fmla="+- 0 13198 12948"/>
                <a:gd name="T29" fmla="*/ T28 w 455"/>
                <a:gd name="T30" fmla="+- 0 2750 2560"/>
                <a:gd name="T31" fmla="*/ 2750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55" h="430">
                  <a:moveTo>
                    <a:pt x="250" y="190"/>
                  </a:moveTo>
                  <a:lnTo>
                    <a:pt x="224" y="190"/>
                  </a:lnTo>
                  <a:lnTo>
                    <a:pt x="227" y="192"/>
                  </a:lnTo>
                  <a:lnTo>
                    <a:pt x="233" y="194"/>
                  </a:lnTo>
                  <a:lnTo>
                    <a:pt x="237" y="196"/>
                  </a:lnTo>
                  <a:lnTo>
                    <a:pt x="276" y="236"/>
                  </a:lnTo>
                  <a:lnTo>
                    <a:pt x="286" y="226"/>
                  </a:lnTo>
                  <a:lnTo>
                    <a:pt x="250" y="19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99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174 12948"/>
                <a:gd name="T1" fmla="*/ T0 w 455"/>
                <a:gd name="T2" fmla="+- 0 2736 2560"/>
                <a:gd name="T3" fmla="*/ 2736 h 430"/>
                <a:gd name="T4" fmla="+- 0 13170 12948"/>
                <a:gd name="T5" fmla="*/ T4 w 455"/>
                <a:gd name="T6" fmla="+- 0 2736 2560"/>
                <a:gd name="T7" fmla="*/ 2736 h 430"/>
                <a:gd name="T8" fmla="+- 0 13166 12948"/>
                <a:gd name="T9" fmla="*/ T8 w 455"/>
                <a:gd name="T10" fmla="+- 0 2738 2560"/>
                <a:gd name="T11" fmla="*/ 2738 h 430"/>
                <a:gd name="T12" fmla="+- 0 13161 12948"/>
                <a:gd name="T13" fmla="*/ T12 w 455"/>
                <a:gd name="T14" fmla="+- 0 2740 2560"/>
                <a:gd name="T15" fmla="*/ 2740 h 430"/>
                <a:gd name="T16" fmla="+- 0 13158 12948"/>
                <a:gd name="T17" fmla="*/ T16 w 455"/>
                <a:gd name="T18" fmla="+- 0 2742 2560"/>
                <a:gd name="T19" fmla="*/ 2742 h 430"/>
                <a:gd name="T20" fmla="+- 0 13154 12948"/>
                <a:gd name="T21" fmla="*/ T20 w 455"/>
                <a:gd name="T22" fmla="+- 0 2746 2560"/>
                <a:gd name="T23" fmla="*/ 2746 h 430"/>
                <a:gd name="T24" fmla="+- 0 13146 12948"/>
                <a:gd name="T25" fmla="*/ T24 w 455"/>
                <a:gd name="T26" fmla="+- 0 2754 2560"/>
                <a:gd name="T27" fmla="*/ 2754 h 430"/>
                <a:gd name="T28" fmla="+- 0 13143 12948"/>
                <a:gd name="T29" fmla="*/ T28 w 455"/>
                <a:gd name="T30" fmla="+- 0 2764 2560"/>
                <a:gd name="T31" fmla="*/ 2764 h 430"/>
                <a:gd name="T32" fmla="+- 0 13145 12948"/>
                <a:gd name="T33" fmla="*/ T32 w 455"/>
                <a:gd name="T34" fmla="+- 0 2774 2560"/>
                <a:gd name="T35" fmla="*/ 2774 h 430"/>
                <a:gd name="T36" fmla="+- 0 13153 12948"/>
                <a:gd name="T37" fmla="*/ T36 w 455"/>
                <a:gd name="T38" fmla="+- 0 2774 2560"/>
                <a:gd name="T39" fmla="*/ 2774 h 430"/>
                <a:gd name="T40" fmla="+- 0 13154 12948"/>
                <a:gd name="T41" fmla="*/ T40 w 455"/>
                <a:gd name="T42" fmla="+- 0 2766 2560"/>
                <a:gd name="T43" fmla="*/ 2766 h 430"/>
                <a:gd name="T44" fmla="+- 0 13156 12948"/>
                <a:gd name="T45" fmla="*/ T44 w 455"/>
                <a:gd name="T46" fmla="+- 0 2762 2560"/>
                <a:gd name="T47" fmla="*/ 2762 h 430"/>
                <a:gd name="T48" fmla="+- 0 13163 12948"/>
                <a:gd name="T49" fmla="*/ T48 w 455"/>
                <a:gd name="T50" fmla="+- 0 2754 2560"/>
                <a:gd name="T51" fmla="*/ 2754 h 430"/>
                <a:gd name="T52" fmla="+- 0 13166 12948"/>
                <a:gd name="T53" fmla="*/ T52 w 455"/>
                <a:gd name="T54" fmla="+- 0 2752 2560"/>
                <a:gd name="T55" fmla="*/ 2752 h 430"/>
                <a:gd name="T56" fmla="+- 0 13169 12948"/>
                <a:gd name="T57" fmla="*/ T56 w 455"/>
                <a:gd name="T58" fmla="+- 0 2752 2560"/>
                <a:gd name="T59" fmla="*/ 2752 h 430"/>
                <a:gd name="T60" fmla="+- 0 13172 12948"/>
                <a:gd name="T61" fmla="*/ T60 w 455"/>
                <a:gd name="T62" fmla="+- 0 2750 2560"/>
                <a:gd name="T63" fmla="*/ 2750 h 430"/>
                <a:gd name="T64" fmla="+- 0 13198 12948"/>
                <a:gd name="T65" fmla="*/ T64 w 455"/>
                <a:gd name="T66" fmla="+- 0 2750 2560"/>
                <a:gd name="T67" fmla="*/ 2750 h 430"/>
                <a:gd name="T68" fmla="+- 0 13194 12948"/>
                <a:gd name="T69" fmla="*/ T68 w 455"/>
                <a:gd name="T70" fmla="+- 0 2746 2560"/>
                <a:gd name="T71" fmla="*/ 2746 h 430"/>
                <a:gd name="T72" fmla="+- 0 13190 12948"/>
                <a:gd name="T73" fmla="*/ T72 w 455"/>
                <a:gd name="T74" fmla="+- 0 2742 2560"/>
                <a:gd name="T75" fmla="*/ 2742 h 430"/>
                <a:gd name="T76" fmla="+- 0 13188 12948"/>
                <a:gd name="T77" fmla="*/ T76 w 455"/>
                <a:gd name="T78" fmla="+- 0 2740 2560"/>
                <a:gd name="T79" fmla="*/ 2740 h 430"/>
                <a:gd name="T80" fmla="+- 0 13184 12948"/>
                <a:gd name="T81" fmla="*/ T80 w 455"/>
                <a:gd name="T82" fmla="+- 0 2738 2560"/>
                <a:gd name="T83" fmla="*/ 2738 h 430"/>
                <a:gd name="T84" fmla="+- 0 13181 12948"/>
                <a:gd name="T85" fmla="*/ T84 w 455"/>
                <a:gd name="T86" fmla="+- 0 2738 2560"/>
                <a:gd name="T87" fmla="*/ 2738 h 430"/>
                <a:gd name="T88" fmla="+- 0 13174 12948"/>
                <a:gd name="T89" fmla="*/ T88 w 455"/>
                <a:gd name="T90" fmla="+- 0 2736 2560"/>
                <a:gd name="T91" fmla="*/ 2736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455" h="430">
                  <a:moveTo>
                    <a:pt x="226" y="176"/>
                  </a:moveTo>
                  <a:lnTo>
                    <a:pt x="222" y="176"/>
                  </a:lnTo>
                  <a:lnTo>
                    <a:pt x="218" y="178"/>
                  </a:lnTo>
                  <a:lnTo>
                    <a:pt x="213" y="180"/>
                  </a:lnTo>
                  <a:lnTo>
                    <a:pt x="210" y="182"/>
                  </a:lnTo>
                  <a:lnTo>
                    <a:pt x="206" y="186"/>
                  </a:lnTo>
                  <a:lnTo>
                    <a:pt x="198" y="194"/>
                  </a:lnTo>
                  <a:lnTo>
                    <a:pt x="195" y="204"/>
                  </a:lnTo>
                  <a:lnTo>
                    <a:pt x="197" y="214"/>
                  </a:lnTo>
                  <a:lnTo>
                    <a:pt x="205" y="214"/>
                  </a:lnTo>
                  <a:lnTo>
                    <a:pt x="206" y="206"/>
                  </a:lnTo>
                  <a:lnTo>
                    <a:pt x="208" y="202"/>
                  </a:lnTo>
                  <a:lnTo>
                    <a:pt x="215" y="194"/>
                  </a:lnTo>
                  <a:lnTo>
                    <a:pt x="218" y="192"/>
                  </a:lnTo>
                  <a:lnTo>
                    <a:pt x="221" y="192"/>
                  </a:lnTo>
                  <a:lnTo>
                    <a:pt x="224" y="190"/>
                  </a:lnTo>
                  <a:lnTo>
                    <a:pt x="250" y="190"/>
                  </a:lnTo>
                  <a:lnTo>
                    <a:pt x="246" y="186"/>
                  </a:lnTo>
                  <a:lnTo>
                    <a:pt x="242" y="182"/>
                  </a:lnTo>
                  <a:lnTo>
                    <a:pt x="240" y="180"/>
                  </a:lnTo>
                  <a:lnTo>
                    <a:pt x="236" y="178"/>
                  </a:lnTo>
                  <a:lnTo>
                    <a:pt x="233" y="178"/>
                  </a:lnTo>
                  <a:lnTo>
                    <a:pt x="226" y="17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100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241 12948"/>
                <a:gd name="T1" fmla="*/ T0 w 455"/>
                <a:gd name="T2" fmla="+- 0 2676 2560"/>
                <a:gd name="T3" fmla="*/ 2676 h 430"/>
                <a:gd name="T4" fmla="+- 0 13226 12948"/>
                <a:gd name="T5" fmla="*/ T4 w 455"/>
                <a:gd name="T6" fmla="+- 0 2678 2560"/>
                <a:gd name="T7" fmla="*/ 2678 h 430"/>
                <a:gd name="T8" fmla="+- 0 13219 12948"/>
                <a:gd name="T9" fmla="*/ T8 w 455"/>
                <a:gd name="T10" fmla="+- 0 2680 2560"/>
                <a:gd name="T11" fmla="*/ 2680 h 430"/>
                <a:gd name="T12" fmla="+- 0 13213 12948"/>
                <a:gd name="T13" fmla="*/ T12 w 455"/>
                <a:gd name="T14" fmla="+- 0 2688 2560"/>
                <a:gd name="T15" fmla="*/ 2688 h 430"/>
                <a:gd name="T16" fmla="+- 0 13208 12948"/>
                <a:gd name="T17" fmla="*/ T16 w 455"/>
                <a:gd name="T18" fmla="+- 0 2692 2560"/>
                <a:gd name="T19" fmla="*/ 2692 h 430"/>
                <a:gd name="T20" fmla="+- 0 13204 12948"/>
                <a:gd name="T21" fmla="*/ T20 w 455"/>
                <a:gd name="T22" fmla="+- 0 2698 2560"/>
                <a:gd name="T23" fmla="*/ 2698 h 430"/>
                <a:gd name="T24" fmla="+- 0 13202 12948"/>
                <a:gd name="T25" fmla="*/ T24 w 455"/>
                <a:gd name="T26" fmla="+- 0 2704 2560"/>
                <a:gd name="T27" fmla="*/ 2704 h 430"/>
                <a:gd name="T28" fmla="+- 0 13200 12948"/>
                <a:gd name="T29" fmla="*/ T28 w 455"/>
                <a:gd name="T30" fmla="+- 0 2712 2560"/>
                <a:gd name="T31" fmla="*/ 2712 h 430"/>
                <a:gd name="T32" fmla="+- 0 13201 12948"/>
                <a:gd name="T33" fmla="*/ T32 w 455"/>
                <a:gd name="T34" fmla="+- 0 2718 2560"/>
                <a:gd name="T35" fmla="*/ 2718 h 430"/>
                <a:gd name="T36" fmla="+- 0 13237 12948"/>
                <a:gd name="T37" fmla="*/ T36 w 455"/>
                <a:gd name="T38" fmla="+- 0 2760 2560"/>
                <a:gd name="T39" fmla="*/ 2760 h 430"/>
                <a:gd name="T40" fmla="+- 0 13257 12948"/>
                <a:gd name="T41" fmla="*/ T40 w 455"/>
                <a:gd name="T42" fmla="+- 0 2760 2560"/>
                <a:gd name="T43" fmla="*/ 2760 h 430"/>
                <a:gd name="T44" fmla="+- 0 13266 12948"/>
                <a:gd name="T45" fmla="*/ T44 w 455"/>
                <a:gd name="T46" fmla="+- 0 2756 2560"/>
                <a:gd name="T47" fmla="*/ 2756 h 430"/>
                <a:gd name="T48" fmla="+- 0 13274 12948"/>
                <a:gd name="T49" fmla="*/ T48 w 455"/>
                <a:gd name="T50" fmla="+- 0 2748 2560"/>
                <a:gd name="T51" fmla="*/ 2748 h 430"/>
                <a:gd name="T52" fmla="+- 0 13249 12948"/>
                <a:gd name="T53" fmla="*/ T52 w 455"/>
                <a:gd name="T54" fmla="+- 0 2748 2560"/>
                <a:gd name="T55" fmla="*/ 2748 h 430"/>
                <a:gd name="T56" fmla="+- 0 13242 12948"/>
                <a:gd name="T57" fmla="*/ T56 w 455"/>
                <a:gd name="T58" fmla="+- 0 2746 2560"/>
                <a:gd name="T59" fmla="*/ 2746 h 430"/>
                <a:gd name="T60" fmla="+- 0 13235 12948"/>
                <a:gd name="T61" fmla="*/ T60 w 455"/>
                <a:gd name="T62" fmla="+- 0 2742 2560"/>
                <a:gd name="T63" fmla="*/ 2742 h 430"/>
                <a:gd name="T64" fmla="+- 0 13219 12948"/>
                <a:gd name="T65" fmla="*/ T64 w 455"/>
                <a:gd name="T66" fmla="+- 0 2726 2560"/>
                <a:gd name="T67" fmla="*/ 2726 h 430"/>
                <a:gd name="T68" fmla="+- 0 13215 12948"/>
                <a:gd name="T69" fmla="*/ T68 w 455"/>
                <a:gd name="T70" fmla="+- 0 2720 2560"/>
                <a:gd name="T71" fmla="*/ 2720 h 430"/>
                <a:gd name="T72" fmla="+- 0 13214 12948"/>
                <a:gd name="T73" fmla="*/ T72 w 455"/>
                <a:gd name="T74" fmla="+- 0 2706 2560"/>
                <a:gd name="T75" fmla="*/ 2706 h 430"/>
                <a:gd name="T76" fmla="+- 0 13216 12948"/>
                <a:gd name="T77" fmla="*/ T76 w 455"/>
                <a:gd name="T78" fmla="+- 0 2700 2560"/>
                <a:gd name="T79" fmla="*/ 2700 h 430"/>
                <a:gd name="T80" fmla="+- 0 13221 12948"/>
                <a:gd name="T81" fmla="*/ T80 w 455"/>
                <a:gd name="T82" fmla="+- 0 2694 2560"/>
                <a:gd name="T83" fmla="*/ 2694 h 430"/>
                <a:gd name="T84" fmla="+- 0 13225 12948"/>
                <a:gd name="T85" fmla="*/ T84 w 455"/>
                <a:gd name="T86" fmla="+- 0 2692 2560"/>
                <a:gd name="T87" fmla="*/ 2692 h 430"/>
                <a:gd name="T88" fmla="+- 0 13229 12948"/>
                <a:gd name="T89" fmla="*/ T88 w 455"/>
                <a:gd name="T90" fmla="+- 0 2690 2560"/>
                <a:gd name="T91" fmla="*/ 2690 h 430"/>
                <a:gd name="T92" fmla="+- 0 13250 12948"/>
                <a:gd name="T93" fmla="*/ T92 w 455"/>
                <a:gd name="T94" fmla="+- 0 2690 2560"/>
                <a:gd name="T95" fmla="*/ 2690 h 430"/>
                <a:gd name="T96" fmla="+- 0 13255 12948"/>
                <a:gd name="T97" fmla="*/ T96 w 455"/>
                <a:gd name="T98" fmla="+- 0 2682 2560"/>
                <a:gd name="T99" fmla="*/ 2682 h 430"/>
                <a:gd name="T100" fmla="+- 0 13248 12948"/>
                <a:gd name="T101" fmla="*/ T100 w 455"/>
                <a:gd name="T102" fmla="+- 0 2678 2560"/>
                <a:gd name="T103" fmla="*/ 2678 h 430"/>
                <a:gd name="T104" fmla="+- 0 13241 12948"/>
                <a:gd name="T105" fmla="*/ T104 w 455"/>
                <a:gd name="T106" fmla="+- 0 2676 2560"/>
                <a:gd name="T107" fmla="*/ 2676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455" h="430">
                  <a:moveTo>
                    <a:pt x="293" y="116"/>
                  </a:moveTo>
                  <a:lnTo>
                    <a:pt x="278" y="118"/>
                  </a:lnTo>
                  <a:lnTo>
                    <a:pt x="271" y="120"/>
                  </a:lnTo>
                  <a:lnTo>
                    <a:pt x="265" y="128"/>
                  </a:lnTo>
                  <a:lnTo>
                    <a:pt x="260" y="132"/>
                  </a:lnTo>
                  <a:lnTo>
                    <a:pt x="256" y="138"/>
                  </a:lnTo>
                  <a:lnTo>
                    <a:pt x="254" y="144"/>
                  </a:lnTo>
                  <a:lnTo>
                    <a:pt x="252" y="152"/>
                  </a:lnTo>
                  <a:lnTo>
                    <a:pt x="253" y="158"/>
                  </a:lnTo>
                  <a:lnTo>
                    <a:pt x="289" y="200"/>
                  </a:lnTo>
                  <a:lnTo>
                    <a:pt x="309" y="200"/>
                  </a:lnTo>
                  <a:lnTo>
                    <a:pt x="318" y="196"/>
                  </a:lnTo>
                  <a:lnTo>
                    <a:pt x="326" y="188"/>
                  </a:lnTo>
                  <a:lnTo>
                    <a:pt x="301" y="188"/>
                  </a:lnTo>
                  <a:lnTo>
                    <a:pt x="294" y="186"/>
                  </a:lnTo>
                  <a:lnTo>
                    <a:pt x="287" y="182"/>
                  </a:lnTo>
                  <a:lnTo>
                    <a:pt x="271" y="166"/>
                  </a:lnTo>
                  <a:lnTo>
                    <a:pt x="267" y="160"/>
                  </a:lnTo>
                  <a:lnTo>
                    <a:pt x="266" y="146"/>
                  </a:lnTo>
                  <a:lnTo>
                    <a:pt x="268" y="140"/>
                  </a:lnTo>
                  <a:lnTo>
                    <a:pt x="273" y="134"/>
                  </a:lnTo>
                  <a:lnTo>
                    <a:pt x="277" y="132"/>
                  </a:lnTo>
                  <a:lnTo>
                    <a:pt x="281" y="130"/>
                  </a:lnTo>
                  <a:lnTo>
                    <a:pt x="302" y="130"/>
                  </a:lnTo>
                  <a:lnTo>
                    <a:pt x="307" y="122"/>
                  </a:lnTo>
                  <a:lnTo>
                    <a:pt x="300" y="118"/>
                  </a:lnTo>
                  <a:lnTo>
                    <a:pt x="293" y="11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101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277 12948"/>
                <a:gd name="T1" fmla="*/ T0 w 455"/>
                <a:gd name="T2" fmla="+- 0 2702 2560"/>
                <a:gd name="T3" fmla="*/ 2702 h 430"/>
                <a:gd name="T4" fmla="+- 0 13266 12948"/>
                <a:gd name="T5" fmla="*/ T4 w 455"/>
                <a:gd name="T6" fmla="+- 0 2712 2560"/>
                <a:gd name="T7" fmla="*/ 2712 h 430"/>
                <a:gd name="T8" fmla="+- 0 13270 12948"/>
                <a:gd name="T9" fmla="*/ T8 w 455"/>
                <a:gd name="T10" fmla="+- 0 2716 2560"/>
                <a:gd name="T11" fmla="*/ 2716 h 430"/>
                <a:gd name="T12" fmla="+- 0 13273 12948"/>
                <a:gd name="T13" fmla="*/ T12 w 455"/>
                <a:gd name="T14" fmla="+- 0 2722 2560"/>
                <a:gd name="T15" fmla="*/ 2722 h 430"/>
                <a:gd name="T16" fmla="+- 0 13272 12948"/>
                <a:gd name="T17" fmla="*/ T16 w 455"/>
                <a:gd name="T18" fmla="+- 0 2728 2560"/>
                <a:gd name="T19" fmla="*/ 2728 h 430"/>
                <a:gd name="T20" fmla="+- 0 13272 12948"/>
                <a:gd name="T21" fmla="*/ T20 w 455"/>
                <a:gd name="T22" fmla="+- 0 2732 2560"/>
                <a:gd name="T23" fmla="*/ 2732 h 430"/>
                <a:gd name="T24" fmla="+- 0 13270 12948"/>
                <a:gd name="T25" fmla="*/ T24 w 455"/>
                <a:gd name="T26" fmla="+- 0 2736 2560"/>
                <a:gd name="T27" fmla="*/ 2736 h 430"/>
                <a:gd name="T28" fmla="+- 0 13266 12948"/>
                <a:gd name="T29" fmla="*/ T28 w 455"/>
                <a:gd name="T30" fmla="+- 0 2740 2560"/>
                <a:gd name="T31" fmla="*/ 2740 h 430"/>
                <a:gd name="T32" fmla="+- 0 13261 12948"/>
                <a:gd name="T33" fmla="*/ T32 w 455"/>
                <a:gd name="T34" fmla="+- 0 2746 2560"/>
                <a:gd name="T35" fmla="*/ 2746 h 430"/>
                <a:gd name="T36" fmla="+- 0 13255 12948"/>
                <a:gd name="T37" fmla="*/ T36 w 455"/>
                <a:gd name="T38" fmla="+- 0 2748 2560"/>
                <a:gd name="T39" fmla="*/ 2748 h 430"/>
                <a:gd name="T40" fmla="+- 0 13274 12948"/>
                <a:gd name="T41" fmla="*/ T40 w 455"/>
                <a:gd name="T42" fmla="+- 0 2748 2560"/>
                <a:gd name="T43" fmla="*/ 2748 h 430"/>
                <a:gd name="T44" fmla="+- 0 13281 12948"/>
                <a:gd name="T45" fmla="*/ T44 w 455"/>
                <a:gd name="T46" fmla="+- 0 2742 2560"/>
                <a:gd name="T47" fmla="*/ 2742 h 430"/>
                <a:gd name="T48" fmla="+- 0 13284 12948"/>
                <a:gd name="T49" fmla="*/ T48 w 455"/>
                <a:gd name="T50" fmla="+- 0 2736 2560"/>
                <a:gd name="T51" fmla="*/ 2736 h 430"/>
                <a:gd name="T52" fmla="+- 0 13286 12948"/>
                <a:gd name="T53" fmla="*/ T52 w 455"/>
                <a:gd name="T54" fmla="+- 0 2718 2560"/>
                <a:gd name="T55" fmla="*/ 2718 h 430"/>
                <a:gd name="T56" fmla="+- 0 13283 12948"/>
                <a:gd name="T57" fmla="*/ T56 w 455"/>
                <a:gd name="T58" fmla="+- 0 2710 2560"/>
                <a:gd name="T59" fmla="*/ 2710 h 430"/>
                <a:gd name="T60" fmla="+- 0 13277 12948"/>
                <a:gd name="T61" fmla="*/ T60 w 455"/>
                <a:gd name="T62" fmla="+- 0 2702 2560"/>
                <a:gd name="T63" fmla="*/ 2702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455" h="430">
                  <a:moveTo>
                    <a:pt x="329" y="142"/>
                  </a:moveTo>
                  <a:lnTo>
                    <a:pt x="318" y="152"/>
                  </a:lnTo>
                  <a:lnTo>
                    <a:pt x="322" y="156"/>
                  </a:lnTo>
                  <a:lnTo>
                    <a:pt x="325" y="162"/>
                  </a:lnTo>
                  <a:lnTo>
                    <a:pt x="324" y="168"/>
                  </a:lnTo>
                  <a:lnTo>
                    <a:pt x="324" y="172"/>
                  </a:lnTo>
                  <a:lnTo>
                    <a:pt x="322" y="176"/>
                  </a:lnTo>
                  <a:lnTo>
                    <a:pt x="318" y="180"/>
                  </a:lnTo>
                  <a:lnTo>
                    <a:pt x="313" y="186"/>
                  </a:lnTo>
                  <a:lnTo>
                    <a:pt x="307" y="188"/>
                  </a:lnTo>
                  <a:lnTo>
                    <a:pt x="326" y="188"/>
                  </a:lnTo>
                  <a:lnTo>
                    <a:pt x="333" y="182"/>
                  </a:lnTo>
                  <a:lnTo>
                    <a:pt x="336" y="176"/>
                  </a:lnTo>
                  <a:lnTo>
                    <a:pt x="338" y="158"/>
                  </a:lnTo>
                  <a:lnTo>
                    <a:pt x="335" y="150"/>
                  </a:lnTo>
                  <a:lnTo>
                    <a:pt x="329" y="14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102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286 12948"/>
                <a:gd name="T1" fmla="*/ T0 w 455"/>
                <a:gd name="T2" fmla="+- 0 2618 2560"/>
                <a:gd name="T3" fmla="*/ 2618 h 430"/>
                <a:gd name="T4" fmla="+- 0 13277 12948"/>
                <a:gd name="T5" fmla="*/ T4 w 455"/>
                <a:gd name="T6" fmla="+- 0 2622 2560"/>
                <a:gd name="T7" fmla="*/ 2622 h 430"/>
                <a:gd name="T8" fmla="+- 0 13269 12948"/>
                <a:gd name="T9" fmla="*/ T8 w 455"/>
                <a:gd name="T10" fmla="+- 0 2632 2560"/>
                <a:gd name="T11" fmla="*/ 2632 h 430"/>
                <a:gd name="T12" fmla="+- 0 13262 12948"/>
                <a:gd name="T13" fmla="*/ T12 w 455"/>
                <a:gd name="T14" fmla="+- 0 2638 2560"/>
                <a:gd name="T15" fmla="*/ 2638 h 430"/>
                <a:gd name="T16" fmla="+- 0 13258 12948"/>
                <a:gd name="T17" fmla="*/ T16 w 455"/>
                <a:gd name="T18" fmla="+- 0 2646 2560"/>
                <a:gd name="T19" fmla="*/ 2646 h 430"/>
                <a:gd name="T20" fmla="+- 0 13256 12948"/>
                <a:gd name="T21" fmla="*/ T20 w 455"/>
                <a:gd name="T22" fmla="+- 0 2668 2560"/>
                <a:gd name="T23" fmla="*/ 2668 h 430"/>
                <a:gd name="T24" fmla="+- 0 13261 12948"/>
                <a:gd name="T25" fmla="*/ T24 w 455"/>
                <a:gd name="T26" fmla="+- 0 2678 2560"/>
                <a:gd name="T27" fmla="*/ 2678 h 430"/>
                <a:gd name="T28" fmla="+- 0 13272 12948"/>
                <a:gd name="T29" fmla="*/ T28 w 455"/>
                <a:gd name="T30" fmla="+- 0 2690 2560"/>
                <a:gd name="T31" fmla="*/ 2690 h 430"/>
                <a:gd name="T32" fmla="+- 0 13282 12948"/>
                <a:gd name="T33" fmla="*/ T32 w 455"/>
                <a:gd name="T34" fmla="+- 0 2700 2560"/>
                <a:gd name="T35" fmla="*/ 2700 h 430"/>
                <a:gd name="T36" fmla="+- 0 13292 12948"/>
                <a:gd name="T37" fmla="*/ T36 w 455"/>
                <a:gd name="T38" fmla="+- 0 2704 2560"/>
                <a:gd name="T39" fmla="*/ 2704 h 430"/>
                <a:gd name="T40" fmla="+- 0 13313 12948"/>
                <a:gd name="T41" fmla="*/ T40 w 455"/>
                <a:gd name="T42" fmla="+- 0 2704 2560"/>
                <a:gd name="T43" fmla="*/ 2704 h 430"/>
                <a:gd name="T44" fmla="+- 0 13322 12948"/>
                <a:gd name="T45" fmla="*/ T44 w 455"/>
                <a:gd name="T46" fmla="+- 0 2700 2560"/>
                <a:gd name="T47" fmla="*/ 2700 h 430"/>
                <a:gd name="T48" fmla="+- 0 13331 12948"/>
                <a:gd name="T49" fmla="*/ T48 w 455"/>
                <a:gd name="T50" fmla="+- 0 2692 2560"/>
                <a:gd name="T51" fmla="*/ 2692 h 430"/>
                <a:gd name="T52" fmla="+- 0 13304 12948"/>
                <a:gd name="T53" fmla="*/ T52 w 455"/>
                <a:gd name="T54" fmla="+- 0 2692 2560"/>
                <a:gd name="T55" fmla="*/ 2692 h 430"/>
                <a:gd name="T56" fmla="+- 0 13297 12948"/>
                <a:gd name="T57" fmla="*/ T56 w 455"/>
                <a:gd name="T58" fmla="+- 0 2690 2560"/>
                <a:gd name="T59" fmla="*/ 2690 h 430"/>
                <a:gd name="T60" fmla="+- 0 13270 12948"/>
                <a:gd name="T61" fmla="*/ T60 w 455"/>
                <a:gd name="T62" fmla="+- 0 2650 2560"/>
                <a:gd name="T63" fmla="*/ 2650 h 430"/>
                <a:gd name="T64" fmla="+- 0 13272 12948"/>
                <a:gd name="T65" fmla="*/ T64 w 455"/>
                <a:gd name="T66" fmla="+- 0 2644 2560"/>
                <a:gd name="T67" fmla="*/ 2644 h 430"/>
                <a:gd name="T68" fmla="+- 0 13282 12948"/>
                <a:gd name="T69" fmla="*/ T68 w 455"/>
                <a:gd name="T70" fmla="+- 0 2634 2560"/>
                <a:gd name="T71" fmla="*/ 2634 h 430"/>
                <a:gd name="T72" fmla="+- 0 13288 12948"/>
                <a:gd name="T73" fmla="*/ T72 w 455"/>
                <a:gd name="T74" fmla="+- 0 2632 2560"/>
                <a:gd name="T75" fmla="*/ 2632 h 430"/>
                <a:gd name="T76" fmla="+- 0 13325 12948"/>
                <a:gd name="T77" fmla="*/ T76 w 455"/>
                <a:gd name="T78" fmla="+- 0 2632 2560"/>
                <a:gd name="T79" fmla="*/ 2632 h 430"/>
                <a:gd name="T80" fmla="+- 0 13317 12948"/>
                <a:gd name="T81" fmla="*/ T80 w 455"/>
                <a:gd name="T82" fmla="+- 0 2624 2560"/>
                <a:gd name="T83" fmla="*/ 2624 h 430"/>
                <a:gd name="T84" fmla="+- 0 13307 12948"/>
                <a:gd name="T85" fmla="*/ T84 w 455"/>
                <a:gd name="T86" fmla="+- 0 2620 2560"/>
                <a:gd name="T87" fmla="*/ 2620 h 430"/>
                <a:gd name="T88" fmla="+- 0 13286 12948"/>
                <a:gd name="T89" fmla="*/ T88 w 455"/>
                <a:gd name="T90" fmla="+- 0 2618 2560"/>
                <a:gd name="T91" fmla="*/ 2618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455" h="430">
                  <a:moveTo>
                    <a:pt x="338" y="58"/>
                  </a:moveTo>
                  <a:lnTo>
                    <a:pt x="329" y="62"/>
                  </a:lnTo>
                  <a:lnTo>
                    <a:pt x="321" y="72"/>
                  </a:lnTo>
                  <a:lnTo>
                    <a:pt x="314" y="78"/>
                  </a:lnTo>
                  <a:lnTo>
                    <a:pt x="310" y="86"/>
                  </a:lnTo>
                  <a:lnTo>
                    <a:pt x="308" y="108"/>
                  </a:lnTo>
                  <a:lnTo>
                    <a:pt x="313" y="118"/>
                  </a:lnTo>
                  <a:lnTo>
                    <a:pt x="324" y="130"/>
                  </a:lnTo>
                  <a:lnTo>
                    <a:pt x="334" y="140"/>
                  </a:lnTo>
                  <a:lnTo>
                    <a:pt x="344" y="144"/>
                  </a:lnTo>
                  <a:lnTo>
                    <a:pt x="365" y="144"/>
                  </a:lnTo>
                  <a:lnTo>
                    <a:pt x="374" y="140"/>
                  </a:lnTo>
                  <a:lnTo>
                    <a:pt x="383" y="132"/>
                  </a:lnTo>
                  <a:lnTo>
                    <a:pt x="356" y="132"/>
                  </a:lnTo>
                  <a:lnTo>
                    <a:pt x="349" y="130"/>
                  </a:lnTo>
                  <a:lnTo>
                    <a:pt x="322" y="90"/>
                  </a:lnTo>
                  <a:lnTo>
                    <a:pt x="324" y="84"/>
                  </a:lnTo>
                  <a:lnTo>
                    <a:pt x="334" y="74"/>
                  </a:lnTo>
                  <a:lnTo>
                    <a:pt x="340" y="72"/>
                  </a:lnTo>
                  <a:lnTo>
                    <a:pt x="377" y="72"/>
                  </a:lnTo>
                  <a:lnTo>
                    <a:pt x="369" y="64"/>
                  </a:lnTo>
                  <a:lnTo>
                    <a:pt x="359" y="60"/>
                  </a:lnTo>
                  <a:lnTo>
                    <a:pt x="338" y="5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103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250 12948"/>
                <a:gd name="T1" fmla="*/ T0 w 455"/>
                <a:gd name="T2" fmla="+- 0 2690 2560"/>
                <a:gd name="T3" fmla="*/ 2690 h 430"/>
                <a:gd name="T4" fmla="+- 0 13242 12948"/>
                <a:gd name="T5" fmla="*/ T4 w 455"/>
                <a:gd name="T6" fmla="+- 0 2690 2560"/>
                <a:gd name="T7" fmla="*/ 2690 h 430"/>
                <a:gd name="T8" fmla="+- 0 13247 12948"/>
                <a:gd name="T9" fmla="*/ T8 w 455"/>
                <a:gd name="T10" fmla="+- 0 2694 2560"/>
                <a:gd name="T11" fmla="*/ 2694 h 430"/>
                <a:gd name="T12" fmla="+- 0 13250 12948"/>
                <a:gd name="T13" fmla="*/ T12 w 455"/>
                <a:gd name="T14" fmla="+- 0 2690 2560"/>
                <a:gd name="T15" fmla="*/ 2690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55" h="430">
                  <a:moveTo>
                    <a:pt x="302" y="130"/>
                  </a:moveTo>
                  <a:lnTo>
                    <a:pt x="294" y="130"/>
                  </a:lnTo>
                  <a:lnTo>
                    <a:pt x="299" y="134"/>
                  </a:lnTo>
                  <a:lnTo>
                    <a:pt x="302" y="13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104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325 12948"/>
                <a:gd name="T1" fmla="*/ T0 w 455"/>
                <a:gd name="T2" fmla="+- 0 2632 2560"/>
                <a:gd name="T3" fmla="*/ 2632 h 430"/>
                <a:gd name="T4" fmla="+- 0 13295 12948"/>
                <a:gd name="T5" fmla="*/ T4 w 455"/>
                <a:gd name="T6" fmla="+- 0 2632 2560"/>
                <a:gd name="T7" fmla="*/ 2632 h 430"/>
                <a:gd name="T8" fmla="+- 0 13309 12948"/>
                <a:gd name="T9" fmla="*/ T8 w 455"/>
                <a:gd name="T10" fmla="+- 0 2636 2560"/>
                <a:gd name="T11" fmla="*/ 2636 h 430"/>
                <a:gd name="T12" fmla="+- 0 13317 12948"/>
                <a:gd name="T13" fmla="*/ T12 w 455"/>
                <a:gd name="T14" fmla="+- 0 2644 2560"/>
                <a:gd name="T15" fmla="*/ 2644 h 430"/>
                <a:gd name="T16" fmla="+- 0 13324 12948"/>
                <a:gd name="T17" fmla="*/ T16 w 455"/>
                <a:gd name="T18" fmla="+- 0 2652 2560"/>
                <a:gd name="T19" fmla="*/ 2652 h 430"/>
                <a:gd name="T20" fmla="+- 0 13329 12948"/>
                <a:gd name="T21" fmla="*/ T20 w 455"/>
                <a:gd name="T22" fmla="+- 0 2660 2560"/>
                <a:gd name="T23" fmla="*/ 2660 h 430"/>
                <a:gd name="T24" fmla="+- 0 13330 12948"/>
                <a:gd name="T25" fmla="*/ T24 w 455"/>
                <a:gd name="T26" fmla="+- 0 2674 2560"/>
                <a:gd name="T27" fmla="*/ 2674 h 430"/>
                <a:gd name="T28" fmla="+- 0 13327 12948"/>
                <a:gd name="T29" fmla="*/ T28 w 455"/>
                <a:gd name="T30" fmla="+- 0 2680 2560"/>
                <a:gd name="T31" fmla="*/ 2680 h 430"/>
                <a:gd name="T32" fmla="+- 0 13317 12948"/>
                <a:gd name="T33" fmla="*/ T32 w 455"/>
                <a:gd name="T34" fmla="+- 0 2690 2560"/>
                <a:gd name="T35" fmla="*/ 2690 h 430"/>
                <a:gd name="T36" fmla="+- 0 13311 12948"/>
                <a:gd name="T37" fmla="*/ T36 w 455"/>
                <a:gd name="T38" fmla="+- 0 2692 2560"/>
                <a:gd name="T39" fmla="*/ 2692 h 430"/>
                <a:gd name="T40" fmla="+- 0 13331 12948"/>
                <a:gd name="T41" fmla="*/ T40 w 455"/>
                <a:gd name="T42" fmla="+- 0 2692 2560"/>
                <a:gd name="T43" fmla="*/ 2692 h 430"/>
                <a:gd name="T44" fmla="+- 0 13336 12948"/>
                <a:gd name="T45" fmla="*/ T44 w 455"/>
                <a:gd name="T46" fmla="+- 0 2688 2560"/>
                <a:gd name="T47" fmla="*/ 2688 h 430"/>
                <a:gd name="T48" fmla="+- 0 13339 12948"/>
                <a:gd name="T49" fmla="*/ T48 w 455"/>
                <a:gd name="T50" fmla="+- 0 2682 2560"/>
                <a:gd name="T51" fmla="*/ 2682 h 430"/>
                <a:gd name="T52" fmla="+- 0 13341 12948"/>
                <a:gd name="T53" fmla="*/ T52 w 455"/>
                <a:gd name="T54" fmla="+- 0 2674 2560"/>
                <a:gd name="T55" fmla="*/ 2674 h 430"/>
                <a:gd name="T56" fmla="+- 0 13343 12948"/>
                <a:gd name="T57" fmla="*/ T56 w 455"/>
                <a:gd name="T58" fmla="+- 0 2668 2560"/>
                <a:gd name="T59" fmla="*/ 2668 h 430"/>
                <a:gd name="T60" fmla="+- 0 13343 12948"/>
                <a:gd name="T61" fmla="*/ T60 w 455"/>
                <a:gd name="T62" fmla="+- 0 2662 2560"/>
                <a:gd name="T63" fmla="*/ 2662 h 430"/>
                <a:gd name="T64" fmla="+- 0 13339 12948"/>
                <a:gd name="T65" fmla="*/ T64 w 455"/>
                <a:gd name="T66" fmla="+- 0 2648 2560"/>
                <a:gd name="T67" fmla="*/ 2648 h 430"/>
                <a:gd name="T68" fmla="+- 0 13334 12948"/>
                <a:gd name="T69" fmla="*/ T68 w 455"/>
                <a:gd name="T70" fmla="+- 0 2642 2560"/>
                <a:gd name="T71" fmla="*/ 2642 h 430"/>
                <a:gd name="T72" fmla="+- 0 13325 12948"/>
                <a:gd name="T73" fmla="*/ T72 w 455"/>
                <a:gd name="T74" fmla="+- 0 2632 2560"/>
                <a:gd name="T75" fmla="*/ 2632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5" h="430">
                  <a:moveTo>
                    <a:pt x="377" y="72"/>
                  </a:moveTo>
                  <a:lnTo>
                    <a:pt x="347" y="72"/>
                  </a:lnTo>
                  <a:lnTo>
                    <a:pt x="361" y="76"/>
                  </a:lnTo>
                  <a:lnTo>
                    <a:pt x="369" y="84"/>
                  </a:lnTo>
                  <a:lnTo>
                    <a:pt x="376" y="92"/>
                  </a:lnTo>
                  <a:lnTo>
                    <a:pt x="381" y="100"/>
                  </a:lnTo>
                  <a:lnTo>
                    <a:pt x="382" y="114"/>
                  </a:lnTo>
                  <a:lnTo>
                    <a:pt x="379" y="120"/>
                  </a:lnTo>
                  <a:lnTo>
                    <a:pt x="369" y="130"/>
                  </a:lnTo>
                  <a:lnTo>
                    <a:pt x="363" y="132"/>
                  </a:lnTo>
                  <a:lnTo>
                    <a:pt x="383" y="132"/>
                  </a:lnTo>
                  <a:lnTo>
                    <a:pt x="388" y="128"/>
                  </a:lnTo>
                  <a:lnTo>
                    <a:pt x="391" y="122"/>
                  </a:lnTo>
                  <a:lnTo>
                    <a:pt x="393" y="114"/>
                  </a:lnTo>
                  <a:lnTo>
                    <a:pt x="395" y="108"/>
                  </a:lnTo>
                  <a:lnTo>
                    <a:pt x="395" y="102"/>
                  </a:lnTo>
                  <a:lnTo>
                    <a:pt x="391" y="88"/>
                  </a:lnTo>
                  <a:lnTo>
                    <a:pt x="386" y="82"/>
                  </a:lnTo>
                  <a:lnTo>
                    <a:pt x="377" y="7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105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355 12948"/>
                <a:gd name="T1" fmla="*/ T0 w 455"/>
                <a:gd name="T2" fmla="+- 0 2628 2560"/>
                <a:gd name="T3" fmla="*/ 2628 h 430"/>
                <a:gd name="T4" fmla="+- 0 13347 12948"/>
                <a:gd name="T5" fmla="*/ T4 w 455"/>
                <a:gd name="T6" fmla="+- 0 2638 2560"/>
                <a:gd name="T7" fmla="*/ 2638 h 430"/>
                <a:gd name="T8" fmla="+- 0 13354 12948"/>
                <a:gd name="T9" fmla="*/ T8 w 455"/>
                <a:gd name="T10" fmla="+- 0 2644 2560"/>
                <a:gd name="T11" fmla="*/ 2644 h 430"/>
                <a:gd name="T12" fmla="+- 0 13361 12948"/>
                <a:gd name="T13" fmla="*/ T12 w 455"/>
                <a:gd name="T14" fmla="+- 0 2646 2560"/>
                <a:gd name="T15" fmla="*/ 2646 h 430"/>
                <a:gd name="T16" fmla="+- 0 13376 12948"/>
                <a:gd name="T17" fmla="*/ T16 w 455"/>
                <a:gd name="T18" fmla="+- 0 2644 2560"/>
                <a:gd name="T19" fmla="*/ 2644 h 430"/>
                <a:gd name="T20" fmla="+- 0 13383 12948"/>
                <a:gd name="T21" fmla="*/ T20 w 455"/>
                <a:gd name="T22" fmla="+- 0 2640 2560"/>
                <a:gd name="T23" fmla="*/ 2640 h 430"/>
                <a:gd name="T24" fmla="+- 0 13391 12948"/>
                <a:gd name="T25" fmla="*/ T24 w 455"/>
                <a:gd name="T26" fmla="+- 0 2632 2560"/>
                <a:gd name="T27" fmla="*/ 2632 h 430"/>
                <a:gd name="T28" fmla="+- 0 13364 12948"/>
                <a:gd name="T29" fmla="*/ T28 w 455"/>
                <a:gd name="T30" fmla="+- 0 2632 2560"/>
                <a:gd name="T31" fmla="*/ 2632 h 430"/>
                <a:gd name="T32" fmla="+- 0 13355 12948"/>
                <a:gd name="T33" fmla="*/ T32 w 455"/>
                <a:gd name="T34" fmla="+- 0 2628 2560"/>
                <a:gd name="T35" fmla="*/ 2628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55" h="430">
                  <a:moveTo>
                    <a:pt x="407" y="68"/>
                  </a:moveTo>
                  <a:lnTo>
                    <a:pt x="399" y="78"/>
                  </a:lnTo>
                  <a:lnTo>
                    <a:pt x="406" y="84"/>
                  </a:lnTo>
                  <a:lnTo>
                    <a:pt x="413" y="86"/>
                  </a:lnTo>
                  <a:lnTo>
                    <a:pt x="428" y="84"/>
                  </a:lnTo>
                  <a:lnTo>
                    <a:pt x="435" y="80"/>
                  </a:lnTo>
                  <a:lnTo>
                    <a:pt x="443" y="72"/>
                  </a:lnTo>
                  <a:lnTo>
                    <a:pt x="416" y="72"/>
                  </a:lnTo>
                  <a:lnTo>
                    <a:pt x="407" y="6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106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401 12948"/>
                <a:gd name="T1" fmla="*/ T0 w 455"/>
                <a:gd name="T2" fmla="+- 0 2598 2560"/>
                <a:gd name="T3" fmla="*/ 2598 h 430"/>
                <a:gd name="T4" fmla="+- 0 13382 12948"/>
                <a:gd name="T5" fmla="*/ T4 w 455"/>
                <a:gd name="T6" fmla="+- 0 2598 2560"/>
                <a:gd name="T7" fmla="*/ 2598 h 430"/>
                <a:gd name="T8" fmla="+- 0 13384 12948"/>
                <a:gd name="T9" fmla="*/ T8 w 455"/>
                <a:gd name="T10" fmla="+- 0 2600 2560"/>
                <a:gd name="T11" fmla="*/ 2600 h 430"/>
                <a:gd name="T12" fmla="+- 0 13389 12948"/>
                <a:gd name="T13" fmla="*/ T12 w 455"/>
                <a:gd name="T14" fmla="+- 0 2604 2560"/>
                <a:gd name="T15" fmla="*/ 2604 h 430"/>
                <a:gd name="T16" fmla="+- 0 13390 12948"/>
                <a:gd name="T17" fmla="*/ T16 w 455"/>
                <a:gd name="T18" fmla="+- 0 2608 2560"/>
                <a:gd name="T19" fmla="*/ 2608 h 430"/>
                <a:gd name="T20" fmla="+- 0 13389 12948"/>
                <a:gd name="T21" fmla="*/ T20 w 455"/>
                <a:gd name="T22" fmla="+- 0 2616 2560"/>
                <a:gd name="T23" fmla="*/ 2616 h 430"/>
                <a:gd name="T24" fmla="+- 0 13387 12948"/>
                <a:gd name="T25" fmla="*/ T24 w 455"/>
                <a:gd name="T26" fmla="+- 0 2620 2560"/>
                <a:gd name="T27" fmla="*/ 2620 h 430"/>
                <a:gd name="T28" fmla="+- 0 13373 12948"/>
                <a:gd name="T29" fmla="*/ T28 w 455"/>
                <a:gd name="T30" fmla="+- 0 2632 2560"/>
                <a:gd name="T31" fmla="*/ 2632 h 430"/>
                <a:gd name="T32" fmla="+- 0 13391 12948"/>
                <a:gd name="T33" fmla="*/ T32 w 455"/>
                <a:gd name="T34" fmla="+- 0 2632 2560"/>
                <a:gd name="T35" fmla="*/ 2632 h 430"/>
                <a:gd name="T36" fmla="+- 0 13395 12948"/>
                <a:gd name="T37" fmla="*/ T36 w 455"/>
                <a:gd name="T38" fmla="+- 0 2628 2560"/>
                <a:gd name="T39" fmla="*/ 2628 h 430"/>
                <a:gd name="T40" fmla="+- 0 13399 12948"/>
                <a:gd name="T41" fmla="*/ T40 w 455"/>
                <a:gd name="T42" fmla="+- 0 2624 2560"/>
                <a:gd name="T43" fmla="*/ 2624 h 430"/>
                <a:gd name="T44" fmla="+- 0 13401 12948"/>
                <a:gd name="T45" fmla="*/ T44 w 455"/>
                <a:gd name="T46" fmla="+- 0 2618 2560"/>
                <a:gd name="T47" fmla="*/ 2618 h 430"/>
                <a:gd name="T48" fmla="+- 0 13403 12948"/>
                <a:gd name="T49" fmla="*/ T48 w 455"/>
                <a:gd name="T50" fmla="+- 0 2612 2560"/>
                <a:gd name="T51" fmla="*/ 2612 h 430"/>
                <a:gd name="T52" fmla="+- 0 13403 12948"/>
                <a:gd name="T53" fmla="*/ T52 w 455"/>
                <a:gd name="T54" fmla="+- 0 2608 2560"/>
                <a:gd name="T55" fmla="*/ 2608 h 430"/>
                <a:gd name="T56" fmla="+- 0 13401 12948"/>
                <a:gd name="T57" fmla="*/ T56 w 455"/>
                <a:gd name="T58" fmla="+- 0 2598 2560"/>
                <a:gd name="T59" fmla="*/ 2598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455" h="430">
                  <a:moveTo>
                    <a:pt x="453" y="38"/>
                  </a:moveTo>
                  <a:lnTo>
                    <a:pt x="434" y="38"/>
                  </a:lnTo>
                  <a:lnTo>
                    <a:pt x="436" y="40"/>
                  </a:lnTo>
                  <a:lnTo>
                    <a:pt x="441" y="44"/>
                  </a:lnTo>
                  <a:lnTo>
                    <a:pt x="442" y="48"/>
                  </a:lnTo>
                  <a:lnTo>
                    <a:pt x="441" y="56"/>
                  </a:lnTo>
                  <a:lnTo>
                    <a:pt x="439" y="60"/>
                  </a:lnTo>
                  <a:lnTo>
                    <a:pt x="425" y="72"/>
                  </a:lnTo>
                  <a:lnTo>
                    <a:pt x="443" y="72"/>
                  </a:lnTo>
                  <a:lnTo>
                    <a:pt x="447" y="68"/>
                  </a:lnTo>
                  <a:lnTo>
                    <a:pt x="451" y="64"/>
                  </a:lnTo>
                  <a:lnTo>
                    <a:pt x="453" y="58"/>
                  </a:lnTo>
                  <a:lnTo>
                    <a:pt x="455" y="52"/>
                  </a:lnTo>
                  <a:lnTo>
                    <a:pt x="455" y="48"/>
                  </a:lnTo>
                  <a:lnTo>
                    <a:pt x="453" y="3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107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358 12948"/>
                <a:gd name="T1" fmla="*/ T0 w 455"/>
                <a:gd name="T2" fmla="+- 0 2560 2560"/>
                <a:gd name="T3" fmla="*/ 2560 h 430"/>
                <a:gd name="T4" fmla="+- 0 13346 12948"/>
                <a:gd name="T5" fmla="*/ T4 w 455"/>
                <a:gd name="T6" fmla="+- 0 2560 2560"/>
                <a:gd name="T7" fmla="*/ 2560 h 430"/>
                <a:gd name="T8" fmla="+- 0 13337 12948"/>
                <a:gd name="T9" fmla="*/ T8 w 455"/>
                <a:gd name="T10" fmla="+- 0 2564 2560"/>
                <a:gd name="T11" fmla="*/ 2564 h 430"/>
                <a:gd name="T12" fmla="+- 0 13332 12948"/>
                <a:gd name="T13" fmla="*/ T12 w 455"/>
                <a:gd name="T14" fmla="+- 0 2568 2560"/>
                <a:gd name="T15" fmla="*/ 2568 h 430"/>
                <a:gd name="T16" fmla="+- 0 13327 12948"/>
                <a:gd name="T17" fmla="*/ T16 w 455"/>
                <a:gd name="T18" fmla="+- 0 2572 2560"/>
                <a:gd name="T19" fmla="*/ 2572 h 430"/>
                <a:gd name="T20" fmla="+- 0 13324 12948"/>
                <a:gd name="T21" fmla="*/ T20 w 455"/>
                <a:gd name="T22" fmla="+- 0 2576 2560"/>
                <a:gd name="T23" fmla="*/ 2576 h 430"/>
                <a:gd name="T24" fmla="+- 0 13322 12948"/>
                <a:gd name="T25" fmla="*/ T24 w 455"/>
                <a:gd name="T26" fmla="+- 0 2580 2560"/>
                <a:gd name="T27" fmla="*/ 2580 h 430"/>
                <a:gd name="T28" fmla="+- 0 13320 12948"/>
                <a:gd name="T29" fmla="*/ T28 w 455"/>
                <a:gd name="T30" fmla="+- 0 2582 2560"/>
                <a:gd name="T31" fmla="*/ 2582 h 430"/>
                <a:gd name="T32" fmla="+- 0 13316 12948"/>
                <a:gd name="T33" fmla="*/ T32 w 455"/>
                <a:gd name="T34" fmla="+- 0 2598 2560"/>
                <a:gd name="T35" fmla="*/ 2598 h 430"/>
                <a:gd name="T36" fmla="+- 0 13318 12948"/>
                <a:gd name="T37" fmla="*/ T36 w 455"/>
                <a:gd name="T38" fmla="+- 0 2606 2560"/>
                <a:gd name="T39" fmla="*/ 2606 h 430"/>
                <a:gd name="T40" fmla="+- 0 13320 12948"/>
                <a:gd name="T41" fmla="*/ T40 w 455"/>
                <a:gd name="T42" fmla="+- 0 2608 2560"/>
                <a:gd name="T43" fmla="*/ 2608 h 430"/>
                <a:gd name="T44" fmla="+- 0 13322 12948"/>
                <a:gd name="T45" fmla="*/ T44 w 455"/>
                <a:gd name="T46" fmla="+- 0 2612 2560"/>
                <a:gd name="T47" fmla="*/ 2612 h 430"/>
                <a:gd name="T48" fmla="+- 0 13325 12948"/>
                <a:gd name="T49" fmla="*/ T48 w 455"/>
                <a:gd name="T50" fmla="+- 0 2614 2560"/>
                <a:gd name="T51" fmla="*/ 2614 h 430"/>
                <a:gd name="T52" fmla="+- 0 13329 12948"/>
                <a:gd name="T53" fmla="*/ T52 w 455"/>
                <a:gd name="T54" fmla="+- 0 2616 2560"/>
                <a:gd name="T55" fmla="*/ 2616 h 430"/>
                <a:gd name="T56" fmla="+- 0 13333 12948"/>
                <a:gd name="T57" fmla="*/ T56 w 455"/>
                <a:gd name="T58" fmla="+- 0 2618 2560"/>
                <a:gd name="T59" fmla="*/ 2618 h 430"/>
                <a:gd name="T60" fmla="+- 0 13340 12948"/>
                <a:gd name="T61" fmla="*/ T60 w 455"/>
                <a:gd name="T62" fmla="+- 0 2618 2560"/>
                <a:gd name="T63" fmla="*/ 2618 h 430"/>
                <a:gd name="T64" fmla="+- 0 13349 12948"/>
                <a:gd name="T65" fmla="*/ T64 w 455"/>
                <a:gd name="T66" fmla="+- 0 2614 2560"/>
                <a:gd name="T67" fmla="*/ 2614 h 430"/>
                <a:gd name="T68" fmla="+- 0 13355 12948"/>
                <a:gd name="T69" fmla="*/ T68 w 455"/>
                <a:gd name="T70" fmla="+- 0 2612 2560"/>
                <a:gd name="T71" fmla="*/ 2612 h 430"/>
                <a:gd name="T72" fmla="+- 0 13365 12948"/>
                <a:gd name="T73" fmla="*/ T72 w 455"/>
                <a:gd name="T74" fmla="+- 0 2606 2560"/>
                <a:gd name="T75" fmla="*/ 2606 h 430"/>
                <a:gd name="T76" fmla="+- 0 13368 12948"/>
                <a:gd name="T77" fmla="*/ T76 w 455"/>
                <a:gd name="T78" fmla="+- 0 2604 2560"/>
                <a:gd name="T79" fmla="*/ 2604 h 430"/>
                <a:gd name="T80" fmla="+- 0 13338 12948"/>
                <a:gd name="T81" fmla="*/ T80 w 455"/>
                <a:gd name="T82" fmla="+- 0 2604 2560"/>
                <a:gd name="T83" fmla="*/ 2604 h 430"/>
                <a:gd name="T84" fmla="+- 0 13336 12948"/>
                <a:gd name="T85" fmla="*/ T84 w 455"/>
                <a:gd name="T86" fmla="+- 0 2602 2560"/>
                <a:gd name="T87" fmla="*/ 2602 h 430"/>
                <a:gd name="T88" fmla="+- 0 13332 12948"/>
                <a:gd name="T89" fmla="*/ T88 w 455"/>
                <a:gd name="T90" fmla="+- 0 2602 2560"/>
                <a:gd name="T91" fmla="*/ 2602 h 430"/>
                <a:gd name="T92" fmla="+- 0 13329 12948"/>
                <a:gd name="T93" fmla="*/ T92 w 455"/>
                <a:gd name="T94" fmla="+- 0 2598 2560"/>
                <a:gd name="T95" fmla="*/ 2598 h 430"/>
                <a:gd name="T96" fmla="+- 0 13328 12948"/>
                <a:gd name="T97" fmla="*/ T96 w 455"/>
                <a:gd name="T98" fmla="+- 0 2596 2560"/>
                <a:gd name="T99" fmla="*/ 2596 h 430"/>
                <a:gd name="T100" fmla="+- 0 13329 12948"/>
                <a:gd name="T101" fmla="*/ T100 w 455"/>
                <a:gd name="T102" fmla="+- 0 2588 2560"/>
                <a:gd name="T103" fmla="*/ 2588 h 430"/>
                <a:gd name="T104" fmla="+- 0 13332 12948"/>
                <a:gd name="T105" fmla="*/ T104 w 455"/>
                <a:gd name="T106" fmla="+- 0 2584 2560"/>
                <a:gd name="T107" fmla="*/ 2584 h 430"/>
                <a:gd name="T108" fmla="+- 0 13340 12948"/>
                <a:gd name="T109" fmla="*/ T108 w 455"/>
                <a:gd name="T110" fmla="+- 0 2576 2560"/>
                <a:gd name="T111" fmla="*/ 2576 h 430"/>
                <a:gd name="T112" fmla="+- 0 13344 12948"/>
                <a:gd name="T113" fmla="*/ T112 w 455"/>
                <a:gd name="T114" fmla="+- 0 2574 2560"/>
                <a:gd name="T115" fmla="*/ 2574 h 430"/>
                <a:gd name="T116" fmla="+- 0 13361 12948"/>
                <a:gd name="T117" fmla="*/ T116 w 455"/>
                <a:gd name="T118" fmla="+- 0 2574 2560"/>
                <a:gd name="T119" fmla="*/ 2574 h 430"/>
                <a:gd name="T120" fmla="+- 0 13367 12948"/>
                <a:gd name="T121" fmla="*/ T120 w 455"/>
                <a:gd name="T122" fmla="+- 0 2566 2560"/>
                <a:gd name="T123" fmla="*/ 2566 h 430"/>
                <a:gd name="T124" fmla="+- 0 13363 12948"/>
                <a:gd name="T125" fmla="*/ T124 w 455"/>
                <a:gd name="T126" fmla="+- 0 2562 2560"/>
                <a:gd name="T127" fmla="*/ 2562 h 430"/>
                <a:gd name="T128" fmla="+- 0 13358 12948"/>
                <a:gd name="T129" fmla="*/ T128 w 455"/>
                <a:gd name="T130" fmla="+- 0 2560 2560"/>
                <a:gd name="T131" fmla="*/ 2560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55" h="430">
                  <a:moveTo>
                    <a:pt x="410" y="0"/>
                  </a:moveTo>
                  <a:lnTo>
                    <a:pt x="398" y="0"/>
                  </a:lnTo>
                  <a:lnTo>
                    <a:pt x="389" y="4"/>
                  </a:lnTo>
                  <a:lnTo>
                    <a:pt x="384" y="8"/>
                  </a:lnTo>
                  <a:lnTo>
                    <a:pt x="379" y="12"/>
                  </a:lnTo>
                  <a:lnTo>
                    <a:pt x="376" y="16"/>
                  </a:lnTo>
                  <a:lnTo>
                    <a:pt x="374" y="20"/>
                  </a:lnTo>
                  <a:lnTo>
                    <a:pt x="372" y="22"/>
                  </a:lnTo>
                  <a:lnTo>
                    <a:pt x="368" y="38"/>
                  </a:lnTo>
                  <a:lnTo>
                    <a:pt x="370" y="46"/>
                  </a:lnTo>
                  <a:lnTo>
                    <a:pt x="372" y="48"/>
                  </a:lnTo>
                  <a:lnTo>
                    <a:pt x="374" y="52"/>
                  </a:lnTo>
                  <a:lnTo>
                    <a:pt x="377" y="54"/>
                  </a:lnTo>
                  <a:lnTo>
                    <a:pt x="381" y="56"/>
                  </a:lnTo>
                  <a:lnTo>
                    <a:pt x="385" y="58"/>
                  </a:lnTo>
                  <a:lnTo>
                    <a:pt x="392" y="58"/>
                  </a:lnTo>
                  <a:lnTo>
                    <a:pt x="401" y="54"/>
                  </a:lnTo>
                  <a:lnTo>
                    <a:pt x="407" y="52"/>
                  </a:lnTo>
                  <a:lnTo>
                    <a:pt x="417" y="46"/>
                  </a:lnTo>
                  <a:lnTo>
                    <a:pt x="420" y="44"/>
                  </a:lnTo>
                  <a:lnTo>
                    <a:pt x="390" y="44"/>
                  </a:lnTo>
                  <a:lnTo>
                    <a:pt x="388" y="42"/>
                  </a:lnTo>
                  <a:lnTo>
                    <a:pt x="384" y="42"/>
                  </a:lnTo>
                  <a:lnTo>
                    <a:pt x="381" y="38"/>
                  </a:lnTo>
                  <a:lnTo>
                    <a:pt x="380" y="36"/>
                  </a:lnTo>
                  <a:lnTo>
                    <a:pt x="381" y="28"/>
                  </a:lnTo>
                  <a:lnTo>
                    <a:pt x="384" y="24"/>
                  </a:lnTo>
                  <a:lnTo>
                    <a:pt x="392" y="16"/>
                  </a:lnTo>
                  <a:lnTo>
                    <a:pt x="396" y="14"/>
                  </a:lnTo>
                  <a:lnTo>
                    <a:pt x="413" y="14"/>
                  </a:lnTo>
                  <a:lnTo>
                    <a:pt x="419" y="6"/>
                  </a:lnTo>
                  <a:lnTo>
                    <a:pt x="415" y="2"/>
                  </a:lnTo>
                  <a:lnTo>
                    <a:pt x="410" y="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108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389 12948"/>
                <a:gd name="T1" fmla="*/ T0 w 455"/>
                <a:gd name="T2" fmla="+- 0 2584 2560"/>
                <a:gd name="T3" fmla="*/ 2584 h 430"/>
                <a:gd name="T4" fmla="+- 0 13377 12948"/>
                <a:gd name="T5" fmla="*/ T4 w 455"/>
                <a:gd name="T6" fmla="+- 0 2584 2560"/>
                <a:gd name="T7" fmla="*/ 2584 h 430"/>
                <a:gd name="T8" fmla="+- 0 13369 12948"/>
                <a:gd name="T9" fmla="*/ T8 w 455"/>
                <a:gd name="T10" fmla="+- 0 2586 2560"/>
                <a:gd name="T11" fmla="*/ 2586 h 430"/>
                <a:gd name="T12" fmla="+- 0 13363 12948"/>
                <a:gd name="T13" fmla="*/ T12 w 455"/>
                <a:gd name="T14" fmla="+- 0 2590 2560"/>
                <a:gd name="T15" fmla="*/ 2590 h 430"/>
                <a:gd name="T16" fmla="+- 0 13347 12948"/>
                <a:gd name="T17" fmla="*/ T16 w 455"/>
                <a:gd name="T18" fmla="+- 0 2600 2560"/>
                <a:gd name="T19" fmla="*/ 2600 h 430"/>
                <a:gd name="T20" fmla="+- 0 13344 12948"/>
                <a:gd name="T21" fmla="*/ T20 w 455"/>
                <a:gd name="T22" fmla="+- 0 2602 2560"/>
                <a:gd name="T23" fmla="*/ 2602 h 430"/>
                <a:gd name="T24" fmla="+- 0 13340 12948"/>
                <a:gd name="T25" fmla="*/ T24 w 455"/>
                <a:gd name="T26" fmla="+- 0 2602 2560"/>
                <a:gd name="T27" fmla="*/ 2602 h 430"/>
                <a:gd name="T28" fmla="+- 0 13338 12948"/>
                <a:gd name="T29" fmla="*/ T28 w 455"/>
                <a:gd name="T30" fmla="+- 0 2604 2560"/>
                <a:gd name="T31" fmla="*/ 2604 h 430"/>
                <a:gd name="T32" fmla="+- 0 13368 12948"/>
                <a:gd name="T33" fmla="*/ T32 w 455"/>
                <a:gd name="T34" fmla="+- 0 2604 2560"/>
                <a:gd name="T35" fmla="*/ 2604 h 430"/>
                <a:gd name="T36" fmla="+- 0 13371 12948"/>
                <a:gd name="T37" fmla="*/ T36 w 455"/>
                <a:gd name="T38" fmla="+- 0 2602 2560"/>
                <a:gd name="T39" fmla="*/ 2602 h 430"/>
                <a:gd name="T40" fmla="+- 0 13376 12948"/>
                <a:gd name="T41" fmla="*/ T40 w 455"/>
                <a:gd name="T42" fmla="+- 0 2600 2560"/>
                <a:gd name="T43" fmla="*/ 2600 h 430"/>
                <a:gd name="T44" fmla="+- 0 13382 12948"/>
                <a:gd name="T45" fmla="*/ T44 w 455"/>
                <a:gd name="T46" fmla="+- 0 2598 2560"/>
                <a:gd name="T47" fmla="*/ 2598 h 430"/>
                <a:gd name="T48" fmla="+- 0 13401 12948"/>
                <a:gd name="T49" fmla="*/ T48 w 455"/>
                <a:gd name="T50" fmla="+- 0 2598 2560"/>
                <a:gd name="T51" fmla="*/ 2598 h 430"/>
                <a:gd name="T52" fmla="+- 0 13399 12948"/>
                <a:gd name="T53" fmla="*/ T52 w 455"/>
                <a:gd name="T54" fmla="+- 0 2594 2560"/>
                <a:gd name="T55" fmla="*/ 2594 h 430"/>
                <a:gd name="T56" fmla="+- 0 13396 12948"/>
                <a:gd name="T57" fmla="*/ T56 w 455"/>
                <a:gd name="T58" fmla="+- 0 2590 2560"/>
                <a:gd name="T59" fmla="*/ 2590 h 430"/>
                <a:gd name="T60" fmla="+- 0 13392 12948"/>
                <a:gd name="T61" fmla="*/ T60 w 455"/>
                <a:gd name="T62" fmla="+- 0 2586 2560"/>
                <a:gd name="T63" fmla="*/ 2586 h 430"/>
                <a:gd name="T64" fmla="+- 0 13389 12948"/>
                <a:gd name="T65" fmla="*/ T64 w 455"/>
                <a:gd name="T66" fmla="+- 0 2584 2560"/>
                <a:gd name="T67" fmla="*/ 2584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455" h="430">
                  <a:moveTo>
                    <a:pt x="441" y="24"/>
                  </a:moveTo>
                  <a:lnTo>
                    <a:pt x="429" y="24"/>
                  </a:lnTo>
                  <a:lnTo>
                    <a:pt x="421" y="26"/>
                  </a:lnTo>
                  <a:lnTo>
                    <a:pt x="415" y="30"/>
                  </a:lnTo>
                  <a:lnTo>
                    <a:pt x="399" y="40"/>
                  </a:lnTo>
                  <a:lnTo>
                    <a:pt x="396" y="42"/>
                  </a:lnTo>
                  <a:lnTo>
                    <a:pt x="392" y="42"/>
                  </a:lnTo>
                  <a:lnTo>
                    <a:pt x="390" y="44"/>
                  </a:lnTo>
                  <a:lnTo>
                    <a:pt x="420" y="44"/>
                  </a:lnTo>
                  <a:lnTo>
                    <a:pt x="423" y="42"/>
                  </a:lnTo>
                  <a:lnTo>
                    <a:pt x="428" y="40"/>
                  </a:lnTo>
                  <a:lnTo>
                    <a:pt x="434" y="38"/>
                  </a:lnTo>
                  <a:lnTo>
                    <a:pt x="453" y="38"/>
                  </a:lnTo>
                  <a:lnTo>
                    <a:pt x="451" y="34"/>
                  </a:lnTo>
                  <a:lnTo>
                    <a:pt x="448" y="30"/>
                  </a:lnTo>
                  <a:lnTo>
                    <a:pt x="444" y="26"/>
                  </a:lnTo>
                  <a:lnTo>
                    <a:pt x="441" y="2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109"/>
            <p:cNvSpPr>
              <a:spLocks/>
            </p:cNvSpPr>
            <p:nvPr/>
          </p:nvSpPr>
          <p:spPr bwMode="auto">
            <a:xfrm>
              <a:off x="12948" y="2560"/>
              <a:ext cx="455" cy="430"/>
            </a:xfrm>
            <a:custGeom>
              <a:avLst/>
              <a:gdLst>
                <a:gd name="T0" fmla="+- 0 13361 12948"/>
                <a:gd name="T1" fmla="*/ T0 w 455"/>
                <a:gd name="T2" fmla="+- 0 2574 2560"/>
                <a:gd name="T3" fmla="*/ 2574 h 430"/>
                <a:gd name="T4" fmla="+- 0 13355 12948"/>
                <a:gd name="T5" fmla="*/ T4 w 455"/>
                <a:gd name="T6" fmla="+- 0 2574 2560"/>
                <a:gd name="T7" fmla="*/ 2574 h 430"/>
                <a:gd name="T8" fmla="+- 0 13359 12948"/>
                <a:gd name="T9" fmla="*/ T8 w 455"/>
                <a:gd name="T10" fmla="+- 0 2578 2560"/>
                <a:gd name="T11" fmla="*/ 2578 h 430"/>
                <a:gd name="T12" fmla="+- 0 13361 12948"/>
                <a:gd name="T13" fmla="*/ T12 w 455"/>
                <a:gd name="T14" fmla="+- 0 2574 2560"/>
                <a:gd name="T15" fmla="*/ 2574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55" h="430">
                  <a:moveTo>
                    <a:pt x="413" y="14"/>
                  </a:moveTo>
                  <a:lnTo>
                    <a:pt x="407" y="14"/>
                  </a:lnTo>
                  <a:lnTo>
                    <a:pt x="411" y="18"/>
                  </a:lnTo>
                  <a:lnTo>
                    <a:pt x="413" y="1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8" name="Group 110"/>
          <p:cNvGrpSpPr>
            <a:grpSpLocks/>
          </p:cNvGrpSpPr>
          <p:nvPr/>
        </p:nvGrpSpPr>
        <p:grpSpPr bwMode="auto">
          <a:xfrm>
            <a:off x="4788024" y="1059586"/>
            <a:ext cx="3954459" cy="246283"/>
            <a:chOff x="7483" y="3512"/>
            <a:chExt cx="6226" cy="388"/>
          </a:xfrm>
        </p:grpSpPr>
        <p:sp>
          <p:nvSpPr>
            <p:cNvPr id="39" name="Freeform 111"/>
            <p:cNvSpPr>
              <a:spLocks/>
            </p:cNvSpPr>
            <p:nvPr/>
          </p:nvSpPr>
          <p:spPr bwMode="auto">
            <a:xfrm>
              <a:off x="7483" y="3512"/>
              <a:ext cx="6226" cy="388"/>
            </a:xfrm>
            <a:custGeom>
              <a:avLst/>
              <a:gdLst>
                <a:gd name="T0" fmla="+- 0 7483 7483"/>
                <a:gd name="T1" fmla="*/ T0 w 6226"/>
                <a:gd name="T2" fmla="+- 0 3900 3512"/>
                <a:gd name="T3" fmla="*/ 3900 h 388"/>
                <a:gd name="T4" fmla="+- 0 13708 7483"/>
                <a:gd name="T5" fmla="*/ T4 w 6226"/>
                <a:gd name="T6" fmla="+- 0 3900 3512"/>
                <a:gd name="T7" fmla="*/ 3900 h 388"/>
                <a:gd name="T8" fmla="+- 0 13708 7483"/>
                <a:gd name="T9" fmla="*/ T8 w 6226"/>
                <a:gd name="T10" fmla="+- 0 3512 3512"/>
                <a:gd name="T11" fmla="*/ 3512 h 388"/>
                <a:gd name="T12" fmla="+- 0 7483 7483"/>
                <a:gd name="T13" fmla="*/ T12 w 6226"/>
                <a:gd name="T14" fmla="+- 0 3512 3512"/>
                <a:gd name="T15" fmla="*/ 3512 h 388"/>
                <a:gd name="T16" fmla="+- 0 7483 7483"/>
                <a:gd name="T17" fmla="*/ T16 w 6226"/>
                <a:gd name="T18" fmla="+- 0 3900 3512"/>
                <a:gd name="T19" fmla="*/ 3900 h 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226" h="388">
                  <a:moveTo>
                    <a:pt x="0" y="388"/>
                  </a:moveTo>
                  <a:lnTo>
                    <a:pt x="6225" y="388"/>
                  </a:lnTo>
                  <a:lnTo>
                    <a:pt x="6225" y="0"/>
                  </a:lnTo>
                  <a:lnTo>
                    <a:pt x="0" y="0"/>
                  </a:lnTo>
                  <a:lnTo>
                    <a:pt x="0" y="388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193" name="Group 114"/>
          <p:cNvGrpSpPr>
            <a:grpSpLocks/>
          </p:cNvGrpSpPr>
          <p:nvPr/>
        </p:nvGrpSpPr>
        <p:grpSpPr bwMode="auto">
          <a:xfrm>
            <a:off x="5090795" y="4072843"/>
            <a:ext cx="3596005" cy="576645"/>
            <a:chOff x="8017" y="6250"/>
            <a:chExt cx="5663" cy="908"/>
          </a:xfrm>
        </p:grpSpPr>
        <p:sp>
          <p:nvSpPr>
            <p:cNvPr id="6558" name="Freeform 115"/>
            <p:cNvSpPr>
              <a:spLocks/>
            </p:cNvSpPr>
            <p:nvPr/>
          </p:nvSpPr>
          <p:spPr bwMode="auto">
            <a:xfrm>
              <a:off x="8017" y="6250"/>
              <a:ext cx="5663" cy="908"/>
            </a:xfrm>
            <a:custGeom>
              <a:avLst/>
              <a:gdLst>
                <a:gd name="T0" fmla="+- 0 8017 8017"/>
                <a:gd name="T1" fmla="*/ T0 w 5663"/>
                <a:gd name="T2" fmla="+- 0 7158 6250"/>
                <a:gd name="T3" fmla="*/ 7158 h 908"/>
                <a:gd name="T4" fmla="+- 0 13680 8017"/>
                <a:gd name="T5" fmla="*/ T4 w 5663"/>
                <a:gd name="T6" fmla="+- 0 7158 6250"/>
                <a:gd name="T7" fmla="*/ 7158 h 908"/>
                <a:gd name="T8" fmla="+- 0 13680 8017"/>
                <a:gd name="T9" fmla="*/ T8 w 5663"/>
                <a:gd name="T10" fmla="+- 0 6250 6250"/>
                <a:gd name="T11" fmla="*/ 6250 h 908"/>
                <a:gd name="T12" fmla="+- 0 8017 8017"/>
                <a:gd name="T13" fmla="*/ T12 w 5663"/>
                <a:gd name="T14" fmla="+- 0 6250 6250"/>
                <a:gd name="T15" fmla="*/ 6250 h 908"/>
                <a:gd name="T16" fmla="+- 0 8017 8017"/>
                <a:gd name="T17" fmla="*/ T16 w 5663"/>
                <a:gd name="T18" fmla="+- 0 7158 6250"/>
                <a:gd name="T19" fmla="*/ 7158 h 9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663" h="908">
                  <a:moveTo>
                    <a:pt x="0" y="908"/>
                  </a:moveTo>
                  <a:lnTo>
                    <a:pt x="5663" y="908"/>
                  </a:lnTo>
                  <a:lnTo>
                    <a:pt x="5663" y="0"/>
                  </a:lnTo>
                  <a:lnTo>
                    <a:pt x="0" y="0"/>
                  </a:lnTo>
                  <a:lnTo>
                    <a:pt x="0" y="90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194" name="Group 116"/>
          <p:cNvGrpSpPr>
            <a:grpSpLocks/>
          </p:cNvGrpSpPr>
          <p:nvPr/>
        </p:nvGrpSpPr>
        <p:grpSpPr bwMode="auto">
          <a:xfrm>
            <a:off x="5190490" y="4410701"/>
            <a:ext cx="144780" cy="1101849"/>
            <a:chOff x="8174" y="6782"/>
            <a:chExt cx="228" cy="1735"/>
          </a:xfrm>
        </p:grpSpPr>
        <p:sp>
          <p:nvSpPr>
            <p:cNvPr id="6557" name="Freeform 117"/>
            <p:cNvSpPr>
              <a:spLocks/>
            </p:cNvSpPr>
            <p:nvPr/>
          </p:nvSpPr>
          <p:spPr bwMode="auto">
            <a:xfrm>
              <a:off x="8174" y="6782"/>
              <a:ext cx="228" cy="1735"/>
            </a:xfrm>
            <a:custGeom>
              <a:avLst/>
              <a:gdLst>
                <a:gd name="T0" fmla="+- 0 8402 8174"/>
                <a:gd name="T1" fmla="*/ T0 w 228"/>
                <a:gd name="T2" fmla="+- 0 6782 6782"/>
                <a:gd name="T3" fmla="*/ 6782 h 1735"/>
                <a:gd name="T4" fmla="+- 0 8174 8174"/>
                <a:gd name="T5" fmla="*/ T4 w 228"/>
                <a:gd name="T6" fmla="+- 0 6782 6782"/>
                <a:gd name="T7" fmla="*/ 6782 h 1735"/>
                <a:gd name="T8" fmla="+- 0 8174 8174"/>
                <a:gd name="T9" fmla="*/ T8 w 228"/>
                <a:gd name="T10" fmla="+- 0 8518 6782"/>
                <a:gd name="T11" fmla="*/ 8518 h 1735"/>
                <a:gd name="T12" fmla="+- 0 8402 8174"/>
                <a:gd name="T13" fmla="*/ T12 w 228"/>
                <a:gd name="T14" fmla="+- 0 8518 6782"/>
                <a:gd name="T15" fmla="*/ 8518 h 1735"/>
                <a:gd name="T16" fmla="+- 0 8402 8174"/>
                <a:gd name="T17" fmla="*/ T16 w 228"/>
                <a:gd name="T18" fmla="+- 0 6782 6782"/>
                <a:gd name="T19" fmla="*/ 6782 h 17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28" h="1735">
                  <a:moveTo>
                    <a:pt x="228" y="0"/>
                  </a:moveTo>
                  <a:lnTo>
                    <a:pt x="0" y="0"/>
                  </a:lnTo>
                  <a:lnTo>
                    <a:pt x="0" y="1736"/>
                  </a:lnTo>
                  <a:lnTo>
                    <a:pt x="228" y="1736"/>
                  </a:lnTo>
                  <a:lnTo>
                    <a:pt x="228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195" name="Group 118"/>
          <p:cNvGrpSpPr>
            <a:grpSpLocks/>
          </p:cNvGrpSpPr>
          <p:nvPr/>
        </p:nvGrpSpPr>
        <p:grpSpPr bwMode="auto">
          <a:xfrm>
            <a:off x="7002780" y="4648853"/>
            <a:ext cx="144780" cy="864332"/>
            <a:chOff x="11028" y="7157"/>
            <a:chExt cx="228" cy="1361"/>
          </a:xfrm>
        </p:grpSpPr>
        <p:sp>
          <p:nvSpPr>
            <p:cNvPr id="6556" name="Freeform 119"/>
            <p:cNvSpPr>
              <a:spLocks/>
            </p:cNvSpPr>
            <p:nvPr/>
          </p:nvSpPr>
          <p:spPr bwMode="auto">
            <a:xfrm>
              <a:off x="11028" y="7157"/>
              <a:ext cx="228" cy="1361"/>
            </a:xfrm>
            <a:custGeom>
              <a:avLst/>
              <a:gdLst>
                <a:gd name="T0" fmla="+- 0 11256 11028"/>
                <a:gd name="T1" fmla="*/ T0 w 228"/>
                <a:gd name="T2" fmla="+- 0 7157 7157"/>
                <a:gd name="T3" fmla="*/ 7157 h 1361"/>
                <a:gd name="T4" fmla="+- 0 11028 11028"/>
                <a:gd name="T5" fmla="*/ T4 w 228"/>
                <a:gd name="T6" fmla="+- 0 7157 7157"/>
                <a:gd name="T7" fmla="*/ 7157 h 1361"/>
                <a:gd name="T8" fmla="+- 0 11028 11028"/>
                <a:gd name="T9" fmla="*/ T8 w 228"/>
                <a:gd name="T10" fmla="+- 0 8518 7157"/>
                <a:gd name="T11" fmla="*/ 8518 h 1361"/>
                <a:gd name="T12" fmla="+- 0 11256 11028"/>
                <a:gd name="T13" fmla="*/ T12 w 228"/>
                <a:gd name="T14" fmla="+- 0 8518 7157"/>
                <a:gd name="T15" fmla="*/ 8518 h 1361"/>
                <a:gd name="T16" fmla="+- 0 11256 11028"/>
                <a:gd name="T17" fmla="*/ T16 w 228"/>
                <a:gd name="T18" fmla="+- 0 7157 7157"/>
                <a:gd name="T19" fmla="*/ 7157 h 13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28" h="1361">
                  <a:moveTo>
                    <a:pt x="228" y="0"/>
                  </a:moveTo>
                  <a:lnTo>
                    <a:pt x="0" y="0"/>
                  </a:lnTo>
                  <a:lnTo>
                    <a:pt x="0" y="1361"/>
                  </a:lnTo>
                  <a:lnTo>
                    <a:pt x="228" y="1361"/>
                  </a:lnTo>
                  <a:lnTo>
                    <a:pt x="228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196" name="Group 120"/>
          <p:cNvGrpSpPr>
            <a:grpSpLocks/>
          </p:cNvGrpSpPr>
          <p:nvPr/>
        </p:nvGrpSpPr>
        <p:grpSpPr bwMode="auto">
          <a:xfrm>
            <a:off x="7364095" y="4246217"/>
            <a:ext cx="144780" cy="1266332"/>
            <a:chOff x="11597" y="6523"/>
            <a:chExt cx="228" cy="1994"/>
          </a:xfrm>
        </p:grpSpPr>
        <p:sp>
          <p:nvSpPr>
            <p:cNvPr id="6555" name="Freeform 121"/>
            <p:cNvSpPr>
              <a:spLocks/>
            </p:cNvSpPr>
            <p:nvPr/>
          </p:nvSpPr>
          <p:spPr bwMode="auto">
            <a:xfrm>
              <a:off x="11597" y="6523"/>
              <a:ext cx="228" cy="1994"/>
            </a:xfrm>
            <a:custGeom>
              <a:avLst/>
              <a:gdLst>
                <a:gd name="T0" fmla="+- 0 11825 11597"/>
                <a:gd name="T1" fmla="*/ T0 w 228"/>
                <a:gd name="T2" fmla="+- 0 6523 6523"/>
                <a:gd name="T3" fmla="*/ 6523 h 1994"/>
                <a:gd name="T4" fmla="+- 0 11597 11597"/>
                <a:gd name="T5" fmla="*/ T4 w 228"/>
                <a:gd name="T6" fmla="+- 0 6523 6523"/>
                <a:gd name="T7" fmla="*/ 6523 h 1994"/>
                <a:gd name="T8" fmla="+- 0 11597 11597"/>
                <a:gd name="T9" fmla="*/ T8 w 228"/>
                <a:gd name="T10" fmla="+- 0 8518 6523"/>
                <a:gd name="T11" fmla="*/ 8518 h 1994"/>
                <a:gd name="T12" fmla="+- 0 11825 11597"/>
                <a:gd name="T13" fmla="*/ T12 w 228"/>
                <a:gd name="T14" fmla="+- 0 8518 6523"/>
                <a:gd name="T15" fmla="*/ 8518 h 1994"/>
                <a:gd name="T16" fmla="+- 0 11825 11597"/>
                <a:gd name="T17" fmla="*/ T16 w 228"/>
                <a:gd name="T18" fmla="+- 0 6523 6523"/>
                <a:gd name="T19" fmla="*/ 6523 h 19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28" h="1994">
                  <a:moveTo>
                    <a:pt x="228" y="0"/>
                  </a:moveTo>
                  <a:lnTo>
                    <a:pt x="0" y="0"/>
                  </a:lnTo>
                  <a:lnTo>
                    <a:pt x="0" y="1995"/>
                  </a:lnTo>
                  <a:lnTo>
                    <a:pt x="228" y="1995"/>
                  </a:lnTo>
                  <a:lnTo>
                    <a:pt x="228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197" name="Group 122"/>
          <p:cNvGrpSpPr>
            <a:grpSpLocks/>
          </p:cNvGrpSpPr>
          <p:nvPr/>
        </p:nvGrpSpPr>
        <p:grpSpPr bwMode="auto">
          <a:xfrm>
            <a:off x="7726680" y="4589156"/>
            <a:ext cx="144780" cy="923394"/>
            <a:chOff x="12168" y="7063"/>
            <a:chExt cx="228" cy="1454"/>
          </a:xfrm>
        </p:grpSpPr>
        <p:sp>
          <p:nvSpPr>
            <p:cNvPr id="6554" name="Freeform 123"/>
            <p:cNvSpPr>
              <a:spLocks/>
            </p:cNvSpPr>
            <p:nvPr/>
          </p:nvSpPr>
          <p:spPr bwMode="auto">
            <a:xfrm>
              <a:off x="12168" y="7063"/>
              <a:ext cx="228" cy="1454"/>
            </a:xfrm>
            <a:custGeom>
              <a:avLst/>
              <a:gdLst>
                <a:gd name="T0" fmla="+- 0 12396 12168"/>
                <a:gd name="T1" fmla="*/ T0 w 228"/>
                <a:gd name="T2" fmla="+- 0 7063 7063"/>
                <a:gd name="T3" fmla="*/ 7063 h 1454"/>
                <a:gd name="T4" fmla="+- 0 12168 12168"/>
                <a:gd name="T5" fmla="*/ T4 w 228"/>
                <a:gd name="T6" fmla="+- 0 7063 7063"/>
                <a:gd name="T7" fmla="*/ 7063 h 1454"/>
                <a:gd name="T8" fmla="+- 0 12168 12168"/>
                <a:gd name="T9" fmla="*/ T8 w 228"/>
                <a:gd name="T10" fmla="+- 0 8518 7063"/>
                <a:gd name="T11" fmla="*/ 8518 h 1454"/>
                <a:gd name="T12" fmla="+- 0 12396 12168"/>
                <a:gd name="T13" fmla="*/ T12 w 228"/>
                <a:gd name="T14" fmla="+- 0 8518 7063"/>
                <a:gd name="T15" fmla="*/ 8518 h 1454"/>
                <a:gd name="T16" fmla="+- 0 12396 12168"/>
                <a:gd name="T17" fmla="*/ T16 w 228"/>
                <a:gd name="T18" fmla="+- 0 7063 7063"/>
                <a:gd name="T19" fmla="*/ 7063 h 14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28" h="1454">
                  <a:moveTo>
                    <a:pt x="228" y="0"/>
                  </a:moveTo>
                  <a:lnTo>
                    <a:pt x="0" y="0"/>
                  </a:lnTo>
                  <a:lnTo>
                    <a:pt x="0" y="1455"/>
                  </a:lnTo>
                  <a:lnTo>
                    <a:pt x="228" y="1455"/>
                  </a:lnTo>
                  <a:lnTo>
                    <a:pt x="228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198" name="Group 124"/>
          <p:cNvGrpSpPr>
            <a:grpSpLocks/>
          </p:cNvGrpSpPr>
          <p:nvPr/>
        </p:nvGrpSpPr>
        <p:grpSpPr bwMode="auto">
          <a:xfrm>
            <a:off x="8450580" y="4142701"/>
            <a:ext cx="146050" cy="1370484"/>
            <a:chOff x="13308" y="6360"/>
            <a:chExt cx="230" cy="2158"/>
          </a:xfrm>
        </p:grpSpPr>
        <p:sp>
          <p:nvSpPr>
            <p:cNvPr id="6553" name="Freeform 125"/>
            <p:cNvSpPr>
              <a:spLocks/>
            </p:cNvSpPr>
            <p:nvPr/>
          </p:nvSpPr>
          <p:spPr bwMode="auto">
            <a:xfrm>
              <a:off x="13308" y="6360"/>
              <a:ext cx="230" cy="2158"/>
            </a:xfrm>
            <a:custGeom>
              <a:avLst/>
              <a:gdLst>
                <a:gd name="T0" fmla="+- 0 13538 13308"/>
                <a:gd name="T1" fmla="*/ T0 w 230"/>
                <a:gd name="T2" fmla="+- 0 6360 6360"/>
                <a:gd name="T3" fmla="*/ 6360 h 2158"/>
                <a:gd name="T4" fmla="+- 0 13308 13308"/>
                <a:gd name="T5" fmla="*/ T4 w 230"/>
                <a:gd name="T6" fmla="+- 0 6360 6360"/>
                <a:gd name="T7" fmla="*/ 6360 h 2158"/>
                <a:gd name="T8" fmla="+- 0 13308 13308"/>
                <a:gd name="T9" fmla="*/ T8 w 230"/>
                <a:gd name="T10" fmla="+- 0 8518 6360"/>
                <a:gd name="T11" fmla="*/ 8518 h 2158"/>
                <a:gd name="T12" fmla="+- 0 13538 13308"/>
                <a:gd name="T13" fmla="*/ T12 w 230"/>
                <a:gd name="T14" fmla="+- 0 8518 6360"/>
                <a:gd name="T15" fmla="*/ 8518 h 2158"/>
                <a:gd name="T16" fmla="+- 0 13538 13308"/>
                <a:gd name="T17" fmla="*/ T16 w 230"/>
                <a:gd name="T18" fmla="+- 0 6360 6360"/>
                <a:gd name="T19" fmla="*/ 6360 h 2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0" h="2158">
                  <a:moveTo>
                    <a:pt x="230" y="0"/>
                  </a:moveTo>
                  <a:lnTo>
                    <a:pt x="0" y="0"/>
                  </a:lnTo>
                  <a:lnTo>
                    <a:pt x="0" y="2158"/>
                  </a:lnTo>
                  <a:lnTo>
                    <a:pt x="230" y="2158"/>
                  </a:lnTo>
                  <a:lnTo>
                    <a:pt x="230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199" name="Group 126"/>
          <p:cNvGrpSpPr>
            <a:grpSpLocks/>
          </p:cNvGrpSpPr>
          <p:nvPr/>
        </p:nvGrpSpPr>
        <p:grpSpPr bwMode="auto">
          <a:xfrm>
            <a:off x="5082540" y="4023942"/>
            <a:ext cx="1270" cy="1519726"/>
            <a:chOff x="8004" y="6173"/>
            <a:chExt cx="2" cy="2393"/>
          </a:xfrm>
        </p:grpSpPr>
        <p:sp>
          <p:nvSpPr>
            <p:cNvPr id="6552" name="Freeform 127"/>
            <p:cNvSpPr>
              <a:spLocks/>
            </p:cNvSpPr>
            <p:nvPr/>
          </p:nvSpPr>
          <p:spPr bwMode="auto">
            <a:xfrm>
              <a:off x="8004" y="6173"/>
              <a:ext cx="2" cy="2393"/>
            </a:xfrm>
            <a:custGeom>
              <a:avLst/>
              <a:gdLst>
                <a:gd name="T0" fmla="+- 0 6173 6173"/>
                <a:gd name="T1" fmla="*/ 6173 h 2393"/>
                <a:gd name="T2" fmla="+- 0 8566 6173"/>
                <a:gd name="T3" fmla="*/ 8566 h 239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393">
                  <a:moveTo>
                    <a:pt x="0" y="0"/>
                  </a:moveTo>
                  <a:lnTo>
                    <a:pt x="0" y="2393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00" name="Group 128"/>
          <p:cNvGrpSpPr>
            <a:grpSpLocks/>
          </p:cNvGrpSpPr>
          <p:nvPr/>
        </p:nvGrpSpPr>
        <p:grpSpPr bwMode="auto">
          <a:xfrm>
            <a:off x="5553710" y="4813336"/>
            <a:ext cx="144780" cy="699849"/>
            <a:chOff x="8746" y="7416"/>
            <a:chExt cx="228" cy="1102"/>
          </a:xfrm>
        </p:grpSpPr>
        <p:sp>
          <p:nvSpPr>
            <p:cNvPr id="6551" name="Freeform 129"/>
            <p:cNvSpPr>
              <a:spLocks/>
            </p:cNvSpPr>
            <p:nvPr/>
          </p:nvSpPr>
          <p:spPr bwMode="auto">
            <a:xfrm>
              <a:off x="8746" y="7416"/>
              <a:ext cx="228" cy="1102"/>
            </a:xfrm>
            <a:custGeom>
              <a:avLst/>
              <a:gdLst>
                <a:gd name="T0" fmla="+- 0 8974 8746"/>
                <a:gd name="T1" fmla="*/ T0 w 228"/>
                <a:gd name="T2" fmla="+- 0 7416 7416"/>
                <a:gd name="T3" fmla="*/ 7416 h 1102"/>
                <a:gd name="T4" fmla="+- 0 8746 8746"/>
                <a:gd name="T5" fmla="*/ T4 w 228"/>
                <a:gd name="T6" fmla="+- 0 7416 7416"/>
                <a:gd name="T7" fmla="*/ 7416 h 1102"/>
                <a:gd name="T8" fmla="+- 0 8746 8746"/>
                <a:gd name="T9" fmla="*/ T8 w 228"/>
                <a:gd name="T10" fmla="+- 0 8518 7416"/>
                <a:gd name="T11" fmla="*/ 8518 h 1102"/>
                <a:gd name="T12" fmla="+- 0 8974 8746"/>
                <a:gd name="T13" fmla="*/ T12 w 228"/>
                <a:gd name="T14" fmla="+- 0 8518 7416"/>
                <a:gd name="T15" fmla="*/ 8518 h 1102"/>
                <a:gd name="T16" fmla="+- 0 8974 8746"/>
                <a:gd name="T17" fmla="*/ T16 w 228"/>
                <a:gd name="T18" fmla="+- 0 7416 7416"/>
                <a:gd name="T19" fmla="*/ 7416 h 11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28" h="1102">
                  <a:moveTo>
                    <a:pt x="228" y="0"/>
                  </a:moveTo>
                  <a:lnTo>
                    <a:pt x="0" y="0"/>
                  </a:lnTo>
                  <a:lnTo>
                    <a:pt x="0" y="1102"/>
                  </a:lnTo>
                  <a:lnTo>
                    <a:pt x="228" y="1102"/>
                  </a:lnTo>
                  <a:lnTo>
                    <a:pt x="228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01" name="Group 130"/>
          <p:cNvGrpSpPr>
            <a:grpSpLocks/>
          </p:cNvGrpSpPr>
          <p:nvPr/>
        </p:nvGrpSpPr>
        <p:grpSpPr bwMode="auto">
          <a:xfrm>
            <a:off x="5914390" y="4886369"/>
            <a:ext cx="144780" cy="626180"/>
            <a:chOff x="9314" y="7531"/>
            <a:chExt cx="228" cy="986"/>
          </a:xfrm>
        </p:grpSpPr>
        <p:sp>
          <p:nvSpPr>
            <p:cNvPr id="6550" name="Freeform 131"/>
            <p:cNvSpPr>
              <a:spLocks/>
            </p:cNvSpPr>
            <p:nvPr/>
          </p:nvSpPr>
          <p:spPr bwMode="auto">
            <a:xfrm>
              <a:off x="9314" y="7531"/>
              <a:ext cx="228" cy="986"/>
            </a:xfrm>
            <a:custGeom>
              <a:avLst/>
              <a:gdLst>
                <a:gd name="T0" fmla="+- 0 9542 9314"/>
                <a:gd name="T1" fmla="*/ T0 w 228"/>
                <a:gd name="T2" fmla="+- 0 7531 7531"/>
                <a:gd name="T3" fmla="*/ 7531 h 986"/>
                <a:gd name="T4" fmla="+- 0 9314 9314"/>
                <a:gd name="T5" fmla="*/ T4 w 228"/>
                <a:gd name="T6" fmla="+- 0 7531 7531"/>
                <a:gd name="T7" fmla="*/ 7531 h 986"/>
                <a:gd name="T8" fmla="+- 0 9314 9314"/>
                <a:gd name="T9" fmla="*/ T8 w 228"/>
                <a:gd name="T10" fmla="+- 0 8518 7531"/>
                <a:gd name="T11" fmla="*/ 8518 h 986"/>
                <a:gd name="T12" fmla="+- 0 9542 9314"/>
                <a:gd name="T13" fmla="*/ T12 w 228"/>
                <a:gd name="T14" fmla="+- 0 8518 7531"/>
                <a:gd name="T15" fmla="*/ 8518 h 986"/>
                <a:gd name="T16" fmla="+- 0 9542 9314"/>
                <a:gd name="T17" fmla="*/ T16 w 228"/>
                <a:gd name="T18" fmla="+- 0 7531 7531"/>
                <a:gd name="T19" fmla="*/ 7531 h 9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28" h="986">
                  <a:moveTo>
                    <a:pt x="228" y="0"/>
                  </a:moveTo>
                  <a:lnTo>
                    <a:pt x="0" y="0"/>
                  </a:lnTo>
                  <a:lnTo>
                    <a:pt x="0" y="987"/>
                  </a:lnTo>
                  <a:lnTo>
                    <a:pt x="228" y="987"/>
                  </a:lnTo>
                  <a:lnTo>
                    <a:pt x="228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02" name="Group 132"/>
          <p:cNvGrpSpPr>
            <a:grpSpLocks/>
          </p:cNvGrpSpPr>
          <p:nvPr/>
        </p:nvGrpSpPr>
        <p:grpSpPr bwMode="auto">
          <a:xfrm>
            <a:off x="6277610" y="5141033"/>
            <a:ext cx="144780" cy="372152"/>
            <a:chOff x="9886" y="7932"/>
            <a:chExt cx="228" cy="586"/>
          </a:xfrm>
        </p:grpSpPr>
        <p:sp>
          <p:nvSpPr>
            <p:cNvPr id="6549" name="Freeform 133"/>
            <p:cNvSpPr>
              <a:spLocks/>
            </p:cNvSpPr>
            <p:nvPr/>
          </p:nvSpPr>
          <p:spPr bwMode="auto">
            <a:xfrm>
              <a:off x="9886" y="7932"/>
              <a:ext cx="228" cy="586"/>
            </a:xfrm>
            <a:custGeom>
              <a:avLst/>
              <a:gdLst>
                <a:gd name="T0" fmla="+- 0 10114 9886"/>
                <a:gd name="T1" fmla="*/ T0 w 228"/>
                <a:gd name="T2" fmla="+- 0 7932 7932"/>
                <a:gd name="T3" fmla="*/ 7932 h 586"/>
                <a:gd name="T4" fmla="+- 0 9886 9886"/>
                <a:gd name="T5" fmla="*/ T4 w 228"/>
                <a:gd name="T6" fmla="+- 0 7932 7932"/>
                <a:gd name="T7" fmla="*/ 7932 h 586"/>
                <a:gd name="T8" fmla="+- 0 9886 9886"/>
                <a:gd name="T9" fmla="*/ T8 w 228"/>
                <a:gd name="T10" fmla="+- 0 8518 7932"/>
                <a:gd name="T11" fmla="*/ 8518 h 586"/>
                <a:gd name="T12" fmla="+- 0 10114 9886"/>
                <a:gd name="T13" fmla="*/ T12 w 228"/>
                <a:gd name="T14" fmla="+- 0 8518 7932"/>
                <a:gd name="T15" fmla="*/ 8518 h 586"/>
                <a:gd name="T16" fmla="+- 0 10114 9886"/>
                <a:gd name="T17" fmla="*/ T16 w 228"/>
                <a:gd name="T18" fmla="+- 0 7932 7932"/>
                <a:gd name="T19" fmla="*/ 7932 h 5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28" h="586">
                  <a:moveTo>
                    <a:pt x="228" y="0"/>
                  </a:moveTo>
                  <a:lnTo>
                    <a:pt x="0" y="0"/>
                  </a:lnTo>
                  <a:lnTo>
                    <a:pt x="0" y="586"/>
                  </a:lnTo>
                  <a:lnTo>
                    <a:pt x="228" y="586"/>
                  </a:lnTo>
                  <a:lnTo>
                    <a:pt x="228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03" name="Group 134"/>
          <p:cNvGrpSpPr>
            <a:grpSpLocks/>
          </p:cNvGrpSpPr>
          <p:nvPr/>
        </p:nvGrpSpPr>
        <p:grpSpPr bwMode="auto">
          <a:xfrm>
            <a:off x="6640195" y="4878749"/>
            <a:ext cx="144780" cy="633801"/>
            <a:chOff x="10457" y="7519"/>
            <a:chExt cx="228" cy="998"/>
          </a:xfrm>
        </p:grpSpPr>
        <p:sp>
          <p:nvSpPr>
            <p:cNvPr id="6548" name="Freeform 135"/>
            <p:cNvSpPr>
              <a:spLocks/>
            </p:cNvSpPr>
            <p:nvPr/>
          </p:nvSpPr>
          <p:spPr bwMode="auto">
            <a:xfrm>
              <a:off x="10457" y="7519"/>
              <a:ext cx="228" cy="998"/>
            </a:xfrm>
            <a:custGeom>
              <a:avLst/>
              <a:gdLst>
                <a:gd name="T0" fmla="+- 0 10685 10457"/>
                <a:gd name="T1" fmla="*/ T0 w 228"/>
                <a:gd name="T2" fmla="+- 0 7519 7519"/>
                <a:gd name="T3" fmla="*/ 7519 h 998"/>
                <a:gd name="T4" fmla="+- 0 10457 10457"/>
                <a:gd name="T5" fmla="*/ T4 w 228"/>
                <a:gd name="T6" fmla="+- 0 7519 7519"/>
                <a:gd name="T7" fmla="*/ 7519 h 998"/>
                <a:gd name="T8" fmla="+- 0 10457 10457"/>
                <a:gd name="T9" fmla="*/ T8 w 228"/>
                <a:gd name="T10" fmla="+- 0 8518 7519"/>
                <a:gd name="T11" fmla="*/ 8518 h 998"/>
                <a:gd name="T12" fmla="+- 0 10685 10457"/>
                <a:gd name="T13" fmla="*/ T12 w 228"/>
                <a:gd name="T14" fmla="+- 0 8518 7519"/>
                <a:gd name="T15" fmla="*/ 8518 h 998"/>
                <a:gd name="T16" fmla="+- 0 10685 10457"/>
                <a:gd name="T17" fmla="*/ T16 w 228"/>
                <a:gd name="T18" fmla="+- 0 7519 7519"/>
                <a:gd name="T19" fmla="*/ 7519 h 9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28" h="998">
                  <a:moveTo>
                    <a:pt x="228" y="0"/>
                  </a:moveTo>
                  <a:lnTo>
                    <a:pt x="0" y="0"/>
                  </a:lnTo>
                  <a:lnTo>
                    <a:pt x="0" y="999"/>
                  </a:lnTo>
                  <a:lnTo>
                    <a:pt x="228" y="999"/>
                  </a:lnTo>
                  <a:lnTo>
                    <a:pt x="228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04" name="Group 136"/>
          <p:cNvGrpSpPr>
            <a:grpSpLocks/>
          </p:cNvGrpSpPr>
          <p:nvPr/>
        </p:nvGrpSpPr>
        <p:grpSpPr bwMode="auto">
          <a:xfrm>
            <a:off x="8089265" y="5393792"/>
            <a:ext cx="144780" cy="118758"/>
            <a:chOff x="12739" y="8330"/>
            <a:chExt cx="228" cy="187"/>
          </a:xfrm>
        </p:grpSpPr>
        <p:sp>
          <p:nvSpPr>
            <p:cNvPr id="6547" name="Freeform 137"/>
            <p:cNvSpPr>
              <a:spLocks/>
            </p:cNvSpPr>
            <p:nvPr/>
          </p:nvSpPr>
          <p:spPr bwMode="auto">
            <a:xfrm>
              <a:off x="12739" y="8330"/>
              <a:ext cx="228" cy="187"/>
            </a:xfrm>
            <a:custGeom>
              <a:avLst/>
              <a:gdLst>
                <a:gd name="T0" fmla="+- 0 12967 12739"/>
                <a:gd name="T1" fmla="*/ T0 w 228"/>
                <a:gd name="T2" fmla="+- 0 8330 8330"/>
                <a:gd name="T3" fmla="*/ 8330 h 187"/>
                <a:gd name="T4" fmla="+- 0 12739 12739"/>
                <a:gd name="T5" fmla="*/ T4 w 228"/>
                <a:gd name="T6" fmla="+- 0 8330 8330"/>
                <a:gd name="T7" fmla="*/ 8330 h 187"/>
                <a:gd name="T8" fmla="+- 0 12739 12739"/>
                <a:gd name="T9" fmla="*/ T8 w 228"/>
                <a:gd name="T10" fmla="+- 0 8518 8330"/>
                <a:gd name="T11" fmla="*/ 8518 h 187"/>
                <a:gd name="T12" fmla="+- 0 12967 12739"/>
                <a:gd name="T13" fmla="*/ T12 w 228"/>
                <a:gd name="T14" fmla="+- 0 8518 8330"/>
                <a:gd name="T15" fmla="*/ 8518 h 187"/>
                <a:gd name="T16" fmla="+- 0 12967 12739"/>
                <a:gd name="T17" fmla="*/ T16 w 228"/>
                <a:gd name="T18" fmla="+- 0 8330 8330"/>
                <a:gd name="T19" fmla="*/ 8330 h 1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28" h="187">
                  <a:moveTo>
                    <a:pt x="228" y="0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228" y="188"/>
                  </a:lnTo>
                  <a:lnTo>
                    <a:pt x="228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06" name="Group 138"/>
          <p:cNvGrpSpPr>
            <a:grpSpLocks/>
          </p:cNvGrpSpPr>
          <p:nvPr/>
        </p:nvGrpSpPr>
        <p:grpSpPr bwMode="auto">
          <a:xfrm>
            <a:off x="5052060" y="5513185"/>
            <a:ext cx="3651250" cy="1270"/>
            <a:chOff x="7956" y="8518"/>
            <a:chExt cx="5750" cy="2"/>
          </a:xfrm>
        </p:grpSpPr>
        <p:sp>
          <p:nvSpPr>
            <p:cNvPr id="6546" name="Freeform 139"/>
            <p:cNvSpPr>
              <a:spLocks/>
            </p:cNvSpPr>
            <p:nvPr/>
          </p:nvSpPr>
          <p:spPr bwMode="auto">
            <a:xfrm>
              <a:off x="7956" y="8518"/>
              <a:ext cx="5750" cy="2"/>
            </a:xfrm>
            <a:custGeom>
              <a:avLst/>
              <a:gdLst>
                <a:gd name="T0" fmla="+- 0 7956 7956"/>
                <a:gd name="T1" fmla="*/ T0 w 5750"/>
                <a:gd name="T2" fmla="+- 0 13706 7956"/>
                <a:gd name="T3" fmla="*/ T2 w 575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750">
                  <a:moveTo>
                    <a:pt x="0" y="0"/>
                  </a:moveTo>
                  <a:lnTo>
                    <a:pt x="5750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07" name="Group 140"/>
          <p:cNvGrpSpPr>
            <a:grpSpLocks/>
          </p:cNvGrpSpPr>
          <p:nvPr/>
        </p:nvGrpSpPr>
        <p:grpSpPr bwMode="auto">
          <a:xfrm>
            <a:off x="5052060" y="5363308"/>
            <a:ext cx="30480" cy="1270"/>
            <a:chOff x="7956" y="8282"/>
            <a:chExt cx="48" cy="2"/>
          </a:xfrm>
        </p:grpSpPr>
        <p:sp>
          <p:nvSpPr>
            <p:cNvPr id="6545" name="Freeform 141"/>
            <p:cNvSpPr>
              <a:spLocks/>
            </p:cNvSpPr>
            <p:nvPr/>
          </p:nvSpPr>
          <p:spPr bwMode="auto">
            <a:xfrm>
              <a:off x="7956" y="8282"/>
              <a:ext cx="48" cy="2"/>
            </a:xfrm>
            <a:custGeom>
              <a:avLst/>
              <a:gdLst>
                <a:gd name="T0" fmla="+- 0 7956 7956"/>
                <a:gd name="T1" fmla="*/ T0 w 48"/>
                <a:gd name="T2" fmla="+- 0 8004 7956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40" name="Group 142"/>
          <p:cNvGrpSpPr>
            <a:grpSpLocks/>
          </p:cNvGrpSpPr>
          <p:nvPr/>
        </p:nvGrpSpPr>
        <p:grpSpPr bwMode="auto">
          <a:xfrm>
            <a:off x="5052060" y="5215972"/>
            <a:ext cx="30480" cy="1270"/>
            <a:chOff x="7956" y="8050"/>
            <a:chExt cx="48" cy="2"/>
          </a:xfrm>
        </p:grpSpPr>
        <p:sp>
          <p:nvSpPr>
            <p:cNvPr id="6544" name="Freeform 143"/>
            <p:cNvSpPr>
              <a:spLocks/>
            </p:cNvSpPr>
            <p:nvPr/>
          </p:nvSpPr>
          <p:spPr bwMode="auto">
            <a:xfrm>
              <a:off x="7956" y="8050"/>
              <a:ext cx="48" cy="2"/>
            </a:xfrm>
            <a:custGeom>
              <a:avLst/>
              <a:gdLst>
                <a:gd name="T0" fmla="+- 0 7956 7956"/>
                <a:gd name="T1" fmla="*/ T0 w 48"/>
                <a:gd name="T2" fmla="+- 0 8004 7956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41" name="Group 144"/>
          <p:cNvGrpSpPr>
            <a:grpSpLocks/>
          </p:cNvGrpSpPr>
          <p:nvPr/>
        </p:nvGrpSpPr>
        <p:grpSpPr bwMode="auto">
          <a:xfrm>
            <a:off x="5052060" y="5066095"/>
            <a:ext cx="30480" cy="1270"/>
            <a:chOff x="7956" y="7814"/>
            <a:chExt cx="48" cy="2"/>
          </a:xfrm>
        </p:grpSpPr>
        <p:sp>
          <p:nvSpPr>
            <p:cNvPr id="6543" name="Freeform 145"/>
            <p:cNvSpPr>
              <a:spLocks/>
            </p:cNvSpPr>
            <p:nvPr/>
          </p:nvSpPr>
          <p:spPr bwMode="auto">
            <a:xfrm>
              <a:off x="7956" y="7814"/>
              <a:ext cx="48" cy="2"/>
            </a:xfrm>
            <a:custGeom>
              <a:avLst/>
              <a:gdLst>
                <a:gd name="T0" fmla="+- 0 7956 7956"/>
                <a:gd name="T1" fmla="*/ T0 w 48"/>
                <a:gd name="T2" fmla="+- 0 8004 7956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42" name="Group 146"/>
          <p:cNvGrpSpPr>
            <a:grpSpLocks/>
          </p:cNvGrpSpPr>
          <p:nvPr/>
        </p:nvGrpSpPr>
        <p:grpSpPr bwMode="auto">
          <a:xfrm>
            <a:off x="5052060" y="4916853"/>
            <a:ext cx="30480" cy="1270"/>
            <a:chOff x="7956" y="7579"/>
            <a:chExt cx="48" cy="2"/>
          </a:xfrm>
        </p:grpSpPr>
        <p:sp>
          <p:nvSpPr>
            <p:cNvPr id="6542" name="Freeform 147"/>
            <p:cNvSpPr>
              <a:spLocks/>
            </p:cNvSpPr>
            <p:nvPr/>
          </p:nvSpPr>
          <p:spPr bwMode="auto">
            <a:xfrm>
              <a:off x="7956" y="7579"/>
              <a:ext cx="48" cy="2"/>
            </a:xfrm>
            <a:custGeom>
              <a:avLst/>
              <a:gdLst>
                <a:gd name="T0" fmla="+- 0 7956 7956"/>
                <a:gd name="T1" fmla="*/ T0 w 48"/>
                <a:gd name="T2" fmla="+- 0 8004 7956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43" name="Group 148"/>
          <p:cNvGrpSpPr>
            <a:grpSpLocks/>
          </p:cNvGrpSpPr>
          <p:nvPr/>
        </p:nvGrpSpPr>
        <p:grpSpPr bwMode="auto">
          <a:xfrm>
            <a:off x="5052060" y="4767611"/>
            <a:ext cx="30480" cy="1270"/>
            <a:chOff x="7956" y="7344"/>
            <a:chExt cx="48" cy="2"/>
          </a:xfrm>
        </p:grpSpPr>
        <p:sp>
          <p:nvSpPr>
            <p:cNvPr id="6541" name="Freeform 149"/>
            <p:cNvSpPr>
              <a:spLocks/>
            </p:cNvSpPr>
            <p:nvPr/>
          </p:nvSpPr>
          <p:spPr bwMode="auto">
            <a:xfrm>
              <a:off x="7956" y="7344"/>
              <a:ext cx="48" cy="2"/>
            </a:xfrm>
            <a:custGeom>
              <a:avLst/>
              <a:gdLst>
                <a:gd name="T0" fmla="+- 0 7956 7956"/>
                <a:gd name="T1" fmla="*/ T0 w 48"/>
                <a:gd name="T2" fmla="+- 0 8004 7956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44" name="Group 150"/>
          <p:cNvGrpSpPr>
            <a:grpSpLocks/>
          </p:cNvGrpSpPr>
          <p:nvPr/>
        </p:nvGrpSpPr>
        <p:grpSpPr bwMode="auto">
          <a:xfrm>
            <a:off x="5052060" y="4619639"/>
            <a:ext cx="30480" cy="1270"/>
            <a:chOff x="7956" y="7111"/>
            <a:chExt cx="48" cy="2"/>
          </a:xfrm>
        </p:grpSpPr>
        <p:sp>
          <p:nvSpPr>
            <p:cNvPr id="6540" name="Freeform 151"/>
            <p:cNvSpPr>
              <a:spLocks/>
            </p:cNvSpPr>
            <p:nvPr/>
          </p:nvSpPr>
          <p:spPr bwMode="auto">
            <a:xfrm>
              <a:off x="7956" y="7111"/>
              <a:ext cx="48" cy="2"/>
            </a:xfrm>
            <a:custGeom>
              <a:avLst/>
              <a:gdLst>
                <a:gd name="T0" fmla="+- 0 7956 7956"/>
                <a:gd name="T1" fmla="*/ T0 w 48"/>
                <a:gd name="T2" fmla="+- 0 8004 7956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45" name="Group 152"/>
          <p:cNvGrpSpPr>
            <a:grpSpLocks/>
          </p:cNvGrpSpPr>
          <p:nvPr/>
        </p:nvGrpSpPr>
        <p:grpSpPr bwMode="auto">
          <a:xfrm>
            <a:off x="5052060" y="4470398"/>
            <a:ext cx="30480" cy="1270"/>
            <a:chOff x="7956" y="6876"/>
            <a:chExt cx="48" cy="2"/>
          </a:xfrm>
        </p:grpSpPr>
        <p:sp>
          <p:nvSpPr>
            <p:cNvPr id="6539" name="Freeform 153"/>
            <p:cNvSpPr>
              <a:spLocks/>
            </p:cNvSpPr>
            <p:nvPr/>
          </p:nvSpPr>
          <p:spPr bwMode="auto">
            <a:xfrm>
              <a:off x="7956" y="6876"/>
              <a:ext cx="48" cy="2"/>
            </a:xfrm>
            <a:custGeom>
              <a:avLst/>
              <a:gdLst>
                <a:gd name="T0" fmla="+- 0 7956 7956"/>
                <a:gd name="T1" fmla="*/ T0 w 48"/>
                <a:gd name="T2" fmla="+- 0 8004 7956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46" name="Group 154"/>
          <p:cNvGrpSpPr>
            <a:grpSpLocks/>
          </p:cNvGrpSpPr>
          <p:nvPr/>
        </p:nvGrpSpPr>
        <p:grpSpPr bwMode="auto">
          <a:xfrm>
            <a:off x="5052060" y="4321156"/>
            <a:ext cx="30480" cy="1270"/>
            <a:chOff x="7956" y="6641"/>
            <a:chExt cx="48" cy="2"/>
          </a:xfrm>
        </p:grpSpPr>
        <p:sp>
          <p:nvSpPr>
            <p:cNvPr id="6538" name="Freeform 155"/>
            <p:cNvSpPr>
              <a:spLocks/>
            </p:cNvSpPr>
            <p:nvPr/>
          </p:nvSpPr>
          <p:spPr bwMode="auto">
            <a:xfrm>
              <a:off x="7956" y="6641"/>
              <a:ext cx="48" cy="2"/>
            </a:xfrm>
            <a:custGeom>
              <a:avLst/>
              <a:gdLst>
                <a:gd name="T0" fmla="+- 0 7956 7956"/>
                <a:gd name="T1" fmla="*/ T0 w 48"/>
                <a:gd name="T2" fmla="+- 0 8004 7956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47" name="Group 156"/>
          <p:cNvGrpSpPr>
            <a:grpSpLocks/>
          </p:cNvGrpSpPr>
          <p:nvPr/>
        </p:nvGrpSpPr>
        <p:grpSpPr bwMode="auto">
          <a:xfrm>
            <a:off x="5052060" y="4171914"/>
            <a:ext cx="30480" cy="1270"/>
            <a:chOff x="7956" y="6406"/>
            <a:chExt cx="48" cy="2"/>
          </a:xfrm>
        </p:grpSpPr>
        <p:sp>
          <p:nvSpPr>
            <p:cNvPr id="6537" name="Freeform 157"/>
            <p:cNvSpPr>
              <a:spLocks/>
            </p:cNvSpPr>
            <p:nvPr/>
          </p:nvSpPr>
          <p:spPr bwMode="auto">
            <a:xfrm>
              <a:off x="7956" y="6406"/>
              <a:ext cx="48" cy="2"/>
            </a:xfrm>
            <a:custGeom>
              <a:avLst/>
              <a:gdLst>
                <a:gd name="T0" fmla="+- 0 7956 7956"/>
                <a:gd name="T1" fmla="*/ T0 w 48"/>
                <a:gd name="T2" fmla="+- 0 8004 7956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48" name="Group 158"/>
          <p:cNvGrpSpPr>
            <a:grpSpLocks/>
          </p:cNvGrpSpPr>
          <p:nvPr/>
        </p:nvGrpSpPr>
        <p:grpSpPr bwMode="auto">
          <a:xfrm>
            <a:off x="5052060" y="4023942"/>
            <a:ext cx="30480" cy="1270"/>
            <a:chOff x="7956" y="6173"/>
            <a:chExt cx="48" cy="2"/>
          </a:xfrm>
        </p:grpSpPr>
        <p:sp>
          <p:nvSpPr>
            <p:cNvPr id="6536" name="Freeform 159"/>
            <p:cNvSpPr>
              <a:spLocks/>
            </p:cNvSpPr>
            <p:nvPr/>
          </p:nvSpPr>
          <p:spPr bwMode="auto">
            <a:xfrm>
              <a:off x="7956" y="6173"/>
              <a:ext cx="48" cy="2"/>
            </a:xfrm>
            <a:custGeom>
              <a:avLst/>
              <a:gdLst>
                <a:gd name="T0" fmla="+- 0 7956 7956"/>
                <a:gd name="T1" fmla="*/ T0 w 48"/>
                <a:gd name="T2" fmla="+- 0 8004 7956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49" name="Group 160"/>
          <p:cNvGrpSpPr>
            <a:grpSpLocks/>
          </p:cNvGrpSpPr>
          <p:nvPr/>
        </p:nvGrpSpPr>
        <p:grpSpPr bwMode="auto">
          <a:xfrm>
            <a:off x="5443855" y="5513185"/>
            <a:ext cx="1270" cy="30483"/>
            <a:chOff x="8573" y="8518"/>
            <a:chExt cx="2" cy="48"/>
          </a:xfrm>
        </p:grpSpPr>
        <p:sp>
          <p:nvSpPr>
            <p:cNvPr id="6534" name="Freeform 161"/>
            <p:cNvSpPr>
              <a:spLocks/>
            </p:cNvSpPr>
            <p:nvPr/>
          </p:nvSpPr>
          <p:spPr bwMode="auto">
            <a:xfrm>
              <a:off x="8573" y="8518"/>
              <a:ext cx="2" cy="48"/>
            </a:xfrm>
            <a:custGeom>
              <a:avLst/>
              <a:gdLst>
                <a:gd name="T0" fmla="+- 0 8518 8518"/>
                <a:gd name="T1" fmla="*/ 8518 h 48"/>
                <a:gd name="T2" fmla="+- 0 8566 8518"/>
                <a:gd name="T3" fmla="*/ 8566 h 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6535" name="Picture 1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8" y="8510"/>
              <a:ext cx="3905" cy="109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50" name="Group 163"/>
          <p:cNvGrpSpPr>
            <a:grpSpLocks/>
          </p:cNvGrpSpPr>
          <p:nvPr/>
        </p:nvGrpSpPr>
        <p:grpSpPr bwMode="auto">
          <a:xfrm>
            <a:off x="6169025" y="5513185"/>
            <a:ext cx="1270" cy="30483"/>
            <a:chOff x="9715" y="8518"/>
            <a:chExt cx="2" cy="48"/>
          </a:xfrm>
        </p:grpSpPr>
        <p:sp>
          <p:nvSpPr>
            <p:cNvPr id="6533" name="Freeform 164"/>
            <p:cNvSpPr>
              <a:spLocks/>
            </p:cNvSpPr>
            <p:nvPr/>
          </p:nvSpPr>
          <p:spPr bwMode="auto">
            <a:xfrm>
              <a:off x="9715" y="8518"/>
              <a:ext cx="2" cy="48"/>
            </a:xfrm>
            <a:custGeom>
              <a:avLst/>
              <a:gdLst>
                <a:gd name="T0" fmla="+- 0 8518 8518"/>
                <a:gd name="T1" fmla="*/ 8518 h 48"/>
                <a:gd name="T2" fmla="+- 0 8566 8518"/>
                <a:gd name="T3" fmla="*/ 8566 h 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51" name="Group 165"/>
          <p:cNvGrpSpPr>
            <a:grpSpLocks/>
          </p:cNvGrpSpPr>
          <p:nvPr/>
        </p:nvGrpSpPr>
        <p:grpSpPr bwMode="auto">
          <a:xfrm>
            <a:off x="7979410" y="5513185"/>
            <a:ext cx="1270" cy="30483"/>
            <a:chOff x="12566" y="8518"/>
            <a:chExt cx="2" cy="48"/>
          </a:xfrm>
        </p:grpSpPr>
        <p:sp>
          <p:nvSpPr>
            <p:cNvPr id="6532" name="Freeform 166"/>
            <p:cNvSpPr>
              <a:spLocks/>
            </p:cNvSpPr>
            <p:nvPr/>
          </p:nvSpPr>
          <p:spPr bwMode="auto">
            <a:xfrm>
              <a:off x="12566" y="8518"/>
              <a:ext cx="2" cy="48"/>
            </a:xfrm>
            <a:custGeom>
              <a:avLst/>
              <a:gdLst>
                <a:gd name="T0" fmla="+- 0 8518 8518"/>
                <a:gd name="T1" fmla="*/ 8518 h 48"/>
                <a:gd name="T2" fmla="+- 0 8566 8518"/>
                <a:gd name="T3" fmla="*/ 8566 h 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52" name="Group 167"/>
          <p:cNvGrpSpPr>
            <a:grpSpLocks/>
          </p:cNvGrpSpPr>
          <p:nvPr/>
        </p:nvGrpSpPr>
        <p:grpSpPr bwMode="auto">
          <a:xfrm>
            <a:off x="8342630" y="5513185"/>
            <a:ext cx="1270" cy="30483"/>
            <a:chOff x="13138" y="8518"/>
            <a:chExt cx="2" cy="48"/>
          </a:xfrm>
        </p:grpSpPr>
        <p:sp>
          <p:nvSpPr>
            <p:cNvPr id="6531" name="Freeform 168"/>
            <p:cNvSpPr>
              <a:spLocks/>
            </p:cNvSpPr>
            <p:nvPr/>
          </p:nvSpPr>
          <p:spPr bwMode="auto">
            <a:xfrm>
              <a:off x="13138" y="8518"/>
              <a:ext cx="2" cy="48"/>
            </a:xfrm>
            <a:custGeom>
              <a:avLst/>
              <a:gdLst>
                <a:gd name="T0" fmla="+- 0 8518 8518"/>
                <a:gd name="T1" fmla="*/ 8518 h 48"/>
                <a:gd name="T2" fmla="+- 0 8566 8518"/>
                <a:gd name="T3" fmla="*/ 8566 h 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53" name="Group 169"/>
          <p:cNvGrpSpPr>
            <a:grpSpLocks/>
          </p:cNvGrpSpPr>
          <p:nvPr/>
        </p:nvGrpSpPr>
        <p:grpSpPr bwMode="auto">
          <a:xfrm>
            <a:off x="4874260" y="5612256"/>
            <a:ext cx="403225" cy="387394"/>
            <a:chOff x="7676" y="8674"/>
            <a:chExt cx="635" cy="610"/>
          </a:xfrm>
        </p:grpSpPr>
        <p:sp>
          <p:nvSpPr>
            <p:cNvPr id="6503" name="Freeform 170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7687 7676"/>
                <a:gd name="T1" fmla="*/ T0 w 635"/>
                <a:gd name="T2" fmla="+- 0 9192 8674"/>
                <a:gd name="T3" fmla="*/ 9192 h 610"/>
                <a:gd name="T4" fmla="+- 0 7676 7676"/>
                <a:gd name="T5" fmla="*/ T4 w 635"/>
                <a:gd name="T6" fmla="+- 0 9204 8674"/>
                <a:gd name="T7" fmla="*/ 9204 h 610"/>
                <a:gd name="T8" fmla="+- 0 7757 7676"/>
                <a:gd name="T9" fmla="*/ T8 w 635"/>
                <a:gd name="T10" fmla="+- 0 9284 8674"/>
                <a:gd name="T11" fmla="*/ 9284 h 610"/>
                <a:gd name="T12" fmla="+- 0 7768 7676"/>
                <a:gd name="T13" fmla="*/ T12 w 635"/>
                <a:gd name="T14" fmla="+- 0 9274 8674"/>
                <a:gd name="T15" fmla="*/ 9274 h 610"/>
                <a:gd name="T16" fmla="+- 0 7730 7676"/>
                <a:gd name="T17" fmla="*/ T16 w 635"/>
                <a:gd name="T18" fmla="+- 0 9236 8674"/>
                <a:gd name="T19" fmla="*/ 9236 h 610"/>
                <a:gd name="T20" fmla="+- 0 7740 7676"/>
                <a:gd name="T21" fmla="*/ T20 w 635"/>
                <a:gd name="T22" fmla="+- 0 9226 8674"/>
                <a:gd name="T23" fmla="*/ 9226 h 610"/>
                <a:gd name="T24" fmla="+- 0 7720 7676"/>
                <a:gd name="T25" fmla="*/ T24 w 635"/>
                <a:gd name="T26" fmla="+- 0 9226 8674"/>
                <a:gd name="T27" fmla="*/ 9226 h 610"/>
                <a:gd name="T28" fmla="+- 0 7687 7676"/>
                <a:gd name="T29" fmla="*/ T28 w 635"/>
                <a:gd name="T30" fmla="+- 0 9192 8674"/>
                <a:gd name="T31" fmla="*/ 9192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35" h="610">
                  <a:moveTo>
                    <a:pt x="11" y="518"/>
                  </a:moveTo>
                  <a:lnTo>
                    <a:pt x="0" y="530"/>
                  </a:lnTo>
                  <a:lnTo>
                    <a:pt x="81" y="610"/>
                  </a:lnTo>
                  <a:lnTo>
                    <a:pt x="92" y="600"/>
                  </a:lnTo>
                  <a:lnTo>
                    <a:pt x="54" y="562"/>
                  </a:lnTo>
                  <a:lnTo>
                    <a:pt x="64" y="552"/>
                  </a:lnTo>
                  <a:lnTo>
                    <a:pt x="44" y="552"/>
                  </a:lnTo>
                  <a:lnTo>
                    <a:pt x="11" y="51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04" name="Freeform 171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7793 7676"/>
                <a:gd name="T1" fmla="*/ T0 w 635"/>
                <a:gd name="T2" fmla="+- 0 9194 8674"/>
                <a:gd name="T3" fmla="*/ 9194 h 610"/>
                <a:gd name="T4" fmla="+- 0 7772 7676"/>
                <a:gd name="T5" fmla="*/ T4 w 635"/>
                <a:gd name="T6" fmla="+- 0 9194 8674"/>
                <a:gd name="T7" fmla="*/ 9194 h 610"/>
                <a:gd name="T8" fmla="+- 0 7810 7676"/>
                <a:gd name="T9" fmla="*/ T8 w 635"/>
                <a:gd name="T10" fmla="+- 0 9232 8674"/>
                <a:gd name="T11" fmla="*/ 9232 h 610"/>
                <a:gd name="T12" fmla="+- 0 7821 7676"/>
                <a:gd name="T13" fmla="*/ T12 w 635"/>
                <a:gd name="T14" fmla="+- 0 9222 8674"/>
                <a:gd name="T15" fmla="*/ 9222 h 610"/>
                <a:gd name="T16" fmla="+- 0 7793 7676"/>
                <a:gd name="T17" fmla="*/ T16 w 635"/>
                <a:gd name="T18" fmla="+- 0 9194 8674"/>
                <a:gd name="T19" fmla="*/ 9194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35" h="610">
                  <a:moveTo>
                    <a:pt x="117" y="520"/>
                  </a:moveTo>
                  <a:lnTo>
                    <a:pt x="96" y="520"/>
                  </a:lnTo>
                  <a:lnTo>
                    <a:pt x="134" y="558"/>
                  </a:lnTo>
                  <a:lnTo>
                    <a:pt x="145" y="548"/>
                  </a:lnTo>
                  <a:lnTo>
                    <a:pt x="117" y="52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05" name="Freeform 172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7740 7676"/>
                <a:gd name="T1" fmla="*/ T0 w 635"/>
                <a:gd name="T2" fmla="+- 0 9140 8674"/>
                <a:gd name="T3" fmla="*/ 9140 h 610"/>
                <a:gd name="T4" fmla="+- 0 7729 7676"/>
                <a:gd name="T5" fmla="*/ T4 w 635"/>
                <a:gd name="T6" fmla="+- 0 9150 8674"/>
                <a:gd name="T7" fmla="*/ 9150 h 610"/>
                <a:gd name="T8" fmla="+- 0 7763 7676"/>
                <a:gd name="T9" fmla="*/ T8 w 635"/>
                <a:gd name="T10" fmla="+- 0 9184 8674"/>
                <a:gd name="T11" fmla="*/ 9184 h 610"/>
                <a:gd name="T12" fmla="+- 0 7720 7676"/>
                <a:gd name="T13" fmla="*/ T12 w 635"/>
                <a:gd name="T14" fmla="+- 0 9226 8674"/>
                <a:gd name="T15" fmla="*/ 9226 h 610"/>
                <a:gd name="T16" fmla="+- 0 7740 7676"/>
                <a:gd name="T17" fmla="*/ T16 w 635"/>
                <a:gd name="T18" fmla="+- 0 9226 8674"/>
                <a:gd name="T19" fmla="*/ 9226 h 610"/>
                <a:gd name="T20" fmla="+- 0 7772 7676"/>
                <a:gd name="T21" fmla="*/ T20 w 635"/>
                <a:gd name="T22" fmla="+- 0 9194 8674"/>
                <a:gd name="T23" fmla="*/ 9194 h 610"/>
                <a:gd name="T24" fmla="+- 0 7793 7676"/>
                <a:gd name="T25" fmla="*/ T24 w 635"/>
                <a:gd name="T26" fmla="+- 0 9194 8674"/>
                <a:gd name="T27" fmla="*/ 9194 h 610"/>
                <a:gd name="T28" fmla="+- 0 7740 7676"/>
                <a:gd name="T29" fmla="*/ T28 w 635"/>
                <a:gd name="T30" fmla="+- 0 9140 8674"/>
                <a:gd name="T31" fmla="*/ 9140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35" h="610">
                  <a:moveTo>
                    <a:pt x="64" y="466"/>
                  </a:moveTo>
                  <a:lnTo>
                    <a:pt x="53" y="476"/>
                  </a:lnTo>
                  <a:lnTo>
                    <a:pt x="87" y="510"/>
                  </a:lnTo>
                  <a:lnTo>
                    <a:pt x="44" y="552"/>
                  </a:lnTo>
                  <a:lnTo>
                    <a:pt x="64" y="552"/>
                  </a:lnTo>
                  <a:lnTo>
                    <a:pt x="96" y="520"/>
                  </a:lnTo>
                  <a:lnTo>
                    <a:pt x="117" y="520"/>
                  </a:lnTo>
                  <a:lnTo>
                    <a:pt x="64" y="46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06" name="Freeform 173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7850 7676"/>
                <a:gd name="T1" fmla="*/ T0 w 635"/>
                <a:gd name="T2" fmla="+- 0 9122 8674"/>
                <a:gd name="T3" fmla="*/ 9122 h 610"/>
                <a:gd name="T4" fmla="+- 0 7827 7676"/>
                <a:gd name="T5" fmla="*/ T4 w 635"/>
                <a:gd name="T6" fmla="+- 0 9122 8674"/>
                <a:gd name="T7" fmla="*/ 9122 h 610"/>
                <a:gd name="T8" fmla="+- 0 7831 7676"/>
                <a:gd name="T9" fmla="*/ T8 w 635"/>
                <a:gd name="T10" fmla="+- 0 9124 8674"/>
                <a:gd name="T11" fmla="*/ 9124 h 610"/>
                <a:gd name="T12" fmla="+- 0 7835 7676"/>
                <a:gd name="T13" fmla="*/ T12 w 635"/>
                <a:gd name="T14" fmla="+- 0 9128 8674"/>
                <a:gd name="T15" fmla="*/ 9128 h 610"/>
                <a:gd name="T16" fmla="+- 0 7836 7676"/>
                <a:gd name="T17" fmla="*/ T16 w 635"/>
                <a:gd name="T18" fmla="+- 0 9128 8674"/>
                <a:gd name="T19" fmla="*/ 9128 h 610"/>
                <a:gd name="T20" fmla="+- 0 7837 7676"/>
                <a:gd name="T21" fmla="*/ T20 w 635"/>
                <a:gd name="T22" fmla="+- 0 9130 8674"/>
                <a:gd name="T23" fmla="*/ 9130 h 610"/>
                <a:gd name="T24" fmla="+- 0 7835 7676"/>
                <a:gd name="T25" fmla="*/ T24 w 635"/>
                <a:gd name="T26" fmla="+- 0 9136 8674"/>
                <a:gd name="T27" fmla="*/ 9136 h 610"/>
                <a:gd name="T28" fmla="+- 0 7830 7676"/>
                <a:gd name="T29" fmla="*/ T28 w 635"/>
                <a:gd name="T30" fmla="+- 0 9142 8674"/>
                <a:gd name="T31" fmla="*/ 9142 h 610"/>
                <a:gd name="T32" fmla="+- 0 7823 7676"/>
                <a:gd name="T33" fmla="*/ T32 w 635"/>
                <a:gd name="T34" fmla="+- 0 9152 8674"/>
                <a:gd name="T35" fmla="*/ 9152 h 610"/>
                <a:gd name="T36" fmla="+- 0 7820 7676"/>
                <a:gd name="T37" fmla="*/ T36 w 635"/>
                <a:gd name="T38" fmla="+- 0 9156 8674"/>
                <a:gd name="T39" fmla="*/ 9156 h 610"/>
                <a:gd name="T40" fmla="+- 0 7817 7676"/>
                <a:gd name="T41" fmla="*/ T40 w 635"/>
                <a:gd name="T42" fmla="+- 0 9160 8674"/>
                <a:gd name="T43" fmla="*/ 9160 h 610"/>
                <a:gd name="T44" fmla="+- 0 7816 7676"/>
                <a:gd name="T45" fmla="*/ T44 w 635"/>
                <a:gd name="T46" fmla="+- 0 9162 8674"/>
                <a:gd name="T47" fmla="*/ 9162 h 610"/>
                <a:gd name="T48" fmla="+- 0 7814 7676"/>
                <a:gd name="T49" fmla="*/ T48 w 635"/>
                <a:gd name="T50" fmla="+- 0 9166 8674"/>
                <a:gd name="T51" fmla="*/ 9166 h 610"/>
                <a:gd name="T52" fmla="+- 0 7812 7676"/>
                <a:gd name="T53" fmla="*/ T52 w 635"/>
                <a:gd name="T54" fmla="+- 0 9168 8674"/>
                <a:gd name="T55" fmla="*/ 9168 h 610"/>
                <a:gd name="T56" fmla="+- 0 7811 7676"/>
                <a:gd name="T57" fmla="*/ T56 w 635"/>
                <a:gd name="T58" fmla="+- 0 9174 8674"/>
                <a:gd name="T59" fmla="*/ 9174 h 610"/>
                <a:gd name="T60" fmla="+- 0 7811 7676"/>
                <a:gd name="T61" fmla="*/ T60 w 635"/>
                <a:gd name="T62" fmla="+- 0 9178 8674"/>
                <a:gd name="T63" fmla="*/ 9178 h 610"/>
                <a:gd name="T64" fmla="+- 0 7811 7676"/>
                <a:gd name="T65" fmla="*/ T64 w 635"/>
                <a:gd name="T66" fmla="+- 0 9180 8674"/>
                <a:gd name="T67" fmla="*/ 9180 h 610"/>
                <a:gd name="T68" fmla="+- 0 7813 7676"/>
                <a:gd name="T69" fmla="*/ T68 w 635"/>
                <a:gd name="T70" fmla="+- 0 9186 8674"/>
                <a:gd name="T71" fmla="*/ 9186 h 610"/>
                <a:gd name="T72" fmla="+- 0 7815 7676"/>
                <a:gd name="T73" fmla="*/ T72 w 635"/>
                <a:gd name="T74" fmla="+- 0 9190 8674"/>
                <a:gd name="T75" fmla="*/ 9190 h 610"/>
                <a:gd name="T76" fmla="+- 0 7818 7676"/>
                <a:gd name="T77" fmla="*/ T76 w 635"/>
                <a:gd name="T78" fmla="+- 0 9192 8674"/>
                <a:gd name="T79" fmla="*/ 9192 h 610"/>
                <a:gd name="T80" fmla="+- 0 7823 7676"/>
                <a:gd name="T81" fmla="*/ T80 w 635"/>
                <a:gd name="T82" fmla="+- 0 9198 8674"/>
                <a:gd name="T83" fmla="*/ 9198 h 610"/>
                <a:gd name="T84" fmla="+- 0 7829 7676"/>
                <a:gd name="T85" fmla="*/ T84 w 635"/>
                <a:gd name="T86" fmla="+- 0 9200 8674"/>
                <a:gd name="T87" fmla="*/ 9200 h 610"/>
                <a:gd name="T88" fmla="+- 0 7842 7676"/>
                <a:gd name="T89" fmla="*/ T88 w 635"/>
                <a:gd name="T90" fmla="+- 0 9200 8674"/>
                <a:gd name="T91" fmla="*/ 9200 h 610"/>
                <a:gd name="T92" fmla="+- 0 7849 7676"/>
                <a:gd name="T93" fmla="*/ T92 w 635"/>
                <a:gd name="T94" fmla="+- 0 9196 8674"/>
                <a:gd name="T95" fmla="*/ 9196 h 610"/>
                <a:gd name="T96" fmla="+- 0 7855 7676"/>
                <a:gd name="T97" fmla="*/ T96 w 635"/>
                <a:gd name="T98" fmla="+- 0 9190 8674"/>
                <a:gd name="T99" fmla="*/ 9190 h 610"/>
                <a:gd name="T100" fmla="+- 0 7859 7676"/>
                <a:gd name="T101" fmla="*/ T100 w 635"/>
                <a:gd name="T102" fmla="+- 0 9186 8674"/>
                <a:gd name="T103" fmla="*/ 9186 h 610"/>
                <a:gd name="T104" fmla="+- 0 7835 7676"/>
                <a:gd name="T105" fmla="*/ T104 w 635"/>
                <a:gd name="T106" fmla="+- 0 9186 8674"/>
                <a:gd name="T107" fmla="*/ 9186 h 610"/>
                <a:gd name="T108" fmla="+- 0 7831 7676"/>
                <a:gd name="T109" fmla="*/ T108 w 635"/>
                <a:gd name="T110" fmla="+- 0 9184 8674"/>
                <a:gd name="T111" fmla="*/ 9184 h 610"/>
                <a:gd name="T112" fmla="+- 0 7829 7676"/>
                <a:gd name="T113" fmla="*/ T112 w 635"/>
                <a:gd name="T114" fmla="+- 0 9182 8674"/>
                <a:gd name="T115" fmla="*/ 9182 h 610"/>
                <a:gd name="T116" fmla="+- 0 7827 7676"/>
                <a:gd name="T117" fmla="*/ T116 w 635"/>
                <a:gd name="T118" fmla="+- 0 9180 8674"/>
                <a:gd name="T119" fmla="*/ 9180 h 610"/>
                <a:gd name="T120" fmla="+- 0 7826 7676"/>
                <a:gd name="T121" fmla="*/ T120 w 635"/>
                <a:gd name="T122" fmla="+- 0 9178 8674"/>
                <a:gd name="T123" fmla="*/ 9178 h 610"/>
                <a:gd name="T124" fmla="+- 0 7825 7676"/>
                <a:gd name="T125" fmla="*/ T124 w 635"/>
                <a:gd name="T126" fmla="+- 0 9176 8674"/>
                <a:gd name="T127" fmla="*/ 9176 h 610"/>
                <a:gd name="T128" fmla="+- 0 7825 7676"/>
                <a:gd name="T129" fmla="*/ T128 w 635"/>
                <a:gd name="T130" fmla="+- 0 9174 8674"/>
                <a:gd name="T131" fmla="*/ 9174 h 610"/>
                <a:gd name="T132" fmla="+- 0 7825 7676"/>
                <a:gd name="T133" fmla="*/ T132 w 635"/>
                <a:gd name="T134" fmla="+- 0 9172 8674"/>
                <a:gd name="T135" fmla="*/ 9172 h 610"/>
                <a:gd name="T136" fmla="+- 0 7827 7676"/>
                <a:gd name="T137" fmla="*/ T136 w 635"/>
                <a:gd name="T138" fmla="+- 0 9166 8674"/>
                <a:gd name="T139" fmla="*/ 9166 h 610"/>
                <a:gd name="T140" fmla="+- 0 7829 7676"/>
                <a:gd name="T141" fmla="*/ T140 w 635"/>
                <a:gd name="T142" fmla="+- 0 9162 8674"/>
                <a:gd name="T143" fmla="*/ 9162 h 610"/>
                <a:gd name="T144" fmla="+- 0 7833 7676"/>
                <a:gd name="T145" fmla="*/ T144 w 635"/>
                <a:gd name="T146" fmla="+- 0 9158 8674"/>
                <a:gd name="T147" fmla="*/ 9158 h 610"/>
                <a:gd name="T148" fmla="+- 0 7839 7676"/>
                <a:gd name="T149" fmla="*/ T148 w 635"/>
                <a:gd name="T150" fmla="+- 0 9150 8674"/>
                <a:gd name="T151" fmla="*/ 9150 h 610"/>
                <a:gd name="T152" fmla="+- 0 7843 7676"/>
                <a:gd name="T153" fmla="*/ T152 w 635"/>
                <a:gd name="T154" fmla="+- 0 9144 8674"/>
                <a:gd name="T155" fmla="*/ 9144 h 610"/>
                <a:gd name="T156" fmla="+- 0 7845 7676"/>
                <a:gd name="T157" fmla="*/ T156 w 635"/>
                <a:gd name="T158" fmla="+- 0 9138 8674"/>
                <a:gd name="T159" fmla="*/ 9138 h 610"/>
                <a:gd name="T160" fmla="+- 0 7866 7676"/>
                <a:gd name="T161" fmla="*/ T160 w 635"/>
                <a:gd name="T162" fmla="+- 0 9138 8674"/>
                <a:gd name="T163" fmla="*/ 9138 h 610"/>
                <a:gd name="T164" fmla="+- 0 7860 7676"/>
                <a:gd name="T165" fmla="*/ T164 w 635"/>
                <a:gd name="T166" fmla="+- 0 9132 8674"/>
                <a:gd name="T167" fmla="*/ 9132 h 610"/>
                <a:gd name="T168" fmla="+- 0 7850 7676"/>
                <a:gd name="T169" fmla="*/ T168 w 635"/>
                <a:gd name="T170" fmla="+- 0 9122 8674"/>
                <a:gd name="T171" fmla="*/ 9122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635" h="610">
                  <a:moveTo>
                    <a:pt x="174" y="448"/>
                  </a:moveTo>
                  <a:lnTo>
                    <a:pt x="151" y="448"/>
                  </a:lnTo>
                  <a:lnTo>
                    <a:pt x="155" y="450"/>
                  </a:lnTo>
                  <a:lnTo>
                    <a:pt x="159" y="454"/>
                  </a:lnTo>
                  <a:lnTo>
                    <a:pt x="160" y="454"/>
                  </a:lnTo>
                  <a:lnTo>
                    <a:pt x="161" y="456"/>
                  </a:lnTo>
                  <a:lnTo>
                    <a:pt x="159" y="462"/>
                  </a:lnTo>
                  <a:lnTo>
                    <a:pt x="154" y="468"/>
                  </a:lnTo>
                  <a:lnTo>
                    <a:pt x="147" y="478"/>
                  </a:lnTo>
                  <a:lnTo>
                    <a:pt x="144" y="482"/>
                  </a:lnTo>
                  <a:lnTo>
                    <a:pt x="141" y="486"/>
                  </a:lnTo>
                  <a:lnTo>
                    <a:pt x="140" y="488"/>
                  </a:lnTo>
                  <a:lnTo>
                    <a:pt x="138" y="492"/>
                  </a:lnTo>
                  <a:lnTo>
                    <a:pt x="136" y="494"/>
                  </a:lnTo>
                  <a:lnTo>
                    <a:pt x="135" y="500"/>
                  </a:lnTo>
                  <a:lnTo>
                    <a:pt x="135" y="504"/>
                  </a:lnTo>
                  <a:lnTo>
                    <a:pt x="135" y="506"/>
                  </a:lnTo>
                  <a:lnTo>
                    <a:pt x="137" y="512"/>
                  </a:lnTo>
                  <a:lnTo>
                    <a:pt x="139" y="516"/>
                  </a:lnTo>
                  <a:lnTo>
                    <a:pt x="142" y="518"/>
                  </a:lnTo>
                  <a:lnTo>
                    <a:pt x="147" y="524"/>
                  </a:lnTo>
                  <a:lnTo>
                    <a:pt x="153" y="526"/>
                  </a:lnTo>
                  <a:lnTo>
                    <a:pt x="166" y="526"/>
                  </a:lnTo>
                  <a:lnTo>
                    <a:pt x="173" y="522"/>
                  </a:lnTo>
                  <a:lnTo>
                    <a:pt x="179" y="516"/>
                  </a:lnTo>
                  <a:lnTo>
                    <a:pt x="183" y="512"/>
                  </a:lnTo>
                  <a:lnTo>
                    <a:pt x="159" y="512"/>
                  </a:lnTo>
                  <a:lnTo>
                    <a:pt x="155" y="510"/>
                  </a:lnTo>
                  <a:lnTo>
                    <a:pt x="153" y="508"/>
                  </a:lnTo>
                  <a:lnTo>
                    <a:pt x="151" y="506"/>
                  </a:lnTo>
                  <a:lnTo>
                    <a:pt x="150" y="504"/>
                  </a:lnTo>
                  <a:lnTo>
                    <a:pt x="149" y="502"/>
                  </a:lnTo>
                  <a:lnTo>
                    <a:pt x="149" y="500"/>
                  </a:lnTo>
                  <a:lnTo>
                    <a:pt x="149" y="498"/>
                  </a:lnTo>
                  <a:lnTo>
                    <a:pt x="151" y="492"/>
                  </a:lnTo>
                  <a:lnTo>
                    <a:pt x="153" y="488"/>
                  </a:lnTo>
                  <a:lnTo>
                    <a:pt x="157" y="484"/>
                  </a:lnTo>
                  <a:lnTo>
                    <a:pt x="163" y="476"/>
                  </a:lnTo>
                  <a:lnTo>
                    <a:pt x="167" y="470"/>
                  </a:lnTo>
                  <a:lnTo>
                    <a:pt x="169" y="464"/>
                  </a:lnTo>
                  <a:lnTo>
                    <a:pt x="190" y="464"/>
                  </a:lnTo>
                  <a:lnTo>
                    <a:pt x="184" y="458"/>
                  </a:lnTo>
                  <a:lnTo>
                    <a:pt x="174" y="44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07" name="Freeform 174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7866 7676"/>
                <a:gd name="T1" fmla="*/ T0 w 635"/>
                <a:gd name="T2" fmla="+- 0 9138 8674"/>
                <a:gd name="T3" fmla="*/ 9138 h 610"/>
                <a:gd name="T4" fmla="+- 0 7845 7676"/>
                <a:gd name="T5" fmla="*/ T4 w 635"/>
                <a:gd name="T6" fmla="+- 0 9138 8674"/>
                <a:gd name="T7" fmla="*/ 9138 h 610"/>
                <a:gd name="T8" fmla="+- 0 7849 7676"/>
                <a:gd name="T9" fmla="*/ T8 w 635"/>
                <a:gd name="T10" fmla="+- 0 9142 8674"/>
                <a:gd name="T11" fmla="*/ 9142 h 610"/>
                <a:gd name="T12" fmla="+- 0 7853 7676"/>
                <a:gd name="T13" fmla="*/ T12 w 635"/>
                <a:gd name="T14" fmla="+- 0 9146 8674"/>
                <a:gd name="T15" fmla="*/ 9146 h 610"/>
                <a:gd name="T16" fmla="+- 0 7856 7676"/>
                <a:gd name="T17" fmla="*/ T16 w 635"/>
                <a:gd name="T18" fmla="+- 0 9150 8674"/>
                <a:gd name="T19" fmla="*/ 9150 h 610"/>
                <a:gd name="T20" fmla="+- 0 7857 7676"/>
                <a:gd name="T21" fmla="*/ T20 w 635"/>
                <a:gd name="T22" fmla="+- 0 9154 8674"/>
                <a:gd name="T23" fmla="*/ 9154 h 610"/>
                <a:gd name="T24" fmla="+- 0 7859 7676"/>
                <a:gd name="T25" fmla="*/ T24 w 635"/>
                <a:gd name="T26" fmla="+- 0 9158 8674"/>
                <a:gd name="T27" fmla="*/ 9158 h 610"/>
                <a:gd name="T28" fmla="+- 0 7859 7676"/>
                <a:gd name="T29" fmla="*/ T28 w 635"/>
                <a:gd name="T30" fmla="+- 0 9162 8674"/>
                <a:gd name="T31" fmla="*/ 9162 h 610"/>
                <a:gd name="T32" fmla="+- 0 7858 7676"/>
                <a:gd name="T33" fmla="*/ T32 w 635"/>
                <a:gd name="T34" fmla="+- 0 9166 8674"/>
                <a:gd name="T35" fmla="*/ 9166 h 610"/>
                <a:gd name="T36" fmla="+- 0 7856 7676"/>
                <a:gd name="T37" fmla="*/ T36 w 635"/>
                <a:gd name="T38" fmla="+- 0 9172 8674"/>
                <a:gd name="T39" fmla="*/ 9172 h 610"/>
                <a:gd name="T40" fmla="+- 0 7854 7676"/>
                <a:gd name="T41" fmla="*/ T40 w 635"/>
                <a:gd name="T42" fmla="+- 0 9176 8674"/>
                <a:gd name="T43" fmla="*/ 9176 h 610"/>
                <a:gd name="T44" fmla="+- 0 7850 7676"/>
                <a:gd name="T45" fmla="*/ T44 w 635"/>
                <a:gd name="T46" fmla="+- 0 9180 8674"/>
                <a:gd name="T47" fmla="*/ 9180 h 610"/>
                <a:gd name="T48" fmla="+- 0 7846 7676"/>
                <a:gd name="T49" fmla="*/ T48 w 635"/>
                <a:gd name="T50" fmla="+- 0 9184 8674"/>
                <a:gd name="T51" fmla="*/ 9184 h 610"/>
                <a:gd name="T52" fmla="+- 0 7842 7676"/>
                <a:gd name="T53" fmla="*/ T52 w 635"/>
                <a:gd name="T54" fmla="+- 0 9186 8674"/>
                <a:gd name="T55" fmla="*/ 9186 h 610"/>
                <a:gd name="T56" fmla="+- 0 7859 7676"/>
                <a:gd name="T57" fmla="*/ T56 w 635"/>
                <a:gd name="T58" fmla="+- 0 9186 8674"/>
                <a:gd name="T59" fmla="*/ 9186 h 610"/>
                <a:gd name="T60" fmla="+- 0 7862 7676"/>
                <a:gd name="T61" fmla="*/ T60 w 635"/>
                <a:gd name="T62" fmla="+- 0 9182 8674"/>
                <a:gd name="T63" fmla="*/ 9182 h 610"/>
                <a:gd name="T64" fmla="+- 0 7867 7676"/>
                <a:gd name="T65" fmla="*/ T64 w 635"/>
                <a:gd name="T66" fmla="+- 0 9172 8674"/>
                <a:gd name="T67" fmla="*/ 9172 h 610"/>
                <a:gd name="T68" fmla="+- 0 7868 7676"/>
                <a:gd name="T69" fmla="*/ T68 w 635"/>
                <a:gd name="T70" fmla="+- 0 9166 8674"/>
                <a:gd name="T71" fmla="*/ 9166 h 610"/>
                <a:gd name="T72" fmla="+- 0 7868 7676"/>
                <a:gd name="T73" fmla="*/ T72 w 635"/>
                <a:gd name="T74" fmla="+- 0 9160 8674"/>
                <a:gd name="T75" fmla="*/ 9160 h 610"/>
                <a:gd name="T76" fmla="+- 0 7882 7676"/>
                <a:gd name="T77" fmla="*/ T76 w 635"/>
                <a:gd name="T78" fmla="+- 0 9160 8674"/>
                <a:gd name="T79" fmla="*/ 9160 h 610"/>
                <a:gd name="T80" fmla="+- 0 7888 7676"/>
                <a:gd name="T81" fmla="*/ T80 w 635"/>
                <a:gd name="T82" fmla="+- 0 9154 8674"/>
                <a:gd name="T83" fmla="*/ 9154 h 610"/>
                <a:gd name="T84" fmla="+- 0 7885 7676"/>
                <a:gd name="T85" fmla="*/ T84 w 635"/>
                <a:gd name="T86" fmla="+- 0 9154 8674"/>
                <a:gd name="T87" fmla="*/ 9154 h 610"/>
                <a:gd name="T88" fmla="+- 0 7881 7676"/>
                <a:gd name="T89" fmla="*/ T88 w 635"/>
                <a:gd name="T90" fmla="+- 0 9152 8674"/>
                <a:gd name="T91" fmla="*/ 9152 h 610"/>
                <a:gd name="T92" fmla="+- 0 7879 7676"/>
                <a:gd name="T93" fmla="*/ T92 w 635"/>
                <a:gd name="T94" fmla="+- 0 9150 8674"/>
                <a:gd name="T95" fmla="*/ 9150 h 610"/>
                <a:gd name="T96" fmla="+- 0 7876 7676"/>
                <a:gd name="T97" fmla="*/ T96 w 635"/>
                <a:gd name="T98" fmla="+- 0 9148 8674"/>
                <a:gd name="T99" fmla="*/ 9148 h 610"/>
                <a:gd name="T100" fmla="+- 0 7870 7676"/>
                <a:gd name="T101" fmla="*/ T100 w 635"/>
                <a:gd name="T102" fmla="+- 0 9142 8674"/>
                <a:gd name="T103" fmla="*/ 9142 h 610"/>
                <a:gd name="T104" fmla="+- 0 7866 7676"/>
                <a:gd name="T105" fmla="*/ T104 w 635"/>
                <a:gd name="T106" fmla="+- 0 9138 8674"/>
                <a:gd name="T107" fmla="*/ 9138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635" h="610">
                  <a:moveTo>
                    <a:pt x="190" y="464"/>
                  </a:moveTo>
                  <a:lnTo>
                    <a:pt x="169" y="464"/>
                  </a:lnTo>
                  <a:lnTo>
                    <a:pt x="173" y="468"/>
                  </a:lnTo>
                  <a:lnTo>
                    <a:pt x="177" y="472"/>
                  </a:lnTo>
                  <a:lnTo>
                    <a:pt x="180" y="476"/>
                  </a:lnTo>
                  <a:lnTo>
                    <a:pt x="181" y="480"/>
                  </a:lnTo>
                  <a:lnTo>
                    <a:pt x="183" y="484"/>
                  </a:lnTo>
                  <a:lnTo>
                    <a:pt x="183" y="488"/>
                  </a:lnTo>
                  <a:lnTo>
                    <a:pt x="182" y="492"/>
                  </a:lnTo>
                  <a:lnTo>
                    <a:pt x="180" y="498"/>
                  </a:lnTo>
                  <a:lnTo>
                    <a:pt x="178" y="502"/>
                  </a:lnTo>
                  <a:lnTo>
                    <a:pt x="174" y="506"/>
                  </a:lnTo>
                  <a:lnTo>
                    <a:pt x="170" y="510"/>
                  </a:lnTo>
                  <a:lnTo>
                    <a:pt x="166" y="512"/>
                  </a:lnTo>
                  <a:lnTo>
                    <a:pt x="183" y="512"/>
                  </a:lnTo>
                  <a:lnTo>
                    <a:pt x="186" y="508"/>
                  </a:lnTo>
                  <a:lnTo>
                    <a:pt x="191" y="498"/>
                  </a:lnTo>
                  <a:lnTo>
                    <a:pt x="192" y="492"/>
                  </a:lnTo>
                  <a:lnTo>
                    <a:pt x="192" y="486"/>
                  </a:lnTo>
                  <a:lnTo>
                    <a:pt x="206" y="486"/>
                  </a:lnTo>
                  <a:lnTo>
                    <a:pt x="212" y="480"/>
                  </a:lnTo>
                  <a:lnTo>
                    <a:pt x="209" y="480"/>
                  </a:lnTo>
                  <a:lnTo>
                    <a:pt x="205" y="478"/>
                  </a:lnTo>
                  <a:lnTo>
                    <a:pt x="203" y="476"/>
                  </a:lnTo>
                  <a:lnTo>
                    <a:pt x="200" y="474"/>
                  </a:lnTo>
                  <a:lnTo>
                    <a:pt x="194" y="468"/>
                  </a:lnTo>
                  <a:lnTo>
                    <a:pt x="190" y="46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08" name="Freeform 175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7846 7676"/>
                <a:gd name="T1" fmla="*/ T0 w 635"/>
                <a:gd name="T2" fmla="+- 0 9078 8674"/>
                <a:gd name="T3" fmla="*/ 9078 h 610"/>
                <a:gd name="T4" fmla="+- 0 7835 7676"/>
                <a:gd name="T5" fmla="*/ T4 w 635"/>
                <a:gd name="T6" fmla="+- 0 9090 8674"/>
                <a:gd name="T7" fmla="*/ 9090 h 610"/>
                <a:gd name="T8" fmla="+- 0 7917 7676"/>
                <a:gd name="T9" fmla="*/ T8 w 635"/>
                <a:gd name="T10" fmla="+- 0 9126 8674"/>
                <a:gd name="T11" fmla="*/ 9126 h 610"/>
                <a:gd name="T12" fmla="+- 0 7918 7676"/>
                <a:gd name="T13" fmla="*/ T12 w 635"/>
                <a:gd name="T14" fmla="+- 0 9128 8674"/>
                <a:gd name="T15" fmla="*/ 9128 h 610"/>
                <a:gd name="T16" fmla="+- 0 7918 7676"/>
                <a:gd name="T17" fmla="*/ T16 w 635"/>
                <a:gd name="T18" fmla="+- 0 9128 8674"/>
                <a:gd name="T19" fmla="*/ 9128 h 610"/>
                <a:gd name="T20" fmla="+- 0 7918 7676"/>
                <a:gd name="T21" fmla="*/ T20 w 635"/>
                <a:gd name="T22" fmla="+- 0 9130 8674"/>
                <a:gd name="T23" fmla="*/ 9130 h 610"/>
                <a:gd name="T24" fmla="+- 0 7921 7676"/>
                <a:gd name="T25" fmla="*/ T24 w 635"/>
                <a:gd name="T26" fmla="+- 0 9134 8674"/>
                <a:gd name="T27" fmla="*/ 9134 h 610"/>
                <a:gd name="T28" fmla="+- 0 7922 7676"/>
                <a:gd name="T29" fmla="*/ T28 w 635"/>
                <a:gd name="T30" fmla="+- 0 9138 8674"/>
                <a:gd name="T31" fmla="*/ 9138 h 610"/>
                <a:gd name="T32" fmla="+- 0 7923 7676"/>
                <a:gd name="T33" fmla="*/ T32 w 635"/>
                <a:gd name="T34" fmla="+- 0 9142 8674"/>
                <a:gd name="T35" fmla="*/ 9142 h 610"/>
                <a:gd name="T36" fmla="+- 0 7923 7676"/>
                <a:gd name="T37" fmla="*/ T36 w 635"/>
                <a:gd name="T38" fmla="+- 0 9144 8674"/>
                <a:gd name="T39" fmla="*/ 9144 h 610"/>
                <a:gd name="T40" fmla="+- 0 7912 7676"/>
                <a:gd name="T41" fmla="*/ T40 w 635"/>
                <a:gd name="T42" fmla="+- 0 9158 8674"/>
                <a:gd name="T43" fmla="*/ 9158 h 610"/>
                <a:gd name="T44" fmla="+- 0 7922 7676"/>
                <a:gd name="T45" fmla="*/ T44 w 635"/>
                <a:gd name="T46" fmla="+- 0 9166 8674"/>
                <a:gd name="T47" fmla="*/ 9166 h 610"/>
                <a:gd name="T48" fmla="+- 0 7925 7676"/>
                <a:gd name="T49" fmla="*/ T48 w 635"/>
                <a:gd name="T50" fmla="+- 0 9164 8674"/>
                <a:gd name="T51" fmla="*/ 9164 h 610"/>
                <a:gd name="T52" fmla="+- 0 7928 7676"/>
                <a:gd name="T53" fmla="*/ T52 w 635"/>
                <a:gd name="T54" fmla="+- 0 9162 8674"/>
                <a:gd name="T55" fmla="*/ 9162 h 610"/>
                <a:gd name="T56" fmla="+- 0 7930 7676"/>
                <a:gd name="T57" fmla="*/ T56 w 635"/>
                <a:gd name="T58" fmla="+- 0 9160 8674"/>
                <a:gd name="T59" fmla="*/ 9160 h 610"/>
                <a:gd name="T60" fmla="+- 0 7933 7676"/>
                <a:gd name="T61" fmla="*/ T60 w 635"/>
                <a:gd name="T62" fmla="+- 0 9158 8674"/>
                <a:gd name="T63" fmla="*/ 9158 h 610"/>
                <a:gd name="T64" fmla="+- 0 7935 7676"/>
                <a:gd name="T65" fmla="*/ T64 w 635"/>
                <a:gd name="T66" fmla="+- 0 9154 8674"/>
                <a:gd name="T67" fmla="*/ 9154 h 610"/>
                <a:gd name="T68" fmla="+- 0 7936 7676"/>
                <a:gd name="T69" fmla="*/ T68 w 635"/>
                <a:gd name="T70" fmla="+- 0 9150 8674"/>
                <a:gd name="T71" fmla="*/ 9150 h 610"/>
                <a:gd name="T72" fmla="+- 0 7937 7676"/>
                <a:gd name="T73" fmla="*/ T72 w 635"/>
                <a:gd name="T74" fmla="+- 0 9146 8674"/>
                <a:gd name="T75" fmla="*/ 9146 h 610"/>
                <a:gd name="T76" fmla="+- 0 7927 7676"/>
                <a:gd name="T77" fmla="*/ T76 w 635"/>
                <a:gd name="T78" fmla="+- 0 9118 8674"/>
                <a:gd name="T79" fmla="*/ 9118 h 610"/>
                <a:gd name="T80" fmla="+- 0 7923 7676"/>
                <a:gd name="T81" fmla="*/ T80 w 635"/>
                <a:gd name="T82" fmla="+- 0 9110 8674"/>
                <a:gd name="T83" fmla="*/ 9110 h 610"/>
                <a:gd name="T84" fmla="+- 0 7911 7676"/>
                <a:gd name="T85" fmla="*/ T84 w 635"/>
                <a:gd name="T86" fmla="+- 0 9110 8674"/>
                <a:gd name="T87" fmla="*/ 9110 h 610"/>
                <a:gd name="T88" fmla="+- 0 7899 7676"/>
                <a:gd name="T89" fmla="*/ T88 w 635"/>
                <a:gd name="T90" fmla="+- 0 9102 8674"/>
                <a:gd name="T91" fmla="*/ 9102 h 610"/>
                <a:gd name="T92" fmla="+- 0 7893 7676"/>
                <a:gd name="T93" fmla="*/ T92 w 635"/>
                <a:gd name="T94" fmla="+- 0 9100 8674"/>
                <a:gd name="T95" fmla="*/ 9100 h 610"/>
                <a:gd name="T96" fmla="+- 0 7846 7676"/>
                <a:gd name="T97" fmla="*/ T96 w 635"/>
                <a:gd name="T98" fmla="+- 0 9078 8674"/>
                <a:gd name="T99" fmla="*/ 9078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635" h="610">
                  <a:moveTo>
                    <a:pt x="170" y="404"/>
                  </a:moveTo>
                  <a:lnTo>
                    <a:pt x="159" y="416"/>
                  </a:lnTo>
                  <a:lnTo>
                    <a:pt x="241" y="452"/>
                  </a:lnTo>
                  <a:lnTo>
                    <a:pt x="242" y="454"/>
                  </a:lnTo>
                  <a:lnTo>
                    <a:pt x="242" y="456"/>
                  </a:lnTo>
                  <a:lnTo>
                    <a:pt x="245" y="460"/>
                  </a:lnTo>
                  <a:lnTo>
                    <a:pt x="246" y="464"/>
                  </a:lnTo>
                  <a:lnTo>
                    <a:pt x="247" y="468"/>
                  </a:lnTo>
                  <a:lnTo>
                    <a:pt x="247" y="470"/>
                  </a:lnTo>
                  <a:lnTo>
                    <a:pt x="236" y="484"/>
                  </a:lnTo>
                  <a:lnTo>
                    <a:pt x="246" y="492"/>
                  </a:lnTo>
                  <a:lnTo>
                    <a:pt x="249" y="490"/>
                  </a:lnTo>
                  <a:lnTo>
                    <a:pt x="252" y="488"/>
                  </a:lnTo>
                  <a:lnTo>
                    <a:pt x="254" y="486"/>
                  </a:lnTo>
                  <a:lnTo>
                    <a:pt x="257" y="484"/>
                  </a:lnTo>
                  <a:lnTo>
                    <a:pt x="259" y="480"/>
                  </a:lnTo>
                  <a:lnTo>
                    <a:pt x="260" y="476"/>
                  </a:lnTo>
                  <a:lnTo>
                    <a:pt x="261" y="472"/>
                  </a:lnTo>
                  <a:lnTo>
                    <a:pt x="251" y="444"/>
                  </a:lnTo>
                  <a:lnTo>
                    <a:pt x="247" y="436"/>
                  </a:lnTo>
                  <a:lnTo>
                    <a:pt x="235" y="436"/>
                  </a:lnTo>
                  <a:lnTo>
                    <a:pt x="223" y="428"/>
                  </a:lnTo>
                  <a:lnTo>
                    <a:pt x="217" y="426"/>
                  </a:lnTo>
                  <a:lnTo>
                    <a:pt x="170" y="40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09" name="Freeform 176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7824 7676"/>
                <a:gd name="T1" fmla="*/ T0 w 635"/>
                <a:gd name="T2" fmla="+- 0 9106 8674"/>
                <a:gd name="T3" fmla="*/ 9106 h 610"/>
                <a:gd name="T4" fmla="+- 0 7820 7676"/>
                <a:gd name="T5" fmla="*/ T4 w 635"/>
                <a:gd name="T6" fmla="+- 0 9108 8674"/>
                <a:gd name="T7" fmla="*/ 9108 h 610"/>
                <a:gd name="T8" fmla="+- 0 7816 7676"/>
                <a:gd name="T9" fmla="*/ T8 w 635"/>
                <a:gd name="T10" fmla="+- 0 9110 8674"/>
                <a:gd name="T11" fmla="*/ 9110 h 610"/>
                <a:gd name="T12" fmla="+- 0 7812 7676"/>
                <a:gd name="T13" fmla="*/ T12 w 635"/>
                <a:gd name="T14" fmla="+- 0 9112 8674"/>
                <a:gd name="T15" fmla="*/ 9112 h 610"/>
                <a:gd name="T16" fmla="+- 0 7807 7676"/>
                <a:gd name="T17" fmla="*/ T16 w 635"/>
                <a:gd name="T18" fmla="+- 0 9114 8674"/>
                <a:gd name="T19" fmla="*/ 9114 h 610"/>
                <a:gd name="T20" fmla="+- 0 7802 7676"/>
                <a:gd name="T21" fmla="*/ T20 w 635"/>
                <a:gd name="T22" fmla="+- 0 9120 8674"/>
                <a:gd name="T23" fmla="*/ 9120 h 610"/>
                <a:gd name="T24" fmla="+- 0 7797 7676"/>
                <a:gd name="T25" fmla="*/ T24 w 635"/>
                <a:gd name="T26" fmla="+- 0 9124 8674"/>
                <a:gd name="T27" fmla="*/ 9124 h 610"/>
                <a:gd name="T28" fmla="+- 0 7793 7676"/>
                <a:gd name="T29" fmla="*/ T28 w 635"/>
                <a:gd name="T30" fmla="+- 0 9130 8674"/>
                <a:gd name="T31" fmla="*/ 9130 h 610"/>
                <a:gd name="T32" fmla="+- 0 7788 7676"/>
                <a:gd name="T33" fmla="*/ T32 w 635"/>
                <a:gd name="T34" fmla="+- 0 9140 8674"/>
                <a:gd name="T35" fmla="*/ 9140 h 610"/>
                <a:gd name="T36" fmla="+- 0 7787 7676"/>
                <a:gd name="T37" fmla="*/ T36 w 635"/>
                <a:gd name="T38" fmla="+- 0 9146 8674"/>
                <a:gd name="T39" fmla="*/ 9146 h 610"/>
                <a:gd name="T40" fmla="+- 0 7788 7676"/>
                <a:gd name="T41" fmla="*/ T40 w 635"/>
                <a:gd name="T42" fmla="+- 0 9150 8674"/>
                <a:gd name="T43" fmla="*/ 9150 h 610"/>
                <a:gd name="T44" fmla="+- 0 7788 7676"/>
                <a:gd name="T45" fmla="*/ T44 w 635"/>
                <a:gd name="T46" fmla="+- 0 9154 8674"/>
                <a:gd name="T47" fmla="*/ 9154 h 610"/>
                <a:gd name="T48" fmla="+- 0 7790 7676"/>
                <a:gd name="T49" fmla="*/ T48 w 635"/>
                <a:gd name="T50" fmla="+- 0 9160 8674"/>
                <a:gd name="T51" fmla="*/ 9160 h 610"/>
                <a:gd name="T52" fmla="+- 0 7793 7676"/>
                <a:gd name="T53" fmla="*/ T52 w 635"/>
                <a:gd name="T54" fmla="+- 0 9164 8674"/>
                <a:gd name="T55" fmla="*/ 9164 h 610"/>
                <a:gd name="T56" fmla="+- 0 7805 7676"/>
                <a:gd name="T57" fmla="*/ T56 w 635"/>
                <a:gd name="T58" fmla="+- 0 9156 8674"/>
                <a:gd name="T59" fmla="*/ 9156 h 610"/>
                <a:gd name="T60" fmla="+- 0 7801 7676"/>
                <a:gd name="T61" fmla="*/ T60 w 635"/>
                <a:gd name="T62" fmla="+- 0 9150 8674"/>
                <a:gd name="T63" fmla="*/ 9150 h 610"/>
                <a:gd name="T64" fmla="+- 0 7800 7676"/>
                <a:gd name="T65" fmla="*/ T64 w 635"/>
                <a:gd name="T66" fmla="+- 0 9146 8674"/>
                <a:gd name="T67" fmla="*/ 9146 h 610"/>
                <a:gd name="T68" fmla="+- 0 7801 7676"/>
                <a:gd name="T69" fmla="*/ T68 w 635"/>
                <a:gd name="T70" fmla="+- 0 9138 8674"/>
                <a:gd name="T71" fmla="*/ 9138 h 610"/>
                <a:gd name="T72" fmla="+- 0 7804 7676"/>
                <a:gd name="T73" fmla="*/ T72 w 635"/>
                <a:gd name="T74" fmla="+- 0 9134 8674"/>
                <a:gd name="T75" fmla="*/ 9134 h 610"/>
                <a:gd name="T76" fmla="+- 0 7809 7676"/>
                <a:gd name="T77" fmla="*/ T76 w 635"/>
                <a:gd name="T78" fmla="+- 0 9130 8674"/>
                <a:gd name="T79" fmla="*/ 9130 h 610"/>
                <a:gd name="T80" fmla="+- 0 7814 7676"/>
                <a:gd name="T81" fmla="*/ T80 w 635"/>
                <a:gd name="T82" fmla="+- 0 9124 8674"/>
                <a:gd name="T83" fmla="*/ 9124 h 610"/>
                <a:gd name="T84" fmla="+- 0 7819 7676"/>
                <a:gd name="T85" fmla="*/ T84 w 635"/>
                <a:gd name="T86" fmla="+- 0 9122 8674"/>
                <a:gd name="T87" fmla="*/ 9122 h 610"/>
                <a:gd name="T88" fmla="+- 0 7850 7676"/>
                <a:gd name="T89" fmla="*/ T88 w 635"/>
                <a:gd name="T90" fmla="+- 0 9122 8674"/>
                <a:gd name="T91" fmla="*/ 9122 h 610"/>
                <a:gd name="T92" fmla="+- 0 7843 7676"/>
                <a:gd name="T93" fmla="*/ T92 w 635"/>
                <a:gd name="T94" fmla="+- 0 9114 8674"/>
                <a:gd name="T95" fmla="*/ 9114 h 610"/>
                <a:gd name="T96" fmla="+- 0 7839 7676"/>
                <a:gd name="T97" fmla="*/ T96 w 635"/>
                <a:gd name="T98" fmla="+- 0 9112 8674"/>
                <a:gd name="T99" fmla="*/ 9112 h 610"/>
                <a:gd name="T100" fmla="+- 0 7837 7676"/>
                <a:gd name="T101" fmla="*/ T100 w 635"/>
                <a:gd name="T102" fmla="+- 0 9110 8674"/>
                <a:gd name="T103" fmla="*/ 9110 h 610"/>
                <a:gd name="T104" fmla="+- 0 7834 7676"/>
                <a:gd name="T105" fmla="*/ T104 w 635"/>
                <a:gd name="T106" fmla="+- 0 9108 8674"/>
                <a:gd name="T107" fmla="*/ 9108 h 610"/>
                <a:gd name="T108" fmla="+- 0 7831 7676"/>
                <a:gd name="T109" fmla="*/ T108 w 635"/>
                <a:gd name="T110" fmla="+- 0 9108 8674"/>
                <a:gd name="T111" fmla="*/ 9108 h 610"/>
                <a:gd name="T112" fmla="+- 0 7824 7676"/>
                <a:gd name="T113" fmla="*/ T112 w 635"/>
                <a:gd name="T114" fmla="+- 0 9106 8674"/>
                <a:gd name="T115" fmla="*/ 9106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35" h="610">
                  <a:moveTo>
                    <a:pt x="148" y="432"/>
                  </a:moveTo>
                  <a:lnTo>
                    <a:pt x="144" y="434"/>
                  </a:lnTo>
                  <a:lnTo>
                    <a:pt x="140" y="436"/>
                  </a:lnTo>
                  <a:lnTo>
                    <a:pt x="136" y="438"/>
                  </a:lnTo>
                  <a:lnTo>
                    <a:pt x="131" y="440"/>
                  </a:lnTo>
                  <a:lnTo>
                    <a:pt x="126" y="446"/>
                  </a:lnTo>
                  <a:lnTo>
                    <a:pt x="121" y="450"/>
                  </a:lnTo>
                  <a:lnTo>
                    <a:pt x="117" y="456"/>
                  </a:lnTo>
                  <a:lnTo>
                    <a:pt x="112" y="466"/>
                  </a:lnTo>
                  <a:lnTo>
                    <a:pt x="111" y="472"/>
                  </a:lnTo>
                  <a:lnTo>
                    <a:pt x="112" y="476"/>
                  </a:lnTo>
                  <a:lnTo>
                    <a:pt x="112" y="480"/>
                  </a:lnTo>
                  <a:lnTo>
                    <a:pt x="114" y="486"/>
                  </a:lnTo>
                  <a:lnTo>
                    <a:pt x="117" y="490"/>
                  </a:lnTo>
                  <a:lnTo>
                    <a:pt x="129" y="482"/>
                  </a:lnTo>
                  <a:lnTo>
                    <a:pt x="125" y="476"/>
                  </a:lnTo>
                  <a:lnTo>
                    <a:pt x="124" y="472"/>
                  </a:lnTo>
                  <a:lnTo>
                    <a:pt x="125" y="464"/>
                  </a:lnTo>
                  <a:lnTo>
                    <a:pt x="128" y="460"/>
                  </a:lnTo>
                  <a:lnTo>
                    <a:pt x="133" y="456"/>
                  </a:lnTo>
                  <a:lnTo>
                    <a:pt x="138" y="450"/>
                  </a:lnTo>
                  <a:lnTo>
                    <a:pt x="143" y="448"/>
                  </a:lnTo>
                  <a:lnTo>
                    <a:pt x="174" y="448"/>
                  </a:lnTo>
                  <a:lnTo>
                    <a:pt x="167" y="440"/>
                  </a:lnTo>
                  <a:lnTo>
                    <a:pt x="163" y="438"/>
                  </a:lnTo>
                  <a:lnTo>
                    <a:pt x="161" y="436"/>
                  </a:lnTo>
                  <a:lnTo>
                    <a:pt x="158" y="434"/>
                  </a:lnTo>
                  <a:lnTo>
                    <a:pt x="155" y="434"/>
                  </a:lnTo>
                  <a:lnTo>
                    <a:pt x="148" y="43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10" name="Freeform 177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7882 7676"/>
                <a:gd name="T1" fmla="*/ T0 w 635"/>
                <a:gd name="T2" fmla="+- 0 9160 8674"/>
                <a:gd name="T3" fmla="*/ 9160 h 610"/>
                <a:gd name="T4" fmla="+- 0 7868 7676"/>
                <a:gd name="T5" fmla="*/ T4 w 635"/>
                <a:gd name="T6" fmla="+- 0 9160 8674"/>
                <a:gd name="T7" fmla="*/ 9160 h 610"/>
                <a:gd name="T8" fmla="+- 0 7872 7676"/>
                <a:gd name="T9" fmla="*/ T8 w 635"/>
                <a:gd name="T10" fmla="+- 0 9162 8674"/>
                <a:gd name="T11" fmla="*/ 9162 h 610"/>
                <a:gd name="T12" fmla="+- 0 7875 7676"/>
                <a:gd name="T13" fmla="*/ T12 w 635"/>
                <a:gd name="T14" fmla="+- 0 9164 8674"/>
                <a:gd name="T15" fmla="*/ 9164 h 610"/>
                <a:gd name="T16" fmla="+- 0 7878 7676"/>
                <a:gd name="T17" fmla="*/ T16 w 635"/>
                <a:gd name="T18" fmla="+- 0 9164 8674"/>
                <a:gd name="T19" fmla="*/ 9164 h 610"/>
                <a:gd name="T20" fmla="+- 0 7882 7676"/>
                <a:gd name="T21" fmla="*/ T20 w 635"/>
                <a:gd name="T22" fmla="+- 0 9160 8674"/>
                <a:gd name="T23" fmla="*/ 9160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35" h="610">
                  <a:moveTo>
                    <a:pt x="206" y="486"/>
                  </a:moveTo>
                  <a:lnTo>
                    <a:pt x="192" y="486"/>
                  </a:lnTo>
                  <a:lnTo>
                    <a:pt x="196" y="488"/>
                  </a:lnTo>
                  <a:lnTo>
                    <a:pt x="199" y="490"/>
                  </a:lnTo>
                  <a:lnTo>
                    <a:pt x="202" y="490"/>
                  </a:lnTo>
                  <a:lnTo>
                    <a:pt x="206" y="48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11" name="Freeform 178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7889 7676"/>
                <a:gd name="T1" fmla="*/ T0 w 635"/>
                <a:gd name="T2" fmla="+- 0 9036 8674"/>
                <a:gd name="T3" fmla="*/ 9036 h 610"/>
                <a:gd name="T4" fmla="+- 0 7879 7676"/>
                <a:gd name="T5" fmla="*/ T4 w 635"/>
                <a:gd name="T6" fmla="+- 0 9046 8674"/>
                <a:gd name="T7" fmla="*/ 9046 h 610"/>
                <a:gd name="T8" fmla="+- 0 7901 7676"/>
                <a:gd name="T9" fmla="*/ T8 w 635"/>
                <a:gd name="T10" fmla="+- 0 9092 8674"/>
                <a:gd name="T11" fmla="*/ 9092 h 610"/>
                <a:gd name="T12" fmla="+- 0 7904 7676"/>
                <a:gd name="T13" fmla="*/ T12 w 635"/>
                <a:gd name="T14" fmla="+- 0 9098 8674"/>
                <a:gd name="T15" fmla="*/ 9098 h 610"/>
                <a:gd name="T16" fmla="+- 0 7907 7676"/>
                <a:gd name="T17" fmla="*/ T16 w 635"/>
                <a:gd name="T18" fmla="+- 0 9104 8674"/>
                <a:gd name="T19" fmla="*/ 9104 h 610"/>
                <a:gd name="T20" fmla="+- 0 7911 7676"/>
                <a:gd name="T21" fmla="*/ T20 w 635"/>
                <a:gd name="T22" fmla="+- 0 9110 8674"/>
                <a:gd name="T23" fmla="*/ 9110 h 610"/>
                <a:gd name="T24" fmla="+- 0 7923 7676"/>
                <a:gd name="T25" fmla="*/ T24 w 635"/>
                <a:gd name="T26" fmla="+- 0 9110 8674"/>
                <a:gd name="T27" fmla="*/ 9110 h 610"/>
                <a:gd name="T28" fmla="+- 0 7889 7676"/>
                <a:gd name="T29" fmla="*/ T28 w 635"/>
                <a:gd name="T30" fmla="+- 0 9036 8674"/>
                <a:gd name="T31" fmla="*/ 9036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35" h="610">
                  <a:moveTo>
                    <a:pt x="213" y="362"/>
                  </a:moveTo>
                  <a:lnTo>
                    <a:pt x="203" y="372"/>
                  </a:lnTo>
                  <a:lnTo>
                    <a:pt x="225" y="418"/>
                  </a:lnTo>
                  <a:lnTo>
                    <a:pt x="228" y="424"/>
                  </a:lnTo>
                  <a:lnTo>
                    <a:pt x="231" y="430"/>
                  </a:lnTo>
                  <a:lnTo>
                    <a:pt x="235" y="436"/>
                  </a:lnTo>
                  <a:lnTo>
                    <a:pt x="247" y="436"/>
                  </a:lnTo>
                  <a:lnTo>
                    <a:pt x="213" y="36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12" name="Freeform 179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7945 7676"/>
                <a:gd name="T1" fmla="*/ T0 w 635"/>
                <a:gd name="T2" fmla="+- 0 8986 8674"/>
                <a:gd name="T3" fmla="*/ 8986 h 610"/>
                <a:gd name="T4" fmla="+- 0 7941 7676"/>
                <a:gd name="T5" fmla="*/ T4 w 635"/>
                <a:gd name="T6" fmla="+- 0 8988 8674"/>
                <a:gd name="T7" fmla="*/ 8988 h 610"/>
                <a:gd name="T8" fmla="+- 0 7937 7676"/>
                <a:gd name="T9" fmla="*/ T8 w 635"/>
                <a:gd name="T10" fmla="+- 0 8988 8674"/>
                <a:gd name="T11" fmla="*/ 8988 h 610"/>
                <a:gd name="T12" fmla="+- 0 7933 7676"/>
                <a:gd name="T13" fmla="*/ T12 w 635"/>
                <a:gd name="T14" fmla="+- 0 8990 8674"/>
                <a:gd name="T15" fmla="*/ 8990 h 610"/>
                <a:gd name="T16" fmla="+- 0 7929 7676"/>
                <a:gd name="T17" fmla="*/ T16 w 635"/>
                <a:gd name="T18" fmla="+- 0 8994 8674"/>
                <a:gd name="T19" fmla="*/ 8994 h 610"/>
                <a:gd name="T20" fmla="+- 0 7917 7676"/>
                <a:gd name="T21" fmla="*/ T20 w 635"/>
                <a:gd name="T22" fmla="+- 0 9004 8674"/>
                <a:gd name="T23" fmla="*/ 9004 h 610"/>
                <a:gd name="T24" fmla="+- 0 7914 7676"/>
                <a:gd name="T25" fmla="*/ T24 w 635"/>
                <a:gd name="T26" fmla="+- 0 9014 8674"/>
                <a:gd name="T27" fmla="*/ 9014 h 610"/>
                <a:gd name="T28" fmla="+- 0 7916 7676"/>
                <a:gd name="T29" fmla="*/ T28 w 635"/>
                <a:gd name="T30" fmla="+- 0 9026 8674"/>
                <a:gd name="T31" fmla="*/ 9026 h 610"/>
                <a:gd name="T32" fmla="+- 0 7899 7676"/>
                <a:gd name="T33" fmla="*/ T32 w 635"/>
                <a:gd name="T34" fmla="+- 0 9026 8674"/>
                <a:gd name="T35" fmla="*/ 9026 h 610"/>
                <a:gd name="T36" fmla="+- 0 7958 7676"/>
                <a:gd name="T37" fmla="*/ T36 w 635"/>
                <a:gd name="T38" fmla="+- 0 9084 8674"/>
                <a:gd name="T39" fmla="*/ 9084 h 610"/>
                <a:gd name="T40" fmla="+- 0 7968 7676"/>
                <a:gd name="T41" fmla="*/ T40 w 635"/>
                <a:gd name="T42" fmla="+- 0 9074 8674"/>
                <a:gd name="T43" fmla="*/ 9074 h 610"/>
                <a:gd name="T44" fmla="+- 0 7936 7676"/>
                <a:gd name="T45" fmla="*/ T44 w 635"/>
                <a:gd name="T46" fmla="+- 0 9042 8674"/>
                <a:gd name="T47" fmla="*/ 9042 h 610"/>
                <a:gd name="T48" fmla="+- 0 7928 7676"/>
                <a:gd name="T49" fmla="*/ T48 w 635"/>
                <a:gd name="T50" fmla="+- 0 9034 8674"/>
                <a:gd name="T51" fmla="*/ 9034 h 610"/>
                <a:gd name="T52" fmla="+- 0 7924 7676"/>
                <a:gd name="T53" fmla="*/ T52 w 635"/>
                <a:gd name="T54" fmla="+- 0 9028 8674"/>
                <a:gd name="T55" fmla="*/ 9028 h 610"/>
                <a:gd name="T56" fmla="+- 0 7925 7676"/>
                <a:gd name="T57" fmla="*/ T56 w 635"/>
                <a:gd name="T58" fmla="+- 0 9026 8674"/>
                <a:gd name="T59" fmla="*/ 9026 h 610"/>
                <a:gd name="T60" fmla="+- 0 7916 7676"/>
                <a:gd name="T61" fmla="*/ T60 w 635"/>
                <a:gd name="T62" fmla="+- 0 9026 8674"/>
                <a:gd name="T63" fmla="*/ 9026 h 610"/>
                <a:gd name="T64" fmla="+- 0 7908 7676"/>
                <a:gd name="T65" fmla="*/ T64 w 635"/>
                <a:gd name="T66" fmla="+- 0 9016 8674"/>
                <a:gd name="T67" fmla="*/ 9016 h 610"/>
                <a:gd name="T68" fmla="+- 0 7925 7676"/>
                <a:gd name="T69" fmla="*/ T68 w 635"/>
                <a:gd name="T70" fmla="+- 0 9016 8674"/>
                <a:gd name="T71" fmla="*/ 9016 h 610"/>
                <a:gd name="T72" fmla="+- 0 7928 7676"/>
                <a:gd name="T73" fmla="*/ T72 w 635"/>
                <a:gd name="T74" fmla="+- 0 9012 8674"/>
                <a:gd name="T75" fmla="*/ 9012 h 610"/>
                <a:gd name="T76" fmla="+- 0 7934 7676"/>
                <a:gd name="T77" fmla="*/ T76 w 635"/>
                <a:gd name="T78" fmla="+- 0 9004 8674"/>
                <a:gd name="T79" fmla="*/ 9004 h 610"/>
                <a:gd name="T80" fmla="+- 0 7937 7676"/>
                <a:gd name="T81" fmla="*/ T80 w 635"/>
                <a:gd name="T82" fmla="+- 0 9002 8674"/>
                <a:gd name="T83" fmla="*/ 9002 h 610"/>
                <a:gd name="T84" fmla="+- 0 7971 7676"/>
                <a:gd name="T85" fmla="*/ T84 w 635"/>
                <a:gd name="T86" fmla="+- 0 9002 8674"/>
                <a:gd name="T87" fmla="*/ 9002 h 610"/>
                <a:gd name="T88" fmla="+- 0 7965 7676"/>
                <a:gd name="T89" fmla="*/ T88 w 635"/>
                <a:gd name="T90" fmla="+- 0 8996 8674"/>
                <a:gd name="T91" fmla="*/ 8996 h 610"/>
                <a:gd name="T92" fmla="+- 0 7961 7676"/>
                <a:gd name="T93" fmla="*/ T92 w 635"/>
                <a:gd name="T94" fmla="+- 0 8992 8674"/>
                <a:gd name="T95" fmla="*/ 8992 h 610"/>
                <a:gd name="T96" fmla="+- 0 7959 7676"/>
                <a:gd name="T97" fmla="*/ T96 w 635"/>
                <a:gd name="T98" fmla="+- 0 8992 8674"/>
                <a:gd name="T99" fmla="*/ 8992 h 610"/>
                <a:gd name="T100" fmla="+- 0 7956 7676"/>
                <a:gd name="T101" fmla="*/ T100 w 635"/>
                <a:gd name="T102" fmla="+- 0 8990 8674"/>
                <a:gd name="T103" fmla="*/ 8990 h 610"/>
                <a:gd name="T104" fmla="+- 0 7952 7676"/>
                <a:gd name="T105" fmla="*/ T104 w 635"/>
                <a:gd name="T106" fmla="+- 0 8988 8674"/>
                <a:gd name="T107" fmla="*/ 8988 h 610"/>
                <a:gd name="T108" fmla="+- 0 7945 7676"/>
                <a:gd name="T109" fmla="*/ T108 w 635"/>
                <a:gd name="T110" fmla="+- 0 8986 8674"/>
                <a:gd name="T111" fmla="*/ 8986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635" h="610">
                  <a:moveTo>
                    <a:pt x="269" y="312"/>
                  </a:moveTo>
                  <a:lnTo>
                    <a:pt x="265" y="314"/>
                  </a:lnTo>
                  <a:lnTo>
                    <a:pt x="261" y="314"/>
                  </a:lnTo>
                  <a:lnTo>
                    <a:pt x="257" y="316"/>
                  </a:lnTo>
                  <a:lnTo>
                    <a:pt x="253" y="320"/>
                  </a:lnTo>
                  <a:lnTo>
                    <a:pt x="241" y="330"/>
                  </a:lnTo>
                  <a:lnTo>
                    <a:pt x="238" y="340"/>
                  </a:lnTo>
                  <a:lnTo>
                    <a:pt x="240" y="352"/>
                  </a:lnTo>
                  <a:lnTo>
                    <a:pt x="223" y="352"/>
                  </a:lnTo>
                  <a:lnTo>
                    <a:pt x="282" y="410"/>
                  </a:lnTo>
                  <a:lnTo>
                    <a:pt x="292" y="400"/>
                  </a:lnTo>
                  <a:lnTo>
                    <a:pt x="260" y="368"/>
                  </a:lnTo>
                  <a:lnTo>
                    <a:pt x="252" y="360"/>
                  </a:lnTo>
                  <a:lnTo>
                    <a:pt x="248" y="354"/>
                  </a:lnTo>
                  <a:lnTo>
                    <a:pt x="249" y="352"/>
                  </a:lnTo>
                  <a:lnTo>
                    <a:pt x="240" y="352"/>
                  </a:lnTo>
                  <a:lnTo>
                    <a:pt x="232" y="342"/>
                  </a:lnTo>
                  <a:lnTo>
                    <a:pt x="249" y="342"/>
                  </a:lnTo>
                  <a:lnTo>
                    <a:pt x="252" y="338"/>
                  </a:lnTo>
                  <a:lnTo>
                    <a:pt x="258" y="330"/>
                  </a:lnTo>
                  <a:lnTo>
                    <a:pt x="261" y="328"/>
                  </a:lnTo>
                  <a:lnTo>
                    <a:pt x="295" y="328"/>
                  </a:lnTo>
                  <a:lnTo>
                    <a:pt x="289" y="322"/>
                  </a:lnTo>
                  <a:lnTo>
                    <a:pt x="285" y="318"/>
                  </a:lnTo>
                  <a:lnTo>
                    <a:pt x="283" y="318"/>
                  </a:lnTo>
                  <a:lnTo>
                    <a:pt x="280" y="316"/>
                  </a:lnTo>
                  <a:lnTo>
                    <a:pt x="276" y="314"/>
                  </a:lnTo>
                  <a:lnTo>
                    <a:pt x="269" y="31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13" name="Freeform 180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7971 7676"/>
                <a:gd name="T1" fmla="*/ T0 w 635"/>
                <a:gd name="T2" fmla="+- 0 9002 8674"/>
                <a:gd name="T3" fmla="*/ 9002 h 610"/>
                <a:gd name="T4" fmla="+- 0 7949 7676"/>
                <a:gd name="T5" fmla="*/ T4 w 635"/>
                <a:gd name="T6" fmla="+- 0 9002 8674"/>
                <a:gd name="T7" fmla="*/ 9002 h 610"/>
                <a:gd name="T8" fmla="+- 0 7952 7676"/>
                <a:gd name="T9" fmla="*/ T8 w 635"/>
                <a:gd name="T10" fmla="+- 0 9004 8674"/>
                <a:gd name="T11" fmla="*/ 9004 h 610"/>
                <a:gd name="T12" fmla="+- 0 7956 7676"/>
                <a:gd name="T13" fmla="*/ T12 w 635"/>
                <a:gd name="T14" fmla="+- 0 9006 8674"/>
                <a:gd name="T15" fmla="*/ 9006 h 610"/>
                <a:gd name="T16" fmla="+- 0 7996 7676"/>
                <a:gd name="T17" fmla="*/ T16 w 635"/>
                <a:gd name="T18" fmla="+- 0 9046 8674"/>
                <a:gd name="T19" fmla="*/ 9046 h 610"/>
                <a:gd name="T20" fmla="+- 0 8006 7676"/>
                <a:gd name="T21" fmla="*/ T20 w 635"/>
                <a:gd name="T22" fmla="+- 0 9036 8674"/>
                <a:gd name="T23" fmla="*/ 9036 h 610"/>
                <a:gd name="T24" fmla="+- 0 7971 7676"/>
                <a:gd name="T25" fmla="*/ T24 w 635"/>
                <a:gd name="T26" fmla="+- 0 9002 8674"/>
                <a:gd name="T27" fmla="*/ 9002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635" h="610">
                  <a:moveTo>
                    <a:pt x="295" y="328"/>
                  </a:moveTo>
                  <a:lnTo>
                    <a:pt x="273" y="328"/>
                  </a:lnTo>
                  <a:lnTo>
                    <a:pt x="276" y="330"/>
                  </a:lnTo>
                  <a:lnTo>
                    <a:pt x="280" y="332"/>
                  </a:lnTo>
                  <a:lnTo>
                    <a:pt x="320" y="372"/>
                  </a:lnTo>
                  <a:lnTo>
                    <a:pt x="330" y="362"/>
                  </a:lnTo>
                  <a:lnTo>
                    <a:pt x="295" y="32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14" name="Freeform 181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8022 7676"/>
                <a:gd name="T1" fmla="*/ T0 w 635"/>
                <a:gd name="T2" fmla="+- 0 8926 8674"/>
                <a:gd name="T3" fmla="*/ 8926 h 610"/>
                <a:gd name="T4" fmla="+- 0 8001 7676"/>
                <a:gd name="T5" fmla="*/ T4 w 635"/>
                <a:gd name="T6" fmla="+- 0 8926 8674"/>
                <a:gd name="T7" fmla="*/ 8926 h 610"/>
                <a:gd name="T8" fmla="+- 0 7992 7676"/>
                <a:gd name="T9" fmla="*/ T8 w 635"/>
                <a:gd name="T10" fmla="+- 0 8930 8674"/>
                <a:gd name="T11" fmla="*/ 8930 h 610"/>
                <a:gd name="T12" fmla="+- 0 7976 7676"/>
                <a:gd name="T13" fmla="*/ T12 w 635"/>
                <a:gd name="T14" fmla="+- 0 8946 8674"/>
                <a:gd name="T15" fmla="*/ 8946 h 610"/>
                <a:gd name="T16" fmla="+- 0 7972 7676"/>
                <a:gd name="T17" fmla="*/ T16 w 635"/>
                <a:gd name="T18" fmla="+- 0 8954 8674"/>
                <a:gd name="T19" fmla="*/ 8954 h 610"/>
                <a:gd name="T20" fmla="+- 0 7973 7676"/>
                <a:gd name="T21" fmla="*/ T20 w 635"/>
                <a:gd name="T22" fmla="+- 0 8976 8674"/>
                <a:gd name="T23" fmla="*/ 8976 h 610"/>
                <a:gd name="T24" fmla="+- 0 7978 7676"/>
                <a:gd name="T25" fmla="*/ T24 w 635"/>
                <a:gd name="T26" fmla="+- 0 8986 8674"/>
                <a:gd name="T27" fmla="*/ 8986 h 610"/>
                <a:gd name="T28" fmla="+- 0 7988 7676"/>
                <a:gd name="T29" fmla="*/ T28 w 635"/>
                <a:gd name="T30" fmla="+- 0 8996 8674"/>
                <a:gd name="T31" fmla="*/ 8996 h 610"/>
                <a:gd name="T32" fmla="+- 0 7998 7676"/>
                <a:gd name="T33" fmla="*/ T32 w 635"/>
                <a:gd name="T34" fmla="+- 0 9006 8674"/>
                <a:gd name="T35" fmla="*/ 9006 h 610"/>
                <a:gd name="T36" fmla="+- 0 8008 7676"/>
                <a:gd name="T37" fmla="*/ T36 w 635"/>
                <a:gd name="T38" fmla="+- 0 9010 8674"/>
                <a:gd name="T39" fmla="*/ 9010 h 610"/>
                <a:gd name="T40" fmla="+- 0 8029 7676"/>
                <a:gd name="T41" fmla="*/ T40 w 635"/>
                <a:gd name="T42" fmla="+- 0 9012 8674"/>
                <a:gd name="T43" fmla="*/ 9012 h 610"/>
                <a:gd name="T44" fmla="+- 0 8038 7676"/>
                <a:gd name="T45" fmla="*/ T44 w 635"/>
                <a:gd name="T46" fmla="+- 0 9008 8674"/>
                <a:gd name="T47" fmla="*/ 9008 h 610"/>
                <a:gd name="T48" fmla="+- 0 8048 7676"/>
                <a:gd name="T49" fmla="*/ T48 w 635"/>
                <a:gd name="T50" fmla="+- 0 8998 8674"/>
                <a:gd name="T51" fmla="*/ 8998 h 610"/>
                <a:gd name="T52" fmla="+- 0 8014 7676"/>
                <a:gd name="T53" fmla="*/ T52 w 635"/>
                <a:gd name="T54" fmla="+- 0 8998 8674"/>
                <a:gd name="T55" fmla="*/ 8998 h 610"/>
                <a:gd name="T56" fmla="+- 0 8007 7676"/>
                <a:gd name="T57" fmla="*/ T56 w 635"/>
                <a:gd name="T58" fmla="+- 0 8994 8674"/>
                <a:gd name="T59" fmla="*/ 8994 h 610"/>
                <a:gd name="T60" fmla="+- 0 8001 7676"/>
                <a:gd name="T61" fmla="*/ T60 w 635"/>
                <a:gd name="T62" fmla="+- 0 8988 8674"/>
                <a:gd name="T63" fmla="*/ 8988 h 610"/>
                <a:gd name="T64" fmla="+- 0 8009 7676"/>
                <a:gd name="T65" fmla="*/ T64 w 635"/>
                <a:gd name="T66" fmla="+- 0 8980 8674"/>
                <a:gd name="T67" fmla="*/ 8980 h 610"/>
                <a:gd name="T68" fmla="+- 0 7993 7676"/>
                <a:gd name="T69" fmla="*/ T68 w 635"/>
                <a:gd name="T70" fmla="+- 0 8980 8674"/>
                <a:gd name="T71" fmla="*/ 8980 h 610"/>
                <a:gd name="T72" fmla="+- 0 7988 7676"/>
                <a:gd name="T73" fmla="*/ T72 w 635"/>
                <a:gd name="T74" fmla="+- 0 8974 8674"/>
                <a:gd name="T75" fmla="*/ 8974 h 610"/>
                <a:gd name="T76" fmla="+- 0 7986 7676"/>
                <a:gd name="T77" fmla="*/ T76 w 635"/>
                <a:gd name="T78" fmla="+- 0 8968 8674"/>
                <a:gd name="T79" fmla="*/ 8968 h 610"/>
                <a:gd name="T80" fmla="+- 0 7986 7676"/>
                <a:gd name="T81" fmla="*/ T80 w 635"/>
                <a:gd name="T82" fmla="+- 0 8956 8674"/>
                <a:gd name="T83" fmla="*/ 8956 h 610"/>
                <a:gd name="T84" fmla="+- 0 7988 7676"/>
                <a:gd name="T85" fmla="*/ T84 w 635"/>
                <a:gd name="T86" fmla="+- 0 8950 8674"/>
                <a:gd name="T87" fmla="*/ 8950 h 610"/>
                <a:gd name="T88" fmla="+- 0 7993 7676"/>
                <a:gd name="T89" fmla="*/ T88 w 635"/>
                <a:gd name="T90" fmla="+- 0 8946 8674"/>
                <a:gd name="T91" fmla="*/ 8946 h 610"/>
                <a:gd name="T92" fmla="+- 0 7998 7676"/>
                <a:gd name="T93" fmla="*/ T92 w 635"/>
                <a:gd name="T94" fmla="+- 0 8940 8674"/>
                <a:gd name="T95" fmla="*/ 8940 h 610"/>
                <a:gd name="T96" fmla="+- 0 8004 7676"/>
                <a:gd name="T97" fmla="*/ T96 w 635"/>
                <a:gd name="T98" fmla="+- 0 8938 8674"/>
                <a:gd name="T99" fmla="*/ 8938 h 610"/>
                <a:gd name="T100" fmla="+- 0 8038 7676"/>
                <a:gd name="T101" fmla="*/ T100 w 635"/>
                <a:gd name="T102" fmla="+- 0 8938 8674"/>
                <a:gd name="T103" fmla="*/ 8938 h 610"/>
                <a:gd name="T104" fmla="+- 0 8032 7676"/>
                <a:gd name="T105" fmla="*/ T104 w 635"/>
                <a:gd name="T106" fmla="+- 0 8932 8674"/>
                <a:gd name="T107" fmla="*/ 8932 h 610"/>
                <a:gd name="T108" fmla="+- 0 8022 7676"/>
                <a:gd name="T109" fmla="*/ T108 w 635"/>
                <a:gd name="T110" fmla="+- 0 8926 8674"/>
                <a:gd name="T111" fmla="*/ 8926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635" h="610">
                  <a:moveTo>
                    <a:pt x="346" y="252"/>
                  </a:moveTo>
                  <a:lnTo>
                    <a:pt x="325" y="252"/>
                  </a:lnTo>
                  <a:lnTo>
                    <a:pt x="316" y="256"/>
                  </a:lnTo>
                  <a:lnTo>
                    <a:pt x="300" y="272"/>
                  </a:lnTo>
                  <a:lnTo>
                    <a:pt x="296" y="280"/>
                  </a:lnTo>
                  <a:lnTo>
                    <a:pt x="297" y="302"/>
                  </a:lnTo>
                  <a:lnTo>
                    <a:pt x="302" y="312"/>
                  </a:lnTo>
                  <a:lnTo>
                    <a:pt x="312" y="322"/>
                  </a:lnTo>
                  <a:lnTo>
                    <a:pt x="322" y="332"/>
                  </a:lnTo>
                  <a:lnTo>
                    <a:pt x="332" y="336"/>
                  </a:lnTo>
                  <a:lnTo>
                    <a:pt x="353" y="338"/>
                  </a:lnTo>
                  <a:lnTo>
                    <a:pt x="362" y="334"/>
                  </a:lnTo>
                  <a:lnTo>
                    <a:pt x="372" y="324"/>
                  </a:lnTo>
                  <a:lnTo>
                    <a:pt x="338" y="324"/>
                  </a:lnTo>
                  <a:lnTo>
                    <a:pt x="331" y="320"/>
                  </a:lnTo>
                  <a:lnTo>
                    <a:pt x="325" y="314"/>
                  </a:lnTo>
                  <a:lnTo>
                    <a:pt x="333" y="306"/>
                  </a:lnTo>
                  <a:lnTo>
                    <a:pt x="317" y="306"/>
                  </a:lnTo>
                  <a:lnTo>
                    <a:pt x="312" y="300"/>
                  </a:lnTo>
                  <a:lnTo>
                    <a:pt x="310" y="294"/>
                  </a:lnTo>
                  <a:lnTo>
                    <a:pt x="310" y="282"/>
                  </a:lnTo>
                  <a:lnTo>
                    <a:pt x="312" y="276"/>
                  </a:lnTo>
                  <a:lnTo>
                    <a:pt x="317" y="272"/>
                  </a:lnTo>
                  <a:lnTo>
                    <a:pt x="322" y="266"/>
                  </a:lnTo>
                  <a:lnTo>
                    <a:pt x="328" y="264"/>
                  </a:lnTo>
                  <a:lnTo>
                    <a:pt x="362" y="264"/>
                  </a:lnTo>
                  <a:lnTo>
                    <a:pt x="356" y="258"/>
                  </a:lnTo>
                  <a:lnTo>
                    <a:pt x="346" y="25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15" name="Freeform 182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8054 7676"/>
                <a:gd name="T1" fmla="*/ T0 w 635"/>
                <a:gd name="T2" fmla="+- 0 8954 8674"/>
                <a:gd name="T3" fmla="*/ 8954 h 610"/>
                <a:gd name="T4" fmla="+- 0 8042 7676"/>
                <a:gd name="T5" fmla="*/ T4 w 635"/>
                <a:gd name="T6" fmla="+- 0 8962 8674"/>
                <a:gd name="T7" fmla="*/ 8962 h 610"/>
                <a:gd name="T8" fmla="+- 0 8045 7676"/>
                <a:gd name="T9" fmla="*/ T8 w 635"/>
                <a:gd name="T10" fmla="+- 0 8968 8674"/>
                <a:gd name="T11" fmla="*/ 8968 h 610"/>
                <a:gd name="T12" fmla="+- 0 8046 7676"/>
                <a:gd name="T13" fmla="*/ T12 w 635"/>
                <a:gd name="T14" fmla="+- 0 8974 8674"/>
                <a:gd name="T15" fmla="*/ 8974 h 610"/>
                <a:gd name="T16" fmla="+- 0 8045 7676"/>
                <a:gd name="T17" fmla="*/ T16 w 635"/>
                <a:gd name="T18" fmla="+- 0 8978 8674"/>
                <a:gd name="T19" fmla="*/ 8978 h 610"/>
                <a:gd name="T20" fmla="+- 0 8044 7676"/>
                <a:gd name="T21" fmla="*/ T20 w 635"/>
                <a:gd name="T22" fmla="+- 0 8982 8674"/>
                <a:gd name="T23" fmla="*/ 8982 h 610"/>
                <a:gd name="T24" fmla="+- 0 8042 7676"/>
                <a:gd name="T25" fmla="*/ T24 w 635"/>
                <a:gd name="T26" fmla="+- 0 8986 8674"/>
                <a:gd name="T27" fmla="*/ 8986 h 610"/>
                <a:gd name="T28" fmla="+- 0 8038 7676"/>
                <a:gd name="T29" fmla="*/ T28 w 635"/>
                <a:gd name="T30" fmla="+- 0 8990 8674"/>
                <a:gd name="T31" fmla="*/ 8990 h 610"/>
                <a:gd name="T32" fmla="+- 0 8034 7676"/>
                <a:gd name="T33" fmla="*/ T32 w 635"/>
                <a:gd name="T34" fmla="+- 0 8996 8674"/>
                <a:gd name="T35" fmla="*/ 8996 h 610"/>
                <a:gd name="T36" fmla="+- 0 8028 7676"/>
                <a:gd name="T37" fmla="*/ T36 w 635"/>
                <a:gd name="T38" fmla="+- 0 8998 8674"/>
                <a:gd name="T39" fmla="*/ 8998 h 610"/>
                <a:gd name="T40" fmla="+- 0 8048 7676"/>
                <a:gd name="T41" fmla="*/ T40 w 635"/>
                <a:gd name="T42" fmla="+- 0 8998 8674"/>
                <a:gd name="T43" fmla="*/ 8998 h 610"/>
                <a:gd name="T44" fmla="+- 0 8053 7676"/>
                <a:gd name="T45" fmla="*/ T44 w 635"/>
                <a:gd name="T46" fmla="+- 0 8992 8674"/>
                <a:gd name="T47" fmla="*/ 8992 h 610"/>
                <a:gd name="T48" fmla="+- 0 8057 7676"/>
                <a:gd name="T49" fmla="*/ T48 w 635"/>
                <a:gd name="T50" fmla="+- 0 8984 8674"/>
                <a:gd name="T51" fmla="*/ 8984 h 610"/>
                <a:gd name="T52" fmla="+- 0 8059 7676"/>
                <a:gd name="T53" fmla="*/ T52 w 635"/>
                <a:gd name="T54" fmla="+- 0 8976 8674"/>
                <a:gd name="T55" fmla="*/ 8976 h 610"/>
                <a:gd name="T56" fmla="+- 0 8060 7676"/>
                <a:gd name="T57" fmla="*/ T56 w 635"/>
                <a:gd name="T58" fmla="+- 0 8968 8674"/>
                <a:gd name="T59" fmla="*/ 8968 h 610"/>
                <a:gd name="T60" fmla="+- 0 8058 7676"/>
                <a:gd name="T61" fmla="*/ T60 w 635"/>
                <a:gd name="T62" fmla="+- 0 8962 8674"/>
                <a:gd name="T63" fmla="*/ 8962 h 610"/>
                <a:gd name="T64" fmla="+- 0 8054 7676"/>
                <a:gd name="T65" fmla="*/ T64 w 635"/>
                <a:gd name="T66" fmla="+- 0 8954 8674"/>
                <a:gd name="T67" fmla="*/ 8954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635" h="610">
                  <a:moveTo>
                    <a:pt x="378" y="280"/>
                  </a:moveTo>
                  <a:lnTo>
                    <a:pt x="366" y="288"/>
                  </a:lnTo>
                  <a:lnTo>
                    <a:pt x="369" y="294"/>
                  </a:lnTo>
                  <a:lnTo>
                    <a:pt x="370" y="300"/>
                  </a:lnTo>
                  <a:lnTo>
                    <a:pt x="369" y="304"/>
                  </a:lnTo>
                  <a:lnTo>
                    <a:pt x="368" y="308"/>
                  </a:lnTo>
                  <a:lnTo>
                    <a:pt x="366" y="312"/>
                  </a:lnTo>
                  <a:lnTo>
                    <a:pt x="362" y="316"/>
                  </a:lnTo>
                  <a:lnTo>
                    <a:pt x="358" y="322"/>
                  </a:lnTo>
                  <a:lnTo>
                    <a:pt x="352" y="324"/>
                  </a:lnTo>
                  <a:lnTo>
                    <a:pt x="372" y="324"/>
                  </a:lnTo>
                  <a:lnTo>
                    <a:pt x="377" y="318"/>
                  </a:lnTo>
                  <a:lnTo>
                    <a:pt x="381" y="310"/>
                  </a:lnTo>
                  <a:lnTo>
                    <a:pt x="383" y="302"/>
                  </a:lnTo>
                  <a:lnTo>
                    <a:pt x="384" y="294"/>
                  </a:lnTo>
                  <a:lnTo>
                    <a:pt x="382" y="288"/>
                  </a:lnTo>
                  <a:lnTo>
                    <a:pt x="378" y="28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16" name="Freeform 183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8038 7676"/>
                <a:gd name="T1" fmla="*/ T0 w 635"/>
                <a:gd name="T2" fmla="+- 0 8938 8674"/>
                <a:gd name="T3" fmla="*/ 8938 h 610"/>
                <a:gd name="T4" fmla="+- 0 8004 7676"/>
                <a:gd name="T5" fmla="*/ T4 w 635"/>
                <a:gd name="T6" fmla="+- 0 8938 8674"/>
                <a:gd name="T7" fmla="*/ 8938 h 610"/>
                <a:gd name="T8" fmla="+- 0 8015 7676"/>
                <a:gd name="T9" fmla="*/ T8 w 635"/>
                <a:gd name="T10" fmla="+- 0 8940 8674"/>
                <a:gd name="T11" fmla="*/ 8940 h 610"/>
                <a:gd name="T12" fmla="+- 0 8020 7676"/>
                <a:gd name="T13" fmla="*/ T12 w 635"/>
                <a:gd name="T14" fmla="+- 0 8942 8674"/>
                <a:gd name="T15" fmla="*/ 8942 h 610"/>
                <a:gd name="T16" fmla="+- 0 8026 7676"/>
                <a:gd name="T17" fmla="*/ T16 w 635"/>
                <a:gd name="T18" fmla="+- 0 8946 8674"/>
                <a:gd name="T19" fmla="*/ 8946 h 610"/>
                <a:gd name="T20" fmla="+- 0 7993 7676"/>
                <a:gd name="T21" fmla="*/ T20 w 635"/>
                <a:gd name="T22" fmla="+- 0 8980 8674"/>
                <a:gd name="T23" fmla="*/ 8980 h 610"/>
                <a:gd name="T24" fmla="+- 0 8009 7676"/>
                <a:gd name="T25" fmla="*/ T24 w 635"/>
                <a:gd name="T26" fmla="+- 0 8980 8674"/>
                <a:gd name="T27" fmla="*/ 8980 h 610"/>
                <a:gd name="T28" fmla="+- 0 8045 7676"/>
                <a:gd name="T29" fmla="*/ T28 w 635"/>
                <a:gd name="T30" fmla="+- 0 8944 8674"/>
                <a:gd name="T31" fmla="*/ 8944 h 610"/>
                <a:gd name="T32" fmla="+- 0 8043 7676"/>
                <a:gd name="T33" fmla="*/ T32 w 635"/>
                <a:gd name="T34" fmla="+- 0 8942 8674"/>
                <a:gd name="T35" fmla="*/ 8942 h 610"/>
                <a:gd name="T36" fmla="+- 0 8043 7676"/>
                <a:gd name="T37" fmla="*/ T36 w 635"/>
                <a:gd name="T38" fmla="+- 0 8942 8674"/>
                <a:gd name="T39" fmla="*/ 8942 h 610"/>
                <a:gd name="T40" fmla="+- 0 8038 7676"/>
                <a:gd name="T41" fmla="*/ T40 w 635"/>
                <a:gd name="T42" fmla="+- 0 8938 8674"/>
                <a:gd name="T43" fmla="*/ 8938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35" h="610">
                  <a:moveTo>
                    <a:pt x="362" y="264"/>
                  </a:moveTo>
                  <a:lnTo>
                    <a:pt x="328" y="264"/>
                  </a:lnTo>
                  <a:lnTo>
                    <a:pt x="339" y="266"/>
                  </a:lnTo>
                  <a:lnTo>
                    <a:pt x="344" y="268"/>
                  </a:lnTo>
                  <a:lnTo>
                    <a:pt x="350" y="272"/>
                  </a:lnTo>
                  <a:lnTo>
                    <a:pt x="317" y="306"/>
                  </a:lnTo>
                  <a:lnTo>
                    <a:pt x="333" y="306"/>
                  </a:lnTo>
                  <a:lnTo>
                    <a:pt x="369" y="270"/>
                  </a:lnTo>
                  <a:lnTo>
                    <a:pt x="367" y="268"/>
                  </a:lnTo>
                  <a:lnTo>
                    <a:pt x="362" y="26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17" name="Freeform 184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8070 7676"/>
                <a:gd name="T1" fmla="*/ T0 w 635"/>
                <a:gd name="T2" fmla="+- 0 8934 8674"/>
                <a:gd name="T3" fmla="*/ 8934 h 610"/>
                <a:gd name="T4" fmla="+- 0 8062 7676"/>
                <a:gd name="T5" fmla="*/ T4 w 635"/>
                <a:gd name="T6" fmla="+- 0 8946 8674"/>
                <a:gd name="T7" fmla="*/ 8946 h 610"/>
                <a:gd name="T8" fmla="+- 0 8069 7676"/>
                <a:gd name="T9" fmla="*/ T8 w 635"/>
                <a:gd name="T10" fmla="+- 0 8950 8674"/>
                <a:gd name="T11" fmla="*/ 8950 h 610"/>
                <a:gd name="T12" fmla="+- 0 8076 7676"/>
                <a:gd name="T13" fmla="*/ T12 w 635"/>
                <a:gd name="T14" fmla="+- 0 8952 8674"/>
                <a:gd name="T15" fmla="*/ 8952 h 610"/>
                <a:gd name="T16" fmla="+- 0 8091 7676"/>
                <a:gd name="T17" fmla="*/ T16 w 635"/>
                <a:gd name="T18" fmla="+- 0 8952 8674"/>
                <a:gd name="T19" fmla="*/ 8952 h 610"/>
                <a:gd name="T20" fmla="+- 0 8098 7676"/>
                <a:gd name="T21" fmla="*/ T20 w 635"/>
                <a:gd name="T22" fmla="+- 0 8946 8674"/>
                <a:gd name="T23" fmla="*/ 8946 h 610"/>
                <a:gd name="T24" fmla="+- 0 8106 7676"/>
                <a:gd name="T25" fmla="*/ T24 w 635"/>
                <a:gd name="T26" fmla="+- 0 8938 8674"/>
                <a:gd name="T27" fmla="*/ 8938 h 610"/>
                <a:gd name="T28" fmla="+- 0 8075 7676"/>
                <a:gd name="T29" fmla="*/ T28 w 635"/>
                <a:gd name="T30" fmla="+- 0 8938 8674"/>
                <a:gd name="T31" fmla="*/ 8938 h 610"/>
                <a:gd name="T32" fmla="+- 0 8070 7676"/>
                <a:gd name="T33" fmla="*/ T32 w 635"/>
                <a:gd name="T34" fmla="+- 0 8934 8674"/>
                <a:gd name="T35" fmla="*/ 8934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635" h="610">
                  <a:moveTo>
                    <a:pt x="394" y="260"/>
                  </a:moveTo>
                  <a:lnTo>
                    <a:pt x="386" y="272"/>
                  </a:lnTo>
                  <a:lnTo>
                    <a:pt x="393" y="276"/>
                  </a:lnTo>
                  <a:lnTo>
                    <a:pt x="400" y="278"/>
                  </a:lnTo>
                  <a:lnTo>
                    <a:pt x="415" y="278"/>
                  </a:lnTo>
                  <a:lnTo>
                    <a:pt x="422" y="272"/>
                  </a:lnTo>
                  <a:lnTo>
                    <a:pt x="430" y="264"/>
                  </a:lnTo>
                  <a:lnTo>
                    <a:pt x="399" y="264"/>
                  </a:lnTo>
                  <a:lnTo>
                    <a:pt x="394" y="26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18" name="Freeform 185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8117 7676"/>
                <a:gd name="T1" fmla="*/ T0 w 635"/>
                <a:gd name="T2" fmla="+- 0 8906 8674"/>
                <a:gd name="T3" fmla="*/ 8906 h 610"/>
                <a:gd name="T4" fmla="+- 0 8099 7676"/>
                <a:gd name="T5" fmla="*/ T4 w 635"/>
                <a:gd name="T6" fmla="+- 0 8906 8674"/>
                <a:gd name="T7" fmla="*/ 8906 h 610"/>
                <a:gd name="T8" fmla="+- 0 8104 7676"/>
                <a:gd name="T9" fmla="*/ T8 w 635"/>
                <a:gd name="T10" fmla="+- 0 8910 8674"/>
                <a:gd name="T11" fmla="*/ 8910 h 610"/>
                <a:gd name="T12" fmla="+- 0 8105 7676"/>
                <a:gd name="T13" fmla="*/ T12 w 635"/>
                <a:gd name="T14" fmla="+- 0 8914 8674"/>
                <a:gd name="T15" fmla="*/ 8914 h 610"/>
                <a:gd name="T16" fmla="+- 0 8088 7676"/>
                <a:gd name="T17" fmla="*/ T16 w 635"/>
                <a:gd name="T18" fmla="+- 0 8938 8674"/>
                <a:gd name="T19" fmla="*/ 8938 h 610"/>
                <a:gd name="T20" fmla="+- 0 8106 7676"/>
                <a:gd name="T21" fmla="*/ T20 w 635"/>
                <a:gd name="T22" fmla="+- 0 8938 8674"/>
                <a:gd name="T23" fmla="*/ 8938 h 610"/>
                <a:gd name="T24" fmla="+- 0 8110 7676"/>
                <a:gd name="T25" fmla="*/ T24 w 635"/>
                <a:gd name="T26" fmla="+- 0 8934 8674"/>
                <a:gd name="T27" fmla="*/ 8934 h 610"/>
                <a:gd name="T28" fmla="+- 0 8114 7676"/>
                <a:gd name="T29" fmla="*/ T28 w 635"/>
                <a:gd name="T30" fmla="+- 0 8930 8674"/>
                <a:gd name="T31" fmla="*/ 8930 h 610"/>
                <a:gd name="T32" fmla="+- 0 8116 7676"/>
                <a:gd name="T33" fmla="*/ T32 w 635"/>
                <a:gd name="T34" fmla="+- 0 8924 8674"/>
                <a:gd name="T35" fmla="*/ 8924 h 610"/>
                <a:gd name="T36" fmla="+- 0 8118 7676"/>
                <a:gd name="T37" fmla="*/ T36 w 635"/>
                <a:gd name="T38" fmla="+- 0 8920 8674"/>
                <a:gd name="T39" fmla="*/ 8920 h 610"/>
                <a:gd name="T40" fmla="+- 0 8118 7676"/>
                <a:gd name="T41" fmla="*/ T40 w 635"/>
                <a:gd name="T42" fmla="+- 0 8914 8674"/>
                <a:gd name="T43" fmla="*/ 8914 h 610"/>
                <a:gd name="T44" fmla="+- 0 8117 7676"/>
                <a:gd name="T45" fmla="*/ T44 w 635"/>
                <a:gd name="T46" fmla="+- 0 8906 8674"/>
                <a:gd name="T47" fmla="*/ 8906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635" h="610">
                  <a:moveTo>
                    <a:pt x="441" y="232"/>
                  </a:moveTo>
                  <a:lnTo>
                    <a:pt x="423" y="232"/>
                  </a:lnTo>
                  <a:lnTo>
                    <a:pt x="428" y="236"/>
                  </a:lnTo>
                  <a:lnTo>
                    <a:pt x="429" y="240"/>
                  </a:lnTo>
                  <a:lnTo>
                    <a:pt x="412" y="264"/>
                  </a:lnTo>
                  <a:lnTo>
                    <a:pt x="430" y="264"/>
                  </a:lnTo>
                  <a:lnTo>
                    <a:pt x="434" y="260"/>
                  </a:lnTo>
                  <a:lnTo>
                    <a:pt x="438" y="256"/>
                  </a:lnTo>
                  <a:lnTo>
                    <a:pt x="440" y="250"/>
                  </a:lnTo>
                  <a:lnTo>
                    <a:pt x="442" y="246"/>
                  </a:lnTo>
                  <a:lnTo>
                    <a:pt x="442" y="240"/>
                  </a:lnTo>
                  <a:lnTo>
                    <a:pt x="441" y="23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19" name="Freeform 186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8066 7676"/>
                <a:gd name="T1" fmla="*/ T0 w 635"/>
                <a:gd name="T2" fmla="+- 0 8866 8674"/>
                <a:gd name="T3" fmla="*/ 8866 h 610"/>
                <a:gd name="T4" fmla="+- 0 8061 7676"/>
                <a:gd name="T5" fmla="*/ T4 w 635"/>
                <a:gd name="T6" fmla="+- 0 8868 8674"/>
                <a:gd name="T7" fmla="*/ 8868 h 610"/>
                <a:gd name="T8" fmla="+- 0 8047 7676"/>
                <a:gd name="T9" fmla="*/ T8 w 635"/>
                <a:gd name="T10" fmla="+- 0 8874 8674"/>
                <a:gd name="T11" fmla="*/ 8874 h 610"/>
                <a:gd name="T12" fmla="+- 0 8042 7676"/>
                <a:gd name="T13" fmla="*/ T12 w 635"/>
                <a:gd name="T14" fmla="+- 0 8880 8674"/>
                <a:gd name="T15" fmla="*/ 8880 h 610"/>
                <a:gd name="T16" fmla="+- 0 8039 7676"/>
                <a:gd name="T17" fmla="*/ T16 w 635"/>
                <a:gd name="T18" fmla="+- 0 8882 8674"/>
                <a:gd name="T19" fmla="*/ 8882 h 610"/>
                <a:gd name="T20" fmla="+- 0 8037 7676"/>
                <a:gd name="T21" fmla="*/ T20 w 635"/>
                <a:gd name="T22" fmla="+- 0 8886 8674"/>
                <a:gd name="T23" fmla="*/ 8886 h 610"/>
                <a:gd name="T24" fmla="+- 0 8035 7676"/>
                <a:gd name="T25" fmla="*/ T24 w 635"/>
                <a:gd name="T26" fmla="+- 0 8890 8674"/>
                <a:gd name="T27" fmla="*/ 8890 h 610"/>
                <a:gd name="T28" fmla="+- 0 8033 7676"/>
                <a:gd name="T29" fmla="*/ T28 w 635"/>
                <a:gd name="T30" fmla="+- 0 8892 8674"/>
                <a:gd name="T31" fmla="*/ 8892 h 610"/>
                <a:gd name="T32" fmla="+- 0 8032 7676"/>
                <a:gd name="T33" fmla="*/ T32 w 635"/>
                <a:gd name="T34" fmla="+- 0 8896 8674"/>
                <a:gd name="T35" fmla="*/ 8896 h 610"/>
                <a:gd name="T36" fmla="+- 0 8032 7676"/>
                <a:gd name="T37" fmla="*/ T36 w 635"/>
                <a:gd name="T38" fmla="+- 0 8898 8674"/>
                <a:gd name="T39" fmla="*/ 8898 h 610"/>
                <a:gd name="T40" fmla="+- 0 8031 7676"/>
                <a:gd name="T41" fmla="*/ T40 w 635"/>
                <a:gd name="T42" fmla="+- 0 8900 8674"/>
                <a:gd name="T43" fmla="*/ 8900 h 610"/>
                <a:gd name="T44" fmla="+- 0 8031 7676"/>
                <a:gd name="T45" fmla="*/ T44 w 635"/>
                <a:gd name="T46" fmla="+- 0 8906 8674"/>
                <a:gd name="T47" fmla="*/ 8906 h 610"/>
                <a:gd name="T48" fmla="+- 0 8033 7676"/>
                <a:gd name="T49" fmla="*/ T48 w 635"/>
                <a:gd name="T50" fmla="+- 0 8912 8674"/>
                <a:gd name="T51" fmla="*/ 8912 h 610"/>
                <a:gd name="T52" fmla="+- 0 8052 7676"/>
                <a:gd name="T53" fmla="*/ T52 w 635"/>
                <a:gd name="T54" fmla="+- 0 8924 8674"/>
                <a:gd name="T55" fmla="*/ 8924 h 610"/>
                <a:gd name="T56" fmla="+- 0 8056 7676"/>
                <a:gd name="T57" fmla="*/ T56 w 635"/>
                <a:gd name="T58" fmla="+- 0 8924 8674"/>
                <a:gd name="T59" fmla="*/ 8924 h 610"/>
                <a:gd name="T60" fmla="+- 0 8064 7676"/>
                <a:gd name="T61" fmla="*/ T60 w 635"/>
                <a:gd name="T62" fmla="+- 0 8922 8674"/>
                <a:gd name="T63" fmla="*/ 8922 h 610"/>
                <a:gd name="T64" fmla="+- 0 8071 7676"/>
                <a:gd name="T65" fmla="*/ T64 w 635"/>
                <a:gd name="T66" fmla="+- 0 8918 8674"/>
                <a:gd name="T67" fmla="*/ 8918 h 610"/>
                <a:gd name="T68" fmla="+- 0 8080 7676"/>
                <a:gd name="T69" fmla="*/ T68 w 635"/>
                <a:gd name="T70" fmla="+- 0 8912 8674"/>
                <a:gd name="T71" fmla="*/ 8912 h 610"/>
                <a:gd name="T72" fmla="+- 0 8083 7676"/>
                <a:gd name="T73" fmla="*/ T72 w 635"/>
                <a:gd name="T74" fmla="+- 0 8910 8674"/>
                <a:gd name="T75" fmla="*/ 8910 h 610"/>
                <a:gd name="T76" fmla="+- 0 8049 7676"/>
                <a:gd name="T77" fmla="*/ T76 w 635"/>
                <a:gd name="T78" fmla="+- 0 8910 8674"/>
                <a:gd name="T79" fmla="*/ 8910 h 610"/>
                <a:gd name="T80" fmla="+- 0 8047 7676"/>
                <a:gd name="T81" fmla="*/ T80 w 635"/>
                <a:gd name="T82" fmla="+- 0 8908 8674"/>
                <a:gd name="T83" fmla="*/ 8908 h 610"/>
                <a:gd name="T84" fmla="+- 0 8046 7676"/>
                <a:gd name="T85" fmla="*/ T84 w 635"/>
                <a:gd name="T86" fmla="+- 0 8908 8674"/>
                <a:gd name="T87" fmla="*/ 8908 h 610"/>
                <a:gd name="T88" fmla="+- 0 8044 7676"/>
                <a:gd name="T89" fmla="*/ T88 w 635"/>
                <a:gd name="T90" fmla="+- 0 8906 8674"/>
                <a:gd name="T91" fmla="*/ 8906 h 610"/>
                <a:gd name="T92" fmla="+- 0 8043 7676"/>
                <a:gd name="T93" fmla="*/ T92 w 635"/>
                <a:gd name="T94" fmla="+- 0 8902 8674"/>
                <a:gd name="T95" fmla="*/ 8902 h 610"/>
                <a:gd name="T96" fmla="+- 0 8044 7676"/>
                <a:gd name="T97" fmla="*/ T96 w 635"/>
                <a:gd name="T98" fmla="+- 0 8896 8674"/>
                <a:gd name="T99" fmla="*/ 8896 h 610"/>
                <a:gd name="T100" fmla="+- 0 8047 7676"/>
                <a:gd name="T101" fmla="*/ T100 w 635"/>
                <a:gd name="T102" fmla="+- 0 8892 8674"/>
                <a:gd name="T103" fmla="*/ 8892 h 610"/>
                <a:gd name="T104" fmla="+- 0 8051 7676"/>
                <a:gd name="T105" fmla="*/ T104 w 635"/>
                <a:gd name="T106" fmla="+- 0 8886 8674"/>
                <a:gd name="T107" fmla="*/ 8886 h 610"/>
                <a:gd name="T108" fmla="+- 0 8055 7676"/>
                <a:gd name="T109" fmla="*/ T108 w 635"/>
                <a:gd name="T110" fmla="+- 0 8884 8674"/>
                <a:gd name="T111" fmla="*/ 8884 h 610"/>
                <a:gd name="T112" fmla="+- 0 8059 7676"/>
                <a:gd name="T113" fmla="*/ T112 w 635"/>
                <a:gd name="T114" fmla="+- 0 8880 8674"/>
                <a:gd name="T115" fmla="*/ 8880 h 610"/>
                <a:gd name="T116" fmla="+- 0 8077 7676"/>
                <a:gd name="T117" fmla="*/ T116 w 635"/>
                <a:gd name="T118" fmla="+- 0 8880 8674"/>
                <a:gd name="T119" fmla="*/ 8880 h 610"/>
                <a:gd name="T120" fmla="+- 0 8082 7676"/>
                <a:gd name="T121" fmla="*/ T120 w 635"/>
                <a:gd name="T122" fmla="+- 0 8872 8674"/>
                <a:gd name="T123" fmla="*/ 8872 h 610"/>
                <a:gd name="T124" fmla="+- 0 8078 7676"/>
                <a:gd name="T125" fmla="*/ T124 w 635"/>
                <a:gd name="T126" fmla="+- 0 8870 8674"/>
                <a:gd name="T127" fmla="*/ 8870 h 610"/>
                <a:gd name="T128" fmla="+- 0 8074 7676"/>
                <a:gd name="T129" fmla="*/ T128 w 635"/>
                <a:gd name="T130" fmla="+- 0 8868 8674"/>
                <a:gd name="T131" fmla="*/ 8868 h 610"/>
                <a:gd name="T132" fmla="+- 0 8066 7676"/>
                <a:gd name="T133" fmla="*/ T132 w 635"/>
                <a:gd name="T134" fmla="+- 0 8866 8674"/>
                <a:gd name="T135" fmla="*/ 8866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635" h="610">
                  <a:moveTo>
                    <a:pt x="390" y="192"/>
                  </a:moveTo>
                  <a:lnTo>
                    <a:pt x="385" y="194"/>
                  </a:lnTo>
                  <a:lnTo>
                    <a:pt x="371" y="200"/>
                  </a:lnTo>
                  <a:lnTo>
                    <a:pt x="366" y="206"/>
                  </a:lnTo>
                  <a:lnTo>
                    <a:pt x="363" y="208"/>
                  </a:lnTo>
                  <a:lnTo>
                    <a:pt x="361" y="212"/>
                  </a:lnTo>
                  <a:lnTo>
                    <a:pt x="359" y="216"/>
                  </a:lnTo>
                  <a:lnTo>
                    <a:pt x="357" y="218"/>
                  </a:lnTo>
                  <a:lnTo>
                    <a:pt x="356" y="222"/>
                  </a:lnTo>
                  <a:lnTo>
                    <a:pt x="356" y="224"/>
                  </a:lnTo>
                  <a:lnTo>
                    <a:pt x="355" y="226"/>
                  </a:lnTo>
                  <a:lnTo>
                    <a:pt x="355" y="232"/>
                  </a:lnTo>
                  <a:lnTo>
                    <a:pt x="357" y="238"/>
                  </a:lnTo>
                  <a:lnTo>
                    <a:pt x="376" y="250"/>
                  </a:lnTo>
                  <a:lnTo>
                    <a:pt x="380" y="250"/>
                  </a:lnTo>
                  <a:lnTo>
                    <a:pt x="388" y="248"/>
                  </a:lnTo>
                  <a:lnTo>
                    <a:pt x="395" y="244"/>
                  </a:lnTo>
                  <a:lnTo>
                    <a:pt x="404" y="238"/>
                  </a:lnTo>
                  <a:lnTo>
                    <a:pt x="407" y="236"/>
                  </a:lnTo>
                  <a:lnTo>
                    <a:pt x="373" y="236"/>
                  </a:lnTo>
                  <a:lnTo>
                    <a:pt x="371" y="234"/>
                  </a:lnTo>
                  <a:lnTo>
                    <a:pt x="370" y="234"/>
                  </a:lnTo>
                  <a:lnTo>
                    <a:pt x="368" y="232"/>
                  </a:lnTo>
                  <a:lnTo>
                    <a:pt x="367" y="228"/>
                  </a:lnTo>
                  <a:lnTo>
                    <a:pt x="368" y="222"/>
                  </a:lnTo>
                  <a:lnTo>
                    <a:pt x="371" y="218"/>
                  </a:lnTo>
                  <a:lnTo>
                    <a:pt x="375" y="212"/>
                  </a:lnTo>
                  <a:lnTo>
                    <a:pt x="379" y="210"/>
                  </a:lnTo>
                  <a:lnTo>
                    <a:pt x="383" y="206"/>
                  </a:lnTo>
                  <a:lnTo>
                    <a:pt x="401" y="206"/>
                  </a:lnTo>
                  <a:lnTo>
                    <a:pt x="406" y="198"/>
                  </a:lnTo>
                  <a:lnTo>
                    <a:pt x="402" y="196"/>
                  </a:lnTo>
                  <a:lnTo>
                    <a:pt x="398" y="194"/>
                  </a:lnTo>
                  <a:lnTo>
                    <a:pt x="390" y="19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20" name="Freeform 187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8100 7676"/>
                <a:gd name="T1" fmla="*/ T0 w 635"/>
                <a:gd name="T2" fmla="+- 0 8890 8674"/>
                <a:gd name="T3" fmla="*/ 8890 h 610"/>
                <a:gd name="T4" fmla="+- 0 8092 7676"/>
                <a:gd name="T5" fmla="*/ T4 w 635"/>
                <a:gd name="T6" fmla="+- 0 8890 8674"/>
                <a:gd name="T7" fmla="*/ 8890 h 610"/>
                <a:gd name="T8" fmla="+- 0 8084 7676"/>
                <a:gd name="T9" fmla="*/ T8 w 635"/>
                <a:gd name="T10" fmla="+- 0 8894 8674"/>
                <a:gd name="T11" fmla="*/ 8894 h 610"/>
                <a:gd name="T12" fmla="+- 0 8078 7676"/>
                <a:gd name="T13" fmla="*/ T12 w 635"/>
                <a:gd name="T14" fmla="+- 0 8896 8674"/>
                <a:gd name="T15" fmla="*/ 8896 h 610"/>
                <a:gd name="T16" fmla="+- 0 8063 7676"/>
                <a:gd name="T17" fmla="*/ T16 w 635"/>
                <a:gd name="T18" fmla="+- 0 8906 8674"/>
                <a:gd name="T19" fmla="*/ 8906 h 610"/>
                <a:gd name="T20" fmla="+- 0 8055 7676"/>
                <a:gd name="T21" fmla="*/ T20 w 635"/>
                <a:gd name="T22" fmla="+- 0 8910 8674"/>
                <a:gd name="T23" fmla="*/ 8910 h 610"/>
                <a:gd name="T24" fmla="+- 0 8083 7676"/>
                <a:gd name="T25" fmla="*/ T24 w 635"/>
                <a:gd name="T26" fmla="+- 0 8910 8674"/>
                <a:gd name="T27" fmla="*/ 8910 h 610"/>
                <a:gd name="T28" fmla="+- 0 8087 7676"/>
                <a:gd name="T29" fmla="*/ T28 w 635"/>
                <a:gd name="T30" fmla="+- 0 8908 8674"/>
                <a:gd name="T31" fmla="*/ 8908 h 610"/>
                <a:gd name="T32" fmla="+- 0 8091 7676"/>
                <a:gd name="T33" fmla="*/ T32 w 635"/>
                <a:gd name="T34" fmla="+- 0 8906 8674"/>
                <a:gd name="T35" fmla="*/ 8906 h 610"/>
                <a:gd name="T36" fmla="+- 0 8117 7676"/>
                <a:gd name="T37" fmla="*/ T36 w 635"/>
                <a:gd name="T38" fmla="+- 0 8906 8674"/>
                <a:gd name="T39" fmla="*/ 8906 h 610"/>
                <a:gd name="T40" fmla="+- 0 8116 7676"/>
                <a:gd name="T41" fmla="*/ T40 w 635"/>
                <a:gd name="T42" fmla="+- 0 8904 8674"/>
                <a:gd name="T43" fmla="*/ 8904 h 610"/>
                <a:gd name="T44" fmla="+- 0 8114 7676"/>
                <a:gd name="T45" fmla="*/ T44 w 635"/>
                <a:gd name="T46" fmla="+- 0 8900 8674"/>
                <a:gd name="T47" fmla="*/ 8900 h 610"/>
                <a:gd name="T48" fmla="+- 0 8111 7676"/>
                <a:gd name="T49" fmla="*/ T48 w 635"/>
                <a:gd name="T50" fmla="+- 0 8896 8674"/>
                <a:gd name="T51" fmla="*/ 8896 h 610"/>
                <a:gd name="T52" fmla="+- 0 8108 7676"/>
                <a:gd name="T53" fmla="*/ T52 w 635"/>
                <a:gd name="T54" fmla="+- 0 8894 8674"/>
                <a:gd name="T55" fmla="*/ 8894 h 610"/>
                <a:gd name="T56" fmla="+- 0 8104 7676"/>
                <a:gd name="T57" fmla="*/ T56 w 635"/>
                <a:gd name="T58" fmla="+- 0 8892 8674"/>
                <a:gd name="T59" fmla="*/ 8892 h 610"/>
                <a:gd name="T60" fmla="+- 0 8100 7676"/>
                <a:gd name="T61" fmla="*/ T60 w 635"/>
                <a:gd name="T62" fmla="+- 0 8890 8674"/>
                <a:gd name="T63" fmla="*/ 8890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635" h="610">
                  <a:moveTo>
                    <a:pt x="424" y="216"/>
                  </a:moveTo>
                  <a:lnTo>
                    <a:pt x="416" y="216"/>
                  </a:lnTo>
                  <a:lnTo>
                    <a:pt x="408" y="220"/>
                  </a:lnTo>
                  <a:lnTo>
                    <a:pt x="402" y="222"/>
                  </a:lnTo>
                  <a:lnTo>
                    <a:pt x="387" y="232"/>
                  </a:lnTo>
                  <a:lnTo>
                    <a:pt x="379" y="236"/>
                  </a:lnTo>
                  <a:lnTo>
                    <a:pt x="407" y="236"/>
                  </a:lnTo>
                  <a:lnTo>
                    <a:pt x="411" y="234"/>
                  </a:lnTo>
                  <a:lnTo>
                    <a:pt x="415" y="232"/>
                  </a:lnTo>
                  <a:lnTo>
                    <a:pt x="441" y="232"/>
                  </a:lnTo>
                  <a:lnTo>
                    <a:pt x="440" y="230"/>
                  </a:lnTo>
                  <a:lnTo>
                    <a:pt x="438" y="226"/>
                  </a:lnTo>
                  <a:lnTo>
                    <a:pt x="435" y="222"/>
                  </a:lnTo>
                  <a:lnTo>
                    <a:pt x="432" y="220"/>
                  </a:lnTo>
                  <a:lnTo>
                    <a:pt x="428" y="218"/>
                  </a:lnTo>
                  <a:lnTo>
                    <a:pt x="424" y="21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21" name="Freeform 188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8085 7676"/>
                <a:gd name="T1" fmla="*/ T0 w 635"/>
                <a:gd name="T2" fmla="+- 0 8840 8674"/>
                <a:gd name="T3" fmla="*/ 8840 h 610"/>
                <a:gd name="T4" fmla="+- 0 8074 7676"/>
                <a:gd name="T5" fmla="*/ T4 w 635"/>
                <a:gd name="T6" fmla="+- 0 8850 8674"/>
                <a:gd name="T7" fmla="*/ 8850 h 610"/>
                <a:gd name="T8" fmla="+- 0 8156 7676"/>
                <a:gd name="T9" fmla="*/ T8 w 635"/>
                <a:gd name="T10" fmla="+- 0 8886 8674"/>
                <a:gd name="T11" fmla="*/ 8886 h 610"/>
                <a:gd name="T12" fmla="+- 0 8165 7676"/>
                <a:gd name="T13" fmla="*/ T12 w 635"/>
                <a:gd name="T14" fmla="+- 0 8878 8674"/>
                <a:gd name="T15" fmla="*/ 8878 h 610"/>
                <a:gd name="T16" fmla="+- 0 8161 7676"/>
                <a:gd name="T17" fmla="*/ T16 w 635"/>
                <a:gd name="T18" fmla="+- 0 8870 8674"/>
                <a:gd name="T19" fmla="*/ 8870 h 610"/>
                <a:gd name="T20" fmla="+- 0 8148 7676"/>
                <a:gd name="T21" fmla="*/ T20 w 635"/>
                <a:gd name="T22" fmla="+- 0 8870 8674"/>
                <a:gd name="T23" fmla="*/ 8870 h 610"/>
                <a:gd name="T24" fmla="+- 0 8143 7676"/>
                <a:gd name="T25" fmla="*/ T24 w 635"/>
                <a:gd name="T26" fmla="+- 0 8868 8674"/>
                <a:gd name="T27" fmla="*/ 8868 h 610"/>
                <a:gd name="T28" fmla="+- 0 8138 7676"/>
                <a:gd name="T29" fmla="*/ T28 w 635"/>
                <a:gd name="T30" fmla="+- 0 8864 8674"/>
                <a:gd name="T31" fmla="*/ 8864 h 610"/>
                <a:gd name="T32" fmla="+- 0 8085 7676"/>
                <a:gd name="T33" fmla="*/ T32 w 635"/>
                <a:gd name="T34" fmla="+- 0 8840 8674"/>
                <a:gd name="T35" fmla="*/ 8840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635" h="610">
                  <a:moveTo>
                    <a:pt x="409" y="166"/>
                  </a:moveTo>
                  <a:lnTo>
                    <a:pt x="398" y="176"/>
                  </a:lnTo>
                  <a:lnTo>
                    <a:pt x="480" y="212"/>
                  </a:lnTo>
                  <a:lnTo>
                    <a:pt x="489" y="204"/>
                  </a:lnTo>
                  <a:lnTo>
                    <a:pt x="485" y="196"/>
                  </a:lnTo>
                  <a:lnTo>
                    <a:pt x="472" y="196"/>
                  </a:lnTo>
                  <a:lnTo>
                    <a:pt x="467" y="194"/>
                  </a:lnTo>
                  <a:lnTo>
                    <a:pt x="462" y="190"/>
                  </a:lnTo>
                  <a:lnTo>
                    <a:pt x="409" y="16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22" name="Freeform 189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8077 7676"/>
                <a:gd name="T1" fmla="*/ T0 w 635"/>
                <a:gd name="T2" fmla="+- 0 8880 8674"/>
                <a:gd name="T3" fmla="*/ 8880 h 610"/>
                <a:gd name="T4" fmla="+- 0 8067 7676"/>
                <a:gd name="T5" fmla="*/ T4 w 635"/>
                <a:gd name="T6" fmla="+- 0 8880 8674"/>
                <a:gd name="T7" fmla="*/ 8880 h 610"/>
                <a:gd name="T8" fmla="+- 0 8070 7676"/>
                <a:gd name="T9" fmla="*/ T8 w 635"/>
                <a:gd name="T10" fmla="+- 0 8882 8674"/>
                <a:gd name="T11" fmla="*/ 8882 h 610"/>
                <a:gd name="T12" fmla="+- 0 8074 7676"/>
                <a:gd name="T13" fmla="*/ T12 w 635"/>
                <a:gd name="T14" fmla="+- 0 8884 8674"/>
                <a:gd name="T15" fmla="*/ 8884 h 610"/>
                <a:gd name="T16" fmla="+- 0 8077 7676"/>
                <a:gd name="T17" fmla="*/ T16 w 635"/>
                <a:gd name="T18" fmla="+- 0 8880 8674"/>
                <a:gd name="T19" fmla="*/ 8880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35" h="610">
                  <a:moveTo>
                    <a:pt x="401" y="206"/>
                  </a:moveTo>
                  <a:lnTo>
                    <a:pt x="391" y="206"/>
                  </a:lnTo>
                  <a:lnTo>
                    <a:pt x="394" y="208"/>
                  </a:lnTo>
                  <a:lnTo>
                    <a:pt x="398" y="210"/>
                  </a:lnTo>
                  <a:lnTo>
                    <a:pt x="401" y="20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23" name="Freeform 190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8128 7676"/>
                <a:gd name="T1" fmla="*/ T0 w 635"/>
                <a:gd name="T2" fmla="+- 0 8796 8674"/>
                <a:gd name="T3" fmla="*/ 8796 h 610"/>
                <a:gd name="T4" fmla="+- 0 8118 7676"/>
                <a:gd name="T5" fmla="*/ T4 w 635"/>
                <a:gd name="T6" fmla="+- 0 8806 8674"/>
                <a:gd name="T7" fmla="*/ 8806 h 610"/>
                <a:gd name="T8" fmla="+- 0 8141 7676"/>
                <a:gd name="T9" fmla="*/ T8 w 635"/>
                <a:gd name="T10" fmla="+- 0 8856 8674"/>
                <a:gd name="T11" fmla="*/ 8856 h 610"/>
                <a:gd name="T12" fmla="+- 0 8144 7676"/>
                <a:gd name="T13" fmla="*/ T12 w 635"/>
                <a:gd name="T14" fmla="+- 0 8862 8674"/>
                <a:gd name="T15" fmla="*/ 8862 h 610"/>
                <a:gd name="T16" fmla="+- 0 8146 7676"/>
                <a:gd name="T17" fmla="*/ T16 w 635"/>
                <a:gd name="T18" fmla="+- 0 8866 8674"/>
                <a:gd name="T19" fmla="*/ 8866 h 610"/>
                <a:gd name="T20" fmla="+- 0 8148 7676"/>
                <a:gd name="T21" fmla="*/ T20 w 635"/>
                <a:gd name="T22" fmla="+- 0 8870 8674"/>
                <a:gd name="T23" fmla="*/ 8870 h 610"/>
                <a:gd name="T24" fmla="+- 0 8161 7676"/>
                <a:gd name="T25" fmla="*/ T24 w 635"/>
                <a:gd name="T26" fmla="+- 0 8870 8674"/>
                <a:gd name="T27" fmla="*/ 8870 h 610"/>
                <a:gd name="T28" fmla="+- 0 8128 7676"/>
                <a:gd name="T29" fmla="*/ T28 w 635"/>
                <a:gd name="T30" fmla="+- 0 8796 8674"/>
                <a:gd name="T31" fmla="*/ 8796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35" h="610">
                  <a:moveTo>
                    <a:pt x="452" y="122"/>
                  </a:moveTo>
                  <a:lnTo>
                    <a:pt x="442" y="132"/>
                  </a:lnTo>
                  <a:lnTo>
                    <a:pt x="465" y="182"/>
                  </a:lnTo>
                  <a:lnTo>
                    <a:pt x="468" y="188"/>
                  </a:lnTo>
                  <a:lnTo>
                    <a:pt x="470" y="192"/>
                  </a:lnTo>
                  <a:lnTo>
                    <a:pt x="472" y="196"/>
                  </a:lnTo>
                  <a:lnTo>
                    <a:pt x="485" y="196"/>
                  </a:lnTo>
                  <a:lnTo>
                    <a:pt x="452" y="12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24" name="Freeform 191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8146 7676"/>
                <a:gd name="T1" fmla="*/ T0 w 635"/>
                <a:gd name="T2" fmla="+- 0 8778 8674"/>
                <a:gd name="T3" fmla="*/ 8778 h 610"/>
                <a:gd name="T4" fmla="+- 0 8136 7676"/>
                <a:gd name="T5" fmla="*/ T4 w 635"/>
                <a:gd name="T6" fmla="+- 0 8788 8674"/>
                <a:gd name="T7" fmla="*/ 8788 h 610"/>
                <a:gd name="T8" fmla="+- 0 8195 7676"/>
                <a:gd name="T9" fmla="*/ T8 w 635"/>
                <a:gd name="T10" fmla="+- 0 8848 8674"/>
                <a:gd name="T11" fmla="*/ 8848 h 610"/>
                <a:gd name="T12" fmla="+- 0 8205 7676"/>
                <a:gd name="T13" fmla="*/ T12 w 635"/>
                <a:gd name="T14" fmla="+- 0 8838 8674"/>
                <a:gd name="T15" fmla="*/ 8838 h 610"/>
                <a:gd name="T16" fmla="+- 0 8146 7676"/>
                <a:gd name="T17" fmla="*/ T16 w 635"/>
                <a:gd name="T18" fmla="+- 0 8778 8674"/>
                <a:gd name="T19" fmla="*/ 8778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35" h="610">
                  <a:moveTo>
                    <a:pt x="470" y="104"/>
                  </a:moveTo>
                  <a:lnTo>
                    <a:pt x="460" y="114"/>
                  </a:lnTo>
                  <a:lnTo>
                    <a:pt x="519" y="174"/>
                  </a:lnTo>
                  <a:lnTo>
                    <a:pt x="529" y="164"/>
                  </a:lnTo>
                  <a:lnTo>
                    <a:pt x="470" y="10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25" name="Freeform 192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8149 7676"/>
                <a:gd name="T1" fmla="*/ T0 w 635"/>
                <a:gd name="T2" fmla="+- 0 8730 8674"/>
                <a:gd name="T3" fmla="*/ 8730 h 610"/>
                <a:gd name="T4" fmla="+- 0 8139 7676"/>
                <a:gd name="T5" fmla="*/ T4 w 635"/>
                <a:gd name="T6" fmla="+- 0 8740 8674"/>
                <a:gd name="T7" fmla="*/ 8740 h 610"/>
                <a:gd name="T8" fmla="+- 0 8221 7676"/>
                <a:gd name="T9" fmla="*/ T8 w 635"/>
                <a:gd name="T10" fmla="+- 0 8822 8674"/>
                <a:gd name="T11" fmla="*/ 8822 h 610"/>
                <a:gd name="T12" fmla="+- 0 8231 7676"/>
                <a:gd name="T13" fmla="*/ T12 w 635"/>
                <a:gd name="T14" fmla="+- 0 8812 8674"/>
                <a:gd name="T15" fmla="*/ 8812 h 610"/>
                <a:gd name="T16" fmla="+- 0 8149 7676"/>
                <a:gd name="T17" fmla="*/ T16 w 635"/>
                <a:gd name="T18" fmla="+- 0 8730 8674"/>
                <a:gd name="T19" fmla="*/ 8730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35" h="610">
                  <a:moveTo>
                    <a:pt x="473" y="56"/>
                  </a:moveTo>
                  <a:lnTo>
                    <a:pt x="463" y="66"/>
                  </a:lnTo>
                  <a:lnTo>
                    <a:pt x="545" y="148"/>
                  </a:lnTo>
                  <a:lnTo>
                    <a:pt x="555" y="138"/>
                  </a:lnTo>
                  <a:lnTo>
                    <a:pt x="473" y="5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26" name="Freeform 193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8175 7676"/>
                <a:gd name="T1" fmla="*/ T0 w 635"/>
                <a:gd name="T2" fmla="+- 0 8704 8674"/>
                <a:gd name="T3" fmla="*/ 8704 h 610"/>
                <a:gd name="T4" fmla="+- 0 8165 7676"/>
                <a:gd name="T5" fmla="*/ T4 w 635"/>
                <a:gd name="T6" fmla="+- 0 8714 8674"/>
                <a:gd name="T7" fmla="*/ 8714 h 610"/>
                <a:gd name="T8" fmla="+- 0 8246 7676"/>
                <a:gd name="T9" fmla="*/ T8 w 635"/>
                <a:gd name="T10" fmla="+- 0 8796 8674"/>
                <a:gd name="T11" fmla="*/ 8796 h 610"/>
                <a:gd name="T12" fmla="+- 0 8256 7676"/>
                <a:gd name="T13" fmla="*/ T12 w 635"/>
                <a:gd name="T14" fmla="+- 0 8786 8674"/>
                <a:gd name="T15" fmla="*/ 8786 h 610"/>
                <a:gd name="T16" fmla="+- 0 8175 7676"/>
                <a:gd name="T17" fmla="*/ T16 w 635"/>
                <a:gd name="T18" fmla="+- 0 8704 8674"/>
                <a:gd name="T19" fmla="*/ 8704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35" h="610">
                  <a:moveTo>
                    <a:pt x="499" y="30"/>
                  </a:moveTo>
                  <a:lnTo>
                    <a:pt x="489" y="40"/>
                  </a:lnTo>
                  <a:lnTo>
                    <a:pt x="570" y="122"/>
                  </a:lnTo>
                  <a:lnTo>
                    <a:pt x="580" y="112"/>
                  </a:lnTo>
                  <a:lnTo>
                    <a:pt x="499" y="3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27" name="Freeform 194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8124 7676"/>
                <a:gd name="T1" fmla="*/ T0 w 635"/>
                <a:gd name="T2" fmla="+- 0 8756 8674"/>
                <a:gd name="T3" fmla="*/ 8756 h 610"/>
                <a:gd name="T4" fmla="+- 0 8114 7676"/>
                <a:gd name="T5" fmla="*/ T4 w 635"/>
                <a:gd name="T6" fmla="+- 0 8766 8674"/>
                <a:gd name="T7" fmla="*/ 8766 h 610"/>
                <a:gd name="T8" fmla="+- 0 8125 7676"/>
                <a:gd name="T9" fmla="*/ T8 w 635"/>
                <a:gd name="T10" fmla="+- 0 8778 8674"/>
                <a:gd name="T11" fmla="*/ 8778 h 610"/>
                <a:gd name="T12" fmla="+- 0 8135 7676"/>
                <a:gd name="T13" fmla="*/ T12 w 635"/>
                <a:gd name="T14" fmla="+- 0 8768 8674"/>
                <a:gd name="T15" fmla="*/ 8768 h 610"/>
                <a:gd name="T16" fmla="+- 0 8124 7676"/>
                <a:gd name="T17" fmla="*/ T16 w 635"/>
                <a:gd name="T18" fmla="+- 0 8756 8674"/>
                <a:gd name="T19" fmla="*/ 8756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35" h="610">
                  <a:moveTo>
                    <a:pt x="448" y="82"/>
                  </a:moveTo>
                  <a:lnTo>
                    <a:pt x="438" y="92"/>
                  </a:lnTo>
                  <a:lnTo>
                    <a:pt x="449" y="104"/>
                  </a:lnTo>
                  <a:lnTo>
                    <a:pt x="459" y="94"/>
                  </a:lnTo>
                  <a:lnTo>
                    <a:pt x="448" y="8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28" name="Freeform 195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8253 7676"/>
                <a:gd name="T1" fmla="*/ T0 w 635"/>
                <a:gd name="T2" fmla="+- 0 8674 8674"/>
                <a:gd name="T3" fmla="*/ 8674 h 610"/>
                <a:gd name="T4" fmla="+- 0 8243 7676"/>
                <a:gd name="T5" fmla="*/ T4 w 635"/>
                <a:gd name="T6" fmla="+- 0 8678 8674"/>
                <a:gd name="T7" fmla="*/ 8678 h 610"/>
                <a:gd name="T8" fmla="+- 0 8227 7676"/>
                <a:gd name="T9" fmla="*/ T8 w 635"/>
                <a:gd name="T10" fmla="+- 0 8694 8674"/>
                <a:gd name="T11" fmla="*/ 8694 h 610"/>
                <a:gd name="T12" fmla="+- 0 8224 7676"/>
                <a:gd name="T13" fmla="*/ T12 w 635"/>
                <a:gd name="T14" fmla="+- 0 8704 8674"/>
                <a:gd name="T15" fmla="*/ 8704 h 610"/>
                <a:gd name="T16" fmla="+- 0 8224 7676"/>
                <a:gd name="T17" fmla="*/ T16 w 635"/>
                <a:gd name="T18" fmla="+- 0 8724 8674"/>
                <a:gd name="T19" fmla="*/ 8724 h 610"/>
                <a:gd name="T20" fmla="+- 0 8229 7676"/>
                <a:gd name="T21" fmla="*/ T20 w 635"/>
                <a:gd name="T22" fmla="+- 0 8736 8674"/>
                <a:gd name="T23" fmla="*/ 8736 h 610"/>
                <a:gd name="T24" fmla="+- 0 8239 7676"/>
                <a:gd name="T25" fmla="*/ T24 w 635"/>
                <a:gd name="T26" fmla="+- 0 8744 8674"/>
                <a:gd name="T27" fmla="*/ 8744 h 610"/>
                <a:gd name="T28" fmla="+- 0 8249 7676"/>
                <a:gd name="T29" fmla="*/ T28 w 635"/>
                <a:gd name="T30" fmla="+- 0 8754 8674"/>
                <a:gd name="T31" fmla="*/ 8754 h 610"/>
                <a:gd name="T32" fmla="+- 0 8259 7676"/>
                <a:gd name="T33" fmla="*/ T32 w 635"/>
                <a:gd name="T34" fmla="+- 0 8760 8674"/>
                <a:gd name="T35" fmla="*/ 8760 h 610"/>
                <a:gd name="T36" fmla="+- 0 8280 7676"/>
                <a:gd name="T37" fmla="*/ T36 w 635"/>
                <a:gd name="T38" fmla="+- 0 8760 8674"/>
                <a:gd name="T39" fmla="*/ 8760 h 610"/>
                <a:gd name="T40" fmla="+- 0 8289 7676"/>
                <a:gd name="T41" fmla="*/ T40 w 635"/>
                <a:gd name="T42" fmla="+- 0 8756 8674"/>
                <a:gd name="T43" fmla="*/ 8756 h 610"/>
                <a:gd name="T44" fmla="+- 0 8298 7676"/>
                <a:gd name="T45" fmla="*/ T44 w 635"/>
                <a:gd name="T46" fmla="+- 0 8748 8674"/>
                <a:gd name="T47" fmla="*/ 8748 h 610"/>
                <a:gd name="T48" fmla="+- 0 8299 7676"/>
                <a:gd name="T49" fmla="*/ T48 w 635"/>
                <a:gd name="T50" fmla="+- 0 8746 8674"/>
                <a:gd name="T51" fmla="*/ 8746 h 610"/>
                <a:gd name="T52" fmla="+- 0 8265 7676"/>
                <a:gd name="T53" fmla="*/ T52 w 635"/>
                <a:gd name="T54" fmla="+- 0 8746 8674"/>
                <a:gd name="T55" fmla="*/ 8746 h 610"/>
                <a:gd name="T56" fmla="+- 0 8259 7676"/>
                <a:gd name="T57" fmla="*/ T56 w 635"/>
                <a:gd name="T58" fmla="+- 0 8742 8674"/>
                <a:gd name="T59" fmla="*/ 8742 h 610"/>
                <a:gd name="T60" fmla="+- 0 8252 7676"/>
                <a:gd name="T61" fmla="*/ T60 w 635"/>
                <a:gd name="T62" fmla="+- 0 8736 8674"/>
                <a:gd name="T63" fmla="*/ 8736 h 610"/>
                <a:gd name="T64" fmla="+- 0 8260 7676"/>
                <a:gd name="T65" fmla="*/ T64 w 635"/>
                <a:gd name="T66" fmla="+- 0 8728 8674"/>
                <a:gd name="T67" fmla="*/ 8728 h 610"/>
                <a:gd name="T68" fmla="+- 0 8244 7676"/>
                <a:gd name="T69" fmla="*/ T68 w 635"/>
                <a:gd name="T70" fmla="+- 0 8728 8674"/>
                <a:gd name="T71" fmla="*/ 8728 h 610"/>
                <a:gd name="T72" fmla="+- 0 8239 7676"/>
                <a:gd name="T73" fmla="*/ T72 w 635"/>
                <a:gd name="T74" fmla="+- 0 8722 8674"/>
                <a:gd name="T75" fmla="*/ 8722 h 610"/>
                <a:gd name="T76" fmla="+- 0 8237 7676"/>
                <a:gd name="T77" fmla="*/ T76 w 635"/>
                <a:gd name="T78" fmla="+- 0 8716 8674"/>
                <a:gd name="T79" fmla="*/ 8716 h 610"/>
                <a:gd name="T80" fmla="+- 0 8237 7676"/>
                <a:gd name="T81" fmla="*/ T80 w 635"/>
                <a:gd name="T82" fmla="+- 0 8704 8674"/>
                <a:gd name="T83" fmla="*/ 8704 h 610"/>
                <a:gd name="T84" fmla="+- 0 8239 7676"/>
                <a:gd name="T85" fmla="*/ T84 w 635"/>
                <a:gd name="T86" fmla="+- 0 8698 8674"/>
                <a:gd name="T87" fmla="*/ 8698 h 610"/>
                <a:gd name="T88" fmla="+- 0 8244 7676"/>
                <a:gd name="T89" fmla="*/ T88 w 635"/>
                <a:gd name="T90" fmla="+- 0 8694 8674"/>
                <a:gd name="T91" fmla="*/ 8694 h 610"/>
                <a:gd name="T92" fmla="+- 0 8249 7676"/>
                <a:gd name="T93" fmla="*/ T92 w 635"/>
                <a:gd name="T94" fmla="+- 0 8690 8674"/>
                <a:gd name="T95" fmla="*/ 8690 h 610"/>
                <a:gd name="T96" fmla="+- 0 8255 7676"/>
                <a:gd name="T97" fmla="*/ T96 w 635"/>
                <a:gd name="T98" fmla="+- 0 8686 8674"/>
                <a:gd name="T99" fmla="*/ 8686 h 610"/>
                <a:gd name="T100" fmla="+- 0 8289 7676"/>
                <a:gd name="T101" fmla="*/ T100 w 635"/>
                <a:gd name="T102" fmla="+- 0 8686 8674"/>
                <a:gd name="T103" fmla="*/ 8686 h 610"/>
                <a:gd name="T104" fmla="+- 0 8283 7676"/>
                <a:gd name="T105" fmla="*/ T104 w 635"/>
                <a:gd name="T106" fmla="+- 0 8680 8674"/>
                <a:gd name="T107" fmla="*/ 8680 h 610"/>
                <a:gd name="T108" fmla="+- 0 8273 7676"/>
                <a:gd name="T109" fmla="*/ T108 w 635"/>
                <a:gd name="T110" fmla="+- 0 8676 8674"/>
                <a:gd name="T111" fmla="*/ 8676 h 610"/>
                <a:gd name="T112" fmla="+- 0 8253 7676"/>
                <a:gd name="T113" fmla="*/ T112 w 635"/>
                <a:gd name="T114" fmla="+- 0 8674 8674"/>
                <a:gd name="T115" fmla="*/ 8674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35" h="610">
                  <a:moveTo>
                    <a:pt x="577" y="0"/>
                  </a:moveTo>
                  <a:lnTo>
                    <a:pt x="567" y="4"/>
                  </a:lnTo>
                  <a:lnTo>
                    <a:pt x="551" y="20"/>
                  </a:lnTo>
                  <a:lnTo>
                    <a:pt x="548" y="30"/>
                  </a:lnTo>
                  <a:lnTo>
                    <a:pt x="548" y="50"/>
                  </a:lnTo>
                  <a:lnTo>
                    <a:pt x="553" y="62"/>
                  </a:lnTo>
                  <a:lnTo>
                    <a:pt x="563" y="70"/>
                  </a:lnTo>
                  <a:lnTo>
                    <a:pt x="573" y="80"/>
                  </a:lnTo>
                  <a:lnTo>
                    <a:pt x="583" y="86"/>
                  </a:lnTo>
                  <a:lnTo>
                    <a:pt x="604" y="86"/>
                  </a:lnTo>
                  <a:lnTo>
                    <a:pt x="613" y="82"/>
                  </a:lnTo>
                  <a:lnTo>
                    <a:pt x="622" y="74"/>
                  </a:lnTo>
                  <a:lnTo>
                    <a:pt x="623" y="72"/>
                  </a:lnTo>
                  <a:lnTo>
                    <a:pt x="589" y="72"/>
                  </a:lnTo>
                  <a:lnTo>
                    <a:pt x="583" y="68"/>
                  </a:lnTo>
                  <a:lnTo>
                    <a:pt x="576" y="62"/>
                  </a:lnTo>
                  <a:lnTo>
                    <a:pt x="584" y="54"/>
                  </a:lnTo>
                  <a:lnTo>
                    <a:pt x="568" y="54"/>
                  </a:lnTo>
                  <a:lnTo>
                    <a:pt x="563" y="48"/>
                  </a:lnTo>
                  <a:lnTo>
                    <a:pt x="561" y="42"/>
                  </a:lnTo>
                  <a:lnTo>
                    <a:pt x="561" y="30"/>
                  </a:lnTo>
                  <a:lnTo>
                    <a:pt x="563" y="24"/>
                  </a:lnTo>
                  <a:lnTo>
                    <a:pt x="568" y="20"/>
                  </a:lnTo>
                  <a:lnTo>
                    <a:pt x="573" y="16"/>
                  </a:lnTo>
                  <a:lnTo>
                    <a:pt x="579" y="12"/>
                  </a:lnTo>
                  <a:lnTo>
                    <a:pt x="613" y="12"/>
                  </a:lnTo>
                  <a:lnTo>
                    <a:pt x="607" y="6"/>
                  </a:lnTo>
                  <a:lnTo>
                    <a:pt x="597" y="2"/>
                  </a:lnTo>
                  <a:lnTo>
                    <a:pt x="577" y="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29" name="Freeform 196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8305 7676"/>
                <a:gd name="T1" fmla="*/ T0 w 635"/>
                <a:gd name="T2" fmla="+- 0 8702 8674"/>
                <a:gd name="T3" fmla="*/ 8702 h 610"/>
                <a:gd name="T4" fmla="+- 0 8293 7676"/>
                <a:gd name="T5" fmla="*/ T4 w 635"/>
                <a:gd name="T6" fmla="+- 0 8712 8674"/>
                <a:gd name="T7" fmla="*/ 8712 h 610"/>
                <a:gd name="T8" fmla="+- 0 8296 7676"/>
                <a:gd name="T9" fmla="*/ T8 w 635"/>
                <a:gd name="T10" fmla="+- 0 8718 8674"/>
                <a:gd name="T11" fmla="*/ 8718 h 610"/>
                <a:gd name="T12" fmla="+- 0 8297 7676"/>
                <a:gd name="T13" fmla="*/ T12 w 635"/>
                <a:gd name="T14" fmla="+- 0 8722 8674"/>
                <a:gd name="T15" fmla="*/ 8722 h 610"/>
                <a:gd name="T16" fmla="+- 0 8296 7676"/>
                <a:gd name="T17" fmla="*/ T16 w 635"/>
                <a:gd name="T18" fmla="+- 0 8726 8674"/>
                <a:gd name="T19" fmla="*/ 8726 h 610"/>
                <a:gd name="T20" fmla="+- 0 8295 7676"/>
                <a:gd name="T21" fmla="*/ T20 w 635"/>
                <a:gd name="T22" fmla="+- 0 8732 8674"/>
                <a:gd name="T23" fmla="*/ 8732 h 610"/>
                <a:gd name="T24" fmla="+- 0 8293 7676"/>
                <a:gd name="T25" fmla="*/ T24 w 635"/>
                <a:gd name="T26" fmla="+- 0 8736 8674"/>
                <a:gd name="T27" fmla="*/ 8736 h 610"/>
                <a:gd name="T28" fmla="+- 0 8290 7676"/>
                <a:gd name="T29" fmla="*/ T28 w 635"/>
                <a:gd name="T30" fmla="+- 0 8738 8674"/>
                <a:gd name="T31" fmla="*/ 8738 h 610"/>
                <a:gd name="T32" fmla="+- 0 8285 7676"/>
                <a:gd name="T33" fmla="*/ T32 w 635"/>
                <a:gd name="T34" fmla="+- 0 8744 8674"/>
                <a:gd name="T35" fmla="*/ 8744 h 610"/>
                <a:gd name="T36" fmla="+- 0 8279 7676"/>
                <a:gd name="T37" fmla="*/ T36 w 635"/>
                <a:gd name="T38" fmla="+- 0 8746 8674"/>
                <a:gd name="T39" fmla="*/ 8746 h 610"/>
                <a:gd name="T40" fmla="+- 0 8299 7676"/>
                <a:gd name="T41" fmla="*/ T40 w 635"/>
                <a:gd name="T42" fmla="+- 0 8746 8674"/>
                <a:gd name="T43" fmla="*/ 8746 h 610"/>
                <a:gd name="T44" fmla="+- 0 8305 7676"/>
                <a:gd name="T45" fmla="*/ T44 w 635"/>
                <a:gd name="T46" fmla="+- 0 8740 8674"/>
                <a:gd name="T47" fmla="*/ 8740 h 610"/>
                <a:gd name="T48" fmla="+- 0 8309 7676"/>
                <a:gd name="T49" fmla="*/ T48 w 635"/>
                <a:gd name="T50" fmla="+- 0 8734 8674"/>
                <a:gd name="T51" fmla="*/ 8734 h 610"/>
                <a:gd name="T52" fmla="+- 0 8310 7676"/>
                <a:gd name="T53" fmla="*/ T52 w 635"/>
                <a:gd name="T54" fmla="+- 0 8726 8674"/>
                <a:gd name="T55" fmla="*/ 8726 h 610"/>
                <a:gd name="T56" fmla="+- 0 8311 7676"/>
                <a:gd name="T57" fmla="*/ T56 w 635"/>
                <a:gd name="T58" fmla="+- 0 8718 8674"/>
                <a:gd name="T59" fmla="*/ 8718 h 610"/>
                <a:gd name="T60" fmla="+- 0 8309 7676"/>
                <a:gd name="T61" fmla="*/ T60 w 635"/>
                <a:gd name="T62" fmla="+- 0 8710 8674"/>
                <a:gd name="T63" fmla="*/ 8710 h 610"/>
                <a:gd name="T64" fmla="+- 0 8305 7676"/>
                <a:gd name="T65" fmla="*/ T64 w 635"/>
                <a:gd name="T66" fmla="+- 0 8702 8674"/>
                <a:gd name="T67" fmla="*/ 8702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635" h="610">
                  <a:moveTo>
                    <a:pt x="629" y="28"/>
                  </a:moveTo>
                  <a:lnTo>
                    <a:pt x="617" y="38"/>
                  </a:lnTo>
                  <a:lnTo>
                    <a:pt x="620" y="44"/>
                  </a:lnTo>
                  <a:lnTo>
                    <a:pt x="621" y="48"/>
                  </a:lnTo>
                  <a:lnTo>
                    <a:pt x="620" y="52"/>
                  </a:lnTo>
                  <a:lnTo>
                    <a:pt x="619" y="58"/>
                  </a:lnTo>
                  <a:lnTo>
                    <a:pt x="617" y="62"/>
                  </a:lnTo>
                  <a:lnTo>
                    <a:pt x="614" y="64"/>
                  </a:lnTo>
                  <a:lnTo>
                    <a:pt x="609" y="70"/>
                  </a:lnTo>
                  <a:lnTo>
                    <a:pt x="603" y="72"/>
                  </a:lnTo>
                  <a:lnTo>
                    <a:pt x="623" y="72"/>
                  </a:lnTo>
                  <a:lnTo>
                    <a:pt x="629" y="66"/>
                  </a:lnTo>
                  <a:lnTo>
                    <a:pt x="633" y="60"/>
                  </a:lnTo>
                  <a:lnTo>
                    <a:pt x="634" y="52"/>
                  </a:lnTo>
                  <a:lnTo>
                    <a:pt x="635" y="44"/>
                  </a:lnTo>
                  <a:lnTo>
                    <a:pt x="633" y="36"/>
                  </a:lnTo>
                  <a:lnTo>
                    <a:pt x="629" y="2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30" name="Freeform 197"/>
            <p:cNvSpPr>
              <a:spLocks/>
            </p:cNvSpPr>
            <p:nvPr/>
          </p:nvSpPr>
          <p:spPr bwMode="auto">
            <a:xfrm>
              <a:off x="7676" y="8674"/>
              <a:ext cx="635" cy="610"/>
            </a:xfrm>
            <a:custGeom>
              <a:avLst/>
              <a:gdLst>
                <a:gd name="T0" fmla="+- 0 8289 7676"/>
                <a:gd name="T1" fmla="*/ T0 w 635"/>
                <a:gd name="T2" fmla="+- 0 8686 8674"/>
                <a:gd name="T3" fmla="*/ 8686 h 610"/>
                <a:gd name="T4" fmla="+- 0 8255 7676"/>
                <a:gd name="T5" fmla="*/ T4 w 635"/>
                <a:gd name="T6" fmla="+- 0 8686 8674"/>
                <a:gd name="T7" fmla="*/ 8686 h 610"/>
                <a:gd name="T8" fmla="+- 0 8262 7676"/>
                <a:gd name="T9" fmla="*/ T8 w 635"/>
                <a:gd name="T10" fmla="+- 0 8688 8674"/>
                <a:gd name="T11" fmla="*/ 8688 h 610"/>
                <a:gd name="T12" fmla="+- 0 8267 7676"/>
                <a:gd name="T13" fmla="*/ T12 w 635"/>
                <a:gd name="T14" fmla="+- 0 8688 8674"/>
                <a:gd name="T15" fmla="*/ 8688 h 610"/>
                <a:gd name="T16" fmla="+- 0 8272 7676"/>
                <a:gd name="T17" fmla="*/ T16 w 635"/>
                <a:gd name="T18" fmla="+- 0 8690 8674"/>
                <a:gd name="T19" fmla="*/ 8690 h 610"/>
                <a:gd name="T20" fmla="+- 0 8277 7676"/>
                <a:gd name="T21" fmla="*/ T20 w 635"/>
                <a:gd name="T22" fmla="+- 0 8694 8674"/>
                <a:gd name="T23" fmla="*/ 8694 h 610"/>
                <a:gd name="T24" fmla="+- 0 8244 7676"/>
                <a:gd name="T25" fmla="*/ T24 w 635"/>
                <a:gd name="T26" fmla="+- 0 8728 8674"/>
                <a:gd name="T27" fmla="*/ 8728 h 610"/>
                <a:gd name="T28" fmla="+- 0 8260 7676"/>
                <a:gd name="T29" fmla="*/ T28 w 635"/>
                <a:gd name="T30" fmla="+- 0 8728 8674"/>
                <a:gd name="T31" fmla="*/ 8728 h 610"/>
                <a:gd name="T32" fmla="+- 0 8296 7676"/>
                <a:gd name="T33" fmla="*/ T32 w 635"/>
                <a:gd name="T34" fmla="+- 0 8692 8674"/>
                <a:gd name="T35" fmla="*/ 8692 h 610"/>
                <a:gd name="T36" fmla="+- 0 8295 7676"/>
                <a:gd name="T37" fmla="*/ T36 w 635"/>
                <a:gd name="T38" fmla="+- 0 8692 8674"/>
                <a:gd name="T39" fmla="*/ 8692 h 610"/>
                <a:gd name="T40" fmla="+- 0 8294 7676"/>
                <a:gd name="T41" fmla="*/ T40 w 635"/>
                <a:gd name="T42" fmla="+- 0 8690 8674"/>
                <a:gd name="T43" fmla="*/ 8690 h 610"/>
                <a:gd name="T44" fmla="+- 0 8293 7676"/>
                <a:gd name="T45" fmla="*/ T44 w 635"/>
                <a:gd name="T46" fmla="+- 0 8690 8674"/>
                <a:gd name="T47" fmla="*/ 8690 h 610"/>
                <a:gd name="T48" fmla="+- 0 8289 7676"/>
                <a:gd name="T49" fmla="*/ T48 w 635"/>
                <a:gd name="T50" fmla="+- 0 8686 8674"/>
                <a:gd name="T51" fmla="*/ 8686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635" h="610">
                  <a:moveTo>
                    <a:pt x="613" y="12"/>
                  </a:moveTo>
                  <a:lnTo>
                    <a:pt x="579" y="12"/>
                  </a:lnTo>
                  <a:lnTo>
                    <a:pt x="586" y="14"/>
                  </a:lnTo>
                  <a:lnTo>
                    <a:pt x="591" y="14"/>
                  </a:lnTo>
                  <a:lnTo>
                    <a:pt x="596" y="16"/>
                  </a:lnTo>
                  <a:lnTo>
                    <a:pt x="601" y="20"/>
                  </a:lnTo>
                  <a:lnTo>
                    <a:pt x="568" y="54"/>
                  </a:lnTo>
                  <a:lnTo>
                    <a:pt x="584" y="54"/>
                  </a:lnTo>
                  <a:lnTo>
                    <a:pt x="620" y="18"/>
                  </a:lnTo>
                  <a:lnTo>
                    <a:pt x="619" y="18"/>
                  </a:lnTo>
                  <a:lnTo>
                    <a:pt x="618" y="16"/>
                  </a:lnTo>
                  <a:lnTo>
                    <a:pt x="617" y="16"/>
                  </a:lnTo>
                  <a:lnTo>
                    <a:pt x="613" y="1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54" name="Group 198"/>
          <p:cNvGrpSpPr>
            <a:grpSpLocks/>
          </p:cNvGrpSpPr>
          <p:nvPr/>
        </p:nvGrpSpPr>
        <p:grpSpPr bwMode="auto">
          <a:xfrm>
            <a:off x="7946390" y="5610351"/>
            <a:ext cx="234950" cy="235612"/>
            <a:chOff x="12514" y="8671"/>
            <a:chExt cx="370" cy="371"/>
          </a:xfrm>
        </p:grpSpPr>
        <p:sp>
          <p:nvSpPr>
            <p:cNvPr id="6484" name="Freeform 199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525 12514"/>
                <a:gd name="T1" fmla="*/ T0 w 370"/>
                <a:gd name="T2" fmla="+- 0 8918 8671"/>
                <a:gd name="T3" fmla="*/ 8918 h 371"/>
                <a:gd name="T4" fmla="+- 0 12514 12514"/>
                <a:gd name="T5" fmla="*/ T4 w 370"/>
                <a:gd name="T6" fmla="+- 0 8930 8671"/>
                <a:gd name="T7" fmla="*/ 8930 h 371"/>
                <a:gd name="T8" fmla="+- 0 12564 12514"/>
                <a:gd name="T9" fmla="*/ T8 w 370"/>
                <a:gd name="T10" fmla="+- 0 9042 8671"/>
                <a:gd name="T11" fmla="*/ 9042 h 371"/>
                <a:gd name="T12" fmla="+- 0 12575 12514"/>
                <a:gd name="T13" fmla="*/ T12 w 370"/>
                <a:gd name="T14" fmla="+- 0 9031 8671"/>
                <a:gd name="T15" fmla="*/ 9031 h 371"/>
                <a:gd name="T16" fmla="+- 0 12560 12514"/>
                <a:gd name="T17" fmla="*/ T16 w 370"/>
                <a:gd name="T18" fmla="+- 0 8997 8671"/>
                <a:gd name="T19" fmla="*/ 8997 h 371"/>
                <a:gd name="T20" fmla="+- 0 12571 12514"/>
                <a:gd name="T21" fmla="*/ T20 w 370"/>
                <a:gd name="T22" fmla="+- 0 8985 8671"/>
                <a:gd name="T23" fmla="*/ 8985 h 371"/>
                <a:gd name="T24" fmla="+- 0 12554 12514"/>
                <a:gd name="T25" fmla="*/ T24 w 370"/>
                <a:gd name="T26" fmla="+- 0 8985 8671"/>
                <a:gd name="T27" fmla="*/ 8985 h 371"/>
                <a:gd name="T28" fmla="+- 0 12536 12514"/>
                <a:gd name="T29" fmla="*/ T28 w 370"/>
                <a:gd name="T30" fmla="+- 0 8945 8671"/>
                <a:gd name="T31" fmla="*/ 8945 h 371"/>
                <a:gd name="T32" fmla="+- 0 12532 12514"/>
                <a:gd name="T33" fmla="*/ T32 w 370"/>
                <a:gd name="T34" fmla="+- 0 8939 8671"/>
                <a:gd name="T35" fmla="*/ 8939 h 371"/>
                <a:gd name="T36" fmla="+- 0 12528 12514"/>
                <a:gd name="T37" fmla="*/ T36 w 370"/>
                <a:gd name="T38" fmla="+- 0 8933 8671"/>
                <a:gd name="T39" fmla="*/ 8933 h 371"/>
                <a:gd name="T40" fmla="+- 0 12560 12514"/>
                <a:gd name="T41" fmla="*/ T40 w 370"/>
                <a:gd name="T42" fmla="+- 0 8933 8671"/>
                <a:gd name="T43" fmla="*/ 8933 h 371"/>
                <a:gd name="T44" fmla="+- 0 12525 12514"/>
                <a:gd name="T45" fmla="*/ T44 w 370"/>
                <a:gd name="T46" fmla="+- 0 8918 8671"/>
                <a:gd name="T47" fmla="*/ 8918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370" h="371">
                  <a:moveTo>
                    <a:pt x="11" y="247"/>
                  </a:moveTo>
                  <a:lnTo>
                    <a:pt x="0" y="259"/>
                  </a:lnTo>
                  <a:lnTo>
                    <a:pt x="50" y="371"/>
                  </a:lnTo>
                  <a:lnTo>
                    <a:pt x="61" y="360"/>
                  </a:lnTo>
                  <a:lnTo>
                    <a:pt x="46" y="326"/>
                  </a:lnTo>
                  <a:lnTo>
                    <a:pt x="57" y="314"/>
                  </a:lnTo>
                  <a:lnTo>
                    <a:pt x="40" y="314"/>
                  </a:lnTo>
                  <a:lnTo>
                    <a:pt x="22" y="274"/>
                  </a:lnTo>
                  <a:lnTo>
                    <a:pt x="18" y="268"/>
                  </a:lnTo>
                  <a:lnTo>
                    <a:pt x="14" y="262"/>
                  </a:lnTo>
                  <a:lnTo>
                    <a:pt x="46" y="262"/>
                  </a:lnTo>
                  <a:lnTo>
                    <a:pt x="11" y="247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85" name="Freeform 200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560 12514"/>
                <a:gd name="T1" fmla="*/ T0 w 370"/>
                <a:gd name="T2" fmla="+- 0 8933 8671"/>
                <a:gd name="T3" fmla="*/ 8933 h 371"/>
                <a:gd name="T4" fmla="+- 0 12528 12514"/>
                <a:gd name="T5" fmla="*/ T4 w 370"/>
                <a:gd name="T6" fmla="+- 0 8933 8671"/>
                <a:gd name="T7" fmla="*/ 8933 h 371"/>
                <a:gd name="T8" fmla="+- 0 12534 12514"/>
                <a:gd name="T9" fmla="*/ T8 w 370"/>
                <a:gd name="T10" fmla="+- 0 8936 8671"/>
                <a:gd name="T11" fmla="*/ 8936 h 371"/>
                <a:gd name="T12" fmla="+- 0 12541 12514"/>
                <a:gd name="T13" fmla="*/ T12 w 370"/>
                <a:gd name="T14" fmla="+- 0 8939 8671"/>
                <a:gd name="T15" fmla="*/ 8939 h 371"/>
                <a:gd name="T16" fmla="+- 0 12582 12514"/>
                <a:gd name="T17" fmla="*/ T16 w 370"/>
                <a:gd name="T18" fmla="+- 0 8958 8671"/>
                <a:gd name="T19" fmla="*/ 8958 h 371"/>
                <a:gd name="T20" fmla="+- 0 12554 12514"/>
                <a:gd name="T21" fmla="*/ T20 w 370"/>
                <a:gd name="T22" fmla="+- 0 8985 8671"/>
                <a:gd name="T23" fmla="*/ 8985 h 371"/>
                <a:gd name="T24" fmla="+- 0 12571 12514"/>
                <a:gd name="T25" fmla="*/ T24 w 370"/>
                <a:gd name="T26" fmla="+- 0 8985 8671"/>
                <a:gd name="T27" fmla="*/ 8985 h 371"/>
                <a:gd name="T28" fmla="+- 0 12594 12514"/>
                <a:gd name="T29" fmla="*/ T28 w 370"/>
                <a:gd name="T30" fmla="+- 0 8963 8671"/>
                <a:gd name="T31" fmla="*/ 8963 h 371"/>
                <a:gd name="T32" fmla="+- 0 12633 12514"/>
                <a:gd name="T33" fmla="*/ T32 w 370"/>
                <a:gd name="T34" fmla="+- 0 8963 8671"/>
                <a:gd name="T35" fmla="*/ 8963 h 371"/>
                <a:gd name="T36" fmla="+- 0 12560 12514"/>
                <a:gd name="T37" fmla="*/ T36 w 370"/>
                <a:gd name="T38" fmla="+- 0 8933 8671"/>
                <a:gd name="T39" fmla="*/ 8933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70" h="371">
                  <a:moveTo>
                    <a:pt x="46" y="262"/>
                  </a:moveTo>
                  <a:lnTo>
                    <a:pt x="14" y="262"/>
                  </a:lnTo>
                  <a:lnTo>
                    <a:pt x="20" y="265"/>
                  </a:lnTo>
                  <a:lnTo>
                    <a:pt x="27" y="268"/>
                  </a:lnTo>
                  <a:lnTo>
                    <a:pt x="68" y="287"/>
                  </a:lnTo>
                  <a:lnTo>
                    <a:pt x="40" y="314"/>
                  </a:lnTo>
                  <a:lnTo>
                    <a:pt x="57" y="314"/>
                  </a:lnTo>
                  <a:lnTo>
                    <a:pt x="80" y="292"/>
                  </a:lnTo>
                  <a:lnTo>
                    <a:pt x="119" y="292"/>
                  </a:lnTo>
                  <a:lnTo>
                    <a:pt x="46" y="26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86" name="Freeform 201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633 12514"/>
                <a:gd name="T1" fmla="*/ T0 w 370"/>
                <a:gd name="T2" fmla="+- 0 8963 8671"/>
                <a:gd name="T3" fmla="*/ 8963 h 371"/>
                <a:gd name="T4" fmla="+- 0 12594 12514"/>
                <a:gd name="T5" fmla="*/ T4 w 370"/>
                <a:gd name="T6" fmla="+- 0 8963 8671"/>
                <a:gd name="T7" fmla="*/ 8963 h 371"/>
                <a:gd name="T8" fmla="+- 0 12628 12514"/>
                <a:gd name="T9" fmla="*/ T8 w 370"/>
                <a:gd name="T10" fmla="+- 0 8978 8671"/>
                <a:gd name="T11" fmla="*/ 8978 h 371"/>
                <a:gd name="T12" fmla="+- 0 12640 12514"/>
                <a:gd name="T13" fmla="*/ T12 w 370"/>
                <a:gd name="T14" fmla="+- 0 8966 8671"/>
                <a:gd name="T15" fmla="*/ 8966 h 371"/>
                <a:gd name="T16" fmla="+- 0 12633 12514"/>
                <a:gd name="T17" fmla="*/ T16 w 370"/>
                <a:gd name="T18" fmla="+- 0 8963 8671"/>
                <a:gd name="T19" fmla="*/ 8963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70" h="371">
                  <a:moveTo>
                    <a:pt x="119" y="292"/>
                  </a:moveTo>
                  <a:lnTo>
                    <a:pt x="80" y="292"/>
                  </a:lnTo>
                  <a:lnTo>
                    <a:pt x="114" y="307"/>
                  </a:lnTo>
                  <a:lnTo>
                    <a:pt x="126" y="295"/>
                  </a:lnTo>
                  <a:lnTo>
                    <a:pt x="119" y="29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87" name="Freeform 202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596 12514"/>
                <a:gd name="T1" fmla="*/ T0 w 370"/>
                <a:gd name="T2" fmla="+- 0 8892 8671"/>
                <a:gd name="T3" fmla="*/ 8892 h 371"/>
                <a:gd name="T4" fmla="+- 0 12587 12514"/>
                <a:gd name="T5" fmla="*/ T4 w 370"/>
                <a:gd name="T6" fmla="+- 0 8901 8671"/>
                <a:gd name="T7" fmla="*/ 8901 h 371"/>
                <a:gd name="T8" fmla="+- 0 12646 12514"/>
                <a:gd name="T9" fmla="*/ T8 w 370"/>
                <a:gd name="T10" fmla="+- 0 8960 8671"/>
                <a:gd name="T11" fmla="*/ 8960 h 371"/>
                <a:gd name="T12" fmla="+- 0 12656 12514"/>
                <a:gd name="T13" fmla="*/ T12 w 370"/>
                <a:gd name="T14" fmla="+- 0 8950 8671"/>
                <a:gd name="T15" fmla="*/ 8950 h 371"/>
                <a:gd name="T16" fmla="+- 0 12616 12514"/>
                <a:gd name="T17" fmla="*/ T16 w 370"/>
                <a:gd name="T18" fmla="+- 0 8910 8671"/>
                <a:gd name="T19" fmla="*/ 8910 h 371"/>
                <a:gd name="T20" fmla="+- 0 12613 12514"/>
                <a:gd name="T21" fmla="*/ T20 w 370"/>
                <a:gd name="T22" fmla="+- 0 8903 8671"/>
                <a:gd name="T23" fmla="*/ 8903 h 371"/>
                <a:gd name="T24" fmla="+- 0 12613 12514"/>
                <a:gd name="T25" fmla="*/ T24 w 370"/>
                <a:gd name="T26" fmla="+- 0 8900 8671"/>
                <a:gd name="T27" fmla="*/ 8900 h 371"/>
                <a:gd name="T28" fmla="+- 0 12605 12514"/>
                <a:gd name="T29" fmla="*/ T28 w 370"/>
                <a:gd name="T30" fmla="+- 0 8900 8671"/>
                <a:gd name="T31" fmla="*/ 8900 h 371"/>
                <a:gd name="T32" fmla="+- 0 12596 12514"/>
                <a:gd name="T33" fmla="*/ T32 w 370"/>
                <a:gd name="T34" fmla="+- 0 8892 8671"/>
                <a:gd name="T35" fmla="*/ 8892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70" h="371">
                  <a:moveTo>
                    <a:pt x="82" y="221"/>
                  </a:moveTo>
                  <a:lnTo>
                    <a:pt x="73" y="230"/>
                  </a:lnTo>
                  <a:lnTo>
                    <a:pt x="132" y="289"/>
                  </a:lnTo>
                  <a:lnTo>
                    <a:pt x="142" y="279"/>
                  </a:lnTo>
                  <a:lnTo>
                    <a:pt x="102" y="239"/>
                  </a:lnTo>
                  <a:lnTo>
                    <a:pt x="99" y="232"/>
                  </a:lnTo>
                  <a:lnTo>
                    <a:pt x="99" y="229"/>
                  </a:lnTo>
                  <a:lnTo>
                    <a:pt x="91" y="229"/>
                  </a:lnTo>
                  <a:lnTo>
                    <a:pt x="82" y="221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88" name="Freeform 203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659 12514"/>
                <a:gd name="T1" fmla="*/ T0 w 370"/>
                <a:gd name="T2" fmla="+- 0 8877 8671"/>
                <a:gd name="T3" fmla="*/ 8877 h 371"/>
                <a:gd name="T4" fmla="+- 0 12632 12514"/>
                <a:gd name="T5" fmla="*/ T4 w 370"/>
                <a:gd name="T6" fmla="+- 0 8877 8671"/>
                <a:gd name="T7" fmla="*/ 8877 h 371"/>
                <a:gd name="T8" fmla="+- 0 12635 12514"/>
                <a:gd name="T9" fmla="*/ T8 w 370"/>
                <a:gd name="T10" fmla="+- 0 8877 8671"/>
                <a:gd name="T11" fmla="*/ 8877 h 371"/>
                <a:gd name="T12" fmla="+- 0 12641 12514"/>
                <a:gd name="T13" fmla="*/ T12 w 370"/>
                <a:gd name="T14" fmla="+- 0 8879 8671"/>
                <a:gd name="T15" fmla="*/ 8879 h 371"/>
                <a:gd name="T16" fmla="+- 0 12644 12514"/>
                <a:gd name="T17" fmla="*/ T16 w 370"/>
                <a:gd name="T18" fmla="+- 0 8882 8671"/>
                <a:gd name="T19" fmla="*/ 8882 h 371"/>
                <a:gd name="T20" fmla="+- 0 12650 12514"/>
                <a:gd name="T21" fmla="*/ T20 w 370"/>
                <a:gd name="T22" fmla="+- 0 8888 8671"/>
                <a:gd name="T23" fmla="*/ 8888 h 371"/>
                <a:gd name="T24" fmla="+- 0 12684 12514"/>
                <a:gd name="T25" fmla="*/ T24 w 370"/>
                <a:gd name="T26" fmla="+- 0 8922 8671"/>
                <a:gd name="T27" fmla="*/ 8922 h 371"/>
                <a:gd name="T28" fmla="+- 0 12694 12514"/>
                <a:gd name="T29" fmla="*/ T28 w 370"/>
                <a:gd name="T30" fmla="+- 0 8912 8671"/>
                <a:gd name="T31" fmla="*/ 8912 h 371"/>
                <a:gd name="T32" fmla="+- 0 12659 12514"/>
                <a:gd name="T33" fmla="*/ T32 w 370"/>
                <a:gd name="T34" fmla="+- 0 8877 8671"/>
                <a:gd name="T35" fmla="*/ 8877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70" h="371">
                  <a:moveTo>
                    <a:pt x="145" y="206"/>
                  </a:moveTo>
                  <a:lnTo>
                    <a:pt x="118" y="206"/>
                  </a:lnTo>
                  <a:lnTo>
                    <a:pt x="121" y="206"/>
                  </a:lnTo>
                  <a:lnTo>
                    <a:pt x="127" y="208"/>
                  </a:lnTo>
                  <a:lnTo>
                    <a:pt x="130" y="211"/>
                  </a:lnTo>
                  <a:lnTo>
                    <a:pt x="136" y="217"/>
                  </a:lnTo>
                  <a:lnTo>
                    <a:pt x="170" y="251"/>
                  </a:lnTo>
                  <a:lnTo>
                    <a:pt x="180" y="241"/>
                  </a:lnTo>
                  <a:lnTo>
                    <a:pt x="145" y="20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89" name="Freeform 204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634 12514"/>
                <a:gd name="T1" fmla="*/ T0 w 370"/>
                <a:gd name="T2" fmla="+- 0 8862 8671"/>
                <a:gd name="T3" fmla="*/ 8862 h 371"/>
                <a:gd name="T4" fmla="+- 0 12602 12514"/>
                <a:gd name="T5" fmla="*/ T4 w 370"/>
                <a:gd name="T6" fmla="+- 0 8889 8671"/>
                <a:gd name="T7" fmla="*/ 8889 h 371"/>
                <a:gd name="T8" fmla="+- 0 12605 12514"/>
                <a:gd name="T9" fmla="*/ T8 w 370"/>
                <a:gd name="T10" fmla="+- 0 8900 8671"/>
                <a:gd name="T11" fmla="*/ 8900 h 371"/>
                <a:gd name="T12" fmla="+- 0 12613 12514"/>
                <a:gd name="T13" fmla="*/ T12 w 370"/>
                <a:gd name="T14" fmla="+- 0 8900 8671"/>
                <a:gd name="T15" fmla="*/ 8900 h 371"/>
                <a:gd name="T16" fmla="+- 0 12614 12514"/>
                <a:gd name="T17" fmla="*/ T16 w 370"/>
                <a:gd name="T18" fmla="+- 0 8892 8671"/>
                <a:gd name="T19" fmla="*/ 8892 h 371"/>
                <a:gd name="T20" fmla="+- 0 12616 12514"/>
                <a:gd name="T21" fmla="*/ T20 w 370"/>
                <a:gd name="T22" fmla="+- 0 8887 8671"/>
                <a:gd name="T23" fmla="*/ 8887 h 371"/>
                <a:gd name="T24" fmla="+- 0 12620 12514"/>
                <a:gd name="T25" fmla="*/ T24 w 370"/>
                <a:gd name="T26" fmla="+- 0 8883 8671"/>
                <a:gd name="T27" fmla="*/ 8883 h 371"/>
                <a:gd name="T28" fmla="+- 0 12623 12514"/>
                <a:gd name="T29" fmla="*/ T28 w 370"/>
                <a:gd name="T30" fmla="+- 0 8880 8671"/>
                <a:gd name="T31" fmla="*/ 8880 h 371"/>
                <a:gd name="T32" fmla="+- 0 12626 12514"/>
                <a:gd name="T33" fmla="*/ T32 w 370"/>
                <a:gd name="T34" fmla="+- 0 8878 8671"/>
                <a:gd name="T35" fmla="*/ 8878 h 371"/>
                <a:gd name="T36" fmla="+- 0 12632 12514"/>
                <a:gd name="T37" fmla="*/ T36 w 370"/>
                <a:gd name="T38" fmla="+- 0 8877 8671"/>
                <a:gd name="T39" fmla="*/ 8877 h 371"/>
                <a:gd name="T40" fmla="+- 0 12659 12514"/>
                <a:gd name="T41" fmla="*/ T40 w 370"/>
                <a:gd name="T42" fmla="+- 0 8877 8671"/>
                <a:gd name="T43" fmla="*/ 8877 h 371"/>
                <a:gd name="T44" fmla="+- 0 12653 12514"/>
                <a:gd name="T45" fmla="*/ T44 w 370"/>
                <a:gd name="T46" fmla="+- 0 8871 8671"/>
                <a:gd name="T47" fmla="*/ 8871 h 371"/>
                <a:gd name="T48" fmla="+- 0 12650 12514"/>
                <a:gd name="T49" fmla="*/ T48 w 370"/>
                <a:gd name="T50" fmla="+- 0 8868 8671"/>
                <a:gd name="T51" fmla="*/ 8868 h 371"/>
                <a:gd name="T52" fmla="+- 0 12644 12514"/>
                <a:gd name="T53" fmla="*/ T52 w 370"/>
                <a:gd name="T54" fmla="+- 0 8864 8671"/>
                <a:gd name="T55" fmla="*/ 8864 h 371"/>
                <a:gd name="T56" fmla="+- 0 12641 12514"/>
                <a:gd name="T57" fmla="*/ T56 w 370"/>
                <a:gd name="T58" fmla="+- 0 8863 8671"/>
                <a:gd name="T59" fmla="*/ 8863 h 371"/>
                <a:gd name="T60" fmla="+- 0 12637 12514"/>
                <a:gd name="T61" fmla="*/ T60 w 370"/>
                <a:gd name="T62" fmla="+- 0 8862 8671"/>
                <a:gd name="T63" fmla="*/ 8862 h 371"/>
                <a:gd name="T64" fmla="+- 0 12634 12514"/>
                <a:gd name="T65" fmla="*/ T64 w 370"/>
                <a:gd name="T66" fmla="+- 0 8862 8671"/>
                <a:gd name="T67" fmla="*/ 8862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370" h="371">
                  <a:moveTo>
                    <a:pt x="120" y="191"/>
                  </a:moveTo>
                  <a:lnTo>
                    <a:pt x="88" y="218"/>
                  </a:lnTo>
                  <a:lnTo>
                    <a:pt x="91" y="229"/>
                  </a:lnTo>
                  <a:lnTo>
                    <a:pt x="99" y="229"/>
                  </a:lnTo>
                  <a:lnTo>
                    <a:pt x="100" y="221"/>
                  </a:lnTo>
                  <a:lnTo>
                    <a:pt x="102" y="216"/>
                  </a:lnTo>
                  <a:lnTo>
                    <a:pt x="106" y="212"/>
                  </a:lnTo>
                  <a:lnTo>
                    <a:pt x="109" y="209"/>
                  </a:lnTo>
                  <a:lnTo>
                    <a:pt x="112" y="207"/>
                  </a:lnTo>
                  <a:lnTo>
                    <a:pt x="118" y="206"/>
                  </a:lnTo>
                  <a:lnTo>
                    <a:pt x="145" y="206"/>
                  </a:lnTo>
                  <a:lnTo>
                    <a:pt x="139" y="200"/>
                  </a:lnTo>
                  <a:lnTo>
                    <a:pt x="136" y="197"/>
                  </a:lnTo>
                  <a:lnTo>
                    <a:pt x="130" y="193"/>
                  </a:lnTo>
                  <a:lnTo>
                    <a:pt x="127" y="192"/>
                  </a:lnTo>
                  <a:lnTo>
                    <a:pt x="123" y="191"/>
                  </a:lnTo>
                  <a:lnTo>
                    <a:pt x="120" y="191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90" name="Freeform 205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681 12514"/>
                <a:gd name="T1" fmla="*/ T0 w 370"/>
                <a:gd name="T2" fmla="+- 0 8842 8671"/>
                <a:gd name="T3" fmla="*/ 8842 h 371"/>
                <a:gd name="T4" fmla="+- 0 12661 12514"/>
                <a:gd name="T5" fmla="*/ T4 w 370"/>
                <a:gd name="T6" fmla="+- 0 8842 8671"/>
                <a:gd name="T7" fmla="*/ 8842 h 371"/>
                <a:gd name="T8" fmla="+- 0 12701 12514"/>
                <a:gd name="T9" fmla="*/ T8 w 370"/>
                <a:gd name="T10" fmla="+- 0 8882 8671"/>
                <a:gd name="T11" fmla="*/ 8882 h 371"/>
                <a:gd name="T12" fmla="+- 0 12706 12514"/>
                <a:gd name="T13" fmla="*/ T12 w 370"/>
                <a:gd name="T14" fmla="+- 0 8886 8671"/>
                <a:gd name="T15" fmla="*/ 8886 h 371"/>
                <a:gd name="T16" fmla="+- 0 12708 12514"/>
                <a:gd name="T17" fmla="*/ T16 w 370"/>
                <a:gd name="T18" fmla="+- 0 8887 8671"/>
                <a:gd name="T19" fmla="*/ 8887 h 371"/>
                <a:gd name="T20" fmla="+- 0 12711 12514"/>
                <a:gd name="T21" fmla="*/ T20 w 370"/>
                <a:gd name="T22" fmla="+- 0 8888 8671"/>
                <a:gd name="T23" fmla="*/ 8888 h 371"/>
                <a:gd name="T24" fmla="+- 0 12714 12514"/>
                <a:gd name="T25" fmla="*/ T24 w 370"/>
                <a:gd name="T26" fmla="+- 0 8888 8671"/>
                <a:gd name="T27" fmla="*/ 8888 h 371"/>
                <a:gd name="T28" fmla="+- 0 12720 12514"/>
                <a:gd name="T29" fmla="*/ T28 w 370"/>
                <a:gd name="T30" fmla="+- 0 8886 8671"/>
                <a:gd name="T31" fmla="*/ 8886 h 371"/>
                <a:gd name="T32" fmla="+- 0 12724 12514"/>
                <a:gd name="T33" fmla="*/ T32 w 370"/>
                <a:gd name="T34" fmla="+- 0 8884 8671"/>
                <a:gd name="T35" fmla="*/ 8884 h 371"/>
                <a:gd name="T36" fmla="+- 0 12729 12514"/>
                <a:gd name="T37" fmla="*/ T36 w 370"/>
                <a:gd name="T38" fmla="+- 0 8878 8671"/>
                <a:gd name="T39" fmla="*/ 8878 h 371"/>
                <a:gd name="T40" fmla="+- 0 12732 12514"/>
                <a:gd name="T41" fmla="*/ T40 w 370"/>
                <a:gd name="T42" fmla="+- 0 8875 8671"/>
                <a:gd name="T43" fmla="*/ 8875 h 371"/>
                <a:gd name="T44" fmla="+- 0 12734 12514"/>
                <a:gd name="T45" fmla="*/ T44 w 370"/>
                <a:gd name="T46" fmla="+- 0 8872 8671"/>
                <a:gd name="T47" fmla="*/ 8872 h 371"/>
                <a:gd name="T48" fmla="+- 0 12714 12514"/>
                <a:gd name="T49" fmla="*/ T48 w 370"/>
                <a:gd name="T50" fmla="+- 0 8872 8671"/>
                <a:gd name="T51" fmla="*/ 8872 h 371"/>
                <a:gd name="T52" fmla="+- 0 12713 12514"/>
                <a:gd name="T53" fmla="*/ T52 w 370"/>
                <a:gd name="T54" fmla="+- 0 8872 8671"/>
                <a:gd name="T55" fmla="*/ 8872 h 371"/>
                <a:gd name="T56" fmla="+- 0 12711 12514"/>
                <a:gd name="T57" fmla="*/ T56 w 370"/>
                <a:gd name="T58" fmla="+- 0 8871 8671"/>
                <a:gd name="T59" fmla="*/ 8871 h 371"/>
                <a:gd name="T60" fmla="+- 0 12709 12514"/>
                <a:gd name="T61" fmla="*/ T60 w 370"/>
                <a:gd name="T62" fmla="+- 0 8870 8671"/>
                <a:gd name="T63" fmla="*/ 8870 h 371"/>
                <a:gd name="T64" fmla="+- 0 12706 12514"/>
                <a:gd name="T65" fmla="*/ T64 w 370"/>
                <a:gd name="T66" fmla="+- 0 8867 8671"/>
                <a:gd name="T67" fmla="*/ 8867 h 371"/>
                <a:gd name="T68" fmla="+- 0 12681 12514"/>
                <a:gd name="T69" fmla="*/ T68 w 370"/>
                <a:gd name="T70" fmla="+- 0 8842 8671"/>
                <a:gd name="T71" fmla="*/ 8842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370" h="371">
                  <a:moveTo>
                    <a:pt x="167" y="171"/>
                  </a:moveTo>
                  <a:lnTo>
                    <a:pt x="147" y="171"/>
                  </a:lnTo>
                  <a:lnTo>
                    <a:pt x="187" y="211"/>
                  </a:lnTo>
                  <a:lnTo>
                    <a:pt x="192" y="215"/>
                  </a:lnTo>
                  <a:lnTo>
                    <a:pt x="194" y="216"/>
                  </a:lnTo>
                  <a:lnTo>
                    <a:pt x="197" y="217"/>
                  </a:lnTo>
                  <a:lnTo>
                    <a:pt x="200" y="217"/>
                  </a:lnTo>
                  <a:lnTo>
                    <a:pt x="206" y="215"/>
                  </a:lnTo>
                  <a:lnTo>
                    <a:pt x="210" y="213"/>
                  </a:lnTo>
                  <a:lnTo>
                    <a:pt x="215" y="207"/>
                  </a:lnTo>
                  <a:lnTo>
                    <a:pt x="218" y="204"/>
                  </a:lnTo>
                  <a:lnTo>
                    <a:pt x="220" y="201"/>
                  </a:lnTo>
                  <a:lnTo>
                    <a:pt x="200" y="201"/>
                  </a:lnTo>
                  <a:lnTo>
                    <a:pt x="199" y="201"/>
                  </a:lnTo>
                  <a:lnTo>
                    <a:pt x="197" y="200"/>
                  </a:lnTo>
                  <a:lnTo>
                    <a:pt x="195" y="199"/>
                  </a:lnTo>
                  <a:lnTo>
                    <a:pt x="192" y="196"/>
                  </a:lnTo>
                  <a:lnTo>
                    <a:pt x="167" y="171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91" name="Freeform 206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724 12514"/>
                <a:gd name="T1" fmla="*/ T0 w 370"/>
                <a:gd name="T2" fmla="+- 0 8865 8671"/>
                <a:gd name="T3" fmla="*/ 8865 h 371"/>
                <a:gd name="T4" fmla="+- 0 12714 12514"/>
                <a:gd name="T5" fmla="*/ T4 w 370"/>
                <a:gd name="T6" fmla="+- 0 8872 8671"/>
                <a:gd name="T7" fmla="*/ 8872 h 371"/>
                <a:gd name="T8" fmla="+- 0 12734 12514"/>
                <a:gd name="T9" fmla="*/ T8 w 370"/>
                <a:gd name="T10" fmla="+- 0 8872 8671"/>
                <a:gd name="T11" fmla="*/ 8872 h 371"/>
                <a:gd name="T12" fmla="+- 0 12734 12514"/>
                <a:gd name="T13" fmla="*/ T12 w 370"/>
                <a:gd name="T14" fmla="+- 0 8872 8671"/>
                <a:gd name="T15" fmla="*/ 8872 h 371"/>
                <a:gd name="T16" fmla="+- 0 12724 12514"/>
                <a:gd name="T17" fmla="*/ T16 w 370"/>
                <a:gd name="T18" fmla="+- 0 8865 8671"/>
                <a:gd name="T19" fmla="*/ 8865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70" h="371">
                  <a:moveTo>
                    <a:pt x="210" y="194"/>
                  </a:moveTo>
                  <a:lnTo>
                    <a:pt x="200" y="201"/>
                  </a:lnTo>
                  <a:lnTo>
                    <a:pt x="220" y="201"/>
                  </a:lnTo>
                  <a:lnTo>
                    <a:pt x="210" y="19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92" name="Freeform 207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691 12514"/>
                <a:gd name="T1" fmla="*/ T0 w 370"/>
                <a:gd name="T2" fmla="+- 0 8797 8671"/>
                <a:gd name="T3" fmla="*/ 8797 h 371"/>
                <a:gd name="T4" fmla="+- 0 12682 12514"/>
                <a:gd name="T5" fmla="*/ T4 w 370"/>
                <a:gd name="T6" fmla="+- 0 8806 8671"/>
                <a:gd name="T7" fmla="*/ 8806 h 371"/>
                <a:gd name="T8" fmla="+- 0 12741 12514"/>
                <a:gd name="T9" fmla="*/ T8 w 370"/>
                <a:gd name="T10" fmla="+- 0 8865 8671"/>
                <a:gd name="T11" fmla="*/ 8865 h 371"/>
                <a:gd name="T12" fmla="+- 0 12751 12514"/>
                <a:gd name="T13" fmla="*/ T12 w 370"/>
                <a:gd name="T14" fmla="+- 0 8855 8671"/>
                <a:gd name="T15" fmla="*/ 8855 h 371"/>
                <a:gd name="T16" fmla="+- 0 12716 12514"/>
                <a:gd name="T17" fmla="*/ T16 w 370"/>
                <a:gd name="T18" fmla="+- 0 8820 8671"/>
                <a:gd name="T19" fmla="*/ 8820 h 371"/>
                <a:gd name="T20" fmla="+- 0 12713 12514"/>
                <a:gd name="T21" fmla="*/ T20 w 370"/>
                <a:gd name="T22" fmla="+- 0 8815 8671"/>
                <a:gd name="T23" fmla="*/ 8815 h 371"/>
                <a:gd name="T24" fmla="+- 0 12710 12514"/>
                <a:gd name="T25" fmla="*/ T24 w 370"/>
                <a:gd name="T26" fmla="+- 0 8811 8671"/>
                <a:gd name="T27" fmla="*/ 8811 h 371"/>
                <a:gd name="T28" fmla="+- 0 12709 12514"/>
                <a:gd name="T29" fmla="*/ T28 w 370"/>
                <a:gd name="T30" fmla="+- 0 8808 8671"/>
                <a:gd name="T31" fmla="*/ 8808 h 371"/>
                <a:gd name="T32" fmla="+- 0 12708 12514"/>
                <a:gd name="T33" fmla="*/ T32 w 370"/>
                <a:gd name="T34" fmla="+- 0 8806 8671"/>
                <a:gd name="T35" fmla="*/ 8806 h 371"/>
                <a:gd name="T36" fmla="+- 0 12700 12514"/>
                <a:gd name="T37" fmla="*/ T36 w 370"/>
                <a:gd name="T38" fmla="+- 0 8806 8671"/>
                <a:gd name="T39" fmla="*/ 8806 h 371"/>
                <a:gd name="T40" fmla="+- 0 12691 12514"/>
                <a:gd name="T41" fmla="*/ T40 w 370"/>
                <a:gd name="T42" fmla="+- 0 8797 8671"/>
                <a:gd name="T43" fmla="*/ 8797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370" h="371">
                  <a:moveTo>
                    <a:pt x="177" y="126"/>
                  </a:moveTo>
                  <a:lnTo>
                    <a:pt x="168" y="135"/>
                  </a:lnTo>
                  <a:lnTo>
                    <a:pt x="227" y="194"/>
                  </a:lnTo>
                  <a:lnTo>
                    <a:pt x="237" y="184"/>
                  </a:lnTo>
                  <a:lnTo>
                    <a:pt x="202" y="149"/>
                  </a:lnTo>
                  <a:lnTo>
                    <a:pt x="199" y="144"/>
                  </a:lnTo>
                  <a:lnTo>
                    <a:pt x="196" y="140"/>
                  </a:lnTo>
                  <a:lnTo>
                    <a:pt x="195" y="137"/>
                  </a:lnTo>
                  <a:lnTo>
                    <a:pt x="194" y="135"/>
                  </a:lnTo>
                  <a:lnTo>
                    <a:pt x="186" y="135"/>
                  </a:lnTo>
                  <a:lnTo>
                    <a:pt x="177" y="12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93" name="Freeform 208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643 12514"/>
                <a:gd name="T1" fmla="*/ T0 w 370"/>
                <a:gd name="T2" fmla="+- 0 8804 8671"/>
                <a:gd name="T3" fmla="*/ 8804 h 371"/>
                <a:gd name="T4" fmla="+- 0 12639 12514"/>
                <a:gd name="T5" fmla="*/ T4 w 370"/>
                <a:gd name="T6" fmla="+- 0 8820 8671"/>
                <a:gd name="T7" fmla="*/ 8820 h 371"/>
                <a:gd name="T8" fmla="+- 0 12654 12514"/>
                <a:gd name="T9" fmla="*/ T8 w 370"/>
                <a:gd name="T10" fmla="+- 0 8835 8671"/>
                <a:gd name="T11" fmla="*/ 8835 h 371"/>
                <a:gd name="T12" fmla="+- 0 12646 12514"/>
                <a:gd name="T13" fmla="*/ T12 w 370"/>
                <a:gd name="T14" fmla="+- 0 8842 8671"/>
                <a:gd name="T15" fmla="*/ 8842 h 371"/>
                <a:gd name="T16" fmla="+- 0 12654 12514"/>
                <a:gd name="T17" fmla="*/ T16 w 370"/>
                <a:gd name="T18" fmla="+- 0 8850 8671"/>
                <a:gd name="T19" fmla="*/ 8850 h 371"/>
                <a:gd name="T20" fmla="+- 0 12661 12514"/>
                <a:gd name="T21" fmla="*/ T20 w 370"/>
                <a:gd name="T22" fmla="+- 0 8842 8671"/>
                <a:gd name="T23" fmla="*/ 8842 h 371"/>
                <a:gd name="T24" fmla="+- 0 12681 12514"/>
                <a:gd name="T25" fmla="*/ T24 w 370"/>
                <a:gd name="T26" fmla="+- 0 8842 8671"/>
                <a:gd name="T27" fmla="*/ 8842 h 371"/>
                <a:gd name="T28" fmla="+- 0 12671 12514"/>
                <a:gd name="T29" fmla="*/ T28 w 370"/>
                <a:gd name="T30" fmla="+- 0 8832 8671"/>
                <a:gd name="T31" fmla="*/ 8832 h 371"/>
                <a:gd name="T32" fmla="+- 0 12679 12514"/>
                <a:gd name="T33" fmla="*/ T32 w 370"/>
                <a:gd name="T34" fmla="+- 0 8825 8671"/>
                <a:gd name="T35" fmla="*/ 8825 h 371"/>
                <a:gd name="T36" fmla="+- 0 12663 12514"/>
                <a:gd name="T37" fmla="*/ T36 w 370"/>
                <a:gd name="T38" fmla="+- 0 8825 8671"/>
                <a:gd name="T39" fmla="*/ 8825 h 371"/>
                <a:gd name="T40" fmla="+- 0 12643 12514"/>
                <a:gd name="T41" fmla="*/ T40 w 370"/>
                <a:gd name="T42" fmla="+- 0 8804 8671"/>
                <a:gd name="T43" fmla="*/ 8804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370" h="371">
                  <a:moveTo>
                    <a:pt x="129" y="133"/>
                  </a:moveTo>
                  <a:lnTo>
                    <a:pt x="125" y="149"/>
                  </a:lnTo>
                  <a:lnTo>
                    <a:pt x="140" y="164"/>
                  </a:lnTo>
                  <a:lnTo>
                    <a:pt x="132" y="171"/>
                  </a:lnTo>
                  <a:lnTo>
                    <a:pt x="140" y="179"/>
                  </a:lnTo>
                  <a:lnTo>
                    <a:pt x="147" y="171"/>
                  </a:lnTo>
                  <a:lnTo>
                    <a:pt x="167" y="171"/>
                  </a:lnTo>
                  <a:lnTo>
                    <a:pt x="157" y="161"/>
                  </a:lnTo>
                  <a:lnTo>
                    <a:pt x="165" y="154"/>
                  </a:lnTo>
                  <a:lnTo>
                    <a:pt x="149" y="154"/>
                  </a:lnTo>
                  <a:lnTo>
                    <a:pt x="129" y="133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94" name="Freeform 209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730 12514"/>
                <a:gd name="T1" fmla="*/ T0 w 370"/>
                <a:gd name="T2" fmla="+- 0 8758 8671"/>
                <a:gd name="T3" fmla="*/ 8758 h 371"/>
                <a:gd name="T4" fmla="+- 0 12720 12514"/>
                <a:gd name="T5" fmla="*/ T4 w 370"/>
                <a:gd name="T6" fmla="+- 0 8768 8671"/>
                <a:gd name="T7" fmla="*/ 8768 h 371"/>
                <a:gd name="T8" fmla="+- 0 12779 12514"/>
                <a:gd name="T9" fmla="*/ T8 w 370"/>
                <a:gd name="T10" fmla="+- 0 8827 8671"/>
                <a:gd name="T11" fmla="*/ 8827 h 371"/>
                <a:gd name="T12" fmla="+- 0 12789 12514"/>
                <a:gd name="T13" fmla="*/ T12 w 370"/>
                <a:gd name="T14" fmla="+- 0 8817 8671"/>
                <a:gd name="T15" fmla="*/ 8817 h 371"/>
                <a:gd name="T16" fmla="+- 0 12730 12514"/>
                <a:gd name="T17" fmla="*/ T16 w 370"/>
                <a:gd name="T18" fmla="+- 0 8758 8671"/>
                <a:gd name="T19" fmla="*/ 8758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70" h="371">
                  <a:moveTo>
                    <a:pt x="216" y="87"/>
                  </a:moveTo>
                  <a:lnTo>
                    <a:pt x="206" y="97"/>
                  </a:lnTo>
                  <a:lnTo>
                    <a:pt x="265" y="156"/>
                  </a:lnTo>
                  <a:lnTo>
                    <a:pt x="275" y="146"/>
                  </a:lnTo>
                  <a:lnTo>
                    <a:pt x="216" y="87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95" name="Freeform 210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674 12514"/>
                <a:gd name="T1" fmla="*/ T0 w 370"/>
                <a:gd name="T2" fmla="+- 0 8815 8671"/>
                <a:gd name="T3" fmla="*/ 8815 h 371"/>
                <a:gd name="T4" fmla="+- 0 12663 12514"/>
                <a:gd name="T5" fmla="*/ T4 w 370"/>
                <a:gd name="T6" fmla="+- 0 8825 8671"/>
                <a:gd name="T7" fmla="*/ 8825 h 371"/>
                <a:gd name="T8" fmla="+- 0 12679 12514"/>
                <a:gd name="T9" fmla="*/ T8 w 370"/>
                <a:gd name="T10" fmla="+- 0 8825 8671"/>
                <a:gd name="T11" fmla="*/ 8825 h 371"/>
                <a:gd name="T12" fmla="+- 0 12681 12514"/>
                <a:gd name="T13" fmla="*/ T12 w 370"/>
                <a:gd name="T14" fmla="+- 0 8822 8671"/>
                <a:gd name="T15" fmla="*/ 8822 h 371"/>
                <a:gd name="T16" fmla="+- 0 12674 12514"/>
                <a:gd name="T17" fmla="*/ T16 w 370"/>
                <a:gd name="T18" fmla="+- 0 8815 8671"/>
                <a:gd name="T19" fmla="*/ 8815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70" h="371">
                  <a:moveTo>
                    <a:pt x="160" y="144"/>
                  </a:moveTo>
                  <a:lnTo>
                    <a:pt x="149" y="154"/>
                  </a:lnTo>
                  <a:lnTo>
                    <a:pt x="165" y="154"/>
                  </a:lnTo>
                  <a:lnTo>
                    <a:pt x="167" y="151"/>
                  </a:lnTo>
                  <a:lnTo>
                    <a:pt x="160" y="14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96" name="Freeform 211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716 12514"/>
                <a:gd name="T1" fmla="*/ T0 w 370"/>
                <a:gd name="T2" fmla="+- 0 8776 8671"/>
                <a:gd name="T3" fmla="*/ 8776 h 371"/>
                <a:gd name="T4" fmla="+- 0 12698 12514"/>
                <a:gd name="T5" fmla="*/ T4 w 370"/>
                <a:gd name="T6" fmla="+- 0 8795 8671"/>
                <a:gd name="T7" fmla="*/ 8795 h 371"/>
                <a:gd name="T8" fmla="+- 0 12698 12514"/>
                <a:gd name="T9" fmla="*/ T8 w 370"/>
                <a:gd name="T10" fmla="+- 0 8799 8671"/>
                <a:gd name="T11" fmla="*/ 8799 h 371"/>
                <a:gd name="T12" fmla="+- 0 12700 12514"/>
                <a:gd name="T13" fmla="*/ T12 w 370"/>
                <a:gd name="T14" fmla="+- 0 8806 8671"/>
                <a:gd name="T15" fmla="*/ 8806 h 371"/>
                <a:gd name="T16" fmla="+- 0 12708 12514"/>
                <a:gd name="T17" fmla="*/ T16 w 370"/>
                <a:gd name="T18" fmla="+- 0 8806 8671"/>
                <a:gd name="T19" fmla="*/ 8806 h 371"/>
                <a:gd name="T20" fmla="+- 0 12708 12514"/>
                <a:gd name="T21" fmla="*/ T20 w 370"/>
                <a:gd name="T22" fmla="+- 0 8804 8671"/>
                <a:gd name="T23" fmla="*/ 8804 h 371"/>
                <a:gd name="T24" fmla="+- 0 12709 12514"/>
                <a:gd name="T25" fmla="*/ T24 w 370"/>
                <a:gd name="T26" fmla="+- 0 8802 8671"/>
                <a:gd name="T27" fmla="*/ 8802 h 371"/>
                <a:gd name="T28" fmla="+- 0 12722 12514"/>
                <a:gd name="T29" fmla="*/ T28 w 370"/>
                <a:gd name="T30" fmla="+- 0 8789 8671"/>
                <a:gd name="T31" fmla="*/ 8789 h 371"/>
                <a:gd name="T32" fmla="+- 0 12716 12514"/>
                <a:gd name="T33" fmla="*/ T32 w 370"/>
                <a:gd name="T34" fmla="+- 0 8776 8671"/>
                <a:gd name="T35" fmla="*/ 8776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70" h="371">
                  <a:moveTo>
                    <a:pt x="202" y="105"/>
                  </a:moveTo>
                  <a:lnTo>
                    <a:pt x="184" y="124"/>
                  </a:lnTo>
                  <a:lnTo>
                    <a:pt x="184" y="128"/>
                  </a:lnTo>
                  <a:lnTo>
                    <a:pt x="186" y="135"/>
                  </a:lnTo>
                  <a:lnTo>
                    <a:pt x="194" y="135"/>
                  </a:lnTo>
                  <a:lnTo>
                    <a:pt x="194" y="133"/>
                  </a:lnTo>
                  <a:lnTo>
                    <a:pt x="195" y="131"/>
                  </a:lnTo>
                  <a:lnTo>
                    <a:pt x="208" y="118"/>
                  </a:lnTo>
                  <a:lnTo>
                    <a:pt x="202" y="105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97" name="Freeform 212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754 12514"/>
                <a:gd name="T1" fmla="*/ T0 w 370"/>
                <a:gd name="T2" fmla="+- 0 8734 8671"/>
                <a:gd name="T3" fmla="*/ 8734 h 371"/>
                <a:gd name="T4" fmla="+- 0 12745 12514"/>
                <a:gd name="T5" fmla="*/ T4 w 370"/>
                <a:gd name="T6" fmla="+- 0 8743 8671"/>
                <a:gd name="T7" fmla="*/ 8743 h 371"/>
                <a:gd name="T8" fmla="+- 0 12804 12514"/>
                <a:gd name="T9" fmla="*/ T8 w 370"/>
                <a:gd name="T10" fmla="+- 0 8802 8671"/>
                <a:gd name="T11" fmla="*/ 8802 h 371"/>
                <a:gd name="T12" fmla="+- 0 12814 12514"/>
                <a:gd name="T13" fmla="*/ T12 w 370"/>
                <a:gd name="T14" fmla="+- 0 8792 8671"/>
                <a:gd name="T15" fmla="*/ 8792 h 371"/>
                <a:gd name="T16" fmla="+- 0 12778 12514"/>
                <a:gd name="T17" fmla="*/ T16 w 370"/>
                <a:gd name="T18" fmla="+- 0 8756 8671"/>
                <a:gd name="T19" fmla="*/ 8756 h 371"/>
                <a:gd name="T20" fmla="+- 0 12774 12514"/>
                <a:gd name="T21" fmla="*/ T20 w 370"/>
                <a:gd name="T22" fmla="+- 0 8751 8671"/>
                <a:gd name="T23" fmla="*/ 8751 h 371"/>
                <a:gd name="T24" fmla="+- 0 12773 12514"/>
                <a:gd name="T25" fmla="*/ T24 w 370"/>
                <a:gd name="T26" fmla="+- 0 8747 8671"/>
                <a:gd name="T27" fmla="*/ 8747 h 371"/>
                <a:gd name="T28" fmla="+- 0 12771 12514"/>
                <a:gd name="T29" fmla="*/ T28 w 370"/>
                <a:gd name="T30" fmla="+- 0 8744 8671"/>
                <a:gd name="T31" fmla="*/ 8744 h 371"/>
                <a:gd name="T32" fmla="+- 0 12771 12514"/>
                <a:gd name="T33" fmla="*/ T32 w 370"/>
                <a:gd name="T34" fmla="+- 0 8742 8671"/>
                <a:gd name="T35" fmla="*/ 8742 h 371"/>
                <a:gd name="T36" fmla="+- 0 12762 12514"/>
                <a:gd name="T37" fmla="*/ T36 w 370"/>
                <a:gd name="T38" fmla="+- 0 8742 8671"/>
                <a:gd name="T39" fmla="*/ 8742 h 371"/>
                <a:gd name="T40" fmla="+- 0 12754 12514"/>
                <a:gd name="T41" fmla="*/ T40 w 370"/>
                <a:gd name="T42" fmla="+- 0 8734 8671"/>
                <a:gd name="T43" fmla="*/ 8734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370" h="371">
                  <a:moveTo>
                    <a:pt x="240" y="63"/>
                  </a:moveTo>
                  <a:lnTo>
                    <a:pt x="231" y="72"/>
                  </a:lnTo>
                  <a:lnTo>
                    <a:pt x="290" y="131"/>
                  </a:lnTo>
                  <a:lnTo>
                    <a:pt x="300" y="121"/>
                  </a:lnTo>
                  <a:lnTo>
                    <a:pt x="264" y="85"/>
                  </a:lnTo>
                  <a:lnTo>
                    <a:pt x="260" y="80"/>
                  </a:lnTo>
                  <a:lnTo>
                    <a:pt x="259" y="76"/>
                  </a:lnTo>
                  <a:lnTo>
                    <a:pt x="257" y="73"/>
                  </a:lnTo>
                  <a:lnTo>
                    <a:pt x="257" y="71"/>
                  </a:lnTo>
                  <a:lnTo>
                    <a:pt x="248" y="71"/>
                  </a:lnTo>
                  <a:lnTo>
                    <a:pt x="240" y="63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98" name="Freeform 213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813 12514"/>
                <a:gd name="T1" fmla="*/ T0 w 370"/>
                <a:gd name="T2" fmla="+- 0 8721 8671"/>
                <a:gd name="T3" fmla="*/ 8721 h 371"/>
                <a:gd name="T4" fmla="+- 0 12784 12514"/>
                <a:gd name="T5" fmla="*/ T4 w 370"/>
                <a:gd name="T6" fmla="+- 0 8721 8671"/>
                <a:gd name="T7" fmla="*/ 8721 h 371"/>
                <a:gd name="T8" fmla="+- 0 12792 12514"/>
                <a:gd name="T9" fmla="*/ T8 w 370"/>
                <a:gd name="T10" fmla="+- 0 8722 8671"/>
                <a:gd name="T11" fmla="*/ 8722 h 371"/>
                <a:gd name="T12" fmla="+- 0 12796 12514"/>
                <a:gd name="T13" fmla="*/ T12 w 370"/>
                <a:gd name="T14" fmla="+- 0 8724 8671"/>
                <a:gd name="T15" fmla="*/ 8724 h 371"/>
                <a:gd name="T16" fmla="+- 0 12839 12514"/>
                <a:gd name="T17" fmla="*/ T16 w 370"/>
                <a:gd name="T18" fmla="+- 0 8767 8671"/>
                <a:gd name="T19" fmla="*/ 8767 h 371"/>
                <a:gd name="T20" fmla="+- 0 12849 12514"/>
                <a:gd name="T21" fmla="*/ T20 w 370"/>
                <a:gd name="T22" fmla="+- 0 8757 8671"/>
                <a:gd name="T23" fmla="*/ 8757 h 371"/>
                <a:gd name="T24" fmla="+- 0 12814 12514"/>
                <a:gd name="T25" fmla="*/ T24 w 370"/>
                <a:gd name="T26" fmla="+- 0 8722 8671"/>
                <a:gd name="T27" fmla="*/ 8722 h 371"/>
                <a:gd name="T28" fmla="+- 0 12813 12514"/>
                <a:gd name="T29" fmla="*/ T28 w 370"/>
                <a:gd name="T30" fmla="+- 0 8721 8671"/>
                <a:gd name="T31" fmla="*/ 8721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70" h="371">
                  <a:moveTo>
                    <a:pt x="299" y="50"/>
                  </a:moveTo>
                  <a:lnTo>
                    <a:pt x="270" y="50"/>
                  </a:lnTo>
                  <a:lnTo>
                    <a:pt x="278" y="51"/>
                  </a:lnTo>
                  <a:lnTo>
                    <a:pt x="282" y="53"/>
                  </a:lnTo>
                  <a:lnTo>
                    <a:pt x="325" y="96"/>
                  </a:lnTo>
                  <a:lnTo>
                    <a:pt x="335" y="86"/>
                  </a:lnTo>
                  <a:lnTo>
                    <a:pt x="300" y="51"/>
                  </a:lnTo>
                  <a:lnTo>
                    <a:pt x="299" y="5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99" name="Freeform 214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707 12514"/>
                <a:gd name="T1" fmla="*/ T0 w 370"/>
                <a:gd name="T2" fmla="+- 0 8736 8671"/>
                <a:gd name="T3" fmla="*/ 8736 h 371"/>
                <a:gd name="T4" fmla="+- 0 12697 12514"/>
                <a:gd name="T5" fmla="*/ T4 w 370"/>
                <a:gd name="T6" fmla="+- 0 8746 8671"/>
                <a:gd name="T7" fmla="*/ 8746 h 371"/>
                <a:gd name="T8" fmla="+- 0 12709 12514"/>
                <a:gd name="T9" fmla="*/ T8 w 370"/>
                <a:gd name="T10" fmla="+- 0 8758 8671"/>
                <a:gd name="T11" fmla="*/ 8758 h 371"/>
                <a:gd name="T12" fmla="+- 0 12719 12514"/>
                <a:gd name="T13" fmla="*/ T12 w 370"/>
                <a:gd name="T14" fmla="+- 0 8748 8671"/>
                <a:gd name="T15" fmla="*/ 8748 h 371"/>
                <a:gd name="T16" fmla="+- 0 12707 12514"/>
                <a:gd name="T17" fmla="*/ T16 w 370"/>
                <a:gd name="T18" fmla="+- 0 8736 8671"/>
                <a:gd name="T19" fmla="*/ 8736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70" h="371">
                  <a:moveTo>
                    <a:pt x="193" y="65"/>
                  </a:moveTo>
                  <a:lnTo>
                    <a:pt x="183" y="75"/>
                  </a:lnTo>
                  <a:lnTo>
                    <a:pt x="195" y="87"/>
                  </a:lnTo>
                  <a:lnTo>
                    <a:pt x="205" y="77"/>
                  </a:lnTo>
                  <a:lnTo>
                    <a:pt x="193" y="65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00" name="Freeform 215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789 12514"/>
                <a:gd name="T1" fmla="*/ T0 w 370"/>
                <a:gd name="T2" fmla="+- 0 8706 8671"/>
                <a:gd name="T3" fmla="*/ 8706 h 371"/>
                <a:gd name="T4" fmla="+- 0 12761 12514"/>
                <a:gd name="T5" fmla="*/ T4 w 370"/>
                <a:gd name="T6" fmla="+- 0 8738 8671"/>
                <a:gd name="T7" fmla="*/ 8738 h 371"/>
                <a:gd name="T8" fmla="+- 0 12762 12514"/>
                <a:gd name="T9" fmla="*/ T8 w 370"/>
                <a:gd name="T10" fmla="+- 0 8742 8671"/>
                <a:gd name="T11" fmla="*/ 8742 h 371"/>
                <a:gd name="T12" fmla="+- 0 12771 12514"/>
                <a:gd name="T13" fmla="*/ T12 w 370"/>
                <a:gd name="T14" fmla="+- 0 8742 8671"/>
                <a:gd name="T15" fmla="*/ 8742 h 371"/>
                <a:gd name="T16" fmla="+- 0 12771 12514"/>
                <a:gd name="T17" fmla="*/ T16 w 370"/>
                <a:gd name="T18" fmla="+- 0 8740 8671"/>
                <a:gd name="T19" fmla="*/ 8740 h 371"/>
                <a:gd name="T20" fmla="+- 0 12771 12514"/>
                <a:gd name="T21" fmla="*/ T20 w 370"/>
                <a:gd name="T22" fmla="+- 0 8736 8671"/>
                <a:gd name="T23" fmla="*/ 8736 h 371"/>
                <a:gd name="T24" fmla="+- 0 12772 12514"/>
                <a:gd name="T25" fmla="*/ T24 w 370"/>
                <a:gd name="T26" fmla="+- 0 8732 8671"/>
                <a:gd name="T27" fmla="*/ 8732 h 371"/>
                <a:gd name="T28" fmla="+- 0 12774 12514"/>
                <a:gd name="T29" fmla="*/ T28 w 370"/>
                <a:gd name="T30" fmla="+- 0 8729 8671"/>
                <a:gd name="T31" fmla="*/ 8729 h 371"/>
                <a:gd name="T32" fmla="+- 0 12777 12514"/>
                <a:gd name="T33" fmla="*/ T32 w 370"/>
                <a:gd name="T34" fmla="+- 0 8726 8671"/>
                <a:gd name="T35" fmla="*/ 8726 h 371"/>
                <a:gd name="T36" fmla="+- 0 12781 12514"/>
                <a:gd name="T37" fmla="*/ T36 w 370"/>
                <a:gd name="T38" fmla="+- 0 8722 8671"/>
                <a:gd name="T39" fmla="*/ 8722 h 371"/>
                <a:gd name="T40" fmla="+- 0 12784 12514"/>
                <a:gd name="T41" fmla="*/ T40 w 370"/>
                <a:gd name="T42" fmla="+- 0 8721 8671"/>
                <a:gd name="T43" fmla="*/ 8721 h 371"/>
                <a:gd name="T44" fmla="+- 0 12813 12514"/>
                <a:gd name="T45" fmla="*/ T44 w 370"/>
                <a:gd name="T46" fmla="+- 0 8721 8671"/>
                <a:gd name="T47" fmla="*/ 8721 h 371"/>
                <a:gd name="T48" fmla="+- 0 12809 12514"/>
                <a:gd name="T49" fmla="*/ T48 w 370"/>
                <a:gd name="T50" fmla="+- 0 8717 8671"/>
                <a:gd name="T51" fmla="*/ 8717 h 371"/>
                <a:gd name="T52" fmla="+- 0 12806 12514"/>
                <a:gd name="T53" fmla="*/ T52 w 370"/>
                <a:gd name="T54" fmla="+- 0 8711 8671"/>
                <a:gd name="T55" fmla="*/ 8711 h 371"/>
                <a:gd name="T56" fmla="+- 0 12806 12514"/>
                <a:gd name="T57" fmla="*/ T56 w 370"/>
                <a:gd name="T58" fmla="+- 0 8709 8671"/>
                <a:gd name="T59" fmla="*/ 8709 h 371"/>
                <a:gd name="T60" fmla="+- 0 12798 12514"/>
                <a:gd name="T61" fmla="*/ T60 w 370"/>
                <a:gd name="T62" fmla="+- 0 8709 8671"/>
                <a:gd name="T63" fmla="*/ 8709 h 371"/>
                <a:gd name="T64" fmla="+- 0 12793 12514"/>
                <a:gd name="T65" fmla="*/ T64 w 370"/>
                <a:gd name="T66" fmla="+- 0 8706 8671"/>
                <a:gd name="T67" fmla="*/ 8706 h 371"/>
                <a:gd name="T68" fmla="+- 0 12789 12514"/>
                <a:gd name="T69" fmla="*/ T68 w 370"/>
                <a:gd name="T70" fmla="+- 0 8706 8671"/>
                <a:gd name="T71" fmla="*/ 8706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370" h="371">
                  <a:moveTo>
                    <a:pt x="275" y="35"/>
                  </a:moveTo>
                  <a:lnTo>
                    <a:pt x="247" y="67"/>
                  </a:lnTo>
                  <a:lnTo>
                    <a:pt x="248" y="71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7" y="65"/>
                  </a:lnTo>
                  <a:lnTo>
                    <a:pt x="258" y="61"/>
                  </a:lnTo>
                  <a:lnTo>
                    <a:pt x="260" y="58"/>
                  </a:lnTo>
                  <a:lnTo>
                    <a:pt x="263" y="55"/>
                  </a:lnTo>
                  <a:lnTo>
                    <a:pt x="267" y="51"/>
                  </a:lnTo>
                  <a:lnTo>
                    <a:pt x="270" y="50"/>
                  </a:lnTo>
                  <a:lnTo>
                    <a:pt x="299" y="50"/>
                  </a:lnTo>
                  <a:lnTo>
                    <a:pt x="295" y="46"/>
                  </a:lnTo>
                  <a:lnTo>
                    <a:pt x="292" y="40"/>
                  </a:lnTo>
                  <a:lnTo>
                    <a:pt x="292" y="38"/>
                  </a:lnTo>
                  <a:lnTo>
                    <a:pt x="284" y="38"/>
                  </a:lnTo>
                  <a:lnTo>
                    <a:pt x="279" y="35"/>
                  </a:lnTo>
                  <a:lnTo>
                    <a:pt x="275" y="35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01" name="Freeform 216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848 12514"/>
                <a:gd name="T1" fmla="*/ T0 w 370"/>
                <a:gd name="T2" fmla="+- 0 8686 8671"/>
                <a:gd name="T3" fmla="*/ 8686 h 371"/>
                <a:gd name="T4" fmla="+- 0 12822 12514"/>
                <a:gd name="T5" fmla="*/ T4 w 370"/>
                <a:gd name="T6" fmla="+- 0 8686 8671"/>
                <a:gd name="T7" fmla="*/ 8686 h 371"/>
                <a:gd name="T8" fmla="+- 0 12825 12514"/>
                <a:gd name="T9" fmla="*/ T8 w 370"/>
                <a:gd name="T10" fmla="+- 0 8686 8671"/>
                <a:gd name="T11" fmla="*/ 8686 h 371"/>
                <a:gd name="T12" fmla="+- 0 12827 12514"/>
                <a:gd name="T13" fmla="*/ T12 w 370"/>
                <a:gd name="T14" fmla="+- 0 8687 8671"/>
                <a:gd name="T15" fmla="*/ 8687 h 371"/>
                <a:gd name="T16" fmla="+- 0 12830 12514"/>
                <a:gd name="T17" fmla="*/ T16 w 370"/>
                <a:gd name="T18" fmla="+- 0 8688 8671"/>
                <a:gd name="T19" fmla="*/ 8688 h 371"/>
                <a:gd name="T20" fmla="+- 0 12833 12514"/>
                <a:gd name="T21" fmla="*/ T20 w 370"/>
                <a:gd name="T22" fmla="+- 0 8691 8671"/>
                <a:gd name="T23" fmla="*/ 8691 h 371"/>
                <a:gd name="T24" fmla="+- 0 12874 12514"/>
                <a:gd name="T25" fmla="*/ T24 w 370"/>
                <a:gd name="T26" fmla="+- 0 8732 8671"/>
                <a:gd name="T27" fmla="*/ 8732 h 371"/>
                <a:gd name="T28" fmla="+- 0 12884 12514"/>
                <a:gd name="T29" fmla="*/ T28 w 370"/>
                <a:gd name="T30" fmla="+- 0 8722 8671"/>
                <a:gd name="T31" fmla="*/ 8722 h 371"/>
                <a:gd name="T32" fmla="+- 0 12848 12514"/>
                <a:gd name="T33" fmla="*/ T32 w 370"/>
                <a:gd name="T34" fmla="+- 0 8686 8671"/>
                <a:gd name="T35" fmla="*/ 8686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70" h="371">
                  <a:moveTo>
                    <a:pt x="334" y="15"/>
                  </a:moveTo>
                  <a:lnTo>
                    <a:pt x="308" y="15"/>
                  </a:lnTo>
                  <a:lnTo>
                    <a:pt x="311" y="15"/>
                  </a:lnTo>
                  <a:lnTo>
                    <a:pt x="313" y="16"/>
                  </a:lnTo>
                  <a:lnTo>
                    <a:pt x="316" y="17"/>
                  </a:lnTo>
                  <a:lnTo>
                    <a:pt x="319" y="20"/>
                  </a:lnTo>
                  <a:lnTo>
                    <a:pt x="360" y="61"/>
                  </a:lnTo>
                  <a:lnTo>
                    <a:pt x="370" y="51"/>
                  </a:lnTo>
                  <a:lnTo>
                    <a:pt x="334" y="15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02" name="Freeform 217"/>
            <p:cNvSpPr>
              <a:spLocks/>
            </p:cNvSpPr>
            <p:nvPr/>
          </p:nvSpPr>
          <p:spPr bwMode="auto">
            <a:xfrm>
              <a:off x="12514" y="8671"/>
              <a:ext cx="370" cy="371"/>
            </a:xfrm>
            <a:custGeom>
              <a:avLst/>
              <a:gdLst>
                <a:gd name="T0" fmla="+- 0 12830 12514"/>
                <a:gd name="T1" fmla="*/ T0 w 370"/>
                <a:gd name="T2" fmla="+- 0 8671 8671"/>
                <a:gd name="T3" fmla="*/ 8671 h 371"/>
                <a:gd name="T4" fmla="+- 0 12817 12514"/>
                <a:gd name="T5" fmla="*/ T4 w 370"/>
                <a:gd name="T6" fmla="+- 0 8671 8671"/>
                <a:gd name="T7" fmla="*/ 8671 h 371"/>
                <a:gd name="T8" fmla="+- 0 12811 12514"/>
                <a:gd name="T9" fmla="*/ T8 w 370"/>
                <a:gd name="T10" fmla="+- 0 8674 8671"/>
                <a:gd name="T11" fmla="*/ 8674 h 371"/>
                <a:gd name="T12" fmla="+- 0 12805 12514"/>
                <a:gd name="T13" fmla="*/ T12 w 370"/>
                <a:gd name="T14" fmla="+- 0 8680 8671"/>
                <a:gd name="T15" fmla="*/ 8680 h 371"/>
                <a:gd name="T16" fmla="+- 0 12798 12514"/>
                <a:gd name="T17" fmla="*/ T16 w 370"/>
                <a:gd name="T18" fmla="+- 0 8688 8671"/>
                <a:gd name="T19" fmla="*/ 8688 h 371"/>
                <a:gd name="T20" fmla="+- 0 12795 12514"/>
                <a:gd name="T21" fmla="*/ T20 w 370"/>
                <a:gd name="T22" fmla="+- 0 8697 8671"/>
                <a:gd name="T23" fmla="*/ 8697 h 371"/>
                <a:gd name="T24" fmla="+- 0 12798 12514"/>
                <a:gd name="T25" fmla="*/ T24 w 370"/>
                <a:gd name="T26" fmla="+- 0 8709 8671"/>
                <a:gd name="T27" fmla="*/ 8709 h 371"/>
                <a:gd name="T28" fmla="+- 0 12806 12514"/>
                <a:gd name="T29" fmla="*/ T28 w 370"/>
                <a:gd name="T30" fmla="+- 0 8709 8671"/>
                <a:gd name="T31" fmla="*/ 8709 h 371"/>
                <a:gd name="T32" fmla="+- 0 12806 12514"/>
                <a:gd name="T33" fmla="*/ T32 w 370"/>
                <a:gd name="T34" fmla="+- 0 8700 8671"/>
                <a:gd name="T35" fmla="*/ 8700 h 371"/>
                <a:gd name="T36" fmla="+- 0 12808 12514"/>
                <a:gd name="T37" fmla="*/ T36 w 370"/>
                <a:gd name="T38" fmla="+- 0 8695 8671"/>
                <a:gd name="T39" fmla="*/ 8695 h 371"/>
                <a:gd name="T40" fmla="+- 0 12814 12514"/>
                <a:gd name="T41" fmla="*/ T40 w 370"/>
                <a:gd name="T42" fmla="+- 0 8689 8671"/>
                <a:gd name="T43" fmla="*/ 8689 h 371"/>
                <a:gd name="T44" fmla="+- 0 12817 12514"/>
                <a:gd name="T45" fmla="*/ T44 w 370"/>
                <a:gd name="T46" fmla="+- 0 8687 8671"/>
                <a:gd name="T47" fmla="*/ 8687 h 371"/>
                <a:gd name="T48" fmla="+- 0 12819 12514"/>
                <a:gd name="T49" fmla="*/ T48 w 370"/>
                <a:gd name="T50" fmla="+- 0 8687 8671"/>
                <a:gd name="T51" fmla="*/ 8687 h 371"/>
                <a:gd name="T52" fmla="+- 0 12822 12514"/>
                <a:gd name="T53" fmla="*/ T52 w 370"/>
                <a:gd name="T54" fmla="+- 0 8686 8671"/>
                <a:gd name="T55" fmla="*/ 8686 h 371"/>
                <a:gd name="T56" fmla="+- 0 12848 12514"/>
                <a:gd name="T57" fmla="*/ T56 w 370"/>
                <a:gd name="T58" fmla="+- 0 8686 8671"/>
                <a:gd name="T59" fmla="*/ 8686 h 371"/>
                <a:gd name="T60" fmla="+- 0 12837 12514"/>
                <a:gd name="T61" fmla="*/ T60 w 370"/>
                <a:gd name="T62" fmla="+- 0 8675 8671"/>
                <a:gd name="T63" fmla="*/ 8675 h 371"/>
                <a:gd name="T64" fmla="+- 0 12830 12514"/>
                <a:gd name="T65" fmla="*/ T64 w 370"/>
                <a:gd name="T66" fmla="+- 0 8671 8671"/>
                <a:gd name="T67" fmla="*/ 8671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370" h="371">
                  <a:moveTo>
                    <a:pt x="316" y="0"/>
                  </a:moveTo>
                  <a:lnTo>
                    <a:pt x="303" y="0"/>
                  </a:lnTo>
                  <a:lnTo>
                    <a:pt x="297" y="3"/>
                  </a:lnTo>
                  <a:lnTo>
                    <a:pt x="291" y="9"/>
                  </a:lnTo>
                  <a:lnTo>
                    <a:pt x="284" y="17"/>
                  </a:lnTo>
                  <a:lnTo>
                    <a:pt x="281" y="26"/>
                  </a:lnTo>
                  <a:lnTo>
                    <a:pt x="284" y="38"/>
                  </a:lnTo>
                  <a:lnTo>
                    <a:pt x="292" y="38"/>
                  </a:lnTo>
                  <a:lnTo>
                    <a:pt x="292" y="29"/>
                  </a:lnTo>
                  <a:lnTo>
                    <a:pt x="294" y="24"/>
                  </a:lnTo>
                  <a:lnTo>
                    <a:pt x="300" y="18"/>
                  </a:lnTo>
                  <a:lnTo>
                    <a:pt x="303" y="16"/>
                  </a:lnTo>
                  <a:lnTo>
                    <a:pt x="305" y="16"/>
                  </a:lnTo>
                  <a:lnTo>
                    <a:pt x="308" y="15"/>
                  </a:lnTo>
                  <a:lnTo>
                    <a:pt x="334" y="15"/>
                  </a:lnTo>
                  <a:lnTo>
                    <a:pt x="323" y="4"/>
                  </a:lnTo>
                  <a:lnTo>
                    <a:pt x="316" y="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55" name="Group 218"/>
          <p:cNvGrpSpPr>
            <a:grpSpLocks/>
          </p:cNvGrpSpPr>
          <p:nvPr/>
        </p:nvGrpSpPr>
        <p:grpSpPr bwMode="auto">
          <a:xfrm>
            <a:off x="8249920" y="5611621"/>
            <a:ext cx="288925" cy="273081"/>
            <a:chOff x="12992" y="8673"/>
            <a:chExt cx="455" cy="430"/>
          </a:xfrm>
        </p:grpSpPr>
        <p:sp>
          <p:nvSpPr>
            <p:cNvPr id="6463" name="Freeform 219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009 12992"/>
                <a:gd name="T1" fmla="*/ T0 w 455"/>
                <a:gd name="T2" fmla="+- 0 9007 8673"/>
                <a:gd name="T3" fmla="*/ 9007 h 430"/>
                <a:gd name="T4" fmla="+- 0 12992 12992"/>
                <a:gd name="T5" fmla="*/ T4 w 455"/>
                <a:gd name="T6" fmla="+- 0 9023 8673"/>
                <a:gd name="T7" fmla="*/ 9023 h 430"/>
                <a:gd name="T8" fmla="+- 0 13074 12992"/>
                <a:gd name="T9" fmla="*/ T8 w 455"/>
                <a:gd name="T10" fmla="+- 0 9103 8673"/>
                <a:gd name="T11" fmla="*/ 9103 h 430"/>
                <a:gd name="T12" fmla="+- 0 13084 12992"/>
                <a:gd name="T13" fmla="*/ T12 w 455"/>
                <a:gd name="T14" fmla="+- 0 9093 8673"/>
                <a:gd name="T15" fmla="*/ 9093 h 430"/>
                <a:gd name="T16" fmla="+- 0 13015 12992"/>
                <a:gd name="T17" fmla="*/ T16 w 455"/>
                <a:gd name="T18" fmla="+- 0 9025 8673"/>
                <a:gd name="T19" fmla="*/ 9025 h 430"/>
                <a:gd name="T20" fmla="+- 0 13045 12992"/>
                <a:gd name="T21" fmla="*/ T20 w 455"/>
                <a:gd name="T22" fmla="+- 0 9025 8673"/>
                <a:gd name="T23" fmla="*/ 9025 h 430"/>
                <a:gd name="T24" fmla="+- 0 13009 12992"/>
                <a:gd name="T25" fmla="*/ T24 w 455"/>
                <a:gd name="T26" fmla="+- 0 9007 8673"/>
                <a:gd name="T27" fmla="*/ 9007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455" h="430">
                  <a:moveTo>
                    <a:pt x="17" y="334"/>
                  </a:moveTo>
                  <a:lnTo>
                    <a:pt x="0" y="350"/>
                  </a:lnTo>
                  <a:lnTo>
                    <a:pt x="82" y="430"/>
                  </a:lnTo>
                  <a:lnTo>
                    <a:pt x="92" y="420"/>
                  </a:lnTo>
                  <a:lnTo>
                    <a:pt x="23" y="352"/>
                  </a:lnTo>
                  <a:lnTo>
                    <a:pt x="53" y="352"/>
                  </a:lnTo>
                  <a:lnTo>
                    <a:pt x="17" y="33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64" name="Freeform 220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045 12992"/>
                <a:gd name="T1" fmla="*/ T0 w 455"/>
                <a:gd name="T2" fmla="+- 0 9025 8673"/>
                <a:gd name="T3" fmla="*/ 9025 h 430"/>
                <a:gd name="T4" fmla="+- 0 13015 12992"/>
                <a:gd name="T5" fmla="*/ T4 w 455"/>
                <a:gd name="T6" fmla="+- 0 9025 8673"/>
                <a:gd name="T7" fmla="*/ 9025 h 430"/>
                <a:gd name="T8" fmla="+- 0 13108 12992"/>
                <a:gd name="T9" fmla="*/ T8 w 455"/>
                <a:gd name="T10" fmla="+- 0 9071 8673"/>
                <a:gd name="T11" fmla="*/ 9071 h 430"/>
                <a:gd name="T12" fmla="+- 0 13117 12992"/>
                <a:gd name="T13" fmla="*/ T12 w 455"/>
                <a:gd name="T14" fmla="+- 0 9061 8673"/>
                <a:gd name="T15" fmla="*/ 9061 h 430"/>
                <a:gd name="T16" fmla="+- 0 13114 12992"/>
                <a:gd name="T17" fmla="*/ T16 w 455"/>
                <a:gd name="T18" fmla="+- 0 9053 8673"/>
                <a:gd name="T19" fmla="*/ 9053 h 430"/>
                <a:gd name="T20" fmla="+- 0 13101 12992"/>
                <a:gd name="T21" fmla="*/ T20 w 455"/>
                <a:gd name="T22" fmla="+- 0 9053 8673"/>
                <a:gd name="T23" fmla="*/ 9053 h 430"/>
                <a:gd name="T24" fmla="+- 0 13093 12992"/>
                <a:gd name="T25" fmla="*/ T24 w 455"/>
                <a:gd name="T26" fmla="+- 0 9049 8673"/>
                <a:gd name="T27" fmla="*/ 9049 h 430"/>
                <a:gd name="T28" fmla="+- 0 13045 12992"/>
                <a:gd name="T29" fmla="*/ T28 w 455"/>
                <a:gd name="T30" fmla="+- 0 9025 8673"/>
                <a:gd name="T31" fmla="*/ 9025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55" h="430">
                  <a:moveTo>
                    <a:pt x="53" y="352"/>
                  </a:moveTo>
                  <a:lnTo>
                    <a:pt x="23" y="352"/>
                  </a:lnTo>
                  <a:lnTo>
                    <a:pt x="116" y="398"/>
                  </a:lnTo>
                  <a:lnTo>
                    <a:pt x="125" y="388"/>
                  </a:lnTo>
                  <a:lnTo>
                    <a:pt x="122" y="380"/>
                  </a:lnTo>
                  <a:lnTo>
                    <a:pt x="109" y="380"/>
                  </a:lnTo>
                  <a:lnTo>
                    <a:pt x="101" y="376"/>
                  </a:lnTo>
                  <a:lnTo>
                    <a:pt x="53" y="35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65" name="Freeform 221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070 12992"/>
                <a:gd name="T1" fmla="*/ T0 w 455"/>
                <a:gd name="T2" fmla="+- 0 8945 8673"/>
                <a:gd name="T3" fmla="*/ 8945 h 430"/>
                <a:gd name="T4" fmla="+- 0 13055 12992"/>
                <a:gd name="T5" fmla="*/ T4 w 455"/>
                <a:gd name="T6" fmla="+- 0 8959 8673"/>
                <a:gd name="T7" fmla="*/ 8959 h 430"/>
                <a:gd name="T8" fmla="+- 0 13093 12992"/>
                <a:gd name="T9" fmla="*/ T8 w 455"/>
                <a:gd name="T10" fmla="+- 0 9035 8673"/>
                <a:gd name="T11" fmla="*/ 9035 h 430"/>
                <a:gd name="T12" fmla="+- 0 13096 12992"/>
                <a:gd name="T13" fmla="*/ T12 w 455"/>
                <a:gd name="T14" fmla="+- 0 9043 8673"/>
                <a:gd name="T15" fmla="*/ 9043 h 430"/>
                <a:gd name="T16" fmla="+- 0 13101 12992"/>
                <a:gd name="T17" fmla="*/ T16 w 455"/>
                <a:gd name="T18" fmla="+- 0 9053 8673"/>
                <a:gd name="T19" fmla="*/ 9053 h 430"/>
                <a:gd name="T20" fmla="+- 0 13114 12992"/>
                <a:gd name="T21" fmla="*/ T20 w 455"/>
                <a:gd name="T22" fmla="+- 0 9053 8673"/>
                <a:gd name="T23" fmla="*/ 9053 h 430"/>
                <a:gd name="T24" fmla="+- 0 13073 12992"/>
                <a:gd name="T25" fmla="*/ T24 w 455"/>
                <a:gd name="T26" fmla="+- 0 8969 8673"/>
                <a:gd name="T27" fmla="*/ 8969 h 430"/>
                <a:gd name="T28" fmla="+- 0 13094 12992"/>
                <a:gd name="T29" fmla="*/ T28 w 455"/>
                <a:gd name="T30" fmla="+- 0 8969 8673"/>
                <a:gd name="T31" fmla="*/ 8969 h 430"/>
                <a:gd name="T32" fmla="+- 0 13070 12992"/>
                <a:gd name="T33" fmla="*/ T32 w 455"/>
                <a:gd name="T34" fmla="+- 0 8945 8673"/>
                <a:gd name="T35" fmla="*/ 8945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55" h="430">
                  <a:moveTo>
                    <a:pt x="78" y="272"/>
                  </a:moveTo>
                  <a:lnTo>
                    <a:pt x="63" y="286"/>
                  </a:lnTo>
                  <a:lnTo>
                    <a:pt x="101" y="362"/>
                  </a:lnTo>
                  <a:lnTo>
                    <a:pt x="104" y="370"/>
                  </a:lnTo>
                  <a:lnTo>
                    <a:pt x="109" y="380"/>
                  </a:lnTo>
                  <a:lnTo>
                    <a:pt x="122" y="380"/>
                  </a:lnTo>
                  <a:lnTo>
                    <a:pt x="81" y="296"/>
                  </a:lnTo>
                  <a:lnTo>
                    <a:pt x="102" y="296"/>
                  </a:lnTo>
                  <a:lnTo>
                    <a:pt x="78" y="27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66" name="Freeform 222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094 12992"/>
                <a:gd name="T1" fmla="*/ T0 w 455"/>
                <a:gd name="T2" fmla="+- 0 8969 8673"/>
                <a:gd name="T3" fmla="*/ 8969 h 430"/>
                <a:gd name="T4" fmla="+- 0 13073 12992"/>
                <a:gd name="T5" fmla="*/ T4 w 455"/>
                <a:gd name="T6" fmla="+- 0 8969 8673"/>
                <a:gd name="T7" fmla="*/ 8969 h 430"/>
                <a:gd name="T8" fmla="+- 0 13141 12992"/>
                <a:gd name="T9" fmla="*/ T8 w 455"/>
                <a:gd name="T10" fmla="+- 0 9037 8673"/>
                <a:gd name="T11" fmla="*/ 9037 h 430"/>
                <a:gd name="T12" fmla="+- 0 13151 12992"/>
                <a:gd name="T13" fmla="*/ T12 w 455"/>
                <a:gd name="T14" fmla="+- 0 9027 8673"/>
                <a:gd name="T15" fmla="*/ 9027 h 430"/>
                <a:gd name="T16" fmla="+- 0 13094 12992"/>
                <a:gd name="T17" fmla="*/ T16 w 455"/>
                <a:gd name="T18" fmla="+- 0 8969 8673"/>
                <a:gd name="T19" fmla="*/ 8969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55" h="430">
                  <a:moveTo>
                    <a:pt x="102" y="296"/>
                  </a:moveTo>
                  <a:lnTo>
                    <a:pt x="81" y="296"/>
                  </a:lnTo>
                  <a:lnTo>
                    <a:pt x="149" y="364"/>
                  </a:lnTo>
                  <a:lnTo>
                    <a:pt x="159" y="354"/>
                  </a:lnTo>
                  <a:lnTo>
                    <a:pt x="102" y="29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67" name="Freeform 223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180 12992"/>
                <a:gd name="T1" fmla="*/ T0 w 455"/>
                <a:gd name="T2" fmla="+- 0 8927 8673"/>
                <a:gd name="T3" fmla="*/ 8927 h 430"/>
                <a:gd name="T4" fmla="+- 0 13158 12992"/>
                <a:gd name="T5" fmla="*/ T4 w 455"/>
                <a:gd name="T6" fmla="+- 0 8927 8673"/>
                <a:gd name="T7" fmla="*/ 8927 h 430"/>
                <a:gd name="T8" fmla="+- 0 13161 12992"/>
                <a:gd name="T9" fmla="*/ T8 w 455"/>
                <a:gd name="T10" fmla="+- 0 8929 8673"/>
                <a:gd name="T11" fmla="*/ 8929 h 430"/>
                <a:gd name="T12" fmla="+- 0 13165 12992"/>
                <a:gd name="T13" fmla="*/ T12 w 455"/>
                <a:gd name="T14" fmla="+- 0 8933 8673"/>
                <a:gd name="T15" fmla="*/ 8933 h 430"/>
                <a:gd name="T16" fmla="+- 0 13167 12992"/>
                <a:gd name="T17" fmla="*/ T16 w 455"/>
                <a:gd name="T18" fmla="+- 0 8933 8673"/>
                <a:gd name="T19" fmla="*/ 8933 h 430"/>
                <a:gd name="T20" fmla="+- 0 13168 12992"/>
                <a:gd name="T21" fmla="*/ T20 w 455"/>
                <a:gd name="T22" fmla="+- 0 8935 8673"/>
                <a:gd name="T23" fmla="*/ 8935 h 430"/>
                <a:gd name="T24" fmla="+- 0 13161 12992"/>
                <a:gd name="T25" fmla="*/ T24 w 455"/>
                <a:gd name="T26" fmla="+- 0 8947 8673"/>
                <a:gd name="T27" fmla="*/ 8947 h 430"/>
                <a:gd name="T28" fmla="+- 0 13154 12992"/>
                <a:gd name="T29" fmla="*/ T28 w 455"/>
                <a:gd name="T30" fmla="+- 0 8957 8673"/>
                <a:gd name="T31" fmla="*/ 8957 h 430"/>
                <a:gd name="T32" fmla="+- 0 13150 12992"/>
                <a:gd name="T33" fmla="*/ T32 w 455"/>
                <a:gd name="T34" fmla="+- 0 8961 8673"/>
                <a:gd name="T35" fmla="*/ 8961 h 430"/>
                <a:gd name="T36" fmla="+- 0 13148 12992"/>
                <a:gd name="T37" fmla="*/ T36 w 455"/>
                <a:gd name="T38" fmla="+- 0 8963 8673"/>
                <a:gd name="T39" fmla="*/ 8963 h 430"/>
                <a:gd name="T40" fmla="+- 0 13146 12992"/>
                <a:gd name="T41" fmla="*/ T40 w 455"/>
                <a:gd name="T42" fmla="+- 0 8967 8673"/>
                <a:gd name="T43" fmla="*/ 8967 h 430"/>
                <a:gd name="T44" fmla="+- 0 13144 12992"/>
                <a:gd name="T45" fmla="*/ T44 w 455"/>
                <a:gd name="T46" fmla="+- 0 8969 8673"/>
                <a:gd name="T47" fmla="*/ 8969 h 430"/>
                <a:gd name="T48" fmla="+- 0 13143 12992"/>
                <a:gd name="T49" fmla="*/ T48 w 455"/>
                <a:gd name="T50" fmla="+- 0 8973 8673"/>
                <a:gd name="T51" fmla="*/ 8973 h 430"/>
                <a:gd name="T52" fmla="+- 0 13142 12992"/>
                <a:gd name="T53" fmla="*/ T52 w 455"/>
                <a:gd name="T54" fmla="+- 0 8977 8673"/>
                <a:gd name="T55" fmla="*/ 8977 h 430"/>
                <a:gd name="T56" fmla="+- 0 13142 12992"/>
                <a:gd name="T57" fmla="*/ T56 w 455"/>
                <a:gd name="T58" fmla="+- 0 8981 8673"/>
                <a:gd name="T59" fmla="*/ 8981 h 430"/>
                <a:gd name="T60" fmla="+- 0 13142 12992"/>
                <a:gd name="T61" fmla="*/ T60 w 455"/>
                <a:gd name="T62" fmla="+- 0 8985 8673"/>
                <a:gd name="T63" fmla="*/ 8985 h 430"/>
                <a:gd name="T64" fmla="+- 0 13143 12992"/>
                <a:gd name="T65" fmla="*/ T64 w 455"/>
                <a:gd name="T66" fmla="+- 0 8987 8673"/>
                <a:gd name="T67" fmla="*/ 8987 h 430"/>
                <a:gd name="T68" fmla="+- 0 13144 12992"/>
                <a:gd name="T69" fmla="*/ T68 w 455"/>
                <a:gd name="T70" fmla="+- 0 8991 8673"/>
                <a:gd name="T71" fmla="*/ 8991 h 430"/>
                <a:gd name="T72" fmla="+- 0 13146 12992"/>
                <a:gd name="T73" fmla="*/ T72 w 455"/>
                <a:gd name="T74" fmla="+- 0 8995 8673"/>
                <a:gd name="T75" fmla="*/ 8995 h 430"/>
                <a:gd name="T76" fmla="+- 0 13149 12992"/>
                <a:gd name="T77" fmla="*/ T76 w 455"/>
                <a:gd name="T78" fmla="+- 0 8997 8673"/>
                <a:gd name="T79" fmla="*/ 8997 h 430"/>
                <a:gd name="T80" fmla="+- 0 13154 12992"/>
                <a:gd name="T81" fmla="*/ T80 w 455"/>
                <a:gd name="T82" fmla="+- 0 9003 8673"/>
                <a:gd name="T83" fmla="*/ 9003 h 430"/>
                <a:gd name="T84" fmla="+- 0 13160 12992"/>
                <a:gd name="T85" fmla="*/ T84 w 455"/>
                <a:gd name="T86" fmla="+- 0 9005 8673"/>
                <a:gd name="T87" fmla="*/ 9005 h 430"/>
                <a:gd name="T88" fmla="+- 0 13173 12992"/>
                <a:gd name="T89" fmla="*/ T88 w 455"/>
                <a:gd name="T90" fmla="+- 0 9005 8673"/>
                <a:gd name="T91" fmla="*/ 9005 h 430"/>
                <a:gd name="T92" fmla="+- 0 13179 12992"/>
                <a:gd name="T93" fmla="*/ T92 w 455"/>
                <a:gd name="T94" fmla="+- 0 9001 8673"/>
                <a:gd name="T95" fmla="*/ 9001 h 430"/>
                <a:gd name="T96" fmla="+- 0 13186 12992"/>
                <a:gd name="T97" fmla="*/ T96 w 455"/>
                <a:gd name="T98" fmla="+- 0 8995 8673"/>
                <a:gd name="T99" fmla="*/ 8995 h 430"/>
                <a:gd name="T100" fmla="+- 0 13190 12992"/>
                <a:gd name="T101" fmla="*/ T100 w 455"/>
                <a:gd name="T102" fmla="+- 0 8991 8673"/>
                <a:gd name="T103" fmla="*/ 8991 h 430"/>
                <a:gd name="T104" fmla="+- 0 13165 12992"/>
                <a:gd name="T105" fmla="*/ T104 w 455"/>
                <a:gd name="T106" fmla="+- 0 8991 8673"/>
                <a:gd name="T107" fmla="*/ 8991 h 430"/>
                <a:gd name="T108" fmla="+- 0 13162 12992"/>
                <a:gd name="T109" fmla="*/ T108 w 455"/>
                <a:gd name="T110" fmla="+- 0 8989 8673"/>
                <a:gd name="T111" fmla="*/ 8989 h 430"/>
                <a:gd name="T112" fmla="+- 0 13155 12992"/>
                <a:gd name="T113" fmla="*/ T112 w 455"/>
                <a:gd name="T114" fmla="+- 0 8979 8673"/>
                <a:gd name="T115" fmla="*/ 8979 h 430"/>
                <a:gd name="T116" fmla="+- 0 13156 12992"/>
                <a:gd name="T117" fmla="*/ T116 w 455"/>
                <a:gd name="T118" fmla="+- 0 8975 8673"/>
                <a:gd name="T119" fmla="*/ 8975 h 430"/>
                <a:gd name="T120" fmla="+- 0 13158 12992"/>
                <a:gd name="T121" fmla="*/ T120 w 455"/>
                <a:gd name="T122" fmla="+- 0 8971 8673"/>
                <a:gd name="T123" fmla="*/ 8971 h 430"/>
                <a:gd name="T124" fmla="+- 0 13160 12992"/>
                <a:gd name="T125" fmla="*/ T124 w 455"/>
                <a:gd name="T126" fmla="+- 0 8967 8673"/>
                <a:gd name="T127" fmla="*/ 8967 h 430"/>
                <a:gd name="T128" fmla="+- 0 13163 12992"/>
                <a:gd name="T129" fmla="*/ T128 w 455"/>
                <a:gd name="T130" fmla="+- 0 8963 8673"/>
                <a:gd name="T131" fmla="*/ 8963 h 430"/>
                <a:gd name="T132" fmla="+- 0 13170 12992"/>
                <a:gd name="T133" fmla="*/ T132 w 455"/>
                <a:gd name="T134" fmla="+- 0 8955 8673"/>
                <a:gd name="T135" fmla="*/ 8955 h 430"/>
                <a:gd name="T136" fmla="+- 0 13174 12992"/>
                <a:gd name="T137" fmla="*/ T136 w 455"/>
                <a:gd name="T138" fmla="+- 0 8947 8673"/>
                <a:gd name="T139" fmla="*/ 8947 h 430"/>
                <a:gd name="T140" fmla="+- 0 13176 12992"/>
                <a:gd name="T141" fmla="*/ T140 w 455"/>
                <a:gd name="T142" fmla="+- 0 8943 8673"/>
                <a:gd name="T143" fmla="*/ 8943 h 430"/>
                <a:gd name="T144" fmla="+- 0 13196 12992"/>
                <a:gd name="T145" fmla="*/ T144 w 455"/>
                <a:gd name="T146" fmla="+- 0 8943 8673"/>
                <a:gd name="T147" fmla="*/ 8943 h 430"/>
                <a:gd name="T148" fmla="+- 0 13191 12992"/>
                <a:gd name="T149" fmla="*/ T148 w 455"/>
                <a:gd name="T150" fmla="+- 0 8937 8673"/>
                <a:gd name="T151" fmla="*/ 8937 h 430"/>
                <a:gd name="T152" fmla="+- 0 13180 12992"/>
                <a:gd name="T153" fmla="*/ T152 w 455"/>
                <a:gd name="T154" fmla="+- 0 8927 8673"/>
                <a:gd name="T155" fmla="*/ 8927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455" h="430">
                  <a:moveTo>
                    <a:pt x="188" y="254"/>
                  </a:moveTo>
                  <a:lnTo>
                    <a:pt x="166" y="254"/>
                  </a:lnTo>
                  <a:lnTo>
                    <a:pt x="169" y="256"/>
                  </a:lnTo>
                  <a:lnTo>
                    <a:pt x="173" y="260"/>
                  </a:lnTo>
                  <a:lnTo>
                    <a:pt x="175" y="260"/>
                  </a:lnTo>
                  <a:lnTo>
                    <a:pt x="176" y="262"/>
                  </a:lnTo>
                  <a:lnTo>
                    <a:pt x="169" y="274"/>
                  </a:lnTo>
                  <a:lnTo>
                    <a:pt x="162" y="284"/>
                  </a:lnTo>
                  <a:lnTo>
                    <a:pt x="158" y="288"/>
                  </a:lnTo>
                  <a:lnTo>
                    <a:pt x="156" y="290"/>
                  </a:lnTo>
                  <a:lnTo>
                    <a:pt x="154" y="294"/>
                  </a:lnTo>
                  <a:lnTo>
                    <a:pt x="152" y="296"/>
                  </a:lnTo>
                  <a:lnTo>
                    <a:pt x="151" y="300"/>
                  </a:lnTo>
                  <a:lnTo>
                    <a:pt x="150" y="304"/>
                  </a:lnTo>
                  <a:lnTo>
                    <a:pt x="150" y="308"/>
                  </a:lnTo>
                  <a:lnTo>
                    <a:pt x="150" y="312"/>
                  </a:lnTo>
                  <a:lnTo>
                    <a:pt x="151" y="314"/>
                  </a:lnTo>
                  <a:lnTo>
                    <a:pt x="152" y="318"/>
                  </a:lnTo>
                  <a:lnTo>
                    <a:pt x="154" y="322"/>
                  </a:lnTo>
                  <a:lnTo>
                    <a:pt x="157" y="324"/>
                  </a:lnTo>
                  <a:lnTo>
                    <a:pt x="162" y="330"/>
                  </a:lnTo>
                  <a:lnTo>
                    <a:pt x="168" y="332"/>
                  </a:lnTo>
                  <a:lnTo>
                    <a:pt x="181" y="332"/>
                  </a:lnTo>
                  <a:lnTo>
                    <a:pt x="187" y="328"/>
                  </a:lnTo>
                  <a:lnTo>
                    <a:pt x="194" y="322"/>
                  </a:lnTo>
                  <a:lnTo>
                    <a:pt x="198" y="318"/>
                  </a:lnTo>
                  <a:lnTo>
                    <a:pt x="173" y="318"/>
                  </a:lnTo>
                  <a:lnTo>
                    <a:pt x="170" y="316"/>
                  </a:lnTo>
                  <a:lnTo>
                    <a:pt x="163" y="306"/>
                  </a:lnTo>
                  <a:lnTo>
                    <a:pt x="164" y="302"/>
                  </a:lnTo>
                  <a:lnTo>
                    <a:pt x="166" y="298"/>
                  </a:lnTo>
                  <a:lnTo>
                    <a:pt x="168" y="294"/>
                  </a:lnTo>
                  <a:lnTo>
                    <a:pt x="171" y="290"/>
                  </a:lnTo>
                  <a:lnTo>
                    <a:pt x="178" y="282"/>
                  </a:lnTo>
                  <a:lnTo>
                    <a:pt x="182" y="274"/>
                  </a:lnTo>
                  <a:lnTo>
                    <a:pt x="184" y="270"/>
                  </a:lnTo>
                  <a:lnTo>
                    <a:pt x="204" y="270"/>
                  </a:lnTo>
                  <a:lnTo>
                    <a:pt x="199" y="264"/>
                  </a:lnTo>
                  <a:lnTo>
                    <a:pt x="188" y="25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68" name="Freeform 224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196 12992"/>
                <a:gd name="T1" fmla="*/ T0 w 455"/>
                <a:gd name="T2" fmla="+- 0 8943 8673"/>
                <a:gd name="T3" fmla="*/ 8943 h 430"/>
                <a:gd name="T4" fmla="+- 0 13176 12992"/>
                <a:gd name="T5" fmla="*/ T4 w 455"/>
                <a:gd name="T6" fmla="+- 0 8943 8673"/>
                <a:gd name="T7" fmla="*/ 8943 h 430"/>
                <a:gd name="T8" fmla="+- 0 13180 12992"/>
                <a:gd name="T9" fmla="*/ T8 w 455"/>
                <a:gd name="T10" fmla="+- 0 8947 8673"/>
                <a:gd name="T11" fmla="*/ 8947 h 430"/>
                <a:gd name="T12" fmla="+- 0 13184 12992"/>
                <a:gd name="T13" fmla="*/ T12 w 455"/>
                <a:gd name="T14" fmla="+- 0 8951 8673"/>
                <a:gd name="T15" fmla="*/ 8951 h 430"/>
                <a:gd name="T16" fmla="+- 0 13187 12992"/>
                <a:gd name="T17" fmla="*/ T16 w 455"/>
                <a:gd name="T18" fmla="+- 0 8955 8673"/>
                <a:gd name="T19" fmla="*/ 8955 h 430"/>
                <a:gd name="T20" fmla="+- 0 13188 12992"/>
                <a:gd name="T21" fmla="*/ T20 w 455"/>
                <a:gd name="T22" fmla="+- 0 8957 8673"/>
                <a:gd name="T23" fmla="*/ 8957 h 430"/>
                <a:gd name="T24" fmla="+- 0 13189 12992"/>
                <a:gd name="T25" fmla="*/ T24 w 455"/>
                <a:gd name="T26" fmla="+- 0 8963 8673"/>
                <a:gd name="T27" fmla="*/ 8963 h 430"/>
                <a:gd name="T28" fmla="+- 0 13190 12992"/>
                <a:gd name="T29" fmla="*/ T28 w 455"/>
                <a:gd name="T30" fmla="+- 0 8967 8673"/>
                <a:gd name="T31" fmla="*/ 8967 h 430"/>
                <a:gd name="T32" fmla="+- 0 13187 12992"/>
                <a:gd name="T33" fmla="*/ T32 w 455"/>
                <a:gd name="T34" fmla="+- 0 8977 8673"/>
                <a:gd name="T35" fmla="*/ 8977 h 430"/>
                <a:gd name="T36" fmla="+- 0 13184 12992"/>
                <a:gd name="T37" fmla="*/ T36 w 455"/>
                <a:gd name="T38" fmla="+- 0 8981 8673"/>
                <a:gd name="T39" fmla="*/ 8981 h 430"/>
                <a:gd name="T40" fmla="+- 0 13180 12992"/>
                <a:gd name="T41" fmla="*/ T40 w 455"/>
                <a:gd name="T42" fmla="+- 0 8985 8673"/>
                <a:gd name="T43" fmla="*/ 8985 h 430"/>
                <a:gd name="T44" fmla="+- 0 13177 12992"/>
                <a:gd name="T45" fmla="*/ T44 w 455"/>
                <a:gd name="T46" fmla="+- 0 8989 8673"/>
                <a:gd name="T47" fmla="*/ 8989 h 430"/>
                <a:gd name="T48" fmla="+- 0 13173 12992"/>
                <a:gd name="T49" fmla="*/ T48 w 455"/>
                <a:gd name="T50" fmla="+- 0 8991 8673"/>
                <a:gd name="T51" fmla="*/ 8991 h 430"/>
                <a:gd name="T52" fmla="+- 0 13190 12992"/>
                <a:gd name="T53" fmla="*/ T52 w 455"/>
                <a:gd name="T54" fmla="+- 0 8991 8673"/>
                <a:gd name="T55" fmla="*/ 8991 h 430"/>
                <a:gd name="T56" fmla="+- 0 13193 12992"/>
                <a:gd name="T57" fmla="*/ T56 w 455"/>
                <a:gd name="T58" fmla="+- 0 8987 8673"/>
                <a:gd name="T59" fmla="*/ 8987 h 430"/>
                <a:gd name="T60" fmla="+- 0 13197 12992"/>
                <a:gd name="T61" fmla="*/ T60 w 455"/>
                <a:gd name="T62" fmla="+- 0 8977 8673"/>
                <a:gd name="T63" fmla="*/ 8977 h 430"/>
                <a:gd name="T64" fmla="+- 0 13198 12992"/>
                <a:gd name="T65" fmla="*/ T64 w 455"/>
                <a:gd name="T66" fmla="+- 0 8971 8673"/>
                <a:gd name="T67" fmla="*/ 8971 h 430"/>
                <a:gd name="T68" fmla="+- 0 13199 12992"/>
                <a:gd name="T69" fmla="*/ T68 w 455"/>
                <a:gd name="T70" fmla="+- 0 8965 8673"/>
                <a:gd name="T71" fmla="*/ 8965 h 430"/>
                <a:gd name="T72" fmla="+- 0 13212 12992"/>
                <a:gd name="T73" fmla="*/ T72 w 455"/>
                <a:gd name="T74" fmla="+- 0 8965 8673"/>
                <a:gd name="T75" fmla="*/ 8965 h 430"/>
                <a:gd name="T76" fmla="+- 0 13219 12992"/>
                <a:gd name="T77" fmla="*/ T76 w 455"/>
                <a:gd name="T78" fmla="+- 0 8959 8673"/>
                <a:gd name="T79" fmla="*/ 8959 h 430"/>
                <a:gd name="T80" fmla="+- 0 13215 12992"/>
                <a:gd name="T81" fmla="*/ T80 w 455"/>
                <a:gd name="T82" fmla="+- 0 8957 8673"/>
                <a:gd name="T83" fmla="*/ 8957 h 430"/>
                <a:gd name="T84" fmla="+- 0 13212 12992"/>
                <a:gd name="T85" fmla="*/ T84 w 455"/>
                <a:gd name="T86" fmla="+- 0 8957 8673"/>
                <a:gd name="T87" fmla="*/ 8957 h 430"/>
                <a:gd name="T88" fmla="+- 0 13209 12992"/>
                <a:gd name="T89" fmla="*/ T88 w 455"/>
                <a:gd name="T90" fmla="+- 0 8955 8673"/>
                <a:gd name="T91" fmla="*/ 8955 h 430"/>
                <a:gd name="T92" fmla="+- 0 13206 12992"/>
                <a:gd name="T93" fmla="*/ T92 w 455"/>
                <a:gd name="T94" fmla="+- 0 8953 8673"/>
                <a:gd name="T95" fmla="*/ 8953 h 430"/>
                <a:gd name="T96" fmla="+- 0 13200 12992"/>
                <a:gd name="T97" fmla="*/ T96 w 455"/>
                <a:gd name="T98" fmla="+- 0 8947 8673"/>
                <a:gd name="T99" fmla="*/ 8947 h 430"/>
                <a:gd name="T100" fmla="+- 0 13196 12992"/>
                <a:gd name="T101" fmla="*/ T100 w 455"/>
                <a:gd name="T102" fmla="+- 0 8943 8673"/>
                <a:gd name="T103" fmla="*/ 8943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455" h="430">
                  <a:moveTo>
                    <a:pt x="204" y="270"/>
                  </a:moveTo>
                  <a:lnTo>
                    <a:pt x="184" y="270"/>
                  </a:lnTo>
                  <a:lnTo>
                    <a:pt x="188" y="274"/>
                  </a:lnTo>
                  <a:lnTo>
                    <a:pt x="192" y="278"/>
                  </a:lnTo>
                  <a:lnTo>
                    <a:pt x="195" y="282"/>
                  </a:lnTo>
                  <a:lnTo>
                    <a:pt x="196" y="284"/>
                  </a:lnTo>
                  <a:lnTo>
                    <a:pt x="197" y="290"/>
                  </a:lnTo>
                  <a:lnTo>
                    <a:pt x="198" y="294"/>
                  </a:lnTo>
                  <a:lnTo>
                    <a:pt x="195" y="304"/>
                  </a:lnTo>
                  <a:lnTo>
                    <a:pt x="192" y="308"/>
                  </a:lnTo>
                  <a:lnTo>
                    <a:pt x="188" y="312"/>
                  </a:lnTo>
                  <a:lnTo>
                    <a:pt x="185" y="316"/>
                  </a:lnTo>
                  <a:lnTo>
                    <a:pt x="181" y="318"/>
                  </a:lnTo>
                  <a:lnTo>
                    <a:pt x="198" y="318"/>
                  </a:lnTo>
                  <a:lnTo>
                    <a:pt x="201" y="314"/>
                  </a:lnTo>
                  <a:lnTo>
                    <a:pt x="205" y="304"/>
                  </a:lnTo>
                  <a:lnTo>
                    <a:pt x="206" y="298"/>
                  </a:lnTo>
                  <a:lnTo>
                    <a:pt x="207" y="292"/>
                  </a:lnTo>
                  <a:lnTo>
                    <a:pt x="220" y="292"/>
                  </a:lnTo>
                  <a:lnTo>
                    <a:pt x="227" y="286"/>
                  </a:lnTo>
                  <a:lnTo>
                    <a:pt x="223" y="284"/>
                  </a:lnTo>
                  <a:lnTo>
                    <a:pt x="220" y="284"/>
                  </a:lnTo>
                  <a:lnTo>
                    <a:pt x="217" y="282"/>
                  </a:lnTo>
                  <a:lnTo>
                    <a:pt x="214" y="280"/>
                  </a:lnTo>
                  <a:lnTo>
                    <a:pt x="208" y="274"/>
                  </a:lnTo>
                  <a:lnTo>
                    <a:pt x="204" y="27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69" name="Freeform 225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155 12992"/>
                <a:gd name="T1" fmla="*/ T0 w 455"/>
                <a:gd name="T2" fmla="+- 0 8911 8673"/>
                <a:gd name="T3" fmla="*/ 8911 h 430"/>
                <a:gd name="T4" fmla="+- 0 13151 12992"/>
                <a:gd name="T5" fmla="*/ T4 w 455"/>
                <a:gd name="T6" fmla="+- 0 8913 8673"/>
                <a:gd name="T7" fmla="*/ 8913 h 430"/>
                <a:gd name="T8" fmla="+- 0 13146 12992"/>
                <a:gd name="T9" fmla="*/ T8 w 455"/>
                <a:gd name="T10" fmla="+- 0 8915 8673"/>
                <a:gd name="T11" fmla="*/ 8915 h 430"/>
                <a:gd name="T12" fmla="+- 0 13142 12992"/>
                <a:gd name="T13" fmla="*/ T12 w 455"/>
                <a:gd name="T14" fmla="+- 0 8917 8673"/>
                <a:gd name="T15" fmla="*/ 8917 h 430"/>
                <a:gd name="T16" fmla="+- 0 13137 12992"/>
                <a:gd name="T17" fmla="*/ T16 w 455"/>
                <a:gd name="T18" fmla="+- 0 8919 8673"/>
                <a:gd name="T19" fmla="*/ 8919 h 430"/>
                <a:gd name="T20" fmla="+- 0 13127 12992"/>
                <a:gd name="T21" fmla="*/ T20 w 455"/>
                <a:gd name="T22" fmla="+- 0 8929 8673"/>
                <a:gd name="T23" fmla="*/ 8929 h 430"/>
                <a:gd name="T24" fmla="+- 0 13124 12992"/>
                <a:gd name="T25" fmla="*/ T24 w 455"/>
                <a:gd name="T26" fmla="+- 0 8935 8673"/>
                <a:gd name="T27" fmla="*/ 8935 h 430"/>
                <a:gd name="T28" fmla="+- 0 13121 12992"/>
                <a:gd name="T29" fmla="*/ T28 w 455"/>
                <a:gd name="T30" fmla="+- 0 8941 8673"/>
                <a:gd name="T31" fmla="*/ 8941 h 430"/>
                <a:gd name="T32" fmla="+- 0 13119 12992"/>
                <a:gd name="T33" fmla="*/ T32 w 455"/>
                <a:gd name="T34" fmla="+- 0 8945 8673"/>
                <a:gd name="T35" fmla="*/ 8945 h 430"/>
                <a:gd name="T36" fmla="+- 0 13118 12992"/>
                <a:gd name="T37" fmla="*/ T36 w 455"/>
                <a:gd name="T38" fmla="+- 0 8951 8673"/>
                <a:gd name="T39" fmla="*/ 8951 h 430"/>
                <a:gd name="T40" fmla="+- 0 13118 12992"/>
                <a:gd name="T41" fmla="*/ T40 w 455"/>
                <a:gd name="T42" fmla="+- 0 8955 8673"/>
                <a:gd name="T43" fmla="*/ 8955 h 430"/>
                <a:gd name="T44" fmla="+- 0 13119 12992"/>
                <a:gd name="T45" fmla="*/ T44 w 455"/>
                <a:gd name="T46" fmla="+- 0 8959 8673"/>
                <a:gd name="T47" fmla="*/ 8959 h 430"/>
                <a:gd name="T48" fmla="+- 0 13121 12992"/>
                <a:gd name="T49" fmla="*/ T48 w 455"/>
                <a:gd name="T50" fmla="+- 0 8965 8673"/>
                <a:gd name="T51" fmla="*/ 8965 h 430"/>
                <a:gd name="T52" fmla="+- 0 13124 12992"/>
                <a:gd name="T53" fmla="*/ T52 w 455"/>
                <a:gd name="T54" fmla="+- 0 8969 8673"/>
                <a:gd name="T55" fmla="*/ 8969 h 430"/>
                <a:gd name="T56" fmla="+- 0 13135 12992"/>
                <a:gd name="T57" fmla="*/ T56 w 455"/>
                <a:gd name="T58" fmla="+- 0 8961 8673"/>
                <a:gd name="T59" fmla="*/ 8961 h 430"/>
                <a:gd name="T60" fmla="+- 0 13132 12992"/>
                <a:gd name="T61" fmla="*/ T60 w 455"/>
                <a:gd name="T62" fmla="+- 0 8955 8673"/>
                <a:gd name="T63" fmla="*/ 8955 h 430"/>
                <a:gd name="T64" fmla="+- 0 13131 12992"/>
                <a:gd name="T65" fmla="*/ T64 w 455"/>
                <a:gd name="T66" fmla="+- 0 8951 8673"/>
                <a:gd name="T67" fmla="*/ 8951 h 430"/>
                <a:gd name="T68" fmla="+- 0 13132 12992"/>
                <a:gd name="T69" fmla="*/ T68 w 455"/>
                <a:gd name="T70" fmla="+- 0 8943 8673"/>
                <a:gd name="T71" fmla="*/ 8943 h 430"/>
                <a:gd name="T72" fmla="+- 0 13135 12992"/>
                <a:gd name="T73" fmla="*/ T72 w 455"/>
                <a:gd name="T74" fmla="+- 0 8939 8673"/>
                <a:gd name="T75" fmla="*/ 8939 h 430"/>
                <a:gd name="T76" fmla="+- 0 13139 12992"/>
                <a:gd name="T77" fmla="*/ T76 w 455"/>
                <a:gd name="T78" fmla="+- 0 8935 8673"/>
                <a:gd name="T79" fmla="*/ 8935 h 430"/>
                <a:gd name="T80" fmla="+- 0 13144 12992"/>
                <a:gd name="T81" fmla="*/ T80 w 455"/>
                <a:gd name="T82" fmla="+- 0 8929 8673"/>
                <a:gd name="T83" fmla="*/ 8929 h 430"/>
                <a:gd name="T84" fmla="+- 0 13149 12992"/>
                <a:gd name="T85" fmla="*/ T84 w 455"/>
                <a:gd name="T86" fmla="+- 0 8927 8673"/>
                <a:gd name="T87" fmla="*/ 8927 h 430"/>
                <a:gd name="T88" fmla="+- 0 13180 12992"/>
                <a:gd name="T89" fmla="*/ T88 w 455"/>
                <a:gd name="T90" fmla="+- 0 8927 8673"/>
                <a:gd name="T91" fmla="*/ 8927 h 430"/>
                <a:gd name="T92" fmla="+- 0 13178 12992"/>
                <a:gd name="T93" fmla="*/ T92 w 455"/>
                <a:gd name="T94" fmla="+- 0 8925 8673"/>
                <a:gd name="T95" fmla="*/ 8925 h 430"/>
                <a:gd name="T96" fmla="+- 0 13173 12992"/>
                <a:gd name="T97" fmla="*/ T96 w 455"/>
                <a:gd name="T98" fmla="+- 0 8919 8673"/>
                <a:gd name="T99" fmla="*/ 8919 h 430"/>
                <a:gd name="T100" fmla="+- 0 13170 12992"/>
                <a:gd name="T101" fmla="*/ T100 w 455"/>
                <a:gd name="T102" fmla="+- 0 8917 8673"/>
                <a:gd name="T103" fmla="*/ 8917 h 430"/>
                <a:gd name="T104" fmla="+- 0 13168 12992"/>
                <a:gd name="T105" fmla="*/ T104 w 455"/>
                <a:gd name="T106" fmla="+- 0 8915 8673"/>
                <a:gd name="T107" fmla="*/ 8915 h 430"/>
                <a:gd name="T108" fmla="+- 0 13164 12992"/>
                <a:gd name="T109" fmla="*/ T108 w 455"/>
                <a:gd name="T110" fmla="+- 0 8913 8673"/>
                <a:gd name="T111" fmla="*/ 8913 h 430"/>
                <a:gd name="T112" fmla="+- 0 13161 12992"/>
                <a:gd name="T113" fmla="*/ T112 w 455"/>
                <a:gd name="T114" fmla="+- 0 8913 8673"/>
                <a:gd name="T115" fmla="*/ 8913 h 430"/>
                <a:gd name="T116" fmla="+- 0 13155 12992"/>
                <a:gd name="T117" fmla="*/ T116 w 455"/>
                <a:gd name="T118" fmla="+- 0 8911 8673"/>
                <a:gd name="T119" fmla="*/ 8911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455" h="430">
                  <a:moveTo>
                    <a:pt x="163" y="238"/>
                  </a:moveTo>
                  <a:lnTo>
                    <a:pt x="159" y="240"/>
                  </a:lnTo>
                  <a:lnTo>
                    <a:pt x="154" y="242"/>
                  </a:lnTo>
                  <a:lnTo>
                    <a:pt x="150" y="244"/>
                  </a:lnTo>
                  <a:lnTo>
                    <a:pt x="145" y="246"/>
                  </a:lnTo>
                  <a:lnTo>
                    <a:pt x="135" y="256"/>
                  </a:lnTo>
                  <a:lnTo>
                    <a:pt x="132" y="262"/>
                  </a:lnTo>
                  <a:lnTo>
                    <a:pt x="129" y="268"/>
                  </a:lnTo>
                  <a:lnTo>
                    <a:pt x="127" y="272"/>
                  </a:lnTo>
                  <a:lnTo>
                    <a:pt x="126" y="278"/>
                  </a:lnTo>
                  <a:lnTo>
                    <a:pt x="126" y="282"/>
                  </a:lnTo>
                  <a:lnTo>
                    <a:pt x="127" y="286"/>
                  </a:lnTo>
                  <a:lnTo>
                    <a:pt x="129" y="292"/>
                  </a:lnTo>
                  <a:lnTo>
                    <a:pt x="132" y="296"/>
                  </a:lnTo>
                  <a:lnTo>
                    <a:pt x="143" y="288"/>
                  </a:lnTo>
                  <a:lnTo>
                    <a:pt x="140" y="282"/>
                  </a:lnTo>
                  <a:lnTo>
                    <a:pt x="139" y="278"/>
                  </a:lnTo>
                  <a:lnTo>
                    <a:pt x="140" y="270"/>
                  </a:lnTo>
                  <a:lnTo>
                    <a:pt x="143" y="266"/>
                  </a:lnTo>
                  <a:lnTo>
                    <a:pt x="147" y="262"/>
                  </a:lnTo>
                  <a:lnTo>
                    <a:pt x="152" y="256"/>
                  </a:lnTo>
                  <a:lnTo>
                    <a:pt x="157" y="254"/>
                  </a:lnTo>
                  <a:lnTo>
                    <a:pt x="188" y="254"/>
                  </a:lnTo>
                  <a:lnTo>
                    <a:pt x="186" y="252"/>
                  </a:lnTo>
                  <a:lnTo>
                    <a:pt x="181" y="246"/>
                  </a:lnTo>
                  <a:lnTo>
                    <a:pt x="178" y="244"/>
                  </a:lnTo>
                  <a:lnTo>
                    <a:pt x="176" y="242"/>
                  </a:lnTo>
                  <a:lnTo>
                    <a:pt x="172" y="240"/>
                  </a:lnTo>
                  <a:lnTo>
                    <a:pt x="169" y="240"/>
                  </a:lnTo>
                  <a:lnTo>
                    <a:pt x="163" y="23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70" name="Freeform 226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212 12992"/>
                <a:gd name="T1" fmla="*/ T0 w 455"/>
                <a:gd name="T2" fmla="+- 0 8965 8673"/>
                <a:gd name="T3" fmla="*/ 8965 h 430"/>
                <a:gd name="T4" fmla="+- 0 13199 12992"/>
                <a:gd name="T5" fmla="*/ T4 w 455"/>
                <a:gd name="T6" fmla="+- 0 8965 8673"/>
                <a:gd name="T7" fmla="*/ 8965 h 430"/>
                <a:gd name="T8" fmla="+- 0 13202 12992"/>
                <a:gd name="T9" fmla="*/ T8 w 455"/>
                <a:gd name="T10" fmla="+- 0 8967 8673"/>
                <a:gd name="T11" fmla="*/ 8967 h 430"/>
                <a:gd name="T12" fmla="+- 0 13205 12992"/>
                <a:gd name="T13" fmla="*/ T12 w 455"/>
                <a:gd name="T14" fmla="+- 0 8969 8673"/>
                <a:gd name="T15" fmla="*/ 8969 h 430"/>
                <a:gd name="T16" fmla="+- 0 13208 12992"/>
                <a:gd name="T17" fmla="*/ T16 w 455"/>
                <a:gd name="T18" fmla="+- 0 8969 8673"/>
                <a:gd name="T19" fmla="*/ 8969 h 430"/>
                <a:gd name="T20" fmla="+- 0 13212 12992"/>
                <a:gd name="T21" fmla="*/ T20 w 455"/>
                <a:gd name="T22" fmla="+- 0 8965 8673"/>
                <a:gd name="T23" fmla="*/ 8965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455" h="430">
                  <a:moveTo>
                    <a:pt x="220" y="292"/>
                  </a:moveTo>
                  <a:lnTo>
                    <a:pt x="207" y="292"/>
                  </a:lnTo>
                  <a:lnTo>
                    <a:pt x="210" y="294"/>
                  </a:lnTo>
                  <a:lnTo>
                    <a:pt x="213" y="296"/>
                  </a:lnTo>
                  <a:lnTo>
                    <a:pt x="216" y="296"/>
                  </a:lnTo>
                  <a:lnTo>
                    <a:pt x="220" y="29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71" name="Freeform 227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181 12992"/>
                <a:gd name="T1" fmla="*/ T0 w 455"/>
                <a:gd name="T2" fmla="+- 0 8879 8673"/>
                <a:gd name="T3" fmla="*/ 8879 h 430"/>
                <a:gd name="T4" fmla="+- 0 13172 12992"/>
                <a:gd name="T5" fmla="*/ T4 w 455"/>
                <a:gd name="T6" fmla="+- 0 8889 8673"/>
                <a:gd name="T7" fmla="*/ 8889 h 430"/>
                <a:gd name="T8" fmla="+- 0 13231 12992"/>
                <a:gd name="T9" fmla="*/ T8 w 455"/>
                <a:gd name="T10" fmla="+- 0 8947 8673"/>
                <a:gd name="T11" fmla="*/ 8947 h 430"/>
                <a:gd name="T12" fmla="+- 0 13241 12992"/>
                <a:gd name="T13" fmla="*/ T12 w 455"/>
                <a:gd name="T14" fmla="+- 0 8937 8673"/>
                <a:gd name="T15" fmla="*/ 8937 h 430"/>
                <a:gd name="T16" fmla="+- 0 13208 12992"/>
                <a:gd name="T17" fmla="*/ T16 w 455"/>
                <a:gd name="T18" fmla="+- 0 8905 8673"/>
                <a:gd name="T19" fmla="*/ 8905 h 430"/>
                <a:gd name="T20" fmla="+- 0 13201 12992"/>
                <a:gd name="T21" fmla="*/ T20 w 455"/>
                <a:gd name="T22" fmla="+- 0 8897 8673"/>
                <a:gd name="T23" fmla="*/ 8897 h 430"/>
                <a:gd name="T24" fmla="+- 0 13197 12992"/>
                <a:gd name="T25" fmla="*/ T24 w 455"/>
                <a:gd name="T26" fmla="+- 0 8891 8673"/>
                <a:gd name="T27" fmla="*/ 8891 h 430"/>
                <a:gd name="T28" fmla="+- 0 13197 12992"/>
                <a:gd name="T29" fmla="*/ T28 w 455"/>
                <a:gd name="T30" fmla="+- 0 8887 8673"/>
                <a:gd name="T31" fmla="*/ 8887 h 430"/>
                <a:gd name="T32" fmla="+- 0 13189 12992"/>
                <a:gd name="T33" fmla="*/ T32 w 455"/>
                <a:gd name="T34" fmla="+- 0 8887 8673"/>
                <a:gd name="T35" fmla="*/ 8887 h 430"/>
                <a:gd name="T36" fmla="+- 0 13181 12992"/>
                <a:gd name="T37" fmla="*/ T36 w 455"/>
                <a:gd name="T38" fmla="+- 0 8879 8673"/>
                <a:gd name="T39" fmla="*/ 8879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55" h="430">
                  <a:moveTo>
                    <a:pt x="189" y="206"/>
                  </a:moveTo>
                  <a:lnTo>
                    <a:pt x="180" y="216"/>
                  </a:lnTo>
                  <a:lnTo>
                    <a:pt x="239" y="274"/>
                  </a:lnTo>
                  <a:lnTo>
                    <a:pt x="249" y="264"/>
                  </a:lnTo>
                  <a:lnTo>
                    <a:pt x="216" y="232"/>
                  </a:lnTo>
                  <a:lnTo>
                    <a:pt x="209" y="224"/>
                  </a:lnTo>
                  <a:lnTo>
                    <a:pt x="205" y="218"/>
                  </a:lnTo>
                  <a:lnTo>
                    <a:pt x="205" y="214"/>
                  </a:lnTo>
                  <a:lnTo>
                    <a:pt x="197" y="214"/>
                  </a:lnTo>
                  <a:lnTo>
                    <a:pt x="189" y="20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72" name="Freeform 228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242 12992"/>
                <a:gd name="T1" fmla="*/ T0 w 455"/>
                <a:gd name="T2" fmla="+- 0 8863 8673"/>
                <a:gd name="T3" fmla="*/ 8863 h 430"/>
                <a:gd name="T4" fmla="+- 0 13217 12992"/>
                <a:gd name="T5" fmla="*/ T4 w 455"/>
                <a:gd name="T6" fmla="+- 0 8863 8673"/>
                <a:gd name="T7" fmla="*/ 8863 h 430"/>
                <a:gd name="T8" fmla="+- 0 13220 12992"/>
                <a:gd name="T9" fmla="*/ T8 w 455"/>
                <a:gd name="T10" fmla="+- 0 8865 8673"/>
                <a:gd name="T11" fmla="*/ 8865 h 430"/>
                <a:gd name="T12" fmla="+- 0 13225 12992"/>
                <a:gd name="T13" fmla="*/ T12 w 455"/>
                <a:gd name="T14" fmla="+- 0 8867 8673"/>
                <a:gd name="T15" fmla="*/ 8867 h 430"/>
                <a:gd name="T16" fmla="+- 0 13229 12992"/>
                <a:gd name="T17" fmla="*/ T16 w 455"/>
                <a:gd name="T18" fmla="+- 0 8869 8673"/>
                <a:gd name="T19" fmla="*/ 8869 h 430"/>
                <a:gd name="T20" fmla="+- 0 13269 12992"/>
                <a:gd name="T21" fmla="*/ T20 w 455"/>
                <a:gd name="T22" fmla="+- 0 8909 8673"/>
                <a:gd name="T23" fmla="*/ 8909 h 430"/>
                <a:gd name="T24" fmla="+- 0 13279 12992"/>
                <a:gd name="T25" fmla="*/ T24 w 455"/>
                <a:gd name="T26" fmla="+- 0 8899 8673"/>
                <a:gd name="T27" fmla="*/ 8899 h 430"/>
                <a:gd name="T28" fmla="+- 0 13242 12992"/>
                <a:gd name="T29" fmla="*/ T28 w 455"/>
                <a:gd name="T30" fmla="+- 0 8863 8673"/>
                <a:gd name="T31" fmla="*/ 8863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55" h="430">
                  <a:moveTo>
                    <a:pt x="250" y="190"/>
                  </a:moveTo>
                  <a:lnTo>
                    <a:pt x="225" y="190"/>
                  </a:lnTo>
                  <a:lnTo>
                    <a:pt x="228" y="192"/>
                  </a:lnTo>
                  <a:lnTo>
                    <a:pt x="233" y="194"/>
                  </a:lnTo>
                  <a:lnTo>
                    <a:pt x="237" y="196"/>
                  </a:lnTo>
                  <a:lnTo>
                    <a:pt x="277" y="236"/>
                  </a:lnTo>
                  <a:lnTo>
                    <a:pt x="287" y="226"/>
                  </a:lnTo>
                  <a:lnTo>
                    <a:pt x="250" y="19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73" name="Freeform 229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218 12992"/>
                <a:gd name="T1" fmla="*/ T0 w 455"/>
                <a:gd name="T2" fmla="+- 0 8849 8673"/>
                <a:gd name="T3" fmla="*/ 8849 h 430"/>
                <a:gd name="T4" fmla="+- 0 13214 12992"/>
                <a:gd name="T5" fmla="*/ T4 w 455"/>
                <a:gd name="T6" fmla="+- 0 8849 8673"/>
                <a:gd name="T7" fmla="*/ 8849 h 430"/>
                <a:gd name="T8" fmla="+- 0 13206 12992"/>
                <a:gd name="T9" fmla="*/ T8 w 455"/>
                <a:gd name="T10" fmla="+- 0 8853 8673"/>
                <a:gd name="T11" fmla="*/ 8853 h 430"/>
                <a:gd name="T12" fmla="+- 0 13202 12992"/>
                <a:gd name="T13" fmla="*/ T12 w 455"/>
                <a:gd name="T14" fmla="+- 0 8855 8673"/>
                <a:gd name="T15" fmla="*/ 8855 h 430"/>
                <a:gd name="T16" fmla="+- 0 13190 12992"/>
                <a:gd name="T17" fmla="*/ T16 w 455"/>
                <a:gd name="T18" fmla="+- 0 8867 8673"/>
                <a:gd name="T19" fmla="*/ 8867 h 430"/>
                <a:gd name="T20" fmla="+- 0 13187 12992"/>
                <a:gd name="T21" fmla="*/ T20 w 455"/>
                <a:gd name="T22" fmla="+- 0 8877 8673"/>
                <a:gd name="T23" fmla="*/ 8877 h 430"/>
                <a:gd name="T24" fmla="+- 0 13189 12992"/>
                <a:gd name="T25" fmla="*/ T24 w 455"/>
                <a:gd name="T26" fmla="+- 0 8887 8673"/>
                <a:gd name="T27" fmla="*/ 8887 h 430"/>
                <a:gd name="T28" fmla="+- 0 13197 12992"/>
                <a:gd name="T29" fmla="*/ T28 w 455"/>
                <a:gd name="T30" fmla="+- 0 8887 8673"/>
                <a:gd name="T31" fmla="*/ 8887 h 430"/>
                <a:gd name="T32" fmla="+- 0 13198 12992"/>
                <a:gd name="T33" fmla="*/ T32 w 455"/>
                <a:gd name="T34" fmla="+- 0 8879 8673"/>
                <a:gd name="T35" fmla="*/ 8879 h 430"/>
                <a:gd name="T36" fmla="+- 0 13200 12992"/>
                <a:gd name="T37" fmla="*/ T36 w 455"/>
                <a:gd name="T38" fmla="+- 0 8875 8673"/>
                <a:gd name="T39" fmla="*/ 8875 h 430"/>
                <a:gd name="T40" fmla="+- 0 13207 12992"/>
                <a:gd name="T41" fmla="*/ T40 w 455"/>
                <a:gd name="T42" fmla="+- 0 8867 8673"/>
                <a:gd name="T43" fmla="*/ 8867 h 430"/>
                <a:gd name="T44" fmla="+- 0 13210 12992"/>
                <a:gd name="T45" fmla="*/ T44 w 455"/>
                <a:gd name="T46" fmla="+- 0 8865 8673"/>
                <a:gd name="T47" fmla="*/ 8865 h 430"/>
                <a:gd name="T48" fmla="+- 0 13217 12992"/>
                <a:gd name="T49" fmla="*/ T48 w 455"/>
                <a:gd name="T50" fmla="+- 0 8863 8673"/>
                <a:gd name="T51" fmla="*/ 8863 h 430"/>
                <a:gd name="T52" fmla="+- 0 13242 12992"/>
                <a:gd name="T53" fmla="*/ T52 w 455"/>
                <a:gd name="T54" fmla="+- 0 8863 8673"/>
                <a:gd name="T55" fmla="*/ 8863 h 430"/>
                <a:gd name="T56" fmla="+- 0 13238 12992"/>
                <a:gd name="T57" fmla="*/ T56 w 455"/>
                <a:gd name="T58" fmla="+- 0 8859 8673"/>
                <a:gd name="T59" fmla="*/ 8859 h 430"/>
                <a:gd name="T60" fmla="+- 0 13234 12992"/>
                <a:gd name="T61" fmla="*/ T60 w 455"/>
                <a:gd name="T62" fmla="+- 0 8855 8673"/>
                <a:gd name="T63" fmla="*/ 8855 h 430"/>
                <a:gd name="T64" fmla="+- 0 13229 12992"/>
                <a:gd name="T65" fmla="*/ T64 w 455"/>
                <a:gd name="T66" fmla="+- 0 8851 8673"/>
                <a:gd name="T67" fmla="*/ 8851 h 430"/>
                <a:gd name="T68" fmla="+- 0 13225 12992"/>
                <a:gd name="T69" fmla="*/ T68 w 455"/>
                <a:gd name="T70" fmla="+- 0 8851 8673"/>
                <a:gd name="T71" fmla="*/ 8851 h 430"/>
                <a:gd name="T72" fmla="+- 0 13218 12992"/>
                <a:gd name="T73" fmla="*/ T72 w 455"/>
                <a:gd name="T74" fmla="+- 0 8849 8673"/>
                <a:gd name="T75" fmla="*/ 8849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55" h="430">
                  <a:moveTo>
                    <a:pt x="226" y="176"/>
                  </a:moveTo>
                  <a:lnTo>
                    <a:pt x="222" y="176"/>
                  </a:lnTo>
                  <a:lnTo>
                    <a:pt x="214" y="180"/>
                  </a:lnTo>
                  <a:lnTo>
                    <a:pt x="210" y="182"/>
                  </a:lnTo>
                  <a:lnTo>
                    <a:pt x="198" y="194"/>
                  </a:lnTo>
                  <a:lnTo>
                    <a:pt x="195" y="204"/>
                  </a:lnTo>
                  <a:lnTo>
                    <a:pt x="197" y="214"/>
                  </a:lnTo>
                  <a:lnTo>
                    <a:pt x="205" y="214"/>
                  </a:lnTo>
                  <a:lnTo>
                    <a:pt x="206" y="206"/>
                  </a:lnTo>
                  <a:lnTo>
                    <a:pt x="208" y="202"/>
                  </a:lnTo>
                  <a:lnTo>
                    <a:pt x="215" y="194"/>
                  </a:lnTo>
                  <a:lnTo>
                    <a:pt x="218" y="192"/>
                  </a:lnTo>
                  <a:lnTo>
                    <a:pt x="225" y="190"/>
                  </a:lnTo>
                  <a:lnTo>
                    <a:pt x="250" y="190"/>
                  </a:lnTo>
                  <a:lnTo>
                    <a:pt x="246" y="186"/>
                  </a:lnTo>
                  <a:lnTo>
                    <a:pt x="242" y="182"/>
                  </a:lnTo>
                  <a:lnTo>
                    <a:pt x="237" y="178"/>
                  </a:lnTo>
                  <a:lnTo>
                    <a:pt x="233" y="178"/>
                  </a:lnTo>
                  <a:lnTo>
                    <a:pt x="226" y="17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74" name="Freeform 230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285 12992"/>
                <a:gd name="T1" fmla="*/ T0 w 455"/>
                <a:gd name="T2" fmla="+- 0 8789 8673"/>
                <a:gd name="T3" fmla="*/ 8789 h 430"/>
                <a:gd name="T4" fmla="+- 0 13270 12992"/>
                <a:gd name="T5" fmla="*/ T4 w 455"/>
                <a:gd name="T6" fmla="+- 0 8791 8673"/>
                <a:gd name="T7" fmla="*/ 8791 h 430"/>
                <a:gd name="T8" fmla="+- 0 13263 12992"/>
                <a:gd name="T9" fmla="*/ T8 w 455"/>
                <a:gd name="T10" fmla="+- 0 8793 8673"/>
                <a:gd name="T11" fmla="*/ 8793 h 430"/>
                <a:gd name="T12" fmla="+- 0 13257 12992"/>
                <a:gd name="T13" fmla="*/ T12 w 455"/>
                <a:gd name="T14" fmla="+- 0 8801 8673"/>
                <a:gd name="T15" fmla="*/ 8801 h 430"/>
                <a:gd name="T16" fmla="+- 0 13252 12992"/>
                <a:gd name="T17" fmla="*/ T16 w 455"/>
                <a:gd name="T18" fmla="+- 0 8805 8673"/>
                <a:gd name="T19" fmla="*/ 8805 h 430"/>
                <a:gd name="T20" fmla="+- 0 13248 12992"/>
                <a:gd name="T21" fmla="*/ T20 w 455"/>
                <a:gd name="T22" fmla="+- 0 8811 8673"/>
                <a:gd name="T23" fmla="*/ 8811 h 430"/>
                <a:gd name="T24" fmla="+- 0 13244 12992"/>
                <a:gd name="T25" fmla="*/ T24 w 455"/>
                <a:gd name="T26" fmla="+- 0 8825 8673"/>
                <a:gd name="T27" fmla="*/ 8825 h 430"/>
                <a:gd name="T28" fmla="+- 0 13245 12992"/>
                <a:gd name="T29" fmla="*/ T28 w 455"/>
                <a:gd name="T30" fmla="+- 0 8831 8673"/>
                <a:gd name="T31" fmla="*/ 8831 h 430"/>
                <a:gd name="T32" fmla="+- 0 13281 12992"/>
                <a:gd name="T33" fmla="*/ T32 w 455"/>
                <a:gd name="T34" fmla="+- 0 8873 8673"/>
                <a:gd name="T35" fmla="*/ 8873 h 430"/>
                <a:gd name="T36" fmla="+- 0 13301 12992"/>
                <a:gd name="T37" fmla="*/ T36 w 455"/>
                <a:gd name="T38" fmla="+- 0 8873 8673"/>
                <a:gd name="T39" fmla="*/ 8873 h 430"/>
                <a:gd name="T40" fmla="+- 0 13310 12992"/>
                <a:gd name="T41" fmla="*/ T40 w 455"/>
                <a:gd name="T42" fmla="+- 0 8869 8673"/>
                <a:gd name="T43" fmla="*/ 8869 h 430"/>
                <a:gd name="T44" fmla="+- 0 13318 12992"/>
                <a:gd name="T45" fmla="*/ T44 w 455"/>
                <a:gd name="T46" fmla="+- 0 8861 8673"/>
                <a:gd name="T47" fmla="*/ 8861 h 430"/>
                <a:gd name="T48" fmla="+- 0 13300 12992"/>
                <a:gd name="T49" fmla="*/ T48 w 455"/>
                <a:gd name="T50" fmla="+- 0 8861 8673"/>
                <a:gd name="T51" fmla="*/ 8861 h 430"/>
                <a:gd name="T52" fmla="+- 0 13286 12992"/>
                <a:gd name="T53" fmla="*/ T52 w 455"/>
                <a:gd name="T54" fmla="+- 0 8859 8673"/>
                <a:gd name="T55" fmla="*/ 8859 h 430"/>
                <a:gd name="T56" fmla="+- 0 13258 12992"/>
                <a:gd name="T57" fmla="*/ T56 w 455"/>
                <a:gd name="T58" fmla="+- 0 8819 8673"/>
                <a:gd name="T59" fmla="*/ 8819 h 430"/>
                <a:gd name="T60" fmla="+- 0 13260 12992"/>
                <a:gd name="T61" fmla="*/ T60 w 455"/>
                <a:gd name="T62" fmla="+- 0 8813 8673"/>
                <a:gd name="T63" fmla="*/ 8813 h 430"/>
                <a:gd name="T64" fmla="+- 0 13266 12992"/>
                <a:gd name="T65" fmla="*/ T64 w 455"/>
                <a:gd name="T66" fmla="+- 0 8809 8673"/>
                <a:gd name="T67" fmla="*/ 8809 h 430"/>
                <a:gd name="T68" fmla="+- 0 13269 12992"/>
                <a:gd name="T69" fmla="*/ T68 w 455"/>
                <a:gd name="T70" fmla="+- 0 8805 8673"/>
                <a:gd name="T71" fmla="*/ 8805 h 430"/>
                <a:gd name="T72" fmla="+- 0 13273 12992"/>
                <a:gd name="T73" fmla="*/ T72 w 455"/>
                <a:gd name="T74" fmla="+- 0 8803 8673"/>
                <a:gd name="T75" fmla="*/ 8803 h 430"/>
                <a:gd name="T76" fmla="+- 0 13294 12992"/>
                <a:gd name="T77" fmla="*/ T76 w 455"/>
                <a:gd name="T78" fmla="+- 0 8803 8673"/>
                <a:gd name="T79" fmla="*/ 8803 h 430"/>
                <a:gd name="T80" fmla="+- 0 13299 12992"/>
                <a:gd name="T81" fmla="*/ T80 w 455"/>
                <a:gd name="T82" fmla="+- 0 8795 8673"/>
                <a:gd name="T83" fmla="*/ 8795 h 430"/>
                <a:gd name="T84" fmla="+- 0 13292 12992"/>
                <a:gd name="T85" fmla="*/ T84 w 455"/>
                <a:gd name="T86" fmla="+- 0 8791 8673"/>
                <a:gd name="T87" fmla="*/ 8791 h 430"/>
                <a:gd name="T88" fmla="+- 0 13285 12992"/>
                <a:gd name="T89" fmla="*/ T88 w 455"/>
                <a:gd name="T90" fmla="+- 0 8789 8673"/>
                <a:gd name="T91" fmla="*/ 8789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455" h="430">
                  <a:moveTo>
                    <a:pt x="293" y="116"/>
                  </a:moveTo>
                  <a:lnTo>
                    <a:pt x="278" y="118"/>
                  </a:lnTo>
                  <a:lnTo>
                    <a:pt x="271" y="120"/>
                  </a:lnTo>
                  <a:lnTo>
                    <a:pt x="265" y="128"/>
                  </a:lnTo>
                  <a:lnTo>
                    <a:pt x="260" y="132"/>
                  </a:lnTo>
                  <a:lnTo>
                    <a:pt x="256" y="138"/>
                  </a:lnTo>
                  <a:lnTo>
                    <a:pt x="252" y="152"/>
                  </a:lnTo>
                  <a:lnTo>
                    <a:pt x="253" y="158"/>
                  </a:lnTo>
                  <a:lnTo>
                    <a:pt x="289" y="200"/>
                  </a:lnTo>
                  <a:lnTo>
                    <a:pt x="309" y="200"/>
                  </a:lnTo>
                  <a:lnTo>
                    <a:pt x="318" y="196"/>
                  </a:lnTo>
                  <a:lnTo>
                    <a:pt x="326" y="188"/>
                  </a:lnTo>
                  <a:lnTo>
                    <a:pt x="308" y="188"/>
                  </a:lnTo>
                  <a:lnTo>
                    <a:pt x="294" y="186"/>
                  </a:lnTo>
                  <a:lnTo>
                    <a:pt x="266" y="146"/>
                  </a:lnTo>
                  <a:lnTo>
                    <a:pt x="268" y="140"/>
                  </a:lnTo>
                  <a:lnTo>
                    <a:pt x="274" y="136"/>
                  </a:lnTo>
                  <a:lnTo>
                    <a:pt x="277" y="132"/>
                  </a:lnTo>
                  <a:lnTo>
                    <a:pt x="281" y="130"/>
                  </a:lnTo>
                  <a:lnTo>
                    <a:pt x="302" y="130"/>
                  </a:lnTo>
                  <a:lnTo>
                    <a:pt x="307" y="122"/>
                  </a:lnTo>
                  <a:lnTo>
                    <a:pt x="300" y="118"/>
                  </a:lnTo>
                  <a:lnTo>
                    <a:pt x="293" y="11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75" name="Freeform 231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321 12992"/>
                <a:gd name="T1" fmla="*/ T0 w 455"/>
                <a:gd name="T2" fmla="+- 0 8815 8673"/>
                <a:gd name="T3" fmla="*/ 8815 h 430"/>
                <a:gd name="T4" fmla="+- 0 13310 12992"/>
                <a:gd name="T5" fmla="*/ T4 w 455"/>
                <a:gd name="T6" fmla="+- 0 8825 8673"/>
                <a:gd name="T7" fmla="*/ 8825 h 430"/>
                <a:gd name="T8" fmla="+- 0 13315 12992"/>
                <a:gd name="T9" fmla="*/ T8 w 455"/>
                <a:gd name="T10" fmla="+- 0 8829 8673"/>
                <a:gd name="T11" fmla="*/ 8829 h 430"/>
                <a:gd name="T12" fmla="+- 0 13317 12992"/>
                <a:gd name="T13" fmla="*/ T12 w 455"/>
                <a:gd name="T14" fmla="+- 0 8835 8673"/>
                <a:gd name="T15" fmla="*/ 8835 h 430"/>
                <a:gd name="T16" fmla="+- 0 13316 12992"/>
                <a:gd name="T17" fmla="*/ T16 w 455"/>
                <a:gd name="T18" fmla="+- 0 8845 8673"/>
                <a:gd name="T19" fmla="*/ 8845 h 430"/>
                <a:gd name="T20" fmla="+- 0 13314 12992"/>
                <a:gd name="T21" fmla="*/ T20 w 455"/>
                <a:gd name="T22" fmla="+- 0 8849 8673"/>
                <a:gd name="T23" fmla="*/ 8849 h 430"/>
                <a:gd name="T24" fmla="+- 0 13310 12992"/>
                <a:gd name="T25" fmla="*/ T24 w 455"/>
                <a:gd name="T26" fmla="+- 0 8853 8673"/>
                <a:gd name="T27" fmla="*/ 8853 h 430"/>
                <a:gd name="T28" fmla="+- 0 13305 12992"/>
                <a:gd name="T29" fmla="*/ T28 w 455"/>
                <a:gd name="T30" fmla="+- 0 8859 8673"/>
                <a:gd name="T31" fmla="*/ 8859 h 430"/>
                <a:gd name="T32" fmla="+- 0 13300 12992"/>
                <a:gd name="T33" fmla="*/ T32 w 455"/>
                <a:gd name="T34" fmla="+- 0 8861 8673"/>
                <a:gd name="T35" fmla="*/ 8861 h 430"/>
                <a:gd name="T36" fmla="+- 0 13318 12992"/>
                <a:gd name="T37" fmla="*/ T36 w 455"/>
                <a:gd name="T38" fmla="+- 0 8861 8673"/>
                <a:gd name="T39" fmla="*/ 8861 h 430"/>
                <a:gd name="T40" fmla="+- 0 13325 12992"/>
                <a:gd name="T41" fmla="*/ T40 w 455"/>
                <a:gd name="T42" fmla="+- 0 8855 8673"/>
                <a:gd name="T43" fmla="*/ 8855 h 430"/>
                <a:gd name="T44" fmla="+- 0 13328 12992"/>
                <a:gd name="T45" fmla="*/ T44 w 455"/>
                <a:gd name="T46" fmla="+- 0 8849 8673"/>
                <a:gd name="T47" fmla="*/ 8849 h 430"/>
                <a:gd name="T48" fmla="+- 0 13330 12992"/>
                <a:gd name="T49" fmla="*/ T48 w 455"/>
                <a:gd name="T50" fmla="+- 0 8831 8673"/>
                <a:gd name="T51" fmla="*/ 8831 h 430"/>
                <a:gd name="T52" fmla="+- 0 13327 12992"/>
                <a:gd name="T53" fmla="*/ T52 w 455"/>
                <a:gd name="T54" fmla="+- 0 8823 8673"/>
                <a:gd name="T55" fmla="*/ 8823 h 430"/>
                <a:gd name="T56" fmla="+- 0 13321 12992"/>
                <a:gd name="T57" fmla="*/ T56 w 455"/>
                <a:gd name="T58" fmla="+- 0 8815 8673"/>
                <a:gd name="T59" fmla="*/ 8815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455" h="430">
                  <a:moveTo>
                    <a:pt x="329" y="142"/>
                  </a:moveTo>
                  <a:lnTo>
                    <a:pt x="318" y="152"/>
                  </a:lnTo>
                  <a:lnTo>
                    <a:pt x="323" y="156"/>
                  </a:lnTo>
                  <a:lnTo>
                    <a:pt x="325" y="162"/>
                  </a:lnTo>
                  <a:lnTo>
                    <a:pt x="324" y="172"/>
                  </a:lnTo>
                  <a:lnTo>
                    <a:pt x="322" y="176"/>
                  </a:lnTo>
                  <a:lnTo>
                    <a:pt x="318" y="180"/>
                  </a:lnTo>
                  <a:lnTo>
                    <a:pt x="313" y="186"/>
                  </a:lnTo>
                  <a:lnTo>
                    <a:pt x="308" y="188"/>
                  </a:lnTo>
                  <a:lnTo>
                    <a:pt x="326" y="188"/>
                  </a:lnTo>
                  <a:lnTo>
                    <a:pt x="333" y="182"/>
                  </a:lnTo>
                  <a:lnTo>
                    <a:pt x="336" y="176"/>
                  </a:lnTo>
                  <a:lnTo>
                    <a:pt x="338" y="158"/>
                  </a:lnTo>
                  <a:lnTo>
                    <a:pt x="335" y="150"/>
                  </a:lnTo>
                  <a:lnTo>
                    <a:pt x="329" y="14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76" name="Freeform 232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330 12992"/>
                <a:gd name="T1" fmla="*/ T0 w 455"/>
                <a:gd name="T2" fmla="+- 0 8731 8673"/>
                <a:gd name="T3" fmla="*/ 8731 h 430"/>
                <a:gd name="T4" fmla="+- 0 13300 12992"/>
                <a:gd name="T5" fmla="*/ T4 w 455"/>
                <a:gd name="T6" fmla="+- 0 8781 8673"/>
                <a:gd name="T7" fmla="*/ 8781 h 430"/>
                <a:gd name="T8" fmla="+- 0 13305 12992"/>
                <a:gd name="T9" fmla="*/ T8 w 455"/>
                <a:gd name="T10" fmla="+- 0 8791 8673"/>
                <a:gd name="T11" fmla="*/ 8791 h 430"/>
                <a:gd name="T12" fmla="+- 0 13316 12992"/>
                <a:gd name="T13" fmla="*/ T12 w 455"/>
                <a:gd name="T14" fmla="+- 0 8803 8673"/>
                <a:gd name="T15" fmla="*/ 8803 h 430"/>
                <a:gd name="T16" fmla="+- 0 13326 12992"/>
                <a:gd name="T17" fmla="*/ T16 w 455"/>
                <a:gd name="T18" fmla="+- 0 8813 8673"/>
                <a:gd name="T19" fmla="*/ 8813 h 430"/>
                <a:gd name="T20" fmla="+- 0 13336 12992"/>
                <a:gd name="T21" fmla="*/ T20 w 455"/>
                <a:gd name="T22" fmla="+- 0 8817 8673"/>
                <a:gd name="T23" fmla="*/ 8817 h 430"/>
                <a:gd name="T24" fmla="+- 0 13357 12992"/>
                <a:gd name="T25" fmla="*/ T24 w 455"/>
                <a:gd name="T26" fmla="+- 0 8817 8673"/>
                <a:gd name="T27" fmla="*/ 8817 h 430"/>
                <a:gd name="T28" fmla="+- 0 13366 12992"/>
                <a:gd name="T29" fmla="*/ T28 w 455"/>
                <a:gd name="T30" fmla="+- 0 8813 8673"/>
                <a:gd name="T31" fmla="*/ 8813 h 430"/>
                <a:gd name="T32" fmla="+- 0 13375 12992"/>
                <a:gd name="T33" fmla="*/ T32 w 455"/>
                <a:gd name="T34" fmla="+- 0 8805 8673"/>
                <a:gd name="T35" fmla="*/ 8805 h 430"/>
                <a:gd name="T36" fmla="+- 0 13355 12992"/>
                <a:gd name="T37" fmla="*/ T36 w 455"/>
                <a:gd name="T38" fmla="+- 0 8805 8673"/>
                <a:gd name="T39" fmla="*/ 8805 h 430"/>
                <a:gd name="T40" fmla="+- 0 13341 12992"/>
                <a:gd name="T41" fmla="*/ T40 w 455"/>
                <a:gd name="T42" fmla="+- 0 8803 8673"/>
                <a:gd name="T43" fmla="*/ 8803 h 430"/>
                <a:gd name="T44" fmla="+- 0 13314 12992"/>
                <a:gd name="T45" fmla="*/ T44 w 455"/>
                <a:gd name="T46" fmla="+- 0 8763 8673"/>
                <a:gd name="T47" fmla="*/ 8763 h 430"/>
                <a:gd name="T48" fmla="+- 0 13316 12992"/>
                <a:gd name="T49" fmla="*/ T48 w 455"/>
                <a:gd name="T50" fmla="+- 0 8757 8673"/>
                <a:gd name="T51" fmla="*/ 8757 h 430"/>
                <a:gd name="T52" fmla="+- 0 13321 12992"/>
                <a:gd name="T53" fmla="*/ T52 w 455"/>
                <a:gd name="T54" fmla="+- 0 8753 8673"/>
                <a:gd name="T55" fmla="*/ 8753 h 430"/>
                <a:gd name="T56" fmla="+- 0 13326 12992"/>
                <a:gd name="T57" fmla="*/ T56 w 455"/>
                <a:gd name="T58" fmla="+- 0 8747 8673"/>
                <a:gd name="T59" fmla="*/ 8747 h 430"/>
                <a:gd name="T60" fmla="+- 0 13332 12992"/>
                <a:gd name="T61" fmla="*/ T60 w 455"/>
                <a:gd name="T62" fmla="+- 0 8745 8673"/>
                <a:gd name="T63" fmla="*/ 8745 h 430"/>
                <a:gd name="T64" fmla="+- 0 13369 12992"/>
                <a:gd name="T65" fmla="*/ T64 w 455"/>
                <a:gd name="T66" fmla="+- 0 8745 8673"/>
                <a:gd name="T67" fmla="*/ 8745 h 430"/>
                <a:gd name="T68" fmla="+- 0 13361 12992"/>
                <a:gd name="T69" fmla="*/ T68 w 455"/>
                <a:gd name="T70" fmla="+- 0 8737 8673"/>
                <a:gd name="T71" fmla="*/ 8737 h 430"/>
                <a:gd name="T72" fmla="+- 0 13351 12992"/>
                <a:gd name="T73" fmla="*/ T72 w 455"/>
                <a:gd name="T74" fmla="+- 0 8733 8673"/>
                <a:gd name="T75" fmla="*/ 8733 h 430"/>
                <a:gd name="T76" fmla="+- 0 13330 12992"/>
                <a:gd name="T77" fmla="*/ T76 w 455"/>
                <a:gd name="T78" fmla="+- 0 8731 8673"/>
                <a:gd name="T79" fmla="*/ 8731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455" h="430">
                  <a:moveTo>
                    <a:pt x="338" y="58"/>
                  </a:moveTo>
                  <a:lnTo>
                    <a:pt x="308" y="108"/>
                  </a:lnTo>
                  <a:lnTo>
                    <a:pt x="313" y="118"/>
                  </a:lnTo>
                  <a:lnTo>
                    <a:pt x="324" y="130"/>
                  </a:lnTo>
                  <a:lnTo>
                    <a:pt x="334" y="140"/>
                  </a:lnTo>
                  <a:lnTo>
                    <a:pt x="344" y="144"/>
                  </a:lnTo>
                  <a:lnTo>
                    <a:pt x="365" y="144"/>
                  </a:lnTo>
                  <a:lnTo>
                    <a:pt x="374" y="140"/>
                  </a:lnTo>
                  <a:lnTo>
                    <a:pt x="383" y="132"/>
                  </a:lnTo>
                  <a:lnTo>
                    <a:pt x="363" y="132"/>
                  </a:lnTo>
                  <a:lnTo>
                    <a:pt x="349" y="130"/>
                  </a:lnTo>
                  <a:lnTo>
                    <a:pt x="322" y="90"/>
                  </a:lnTo>
                  <a:lnTo>
                    <a:pt x="324" y="84"/>
                  </a:lnTo>
                  <a:lnTo>
                    <a:pt x="329" y="80"/>
                  </a:lnTo>
                  <a:lnTo>
                    <a:pt x="334" y="74"/>
                  </a:lnTo>
                  <a:lnTo>
                    <a:pt x="340" y="72"/>
                  </a:lnTo>
                  <a:lnTo>
                    <a:pt x="377" y="72"/>
                  </a:lnTo>
                  <a:lnTo>
                    <a:pt x="369" y="64"/>
                  </a:lnTo>
                  <a:lnTo>
                    <a:pt x="359" y="60"/>
                  </a:lnTo>
                  <a:lnTo>
                    <a:pt x="338" y="5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77" name="Freeform 233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294 12992"/>
                <a:gd name="T1" fmla="*/ T0 w 455"/>
                <a:gd name="T2" fmla="+- 0 8803 8673"/>
                <a:gd name="T3" fmla="*/ 8803 h 430"/>
                <a:gd name="T4" fmla="+- 0 13286 12992"/>
                <a:gd name="T5" fmla="*/ T4 w 455"/>
                <a:gd name="T6" fmla="+- 0 8803 8673"/>
                <a:gd name="T7" fmla="*/ 8803 h 430"/>
                <a:gd name="T8" fmla="+- 0 13291 12992"/>
                <a:gd name="T9" fmla="*/ T8 w 455"/>
                <a:gd name="T10" fmla="+- 0 8807 8673"/>
                <a:gd name="T11" fmla="*/ 8807 h 430"/>
                <a:gd name="T12" fmla="+- 0 13294 12992"/>
                <a:gd name="T13" fmla="*/ T12 w 455"/>
                <a:gd name="T14" fmla="+- 0 8803 8673"/>
                <a:gd name="T15" fmla="*/ 8803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55" h="430">
                  <a:moveTo>
                    <a:pt x="302" y="130"/>
                  </a:moveTo>
                  <a:lnTo>
                    <a:pt x="294" y="130"/>
                  </a:lnTo>
                  <a:lnTo>
                    <a:pt x="299" y="134"/>
                  </a:lnTo>
                  <a:lnTo>
                    <a:pt x="302" y="13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78" name="Freeform 234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369 12992"/>
                <a:gd name="T1" fmla="*/ T0 w 455"/>
                <a:gd name="T2" fmla="+- 0 8745 8673"/>
                <a:gd name="T3" fmla="*/ 8745 h 430"/>
                <a:gd name="T4" fmla="+- 0 13339 12992"/>
                <a:gd name="T5" fmla="*/ T4 w 455"/>
                <a:gd name="T6" fmla="+- 0 8745 8673"/>
                <a:gd name="T7" fmla="*/ 8745 h 430"/>
                <a:gd name="T8" fmla="+- 0 13354 12992"/>
                <a:gd name="T9" fmla="*/ T8 w 455"/>
                <a:gd name="T10" fmla="+- 0 8749 8673"/>
                <a:gd name="T11" fmla="*/ 8749 h 430"/>
                <a:gd name="T12" fmla="+- 0 13361 12992"/>
                <a:gd name="T13" fmla="*/ T12 w 455"/>
                <a:gd name="T14" fmla="+- 0 8757 8673"/>
                <a:gd name="T15" fmla="*/ 8757 h 430"/>
                <a:gd name="T16" fmla="+- 0 13369 12992"/>
                <a:gd name="T17" fmla="*/ T16 w 455"/>
                <a:gd name="T18" fmla="+- 0 8765 8673"/>
                <a:gd name="T19" fmla="*/ 8765 h 430"/>
                <a:gd name="T20" fmla="+- 0 13373 12992"/>
                <a:gd name="T21" fmla="*/ T20 w 455"/>
                <a:gd name="T22" fmla="+- 0 8773 8673"/>
                <a:gd name="T23" fmla="*/ 8773 h 430"/>
                <a:gd name="T24" fmla="+- 0 13373 12992"/>
                <a:gd name="T25" fmla="*/ T24 w 455"/>
                <a:gd name="T26" fmla="+- 0 8779 8673"/>
                <a:gd name="T27" fmla="*/ 8779 h 430"/>
                <a:gd name="T28" fmla="+- 0 13374 12992"/>
                <a:gd name="T29" fmla="*/ T28 w 455"/>
                <a:gd name="T30" fmla="+- 0 8787 8673"/>
                <a:gd name="T31" fmla="*/ 8787 h 430"/>
                <a:gd name="T32" fmla="+- 0 13371 12992"/>
                <a:gd name="T33" fmla="*/ T32 w 455"/>
                <a:gd name="T34" fmla="+- 0 8793 8673"/>
                <a:gd name="T35" fmla="*/ 8793 h 430"/>
                <a:gd name="T36" fmla="+- 0 13361 12992"/>
                <a:gd name="T37" fmla="*/ T36 w 455"/>
                <a:gd name="T38" fmla="+- 0 8803 8673"/>
                <a:gd name="T39" fmla="*/ 8803 h 430"/>
                <a:gd name="T40" fmla="+- 0 13355 12992"/>
                <a:gd name="T41" fmla="*/ T40 w 455"/>
                <a:gd name="T42" fmla="+- 0 8805 8673"/>
                <a:gd name="T43" fmla="*/ 8805 h 430"/>
                <a:gd name="T44" fmla="+- 0 13375 12992"/>
                <a:gd name="T45" fmla="*/ T44 w 455"/>
                <a:gd name="T46" fmla="+- 0 8805 8673"/>
                <a:gd name="T47" fmla="*/ 8805 h 430"/>
                <a:gd name="T48" fmla="+- 0 13380 12992"/>
                <a:gd name="T49" fmla="*/ T48 w 455"/>
                <a:gd name="T50" fmla="+- 0 8801 8673"/>
                <a:gd name="T51" fmla="*/ 8801 h 430"/>
                <a:gd name="T52" fmla="+- 0 13383 12992"/>
                <a:gd name="T53" fmla="*/ T52 w 455"/>
                <a:gd name="T54" fmla="+- 0 8795 8673"/>
                <a:gd name="T55" fmla="*/ 8795 h 430"/>
                <a:gd name="T56" fmla="+- 0 13385 12992"/>
                <a:gd name="T57" fmla="*/ T56 w 455"/>
                <a:gd name="T58" fmla="+- 0 8787 8673"/>
                <a:gd name="T59" fmla="*/ 8787 h 430"/>
                <a:gd name="T60" fmla="+- 0 13387 12992"/>
                <a:gd name="T61" fmla="*/ T60 w 455"/>
                <a:gd name="T62" fmla="+- 0 8781 8673"/>
                <a:gd name="T63" fmla="*/ 8781 h 430"/>
                <a:gd name="T64" fmla="+- 0 13387 12992"/>
                <a:gd name="T65" fmla="*/ T64 w 455"/>
                <a:gd name="T66" fmla="+- 0 8775 8673"/>
                <a:gd name="T67" fmla="*/ 8775 h 430"/>
                <a:gd name="T68" fmla="+- 0 13385 12992"/>
                <a:gd name="T69" fmla="*/ T68 w 455"/>
                <a:gd name="T70" fmla="+- 0 8767 8673"/>
                <a:gd name="T71" fmla="*/ 8767 h 430"/>
                <a:gd name="T72" fmla="+- 0 13383 12992"/>
                <a:gd name="T73" fmla="*/ T72 w 455"/>
                <a:gd name="T74" fmla="+- 0 8761 8673"/>
                <a:gd name="T75" fmla="*/ 8761 h 430"/>
                <a:gd name="T76" fmla="+- 0 13378 12992"/>
                <a:gd name="T77" fmla="*/ T76 w 455"/>
                <a:gd name="T78" fmla="+- 0 8755 8673"/>
                <a:gd name="T79" fmla="*/ 8755 h 430"/>
                <a:gd name="T80" fmla="+- 0 13369 12992"/>
                <a:gd name="T81" fmla="*/ T80 w 455"/>
                <a:gd name="T82" fmla="+- 0 8745 8673"/>
                <a:gd name="T83" fmla="*/ 8745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5" h="430">
                  <a:moveTo>
                    <a:pt x="377" y="72"/>
                  </a:moveTo>
                  <a:lnTo>
                    <a:pt x="347" y="72"/>
                  </a:lnTo>
                  <a:lnTo>
                    <a:pt x="362" y="76"/>
                  </a:lnTo>
                  <a:lnTo>
                    <a:pt x="369" y="84"/>
                  </a:lnTo>
                  <a:lnTo>
                    <a:pt x="377" y="92"/>
                  </a:lnTo>
                  <a:lnTo>
                    <a:pt x="381" y="100"/>
                  </a:lnTo>
                  <a:lnTo>
                    <a:pt x="381" y="106"/>
                  </a:lnTo>
                  <a:lnTo>
                    <a:pt x="382" y="114"/>
                  </a:lnTo>
                  <a:lnTo>
                    <a:pt x="379" y="120"/>
                  </a:lnTo>
                  <a:lnTo>
                    <a:pt x="369" y="130"/>
                  </a:lnTo>
                  <a:lnTo>
                    <a:pt x="363" y="132"/>
                  </a:lnTo>
                  <a:lnTo>
                    <a:pt x="383" y="132"/>
                  </a:lnTo>
                  <a:lnTo>
                    <a:pt x="388" y="128"/>
                  </a:lnTo>
                  <a:lnTo>
                    <a:pt x="391" y="122"/>
                  </a:lnTo>
                  <a:lnTo>
                    <a:pt x="393" y="114"/>
                  </a:lnTo>
                  <a:lnTo>
                    <a:pt x="395" y="108"/>
                  </a:lnTo>
                  <a:lnTo>
                    <a:pt x="395" y="102"/>
                  </a:lnTo>
                  <a:lnTo>
                    <a:pt x="393" y="94"/>
                  </a:lnTo>
                  <a:lnTo>
                    <a:pt x="391" y="88"/>
                  </a:lnTo>
                  <a:lnTo>
                    <a:pt x="386" y="82"/>
                  </a:lnTo>
                  <a:lnTo>
                    <a:pt x="377" y="7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79" name="Freeform 235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399 12992"/>
                <a:gd name="T1" fmla="*/ T0 w 455"/>
                <a:gd name="T2" fmla="+- 0 8741 8673"/>
                <a:gd name="T3" fmla="*/ 8741 h 430"/>
                <a:gd name="T4" fmla="+- 0 13391 12992"/>
                <a:gd name="T5" fmla="*/ T4 w 455"/>
                <a:gd name="T6" fmla="+- 0 8751 8673"/>
                <a:gd name="T7" fmla="*/ 8751 h 430"/>
                <a:gd name="T8" fmla="+- 0 13398 12992"/>
                <a:gd name="T9" fmla="*/ T8 w 455"/>
                <a:gd name="T10" fmla="+- 0 8757 8673"/>
                <a:gd name="T11" fmla="*/ 8757 h 430"/>
                <a:gd name="T12" fmla="+- 0 13405 12992"/>
                <a:gd name="T13" fmla="*/ T12 w 455"/>
                <a:gd name="T14" fmla="+- 0 8759 8673"/>
                <a:gd name="T15" fmla="*/ 8759 h 430"/>
                <a:gd name="T16" fmla="+- 0 13420 12992"/>
                <a:gd name="T17" fmla="*/ T16 w 455"/>
                <a:gd name="T18" fmla="+- 0 8757 8673"/>
                <a:gd name="T19" fmla="*/ 8757 h 430"/>
                <a:gd name="T20" fmla="+- 0 13427 12992"/>
                <a:gd name="T21" fmla="*/ T20 w 455"/>
                <a:gd name="T22" fmla="+- 0 8753 8673"/>
                <a:gd name="T23" fmla="*/ 8753 h 430"/>
                <a:gd name="T24" fmla="+- 0 13435 12992"/>
                <a:gd name="T25" fmla="*/ T24 w 455"/>
                <a:gd name="T26" fmla="+- 0 8745 8673"/>
                <a:gd name="T27" fmla="*/ 8745 h 430"/>
                <a:gd name="T28" fmla="+- 0 13408 12992"/>
                <a:gd name="T29" fmla="*/ T28 w 455"/>
                <a:gd name="T30" fmla="+- 0 8745 8673"/>
                <a:gd name="T31" fmla="*/ 8745 h 430"/>
                <a:gd name="T32" fmla="+- 0 13403 12992"/>
                <a:gd name="T33" fmla="*/ T32 w 455"/>
                <a:gd name="T34" fmla="+- 0 8743 8673"/>
                <a:gd name="T35" fmla="*/ 8743 h 430"/>
                <a:gd name="T36" fmla="+- 0 13399 12992"/>
                <a:gd name="T37" fmla="*/ T36 w 455"/>
                <a:gd name="T38" fmla="+- 0 8741 8673"/>
                <a:gd name="T39" fmla="*/ 8741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55" h="430">
                  <a:moveTo>
                    <a:pt x="407" y="68"/>
                  </a:moveTo>
                  <a:lnTo>
                    <a:pt x="399" y="78"/>
                  </a:lnTo>
                  <a:lnTo>
                    <a:pt x="406" y="84"/>
                  </a:lnTo>
                  <a:lnTo>
                    <a:pt x="413" y="86"/>
                  </a:lnTo>
                  <a:lnTo>
                    <a:pt x="428" y="84"/>
                  </a:lnTo>
                  <a:lnTo>
                    <a:pt x="435" y="80"/>
                  </a:lnTo>
                  <a:lnTo>
                    <a:pt x="443" y="72"/>
                  </a:lnTo>
                  <a:lnTo>
                    <a:pt x="416" y="72"/>
                  </a:lnTo>
                  <a:lnTo>
                    <a:pt x="411" y="70"/>
                  </a:lnTo>
                  <a:lnTo>
                    <a:pt x="407" y="6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80" name="Freeform 236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445 12992"/>
                <a:gd name="T1" fmla="*/ T0 w 455"/>
                <a:gd name="T2" fmla="+- 0 8711 8673"/>
                <a:gd name="T3" fmla="*/ 8711 h 430"/>
                <a:gd name="T4" fmla="+- 0 13426 12992"/>
                <a:gd name="T5" fmla="*/ T4 w 455"/>
                <a:gd name="T6" fmla="+- 0 8711 8673"/>
                <a:gd name="T7" fmla="*/ 8711 h 430"/>
                <a:gd name="T8" fmla="+- 0 13428 12992"/>
                <a:gd name="T9" fmla="*/ T8 w 455"/>
                <a:gd name="T10" fmla="+- 0 8713 8673"/>
                <a:gd name="T11" fmla="*/ 8713 h 430"/>
                <a:gd name="T12" fmla="+- 0 13433 12992"/>
                <a:gd name="T13" fmla="*/ T12 w 455"/>
                <a:gd name="T14" fmla="+- 0 8717 8673"/>
                <a:gd name="T15" fmla="*/ 8717 h 430"/>
                <a:gd name="T16" fmla="+- 0 13434 12992"/>
                <a:gd name="T17" fmla="*/ T16 w 455"/>
                <a:gd name="T18" fmla="+- 0 8721 8673"/>
                <a:gd name="T19" fmla="*/ 8721 h 430"/>
                <a:gd name="T20" fmla="+- 0 13434 12992"/>
                <a:gd name="T21" fmla="*/ T20 w 455"/>
                <a:gd name="T22" fmla="+- 0 8725 8673"/>
                <a:gd name="T23" fmla="*/ 8725 h 430"/>
                <a:gd name="T24" fmla="+- 0 13434 12992"/>
                <a:gd name="T25" fmla="*/ T24 w 455"/>
                <a:gd name="T26" fmla="+- 0 8729 8673"/>
                <a:gd name="T27" fmla="*/ 8729 h 430"/>
                <a:gd name="T28" fmla="+- 0 13431 12992"/>
                <a:gd name="T29" fmla="*/ T28 w 455"/>
                <a:gd name="T30" fmla="+- 0 8733 8673"/>
                <a:gd name="T31" fmla="*/ 8733 h 430"/>
                <a:gd name="T32" fmla="+- 0 13422 12992"/>
                <a:gd name="T33" fmla="*/ T32 w 455"/>
                <a:gd name="T34" fmla="+- 0 8743 8673"/>
                <a:gd name="T35" fmla="*/ 8743 h 430"/>
                <a:gd name="T36" fmla="+- 0 13417 12992"/>
                <a:gd name="T37" fmla="*/ T36 w 455"/>
                <a:gd name="T38" fmla="+- 0 8745 8673"/>
                <a:gd name="T39" fmla="*/ 8745 h 430"/>
                <a:gd name="T40" fmla="+- 0 13435 12992"/>
                <a:gd name="T41" fmla="*/ T40 w 455"/>
                <a:gd name="T42" fmla="+- 0 8745 8673"/>
                <a:gd name="T43" fmla="*/ 8745 h 430"/>
                <a:gd name="T44" fmla="+- 0 13447 12992"/>
                <a:gd name="T45" fmla="*/ T44 w 455"/>
                <a:gd name="T46" fmla="+- 0 8721 8673"/>
                <a:gd name="T47" fmla="*/ 8721 h 430"/>
                <a:gd name="T48" fmla="+- 0 13445 12992"/>
                <a:gd name="T49" fmla="*/ T48 w 455"/>
                <a:gd name="T50" fmla="+- 0 8711 8673"/>
                <a:gd name="T51" fmla="*/ 8711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55" h="430">
                  <a:moveTo>
                    <a:pt x="453" y="38"/>
                  </a:moveTo>
                  <a:lnTo>
                    <a:pt x="434" y="38"/>
                  </a:lnTo>
                  <a:lnTo>
                    <a:pt x="436" y="40"/>
                  </a:lnTo>
                  <a:lnTo>
                    <a:pt x="441" y="44"/>
                  </a:lnTo>
                  <a:lnTo>
                    <a:pt x="442" y="48"/>
                  </a:lnTo>
                  <a:lnTo>
                    <a:pt x="442" y="52"/>
                  </a:lnTo>
                  <a:lnTo>
                    <a:pt x="442" y="56"/>
                  </a:lnTo>
                  <a:lnTo>
                    <a:pt x="439" y="60"/>
                  </a:lnTo>
                  <a:lnTo>
                    <a:pt x="430" y="70"/>
                  </a:lnTo>
                  <a:lnTo>
                    <a:pt x="425" y="72"/>
                  </a:lnTo>
                  <a:lnTo>
                    <a:pt x="443" y="72"/>
                  </a:lnTo>
                  <a:lnTo>
                    <a:pt x="455" y="48"/>
                  </a:lnTo>
                  <a:lnTo>
                    <a:pt x="453" y="3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81" name="Freeform 237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403 12992"/>
                <a:gd name="T1" fmla="*/ T0 w 455"/>
                <a:gd name="T2" fmla="+- 0 8673 8673"/>
                <a:gd name="T3" fmla="*/ 8673 h 430"/>
                <a:gd name="T4" fmla="+- 0 13390 12992"/>
                <a:gd name="T5" fmla="*/ T4 w 455"/>
                <a:gd name="T6" fmla="+- 0 8673 8673"/>
                <a:gd name="T7" fmla="*/ 8673 h 430"/>
                <a:gd name="T8" fmla="+- 0 13381 12992"/>
                <a:gd name="T9" fmla="*/ T8 w 455"/>
                <a:gd name="T10" fmla="+- 0 8677 8673"/>
                <a:gd name="T11" fmla="*/ 8677 h 430"/>
                <a:gd name="T12" fmla="+- 0 13376 12992"/>
                <a:gd name="T13" fmla="*/ T12 w 455"/>
                <a:gd name="T14" fmla="+- 0 8681 8673"/>
                <a:gd name="T15" fmla="*/ 8681 h 430"/>
                <a:gd name="T16" fmla="+- 0 13371 12992"/>
                <a:gd name="T17" fmla="*/ T16 w 455"/>
                <a:gd name="T18" fmla="+- 0 8685 8673"/>
                <a:gd name="T19" fmla="*/ 8685 h 430"/>
                <a:gd name="T20" fmla="+- 0 13368 12992"/>
                <a:gd name="T21" fmla="*/ T20 w 455"/>
                <a:gd name="T22" fmla="+- 0 8689 8673"/>
                <a:gd name="T23" fmla="*/ 8689 h 430"/>
                <a:gd name="T24" fmla="+- 0 13366 12992"/>
                <a:gd name="T25" fmla="*/ T24 w 455"/>
                <a:gd name="T26" fmla="+- 0 8693 8673"/>
                <a:gd name="T27" fmla="*/ 8693 h 430"/>
                <a:gd name="T28" fmla="+- 0 13364 12992"/>
                <a:gd name="T29" fmla="*/ T28 w 455"/>
                <a:gd name="T30" fmla="+- 0 8695 8673"/>
                <a:gd name="T31" fmla="*/ 8695 h 430"/>
                <a:gd name="T32" fmla="+- 0 13362 12992"/>
                <a:gd name="T33" fmla="*/ T32 w 455"/>
                <a:gd name="T34" fmla="+- 0 8699 8673"/>
                <a:gd name="T35" fmla="*/ 8699 h 430"/>
                <a:gd name="T36" fmla="+- 0 13361 12992"/>
                <a:gd name="T37" fmla="*/ T36 w 455"/>
                <a:gd name="T38" fmla="+- 0 8703 8673"/>
                <a:gd name="T39" fmla="*/ 8703 h 430"/>
                <a:gd name="T40" fmla="+- 0 13360 12992"/>
                <a:gd name="T41" fmla="*/ T40 w 455"/>
                <a:gd name="T42" fmla="+- 0 8707 8673"/>
                <a:gd name="T43" fmla="*/ 8707 h 430"/>
                <a:gd name="T44" fmla="+- 0 13360 12992"/>
                <a:gd name="T45" fmla="*/ T44 w 455"/>
                <a:gd name="T46" fmla="+- 0 8711 8673"/>
                <a:gd name="T47" fmla="*/ 8711 h 430"/>
                <a:gd name="T48" fmla="+- 0 13362 12992"/>
                <a:gd name="T49" fmla="*/ T48 w 455"/>
                <a:gd name="T50" fmla="+- 0 8719 8673"/>
                <a:gd name="T51" fmla="*/ 8719 h 430"/>
                <a:gd name="T52" fmla="+- 0 13364 12992"/>
                <a:gd name="T53" fmla="*/ T52 w 455"/>
                <a:gd name="T54" fmla="+- 0 8721 8673"/>
                <a:gd name="T55" fmla="*/ 8721 h 430"/>
                <a:gd name="T56" fmla="+- 0 13367 12992"/>
                <a:gd name="T57" fmla="*/ T56 w 455"/>
                <a:gd name="T58" fmla="+- 0 8725 8673"/>
                <a:gd name="T59" fmla="*/ 8725 h 430"/>
                <a:gd name="T60" fmla="+- 0 13369 12992"/>
                <a:gd name="T61" fmla="*/ T60 w 455"/>
                <a:gd name="T62" fmla="+- 0 8727 8673"/>
                <a:gd name="T63" fmla="*/ 8727 h 430"/>
                <a:gd name="T64" fmla="+- 0 13373 12992"/>
                <a:gd name="T65" fmla="*/ T64 w 455"/>
                <a:gd name="T66" fmla="+- 0 8729 8673"/>
                <a:gd name="T67" fmla="*/ 8729 h 430"/>
                <a:gd name="T68" fmla="+- 0 13377 12992"/>
                <a:gd name="T69" fmla="*/ T68 w 455"/>
                <a:gd name="T70" fmla="+- 0 8731 8673"/>
                <a:gd name="T71" fmla="*/ 8731 h 430"/>
                <a:gd name="T72" fmla="+- 0 13385 12992"/>
                <a:gd name="T73" fmla="*/ T72 w 455"/>
                <a:gd name="T74" fmla="+- 0 8731 8673"/>
                <a:gd name="T75" fmla="*/ 8731 h 430"/>
                <a:gd name="T76" fmla="+- 0 13389 12992"/>
                <a:gd name="T77" fmla="*/ T76 w 455"/>
                <a:gd name="T78" fmla="+- 0 8729 8673"/>
                <a:gd name="T79" fmla="*/ 8729 h 430"/>
                <a:gd name="T80" fmla="+- 0 13393 12992"/>
                <a:gd name="T81" fmla="*/ T80 w 455"/>
                <a:gd name="T82" fmla="+- 0 8727 8673"/>
                <a:gd name="T83" fmla="*/ 8727 h 430"/>
                <a:gd name="T84" fmla="+- 0 13400 12992"/>
                <a:gd name="T85" fmla="*/ T84 w 455"/>
                <a:gd name="T86" fmla="+- 0 8725 8673"/>
                <a:gd name="T87" fmla="*/ 8725 h 430"/>
                <a:gd name="T88" fmla="+- 0 13409 12992"/>
                <a:gd name="T89" fmla="*/ T88 w 455"/>
                <a:gd name="T90" fmla="+- 0 8719 8673"/>
                <a:gd name="T91" fmla="*/ 8719 h 430"/>
                <a:gd name="T92" fmla="+- 0 13412 12992"/>
                <a:gd name="T93" fmla="*/ T92 w 455"/>
                <a:gd name="T94" fmla="+- 0 8717 8673"/>
                <a:gd name="T95" fmla="*/ 8717 h 430"/>
                <a:gd name="T96" fmla="+- 0 13382 12992"/>
                <a:gd name="T97" fmla="*/ T96 w 455"/>
                <a:gd name="T98" fmla="+- 0 8717 8673"/>
                <a:gd name="T99" fmla="*/ 8717 h 430"/>
                <a:gd name="T100" fmla="+- 0 13380 12992"/>
                <a:gd name="T101" fmla="*/ T100 w 455"/>
                <a:gd name="T102" fmla="+- 0 8715 8673"/>
                <a:gd name="T103" fmla="*/ 8715 h 430"/>
                <a:gd name="T104" fmla="+- 0 13376 12992"/>
                <a:gd name="T105" fmla="*/ T104 w 455"/>
                <a:gd name="T106" fmla="+- 0 8715 8673"/>
                <a:gd name="T107" fmla="*/ 8715 h 430"/>
                <a:gd name="T108" fmla="+- 0 13375 12992"/>
                <a:gd name="T109" fmla="*/ T108 w 455"/>
                <a:gd name="T110" fmla="+- 0 8713 8673"/>
                <a:gd name="T111" fmla="*/ 8713 h 430"/>
                <a:gd name="T112" fmla="+- 0 13373 12992"/>
                <a:gd name="T113" fmla="*/ T112 w 455"/>
                <a:gd name="T114" fmla="+- 0 8711 8673"/>
                <a:gd name="T115" fmla="*/ 8711 h 430"/>
                <a:gd name="T116" fmla="+- 0 13372 12992"/>
                <a:gd name="T117" fmla="*/ T116 w 455"/>
                <a:gd name="T118" fmla="+- 0 8709 8673"/>
                <a:gd name="T119" fmla="*/ 8709 h 430"/>
                <a:gd name="T120" fmla="+- 0 13373 12992"/>
                <a:gd name="T121" fmla="*/ T120 w 455"/>
                <a:gd name="T122" fmla="+- 0 8701 8673"/>
                <a:gd name="T123" fmla="*/ 8701 h 430"/>
                <a:gd name="T124" fmla="+- 0 13376 12992"/>
                <a:gd name="T125" fmla="*/ T124 w 455"/>
                <a:gd name="T126" fmla="+- 0 8697 8673"/>
                <a:gd name="T127" fmla="*/ 8697 h 430"/>
                <a:gd name="T128" fmla="+- 0 13384 12992"/>
                <a:gd name="T129" fmla="*/ T128 w 455"/>
                <a:gd name="T130" fmla="+- 0 8689 8673"/>
                <a:gd name="T131" fmla="*/ 8689 h 430"/>
                <a:gd name="T132" fmla="+- 0 13388 12992"/>
                <a:gd name="T133" fmla="*/ T132 w 455"/>
                <a:gd name="T134" fmla="+- 0 8687 8673"/>
                <a:gd name="T135" fmla="*/ 8687 h 430"/>
                <a:gd name="T136" fmla="+- 0 13406 12992"/>
                <a:gd name="T137" fmla="*/ T136 w 455"/>
                <a:gd name="T138" fmla="+- 0 8687 8673"/>
                <a:gd name="T139" fmla="*/ 8687 h 430"/>
                <a:gd name="T140" fmla="+- 0 13411 12992"/>
                <a:gd name="T141" fmla="*/ T140 w 455"/>
                <a:gd name="T142" fmla="+- 0 8679 8673"/>
                <a:gd name="T143" fmla="*/ 8679 h 430"/>
                <a:gd name="T144" fmla="+- 0 13407 12992"/>
                <a:gd name="T145" fmla="*/ T144 w 455"/>
                <a:gd name="T146" fmla="+- 0 8675 8673"/>
                <a:gd name="T147" fmla="*/ 8675 h 430"/>
                <a:gd name="T148" fmla="+- 0 13403 12992"/>
                <a:gd name="T149" fmla="*/ T148 w 455"/>
                <a:gd name="T150" fmla="+- 0 8673 8673"/>
                <a:gd name="T151" fmla="*/ 8673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455" h="430">
                  <a:moveTo>
                    <a:pt x="411" y="0"/>
                  </a:moveTo>
                  <a:lnTo>
                    <a:pt x="398" y="0"/>
                  </a:lnTo>
                  <a:lnTo>
                    <a:pt x="389" y="4"/>
                  </a:lnTo>
                  <a:lnTo>
                    <a:pt x="384" y="8"/>
                  </a:lnTo>
                  <a:lnTo>
                    <a:pt x="379" y="12"/>
                  </a:lnTo>
                  <a:lnTo>
                    <a:pt x="376" y="16"/>
                  </a:lnTo>
                  <a:lnTo>
                    <a:pt x="374" y="20"/>
                  </a:lnTo>
                  <a:lnTo>
                    <a:pt x="372" y="22"/>
                  </a:lnTo>
                  <a:lnTo>
                    <a:pt x="370" y="26"/>
                  </a:lnTo>
                  <a:lnTo>
                    <a:pt x="369" y="30"/>
                  </a:lnTo>
                  <a:lnTo>
                    <a:pt x="368" y="34"/>
                  </a:lnTo>
                  <a:lnTo>
                    <a:pt x="368" y="38"/>
                  </a:lnTo>
                  <a:lnTo>
                    <a:pt x="370" y="46"/>
                  </a:lnTo>
                  <a:lnTo>
                    <a:pt x="372" y="48"/>
                  </a:lnTo>
                  <a:lnTo>
                    <a:pt x="375" y="52"/>
                  </a:lnTo>
                  <a:lnTo>
                    <a:pt x="377" y="54"/>
                  </a:lnTo>
                  <a:lnTo>
                    <a:pt x="381" y="56"/>
                  </a:lnTo>
                  <a:lnTo>
                    <a:pt x="385" y="58"/>
                  </a:lnTo>
                  <a:lnTo>
                    <a:pt x="393" y="58"/>
                  </a:lnTo>
                  <a:lnTo>
                    <a:pt x="397" y="56"/>
                  </a:lnTo>
                  <a:lnTo>
                    <a:pt x="401" y="54"/>
                  </a:lnTo>
                  <a:lnTo>
                    <a:pt x="408" y="52"/>
                  </a:lnTo>
                  <a:lnTo>
                    <a:pt x="417" y="46"/>
                  </a:lnTo>
                  <a:lnTo>
                    <a:pt x="420" y="44"/>
                  </a:lnTo>
                  <a:lnTo>
                    <a:pt x="390" y="44"/>
                  </a:lnTo>
                  <a:lnTo>
                    <a:pt x="388" y="42"/>
                  </a:lnTo>
                  <a:lnTo>
                    <a:pt x="384" y="42"/>
                  </a:lnTo>
                  <a:lnTo>
                    <a:pt x="383" y="40"/>
                  </a:lnTo>
                  <a:lnTo>
                    <a:pt x="381" y="38"/>
                  </a:lnTo>
                  <a:lnTo>
                    <a:pt x="380" y="36"/>
                  </a:lnTo>
                  <a:lnTo>
                    <a:pt x="381" y="28"/>
                  </a:lnTo>
                  <a:lnTo>
                    <a:pt x="384" y="24"/>
                  </a:lnTo>
                  <a:lnTo>
                    <a:pt x="392" y="16"/>
                  </a:lnTo>
                  <a:lnTo>
                    <a:pt x="396" y="14"/>
                  </a:lnTo>
                  <a:lnTo>
                    <a:pt x="414" y="14"/>
                  </a:lnTo>
                  <a:lnTo>
                    <a:pt x="419" y="6"/>
                  </a:lnTo>
                  <a:lnTo>
                    <a:pt x="415" y="2"/>
                  </a:lnTo>
                  <a:lnTo>
                    <a:pt x="411" y="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82" name="Freeform 238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433 12992"/>
                <a:gd name="T1" fmla="*/ T0 w 455"/>
                <a:gd name="T2" fmla="+- 0 8697 8673"/>
                <a:gd name="T3" fmla="*/ 8697 h 430"/>
                <a:gd name="T4" fmla="+- 0 13421 12992"/>
                <a:gd name="T5" fmla="*/ T4 w 455"/>
                <a:gd name="T6" fmla="+- 0 8697 8673"/>
                <a:gd name="T7" fmla="*/ 8697 h 430"/>
                <a:gd name="T8" fmla="+- 0 13413 12992"/>
                <a:gd name="T9" fmla="*/ T8 w 455"/>
                <a:gd name="T10" fmla="+- 0 8699 8673"/>
                <a:gd name="T11" fmla="*/ 8699 h 430"/>
                <a:gd name="T12" fmla="+- 0 13407 12992"/>
                <a:gd name="T13" fmla="*/ T12 w 455"/>
                <a:gd name="T14" fmla="+- 0 8703 8673"/>
                <a:gd name="T15" fmla="*/ 8703 h 430"/>
                <a:gd name="T16" fmla="+- 0 13391 12992"/>
                <a:gd name="T17" fmla="*/ T16 w 455"/>
                <a:gd name="T18" fmla="+- 0 8713 8673"/>
                <a:gd name="T19" fmla="*/ 8713 h 430"/>
                <a:gd name="T20" fmla="+- 0 13388 12992"/>
                <a:gd name="T21" fmla="*/ T20 w 455"/>
                <a:gd name="T22" fmla="+- 0 8715 8673"/>
                <a:gd name="T23" fmla="*/ 8715 h 430"/>
                <a:gd name="T24" fmla="+- 0 13384 12992"/>
                <a:gd name="T25" fmla="*/ T24 w 455"/>
                <a:gd name="T26" fmla="+- 0 8715 8673"/>
                <a:gd name="T27" fmla="*/ 8715 h 430"/>
                <a:gd name="T28" fmla="+- 0 13382 12992"/>
                <a:gd name="T29" fmla="*/ T28 w 455"/>
                <a:gd name="T30" fmla="+- 0 8717 8673"/>
                <a:gd name="T31" fmla="*/ 8717 h 430"/>
                <a:gd name="T32" fmla="+- 0 13412 12992"/>
                <a:gd name="T33" fmla="*/ T32 w 455"/>
                <a:gd name="T34" fmla="+- 0 8717 8673"/>
                <a:gd name="T35" fmla="*/ 8717 h 430"/>
                <a:gd name="T36" fmla="+- 0 13416 12992"/>
                <a:gd name="T37" fmla="*/ T36 w 455"/>
                <a:gd name="T38" fmla="+- 0 8715 8673"/>
                <a:gd name="T39" fmla="*/ 8715 h 430"/>
                <a:gd name="T40" fmla="+- 0 13420 12992"/>
                <a:gd name="T41" fmla="*/ T40 w 455"/>
                <a:gd name="T42" fmla="+- 0 8713 8673"/>
                <a:gd name="T43" fmla="*/ 8713 h 430"/>
                <a:gd name="T44" fmla="+- 0 13422 12992"/>
                <a:gd name="T45" fmla="*/ T44 w 455"/>
                <a:gd name="T46" fmla="+- 0 8713 8673"/>
                <a:gd name="T47" fmla="*/ 8713 h 430"/>
                <a:gd name="T48" fmla="+- 0 13426 12992"/>
                <a:gd name="T49" fmla="*/ T48 w 455"/>
                <a:gd name="T50" fmla="+- 0 8711 8673"/>
                <a:gd name="T51" fmla="*/ 8711 h 430"/>
                <a:gd name="T52" fmla="+- 0 13445 12992"/>
                <a:gd name="T53" fmla="*/ T52 w 455"/>
                <a:gd name="T54" fmla="+- 0 8711 8673"/>
                <a:gd name="T55" fmla="*/ 8711 h 430"/>
                <a:gd name="T56" fmla="+- 0 13443 12992"/>
                <a:gd name="T57" fmla="*/ T56 w 455"/>
                <a:gd name="T58" fmla="+- 0 8707 8673"/>
                <a:gd name="T59" fmla="*/ 8707 h 430"/>
                <a:gd name="T60" fmla="+- 0 13436 12992"/>
                <a:gd name="T61" fmla="*/ T60 w 455"/>
                <a:gd name="T62" fmla="+- 0 8699 8673"/>
                <a:gd name="T63" fmla="*/ 8699 h 430"/>
                <a:gd name="T64" fmla="+- 0 13433 12992"/>
                <a:gd name="T65" fmla="*/ T64 w 455"/>
                <a:gd name="T66" fmla="+- 0 8697 8673"/>
                <a:gd name="T67" fmla="*/ 8697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455" h="430">
                  <a:moveTo>
                    <a:pt x="441" y="24"/>
                  </a:moveTo>
                  <a:lnTo>
                    <a:pt x="429" y="24"/>
                  </a:lnTo>
                  <a:lnTo>
                    <a:pt x="421" y="26"/>
                  </a:lnTo>
                  <a:lnTo>
                    <a:pt x="415" y="30"/>
                  </a:lnTo>
                  <a:lnTo>
                    <a:pt x="399" y="40"/>
                  </a:lnTo>
                  <a:lnTo>
                    <a:pt x="396" y="42"/>
                  </a:lnTo>
                  <a:lnTo>
                    <a:pt x="392" y="42"/>
                  </a:lnTo>
                  <a:lnTo>
                    <a:pt x="390" y="44"/>
                  </a:lnTo>
                  <a:lnTo>
                    <a:pt x="420" y="44"/>
                  </a:lnTo>
                  <a:lnTo>
                    <a:pt x="424" y="42"/>
                  </a:lnTo>
                  <a:lnTo>
                    <a:pt x="428" y="40"/>
                  </a:lnTo>
                  <a:lnTo>
                    <a:pt x="430" y="40"/>
                  </a:lnTo>
                  <a:lnTo>
                    <a:pt x="434" y="38"/>
                  </a:lnTo>
                  <a:lnTo>
                    <a:pt x="453" y="38"/>
                  </a:lnTo>
                  <a:lnTo>
                    <a:pt x="451" y="34"/>
                  </a:lnTo>
                  <a:lnTo>
                    <a:pt x="444" y="26"/>
                  </a:lnTo>
                  <a:lnTo>
                    <a:pt x="441" y="2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83" name="Freeform 239"/>
            <p:cNvSpPr>
              <a:spLocks/>
            </p:cNvSpPr>
            <p:nvPr/>
          </p:nvSpPr>
          <p:spPr bwMode="auto">
            <a:xfrm>
              <a:off x="12992" y="8673"/>
              <a:ext cx="455" cy="430"/>
            </a:xfrm>
            <a:custGeom>
              <a:avLst/>
              <a:gdLst>
                <a:gd name="T0" fmla="+- 0 13406 12992"/>
                <a:gd name="T1" fmla="*/ T0 w 455"/>
                <a:gd name="T2" fmla="+- 0 8687 8673"/>
                <a:gd name="T3" fmla="*/ 8687 h 430"/>
                <a:gd name="T4" fmla="+- 0 13399 12992"/>
                <a:gd name="T5" fmla="*/ T4 w 455"/>
                <a:gd name="T6" fmla="+- 0 8687 8673"/>
                <a:gd name="T7" fmla="*/ 8687 h 430"/>
                <a:gd name="T8" fmla="+- 0 13403 12992"/>
                <a:gd name="T9" fmla="*/ T8 w 455"/>
                <a:gd name="T10" fmla="+- 0 8691 8673"/>
                <a:gd name="T11" fmla="*/ 8691 h 430"/>
                <a:gd name="T12" fmla="+- 0 13406 12992"/>
                <a:gd name="T13" fmla="*/ T12 w 455"/>
                <a:gd name="T14" fmla="+- 0 8687 8673"/>
                <a:gd name="T15" fmla="*/ 8687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55" h="430">
                  <a:moveTo>
                    <a:pt x="414" y="14"/>
                  </a:moveTo>
                  <a:lnTo>
                    <a:pt x="407" y="14"/>
                  </a:lnTo>
                  <a:lnTo>
                    <a:pt x="411" y="18"/>
                  </a:lnTo>
                  <a:lnTo>
                    <a:pt x="414" y="1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56" name="Group 240"/>
          <p:cNvGrpSpPr>
            <a:grpSpLocks/>
          </p:cNvGrpSpPr>
          <p:nvPr/>
        </p:nvGrpSpPr>
        <p:grpSpPr bwMode="auto">
          <a:xfrm>
            <a:off x="4390772" y="5024815"/>
            <a:ext cx="13970" cy="266730"/>
            <a:chOff x="6725" y="7749"/>
            <a:chExt cx="22" cy="420"/>
          </a:xfrm>
        </p:grpSpPr>
        <p:sp>
          <p:nvSpPr>
            <p:cNvPr id="6462" name="Freeform 241"/>
            <p:cNvSpPr>
              <a:spLocks/>
            </p:cNvSpPr>
            <p:nvPr/>
          </p:nvSpPr>
          <p:spPr bwMode="auto">
            <a:xfrm>
              <a:off x="6725" y="7749"/>
              <a:ext cx="22" cy="420"/>
            </a:xfrm>
            <a:custGeom>
              <a:avLst/>
              <a:gdLst>
                <a:gd name="T0" fmla="+- 0 6725 6725"/>
                <a:gd name="T1" fmla="*/ T0 w 22"/>
                <a:gd name="T2" fmla="+- 0 8170 7749"/>
                <a:gd name="T3" fmla="*/ 8170 h 420"/>
                <a:gd name="T4" fmla="+- 0 6746 6725"/>
                <a:gd name="T5" fmla="*/ T4 w 22"/>
                <a:gd name="T6" fmla="+- 0 8170 7749"/>
                <a:gd name="T7" fmla="*/ 8170 h 420"/>
                <a:gd name="T8" fmla="+- 0 6746 6725"/>
                <a:gd name="T9" fmla="*/ T8 w 22"/>
                <a:gd name="T10" fmla="+- 0 7749 7749"/>
                <a:gd name="T11" fmla="*/ 7749 h 420"/>
                <a:gd name="T12" fmla="+- 0 6725 6725"/>
                <a:gd name="T13" fmla="*/ T12 w 22"/>
                <a:gd name="T14" fmla="+- 0 7749 7749"/>
                <a:gd name="T15" fmla="*/ 7749 h 420"/>
                <a:gd name="T16" fmla="+- 0 6725 6725"/>
                <a:gd name="T17" fmla="*/ T16 w 22"/>
                <a:gd name="T18" fmla="+- 0 8170 7749"/>
                <a:gd name="T19" fmla="*/ 8170 h 4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2" h="420">
                  <a:moveTo>
                    <a:pt x="0" y="421"/>
                  </a:moveTo>
                  <a:lnTo>
                    <a:pt x="21" y="4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58" name="Group 242"/>
          <p:cNvGrpSpPr>
            <a:grpSpLocks/>
          </p:cNvGrpSpPr>
          <p:nvPr/>
        </p:nvGrpSpPr>
        <p:grpSpPr bwMode="auto">
          <a:xfrm>
            <a:off x="3656077" y="5024815"/>
            <a:ext cx="588010" cy="266730"/>
            <a:chOff x="5568" y="7749"/>
            <a:chExt cx="926" cy="420"/>
          </a:xfrm>
        </p:grpSpPr>
        <p:sp>
          <p:nvSpPr>
            <p:cNvPr id="6461" name="Freeform 243"/>
            <p:cNvSpPr>
              <a:spLocks/>
            </p:cNvSpPr>
            <p:nvPr/>
          </p:nvSpPr>
          <p:spPr bwMode="auto">
            <a:xfrm>
              <a:off x="5568" y="7749"/>
              <a:ext cx="926" cy="420"/>
            </a:xfrm>
            <a:custGeom>
              <a:avLst/>
              <a:gdLst>
                <a:gd name="T0" fmla="+- 0 5568 5568"/>
                <a:gd name="T1" fmla="*/ T0 w 926"/>
                <a:gd name="T2" fmla="+- 0 8170 7749"/>
                <a:gd name="T3" fmla="*/ 8170 h 420"/>
                <a:gd name="T4" fmla="+- 0 6494 5568"/>
                <a:gd name="T5" fmla="*/ T4 w 926"/>
                <a:gd name="T6" fmla="+- 0 8170 7749"/>
                <a:gd name="T7" fmla="*/ 8170 h 420"/>
                <a:gd name="T8" fmla="+- 0 6494 5568"/>
                <a:gd name="T9" fmla="*/ T8 w 926"/>
                <a:gd name="T10" fmla="+- 0 7749 7749"/>
                <a:gd name="T11" fmla="*/ 7749 h 420"/>
                <a:gd name="T12" fmla="+- 0 5568 5568"/>
                <a:gd name="T13" fmla="*/ T12 w 926"/>
                <a:gd name="T14" fmla="+- 0 7749 7749"/>
                <a:gd name="T15" fmla="*/ 7749 h 420"/>
                <a:gd name="T16" fmla="+- 0 5568 5568"/>
                <a:gd name="T17" fmla="*/ T16 w 926"/>
                <a:gd name="T18" fmla="+- 0 8170 7749"/>
                <a:gd name="T19" fmla="*/ 8170 h 4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26" h="420">
                  <a:moveTo>
                    <a:pt x="0" y="421"/>
                  </a:moveTo>
                  <a:lnTo>
                    <a:pt x="926" y="421"/>
                  </a:lnTo>
                  <a:lnTo>
                    <a:pt x="926" y="0"/>
                  </a:lnTo>
                  <a:lnTo>
                    <a:pt x="0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59" name="Group 244"/>
          <p:cNvGrpSpPr>
            <a:grpSpLocks/>
          </p:cNvGrpSpPr>
          <p:nvPr/>
        </p:nvGrpSpPr>
        <p:grpSpPr bwMode="auto">
          <a:xfrm>
            <a:off x="2920112" y="5024815"/>
            <a:ext cx="588010" cy="266730"/>
            <a:chOff x="4409" y="7749"/>
            <a:chExt cx="926" cy="420"/>
          </a:xfrm>
        </p:grpSpPr>
        <p:sp>
          <p:nvSpPr>
            <p:cNvPr id="6460" name="Freeform 245"/>
            <p:cNvSpPr>
              <a:spLocks/>
            </p:cNvSpPr>
            <p:nvPr/>
          </p:nvSpPr>
          <p:spPr bwMode="auto">
            <a:xfrm>
              <a:off x="4409" y="7749"/>
              <a:ext cx="926" cy="420"/>
            </a:xfrm>
            <a:custGeom>
              <a:avLst/>
              <a:gdLst>
                <a:gd name="T0" fmla="+- 0 4409 4409"/>
                <a:gd name="T1" fmla="*/ T0 w 926"/>
                <a:gd name="T2" fmla="+- 0 8170 7749"/>
                <a:gd name="T3" fmla="*/ 8170 h 420"/>
                <a:gd name="T4" fmla="+- 0 5335 4409"/>
                <a:gd name="T5" fmla="*/ T4 w 926"/>
                <a:gd name="T6" fmla="+- 0 8170 7749"/>
                <a:gd name="T7" fmla="*/ 8170 h 420"/>
                <a:gd name="T8" fmla="+- 0 5335 4409"/>
                <a:gd name="T9" fmla="*/ T8 w 926"/>
                <a:gd name="T10" fmla="+- 0 7749 7749"/>
                <a:gd name="T11" fmla="*/ 7749 h 420"/>
                <a:gd name="T12" fmla="+- 0 4409 4409"/>
                <a:gd name="T13" fmla="*/ T12 w 926"/>
                <a:gd name="T14" fmla="+- 0 7749 7749"/>
                <a:gd name="T15" fmla="*/ 7749 h 420"/>
                <a:gd name="T16" fmla="+- 0 4409 4409"/>
                <a:gd name="T17" fmla="*/ T16 w 926"/>
                <a:gd name="T18" fmla="+- 0 8170 7749"/>
                <a:gd name="T19" fmla="*/ 8170 h 4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26" h="420">
                  <a:moveTo>
                    <a:pt x="0" y="421"/>
                  </a:moveTo>
                  <a:lnTo>
                    <a:pt x="926" y="421"/>
                  </a:lnTo>
                  <a:lnTo>
                    <a:pt x="926" y="0"/>
                  </a:lnTo>
                  <a:lnTo>
                    <a:pt x="0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60" name="Group 246"/>
          <p:cNvGrpSpPr>
            <a:grpSpLocks/>
          </p:cNvGrpSpPr>
          <p:nvPr/>
        </p:nvGrpSpPr>
        <p:grpSpPr bwMode="auto">
          <a:xfrm>
            <a:off x="1447547" y="5024815"/>
            <a:ext cx="1324610" cy="266730"/>
            <a:chOff x="2090" y="7749"/>
            <a:chExt cx="2086" cy="420"/>
          </a:xfrm>
        </p:grpSpPr>
        <p:sp>
          <p:nvSpPr>
            <p:cNvPr id="6459" name="Freeform 247"/>
            <p:cNvSpPr>
              <a:spLocks/>
            </p:cNvSpPr>
            <p:nvPr/>
          </p:nvSpPr>
          <p:spPr bwMode="auto">
            <a:xfrm>
              <a:off x="2090" y="7749"/>
              <a:ext cx="2086" cy="420"/>
            </a:xfrm>
            <a:custGeom>
              <a:avLst/>
              <a:gdLst>
                <a:gd name="T0" fmla="+- 0 2090 2090"/>
                <a:gd name="T1" fmla="*/ T0 w 2086"/>
                <a:gd name="T2" fmla="+- 0 8170 7749"/>
                <a:gd name="T3" fmla="*/ 8170 h 420"/>
                <a:gd name="T4" fmla="+- 0 4176 2090"/>
                <a:gd name="T5" fmla="*/ T4 w 2086"/>
                <a:gd name="T6" fmla="+- 0 8170 7749"/>
                <a:gd name="T7" fmla="*/ 8170 h 420"/>
                <a:gd name="T8" fmla="+- 0 4176 2090"/>
                <a:gd name="T9" fmla="*/ T8 w 2086"/>
                <a:gd name="T10" fmla="+- 0 7749 7749"/>
                <a:gd name="T11" fmla="*/ 7749 h 420"/>
                <a:gd name="T12" fmla="+- 0 2090 2090"/>
                <a:gd name="T13" fmla="*/ T12 w 2086"/>
                <a:gd name="T14" fmla="+- 0 7749 7749"/>
                <a:gd name="T15" fmla="*/ 7749 h 420"/>
                <a:gd name="T16" fmla="+- 0 2090 2090"/>
                <a:gd name="T17" fmla="*/ T16 w 2086"/>
                <a:gd name="T18" fmla="+- 0 8170 7749"/>
                <a:gd name="T19" fmla="*/ 8170 h 4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086" h="420">
                  <a:moveTo>
                    <a:pt x="0" y="421"/>
                  </a:moveTo>
                  <a:lnTo>
                    <a:pt x="2086" y="421"/>
                  </a:lnTo>
                  <a:lnTo>
                    <a:pt x="2086" y="0"/>
                  </a:lnTo>
                  <a:lnTo>
                    <a:pt x="0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61" name="Group 248"/>
          <p:cNvGrpSpPr>
            <a:grpSpLocks/>
          </p:cNvGrpSpPr>
          <p:nvPr/>
        </p:nvGrpSpPr>
        <p:grpSpPr bwMode="auto">
          <a:xfrm>
            <a:off x="1080517" y="5024815"/>
            <a:ext cx="220980" cy="266730"/>
            <a:chOff x="1512" y="7749"/>
            <a:chExt cx="348" cy="420"/>
          </a:xfrm>
        </p:grpSpPr>
        <p:sp>
          <p:nvSpPr>
            <p:cNvPr id="6458" name="Freeform 249"/>
            <p:cNvSpPr>
              <a:spLocks/>
            </p:cNvSpPr>
            <p:nvPr/>
          </p:nvSpPr>
          <p:spPr bwMode="auto">
            <a:xfrm>
              <a:off x="1512" y="7749"/>
              <a:ext cx="348" cy="420"/>
            </a:xfrm>
            <a:custGeom>
              <a:avLst/>
              <a:gdLst>
                <a:gd name="T0" fmla="+- 0 1512 1512"/>
                <a:gd name="T1" fmla="*/ T0 w 348"/>
                <a:gd name="T2" fmla="+- 0 8170 7749"/>
                <a:gd name="T3" fmla="*/ 8170 h 420"/>
                <a:gd name="T4" fmla="+- 0 1860 1512"/>
                <a:gd name="T5" fmla="*/ T4 w 348"/>
                <a:gd name="T6" fmla="+- 0 8170 7749"/>
                <a:gd name="T7" fmla="*/ 8170 h 420"/>
                <a:gd name="T8" fmla="+- 0 1860 1512"/>
                <a:gd name="T9" fmla="*/ T8 w 348"/>
                <a:gd name="T10" fmla="+- 0 7749 7749"/>
                <a:gd name="T11" fmla="*/ 7749 h 420"/>
                <a:gd name="T12" fmla="+- 0 1512 1512"/>
                <a:gd name="T13" fmla="*/ T12 w 348"/>
                <a:gd name="T14" fmla="+- 0 7749 7749"/>
                <a:gd name="T15" fmla="*/ 7749 h 420"/>
                <a:gd name="T16" fmla="+- 0 1512 1512"/>
                <a:gd name="T17" fmla="*/ T16 w 348"/>
                <a:gd name="T18" fmla="+- 0 8170 7749"/>
                <a:gd name="T19" fmla="*/ 8170 h 4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8" h="420">
                  <a:moveTo>
                    <a:pt x="0" y="421"/>
                  </a:moveTo>
                  <a:lnTo>
                    <a:pt x="348" y="421"/>
                  </a:lnTo>
                  <a:lnTo>
                    <a:pt x="348" y="0"/>
                  </a:lnTo>
                  <a:lnTo>
                    <a:pt x="0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62" name="Group 250"/>
          <p:cNvGrpSpPr>
            <a:grpSpLocks/>
          </p:cNvGrpSpPr>
          <p:nvPr/>
        </p:nvGrpSpPr>
        <p:grpSpPr bwMode="auto">
          <a:xfrm>
            <a:off x="839852" y="5024815"/>
            <a:ext cx="92710" cy="266730"/>
            <a:chOff x="1133" y="7749"/>
            <a:chExt cx="146" cy="420"/>
          </a:xfrm>
        </p:grpSpPr>
        <p:sp>
          <p:nvSpPr>
            <p:cNvPr id="6457" name="Freeform 251"/>
            <p:cNvSpPr>
              <a:spLocks/>
            </p:cNvSpPr>
            <p:nvPr/>
          </p:nvSpPr>
          <p:spPr bwMode="auto">
            <a:xfrm>
              <a:off x="1133" y="7749"/>
              <a:ext cx="146" cy="420"/>
            </a:xfrm>
            <a:custGeom>
              <a:avLst/>
              <a:gdLst>
                <a:gd name="T0" fmla="+- 0 1133 1133"/>
                <a:gd name="T1" fmla="*/ T0 w 146"/>
                <a:gd name="T2" fmla="+- 0 8170 7749"/>
                <a:gd name="T3" fmla="*/ 8170 h 420"/>
                <a:gd name="T4" fmla="+- 0 1279 1133"/>
                <a:gd name="T5" fmla="*/ T4 w 146"/>
                <a:gd name="T6" fmla="+- 0 8170 7749"/>
                <a:gd name="T7" fmla="*/ 8170 h 420"/>
                <a:gd name="T8" fmla="+- 0 1279 1133"/>
                <a:gd name="T9" fmla="*/ T8 w 146"/>
                <a:gd name="T10" fmla="+- 0 7749 7749"/>
                <a:gd name="T11" fmla="*/ 7749 h 420"/>
                <a:gd name="T12" fmla="+- 0 1133 1133"/>
                <a:gd name="T13" fmla="*/ T12 w 146"/>
                <a:gd name="T14" fmla="+- 0 7749 7749"/>
                <a:gd name="T15" fmla="*/ 7749 h 420"/>
                <a:gd name="T16" fmla="+- 0 1133 1133"/>
                <a:gd name="T17" fmla="*/ T16 w 146"/>
                <a:gd name="T18" fmla="+- 0 8170 7749"/>
                <a:gd name="T19" fmla="*/ 8170 h 4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46" h="420">
                  <a:moveTo>
                    <a:pt x="0" y="421"/>
                  </a:moveTo>
                  <a:lnTo>
                    <a:pt x="146" y="421"/>
                  </a:lnTo>
                  <a:lnTo>
                    <a:pt x="146" y="0"/>
                  </a:lnTo>
                  <a:lnTo>
                    <a:pt x="0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63" name="Group 252"/>
          <p:cNvGrpSpPr>
            <a:grpSpLocks/>
          </p:cNvGrpSpPr>
          <p:nvPr/>
        </p:nvGrpSpPr>
        <p:grpSpPr bwMode="auto">
          <a:xfrm>
            <a:off x="7363818" y="6184291"/>
            <a:ext cx="228600" cy="134000"/>
            <a:chOff x="11694" y="9493"/>
            <a:chExt cx="360" cy="211"/>
          </a:xfrm>
        </p:grpSpPr>
        <p:sp>
          <p:nvSpPr>
            <p:cNvPr id="6456" name="Freeform 253"/>
            <p:cNvSpPr>
              <a:spLocks/>
            </p:cNvSpPr>
            <p:nvPr/>
          </p:nvSpPr>
          <p:spPr bwMode="auto">
            <a:xfrm>
              <a:off x="11694" y="9493"/>
              <a:ext cx="360" cy="211"/>
            </a:xfrm>
            <a:custGeom>
              <a:avLst/>
              <a:gdLst>
                <a:gd name="T0" fmla="+- 0 11694 11694"/>
                <a:gd name="T1" fmla="*/ T0 w 360"/>
                <a:gd name="T2" fmla="+- 0 9704 9493"/>
                <a:gd name="T3" fmla="*/ 9704 h 211"/>
                <a:gd name="T4" fmla="+- 0 12054 11694"/>
                <a:gd name="T5" fmla="*/ T4 w 360"/>
                <a:gd name="T6" fmla="+- 0 9704 9493"/>
                <a:gd name="T7" fmla="*/ 9704 h 211"/>
                <a:gd name="T8" fmla="+- 0 12054 11694"/>
                <a:gd name="T9" fmla="*/ T8 w 360"/>
                <a:gd name="T10" fmla="+- 0 9493 9493"/>
                <a:gd name="T11" fmla="*/ 9493 h 211"/>
                <a:gd name="T12" fmla="+- 0 11694 11694"/>
                <a:gd name="T13" fmla="*/ T12 w 360"/>
                <a:gd name="T14" fmla="+- 0 9493 9493"/>
                <a:gd name="T15" fmla="*/ 9493 h 211"/>
                <a:gd name="T16" fmla="+- 0 11694 11694"/>
                <a:gd name="T17" fmla="*/ T16 w 360"/>
                <a:gd name="T18" fmla="+- 0 9704 9493"/>
                <a:gd name="T19" fmla="*/ 9704 h 2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60" h="211">
                  <a:moveTo>
                    <a:pt x="0" y="211"/>
                  </a:moveTo>
                  <a:lnTo>
                    <a:pt x="360" y="211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211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64" name="Group 254"/>
          <p:cNvGrpSpPr>
            <a:grpSpLocks/>
          </p:cNvGrpSpPr>
          <p:nvPr/>
        </p:nvGrpSpPr>
        <p:grpSpPr bwMode="auto">
          <a:xfrm>
            <a:off x="7246344" y="6072518"/>
            <a:ext cx="1875978" cy="360721"/>
            <a:chOff x="11509" y="9317"/>
            <a:chExt cx="2891" cy="568"/>
          </a:xfrm>
        </p:grpSpPr>
        <p:sp>
          <p:nvSpPr>
            <p:cNvPr id="6455" name="Freeform 255"/>
            <p:cNvSpPr>
              <a:spLocks/>
            </p:cNvSpPr>
            <p:nvPr/>
          </p:nvSpPr>
          <p:spPr bwMode="auto">
            <a:xfrm>
              <a:off x="11509" y="9317"/>
              <a:ext cx="2891" cy="568"/>
            </a:xfrm>
            <a:custGeom>
              <a:avLst/>
              <a:gdLst>
                <a:gd name="T0" fmla="+- 0 11551 11509"/>
                <a:gd name="T1" fmla="*/ T0 w 2891"/>
                <a:gd name="T2" fmla="+- 0 9533 9317"/>
                <a:gd name="T3" fmla="*/ 9533 h 568"/>
                <a:gd name="T4" fmla="+- 0 11726 11509"/>
                <a:gd name="T5" fmla="*/ T4 w 2891"/>
                <a:gd name="T6" fmla="+- 0 9452 9317"/>
                <a:gd name="T7" fmla="*/ 9452 h 568"/>
                <a:gd name="T8" fmla="+- 0 11857 11509"/>
                <a:gd name="T9" fmla="*/ T8 w 2891"/>
                <a:gd name="T10" fmla="+- 0 9417 9317"/>
                <a:gd name="T11" fmla="*/ 9417 h 568"/>
                <a:gd name="T12" fmla="+- 0 12014 11509"/>
                <a:gd name="T13" fmla="*/ T12 w 2891"/>
                <a:gd name="T14" fmla="+- 0 9386 9317"/>
                <a:gd name="T15" fmla="*/ 9386 h 568"/>
                <a:gd name="T16" fmla="+- 0 12193 11509"/>
                <a:gd name="T17" fmla="*/ T16 w 2891"/>
                <a:gd name="T18" fmla="+- 0 9360 9317"/>
                <a:gd name="T19" fmla="*/ 9360 h 568"/>
                <a:gd name="T20" fmla="+- 0 12392 11509"/>
                <a:gd name="T21" fmla="*/ T20 w 2891"/>
                <a:gd name="T22" fmla="+- 0 9340 9317"/>
                <a:gd name="T23" fmla="*/ 9340 h 568"/>
                <a:gd name="T24" fmla="+- 0 12607 11509"/>
                <a:gd name="T25" fmla="*/ T24 w 2891"/>
                <a:gd name="T26" fmla="+- 0 9326 9317"/>
                <a:gd name="T27" fmla="*/ 9326 h 568"/>
                <a:gd name="T28" fmla="+- 0 12836 11509"/>
                <a:gd name="T29" fmla="*/ T28 w 2891"/>
                <a:gd name="T30" fmla="+- 0 9318 9317"/>
                <a:gd name="T31" fmla="*/ 9318 h 568"/>
                <a:gd name="T32" fmla="+- 0 13073 11509"/>
                <a:gd name="T33" fmla="*/ T32 w 2891"/>
                <a:gd name="T34" fmla="+- 0 9318 9317"/>
                <a:gd name="T35" fmla="*/ 9318 h 568"/>
                <a:gd name="T36" fmla="+- 0 13302 11509"/>
                <a:gd name="T37" fmla="*/ T36 w 2891"/>
                <a:gd name="T38" fmla="+- 0 9326 9317"/>
                <a:gd name="T39" fmla="*/ 9326 h 568"/>
                <a:gd name="T40" fmla="+- 0 13517 11509"/>
                <a:gd name="T41" fmla="*/ T40 w 2891"/>
                <a:gd name="T42" fmla="+- 0 9340 9317"/>
                <a:gd name="T43" fmla="*/ 9340 h 568"/>
                <a:gd name="T44" fmla="+- 0 13716 11509"/>
                <a:gd name="T45" fmla="*/ T44 w 2891"/>
                <a:gd name="T46" fmla="+- 0 9360 9317"/>
                <a:gd name="T47" fmla="*/ 9360 h 568"/>
                <a:gd name="T48" fmla="+- 0 13895 11509"/>
                <a:gd name="T49" fmla="*/ T48 w 2891"/>
                <a:gd name="T50" fmla="+- 0 9386 9317"/>
                <a:gd name="T51" fmla="*/ 9386 h 568"/>
                <a:gd name="T52" fmla="+- 0 14052 11509"/>
                <a:gd name="T53" fmla="*/ T52 w 2891"/>
                <a:gd name="T54" fmla="+- 0 9417 9317"/>
                <a:gd name="T55" fmla="*/ 9417 h 568"/>
                <a:gd name="T56" fmla="+- 0 14183 11509"/>
                <a:gd name="T57" fmla="*/ T56 w 2891"/>
                <a:gd name="T58" fmla="+- 0 9452 9317"/>
                <a:gd name="T59" fmla="*/ 9452 h 568"/>
                <a:gd name="T60" fmla="+- 0 14358 11509"/>
                <a:gd name="T61" fmla="*/ T60 w 2891"/>
                <a:gd name="T62" fmla="+- 0 9533 9317"/>
                <a:gd name="T63" fmla="*/ 9533 h 568"/>
                <a:gd name="T64" fmla="+- 0 14395 11509"/>
                <a:gd name="T65" fmla="*/ T64 w 2891"/>
                <a:gd name="T66" fmla="+- 0 9625 9317"/>
                <a:gd name="T67" fmla="*/ 9625 h 568"/>
                <a:gd name="T68" fmla="+- 0 14239 11509"/>
                <a:gd name="T69" fmla="*/ T68 w 2891"/>
                <a:gd name="T70" fmla="+- 0 9732 9317"/>
                <a:gd name="T71" fmla="*/ 9732 h 568"/>
                <a:gd name="T72" fmla="+- 0 14052 11509"/>
                <a:gd name="T73" fmla="*/ T72 w 2891"/>
                <a:gd name="T74" fmla="+- 0 9786 9317"/>
                <a:gd name="T75" fmla="*/ 9786 h 568"/>
                <a:gd name="T76" fmla="+- 0 13895 11509"/>
                <a:gd name="T77" fmla="*/ T76 w 2891"/>
                <a:gd name="T78" fmla="+- 0 9817 9317"/>
                <a:gd name="T79" fmla="*/ 9817 h 568"/>
                <a:gd name="T80" fmla="+- 0 13716 11509"/>
                <a:gd name="T81" fmla="*/ T80 w 2891"/>
                <a:gd name="T82" fmla="+- 0 9843 9317"/>
                <a:gd name="T83" fmla="*/ 9843 h 568"/>
                <a:gd name="T84" fmla="+- 0 13517 11509"/>
                <a:gd name="T85" fmla="*/ T84 w 2891"/>
                <a:gd name="T86" fmla="+- 0 9863 9317"/>
                <a:gd name="T87" fmla="*/ 9863 h 568"/>
                <a:gd name="T88" fmla="+- 0 13302 11509"/>
                <a:gd name="T89" fmla="*/ T88 w 2891"/>
                <a:gd name="T90" fmla="+- 0 9877 9317"/>
                <a:gd name="T91" fmla="*/ 9877 h 568"/>
                <a:gd name="T92" fmla="+- 0 13073 11509"/>
                <a:gd name="T93" fmla="*/ T92 w 2891"/>
                <a:gd name="T94" fmla="+- 0 9884 9317"/>
                <a:gd name="T95" fmla="*/ 9884 h 568"/>
                <a:gd name="T96" fmla="+- 0 12836 11509"/>
                <a:gd name="T97" fmla="*/ T96 w 2891"/>
                <a:gd name="T98" fmla="+- 0 9884 9317"/>
                <a:gd name="T99" fmla="*/ 9884 h 568"/>
                <a:gd name="T100" fmla="+- 0 12607 11509"/>
                <a:gd name="T101" fmla="*/ T100 w 2891"/>
                <a:gd name="T102" fmla="+- 0 9877 9317"/>
                <a:gd name="T103" fmla="*/ 9877 h 568"/>
                <a:gd name="T104" fmla="+- 0 12392 11509"/>
                <a:gd name="T105" fmla="*/ T104 w 2891"/>
                <a:gd name="T106" fmla="+- 0 9863 9317"/>
                <a:gd name="T107" fmla="*/ 9863 h 568"/>
                <a:gd name="T108" fmla="+- 0 12193 11509"/>
                <a:gd name="T109" fmla="*/ T108 w 2891"/>
                <a:gd name="T110" fmla="+- 0 9843 9317"/>
                <a:gd name="T111" fmla="*/ 9843 h 568"/>
                <a:gd name="T112" fmla="+- 0 12014 11509"/>
                <a:gd name="T113" fmla="*/ T112 w 2891"/>
                <a:gd name="T114" fmla="+- 0 9817 9317"/>
                <a:gd name="T115" fmla="*/ 9817 h 568"/>
                <a:gd name="T116" fmla="+- 0 11857 11509"/>
                <a:gd name="T117" fmla="*/ T116 w 2891"/>
                <a:gd name="T118" fmla="+- 0 9786 9317"/>
                <a:gd name="T119" fmla="*/ 9786 h 568"/>
                <a:gd name="T120" fmla="+- 0 11726 11509"/>
                <a:gd name="T121" fmla="*/ T120 w 2891"/>
                <a:gd name="T122" fmla="+- 0 9751 9317"/>
                <a:gd name="T123" fmla="*/ 9751 h 568"/>
                <a:gd name="T124" fmla="+- 0 11551 11509"/>
                <a:gd name="T125" fmla="*/ T124 w 2891"/>
                <a:gd name="T126" fmla="+- 0 9670 9317"/>
                <a:gd name="T127" fmla="*/ 9670 h 5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2891" h="568">
                  <a:moveTo>
                    <a:pt x="0" y="284"/>
                  </a:moveTo>
                  <a:lnTo>
                    <a:pt x="42" y="216"/>
                  </a:lnTo>
                  <a:lnTo>
                    <a:pt x="114" y="174"/>
                  </a:lnTo>
                  <a:lnTo>
                    <a:pt x="217" y="135"/>
                  </a:lnTo>
                  <a:lnTo>
                    <a:pt x="279" y="117"/>
                  </a:lnTo>
                  <a:lnTo>
                    <a:pt x="348" y="100"/>
                  </a:lnTo>
                  <a:lnTo>
                    <a:pt x="424" y="84"/>
                  </a:lnTo>
                  <a:lnTo>
                    <a:pt x="505" y="69"/>
                  </a:lnTo>
                  <a:lnTo>
                    <a:pt x="592" y="55"/>
                  </a:lnTo>
                  <a:lnTo>
                    <a:pt x="684" y="43"/>
                  </a:lnTo>
                  <a:lnTo>
                    <a:pt x="781" y="32"/>
                  </a:lnTo>
                  <a:lnTo>
                    <a:pt x="883" y="23"/>
                  </a:lnTo>
                  <a:lnTo>
                    <a:pt x="989" y="15"/>
                  </a:lnTo>
                  <a:lnTo>
                    <a:pt x="1098" y="9"/>
                  </a:lnTo>
                  <a:lnTo>
                    <a:pt x="1211" y="4"/>
                  </a:lnTo>
                  <a:lnTo>
                    <a:pt x="1327" y="1"/>
                  </a:lnTo>
                  <a:lnTo>
                    <a:pt x="1446" y="0"/>
                  </a:lnTo>
                  <a:lnTo>
                    <a:pt x="1564" y="1"/>
                  </a:lnTo>
                  <a:lnTo>
                    <a:pt x="1680" y="4"/>
                  </a:lnTo>
                  <a:lnTo>
                    <a:pt x="1793" y="9"/>
                  </a:lnTo>
                  <a:lnTo>
                    <a:pt x="1902" y="15"/>
                  </a:lnTo>
                  <a:lnTo>
                    <a:pt x="2008" y="23"/>
                  </a:lnTo>
                  <a:lnTo>
                    <a:pt x="2110" y="32"/>
                  </a:lnTo>
                  <a:lnTo>
                    <a:pt x="2207" y="43"/>
                  </a:lnTo>
                  <a:lnTo>
                    <a:pt x="2299" y="55"/>
                  </a:lnTo>
                  <a:lnTo>
                    <a:pt x="2386" y="69"/>
                  </a:lnTo>
                  <a:lnTo>
                    <a:pt x="2468" y="84"/>
                  </a:lnTo>
                  <a:lnTo>
                    <a:pt x="2543" y="100"/>
                  </a:lnTo>
                  <a:lnTo>
                    <a:pt x="2612" y="117"/>
                  </a:lnTo>
                  <a:lnTo>
                    <a:pt x="2674" y="135"/>
                  </a:lnTo>
                  <a:lnTo>
                    <a:pt x="2777" y="174"/>
                  </a:lnTo>
                  <a:lnTo>
                    <a:pt x="2849" y="216"/>
                  </a:lnTo>
                  <a:lnTo>
                    <a:pt x="2891" y="284"/>
                  </a:lnTo>
                  <a:lnTo>
                    <a:pt x="2886" y="308"/>
                  </a:lnTo>
                  <a:lnTo>
                    <a:pt x="2817" y="374"/>
                  </a:lnTo>
                  <a:lnTo>
                    <a:pt x="2730" y="415"/>
                  </a:lnTo>
                  <a:lnTo>
                    <a:pt x="2612" y="452"/>
                  </a:lnTo>
                  <a:lnTo>
                    <a:pt x="2543" y="469"/>
                  </a:lnTo>
                  <a:lnTo>
                    <a:pt x="2468" y="485"/>
                  </a:lnTo>
                  <a:lnTo>
                    <a:pt x="2386" y="500"/>
                  </a:lnTo>
                  <a:lnTo>
                    <a:pt x="2299" y="514"/>
                  </a:lnTo>
                  <a:lnTo>
                    <a:pt x="2207" y="526"/>
                  </a:lnTo>
                  <a:lnTo>
                    <a:pt x="2110" y="537"/>
                  </a:lnTo>
                  <a:lnTo>
                    <a:pt x="2008" y="546"/>
                  </a:lnTo>
                  <a:lnTo>
                    <a:pt x="1902" y="554"/>
                  </a:lnTo>
                  <a:lnTo>
                    <a:pt x="1793" y="560"/>
                  </a:lnTo>
                  <a:lnTo>
                    <a:pt x="1680" y="565"/>
                  </a:lnTo>
                  <a:lnTo>
                    <a:pt x="1564" y="567"/>
                  </a:lnTo>
                  <a:lnTo>
                    <a:pt x="1446" y="568"/>
                  </a:lnTo>
                  <a:lnTo>
                    <a:pt x="1327" y="567"/>
                  </a:lnTo>
                  <a:lnTo>
                    <a:pt x="1211" y="565"/>
                  </a:lnTo>
                  <a:lnTo>
                    <a:pt x="1098" y="560"/>
                  </a:lnTo>
                  <a:lnTo>
                    <a:pt x="989" y="554"/>
                  </a:lnTo>
                  <a:lnTo>
                    <a:pt x="883" y="546"/>
                  </a:lnTo>
                  <a:lnTo>
                    <a:pt x="781" y="537"/>
                  </a:lnTo>
                  <a:lnTo>
                    <a:pt x="684" y="526"/>
                  </a:lnTo>
                  <a:lnTo>
                    <a:pt x="592" y="514"/>
                  </a:lnTo>
                  <a:lnTo>
                    <a:pt x="505" y="500"/>
                  </a:lnTo>
                  <a:lnTo>
                    <a:pt x="424" y="485"/>
                  </a:lnTo>
                  <a:lnTo>
                    <a:pt x="348" y="469"/>
                  </a:lnTo>
                  <a:lnTo>
                    <a:pt x="279" y="452"/>
                  </a:lnTo>
                  <a:lnTo>
                    <a:pt x="217" y="434"/>
                  </a:lnTo>
                  <a:lnTo>
                    <a:pt x="114" y="395"/>
                  </a:lnTo>
                  <a:lnTo>
                    <a:pt x="42" y="353"/>
                  </a:lnTo>
                  <a:lnTo>
                    <a:pt x="0" y="284"/>
                  </a:lnTo>
                </a:path>
              </a:pathLst>
            </a:custGeom>
            <a:noFill/>
            <a:ln w="12700">
              <a:solidFill>
                <a:srgbClr val="FF6208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65" name="Group 256"/>
          <p:cNvGrpSpPr>
            <a:grpSpLocks/>
          </p:cNvGrpSpPr>
          <p:nvPr/>
        </p:nvGrpSpPr>
        <p:grpSpPr bwMode="auto">
          <a:xfrm>
            <a:off x="932562" y="4972104"/>
            <a:ext cx="147955" cy="560768"/>
            <a:chOff x="1279" y="7666"/>
            <a:chExt cx="233" cy="883"/>
          </a:xfrm>
        </p:grpSpPr>
        <p:sp>
          <p:nvSpPr>
            <p:cNvPr id="6454" name="Freeform 257"/>
            <p:cNvSpPr>
              <a:spLocks/>
            </p:cNvSpPr>
            <p:nvPr/>
          </p:nvSpPr>
          <p:spPr bwMode="auto">
            <a:xfrm>
              <a:off x="1279" y="7666"/>
              <a:ext cx="233" cy="883"/>
            </a:xfrm>
            <a:custGeom>
              <a:avLst/>
              <a:gdLst>
                <a:gd name="T0" fmla="+- 0 1512 1279"/>
                <a:gd name="T1" fmla="*/ T0 w 233"/>
                <a:gd name="T2" fmla="+- 0 7666 7666"/>
                <a:gd name="T3" fmla="*/ 7666 h 883"/>
                <a:gd name="T4" fmla="+- 0 1279 1279"/>
                <a:gd name="T5" fmla="*/ T4 w 233"/>
                <a:gd name="T6" fmla="+- 0 7666 7666"/>
                <a:gd name="T7" fmla="*/ 7666 h 883"/>
                <a:gd name="T8" fmla="+- 0 1279 1279"/>
                <a:gd name="T9" fmla="*/ T8 w 233"/>
                <a:gd name="T10" fmla="+- 0 8549 7666"/>
                <a:gd name="T11" fmla="*/ 8549 h 883"/>
                <a:gd name="T12" fmla="+- 0 1512 1279"/>
                <a:gd name="T13" fmla="*/ T12 w 233"/>
                <a:gd name="T14" fmla="+- 0 8549 7666"/>
                <a:gd name="T15" fmla="*/ 8549 h 883"/>
                <a:gd name="T16" fmla="+- 0 1512 1279"/>
                <a:gd name="T17" fmla="*/ T16 w 233"/>
                <a:gd name="T18" fmla="+- 0 7666 7666"/>
                <a:gd name="T19" fmla="*/ 7666 h 8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3" h="883">
                  <a:moveTo>
                    <a:pt x="233" y="0"/>
                  </a:moveTo>
                  <a:lnTo>
                    <a:pt x="0" y="0"/>
                  </a:lnTo>
                  <a:lnTo>
                    <a:pt x="0" y="883"/>
                  </a:lnTo>
                  <a:lnTo>
                    <a:pt x="233" y="883"/>
                  </a:lnTo>
                  <a:lnTo>
                    <a:pt x="233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66" name="Group 258"/>
          <p:cNvGrpSpPr>
            <a:grpSpLocks/>
          </p:cNvGrpSpPr>
          <p:nvPr/>
        </p:nvGrpSpPr>
        <p:grpSpPr bwMode="auto">
          <a:xfrm>
            <a:off x="1301497" y="4843820"/>
            <a:ext cx="146050" cy="689053"/>
            <a:chOff x="1860" y="7464"/>
            <a:chExt cx="230" cy="1085"/>
          </a:xfrm>
        </p:grpSpPr>
        <p:sp>
          <p:nvSpPr>
            <p:cNvPr id="6453" name="Freeform 259"/>
            <p:cNvSpPr>
              <a:spLocks/>
            </p:cNvSpPr>
            <p:nvPr/>
          </p:nvSpPr>
          <p:spPr bwMode="auto">
            <a:xfrm>
              <a:off x="1860" y="7464"/>
              <a:ext cx="230" cy="1085"/>
            </a:xfrm>
            <a:custGeom>
              <a:avLst/>
              <a:gdLst>
                <a:gd name="T0" fmla="+- 0 2090 1860"/>
                <a:gd name="T1" fmla="*/ T0 w 230"/>
                <a:gd name="T2" fmla="+- 0 7464 7464"/>
                <a:gd name="T3" fmla="*/ 7464 h 1085"/>
                <a:gd name="T4" fmla="+- 0 1860 1860"/>
                <a:gd name="T5" fmla="*/ T4 w 230"/>
                <a:gd name="T6" fmla="+- 0 7464 7464"/>
                <a:gd name="T7" fmla="*/ 7464 h 1085"/>
                <a:gd name="T8" fmla="+- 0 1860 1860"/>
                <a:gd name="T9" fmla="*/ T8 w 230"/>
                <a:gd name="T10" fmla="+- 0 8549 7464"/>
                <a:gd name="T11" fmla="*/ 8549 h 1085"/>
                <a:gd name="T12" fmla="+- 0 2090 1860"/>
                <a:gd name="T13" fmla="*/ T12 w 230"/>
                <a:gd name="T14" fmla="+- 0 8549 7464"/>
                <a:gd name="T15" fmla="*/ 8549 h 1085"/>
                <a:gd name="T16" fmla="+- 0 2090 1860"/>
                <a:gd name="T17" fmla="*/ T16 w 230"/>
                <a:gd name="T18" fmla="+- 0 7464 7464"/>
                <a:gd name="T19" fmla="*/ 7464 h 10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0" h="1085">
                  <a:moveTo>
                    <a:pt x="230" y="0"/>
                  </a:moveTo>
                  <a:lnTo>
                    <a:pt x="0" y="0"/>
                  </a:lnTo>
                  <a:lnTo>
                    <a:pt x="0" y="1085"/>
                  </a:lnTo>
                  <a:lnTo>
                    <a:pt x="230" y="1085"/>
                  </a:lnTo>
                  <a:lnTo>
                    <a:pt x="230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67" name="Group 260"/>
          <p:cNvGrpSpPr>
            <a:grpSpLocks/>
          </p:cNvGrpSpPr>
          <p:nvPr/>
        </p:nvGrpSpPr>
        <p:grpSpPr bwMode="auto">
          <a:xfrm>
            <a:off x="1668527" y="5247725"/>
            <a:ext cx="147955" cy="285147"/>
            <a:chOff x="2438" y="8100"/>
            <a:chExt cx="233" cy="449"/>
          </a:xfrm>
        </p:grpSpPr>
        <p:sp>
          <p:nvSpPr>
            <p:cNvPr id="6452" name="Freeform 261"/>
            <p:cNvSpPr>
              <a:spLocks/>
            </p:cNvSpPr>
            <p:nvPr/>
          </p:nvSpPr>
          <p:spPr bwMode="auto">
            <a:xfrm>
              <a:off x="2438" y="8100"/>
              <a:ext cx="233" cy="449"/>
            </a:xfrm>
            <a:custGeom>
              <a:avLst/>
              <a:gdLst>
                <a:gd name="T0" fmla="+- 0 2671 2438"/>
                <a:gd name="T1" fmla="*/ T0 w 233"/>
                <a:gd name="T2" fmla="+- 0 8100 8100"/>
                <a:gd name="T3" fmla="*/ 8100 h 449"/>
                <a:gd name="T4" fmla="+- 0 2438 2438"/>
                <a:gd name="T5" fmla="*/ T4 w 233"/>
                <a:gd name="T6" fmla="+- 0 8100 8100"/>
                <a:gd name="T7" fmla="*/ 8100 h 449"/>
                <a:gd name="T8" fmla="+- 0 2438 2438"/>
                <a:gd name="T9" fmla="*/ T8 w 233"/>
                <a:gd name="T10" fmla="+- 0 8549 8100"/>
                <a:gd name="T11" fmla="*/ 8549 h 449"/>
                <a:gd name="T12" fmla="+- 0 2671 2438"/>
                <a:gd name="T13" fmla="*/ T12 w 233"/>
                <a:gd name="T14" fmla="+- 0 8549 8100"/>
                <a:gd name="T15" fmla="*/ 8549 h 449"/>
                <a:gd name="T16" fmla="+- 0 2671 2438"/>
                <a:gd name="T17" fmla="*/ T16 w 233"/>
                <a:gd name="T18" fmla="+- 0 8100 8100"/>
                <a:gd name="T19" fmla="*/ 8100 h 4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3" h="449">
                  <a:moveTo>
                    <a:pt x="233" y="0"/>
                  </a:moveTo>
                  <a:lnTo>
                    <a:pt x="0" y="0"/>
                  </a:lnTo>
                  <a:lnTo>
                    <a:pt x="0" y="449"/>
                  </a:lnTo>
                  <a:lnTo>
                    <a:pt x="233" y="449"/>
                  </a:lnTo>
                  <a:lnTo>
                    <a:pt x="233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68" name="Group 262"/>
          <p:cNvGrpSpPr>
            <a:grpSpLocks/>
          </p:cNvGrpSpPr>
          <p:nvPr/>
        </p:nvGrpSpPr>
        <p:grpSpPr bwMode="auto">
          <a:xfrm>
            <a:off x="2037462" y="5285829"/>
            <a:ext cx="146050" cy="247043"/>
            <a:chOff x="3019" y="8160"/>
            <a:chExt cx="230" cy="389"/>
          </a:xfrm>
        </p:grpSpPr>
        <p:sp>
          <p:nvSpPr>
            <p:cNvPr id="6451" name="Freeform 263"/>
            <p:cNvSpPr>
              <a:spLocks/>
            </p:cNvSpPr>
            <p:nvPr/>
          </p:nvSpPr>
          <p:spPr bwMode="auto">
            <a:xfrm>
              <a:off x="3019" y="8160"/>
              <a:ext cx="230" cy="389"/>
            </a:xfrm>
            <a:custGeom>
              <a:avLst/>
              <a:gdLst>
                <a:gd name="T0" fmla="+- 0 3250 3019"/>
                <a:gd name="T1" fmla="*/ T0 w 230"/>
                <a:gd name="T2" fmla="+- 0 8160 8160"/>
                <a:gd name="T3" fmla="*/ 8160 h 389"/>
                <a:gd name="T4" fmla="+- 0 3019 3019"/>
                <a:gd name="T5" fmla="*/ T4 w 230"/>
                <a:gd name="T6" fmla="+- 0 8160 8160"/>
                <a:gd name="T7" fmla="*/ 8160 h 389"/>
                <a:gd name="T8" fmla="+- 0 3019 3019"/>
                <a:gd name="T9" fmla="*/ T8 w 230"/>
                <a:gd name="T10" fmla="+- 0 8549 8160"/>
                <a:gd name="T11" fmla="*/ 8549 h 389"/>
                <a:gd name="T12" fmla="+- 0 3250 3019"/>
                <a:gd name="T13" fmla="*/ T12 w 230"/>
                <a:gd name="T14" fmla="+- 0 8549 8160"/>
                <a:gd name="T15" fmla="*/ 8549 h 389"/>
                <a:gd name="T16" fmla="+- 0 3250 3019"/>
                <a:gd name="T17" fmla="*/ T16 w 230"/>
                <a:gd name="T18" fmla="+- 0 8160 8160"/>
                <a:gd name="T19" fmla="*/ 8160 h 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0" h="389">
                  <a:moveTo>
                    <a:pt x="231" y="0"/>
                  </a:moveTo>
                  <a:lnTo>
                    <a:pt x="0" y="0"/>
                  </a:lnTo>
                  <a:lnTo>
                    <a:pt x="0" y="389"/>
                  </a:lnTo>
                  <a:lnTo>
                    <a:pt x="231" y="389"/>
                  </a:lnTo>
                  <a:lnTo>
                    <a:pt x="231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69" name="Group 264"/>
          <p:cNvGrpSpPr>
            <a:grpSpLocks/>
          </p:cNvGrpSpPr>
          <p:nvPr/>
        </p:nvGrpSpPr>
        <p:grpSpPr bwMode="auto">
          <a:xfrm>
            <a:off x="2405127" y="5075621"/>
            <a:ext cx="147955" cy="457251"/>
            <a:chOff x="3598" y="7829"/>
            <a:chExt cx="233" cy="720"/>
          </a:xfrm>
        </p:grpSpPr>
        <p:sp>
          <p:nvSpPr>
            <p:cNvPr id="6449" name="Freeform 265"/>
            <p:cNvSpPr>
              <a:spLocks/>
            </p:cNvSpPr>
            <p:nvPr/>
          </p:nvSpPr>
          <p:spPr bwMode="auto">
            <a:xfrm>
              <a:off x="3598" y="7829"/>
              <a:ext cx="233" cy="720"/>
            </a:xfrm>
            <a:custGeom>
              <a:avLst/>
              <a:gdLst>
                <a:gd name="T0" fmla="+- 0 3830 3598"/>
                <a:gd name="T1" fmla="*/ T0 w 233"/>
                <a:gd name="T2" fmla="+- 0 7829 7829"/>
                <a:gd name="T3" fmla="*/ 7829 h 720"/>
                <a:gd name="T4" fmla="+- 0 3598 3598"/>
                <a:gd name="T5" fmla="*/ T4 w 233"/>
                <a:gd name="T6" fmla="+- 0 7829 7829"/>
                <a:gd name="T7" fmla="*/ 7829 h 720"/>
                <a:gd name="T8" fmla="+- 0 3598 3598"/>
                <a:gd name="T9" fmla="*/ T8 w 233"/>
                <a:gd name="T10" fmla="+- 0 8549 7829"/>
                <a:gd name="T11" fmla="*/ 8549 h 720"/>
                <a:gd name="T12" fmla="+- 0 3830 3598"/>
                <a:gd name="T13" fmla="*/ T12 w 233"/>
                <a:gd name="T14" fmla="+- 0 8549 7829"/>
                <a:gd name="T15" fmla="*/ 8549 h 720"/>
                <a:gd name="T16" fmla="+- 0 3830 3598"/>
                <a:gd name="T17" fmla="*/ T16 w 233"/>
                <a:gd name="T18" fmla="+- 0 7829 7829"/>
                <a:gd name="T19" fmla="*/ 7829 h 7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3" h="720">
                  <a:moveTo>
                    <a:pt x="232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232" y="720"/>
                  </a:lnTo>
                  <a:lnTo>
                    <a:pt x="232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70" name="Group 266"/>
          <p:cNvGrpSpPr>
            <a:grpSpLocks/>
          </p:cNvGrpSpPr>
          <p:nvPr/>
        </p:nvGrpSpPr>
        <p:grpSpPr bwMode="auto">
          <a:xfrm>
            <a:off x="2772157" y="4972104"/>
            <a:ext cx="147955" cy="560768"/>
            <a:chOff x="4176" y="7666"/>
            <a:chExt cx="233" cy="883"/>
          </a:xfrm>
        </p:grpSpPr>
        <p:sp>
          <p:nvSpPr>
            <p:cNvPr id="6448" name="Freeform 267"/>
            <p:cNvSpPr>
              <a:spLocks/>
            </p:cNvSpPr>
            <p:nvPr/>
          </p:nvSpPr>
          <p:spPr bwMode="auto">
            <a:xfrm>
              <a:off x="4176" y="7666"/>
              <a:ext cx="233" cy="883"/>
            </a:xfrm>
            <a:custGeom>
              <a:avLst/>
              <a:gdLst>
                <a:gd name="T0" fmla="+- 0 4409 4176"/>
                <a:gd name="T1" fmla="*/ T0 w 233"/>
                <a:gd name="T2" fmla="+- 0 7666 7666"/>
                <a:gd name="T3" fmla="*/ 7666 h 883"/>
                <a:gd name="T4" fmla="+- 0 4176 4176"/>
                <a:gd name="T5" fmla="*/ T4 w 233"/>
                <a:gd name="T6" fmla="+- 0 7666 7666"/>
                <a:gd name="T7" fmla="*/ 7666 h 883"/>
                <a:gd name="T8" fmla="+- 0 4176 4176"/>
                <a:gd name="T9" fmla="*/ T8 w 233"/>
                <a:gd name="T10" fmla="+- 0 8549 7666"/>
                <a:gd name="T11" fmla="*/ 8549 h 883"/>
                <a:gd name="T12" fmla="+- 0 4409 4176"/>
                <a:gd name="T13" fmla="*/ T12 w 233"/>
                <a:gd name="T14" fmla="+- 0 8549 7666"/>
                <a:gd name="T15" fmla="*/ 8549 h 883"/>
                <a:gd name="T16" fmla="+- 0 4409 4176"/>
                <a:gd name="T17" fmla="*/ T16 w 233"/>
                <a:gd name="T18" fmla="+- 0 7666 7666"/>
                <a:gd name="T19" fmla="*/ 7666 h 8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3" h="883">
                  <a:moveTo>
                    <a:pt x="233" y="0"/>
                  </a:moveTo>
                  <a:lnTo>
                    <a:pt x="0" y="0"/>
                  </a:lnTo>
                  <a:lnTo>
                    <a:pt x="0" y="883"/>
                  </a:lnTo>
                  <a:lnTo>
                    <a:pt x="233" y="883"/>
                  </a:lnTo>
                  <a:lnTo>
                    <a:pt x="233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71" name="Group 268"/>
          <p:cNvGrpSpPr>
            <a:grpSpLocks/>
          </p:cNvGrpSpPr>
          <p:nvPr/>
        </p:nvGrpSpPr>
        <p:grpSpPr bwMode="auto">
          <a:xfrm>
            <a:off x="3141092" y="5075621"/>
            <a:ext cx="146050" cy="457251"/>
            <a:chOff x="4757" y="7829"/>
            <a:chExt cx="230" cy="720"/>
          </a:xfrm>
        </p:grpSpPr>
        <p:sp>
          <p:nvSpPr>
            <p:cNvPr id="6447" name="Freeform 269"/>
            <p:cNvSpPr>
              <a:spLocks/>
            </p:cNvSpPr>
            <p:nvPr/>
          </p:nvSpPr>
          <p:spPr bwMode="auto">
            <a:xfrm>
              <a:off x="4757" y="7829"/>
              <a:ext cx="230" cy="720"/>
            </a:xfrm>
            <a:custGeom>
              <a:avLst/>
              <a:gdLst>
                <a:gd name="T0" fmla="+- 0 4987 4757"/>
                <a:gd name="T1" fmla="*/ T0 w 230"/>
                <a:gd name="T2" fmla="+- 0 7829 7829"/>
                <a:gd name="T3" fmla="*/ 7829 h 720"/>
                <a:gd name="T4" fmla="+- 0 4757 4757"/>
                <a:gd name="T5" fmla="*/ T4 w 230"/>
                <a:gd name="T6" fmla="+- 0 7829 7829"/>
                <a:gd name="T7" fmla="*/ 7829 h 720"/>
                <a:gd name="T8" fmla="+- 0 4757 4757"/>
                <a:gd name="T9" fmla="*/ T8 w 230"/>
                <a:gd name="T10" fmla="+- 0 8549 7829"/>
                <a:gd name="T11" fmla="*/ 8549 h 720"/>
                <a:gd name="T12" fmla="+- 0 4987 4757"/>
                <a:gd name="T13" fmla="*/ T12 w 230"/>
                <a:gd name="T14" fmla="+- 0 8549 7829"/>
                <a:gd name="T15" fmla="*/ 8549 h 720"/>
                <a:gd name="T16" fmla="+- 0 4987 4757"/>
                <a:gd name="T17" fmla="*/ T16 w 230"/>
                <a:gd name="T18" fmla="+- 0 7829 7829"/>
                <a:gd name="T19" fmla="*/ 7829 h 7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0" h="720">
                  <a:moveTo>
                    <a:pt x="23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230" y="720"/>
                  </a:lnTo>
                  <a:lnTo>
                    <a:pt x="230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72" name="Group 270"/>
          <p:cNvGrpSpPr>
            <a:grpSpLocks/>
          </p:cNvGrpSpPr>
          <p:nvPr/>
        </p:nvGrpSpPr>
        <p:grpSpPr bwMode="auto">
          <a:xfrm>
            <a:off x="3508122" y="4619639"/>
            <a:ext cx="147955" cy="913233"/>
            <a:chOff x="5335" y="7111"/>
            <a:chExt cx="233" cy="1438"/>
          </a:xfrm>
        </p:grpSpPr>
        <p:sp>
          <p:nvSpPr>
            <p:cNvPr id="6446" name="Freeform 271"/>
            <p:cNvSpPr>
              <a:spLocks/>
            </p:cNvSpPr>
            <p:nvPr/>
          </p:nvSpPr>
          <p:spPr bwMode="auto">
            <a:xfrm>
              <a:off x="5335" y="7111"/>
              <a:ext cx="233" cy="1438"/>
            </a:xfrm>
            <a:custGeom>
              <a:avLst/>
              <a:gdLst>
                <a:gd name="T0" fmla="+- 0 5568 5335"/>
                <a:gd name="T1" fmla="*/ T0 w 233"/>
                <a:gd name="T2" fmla="+- 0 7111 7111"/>
                <a:gd name="T3" fmla="*/ 7111 h 1438"/>
                <a:gd name="T4" fmla="+- 0 5335 5335"/>
                <a:gd name="T5" fmla="*/ T4 w 233"/>
                <a:gd name="T6" fmla="+- 0 7111 7111"/>
                <a:gd name="T7" fmla="*/ 7111 h 1438"/>
                <a:gd name="T8" fmla="+- 0 5335 5335"/>
                <a:gd name="T9" fmla="*/ T8 w 233"/>
                <a:gd name="T10" fmla="+- 0 8549 7111"/>
                <a:gd name="T11" fmla="*/ 8549 h 1438"/>
                <a:gd name="T12" fmla="+- 0 5568 5335"/>
                <a:gd name="T13" fmla="*/ T12 w 233"/>
                <a:gd name="T14" fmla="+- 0 8549 7111"/>
                <a:gd name="T15" fmla="*/ 8549 h 1438"/>
                <a:gd name="T16" fmla="+- 0 5568 5335"/>
                <a:gd name="T17" fmla="*/ T16 w 233"/>
                <a:gd name="T18" fmla="+- 0 7111 7111"/>
                <a:gd name="T19" fmla="*/ 7111 h 14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3" h="1438">
                  <a:moveTo>
                    <a:pt x="233" y="0"/>
                  </a:moveTo>
                  <a:lnTo>
                    <a:pt x="0" y="0"/>
                  </a:lnTo>
                  <a:lnTo>
                    <a:pt x="0" y="1438"/>
                  </a:lnTo>
                  <a:lnTo>
                    <a:pt x="233" y="1438"/>
                  </a:lnTo>
                  <a:lnTo>
                    <a:pt x="233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73" name="Group 272"/>
          <p:cNvGrpSpPr>
            <a:grpSpLocks/>
          </p:cNvGrpSpPr>
          <p:nvPr/>
        </p:nvGrpSpPr>
        <p:grpSpPr bwMode="auto">
          <a:xfrm>
            <a:off x="3877057" y="5308692"/>
            <a:ext cx="146050" cy="224180"/>
            <a:chOff x="5916" y="8196"/>
            <a:chExt cx="230" cy="353"/>
          </a:xfrm>
        </p:grpSpPr>
        <p:sp>
          <p:nvSpPr>
            <p:cNvPr id="6445" name="Freeform 273"/>
            <p:cNvSpPr>
              <a:spLocks/>
            </p:cNvSpPr>
            <p:nvPr/>
          </p:nvSpPr>
          <p:spPr bwMode="auto">
            <a:xfrm>
              <a:off x="5916" y="8196"/>
              <a:ext cx="230" cy="353"/>
            </a:xfrm>
            <a:custGeom>
              <a:avLst/>
              <a:gdLst>
                <a:gd name="T0" fmla="+- 0 6146 5916"/>
                <a:gd name="T1" fmla="*/ T0 w 230"/>
                <a:gd name="T2" fmla="+- 0 8196 8196"/>
                <a:gd name="T3" fmla="*/ 8196 h 353"/>
                <a:gd name="T4" fmla="+- 0 5916 5916"/>
                <a:gd name="T5" fmla="*/ T4 w 230"/>
                <a:gd name="T6" fmla="+- 0 8196 8196"/>
                <a:gd name="T7" fmla="*/ 8196 h 353"/>
                <a:gd name="T8" fmla="+- 0 5916 5916"/>
                <a:gd name="T9" fmla="*/ T8 w 230"/>
                <a:gd name="T10" fmla="+- 0 8549 8196"/>
                <a:gd name="T11" fmla="*/ 8549 h 353"/>
                <a:gd name="T12" fmla="+- 0 6146 5916"/>
                <a:gd name="T13" fmla="*/ T12 w 230"/>
                <a:gd name="T14" fmla="+- 0 8549 8196"/>
                <a:gd name="T15" fmla="*/ 8549 h 353"/>
                <a:gd name="T16" fmla="+- 0 6146 5916"/>
                <a:gd name="T17" fmla="*/ T16 w 230"/>
                <a:gd name="T18" fmla="+- 0 8196 8196"/>
                <a:gd name="T19" fmla="*/ 8196 h 3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0" h="353">
                  <a:moveTo>
                    <a:pt x="230" y="0"/>
                  </a:moveTo>
                  <a:lnTo>
                    <a:pt x="0" y="0"/>
                  </a:lnTo>
                  <a:lnTo>
                    <a:pt x="0" y="353"/>
                  </a:lnTo>
                  <a:lnTo>
                    <a:pt x="230" y="353"/>
                  </a:lnTo>
                  <a:lnTo>
                    <a:pt x="230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74" name="Group 274"/>
          <p:cNvGrpSpPr>
            <a:grpSpLocks/>
          </p:cNvGrpSpPr>
          <p:nvPr/>
        </p:nvGrpSpPr>
        <p:grpSpPr bwMode="auto">
          <a:xfrm>
            <a:off x="4244087" y="4034739"/>
            <a:ext cx="146050" cy="1498134"/>
            <a:chOff x="6494" y="6190"/>
            <a:chExt cx="230" cy="2359"/>
          </a:xfrm>
        </p:grpSpPr>
        <p:sp>
          <p:nvSpPr>
            <p:cNvPr id="6444" name="Freeform 275"/>
            <p:cNvSpPr>
              <a:spLocks/>
            </p:cNvSpPr>
            <p:nvPr/>
          </p:nvSpPr>
          <p:spPr bwMode="auto">
            <a:xfrm>
              <a:off x="6494" y="6190"/>
              <a:ext cx="230" cy="2359"/>
            </a:xfrm>
            <a:custGeom>
              <a:avLst/>
              <a:gdLst>
                <a:gd name="T0" fmla="+- 0 6725 6494"/>
                <a:gd name="T1" fmla="*/ T0 w 230"/>
                <a:gd name="T2" fmla="+- 0 6190 6190"/>
                <a:gd name="T3" fmla="*/ 6190 h 2359"/>
                <a:gd name="T4" fmla="+- 0 6494 6494"/>
                <a:gd name="T5" fmla="*/ T4 w 230"/>
                <a:gd name="T6" fmla="+- 0 6190 6190"/>
                <a:gd name="T7" fmla="*/ 6190 h 2359"/>
                <a:gd name="T8" fmla="+- 0 6494 6494"/>
                <a:gd name="T9" fmla="*/ T8 w 230"/>
                <a:gd name="T10" fmla="+- 0 8549 6190"/>
                <a:gd name="T11" fmla="*/ 8549 h 2359"/>
                <a:gd name="T12" fmla="+- 0 6725 6494"/>
                <a:gd name="T13" fmla="*/ T12 w 230"/>
                <a:gd name="T14" fmla="+- 0 8549 6190"/>
                <a:gd name="T15" fmla="*/ 8549 h 2359"/>
                <a:gd name="T16" fmla="+- 0 6725 6494"/>
                <a:gd name="T17" fmla="*/ T16 w 230"/>
                <a:gd name="T18" fmla="+- 0 6190 6190"/>
                <a:gd name="T19" fmla="*/ 6190 h 23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0" h="2359">
                  <a:moveTo>
                    <a:pt x="231" y="0"/>
                  </a:moveTo>
                  <a:lnTo>
                    <a:pt x="0" y="0"/>
                  </a:lnTo>
                  <a:lnTo>
                    <a:pt x="0" y="2359"/>
                  </a:lnTo>
                  <a:lnTo>
                    <a:pt x="231" y="2359"/>
                  </a:lnTo>
                  <a:lnTo>
                    <a:pt x="231" y="0"/>
                  </a:lnTo>
                </a:path>
              </a:pathLst>
            </a:custGeom>
            <a:solidFill>
              <a:srgbClr val="FF62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75" name="Group 276"/>
          <p:cNvGrpSpPr>
            <a:grpSpLocks/>
          </p:cNvGrpSpPr>
          <p:nvPr/>
        </p:nvGrpSpPr>
        <p:grpSpPr bwMode="auto">
          <a:xfrm>
            <a:off x="822707" y="4034739"/>
            <a:ext cx="1270" cy="1528617"/>
            <a:chOff x="1106" y="6190"/>
            <a:chExt cx="2" cy="2407"/>
          </a:xfrm>
        </p:grpSpPr>
        <p:sp>
          <p:nvSpPr>
            <p:cNvPr id="6443" name="Freeform 277"/>
            <p:cNvSpPr>
              <a:spLocks/>
            </p:cNvSpPr>
            <p:nvPr/>
          </p:nvSpPr>
          <p:spPr bwMode="auto">
            <a:xfrm>
              <a:off x="1106" y="6190"/>
              <a:ext cx="2" cy="2407"/>
            </a:xfrm>
            <a:custGeom>
              <a:avLst/>
              <a:gdLst>
                <a:gd name="T0" fmla="+- 0 6190 6190"/>
                <a:gd name="T1" fmla="*/ 6190 h 2407"/>
                <a:gd name="T2" fmla="+- 0 8597 6190"/>
                <a:gd name="T3" fmla="*/ 8597 h 2407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407">
                  <a:moveTo>
                    <a:pt x="0" y="0"/>
                  </a:moveTo>
                  <a:lnTo>
                    <a:pt x="0" y="2407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76" name="Group 278"/>
          <p:cNvGrpSpPr>
            <a:grpSpLocks/>
          </p:cNvGrpSpPr>
          <p:nvPr/>
        </p:nvGrpSpPr>
        <p:grpSpPr bwMode="auto">
          <a:xfrm>
            <a:off x="792227" y="5532872"/>
            <a:ext cx="3707765" cy="1270"/>
            <a:chOff x="1058" y="8549"/>
            <a:chExt cx="5839" cy="2"/>
          </a:xfrm>
        </p:grpSpPr>
        <p:sp>
          <p:nvSpPr>
            <p:cNvPr id="6442" name="Freeform 279"/>
            <p:cNvSpPr>
              <a:spLocks/>
            </p:cNvSpPr>
            <p:nvPr/>
          </p:nvSpPr>
          <p:spPr bwMode="auto">
            <a:xfrm>
              <a:off x="1058" y="8549"/>
              <a:ext cx="5839" cy="2"/>
            </a:xfrm>
            <a:custGeom>
              <a:avLst/>
              <a:gdLst>
                <a:gd name="T0" fmla="+- 0 1058 1058"/>
                <a:gd name="T1" fmla="*/ T0 w 5839"/>
                <a:gd name="T2" fmla="+- 0 6898 1058"/>
                <a:gd name="T3" fmla="*/ T2 w 5839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839">
                  <a:moveTo>
                    <a:pt x="0" y="0"/>
                  </a:moveTo>
                  <a:lnTo>
                    <a:pt x="5840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77" name="Group 280"/>
          <p:cNvGrpSpPr>
            <a:grpSpLocks/>
          </p:cNvGrpSpPr>
          <p:nvPr/>
        </p:nvGrpSpPr>
        <p:grpSpPr bwMode="auto">
          <a:xfrm>
            <a:off x="792227" y="5383630"/>
            <a:ext cx="30480" cy="1270"/>
            <a:chOff x="1058" y="8314"/>
            <a:chExt cx="48" cy="2"/>
          </a:xfrm>
        </p:grpSpPr>
        <p:sp>
          <p:nvSpPr>
            <p:cNvPr id="6441" name="Freeform 281"/>
            <p:cNvSpPr>
              <a:spLocks/>
            </p:cNvSpPr>
            <p:nvPr/>
          </p:nvSpPr>
          <p:spPr bwMode="auto">
            <a:xfrm>
              <a:off x="1058" y="8314"/>
              <a:ext cx="48" cy="2"/>
            </a:xfrm>
            <a:custGeom>
              <a:avLst/>
              <a:gdLst>
                <a:gd name="T0" fmla="+- 0 1058 1058"/>
                <a:gd name="T1" fmla="*/ T0 w 48"/>
                <a:gd name="T2" fmla="+- 0 1106 1058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78" name="Group 282"/>
          <p:cNvGrpSpPr>
            <a:grpSpLocks/>
          </p:cNvGrpSpPr>
          <p:nvPr/>
        </p:nvGrpSpPr>
        <p:grpSpPr bwMode="auto">
          <a:xfrm>
            <a:off x="792227" y="5233754"/>
            <a:ext cx="30480" cy="1270"/>
            <a:chOff x="1058" y="8078"/>
            <a:chExt cx="48" cy="2"/>
          </a:xfrm>
        </p:grpSpPr>
        <p:sp>
          <p:nvSpPr>
            <p:cNvPr id="6440" name="Freeform 283"/>
            <p:cNvSpPr>
              <a:spLocks/>
            </p:cNvSpPr>
            <p:nvPr/>
          </p:nvSpPr>
          <p:spPr bwMode="auto">
            <a:xfrm>
              <a:off x="1058" y="8078"/>
              <a:ext cx="48" cy="2"/>
            </a:xfrm>
            <a:custGeom>
              <a:avLst/>
              <a:gdLst>
                <a:gd name="T0" fmla="+- 0 1058 1058"/>
                <a:gd name="T1" fmla="*/ T0 w 48"/>
                <a:gd name="T2" fmla="+- 0 1106 1058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79" name="Group 284"/>
          <p:cNvGrpSpPr>
            <a:grpSpLocks/>
          </p:cNvGrpSpPr>
          <p:nvPr/>
        </p:nvGrpSpPr>
        <p:grpSpPr bwMode="auto">
          <a:xfrm>
            <a:off x="792227" y="5083242"/>
            <a:ext cx="30480" cy="1270"/>
            <a:chOff x="1058" y="7841"/>
            <a:chExt cx="48" cy="2"/>
          </a:xfrm>
        </p:grpSpPr>
        <p:sp>
          <p:nvSpPr>
            <p:cNvPr id="6439" name="Freeform 285"/>
            <p:cNvSpPr>
              <a:spLocks/>
            </p:cNvSpPr>
            <p:nvPr/>
          </p:nvSpPr>
          <p:spPr bwMode="auto">
            <a:xfrm>
              <a:off x="1058" y="7841"/>
              <a:ext cx="48" cy="2"/>
            </a:xfrm>
            <a:custGeom>
              <a:avLst/>
              <a:gdLst>
                <a:gd name="T0" fmla="+- 0 1058 1058"/>
                <a:gd name="T1" fmla="*/ T0 w 48"/>
                <a:gd name="T2" fmla="+- 0 1106 1058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80" name="Group 286"/>
          <p:cNvGrpSpPr>
            <a:grpSpLocks/>
          </p:cNvGrpSpPr>
          <p:nvPr/>
        </p:nvGrpSpPr>
        <p:grpSpPr bwMode="auto">
          <a:xfrm>
            <a:off x="792227" y="4934000"/>
            <a:ext cx="30480" cy="1270"/>
            <a:chOff x="1058" y="7606"/>
            <a:chExt cx="48" cy="2"/>
          </a:xfrm>
        </p:grpSpPr>
        <p:sp>
          <p:nvSpPr>
            <p:cNvPr id="6438" name="Freeform 287"/>
            <p:cNvSpPr>
              <a:spLocks/>
            </p:cNvSpPr>
            <p:nvPr/>
          </p:nvSpPr>
          <p:spPr bwMode="auto">
            <a:xfrm>
              <a:off x="1058" y="7606"/>
              <a:ext cx="48" cy="2"/>
            </a:xfrm>
            <a:custGeom>
              <a:avLst/>
              <a:gdLst>
                <a:gd name="T0" fmla="+- 0 1058 1058"/>
                <a:gd name="T1" fmla="*/ T0 w 48"/>
                <a:gd name="T2" fmla="+- 0 1106 1058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81" name="Group 288"/>
          <p:cNvGrpSpPr>
            <a:grpSpLocks/>
          </p:cNvGrpSpPr>
          <p:nvPr/>
        </p:nvGrpSpPr>
        <p:grpSpPr bwMode="auto">
          <a:xfrm>
            <a:off x="792227" y="4784123"/>
            <a:ext cx="30480" cy="1270"/>
            <a:chOff x="1058" y="7370"/>
            <a:chExt cx="48" cy="2"/>
          </a:xfrm>
        </p:grpSpPr>
        <p:sp>
          <p:nvSpPr>
            <p:cNvPr id="6437" name="Freeform 289"/>
            <p:cNvSpPr>
              <a:spLocks/>
            </p:cNvSpPr>
            <p:nvPr/>
          </p:nvSpPr>
          <p:spPr bwMode="auto">
            <a:xfrm>
              <a:off x="1058" y="7370"/>
              <a:ext cx="48" cy="2"/>
            </a:xfrm>
            <a:custGeom>
              <a:avLst/>
              <a:gdLst>
                <a:gd name="T0" fmla="+- 0 1058 1058"/>
                <a:gd name="T1" fmla="*/ T0 w 48"/>
                <a:gd name="T2" fmla="+- 0 1106 1058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82" name="Group 290"/>
          <p:cNvGrpSpPr>
            <a:grpSpLocks/>
          </p:cNvGrpSpPr>
          <p:nvPr/>
        </p:nvGrpSpPr>
        <p:grpSpPr bwMode="auto">
          <a:xfrm>
            <a:off x="792227" y="4633611"/>
            <a:ext cx="30480" cy="1270"/>
            <a:chOff x="1058" y="7133"/>
            <a:chExt cx="48" cy="2"/>
          </a:xfrm>
        </p:grpSpPr>
        <p:sp>
          <p:nvSpPr>
            <p:cNvPr id="6436" name="Freeform 291"/>
            <p:cNvSpPr>
              <a:spLocks/>
            </p:cNvSpPr>
            <p:nvPr/>
          </p:nvSpPr>
          <p:spPr bwMode="auto">
            <a:xfrm>
              <a:off x="1058" y="7133"/>
              <a:ext cx="48" cy="2"/>
            </a:xfrm>
            <a:custGeom>
              <a:avLst/>
              <a:gdLst>
                <a:gd name="T0" fmla="+- 0 1058 1058"/>
                <a:gd name="T1" fmla="*/ T0 w 48"/>
                <a:gd name="T2" fmla="+- 0 1106 1058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83" name="Group 292"/>
          <p:cNvGrpSpPr>
            <a:grpSpLocks/>
          </p:cNvGrpSpPr>
          <p:nvPr/>
        </p:nvGrpSpPr>
        <p:grpSpPr bwMode="auto">
          <a:xfrm>
            <a:off x="792227" y="4484369"/>
            <a:ext cx="30480" cy="1270"/>
            <a:chOff x="1058" y="6898"/>
            <a:chExt cx="48" cy="2"/>
          </a:xfrm>
        </p:grpSpPr>
        <p:sp>
          <p:nvSpPr>
            <p:cNvPr id="6435" name="Freeform 293"/>
            <p:cNvSpPr>
              <a:spLocks/>
            </p:cNvSpPr>
            <p:nvPr/>
          </p:nvSpPr>
          <p:spPr bwMode="auto">
            <a:xfrm>
              <a:off x="1058" y="6898"/>
              <a:ext cx="48" cy="2"/>
            </a:xfrm>
            <a:custGeom>
              <a:avLst/>
              <a:gdLst>
                <a:gd name="T0" fmla="+- 0 1058 1058"/>
                <a:gd name="T1" fmla="*/ T0 w 48"/>
                <a:gd name="T2" fmla="+- 0 1106 1058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84" name="Group 294"/>
          <p:cNvGrpSpPr>
            <a:grpSpLocks/>
          </p:cNvGrpSpPr>
          <p:nvPr/>
        </p:nvGrpSpPr>
        <p:grpSpPr bwMode="auto">
          <a:xfrm>
            <a:off x="792227" y="4334492"/>
            <a:ext cx="30480" cy="1270"/>
            <a:chOff x="1058" y="6662"/>
            <a:chExt cx="48" cy="2"/>
          </a:xfrm>
        </p:grpSpPr>
        <p:sp>
          <p:nvSpPr>
            <p:cNvPr id="6434" name="Freeform 295"/>
            <p:cNvSpPr>
              <a:spLocks/>
            </p:cNvSpPr>
            <p:nvPr/>
          </p:nvSpPr>
          <p:spPr bwMode="auto">
            <a:xfrm>
              <a:off x="1058" y="6662"/>
              <a:ext cx="48" cy="2"/>
            </a:xfrm>
            <a:custGeom>
              <a:avLst/>
              <a:gdLst>
                <a:gd name="T0" fmla="+- 0 1058 1058"/>
                <a:gd name="T1" fmla="*/ T0 w 48"/>
                <a:gd name="T2" fmla="+- 0 1106 1058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85" name="Group 296"/>
          <p:cNvGrpSpPr>
            <a:grpSpLocks/>
          </p:cNvGrpSpPr>
          <p:nvPr/>
        </p:nvGrpSpPr>
        <p:grpSpPr bwMode="auto">
          <a:xfrm>
            <a:off x="792227" y="4185251"/>
            <a:ext cx="30480" cy="1270"/>
            <a:chOff x="1058" y="6427"/>
            <a:chExt cx="48" cy="2"/>
          </a:xfrm>
        </p:grpSpPr>
        <p:sp>
          <p:nvSpPr>
            <p:cNvPr id="6433" name="Freeform 297"/>
            <p:cNvSpPr>
              <a:spLocks/>
            </p:cNvSpPr>
            <p:nvPr/>
          </p:nvSpPr>
          <p:spPr bwMode="auto">
            <a:xfrm>
              <a:off x="1058" y="6427"/>
              <a:ext cx="48" cy="2"/>
            </a:xfrm>
            <a:custGeom>
              <a:avLst/>
              <a:gdLst>
                <a:gd name="T0" fmla="+- 0 1058 1058"/>
                <a:gd name="T1" fmla="*/ T0 w 48"/>
                <a:gd name="T2" fmla="+- 0 1106 1058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86" name="Group 298"/>
          <p:cNvGrpSpPr>
            <a:grpSpLocks/>
          </p:cNvGrpSpPr>
          <p:nvPr/>
        </p:nvGrpSpPr>
        <p:grpSpPr bwMode="auto">
          <a:xfrm>
            <a:off x="792227" y="4034739"/>
            <a:ext cx="30480" cy="1270"/>
            <a:chOff x="1058" y="6190"/>
            <a:chExt cx="48" cy="2"/>
          </a:xfrm>
        </p:grpSpPr>
        <p:sp>
          <p:nvSpPr>
            <p:cNvPr id="6432" name="Freeform 299"/>
            <p:cNvSpPr>
              <a:spLocks/>
            </p:cNvSpPr>
            <p:nvPr/>
          </p:nvSpPr>
          <p:spPr bwMode="auto">
            <a:xfrm>
              <a:off x="1058" y="6190"/>
              <a:ext cx="48" cy="2"/>
            </a:xfrm>
            <a:custGeom>
              <a:avLst/>
              <a:gdLst>
                <a:gd name="T0" fmla="+- 0 1058 1058"/>
                <a:gd name="T1" fmla="*/ T0 w 48"/>
                <a:gd name="T2" fmla="+- 0 1106 1058"/>
                <a:gd name="T3" fmla="*/ T2 w 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8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87" name="Group 300"/>
          <p:cNvGrpSpPr>
            <a:grpSpLocks/>
          </p:cNvGrpSpPr>
          <p:nvPr/>
        </p:nvGrpSpPr>
        <p:grpSpPr bwMode="auto">
          <a:xfrm>
            <a:off x="1190372" y="5532872"/>
            <a:ext cx="1270" cy="30483"/>
            <a:chOff x="1685" y="8549"/>
            <a:chExt cx="2" cy="48"/>
          </a:xfrm>
        </p:grpSpPr>
        <p:sp>
          <p:nvSpPr>
            <p:cNvPr id="6367" name="Freeform 301"/>
            <p:cNvSpPr>
              <a:spLocks/>
            </p:cNvSpPr>
            <p:nvPr/>
          </p:nvSpPr>
          <p:spPr bwMode="auto">
            <a:xfrm>
              <a:off x="1685" y="8549"/>
              <a:ext cx="2" cy="48"/>
            </a:xfrm>
            <a:custGeom>
              <a:avLst/>
              <a:gdLst>
                <a:gd name="T0" fmla="+- 0 8549 8549"/>
                <a:gd name="T1" fmla="*/ 8549 h 48"/>
                <a:gd name="T2" fmla="+- 0 8597 8549"/>
                <a:gd name="T3" fmla="*/ 8597 h 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88" name="Group 302"/>
          <p:cNvGrpSpPr>
            <a:grpSpLocks/>
          </p:cNvGrpSpPr>
          <p:nvPr/>
        </p:nvGrpSpPr>
        <p:grpSpPr bwMode="auto">
          <a:xfrm>
            <a:off x="1559307" y="5532872"/>
            <a:ext cx="1270" cy="30483"/>
            <a:chOff x="2266" y="8549"/>
            <a:chExt cx="2" cy="48"/>
          </a:xfrm>
        </p:grpSpPr>
        <p:sp>
          <p:nvSpPr>
            <p:cNvPr id="6366" name="Freeform 303"/>
            <p:cNvSpPr>
              <a:spLocks/>
            </p:cNvSpPr>
            <p:nvPr/>
          </p:nvSpPr>
          <p:spPr bwMode="auto">
            <a:xfrm>
              <a:off x="2266" y="8549"/>
              <a:ext cx="2" cy="48"/>
            </a:xfrm>
            <a:custGeom>
              <a:avLst/>
              <a:gdLst>
                <a:gd name="T0" fmla="+- 0 8549 8549"/>
                <a:gd name="T1" fmla="*/ 8549 h 48"/>
                <a:gd name="T2" fmla="+- 0 8597 8549"/>
                <a:gd name="T3" fmla="*/ 8597 h 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89" name="Group 304"/>
          <p:cNvGrpSpPr>
            <a:grpSpLocks/>
          </p:cNvGrpSpPr>
          <p:nvPr/>
        </p:nvGrpSpPr>
        <p:grpSpPr bwMode="auto">
          <a:xfrm>
            <a:off x="1926337" y="5532872"/>
            <a:ext cx="1270" cy="30483"/>
            <a:chOff x="2844" y="8549"/>
            <a:chExt cx="2" cy="48"/>
          </a:xfrm>
        </p:grpSpPr>
        <p:sp>
          <p:nvSpPr>
            <p:cNvPr id="6365" name="Freeform 305"/>
            <p:cNvSpPr>
              <a:spLocks/>
            </p:cNvSpPr>
            <p:nvPr/>
          </p:nvSpPr>
          <p:spPr bwMode="auto">
            <a:xfrm>
              <a:off x="2844" y="8549"/>
              <a:ext cx="2" cy="48"/>
            </a:xfrm>
            <a:custGeom>
              <a:avLst/>
              <a:gdLst>
                <a:gd name="T0" fmla="+- 0 8549 8549"/>
                <a:gd name="T1" fmla="*/ 8549 h 48"/>
                <a:gd name="T2" fmla="+- 0 8597 8549"/>
                <a:gd name="T3" fmla="*/ 8597 h 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6450" name="Picture 3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" y="8542"/>
              <a:ext cx="3958" cy="10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90" name="Group 307"/>
          <p:cNvGrpSpPr>
            <a:grpSpLocks/>
          </p:cNvGrpSpPr>
          <p:nvPr/>
        </p:nvGrpSpPr>
        <p:grpSpPr bwMode="auto">
          <a:xfrm>
            <a:off x="3765932" y="5532872"/>
            <a:ext cx="1270" cy="30483"/>
            <a:chOff x="5741" y="8549"/>
            <a:chExt cx="2" cy="48"/>
          </a:xfrm>
        </p:grpSpPr>
        <p:sp>
          <p:nvSpPr>
            <p:cNvPr id="6364" name="Freeform 308"/>
            <p:cNvSpPr>
              <a:spLocks/>
            </p:cNvSpPr>
            <p:nvPr/>
          </p:nvSpPr>
          <p:spPr bwMode="auto">
            <a:xfrm>
              <a:off x="5741" y="8549"/>
              <a:ext cx="2" cy="48"/>
            </a:xfrm>
            <a:custGeom>
              <a:avLst/>
              <a:gdLst>
                <a:gd name="T0" fmla="+- 0 8549 8549"/>
                <a:gd name="T1" fmla="*/ 8549 h 48"/>
                <a:gd name="T2" fmla="+- 0 8597 8549"/>
                <a:gd name="T3" fmla="*/ 8597 h 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91" name="Group 309"/>
          <p:cNvGrpSpPr>
            <a:grpSpLocks/>
          </p:cNvGrpSpPr>
          <p:nvPr/>
        </p:nvGrpSpPr>
        <p:grpSpPr bwMode="auto">
          <a:xfrm>
            <a:off x="4132962" y="5532872"/>
            <a:ext cx="1270" cy="30483"/>
            <a:chOff x="6319" y="8549"/>
            <a:chExt cx="2" cy="48"/>
          </a:xfrm>
        </p:grpSpPr>
        <p:sp>
          <p:nvSpPr>
            <p:cNvPr id="6363" name="Freeform 310"/>
            <p:cNvSpPr>
              <a:spLocks/>
            </p:cNvSpPr>
            <p:nvPr/>
          </p:nvSpPr>
          <p:spPr bwMode="auto">
            <a:xfrm>
              <a:off x="6319" y="8549"/>
              <a:ext cx="2" cy="48"/>
            </a:xfrm>
            <a:custGeom>
              <a:avLst/>
              <a:gdLst>
                <a:gd name="T0" fmla="+- 0 8549 8549"/>
                <a:gd name="T1" fmla="*/ 8549 h 48"/>
                <a:gd name="T2" fmla="+- 0 8597 8549"/>
                <a:gd name="T3" fmla="*/ 8597 h 4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8">
                  <a:moveTo>
                    <a:pt x="0" y="0"/>
                  </a:moveTo>
                  <a:lnTo>
                    <a:pt x="0" y="48"/>
                  </a:lnTo>
                </a:path>
              </a:pathLst>
            </a:custGeom>
            <a:noFill/>
            <a:ln w="9144">
              <a:solidFill>
                <a:srgbClr val="85879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92" name="Group 311"/>
          <p:cNvGrpSpPr>
            <a:grpSpLocks/>
          </p:cNvGrpSpPr>
          <p:nvPr/>
        </p:nvGrpSpPr>
        <p:grpSpPr bwMode="auto">
          <a:xfrm>
            <a:off x="617602" y="5633214"/>
            <a:ext cx="403225" cy="387394"/>
            <a:chOff x="783" y="8707"/>
            <a:chExt cx="635" cy="610"/>
          </a:xfrm>
        </p:grpSpPr>
        <p:sp>
          <p:nvSpPr>
            <p:cNvPr id="6335" name="Freeform 312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794 783"/>
                <a:gd name="T1" fmla="*/ T0 w 635"/>
                <a:gd name="T2" fmla="+- 0 9225 8707"/>
                <a:gd name="T3" fmla="*/ 9225 h 610"/>
                <a:gd name="T4" fmla="+- 0 783 783"/>
                <a:gd name="T5" fmla="*/ T4 w 635"/>
                <a:gd name="T6" fmla="+- 0 9237 8707"/>
                <a:gd name="T7" fmla="*/ 9237 h 610"/>
                <a:gd name="T8" fmla="+- 0 865 783"/>
                <a:gd name="T9" fmla="*/ T8 w 635"/>
                <a:gd name="T10" fmla="+- 0 9317 8707"/>
                <a:gd name="T11" fmla="*/ 9317 h 610"/>
                <a:gd name="T12" fmla="+- 0 876 783"/>
                <a:gd name="T13" fmla="*/ T12 w 635"/>
                <a:gd name="T14" fmla="+- 0 9307 8707"/>
                <a:gd name="T15" fmla="*/ 9307 h 610"/>
                <a:gd name="T16" fmla="+- 0 837 783"/>
                <a:gd name="T17" fmla="*/ T16 w 635"/>
                <a:gd name="T18" fmla="+- 0 9269 8707"/>
                <a:gd name="T19" fmla="*/ 9269 h 610"/>
                <a:gd name="T20" fmla="+- 0 847 783"/>
                <a:gd name="T21" fmla="*/ T20 w 635"/>
                <a:gd name="T22" fmla="+- 0 9259 8707"/>
                <a:gd name="T23" fmla="*/ 9259 h 610"/>
                <a:gd name="T24" fmla="+- 0 828 783"/>
                <a:gd name="T25" fmla="*/ T24 w 635"/>
                <a:gd name="T26" fmla="+- 0 9259 8707"/>
                <a:gd name="T27" fmla="*/ 9259 h 610"/>
                <a:gd name="T28" fmla="+- 0 794 783"/>
                <a:gd name="T29" fmla="*/ T28 w 635"/>
                <a:gd name="T30" fmla="+- 0 9225 8707"/>
                <a:gd name="T31" fmla="*/ 9225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35" h="610">
                  <a:moveTo>
                    <a:pt x="11" y="518"/>
                  </a:moveTo>
                  <a:lnTo>
                    <a:pt x="0" y="530"/>
                  </a:lnTo>
                  <a:lnTo>
                    <a:pt x="82" y="610"/>
                  </a:lnTo>
                  <a:lnTo>
                    <a:pt x="93" y="600"/>
                  </a:lnTo>
                  <a:lnTo>
                    <a:pt x="54" y="562"/>
                  </a:lnTo>
                  <a:lnTo>
                    <a:pt x="64" y="552"/>
                  </a:lnTo>
                  <a:lnTo>
                    <a:pt x="45" y="552"/>
                  </a:lnTo>
                  <a:lnTo>
                    <a:pt x="11" y="51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36" name="Freeform 313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901 783"/>
                <a:gd name="T1" fmla="*/ T0 w 635"/>
                <a:gd name="T2" fmla="+- 0 9227 8707"/>
                <a:gd name="T3" fmla="*/ 9227 h 610"/>
                <a:gd name="T4" fmla="+- 0 880 783"/>
                <a:gd name="T5" fmla="*/ T4 w 635"/>
                <a:gd name="T6" fmla="+- 0 9227 8707"/>
                <a:gd name="T7" fmla="*/ 9227 h 610"/>
                <a:gd name="T8" fmla="+- 0 918 783"/>
                <a:gd name="T9" fmla="*/ T8 w 635"/>
                <a:gd name="T10" fmla="+- 0 9265 8707"/>
                <a:gd name="T11" fmla="*/ 9265 h 610"/>
                <a:gd name="T12" fmla="+- 0 929 783"/>
                <a:gd name="T13" fmla="*/ T12 w 635"/>
                <a:gd name="T14" fmla="+- 0 9255 8707"/>
                <a:gd name="T15" fmla="*/ 9255 h 610"/>
                <a:gd name="T16" fmla="+- 0 901 783"/>
                <a:gd name="T17" fmla="*/ T16 w 635"/>
                <a:gd name="T18" fmla="+- 0 9227 8707"/>
                <a:gd name="T19" fmla="*/ 9227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35" h="610">
                  <a:moveTo>
                    <a:pt x="118" y="520"/>
                  </a:moveTo>
                  <a:lnTo>
                    <a:pt x="97" y="520"/>
                  </a:lnTo>
                  <a:lnTo>
                    <a:pt x="135" y="558"/>
                  </a:lnTo>
                  <a:lnTo>
                    <a:pt x="146" y="548"/>
                  </a:lnTo>
                  <a:lnTo>
                    <a:pt x="118" y="52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37" name="Freeform 314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847 783"/>
                <a:gd name="T1" fmla="*/ T0 w 635"/>
                <a:gd name="T2" fmla="+- 0 9173 8707"/>
                <a:gd name="T3" fmla="*/ 9173 h 610"/>
                <a:gd name="T4" fmla="+- 0 837 783"/>
                <a:gd name="T5" fmla="*/ T4 w 635"/>
                <a:gd name="T6" fmla="+- 0 9183 8707"/>
                <a:gd name="T7" fmla="*/ 9183 h 610"/>
                <a:gd name="T8" fmla="+- 0 870 783"/>
                <a:gd name="T9" fmla="*/ T8 w 635"/>
                <a:gd name="T10" fmla="+- 0 9217 8707"/>
                <a:gd name="T11" fmla="*/ 9217 h 610"/>
                <a:gd name="T12" fmla="+- 0 828 783"/>
                <a:gd name="T13" fmla="*/ T12 w 635"/>
                <a:gd name="T14" fmla="+- 0 9259 8707"/>
                <a:gd name="T15" fmla="*/ 9259 h 610"/>
                <a:gd name="T16" fmla="+- 0 847 783"/>
                <a:gd name="T17" fmla="*/ T16 w 635"/>
                <a:gd name="T18" fmla="+- 0 9259 8707"/>
                <a:gd name="T19" fmla="*/ 9259 h 610"/>
                <a:gd name="T20" fmla="+- 0 880 783"/>
                <a:gd name="T21" fmla="*/ T20 w 635"/>
                <a:gd name="T22" fmla="+- 0 9227 8707"/>
                <a:gd name="T23" fmla="*/ 9227 h 610"/>
                <a:gd name="T24" fmla="+- 0 901 783"/>
                <a:gd name="T25" fmla="*/ T24 w 635"/>
                <a:gd name="T26" fmla="+- 0 9227 8707"/>
                <a:gd name="T27" fmla="*/ 9227 h 610"/>
                <a:gd name="T28" fmla="+- 0 847 783"/>
                <a:gd name="T29" fmla="*/ T28 w 635"/>
                <a:gd name="T30" fmla="+- 0 9173 8707"/>
                <a:gd name="T31" fmla="*/ 9173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35" h="610">
                  <a:moveTo>
                    <a:pt x="64" y="466"/>
                  </a:moveTo>
                  <a:lnTo>
                    <a:pt x="54" y="476"/>
                  </a:lnTo>
                  <a:lnTo>
                    <a:pt x="87" y="510"/>
                  </a:lnTo>
                  <a:lnTo>
                    <a:pt x="45" y="552"/>
                  </a:lnTo>
                  <a:lnTo>
                    <a:pt x="64" y="552"/>
                  </a:lnTo>
                  <a:lnTo>
                    <a:pt x="97" y="520"/>
                  </a:lnTo>
                  <a:lnTo>
                    <a:pt x="118" y="520"/>
                  </a:lnTo>
                  <a:lnTo>
                    <a:pt x="64" y="46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38" name="Freeform 315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958 783"/>
                <a:gd name="T1" fmla="*/ T0 w 635"/>
                <a:gd name="T2" fmla="+- 0 9155 8707"/>
                <a:gd name="T3" fmla="*/ 9155 h 610"/>
                <a:gd name="T4" fmla="+- 0 934 783"/>
                <a:gd name="T5" fmla="*/ T4 w 635"/>
                <a:gd name="T6" fmla="+- 0 9155 8707"/>
                <a:gd name="T7" fmla="*/ 9155 h 610"/>
                <a:gd name="T8" fmla="+- 0 938 783"/>
                <a:gd name="T9" fmla="*/ T8 w 635"/>
                <a:gd name="T10" fmla="+- 0 9157 8707"/>
                <a:gd name="T11" fmla="*/ 9157 h 610"/>
                <a:gd name="T12" fmla="+- 0 942 783"/>
                <a:gd name="T13" fmla="*/ T12 w 635"/>
                <a:gd name="T14" fmla="+- 0 9161 8707"/>
                <a:gd name="T15" fmla="*/ 9161 h 610"/>
                <a:gd name="T16" fmla="+- 0 945 783"/>
                <a:gd name="T17" fmla="*/ T16 w 635"/>
                <a:gd name="T18" fmla="+- 0 9163 8707"/>
                <a:gd name="T19" fmla="*/ 9163 h 610"/>
                <a:gd name="T20" fmla="+- 0 942 783"/>
                <a:gd name="T21" fmla="*/ T20 w 635"/>
                <a:gd name="T22" fmla="+- 0 9169 8707"/>
                <a:gd name="T23" fmla="*/ 9169 h 610"/>
                <a:gd name="T24" fmla="+- 0 938 783"/>
                <a:gd name="T25" fmla="*/ T24 w 635"/>
                <a:gd name="T26" fmla="+- 0 9175 8707"/>
                <a:gd name="T27" fmla="*/ 9175 h 610"/>
                <a:gd name="T28" fmla="+- 0 927 783"/>
                <a:gd name="T29" fmla="*/ T28 w 635"/>
                <a:gd name="T30" fmla="+- 0 9189 8707"/>
                <a:gd name="T31" fmla="*/ 9189 h 610"/>
                <a:gd name="T32" fmla="+- 0 925 783"/>
                <a:gd name="T33" fmla="*/ T32 w 635"/>
                <a:gd name="T34" fmla="+- 0 9193 8707"/>
                <a:gd name="T35" fmla="*/ 9193 h 610"/>
                <a:gd name="T36" fmla="+- 0 923 783"/>
                <a:gd name="T37" fmla="*/ T36 w 635"/>
                <a:gd name="T38" fmla="+- 0 9195 8707"/>
                <a:gd name="T39" fmla="*/ 9195 h 610"/>
                <a:gd name="T40" fmla="+- 0 921 783"/>
                <a:gd name="T41" fmla="*/ T40 w 635"/>
                <a:gd name="T42" fmla="+- 0 9199 8707"/>
                <a:gd name="T43" fmla="*/ 9199 h 610"/>
                <a:gd name="T44" fmla="+- 0 920 783"/>
                <a:gd name="T45" fmla="*/ T44 w 635"/>
                <a:gd name="T46" fmla="+- 0 9201 8707"/>
                <a:gd name="T47" fmla="*/ 9201 h 610"/>
                <a:gd name="T48" fmla="+- 0 919 783"/>
                <a:gd name="T49" fmla="*/ T48 w 635"/>
                <a:gd name="T50" fmla="+- 0 9207 8707"/>
                <a:gd name="T51" fmla="*/ 9207 h 610"/>
                <a:gd name="T52" fmla="+- 0 919 783"/>
                <a:gd name="T53" fmla="*/ T52 w 635"/>
                <a:gd name="T54" fmla="+- 0 9213 8707"/>
                <a:gd name="T55" fmla="*/ 9213 h 610"/>
                <a:gd name="T56" fmla="+- 0 921 783"/>
                <a:gd name="T57" fmla="*/ T56 w 635"/>
                <a:gd name="T58" fmla="+- 0 9219 8707"/>
                <a:gd name="T59" fmla="*/ 9219 h 610"/>
                <a:gd name="T60" fmla="+- 0 923 783"/>
                <a:gd name="T61" fmla="*/ T60 w 635"/>
                <a:gd name="T62" fmla="+- 0 9223 8707"/>
                <a:gd name="T63" fmla="*/ 9223 h 610"/>
                <a:gd name="T64" fmla="+- 0 931 783"/>
                <a:gd name="T65" fmla="*/ T64 w 635"/>
                <a:gd name="T66" fmla="+- 0 9231 8707"/>
                <a:gd name="T67" fmla="*/ 9231 h 610"/>
                <a:gd name="T68" fmla="+- 0 936 783"/>
                <a:gd name="T69" fmla="*/ T68 w 635"/>
                <a:gd name="T70" fmla="+- 0 9233 8707"/>
                <a:gd name="T71" fmla="*/ 9233 h 610"/>
                <a:gd name="T72" fmla="+- 0 950 783"/>
                <a:gd name="T73" fmla="*/ T72 w 635"/>
                <a:gd name="T74" fmla="+- 0 9233 8707"/>
                <a:gd name="T75" fmla="*/ 9233 h 610"/>
                <a:gd name="T76" fmla="+- 0 956 783"/>
                <a:gd name="T77" fmla="*/ T76 w 635"/>
                <a:gd name="T78" fmla="+- 0 9229 8707"/>
                <a:gd name="T79" fmla="*/ 9229 h 610"/>
                <a:gd name="T80" fmla="+- 0 967 783"/>
                <a:gd name="T81" fmla="*/ T80 w 635"/>
                <a:gd name="T82" fmla="+- 0 9219 8707"/>
                <a:gd name="T83" fmla="*/ 9219 h 610"/>
                <a:gd name="T84" fmla="+- 0 942 783"/>
                <a:gd name="T85" fmla="*/ T84 w 635"/>
                <a:gd name="T86" fmla="+- 0 9219 8707"/>
                <a:gd name="T87" fmla="*/ 9219 h 610"/>
                <a:gd name="T88" fmla="+- 0 939 783"/>
                <a:gd name="T89" fmla="*/ T88 w 635"/>
                <a:gd name="T90" fmla="+- 0 9217 8707"/>
                <a:gd name="T91" fmla="*/ 9217 h 610"/>
                <a:gd name="T92" fmla="+- 0 934 783"/>
                <a:gd name="T93" fmla="*/ T92 w 635"/>
                <a:gd name="T94" fmla="+- 0 9213 8707"/>
                <a:gd name="T95" fmla="*/ 9213 h 610"/>
                <a:gd name="T96" fmla="+- 0 933 783"/>
                <a:gd name="T97" fmla="*/ T96 w 635"/>
                <a:gd name="T98" fmla="+- 0 9211 8707"/>
                <a:gd name="T99" fmla="*/ 9211 h 610"/>
                <a:gd name="T100" fmla="+- 0 932 783"/>
                <a:gd name="T101" fmla="*/ T100 w 635"/>
                <a:gd name="T102" fmla="+- 0 9207 8707"/>
                <a:gd name="T103" fmla="*/ 9207 h 610"/>
                <a:gd name="T104" fmla="+- 0 933 783"/>
                <a:gd name="T105" fmla="*/ T104 w 635"/>
                <a:gd name="T106" fmla="+- 0 9205 8707"/>
                <a:gd name="T107" fmla="*/ 9205 h 610"/>
                <a:gd name="T108" fmla="+- 0 934 783"/>
                <a:gd name="T109" fmla="*/ T108 w 635"/>
                <a:gd name="T110" fmla="+- 0 9199 8707"/>
                <a:gd name="T111" fmla="*/ 9199 h 610"/>
                <a:gd name="T112" fmla="+- 0 937 783"/>
                <a:gd name="T113" fmla="*/ T112 w 635"/>
                <a:gd name="T114" fmla="+- 0 9195 8707"/>
                <a:gd name="T115" fmla="*/ 9195 h 610"/>
                <a:gd name="T116" fmla="+- 0 946 783"/>
                <a:gd name="T117" fmla="*/ T116 w 635"/>
                <a:gd name="T118" fmla="+- 0 9183 8707"/>
                <a:gd name="T119" fmla="*/ 9183 h 610"/>
                <a:gd name="T120" fmla="+- 0 951 783"/>
                <a:gd name="T121" fmla="*/ T120 w 635"/>
                <a:gd name="T122" fmla="+- 0 9177 8707"/>
                <a:gd name="T123" fmla="*/ 9177 h 610"/>
                <a:gd name="T124" fmla="+- 0 953 783"/>
                <a:gd name="T125" fmla="*/ T124 w 635"/>
                <a:gd name="T126" fmla="+- 0 9171 8707"/>
                <a:gd name="T127" fmla="*/ 9171 h 610"/>
                <a:gd name="T128" fmla="+- 0 973 783"/>
                <a:gd name="T129" fmla="*/ T128 w 635"/>
                <a:gd name="T130" fmla="+- 0 9171 8707"/>
                <a:gd name="T131" fmla="*/ 9171 h 610"/>
                <a:gd name="T132" fmla="+- 0 958 783"/>
                <a:gd name="T133" fmla="*/ T132 w 635"/>
                <a:gd name="T134" fmla="+- 0 9155 8707"/>
                <a:gd name="T135" fmla="*/ 9155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635" h="610">
                  <a:moveTo>
                    <a:pt x="175" y="448"/>
                  </a:moveTo>
                  <a:lnTo>
                    <a:pt x="151" y="448"/>
                  </a:lnTo>
                  <a:lnTo>
                    <a:pt x="155" y="450"/>
                  </a:lnTo>
                  <a:lnTo>
                    <a:pt x="159" y="454"/>
                  </a:lnTo>
                  <a:lnTo>
                    <a:pt x="162" y="456"/>
                  </a:lnTo>
                  <a:lnTo>
                    <a:pt x="159" y="462"/>
                  </a:lnTo>
                  <a:lnTo>
                    <a:pt x="155" y="468"/>
                  </a:lnTo>
                  <a:lnTo>
                    <a:pt x="144" y="482"/>
                  </a:lnTo>
                  <a:lnTo>
                    <a:pt x="142" y="486"/>
                  </a:lnTo>
                  <a:lnTo>
                    <a:pt x="140" y="488"/>
                  </a:lnTo>
                  <a:lnTo>
                    <a:pt x="138" y="492"/>
                  </a:lnTo>
                  <a:lnTo>
                    <a:pt x="137" y="494"/>
                  </a:lnTo>
                  <a:lnTo>
                    <a:pt x="136" y="500"/>
                  </a:lnTo>
                  <a:lnTo>
                    <a:pt x="136" y="506"/>
                  </a:lnTo>
                  <a:lnTo>
                    <a:pt x="138" y="512"/>
                  </a:lnTo>
                  <a:lnTo>
                    <a:pt x="140" y="516"/>
                  </a:lnTo>
                  <a:lnTo>
                    <a:pt x="148" y="524"/>
                  </a:lnTo>
                  <a:lnTo>
                    <a:pt x="153" y="526"/>
                  </a:lnTo>
                  <a:lnTo>
                    <a:pt x="167" y="526"/>
                  </a:lnTo>
                  <a:lnTo>
                    <a:pt x="173" y="522"/>
                  </a:lnTo>
                  <a:lnTo>
                    <a:pt x="184" y="512"/>
                  </a:lnTo>
                  <a:lnTo>
                    <a:pt x="159" y="512"/>
                  </a:lnTo>
                  <a:lnTo>
                    <a:pt x="156" y="510"/>
                  </a:lnTo>
                  <a:lnTo>
                    <a:pt x="151" y="506"/>
                  </a:lnTo>
                  <a:lnTo>
                    <a:pt x="150" y="504"/>
                  </a:lnTo>
                  <a:lnTo>
                    <a:pt x="149" y="500"/>
                  </a:lnTo>
                  <a:lnTo>
                    <a:pt x="150" y="498"/>
                  </a:lnTo>
                  <a:lnTo>
                    <a:pt x="151" y="492"/>
                  </a:lnTo>
                  <a:lnTo>
                    <a:pt x="154" y="488"/>
                  </a:lnTo>
                  <a:lnTo>
                    <a:pt x="163" y="476"/>
                  </a:lnTo>
                  <a:lnTo>
                    <a:pt x="168" y="470"/>
                  </a:lnTo>
                  <a:lnTo>
                    <a:pt x="170" y="464"/>
                  </a:lnTo>
                  <a:lnTo>
                    <a:pt x="190" y="464"/>
                  </a:lnTo>
                  <a:lnTo>
                    <a:pt x="175" y="44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39" name="Freeform 316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973 783"/>
                <a:gd name="T1" fmla="*/ T0 w 635"/>
                <a:gd name="T2" fmla="+- 0 9171 8707"/>
                <a:gd name="T3" fmla="*/ 9171 h 610"/>
                <a:gd name="T4" fmla="+- 0 953 783"/>
                <a:gd name="T5" fmla="*/ T4 w 635"/>
                <a:gd name="T6" fmla="+- 0 9171 8707"/>
                <a:gd name="T7" fmla="*/ 9171 h 610"/>
                <a:gd name="T8" fmla="+- 0 961 783"/>
                <a:gd name="T9" fmla="*/ T8 w 635"/>
                <a:gd name="T10" fmla="+- 0 9179 8707"/>
                <a:gd name="T11" fmla="*/ 9179 h 610"/>
                <a:gd name="T12" fmla="+- 0 964 783"/>
                <a:gd name="T13" fmla="*/ T12 w 635"/>
                <a:gd name="T14" fmla="+- 0 9183 8707"/>
                <a:gd name="T15" fmla="*/ 9183 h 610"/>
                <a:gd name="T16" fmla="+- 0 966 783"/>
                <a:gd name="T17" fmla="*/ T16 w 635"/>
                <a:gd name="T18" fmla="+- 0 9191 8707"/>
                <a:gd name="T19" fmla="*/ 9191 h 610"/>
                <a:gd name="T20" fmla="+- 0 966 783"/>
                <a:gd name="T21" fmla="*/ T20 w 635"/>
                <a:gd name="T22" fmla="+- 0 9195 8707"/>
                <a:gd name="T23" fmla="*/ 9195 h 610"/>
                <a:gd name="T24" fmla="+- 0 964 783"/>
                <a:gd name="T25" fmla="*/ T24 w 635"/>
                <a:gd name="T26" fmla="+- 0 9205 8707"/>
                <a:gd name="T27" fmla="*/ 9205 h 610"/>
                <a:gd name="T28" fmla="+- 0 961 783"/>
                <a:gd name="T29" fmla="*/ T28 w 635"/>
                <a:gd name="T30" fmla="+- 0 9209 8707"/>
                <a:gd name="T31" fmla="*/ 9209 h 610"/>
                <a:gd name="T32" fmla="+- 0 953 783"/>
                <a:gd name="T33" fmla="*/ T32 w 635"/>
                <a:gd name="T34" fmla="+- 0 9217 8707"/>
                <a:gd name="T35" fmla="*/ 9217 h 610"/>
                <a:gd name="T36" fmla="+- 0 950 783"/>
                <a:gd name="T37" fmla="*/ T36 w 635"/>
                <a:gd name="T38" fmla="+- 0 9219 8707"/>
                <a:gd name="T39" fmla="*/ 9219 h 610"/>
                <a:gd name="T40" fmla="+- 0 967 783"/>
                <a:gd name="T41" fmla="*/ T40 w 635"/>
                <a:gd name="T42" fmla="+- 0 9219 8707"/>
                <a:gd name="T43" fmla="*/ 9219 h 610"/>
                <a:gd name="T44" fmla="+- 0 970 783"/>
                <a:gd name="T45" fmla="*/ T44 w 635"/>
                <a:gd name="T46" fmla="+- 0 9215 8707"/>
                <a:gd name="T47" fmla="*/ 9215 h 610"/>
                <a:gd name="T48" fmla="+- 0 974 783"/>
                <a:gd name="T49" fmla="*/ T48 w 635"/>
                <a:gd name="T50" fmla="+- 0 9205 8707"/>
                <a:gd name="T51" fmla="*/ 9205 h 610"/>
                <a:gd name="T52" fmla="+- 0 975 783"/>
                <a:gd name="T53" fmla="*/ T52 w 635"/>
                <a:gd name="T54" fmla="+- 0 9199 8707"/>
                <a:gd name="T55" fmla="*/ 9199 h 610"/>
                <a:gd name="T56" fmla="+- 0 976 783"/>
                <a:gd name="T57" fmla="*/ T56 w 635"/>
                <a:gd name="T58" fmla="+- 0 9193 8707"/>
                <a:gd name="T59" fmla="*/ 9193 h 610"/>
                <a:gd name="T60" fmla="+- 0 989 783"/>
                <a:gd name="T61" fmla="*/ T60 w 635"/>
                <a:gd name="T62" fmla="+- 0 9193 8707"/>
                <a:gd name="T63" fmla="*/ 9193 h 610"/>
                <a:gd name="T64" fmla="+- 0 996 783"/>
                <a:gd name="T65" fmla="*/ T64 w 635"/>
                <a:gd name="T66" fmla="+- 0 9187 8707"/>
                <a:gd name="T67" fmla="*/ 9187 h 610"/>
                <a:gd name="T68" fmla="+- 0 992 783"/>
                <a:gd name="T69" fmla="*/ T68 w 635"/>
                <a:gd name="T70" fmla="+- 0 9187 8707"/>
                <a:gd name="T71" fmla="*/ 9187 h 610"/>
                <a:gd name="T72" fmla="+- 0 989 783"/>
                <a:gd name="T73" fmla="*/ T72 w 635"/>
                <a:gd name="T74" fmla="+- 0 9185 8707"/>
                <a:gd name="T75" fmla="*/ 9185 h 610"/>
                <a:gd name="T76" fmla="+- 0 983 783"/>
                <a:gd name="T77" fmla="*/ T76 w 635"/>
                <a:gd name="T78" fmla="+- 0 9181 8707"/>
                <a:gd name="T79" fmla="*/ 9181 h 610"/>
                <a:gd name="T80" fmla="+- 0 977 783"/>
                <a:gd name="T81" fmla="*/ T80 w 635"/>
                <a:gd name="T82" fmla="+- 0 9175 8707"/>
                <a:gd name="T83" fmla="*/ 9175 h 610"/>
                <a:gd name="T84" fmla="+- 0 973 783"/>
                <a:gd name="T85" fmla="*/ T84 w 635"/>
                <a:gd name="T86" fmla="+- 0 9171 8707"/>
                <a:gd name="T87" fmla="*/ 9171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635" h="610">
                  <a:moveTo>
                    <a:pt x="190" y="464"/>
                  </a:moveTo>
                  <a:lnTo>
                    <a:pt x="170" y="464"/>
                  </a:lnTo>
                  <a:lnTo>
                    <a:pt x="178" y="472"/>
                  </a:lnTo>
                  <a:lnTo>
                    <a:pt x="181" y="476"/>
                  </a:lnTo>
                  <a:lnTo>
                    <a:pt x="183" y="484"/>
                  </a:lnTo>
                  <a:lnTo>
                    <a:pt x="183" y="488"/>
                  </a:lnTo>
                  <a:lnTo>
                    <a:pt x="181" y="498"/>
                  </a:lnTo>
                  <a:lnTo>
                    <a:pt x="178" y="502"/>
                  </a:lnTo>
                  <a:lnTo>
                    <a:pt x="170" y="510"/>
                  </a:lnTo>
                  <a:lnTo>
                    <a:pt x="167" y="512"/>
                  </a:lnTo>
                  <a:lnTo>
                    <a:pt x="184" y="512"/>
                  </a:lnTo>
                  <a:lnTo>
                    <a:pt x="187" y="508"/>
                  </a:lnTo>
                  <a:lnTo>
                    <a:pt x="191" y="498"/>
                  </a:lnTo>
                  <a:lnTo>
                    <a:pt x="192" y="492"/>
                  </a:lnTo>
                  <a:lnTo>
                    <a:pt x="193" y="486"/>
                  </a:lnTo>
                  <a:lnTo>
                    <a:pt x="206" y="486"/>
                  </a:lnTo>
                  <a:lnTo>
                    <a:pt x="213" y="480"/>
                  </a:lnTo>
                  <a:lnTo>
                    <a:pt x="209" y="480"/>
                  </a:lnTo>
                  <a:lnTo>
                    <a:pt x="206" y="478"/>
                  </a:lnTo>
                  <a:lnTo>
                    <a:pt x="200" y="474"/>
                  </a:lnTo>
                  <a:lnTo>
                    <a:pt x="194" y="468"/>
                  </a:lnTo>
                  <a:lnTo>
                    <a:pt x="190" y="46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40" name="Freeform 317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954 783"/>
                <a:gd name="T1" fmla="*/ T0 w 635"/>
                <a:gd name="T2" fmla="+- 0 9111 8707"/>
                <a:gd name="T3" fmla="*/ 9111 h 610"/>
                <a:gd name="T4" fmla="+- 0 943 783"/>
                <a:gd name="T5" fmla="*/ T4 w 635"/>
                <a:gd name="T6" fmla="+- 0 9123 8707"/>
                <a:gd name="T7" fmla="*/ 9123 h 610"/>
                <a:gd name="T8" fmla="+- 0 1024 783"/>
                <a:gd name="T9" fmla="*/ T8 w 635"/>
                <a:gd name="T10" fmla="+- 0 9159 8707"/>
                <a:gd name="T11" fmla="*/ 9159 h 610"/>
                <a:gd name="T12" fmla="+- 0 1025 783"/>
                <a:gd name="T13" fmla="*/ T12 w 635"/>
                <a:gd name="T14" fmla="+- 0 9161 8707"/>
                <a:gd name="T15" fmla="*/ 9161 h 610"/>
                <a:gd name="T16" fmla="+- 0 1026 783"/>
                <a:gd name="T17" fmla="*/ T16 w 635"/>
                <a:gd name="T18" fmla="+- 0 9163 8707"/>
                <a:gd name="T19" fmla="*/ 9163 h 610"/>
                <a:gd name="T20" fmla="+- 0 1028 783"/>
                <a:gd name="T21" fmla="*/ T20 w 635"/>
                <a:gd name="T22" fmla="+- 0 9167 8707"/>
                <a:gd name="T23" fmla="*/ 9167 h 610"/>
                <a:gd name="T24" fmla="+- 0 1030 783"/>
                <a:gd name="T25" fmla="*/ T24 w 635"/>
                <a:gd name="T26" fmla="+- 0 9171 8707"/>
                <a:gd name="T27" fmla="*/ 9171 h 610"/>
                <a:gd name="T28" fmla="+- 0 1031 783"/>
                <a:gd name="T29" fmla="*/ T28 w 635"/>
                <a:gd name="T30" fmla="+- 0 9175 8707"/>
                <a:gd name="T31" fmla="*/ 9175 h 610"/>
                <a:gd name="T32" fmla="+- 0 1031 783"/>
                <a:gd name="T33" fmla="*/ T32 w 635"/>
                <a:gd name="T34" fmla="+- 0 9177 8707"/>
                <a:gd name="T35" fmla="*/ 9177 h 610"/>
                <a:gd name="T36" fmla="+- 0 1029 783"/>
                <a:gd name="T37" fmla="*/ T36 w 635"/>
                <a:gd name="T38" fmla="+- 0 9181 8707"/>
                <a:gd name="T39" fmla="*/ 9181 h 610"/>
                <a:gd name="T40" fmla="+- 0 1028 783"/>
                <a:gd name="T41" fmla="*/ T40 w 635"/>
                <a:gd name="T42" fmla="+- 0 9183 8707"/>
                <a:gd name="T43" fmla="*/ 9183 h 610"/>
                <a:gd name="T44" fmla="+- 0 1024 783"/>
                <a:gd name="T45" fmla="*/ T44 w 635"/>
                <a:gd name="T46" fmla="+- 0 9187 8707"/>
                <a:gd name="T47" fmla="*/ 9187 h 610"/>
                <a:gd name="T48" fmla="+- 0 1022 783"/>
                <a:gd name="T49" fmla="*/ T48 w 635"/>
                <a:gd name="T50" fmla="+- 0 9189 8707"/>
                <a:gd name="T51" fmla="*/ 9189 h 610"/>
                <a:gd name="T52" fmla="+- 0 1019 783"/>
                <a:gd name="T53" fmla="*/ T52 w 635"/>
                <a:gd name="T54" fmla="+- 0 9191 8707"/>
                <a:gd name="T55" fmla="*/ 9191 h 610"/>
                <a:gd name="T56" fmla="+- 0 1030 783"/>
                <a:gd name="T57" fmla="*/ T56 w 635"/>
                <a:gd name="T58" fmla="+- 0 9199 8707"/>
                <a:gd name="T59" fmla="*/ 9199 h 610"/>
                <a:gd name="T60" fmla="+- 0 1033 783"/>
                <a:gd name="T61" fmla="*/ T60 w 635"/>
                <a:gd name="T62" fmla="+- 0 9197 8707"/>
                <a:gd name="T63" fmla="*/ 9197 h 610"/>
                <a:gd name="T64" fmla="+- 0 1041 783"/>
                <a:gd name="T65" fmla="*/ T64 w 635"/>
                <a:gd name="T66" fmla="+- 0 9191 8707"/>
                <a:gd name="T67" fmla="*/ 9191 h 610"/>
                <a:gd name="T68" fmla="+- 0 1043 783"/>
                <a:gd name="T69" fmla="*/ T68 w 635"/>
                <a:gd name="T70" fmla="+- 0 9187 8707"/>
                <a:gd name="T71" fmla="*/ 9187 h 610"/>
                <a:gd name="T72" fmla="+- 0 1044 783"/>
                <a:gd name="T73" fmla="*/ T72 w 635"/>
                <a:gd name="T74" fmla="+- 0 9179 8707"/>
                <a:gd name="T75" fmla="*/ 9179 h 610"/>
                <a:gd name="T76" fmla="+- 0 1044 783"/>
                <a:gd name="T77" fmla="*/ T76 w 635"/>
                <a:gd name="T78" fmla="+- 0 9175 8707"/>
                <a:gd name="T79" fmla="*/ 9175 h 610"/>
                <a:gd name="T80" fmla="+- 0 1041 783"/>
                <a:gd name="T81" fmla="*/ T80 w 635"/>
                <a:gd name="T82" fmla="+- 0 9165 8707"/>
                <a:gd name="T83" fmla="*/ 9165 h 610"/>
                <a:gd name="T84" fmla="+- 0 1038 783"/>
                <a:gd name="T85" fmla="*/ T84 w 635"/>
                <a:gd name="T86" fmla="+- 0 9159 8707"/>
                <a:gd name="T87" fmla="*/ 9159 h 610"/>
                <a:gd name="T88" fmla="+- 0 1034 783"/>
                <a:gd name="T89" fmla="*/ T88 w 635"/>
                <a:gd name="T90" fmla="+- 0 9151 8707"/>
                <a:gd name="T91" fmla="*/ 9151 h 610"/>
                <a:gd name="T92" fmla="+- 0 1031 783"/>
                <a:gd name="T93" fmla="*/ T92 w 635"/>
                <a:gd name="T94" fmla="+- 0 9143 8707"/>
                <a:gd name="T95" fmla="*/ 9143 h 610"/>
                <a:gd name="T96" fmla="+- 0 1018 783"/>
                <a:gd name="T97" fmla="*/ T96 w 635"/>
                <a:gd name="T98" fmla="+- 0 9143 8707"/>
                <a:gd name="T99" fmla="*/ 9143 h 610"/>
                <a:gd name="T100" fmla="+- 0 1006 783"/>
                <a:gd name="T101" fmla="*/ T100 w 635"/>
                <a:gd name="T102" fmla="+- 0 9135 8707"/>
                <a:gd name="T103" fmla="*/ 9135 h 610"/>
                <a:gd name="T104" fmla="+- 0 1000 783"/>
                <a:gd name="T105" fmla="*/ T104 w 635"/>
                <a:gd name="T106" fmla="+- 0 9133 8707"/>
                <a:gd name="T107" fmla="*/ 9133 h 610"/>
                <a:gd name="T108" fmla="+- 0 954 783"/>
                <a:gd name="T109" fmla="*/ T108 w 635"/>
                <a:gd name="T110" fmla="+- 0 9111 8707"/>
                <a:gd name="T111" fmla="*/ 9111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635" h="610">
                  <a:moveTo>
                    <a:pt x="171" y="404"/>
                  </a:moveTo>
                  <a:lnTo>
                    <a:pt x="160" y="416"/>
                  </a:lnTo>
                  <a:lnTo>
                    <a:pt x="241" y="452"/>
                  </a:lnTo>
                  <a:lnTo>
                    <a:pt x="242" y="454"/>
                  </a:lnTo>
                  <a:lnTo>
                    <a:pt x="243" y="456"/>
                  </a:lnTo>
                  <a:lnTo>
                    <a:pt x="245" y="460"/>
                  </a:lnTo>
                  <a:lnTo>
                    <a:pt x="247" y="464"/>
                  </a:lnTo>
                  <a:lnTo>
                    <a:pt x="248" y="468"/>
                  </a:lnTo>
                  <a:lnTo>
                    <a:pt x="248" y="470"/>
                  </a:lnTo>
                  <a:lnTo>
                    <a:pt x="246" y="474"/>
                  </a:lnTo>
                  <a:lnTo>
                    <a:pt x="245" y="476"/>
                  </a:lnTo>
                  <a:lnTo>
                    <a:pt x="241" y="480"/>
                  </a:lnTo>
                  <a:lnTo>
                    <a:pt x="239" y="482"/>
                  </a:lnTo>
                  <a:lnTo>
                    <a:pt x="236" y="484"/>
                  </a:lnTo>
                  <a:lnTo>
                    <a:pt x="247" y="492"/>
                  </a:lnTo>
                  <a:lnTo>
                    <a:pt x="250" y="490"/>
                  </a:lnTo>
                  <a:lnTo>
                    <a:pt x="258" y="484"/>
                  </a:lnTo>
                  <a:lnTo>
                    <a:pt x="260" y="480"/>
                  </a:lnTo>
                  <a:lnTo>
                    <a:pt x="261" y="472"/>
                  </a:lnTo>
                  <a:lnTo>
                    <a:pt x="261" y="468"/>
                  </a:lnTo>
                  <a:lnTo>
                    <a:pt x="258" y="458"/>
                  </a:lnTo>
                  <a:lnTo>
                    <a:pt x="255" y="452"/>
                  </a:lnTo>
                  <a:lnTo>
                    <a:pt x="251" y="444"/>
                  </a:lnTo>
                  <a:lnTo>
                    <a:pt x="248" y="436"/>
                  </a:lnTo>
                  <a:lnTo>
                    <a:pt x="235" y="436"/>
                  </a:lnTo>
                  <a:lnTo>
                    <a:pt x="223" y="428"/>
                  </a:lnTo>
                  <a:lnTo>
                    <a:pt x="217" y="426"/>
                  </a:lnTo>
                  <a:lnTo>
                    <a:pt x="171" y="40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41" name="Freeform 318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932 783"/>
                <a:gd name="T1" fmla="*/ T0 w 635"/>
                <a:gd name="T2" fmla="+- 0 9139 8707"/>
                <a:gd name="T3" fmla="*/ 9139 h 610"/>
                <a:gd name="T4" fmla="+- 0 928 783"/>
                <a:gd name="T5" fmla="*/ T4 w 635"/>
                <a:gd name="T6" fmla="+- 0 9141 8707"/>
                <a:gd name="T7" fmla="*/ 9141 h 610"/>
                <a:gd name="T8" fmla="+- 0 919 783"/>
                <a:gd name="T9" fmla="*/ T8 w 635"/>
                <a:gd name="T10" fmla="+- 0 9145 8707"/>
                <a:gd name="T11" fmla="*/ 9145 h 610"/>
                <a:gd name="T12" fmla="+- 0 914 783"/>
                <a:gd name="T13" fmla="*/ T12 w 635"/>
                <a:gd name="T14" fmla="+- 0 9147 8707"/>
                <a:gd name="T15" fmla="*/ 9147 h 610"/>
                <a:gd name="T16" fmla="+- 0 904 783"/>
                <a:gd name="T17" fmla="*/ T16 w 635"/>
                <a:gd name="T18" fmla="+- 0 9157 8707"/>
                <a:gd name="T19" fmla="*/ 9157 h 610"/>
                <a:gd name="T20" fmla="+- 0 900 783"/>
                <a:gd name="T21" fmla="*/ T20 w 635"/>
                <a:gd name="T22" fmla="+- 0 9163 8707"/>
                <a:gd name="T23" fmla="*/ 9163 h 610"/>
                <a:gd name="T24" fmla="+- 0 896 783"/>
                <a:gd name="T25" fmla="*/ T24 w 635"/>
                <a:gd name="T26" fmla="+- 0 9173 8707"/>
                <a:gd name="T27" fmla="*/ 9173 h 610"/>
                <a:gd name="T28" fmla="+- 0 895 783"/>
                <a:gd name="T29" fmla="*/ T28 w 635"/>
                <a:gd name="T30" fmla="+- 0 9179 8707"/>
                <a:gd name="T31" fmla="*/ 9179 h 610"/>
                <a:gd name="T32" fmla="+- 0 896 783"/>
                <a:gd name="T33" fmla="*/ T32 w 635"/>
                <a:gd name="T34" fmla="+- 0 9187 8707"/>
                <a:gd name="T35" fmla="*/ 9187 h 610"/>
                <a:gd name="T36" fmla="+- 0 898 783"/>
                <a:gd name="T37" fmla="*/ T36 w 635"/>
                <a:gd name="T38" fmla="+- 0 9193 8707"/>
                <a:gd name="T39" fmla="*/ 9193 h 610"/>
                <a:gd name="T40" fmla="+- 0 901 783"/>
                <a:gd name="T41" fmla="*/ T40 w 635"/>
                <a:gd name="T42" fmla="+- 0 9197 8707"/>
                <a:gd name="T43" fmla="*/ 9197 h 610"/>
                <a:gd name="T44" fmla="+- 0 912 783"/>
                <a:gd name="T45" fmla="*/ T44 w 635"/>
                <a:gd name="T46" fmla="+- 0 9189 8707"/>
                <a:gd name="T47" fmla="*/ 9189 h 610"/>
                <a:gd name="T48" fmla="+- 0 909 783"/>
                <a:gd name="T49" fmla="*/ T48 w 635"/>
                <a:gd name="T50" fmla="+- 0 9183 8707"/>
                <a:gd name="T51" fmla="*/ 9183 h 610"/>
                <a:gd name="T52" fmla="+- 0 908 783"/>
                <a:gd name="T53" fmla="*/ T52 w 635"/>
                <a:gd name="T54" fmla="+- 0 9179 8707"/>
                <a:gd name="T55" fmla="*/ 9179 h 610"/>
                <a:gd name="T56" fmla="+- 0 909 783"/>
                <a:gd name="T57" fmla="*/ T56 w 635"/>
                <a:gd name="T58" fmla="+- 0 9171 8707"/>
                <a:gd name="T59" fmla="*/ 9171 h 610"/>
                <a:gd name="T60" fmla="+- 0 911 783"/>
                <a:gd name="T61" fmla="*/ T60 w 635"/>
                <a:gd name="T62" fmla="+- 0 9167 8707"/>
                <a:gd name="T63" fmla="*/ 9167 h 610"/>
                <a:gd name="T64" fmla="+- 0 921 783"/>
                <a:gd name="T65" fmla="*/ T64 w 635"/>
                <a:gd name="T66" fmla="+- 0 9157 8707"/>
                <a:gd name="T67" fmla="*/ 9157 h 610"/>
                <a:gd name="T68" fmla="+- 0 926 783"/>
                <a:gd name="T69" fmla="*/ T68 w 635"/>
                <a:gd name="T70" fmla="+- 0 9155 8707"/>
                <a:gd name="T71" fmla="*/ 9155 h 610"/>
                <a:gd name="T72" fmla="+- 0 958 783"/>
                <a:gd name="T73" fmla="*/ T72 w 635"/>
                <a:gd name="T74" fmla="+- 0 9155 8707"/>
                <a:gd name="T75" fmla="*/ 9155 h 610"/>
                <a:gd name="T76" fmla="+- 0 950 783"/>
                <a:gd name="T77" fmla="*/ T76 w 635"/>
                <a:gd name="T78" fmla="+- 0 9147 8707"/>
                <a:gd name="T79" fmla="*/ 9147 h 610"/>
                <a:gd name="T80" fmla="+- 0 947 783"/>
                <a:gd name="T81" fmla="*/ T80 w 635"/>
                <a:gd name="T82" fmla="+- 0 9145 8707"/>
                <a:gd name="T83" fmla="*/ 9145 h 610"/>
                <a:gd name="T84" fmla="+- 0 945 783"/>
                <a:gd name="T85" fmla="*/ T84 w 635"/>
                <a:gd name="T86" fmla="+- 0 9143 8707"/>
                <a:gd name="T87" fmla="*/ 9143 h 610"/>
                <a:gd name="T88" fmla="+- 0 941 783"/>
                <a:gd name="T89" fmla="*/ T88 w 635"/>
                <a:gd name="T90" fmla="+- 0 9141 8707"/>
                <a:gd name="T91" fmla="*/ 9141 h 610"/>
                <a:gd name="T92" fmla="+- 0 938 783"/>
                <a:gd name="T93" fmla="*/ T92 w 635"/>
                <a:gd name="T94" fmla="+- 0 9141 8707"/>
                <a:gd name="T95" fmla="*/ 9141 h 610"/>
                <a:gd name="T96" fmla="+- 0 932 783"/>
                <a:gd name="T97" fmla="*/ T96 w 635"/>
                <a:gd name="T98" fmla="+- 0 9139 8707"/>
                <a:gd name="T99" fmla="*/ 9139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635" h="610">
                  <a:moveTo>
                    <a:pt x="149" y="432"/>
                  </a:moveTo>
                  <a:lnTo>
                    <a:pt x="145" y="434"/>
                  </a:lnTo>
                  <a:lnTo>
                    <a:pt x="136" y="438"/>
                  </a:lnTo>
                  <a:lnTo>
                    <a:pt x="131" y="440"/>
                  </a:lnTo>
                  <a:lnTo>
                    <a:pt x="121" y="450"/>
                  </a:lnTo>
                  <a:lnTo>
                    <a:pt x="117" y="456"/>
                  </a:lnTo>
                  <a:lnTo>
                    <a:pt x="113" y="466"/>
                  </a:lnTo>
                  <a:lnTo>
                    <a:pt x="112" y="472"/>
                  </a:lnTo>
                  <a:lnTo>
                    <a:pt x="113" y="480"/>
                  </a:lnTo>
                  <a:lnTo>
                    <a:pt x="115" y="486"/>
                  </a:lnTo>
                  <a:lnTo>
                    <a:pt x="118" y="490"/>
                  </a:lnTo>
                  <a:lnTo>
                    <a:pt x="129" y="482"/>
                  </a:lnTo>
                  <a:lnTo>
                    <a:pt x="126" y="476"/>
                  </a:lnTo>
                  <a:lnTo>
                    <a:pt x="125" y="472"/>
                  </a:lnTo>
                  <a:lnTo>
                    <a:pt x="126" y="464"/>
                  </a:lnTo>
                  <a:lnTo>
                    <a:pt x="128" y="460"/>
                  </a:lnTo>
                  <a:lnTo>
                    <a:pt x="138" y="450"/>
                  </a:lnTo>
                  <a:lnTo>
                    <a:pt x="143" y="448"/>
                  </a:lnTo>
                  <a:lnTo>
                    <a:pt x="175" y="448"/>
                  </a:lnTo>
                  <a:lnTo>
                    <a:pt x="167" y="440"/>
                  </a:lnTo>
                  <a:lnTo>
                    <a:pt x="164" y="438"/>
                  </a:lnTo>
                  <a:lnTo>
                    <a:pt x="162" y="436"/>
                  </a:lnTo>
                  <a:lnTo>
                    <a:pt x="158" y="434"/>
                  </a:lnTo>
                  <a:lnTo>
                    <a:pt x="155" y="434"/>
                  </a:lnTo>
                  <a:lnTo>
                    <a:pt x="149" y="43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42" name="Freeform 319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989 783"/>
                <a:gd name="T1" fmla="*/ T0 w 635"/>
                <a:gd name="T2" fmla="+- 0 9193 8707"/>
                <a:gd name="T3" fmla="*/ 9193 h 610"/>
                <a:gd name="T4" fmla="+- 0 976 783"/>
                <a:gd name="T5" fmla="*/ T4 w 635"/>
                <a:gd name="T6" fmla="+- 0 9193 8707"/>
                <a:gd name="T7" fmla="*/ 9193 h 610"/>
                <a:gd name="T8" fmla="+- 0 982 783"/>
                <a:gd name="T9" fmla="*/ T8 w 635"/>
                <a:gd name="T10" fmla="+- 0 9197 8707"/>
                <a:gd name="T11" fmla="*/ 9197 h 610"/>
                <a:gd name="T12" fmla="+- 0 985 783"/>
                <a:gd name="T13" fmla="*/ T12 w 635"/>
                <a:gd name="T14" fmla="+- 0 9197 8707"/>
                <a:gd name="T15" fmla="*/ 9197 h 610"/>
                <a:gd name="T16" fmla="+- 0 989 783"/>
                <a:gd name="T17" fmla="*/ T16 w 635"/>
                <a:gd name="T18" fmla="+- 0 9193 8707"/>
                <a:gd name="T19" fmla="*/ 9193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35" h="610">
                  <a:moveTo>
                    <a:pt x="206" y="486"/>
                  </a:moveTo>
                  <a:lnTo>
                    <a:pt x="193" y="486"/>
                  </a:lnTo>
                  <a:lnTo>
                    <a:pt x="199" y="490"/>
                  </a:lnTo>
                  <a:lnTo>
                    <a:pt x="202" y="490"/>
                  </a:lnTo>
                  <a:lnTo>
                    <a:pt x="206" y="48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43" name="Freeform 320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997 783"/>
                <a:gd name="T1" fmla="*/ T0 w 635"/>
                <a:gd name="T2" fmla="+- 0 9069 8707"/>
                <a:gd name="T3" fmla="*/ 9069 h 610"/>
                <a:gd name="T4" fmla="+- 0 987 783"/>
                <a:gd name="T5" fmla="*/ T4 w 635"/>
                <a:gd name="T6" fmla="+- 0 9079 8707"/>
                <a:gd name="T7" fmla="*/ 9079 h 610"/>
                <a:gd name="T8" fmla="+- 0 1011 783"/>
                <a:gd name="T9" fmla="*/ T8 w 635"/>
                <a:gd name="T10" fmla="+- 0 9131 8707"/>
                <a:gd name="T11" fmla="*/ 9131 h 610"/>
                <a:gd name="T12" fmla="+- 0 1015 783"/>
                <a:gd name="T13" fmla="*/ T12 w 635"/>
                <a:gd name="T14" fmla="+- 0 9137 8707"/>
                <a:gd name="T15" fmla="*/ 9137 h 610"/>
                <a:gd name="T16" fmla="+- 0 1018 783"/>
                <a:gd name="T17" fmla="*/ T16 w 635"/>
                <a:gd name="T18" fmla="+- 0 9143 8707"/>
                <a:gd name="T19" fmla="*/ 9143 h 610"/>
                <a:gd name="T20" fmla="+- 0 1031 783"/>
                <a:gd name="T21" fmla="*/ T20 w 635"/>
                <a:gd name="T22" fmla="+- 0 9143 8707"/>
                <a:gd name="T23" fmla="*/ 9143 h 610"/>
                <a:gd name="T24" fmla="+- 0 997 783"/>
                <a:gd name="T25" fmla="*/ T24 w 635"/>
                <a:gd name="T26" fmla="+- 0 9069 8707"/>
                <a:gd name="T27" fmla="*/ 9069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635" h="610">
                  <a:moveTo>
                    <a:pt x="214" y="362"/>
                  </a:moveTo>
                  <a:lnTo>
                    <a:pt x="204" y="372"/>
                  </a:lnTo>
                  <a:lnTo>
                    <a:pt x="228" y="424"/>
                  </a:lnTo>
                  <a:lnTo>
                    <a:pt x="232" y="430"/>
                  </a:lnTo>
                  <a:lnTo>
                    <a:pt x="235" y="436"/>
                  </a:lnTo>
                  <a:lnTo>
                    <a:pt x="248" y="436"/>
                  </a:lnTo>
                  <a:lnTo>
                    <a:pt x="214" y="36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44" name="Freeform 321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053 783"/>
                <a:gd name="T1" fmla="*/ T0 w 635"/>
                <a:gd name="T2" fmla="+- 0 9019 8707"/>
                <a:gd name="T3" fmla="*/ 9019 h 610"/>
                <a:gd name="T4" fmla="+- 0 1049 783"/>
                <a:gd name="T5" fmla="*/ T4 w 635"/>
                <a:gd name="T6" fmla="+- 0 9021 8707"/>
                <a:gd name="T7" fmla="*/ 9021 h 610"/>
                <a:gd name="T8" fmla="+- 0 1040 783"/>
                <a:gd name="T9" fmla="*/ T8 w 635"/>
                <a:gd name="T10" fmla="+- 0 9023 8707"/>
                <a:gd name="T11" fmla="*/ 9023 h 610"/>
                <a:gd name="T12" fmla="+- 0 1036 783"/>
                <a:gd name="T13" fmla="*/ T12 w 635"/>
                <a:gd name="T14" fmla="+- 0 9027 8707"/>
                <a:gd name="T15" fmla="*/ 9027 h 610"/>
                <a:gd name="T16" fmla="+- 0 1024 783"/>
                <a:gd name="T17" fmla="*/ T16 w 635"/>
                <a:gd name="T18" fmla="+- 0 9037 8707"/>
                <a:gd name="T19" fmla="*/ 9037 h 610"/>
                <a:gd name="T20" fmla="+- 0 1021 783"/>
                <a:gd name="T21" fmla="*/ T20 w 635"/>
                <a:gd name="T22" fmla="+- 0 9047 8707"/>
                <a:gd name="T23" fmla="*/ 9047 h 610"/>
                <a:gd name="T24" fmla="+- 0 1024 783"/>
                <a:gd name="T25" fmla="*/ T24 w 635"/>
                <a:gd name="T26" fmla="+- 0 9059 8707"/>
                <a:gd name="T27" fmla="*/ 9059 h 610"/>
                <a:gd name="T28" fmla="+- 0 1006 783"/>
                <a:gd name="T29" fmla="*/ T28 w 635"/>
                <a:gd name="T30" fmla="+- 0 9059 8707"/>
                <a:gd name="T31" fmla="*/ 9059 h 610"/>
                <a:gd name="T32" fmla="+- 0 1065 783"/>
                <a:gd name="T33" fmla="*/ T32 w 635"/>
                <a:gd name="T34" fmla="+- 0 9117 8707"/>
                <a:gd name="T35" fmla="*/ 9117 h 610"/>
                <a:gd name="T36" fmla="+- 0 1075 783"/>
                <a:gd name="T37" fmla="*/ T36 w 635"/>
                <a:gd name="T38" fmla="+- 0 9107 8707"/>
                <a:gd name="T39" fmla="*/ 9107 h 610"/>
                <a:gd name="T40" fmla="+- 0 1035 783"/>
                <a:gd name="T41" fmla="*/ T40 w 635"/>
                <a:gd name="T42" fmla="+- 0 9067 8707"/>
                <a:gd name="T43" fmla="*/ 9067 h 610"/>
                <a:gd name="T44" fmla="+- 0 1032 783"/>
                <a:gd name="T45" fmla="*/ T44 w 635"/>
                <a:gd name="T46" fmla="+- 0 9061 8707"/>
                <a:gd name="T47" fmla="*/ 9061 h 610"/>
                <a:gd name="T48" fmla="+- 0 1032 783"/>
                <a:gd name="T49" fmla="*/ T48 w 635"/>
                <a:gd name="T50" fmla="+- 0 9059 8707"/>
                <a:gd name="T51" fmla="*/ 9059 h 610"/>
                <a:gd name="T52" fmla="+- 0 1024 783"/>
                <a:gd name="T53" fmla="*/ T52 w 635"/>
                <a:gd name="T54" fmla="+- 0 9059 8707"/>
                <a:gd name="T55" fmla="*/ 9059 h 610"/>
                <a:gd name="T56" fmla="+- 0 1015 783"/>
                <a:gd name="T57" fmla="*/ T56 w 635"/>
                <a:gd name="T58" fmla="+- 0 9049 8707"/>
                <a:gd name="T59" fmla="*/ 9049 h 610"/>
                <a:gd name="T60" fmla="+- 0 1033 783"/>
                <a:gd name="T61" fmla="*/ T60 w 635"/>
                <a:gd name="T62" fmla="+- 0 9049 8707"/>
                <a:gd name="T63" fmla="*/ 9049 h 610"/>
                <a:gd name="T64" fmla="+- 0 1035 783"/>
                <a:gd name="T65" fmla="*/ T64 w 635"/>
                <a:gd name="T66" fmla="+- 0 9045 8707"/>
                <a:gd name="T67" fmla="*/ 9045 h 610"/>
                <a:gd name="T68" fmla="+- 0 1042 783"/>
                <a:gd name="T69" fmla="*/ T68 w 635"/>
                <a:gd name="T70" fmla="+- 0 9037 8707"/>
                <a:gd name="T71" fmla="*/ 9037 h 610"/>
                <a:gd name="T72" fmla="+- 0 1045 783"/>
                <a:gd name="T73" fmla="*/ T72 w 635"/>
                <a:gd name="T74" fmla="+- 0 9035 8707"/>
                <a:gd name="T75" fmla="*/ 9035 h 610"/>
                <a:gd name="T76" fmla="+- 0 1078 783"/>
                <a:gd name="T77" fmla="*/ T76 w 635"/>
                <a:gd name="T78" fmla="+- 0 9035 8707"/>
                <a:gd name="T79" fmla="*/ 9035 h 610"/>
                <a:gd name="T80" fmla="+- 0 1072 783"/>
                <a:gd name="T81" fmla="*/ T80 w 635"/>
                <a:gd name="T82" fmla="+- 0 9029 8707"/>
                <a:gd name="T83" fmla="*/ 9029 h 610"/>
                <a:gd name="T84" fmla="+- 0 1069 783"/>
                <a:gd name="T85" fmla="*/ T84 w 635"/>
                <a:gd name="T86" fmla="+- 0 9025 8707"/>
                <a:gd name="T87" fmla="*/ 9025 h 610"/>
                <a:gd name="T88" fmla="+- 0 1063 783"/>
                <a:gd name="T89" fmla="*/ T88 w 635"/>
                <a:gd name="T90" fmla="+- 0 9023 8707"/>
                <a:gd name="T91" fmla="*/ 9023 h 610"/>
                <a:gd name="T92" fmla="+- 0 1060 783"/>
                <a:gd name="T93" fmla="*/ T92 w 635"/>
                <a:gd name="T94" fmla="+- 0 9021 8707"/>
                <a:gd name="T95" fmla="*/ 9021 h 610"/>
                <a:gd name="T96" fmla="+- 0 1053 783"/>
                <a:gd name="T97" fmla="*/ T96 w 635"/>
                <a:gd name="T98" fmla="+- 0 9019 8707"/>
                <a:gd name="T99" fmla="*/ 9019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635" h="610">
                  <a:moveTo>
                    <a:pt x="270" y="312"/>
                  </a:moveTo>
                  <a:lnTo>
                    <a:pt x="266" y="314"/>
                  </a:lnTo>
                  <a:lnTo>
                    <a:pt x="257" y="316"/>
                  </a:lnTo>
                  <a:lnTo>
                    <a:pt x="253" y="320"/>
                  </a:lnTo>
                  <a:lnTo>
                    <a:pt x="241" y="330"/>
                  </a:lnTo>
                  <a:lnTo>
                    <a:pt x="238" y="340"/>
                  </a:lnTo>
                  <a:lnTo>
                    <a:pt x="241" y="352"/>
                  </a:lnTo>
                  <a:lnTo>
                    <a:pt x="223" y="352"/>
                  </a:lnTo>
                  <a:lnTo>
                    <a:pt x="282" y="410"/>
                  </a:lnTo>
                  <a:lnTo>
                    <a:pt x="292" y="400"/>
                  </a:lnTo>
                  <a:lnTo>
                    <a:pt x="252" y="360"/>
                  </a:lnTo>
                  <a:lnTo>
                    <a:pt x="249" y="354"/>
                  </a:lnTo>
                  <a:lnTo>
                    <a:pt x="249" y="352"/>
                  </a:lnTo>
                  <a:lnTo>
                    <a:pt x="241" y="352"/>
                  </a:lnTo>
                  <a:lnTo>
                    <a:pt x="232" y="342"/>
                  </a:lnTo>
                  <a:lnTo>
                    <a:pt x="250" y="342"/>
                  </a:lnTo>
                  <a:lnTo>
                    <a:pt x="252" y="338"/>
                  </a:lnTo>
                  <a:lnTo>
                    <a:pt x="259" y="330"/>
                  </a:lnTo>
                  <a:lnTo>
                    <a:pt x="262" y="328"/>
                  </a:lnTo>
                  <a:lnTo>
                    <a:pt x="295" y="328"/>
                  </a:lnTo>
                  <a:lnTo>
                    <a:pt x="289" y="322"/>
                  </a:lnTo>
                  <a:lnTo>
                    <a:pt x="286" y="318"/>
                  </a:lnTo>
                  <a:lnTo>
                    <a:pt x="280" y="316"/>
                  </a:lnTo>
                  <a:lnTo>
                    <a:pt x="277" y="314"/>
                  </a:lnTo>
                  <a:lnTo>
                    <a:pt x="270" y="31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45" name="Freeform 322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078 783"/>
                <a:gd name="T1" fmla="*/ T0 w 635"/>
                <a:gd name="T2" fmla="+- 0 9035 8707"/>
                <a:gd name="T3" fmla="*/ 9035 h 610"/>
                <a:gd name="T4" fmla="+- 0 1054 783"/>
                <a:gd name="T5" fmla="*/ T4 w 635"/>
                <a:gd name="T6" fmla="+- 0 9035 8707"/>
                <a:gd name="T7" fmla="*/ 9035 h 610"/>
                <a:gd name="T8" fmla="+- 0 1060 783"/>
                <a:gd name="T9" fmla="*/ T8 w 635"/>
                <a:gd name="T10" fmla="+- 0 9037 8707"/>
                <a:gd name="T11" fmla="*/ 9037 h 610"/>
                <a:gd name="T12" fmla="+- 0 1063 783"/>
                <a:gd name="T13" fmla="*/ T12 w 635"/>
                <a:gd name="T14" fmla="+- 0 9039 8707"/>
                <a:gd name="T15" fmla="*/ 9039 h 610"/>
                <a:gd name="T16" fmla="+- 0 1103 783"/>
                <a:gd name="T17" fmla="*/ T16 w 635"/>
                <a:gd name="T18" fmla="+- 0 9079 8707"/>
                <a:gd name="T19" fmla="*/ 9079 h 610"/>
                <a:gd name="T20" fmla="+- 0 1113 783"/>
                <a:gd name="T21" fmla="*/ T20 w 635"/>
                <a:gd name="T22" fmla="+- 0 9069 8707"/>
                <a:gd name="T23" fmla="*/ 9069 h 610"/>
                <a:gd name="T24" fmla="+- 0 1078 783"/>
                <a:gd name="T25" fmla="*/ T24 w 635"/>
                <a:gd name="T26" fmla="+- 0 9035 8707"/>
                <a:gd name="T27" fmla="*/ 9035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635" h="610">
                  <a:moveTo>
                    <a:pt x="295" y="328"/>
                  </a:moveTo>
                  <a:lnTo>
                    <a:pt x="271" y="328"/>
                  </a:lnTo>
                  <a:lnTo>
                    <a:pt x="277" y="330"/>
                  </a:lnTo>
                  <a:lnTo>
                    <a:pt x="280" y="332"/>
                  </a:lnTo>
                  <a:lnTo>
                    <a:pt x="320" y="372"/>
                  </a:lnTo>
                  <a:lnTo>
                    <a:pt x="330" y="362"/>
                  </a:lnTo>
                  <a:lnTo>
                    <a:pt x="295" y="32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46" name="Freeform 323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130 783"/>
                <a:gd name="T1" fmla="*/ T0 w 635"/>
                <a:gd name="T2" fmla="+- 0 8959 8707"/>
                <a:gd name="T3" fmla="*/ 8959 h 610"/>
                <a:gd name="T4" fmla="+- 0 1109 783"/>
                <a:gd name="T5" fmla="*/ T4 w 635"/>
                <a:gd name="T6" fmla="+- 0 8959 8707"/>
                <a:gd name="T7" fmla="*/ 8959 h 610"/>
                <a:gd name="T8" fmla="+- 0 1100 783"/>
                <a:gd name="T9" fmla="*/ T8 w 635"/>
                <a:gd name="T10" fmla="+- 0 8963 8707"/>
                <a:gd name="T11" fmla="*/ 8963 h 610"/>
                <a:gd name="T12" fmla="+- 0 1084 783"/>
                <a:gd name="T13" fmla="*/ T12 w 635"/>
                <a:gd name="T14" fmla="+- 0 8979 8707"/>
                <a:gd name="T15" fmla="*/ 8979 h 610"/>
                <a:gd name="T16" fmla="+- 0 1080 783"/>
                <a:gd name="T17" fmla="*/ T16 w 635"/>
                <a:gd name="T18" fmla="+- 0 8987 8707"/>
                <a:gd name="T19" fmla="*/ 8987 h 610"/>
                <a:gd name="T20" fmla="+- 0 1081 783"/>
                <a:gd name="T21" fmla="*/ T20 w 635"/>
                <a:gd name="T22" fmla="+- 0 9009 8707"/>
                <a:gd name="T23" fmla="*/ 9009 h 610"/>
                <a:gd name="T24" fmla="+- 0 1086 783"/>
                <a:gd name="T25" fmla="*/ T24 w 635"/>
                <a:gd name="T26" fmla="+- 0 9019 8707"/>
                <a:gd name="T27" fmla="*/ 9019 h 610"/>
                <a:gd name="T28" fmla="+- 0 1105 783"/>
                <a:gd name="T29" fmla="*/ T28 w 635"/>
                <a:gd name="T30" fmla="+- 0 9039 8707"/>
                <a:gd name="T31" fmla="*/ 9039 h 610"/>
                <a:gd name="T32" fmla="+- 0 1115 783"/>
                <a:gd name="T33" fmla="*/ T32 w 635"/>
                <a:gd name="T34" fmla="+- 0 9043 8707"/>
                <a:gd name="T35" fmla="*/ 9043 h 610"/>
                <a:gd name="T36" fmla="+- 0 1136 783"/>
                <a:gd name="T37" fmla="*/ T36 w 635"/>
                <a:gd name="T38" fmla="+- 0 9045 8707"/>
                <a:gd name="T39" fmla="*/ 9045 h 610"/>
                <a:gd name="T40" fmla="+- 0 1145 783"/>
                <a:gd name="T41" fmla="*/ T40 w 635"/>
                <a:gd name="T42" fmla="+- 0 9041 8707"/>
                <a:gd name="T43" fmla="*/ 9041 h 610"/>
                <a:gd name="T44" fmla="+- 0 1155 783"/>
                <a:gd name="T45" fmla="*/ T44 w 635"/>
                <a:gd name="T46" fmla="+- 0 9031 8707"/>
                <a:gd name="T47" fmla="*/ 9031 h 610"/>
                <a:gd name="T48" fmla="+- 0 1122 783"/>
                <a:gd name="T49" fmla="*/ T48 w 635"/>
                <a:gd name="T50" fmla="+- 0 9031 8707"/>
                <a:gd name="T51" fmla="*/ 9031 h 610"/>
                <a:gd name="T52" fmla="+- 0 1115 783"/>
                <a:gd name="T53" fmla="*/ T52 w 635"/>
                <a:gd name="T54" fmla="+- 0 9027 8707"/>
                <a:gd name="T55" fmla="*/ 9027 h 610"/>
                <a:gd name="T56" fmla="+- 0 1108 783"/>
                <a:gd name="T57" fmla="*/ T56 w 635"/>
                <a:gd name="T58" fmla="+- 0 9021 8707"/>
                <a:gd name="T59" fmla="*/ 9021 h 610"/>
                <a:gd name="T60" fmla="+- 0 1116 783"/>
                <a:gd name="T61" fmla="*/ T60 w 635"/>
                <a:gd name="T62" fmla="+- 0 9013 8707"/>
                <a:gd name="T63" fmla="*/ 9013 h 610"/>
                <a:gd name="T64" fmla="+- 0 1100 783"/>
                <a:gd name="T65" fmla="*/ T64 w 635"/>
                <a:gd name="T66" fmla="+- 0 9013 8707"/>
                <a:gd name="T67" fmla="*/ 9013 h 610"/>
                <a:gd name="T68" fmla="+- 0 1096 783"/>
                <a:gd name="T69" fmla="*/ T68 w 635"/>
                <a:gd name="T70" fmla="+- 0 9007 8707"/>
                <a:gd name="T71" fmla="*/ 9007 h 610"/>
                <a:gd name="T72" fmla="+- 0 1093 783"/>
                <a:gd name="T73" fmla="*/ T72 w 635"/>
                <a:gd name="T74" fmla="+- 0 9001 8707"/>
                <a:gd name="T75" fmla="*/ 9001 h 610"/>
                <a:gd name="T76" fmla="+- 0 1093 783"/>
                <a:gd name="T77" fmla="*/ T76 w 635"/>
                <a:gd name="T78" fmla="+- 0 8989 8707"/>
                <a:gd name="T79" fmla="*/ 8989 h 610"/>
                <a:gd name="T80" fmla="+- 0 1096 783"/>
                <a:gd name="T81" fmla="*/ T80 w 635"/>
                <a:gd name="T82" fmla="+- 0 8983 8707"/>
                <a:gd name="T83" fmla="*/ 8983 h 610"/>
                <a:gd name="T84" fmla="+- 0 1105 783"/>
                <a:gd name="T85" fmla="*/ T84 w 635"/>
                <a:gd name="T86" fmla="+- 0 8973 8707"/>
                <a:gd name="T87" fmla="*/ 8973 h 610"/>
                <a:gd name="T88" fmla="+- 0 1111 783"/>
                <a:gd name="T89" fmla="*/ T88 w 635"/>
                <a:gd name="T90" fmla="+- 0 8971 8707"/>
                <a:gd name="T91" fmla="*/ 8971 h 610"/>
                <a:gd name="T92" fmla="+- 0 1146 783"/>
                <a:gd name="T93" fmla="*/ T92 w 635"/>
                <a:gd name="T94" fmla="+- 0 8971 8707"/>
                <a:gd name="T95" fmla="*/ 8971 h 610"/>
                <a:gd name="T96" fmla="+- 0 1140 783"/>
                <a:gd name="T97" fmla="*/ T96 w 635"/>
                <a:gd name="T98" fmla="+- 0 8965 8707"/>
                <a:gd name="T99" fmla="*/ 8965 h 610"/>
                <a:gd name="T100" fmla="+- 0 1130 783"/>
                <a:gd name="T101" fmla="*/ T100 w 635"/>
                <a:gd name="T102" fmla="+- 0 8959 8707"/>
                <a:gd name="T103" fmla="*/ 8959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635" h="610">
                  <a:moveTo>
                    <a:pt x="347" y="252"/>
                  </a:moveTo>
                  <a:lnTo>
                    <a:pt x="326" y="252"/>
                  </a:lnTo>
                  <a:lnTo>
                    <a:pt x="317" y="256"/>
                  </a:lnTo>
                  <a:lnTo>
                    <a:pt x="301" y="272"/>
                  </a:lnTo>
                  <a:lnTo>
                    <a:pt x="297" y="280"/>
                  </a:lnTo>
                  <a:lnTo>
                    <a:pt x="298" y="302"/>
                  </a:lnTo>
                  <a:lnTo>
                    <a:pt x="303" y="312"/>
                  </a:lnTo>
                  <a:lnTo>
                    <a:pt x="322" y="332"/>
                  </a:lnTo>
                  <a:lnTo>
                    <a:pt x="332" y="336"/>
                  </a:lnTo>
                  <a:lnTo>
                    <a:pt x="353" y="338"/>
                  </a:lnTo>
                  <a:lnTo>
                    <a:pt x="362" y="334"/>
                  </a:lnTo>
                  <a:lnTo>
                    <a:pt x="372" y="324"/>
                  </a:lnTo>
                  <a:lnTo>
                    <a:pt x="339" y="324"/>
                  </a:lnTo>
                  <a:lnTo>
                    <a:pt x="332" y="320"/>
                  </a:lnTo>
                  <a:lnTo>
                    <a:pt x="325" y="314"/>
                  </a:lnTo>
                  <a:lnTo>
                    <a:pt x="333" y="306"/>
                  </a:lnTo>
                  <a:lnTo>
                    <a:pt x="317" y="306"/>
                  </a:lnTo>
                  <a:lnTo>
                    <a:pt x="313" y="300"/>
                  </a:lnTo>
                  <a:lnTo>
                    <a:pt x="310" y="294"/>
                  </a:lnTo>
                  <a:lnTo>
                    <a:pt x="310" y="282"/>
                  </a:lnTo>
                  <a:lnTo>
                    <a:pt x="313" y="276"/>
                  </a:lnTo>
                  <a:lnTo>
                    <a:pt x="322" y="266"/>
                  </a:lnTo>
                  <a:lnTo>
                    <a:pt x="328" y="264"/>
                  </a:lnTo>
                  <a:lnTo>
                    <a:pt x="363" y="264"/>
                  </a:lnTo>
                  <a:lnTo>
                    <a:pt x="357" y="258"/>
                  </a:lnTo>
                  <a:lnTo>
                    <a:pt x="347" y="25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47" name="Freeform 324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161 783"/>
                <a:gd name="T1" fmla="*/ T0 w 635"/>
                <a:gd name="T2" fmla="+- 0 8987 8707"/>
                <a:gd name="T3" fmla="*/ 8987 h 610"/>
                <a:gd name="T4" fmla="+- 0 1149 783"/>
                <a:gd name="T5" fmla="*/ T4 w 635"/>
                <a:gd name="T6" fmla="+- 0 8995 8707"/>
                <a:gd name="T7" fmla="*/ 8995 h 610"/>
                <a:gd name="T8" fmla="+- 0 1152 783"/>
                <a:gd name="T9" fmla="*/ T8 w 635"/>
                <a:gd name="T10" fmla="+- 0 9001 8707"/>
                <a:gd name="T11" fmla="*/ 9001 h 610"/>
                <a:gd name="T12" fmla="+- 0 1153 783"/>
                <a:gd name="T13" fmla="*/ T12 w 635"/>
                <a:gd name="T14" fmla="+- 0 9007 8707"/>
                <a:gd name="T15" fmla="*/ 9007 h 610"/>
                <a:gd name="T16" fmla="+- 0 1152 783"/>
                <a:gd name="T17" fmla="*/ T16 w 635"/>
                <a:gd name="T18" fmla="+- 0 9015 8707"/>
                <a:gd name="T19" fmla="*/ 9015 h 610"/>
                <a:gd name="T20" fmla="+- 0 1150 783"/>
                <a:gd name="T21" fmla="*/ T20 w 635"/>
                <a:gd name="T22" fmla="+- 0 9019 8707"/>
                <a:gd name="T23" fmla="*/ 9019 h 610"/>
                <a:gd name="T24" fmla="+- 0 1141 783"/>
                <a:gd name="T25" fmla="*/ T24 w 635"/>
                <a:gd name="T26" fmla="+- 0 9029 8707"/>
                <a:gd name="T27" fmla="*/ 9029 h 610"/>
                <a:gd name="T28" fmla="+- 0 1135 783"/>
                <a:gd name="T29" fmla="*/ T28 w 635"/>
                <a:gd name="T30" fmla="+- 0 9031 8707"/>
                <a:gd name="T31" fmla="*/ 9031 h 610"/>
                <a:gd name="T32" fmla="+- 0 1155 783"/>
                <a:gd name="T33" fmla="*/ T32 w 635"/>
                <a:gd name="T34" fmla="+- 0 9031 8707"/>
                <a:gd name="T35" fmla="*/ 9031 h 610"/>
                <a:gd name="T36" fmla="+- 0 1161 783"/>
                <a:gd name="T37" fmla="*/ T36 w 635"/>
                <a:gd name="T38" fmla="+- 0 9025 8707"/>
                <a:gd name="T39" fmla="*/ 9025 h 610"/>
                <a:gd name="T40" fmla="+- 0 1165 783"/>
                <a:gd name="T41" fmla="*/ T40 w 635"/>
                <a:gd name="T42" fmla="+- 0 9017 8707"/>
                <a:gd name="T43" fmla="*/ 9017 h 610"/>
                <a:gd name="T44" fmla="+- 0 1167 783"/>
                <a:gd name="T45" fmla="*/ T44 w 635"/>
                <a:gd name="T46" fmla="+- 0 9001 8707"/>
                <a:gd name="T47" fmla="*/ 9001 h 610"/>
                <a:gd name="T48" fmla="+- 0 1165 783"/>
                <a:gd name="T49" fmla="*/ T48 w 635"/>
                <a:gd name="T50" fmla="+- 0 8995 8707"/>
                <a:gd name="T51" fmla="*/ 8995 h 610"/>
                <a:gd name="T52" fmla="+- 0 1161 783"/>
                <a:gd name="T53" fmla="*/ T52 w 635"/>
                <a:gd name="T54" fmla="+- 0 8987 8707"/>
                <a:gd name="T55" fmla="*/ 8987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635" h="610">
                  <a:moveTo>
                    <a:pt x="378" y="280"/>
                  </a:moveTo>
                  <a:lnTo>
                    <a:pt x="366" y="288"/>
                  </a:lnTo>
                  <a:lnTo>
                    <a:pt x="369" y="294"/>
                  </a:lnTo>
                  <a:lnTo>
                    <a:pt x="370" y="300"/>
                  </a:lnTo>
                  <a:lnTo>
                    <a:pt x="369" y="308"/>
                  </a:lnTo>
                  <a:lnTo>
                    <a:pt x="367" y="312"/>
                  </a:lnTo>
                  <a:lnTo>
                    <a:pt x="358" y="322"/>
                  </a:lnTo>
                  <a:lnTo>
                    <a:pt x="352" y="324"/>
                  </a:lnTo>
                  <a:lnTo>
                    <a:pt x="372" y="324"/>
                  </a:lnTo>
                  <a:lnTo>
                    <a:pt x="378" y="318"/>
                  </a:lnTo>
                  <a:lnTo>
                    <a:pt x="382" y="310"/>
                  </a:lnTo>
                  <a:lnTo>
                    <a:pt x="384" y="294"/>
                  </a:lnTo>
                  <a:lnTo>
                    <a:pt x="382" y="288"/>
                  </a:lnTo>
                  <a:lnTo>
                    <a:pt x="378" y="28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48" name="Freeform 325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146 783"/>
                <a:gd name="T1" fmla="*/ T0 w 635"/>
                <a:gd name="T2" fmla="+- 0 8971 8707"/>
                <a:gd name="T3" fmla="*/ 8971 h 610"/>
                <a:gd name="T4" fmla="+- 0 1111 783"/>
                <a:gd name="T5" fmla="*/ T4 w 635"/>
                <a:gd name="T6" fmla="+- 0 8971 8707"/>
                <a:gd name="T7" fmla="*/ 8971 h 610"/>
                <a:gd name="T8" fmla="+- 0 1123 783"/>
                <a:gd name="T9" fmla="*/ T8 w 635"/>
                <a:gd name="T10" fmla="+- 0 8973 8707"/>
                <a:gd name="T11" fmla="*/ 8973 h 610"/>
                <a:gd name="T12" fmla="+- 0 1128 783"/>
                <a:gd name="T13" fmla="*/ T12 w 635"/>
                <a:gd name="T14" fmla="+- 0 8975 8707"/>
                <a:gd name="T15" fmla="*/ 8975 h 610"/>
                <a:gd name="T16" fmla="+- 0 1133 783"/>
                <a:gd name="T17" fmla="*/ T16 w 635"/>
                <a:gd name="T18" fmla="+- 0 8979 8707"/>
                <a:gd name="T19" fmla="*/ 8979 h 610"/>
                <a:gd name="T20" fmla="+- 0 1100 783"/>
                <a:gd name="T21" fmla="*/ T20 w 635"/>
                <a:gd name="T22" fmla="+- 0 9013 8707"/>
                <a:gd name="T23" fmla="*/ 9013 h 610"/>
                <a:gd name="T24" fmla="+- 0 1116 783"/>
                <a:gd name="T25" fmla="*/ T24 w 635"/>
                <a:gd name="T26" fmla="+- 0 9013 8707"/>
                <a:gd name="T27" fmla="*/ 9013 h 610"/>
                <a:gd name="T28" fmla="+- 0 1152 783"/>
                <a:gd name="T29" fmla="*/ T28 w 635"/>
                <a:gd name="T30" fmla="+- 0 8977 8707"/>
                <a:gd name="T31" fmla="*/ 8977 h 610"/>
                <a:gd name="T32" fmla="+- 0 1150 783"/>
                <a:gd name="T33" fmla="*/ T32 w 635"/>
                <a:gd name="T34" fmla="+- 0 8975 8707"/>
                <a:gd name="T35" fmla="*/ 8975 h 610"/>
                <a:gd name="T36" fmla="+- 0 1146 783"/>
                <a:gd name="T37" fmla="*/ T36 w 635"/>
                <a:gd name="T38" fmla="+- 0 8971 8707"/>
                <a:gd name="T39" fmla="*/ 8971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635" h="610">
                  <a:moveTo>
                    <a:pt x="363" y="264"/>
                  </a:moveTo>
                  <a:lnTo>
                    <a:pt x="328" y="264"/>
                  </a:lnTo>
                  <a:lnTo>
                    <a:pt x="340" y="266"/>
                  </a:lnTo>
                  <a:lnTo>
                    <a:pt x="345" y="268"/>
                  </a:lnTo>
                  <a:lnTo>
                    <a:pt x="350" y="272"/>
                  </a:lnTo>
                  <a:lnTo>
                    <a:pt x="317" y="306"/>
                  </a:lnTo>
                  <a:lnTo>
                    <a:pt x="333" y="306"/>
                  </a:lnTo>
                  <a:lnTo>
                    <a:pt x="369" y="270"/>
                  </a:lnTo>
                  <a:lnTo>
                    <a:pt x="367" y="268"/>
                  </a:lnTo>
                  <a:lnTo>
                    <a:pt x="363" y="26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49" name="Freeform 326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178 783"/>
                <a:gd name="T1" fmla="*/ T0 w 635"/>
                <a:gd name="T2" fmla="+- 0 8967 8707"/>
                <a:gd name="T3" fmla="*/ 8967 h 610"/>
                <a:gd name="T4" fmla="+- 0 1169 783"/>
                <a:gd name="T5" fmla="*/ T4 w 635"/>
                <a:gd name="T6" fmla="+- 0 8979 8707"/>
                <a:gd name="T7" fmla="*/ 8979 h 610"/>
                <a:gd name="T8" fmla="+- 0 1177 783"/>
                <a:gd name="T9" fmla="*/ T8 w 635"/>
                <a:gd name="T10" fmla="+- 0 8983 8707"/>
                <a:gd name="T11" fmla="*/ 8983 h 610"/>
                <a:gd name="T12" fmla="+- 0 1184 783"/>
                <a:gd name="T13" fmla="*/ T12 w 635"/>
                <a:gd name="T14" fmla="+- 0 8985 8707"/>
                <a:gd name="T15" fmla="*/ 8985 h 610"/>
                <a:gd name="T16" fmla="+- 0 1198 783"/>
                <a:gd name="T17" fmla="*/ T16 w 635"/>
                <a:gd name="T18" fmla="+- 0 8985 8707"/>
                <a:gd name="T19" fmla="*/ 8985 h 610"/>
                <a:gd name="T20" fmla="+- 0 1206 783"/>
                <a:gd name="T21" fmla="*/ T20 w 635"/>
                <a:gd name="T22" fmla="+- 0 8979 8707"/>
                <a:gd name="T23" fmla="*/ 8979 h 610"/>
                <a:gd name="T24" fmla="+- 0 1214 783"/>
                <a:gd name="T25" fmla="*/ T24 w 635"/>
                <a:gd name="T26" fmla="+- 0 8971 8707"/>
                <a:gd name="T27" fmla="*/ 8971 h 610"/>
                <a:gd name="T28" fmla="+- 0 1182 783"/>
                <a:gd name="T29" fmla="*/ T28 w 635"/>
                <a:gd name="T30" fmla="+- 0 8971 8707"/>
                <a:gd name="T31" fmla="*/ 8971 h 610"/>
                <a:gd name="T32" fmla="+- 0 1178 783"/>
                <a:gd name="T33" fmla="*/ T32 w 635"/>
                <a:gd name="T34" fmla="+- 0 8967 8707"/>
                <a:gd name="T35" fmla="*/ 8967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635" h="610">
                  <a:moveTo>
                    <a:pt x="395" y="260"/>
                  </a:moveTo>
                  <a:lnTo>
                    <a:pt x="386" y="272"/>
                  </a:lnTo>
                  <a:lnTo>
                    <a:pt x="394" y="276"/>
                  </a:lnTo>
                  <a:lnTo>
                    <a:pt x="401" y="278"/>
                  </a:lnTo>
                  <a:lnTo>
                    <a:pt x="415" y="278"/>
                  </a:lnTo>
                  <a:lnTo>
                    <a:pt x="423" y="272"/>
                  </a:lnTo>
                  <a:lnTo>
                    <a:pt x="431" y="264"/>
                  </a:lnTo>
                  <a:lnTo>
                    <a:pt x="399" y="264"/>
                  </a:lnTo>
                  <a:lnTo>
                    <a:pt x="395" y="26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50" name="Freeform 327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224 783"/>
                <a:gd name="T1" fmla="*/ T0 w 635"/>
                <a:gd name="T2" fmla="+- 0 8939 8707"/>
                <a:gd name="T3" fmla="*/ 8939 h 610"/>
                <a:gd name="T4" fmla="+- 0 1207 783"/>
                <a:gd name="T5" fmla="*/ T4 w 635"/>
                <a:gd name="T6" fmla="+- 0 8939 8707"/>
                <a:gd name="T7" fmla="*/ 8939 h 610"/>
                <a:gd name="T8" fmla="+- 0 1212 783"/>
                <a:gd name="T9" fmla="*/ T8 w 635"/>
                <a:gd name="T10" fmla="+- 0 8943 8707"/>
                <a:gd name="T11" fmla="*/ 8943 h 610"/>
                <a:gd name="T12" fmla="+- 0 1213 783"/>
                <a:gd name="T13" fmla="*/ T12 w 635"/>
                <a:gd name="T14" fmla="+- 0 8947 8707"/>
                <a:gd name="T15" fmla="*/ 8947 h 610"/>
                <a:gd name="T16" fmla="+- 0 1212 783"/>
                <a:gd name="T17" fmla="*/ T16 w 635"/>
                <a:gd name="T18" fmla="+- 0 8955 8707"/>
                <a:gd name="T19" fmla="*/ 8955 h 610"/>
                <a:gd name="T20" fmla="+- 0 1210 783"/>
                <a:gd name="T21" fmla="*/ T20 w 635"/>
                <a:gd name="T22" fmla="+- 0 8959 8707"/>
                <a:gd name="T23" fmla="*/ 8959 h 610"/>
                <a:gd name="T24" fmla="+- 0 1200 783"/>
                <a:gd name="T25" fmla="*/ T24 w 635"/>
                <a:gd name="T26" fmla="+- 0 8969 8707"/>
                <a:gd name="T27" fmla="*/ 8969 h 610"/>
                <a:gd name="T28" fmla="+- 0 1196 783"/>
                <a:gd name="T29" fmla="*/ T28 w 635"/>
                <a:gd name="T30" fmla="+- 0 8971 8707"/>
                <a:gd name="T31" fmla="*/ 8971 h 610"/>
                <a:gd name="T32" fmla="+- 0 1214 783"/>
                <a:gd name="T33" fmla="*/ T32 w 635"/>
                <a:gd name="T34" fmla="+- 0 8971 8707"/>
                <a:gd name="T35" fmla="*/ 8971 h 610"/>
                <a:gd name="T36" fmla="+- 0 1218 783"/>
                <a:gd name="T37" fmla="*/ T36 w 635"/>
                <a:gd name="T38" fmla="+- 0 8967 8707"/>
                <a:gd name="T39" fmla="*/ 8967 h 610"/>
                <a:gd name="T40" fmla="+- 0 1221 783"/>
                <a:gd name="T41" fmla="*/ T40 w 635"/>
                <a:gd name="T42" fmla="+- 0 8963 8707"/>
                <a:gd name="T43" fmla="*/ 8963 h 610"/>
                <a:gd name="T44" fmla="+- 0 1225 783"/>
                <a:gd name="T45" fmla="*/ T44 w 635"/>
                <a:gd name="T46" fmla="+- 0 8953 8707"/>
                <a:gd name="T47" fmla="*/ 8953 h 610"/>
                <a:gd name="T48" fmla="+- 0 1226 783"/>
                <a:gd name="T49" fmla="*/ T48 w 635"/>
                <a:gd name="T50" fmla="+- 0 8947 8707"/>
                <a:gd name="T51" fmla="*/ 8947 h 610"/>
                <a:gd name="T52" fmla="+- 0 1224 783"/>
                <a:gd name="T53" fmla="*/ T52 w 635"/>
                <a:gd name="T54" fmla="+- 0 8939 8707"/>
                <a:gd name="T55" fmla="*/ 8939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635" h="610">
                  <a:moveTo>
                    <a:pt x="441" y="232"/>
                  </a:moveTo>
                  <a:lnTo>
                    <a:pt x="424" y="232"/>
                  </a:lnTo>
                  <a:lnTo>
                    <a:pt x="429" y="236"/>
                  </a:lnTo>
                  <a:lnTo>
                    <a:pt x="430" y="240"/>
                  </a:lnTo>
                  <a:lnTo>
                    <a:pt x="429" y="248"/>
                  </a:lnTo>
                  <a:lnTo>
                    <a:pt x="427" y="252"/>
                  </a:lnTo>
                  <a:lnTo>
                    <a:pt x="417" y="262"/>
                  </a:lnTo>
                  <a:lnTo>
                    <a:pt x="413" y="264"/>
                  </a:lnTo>
                  <a:lnTo>
                    <a:pt x="431" y="264"/>
                  </a:lnTo>
                  <a:lnTo>
                    <a:pt x="435" y="260"/>
                  </a:lnTo>
                  <a:lnTo>
                    <a:pt x="438" y="256"/>
                  </a:lnTo>
                  <a:lnTo>
                    <a:pt x="442" y="246"/>
                  </a:lnTo>
                  <a:lnTo>
                    <a:pt x="443" y="240"/>
                  </a:lnTo>
                  <a:lnTo>
                    <a:pt x="441" y="23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51" name="Freeform 328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173 783"/>
                <a:gd name="T1" fmla="*/ T0 w 635"/>
                <a:gd name="T2" fmla="+- 0 8899 8707"/>
                <a:gd name="T3" fmla="*/ 8899 h 610"/>
                <a:gd name="T4" fmla="+- 0 1169 783"/>
                <a:gd name="T5" fmla="*/ T4 w 635"/>
                <a:gd name="T6" fmla="+- 0 8901 8707"/>
                <a:gd name="T7" fmla="*/ 8901 h 610"/>
                <a:gd name="T8" fmla="+- 0 1154 783"/>
                <a:gd name="T9" fmla="*/ T8 w 635"/>
                <a:gd name="T10" fmla="+- 0 8907 8707"/>
                <a:gd name="T11" fmla="*/ 8907 h 610"/>
                <a:gd name="T12" fmla="+- 0 1147 783"/>
                <a:gd name="T13" fmla="*/ T12 w 635"/>
                <a:gd name="T14" fmla="+- 0 8915 8707"/>
                <a:gd name="T15" fmla="*/ 8915 h 610"/>
                <a:gd name="T16" fmla="+- 0 1144 783"/>
                <a:gd name="T17" fmla="*/ T16 w 635"/>
                <a:gd name="T18" fmla="+- 0 8919 8707"/>
                <a:gd name="T19" fmla="*/ 8919 h 610"/>
                <a:gd name="T20" fmla="+- 0 1141 783"/>
                <a:gd name="T21" fmla="*/ T20 w 635"/>
                <a:gd name="T22" fmla="+- 0 8925 8707"/>
                <a:gd name="T23" fmla="*/ 8925 h 610"/>
                <a:gd name="T24" fmla="+- 0 1139 783"/>
                <a:gd name="T25" fmla="*/ T24 w 635"/>
                <a:gd name="T26" fmla="+- 0 8929 8707"/>
                <a:gd name="T27" fmla="*/ 8929 h 610"/>
                <a:gd name="T28" fmla="+- 0 1138 783"/>
                <a:gd name="T29" fmla="*/ T28 w 635"/>
                <a:gd name="T30" fmla="+- 0 8935 8707"/>
                <a:gd name="T31" fmla="*/ 8935 h 610"/>
                <a:gd name="T32" fmla="+- 0 1139 783"/>
                <a:gd name="T33" fmla="*/ T32 w 635"/>
                <a:gd name="T34" fmla="+- 0 8939 8707"/>
                <a:gd name="T35" fmla="*/ 8939 h 610"/>
                <a:gd name="T36" fmla="+- 0 1141 783"/>
                <a:gd name="T37" fmla="*/ T36 w 635"/>
                <a:gd name="T38" fmla="+- 0 8945 8707"/>
                <a:gd name="T39" fmla="*/ 8945 h 610"/>
                <a:gd name="T40" fmla="+- 0 1143 783"/>
                <a:gd name="T41" fmla="*/ T40 w 635"/>
                <a:gd name="T42" fmla="+- 0 8949 8707"/>
                <a:gd name="T43" fmla="*/ 8949 h 610"/>
                <a:gd name="T44" fmla="+- 0 1148 783"/>
                <a:gd name="T45" fmla="*/ T44 w 635"/>
                <a:gd name="T46" fmla="+- 0 8953 8707"/>
                <a:gd name="T47" fmla="*/ 8953 h 610"/>
                <a:gd name="T48" fmla="+- 0 1151 783"/>
                <a:gd name="T49" fmla="*/ T48 w 635"/>
                <a:gd name="T50" fmla="+- 0 8955 8707"/>
                <a:gd name="T51" fmla="*/ 8955 h 610"/>
                <a:gd name="T52" fmla="+- 0 1159 783"/>
                <a:gd name="T53" fmla="*/ T52 w 635"/>
                <a:gd name="T54" fmla="+- 0 8957 8707"/>
                <a:gd name="T55" fmla="*/ 8957 h 610"/>
                <a:gd name="T56" fmla="+- 0 1163 783"/>
                <a:gd name="T57" fmla="*/ T56 w 635"/>
                <a:gd name="T58" fmla="+- 0 8957 8707"/>
                <a:gd name="T59" fmla="*/ 8957 h 610"/>
                <a:gd name="T60" fmla="+- 0 1171 783"/>
                <a:gd name="T61" fmla="*/ T60 w 635"/>
                <a:gd name="T62" fmla="+- 0 8955 8707"/>
                <a:gd name="T63" fmla="*/ 8955 h 610"/>
                <a:gd name="T64" fmla="+- 0 1178 783"/>
                <a:gd name="T65" fmla="*/ T64 w 635"/>
                <a:gd name="T66" fmla="+- 0 8951 8707"/>
                <a:gd name="T67" fmla="*/ 8951 h 610"/>
                <a:gd name="T68" fmla="+- 0 1191 783"/>
                <a:gd name="T69" fmla="*/ T68 w 635"/>
                <a:gd name="T70" fmla="+- 0 8943 8707"/>
                <a:gd name="T71" fmla="*/ 8943 h 610"/>
                <a:gd name="T72" fmla="+- 0 1157 783"/>
                <a:gd name="T73" fmla="*/ T72 w 635"/>
                <a:gd name="T74" fmla="+- 0 8943 8707"/>
                <a:gd name="T75" fmla="*/ 8943 h 610"/>
                <a:gd name="T76" fmla="+- 0 1155 783"/>
                <a:gd name="T77" fmla="*/ T76 w 635"/>
                <a:gd name="T78" fmla="+- 0 8941 8707"/>
                <a:gd name="T79" fmla="*/ 8941 h 610"/>
                <a:gd name="T80" fmla="+- 0 1152 783"/>
                <a:gd name="T81" fmla="*/ T80 w 635"/>
                <a:gd name="T82" fmla="+- 0 8939 8707"/>
                <a:gd name="T83" fmla="*/ 8939 h 610"/>
                <a:gd name="T84" fmla="+- 0 1151 783"/>
                <a:gd name="T85" fmla="*/ T84 w 635"/>
                <a:gd name="T86" fmla="+- 0 8935 8707"/>
                <a:gd name="T87" fmla="*/ 8935 h 610"/>
                <a:gd name="T88" fmla="+- 0 1152 783"/>
                <a:gd name="T89" fmla="*/ T88 w 635"/>
                <a:gd name="T90" fmla="+- 0 8929 8707"/>
                <a:gd name="T91" fmla="*/ 8929 h 610"/>
                <a:gd name="T92" fmla="+- 0 1154 783"/>
                <a:gd name="T93" fmla="*/ T92 w 635"/>
                <a:gd name="T94" fmla="+- 0 8925 8707"/>
                <a:gd name="T95" fmla="*/ 8925 h 610"/>
                <a:gd name="T96" fmla="+- 0 1163 783"/>
                <a:gd name="T97" fmla="*/ T96 w 635"/>
                <a:gd name="T98" fmla="+- 0 8915 8707"/>
                <a:gd name="T99" fmla="*/ 8915 h 610"/>
                <a:gd name="T100" fmla="+- 0 1167 783"/>
                <a:gd name="T101" fmla="*/ T100 w 635"/>
                <a:gd name="T102" fmla="+- 0 8913 8707"/>
                <a:gd name="T103" fmla="*/ 8913 h 610"/>
                <a:gd name="T104" fmla="+- 0 1184 783"/>
                <a:gd name="T105" fmla="*/ T104 w 635"/>
                <a:gd name="T106" fmla="+- 0 8913 8707"/>
                <a:gd name="T107" fmla="*/ 8913 h 610"/>
                <a:gd name="T108" fmla="+- 0 1190 783"/>
                <a:gd name="T109" fmla="*/ T108 w 635"/>
                <a:gd name="T110" fmla="+- 0 8905 8707"/>
                <a:gd name="T111" fmla="*/ 8905 h 610"/>
                <a:gd name="T112" fmla="+- 0 1185 783"/>
                <a:gd name="T113" fmla="*/ T112 w 635"/>
                <a:gd name="T114" fmla="+- 0 8903 8707"/>
                <a:gd name="T115" fmla="*/ 8903 h 610"/>
                <a:gd name="T116" fmla="+- 0 1181 783"/>
                <a:gd name="T117" fmla="*/ T116 w 635"/>
                <a:gd name="T118" fmla="+- 0 8901 8707"/>
                <a:gd name="T119" fmla="*/ 8901 h 610"/>
                <a:gd name="T120" fmla="+- 0 1173 783"/>
                <a:gd name="T121" fmla="*/ T120 w 635"/>
                <a:gd name="T122" fmla="+- 0 8899 8707"/>
                <a:gd name="T123" fmla="*/ 8899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635" h="610">
                  <a:moveTo>
                    <a:pt x="390" y="192"/>
                  </a:moveTo>
                  <a:lnTo>
                    <a:pt x="386" y="194"/>
                  </a:lnTo>
                  <a:lnTo>
                    <a:pt x="371" y="200"/>
                  </a:lnTo>
                  <a:lnTo>
                    <a:pt x="364" y="208"/>
                  </a:lnTo>
                  <a:lnTo>
                    <a:pt x="361" y="212"/>
                  </a:lnTo>
                  <a:lnTo>
                    <a:pt x="358" y="218"/>
                  </a:lnTo>
                  <a:lnTo>
                    <a:pt x="356" y="222"/>
                  </a:lnTo>
                  <a:lnTo>
                    <a:pt x="355" y="228"/>
                  </a:lnTo>
                  <a:lnTo>
                    <a:pt x="356" y="232"/>
                  </a:lnTo>
                  <a:lnTo>
                    <a:pt x="358" y="238"/>
                  </a:lnTo>
                  <a:lnTo>
                    <a:pt x="360" y="242"/>
                  </a:lnTo>
                  <a:lnTo>
                    <a:pt x="365" y="246"/>
                  </a:lnTo>
                  <a:lnTo>
                    <a:pt x="368" y="248"/>
                  </a:lnTo>
                  <a:lnTo>
                    <a:pt x="376" y="250"/>
                  </a:lnTo>
                  <a:lnTo>
                    <a:pt x="380" y="250"/>
                  </a:lnTo>
                  <a:lnTo>
                    <a:pt x="388" y="248"/>
                  </a:lnTo>
                  <a:lnTo>
                    <a:pt x="395" y="244"/>
                  </a:lnTo>
                  <a:lnTo>
                    <a:pt x="408" y="236"/>
                  </a:lnTo>
                  <a:lnTo>
                    <a:pt x="374" y="236"/>
                  </a:lnTo>
                  <a:lnTo>
                    <a:pt x="372" y="234"/>
                  </a:lnTo>
                  <a:lnTo>
                    <a:pt x="369" y="232"/>
                  </a:lnTo>
                  <a:lnTo>
                    <a:pt x="368" y="228"/>
                  </a:lnTo>
                  <a:lnTo>
                    <a:pt x="369" y="222"/>
                  </a:lnTo>
                  <a:lnTo>
                    <a:pt x="371" y="218"/>
                  </a:lnTo>
                  <a:lnTo>
                    <a:pt x="380" y="208"/>
                  </a:lnTo>
                  <a:lnTo>
                    <a:pt x="384" y="206"/>
                  </a:lnTo>
                  <a:lnTo>
                    <a:pt x="401" y="206"/>
                  </a:lnTo>
                  <a:lnTo>
                    <a:pt x="407" y="198"/>
                  </a:lnTo>
                  <a:lnTo>
                    <a:pt x="402" y="196"/>
                  </a:lnTo>
                  <a:lnTo>
                    <a:pt x="398" y="194"/>
                  </a:lnTo>
                  <a:lnTo>
                    <a:pt x="390" y="19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52" name="Freeform 329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204 783"/>
                <a:gd name="T1" fmla="*/ T0 w 635"/>
                <a:gd name="T2" fmla="+- 0 8923 8707"/>
                <a:gd name="T3" fmla="*/ 8923 h 610"/>
                <a:gd name="T4" fmla="+- 0 1200 783"/>
                <a:gd name="T5" fmla="*/ T4 w 635"/>
                <a:gd name="T6" fmla="+- 0 8923 8707"/>
                <a:gd name="T7" fmla="*/ 8923 h 610"/>
                <a:gd name="T8" fmla="+- 0 1192 783"/>
                <a:gd name="T9" fmla="*/ T8 w 635"/>
                <a:gd name="T10" fmla="+- 0 8927 8707"/>
                <a:gd name="T11" fmla="*/ 8927 h 610"/>
                <a:gd name="T12" fmla="+- 0 1185 783"/>
                <a:gd name="T13" fmla="*/ T12 w 635"/>
                <a:gd name="T14" fmla="+- 0 8929 8707"/>
                <a:gd name="T15" fmla="*/ 8929 h 610"/>
                <a:gd name="T16" fmla="+- 0 1170 783"/>
                <a:gd name="T17" fmla="*/ T16 w 635"/>
                <a:gd name="T18" fmla="+- 0 8939 8707"/>
                <a:gd name="T19" fmla="*/ 8939 h 610"/>
                <a:gd name="T20" fmla="+- 0 1166 783"/>
                <a:gd name="T21" fmla="*/ T20 w 635"/>
                <a:gd name="T22" fmla="+- 0 8941 8707"/>
                <a:gd name="T23" fmla="*/ 8941 h 610"/>
                <a:gd name="T24" fmla="+- 0 1165 783"/>
                <a:gd name="T25" fmla="*/ T24 w 635"/>
                <a:gd name="T26" fmla="+- 0 8941 8707"/>
                <a:gd name="T27" fmla="*/ 8941 h 610"/>
                <a:gd name="T28" fmla="+- 0 1162 783"/>
                <a:gd name="T29" fmla="*/ T28 w 635"/>
                <a:gd name="T30" fmla="+- 0 8943 8707"/>
                <a:gd name="T31" fmla="*/ 8943 h 610"/>
                <a:gd name="T32" fmla="+- 0 1191 783"/>
                <a:gd name="T33" fmla="*/ T32 w 635"/>
                <a:gd name="T34" fmla="+- 0 8943 8707"/>
                <a:gd name="T35" fmla="*/ 8943 h 610"/>
                <a:gd name="T36" fmla="+- 0 1194 783"/>
                <a:gd name="T37" fmla="*/ T36 w 635"/>
                <a:gd name="T38" fmla="+- 0 8941 8707"/>
                <a:gd name="T39" fmla="*/ 8941 h 610"/>
                <a:gd name="T40" fmla="+- 0 1199 783"/>
                <a:gd name="T41" fmla="*/ T40 w 635"/>
                <a:gd name="T42" fmla="+- 0 8939 8707"/>
                <a:gd name="T43" fmla="*/ 8939 h 610"/>
                <a:gd name="T44" fmla="+- 0 1224 783"/>
                <a:gd name="T45" fmla="*/ T44 w 635"/>
                <a:gd name="T46" fmla="+- 0 8939 8707"/>
                <a:gd name="T47" fmla="*/ 8939 h 610"/>
                <a:gd name="T48" fmla="+- 0 1224 783"/>
                <a:gd name="T49" fmla="*/ T48 w 635"/>
                <a:gd name="T50" fmla="+- 0 8937 8707"/>
                <a:gd name="T51" fmla="*/ 8937 h 610"/>
                <a:gd name="T52" fmla="+- 0 1222 783"/>
                <a:gd name="T53" fmla="*/ T52 w 635"/>
                <a:gd name="T54" fmla="+- 0 8933 8707"/>
                <a:gd name="T55" fmla="*/ 8933 h 610"/>
                <a:gd name="T56" fmla="+- 0 1215 783"/>
                <a:gd name="T57" fmla="*/ T56 w 635"/>
                <a:gd name="T58" fmla="+- 0 8927 8707"/>
                <a:gd name="T59" fmla="*/ 8927 h 610"/>
                <a:gd name="T60" fmla="+- 0 1211 783"/>
                <a:gd name="T61" fmla="*/ T60 w 635"/>
                <a:gd name="T62" fmla="+- 0 8925 8707"/>
                <a:gd name="T63" fmla="*/ 8925 h 610"/>
                <a:gd name="T64" fmla="+- 0 1204 783"/>
                <a:gd name="T65" fmla="*/ T64 w 635"/>
                <a:gd name="T66" fmla="+- 0 8923 8707"/>
                <a:gd name="T67" fmla="*/ 8923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635" h="610">
                  <a:moveTo>
                    <a:pt x="421" y="216"/>
                  </a:moveTo>
                  <a:lnTo>
                    <a:pt x="417" y="216"/>
                  </a:lnTo>
                  <a:lnTo>
                    <a:pt x="409" y="220"/>
                  </a:lnTo>
                  <a:lnTo>
                    <a:pt x="402" y="222"/>
                  </a:lnTo>
                  <a:lnTo>
                    <a:pt x="387" y="232"/>
                  </a:lnTo>
                  <a:lnTo>
                    <a:pt x="383" y="234"/>
                  </a:lnTo>
                  <a:lnTo>
                    <a:pt x="382" y="234"/>
                  </a:lnTo>
                  <a:lnTo>
                    <a:pt x="379" y="236"/>
                  </a:lnTo>
                  <a:lnTo>
                    <a:pt x="408" y="236"/>
                  </a:lnTo>
                  <a:lnTo>
                    <a:pt x="411" y="234"/>
                  </a:lnTo>
                  <a:lnTo>
                    <a:pt x="416" y="232"/>
                  </a:lnTo>
                  <a:lnTo>
                    <a:pt x="441" y="232"/>
                  </a:lnTo>
                  <a:lnTo>
                    <a:pt x="441" y="230"/>
                  </a:lnTo>
                  <a:lnTo>
                    <a:pt x="439" y="226"/>
                  </a:lnTo>
                  <a:lnTo>
                    <a:pt x="432" y="220"/>
                  </a:lnTo>
                  <a:lnTo>
                    <a:pt x="428" y="218"/>
                  </a:lnTo>
                  <a:lnTo>
                    <a:pt x="421" y="21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53" name="Freeform 330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192 783"/>
                <a:gd name="T1" fmla="*/ T0 w 635"/>
                <a:gd name="T2" fmla="+- 0 8873 8707"/>
                <a:gd name="T3" fmla="*/ 8873 h 610"/>
                <a:gd name="T4" fmla="+- 0 1182 783"/>
                <a:gd name="T5" fmla="*/ T4 w 635"/>
                <a:gd name="T6" fmla="+- 0 8883 8707"/>
                <a:gd name="T7" fmla="*/ 8883 h 610"/>
                <a:gd name="T8" fmla="+- 0 1263 783"/>
                <a:gd name="T9" fmla="*/ T8 w 635"/>
                <a:gd name="T10" fmla="+- 0 8919 8707"/>
                <a:gd name="T11" fmla="*/ 8919 h 610"/>
                <a:gd name="T12" fmla="+- 0 1272 783"/>
                <a:gd name="T13" fmla="*/ T12 w 635"/>
                <a:gd name="T14" fmla="+- 0 8911 8707"/>
                <a:gd name="T15" fmla="*/ 8911 h 610"/>
                <a:gd name="T16" fmla="+- 0 1269 783"/>
                <a:gd name="T17" fmla="*/ T16 w 635"/>
                <a:gd name="T18" fmla="+- 0 8903 8707"/>
                <a:gd name="T19" fmla="*/ 8903 h 610"/>
                <a:gd name="T20" fmla="+- 0 1256 783"/>
                <a:gd name="T21" fmla="*/ T20 w 635"/>
                <a:gd name="T22" fmla="+- 0 8903 8707"/>
                <a:gd name="T23" fmla="*/ 8903 h 610"/>
                <a:gd name="T24" fmla="+- 0 1251 783"/>
                <a:gd name="T25" fmla="*/ T24 w 635"/>
                <a:gd name="T26" fmla="+- 0 8901 8707"/>
                <a:gd name="T27" fmla="*/ 8901 h 610"/>
                <a:gd name="T28" fmla="+- 0 1245 783"/>
                <a:gd name="T29" fmla="*/ T28 w 635"/>
                <a:gd name="T30" fmla="+- 0 8897 8707"/>
                <a:gd name="T31" fmla="*/ 8897 h 610"/>
                <a:gd name="T32" fmla="+- 0 1192 783"/>
                <a:gd name="T33" fmla="*/ T32 w 635"/>
                <a:gd name="T34" fmla="+- 0 8873 8707"/>
                <a:gd name="T35" fmla="*/ 8873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635" h="610">
                  <a:moveTo>
                    <a:pt x="409" y="166"/>
                  </a:moveTo>
                  <a:lnTo>
                    <a:pt x="399" y="176"/>
                  </a:lnTo>
                  <a:lnTo>
                    <a:pt x="480" y="212"/>
                  </a:lnTo>
                  <a:lnTo>
                    <a:pt x="489" y="204"/>
                  </a:lnTo>
                  <a:lnTo>
                    <a:pt x="486" y="196"/>
                  </a:lnTo>
                  <a:lnTo>
                    <a:pt x="473" y="196"/>
                  </a:lnTo>
                  <a:lnTo>
                    <a:pt x="468" y="194"/>
                  </a:lnTo>
                  <a:lnTo>
                    <a:pt x="462" y="190"/>
                  </a:lnTo>
                  <a:lnTo>
                    <a:pt x="409" y="16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54" name="Freeform 331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184 783"/>
                <a:gd name="T1" fmla="*/ T0 w 635"/>
                <a:gd name="T2" fmla="+- 0 8913 8707"/>
                <a:gd name="T3" fmla="*/ 8913 h 610"/>
                <a:gd name="T4" fmla="+- 0 1174 783"/>
                <a:gd name="T5" fmla="*/ T4 w 635"/>
                <a:gd name="T6" fmla="+- 0 8913 8707"/>
                <a:gd name="T7" fmla="*/ 8913 h 610"/>
                <a:gd name="T8" fmla="+- 0 1178 783"/>
                <a:gd name="T9" fmla="*/ T8 w 635"/>
                <a:gd name="T10" fmla="+- 0 8915 8707"/>
                <a:gd name="T11" fmla="*/ 8915 h 610"/>
                <a:gd name="T12" fmla="+- 0 1181 783"/>
                <a:gd name="T13" fmla="*/ T12 w 635"/>
                <a:gd name="T14" fmla="+- 0 8917 8707"/>
                <a:gd name="T15" fmla="*/ 8917 h 610"/>
                <a:gd name="T16" fmla="+- 0 1184 783"/>
                <a:gd name="T17" fmla="*/ T16 w 635"/>
                <a:gd name="T18" fmla="+- 0 8913 8707"/>
                <a:gd name="T19" fmla="*/ 8913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35" h="610">
                  <a:moveTo>
                    <a:pt x="401" y="206"/>
                  </a:moveTo>
                  <a:lnTo>
                    <a:pt x="391" y="206"/>
                  </a:lnTo>
                  <a:lnTo>
                    <a:pt x="395" y="208"/>
                  </a:lnTo>
                  <a:lnTo>
                    <a:pt x="398" y="210"/>
                  </a:lnTo>
                  <a:lnTo>
                    <a:pt x="401" y="20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55" name="Freeform 332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236 783"/>
                <a:gd name="T1" fmla="*/ T0 w 635"/>
                <a:gd name="T2" fmla="+- 0 8829 8707"/>
                <a:gd name="T3" fmla="*/ 8829 h 610"/>
                <a:gd name="T4" fmla="+- 0 1226 783"/>
                <a:gd name="T5" fmla="*/ T4 w 635"/>
                <a:gd name="T6" fmla="+- 0 8839 8707"/>
                <a:gd name="T7" fmla="*/ 8839 h 610"/>
                <a:gd name="T8" fmla="+- 0 1251 783"/>
                <a:gd name="T9" fmla="*/ T8 w 635"/>
                <a:gd name="T10" fmla="+- 0 8895 8707"/>
                <a:gd name="T11" fmla="*/ 8895 h 610"/>
                <a:gd name="T12" fmla="+- 0 1254 783"/>
                <a:gd name="T13" fmla="*/ T12 w 635"/>
                <a:gd name="T14" fmla="+- 0 8899 8707"/>
                <a:gd name="T15" fmla="*/ 8899 h 610"/>
                <a:gd name="T16" fmla="+- 0 1256 783"/>
                <a:gd name="T17" fmla="*/ T16 w 635"/>
                <a:gd name="T18" fmla="+- 0 8903 8707"/>
                <a:gd name="T19" fmla="*/ 8903 h 610"/>
                <a:gd name="T20" fmla="+- 0 1269 783"/>
                <a:gd name="T21" fmla="*/ T20 w 635"/>
                <a:gd name="T22" fmla="+- 0 8903 8707"/>
                <a:gd name="T23" fmla="*/ 8903 h 610"/>
                <a:gd name="T24" fmla="+- 0 1236 783"/>
                <a:gd name="T25" fmla="*/ T24 w 635"/>
                <a:gd name="T26" fmla="+- 0 8829 8707"/>
                <a:gd name="T27" fmla="*/ 8829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635" h="610">
                  <a:moveTo>
                    <a:pt x="453" y="122"/>
                  </a:moveTo>
                  <a:lnTo>
                    <a:pt x="443" y="132"/>
                  </a:lnTo>
                  <a:lnTo>
                    <a:pt x="468" y="188"/>
                  </a:lnTo>
                  <a:lnTo>
                    <a:pt x="471" y="192"/>
                  </a:lnTo>
                  <a:lnTo>
                    <a:pt x="473" y="196"/>
                  </a:lnTo>
                  <a:lnTo>
                    <a:pt x="486" y="196"/>
                  </a:lnTo>
                  <a:lnTo>
                    <a:pt x="453" y="12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56" name="Freeform 333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254 783"/>
                <a:gd name="T1" fmla="*/ T0 w 635"/>
                <a:gd name="T2" fmla="+- 0 8811 8707"/>
                <a:gd name="T3" fmla="*/ 8811 h 610"/>
                <a:gd name="T4" fmla="+- 0 1244 783"/>
                <a:gd name="T5" fmla="*/ T4 w 635"/>
                <a:gd name="T6" fmla="+- 0 8821 8707"/>
                <a:gd name="T7" fmla="*/ 8821 h 610"/>
                <a:gd name="T8" fmla="+- 0 1303 783"/>
                <a:gd name="T9" fmla="*/ T8 w 635"/>
                <a:gd name="T10" fmla="+- 0 8879 8707"/>
                <a:gd name="T11" fmla="*/ 8879 h 610"/>
                <a:gd name="T12" fmla="+- 0 1313 783"/>
                <a:gd name="T13" fmla="*/ T12 w 635"/>
                <a:gd name="T14" fmla="+- 0 8871 8707"/>
                <a:gd name="T15" fmla="*/ 8871 h 610"/>
                <a:gd name="T16" fmla="+- 0 1254 783"/>
                <a:gd name="T17" fmla="*/ T16 w 635"/>
                <a:gd name="T18" fmla="+- 0 8811 8707"/>
                <a:gd name="T19" fmla="*/ 8811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35" h="610">
                  <a:moveTo>
                    <a:pt x="471" y="104"/>
                  </a:moveTo>
                  <a:lnTo>
                    <a:pt x="461" y="114"/>
                  </a:lnTo>
                  <a:lnTo>
                    <a:pt x="520" y="172"/>
                  </a:lnTo>
                  <a:lnTo>
                    <a:pt x="530" y="164"/>
                  </a:lnTo>
                  <a:lnTo>
                    <a:pt x="471" y="10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57" name="Freeform 334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257 783"/>
                <a:gd name="T1" fmla="*/ T0 w 635"/>
                <a:gd name="T2" fmla="+- 0 8763 8707"/>
                <a:gd name="T3" fmla="*/ 8763 h 610"/>
                <a:gd name="T4" fmla="+- 0 1247 783"/>
                <a:gd name="T5" fmla="*/ T4 w 635"/>
                <a:gd name="T6" fmla="+- 0 8773 8707"/>
                <a:gd name="T7" fmla="*/ 8773 h 610"/>
                <a:gd name="T8" fmla="+- 0 1328 783"/>
                <a:gd name="T9" fmla="*/ T8 w 635"/>
                <a:gd name="T10" fmla="+- 0 8855 8707"/>
                <a:gd name="T11" fmla="*/ 8855 h 610"/>
                <a:gd name="T12" fmla="+- 0 1338 783"/>
                <a:gd name="T13" fmla="*/ T12 w 635"/>
                <a:gd name="T14" fmla="+- 0 8845 8707"/>
                <a:gd name="T15" fmla="*/ 8845 h 610"/>
                <a:gd name="T16" fmla="+- 0 1257 783"/>
                <a:gd name="T17" fmla="*/ T16 w 635"/>
                <a:gd name="T18" fmla="+- 0 8763 8707"/>
                <a:gd name="T19" fmla="*/ 8763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35" h="610">
                  <a:moveTo>
                    <a:pt x="474" y="56"/>
                  </a:moveTo>
                  <a:lnTo>
                    <a:pt x="464" y="66"/>
                  </a:lnTo>
                  <a:lnTo>
                    <a:pt x="545" y="148"/>
                  </a:lnTo>
                  <a:lnTo>
                    <a:pt x="555" y="138"/>
                  </a:lnTo>
                  <a:lnTo>
                    <a:pt x="474" y="5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58" name="Freeform 335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282 783"/>
                <a:gd name="T1" fmla="*/ T0 w 635"/>
                <a:gd name="T2" fmla="+- 0 8739 8707"/>
                <a:gd name="T3" fmla="*/ 8739 h 610"/>
                <a:gd name="T4" fmla="+- 0 1272 783"/>
                <a:gd name="T5" fmla="*/ T4 w 635"/>
                <a:gd name="T6" fmla="+- 0 8749 8707"/>
                <a:gd name="T7" fmla="*/ 8749 h 610"/>
                <a:gd name="T8" fmla="+- 0 1353 783"/>
                <a:gd name="T9" fmla="*/ T8 w 635"/>
                <a:gd name="T10" fmla="+- 0 8829 8707"/>
                <a:gd name="T11" fmla="*/ 8829 h 610"/>
                <a:gd name="T12" fmla="+- 0 1363 783"/>
                <a:gd name="T13" fmla="*/ T12 w 635"/>
                <a:gd name="T14" fmla="+- 0 8819 8707"/>
                <a:gd name="T15" fmla="*/ 8819 h 610"/>
                <a:gd name="T16" fmla="+- 0 1282 783"/>
                <a:gd name="T17" fmla="*/ T16 w 635"/>
                <a:gd name="T18" fmla="+- 0 8739 8707"/>
                <a:gd name="T19" fmla="*/ 8739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35" h="610">
                  <a:moveTo>
                    <a:pt x="499" y="32"/>
                  </a:moveTo>
                  <a:lnTo>
                    <a:pt x="489" y="42"/>
                  </a:lnTo>
                  <a:lnTo>
                    <a:pt x="570" y="122"/>
                  </a:lnTo>
                  <a:lnTo>
                    <a:pt x="580" y="112"/>
                  </a:lnTo>
                  <a:lnTo>
                    <a:pt x="499" y="3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59" name="Freeform 336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231 783"/>
                <a:gd name="T1" fmla="*/ T0 w 635"/>
                <a:gd name="T2" fmla="+- 0 8789 8707"/>
                <a:gd name="T3" fmla="*/ 8789 h 610"/>
                <a:gd name="T4" fmla="+- 0 1221 783"/>
                <a:gd name="T5" fmla="*/ T4 w 635"/>
                <a:gd name="T6" fmla="+- 0 8799 8707"/>
                <a:gd name="T7" fmla="*/ 8799 h 610"/>
                <a:gd name="T8" fmla="+- 0 1233 783"/>
                <a:gd name="T9" fmla="*/ T8 w 635"/>
                <a:gd name="T10" fmla="+- 0 8811 8707"/>
                <a:gd name="T11" fmla="*/ 8811 h 610"/>
                <a:gd name="T12" fmla="+- 0 1243 783"/>
                <a:gd name="T13" fmla="*/ T12 w 635"/>
                <a:gd name="T14" fmla="+- 0 8801 8707"/>
                <a:gd name="T15" fmla="*/ 8801 h 610"/>
                <a:gd name="T16" fmla="+- 0 1231 783"/>
                <a:gd name="T17" fmla="*/ T16 w 635"/>
                <a:gd name="T18" fmla="+- 0 8789 8707"/>
                <a:gd name="T19" fmla="*/ 8789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35" h="610">
                  <a:moveTo>
                    <a:pt x="448" y="82"/>
                  </a:moveTo>
                  <a:lnTo>
                    <a:pt x="438" y="92"/>
                  </a:lnTo>
                  <a:lnTo>
                    <a:pt x="450" y="104"/>
                  </a:lnTo>
                  <a:lnTo>
                    <a:pt x="460" y="94"/>
                  </a:lnTo>
                  <a:lnTo>
                    <a:pt x="448" y="8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60" name="Freeform 337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370 783"/>
                <a:gd name="T1" fmla="*/ T0 w 635"/>
                <a:gd name="T2" fmla="+- 0 8707 8707"/>
                <a:gd name="T3" fmla="*/ 8707 h 610"/>
                <a:gd name="T4" fmla="+- 0 1360 783"/>
                <a:gd name="T5" fmla="*/ T4 w 635"/>
                <a:gd name="T6" fmla="+- 0 8707 8707"/>
                <a:gd name="T7" fmla="*/ 8707 h 610"/>
                <a:gd name="T8" fmla="+- 0 1351 783"/>
                <a:gd name="T9" fmla="*/ T8 w 635"/>
                <a:gd name="T10" fmla="+- 0 8711 8707"/>
                <a:gd name="T11" fmla="*/ 8711 h 610"/>
                <a:gd name="T12" fmla="+- 0 1343 783"/>
                <a:gd name="T13" fmla="*/ T12 w 635"/>
                <a:gd name="T14" fmla="+- 0 8719 8707"/>
                <a:gd name="T15" fmla="*/ 8719 h 610"/>
                <a:gd name="T16" fmla="+- 0 1335 783"/>
                <a:gd name="T17" fmla="*/ T16 w 635"/>
                <a:gd name="T18" fmla="+- 0 8727 8707"/>
                <a:gd name="T19" fmla="*/ 8727 h 610"/>
                <a:gd name="T20" fmla="+- 0 1331 783"/>
                <a:gd name="T21" fmla="*/ T20 w 635"/>
                <a:gd name="T22" fmla="+- 0 8737 8707"/>
                <a:gd name="T23" fmla="*/ 8737 h 610"/>
                <a:gd name="T24" fmla="+- 0 1332 783"/>
                <a:gd name="T25" fmla="*/ T24 w 635"/>
                <a:gd name="T26" fmla="+- 0 8757 8707"/>
                <a:gd name="T27" fmla="*/ 8757 h 610"/>
                <a:gd name="T28" fmla="+- 0 1337 783"/>
                <a:gd name="T29" fmla="*/ T28 w 635"/>
                <a:gd name="T30" fmla="+- 0 8769 8707"/>
                <a:gd name="T31" fmla="*/ 8769 h 610"/>
                <a:gd name="T32" fmla="+- 0 1347 783"/>
                <a:gd name="T33" fmla="*/ T32 w 635"/>
                <a:gd name="T34" fmla="+- 0 8779 8707"/>
                <a:gd name="T35" fmla="*/ 8779 h 610"/>
                <a:gd name="T36" fmla="+- 0 1356 783"/>
                <a:gd name="T37" fmla="*/ T36 w 635"/>
                <a:gd name="T38" fmla="+- 0 8787 8707"/>
                <a:gd name="T39" fmla="*/ 8787 h 610"/>
                <a:gd name="T40" fmla="+- 0 1366 783"/>
                <a:gd name="T41" fmla="*/ T40 w 635"/>
                <a:gd name="T42" fmla="+- 0 8793 8707"/>
                <a:gd name="T43" fmla="*/ 8793 h 610"/>
                <a:gd name="T44" fmla="+- 0 1387 783"/>
                <a:gd name="T45" fmla="*/ T44 w 635"/>
                <a:gd name="T46" fmla="+- 0 8793 8707"/>
                <a:gd name="T47" fmla="*/ 8793 h 610"/>
                <a:gd name="T48" fmla="+- 0 1397 783"/>
                <a:gd name="T49" fmla="*/ T48 w 635"/>
                <a:gd name="T50" fmla="+- 0 8789 8707"/>
                <a:gd name="T51" fmla="*/ 8789 h 610"/>
                <a:gd name="T52" fmla="+- 0 1406 783"/>
                <a:gd name="T53" fmla="*/ T52 w 635"/>
                <a:gd name="T54" fmla="+- 0 8779 8707"/>
                <a:gd name="T55" fmla="*/ 8779 h 610"/>
                <a:gd name="T56" fmla="+- 0 1373 783"/>
                <a:gd name="T57" fmla="*/ T56 w 635"/>
                <a:gd name="T58" fmla="+- 0 8779 8707"/>
                <a:gd name="T59" fmla="*/ 8779 h 610"/>
                <a:gd name="T60" fmla="+- 0 1366 783"/>
                <a:gd name="T61" fmla="*/ T60 w 635"/>
                <a:gd name="T62" fmla="+- 0 8775 8707"/>
                <a:gd name="T63" fmla="*/ 8775 h 610"/>
                <a:gd name="T64" fmla="+- 0 1359 783"/>
                <a:gd name="T65" fmla="*/ T64 w 635"/>
                <a:gd name="T66" fmla="+- 0 8769 8707"/>
                <a:gd name="T67" fmla="*/ 8769 h 610"/>
                <a:gd name="T68" fmla="+- 0 1367 783"/>
                <a:gd name="T69" fmla="*/ T68 w 635"/>
                <a:gd name="T70" fmla="+- 0 8761 8707"/>
                <a:gd name="T71" fmla="*/ 8761 h 610"/>
                <a:gd name="T72" fmla="+- 0 1352 783"/>
                <a:gd name="T73" fmla="*/ T72 w 635"/>
                <a:gd name="T74" fmla="+- 0 8761 8707"/>
                <a:gd name="T75" fmla="*/ 8761 h 610"/>
                <a:gd name="T76" fmla="+- 0 1347 783"/>
                <a:gd name="T77" fmla="*/ T76 w 635"/>
                <a:gd name="T78" fmla="+- 0 8755 8707"/>
                <a:gd name="T79" fmla="*/ 8755 h 610"/>
                <a:gd name="T80" fmla="+- 0 1344 783"/>
                <a:gd name="T81" fmla="*/ T80 w 635"/>
                <a:gd name="T82" fmla="+- 0 8749 8707"/>
                <a:gd name="T83" fmla="*/ 8749 h 610"/>
                <a:gd name="T84" fmla="+- 0 1344 783"/>
                <a:gd name="T85" fmla="*/ T84 w 635"/>
                <a:gd name="T86" fmla="+- 0 8737 8707"/>
                <a:gd name="T87" fmla="*/ 8737 h 610"/>
                <a:gd name="T88" fmla="+- 0 1347 783"/>
                <a:gd name="T89" fmla="*/ T88 w 635"/>
                <a:gd name="T90" fmla="+- 0 8731 8707"/>
                <a:gd name="T91" fmla="*/ 8731 h 610"/>
                <a:gd name="T92" fmla="+- 0 1351 783"/>
                <a:gd name="T93" fmla="*/ T92 w 635"/>
                <a:gd name="T94" fmla="+- 0 8727 8707"/>
                <a:gd name="T95" fmla="*/ 8727 h 610"/>
                <a:gd name="T96" fmla="+- 0 1356 783"/>
                <a:gd name="T97" fmla="*/ T96 w 635"/>
                <a:gd name="T98" fmla="+- 0 8723 8707"/>
                <a:gd name="T99" fmla="*/ 8723 h 610"/>
                <a:gd name="T100" fmla="+- 0 1363 783"/>
                <a:gd name="T101" fmla="*/ T100 w 635"/>
                <a:gd name="T102" fmla="+- 0 8721 8707"/>
                <a:gd name="T103" fmla="*/ 8721 h 610"/>
                <a:gd name="T104" fmla="+- 0 1399 783"/>
                <a:gd name="T105" fmla="*/ T104 w 635"/>
                <a:gd name="T106" fmla="+- 0 8721 8707"/>
                <a:gd name="T107" fmla="*/ 8721 h 610"/>
                <a:gd name="T108" fmla="+- 0 1391 783"/>
                <a:gd name="T109" fmla="*/ T108 w 635"/>
                <a:gd name="T110" fmla="+- 0 8713 8707"/>
                <a:gd name="T111" fmla="*/ 8713 h 610"/>
                <a:gd name="T112" fmla="+- 0 1381 783"/>
                <a:gd name="T113" fmla="*/ T112 w 635"/>
                <a:gd name="T114" fmla="+- 0 8709 8707"/>
                <a:gd name="T115" fmla="*/ 8709 h 610"/>
                <a:gd name="T116" fmla="+- 0 1370 783"/>
                <a:gd name="T117" fmla="*/ T116 w 635"/>
                <a:gd name="T118" fmla="+- 0 8707 8707"/>
                <a:gd name="T119" fmla="*/ 8707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635" h="610">
                  <a:moveTo>
                    <a:pt x="587" y="0"/>
                  </a:moveTo>
                  <a:lnTo>
                    <a:pt x="577" y="0"/>
                  </a:lnTo>
                  <a:lnTo>
                    <a:pt x="568" y="4"/>
                  </a:lnTo>
                  <a:lnTo>
                    <a:pt x="560" y="12"/>
                  </a:lnTo>
                  <a:lnTo>
                    <a:pt x="552" y="20"/>
                  </a:lnTo>
                  <a:lnTo>
                    <a:pt x="548" y="30"/>
                  </a:lnTo>
                  <a:lnTo>
                    <a:pt x="549" y="50"/>
                  </a:lnTo>
                  <a:lnTo>
                    <a:pt x="554" y="62"/>
                  </a:lnTo>
                  <a:lnTo>
                    <a:pt x="564" y="72"/>
                  </a:lnTo>
                  <a:lnTo>
                    <a:pt x="573" y="80"/>
                  </a:lnTo>
                  <a:lnTo>
                    <a:pt x="583" y="86"/>
                  </a:lnTo>
                  <a:lnTo>
                    <a:pt x="604" y="86"/>
                  </a:lnTo>
                  <a:lnTo>
                    <a:pt x="614" y="82"/>
                  </a:lnTo>
                  <a:lnTo>
                    <a:pt x="623" y="72"/>
                  </a:lnTo>
                  <a:lnTo>
                    <a:pt x="590" y="72"/>
                  </a:lnTo>
                  <a:lnTo>
                    <a:pt x="583" y="68"/>
                  </a:lnTo>
                  <a:lnTo>
                    <a:pt x="576" y="62"/>
                  </a:lnTo>
                  <a:lnTo>
                    <a:pt x="584" y="54"/>
                  </a:lnTo>
                  <a:lnTo>
                    <a:pt x="569" y="54"/>
                  </a:lnTo>
                  <a:lnTo>
                    <a:pt x="564" y="48"/>
                  </a:lnTo>
                  <a:lnTo>
                    <a:pt x="561" y="42"/>
                  </a:lnTo>
                  <a:lnTo>
                    <a:pt x="561" y="30"/>
                  </a:lnTo>
                  <a:lnTo>
                    <a:pt x="564" y="24"/>
                  </a:lnTo>
                  <a:lnTo>
                    <a:pt x="568" y="20"/>
                  </a:lnTo>
                  <a:lnTo>
                    <a:pt x="573" y="16"/>
                  </a:lnTo>
                  <a:lnTo>
                    <a:pt x="580" y="14"/>
                  </a:lnTo>
                  <a:lnTo>
                    <a:pt x="616" y="14"/>
                  </a:lnTo>
                  <a:lnTo>
                    <a:pt x="608" y="6"/>
                  </a:lnTo>
                  <a:lnTo>
                    <a:pt x="598" y="2"/>
                  </a:lnTo>
                  <a:lnTo>
                    <a:pt x="587" y="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61" name="Freeform 338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412 783"/>
                <a:gd name="T1" fmla="*/ T0 w 635"/>
                <a:gd name="T2" fmla="+- 0 8735 8707"/>
                <a:gd name="T3" fmla="*/ 8735 h 610"/>
                <a:gd name="T4" fmla="+- 0 1401 783"/>
                <a:gd name="T5" fmla="*/ T4 w 635"/>
                <a:gd name="T6" fmla="+- 0 8745 8707"/>
                <a:gd name="T7" fmla="*/ 8745 h 610"/>
                <a:gd name="T8" fmla="+- 0 1403 783"/>
                <a:gd name="T9" fmla="*/ T8 w 635"/>
                <a:gd name="T10" fmla="+- 0 8751 8707"/>
                <a:gd name="T11" fmla="*/ 8751 h 610"/>
                <a:gd name="T12" fmla="+- 0 1404 783"/>
                <a:gd name="T13" fmla="*/ T12 w 635"/>
                <a:gd name="T14" fmla="+- 0 8755 8707"/>
                <a:gd name="T15" fmla="*/ 8755 h 610"/>
                <a:gd name="T16" fmla="+- 0 1404 783"/>
                <a:gd name="T17" fmla="*/ T16 w 635"/>
                <a:gd name="T18" fmla="+- 0 8759 8707"/>
                <a:gd name="T19" fmla="*/ 8759 h 610"/>
                <a:gd name="T20" fmla="+- 0 1403 783"/>
                <a:gd name="T21" fmla="*/ T20 w 635"/>
                <a:gd name="T22" fmla="+- 0 8765 8707"/>
                <a:gd name="T23" fmla="*/ 8765 h 610"/>
                <a:gd name="T24" fmla="+- 0 1401 783"/>
                <a:gd name="T25" fmla="*/ T24 w 635"/>
                <a:gd name="T26" fmla="+- 0 8769 8707"/>
                <a:gd name="T27" fmla="*/ 8769 h 610"/>
                <a:gd name="T28" fmla="+- 0 1397 783"/>
                <a:gd name="T29" fmla="*/ T28 w 635"/>
                <a:gd name="T30" fmla="+- 0 8773 8707"/>
                <a:gd name="T31" fmla="*/ 8773 h 610"/>
                <a:gd name="T32" fmla="+- 0 1392 783"/>
                <a:gd name="T33" fmla="*/ T32 w 635"/>
                <a:gd name="T34" fmla="+- 0 8777 8707"/>
                <a:gd name="T35" fmla="*/ 8777 h 610"/>
                <a:gd name="T36" fmla="+- 0 1386 783"/>
                <a:gd name="T37" fmla="*/ T36 w 635"/>
                <a:gd name="T38" fmla="+- 0 8779 8707"/>
                <a:gd name="T39" fmla="*/ 8779 h 610"/>
                <a:gd name="T40" fmla="+- 0 1406 783"/>
                <a:gd name="T41" fmla="*/ T40 w 635"/>
                <a:gd name="T42" fmla="+- 0 8779 8707"/>
                <a:gd name="T43" fmla="*/ 8779 h 610"/>
                <a:gd name="T44" fmla="+- 0 1412 783"/>
                <a:gd name="T45" fmla="*/ T44 w 635"/>
                <a:gd name="T46" fmla="+- 0 8773 8707"/>
                <a:gd name="T47" fmla="*/ 8773 h 610"/>
                <a:gd name="T48" fmla="+- 0 1416 783"/>
                <a:gd name="T49" fmla="*/ T48 w 635"/>
                <a:gd name="T50" fmla="+- 0 8767 8707"/>
                <a:gd name="T51" fmla="*/ 8767 h 610"/>
                <a:gd name="T52" fmla="+- 0 1418 783"/>
                <a:gd name="T53" fmla="*/ T52 w 635"/>
                <a:gd name="T54" fmla="+- 0 8751 8707"/>
                <a:gd name="T55" fmla="*/ 8751 h 610"/>
                <a:gd name="T56" fmla="+- 0 1417 783"/>
                <a:gd name="T57" fmla="*/ T56 w 635"/>
                <a:gd name="T58" fmla="+- 0 8743 8707"/>
                <a:gd name="T59" fmla="*/ 8743 h 610"/>
                <a:gd name="T60" fmla="+- 0 1412 783"/>
                <a:gd name="T61" fmla="*/ T60 w 635"/>
                <a:gd name="T62" fmla="+- 0 8735 8707"/>
                <a:gd name="T63" fmla="*/ 8735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635" h="610">
                  <a:moveTo>
                    <a:pt x="629" y="28"/>
                  </a:moveTo>
                  <a:lnTo>
                    <a:pt x="618" y="38"/>
                  </a:lnTo>
                  <a:lnTo>
                    <a:pt x="620" y="44"/>
                  </a:lnTo>
                  <a:lnTo>
                    <a:pt x="621" y="48"/>
                  </a:lnTo>
                  <a:lnTo>
                    <a:pt x="621" y="52"/>
                  </a:lnTo>
                  <a:lnTo>
                    <a:pt x="620" y="58"/>
                  </a:lnTo>
                  <a:lnTo>
                    <a:pt x="618" y="62"/>
                  </a:lnTo>
                  <a:lnTo>
                    <a:pt x="614" y="66"/>
                  </a:lnTo>
                  <a:lnTo>
                    <a:pt x="609" y="70"/>
                  </a:lnTo>
                  <a:lnTo>
                    <a:pt x="603" y="72"/>
                  </a:lnTo>
                  <a:lnTo>
                    <a:pt x="623" y="72"/>
                  </a:lnTo>
                  <a:lnTo>
                    <a:pt x="629" y="66"/>
                  </a:lnTo>
                  <a:lnTo>
                    <a:pt x="633" y="60"/>
                  </a:lnTo>
                  <a:lnTo>
                    <a:pt x="635" y="44"/>
                  </a:lnTo>
                  <a:lnTo>
                    <a:pt x="634" y="36"/>
                  </a:lnTo>
                  <a:lnTo>
                    <a:pt x="629" y="2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62" name="Freeform 339"/>
            <p:cNvSpPr>
              <a:spLocks/>
            </p:cNvSpPr>
            <p:nvPr/>
          </p:nvSpPr>
          <p:spPr bwMode="auto">
            <a:xfrm>
              <a:off x="783" y="8707"/>
              <a:ext cx="635" cy="610"/>
            </a:xfrm>
            <a:custGeom>
              <a:avLst/>
              <a:gdLst>
                <a:gd name="T0" fmla="+- 0 1399 783"/>
                <a:gd name="T1" fmla="*/ T0 w 635"/>
                <a:gd name="T2" fmla="+- 0 8721 8707"/>
                <a:gd name="T3" fmla="*/ 8721 h 610"/>
                <a:gd name="T4" fmla="+- 0 1374 783"/>
                <a:gd name="T5" fmla="*/ T4 w 635"/>
                <a:gd name="T6" fmla="+- 0 8721 8707"/>
                <a:gd name="T7" fmla="*/ 8721 h 610"/>
                <a:gd name="T8" fmla="+- 0 1379 783"/>
                <a:gd name="T9" fmla="*/ T8 w 635"/>
                <a:gd name="T10" fmla="+- 0 8723 8707"/>
                <a:gd name="T11" fmla="*/ 8723 h 610"/>
                <a:gd name="T12" fmla="+- 0 1384 783"/>
                <a:gd name="T13" fmla="*/ T12 w 635"/>
                <a:gd name="T14" fmla="+- 0 8729 8707"/>
                <a:gd name="T15" fmla="*/ 8729 h 610"/>
                <a:gd name="T16" fmla="+- 0 1352 783"/>
                <a:gd name="T17" fmla="*/ T16 w 635"/>
                <a:gd name="T18" fmla="+- 0 8761 8707"/>
                <a:gd name="T19" fmla="*/ 8761 h 610"/>
                <a:gd name="T20" fmla="+- 0 1367 783"/>
                <a:gd name="T21" fmla="*/ T20 w 635"/>
                <a:gd name="T22" fmla="+- 0 8761 8707"/>
                <a:gd name="T23" fmla="*/ 8761 h 610"/>
                <a:gd name="T24" fmla="+- 0 1403 783"/>
                <a:gd name="T25" fmla="*/ T24 w 635"/>
                <a:gd name="T26" fmla="+- 0 8725 8707"/>
                <a:gd name="T27" fmla="*/ 8725 h 610"/>
                <a:gd name="T28" fmla="+- 0 1402 783"/>
                <a:gd name="T29" fmla="*/ T28 w 635"/>
                <a:gd name="T30" fmla="+- 0 8725 8707"/>
                <a:gd name="T31" fmla="*/ 8725 h 610"/>
                <a:gd name="T32" fmla="+- 0 1401 783"/>
                <a:gd name="T33" fmla="*/ T32 w 635"/>
                <a:gd name="T34" fmla="+- 0 8723 8707"/>
                <a:gd name="T35" fmla="*/ 8723 h 610"/>
                <a:gd name="T36" fmla="+- 0 1399 783"/>
                <a:gd name="T37" fmla="*/ T36 w 635"/>
                <a:gd name="T38" fmla="+- 0 8721 8707"/>
                <a:gd name="T39" fmla="*/ 8721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635" h="610">
                  <a:moveTo>
                    <a:pt x="616" y="14"/>
                  </a:moveTo>
                  <a:lnTo>
                    <a:pt x="591" y="14"/>
                  </a:lnTo>
                  <a:lnTo>
                    <a:pt x="596" y="16"/>
                  </a:lnTo>
                  <a:lnTo>
                    <a:pt x="601" y="22"/>
                  </a:lnTo>
                  <a:lnTo>
                    <a:pt x="569" y="54"/>
                  </a:lnTo>
                  <a:lnTo>
                    <a:pt x="584" y="54"/>
                  </a:lnTo>
                  <a:lnTo>
                    <a:pt x="620" y="18"/>
                  </a:lnTo>
                  <a:lnTo>
                    <a:pt x="619" y="18"/>
                  </a:lnTo>
                  <a:lnTo>
                    <a:pt x="618" y="16"/>
                  </a:lnTo>
                  <a:lnTo>
                    <a:pt x="616" y="1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93" name="Group 340"/>
          <p:cNvGrpSpPr>
            <a:grpSpLocks/>
          </p:cNvGrpSpPr>
          <p:nvPr/>
        </p:nvGrpSpPr>
        <p:grpSpPr bwMode="auto">
          <a:xfrm>
            <a:off x="3734817" y="5630673"/>
            <a:ext cx="234950" cy="235612"/>
            <a:chOff x="5692" y="8703"/>
            <a:chExt cx="370" cy="371"/>
          </a:xfrm>
        </p:grpSpPr>
        <p:sp>
          <p:nvSpPr>
            <p:cNvPr id="6316" name="Freeform 341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703 5692"/>
                <a:gd name="T1" fmla="*/ T0 w 370"/>
                <a:gd name="T2" fmla="+- 0 8950 8703"/>
                <a:gd name="T3" fmla="*/ 8950 h 371"/>
                <a:gd name="T4" fmla="+- 0 5692 5692"/>
                <a:gd name="T5" fmla="*/ T4 w 370"/>
                <a:gd name="T6" fmla="+- 0 8962 8703"/>
                <a:gd name="T7" fmla="*/ 8962 h 371"/>
                <a:gd name="T8" fmla="+- 0 5742 5692"/>
                <a:gd name="T9" fmla="*/ T8 w 370"/>
                <a:gd name="T10" fmla="+- 0 9074 8703"/>
                <a:gd name="T11" fmla="*/ 9074 h 371"/>
                <a:gd name="T12" fmla="+- 0 5753 5692"/>
                <a:gd name="T13" fmla="*/ T12 w 370"/>
                <a:gd name="T14" fmla="+- 0 9063 8703"/>
                <a:gd name="T15" fmla="*/ 9063 h 371"/>
                <a:gd name="T16" fmla="+- 0 5737 5692"/>
                <a:gd name="T17" fmla="*/ T16 w 370"/>
                <a:gd name="T18" fmla="+- 0 9029 8703"/>
                <a:gd name="T19" fmla="*/ 9029 h 371"/>
                <a:gd name="T20" fmla="+- 0 5749 5692"/>
                <a:gd name="T21" fmla="*/ T20 w 370"/>
                <a:gd name="T22" fmla="+- 0 9017 8703"/>
                <a:gd name="T23" fmla="*/ 9017 h 371"/>
                <a:gd name="T24" fmla="+- 0 5732 5692"/>
                <a:gd name="T25" fmla="*/ T24 w 370"/>
                <a:gd name="T26" fmla="+- 0 9017 8703"/>
                <a:gd name="T27" fmla="*/ 9017 h 371"/>
                <a:gd name="T28" fmla="+- 0 5714 5692"/>
                <a:gd name="T29" fmla="*/ T28 w 370"/>
                <a:gd name="T30" fmla="+- 0 8978 8703"/>
                <a:gd name="T31" fmla="*/ 8978 h 371"/>
                <a:gd name="T32" fmla="+- 0 5710 5692"/>
                <a:gd name="T33" fmla="*/ T32 w 370"/>
                <a:gd name="T34" fmla="+- 0 8971 8703"/>
                <a:gd name="T35" fmla="*/ 8971 h 371"/>
                <a:gd name="T36" fmla="+- 0 5706 5692"/>
                <a:gd name="T37" fmla="*/ T36 w 370"/>
                <a:gd name="T38" fmla="+- 0 8965 8703"/>
                <a:gd name="T39" fmla="*/ 8965 h 371"/>
                <a:gd name="T40" fmla="+- 0 5738 5692"/>
                <a:gd name="T41" fmla="*/ T40 w 370"/>
                <a:gd name="T42" fmla="+- 0 8965 8703"/>
                <a:gd name="T43" fmla="*/ 8965 h 371"/>
                <a:gd name="T44" fmla="+- 0 5703 5692"/>
                <a:gd name="T45" fmla="*/ T44 w 370"/>
                <a:gd name="T46" fmla="+- 0 8950 8703"/>
                <a:gd name="T47" fmla="*/ 8950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370" h="371">
                  <a:moveTo>
                    <a:pt x="11" y="247"/>
                  </a:moveTo>
                  <a:lnTo>
                    <a:pt x="0" y="259"/>
                  </a:lnTo>
                  <a:lnTo>
                    <a:pt x="50" y="371"/>
                  </a:lnTo>
                  <a:lnTo>
                    <a:pt x="61" y="360"/>
                  </a:lnTo>
                  <a:lnTo>
                    <a:pt x="45" y="326"/>
                  </a:lnTo>
                  <a:lnTo>
                    <a:pt x="57" y="314"/>
                  </a:lnTo>
                  <a:lnTo>
                    <a:pt x="40" y="314"/>
                  </a:lnTo>
                  <a:lnTo>
                    <a:pt x="22" y="275"/>
                  </a:lnTo>
                  <a:lnTo>
                    <a:pt x="18" y="268"/>
                  </a:lnTo>
                  <a:lnTo>
                    <a:pt x="14" y="262"/>
                  </a:lnTo>
                  <a:lnTo>
                    <a:pt x="46" y="262"/>
                  </a:lnTo>
                  <a:lnTo>
                    <a:pt x="11" y="247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17" name="Freeform 342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738 5692"/>
                <a:gd name="T1" fmla="*/ T0 w 370"/>
                <a:gd name="T2" fmla="+- 0 8965 8703"/>
                <a:gd name="T3" fmla="*/ 8965 h 371"/>
                <a:gd name="T4" fmla="+- 0 5706 5692"/>
                <a:gd name="T5" fmla="*/ T4 w 370"/>
                <a:gd name="T6" fmla="+- 0 8965 8703"/>
                <a:gd name="T7" fmla="*/ 8965 h 371"/>
                <a:gd name="T8" fmla="+- 0 5711 5692"/>
                <a:gd name="T9" fmla="*/ T8 w 370"/>
                <a:gd name="T10" fmla="+- 0 8968 8703"/>
                <a:gd name="T11" fmla="*/ 8968 h 371"/>
                <a:gd name="T12" fmla="+- 0 5719 5692"/>
                <a:gd name="T13" fmla="*/ T12 w 370"/>
                <a:gd name="T14" fmla="+- 0 8971 8703"/>
                <a:gd name="T15" fmla="*/ 8971 h 371"/>
                <a:gd name="T16" fmla="+- 0 5759 5692"/>
                <a:gd name="T17" fmla="*/ T16 w 370"/>
                <a:gd name="T18" fmla="+- 0 8990 8703"/>
                <a:gd name="T19" fmla="*/ 8990 h 371"/>
                <a:gd name="T20" fmla="+- 0 5732 5692"/>
                <a:gd name="T21" fmla="*/ T20 w 370"/>
                <a:gd name="T22" fmla="+- 0 9017 8703"/>
                <a:gd name="T23" fmla="*/ 9017 h 371"/>
                <a:gd name="T24" fmla="+- 0 5749 5692"/>
                <a:gd name="T25" fmla="*/ T24 w 370"/>
                <a:gd name="T26" fmla="+- 0 9017 8703"/>
                <a:gd name="T27" fmla="*/ 9017 h 371"/>
                <a:gd name="T28" fmla="+- 0 5771 5692"/>
                <a:gd name="T29" fmla="*/ T28 w 370"/>
                <a:gd name="T30" fmla="+- 0 8995 8703"/>
                <a:gd name="T31" fmla="*/ 8995 h 371"/>
                <a:gd name="T32" fmla="+- 0 5811 5692"/>
                <a:gd name="T33" fmla="*/ T32 w 370"/>
                <a:gd name="T34" fmla="+- 0 8995 8703"/>
                <a:gd name="T35" fmla="*/ 8995 h 371"/>
                <a:gd name="T36" fmla="+- 0 5738 5692"/>
                <a:gd name="T37" fmla="*/ T36 w 370"/>
                <a:gd name="T38" fmla="+- 0 8965 8703"/>
                <a:gd name="T39" fmla="*/ 8965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70" h="371">
                  <a:moveTo>
                    <a:pt x="46" y="262"/>
                  </a:moveTo>
                  <a:lnTo>
                    <a:pt x="14" y="262"/>
                  </a:lnTo>
                  <a:lnTo>
                    <a:pt x="19" y="265"/>
                  </a:lnTo>
                  <a:lnTo>
                    <a:pt x="27" y="268"/>
                  </a:lnTo>
                  <a:lnTo>
                    <a:pt x="67" y="287"/>
                  </a:lnTo>
                  <a:lnTo>
                    <a:pt x="40" y="314"/>
                  </a:lnTo>
                  <a:lnTo>
                    <a:pt x="57" y="314"/>
                  </a:lnTo>
                  <a:lnTo>
                    <a:pt x="79" y="292"/>
                  </a:lnTo>
                  <a:lnTo>
                    <a:pt x="119" y="292"/>
                  </a:lnTo>
                  <a:lnTo>
                    <a:pt x="46" y="26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18" name="Freeform 343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811 5692"/>
                <a:gd name="T1" fmla="*/ T0 w 370"/>
                <a:gd name="T2" fmla="+- 0 8995 8703"/>
                <a:gd name="T3" fmla="*/ 8995 h 371"/>
                <a:gd name="T4" fmla="+- 0 5771 5692"/>
                <a:gd name="T5" fmla="*/ T4 w 370"/>
                <a:gd name="T6" fmla="+- 0 8995 8703"/>
                <a:gd name="T7" fmla="*/ 8995 h 371"/>
                <a:gd name="T8" fmla="+- 0 5806 5692"/>
                <a:gd name="T9" fmla="*/ T8 w 370"/>
                <a:gd name="T10" fmla="+- 0 9010 8703"/>
                <a:gd name="T11" fmla="*/ 9010 h 371"/>
                <a:gd name="T12" fmla="+- 0 5818 5692"/>
                <a:gd name="T13" fmla="*/ T12 w 370"/>
                <a:gd name="T14" fmla="+- 0 8998 8703"/>
                <a:gd name="T15" fmla="*/ 8998 h 371"/>
                <a:gd name="T16" fmla="+- 0 5811 5692"/>
                <a:gd name="T17" fmla="*/ T16 w 370"/>
                <a:gd name="T18" fmla="+- 0 8995 8703"/>
                <a:gd name="T19" fmla="*/ 8995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70" h="371">
                  <a:moveTo>
                    <a:pt x="119" y="292"/>
                  </a:moveTo>
                  <a:lnTo>
                    <a:pt x="79" y="292"/>
                  </a:lnTo>
                  <a:lnTo>
                    <a:pt x="114" y="307"/>
                  </a:lnTo>
                  <a:lnTo>
                    <a:pt x="126" y="295"/>
                  </a:lnTo>
                  <a:lnTo>
                    <a:pt x="119" y="29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19" name="Freeform 344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774 5692"/>
                <a:gd name="T1" fmla="*/ T0 w 370"/>
                <a:gd name="T2" fmla="+- 0 8924 8703"/>
                <a:gd name="T3" fmla="*/ 8924 h 371"/>
                <a:gd name="T4" fmla="+- 0 5765 5692"/>
                <a:gd name="T5" fmla="*/ T4 w 370"/>
                <a:gd name="T6" fmla="+- 0 8933 8703"/>
                <a:gd name="T7" fmla="*/ 8933 h 371"/>
                <a:gd name="T8" fmla="+- 0 5824 5692"/>
                <a:gd name="T9" fmla="*/ T8 w 370"/>
                <a:gd name="T10" fmla="+- 0 8992 8703"/>
                <a:gd name="T11" fmla="*/ 8992 h 371"/>
                <a:gd name="T12" fmla="+- 0 5834 5692"/>
                <a:gd name="T13" fmla="*/ T12 w 370"/>
                <a:gd name="T14" fmla="+- 0 8982 8703"/>
                <a:gd name="T15" fmla="*/ 8982 h 371"/>
                <a:gd name="T16" fmla="+- 0 5802 5692"/>
                <a:gd name="T17" fmla="*/ T16 w 370"/>
                <a:gd name="T18" fmla="+- 0 8950 8703"/>
                <a:gd name="T19" fmla="*/ 8950 h 371"/>
                <a:gd name="T20" fmla="+- 0 5794 5692"/>
                <a:gd name="T21" fmla="*/ T20 w 370"/>
                <a:gd name="T22" fmla="+- 0 8942 8703"/>
                <a:gd name="T23" fmla="*/ 8942 h 371"/>
                <a:gd name="T24" fmla="+- 0 5791 5692"/>
                <a:gd name="T25" fmla="*/ T24 w 370"/>
                <a:gd name="T26" fmla="+- 0 8936 8703"/>
                <a:gd name="T27" fmla="*/ 8936 h 371"/>
                <a:gd name="T28" fmla="+- 0 5791 5692"/>
                <a:gd name="T29" fmla="*/ T28 w 370"/>
                <a:gd name="T30" fmla="+- 0 8932 8703"/>
                <a:gd name="T31" fmla="*/ 8932 h 371"/>
                <a:gd name="T32" fmla="+- 0 5782 5692"/>
                <a:gd name="T33" fmla="*/ T32 w 370"/>
                <a:gd name="T34" fmla="+- 0 8932 8703"/>
                <a:gd name="T35" fmla="*/ 8932 h 371"/>
                <a:gd name="T36" fmla="+- 0 5774 5692"/>
                <a:gd name="T37" fmla="*/ T36 w 370"/>
                <a:gd name="T38" fmla="+- 0 8924 8703"/>
                <a:gd name="T39" fmla="*/ 8924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70" h="371">
                  <a:moveTo>
                    <a:pt x="82" y="221"/>
                  </a:moveTo>
                  <a:lnTo>
                    <a:pt x="73" y="230"/>
                  </a:lnTo>
                  <a:lnTo>
                    <a:pt x="132" y="289"/>
                  </a:lnTo>
                  <a:lnTo>
                    <a:pt x="142" y="279"/>
                  </a:lnTo>
                  <a:lnTo>
                    <a:pt x="110" y="247"/>
                  </a:lnTo>
                  <a:lnTo>
                    <a:pt x="102" y="239"/>
                  </a:lnTo>
                  <a:lnTo>
                    <a:pt x="99" y="233"/>
                  </a:lnTo>
                  <a:lnTo>
                    <a:pt x="99" y="229"/>
                  </a:lnTo>
                  <a:lnTo>
                    <a:pt x="90" y="229"/>
                  </a:lnTo>
                  <a:lnTo>
                    <a:pt x="82" y="221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20" name="Freeform 345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837 5692"/>
                <a:gd name="T1" fmla="*/ T0 w 370"/>
                <a:gd name="T2" fmla="+- 0 8909 8703"/>
                <a:gd name="T3" fmla="*/ 8909 h 371"/>
                <a:gd name="T4" fmla="+- 0 5810 5692"/>
                <a:gd name="T5" fmla="*/ T4 w 370"/>
                <a:gd name="T6" fmla="+- 0 8909 8703"/>
                <a:gd name="T7" fmla="*/ 8909 h 371"/>
                <a:gd name="T8" fmla="+- 0 5813 5692"/>
                <a:gd name="T9" fmla="*/ T8 w 370"/>
                <a:gd name="T10" fmla="+- 0 8909 8703"/>
                <a:gd name="T11" fmla="*/ 8909 h 371"/>
                <a:gd name="T12" fmla="+- 0 5819 5692"/>
                <a:gd name="T13" fmla="*/ T12 w 370"/>
                <a:gd name="T14" fmla="+- 0 8911 8703"/>
                <a:gd name="T15" fmla="*/ 8911 h 371"/>
                <a:gd name="T16" fmla="+- 0 5822 5692"/>
                <a:gd name="T17" fmla="*/ T16 w 370"/>
                <a:gd name="T18" fmla="+- 0 8914 8703"/>
                <a:gd name="T19" fmla="*/ 8914 h 371"/>
                <a:gd name="T20" fmla="+- 0 5828 5692"/>
                <a:gd name="T21" fmla="*/ T20 w 370"/>
                <a:gd name="T22" fmla="+- 0 8920 8703"/>
                <a:gd name="T23" fmla="*/ 8920 h 371"/>
                <a:gd name="T24" fmla="+- 0 5862 5692"/>
                <a:gd name="T25" fmla="*/ T24 w 370"/>
                <a:gd name="T26" fmla="+- 0 8954 8703"/>
                <a:gd name="T27" fmla="*/ 8954 h 371"/>
                <a:gd name="T28" fmla="+- 0 5872 5692"/>
                <a:gd name="T29" fmla="*/ T28 w 370"/>
                <a:gd name="T30" fmla="+- 0 8944 8703"/>
                <a:gd name="T31" fmla="*/ 8944 h 371"/>
                <a:gd name="T32" fmla="+- 0 5837 5692"/>
                <a:gd name="T33" fmla="*/ T32 w 370"/>
                <a:gd name="T34" fmla="+- 0 8909 8703"/>
                <a:gd name="T35" fmla="*/ 8909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70" h="371">
                  <a:moveTo>
                    <a:pt x="145" y="206"/>
                  </a:moveTo>
                  <a:lnTo>
                    <a:pt x="118" y="206"/>
                  </a:lnTo>
                  <a:lnTo>
                    <a:pt x="121" y="206"/>
                  </a:lnTo>
                  <a:lnTo>
                    <a:pt x="127" y="208"/>
                  </a:lnTo>
                  <a:lnTo>
                    <a:pt x="130" y="211"/>
                  </a:lnTo>
                  <a:lnTo>
                    <a:pt x="136" y="217"/>
                  </a:lnTo>
                  <a:lnTo>
                    <a:pt x="170" y="251"/>
                  </a:lnTo>
                  <a:lnTo>
                    <a:pt x="180" y="241"/>
                  </a:lnTo>
                  <a:lnTo>
                    <a:pt x="145" y="20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21" name="Freeform 346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811 5692"/>
                <a:gd name="T1" fmla="*/ T0 w 370"/>
                <a:gd name="T2" fmla="+- 0 8894 8703"/>
                <a:gd name="T3" fmla="*/ 8894 h 371"/>
                <a:gd name="T4" fmla="+- 0 5807 5692"/>
                <a:gd name="T5" fmla="*/ T4 w 370"/>
                <a:gd name="T6" fmla="+- 0 8894 8703"/>
                <a:gd name="T7" fmla="*/ 8894 h 371"/>
                <a:gd name="T8" fmla="+- 0 5799 5692"/>
                <a:gd name="T9" fmla="*/ T8 w 370"/>
                <a:gd name="T10" fmla="+- 0 8898 8703"/>
                <a:gd name="T11" fmla="*/ 8898 h 371"/>
                <a:gd name="T12" fmla="+- 0 5795 5692"/>
                <a:gd name="T13" fmla="*/ T12 w 370"/>
                <a:gd name="T14" fmla="+- 0 8900 8703"/>
                <a:gd name="T15" fmla="*/ 8900 h 371"/>
                <a:gd name="T16" fmla="+- 0 5791 5692"/>
                <a:gd name="T17" fmla="*/ T16 w 370"/>
                <a:gd name="T18" fmla="+- 0 8905 8703"/>
                <a:gd name="T19" fmla="*/ 8905 h 371"/>
                <a:gd name="T20" fmla="+- 0 5783 5692"/>
                <a:gd name="T21" fmla="*/ T20 w 370"/>
                <a:gd name="T22" fmla="+- 0 8912 8703"/>
                <a:gd name="T23" fmla="*/ 8912 h 371"/>
                <a:gd name="T24" fmla="+- 0 5780 5692"/>
                <a:gd name="T25" fmla="*/ T24 w 370"/>
                <a:gd name="T26" fmla="+- 0 8922 8703"/>
                <a:gd name="T27" fmla="*/ 8922 h 371"/>
                <a:gd name="T28" fmla="+- 0 5782 5692"/>
                <a:gd name="T29" fmla="*/ T28 w 370"/>
                <a:gd name="T30" fmla="+- 0 8932 8703"/>
                <a:gd name="T31" fmla="*/ 8932 h 371"/>
                <a:gd name="T32" fmla="+- 0 5791 5692"/>
                <a:gd name="T33" fmla="*/ T32 w 370"/>
                <a:gd name="T34" fmla="+- 0 8932 8703"/>
                <a:gd name="T35" fmla="*/ 8932 h 371"/>
                <a:gd name="T36" fmla="+- 0 5791 5692"/>
                <a:gd name="T37" fmla="*/ T36 w 370"/>
                <a:gd name="T38" fmla="+- 0 8930 8703"/>
                <a:gd name="T39" fmla="*/ 8930 h 371"/>
                <a:gd name="T40" fmla="+- 0 5791 5692"/>
                <a:gd name="T41" fmla="*/ T40 w 370"/>
                <a:gd name="T42" fmla="+- 0 8924 8703"/>
                <a:gd name="T43" fmla="*/ 8924 h 371"/>
                <a:gd name="T44" fmla="+- 0 5794 5692"/>
                <a:gd name="T45" fmla="*/ T44 w 370"/>
                <a:gd name="T46" fmla="+- 0 8919 8703"/>
                <a:gd name="T47" fmla="*/ 8919 h 371"/>
                <a:gd name="T48" fmla="+- 0 5798 5692"/>
                <a:gd name="T49" fmla="*/ T48 w 370"/>
                <a:gd name="T50" fmla="+- 0 8915 8703"/>
                <a:gd name="T51" fmla="*/ 8915 h 371"/>
                <a:gd name="T52" fmla="+- 0 5801 5692"/>
                <a:gd name="T53" fmla="*/ T52 w 370"/>
                <a:gd name="T54" fmla="+- 0 8912 8703"/>
                <a:gd name="T55" fmla="*/ 8912 h 371"/>
                <a:gd name="T56" fmla="+- 0 5804 5692"/>
                <a:gd name="T57" fmla="*/ T56 w 370"/>
                <a:gd name="T58" fmla="+- 0 8910 8703"/>
                <a:gd name="T59" fmla="*/ 8910 h 371"/>
                <a:gd name="T60" fmla="+- 0 5810 5692"/>
                <a:gd name="T61" fmla="*/ T60 w 370"/>
                <a:gd name="T62" fmla="+- 0 8909 8703"/>
                <a:gd name="T63" fmla="*/ 8909 h 371"/>
                <a:gd name="T64" fmla="+- 0 5837 5692"/>
                <a:gd name="T65" fmla="*/ T64 w 370"/>
                <a:gd name="T66" fmla="+- 0 8909 8703"/>
                <a:gd name="T67" fmla="*/ 8909 h 371"/>
                <a:gd name="T68" fmla="+- 0 5836 5692"/>
                <a:gd name="T69" fmla="*/ T68 w 370"/>
                <a:gd name="T70" fmla="+- 0 8908 8703"/>
                <a:gd name="T71" fmla="*/ 8908 h 371"/>
                <a:gd name="T72" fmla="+- 0 5831 5692"/>
                <a:gd name="T73" fmla="*/ T72 w 370"/>
                <a:gd name="T74" fmla="+- 0 8903 8703"/>
                <a:gd name="T75" fmla="*/ 8903 h 371"/>
                <a:gd name="T76" fmla="+- 0 5828 5692"/>
                <a:gd name="T77" fmla="*/ T76 w 370"/>
                <a:gd name="T78" fmla="+- 0 8900 8703"/>
                <a:gd name="T79" fmla="*/ 8900 h 371"/>
                <a:gd name="T80" fmla="+- 0 5822 5692"/>
                <a:gd name="T81" fmla="*/ T80 w 370"/>
                <a:gd name="T82" fmla="+- 0 8896 8703"/>
                <a:gd name="T83" fmla="*/ 8896 h 371"/>
                <a:gd name="T84" fmla="+- 0 5819 5692"/>
                <a:gd name="T85" fmla="*/ T84 w 370"/>
                <a:gd name="T86" fmla="+- 0 8895 8703"/>
                <a:gd name="T87" fmla="*/ 8895 h 371"/>
                <a:gd name="T88" fmla="+- 0 5811 5692"/>
                <a:gd name="T89" fmla="*/ T88 w 370"/>
                <a:gd name="T90" fmla="+- 0 8894 8703"/>
                <a:gd name="T91" fmla="*/ 8894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370" h="371">
                  <a:moveTo>
                    <a:pt x="119" y="191"/>
                  </a:moveTo>
                  <a:lnTo>
                    <a:pt x="115" y="191"/>
                  </a:lnTo>
                  <a:lnTo>
                    <a:pt x="107" y="195"/>
                  </a:lnTo>
                  <a:lnTo>
                    <a:pt x="103" y="197"/>
                  </a:lnTo>
                  <a:lnTo>
                    <a:pt x="99" y="202"/>
                  </a:lnTo>
                  <a:lnTo>
                    <a:pt x="91" y="209"/>
                  </a:lnTo>
                  <a:lnTo>
                    <a:pt x="88" y="219"/>
                  </a:lnTo>
                  <a:lnTo>
                    <a:pt x="90" y="229"/>
                  </a:lnTo>
                  <a:lnTo>
                    <a:pt x="99" y="229"/>
                  </a:lnTo>
                  <a:lnTo>
                    <a:pt x="99" y="227"/>
                  </a:lnTo>
                  <a:lnTo>
                    <a:pt x="99" y="221"/>
                  </a:lnTo>
                  <a:lnTo>
                    <a:pt x="102" y="216"/>
                  </a:lnTo>
                  <a:lnTo>
                    <a:pt x="106" y="212"/>
                  </a:lnTo>
                  <a:lnTo>
                    <a:pt x="109" y="209"/>
                  </a:lnTo>
                  <a:lnTo>
                    <a:pt x="112" y="207"/>
                  </a:lnTo>
                  <a:lnTo>
                    <a:pt x="118" y="206"/>
                  </a:lnTo>
                  <a:lnTo>
                    <a:pt x="145" y="206"/>
                  </a:lnTo>
                  <a:lnTo>
                    <a:pt x="144" y="205"/>
                  </a:lnTo>
                  <a:lnTo>
                    <a:pt x="139" y="200"/>
                  </a:lnTo>
                  <a:lnTo>
                    <a:pt x="136" y="197"/>
                  </a:lnTo>
                  <a:lnTo>
                    <a:pt x="130" y="193"/>
                  </a:lnTo>
                  <a:lnTo>
                    <a:pt x="127" y="192"/>
                  </a:lnTo>
                  <a:lnTo>
                    <a:pt x="119" y="191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22" name="Freeform 347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859 5692"/>
                <a:gd name="T1" fmla="*/ T0 w 370"/>
                <a:gd name="T2" fmla="+- 0 8874 8703"/>
                <a:gd name="T3" fmla="*/ 8874 h 371"/>
                <a:gd name="T4" fmla="+- 0 5839 5692"/>
                <a:gd name="T5" fmla="*/ T4 w 370"/>
                <a:gd name="T6" fmla="+- 0 8874 8703"/>
                <a:gd name="T7" fmla="*/ 8874 h 371"/>
                <a:gd name="T8" fmla="+- 0 5879 5692"/>
                <a:gd name="T9" fmla="*/ T8 w 370"/>
                <a:gd name="T10" fmla="+- 0 8914 8703"/>
                <a:gd name="T11" fmla="*/ 8914 h 371"/>
                <a:gd name="T12" fmla="+- 0 5883 5692"/>
                <a:gd name="T13" fmla="*/ T12 w 370"/>
                <a:gd name="T14" fmla="+- 0 8918 8703"/>
                <a:gd name="T15" fmla="*/ 8918 h 371"/>
                <a:gd name="T16" fmla="+- 0 5886 5692"/>
                <a:gd name="T17" fmla="*/ T16 w 370"/>
                <a:gd name="T18" fmla="+- 0 8919 8703"/>
                <a:gd name="T19" fmla="*/ 8919 h 371"/>
                <a:gd name="T20" fmla="+- 0 5889 5692"/>
                <a:gd name="T21" fmla="*/ T20 w 370"/>
                <a:gd name="T22" fmla="+- 0 8920 8703"/>
                <a:gd name="T23" fmla="*/ 8920 h 371"/>
                <a:gd name="T24" fmla="+- 0 5892 5692"/>
                <a:gd name="T25" fmla="*/ T24 w 370"/>
                <a:gd name="T26" fmla="+- 0 8920 8703"/>
                <a:gd name="T27" fmla="*/ 8920 h 371"/>
                <a:gd name="T28" fmla="+- 0 5896 5692"/>
                <a:gd name="T29" fmla="*/ T28 w 370"/>
                <a:gd name="T30" fmla="+- 0 8919 8703"/>
                <a:gd name="T31" fmla="*/ 8919 h 371"/>
                <a:gd name="T32" fmla="+- 0 5898 5692"/>
                <a:gd name="T33" fmla="*/ T32 w 370"/>
                <a:gd name="T34" fmla="+- 0 8918 8703"/>
                <a:gd name="T35" fmla="*/ 8918 h 371"/>
                <a:gd name="T36" fmla="+- 0 5901 5692"/>
                <a:gd name="T37" fmla="*/ T36 w 370"/>
                <a:gd name="T38" fmla="+- 0 8916 8703"/>
                <a:gd name="T39" fmla="*/ 8916 h 371"/>
                <a:gd name="T40" fmla="+- 0 5907 5692"/>
                <a:gd name="T41" fmla="*/ T40 w 370"/>
                <a:gd name="T42" fmla="+- 0 8910 8703"/>
                <a:gd name="T43" fmla="*/ 8910 h 371"/>
                <a:gd name="T44" fmla="+- 0 5909 5692"/>
                <a:gd name="T45" fmla="*/ T44 w 370"/>
                <a:gd name="T46" fmla="+- 0 8908 8703"/>
                <a:gd name="T47" fmla="*/ 8908 h 371"/>
                <a:gd name="T48" fmla="+- 0 5911 5692"/>
                <a:gd name="T49" fmla="*/ T48 w 370"/>
                <a:gd name="T50" fmla="+- 0 8905 8703"/>
                <a:gd name="T51" fmla="*/ 8905 h 371"/>
                <a:gd name="T52" fmla="+- 0 5892 5692"/>
                <a:gd name="T53" fmla="*/ T52 w 370"/>
                <a:gd name="T54" fmla="+- 0 8905 8703"/>
                <a:gd name="T55" fmla="*/ 8905 h 371"/>
                <a:gd name="T56" fmla="+- 0 5891 5692"/>
                <a:gd name="T57" fmla="*/ T56 w 370"/>
                <a:gd name="T58" fmla="+- 0 8904 8703"/>
                <a:gd name="T59" fmla="*/ 8904 h 371"/>
                <a:gd name="T60" fmla="+- 0 5888 5692"/>
                <a:gd name="T61" fmla="*/ T60 w 370"/>
                <a:gd name="T62" fmla="+- 0 8904 8703"/>
                <a:gd name="T63" fmla="*/ 8904 h 371"/>
                <a:gd name="T64" fmla="+- 0 5886 5692"/>
                <a:gd name="T65" fmla="*/ T64 w 370"/>
                <a:gd name="T66" fmla="+- 0 8902 8703"/>
                <a:gd name="T67" fmla="*/ 8902 h 371"/>
                <a:gd name="T68" fmla="+- 0 5884 5692"/>
                <a:gd name="T69" fmla="*/ T68 w 370"/>
                <a:gd name="T70" fmla="+- 0 8899 8703"/>
                <a:gd name="T71" fmla="*/ 8899 h 371"/>
                <a:gd name="T72" fmla="+- 0 5859 5692"/>
                <a:gd name="T73" fmla="*/ T72 w 370"/>
                <a:gd name="T74" fmla="+- 0 8874 8703"/>
                <a:gd name="T75" fmla="*/ 8874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370" h="371">
                  <a:moveTo>
                    <a:pt x="167" y="171"/>
                  </a:moveTo>
                  <a:lnTo>
                    <a:pt x="147" y="171"/>
                  </a:lnTo>
                  <a:lnTo>
                    <a:pt x="187" y="211"/>
                  </a:lnTo>
                  <a:lnTo>
                    <a:pt x="191" y="215"/>
                  </a:lnTo>
                  <a:lnTo>
                    <a:pt x="194" y="216"/>
                  </a:lnTo>
                  <a:lnTo>
                    <a:pt x="197" y="217"/>
                  </a:lnTo>
                  <a:lnTo>
                    <a:pt x="200" y="217"/>
                  </a:lnTo>
                  <a:lnTo>
                    <a:pt x="204" y="216"/>
                  </a:lnTo>
                  <a:lnTo>
                    <a:pt x="206" y="215"/>
                  </a:lnTo>
                  <a:lnTo>
                    <a:pt x="209" y="213"/>
                  </a:lnTo>
                  <a:lnTo>
                    <a:pt x="215" y="207"/>
                  </a:lnTo>
                  <a:lnTo>
                    <a:pt x="217" y="205"/>
                  </a:lnTo>
                  <a:lnTo>
                    <a:pt x="219" y="202"/>
                  </a:lnTo>
                  <a:lnTo>
                    <a:pt x="200" y="202"/>
                  </a:lnTo>
                  <a:lnTo>
                    <a:pt x="199" y="201"/>
                  </a:lnTo>
                  <a:lnTo>
                    <a:pt x="196" y="201"/>
                  </a:lnTo>
                  <a:lnTo>
                    <a:pt x="194" y="199"/>
                  </a:lnTo>
                  <a:lnTo>
                    <a:pt x="192" y="196"/>
                  </a:lnTo>
                  <a:lnTo>
                    <a:pt x="167" y="171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23" name="Freeform 348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901 5692"/>
                <a:gd name="T1" fmla="*/ T0 w 370"/>
                <a:gd name="T2" fmla="+- 0 8897 8703"/>
                <a:gd name="T3" fmla="*/ 8897 h 371"/>
                <a:gd name="T4" fmla="+- 0 5899 5692"/>
                <a:gd name="T5" fmla="*/ T4 w 370"/>
                <a:gd name="T6" fmla="+- 0 8900 8703"/>
                <a:gd name="T7" fmla="*/ 8900 h 371"/>
                <a:gd name="T8" fmla="+- 0 5897 5692"/>
                <a:gd name="T9" fmla="*/ T8 w 370"/>
                <a:gd name="T10" fmla="+- 0 8901 8703"/>
                <a:gd name="T11" fmla="*/ 8901 h 371"/>
                <a:gd name="T12" fmla="+- 0 5896 5692"/>
                <a:gd name="T13" fmla="*/ T12 w 370"/>
                <a:gd name="T14" fmla="+- 0 8903 8703"/>
                <a:gd name="T15" fmla="*/ 8903 h 371"/>
                <a:gd name="T16" fmla="+- 0 5895 5692"/>
                <a:gd name="T17" fmla="*/ T16 w 370"/>
                <a:gd name="T18" fmla="+- 0 8904 8703"/>
                <a:gd name="T19" fmla="*/ 8904 h 371"/>
                <a:gd name="T20" fmla="+- 0 5893 5692"/>
                <a:gd name="T21" fmla="*/ T20 w 370"/>
                <a:gd name="T22" fmla="+- 0 8904 8703"/>
                <a:gd name="T23" fmla="*/ 8904 h 371"/>
                <a:gd name="T24" fmla="+- 0 5892 5692"/>
                <a:gd name="T25" fmla="*/ T24 w 370"/>
                <a:gd name="T26" fmla="+- 0 8905 8703"/>
                <a:gd name="T27" fmla="*/ 8905 h 371"/>
                <a:gd name="T28" fmla="+- 0 5911 5692"/>
                <a:gd name="T29" fmla="*/ T28 w 370"/>
                <a:gd name="T30" fmla="+- 0 8905 8703"/>
                <a:gd name="T31" fmla="*/ 8905 h 371"/>
                <a:gd name="T32" fmla="+- 0 5912 5692"/>
                <a:gd name="T33" fmla="*/ T32 w 370"/>
                <a:gd name="T34" fmla="+- 0 8904 8703"/>
                <a:gd name="T35" fmla="*/ 8904 h 371"/>
                <a:gd name="T36" fmla="+- 0 5901 5692"/>
                <a:gd name="T37" fmla="*/ T36 w 370"/>
                <a:gd name="T38" fmla="+- 0 8897 8703"/>
                <a:gd name="T39" fmla="*/ 8897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70" h="371">
                  <a:moveTo>
                    <a:pt x="209" y="194"/>
                  </a:moveTo>
                  <a:lnTo>
                    <a:pt x="207" y="197"/>
                  </a:lnTo>
                  <a:lnTo>
                    <a:pt x="205" y="198"/>
                  </a:lnTo>
                  <a:lnTo>
                    <a:pt x="204" y="200"/>
                  </a:lnTo>
                  <a:lnTo>
                    <a:pt x="203" y="201"/>
                  </a:lnTo>
                  <a:lnTo>
                    <a:pt x="201" y="201"/>
                  </a:lnTo>
                  <a:lnTo>
                    <a:pt x="200" y="202"/>
                  </a:lnTo>
                  <a:lnTo>
                    <a:pt x="219" y="202"/>
                  </a:lnTo>
                  <a:lnTo>
                    <a:pt x="220" y="201"/>
                  </a:lnTo>
                  <a:lnTo>
                    <a:pt x="209" y="19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24" name="Freeform 349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869 5692"/>
                <a:gd name="T1" fmla="*/ T0 w 370"/>
                <a:gd name="T2" fmla="+- 0 8829 8703"/>
                <a:gd name="T3" fmla="*/ 8829 h 371"/>
                <a:gd name="T4" fmla="+- 0 5860 5692"/>
                <a:gd name="T5" fmla="*/ T4 w 370"/>
                <a:gd name="T6" fmla="+- 0 8838 8703"/>
                <a:gd name="T7" fmla="*/ 8838 h 371"/>
                <a:gd name="T8" fmla="+- 0 5919 5692"/>
                <a:gd name="T9" fmla="*/ T8 w 370"/>
                <a:gd name="T10" fmla="+- 0 8897 8703"/>
                <a:gd name="T11" fmla="*/ 8897 h 371"/>
                <a:gd name="T12" fmla="+- 0 5929 5692"/>
                <a:gd name="T13" fmla="*/ T12 w 370"/>
                <a:gd name="T14" fmla="+- 0 8887 8703"/>
                <a:gd name="T15" fmla="*/ 8887 h 371"/>
                <a:gd name="T16" fmla="+- 0 5898 5692"/>
                <a:gd name="T17" fmla="*/ T16 w 370"/>
                <a:gd name="T18" fmla="+- 0 8856 8703"/>
                <a:gd name="T19" fmla="*/ 8856 h 371"/>
                <a:gd name="T20" fmla="+- 0 5894 5692"/>
                <a:gd name="T21" fmla="*/ T20 w 370"/>
                <a:gd name="T22" fmla="+- 0 8852 8703"/>
                <a:gd name="T23" fmla="*/ 8852 h 371"/>
                <a:gd name="T24" fmla="+- 0 5891 5692"/>
                <a:gd name="T25" fmla="*/ T24 w 370"/>
                <a:gd name="T26" fmla="+- 0 8848 8703"/>
                <a:gd name="T27" fmla="*/ 8848 h 371"/>
                <a:gd name="T28" fmla="+- 0 5887 5692"/>
                <a:gd name="T29" fmla="*/ T28 w 370"/>
                <a:gd name="T30" fmla="+- 0 8840 8703"/>
                <a:gd name="T31" fmla="*/ 8840 h 371"/>
                <a:gd name="T32" fmla="+- 0 5886 5692"/>
                <a:gd name="T33" fmla="*/ T32 w 370"/>
                <a:gd name="T34" fmla="+- 0 8838 8703"/>
                <a:gd name="T35" fmla="*/ 8838 h 371"/>
                <a:gd name="T36" fmla="+- 0 5878 5692"/>
                <a:gd name="T37" fmla="*/ T36 w 370"/>
                <a:gd name="T38" fmla="+- 0 8838 8703"/>
                <a:gd name="T39" fmla="*/ 8838 h 371"/>
                <a:gd name="T40" fmla="+- 0 5869 5692"/>
                <a:gd name="T41" fmla="*/ T40 w 370"/>
                <a:gd name="T42" fmla="+- 0 8829 8703"/>
                <a:gd name="T43" fmla="*/ 8829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370" h="371">
                  <a:moveTo>
                    <a:pt x="177" y="126"/>
                  </a:moveTo>
                  <a:lnTo>
                    <a:pt x="168" y="135"/>
                  </a:lnTo>
                  <a:lnTo>
                    <a:pt x="227" y="194"/>
                  </a:lnTo>
                  <a:lnTo>
                    <a:pt x="237" y="184"/>
                  </a:lnTo>
                  <a:lnTo>
                    <a:pt x="206" y="153"/>
                  </a:lnTo>
                  <a:lnTo>
                    <a:pt x="202" y="149"/>
                  </a:lnTo>
                  <a:lnTo>
                    <a:pt x="199" y="145"/>
                  </a:lnTo>
                  <a:lnTo>
                    <a:pt x="195" y="137"/>
                  </a:lnTo>
                  <a:lnTo>
                    <a:pt x="194" y="135"/>
                  </a:lnTo>
                  <a:lnTo>
                    <a:pt x="186" y="135"/>
                  </a:lnTo>
                  <a:lnTo>
                    <a:pt x="177" y="12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25" name="Freeform 350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821 5692"/>
                <a:gd name="T1" fmla="*/ T0 w 370"/>
                <a:gd name="T2" fmla="+- 0 8836 8703"/>
                <a:gd name="T3" fmla="*/ 8836 h 371"/>
                <a:gd name="T4" fmla="+- 0 5817 5692"/>
                <a:gd name="T5" fmla="*/ T4 w 370"/>
                <a:gd name="T6" fmla="+- 0 8852 8703"/>
                <a:gd name="T7" fmla="*/ 8852 h 371"/>
                <a:gd name="T8" fmla="+- 0 5831 5692"/>
                <a:gd name="T9" fmla="*/ T8 w 370"/>
                <a:gd name="T10" fmla="+- 0 8867 8703"/>
                <a:gd name="T11" fmla="*/ 8867 h 371"/>
                <a:gd name="T12" fmla="+- 0 5824 5692"/>
                <a:gd name="T13" fmla="*/ T12 w 370"/>
                <a:gd name="T14" fmla="+- 0 8874 8703"/>
                <a:gd name="T15" fmla="*/ 8874 h 371"/>
                <a:gd name="T16" fmla="+- 0 5832 5692"/>
                <a:gd name="T17" fmla="*/ T16 w 370"/>
                <a:gd name="T18" fmla="+- 0 8882 8703"/>
                <a:gd name="T19" fmla="*/ 8882 h 371"/>
                <a:gd name="T20" fmla="+- 0 5839 5692"/>
                <a:gd name="T21" fmla="*/ T20 w 370"/>
                <a:gd name="T22" fmla="+- 0 8874 8703"/>
                <a:gd name="T23" fmla="*/ 8874 h 371"/>
                <a:gd name="T24" fmla="+- 0 5859 5692"/>
                <a:gd name="T25" fmla="*/ T24 w 370"/>
                <a:gd name="T26" fmla="+- 0 8874 8703"/>
                <a:gd name="T27" fmla="*/ 8874 h 371"/>
                <a:gd name="T28" fmla="+- 0 5849 5692"/>
                <a:gd name="T29" fmla="*/ T28 w 370"/>
                <a:gd name="T30" fmla="+- 0 8865 8703"/>
                <a:gd name="T31" fmla="*/ 8865 h 371"/>
                <a:gd name="T32" fmla="+- 0 5857 5692"/>
                <a:gd name="T33" fmla="*/ T32 w 370"/>
                <a:gd name="T34" fmla="+- 0 8857 8703"/>
                <a:gd name="T35" fmla="*/ 8857 h 371"/>
                <a:gd name="T36" fmla="+- 0 5841 5692"/>
                <a:gd name="T37" fmla="*/ T36 w 370"/>
                <a:gd name="T38" fmla="+- 0 8857 8703"/>
                <a:gd name="T39" fmla="*/ 8857 h 371"/>
                <a:gd name="T40" fmla="+- 0 5821 5692"/>
                <a:gd name="T41" fmla="*/ T40 w 370"/>
                <a:gd name="T42" fmla="+- 0 8836 8703"/>
                <a:gd name="T43" fmla="*/ 8836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370" h="371">
                  <a:moveTo>
                    <a:pt x="129" y="133"/>
                  </a:moveTo>
                  <a:lnTo>
                    <a:pt x="125" y="149"/>
                  </a:lnTo>
                  <a:lnTo>
                    <a:pt x="139" y="164"/>
                  </a:lnTo>
                  <a:lnTo>
                    <a:pt x="132" y="171"/>
                  </a:lnTo>
                  <a:lnTo>
                    <a:pt x="140" y="179"/>
                  </a:lnTo>
                  <a:lnTo>
                    <a:pt x="147" y="171"/>
                  </a:lnTo>
                  <a:lnTo>
                    <a:pt x="167" y="171"/>
                  </a:lnTo>
                  <a:lnTo>
                    <a:pt x="157" y="162"/>
                  </a:lnTo>
                  <a:lnTo>
                    <a:pt x="165" y="154"/>
                  </a:lnTo>
                  <a:lnTo>
                    <a:pt x="149" y="154"/>
                  </a:lnTo>
                  <a:lnTo>
                    <a:pt x="129" y="133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26" name="Freeform 351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908 5692"/>
                <a:gd name="T1" fmla="*/ T0 w 370"/>
                <a:gd name="T2" fmla="+- 0 8791 8703"/>
                <a:gd name="T3" fmla="*/ 8791 h 371"/>
                <a:gd name="T4" fmla="+- 0 5898 5692"/>
                <a:gd name="T5" fmla="*/ T4 w 370"/>
                <a:gd name="T6" fmla="+- 0 8801 8703"/>
                <a:gd name="T7" fmla="*/ 8801 h 371"/>
                <a:gd name="T8" fmla="+- 0 5956 5692"/>
                <a:gd name="T9" fmla="*/ T8 w 370"/>
                <a:gd name="T10" fmla="+- 0 8860 8703"/>
                <a:gd name="T11" fmla="*/ 8860 h 371"/>
                <a:gd name="T12" fmla="+- 0 5966 5692"/>
                <a:gd name="T13" fmla="*/ T12 w 370"/>
                <a:gd name="T14" fmla="+- 0 8850 8703"/>
                <a:gd name="T15" fmla="*/ 8850 h 371"/>
                <a:gd name="T16" fmla="+- 0 5908 5692"/>
                <a:gd name="T17" fmla="*/ T16 w 370"/>
                <a:gd name="T18" fmla="+- 0 8791 8703"/>
                <a:gd name="T19" fmla="*/ 8791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70" h="371">
                  <a:moveTo>
                    <a:pt x="216" y="88"/>
                  </a:moveTo>
                  <a:lnTo>
                    <a:pt x="206" y="98"/>
                  </a:lnTo>
                  <a:lnTo>
                    <a:pt x="264" y="157"/>
                  </a:lnTo>
                  <a:lnTo>
                    <a:pt x="274" y="147"/>
                  </a:lnTo>
                  <a:lnTo>
                    <a:pt x="216" y="8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27" name="Freeform 352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851 5692"/>
                <a:gd name="T1" fmla="*/ T0 w 370"/>
                <a:gd name="T2" fmla="+- 0 8847 8703"/>
                <a:gd name="T3" fmla="*/ 8847 h 371"/>
                <a:gd name="T4" fmla="+- 0 5841 5692"/>
                <a:gd name="T5" fmla="*/ T4 w 370"/>
                <a:gd name="T6" fmla="+- 0 8857 8703"/>
                <a:gd name="T7" fmla="*/ 8857 h 371"/>
                <a:gd name="T8" fmla="+- 0 5857 5692"/>
                <a:gd name="T9" fmla="*/ T8 w 370"/>
                <a:gd name="T10" fmla="+- 0 8857 8703"/>
                <a:gd name="T11" fmla="*/ 8857 h 371"/>
                <a:gd name="T12" fmla="+- 0 5859 5692"/>
                <a:gd name="T13" fmla="*/ T12 w 370"/>
                <a:gd name="T14" fmla="+- 0 8854 8703"/>
                <a:gd name="T15" fmla="*/ 8854 h 371"/>
                <a:gd name="T16" fmla="+- 0 5851 5692"/>
                <a:gd name="T17" fmla="*/ T16 w 370"/>
                <a:gd name="T18" fmla="+- 0 8847 8703"/>
                <a:gd name="T19" fmla="*/ 8847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70" h="371">
                  <a:moveTo>
                    <a:pt x="159" y="144"/>
                  </a:moveTo>
                  <a:lnTo>
                    <a:pt x="149" y="154"/>
                  </a:lnTo>
                  <a:lnTo>
                    <a:pt x="165" y="154"/>
                  </a:lnTo>
                  <a:lnTo>
                    <a:pt x="167" y="151"/>
                  </a:lnTo>
                  <a:lnTo>
                    <a:pt x="159" y="14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28" name="Freeform 353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894 5692"/>
                <a:gd name="T1" fmla="*/ T0 w 370"/>
                <a:gd name="T2" fmla="+- 0 8808 8703"/>
                <a:gd name="T3" fmla="*/ 8808 h 371"/>
                <a:gd name="T4" fmla="+- 0 5876 5692"/>
                <a:gd name="T5" fmla="*/ T4 w 370"/>
                <a:gd name="T6" fmla="+- 0 8826 8703"/>
                <a:gd name="T7" fmla="*/ 8826 h 371"/>
                <a:gd name="T8" fmla="+- 0 5876 5692"/>
                <a:gd name="T9" fmla="*/ T8 w 370"/>
                <a:gd name="T10" fmla="+- 0 8828 8703"/>
                <a:gd name="T11" fmla="*/ 8828 h 371"/>
                <a:gd name="T12" fmla="+- 0 5876 5692"/>
                <a:gd name="T13" fmla="*/ T12 w 370"/>
                <a:gd name="T14" fmla="+- 0 8832 8703"/>
                <a:gd name="T15" fmla="*/ 8832 h 371"/>
                <a:gd name="T16" fmla="+- 0 5878 5692"/>
                <a:gd name="T17" fmla="*/ T16 w 370"/>
                <a:gd name="T18" fmla="+- 0 8838 8703"/>
                <a:gd name="T19" fmla="*/ 8838 h 371"/>
                <a:gd name="T20" fmla="+- 0 5886 5692"/>
                <a:gd name="T21" fmla="*/ T20 w 370"/>
                <a:gd name="T22" fmla="+- 0 8838 8703"/>
                <a:gd name="T23" fmla="*/ 8838 h 371"/>
                <a:gd name="T24" fmla="+- 0 5886 5692"/>
                <a:gd name="T25" fmla="*/ T24 w 370"/>
                <a:gd name="T26" fmla="+- 0 8836 8703"/>
                <a:gd name="T27" fmla="*/ 8836 h 371"/>
                <a:gd name="T28" fmla="+- 0 5887 5692"/>
                <a:gd name="T29" fmla="*/ T28 w 370"/>
                <a:gd name="T30" fmla="+- 0 8831 8703"/>
                <a:gd name="T31" fmla="*/ 8831 h 371"/>
                <a:gd name="T32" fmla="+- 0 5900 5692"/>
                <a:gd name="T33" fmla="*/ T32 w 370"/>
                <a:gd name="T34" fmla="+- 0 8821 8703"/>
                <a:gd name="T35" fmla="*/ 8821 h 371"/>
                <a:gd name="T36" fmla="+- 0 5894 5692"/>
                <a:gd name="T37" fmla="*/ T36 w 370"/>
                <a:gd name="T38" fmla="+- 0 8808 8703"/>
                <a:gd name="T39" fmla="*/ 8808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70" h="371">
                  <a:moveTo>
                    <a:pt x="202" y="105"/>
                  </a:moveTo>
                  <a:lnTo>
                    <a:pt x="184" y="123"/>
                  </a:lnTo>
                  <a:lnTo>
                    <a:pt x="184" y="125"/>
                  </a:lnTo>
                  <a:lnTo>
                    <a:pt x="184" y="129"/>
                  </a:lnTo>
                  <a:lnTo>
                    <a:pt x="186" y="135"/>
                  </a:lnTo>
                  <a:lnTo>
                    <a:pt x="194" y="135"/>
                  </a:lnTo>
                  <a:lnTo>
                    <a:pt x="194" y="133"/>
                  </a:lnTo>
                  <a:lnTo>
                    <a:pt x="195" y="128"/>
                  </a:lnTo>
                  <a:lnTo>
                    <a:pt x="208" y="118"/>
                  </a:lnTo>
                  <a:lnTo>
                    <a:pt x="202" y="105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29" name="Freeform 354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932 5692"/>
                <a:gd name="T1" fmla="*/ T0 w 370"/>
                <a:gd name="T2" fmla="+- 0 8766 8703"/>
                <a:gd name="T3" fmla="*/ 8766 h 371"/>
                <a:gd name="T4" fmla="+- 0 5923 5692"/>
                <a:gd name="T5" fmla="*/ T4 w 370"/>
                <a:gd name="T6" fmla="+- 0 8775 8703"/>
                <a:gd name="T7" fmla="*/ 8775 h 371"/>
                <a:gd name="T8" fmla="+- 0 5982 5692"/>
                <a:gd name="T9" fmla="*/ T8 w 370"/>
                <a:gd name="T10" fmla="+- 0 8834 8703"/>
                <a:gd name="T11" fmla="*/ 8834 h 371"/>
                <a:gd name="T12" fmla="+- 0 5992 5692"/>
                <a:gd name="T13" fmla="*/ T12 w 370"/>
                <a:gd name="T14" fmla="+- 0 8824 8703"/>
                <a:gd name="T15" fmla="*/ 8824 h 371"/>
                <a:gd name="T16" fmla="+- 0 5961 5692"/>
                <a:gd name="T17" fmla="*/ T16 w 370"/>
                <a:gd name="T18" fmla="+- 0 8794 8703"/>
                <a:gd name="T19" fmla="*/ 8794 h 371"/>
                <a:gd name="T20" fmla="+- 0 5956 5692"/>
                <a:gd name="T21" fmla="*/ T20 w 370"/>
                <a:gd name="T22" fmla="+- 0 8788 8703"/>
                <a:gd name="T23" fmla="*/ 8788 h 371"/>
                <a:gd name="T24" fmla="+- 0 5952 5692"/>
                <a:gd name="T25" fmla="*/ T24 w 370"/>
                <a:gd name="T26" fmla="+- 0 8784 8703"/>
                <a:gd name="T27" fmla="*/ 8784 h 371"/>
                <a:gd name="T28" fmla="+- 0 5951 5692"/>
                <a:gd name="T29" fmla="*/ T28 w 370"/>
                <a:gd name="T30" fmla="+- 0 8780 8703"/>
                <a:gd name="T31" fmla="*/ 8780 h 371"/>
                <a:gd name="T32" fmla="+- 0 5949 5692"/>
                <a:gd name="T33" fmla="*/ T32 w 370"/>
                <a:gd name="T34" fmla="+- 0 8776 8703"/>
                <a:gd name="T35" fmla="*/ 8776 h 371"/>
                <a:gd name="T36" fmla="+- 0 5949 5692"/>
                <a:gd name="T37" fmla="*/ T36 w 370"/>
                <a:gd name="T38" fmla="+- 0 8775 8703"/>
                <a:gd name="T39" fmla="*/ 8775 h 371"/>
                <a:gd name="T40" fmla="+- 0 5940 5692"/>
                <a:gd name="T41" fmla="*/ T40 w 370"/>
                <a:gd name="T42" fmla="+- 0 8775 8703"/>
                <a:gd name="T43" fmla="*/ 8775 h 371"/>
                <a:gd name="T44" fmla="+- 0 5932 5692"/>
                <a:gd name="T45" fmla="*/ T44 w 370"/>
                <a:gd name="T46" fmla="+- 0 8766 8703"/>
                <a:gd name="T47" fmla="*/ 8766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370" h="371">
                  <a:moveTo>
                    <a:pt x="240" y="63"/>
                  </a:moveTo>
                  <a:lnTo>
                    <a:pt x="231" y="72"/>
                  </a:lnTo>
                  <a:lnTo>
                    <a:pt x="290" y="131"/>
                  </a:lnTo>
                  <a:lnTo>
                    <a:pt x="300" y="121"/>
                  </a:lnTo>
                  <a:lnTo>
                    <a:pt x="269" y="91"/>
                  </a:lnTo>
                  <a:lnTo>
                    <a:pt x="264" y="85"/>
                  </a:lnTo>
                  <a:lnTo>
                    <a:pt x="260" y="81"/>
                  </a:lnTo>
                  <a:lnTo>
                    <a:pt x="259" y="77"/>
                  </a:lnTo>
                  <a:lnTo>
                    <a:pt x="257" y="73"/>
                  </a:lnTo>
                  <a:lnTo>
                    <a:pt x="257" y="72"/>
                  </a:lnTo>
                  <a:lnTo>
                    <a:pt x="248" y="72"/>
                  </a:lnTo>
                  <a:lnTo>
                    <a:pt x="240" y="63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30" name="Freeform 355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990 5692"/>
                <a:gd name="T1" fmla="*/ T0 w 370"/>
                <a:gd name="T2" fmla="+- 0 8753 8703"/>
                <a:gd name="T3" fmla="*/ 8753 h 371"/>
                <a:gd name="T4" fmla="+- 0 5962 5692"/>
                <a:gd name="T5" fmla="*/ T4 w 370"/>
                <a:gd name="T6" fmla="+- 0 8753 8703"/>
                <a:gd name="T7" fmla="*/ 8753 h 371"/>
                <a:gd name="T8" fmla="+- 0 5970 5692"/>
                <a:gd name="T9" fmla="*/ T8 w 370"/>
                <a:gd name="T10" fmla="+- 0 8754 8703"/>
                <a:gd name="T11" fmla="*/ 8754 h 371"/>
                <a:gd name="T12" fmla="+- 0 5974 5692"/>
                <a:gd name="T13" fmla="*/ T12 w 370"/>
                <a:gd name="T14" fmla="+- 0 8756 8703"/>
                <a:gd name="T15" fmla="*/ 8756 h 371"/>
                <a:gd name="T16" fmla="+- 0 6017 5692"/>
                <a:gd name="T17" fmla="*/ T16 w 370"/>
                <a:gd name="T18" fmla="+- 0 8799 8703"/>
                <a:gd name="T19" fmla="*/ 8799 h 371"/>
                <a:gd name="T20" fmla="+- 0 6027 5692"/>
                <a:gd name="T21" fmla="*/ T20 w 370"/>
                <a:gd name="T22" fmla="+- 0 8789 8703"/>
                <a:gd name="T23" fmla="*/ 8789 h 371"/>
                <a:gd name="T24" fmla="+- 0 5990 5692"/>
                <a:gd name="T25" fmla="*/ T24 w 370"/>
                <a:gd name="T26" fmla="+- 0 8753 8703"/>
                <a:gd name="T27" fmla="*/ 8753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70" h="371">
                  <a:moveTo>
                    <a:pt x="298" y="50"/>
                  </a:moveTo>
                  <a:lnTo>
                    <a:pt x="270" y="50"/>
                  </a:lnTo>
                  <a:lnTo>
                    <a:pt x="278" y="51"/>
                  </a:lnTo>
                  <a:lnTo>
                    <a:pt x="282" y="53"/>
                  </a:lnTo>
                  <a:lnTo>
                    <a:pt x="325" y="96"/>
                  </a:lnTo>
                  <a:lnTo>
                    <a:pt x="335" y="86"/>
                  </a:lnTo>
                  <a:lnTo>
                    <a:pt x="298" y="5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31" name="Freeform 356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885 5692"/>
                <a:gd name="T1" fmla="*/ T0 w 370"/>
                <a:gd name="T2" fmla="+- 0 8768 8703"/>
                <a:gd name="T3" fmla="*/ 8768 h 371"/>
                <a:gd name="T4" fmla="+- 0 5875 5692"/>
                <a:gd name="T5" fmla="*/ T4 w 370"/>
                <a:gd name="T6" fmla="+- 0 8778 8703"/>
                <a:gd name="T7" fmla="*/ 8778 h 371"/>
                <a:gd name="T8" fmla="+- 0 5887 5692"/>
                <a:gd name="T9" fmla="*/ T8 w 370"/>
                <a:gd name="T10" fmla="+- 0 8790 8703"/>
                <a:gd name="T11" fmla="*/ 8790 h 371"/>
                <a:gd name="T12" fmla="+- 0 5897 5692"/>
                <a:gd name="T13" fmla="*/ T12 w 370"/>
                <a:gd name="T14" fmla="+- 0 8780 8703"/>
                <a:gd name="T15" fmla="*/ 8780 h 371"/>
                <a:gd name="T16" fmla="+- 0 5885 5692"/>
                <a:gd name="T17" fmla="*/ T16 w 370"/>
                <a:gd name="T18" fmla="+- 0 8768 8703"/>
                <a:gd name="T19" fmla="*/ 8768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70" h="371">
                  <a:moveTo>
                    <a:pt x="193" y="65"/>
                  </a:moveTo>
                  <a:lnTo>
                    <a:pt x="183" y="75"/>
                  </a:lnTo>
                  <a:lnTo>
                    <a:pt x="195" y="87"/>
                  </a:lnTo>
                  <a:lnTo>
                    <a:pt x="205" y="77"/>
                  </a:lnTo>
                  <a:lnTo>
                    <a:pt x="193" y="65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32" name="Freeform 357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966 5692"/>
                <a:gd name="T1" fmla="*/ T0 w 370"/>
                <a:gd name="T2" fmla="+- 0 8738 8703"/>
                <a:gd name="T3" fmla="*/ 8738 h 371"/>
                <a:gd name="T4" fmla="+- 0 5941 5692"/>
                <a:gd name="T5" fmla="*/ T4 w 370"/>
                <a:gd name="T6" fmla="+- 0 8760 8703"/>
                <a:gd name="T7" fmla="*/ 8760 h 371"/>
                <a:gd name="T8" fmla="+- 0 5939 5692"/>
                <a:gd name="T9" fmla="*/ T8 w 370"/>
                <a:gd name="T10" fmla="+- 0 8765 8703"/>
                <a:gd name="T11" fmla="*/ 8765 h 371"/>
                <a:gd name="T12" fmla="+- 0 5939 5692"/>
                <a:gd name="T13" fmla="*/ T12 w 370"/>
                <a:gd name="T14" fmla="+- 0 8770 8703"/>
                <a:gd name="T15" fmla="*/ 8770 h 371"/>
                <a:gd name="T16" fmla="+- 0 5940 5692"/>
                <a:gd name="T17" fmla="*/ T16 w 370"/>
                <a:gd name="T18" fmla="+- 0 8775 8703"/>
                <a:gd name="T19" fmla="*/ 8775 h 371"/>
                <a:gd name="T20" fmla="+- 0 5949 5692"/>
                <a:gd name="T21" fmla="*/ T20 w 370"/>
                <a:gd name="T22" fmla="+- 0 8775 8703"/>
                <a:gd name="T23" fmla="*/ 8775 h 371"/>
                <a:gd name="T24" fmla="+- 0 5948 5692"/>
                <a:gd name="T25" fmla="*/ T24 w 370"/>
                <a:gd name="T26" fmla="+- 0 8772 8703"/>
                <a:gd name="T27" fmla="*/ 8772 h 371"/>
                <a:gd name="T28" fmla="+- 0 5949 5692"/>
                <a:gd name="T29" fmla="*/ T28 w 370"/>
                <a:gd name="T30" fmla="+- 0 8768 8703"/>
                <a:gd name="T31" fmla="*/ 8768 h 371"/>
                <a:gd name="T32" fmla="+- 0 5950 5692"/>
                <a:gd name="T33" fmla="*/ T32 w 370"/>
                <a:gd name="T34" fmla="+- 0 8764 8703"/>
                <a:gd name="T35" fmla="*/ 8764 h 371"/>
                <a:gd name="T36" fmla="+- 0 5952 5692"/>
                <a:gd name="T37" fmla="*/ T36 w 370"/>
                <a:gd name="T38" fmla="+- 0 8761 8703"/>
                <a:gd name="T39" fmla="*/ 8761 h 371"/>
                <a:gd name="T40" fmla="+- 0 5959 5692"/>
                <a:gd name="T41" fmla="*/ T40 w 370"/>
                <a:gd name="T42" fmla="+- 0 8754 8703"/>
                <a:gd name="T43" fmla="*/ 8754 h 371"/>
                <a:gd name="T44" fmla="+- 0 5962 5692"/>
                <a:gd name="T45" fmla="*/ T44 w 370"/>
                <a:gd name="T46" fmla="+- 0 8753 8703"/>
                <a:gd name="T47" fmla="*/ 8753 h 371"/>
                <a:gd name="T48" fmla="+- 0 5990 5692"/>
                <a:gd name="T49" fmla="*/ T48 w 370"/>
                <a:gd name="T50" fmla="+- 0 8753 8703"/>
                <a:gd name="T51" fmla="*/ 8753 h 371"/>
                <a:gd name="T52" fmla="+- 0 5987 5692"/>
                <a:gd name="T53" fmla="*/ T52 w 370"/>
                <a:gd name="T54" fmla="+- 0 8749 8703"/>
                <a:gd name="T55" fmla="*/ 8749 h 371"/>
                <a:gd name="T56" fmla="+- 0 5984 5692"/>
                <a:gd name="T57" fmla="*/ T56 w 370"/>
                <a:gd name="T58" fmla="+- 0 8743 8703"/>
                <a:gd name="T59" fmla="*/ 8743 h 371"/>
                <a:gd name="T60" fmla="+- 0 5984 5692"/>
                <a:gd name="T61" fmla="*/ T60 w 370"/>
                <a:gd name="T62" fmla="+- 0 8741 8703"/>
                <a:gd name="T63" fmla="*/ 8741 h 371"/>
                <a:gd name="T64" fmla="+- 0 5975 5692"/>
                <a:gd name="T65" fmla="*/ T64 w 370"/>
                <a:gd name="T66" fmla="+- 0 8741 8703"/>
                <a:gd name="T67" fmla="*/ 8741 h 371"/>
                <a:gd name="T68" fmla="+- 0 5971 5692"/>
                <a:gd name="T69" fmla="*/ T68 w 370"/>
                <a:gd name="T70" fmla="+- 0 8739 8703"/>
                <a:gd name="T71" fmla="*/ 8739 h 371"/>
                <a:gd name="T72" fmla="+- 0 5966 5692"/>
                <a:gd name="T73" fmla="*/ T72 w 370"/>
                <a:gd name="T74" fmla="+- 0 8738 8703"/>
                <a:gd name="T75" fmla="*/ 8738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370" h="371">
                  <a:moveTo>
                    <a:pt x="274" y="35"/>
                  </a:moveTo>
                  <a:lnTo>
                    <a:pt x="249" y="57"/>
                  </a:lnTo>
                  <a:lnTo>
                    <a:pt x="247" y="62"/>
                  </a:lnTo>
                  <a:lnTo>
                    <a:pt x="247" y="67"/>
                  </a:lnTo>
                  <a:lnTo>
                    <a:pt x="248" y="72"/>
                  </a:lnTo>
                  <a:lnTo>
                    <a:pt x="257" y="72"/>
                  </a:lnTo>
                  <a:lnTo>
                    <a:pt x="256" y="69"/>
                  </a:lnTo>
                  <a:lnTo>
                    <a:pt x="257" y="65"/>
                  </a:lnTo>
                  <a:lnTo>
                    <a:pt x="258" y="61"/>
                  </a:lnTo>
                  <a:lnTo>
                    <a:pt x="260" y="58"/>
                  </a:lnTo>
                  <a:lnTo>
                    <a:pt x="267" y="51"/>
                  </a:lnTo>
                  <a:lnTo>
                    <a:pt x="270" y="50"/>
                  </a:lnTo>
                  <a:lnTo>
                    <a:pt x="298" y="50"/>
                  </a:lnTo>
                  <a:lnTo>
                    <a:pt x="295" y="46"/>
                  </a:lnTo>
                  <a:lnTo>
                    <a:pt x="292" y="40"/>
                  </a:lnTo>
                  <a:lnTo>
                    <a:pt x="292" y="38"/>
                  </a:lnTo>
                  <a:lnTo>
                    <a:pt x="283" y="38"/>
                  </a:lnTo>
                  <a:lnTo>
                    <a:pt x="279" y="36"/>
                  </a:lnTo>
                  <a:lnTo>
                    <a:pt x="274" y="35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33" name="Freeform 358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6026 5692"/>
                <a:gd name="T1" fmla="*/ T0 w 370"/>
                <a:gd name="T2" fmla="+- 0 8718 8703"/>
                <a:gd name="T3" fmla="*/ 8718 h 371"/>
                <a:gd name="T4" fmla="+- 0 6000 5692"/>
                <a:gd name="T5" fmla="*/ T4 w 370"/>
                <a:gd name="T6" fmla="+- 0 8718 8703"/>
                <a:gd name="T7" fmla="*/ 8718 h 371"/>
                <a:gd name="T8" fmla="+- 0 6003 5692"/>
                <a:gd name="T9" fmla="*/ T8 w 370"/>
                <a:gd name="T10" fmla="+- 0 8718 8703"/>
                <a:gd name="T11" fmla="*/ 8718 h 371"/>
                <a:gd name="T12" fmla="+- 0 6007 5692"/>
                <a:gd name="T13" fmla="*/ T12 w 370"/>
                <a:gd name="T14" fmla="+- 0 8721 8703"/>
                <a:gd name="T15" fmla="*/ 8721 h 371"/>
                <a:gd name="T16" fmla="+- 0 6011 5692"/>
                <a:gd name="T17" fmla="*/ T16 w 370"/>
                <a:gd name="T18" fmla="+- 0 8723 8703"/>
                <a:gd name="T19" fmla="*/ 8723 h 371"/>
                <a:gd name="T20" fmla="+- 0 6052 5692"/>
                <a:gd name="T21" fmla="*/ T20 w 370"/>
                <a:gd name="T22" fmla="+- 0 8764 8703"/>
                <a:gd name="T23" fmla="*/ 8764 h 371"/>
                <a:gd name="T24" fmla="+- 0 6062 5692"/>
                <a:gd name="T25" fmla="*/ T24 w 370"/>
                <a:gd name="T26" fmla="+- 0 8754 8703"/>
                <a:gd name="T27" fmla="*/ 8754 h 371"/>
                <a:gd name="T28" fmla="+- 0 6026 5692"/>
                <a:gd name="T29" fmla="*/ T28 w 370"/>
                <a:gd name="T30" fmla="+- 0 8718 8703"/>
                <a:gd name="T31" fmla="*/ 8718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70" h="371">
                  <a:moveTo>
                    <a:pt x="334" y="15"/>
                  </a:moveTo>
                  <a:lnTo>
                    <a:pt x="308" y="15"/>
                  </a:lnTo>
                  <a:lnTo>
                    <a:pt x="311" y="15"/>
                  </a:lnTo>
                  <a:lnTo>
                    <a:pt x="315" y="18"/>
                  </a:lnTo>
                  <a:lnTo>
                    <a:pt x="319" y="20"/>
                  </a:lnTo>
                  <a:lnTo>
                    <a:pt x="360" y="61"/>
                  </a:lnTo>
                  <a:lnTo>
                    <a:pt x="370" y="51"/>
                  </a:lnTo>
                  <a:lnTo>
                    <a:pt x="334" y="15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34" name="Freeform 359"/>
            <p:cNvSpPr>
              <a:spLocks/>
            </p:cNvSpPr>
            <p:nvPr/>
          </p:nvSpPr>
          <p:spPr bwMode="auto">
            <a:xfrm>
              <a:off x="5692" y="8703"/>
              <a:ext cx="370" cy="371"/>
            </a:xfrm>
            <a:custGeom>
              <a:avLst/>
              <a:gdLst>
                <a:gd name="T0" fmla="+- 0 5995 5692"/>
                <a:gd name="T1" fmla="*/ T0 w 370"/>
                <a:gd name="T2" fmla="+- 0 8703 8703"/>
                <a:gd name="T3" fmla="*/ 8703 h 371"/>
                <a:gd name="T4" fmla="+- 0 5989 5692"/>
                <a:gd name="T5" fmla="*/ T4 w 370"/>
                <a:gd name="T6" fmla="+- 0 8706 8703"/>
                <a:gd name="T7" fmla="*/ 8706 h 371"/>
                <a:gd name="T8" fmla="+- 0 5983 5692"/>
                <a:gd name="T9" fmla="*/ T8 w 370"/>
                <a:gd name="T10" fmla="+- 0 8712 8703"/>
                <a:gd name="T11" fmla="*/ 8712 h 371"/>
                <a:gd name="T12" fmla="+- 0 5976 5692"/>
                <a:gd name="T13" fmla="*/ T12 w 370"/>
                <a:gd name="T14" fmla="+- 0 8720 8703"/>
                <a:gd name="T15" fmla="*/ 8720 h 371"/>
                <a:gd name="T16" fmla="+- 0 5973 5692"/>
                <a:gd name="T17" fmla="*/ T16 w 370"/>
                <a:gd name="T18" fmla="+- 0 8729 8703"/>
                <a:gd name="T19" fmla="*/ 8729 h 371"/>
                <a:gd name="T20" fmla="+- 0 5975 5692"/>
                <a:gd name="T21" fmla="*/ T20 w 370"/>
                <a:gd name="T22" fmla="+- 0 8741 8703"/>
                <a:gd name="T23" fmla="*/ 8741 h 371"/>
                <a:gd name="T24" fmla="+- 0 5984 5692"/>
                <a:gd name="T25" fmla="*/ T24 w 370"/>
                <a:gd name="T26" fmla="+- 0 8741 8703"/>
                <a:gd name="T27" fmla="*/ 8741 h 371"/>
                <a:gd name="T28" fmla="+- 0 5984 5692"/>
                <a:gd name="T29" fmla="*/ T28 w 370"/>
                <a:gd name="T30" fmla="+- 0 8732 8703"/>
                <a:gd name="T31" fmla="*/ 8732 h 371"/>
                <a:gd name="T32" fmla="+- 0 5986 5692"/>
                <a:gd name="T33" fmla="*/ T32 w 370"/>
                <a:gd name="T34" fmla="+- 0 8727 8703"/>
                <a:gd name="T35" fmla="*/ 8727 h 371"/>
                <a:gd name="T36" fmla="+- 0 5992 5692"/>
                <a:gd name="T37" fmla="*/ T36 w 370"/>
                <a:gd name="T38" fmla="+- 0 8721 8703"/>
                <a:gd name="T39" fmla="*/ 8721 h 371"/>
                <a:gd name="T40" fmla="+- 0 5995 5692"/>
                <a:gd name="T41" fmla="*/ T40 w 370"/>
                <a:gd name="T42" fmla="+- 0 8719 8703"/>
                <a:gd name="T43" fmla="*/ 8719 h 371"/>
                <a:gd name="T44" fmla="+- 0 5997 5692"/>
                <a:gd name="T45" fmla="*/ T44 w 370"/>
                <a:gd name="T46" fmla="+- 0 8719 8703"/>
                <a:gd name="T47" fmla="*/ 8719 h 371"/>
                <a:gd name="T48" fmla="+- 0 6000 5692"/>
                <a:gd name="T49" fmla="*/ T48 w 370"/>
                <a:gd name="T50" fmla="+- 0 8718 8703"/>
                <a:gd name="T51" fmla="*/ 8718 h 371"/>
                <a:gd name="T52" fmla="+- 0 6026 5692"/>
                <a:gd name="T53" fmla="*/ T52 w 370"/>
                <a:gd name="T54" fmla="+- 0 8718 8703"/>
                <a:gd name="T55" fmla="*/ 8718 h 371"/>
                <a:gd name="T56" fmla="+- 0 6015 5692"/>
                <a:gd name="T57" fmla="*/ T56 w 370"/>
                <a:gd name="T58" fmla="+- 0 8707 8703"/>
                <a:gd name="T59" fmla="*/ 8707 h 371"/>
                <a:gd name="T60" fmla="+- 0 6008 5692"/>
                <a:gd name="T61" fmla="*/ T60 w 370"/>
                <a:gd name="T62" fmla="+- 0 8704 8703"/>
                <a:gd name="T63" fmla="*/ 8704 h 371"/>
                <a:gd name="T64" fmla="+- 0 6002 5692"/>
                <a:gd name="T65" fmla="*/ T64 w 370"/>
                <a:gd name="T66" fmla="+- 0 8704 8703"/>
                <a:gd name="T67" fmla="*/ 8704 h 371"/>
                <a:gd name="T68" fmla="+- 0 5995 5692"/>
                <a:gd name="T69" fmla="*/ T68 w 370"/>
                <a:gd name="T70" fmla="+- 0 8703 8703"/>
                <a:gd name="T71" fmla="*/ 8703 h 3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370" h="371">
                  <a:moveTo>
                    <a:pt x="303" y="0"/>
                  </a:moveTo>
                  <a:lnTo>
                    <a:pt x="297" y="3"/>
                  </a:lnTo>
                  <a:lnTo>
                    <a:pt x="291" y="9"/>
                  </a:lnTo>
                  <a:lnTo>
                    <a:pt x="284" y="17"/>
                  </a:lnTo>
                  <a:lnTo>
                    <a:pt x="281" y="26"/>
                  </a:lnTo>
                  <a:lnTo>
                    <a:pt x="283" y="38"/>
                  </a:lnTo>
                  <a:lnTo>
                    <a:pt x="292" y="38"/>
                  </a:lnTo>
                  <a:lnTo>
                    <a:pt x="292" y="29"/>
                  </a:lnTo>
                  <a:lnTo>
                    <a:pt x="294" y="24"/>
                  </a:lnTo>
                  <a:lnTo>
                    <a:pt x="300" y="18"/>
                  </a:lnTo>
                  <a:lnTo>
                    <a:pt x="303" y="16"/>
                  </a:lnTo>
                  <a:lnTo>
                    <a:pt x="305" y="16"/>
                  </a:lnTo>
                  <a:lnTo>
                    <a:pt x="308" y="15"/>
                  </a:lnTo>
                  <a:lnTo>
                    <a:pt x="334" y="15"/>
                  </a:lnTo>
                  <a:lnTo>
                    <a:pt x="323" y="4"/>
                  </a:lnTo>
                  <a:lnTo>
                    <a:pt x="316" y="1"/>
                  </a:lnTo>
                  <a:lnTo>
                    <a:pt x="310" y="1"/>
                  </a:lnTo>
                  <a:lnTo>
                    <a:pt x="303" y="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94" name="Group 360"/>
          <p:cNvGrpSpPr>
            <a:grpSpLocks/>
          </p:cNvGrpSpPr>
          <p:nvPr/>
        </p:nvGrpSpPr>
        <p:grpSpPr bwMode="auto">
          <a:xfrm>
            <a:off x="4044062" y="5631943"/>
            <a:ext cx="288925" cy="273081"/>
            <a:chOff x="6179" y="8705"/>
            <a:chExt cx="455" cy="430"/>
          </a:xfrm>
        </p:grpSpPr>
        <p:sp>
          <p:nvSpPr>
            <p:cNvPr id="6295" name="Freeform 361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195 6179"/>
                <a:gd name="T1" fmla="*/ T0 w 455"/>
                <a:gd name="T2" fmla="+- 0 9039 8705"/>
                <a:gd name="T3" fmla="*/ 9039 h 430"/>
                <a:gd name="T4" fmla="+- 0 6179 6179"/>
                <a:gd name="T5" fmla="*/ T4 w 455"/>
                <a:gd name="T6" fmla="+- 0 9055 8705"/>
                <a:gd name="T7" fmla="*/ 9055 h 430"/>
                <a:gd name="T8" fmla="+- 0 6260 6179"/>
                <a:gd name="T9" fmla="*/ T8 w 455"/>
                <a:gd name="T10" fmla="+- 0 9135 8705"/>
                <a:gd name="T11" fmla="*/ 9135 h 430"/>
                <a:gd name="T12" fmla="+- 0 6271 6179"/>
                <a:gd name="T13" fmla="*/ T12 w 455"/>
                <a:gd name="T14" fmla="+- 0 9125 8705"/>
                <a:gd name="T15" fmla="*/ 9125 h 430"/>
                <a:gd name="T16" fmla="+- 0 6201 6179"/>
                <a:gd name="T17" fmla="*/ T16 w 455"/>
                <a:gd name="T18" fmla="+- 0 9057 8705"/>
                <a:gd name="T19" fmla="*/ 9057 h 430"/>
                <a:gd name="T20" fmla="+- 0 6231 6179"/>
                <a:gd name="T21" fmla="*/ T20 w 455"/>
                <a:gd name="T22" fmla="+- 0 9057 8705"/>
                <a:gd name="T23" fmla="*/ 9057 h 430"/>
                <a:gd name="T24" fmla="+- 0 6195 6179"/>
                <a:gd name="T25" fmla="*/ T24 w 455"/>
                <a:gd name="T26" fmla="+- 0 9039 8705"/>
                <a:gd name="T27" fmla="*/ 9039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455" h="430">
                  <a:moveTo>
                    <a:pt x="16" y="334"/>
                  </a:moveTo>
                  <a:lnTo>
                    <a:pt x="0" y="350"/>
                  </a:lnTo>
                  <a:lnTo>
                    <a:pt x="81" y="430"/>
                  </a:lnTo>
                  <a:lnTo>
                    <a:pt x="92" y="420"/>
                  </a:lnTo>
                  <a:lnTo>
                    <a:pt x="22" y="352"/>
                  </a:lnTo>
                  <a:lnTo>
                    <a:pt x="52" y="352"/>
                  </a:lnTo>
                  <a:lnTo>
                    <a:pt x="16" y="33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96" name="Freeform 362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231 6179"/>
                <a:gd name="T1" fmla="*/ T0 w 455"/>
                <a:gd name="T2" fmla="+- 0 9057 8705"/>
                <a:gd name="T3" fmla="*/ 9057 h 430"/>
                <a:gd name="T4" fmla="+- 0 6201 6179"/>
                <a:gd name="T5" fmla="*/ T4 w 455"/>
                <a:gd name="T6" fmla="+- 0 9057 8705"/>
                <a:gd name="T7" fmla="*/ 9057 h 430"/>
                <a:gd name="T8" fmla="+- 0 6294 6179"/>
                <a:gd name="T9" fmla="*/ T8 w 455"/>
                <a:gd name="T10" fmla="+- 0 9103 8705"/>
                <a:gd name="T11" fmla="*/ 9103 h 430"/>
                <a:gd name="T12" fmla="+- 0 6304 6179"/>
                <a:gd name="T13" fmla="*/ T12 w 455"/>
                <a:gd name="T14" fmla="+- 0 9093 8705"/>
                <a:gd name="T15" fmla="*/ 9093 h 430"/>
                <a:gd name="T16" fmla="+- 0 6300 6179"/>
                <a:gd name="T17" fmla="*/ T16 w 455"/>
                <a:gd name="T18" fmla="+- 0 9085 8705"/>
                <a:gd name="T19" fmla="*/ 9085 h 430"/>
                <a:gd name="T20" fmla="+- 0 6288 6179"/>
                <a:gd name="T21" fmla="*/ T20 w 455"/>
                <a:gd name="T22" fmla="+- 0 9085 8705"/>
                <a:gd name="T23" fmla="*/ 9085 h 430"/>
                <a:gd name="T24" fmla="+- 0 6285 6179"/>
                <a:gd name="T25" fmla="*/ T24 w 455"/>
                <a:gd name="T26" fmla="+- 0 9083 8705"/>
                <a:gd name="T27" fmla="*/ 9083 h 430"/>
                <a:gd name="T28" fmla="+- 0 6279 6179"/>
                <a:gd name="T29" fmla="*/ T28 w 455"/>
                <a:gd name="T30" fmla="+- 0 9081 8705"/>
                <a:gd name="T31" fmla="*/ 9081 h 430"/>
                <a:gd name="T32" fmla="+- 0 6231 6179"/>
                <a:gd name="T33" fmla="*/ T32 w 455"/>
                <a:gd name="T34" fmla="+- 0 9057 8705"/>
                <a:gd name="T35" fmla="*/ 9057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55" h="430">
                  <a:moveTo>
                    <a:pt x="52" y="352"/>
                  </a:moveTo>
                  <a:lnTo>
                    <a:pt x="22" y="352"/>
                  </a:lnTo>
                  <a:lnTo>
                    <a:pt x="115" y="398"/>
                  </a:lnTo>
                  <a:lnTo>
                    <a:pt x="125" y="388"/>
                  </a:lnTo>
                  <a:lnTo>
                    <a:pt x="121" y="380"/>
                  </a:lnTo>
                  <a:lnTo>
                    <a:pt x="109" y="380"/>
                  </a:lnTo>
                  <a:lnTo>
                    <a:pt x="106" y="378"/>
                  </a:lnTo>
                  <a:lnTo>
                    <a:pt x="100" y="376"/>
                  </a:lnTo>
                  <a:lnTo>
                    <a:pt x="52" y="35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97" name="Freeform 363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257 6179"/>
                <a:gd name="T1" fmla="*/ T0 w 455"/>
                <a:gd name="T2" fmla="+- 0 8977 8705"/>
                <a:gd name="T3" fmla="*/ 8977 h 430"/>
                <a:gd name="T4" fmla="+- 0 6242 6179"/>
                <a:gd name="T5" fmla="*/ T4 w 455"/>
                <a:gd name="T6" fmla="+- 0 8991 8705"/>
                <a:gd name="T7" fmla="*/ 8991 h 430"/>
                <a:gd name="T8" fmla="+- 0 6279 6179"/>
                <a:gd name="T9" fmla="*/ T8 w 455"/>
                <a:gd name="T10" fmla="+- 0 9067 8705"/>
                <a:gd name="T11" fmla="*/ 9067 h 430"/>
                <a:gd name="T12" fmla="+- 0 6283 6179"/>
                <a:gd name="T13" fmla="*/ T12 w 455"/>
                <a:gd name="T14" fmla="+- 0 9075 8705"/>
                <a:gd name="T15" fmla="*/ 9075 h 430"/>
                <a:gd name="T16" fmla="+- 0 6288 6179"/>
                <a:gd name="T17" fmla="*/ T16 w 455"/>
                <a:gd name="T18" fmla="+- 0 9085 8705"/>
                <a:gd name="T19" fmla="*/ 9085 h 430"/>
                <a:gd name="T20" fmla="+- 0 6300 6179"/>
                <a:gd name="T21" fmla="*/ T20 w 455"/>
                <a:gd name="T22" fmla="+- 0 9085 8705"/>
                <a:gd name="T23" fmla="*/ 9085 h 430"/>
                <a:gd name="T24" fmla="+- 0 6260 6179"/>
                <a:gd name="T25" fmla="*/ T24 w 455"/>
                <a:gd name="T26" fmla="+- 0 9001 8705"/>
                <a:gd name="T27" fmla="*/ 9001 h 430"/>
                <a:gd name="T28" fmla="+- 0 6280 6179"/>
                <a:gd name="T29" fmla="*/ T28 w 455"/>
                <a:gd name="T30" fmla="+- 0 9001 8705"/>
                <a:gd name="T31" fmla="*/ 9001 h 430"/>
                <a:gd name="T32" fmla="+- 0 6257 6179"/>
                <a:gd name="T33" fmla="*/ T32 w 455"/>
                <a:gd name="T34" fmla="+- 0 8977 8705"/>
                <a:gd name="T35" fmla="*/ 8977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55" h="430">
                  <a:moveTo>
                    <a:pt x="78" y="272"/>
                  </a:moveTo>
                  <a:lnTo>
                    <a:pt x="63" y="286"/>
                  </a:lnTo>
                  <a:lnTo>
                    <a:pt x="100" y="362"/>
                  </a:lnTo>
                  <a:lnTo>
                    <a:pt x="104" y="370"/>
                  </a:lnTo>
                  <a:lnTo>
                    <a:pt x="109" y="380"/>
                  </a:lnTo>
                  <a:lnTo>
                    <a:pt x="121" y="380"/>
                  </a:lnTo>
                  <a:lnTo>
                    <a:pt x="81" y="296"/>
                  </a:lnTo>
                  <a:lnTo>
                    <a:pt x="101" y="296"/>
                  </a:lnTo>
                  <a:lnTo>
                    <a:pt x="78" y="27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98" name="Freeform 364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280 6179"/>
                <a:gd name="T1" fmla="*/ T0 w 455"/>
                <a:gd name="T2" fmla="+- 0 9001 8705"/>
                <a:gd name="T3" fmla="*/ 9001 h 430"/>
                <a:gd name="T4" fmla="+- 0 6260 6179"/>
                <a:gd name="T5" fmla="*/ T4 w 455"/>
                <a:gd name="T6" fmla="+- 0 9001 8705"/>
                <a:gd name="T7" fmla="*/ 9001 h 430"/>
                <a:gd name="T8" fmla="+- 0 6328 6179"/>
                <a:gd name="T9" fmla="*/ T8 w 455"/>
                <a:gd name="T10" fmla="+- 0 9069 8705"/>
                <a:gd name="T11" fmla="*/ 9069 h 430"/>
                <a:gd name="T12" fmla="+- 0 6338 6179"/>
                <a:gd name="T13" fmla="*/ T12 w 455"/>
                <a:gd name="T14" fmla="+- 0 9059 8705"/>
                <a:gd name="T15" fmla="*/ 9059 h 430"/>
                <a:gd name="T16" fmla="+- 0 6280 6179"/>
                <a:gd name="T17" fmla="*/ T16 w 455"/>
                <a:gd name="T18" fmla="+- 0 9001 8705"/>
                <a:gd name="T19" fmla="*/ 9001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55" h="430">
                  <a:moveTo>
                    <a:pt x="101" y="296"/>
                  </a:moveTo>
                  <a:lnTo>
                    <a:pt x="81" y="296"/>
                  </a:lnTo>
                  <a:lnTo>
                    <a:pt x="149" y="364"/>
                  </a:lnTo>
                  <a:lnTo>
                    <a:pt x="159" y="354"/>
                  </a:lnTo>
                  <a:lnTo>
                    <a:pt x="101" y="29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99" name="Freeform 365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368 6179"/>
                <a:gd name="T1" fmla="*/ T0 w 455"/>
                <a:gd name="T2" fmla="+- 0 8959 8705"/>
                <a:gd name="T3" fmla="*/ 8959 h 430"/>
                <a:gd name="T4" fmla="+- 0 6344 6179"/>
                <a:gd name="T5" fmla="*/ T4 w 455"/>
                <a:gd name="T6" fmla="+- 0 8959 8705"/>
                <a:gd name="T7" fmla="*/ 8959 h 430"/>
                <a:gd name="T8" fmla="+- 0 6348 6179"/>
                <a:gd name="T9" fmla="*/ T8 w 455"/>
                <a:gd name="T10" fmla="+- 0 8961 8705"/>
                <a:gd name="T11" fmla="*/ 8961 h 430"/>
                <a:gd name="T12" fmla="+- 0 6352 6179"/>
                <a:gd name="T13" fmla="*/ T12 w 455"/>
                <a:gd name="T14" fmla="+- 0 8965 8705"/>
                <a:gd name="T15" fmla="*/ 8965 h 430"/>
                <a:gd name="T16" fmla="+- 0 6353 6179"/>
                <a:gd name="T17" fmla="*/ T16 w 455"/>
                <a:gd name="T18" fmla="+- 0 8965 8705"/>
                <a:gd name="T19" fmla="*/ 8965 h 430"/>
                <a:gd name="T20" fmla="+- 0 6355 6179"/>
                <a:gd name="T21" fmla="*/ T20 w 455"/>
                <a:gd name="T22" fmla="+- 0 8967 8705"/>
                <a:gd name="T23" fmla="*/ 8967 h 430"/>
                <a:gd name="T24" fmla="+- 0 6347 6179"/>
                <a:gd name="T25" fmla="*/ T24 w 455"/>
                <a:gd name="T26" fmla="+- 0 8979 8705"/>
                <a:gd name="T27" fmla="*/ 8979 h 430"/>
                <a:gd name="T28" fmla="+- 0 6340 6179"/>
                <a:gd name="T29" fmla="*/ T28 w 455"/>
                <a:gd name="T30" fmla="+- 0 8989 8705"/>
                <a:gd name="T31" fmla="*/ 8989 h 430"/>
                <a:gd name="T32" fmla="+- 0 6337 6179"/>
                <a:gd name="T33" fmla="*/ T32 w 455"/>
                <a:gd name="T34" fmla="+- 0 8993 8705"/>
                <a:gd name="T35" fmla="*/ 8993 h 430"/>
                <a:gd name="T36" fmla="+- 0 6334 6179"/>
                <a:gd name="T37" fmla="*/ T36 w 455"/>
                <a:gd name="T38" fmla="+- 0 8995 8705"/>
                <a:gd name="T39" fmla="*/ 8995 h 430"/>
                <a:gd name="T40" fmla="+- 0 6333 6179"/>
                <a:gd name="T41" fmla="*/ T40 w 455"/>
                <a:gd name="T42" fmla="+- 0 8999 8705"/>
                <a:gd name="T43" fmla="*/ 8999 h 430"/>
                <a:gd name="T44" fmla="+- 0 6331 6179"/>
                <a:gd name="T45" fmla="*/ T44 w 455"/>
                <a:gd name="T46" fmla="+- 0 9001 8705"/>
                <a:gd name="T47" fmla="*/ 9001 h 430"/>
                <a:gd name="T48" fmla="+- 0 6330 6179"/>
                <a:gd name="T49" fmla="*/ T48 w 455"/>
                <a:gd name="T50" fmla="+- 0 9005 8705"/>
                <a:gd name="T51" fmla="*/ 9005 h 430"/>
                <a:gd name="T52" fmla="+- 0 6329 6179"/>
                <a:gd name="T53" fmla="*/ T52 w 455"/>
                <a:gd name="T54" fmla="+- 0 9011 8705"/>
                <a:gd name="T55" fmla="*/ 9011 h 430"/>
                <a:gd name="T56" fmla="+- 0 6329 6179"/>
                <a:gd name="T57" fmla="*/ T56 w 455"/>
                <a:gd name="T58" fmla="+- 0 9015 8705"/>
                <a:gd name="T59" fmla="*/ 9015 h 430"/>
                <a:gd name="T60" fmla="+- 0 6329 6179"/>
                <a:gd name="T61" fmla="*/ T60 w 455"/>
                <a:gd name="T62" fmla="+- 0 9017 8705"/>
                <a:gd name="T63" fmla="*/ 9017 h 430"/>
                <a:gd name="T64" fmla="+- 0 6331 6179"/>
                <a:gd name="T65" fmla="*/ T64 w 455"/>
                <a:gd name="T66" fmla="+- 0 9023 8705"/>
                <a:gd name="T67" fmla="*/ 9023 h 430"/>
                <a:gd name="T68" fmla="+- 0 6333 6179"/>
                <a:gd name="T69" fmla="*/ T68 w 455"/>
                <a:gd name="T70" fmla="+- 0 9027 8705"/>
                <a:gd name="T71" fmla="*/ 9027 h 430"/>
                <a:gd name="T72" fmla="+- 0 6336 6179"/>
                <a:gd name="T73" fmla="*/ T72 w 455"/>
                <a:gd name="T74" fmla="+- 0 9029 8705"/>
                <a:gd name="T75" fmla="*/ 9029 h 430"/>
                <a:gd name="T76" fmla="+- 0 6340 6179"/>
                <a:gd name="T77" fmla="*/ T76 w 455"/>
                <a:gd name="T78" fmla="+- 0 9035 8705"/>
                <a:gd name="T79" fmla="*/ 9035 h 430"/>
                <a:gd name="T80" fmla="+- 0 6346 6179"/>
                <a:gd name="T81" fmla="*/ T80 w 455"/>
                <a:gd name="T82" fmla="+- 0 9037 8705"/>
                <a:gd name="T83" fmla="*/ 9037 h 430"/>
                <a:gd name="T84" fmla="+- 0 6360 6179"/>
                <a:gd name="T85" fmla="*/ T84 w 455"/>
                <a:gd name="T86" fmla="+- 0 9037 8705"/>
                <a:gd name="T87" fmla="*/ 9037 h 430"/>
                <a:gd name="T88" fmla="+- 0 6366 6179"/>
                <a:gd name="T89" fmla="*/ T88 w 455"/>
                <a:gd name="T90" fmla="+- 0 9033 8705"/>
                <a:gd name="T91" fmla="*/ 9033 h 430"/>
                <a:gd name="T92" fmla="+- 0 6373 6179"/>
                <a:gd name="T93" fmla="*/ T92 w 455"/>
                <a:gd name="T94" fmla="+- 0 9027 8705"/>
                <a:gd name="T95" fmla="*/ 9027 h 430"/>
                <a:gd name="T96" fmla="+- 0 6376 6179"/>
                <a:gd name="T97" fmla="*/ T96 w 455"/>
                <a:gd name="T98" fmla="+- 0 9023 8705"/>
                <a:gd name="T99" fmla="*/ 9023 h 430"/>
                <a:gd name="T100" fmla="+- 0 6352 6179"/>
                <a:gd name="T101" fmla="*/ T100 w 455"/>
                <a:gd name="T102" fmla="+- 0 9023 8705"/>
                <a:gd name="T103" fmla="*/ 9023 h 430"/>
                <a:gd name="T104" fmla="+- 0 6349 6179"/>
                <a:gd name="T105" fmla="*/ T104 w 455"/>
                <a:gd name="T106" fmla="+- 0 9021 8705"/>
                <a:gd name="T107" fmla="*/ 9021 h 430"/>
                <a:gd name="T108" fmla="+- 0 6346 6179"/>
                <a:gd name="T109" fmla="*/ T108 w 455"/>
                <a:gd name="T110" fmla="+- 0 9019 8705"/>
                <a:gd name="T111" fmla="*/ 9019 h 430"/>
                <a:gd name="T112" fmla="+- 0 6344 6179"/>
                <a:gd name="T113" fmla="*/ T112 w 455"/>
                <a:gd name="T114" fmla="+- 0 9017 8705"/>
                <a:gd name="T115" fmla="*/ 9017 h 430"/>
                <a:gd name="T116" fmla="+- 0 6343 6179"/>
                <a:gd name="T117" fmla="*/ T116 w 455"/>
                <a:gd name="T118" fmla="+- 0 9015 8705"/>
                <a:gd name="T119" fmla="*/ 9015 h 430"/>
                <a:gd name="T120" fmla="+- 0 6343 6179"/>
                <a:gd name="T121" fmla="*/ T120 w 455"/>
                <a:gd name="T122" fmla="+- 0 9013 8705"/>
                <a:gd name="T123" fmla="*/ 9013 h 430"/>
                <a:gd name="T124" fmla="+- 0 6342 6179"/>
                <a:gd name="T125" fmla="*/ T124 w 455"/>
                <a:gd name="T126" fmla="+- 0 9011 8705"/>
                <a:gd name="T127" fmla="*/ 9011 h 430"/>
                <a:gd name="T128" fmla="+- 0 6342 6179"/>
                <a:gd name="T129" fmla="*/ T128 w 455"/>
                <a:gd name="T130" fmla="+- 0 9007 8705"/>
                <a:gd name="T131" fmla="*/ 9007 h 430"/>
                <a:gd name="T132" fmla="+- 0 6344 6179"/>
                <a:gd name="T133" fmla="*/ T132 w 455"/>
                <a:gd name="T134" fmla="+- 0 9003 8705"/>
                <a:gd name="T135" fmla="*/ 9003 h 430"/>
                <a:gd name="T136" fmla="+- 0 6346 6179"/>
                <a:gd name="T137" fmla="*/ T136 w 455"/>
                <a:gd name="T138" fmla="+- 0 8999 8705"/>
                <a:gd name="T139" fmla="*/ 8999 h 430"/>
                <a:gd name="T140" fmla="+- 0 6350 6179"/>
                <a:gd name="T141" fmla="*/ T140 w 455"/>
                <a:gd name="T142" fmla="+- 0 8995 8705"/>
                <a:gd name="T143" fmla="*/ 8995 h 430"/>
                <a:gd name="T144" fmla="+- 0 6356 6179"/>
                <a:gd name="T145" fmla="*/ T144 w 455"/>
                <a:gd name="T146" fmla="+- 0 8987 8705"/>
                <a:gd name="T147" fmla="*/ 8987 h 430"/>
                <a:gd name="T148" fmla="+- 0 6360 6179"/>
                <a:gd name="T149" fmla="*/ T148 w 455"/>
                <a:gd name="T150" fmla="+- 0 8979 8705"/>
                <a:gd name="T151" fmla="*/ 8979 h 430"/>
                <a:gd name="T152" fmla="+- 0 6363 6179"/>
                <a:gd name="T153" fmla="*/ T152 w 455"/>
                <a:gd name="T154" fmla="+- 0 8975 8705"/>
                <a:gd name="T155" fmla="*/ 8975 h 430"/>
                <a:gd name="T156" fmla="+- 0 6383 6179"/>
                <a:gd name="T157" fmla="*/ T156 w 455"/>
                <a:gd name="T158" fmla="+- 0 8975 8705"/>
                <a:gd name="T159" fmla="*/ 8975 h 430"/>
                <a:gd name="T160" fmla="+- 0 6377 6179"/>
                <a:gd name="T161" fmla="*/ T160 w 455"/>
                <a:gd name="T162" fmla="+- 0 8969 8705"/>
                <a:gd name="T163" fmla="*/ 8969 h 430"/>
                <a:gd name="T164" fmla="+- 0 6368 6179"/>
                <a:gd name="T165" fmla="*/ T164 w 455"/>
                <a:gd name="T166" fmla="+- 0 8959 8705"/>
                <a:gd name="T167" fmla="*/ 8959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455" h="430">
                  <a:moveTo>
                    <a:pt x="189" y="254"/>
                  </a:moveTo>
                  <a:lnTo>
                    <a:pt x="165" y="254"/>
                  </a:lnTo>
                  <a:lnTo>
                    <a:pt x="169" y="256"/>
                  </a:lnTo>
                  <a:lnTo>
                    <a:pt x="173" y="260"/>
                  </a:lnTo>
                  <a:lnTo>
                    <a:pt x="174" y="260"/>
                  </a:lnTo>
                  <a:lnTo>
                    <a:pt x="176" y="262"/>
                  </a:lnTo>
                  <a:lnTo>
                    <a:pt x="168" y="274"/>
                  </a:lnTo>
                  <a:lnTo>
                    <a:pt x="161" y="284"/>
                  </a:lnTo>
                  <a:lnTo>
                    <a:pt x="158" y="288"/>
                  </a:lnTo>
                  <a:lnTo>
                    <a:pt x="155" y="290"/>
                  </a:lnTo>
                  <a:lnTo>
                    <a:pt x="154" y="294"/>
                  </a:lnTo>
                  <a:lnTo>
                    <a:pt x="152" y="296"/>
                  </a:lnTo>
                  <a:lnTo>
                    <a:pt x="151" y="300"/>
                  </a:lnTo>
                  <a:lnTo>
                    <a:pt x="150" y="306"/>
                  </a:lnTo>
                  <a:lnTo>
                    <a:pt x="150" y="310"/>
                  </a:lnTo>
                  <a:lnTo>
                    <a:pt x="150" y="312"/>
                  </a:lnTo>
                  <a:lnTo>
                    <a:pt x="152" y="318"/>
                  </a:lnTo>
                  <a:lnTo>
                    <a:pt x="154" y="322"/>
                  </a:lnTo>
                  <a:lnTo>
                    <a:pt x="157" y="324"/>
                  </a:lnTo>
                  <a:lnTo>
                    <a:pt x="161" y="330"/>
                  </a:lnTo>
                  <a:lnTo>
                    <a:pt x="167" y="332"/>
                  </a:lnTo>
                  <a:lnTo>
                    <a:pt x="181" y="332"/>
                  </a:lnTo>
                  <a:lnTo>
                    <a:pt x="187" y="328"/>
                  </a:lnTo>
                  <a:lnTo>
                    <a:pt x="194" y="322"/>
                  </a:lnTo>
                  <a:lnTo>
                    <a:pt x="197" y="318"/>
                  </a:lnTo>
                  <a:lnTo>
                    <a:pt x="173" y="318"/>
                  </a:lnTo>
                  <a:lnTo>
                    <a:pt x="170" y="316"/>
                  </a:lnTo>
                  <a:lnTo>
                    <a:pt x="167" y="314"/>
                  </a:lnTo>
                  <a:lnTo>
                    <a:pt x="165" y="312"/>
                  </a:lnTo>
                  <a:lnTo>
                    <a:pt x="164" y="310"/>
                  </a:lnTo>
                  <a:lnTo>
                    <a:pt x="164" y="308"/>
                  </a:lnTo>
                  <a:lnTo>
                    <a:pt x="163" y="306"/>
                  </a:lnTo>
                  <a:lnTo>
                    <a:pt x="163" y="302"/>
                  </a:lnTo>
                  <a:lnTo>
                    <a:pt x="165" y="298"/>
                  </a:lnTo>
                  <a:lnTo>
                    <a:pt x="167" y="294"/>
                  </a:lnTo>
                  <a:lnTo>
                    <a:pt x="171" y="290"/>
                  </a:lnTo>
                  <a:lnTo>
                    <a:pt x="177" y="282"/>
                  </a:lnTo>
                  <a:lnTo>
                    <a:pt x="181" y="274"/>
                  </a:lnTo>
                  <a:lnTo>
                    <a:pt x="184" y="270"/>
                  </a:lnTo>
                  <a:lnTo>
                    <a:pt x="204" y="270"/>
                  </a:lnTo>
                  <a:lnTo>
                    <a:pt x="198" y="264"/>
                  </a:lnTo>
                  <a:lnTo>
                    <a:pt x="189" y="25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00" name="Freeform 366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383 6179"/>
                <a:gd name="T1" fmla="*/ T0 w 455"/>
                <a:gd name="T2" fmla="+- 0 8975 8705"/>
                <a:gd name="T3" fmla="*/ 8975 h 430"/>
                <a:gd name="T4" fmla="+- 0 6363 6179"/>
                <a:gd name="T5" fmla="*/ T4 w 455"/>
                <a:gd name="T6" fmla="+- 0 8975 8705"/>
                <a:gd name="T7" fmla="*/ 8975 h 430"/>
                <a:gd name="T8" fmla="+- 0 6366 6179"/>
                <a:gd name="T9" fmla="*/ T8 w 455"/>
                <a:gd name="T10" fmla="+- 0 8979 8705"/>
                <a:gd name="T11" fmla="*/ 8979 h 430"/>
                <a:gd name="T12" fmla="+- 0 6371 6179"/>
                <a:gd name="T13" fmla="*/ T12 w 455"/>
                <a:gd name="T14" fmla="+- 0 8983 8705"/>
                <a:gd name="T15" fmla="*/ 8983 h 430"/>
                <a:gd name="T16" fmla="+- 0 6373 6179"/>
                <a:gd name="T17" fmla="*/ T16 w 455"/>
                <a:gd name="T18" fmla="+- 0 8987 8705"/>
                <a:gd name="T19" fmla="*/ 8987 h 430"/>
                <a:gd name="T20" fmla="+- 0 6375 6179"/>
                <a:gd name="T21" fmla="*/ T20 w 455"/>
                <a:gd name="T22" fmla="+- 0 8989 8705"/>
                <a:gd name="T23" fmla="*/ 8989 h 430"/>
                <a:gd name="T24" fmla="+- 0 6376 6179"/>
                <a:gd name="T25" fmla="*/ T24 w 455"/>
                <a:gd name="T26" fmla="+- 0 8995 8705"/>
                <a:gd name="T27" fmla="*/ 8995 h 430"/>
                <a:gd name="T28" fmla="+- 0 6376 6179"/>
                <a:gd name="T29" fmla="*/ T28 w 455"/>
                <a:gd name="T30" fmla="+- 0 8999 8705"/>
                <a:gd name="T31" fmla="*/ 8999 h 430"/>
                <a:gd name="T32" fmla="+- 0 6375 6179"/>
                <a:gd name="T33" fmla="*/ T32 w 455"/>
                <a:gd name="T34" fmla="+- 0 9003 8705"/>
                <a:gd name="T35" fmla="*/ 9003 h 430"/>
                <a:gd name="T36" fmla="+- 0 6374 6179"/>
                <a:gd name="T37" fmla="*/ T36 w 455"/>
                <a:gd name="T38" fmla="+- 0 9009 8705"/>
                <a:gd name="T39" fmla="*/ 9009 h 430"/>
                <a:gd name="T40" fmla="+- 0 6371 6179"/>
                <a:gd name="T41" fmla="*/ T40 w 455"/>
                <a:gd name="T42" fmla="+- 0 9013 8705"/>
                <a:gd name="T43" fmla="*/ 9013 h 430"/>
                <a:gd name="T44" fmla="+- 0 6367 6179"/>
                <a:gd name="T45" fmla="*/ T44 w 455"/>
                <a:gd name="T46" fmla="+- 0 9017 8705"/>
                <a:gd name="T47" fmla="*/ 9017 h 430"/>
                <a:gd name="T48" fmla="+- 0 6363 6179"/>
                <a:gd name="T49" fmla="*/ T48 w 455"/>
                <a:gd name="T50" fmla="+- 0 9021 8705"/>
                <a:gd name="T51" fmla="*/ 9021 h 430"/>
                <a:gd name="T52" fmla="+- 0 6359 6179"/>
                <a:gd name="T53" fmla="*/ T52 w 455"/>
                <a:gd name="T54" fmla="+- 0 9023 8705"/>
                <a:gd name="T55" fmla="*/ 9023 h 430"/>
                <a:gd name="T56" fmla="+- 0 6376 6179"/>
                <a:gd name="T57" fmla="*/ T56 w 455"/>
                <a:gd name="T58" fmla="+- 0 9023 8705"/>
                <a:gd name="T59" fmla="*/ 9023 h 430"/>
                <a:gd name="T60" fmla="+- 0 6380 6179"/>
                <a:gd name="T61" fmla="*/ T60 w 455"/>
                <a:gd name="T62" fmla="+- 0 9019 8705"/>
                <a:gd name="T63" fmla="*/ 9019 h 430"/>
                <a:gd name="T64" fmla="+- 0 6382 6179"/>
                <a:gd name="T65" fmla="*/ T64 w 455"/>
                <a:gd name="T66" fmla="+- 0 9013 8705"/>
                <a:gd name="T67" fmla="*/ 9013 h 430"/>
                <a:gd name="T68" fmla="+- 0 6384 6179"/>
                <a:gd name="T69" fmla="*/ T68 w 455"/>
                <a:gd name="T70" fmla="+- 0 9009 8705"/>
                <a:gd name="T71" fmla="*/ 9009 h 430"/>
                <a:gd name="T72" fmla="+- 0 6385 6179"/>
                <a:gd name="T73" fmla="*/ T72 w 455"/>
                <a:gd name="T74" fmla="+- 0 9003 8705"/>
                <a:gd name="T75" fmla="*/ 9003 h 430"/>
                <a:gd name="T76" fmla="+- 0 6386 6179"/>
                <a:gd name="T77" fmla="*/ T76 w 455"/>
                <a:gd name="T78" fmla="+- 0 8997 8705"/>
                <a:gd name="T79" fmla="*/ 8997 h 430"/>
                <a:gd name="T80" fmla="+- 0 6399 6179"/>
                <a:gd name="T81" fmla="*/ T80 w 455"/>
                <a:gd name="T82" fmla="+- 0 8997 8705"/>
                <a:gd name="T83" fmla="*/ 8997 h 430"/>
                <a:gd name="T84" fmla="+- 0 6405 6179"/>
                <a:gd name="T85" fmla="*/ T84 w 455"/>
                <a:gd name="T86" fmla="+- 0 8991 8705"/>
                <a:gd name="T87" fmla="*/ 8991 h 430"/>
                <a:gd name="T88" fmla="+- 0 6402 6179"/>
                <a:gd name="T89" fmla="*/ T88 w 455"/>
                <a:gd name="T90" fmla="+- 0 8989 8705"/>
                <a:gd name="T91" fmla="*/ 8989 h 430"/>
                <a:gd name="T92" fmla="+- 0 6399 6179"/>
                <a:gd name="T93" fmla="*/ T92 w 455"/>
                <a:gd name="T94" fmla="+- 0 8989 8705"/>
                <a:gd name="T95" fmla="*/ 8989 h 430"/>
                <a:gd name="T96" fmla="+- 0 6396 6179"/>
                <a:gd name="T97" fmla="*/ T96 w 455"/>
                <a:gd name="T98" fmla="+- 0 8987 8705"/>
                <a:gd name="T99" fmla="*/ 8987 h 430"/>
                <a:gd name="T100" fmla="+- 0 6393 6179"/>
                <a:gd name="T101" fmla="*/ T100 w 455"/>
                <a:gd name="T102" fmla="+- 0 8985 8705"/>
                <a:gd name="T103" fmla="*/ 8985 h 430"/>
                <a:gd name="T104" fmla="+- 0 6387 6179"/>
                <a:gd name="T105" fmla="*/ T104 w 455"/>
                <a:gd name="T106" fmla="+- 0 8979 8705"/>
                <a:gd name="T107" fmla="*/ 8979 h 430"/>
                <a:gd name="T108" fmla="+- 0 6383 6179"/>
                <a:gd name="T109" fmla="*/ T108 w 455"/>
                <a:gd name="T110" fmla="+- 0 8975 8705"/>
                <a:gd name="T111" fmla="*/ 8975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455" h="430">
                  <a:moveTo>
                    <a:pt x="204" y="270"/>
                  </a:moveTo>
                  <a:lnTo>
                    <a:pt x="184" y="270"/>
                  </a:lnTo>
                  <a:lnTo>
                    <a:pt x="187" y="274"/>
                  </a:lnTo>
                  <a:lnTo>
                    <a:pt x="192" y="278"/>
                  </a:lnTo>
                  <a:lnTo>
                    <a:pt x="194" y="282"/>
                  </a:lnTo>
                  <a:lnTo>
                    <a:pt x="196" y="284"/>
                  </a:lnTo>
                  <a:lnTo>
                    <a:pt x="197" y="290"/>
                  </a:lnTo>
                  <a:lnTo>
                    <a:pt x="197" y="294"/>
                  </a:lnTo>
                  <a:lnTo>
                    <a:pt x="196" y="298"/>
                  </a:lnTo>
                  <a:lnTo>
                    <a:pt x="195" y="304"/>
                  </a:lnTo>
                  <a:lnTo>
                    <a:pt x="192" y="308"/>
                  </a:lnTo>
                  <a:lnTo>
                    <a:pt x="188" y="312"/>
                  </a:lnTo>
                  <a:lnTo>
                    <a:pt x="184" y="316"/>
                  </a:lnTo>
                  <a:lnTo>
                    <a:pt x="180" y="318"/>
                  </a:lnTo>
                  <a:lnTo>
                    <a:pt x="197" y="318"/>
                  </a:lnTo>
                  <a:lnTo>
                    <a:pt x="201" y="314"/>
                  </a:lnTo>
                  <a:lnTo>
                    <a:pt x="203" y="308"/>
                  </a:lnTo>
                  <a:lnTo>
                    <a:pt x="205" y="304"/>
                  </a:lnTo>
                  <a:lnTo>
                    <a:pt x="206" y="298"/>
                  </a:lnTo>
                  <a:lnTo>
                    <a:pt x="207" y="292"/>
                  </a:lnTo>
                  <a:lnTo>
                    <a:pt x="220" y="292"/>
                  </a:lnTo>
                  <a:lnTo>
                    <a:pt x="226" y="286"/>
                  </a:lnTo>
                  <a:lnTo>
                    <a:pt x="223" y="284"/>
                  </a:lnTo>
                  <a:lnTo>
                    <a:pt x="220" y="284"/>
                  </a:lnTo>
                  <a:lnTo>
                    <a:pt x="217" y="282"/>
                  </a:lnTo>
                  <a:lnTo>
                    <a:pt x="214" y="280"/>
                  </a:lnTo>
                  <a:lnTo>
                    <a:pt x="208" y="274"/>
                  </a:lnTo>
                  <a:lnTo>
                    <a:pt x="204" y="27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01" name="Freeform 367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341 6179"/>
                <a:gd name="T1" fmla="*/ T0 w 455"/>
                <a:gd name="T2" fmla="+- 0 8943 8705"/>
                <a:gd name="T3" fmla="*/ 8943 h 430"/>
                <a:gd name="T4" fmla="+- 0 6337 6179"/>
                <a:gd name="T5" fmla="*/ T4 w 455"/>
                <a:gd name="T6" fmla="+- 0 8945 8705"/>
                <a:gd name="T7" fmla="*/ 8945 h 430"/>
                <a:gd name="T8" fmla="+- 0 6333 6179"/>
                <a:gd name="T9" fmla="*/ T8 w 455"/>
                <a:gd name="T10" fmla="+- 0 8947 8705"/>
                <a:gd name="T11" fmla="*/ 8947 h 430"/>
                <a:gd name="T12" fmla="+- 0 6329 6179"/>
                <a:gd name="T13" fmla="*/ T12 w 455"/>
                <a:gd name="T14" fmla="+- 0 8949 8705"/>
                <a:gd name="T15" fmla="*/ 8949 h 430"/>
                <a:gd name="T16" fmla="+- 0 6324 6179"/>
                <a:gd name="T17" fmla="*/ T16 w 455"/>
                <a:gd name="T18" fmla="+- 0 8951 8705"/>
                <a:gd name="T19" fmla="*/ 8951 h 430"/>
                <a:gd name="T20" fmla="+- 0 6319 6179"/>
                <a:gd name="T21" fmla="*/ T20 w 455"/>
                <a:gd name="T22" fmla="+- 0 8957 8705"/>
                <a:gd name="T23" fmla="*/ 8957 h 430"/>
                <a:gd name="T24" fmla="+- 0 6314 6179"/>
                <a:gd name="T25" fmla="*/ T24 w 455"/>
                <a:gd name="T26" fmla="+- 0 8961 8705"/>
                <a:gd name="T27" fmla="*/ 8961 h 430"/>
                <a:gd name="T28" fmla="+- 0 6310 6179"/>
                <a:gd name="T29" fmla="*/ T28 w 455"/>
                <a:gd name="T30" fmla="+- 0 8967 8705"/>
                <a:gd name="T31" fmla="*/ 8967 h 430"/>
                <a:gd name="T32" fmla="+- 0 6305 6179"/>
                <a:gd name="T33" fmla="*/ T32 w 455"/>
                <a:gd name="T34" fmla="+- 0 8977 8705"/>
                <a:gd name="T35" fmla="*/ 8977 h 430"/>
                <a:gd name="T36" fmla="+- 0 6304 6179"/>
                <a:gd name="T37" fmla="*/ T36 w 455"/>
                <a:gd name="T38" fmla="+- 0 8983 8705"/>
                <a:gd name="T39" fmla="*/ 8983 h 430"/>
                <a:gd name="T40" fmla="+- 0 6305 6179"/>
                <a:gd name="T41" fmla="*/ T40 w 455"/>
                <a:gd name="T42" fmla="+- 0 8987 8705"/>
                <a:gd name="T43" fmla="*/ 8987 h 430"/>
                <a:gd name="T44" fmla="+- 0 6305 6179"/>
                <a:gd name="T45" fmla="*/ T44 w 455"/>
                <a:gd name="T46" fmla="+- 0 8991 8705"/>
                <a:gd name="T47" fmla="*/ 8991 h 430"/>
                <a:gd name="T48" fmla="+- 0 6307 6179"/>
                <a:gd name="T49" fmla="*/ T48 w 455"/>
                <a:gd name="T50" fmla="+- 0 8997 8705"/>
                <a:gd name="T51" fmla="*/ 8997 h 430"/>
                <a:gd name="T52" fmla="+- 0 6311 6179"/>
                <a:gd name="T53" fmla="*/ T52 w 455"/>
                <a:gd name="T54" fmla="+- 0 9001 8705"/>
                <a:gd name="T55" fmla="*/ 9001 h 430"/>
                <a:gd name="T56" fmla="+- 0 6322 6179"/>
                <a:gd name="T57" fmla="*/ T56 w 455"/>
                <a:gd name="T58" fmla="+- 0 8993 8705"/>
                <a:gd name="T59" fmla="*/ 8993 h 430"/>
                <a:gd name="T60" fmla="+- 0 6319 6179"/>
                <a:gd name="T61" fmla="*/ T60 w 455"/>
                <a:gd name="T62" fmla="+- 0 8987 8705"/>
                <a:gd name="T63" fmla="*/ 8987 h 430"/>
                <a:gd name="T64" fmla="+- 0 6317 6179"/>
                <a:gd name="T65" fmla="*/ T64 w 455"/>
                <a:gd name="T66" fmla="+- 0 8983 8705"/>
                <a:gd name="T67" fmla="*/ 8983 h 430"/>
                <a:gd name="T68" fmla="+- 0 6319 6179"/>
                <a:gd name="T69" fmla="*/ T68 w 455"/>
                <a:gd name="T70" fmla="+- 0 8975 8705"/>
                <a:gd name="T71" fmla="*/ 8975 h 430"/>
                <a:gd name="T72" fmla="+- 0 6321 6179"/>
                <a:gd name="T73" fmla="*/ T72 w 455"/>
                <a:gd name="T74" fmla="+- 0 8971 8705"/>
                <a:gd name="T75" fmla="*/ 8971 h 430"/>
                <a:gd name="T76" fmla="+- 0 6326 6179"/>
                <a:gd name="T77" fmla="*/ T76 w 455"/>
                <a:gd name="T78" fmla="+- 0 8967 8705"/>
                <a:gd name="T79" fmla="*/ 8967 h 430"/>
                <a:gd name="T80" fmla="+- 0 6331 6179"/>
                <a:gd name="T81" fmla="*/ T80 w 455"/>
                <a:gd name="T82" fmla="+- 0 8961 8705"/>
                <a:gd name="T83" fmla="*/ 8961 h 430"/>
                <a:gd name="T84" fmla="+- 0 6336 6179"/>
                <a:gd name="T85" fmla="*/ T84 w 455"/>
                <a:gd name="T86" fmla="+- 0 8959 8705"/>
                <a:gd name="T87" fmla="*/ 8959 h 430"/>
                <a:gd name="T88" fmla="+- 0 6368 6179"/>
                <a:gd name="T89" fmla="*/ T88 w 455"/>
                <a:gd name="T90" fmla="+- 0 8959 8705"/>
                <a:gd name="T91" fmla="*/ 8959 h 430"/>
                <a:gd name="T92" fmla="+- 0 6360 6179"/>
                <a:gd name="T93" fmla="*/ T92 w 455"/>
                <a:gd name="T94" fmla="+- 0 8951 8705"/>
                <a:gd name="T95" fmla="*/ 8951 h 430"/>
                <a:gd name="T96" fmla="+- 0 6356 6179"/>
                <a:gd name="T97" fmla="*/ T96 w 455"/>
                <a:gd name="T98" fmla="+- 0 8949 8705"/>
                <a:gd name="T99" fmla="*/ 8949 h 430"/>
                <a:gd name="T100" fmla="+- 0 6354 6179"/>
                <a:gd name="T101" fmla="*/ T100 w 455"/>
                <a:gd name="T102" fmla="+- 0 8947 8705"/>
                <a:gd name="T103" fmla="*/ 8947 h 430"/>
                <a:gd name="T104" fmla="+- 0 6351 6179"/>
                <a:gd name="T105" fmla="*/ T104 w 455"/>
                <a:gd name="T106" fmla="+- 0 8945 8705"/>
                <a:gd name="T107" fmla="*/ 8945 h 430"/>
                <a:gd name="T108" fmla="+- 0 6348 6179"/>
                <a:gd name="T109" fmla="*/ T108 w 455"/>
                <a:gd name="T110" fmla="+- 0 8945 8705"/>
                <a:gd name="T111" fmla="*/ 8945 h 430"/>
                <a:gd name="T112" fmla="+- 0 6341 6179"/>
                <a:gd name="T113" fmla="*/ T112 w 455"/>
                <a:gd name="T114" fmla="+- 0 8943 8705"/>
                <a:gd name="T115" fmla="*/ 8943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455" h="430">
                  <a:moveTo>
                    <a:pt x="162" y="238"/>
                  </a:moveTo>
                  <a:lnTo>
                    <a:pt x="158" y="240"/>
                  </a:lnTo>
                  <a:lnTo>
                    <a:pt x="154" y="242"/>
                  </a:lnTo>
                  <a:lnTo>
                    <a:pt x="150" y="244"/>
                  </a:lnTo>
                  <a:lnTo>
                    <a:pt x="145" y="246"/>
                  </a:lnTo>
                  <a:lnTo>
                    <a:pt x="140" y="252"/>
                  </a:lnTo>
                  <a:lnTo>
                    <a:pt x="135" y="256"/>
                  </a:lnTo>
                  <a:lnTo>
                    <a:pt x="131" y="262"/>
                  </a:lnTo>
                  <a:lnTo>
                    <a:pt x="126" y="272"/>
                  </a:lnTo>
                  <a:lnTo>
                    <a:pt x="125" y="278"/>
                  </a:lnTo>
                  <a:lnTo>
                    <a:pt x="126" y="282"/>
                  </a:lnTo>
                  <a:lnTo>
                    <a:pt x="126" y="286"/>
                  </a:lnTo>
                  <a:lnTo>
                    <a:pt x="128" y="292"/>
                  </a:lnTo>
                  <a:lnTo>
                    <a:pt x="132" y="296"/>
                  </a:lnTo>
                  <a:lnTo>
                    <a:pt x="143" y="288"/>
                  </a:lnTo>
                  <a:lnTo>
                    <a:pt x="140" y="282"/>
                  </a:lnTo>
                  <a:lnTo>
                    <a:pt x="138" y="278"/>
                  </a:lnTo>
                  <a:lnTo>
                    <a:pt x="140" y="270"/>
                  </a:lnTo>
                  <a:lnTo>
                    <a:pt x="142" y="266"/>
                  </a:lnTo>
                  <a:lnTo>
                    <a:pt x="147" y="262"/>
                  </a:lnTo>
                  <a:lnTo>
                    <a:pt x="152" y="256"/>
                  </a:lnTo>
                  <a:lnTo>
                    <a:pt x="157" y="254"/>
                  </a:lnTo>
                  <a:lnTo>
                    <a:pt x="189" y="254"/>
                  </a:lnTo>
                  <a:lnTo>
                    <a:pt x="181" y="246"/>
                  </a:lnTo>
                  <a:lnTo>
                    <a:pt x="177" y="244"/>
                  </a:lnTo>
                  <a:lnTo>
                    <a:pt x="175" y="242"/>
                  </a:lnTo>
                  <a:lnTo>
                    <a:pt x="172" y="240"/>
                  </a:lnTo>
                  <a:lnTo>
                    <a:pt x="169" y="240"/>
                  </a:lnTo>
                  <a:lnTo>
                    <a:pt x="162" y="23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02" name="Freeform 368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399 6179"/>
                <a:gd name="T1" fmla="*/ T0 w 455"/>
                <a:gd name="T2" fmla="+- 0 8997 8705"/>
                <a:gd name="T3" fmla="*/ 8997 h 430"/>
                <a:gd name="T4" fmla="+- 0 6386 6179"/>
                <a:gd name="T5" fmla="*/ T4 w 455"/>
                <a:gd name="T6" fmla="+- 0 8997 8705"/>
                <a:gd name="T7" fmla="*/ 8997 h 430"/>
                <a:gd name="T8" fmla="+- 0 6389 6179"/>
                <a:gd name="T9" fmla="*/ T8 w 455"/>
                <a:gd name="T10" fmla="+- 0 8999 8705"/>
                <a:gd name="T11" fmla="*/ 8999 h 430"/>
                <a:gd name="T12" fmla="+- 0 6392 6179"/>
                <a:gd name="T13" fmla="*/ T12 w 455"/>
                <a:gd name="T14" fmla="+- 0 9001 8705"/>
                <a:gd name="T15" fmla="*/ 9001 h 430"/>
                <a:gd name="T16" fmla="+- 0 6395 6179"/>
                <a:gd name="T17" fmla="*/ T16 w 455"/>
                <a:gd name="T18" fmla="+- 0 9001 8705"/>
                <a:gd name="T19" fmla="*/ 9001 h 430"/>
                <a:gd name="T20" fmla="+- 0 6399 6179"/>
                <a:gd name="T21" fmla="*/ T20 w 455"/>
                <a:gd name="T22" fmla="+- 0 8997 8705"/>
                <a:gd name="T23" fmla="*/ 8997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455" h="430">
                  <a:moveTo>
                    <a:pt x="220" y="292"/>
                  </a:moveTo>
                  <a:lnTo>
                    <a:pt x="207" y="292"/>
                  </a:lnTo>
                  <a:lnTo>
                    <a:pt x="210" y="294"/>
                  </a:lnTo>
                  <a:lnTo>
                    <a:pt x="213" y="296"/>
                  </a:lnTo>
                  <a:lnTo>
                    <a:pt x="216" y="296"/>
                  </a:lnTo>
                  <a:lnTo>
                    <a:pt x="220" y="29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03" name="Freeform 369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367 6179"/>
                <a:gd name="T1" fmla="*/ T0 w 455"/>
                <a:gd name="T2" fmla="+- 0 8911 8705"/>
                <a:gd name="T3" fmla="*/ 8911 h 430"/>
                <a:gd name="T4" fmla="+- 0 6358 6179"/>
                <a:gd name="T5" fmla="*/ T4 w 455"/>
                <a:gd name="T6" fmla="+- 0 8921 8705"/>
                <a:gd name="T7" fmla="*/ 8921 h 430"/>
                <a:gd name="T8" fmla="+- 0 6417 6179"/>
                <a:gd name="T9" fmla="*/ T8 w 455"/>
                <a:gd name="T10" fmla="+- 0 8979 8705"/>
                <a:gd name="T11" fmla="*/ 8979 h 430"/>
                <a:gd name="T12" fmla="+- 0 6427 6179"/>
                <a:gd name="T13" fmla="*/ T12 w 455"/>
                <a:gd name="T14" fmla="+- 0 8969 8705"/>
                <a:gd name="T15" fmla="*/ 8969 h 430"/>
                <a:gd name="T16" fmla="+- 0 6395 6179"/>
                <a:gd name="T17" fmla="*/ T16 w 455"/>
                <a:gd name="T18" fmla="+- 0 8937 8705"/>
                <a:gd name="T19" fmla="*/ 8937 h 430"/>
                <a:gd name="T20" fmla="+- 0 6387 6179"/>
                <a:gd name="T21" fmla="*/ T20 w 455"/>
                <a:gd name="T22" fmla="+- 0 8929 8705"/>
                <a:gd name="T23" fmla="*/ 8929 h 430"/>
                <a:gd name="T24" fmla="+- 0 6384 6179"/>
                <a:gd name="T25" fmla="*/ T24 w 455"/>
                <a:gd name="T26" fmla="+- 0 8923 8705"/>
                <a:gd name="T27" fmla="*/ 8923 h 430"/>
                <a:gd name="T28" fmla="+- 0 6384 6179"/>
                <a:gd name="T29" fmla="*/ T28 w 455"/>
                <a:gd name="T30" fmla="+- 0 8919 8705"/>
                <a:gd name="T31" fmla="*/ 8919 h 430"/>
                <a:gd name="T32" fmla="+- 0 6376 6179"/>
                <a:gd name="T33" fmla="*/ T32 w 455"/>
                <a:gd name="T34" fmla="+- 0 8919 8705"/>
                <a:gd name="T35" fmla="*/ 8919 h 430"/>
                <a:gd name="T36" fmla="+- 0 6367 6179"/>
                <a:gd name="T37" fmla="*/ T36 w 455"/>
                <a:gd name="T38" fmla="+- 0 8911 8705"/>
                <a:gd name="T39" fmla="*/ 8911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55" h="430">
                  <a:moveTo>
                    <a:pt x="188" y="206"/>
                  </a:moveTo>
                  <a:lnTo>
                    <a:pt x="179" y="216"/>
                  </a:lnTo>
                  <a:lnTo>
                    <a:pt x="238" y="274"/>
                  </a:lnTo>
                  <a:lnTo>
                    <a:pt x="248" y="264"/>
                  </a:lnTo>
                  <a:lnTo>
                    <a:pt x="216" y="232"/>
                  </a:lnTo>
                  <a:lnTo>
                    <a:pt x="208" y="224"/>
                  </a:lnTo>
                  <a:lnTo>
                    <a:pt x="205" y="218"/>
                  </a:lnTo>
                  <a:lnTo>
                    <a:pt x="205" y="214"/>
                  </a:lnTo>
                  <a:lnTo>
                    <a:pt x="197" y="214"/>
                  </a:lnTo>
                  <a:lnTo>
                    <a:pt x="188" y="20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04" name="Freeform 370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429 6179"/>
                <a:gd name="T1" fmla="*/ T0 w 455"/>
                <a:gd name="T2" fmla="+- 0 8895 8705"/>
                <a:gd name="T3" fmla="*/ 8895 h 430"/>
                <a:gd name="T4" fmla="+- 0 6403 6179"/>
                <a:gd name="T5" fmla="*/ T4 w 455"/>
                <a:gd name="T6" fmla="+- 0 8895 8705"/>
                <a:gd name="T7" fmla="*/ 8895 h 430"/>
                <a:gd name="T8" fmla="+- 0 6406 6179"/>
                <a:gd name="T9" fmla="*/ T8 w 455"/>
                <a:gd name="T10" fmla="+- 0 8897 8705"/>
                <a:gd name="T11" fmla="*/ 8897 h 430"/>
                <a:gd name="T12" fmla="+- 0 6412 6179"/>
                <a:gd name="T13" fmla="*/ T12 w 455"/>
                <a:gd name="T14" fmla="+- 0 8899 8705"/>
                <a:gd name="T15" fmla="*/ 8899 h 430"/>
                <a:gd name="T16" fmla="+- 0 6415 6179"/>
                <a:gd name="T17" fmla="*/ T16 w 455"/>
                <a:gd name="T18" fmla="+- 0 8901 8705"/>
                <a:gd name="T19" fmla="*/ 8901 h 430"/>
                <a:gd name="T20" fmla="+- 0 6419 6179"/>
                <a:gd name="T21" fmla="*/ T20 w 455"/>
                <a:gd name="T22" fmla="+- 0 8905 8705"/>
                <a:gd name="T23" fmla="*/ 8905 h 430"/>
                <a:gd name="T24" fmla="+- 0 6455 6179"/>
                <a:gd name="T25" fmla="*/ T24 w 455"/>
                <a:gd name="T26" fmla="+- 0 8941 8705"/>
                <a:gd name="T27" fmla="*/ 8941 h 430"/>
                <a:gd name="T28" fmla="+- 0 6465 6179"/>
                <a:gd name="T29" fmla="*/ T28 w 455"/>
                <a:gd name="T30" fmla="+- 0 8931 8705"/>
                <a:gd name="T31" fmla="*/ 8931 h 430"/>
                <a:gd name="T32" fmla="+- 0 6429 6179"/>
                <a:gd name="T33" fmla="*/ T32 w 455"/>
                <a:gd name="T34" fmla="+- 0 8895 8705"/>
                <a:gd name="T35" fmla="*/ 8895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55" h="430">
                  <a:moveTo>
                    <a:pt x="250" y="190"/>
                  </a:moveTo>
                  <a:lnTo>
                    <a:pt x="224" y="190"/>
                  </a:lnTo>
                  <a:lnTo>
                    <a:pt x="227" y="192"/>
                  </a:lnTo>
                  <a:lnTo>
                    <a:pt x="233" y="194"/>
                  </a:lnTo>
                  <a:lnTo>
                    <a:pt x="236" y="196"/>
                  </a:lnTo>
                  <a:lnTo>
                    <a:pt x="240" y="200"/>
                  </a:lnTo>
                  <a:lnTo>
                    <a:pt x="276" y="236"/>
                  </a:lnTo>
                  <a:lnTo>
                    <a:pt x="286" y="226"/>
                  </a:lnTo>
                  <a:lnTo>
                    <a:pt x="250" y="19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05" name="Freeform 371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408 6179"/>
                <a:gd name="T1" fmla="*/ T0 w 455"/>
                <a:gd name="T2" fmla="+- 0 8881 8705"/>
                <a:gd name="T3" fmla="*/ 8881 h 430"/>
                <a:gd name="T4" fmla="+- 0 6401 6179"/>
                <a:gd name="T5" fmla="*/ T4 w 455"/>
                <a:gd name="T6" fmla="+- 0 8881 8705"/>
                <a:gd name="T7" fmla="*/ 8881 h 430"/>
                <a:gd name="T8" fmla="+- 0 6392 6179"/>
                <a:gd name="T9" fmla="*/ T8 w 455"/>
                <a:gd name="T10" fmla="+- 0 8885 8705"/>
                <a:gd name="T11" fmla="*/ 8885 h 430"/>
                <a:gd name="T12" fmla="+- 0 6388 6179"/>
                <a:gd name="T13" fmla="*/ T12 w 455"/>
                <a:gd name="T14" fmla="+- 0 8887 8705"/>
                <a:gd name="T15" fmla="*/ 8887 h 430"/>
                <a:gd name="T16" fmla="+- 0 6385 6179"/>
                <a:gd name="T17" fmla="*/ T16 w 455"/>
                <a:gd name="T18" fmla="+- 0 8891 8705"/>
                <a:gd name="T19" fmla="*/ 8891 h 430"/>
                <a:gd name="T20" fmla="+- 0 6377 6179"/>
                <a:gd name="T21" fmla="*/ T20 w 455"/>
                <a:gd name="T22" fmla="+- 0 8899 8705"/>
                <a:gd name="T23" fmla="*/ 8899 h 430"/>
                <a:gd name="T24" fmla="+- 0 6374 6179"/>
                <a:gd name="T25" fmla="*/ T24 w 455"/>
                <a:gd name="T26" fmla="+- 0 8909 8705"/>
                <a:gd name="T27" fmla="*/ 8909 h 430"/>
                <a:gd name="T28" fmla="+- 0 6376 6179"/>
                <a:gd name="T29" fmla="*/ T28 w 455"/>
                <a:gd name="T30" fmla="+- 0 8919 8705"/>
                <a:gd name="T31" fmla="*/ 8919 h 430"/>
                <a:gd name="T32" fmla="+- 0 6384 6179"/>
                <a:gd name="T33" fmla="*/ T32 w 455"/>
                <a:gd name="T34" fmla="+- 0 8919 8705"/>
                <a:gd name="T35" fmla="*/ 8919 h 430"/>
                <a:gd name="T36" fmla="+- 0 6384 6179"/>
                <a:gd name="T37" fmla="*/ T36 w 455"/>
                <a:gd name="T38" fmla="+- 0 8917 8705"/>
                <a:gd name="T39" fmla="*/ 8917 h 430"/>
                <a:gd name="T40" fmla="+- 0 6385 6179"/>
                <a:gd name="T41" fmla="*/ T40 w 455"/>
                <a:gd name="T42" fmla="+- 0 8911 8705"/>
                <a:gd name="T43" fmla="*/ 8911 h 430"/>
                <a:gd name="T44" fmla="+- 0 6387 6179"/>
                <a:gd name="T45" fmla="*/ T44 w 455"/>
                <a:gd name="T46" fmla="+- 0 8907 8705"/>
                <a:gd name="T47" fmla="*/ 8907 h 430"/>
                <a:gd name="T48" fmla="+- 0 6391 6179"/>
                <a:gd name="T49" fmla="*/ T48 w 455"/>
                <a:gd name="T50" fmla="+- 0 8901 8705"/>
                <a:gd name="T51" fmla="*/ 8901 h 430"/>
                <a:gd name="T52" fmla="+- 0 6397 6179"/>
                <a:gd name="T53" fmla="*/ T52 w 455"/>
                <a:gd name="T54" fmla="+- 0 8897 8705"/>
                <a:gd name="T55" fmla="*/ 8897 h 430"/>
                <a:gd name="T56" fmla="+- 0 6403 6179"/>
                <a:gd name="T57" fmla="*/ T56 w 455"/>
                <a:gd name="T58" fmla="+- 0 8895 8705"/>
                <a:gd name="T59" fmla="*/ 8895 h 430"/>
                <a:gd name="T60" fmla="+- 0 6429 6179"/>
                <a:gd name="T61" fmla="*/ T60 w 455"/>
                <a:gd name="T62" fmla="+- 0 8895 8705"/>
                <a:gd name="T63" fmla="*/ 8895 h 430"/>
                <a:gd name="T64" fmla="+- 0 6424 6179"/>
                <a:gd name="T65" fmla="*/ T64 w 455"/>
                <a:gd name="T66" fmla="+- 0 8891 8705"/>
                <a:gd name="T67" fmla="*/ 8891 h 430"/>
                <a:gd name="T68" fmla="+- 0 6421 6179"/>
                <a:gd name="T69" fmla="*/ T68 w 455"/>
                <a:gd name="T70" fmla="+- 0 8887 8705"/>
                <a:gd name="T71" fmla="*/ 8887 h 430"/>
                <a:gd name="T72" fmla="+- 0 6415 6179"/>
                <a:gd name="T73" fmla="*/ T72 w 455"/>
                <a:gd name="T74" fmla="+- 0 8883 8705"/>
                <a:gd name="T75" fmla="*/ 8883 h 430"/>
                <a:gd name="T76" fmla="+- 0 6412 6179"/>
                <a:gd name="T77" fmla="*/ T76 w 455"/>
                <a:gd name="T78" fmla="+- 0 8883 8705"/>
                <a:gd name="T79" fmla="*/ 8883 h 430"/>
                <a:gd name="T80" fmla="+- 0 6408 6179"/>
                <a:gd name="T81" fmla="*/ T80 w 455"/>
                <a:gd name="T82" fmla="+- 0 8881 8705"/>
                <a:gd name="T83" fmla="*/ 8881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55" h="430">
                  <a:moveTo>
                    <a:pt x="229" y="176"/>
                  </a:moveTo>
                  <a:lnTo>
                    <a:pt x="222" y="176"/>
                  </a:lnTo>
                  <a:lnTo>
                    <a:pt x="213" y="180"/>
                  </a:lnTo>
                  <a:lnTo>
                    <a:pt x="209" y="182"/>
                  </a:lnTo>
                  <a:lnTo>
                    <a:pt x="206" y="186"/>
                  </a:lnTo>
                  <a:lnTo>
                    <a:pt x="198" y="194"/>
                  </a:lnTo>
                  <a:lnTo>
                    <a:pt x="195" y="204"/>
                  </a:lnTo>
                  <a:lnTo>
                    <a:pt x="197" y="214"/>
                  </a:lnTo>
                  <a:lnTo>
                    <a:pt x="205" y="214"/>
                  </a:lnTo>
                  <a:lnTo>
                    <a:pt x="205" y="212"/>
                  </a:lnTo>
                  <a:lnTo>
                    <a:pt x="206" y="206"/>
                  </a:lnTo>
                  <a:lnTo>
                    <a:pt x="208" y="202"/>
                  </a:lnTo>
                  <a:lnTo>
                    <a:pt x="212" y="196"/>
                  </a:lnTo>
                  <a:lnTo>
                    <a:pt x="218" y="192"/>
                  </a:lnTo>
                  <a:lnTo>
                    <a:pt x="224" y="190"/>
                  </a:lnTo>
                  <a:lnTo>
                    <a:pt x="250" y="190"/>
                  </a:lnTo>
                  <a:lnTo>
                    <a:pt x="245" y="186"/>
                  </a:lnTo>
                  <a:lnTo>
                    <a:pt x="242" y="182"/>
                  </a:lnTo>
                  <a:lnTo>
                    <a:pt x="236" y="178"/>
                  </a:lnTo>
                  <a:lnTo>
                    <a:pt x="233" y="178"/>
                  </a:lnTo>
                  <a:lnTo>
                    <a:pt x="229" y="17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06" name="Freeform 372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471 6179"/>
                <a:gd name="T1" fmla="*/ T0 w 455"/>
                <a:gd name="T2" fmla="+- 0 8821 8705"/>
                <a:gd name="T3" fmla="*/ 8821 h 430"/>
                <a:gd name="T4" fmla="+- 0 6464 6179"/>
                <a:gd name="T5" fmla="*/ T4 w 455"/>
                <a:gd name="T6" fmla="+- 0 8821 8705"/>
                <a:gd name="T7" fmla="*/ 8821 h 430"/>
                <a:gd name="T8" fmla="+- 0 6457 6179"/>
                <a:gd name="T9" fmla="*/ T8 w 455"/>
                <a:gd name="T10" fmla="+- 0 8823 8705"/>
                <a:gd name="T11" fmla="*/ 8823 h 430"/>
                <a:gd name="T12" fmla="+- 0 6450 6179"/>
                <a:gd name="T13" fmla="*/ T12 w 455"/>
                <a:gd name="T14" fmla="+- 0 8825 8705"/>
                <a:gd name="T15" fmla="*/ 8825 h 430"/>
                <a:gd name="T16" fmla="+- 0 6444 6179"/>
                <a:gd name="T17" fmla="*/ T16 w 455"/>
                <a:gd name="T18" fmla="+- 0 8833 8705"/>
                <a:gd name="T19" fmla="*/ 8833 h 430"/>
                <a:gd name="T20" fmla="+- 0 6438 6179"/>
                <a:gd name="T21" fmla="*/ T20 w 455"/>
                <a:gd name="T22" fmla="+- 0 8837 8705"/>
                <a:gd name="T23" fmla="*/ 8837 h 430"/>
                <a:gd name="T24" fmla="+- 0 6435 6179"/>
                <a:gd name="T25" fmla="*/ T24 w 455"/>
                <a:gd name="T26" fmla="+- 0 8843 8705"/>
                <a:gd name="T27" fmla="*/ 8843 h 430"/>
                <a:gd name="T28" fmla="+- 0 6433 6179"/>
                <a:gd name="T29" fmla="*/ T28 w 455"/>
                <a:gd name="T30" fmla="+- 0 8849 8705"/>
                <a:gd name="T31" fmla="*/ 8849 h 430"/>
                <a:gd name="T32" fmla="+- 0 6431 6179"/>
                <a:gd name="T33" fmla="*/ T32 w 455"/>
                <a:gd name="T34" fmla="+- 0 8857 8705"/>
                <a:gd name="T35" fmla="*/ 8857 h 430"/>
                <a:gd name="T36" fmla="+- 0 6432 6179"/>
                <a:gd name="T37" fmla="*/ T36 w 455"/>
                <a:gd name="T38" fmla="+- 0 8863 8705"/>
                <a:gd name="T39" fmla="*/ 8863 h 430"/>
                <a:gd name="T40" fmla="+- 0 6437 6179"/>
                <a:gd name="T41" fmla="*/ T40 w 455"/>
                <a:gd name="T42" fmla="+- 0 8877 8705"/>
                <a:gd name="T43" fmla="*/ 8877 h 430"/>
                <a:gd name="T44" fmla="+- 0 6441 6179"/>
                <a:gd name="T45" fmla="*/ T44 w 455"/>
                <a:gd name="T46" fmla="+- 0 8883 8705"/>
                <a:gd name="T47" fmla="*/ 8883 h 430"/>
                <a:gd name="T48" fmla="+- 0 6458 6179"/>
                <a:gd name="T49" fmla="*/ T48 w 455"/>
                <a:gd name="T50" fmla="+- 0 8899 8705"/>
                <a:gd name="T51" fmla="*/ 8899 h 430"/>
                <a:gd name="T52" fmla="+- 0 6468 6179"/>
                <a:gd name="T53" fmla="*/ T52 w 455"/>
                <a:gd name="T54" fmla="+- 0 8905 8705"/>
                <a:gd name="T55" fmla="*/ 8905 h 430"/>
                <a:gd name="T56" fmla="+- 0 6488 6179"/>
                <a:gd name="T57" fmla="*/ T56 w 455"/>
                <a:gd name="T58" fmla="+- 0 8905 8705"/>
                <a:gd name="T59" fmla="*/ 8905 h 430"/>
                <a:gd name="T60" fmla="+- 0 6497 6179"/>
                <a:gd name="T61" fmla="*/ T60 w 455"/>
                <a:gd name="T62" fmla="+- 0 8901 8705"/>
                <a:gd name="T63" fmla="*/ 8901 h 430"/>
                <a:gd name="T64" fmla="+- 0 6505 6179"/>
                <a:gd name="T65" fmla="*/ T64 w 455"/>
                <a:gd name="T66" fmla="+- 0 8893 8705"/>
                <a:gd name="T67" fmla="*/ 8893 h 430"/>
                <a:gd name="T68" fmla="+- 0 6486 6179"/>
                <a:gd name="T69" fmla="*/ T68 w 455"/>
                <a:gd name="T70" fmla="+- 0 8893 8705"/>
                <a:gd name="T71" fmla="*/ 8893 h 430"/>
                <a:gd name="T72" fmla="+- 0 6473 6179"/>
                <a:gd name="T73" fmla="*/ T72 w 455"/>
                <a:gd name="T74" fmla="+- 0 8891 8705"/>
                <a:gd name="T75" fmla="*/ 8891 h 430"/>
                <a:gd name="T76" fmla="+- 0 6466 6179"/>
                <a:gd name="T77" fmla="*/ T76 w 455"/>
                <a:gd name="T78" fmla="+- 0 8887 8705"/>
                <a:gd name="T79" fmla="*/ 8887 h 430"/>
                <a:gd name="T80" fmla="+- 0 6450 6179"/>
                <a:gd name="T81" fmla="*/ T80 w 455"/>
                <a:gd name="T82" fmla="+- 0 8871 8705"/>
                <a:gd name="T83" fmla="*/ 8871 h 430"/>
                <a:gd name="T84" fmla="+- 0 6446 6179"/>
                <a:gd name="T85" fmla="*/ T84 w 455"/>
                <a:gd name="T86" fmla="+- 0 8865 8705"/>
                <a:gd name="T87" fmla="*/ 8865 h 430"/>
                <a:gd name="T88" fmla="+- 0 6445 6179"/>
                <a:gd name="T89" fmla="*/ T88 w 455"/>
                <a:gd name="T90" fmla="+- 0 8857 8705"/>
                <a:gd name="T91" fmla="*/ 8857 h 430"/>
                <a:gd name="T92" fmla="+- 0 6445 6179"/>
                <a:gd name="T93" fmla="*/ T92 w 455"/>
                <a:gd name="T94" fmla="+- 0 8851 8705"/>
                <a:gd name="T95" fmla="*/ 8851 h 430"/>
                <a:gd name="T96" fmla="+- 0 6447 6179"/>
                <a:gd name="T97" fmla="*/ T96 w 455"/>
                <a:gd name="T98" fmla="+- 0 8845 8705"/>
                <a:gd name="T99" fmla="*/ 8845 h 430"/>
                <a:gd name="T100" fmla="+- 0 6452 6179"/>
                <a:gd name="T101" fmla="*/ T100 w 455"/>
                <a:gd name="T102" fmla="+- 0 8841 8705"/>
                <a:gd name="T103" fmla="*/ 8841 h 430"/>
                <a:gd name="T104" fmla="+- 0 6455 6179"/>
                <a:gd name="T105" fmla="*/ T104 w 455"/>
                <a:gd name="T106" fmla="+- 0 8837 8705"/>
                <a:gd name="T107" fmla="*/ 8837 h 430"/>
                <a:gd name="T108" fmla="+- 0 6459 6179"/>
                <a:gd name="T109" fmla="*/ T108 w 455"/>
                <a:gd name="T110" fmla="+- 0 8835 8705"/>
                <a:gd name="T111" fmla="*/ 8835 h 430"/>
                <a:gd name="T112" fmla="+- 0 6480 6179"/>
                <a:gd name="T113" fmla="*/ T112 w 455"/>
                <a:gd name="T114" fmla="+- 0 8835 8705"/>
                <a:gd name="T115" fmla="*/ 8835 h 430"/>
                <a:gd name="T116" fmla="+- 0 6486 6179"/>
                <a:gd name="T117" fmla="*/ T116 w 455"/>
                <a:gd name="T118" fmla="+- 0 8827 8705"/>
                <a:gd name="T119" fmla="*/ 8827 h 430"/>
                <a:gd name="T120" fmla="+- 0 6479 6179"/>
                <a:gd name="T121" fmla="*/ T120 w 455"/>
                <a:gd name="T122" fmla="+- 0 8823 8705"/>
                <a:gd name="T123" fmla="*/ 8823 h 430"/>
                <a:gd name="T124" fmla="+- 0 6471 6179"/>
                <a:gd name="T125" fmla="*/ T124 w 455"/>
                <a:gd name="T126" fmla="+- 0 8821 8705"/>
                <a:gd name="T127" fmla="*/ 8821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455" h="430">
                  <a:moveTo>
                    <a:pt x="292" y="116"/>
                  </a:moveTo>
                  <a:lnTo>
                    <a:pt x="285" y="116"/>
                  </a:lnTo>
                  <a:lnTo>
                    <a:pt x="278" y="118"/>
                  </a:lnTo>
                  <a:lnTo>
                    <a:pt x="271" y="120"/>
                  </a:lnTo>
                  <a:lnTo>
                    <a:pt x="265" y="128"/>
                  </a:lnTo>
                  <a:lnTo>
                    <a:pt x="259" y="132"/>
                  </a:lnTo>
                  <a:lnTo>
                    <a:pt x="256" y="138"/>
                  </a:lnTo>
                  <a:lnTo>
                    <a:pt x="254" y="144"/>
                  </a:lnTo>
                  <a:lnTo>
                    <a:pt x="252" y="152"/>
                  </a:lnTo>
                  <a:lnTo>
                    <a:pt x="253" y="158"/>
                  </a:lnTo>
                  <a:lnTo>
                    <a:pt x="258" y="172"/>
                  </a:lnTo>
                  <a:lnTo>
                    <a:pt x="262" y="178"/>
                  </a:lnTo>
                  <a:lnTo>
                    <a:pt x="279" y="194"/>
                  </a:lnTo>
                  <a:lnTo>
                    <a:pt x="289" y="200"/>
                  </a:lnTo>
                  <a:lnTo>
                    <a:pt x="309" y="200"/>
                  </a:lnTo>
                  <a:lnTo>
                    <a:pt x="318" y="196"/>
                  </a:lnTo>
                  <a:lnTo>
                    <a:pt x="326" y="188"/>
                  </a:lnTo>
                  <a:lnTo>
                    <a:pt x="307" y="188"/>
                  </a:lnTo>
                  <a:lnTo>
                    <a:pt x="294" y="186"/>
                  </a:lnTo>
                  <a:lnTo>
                    <a:pt x="287" y="182"/>
                  </a:lnTo>
                  <a:lnTo>
                    <a:pt x="271" y="166"/>
                  </a:lnTo>
                  <a:lnTo>
                    <a:pt x="267" y="160"/>
                  </a:lnTo>
                  <a:lnTo>
                    <a:pt x="266" y="152"/>
                  </a:lnTo>
                  <a:lnTo>
                    <a:pt x="266" y="146"/>
                  </a:lnTo>
                  <a:lnTo>
                    <a:pt x="268" y="140"/>
                  </a:lnTo>
                  <a:lnTo>
                    <a:pt x="273" y="136"/>
                  </a:lnTo>
                  <a:lnTo>
                    <a:pt x="276" y="132"/>
                  </a:lnTo>
                  <a:lnTo>
                    <a:pt x="280" y="130"/>
                  </a:lnTo>
                  <a:lnTo>
                    <a:pt x="301" y="130"/>
                  </a:lnTo>
                  <a:lnTo>
                    <a:pt x="307" y="122"/>
                  </a:lnTo>
                  <a:lnTo>
                    <a:pt x="300" y="118"/>
                  </a:lnTo>
                  <a:lnTo>
                    <a:pt x="292" y="116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07" name="Freeform 373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508 6179"/>
                <a:gd name="T1" fmla="*/ T0 w 455"/>
                <a:gd name="T2" fmla="+- 0 8847 8705"/>
                <a:gd name="T3" fmla="*/ 8847 h 430"/>
                <a:gd name="T4" fmla="+- 0 6497 6179"/>
                <a:gd name="T5" fmla="*/ T4 w 455"/>
                <a:gd name="T6" fmla="+- 0 8857 8705"/>
                <a:gd name="T7" fmla="*/ 8857 h 430"/>
                <a:gd name="T8" fmla="+- 0 6501 6179"/>
                <a:gd name="T9" fmla="*/ T8 w 455"/>
                <a:gd name="T10" fmla="+- 0 8861 8705"/>
                <a:gd name="T11" fmla="*/ 8861 h 430"/>
                <a:gd name="T12" fmla="+- 0 6503 6179"/>
                <a:gd name="T13" fmla="*/ T12 w 455"/>
                <a:gd name="T14" fmla="+- 0 8867 8705"/>
                <a:gd name="T15" fmla="*/ 8867 h 430"/>
                <a:gd name="T16" fmla="+- 0 6503 6179"/>
                <a:gd name="T17" fmla="*/ T16 w 455"/>
                <a:gd name="T18" fmla="+- 0 8877 8705"/>
                <a:gd name="T19" fmla="*/ 8877 h 430"/>
                <a:gd name="T20" fmla="+- 0 6501 6179"/>
                <a:gd name="T21" fmla="*/ T20 w 455"/>
                <a:gd name="T22" fmla="+- 0 8881 8705"/>
                <a:gd name="T23" fmla="*/ 8881 h 430"/>
                <a:gd name="T24" fmla="+- 0 6497 6179"/>
                <a:gd name="T25" fmla="*/ T24 w 455"/>
                <a:gd name="T26" fmla="+- 0 8885 8705"/>
                <a:gd name="T27" fmla="*/ 8885 h 430"/>
                <a:gd name="T28" fmla="+- 0 6492 6179"/>
                <a:gd name="T29" fmla="*/ T28 w 455"/>
                <a:gd name="T30" fmla="+- 0 8891 8705"/>
                <a:gd name="T31" fmla="*/ 8891 h 430"/>
                <a:gd name="T32" fmla="+- 0 6486 6179"/>
                <a:gd name="T33" fmla="*/ T32 w 455"/>
                <a:gd name="T34" fmla="+- 0 8893 8705"/>
                <a:gd name="T35" fmla="*/ 8893 h 430"/>
                <a:gd name="T36" fmla="+- 0 6505 6179"/>
                <a:gd name="T37" fmla="*/ T36 w 455"/>
                <a:gd name="T38" fmla="+- 0 8893 8705"/>
                <a:gd name="T39" fmla="*/ 8893 h 430"/>
                <a:gd name="T40" fmla="+- 0 6512 6179"/>
                <a:gd name="T41" fmla="*/ T40 w 455"/>
                <a:gd name="T42" fmla="+- 0 8887 8705"/>
                <a:gd name="T43" fmla="*/ 8887 h 430"/>
                <a:gd name="T44" fmla="+- 0 6515 6179"/>
                <a:gd name="T45" fmla="*/ T44 w 455"/>
                <a:gd name="T46" fmla="+- 0 8881 8705"/>
                <a:gd name="T47" fmla="*/ 8881 h 430"/>
                <a:gd name="T48" fmla="+- 0 6516 6179"/>
                <a:gd name="T49" fmla="*/ T48 w 455"/>
                <a:gd name="T50" fmla="+- 0 8863 8705"/>
                <a:gd name="T51" fmla="*/ 8863 h 430"/>
                <a:gd name="T52" fmla="+- 0 6514 6179"/>
                <a:gd name="T53" fmla="*/ T52 w 455"/>
                <a:gd name="T54" fmla="+- 0 8855 8705"/>
                <a:gd name="T55" fmla="*/ 8855 h 430"/>
                <a:gd name="T56" fmla="+- 0 6508 6179"/>
                <a:gd name="T57" fmla="*/ T56 w 455"/>
                <a:gd name="T58" fmla="+- 0 8847 8705"/>
                <a:gd name="T59" fmla="*/ 8847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455" h="430">
                  <a:moveTo>
                    <a:pt x="329" y="142"/>
                  </a:moveTo>
                  <a:lnTo>
                    <a:pt x="318" y="152"/>
                  </a:lnTo>
                  <a:lnTo>
                    <a:pt x="322" y="156"/>
                  </a:lnTo>
                  <a:lnTo>
                    <a:pt x="324" y="162"/>
                  </a:lnTo>
                  <a:lnTo>
                    <a:pt x="324" y="172"/>
                  </a:lnTo>
                  <a:lnTo>
                    <a:pt x="322" y="176"/>
                  </a:lnTo>
                  <a:lnTo>
                    <a:pt x="318" y="180"/>
                  </a:lnTo>
                  <a:lnTo>
                    <a:pt x="313" y="186"/>
                  </a:lnTo>
                  <a:lnTo>
                    <a:pt x="307" y="188"/>
                  </a:lnTo>
                  <a:lnTo>
                    <a:pt x="326" y="188"/>
                  </a:lnTo>
                  <a:lnTo>
                    <a:pt x="333" y="182"/>
                  </a:lnTo>
                  <a:lnTo>
                    <a:pt x="336" y="176"/>
                  </a:lnTo>
                  <a:lnTo>
                    <a:pt x="337" y="158"/>
                  </a:lnTo>
                  <a:lnTo>
                    <a:pt x="335" y="150"/>
                  </a:lnTo>
                  <a:lnTo>
                    <a:pt x="329" y="14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08" name="Freeform 374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517 6179"/>
                <a:gd name="T1" fmla="*/ T0 w 455"/>
                <a:gd name="T2" fmla="+- 0 8763 8705"/>
                <a:gd name="T3" fmla="*/ 8763 h 430"/>
                <a:gd name="T4" fmla="+- 0 6487 6179"/>
                <a:gd name="T5" fmla="*/ T4 w 455"/>
                <a:gd name="T6" fmla="+- 0 8813 8705"/>
                <a:gd name="T7" fmla="*/ 8813 h 430"/>
                <a:gd name="T8" fmla="+- 0 6492 6179"/>
                <a:gd name="T9" fmla="*/ T8 w 455"/>
                <a:gd name="T10" fmla="+- 0 8823 8705"/>
                <a:gd name="T11" fmla="*/ 8823 h 430"/>
                <a:gd name="T12" fmla="+- 0 6503 6179"/>
                <a:gd name="T13" fmla="*/ T12 w 455"/>
                <a:gd name="T14" fmla="+- 0 8835 8705"/>
                <a:gd name="T15" fmla="*/ 8835 h 430"/>
                <a:gd name="T16" fmla="+- 0 6513 6179"/>
                <a:gd name="T17" fmla="*/ T16 w 455"/>
                <a:gd name="T18" fmla="+- 0 8845 8705"/>
                <a:gd name="T19" fmla="*/ 8845 h 430"/>
                <a:gd name="T20" fmla="+- 0 6523 6179"/>
                <a:gd name="T21" fmla="*/ T20 w 455"/>
                <a:gd name="T22" fmla="+- 0 8849 8705"/>
                <a:gd name="T23" fmla="*/ 8849 h 430"/>
                <a:gd name="T24" fmla="+- 0 6544 6179"/>
                <a:gd name="T25" fmla="*/ T24 w 455"/>
                <a:gd name="T26" fmla="+- 0 8849 8705"/>
                <a:gd name="T27" fmla="*/ 8849 h 430"/>
                <a:gd name="T28" fmla="+- 0 6553 6179"/>
                <a:gd name="T29" fmla="*/ T28 w 455"/>
                <a:gd name="T30" fmla="+- 0 8845 8705"/>
                <a:gd name="T31" fmla="*/ 8845 h 430"/>
                <a:gd name="T32" fmla="+- 0 6561 6179"/>
                <a:gd name="T33" fmla="*/ T32 w 455"/>
                <a:gd name="T34" fmla="+- 0 8837 8705"/>
                <a:gd name="T35" fmla="*/ 8837 h 430"/>
                <a:gd name="T36" fmla="+- 0 6542 6179"/>
                <a:gd name="T37" fmla="*/ T36 w 455"/>
                <a:gd name="T38" fmla="+- 0 8837 8705"/>
                <a:gd name="T39" fmla="*/ 8837 h 430"/>
                <a:gd name="T40" fmla="+- 0 6528 6179"/>
                <a:gd name="T41" fmla="*/ T40 w 455"/>
                <a:gd name="T42" fmla="+- 0 8835 8705"/>
                <a:gd name="T43" fmla="*/ 8835 h 430"/>
                <a:gd name="T44" fmla="+- 0 6501 6179"/>
                <a:gd name="T45" fmla="*/ T44 w 455"/>
                <a:gd name="T46" fmla="+- 0 8795 8705"/>
                <a:gd name="T47" fmla="*/ 8795 h 430"/>
                <a:gd name="T48" fmla="+- 0 6503 6179"/>
                <a:gd name="T49" fmla="*/ T48 w 455"/>
                <a:gd name="T50" fmla="+- 0 8789 8705"/>
                <a:gd name="T51" fmla="*/ 8789 h 430"/>
                <a:gd name="T52" fmla="+- 0 6508 6179"/>
                <a:gd name="T53" fmla="*/ T52 w 455"/>
                <a:gd name="T54" fmla="+- 0 8785 8705"/>
                <a:gd name="T55" fmla="*/ 8785 h 430"/>
                <a:gd name="T56" fmla="+- 0 6513 6179"/>
                <a:gd name="T57" fmla="*/ T56 w 455"/>
                <a:gd name="T58" fmla="+- 0 8779 8705"/>
                <a:gd name="T59" fmla="*/ 8779 h 430"/>
                <a:gd name="T60" fmla="+- 0 6519 6179"/>
                <a:gd name="T61" fmla="*/ T60 w 455"/>
                <a:gd name="T62" fmla="+- 0 8777 8705"/>
                <a:gd name="T63" fmla="*/ 8777 h 430"/>
                <a:gd name="T64" fmla="+- 0 6555 6179"/>
                <a:gd name="T65" fmla="*/ T64 w 455"/>
                <a:gd name="T66" fmla="+- 0 8777 8705"/>
                <a:gd name="T67" fmla="*/ 8777 h 430"/>
                <a:gd name="T68" fmla="+- 0 6548 6179"/>
                <a:gd name="T69" fmla="*/ T68 w 455"/>
                <a:gd name="T70" fmla="+- 0 8769 8705"/>
                <a:gd name="T71" fmla="*/ 8769 h 430"/>
                <a:gd name="T72" fmla="+- 0 6538 6179"/>
                <a:gd name="T73" fmla="*/ T72 w 455"/>
                <a:gd name="T74" fmla="+- 0 8765 8705"/>
                <a:gd name="T75" fmla="*/ 8765 h 430"/>
                <a:gd name="T76" fmla="+- 0 6517 6179"/>
                <a:gd name="T77" fmla="*/ T76 w 455"/>
                <a:gd name="T78" fmla="+- 0 8763 8705"/>
                <a:gd name="T79" fmla="*/ 8763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455" h="430">
                  <a:moveTo>
                    <a:pt x="338" y="58"/>
                  </a:moveTo>
                  <a:lnTo>
                    <a:pt x="308" y="108"/>
                  </a:lnTo>
                  <a:lnTo>
                    <a:pt x="313" y="118"/>
                  </a:lnTo>
                  <a:lnTo>
                    <a:pt x="324" y="130"/>
                  </a:lnTo>
                  <a:lnTo>
                    <a:pt x="334" y="140"/>
                  </a:lnTo>
                  <a:lnTo>
                    <a:pt x="344" y="144"/>
                  </a:lnTo>
                  <a:lnTo>
                    <a:pt x="365" y="144"/>
                  </a:lnTo>
                  <a:lnTo>
                    <a:pt x="374" y="140"/>
                  </a:lnTo>
                  <a:lnTo>
                    <a:pt x="382" y="132"/>
                  </a:lnTo>
                  <a:lnTo>
                    <a:pt x="363" y="132"/>
                  </a:lnTo>
                  <a:lnTo>
                    <a:pt x="349" y="130"/>
                  </a:lnTo>
                  <a:lnTo>
                    <a:pt x="322" y="90"/>
                  </a:lnTo>
                  <a:lnTo>
                    <a:pt x="324" y="84"/>
                  </a:lnTo>
                  <a:lnTo>
                    <a:pt x="329" y="80"/>
                  </a:lnTo>
                  <a:lnTo>
                    <a:pt x="334" y="74"/>
                  </a:lnTo>
                  <a:lnTo>
                    <a:pt x="340" y="72"/>
                  </a:lnTo>
                  <a:lnTo>
                    <a:pt x="376" y="72"/>
                  </a:lnTo>
                  <a:lnTo>
                    <a:pt x="369" y="64"/>
                  </a:lnTo>
                  <a:lnTo>
                    <a:pt x="359" y="60"/>
                  </a:lnTo>
                  <a:lnTo>
                    <a:pt x="338" y="5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09" name="Freeform 375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480 6179"/>
                <a:gd name="T1" fmla="*/ T0 w 455"/>
                <a:gd name="T2" fmla="+- 0 8835 8705"/>
                <a:gd name="T3" fmla="*/ 8835 h 430"/>
                <a:gd name="T4" fmla="+- 0 6473 6179"/>
                <a:gd name="T5" fmla="*/ T4 w 455"/>
                <a:gd name="T6" fmla="+- 0 8835 8705"/>
                <a:gd name="T7" fmla="*/ 8835 h 430"/>
                <a:gd name="T8" fmla="+- 0 6478 6179"/>
                <a:gd name="T9" fmla="*/ T8 w 455"/>
                <a:gd name="T10" fmla="+- 0 8839 8705"/>
                <a:gd name="T11" fmla="*/ 8839 h 430"/>
                <a:gd name="T12" fmla="+- 0 6480 6179"/>
                <a:gd name="T13" fmla="*/ T12 w 455"/>
                <a:gd name="T14" fmla="+- 0 8835 8705"/>
                <a:gd name="T15" fmla="*/ 8835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55" h="430">
                  <a:moveTo>
                    <a:pt x="301" y="130"/>
                  </a:moveTo>
                  <a:lnTo>
                    <a:pt x="294" y="130"/>
                  </a:lnTo>
                  <a:lnTo>
                    <a:pt x="299" y="134"/>
                  </a:lnTo>
                  <a:lnTo>
                    <a:pt x="301" y="13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10" name="Freeform 376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555 6179"/>
                <a:gd name="T1" fmla="*/ T0 w 455"/>
                <a:gd name="T2" fmla="+- 0 8777 8705"/>
                <a:gd name="T3" fmla="*/ 8777 h 430"/>
                <a:gd name="T4" fmla="+- 0 6533 6179"/>
                <a:gd name="T5" fmla="*/ T4 w 455"/>
                <a:gd name="T6" fmla="+- 0 8777 8705"/>
                <a:gd name="T7" fmla="*/ 8777 h 430"/>
                <a:gd name="T8" fmla="+- 0 6540 6179"/>
                <a:gd name="T9" fmla="*/ T8 w 455"/>
                <a:gd name="T10" fmla="+- 0 8781 8705"/>
                <a:gd name="T11" fmla="*/ 8781 h 430"/>
                <a:gd name="T12" fmla="+- 0 6555 6179"/>
                <a:gd name="T13" fmla="*/ T12 w 455"/>
                <a:gd name="T14" fmla="+- 0 8797 8705"/>
                <a:gd name="T15" fmla="*/ 8797 h 430"/>
                <a:gd name="T16" fmla="+- 0 6559 6179"/>
                <a:gd name="T17" fmla="*/ T16 w 455"/>
                <a:gd name="T18" fmla="+- 0 8805 8705"/>
                <a:gd name="T19" fmla="*/ 8805 h 430"/>
                <a:gd name="T20" fmla="+- 0 6560 6179"/>
                <a:gd name="T21" fmla="*/ T20 w 455"/>
                <a:gd name="T22" fmla="+- 0 8819 8705"/>
                <a:gd name="T23" fmla="*/ 8819 h 430"/>
                <a:gd name="T24" fmla="+- 0 6558 6179"/>
                <a:gd name="T25" fmla="*/ T24 w 455"/>
                <a:gd name="T26" fmla="+- 0 8825 8705"/>
                <a:gd name="T27" fmla="*/ 8825 h 430"/>
                <a:gd name="T28" fmla="+- 0 6548 6179"/>
                <a:gd name="T29" fmla="*/ T28 w 455"/>
                <a:gd name="T30" fmla="+- 0 8835 8705"/>
                <a:gd name="T31" fmla="*/ 8835 h 430"/>
                <a:gd name="T32" fmla="+- 0 6542 6179"/>
                <a:gd name="T33" fmla="*/ T32 w 455"/>
                <a:gd name="T34" fmla="+- 0 8837 8705"/>
                <a:gd name="T35" fmla="*/ 8837 h 430"/>
                <a:gd name="T36" fmla="+- 0 6561 6179"/>
                <a:gd name="T37" fmla="*/ T36 w 455"/>
                <a:gd name="T38" fmla="+- 0 8837 8705"/>
                <a:gd name="T39" fmla="*/ 8837 h 430"/>
                <a:gd name="T40" fmla="+- 0 6566 6179"/>
                <a:gd name="T41" fmla="*/ T40 w 455"/>
                <a:gd name="T42" fmla="+- 0 8833 8705"/>
                <a:gd name="T43" fmla="*/ 8833 h 430"/>
                <a:gd name="T44" fmla="+- 0 6570 6179"/>
                <a:gd name="T45" fmla="*/ T44 w 455"/>
                <a:gd name="T46" fmla="+- 0 8827 8705"/>
                <a:gd name="T47" fmla="*/ 8827 h 430"/>
                <a:gd name="T48" fmla="+- 0 6572 6179"/>
                <a:gd name="T49" fmla="*/ T48 w 455"/>
                <a:gd name="T50" fmla="+- 0 8819 8705"/>
                <a:gd name="T51" fmla="*/ 8819 h 430"/>
                <a:gd name="T52" fmla="+- 0 6574 6179"/>
                <a:gd name="T53" fmla="*/ T52 w 455"/>
                <a:gd name="T54" fmla="+- 0 8813 8705"/>
                <a:gd name="T55" fmla="*/ 8813 h 430"/>
                <a:gd name="T56" fmla="+- 0 6574 6179"/>
                <a:gd name="T57" fmla="*/ T56 w 455"/>
                <a:gd name="T58" fmla="+- 0 8807 8705"/>
                <a:gd name="T59" fmla="*/ 8807 h 430"/>
                <a:gd name="T60" fmla="+- 0 6572 6179"/>
                <a:gd name="T61" fmla="*/ T60 w 455"/>
                <a:gd name="T62" fmla="+- 0 8799 8705"/>
                <a:gd name="T63" fmla="*/ 8799 h 430"/>
                <a:gd name="T64" fmla="+- 0 6570 6179"/>
                <a:gd name="T65" fmla="*/ T64 w 455"/>
                <a:gd name="T66" fmla="+- 0 8793 8705"/>
                <a:gd name="T67" fmla="*/ 8793 h 430"/>
                <a:gd name="T68" fmla="+- 0 6565 6179"/>
                <a:gd name="T69" fmla="*/ T68 w 455"/>
                <a:gd name="T70" fmla="+- 0 8785 8705"/>
                <a:gd name="T71" fmla="*/ 8785 h 430"/>
                <a:gd name="T72" fmla="+- 0 6557 6179"/>
                <a:gd name="T73" fmla="*/ T72 w 455"/>
                <a:gd name="T74" fmla="+- 0 8779 8705"/>
                <a:gd name="T75" fmla="*/ 8779 h 430"/>
                <a:gd name="T76" fmla="+- 0 6555 6179"/>
                <a:gd name="T77" fmla="*/ T76 w 455"/>
                <a:gd name="T78" fmla="+- 0 8777 8705"/>
                <a:gd name="T79" fmla="*/ 8777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455" h="430">
                  <a:moveTo>
                    <a:pt x="376" y="72"/>
                  </a:moveTo>
                  <a:lnTo>
                    <a:pt x="354" y="72"/>
                  </a:lnTo>
                  <a:lnTo>
                    <a:pt x="361" y="76"/>
                  </a:lnTo>
                  <a:lnTo>
                    <a:pt x="376" y="92"/>
                  </a:lnTo>
                  <a:lnTo>
                    <a:pt x="380" y="100"/>
                  </a:lnTo>
                  <a:lnTo>
                    <a:pt x="381" y="114"/>
                  </a:lnTo>
                  <a:lnTo>
                    <a:pt x="379" y="120"/>
                  </a:lnTo>
                  <a:lnTo>
                    <a:pt x="369" y="130"/>
                  </a:lnTo>
                  <a:lnTo>
                    <a:pt x="363" y="132"/>
                  </a:lnTo>
                  <a:lnTo>
                    <a:pt x="382" y="132"/>
                  </a:lnTo>
                  <a:lnTo>
                    <a:pt x="387" y="128"/>
                  </a:lnTo>
                  <a:lnTo>
                    <a:pt x="391" y="122"/>
                  </a:lnTo>
                  <a:lnTo>
                    <a:pt x="393" y="114"/>
                  </a:lnTo>
                  <a:lnTo>
                    <a:pt x="395" y="108"/>
                  </a:lnTo>
                  <a:lnTo>
                    <a:pt x="395" y="102"/>
                  </a:lnTo>
                  <a:lnTo>
                    <a:pt x="393" y="94"/>
                  </a:lnTo>
                  <a:lnTo>
                    <a:pt x="391" y="88"/>
                  </a:lnTo>
                  <a:lnTo>
                    <a:pt x="386" y="80"/>
                  </a:lnTo>
                  <a:lnTo>
                    <a:pt x="378" y="74"/>
                  </a:lnTo>
                  <a:lnTo>
                    <a:pt x="376" y="72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11" name="Freeform 377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586 6179"/>
                <a:gd name="T1" fmla="*/ T0 w 455"/>
                <a:gd name="T2" fmla="+- 0 8773 8705"/>
                <a:gd name="T3" fmla="*/ 8773 h 430"/>
                <a:gd name="T4" fmla="+- 0 6577 6179"/>
                <a:gd name="T5" fmla="*/ T4 w 455"/>
                <a:gd name="T6" fmla="+- 0 8783 8705"/>
                <a:gd name="T7" fmla="*/ 8783 h 430"/>
                <a:gd name="T8" fmla="+- 0 6585 6179"/>
                <a:gd name="T9" fmla="*/ T8 w 455"/>
                <a:gd name="T10" fmla="+- 0 8789 8705"/>
                <a:gd name="T11" fmla="*/ 8789 h 430"/>
                <a:gd name="T12" fmla="+- 0 6592 6179"/>
                <a:gd name="T13" fmla="*/ T12 w 455"/>
                <a:gd name="T14" fmla="+- 0 8791 8705"/>
                <a:gd name="T15" fmla="*/ 8791 h 430"/>
                <a:gd name="T16" fmla="+- 0 6606 6179"/>
                <a:gd name="T17" fmla="*/ T16 w 455"/>
                <a:gd name="T18" fmla="+- 0 8789 8705"/>
                <a:gd name="T19" fmla="*/ 8789 h 430"/>
                <a:gd name="T20" fmla="+- 0 6614 6179"/>
                <a:gd name="T21" fmla="*/ T20 w 455"/>
                <a:gd name="T22" fmla="+- 0 8785 8705"/>
                <a:gd name="T23" fmla="*/ 8785 h 430"/>
                <a:gd name="T24" fmla="+- 0 6621 6179"/>
                <a:gd name="T25" fmla="*/ T24 w 455"/>
                <a:gd name="T26" fmla="+- 0 8777 8705"/>
                <a:gd name="T27" fmla="*/ 8777 h 430"/>
                <a:gd name="T28" fmla="+- 0 6595 6179"/>
                <a:gd name="T29" fmla="*/ T28 w 455"/>
                <a:gd name="T30" fmla="+- 0 8777 8705"/>
                <a:gd name="T31" fmla="*/ 8777 h 430"/>
                <a:gd name="T32" fmla="+- 0 6590 6179"/>
                <a:gd name="T33" fmla="*/ T32 w 455"/>
                <a:gd name="T34" fmla="+- 0 8775 8705"/>
                <a:gd name="T35" fmla="*/ 8775 h 430"/>
                <a:gd name="T36" fmla="+- 0 6586 6179"/>
                <a:gd name="T37" fmla="*/ T36 w 455"/>
                <a:gd name="T38" fmla="+- 0 8773 8705"/>
                <a:gd name="T39" fmla="*/ 8773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55" h="430">
                  <a:moveTo>
                    <a:pt x="407" y="68"/>
                  </a:moveTo>
                  <a:lnTo>
                    <a:pt x="398" y="78"/>
                  </a:lnTo>
                  <a:lnTo>
                    <a:pt x="406" y="84"/>
                  </a:lnTo>
                  <a:lnTo>
                    <a:pt x="413" y="86"/>
                  </a:lnTo>
                  <a:lnTo>
                    <a:pt x="427" y="84"/>
                  </a:lnTo>
                  <a:lnTo>
                    <a:pt x="435" y="80"/>
                  </a:lnTo>
                  <a:lnTo>
                    <a:pt x="442" y="72"/>
                  </a:lnTo>
                  <a:lnTo>
                    <a:pt x="416" y="72"/>
                  </a:lnTo>
                  <a:lnTo>
                    <a:pt x="411" y="70"/>
                  </a:lnTo>
                  <a:lnTo>
                    <a:pt x="407" y="6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12" name="Freeform 378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632 6179"/>
                <a:gd name="T1" fmla="*/ T0 w 455"/>
                <a:gd name="T2" fmla="+- 0 8743 8705"/>
                <a:gd name="T3" fmla="*/ 8743 h 430"/>
                <a:gd name="T4" fmla="+- 0 6612 6179"/>
                <a:gd name="T5" fmla="*/ T4 w 455"/>
                <a:gd name="T6" fmla="+- 0 8743 8705"/>
                <a:gd name="T7" fmla="*/ 8743 h 430"/>
                <a:gd name="T8" fmla="+- 0 6615 6179"/>
                <a:gd name="T9" fmla="*/ T8 w 455"/>
                <a:gd name="T10" fmla="+- 0 8745 8705"/>
                <a:gd name="T11" fmla="*/ 8745 h 430"/>
                <a:gd name="T12" fmla="+- 0 6617 6179"/>
                <a:gd name="T13" fmla="*/ T12 w 455"/>
                <a:gd name="T14" fmla="+- 0 8747 8705"/>
                <a:gd name="T15" fmla="*/ 8747 h 430"/>
                <a:gd name="T16" fmla="+- 0 6620 6179"/>
                <a:gd name="T17" fmla="*/ T16 w 455"/>
                <a:gd name="T18" fmla="+- 0 8749 8705"/>
                <a:gd name="T19" fmla="*/ 8749 h 430"/>
                <a:gd name="T20" fmla="+- 0 6621 6179"/>
                <a:gd name="T21" fmla="*/ T20 w 455"/>
                <a:gd name="T22" fmla="+- 0 8753 8705"/>
                <a:gd name="T23" fmla="*/ 8753 h 430"/>
                <a:gd name="T24" fmla="+- 0 6621 6179"/>
                <a:gd name="T25" fmla="*/ T24 w 455"/>
                <a:gd name="T26" fmla="+- 0 8757 8705"/>
                <a:gd name="T27" fmla="*/ 8757 h 430"/>
                <a:gd name="T28" fmla="+- 0 6620 6179"/>
                <a:gd name="T29" fmla="*/ T28 w 455"/>
                <a:gd name="T30" fmla="+- 0 8761 8705"/>
                <a:gd name="T31" fmla="*/ 8761 h 430"/>
                <a:gd name="T32" fmla="+- 0 6618 6179"/>
                <a:gd name="T33" fmla="*/ T32 w 455"/>
                <a:gd name="T34" fmla="+- 0 8765 8705"/>
                <a:gd name="T35" fmla="*/ 8765 h 430"/>
                <a:gd name="T36" fmla="+- 0 6609 6179"/>
                <a:gd name="T37" fmla="*/ T36 w 455"/>
                <a:gd name="T38" fmla="+- 0 8773 8705"/>
                <a:gd name="T39" fmla="*/ 8773 h 430"/>
                <a:gd name="T40" fmla="+- 0 6604 6179"/>
                <a:gd name="T41" fmla="*/ T40 w 455"/>
                <a:gd name="T42" fmla="+- 0 8777 8705"/>
                <a:gd name="T43" fmla="*/ 8777 h 430"/>
                <a:gd name="T44" fmla="+- 0 6621 6179"/>
                <a:gd name="T45" fmla="*/ T44 w 455"/>
                <a:gd name="T46" fmla="+- 0 8777 8705"/>
                <a:gd name="T47" fmla="*/ 8777 h 430"/>
                <a:gd name="T48" fmla="+- 0 6626 6179"/>
                <a:gd name="T49" fmla="*/ T48 w 455"/>
                <a:gd name="T50" fmla="+- 0 8773 8705"/>
                <a:gd name="T51" fmla="*/ 8773 h 430"/>
                <a:gd name="T52" fmla="+- 0 6629 6179"/>
                <a:gd name="T53" fmla="*/ T52 w 455"/>
                <a:gd name="T54" fmla="+- 0 8767 8705"/>
                <a:gd name="T55" fmla="*/ 8767 h 430"/>
                <a:gd name="T56" fmla="+- 0 6633 6179"/>
                <a:gd name="T57" fmla="*/ T56 w 455"/>
                <a:gd name="T58" fmla="+- 0 8757 8705"/>
                <a:gd name="T59" fmla="*/ 8757 h 430"/>
                <a:gd name="T60" fmla="+- 0 6634 6179"/>
                <a:gd name="T61" fmla="*/ T60 w 455"/>
                <a:gd name="T62" fmla="+- 0 8753 8705"/>
                <a:gd name="T63" fmla="*/ 8753 h 430"/>
                <a:gd name="T64" fmla="+- 0 6632 6179"/>
                <a:gd name="T65" fmla="*/ T64 w 455"/>
                <a:gd name="T66" fmla="+- 0 8743 8705"/>
                <a:gd name="T67" fmla="*/ 8743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455" h="430">
                  <a:moveTo>
                    <a:pt x="453" y="38"/>
                  </a:moveTo>
                  <a:lnTo>
                    <a:pt x="433" y="38"/>
                  </a:lnTo>
                  <a:lnTo>
                    <a:pt x="436" y="40"/>
                  </a:lnTo>
                  <a:lnTo>
                    <a:pt x="438" y="42"/>
                  </a:lnTo>
                  <a:lnTo>
                    <a:pt x="441" y="44"/>
                  </a:lnTo>
                  <a:lnTo>
                    <a:pt x="442" y="48"/>
                  </a:lnTo>
                  <a:lnTo>
                    <a:pt x="442" y="52"/>
                  </a:lnTo>
                  <a:lnTo>
                    <a:pt x="441" y="56"/>
                  </a:lnTo>
                  <a:lnTo>
                    <a:pt x="439" y="60"/>
                  </a:lnTo>
                  <a:lnTo>
                    <a:pt x="430" y="68"/>
                  </a:lnTo>
                  <a:lnTo>
                    <a:pt x="425" y="72"/>
                  </a:lnTo>
                  <a:lnTo>
                    <a:pt x="442" y="72"/>
                  </a:lnTo>
                  <a:lnTo>
                    <a:pt x="447" y="68"/>
                  </a:lnTo>
                  <a:lnTo>
                    <a:pt x="450" y="62"/>
                  </a:lnTo>
                  <a:lnTo>
                    <a:pt x="454" y="52"/>
                  </a:lnTo>
                  <a:lnTo>
                    <a:pt x="455" y="48"/>
                  </a:lnTo>
                  <a:lnTo>
                    <a:pt x="453" y="38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13" name="Freeform 379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589 6179"/>
                <a:gd name="T1" fmla="*/ T0 w 455"/>
                <a:gd name="T2" fmla="+- 0 8705 8705"/>
                <a:gd name="T3" fmla="*/ 8705 h 430"/>
                <a:gd name="T4" fmla="+- 0 6577 6179"/>
                <a:gd name="T5" fmla="*/ T4 w 455"/>
                <a:gd name="T6" fmla="+- 0 8705 8705"/>
                <a:gd name="T7" fmla="*/ 8705 h 430"/>
                <a:gd name="T8" fmla="+- 0 6572 6179"/>
                <a:gd name="T9" fmla="*/ T8 w 455"/>
                <a:gd name="T10" fmla="+- 0 8707 8705"/>
                <a:gd name="T11" fmla="*/ 8707 h 430"/>
                <a:gd name="T12" fmla="+- 0 6567 6179"/>
                <a:gd name="T13" fmla="*/ T12 w 455"/>
                <a:gd name="T14" fmla="+- 0 8709 8705"/>
                <a:gd name="T15" fmla="*/ 8709 h 430"/>
                <a:gd name="T16" fmla="+- 0 6563 6179"/>
                <a:gd name="T17" fmla="*/ T16 w 455"/>
                <a:gd name="T18" fmla="+- 0 8713 8705"/>
                <a:gd name="T19" fmla="*/ 8713 h 430"/>
                <a:gd name="T20" fmla="+- 0 6555 6179"/>
                <a:gd name="T21" fmla="*/ T20 w 455"/>
                <a:gd name="T22" fmla="+- 0 8721 8705"/>
                <a:gd name="T23" fmla="*/ 8721 h 430"/>
                <a:gd name="T24" fmla="+- 0 6552 6179"/>
                <a:gd name="T25" fmla="*/ T24 w 455"/>
                <a:gd name="T26" fmla="+- 0 8725 8705"/>
                <a:gd name="T27" fmla="*/ 8725 h 430"/>
                <a:gd name="T28" fmla="+- 0 6550 6179"/>
                <a:gd name="T29" fmla="*/ T28 w 455"/>
                <a:gd name="T30" fmla="+- 0 8727 8705"/>
                <a:gd name="T31" fmla="*/ 8727 h 430"/>
                <a:gd name="T32" fmla="+- 0 6547 6179"/>
                <a:gd name="T33" fmla="*/ T32 w 455"/>
                <a:gd name="T34" fmla="+- 0 8743 8705"/>
                <a:gd name="T35" fmla="*/ 8743 h 430"/>
                <a:gd name="T36" fmla="+- 0 6548 6179"/>
                <a:gd name="T37" fmla="*/ T36 w 455"/>
                <a:gd name="T38" fmla="+- 0 8747 8705"/>
                <a:gd name="T39" fmla="*/ 8747 h 430"/>
                <a:gd name="T40" fmla="+- 0 6549 6179"/>
                <a:gd name="T41" fmla="*/ T40 w 455"/>
                <a:gd name="T42" fmla="+- 0 8751 8705"/>
                <a:gd name="T43" fmla="*/ 8751 h 430"/>
                <a:gd name="T44" fmla="+- 0 6556 6179"/>
                <a:gd name="T45" fmla="*/ T44 w 455"/>
                <a:gd name="T46" fmla="+- 0 8759 8705"/>
                <a:gd name="T47" fmla="*/ 8759 h 430"/>
                <a:gd name="T48" fmla="+- 0 6559 6179"/>
                <a:gd name="T49" fmla="*/ T48 w 455"/>
                <a:gd name="T50" fmla="+- 0 8761 8705"/>
                <a:gd name="T51" fmla="*/ 8761 h 430"/>
                <a:gd name="T52" fmla="+- 0 6563 6179"/>
                <a:gd name="T53" fmla="*/ T52 w 455"/>
                <a:gd name="T54" fmla="+- 0 8763 8705"/>
                <a:gd name="T55" fmla="*/ 8763 h 430"/>
                <a:gd name="T56" fmla="+- 0 6571 6179"/>
                <a:gd name="T57" fmla="*/ T56 w 455"/>
                <a:gd name="T58" fmla="+- 0 8763 8705"/>
                <a:gd name="T59" fmla="*/ 8763 h 430"/>
                <a:gd name="T60" fmla="+- 0 6580 6179"/>
                <a:gd name="T61" fmla="*/ T60 w 455"/>
                <a:gd name="T62" fmla="+- 0 8759 8705"/>
                <a:gd name="T63" fmla="*/ 8759 h 430"/>
                <a:gd name="T64" fmla="+- 0 6586 6179"/>
                <a:gd name="T65" fmla="*/ T64 w 455"/>
                <a:gd name="T66" fmla="+- 0 8757 8705"/>
                <a:gd name="T67" fmla="*/ 8757 h 430"/>
                <a:gd name="T68" fmla="+- 0 6599 6179"/>
                <a:gd name="T69" fmla="*/ T68 w 455"/>
                <a:gd name="T70" fmla="+- 0 8749 8705"/>
                <a:gd name="T71" fmla="*/ 8749 h 430"/>
                <a:gd name="T72" fmla="+- 0 6568 6179"/>
                <a:gd name="T73" fmla="*/ T72 w 455"/>
                <a:gd name="T74" fmla="+- 0 8749 8705"/>
                <a:gd name="T75" fmla="*/ 8749 h 430"/>
                <a:gd name="T76" fmla="+- 0 6565 6179"/>
                <a:gd name="T77" fmla="*/ T76 w 455"/>
                <a:gd name="T78" fmla="+- 0 8747 8705"/>
                <a:gd name="T79" fmla="*/ 8747 h 430"/>
                <a:gd name="T80" fmla="+- 0 6563 6179"/>
                <a:gd name="T81" fmla="*/ T80 w 455"/>
                <a:gd name="T82" fmla="+- 0 8747 8705"/>
                <a:gd name="T83" fmla="*/ 8747 h 430"/>
                <a:gd name="T84" fmla="+- 0 6562 6179"/>
                <a:gd name="T85" fmla="*/ T84 w 455"/>
                <a:gd name="T86" fmla="+- 0 8745 8705"/>
                <a:gd name="T87" fmla="*/ 8745 h 430"/>
                <a:gd name="T88" fmla="+- 0 6560 6179"/>
                <a:gd name="T89" fmla="*/ T88 w 455"/>
                <a:gd name="T90" fmla="+- 0 8743 8705"/>
                <a:gd name="T91" fmla="*/ 8743 h 430"/>
                <a:gd name="T92" fmla="+- 0 6559 6179"/>
                <a:gd name="T93" fmla="*/ T92 w 455"/>
                <a:gd name="T94" fmla="+- 0 8741 8705"/>
                <a:gd name="T95" fmla="*/ 8741 h 430"/>
                <a:gd name="T96" fmla="+- 0 6559 6179"/>
                <a:gd name="T97" fmla="*/ T96 w 455"/>
                <a:gd name="T98" fmla="+- 0 8737 8705"/>
                <a:gd name="T99" fmla="*/ 8737 h 430"/>
                <a:gd name="T100" fmla="+- 0 6560 6179"/>
                <a:gd name="T101" fmla="*/ T100 w 455"/>
                <a:gd name="T102" fmla="+- 0 8733 8705"/>
                <a:gd name="T103" fmla="*/ 8733 h 430"/>
                <a:gd name="T104" fmla="+- 0 6562 6179"/>
                <a:gd name="T105" fmla="*/ T104 w 455"/>
                <a:gd name="T106" fmla="+- 0 8729 8705"/>
                <a:gd name="T107" fmla="*/ 8729 h 430"/>
                <a:gd name="T108" fmla="+- 0 6571 6179"/>
                <a:gd name="T109" fmla="*/ T108 w 455"/>
                <a:gd name="T110" fmla="+- 0 8721 8705"/>
                <a:gd name="T111" fmla="*/ 8721 h 430"/>
                <a:gd name="T112" fmla="+- 0 6575 6179"/>
                <a:gd name="T113" fmla="*/ T112 w 455"/>
                <a:gd name="T114" fmla="+- 0 8719 8705"/>
                <a:gd name="T115" fmla="*/ 8719 h 430"/>
                <a:gd name="T116" fmla="+- 0 6592 6179"/>
                <a:gd name="T117" fmla="*/ T116 w 455"/>
                <a:gd name="T118" fmla="+- 0 8719 8705"/>
                <a:gd name="T119" fmla="*/ 8719 h 430"/>
                <a:gd name="T120" fmla="+- 0 6598 6179"/>
                <a:gd name="T121" fmla="*/ T120 w 455"/>
                <a:gd name="T122" fmla="+- 0 8711 8705"/>
                <a:gd name="T123" fmla="*/ 8711 h 430"/>
                <a:gd name="T124" fmla="+- 0 6593 6179"/>
                <a:gd name="T125" fmla="*/ T124 w 455"/>
                <a:gd name="T126" fmla="+- 0 8707 8705"/>
                <a:gd name="T127" fmla="*/ 8707 h 430"/>
                <a:gd name="T128" fmla="+- 0 6589 6179"/>
                <a:gd name="T129" fmla="*/ T128 w 455"/>
                <a:gd name="T130" fmla="+- 0 8705 8705"/>
                <a:gd name="T131" fmla="*/ 8705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55" h="430">
                  <a:moveTo>
                    <a:pt x="410" y="0"/>
                  </a:moveTo>
                  <a:lnTo>
                    <a:pt x="398" y="0"/>
                  </a:lnTo>
                  <a:lnTo>
                    <a:pt x="393" y="2"/>
                  </a:lnTo>
                  <a:lnTo>
                    <a:pt x="388" y="4"/>
                  </a:lnTo>
                  <a:lnTo>
                    <a:pt x="384" y="8"/>
                  </a:lnTo>
                  <a:lnTo>
                    <a:pt x="376" y="16"/>
                  </a:lnTo>
                  <a:lnTo>
                    <a:pt x="373" y="20"/>
                  </a:lnTo>
                  <a:lnTo>
                    <a:pt x="371" y="22"/>
                  </a:lnTo>
                  <a:lnTo>
                    <a:pt x="368" y="38"/>
                  </a:lnTo>
                  <a:lnTo>
                    <a:pt x="369" y="42"/>
                  </a:lnTo>
                  <a:lnTo>
                    <a:pt x="370" y="46"/>
                  </a:lnTo>
                  <a:lnTo>
                    <a:pt x="377" y="54"/>
                  </a:lnTo>
                  <a:lnTo>
                    <a:pt x="380" y="56"/>
                  </a:lnTo>
                  <a:lnTo>
                    <a:pt x="384" y="58"/>
                  </a:lnTo>
                  <a:lnTo>
                    <a:pt x="392" y="58"/>
                  </a:lnTo>
                  <a:lnTo>
                    <a:pt x="401" y="54"/>
                  </a:lnTo>
                  <a:lnTo>
                    <a:pt x="407" y="52"/>
                  </a:lnTo>
                  <a:lnTo>
                    <a:pt x="420" y="44"/>
                  </a:lnTo>
                  <a:lnTo>
                    <a:pt x="389" y="44"/>
                  </a:lnTo>
                  <a:lnTo>
                    <a:pt x="386" y="42"/>
                  </a:lnTo>
                  <a:lnTo>
                    <a:pt x="384" y="42"/>
                  </a:lnTo>
                  <a:lnTo>
                    <a:pt x="383" y="40"/>
                  </a:lnTo>
                  <a:lnTo>
                    <a:pt x="381" y="38"/>
                  </a:lnTo>
                  <a:lnTo>
                    <a:pt x="380" y="36"/>
                  </a:lnTo>
                  <a:lnTo>
                    <a:pt x="380" y="32"/>
                  </a:lnTo>
                  <a:lnTo>
                    <a:pt x="381" y="28"/>
                  </a:lnTo>
                  <a:lnTo>
                    <a:pt x="383" y="24"/>
                  </a:lnTo>
                  <a:lnTo>
                    <a:pt x="392" y="16"/>
                  </a:lnTo>
                  <a:lnTo>
                    <a:pt x="396" y="14"/>
                  </a:lnTo>
                  <a:lnTo>
                    <a:pt x="413" y="14"/>
                  </a:lnTo>
                  <a:lnTo>
                    <a:pt x="419" y="6"/>
                  </a:lnTo>
                  <a:lnTo>
                    <a:pt x="414" y="2"/>
                  </a:lnTo>
                  <a:lnTo>
                    <a:pt x="410" y="0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14" name="Freeform 380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619 6179"/>
                <a:gd name="T1" fmla="*/ T0 w 455"/>
                <a:gd name="T2" fmla="+- 0 8729 8705"/>
                <a:gd name="T3" fmla="*/ 8729 h 430"/>
                <a:gd name="T4" fmla="+- 0 6608 6179"/>
                <a:gd name="T5" fmla="*/ T4 w 455"/>
                <a:gd name="T6" fmla="+- 0 8729 8705"/>
                <a:gd name="T7" fmla="*/ 8729 h 430"/>
                <a:gd name="T8" fmla="+- 0 6600 6179"/>
                <a:gd name="T9" fmla="*/ T8 w 455"/>
                <a:gd name="T10" fmla="+- 0 8731 8705"/>
                <a:gd name="T11" fmla="*/ 8731 h 430"/>
                <a:gd name="T12" fmla="+- 0 6593 6179"/>
                <a:gd name="T13" fmla="*/ T12 w 455"/>
                <a:gd name="T14" fmla="+- 0 8735 8705"/>
                <a:gd name="T15" fmla="*/ 8735 h 430"/>
                <a:gd name="T16" fmla="+- 0 6578 6179"/>
                <a:gd name="T17" fmla="*/ T16 w 455"/>
                <a:gd name="T18" fmla="+- 0 8745 8705"/>
                <a:gd name="T19" fmla="*/ 8745 h 430"/>
                <a:gd name="T20" fmla="+- 0 6574 6179"/>
                <a:gd name="T21" fmla="*/ T20 w 455"/>
                <a:gd name="T22" fmla="+- 0 8747 8705"/>
                <a:gd name="T23" fmla="*/ 8747 h 430"/>
                <a:gd name="T24" fmla="+- 0 6570 6179"/>
                <a:gd name="T25" fmla="*/ T24 w 455"/>
                <a:gd name="T26" fmla="+- 0 8747 8705"/>
                <a:gd name="T27" fmla="*/ 8747 h 430"/>
                <a:gd name="T28" fmla="+- 0 6568 6179"/>
                <a:gd name="T29" fmla="*/ T28 w 455"/>
                <a:gd name="T30" fmla="+- 0 8749 8705"/>
                <a:gd name="T31" fmla="*/ 8749 h 430"/>
                <a:gd name="T32" fmla="+- 0 6599 6179"/>
                <a:gd name="T33" fmla="*/ T32 w 455"/>
                <a:gd name="T34" fmla="+- 0 8749 8705"/>
                <a:gd name="T35" fmla="*/ 8749 h 430"/>
                <a:gd name="T36" fmla="+- 0 6602 6179"/>
                <a:gd name="T37" fmla="*/ T36 w 455"/>
                <a:gd name="T38" fmla="+- 0 8747 8705"/>
                <a:gd name="T39" fmla="*/ 8747 h 430"/>
                <a:gd name="T40" fmla="+- 0 6607 6179"/>
                <a:gd name="T41" fmla="*/ T40 w 455"/>
                <a:gd name="T42" fmla="+- 0 8745 8705"/>
                <a:gd name="T43" fmla="*/ 8745 h 430"/>
                <a:gd name="T44" fmla="+- 0 6612 6179"/>
                <a:gd name="T45" fmla="*/ T44 w 455"/>
                <a:gd name="T46" fmla="+- 0 8743 8705"/>
                <a:gd name="T47" fmla="*/ 8743 h 430"/>
                <a:gd name="T48" fmla="+- 0 6632 6179"/>
                <a:gd name="T49" fmla="*/ T48 w 455"/>
                <a:gd name="T50" fmla="+- 0 8743 8705"/>
                <a:gd name="T51" fmla="*/ 8743 h 430"/>
                <a:gd name="T52" fmla="+- 0 6630 6179"/>
                <a:gd name="T53" fmla="*/ T52 w 455"/>
                <a:gd name="T54" fmla="+- 0 8739 8705"/>
                <a:gd name="T55" fmla="*/ 8739 h 430"/>
                <a:gd name="T56" fmla="+- 0 6623 6179"/>
                <a:gd name="T57" fmla="*/ T56 w 455"/>
                <a:gd name="T58" fmla="+- 0 8731 8705"/>
                <a:gd name="T59" fmla="*/ 8731 h 430"/>
                <a:gd name="T60" fmla="+- 0 6619 6179"/>
                <a:gd name="T61" fmla="*/ T60 w 455"/>
                <a:gd name="T62" fmla="+- 0 8729 8705"/>
                <a:gd name="T63" fmla="*/ 8729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455" h="430">
                  <a:moveTo>
                    <a:pt x="440" y="24"/>
                  </a:moveTo>
                  <a:lnTo>
                    <a:pt x="429" y="24"/>
                  </a:lnTo>
                  <a:lnTo>
                    <a:pt x="421" y="26"/>
                  </a:lnTo>
                  <a:lnTo>
                    <a:pt x="414" y="30"/>
                  </a:lnTo>
                  <a:lnTo>
                    <a:pt x="399" y="40"/>
                  </a:lnTo>
                  <a:lnTo>
                    <a:pt x="395" y="42"/>
                  </a:lnTo>
                  <a:lnTo>
                    <a:pt x="391" y="42"/>
                  </a:lnTo>
                  <a:lnTo>
                    <a:pt x="389" y="44"/>
                  </a:lnTo>
                  <a:lnTo>
                    <a:pt x="420" y="44"/>
                  </a:lnTo>
                  <a:lnTo>
                    <a:pt x="423" y="42"/>
                  </a:lnTo>
                  <a:lnTo>
                    <a:pt x="428" y="40"/>
                  </a:lnTo>
                  <a:lnTo>
                    <a:pt x="433" y="38"/>
                  </a:lnTo>
                  <a:lnTo>
                    <a:pt x="453" y="38"/>
                  </a:lnTo>
                  <a:lnTo>
                    <a:pt x="451" y="34"/>
                  </a:lnTo>
                  <a:lnTo>
                    <a:pt x="444" y="26"/>
                  </a:lnTo>
                  <a:lnTo>
                    <a:pt x="440" y="2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15" name="Freeform 381"/>
            <p:cNvSpPr>
              <a:spLocks/>
            </p:cNvSpPr>
            <p:nvPr/>
          </p:nvSpPr>
          <p:spPr bwMode="auto">
            <a:xfrm>
              <a:off x="6179" y="8705"/>
              <a:ext cx="455" cy="430"/>
            </a:xfrm>
            <a:custGeom>
              <a:avLst/>
              <a:gdLst>
                <a:gd name="T0" fmla="+- 0 6592 6179"/>
                <a:gd name="T1" fmla="*/ T0 w 455"/>
                <a:gd name="T2" fmla="+- 0 8719 8705"/>
                <a:gd name="T3" fmla="*/ 8719 h 430"/>
                <a:gd name="T4" fmla="+- 0 6586 6179"/>
                <a:gd name="T5" fmla="*/ T4 w 455"/>
                <a:gd name="T6" fmla="+- 0 8719 8705"/>
                <a:gd name="T7" fmla="*/ 8719 h 430"/>
                <a:gd name="T8" fmla="+- 0 6589 6179"/>
                <a:gd name="T9" fmla="*/ T8 w 455"/>
                <a:gd name="T10" fmla="+- 0 8723 8705"/>
                <a:gd name="T11" fmla="*/ 8723 h 430"/>
                <a:gd name="T12" fmla="+- 0 6592 6179"/>
                <a:gd name="T13" fmla="*/ T12 w 455"/>
                <a:gd name="T14" fmla="+- 0 8719 8705"/>
                <a:gd name="T15" fmla="*/ 8719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55" h="430">
                  <a:moveTo>
                    <a:pt x="413" y="14"/>
                  </a:moveTo>
                  <a:lnTo>
                    <a:pt x="407" y="14"/>
                  </a:lnTo>
                  <a:lnTo>
                    <a:pt x="410" y="18"/>
                  </a:lnTo>
                  <a:lnTo>
                    <a:pt x="413" y="14"/>
                  </a:lnTo>
                </a:path>
              </a:pathLst>
            </a:custGeom>
            <a:solidFill>
              <a:srgbClr val="091D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02" name="Group 110"/>
          <p:cNvGrpSpPr>
            <a:grpSpLocks/>
          </p:cNvGrpSpPr>
          <p:nvPr/>
        </p:nvGrpSpPr>
        <p:grpSpPr bwMode="auto">
          <a:xfrm>
            <a:off x="617541" y="1059586"/>
            <a:ext cx="3954459" cy="246283"/>
            <a:chOff x="7483" y="3512"/>
            <a:chExt cx="6226" cy="388"/>
          </a:xfrm>
        </p:grpSpPr>
        <p:sp>
          <p:nvSpPr>
            <p:cNvPr id="503" name="Freeform 111"/>
            <p:cNvSpPr>
              <a:spLocks/>
            </p:cNvSpPr>
            <p:nvPr/>
          </p:nvSpPr>
          <p:spPr bwMode="auto">
            <a:xfrm>
              <a:off x="7483" y="3512"/>
              <a:ext cx="6226" cy="388"/>
            </a:xfrm>
            <a:custGeom>
              <a:avLst/>
              <a:gdLst>
                <a:gd name="T0" fmla="+- 0 7483 7483"/>
                <a:gd name="T1" fmla="*/ T0 w 6226"/>
                <a:gd name="T2" fmla="+- 0 3900 3512"/>
                <a:gd name="T3" fmla="*/ 3900 h 388"/>
                <a:gd name="T4" fmla="+- 0 13708 7483"/>
                <a:gd name="T5" fmla="*/ T4 w 6226"/>
                <a:gd name="T6" fmla="+- 0 3900 3512"/>
                <a:gd name="T7" fmla="*/ 3900 h 388"/>
                <a:gd name="T8" fmla="+- 0 13708 7483"/>
                <a:gd name="T9" fmla="*/ T8 w 6226"/>
                <a:gd name="T10" fmla="+- 0 3512 3512"/>
                <a:gd name="T11" fmla="*/ 3512 h 388"/>
                <a:gd name="T12" fmla="+- 0 7483 7483"/>
                <a:gd name="T13" fmla="*/ T12 w 6226"/>
                <a:gd name="T14" fmla="+- 0 3512 3512"/>
                <a:gd name="T15" fmla="*/ 3512 h 388"/>
                <a:gd name="T16" fmla="+- 0 7483 7483"/>
                <a:gd name="T17" fmla="*/ T16 w 6226"/>
                <a:gd name="T18" fmla="+- 0 3900 3512"/>
                <a:gd name="T19" fmla="*/ 3900 h 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226" h="388">
                  <a:moveTo>
                    <a:pt x="0" y="388"/>
                  </a:moveTo>
                  <a:lnTo>
                    <a:pt x="6225" y="388"/>
                  </a:lnTo>
                  <a:lnTo>
                    <a:pt x="6225" y="0"/>
                  </a:lnTo>
                  <a:lnTo>
                    <a:pt x="0" y="0"/>
                  </a:lnTo>
                  <a:lnTo>
                    <a:pt x="0" y="388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04" name="Group 110"/>
          <p:cNvGrpSpPr>
            <a:grpSpLocks/>
          </p:cNvGrpSpPr>
          <p:nvPr/>
        </p:nvGrpSpPr>
        <p:grpSpPr bwMode="auto">
          <a:xfrm>
            <a:off x="4794005" y="3614765"/>
            <a:ext cx="3954459" cy="246283"/>
            <a:chOff x="7483" y="3512"/>
            <a:chExt cx="6226" cy="388"/>
          </a:xfrm>
        </p:grpSpPr>
        <p:sp>
          <p:nvSpPr>
            <p:cNvPr id="505" name="Freeform 111"/>
            <p:cNvSpPr>
              <a:spLocks/>
            </p:cNvSpPr>
            <p:nvPr/>
          </p:nvSpPr>
          <p:spPr bwMode="auto">
            <a:xfrm>
              <a:off x="7483" y="3512"/>
              <a:ext cx="6226" cy="388"/>
            </a:xfrm>
            <a:custGeom>
              <a:avLst/>
              <a:gdLst>
                <a:gd name="T0" fmla="+- 0 7483 7483"/>
                <a:gd name="T1" fmla="*/ T0 w 6226"/>
                <a:gd name="T2" fmla="+- 0 3900 3512"/>
                <a:gd name="T3" fmla="*/ 3900 h 388"/>
                <a:gd name="T4" fmla="+- 0 13708 7483"/>
                <a:gd name="T5" fmla="*/ T4 w 6226"/>
                <a:gd name="T6" fmla="+- 0 3900 3512"/>
                <a:gd name="T7" fmla="*/ 3900 h 388"/>
                <a:gd name="T8" fmla="+- 0 13708 7483"/>
                <a:gd name="T9" fmla="*/ T8 w 6226"/>
                <a:gd name="T10" fmla="+- 0 3512 3512"/>
                <a:gd name="T11" fmla="*/ 3512 h 388"/>
                <a:gd name="T12" fmla="+- 0 7483 7483"/>
                <a:gd name="T13" fmla="*/ T12 w 6226"/>
                <a:gd name="T14" fmla="+- 0 3512 3512"/>
                <a:gd name="T15" fmla="*/ 3512 h 388"/>
                <a:gd name="T16" fmla="+- 0 7483 7483"/>
                <a:gd name="T17" fmla="*/ T16 w 6226"/>
                <a:gd name="T18" fmla="+- 0 3900 3512"/>
                <a:gd name="T19" fmla="*/ 3900 h 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226" h="388">
                  <a:moveTo>
                    <a:pt x="0" y="388"/>
                  </a:moveTo>
                  <a:lnTo>
                    <a:pt x="6225" y="388"/>
                  </a:lnTo>
                  <a:lnTo>
                    <a:pt x="6225" y="0"/>
                  </a:lnTo>
                  <a:lnTo>
                    <a:pt x="0" y="0"/>
                  </a:lnTo>
                  <a:lnTo>
                    <a:pt x="0" y="388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06" name="Group 110"/>
          <p:cNvGrpSpPr>
            <a:grpSpLocks/>
          </p:cNvGrpSpPr>
          <p:nvPr/>
        </p:nvGrpSpPr>
        <p:grpSpPr bwMode="auto">
          <a:xfrm>
            <a:off x="611560" y="3614764"/>
            <a:ext cx="3954459" cy="246283"/>
            <a:chOff x="7483" y="3512"/>
            <a:chExt cx="6226" cy="388"/>
          </a:xfrm>
        </p:grpSpPr>
        <p:sp>
          <p:nvSpPr>
            <p:cNvPr id="507" name="Freeform 111"/>
            <p:cNvSpPr>
              <a:spLocks/>
            </p:cNvSpPr>
            <p:nvPr/>
          </p:nvSpPr>
          <p:spPr bwMode="auto">
            <a:xfrm>
              <a:off x="7483" y="3512"/>
              <a:ext cx="6226" cy="388"/>
            </a:xfrm>
            <a:custGeom>
              <a:avLst/>
              <a:gdLst>
                <a:gd name="T0" fmla="+- 0 7483 7483"/>
                <a:gd name="T1" fmla="*/ T0 w 6226"/>
                <a:gd name="T2" fmla="+- 0 3900 3512"/>
                <a:gd name="T3" fmla="*/ 3900 h 388"/>
                <a:gd name="T4" fmla="+- 0 13708 7483"/>
                <a:gd name="T5" fmla="*/ T4 w 6226"/>
                <a:gd name="T6" fmla="+- 0 3900 3512"/>
                <a:gd name="T7" fmla="*/ 3900 h 388"/>
                <a:gd name="T8" fmla="+- 0 13708 7483"/>
                <a:gd name="T9" fmla="*/ T8 w 6226"/>
                <a:gd name="T10" fmla="+- 0 3512 3512"/>
                <a:gd name="T11" fmla="*/ 3512 h 388"/>
                <a:gd name="T12" fmla="+- 0 7483 7483"/>
                <a:gd name="T13" fmla="*/ T12 w 6226"/>
                <a:gd name="T14" fmla="+- 0 3512 3512"/>
                <a:gd name="T15" fmla="*/ 3512 h 388"/>
                <a:gd name="T16" fmla="+- 0 7483 7483"/>
                <a:gd name="T17" fmla="*/ T16 w 6226"/>
                <a:gd name="T18" fmla="+- 0 3900 3512"/>
                <a:gd name="T19" fmla="*/ 3900 h 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226" h="388">
                  <a:moveTo>
                    <a:pt x="0" y="388"/>
                  </a:moveTo>
                  <a:lnTo>
                    <a:pt x="6225" y="388"/>
                  </a:lnTo>
                  <a:lnTo>
                    <a:pt x="6225" y="0"/>
                  </a:lnTo>
                  <a:lnTo>
                    <a:pt x="0" y="0"/>
                  </a:lnTo>
                  <a:lnTo>
                    <a:pt x="0" y="388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6678" name="Prostokąt 6677"/>
          <p:cNvSpPr/>
          <p:nvPr/>
        </p:nvSpPr>
        <p:spPr>
          <a:xfrm>
            <a:off x="1964660" y="1037777"/>
            <a:ext cx="1095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Poland vs USA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6679" name="Prostokąt 6678"/>
          <p:cNvSpPr/>
          <p:nvPr/>
        </p:nvSpPr>
        <p:spPr>
          <a:xfrm>
            <a:off x="6089867" y="1044227"/>
            <a:ext cx="1295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TOC indicator [%]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6680" name="Prostokąt 6679"/>
          <p:cNvSpPr/>
          <p:nvPr/>
        </p:nvSpPr>
        <p:spPr>
          <a:xfrm>
            <a:off x="1996720" y="3599406"/>
            <a:ext cx="1063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Thickness [m]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6681" name="Prostokąt 6680"/>
          <p:cNvSpPr/>
          <p:nvPr/>
        </p:nvSpPr>
        <p:spPr>
          <a:xfrm>
            <a:off x="6228184" y="3599405"/>
            <a:ext cx="8381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Depth [m]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6686" name="Rectangle 508"/>
          <p:cNvSpPr>
            <a:spLocks noChangeArrowheads="1"/>
          </p:cNvSpPr>
          <p:nvPr/>
        </p:nvSpPr>
        <p:spPr bwMode="auto">
          <a:xfrm>
            <a:off x="611560" y="1321311"/>
            <a:ext cx="3888432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pl-PL" sz="1000" b="1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TOC indicator (Total Organic Carbon) </a:t>
            </a:r>
            <a:r>
              <a:rPr kumimoji="0" lang="en-US" altLang="pl-PL" sz="10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– describes the amount of organic matter in the rock – indicates how much gas can be obtained from the deposit. The average TOC in Poland is app. 2-5% and in the USA 2-14%.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rgbClr val="091D63"/>
              </a:solidFill>
              <a:effectLst/>
              <a:latin typeface="+mn-lt"/>
              <a:ea typeface="Arial" pitchFamily="34" charset="0"/>
              <a:cs typeface="Times New Roman" pitchFamily="18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pl-PL" sz="1000" b="1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Thickness – </a:t>
            </a:r>
            <a:r>
              <a:rPr kumimoji="0" lang="en-US" altLang="pl-PL" sz="10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thickness of bedrock layer – with higher thickness the </a:t>
            </a:r>
            <a:r>
              <a:rPr kumimoji="0" lang="en-US" altLang="pl-PL" sz="1000" b="0" i="0" u="none" strike="noStrike" cap="none" normalizeH="0" baseline="0" dirty="0" err="1" smtClean="0">
                <a:ln>
                  <a:noFill/>
                </a:ln>
                <a:solidFill>
                  <a:srgbClr val="091D63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posibility</a:t>
            </a:r>
            <a:r>
              <a:rPr kumimoji="0" lang="en-US" altLang="pl-PL" sz="10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of    </a:t>
            </a:r>
            <a:r>
              <a:rPr kumimoji="0" lang="en-US" altLang="pl-PL" sz="1000" b="0" i="0" u="none" strike="noStrike" cap="none" normalizeH="0" baseline="0" dirty="0" err="1" smtClean="0">
                <a:ln>
                  <a:noFill/>
                </a:ln>
                <a:solidFill>
                  <a:srgbClr val="091D63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obtainnig</a:t>
            </a:r>
            <a:r>
              <a:rPr kumimoji="0" lang="en-US" altLang="pl-PL" sz="10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    hydrocarbons    raises.    The    average    thickness    in    Poland is app. 30-70 m and in the USA 20-200 m.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rgbClr val="091D63"/>
              </a:solidFill>
              <a:effectLst/>
              <a:latin typeface="+mn-lt"/>
              <a:ea typeface="Arial" pitchFamily="34" charset="0"/>
              <a:cs typeface="Times New Roman" pitchFamily="18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pl-PL" sz="1000" b="1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Deposit depth </a:t>
            </a:r>
            <a:r>
              <a:rPr kumimoji="0" lang="en-US" altLang="pl-PL" sz="10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– depth at which the production of deposit is possible. In Poland shale gas deposits are usually 3000-4000m and in the USA are app. 400-4600 m.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rgbClr val="091D63"/>
              </a:solidFill>
              <a:effectLst/>
              <a:latin typeface="+mn-lt"/>
              <a:ea typeface="Arial" pitchFamily="34" charset="0"/>
              <a:cs typeface="Times New Roman" pitchFamily="18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pl-PL" sz="1000" b="1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Mineralogical composition </a:t>
            </a:r>
            <a:r>
              <a:rPr kumimoji="0" lang="en-US" altLang="pl-PL" sz="10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+mn-lt"/>
                <a:ea typeface="Arial" pitchFamily="34" charset="0"/>
                <a:cs typeface="Times New Roman" pitchFamily="18" charset="0"/>
              </a:rPr>
              <a:t>– indicates the content of mineral composition in the bedrock. In Poland there is mainly mudstone and clay which are more difficult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20" name="Rectangle 112"/>
          <p:cNvSpPr>
            <a:spLocks noChangeArrowheads="1"/>
          </p:cNvSpPr>
          <p:nvPr/>
        </p:nvSpPr>
        <p:spPr bwMode="auto">
          <a:xfrm>
            <a:off x="4680520" y="1268760"/>
            <a:ext cx="467544" cy="169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16%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14%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12%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10%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8%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6%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4%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2%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0%</a:t>
            </a:r>
            <a:endParaRPr kumimoji="0" lang="en-US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" name="Rectangle 116"/>
          <p:cNvSpPr>
            <a:spLocks noChangeArrowheads="1"/>
          </p:cNvSpPr>
          <p:nvPr/>
        </p:nvSpPr>
        <p:spPr bwMode="auto">
          <a:xfrm>
            <a:off x="395536" y="3893762"/>
            <a:ext cx="43204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ea typeface="Arial" pitchFamily="34" charset="0"/>
                <a:cs typeface="Times New Roman" pitchFamily="18" charset="0"/>
              </a:rPr>
              <a:t>200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ea typeface="Arial" pitchFamily="34" charset="0"/>
                <a:cs typeface="Times New Roman" pitchFamily="18" charset="0"/>
              </a:rPr>
              <a:t>180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ea typeface="Arial" pitchFamily="34" charset="0"/>
                <a:cs typeface="Times New Roman" pitchFamily="18" charset="0"/>
              </a:rPr>
              <a:t>160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pl-PL" sz="900" b="1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ea typeface="Arial" pitchFamily="34" charset="0"/>
                <a:cs typeface="Times New Roman" pitchFamily="18" charset="0"/>
              </a:rPr>
              <a:t>140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ea typeface="Arial" pitchFamily="34" charset="0"/>
                <a:cs typeface="Times New Roman" pitchFamily="18" charset="0"/>
              </a:rPr>
              <a:t>120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rgbClr val="091D63"/>
              </a:solidFill>
              <a:effectLst/>
              <a:ea typeface="Arial" pitchFamily="34" charset="0"/>
              <a:cs typeface="Times New Roman" pitchFamily="18" charset="0"/>
            </a:endParaRPr>
          </a:p>
          <a:p>
            <a:pPr lvl="0" algn="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ea typeface="Arial" pitchFamily="34" charset="0"/>
                <a:cs typeface="Times New Roman" pitchFamily="18" charset="0"/>
              </a:rPr>
              <a:t>100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rgbClr val="091D63"/>
              </a:solidFill>
              <a:effectLst/>
              <a:ea typeface="Arial" pitchFamily="34" charset="0"/>
              <a:cs typeface="Times New Roman" pitchFamily="18" charset="0"/>
            </a:endParaRPr>
          </a:p>
          <a:p>
            <a:pPr lvl="0" algn="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ea typeface="Arial" pitchFamily="34" charset="0"/>
                <a:cs typeface="Times New Roman" pitchFamily="18" charset="0"/>
              </a:rPr>
              <a:t>80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rgbClr val="091D63"/>
              </a:solidFill>
              <a:effectLst/>
              <a:ea typeface="Arial" pitchFamily="34" charset="0"/>
              <a:cs typeface="Times New Roman" pitchFamily="18" charset="0"/>
            </a:endParaRPr>
          </a:p>
          <a:p>
            <a:pPr lvl="0" algn="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ea typeface="Arial" pitchFamily="34" charset="0"/>
                <a:cs typeface="Times New Roman" pitchFamily="18" charset="0"/>
              </a:rPr>
              <a:t>60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rgbClr val="091D63"/>
              </a:solidFill>
              <a:effectLst/>
              <a:ea typeface="Arial" pitchFamily="34" charset="0"/>
              <a:cs typeface="Times New Roman" pitchFamily="18" charset="0"/>
            </a:endParaRPr>
          </a:p>
          <a:p>
            <a:pPr lvl="0" algn="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ea typeface="Arial" pitchFamily="34" charset="0"/>
                <a:cs typeface="Times New Roman" pitchFamily="18" charset="0"/>
              </a:rPr>
              <a:t>40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rgbClr val="091D63"/>
              </a:solidFill>
              <a:effectLst/>
              <a:ea typeface="Arial" pitchFamily="34" charset="0"/>
              <a:cs typeface="Times New Roman" pitchFamily="18" charset="0"/>
            </a:endParaRPr>
          </a:p>
          <a:p>
            <a:pPr lvl="0" algn="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ea typeface="Arial" pitchFamily="34" charset="0"/>
                <a:cs typeface="Times New Roman" pitchFamily="18" charset="0"/>
              </a:rPr>
              <a:t>20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rgbClr val="091D63"/>
              </a:solidFill>
              <a:effectLst/>
              <a:ea typeface="Arial" pitchFamily="34" charset="0"/>
              <a:cs typeface="Times New Roman" pitchFamily="18" charset="0"/>
            </a:endParaRPr>
          </a:p>
          <a:p>
            <a:pPr lvl="0" algn="r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pl-PL" sz="9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ea typeface="Arial" pitchFamily="34" charset="0"/>
                <a:cs typeface="Times New Roman" pitchFamily="18" charset="0"/>
              </a:rPr>
              <a:t>0</a:t>
            </a:r>
            <a:endParaRPr kumimoji="0" lang="en-US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22" name="Prostokąt 521"/>
          <p:cNvSpPr/>
          <p:nvPr/>
        </p:nvSpPr>
        <p:spPr>
          <a:xfrm>
            <a:off x="4571816" y="3893762"/>
            <a:ext cx="504056" cy="177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pl-PL" sz="900" dirty="0" smtClean="0">
                <a:solidFill>
                  <a:srgbClr val="002060"/>
                </a:solidFill>
              </a:rPr>
              <a:t>5000</a:t>
            </a:r>
          </a:p>
          <a:p>
            <a:pPr algn="r">
              <a:lnSpc>
                <a:spcPts val="1200"/>
              </a:lnSpc>
            </a:pPr>
            <a:r>
              <a:rPr lang="pl-PL" sz="900" dirty="0" smtClean="0">
                <a:solidFill>
                  <a:srgbClr val="002060"/>
                </a:solidFill>
              </a:rPr>
              <a:t>4500</a:t>
            </a:r>
          </a:p>
          <a:p>
            <a:pPr algn="r">
              <a:lnSpc>
                <a:spcPts val="1200"/>
              </a:lnSpc>
            </a:pPr>
            <a:r>
              <a:rPr lang="pl-PL" sz="900" dirty="0" smtClean="0">
                <a:solidFill>
                  <a:srgbClr val="002060"/>
                </a:solidFill>
              </a:rPr>
              <a:t>4000</a:t>
            </a:r>
          </a:p>
          <a:p>
            <a:pPr algn="r">
              <a:lnSpc>
                <a:spcPts val="1200"/>
              </a:lnSpc>
            </a:pPr>
            <a:r>
              <a:rPr lang="pl-PL" sz="900" dirty="0" smtClean="0">
                <a:solidFill>
                  <a:srgbClr val="002060"/>
                </a:solidFill>
              </a:rPr>
              <a:t>3500</a:t>
            </a:r>
          </a:p>
          <a:p>
            <a:pPr algn="r">
              <a:lnSpc>
                <a:spcPts val="1200"/>
              </a:lnSpc>
            </a:pPr>
            <a:r>
              <a:rPr lang="pl-PL" sz="900" dirty="0" smtClean="0">
                <a:solidFill>
                  <a:srgbClr val="002060"/>
                </a:solidFill>
              </a:rPr>
              <a:t>3000</a:t>
            </a:r>
          </a:p>
          <a:p>
            <a:pPr algn="r">
              <a:lnSpc>
                <a:spcPts val="1200"/>
              </a:lnSpc>
            </a:pPr>
            <a:r>
              <a:rPr lang="pl-PL" sz="900" dirty="0" smtClean="0">
                <a:solidFill>
                  <a:srgbClr val="002060"/>
                </a:solidFill>
              </a:rPr>
              <a:t>2500</a:t>
            </a:r>
          </a:p>
          <a:p>
            <a:pPr algn="r">
              <a:lnSpc>
                <a:spcPts val="1200"/>
              </a:lnSpc>
            </a:pPr>
            <a:r>
              <a:rPr lang="pl-PL" sz="900" dirty="0" smtClean="0">
                <a:solidFill>
                  <a:srgbClr val="002060"/>
                </a:solidFill>
              </a:rPr>
              <a:t>2000</a:t>
            </a:r>
          </a:p>
          <a:p>
            <a:pPr algn="r">
              <a:lnSpc>
                <a:spcPts val="1200"/>
              </a:lnSpc>
            </a:pPr>
            <a:r>
              <a:rPr lang="pl-PL" sz="900" dirty="0" smtClean="0">
                <a:solidFill>
                  <a:srgbClr val="002060"/>
                </a:solidFill>
              </a:rPr>
              <a:t>1500</a:t>
            </a:r>
          </a:p>
          <a:p>
            <a:pPr algn="r">
              <a:lnSpc>
                <a:spcPts val="1200"/>
              </a:lnSpc>
            </a:pPr>
            <a:r>
              <a:rPr lang="pl-PL" sz="900" dirty="0" smtClean="0">
                <a:solidFill>
                  <a:srgbClr val="002060"/>
                </a:solidFill>
              </a:rPr>
              <a:t>1000</a:t>
            </a:r>
          </a:p>
          <a:p>
            <a:pPr algn="r">
              <a:lnSpc>
                <a:spcPts val="1200"/>
              </a:lnSpc>
            </a:pPr>
            <a:r>
              <a:rPr lang="pl-PL" sz="900" dirty="0" smtClean="0">
                <a:solidFill>
                  <a:srgbClr val="002060"/>
                </a:solidFill>
              </a:rPr>
              <a:t>500</a:t>
            </a:r>
          </a:p>
          <a:p>
            <a:pPr algn="r">
              <a:lnSpc>
                <a:spcPts val="1200"/>
              </a:lnSpc>
            </a:pPr>
            <a:r>
              <a:rPr lang="pl-PL" sz="900" dirty="0" smtClean="0">
                <a:solidFill>
                  <a:srgbClr val="002060"/>
                </a:solidFill>
              </a:rPr>
              <a:t>0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482" name="Prostokąt 481"/>
          <p:cNvSpPr/>
          <p:nvPr/>
        </p:nvSpPr>
        <p:spPr>
          <a:xfrm>
            <a:off x="7515189" y="6146417"/>
            <a:ext cx="16754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</a:rPr>
              <a:t>- average estimated value in Poland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483" name="Prostokąt 482"/>
          <p:cNvSpPr/>
          <p:nvPr/>
        </p:nvSpPr>
        <p:spPr>
          <a:xfrm>
            <a:off x="1421312" y="6497433"/>
            <a:ext cx="21082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</a:rPr>
              <a:t>Source: US Energy Information Administration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525" name="Text Box 113"/>
          <p:cNvSpPr txBox="1">
            <a:spLocks noChangeArrowheads="1"/>
          </p:cNvSpPr>
          <p:nvPr/>
        </p:nvSpPr>
        <p:spPr bwMode="auto">
          <a:xfrm rot="-5400000">
            <a:off x="284547" y="4659171"/>
            <a:ext cx="28453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800" b="0" i="0" u="none" strike="noStrike" cap="none" normalizeH="0" baseline="0" dirty="0" smtClean="0">
                <a:ln>
                  <a:noFill/>
                </a:ln>
                <a:solidFill>
                  <a:srgbClr val="131414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[</a:t>
            </a:r>
            <a:r>
              <a:rPr kumimoji="0" lang="en-US" altLang="pl-PL" sz="8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m]</a:t>
            </a:r>
            <a:endParaRPr kumimoji="0" lang="en-US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6" name="Text Box 113"/>
          <p:cNvSpPr txBox="1">
            <a:spLocks noChangeArrowheads="1"/>
          </p:cNvSpPr>
          <p:nvPr/>
        </p:nvSpPr>
        <p:spPr bwMode="auto">
          <a:xfrm rot="-5400000">
            <a:off x="4453322" y="4743011"/>
            <a:ext cx="28453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800" b="0" i="0" u="none" strike="noStrike" cap="none" normalizeH="0" baseline="0" dirty="0" smtClean="0">
                <a:ln>
                  <a:noFill/>
                </a:ln>
                <a:solidFill>
                  <a:srgbClr val="131414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[</a:t>
            </a:r>
            <a:r>
              <a:rPr kumimoji="0" lang="en-US" altLang="pl-PL" sz="8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m]</a:t>
            </a:r>
            <a:endParaRPr kumimoji="0" lang="en-US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7" name="Symbol zastępczy numeru slajdu 3"/>
          <p:cNvSpPr txBox="1">
            <a:spLocks/>
          </p:cNvSpPr>
          <p:nvPr/>
        </p:nvSpPr>
        <p:spPr>
          <a:xfrm>
            <a:off x="8483600" y="6524625"/>
            <a:ext cx="425450" cy="2762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274AC-0453-421A-8472-E233C1E64E77}" type="slidenum">
              <a:rPr lang="en-GB" altLang="pl-PL" sz="8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GB" altLang="pl-PL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8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ole tekstowe 123"/>
          <p:cNvSpPr txBox="1"/>
          <p:nvPr/>
        </p:nvSpPr>
        <p:spPr>
          <a:xfrm>
            <a:off x="539552" y="188640"/>
            <a:ext cx="856895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n-US" sz="2800" b="1" dirty="0">
                <a:solidFill>
                  <a:srgbClr val="002060"/>
                </a:solidFill>
              </a:rPr>
              <a:t>Shale gas drilling activities and main </a:t>
            </a:r>
            <a:r>
              <a:rPr lang="en-US" sz="2800" b="1" dirty="0" smtClean="0">
                <a:solidFill>
                  <a:srgbClr val="002060"/>
                </a:solidFill>
              </a:rPr>
              <a:t>players</a:t>
            </a:r>
            <a:r>
              <a:rPr lang="pl-PL" sz="2800" b="1" dirty="0" smtClean="0">
                <a:solidFill>
                  <a:srgbClr val="002060"/>
                </a:solidFill>
              </a:rPr>
              <a:t> (1/2)</a:t>
            </a:r>
            <a:r>
              <a:rPr lang="pl-PL" sz="2800" b="1" dirty="0">
                <a:solidFill>
                  <a:srgbClr val="002060"/>
                </a:solidFill>
              </a:rPr>
              <a:t/>
            </a:r>
            <a:br>
              <a:rPr lang="pl-PL" sz="2800" b="1" dirty="0">
                <a:solidFill>
                  <a:srgbClr val="002060"/>
                </a:solidFill>
              </a:rPr>
            </a:br>
            <a:endParaRPr lang="pl-PL" sz="2400" b="1" dirty="0">
              <a:solidFill>
                <a:srgbClr val="002060"/>
              </a:solidFill>
            </a:endParaRPr>
          </a:p>
        </p:txBody>
      </p:sp>
      <p:pic>
        <p:nvPicPr>
          <p:cNvPr id="7294" name="Picture 126" descr="C:\Users\waw6214\Desktop\shale gas 1.10.2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464" y="1358888"/>
            <a:ext cx="4695013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36" name="Grupa 7535"/>
          <p:cNvGrpSpPr/>
          <p:nvPr/>
        </p:nvGrpSpPr>
        <p:grpSpPr>
          <a:xfrm>
            <a:off x="4923477" y="4895847"/>
            <a:ext cx="3896995" cy="1370085"/>
            <a:chOff x="4855210" y="4895847"/>
            <a:chExt cx="3896995" cy="1370085"/>
          </a:xfrm>
        </p:grpSpPr>
        <p:grpSp>
          <p:nvGrpSpPr>
            <p:cNvPr id="7451" name="Group 316"/>
            <p:cNvGrpSpPr>
              <a:grpSpLocks/>
            </p:cNvGrpSpPr>
            <p:nvPr/>
          </p:nvGrpSpPr>
          <p:grpSpPr bwMode="auto">
            <a:xfrm>
              <a:off x="5032375" y="4895847"/>
              <a:ext cx="88265" cy="729875"/>
              <a:chOff x="7925" y="7709"/>
              <a:chExt cx="139" cy="1150"/>
            </a:xfrm>
          </p:grpSpPr>
          <p:sp>
            <p:nvSpPr>
              <p:cNvPr id="7535" name="Freeform 317"/>
              <p:cNvSpPr>
                <a:spLocks/>
              </p:cNvSpPr>
              <p:nvPr/>
            </p:nvSpPr>
            <p:spPr bwMode="auto">
              <a:xfrm>
                <a:off x="7925" y="7709"/>
                <a:ext cx="139" cy="1150"/>
              </a:xfrm>
              <a:custGeom>
                <a:avLst/>
                <a:gdLst>
                  <a:gd name="T0" fmla="+- 0 8064 7925"/>
                  <a:gd name="T1" fmla="*/ T0 w 139"/>
                  <a:gd name="T2" fmla="+- 0 7709 7709"/>
                  <a:gd name="T3" fmla="*/ 7709 h 1150"/>
                  <a:gd name="T4" fmla="+- 0 7925 7925"/>
                  <a:gd name="T5" fmla="*/ T4 w 139"/>
                  <a:gd name="T6" fmla="+- 0 7709 7709"/>
                  <a:gd name="T7" fmla="*/ 7709 h 1150"/>
                  <a:gd name="T8" fmla="+- 0 7925 7925"/>
                  <a:gd name="T9" fmla="*/ T8 w 139"/>
                  <a:gd name="T10" fmla="+- 0 8858 7709"/>
                  <a:gd name="T11" fmla="*/ 8858 h 1150"/>
                  <a:gd name="T12" fmla="+- 0 8064 7925"/>
                  <a:gd name="T13" fmla="*/ T12 w 139"/>
                  <a:gd name="T14" fmla="+- 0 8858 7709"/>
                  <a:gd name="T15" fmla="*/ 8858 h 1150"/>
                  <a:gd name="T16" fmla="+- 0 8064 7925"/>
                  <a:gd name="T17" fmla="*/ T16 w 139"/>
                  <a:gd name="T18" fmla="+- 0 7709 7709"/>
                  <a:gd name="T19" fmla="*/ 7709 h 1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9" h="1150">
                    <a:moveTo>
                      <a:pt x="139" y="0"/>
                    </a:moveTo>
                    <a:lnTo>
                      <a:pt x="0" y="0"/>
                    </a:lnTo>
                    <a:lnTo>
                      <a:pt x="0" y="1149"/>
                    </a:lnTo>
                    <a:lnTo>
                      <a:pt x="139" y="1149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52" name="Group 318"/>
            <p:cNvGrpSpPr>
              <a:grpSpLocks/>
            </p:cNvGrpSpPr>
            <p:nvPr/>
          </p:nvGrpSpPr>
          <p:grpSpPr bwMode="auto">
            <a:xfrm>
              <a:off x="5187950" y="5078633"/>
              <a:ext cx="90170" cy="547089"/>
              <a:chOff x="8170" y="7997"/>
              <a:chExt cx="142" cy="862"/>
            </a:xfrm>
          </p:grpSpPr>
          <p:sp>
            <p:nvSpPr>
              <p:cNvPr id="7533" name="Freeform 319"/>
              <p:cNvSpPr>
                <a:spLocks/>
              </p:cNvSpPr>
              <p:nvPr/>
            </p:nvSpPr>
            <p:spPr bwMode="auto">
              <a:xfrm>
                <a:off x="8170" y="7997"/>
                <a:ext cx="142" cy="862"/>
              </a:xfrm>
              <a:custGeom>
                <a:avLst/>
                <a:gdLst>
                  <a:gd name="T0" fmla="+- 0 8311 8170"/>
                  <a:gd name="T1" fmla="*/ T0 w 142"/>
                  <a:gd name="T2" fmla="+- 0 7997 7997"/>
                  <a:gd name="T3" fmla="*/ 7997 h 862"/>
                  <a:gd name="T4" fmla="+- 0 8170 8170"/>
                  <a:gd name="T5" fmla="*/ T4 w 142"/>
                  <a:gd name="T6" fmla="+- 0 7997 7997"/>
                  <a:gd name="T7" fmla="*/ 7997 h 862"/>
                  <a:gd name="T8" fmla="+- 0 8170 8170"/>
                  <a:gd name="T9" fmla="*/ T8 w 142"/>
                  <a:gd name="T10" fmla="+- 0 8858 7997"/>
                  <a:gd name="T11" fmla="*/ 8858 h 862"/>
                  <a:gd name="T12" fmla="+- 0 8311 8170"/>
                  <a:gd name="T13" fmla="*/ T12 w 142"/>
                  <a:gd name="T14" fmla="+- 0 8858 7997"/>
                  <a:gd name="T15" fmla="*/ 8858 h 862"/>
                  <a:gd name="T16" fmla="+- 0 8311 8170"/>
                  <a:gd name="T17" fmla="*/ T16 w 142"/>
                  <a:gd name="T18" fmla="+- 0 7997 7997"/>
                  <a:gd name="T19" fmla="*/ 7997 h 8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2" h="862">
                    <a:moveTo>
                      <a:pt x="141" y="0"/>
                    </a:moveTo>
                    <a:lnTo>
                      <a:pt x="0" y="0"/>
                    </a:lnTo>
                    <a:lnTo>
                      <a:pt x="0" y="861"/>
                    </a:lnTo>
                    <a:lnTo>
                      <a:pt x="141" y="861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53" name="Group 320"/>
            <p:cNvGrpSpPr>
              <a:grpSpLocks/>
            </p:cNvGrpSpPr>
            <p:nvPr/>
          </p:nvGrpSpPr>
          <p:grpSpPr bwMode="auto">
            <a:xfrm>
              <a:off x="5344795" y="5139562"/>
              <a:ext cx="90170" cy="486160"/>
              <a:chOff x="8417" y="8093"/>
              <a:chExt cx="142" cy="766"/>
            </a:xfrm>
          </p:grpSpPr>
          <p:sp>
            <p:nvSpPr>
              <p:cNvPr id="7532" name="Freeform 321"/>
              <p:cNvSpPr>
                <a:spLocks/>
              </p:cNvSpPr>
              <p:nvPr/>
            </p:nvSpPr>
            <p:spPr bwMode="auto">
              <a:xfrm>
                <a:off x="8417" y="8093"/>
                <a:ext cx="142" cy="766"/>
              </a:xfrm>
              <a:custGeom>
                <a:avLst/>
                <a:gdLst>
                  <a:gd name="T0" fmla="+- 0 8558 8417"/>
                  <a:gd name="T1" fmla="*/ T0 w 142"/>
                  <a:gd name="T2" fmla="+- 0 8093 8093"/>
                  <a:gd name="T3" fmla="*/ 8093 h 766"/>
                  <a:gd name="T4" fmla="+- 0 8417 8417"/>
                  <a:gd name="T5" fmla="*/ T4 w 142"/>
                  <a:gd name="T6" fmla="+- 0 8093 8093"/>
                  <a:gd name="T7" fmla="*/ 8093 h 766"/>
                  <a:gd name="T8" fmla="+- 0 8417 8417"/>
                  <a:gd name="T9" fmla="*/ T8 w 142"/>
                  <a:gd name="T10" fmla="+- 0 8858 8093"/>
                  <a:gd name="T11" fmla="*/ 8858 h 766"/>
                  <a:gd name="T12" fmla="+- 0 8558 8417"/>
                  <a:gd name="T13" fmla="*/ T12 w 142"/>
                  <a:gd name="T14" fmla="+- 0 8858 8093"/>
                  <a:gd name="T15" fmla="*/ 8858 h 766"/>
                  <a:gd name="T16" fmla="+- 0 8558 8417"/>
                  <a:gd name="T17" fmla="*/ T16 w 142"/>
                  <a:gd name="T18" fmla="+- 0 8093 8093"/>
                  <a:gd name="T19" fmla="*/ 8093 h 7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2" h="766">
                    <a:moveTo>
                      <a:pt x="141" y="0"/>
                    </a:moveTo>
                    <a:lnTo>
                      <a:pt x="0" y="0"/>
                    </a:lnTo>
                    <a:lnTo>
                      <a:pt x="0" y="765"/>
                    </a:lnTo>
                    <a:lnTo>
                      <a:pt x="141" y="765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54" name="Group 322"/>
            <p:cNvGrpSpPr>
              <a:grpSpLocks/>
            </p:cNvGrpSpPr>
            <p:nvPr/>
          </p:nvGrpSpPr>
          <p:grpSpPr bwMode="auto">
            <a:xfrm>
              <a:off x="5501640" y="5261419"/>
              <a:ext cx="88265" cy="364303"/>
              <a:chOff x="8664" y="8285"/>
              <a:chExt cx="139" cy="574"/>
            </a:xfrm>
          </p:grpSpPr>
          <p:sp>
            <p:nvSpPr>
              <p:cNvPr id="7531" name="Freeform 323"/>
              <p:cNvSpPr>
                <a:spLocks/>
              </p:cNvSpPr>
              <p:nvPr/>
            </p:nvSpPr>
            <p:spPr bwMode="auto">
              <a:xfrm>
                <a:off x="8664" y="8285"/>
                <a:ext cx="139" cy="574"/>
              </a:xfrm>
              <a:custGeom>
                <a:avLst/>
                <a:gdLst>
                  <a:gd name="T0" fmla="+- 0 8803 8664"/>
                  <a:gd name="T1" fmla="*/ T0 w 139"/>
                  <a:gd name="T2" fmla="+- 0 8285 8285"/>
                  <a:gd name="T3" fmla="*/ 8285 h 574"/>
                  <a:gd name="T4" fmla="+- 0 8664 8664"/>
                  <a:gd name="T5" fmla="*/ T4 w 139"/>
                  <a:gd name="T6" fmla="+- 0 8285 8285"/>
                  <a:gd name="T7" fmla="*/ 8285 h 574"/>
                  <a:gd name="T8" fmla="+- 0 8664 8664"/>
                  <a:gd name="T9" fmla="*/ T8 w 139"/>
                  <a:gd name="T10" fmla="+- 0 8858 8285"/>
                  <a:gd name="T11" fmla="*/ 8858 h 574"/>
                  <a:gd name="T12" fmla="+- 0 8803 8664"/>
                  <a:gd name="T13" fmla="*/ T12 w 139"/>
                  <a:gd name="T14" fmla="+- 0 8858 8285"/>
                  <a:gd name="T15" fmla="*/ 8858 h 574"/>
                  <a:gd name="T16" fmla="+- 0 8803 8664"/>
                  <a:gd name="T17" fmla="*/ T16 w 139"/>
                  <a:gd name="T18" fmla="+- 0 8285 8285"/>
                  <a:gd name="T19" fmla="*/ 8285 h 5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9" h="574">
                    <a:moveTo>
                      <a:pt x="139" y="0"/>
                    </a:moveTo>
                    <a:lnTo>
                      <a:pt x="0" y="0"/>
                    </a:lnTo>
                    <a:lnTo>
                      <a:pt x="0" y="573"/>
                    </a:lnTo>
                    <a:lnTo>
                      <a:pt x="139" y="573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55" name="Group 324"/>
            <p:cNvGrpSpPr>
              <a:grpSpLocks/>
            </p:cNvGrpSpPr>
            <p:nvPr/>
          </p:nvGrpSpPr>
          <p:grpSpPr bwMode="auto">
            <a:xfrm>
              <a:off x="5657215" y="5322348"/>
              <a:ext cx="90170" cy="303374"/>
              <a:chOff x="8909" y="8381"/>
              <a:chExt cx="142" cy="478"/>
            </a:xfrm>
          </p:grpSpPr>
          <p:sp>
            <p:nvSpPr>
              <p:cNvPr id="7530" name="Freeform 325"/>
              <p:cNvSpPr>
                <a:spLocks/>
              </p:cNvSpPr>
              <p:nvPr/>
            </p:nvSpPr>
            <p:spPr bwMode="auto">
              <a:xfrm>
                <a:off x="8909" y="8381"/>
                <a:ext cx="142" cy="478"/>
              </a:xfrm>
              <a:custGeom>
                <a:avLst/>
                <a:gdLst>
                  <a:gd name="T0" fmla="+- 0 9050 8909"/>
                  <a:gd name="T1" fmla="*/ T0 w 142"/>
                  <a:gd name="T2" fmla="+- 0 8381 8381"/>
                  <a:gd name="T3" fmla="*/ 8381 h 478"/>
                  <a:gd name="T4" fmla="+- 0 8909 8909"/>
                  <a:gd name="T5" fmla="*/ T4 w 142"/>
                  <a:gd name="T6" fmla="+- 0 8381 8381"/>
                  <a:gd name="T7" fmla="*/ 8381 h 478"/>
                  <a:gd name="T8" fmla="+- 0 8909 8909"/>
                  <a:gd name="T9" fmla="*/ T8 w 142"/>
                  <a:gd name="T10" fmla="+- 0 8858 8381"/>
                  <a:gd name="T11" fmla="*/ 8858 h 478"/>
                  <a:gd name="T12" fmla="+- 0 9050 8909"/>
                  <a:gd name="T13" fmla="*/ T12 w 142"/>
                  <a:gd name="T14" fmla="+- 0 8858 8381"/>
                  <a:gd name="T15" fmla="*/ 8858 h 478"/>
                  <a:gd name="T16" fmla="+- 0 9050 8909"/>
                  <a:gd name="T17" fmla="*/ T16 w 142"/>
                  <a:gd name="T18" fmla="+- 0 8381 8381"/>
                  <a:gd name="T19" fmla="*/ 8381 h 4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2" h="478">
                    <a:moveTo>
                      <a:pt x="141" y="0"/>
                    </a:moveTo>
                    <a:lnTo>
                      <a:pt x="0" y="0"/>
                    </a:lnTo>
                    <a:lnTo>
                      <a:pt x="0" y="477"/>
                    </a:lnTo>
                    <a:lnTo>
                      <a:pt x="141" y="477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56" name="Group 326"/>
            <p:cNvGrpSpPr>
              <a:grpSpLocks/>
            </p:cNvGrpSpPr>
            <p:nvPr/>
          </p:nvGrpSpPr>
          <p:grpSpPr bwMode="auto">
            <a:xfrm>
              <a:off x="5814060" y="5383276"/>
              <a:ext cx="90170" cy="242445"/>
              <a:chOff x="9156" y="8477"/>
              <a:chExt cx="142" cy="382"/>
            </a:xfrm>
          </p:grpSpPr>
          <p:sp>
            <p:nvSpPr>
              <p:cNvPr id="7529" name="Freeform 327"/>
              <p:cNvSpPr>
                <a:spLocks/>
              </p:cNvSpPr>
              <p:nvPr/>
            </p:nvSpPr>
            <p:spPr bwMode="auto">
              <a:xfrm>
                <a:off x="9156" y="8477"/>
                <a:ext cx="142" cy="382"/>
              </a:xfrm>
              <a:custGeom>
                <a:avLst/>
                <a:gdLst>
                  <a:gd name="T0" fmla="+- 0 9298 9156"/>
                  <a:gd name="T1" fmla="*/ T0 w 142"/>
                  <a:gd name="T2" fmla="+- 0 8477 8477"/>
                  <a:gd name="T3" fmla="*/ 8477 h 382"/>
                  <a:gd name="T4" fmla="+- 0 9156 9156"/>
                  <a:gd name="T5" fmla="*/ T4 w 142"/>
                  <a:gd name="T6" fmla="+- 0 8477 8477"/>
                  <a:gd name="T7" fmla="*/ 8477 h 382"/>
                  <a:gd name="T8" fmla="+- 0 9156 9156"/>
                  <a:gd name="T9" fmla="*/ T8 w 142"/>
                  <a:gd name="T10" fmla="+- 0 8858 8477"/>
                  <a:gd name="T11" fmla="*/ 8858 h 382"/>
                  <a:gd name="T12" fmla="+- 0 9298 9156"/>
                  <a:gd name="T13" fmla="*/ T12 w 142"/>
                  <a:gd name="T14" fmla="+- 0 8858 8477"/>
                  <a:gd name="T15" fmla="*/ 8858 h 382"/>
                  <a:gd name="T16" fmla="+- 0 9298 9156"/>
                  <a:gd name="T17" fmla="*/ T16 w 142"/>
                  <a:gd name="T18" fmla="+- 0 8477 8477"/>
                  <a:gd name="T19" fmla="*/ 8477 h 3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2" h="382">
                    <a:moveTo>
                      <a:pt x="142" y="0"/>
                    </a:moveTo>
                    <a:lnTo>
                      <a:pt x="0" y="0"/>
                    </a:lnTo>
                    <a:lnTo>
                      <a:pt x="0" y="381"/>
                    </a:lnTo>
                    <a:lnTo>
                      <a:pt x="142" y="381"/>
                    </a:lnTo>
                    <a:lnTo>
                      <a:pt x="142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57" name="Group 328"/>
            <p:cNvGrpSpPr>
              <a:grpSpLocks/>
            </p:cNvGrpSpPr>
            <p:nvPr/>
          </p:nvGrpSpPr>
          <p:grpSpPr bwMode="auto">
            <a:xfrm>
              <a:off x="5970905" y="5383276"/>
              <a:ext cx="88265" cy="242445"/>
              <a:chOff x="9403" y="8477"/>
              <a:chExt cx="139" cy="382"/>
            </a:xfrm>
          </p:grpSpPr>
          <p:sp>
            <p:nvSpPr>
              <p:cNvPr id="7528" name="Freeform 329"/>
              <p:cNvSpPr>
                <a:spLocks/>
              </p:cNvSpPr>
              <p:nvPr/>
            </p:nvSpPr>
            <p:spPr bwMode="auto">
              <a:xfrm>
                <a:off x="9403" y="8477"/>
                <a:ext cx="139" cy="382"/>
              </a:xfrm>
              <a:custGeom>
                <a:avLst/>
                <a:gdLst>
                  <a:gd name="T0" fmla="+- 0 9542 9403"/>
                  <a:gd name="T1" fmla="*/ T0 w 139"/>
                  <a:gd name="T2" fmla="+- 0 8477 8477"/>
                  <a:gd name="T3" fmla="*/ 8477 h 382"/>
                  <a:gd name="T4" fmla="+- 0 9403 9403"/>
                  <a:gd name="T5" fmla="*/ T4 w 139"/>
                  <a:gd name="T6" fmla="+- 0 8477 8477"/>
                  <a:gd name="T7" fmla="*/ 8477 h 382"/>
                  <a:gd name="T8" fmla="+- 0 9403 9403"/>
                  <a:gd name="T9" fmla="*/ T8 w 139"/>
                  <a:gd name="T10" fmla="+- 0 8858 8477"/>
                  <a:gd name="T11" fmla="*/ 8858 h 382"/>
                  <a:gd name="T12" fmla="+- 0 9542 9403"/>
                  <a:gd name="T13" fmla="*/ T12 w 139"/>
                  <a:gd name="T14" fmla="+- 0 8858 8477"/>
                  <a:gd name="T15" fmla="*/ 8858 h 382"/>
                  <a:gd name="T16" fmla="+- 0 9542 9403"/>
                  <a:gd name="T17" fmla="*/ T16 w 139"/>
                  <a:gd name="T18" fmla="+- 0 8477 8477"/>
                  <a:gd name="T19" fmla="*/ 8477 h 3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9" h="382">
                    <a:moveTo>
                      <a:pt x="139" y="0"/>
                    </a:moveTo>
                    <a:lnTo>
                      <a:pt x="0" y="0"/>
                    </a:lnTo>
                    <a:lnTo>
                      <a:pt x="0" y="381"/>
                    </a:lnTo>
                    <a:lnTo>
                      <a:pt x="139" y="381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58" name="Group 330"/>
            <p:cNvGrpSpPr>
              <a:grpSpLocks/>
            </p:cNvGrpSpPr>
            <p:nvPr/>
          </p:nvGrpSpPr>
          <p:grpSpPr bwMode="auto">
            <a:xfrm>
              <a:off x="6126480" y="5383276"/>
              <a:ext cx="90170" cy="242445"/>
              <a:chOff x="9648" y="8477"/>
              <a:chExt cx="142" cy="382"/>
            </a:xfrm>
          </p:grpSpPr>
          <p:sp>
            <p:nvSpPr>
              <p:cNvPr id="7527" name="Freeform 331"/>
              <p:cNvSpPr>
                <a:spLocks/>
              </p:cNvSpPr>
              <p:nvPr/>
            </p:nvSpPr>
            <p:spPr bwMode="auto">
              <a:xfrm>
                <a:off x="9648" y="8477"/>
                <a:ext cx="142" cy="382"/>
              </a:xfrm>
              <a:custGeom>
                <a:avLst/>
                <a:gdLst>
                  <a:gd name="T0" fmla="+- 0 9790 9648"/>
                  <a:gd name="T1" fmla="*/ T0 w 142"/>
                  <a:gd name="T2" fmla="+- 0 8477 8477"/>
                  <a:gd name="T3" fmla="*/ 8477 h 382"/>
                  <a:gd name="T4" fmla="+- 0 9648 9648"/>
                  <a:gd name="T5" fmla="*/ T4 w 142"/>
                  <a:gd name="T6" fmla="+- 0 8477 8477"/>
                  <a:gd name="T7" fmla="*/ 8477 h 382"/>
                  <a:gd name="T8" fmla="+- 0 9648 9648"/>
                  <a:gd name="T9" fmla="*/ T8 w 142"/>
                  <a:gd name="T10" fmla="+- 0 8858 8477"/>
                  <a:gd name="T11" fmla="*/ 8858 h 382"/>
                  <a:gd name="T12" fmla="+- 0 9790 9648"/>
                  <a:gd name="T13" fmla="*/ T12 w 142"/>
                  <a:gd name="T14" fmla="+- 0 8858 8477"/>
                  <a:gd name="T15" fmla="*/ 8858 h 382"/>
                  <a:gd name="T16" fmla="+- 0 9790 9648"/>
                  <a:gd name="T17" fmla="*/ T16 w 142"/>
                  <a:gd name="T18" fmla="+- 0 8477 8477"/>
                  <a:gd name="T19" fmla="*/ 8477 h 3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2" h="382">
                    <a:moveTo>
                      <a:pt x="142" y="0"/>
                    </a:moveTo>
                    <a:lnTo>
                      <a:pt x="0" y="0"/>
                    </a:lnTo>
                    <a:lnTo>
                      <a:pt x="0" y="381"/>
                    </a:lnTo>
                    <a:lnTo>
                      <a:pt x="142" y="381"/>
                    </a:lnTo>
                    <a:lnTo>
                      <a:pt x="142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59" name="Group 332"/>
            <p:cNvGrpSpPr>
              <a:grpSpLocks/>
            </p:cNvGrpSpPr>
            <p:nvPr/>
          </p:nvGrpSpPr>
          <p:grpSpPr bwMode="auto">
            <a:xfrm>
              <a:off x="6283325" y="5383276"/>
              <a:ext cx="90170" cy="242445"/>
              <a:chOff x="9895" y="8477"/>
              <a:chExt cx="142" cy="382"/>
            </a:xfrm>
          </p:grpSpPr>
          <p:sp>
            <p:nvSpPr>
              <p:cNvPr id="7526" name="Freeform 333"/>
              <p:cNvSpPr>
                <a:spLocks/>
              </p:cNvSpPr>
              <p:nvPr/>
            </p:nvSpPr>
            <p:spPr bwMode="auto">
              <a:xfrm>
                <a:off x="9895" y="8477"/>
                <a:ext cx="142" cy="382"/>
              </a:xfrm>
              <a:custGeom>
                <a:avLst/>
                <a:gdLst>
                  <a:gd name="T0" fmla="+- 0 10037 9895"/>
                  <a:gd name="T1" fmla="*/ T0 w 142"/>
                  <a:gd name="T2" fmla="+- 0 8477 8477"/>
                  <a:gd name="T3" fmla="*/ 8477 h 382"/>
                  <a:gd name="T4" fmla="+- 0 9895 9895"/>
                  <a:gd name="T5" fmla="*/ T4 w 142"/>
                  <a:gd name="T6" fmla="+- 0 8477 8477"/>
                  <a:gd name="T7" fmla="*/ 8477 h 382"/>
                  <a:gd name="T8" fmla="+- 0 9895 9895"/>
                  <a:gd name="T9" fmla="*/ T8 w 142"/>
                  <a:gd name="T10" fmla="+- 0 8858 8477"/>
                  <a:gd name="T11" fmla="*/ 8858 h 382"/>
                  <a:gd name="T12" fmla="+- 0 10037 9895"/>
                  <a:gd name="T13" fmla="*/ T12 w 142"/>
                  <a:gd name="T14" fmla="+- 0 8858 8477"/>
                  <a:gd name="T15" fmla="*/ 8858 h 382"/>
                  <a:gd name="T16" fmla="+- 0 10037 9895"/>
                  <a:gd name="T17" fmla="*/ T16 w 142"/>
                  <a:gd name="T18" fmla="+- 0 8477 8477"/>
                  <a:gd name="T19" fmla="*/ 8477 h 3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2" h="382">
                    <a:moveTo>
                      <a:pt x="142" y="0"/>
                    </a:moveTo>
                    <a:lnTo>
                      <a:pt x="0" y="0"/>
                    </a:lnTo>
                    <a:lnTo>
                      <a:pt x="0" y="381"/>
                    </a:lnTo>
                    <a:lnTo>
                      <a:pt x="142" y="381"/>
                    </a:lnTo>
                    <a:lnTo>
                      <a:pt x="142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60" name="Group 334"/>
            <p:cNvGrpSpPr>
              <a:grpSpLocks/>
            </p:cNvGrpSpPr>
            <p:nvPr/>
          </p:nvGrpSpPr>
          <p:grpSpPr bwMode="auto">
            <a:xfrm>
              <a:off x="6438900" y="5444205"/>
              <a:ext cx="90170" cy="181517"/>
              <a:chOff x="10140" y="8573"/>
              <a:chExt cx="142" cy="286"/>
            </a:xfrm>
          </p:grpSpPr>
          <p:sp>
            <p:nvSpPr>
              <p:cNvPr id="7525" name="Freeform 335"/>
              <p:cNvSpPr>
                <a:spLocks/>
              </p:cNvSpPr>
              <p:nvPr/>
            </p:nvSpPr>
            <p:spPr bwMode="auto">
              <a:xfrm>
                <a:off x="10140" y="8573"/>
                <a:ext cx="142" cy="286"/>
              </a:xfrm>
              <a:custGeom>
                <a:avLst/>
                <a:gdLst>
                  <a:gd name="T0" fmla="+- 0 10282 10140"/>
                  <a:gd name="T1" fmla="*/ T0 w 142"/>
                  <a:gd name="T2" fmla="+- 0 8573 8573"/>
                  <a:gd name="T3" fmla="*/ 8573 h 286"/>
                  <a:gd name="T4" fmla="+- 0 10140 10140"/>
                  <a:gd name="T5" fmla="*/ T4 w 142"/>
                  <a:gd name="T6" fmla="+- 0 8573 8573"/>
                  <a:gd name="T7" fmla="*/ 8573 h 286"/>
                  <a:gd name="T8" fmla="+- 0 10140 10140"/>
                  <a:gd name="T9" fmla="*/ T8 w 142"/>
                  <a:gd name="T10" fmla="+- 0 8858 8573"/>
                  <a:gd name="T11" fmla="*/ 8858 h 286"/>
                  <a:gd name="T12" fmla="+- 0 10282 10140"/>
                  <a:gd name="T13" fmla="*/ T12 w 142"/>
                  <a:gd name="T14" fmla="+- 0 8858 8573"/>
                  <a:gd name="T15" fmla="*/ 8858 h 286"/>
                  <a:gd name="T16" fmla="+- 0 10282 10140"/>
                  <a:gd name="T17" fmla="*/ T16 w 142"/>
                  <a:gd name="T18" fmla="+- 0 8573 8573"/>
                  <a:gd name="T19" fmla="*/ 8573 h 2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2" h="286">
                    <a:moveTo>
                      <a:pt x="142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142" y="285"/>
                    </a:lnTo>
                    <a:lnTo>
                      <a:pt x="142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61" name="Group 336"/>
            <p:cNvGrpSpPr>
              <a:grpSpLocks/>
            </p:cNvGrpSpPr>
            <p:nvPr/>
          </p:nvGrpSpPr>
          <p:grpSpPr bwMode="auto">
            <a:xfrm>
              <a:off x="6595745" y="5505134"/>
              <a:ext cx="90170" cy="120588"/>
              <a:chOff x="10387" y="8669"/>
              <a:chExt cx="142" cy="190"/>
            </a:xfrm>
          </p:grpSpPr>
          <p:sp>
            <p:nvSpPr>
              <p:cNvPr id="7524" name="Freeform 337"/>
              <p:cNvSpPr>
                <a:spLocks/>
              </p:cNvSpPr>
              <p:nvPr/>
            </p:nvSpPr>
            <p:spPr bwMode="auto">
              <a:xfrm>
                <a:off x="10387" y="8669"/>
                <a:ext cx="142" cy="190"/>
              </a:xfrm>
              <a:custGeom>
                <a:avLst/>
                <a:gdLst>
                  <a:gd name="T0" fmla="+- 0 10529 10387"/>
                  <a:gd name="T1" fmla="*/ T0 w 142"/>
                  <a:gd name="T2" fmla="+- 0 8669 8669"/>
                  <a:gd name="T3" fmla="*/ 8669 h 190"/>
                  <a:gd name="T4" fmla="+- 0 10387 10387"/>
                  <a:gd name="T5" fmla="*/ T4 w 142"/>
                  <a:gd name="T6" fmla="+- 0 8669 8669"/>
                  <a:gd name="T7" fmla="*/ 8669 h 190"/>
                  <a:gd name="T8" fmla="+- 0 10387 10387"/>
                  <a:gd name="T9" fmla="*/ T8 w 142"/>
                  <a:gd name="T10" fmla="+- 0 8858 8669"/>
                  <a:gd name="T11" fmla="*/ 8858 h 190"/>
                  <a:gd name="T12" fmla="+- 0 10529 10387"/>
                  <a:gd name="T13" fmla="*/ T12 w 142"/>
                  <a:gd name="T14" fmla="+- 0 8858 8669"/>
                  <a:gd name="T15" fmla="*/ 8858 h 190"/>
                  <a:gd name="T16" fmla="+- 0 10529 10387"/>
                  <a:gd name="T17" fmla="*/ T16 w 142"/>
                  <a:gd name="T18" fmla="+- 0 8669 8669"/>
                  <a:gd name="T19" fmla="*/ 8669 h 1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2" h="190">
                    <a:moveTo>
                      <a:pt x="142" y="0"/>
                    </a:moveTo>
                    <a:lnTo>
                      <a:pt x="0" y="0"/>
                    </a:lnTo>
                    <a:lnTo>
                      <a:pt x="0" y="189"/>
                    </a:lnTo>
                    <a:lnTo>
                      <a:pt x="142" y="189"/>
                    </a:lnTo>
                    <a:lnTo>
                      <a:pt x="142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62" name="Group 338"/>
            <p:cNvGrpSpPr>
              <a:grpSpLocks/>
            </p:cNvGrpSpPr>
            <p:nvPr/>
          </p:nvGrpSpPr>
          <p:grpSpPr bwMode="auto">
            <a:xfrm>
              <a:off x="6752590" y="5505134"/>
              <a:ext cx="88265" cy="120588"/>
              <a:chOff x="10634" y="8669"/>
              <a:chExt cx="139" cy="190"/>
            </a:xfrm>
          </p:grpSpPr>
          <p:sp>
            <p:nvSpPr>
              <p:cNvPr id="7523" name="Freeform 339"/>
              <p:cNvSpPr>
                <a:spLocks/>
              </p:cNvSpPr>
              <p:nvPr/>
            </p:nvSpPr>
            <p:spPr bwMode="auto">
              <a:xfrm>
                <a:off x="10634" y="8669"/>
                <a:ext cx="139" cy="190"/>
              </a:xfrm>
              <a:custGeom>
                <a:avLst/>
                <a:gdLst>
                  <a:gd name="T0" fmla="+- 0 10774 10634"/>
                  <a:gd name="T1" fmla="*/ T0 w 139"/>
                  <a:gd name="T2" fmla="+- 0 8669 8669"/>
                  <a:gd name="T3" fmla="*/ 8669 h 190"/>
                  <a:gd name="T4" fmla="+- 0 10634 10634"/>
                  <a:gd name="T5" fmla="*/ T4 w 139"/>
                  <a:gd name="T6" fmla="+- 0 8669 8669"/>
                  <a:gd name="T7" fmla="*/ 8669 h 190"/>
                  <a:gd name="T8" fmla="+- 0 10634 10634"/>
                  <a:gd name="T9" fmla="*/ T8 w 139"/>
                  <a:gd name="T10" fmla="+- 0 8858 8669"/>
                  <a:gd name="T11" fmla="*/ 8858 h 190"/>
                  <a:gd name="T12" fmla="+- 0 10774 10634"/>
                  <a:gd name="T13" fmla="*/ T12 w 139"/>
                  <a:gd name="T14" fmla="+- 0 8858 8669"/>
                  <a:gd name="T15" fmla="*/ 8858 h 190"/>
                  <a:gd name="T16" fmla="+- 0 10774 10634"/>
                  <a:gd name="T17" fmla="*/ T16 w 139"/>
                  <a:gd name="T18" fmla="+- 0 8669 8669"/>
                  <a:gd name="T19" fmla="*/ 8669 h 1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9" h="190">
                    <a:moveTo>
                      <a:pt x="140" y="0"/>
                    </a:moveTo>
                    <a:lnTo>
                      <a:pt x="0" y="0"/>
                    </a:lnTo>
                    <a:lnTo>
                      <a:pt x="0" y="189"/>
                    </a:lnTo>
                    <a:lnTo>
                      <a:pt x="140" y="189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63" name="Group 340"/>
            <p:cNvGrpSpPr>
              <a:grpSpLocks/>
            </p:cNvGrpSpPr>
            <p:nvPr/>
          </p:nvGrpSpPr>
          <p:grpSpPr bwMode="auto">
            <a:xfrm>
              <a:off x="6908165" y="5505134"/>
              <a:ext cx="90170" cy="120588"/>
              <a:chOff x="10879" y="8669"/>
              <a:chExt cx="142" cy="190"/>
            </a:xfrm>
          </p:grpSpPr>
          <p:sp>
            <p:nvSpPr>
              <p:cNvPr id="7522" name="Freeform 341"/>
              <p:cNvSpPr>
                <a:spLocks/>
              </p:cNvSpPr>
              <p:nvPr/>
            </p:nvSpPr>
            <p:spPr bwMode="auto">
              <a:xfrm>
                <a:off x="10879" y="8669"/>
                <a:ext cx="142" cy="190"/>
              </a:xfrm>
              <a:custGeom>
                <a:avLst/>
                <a:gdLst>
                  <a:gd name="T0" fmla="+- 0 11021 10879"/>
                  <a:gd name="T1" fmla="*/ T0 w 142"/>
                  <a:gd name="T2" fmla="+- 0 8669 8669"/>
                  <a:gd name="T3" fmla="*/ 8669 h 190"/>
                  <a:gd name="T4" fmla="+- 0 10879 10879"/>
                  <a:gd name="T5" fmla="*/ T4 w 142"/>
                  <a:gd name="T6" fmla="+- 0 8669 8669"/>
                  <a:gd name="T7" fmla="*/ 8669 h 190"/>
                  <a:gd name="T8" fmla="+- 0 10879 10879"/>
                  <a:gd name="T9" fmla="*/ T8 w 142"/>
                  <a:gd name="T10" fmla="+- 0 8858 8669"/>
                  <a:gd name="T11" fmla="*/ 8858 h 190"/>
                  <a:gd name="T12" fmla="+- 0 11021 10879"/>
                  <a:gd name="T13" fmla="*/ T12 w 142"/>
                  <a:gd name="T14" fmla="+- 0 8858 8669"/>
                  <a:gd name="T15" fmla="*/ 8858 h 190"/>
                  <a:gd name="T16" fmla="+- 0 11021 10879"/>
                  <a:gd name="T17" fmla="*/ T16 w 142"/>
                  <a:gd name="T18" fmla="+- 0 8669 8669"/>
                  <a:gd name="T19" fmla="*/ 8669 h 1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2" h="190">
                    <a:moveTo>
                      <a:pt x="142" y="0"/>
                    </a:moveTo>
                    <a:lnTo>
                      <a:pt x="0" y="0"/>
                    </a:lnTo>
                    <a:lnTo>
                      <a:pt x="0" y="189"/>
                    </a:lnTo>
                    <a:lnTo>
                      <a:pt x="142" y="189"/>
                    </a:lnTo>
                    <a:lnTo>
                      <a:pt x="142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64" name="Group 342"/>
            <p:cNvGrpSpPr>
              <a:grpSpLocks/>
            </p:cNvGrpSpPr>
            <p:nvPr/>
          </p:nvGrpSpPr>
          <p:grpSpPr bwMode="auto">
            <a:xfrm>
              <a:off x="7065010" y="5566062"/>
              <a:ext cx="90170" cy="59659"/>
              <a:chOff x="11126" y="8765"/>
              <a:chExt cx="142" cy="94"/>
            </a:xfrm>
          </p:grpSpPr>
          <p:sp>
            <p:nvSpPr>
              <p:cNvPr id="7521" name="Freeform 343"/>
              <p:cNvSpPr>
                <a:spLocks/>
              </p:cNvSpPr>
              <p:nvPr/>
            </p:nvSpPr>
            <p:spPr bwMode="auto">
              <a:xfrm>
                <a:off x="11126" y="8765"/>
                <a:ext cx="142" cy="94"/>
              </a:xfrm>
              <a:custGeom>
                <a:avLst/>
                <a:gdLst>
                  <a:gd name="T0" fmla="+- 0 11268 11126"/>
                  <a:gd name="T1" fmla="*/ T0 w 142"/>
                  <a:gd name="T2" fmla="+- 0 8765 8765"/>
                  <a:gd name="T3" fmla="*/ 8765 h 94"/>
                  <a:gd name="T4" fmla="+- 0 11126 11126"/>
                  <a:gd name="T5" fmla="*/ T4 w 142"/>
                  <a:gd name="T6" fmla="+- 0 8765 8765"/>
                  <a:gd name="T7" fmla="*/ 8765 h 94"/>
                  <a:gd name="T8" fmla="+- 0 11126 11126"/>
                  <a:gd name="T9" fmla="*/ T8 w 142"/>
                  <a:gd name="T10" fmla="+- 0 8858 8765"/>
                  <a:gd name="T11" fmla="*/ 8858 h 94"/>
                  <a:gd name="T12" fmla="+- 0 11268 11126"/>
                  <a:gd name="T13" fmla="*/ T12 w 142"/>
                  <a:gd name="T14" fmla="+- 0 8858 8765"/>
                  <a:gd name="T15" fmla="*/ 8858 h 94"/>
                  <a:gd name="T16" fmla="+- 0 11268 11126"/>
                  <a:gd name="T17" fmla="*/ T16 w 142"/>
                  <a:gd name="T18" fmla="+- 0 8765 8765"/>
                  <a:gd name="T19" fmla="*/ 8765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2" h="94">
                    <a:moveTo>
                      <a:pt x="142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42" y="93"/>
                    </a:lnTo>
                    <a:lnTo>
                      <a:pt x="142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66" name="Group 344"/>
            <p:cNvGrpSpPr>
              <a:grpSpLocks/>
            </p:cNvGrpSpPr>
            <p:nvPr/>
          </p:nvGrpSpPr>
          <p:grpSpPr bwMode="auto">
            <a:xfrm>
              <a:off x="7222490" y="5566062"/>
              <a:ext cx="88265" cy="59659"/>
              <a:chOff x="11374" y="8765"/>
              <a:chExt cx="139" cy="94"/>
            </a:xfrm>
          </p:grpSpPr>
          <p:sp>
            <p:nvSpPr>
              <p:cNvPr id="7520" name="Freeform 345"/>
              <p:cNvSpPr>
                <a:spLocks/>
              </p:cNvSpPr>
              <p:nvPr/>
            </p:nvSpPr>
            <p:spPr bwMode="auto">
              <a:xfrm>
                <a:off x="11374" y="8765"/>
                <a:ext cx="139" cy="94"/>
              </a:xfrm>
              <a:custGeom>
                <a:avLst/>
                <a:gdLst>
                  <a:gd name="T0" fmla="+- 0 11513 11374"/>
                  <a:gd name="T1" fmla="*/ T0 w 139"/>
                  <a:gd name="T2" fmla="+- 0 8765 8765"/>
                  <a:gd name="T3" fmla="*/ 8765 h 94"/>
                  <a:gd name="T4" fmla="+- 0 11374 11374"/>
                  <a:gd name="T5" fmla="*/ T4 w 139"/>
                  <a:gd name="T6" fmla="+- 0 8765 8765"/>
                  <a:gd name="T7" fmla="*/ 8765 h 94"/>
                  <a:gd name="T8" fmla="+- 0 11374 11374"/>
                  <a:gd name="T9" fmla="*/ T8 w 139"/>
                  <a:gd name="T10" fmla="+- 0 8858 8765"/>
                  <a:gd name="T11" fmla="*/ 8858 h 94"/>
                  <a:gd name="T12" fmla="+- 0 11513 11374"/>
                  <a:gd name="T13" fmla="*/ T12 w 139"/>
                  <a:gd name="T14" fmla="+- 0 8858 8765"/>
                  <a:gd name="T15" fmla="*/ 8858 h 94"/>
                  <a:gd name="T16" fmla="+- 0 11513 11374"/>
                  <a:gd name="T17" fmla="*/ T16 w 139"/>
                  <a:gd name="T18" fmla="+- 0 8765 8765"/>
                  <a:gd name="T19" fmla="*/ 8765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9" h="94">
                    <a:moveTo>
                      <a:pt x="139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39" y="93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67" name="Group 346"/>
            <p:cNvGrpSpPr>
              <a:grpSpLocks/>
            </p:cNvGrpSpPr>
            <p:nvPr/>
          </p:nvGrpSpPr>
          <p:grpSpPr bwMode="auto">
            <a:xfrm>
              <a:off x="7377430" y="5566062"/>
              <a:ext cx="90170" cy="59659"/>
              <a:chOff x="11618" y="8765"/>
              <a:chExt cx="142" cy="94"/>
            </a:xfrm>
          </p:grpSpPr>
          <p:sp>
            <p:nvSpPr>
              <p:cNvPr id="7487" name="Freeform 347"/>
              <p:cNvSpPr>
                <a:spLocks/>
              </p:cNvSpPr>
              <p:nvPr/>
            </p:nvSpPr>
            <p:spPr bwMode="auto">
              <a:xfrm>
                <a:off x="11618" y="8765"/>
                <a:ext cx="142" cy="94"/>
              </a:xfrm>
              <a:custGeom>
                <a:avLst/>
                <a:gdLst>
                  <a:gd name="T0" fmla="+- 0 11760 11618"/>
                  <a:gd name="T1" fmla="*/ T0 w 142"/>
                  <a:gd name="T2" fmla="+- 0 8765 8765"/>
                  <a:gd name="T3" fmla="*/ 8765 h 94"/>
                  <a:gd name="T4" fmla="+- 0 11618 11618"/>
                  <a:gd name="T5" fmla="*/ T4 w 142"/>
                  <a:gd name="T6" fmla="+- 0 8765 8765"/>
                  <a:gd name="T7" fmla="*/ 8765 h 94"/>
                  <a:gd name="T8" fmla="+- 0 11618 11618"/>
                  <a:gd name="T9" fmla="*/ T8 w 142"/>
                  <a:gd name="T10" fmla="+- 0 8858 8765"/>
                  <a:gd name="T11" fmla="*/ 8858 h 94"/>
                  <a:gd name="T12" fmla="+- 0 11760 11618"/>
                  <a:gd name="T13" fmla="*/ T12 w 142"/>
                  <a:gd name="T14" fmla="+- 0 8858 8765"/>
                  <a:gd name="T15" fmla="*/ 8858 h 94"/>
                  <a:gd name="T16" fmla="+- 0 11760 11618"/>
                  <a:gd name="T17" fmla="*/ T16 w 142"/>
                  <a:gd name="T18" fmla="+- 0 8765 8765"/>
                  <a:gd name="T19" fmla="*/ 8765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2" h="94">
                    <a:moveTo>
                      <a:pt x="142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42" y="93"/>
                    </a:lnTo>
                    <a:lnTo>
                      <a:pt x="142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68" name="Group 348"/>
            <p:cNvGrpSpPr>
              <a:grpSpLocks/>
            </p:cNvGrpSpPr>
            <p:nvPr/>
          </p:nvGrpSpPr>
          <p:grpSpPr bwMode="auto">
            <a:xfrm>
              <a:off x="7534910" y="5566062"/>
              <a:ext cx="90170" cy="59659"/>
              <a:chOff x="11866" y="8765"/>
              <a:chExt cx="142" cy="94"/>
            </a:xfrm>
          </p:grpSpPr>
          <p:sp>
            <p:nvSpPr>
              <p:cNvPr id="7486" name="Freeform 349"/>
              <p:cNvSpPr>
                <a:spLocks/>
              </p:cNvSpPr>
              <p:nvPr/>
            </p:nvSpPr>
            <p:spPr bwMode="auto">
              <a:xfrm>
                <a:off x="11866" y="8765"/>
                <a:ext cx="142" cy="94"/>
              </a:xfrm>
              <a:custGeom>
                <a:avLst/>
                <a:gdLst>
                  <a:gd name="T0" fmla="+- 0 12007 11866"/>
                  <a:gd name="T1" fmla="*/ T0 w 142"/>
                  <a:gd name="T2" fmla="+- 0 8765 8765"/>
                  <a:gd name="T3" fmla="*/ 8765 h 94"/>
                  <a:gd name="T4" fmla="+- 0 11866 11866"/>
                  <a:gd name="T5" fmla="*/ T4 w 142"/>
                  <a:gd name="T6" fmla="+- 0 8765 8765"/>
                  <a:gd name="T7" fmla="*/ 8765 h 94"/>
                  <a:gd name="T8" fmla="+- 0 11866 11866"/>
                  <a:gd name="T9" fmla="*/ T8 w 142"/>
                  <a:gd name="T10" fmla="+- 0 8858 8765"/>
                  <a:gd name="T11" fmla="*/ 8858 h 94"/>
                  <a:gd name="T12" fmla="+- 0 12007 11866"/>
                  <a:gd name="T13" fmla="*/ T12 w 142"/>
                  <a:gd name="T14" fmla="+- 0 8858 8765"/>
                  <a:gd name="T15" fmla="*/ 8858 h 94"/>
                  <a:gd name="T16" fmla="+- 0 12007 11866"/>
                  <a:gd name="T17" fmla="*/ T16 w 142"/>
                  <a:gd name="T18" fmla="+- 0 8765 8765"/>
                  <a:gd name="T19" fmla="*/ 8765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2" h="94">
                    <a:moveTo>
                      <a:pt x="141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41" y="93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69" name="Group 350"/>
            <p:cNvGrpSpPr>
              <a:grpSpLocks/>
            </p:cNvGrpSpPr>
            <p:nvPr/>
          </p:nvGrpSpPr>
          <p:grpSpPr bwMode="auto">
            <a:xfrm>
              <a:off x="7691755" y="5566062"/>
              <a:ext cx="88265" cy="59659"/>
              <a:chOff x="12113" y="8765"/>
              <a:chExt cx="139" cy="94"/>
            </a:xfrm>
          </p:grpSpPr>
          <p:sp>
            <p:nvSpPr>
              <p:cNvPr id="7485" name="Freeform 351"/>
              <p:cNvSpPr>
                <a:spLocks/>
              </p:cNvSpPr>
              <p:nvPr/>
            </p:nvSpPr>
            <p:spPr bwMode="auto">
              <a:xfrm>
                <a:off x="12113" y="8765"/>
                <a:ext cx="139" cy="94"/>
              </a:xfrm>
              <a:custGeom>
                <a:avLst/>
                <a:gdLst>
                  <a:gd name="T0" fmla="+- 0 12252 12113"/>
                  <a:gd name="T1" fmla="*/ T0 w 139"/>
                  <a:gd name="T2" fmla="+- 0 8765 8765"/>
                  <a:gd name="T3" fmla="*/ 8765 h 94"/>
                  <a:gd name="T4" fmla="+- 0 12113 12113"/>
                  <a:gd name="T5" fmla="*/ T4 w 139"/>
                  <a:gd name="T6" fmla="+- 0 8765 8765"/>
                  <a:gd name="T7" fmla="*/ 8765 h 94"/>
                  <a:gd name="T8" fmla="+- 0 12113 12113"/>
                  <a:gd name="T9" fmla="*/ T8 w 139"/>
                  <a:gd name="T10" fmla="+- 0 8858 8765"/>
                  <a:gd name="T11" fmla="*/ 8858 h 94"/>
                  <a:gd name="T12" fmla="+- 0 12252 12113"/>
                  <a:gd name="T13" fmla="*/ T12 w 139"/>
                  <a:gd name="T14" fmla="+- 0 8858 8765"/>
                  <a:gd name="T15" fmla="*/ 8858 h 94"/>
                  <a:gd name="T16" fmla="+- 0 12252 12113"/>
                  <a:gd name="T17" fmla="*/ T16 w 139"/>
                  <a:gd name="T18" fmla="+- 0 8765 8765"/>
                  <a:gd name="T19" fmla="*/ 8765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9" h="94">
                    <a:moveTo>
                      <a:pt x="139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39" y="93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70" name="Group 352"/>
            <p:cNvGrpSpPr>
              <a:grpSpLocks/>
            </p:cNvGrpSpPr>
            <p:nvPr/>
          </p:nvGrpSpPr>
          <p:grpSpPr bwMode="auto">
            <a:xfrm>
              <a:off x="7847330" y="5566062"/>
              <a:ext cx="90170" cy="59659"/>
              <a:chOff x="12358" y="8765"/>
              <a:chExt cx="142" cy="94"/>
            </a:xfrm>
          </p:grpSpPr>
          <p:sp>
            <p:nvSpPr>
              <p:cNvPr id="7484" name="Freeform 353"/>
              <p:cNvSpPr>
                <a:spLocks/>
              </p:cNvSpPr>
              <p:nvPr/>
            </p:nvSpPr>
            <p:spPr bwMode="auto">
              <a:xfrm>
                <a:off x="12358" y="8765"/>
                <a:ext cx="142" cy="94"/>
              </a:xfrm>
              <a:custGeom>
                <a:avLst/>
                <a:gdLst>
                  <a:gd name="T0" fmla="+- 0 12499 12358"/>
                  <a:gd name="T1" fmla="*/ T0 w 142"/>
                  <a:gd name="T2" fmla="+- 0 8765 8765"/>
                  <a:gd name="T3" fmla="*/ 8765 h 94"/>
                  <a:gd name="T4" fmla="+- 0 12358 12358"/>
                  <a:gd name="T5" fmla="*/ T4 w 142"/>
                  <a:gd name="T6" fmla="+- 0 8765 8765"/>
                  <a:gd name="T7" fmla="*/ 8765 h 94"/>
                  <a:gd name="T8" fmla="+- 0 12358 12358"/>
                  <a:gd name="T9" fmla="*/ T8 w 142"/>
                  <a:gd name="T10" fmla="+- 0 8858 8765"/>
                  <a:gd name="T11" fmla="*/ 8858 h 94"/>
                  <a:gd name="T12" fmla="+- 0 12499 12358"/>
                  <a:gd name="T13" fmla="*/ T12 w 142"/>
                  <a:gd name="T14" fmla="+- 0 8858 8765"/>
                  <a:gd name="T15" fmla="*/ 8858 h 94"/>
                  <a:gd name="T16" fmla="+- 0 12499 12358"/>
                  <a:gd name="T17" fmla="*/ T16 w 142"/>
                  <a:gd name="T18" fmla="+- 0 8765 8765"/>
                  <a:gd name="T19" fmla="*/ 8765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2" h="94">
                    <a:moveTo>
                      <a:pt x="141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41" y="93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71" name="Group 354"/>
            <p:cNvGrpSpPr>
              <a:grpSpLocks/>
            </p:cNvGrpSpPr>
            <p:nvPr/>
          </p:nvGrpSpPr>
          <p:grpSpPr bwMode="auto">
            <a:xfrm>
              <a:off x="8004175" y="5566062"/>
              <a:ext cx="90170" cy="59659"/>
              <a:chOff x="12605" y="8765"/>
              <a:chExt cx="142" cy="94"/>
            </a:xfrm>
          </p:grpSpPr>
          <p:sp>
            <p:nvSpPr>
              <p:cNvPr id="7482" name="Freeform 355"/>
              <p:cNvSpPr>
                <a:spLocks/>
              </p:cNvSpPr>
              <p:nvPr/>
            </p:nvSpPr>
            <p:spPr bwMode="auto">
              <a:xfrm>
                <a:off x="12605" y="8765"/>
                <a:ext cx="142" cy="94"/>
              </a:xfrm>
              <a:custGeom>
                <a:avLst/>
                <a:gdLst>
                  <a:gd name="T0" fmla="+- 0 12746 12605"/>
                  <a:gd name="T1" fmla="*/ T0 w 142"/>
                  <a:gd name="T2" fmla="+- 0 8765 8765"/>
                  <a:gd name="T3" fmla="*/ 8765 h 94"/>
                  <a:gd name="T4" fmla="+- 0 12605 12605"/>
                  <a:gd name="T5" fmla="*/ T4 w 142"/>
                  <a:gd name="T6" fmla="+- 0 8765 8765"/>
                  <a:gd name="T7" fmla="*/ 8765 h 94"/>
                  <a:gd name="T8" fmla="+- 0 12605 12605"/>
                  <a:gd name="T9" fmla="*/ T8 w 142"/>
                  <a:gd name="T10" fmla="+- 0 8858 8765"/>
                  <a:gd name="T11" fmla="*/ 8858 h 94"/>
                  <a:gd name="T12" fmla="+- 0 12746 12605"/>
                  <a:gd name="T13" fmla="*/ T12 w 142"/>
                  <a:gd name="T14" fmla="+- 0 8858 8765"/>
                  <a:gd name="T15" fmla="*/ 8858 h 94"/>
                  <a:gd name="T16" fmla="+- 0 12746 12605"/>
                  <a:gd name="T17" fmla="*/ T16 w 142"/>
                  <a:gd name="T18" fmla="+- 0 8765 8765"/>
                  <a:gd name="T19" fmla="*/ 8765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2" h="94">
                    <a:moveTo>
                      <a:pt x="141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41" y="93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72" name="Group 356"/>
            <p:cNvGrpSpPr>
              <a:grpSpLocks/>
            </p:cNvGrpSpPr>
            <p:nvPr/>
          </p:nvGrpSpPr>
          <p:grpSpPr bwMode="auto">
            <a:xfrm>
              <a:off x="8161020" y="5566062"/>
              <a:ext cx="88265" cy="59659"/>
              <a:chOff x="12852" y="8765"/>
              <a:chExt cx="139" cy="94"/>
            </a:xfrm>
          </p:grpSpPr>
          <p:sp>
            <p:nvSpPr>
              <p:cNvPr id="7481" name="Freeform 357"/>
              <p:cNvSpPr>
                <a:spLocks/>
              </p:cNvSpPr>
              <p:nvPr/>
            </p:nvSpPr>
            <p:spPr bwMode="auto">
              <a:xfrm>
                <a:off x="12852" y="8765"/>
                <a:ext cx="139" cy="94"/>
              </a:xfrm>
              <a:custGeom>
                <a:avLst/>
                <a:gdLst>
                  <a:gd name="T0" fmla="+- 0 12991 12852"/>
                  <a:gd name="T1" fmla="*/ T0 w 139"/>
                  <a:gd name="T2" fmla="+- 0 8765 8765"/>
                  <a:gd name="T3" fmla="*/ 8765 h 94"/>
                  <a:gd name="T4" fmla="+- 0 12852 12852"/>
                  <a:gd name="T5" fmla="*/ T4 w 139"/>
                  <a:gd name="T6" fmla="+- 0 8765 8765"/>
                  <a:gd name="T7" fmla="*/ 8765 h 94"/>
                  <a:gd name="T8" fmla="+- 0 12852 12852"/>
                  <a:gd name="T9" fmla="*/ T8 w 139"/>
                  <a:gd name="T10" fmla="+- 0 8858 8765"/>
                  <a:gd name="T11" fmla="*/ 8858 h 94"/>
                  <a:gd name="T12" fmla="+- 0 12991 12852"/>
                  <a:gd name="T13" fmla="*/ T12 w 139"/>
                  <a:gd name="T14" fmla="+- 0 8858 8765"/>
                  <a:gd name="T15" fmla="*/ 8858 h 94"/>
                  <a:gd name="T16" fmla="+- 0 12991 12852"/>
                  <a:gd name="T17" fmla="*/ T16 w 139"/>
                  <a:gd name="T18" fmla="+- 0 8765 8765"/>
                  <a:gd name="T19" fmla="*/ 8765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9" h="94">
                    <a:moveTo>
                      <a:pt x="139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39" y="93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73" name="Group 358"/>
            <p:cNvGrpSpPr>
              <a:grpSpLocks/>
            </p:cNvGrpSpPr>
            <p:nvPr/>
          </p:nvGrpSpPr>
          <p:grpSpPr bwMode="auto">
            <a:xfrm>
              <a:off x="8316595" y="5566062"/>
              <a:ext cx="90170" cy="59659"/>
              <a:chOff x="13097" y="8765"/>
              <a:chExt cx="142" cy="94"/>
            </a:xfrm>
          </p:grpSpPr>
          <p:sp>
            <p:nvSpPr>
              <p:cNvPr id="7480" name="Freeform 359"/>
              <p:cNvSpPr>
                <a:spLocks/>
              </p:cNvSpPr>
              <p:nvPr/>
            </p:nvSpPr>
            <p:spPr bwMode="auto">
              <a:xfrm>
                <a:off x="13097" y="8765"/>
                <a:ext cx="142" cy="94"/>
              </a:xfrm>
              <a:custGeom>
                <a:avLst/>
                <a:gdLst>
                  <a:gd name="T0" fmla="+- 0 13238 13097"/>
                  <a:gd name="T1" fmla="*/ T0 w 142"/>
                  <a:gd name="T2" fmla="+- 0 8765 8765"/>
                  <a:gd name="T3" fmla="*/ 8765 h 94"/>
                  <a:gd name="T4" fmla="+- 0 13097 13097"/>
                  <a:gd name="T5" fmla="*/ T4 w 142"/>
                  <a:gd name="T6" fmla="+- 0 8765 8765"/>
                  <a:gd name="T7" fmla="*/ 8765 h 94"/>
                  <a:gd name="T8" fmla="+- 0 13097 13097"/>
                  <a:gd name="T9" fmla="*/ T8 w 142"/>
                  <a:gd name="T10" fmla="+- 0 8858 8765"/>
                  <a:gd name="T11" fmla="*/ 8858 h 94"/>
                  <a:gd name="T12" fmla="+- 0 13238 13097"/>
                  <a:gd name="T13" fmla="*/ T12 w 142"/>
                  <a:gd name="T14" fmla="+- 0 8858 8765"/>
                  <a:gd name="T15" fmla="*/ 8858 h 94"/>
                  <a:gd name="T16" fmla="+- 0 13238 13097"/>
                  <a:gd name="T17" fmla="*/ T16 w 142"/>
                  <a:gd name="T18" fmla="+- 0 8765 8765"/>
                  <a:gd name="T19" fmla="*/ 8765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2" h="94">
                    <a:moveTo>
                      <a:pt x="141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41" y="93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74" name="Group 360"/>
            <p:cNvGrpSpPr>
              <a:grpSpLocks/>
            </p:cNvGrpSpPr>
            <p:nvPr/>
          </p:nvGrpSpPr>
          <p:grpSpPr bwMode="auto">
            <a:xfrm>
              <a:off x="8473440" y="5566062"/>
              <a:ext cx="88265" cy="59659"/>
              <a:chOff x="13344" y="8765"/>
              <a:chExt cx="139" cy="94"/>
            </a:xfrm>
          </p:grpSpPr>
          <p:sp>
            <p:nvSpPr>
              <p:cNvPr id="7479" name="Freeform 361"/>
              <p:cNvSpPr>
                <a:spLocks/>
              </p:cNvSpPr>
              <p:nvPr/>
            </p:nvSpPr>
            <p:spPr bwMode="auto">
              <a:xfrm>
                <a:off x="13344" y="8765"/>
                <a:ext cx="139" cy="94"/>
              </a:xfrm>
              <a:custGeom>
                <a:avLst/>
                <a:gdLst>
                  <a:gd name="T0" fmla="+- 0 13483 13344"/>
                  <a:gd name="T1" fmla="*/ T0 w 139"/>
                  <a:gd name="T2" fmla="+- 0 8765 8765"/>
                  <a:gd name="T3" fmla="*/ 8765 h 94"/>
                  <a:gd name="T4" fmla="+- 0 13344 13344"/>
                  <a:gd name="T5" fmla="*/ T4 w 139"/>
                  <a:gd name="T6" fmla="+- 0 8765 8765"/>
                  <a:gd name="T7" fmla="*/ 8765 h 94"/>
                  <a:gd name="T8" fmla="+- 0 13344 13344"/>
                  <a:gd name="T9" fmla="*/ T8 w 139"/>
                  <a:gd name="T10" fmla="+- 0 8858 8765"/>
                  <a:gd name="T11" fmla="*/ 8858 h 94"/>
                  <a:gd name="T12" fmla="+- 0 13483 13344"/>
                  <a:gd name="T13" fmla="*/ T12 w 139"/>
                  <a:gd name="T14" fmla="+- 0 8858 8765"/>
                  <a:gd name="T15" fmla="*/ 8858 h 94"/>
                  <a:gd name="T16" fmla="+- 0 13483 13344"/>
                  <a:gd name="T17" fmla="*/ T16 w 139"/>
                  <a:gd name="T18" fmla="+- 0 8765 8765"/>
                  <a:gd name="T19" fmla="*/ 8765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9" h="94">
                    <a:moveTo>
                      <a:pt x="139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39" y="93"/>
                    </a:lnTo>
                    <a:lnTo>
                      <a:pt x="139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75" name="Group 362"/>
            <p:cNvGrpSpPr>
              <a:grpSpLocks/>
            </p:cNvGrpSpPr>
            <p:nvPr/>
          </p:nvGrpSpPr>
          <p:grpSpPr bwMode="auto">
            <a:xfrm>
              <a:off x="8629015" y="5566062"/>
              <a:ext cx="90170" cy="59659"/>
              <a:chOff x="13589" y="8765"/>
              <a:chExt cx="142" cy="94"/>
            </a:xfrm>
          </p:grpSpPr>
          <p:sp>
            <p:nvSpPr>
              <p:cNvPr id="7478" name="Freeform 363"/>
              <p:cNvSpPr>
                <a:spLocks/>
              </p:cNvSpPr>
              <p:nvPr/>
            </p:nvSpPr>
            <p:spPr bwMode="auto">
              <a:xfrm>
                <a:off x="13589" y="8765"/>
                <a:ext cx="142" cy="94"/>
              </a:xfrm>
              <a:custGeom>
                <a:avLst/>
                <a:gdLst>
                  <a:gd name="T0" fmla="+- 0 13730 13589"/>
                  <a:gd name="T1" fmla="*/ T0 w 142"/>
                  <a:gd name="T2" fmla="+- 0 8765 8765"/>
                  <a:gd name="T3" fmla="*/ 8765 h 94"/>
                  <a:gd name="T4" fmla="+- 0 13589 13589"/>
                  <a:gd name="T5" fmla="*/ T4 w 142"/>
                  <a:gd name="T6" fmla="+- 0 8765 8765"/>
                  <a:gd name="T7" fmla="*/ 8765 h 94"/>
                  <a:gd name="T8" fmla="+- 0 13589 13589"/>
                  <a:gd name="T9" fmla="*/ T8 w 142"/>
                  <a:gd name="T10" fmla="+- 0 8858 8765"/>
                  <a:gd name="T11" fmla="*/ 8858 h 94"/>
                  <a:gd name="T12" fmla="+- 0 13730 13589"/>
                  <a:gd name="T13" fmla="*/ T12 w 142"/>
                  <a:gd name="T14" fmla="+- 0 8858 8765"/>
                  <a:gd name="T15" fmla="*/ 8858 h 94"/>
                  <a:gd name="T16" fmla="+- 0 13730 13589"/>
                  <a:gd name="T17" fmla="*/ T16 w 142"/>
                  <a:gd name="T18" fmla="+- 0 8765 8765"/>
                  <a:gd name="T19" fmla="*/ 8765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2" h="94">
                    <a:moveTo>
                      <a:pt x="141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41" y="93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476" name="Group 364"/>
            <p:cNvGrpSpPr>
              <a:grpSpLocks/>
            </p:cNvGrpSpPr>
            <p:nvPr/>
          </p:nvGrpSpPr>
          <p:grpSpPr bwMode="auto">
            <a:xfrm>
              <a:off x="4855210" y="5625087"/>
              <a:ext cx="3896995" cy="640845"/>
              <a:chOff x="7646" y="8858"/>
              <a:chExt cx="6137" cy="1010"/>
            </a:xfrm>
          </p:grpSpPr>
          <p:sp>
            <p:nvSpPr>
              <p:cNvPr id="7477" name="Freeform 365"/>
              <p:cNvSpPr>
                <a:spLocks/>
              </p:cNvSpPr>
              <p:nvPr/>
            </p:nvSpPr>
            <p:spPr bwMode="auto">
              <a:xfrm>
                <a:off x="7872" y="8858"/>
                <a:ext cx="5911" cy="2"/>
              </a:xfrm>
              <a:custGeom>
                <a:avLst/>
                <a:gdLst>
                  <a:gd name="T0" fmla="+- 0 7872 7872"/>
                  <a:gd name="T1" fmla="*/ T0 w 5911"/>
                  <a:gd name="T2" fmla="+- 0 13783 7872"/>
                  <a:gd name="T3" fmla="*/ T2 w 591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911">
                    <a:moveTo>
                      <a:pt x="0" y="0"/>
                    </a:moveTo>
                    <a:lnTo>
                      <a:pt x="5911" y="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pic>
            <p:nvPicPr>
              <p:cNvPr id="7534" name="Picture 36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6" y="8927"/>
                <a:ext cx="6131" cy="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69" name="Group 110"/>
          <p:cNvGrpSpPr>
            <a:grpSpLocks/>
          </p:cNvGrpSpPr>
          <p:nvPr/>
        </p:nvGrpSpPr>
        <p:grpSpPr bwMode="auto">
          <a:xfrm>
            <a:off x="228464" y="1059586"/>
            <a:ext cx="4695013" cy="246283"/>
            <a:chOff x="7483" y="3512"/>
            <a:chExt cx="6226" cy="388"/>
          </a:xfrm>
        </p:grpSpPr>
        <p:sp>
          <p:nvSpPr>
            <p:cNvPr id="370" name="Freeform 111"/>
            <p:cNvSpPr>
              <a:spLocks/>
            </p:cNvSpPr>
            <p:nvPr/>
          </p:nvSpPr>
          <p:spPr bwMode="auto">
            <a:xfrm>
              <a:off x="7483" y="3512"/>
              <a:ext cx="6226" cy="388"/>
            </a:xfrm>
            <a:custGeom>
              <a:avLst/>
              <a:gdLst>
                <a:gd name="T0" fmla="+- 0 7483 7483"/>
                <a:gd name="T1" fmla="*/ T0 w 6226"/>
                <a:gd name="T2" fmla="+- 0 3900 3512"/>
                <a:gd name="T3" fmla="*/ 3900 h 388"/>
                <a:gd name="T4" fmla="+- 0 13708 7483"/>
                <a:gd name="T5" fmla="*/ T4 w 6226"/>
                <a:gd name="T6" fmla="+- 0 3900 3512"/>
                <a:gd name="T7" fmla="*/ 3900 h 388"/>
                <a:gd name="T8" fmla="+- 0 13708 7483"/>
                <a:gd name="T9" fmla="*/ T8 w 6226"/>
                <a:gd name="T10" fmla="+- 0 3512 3512"/>
                <a:gd name="T11" fmla="*/ 3512 h 388"/>
                <a:gd name="T12" fmla="+- 0 7483 7483"/>
                <a:gd name="T13" fmla="*/ T12 w 6226"/>
                <a:gd name="T14" fmla="+- 0 3512 3512"/>
                <a:gd name="T15" fmla="*/ 3512 h 388"/>
                <a:gd name="T16" fmla="+- 0 7483 7483"/>
                <a:gd name="T17" fmla="*/ T16 w 6226"/>
                <a:gd name="T18" fmla="+- 0 3900 3512"/>
                <a:gd name="T19" fmla="*/ 3900 h 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226" h="388">
                  <a:moveTo>
                    <a:pt x="0" y="388"/>
                  </a:moveTo>
                  <a:lnTo>
                    <a:pt x="6225" y="388"/>
                  </a:lnTo>
                  <a:lnTo>
                    <a:pt x="6225" y="0"/>
                  </a:lnTo>
                  <a:lnTo>
                    <a:pt x="0" y="0"/>
                  </a:lnTo>
                  <a:lnTo>
                    <a:pt x="0" y="388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537" name="Prostokąt 7536"/>
          <p:cNvSpPr/>
          <p:nvPr/>
        </p:nvSpPr>
        <p:spPr>
          <a:xfrm>
            <a:off x="1139197" y="1039224"/>
            <a:ext cx="2938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Shale gas </a:t>
            </a:r>
            <a:r>
              <a:rPr lang="en-US" sz="1200" b="1" dirty="0" smtClean="0">
                <a:solidFill>
                  <a:schemeClr val="bg1"/>
                </a:solidFill>
              </a:rPr>
              <a:t>con</a:t>
            </a:r>
            <a:r>
              <a:rPr lang="pl-PL" sz="1200" b="1" dirty="0" smtClean="0">
                <a:solidFill>
                  <a:schemeClr val="bg1"/>
                </a:solidFill>
              </a:rPr>
              <a:t>c</a:t>
            </a:r>
            <a:r>
              <a:rPr lang="en-US" sz="1200" b="1" dirty="0" err="1" smtClean="0">
                <a:solidFill>
                  <a:schemeClr val="bg1"/>
                </a:solidFill>
              </a:rPr>
              <a:t>ession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map as at </a:t>
            </a:r>
            <a:r>
              <a:rPr lang="en-US" sz="1200" b="1" dirty="0" smtClean="0">
                <a:solidFill>
                  <a:schemeClr val="bg1"/>
                </a:solidFill>
              </a:rPr>
              <a:t>01.</a:t>
            </a:r>
            <a:r>
              <a:rPr lang="pl-PL" sz="1200" b="1" dirty="0" smtClean="0">
                <a:solidFill>
                  <a:schemeClr val="bg1"/>
                </a:solidFill>
              </a:rPr>
              <a:t>10</a:t>
            </a:r>
            <a:r>
              <a:rPr lang="en-US" sz="1200" b="1" dirty="0" smtClean="0">
                <a:solidFill>
                  <a:schemeClr val="bg1"/>
                </a:solidFill>
              </a:rPr>
              <a:t>.2014 </a:t>
            </a:r>
            <a:endParaRPr lang="pl-PL" sz="1200" dirty="0">
              <a:solidFill>
                <a:schemeClr val="bg1"/>
              </a:solidFill>
            </a:endParaRPr>
          </a:p>
        </p:txBody>
      </p:sp>
      <p:grpSp>
        <p:nvGrpSpPr>
          <p:cNvPr id="372" name="Group 110"/>
          <p:cNvGrpSpPr>
            <a:grpSpLocks/>
          </p:cNvGrpSpPr>
          <p:nvPr/>
        </p:nvGrpSpPr>
        <p:grpSpPr bwMode="auto">
          <a:xfrm>
            <a:off x="5027681" y="3094988"/>
            <a:ext cx="3897501" cy="246283"/>
            <a:chOff x="7483" y="3512"/>
            <a:chExt cx="6226" cy="388"/>
          </a:xfrm>
        </p:grpSpPr>
        <p:sp>
          <p:nvSpPr>
            <p:cNvPr id="373" name="Freeform 111"/>
            <p:cNvSpPr>
              <a:spLocks/>
            </p:cNvSpPr>
            <p:nvPr/>
          </p:nvSpPr>
          <p:spPr bwMode="auto">
            <a:xfrm>
              <a:off x="7483" y="3512"/>
              <a:ext cx="6226" cy="388"/>
            </a:xfrm>
            <a:custGeom>
              <a:avLst/>
              <a:gdLst>
                <a:gd name="T0" fmla="+- 0 7483 7483"/>
                <a:gd name="T1" fmla="*/ T0 w 6226"/>
                <a:gd name="T2" fmla="+- 0 3900 3512"/>
                <a:gd name="T3" fmla="*/ 3900 h 388"/>
                <a:gd name="T4" fmla="+- 0 13708 7483"/>
                <a:gd name="T5" fmla="*/ T4 w 6226"/>
                <a:gd name="T6" fmla="+- 0 3900 3512"/>
                <a:gd name="T7" fmla="*/ 3900 h 388"/>
                <a:gd name="T8" fmla="+- 0 13708 7483"/>
                <a:gd name="T9" fmla="*/ T8 w 6226"/>
                <a:gd name="T10" fmla="+- 0 3512 3512"/>
                <a:gd name="T11" fmla="*/ 3512 h 388"/>
                <a:gd name="T12" fmla="+- 0 7483 7483"/>
                <a:gd name="T13" fmla="*/ T12 w 6226"/>
                <a:gd name="T14" fmla="+- 0 3512 3512"/>
                <a:gd name="T15" fmla="*/ 3512 h 388"/>
                <a:gd name="T16" fmla="+- 0 7483 7483"/>
                <a:gd name="T17" fmla="*/ T16 w 6226"/>
                <a:gd name="T18" fmla="+- 0 3900 3512"/>
                <a:gd name="T19" fmla="*/ 3900 h 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226" h="388">
                  <a:moveTo>
                    <a:pt x="0" y="388"/>
                  </a:moveTo>
                  <a:lnTo>
                    <a:pt x="6225" y="388"/>
                  </a:lnTo>
                  <a:lnTo>
                    <a:pt x="6225" y="0"/>
                  </a:lnTo>
                  <a:lnTo>
                    <a:pt x="0" y="0"/>
                  </a:lnTo>
                  <a:lnTo>
                    <a:pt x="0" y="388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538" name="Group 367"/>
          <p:cNvGrpSpPr>
            <a:grpSpLocks/>
          </p:cNvGrpSpPr>
          <p:nvPr/>
        </p:nvGrpSpPr>
        <p:grpSpPr bwMode="auto">
          <a:xfrm>
            <a:off x="5327650" y="3501008"/>
            <a:ext cx="3098800" cy="482600"/>
            <a:chOff x="8389" y="47"/>
            <a:chExt cx="4881" cy="760"/>
          </a:xfrm>
        </p:grpSpPr>
        <p:grpSp>
          <p:nvGrpSpPr>
            <p:cNvPr id="7539" name="Group 368"/>
            <p:cNvGrpSpPr>
              <a:grpSpLocks/>
            </p:cNvGrpSpPr>
            <p:nvPr/>
          </p:nvGrpSpPr>
          <p:grpSpPr bwMode="auto">
            <a:xfrm>
              <a:off x="8470" y="129"/>
              <a:ext cx="4723" cy="605"/>
              <a:chOff x="8470" y="129"/>
              <a:chExt cx="4723" cy="605"/>
            </a:xfrm>
          </p:grpSpPr>
          <p:sp>
            <p:nvSpPr>
              <p:cNvPr id="360" name="Freeform 369"/>
              <p:cNvSpPr>
                <a:spLocks/>
              </p:cNvSpPr>
              <p:nvPr/>
            </p:nvSpPr>
            <p:spPr bwMode="auto">
              <a:xfrm>
                <a:off x="8470" y="129"/>
                <a:ext cx="4723" cy="605"/>
              </a:xfrm>
              <a:custGeom>
                <a:avLst/>
                <a:gdLst>
                  <a:gd name="T0" fmla="+- 0 8470 8470"/>
                  <a:gd name="T1" fmla="*/ T0 w 4723"/>
                  <a:gd name="T2" fmla="+- 0 733 129"/>
                  <a:gd name="T3" fmla="*/ 733 h 605"/>
                  <a:gd name="T4" fmla="+- 0 9650 8470"/>
                  <a:gd name="T5" fmla="*/ T4 w 4723"/>
                  <a:gd name="T6" fmla="+- 0 359 129"/>
                  <a:gd name="T7" fmla="*/ 359 h 605"/>
                  <a:gd name="T8" fmla="+- 0 10831 8470"/>
                  <a:gd name="T9" fmla="*/ T8 w 4723"/>
                  <a:gd name="T10" fmla="+- 0 129 129"/>
                  <a:gd name="T11" fmla="*/ 129 h 605"/>
                  <a:gd name="T12" fmla="+- 0 12012 8470"/>
                  <a:gd name="T13" fmla="*/ T12 w 4723"/>
                  <a:gd name="T14" fmla="+- 0 155 129"/>
                  <a:gd name="T15" fmla="*/ 155 h 605"/>
                  <a:gd name="T16" fmla="+- 0 13193 8470"/>
                  <a:gd name="T17" fmla="*/ T16 w 4723"/>
                  <a:gd name="T18" fmla="+- 0 565 129"/>
                  <a:gd name="T19" fmla="*/ 565 h 6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723" h="605">
                    <a:moveTo>
                      <a:pt x="0" y="604"/>
                    </a:moveTo>
                    <a:lnTo>
                      <a:pt x="1180" y="230"/>
                    </a:lnTo>
                    <a:lnTo>
                      <a:pt x="2361" y="0"/>
                    </a:lnTo>
                    <a:lnTo>
                      <a:pt x="3542" y="26"/>
                    </a:lnTo>
                    <a:lnTo>
                      <a:pt x="4723" y="436"/>
                    </a:lnTo>
                  </a:path>
                </a:pathLst>
              </a:custGeom>
              <a:noFill/>
              <a:ln w="24384">
                <a:solidFill>
                  <a:srgbClr val="091D6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540" name="Group 370"/>
            <p:cNvGrpSpPr>
              <a:grpSpLocks/>
            </p:cNvGrpSpPr>
            <p:nvPr/>
          </p:nvGrpSpPr>
          <p:grpSpPr bwMode="auto">
            <a:xfrm>
              <a:off x="8399" y="662"/>
              <a:ext cx="137" cy="135"/>
              <a:chOff x="8399" y="662"/>
              <a:chExt cx="137" cy="135"/>
            </a:xfrm>
          </p:grpSpPr>
          <p:sp>
            <p:nvSpPr>
              <p:cNvPr id="359" name="Freeform 371"/>
              <p:cNvSpPr>
                <a:spLocks/>
              </p:cNvSpPr>
              <p:nvPr/>
            </p:nvSpPr>
            <p:spPr bwMode="auto">
              <a:xfrm>
                <a:off x="8399" y="662"/>
                <a:ext cx="137" cy="135"/>
              </a:xfrm>
              <a:custGeom>
                <a:avLst/>
                <a:gdLst>
                  <a:gd name="T0" fmla="+- 0 8455 8399"/>
                  <a:gd name="T1" fmla="*/ T0 w 137"/>
                  <a:gd name="T2" fmla="+- 0 662 662"/>
                  <a:gd name="T3" fmla="*/ 662 h 135"/>
                  <a:gd name="T4" fmla="+- 0 8401 8399"/>
                  <a:gd name="T5" fmla="*/ T4 w 137"/>
                  <a:gd name="T6" fmla="+- 0 719 662"/>
                  <a:gd name="T7" fmla="*/ 719 h 135"/>
                  <a:gd name="T8" fmla="+- 0 8399 8399"/>
                  <a:gd name="T9" fmla="*/ T8 w 137"/>
                  <a:gd name="T10" fmla="+- 0 746 662"/>
                  <a:gd name="T11" fmla="*/ 746 h 135"/>
                  <a:gd name="T12" fmla="+- 0 8406 8399"/>
                  <a:gd name="T13" fmla="*/ T12 w 137"/>
                  <a:gd name="T14" fmla="+- 0 763 662"/>
                  <a:gd name="T15" fmla="*/ 763 h 135"/>
                  <a:gd name="T16" fmla="+- 0 8418 8399"/>
                  <a:gd name="T17" fmla="*/ T16 w 137"/>
                  <a:gd name="T18" fmla="+- 0 778 662"/>
                  <a:gd name="T19" fmla="*/ 778 h 135"/>
                  <a:gd name="T20" fmla="+- 0 8436 8399"/>
                  <a:gd name="T21" fmla="*/ T20 w 137"/>
                  <a:gd name="T22" fmla="+- 0 789 662"/>
                  <a:gd name="T23" fmla="*/ 789 h 135"/>
                  <a:gd name="T24" fmla="+- 0 8459 8399"/>
                  <a:gd name="T25" fmla="*/ T24 w 137"/>
                  <a:gd name="T26" fmla="+- 0 795 662"/>
                  <a:gd name="T27" fmla="*/ 795 h 135"/>
                  <a:gd name="T28" fmla="+- 0 8487 8399"/>
                  <a:gd name="T29" fmla="*/ T28 w 137"/>
                  <a:gd name="T30" fmla="+- 0 797 662"/>
                  <a:gd name="T31" fmla="*/ 797 h 135"/>
                  <a:gd name="T32" fmla="+- 0 8507 8399"/>
                  <a:gd name="T33" fmla="*/ T32 w 137"/>
                  <a:gd name="T34" fmla="+- 0 787 662"/>
                  <a:gd name="T35" fmla="*/ 787 h 135"/>
                  <a:gd name="T36" fmla="+- 0 8522 8399"/>
                  <a:gd name="T37" fmla="*/ T36 w 137"/>
                  <a:gd name="T38" fmla="+- 0 772 662"/>
                  <a:gd name="T39" fmla="*/ 772 h 135"/>
                  <a:gd name="T40" fmla="+- 0 8532 8399"/>
                  <a:gd name="T41" fmla="*/ T40 w 137"/>
                  <a:gd name="T42" fmla="+- 0 753 662"/>
                  <a:gd name="T43" fmla="*/ 753 h 135"/>
                  <a:gd name="T44" fmla="+- 0 8536 8399"/>
                  <a:gd name="T45" fmla="*/ T44 w 137"/>
                  <a:gd name="T46" fmla="+- 0 730 662"/>
                  <a:gd name="T47" fmla="*/ 730 h 135"/>
                  <a:gd name="T48" fmla="+- 0 8536 8399"/>
                  <a:gd name="T49" fmla="*/ T48 w 137"/>
                  <a:gd name="T50" fmla="+- 0 723 662"/>
                  <a:gd name="T51" fmla="*/ 723 h 135"/>
                  <a:gd name="T52" fmla="+- 0 8481 8399"/>
                  <a:gd name="T53" fmla="*/ T52 w 137"/>
                  <a:gd name="T54" fmla="+- 0 664 662"/>
                  <a:gd name="T55" fmla="*/ 664 h 135"/>
                  <a:gd name="T56" fmla="+- 0 8455 8399"/>
                  <a:gd name="T57" fmla="*/ T56 w 137"/>
                  <a:gd name="T58" fmla="+- 0 662 662"/>
                  <a:gd name="T59" fmla="*/ 662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37" h="135">
                    <a:moveTo>
                      <a:pt x="56" y="0"/>
                    </a:moveTo>
                    <a:lnTo>
                      <a:pt x="2" y="57"/>
                    </a:lnTo>
                    <a:lnTo>
                      <a:pt x="0" y="84"/>
                    </a:lnTo>
                    <a:lnTo>
                      <a:pt x="7" y="101"/>
                    </a:lnTo>
                    <a:lnTo>
                      <a:pt x="19" y="116"/>
                    </a:lnTo>
                    <a:lnTo>
                      <a:pt x="37" y="127"/>
                    </a:lnTo>
                    <a:lnTo>
                      <a:pt x="60" y="133"/>
                    </a:lnTo>
                    <a:lnTo>
                      <a:pt x="88" y="135"/>
                    </a:lnTo>
                    <a:lnTo>
                      <a:pt x="108" y="125"/>
                    </a:lnTo>
                    <a:lnTo>
                      <a:pt x="123" y="110"/>
                    </a:lnTo>
                    <a:lnTo>
                      <a:pt x="133" y="91"/>
                    </a:lnTo>
                    <a:lnTo>
                      <a:pt x="137" y="68"/>
                    </a:lnTo>
                    <a:lnTo>
                      <a:pt x="137" y="61"/>
                    </a:lnTo>
                    <a:lnTo>
                      <a:pt x="82" y="2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091D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541" name="Group 372"/>
            <p:cNvGrpSpPr>
              <a:grpSpLocks/>
            </p:cNvGrpSpPr>
            <p:nvPr/>
          </p:nvGrpSpPr>
          <p:grpSpPr bwMode="auto">
            <a:xfrm>
              <a:off x="8399" y="662"/>
              <a:ext cx="137" cy="135"/>
              <a:chOff x="8399" y="662"/>
              <a:chExt cx="137" cy="135"/>
            </a:xfrm>
          </p:grpSpPr>
          <p:sp>
            <p:nvSpPr>
              <p:cNvPr id="358" name="Freeform 373"/>
              <p:cNvSpPr>
                <a:spLocks/>
              </p:cNvSpPr>
              <p:nvPr/>
            </p:nvSpPr>
            <p:spPr bwMode="auto">
              <a:xfrm>
                <a:off x="8399" y="662"/>
                <a:ext cx="137" cy="135"/>
              </a:xfrm>
              <a:custGeom>
                <a:avLst/>
                <a:gdLst>
                  <a:gd name="T0" fmla="+- 0 8536 8399"/>
                  <a:gd name="T1" fmla="*/ T0 w 137"/>
                  <a:gd name="T2" fmla="+- 0 730 662"/>
                  <a:gd name="T3" fmla="*/ 730 h 135"/>
                  <a:gd name="T4" fmla="+- 0 8532 8399"/>
                  <a:gd name="T5" fmla="*/ T4 w 137"/>
                  <a:gd name="T6" fmla="+- 0 753 662"/>
                  <a:gd name="T7" fmla="*/ 753 h 135"/>
                  <a:gd name="T8" fmla="+- 0 8522 8399"/>
                  <a:gd name="T9" fmla="*/ T8 w 137"/>
                  <a:gd name="T10" fmla="+- 0 772 662"/>
                  <a:gd name="T11" fmla="*/ 772 h 135"/>
                  <a:gd name="T12" fmla="+- 0 8507 8399"/>
                  <a:gd name="T13" fmla="*/ T12 w 137"/>
                  <a:gd name="T14" fmla="+- 0 787 662"/>
                  <a:gd name="T15" fmla="*/ 787 h 135"/>
                  <a:gd name="T16" fmla="+- 0 8487 8399"/>
                  <a:gd name="T17" fmla="*/ T16 w 137"/>
                  <a:gd name="T18" fmla="+- 0 797 662"/>
                  <a:gd name="T19" fmla="*/ 797 h 135"/>
                  <a:gd name="T20" fmla="+- 0 8459 8399"/>
                  <a:gd name="T21" fmla="*/ T20 w 137"/>
                  <a:gd name="T22" fmla="+- 0 795 662"/>
                  <a:gd name="T23" fmla="*/ 795 h 135"/>
                  <a:gd name="T24" fmla="+- 0 8436 8399"/>
                  <a:gd name="T25" fmla="*/ T24 w 137"/>
                  <a:gd name="T26" fmla="+- 0 789 662"/>
                  <a:gd name="T27" fmla="*/ 789 h 135"/>
                  <a:gd name="T28" fmla="+- 0 8418 8399"/>
                  <a:gd name="T29" fmla="*/ T28 w 137"/>
                  <a:gd name="T30" fmla="+- 0 778 662"/>
                  <a:gd name="T31" fmla="*/ 778 h 135"/>
                  <a:gd name="T32" fmla="+- 0 8406 8399"/>
                  <a:gd name="T33" fmla="*/ T32 w 137"/>
                  <a:gd name="T34" fmla="+- 0 763 662"/>
                  <a:gd name="T35" fmla="*/ 763 h 135"/>
                  <a:gd name="T36" fmla="+- 0 8399 8399"/>
                  <a:gd name="T37" fmla="*/ T36 w 137"/>
                  <a:gd name="T38" fmla="+- 0 746 662"/>
                  <a:gd name="T39" fmla="*/ 746 h 135"/>
                  <a:gd name="T40" fmla="+- 0 8401 8399"/>
                  <a:gd name="T41" fmla="*/ T40 w 137"/>
                  <a:gd name="T42" fmla="+- 0 719 662"/>
                  <a:gd name="T43" fmla="*/ 719 h 135"/>
                  <a:gd name="T44" fmla="+- 0 8408 8399"/>
                  <a:gd name="T45" fmla="*/ T44 w 137"/>
                  <a:gd name="T46" fmla="+- 0 697 662"/>
                  <a:gd name="T47" fmla="*/ 697 h 135"/>
                  <a:gd name="T48" fmla="+- 0 8421 8399"/>
                  <a:gd name="T49" fmla="*/ T48 w 137"/>
                  <a:gd name="T50" fmla="+- 0 680 662"/>
                  <a:gd name="T51" fmla="*/ 680 h 135"/>
                  <a:gd name="T52" fmla="+- 0 8437 8399"/>
                  <a:gd name="T53" fmla="*/ T52 w 137"/>
                  <a:gd name="T54" fmla="+- 0 668 662"/>
                  <a:gd name="T55" fmla="*/ 668 h 135"/>
                  <a:gd name="T56" fmla="+- 0 8455 8399"/>
                  <a:gd name="T57" fmla="*/ T56 w 137"/>
                  <a:gd name="T58" fmla="+- 0 662 662"/>
                  <a:gd name="T59" fmla="*/ 662 h 135"/>
                  <a:gd name="T60" fmla="+- 0 8481 8399"/>
                  <a:gd name="T61" fmla="*/ T60 w 137"/>
                  <a:gd name="T62" fmla="+- 0 664 662"/>
                  <a:gd name="T63" fmla="*/ 664 h 135"/>
                  <a:gd name="T64" fmla="+- 0 8530 8399"/>
                  <a:gd name="T65" fmla="*/ T64 w 137"/>
                  <a:gd name="T66" fmla="+- 0 703 662"/>
                  <a:gd name="T67" fmla="*/ 703 h 135"/>
                  <a:gd name="T68" fmla="+- 0 8536 8399"/>
                  <a:gd name="T69" fmla="*/ T68 w 137"/>
                  <a:gd name="T70" fmla="+- 0 730 662"/>
                  <a:gd name="T71" fmla="*/ 730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37" h="135">
                    <a:moveTo>
                      <a:pt x="137" y="68"/>
                    </a:moveTo>
                    <a:lnTo>
                      <a:pt x="133" y="91"/>
                    </a:lnTo>
                    <a:lnTo>
                      <a:pt x="123" y="110"/>
                    </a:lnTo>
                    <a:lnTo>
                      <a:pt x="108" y="125"/>
                    </a:lnTo>
                    <a:lnTo>
                      <a:pt x="88" y="135"/>
                    </a:lnTo>
                    <a:lnTo>
                      <a:pt x="60" y="133"/>
                    </a:lnTo>
                    <a:lnTo>
                      <a:pt x="37" y="127"/>
                    </a:lnTo>
                    <a:lnTo>
                      <a:pt x="19" y="116"/>
                    </a:lnTo>
                    <a:lnTo>
                      <a:pt x="7" y="101"/>
                    </a:lnTo>
                    <a:lnTo>
                      <a:pt x="0" y="84"/>
                    </a:lnTo>
                    <a:lnTo>
                      <a:pt x="2" y="57"/>
                    </a:lnTo>
                    <a:lnTo>
                      <a:pt x="9" y="35"/>
                    </a:lnTo>
                    <a:lnTo>
                      <a:pt x="22" y="18"/>
                    </a:lnTo>
                    <a:lnTo>
                      <a:pt x="38" y="6"/>
                    </a:lnTo>
                    <a:lnTo>
                      <a:pt x="56" y="0"/>
                    </a:lnTo>
                    <a:lnTo>
                      <a:pt x="82" y="2"/>
                    </a:lnTo>
                    <a:lnTo>
                      <a:pt x="131" y="41"/>
                    </a:lnTo>
                    <a:lnTo>
                      <a:pt x="137" y="68"/>
                    </a:lnTo>
                    <a:close/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542" name="Group 374"/>
            <p:cNvGrpSpPr>
              <a:grpSpLocks/>
            </p:cNvGrpSpPr>
            <p:nvPr/>
          </p:nvGrpSpPr>
          <p:grpSpPr bwMode="auto">
            <a:xfrm>
              <a:off x="9579" y="290"/>
              <a:ext cx="137" cy="135"/>
              <a:chOff x="9579" y="290"/>
              <a:chExt cx="137" cy="135"/>
            </a:xfrm>
          </p:grpSpPr>
          <p:sp>
            <p:nvSpPr>
              <p:cNvPr id="357" name="Freeform 375"/>
              <p:cNvSpPr>
                <a:spLocks/>
              </p:cNvSpPr>
              <p:nvPr/>
            </p:nvSpPr>
            <p:spPr bwMode="auto">
              <a:xfrm>
                <a:off x="9579" y="290"/>
                <a:ext cx="137" cy="135"/>
              </a:xfrm>
              <a:custGeom>
                <a:avLst/>
                <a:gdLst>
                  <a:gd name="T0" fmla="+- 0 9636 9579"/>
                  <a:gd name="T1" fmla="*/ T0 w 137"/>
                  <a:gd name="T2" fmla="+- 0 290 290"/>
                  <a:gd name="T3" fmla="*/ 290 h 135"/>
                  <a:gd name="T4" fmla="+- 0 9581 9579"/>
                  <a:gd name="T5" fmla="*/ T4 w 137"/>
                  <a:gd name="T6" fmla="+- 0 347 290"/>
                  <a:gd name="T7" fmla="*/ 347 h 135"/>
                  <a:gd name="T8" fmla="+- 0 9579 9579"/>
                  <a:gd name="T9" fmla="*/ T8 w 137"/>
                  <a:gd name="T10" fmla="+- 0 374 290"/>
                  <a:gd name="T11" fmla="*/ 374 h 135"/>
                  <a:gd name="T12" fmla="+- 0 9586 9579"/>
                  <a:gd name="T13" fmla="*/ T12 w 137"/>
                  <a:gd name="T14" fmla="+- 0 391 290"/>
                  <a:gd name="T15" fmla="*/ 391 h 135"/>
                  <a:gd name="T16" fmla="+- 0 9599 9579"/>
                  <a:gd name="T17" fmla="*/ T16 w 137"/>
                  <a:gd name="T18" fmla="+- 0 406 290"/>
                  <a:gd name="T19" fmla="*/ 406 h 135"/>
                  <a:gd name="T20" fmla="+- 0 9617 9579"/>
                  <a:gd name="T21" fmla="*/ T20 w 137"/>
                  <a:gd name="T22" fmla="+- 0 417 290"/>
                  <a:gd name="T23" fmla="*/ 417 h 135"/>
                  <a:gd name="T24" fmla="+- 0 9640 9579"/>
                  <a:gd name="T25" fmla="*/ T24 w 137"/>
                  <a:gd name="T26" fmla="+- 0 423 290"/>
                  <a:gd name="T27" fmla="*/ 423 h 135"/>
                  <a:gd name="T28" fmla="+- 0 9668 9579"/>
                  <a:gd name="T29" fmla="*/ T28 w 137"/>
                  <a:gd name="T30" fmla="+- 0 425 290"/>
                  <a:gd name="T31" fmla="*/ 425 h 135"/>
                  <a:gd name="T32" fmla="+- 0 9687 9579"/>
                  <a:gd name="T33" fmla="*/ T32 w 137"/>
                  <a:gd name="T34" fmla="+- 0 415 290"/>
                  <a:gd name="T35" fmla="*/ 415 h 135"/>
                  <a:gd name="T36" fmla="+- 0 9703 9579"/>
                  <a:gd name="T37" fmla="*/ T36 w 137"/>
                  <a:gd name="T38" fmla="+- 0 400 290"/>
                  <a:gd name="T39" fmla="*/ 400 h 135"/>
                  <a:gd name="T40" fmla="+- 0 9713 9579"/>
                  <a:gd name="T41" fmla="*/ T40 w 137"/>
                  <a:gd name="T42" fmla="+- 0 381 290"/>
                  <a:gd name="T43" fmla="*/ 381 h 135"/>
                  <a:gd name="T44" fmla="+- 0 9717 9579"/>
                  <a:gd name="T45" fmla="*/ T44 w 137"/>
                  <a:gd name="T46" fmla="+- 0 358 290"/>
                  <a:gd name="T47" fmla="*/ 358 h 135"/>
                  <a:gd name="T48" fmla="+- 0 9716 9579"/>
                  <a:gd name="T49" fmla="*/ T48 w 137"/>
                  <a:gd name="T50" fmla="+- 0 351 290"/>
                  <a:gd name="T51" fmla="*/ 351 h 135"/>
                  <a:gd name="T52" fmla="+- 0 9662 9579"/>
                  <a:gd name="T53" fmla="*/ T52 w 137"/>
                  <a:gd name="T54" fmla="+- 0 292 290"/>
                  <a:gd name="T55" fmla="*/ 292 h 135"/>
                  <a:gd name="T56" fmla="+- 0 9636 9579"/>
                  <a:gd name="T57" fmla="*/ T56 w 137"/>
                  <a:gd name="T58" fmla="+- 0 290 290"/>
                  <a:gd name="T59" fmla="*/ 290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37" h="135">
                    <a:moveTo>
                      <a:pt x="57" y="0"/>
                    </a:moveTo>
                    <a:lnTo>
                      <a:pt x="2" y="57"/>
                    </a:lnTo>
                    <a:lnTo>
                      <a:pt x="0" y="84"/>
                    </a:lnTo>
                    <a:lnTo>
                      <a:pt x="7" y="101"/>
                    </a:lnTo>
                    <a:lnTo>
                      <a:pt x="20" y="116"/>
                    </a:lnTo>
                    <a:lnTo>
                      <a:pt x="38" y="127"/>
                    </a:lnTo>
                    <a:lnTo>
                      <a:pt x="61" y="133"/>
                    </a:lnTo>
                    <a:lnTo>
                      <a:pt x="89" y="135"/>
                    </a:lnTo>
                    <a:lnTo>
                      <a:pt x="108" y="125"/>
                    </a:lnTo>
                    <a:lnTo>
                      <a:pt x="124" y="110"/>
                    </a:lnTo>
                    <a:lnTo>
                      <a:pt x="134" y="91"/>
                    </a:lnTo>
                    <a:lnTo>
                      <a:pt x="138" y="68"/>
                    </a:lnTo>
                    <a:lnTo>
                      <a:pt x="137" y="61"/>
                    </a:lnTo>
                    <a:lnTo>
                      <a:pt x="83" y="2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091D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543" name="Group 376"/>
            <p:cNvGrpSpPr>
              <a:grpSpLocks/>
            </p:cNvGrpSpPr>
            <p:nvPr/>
          </p:nvGrpSpPr>
          <p:grpSpPr bwMode="auto">
            <a:xfrm>
              <a:off x="9579" y="290"/>
              <a:ext cx="137" cy="135"/>
              <a:chOff x="9579" y="290"/>
              <a:chExt cx="137" cy="135"/>
            </a:xfrm>
          </p:grpSpPr>
          <p:sp>
            <p:nvSpPr>
              <p:cNvPr id="356" name="Freeform 377"/>
              <p:cNvSpPr>
                <a:spLocks/>
              </p:cNvSpPr>
              <p:nvPr/>
            </p:nvSpPr>
            <p:spPr bwMode="auto">
              <a:xfrm>
                <a:off x="9579" y="290"/>
                <a:ext cx="137" cy="135"/>
              </a:xfrm>
              <a:custGeom>
                <a:avLst/>
                <a:gdLst>
                  <a:gd name="T0" fmla="+- 0 9717 9579"/>
                  <a:gd name="T1" fmla="*/ T0 w 137"/>
                  <a:gd name="T2" fmla="+- 0 358 290"/>
                  <a:gd name="T3" fmla="*/ 358 h 135"/>
                  <a:gd name="T4" fmla="+- 0 9713 9579"/>
                  <a:gd name="T5" fmla="*/ T4 w 137"/>
                  <a:gd name="T6" fmla="+- 0 381 290"/>
                  <a:gd name="T7" fmla="*/ 381 h 135"/>
                  <a:gd name="T8" fmla="+- 0 9703 9579"/>
                  <a:gd name="T9" fmla="*/ T8 w 137"/>
                  <a:gd name="T10" fmla="+- 0 400 290"/>
                  <a:gd name="T11" fmla="*/ 400 h 135"/>
                  <a:gd name="T12" fmla="+- 0 9687 9579"/>
                  <a:gd name="T13" fmla="*/ T12 w 137"/>
                  <a:gd name="T14" fmla="+- 0 415 290"/>
                  <a:gd name="T15" fmla="*/ 415 h 135"/>
                  <a:gd name="T16" fmla="+- 0 9668 9579"/>
                  <a:gd name="T17" fmla="*/ T16 w 137"/>
                  <a:gd name="T18" fmla="+- 0 425 290"/>
                  <a:gd name="T19" fmla="*/ 425 h 135"/>
                  <a:gd name="T20" fmla="+- 0 9640 9579"/>
                  <a:gd name="T21" fmla="*/ T20 w 137"/>
                  <a:gd name="T22" fmla="+- 0 423 290"/>
                  <a:gd name="T23" fmla="*/ 423 h 135"/>
                  <a:gd name="T24" fmla="+- 0 9617 9579"/>
                  <a:gd name="T25" fmla="*/ T24 w 137"/>
                  <a:gd name="T26" fmla="+- 0 417 290"/>
                  <a:gd name="T27" fmla="*/ 417 h 135"/>
                  <a:gd name="T28" fmla="+- 0 9599 9579"/>
                  <a:gd name="T29" fmla="*/ T28 w 137"/>
                  <a:gd name="T30" fmla="+- 0 406 290"/>
                  <a:gd name="T31" fmla="*/ 406 h 135"/>
                  <a:gd name="T32" fmla="+- 0 9586 9579"/>
                  <a:gd name="T33" fmla="*/ T32 w 137"/>
                  <a:gd name="T34" fmla="+- 0 391 290"/>
                  <a:gd name="T35" fmla="*/ 391 h 135"/>
                  <a:gd name="T36" fmla="+- 0 9579 9579"/>
                  <a:gd name="T37" fmla="*/ T36 w 137"/>
                  <a:gd name="T38" fmla="+- 0 374 290"/>
                  <a:gd name="T39" fmla="*/ 374 h 135"/>
                  <a:gd name="T40" fmla="+- 0 9581 9579"/>
                  <a:gd name="T41" fmla="*/ T40 w 137"/>
                  <a:gd name="T42" fmla="+- 0 347 290"/>
                  <a:gd name="T43" fmla="*/ 347 h 135"/>
                  <a:gd name="T44" fmla="+- 0 9589 9579"/>
                  <a:gd name="T45" fmla="*/ T44 w 137"/>
                  <a:gd name="T46" fmla="+- 0 325 290"/>
                  <a:gd name="T47" fmla="*/ 325 h 135"/>
                  <a:gd name="T48" fmla="+- 0 9601 9579"/>
                  <a:gd name="T49" fmla="*/ T48 w 137"/>
                  <a:gd name="T50" fmla="+- 0 308 290"/>
                  <a:gd name="T51" fmla="*/ 308 h 135"/>
                  <a:gd name="T52" fmla="+- 0 9617 9579"/>
                  <a:gd name="T53" fmla="*/ T52 w 137"/>
                  <a:gd name="T54" fmla="+- 0 296 290"/>
                  <a:gd name="T55" fmla="*/ 296 h 135"/>
                  <a:gd name="T56" fmla="+- 0 9636 9579"/>
                  <a:gd name="T57" fmla="*/ T56 w 137"/>
                  <a:gd name="T58" fmla="+- 0 290 290"/>
                  <a:gd name="T59" fmla="*/ 290 h 135"/>
                  <a:gd name="T60" fmla="+- 0 9662 9579"/>
                  <a:gd name="T61" fmla="*/ T60 w 137"/>
                  <a:gd name="T62" fmla="+- 0 292 290"/>
                  <a:gd name="T63" fmla="*/ 292 h 135"/>
                  <a:gd name="T64" fmla="+- 0 9711 9579"/>
                  <a:gd name="T65" fmla="*/ T64 w 137"/>
                  <a:gd name="T66" fmla="+- 0 331 290"/>
                  <a:gd name="T67" fmla="*/ 331 h 135"/>
                  <a:gd name="T68" fmla="+- 0 9717 9579"/>
                  <a:gd name="T69" fmla="*/ T68 w 137"/>
                  <a:gd name="T70" fmla="+- 0 358 290"/>
                  <a:gd name="T71" fmla="*/ 358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37" h="135">
                    <a:moveTo>
                      <a:pt x="138" y="68"/>
                    </a:moveTo>
                    <a:lnTo>
                      <a:pt x="134" y="91"/>
                    </a:lnTo>
                    <a:lnTo>
                      <a:pt x="124" y="110"/>
                    </a:lnTo>
                    <a:lnTo>
                      <a:pt x="108" y="125"/>
                    </a:lnTo>
                    <a:lnTo>
                      <a:pt x="89" y="135"/>
                    </a:lnTo>
                    <a:lnTo>
                      <a:pt x="61" y="133"/>
                    </a:lnTo>
                    <a:lnTo>
                      <a:pt x="38" y="127"/>
                    </a:lnTo>
                    <a:lnTo>
                      <a:pt x="20" y="116"/>
                    </a:lnTo>
                    <a:lnTo>
                      <a:pt x="7" y="101"/>
                    </a:lnTo>
                    <a:lnTo>
                      <a:pt x="0" y="84"/>
                    </a:lnTo>
                    <a:lnTo>
                      <a:pt x="2" y="57"/>
                    </a:lnTo>
                    <a:lnTo>
                      <a:pt x="10" y="35"/>
                    </a:lnTo>
                    <a:lnTo>
                      <a:pt x="22" y="18"/>
                    </a:lnTo>
                    <a:lnTo>
                      <a:pt x="38" y="6"/>
                    </a:lnTo>
                    <a:lnTo>
                      <a:pt x="57" y="0"/>
                    </a:lnTo>
                    <a:lnTo>
                      <a:pt x="83" y="2"/>
                    </a:lnTo>
                    <a:lnTo>
                      <a:pt x="132" y="41"/>
                    </a:lnTo>
                    <a:lnTo>
                      <a:pt x="138" y="68"/>
                    </a:lnTo>
                    <a:close/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544" name="Group 378"/>
            <p:cNvGrpSpPr>
              <a:grpSpLocks/>
            </p:cNvGrpSpPr>
            <p:nvPr/>
          </p:nvGrpSpPr>
          <p:grpSpPr bwMode="auto">
            <a:xfrm>
              <a:off x="10760" y="57"/>
              <a:ext cx="137" cy="135"/>
              <a:chOff x="10760" y="57"/>
              <a:chExt cx="137" cy="135"/>
            </a:xfrm>
          </p:grpSpPr>
          <p:sp>
            <p:nvSpPr>
              <p:cNvPr id="355" name="Freeform 379"/>
              <p:cNvSpPr>
                <a:spLocks/>
              </p:cNvSpPr>
              <p:nvPr/>
            </p:nvSpPr>
            <p:spPr bwMode="auto">
              <a:xfrm>
                <a:off x="10760" y="57"/>
                <a:ext cx="137" cy="135"/>
              </a:xfrm>
              <a:custGeom>
                <a:avLst/>
                <a:gdLst>
                  <a:gd name="T0" fmla="+- 0 10817 10760"/>
                  <a:gd name="T1" fmla="*/ T0 w 137"/>
                  <a:gd name="T2" fmla="+- 0 57 57"/>
                  <a:gd name="T3" fmla="*/ 57 h 135"/>
                  <a:gd name="T4" fmla="+- 0 10762 10760"/>
                  <a:gd name="T5" fmla="*/ T4 w 137"/>
                  <a:gd name="T6" fmla="+- 0 114 57"/>
                  <a:gd name="T7" fmla="*/ 114 h 135"/>
                  <a:gd name="T8" fmla="+- 0 10760 10760"/>
                  <a:gd name="T9" fmla="*/ T8 w 137"/>
                  <a:gd name="T10" fmla="+- 0 141 57"/>
                  <a:gd name="T11" fmla="*/ 141 h 135"/>
                  <a:gd name="T12" fmla="+- 0 10767 10760"/>
                  <a:gd name="T13" fmla="*/ T12 w 137"/>
                  <a:gd name="T14" fmla="+- 0 158 57"/>
                  <a:gd name="T15" fmla="*/ 158 h 135"/>
                  <a:gd name="T16" fmla="+- 0 10780 10760"/>
                  <a:gd name="T17" fmla="*/ T16 w 137"/>
                  <a:gd name="T18" fmla="+- 0 173 57"/>
                  <a:gd name="T19" fmla="*/ 173 h 135"/>
                  <a:gd name="T20" fmla="+- 0 10798 10760"/>
                  <a:gd name="T21" fmla="*/ T20 w 137"/>
                  <a:gd name="T22" fmla="+- 0 184 57"/>
                  <a:gd name="T23" fmla="*/ 184 h 135"/>
                  <a:gd name="T24" fmla="+- 0 10821 10760"/>
                  <a:gd name="T25" fmla="*/ T24 w 137"/>
                  <a:gd name="T26" fmla="+- 0 191 57"/>
                  <a:gd name="T27" fmla="*/ 191 h 135"/>
                  <a:gd name="T28" fmla="+- 0 10849 10760"/>
                  <a:gd name="T29" fmla="*/ T28 w 137"/>
                  <a:gd name="T30" fmla="+- 0 192 57"/>
                  <a:gd name="T31" fmla="*/ 192 h 135"/>
                  <a:gd name="T32" fmla="+- 0 10868 10760"/>
                  <a:gd name="T33" fmla="*/ T32 w 137"/>
                  <a:gd name="T34" fmla="+- 0 182 57"/>
                  <a:gd name="T35" fmla="*/ 182 h 135"/>
                  <a:gd name="T36" fmla="+- 0 10884 10760"/>
                  <a:gd name="T37" fmla="*/ T36 w 137"/>
                  <a:gd name="T38" fmla="+- 0 167 57"/>
                  <a:gd name="T39" fmla="*/ 167 h 135"/>
                  <a:gd name="T40" fmla="+- 0 10894 10760"/>
                  <a:gd name="T41" fmla="*/ T40 w 137"/>
                  <a:gd name="T42" fmla="+- 0 148 57"/>
                  <a:gd name="T43" fmla="*/ 148 h 135"/>
                  <a:gd name="T44" fmla="+- 0 10898 10760"/>
                  <a:gd name="T45" fmla="*/ T44 w 137"/>
                  <a:gd name="T46" fmla="+- 0 125 57"/>
                  <a:gd name="T47" fmla="*/ 125 h 135"/>
                  <a:gd name="T48" fmla="+- 0 10897 10760"/>
                  <a:gd name="T49" fmla="*/ T48 w 137"/>
                  <a:gd name="T50" fmla="+- 0 118 57"/>
                  <a:gd name="T51" fmla="*/ 118 h 135"/>
                  <a:gd name="T52" fmla="+- 0 10843 10760"/>
                  <a:gd name="T53" fmla="*/ T52 w 137"/>
                  <a:gd name="T54" fmla="+- 0 59 57"/>
                  <a:gd name="T55" fmla="*/ 59 h 135"/>
                  <a:gd name="T56" fmla="+- 0 10817 10760"/>
                  <a:gd name="T57" fmla="*/ T56 w 137"/>
                  <a:gd name="T58" fmla="+- 0 57 57"/>
                  <a:gd name="T59" fmla="*/ 57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37" h="135">
                    <a:moveTo>
                      <a:pt x="57" y="0"/>
                    </a:moveTo>
                    <a:lnTo>
                      <a:pt x="2" y="57"/>
                    </a:lnTo>
                    <a:lnTo>
                      <a:pt x="0" y="84"/>
                    </a:lnTo>
                    <a:lnTo>
                      <a:pt x="7" y="101"/>
                    </a:lnTo>
                    <a:lnTo>
                      <a:pt x="20" y="116"/>
                    </a:lnTo>
                    <a:lnTo>
                      <a:pt x="38" y="127"/>
                    </a:lnTo>
                    <a:lnTo>
                      <a:pt x="61" y="134"/>
                    </a:lnTo>
                    <a:lnTo>
                      <a:pt x="89" y="135"/>
                    </a:lnTo>
                    <a:lnTo>
                      <a:pt x="108" y="125"/>
                    </a:lnTo>
                    <a:lnTo>
                      <a:pt x="124" y="110"/>
                    </a:lnTo>
                    <a:lnTo>
                      <a:pt x="134" y="91"/>
                    </a:lnTo>
                    <a:lnTo>
                      <a:pt x="138" y="68"/>
                    </a:lnTo>
                    <a:lnTo>
                      <a:pt x="137" y="61"/>
                    </a:lnTo>
                    <a:lnTo>
                      <a:pt x="83" y="2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091D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545" name="Group 380"/>
            <p:cNvGrpSpPr>
              <a:grpSpLocks/>
            </p:cNvGrpSpPr>
            <p:nvPr/>
          </p:nvGrpSpPr>
          <p:grpSpPr bwMode="auto">
            <a:xfrm>
              <a:off x="10760" y="57"/>
              <a:ext cx="137" cy="135"/>
              <a:chOff x="10760" y="57"/>
              <a:chExt cx="137" cy="135"/>
            </a:xfrm>
          </p:grpSpPr>
          <p:sp>
            <p:nvSpPr>
              <p:cNvPr id="354" name="Freeform 381"/>
              <p:cNvSpPr>
                <a:spLocks/>
              </p:cNvSpPr>
              <p:nvPr/>
            </p:nvSpPr>
            <p:spPr bwMode="auto">
              <a:xfrm>
                <a:off x="10760" y="57"/>
                <a:ext cx="137" cy="135"/>
              </a:xfrm>
              <a:custGeom>
                <a:avLst/>
                <a:gdLst>
                  <a:gd name="T0" fmla="+- 0 10898 10760"/>
                  <a:gd name="T1" fmla="*/ T0 w 137"/>
                  <a:gd name="T2" fmla="+- 0 125 57"/>
                  <a:gd name="T3" fmla="*/ 125 h 135"/>
                  <a:gd name="T4" fmla="+- 0 10894 10760"/>
                  <a:gd name="T5" fmla="*/ T4 w 137"/>
                  <a:gd name="T6" fmla="+- 0 148 57"/>
                  <a:gd name="T7" fmla="*/ 148 h 135"/>
                  <a:gd name="T8" fmla="+- 0 10884 10760"/>
                  <a:gd name="T9" fmla="*/ T8 w 137"/>
                  <a:gd name="T10" fmla="+- 0 167 57"/>
                  <a:gd name="T11" fmla="*/ 167 h 135"/>
                  <a:gd name="T12" fmla="+- 0 10868 10760"/>
                  <a:gd name="T13" fmla="*/ T12 w 137"/>
                  <a:gd name="T14" fmla="+- 0 182 57"/>
                  <a:gd name="T15" fmla="*/ 182 h 135"/>
                  <a:gd name="T16" fmla="+- 0 10849 10760"/>
                  <a:gd name="T17" fmla="*/ T16 w 137"/>
                  <a:gd name="T18" fmla="+- 0 192 57"/>
                  <a:gd name="T19" fmla="*/ 192 h 135"/>
                  <a:gd name="T20" fmla="+- 0 10821 10760"/>
                  <a:gd name="T21" fmla="*/ T20 w 137"/>
                  <a:gd name="T22" fmla="+- 0 191 57"/>
                  <a:gd name="T23" fmla="*/ 191 h 135"/>
                  <a:gd name="T24" fmla="+- 0 10798 10760"/>
                  <a:gd name="T25" fmla="*/ T24 w 137"/>
                  <a:gd name="T26" fmla="+- 0 184 57"/>
                  <a:gd name="T27" fmla="*/ 184 h 135"/>
                  <a:gd name="T28" fmla="+- 0 10780 10760"/>
                  <a:gd name="T29" fmla="*/ T28 w 137"/>
                  <a:gd name="T30" fmla="+- 0 173 57"/>
                  <a:gd name="T31" fmla="*/ 173 h 135"/>
                  <a:gd name="T32" fmla="+- 0 10767 10760"/>
                  <a:gd name="T33" fmla="*/ T32 w 137"/>
                  <a:gd name="T34" fmla="+- 0 158 57"/>
                  <a:gd name="T35" fmla="*/ 158 h 135"/>
                  <a:gd name="T36" fmla="+- 0 10760 10760"/>
                  <a:gd name="T37" fmla="*/ T36 w 137"/>
                  <a:gd name="T38" fmla="+- 0 141 57"/>
                  <a:gd name="T39" fmla="*/ 141 h 135"/>
                  <a:gd name="T40" fmla="+- 0 10762 10760"/>
                  <a:gd name="T41" fmla="*/ T40 w 137"/>
                  <a:gd name="T42" fmla="+- 0 114 57"/>
                  <a:gd name="T43" fmla="*/ 114 h 135"/>
                  <a:gd name="T44" fmla="+- 0 10770 10760"/>
                  <a:gd name="T45" fmla="*/ T44 w 137"/>
                  <a:gd name="T46" fmla="+- 0 92 57"/>
                  <a:gd name="T47" fmla="*/ 92 h 135"/>
                  <a:gd name="T48" fmla="+- 0 10782 10760"/>
                  <a:gd name="T49" fmla="*/ T48 w 137"/>
                  <a:gd name="T50" fmla="+- 0 75 57"/>
                  <a:gd name="T51" fmla="*/ 75 h 135"/>
                  <a:gd name="T52" fmla="+- 0 10798 10760"/>
                  <a:gd name="T53" fmla="*/ T52 w 137"/>
                  <a:gd name="T54" fmla="+- 0 63 57"/>
                  <a:gd name="T55" fmla="*/ 63 h 135"/>
                  <a:gd name="T56" fmla="+- 0 10817 10760"/>
                  <a:gd name="T57" fmla="*/ T56 w 137"/>
                  <a:gd name="T58" fmla="+- 0 57 57"/>
                  <a:gd name="T59" fmla="*/ 57 h 135"/>
                  <a:gd name="T60" fmla="+- 0 10843 10760"/>
                  <a:gd name="T61" fmla="*/ T60 w 137"/>
                  <a:gd name="T62" fmla="+- 0 59 57"/>
                  <a:gd name="T63" fmla="*/ 59 h 135"/>
                  <a:gd name="T64" fmla="+- 0 10892 10760"/>
                  <a:gd name="T65" fmla="*/ T64 w 137"/>
                  <a:gd name="T66" fmla="+- 0 98 57"/>
                  <a:gd name="T67" fmla="*/ 98 h 135"/>
                  <a:gd name="T68" fmla="+- 0 10898 10760"/>
                  <a:gd name="T69" fmla="*/ T68 w 137"/>
                  <a:gd name="T70" fmla="+- 0 125 57"/>
                  <a:gd name="T71" fmla="*/ 125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37" h="135">
                    <a:moveTo>
                      <a:pt x="138" y="68"/>
                    </a:moveTo>
                    <a:lnTo>
                      <a:pt x="134" y="91"/>
                    </a:lnTo>
                    <a:lnTo>
                      <a:pt x="124" y="110"/>
                    </a:lnTo>
                    <a:lnTo>
                      <a:pt x="108" y="125"/>
                    </a:lnTo>
                    <a:lnTo>
                      <a:pt x="89" y="135"/>
                    </a:lnTo>
                    <a:lnTo>
                      <a:pt x="61" y="134"/>
                    </a:lnTo>
                    <a:lnTo>
                      <a:pt x="38" y="127"/>
                    </a:lnTo>
                    <a:lnTo>
                      <a:pt x="20" y="116"/>
                    </a:lnTo>
                    <a:lnTo>
                      <a:pt x="7" y="101"/>
                    </a:lnTo>
                    <a:lnTo>
                      <a:pt x="0" y="84"/>
                    </a:lnTo>
                    <a:lnTo>
                      <a:pt x="2" y="57"/>
                    </a:lnTo>
                    <a:lnTo>
                      <a:pt x="10" y="35"/>
                    </a:lnTo>
                    <a:lnTo>
                      <a:pt x="22" y="18"/>
                    </a:lnTo>
                    <a:lnTo>
                      <a:pt x="38" y="6"/>
                    </a:lnTo>
                    <a:lnTo>
                      <a:pt x="57" y="0"/>
                    </a:lnTo>
                    <a:lnTo>
                      <a:pt x="83" y="2"/>
                    </a:lnTo>
                    <a:lnTo>
                      <a:pt x="132" y="41"/>
                    </a:lnTo>
                    <a:lnTo>
                      <a:pt x="138" y="68"/>
                    </a:lnTo>
                    <a:close/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546" name="Group 382"/>
            <p:cNvGrpSpPr>
              <a:grpSpLocks/>
            </p:cNvGrpSpPr>
            <p:nvPr/>
          </p:nvGrpSpPr>
          <p:grpSpPr bwMode="auto">
            <a:xfrm>
              <a:off x="11941" y="83"/>
              <a:ext cx="137" cy="135"/>
              <a:chOff x="11941" y="83"/>
              <a:chExt cx="137" cy="135"/>
            </a:xfrm>
          </p:grpSpPr>
          <p:sp>
            <p:nvSpPr>
              <p:cNvPr id="353" name="Freeform 383"/>
              <p:cNvSpPr>
                <a:spLocks/>
              </p:cNvSpPr>
              <p:nvPr/>
            </p:nvSpPr>
            <p:spPr bwMode="auto">
              <a:xfrm>
                <a:off x="11941" y="83"/>
                <a:ext cx="137" cy="135"/>
              </a:xfrm>
              <a:custGeom>
                <a:avLst/>
                <a:gdLst>
                  <a:gd name="T0" fmla="+- 0 11998 11941"/>
                  <a:gd name="T1" fmla="*/ T0 w 137"/>
                  <a:gd name="T2" fmla="+- 0 83 83"/>
                  <a:gd name="T3" fmla="*/ 83 h 135"/>
                  <a:gd name="T4" fmla="+- 0 11943 11941"/>
                  <a:gd name="T5" fmla="*/ T4 w 137"/>
                  <a:gd name="T6" fmla="+- 0 140 83"/>
                  <a:gd name="T7" fmla="*/ 140 h 135"/>
                  <a:gd name="T8" fmla="+- 0 11941 11941"/>
                  <a:gd name="T9" fmla="*/ T8 w 137"/>
                  <a:gd name="T10" fmla="+- 0 167 83"/>
                  <a:gd name="T11" fmla="*/ 167 h 135"/>
                  <a:gd name="T12" fmla="+- 0 11948 11941"/>
                  <a:gd name="T13" fmla="*/ T12 w 137"/>
                  <a:gd name="T14" fmla="+- 0 185 83"/>
                  <a:gd name="T15" fmla="*/ 185 h 135"/>
                  <a:gd name="T16" fmla="+- 0 11961 11941"/>
                  <a:gd name="T17" fmla="*/ T16 w 137"/>
                  <a:gd name="T18" fmla="+- 0 199 83"/>
                  <a:gd name="T19" fmla="*/ 199 h 135"/>
                  <a:gd name="T20" fmla="+- 0 11978 11941"/>
                  <a:gd name="T21" fmla="*/ T20 w 137"/>
                  <a:gd name="T22" fmla="+- 0 210 83"/>
                  <a:gd name="T23" fmla="*/ 210 h 135"/>
                  <a:gd name="T24" fmla="+- 0 12001 11941"/>
                  <a:gd name="T25" fmla="*/ T24 w 137"/>
                  <a:gd name="T26" fmla="+- 0 217 83"/>
                  <a:gd name="T27" fmla="*/ 217 h 135"/>
                  <a:gd name="T28" fmla="+- 0 12029 11941"/>
                  <a:gd name="T29" fmla="*/ T28 w 137"/>
                  <a:gd name="T30" fmla="+- 0 218 83"/>
                  <a:gd name="T31" fmla="*/ 218 h 135"/>
                  <a:gd name="T32" fmla="+- 0 12049 11941"/>
                  <a:gd name="T33" fmla="*/ T32 w 137"/>
                  <a:gd name="T34" fmla="+- 0 209 83"/>
                  <a:gd name="T35" fmla="*/ 209 h 135"/>
                  <a:gd name="T36" fmla="+- 0 12065 11941"/>
                  <a:gd name="T37" fmla="*/ T36 w 137"/>
                  <a:gd name="T38" fmla="+- 0 194 83"/>
                  <a:gd name="T39" fmla="*/ 194 h 135"/>
                  <a:gd name="T40" fmla="+- 0 12075 11941"/>
                  <a:gd name="T41" fmla="*/ T40 w 137"/>
                  <a:gd name="T42" fmla="+- 0 174 83"/>
                  <a:gd name="T43" fmla="*/ 174 h 135"/>
                  <a:gd name="T44" fmla="+- 0 12078 11941"/>
                  <a:gd name="T45" fmla="*/ T44 w 137"/>
                  <a:gd name="T46" fmla="+- 0 152 83"/>
                  <a:gd name="T47" fmla="*/ 152 h 135"/>
                  <a:gd name="T48" fmla="+- 0 12078 11941"/>
                  <a:gd name="T49" fmla="*/ T48 w 137"/>
                  <a:gd name="T50" fmla="+- 0 144 83"/>
                  <a:gd name="T51" fmla="*/ 144 h 135"/>
                  <a:gd name="T52" fmla="+- 0 12023 11941"/>
                  <a:gd name="T53" fmla="*/ T52 w 137"/>
                  <a:gd name="T54" fmla="+- 0 86 83"/>
                  <a:gd name="T55" fmla="*/ 86 h 135"/>
                  <a:gd name="T56" fmla="+- 0 11998 11941"/>
                  <a:gd name="T57" fmla="*/ T56 w 137"/>
                  <a:gd name="T58" fmla="+- 0 83 83"/>
                  <a:gd name="T59" fmla="*/ 83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37" h="135">
                    <a:moveTo>
                      <a:pt x="57" y="0"/>
                    </a:moveTo>
                    <a:lnTo>
                      <a:pt x="2" y="57"/>
                    </a:lnTo>
                    <a:lnTo>
                      <a:pt x="0" y="84"/>
                    </a:lnTo>
                    <a:lnTo>
                      <a:pt x="7" y="102"/>
                    </a:lnTo>
                    <a:lnTo>
                      <a:pt x="20" y="116"/>
                    </a:lnTo>
                    <a:lnTo>
                      <a:pt x="37" y="127"/>
                    </a:lnTo>
                    <a:lnTo>
                      <a:pt x="60" y="134"/>
                    </a:lnTo>
                    <a:lnTo>
                      <a:pt x="88" y="135"/>
                    </a:lnTo>
                    <a:lnTo>
                      <a:pt x="108" y="126"/>
                    </a:lnTo>
                    <a:lnTo>
                      <a:pt x="124" y="111"/>
                    </a:lnTo>
                    <a:lnTo>
                      <a:pt x="134" y="91"/>
                    </a:lnTo>
                    <a:lnTo>
                      <a:pt x="137" y="69"/>
                    </a:lnTo>
                    <a:lnTo>
                      <a:pt x="137" y="61"/>
                    </a:lnTo>
                    <a:lnTo>
                      <a:pt x="82" y="3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091D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547" name="Group 384"/>
            <p:cNvGrpSpPr>
              <a:grpSpLocks/>
            </p:cNvGrpSpPr>
            <p:nvPr/>
          </p:nvGrpSpPr>
          <p:grpSpPr bwMode="auto">
            <a:xfrm>
              <a:off x="11941" y="83"/>
              <a:ext cx="137" cy="135"/>
              <a:chOff x="11941" y="83"/>
              <a:chExt cx="137" cy="135"/>
            </a:xfrm>
          </p:grpSpPr>
          <p:sp>
            <p:nvSpPr>
              <p:cNvPr id="352" name="Freeform 385"/>
              <p:cNvSpPr>
                <a:spLocks/>
              </p:cNvSpPr>
              <p:nvPr/>
            </p:nvSpPr>
            <p:spPr bwMode="auto">
              <a:xfrm>
                <a:off x="11941" y="83"/>
                <a:ext cx="137" cy="135"/>
              </a:xfrm>
              <a:custGeom>
                <a:avLst/>
                <a:gdLst>
                  <a:gd name="T0" fmla="+- 0 12078 11941"/>
                  <a:gd name="T1" fmla="*/ T0 w 137"/>
                  <a:gd name="T2" fmla="+- 0 152 83"/>
                  <a:gd name="T3" fmla="*/ 152 h 135"/>
                  <a:gd name="T4" fmla="+- 0 12075 11941"/>
                  <a:gd name="T5" fmla="*/ T4 w 137"/>
                  <a:gd name="T6" fmla="+- 0 174 83"/>
                  <a:gd name="T7" fmla="*/ 174 h 135"/>
                  <a:gd name="T8" fmla="+- 0 12065 11941"/>
                  <a:gd name="T9" fmla="*/ T8 w 137"/>
                  <a:gd name="T10" fmla="+- 0 194 83"/>
                  <a:gd name="T11" fmla="*/ 194 h 135"/>
                  <a:gd name="T12" fmla="+- 0 12049 11941"/>
                  <a:gd name="T13" fmla="*/ T12 w 137"/>
                  <a:gd name="T14" fmla="+- 0 209 83"/>
                  <a:gd name="T15" fmla="*/ 209 h 135"/>
                  <a:gd name="T16" fmla="+- 0 12029 11941"/>
                  <a:gd name="T17" fmla="*/ T16 w 137"/>
                  <a:gd name="T18" fmla="+- 0 218 83"/>
                  <a:gd name="T19" fmla="*/ 218 h 135"/>
                  <a:gd name="T20" fmla="+- 0 12001 11941"/>
                  <a:gd name="T21" fmla="*/ T20 w 137"/>
                  <a:gd name="T22" fmla="+- 0 217 83"/>
                  <a:gd name="T23" fmla="*/ 217 h 135"/>
                  <a:gd name="T24" fmla="+- 0 11978 11941"/>
                  <a:gd name="T25" fmla="*/ T24 w 137"/>
                  <a:gd name="T26" fmla="+- 0 210 83"/>
                  <a:gd name="T27" fmla="*/ 210 h 135"/>
                  <a:gd name="T28" fmla="+- 0 11961 11941"/>
                  <a:gd name="T29" fmla="*/ T28 w 137"/>
                  <a:gd name="T30" fmla="+- 0 199 83"/>
                  <a:gd name="T31" fmla="*/ 199 h 135"/>
                  <a:gd name="T32" fmla="+- 0 11948 11941"/>
                  <a:gd name="T33" fmla="*/ T32 w 137"/>
                  <a:gd name="T34" fmla="+- 0 185 83"/>
                  <a:gd name="T35" fmla="*/ 185 h 135"/>
                  <a:gd name="T36" fmla="+- 0 11941 11941"/>
                  <a:gd name="T37" fmla="*/ T36 w 137"/>
                  <a:gd name="T38" fmla="+- 0 167 83"/>
                  <a:gd name="T39" fmla="*/ 167 h 135"/>
                  <a:gd name="T40" fmla="+- 0 11943 11941"/>
                  <a:gd name="T41" fmla="*/ T40 w 137"/>
                  <a:gd name="T42" fmla="+- 0 140 83"/>
                  <a:gd name="T43" fmla="*/ 140 h 135"/>
                  <a:gd name="T44" fmla="+- 0 11951 11941"/>
                  <a:gd name="T45" fmla="*/ T44 w 137"/>
                  <a:gd name="T46" fmla="+- 0 118 83"/>
                  <a:gd name="T47" fmla="*/ 118 h 135"/>
                  <a:gd name="T48" fmla="+- 0 11963 11941"/>
                  <a:gd name="T49" fmla="*/ T48 w 137"/>
                  <a:gd name="T50" fmla="+- 0 101 83"/>
                  <a:gd name="T51" fmla="*/ 101 h 135"/>
                  <a:gd name="T52" fmla="+- 0 11979 11941"/>
                  <a:gd name="T53" fmla="*/ T52 w 137"/>
                  <a:gd name="T54" fmla="+- 0 89 83"/>
                  <a:gd name="T55" fmla="*/ 89 h 135"/>
                  <a:gd name="T56" fmla="+- 0 11998 11941"/>
                  <a:gd name="T57" fmla="*/ T56 w 137"/>
                  <a:gd name="T58" fmla="+- 0 83 83"/>
                  <a:gd name="T59" fmla="*/ 83 h 135"/>
                  <a:gd name="T60" fmla="+- 0 12023 11941"/>
                  <a:gd name="T61" fmla="*/ T60 w 137"/>
                  <a:gd name="T62" fmla="+- 0 86 83"/>
                  <a:gd name="T63" fmla="*/ 86 h 135"/>
                  <a:gd name="T64" fmla="+- 0 12073 11941"/>
                  <a:gd name="T65" fmla="*/ T64 w 137"/>
                  <a:gd name="T66" fmla="+- 0 124 83"/>
                  <a:gd name="T67" fmla="*/ 124 h 135"/>
                  <a:gd name="T68" fmla="+- 0 12078 11941"/>
                  <a:gd name="T69" fmla="*/ T68 w 137"/>
                  <a:gd name="T70" fmla="+- 0 152 83"/>
                  <a:gd name="T71" fmla="*/ 152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37" h="135">
                    <a:moveTo>
                      <a:pt x="137" y="69"/>
                    </a:moveTo>
                    <a:lnTo>
                      <a:pt x="134" y="91"/>
                    </a:lnTo>
                    <a:lnTo>
                      <a:pt x="124" y="111"/>
                    </a:lnTo>
                    <a:lnTo>
                      <a:pt x="108" y="126"/>
                    </a:lnTo>
                    <a:lnTo>
                      <a:pt x="88" y="135"/>
                    </a:lnTo>
                    <a:lnTo>
                      <a:pt x="60" y="134"/>
                    </a:lnTo>
                    <a:lnTo>
                      <a:pt x="37" y="127"/>
                    </a:lnTo>
                    <a:lnTo>
                      <a:pt x="20" y="116"/>
                    </a:lnTo>
                    <a:lnTo>
                      <a:pt x="7" y="102"/>
                    </a:lnTo>
                    <a:lnTo>
                      <a:pt x="0" y="84"/>
                    </a:lnTo>
                    <a:lnTo>
                      <a:pt x="2" y="57"/>
                    </a:lnTo>
                    <a:lnTo>
                      <a:pt x="10" y="35"/>
                    </a:lnTo>
                    <a:lnTo>
                      <a:pt x="22" y="18"/>
                    </a:lnTo>
                    <a:lnTo>
                      <a:pt x="38" y="6"/>
                    </a:lnTo>
                    <a:lnTo>
                      <a:pt x="57" y="0"/>
                    </a:lnTo>
                    <a:lnTo>
                      <a:pt x="82" y="3"/>
                    </a:lnTo>
                    <a:lnTo>
                      <a:pt x="132" y="41"/>
                    </a:lnTo>
                    <a:lnTo>
                      <a:pt x="137" y="69"/>
                    </a:lnTo>
                    <a:close/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548" name="Group 386"/>
            <p:cNvGrpSpPr>
              <a:grpSpLocks/>
            </p:cNvGrpSpPr>
            <p:nvPr/>
          </p:nvGrpSpPr>
          <p:grpSpPr bwMode="auto">
            <a:xfrm>
              <a:off x="13122" y="496"/>
              <a:ext cx="137" cy="135"/>
              <a:chOff x="13122" y="496"/>
              <a:chExt cx="137" cy="135"/>
            </a:xfrm>
          </p:grpSpPr>
          <p:sp>
            <p:nvSpPr>
              <p:cNvPr id="7551" name="Freeform 387"/>
              <p:cNvSpPr>
                <a:spLocks/>
              </p:cNvSpPr>
              <p:nvPr/>
            </p:nvSpPr>
            <p:spPr bwMode="auto">
              <a:xfrm>
                <a:off x="13122" y="496"/>
                <a:ext cx="137" cy="135"/>
              </a:xfrm>
              <a:custGeom>
                <a:avLst/>
                <a:gdLst>
                  <a:gd name="T0" fmla="+- 0 13178 13122"/>
                  <a:gd name="T1" fmla="*/ T0 w 137"/>
                  <a:gd name="T2" fmla="+- 0 496 496"/>
                  <a:gd name="T3" fmla="*/ 496 h 135"/>
                  <a:gd name="T4" fmla="+- 0 13124 13122"/>
                  <a:gd name="T5" fmla="*/ T4 w 137"/>
                  <a:gd name="T6" fmla="+- 0 553 496"/>
                  <a:gd name="T7" fmla="*/ 553 h 135"/>
                  <a:gd name="T8" fmla="+- 0 13122 13122"/>
                  <a:gd name="T9" fmla="*/ T8 w 137"/>
                  <a:gd name="T10" fmla="+- 0 580 496"/>
                  <a:gd name="T11" fmla="*/ 580 h 135"/>
                  <a:gd name="T12" fmla="+- 0 13129 13122"/>
                  <a:gd name="T13" fmla="*/ T12 w 137"/>
                  <a:gd name="T14" fmla="+- 0 598 496"/>
                  <a:gd name="T15" fmla="*/ 598 h 135"/>
                  <a:gd name="T16" fmla="+- 0 13141 13122"/>
                  <a:gd name="T17" fmla="*/ T16 w 137"/>
                  <a:gd name="T18" fmla="+- 0 612 496"/>
                  <a:gd name="T19" fmla="*/ 612 h 135"/>
                  <a:gd name="T20" fmla="+- 0 13159 13122"/>
                  <a:gd name="T21" fmla="*/ T20 w 137"/>
                  <a:gd name="T22" fmla="+- 0 623 496"/>
                  <a:gd name="T23" fmla="*/ 623 h 135"/>
                  <a:gd name="T24" fmla="+- 0 13182 13122"/>
                  <a:gd name="T25" fmla="*/ T24 w 137"/>
                  <a:gd name="T26" fmla="+- 0 630 496"/>
                  <a:gd name="T27" fmla="*/ 630 h 135"/>
                  <a:gd name="T28" fmla="+- 0 13210 13122"/>
                  <a:gd name="T29" fmla="*/ T28 w 137"/>
                  <a:gd name="T30" fmla="+- 0 631 496"/>
                  <a:gd name="T31" fmla="*/ 631 h 135"/>
                  <a:gd name="T32" fmla="+- 0 13230 13122"/>
                  <a:gd name="T33" fmla="*/ T32 w 137"/>
                  <a:gd name="T34" fmla="+- 0 621 496"/>
                  <a:gd name="T35" fmla="*/ 621 h 135"/>
                  <a:gd name="T36" fmla="+- 0 13245 13122"/>
                  <a:gd name="T37" fmla="*/ T36 w 137"/>
                  <a:gd name="T38" fmla="+- 0 606 496"/>
                  <a:gd name="T39" fmla="*/ 606 h 135"/>
                  <a:gd name="T40" fmla="+- 0 13256 13122"/>
                  <a:gd name="T41" fmla="*/ T40 w 137"/>
                  <a:gd name="T42" fmla="+- 0 587 496"/>
                  <a:gd name="T43" fmla="*/ 587 h 135"/>
                  <a:gd name="T44" fmla="+- 0 13259 13122"/>
                  <a:gd name="T45" fmla="*/ T44 w 137"/>
                  <a:gd name="T46" fmla="+- 0 565 496"/>
                  <a:gd name="T47" fmla="*/ 565 h 135"/>
                  <a:gd name="T48" fmla="+- 0 13259 13122"/>
                  <a:gd name="T49" fmla="*/ T48 w 137"/>
                  <a:gd name="T50" fmla="+- 0 557 496"/>
                  <a:gd name="T51" fmla="*/ 557 h 135"/>
                  <a:gd name="T52" fmla="+- 0 13204 13122"/>
                  <a:gd name="T53" fmla="*/ T52 w 137"/>
                  <a:gd name="T54" fmla="+- 0 499 496"/>
                  <a:gd name="T55" fmla="*/ 499 h 135"/>
                  <a:gd name="T56" fmla="+- 0 13178 13122"/>
                  <a:gd name="T57" fmla="*/ T56 w 137"/>
                  <a:gd name="T58" fmla="+- 0 496 496"/>
                  <a:gd name="T59" fmla="*/ 496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37" h="135">
                    <a:moveTo>
                      <a:pt x="56" y="0"/>
                    </a:moveTo>
                    <a:lnTo>
                      <a:pt x="2" y="57"/>
                    </a:lnTo>
                    <a:lnTo>
                      <a:pt x="0" y="84"/>
                    </a:lnTo>
                    <a:lnTo>
                      <a:pt x="7" y="102"/>
                    </a:lnTo>
                    <a:lnTo>
                      <a:pt x="19" y="116"/>
                    </a:lnTo>
                    <a:lnTo>
                      <a:pt x="37" y="127"/>
                    </a:lnTo>
                    <a:lnTo>
                      <a:pt x="60" y="134"/>
                    </a:lnTo>
                    <a:lnTo>
                      <a:pt x="88" y="135"/>
                    </a:lnTo>
                    <a:lnTo>
                      <a:pt x="108" y="125"/>
                    </a:lnTo>
                    <a:lnTo>
                      <a:pt x="123" y="110"/>
                    </a:lnTo>
                    <a:lnTo>
                      <a:pt x="134" y="91"/>
                    </a:lnTo>
                    <a:lnTo>
                      <a:pt x="137" y="69"/>
                    </a:lnTo>
                    <a:lnTo>
                      <a:pt x="137" y="61"/>
                    </a:lnTo>
                    <a:lnTo>
                      <a:pt x="82" y="3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091D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549" name="Group 388"/>
            <p:cNvGrpSpPr>
              <a:grpSpLocks/>
            </p:cNvGrpSpPr>
            <p:nvPr/>
          </p:nvGrpSpPr>
          <p:grpSpPr bwMode="auto">
            <a:xfrm>
              <a:off x="13122" y="496"/>
              <a:ext cx="137" cy="135"/>
              <a:chOff x="13122" y="496"/>
              <a:chExt cx="137" cy="135"/>
            </a:xfrm>
          </p:grpSpPr>
          <p:sp>
            <p:nvSpPr>
              <p:cNvPr id="7550" name="Freeform 389"/>
              <p:cNvSpPr>
                <a:spLocks/>
              </p:cNvSpPr>
              <p:nvPr/>
            </p:nvSpPr>
            <p:spPr bwMode="auto">
              <a:xfrm>
                <a:off x="13122" y="496"/>
                <a:ext cx="137" cy="135"/>
              </a:xfrm>
              <a:custGeom>
                <a:avLst/>
                <a:gdLst>
                  <a:gd name="T0" fmla="+- 0 13259 13122"/>
                  <a:gd name="T1" fmla="*/ T0 w 137"/>
                  <a:gd name="T2" fmla="+- 0 565 496"/>
                  <a:gd name="T3" fmla="*/ 565 h 135"/>
                  <a:gd name="T4" fmla="+- 0 13256 13122"/>
                  <a:gd name="T5" fmla="*/ T4 w 137"/>
                  <a:gd name="T6" fmla="+- 0 587 496"/>
                  <a:gd name="T7" fmla="*/ 587 h 135"/>
                  <a:gd name="T8" fmla="+- 0 13245 13122"/>
                  <a:gd name="T9" fmla="*/ T8 w 137"/>
                  <a:gd name="T10" fmla="+- 0 606 496"/>
                  <a:gd name="T11" fmla="*/ 606 h 135"/>
                  <a:gd name="T12" fmla="+- 0 13230 13122"/>
                  <a:gd name="T13" fmla="*/ T12 w 137"/>
                  <a:gd name="T14" fmla="+- 0 621 496"/>
                  <a:gd name="T15" fmla="*/ 621 h 135"/>
                  <a:gd name="T16" fmla="+- 0 13210 13122"/>
                  <a:gd name="T17" fmla="*/ T16 w 137"/>
                  <a:gd name="T18" fmla="+- 0 631 496"/>
                  <a:gd name="T19" fmla="*/ 631 h 135"/>
                  <a:gd name="T20" fmla="+- 0 13182 13122"/>
                  <a:gd name="T21" fmla="*/ T20 w 137"/>
                  <a:gd name="T22" fmla="+- 0 630 496"/>
                  <a:gd name="T23" fmla="*/ 630 h 135"/>
                  <a:gd name="T24" fmla="+- 0 13159 13122"/>
                  <a:gd name="T25" fmla="*/ T24 w 137"/>
                  <a:gd name="T26" fmla="+- 0 623 496"/>
                  <a:gd name="T27" fmla="*/ 623 h 135"/>
                  <a:gd name="T28" fmla="+- 0 13141 13122"/>
                  <a:gd name="T29" fmla="*/ T28 w 137"/>
                  <a:gd name="T30" fmla="+- 0 612 496"/>
                  <a:gd name="T31" fmla="*/ 612 h 135"/>
                  <a:gd name="T32" fmla="+- 0 13129 13122"/>
                  <a:gd name="T33" fmla="*/ T32 w 137"/>
                  <a:gd name="T34" fmla="+- 0 598 496"/>
                  <a:gd name="T35" fmla="*/ 598 h 135"/>
                  <a:gd name="T36" fmla="+- 0 13122 13122"/>
                  <a:gd name="T37" fmla="*/ T36 w 137"/>
                  <a:gd name="T38" fmla="+- 0 580 496"/>
                  <a:gd name="T39" fmla="*/ 580 h 135"/>
                  <a:gd name="T40" fmla="+- 0 13124 13122"/>
                  <a:gd name="T41" fmla="*/ T40 w 137"/>
                  <a:gd name="T42" fmla="+- 0 553 496"/>
                  <a:gd name="T43" fmla="*/ 553 h 135"/>
                  <a:gd name="T44" fmla="+- 0 13131 13122"/>
                  <a:gd name="T45" fmla="*/ T44 w 137"/>
                  <a:gd name="T46" fmla="+- 0 531 496"/>
                  <a:gd name="T47" fmla="*/ 531 h 135"/>
                  <a:gd name="T48" fmla="+- 0 13144 13122"/>
                  <a:gd name="T49" fmla="*/ T48 w 137"/>
                  <a:gd name="T50" fmla="+- 0 514 496"/>
                  <a:gd name="T51" fmla="*/ 514 h 135"/>
                  <a:gd name="T52" fmla="+- 0 13160 13122"/>
                  <a:gd name="T53" fmla="*/ T52 w 137"/>
                  <a:gd name="T54" fmla="+- 0 502 496"/>
                  <a:gd name="T55" fmla="*/ 502 h 135"/>
                  <a:gd name="T56" fmla="+- 0 13178 13122"/>
                  <a:gd name="T57" fmla="*/ T56 w 137"/>
                  <a:gd name="T58" fmla="+- 0 496 496"/>
                  <a:gd name="T59" fmla="*/ 496 h 135"/>
                  <a:gd name="T60" fmla="+- 0 13204 13122"/>
                  <a:gd name="T61" fmla="*/ T60 w 137"/>
                  <a:gd name="T62" fmla="+- 0 499 496"/>
                  <a:gd name="T63" fmla="*/ 499 h 135"/>
                  <a:gd name="T64" fmla="+- 0 13253 13122"/>
                  <a:gd name="T65" fmla="*/ T64 w 137"/>
                  <a:gd name="T66" fmla="+- 0 537 496"/>
                  <a:gd name="T67" fmla="*/ 537 h 135"/>
                  <a:gd name="T68" fmla="+- 0 13259 13122"/>
                  <a:gd name="T69" fmla="*/ T68 w 137"/>
                  <a:gd name="T70" fmla="+- 0 565 496"/>
                  <a:gd name="T71" fmla="*/ 565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37" h="135">
                    <a:moveTo>
                      <a:pt x="137" y="69"/>
                    </a:moveTo>
                    <a:lnTo>
                      <a:pt x="134" y="91"/>
                    </a:lnTo>
                    <a:lnTo>
                      <a:pt x="123" y="110"/>
                    </a:lnTo>
                    <a:lnTo>
                      <a:pt x="108" y="125"/>
                    </a:lnTo>
                    <a:lnTo>
                      <a:pt x="88" y="135"/>
                    </a:lnTo>
                    <a:lnTo>
                      <a:pt x="60" y="134"/>
                    </a:lnTo>
                    <a:lnTo>
                      <a:pt x="37" y="127"/>
                    </a:lnTo>
                    <a:lnTo>
                      <a:pt x="19" y="116"/>
                    </a:lnTo>
                    <a:lnTo>
                      <a:pt x="7" y="102"/>
                    </a:lnTo>
                    <a:lnTo>
                      <a:pt x="0" y="84"/>
                    </a:lnTo>
                    <a:lnTo>
                      <a:pt x="2" y="57"/>
                    </a:lnTo>
                    <a:lnTo>
                      <a:pt x="9" y="35"/>
                    </a:lnTo>
                    <a:lnTo>
                      <a:pt x="22" y="18"/>
                    </a:lnTo>
                    <a:lnTo>
                      <a:pt x="38" y="6"/>
                    </a:lnTo>
                    <a:lnTo>
                      <a:pt x="56" y="0"/>
                    </a:lnTo>
                    <a:lnTo>
                      <a:pt x="82" y="3"/>
                    </a:lnTo>
                    <a:lnTo>
                      <a:pt x="131" y="41"/>
                    </a:lnTo>
                    <a:lnTo>
                      <a:pt x="137" y="69"/>
                    </a:lnTo>
                    <a:close/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361" name="Group 390"/>
          <p:cNvGrpSpPr>
            <a:grpSpLocks/>
          </p:cNvGrpSpPr>
          <p:nvPr/>
        </p:nvGrpSpPr>
        <p:grpSpPr bwMode="auto">
          <a:xfrm>
            <a:off x="4997450" y="4149080"/>
            <a:ext cx="3759200" cy="39687"/>
            <a:chOff x="7870" y="-58"/>
            <a:chExt cx="5921" cy="62"/>
          </a:xfrm>
        </p:grpSpPr>
        <p:grpSp>
          <p:nvGrpSpPr>
            <p:cNvPr id="362" name="Group 391"/>
            <p:cNvGrpSpPr>
              <a:grpSpLocks/>
            </p:cNvGrpSpPr>
            <p:nvPr/>
          </p:nvGrpSpPr>
          <p:grpSpPr bwMode="auto">
            <a:xfrm>
              <a:off x="7877" y="-51"/>
              <a:ext cx="5906" cy="2"/>
              <a:chOff x="7877" y="-51"/>
              <a:chExt cx="5906" cy="2"/>
            </a:xfrm>
          </p:grpSpPr>
          <p:sp>
            <p:nvSpPr>
              <p:cNvPr id="379" name="Freeform 392"/>
              <p:cNvSpPr>
                <a:spLocks/>
              </p:cNvSpPr>
              <p:nvPr/>
            </p:nvSpPr>
            <p:spPr bwMode="auto">
              <a:xfrm>
                <a:off x="7877" y="-51"/>
                <a:ext cx="5906" cy="2"/>
              </a:xfrm>
              <a:custGeom>
                <a:avLst/>
                <a:gdLst>
                  <a:gd name="T0" fmla="+- 0 7877 7877"/>
                  <a:gd name="T1" fmla="*/ T0 w 5906"/>
                  <a:gd name="T2" fmla="+- 0 13783 7877"/>
                  <a:gd name="T3" fmla="*/ T2 w 590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906">
                    <a:moveTo>
                      <a:pt x="0" y="0"/>
                    </a:moveTo>
                    <a:lnTo>
                      <a:pt x="5906" y="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63" name="Group 393"/>
            <p:cNvGrpSpPr>
              <a:grpSpLocks/>
            </p:cNvGrpSpPr>
            <p:nvPr/>
          </p:nvGrpSpPr>
          <p:grpSpPr bwMode="auto">
            <a:xfrm>
              <a:off x="7877" y="-51"/>
              <a:ext cx="2" cy="48"/>
              <a:chOff x="7877" y="-51"/>
              <a:chExt cx="2" cy="48"/>
            </a:xfrm>
          </p:grpSpPr>
          <p:sp>
            <p:nvSpPr>
              <p:cNvPr id="378" name="Freeform 394"/>
              <p:cNvSpPr>
                <a:spLocks/>
              </p:cNvSpPr>
              <p:nvPr/>
            </p:nvSpPr>
            <p:spPr bwMode="auto">
              <a:xfrm>
                <a:off x="7877" y="-51"/>
                <a:ext cx="2" cy="48"/>
              </a:xfrm>
              <a:custGeom>
                <a:avLst/>
                <a:gdLst>
                  <a:gd name="T0" fmla="+- 0 -51 -51"/>
                  <a:gd name="T1" fmla="*/ -51 h 48"/>
                  <a:gd name="T2" fmla="+- 0 -3 -51"/>
                  <a:gd name="T3" fmla="*/ -3 h 4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64" name="Group 395"/>
            <p:cNvGrpSpPr>
              <a:grpSpLocks/>
            </p:cNvGrpSpPr>
            <p:nvPr/>
          </p:nvGrpSpPr>
          <p:grpSpPr bwMode="auto">
            <a:xfrm>
              <a:off x="9060" y="-51"/>
              <a:ext cx="2" cy="48"/>
              <a:chOff x="9060" y="-51"/>
              <a:chExt cx="2" cy="48"/>
            </a:xfrm>
          </p:grpSpPr>
          <p:sp>
            <p:nvSpPr>
              <p:cNvPr id="377" name="Freeform 396"/>
              <p:cNvSpPr>
                <a:spLocks/>
              </p:cNvSpPr>
              <p:nvPr/>
            </p:nvSpPr>
            <p:spPr bwMode="auto">
              <a:xfrm>
                <a:off x="9060" y="-51"/>
                <a:ext cx="2" cy="48"/>
              </a:xfrm>
              <a:custGeom>
                <a:avLst/>
                <a:gdLst>
                  <a:gd name="T0" fmla="+- 0 -51 -51"/>
                  <a:gd name="T1" fmla="*/ -51 h 48"/>
                  <a:gd name="T2" fmla="+- 0 -3 -51"/>
                  <a:gd name="T3" fmla="*/ -3 h 4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65" name="Group 397"/>
            <p:cNvGrpSpPr>
              <a:grpSpLocks/>
            </p:cNvGrpSpPr>
            <p:nvPr/>
          </p:nvGrpSpPr>
          <p:grpSpPr bwMode="auto">
            <a:xfrm>
              <a:off x="10241" y="-51"/>
              <a:ext cx="2" cy="48"/>
              <a:chOff x="10241" y="-51"/>
              <a:chExt cx="2" cy="48"/>
            </a:xfrm>
          </p:grpSpPr>
          <p:sp>
            <p:nvSpPr>
              <p:cNvPr id="376" name="Freeform 398"/>
              <p:cNvSpPr>
                <a:spLocks/>
              </p:cNvSpPr>
              <p:nvPr/>
            </p:nvSpPr>
            <p:spPr bwMode="auto">
              <a:xfrm>
                <a:off x="10241" y="-51"/>
                <a:ext cx="2" cy="48"/>
              </a:xfrm>
              <a:custGeom>
                <a:avLst/>
                <a:gdLst>
                  <a:gd name="T0" fmla="+- 0 -51 -51"/>
                  <a:gd name="T1" fmla="*/ -51 h 48"/>
                  <a:gd name="T2" fmla="+- 0 -3 -51"/>
                  <a:gd name="T3" fmla="*/ -3 h 4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66" name="Group 399"/>
            <p:cNvGrpSpPr>
              <a:grpSpLocks/>
            </p:cNvGrpSpPr>
            <p:nvPr/>
          </p:nvGrpSpPr>
          <p:grpSpPr bwMode="auto">
            <a:xfrm>
              <a:off x="11422" y="-51"/>
              <a:ext cx="2" cy="48"/>
              <a:chOff x="11422" y="-51"/>
              <a:chExt cx="2" cy="48"/>
            </a:xfrm>
          </p:grpSpPr>
          <p:sp>
            <p:nvSpPr>
              <p:cNvPr id="375" name="Freeform 400"/>
              <p:cNvSpPr>
                <a:spLocks/>
              </p:cNvSpPr>
              <p:nvPr/>
            </p:nvSpPr>
            <p:spPr bwMode="auto">
              <a:xfrm>
                <a:off x="11422" y="-51"/>
                <a:ext cx="2" cy="48"/>
              </a:xfrm>
              <a:custGeom>
                <a:avLst/>
                <a:gdLst>
                  <a:gd name="T0" fmla="+- 0 -51 -51"/>
                  <a:gd name="T1" fmla="*/ -51 h 48"/>
                  <a:gd name="T2" fmla="+- 0 -3 -51"/>
                  <a:gd name="T3" fmla="*/ -3 h 4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67" name="Group 401"/>
            <p:cNvGrpSpPr>
              <a:grpSpLocks/>
            </p:cNvGrpSpPr>
            <p:nvPr/>
          </p:nvGrpSpPr>
          <p:grpSpPr bwMode="auto">
            <a:xfrm>
              <a:off x="12602" y="-51"/>
              <a:ext cx="2" cy="48"/>
              <a:chOff x="12602" y="-51"/>
              <a:chExt cx="2" cy="48"/>
            </a:xfrm>
          </p:grpSpPr>
          <p:sp>
            <p:nvSpPr>
              <p:cNvPr id="374" name="Freeform 402"/>
              <p:cNvSpPr>
                <a:spLocks/>
              </p:cNvSpPr>
              <p:nvPr/>
            </p:nvSpPr>
            <p:spPr bwMode="auto">
              <a:xfrm>
                <a:off x="12602" y="-51"/>
                <a:ext cx="2" cy="48"/>
              </a:xfrm>
              <a:custGeom>
                <a:avLst/>
                <a:gdLst>
                  <a:gd name="T0" fmla="+- 0 -51 -51"/>
                  <a:gd name="T1" fmla="*/ -51 h 48"/>
                  <a:gd name="T2" fmla="+- 0 -3 -51"/>
                  <a:gd name="T3" fmla="*/ -3 h 4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68" name="Group 403"/>
            <p:cNvGrpSpPr>
              <a:grpSpLocks/>
            </p:cNvGrpSpPr>
            <p:nvPr/>
          </p:nvGrpSpPr>
          <p:grpSpPr bwMode="auto">
            <a:xfrm>
              <a:off x="13783" y="-51"/>
              <a:ext cx="2" cy="48"/>
              <a:chOff x="13783" y="-51"/>
              <a:chExt cx="2" cy="48"/>
            </a:xfrm>
          </p:grpSpPr>
          <p:sp>
            <p:nvSpPr>
              <p:cNvPr id="371" name="Freeform 404"/>
              <p:cNvSpPr>
                <a:spLocks/>
              </p:cNvSpPr>
              <p:nvPr/>
            </p:nvSpPr>
            <p:spPr bwMode="auto">
              <a:xfrm>
                <a:off x="13783" y="-51"/>
                <a:ext cx="2" cy="48"/>
              </a:xfrm>
              <a:custGeom>
                <a:avLst/>
                <a:gdLst>
                  <a:gd name="T0" fmla="+- 0 -51 -51"/>
                  <a:gd name="T1" fmla="*/ -51 h 48"/>
                  <a:gd name="T2" fmla="+- 0 -3 -51"/>
                  <a:gd name="T3" fmla="*/ -3 h 4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7565" name="Prostokąt 7564"/>
          <p:cNvSpPr/>
          <p:nvPr/>
        </p:nvSpPr>
        <p:spPr>
          <a:xfrm>
            <a:off x="5020446" y="4190075"/>
            <a:ext cx="37317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1 July </a:t>
            </a:r>
            <a:r>
              <a:rPr lang="en-US" sz="900" b="1" dirty="0" smtClean="0">
                <a:solidFill>
                  <a:srgbClr val="002060"/>
                </a:solidFill>
              </a:rPr>
              <a:t>2010</a:t>
            </a:r>
            <a:r>
              <a:rPr lang="pl-PL" sz="900" b="1" dirty="0" smtClean="0">
                <a:solidFill>
                  <a:srgbClr val="002060"/>
                </a:solidFill>
              </a:rPr>
              <a:t>         </a:t>
            </a:r>
            <a:r>
              <a:rPr lang="en-US" sz="900" b="1" dirty="0" smtClean="0">
                <a:solidFill>
                  <a:srgbClr val="002060"/>
                </a:solidFill>
              </a:rPr>
              <a:t>1July 2011</a:t>
            </a:r>
            <a:r>
              <a:rPr lang="pl-PL" sz="900" b="1" dirty="0" smtClean="0">
                <a:solidFill>
                  <a:srgbClr val="002060"/>
                </a:solidFill>
              </a:rPr>
              <a:t>          </a:t>
            </a:r>
            <a:r>
              <a:rPr lang="en-US" sz="900" b="1" dirty="0" smtClean="0">
                <a:solidFill>
                  <a:srgbClr val="002060"/>
                </a:solidFill>
              </a:rPr>
              <a:t>1 </a:t>
            </a:r>
            <a:r>
              <a:rPr lang="en-US" sz="900" b="1" dirty="0">
                <a:solidFill>
                  <a:srgbClr val="002060"/>
                </a:solidFill>
              </a:rPr>
              <a:t>July </a:t>
            </a:r>
            <a:r>
              <a:rPr lang="en-US" sz="900" b="1" dirty="0" smtClean="0">
                <a:solidFill>
                  <a:srgbClr val="002060"/>
                </a:solidFill>
              </a:rPr>
              <a:t>2012</a:t>
            </a:r>
            <a:r>
              <a:rPr lang="pl-PL" sz="900" b="1" dirty="0" smtClean="0">
                <a:solidFill>
                  <a:srgbClr val="002060"/>
                </a:solidFill>
              </a:rPr>
              <a:t>         </a:t>
            </a:r>
            <a:r>
              <a:rPr lang="en-US" sz="900" b="1" dirty="0" smtClean="0">
                <a:solidFill>
                  <a:srgbClr val="002060"/>
                </a:solidFill>
              </a:rPr>
              <a:t>1 </a:t>
            </a:r>
            <a:r>
              <a:rPr lang="en-US" sz="900" b="1" dirty="0">
                <a:solidFill>
                  <a:srgbClr val="002060"/>
                </a:solidFill>
              </a:rPr>
              <a:t>July </a:t>
            </a:r>
            <a:r>
              <a:rPr lang="en-US" sz="900" b="1" dirty="0" smtClean="0">
                <a:solidFill>
                  <a:srgbClr val="002060"/>
                </a:solidFill>
              </a:rPr>
              <a:t>2013</a:t>
            </a:r>
            <a:r>
              <a:rPr lang="pl-PL" sz="900" b="1" dirty="0" smtClean="0">
                <a:solidFill>
                  <a:srgbClr val="002060"/>
                </a:solidFill>
              </a:rPr>
              <a:t>         </a:t>
            </a:r>
            <a:r>
              <a:rPr lang="en-US" sz="900" b="1" dirty="0" smtClean="0">
                <a:solidFill>
                  <a:srgbClr val="002060"/>
                </a:solidFill>
              </a:rPr>
              <a:t>1 July</a:t>
            </a:r>
            <a:r>
              <a:rPr lang="pl-PL" sz="900" b="1" dirty="0" smtClean="0">
                <a:solidFill>
                  <a:srgbClr val="002060"/>
                </a:solidFill>
              </a:rPr>
              <a:t> 2014</a:t>
            </a:r>
            <a:r>
              <a:rPr lang="en-US" sz="900" b="1" dirty="0" smtClean="0">
                <a:solidFill>
                  <a:srgbClr val="002060"/>
                </a:solidFill>
              </a:rPr>
              <a:t> 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7566" name="Prostokąt 7565"/>
          <p:cNvSpPr/>
          <p:nvPr/>
        </p:nvSpPr>
        <p:spPr>
          <a:xfrm>
            <a:off x="5026006" y="3079993"/>
            <a:ext cx="3889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Number of concessions for shale gas exploration in Poland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7577" name="Rectangle 4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583" name="pole tekstowe 7582"/>
          <p:cNvSpPr txBox="1"/>
          <p:nvPr/>
        </p:nvSpPr>
        <p:spPr>
          <a:xfrm>
            <a:off x="5027681" y="1124744"/>
            <a:ext cx="3759771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b="1" dirty="0">
                <a:solidFill>
                  <a:srgbClr val="002060"/>
                </a:solidFill>
              </a:rPr>
              <a:t>Red blocks </a:t>
            </a:r>
            <a:r>
              <a:rPr lang="en-US" sz="1050" dirty="0">
                <a:solidFill>
                  <a:srgbClr val="002060"/>
                </a:solidFill>
              </a:rPr>
              <a:t>represent </a:t>
            </a:r>
            <a:r>
              <a:rPr lang="en-US" sz="1050" u="sng" dirty="0">
                <a:solidFill>
                  <a:srgbClr val="002060"/>
                </a:solidFill>
              </a:rPr>
              <a:t>’shale gas’  </a:t>
            </a:r>
            <a:r>
              <a:rPr lang="en-US" sz="1050" dirty="0">
                <a:solidFill>
                  <a:srgbClr val="002060"/>
                </a:solidFill>
              </a:rPr>
              <a:t> </a:t>
            </a:r>
            <a:r>
              <a:rPr lang="en-US" sz="1050" dirty="0" smtClean="0">
                <a:solidFill>
                  <a:srgbClr val="002060"/>
                </a:solidFill>
              </a:rPr>
              <a:t>licenses.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b="1" dirty="0" smtClean="0">
                <a:solidFill>
                  <a:srgbClr val="002060"/>
                </a:solidFill>
              </a:rPr>
              <a:t>Grey </a:t>
            </a:r>
            <a:r>
              <a:rPr lang="en-US" sz="1050" b="1" dirty="0">
                <a:solidFill>
                  <a:srgbClr val="002060"/>
                </a:solidFill>
              </a:rPr>
              <a:t>blocks </a:t>
            </a:r>
            <a:r>
              <a:rPr lang="en-US" sz="1050" dirty="0">
                <a:solidFill>
                  <a:srgbClr val="002060"/>
                </a:solidFill>
              </a:rPr>
              <a:t>represent </a:t>
            </a:r>
            <a:r>
              <a:rPr lang="en-US" sz="1050" u="sng" dirty="0">
                <a:solidFill>
                  <a:srgbClr val="002060"/>
                </a:solidFill>
              </a:rPr>
              <a:t>conventional gas</a:t>
            </a:r>
            <a:r>
              <a:rPr lang="en-US" sz="1050" dirty="0">
                <a:solidFill>
                  <a:srgbClr val="002060"/>
                </a:solidFill>
              </a:rPr>
              <a:t> </a:t>
            </a:r>
            <a:r>
              <a:rPr lang="en-US" sz="1050" dirty="0" smtClean="0">
                <a:solidFill>
                  <a:srgbClr val="002060"/>
                </a:solidFill>
              </a:rPr>
              <a:t>licenses.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As </a:t>
            </a:r>
            <a:r>
              <a:rPr lang="en-US" sz="1050" dirty="0">
                <a:solidFill>
                  <a:srgbClr val="002060"/>
                </a:solidFill>
              </a:rPr>
              <a:t>at 30 June 2014 there were </a:t>
            </a:r>
            <a:r>
              <a:rPr lang="en-US" sz="1050" b="1" dirty="0">
                <a:solidFill>
                  <a:srgbClr val="002060"/>
                </a:solidFill>
              </a:rPr>
              <a:t>76 concessions </a:t>
            </a:r>
            <a:r>
              <a:rPr lang="en-US" sz="1050" dirty="0">
                <a:solidFill>
                  <a:srgbClr val="002060"/>
                </a:solidFill>
              </a:rPr>
              <a:t>granted to </a:t>
            </a:r>
            <a:r>
              <a:rPr lang="en-US" sz="1050" dirty="0" smtClean="0">
                <a:solidFill>
                  <a:srgbClr val="002060"/>
                </a:solidFill>
              </a:rPr>
              <a:t>28*</a:t>
            </a:r>
            <a:r>
              <a:rPr lang="pl-PL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 smtClean="0">
                <a:solidFill>
                  <a:srgbClr val="002060"/>
                </a:solidFill>
              </a:rPr>
              <a:t>entities.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From </a:t>
            </a:r>
            <a:r>
              <a:rPr lang="en-US" sz="1050" dirty="0">
                <a:solidFill>
                  <a:srgbClr val="002060"/>
                </a:solidFill>
              </a:rPr>
              <a:t>2012, the </a:t>
            </a:r>
            <a:r>
              <a:rPr lang="en-US" sz="1050" b="1" dirty="0">
                <a:solidFill>
                  <a:srgbClr val="002060"/>
                </a:solidFill>
              </a:rPr>
              <a:t>number of concessions decreased </a:t>
            </a:r>
            <a:r>
              <a:rPr lang="en-US" sz="1050" dirty="0">
                <a:solidFill>
                  <a:srgbClr val="002060"/>
                </a:solidFill>
              </a:rPr>
              <a:t>gradually. Until 30 June 2014, majors including Marathon Oil, Talisman Energy, </a:t>
            </a:r>
            <a:r>
              <a:rPr lang="en-US" sz="1050" dirty="0" err="1">
                <a:solidFill>
                  <a:srgbClr val="002060"/>
                </a:solidFill>
              </a:rPr>
              <a:t>Eni</a:t>
            </a:r>
            <a:r>
              <a:rPr lang="en-US" sz="1050" dirty="0">
                <a:solidFill>
                  <a:srgbClr val="002060"/>
                </a:solidFill>
              </a:rPr>
              <a:t>, Total and ExxonMobil </a:t>
            </a:r>
            <a:r>
              <a:rPr lang="en-US" sz="1050" b="1" dirty="0">
                <a:solidFill>
                  <a:srgbClr val="002060"/>
                </a:solidFill>
              </a:rPr>
              <a:t>pulled out </a:t>
            </a:r>
            <a:r>
              <a:rPr lang="en-US" sz="1050" dirty="0">
                <a:solidFill>
                  <a:srgbClr val="002060"/>
                </a:solidFill>
              </a:rPr>
              <a:t>from </a:t>
            </a:r>
            <a:r>
              <a:rPr lang="en-US" sz="1050" dirty="0" smtClean="0">
                <a:solidFill>
                  <a:srgbClr val="002060"/>
                </a:solidFill>
              </a:rPr>
              <a:t>Poland.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b="1" dirty="0" smtClean="0">
                <a:solidFill>
                  <a:srgbClr val="002060"/>
                </a:solidFill>
              </a:rPr>
              <a:t>Polish </a:t>
            </a:r>
            <a:r>
              <a:rPr lang="en-US" sz="1050" b="1" dirty="0">
                <a:solidFill>
                  <a:srgbClr val="002060"/>
                </a:solidFill>
              </a:rPr>
              <a:t>national companies </a:t>
            </a:r>
            <a:r>
              <a:rPr lang="en-US" sz="1050" dirty="0">
                <a:solidFill>
                  <a:srgbClr val="002060"/>
                </a:solidFill>
              </a:rPr>
              <a:t>as at 30.06.2014 held </a:t>
            </a:r>
            <a:r>
              <a:rPr lang="en-US" sz="1050" b="1" dirty="0" smtClean="0">
                <a:solidFill>
                  <a:srgbClr val="002060"/>
                </a:solidFill>
              </a:rPr>
              <a:t>29 </a:t>
            </a:r>
            <a:r>
              <a:rPr lang="en-US" sz="1050" b="1" dirty="0">
                <a:solidFill>
                  <a:srgbClr val="002060"/>
                </a:solidFill>
              </a:rPr>
              <a:t>concessions</a:t>
            </a:r>
            <a:r>
              <a:rPr lang="en-US" sz="1050" dirty="0">
                <a:solidFill>
                  <a:srgbClr val="002060"/>
                </a:solidFill>
              </a:rPr>
              <a:t>.</a:t>
            </a:r>
            <a:endParaRPr lang="pl-PL" sz="1050" dirty="0">
              <a:solidFill>
                <a:srgbClr val="002060"/>
              </a:solidFill>
            </a:endParaRPr>
          </a:p>
        </p:txBody>
      </p:sp>
      <p:sp>
        <p:nvSpPr>
          <p:cNvPr id="7601" name="pole tekstowe 7600"/>
          <p:cNvSpPr txBox="1"/>
          <p:nvPr/>
        </p:nvSpPr>
        <p:spPr>
          <a:xfrm>
            <a:off x="1275118" y="6063246"/>
            <a:ext cx="1272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Source: www.mos.gov.pl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7602" name="Prostokąt 7601"/>
          <p:cNvSpPr/>
          <p:nvPr/>
        </p:nvSpPr>
        <p:spPr>
          <a:xfrm>
            <a:off x="1471218" y="6474822"/>
            <a:ext cx="3349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*</a:t>
            </a:r>
            <a:r>
              <a:rPr lang="en-US" sz="800" dirty="0" smtClean="0">
                <a:solidFill>
                  <a:srgbClr val="002060"/>
                </a:solidFill>
              </a:rPr>
              <a:t>Including </a:t>
            </a:r>
            <a:r>
              <a:rPr lang="en-US" sz="800" dirty="0">
                <a:solidFill>
                  <a:srgbClr val="002060"/>
                </a:solidFill>
              </a:rPr>
              <a:t>2 </a:t>
            </a:r>
            <a:r>
              <a:rPr lang="en-US" sz="800" dirty="0" err="1">
                <a:solidFill>
                  <a:srgbClr val="002060"/>
                </a:solidFill>
              </a:rPr>
              <a:t>entites</a:t>
            </a:r>
            <a:r>
              <a:rPr lang="en-US" sz="800" dirty="0">
                <a:solidFill>
                  <a:srgbClr val="002060"/>
                </a:solidFill>
              </a:rPr>
              <a:t> controlled by Lane Energy and 4 </a:t>
            </a:r>
            <a:r>
              <a:rPr lang="en-US" sz="800" dirty="0" err="1">
                <a:solidFill>
                  <a:srgbClr val="002060"/>
                </a:solidFill>
              </a:rPr>
              <a:t>entites</a:t>
            </a:r>
            <a:r>
              <a:rPr lang="en-US" sz="800" dirty="0">
                <a:solidFill>
                  <a:srgbClr val="002060"/>
                </a:solidFill>
              </a:rPr>
              <a:t> controlled by</a:t>
            </a:r>
            <a:endParaRPr lang="pl-PL" sz="800" dirty="0">
              <a:solidFill>
                <a:srgbClr val="002060"/>
              </a:solidFill>
            </a:endParaRPr>
          </a:p>
          <a:p>
            <a:r>
              <a:rPr lang="en-US" sz="800" dirty="0">
                <a:solidFill>
                  <a:srgbClr val="002060"/>
                </a:solidFill>
              </a:rPr>
              <a:t>San Leon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468" name="pole tekstowe 467"/>
          <p:cNvSpPr txBox="1"/>
          <p:nvPr/>
        </p:nvSpPr>
        <p:spPr>
          <a:xfrm>
            <a:off x="5169199" y="6474822"/>
            <a:ext cx="3305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Source: www.mos.gov.pl,  www.polskielupki.pl</a:t>
            </a:r>
            <a:endParaRPr lang="pl-PL" sz="800" dirty="0">
              <a:solidFill>
                <a:srgbClr val="002060"/>
              </a:solidFill>
            </a:endParaRPr>
          </a:p>
        </p:txBody>
      </p:sp>
      <p:grpSp>
        <p:nvGrpSpPr>
          <p:cNvPr id="469" name="Group 110"/>
          <p:cNvGrpSpPr>
            <a:grpSpLocks/>
          </p:cNvGrpSpPr>
          <p:nvPr/>
        </p:nvGrpSpPr>
        <p:grpSpPr bwMode="auto">
          <a:xfrm>
            <a:off x="5557683" y="4581128"/>
            <a:ext cx="3119786" cy="245761"/>
            <a:chOff x="7483" y="3512"/>
            <a:chExt cx="6226" cy="388"/>
          </a:xfrm>
        </p:grpSpPr>
        <p:sp>
          <p:nvSpPr>
            <p:cNvPr id="470" name="Freeform 111"/>
            <p:cNvSpPr>
              <a:spLocks/>
            </p:cNvSpPr>
            <p:nvPr/>
          </p:nvSpPr>
          <p:spPr bwMode="auto">
            <a:xfrm>
              <a:off x="7483" y="3512"/>
              <a:ext cx="6226" cy="388"/>
            </a:xfrm>
            <a:custGeom>
              <a:avLst/>
              <a:gdLst>
                <a:gd name="T0" fmla="+- 0 7483 7483"/>
                <a:gd name="T1" fmla="*/ T0 w 6226"/>
                <a:gd name="T2" fmla="+- 0 3900 3512"/>
                <a:gd name="T3" fmla="*/ 3900 h 388"/>
                <a:gd name="T4" fmla="+- 0 13708 7483"/>
                <a:gd name="T5" fmla="*/ T4 w 6226"/>
                <a:gd name="T6" fmla="+- 0 3900 3512"/>
                <a:gd name="T7" fmla="*/ 3900 h 388"/>
                <a:gd name="T8" fmla="+- 0 13708 7483"/>
                <a:gd name="T9" fmla="*/ T8 w 6226"/>
                <a:gd name="T10" fmla="+- 0 3512 3512"/>
                <a:gd name="T11" fmla="*/ 3512 h 388"/>
                <a:gd name="T12" fmla="+- 0 7483 7483"/>
                <a:gd name="T13" fmla="*/ T12 w 6226"/>
                <a:gd name="T14" fmla="+- 0 3512 3512"/>
                <a:gd name="T15" fmla="*/ 3512 h 388"/>
                <a:gd name="T16" fmla="+- 0 7483 7483"/>
                <a:gd name="T17" fmla="*/ T16 w 6226"/>
                <a:gd name="T18" fmla="+- 0 3900 3512"/>
                <a:gd name="T19" fmla="*/ 3900 h 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226" h="388">
                  <a:moveTo>
                    <a:pt x="0" y="388"/>
                  </a:moveTo>
                  <a:lnTo>
                    <a:pt x="6225" y="388"/>
                  </a:lnTo>
                  <a:lnTo>
                    <a:pt x="6225" y="0"/>
                  </a:lnTo>
                  <a:lnTo>
                    <a:pt x="0" y="0"/>
                  </a:lnTo>
                  <a:lnTo>
                    <a:pt x="0" y="388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</p:grpSp>
      <p:sp>
        <p:nvSpPr>
          <p:cNvPr id="7604" name="Prostokąt 7603"/>
          <p:cNvSpPr/>
          <p:nvPr/>
        </p:nvSpPr>
        <p:spPr>
          <a:xfrm>
            <a:off x="5563686" y="4582303"/>
            <a:ext cx="30857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Shale gas concessions per company as at 30.06.2014</a:t>
            </a:r>
            <a:endParaRPr lang="pl-PL" sz="1050" dirty="0">
              <a:solidFill>
                <a:schemeClr val="bg1"/>
              </a:solidFill>
            </a:endParaRPr>
          </a:p>
        </p:txBody>
      </p:sp>
      <p:sp>
        <p:nvSpPr>
          <p:cNvPr id="7605" name="Prostokąt 7604"/>
          <p:cNvSpPr/>
          <p:nvPr/>
        </p:nvSpPr>
        <p:spPr>
          <a:xfrm>
            <a:off x="7057233" y="5398882"/>
            <a:ext cx="18261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</a:rPr>
              <a:t>1   </a:t>
            </a:r>
            <a:r>
              <a:rPr lang="pl-PL" sz="800" dirty="0" smtClean="0">
                <a:solidFill>
                  <a:srgbClr val="002060"/>
                </a:solidFill>
              </a:rPr>
              <a:t>  </a:t>
            </a:r>
            <a:r>
              <a:rPr lang="en-US" sz="800" dirty="0" smtClean="0">
                <a:solidFill>
                  <a:srgbClr val="002060"/>
                </a:solidFill>
              </a:rPr>
              <a:t>1   </a:t>
            </a:r>
            <a:r>
              <a:rPr lang="pl-PL" sz="800" dirty="0" smtClean="0">
                <a:solidFill>
                  <a:srgbClr val="002060"/>
                </a:solidFill>
              </a:rPr>
              <a:t>  </a:t>
            </a:r>
            <a:r>
              <a:rPr lang="en-US" sz="800" dirty="0" smtClean="0">
                <a:solidFill>
                  <a:srgbClr val="002060"/>
                </a:solidFill>
              </a:rPr>
              <a:t>1   </a:t>
            </a:r>
            <a:r>
              <a:rPr lang="pl-PL" sz="800" dirty="0" smtClean="0">
                <a:solidFill>
                  <a:srgbClr val="002060"/>
                </a:solidFill>
              </a:rPr>
              <a:t>  </a:t>
            </a:r>
            <a:r>
              <a:rPr lang="en-US" sz="800" dirty="0" smtClean="0">
                <a:solidFill>
                  <a:srgbClr val="002060"/>
                </a:solidFill>
              </a:rPr>
              <a:t>1   </a:t>
            </a:r>
            <a:r>
              <a:rPr lang="pl-PL" sz="800" dirty="0" smtClean="0">
                <a:solidFill>
                  <a:srgbClr val="002060"/>
                </a:solidFill>
              </a:rPr>
              <a:t>  </a:t>
            </a:r>
            <a:r>
              <a:rPr lang="en-US" sz="800" dirty="0" smtClean="0">
                <a:solidFill>
                  <a:srgbClr val="002060"/>
                </a:solidFill>
              </a:rPr>
              <a:t>1 </a:t>
            </a:r>
            <a:r>
              <a:rPr lang="pl-PL" sz="800" dirty="0" smtClean="0">
                <a:solidFill>
                  <a:srgbClr val="002060"/>
                </a:solidFill>
              </a:rPr>
              <a:t>  </a:t>
            </a:r>
            <a:r>
              <a:rPr lang="en-US" sz="800" dirty="0" smtClean="0">
                <a:solidFill>
                  <a:srgbClr val="002060"/>
                </a:solidFill>
              </a:rPr>
              <a:t> </a:t>
            </a:r>
            <a:r>
              <a:rPr lang="en-US" sz="800" dirty="0">
                <a:solidFill>
                  <a:srgbClr val="002060"/>
                </a:solidFill>
              </a:rPr>
              <a:t>1   </a:t>
            </a:r>
            <a:r>
              <a:rPr lang="pl-PL" sz="800" dirty="0" smtClean="0">
                <a:solidFill>
                  <a:srgbClr val="002060"/>
                </a:solidFill>
              </a:rPr>
              <a:t>  </a:t>
            </a:r>
            <a:r>
              <a:rPr lang="en-US" sz="800" dirty="0" smtClean="0">
                <a:solidFill>
                  <a:srgbClr val="002060"/>
                </a:solidFill>
              </a:rPr>
              <a:t>1  </a:t>
            </a:r>
            <a:r>
              <a:rPr lang="pl-PL" sz="800" dirty="0" smtClean="0">
                <a:solidFill>
                  <a:srgbClr val="002060"/>
                </a:solidFill>
              </a:rPr>
              <a:t> </a:t>
            </a:r>
            <a:r>
              <a:rPr lang="en-US" sz="800" dirty="0" smtClean="0">
                <a:solidFill>
                  <a:srgbClr val="002060"/>
                </a:solidFill>
              </a:rPr>
              <a:t> </a:t>
            </a:r>
            <a:r>
              <a:rPr lang="pl-PL" sz="800" dirty="0" smtClean="0">
                <a:solidFill>
                  <a:srgbClr val="002060"/>
                </a:solidFill>
              </a:rPr>
              <a:t> </a:t>
            </a:r>
            <a:r>
              <a:rPr lang="en-US" sz="800" dirty="0" smtClean="0">
                <a:solidFill>
                  <a:srgbClr val="002060"/>
                </a:solidFill>
              </a:rPr>
              <a:t>1   </a:t>
            </a:r>
            <a:r>
              <a:rPr lang="pl-PL" sz="800" dirty="0" smtClean="0">
                <a:solidFill>
                  <a:srgbClr val="002060"/>
                </a:solidFill>
              </a:rPr>
              <a:t> </a:t>
            </a:r>
            <a:r>
              <a:rPr lang="en-US" sz="800" dirty="0" smtClean="0">
                <a:solidFill>
                  <a:srgbClr val="002060"/>
                </a:solidFill>
              </a:rPr>
              <a:t>1   </a:t>
            </a:r>
            <a:r>
              <a:rPr lang="pl-PL" sz="800" dirty="0" smtClean="0">
                <a:solidFill>
                  <a:srgbClr val="002060"/>
                </a:solidFill>
              </a:rPr>
              <a:t>  </a:t>
            </a:r>
            <a:r>
              <a:rPr lang="en-US" sz="800" dirty="0" smtClean="0">
                <a:solidFill>
                  <a:srgbClr val="002060"/>
                </a:solidFill>
              </a:rPr>
              <a:t>1  </a:t>
            </a:r>
            <a:r>
              <a:rPr lang="pl-PL" sz="800" dirty="0" smtClean="0">
                <a:solidFill>
                  <a:srgbClr val="002060"/>
                </a:solidFill>
              </a:rPr>
              <a:t>  </a:t>
            </a:r>
            <a:r>
              <a:rPr lang="en-US" sz="800" dirty="0" smtClean="0">
                <a:solidFill>
                  <a:srgbClr val="002060"/>
                </a:solidFill>
              </a:rPr>
              <a:t> </a:t>
            </a:r>
            <a:r>
              <a:rPr lang="en-US" sz="800" dirty="0">
                <a:solidFill>
                  <a:srgbClr val="002060"/>
                </a:solidFill>
              </a:rPr>
              <a:t>1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473" name="Prostokąt 472"/>
          <p:cNvSpPr/>
          <p:nvPr/>
        </p:nvSpPr>
        <p:spPr>
          <a:xfrm>
            <a:off x="6588224" y="5338531"/>
            <a:ext cx="5629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2</a:t>
            </a:r>
            <a:r>
              <a:rPr lang="en-US" sz="800" dirty="0" smtClean="0">
                <a:solidFill>
                  <a:srgbClr val="002060"/>
                </a:solidFill>
              </a:rPr>
              <a:t>   </a:t>
            </a:r>
            <a:r>
              <a:rPr lang="pl-PL" sz="800" dirty="0" smtClean="0">
                <a:solidFill>
                  <a:srgbClr val="002060"/>
                </a:solidFill>
              </a:rPr>
              <a:t>  2</a:t>
            </a:r>
            <a:r>
              <a:rPr lang="en-US" sz="800" dirty="0" smtClean="0">
                <a:solidFill>
                  <a:srgbClr val="002060"/>
                </a:solidFill>
              </a:rPr>
              <a:t>   </a:t>
            </a:r>
            <a:r>
              <a:rPr lang="pl-PL" sz="800" dirty="0" smtClean="0">
                <a:solidFill>
                  <a:srgbClr val="002060"/>
                </a:solidFill>
              </a:rPr>
              <a:t>  2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474" name="Prostokąt 473"/>
          <p:cNvSpPr/>
          <p:nvPr/>
        </p:nvSpPr>
        <p:spPr>
          <a:xfrm>
            <a:off x="5804552" y="5213127"/>
            <a:ext cx="7489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4</a:t>
            </a:r>
            <a:r>
              <a:rPr lang="en-US" sz="800" dirty="0" smtClean="0">
                <a:solidFill>
                  <a:srgbClr val="002060"/>
                </a:solidFill>
              </a:rPr>
              <a:t>   </a:t>
            </a:r>
            <a:r>
              <a:rPr lang="pl-PL" sz="800" dirty="0" smtClean="0">
                <a:solidFill>
                  <a:srgbClr val="002060"/>
                </a:solidFill>
              </a:rPr>
              <a:t>  4</a:t>
            </a:r>
            <a:r>
              <a:rPr lang="en-US" sz="800" dirty="0" smtClean="0">
                <a:solidFill>
                  <a:srgbClr val="002060"/>
                </a:solidFill>
              </a:rPr>
              <a:t>   </a:t>
            </a:r>
            <a:r>
              <a:rPr lang="pl-PL" sz="800" dirty="0" smtClean="0">
                <a:solidFill>
                  <a:srgbClr val="002060"/>
                </a:solidFill>
              </a:rPr>
              <a:t>  4</a:t>
            </a:r>
            <a:r>
              <a:rPr lang="en-US" sz="800" dirty="0" smtClean="0">
                <a:solidFill>
                  <a:srgbClr val="002060"/>
                </a:solidFill>
              </a:rPr>
              <a:t>   </a:t>
            </a:r>
            <a:r>
              <a:rPr lang="pl-PL" sz="800" dirty="0" smtClean="0">
                <a:solidFill>
                  <a:srgbClr val="002060"/>
                </a:solidFill>
              </a:rPr>
              <a:t>  4</a:t>
            </a:r>
            <a:r>
              <a:rPr lang="en-US" sz="800" dirty="0" smtClean="0">
                <a:solidFill>
                  <a:srgbClr val="002060"/>
                </a:solidFill>
              </a:rPr>
              <a:t> 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475" name="Prostokąt 474"/>
          <p:cNvSpPr/>
          <p:nvPr/>
        </p:nvSpPr>
        <p:spPr>
          <a:xfrm>
            <a:off x="6441762" y="5274920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3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476" name="Prostokąt 475"/>
          <p:cNvSpPr/>
          <p:nvPr/>
        </p:nvSpPr>
        <p:spPr>
          <a:xfrm>
            <a:off x="4993083" y="4715837"/>
            <a:ext cx="2872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11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477" name="Prostokąt 476"/>
          <p:cNvSpPr/>
          <p:nvPr/>
        </p:nvSpPr>
        <p:spPr>
          <a:xfrm>
            <a:off x="5192986" y="4906031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9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478" name="Prostokąt 477"/>
          <p:cNvSpPr/>
          <p:nvPr/>
        </p:nvSpPr>
        <p:spPr>
          <a:xfrm>
            <a:off x="5345455" y="4964333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8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479" name="Prostokąt 478"/>
          <p:cNvSpPr/>
          <p:nvPr/>
        </p:nvSpPr>
        <p:spPr>
          <a:xfrm>
            <a:off x="5503279" y="5094091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6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480" name="Prostokąt 479"/>
          <p:cNvSpPr/>
          <p:nvPr/>
        </p:nvSpPr>
        <p:spPr>
          <a:xfrm>
            <a:off x="5657492" y="5144107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5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481" name="Symbol zastępczy numeru slajdu 3"/>
          <p:cNvSpPr txBox="1">
            <a:spLocks/>
          </p:cNvSpPr>
          <p:nvPr/>
        </p:nvSpPr>
        <p:spPr>
          <a:xfrm>
            <a:off x="8483600" y="6524625"/>
            <a:ext cx="425450" cy="2762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274AC-0453-421A-8472-E233C1E64E77}" type="slidenum">
              <a:rPr lang="en-GB" altLang="pl-PL" sz="8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GB" altLang="pl-PL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693331" y="3127361"/>
            <a:ext cx="3897501" cy="246283"/>
            <a:chOff x="7483" y="3512"/>
            <a:chExt cx="6226" cy="388"/>
          </a:xfrm>
        </p:grpSpPr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7483" y="3512"/>
              <a:ext cx="6226" cy="388"/>
            </a:xfrm>
            <a:custGeom>
              <a:avLst/>
              <a:gdLst>
                <a:gd name="T0" fmla="+- 0 7483 7483"/>
                <a:gd name="T1" fmla="*/ T0 w 6226"/>
                <a:gd name="T2" fmla="+- 0 3900 3512"/>
                <a:gd name="T3" fmla="*/ 3900 h 388"/>
                <a:gd name="T4" fmla="+- 0 13708 7483"/>
                <a:gd name="T5" fmla="*/ T4 w 6226"/>
                <a:gd name="T6" fmla="+- 0 3900 3512"/>
                <a:gd name="T7" fmla="*/ 3900 h 388"/>
                <a:gd name="T8" fmla="+- 0 13708 7483"/>
                <a:gd name="T9" fmla="*/ T8 w 6226"/>
                <a:gd name="T10" fmla="+- 0 3512 3512"/>
                <a:gd name="T11" fmla="*/ 3512 h 388"/>
                <a:gd name="T12" fmla="+- 0 7483 7483"/>
                <a:gd name="T13" fmla="*/ T12 w 6226"/>
                <a:gd name="T14" fmla="+- 0 3512 3512"/>
                <a:gd name="T15" fmla="*/ 3512 h 388"/>
                <a:gd name="T16" fmla="+- 0 7483 7483"/>
                <a:gd name="T17" fmla="*/ T16 w 6226"/>
                <a:gd name="T18" fmla="+- 0 3900 3512"/>
                <a:gd name="T19" fmla="*/ 3900 h 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226" h="388">
                  <a:moveTo>
                    <a:pt x="0" y="388"/>
                  </a:moveTo>
                  <a:lnTo>
                    <a:pt x="6225" y="388"/>
                  </a:lnTo>
                  <a:lnTo>
                    <a:pt x="6225" y="0"/>
                  </a:lnTo>
                  <a:lnTo>
                    <a:pt x="0" y="0"/>
                  </a:lnTo>
                  <a:lnTo>
                    <a:pt x="0" y="388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" name="pole tekstowe 1"/>
          <p:cNvSpPr txBox="1"/>
          <p:nvPr/>
        </p:nvSpPr>
        <p:spPr>
          <a:xfrm>
            <a:off x="539552" y="188640"/>
            <a:ext cx="856895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n-US" sz="2800" b="1" dirty="0">
                <a:solidFill>
                  <a:srgbClr val="002060"/>
                </a:solidFill>
              </a:rPr>
              <a:t>Shale gas drilling activities and main </a:t>
            </a:r>
            <a:r>
              <a:rPr lang="en-US" sz="2800" b="1" dirty="0" smtClean="0">
                <a:solidFill>
                  <a:srgbClr val="002060"/>
                </a:solidFill>
              </a:rPr>
              <a:t>players</a:t>
            </a:r>
            <a:r>
              <a:rPr lang="pl-PL" sz="2800" b="1" dirty="0" smtClean="0">
                <a:solidFill>
                  <a:srgbClr val="002060"/>
                </a:solidFill>
              </a:rPr>
              <a:t> (2/2)</a:t>
            </a:r>
            <a:r>
              <a:rPr lang="pl-PL" sz="2800" b="1" dirty="0">
                <a:solidFill>
                  <a:srgbClr val="002060"/>
                </a:solidFill>
              </a:rPr>
              <a:t/>
            </a:r>
            <a:br>
              <a:rPr lang="pl-PL" sz="2800" b="1" dirty="0">
                <a:solidFill>
                  <a:srgbClr val="002060"/>
                </a:solidFill>
              </a:rPr>
            </a:br>
            <a:endParaRPr lang="pl-PL" sz="24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7" y="4843437"/>
            <a:ext cx="37909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16380" y="3578443"/>
            <a:ext cx="3833813" cy="1174750"/>
            <a:chOff x="950" y="326"/>
            <a:chExt cx="6038" cy="1849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340" y="1481"/>
              <a:ext cx="245" cy="684"/>
              <a:chOff x="2340" y="1481"/>
              <a:chExt cx="245" cy="684"/>
            </a:xfrm>
          </p:grpSpPr>
          <p:sp>
            <p:nvSpPr>
              <p:cNvPr id="8193" name="Freeform 5"/>
              <p:cNvSpPr>
                <a:spLocks/>
              </p:cNvSpPr>
              <p:nvPr/>
            </p:nvSpPr>
            <p:spPr bwMode="auto">
              <a:xfrm>
                <a:off x="2340" y="1481"/>
                <a:ext cx="245" cy="684"/>
              </a:xfrm>
              <a:custGeom>
                <a:avLst/>
                <a:gdLst>
                  <a:gd name="T0" fmla="+- 0 2340 2340"/>
                  <a:gd name="T1" fmla="*/ T0 w 245"/>
                  <a:gd name="T2" fmla="+- 0 2165 1481"/>
                  <a:gd name="T3" fmla="*/ 2165 h 684"/>
                  <a:gd name="T4" fmla="+- 0 2585 2340"/>
                  <a:gd name="T5" fmla="*/ T4 w 245"/>
                  <a:gd name="T6" fmla="+- 0 2165 1481"/>
                  <a:gd name="T7" fmla="*/ 2165 h 684"/>
                  <a:gd name="T8" fmla="+- 0 2585 2340"/>
                  <a:gd name="T9" fmla="*/ T8 w 245"/>
                  <a:gd name="T10" fmla="+- 0 1481 1481"/>
                  <a:gd name="T11" fmla="*/ 1481 h 684"/>
                  <a:gd name="T12" fmla="+- 0 2340 2340"/>
                  <a:gd name="T13" fmla="*/ T12 w 245"/>
                  <a:gd name="T14" fmla="+- 0 1481 1481"/>
                  <a:gd name="T15" fmla="*/ 1481 h 684"/>
                  <a:gd name="T16" fmla="+- 0 2340 2340"/>
                  <a:gd name="T17" fmla="*/ T16 w 245"/>
                  <a:gd name="T18" fmla="+- 0 2165 1481"/>
                  <a:gd name="T19" fmla="*/ 2165 h 6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5" h="684">
                    <a:moveTo>
                      <a:pt x="0" y="684"/>
                    </a:moveTo>
                    <a:lnTo>
                      <a:pt x="245" y="684"/>
                    </a:lnTo>
                    <a:lnTo>
                      <a:pt x="245" y="0"/>
                    </a:lnTo>
                    <a:lnTo>
                      <a:pt x="0" y="0"/>
                    </a:lnTo>
                    <a:lnTo>
                      <a:pt x="0" y="684"/>
                    </a:lnTo>
                  </a:path>
                </a:pathLst>
              </a:custGeom>
              <a:solidFill>
                <a:srgbClr val="AAAB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3202" y="1822"/>
              <a:ext cx="245" cy="343"/>
              <a:chOff x="3202" y="1822"/>
              <a:chExt cx="245" cy="343"/>
            </a:xfrm>
          </p:grpSpPr>
          <p:sp>
            <p:nvSpPr>
              <p:cNvPr id="8192" name="Freeform 7"/>
              <p:cNvSpPr>
                <a:spLocks/>
              </p:cNvSpPr>
              <p:nvPr/>
            </p:nvSpPr>
            <p:spPr bwMode="auto">
              <a:xfrm>
                <a:off x="3202" y="1822"/>
                <a:ext cx="245" cy="343"/>
              </a:xfrm>
              <a:custGeom>
                <a:avLst/>
                <a:gdLst>
                  <a:gd name="T0" fmla="+- 0 3202 3202"/>
                  <a:gd name="T1" fmla="*/ T0 w 245"/>
                  <a:gd name="T2" fmla="+- 0 2165 1822"/>
                  <a:gd name="T3" fmla="*/ 2165 h 343"/>
                  <a:gd name="T4" fmla="+- 0 3446 3202"/>
                  <a:gd name="T5" fmla="*/ T4 w 245"/>
                  <a:gd name="T6" fmla="+- 0 2165 1822"/>
                  <a:gd name="T7" fmla="*/ 2165 h 343"/>
                  <a:gd name="T8" fmla="+- 0 3446 3202"/>
                  <a:gd name="T9" fmla="*/ T8 w 245"/>
                  <a:gd name="T10" fmla="+- 0 1822 1822"/>
                  <a:gd name="T11" fmla="*/ 1822 h 343"/>
                  <a:gd name="T12" fmla="+- 0 3202 3202"/>
                  <a:gd name="T13" fmla="*/ T12 w 245"/>
                  <a:gd name="T14" fmla="+- 0 1822 1822"/>
                  <a:gd name="T15" fmla="*/ 1822 h 343"/>
                  <a:gd name="T16" fmla="+- 0 3202 3202"/>
                  <a:gd name="T17" fmla="*/ T16 w 245"/>
                  <a:gd name="T18" fmla="+- 0 2165 1822"/>
                  <a:gd name="T19" fmla="*/ 2165 h 3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5" h="343">
                    <a:moveTo>
                      <a:pt x="0" y="343"/>
                    </a:moveTo>
                    <a:lnTo>
                      <a:pt x="244" y="343"/>
                    </a:lnTo>
                    <a:lnTo>
                      <a:pt x="244" y="0"/>
                    </a:lnTo>
                    <a:lnTo>
                      <a:pt x="0" y="0"/>
                    </a:lnTo>
                    <a:lnTo>
                      <a:pt x="0" y="343"/>
                    </a:lnTo>
                  </a:path>
                </a:pathLst>
              </a:custGeom>
              <a:solidFill>
                <a:srgbClr val="AAAB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4922" y="1822"/>
              <a:ext cx="245" cy="343"/>
              <a:chOff x="4922" y="1822"/>
              <a:chExt cx="245" cy="343"/>
            </a:xfrm>
          </p:grpSpPr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4922" y="1822"/>
                <a:ext cx="245" cy="343"/>
              </a:xfrm>
              <a:custGeom>
                <a:avLst/>
                <a:gdLst>
                  <a:gd name="T0" fmla="+- 0 4922 4922"/>
                  <a:gd name="T1" fmla="*/ T0 w 245"/>
                  <a:gd name="T2" fmla="+- 0 2165 1822"/>
                  <a:gd name="T3" fmla="*/ 2165 h 343"/>
                  <a:gd name="T4" fmla="+- 0 5167 4922"/>
                  <a:gd name="T5" fmla="*/ T4 w 245"/>
                  <a:gd name="T6" fmla="+- 0 2165 1822"/>
                  <a:gd name="T7" fmla="*/ 2165 h 343"/>
                  <a:gd name="T8" fmla="+- 0 5167 4922"/>
                  <a:gd name="T9" fmla="*/ T8 w 245"/>
                  <a:gd name="T10" fmla="+- 0 1822 1822"/>
                  <a:gd name="T11" fmla="*/ 1822 h 343"/>
                  <a:gd name="T12" fmla="+- 0 4922 4922"/>
                  <a:gd name="T13" fmla="*/ T12 w 245"/>
                  <a:gd name="T14" fmla="+- 0 1822 1822"/>
                  <a:gd name="T15" fmla="*/ 1822 h 343"/>
                  <a:gd name="T16" fmla="+- 0 4922 4922"/>
                  <a:gd name="T17" fmla="*/ T16 w 245"/>
                  <a:gd name="T18" fmla="+- 0 2165 1822"/>
                  <a:gd name="T19" fmla="*/ 2165 h 3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5" h="343">
                    <a:moveTo>
                      <a:pt x="0" y="343"/>
                    </a:moveTo>
                    <a:lnTo>
                      <a:pt x="245" y="343"/>
                    </a:lnTo>
                    <a:lnTo>
                      <a:pt x="245" y="0"/>
                    </a:lnTo>
                    <a:lnTo>
                      <a:pt x="0" y="0"/>
                    </a:lnTo>
                    <a:lnTo>
                      <a:pt x="0" y="343"/>
                    </a:lnTo>
                  </a:path>
                </a:pathLst>
              </a:custGeom>
              <a:solidFill>
                <a:srgbClr val="AAAB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5782" y="1937"/>
              <a:ext cx="247" cy="228"/>
              <a:chOff x="5782" y="1937"/>
              <a:chExt cx="247" cy="228"/>
            </a:xfrm>
          </p:grpSpPr>
          <p:sp>
            <p:nvSpPr>
              <p:cNvPr id="30" name="Freeform 11"/>
              <p:cNvSpPr>
                <a:spLocks/>
              </p:cNvSpPr>
              <p:nvPr/>
            </p:nvSpPr>
            <p:spPr bwMode="auto">
              <a:xfrm>
                <a:off x="5782" y="1937"/>
                <a:ext cx="247" cy="228"/>
              </a:xfrm>
              <a:custGeom>
                <a:avLst/>
                <a:gdLst>
                  <a:gd name="T0" fmla="+- 0 5782 5782"/>
                  <a:gd name="T1" fmla="*/ T0 w 247"/>
                  <a:gd name="T2" fmla="+- 0 2165 1937"/>
                  <a:gd name="T3" fmla="*/ 2165 h 228"/>
                  <a:gd name="T4" fmla="+- 0 6029 5782"/>
                  <a:gd name="T5" fmla="*/ T4 w 247"/>
                  <a:gd name="T6" fmla="+- 0 2165 1937"/>
                  <a:gd name="T7" fmla="*/ 2165 h 228"/>
                  <a:gd name="T8" fmla="+- 0 6029 5782"/>
                  <a:gd name="T9" fmla="*/ T8 w 247"/>
                  <a:gd name="T10" fmla="+- 0 1937 1937"/>
                  <a:gd name="T11" fmla="*/ 1937 h 228"/>
                  <a:gd name="T12" fmla="+- 0 5782 5782"/>
                  <a:gd name="T13" fmla="*/ T12 w 247"/>
                  <a:gd name="T14" fmla="+- 0 1937 1937"/>
                  <a:gd name="T15" fmla="*/ 1937 h 228"/>
                  <a:gd name="T16" fmla="+- 0 5782 5782"/>
                  <a:gd name="T17" fmla="*/ T16 w 247"/>
                  <a:gd name="T18" fmla="+- 0 2165 1937"/>
                  <a:gd name="T19" fmla="*/ 2165 h 2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7" h="228">
                    <a:moveTo>
                      <a:pt x="0" y="228"/>
                    </a:moveTo>
                    <a:lnTo>
                      <a:pt x="247" y="228"/>
                    </a:lnTo>
                    <a:lnTo>
                      <a:pt x="247" y="0"/>
                    </a:lnTo>
                    <a:lnTo>
                      <a:pt x="0" y="0"/>
                    </a:lnTo>
                    <a:lnTo>
                      <a:pt x="0" y="228"/>
                    </a:lnTo>
                  </a:path>
                </a:pathLst>
              </a:custGeom>
              <a:solidFill>
                <a:srgbClr val="AAAB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6214" y="1937"/>
              <a:ext cx="245" cy="228"/>
              <a:chOff x="6214" y="1937"/>
              <a:chExt cx="245" cy="228"/>
            </a:xfrm>
          </p:grpSpPr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6214" y="1937"/>
                <a:ext cx="245" cy="228"/>
              </a:xfrm>
              <a:custGeom>
                <a:avLst/>
                <a:gdLst>
                  <a:gd name="T0" fmla="+- 0 6214 6214"/>
                  <a:gd name="T1" fmla="*/ T0 w 245"/>
                  <a:gd name="T2" fmla="+- 0 2165 1937"/>
                  <a:gd name="T3" fmla="*/ 2165 h 228"/>
                  <a:gd name="T4" fmla="+- 0 6458 6214"/>
                  <a:gd name="T5" fmla="*/ T4 w 245"/>
                  <a:gd name="T6" fmla="+- 0 2165 1937"/>
                  <a:gd name="T7" fmla="*/ 2165 h 228"/>
                  <a:gd name="T8" fmla="+- 0 6458 6214"/>
                  <a:gd name="T9" fmla="*/ T8 w 245"/>
                  <a:gd name="T10" fmla="+- 0 1937 1937"/>
                  <a:gd name="T11" fmla="*/ 1937 h 228"/>
                  <a:gd name="T12" fmla="+- 0 6214 6214"/>
                  <a:gd name="T13" fmla="*/ T12 w 245"/>
                  <a:gd name="T14" fmla="+- 0 1937 1937"/>
                  <a:gd name="T15" fmla="*/ 1937 h 228"/>
                  <a:gd name="T16" fmla="+- 0 6214 6214"/>
                  <a:gd name="T17" fmla="*/ T16 w 245"/>
                  <a:gd name="T18" fmla="+- 0 2165 1937"/>
                  <a:gd name="T19" fmla="*/ 2165 h 2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5" h="228">
                    <a:moveTo>
                      <a:pt x="0" y="228"/>
                    </a:moveTo>
                    <a:lnTo>
                      <a:pt x="244" y="228"/>
                    </a:lnTo>
                    <a:lnTo>
                      <a:pt x="244" y="0"/>
                    </a:lnTo>
                    <a:lnTo>
                      <a:pt x="0" y="0"/>
                    </a:lnTo>
                    <a:lnTo>
                      <a:pt x="0" y="228"/>
                    </a:lnTo>
                  </a:path>
                </a:pathLst>
              </a:custGeom>
              <a:solidFill>
                <a:srgbClr val="AAABB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1049" y="336"/>
              <a:ext cx="247" cy="1829"/>
              <a:chOff x="1049" y="336"/>
              <a:chExt cx="247" cy="1829"/>
            </a:xfrm>
          </p:grpSpPr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1049" y="336"/>
                <a:ext cx="247" cy="1829"/>
              </a:xfrm>
              <a:custGeom>
                <a:avLst/>
                <a:gdLst>
                  <a:gd name="T0" fmla="+- 0 1296 1049"/>
                  <a:gd name="T1" fmla="*/ T0 w 247"/>
                  <a:gd name="T2" fmla="+- 0 336 336"/>
                  <a:gd name="T3" fmla="*/ 336 h 1829"/>
                  <a:gd name="T4" fmla="+- 0 1049 1049"/>
                  <a:gd name="T5" fmla="*/ T4 w 247"/>
                  <a:gd name="T6" fmla="+- 0 336 336"/>
                  <a:gd name="T7" fmla="*/ 336 h 1829"/>
                  <a:gd name="T8" fmla="+- 0 1049 1049"/>
                  <a:gd name="T9" fmla="*/ T8 w 247"/>
                  <a:gd name="T10" fmla="+- 0 2165 336"/>
                  <a:gd name="T11" fmla="*/ 2165 h 1829"/>
                  <a:gd name="T12" fmla="+- 0 1296 1049"/>
                  <a:gd name="T13" fmla="*/ T12 w 247"/>
                  <a:gd name="T14" fmla="+- 0 2165 336"/>
                  <a:gd name="T15" fmla="*/ 2165 h 1829"/>
                  <a:gd name="T16" fmla="+- 0 1296 1049"/>
                  <a:gd name="T17" fmla="*/ T16 w 247"/>
                  <a:gd name="T18" fmla="+- 0 336 336"/>
                  <a:gd name="T19" fmla="*/ 336 h 18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7" h="1829">
                    <a:moveTo>
                      <a:pt x="247" y="0"/>
                    </a:moveTo>
                    <a:lnTo>
                      <a:pt x="0" y="0"/>
                    </a:lnTo>
                    <a:lnTo>
                      <a:pt x="0" y="1829"/>
                    </a:lnTo>
                    <a:lnTo>
                      <a:pt x="247" y="1829"/>
                    </a:lnTo>
                    <a:lnTo>
                      <a:pt x="247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1478" y="1023"/>
              <a:ext cx="247" cy="1142"/>
              <a:chOff x="1478" y="1023"/>
              <a:chExt cx="247" cy="1142"/>
            </a:xfrm>
          </p:grpSpPr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1478" y="1023"/>
                <a:ext cx="247" cy="1142"/>
              </a:xfrm>
              <a:custGeom>
                <a:avLst/>
                <a:gdLst>
                  <a:gd name="T0" fmla="+- 0 1726 1478"/>
                  <a:gd name="T1" fmla="*/ T0 w 247"/>
                  <a:gd name="T2" fmla="+- 0 1023 1023"/>
                  <a:gd name="T3" fmla="*/ 1023 h 1142"/>
                  <a:gd name="T4" fmla="+- 0 1478 1478"/>
                  <a:gd name="T5" fmla="*/ T4 w 247"/>
                  <a:gd name="T6" fmla="+- 0 1023 1023"/>
                  <a:gd name="T7" fmla="*/ 1023 h 1142"/>
                  <a:gd name="T8" fmla="+- 0 1478 1478"/>
                  <a:gd name="T9" fmla="*/ T8 w 247"/>
                  <a:gd name="T10" fmla="+- 0 2165 1023"/>
                  <a:gd name="T11" fmla="*/ 2165 h 1142"/>
                  <a:gd name="T12" fmla="+- 0 1726 1478"/>
                  <a:gd name="T13" fmla="*/ T12 w 247"/>
                  <a:gd name="T14" fmla="+- 0 2165 1023"/>
                  <a:gd name="T15" fmla="*/ 2165 h 1142"/>
                  <a:gd name="T16" fmla="+- 0 1726 1478"/>
                  <a:gd name="T17" fmla="*/ T16 w 247"/>
                  <a:gd name="T18" fmla="+- 0 1023 1023"/>
                  <a:gd name="T19" fmla="*/ 1023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7" h="1142">
                    <a:moveTo>
                      <a:pt x="248" y="0"/>
                    </a:moveTo>
                    <a:lnTo>
                      <a:pt x="0" y="0"/>
                    </a:lnTo>
                    <a:lnTo>
                      <a:pt x="0" y="1142"/>
                    </a:lnTo>
                    <a:lnTo>
                      <a:pt x="248" y="1142"/>
                    </a:lnTo>
                    <a:lnTo>
                      <a:pt x="248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1910" y="1251"/>
              <a:ext cx="245" cy="914"/>
              <a:chOff x="1910" y="1251"/>
              <a:chExt cx="245" cy="914"/>
            </a:xfrm>
          </p:grpSpPr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1910" y="1251"/>
                <a:ext cx="245" cy="914"/>
              </a:xfrm>
              <a:custGeom>
                <a:avLst/>
                <a:gdLst>
                  <a:gd name="T0" fmla="+- 0 2155 1910"/>
                  <a:gd name="T1" fmla="*/ T0 w 245"/>
                  <a:gd name="T2" fmla="+- 0 1251 1251"/>
                  <a:gd name="T3" fmla="*/ 1251 h 914"/>
                  <a:gd name="T4" fmla="+- 0 1910 1910"/>
                  <a:gd name="T5" fmla="*/ T4 w 245"/>
                  <a:gd name="T6" fmla="+- 0 1251 1251"/>
                  <a:gd name="T7" fmla="*/ 1251 h 914"/>
                  <a:gd name="T8" fmla="+- 0 1910 1910"/>
                  <a:gd name="T9" fmla="*/ T8 w 245"/>
                  <a:gd name="T10" fmla="+- 0 2165 1251"/>
                  <a:gd name="T11" fmla="*/ 2165 h 914"/>
                  <a:gd name="T12" fmla="+- 0 2155 1910"/>
                  <a:gd name="T13" fmla="*/ T12 w 245"/>
                  <a:gd name="T14" fmla="+- 0 2165 1251"/>
                  <a:gd name="T15" fmla="*/ 2165 h 914"/>
                  <a:gd name="T16" fmla="+- 0 2155 1910"/>
                  <a:gd name="T17" fmla="*/ T16 w 245"/>
                  <a:gd name="T18" fmla="+- 0 1251 1251"/>
                  <a:gd name="T19" fmla="*/ 1251 h 9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5" h="914">
                    <a:moveTo>
                      <a:pt x="245" y="0"/>
                    </a:moveTo>
                    <a:lnTo>
                      <a:pt x="0" y="0"/>
                    </a:lnTo>
                    <a:lnTo>
                      <a:pt x="0" y="914"/>
                    </a:lnTo>
                    <a:lnTo>
                      <a:pt x="245" y="914"/>
                    </a:lnTo>
                    <a:lnTo>
                      <a:pt x="245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2770" y="1709"/>
              <a:ext cx="247" cy="456"/>
              <a:chOff x="2770" y="1709"/>
              <a:chExt cx="247" cy="456"/>
            </a:xfrm>
          </p:grpSpPr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2770" y="1709"/>
                <a:ext cx="247" cy="456"/>
              </a:xfrm>
              <a:custGeom>
                <a:avLst/>
                <a:gdLst>
                  <a:gd name="T0" fmla="+- 0 3017 2770"/>
                  <a:gd name="T1" fmla="*/ T0 w 247"/>
                  <a:gd name="T2" fmla="+- 0 1709 1709"/>
                  <a:gd name="T3" fmla="*/ 1709 h 456"/>
                  <a:gd name="T4" fmla="+- 0 2770 2770"/>
                  <a:gd name="T5" fmla="*/ T4 w 247"/>
                  <a:gd name="T6" fmla="+- 0 1709 1709"/>
                  <a:gd name="T7" fmla="*/ 1709 h 456"/>
                  <a:gd name="T8" fmla="+- 0 2770 2770"/>
                  <a:gd name="T9" fmla="*/ T8 w 247"/>
                  <a:gd name="T10" fmla="+- 0 2165 1709"/>
                  <a:gd name="T11" fmla="*/ 2165 h 456"/>
                  <a:gd name="T12" fmla="+- 0 3017 2770"/>
                  <a:gd name="T13" fmla="*/ T12 w 247"/>
                  <a:gd name="T14" fmla="+- 0 2165 1709"/>
                  <a:gd name="T15" fmla="*/ 2165 h 456"/>
                  <a:gd name="T16" fmla="+- 0 3017 2770"/>
                  <a:gd name="T17" fmla="*/ T16 w 247"/>
                  <a:gd name="T18" fmla="+- 0 1709 1709"/>
                  <a:gd name="T19" fmla="*/ 1709 h 4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7" h="456">
                    <a:moveTo>
                      <a:pt x="247" y="0"/>
                    </a:moveTo>
                    <a:lnTo>
                      <a:pt x="0" y="0"/>
                    </a:lnTo>
                    <a:lnTo>
                      <a:pt x="0" y="456"/>
                    </a:lnTo>
                    <a:lnTo>
                      <a:pt x="247" y="456"/>
                    </a:lnTo>
                    <a:lnTo>
                      <a:pt x="247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3631" y="1822"/>
              <a:ext cx="245" cy="343"/>
              <a:chOff x="3631" y="1822"/>
              <a:chExt cx="245" cy="343"/>
            </a:xfrm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631" y="1822"/>
                <a:ext cx="245" cy="343"/>
              </a:xfrm>
              <a:custGeom>
                <a:avLst/>
                <a:gdLst>
                  <a:gd name="T0" fmla="+- 0 3876 3631"/>
                  <a:gd name="T1" fmla="*/ T0 w 245"/>
                  <a:gd name="T2" fmla="+- 0 1822 1822"/>
                  <a:gd name="T3" fmla="*/ 1822 h 343"/>
                  <a:gd name="T4" fmla="+- 0 3631 3631"/>
                  <a:gd name="T5" fmla="*/ T4 w 245"/>
                  <a:gd name="T6" fmla="+- 0 1822 1822"/>
                  <a:gd name="T7" fmla="*/ 1822 h 343"/>
                  <a:gd name="T8" fmla="+- 0 3631 3631"/>
                  <a:gd name="T9" fmla="*/ T8 w 245"/>
                  <a:gd name="T10" fmla="+- 0 2165 1822"/>
                  <a:gd name="T11" fmla="*/ 2165 h 343"/>
                  <a:gd name="T12" fmla="+- 0 3876 3631"/>
                  <a:gd name="T13" fmla="*/ T12 w 245"/>
                  <a:gd name="T14" fmla="+- 0 2165 1822"/>
                  <a:gd name="T15" fmla="*/ 2165 h 343"/>
                  <a:gd name="T16" fmla="+- 0 3876 3631"/>
                  <a:gd name="T17" fmla="*/ T16 w 245"/>
                  <a:gd name="T18" fmla="+- 0 1822 1822"/>
                  <a:gd name="T19" fmla="*/ 1822 h 3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5" h="343">
                    <a:moveTo>
                      <a:pt x="245" y="0"/>
                    </a:moveTo>
                    <a:lnTo>
                      <a:pt x="0" y="0"/>
                    </a:lnTo>
                    <a:lnTo>
                      <a:pt x="0" y="343"/>
                    </a:lnTo>
                    <a:lnTo>
                      <a:pt x="245" y="343"/>
                    </a:lnTo>
                    <a:lnTo>
                      <a:pt x="245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4061" y="1822"/>
              <a:ext cx="247" cy="343"/>
              <a:chOff x="4061" y="1822"/>
              <a:chExt cx="247" cy="343"/>
            </a:xfrm>
          </p:grpSpPr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4061" y="1822"/>
                <a:ext cx="247" cy="343"/>
              </a:xfrm>
              <a:custGeom>
                <a:avLst/>
                <a:gdLst>
                  <a:gd name="T0" fmla="+- 0 4308 4061"/>
                  <a:gd name="T1" fmla="*/ T0 w 247"/>
                  <a:gd name="T2" fmla="+- 0 1822 1822"/>
                  <a:gd name="T3" fmla="*/ 1822 h 343"/>
                  <a:gd name="T4" fmla="+- 0 4061 4061"/>
                  <a:gd name="T5" fmla="*/ T4 w 247"/>
                  <a:gd name="T6" fmla="+- 0 1822 1822"/>
                  <a:gd name="T7" fmla="*/ 1822 h 343"/>
                  <a:gd name="T8" fmla="+- 0 4061 4061"/>
                  <a:gd name="T9" fmla="*/ T8 w 247"/>
                  <a:gd name="T10" fmla="+- 0 2165 1822"/>
                  <a:gd name="T11" fmla="*/ 2165 h 343"/>
                  <a:gd name="T12" fmla="+- 0 4308 4061"/>
                  <a:gd name="T13" fmla="*/ T12 w 247"/>
                  <a:gd name="T14" fmla="+- 0 2165 1822"/>
                  <a:gd name="T15" fmla="*/ 2165 h 343"/>
                  <a:gd name="T16" fmla="+- 0 4308 4061"/>
                  <a:gd name="T17" fmla="*/ T16 w 247"/>
                  <a:gd name="T18" fmla="+- 0 1822 1822"/>
                  <a:gd name="T19" fmla="*/ 1822 h 3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7" h="343">
                    <a:moveTo>
                      <a:pt x="247" y="0"/>
                    </a:moveTo>
                    <a:lnTo>
                      <a:pt x="0" y="0"/>
                    </a:lnTo>
                    <a:lnTo>
                      <a:pt x="0" y="343"/>
                    </a:lnTo>
                    <a:lnTo>
                      <a:pt x="247" y="343"/>
                    </a:lnTo>
                    <a:lnTo>
                      <a:pt x="247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5" name="Group 26"/>
            <p:cNvGrpSpPr>
              <a:grpSpLocks/>
            </p:cNvGrpSpPr>
            <p:nvPr/>
          </p:nvGrpSpPr>
          <p:grpSpPr bwMode="auto">
            <a:xfrm>
              <a:off x="4490" y="1822"/>
              <a:ext cx="247" cy="343"/>
              <a:chOff x="4490" y="1822"/>
              <a:chExt cx="247" cy="343"/>
            </a:xfrm>
          </p:grpSpPr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4490" y="1822"/>
                <a:ext cx="247" cy="343"/>
              </a:xfrm>
              <a:custGeom>
                <a:avLst/>
                <a:gdLst>
                  <a:gd name="T0" fmla="+- 0 4738 4490"/>
                  <a:gd name="T1" fmla="*/ T0 w 247"/>
                  <a:gd name="T2" fmla="+- 0 1822 1822"/>
                  <a:gd name="T3" fmla="*/ 1822 h 343"/>
                  <a:gd name="T4" fmla="+- 0 4490 4490"/>
                  <a:gd name="T5" fmla="*/ T4 w 247"/>
                  <a:gd name="T6" fmla="+- 0 1822 1822"/>
                  <a:gd name="T7" fmla="*/ 1822 h 343"/>
                  <a:gd name="T8" fmla="+- 0 4490 4490"/>
                  <a:gd name="T9" fmla="*/ T8 w 247"/>
                  <a:gd name="T10" fmla="+- 0 2165 1822"/>
                  <a:gd name="T11" fmla="*/ 2165 h 343"/>
                  <a:gd name="T12" fmla="+- 0 4738 4490"/>
                  <a:gd name="T13" fmla="*/ T12 w 247"/>
                  <a:gd name="T14" fmla="+- 0 2165 1822"/>
                  <a:gd name="T15" fmla="*/ 2165 h 343"/>
                  <a:gd name="T16" fmla="+- 0 4738 4490"/>
                  <a:gd name="T17" fmla="*/ T16 w 247"/>
                  <a:gd name="T18" fmla="+- 0 1822 1822"/>
                  <a:gd name="T19" fmla="*/ 1822 h 3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7" h="343">
                    <a:moveTo>
                      <a:pt x="248" y="0"/>
                    </a:moveTo>
                    <a:lnTo>
                      <a:pt x="0" y="0"/>
                    </a:lnTo>
                    <a:lnTo>
                      <a:pt x="0" y="343"/>
                    </a:lnTo>
                    <a:lnTo>
                      <a:pt x="248" y="343"/>
                    </a:lnTo>
                    <a:lnTo>
                      <a:pt x="248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6" name="Group 28"/>
            <p:cNvGrpSpPr>
              <a:grpSpLocks/>
            </p:cNvGrpSpPr>
            <p:nvPr/>
          </p:nvGrpSpPr>
          <p:grpSpPr bwMode="auto">
            <a:xfrm>
              <a:off x="5352" y="1937"/>
              <a:ext cx="245" cy="228"/>
              <a:chOff x="5352" y="1937"/>
              <a:chExt cx="245" cy="228"/>
            </a:xfrm>
          </p:grpSpPr>
          <p:sp>
            <p:nvSpPr>
              <p:cNvPr id="21" name="Freeform 29"/>
              <p:cNvSpPr>
                <a:spLocks/>
              </p:cNvSpPr>
              <p:nvPr/>
            </p:nvSpPr>
            <p:spPr bwMode="auto">
              <a:xfrm>
                <a:off x="5352" y="1937"/>
                <a:ext cx="245" cy="228"/>
              </a:xfrm>
              <a:custGeom>
                <a:avLst/>
                <a:gdLst>
                  <a:gd name="T0" fmla="+- 0 5597 5352"/>
                  <a:gd name="T1" fmla="*/ T0 w 245"/>
                  <a:gd name="T2" fmla="+- 0 1937 1937"/>
                  <a:gd name="T3" fmla="*/ 1937 h 228"/>
                  <a:gd name="T4" fmla="+- 0 5352 5352"/>
                  <a:gd name="T5" fmla="*/ T4 w 245"/>
                  <a:gd name="T6" fmla="+- 0 1937 1937"/>
                  <a:gd name="T7" fmla="*/ 1937 h 228"/>
                  <a:gd name="T8" fmla="+- 0 5352 5352"/>
                  <a:gd name="T9" fmla="*/ T8 w 245"/>
                  <a:gd name="T10" fmla="+- 0 2165 1937"/>
                  <a:gd name="T11" fmla="*/ 2165 h 228"/>
                  <a:gd name="T12" fmla="+- 0 5597 5352"/>
                  <a:gd name="T13" fmla="*/ T12 w 245"/>
                  <a:gd name="T14" fmla="+- 0 2165 1937"/>
                  <a:gd name="T15" fmla="*/ 2165 h 228"/>
                  <a:gd name="T16" fmla="+- 0 5597 5352"/>
                  <a:gd name="T17" fmla="*/ T16 w 245"/>
                  <a:gd name="T18" fmla="+- 0 1937 1937"/>
                  <a:gd name="T19" fmla="*/ 1937 h 2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5" h="228">
                    <a:moveTo>
                      <a:pt x="245" y="0"/>
                    </a:moveTo>
                    <a:lnTo>
                      <a:pt x="0" y="0"/>
                    </a:lnTo>
                    <a:lnTo>
                      <a:pt x="0" y="228"/>
                    </a:lnTo>
                    <a:lnTo>
                      <a:pt x="245" y="228"/>
                    </a:lnTo>
                    <a:lnTo>
                      <a:pt x="245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7" name="Group 30"/>
            <p:cNvGrpSpPr>
              <a:grpSpLocks/>
            </p:cNvGrpSpPr>
            <p:nvPr/>
          </p:nvGrpSpPr>
          <p:grpSpPr bwMode="auto">
            <a:xfrm>
              <a:off x="6643" y="2052"/>
              <a:ext cx="245" cy="113"/>
              <a:chOff x="6643" y="2052"/>
              <a:chExt cx="245" cy="113"/>
            </a:xfrm>
          </p:grpSpPr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6643" y="2052"/>
                <a:ext cx="245" cy="113"/>
              </a:xfrm>
              <a:custGeom>
                <a:avLst/>
                <a:gdLst>
                  <a:gd name="T0" fmla="+- 0 6888 6643"/>
                  <a:gd name="T1" fmla="*/ T0 w 245"/>
                  <a:gd name="T2" fmla="+- 0 2052 2052"/>
                  <a:gd name="T3" fmla="*/ 2052 h 113"/>
                  <a:gd name="T4" fmla="+- 0 6643 6643"/>
                  <a:gd name="T5" fmla="*/ T4 w 245"/>
                  <a:gd name="T6" fmla="+- 0 2052 2052"/>
                  <a:gd name="T7" fmla="*/ 2052 h 113"/>
                  <a:gd name="T8" fmla="+- 0 6643 6643"/>
                  <a:gd name="T9" fmla="*/ T8 w 245"/>
                  <a:gd name="T10" fmla="+- 0 2165 2052"/>
                  <a:gd name="T11" fmla="*/ 2165 h 113"/>
                  <a:gd name="T12" fmla="+- 0 6888 6643"/>
                  <a:gd name="T13" fmla="*/ T12 w 245"/>
                  <a:gd name="T14" fmla="+- 0 2165 2052"/>
                  <a:gd name="T15" fmla="*/ 2165 h 113"/>
                  <a:gd name="T16" fmla="+- 0 6888 6643"/>
                  <a:gd name="T17" fmla="*/ T16 w 245"/>
                  <a:gd name="T18" fmla="+- 0 2052 2052"/>
                  <a:gd name="T19" fmla="*/ 2052 h 1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5" h="113">
                    <a:moveTo>
                      <a:pt x="245" y="0"/>
                    </a:moveTo>
                    <a:lnTo>
                      <a:pt x="0" y="0"/>
                    </a:lnTo>
                    <a:lnTo>
                      <a:pt x="0" y="113"/>
                    </a:lnTo>
                    <a:lnTo>
                      <a:pt x="245" y="113"/>
                    </a:lnTo>
                    <a:lnTo>
                      <a:pt x="245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8" name="Group 32"/>
            <p:cNvGrpSpPr>
              <a:grpSpLocks/>
            </p:cNvGrpSpPr>
            <p:nvPr/>
          </p:nvGrpSpPr>
          <p:grpSpPr bwMode="auto">
            <a:xfrm>
              <a:off x="958" y="2165"/>
              <a:ext cx="6024" cy="2"/>
              <a:chOff x="958" y="2165"/>
              <a:chExt cx="6024" cy="2"/>
            </a:xfrm>
          </p:grpSpPr>
          <p:sp>
            <p:nvSpPr>
              <p:cNvPr id="19" name="Freeform 33"/>
              <p:cNvSpPr>
                <a:spLocks/>
              </p:cNvSpPr>
              <p:nvPr/>
            </p:nvSpPr>
            <p:spPr bwMode="auto">
              <a:xfrm>
                <a:off x="958" y="2165"/>
                <a:ext cx="6024" cy="2"/>
              </a:xfrm>
              <a:custGeom>
                <a:avLst/>
                <a:gdLst>
                  <a:gd name="T0" fmla="+- 0 958 958"/>
                  <a:gd name="T1" fmla="*/ T0 w 6024"/>
                  <a:gd name="T2" fmla="+- 0 6982 958"/>
                  <a:gd name="T3" fmla="*/ T2 w 602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024">
                    <a:moveTo>
                      <a:pt x="0" y="0"/>
                    </a:moveTo>
                    <a:lnTo>
                      <a:pt x="6024" y="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8195" name="Prostokąt 8194"/>
          <p:cNvSpPr/>
          <p:nvPr/>
        </p:nvSpPr>
        <p:spPr>
          <a:xfrm>
            <a:off x="2063220" y="5805264"/>
            <a:ext cx="2538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Companies holding </a:t>
            </a:r>
            <a:r>
              <a:rPr lang="en-US" sz="900" dirty="0" smtClean="0">
                <a:solidFill>
                  <a:srgbClr val="002060"/>
                </a:solidFill>
              </a:rPr>
              <a:t>concessions </a:t>
            </a:r>
            <a:r>
              <a:rPr lang="en-US" sz="900" dirty="0">
                <a:solidFill>
                  <a:srgbClr val="002060"/>
                </a:solidFill>
              </a:rPr>
              <a:t>as at 1 July 2014</a:t>
            </a:r>
            <a:endParaRPr lang="pl-PL" sz="900" dirty="0">
              <a:solidFill>
                <a:srgbClr val="002060"/>
              </a:solidFill>
            </a:endParaRPr>
          </a:p>
          <a:p>
            <a:r>
              <a:rPr lang="en-US" sz="900" dirty="0">
                <a:solidFill>
                  <a:srgbClr val="002060"/>
                </a:solidFill>
              </a:rPr>
              <a:t>Companies without </a:t>
            </a:r>
            <a:r>
              <a:rPr lang="en-US" sz="900" dirty="0" smtClean="0">
                <a:solidFill>
                  <a:srgbClr val="002060"/>
                </a:solidFill>
              </a:rPr>
              <a:t>concessions </a:t>
            </a:r>
            <a:r>
              <a:rPr lang="en-US" sz="900" dirty="0">
                <a:solidFill>
                  <a:srgbClr val="002060"/>
                </a:solidFill>
              </a:rPr>
              <a:t>as at 1 July 2014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8196" name="Prostokąt 8195"/>
          <p:cNvSpPr/>
          <p:nvPr/>
        </p:nvSpPr>
        <p:spPr>
          <a:xfrm>
            <a:off x="980007" y="3790445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10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707615" y="3353964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b="1" dirty="0" smtClean="0">
                <a:solidFill>
                  <a:srgbClr val="002060"/>
                </a:solidFill>
              </a:rPr>
              <a:t>16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1282524" y="3935304"/>
            <a:ext cx="2423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b="1" dirty="0" smtClean="0">
                <a:solidFill>
                  <a:srgbClr val="002060"/>
                </a:solidFill>
              </a:rPr>
              <a:t>8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1555551" y="4090505"/>
            <a:ext cx="2423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b="1" dirty="0" smtClean="0">
                <a:solidFill>
                  <a:srgbClr val="002060"/>
                </a:solidFill>
              </a:rPr>
              <a:t>6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1829213" y="4215245"/>
            <a:ext cx="2340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b="1" dirty="0" smtClean="0">
                <a:solidFill>
                  <a:srgbClr val="002060"/>
                </a:solidFill>
              </a:rPr>
              <a:t>4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2107059" y="4298085"/>
            <a:ext cx="2340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b="1" dirty="0" smtClean="0">
                <a:solidFill>
                  <a:srgbClr val="002060"/>
                </a:solidFill>
              </a:rPr>
              <a:t>3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2653114" y="4312265"/>
            <a:ext cx="2340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b="1" dirty="0" smtClean="0">
                <a:solidFill>
                  <a:srgbClr val="002060"/>
                </a:solidFill>
              </a:rPr>
              <a:t>3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2379451" y="4312265"/>
            <a:ext cx="2340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b="1" dirty="0" smtClean="0">
                <a:solidFill>
                  <a:srgbClr val="002060"/>
                </a:solidFill>
              </a:rPr>
              <a:t>3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2925506" y="4293096"/>
            <a:ext cx="2340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b="1" dirty="0" smtClean="0">
                <a:solidFill>
                  <a:srgbClr val="002060"/>
                </a:solidFill>
              </a:rPr>
              <a:t>3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3199168" y="4312265"/>
            <a:ext cx="2340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b="1" dirty="0" smtClean="0">
                <a:solidFill>
                  <a:srgbClr val="002060"/>
                </a:solidFill>
              </a:rPr>
              <a:t>3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3472196" y="4371149"/>
            <a:ext cx="2340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b="1" dirty="0" smtClean="0">
                <a:solidFill>
                  <a:srgbClr val="002060"/>
                </a:solidFill>
              </a:rPr>
              <a:t>2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4291913" y="4436100"/>
            <a:ext cx="2340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b="1" dirty="0" smtClean="0">
                <a:solidFill>
                  <a:srgbClr val="002060"/>
                </a:solidFill>
              </a:rPr>
              <a:t>1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4019521" y="4399615"/>
            <a:ext cx="2340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b="1" dirty="0" smtClean="0">
                <a:solidFill>
                  <a:srgbClr val="002060"/>
                </a:solidFill>
              </a:rPr>
              <a:t>2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3745858" y="4371149"/>
            <a:ext cx="2340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b="1" dirty="0" smtClean="0">
                <a:solidFill>
                  <a:srgbClr val="002060"/>
                </a:solidFill>
              </a:rPr>
              <a:t>2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539552" y="5661828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Source: www.polskielupki.pl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53" name="Freeform 15"/>
          <p:cNvSpPr>
            <a:spLocks noChangeAspect="1"/>
          </p:cNvSpPr>
          <p:nvPr/>
        </p:nvSpPr>
        <p:spPr bwMode="auto">
          <a:xfrm>
            <a:off x="1999059" y="5874569"/>
            <a:ext cx="108000" cy="108000"/>
          </a:xfrm>
          <a:custGeom>
            <a:avLst/>
            <a:gdLst>
              <a:gd name="T0" fmla="+- 0 1296 1049"/>
              <a:gd name="T1" fmla="*/ T0 w 247"/>
              <a:gd name="T2" fmla="+- 0 336 336"/>
              <a:gd name="T3" fmla="*/ 336 h 1829"/>
              <a:gd name="T4" fmla="+- 0 1049 1049"/>
              <a:gd name="T5" fmla="*/ T4 w 247"/>
              <a:gd name="T6" fmla="+- 0 336 336"/>
              <a:gd name="T7" fmla="*/ 336 h 1829"/>
              <a:gd name="T8" fmla="+- 0 1049 1049"/>
              <a:gd name="T9" fmla="*/ T8 w 247"/>
              <a:gd name="T10" fmla="+- 0 2165 336"/>
              <a:gd name="T11" fmla="*/ 2165 h 1829"/>
              <a:gd name="T12" fmla="+- 0 1296 1049"/>
              <a:gd name="T13" fmla="*/ T12 w 247"/>
              <a:gd name="T14" fmla="+- 0 2165 336"/>
              <a:gd name="T15" fmla="*/ 2165 h 1829"/>
              <a:gd name="T16" fmla="+- 0 1296 1049"/>
              <a:gd name="T17" fmla="*/ T16 w 247"/>
              <a:gd name="T18" fmla="+- 0 336 336"/>
              <a:gd name="T19" fmla="*/ 336 h 18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47" h="1829">
                <a:moveTo>
                  <a:pt x="247" y="0"/>
                </a:moveTo>
                <a:lnTo>
                  <a:pt x="0" y="0"/>
                </a:lnTo>
                <a:lnTo>
                  <a:pt x="0" y="1829"/>
                </a:lnTo>
                <a:lnTo>
                  <a:pt x="247" y="1829"/>
                </a:lnTo>
                <a:lnTo>
                  <a:pt x="247" y="0"/>
                </a:lnTo>
              </a:path>
            </a:pathLst>
          </a:custGeom>
          <a:solidFill>
            <a:srgbClr val="FF620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4" name="Freeform 13"/>
          <p:cNvSpPr>
            <a:spLocks noChangeAspect="1"/>
          </p:cNvSpPr>
          <p:nvPr/>
        </p:nvSpPr>
        <p:spPr bwMode="auto">
          <a:xfrm>
            <a:off x="1999059" y="5990936"/>
            <a:ext cx="108000" cy="108000"/>
          </a:xfrm>
          <a:custGeom>
            <a:avLst/>
            <a:gdLst>
              <a:gd name="T0" fmla="+- 0 6214 6214"/>
              <a:gd name="T1" fmla="*/ T0 w 245"/>
              <a:gd name="T2" fmla="+- 0 2165 1937"/>
              <a:gd name="T3" fmla="*/ 2165 h 228"/>
              <a:gd name="T4" fmla="+- 0 6458 6214"/>
              <a:gd name="T5" fmla="*/ T4 w 245"/>
              <a:gd name="T6" fmla="+- 0 2165 1937"/>
              <a:gd name="T7" fmla="*/ 2165 h 228"/>
              <a:gd name="T8" fmla="+- 0 6458 6214"/>
              <a:gd name="T9" fmla="*/ T8 w 245"/>
              <a:gd name="T10" fmla="+- 0 1937 1937"/>
              <a:gd name="T11" fmla="*/ 1937 h 228"/>
              <a:gd name="T12" fmla="+- 0 6214 6214"/>
              <a:gd name="T13" fmla="*/ T12 w 245"/>
              <a:gd name="T14" fmla="+- 0 1937 1937"/>
              <a:gd name="T15" fmla="*/ 1937 h 228"/>
              <a:gd name="T16" fmla="+- 0 6214 6214"/>
              <a:gd name="T17" fmla="*/ T16 w 245"/>
              <a:gd name="T18" fmla="+- 0 2165 1937"/>
              <a:gd name="T19" fmla="*/ 2165 h 22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45" h="228">
                <a:moveTo>
                  <a:pt x="0" y="228"/>
                </a:moveTo>
                <a:lnTo>
                  <a:pt x="244" y="228"/>
                </a:lnTo>
                <a:lnTo>
                  <a:pt x="244" y="0"/>
                </a:lnTo>
                <a:lnTo>
                  <a:pt x="0" y="0"/>
                </a:lnTo>
                <a:lnTo>
                  <a:pt x="0" y="228"/>
                </a:lnTo>
              </a:path>
            </a:pathLst>
          </a:custGeom>
          <a:solidFill>
            <a:srgbClr val="AAAB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8198" name="Group 34"/>
          <p:cNvGrpSpPr>
            <a:grpSpLocks/>
          </p:cNvGrpSpPr>
          <p:nvPr/>
        </p:nvGrpSpPr>
        <p:grpSpPr bwMode="auto">
          <a:xfrm>
            <a:off x="1101725" y="1586575"/>
            <a:ext cx="3127375" cy="1143000"/>
            <a:chOff x="1499" y="272"/>
            <a:chExt cx="4927" cy="1801"/>
          </a:xfrm>
        </p:grpSpPr>
        <p:grpSp>
          <p:nvGrpSpPr>
            <p:cNvPr id="8199" name="Group 35"/>
            <p:cNvGrpSpPr>
              <a:grpSpLocks/>
            </p:cNvGrpSpPr>
            <p:nvPr/>
          </p:nvGrpSpPr>
          <p:grpSpPr bwMode="auto">
            <a:xfrm>
              <a:off x="1572" y="342"/>
              <a:ext cx="4788" cy="1663"/>
              <a:chOff x="1572" y="342"/>
              <a:chExt cx="4788" cy="1663"/>
            </a:xfrm>
          </p:grpSpPr>
          <p:sp>
            <p:nvSpPr>
              <p:cNvPr id="8220" name="Freeform 36"/>
              <p:cNvSpPr>
                <a:spLocks/>
              </p:cNvSpPr>
              <p:nvPr/>
            </p:nvSpPr>
            <p:spPr bwMode="auto">
              <a:xfrm>
                <a:off x="1572" y="342"/>
                <a:ext cx="4788" cy="1663"/>
              </a:xfrm>
              <a:custGeom>
                <a:avLst/>
                <a:gdLst>
                  <a:gd name="T0" fmla="+- 0 1572 1572"/>
                  <a:gd name="T1" fmla="*/ T0 w 4788"/>
                  <a:gd name="T2" fmla="+- 0 2005 342"/>
                  <a:gd name="T3" fmla="*/ 2005 h 1663"/>
                  <a:gd name="T4" fmla="+- 0 2767 1572"/>
                  <a:gd name="T5" fmla="*/ T4 w 4788"/>
                  <a:gd name="T6" fmla="+- 0 1292 342"/>
                  <a:gd name="T7" fmla="*/ 1292 h 1663"/>
                  <a:gd name="T8" fmla="+- 0 3965 1572"/>
                  <a:gd name="T9" fmla="*/ T8 w 4788"/>
                  <a:gd name="T10" fmla="+- 0 342 342"/>
                  <a:gd name="T11" fmla="*/ 342 h 1663"/>
                  <a:gd name="T12" fmla="+- 0 5162 1572"/>
                  <a:gd name="T13" fmla="*/ T12 w 4788"/>
                  <a:gd name="T14" fmla="+- 0 1134 342"/>
                  <a:gd name="T15" fmla="*/ 1134 h 1663"/>
                  <a:gd name="T16" fmla="+- 0 6360 1572"/>
                  <a:gd name="T17" fmla="*/ T16 w 4788"/>
                  <a:gd name="T18" fmla="+- 0 1292 342"/>
                  <a:gd name="T19" fmla="*/ 1292 h 16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788" h="1663">
                    <a:moveTo>
                      <a:pt x="0" y="1663"/>
                    </a:moveTo>
                    <a:lnTo>
                      <a:pt x="1195" y="950"/>
                    </a:lnTo>
                    <a:lnTo>
                      <a:pt x="2393" y="0"/>
                    </a:lnTo>
                    <a:lnTo>
                      <a:pt x="3590" y="792"/>
                    </a:lnTo>
                    <a:lnTo>
                      <a:pt x="4788" y="950"/>
                    </a:lnTo>
                  </a:path>
                </a:pathLst>
              </a:custGeom>
              <a:noFill/>
              <a:ln w="24384">
                <a:solidFill>
                  <a:srgbClr val="091D6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200" name="Group 37"/>
            <p:cNvGrpSpPr>
              <a:grpSpLocks/>
            </p:cNvGrpSpPr>
            <p:nvPr/>
          </p:nvGrpSpPr>
          <p:grpSpPr bwMode="auto">
            <a:xfrm>
              <a:off x="1509" y="1946"/>
              <a:ext cx="119" cy="118"/>
              <a:chOff x="1509" y="1946"/>
              <a:chExt cx="119" cy="118"/>
            </a:xfrm>
          </p:grpSpPr>
          <p:sp>
            <p:nvSpPr>
              <p:cNvPr id="8219" name="Freeform 38"/>
              <p:cNvSpPr>
                <a:spLocks/>
              </p:cNvSpPr>
              <p:nvPr/>
            </p:nvSpPr>
            <p:spPr bwMode="auto">
              <a:xfrm>
                <a:off x="1509" y="1946"/>
                <a:ext cx="119" cy="118"/>
              </a:xfrm>
              <a:custGeom>
                <a:avLst/>
                <a:gdLst>
                  <a:gd name="T0" fmla="+- 0 1555 1509"/>
                  <a:gd name="T1" fmla="*/ T0 w 119"/>
                  <a:gd name="T2" fmla="+- 0 1946 1946"/>
                  <a:gd name="T3" fmla="*/ 1946 h 118"/>
                  <a:gd name="T4" fmla="+- 0 1537 1509"/>
                  <a:gd name="T5" fmla="*/ T4 w 119"/>
                  <a:gd name="T6" fmla="+- 0 1954 1946"/>
                  <a:gd name="T7" fmla="*/ 1954 h 118"/>
                  <a:gd name="T8" fmla="+- 0 1522 1509"/>
                  <a:gd name="T9" fmla="*/ T8 w 119"/>
                  <a:gd name="T10" fmla="+- 0 1968 1946"/>
                  <a:gd name="T11" fmla="*/ 1968 h 118"/>
                  <a:gd name="T12" fmla="+- 0 1513 1509"/>
                  <a:gd name="T13" fmla="*/ T12 w 119"/>
                  <a:gd name="T14" fmla="+- 0 1988 1946"/>
                  <a:gd name="T15" fmla="*/ 1988 h 118"/>
                  <a:gd name="T16" fmla="+- 0 1509 1509"/>
                  <a:gd name="T17" fmla="*/ T16 w 119"/>
                  <a:gd name="T18" fmla="+- 0 2014 1946"/>
                  <a:gd name="T19" fmla="*/ 2014 h 118"/>
                  <a:gd name="T20" fmla="+- 0 1517 1509"/>
                  <a:gd name="T21" fmla="*/ T20 w 119"/>
                  <a:gd name="T22" fmla="+- 0 2034 1946"/>
                  <a:gd name="T23" fmla="*/ 2034 h 118"/>
                  <a:gd name="T24" fmla="+- 0 1531 1509"/>
                  <a:gd name="T25" fmla="*/ T24 w 119"/>
                  <a:gd name="T26" fmla="+- 0 2050 1946"/>
                  <a:gd name="T27" fmla="*/ 2050 h 118"/>
                  <a:gd name="T28" fmla="+- 0 1550 1509"/>
                  <a:gd name="T29" fmla="*/ T28 w 119"/>
                  <a:gd name="T30" fmla="+- 0 2060 1946"/>
                  <a:gd name="T31" fmla="*/ 2060 h 118"/>
                  <a:gd name="T32" fmla="+- 0 1574 1509"/>
                  <a:gd name="T33" fmla="*/ T32 w 119"/>
                  <a:gd name="T34" fmla="+- 0 2064 1946"/>
                  <a:gd name="T35" fmla="*/ 2064 h 118"/>
                  <a:gd name="T36" fmla="+- 0 1596 1509"/>
                  <a:gd name="T37" fmla="*/ T36 w 119"/>
                  <a:gd name="T38" fmla="+- 0 2058 1946"/>
                  <a:gd name="T39" fmla="*/ 2058 h 118"/>
                  <a:gd name="T40" fmla="+- 0 1613 1509"/>
                  <a:gd name="T41" fmla="*/ T40 w 119"/>
                  <a:gd name="T42" fmla="+- 0 2045 1946"/>
                  <a:gd name="T43" fmla="*/ 2045 h 118"/>
                  <a:gd name="T44" fmla="+- 0 1624 1509"/>
                  <a:gd name="T45" fmla="*/ T44 w 119"/>
                  <a:gd name="T46" fmla="+- 0 2026 1946"/>
                  <a:gd name="T47" fmla="*/ 2026 h 118"/>
                  <a:gd name="T48" fmla="+- 0 1629 1509"/>
                  <a:gd name="T49" fmla="*/ T48 w 119"/>
                  <a:gd name="T50" fmla="+- 0 2004 1946"/>
                  <a:gd name="T51" fmla="*/ 2004 h 118"/>
                  <a:gd name="T52" fmla="+- 0 1627 1509"/>
                  <a:gd name="T53" fmla="*/ T52 w 119"/>
                  <a:gd name="T54" fmla="+- 0 1988 1946"/>
                  <a:gd name="T55" fmla="*/ 1988 h 118"/>
                  <a:gd name="T56" fmla="+- 0 1618 1509"/>
                  <a:gd name="T57" fmla="*/ T56 w 119"/>
                  <a:gd name="T58" fmla="+- 0 1971 1946"/>
                  <a:gd name="T59" fmla="*/ 1971 h 118"/>
                  <a:gd name="T60" fmla="+- 0 1603 1509"/>
                  <a:gd name="T61" fmla="*/ T60 w 119"/>
                  <a:gd name="T62" fmla="+- 0 1957 1946"/>
                  <a:gd name="T63" fmla="*/ 1957 h 118"/>
                  <a:gd name="T64" fmla="+- 0 1582 1509"/>
                  <a:gd name="T65" fmla="*/ T64 w 119"/>
                  <a:gd name="T66" fmla="+- 0 1948 1946"/>
                  <a:gd name="T67" fmla="*/ 1948 h 118"/>
                  <a:gd name="T68" fmla="+- 0 1555 1509"/>
                  <a:gd name="T69" fmla="*/ T68 w 119"/>
                  <a:gd name="T70" fmla="+- 0 1946 1946"/>
                  <a:gd name="T71" fmla="*/ 1946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19" h="118">
                    <a:moveTo>
                      <a:pt x="46" y="0"/>
                    </a:moveTo>
                    <a:lnTo>
                      <a:pt x="28" y="8"/>
                    </a:lnTo>
                    <a:lnTo>
                      <a:pt x="13" y="22"/>
                    </a:lnTo>
                    <a:lnTo>
                      <a:pt x="4" y="42"/>
                    </a:lnTo>
                    <a:lnTo>
                      <a:pt x="0" y="68"/>
                    </a:lnTo>
                    <a:lnTo>
                      <a:pt x="8" y="88"/>
                    </a:lnTo>
                    <a:lnTo>
                      <a:pt x="22" y="104"/>
                    </a:lnTo>
                    <a:lnTo>
                      <a:pt x="41" y="114"/>
                    </a:lnTo>
                    <a:lnTo>
                      <a:pt x="65" y="118"/>
                    </a:lnTo>
                    <a:lnTo>
                      <a:pt x="87" y="112"/>
                    </a:lnTo>
                    <a:lnTo>
                      <a:pt x="104" y="99"/>
                    </a:lnTo>
                    <a:lnTo>
                      <a:pt x="115" y="80"/>
                    </a:lnTo>
                    <a:lnTo>
                      <a:pt x="120" y="58"/>
                    </a:lnTo>
                    <a:lnTo>
                      <a:pt x="118" y="42"/>
                    </a:lnTo>
                    <a:lnTo>
                      <a:pt x="109" y="25"/>
                    </a:lnTo>
                    <a:lnTo>
                      <a:pt x="94" y="11"/>
                    </a:lnTo>
                    <a:lnTo>
                      <a:pt x="73" y="2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091D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201" name="Group 39"/>
            <p:cNvGrpSpPr>
              <a:grpSpLocks/>
            </p:cNvGrpSpPr>
            <p:nvPr/>
          </p:nvGrpSpPr>
          <p:grpSpPr bwMode="auto">
            <a:xfrm>
              <a:off x="1509" y="1946"/>
              <a:ext cx="119" cy="118"/>
              <a:chOff x="1509" y="1946"/>
              <a:chExt cx="119" cy="118"/>
            </a:xfrm>
          </p:grpSpPr>
          <p:sp>
            <p:nvSpPr>
              <p:cNvPr id="8218" name="Freeform 40"/>
              <p:cNvSpPr>
                <a:spLocks/>
              </p:cNvSpPr>
              <p:nvPr/>
            </p:nvSpPr>
            <p:spPr bwMode="auto">
              <a:xfrm>
                <a:off x="1509" y="1946"/>
                <a:ext cx="119" cy="118"/>
              </a:xfrm>
              <a:custGeom>
                <a:avLst/>
                <a:gdLst>
                  <a:gd name="T0" fmla="+- 0 1629 1509"/>
                  <a:gd name="T1" fmla="*/ T0 w 119"/>
                  <a:gd name="T2" fmla="+- 0 2004 1946"/>
                  <a:gd name="T3" fmla="*/ 2004 h 118"/>
                  <a:gd name="T4" fmla="+- 0 1624 1509"/>
                  <a:gd name="T5" fmla="*/ T4 w 119"/>
                  <a:gd name="T6" fmla="+- 0 2026 1946"/>
                  <a:gd name="T7" fmla="*/ 2026 h 118"/>
                  <a:gd name="T8" fmla="+- 0 1613 1509"/>
                  <a:gd name="T9" fmla="*/ T8 w 119"/>
                  <a:gd name="T10" fmla="+- 0 2045 1946"/>
                  <a:gd name="T11" fmla="*/ 2045 h 118"/>
                  <a:gd name="T12" fmla="+- 0 1596 1509"/>
                  <a:gd name="T13" fmla="*/ T12 w 119"/>
                  <a:gd name="T14" fmla="+- 0 2058 1946"/>
                  <a:gd name="T15" fmla="*/ 2058 h 118"/>
                  <a:gd name="T16" fmla="+- 0 1574 1509"/>
                  <a:gd name="T17" fmla="*/ T16 w 119"/>
                  <a:gd name="T18" fmla="+- 0 2064 1946"/>
                  <a:gd name="T19" fmla="*/ 2064 h 118"/>
                  <a:gd name="T20" fmla="+- 0 1550 1509"/>
                  <a:gd name="T21" fmla="*/ T20 w 119"/>
                  <a:gd name="T22" fmla="+- 0 2060 1946"/>
                  <a:gd name="T23" fmla="*/ 2060 h 118"/>
                  <a:gd name="T24" fmla="+- 0 1531 1509"/>
                  <a:gd name="T25" fmla="*/ T24 w 119"/>
                  <a:gd name="T26" fmla="+- 0 2050 1946"/>
                  <a:gd name="T27" fmla="*/ 2050 h 118"/>
                  <a:gd name="T28" fmla="+- 0 1517 1509"/>
                  <a:gd name="T29" fmla="*/ T28 w 119"/>
                  <a:gd name="T30" fmla="+- 0 2034 1946"/>
                  <a:gd name="T31" fmla="*/ 2034 h 118"/>
                  <a:gd name="T32" fmla="+- 0 1509 1509"/>
                  <a:gd name="T33" fmla="*/ T32 w 119"/>
                  <a:gd name="T34" fmla="+- 0 2014 1946"/>
                  <a:gd name="T35" fmla="*/ 2014 h 118"/>
                  <a:gd name="T36" fmla="+- 0 1513 1509"/>
                  <a:gd name="T37" fmla="*/ T36 w 119"/>
                  <a:gd name="T38" fmla="+- 0 1988 1946"/>
                  <a:gd name="T39" fmla="*/ 1988 h 118"/>
                  <a:gd name="T40" fmla="+- 0 1522 1509"/>
                  <a:gd name="T41" fmla="*/ T40 w 119"/>
                  <a:gd name="T42" fmla="+- 0 1968 1946"/>
                  <a:gd name="T43" fmla="*/ 1968 h 118"/>
                  <a:gd name="T44" fmla="+- 0 1537 1509"/>
                  <a:gd name="T45" fmla="*/ T44 w 119"/>
                  <a:gd name="T46" fmla="+- 0 1954 1946"/>
                  <a:gd name="T47" fmla="*/ 1954 h 118"/>
                  <a:gd name="T48" fmla="+- 0 1555 1509"/>
                  <a:gd name="T49" fmla="*/ T48 w 119"/>
                  <a:gd name="T50" fmla="+- 0 1946 1946"/>
                  <a:gd name="T51" fmla="*/ 1946 h 118"/>
                  <a:gd name="T52" fmla="+- 0 1582 1509"/>
                  <a:gd name="T53" fmla="*/ T52 w 119"/>
                  <a:gd name="T54" fmla="+- 0 1948 1946"/>
                  <a:gd name="T55" fmla="*/ 1948 h 118"/>
                  <a:gd name="T56" fmla="+- 0 1603 1509"/>
                  <a:gd name="T57" fmla="*/ T56 w 119"/>
                  <a:gd name="T58" fmla="+- 0 1957 1946"/>
                  <a:gd name="T59" fmla="*/ 1957 h 118"/>
                  <a:gd name="T60" fmla="+- 0 1618 1509"/>
                  <a:gd name="T61" fmla="*/ T60 w 119"/>
                  <a:gd name="T62" fmla="+- 0 1971 1946"/>
                  <a:gd name="T63" fmla="*/ 1971 h 118"/>
                  <a:gd name="T64" fmla="+- 0 1627 1509"/>
                  <a:gd name="T65" fmla="*/ T64 w 119"/>
                  <a:gd name="T66" fmla="+- 0 1988 1946"/>
                  <a:gd name="T67" fmla="*/ 1988 h 118"/>
                  <a:gd name="T68" fmla="+- 0 1629 1509"/>
                  <a:gd name="T69" fmla="*/ T68 w 119"/>
                  <a:gd name="T70" fmla="+- 0 2004 1946"/>
                  <a:gd name="T71" fmla="*/ 2004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19" h="118">
                    <a:moveTo>
                      <a:pt x="120" y="58"/>
                    </a:moveTo>
                    <a:lnTo>
                      <a:pt x="115" y="80"/>
                    </a:lnTo>
                    <a:lnTo>
                      <a:pt x="104" y="99"/>
                    </a:lnTo>
                    <a:lnTo>
                      <a:pt x="87" y="112"/>
                    </a:lnTo>
                    <a:lnTo>
                      <a:pt x="65" y="118"/>
                    </a:lnTo>
                    <a:lnTo>
                      <a:pt x="41" y="114"/>
                    </a:lnTo>
                    <a:lnTo>
                      <a:pt x="22" y="104"/>
                    </a:lnTo>
                    <a:lnTo>
                      <a:pt x="8" y="88"/>
                    </a:lnTo>
                    <a:lnTo>
                      <a:pt x="0" y="68"/>
                    </a:lnTo>
                    <a:lnTo>
                      <a:pt x="4" y="42"/>
                    </a:lnTo>
                    <a:lnTo>
                      <a:pt x="13" y="22"/>
                    </a:lnTo>
                    <a:lnTo>
                      <a:pt x="28" y="8"/>
                    </a:lnTo>
                    <a:lnTo>
                      <a:pt x="46" y="0"/>
                    </a:lnTo>
                    <a:lnTo>
                      <a:pt x="73" y="2"/>
                    </a:lnTo>
                    <a:lnTo>
                      <a:pt x="94" y="11"/>
                    </a:lnTo>
                    <a:lnTo>
                      <a:pt x="109" y="25"/>
                    </a:lnTo>
                    <a:lnTo>
                      <a:pt x="118" y="42"/>
                    </a:lnTo>
                    <a:lnTo>
                      <a:pt x="120" y="58"/>
                    </a:lnTo>
                    <a:close/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202" name="Group 41"/>
            <p:cNvGrpSpPr>
              <a:grpSpLocks/>
            </p:cNvGrpSpPr>
            <p:nvPr/>
          </p:nvGrpSpPr>
          <p:grpSpPr bwMode="auto">
            <a:xfrm>
              <a:off x="2707" y="1233"/>
              <a:ext cx="119" cy="118"/>
              <a:chOff x="2707" y="1233"/>
              <a:chExt cx="119" cy="118"/>
            </a:xfrm>
          </p:grpSpPr>
          <p:sp>
            <p:nvSpPr>
              <p:cNvPr id="8217" name="Freeform 42"/>
              <p:cNvSpPr>
                <a:spLocks/>
              </p:cNvSpPr>
              <p:nvPr/>
            </p:nvSpPr>
            <p:spPr bwMode="auto">
              <a:xfrm>
                <a:off x="2707" y="1233"/>
                <a:ext cx="119" cy="118"/>
              </a:xfrm>
              <a:custGeom>
                <a:avLst/>
                <a:gdLst>
                  <a:gd name="T0" fmla="+- 0 2753 2707"/>
                  <a:gd name="T1" fmla="*/ T0 w 119"/>
                  <a:gd name="T2" fmla="+- 0 1233 1233"/>
                  <a:gd name="T3" fmla="*/ 1233 h 118"/>
                  <a:gd name="T4" fmla="+- 0 2734 2707"/>
                  <a:gd name="T5" fmla="*/ T4 w 119"/>
                  <a:gd name="T6" fmla="+- 0 1241 1233"/>
                  <a:gd name="T7" fmla="*/ 1241 h 118"/>
                  <a:gd name="T8" fmla="+- 0 2720 2707"/>
                  <a:gd name="T9" fmla="*/ T8 w 119"/>
                  <a:gd name="T10" fmla="+- 0 1255 1233"/>
                  <a:gd name="T11" fmla="*/ 1255 h 118"/>
                  <a:gd name="T12" fmla="+- 0 2710 2707"/>
                  <a:gd name="T13" fmla="*/ T12 w 119"/>
                  <a:gd name="T14" fmla="+- 0 1276 1233"/>
                  <a:gd name="T15" fmla="*/ 1276 h 118"/>
                  <a:gd name="T16" fmla="+- 0 2707 2707"/>
                  <a:gd name="T17" fmla="*/ T16 w 119"/>
                  <a:gd name="T18" fmla="+- 0 1301 1233"/>
                  <a:gd name="T19" fmla="*/ 1301 h 118"/>
                  <a:gd name="T20" fmla="+- 0 2714 2707"/>
                  <a:gd name="T21" fmla="*/ T20 w 119"/>
                  <a:gd name="T22" fmla="+- 0 1321 1233"/>
                  <a:gd name="T23" fmla="*/ 1321 h 118"/>
                  <a:gd name="T24" fmla="+- 0 2728 2707"/>
                  <a:gd name="T25" fmla="*/ T24 w 119"/>
                  <a:gd name="T26" fmla="+- 0 1337 1233"/>
                  <a:gd name="T27" fmla="*/ 1337 h 118"/>
                  <a:gd name="T28" fmla="+- 0 2748 2707"/>
                  <a:gd name="T29" fmla="*/ T28 w 119"/>
                  <a:gd name="T30" fmla="+- 0 1347 1233"/>
                  <a:gd name="T31" fmla="*/ 1347 h 118"/>
                  <a:gd name="T32" fmla="+- 0 2772 2707"/>
                  <a:gd name="T33" fmla="*/ T32 w 119"/>
                  <a:gd name="T34" fmla="+- 0 1351 1233"/>
                  <a:gd name="T35" fmla="*/ 1351 h 118"/>
                  <a:gd name="T36" fmla="+- 0 2793 2707"/>
                  <a:gd name="T37" fmla="*/ T36 w 119"/>
                  <a:gd name="T38" fmla="+- 0 1345 1233"/>
                  <a:gd name="T39" fmla="*/ 1345 h 118"/>
                  <a:gd name="T40" fmla="+- 0 2810 2707"/>
                  <a:gd name="T41" fmla="*/ T40 w 119"/>
                  <a:gd name="T42" fmla="+- 0 1332 1233"/>
                  <a:gd name="T43" fmla="*/ 1332 h 118"/>
                  <a:gd name="T44" fmla="+- 0 2822 2707"/>
                  <a:gd name="T45" fmla="*/ T44 w 119"/>
                  <a:gd name="T46" fmla="+- 0 1313 1233"/>
                  <a:gd name="T47" fmla="*/ 1313 h 118"/>
                  <a:gd name="T48" fmla="+- 0 2826 2707"/>
                  <a:gd name="T49" fmla="*/ T48 w 119"/>
                  <a:gd name="T50" fmla="+- 0 1291 1233"/>
                  <a:gd name="T51" fmla="*/ 1291 h 118"/>
                  <a:gd name="T52" fmla="+- 0 2824 2707"/>
                  <a:gd name="T53" fmla="*/ T52 w 119"/>
                  <a:gd name="T54" fmla="+- 0 1276 1233"/>
                  <a:gd name="T55" fmla="*/ 1276 h 118"/>
                  <a:gd name="T56" fmla="+- 0 2815 2707"/>
                  <a:gd name="T57" fmla="*/ T56 w 119"/>
                  <a:gd name="T58" fmla="+- 0 1258 1233"/>
                  <a:gd name="T59" fmla="*/ 1258 h 118"/>
                  <a:gd name="T60" fmla="+- 0 2800 2707"/>
                  <a:gd name="T61" fmla="*/ T60 w 119"/>
                  <a:gd name="T62" fmla="+- 0 1244 1233"/>
                  <a:gd name="T63" fmla="*/ 1244 h 118"/>
                  <a:gd name="T64" fmla="+- 0 2779 2707"/>
                  <a:gd name="T65" fmla="*/ T64 w 119"/>
                  <a:gd name="T66" fmla="+- 0 1235 1233"/>
                  <a:gd name="T67" fmla="*/ 1235 h 118"/>
                  <a:gd name="T68" fmla="+- 0 2753 2707"/>
                  <a:gd name="T69" fmla="*/ T68 w 119"/>
                  <a:gd name="T70" fmla="+- 0 1233 1233"/>
                  <a:gd name="T71" fmla="*/ 1233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19" h="118">
                    <a:moveTo>
                      <a:pt x="46" y="0"/>
                    </a:moveTo>
                    <a:lnTo>
                      <a:pt x="27" y="8"/>
                    </a:lnTo>
                    <a:lnTo>
                      <a:pt x="13" y="22"/>
                    </a:lnTo>
                    <a:lnTo>
                      <a:pt x="3" y="43"/>
                    </a:lnTo>
                    <a:lnTo>
                      <a:pt x="0" y="68"/>
                    </a:lnTo>
                    <a:lnTo>
                      <a:pt x="7" y="88"/>
                    </a:lnTo>
                    <a:lnTo>
                      <a:pt x="21" y="104"/>
                    </a:lnTo>
                    <a:lnTo>
                      <a:pt x="41" y="114"/>
                    </a:lnTo>
                    <a:lnTo>
                      <a:pt x="65" y="118"/>
                    </a:lnTo>
                    <a:lnTo>
                      <a:pt x="86" y="112"/>
                    </a:lnTo>
                    <a:lnTo>
                      <a:pt x="103" y="99"/>
                    </a:lnTo>
                    <a:lnTo>
                      <a:pt x="115" y="80"/>
                    </a:lnTo>
                    <a:lnTo>
                      <a:pt x="119" y="58"/>
                    </a:lnTo>
                    <a:lnTo>
                      <a:pt x="117" y="43"/>
                    </a:lnTo>
                    <a:lnTo>
                      <a:pt x="108" y="25"/>
                    </a:lnTo>
                    <a:lnTo>
                      <a:pt x="93" y="11"/>
                    </a:lnTo>
                    <a:lnTo>
                      <a:pt x="72" y="2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091D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203" name="Group 43"/>
            <p:cNvGrpSpPr>
              <a:grpSpLocks/>
            </p:cNvGrpSpPr>
            <p:nvPr/>
          </p:nvGrpSpPr>
          <p:grpSpPr bwMode="auto">
            <a:xfrm>
              <a:off x="2707" y="1233"/>
              <a:ext cx="119" cy="118"/>
              <a:chOff x="2707" y="1233"/>
              <a:chExt cx="119" cy="118"/>
            </a:xfrm>
          </p:grpSpPr>
          <p:sp>
            <p:nvSpPr>
              <p:cNvPr id="8216" name="Freeform 44"/>
              <p:cNvSpPr>
                <a:spLocks/>
              </p:cNvSpPr>
              <p:nvPr/>
            </p:nvSpPr>
            <p:spPr bwMode="auto">
              <a:xfrm>
                <a:off x="2707" y="1233"/>
                <a:ext cx="119" cy="118"/>
              </a:xfrm>
              <a:custGeom>
                <a:avLst/>
                <a:gdLst>
                  <a:gd name="T0" fmla="+- 0 2826 2707"/>
                  <a:gd name="T1" fmla="*/ T0 w 119"/>
                  <a:gd name="T2" fmla="+- 0 1291 1233"/>
                  <a:gd name="T3" fmla="*/ 1291 h 118"/>
                  <a:gd name="T4" fmla="+- 0 2822 2707"/>
                  <a:gd name="T5" fmla="*/ T4 w 119"/>
                  <a:gd name="T6" fmla="+- 0 1313 1233"/>
                  <a:gd name="T7" fmla="*/ 1313 h 118"/>
                  <a:gd name="T8" fmla="+- 0 2810 2707"/>
                  <a:gd name="T9" fmla="*/ T8 w 119"/>
                  <a:gd name="T10" fmla="+- 0 1332 1233"/>
                  <a:gd name="T11" fmla="*/ 1332 h 118"/>
                  <a:gd name="T12" fmla="+- 0 2793 2707"/>
                  <a:gd name="T13" fmla="*/ T12 w 119"/>
                  <a:gd name="T14" fmla="+- 0 1345 1233"/>
                  <a:gd name="T15" fmla="*/ 1345 h 118"/>
                  <a:gd name="T16" fmla="+- 0 2772 2707"/>
                  <a:gd name="T17" fmla="*/ T16 w 119"/>
                  <a:gd name="T18" fmla="+- 0 1351 1233"/>
                  <a:gd name="T19" fmla="*/ 1351 h 118"/>
                  <a:gd name="T20" fmla="+- 0 2748 2707"/>
                  <a:gd name="T21" fmla="*/ T20 w 119"/>
                  <a:gd name="T22" fmla="+- 0 1347 1233"/>
                  <a:gd name="T23" fmla="*/ 1347 h 118"/>
                  <a:gd name="T24" fmla="+- 0 2728 2707"/>
                  <a:gd name="T25" fmla="*/ T24 w 119"/>
                  <a:gd name="T26" fmla="+- 0 1337 1233"/>
                  <a:gd name="T27" fmla="*/ 1337 h 118"/>
                  <a:gd name="T28" fmla="+- 0 2714 2707"/>
                  <a:gd name="T29" fmla="*/ T28 w 119"/>
                  <a:gd name="T30" fmla="+- 0 1321 1233"/>
                  <a:gd name="T31" fmla="*/ 1321 h 118"/>
                  <a:gd name="T32" fmla="+- 0 2707 2707"/>
                  <a:gd name="T33" fmla="*/ T32 w 119"/>
                  <a:gd name="T34" fmla="+- 0 1301 1233"/>
                  <a:gd name="T35" fmla="*/ 1301 h 118"/>
                  <a:gd name="T36" fmla="+- 0 2710 2707"/>
                  <a:gd name="T37" fmla="*/ T36 w 119"/>
                  <a:gd name="T38" fmla="+- 0 1276 1233"/>
                  <a:gd name="T39" fmla="*/ 1276 h 118"/>
                  <a:gd name="T40" fmla="+- 0 2720 2707"/>
                  <a:gd name="T41" fmla="*/ T40 w 119"/>
                  <a:gd name="T42" fmla="+- 0 1255 1233"/>
                  <a:gd name="T43" fmla="*/ 1255 h 118"/>
                  <a:gd name="T44" fmla="+- 0 2734 2707"/>
                  <a:gd name="T45" fmla="*/ T44 w 119"/>
                  <a:gd name="T46" fmla="+- 0 1241 1233"/>
                  <a:gd name="T47" fmla="*/ 1241 h 118"/>
                  <a:gd name="T48" fmla="+- 0 2753 2707"/>
                  <a:gd name="T49" fmla="*/ T48 w 119"/>
                  <a:gd name="T50" fmla="+- 0 1233 1233"/>
                  <a:gd name="T51" fmla="*/ 1233 h 118"/>
                  <a:gd name="T52" fmla="+- 0 2779 2707"/>
                  <a:gd name="T53" fmla="*/ T52 w 119"/>
                  <a:gd name="T54" fmla="+- 0 1235 1233"/>
                  <a:gd name="T55" fmla="*/ 1235 h 118"/>
                  <a:gd name="T56" fmla="+- 0 2800 2707"/>
                  <a:gd name="T57" fmla="*/ T56 w 119"/>
                  <a:gd name="T58" fmla="+- 0 1244 1233"/>
                  <a:gd name="T59" fmla="*/ 1244 h 118"/>
                  <a:gd name="T60" fmla="+- 0 2815 2707"/>
                  <a:gd name="T61" fmla="*/ T60 w 119"/>
                  <a:gd name="T62" fmla="+- 0 1258 1233"/>
                  <a:gd name="T63" fmla="*/ 1258 h 118"/>
                  <a:gd name="T64" fmla="+- 0 2824 2707"/>
                  <a:gd name="T65" fmla="*/ T64 w 119"/>
                  <a:gd name="T66" fmla="+- 0 1276 1233"/>
                  <a:gd name="T67" fmla="*/ 1276 h 118"/>
                  <a:gd name="T68" fmla="+- 0 2826 2707"/>
                  <a:gd name="T69" fmla="*/ T68 w 119"/>
                  <a:gd name="T70" fmla="+- 0 1291 1233"/>
                  <a:gd name="T71" fmla="*/ 1291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19" h="118">
                    <a:moveTo>
                      <a:pt x="119" y="58"/>
                    </a:moveTo>
                    <a:lnTo>
                      <a:pt x="115" y="80"/>
                    </a:lnTo>
                    <a:lnTo>
                      <a:pt x="103" y="99"/>
                    </a:lnTo>
                    <a:lnTo>
                      <a:pt x="86" y="112"/>
                    </a:lnTo>
                    <a:lnTo>
                      <a:pt x="65" y="118"/>
                    </a:lnTo>
                    <a:lnTo>
                      <a:pt x="41" y="114"/>
                    </a:lnTo>
                    <a:lnTo>
                      <a:pt x="21" y="104"/>
                    </a:lnTo>
                    <a:lnTo>
                      <a:pt x="7" y="88"/>
                    </a:lnTo>
                    <a:lnTo>
                      <a:pt x="0" y="68"/>
                    </a:lnTo>
                    <a:lnTo>
                      <a:pt x="3" y="43"/>
                    </a:lnTo>
                    <a:lnTo>
                      <a:pt x="13" y="22"/>
                    </a:lnTo>
                    <a:lnTo>
                      <a:pt x="27" y="8"/>
                    </a:lnTo>
                    <a:lnTo>
                      <a:pt x="46" y="0"/>
                    </a:lnTo>
                    <a:lnTo>
                      <a:pt x="72" y="2"/>
                    </a:lnTo>
                    <a:lnTo>
                      <a:pt x="93" y="11"/>
                    </a:lnTo>
                    <a:lnTo>
                      <a:pt x="108" y="25"/>
                    </a:lnTo>
                    <a:lnTo>
                      <a:pt x="117" y="43"/>
                    </a:lnTo>
                    <a:lnTo>
                      <a:pt x="119" y="58"/>
                    </a:lnTo>
                    <a:close/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204" name="Group 45"/>
            <p:cNvGrpSpPr>
              <a:grpSpLocks/>
            </p:cNvGrpSpPr>
            <p:nvPr/>
          </p:nvGrpSpPr>
          <p:grpSpPr bwMode="auto">
            <a:xfrm>
              <a:off x="3905" y="282"/>
              <a:ext cx="119" cy="118"/>
              <a:chOff x="3905" y="282"/>
              <a:chExt cx="119" cy="118"/>
            </a:xfrm>
          </p:grpSpPr>
          <p:sp>
            <p:nvSpPr>
              <p:cNvPr id="8215" name="Freeform 46"/>
              <p:cNvSpPr>
                <a:spLocks/>
              </p:cNvSpPr>
              <p:nvPr/>
            </p:nvSpPr>
            <p:spPr bwMode="auto">
              <a:xfrm>
                <a:off x="3905" y="282"/>
                <a:ext cx="119" cy="118"/>
              </a:xfrm>
              <a:custGeom>
                <a:avLst/>
                <a:gdLst>
                  <a:gd name="T0" fmla="+- 0 3951 3905"/>
                  <a:gd name="T1" fmla="*/ T0 w 119"/>
                  <a:gd name="T2" fmla="+- 0 282 282"/>
                  <a:gd name="T3" fmla="*/ 282 h 118"/>
                  <a:gd name="T4" fmla="+- 0 3932 3905"/>
                  <a:gd name="T5" fmla="*/ T4 w 119"/>
                  <a:gd name="T6" fmla="+- 0 290 282"/>
                  <a:gd name="T7" fmla="*/ 290 h 118"/>
                  <a:gd name="T8" fmla="+- 0 3917 3905"/>
                  <a:gd name="T9" fmla="*/ T8 w 119"/>
                  <a:gd name="T10" fmla="+- 0 305 282"/>
                  <a:gd name="T11" fmla="*/ 305 h 118"/>
                  <a:gd name="T12" fmla="+- 0 3908 3905"/>
                  <a:gd name="T13" fmla="*/ T12 w 119"/>
                  <a:gd name="T14" fmla="+- 0 325 282"/>
                  <a:gd name="T15" fmla="*/ 325 h 118"/>
                  <a:gd name="T16" fmla="+- 0 3905 3905"/>
                  <a:gd name="T17" fmla="*/ T16 w 119"/>
                  <a:gd name="T18" fmla="+- 0 351 282"/>
                  <a:gd name="T19" fmla="*/ 351 h 118"/>
                  <a:gd name="T20" fmla="+- 0 3912 3905"/>
                  <a:gd name="T21" fmla="*/ T20 w 119"/>
                  <a:gd name="T22" fmla="+- 0 371 282"/>
                  <a:gd name="T23" fmla="*/ 371 h 118"/>
                  <a:gd name="T24" fmla="+- 0 3926 3905"/>
                  <a:gd name="T25" fmla="*/ T24 w 119"/>
                  <a:gd name="T26" fmla="+- 0 386 282"/>
                  <a:gd name="T27" fmla="*/ 386 h 118"/>
                  <a:gd name="T28" fmla="+- 0 3945 3905"/>
                  <a:gd name="T29" fmla="*/ T28 w 119"/>
                  <a:gd name="T30" fmla="+- 0 397 282"/>
                  <a:gd name="T31" fmla="*/ 397 h 118"/>
                  <a:gd name="T32" fmla="+- 0 3969 3905"/>
                  <a:gd name="T33" fmla="*/ T32 w 119"/>
                  <a:gd name="T34" fmla="+- 0 401 282"/>
                  <a:gd name="T35" fmla="*/ 401 h 118"/>
                  <a:gd name="T36" fmla="+- 0 3991 3905"/>
                  <a:gd name="T37" fmla="*/ T36 w 119"/>
                  <a:gd name="T38" fmla="+- 0 394 282"/>
                  <a:gd name="T39" fmla="*/ 394 h 118"/>
                  <a:gd name="T40" fmla="+- 0 4008 3905"/>
                  <a:gd name="T41" fmla="*/ T40 w 119"/>
                  <a:gd name="T42" fmla="+- 0 381 282"/>
                  <a:gd name="T43" fmla="*/ 381 h 118"/>
                  <a:gd name="T44" fmla="+- 0 4020 3905"/>
                  <a:gd name="T45" fmla="*/ T44 w 119"/>
                  <a:gd name="T46" fmla="+- 0 363 282"/>
                  <a:gd name="T47" fmla="*/ 363 h 118"/>
                  <a:gd name="T48" fmla="+- 0 4024 3905"/>
                  <a:gd name="T49" fmla="*/ T48 w 119"/>
                  <a:gd name="T50" fmla="+- 0 341 282"/>
                  <a:gd name="T51" fmla="*/ 341 h 118"/>
                  <a:gd name="T52" fmla="+- 0 4022 3905"/>
                  <a:gd name="T53" fmla="*/ T52 w 119"/>
                  <a:gd name="T54" fmla="+- 0 325 282"/>
                  <a:gd name="T55" fmla="*/ 325 h 118"/>
                  <a:gd name="T56" fmla="+- 0 4013 3905"/>
                  <a:gd name="T57" fmla="*/ T56 w 119"/>
                  <a:gd name="T58" fmla="+- 0 308 282"/>
                  <a:gd name="T59" fmla="*/ 308 h 118"/>
                  <a:gd name="T60" fmla="+- 0 3998 3905"/>
                  <a:gd name="T61" fmla="*/ T60 w 119"/>
                  <a:gd name="T62" fmla="+- 0 294 282"/>
                  <a:gd name="T63" fmla="*/ 294 h 118"/>
                  <a:gd name="T64" fmla="+- 0 3977 3905"/>
                  <a:gd name="T65" fmla="*/ T64 w 119"/>
                  <a:gd name="T66" fmla="+- 0 285 282"/>
                  <a:gd name="T67" fmla="*/ 285 h 118"/>
                  <a:gd name="T68" fmla="+- 0 3951 3905"/>
                  <a:gd name="T69" fmla="*/ T68 w 119"/>
                  <a:gd name="T70" fmla="+- 0 282 282"/>
                  <a:gd name="T71" fmla="*/ 282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19" h="118">
                    <a:moveTo>
                      <a:pt x="46" y="0"/>
                    </a:moveTo>
                    <a:lnTo>
                      <a:pt x="27" y="8"/>
                    </a:lnTo>
                    <a:lnTo>
                      <a:pt x="12" y="23"/>
                    </a:lnTo>
                    <a:lnTo>
                      <a:pt x="3" y="43"/>
                    </a:lnTo>
                    <a:lnTo>
                      <a:pt x="0" y="69"/>
                    </a:lnTo>
                    <a:lnTo>
                      <a:pt x="7" y="89"/>
                    </a:lnTo>
                    <a:lnTo>
                      <a:pt x="21" y="104"/>
                    </a:lnTo>
                    <a:lnTo>
                      <a:pt x="40" y="115"/>
                    </a:lnTo>
                    <a:lnTo>
                      <a:pt x="64" y="119"/>
                    </a:lnTo>
                    <a:lnTo>
                      <a:pt x="86" y="112"/>
                    </a:lnTo>
                    <a:lnTo>
                      <a:pt x="103" y="99"/>
                    </a:lnTo>
                    <a:lnTo>
                      <a:pt x="115" y="81"/>
                    </a:lnTo>
                    <a:lnTo>
                      <a:pt x="119" y="59"/>
                    </a:lnTo>
                    <a:lnTo>
                      <a:pt x="117" y="43"/>
                    </a:lnTo>
                    <a:lnTo>
                      <a:pt x="108" y="26"/>
                    </a:lnTo>
                    <a:lnTo>
                      <a:pt x="93" y="12"/>
                    </a:lnTo>
                    <a:lnTo>
                      <a:pt x="72" y="3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091D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205" name="Group 47"/>
            <p:cNvGrpSpPr>
              <a:grpSpLocks/>
            </p:cNvGrpSpPr>
            <p:nvPr/>
          </p:nvGrpSpPr>
          <p:grpSpPr bwMode="auto">
            <a:xfrm>
              <a:off x="3905" y="282"/>
              <a:ext cx="119" cy="118"/>
              <a:chOff x="3905" y="282"/>
              <a:chExt cx="119" cy="118"/>
            </a:xfrm>
          </p:grpSpPr>
          <p:sp>
            <p:nvSpPr>
              <p:cNvPr id="8214" name="Freeform 48"/>
              <p:cNvSpPr>
                <a:spLocks/>
              </p:cNvSpPr>
              <p:nvPr/>
            </p:nvSpPr>
            <p:spPr bwMode="auto">
              <a:xfrm>
                <a:off x="3905" y="282"/>
                <a:ext cx="119" cy="118"/>
              </a:xfrm>
              <a:custGeom>
                <a:avLst/>
                <a:gdLst>
                  <a:gd name="T0" fmla="+- 0 4024 3905"/>
                  <a:gd name="T1" fmla="*/ T0 w 119"/>
                  <a:gd name="T2" fmla="+- 0 341 282"/>
                  <a:gd name="T3" fmla="*/ 341 h 118"/>
                  <a:gd name="T4" fmla="+- 0 4020 3905"/>
                  <a:gd name="T5" fmla="*/ T4 w 119"/>
                  <a:gd name="T6" fmla="+- 0 363 282"/>
                  <a:gd name="T7" fmla="*/ 363 h 118"/>
                  <a:gd name="T8" fmla="+- 0 4008 3905"/>
                  <a:gd name="T9" fmla="*/ T8 w 119"/>
                  <a:gd name="T10" fmla="+- 0 381 282"/>
                  <a:gd name="T11" fmla="*/ 381 h 118"/>
                  <a:gd name="T12" fmla="+- 0 3991 3905"/>
                  <a:gd name="T13" fmla="*/ T12 w 119"/>
                  <a:gd name="T14" fmla="+- 0 394 282"/>
                  <a:gd name="T15" fmla="*/ 394 h 118"/>
                  <a:gd name="T16" fmla="+- 0 3969 3905"/>
                  <a:gd name="T17" fmla="*/ T16 w 119"/>
                  <a:gd name="T18" fmla="+- 0 401 282"/>
                  <a:gd name="T19" fmla="*/ 401 h 118"/>
                  <a:gd name="T20" fmla="+- 0 3945 3905"/>
                  <a:gd name="T21" fmla="*/ T20 w 119"/>
                  <a:gd name="T22" fmla="+- 0 397 282"/>
                  <a:gd name="T23" fmla="*/ 397 h 118"/>
                  <a:gd name="T24" fmla="+- 0 3926 3905"/>
                  <a:gd name="T25" fmla="*/ T24 w 119"/>
                  <a:gd name="T26" fmla="+- 0 386 282"/>
                  <a:gd name="T27" fmla="*/ 386 h 118"/>
                  <a:gd name="T28" fmla="+- 0 3912 3905"/>
                  <a:gd name="T29" fmla="*/ T28 w 119"/>
                  <a:gd name="T30" fmla="+- 0 371 282"/>
                  <a:gd name="T31" fmla="*/ 371 h 118"/>
                  <a:gd name="T32" fmla="+- 0 3905 3905"/>
                  <a:gd name="T33" fmla="*/ T32 w 119"/>
                  <a:gd name="T34" fmla="+- 0 351 282"/>
                  <a:gd name="T35" fmla="*/ 351 h 118"/>
                  <a:gd name="T36" fmla="+- 0 3908 3905"/>
                  <a:gd name="T37" fmla="*/ T36 w 119"/>
                  <a:gd name="T38" fmla="+- 0 325 282"/>
                  <a:gd name="T39" fmla="*/ 325 h 118"/>
                  <a:gd name="T40" fmla="+- 0 3917 3905"/>
                  <a:gd name="T41" fmla="*/ T40 w 119"/>
                  <a:gd name="T42" fmla="+- 0 305 282"/>
                  <a:gd name="T43" fmla="*/ 305 h 118"/>
                  <a:gd name="T44" fmla="+- 0 3932 3905"/>
                  <a:gd name="T45" fmla="*/ T44 w 119"/>
                  <a:gd name="T46" fmla="+- 0 290 282"/>
                  <a:gd name="T47" fmla="*/ 290 h 118"/>
                  <a:gd name="T48" fmla="+- 0 3951 3905"/>
                  <a:gd name="T49" fmla="*/ T48 w 119"/>
                  <a:gd name="T50" fmla="+- 0 282 282"/>
                  <a:gd name="T51" fmla="*/ 282 h 118"/>
                  <a:gd name="T52" fmla="+- 0 3977 3905"/>
                  <a:gd name="T53" fmla="*/ T52 w 119"/>
                  <a:gd name="T54" fmla="+- 0 285 282"/>
                  <a:gd name="T55" fmla="*/ 285 h 118"/>
                  <a:gd name="T56" fmla="+- 0 3998 3905"/>
                  <a:gd name="T57" fmla="*/ T56 w 119"/>
                  <a:gd name="T58" fmla="+- 0 294 282"/>
                  <a:gd name="T59" fmla="*/ 294 h 118"/>
                  <a:gd name="T60" fmla="+- 0 4013 3905"/>
                  <a:gd name="T61" fmla="*/ T60 w 119"/>
                  <a:gd name="T62" fmla="+- 0 308 282"/>
                  <a:gd name="T63" fmla="*/ 308 h 118"/>
                  <a:gd name="T64" fmla="+- 0 4022 3905"/>
                  <a:gd name="T65" fmla="*/ T64 w 119"/>
                  <a:gd name="T66" fmla="+- 0 325 282"/>
                  <a:gd name="T67" fmla="*/ 325 h 118"/>
                  <a:gd name="T68" fmla="+- 0 4024 3905"/>
                  <a:gd name="T69" fmla="*/ T68 w 119"/>
                  <a:gd name="T70" fmla="+- 0 341 282"/>
                  <a:gd name="T71" fmla="*/ 341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19" h="118">
                    <a:moveTo>
                      <a:pt x="119" y="59"/>
                    </a:moveTo>
                    <a:lnTo>
                      <a:pt x="115" y="81"/>
                    </a:lnTo>
                    <a:lnTo>
                      <a:pt x="103" y="99"/>
                    </a:lnTo>
                    <a:lnTo>
                      <a:pt x="86" y="112"/>
                    </a:lnTo>
                    <a:lnTo>
                      <a:pt x="64" y="119"/>
                    </a:lnTo>
                    <a:lnTo>
                      <a:pt x="40" y="115"/>
                    </a:lnTo>
                    <a:lnTo>
                      <a:pt x="21" y="104"/>
                    </a:lnTo>
                    <a:lnTo>
                      <a:pt x="7" y="89"/>
                    </a:lnTo>
                    <a:lnTo>
                      <a:pt x="0" y="69"/>
                    </a:lnTo>
                    <a:lnTo>
                      <a:pt x="3" y="43"/>
                    </a:lnTo>
                    <a:lnTo>
                      <a:pt x="12" y="23"/>
                    </a:lnTo>
                    <a:lnTo>
                      <a:pt x="27" y="8"/>
                    </a:lnTo>
                    <a:lnTo>
                      <a:pt x="46" y="0"/>
                    </a:lnTo>
                    <a:lnTo>
                      <a:pt x="72" y="3"/>
                    </a:lnTo>
                    <a:lnTo>
                      <a:pt x="93" y="12"/>
                    </a:lnTo>
                    <a:lnTo>
                      <a:pt x="108" y="26"/>
                    </a:lnTo>
                    <a:lnTo>
                      <a:pt x="117" y="43"/>
                    </a:lnTo>
                    <a:lnTo>
                      <a:pt x="119" y="59"/>
                    </a:lnTo>
                    <a:close/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206" name="Group 49"/>
            <p:cNvGrpSpPr>
              <a:grpSpLocks/>
            </p:cNvGrpSpPr>
            <p:nvPr/>
          </p:nvGrpSpPr>
          <p:grpSpPr bwMode="auto">
            <a:xfrm>
              <a:off x="5102" y="1074"/>
              <a:ext cx="119" cy="118"/>
              <a:chOff x="5102" y="1074"/>
              <a:chExt cx="119" cy="118"/>
            </a:xfrm>
          </p:grpSpPr>
          <p:sp>
            <p:nvSpPr>
              <p:cNvPr id="8213" name="Freeform 50"/>
              <p:cNvSpPr>
                <a:spLocks/>
              </p:cNvSpPr>
              <p:nvPr/>
            </p:nvSpPr>
            <p:spPr bwMode="auto">
              <a:xfrm>
                <a:off x="5102" y="1074"/>
                <a:ext cx="119" cy="118"/>
              </a:xfrm>
              <a:custGeom>
                <a:avLst/>
                <a:gdLst>
                  <a:gd name="T0" fmla="+- 0 5148 5102"/>
                  <a:gd name="T1" fmla="*/ T0 w 119"/>
                  <a:gd name="T2" fmla="+- 0 1074 1074"/>
                  <a:gd name="T3" fmla="*/ 1074 h 118"/>
                  <a:gd name="T4" fmla="+- 0 5130 5102"/>
                  <a:gd name="T5" fmla="*/ T4 w 119"/>
                  <a:gd name="T6" fmla="+- 0 1082 1074"/>
                  <a:gd name="T7" fmla="*/ 1082 h 118"/>
                  <a:gd name="T8" fmla="+- 0 5115 5102"/>
                  <a:gd name="T9" fmla="*/ T8 w 119"/>
                  <a:gd name="T10" fmla="+- 0 1097 1074"/>
                  <a:gd name="T11" fmla="*/ 1097 h 118"/>
                  <a:gd name="T12" fmla="+- 0 5105 5102"/>
                  <a:gd name="T13" fmla="*/ T12 w 119"/>
                  <a:gd name="T14" fmla="+- 0 1117 1074"/>
                  <a:gd name="T15" fmla="*/ 1117 h 118"/>
                  <a:gd name="T16" fmla="+- 0 5102 5102"/>
                  <a:gd name="T17" fmla="*/ T16 w 119"/>
                  <a:gd name="T18" fmla="+- 0 1143 1074"/>
                  <a:gd name="T19" fmla="*/ 1143 h 118"/>
                  <a:gd name="T20" fmla="+- 0 5109 5102"/>
                  <a:gd name="T21" fmla="*/ T20 w 119"/>
                  <a:gd name="T22" fmla="+- 0 1163 1074"/>
                  <a:gd name="T23" fmla="*/ 1163 h 118"/>
                  <a:gd name="T24" fmla="+- 0 5123 5102"/>
                  <a:gd name="T25" fmla="*/ T24 w 119"/>
                  <a:gd name="T26" fmla="+- 0 1178 1074"/>
                  <a:gd name="T27" fmla="*/ 1178 h 118"/>
                  <a:gd name="T28" fmla="+- 0 5143 5102"/>
                  <a:gd name="T29" fmla="*/ T28 w 119"/>
                  <a:gd name="T30" fmla="+- 0 1189 1074"/>
                  <a:gd name="T31" fmla="*/ 1189 h 118"/>
                  <a:gd name="T32" fmla="+- 0 5167 5102"/>
                  <a:gd name="T33" fmla="*/ T32 w 119"/>
                  <a:gd name="T34" fmla="+- 0 1193 1074"/>
                  <a:gd name="T35" fmla="*/ 1193 h 118"/>
                  <a:gd name="T36" fmla="+- 0 5188 5102"/>
                  <a:gd name="T37" fmla="*/ T36 w 119"/>
                  <a:gd name="T38" fmla="+- 0 1186 1074"/>
                  <a:gd name="T39" fmla="*/ 1186 h 118"/>
                  <a:gd name="T40" fmla="+- 0 5206 5102"/>
                  <a:gd name="T41" fmla="*/ T40 w 119"/>
                  <a:gd name="T42" fmla="+- 0 1173 1074"/>
                  <a:gd name="T43" fmla="*/ 1173 h 118"/>
                  <a:gd name="T44" fmla="+- 0 5217 5102"/>
                  <a:gd name="T45" fmla="*/ T44 w 119"/>
                  <a:gd name="T46" fmla="+- 0 1155 1074"/>
                  <a:gd name="T47" fmla="*/ 1155 h 118"/>
                  <a:gd name="T48" fmla="+- 0 5221 5102"/>
                  <a:gd name="T49" fmla="*/ T48 w 119"/>
                  <a:gd name="T50" fmla="+- 0 1133 1074"/>
                  <a:gd name="T51" fmla="*/ 1133 h 118"/>
                  <a:gd name="T52" fmla="+- 0 5219 5102"/>
                  <a:gd name="T53" fmla="*/ T52 w 119"/>
                  <a:gd name="T54" fmla="+- 0 1117 1074"/>
                  <a:gd name="T55" fmla="*/ 1117 h 118"/>
                  <a:gd name="T56" fmla="+- 0 5211 5102"/>
                  <a:gd name="T57" fmla="*/ T56 w 119"/>
                  <a:gd name="T58" fmla="+- 0 1100 1074"/>
                  <a:gd name="T59" fmla="*/ 1100 h 118"/>
                  <a:gd name="T60" fmla="+- 0 5196 5102"/>
                  <a:gd name="T61" fmla="*/ T60 w 119"/>
                  <a:gd name="T62" fmla="+- 0 1086 1074"/>
                  <a:gd name="T63" fmla="*/ 1086 h 118"/>
                  <a:gd name="T64" fmla="+- 0 5175 5102"/>
                  <a:gd name="T65" fmla="*/ T64 w 119"/>
                  <a:gd name="T66" fmla="+- 0 1077 1074"/>
                  <a:gd name="T67" fmla="*/ 1077 h 118"/>
                  <a:gd name="T68" fmla="+- 0 5148 5102"/>
                  <a:gd name="T69" fmla="*/ T68 w 119"/>
                  <a:gd name="T70" fmla="+- 0 1074 1074"/>
                  <a:gd name="T71" fmla="*/ 1074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19" h="118">
                    <a:moveTo>
                      <a:pt x="46" y="0"/>
                    </a:moveTo>
                    <a:lnTo>
                      <a:pt x="28" y="8"/>
                    </a:lnTo>
                    <a:lnTo>
                      <a:pt x="13" y="23"/>
                    </a:lnTo>
                    <a:lnTo>
                      <a:pt x="3" y="43"/>
                    </a:lnTo>
                    <a:lnTo>
                      <a:pt x="0" y="69"/>
                    </a:lnTo>
                    <a:lnTo>
                      <a:pt x="7" y="89"/>
                    </a:lnTo>
                    <a:lnTo>
                      <a:pt x="21" y="104"/>
                    </a:lnTo>
                    <a:lnTo>
                      <a:pt x="41" y="115"/>
                    </a:lnTo>
                    <a:lnTo>
                      <a:pt x="65" y="119"/>
                    </a:lnTo>
                    <a:lnTo>
                      <a:pt x="86" y="112"/>
                    </a:lnTo>
                    <a:lnTo>
                      <a:pt x="104" y="99"/>
                    </a:lnTo>
                    <a:lnTo>
                      <a:pt x="115" y="81"/>
                    </a:lnTo>
                    <a:lnTo>
                      <a:pt x="119" y="59"/>
                    </a:lnTo>
                    <a:lnTo>
                      <a:pt x="117" y="43"/>
                    </a:lnTo>
                    <a:lnTo>
                      <a:pt x="109" y="26"/>
                    </a:lnTo>
                    <a:lnTo>
                      <a:pt x="94" y="12"/>
                    </a:lnTo>
                    <a:lnTo>
                      <a:pt x="73" y="3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091D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207" name="Group 51"/>
            <p:cNvGrpSpPr>
              <a:grpSpLocks/>
            </p:cNvGrpSpPr>
            <p:nvPr/>
          </p:nvGrpSpPr>
          <p:grpSpPr bwMode="auto">
            <a:xfrm>
              <a:off x="5102" y="1074"/>
              <a:ext cx="119" cy="118"/>
              <a:chOff x="5102" y="1074"/>
              <a:chExt cx="119" cy="118"/>
            </a:xfrm>
          </p:grpSpPr>
          <p:sp>
            <p:nvSpPr>
              <p:cNvPr id="8212" name="Freeform 52"/>
              <p:cNvSpPr>
                <a:spLocks/>
              </p:cNvSpPr>
              <p:nvPr/>
            </p:nvSpPr>
            <p:spPr bwMode="auto">
              <a:xfrm>
                <a:off x="5102" y="1074"/>
                <a:ext cx="119" cy="118"/>
              </a:xfrm>
              <a:custGeom>
                <a:avLst/>
                <a:gdLst>
                  <a:gd name="T0" fmla="+- 0 5221 5102"/>
                  <a:gd name="T1" fmla="*/ T0 w 119"/>
                  <a:gd name="T2" fmla="+- 0 1133 1074"/>
                  <a:gd name="T3" fmla="*/ 1133 h 118"/>
                  <a:gd name="T4" fmla="+- 0 5217 5102"/>
                  <a:gd name="T5" fmla="*/ T4 w 119"/>
                  <a:gd name="T6" fmla="+- 0 1155 1074"/>
                  <a:gd name="T7" fmla="*/ 1155 h 118"/>
                  <a:gd name="T8" fmla="+- 0 5206 5102"/>
                  <a:gd name="T9" fmla="*/ T8 w 119"/>
                  <a:gd name="T10" fmla="+- 0 1173 1074"/>
                  <a:gd name="T11" fmla="*/ 1173 h 118"/>
                  <a:gd name="T12" fmla="+- 0 5188 5102"/>
                  <a:gd name="T13" fmla="*/ T12 w 119"/>
                  <a:gd name="T14" fmla="+- 0 1186 1074"/>
                  <a:gd name="T15" fmla="*/ 1186 h 118"/>
                  <a:gd name="T16" fmla="+- 0 5167 5102"/>
                  <a:gd name="T17" fmla="*/ T16 w 119"/>
                  <a:gd name="T18" fmla="+- 0 1193 1074"/>
                  <a:gd name="T19" fmla="*/ 1193 h 118"/>
                  <a:gd name="T20" fmla="+- 0 5143 5102"/>
                  <a:gd name="T21" fmla="*/ T20 w 119"/>
                  <a:gd name="T22" fmla="+- 0 1189 1074"/>
                  <a:gd name="T23" fmla="*/ 1189 h 118"/>
                  <a:gd name="T24" fmla="+- 0 5123 5102"/>
                  <a:gd name="T25" fmla="*/ T24 w 119"/>
                  <a:gd name="T26" fmla="+- 0 1178 1074"/>
                  <a:gd name="T27" fmla="*/ 1178 h 118"/>
                  <a:gd name="T28" fmla="+- 0 5109 5102"/>
                  <a:gd name="T29" fmla="*/ T28 w 119"/>
                  <a:gd name="T30" fmla="+- 0 1163 1074"/>
                  <a:gd name="T31" fmla="*/ 1163 h 118"/>
                  <a:gd name="T32" fmla="+- 0 5102 5102"/>
                  <a:gd name="T33" fmla="*/ T32 w 119"/>
                  <a:gd name="T34" fmla="+- 0 1143 1074"/>
                  <a:gd name="T35" fmla="*/ 1143 h 118"/>
                  <a:gd name="T36" fmla="+- 0 5105 5102"/>
                  <a:gd name="T37" fmla="*/ T36 w 119"/>
                  <a:gd name="T38" fmla="+- 0 1117 1074"/>
                  <a:gd name="T39" fmla="*/ 1117 h 118"/>
                  <a:gd name="T40" fmla="+- 0 5115 5102"/>
                  <a:gd name="T41" fmla="*/ T40 w 119"/>
                  <a:gd name="T42" fmla="+- 0 1097 1074"/>
                  <a:gd name="T43" fmla="*/ 1097 h 118"/>
                  <a:gd name="T44" fmla="+- 0 5130 5102"/>
                  <a:gd name="T45" fmla="*/ T44 w 119"/>
                  <a:gd name="T46" fmla="+- 0 1082 1074"/>
                  <a:gd name="T47" fmla="*/ 1082 h 118"/>
                  <a:gd name="T48" fmla="+- 0 5148 5102"/>
                  <a:gd name="T49" fmla="*/ T48 w 119"/>
                  <a:gd name="T50" fmla="+- 0 1074 1074"/>
                  <a:gd name="T51" fmla="*/ 1074 h 118"/>
                  <a:gd name="T52" fmla="+- 0 5175 5102"/>
                  <a:gd name="T53" fmla="*/ T52 w 119"/>
                  <a:gd name="T54" fmla="+- 0 1077 1074"/>
                  <a:gd name="T55" fmla="*/ 1077 h 118"/>
                  <a:gd name="T56" fmla="+- 0 5196 5102"/>
                  <a:gd name="T57" fmla="*/ T56 w 119"/>
                  <a:gd name="T58" fmla="+- 0 1086 1074"/>
                  <a:gd name="T59" fmla="*/ 1086 h 118"/>
                  <a:gd name="T60" fmla="+- 0 5211 5102"/>
                  <a:gd name="T61" fmla="*/ T60 w 119"/>
                  <a:gd name="T62" fmla="+- 0 1100 1074"/>
                  <a:gd name="T63" fmla="*/ 1100 h 118"/>
                  <a:gd name="T64" fmla="+- 0 5219 5102"/>
                  <a:gd name="T65" fmla="*/ T64 w 119"/>
                  <a:gd name="T66" fmla="+- 0 1117 1074"/>
                  <a:gd name="T67" fmla="*/ 1117 h 118"/>
                  <a:gd name="T68" fmla="+- 0 5221 5102"/>
                  <a:gd name="T69" fmla="*/ T68 w 119"/>
                  <a:gd name="T70" fmla="+- 0 1133 1074"/>
                  <a:gd name="T71" fmla="*/ 1133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19" h="118">
                    <a:moveTo>
                      <a:pt x="119" y="59"/>
                    </a:moveTo>
                    <a:lnTo>
                      <a:pt x="115" y="81"/>
                    </a:lnTo>
                    <a:lnTo>
                      <a:pt x="104" y="99"/>
                    </a:lnTo>
                    <a:lnTo>
                      <a:pt x="86" y="112"/>
                    </a:lnTo>
                    <a:lnTo>
                      <a:pt x="65" y="119"/>
                    </a:lnTo>
                    <a:lnTo>
                      <a:pt x="41" y="115"/>
                    </a:lnTo>
                    <a:lnTo>
                      <a:pt x="21" y="104"/>
                    </a:lnTo>
                    <a:lnTo>
                      <a:pt x="7" y="89"/>
                    </a:lnTo>
                    <a:lnTo>
                      <a:pt x="0" y="69"/>
                    </a:lnTo>
                    <a:lnTo>
                      <a:pt x="3" y="43"/>
                    </a:lnTo>
                    <a:lnTo>
                      <a:pt x="13" y="23"/>
                    </a:lnTo>
                    <a:lnTo>
                      <a:pt x="28" y="8"/>
                    </a:lnTo>
                    <a:lnTo>
                      <a:pt x="46" y="0"/>
                    </a:lnTo>
                    <a:lnTo>
                      <a:pt x="73" y="3"/>
                    </a:lnTo>
                    <a:lnTo>
                      <a:pt x="94" y="12"/>
                    </a:lnTo>
                    <a:lnTo>
                      <a:pt x="109" y="26"/>
                    </a:lnTo>
                    <a:lnTo>
                      <a:pt x="117" y="43"/>
                    </a:lnTo>
                    <a:lnTo>
                      <a:pt x="119" y="59"/>
                    </a:lnTo>
                    <a:close/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208" name="Group 53"/>
            <p:cNvGrpSpPr>
              <a:grpSpLocks/>
            </p:cNvGrpSpPr>
            <p:nvPr/>
          </p:nvGrpSpPr>
          <p:grpSpPr bwMode="auto">
            <a:xfrm>
              <a:off x="6297" y="1233"/>
              <a:ext cx="119" cy="118"/>
              <a:chOff x="6297" y="1233"/>
              <a:chExt cx="119" cy="118"/>
            </a:xfrm>
          </p:grpSpPr>
          <p:sp>
            <p:nvSpPr>
              <p:cNvPr id="8211" name="Freeform 54"/>
              <p:cNvSpPr>
                <a:spLocks/>
              </p:cNvSpPr>
              <p:nvPr/>
            </p:nvSpPr>
            <p:spPr bwMode="auto">
              <a:xfrm>
                <a:off x="6297" y="1233"/>
                <a:ext cx="119" cy="118"/>
              </a:xfrm>
              <a:custGeom>
                <a:avLst/>
                <a:gdLst>
                  <a:gd name="T0" fmla="+- 0 6343 6297"/>
                  <a:gd name="T1" fmla="*/ T0 w 119"/>
                  <a:gd name="T2" fmla="+- 0 1233 1233"/>
                  <a:gd name="T3" fmla="*/ 1233 h 118"/>
                  <a:gd name="T4" fmla="+- 0 6325 6297"/>
                  <a:gd name="T5" fmla="*/ T4 w 119"/>
                  <a:gd name="T6" fmla="+- 0 1241 1233"/>
                  <a:gd name="T7" fmla="*/ 1241 h 118"/>
                  <a:gd name="T8" fmla="+- 0 6310 6297"/>
                  <a:gd name="T9" fmla="*/ T8 w 119"/>
                  <a:gd name="T10" fmla="+- 0 1255 1233"/>
                  <a:gd name="T11" fmla="*/ 1255 h 118"/>
                  <a:gd name="T12" fmla="+- 0 6301 6297"/>
                  <a:gd name="T13" fmla="*/ T12 w 119"/>
                  <a:gd name="T14" fmla="+- 0 1276 1233"/>
                  <a:gd name="T15" fmla="*/ 1276 h 118"/>
                  <a:gd name="T16" fmla="+- 0 6297 6297"/>
                  <a:gd name="T17" fmla="*/ T16 w 119"/>
                  <a:gd name="T18" fmla="+- 0 1301 1233"/>
                  <a:gd name="T19" fmla="*/ 1301 h 118"/>
                  <a:gd name="T20" fmla="+- 0 6305 6297"/>
                  <a:gd name="T21" fmla="*/ T20 w 119"/>
                  <a:gd name="T22" fmla="+- 0 1321 1233"/>
                  <a:gd name="T23" fmla="*/ 1321 h 118"/>
                  <a:gd name="T24" fmla="+- 0 6319 6297"/>
                  <a:gd name="T25" fmla="*/ T24 w 119"/>
                  <a:gd name="T26" fmla="+- 0 1337 1233"/>
                  <a:gd name="T27" fmla="*/ 1337 h 118"/>
                  <a:gd name="T28" fmla="+- 0 6338 6297"/>
                  <a:gd name="T29" fmla="*/ T28 w 119"/>
                  <a:gd name="T30" fmla="+- 0 1347 1233"/>
                  <a:gd name="T31" fmla="*/ 1347 h 118"/>
                  <a:gd name="T32" fmla="+- 0 6362 6297"/>
                  <a:gd name="T33" fmla="*/ T32 w 119"/>
                  <a:gd name="T34" fmla="+- 0 1351 1233"/>
                  <a:gd name="T35" fmla="*/ 1351 h 118"/>
                  <a:gd name="T36" fmla="+- 0 6384 6297"/>
                  <a:gd name="T37" fmla="*/ T36 w 119"/>
                  <a:gd name="T38" fmla="+- 0 1345 1233"/>
                  <a:gd name="T39" fmla="*/ 1345 h 118"/>
                  <a:gd name="T40" fmla="+- 0 6401 6297"/>
                  <a:gd name="T41" fmla="*/ T40 w 119"/>
                  <a:gd name="T42" fmla="+- 0 1332 1233"/>
                  <a:gd name="T43" fmla="*/ 1332 h 118"/>
                  <a:gd name="T44" fmla="+- 0 6412 6297"/>
                  <a:gd name="T45" fmla="*/ T44 w 119"/>
                  <a:gd name="T46" fmla="+- 0 1313 1233"/>
                  <a:gd name="T47" fmla="*/ 1313 h 118"/>
                  <a:gd name="T48" fmla="+- 0 6417 6297"/>
                  <a:gd name="T49" fmla="*/ T48 w 119"/>
                  <a:gd name="T50" fmla="+- 0 1291 1233"/>
                  <a:gd name="T51" fmla="*/ 1291 h 118"/>
                  <a:gd name="T52" fmla="+- 0 6414 6297"/>
                  <a:gd name="T53" fmla="*/ T52 w 119"/>
                  <a:gd name="T54" fmla="+- 0 1276 1233"/>
                  <a:gd name="T55" fmla="*/ 1276 h 118"/>
                  <a:gd name="T56" fmla="+- 0 6406 6297"/>
                  <a:gd name="T57" fmla="*/ T56 w 119"/>
                  <a:gd name="T58" fmla="+- 0 1258 1233"/>
                  <a:gd name="T59" fmla="*/ 1258 h 118"/>
                  <a:gd name="T60" fmla="+- 0 6391 6297"/>
                  <a:gd name="T61" fmla="*/ T60 w 119"/>
                  <a:gd name="T62" fmla="+- 0 1244 1233"/>
                  <a:gd name="T63" fmla="*/ 1244 h 118"/>
                  <a:gd name="T64" fmla="+- 0 6370 6297"/>
                  <a:gd name="T65" fmla="*/ T64 w 119"/>
                  <a:gd name="T66" fmla="+- 0 1235 1233"/>
                  <a:gd name="T67" fmla="*/ 1235 h 118"/>
                  <a:gd name="T68" fmla="+- 0 6343 6297"/>
                  <a:gd name="T69" fmla="*/ T68 w 119"/>
                  <a:gd name="T70" fmla="+- 0 1233 1233"/>
                  <a:gd name="T71" fmla="*/ 1233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19" h="118">
                    <a:moveTo>
                      <a:pt x="46" y="0"/>
                    </a:moveTo>
                    <a:lnTo>
                      <a:pt x="28" y="8"/>
                    </a:lnTo>
                    <a:lnTo>
                      <a:pt x="13" y="22"/>
                    </a:lnTo>
                    <a:lnTo>
                      <a:pt x="4" y="43"/>
                    </a:lnTo>
                    <a:lnTo>
                      <a:pt x="0" y="68"/>
                    </a:lnTo>
                    <a:lnTo>
                      <a:pt x="8" y="88"/>
                    </a:lnTo>
                    <a:lnTo>
                      <a:pt x="22" y="104"/>
                    </a:lnTo>
                    <a:lnTo>
                      <a:pt x="41" y="114"/>
                    </a:lnTo>
                    <a:lnTo>
                      <a:pt x="65" y="118"/>
                    </a:lnTo>
                    <a:lnTo>
                      <a:pt x="87" y="112"/>
                    </a:lnTo>
                    <a:lnTo>
                      <a:pt x="104" y="99"/>
                    </a:lnTo>
                    <a:lnTo>
                      <a:pt x="115" y="80"/>
                    </a:lnTo>
                    <a:lnTo>
                      <a:pt x="120" y="58"/>
                    </a:lnTo>
                    <a:lnTo>
                      <a:pt x="117" y="43"/>
                    </a:lnTo>
                    <a:lnTo>
                      <a:pt x="109" y="25"/>
                    </a:lnTo>
                    <a:lnTo>
                      <a:pt x="94" y="11"/>
                    </a:lnTo>
                    <a:lnTo>
                      <a:pt x="73" y="2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091D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209" name="Group 55"/>
            <p:cNvGrpSpPr>
              <a:grpSpLocks/>
            </p:cNvGrpSpPr>
            <p:nvPr/>
          </p:nvGrpSpPr>
          <p:grpSpPr bwMode="auto">
            <a:xfrm>
              <a:off x="6297" y="1233"/>
              <a:ext cx="119" cy="118"/>
              <a:chOff x="6297" y="1233"/>
              <a:chExt cx="119" cy="118"/>
            </a:xfrm>
          </p:grpSpPr>
          <p:sp>
            <p:nvSpPr>
              <p:cNvPr id="8210" name="Freeform 56"/>
              <p:cNvSpPr>
                <a:spLocks/>
              </p:cNvSpPr>
              <p:nvPr/>
            </p:nvSpPr>
            <p:spPr bwMode="auto">
              <a:xfrm>
                <a:off x="6297" y="1233"/>
                <a:ext cx="119" cy="118"/>
              </a:xfrm>
              <a:custGeom>
                <a:avLst/>
                <a:gdLst>
                  <a:gd name="T0" fmla="+- 0 6417 6297"/>
                  <a:gd name="T1" fmla="*/ T0 w 119"/>
                  <a:gd name="T2" fmla="+- 0 1291 1233"/>
                  <a:gd name="T3" fmla="*/ 1291 h 118"/>
                  <a:gd name="T4" fmla="+- 0 6412 6297"/>
                  <a:gd name="T5" fmla="*/ T4 w 119"/>
                  <a:gd name="T6" fmla="+- 0 1313 1233"/>
                  <a:gd name="T7" fmla="*/ 1313 h 118"/>
                  <a:gd name="T8" fmla="+- 0 6401 6297"/>
                  <a:gd name="T9" fmla="*/ T8 w 119"/>
                  <a:gd name="T10" fmla="+- 0 1332 1233"/>
                  <a:gd name="T11" fmla="*/ 1332 h 118"/>
                  <a:gd name="T12" fmla="+- 0 6384 6297"/>
                  <a:gd name="T13" fmla="*/ T12 w 119"/>
                  <a:gd name="T14" fmla="+- 0 1345 1233"/>
                  <a:gd name="T15" fmla="*/ 1345 h 118"/>
                  <a:gd name="T16" fmla="+- 0 6362 6297"/>
                  <a:gd name="T17" fmla="*/ T16 w 119"/>
                  <a:gd name="T18" fmla="+- 0 1351 1233"/>
                  <a:gd name="T19" fmla="*/ 1351 h 118"/>
                  <a:gd name="T20" fmla="+- 0 6338 6297"/>
                  <a:gd name="T21" fmla="*/ T20 w 119"/>
                  <a:gd name="T22" fmla="+- 0 1347 1233"/>
                  <a:gd name="T23" fmla="*/ 1347 h 118"/>
                  <a:gd name="T24" fmla="+- 0 6319 6297"/>
                  <a:gd name="T25" fmla="*/ T24 w 119"/>
                  <a:gd name="T26" fmla="+- 0 1337 1233"/>
                  <a:gd name="T27" fmla="*/ 1337 h 118"/>
                  <a:gd name="T28" fmla="+- 0 6305 6297"/>
                  <a:gd name="T29" fmla="*/ T28 w 119"/>
                  <a:gd name="T30" fmla="+- 0 1321 1233"/>
                  <a:gd name="T31" fmla="*/ 1321 h 118"/>
                  <a:gd name="T32" fmla="+- 0 6297 6297"/>
                  <a:gd name="T33" fmla="*/ T32 w 119"/>
                  <a:gd name="T34" fmla="+- 0 1301 1233"/>
                  <a:gd name="T35" fmla="*/ 1301 h 118"/>
                  <a:gd name="T36" fmla="+- 0 6301 6297"/>
                  <a:gd name="T37" fmla="*/ T36 w 119"/>
                  <a:gd name="T38" fmla="+- 0 1276 1233"/>
                  <a:gd name="T39" fmla="*/ 1276 h 118"/>
                  <a:gd name="T40" fmla="+- 0 6310 6297"/>
                  <a:gd name="T41" fmla="*/ T40 w 119"/>
                  <a:gd name="T42" fmla="+- 0 1255 1233"/>
                  <a:gd name="T43" fmla="*/ 1255 h 118"/>
                  <a:gd name="T44" fmla="+- 0 6325 6297"/>
                  <a:gd name="T45" fmla="*/ T44 w 119"/>
                  <a:gd name="T46" fmla="+- 0 1241 1233"/>
                  <a:gd name="T47" fmla="*/ 1241 h 118"/>
                  <a:gd name="T48" fmla="+- 0 6343 6297"/>
                  <a:gd name="T49" fmla="*/ T48 w 119"/>
                  <a:gd name="T50" fmla="+- 0 1233 1233"/>
                  <a:gd name="T51" fmla="*/ 1233 h 118"/>
                  <a:gd name="T52" fmla="+- 0 6370 6297"/>
                  <a:gd name="T53" fmla="*/ T52 w 119"/>
                  <a:gd name="T54" fmla="+- 0 1235 1233"/>
                  <a:gd name="T55" fmla="*/ 1235 h 118"/>
                  <a:gd name="T56" fmla="+- 0 6391 6297"/>
                  <a:gd name="T57" fmla="*/ T56 w 119"/>
                  <a:gd name="T58" fmla="+- 0 1244 1233"/>
                  <a:gd name="T59" fmla="*/ 1244 h 118"/>
                  <a:gd name="T60" fmla="+- 0 6406 6297"/>
                  <a:gd name="T61" fmla="*/ T60 w 119"/>
                  <a:gd name="T62" fmla="+- 0 1258 1233"/>
                  <a:gd name="T63" fmla="*/ 1258 h 118"/>
                  <a:gd name="T64" fmla="+- 0 6414 6297"/>
                  <a:gd name="T65" fmla="*/ T64 w 119"/>
                  <a:gd name="T66" fmla="+- 0 1276 1233"/>
                  <a:gd name="T67" fmla="*/ 1276 h 118"/>
                  <a:gd name="T68" fmla="+- 0 6417 6297"/>
                  <a:gd name="T69" fmla="*/ T68 w 119"/>
                  <a:gd name="T70" fmla="+- 0 1291 1233"/>
                  <a:gd name="T71" fmla="*/ 1291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19" h="118">
                    <a:moveTo>
                      <a:pt x="120" y="58"/>
                    </a:moveTo>
                    <a:lnTo>
                      <a:pt x="115" y="80"/>
                    </a:lnTo>
                    <a:lnTo>
                      <a:pt x="104" y="99"/>
                    </a:lnTo>
                    <a:lnTo>
                      <a:pt x="87" y="112"/>
                    </a:lnTo>
                    <a:lnTo>
                      <a:pt x="65" y="118"/>
                    </a:lnTo>
                    <a:lnTo>
                      <a:pt x="41" y="114"/>
                    </a:lnTo>
                    <a:lnTo>
                      <a:pt x="22" y="104"/>
                    </a:lnTo>
                    <a:lnTo>
                      <a:pt x="8" y="88"/>
                    </a:lnTo>
                    <a:lnTo>
                      <a:pt x="0" y="68"/>
                    </a:lnTo>
                    <a:lnTo>
                      <a:pt x="4" y="43"/>
                    </a:lnTo>
                    <a:lnTo>
                      <a:pt x="13" y="22"/>
                    </a:lnTo>
                    <a:lnTo>
                      <a:pt x="28" y="8"/>
                    </a:lnTo>
                    <a:lnTo>
                      <a:pt x="46" y="0"/>
                    </a:lnTo>
                    <a:lnTo>
                      <a:pt x="73" y="2"/>
                    </a:lnTo>
                    <a:lnTo>
                      <a:pt x="94" y="11"/>
                    </a:lnTo>
                    <a:lnTo>
                      <a:pt x="109" y="25"/>
                    </a:lnTo>
                    <a:lnTo>
                      <a:pt x="117" y="43"/>
                    </a:lnTo>
                    <a:lnTo>
                      <a:pt x="120" y="58"/>
                    </a:lnTo>
                    <a:close/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8221" name="Rectangle 7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22" name="Group 57"/>
          <p:cNvGrpSpPr>
            <a:grpSpLocks/>
          </p:cNvGrpSpPr>
          <p:nvPr/>
        </p:nvGrpSpPr>
        <p:grpSpPr bwMode="auto">
          <a:xfrm>
            <a:off x="612775" y="457200"/>
            <a:ext cx="3810000" cy="41275"/>
            <a:chOff x="965" y="-104"/>
            <a:chExt cx="6000" cy="65"/>
          </a:xfrm>
        </p:grpSpPr>
        <p:grpSp>
          <p:nvGrpSpPr>
            <p:cNvPr id="8223" name="Group 70"/>
            <p:cNvGrpSpPr>
              <a:grpSpLocks/>
            </p:cNvGrpSpPr>
            <p:nvPr/>
          </p:nvGrpSpPr>
          <p:grpSpPr bwMode="auto">
            <a:xfrm>
              <a:off x="972" y="-97"/>
              <a:ext cx="5986" cy="2"/>
              <a:chOff x="972" y="-97"/>
              <a:chExt cx="5986" cy="2"/>
            </a:xfrm>
          </p:grpSpPr>
          <p:sp>
            <p:nvSpPr>
              <p:cNvPr id="61" name="Freeform 71"/>
              <p:cNvSpPr>
                <a:spLocks/>
              </p:cNvSpPr>
              <p:nvPr/>
            </p:nvSpPr>
            <p:spPr bwMode="auto">
              <a:xfrm>
                <a:off x="972" y="-97"/>
                <a:ext cx="5986" cy="2"/>
              </a:xfrm>
              <a:custGeom>
                <a:avLst/>
                <a:gdLst>
                  <a:gd name="T0" fmla="+- 0 972 972"/>
                  <a:gd name="T1" fmla="*/ T0 w 5986"/>
                  <a:gd name="T2" fmla="+- 0 6958 972"/>
                  <a:gd name="T3" fmla="*/ T2 w 598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986">
                    <a:moveTo>
                      <a:pt x="0" y="0"/>
                    </a:moveTo>
                    <a:lnTo>
                      <a:pt x="5986" y="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2" name="Group 68"/>
            <p:cNvGrpSpPr>
              <a:grpSpLocks/>
            </p:cNvGrpSpPr>
            <p:nvPr/>
          </p:nvGrpSpPr>
          <p:grpSpPr bwMode="auto">
            <a:xfrm>
              <a:off x="972" y="-97"/>
              <a:ext cx="2" cy="50"/>
              <a:chOff x="972" y="-97"/>
              <a:chExt cx="2" cy="50"/>
            </a:xfrm>
          </p:grpSpPr>
          <p:sp>
            <p:nvSpPr>
              <p:cNvPr id="60" name="Freeform 69"/>
              <p:cNvSpPr>
                <a:spLocks/>
              </p:cNvSpPr>
              <p:nvPr/>
            </p:nvSpPr>
            <p:spPr bwMode="auto">
              <a:xfrm>
                <a:off x="972" y="-97"/>
                <a:ext cx="2" cy="50"/>
              </a:xfrm>
              <a:custGeom>
                <a:avLst/>
                <a:gdLst>
                  <a:gd name="T0" fmla="+- 0 -97 -97"/>
                  <a:gd name="T1" fmla="*/ -97 h 50"/>
                  <a:gd name="T2" fmla="+- 0 -47 -97"/>
                  <a:gd name="T3" fmla="*/ -47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3" name="Group 66"/>
            <p:cNvGrpSpPr>
              <a:grpSpLocks/>
            </p:cNvGrpSpPr>
            <p:nvPr/>
          </p:nvGrpSpPr>
          <p:grpSpPr bwMode="auto">
            <a:xfrm>
              <a:off x="2170" y="-97"/>
              <a:ext cx="2" cy="50"/>
              <a:chOff x="2170" y="-97"/>
              <a:chExt cx="2" cy="50"/>
            </a:xfrm>
          </p:grpSpPr>
          <p:sp>
            <p:nvSpPr>
              <p:cNvPr id="59" name="Freeform 67"/>
              <p:cNvSpPr>
                <a:spLocks/>
              </p:cNvSpPr>
              <p:nvPr/>
            </p:nvSpPr>
            <p:spPr bwMode="auto">
              <a:xfrm>
                <a:off x="2170" y="-97"/>
                <a:ext cx="2" cy="50"/>
              </a:xfrm>
              <a:custGeom>
                <a:avLst/>
                <a:gdLst>
                  <a:gd name="T0" fmla="+- 0 -97 -97"/>
                  <a:gd name="T1" fmla="*/ -97 h 50"/>
                  <a:gd name="T2" fmla="+- 0 -47 -97"/>
                  <a:gd name="T3" fmla="*/ -47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4" name="Group 64"/>
            <p:cNvGrpSpPr>
              <a:grpSpLocks/>
            </p:cNvGrpSpPr>
            <p:nvPr/>
          </p:nvGrpSpPr>
          <p:grpSpPr bwMode="auto">
            <a:xfrm>
              <a:off x="3367" y="-97"/>
              <a:ext cx="2" cy="50"/>
              <a:chOff x="3367" y="-97"/>
              <a:chExt cx="2" cy="50"/>
            </a:xfrm>
          </p:grpSpPr>
          <p:sp>
            <p:nvSpPr>
              <p:cNvPr id="58" name="Freeform 65"/>
              <p:cNvSpPr>
                <a:spLocks/>
              </p:cNvSpPr>
              <p:nvPr/>
            </p:nvSpPr>
            <p:spPr bwMode="auto">
              <a:xfrm>
                <a:off x="3367" y="-97"/>
                <a:ext cx="2" cy="50"/>
              </a:xfrm>
              <a:custGeom>
                <a:avLst/>
                <a:gdLst>
                  <a:gd name="T0" fmla="+- 0 -97 -97"/>
                  <a:gd name="T1" fmla="*/ -97 h 50"/>
                  <a:gd name="T2" fmla="+- 0 -47 -97"/>
                  <a:gd name="T3" fmla="*/ -47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5" name="Group 62"/>
            <p:cNvGrpSpPr>
              <a:grpSpLocks/>
            </p:cNvGrpSpPr>
            <p:nvPr/>
          </p:nvGrpSpPr>
          <p:grpSpPr bwMode="auto">
            <a:xfrm>
              <a:off x="4565" y="-97"/>
              <a:ext cx="2" cy="50"/>
              <a:chOff x="4565" y="-97"/>
              <a:chExt cx="2" cy="50"/>
            </a:xfrm>
          </p:grpSpPr>
          <p:sp>
            <p:nvSpPr>
              <p:cNvPr id="57" name="Freeform 63"/>
              <p:cNvSpPr>
                <a:spLocks/>
              </p:cNvSpPr>
              <p:nvPr/>
            </p:nvSpPr>
            <p:spPr bwMode="auto">
              <a:xfrm>
                <a:off x="4565" y="-97"/>
                <a:ext cx="2" cy="50"/>
              </a:xfrm>
              <a:custGeom>
                <a:avLst/>
                <a:gdLst>
                  <a:gd name="T0" fmla="+- 0 -97 -97"/>
                  <a:gd name="T1" fmla="*/ -97 h 50"/>
                  <a:gd name="T2" fmla="+- 0 -47 -97"/>
                  <a:gd name="T3" fmla="*/ -47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6" name="Group 60"/>
            <p:cNvGrpSpPr>
              <a:grpSpLocks/>
            </p:cNvGrpSpPr>
            <p:nvPr/>
          </p:nvGrpSpPr>
          <p:grpSpPr bwMode="auto">
            <a:xfrm>
              <a:off x="5760" y="-97"/>
              <a:ext cx="2" cy="50"/>
              <a:chOff x="5760" y="-97"/>
              <a:chExt cx="2" cy="50"/>
            </a:xfrm>
          </p:grpSpPr>
          <p:sp>
            <p:nvSpPr>
              <p:cNvPr id="56" name="Freeform 61"/>
              <p:cNvSpPr>
                <a:spLocks/>
              </p:cNvSpPr>
              <p:nvPr/>
            </p:nvSpPr>
            <p:spPr bwMode="auto">
              <a:xfrm>
                <a:off x="5760" y="-97"/>
                <a:ext cx="2" cy="50"/>
              </a:xfrm>
              <a:custGeom>
                <a:avLst/>
                <a:gdLst>
                  <a:gd name="T0" fmla="+- 0 -97 -97"/>
                  <a:gd name="T1" fmla="*/ -97 h 50"/>
                  <a:gd name="T2" fmla="+- 0 -47 -97"/>
                  <a:gd name="T3" fmla="*/ -47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51" name="Group 58"/>
            <p:cNvGrpSpPr>
              <a:grpSpLocks/>
            </p:cNvGrpSpPr>
            <p:nvPr/>
          </p:nvGrpSpPr>
          <p:grpSpPr bwMode="auto">
            <a:xfrm>
              <a:off x="6958" y="-97"/>
              <a:ext cx="2" cy="50"/>
              <a:chOff x="6958" y="-97"/>
              <a:chExt cx="2" cy="50"/>
            </a:xfrm>
          </p:grpSpPr>
          <p:sp>
            <p:nvSpPr>
              <p:cNvPr id="55" name="Freeform 59"/>
              <p:cNvSpPr>
                <a:spLocks/>
              </p:cNvSpPr>
              <p:nvPr/>
            </p:nvSpPr>
            <p:spPr bwMode="auto">
              <a:xfrm>
                <a:off x="6958" y="-97"/>
                <a:ext cx="2" cy="50"/>
              </a:xfrm>
              <a:custGeom>
                <a:avLst/>
                <a:gdLst>
                  <a:gd name="T0" fmla="+- 0 -97 -97"/>
                  <a:gd name="T1" fmla="*/ -97 h 50"/>
                  <a:gd name="T2" fmla="+- 0 -47 -97"/>
                  <a:gd name="T3" fmla="*/ -47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62" name="Rectangle 73"/>
          <p:cNvSpPr>
            <a:spLocks noChangeArrowheads="1"/>
          </p:cNvSpPr>
          <p:nvPr/>
        </p:nvSpPr>
        <p:spPr bwMode="auto">
          <a:xfrm>
            <a:off x="872756" y="2870660"/>
            <a:ext cx="369607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308100" algn="l"/>
                <a:tab pos="2070100" algn="l"/>
                <a:tab pos="2832100" algn="l"/>
                <a:tab pos="3594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308100" algn="l"/>
                <a:tab pos="2070100" algn="l"/>
                <a:tab pos="2832100" algn="l"/>
                <a:tab pos="3594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308100" algn="l"/>
                <a:tab pos="2070100" algn="l"/>
                <a:tab pos="2832100" algn="l"/>
                <a:tab pos="3594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308100" algn="l"/>
                <a:tab pos="2070100" algn="l"/>
                <a:tab pos="2832100" algn="l"/>
                <a:tab pos="3594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308100" algn="l"/>
                <a:tab pos="2070100" algn="l"/>
                <a:tab pos="2832100" algn="l"/>
                <a:tab pos="3594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08100" algn="l"/>
                <a:tab pos="2070100" algn="l"/>
                <a:tab pos="2832100" algn="l"/>
                <a:tab pos="3594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08100" algn="l"/>
                <a:tab pos="2070100" algn="l"/>
                <a:tab pos="2832100" algn="l"/>
                <a:tab pos="3594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08100" algn="l"/>
                <a:tab pos="2070100" algn="l"/>
                <a:tab pos="2832100" algn="l"/>
                <a:tab pos="3594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08100" algn="l"/>
                <a:tab pos="2070100" algn="l"/>
                <a:tab pos="2832100" algn="l"/>
                <a:tab pos="3594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8100" algn="l"/>
                <a:tab pos="2070100" algn="l"/>
                <a:tab pos="2832100" algn="l"/>
                <a:tab pos="3594100" algn="l"/>
              </a:tabLst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   </a:t>
            </a:r>
            <a:r>
              <a:rPr kumimoji="0" lang="en-US" altLang="pl-PL" sz="8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2010</a:t>
            </a: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                        </a:t>
            </a:r>
            <a:r>
              <a:rPr kumimoji="0" lang="en-US" altLang="pl-PL" sz="8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2011</a:t>
            </a: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                          </a:t>
            </a:r>
            <a:r>
              <a:rPr kumimoji="0" lang="en-US" altLang="pl-PL" sz="8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2012</a:t>
            </a: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                         </a:t>
            </a:r>
            <a:r>
              <a:rPr kumimoji="0" lang="en-US" altLang="pl-PL" sz="8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2013</a:t>
            </a: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                          </a:t>
            </a:r>
            <a:r>
              <a:rPr kumimoji="0" lang="en-US" altLang="pl-PL" sz="800" b="0" i="0" u="none" strike="noStrike" cap="none" normalizeH="0" baseline="0" dirty="0" smtClean="0">
                <a:ln>
                  <a:noFill/>
                </a:ln>
                <a:solidFill>
                  <a:srgbClr val="091D63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2014</a:t>
            </a:r>
            <a:endParaRPr kumimoji="0" lang="en-US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Group 74"/>
          <p:cNvGrpSpPr>
            <a:grpSpLocks/>
          </p:cNvGrpSpPr>
          <p:nvPr/>
        </p:nvGrpSpPr>
        <p:grpSpPr bwMode="auto">
          <a:xfrm>
            <a:off x="762000" y="2832762"/>
            <a:ext cx="3810000" cy="41275"/>
            <a:chOff x="965" y="-104"/>
            <a:chExt cx="6000" cy="65"/>
          </a:xfrm>
        </p:grpSpPr>
        <p:grpSp>
          <p:nvGrpSpPr>
            <p:cNvPr id="8224" name="Group 75"/>
            <p:cNvGrpSpPr>
              <a:grpSpLocks/>
            </p:cNvGrpSpPr>
            <p:nvPr/>
          </p:nvGrpSpPr>
          <p:grpSpPr bwMode="auto">
            <a:xfrm>
              <a:off x="972" y="-97"/>
              <a:ext cx="5986" cy="2"/>
              <a:chOff x="972" y="-97"/>
              <a:chExt cx="5986" cy="2"/>
            </a:xfrm>
          </p:grpSpPr>
          <p:sp>
            <p:nvSpPr>
              <p:cNvPr id="8237" name="Freeform 76"/>
              <p:cNvSpPr>
                <a:spLocks/>
              </p:cNvSpPr>
              <p:nvPr/>
            </p:nvSpPr>
            <p:spPr bwMode="auto">
              <a:xfrm>
                <a:off x="972" y="-97"/>
                <a:ext cx="5986" cy="2"/>
              </a:xfrm>
              <a:custGeom>
                <a:avLst/>
                <a:gdLst>
                  <a:gd name="T0" fmla="+- 0 972 972"/>
                  <a:gd name="T1" fmla="*/ T0 w 5986"/>
                  <a:gd name="T2" fmla="+- 0 6958 972"/>
                  <a:gd name="T3" fmla="*/ T2 w 598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986">
                    <a:moveTo>
                      <a:pt x="0" y="0"/>
                    </a:moveTo>
                    <a:lnTo>
                      <a:pt x="5986" y="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225" name="Group 77"/>
            <p:cNvGrpSpPr>
              <a:grpSpLocks/>
            </p:cNvGrpSpPr>
            <p:nvPr/>
          </p:nvGrpSpPr>
          <p:grpSpPr bwMode="auto">
            <a:xfrm>
              <a:off x="972" y="-97"/>
              <a:ext cx="2" cy="50"/>
              <a:chOff x="972" y="-97"/>
              <a:chExt cx="2" cy="50"/>
            </a:xfrm>
          </p:grpSpPr>
          <p:sp>
            <p:nvSpPr>
              <p:cNvPr id="8236" name="Freeform 78"/>
              <p:cNvSpPr>
                <a:spLocks/>
              </p:cNvSpPr>
              <p:nvPr/>
            </p:nvSpPr>
            <p:spPr bwMode="auto">
              <a:xfrm>
                <a:off x="972" y="-97"/>
                <a:ext cx="2" cy="50"/>
              </a:xfrm>
              <a:custGeom>
                <a:avLst/>
                <a:gdLst>
                  <a:gd name="T0" fmla="+- 0 -97 -97"/>
                  <a:gd name="T1" fmla="*/ -97 h 50"/>
                  <a:gd name="T2" fmla="+- 0 -47 -97"/>
                  <a:gd name="T3" fmla="*/ -47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226" name="Group 79"/>
            <p:cNvGrpSpPr>
              <a:grpSpLocks/>
            </p:cNvGrpSpPr>
            <p:nvPr/>
          </p:nvGrpSpPr>
          <p:grpSpPr bwMode="auto">
            <a:xfrm>
              <a:off x="2170" y="-97"/>
              <a:ext cx="2" cy="50"/>
              <a:chOff x="2170" y="-97"/>
              <a:chExt cx="2" cy="50"/>
            </a:xfrm>
          </p:grpSpPr>
          <p:sp>
            <p:nvSpPr>
              <p:cNvPr id="8235" name="Freeform 80"/>
              <p:cNvSpPr>
                <a:spLocks/>
              </p:cNvSpPr>
              <p:nvPr/>
            </p:nvSpPr>
            <p:spPr bwMode="auto">
              <a:xfrm>
                <a:off x="2170" y="-97"/>
                <a:ext cx="2" cy="50"/>
              </a:xfrm>
              <a:custGeom>
                <a:avLst/>
                <a:gdLst>
                  <a:gd name="T0" fmla="+- 0 -97 -97"/>
                  <a:gd name="T1" fmla="*/ -97 h 50"/>
                  <a:gd name="T2" fmla="+- 0 -47 -97"/>
                  <a:gd name="T3" fmla="*/ -47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227" name="Group 81"/>
            <p:cNvGrpSpPr>
              <a:grpSpLocks/>
            </p:cNvGrpSpPr>
            <p:nvPr/>
          </p:nvGrpSpPr>
          <p:grpSpPr bwMode="auto">
            <a:xfrm>
              <a:off x="3367" y="-97"/>
              <a:ext cx="2" cy="50"/>
              <a:chOff x="3367" y="-97"/>
              <a:chExt cx="2" cy="50"/>
            </a:xfrm>
          </p:grpSpPr>
          <p:sp>
            <p:nvSpPr>
              <p:cNvPr id="8234" name="Freeform 82"/>
              <p:cNvSpPr>
                <a:spLocks/>
              </p:cNvSpPr>
              <p:nvPr/>
            </p:nvSpPr>
            <p:spPr bwMode="auto">
              <a:xfrm>
                <a:off x="3367" y="-97"/>
                <a:ext cx="2" cy="50"/>
              </a:xfrm>
              <a:custGeom>
                <a:avLst/>
                <a:gdLst>
                  <a:gd name="T0" fmla="+- 0 -97 -97"/>
                  <a:gd name="T1" fmla="*/ -97 h 50"/>
                  <a:gd name="T2" fmla="+- 0 -47 -97"/>
                  <a:gd name="T3" fmla="*/ -47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228" name="Group 83"/>
            <p:cNvGrpSpPr>
              <a:grpSpLocks/>
            </p:cNvGrpSpPr>
            <p:nvPr/>
          </p:nvGrpSpPr>
          <p:grpSpPr bwMode="auto">
            <a:xfrm>
              <a:off x="4565" y="-97"/>
              <a:ext cx="2" cy="50"/>
              <a:chOff x="4565" y="-97"/>
              <a:chExt cx="2" cy="50"/>
            </a:xfrm>
          </p:grpSpPr>
          <p:sp>
            <p:nvSpPr>
              <p:cNvPr id="8233" name="Freeform 84"/>
              <p:cNvSpPr>
                <a:spLocks/>
              </p:cNvSpPr>
              <p:nvPr/>
            </p:nvSpPr>
            <p:spPr bwMode="auto">
              <a:xfrm>
                <a:off x="4565" y="-97"/>
                <a:ext cx="2" cy="50"/>
              </a:xfrm>
              <a:custGeom>
                <a:avLst/>
                <a:gdLst>
                  <a:gd name="T0" fmla="+- 0 -97 -97"/>
                  <a:gd name="T1" fmla="*/ -97 h 50"/>
                  <a:gd name="T2" fmla="+- 0 -47 -97"/>
                  <a:gd name="T3" fmla="*/ -47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229" name="Group 85"/>
            <p:cNvGrpSpPr>
              <a:grpSpLocks/>
            </p:cNvGrpSpPr>
            <p:nvPr/>
          </p:nvGrpSpPr>
          <p:grpSpPr bwMode="auto">
            <a:xfrm>
              <a:off x="5760" y="-97"/>
              <a:ext cx="2" cy="50"/>
              <a:chOff x="5760" y="-97"/>
              <a:chExt cx="2" cy="50"/>
            </a:xfrm>
          </p:grpSpPr>
          <p:sp>
            <p:nvSpPr>
              <p:cNvPr id="8232" name="Freeform 86"/>
              <p:cNvSpPr>
                <a:spLocks/>
              </p:cNvSpPr>
              <p:nvPr/>
            </p:nvSpPr>
            <p:spPr bwMode="auto">
              <a:xfrm>
                <a:off x="5760" y="-97"/>
                <a:ext cx="2" cy="50"/>
              </a:xfrm>
              <a:custGeom>
                <a:avLst/>
                <a:gdLst>
                  <a:gd name="T0" fmla="+- 0 -97 -97"/>
                  <a:gd name="T1" fmla="*/ -97 h 50"/>
                  <a:gd name="T2" fmla="+- 0 -47 -97"/>
                  <a:gd name="T3" fmla="*/ -47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230" name="Group 87"/>
            <p:cNvGrpSpPr>
              <a:grpSpLocks/>
            </p:cNvGrpSpPr>
            <p:nvPr/>
          </p:nvGrpSpPr>
          <p:grpSpPr bwMode="auto">
            <a:xfrm>
              <a:off x="6958" y="-97"/>
              <a:ext cx="2" cy="50"/>
              <a:chOff x="6958" y="-97"/>
              <a:chExt cx="2" cy="50"/>
            </a:xfrm>
          </p:grpSpPr>
          <p:sp>
            <p:nvSpPr>
              <p:cNvPr id="8231" name="Freeform 88"/>
              <p:cNvSpPr>
                <a:spLocks/>
              </p:cNvSpPr>
              <p:nvPr/>
            </p:nvSpPr>
            <p:spPr bwMode="auto">
              <a:xfrm>
                <a:off x="6958" y="-97"/>
                <a:ext cx="2" cy="50"/>
              </a:xfrm>
              <a:custGeom>
                <a:avLst/>
                <a:gdLst>
                  <a:gd name="T0" fmla="+- 0 -97 -97"/>
                  <a:gd name="T1" fmla="*/ -97 h 50"/>
                  <a:gd name="T2" fmla="+- 0 -47 -97"/>
                  <a:gd name="T3" fmla="*/ -47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</a:path>
                </a:pathLst>
              </a:custGeom>
              <a:noFill/>
              <a:ln w="9144">
                <a:solidFill>
                  <a:srgbClr val="85879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110" name="Prostokąt 109"/>
          <p:cNvSpPr/>
          <p:nvPr/>
        </p:nvSpPr>
        <p:spPr>
          <a:xfrm>
            <a:off x="707614" y="3112366"/>
            <a:ext cx="387316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Exploration wells drilled in Poland per company as at 30.06.2014</a:t>
            </a:r>
            <a:endParaRPr lang="pl-PL" sz="1050" dirty="0">
              <a:solidFill>
                <a:schemeClr val="bg1"/>
              </a:solidFill>
            </a:endParaRPr>
          </a:p>
        </p:txBody>
      </p:sp>
      <p:grpSp>
        <p:nvGrpSpPr>
          <p:cNvPr id="113" name="Group 110"/>
          <p:cNvGrpSpPr>
            <a:grpSpLocks/>
          </p:cNvGrpSpPr>
          <p:nvPr/>
        </p:nvGrpSpPr>
        <p:grpSpPr bwMode="auto">
          <a:xfrm>
            <a:off x="695988" y="1094485"/>
            <a:ext cx="3897501" cy="246283"/>
            <a:chOff x="7483" y="3512"/>
            <a:chExt cx="6226" cy="388"/>
          </a:xfrm>
        </p:grpSpPr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7483" y="3512"/>
              <a:ext cx="6226" cy="388"/>
            </a:xfrm>
            <a:custGeom>
              <a:avLst/>
              <a:gdLst>
                <a:gd name="T0" fmla="+- 0 7483 7483"/>
                <a:gd name="T1" fmla="*/ T0 w 6226"/>
                <a:gd name="T2" fmla="+- 0 3900 3512"/>
                <a:gd name="T3" fmla="*/ 3900 h 388"/>
                <a:gd name="T4" fmla="+- 0 13708 7483"/>
                <a:gd name="T5" fmla="*/ T4 w 6226"/>
                <a:gd name="T6" fmla="+- 0 3900 3512"/>
                <a:gd name="T7" fmla="*/ 3900 h 388"/>
                <a:gd name="T8" fmla="+- 0 13708 7483"/>
                <a:gd name="T9" fmla="*/ T8 w 6226"/>
                <a:gd name="T10" fmla="+- 0 3512 3512"/>
                <a:gd name="T11" fmla="*/ 3512 h 388"/>
                <a:gd name="T12" fmla="+- 0 7483 7483"/>
                <a:gd name="T13" fmla="*/ T12 w 6226"/>
                <a:gd name="T14" fmla="+- 0 3512 3512"/>
                <a:gd name="T15" fmla="*/ 3512 h 388"/>
                <a:gd name="T16" fmla="+- 0 7483 7483"/>
                <a:gd name="T17" fmla="*/ T16 w 6226"/>
                <a:gd name="T18" fmla="+- 0 3900 3512"/>
                <a:gd name="T19" fmla="*/ 3900 h 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226" h="388">
                  <a:moveTo>
                    <a:pt x="0" y="388"/>
                  </a:moveTo>
                  <a:lnTo>
                    <a:pt x="6225" y="388"/>
                  </a:lnTo>
                  <a:lnTo>
                    <a:pt x="6225" y="0"/>
                  </a:lnTo>
                  <a:lnTo>
                    <a:pt x="0" y="0"/>
                  </a:lnTo>
                  <a:lnTo>
                    <a:pt x="0" y="388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15" name="Prostokąt 114"/>
          <p:cNvSpPr/>
          <p:nvPr/>
        </p:nvSpPr>
        <p:spPr>
          <a:xfrm>
            <a:off x="694313" y="1079490"/>
            <a:ext cx="38891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Number of exploration wells drilled in Poland as at 30.06.2014</a:t>
            </a:r>
            <a:endParaRPr lang="pl-PL" sz="1050" dirty="0">
              <a:solidFill>
                <a:schemeClr val="bg1"/>
              </a:solidFill>
            </a:endParaRPr>
          </a:p>
        </p:txBody>
      </p:sp>
      <p:sp>
        <p:nvSpPr>
          <p:cNvPr id="8238" name="Prostokąt 8237"/>
          <p:cNvSpPr/>
          <p:nvPr/>
        </p:nvSpPr>
        <p:spPr>
          <a:xfrm>
            <a:off x="4788024" y="1434256"/>
            <a:ext cx="39964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As </a:t>
            </a:r>
            <a:r>
              <a:rPr lang="en-US" sz="1050" dirty="0">
                <a:solidFill>
                  <a:srgbClr val="002060"/>
                </a:solidFill>
              </a:rPr>
              <a:t>at 30 June 2014 there was a total number of </a:t>
            </a:r>
            <a:r>
              <a:rPr lang="en-US" sz="1050" b="1" dirty="0" smtClean="0">
                <a:solidFill>
                  <a:srgbClr val="002060"/>
                </a:solidFill>
              </a:rPr>
              <a:t>6</a:t>
            </a:r>
            <a:r>
              <a:rPr lang="pl-PL" sz="1050" b="1" dirty="0" smtClean="0">
                <a:solidFill>
                  <a:srgbClr val="002060"/>
                </a:solidFill>
              </a:rPr>
              <a:t>5</a:t>
            </a:r>
            <a:r>
              <a:rPr lang="en-US" sz="1050" b="1" dirty="0" smtClean="0">
                <a:solidFill>
                  <a:srgbClr val="002060"/>
                </a:solidFill>
              </a:rPr>
              <a:t> </a:t>
            </a:r>
            <a:r>
              <a:rPr lang="en-US" sz="1050" b="1" dirty="0">
                <a:solidFill>
                  <a:srgbClr val="002060"/>
                </a:solidFill>
              </a:rPr>
              <a:t>shale gas exploration wells </a:t>
            </a:r>
            <a:r>
              <a:rPr lang="en-US" sz="1050" dirty="0">
                <a:solidFill>
                  <a:srgbClr val="002060"/>
                </a:solidFill>
              </a:rPr>
              <a:t>drilled in </a:t>
            </a:r>
            <a:r>
              <a:rPr lang="en-US" sz="1050" dirty="0" smtClean="0">
                <a:solidFill>
                  <a:srgbClr val="002060"/>
                </a:solidFill>
              </a:rPr>
              <a:t>Poland.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The </a:t>
            </a:r>
            <a:r>
              <a:rPr lang="en-US" sz="1050" dirty="0">
                <a:solidFill>
                  <a:srgbClr val="002060"/>
                </a:solidFill>
              </a:rPr>
              <a:t>highest drilling activity was in </a:t>
            </a:r>
            <a:r>
              <a:rPr lang="en-US" sz="1050" b="1" dirty="0">
                <a:solidFill>
                  <a:srgbClr val="002060"/>
                </a:solidFill>
              </a:rPr>
              <a:t>2012 </a:t>
            </a:r>
            <a:r>
              <a:rPr lang="en-US" sz="1050" dirty="0">
                <a:solidFill>
                  <a:srgbClr val="002060"/>
                </a:solidFill>
              </a:rPr>
              <a:t>when 24 wells (ca. 38% of total number) were </a:t>
            </a:r>
            <a:r>
              <a:rPr lang="en-US" sz="1050" dirty="0" smtClean="0">
                <a:solidFill>
                  <a:srgbClr val="002060"/>
                </a:solidFill>
              </a:rPr>
              <a:t>drilled.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In </a:t>
            </a:r>
            <a:r>
              <a:rPr lang="en-US" sz="1050" dirty="0">
                <a:solidFill>
                  <a:srgbClr val="002060"/>
                </a:solidFill>
              </a:rPr>
              <a:t>the first half of 2014 the </a:t>
            </a:r>
            <a:r>
              <a:rPr lang="en-US" sz="1050" b="1" dirty="0">
                <a:solidFill>
                  <a:srgbClr val="002060"/>
                </a:solidFill>
              </a:rPr>
              <a:t>drilling activity in Poland </a:t>
            </a:r>
            <a:r>
              <a:rPr lang="en-US" sz="1050" b="1" dirty="0" smtClean="0">
                <a:solidFill>
                  <a:srgbClr val="002060"/>
                </a:solidFill>
              </a:rPr>
              <a:t>increased</a:t>
            </a:r>
            <a:r>
              <a:rPr lang="pl-PL" sz="1050" b="1" dirty="0" smtClean="0">
                <a:solidFill>
                  <a:srgbClr val="002060"/>
                </a:solidFill>
              </a:rPr>
              <a:t> </a:t>
            </a:r>
            <a:r>
              <a:rPr lang="en-US" sz="1050" dirty="0" smtClean="0">
                <a:solidFill>
                  <a:srgbClr val="002060"/>
                </a:solidFill>
              </a:rPr>
              <a:t>compared </a:t>
            </a:r>
            <a:r>
              <a:rPr lang="en-US" sz="1050" dirty="0">
                <a:solidFill>
                  <a:srgbClr val="002060"/>
                </a:solidFill>
              </a:rPr>
              <a:t>to first half of 2013 (12 vs. 7 wells drilled</a:t>
            </a:r>
            <a:r>
              <a:rPr lang="en-US" sz="1050" dirty="0" smtClean="0">
                <a:solidFill>
                  <a:srgbClr val="002060"/>
                </a:solidFill>
              </a:rPr>
              <a:t>).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050" b="1" dirty="0" smtClean="0">
                <a:solidFill>
                  <a:srgbClr val="002060"/>
                </a:solidFill>
              </a:rPr>
              <a:t>In </a:t>
            </a:r>
            <a:r>
              <a:rPr lang="en-US" sz="1050" b="1" dirty="0">
                <a:solidFill>
                  <a:srgbClr val="002060"/>
                </a:solidFill>
              </a:rPr>
              <a:t>2014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b="1" dirty="0">
                <a:solidFill>
                  <a:srgbClr val="002060"/>
                </a:solidFill>
              </a:rPr>
              <a:t>12 wells </a:t>
            </a:r>
            <a:r>
              <a:rPr lang="en-US" sz="1050" dirty="0">
                <a:solidFill>
                  <a:srgbClr val="002060"/>
                </a:solidFill>
              </a:rPr>
              <a:t>were drilled </a:t>
            </a:r>
            <a:r>
              <a:rPr lang="en-US" sz="1050" dirty="0" smtClean="0">
                <a:solidFill>
                  <a:srgbClr val="002060"/>
                </a:solidFill>
              </a:rPr>
              <a:t>by: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447675" lvl="1" indent="-182563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050" dirty="0" err="1" smtClean="0">
                <a:solidFill>
                  <a:srgbClr val="002060"/>
                </a:solidFill>
              </a:rPr>
              <a:t>PGNiG</a:t>
            </a: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– 5 </a:t>
            </a:r>
            <a:r>
              <a:rPr lang="en-US" sz="1050" dirty="0" smtClean="0">
                <a:solidFill>
                  <a:srgbClr val="002060"/>
                </a:solidFill>
              </a:rPr>
              <a:t>wells;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447675" lvl="1" indent="-182563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Lane </a:t>
            </a:r>
            <a:r>
              <a:rPr lang="en-US" sz="1050" dirty="0">
                <a:solidFill>
                  <a:srgbClr val="002060"/>
                </a:solidFill>
              </a:rPr>
              <a:t>Energy – 3 </a:t>
            </a:r>
            <a:r>
              <a:rPr lang="en-US" sz="1050" dirty="0" smtClean="0">
                <a:solidFill>
                  <a:srgbClr val="002060"/>
                </a:solidFill>
              </a:rPr>
              <a:t>wells;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447675" lvl="1" indent="-182563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050" dirty="0" err="1" smtClean="0">
                <a:solidFill>
                  <a:srgbClr val="002060"/>
                </a:solidFill>
              </a:rPr>
              <a:t>Orlen</a:t>
            </a: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Upstream – 2 </a:t>
            </a:r>
            <a:r>
              <a:rPr lang="en-US" sz="1050" dirty="0" smtClean="0">
                <a:solidFill>
                  <a:srgbClr val="002060"/>
                </a:solidFill>
              </a:rPr>
              <a:t>wells;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447675" lvl="1" indent="-182563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Indiana </a:t>
            </a:r>
            <a:r>
              <a:rPr lang="en-US" sz="1050" dirty="0">
                <a:solidFill>
                  <a:srgbClr val="002060"/>
                </a:solidFill>
              </a:rPr>
              <a:t>Investments and Wisent Oil &amp; Gas – 1 well </a:t>
            </a:r>
            <a:r>
              <a:rPr lang="en-US" sz="1050" dirty="0" smtClean="0">
                <a:solidFill>
                  <a:srgbClr val="002060"/>
                </a:solidFill>
              </a:rPr>
              <a:t>each.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82563" indent="-182563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In </a:t>
            </a:r>
            <a:r>
              <a:rPr lang="en-US" sz="1050" dirty="0">
                <a:solidFill>
                  <a:srgbClr val="002060"/>
                </a:solidFill>
              </a:rPr>
              <a:t>Q4 2014, </a:t>
            </a:r>
            <a:r>
              <a:rPr lang="en-US" sz="1050" b="1" dirty="0" err="1">
                <a:solidFill>
                  <a:srgbClr val="002060"/>
                </a:solidFill>
              </a:rPr>
              <a:t>PGNiG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pl-PL" sz="1050" b="1" dirty="0" err="1" smtClean="0">
                <a:solidFill>
                  <a:srgbClr val="002060"/>
                </a:solidFill>
              </a:rPr>
              <a:t>started</a:t>
            </a:r>
            <a:r>
              <a:rPr lang="en-US" sz="1050" b="1" dirty="0" smtClean="0">
                <a:solidFill>
                  <a:srgbClr val="002060"/>
                </a:solidFill>
              </a:rPr>
              <a:t> drilling </a:t>
            </a:r>
            <a:r>
              <a:rPr lang="en-US" sz="1050" b="1" dirty="0" err="1">
                <a:solidFill>
                  <a:srgbClr val="002060"/>
                </a:solidFill>
              </a:rPr>
              <a:t>Majdan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2060"/>
                </a:solidFill>
              </a:rPr>
              <a:t>Sopocki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pl-PL" sz="1050" b="1" dirty="0" err="1" smtClean="0">
                <a:solidFill>
                  <a:srgbClr val="002060"/>
                </a:solidFill>
              </a:rPr>
              <a:t>well</a:t>
            </a:r>
            <a:r>
              <a:rPr lang="pl-PL" sz="1050" b="1" dirty="0" smtClean="0">
                <a:solidFill>
                  <a:srgbClr val="002060"/>
                </a:solidFill>
              </a:rPr>
              <a:t> </a:t>
            </a:r>
            <a:r>
              <a:rPr lang="en-US" sz="1050" dirty="0" smtClean="0">
                <a:solidFill>
                  <a:srgbClr val="002060"/>
                </a:solidFill>
              </a:rPr>
              <a:t>on</a:t>
            </a:r>
            <a:r>
              <a:rPr lang="pl-PL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 smtClean="0">
                <a:solidFill>
                  <a:srgbClr val="002060"/>
                </a:solidFill>
              </a:rPr>
              <a:t>the  </a:t>
            </a:r>
            <a:r>
              <a:rPr lang="en-US" sz="1050" dirty="0" err="1">
                <a:solidFill>
                  <a:srgbClr val="002060"/>
                </a:solidFill>
              </a:rPr>
              <a:t>Tomaszów</a:t>
            </a:r>
            <a:r>
              <a:rPr lang="en-US" sz="1050" dirty="0">
                <a:solidFill>
                  <a:srgbClr val="002060"/>
                </a:solidFill>
              </a:rPr>
              <a:t> </a:t>
            </a:r>
            <a:r>
              <a:rPr lang="en-US" sz="1050" dirty="0" err="1" smtClean="0">
                <a:solidFill>
                  <a:srgbClr val="002060"/>
                </a:solidFill>
              </a:rPr>
              <a:t>Lubelski</a:t>
            </a:r>
            <a:r>
              <a:rPr lang="pl-PL" sz="1050" dirty="0" smtClean="0">
                <a:solidFill>
                  <a:srgbClr val="002060"/>
                </a:solidFill>
              </a:rPr>
              <a:t> </a:t>
            </a:r>
            <a:r>
              <a:rPr lang="pl-PL" sz="1050" dirty="0" err="1" smtClean="0">
                <a:solidFill>
                  <a:srgbClr val="002060"/>
                </a:solidFill>
              </a:rPr>
              <a:t>concession</a:t>
            </a:r>
            <a:r>
              <a:rPr lang="en-US" sz="1050" dirty="0" smtClean="0">
                <a:solidFill>
                  <a:srgbClr val="002060"/>
                </a:solidFill>
              </a:rPr>
              <a:t>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82563" indent="-182563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Since </a:t>
            </a:r>
            <a:r>
              <a:rPr lang="en-US" sz="1050" dirty="0">
                <a:solidFill>
                  <a:srgbClr val="002060"/>
                </a:solidFill>
              </a:rPr>
              <a:t>2010, </a:t>
            </a:r>
            <a:r>
              <a:rPr lang="en-US" sz="1050" b="1" dirty="0">
                <a:solidFill>
                  <a:srgbClr val="002060"/>
                </a:solidFill>
              </a:rPr>
              <a:t>14 companies </a:t>
            </a:r>
            <a:r>
              <a:rPr lang="en-US" sz="1050" dirty="0">
                <a:solidFill>
                  <a:srgbClr val="002060"/>
                </a:solidFill>
              </a:rPr>
              <a:t>drilled at least 1 exploration </a:t>
            </a:r>
            <a:r>
              <a:rPr lang="en-US" sz="1050" dirty="0" smtClean="0">
                <a:solidFill>
                  <a:srgbClr val="002060"/>
                </a:solidFill>
              </a:rPr>
              <a:t>well.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82563" indent="-182563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050" b="1" dirty="0" err="1" smtClean="0">
                <a:solidFill>
                  <a:srgbClr val="002060"/>
                </a:solidFill>
              </a:rPr>
              <a:t>PGNiG</a:t>
            </a:r>
            <a:r>
              <a:rPr lang="en-US" sz="1050" b="1" dirty="0" smtClean="0">
                <a:solidFill>
                  <a:srgbClr val="002060"/>
                </a:solidFill>
              </a:rPr>
              <a:t> </a:t>
            </a:r>
            <a:r>
              <a:rPr lang="en-US" sz="1050" b="1" dirty="0">
                <a:solidFill>
                  <a:srgbClr val="002060"/>
                </a:solidFill>
              </a:rPr>
              <a:t>is the leading company </a:t>
            </a:r>
            <a:r>
              <a:rPr lang="en-US" sz="1050" dirty="0">
                <a:solidFill>
                  <a:srgbClr val="002060"/>
                </a:solidFill>
              </a:rPr>
              <a:t>in terms of the number of wells drilled – 16 wells; 12 in Pomerania region (including 2 horizontal) and 4 in Lublin </a:t>
            </a:r>
            <a:r>
              <a:rPr lang="en-US" sz="1050" dirty="0" smtClean="0">
                <a:solidFill>
                  <a:srgbClr val="002060"/>
                </a:solidFill>
              </a:rPr>
              <a:t>region.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82563" indent="-182563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Companies </a:t>
            </a:r>
            <a:r>
              <a:rPr lang="en-US" sz="1050" dirty="0">
                <a:solidFill>
                  <a:srgbClr val="002060"/>
                </a:solidFill>
              </a:rPr>
              <a:t>which withdraw from shale exploration </a:t>
            </a:r>
            <a:r>
              <a:rPr lang="en-US" sz="1050" dirty="0" err="1">
                <a:solidFill>
                  <a:srgbClr val="002060"/>
                </a:solidFill>
              </a:rPr>
              <a:t>activites</a:t>
            </a:r>
            <a:r>
              <a:rPr lang="en-US" sz="1050" dirty="0">
                <a:solidFill>
                  <a:srgbClr val="002060"/>
                </a:solidFill>
              </a:rPr>
              <a:t> </a:t>
            </a:r>
            <a:r>
              <a:rPr lang="en-US" sz="1050" dirty="0" smtClean="0">
                <a:solidFill>
                  <a:srgbClr val="002060"/>
                </a:solidFill>
              </a:rPr>
              <a:t>in</a:t>
            </a:r>
            <a:r>
              <a:rPr lang="pl-PL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 smtClean="0">
                <a:solidFill>
                  <a:srgbClr val="002060"/>
                </a:solidFill>
              </a:rPr>
              <a:t>Poland </a:t>
            </a:r>
            <a:r>
              <a:rPr lang="en-US" sz="1050" dirty="0">
                <a:solidFill>
                  <a:srgbClr val="002060"/>
                </a:solidFill>
              </a:rPr>
              <a:t>drilled a total number of 16 wells.</a:t>
            </a:r>
            <a:endParaRPr lang="pl-PL" sz="1050" dirty="0">
              <a:solidFill>
                <a:srgbClr val="002060"/>
              </a:solidFill>
            </a:endParaRPr>
          </a:p>
        </p:txBody>
      </p:sp>
      <p:sp>
        <p:nvSpPr>
          <p:cNvPr id="117" name="Prostokąt 116"/>
          <p:cNvSpPr/>
          <p:nvPr/>
        </p:nvSpPr>
        <p:spPr>
          <a:xfrm>
            <a:off x="1007697" y="2456824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b="1" dirty="0" smtClean="0">
                <a:solidFill>
                  <a:srgbClr val="002060"/>
                </a:solidFill>
              </a:rPr>
              <a:t>3</a:t>
            </a:r>
            <a:endParaRPr lang="pl-PL" sz="1000" dirty="0">
              <a:solidFill>
                <a:srgbClr val="002060"/>
              </a:solidFill>
            </a:endParaRPr>
          </a:p>
        </p:txBody>
      </p:sp>
      <p:sp>
        <p:nvSpPr>
          <p:cNvPr id="118" name="Prostokąt 117"/>
          <p:cNvSpPr/>
          <p:nvPr/>
        </p:nvSpPr>
        <p:spPr>
          <a:xfrm>
            <a:off x="1756505" y="1981329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b="1" dirty="0" smtClean="0">
                <a:solidFill>
                  <a:srgbClr val="002060"/>
                </a:solidFill>
              </a:rPr>
              <a:t>12</a:t>
            </a:r>
            <a:endParaRPr lang="pl-PL" sz="1000" dirty="0">
              <a:solidFill>
                <a:srgbClr val="002060"/>
              </a:solidFill>
            </a:endParaRPr>
          </a:p>
        </p:txBody>
      </p:sp>
      <p:sp>
        <p:nvSpPr>
          <p:cNvPr id="119" name="Prostokąt 118"/>
          <p:cNvSpPr/>
          <p:nvPr/>
        </p:nvSpPr>
        <p:spPr>
          <a:xfrm>
            <a:off x="2508626" y="1394614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b="1" dirty="0" smtClean="0">
                <a:solidFill>
                  <a:srgbClr val="002060"/>
                </a:solidFill>
              </a:rPr>
              <a:t>24</a:t>
            </a:r>
            <a:endParaRPr lang="pl-PL" sz="1000" dirty="0">
              <a:solidFill>
                <a:srgbClr val="002060"/>
              </a:solidFill>
            </a:endParaRPr>
          </a:p>
        </p:txBody>
      </p:sp>
      <p:sp>
        <p:nvSpPr>
          <p:cNvPr id="120" name="Prostokąt 119"/>
          <p:cNvSpPr/>
          <p:nvPr/>
        </p:nvSpPr>
        <p:spPr>
          <a:xfrm>
            <a:off x="3306179" y="1886785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b="1" dirty="0" smtClean="0">
                <a:solidFill>
                  <a:srgbClr val="002060"/>
                </a:solidFill>
              </a:rPr>
              <a:t>14</a:t>
            </a:r>
            <a:endParaRPr lang="pl-PL" sz="1000" dirty="0">
              <a:solidFill>
                <a:srgbClr val="002060"/>
              </a:solidFill>
            </a:endParaRPr>
          </a:p>
        </p:txBody>
      </p:sp>
      <p:sp>
        <p:nvSpPr>
          <p:cNvPr id="121" name="Prostokąt 120"/>
          <p:cNvSpPr/>
          <p:nvPr/>
        </p:nvSpPr>
        <p:spPr>
          <a:xfrm>
            <a:off x="4014471" y="1988840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b="1" dirty="0" smtClean="0">
                <a:solidFill>
                  <a:srgbClr val="002060"/>
                </a:solidFill>
              </a:rPr>
              <a:t>12</a:t>
            </a:r>
            <a:endParaRPr lang="pl-PL" sz="1000" dirty="0">
              <a:solidFill>
                <a:srgbClr val="002060"/>
              </a:solidFill>
            </a:endParaRPr>
          </a:p>
        </p:txBody>
      </p:sp>
      <p:sp>
        <p:nvSpPr>
          <p:cNvPr id="8239" name="Prostokąt 8238"/>
          <p:cNvSpPr/>
          <p:nvPr/>
        </p:nvSpPr>
        <p:spPr>
          <a:xfrm>
            <a:off x="1390195" y="6510302"/>
            <a:ext cx="6919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*      </a:t>
            </a:r>
            <a:r>
              <a:rPr lang="en-US" sz="800" dirty="0" smtClean="0">
                <a:solidFill>
                  <a:srgbClr val="002060"/>
                </a:solidFill>
              </a:rPr>
              <a:t>Includes</a:t>
            </a:r>
            <a:r>
              <a:rPr lang="en-US" sz="800" dirty="0">
                <a:solidFill>
                  <a:srgbClr val="002060"/>
                </a:solidFill>
              </a:rPr>
              <a:t>: Lane Energy Poland sp. z </a:t>
            </a:r>
            <a:r>
              <a:rPr lang="en-US" sz="800" dirty="0" err="1">
                <a:solidFill>
                  <a:srgbClr val="002060"/>
                </a:solidFill>
              </a:rPr>
              <a:t>o.o</a:t>
            </a:r>
            <a:r>
              <a:rPr lang="en-US" sz="800" dirty="0">
                <a:solidFill>
                  <a:srgbClr val="002060"/>
                </a:solidFill>
              </a:rPr>
              <a:t>. and Lane Energy Exploration Poland sp. z </a:t>
            </a:r>
            <a:r>
              <a:rPr lang="en-US" sz="800" dirty="0" err="1">
                <a:solidFill>
                  <a:srgbClr val="002060"/>
                </a:solidFill>
              </a:rPr>
              <a:t>o.o</a:t>
            </a:r>
            <a:r>
              <a:rPr lang="en-US" sz="800" dirty="0">
                <a:solidFill>
                  <a:srgbClr val="002060"/>
                </a:solidFill>
              </a:rPr>
              <a:t>.</a:t>
            </a:r>
            <a:endParaRPr lang="pl-PL" sz="800" dirty="0">
              <a:solidFill>
                <a:srgbClr val="002060"/>
              </a:solidFill>
            </a:endParaRPr>
          </a:p>
          <a:p>
            <a:r>
              <a:rPr lang="en-US" sz="800" dirty="0" smtClean="0">
                <a:solidFill>
                  <a:srgbClr val="002060"/>
                </a:solidFill>
              </a:rPr>
              <a:t>** </a:t>
            </a:r>
            <a:r>
              <a:rPr lang="pl-PL" sz="300" dirty="0" smtClean="0">
                <a:solidFill>
                  <a:srgbClr val="002060"/>
                </a:solidFill>
              </a:rPr>
              <a:t>     </a:t>
            </a:r>
            <a:r>
              <a:rPr lang="en-US" sz="800" dirty="0" smtClean="0">
                <a:solidFill>
                  <a:srgbClr val="002060"/>
                </a:solidFill>
              </a:rPr>
              <a:t>Includes</a:t>
            </a:r>
            <a:r>
              <a:rPr lang="en-US" sz="800" dirty="0">
                <a:solidFill>
                  <a:srgbClr val="002060"/>
                </a:solidFill>
              </a:rPr>
              <a:t>: ExxonMobil Exploration and Production Poland Sp. z </a:t>
            </a:r>
            <a:r>
              <a:rPr lang="en-US" sz="800" dirty="0" err="1">
                <a:solidFill>
                  <a:srgbClr val="002060"/>
                </a:solidFill>
              </a:rPr>
              <a:t>o.o</a:t>
            </a:r>
            <a:r>
              <a:rPr lang="en-US" sz="800" dirty="0">
                <a:solidFill>
                  <a:srgbClr val="002060"/>
                </a:solidFill>
              </a:rPr>
              <a:t>. and ExxonMobil Exploration and Production Poland Sp. z </a:t>
            </a:r>
            <a:r>
              <a:rPr lang="en-US" sz="800" dirty="0" err="1">
                <a:solidFill>
                  <a:srgbClr val="002060"/>
                </a:solidFill>
              </a:rPr>
              <a:t>o.o</a:t>
            </a:r>
            <a:r>
              <a:rPr lang="en-US" sz="800" dirty="0">
                <a:solidFill>
                  <a:srgbClr val="002060"/>
                </a:solidFill>
              </a:rPr>
              <a:t>. </a:t>
            </a:r>
            <a:r>
              <a:rPr lang="en-US" sz="800" dirty="0" err="1">
                <a:solidFill>
                  <a:srgbClr val="002060"/>
                </a:solidFill>
              </a:rPr>
              <a:t>Energia</a:t>
            </a:r>
            <a:r>
              <a:rPr lang="en-US" sz="800" dirty="0">
                <a:solidFill>
                  <a:srgbClr val="002060"/>
                </a:solidFill>
              </a:rPr>
              <a:t> </a:t>
            </a:r>
            <a:r>
              <a:rPr lang="en-US" sz="800" dirty="0" err="1">
                <a:solidFill>
                  <a:srgbClr val="002060"/>
                </a:solidFill>
              </a:rPr>
              <a:t>Chełm</a:t>
            </a:r>
            <a:r>
              <a:rPr lang="en-US" sz="800" dirty="0">
                <a:solidFill>
                  <a:srgbClr val="002060"/>
                </a:solidFill>
              </a:rPr>
              <a:t> </a:t>
            </a:r>
            <a:r>
              <a:rPr lang="en-US" sz="800" dirty="0" err="1">
                <a:solidFill>
                  <a:srgbClr val="002060"/>
                </a:solidFill>
              </a:rPr>
              <a:t>Sp.j</a:t>
            </a:r>
            <a:r>
              <a:rPr lang="en-US" sz="800" dirty="0">
                <a:solidFill>
                  <a:srgbClr val="002060"/>
                </a:solidFill>
              </a:rPr>
              <a:t>.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123" name="pole tekstowe 122"/>
          <p:cNvSpPr txBox="1"/>
          <p:nvPr/>
        </p:nvSpPr>
        <p:spPr>
          <a:xfrm>
            <a:off x="683568" y="1452365"/>
            <a:ext cx="1272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Source: www.mos.gov.pl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8240" name="Prostokąt 8239"/>
          <p:cNvSpPr/>
          <p:nvPr/>
        </p:nvSpPr>
        <p:spPr>
          <a:xfrm>
            <a:off x="3436096" y="1537004"/>
            <a:ext cx="8755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</a:rPr>
              <a:t>∑ = 65 wells</a:t>
            </a:r>
            <a:endParaRPr lang="pl-PL" sz="1100" dirty="0">
              <a:solidFill>
                <a:srgbClr val="002060"/>
              </a:solidFill>
            </a:endParaRPr>
          </a:p>
        </p:txBody>
      </p:sp>
      <p:sp>
        <p:nvSpPr>
          <p:cNvPr id="125" name="Symbol zastępczy numeru slajdu 3"/>
          <p:cNvSpPr txBox="1">
            <a:spLocks/>
          </p:cNvSpPr>
          <p:nvPr/>
        </p:nvSpPr>
        <p:spPr>
          <a:xfrm>
            <a:off x="8483600" y="6524625"/>
            <a:ext cx="425450" cy="2762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274AC-0453-421A-8472-E233C1E64E77}" type="slidenum">
              <a:rPr lang="en-GB" altLang="pl-PL" sz="8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GB" altLang="pl-PL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8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88640"/>
            <a:ext cx="85689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sz="2800" b="1" dirty="0">
                <a:solidFill>
                  <a:srgbClr val="002060"/>
                </a:solidFill>
              </a:rPr>
              <a:t>Regulatory environment (1/2)</a:t>
            </a:r>
            <a:r>
              <a:rPr lang="pl-PL" sz="2800" b="1" dirty="0">
                <a:solidFill>
                  <a:srgbClr val="002060"/>
                </a:solidFill>
              </a:rPr>
              <a:t/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Recent amendments to The Geological and Mining Law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5536" y="1336119"/>
            <a:ext cx="41764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002060"/>
                </a:solidFill>
              </a:rPr>
              <a:t>Single concession for prospecting and exploration, and exploitation of hydrocarbons. Up to now, separate concessions were required for each of these </a:t>
            </a:r>
            <a:r>
              <a:rPr lang="en-US" sz="1050" dirty="0" smtClean="0">
                <a:solidFill>
                  <a:srgbClr val="002060"/>
                </a:solidFill>
              </a:rPr>
              <a:t>activities.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Concessions </a:t>
            </a:r>
            <a:r>
              <a:rPr lang="en-US" sz="1050" dirty="0">
                <a:solidFill>
                  <a:srgbClr val="002060"/>
                </a:solidFill>
              </a:rPr>
              <a:t>will be issued for a period of 10 – 30 </a:t>
            </a:r>
            <a:r>
              <a:rPr lang="en-US" sz="1050" dirty="0" smtClean="0">
                <a:solidFill>
                  <a:srgbClr val="002060"/>
                </a:solidFill>
              </a:rPr>
              <a:t>years: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447675" lvl="1" indent="-90488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2060"/>
                </a:solidFill>
              </a:rPr>
              <a:t>Prospecting </a:t>
            </a:r>
            <a:r>
              <a:rPr lang="en-US" sz="1050" dirty="0">
                <a:solidFill>
                  <a:srgbClr val="002060"/>
                </a:solidFill>
              </a:rPr>
              <a:t>and exploration phase can last up to 5 years and can be extended once for 2 years </a:t>
            </a:r>
            <a:r>
              <a:rPr lang="en-US" sz="1050" dirty="0" smtClean="0">
                <a:solidFill>
                  <a:srgbClr val="002060"/>
                </a:solidFill>
              </a:rPr>
              <a:t>period;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447675" lvl="1" indent="-90488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2060"/>
                </a:solidFill>
              </a:rPr>
              <a:t>Production  </a:t>
            </a:r>
            <a:r>
              <a:rPr lang="en-US" sz="1050" dirty="0">
                <a:solidFill>
                  <a:srgbClr val="002060"/>
                </a:solidFill>
              </a:rPr>
              <a:t>phase  can  last  </a:t>
            </a:r>
            <a:r>
              <a:rPr lang="en-US" sz="1050" dirty="0" smtClean="0">
                <a:solidFill>
                  <a:srgbClr val="002060"/>
                </a:solidFill>
              </a:rPr>
              <a:t>5 – </a:t>
            </a:r>
            <a:r>
              <a:rPr lang="en-US" sz="1050" dirty="0">
                <a:solidFill>
                  <a:srgbClr val="002060"/>
                </a:solidFill>
              </a:rPr>
              <a:t>25  years  and  can  be  extended repeatedly for up to 5 years each time</a:t>
            </a:r>
            <a:r>
              <a:rPr lang="en-US" sz="1050" dirty="0" smtClean="0">
                <a:solidFill>
                  <a:srgbClr val="002060"/>
                </a:solidFill>
              </a:rPr>
              <a:t>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 Trans</a:t>
            </a:r>
            <a:r>
              <a:rPr lang="pl-PL" sz="1050" dirty="0" smtClean="0">
                <a:solidFill>
                  <a:srgbClr val="002060"/>
                </a:solidFill>
              </a:rPr>
              <a:t>i</a:t>
            </a:r>
            <a:r>
              <a:rPr lang="en-US" sz="1050" dirty="0" err="1" smtClean="0">
                <a:solidFill>
                  <a:srgbClr val="002060"/>
                </a:solidFill>
              </a:rPr>
              <a:t>tion</a:t>
            </a: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from prospecting and exploration phase to exploitation </a:t>
            </a:r>
            <a:r>
              <a:rPr lang="en-US" sz="1050" dirty="0" smtClean="0">
                <a:solidFill>
                  <a:srgbClr val="002060"/>
                </a:solidFill>
              </a:rPr>
              <a:t>phase</a:t>
            </a:r>
            <a:r>
              <a:rPr lang="pl-PL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 smtClean="0">
                <a:solidFill>
                  <a:srgbClr val="002060"/>
                </a:solidFill>
              </a:rPr>
              <a:t>depends </a:t>
            </a:r>
            <a:r>
              <a:rPr lang="en-US" sz="1050" dirty="0">
                <a:solidFill>
                  <a:srgbClr val="002060"/>
                </a:solidFill>
              </a:rPr>
              <a:t>on obtaining an investment decision.</a:t>
            </a:r>
            <a:endParaRPr lang="pl-PL" sz="1050" dirty="0">
              <a:solidFill>
                <a:srgbClr val="00206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092503" y="3901877"/>
            <a:ext cx="3230563" cy="1204912"/>
            <a:chOff x="8076" y="432"/>
            <a:chExt cx="5086" cy="1899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8424" y="2251"/>
              <a:ext cx="504" cy="2"/>
              <a:chOff x="8424" y="2251"/>
              <a:chExt cx="504" cy="2"/>
            </a:xfrm>
          </p:grpSpPr>
          <p:sp>
            <p:nvSpPr>
              <p:cNvPr id="26" name="Freeform 4"/>
              <p:cNvSpPr>
                <a:spLocks/>
              </p:cNvSpPr>
              <p:nvPr/>
            </p:nvSpPr>
            <p:spPr bwMode="auto">
              <a:xfrm>
                <a:off x="8424" y="2251"/>
                <a:ext cx="504" cy="2"/>
              </a:xfrm>
              <a:custGeom>
                <a:avLst/>
                <a:gdLst>
                  <a:gd name="T0" fmla="+- 0 8424 8424"/>
                  <a:gd name="T1" fmla="*/ T0 w 504"/>
                  <a:gd name="T2" fmla="+- 0 8928 8424"/>
                  <a:gd name="T3" fmla="*/ T2 w 50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4">
                    <a:moveTo>
                      <a:pt x="0" y="0"/>
                    </a:moveTo>
                    <a:lnTo>
                      <a:pt x="504" y="0"/>
                    </a:lnTo>
                  </a:path>
                </a:pathLst>
              </a:custGeom>
              <a:noFill/>
              <a:ln w="30226">
                <a:solidFill>
                  <a:srgbClr val="FF6208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8928" y="2105"/>
              <a:ext cx="506" cy="168"/>
              <a:chOff x="8928" y="2105"/>
              <a:chExt cx="506" cy="168"/>
            </a:xfrm>
          </p:grpSpPr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8928" y="2105"/>
                <a:ext cx="506" cy="168"/>
              </a:xfrm>
              <a:custGeom>
                <a:avLst/>
                <a:gdLst>
                  <a:gd name="T0" fmla="+- 0 9434 8928"/>
                  <a:gd name="T1" fmla="*/ T0 w 506"/>
                  <a:gd name="T2" fmla="+- 0 2105 2105"/>
                  <a:gd name="T3" fmla="*/ 2105 h 168"/>
                  <a:gd name="T4" fmla="+- 0 8928 8928"/>
                  <a:gd name="T5" fmla="*/ T4 w 506"/>
                  <a:gd name="T6" fmla="+- 0 2105 2105"/>
                  <a:gd name="T7" fmla="*/ 2105 h 168"/>
                  <a:gd name="T8" fmla="+- 0 8928 8928"/>
                  <a:gd name="T9" fmla="*/ T8 w 506"/>
                  <a:gd name="T10" fmla="+- 0 2273 2105"/>
                  <a:gd name="T11" fmla="*/ 2273 h 168"/>
                  <a:gd name="T12" fmla="+- 0 9434 8928"/>
                  <a:gd name="T13" fmla="*/ T12 w 506"/>
                  <a:gd name="T14" fmla="+- 0 2273 2105"/>
                  <a:gd name="T15" fmla="*/ 2273 h 168"/>
                  <a:gd name="T16" fmla="+- 0 9434 8928"/>
                  <a:gd name="T17" fmla="*/ T16 w 506"/>
                  <a:gd name="T18" fmla="+- 0 2105 2105"/>
                  <a:gd name="T19" fmla="*/ 2105 h 1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06" h="168">
                    <a:moveTo>
                      <a:pt x="506" y="0"/>
                    </a:moveTo>
                    <a:lnTo>
                      <a:pt x="0" y="0"/>
                    </a:lnTo>
                    <a:lnTo>
                      <a:pt x="0" y="168"/>
                    </a:lnTo>
                    <a:lnTo>
                      <a:pt x="506" y="168"/>
                    </a:lnTo>
                    <a:lnTo>
                      <a:pt x="506" y="0"/>
                    </a:lnTo>
                  </a:path>
                </a:pathLst>
              </a:custGeom>
              <a:solidFill>
                <a:srgbClr val="091D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0116" y="2254"/>
              <a:ext cx="504" cy="2"/>
              <a:chOff x="10116" y="2254"/>
              <a:chExt cx="504" cy="2"/>
            </a:xfrm>
          </p:grpSpPr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10116" y="2254"/>
                <a:ext cx="504" cy="2"/>
              </a:xfrm>
              <a:custGeom>
                <a:avLst/>
                <a:gdLst>
                  <a:gd name="T0" fmla="+- 0 10116 10116"/>
                  <a:gd name="T1" fmla="*/ T0 w 504"/>
                  <a:gd name="T2" fmla="+- 0 10620 10116"/>
                  <a:gd name="T3" fmla="*/ T2 w 50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4">
                    <a:moveTo>
                      <a:pt x="0" y="0"/>
                    </a:moveTo>
                    <a:lnTo>
                      <a:pt x="504" y="0"/>
                    </a:lnTo>
                  </a:path>
                </a:pathLst>
              </a:custGeom>
              <a:noFill/>
              <a:ln w="25654">
                <a:solidFill>
                  <a:srgbClr val="FF6208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0620" y="2129"/>
              <a:ext cx="504" cy="144"/>
              <a:chOff x="10620" y="2129"/>
              <a:chExt cx="504" cy="144"/>
            </a:xfrm>
          </p:grpSpPr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10620" y="2129"/>
                <a:ext cx="504" cy="144"/>
              </a:xfrm>
              <a:custGeom>
                <a:avLst/>
                <a:gdLst>
                  <a:gd name="T0" fmla="+- 0 11124 10620"/>
                  <a:gd name="T1" fmla="*/ T0 w 504"/>
                  <a:gd name="T2" fmla="+- 0 2129 2129"/>
                  <a:gd name="T3" fmla="*/ 2129 h 144"/>
                  <a:gd name="T4" fmla="+- 0 10620 10620"/>
                  <a:gd name="T5" fmla="*/ T4 w 504"/>
                  <a:gd name="T6" fmla="+- 0 2129 2129"/>
                  <a:gd name="T7" fmla="*/ 2129 h 144"/>
                  <a:gd name="T8" fmla="+- 0 10620 10620"/>
                  <a:gd name="T9" fmla="*/ T8 w 504"/>
                  <a:gd name="T10" fmla="+- 0 2273 2129"/>
                  <a:gd name="T11" fmla="*/ 2273 h 144"/>
                  <a:gd name="T12" fmla="+- 0 11124 10620"/>
                  <a:gd name="T13" fmla="*/ T12 w 504"/>
                  <a:gd name="T14" fmla="+- 0 2273 2129"/>
                  <a:gd name="T15" fmla="*/ 2273 h 144"/>
                  <a:gd name="T16" fmla="+- 0 11124 10620"/>
                  <a:gd name="T17" fmla="*/ T16 w 504"/>
                  <a:gd name="T18" fmla="+- 0 2129 2129"/>
                  <a:gd name="T19" fmla="*/ 2129 h 1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04" h="144">
                    <a:moveTo>
                      <a:pt x="504" y="0"/>
                    </a:moveTo>
                    <a:lnTo>
                      <a:pt x="0" y="0"/>
                    </a:lnTo>
                    <a:lnTo>
                      <a:pt x="0" y="144"/>
                    </a:lnTo>
                    <a:lnTo>
                      <a:pt x="504" y="144"/>
                    </a:lnTo>
                    <a:lnTo>
                      <a:pt x="504" y="0"/>
                    </a:lnTo>
                  </a:path>
                </a:pathLst>
              </a:custGeom>
              <a:solidFill>
                <a:srgbClr val="091D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1806" y="925"/>
              <a:ext cx="504" cy="1349"/>
              <a:chOff x="11806" y="925"/>
              <a:chExt cx="504" cy="1349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11806" y="925"/>
                <a:ext cx="504" cy="1349"/>
              </a:xfrm>
              <a:custGeom>
                <a:avLst/>
                <a:gdLst>
                  <a:gd name="T0" fmla="+- 0 12310 11806"/>
                  <a:gd name="T1" fmla="*/ T0 w 504"/>
                  <a:gd name="T2" fmla="+- 0 925 925"/>
                  <a:gd name="T3" fmla="*/ 925 h 1349"/>
                  <a:gd name="T4" fmla="+- 0 11806 11806"/>
                  <a:gd name="T5" fmla="*/ T4 w 504"/>
                  <a:gd name="T6" fmla="+- 0 925 925"/>
                  <a:gd name="T7" fmla="*/ 925 h 1349"/>
                  <a:gd name="T8" fmla="+- 0 11806 11806"/>
                  <a:gd name="T9" fmla="*/ T8 w 504"/>
                  <a:gd name="T10" fmla="+- 0 2273 925"/>
                  <a:gd name="T11" fmla="*/ 2273 h 1349"/>
                  <a:gd name="T12" fmla="+- 0 12310 11806"/>
                  <a:gd name="T13" fmla="*/ T12 w 504"/>
                  <a:gd name="T14" fmla="+- 0 2273 925"/>
                  <a:gd name="T15" fmla="*/ 2273 h 1349"/>
                  <a:gd name="T16" fmla="+- 0 12310 11806"/>
                  <a:gd name="T17" fmla="*/ T16 w 504"/>
                  <a:gd name="T18" fmla="+- 0 925 925"/>
                  <a:gd name="T19" fmla="*/ 925 h 13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04" h="1349">
                    <a:moveTo>
                      <a:pt x="504" y="0"/>
                    </a:moveTo>
                    <a:lnTo>
                      <a:pt x="0" y="0"/>
                    </a:lnTo>
                    <a:lnTo>
                      <a:pt x="0" y="1348"/>
                    </a:lnTo>
                    <a:lnTo>
                      <a:pt x="504" y="1348"/>
                    </a:lnTo>
                    <a:lnTo>
                      <a:pt x="504" y="0"/>
                    </a:lnTo>
                  </a:path>
                </a:pathLst>
              </a:custGeom>
              <a:solidFill>
                <a:srgbClr val="FF62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12310" y="442"/>
              <a:ext cx="506" cy="1831"/>
              <a:chOff x="12310" y="442"/>
              <a:chExt cx="506" cy="1831"/>
            </a:xfrm>
          </p:grpSpPr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12310" y="442"/>
                <a:ext cx="506" cy="1831"/>
              </a:xfrm>
              <a:custGeom>
                <a:avLst/>
                <a:gdLst>
                  <a:gd name="T0" fmla="+- 0 12816 12310"/>
                  <a:gd name="T1" fmla="*/ T0 w 506"/>
                  <a:gd name="T2" fmla="+- 0 442 442"/>
                  <a:gd name="T3" fmla="*/ 442 h 1831"/>
                  <a:gd name="T4" fmla="+- 0 12310 12310"/>
                  <a:gd name="T5" fmla="*/ T4 w 506"/>
                  <a:gd name="T6" fmla="+- 0 442 442"/>
                  <a:gd name="T7" fmla="*/ 442 h 1831"/>
                  <a:gd name="T8" fmla="+- 0 12310 12310"/>
                  <a:gd name="T9" fmla="*/ T8 w 506"/>
                  <a:gd name="T10" fmla="+- 0 2273 442"/>
                  <a:gd name="T11" fmla="*/ 2273 h 1831"/>
                  <a:gd name="T12" fmla="+- 0 12816 12310"/>
                  <a:gd name="T13" fmla="*/ T12 w 506"/>
                  <a:gd name="T14" fmla="+- 0 2273 442"/>
                  <a:gd name="T15" fmla="*/ 2273 h 1831"/>
                  <a:gd name="T16" fmla="+- 0 12816 12310"/>
                  <a:gd name="T17" fmla="*/ T16 w 506"/>
                  <a:gd name="T18" fmla="+- 0 442 442"/>
                  <a:gd name="T19" fmla="*/ 442 h 18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06" h="1831">
                    <a:moveTo>
                      <a:pt x="506" y="0"/>
                    </a:moveTo>
                    <a:lnTo>
                      <a:pt x="0" y="0"/>
                    </a:lnTo>
                    <a:lnTo>
                      <a:pt x="0" y="1831"/>
                    </a:lnTo>
                    <a:lnTo>
                      <a:pt x="506" y="1831"/>
                    </a:lnTo>
                    <a:lnTo>
                      <a:pt x="506" y="0"/>
                    </a:lnTo>
                  </a:path>
                </a:pathLst>
              </a:custGeom>
              <a:solidFill>
                <a:srgbClr val="091D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8083" y="2273"/>
              <a:ext cx="5071" cy="2"/>
              <a:chOff x="8083" y="2273"/>
              <a:chExt cx="5071" cy="2"/>
            </a:xfrm>
          </p:grpSpPr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8083" y="2273"/>
                <a:ext cx="5071" cy="2"/>
              </a:xfrm>
              <a:custGeom>
                <a:avLst/>
                <a:gdLst>
                  <a:gd name="T0" fmla="+- 0 8083 8083"/>
                  <a:gd name="T1" fmla="*/ T0 w 5071"/>
                  <a:gd name="T2" fmla="+- 0 13154 8083"/>
                  <a:gd name="T3" fmla="*/ T2 w 507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71">
                    <a:moveTo>
                      <a:pt x="0" y="0"/>
                    </a:moveTo>
                    <a:lnTo>
                      <a:pt x="5071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2" name="Group 17"/>
            <p:cNvGrpSpPr>
              <a:grpSpLocks/>
            </p:cNvGrpSpPr>
            <p:nvPr/>
          </p:nvGrpSpPr>
          <p:grpSpPr bwMode="auto">
            <a:xfrm>
              <a:off x="8083" y="2273"/>
              <a:ext cx="2" cy="50"/>
              <a:chOff x="8083" y="2273"/>
              <a:chExt cx="2" cy="5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8083" y="2273"/>
                <a:ext cx="2" cy="50"/>
              </a:xfrm>
              <a:custGeom>
                <a:avLst/>
                <a:gdLst>
                  <a:gd name="T0" fmla="+- 0 2273 2273"/>
                  <a:gd name="T1" fmla="*/ 2273 h 50"/>
                  <a:gd name="T2" fmla="+- 0 2324 2273"/>
                  <a:gd name="T3" fmla="*/ 2324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1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9775" y="2273"/>
              <a:ext cx="2" cy="50"/>
              <a:chOff x="9775" y="2273"/>
              <a:chExt cx="2" cy="50"/>
            </a:xfrm>
          </p:grpSpPr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9775" y="2273"/>
                <a:ext cx="2" cy="50"/>
              </a:xfrm>
              <a:custGeom>
                <a:avLst/>
                <a:gdLst>
                  <a:gd name="T0" fmla="+- 0 2273 2273"/>
                  <a:gd name="T1" fmla="*/ 2273 h 50"/>
                  <a:gd name="T2" fmla="+- 0 2324 2273"/>
                  <a:gd name="T3" fmla="*/ 2324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1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11465" y="2273"/>
              <a:ext cx="2" cy="50"/>
              <a:chOff x="11465" y="2273"/>
              <a:chExt cx="2" cy="50"/>
            </a:xfrm>
          </p:grpSpPr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11465" y="2273"/>
                <a:ext cx="2" cy="50"/>
              </a:xfrm>
              <a:custGeom>
                <a:avLst/>
                <a:gdLst>
                  <a:gd name="T0" fmla="+- 0 2273 2273"/>
                  <a:gd name="T1" fmla="*/ 2273 h 50"/>
                  <a:gd name="T2" fmla="+- 0 2324 2273"/>
                  <a:gd name="T3" fmla="*/ 2324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1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13154" y="2273"/>
              <a:ext cx="2" cy="50"/>
              <a:chOff x="13154" y="2273"/>
              <a:chExt cx="2" cy="50"/>
            </a:xfrm>
          </p:grpSpPr>
          <p:sp>
            <p:nvSpPr>
              <p:cNvPr id="16" name="Freeform 24"/>
              <p:cNvSpPr>
                <a:spLocks/>
              </p:cNvSpPr>
              <p:nvPr/>
            </p:nvSpPr>
            <p:spPr bwMode="auto">
              <a:xfrm>
                <a:off x="13154" y="2273"/>
                <a:ext cx="2" cy="50"/>
              </a:xfrm>
              <a:custGeom>
                <a:avLst/>
                <a:gdLst>
                  <a:gd name="T0" fmla="+- 0 2273 2273"/>
                  <a:gd name="T1" fmla="*/ 2273 h 50"/>
                  <a:gd name="T2" fmla="+- 0 2324 2273"/>
                  <a:gd name="T3" fmla="*/ 2324 h 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1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105" name="Prostokąt 104"/>
          <p:cNvSpPr/>
          <p:nvPr/>
        </p:nvSpPr>
        <p:spPr>
          <a:xfrm>
            <a:off x="4619514" y="1340768"/>
            <a:ext cx="4069080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002060"/>
                </a:solidFill>
              </a:rPr>
              <a:t>The bill makes extraction royalties dependent on classification of a field - it can be classified as marginal or </a:t>
            </a:r>
            <a:r>
              <a:rPr lang="en-US" sz="1050" dirty="0" smtClean="0">
                <a:solidFill>
                  <a:srgbClr val="002060"/>
                </a:solidFill>
              </a:rPr>
              <a:t>non-marginal.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Marginal </a:t>
            </a:r>
            <a:r>
              <a:rPr lang="en-US" sz="1050" dirty="0">
                <a:solidFill>
                  <a:srgbClr val="002060"/>
                </a:solidFill>
              </a:rPr>
              <a:t>fields are those which produce </a:t>
            </a:r>
            <a:r>
              <a:rPr lang="en-US" sz="1050" b="1" dirty="0">
                <a:solidFill>
                  <a:srgbClr val="002060"/>
                </a:solidFill>
              </a:rPr>
              <a:t>less </a:t>
            </a:r>
            <a:r>
              <a:rPr lang="en-US" sz="1050" dirty="0" smtClean="0">
                <a:solidFill>
                  <a:srgbClr val="002060"/>
                </a:solidFill>
              </a:rPr>
              <a:t>than: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539750" lvl="1" indent="-182563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2060"/>
                </a:solidFill>
              </a:rPr>
              <a:t>ca</a:t>
            </a:r>
            <a:r>
              <a:rPr lang="en-US" sz="1050" dirty="0">
                <a:solidFill>
                  <a:srgbClr val="002060"/>
                </a:solidFill>
              </a:rPr>
              <a:t>. 88,3 </a:t>
            </a:r>
            <a:r>
              <a:rPr lang="en-US" sz="1050" dirty="0" err="1">
                <a:solidFill>
                  <a:srgbClr val="002060"/>
                </a:solidFill>
              </a:rPr>
              <a:t>mmcf</a:t>
            </a:r>
            <a:r>
              <a:rPr lang="en-US" sz="1050" dirty="0">
                <a:solidFill>
                  <a:srgbClr val="002060"/>
                </a:solidFill>
              </a:rPr>
              <a:t> of </a:t>
            </a:r>
            <a:r>
              <a:rPr lang="en-US" sz="1050" b="1" dirty="0">
                <a:solidFill>
                  <a:srgbClr val="002060"/>
                </a:solidFill>
              </a:rPr>
              <a:t>gas </a:t>
            </a:r>
            <a:r>
              <a:rPr lang="en-US" sz="1050" dirty="0">
                <a:solidFill>
                  <a:srgbClr val="002060"/>
                </a:solidFill>
              </a:rPr>
              <a:t>per six months (accounting period</a:t>
            </a:r>
            <a:r>
              <a:rPr lang="en-US" sz="1050" dirty="0" smtClean="0">
                <a:solidFill>
                  <a:srgbClr val="002060"/>
                </a:solidFill>
              </a:rPr>
              <a:t>);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539750" lvl="1" indent="-182563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2060"/>
                </a:solidFill>
              </a:rPr>
              <a:t>ca</a:t>
            </a:r>
            <a:r>
              <a:rPr lang="en-US" sz="1050" dirty="0">
                <a:solidFill>
                  <a:srgbClr val="002060"/>
                </a:solidFill>
              </a:rPr>
              <a:t>. 6 844 </a:t>
            </a:r>
            <a:r>
              <a:rPr lang="en-US" sz="1050" dirty="0" err="1">
                <a:solidFill>
                  <a:srgbClr val="002060"/>
                </a:solidFill>
              </a:rPr>
              <a:t>boe</a:t>
            </a:r>
            <a:r>
              <a:rPr lang="en-US" sz="1050" dirty="0">
                <a:solidFill>
                  <a:srgbClr val="002060"/>
                </a:solidFill>
              </a:rPr>
              <a:t> of crude oil per six months (accounting period</a:t>
            </a:r>
            <a:r>
              <a:rPr lang="en-US" sz="1050" dirty="0" smtClean="0">
                <a:solidFill>
                  <a:srgbClr val="002060"/>
                </a:solidFill>
              </a:rPr>
              <a:t>).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Extraction  </a:t>
            </a:r>
            <a:r>
              <a:rPr lang="en-US" sz="1050" dirty="0">
                <a:solidFill>
                  <a:srgbClr val="002060"/>
                </a:solidFill>
              </a:rPr>
              <a:t>royalties  remain  at  the  same  level  as  they  are  </a:t>
            </a:r>
            <a:r>
              <a:rPr lang="en-US" sz="1050" dirty="0" smtClean="0">
                <a:solidFill>
                  <a:srgbClr val="002060"/>
                </a:solidFill>
              </a:rPr>
              <a:t>now</a:t>
            </a:r>
            <a:r>
              <a:rPr lang="pl-PL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 smtClean="0">
                <a:solidFill>
                  <a:srgbClr val="002060"/>
                </a:solidFill>
              </a:rPr>
              <a:t>for </a:t>
            </a:r>
            <a:r>
              <a:rPr lang="en-US" sz="1050" dirty="0">
                <a:solidFill>
                  <a:srgbClr val="002060"/>
                </a:solidFill>
              </a:rPr>
              <a:t>marginal fields, but increase for non-marginal ones.</a:t>
            </a:r>
            <a:endParaRPr lang="pl-PL" sz="1050" dirty="0">
              <a:solidFill>
                <a:srgbClr val="002060"/>
              </a:solidFill>
            </a:endParaRPr>
          </a:p>
        </p:txBody>
      </p:sp>
      <p:sp>
        <p:nvSpPr>
          <p:cNvPr id="106" name="Prostokąt 105"/>
          <p:cNvSpPr/>
          <p:nvPr/>
        </p:nvSpPr>
        <p:spPr>
          <a:xfrm>
            <a:off x="4619512" y="5799311"/>
            <a:ext cx="4069081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002060"/>
                </a:solidFill>
              </a:rPr>
              <a:t>All  geophysical  surveys  will  be  conducted  solely  on  the  basis  of a notification (a concession will no longer be necessary</a:t>
            </a:r>
            <a:r>
              <a:rPr lang="en-US" sz="1050" dirty="0" smtClean="0">
                <a:solidFill>
                  <a:srgbClr val="002060"/>
                </a:solidFill>
              </a:rPr>
              <a:t>).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Main </a:t>
            </a:r>
            <a:r>
              <a:rPr lang="en-US" sz="1050" dirty="0">
                <a:solidFill>
                  <a:srgbClr val="002060"/>
                </a:solidFill>
              </a:rPr>
              <a:t>environmental procedures are moved to the pre-drilling stage.</a:t>
            </a:r>
            <a:endParaRPr lang="pl-PL" sz="1050" dirty="0">
              <a:solidFill>
                <a:srgbClr val="002060"/>
              </a:solidFill>
            </a:endParaRPr>
          </a:p>
        </p:txBody>
      </p:sp>
      <p:grpSp>
        <p:nvGrpSpPr>
          <p:cNvPr id="107" name="Group 114"/>
          <p:cNvGrpSpPr>
            <a:grpSpLocks/>
          </p:cNvGrpSpPr>
          <p:nvPr/>
        </p:nvGrpSpPr>
        <p:grpSpPr bwMode="auto">
          <a:xfrm>
            <a:off x="6516216" y="4526260"/>
            <a:ext cx="461963" cy="342900"/>
            <a:chOff x="10291" y="242"/>
            <a:chExt cx="727" cy="540"/>
          </a:xfrm>
        </p:grpSpPr>
        <p:grpSp>
          <p:nvGrpSpPr>
            <p:cNvPr id="108" name="Group 124"/>
            <p:cNvGrpSpPr>
              <a:grpSpLocks/>
            </p:cNvGrpSpPr>
            <p:nvPr/>
          </p:nvGrpSpPr>
          <p:grpSpPr bwMode="auto">
            <a:xfrm>
              <a:off x="10306" y="265"/>
              <a:ext cx="629" cy="2"/>
              <a:chOff x="10306" y="265"/>
              <a:chExt cx="629" cy="2"/>
            </a:xfrm>
          </p:grpSpPr>
          <p:sp>
            <p:nvSpPr>
              <p:cNvPr id="118" name="Freeform 125"/>
              <p:cNvSpPr>
                <a:spLocks/>
              </p:cNvSpPr>
              <p:nvPr/>
            </p:nvSpPr>
            <p:spPr bwMode="auto">
              <a:xfrm>
                <a:off x="10306" y="265"/>
                <a:ext cx="629" cy="2"/>
              </a:xfrm>
              <a:custGeom>
                <a:avLst/>
                <a:gdLst>
                  <a:gd name="T0" fmla="+- 0 10935 10306"/>
                  <a:gd name="T1" fmla="*/ T0 w 629"/>
                  <a:gd name="T2" fmla="+- 0 10306 10306"/>
                  <a:gd name="T3" fmla="*/ T2 w 62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29">
                    <a:moveTo>
                      <a:pt x="629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313435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09" name="Group 117"/>
            <p:cNvGrpSpPr>
              <a:grpSpLocks/>
            </p:cNvGrpSpPr>
            <p:nvPr/>
          </p:nvGrpSpPr>
          <p:grpSpPr bwMode="auto">
            <a:xfrm>
              <a:off x="10834" y="257"/>
              <a:ext cx="174" cy="389"/>
              <a:chOff x="10834" y="257"/>
              <a:chExt cx="174" cy="389"/>
            </a:xfrm>
          </p:grpSpPr>
          <p:sp>
            <p:nvSpPr>
              <p:cNvPr id="112" name="Freeform 123"/>
              <p:cNvSpPr>
                <a:spLocks/>
              </p:cNvSpPr>
              <p:nvPr/>
            </p:nvSpPr>
            <p:spPr bwMode="auto">
              <a:xfrm>
                <a:off x="10834" y="257"/>
                <a:ext cx="174" cy="389"/>
              </a:xfrm>
              <a:custGeom>
                <a:avLst/>
                <a:gdLst>
                  <a:gd name="T0" fmla="+- 0 10851 10834"/>
                  <a:gd name="T1" fmla="*/ T0 w 174"/>
                  <a:gd name="T2" fmla="+- 0 480 257"/>
                  <a:gd name="T3" fmla="*/ 480 h 389"/>
                  <a:gd name="T4" fmla="+- 0 10843 10834"/>
                  <a:gd name="T5" fmla="*/ T4 w 174"/>
                  <a:gd name="T6" fmla="+- 0 484 257"/>
                  <a:gd name="T7" fmla="*/ 484 h 389"/>
                  <a:gd name="T8" fmla="+- 0 10836 10834"/>
                  <a:gd name="T9" fmla="*/ T8 w 174"/>
                  <a:gd name="T10" fmla="+- 0 488 257"/>
                  <a:gd name="T11" fmla="*/ 488 h 389"/>
                  <a:gd name="T12" fmla="+- 0 10834 10834"/>
                  <a:gd name="T13" fmla="*/ T12 w 174"/>
                  <a:gd name="T14" fmla="+- 0 497 257"/>
                  <a:gd name="T15" fmla="*/ 497 h 389"/>
                  <a:gd name="T16" fmla="+- 0 10921 10834"/>
                  <a:gd name="T17" fmla="*/ T16 w 174"/>
                  <a:gd name="T18" fmla="+- 0 647 257"/>
                  <a:gd name="T19" fmla="*/ 647 h 389"/>
                  <a:gd name="T20" fmla="+- 0 10938 10834"/>
                  <a:gd name="T21" fmla="*/ T20 w 174"/>
                  <a:gd name="T22" fmla="+- 0 617 257"/>
                  <a:gd name="T23" fmla="*/ 617 h 389"/>
                  <a:gd name="T24" fmla="+- 0 10906 10834"/>
                  <a:gd name="T25" fmla="*/ T24 w 174"/>
                  <a:gd name="T26" fmla="+- 0 617 257"/>
                  <a:gd name="T27" fmla="*/ 617 h 389"/>
                  <a:gd name="T28" fmla="+- 0 10906 10834"/>
                  <a:gd name="T29" fmla="*/ T28 w 174"/>
                  <a:gd name="T30" fmla="+- 0 561 257"/>
                  <a:gd name="T31" fmla="*/ 561 h 389"/>
                  <a:gd name="T32" fmla="+- 0 10864 10834"/>
                  <a:gd name="T33" fmla="*/ T32 w 174"/>
                  <a:gd name="T34" fmla="+- 0 489 257"/>
                  <a:gd name="T35" fmla="*/ 489 h 389"/>
                  <a:gd name="T36" fmla="+- 0 10860 10834"/>
                  <a:gd name="T37" fmla="*/ T36 w 174"/>
                  <a:gd name="T38" fmla="+- 0 482 257"/>
                  <a:gd name="T39" fmla="*/ 482 h 389"/>
                  <a:gd name="T40" fmla="+- 0 10851 10834"/>
                  <a:gd name="T41" fmla="*/ T40 w 174"/>
                  <a:gd name="T42" fmla="+- 0 480 257"/>
                  <a:gd name="T43" fmla="*/ 480 h 3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74" h="389">
                    <a:moveTo>
                      <a:pt x="17" y="223"/>
                    </a:moveTo>
                    <a:lnTo>
                      <a:pt x="9" y="227"/>
                    </a:lnTo>
                    <a:lnTo>
                      <a:pt x="2" y="231"/>
                    </a:lnTo>
                    <a:lnTo>
                      <a:pt x="0" y="240"/>
                    </a:lnTo>
                    <a:lnTo>
                      <a:pt x="87" y="390"/>
                    </a:lnTo>
                    <a:lnTo>
                      <a:pt x="104" y="360"/>
                    </a:lnTo>
                    <a:lnTo>
                      <a:pt x="72" y="360"/>
                    </a:lnTo>
                    <a:lnTo>
                      <a:pt x="72" y="304"/>
                    </a:lnTo>
                    <a:lnTo>
                      <a:pt x="30" y="232"/>
                    </a:lnTo>
                    <a:lnTo>
                      <a:pt x="26" y="225"/>
                    </a:lnTo>
                    <a:lnTo>
                      <a:pt x="17" y="223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3" name="Freeform 122"/>
              <p:cNvSpPr>
                <a:spLocks/>
              </p:cNvSpPr>
              <p:nvPr/>
            </p:nvSpPr>
            <p:spPr bwMode="auto">
              <a:xfrm>
                <a:off x="10834" y="257"/>
                <a:ext cx="174" cy="389"/>
              </a:xfrm>
              <a:custGeom>
                <a:avLst/>
                <a:gdLst>
                  <a:gd name="T0" fmla="+- 0 10906 10834"/>
                  <a:gd name="T1" fmla="*/ T0 w 174"/>
                  <a:gd name="T2" fmla="+- 0 561 257"/>
                  <a:gd name="T3" fmla="*/ 561 h 389"/>
                  <a:gd name="T4" fmla="+- 0 10906 10834"/>
                  <a:gd name="T5" fmla="*/ T4 w 174"/>
                  <a:gd name="T6" fmla="+- 0 617 257"/>
                  <a:gd name="T7" fmla="*/ 617 h 389"/>
                  <a:gd name="T8" fmla="+- 0 10936 10834"/>
                  <a:gd name="T9" fmla="*/ T8 w 174"/>
                  <a:gd name="T10" fmla="+- 0 617 257"/>
                  <a:gd name="T11" fmla="*/ 617 h 389"/>
                  <a:gd name="T12" fmla="+- 0 10936 10834"/>
                  <a:gd name="T13" fmla="*/ T12 w 174"/>
                  <a:gd name="T14" fmla="+- 0 609 257"/>
                  <a:gd name="T15" fmla="*/ 609 h 389"/>
                  <a:gd name="T16" fmla="+- 0 10908 10834"/>
                  <a:gd name="T17" fmla="*/ T16 w 174"/>
                  <a:gd name="T18" fmla="+- 0 609 257"/>
                  <a:gd name="T19" fmla="*/ 609 h 389"/>
                  <a:gd name="T20" fmla="+- 0 10921 10834"/>
                  <a:gd name="T21" fmla="*/ T20 w 174"/>
                  <a:gd name="T22" fmla="+- 0 587 257"/>
                  <a:gd name="T23" fmla="*/ 587 h 389"/>
                  <a:gd name="T24" fmla="+- 0 10906 10834"/>
                  <a:gd name="T25" fmla="*/ T24 w 174"/>
                  <a:gd name="T26" fmla="+- 0 561 257"/>
                  <a:gd name="T27" fmla="*/ 561 h 3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74" h="389">
                    <a:moveTo>
                      <a:pt x="72" y="304"/>
                    </a:moveTo>
                    <a:lnTo>
                      <a:pt x="72" y="360"/>
                    </a:lnTo>
                    <a:lnTo>
                      <a:pt x="102" y="360"/>
                    </a:lnTo>
                    <a:lnTo>
                      <a:pt x="102" y="352"/>
                    </a:lnTo>
                    <a:lnTo>
                      <a:pt x="74" y="352"/>
                    </a:lnTo>
                    <a:lnTo>
                      <a:pt x="87" y="330"/>
                    </a:lnTo>
                    <a:lnTo>
                      <a:pt x="72" y="304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4" name="Freeform 121"/>
              <p:cNvSpPr>
                <a:spLocks/>
              </p:cNvSpPr>
              <p:nvPr/>
            </p:nvSpPr>
            <p:spPr bwMode="auto">
              <a:xfrm>
                <a:off x="10834" y="257"/>
                <a:ext cx="174" cy="389"/>
              </a:xfrm>
              <a:custGeom>
                <a:avLst/>
                <a:gdLst>
                  <a:gd name="T0" fmla="+- 0 10991 10834"/>
                  <a:gd name="T1" fmla="*/ T0 w 174"/>
                  <a:gd name="T2" fmla="+- 0 480 257"/>
                  <a:gd name="T3" fmla="*/ 480 h 389"/>
                  <a:gd name="T4" fmla="+- 0 10982 10834"/>
                  <a:gd name="T5" fmla="*/ T4 w 174"/>
                  <a:gd name="T6" fmla="+- 0 482 257"/>
                  <a:gd name="T7" fmla="*/ 482 h 389"/>
                  <a:gd name="T8" fmla="+- 0 10978 10834"/>
                  <a:gd name="T9" fmla="*/ T8 w 174"/>
                  <a:gd name="T10" fmla="+- 0 489 257"/>
                  <a:gd name="T11" fmla="*/ 489 h 389"/>
                  <a:gd name="T12" fmla="+- 0 10936 10834"/>
                  <a:gd name="T13" fmla="*/ T12 w 174"/>
                  <a:gd name="T14" fmla="+- 0 561 257"/>
                  <a:gd name="T15" fmla="*/ 561 h 389"/>
                  <a:gd name="T16" fmla="+- 0 10936 10834"/>
                  <a:gd name="T17" fmla="*/ T16 w 174"/>
                  <a:gd name="T18" fmla="+- 0 617 257"/>
                  <a:gd name="T19" fmla="*/ 617 h 389"/>
                  <a:gd name="T20" fmla="+- 0 10938 10834"/>
                  <a:gd name="T21" fmla="*/ T20 w 174"/>
                  <a:gd name="T22" fmla="+- 0 617 257"/>
                  <a:gd name="T23" fmla="*/ 617 h 389"/>
                  <a:gd name="T24" fmla="+- 0 11008 10834"/>
                  <a:gd name="T25" fmla="*/ T24 w 174"/>
                  <a:gd name="T26" fmla="+- 0 497 257"/>
                  <a:gd name="T27" fmla="*/ 497 h 389"/>
                  <a:gd name="T28" fmla="+- 0 11006 10834"/>
                  <a:gd name="T29" fmla="*/ T28 w 174"/>
                  <a:gd name="T30" fmla="+- 0 488 257"/>
                  <a:gd name="T31" fmla="*/ 488 h 389"/>
                  <a:gd name="T32" fmla="+- 0 10999 10834"/>
                  <a:gd name="T33" fmla="*/ T32 w 174"/>
                  <a:gd name="T34" fmla="+- 0 484 257"/>
                  <a:gd name="T35" fmla="*/ 484 h 389"/>
                  <a:gd name="T36" fmla="+- 0 10991 10834"/>
                  <a:gd name="T37" fmla="*/ T36 w 174"/>
                  <a:gd name="T38" fmla="+- 0 480 257"/>
                  <a:gd name="T39" fmla="*/ 480 h 3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74" h="389">
                    <a:moveTo>
                      <a:pt x="157" y="223"/>
                    </a:moveTo>
                    <a:lnTo>
                      <a:pt x="148" y="225"/>
                    </a:lnTo>
                    <a:lnTo>
                      <a:pt x="144" y="232"/>
                    </a:lnTo>
                    <a:lnTo>
                      <a:pt x="102" y="304"/>
                    </a:lnTo>
                    <a:lnTo>
                      <a:pt x="102" y="360"/>
                    </a:lnTo>
                    <a:lnTo>
                      <a:pt x="104" y="360"/>
                    </a:lnTo>
                    <a:lnTo>
                      <a:pt x="174" y="240"/>
                    </a:lnTo>
                    <a:lnTo>
                      <a:pt x="172" y="231"/>
                    </a:lnTo>
                    <a:lnTo>
                      <a:pt x="165" y="227"/>
                    </a:lnTo>
                    <a:lnTo>
                      <a:pt x="157" y="223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5" name="Freeform 120"/>
              <p:cNvSpPr>
                <a:spLocks/>
              </p:cNvSpPr>
              <p:nvPr/>
            </p:nvSpPr>
            <p:spPr bwMode="auto">
              <a:xfrm>
                <a:off x="10834" y="257"/>
                <a:ext cx="174" cy="389"/>
              </a:xfrm>
              <a:custGeom>
                <a:avLst/>
                <a:gdLst>
                  <a:gd name="T0" fmla="+- 0 10921 10834"/>
                  <a:gd name="T1" fmla="*/ T0 w 174"/>
                  <a:gd name="T2" fmla="+- 0 587 257"/>
                  <a:gd name="T3" fmla="*/ 587 h 389"/>
                  <a:gd name="T4" fmla="+- 0 10908 10834"/>
                  <a:gd name="T5" fmla="*/ T4 w 174"/>
                  <a:gd name="T6" fmla="+- 0 609 257"/>
                  <a:gd name="T7" fmla="*/ 609 h 389"/>
                  <a:gd name="T8" fmla="+- 0 10934 10834"/>
                  <a:gd name="T9" fmla="*/ T8 w 174"/>
                  <a:gd name="T10" fmla="+- 0 609 257"/>
                  <a:gd name="T11" fmla="*/ 609 h 389"/>
                  <a:gd name="T12" fmla="+- 0 10921 10834"/>
                  <a:gd name="T13" fmla="*/ T12 w 174"/>
                  <a:gd name="T14" fmla="+- 0 587 257"/>
                  <a:gd name="T15" fmla="*/ 587 h 3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4" h="389">
                    <a:moveTo>
                      <a:pt x="87" y="330"/>
                    </a:moveTo>
                    <a:lnTo>
                      <a:pt x="74" y="352"/>
                    </a:lnTo>
                    <a:lnTo>
                      <a:pt x="100" y="352"/>
                    </a:lnTo>
                    <a:lnTo>
                      <a:pt x="87" y="330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6" name="Freeform 119"/>
              <p:cNvSpPr>
                <a:spLocks/>
              </p:cNvSpPr>
              <p:nvPr/>
            </p:nvSpPr>
            <p:spPr bwMode="auto">
              <a:xfrm>
                <a:off x="10834" y="257"/>
                <a:ext cx="174" cy="389"/>
              </a:xfrm>
              <a:custGeom>
                <a:avLst/>
                <a:gdLst>
                  <a:gd name="T0" fmla="+- 0 10936 10834"/>
                  <a:gd name="T1" fmla="*/ T0 w 174"/>
                  <a:gd name="T2" fmla="+- 0 561 257"/>
                  <a:gd name="T3" fmla="*/ 561 h 389"/>
                  <a:gd name="T4" fmla="+- 0 10921 10834"/>
                  <a:gd name="T5" fmla="*/ T4 w 174"/>
                  <a:gd name="T6" fmla="+- 0 587 257"/>
                  <a:gd name="T7" fmla="*/ 587 h 389"/>
                  <a:gd name="T8" fmla="+- 0 10934 10834"/>
                  <a:gd name="T9" fmla="*/ T8 w 174"/>
                  <a:gd name="T10" fmla="+- 0 609 257"/>
                  <a:gd name="T11" fmla="*/ 609 h 389"/>
                  <a:gd name="T12" fmla="+- 0 10936 10834"/>
                  <a:gd name="T13" fmla="*/ T12 w 174"/>
                  <a:gd name="T14" fmla="+- 0 609 257"/>
                  <a:gd name="T15" fmla="*/ 609 h 389"/>
                  <a:gd name="T16" fmla="+- 0 10936 10834"/>
                  <a:gd name="T17" fmla="*/ T16 w 174"/>
                  <a:gd name="T18" fmla="+- 0 561 257"/>
                  <a:gd name="T19" fmla="*/ 561 h 3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4" h="389">
                    <a:moveTo>
                      <a:pt x="102" y="304"/>
                    </a:moveTo>
                    <a:lnTo>
                      <a:pt x="87" y="330"/>
                    </a:lnTo>
                    <a:lnTo>
                      <a:pt x="100" y="352"/>
                    </a:lnTo>
                    <a:lnTo>
                      <a:pt x="102" y="352"/>
                    </a:lnTo>
                    <a:lnTo>
                      <a:pt x="102" y="304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7" name="Freeform 118"/>
              <p:cNvSpPr>
                <a:spLocks/>
              </p:cNvSpPr>
              <p:nvPr/>
            </p:nvSpPr>
            <p:spPr bwMode="auto">
              <a:xfrm>
                <a:off x="10834" y="257"/>
                <a:ext cx="174" cy="389"/>
              </a:xfrm>
              <a:custGeom>
                <a:avLst/>
                <a:gdLst>
                  <a:gd name="T0" fmla="+- 0 10936 10834"/>
                  <a:gd name="T1" fmla="*/ T0 w 174"/>
                  <a:gd name="T2" fmla="+- 0 257 257"/>
                  <a:gd name="T3" fmla="*/ 257 h 389"/>
                  <a:gd name="T4" fmla="+- 0 10906 10834"/>
                  <a:gd name="T5" fmla="*/ T4 w 174"/>
                  <a:gd name="T6" fmla="+- 0 257 257"/>
                  <a:gd name="T7" fmla="*/ 257 h 389"/>
                  <a:gd name="T8" fmla="+- 0 10906 10834"/>
                  <a:gd name="T9" fmla="*/ T8 w 174"/>
                  <a:gd name="T10" fmla="+- 0 561 257"/>
                  <a:gd name="T11" fmla="*/ 561 h 389"/>
                  <a:gd name="T12" fmla="+- 0 10921 10834"/>
                  <a:gd name="T13" fmla="*/ T12 w 174"/>
                  <a:gd name="T14" fmla="+- 0 587 257"/>
                  <a:gd name="T15" fmla="*/ 587 h 389"/>
                  <a:gd name="T16" fmla="+- 0 10936 10834"/>
                  <a:gd name="T17" fmla="*/ T16 w 174"/>
                  <a:gd name="T18" fmla="+- 0 561 257"/>
                  <a:gd name="T19" fmla="*/ 561 h 389"/>
                  <a:gd name="T20" fmla="+- 0 10936 10834"/>
                  <a:gd name="T21" fmla="*/ T20 w 174"/>
                  <a:gd name="T22" fmla="+- 0 257 257"/>
                  <a:gd name="T23" fmla="*/ 257 h 3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74" h="389">
                    <a:moveTo>
                      <a:pt x="102" y="0"/>
                    </a:moveTo>
                    <a:lnTo>
                      <a:pt x="72" y="0"/>
                    </a:lnTo>
                    <a:lnTo>
                      <a:pt x="72" y="304"/>
                    </a:lnTo>
                    <a:lnTo>
                      <a:pt x="87" y="330"/>
                    </a:lnTo>
                    <a:lnTo>
                      <a:pt x="102" y="304"/>
                    </a:lnTo>
                    <a:lnTo>
                      <a:pt x="102" y="0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10" name="Group 115"/>
            <p:cNvGrpSpPr>
              <a:grpSpLocks/>
            </p:cNvGrpSpPr>
            <p:nvPr/>
          </p:nvGrpSpPr>
          <p:grpSpPr bwMode="auto">
            <a:xfrm>
              <a:off x="10322" y="257"/>
              <a:ext cx="2" cy="510"/>
              <a:chOff x="10322" y="257"/>
              <a:chExt cx="2" cy="510"/>
            </a:xfrm>
          </p:grpSpPr>
          <p:sp>
            <p:nvSpPr>
              <p:cNvPr id="111" name="Freeform 116"/>
              <p:cNvSpPr>
                <a:spLocks/>
              </p:cNvSpPr>
              <p:nvPr/>
            </p:nvSpPr>
            <p:spPr bwMode="auto">
              <a:xfrm>
                <a:off x="10322" y="257"/>
                <a:ext cx="2" cy="510"/>
              </a:xfrm>
              <a:custGeom>
                <a:avLst/>
                <a:gdLst>
                  <a:gd name="T0" fmla="+- 0 257 257"/>
                  <a:gd name="T1" fmla="*/ 257 h 510"/>
                  <a:gd name="T2" fmla="+- 0 768 257"/>
                  <a:gd name="T3" fmla="*/ 768 h 51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10">
                    <a:moveTo>
                      <a:pt x="0" y="0"/>
                    </a:moveTo>
                    <a:lnTo>
                      <a:pt x="0" y="511"/>
                    </a:lnTo>
                  </a:path>
                </a:pathLst>
              </a:custGeom>
              <a:noFill/>
              <a:ln w="19050">
                <a:solidFill>
                  <a:srgbClr val="313435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119" name="Group 102"/>
          <p:cNvGrpSpPr>
            <a:grpSpLocks/>
          </p:cNvGrpSpPr>
          <p:nvPr/>
        </p:nvGrpSpPr>
        <p:grpSpPr bwMode="auto">
          <a:xfrm>
            <a:off x="5402700" y="4560039"/>
            <a:ext cx="461963" cy="342900"/>
            <a:chOff x="8600" y="242"/>
            <a:chExt cx="727" cy="540"/>
          </a:xfrm>
        </p:grpSpPr>
        <p:grpSp>
          <p:nvGrpSpPr>
            <p:cNvPr id="120" name="Group 112"/>
            <p:cNvGrpSpPr>
              <a:grpSpLocks/>
            </p:cNvGrpSpPr>
            <p:nvPr/>
          </p:nvGrpSpPr>
          <p:grpSpPr bwMode="auto">
            <a:xfrm>
              <a:off x="8615" y="269"/>
              <a:ext cx="629" cy="2"/>
              <a:chOff x="8615" y="269"/>
              <a:chExt cx="629" cy="2"/>
            </a:xfrm>
          </p:grpSpPr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8615" y="269"/>
                <a:ext cx="629" cy="2"/>
              </a:xfrm>
              <a:custGeom>
                <a:avLst/>
                <a:gdLst>
                  <a:gd name="T0" fmla="+- 0 9245 8615"/>
                  <a:gd name="T1" fmla="*/ T0 w 629"/>
                  <a:gd name="T2" fmla="+- 0 8615 8615"/>
                  <a:gd name="T3" fmla="*/ T2 w 62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29">
                    <a:moveTo>
                      <a:pt x="630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313435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21" name="Group 105"/>
            <p:cNvGrpSpPr>
              <a:grpSpLocks/>
            </p:cNvGrpSpPr>
            <p:nvPr/>
          </p:nvGrpSpPr>
          <p:grpSpPr bwMode="auto">
            <a:xfrm>
              <a:off x="9143" y="261"/>
              <a:ext cx="174" cy="390"/>
              <a:chOff x="9143" y="261"/>
              <a:chExt cx="174" cy="390"/>
            </a:xfrm>
          </p:grpSpPr>
          <p:sp>
            <p:nvSpPr>
              <p:cNvPr id="124" name="Freeform 111"/>
              <p:cNvSpPr>
                <a:spLocks/>
              </p:cNvSpPr>
              <p:nvPr/>
            </p:nvSpPr>
            <p:spPr bwMode="auto">
              <a:xfrm>
                <a:off x="9143" y="261"/>
                <a:ext cx="174" cy="390"/>
              </a:xfrm>
              <a:custGeom>
                <a:avLst/>
                <a:gdLst>
                  <a:gd name="T0" fmla="+- 0 9160 9143"/>
                  <a:gd name="T1" fmla="*/ T0 w 174"/>
                  <a:gd name="T2" fmla="+- 0 483 261"/>
                  <a:gd name="T3" fmla="*/ 483 h 390"/>
                  <a:gd name="T4" fmla="+- 0 9153 9143"/>
                  <a:gd name="T5" fmla="*/ T4 w 174"/>
                  <a:gd name="T6" fmla="+- 0 488 261"/>
                  <a:gd name="T7" fmla="*/ 488 h 390"/>
                  <a:gd name="T8" fmla="+- 0 9145 9143"/>
                  <a:gd name="T9" fmla="*/ T8 w 174"/>
                  <a:gd name="T10" fmla="+- 0 492 261"/>
                  <a:gd name="T11" fmla="*/ 492 h 390"/>
                  <a:gd name="T12" fmla="+- 0 9143 9143"/>
                  <a:gd name="T13" fmla="*/ T12 w 174"/>
                  <a:gd name="T14" fmla="+- 0 501 261"/>
                  <a:gd name="T15" fmla="*/ 501 h 390"/>
                  <a:gd name="T16" fmla="+- 0 9230 9143"/>
                  <a:gd name="T17" fmla="*/ T16 w 174"/>
                  <a:gd name="T18" fmla="+- 0 650 261"/>
                  <a:gd name="T19" fmla="*/ 650 h 390"/>
                  <a:gd name="T20" fmla="+- 0 9247 9143"/>
                  <a:gd name="T21" fmla="*/ T20 w 174"/>
                  <a:gd name="T22" fmla="+- 0 621 261"/>
                  <a:gd name="T23" fmla="*/ 621 h 390"/>
                  <a:gd name="T24" fmla="+- 0 9215 9143"/>
                  <a:gd name="T25" fmla="*/ T24 w 174"/>
                  <a:gd name="T26" fmla="+- 0 621 261"/>
                  <a:gd name="T27" fmla="*/ 621 h 390"/>
                  <a:gd name="T28" fmla="+- 0 9215 9143"/>
                  <a:gd name="T29" fmla="*/ T28 w 174"/>
                  <a:gd name="T30" fmla="+- 0 565 261"/>
                  <a:gd name="T31" fmla="*/ 565 h 390"/>
                  <a:gd name="T32" fmla="+- 0 9169 9143"/>
                  <a:gd name="T33" fmla="*/ T32 w 174"/>
                  <a:gd name="T34" fmla="+- 0 486 261"/>
                  <a:gd name="T35" fmla="*/ 486 h 390"/>
                  <a:gd name="T36" fmla="+- 0 9160 9143"/>
                  <a:gd name="T37" fmla="*/ T36 w 174"/>
                  <a:gd name="T38" fmla="+- 0 483 261"/>
                  <a:gd name="T39" fmla="*/ 483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74" h="390">
                    <a:moveTo>
                      <a:pt x="17" y="222"/>
                    </a:moveTo>
                    <a:lnTo>
                      <a:pt x="10" y="227"/>
                    </a:lnTo>
                    <a:lnTo>
                      <a:pt x="2" y="231"/>
                    </a:lnTo>
                    <a:lnTo>
                      <a:pt x="0" y="240"/>
                    </a:lnTo>
                    <a:lnTo>
                      <a:pt x="87" y="389"/>
                    </a:lnTo>
                    <a:lnTo>
                      <a:pt x="104" y="360"/>
                    </a:lnTo>
                    <a:lnTo>
                      <a:pt x="72" y="360"/>
                    </a:lnTo>
                    <a:lnTo>
                      <a:pt x="72" y="304"/>
                    </a:lnTo>
                    <a:lnTo>
                      <a:pt x="26" y="225"/>
                    </a:lnTo>
                    <a:lnTo>
                      <a:pt x="17" y="222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5" name="Freeform 110"/>
              <p:cNvSpPr>
                <a:spLocks/>
              </p:cNvSpPr>
              <p:nvPr/>
            </p:nvSpPr>
            <p:spPr bwMode="auto">
              <a:xfrm>
                <a:off x="9143" y="261"/>
                <a:ext cx="174" cy="390"/>
              </a:xfrm>
              <a:custGeom>
                <a:avLst/>
                <a:gdLst>
                  <a:gd name="T0" fmla="+- 0 9215 9143"/>
                  <a:gd name="T1" fmla="*/ T0 w 174"/>
                  <a:gd name="T2" fmla="+- 0 565 261"/>
                  <a:gd name="T3" fmla="*/ 565 h 390"/>
                  <a:gd name="T4" fmla="+- 0 9215 9143"/>
                  <a:gd name="T5" fmla="*/ T4 w 174"/>
                  <a:gd name="T6" fmla="+- 0 621 261"/>
                  <a:gd name="T7" fmla="*/ 621 h 390"/>
                  <a:gd name="T8" fmla="+- 0 9245 9143"/>
                  <a:gd name="T9" fmla="*/ T8 w 174"/>
                  <a:gd name="T10" fmla="+- 0 621 261"/>
                  <a:gd name="T11" fmla="*/ 621 h 390"/>
                  <a:gd name="T12" fmla="+- 0 9245 9143"/>
                  <a:gd name="T13" fmla="*/ T12 w 174"/>
                  <a:gd name="T14" fmla="+- 0 613 261"/>
                  <a:gd name="T15" fmla="*/ 613 h 390"/>
                  <a:gd name="T16" fmla="+- 0 9217 9143"/>
                  <a:gd name="T17" fmla="*/ T16 w 174"/>
                  <a:gd name="T18" fmla="+- 0 613 261"/>
                  <a:gd name="T19" fmla="*/ 613 h 390"/>
                  <a:gd name="T20" fmla="+- 0 9230 9143"/>
                  <a:gd name="T21" fmla="*/ T20 w 174"/>
                  <a:gd name="T22" fmla="+- 0 591 261"/>
                  <a:gd name="T23" fmla="*/ 591 h 390"/>
                  <a:gd name="T24" fmla="+- 0 9215 9143"/>
                  <a:gd name="T25" fmla="*/ T24 w 174"/>
                  <a:gd name="T26" fmla="+- 0 565 261"/>
                  <a:gd name="T27" fmla="*/ 565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74" h="390">
                    <a:moveTo>
                      <a:pt x="72" y="304"/>
                    </a:moveTo>
                    <a:lnTo>
                      <a:pt x="72" y="360"/>
                    </a:lnTo>
                    <a:lnTo>
                      <a:pt x="102" y="360"/>
                    </a:lnTo>
                    <a:lnTo>
                      <a:pt x="102" y="352"/>
                    </a:lnTo>
                    <a:lnTo>
                      <a:pt x="74" y="352"/>
                    </a:lnTo>
                    <a:lnTo>
                      <a:pt x="87" y="330"/>
                    </a:lnTo>
                    <a:lnTo>
                      <a:pt x="72" y="304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9143" y="261"/>
                <a:ext cx="174" cy="390"/>
              </a:xfrm>
              <a:custGeom>
                <a:avLst/>
                <a:gdLst>
                  <a:gd name="T0" fmla="+- 0 9300 9143"/>
                  <a:gd name="T1" fmla="*/ T0 w 174"/>
                  <a:gd name="T2" fmla="+- 0 483 261"/>
                  <a:gd name="T3" fmla="*/ 483 h 390"/>
                  <a:gd name="T4" fmla="+- 0 9291 9143"/>
                  <a:gd name="T5" fmla="*/ T4 w 174"/>
                  <a:gd name="T6" fmla="+- 0 486 261"/>
                  <a:gd name="T7" fmla="*/ 486 h 390"/>
                  <a:gd name="T8" fmla="+- 0 9245 9143"/>
                  <a:gd name="T9" fmla="*/ T8 w 174"/>
                  <a:gd name="T10" fmla="+- 0 565 261"/>
                  <a:gd name="T11" fmla="*/ 565 h 390"/>
                  <a:gd name="T12" fmla="+- 0 9245 9143"/>
                  <a:gd name="T13" fmla="*/ T12 w 174"/>
                  <a:gd name="T14" fmla="+- 0 621 261"/>
                  <a:gd name="T15" fmla="*/ 621 h 390"/>
                  <a:gd name="T16" fmla="+- 0 9247 9143"/>
                  <a:gd name="T17" fmla="*/ T16 w 174"/>
                  <a:gd name="T18" fmla="+- 0 621 261"/>
                  <a:gd name="T19" fmla="*/ 621 h 390"/>
                  <a:gd name="T20" fmla="+- 0 9317 9143"/>
                  <a:gd name="T21" fmla="*/ T20 w 174"/>
                  <a:gd name="T22" fmla="+- 0 501 261"/>
                  <a:gd name="T23" fmla="*/ 501 h 390"/>
                  <a:gd name="T24" fmla="+- 0 9315 9143"/>
                  <a:gd name="T25" fmla="*/ T24 w 174"/>
                  <a:gd name="T26" fmla="+- 0 492 261"/>
                  <a:gd name="T27" fmla="*/ 492 h 390"/>
                  <a:gd name="T28" fmla="+- 0 9300 9143"/>
                  <a:gd name="T29" fmla="*/ T28 w 174"/>
                  <a:gd name="T30" fmla="+- 0 483 261"/>
                  <a:gd name="T31" fmla="*/ 483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74" h="390">
                    <a:moveTo>
                      <a:pt x="157" y="222"/>
                    </a:moveTo>
                    <a:lnTo>
                      <a:pt x="148" y="225"/>
                    </a:lnTo>
                    <a:lnTo>
                      <a:pt x="102" y="304"/>
                    </a:lnTo>
                    <a:lnTo>
                      <a:pt x="102" y="360"/>
                    </a:lnTo>
                    <a:lnTo>
                      <a:pt x="104" y="360"/>
                    </a:lnTo>
                    <a:lnTo>
                      <a:pt x="174" y="240"/>
                    </a:lnTo>
                    <a:lnTo>
                      <a:pt x="172" y="231"/>
                    </a:lnTo>
                    <a:lnTo>
                      <a:pt x="157" y="222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7" name="Freeform 108"/>
              <p:cNvSpPr>
                <a:spLocks/>
              </p:cNvSpPr>
              <p:nvPr/>
            </p:nvSpPr>
            <p:spPr bwMode="auto">
              <a:xfrm>
                <a:off x="9143" y="261"/>
                <a:ext cx="174" cy="390"/>
              </a:xfrm>
              <a:custGeom>
                <a:avLst/>
                <a:gdLst>
                  <a:gd name="T0" fmla="+- 0 9230 9143"/>
                  <a:gd name="T1" fmla="*/ T0 w 174"/>
                  <a:gd name="T2" fmla="+- 0 591 261"/>
                  <a:gd name="T3" fmla="*/ 591 h 390"/>
                  <a:gd name="T4" fmla="+- 0 9217 9143"/>
                  <a:gd name="T5" fmla="*/ T4 w 174"/>
                  <a:gd name="T6" fmla="+- 0 613 261"/>
                  <a:gd name="T7" fmla="*/ 613 h 390"/>
                  <a:gd name="T8" fmla="+- 0 9243 9143"/>
                  <a:gd name="T9" fmla="*/ T8 w 174"/>
                  <a:gd name="T10" fmla="+- 0 613 261"/>
                  <a:gd name="T11" fmla="*/ 613 h 390"/>
                  <a:gd name="T12" fmla="+- 0 9230 9143"/>
                  <a:gd name="T13" fmla="*/ T12 w 174"/>
                  <a:gd name="T14" fmla="+- 0 591 261"/>
                  <a:gd name="T15" fmla="*/ 591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4" h="390">
                    <a:moveTo>
                      <a:pt x="87" y="330"/>
                    </a:moveTo>
                    <a:lnTo>
                      <a:pt x="74" y="352"/>
                    </a:lnTo>
                    <a:lnTo>
                      <a:pt x="100" y="352"/>
                    </a:lnTo>
                    <a:lnTo>
                      <a:pt x="87" y="330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9143" y="261"/>
                <a:ext cx="174" cy="390"/>
              </a:xfrm>
              <a:custGeom>
                <a:avLst/>
                <a:gdLst>
                  <a:gd name="T0" fmla="+- 0 9245 9143"/>
                  <a:gd name="T1" fmla="*/ T0 w 174"/>
                  <a:gd name="T2" fmla="+- 0 565 261"/>
                  <a:gd name="T3" fmla="*/ 565 h 390"/>
                  <a:gd name="T4" fmla="+- 0 9230 9143"/>
                  <a:gd name="T5" fmla="*/ T4 w 174"/>
                  <a:gd name="T6" fmla="+- 0 591 261"/>
                  <a:gd name="T7" fmla="*/ 591 h 390"/>
                  <a:gd name="T8" fmla="+- 0 9243 9143"/>
                  <a:gd name="T9" fmla="*/ T8 w 174"/>
                  <a:gd name="T10" fmla="+- 0 613 261"/>
                  <a:gd name="T11" fmla="*/ 613 h 390"/>
                  <a:gd name="T12" fmla="+- 0 9245 9143"/>
                  <a:gd name="T13" fmla="*/ T12 w 174"/>
                  <a:gd name="T14" fmla="+- 0 613 261"/>
                  <a:gd name="T15" fmla="*/ 613 h 390"/>
                  <a:gd name="T16" fmla="+- 0 9245 9143"/>
                  <a:gd name="T17" fmla="*/ T16 w 174"/>
                  <a:gd name="T18" fmla="+- 0 565 261"/>
                  <a:gd name="T19" fmla="*/ 565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4" h="390">
                    <a:moveTo>
                      <a:pt x="102" y="304"/>
                    </a:moveTo>
                    <a:lnTo>
                      <a:pt x="87" y="330"/>
                    </a:lnTo>
                    <a:lnTo>
                      <a:pt x="100" y="352"/>
                    </a:lnTo>
                    <a:lnTo>
                      <a:pt x="102" y="352"/>
                    </a:lnTo>
                    <a:lnTo>
                      <a:pt x="102" y="304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" name="Freeform 106"/>
              <p:cNvSpPr>
                <a:spLocks/>
              </p:cNvSpPr>
              <p:nvPr/>
            </p:nvSpPr>
            <p:spPr bwMode="auto">
              <a:xfrm>
                <a:off x="9143" y="261"/>
                <a:ext cx="174" cy="390"/>
              </a:xfrm>
              <a:custGeom>
                <a:avLst/>
                <a:gdLst>
                  <a:gd name="T0" fmla="+- 0 9245 9143"/>
                  <a:gd name="T1" fmla="*/ T0 w 174"/>
                  <a:gd name="T2" fmla="+- 0 261 261"/>
                  <a:gd name="T3" fmla="*/ 261 h 390"/>
                  <a:gd name="T4" fmla="+- 0 9215 9143"/>
                  <a:gd name="T5" fmla="*/ T4 w 174"/>
                  <a:gd name="T6" fmla="+- 0 261 261"/>
                  <a:gd name="T7" fmla="*/ 261 h 390"/>
                  <a:gd name="T8" fmla="+- 0 9215 9143"/>
                  <a:gd name="T9" fmla="*/ T8 w 174"/>
                  <a:gd name="T10" fmla="+- 0 565 261"/>
                  <a:gd name="T11" fmla="*/ 565 h 390"/>
                  <a:gd name="T12" fmla="+- 0 9230 9143"/>
                  <a:gd name="T13" fmla="*/ T12 w 174"/>
                  <a:gd name="T14" fmla="+- 0 591 261"/>
                  <a:gd name="T15" fmla="*/ 591 h 390"/>
                  <a:gd name="T16" fmla="+- 0 9245 9143"/>
                  <a:gd name="T17" fmla="*/ T16 w 174"/>
                  <a:gd name="T18" fmla="+- 0 565 261"/>
                  <a:gd name="T19" fmla="*/ 565 h 390"/>
                  <a:gd name="T20" fmla="+- 0 9245 9143"/>
                  <a:gd name="T21" fmla="*/ T20 w 174"/>
                  <a:gd name="T22" fmla="+- 0 261 261"/>
                  <a:gd name="T23" fmla="*/ 261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74" h="390">
                    <a:moveTo>
                      <a:pt x="102" y="0"/>
                    </a:moveTo>
                    <a:lnTo>
                      <a:pt x="72" y="0"/>
                    </a:lnTo>
                    <a:lnTo>
                      <a:pt x="72" y="304"/>
                    </a:lnTo>
                    <a:lnTo>
                      <a:pt x="87" y="330"/>
                    </a:lnTo>
                    <a:lnTo>
                      <a:pt x="102" y="304"/>
                    </a:lnTo>
                    <a:lnTo>
                      <a:pt x="102" y="0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22" name="Group 103"/>
            <p:cNvGrpSpPr>
              <a:grpSpLocks/>
            </p:cNvGrpSpPr>
            <p:nvPr/>
          </p:nvGrpSpPr>
          <p:grpSpPr bwMode="auto">
            <a:xfrm>
              <a:off x="8627" y="257"/>
              <a:ext cx="2" cy="510"/>
              <a:chOff x="8627" y="257"/>
              <a:chExt cx="2" cy="510"/>
            </a:xfrm>
          </p:grpSpPr>
          <p:sp>
            <p:nvSpPr>
              <p:cNvPr id="123" name="Freeform 104"/>
              <p:cNvSpPr>
                <a:spLocks/>
              </p:cNvSpPr>
              <p:nvPr/>
            </p:nvSpPr>
            <p:spPr bwMode="auto">
              <a:xfrm>
                <a:off x="8627" y="257"/>
                <a:ext cx="2" cy="510"/>
              </a:xfrm>
              <a:custGeom>
                <a:avLst/>
                <a:gdLst>
                  <a:gd name="T0" fmla="+- 0 257 257"/>
                  <a:gd name="T1" fmla="*/ 257 h 510"/>
                  <a:gd name="T2" fmla="+- 0 768 257"/>
                  <a:gd name="T3" fmla="*/ 768 h 51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10">
                    <a:moveTo>
                      <a:pt x="0" y="0"/>
                    </a:moveTo>
                    <a:lnTo>
                      <a:pt x="0" y="511"/>
                    </a:lnTo>
                  </a:path>
                </a:pathLst>
              </a:custGeom>
              <a:noFill/>
              <a:ln w="19050">
                <a:solidFill>
                  <a:srgbClr val="313435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131" name="Rectangle 1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133" name="Group 128"/>
          <p:cNvGrpSpPr>
            <a:grpSpLocks/>
          </p:cNvGrpSpPr>
          <p:nvPr/>
        </p:nvGrpSpPr>
        <p:grpSpPr bwMode="auto">
          <a:xfrm>
            <a:off x="7621819" y="3544689"/>
            <a:ext cx="428625" cy="460375"/>
            <a:chOff x="12031" y="-305"/>
            <a:chExt cx="673" cy="726"/>
          </a:xfrm>
        </p:grpSpPr>
        <p:grpSp>
          <p:nvGrpSpPr>
            <p:cNvPr id="134" name="Group 129"/>
            <p:cNvGrpSpPr>
              <a:grpSpLocks/>
            </p:cNvGrpSpPr>
            <p:nvPr/>
          </p:nvGrpSpPr>
          <p:grpSpPr bwMode="auto">
            <a:xfrm>
              <a:off x="12046" y="-276"/>
              <a:ext cx="567" cy="2"/>
              <a:chOff x="12046" y="-276"/>
              <a:chExt cx="567" cy="2"/>
            </a:xfrm>
          </p:grpSpPr>
          <p:sp>
            <p:nvSpPr>
              <p:cNvPr id="144" name="Freeform 130"/>
              <p:cNvSpPr>
                <a:spLocks/>
              </p:cNvSpPr>
              <p:nvPr/>
            </p:nvSpPr>
            <p:spPr bwMode="auto">
              <a:xfrm>
                <a:off x="12046" y="-276"/>
                <a:ext cx="567" cy="2"/>
              </a:xfrm>
              <a:custGeom>
                <a:avLst/>
                <a:gdLst>
                  <a:gd name="T0" fmla="+- 0 12613 12046"/>
                  <a:gd name="T1" fmla="*/ T0 w 567"/>
                  <a:gd name="T2" fmla="+- 0 12046 12046"/>
                  <a:gd name="T3" fmla="*/ T2 w 56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67">
                    <a:moveTo>
                      <a:pt x="567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313435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35" name="Group 131"/>
            <p:cNvGrpSpPr>
              <a:grpSpLocks/>
            </p:cNvGrpSpPr>
            <p:nvPr/>
          </p:nvGrpSpPr>
          <p:grpSpPr bwMode="auto">
            <a:xfrm>
              <a:off x="12520" y="-283"/>
              <a:ext cx="174" cy="286"/>
              <a:chOff x="12520" y="-283"/>
              <a:chExt cx="174" cy="286"/>
            </a:xfrm>
          </p:grpSpPr>
          <p:sp>
            <p:nvSpPr>
              <p:cNvPr id="138" name="Freeform 132"/>
              <p:cNvSpPr>
                <a:spLocks/>
              </p:cNvSpPr>
              <p:nvPr/>
            </p:nvSpPr>
            <p:spPr bwMode="auto">
              <a:xfrm>
                <a:off x="12520" y="-283"/>
                <a:ext cx="174" cy="286"/>
              </a:xfrm>
              <a:custGeom>
                <a:avLst/>
                <a:gdLst>
                  <a:gd name="T0" fmla="+- 0 12536 12520"/>
                  <a:gd name="T1" fmla="*/ T0 w 174"/>
                  <a:gd name="T2" fmla="+- 0 -164 -283"/>
                  <a:gd name="T3" fmla="*/ -164 h 286"/>
                  <a:gd name="T4" fmla="+- 0 12529 12520"/>
                  <a:gd name="T5" fmla="*/ T4 w 174"/>
                  <a:gd name="T6" fmla="+- 0 -160 -283"/>
                  <a:gd name="T7" fmla="*/ -160 h 286"/>
                  <a:gd name="T8" fmla="+- 0 12522 12520"/>
                  <a:gd name="T9" fmla="*/ T8 w 174"/>
                  <a:gd name="T10" fmla="+- 0 -156 -283"/>
                  <a:gd name="T11" fmla="*/ -156 h 286"/>
                  <a:gd name="T12" fmla="+- 0 12520 12520"/>
                  <a:gd name="T13" fmla="*/ T12 w 174"/>
                  <a:gd name="T14" fmla="+- 0 -146 -283"/>
                  <a:gd name="T15" fmla="*/ -146 h 286"/>
                  <a:gd name="T16" fmla="+- 0 12607 12520"/>
                  <a:gd name="T17" fmla="*/ T16 w 174"/>
                  <a:gd name="T18" fmla="+- 0 3 -283"/>
                  <a:gd name="T19" fmla="*/ 3 h 286"/>
                  <a:gd name="T20" fmla="+- 0 12624 12520"/>
                  <a:gd name="T21" fmla="*/ T20 w 174"/>
                  <a:gd name="T22" fmla="+- 0 -27 -283"/>
                  <a:gd name="T23" fmla="*/ -27 h 286"/>
                  <a:gd name="T24" fmla="+- 0 12592 12520"/>
                  <a:gd name="T25" fmla="*/ T24 w 174"/>
                  <a:gd name="T26" fmla="+- 0 -27 -283"/>
                  <a:gd name="T27" fmla="*/ -27 h 286"/>
                  <a:gd name="T28" fmla="+- 0 12592 12520"/>
                  <a:gd name="T29" fmla="*/ T28 w 174"/>
                  <a:gd name="T30" fmla="+- 0 -82 -283"/>
                  <a:gd name="T31" fmla="*/ -82 h 286"/>
                  <a:gd name="T32" fmla="+- 0 12546 12520"/>
                  <a:gd name="T33" fmla="*/ T32 w 174"/>
                  <a:gd name="T34" fmla="+- 0 -162 -283"/>
                  <a:gd name="T35" fmla="*/ -162 h 286"/>
                  <a:gd name="T36" fmla="+- 0 12536 12520"/>
                  <a:gd name="T37" fmla="*/ T36 w 174"/>
                  <a:gd name="T38" fmla="+- 0 -164 -283"/>
                  <a:gd name="T39" fmla="*/ -164 h 2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74" h="286">
                    <a:moveTo>
                      <a:pt x="16" y="119"/>
                    </a:moveTo>
                    <a:lnTo>
                      <a:pt x="9" y="123"/>
                    </a:lnTo>
                    <a:lnTo>
                      <a:pt x="2" y="127"/>
                    </a:lnTo>
                    <a:lnTo>
                      <a:pt x="0" y="137"/>
                    </a:lnTo>
                    <a:lnTo>
                      <a:pt x="87" y="286"/>
                    </a:lnTo>
                    <a:lnTo>
                      <a:pt x="104" y="256"/>
                    </a:lnTo>
                    <a:lnTo>
                      <a:pt x="72" y="256"/>
                    </a:lnTo>
                    <a:lnTo>
                      <a:pt x="72" y="201"/>
                    </a:lnTo>
                    <a:lnTo>
                      <a:pt x="26" y="121"/>
                    </a:lnTo>
                    <a:lnTo>
                      <a:pt x="16" y="119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9" name="Freeform 133"/>
              <p:cNvSpPr>
                <a:spLocks/>
              </p:cNvSpPr>
              <p:nvPr/>
            </p:nvSpPr>
            <p:spPr bwMode="auto">
              <a:xfrm>
                <a:off x="12520" y="-283"/>
                <a:ext cx="174" cy="286"/>
              </a:xfrm>
              <a:custGeom>
                <a:avLst/>
                <a:gdLst>
                  <a:gd name="T0" fmla="+- 0 12592 12520"/>
                  <a:gd name="T1" fmla="*/ T0 w 174"/>
                  <a:gd name="T2" fmla="+- 0 -82 -283"/>
                  <a:gd name="T3" fmla="*/ -82 h 286"/>
                  <a:gd name="T4" fmla="+- 0 12592 12520"/>
                  <a:gd name="T5" fmla="*/ T4 w 174"/>
                  <a:gd name="T6" fmla="+- 0 -27 -283"/>
                  <a:gd name="T7" fmla="*/ -27 h 286"/>
                  <a:gd name="T8" fmla="+- 0 12622 12520"/>
                  <a:gd name="T9" fmla="*/ T8 w 174"/>
                  <a:gd name="T10" fmla="+- 0 -27 -283"/>
                  <a:gd name="T11" fmla="*/ -27 h 286"/>
                  <a:gd name="T12" fmla="+- 0 12622 12520"/>
                  <a:gd name="T13" fmla="*/ T12 w 174"/>
                  <a:gd name="T14" fmla="+- 0 -34 -283"/>
                  <a:gd name="T15" fmla="*/ -34 h 286"/>
                  <a:gd name="T16" fmla="+- 0 12594 12520"/>
                  <a:gd name="T17" fmla="*/ T16 w 174"/>
                  <a:gd name="T18" fmla="+- 0 -34 -283"/>
                  <a:gd name="T19" fmla="*/ -34 h 286"/>
                  <a:gd name="T20" fmla="+- 0 12607 12520"/>
                  <a:gd name="T21" fmla="*/ T20 w 174"/>
                  <a:gd name="T22" fmla="+- 0 -57 -283"/>
                  <a:gd name="T23" fmla="*/ -57 h 286"/>
                  <a:gd name="T24" fmla="+- 0 12592 12520"/>
                  <a:gd name="T25" fmla="*/ T24 w 174"/>
                  <a:gd name="T26" fmla="+- 0 -82 -283"/>
                  <a:gd name="T27" fmla="*/ -82 h 2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74" h="286">
                    <a:moveTo>
                      <a:pt x="72" y="201"/>
                    </a:moveTo>
                    <a:lnTo>
                      <a:pt x="72" y="256"/>
                    </a:lnTo>
                    <a:lnTo>
                      <a:pt x="102" y="256"/>
                    </a:lnTo>
                    <a:lnTo>
                      <a:pt x="102" y="249"/>
                    </a:lnTo>
                    <a:lnTo>
                      <a:pt x="74" y="249"/>
                    </a:lnTo>
                    <a:lnTo>
                      <a:pt x="87" y="226"/>
                    </a:lnTo>
                    <a:lnTo>
                      <a:pt x="72" y="201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0" name="Freeform 134"/>
              <p:cNvSpPr>
                <a:spLocks/>
              </p:cNvSpPr>
              <p:nvPr/>
            </p:nvSpPr>
            <p:spPr bwMode="auto">
              <a:xfrm>
                <a:off x="12520" y="-283"/>
                <a:ext cx="174" cy="286"/>
              </a:xfrm>
              <a:custGeom>
                <a:avLst/>
                <a:gdLst>
                  <a:gd name="T0" fmla="+- 0 12677 12520"/>
                  <a:gd name="T1" fmla="*/ T0 w 174"/>
                  <a:gd name="T2" fmla="+- 0 -164 -283"/>
                  <a:gd name="T3" fmla="*/ -164 h 286"/>
                  <a:gd name="T4" fmla="+- 0 12668 12520"/>
                  <a:gd name="T5" fmla="*/ T4 w 174"/>
                  <a:gd name="T6" fmla="+- 0 -162 -283"/>
                  <a:gd name="T7" fmla="*/ -162 h 286"/>
                  <a:gd name="T8" fmla="+- 0 12664 12520"/>
                  <a:gd name="T9" fmla="*/ T8 w 174"/>
                  <a:gd name="T10" fmla="+- 0 -154 -283"/>
                  <a:gd name="T11" fmla="*/ -154 h 286"/>
                  <a:gd name="T12" fmla="+- 0 12622 12520"/>
                  <a:gd name="T13" fmla="*/ T12 w 174"/>
                  <a:gd name="T14" fmla="+- 0 -82 -283"/>
                  <a:gd name="T15" fmla="*/ -82 h 286"/>
                  <a:gd name="T16" fmla="+- 0 12622 12520"/>
                  <a:gd name="T17" fmla="*/ T16 w 174"/>
                  <a:gd name="T18" fmla="+- 0 -27 -283"/>
                  <a:gd name="T19" fmla="*/ -27 h 286"/>
                  <a:gd name="T20" fmla="+- 0 12624 12520"/>
                  <a:gd name="T21" fmla="*/ T20 w 174"/>
                  <a:gd name="T22" fmla="+- 0 -27 -283"/>
                  <a:gd name="T23" fmla="*/ -27 h 286"/>
                  <a:gd name="T24" fmla="+- 0 12694 12520"/>
                  <a:gd name="T25" fmla="*/ T24 w 174"/>
                  <a:gd name="T26" fmla="+- 0 -146 -283"/>
                  <a:gd name="T27" fmla="*/ -146 h 286"/>
                  <a:gd name="T28" fmla="+- 0 12692 12520"/>
                  <a:gd name="T29" fmla="*/ T28 w 174"/>
                  <a:gd name="T30" fmla="+- 0 -156 -283"/>
                  <a:gd name="T31" fmla="*/ -156 h 286"/>
                  <a:gd name="T32" fmla="+- 0 12677 12520"/>
                  <a:gd name="T33" fmla="*/ T32 w 174"/>
                  <a:gd name="T34" fmla="+- 0 -164 -283"/>
                  <a:gd name="T35" fmla="*/ -164 h 2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74" h="286">
                    <a:moveTo>
                      <a:pt x="157" y="119"/>
                    </a:moveTo>
                    <a:lnTo>
                      <a:pt x="148" y="121"/>
                    </a:lnTo>
                    <a:lnTo>
                      <a:pt x="144" y="129"/>
                    </a:lnTo>
                    <a:lnTo>
                      <a:pt x="102" y="201"/>
                    </a:lnTo>
                    <a:lnTo>
                      <a:pt x="102" y="256"/>
                    </a:lnTo>
                    <a:lnTo>
                      <a:pt x="104" y="256"/>
                    </a:lnTo>
                    <a:lnTo>
                      <a:pt x="174" y="137"/>
                    </a:lnTo>
                    <a:lnTo>
                      <a:pt x="172" y="127"/>
                    </a:lnTo>
                    <a:lnTo>
                      <a:pt x="157" y="119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1" name="Freeform 135"/>
              <p:cNvSpPr>
                <a:spLocks/>
              </p:cNvSpPr>
              <p:nvPr/>
            </p:nvSpPr>
            <p:spPr bwMode="auto">
              <a:xfrm>
                <a:off x="12520" y="-283"/>
                <a:ext cx="174" cy="286"/>
              </a:xfrm>
              <a:custGeom>
                <a:avLst/>
                <a:gdLst>
                  <a:gd name="T0" fmla="+- 0 12607 12520"/>
                  <a:gd name="T1" fmla="*/ T0 w 174"/>
                  <a:gd name="T2" fmla="+- 0 -57 -283"/>
                  <a:gd name="T3" fmla="*/ -57 h 286"/>
                  <a:gd name="T4" fmla="+- 0 12594 12520"/>
                  <a:gd name="T5" fmla="*/ T4 w 174"/>
                  <a:gd name="T6" fmla="+- 0 -34 -283"/>
                  <a:gd name="T7" fmla="*/ -34 h 286"/>
                  <a:gd name="T8" fmla="+- 0 12620 12520"/>
                  <a:gd name="T9" fmla="*/ T8 w 174"/>
                  <a:gd name="T10" fmla="+- 0 -34 -283"/>
                  <a:gd name="T11" fmla="*/ -34 h 286"/>
                  <a:gd name="T12" fmla="+- 0 12607 12520"/>
                  <a:gd name="T13" fmla="*/ T12 w 174"/>
                  <a:gd name="T14" fmla="+- 0 -57 -283"/>
                  <a:gd name="T15" fmla="*/ -57 h 2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4" h="286">
                    <a:moveTo>
                      <a:pt x="87" y="226"/>
                    </a:moveTo>
                    <a:lnTo>
                      <a:pt x="74" y="249"/>
                    </a:lnTo>
                    <a:lnTo>
                      <a:pt x="100" y="249"/>
                    </a:lnTo>
                    <a:lnTo>
                      <a:pt x="87" y="226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2" name="Freeform 136"/>
              <p:cNvSpPr>
                <a:spLocks/>
              </p:cNvSpPr>
              <p:nvPr/>
            </p:nvSpPr>
            <p:spPr bwMode="auto">
              <a:xfrm>
                <a:off x="12520" y="-283"/>
                <a:ext cx="174" cy="286"/>
              </a:xfrm>
              <a:custGeom>
                <a:avLst/>
                <a:gdLst>
                  <a:gd name="T0" fmla="+- 0 12622 12520"/>
                  <a:gd name="T1" fmla="*/ T0 w 174"/>
                  <a:gd name="T2" fmla="+- 0 -82 -283"/>
                  <a:gd name="T3" fmla="*/ -82 h 286"/>
                  <a:gd name="T4" fmla="+- 0 12607 12520"/>
                  <a:gd name="T5" fmla="*/ T4 w 174"/>
                  <a:gd name="T6" fmla="+- 0 -57 -283"/>
                  <a:gd name="T7" fmla="*/ -57 h 286"/>
                  <a:gd name="T8" fmla="+- 0 12620 12520"/>
                  <a:gd name="T9" fmla="*/ T8 w 174"/>
                  <a:gd name="T10" fmla="+- 0 -34 -283"/>
                  <a:gd name="T11" fmla="*/ -34 h 286"/>
                  <a:gd name="T12" fmla="+- 0 12622 12520"/>
                  <a:gd name="T13" fmla="*/ T12 w 174"/>
                  <a:gd name="T14" fmla="+- 0 -34 -283"/>
                  <a:gd name="T15" fmla="*/ -34 h 286"/>
                  <a:gd name="T16" fmla="+- 0 12622 12520"/>
                  <a:gd name="T17" fmla="*/ T16 w 174"/>
                  <a:gd name="T18" fmla="+- 0 -82 -283"/>
                  <a:gd name="T19" fmla="*/ -82 h 2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4" h="286">
                    <a:moveTo>
                      <a:pt x="102" y="201"/>
                    </a:moveTo>
                    <a:lnTo>
                      <a:pt x="87" y="226"/>
                    </a:lnTo>
                    <a:lnTo>
                      <a:pt x="100" y="249"/>
                    </a:lnTo>
                    <a:lnTo>
                      <a:pt x="102" y="249"/>
                    </a:lnTo>
                    <a:lnTo>
                      <a:pt x="102" y="201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3" name="Freeform 137"/>
              <p:cNvSpPr>
                <a:spLocks/>
              </p:cNvSpPr>
              <p:nvPr/>
            </p:nvSpPr>
            <p:spPr bwMode="auto">
              <a:xfrm>
                <a:off x="12520" y="-283"/>
                <a:ext cx="174" cy="286"/>
              </a:xfrm>
              <a:custGeom>
                <a:avLst/>
                <a:gdLst>
                  <a:gd name="T0" fmla="+- 0 12622 12520"/>
                  <a:gd name="T1" fmla="*/ T0 w 174"/>
                  <a:gd name="T2" fmla="+- 0 -283 -283"/>
                  <a:gd name="T3" fmla="*/ -283 h 286"/>
                  <a:gd name="T4" fmla="+- 0 12592 12520"/>
                  <a:gd name="T5" fmla="*/ T4 w 174"/>
                  <a:gd name="T6" fmla="+- 0 -283 -283"/>
                  <a:gd name="T7" fmla="*/ -283 h 286"/>
                  <a:gd name="T8" fmla="+- 0 12592 12520"/>
                  <a:gd name="T9" fmla="*/ T8 w 174"/>
                  <a:gd name="T10" fmla="+- 0 -82 -283"/>
                  <a:gd name="T11" fmla="*/ -82 h 286"/>
                  <a:gd name="T12" fmla="+- 0 12607 12520"/>
                  <a:gd name="T13" fmla="*/ T12 w 174"/>
                  <a:gd name="T14" fmla="+- 0 -57 -283"/>
                  <a:gd name="T15" fmla="*/ -57 h 286"/>
                  <a:gd name="T16" fmla="+- 0 12622 12520"/>
                  <a:gd name="T17" fmla="*/ T16 w 174"/>
                  <a:gd name="T18" fmla="+- 0 -82 -283"/>
                  <a:gd name="T19" fmla="*/ -82 h 286"/>
                  <a:gd name="T20" fmla="+- 0 12622 12520"/>
                  <a:gd name="T21" fmla="*/ T20 w 174"/>
                  <a:gd name="T22" fmla="+- 0 -283 -283"/>
                  <a:gd name="T23" fmla="*/ -283 h 2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74" h="286">
                    <a:moveTo>
                      <a:pt x="102" y="0"/>
                    </a:moveTo>
                    <a:lnTo>
                      <a:pt x="72" y="0"/>
                    </a:lnTo>
                    <a:lnTo>
                      <a:pt x="72" y="201"/>
                    </a:lnTo>
                    <a:lnTo>
                      <a:pt x="87" y="226"/>
                    </a:lnTo>
                    <a:lnTo>
                      <a:pt x="102" y="201"/>
                    </a:lnTo>
                    <a:lnTo>
                      <a:pt x="102" y="0"/>
                    </a:lnTo>
                  </a:path>
                </a:pathLst>
              </a:custGeom>
              <a:solidFill>
                <a:srgbClr val="3134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36" name="Group 138"/>
            <p:cNvGrpSpPr>
              <a:grpSpLocks/>
            </p:cNvGrpSpPr>
            <p:nvPr/>
          </p:nvGrpSpPr>
          <p:grpSpPr bwMode="auto">
            <a:xfrm>
              <a:off x="12061" y="-290"/>
              <a:ext cx="2" cy="696"/>
              <a:chOff x="12061" y="-290"/>
              <a:chExt cx="2" cy="696"/>
            </a:xfrm>
          </p:grpSpPr>
          <p:sp>
            <p:nvSpPr>
              <p:cNvPr id="137" name="Freeform 139"/>
              <p:cNvSpPr>
                <a:spLocks/>
              </p:cNvSpPr>
              <p:nvPr/>
            </p:nvSpPr>
            <p:spPr bwMode="auto">
              <a:xfrm>
                <a:off x="12061" y="-290"/>
                <a:ext cx="2" cy="696"/>
              </a:xfrm>
              <a:custGeom>
                <a:avLst/>
                <a:gdLst>
                  <a:gd name="T0" fmla="+- 0 -290 -290"/>
                  <a:gd name="T1" fmla="*/ -290 h 696"/>
                  <a:gd name="T2" fmla="+- 0 405 -290"/>
                  <a:gd name="T3" fmla="*/ 405 h 69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96">
                    <a:moveTo>
                      <a:pt x="0" y="0"/>
                    </a:moveTo>
                    <a:lnTo>
                      <a:pt x="0" y="695"/>
                    </a:lnTo>
                  </a:path>
                </a:pathLst>
              </a:custGeom>
              <a:noFill/>
              <a:ln w="19050">
                <a:solidFill>
                  <a:srgbClr val="313435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145" name="Group 110"/>
          <p:cNvGrpSpPr>
            <a:grpSpLocks/>
          </p:cNvGrpSpPr>
          <p:nvPr/>
        </p:nvGrpSpPr>
        <p:grpSpPr bwMode="auto">
          <a:xfrm>
            <a:off x="448056" y="1052736"/>
            <a:ext cx="4069080" cy="246283"/>
            <a:chOff x="7483" y="3512"/>
            <a:chExt cx="6226" cy="388"/>
          </a:xfrm>
        </p:grpSpPr>
        <p:sp>
          <p:nvSpPr>
            <p:cNvPr id="146" name="Freeform 111"/>
            <p:cNvSpPr>
              <a:spLocks/>
            </p:cNvSpPr>
            <p:nvPr/>
          </p:nvSpPr>
          <p:spPr bwMode="auto">
            <a:xfrm>
              <a:off x="7483" y="3512"/>
              <a:ext cx="6226" cy="388"/>
            </a:xfrm>
            <a:custGeom>
              <a:avLst/>
              <a:gdLst>
                <a:gd name="T0" fmla="+- 0 7483 7483"/>
                <a:gd name="T1" fmla="*/ T0 w 6226"/>
                <a:gd name="T2" fmla="+- 0 3900 3512"/>
                <a:gd name="T3" fmla="*/ 3900 h 388"/>
                <a:gd name="T4" fmla="+- 0 13708 7483"/>
                <a:gd name="T5" fmla="*/ T4 w 6226"/>
                <a:gd name="T6" fmla="+- 0 3900 3512"/>
                <a:gd name="T7" fmla="*/ 3900 h 388"/>
                <a:gd name="T8" fmla="+- 0 13708 7483"/>
                <a:gd name="T9" fmla="*/ T8 w 6226"/>
                <a:gd name="T10" fmla="+- 0 3512 3512"/>
                <a:gd name="T11" fmla="*/ 3512 h 388"/>
                <a:gd name="T12" fmla="+- 0 7483 7483"/>
                <a:gd name="T13" fmla="*/ T12 w 6226"/>
                <a:gd name="T14" fmla="+- 0 3512 3512"/>
                <a:gd name="T15" fmla="*/ 3512 h 388"/>
                <a:gd name="T16" fmla="+- 0 7483 7483"/>
                <a:gd name="T17" fmla="*/ T16 w 6226"/>
                <a:gd name="T18" fmla="+- 0 3900 3512"/>
                <a:gd name="T19" fmla="*/ 3900 h 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226" h="388">
                  <a:moveTo>
                    <a:pt x="0" y="388"/>
                  </a:moveTo>
                  <a:lnTo>
                    <a:pt x="6225" y="388"/>
                  </a:lnTo>
                  <a:lnTo>
                    <a:pt x="6225" y="0"/>
                  </a:lnTo>
                  <a:lnTo>
                    <a:pt x="0" y="0"/>
                  </a:lnTo>
                  <a:lnTo>
                    <a:pt x="0" y="388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47" name="Freeform 111"/>
          <p:cNvSpPr>
            <a:spLocks/>
          </p:cNvSpPr>
          <p:nvPr/>
        </p:nvSpPr>
        <p:spPr bwMode="auto">
          <a:xfrm>
            <a:off x="4619513" y="1052735"/>
            <a:ext cx="4069080" cy="246283"/>
          </a:xfrm>
          <a:custGeom>
            <a:avLst/>
            <a:gdLst>
              <a:gd name="T0" fmla="+- 0 7483 7483"/>
              <a:gd name="T1" fmla="*/ T0 w 6226"/>
              <a:gd name="T2" fmla="+- 0 3900 3512"/>
              <a:gd name="T3" fmla="*/ 3900 h 388"/>
              <a:gd name="T4" fmla="+- 0 13708 7483"/>
              <a:gd name="T5" fmla="*/ T4 w 6226"/>
              <a:gd name="T6" fmla="+- 0 3900 3512"/>
              <a:gd name="T7" fmla="*/ 3900 h 388"/>
              <a:gd name="T8" fmla="+- 0 13708 7483"/>
              <a:gd name="T9" fmla="*/ T8 w 6226"/>
              <a:gd name="T10" fmla="+- 0 3512 3512"/>
              <a:gd name="T11" fmla="*/ 3512 h 388"/>
              <a:gd name="T12" fmla="+- 0 7483 7483"/>
              <a:gd name="T13" fmla="*/ T12 w 6226"/>
              <a:gd name="T14" fmla="+- 0 3512 3512"/>
              <a:gd name="T15" fmla="*/ 3512 h 388"/>
              <a:gd name="T16" fmla="+- 0 7483 7483"/>
              <a:gd name="T17" fmla="*/ T16 w 6226"/>
              <a:gd name="T18" fmla="+- 0 3900 3512"/>
              <a:gd name="T19" fmla="*/ 3900 h 38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226" h="388">
                <a:moveTo>
                  <a:pt x="0" y="388"/>
                </a:moveTo>
                <a:lnTo>
                  <a:pt x="6225" y="388"/>
                </a:lnTo>
                <a:lnTo>
                  <a:pt x="6225" y="0"/>
                </a:lnTo>
                <a:lnTo>
                  <a:pt x="0" y="0"/>
                </a:lnTo>
                <a:lnTo>
                  <a:pt x="0" y="388"/>
                </a:lnTo>
              </a:path>
            </a:pathLst>
          </a:custGeom>
          <a:solidFill>
            <a:srgbClr val="979C9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Extraction royalties</a:t>
            </a:r>
            <a:endParaRPr lang="pl-PL" sz="1050" dirty="0">
              <a:solidFill>
                <a:schemeClr val="bg1"/>
              </a:solidFill>
            </a:endParaRPr>
          </a:p>
        </p:txBody>
      </p:sp>
      <p:grpSp>
        <p:nvGrpSpPr>
          <p:cNvPr id="148" name="Group 110"/>
          <p:cNvGrpSpPr>
            <a:grpSpLocks/>
          </p:cNvGrpSpPr>
          <p:nvPr/>
        </p:nvGrpSpPr>
        <p:grpSpPr bwMode="auto">
          <a:xfrm>
            <a:off x="448056" y="3356992"/>
            <a:ext cx="4069080" cy="246283"/>
            <a:chOff x="7483" y="3512"/>
            <a:chExt cx="6226" cy="388"/>
          </a:xfrm>
        </p:grpSpPr>
        <p:sp>
          <p:nvSpPr>
            <p:cNvPr id="149" name="Freeform 111"/>
            <p:cNvSpPr>
              <a:spLocks/>
            </p:cNvSpPr>
            <p:nvPr/>
          </p:nvSpPr>
          <p:spPr bwMode="auto">
            <a:xfrm>
              <a:off x="7483" y="3512"/>
              <a:ext cx="6226" cy="388"/>
            </a:xfrm>
            <a:custGeom>
              <a:avLst/>
              <a:gdLst>
                <a:gd name="T0" fmla="+- 0 7483 7483"/>
                <a:gd name="T1" fmla="*/ T0 w 6226"/>
                <a:gd name="T2" fmla="+- 0 3900 3512"/>
                <a:gd name="T3" fmla="*/ 3900 h 388"/>
                <a:gd name="T4" fmla="+- 0 13708 7483"/>
                <a:gd name="T5" fmla="*/ T4 w 6226"/>
                <a:gd name="T6" fmla="+- 0 3900 3512"/>
                <a:gd name="T7" fmla="*/ 3900 h 388"/>
                <a:gd name="T8" fmla="+- 0 13708 7483"/>
                <a:gd name="T9" fmla="*/ T8 w 6226"/>
                <a:gd name="T10" fmla="+- 0 3512 3512"/>
                <a:gd name="T11" fmla="*/ 3512 h 388"/>
                <a:gd name="T12" fmla="+- 0 7483 7483"/>
                <a:gd name="T13" fmla="*/ T12 w 6226"/>
                <a:gd name="T14" fmla="+- 0 3512 3512"/>
                <a:gd name="T15" fmla="*/ 3512 h 388"/>
                <a:gd name="T16" fmla="+- 0 7483 7483"/>
                <a:gd name="T17" fmla="*/ T16 w 6226"/>
                <a:gd name="T18" fmla="+- 0 3900 3512"/>
                <a:gd name="T19" fmla="*/ 3900 h 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226" h="388">
                  <a:moveTo>
                    <a:pt x="0" y="388"/>
                  </a:moveTo>
                  <a:lnTo>
                    <a:pt x="6225" y="388"/>
                  </a:lnTo>
                  <a:lnTo>
                    <a:pt x="6225" y="0"/>
                  </a:lnTo>
                  <a:lnTo>
                    <a:pt x="0" y="0"/>
                  </a:lnTo>
                  <a:lnTo>
                    <a:pt x="0" y="388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50" name="Prostokąt 149"/>
          <p:cNvSpPr/>
          <p:nvPr/>
        </p:nvSpPr>
        <p:spPr>
          <a:xfrm>
            <a:off x="395536" y="3687122"/>
            <a:ext cx="4121600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002060"/>
                </a:solidFill>
              </a:rPr>
              <a:t>The   concessions   can   be   obtained   either   individually   or   jointly by interested parties with the indicated </a:t>
            </a:r>
            <a:r>
              <a:rPr lang="en-US" sz="1050" dirty="0" smtClean="0">
                <a:solidFill>
                  <a:srgbClr val="002060"/>
                </a:solidFill>
              </a:rPr>
              <a:t>operator.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Concessions </a:t>
            </a:r>
            <a:r>
              <a:rPr lang="en-US" sz="1050" dirty="0">
                <a:solidFill>
                  <a:srgbClr val="002060"/>
                </a:solidFill>
              </a:rPr>
              <a:t>will be granted by the Minister of the Environment subject to an ex </a:t>
            </a:r>
            <a:r>
              <a:rPr lang="en-US" sz="1050" dirty="0" err="1" smtClean="0">
                <a:solidFill>
                  <a:srgbClr val="002060"/>
                </a:solidFill>
              </a:rPr>
              <a:t>offici</a:t>
            </a:r>
            <a:r>
              <a:rPr lang="pl-PL" sz="1050" dirty="0" smtClean="0">
                <a:solidFill>
                  <a:srgbClr val="002060"/>
                </a:solidFill>
              </a:rPr>
              <a:t>o</a:t>
            </a: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tender </a:t>
            </a:r>
            <a:r>
              <a:rPr lang="en-US" sz="1050" dirty="0" smtClean="0">
                <a:solidFill>
                  <a:srgbClr val="002060"/>
                </a:solidFill>
              </a:rPr>
              <a:t>procedure.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An  </a:t>
            </a:r>
            <a:r>
              <a:rPr lang="en-US" sz="1050" dirty="0">
                <a:solidFill>
                  <a:srgbClr val="002060"/>
                </a:solidFill>
              </a:rPr>
              <a:t>entity  interested  in  obtaining  a  concession  will  be  verified  in  the qualification procedure with regard to its experience in the appraisal </a:t>
            </a:r>
            <a:r>
              <a:rPr lang="en-US" sz="1050" dirty="0" smtClean="0">
                <a:solidFill>
                  <a:srgbClr val="002060"/>
                </a:solidFill>
              </a:rPr>
              <a:t>and</a:t>
            </a:r>
            <a:r>
              <a:rPr lang="pl-PL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 smtClean="0">
                <a:solidFill>
                  <a:srgbClr val="002060"/>
                </a:solidFill>
              </a:rPr>
              <a:t>documentation  </a:t>
            </a:r>
            <a:r>
              <a:rPr lang="en-US" sz="1050" dirty="0">
                <a:solidFill>
                  <a:srgbClr val="002060"/>
                </a:solidFill>
              </a:rPr>
              <a:t>of  at  least  one  hydrocarbon  deposit  or  carrying  out production for at least 3 years (applicable only to an individual </a:t>
            </a:r>
            <a:r>
              <a:rPr lang="en-US" sz="1050" dirty="0" smtClean="0">
                <a:solidFill>
                  <a:srgbClr val="002060"/>
                </a:solidFill>
              </a:rPr>
              <a:t>entity</a:t>
            </a:r>
            <a:r>
              <a:rPr lang="pl-PL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 smtClean="0">
                <a:solidFill>
                  <a:srgbClr val="002060"/>
                </a:solidFill>
              </a:rPr>
              <a:t>or </a:t>
            </a:r>
            <a:r>
              <a:rPr lang="en-US" sz="1050" dirty="0">
                <a:solidFill>
                  <a:srgbClr val="002060"/>
                </a:solidFill>
              </a:rPr>
              <a:t>an operator</a:t>
            </a:r>
            <a:r>
              <a:rPr lang="en-US" sz="1050" dirty="0" smtClean="0">
                <a:solidFill>
                  <a:srgbClr val="002060"/>
                </a:solidFill>
              </a:rPr>
              <a:t>).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New </a:t>
            </a:r>
            <a:r>
              <a:rPr lang="en-US" sz="1050" dirty="0">
                <a:solidFill>
                  <a:srgbClr val="002060"/>
                </a:solidFill>
              </a:rPr>
              <a:t>obligation to establish a collateral for non-performance or undue performance of duties stipulated in the concession. The collateral </a:t>
            </a:r>
            <a:r>
              <a:rPr lang="en-US" sz="1050" dirty="0" smtClean="0">
                <a:solidFill>
                  <a:srgbClr val="002060"/>
                </a:solidFill>
              </a:rPr>
              <a:t>shall</a:t>
            </a:r>
            <a:r>
              <a:rPr lang="pl-PL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 smtClean="0">
                <a:solidFill>
                  <a:srgbClr val="002060"/>
                </a:solidFill>
              </a:rPr>
              <a:t>not </a:t>
            </a:r>
            <a:r>
              <a:rPr lang="en-US" sz="1050" dirty="0">
                <a:solidFill>
                  <a:srgbClr val="002060"/>
                </a:solidFill>
              </a:rPr>
              <a:t>exceed the equivalent of 20% of costs of geological works.</a:t>
            </a:r>
            <a:endParaRPr lang="pl-PL" sz="1050" dirty="0">
              <a:solidFill>
                <a:srgbClr val="002060"/>
              </a:solidFill>
            </a:endParaRPr>
          </a:p>
        </p:txBody>
      </p:sp>
      <p:sp>
        <p:nvSpPr>
          <p:cNvPr id="151" name="Prostokąt 150"/>
          <p:cNvSpPr/>
          <p:nvPr/>
        </p:nvSpPr>
        <p:spPr>
          <a:xfrm>
            <a:off x="5129878" y="5069988"/>
            <a:ext cx="964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002060"/>
                </a:solidFill>
              </a:rPr>
              <a:t>High-methane gas</a:t>
            </a:r>
            <a:endParaRPr lang="pl-PL" sz="800" dirty="0">
              <a:solidFill>
                <a:srgbClr val="002060"/>
              </a:solidFill>
            </a:endParaRPr>
          </a:p>
          <a:p>
            <a:pPr algn="ctr"/>
            <a:r>
              <a:rPr lang="en-US" sz="800" dirty="0">
                <a:solidFill>
                  <a:srgbClr val="002060"/>
                </a:solidFill>
              </a:rPr>
              <a:t>USD / </a:t>
            </a:r>
            <a:r>
              <a:rPr lang="en-US" sz="800" dirty="0" err="1">
                <a:solidFill>
                  <a:srgbClr val="002060"/>
                </a:solidFill>
              </a:rPr>
              <a:t>mcf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152" name="Prostokąt 151"/>
          <p:cNvSpPr/>
          <p:nvPr/>
        </p:nvSpPr>
        <p:spPr>
          <a:xfrm>
            <a:off x="6257816" y="5070622"/>
            <a:ext cx="901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rgbClr val="002060"/>
                </a:solidFill>
              </a:rPr>
              <a:t>Nitrogen-rich </a:t>
            </a:r>
            <a:r>
              <a:rPr lang="en-US" sz="800" dirty="0" smtClean="0">
                <a:solidFill>
                  <a:srgbClr val="002060"/>
                </a:solidFill>
              </a:rPr>
              <a:t>gas</a:t>
            </a:r>
            <a:endParaRPr lang="pl-PL" sz="800" dirty="0" smtClean="0">
              <a:solidFill>
                <a:srgbClr val="002060"/>
              </a:solidFill>
            </a:endParaRPr>
          </a:p>
          <a:p>
            <a:pPr algn="ctr"/>
            <a:r>
              <a:rPr lang="pl-PL" sz="800" dirty="0" smtClean="0">
                <a:solidFill>
                  <a:srgbClr val="002060"/>
                </a:solidFill>
              </a:rPr>
              <a:t>USD / </a:t>
            </a:r>
            <a:r>
              <a:rPr lang="pl-PL" sz="800" dirty="0" err="1" smtClean="0">
                <a:solidFill>
                  <a:srgbClr val="002060"/>
                </a:solidFill>
              </a:rPr>
              <a:t>mcf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153" name="Prostokąt 152"/>
          <p:cNvSpPr/>
          <p:nvPr/>
        </p:nvSpPr>
        <p:spPr>
          <a:xfrm>
            <a:off x="7485449" y="5071257"/>
            <a:ext cx="5823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002060"/>
                </a:solidFill>
              </a:rPr>
              <a:t>Crude oil</a:t>
            </a:r>
            <a:endParaRPr lang="pl-PL" sz="800" dirty="0">
              <a:solidFill>
                <a:srgbClr val="002060"/>
              </a:solidFill>
            </a:endParaRPr>
          </a:p>
          <a:p>
            <a:pPr algn="ctr"/>
            <a:r>
              <a:rPr lang="en-US" sz="800" dirty="0">
                <a:solidFill>
                  <a:srgbClr val="002060"/>
                </a:solidFill>
              </a:rPr>
              <a:t>USD / </a:t>
            </a:r>
            <a:r>
              <a:rPr lang="en-US" sz="800" dirty="0" err="1">
                <a:solidFill>
                  <a:srgbClr val="002060"/>
                </a:solidFill>
              </a:rPr>
              <a:t>bbl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154" name="Prostokąt 153"/>
          <p:cNvSpPr/>
          <p:nvPr/>
        </p:nvSpPr>
        <p:spPr>
          <a:xfrm>
            <a:off x="1867580" y="1046075"/>
            <a:ext cx="8098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Concession</a:t>
            </a:r>
            <a:endParaRPr lang="pl-PL" sz="1050" dirty="0">
              <a:solidFill>
                <a:schemeClr val="bg1"/>
              </a:solidFill>
            </a:endParaRPr>
          </a:p>
        </p:txBody>
      </p:sp>
      <p:sp>
        <p:nvSpPr>
          <p:cNvPr id="155" name="Prostokąt 154"/>
          <p:cNvSpPr/>
          <p:nvPr/>
        </p:nvSpPr>
        <p:spPr>
          <a:xfrm>
            <a:off x="1426539" y="3344918"/>
            <a:ext cx="16610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Tenders for entrepreneurs</a:t>
            </a:r>
            <a:endParaRPr lang="pl-PL" sz="1050" dirty="0">
              <a:solidFill>
                <a:schemeClr val="bg1"/>
              </a:solidFill>
            </a:endParaRPr>
          </a:p>
        </p:txBody>
      </p:sp>
      <p:sp>
        <p:nvSpPr>
          <p:cNvPr id="156" name="Freeform 111"/>
          <p:cNvSpPr>
            <a:spLocks/>
          </p:cNvSpPr>
          <p:nvPr/>
        </p:nvSpPr>
        <p:spPr bwMode="auto">
          <a:xfrm>
            <a:off x="5114367" y="3008389"/>
            <a:ext cx="3188106" cy="246283"/>
          </a:xfrm>
          <a:custGeom>
            <a:avLst/>
            <a:gdLst>
              <a:gd name="T0" fmla="+- 0 7483 7483"/>
              <a:gd name="T1" fmla="*/ T0 w 6226"/>
              <a:gd name="T2" fmla="+- 0 3900 3512"/>
              <a:gd name="T3" fmla="*/ 3900 h 388"/>
              <a:gd name="T4" fmla="+- 0 13708 7483"/>
              <a:gd name="T5" fmla="*/ T4 w 6226"/>
              <a:gd name="T6" fmla="+- 0 3900 3512"/>
              <a:gd name="T7" fmla="*/ 3900 h 388"/>
              <a:gd name="T8" fmla="+- 0 13708 7483"/>
              <a:gd name="T9" fmla="*/ T8 w 6226"/>
              <a:gd name="T10" fmla="+- 0 3512 3512"/>
              <a:gd name="T11" fmla="*/ 3512 h 388"/>
              <a:gd name="T12" fmla="+- 0 7483 7483"/>
              <a:gd name="T13" fmla="*/ T12 w 6226"/>
              <a:gd name="T14" fmla="+- 0 3512 3512"/>
              <a:gd name="T15" fmla="*/ 3512 h 388"/>
              <a:gd name="T16" fmla="+- 0 7483 7483"/>
              <a:gd name="T17" fmla="*/ T16 w 6226"/>
              <a:gd name="T18" fmla="+- 0 3900 3512"/>
              <a:gd name="T19" fmla="*/ 3900 h 38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226" h="388">
                <a:moveTo>
                  <a:pt x="0" y="388"/>
                </a:moveTo>
                <a:lnTo>
                  <a:pt x="6225" y="388"/>
                </a:lnTo>
                <a:lnTo>
                  <a:pt x="6225" y="0"/>
                </a:lnTo>
                <a:lnTo>
                  <a:pt x="0" y="0"/>
                </a:lnTo>
                <a:lnTo>
                  <a:pt x="0" y="388"/>
                </a:lnTo>
              </a:path>
            </a:pathLst>
          </a:custGeom>
          <a:solidFill>
            <a:srgbClr val="979C9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Increase in extraction royalties for non-marginal fields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157" name="Freeform 111"/>
          <p:cNvSpPr>
            <a:spLocks/>
          </p:cNvSpPr>
          <p:nvPr/>
        </p:nvSpPr>
        <p:spPr bwMode="auto">
          <a:xfrm>
            <a:off x="4619856" y="5486973"/>
            <a:ext cx="4069080" cy="246283"/>
          </a:xfrm>
          <a:custGeom>
            <a:avLst/>
            <a:gdLst>
              <a:gd name="T0" fmla="+- 0 7483 7483"/>
              <a:gd name="T1" fmla="*/ T0 w 6226"/>
              <a:gd name="T2" fmla="+- 0 3900 3512"/>
              <a:gd name="T3" fmla="*/ 3900 h 388"/>
              <a:gd name="T4" fmla="+- 0 13708 7483"/>
              <a:gd name="T5" fmla="*/ T4 w 6226"/>
              <a:gd name="T6" fmla="+- 0 3900 3512"/>
              <a:gd name="T7" fmla="*/ 3900 h 388"/>
              <a:gd name="T8" fmla="+- 0 13708 7483"/>
              <a:gd name="T9" fmla="*/ T8 w 6226"/>
              <a:gd name="T10" fmla="+- 0 3512 3512"/>
              <a:gd name="T11" fmla="*/ 3512 h 388"/>
              <a:gd name="T12" fmla="+- 0 7483 7483"/>
              <a:gd name="T13" fmla="*/ T12 w 6226"/>
              <a:gd name="T14" fmla="+- 0 3512 3512"/>
              <a:gd name="T15" fmla="*/ 3512 h 388"/>
              <a:gd name="T16" fmla="+- 0 7483 7483"/>
              <a:gd name="T17" fmla="*/ T16 w 6226"/>
              <a:gd name="T18" fmla="+- 0 3900 3512"/>
              <a:gd name="T19" fmla="*/ 3900 h 38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226" h="388">
                <a:moveTo>
                  <a:pt x="0" y="388"/>
                </a:moveTo>
                <a:lnTo>
                  <a:pt x="6225" y="388"/>
                </a:lnTo>
                <a:lnTo>
                  <a:pt x="6225" y="0"/>
                </a:lnTo>
                <a:lnTo>
                  <a:pt x="0" y="0"/>
                </a:lnTo>
                <a:lnTo>
                  <a:pt x="0" y="388"/>
                </a:lnTo>
              </a:path>
            </a:pathLst>
          </a:custGeom>
          <a:solidFill>
            <a:srgbClr val="979C9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Other changes</a:t>
            </a:r>
            <a:endParaRPr lang="pl-PL" sz="1050" dirty="0">
              <a:solidFill>
                <a:schemeClr val="bg1"/>
              </a:solidFill>
            </a:endParaRPr>
          </a:p>
        </p:txBody>
      </p:sp>
      <p:sp>
        <p:nvSpPr>
          <p:cNvPr id="158" name="Prostokąt 157"/>
          <p:cNvSpPr/>
          <p:nvPr/>
        </p:nvSpPr>
        <p:spPr>
          <a:xfrm>
            <a:off x="5326140" y="3429000"/>
            <a:ext cx="1349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 err="1">
                <a:solidFill>
                  <a:srgbClr val="002060"/>
                </a:solidFill>
              </a:rPr>
              <a:t>Previous</a:t>
            </a:r>
            <a:r>
              <a:rPr lang="pl-PL" sz="800" dirty="0">
                <a:solidFill>
                  <a:srgbClr val="002060"/>
                </a:solidFill>
              </a:rPr>
              <a:t> </a:t>
            </a:r>
            <a:r>
              <a:rPr lang="pl-PL" sz="800" dirty="0" err="1">
                <a:solidFill>
                  <a:srgbClr val="002060"/>
                </a:solidFill>
              </a:rPr>
              <a:t>royalties</a:t>
            </a:r>
            <a:r>
              <a:rPr lang="pl-PL" sz="800" dirty="0">
                <a:solidFill>
                  <a:srgbClr val="002060"/>
                </a:solidFill>
              </a:rPr>
              <a:t> and </a:t>
            </a:r>
            <a:r>
              <a:rPr lang="pl-PL" sz="800" dirty="0" err="1">
                <a:solidFill>
                  <a:srgbClr val="002060"/>
                </a:solidFill>
              </a:rPr>
              <a:t>new</a:t>
            </a:r>
            <a:endParaRPr lang="pl-PL" sz="800" dirty="0">
              <a:solidFill>
                <a:srgbClr val="002060"/>
              </a:solidFill>
            </a:endParaRPr>
          </a:p>
          <a:p>
            <a:r>
              <a:rPr lang="pl-PL" sz="800" dirty="0" err="1" smtClean="0">
                <a:solidFill>
                  <a:srgbClr val="002060"/>
                </a:solidFill>
              </a:rPr>
              <a:t>royalties</a:t>
            </a:r>
            <a:r>
              <a:rPr lang="pl-PL" sz="800" dirty="0" smtClean="0">
                <a:solidFill>
                  <a:srgbClr val="002060"/>
                </a:solidFill>
              </a:rPr>
              <a:t> </a:t>
            </a:r>
            <a:r>
              <a:rPr lang="pl-PL" sz="800" dirty="0">
                <a:solidFill>
                  <a:srgbClr val="002060"/>
                </a:solidFill>
              </a:rPr>
              <a:t>for </a:t>
            </a:r>
            <a:r>
              <a:rPr lang="pl-PL" sz="800" dirty="0" err="1">
                <a:solidFill>
                  <a:srgbClr val="002060"/>
                </a:solidFill>
              </a:rPr>
              <a:t>marginal</a:t>
            </a:r>
            <a:r>
              <a:rPr lang="pl-PL" sz="800" dirty="0">
                <a:solidFill>
                  <a:srgbClr val="002060"/>
                </a:solidFill>
              </a:rPr>
              <a:t> </a:t>
            </a:r>
            <a:r>
              <a:rPr lang="pl-PL" sz="800" dirty="0" err="1" smtClean="0">
                <a:solidFill>
                  <a:srgbClr val="002060"/>
                </a:solidFill>
              </a:rPr>
              <a:t>fields</a:t>
            </a:r>
            <a:endParaRPr lang="pl-PL" sz="800" dirty="0" smtClean="0">
              <a:solidFill>
                <a:srgbClr val="002060"/>
              </a:solidFill>
            </a:endParaRPr>
          </a:p>
          <a:p>
            <a:endParaRPr lang="pl-PL" sz="400" dirty="0">
              <a:solidFill>
                <a:srgbClr val="002060"/>
              </a:solidFill>
            </a:endParaRPr>
          </a:p>
          <a:p>
            <a:r>
              <a:rPr lang="pl-PL" sz="800" dirty="0"/>
              <a:t>New </a:t>
            </a:r>
            <a:r>
              <a:rPr lang="pl-PL" sz="800" dirty="0" err="1"/>
              <a:t>royalties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159" name="Freeform 12"/>
          <p:cNvSpPr>
            <a:spLocks noChangeAspect="1"/>
          </p:cNvSpPr>
          <p:nvPr/>
        </p:nvSpPr>
        <p:spPr bwMode="auto">
          <a:xfrm>
            <a:off x="5241008" y="3490834"/>
            <a:ext cx="108000" cy="108000"/>
          </a:xfrm>
          <a:custGeom>
            <a:avLst/>
            <a:gdLst>
              <a:gd name="T0" fmla="+- 0 12310 11806"/>
              <a:gd name="T1" fmla="*/ T0 w 504"/>
              <a:gd name="T2" fmla="+- 0 925 925"/>
              <a:gd name="T3" fmla="*/ 925 h 1349"/>
              <a:gd name="T4" fmla="+- 0 11806 11806"/>
              <a:gd name="T5" fmla="*/ T4 w 504"/>
              <a:gd name="T6" fmla="+- 0 925 925"/>
              <a:gd name="T7" fmla="*/ 925 h 1349"/>
              <a:gd name="T8" fmla="+- 0 11806 11806"/>
              <a:gd name="T9" fmla="*/ T8 w 504"/>
              <a:gd name="T10" fmla="+- 0 2273 925"/>
              <a:gd name="T11" fmla="*/ 2273 h 1349"/>
              <a:gd name="T12" fmla="+- 0 12310 11806"/>
              <a:gd name="T13" fmla="*/ T12 w 504"/>
              <a:gd name="T14" fmla="+- 0 2273 925"/>
              <a:gd name="T15" fmla="*/ 2273 h 1349"/>
              <a:gd name="T16" fmla="+- 0 12310 11806"/>
              <a:gd name="T17" fmla="*/ T16 w 504"/>
              <a:gd name="T18" fmla="+- 0 925 925"/>
              <a:gd name="T19" fmla="*/ 925 h 13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504" h="1349">
                <a:moveTo>
                  <a:pt x="504" y="0"/>
                </a:moveTo>
                <a:lnTo>
                  <a:pt x="0" y="0"/>
                </a:lnTo>
                <a:lnTo>
                  <a:pt x="0" y="1348"/>
                </a:lnTo>
                <a:lnTo>
                  <a:pt x="504" y="1348"/>
                </a:lnTo>
                <a:lnTo>
                  <a:pt x="504" y="0"/>
                </a:lnTo>
              </a:path>
            </a:pathLst>
          </a:custGeom>
          <a:solidFill>
            <a:srgbClr val="FF620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0" name="Freeform 10"/>
          <p:cNvSpPr>
            <a:spLocks noChangeAspect="1"/>
          </p:cNvSpPr>
          <p:nvPr/>
        </p:nvSpPr>
        <p:spPr bwMode="auto">
          <a:xfrm>
            <a:off x="5231864" y="3806768"/>
            <a:ext cx="108000" cy="108000"/>
          </a:xfrm>
          <a:custGeom>
            <a:avLst/>
            <a:gdLst>
              <a:gd name="T0" fmla="+- 0 11124 10620"/>
              <a:gd name="T1" fmla="*/ T0 w 504"/>
              <a:gd name="T2" fmla="+- 0 2129 2129"/>
              <a:gd name="T3" fmla="*/ 2129 h 144"/>
              <a:gd name="T4" fmla="+- 0 10620 10620"/>
              <a:gd name="T5" fmla="*/ T4 w 504"/>
              <a:gd name="T6" fmla="+- 0 2129 2129"/>
              <a:gd name="T7" fmla="*/ 2129 h 144"/>
              <a:gd name="T8" fmla="+- 0 10620 10620"/>
              <a:gd name="T9" fmla="*/ T8 w 504"/>
              <a:gd name="T10" fmla="+- 0 2273 2129"/>
              <a:gd name="T11" fmla="*/ 2273 h 144"/>
              <a:gd name="T12" fmla="+- 0 11124 10620"/>
              <a:gd name="T13" fmla="*/ T12 w 504"/>
              <a:gd name="T14" fmla="+- 0 2273 2129"/>
              <a:gd name="T15" fmla="*/ 2273 h 144"/>
              <a:gd name="T16" fmla="+- 0 11124 10620"/>
              <a:gd name="T17" fmla="*/ T16 w 504"/>
              <a:gd name="T18" fmla="+- 0 2129 2129"/>
              <a:gd name="T19" fmla="*/ 2129 h 1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504" h="144">
                <a:moveTo>
                  <a:pt x="504" y="0"/>
                </a:moveTo>
                <a:lnTo>
                  <a:pt x="0" y="0"/>
                </a:lnTo>
                <a:lnTo>
                  <a:pt x="0" y="144"/>
                </a:lnTo>
                <a:lnTo>
                  <a:pt x="504" y="144"/>
                </a:lnTo>
                <a:lnTo>
                  <a:pt x="504" y="0"/>
                </a:lnTo>
              </a:path>
            </a:pathLst>
          </a:custGeom>
          <a:solidFill>
            <a:srgbClr val="091D6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1" name="Prostokąt 160"/>
          <p:cNvSpPr/>
          <p:nvPr/>
        </p:nvSpPr>
        <p:spPr>
          <a:xfrm>
            <a:off x="5383322" y="4344595"/>
            <a:ext cx="4635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</a:rPr>
              <a:t>+285%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162" name="Prostokąt 161"/>
          <p:cNvSpPr/>
          <p:nvPr/>
        </p:nvSpPr>
        <p:spPr>
          <a:xfrm>
            <a:off x="6493799" y="4326691"/>
            <a:ext cx="4635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</a:rPr>
              <a:t>+</a:t>
            </a:r>
            <a:r>
              <a:rPr lang="en-US" sz="800" dirty="0" smtClean="0">
                <a:solidFill>
                  <a:srgbClr val="002060"/>
                </a:solidFill>
              </a:rPr>
              <a:t>28</a:t>
            </a:r>
            <a:r>
              <a:rPr lang="pl-PL" sz="800" dirty="0" smtClean="0">
                <a:solidFill>
                  <a:srgbClr val="002060"/>
                </a:solidFill>
              </a:rPr>
              <a:t>6</a:t>
            </a:r>
            <a:r>
              <a:rPr lang="en-US" sz="800" dirty="0" smtClean="0">
                <a:solidFill>
                  <a:srgbClr val="002060"/>
                </a:solidFill>
              </a:rPr>
              <a:t>%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163" name="Prostokąt 162"/>
          <p:cNvSpPr/>
          <p:nvPr/>
        </p:nvSpPr>
        <p:spPr>
          <a:xfrm>
            <a:off x="7621819" y="3356054"/>
            <a:ext cx="4122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002060"/>
                </a:solidFill>
              </a:rPr>
              <a:t>+</a:t>
            </a:r>
            <a:r>
              <a:rPr lang="pl-PL" sz="800" dirty="0" smtClean="0">
                <a:solidFill>
                  <a:srgbClr val="002060"/>
                </a:solidFill>
              </a:rPr>
              <a:t>36</a:t>
            </a:r>
            <a:r>
              <a:rPr lang="en-US" sz="800" dirty="0" smtClean="0">
                <a:solidFill>
                  <a:srgbClr val="002060"/>
                </a:solidFill>
              </a:rPr>
              <a:t>%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164" name="Prostokąt 163"/>
          <p:cNvSpPr/>
          <p:nvPr/>
        </p:nvSpPr>
        <p:spPr>
          <a:xfrm>
            <a:off x="5237756" y="4869740"/>
            <a:ext cx="3642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0,06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165" name="Prostokąt 164"/>
          <p:cNvSpPr/>
          <p:nvPr/>
        </p:nvSpPr>
        <p:spPr>
          <a:xfrm>
            <a:off x="5601958" y="4780302"/>
            <a:ext cx="3642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0,22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166" name="Prostokąt 165"/>
          <p:cNvSpPr/>
          <p:nvPr/>
        </p:nvSpPr>
        <p:spPr>
          <a:xfrm>
            <a:off x="6388285" y="4859635"/>
            <a:ext cx="3642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0,05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167" name="Prostokąt 166"/>
          <p:cNvSpPr/>
          <p:nvPr/>
        </p:nvSpPr>
        <p:spPr>
          <a:xfrm>
            <a:off x="6686386" y="4763176"/>
            <a:ext cx="3642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0,19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168" name="Prostokąt 167"/>
          <p:cNvSpPr/>
          <p:nvPr/>
        </p:nvSpPr>
        <p:spPr>
          <a:xfrm>
            <a:off x="7422431" y="3999241"/>
            <a:ext cx="3642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1,76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169" name="Prostokąt 168"/>
          <p:cNvSpPr/>
          <p:nvPr/>
        </p:nvSpPr>
        <p:spPr>
          <a:xfrm>
            <a:off x="7776610" y="3707869"/>
            <a:ext cx="3642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>
                <a:solidFill>
                  <a:srgbClr val="002060"/>
                </a:solidFill>
              </a:rPr>
              <a:t>2,39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170" name="Symbol zastępczy numeru slajdu 3"/>
          <p:cNvSpPr txBox="1">
            <a:spLocks/>
          </p:cNvSpPr>
          <p:nvPr/>
        </p:nvSpPr>
        <p:spPr>
          <a:xfrm>
            <a:off x="8483600" y="6524625"/>
            <a:ext cx="425450" cy="2762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274AC-0453-421A-8472-E233C1E64E77}" type="slidenum">
              <a:rPr lang="en-GB" altLang="pl-PL" sz="8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GB" altLang="pl-PL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0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88640"/>
            <a:ext cx="85689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sz="2800" b="1" dirty="0">
                <a:solidFill>
                  <a:srgbClr val="002060"/>
                </a:solidFill>
              </a:rPr>
              <a:t>Regulatory environment </a:t>
            </a:r>
            <a:r>
              <a:rPr lang="en-US" sz="2800" b="1" dirty="0" smtClean="0">
                <a:solidFill>
                  <a:srgbClr val="002060"/>
                </a:solidFill>
              </a:rPr>
              <a:t>(</a:t>
            </a:r>
            <a:r>
              <a:rPr lang="pl-PL" sz="2800" b="1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/2</a:t>
            </a:r>
            <a:r>
              <a:rPr lang="en-US" sz="2800" b="1" dirty="0">
                <a:solidFill>
                  <a:srgbClr val="002060"/>
                </a:solidFill>
              </a:rPr>
              <a:t>)</a:t>
            </a:r>
            <a:r>
              <a:rPr lang="pl-PL" sz="2800" b="1" dirty="0">
                <a:solidFill>
                  <a:srgbClr val="002060"/>
                </a:solidFill>
              </a:rPr>
              <a:t/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The bill on </a:t>
            </a:r>
            <a:r>
              <a:rPr lang="pl-PL" sz="2200" dirty="0" err="1" smtClean="0">
                <a:solidFill>
                  <a:srgbClr val="002060"/>
                </a:solidFill>
              </a:rPr>
              <a:t>taxing</a:t>
            </a:r>
            <a:r>
              <a:rPr lang="pl-PL" sz="2200" dirty="0" smtClean="0">
                <a:solidFill>
                  <a:srgbClr val="002060"/>
                </a:solidFill>
              </a:rPr>
              <a:t> </a:t>
            </a:r>
            <a:r>
              <a:rPr lang="pl-PL" sz="2200" dirty="0" err="1" smtClean="0">
                <a:solidFill>
                  <a:srgbClr val="002060"/>
                </a:solidFill>
              </a:rPr>
              <a:t>hydrocarbon</a:t>
            </a:r>
            <a:r>
              <a:rPr lang="pl-PL" sz="2200" dirty="0" smtClean="0">
                <a:solidFill>
                  <a:srgbClr val="002060"/>
                </a:solidFill>
              </a:rPr>
              <a:t> </a:t>
            </a:r>
            <a:r>
              <a:rPr lang="pl-PL" sz="2200" dirty="0" err="1" smtClean="0">
                <a:solidFill>
                  <a:srgbClr val="002060"/>
                </a:solidFill>
              </a:rPr>
              <a:t>extraction</a:t>
            </a:r>
            <a:r>
              <a:rPr lang="pl-PL" sz="2200" dirty="0" smtClean="0">
                <a:solidFill>
                  <a:srgbClr val="002060"/>
                </a:solidFill>
              </a:rPr>
              <a:t> and </a:t>
            </a:r>
            <a:r>
              <a:rPr lang="pl-PL" sz="2200" dirty="0" err="1" smtClean="0">
                <a:solidFill>
                  <a:srgbClr val="002060"/>
                </a:solidFill>
              </a:rPr>
              <a:t>fiscal</a:t>
            </a:r>
            <a:r>
              <a:rPr lang="pl-PL" sz="2200" dirty="0" smtClean="0">
                <a:solidFill>
                  <a:srgbClr val="002060"/>
                </a:solidFill>
              </a:rPr>
              <a:t> regime</a:t>
            </a:r>
            <a:endParaRPr lang="pl-PL" sz="2200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3863" y="1431925"/>
            <a:ext cx="8296275" cy="354013"/>
            <a:chOff x="668" y="438"/>
            <a:chExt cx="13065" cy="558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3368" y="450"/>
              <a:ext cx="2925" cy="533"/>
              <a:chOff x="3368" y="450"/>
              <a:chExt cx="2925" cy="533"/>
            </a:xfrm>
          </p:grpSpPr>
          <p:sp>
            <p:nvSpPr>
              <p:cNvPr id="19" name="Freeform 4"/>
              <p:cNvSpPr>
                <a:spLocks/>
              </p:cNvSpPr>
              <p:nvPr/>
            </p:nvSpPr>
            <p:spPr bwMode="auto">
              <a:xfrm>
                <a:off x="3368" y="450"/>
                <a:ext cx="2925" cy="533"/>
              </a:xfrm>
              <a:custGeom>
                <a:avLst/>
                <a:gdLst>
                  <a:gd name="T0" fmla="+- 0 6109 3368"/>
                  <a:gd name="T1" fmla="*/ T0 w 2925"/>
                  <a:gd name="T2" fmla="+- 0 450 450"/>
                  <a:gd name="T3" fmla="*/ 450 h 533"/>
                  <a:gd name="T4" fmla="+- 0 3368 3368"/>
                  <a:gd name="T5" fmla="*/ T4 w 2925"/>
                  <a:gd name="T6" fmla="+- 0 450 450"/>
                  <a:gd name="T7" fmla="*/ 450 h 533"/>
                  <a:gd name="T8" fmla="+- 0 3551 3368"/>
                  <a:gd name="T9" fmla="*/ T8 w 2925"/>
                  <a:gd name="T10" fmla="+- 0 717 450"/>
                  <a:gd name="T11" fmla="*/ 717 h 533"/>
                  <a:gd name="T12" fmla="+- 0 3368 3368"/>
                  <a:gd name="T13" fmla="*/ T12 w 2925"/>
                  <a:gd name="T14" fmla="+- 0 983 450"/>
                  <a:gd name="T15" fmla="*/ 983 h 533"/>
                  <a:gd name="T16" fmla="+- 0 6109 3368"/>
                  <a:gd name="T17" fmla="*/ T16 w 2925"/>
                  <a:gd name="T18" fmla="+- 0 983 450"/>
                  <a:gd name="T19" fmla="*/ 983 h 533"/>
                  <a:gd name="T20" fmla="+- 0 6293 3368"/>
                  <a:gd name="T21" fmla="*/ T20 w 2925"/>
                  <a:gd name="T22" fmla="+- 0 717 450"/>
                  <a:gd name="T23" fmla="*/ 717 h 533"/>
                  <a:gd name="T24" fmla="+- 0 6109 3368"/>
                  <a:gd name="T25" fmla="*/ T24 w 2925"/>
                  <a:gd name="T26" fmla="+- 0 450 450"/>
                  <a:gd name="T27" fmla="*/ 450 h 5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925" h="533">
                    <a:moveTo>
                      <a:pt x="2741" y="0"/>
                    </a:moveTo>
                    <a:lnTo>
                      <a:pt x="0" y="0"/>
                    </a:lnTo>
                    <a:lnTo>
                      <a:pt x="183" y="267"/>
                    </a:lnTo>
                    <a:lnTo>
                      <a:pt x="0" y="533"/>
                    </a:lnTo>
                    <a:lnTo>
                      <a:pt x="2741" y="533"/>
                    </a:lnTo>
                    <a:lnTo>
                      <a:pt x="2925" y="267"/>
                    </a:lnTo>
                    <a:lnTo>
                      <a:pt x="2741" y="0"/>
                    </a:lnTo>
                  </a:path>
                </a:pathLst>
              </a:custGeom>
              <a:solidFill>
                <a:srgbClr val="091D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368" y="450"/>
              <a:ext cx="2925" cy="533"/>
              <a:chOff x="3368" y="450"/>
              <a:chExt cx="2925" cy="533"/>
            </a:xfrm>
          </p:grpSpPr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3368" y="450"/>
                <a:ext cx="2925" cy="533"/>
              </a:xfrm>
              <a:custGeom>
                <a:avLst/>
                <a:gdLst>
                  <a:gd name="T0" fmla="+- 0 3368 3368"/>
                  <a:gd name="T1" fmla="*/ T0 w 2925"/>
                  <a:gd name="T2" fmla="+- 0 450 450"/>
                  <a:gd name="T3" fmla="*/ 450 h 533"/>
                  <a:gd name="T4" fmla="+- 0 6109 3368"/>
                  <a:gd name="T5" fmla="*/ T4 w 2925"/>
                  <a:gd name="T6" fmla="+- 0 450 450"/>
                  <a:gd name="T7" fmla="*/ 450 h 533"/>
                  <a:gd name="T8" fmla="+- 0 6293 3368"/>
                  <a:gd name="T9" fmla="*/ T8 w 2925"/>
                  <a:gd name="T10" fmla="+- 0 717 450"/>
                  <a:gd name="T11" fmla="*/ 717 h 533"/>
                  <a:gd name="T12" fmla="+- 0 6109 3368"/>
                  <a:gd name="T13" fmla="*/ T12 w 2925"/>
                  <a:gd name="T14" fmla="+- 0 983 450"/>
                  <a:gd name="T15" fmla="*/ 983 h 533"/>
                  <a:gd name="T16" fmla="+- 0 3368 3368"/>
                  <a:gd name="T17" fmla="*/ T16 w 2925"/>
                  <a:gd name="T18" fmla="+- 0 983 450"/>
                  <a:gd name="T19" fmla="*/ 983 h 533"/>
                  <a:gd name="T20" fmla="+- 0 3551 3368"/>
                  <a:gd name="T21" fmla="*/ T20 w 2925"/>
                  <a:gd name="T22" fmla="+- 0 717 450"/>
                  <a:gd name="T23" fmla="*/ 717 h 533"/>
                  <a:gd name="T24" fmla="+- 0 3368 3368"/>
                  <a:gd name="T25" fmla="*/ T24 w 2925"/>
                  <a:gd name="T26" fmla="+- 0 450 450"/>
                  <a:gd name="T27" fmla="*/ 450 h 5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925" h="533">
                    <a:moveTo>
                      <a:pt x="0" y="0"/>
                    </a:moveTo>
                    <a:lnTo>
                      <a:pt x="2741" y="0"/>
                    </a:lnTo>
                    <a:lnTo>
                      <a:pt x="2925" y="267"/>
                    </a:lnTo>
                    <a:lnTo>
                      <a:pt x="2741" y="533"/>
                    </a:lnTo>
                    <a:lnTo>
                      <a:pt x="0" y="533"/>
                    </a:lnTo>
                    <a:lnTo>
                      <a:pt x="183" y="26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rgbClr val="091D6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680" y="450"/>
              <a:ext cx="2797" cy="533"/>
              <a:chOff x="680" y="450"/>
              <a:chExt cx="2797" cy="533"/>
            </a:xfrm>
          </p:grpSpPr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680" y="450"/>
                <a:ext cx="2797" cy="533"/>
              </a:xfrm>
              <a:custGeom>
                <a:avLst/>
                <a:gdLst>
                  <a:gd name="T0" fmla="+- 0 3294 680"/>
                  <a:gd name="T1" fmla="*/ T0 w 2797"/>
                  <a:gd name="T2" fmla="+- 0 450 450"/>
                  <a:gd name="T3" fmla="*/ 450 h 533"/>
                  <a:gd name="T4" fmla="+- 0 680 680"/>
                  <a:gd name="T5" fmla="*/ T4 w 2797"/>
                  <a:gd name="T6" fmla="+- 0 450 450"/>
                  <a:gd name="T7" fmla="*/ 450 h 533"/>
                  <a:gd name="T8" fmla="+- 0 863 680"/>
                  <a:gd name="T9" fmla="*/ T8 w 2797"/>
                  <a:gd name="T10" fmla="+- 0 717 450"/>
                  <a:gd name="T11" fmla="*/ 717 h 533"/>
                  <a:gd name="T12" fmla="+- 0 680 680"/>
                  <a:gd name="T13" fmla="*/ T12 w 2797"/>
                  <a:gd name="T14" fmla="+- 0 983 450"/>
                  <a:gd name="T15" fmla="*/ 983 h 533"/>
                  <a:gd name="T16" fmla="+- 0 3294 680"/>
                  <a:gd name="T17" fmla="*/ T16 w 2797"/>
                  <a:gd name="T18" fmla="+- 0 983 450"/>
                  <a:gd name="T19" fmla="*/ 983 h 533"/>
                  <a:gd name="T20" fmla="+- 0 3477 680"/>
                  <a:gd name="T21" fmla="*/ T20 w 2797"/>
                  <a:gd name="T22" fmla="+- 0 717 450"/>
                  <a:gd name="T23" fmla="*/ 717 h 533"/>
                  <a:gd name="T24" fmla="+- 0 3294 680"/>
                  <a:gd name="T25" fmla="*/ T24 w 2797"/>
                  <a:gd name="T26" fmla="+- 0 450 450"/>
                  <a:gd name="T27" fmla="*/ 450 h 5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97" h="533">
                    <a:moveTo>
                      <a:pt x="2614" y="0"/>
                    </a:moveTo>
                    <a:lnTo>
                      <a:pt x="0" y="0"/>
                    </a:lnTo>
                    <a:lnTo>
                      <a:pt x="183" y="267"/>
                    </a:lnTo>
                    <a:lnTo>
                      <a:pt x="0" y="533"/>
                    </a:lnTo>
                    <a:lnTo>
                      <a:pt x="2614" y="533"/>
                    </a:lnTo>
                    <a:lnTo>
                      <a:pt x="2797" y="267"/>
                    </a:lnTo>
                    <a:lnTo>
                      <a:pt x="2614" y="0"/>
                    </a:lnTo>
                  </a:path>
                </a:pathLst>
              </a:custGeom>
              <a:solidFill>
                <a:srgbClr val="091D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680" y="450"/>
              <a:ext cx="2797" cy="533"/>
              <a:chOff x="680" y="450"/>
              <a:chExt cx="2797" cy="533"/>
            </a:xfrm>
          </p:grpSpPr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680" y="450"/>
                <a:ext cx="2797" cy="533"/>
              </a:xfrm>
              <a:custGeom>
                <a:avLst/>
                <a:gdLst>
                  <a:gd name="T0" fmla="+- 0 680 680"/>
                  <a:gd name="T1" fmla="*/ T0 w 2797"/>
                  <a:gd name="T2" fmla="+- 0 450 450"/>
                  <a:gd name="T3" fmla="*/ 450 h 533"/>
                  <a:gd name="T4" fmla="+- 0 3294 680"/>
                  <a:gd name="T5" fmla="*/ T4 w 2797"/>
                  <a:gd name="T6" fmla="+- 0 450 450"/>
                  <a:gd name="T7" fmla="*/ 450 h 533"/>
                  <a:gd name="T8" fmla="+- 0 3477 680"/>
                  <a:gd name="T9" fmla="*/ T8 w 2797"/>
                  <a:gd name="T10" fmla="+- 0 717 450"/>
                  <a:gd name="T11" fmla="*/ 717 h 533"/>
                  <a:gd name="T12" fmla="+- 0 3294 680"/>
                  <a:gd name="T13" fmla="*/ T12 w 2797"/>
                  <a:gd name="T14" fmla="+- 0 983 450"/>
                  <a:gd name="T15" fmla="*/ 983 h 533"/>
                  <a:gd name="T16" fmla="+- 0 680 680"/>
                  <a:gd name="T17" fmla="*/ T16 w 2797"/>
                  <a:gd name="T18" fmla="+- 0 983 450"/>
                  <a:gd name="T19" fmla="*/ 983 h 533"/>
                  <a:gd name="T20" fmla="+- 0 863 680"/>
                  <a:gd name="T21" fmla="*/ T20 w 2797"/>
                  <a:gd name="T22" fmla="+- 0 717 450"/>
                  <a:gd name="T23" fmla="*/ 717 h 533"/>
                  <a:gd name="T24" fmla="+- 0 680 680"/>
                  <a:gd name="T25" fmla="*/ T24 w 2797"/>
                  <a:gd name="T26" fmla="+- 0 450 450"/>
                  <a:gd name="T27" fmla="*/ 450 h 5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97" h="533">
                    <a:moveTo>
                      <a:pt x="0" y="0"/>
                    </a:moveTo>
                    <a:lnTo>
                      <a:pt x="2614" y="0"/>
                    </a:lnTo>
                    <a:lnTo>
                      <a:pt x="2797" y="267"/>
                    </a:lnTo>
                    <a:lnTo>
                      <a:pt x="2614" y="533"/>
                    </a:lnTo>
                    <a:lnTo>
                      <a:pt x="0" y="533"/>
                    </a:lnTo>
                    <a:lnTo>
                      <a:pt x="183" y="26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rgbClr val="091D6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1466" y="450"/>
              <a:ext cx="2254" cy="533"/>
              <a:chOff x="11466" y="450"/>
              <a:chExt cx="2254" cy="533"/>
            </a:xfrm>
          </p:grpSpPr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1466" y="450"/>
                <a:ext cx="2254" cy="533"/>
              </a:xfrm>
              <a:custGeom>
                <a:avLst/>
                <a:gdLst>
                  <a:gd name="T0" fmla="+- 0 11466 11466"/>
                  <a:gd name="T1" fmla="*/ T0 w 2254"/>
                  <a:gd name="T2" fmla="+- 0 450 450"/>
                  <a:gd name="T3" fmla="*/ 450 h 533"/>
                  <a:gd name="T4" fmla="+- 0 13537 11466"/>
                  <a:gd name="T5" fmla="*/ T4 w 2254"/>
                  <a:gd name="T6" fmla="+- 0 450 450"/>
                  <a:gd name="T7" fmla="*/ 450 h 533"/>
                  <a:gd name="T8" fmla="+- 0 13720 11466"/>
                  <a:gd name="T9" fmla="*/ T8 w 2254"/>
                  <a:gd name="T10" fmla="+- 0 717 450"/>
                  <a:gd name="T11" fmla="*/ 717 h 533"/>
                  <a:gd name="T12" fmla="+- 0 13537 11466"/>
                  <a:gd name="T13" fmla="*/ T12 w 2254"/>
                  <a:gd name="T14" fmla="+- 0 983 450"/>
                  <a:gd name="T15" fmla="*/ 983 h 533"/>
                  <a:gd name="T16" fmla="+- 0 11466 11466"/>
                  <a:gd name="T17" fmla="*/ T16 w 2254"/>
                  <a:gd name="T18" fmla="+- 0 983 450"/>
                  <a:gd name="T19" fmla="*/ 983 h 533"/>
                  <a:gd name="T20" fmla="+- 0 11649 11466"/>
                  <a:gd name="T21" fmla="*/ T20 w 2254"/>
                  <a:gd name="T22" fmla="+- 0 717 450"/>
                  <a:gd name="T23" fmla="*/ 717 h 533"/>
                  <a:gd name="T24" fmla="+- 0 11466 11466"/>
                  <a:gd name="T25" fmla="*/ T24 w 2254"/>
                  <a:gd name="T26" fmla="+- 0 450 450"/>
                  <a:gd name="T27" fmla="*/ 450 h 5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254" h="533">
                    <a:moveTo>
                      <a:pt x="0" y="0"/>
                    </a:moveTo>
                    <a:lnTo>
                      <a:pt x="2071" y="0"/>
                    </a:lnTo>
                    <a:lnTo>
                      <a:pt x="2254" y="267"/>
                    </a:lnTo>
                    <a:lnTo>
                      <a:pt x="2071" y="533"/>
                    </a:lnTo>
                    <a:lnTo>
                      <a:pt x="0" y="533"/>
                    </a:lnTo>
                    <a:lnTo>
                      <a:pt x="183" y="26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rgbClr val="091D6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9099" y="450"/>
              <a:ext cx="2475" cy="533"/>
              <a:chOff x="9099" y="450"/>
              <a:chExt cx="2475" cy="533"/>
            </a:xfrm>
          </p:grpSpPr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9099" y="450"/>
                <a:ext cx="2475" cy="533"/>
              </a:xfrm>
              <a:custGeom>
                <a:avLst/>
                <a:gdLst>
                  <a:gd name="T0" fmla="+- 0 9099 9099"/>
                  <a:gd name="T1" fmla="*/ T0 w 2475"/>
                  <a:gd name="T2" fmla="+- 0 450 450"/>
                  <a:gd name="T3" fmla="*/ 450 h 533"/>
                  <a:gd name="T4" fmla="+- 0 11391 9099"/>
                  <a:gd name="T5" fmla="*/ T4 w 2475"/>
                  <a:gd name="T6" fmla="+- 0 450 450"/>
                  <a:gd name="T7" fmla="*/ 450 h 533"/>
                  <a:gd name="T8" fmla="+- 0 11574 9099"/>
                  <a:gd name="T9" fmla="*/ T8 w 2475"/>
                  <a:gd name="T10" fmla="+- 0 717 450"/>
                  <a:gd name="T11" fmla="*/ 717 h 533"/>
                  <a:gd name="T12" fmla="+- 0 11391 9099"/>
                  <a:gd name="T13" fmla="*/ T12 w 2475"/>
                  <a:gd name="T14" fmla="+- 0 983 450"/>
                  <a:gd name="T15" fmla="*/ 983 h 533"/>
                  <a:gd name="T16" fmla="+- 0 9099 9099"/>
                  <a:gd name="T17" fmla="*/ T16 w 2475"/>
                  <a:gd name="T18" fmla="+- 0 983 450"/>
                  <a:gd name="T19" fmla="*/ 983 h 533"/>
                  <a:gd name="T20" fmla="+- 0 9283 9099"/>
                  <a:gd name="T21" fmla="*/ T20 w 2475"/>
                  <a:gd name="T22" fmla="+- 0 717 450"/>
                  <a:gd name="T23" fmla="*/ 717 h 533"/>
                  <a:gd name="T24" fmla="+- 0 9099 9099"/>
                  <a:gd name="T25" fmla="*/ T24 w 2475"/>
                  <a:gd name="T26" fmla="+- 0 450 450"/>
                  <a:gd name="T27" fmla="*/ 450 h 5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475" h="533">
                    <a:moveTo>
                      <a:pt x="0" y="0"/>
                    </a:moveTo>
                    <a:lnTo>
                      <a:pt x="2292" y="0"/>
                    </a:lnTo>
                    <a:lnTo>
                      <a:pt x="2475" y="267"/>
                    </a:lnTo>
                    <a:lnTo>
                      <a:pt x="2292" y="533"/>
                    </a:lnTo>
                    <a:lnTo>
                      <a:pt x="0" y="533"/>
                    </a:lnTo>
                    <a:lnTo>
                      <a:pt x="184" y="26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rgbClr val="091D6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6180" y="450"/>
              <a:ext cx="3037" cy="533"/>
              <a:chOff x="6180" y="450"/>
              <a:chExt cx="3037" cy="533"/>
            </a:xfrm>
          </p:grpSpPr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6180" y="450"/>
                <a:ext cx="3037" cy="533"/>
              </a:xfrm>
              <a:custGeom>
                <a:avLst/>
                <a:gdLst>
                  <a:gd name="T0" fmla="+- 0 9034 6180"/>
                  <a:gd name="T1" fmla="*/ T0 w 3037"/>
                  <a:gd name="T2" fmla="+- 0 450 450"/>
                  <a:gd name="T3" fmla="*/ 450 h 533"/>
                  <a:gd name="T4" fmla="+- 0 6180 6180"/>
                  <a:gd name="T5" fmla="*/ T4 w 3037"/>
                  <a:gd name="T6" fmla="+- 0 450 450"/>
                  <a:gd name="T7" fmla="*/ 450 h 533"/>
                  <a:gd name="T8" fmla="+- 0 6363 6180"/>
                  <a:gd name="T9" fmla="*/ T8 w 3037"/>
                  <a:gd name="T10" fmla="+- 0 717 450"/>
                  <a:gd name="T11" fmla="*/ 717 h 533"/>
                  <a:gd name="T12" fmla="+- 0 6180 6180"/>
                  <a:gd name="T13" fmla="*/ T12 w 3037"/>
                  <a:gd name="T14" fmla="+- 0 983 450"/>
                  <a:gd name="T15" fmla="*/ 983 h 533"/>
                  <a:gd name="T16" fmla="+- 0 9034 6180"/>
                  <a:gd name="T17" fmla="*/ T16 w 3037"/>
                  <a:gd name="T18" fmla="+- 0 983 450"/>
                  <a:gd name="T19" fmla="*/ 983 h 533"/>
                  <a:gd name="T20" fmla="+- 0 9217 6180"/>
                  <a:gd name="T21" fmla="*/ T20 w 3037"/>
                  <a:gd name="T22" fmla="+- 0 717 450"/>
                  <a:gd name="T23" fmla="*/ 717 h 533"/>
                  <a:gd name="T24" fmla="+- 0 9034 6180"/>
                  <a:gd name="T25" fmla="*/ T24 w 3037"/>
                  <a:gd name="T26" fmla="+- 0 450 450"/>
                  <a:gd name="T27" fmla="*/ 450 h 5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037" h="533">
                    <a:moveTo>
                      <a:pt x="2854" y="0"/>
                    </a:moveTo>
                    <a:lnTo>
                      <a:pt x="0" y="0"/>
                    </a:lnTo>
                    <a:lnTo>
                      <a:pt x="183" y="267"/>
                    </a:lnTo>
                    <a:lnTo>
                      <a:pt x="0" y="533"/>
                    </a:lnTo>
                    <a:lnTo>
                      <a:pt x="2854" y="533"/>
                    </a:lnTo>
                    <a:lnTo>
                      <a:pt x="3037" y="267"/>
                    </a:lnTo>
                    <a:lnTo>
                      <a:pt x="2854" y="0"/>
                    </a:lnTo>
                  </a:path>
                </a:pathLst>
              </a:custGeom>
              <a:solidFill>
                <a:srgbClr val="091D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6180" y="450"/>
              <a:ext cx="3037" cy="533"/>
              <a:chOff x="6180" y="450"/>
              <a:chExt cx="3037" cy="533"/>
            </a:xfrm>
          </p:grpSpPr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6180" y="450"/>
                <a:ext cx="3037" cy="533"/>
              </a:xfrm>
              <a:custGeom>
                <a:avLst/>
                <a:gdLst>
                  <a:gd name="T0" fmla="+- 0 6180 6180"/>
                  <a:gd name="T1" fmla="*/ T0 w 3037"/>
                  <a:gd name="T2" fmla="+- 0 450 450"/>
                  <a:gd name="T3" fmla="*/ 450 h 533"/>
                  <a:gd name="T4" fmla="+- 0 9034 6180"/>
                  <a:gd name="T5" fmla="*/ T4 w 3037"/>
                  <a:gd name="T6" fmla="+- 0 450 450"/>
                  <a:gd name="T7" fmla="*/ 450 h 533"/>
                  <a:gd name="T8" fmla="+- 0 9217 6180"/>
                  <a:gd name="T9" fmla="*/ T8 w 3037"/>
                  <a:gd name="T10" fmla="+- 0 717 450"/>
                  <a:gd name="T11" fmla="*/ 717 h 533"/>
                  <a:gd name="T12" fmla="+- 0 9034 6180"/>
                  <a:gd name="T13" fmla="*/ T12 w 3037"/>
                  <a:gd name="T14" fmla="+- 0 983 450"/>
                  <a:gd name="T15" fmla="*/ 983 h 533"/>
                  <a:gd name="T16" fmla="+- 0 6180 6180"/>
                  <a:gd name="T17" fmla="*/ T16 w 3037"/>
                  <a:gd name="T18" fmla="+- 0 983 450"/>
                  <a:gd name="T19" fmla="*/ 983 h 533"/>
                  <a:gd name="T20" fmla="+- 0 6363 6180"/>
                  <a:gd name="T21" fmla="*/ T20 w 3037"/>
                  <a:gd name="T22" fmla="+- 0 717 450"/>
                  <a:gd name="T23" fmla="*/ 717 h 533"/>
                  <a:gd name="T24" fmla="+- 0 6180 6180"/>
                  <a:gd name="T25" fmla="*/ T24 w 3037"/>
                  <a:gd name="T26" fmla="+- 0 450 450"/>
                  <a:gd name="T27" fmla="*/ 450 h 5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037" h="533">
                    <a:moveTo>
                      <a:pt x="0" y="0"/>
                    </a:moveTo>
                    <a:lnTo>
                      <a:pt x="2854" y="0"/>
                    </a:lnTo>
                    <a:lnTo>
                      <a:pt x="3037" y="267"/>
                    </a:lnTo>
                    <a:lnTo>
                      <a:pt x="2854" y="533"/>
                    </a:lnTo>
                    <a:lnTo>
                      <a:pt x="0" y="533"/>
                    </a:lnTo>
                    <a:lnTo>
                      <a:pt x="183" y="26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5875">
                <a:solidFill>
                  <a:srgbClr val="091D6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67544" y="1083593"/>
            <a:ext cx="8280400" cy="257175"/>
            <a:chOff x="680" y="1771"/>
            <a:chExt cx="13040" cy="403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80" y="1771"/>
              <a:ext cx="13040" cy="403"/>
            </a:xfrm>
            <a:custGeom>
              <a:avLst/>
              <a:gdLst>
                <a:gd name="T0" fmla="+- 0 680 680"/>
                <a:gd name="T1" fmla="*/ T0 w 13040"/>
                <a:gd name="T2" fmla="+- 0 2174 1771"/>
                <a:gd name="T3" fmla="*/ 2174 h 403"/>
                <a:gd name="T4" fmla="+- 0 13720 680"/>
                <a:gd name="T5" fmla="*/ T4 w 13040"/>
                <a:gd name="T6" fmla="+- 0 2174 1771"/>
                <a:gd name="T7" fmla="*/ 2174 h 403"/>
                <a:gd name="T8" fmla="+- 0 13720 680"/>
                <a:gd name="T9" fmla="*/ T8 w 13040"/>
                <a:gd name="T10" fmla="+- 0 1771 1771"/>
                <a:gd name="T11" fmla="*/ 1771 h 403"/>
                <a:gd name="T12" fmla="+- 0 680 680"/>
                <a:gd name="T13" fmla="*/ T12 w 13040"/>
                <a:gd name="T14" fmla="+- 0 1771 1771"/>
                <a:gd name="T15" fmla="*/ 1771 h 403"/>
                <a:gd name="T16" fmla="+- 0 680 680"/>
                <a:gd name="T17" fmla="*/ T16 w 13040"/>
                <a:gd name="T18" fmla="+- 0 2174 1771"/>
                <a:gd name="T19" fmla="*/ 2174 h 4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3040" h="403">
                  <a:moveTo>
                    <a:pt x="0" y="403"/>
                  </a:moveTo>
                  <a:lnTo>
                    <a:pt x="13040" y="403"/>
                  </a:lnTo>
                  <a:lnTo>
                    <a:pt x="13040" y="0"/>
                  </a:lnTo>
                  <a:lnTo>
                    <a:pt x="0" y="0"/>
                  </a:lnTo>
                  <a:lnTo>
                    <a:pt x="0" y="403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3" name="Prostokąt 22"/>
          <p:cNvSpPr/>
          <p:nvPr/>
        </p:nvSpPr>
        <p:spPr>
          <a:xfrm>
            <a:off x="3682173" y="1083593"/>
            <a:ext cx="17796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Timeline of works on the bill</a:t>
            </a:r>
            <a:endParaRPr lang="pl-PL" sz="1050" dirty="0">
              <a:solidFill>
                <a:schemeClr val="bg1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539552" y="1485503"/>
            <a:ext cx="15696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Publication of the bill draft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456145" y="1481655"/>
            <a:ext cx="12218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Public </a:t>
            </a:r>
            <a:r>
              <a:rPr lang="en-US" sz="1050" dirty="0" err="1">
                <a:solidFill>
                  <a:schemeClr val="bg1"/>
                </a:solidFill>
              </a:rPr>
              <a:t>conslutation</a:t>
            </a:r>
            <a:endParaRPr lang="pl-PL" sz="1050" dirty="0">
              <a:solidFill>
                <a:schemeClr val="bg1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4134265" y="1400865"/>
            <a:ext cx="13795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Adoption of the draft by the Government</a:t>
            </a:r>
            <a:endParaRPr lang="pl-PL" sz="1050" dirty="0">
              <a:solidFill>
                <a:schemeClr val="bg1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5935624" y="1477808"/>
            <a:ext cx="12554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Parliamentary work</a:t>
            </a:r>
            <a:endParaRPr lang="pl-PL" sz="1050" dirty="0">
              <a:solidFill>
                <a:srgbClr val="002060"/>
              </a:solidFill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7376517" y="1468609"/>
            <a:ext cx="13324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</a:rPr>
              <a:t>President’s signature</a:t>
            </a:r>
            <a:endParaRPr lang="en-US" sz="1050" dirty="0">
              <a:solidFill>
                <a:srgbClr val="002060"/>
              </a:solidFill>
            </a:endParaRPr>
          </a:p>
        </p:txBody>
      </p:sp>
      <p:grpSp>
        <p:nvGrpSpPr>
          <p:cNvPr id="35" name="Group 26"/>
          <p:cNvGrpSpPr>
            <a:grpSpLocks/>
          </p:cNvGrpSpPr>
          <p:nvPr/>
        </p:nvGrpSpPr>
        <p:grpSpPr bwMode="auto">
          <a:xfrm>
            <a:off x="422275" y="1843088"/>
            <a:ext cx="8296275" cy="90487"/>
            <a:chOff x="665" y="2903"/>
            <a:chExt cx="13065" cy="142"/>
          </a:xfrm>
        </p:grpSpPr>
        <p:grpSp>
          <p:nvGrpSpPr>
            <p:cNvPr id="36" name="Group 27"/>
            <p:cNvGrpSpPr>
              <a:grpSpLocks/>
            </p:cNvGrpSpPr>
            <p:nvPr/>
          </p:nvGrpSpPr>
          <p:grpSpPr bwMode="auto">
            <a:xfrm>
              <a:off x="10281" y="2916"/>
              <a:ext cx="117" cy="119"/>
              <a:chOff x="10281" y="2916"/>
              <a:chExt cx="117" cy="119"/>
            </a:xfrm>
          </p:grpSpPr>
          <p:sp>
            <p:nvSpPr>
              <p:cNvPr id="10251" name="Freeform 28"/>
              <p:cNvSpPr>
                <a:spLocks/>
              </p:cNvSpPr>
              <p:nvPr/>
            </p:nvSpPr>
            <p:spPr bwMode="auto">
              <a:xfrm>
                <a:off x="10281" y="2916"/>
                <a:ext cx="117" cy="119"/>
              </a:xfrm>
              <a:custGeom>
                <a:avLst/>
                <a:gdLst>
                  <a:gd name="T0" fmla="+- 0 10341 10281"/>
                  <a:gd name="T1" fmla="*/ T0 w 117"/>
                  <a:gd name="T2" fmla="+- 0 2916 2916"/>
                  <a:gd name="T3" fmla="*/ 2916 h 119"/>
                  <a:gd name="T4" fmla="+- 0 10319 10281"/>
                  <a:gd name="T5" fmla="*/ T4 w 117"/>
                  <a:gd name="T6" fmla="+- 0 2920 2916"/>
                  <a:gd name="T7" fmla="*/ 2920 h 119"/>
                  <a:gd name="T8" fmla="+- 0 10301 10281"/>
                  <a:gd name="T9" fmla="*/ T8 w 117"/>
                  <a:gd name="T10" fmla="+- 0 2932 2916"/>
                  <a:gd name="T11" fmla="*/ 2932 h 119"/>
                  <a:gd name="T12" fmla="+- 0 10288 10281"/>
                  <a:gd name="T13" fmla="*/ T12 w 117"/>
                  <a:gd name="T14" fmla="+- 0 2949 2916"/>
                  <a:gd name="T15" fmla="*/ 2949 h 119"/>
                  <a:gd name="T16" fmla="+- 0 10281 10281"/>
                  <a:gd name="T17" fmla="*/ T16 w 117"/>
                  <a:gd name="T18" fmla="+- 0 2970 2916"/>
                  <a:gd name="T19" fmla="*/ 2970 h 119"/>
                  <a:gd name="T20" fmla="+- 0 10285 10281"/>
                  <a:gd name="T21" fmla="*/ T20 w 117"/>
                  <a:gd name="T22" fmla="+- 0 2994 2916"/>
                  <a:gd name="T23" fmla="*/ 2994 h 119"/>
                  <a:gd name="T24" fmla="+- 0 10296 10281"/>
                  <a:gd name="T25" fmla="*/ T24 w 117"/>
                  <a:gd name="T26" fmla="+- 0 3014 2916"/>
                  <a:gd name="T27" fmla="*/ 3014 h 119"/>
                  <a:gd name="T28" fmla="+- 0 10311 10281"/>
                  <a:gd name="T29" fmla="*/ T28 w 117"/>
                  <a:gd name="T30" fmla="+- 0 3028 2916"/>
                  <a:gd name="T31" fmla="*/ 3028 h 119"/>
                  <a:gd name="T32" fmla="+- 0 10331 10281"/>
                  <a:gd name="T33" fmla="*/ T32 w 117"/>
                  <a:gd name="T34" fmla="+- 0 3035 2916"/>
                  <a:gd name="T35" fmla="*/ 3035 h 119"/>
                  <a:gd name="T36" fmla="+- 0 10357 10281"/>
                  <a:gd name="T37" fmla="*/ T36 w 117"/>
                  <a:gd name="T38" fmla="+- 0 3032 2916"/>
                  <a:gd name="T39" fmla="*/ 3032 h 119"/>
                  <a:gd name="T40" fmla="+- 0 10377 10281"/>
                  <a:gd name="T41" fmla="*/ T40 w 117"/>
                  <a:gd name="T42" fmla="+- 0 3022 2916"/>
                  <a:gd name="T43" fmla="*/ 3022 h 119"/>
                  <a:gd name="T44" fmla="+- 0 10392 10281"/>
                  <a:gd name="T45" fmla="*/ T44 w 117"/>
                  <a:gd name="T46" fmla="+- 0 3008 2916"/>
                  <a:gd name="T47" fmla="*/ 3008 h 119"/>
                  <a:gd name="T48" fmla="+- 0 10399 10281"/>
                  <a:gd name="T49" fmla="*/ T48 w 117"/>
                  <a:gd name="T50" fmla="+- 0 2991 2916"/>
                  <a:gd name="T51" fmla="*/ 2991 h 119"/>
                  <a:gd name="T52" fmla="+- 0 10341 10281"/>
                  <a:gd name="T53" fmla="*/ T52 w 117"/>
                  <a:gd name="T54" fmla="+- 0 2991 2916"/>
                  <a:gd name="T55" fmla="*/ 2991 h 119"/>
                  <a:gd name="T56" fmla="+- 0 10341 10281"/>
                  <a:gd name="T57" fmla="*/ T56 w 117"/>
                  <a:gd name="T58" fmla="+- 0 2961 2916"/>
                  <a:gd name="T59" fmla="*/ 2961 h 119"/>
                  <a:gd name="T60" fmla="+- 0 10396 10281"/>
                  <a:gd name="T61" fmla="*/ T60 w 117"/>
                  <a:gd name="T62" fmla="+- 0 2961 2916"/>
                  <a:gd name="T63" fmla="*/ 2961 h 119"/>
                  <a:gd name="T64" fmla="+- 0 10388 10281"/>
                  <a:gd name="T65" fmla="*/ T64 w 117"/>
                  <a:gd name="T66" fmla="+- 0 2942 2916"/>
                  <a:gd name="T67" fmla="*/ 2942 h 119"/>
                  <a:gd name="T68" fmla="+- 0 10374 10281"/>
                  <a:gd name="T69" fmla="*/ T68 w 117"/>
                  <a:gd name="T70" fmla="+- 0 2927 2916"/>
                  <a:gd name="T71" fmla="*/ 2927 h 119"/>
                  <a:gd name="T72" fmla="+- 0 10357 10281"/>
                  <a:gd name="T73" fmla="*/ T72 w 117"/>
                  <a:gd name="T74" fmla="+- 0 2918 2916"/>
                  <a:gd name="T75" fmla="*/ 2918 h 119"/>
                  <a:gd name="T76" fmla="+- 0 10341 10281"/>
                  <a:gd name="T77" fmla="*/ T76 w 117"/>
                  <a:gd name="T78" fmla="+- 0 2916 2916"/>
                  <a:gd name="T79" fmla="*/ 2916 h 1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117" h="119">
                    <a:moveTo>
                      <a:pt x="60" y="0"/>
                    </a:moveTo>
                    <a:lnTo>
                      <a:pt x="38" y="4"/>
                    </a:lnTo>
                    <a:lnTo>
                      <a:pt x="20" y="16"/>
                    </a:lnTo>
                    <a:lnTo>
                      <a:pt x="7" y="33"/>
                    </a:lnTo>
                    <a:lnTo>
                      <a:pt x="0" y="54"/>
                    </a:lnTo>
                    <a:lnTo>
                      <a:pt x="4" y="78"/>
                    </a:lnTo>
                    <a:lnTo>
                      <a:pt x="15" y="98"/>
                    </a:lnTo>
                    <a:lnTo>
                      <a:pt x="30" y="112"/>
                    </a:lnTo>
                    <a:lnTo>
                      <a:pt x="50" y="119"/>
                    </a:lnTo>
                    <a:lnTo>
                      <a:pt x="76" y="116"/>
                    </a:lnTo>
                    <a:lnTo>
                      <a:pt x="96" y="106"/>
                    </a:lnTo>
                    <a:lnTo>
                      <a:pt x="111" y="92"/>
                    </a:lnTo>
                    <a:lnTo>
                      <a:pt x="118" y="75"/>
                    </a:lnTo>
                    <a:lnTo>
                      <a:pt x="60" y="75"/>
                    </a:lnTo>
                    <a:lnTo>
                      <a:pt x="60" y="45"/>
                    </a:lnTo>
                    <a:lnTo>
                      <a:pt x="115" y="45"/>
                    </a:lnTo>
                    <a:lnTo>
                      <a:pt x="107" y="26"/>
                    </a:lnTo>
                    <a:lnTo>
                      <a:pt x="93" y="11"/>
                    </a:lnTo>
                    <a:lnTo>
                      <a:pt x="76" y="2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7" name="Group 29"/>
            <p:cNvGrpSpPr>
              <a:grpSpLocks/>
            </p:cNvGrpSpPr>
            <p:nvPr/>
          </p:nvGrpSpPr>
          <p:grpSpPr bwMode="auto">
            <a:xfrm>
              <a:off x="10341" y="2961"/>
              <a:ext cx="59" cy="30"/>
              <a:chOff x="10341" y="2961"/>
              <a:chExt cx="59" cy="30"/>
            </a:xfrm>
          </p:grpSpPr>
          <p:sp>
            <p:nvSpPr>
              <p:cNvPr id="10250" name="Freeform 30"/>
              <p:cNvSpPr>
                <a:spLocks/>
              </p:cNvSpPr>
              <p:nvPr/>
            </p:nvSpPr>
            <p:spPr bwMode="auto">
              <a:xfrm>
                <a:off x="10341" y="2961"/>
                <a:ext cx="59" cy="30"/>
              </a:xfrm>
              <a:custGeom>
                <a:avLst/>
                <a:gdLst>
                  <a:gd name="T0" fmla="+- 0 10396 10341"/>
                  <a:gd name="T1" fmla="*/ T0 w 59"/>
                  <a:gd name="T2" fmla="+- 0 2961 2961"/>
                  <a:gd name="T3" fmla="*/ 2961 h 30"/>
                  <a:gd name="T4" fmla="+- 0 10341 10341"/>
                  <a:gd name="T5" fmla="*/ T4 w 59"/>
                  <a:gd name="T6" fmla="+- 0 2961 2961"/>
                  <a:gd name="T7" fmla="*/ 2961 h 30"/>
                  <a:gd name="T8" fmla="+- 0 10341 10341"/>
                  <a:gd name="T9" fmla="*/ T8 w 59"/>
                  <a:gd name="T10" fmla="+- 0 2991 2961"/>
                  <a:gd name="T11" fmla="*/ 2991 h 30"/>
                  <a:gd name="T12" fmla="+- 0 10399 10341"/>
                  <a:gd name="T13" fmla="*/ T12 w 59"/>
                  <a:gd name="T14" fmla="+- 0 2991 2961"/>
                  <a:gd name="T15" fmla="*/ 2991 h 30"/>
                  <a:gd name="T16" fmla="+- 0 10400 10341"/>
                  <a:gd name="T17" fmla="*/ T16 w 59"/>
                  <a:gd name="T18" fmla="+- 0 2989 2961"/>
                  <a:gd name="T19" fmla="*/ 2989 h 30"/>
                  <a:gd name="T20" fmla="+- 0 10397 10341"/>
                  <a:gd name="T21" fmla="*/ T20 w 59"/>
                  <a:gd name="T22" fmla="+- 0 2962 2961"/>
                  <a:gd name="T23" fmla="*/ 2962 h 30"/>
                  <a:gd name="T24" fmla="+- 0 10396 10341"/>
                  <a:gd name="T25" fmla="*/ T24 w 59"/>
                  <a:gd name="T26" fmla="+- 0 2961 2961"/>
                  <a:gd name="T27" fmla="*/ 2961 h 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59" h="30">
                    <a:moveTo>
                      <a:pt x="55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8" y="30"/>
                    </a:lnTo>
                    <a:lnTo>
                      <a:pt x="59" y="28"/>
                    </a:lnTo>
                    <a:lnTo>
                      <a:pt x="56" y="1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8" name="Group 31"/>
            <p:cNvGrpSpPr>
              <a:grpSpLocks/>
            </p:cNvGrpSpPr>
            <p:nvPr/>
          </p:nvGrpSpPr>
          <p:grpSpPr bwMode="auto">
            <a:xfrm>
              <a:off x="10341" y="2991"/>
              <a:ext cx="58" cy="2"/>
              <a:chOff x="10341" y="2991"/>
              <a:chExt cx="58" cy="2"/>
            </a:xfrm>
          </p:grpSpPr>
          <p:sp>
            <p:nvSpPr>
              <p:cNvPr id="10249" name="Freeform 32"/>
              <p:cNvSpPr>
                <a:spLocks/>
              </p:cNvSpPr>
              <p:nvPr/>
            </p:nvSpPr>
            <p:spPr bwMode="auto">
              <a:xfrm>
                <a:off x="10341" y="2991"/>
                <a:ext cx="58" cy="2"/>
              </a:xfrm>
              <a:custGeom>
                <a:avLst/>
                <a:gdLst>
                  <a:gd name="T0" fmla="+- 0 10399 10341"/>
                  <a:gd name="T1" fmla="*/ T0 w 58"/>
                  <a:gd name="T2" fmla="+- 0 10341 10341"/>
                  <a:gd name="T3" fmla="*/ T2 w 58"/>
                  <a:gd name="T4" fmla="+- 0 10399 10341"/>
                  <a:gd name="T5" fmla="*/ T4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  <a:cxn ang="0">
                    <a:pos x="T5" y="0"/>
                  </a:cxn>
                </a:cxnLst>
                <a:rect l="0" t="0" r="r" b="b"/>
                <a:pathLst>
                  <a:path w="58">
                    <a:moveTo>
                      <a:pt x="58" y="0"/>
                    </a:moveTo>
                    <a:lnTo>
                      <a:pt x="0" y="0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9" name="Group 33"/>
            <p:cNvGrpSpPr>
              <a:grpSpLocks/>
            </p:cNvGrpSpPr>
            <p:nvPr/>
          </p:nvGrpSpPr>
          <p:grpSpPr bwMode="auto">
            <a:xfrm>
              <a:off x="10396" y="2958"/>
              <a:ext cx="2474" cy="32"/>
              <a:chOff x="10396" y="2958"/>
              <a:chExt cx="2474" cy="32"/>
            </a:xfrm>
          </p:grpSpPr>
          <p:sp>
            <p:nvSpPr>
              <p:cNvPr id="10248" name="Freeform 34"/>
              <p:cNvSpPr>
                <a:spLocks/>
              </p:cNvSpPr>
              <p:nvPr/>
            </p:nvSpPr>
            <p:spPr bwMode="auto">
              <a:xfrm>
                <a:off x="10396" y="2958"/>
                <a:ext cx="2474" cy="32"/>
              </a:xfrm>
              <a:custGeom>
                <a:avLst/>
                <a:gdLst>
                  <a:gd name="T0" fmla="+- 0 12870 10396"/>
                  <a:gd name="T1" fmla="*/ T0 w 2474"/>
                  <a:gd name="T2" fmla="+- 0 2958 2958"/>
                  <a:gd name="T3" fmla="*/ 2958 h 32"/>
                  <a:gd name="T4" fmla="+- 0 10396 10396"/>
                  <a:gd name="T5" fmla="*/ T4 w 2474"/>
                  <a:gd name="T6" fmla="+- 0 2961 2958"/>
                  <a:gd name="T7" fmla="*/ 2961 h 32"/>
                  <a:gd name="T8" fmla="+- 0 10397 10396"/>
                  <a:gd name="T9" fmla="*/ T8 w 2474"/>
                  <a:gd name="T10" fmla="+- 0 2962 2958"/>
                  <a:gd name="T11" fmla="*/ 2962 h 32"/>
                  <a:gd name="T12" fmla="+- 0 10400 10396"/>
                  <a:gd name="T13" fmla="*/ T12 w 2474"/>
                  <a:gd name="T14" fmla="+- 0 2989 2958"/>
                  <a:gd name="T15" fmla="*/ 2989 h 32"/>
                  <a:gd name="T16" fmla="+- 0 10399 10396"/>
                  <a:gd name="T17" fmla="*/ T16 w 2474"/>
                  <a:gd name="T18" fmla="+- 0 2991 2958"/>
                  <a:gd name="T19" fmla="*/ 2991 h 32"/>
                  <a:gd name="T20" fmla="+- 0 12870 10396"/>
                  <a:gd name="T21" fmla="*/ T20 w 2474"/>
                  <a:gd name="T22" fmla="+- 0 2988 2958"/>
                  <a:gd name="T23" fmla="*/ 2988 h 32"/>
                  <a:gd name="T24" fmla="+- 0 12870 10396"/>
                  <a:gd name="T25" fmla="*/ T24 w 2474"/>
                  <a:gd name="T26" fmla="+- 0 2958 2958"/>
                  <a:gd name="T27" fmla="*/ 2958 h 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474" h="32">
                    <a:moveTo>
                      <a:pt x="2474" y="0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4" y="31"/>
                    </a:lnTo>
                    <a:lnTo>
                      <a:pt x="3" y="33"/>
                    </a:lnTo>
                    <a:lnTo>
                      <a:pt x="2474" y="30"/>
                    </a:lnTo>
                    <a:lnTo>
                      <a:pt x="2474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0" name="Group 35"/>
            <p:cNvGrpSpPr>
              <a:grpSpLocks/>
            </p:cNvGrpSpPr>
            <p:nvPr/>
          </p:nvGrpSpPr>
          <p:grpSpPr bwMode="auto">
            <a:xfrm>
              <a:off x="2019" y="2913"/>
              <a:ext cx="117" cy="119"/>
              <a:chOff x="2019" y="2913"/>
              <a:chExt cx="117" cy="119"/>
            </a:xfrm>
          </p:grpSpPr>
          <p:sp>
            <p:nvSpPr>
              <p:cNvPr id="10247" name="Freeform 36"/>
              <p:cNvSpPr>
                <a:spLocks/>
              </p:cNvSpPr>
              <p:nvPr/>
            </p:nvSpPr>
            <p:spPr bwMode="auto">
              <a:xfrm>
                <a:off x="2019" y="2913"/>
                <a:ext cx="117" cy="119"/>
              </a:xfrm>
              <a:custGeom>
                <a:avLst/>
                <a:gdLst>
                  <a:gd name="T0" fmla="+- 0 2069 2019"/>
                  <a:gd name="T1" fmla="*/ T0 w 117"/>
                  <a:gd name="T2" fmla="+- 0 2913 2913"/>
                  <a:gd name="T3" fmla="*/ 2913 h 119"/>
                  <a:gd name="T4" fmla="+- 0 2049 2019"/>
                  <a:gd name="T5" fmla="*/ T4 w 117"/>
                  <a:gd name="T6" fmla="+- 0 2921 2913"/>
                  <a:gd name="T7" fmla="*/ 2921 h 119"/>
                  <a:gd name="T8" fmla="+- 0 2033 2019"/>
                  <a:gd name="T9" fmla="*/ T8 w 117"/>
                  <a:gd name="T10" fmla="+- 0 2934 2913"/>
                  <a:gd name="T11" fmla="*/ 2934 h 119"/>
                  <a:gd name="T12" fmla="+- 0 2023 2019"/>
                  <a:gd name="T13" fmla="*/ T12 w 117"/>
                  <a:gd name="T14" fmla="+- 0 2954 2913"/>
                  <a:gd name="T15" fmla="*/ 2954 h 119"/>
                  <a:gd name="T16" fmla="+- 0 2019 2019"/>
                  <a:gd name="T17" fmla="*/ T16 w 117"/>
                  <a:gd name="T18" fmla="+- 0 2978 2913"/>
                  <a:gd name="T19" fmla="*/ 2978 h 119"/>
                  <a:gd name="T20" fmla="+- 0 2025 2019"/>
                  <a:gd name="T21" fmla="*/ T20 w 117"/>
                  <a:gd name="T22" fmla="+- 0 3000 2913"/>
                  <a:gd name="T23" fmla="*/ 3000 h 119"/>
                  <a:gd name="T24" fmla="+- 0 2038 2019"/>
                  <a:gd name="T25" fmla="*/ T24 w 117"/>
                  <a:gd name="T26" fmla="+- 0 3017 2913"/>
                  <a:gd name="T27" fmla="*/ 3017 h 119"/>
                  <a:gd name="T28" fmla="+- 0 2056 2019"/>
                  <a:gd name="T29" fmla="*/ T28 w 117"/>
                  <a:gd name="T30" fmla="+- 0 3028 2913"/>
                  <a:gd name="T31" fmla="*/ 3028 h 119"/>
                  <a:gd name="T32" fmla="+- 0 2078 2019"/>
                  <a:gd name="T33" fmla="*/ T32 w 117"/>
                  <a:gd name="T34" fmla="+- 0 3033 2913"/>
                  <a:gd name="T35" fmla="*/ 3033 h 119"/>
                  <a:gd name="T36" fmla="+- 0 2094 2019"/>
                  <a:gd name="T37" fmla="*/ T36 w 117"/>
                  <a:gd name="T38" fmla="+- 0 3031 2913"/>
                  <a:gd name="T39" fmla="*/ 3031 h 119"/>
                  <a:gd name="T40" fmla="+- 0 2112 2019"/>
                  <a:gd name="T41" fmla="*/ T40 w 117"/>
                  <a:gd name="T42" fmla="+- 0 3022 2913"/>
                  <a:gd name="T43" fmla="*/ 3022 h 119"/>
                  <a:gd name="T44" fmla="+- 0 2126 2019"/>
                  <a:gd name="T45" fmla="*/ T44 w 117"/>
                  <a:gd name="T46" fmla="+- 0 3007 2913"/>
                  <a:gd name="T47" fmla="*/ 3007 h 119"/>
                  <a:gd name="T48" fmla="+- 0 2134 2019"/>
                  <a:gd name="T49" fmla="*/ T48 w 117"/>
                  <a:gd name="T50" fmla="+- 0 2988 2913"/>
                  <a:gd name="T51" fmla="*/ 2988 h 119"/>
                  <a:gd name="T52" fmla="+- 0 2079 2019"/>
                  <a:gd name="T53" fmla="*/ T52 w 117"/>
                  <a:gd name="T54" fmla="+- 0 2988 2913"/>
                  <a:gd name="T55" fmla="*/ 2988 h 119"/>
                  <a:gd name="T56" fmla="+- 0 2079 2019"/>
                  <a:gd name="T57" fmla="*/ T56 w 117"/>
                  <a:gd name="T58" fmla="+- 0 2958 2913"/>
                  <a:gd name="T59" fmla="*/ 2958 h 119"/>
                  <a:gd name="T60" fmla="+- 0 2136 2019"/>
                  <a:gd name="T61" fmla="*/ T60 w 117"/>
                  <a:gd name="T62" fmla="+- 0 2958 2913"/>
                  <a:gd name="T63" fmla="*/ 2958 h 119"/>
                  <a:gd name="T64" fmla="+- 0 2129 2019"/>
                  <a:gd name="T65" fmla="*/ T64 w 117"/>
                  <a:gd name="T66" fmla="+- 0 2941 2913"/>
                  <a:gd name="T67" fmla="*/ 2941 h 119"/>
                  <a:gd name="T68" fmla="+- 0 2115 2019"/>
                  <a:gd name="T69" fmla="*/ T68 w 117"/>
                  <a:gd name="T70" fmla="+- 0 2926 2913"/>
                  <a:gd name="T71" fmla="*/ 2926 h 119"/>
                  <a:gd name="T72" fmla="+- 0 2094 2019"/>
                  <a:gd name="T73" fmla="*/ T72 w 117"/>
                  <a:gd name="T74" fmla="+- 0 2917 2913"/>
                  <a:gd name="T75" fmla="*/ 2917 h 119"/>
                  <a:gd name="T76" fmla="+- 0 2069 2019"/>
                  <a:gd name="T77" fmla="*/ T76 w 117"/>
                  <a:gd name="T78" fmla="+- 0 2913 2913"/>
                  <a:gd name="T79" fmla="*/ 2913 h 1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117" h="119">
                    <a:moveTo>
                      <a:pt x="50" y="0"/>
                    </a:moveTo>
                    <a:lnTo>
                      <a:pt x="30" y="8"/>
                    </a:lnTo>
                    <a:lnTo>
                      <a:pt x="14" y="21"/>
                    </a:lnTo>
                    <a:lnTo>
                      <a:pt x="4" y="41"/>
                    </a:lnTo>
                    <a:lnTo>
                      <a:pt x="0" y="65"/>
                    </a:lnTo>
                    <a:lnTo>
                      <a:pt x="6" y="87"/>
                    </a:lnTo>
                    <a:lnTo>
                      <a:pt x="19" y="104"/>
                    </a:lnTo>
                    <a:lnTo>
                      <a:pt x="37" y="115"/>
                    </a:lnTo>
                    <a:lnTo>
                      <a:pt x="59" y="120"/>
                    </a:lnTo>
                    <a:lnTo>
                      <a:pt x="75" y="118"/>
                    </a:lnTo>
                    <a:lnTo>
                      <a:pt x="93" y="109"/>
                    </a:lnTo>
                    <a:lnTo>
                      <a:pt x="107" y="94"/>
                    </a:lnTo>
                    <a:lnTo>
                      <a:pt x="115" y="75"/>
                    </a:lnTo>
                    <a:lnTo>
                      <a:pt x="60" y="75"/>
                    </a:lnTo>
                    <a:lnTo>
                      <a:pt x="60" y="45"/>
                    </a:lnTo>
                    <a:lnTo>
                      <a:pt x="117" y="45"/>
                    </a:lnTo>
                    <a:lnTo>
                      <a:pt x="110" y="28"/>
                    </a:lnTo>
                    <a:lnTo>
                      <a:pt x="96" y="13"/>
                    </a:lnTo>
                    <a:lnTo>
                      <a:pt x="75" y="4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1" name="Group 37"/>
            <p:cNvGrpSpPr>
              <a:grpSpLocks/>
            </p:cNvGrpSpPr>
            <p:nvPr/>
          </p:nvGrpSpPr>
          <p:grpSpPr bwMode="auto">
            <a:xfrm>
              <a:off x="2134" y="2958"/>
              <a:ext cx="2689" cy="34"/>
              <a:chOff x="2134" y="2958"/>
              <a:chExt cx="2689" cy="34"/>
            </a:xfrm>
          </p:grpSpPr>
          <p:sp>
            <p:nvSpPr>
              <p:cNvPr id="10246" name="Freeform 38"/>
              <p:cNvSpPr>
                <a:spLocks/>
              </p:cNvSpPr>
              <p:nvPr/>
            </p:nvSpPr>
            <p:spPr bwMode="auto">
              <a:xfrm>
                <a:off x="2134" y="2958"/>
                <a:ext cx="2689" cy="34"/>
              </a:xfrm>
              <a:custGeom>
                <a:avLst/>
                <a:gdLst>
                  <a:gd name="T0" fmla="+- 0 2136 2134"/>
                  <a:gd name="T1" fmla="*/ T0 w 2689"/>
                  <a:gd name="T2" fmla="+- 0 2958 2958"/>
                  <a:gd name="T3" fmla="*/ 2958 h 34"/>
                  <a:gd name="T4" fmla="+- 0 2137 2134"/>
                  <a:gd name="T5" fmla="*/ T4 w 2689"/>
                  <a:gd name="T6" fmla="+- 0 2960 2958"/>
                  <a:gd name="T7" fmla="*/ 2960 h 34"/>
                  <a:gd name="T8" fmla="+- 0 2135 2134"/>
                  <a:gd name="T9" fmla="*/ T8 w 2689"/>
                  <a:gd name="T10" fmla="+- 0 2986 2958"/>
                  <a:gd name="T11" fmla="*/ 2986 h 34"/>
                  <a:gd name="T12" fmla="+- 0 2134 2134"/>
                  <a:gd name="T13" fmla="*/ T12 w 2689"/>
                  <a:gd name="T14" fmla="+- 0 2988 2958"/>
                  <a:gd name="T15" fmla="*/ 2988 h 34"/>
                  <a:gd name="T16" fmla="+- 0 4823 2134"/>
                  <a:gd name="T17" fmla="*/ T16 w 2689"/>
                  <a:gd name="T18" fmla="+- 0 2991 2958"/>
                  <a:gd name="T19" fmla="*/ 2991 h 34"/>
                  <a:gd name="T20" fmla="+- 0 4823 2134"/>
                  <a:gd name="T21" fmla="*/ T20 w 2689"/>
                  <a:gd name="T22" fmla="+- 0 2961 2958"/>
                  <a:gd name="T23" fmla="*/ 2961 h 34"/>
                  <a:gd name="T24" fmla="+- 0 2136 2134"/>
                  <a:gd name="T25" fmla="*/ T24 w 2689"/>
                  <a:gd name="T26" fmla="+- 0 2958 2958"/>
                  <a:gd name="T27" fmla="*/ 2958 h 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689" h="34">
                    <a:moveTo>
                      <a:pt x="2" y="0"/>
                    </a:moveTo>
                    <a:lnTo>
                      <a:pt x="3" y="2"/>
                    </a:lnTo>
                    <a:lnTo>
                      <a:pt x="1" y="28"/>
                    </a:lnTo>
                    <a:lnTo>
                      <a:pt x="0" y="30"/>
                    </a:lnTo>
                    <a:lnTo>
                      <a:pt x="2689" y="33"/>
                    </a:lnTo>
                    <a:lnTo>
                      <a:pt x="2689" y="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2" name="Group 39"/>
            <p:cNvGrpSpPr>
              <a:grpSpLocks/>
            </p:cNvGrpSpPr>
            <p:nvPr/>
          </p:nvGrpSpPr>
          <p:grpSpPr bwMode="auto">
            <a:xfrm>
              <a:off x="2079" y="2958"/>
              <a:ext cx="59" cy="30"/>
              <a:chOff x="2079" y="2958"/>
              <a:chExt cx="59" cy="30"/>
            </a:xfrm>
          </p:grpSpPr>
          <p:sp>
            <p:nvSpPr>
              <p:cNvPr id="10245" name="Freeform 40"/>
              <p:cNvSpPr>
                <a:spLocks/>
              </p:cNvSpPr>
              <p:nvPr/>
            </p:nvSpPr>
            <p:spPr bwMode="auto">
              <a:xfrm>
                <a:off x="2079" y="2958"/>
                <a:ext cx="59" cy="30"/>
              </a:xfrm>
              <a:custGeom>
                <a:avLst/>
                <a:gdLst>
                  <a:gd name="T0" fmla="+- 0 2079 2079"/>
                  <a:gd name="T1" fmla="*/ T0 w 59"/>
                  <a:gd name="T2" fmla="+- 0 2958 2958"/>
                  <a:gd name="T3" fmla="*/ 2958 h 30"/>
                  <a:gd name="T4" fmla="+- 0 2079 2079"/>
                  <a:gd name="T5" fmla="*/ T4 w 59"/>
                  <a:gd name="T6" fmla="+- 0 2988 2958"/>
                  <a:gd name="T7" fmla="*/ 2988 h 30"/>
                  <a:gd name="T8" fmla="+- 0 2134 2079"/>
                  <a:gd name="T9" fmla="*/ T8 w 59"/>
                  <a:gd name="T10" fmla="+- 0 2988 2958"/>
                  <a:gd name="T11" fmla="*/ 2988 h 30"/>
                  <a:gd name="T12" fmla="+- 0 2135 2079"/>
                  <a:gd name="T13" fmla="*/ T12 w 59"/>
                  <a:gd name="T14" fmla="+- 0 2986 2958"/>
                  <a:gd name="T15" fmla="*/ 2986 h 30"/>
                  <a:gd name="T16" fmla="+- 0 2137 2079"/>
                  <a:gd name="T17" fmla="*/ T16 w 59"/>
                  <a:gd name="T18" fmla="+- 0 2960 2958"/>
                  <a:gd name="T19" fmla="*/ 2960 h 30"/>
                  <a:gd name="T20" fmla="+- 0 2136 2079"/>
                  <a:gd name="T21" fmla="*/ T20 w 59"/>
                  <a:gd name="T22" fmla="+- 0 2958 2958"/>
                  <a:gd name="T23" fmla="*/ 2958 h 30"/>
                  <a:gd name="T24" fmla="+- 0 2079 2079"/>
                  <a:gd name="T25" fmla="*/ T24 w 59"/>
                  <a:gd name="T26" fmla="+- 0 2958 2958"/>
                  <a:gd name="T27" fmla="*/ 2958 h 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59" h="30">
                    <a:moveTo>
                      <a:pt x="0" y="0"/>
                    </a:moveTo>
                    <a:lnTo>
                      <a:pt x="0" y="30"/>
                    </a:lnTo>
                    <a:lnTo>
                      <a:pt x="55" y="30"/>
                    </a:lnTo>
                    <a:lnTo>
                      <a:pt x="56" y="28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3" name="Group 41"/>
            <p:cNvGrpSpPr>
              <a:grpSpLocks/>
            </p:cNvGrpSpPr>
            <p:nvPr/>
          </p:nvGrpSpPr>
          <p:grpSpPr bwMode="auto">
            <a:xfrm>
              <a:off x="2079" y="2958"/>
              <a:ext cx="58" cy="2"/>
              <a:chOff x="2079" y="2958"/>
              <a:chExt cx="58" cy="2"/>
            </a:xfrm>
          </p:grpSpPr>
          <p:sp>
            <p:nvSpPr>
              <p:cNvPr id="10244" name="Freeform 42"/>
              <p:cNvSpPr>
                <a:spLocks/>
              </p:cNvSpPr>
              <p:nvPr/>
            </p:nvSpPr>
            <p:spPr bwMode="auto">
              <a:xfrm>
                <a:off x="2079" y="2958"/>
                <a:ext cx="58" cy="2"/>
              </a:xfrm>
              <a:custGeom>
                <a:avLst/>
                <a:gdLst>
                  <a:gd name="T0" fmla="+- 0 2136 2079"/>
                  <a:gd name="T1" fmla="*/ T0 w 58"/>
                  <a:gd name="T2" fmla="+- 0 2079 2079"/>
                  <a:gd name="T3" fmla="*/ T2 w 58"/>
                  <a:gd name="T4" fmla="+- 0 2136 2079"/>
                  <a:gd name="T5" fmla="*/ T4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  <a:cxn ang="0">
                    <a:pos x="T5" y="0"/>
                  </a:cxn>
                </a:cxnLst>
                <a:rect l="0" t="0" r="r" b="b"/>
                <a:pathLst>
                  <a:path w="58">
                    <a:moveTo>
                      <a:pt x="57" y="0"/>
                    </a:moveTo>
                    <a:lnTo>
                      <a:pt x="0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4784" y="2915"/>
              <a:ext cx="117" cy="119"/>
              <a:chOff x="4784" y="2915"/>
              <a:chExt cx="117" cy="119"/>
            </a:xfrm>
          </p:grpSpPr>
          <p:sp>
            <p:nvSpPr>
              <p:cNvPr id="10243" name="Freeform 44"/>
              <p:cNvSpPr>
                <a:spLocks/>
              </p:cNvSpPr>
              <p:nvPr/>
            </p:nvSpPr>
            <p:spPr bwMode="auto">
              <a:xfrm>
                <a:off x="4784" y="2915"/>
                <a:ext cx="117" cy="119"/>
              </a:xfrm>
              <a:custGeom>
                <a:avLst/>
                <a:gdLst>
                  <a:gd name="T0" fmla="+- 0 4834 4784"/>
                  <a:gd name="T1" fmla="*/ T0 w 117"/>
                  <a:gd name="T2" fmla="+- 0 2915 2915"/>
                  <a:gd name="T3" fmla="*/ 2915 h 119"/>
                  <a:gd name="T4" fmla="+- 0 4814 4784"/>
                  <a:gd name="T5" fmla="*/ T4 w 117"/>
                  <a:gd name="T6" fmla="+- 0 2922 2915"/>
                  <a:gd name="T7" fmla="*/ 2922 h 119"/>
                  <a:gd name="T8" fmla="+- 0 4798 4784"/>
                  <a:gd name="T9" fmla="*/ T8 w 117"/>
                  <a:gd name="T10" fmla="+- 0 2936 2915"/>
                  <a:gd name="T11" fmla="*/ 2936 h 119"/>
                  <a:gd name="T12" fmla="+- 0 4788 4784"/>
                  <a:gd name="T13" fmla="*/ T12 w 117"/>
                  <a:gd name="T14" fmla="+- 0 2955 2915"/>
                  <a:gd name="T15" fmla="*/ 2955 h 119"/>
                  <a:gd name="T16" fmla="+- 0 4784 4784"/>
                  <a:gd name="T17" fmla="*/ T16 w 117"/>
                  <a:gd name="T18" fmla="+- 0 2980 2915"/>
                  <a:gd name="T19" fmla="*/ 2980 h 119"/>
                  <a:gd name="T20" fmla="+- 0 4790 4784"/>
                  <a:gd name="T21" fmla="*/ T20 w 117"/>
                  <a:gd name="T22" fmla="+- 0 3001 2915"/>
                  <a:gd name="T23" fmla="*/ 3001 h 119"/>
                  <a:gd name="T24" fmla="+- 0 4803 4784"/>
                  <a:gd name="T25" fmla="*/ T24 w 117"/>
                  <a:gd name="T26" fmla="+- 0 3018 2915"/>
                  <a:gd name="T27" fmla="*/ 3018 h 119"/>
                  <a:gd name="T28" fmla="+- 0 4822 4784"/>
                  <a:gd name="T29" fmla="*/ T28 w 117"/>
                  <a:gd name="T30" fmla="+- 0 3030 2915"/>
                  <a:gd name="T31" fmla="*/ 3030 h 119"/>
                  <a:gd name="T32" fmla="+- 0 4844 4784"/>
                  <a:gd name="T33" fmla="*/ T32 w 117"/>
                  <a:gd name="T34" fmla="+- 0 3034 2915"/>
                  <a:gd name="T35" fmla="*/ 3034 h 119"/>
                  <a:gd name="T36" fmla="+- 0 4860 4784"/>
                  <a:gd name="T37" fmla="*/ T36 w 117"/>
                  <a:gd name="T38" fmla="+- 0 3032 2915"/>
                  <a:gd name="T39" fmla="*/ 3032 h 119"/>
                  <a:gd name="T40" fmla="+- 0 4877 4784"/>
                  <a:gd name="T41" fmla="*/ T40 w 117"/>
                  <a:gd name="T42" fmla="+- 0 3023 2915"/>
                  <a:gd name="T43" fmla="*/ 3023 h 119"/>
                  <a:gd name="T44" fmla="+- 0 4891 4784"/>
                  <a:gd name="T45" fmla="*/ T44 w 117"/>
                  <a:gd name="T46" fmla="+- 0 3008 2915"/>
                  <a:gd name="T47" fmla="*/ 3008 h 119"/>
                  <a:gd name="T48" fmla="+- 0 4899 4784"/>
                  <a:gd name="T49" fmla="*/ T48 w 117"/>
                  <a:gd name="T50" fmla="+- 0 2989 2915"/>
                  <a:gd name="T51" fmla="*/ 2989 h 119"/>
                  <a:gd name="T52" fmla="+- 0 4844 4784"/>
                  <a:gd name="T53" fmla="*/ T52 w 117"/>
                  <a:gd name="T54" fmla="+- 0 2989 2915"/>
                  <a:gd name="T55" fmla="*/ 2989 h 119"/>
                  <a:gd name="T56" fmla="+- 0 4844 4784"/>
                  <a:gd name="T57" fmla="*/ T56 w 117"/>
                  <a:gd name="T58" fmla="+- 0 2959 2915"/>
                  <a:gd name="T59" fmla="*/ 2959 h 119"/>
                  <a:gd name="T60" fmla="+- 0 4902 4784"/>
                  <a:gd name="T61" fmla="*/ T60 w 117"/>
                  <a:gd name="T62" fmla="+- 0 2959 2915"/>
                  <a:gd name="T63" fmla="*/ 2959 h 119"/>
                  <a:gd name="T64" fmla="+- 0 4894 4784"/>
                  <a:gd name="T65" fmla="*/ T64 w 117"/>
                  <a:gd name="T66" fmla="+- 0 2942 2915"/>
                  <a:gd name="T67" fmla="*/ 2942 h 119"/>
                  <a:gd name="T68" fmla="+- 0 4880 4784"/>
                  <a:gd name="T69" fmla="*/ T68 w 117"/>
                  <a:gd name="T70" fmla="+- 0 2927 2915"/>
                  <a:gd name="T71" fmla="*/ 2927 h 119"/>
                  <a:gd name="T72" fmla="+- 0 4860 4784"/>
                  <a:gd name="T73" fmla="*/ T72 w 117"/>
                  <a:gd name="T74" fmla="+- 0 2918 2915"/>
                  <a:gd name="T75" fmla="*/ 2918 h 119"/>
                  <a:gd name="T76" fmla="+- 0 4834 4784"/>
                  <a:gd name="T77" fmla="*/ T76 w 117"/>
                  <a:gd name="T78" fmla="+- 0 2915 2915"/>
                  <a:gd name="T79" fmla="*/ 2915 h 1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117" h="119">
                    <a:moveTo>
                      <a:pt x="50" y="0"/>
                    </a:moveTo>
                    <a:lnTo>
                      <a:pt x="30" y="7"/>
                    </a:lnTo>
                    <a:lnTo>
                      <a:pt x="14" y="21"/>
                    </a:lnTo>
                    <a:lnTo>
                      <a:pt x="4" y="40"/>
                    </a:lnTo>
                    <a:lnTo>
                      <a:pt x="0" y="65"/>
                    </a:lnTo>
                    <a:lnTo>
                      <a:pt x="6" y="86"/>
                    </a:lnTo>
                    <a:lnTo>
                      <a:pt x="19" y="103"/>
                    </a:lnTo>
                    <a:lnTo>
                      <a:pt x="38" y="115"/>
                    </a:lnTo>
                    <a:lnTo>
                      <a:pt x="60" y="119"/>
                    </a:lnTo>
                    <a:lnTo>
                      <a:pt x="76" y="117"/>
                    </a:lnTo>
                    <a:lnTo>
                      <a:pt x="93" y="108"/>
                    </a:lnTo>
                    <a:lnTo>
                      <a:pt x="107" y="93"/>
                    </a:lnTo>
                    <a:lnTo>
                      <a:pt x="115" y="74"/>
                    </a:lnTo>
                    <a:lnTo>
                      <a:pt x="60" y="74"/>
                    </a:lnTo>
                    <a:lnTo>
                      <a:pt x="60" y="44"/>
                    </a:lnTo>
                    <a:lnTo>
                      <a:pt x="118" y="44"/>
                    </a:lnTo>
                    <a:lnTo>
                      <a:pt x="110" y="27"/>
                    </a:lnTo>
                    <a:lnTo>
                      <a:pt x="96" y="12"/>
                    </a:lnTo>
                    <a:lnTo>
                      <a:pt x="76" y="3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5" name="Group 45"/>
            <p:cNvGrpSpPr>
              <a:grpSpLocks/>
            </p:cNvGrpSpPr>
            <p:nvPr/>
          </p:nvGrpSpPr>
          <p:grpSpPr bwMode="auto">
            <a:xfrm>
              <a:off x="4899" y="2959"/>
              <a:ext cx="2981" cy="31"/>
              <a:chOff x="4899" y="2959"/>
              <a:chExt cx="2981" cy="31"/>
            </a:xfrm>
          </p:grpSpPr>
          <p:sp>
            <p:nvSpPr>
              <p:cNvPr id="10242" name="Freeform 46"/>
              <p:cNvSpPr>
                <a:spLocks/>
              </p:cNvSpPr>
              <p:nvPr/>
            </p:nvSpPr>
            <p:spPr bwMode="auto">
              <a:xfrm>
                <a:off x="4899" y="2959"/>
                <a:ext cx="2981" cy="31"/>
              </a:xfrm>
              <a:custGeom>
                <a:avLst/>
                <a:gdLst>
                  <a:gd name="T0" fmla="+- 0 4902 4899"/>
                  <a:gd name="T1" fmla="*/ T0 w 2981"/>
                  <a:gd name="T2" fmla="+- 0 2959 2959"/>
                  <a:gd name="T3" fmla="*/ 2959 h 31"/>
                  <a:gd name="T4" fmla="+- 0 4903 4899"/>
                  <a:gd name="T5" fmla="*/ T4 w 2981"/>
                  <a:gd name="T6" fmla="+- 0 2961 2959"/>
                  <a:gd name="T7" fmla="*/ 2961 h 31"/>
                  <a:gd name="T8" fmla="+- 0 4900 4899"/>
                  <a:gd name="T9" fmla="*/ T8 w 2981"/>
                  <a:gd name="T10" fmla="+- 0 2987 2959"/>
                  <a:gd name="T11" fmla="*/ 2987 h 31"/>
                  <a:gd name="T12" fmla="+- 0 4899 4899"/>
                  <a:gd name="T13" fmla="*/ T12 w 2981"/>
                  <a:gd name="T14" fmla="+- 0 2989 2959"/>
                  <a:gd name="T15" fmla="*/ 2989 h 31"/>
                  <a:gd name="T16" fmla="+- 0 7880 4899"/>
                  <a:gd name="T17" fmla="*/ T16 w 2981"/>
                  <a:gd name="T18" fmla="+- 0 2990 2959"/>
                  <a:gd name="T19" fmla="*/ 2990 h 31"/>
                  <a:gd name="T20" fmla="+- 0 7880 4899"/>
                  <a:gd name="T21" fmla="*/ T20 w 2981"/>
                  <a:gd name="T22" fmla="+- 0 2960 2959"/>
                  <a:gd name="T23" fmla="*/ 2960 h 31"/>
                  <a:gd name="T24" fmla="+- 0 4902 4899"/>
                  <a:gd name="T25" fmla="*/ T24 w 2981"/>
                  <a:gd name="T26" fmla="+- 0 2959 2959"/>
                  <a:gd name="T27" fmla="*/ 2959 h 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981" h="31">
                    <a:moveTo>
                      <a:pt x="3" y="0"/>
                    </a:moveTo>
                    <a:lnTo>
                      <a:pt x="4" y="2"/>
                    </a:lnTo>
                    <a:lnTo>
                      <a:pt x="1" y="28"/>
                    </a:lnTo>
                    <a:lnTo>
                      <a:pt x="0" y="30"/>
                    </a:lnTo>
                    <a:lnTo>
                      <a:pt x="2981" y="31"/>
                    </a:lnTo>
                    <a:lnTo>
                      <a:pt x="2981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6" name="Group 47"/>
            <p:cNvGrpSpPr>
              <a:grpSpLocks/>
            </p:cNvGrpSpPr>
            <p:nvPr/>
          </p:nvGrpSpPr>
          <p:grpSpPr bwMode="auto">
            <a:xfrm>
              <a:off x="4844" y="2959"/>
              <a:ext cx="59" cy="30"/>
              <a:chOff x="4844" y="2959"/>
              <a:chExt cx="59" cy="30"/>
            </a:xfrm>
          </p:grpSpPr>
          <p:sp>
            <p:nvSpPr>
              <p:cNvPr id="10241" name="Freeform 48"/>
              <p:cNvSpPr>
                <a:spLocks/>
              </p:cNvSpPr>
              <p:nvPr/>
            </p:nvSpPr>
            <p:spPr bwMode="auto">
              <a:xfrm>
                <a:off x="4844" y="2959"/>
                <a:ext cx="59" cy="30"/>
              </a:xfrm>
              <a:custGeom>
                <a:avLst/>
                <a:gdLst>
                  <a:gd name="T0" fmla="+- 0 4844 4844"/>
                  <a:gd name="T1" fmla="*/ T0 w 59"/>
                  <a:gd name="T2" fmla="+- 0 2959 2959"/>
                  <a:gd name="T3" fmla="*/ 2959 h 30"/>
                  <a:gd name="T4" fmla="+- 0 4844 4844"/>
                  <a:gd name="T5" fmla="*/ T4 w 59"/>
                  <a:gd name="T6" fmla="+- 0 2989 2959"/>
                  <a:gd name="T7" fmla="*/ 2989 h 30"/>
                  <a:gd name="T8" fmla="+- 0 4899 4844"/>
                  <a:gd name="T9" fmla="*/ T8 w 59"/>
                  <a:gd name="T10" fmla="+- 0 2989 2959"/>
                  <a:gd name="T11" fmla="*/ 2989 h 30"/>
                  <a:gd name="T12" fmla="+- 0 4900 4844"/>
                  <a:gd name="T13" fmla="*/ T12 w 59"/>
                  <a:gd name="T14" fmla="+- 0 2987 2959"/>
                  <a:gd name="T15" fmla="*/ 2987 h 30"/>
                  <a:gd name="T16" fmla="+- 0 4903 4844"/>
                  <a:gd name="T17" fmla="*/ T16 w 59"/>
                  <a:gd name="T18" fmla="+- 0 2961 2959"/>
                  <a:gd name="T19" fmla="*/ 2961 h 30"/>
                  <a:gd name="T20" fmla="+- 0 4902 4844"/>
                  <a:gd name="T21" fmla="*/ T20 w 59"/>
                  <a:gd name="T22" fmla="+- 0 2959 2959"/>
                  <a:gd name="T23" fmla="*/ 2959 h 30"/>
                  <a:gd name="T24" fmla="+- 0 4844 4844"/>
                  <a:gd name="T25" fmla="*/ T24 w 59"/>
                  <a:gd name="T26" fmla="+- 0 2959 2959"/>
                  <a:gd name="T27" fmla="*/ 2959 h 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59" h="30">
                    <a:moveTo>
                      <a:pt x="0" y="0"/>
                    </a:moveTo>
                    <a:lnTo>
                      <a:pt x="0" y="30"/>
                    </a:lnTo>
                    <a:lnTo>
                      <a:pt x="55" y="30"/>
                    </a:lnTo>
                    <a:lnTo>
                      <a:pt x="56" y="28"/>
                    </a:lnTo>
                    <a:lnTo>
                      <a:pt x="59" y="2"/>
                    </a:lnTo>
                    <a:lnTo>
                      <a:pt x="5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7" name="Group 49"/>
            <p:cNvGrpSpPr>
              <a:grpSpLocks/>
            </p:cNvGrpSpPr>
            <p:nvPr/>
          </p:nvGrpSpPr>
          <p:grpSpPr bwMode="auto">
            <a:xfrm>
              <a:off x="4844" y="2959"/>
              <a:ext cx="58" cy="2"/>
              <a:chOff x="4844" y="2959"/>
              <a:chExt cx="58" cy="2"/>
            </a:xfrm>
          </p:grpSpPr>
          <p:sp>
            <p:nvSpPr>
              <p:cNvPr id="10240" name="Freeform 50"/>
              <p:cNvSpPr>
                <a:spLocks/>
              </p:cNvSpPr>
              <p:nvPr/>
            </p:nvSpPr>
            <p:spPr bwMode="auto">
              <a:xfrm>
                <a:off x="4844" y="2959"/>
                <a:ext cx="58" cy="2"/>
              </a:xfrm>
              <a:custGeom>
                <a:avLst/>
                <a:gdLst>
                  <a:gd name="T0" fmla="+- 0 4902 4844"/>
                  <a:gd name="T1" fmla="*/ T0 w 58"/>
                  <a:gd name="T2" fmla="+- 0 4844 4844"/>
                  <a:gd name="T3" fmla="*/ T2 w 58"/>
                  <a:gd name="T4" fmla="+- 0 4902 4844"/>
                  <a:gd name="T5" fmla="*/ T4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  <a:cxn ang="0">
                    <a:pos x="T5" y="0"/>
                  </a:cxn>
                </a:cxnLst>
                <a:rect l="0" t="0" r="r" b="b"/>
                <a:pathLst>
                  <a:path w="58">
                    <a:moveTo>
                      <a:pt x="58" y="0"/>
                    </a:moveTo>
                    <a:lnTo>
                      <a:pt x="0" y="0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8" name="Group 51"/>
            <p:cNvGrpSpPr>
              <a:grpSpLocks/>
            </p:cNvGrpSpPr>
            <p:nvPr/>
          </p:nvGrpSpPr>
          <p:grpSpPr bwMode="auto">
            <a:xfrm>
              <a:off x="7626" y="2916"/>
              <a:ext cx="117" cy="119"/>
              <a:chOff x="7626" y="2916"/>
              <a:chExt cx="117" cy="119"/>
            </a:xfrm>
          </p:grpSpPr>
          <p:sp>
            <p:nvSpPr>
              <p:cNvPr id="63" name="Freeform 52"/>
              <p:cNvSpPr>
                <a:spLocks/>
              </p:cNvSpPr>
              <p:nvPr/>
            </p:nvSpPr>
            <p:spPr bwMode="auto">
              <a:xfrm>
                <a:off x="7626" y="2916"/>
                <a:ext cx="117" cy="119"/>
              </a:xfrm>
              <a:custGeom>
                <a:avLst/>
                <a:gdLst>
                  <a:gd name="T0" fmla="+- 0 7686 7626"/>
                  <a:gd name="T1" fmla="*/ T0 w 117"/>
                  <a:gd name="T2" fmla="+- 0 2916 2916"/>
                  <a:gd name="T3" fmla="*/ 2916 h 119"/>
                  <a:gd name="T4" fmla="+- 0 7664 7626"/>
                  <a:gd name="T5" fmla="*/ T4 w 117"/>
                  <a:gd name="T6" fmla="+- 0 2920 2916"/>
                  <a:gd name="T7" fmla="*/ 2920 h 119"/>
                  <a:gd name="T8" fmla="+- 0 7646 7626"/>
                  <a:gd name="T9" fmla="*/ T8 w 117"/>
                  <a:gd name="T10" fmla="+- 0 2932 2916"/>
                  <a:gd name="T11" fmla="*/ 2932 h 119"/>
                  <a:gd name="T12" fmla="+- 0 7633 7626"/>
                  <a:gd name="T13" fmla="*/ T12 w 117"/>
                  <a:gd name="T14" fmla="+- 0 2949 2916"/>
                  <a:gd name="T15" fmla="*/ 2949 h 119"/>
                  <a:gd name="T16" fmla="+- 0 7626 7626"/>
                  <a:gd name="T17" fmla="*/ T16 w 117"/>
                  <a:gd name="T18" fmla="+- 0 2970 2916"/>
                  <a:gd name="T19" fmla="*/ 2970 h 119"/>
                  <a:gd name="T20" fmla="+- 0 7630 7626"/>
                  <a:gd name="T21" fmla="*/ T20 w 117"/>
                  <a:gd name="T22" fmla="+- 0 2994 2916"/>
                  <a:gd name="T23" fmla="*/ 2994 h 119"/>
                  <a:gd name="T24" fmla="+- 0 7641 7626"/>
                  <a:gd name="T25" fmla="*/ T24 w 117"/>
                  <a:gd name="T26" fmla="+- 0 3014 2916"/>
                  <a:gd name="T27" fmla="*/ 3014 h 119"/>
                  <a:gd name="T28" fmla="+- 0 7656 7626"/>
                  <a:gd name="T29" fmla="*/ T28 w 117"/>
                  <a:gd name="T30" fmla="+- 0 3028 2916"/>
                  <a:gd name="T31" fmla="*/ 3028 h 119"/>
                  <a:gd name="T32" fmla="+- 0 7676 7626"/>
                  <a:gd name="T33" fmla="*/ T32 w 117"/>
                  <a:gd name="T34" fmla="+- 0 3035 2916"/>
                  <a:gd name="T35" fmla="*/ 3035 h 119"/>
                  <a:gd name="T36" fmla="+- 0 7702 7626"/>
                  <a:gd name="T37" fmla="*/ T36 w 117"/>
                  <a:gd name="T38" fmla="+- 0 3032 2916"/>
                  <a:gd name="T39" fmla="*/ 3032 h 119"/>
                  <a:gd name="T40" fmla="+- 0 7722 7626"/>
                  <a:gd name="T41" fmla="*/ T40 w 117"/>
                  <a:gd name="T42" fmla="+- 0 3022 2916"/>
                  <a:gd name="T43" fmla="*/ 3022 h 119"/>
                  <a:gd name="T44" fmla="+- 0 7737 7626"/>
                  <a:gd name="T45" fmla="*/ T44 w 117"/>
                  <a:gd name="T46" fmla="+- 0 3008 2916"/>
                  <a:gd name="T47" fmla="*/ 3008 h 119"/>
                  <a:gd name="T48" fmla="+- 0 7744 7626"/>
                  <a:gd name="T49" fmla="*/ T48 w 117"/>
                  <a:gd name="T50" fmla="+- 0 2991 2916"/>
                  <a:gd name="T51" fmla="*/ 2991 h 119"/>
                  <a:gd name="T52" fmla="+- 0 7686 7626"/>
                  <a:gd name="T53" fmla="*/ T52 w 117"/>
                  <a:gd name="T54" fmla="+- 0 2991 2916"/>
                  <a:gd name="T55" fmla="*/ 2991 h 119"/>
                  <a:gd name="T56" fmla="+- 0 7686 7626"/>
                  <a:gd name="T57" fmla="*/ T56 w 117"/>
                  <a:gd name="T58" fmla="+- 0 2961 2916"/>
                  <a:gd name="T59" fmla="*/ 2961 h 119"/>
                  <a:gd name="T60" fmla="+- 0 7741 7626"/>
                  <a:gd name="T61" fmla="*/ T60 w 117"/>
                  <a:gd name="T62" fmla="+- 0 2961 2916"/>
                  <a:gd name="T63" fmla="*/ 2961 h 119"/>
                  <a:gd name="T64" fmla="+- 0 7733 7626"/>
                  <a:gd name="T65" fmla="*/ T64 w 117"/>
                  <a:gd name="T66" fmla="+- 0 2942 2916"/>
                  <a:gd name="T67" fmla="*/ 2942 h 119"/>
                  <a:gd name="T68" fmla="+- 0 7719 7626"/>
                  <a:gd name="T69" fmla="*/ T68 w 117"/>
                  <a:gd name="T70" fmla="+- 0 2927 2916"/>
                  <a:gd name="T71" fmla="*/ 2927 h 119"/>
                  <a:gd name="T72" fmla="+- 0 7702 7626"/>
                  <a:gd name="T73" fmla="*/ T72 w 117"/>
                  <a:gd name="T74" fmla="+- 0 2918 2916"/>
                  <a:gd name="T75" fmla="*/ 2918 h 119"/>
                  <a:gd name="T76" fmla="+- 0 7686 7626"/>
                  <a:gd name="T77" fmla="*/ T76 w 117"/>
                  <a:gd name="T78" fmla="+- 0 2916 2916"/>
                  <a:gd name="T79" fmla="*/ 2916 h 1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117" h="119">
                    <a:moveTo>
                      <a:pt x="60" y="0"/>
                    </a:moveTo>
                    <a:lnTo>
                      <a:pt x="38" y="4"/>
                    </a:lnTo>
                    <a:lnTo>
                      <a:pt x="20" y="16"/>
                    </a:lnTo>
                    <a:lnTo>
                      <a:pt x="7" y="33"/>
                    </a:lnTo>
                    <a:lnTo>
                      <a:pt x="0" y="54"/>
                    </a:lnTo>
                    <a:lnTo>
                      <a:pt x="4" y="78"/>
                    </a:lnTo>
                    <a:lnTo>
                      <a:pt x="15" y="98"/>
                    </a:lnTo>
                    <a:lnTo>
                      <a:pt x="30" y="112"/>
                    </a:lnTo>
                    <a:lnTo>
                      <a:pt x="50" y="119"/>
                    </a:lnTo>
                    <a:lnTo>
                      <a:pt x="76" y="116"/>
                    </a:lnTo>
                    <a:lnTo>
                      <a:pt x="96" y="106"/>
                    </a:lnTo>
                    <a:lnTo>
                      <a:pt x="111" y="92"/>
                    </a:lnTo>
                    <a:lnTo>
                      <a:pt x="118" y="75"/>
                    </a:lnTo>
                    <a:lnTo>
                      <a:pt x="60" y="75"/>
                    </a:lnTo>
                    <a:lnTo>
                      <a:pt x="60" y="45"/>
                    </a:lnTo>
                    <a:lnTo>
                      <a:pt x="115" y="45"/>
                    </a:lnTo>
                    <a:lnTo>
                      <a:pt x="107" y="26"/>
                    </a:lnTo>
                    <a:lnTo>
                      <a:pt x="93" y="11"/>
                    </a:lnTo>
                    <a:lnTo>
                      <a:pt x="76" y="2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9" name="Group 53"/>
            <p:cNvGrpSpPr>
              <a:grpSpLocks/>
            </p:cNvGrpSpPr>
            <p:nvPr/>
          </p:nvGrpSpPr>
          <p:grpSpPr bwMode="auto">
            <a:xfrm>
              <a:off x="7686" y="2961"/>
              <a:ext cx="59" cy="30"/>
              <a:chOff x="7686" y="2961"/>
              <a:chExt cx="59" cy="30"/>
            </a:xfrm>
          </p:grpSpPr>
          <p:sp>
            <p:nvSpPr>
              <p:cNvPr id="62" name="Freeform 54"/>
              <p:cNvSpPr>
                <a:spLocks/>
              </p:cNvSpPr>
              <p:nvPr/>
            </p:nvSpPr>
            <p:spPr bwMode="auto">
              <a:xfrm>
                <a:off x="7686" y="2961"/>
                <a:ext cx="59" cy="30"/>
              </a:xfrm>
              <a:custGeom>
                <a:avLst/>
                <a:gdLst>
                  <a:gd name="T0" fmla="+- 0 7741 7686"/>
                  <a:gd name="T1" fmla="*/ T0 w 59"/>
                  <a:gd name="T2" fmla="+- 0 2961 2961"/>
                  <a:gd name="T3" fmla="*/ 2961 h 30"/>
                  <a:gd name="T4" fmla="+- 0 7686 7686"/>
                  <a:gd name="T5" fmla="*/ T4 w 59"/>
                  <a:gd name="T6" fmla="+- 0 2961 2961"/>
                  <a:gd name="T7" fmla="*/ 2961 h 30"/>
                  <a:gd name="T8" fmla="+- 0 7686 7686"/>
                  <a:gd name="T9" fmla="*/ T8 w 59"/>
                  <a:gd name="T10" fmla="+- 0 2991 2961"/>
                  <a:gd name="T11" fmla="*/ 2991 h 30"/>
                  <a:gd name="T12" fmla="+- 0 7744 7686"/>
                  <a:gd name="T13" fmla="*/ T12 w 59"/>
                  <a:gd name="T14" fmla="+- 0 2991 2961"/>
                  <a:gd name="T15" fmla="*/ 2991 h 30"/>
                  <a:gd name="T16" fmla="+- 0 7745 7686"/>
                  <a:gd name="T17" fmla="*/ T16 w 59"/>
                  <a:gd name="T18" fmla="+- 0 2989 2961"/>
                  <a:gd name="T19" fmla="*/ 2989 h 30"/>
                  <a:gd name="T20" fmla="+- 0 7742 7686"/>
                  <a:gd name="T21" fmla="*/ T20 w 59"/>
                  <a:gd name="T22" fmla="+- 0 2962 2961"/>
                  <a:gd name="T23" fmla="*/ 2962 h 30"/>
                  <a:gd name="T24" fmla="+- 0 7741 7686"/>
                  <a:gd name="T25" fmla="*/ T24 w 59"/>
                  <a:gd name="T26" fmla="+- 0 2961 2961"/>
                  <a:gd name="T27" fmla="*/ 2961 h 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59" h="30">
                    <a:moveTo>
                      <a:pt x="55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8" y="30"/>
                    </a:lnTo>
                    <a:lnTo>
                      <a:pt x="59" y="28"/>
                    </a:lnTo>
                    <a:lnTo>
                      <a:pt x="56" y="1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50" name="Group 55"/>
            <p:cNvGrpSpPr>
              <a:grpSpLocks/>
            </p:cNvGrpSpPr>
            <p:nvPr/>
          </p:nvGrpSpPr>
          <p:grpSpPr bwMode="auto">
            <a:xfrm>
              <a:off x="7686" y="2991"/>
              <a:ext cx="58" cy="2"/>
              <a:chOff x="7686" y="2991"/>
              <a:chExt cx="58" cy="2"/>
            </a:xfrm>
          </p:grpSpPr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7686" y="2991"/>
                <a:ext cx="58" cy="2"/>
              </a:xfrm>
              <a:custGeom>
                <a:avLst/>
                <a:gdLst>
                  <a:gd name="T0" fmla="+- 0 7744 7686"/>
                  <a:gd name="T1" fmla="*/ T0 w 58"/>
                  <a:gd name="T2" fmla="+- 0 7686 7686"/>
                  <a:gd name="T3" fmla="*/ T2 w 58"/>
                  <a:gd name="T4" fmla="+- 0 7744 7686"/>
                  <a:gd name="T5" fmla="*/ T4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  <a:cxn ang="0">
                    <a:pos x="T5" y="0"/>
                  </a:cxn>
                </a:cxnLst>
                <a:rect l="0" t="0" r="r" b="b"/>
                <a:pathLst>
                  <a:path w="58">
                    <a:moveTo>
                      <a:pt x="58" y="0"/>
                    </a:moveTo>
                    <a:lnTo>
                      <a:pt x="0" y="0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51" name="Group 57"/>
            <p:cNvGrpSpPr>
              <a:grpSpLocks/>
            </p:cNvGrpSpPr>
            <p:nvPr/>
          </p:nvGrpSpPr>
          <p:grpSpPr bwMode="auto">
            <a:xfrm>
              <a:off x="7741" y="2958"/>
              <a:ext cx="2634" cy="32"/>
              <a:chOff x="7741" y="2958"/>
              <a:chExt cx="2634" cy="32"/>
            </a:xfrm>
          </p:grpSpPr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7741" y="2958"/>
                <a:ext cx="2634" cy="32"/>
              </a:xfrm>
              <a:custGeom>
                <a:avLst/>
                <a:gdLst>
                  <a:gd name="T0" fmla="+- 0 10375 7741"/>
                  <a:gd name="T1" fmla="*/ T0 w 2634"/>
                  <a:gd name="T2" fmla="+- 0 2958 2958"/>
                  <a:gd name="T3" fmla="*/ 2958 h 32"/>
                  <a:gd name="T4" fmla="+- 0 7741 7741"/>
                  <a:gd name="T5" fmla="*/ T4 w 2634"/>
                  <a:gd name="T6" fmla="+- 0 2961 2958"/>
                  <a:gd name="T7" fmla="*/ 2961 h 32"/>
                  <a:gd name="T8" fmla="+- 0 7742 7741"/>
                  <a:gd name="T9" fmla="*/ T8 w 2634"/>
                  <a:gd name="T10" fmla="+- 0 2962 2958"/>
                  <a:gd name="T11" fmla="*/ 2962 h 32"/>
                  <a:gd name="T12" fmla="+- 0 7745 7741"/>
                  <a:gd name="T13" fmla="*/ T12 w 2634"/>
                  <a:gd name="T14" fmla="+- 0 2989 2958"/>
                  <a:gd name="T15" fmla="*/ 2989 h 32"/>
                  <a:gd name="T16" fmla="+- 0 7744 7741"/>
                  <a:gd name="T17" fmla="*/ T16 w 2634"/>
                  <a:gd name="T18" fmla="+- 0 2991 2958"/>
                  <a:gd name="T19" fmla="*/ 2991 h 32"/>
                  <a:gd name="T20" fmla="+- 0 10375 7741"/>
                  <a:gd name="T21" fmla="*/ T20 w 2634"/>
                  <a:gd name="T22" fmla="+- 0 2988 2958"/>
                  <a:gd name="T23" fmla="*/ 2988 h 32"/>
                  <a:gd name="T24" fmla="+- 0 10375 7741"/>
                  <a:gd name="T25" fmla="*/ T24 w 2634"/>
                  <a:gd name="T26" fmla="+- 0 2958 2958"/>
                  <a:gd name="T27" fmla="*/ 2958 h 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634" h="32">
                    <a:moveTo>
                      <a:pt x="2634" y="0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4" y="31"/>
                    </a:lnTo>
                    <a:lnTo>
                      <a:pt x="3" y="33"/>
                    </a:lnTo>
                    <a:lnTo>
                      <a:pt x="2634" y="30"/>
                    </a:lnTo>
                    <a:lnTo>
                      <a:pt x="2634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52" name="Group 59"/>
            <p:cNvGrpSpPr>
              <a:grpSpLocks/>
            </p:cNvGrpSpPr>
            <p:nvPr/>
          </p:nvGrpSpPr>
          <p:grpSpPr bwMode="auto">
            <a:xfrm>
              <a:off x="12658" y="2915"/>
              <a:ext cx="117" cy="119"/>
              <a:chOff x="12658" y="2915"/>
              <a:chExt cx="117" cy="119"/>
            </a:xfrm>
          </p:grpSpPr>
          <p:sp>
            <p:nvSpPr>
              <p:cNvPr id="59" name="Freeform 60"/>
              <p:cNvSpPr>
                <a:spLocks/>
              </p:cNvSpPr>
              <p:nvPr/>
            </p:nvSpPr>
            <p:spPr bwMode="auto">
              <a:xfrm>
                <a:off x="12658" y="2915"/>
                <a:ext cx="117" cy="119"/>
              </a:xfrm>
              <a:custGeom>
                <a:avLst/>
                <a:gdLst>
                  <a:gd name="T0" fmla="+- 0 12708 12658"/>
                  <a:gd name="T1" fmla="*/ T0 w 117"/>
                  <a:gd name="T2" fmla="+- 0 2915 2915"/>
                  <a:gd name="T3" fmla="*/ 2915 h 119"/>
                  <a:gd name="T4" fmla="+- 0 12688 12658"/>
                  <a:gd name="T5" fmla="*/ T4 w 117"/>
                  <a:gd name="T6" fmla="+- 0 2923 2915"/>
                  <a:gd name="T7" fmla="*/ 2923 h 119"/>
                  <a:gd name="T8" fmla="+- 0 12672 12658"/>
                  <a:gd name="T9" fmla="*/ T8 w 117"/>
                  <a:gd name="T10" fmla="+- 0 2937 2915"/>
                  <a:gd name="T11" fmla="*/ 2937 h 119"/>
                  <a:gd name="T12" fmla="+- 0 12662 12658"/>
                  <a:gd name="T13" fmla="*/ T12 w 117"/>
                  <a:gd name="T14" fmla="+- 0 2956 2915"/>
                  <a:gd name="T15" fmla="*/ 2956 h 119"/>
                  <a:gd name="T16" fmla="+- 0 12658 12658"/>
                  <a:gd name="T17" fmla="*/ T16 w 117"/>
                  <a:gd name="T18" fmla="+- 0 2980 2915"/>
                  <a:gd name="T19" fmla="*/ 2980 h 119"/>
                  <a:gd name="T20" fmla="+- 0 12664 12658"/>
                  <a:gd name="T21" fmla="*/ T20 w 117"/>
                  <a:gd name="T22" fmla="+- 0 3002 2915"/>
                  <a:gd name="T23" fmla="*/ 3002 h 119"/>
                  <a:gd name="T24" fmla="+- 0 12678 12658"/>
                  <a:gd name="T25" fmla="*/ T24 w 117"/>
                  <a:gd name="T26" fmla="+- 0 3019 2915"/>
                  <a:gd name="T27" fmla="*/ 3019 h 119"/>
                  <a:gd name="T28" fmla="+- 0 12696 12658"/>
                  <a:gd name="T29" fmla="*/ T28 w 117"/>
                  <a:gd name="T30" fmla="+- 0 3030 2915"/>
                  <a:gd name="T31" fmla="*/ 3030 h 119"/>
                  <a:gd name="T32" fmla="+- 0 12718 12658"/>
                  <a:gd name="T33" fmla="*/ T32 w 117"/>
                  <a:gd name="T34" fmla="+- 0 3035 2915"/>
                  <a:gd name="T35" fmla="*/ 3035 h 119"/>
                  <a:gd name="T36" fmla="+- 0 12734 12658"/>
                  <a:gd name="T37" fmla="*/ T36 w 117"/>
                  <a:gd name="T38" fmla="+- 0 3032 2915"/>
                  <a:gd name="T39" fmla="*/ 3032 h 119"/>
                  <a:gd name="T40" fmla="+- 0 12751 12658"/>
                  <a:gd name="T41" fmla="*/ T40 w 117"/>
                  <a:gd name="T42" fmla="+- 0 3024 2915"/>
                  <a:gd name="T43" fmla="*/ 3024 h 119"/>
                  <a:gd name="T44" fmla="+- 0 12765 12658"/>
                  <a:gd name="T45" fmla="*/ T44 w 117"/>
                  <a:gd name="T46" fmla="+- 0 3009 2915"/>
                  <a:gd name="T47" fmla="*/ 3009 h 119"/>
                  <a:gd name="T48" fmla="+- 0 12773 12658"/>
                  <a:gd name="T49" fmla="*/ T48 w 117"/>
                  <a:gd name="T50" fmla="+- 0 2990 2915"/>
                  <a:gd name="T51" fmla="*/ 2990 h 119"/>
                  <a:gd name="T52" fmla="+- 0 12718 12658"/>
                  <a:gd name="T53" fmla="*/ T52 w 117"/>
                  <a:gd name="T54" fmla="+- 0 2990 2915"/>
                  <a:gd name="T55" fmla="*/ 2990 h 119"/>
                  <a:gd name="T56" fmla="+- 0 12718 12658"/>
                  <a:gd name="T57" fmla="*/ T56 w 117"/>
                  <a:gd name="T58" fmla="+- 0 2960 2915"/>
                  <a:gd name="T59" fmla="*/ 2960 h 119"/>
                  <a:gd name="T60" fmla="+- 0 12776 12658"/>
                  <a:gd name="T61" fmla="*/ T60 w 117"/>
                  <a:gd name="T62" fmla="+- 0 2960 2915"/>
                  <a:gd name="T63" fmla="*/ 2960 h 119"/>
                  <a:gd name="T64" fmla="+- 0 12768 12658"/>
                  <a:gd name="T65" fmla="*/ T64 w 117"/>
                  <a:gd name="T66" fmla="+- 0 2943 2915"/>
                  <a:gd name="T67" fmla="*/ 2943 h 119"/>
                  <a:gd name="T68" fmla="+- 0 12754 12658"/>
                  <a:gd name="T69" fmla="*/ T68 w 117"/>
                  <a:gd name="T70" fmla="+- 0 2928 2915"/>
                  <a:gd name="T71" fmla="*/ 2928 h 119"/>
                  <a:gd name="T72" fmla="+- 0 12734 12658"/>
                  <a:gd name="T73" fmla="*/ T72 w 117"/>
                  <a:gd name="T74" fmla="+- 0 2919 2915"/>
                  <a:gd name="T75" fmla="*/ 2919 h 119"/>
                  <a:gd name="T76" fmla="+- 0 12708 12658"/>
                  <a:gd name="T77" fmla="*/ T76 w 117"/>
                  <a:gd name="T78" fmla="+- 0 2915 2915"/>
                  <a:gd name="T79" fmla="*/ 2915 h 1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117" h="119">
                    <a:moveTo>
                      <a:pt x="50" y="0"/>
                    </a:moveTo>
                    <a:lnTo>
                      <a:pt x="30" y="8"/>
                    </a:lnTo>
                    <a:lnTo>
                      <a:pt x="14" y="22"/>
                    </a:lnTo>
                    <a:lnTo>
                      <a:pt x="4" y="41"/>
                    </a:lnTo>
                    <a:lnTo>
                      <a:pt x="0" y="65"/>
                    </a:lnTo>
                    <a:lnTo>
                      <a:pt x="6" y="87"/>
                    </a:lnTo>
                    <a:lnTo>
                      <a:pt x="20" y="104"/>
                    </a:lnTo>
                    <a:lnTo>
                      <a:pt x="38" y="115"/>
                    </a:lnTo>
                    <a:lnTo>
                      <a:pt x="60" y="120"/>
                    </a:lnTo>
                    <a:lnTo>
                      <a:pt x="76" y="117"/>
                    </a:lnTo>
                    <a:lnTo>
                      <a:pt x="93" y="109"/>
                    </a:lnTo>
                    <a:lnTo>
                      <a:pt x="107" y="94"/>
                    </a:lnTo>
                    <a:lnTo>
                      <a:pt x="115" y="75"/>
                    </a:lnTo>
                    <a:lnTo>
                      <a:pt x="60" y="75"/>
                    </a:lnTo>
                    <a:lnTo>
                      <a:pt x="60" y="45"/>
                    </a:lnTo>
                    <a:lnTo>
                      <a:pt x="118" y="45"/>
                    </a:lnTo>
                    <a:lnTo>
                      <a:pt x="110" y="28"/>
                    </a:lnTo>
                    <a:lnTo>
                      <a:pt x="96" y="13"/>
                    </a:lnTo>
                    <a:lnTo>
                      <a:pt x="76" y="4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53" name="Group 61"/>
            <p:cNvGrpSpPr>
              <a:grpSpLocks/>
            </p:cNvGrpSpPr>
            <p:nvPr/>
          </p:nvGrpSpPr>
          <p:grpSpPr bwMode="auto">
            <a:xfrm>
              <a:off x="12718" y="2960"/>
              <a:ext cx="59" cy="30"/>
              <a:chOff x="12718" y="2960"/>
              <a:chExt cx="59" cy="30"/>
            </a:xfrm>
          </p:grpSpPr>
          <p:sp>
            <p:nvSpPr>
              <p:cNvPr id="58" name="Freeform 62"/>
              <p:cNvSpPr>
                <a:spLocks/>
              </p:cNvSpPr>
              <p:nvPr/>
            </p:nvSpPr>
            <p:spPr bwMode="auto">
              <a:xfrm>
                <a:off x="12718" y="2960"/>
                <a:ext cx="59" cy="30"/>
              </a:xfrm>
              <a:custGeom>
                <a:avLst/>
                <a:gdLst>
                  <a:gd name="T0" fmla="+- 0 12776 12718"/>
                  <a:gd name="T1" fmla="*/ T0 w 59"/>
                  <a:gd name="T2" fmla="+- 0 2960 2960"/>
                  <a:gd name="T3" fmla="*/ 2960 h 30"/>
                  <a:gd name="T4" fmla="+- 0 12718 12718"/>
                  <a:gd name="T5" fmla="*/ T4 w 59"/>
                  <a:gd name="T6" fmla="+- 0 2960 2960"/>
                  <a:gd name="T7" fmla="*/ 2960 h 30"/>
                  <a:gd name="T8" fmla="+- 0 12718 12718"/>
                  <a:gd name="T9" fmla="*/ T8 w 59"/>
                  <a:gd name="T10" fmla="+- 0 2990 2960"/>
                  <a:gd name="T11" fmla="*/ 2990 h 30"/>
                  <a:gd name="T12" fmla="+- 0 12773 12718"/>
                  <a:gd name="T13" fmla="*/ T12 w 59"/>
                  <a:gd name="T14" fmla="+- 0 2990 2960"/>
                  <a:gd name="T15" fmla="*/ 2990 h 30"/>
                  <a:gd name="T16" fmla="+- 0 12774 12718"/>
                  <a:gd name="T17" fmla="*/ T16 w 59"/>
                  <a:gd name="T18" fmla="+- 0 2988 2960"/>
                  <a:gd name="T19" fmla="*/ 2988 h 30"/>
                  <a:gd name="T20" fmla="+- 0 12777 12718"/>
                  <a:gd name="T21" fmla="*/ T20 w 59"/>
                  <a:gd name="T22" fmla="+- 0 2961 2960"/>
                  <a:gd name="T23" fmla="*/ 2961 h 30"/>
                  <a:gd name="T24" fmla="+- 0 12776 12718"/>
                  <a:gd name="T25" fmla="*/ T24 w 59"/>
                  <a:gd name="T26" fmla="+- 0 2960 2960"/>
                  <a:gd name="T27" fmla="*/ 2960 h 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59" h="30">
                    <a:moveTo>
                      <a:pt x="58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5" y="30"/>
                    </a:lnTo>
                    <a:lnTo>
                      <a:pt x="56" y="28"/>
                    </a:lnTo>
                    <a:lnTo>
                      <a:pt x="59" y="1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54" name="Group 63"/>
            <p:cNvGrpSpPr>
              <a:grpSpLocks/>
            </p:cNvGrpSpPr>
            <p:nvPr/>
          </p:nvGrpSpPr>
          <p:grpSpPr bwMode="auto">
            <a:xfrm>
              <a:off x="12773" y="2960"/>
              <a:ext cx="947" cy="30"/>
              <a:chOff x="12773" y="2960"/>
              <a:chExt cx="947" cy="30"/>
            </a:xfrm>
          </p:grpSpPr>
          <p:sp>
            <p:nvSpPr>
              <p:cNvPr id="57" name="Freeform 64"/>
              <p:cNvSpPr>
                <a:spLocks/>
              </p:cNvSpPr>
              <p:nvPr/>
            </p:nvSpPr>
            <p:spPr bwMode="auto">
              <a:xfrm>
                <a:off x="12773" y="2960"/>
                <a:ext cx="947" cy="30"/>
              </a:xfrm>
              <a:custGeom>
                <a:avLst/>
                <a:gdLst>
                  <a:gd name="T0" fmla="+- 0 13720 12773"/>
                  <a:gd name="T1" fmla="*/ T0 w 947"/>
                  <a:gd name="T2" fmla="+- 0 2960 2960"/>
                  <a:gd name="T3" fmla="*/ 2960 h 30"/>
                  <a:gd name="T4" fmla="+- 0 12776 12773"/>
                  <a:gd name="T5" fmla="*/ T4 w 947"/>
                  <a:gd name="T6" fmla="+- 0 2960 2960"/>
                  <a:gd name="T7" fmla="*/ 2960 h 30"/>
                  <a:gd name="T8" fmla="+- 0 12777 12773"/>
                  <a:gd name="T9" fmla="*/ T8 w 947"/>
                  <a:gd name="T10" fmla="+- 0 2961 2960"/>
                  <a:gd name="T11" fmla="*/ 2961 h 30"/>
                  <a:gd name="T12" fmla="+- 0 12774 12773"/>
                  <a:gd name="T13" fmla="*/ T12 w 947"/>
                  <a:gd name="T14" fmla="+- 0 2988 2960"/>
                  <a:gd name="T15" fmla="*/ 2988 h 30"/>
                  <a:gd name="T16" fmla="+- 0 12773 12773"/>
                  <a:gd name="T17" fmla="*/ T16 w 947"/>
                  <a:gd name="T18" fmla="+- 0 2990 2960"/>
                  <a:gd name="T19" fmla="*/ 2990 h 30"/>
                  <a:gd name="T20" fmla="+- 0 13720 12773"/>
                  <a:gd name="T21" fmla="*/ T20 w 947"/>
                  <a:gd name="T22" fmla="+- 0 2990 2960"/>
                  <a:gd name="T23" fmla="*/ 2990 h 30"/>
                  <a:gd name="T24" fmla="+- 0 13720 12773"/>
                  <a:gd name="T25" fmla="*/ T24 w 947"/>
                  <a:gd name="T26" fmla="+- 0 2960 2960"/>
                  <a:gd name="T27" fmla="*/ 2960 h 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47" h="30">
                    <a:moveTo>
                      <a:pt x="947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1" y="28"/>
                    </a:lnTo>
                    <a:lnTo>
                      <a:pt x="0" y="30"/>
                    </a:lnTo>
                    <a:lnTo>
                      <a:pt x="947" y="30"/>
                    </a:lnTo>
                    <a:lnTo>
                      <a:pt x="947" y="0"/>
                    </a:lnTo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55" name="Group 65"/>
            <p:cNvGrpSpPr>
              <a:grpSpLocks/>
            </p:cNvGrpSpPr>
            <p:nvPr/>
          </p:nvGrpSpPr>
          <p:grpSpPr bwMode="auto">
            <a:xfrm>
              <a:off x="680" y="2975"/>
              <a:ext cx="1399" cy="2"/>
              <a:chOff x="680" y="2975"/>
              <a:chExt cx="1399" cy="2"/>
            </a:xfrm>
          </p:grpSpPr>
          <p:sp>
            <p:nvSpPr>
              <p:cNvPr id="56" name="Freeform 66"/>
              <p:cNvSpPr>
                <a:spLocks/>
              </p:cNvSpPr>
              <p:nvPr/>
            </p:nvSpPr>
            <p:spPr bwMode="auto">
              <a:xfrm>
                <a:off x="680" y="2975"/>
                <a:ext cx="1399" cy="2"/>
              </a:xfrm>
              <a:custGeom>
                <a:avLst/>
                <a:gdLst>
                  <a:gd name="T0" fmla="+- 0 680 680"/>
                  <a:gd name="T1" fmla="*/ T0 w 1399"/>
                  <a:gd name="T2" fmla="+- 0 2079 680"/>
                  <a:gd name="T3" fmla="*/ T2 w 139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99">
                    <a:moveTo>
                      <a:pt x="0" y="0"/>
                    </a:moveTo>
                    <a:lnTo>
                      <a:pt x="1399" y="0"/>
                    </a:lnTo>
                  </a:path>
                </a:pathLst>
              </a:custGeom>
              <a:noFill/>
              <a:ln w="19050">
                <a:solidFill>
                  <a:srgbClr val="70707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10253" name="Prostokąt 10252"/>
          <p:cNvSpPr/>
          <p:nvPr/>
        </p:nvSpPr>
        <p:spPr>
          <a:xfrm>
            <a:off x="810230" y="1881483"/>
            <a:ext cx="10567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rgbClr val="002060"/>
                </a:solidFill>
              </a:rPr>
              <a:t>February, 2013</a:t>
            </a:r>
            <a:r>
              <a:rPr lang="pl-PL" sz="1050" b="1" dirty="0" smtClean="0">
                <a:solidFill>
                  <a:srgbClr val="002060"/>
                </a:solidFill>
              </a:rPr>
              <a:t> </a:t>
            </a:r>
            <a:endParaRPr lang="pl-PL" sz="1050" dirty="0"/>
          </a:p>
        </p:txBody>
      </p:sp>
      <p:sp>
        <p:nvSpPr>
          <p:cNvPr id="10254" name="Prostokąt 10253"/>
          <p:cNvSpPr/>
          <p:nvPr/>
        </p:nvSpPr>
        <p:spPr>
          <a:xfrm>
            <a:off x="2627784" y="1890243"/>
            <a:ext cx="9156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rgbClr val="002060"/>
                </a:solidFill>
              </a:rPr>
              <a:t>March, 2013</a:t>
            </a:r>
            <a:r>
              <a:rPr lang="pl-PL" sz="1050" b="1" dirty="0" smtClean="0">
                <a:solidFill>
                  <a:srgbClr val="002060"/>
                </a:solidFill>
              </a:rPr>
              <a:t> </a:t>
            </a:r>
            <a:endParaRPr lang="pl-PL" sz="1050" dirty="0"/>
          </a:p>
        </p:txBody>
      </p:sp>
      <p:sp>
        <p:nvSpPr>
          <p:cNvPr id="10255" name="Prostokąt 10254"/>
          <p:cNvSpPr/>
          <p:nvPr/>
        </p:nvSpPr>
        <p:spPr>
          <a:xfrm>
            <a:off x="4337681" y="1899771"/>
            <a:ext cx="10839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rgbClr val="002060"/>
                </a:solidFill>
              </a:rPr>
              <a:t>March 11, 2014</a:t>
            </a:r>
            <a:r>
              <a:rPr lang="pl-PL" sz="1050" b="1" dirty="0" smtClean="0">
                <a:solidFill>
                  <a:srgbClr val="002060"/>
                </a:solidFill>
              </a:rPr>
              <a:t> </a:t>
            </a:r>
            <a:endParaRPr lang="pl-PL" sz="1050" dirty="0"/>
          </a:p>
        </p:txBody>
      </p:sp>
      <p:sp>
        <p:nvSpPr>
          <p:cNvPr id="10256" name="Prostokąt 10255"/>
          <p:cNvSpPr/>
          <p:nvPr/>
        </p:nvSpPr>
        <p:spPr>
          <a:xfrm>
            <a:off x="5807234" y="1880047"/>
            <a:ext cx="15166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2060"/>
                </a:solidFill>
              </a:rPr>
              <a:t>The lower house (Sejm) approved the bill </a:t>
            </a:r>
            <a:r>
              <a:rPr lang="pl-PL" sz="1050" b="1" dirty="0" smtClean="0">
                <a:solidFill>
                  <a:srgbClr val="002060"/>
                </a:solidFill>
              </a:rPr>
              <a:t/>
            </a:r>
            <a:br>
              <a:rPr lang="pl-PL" sz="1050" b="1" dirty="0" smtClean="0">
                <a:solidFill>
                  <a:srgbClr val="002060"/>
                </a:solidFill>
              </a:rPr>
            </a:br>
            <a:r>
              <a:rPr lang="en-US" sz="1050" b="1" dirty="0" smtClean="0">
                <a:solidFill>
                  <a:srgbClr val="002060"/>
                </a:solidFill>
              </a:rPr>
              <a:t>July 25, 2014</a:t>
            </a:r>
            <a:endParaRPr lang="pl-PL" sz="1050" dirty="0">
              <a:solidFill>
                <a:srgbClr val="002060"/>
              </a:solidFill>
            </a:endParaRPr>
          </a:p>
        </p:txBody>
      </p:sp>
      <p:sp>
        <p:nvSpPr>
          <p:cNvPr id="10257" name="Prostokąt 10256"/>
          <p:cNvSpPr/>
          <p:nvPr/>
        </p:nvSpPr>
        <p:spPr>
          <a:xfrm>
            <a:off x="7578687" y="1881483"/>
            <a:ext cx="10855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50" b="1" dirty="0" smtClean="0">
                <a:solidFill>
                  <a:srgbClr val="002060"/>
                </a:solidFill>
              </a:rPr>
              <a:t>August 25, 2014</a:t>
            </a:r>
            <a:endParaRPr lang="pl-PL" sz="1050" dirty="0">
              <a:solidFill>
                <a:srgbClr val="002060"/>
              </a:solidFill>
            </a:endParaRPr>
          </a:p>
        </p:txBody>
      </p:sp>
      <p:sp>
        <p:nvSpPr>
          <p:cNvPr id="84" name="Freeform 111"/>
          <p:cNvSpPr>
            <a:spLocks/>
          </p:cNvSpPr>
          <p:nvPr/>
        </p:nvSpPr>
        <p:spPr bwMode="auto">
          <a:xfrm>
            <a:off x="448056" y="2457128"/>
            <a:ext cx="4069080" cy="246283"/>
          </a:xfrm>
          <a:custGeom>
            <a:avLst/>
            <a:gdLst>
              <a:gd name="T0" fmla="+- 0 7483 7483"/>
              <a:gd name="T1" fmla="*/ T0 w 6226"/>
              <a:gd name="T2" fmla="+- 0 3900 3512"/>
              <a:gd name="T3" fmla="*/ 3900 h 388"/>
              <a:gd name="T4" fmla="+- 0 13708 7483"/>
              <a:gd name="T5" fmla="*/ T4 w 6226"/>
              <a:gd name="T6" fmla="+- 0 3900 3512"/>
              <a:gd name="T7" fmla="*/ 3900 h 388"/>
              <a:gd name="T8" fmla="+- 0 13708 7483"/>
              <a:gd name="T9" fmla="*/ T8 w 6226"/>
              <a:gd name="T10" fmla="+- 0 3512 3512"/>
              <a:gd name="T11" fmla="*/ 3512 h 388"/>
              <a:gd name="T12" fmla="+- 0 7483 7483"/>
              <a:gd name="T13" fmla="*/ T12 w 6226"/>
              <a:gd name="T14" fmla="+- 0 3512 3512"/>
              <a:gd name="T15" fmla="*/ 3512 h 388"/>
              <a:gd name="T16" fmla="+- 0 7483 7483"/>
              <a:gd name="T17" fmla="*/ T16 w 6226"/>
              <a:gd name="T18" fmla="+- 0 3900 3512"/>
              <a:gd name="T19" fmla="*/ 3900 h 38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226" h="388">
                <a:moveTo>
                  <a:pt x="0" y="388"/>
                </a:moveTo>
                <a:lnTo>
                  <a:pt x="6225" y="388"/>
                </a:lnTo>
                <a:lnTo>
                  <a:pt x="6225" y="0"/>
                </a:lnTo>
                <a:lnTo>
                  <a:pt x="0" y="0"/>
                </a:lnTo>
                <a:lnTo>
                  <a:pt x="0" y="388"/>
                </a:lnTo>
              </a:path>
            </a:pathLst>
          </a:custGeom>
          <a:solidFill>
            <a:srgbClr val="979C9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General information about the bill</a:t>
            </a:r>
            <a:endParaRPr lang="pl-PL" sz="1050" dirty="0">
              <a:solidFill>
                <a:schemeClr val="bg1"/>
              </a:solidFill>
            </a:endParaRPr>
          </a:p>
        </p:txBody>
      </p:sp>
      <p:grpSp>
        <p:nvGrpSpPr>
          <p:cNvPr id="85" name="Group 110"/>
          <p:cNvGrpSpPr>
            <a:grpSpLocks/>
          </p:cNvGrpSpPr>
          <p:nvPr/>
        </p:nvGrpSpPr>
        <p:grpSpPr bwMode="auto">
          <a:xfrm>
            <a:off x="456434" y="4910909"/>
            <a:ext cx="4080191" cy="246283"/>
            <a:chOff x="7466" y="3512"/>
            <a:chExt cx="6243" cy="388"/>
          </a:xfrm>
        </p:grpSpPr>
        <p:sp>
          <p:nvSpPr>
            <p:cNvPr id="86" name="Freeform 111"/>
            <p:cNvSpPr>
              <a:spLocks/>
            </p:cNvSpPr>
            <p:nvPr/>
          </p:nvSpPr>
          <p:spPr bwMode="auto">
            <a:xfrm>
              <a:off x="7466" y="3512"/>
              <a:ext cx="6243" cy="388"/>
            </a:xfrm>
            <a:custGeom>
              <a:avLst/>
              <a:gdLst>
                <a:gd name="T0" fmla="+- 0 7483 7483"/>
                <a:gd name="T1" fmla="*/ T0 w 6226"/>
                <a:gd name="T2" fmla="+- 0 3900 3512"/>
                <a:gd name="T3" fmla="*/ 3900 h 388"/>
                <a:gd name="T4" fmla="+- 0 13708 7483"/>
                <a:gd name="T5" fmla="*/ T4 w 6226"/>
                <a:gd name="T6" fmla="+- 0 3900 3512"/>
                <a:gd name="T7" fmla="*/ 3900 h 388"/>
                <a:gd name="T8" fmla="+- 0 13708 7483"/>
                <a:gd name="T9" fmla="*/ T8 w 6226"/>
                <a:gd name="T10" fmla="+- 0 3512 3512"/>
                <a:gd name="T11" fmla="*/ 3512 h 388"/>
                <a:gd name="T12" fmla="+- 0 7483 7483"/>
                <a:gd name="T13" fmla="*/ T12 w 6226"/>
                <a:gd name="T14" fmla="+- 0 3512 3512"/>
                <a:gd name="T15" fmla="*/ 3512 h 388"/>
                <a:gd name="T16" fmla="+- 0 7483 7483"/>
                <a:gd name="T17" fmla="*/ T16 w 6226"/>
                <a:gd name="T18" fmla="+- 0 3900 3512"/>
                <a:gd name="T19" fmla="*/ 3900 h 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226" h="388">
                  <a:moveTo>
                    <a:pt x="0" y="388"/>
                  </a:moveTo>
                  <a:lnTo>
                    <a:pt x="6225" y="388"/>
                  </a:lnTo>
                  <a:lnTo>
                    <a:pt x="6225" y="0"/>
                  </a:lnTo>
                  <a:lnTo>
                    <a:pt x="0" y="0"/>
                  </a:lnTo>
                  <a:lnTo>
                    <a:pt x="0" y="388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88" name="Freeform 111"/>
          <p:cNvSpPr>
            <a:spLocks/>
          </p:cNvSpPr>
          <p:nvPr/>
        </p:nvSpPr>
        <p:spPr bwMode="auto">
          <a:xfrm>
            <a:off x="4654233" y="2457128"/>
            <a:ext cx="4069080" cy="246283"/>
          </a:xfrm>
          <a:custGeom>
            <a:avLst/>
            <a:gdLst>
              <a:gd name="T0" fmla="+- 0 7483 7483"/>
              <a:gd name="T1" fmla="*/ T0 w 6226"/>
              <a:gd name="T2" fmla="+- 0 3900 3512"/>
              <a:gd name="T3" fmla="*/ 3900 h 388"/>
              <a:gd name="T4" fmla="+- 0 13708 7483"/>
              <a:gd name="T5" fmla="*/ T4 w 6226"/>
              <a:gd name="T6" fmla="+- 0 3900 3512"/>
              <a:gd name="T7" fmla="*/ 3900 h 388"/>
              <a:gd name="T8" fmla="+- 0 13708 7483"/>
              <a:gd name="T9" fmla="*/ T8 w 6226"/>
              <a:gd name="T10" fmla="+- 0 3512 3512"/>
              <a:gd name="T11" fmla="*/ 3512 h 388"/>
              <a:gd name="T12" fmla="+- 0 7483 7483"/>
              <a:gd name="T13" fmla="*/ T12 w 6226"/>
              <a:gd name="T14" fmla="+- 0 3512 3512"/>
              <a:gd name="T15" fmla="*/ 3512 h 388"/>
              <a:gd name="T16" fmla="+- 0 7483 7483"/>
              <a:gd name="T17" fmla="*/ T16 w 6226"/>
              <a:gd name="T18" fmla="+- 0 3900 3512"/>
              <a:gd name="T19" fmla="*/ 3900 h 38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226" h="388">
                <a:moveTo>
                  <a:pt x="0" y="388"/>
                </a:moveTo>
                <a:lnTo>
                  <a:pt x="6225" y="388"/>
                </a:lnTo>
                <a:lnTo>
                  <a:pt x="6225" y="0"/>
                </a:lnTo>
                <a:lnTo>
                  <a:pt x="0" y="0"/>
                </a:lnTo>
                <a:lnTo>
                  <a:pt x="0" y="388"/>
                </a:lnTo>
              </a:path>
            </a:pathLst>
          </a:custGeom>
          <a:solidFill>
            <a:srgbClr val="979C9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Special hydrocarbon tax</a:t>
            </a:r>
            <a:endParaRPr lang="pl-PL" sz="1050" dirty="0">
              <a:solidFill>
                <a:schemeClr val="bg1"/>
              </a:solidFill>
            </a:endParaRPr>
          </a:p>
        </p:txBody>
      </p:sp>
      <p:grpSp>
        <p:nvGrpSpPr>
          <p:cNvPr id="89" name="Group 110"/>
          <p:cNvGrpSpPr>
            <a:grpSpLocks/>
          </p:cNvGrpSpPr>
          <p:nvPr/>
        </p:nvGrpSpPr>
        <p:grpSpPr bwMode="auto">
          <a:xfrm>
            <a:off x="4642803" y="4910909"/>
            <a:ext cx="4069080" cy="246283"/>
            <a:chOff x="7483" y="3512"/>
            <a:chExt cx="6226" cy="388"/>
          </a:xfrm>
        </p:grpSpPr>
        <p:sp>
          <p:nvSpPr>
            <p:cNvPr id="90" name="Freeform 111"/>
            <p:cNvSpPr>
              <a:spLocks/>
            </p:cNvSpPr>
            <p:nvPr/>
          </p:nvSpPr>
          <p:spPr bwMode="auto">
            <a:xfrm>
              <a:off x="7483" y="3512"/>
              <a:ext cx="6226" cy="388"/>
            </a:xfrm>
            <a:custGeom>
              <a:avLst/>
              <a:gdLst>
                <a:gd name="T0" fmla="+- 0 7483 7483"/>
                <a:gd name="T1" fmla="*/ T0 w 6226"/>
                <a:gd name="T2" fmla="+- 0 3900 3512"/>
                <a:gd name="T3" fmla="*/ 3900 h 388"/>
                <a:gd name="T4" fmla="+- 0 13708 7483"/>
                <a:gd name="T5" fmla="*/ T4 w 6226"/>
                <a:gd name="T6" fmla="+- 0 3900 3512"/>
                <a:gd name="T7" fmla="*/ 3900 h 388"/>
                <a:gd name="T8" fmla="+- 0 13708 7483"/>
                <a:gd name="T9" fmla="*/ T8 w 6226"/>
                <a:gd name="T10" fmla="+- 0 3512 3512"/>
                <a:gd name="T11" fmla="*/ 3512 h 388"/>
                <a:gd name="T12" fmla="+- 0 7483 7483"/>
                <a:gd name="T13" fmla="*/ T12 w 6226"/>
                <a:gd name="T14" fmla="+- 0 3512 3512"/>
                <a:gd name="T15" fmla="*/ 3512 h 388"/>
                <a:gd name="T16" fmla="+- 0 7483 7483"/>
                <a:gd name="T17" fmla="*/ T16 w 6226"/>
                <a:gd name="T18" fmla="+- 0 3900 3512"/>
                <a:gd name="T19" fmla="*/ 3900 h 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226" h="388">
                  <a:moveTo>
                    <a:pt x="0" y="388"/>
                  </a:moveTo>
                  <a:lnTo>
                    <a:pt x="6225" y="388"/>
                  </a:lnTo>
                  <a:lnTo>
                    <a:pt x="6225" y="0"/>
                  </a:lnTo>
                  <a:lnTo>
                    <a:pt x="0" y="0"/>
                  </a:lnTo>
                  <a:lnTo>
                    <a:pt x="0" y="388"/>
                  </a:lnTo>
                </a:path>
              </a:pathLst>
            </a:custGeom>
            <a:solidFill>
              <a:srgbClr val="979C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0258" name="Prostokąt 10257"/>
          <p:cNvSpPr/>
          <p:nvPr/>
        </p:nvSpPr>
        <p:spPr>
          <a:xfrm>
            <a:off x="456628" y="2760663"/>
            <a:ext cx="4032696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002060"/>
                </a:solidFill>
              </a:rPr>
              <a:t>Sejm, the lower chamber of Polish parliament, </a:t>
            </a:r>
            <a:r>
              <a:rPr lang="en-US" sz="1050" b="1" dirty="0">
                <a:solidFill>
                  <a:srgbClr val="002060"/>
                </a:solidFill>
              </a:rPr>
              <a:t>approved </a:t>
            </a:r>
            <a:r>
              <a:rPr lang="en-US" sz="1050" dirty="0">
                <a:solidFill>
                  <a:srgbClr val="002060"/>
                </a:solidFill>
              </a:rPr>
              <a:t>a government- proposed </a:t>
            </a:r>
            <a:r>
              <a:rPr lang="en-US" sz="1050" b="1" dirty="0">
                <a:solidFill>
                  <a:srgbClr val="002060"/>
                </a:solidFill>
              </a:rPr>
              <a:t>bill on taxing hydrocarbon extraction </a:t>
            </a:r>
            <a:r>
              <a:rPr lang="en-US" sz="1050" dirty="0">
                <a:solidFill>
                  <a:srgbClr val="002060"/>
                </a:solidFill>
              </a:rPr>
              <a:t>on 21st July, </a:t>
            </a:r>
            <a:r>
              <a:rPr lang="en-US" sz="1050" dirty="0" smtClean="0">
                <a:solidFill>
                  <a:srgbClr val="002060"/>
                </a:solidFill>
              </a:rPr>
              <a:t>2014.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The </a:t>
            </a:r>
            <a:r>
              <a:rPr lang="en-US" sz="1050" dirty="0">
                <a:solidFill>
                  <a:srgbClr val="002060"/>
                </a:solidFill>
              </a:rPr>
              <a:t>bill was approved by the Senate and </a:t>
            </a:r>
            <a:r>
              <a:rPr lang="en-US" sz="1050" dirty="0" smtClean="0">
                <a:solidFill>
                  <a:srgbClr val="002060"/>
                </a:solidFill>
              </a:rPr>
              <a:t>signed </a:t>
            </a:r>
            <a:r>
              <a:rPr lang="en-US" sz="1050" dirty="0">
                <a:solidFill>
                  <a:srgbClr val="002060"/>
                </a:solidFill>
              </a:rPr>
              <a:t>by the </a:t>
            </a:r>
            <a:r>
              <a:rPr lang="en-US" sz="1050" dirty="0" smtClean="0">
                <a:solidFill>
                  <a:srgbClr val="002060"/>
                </a:solidFill>
              </a:rPr>
              <a:t>President</a:t>
            </a:r>
            <a:r>
              <a:rPr lang="pl-PL" sz="1050" dirty="0" smtClean="0">
                <a:solidFill>
                  <a:srgbClr val="002060"/>
                </a:solidFill>
              </a:rPr>
              <a:t> </a:t>
            </a:r>
            <a:r>
              <a:rPr lang="pl-PL" sz="1050" dirty="0" err="1" smtClean="0">
                <a:solidFill>
                  <a:srgbClr val="002060"/>
                </a:solidFill>
              </a:rPr>
              <a:t>in</a:t>
            </a:r>
            <a:r>
              <a:rPr lang="pl-PL" sz="1050" dirty="0" smtClean="0">
                <a:solidFill>
                  <a:srgbClr val="002060"/>
                </a:solidFill>
              </a:rPr>
              <a:t> August 2014</a:t>
            </a:r>
            <a:r>
              <a:rPr lang="en-US" sz="1050" dirty="0" smtClean="0">
                <a:solidFill>
                  <a:srgbClr val="002060"/>
                </a:solidFill>
              </a:rPr>
              <a:t>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en-US" sz="1050" b="1" dirty="0" smtClean="0">
                <a:solidFill>
                  <a:srgbClr val="002060"/>
                </a:solidFill>
              </a:rPr>
              <a:t>The  tax  burden  </a:t>
            </a:r>
            <a:r>
              <a:rPr lang="en-US" sz="1050" dirty="0" smtClean="0">
                <a:solidFill>
                  <a:srgbClr val="002060"/>
                </a:solidFill>
              </a:rPr>
              <a:t>(Government  Take)  on  hydrocarbon  exploitation amounts to </a:t>
            </a:r>
            <a:r>
              <a:rPr lang="en-US" sz="1050" b="1" dirty="0" smtClean="0">
                <a:solidFill>
                  <a:srgbClr val="002060"/>
                </a:solidFill>
              </a:rPr>
              <a:t>40% on average[1]</a:t>
            </a:r>
            <a:r>
              <a:rPr lang="en-US" sz="1050" dirty="0" smtClean="0">
                <a:solidFill>
                  <a:srgbClr val="002060"/>
                </a:solidFill>
              </a:rPr>
              <a:t>, including </a:t>
            </a:r>
            <a:r>
              <a:rPr lang="en-US" sz="1050" dirty="0" err="1" smtClean="0">
                <a:solidFill>
                  <a:srgbClr val="002060"/>
                </a:solidFill>
              </a:rPr>
              <a:t>i</a:t>
            </a:r>
            <a:r>
              <a:rPr lang="en-US" sz="1050" dirty="0" smtClean="0">
                <a:solidFill>
                  <a:srgbClr val="002060"/>
                </a:solidFill>
              </a:rPr>
              <a:t>.</a:t>
            </a:r>
            <a:r>
              <a:rPr lang="pl-PL" sz="1050" dirty="0" smtClean="0">
                <a:solidFill>
                  <a:srgbClr val="002060"/>
                </a:solidFill>
              </a:rPr>
              <a:t>e</a:t>
            </a:r>
            <a:r>
              <a:rPr lang="en-US" sz="1050" dirty="0" smtClean="0">
                <a:solidFill>
                  <a:srgbClr val="002060"/>
                </a:solidFill>
              </a:rPr>
              <a:t>. special hydrocarbon tax, tax on extraction of certain minerals, extraction royalties, CIT, real estate tax and local taxes.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The taxes would be introduced in 2016, with a </a:t>
            </a:r>
            <a:r>
              <a:rPr lang="en-US" sz="1050" b="1" dirty="0">
                <a:solidFill>
                  <a:srgbClr val="002060"/>
                </a:solidFill>
              </a:rPr>
              <a:t>tax holidays till 2020.</a:t>
            </a:r>
            <a:endParaRPr lang="pl-PL" sz="1050" dirty="0">
              <a:solidFill>
                <a:srgbClr val="002060"/>
              </a:solidFill>
            </a:endParaRPr>
          </a:p>
        </p:txBody>
      </p:sp>
      <p:sp>
        <p:nvSpPr>
          <p:cNvPr id="10259" name="Prostokąt 10258"/>
          <p:cNvSpPr/>
          <p:nvPr/>
        </p:nvSpPr>
        <p:spPr>
          <a:xfrm>
            <a:off x="4642802" y="2776279"/>
            <a:ext cx="410514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002060"/>
                </a:solidFill>
              </a:rPr>
              <a:t>Tax chargeable on </a:t>
            </a:r>
            <a:r>
              <a:rPr lang="en-US" sz="1050" b="1" dirty="0">
                <a:solidFill>
                  <a:srgbClr val="002060"/>
                </a:solidFill>
              </a:rPr>
              <a:t>a cash basis </a:t>
            </a:r>
            <a:r>
              <a:rPr lang="en-US" sz="1050" dirty="0">
                <a:solidFill>
                  <a:srgbClr val="002060"/>
                </a:solidFill>
              </a:rPr>
              <a:t>(cash flow tax</a:t>
            </a:r>
            <a:r>
              <a:rPr lang="en-US" sz="1050" dirty="0" smtClean="0">
                <a:solidFill>
                  <a:srgbClr val="002060"/>
                </a:solidFill>
              </a:rPr>
              <a:t>).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Imposed </a:t>
            </a:r>
            <a:r>
              <a:rPr lang="en-US" sz="1050" dirty="0">
                <a:solidFill>
                  <a:srgbClr val="002060"/>
                </a:solidFill>
              </a:rPr>
              <a:t>on an excess of revenues over eligible expenses in a given year in the hydrocarbons extraction business (both onshore and offshore), with rates linked to investor </a:t>
            </a:r>
            <a:r>
              <a:rPr lang="en-US" sz="1050" dirty="0" smtClean="0">
                <a:solidFill>
                  <a:srgbClr val="002060"/>
                </a:solidFill>
              </a:rPr>
              <a:t>returns.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Tax </a:t>
            </a:r>
            <a:r>
              <a:rPr lang="en-US" sz="1050" dirty="0">
                <a:solidFill>
                  <a:srgbClr val="002060"/>
                </a:solidFill>
              </a:rPr>
              <a:t>rate depends on the ratio of cumulative revenue over cumulative eligible expenses (i.e. R-factor</a:t>
            </a:r>
            <a:r>
              <a:rPr lang="en-US" sz="1050" dirty="0" smtClean="0">
                <a:solidFill>
                  <a:srgbClr val="002060"/>
                </a:solidFill>
              </a:rPr>
              <a:t>):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539750" lvl="1" indent="-825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</a:pP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0% if the ratio is lower  than </a:t>
            </a:r>
            <a:r>
              <a:rPr lang="en-US" sz="1050" dirty="0" smtClean="0">
                <a:solidFill>
                  <a:srgbClr val="002060"/>
                </a:solidFill>
              </a:rPr>
              <a:t>1,5;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539750" lvl="1" indent="-825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</a:pPr>
            <a:r>
              <a:rPr lang="en-US" sz="1050" dirty="0" smtClean="0">
                <a:solidFill>
                  <a:srgbClr val="002060"/>
                </a:solidFill>
              </a:rPr>
              <a:t>a </a:t>
            </a:r>
            <a:r>
              <a:rPr lang="en-US" sz="1050" dirty="0">
                <a:solidFill>
                  <a:srgbClr val="002060"/>
                </a:solidFill>
              </a:rPr>
              <a:t>progressive rate between 12.5% and 24.9% if the ratio is higher than 1.5 and lower than </a:t>
            </a:r>
            <a:r>
              <a:rPr lang="en-US" sz="1050" dirty="0" smtClean="0">
                <a:solidFill>
                  <a:srgbClr val="002060"/>
                </a:solidFill>
              </a:rPr>
              <a:t>2.0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539750" lvl="1" indent="-825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</a:pPr>
            <a:r>
              <a:rPr lang="en-US" sz="1050" dirty="0" smtClean="0">
                <a:solidFill>
                  <a:srgbClr val="002060"/>
                </a:solidFill>
              </a:rPr>
              <a:t>25</a:t>
            </a:r>
            <a:r>
              <a:rPr lang="en-US" sz="1050" dirty="0">
                <a:solidFill>
                  <a:srgbClr val="002060"/>
                </a:solidFill>
              </a:rPr>
              <a:t>% if the ratio is higher than 2.0.</a:t>
            </a:r>
            <a:endParaRPr lang="pl-PL" sz="1050" dirty="0">
              <a:solidFill>
                <a:srgbClr val="002060"/>
              </a:solidFill>
            </a:endParaRPr>
          </a:p>
        </p:txBody>
      </p:sp>
      <p:sp>
        <p:nvSpPr>
          <p:cNvPr id="10261" name="Prostokąt 10260"/>
          <p:cNvSpPr/>
          <p:nvPr/>
        </p:nvSpPr>
        <p:spPr>
          <a:xfrm>
            <a:off x="495356" y="5223247"/>
            <a:ext cx="4041268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002060"/>
                </a:solidFill>
              </a:rPr>
              <a:t>Tax chargeable as  </a:t>
            </a:r>
            <a:r>
              <a:rPr lang="en-US" sz="1050" b="1" dirty="0">
                <a:solidFill>
                  <a:srgbClr val="002060"/>
                </a:solidFill>
              </a:rPr>
              <a:t>an ad  valorem  royalty </a:t>
            </a:r>
            <a:r>
              <a:rPr lang="en-US" sz="1050" dirty="0">
                <a:solidFill>
                  <a:srgbClr val="002060"/>
                </a:solidFill>
              </a:rPr>
              <a:t>(i.e.  on  the value  of  the extracted minerals</a:t>
            </a:r>
            <a:r>
              <a:rPr lang="en-US" sz="1050" dirty="0" smtClean="0">
                <a:solidFill>
                  <a:srgbClr val="002060"/>
                </a:solidFill>
              </a:rPr>
              <a:t>).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1714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050" dirty="0" smtClean="0">
                <a:solidFill>
                  <a:srgbClr val="002060"/>
                </a:solidFill>
              </a:rPr>
              <a:t>Royalty </a:t>
            </a:r>
            <a:r>
              <a:rPr lang="en-US" sz="1050" dirty="0">
                <a:solidFill>
                  <a:srgbClr val="002060"/>
                </a:solidFill>
              </a:rPr>
              <a:t>rate depends on the type of deposit and hydrocarbon:</a:t>
            </a:r>
            <a:endParaRPr lang="pl-PL" sz="1050" dirty="0">
              <a:solidFill>
                <a:srgbClr val="002060"/>
              </a:solidFill>
            </a:endParaRPr>
          </a:p>
        </p:txBody>
      </p:sp>
      <p:sp>
        <p:nvSpPr>
          <p:cNvPr id="10262" name="Prostokąt 10261"/>
          <p:cNvSpPr/>
          <p:nvPr/>
        </p:nvSpPr>
        <p:spPr>
          <a:xfrm>
            <a:off x="966251" y="5867143"/>
            <a:ext cx="113381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u="sng" dirty="0">
                <a:solidFill>
                  <a:srgbClr val="002060"/>
                </a:solidFill>
              </a:rPr>
              <a:t>Unconventional:</a:t>
            </a:r>
            <a:endParaRPr lang="pl-PL" sz="1050" dirty="0">
              <a:solidFill>
                <a:srgbClr val="002060"/>
              </a:solidFill>
            </a:endParaRPr>
          </a:p>
          <a:p>
            <a:pPr marL="171450" indent="-79375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2060"/>
                </a:solidFill>
              </a:rPr>
              <a:t>gas</a:t>
            </a:r>
            <a:r>
              <a:rPr lang="en-US" sz="1050" dirty="0">
                <a:solidFill>
                  <a:srgbClr val="002060"/>
                </a:solidFill>
              </a:rPr>
              <a:t>: </a:t>
            </a:r>
            <a:r>
              <a:rPr lang="en-US" sz="1050" dirty="0" smtClean="0">
                <a:solidFill>
                  <a:srgbClr val="002060"/>
                </a:solidFill>
              </a:rPr>
              <a:t>1,5%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79375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2060"/>
                </a:solidFill>
              </a:rPr>
              <a:t>crude </a:t>
            </a:r>
            <a:r>
              <a:rPr lang="en-US" sz="1050" dirty="0">
                <a:solidFill>
                  <a:srgbClr val="002060"/>
                </a:solidFill>
              </a:rPr>
              <a:t>oil: 3%</a:t>
            </a:r>
            <a:endParaRPr lang="pl-PL" sz="1050" dirty="0">
              <a:solidFill>
                <a:srgbClr val="002060"/>
              </a:solidFill>
            </a:endParaRPr>
          </a:p>
        </p:txBody>
      </p:sp>
      <p:sp>
        <p:nvSpPr>
          <p:cNvPr id="10263" name="Prostokąt 10262"/>
          <p:cNvSpPr/>
          <p:nvPr/>
        </p:nvSpPr>
        <p:spPr>
          <a:xfrm>
            <a:off x="2728625" y="5876255"/>
            <a:ext cx="11953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u="sng" dirty="0">
                <a:solidFill>
                  <a:srgbClr val="002060"/>
                </a:solidFill>
              </a:rPr>
              <a:t>Conventional:</a:t>
            </a:r>
            <a:endParaRPr lang="pl-PL" sz="1050" dirty="0">
              <a:solidFill>
                <a:srgbClr val="002060"/>
              </a:solidFill>
            </a:endParaRPr>
          </a:p>
          <a:p>
            <a:pPr marL="171450" indent="-79375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2060"/>
                </a:solidFill>
              </a:rPr>
              <a:t>gas</a:t>
            </a:r>
            <a:r>
              <a:rPr lang="en-US" sz="1050" dirty="0">
                <a:solidFill>
                  <a:srgbClr val="002060"/>
                </a:solidFill>
              </a:rPr>
              <a:t>: </a:t>
            </a:r>
            <a:r>
              <a:rPr lang="en-US" sz="1050" dirty="0" smtClean="0">
                <a:solidFill>
                  <a:srgbClr val="002060"/>
                </a:solidFill>
              </a:rPr>
              <a:t>3%</a:t>
            </a:r>
            <a:endParaRPr lang="pl-PL" sz="1050" dirty="0" smtClean="0">
              <a:solidFill>
                <a:srgbClr val="002060"/>
              </a:solidFill>
            </a:endParaRPr>
          </a:p>
          <a:p>
            <a:pPr marL="171450" indent="-79375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2060"/>
                </a:solidFill>
              </a:rPr>
              <a:t>crude </a:t>
            </a:r>
            <a:r>
              <a:rPr lang="en-US" sz="1050" dirty="0">
                <a:solidFill>
                  <a:srgbClr val="002060"/>
                </a:solidFill>
              </a:rPr>
              <a:t>oil: 6%</a:t>
            </a:r>
            <a:endParaRPr lang="pl-PL" sz="1050" dirty="0">
              <a:solidFill>
                <a:srgbClr val="002060"/>
              </a:solidFill>
            </a:endParaRPr>
          </a:p>
        </p:txBody>
      </p:sp>
      <p:sp>
        <p:nvSpPr>
          <p:cNvPr id="10264" name="Prostokąt 10263"/>
          <p:cNvSpPr/>
          <p:nvPr/>
        </p:nvSpPr>
        <p:spPr>
          <a:xfrm>
            <a:off x="4628521" y="5223246"/>
            <a:ext cx="41199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dirty="0">
                <a:solidFill>
                  <a:srgbClr val="002060"/>
                </a:solidFill>
              </a:rPr>
              <a:t>The general fiscal regime that also applies in Poland to the oil and gas industry consists of a combination of corporate income tax (CIT), capital</a:t>
            </a:r>
            <a:endParaRPr lang="pl-PL" sz="1050" dirty="0">
              <a:solidFill>
                <a:srgbClr val="002060"/>
              </a:solidFill>
            </a:endParaRPr>
          </a:p>
          <a:p>
            <a:pPr algn="just"/>
            <a:r>
              <a:rPr lang="en-US" sz="1050" b="1" u="sng" dirty="0">
                <a:solidFill>
                  <a:srgbClr val="002060"/>
                </a:solidFill>
              </a:rPr>
              <a:t>gains tax (CGT), VAT, excise duty and real estate tax (RET), as follows:</a:t>
            </a:r>
            <a:endParaRPr lang="pl-PL" sz="1050" dirty="0">
              <a:solidFill>
                <a:srgbClr val="002060"/>
              </a:solidFill>
            </a:endParaRPr>
          </a:p>
        </p:txBody>
      </p:sp>
      <p:sp>
        <p:nvSpPr>
          <p:cNvPr id="10266" name="Prostokąt 10265"/>
          <p:cNvSpPr/>
          <p:nvPr/>
        </p:nvSpPr>
        <p:spPr>
          <a:xfrm>
            <a:off x="4934139" y="5805264"/>
            <a:ext cx="273267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79375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2060"/>
                </a:solidFill>
              </a:rPr>
              <a:t>CIT rate, CGT rate and branch tax rate </a:t>
            </a:r>
            <a:r>
              <a:rPr lang="pl-PL" sz="1050" dirty="0" smtClean="0">
                <a:solidFill>
                  <a:srgbClr val="002060"/>
                </a:solidFill>
              </a:rPr>
              <a:t>-</a:t>
            </a: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19%</a:t>
            </a:r>
            <a:endParaRPr lang="pl-PL" sz="1050" dirty="0">
              <a:solidFill>
                <a:srgbClr val="002060"/>
              </a:solidFill>
            </a:endParaRPr>
          </a:p>
          <a:p>
            <a:pPr marL="171450" indent="-79375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2060"/>
                </a:solidFill>
              </a:rPr>
              <a:t>VAT </a:t>
            </a:r>
            <a:r>
              <a:rPr lang="en-US" sz="1050" dirty="0">
                <a:solidFill>
                  <a:srgbClr val="002060"/>
                </a:solidFill>
              </a:rPr>
              <a:t>rate </a:t>
            </a:r>
            <a:r>
              <a:rPr lang="pl-PL" sz="1050" dirty="0" smtClean="0">
                <a:solidFill>
                  <a:srgbClr val="002060"/>
                </a:solidFill>
              </a:rPr>
              <a:t>-</a:t>
            </a: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23%</a:t>
            </a:r>
            <a:endParaRPr lang="pl-PL" sz="1050" dirty="0">
              <a:solidFill>
                <a:srgbClr val="002060"/>
              </a:solidFill>
            </a:endParaRPr>
          </a:p>
          <a:p>
            <a:pPr marL="171450" indent="-79375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2060"/>
                </a:solidFill>
              </a:rPr>
              <a:t>RET </a:t>
            </a:r>
            <a:r>
              <a:rPr lang="en-US" sz="1050" dirty="0">
                <a:solidFill>
                  <a:srgbClr val="002060"/>
                </a:solidFill>
              </a:rPr>
              <a:t>rate </a:t>
            </a:r>
            <a:r>
              <a:rPr lang="pl-PL" sz="1050" dirty="0" smtClean="0">
                <a:solidFill>
                  <a:srgbClr val="002060"/>
                </a:solidFill>
              </a:rPr>
              <a:t>-</a:t>
            </a: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2%</a:t>
            </a:r>
            <a:endParaRPr lang="pl-PL" sz="1050" dirty="0">
              <a:solidFill>
                <a:srgbClr val="002060"/>
              </a:solidFill>
            </a:endParaRPr>
          </a:p>
        </p:txBody>
      </p:sp>
      <p:sp>
        <p:nvSpPr>
          <p:cNvPr id="68" name="Prostokąt 67"/>
          <p:cNvSpPr/>
          <p:nvPr/>
        </p:nvSpPr>
        <p:spPr>
          <a:xfrm>
            <a:off x="1324382" y="4903276"/>
            <a:ext cx="22365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Tax on extraction of certain minerals</a:t>
            </a:r>
            <a:endParaRPr lang="pl-PL" sz="1050" dirty="0">
              <a:solidFill>
                <a:schemeClr val="bg1"/>
              </a:solidFill>
            </a:endParaRPr>
          </a:p>
        </p:txBody>
      </p:sp>
      <p:sp>
        <p:nvSpPr>
          <p:cNvPr id="69" name="Prostokąt 68"/>
          <p:cNvSpPr/>
          <p:nvPr/>
        </p:nvSpPr>
        <p:spPr>
          <a:xfrm>
            <a:off x="5804461" y="4900408"/>
            <a:ext cx="14398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Other applicable taxes</a:t>
            </a:r>
            <a:endParaRPr lang="pl-PL" sz="1050" dirty="0">
              <a:solidFill>
                <a:schemeClr val="bg1"/>
              </a:solidFill>
            </a:endParaRPr>
          </a:p>
        </p:txBody>
      </p:sp>
      <p:sp>
        <p:nvSpPr>
          <p:cNvPr id="70" name="Prostokąt 69"/>
          <p:cNvSpPr/>
          <p:nvPr/>
        </p:nvSpPr>
        <p:spPr>
          <a:xfrm>
            <a:off x="1432522" y="6499056"/>
            <a:ext cx="10583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</a:rPr>
              <a:t>[1] In nominal terms.</a:t>
            </a:r>
            <a:endParaRPr lang="pl-PL" sz="800" dirty="0">
              <a:solidFill>
                <a:srgbClr val="002060"/>
              </a:solidFill>
            </a:endParaRPr>
          </a:p>
        </p:txBody>
      </p:sp>
      <p:sp>
        <p:nvSpPr>
          <p:cNvPr id="113" name="Symbol zastępczy numeru slajdu 3"/>
          <p:cNvSpPr txBox="1">
            <a:spLocks/>
          </p:cNvSpPr>
          <p:nvPr/>
        </p:nvSpPr>
        <p:spPr>
          <a:xfrm>
            <a:off x="8483600" y="6524625"/>
            <a:ext cx="425450" cy="2762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274AC-0453-421A-8472-E233C1E64E77}" type="slidenum">
              <a:rPr lang="en-GB" altLang="pl-PL" sz="8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GB" altLang="pl-PL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3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2384</Words>
  <Application>Microsoft Office PowerPoint</Application>
  <PresentationFormat>Pokaz na ekranie (4:3)</PresentationFormat>
  <Paragraphs>321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Janczy</dc:creator>
  <cp:lastModifiedBy>Dawid Jaworski</cp:lastModifiedBy>
  <cp:revision>69</cp:revision>
  <dcterms:created xsi:type="dcterms:W3CDTF">2014-10-15T12:20:47Z</dcterms:created>
  <dcterms:modified xsi:type="dcterms:W3CDTF">2014-10-29T08:31:08Z</dcterms:modified>
</cp:coreProperties>
</file>