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Lst>
  <p:notesMasterIdLst>
    <p:notesMasterId r:id="rId19"/>
  </p:notesMasterIdLst>
  <p:handoutMasterIdLst>
    <p:handoutMasterId r:id="rId20"/>
  </p:handoutMasterIdLst>
  <p:sldIdLst>
    <p:sldId id="295" r:id="rId2"/>
    <p:sldId id="326" r:id="rId3"/>
    <p:sldId id="299" r:id="rId4"/>
    <p:sldId id="328" r:id="rId5"/>
    <p:sldId id="282" r:id="rId6"/>
    <p:sldId id="327" r:id="rId7"/>
    <p:sldId id="308" r:id="rId8"/>
    <p:sldId id="325" r:id="rId9"/>
    <p:sldId id="311" r:id="rId10"/>
    <p:sldId id="322" r:id="rId11"/>
    <p:sldId id="274" r:id="rId12"/>
    <p:sldId id="278" r:id="rId13"/>
    <p:sldId id="279" r:id="rId14"/>
    <p:sldId id="291" r:id="rId15"/>
    <p:sldId id="302" r:id="rId16"/>
    <p:sldId id="312" r:id="rId17"/>
    <p:sldId id="264" r:id="rId18"/>
  </p:sldIdLst>
  <p:sldSz cx="9144000" cy="6858000" type="screen4x3"/>
  <p:notesSz cx="7315200" cy="96012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3B21"/>
    <a:srgbClr val="3876AF"/>
    <a:srgbClr val="133C75"/>
    <a:srgbClr val="BD2B0B"/>
    <a:srgbClr val="7ABFC0"/>
    <a:srgbClr val="CAEBEA"/>
    <a:srgbClr val="55DD61"/>
    <a:srgbClr val="3AAFC3"/>
    <a:srgbClr val="FFAA00"/>
    <a:srgbClr val="ABCE3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775DCB02-9BB8-47FD-8907-85C794F793BA}" styleName="Style à thème 1 - Accentuation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4524" autoAdjust="0"/>
  </p:normalViewPr>
  <p:slideViewPr>
    <p:cSldViewPr snapToObjects="1" showGuides="1">
      <p:cViewPr>
        <p:scale>
          <a:sx n="80" d="100"/>
          <a:sy n="80" d="100"/>
        </p:scale>
        <p:origin x="-1806" y="-648"/>
      </p:cViewPr>
      <p:guideLst>
        <p:guide orient="horz" pos="2251"/>
        <p:guide orient="horz" pos="2296"/>
        <p:guide pos="75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1688"/>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FF7D52-B90A-4A74-AB9C-98776B48AEA8}"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fr-FR"/>
        </a:p>
      </dgm:t>
    </dgm:pt>
    <dgm:pt modelId="{38067FF0-0B9C-45C4-B384-95E1018FE9C7}">
      <dgm:prSet phldrT="[Texte]" custT="1"/>
      <dgm:spPr/>
      <dgm:t>
        <a:bodyPr/>
        <a:lstStyle/>
        <a:p>
          <a:r>
            <a:rPr lang="en-US" sz="1400" dirty="0" smtClean="0"/>
            <a:t>Total E&amp;P Bulgaria B.V. is committed to conducting its business in a responsible manner: with a particular focus on Health, Safety, Environment and creating value for all its Stakeholders</a:t>
          </a:r>
          <a:endParaRPr lang="fr-FR" sz="1400" dirty="0"/>
        </a:p>
      </dgm:t>
    </dgm:pt>
    <dgm:pt modelId="{591B52E5-E538-4416-AC75-07A5C27A6943}" type="parTrans" cxnId="{9E277F1F-6293-4F9E-92A0-75EC45893A78}">
      <dgm:prSet/>
      <dgm:spPr/>
      <dgm:t>
        <a:bodyPr/>
        <a:lstStyle/>
        <a:p>
          <a:endParaRPr lang="fr-FR"/>
        </a:p>
      </dgm:t>
    </dgm:pt>
    <dgm:pt modelId="{E63BFC19-409C-45FD-9B15-DE3D86C99B2D}" type="sibTrans" cxnId="{9E277F1F-6293-4F9E-92A0-75EC45893A78}">
      <dgm:prSet/>
      <dgm:spPr/>
      <dgm:t>
        <a:bodyPr/>
        <a:lstStyle/>
        <a:p>
          <a:endParaRPr lang="fr-FR"/>
        </a:p>
      </dgm:t>
    </dgm:pt>
    <dgm:pt modelId="{0840E513-BA69-4FBC-8423-A9C33FDC55C4}" type="pres">
      <dgm:prSet presAssocID="{ACFF7D52-B90A-4A74-AB9C-98776B48AEA8}" presName="linear" presStyleCnt="0">
        <dgm:presLayoutVars>
          <dgm:dir/>
          <dgm:animLvl val="lvl"/>
          <dgm:resizeHandles val="exact"/>
        </dgm:presLayoutVars>
      </dgm:prSet>
      <dgm:spPr/>
      <dgm:t>
        <a:bodyPr/>
        <a:lstStyle/>
        <a:p>
          <a:endParaRPr lang="fr-FR"/>
        </a:p>
      </dgm:t>
    </dgm:pt>
    <dgm:pt modelId="{C6C7444B-FD51-4479-B02B-87697399E9D5}" type="pres">
      <dgm:prSet presAssocID="{38067FF0-0B9C-45C4-B384-95E1018FE9C7}" presName="parentLin" presStyleCnt="0"/>
      <dgm:spPr/>
    </dgm:pt>
    <dgm:pt modelId="{B7D86FB6-9E94-4726-A55B-A2D98B5D8470}" type="pres">
      <dgm:prSet presAssocID="{38067FF0-0B9C-45C4-B384-95E1018FE9C7}" presName="parentLeftMargin" presStyleLbl="node1" presStyleIdx="0" presStyleCnt="1"/>
      <dgm:spPr/>
      <dgm:t>
        <a:bodyPr/>
        <a:lstStyle/>
        <a:p>
          <a:endParaRPr lang="fr-FR"/>
        </a:p>
      </dgm:t>
    </dgm:pt>
    <dgm:pt modelId="{D1D2D640-E89A-423A-8C3C-2862FB57B7EE}" type="pres">
      <dgm:prSet presAssocID="{38067FF0-0B9C-45C4-B384-95E1018FE9C7}" presName="parentText" presStyleLbl="node1" presStyleIdx="0" presStyleCnt="1" custScaleY="60068">
        <dgm:presLayoutVars>
          <dgm:chMax val="0"/>
          <dgm:bulletEnabled val="1"/>
        </dgm:presLayoutVars>
      </dgm:prSet>
      <dgm:spPr/>
      <dgm:t>
        <a:bodyPr/>
        <a:lstStyle/>
        <a:p>
          <a:endParaRPr lang="fr-FR"/>
        </a:p>
      </dgm:t>
    </dgm:pt>
    <dgm:pt modelId="{8E69BCA4-857D-483C-9C96-2F94E5D55B9A}" type="pres">
      <dgm:prSet presAssocID="{38067FF0-0B9C-45C4-B384-95E1018FE9C7}" presName="negativeSpace" presStyleCnt="0"/>
      <dgm:spPr/>
    </dgm:pt>
    <dgm:pt modelId="{FA20FDCE-1460-415E-9F92-A679EE2EE08B}" type="pres">
      <dgm:prSet presAssocID="{38067FF0-0B9C-45C4-B384-95E1018FE9C7}" presName="childText" presStyleLbl="conFgAcc1" presStyleIdx="0" presStyleCnt="1">
        <dgm:presLayoutVars>
          <dgm:bulletEnabled val="1"/>
        </dgm:presLayoutVars>
      </dgm:prSet>
      <dgm:spPr/>
    </dgm:pt>
  </dgm:ptLst>
  <dgm:cxnLst>
    <dgm:cxn modelId="{A73FD248-92A0-4A3D-8C5D-318490268EC1}" type="presOf" srcId="{38067FF0-0B9C-45C4-B384-95E1018FE9C7}" destId="{D1D2D640-E89A-423A-8C3C-2862FB57B7EE}" srcOrd="1" destOrd="0" presId="urn:microsoft.com/office/officeart/2005/8/layout/list1"/>
    <dgm:cxn modelId="{6FCF4958-974C-4DBF-9443-8FB1B0292703}" type="presOf" srcId="{38067FF0-0B9C-45C4-B384-95E1018FE9C7}" destId="{B7D86FB6-9E94-4726-A55B-A2D98B5D8470}" srcOrd="0" destOrd="0" presId="urn:microsoft.com/office/officeart/2005/8/layout/list1"/>
    <dgm:cxn modelId="{B89BBB71-9DF1-45E9-96F0-99096F394C8D}" type="presOf" srcId="{ACFF7D52-B90A-4A74-AB9C-98776B48AEA8}" destId="{0840E513-BA69-4FBC-8423-A9C33FDC55C4}" srcOrd="0" destOrd="0" presId="urn:microsoft.com/office/officeart/2005/8/layout/list1"/>
    <dgm:cxn modelId="{9E277F1F-6293-4F9E-92A0-75EC45893A78}" srcId="{ACFF7D52-B90A-4A74-AB9C-98776B48AEA8}" destId="{38067FF0-0B9C-45C4-B384-95E1018FE9C7}" srcOrd="0" destOrd="0" parTransId="{591B52E5-E538-4416-AC75-07A5C27A6943}" sibTransId="{E63BFC19-409C-45FD-9B15-DE3D86C99B2D}"/>
    <dgm:cxn modelId="{64CA5537-C2BE-4DDF-A232-3E9F5F34FA8F}" type="presParOf" srcId="{0840E513-BA69-4FBC-8423-A9C33FDC55C4}" destId="{C6C7444B-FD51-4479-B02B-87697399E9D5}" srcOrd="0" destOrd="0" presId="urn:microsoft.com/office/officeart/2005/8/layout/list1"/>
    <dgm:cxn modelId="{BDE02DE2-885C-4D35-A9B0-59B3F60C0BCF}" type="presParOf" srcId="{C6C7444B-FD51-4479-B02B-87697399E9D5}" destId="{B7D86FB6-9E94-4726-A55B-A2D98B5D8470}" srcOrd="0" destOrd="0" presId="urn:microsoft.com/office/officeart/2005/8/layout/list1"/>
    <dgm:cxn modelId="{0CE9DB0F-2669-4B9C-86FC-3C011C8CCD34}" type="presParOf" srcId="{C6C7444B-FD51-4479-B02B-87697399E9D5}" destId="{D1D2D640-E89A-423A-8C3C-2862FB57B7EE}" srcOrd="1" destOrd="0" presId="urn:microsoft.com/office/officeart/2005/8/layout/list1"/>
    <dgm:cxn modelId="{4E7FAC42-7B39-45E0-886C-680B559F0F29}" type="presParOf" srcId="{0840E513-BA69-4FBC-8423-A9C33FDC55C4}" destId="{8E69BCA4-857D-483C-9C96-2F94E5D55B9A}" srcOrd="1" destOrd="0" presId="urn:microsoft.com/office/officeart/2005/8/layout/list1"/>
    <dgm:cxn modelId="{99BD1A22-36D9-4494-95E6-240002DE9C24}" type="presParOf" srcId="{0840E513-BA69-4FBC-8423-A9C33FDC55C4}" destId="{FA20FDCE-1460-415E-9F92-A679EE2EE08B}" srcOrd="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80E0D6-4D27-44E5-8043-D3D652683E03}" type="doc">
      <dgm:prSet loTypeId="urn:microsoft.com/office/officeart/2005/8/layout/vList6" loCatId="list" qsTypeId="urn:microsoft.com/office/officeart/2005/8/quickstyle/simple3" qsCatId="simple" csTypeId="urn:microsoft.com/office/officeart/2005/8/colors/accent1_2" csCatId="accent1" phldr="1"/>
      <dgm:spPr/>
      <dgm:t>
        <a:bodyPr/>
        <a:lstStyle/>
        <a:p>
          <a:endParaRPr lang="fr-FR"/>
        </a:p>
      </dgm:t>
    </dgm:pt>
    <dgm:pt modelId="{6CE343AE-85FA-4C59-B8C5-31CEF71DAE35}">
      <dgm:prSet phldrT="[Texte]"/>
      <dgm:spPr/>
      <dgm:t>
        <a:bodyPr/>
        <a:lstStyle/>
        <a:p>
          <a:pPr algn="l"/>
          <a:r>
            <a:rPr lang="en-GB" b="1" dirty="0" smtClean="0"/>
            <a:t>« H » for Health </a:t>
          </a:r>
          <a:endParaRPr lang="fr-FR" b="1" dirty="0" smtClean="0"/>
        </a:p>
      </dgm:t>
    </dgm:pt>
    <dgm:pt modelId="{2B836BE2-4B45-4117-8B14-64758DEC622E}" type="parTrans" cxnId="{998416F8-E7AA-4B9E-BA86-B21BA2C9773F}">
      <dgm:prSet/>
      <dgm:spPr/>
      <dgm:t>
        <a:bodyPr/>
        <a:lstStyle/>
        <a:p>
          <a:endParaRPr lang="fr-FR"/>
        </a:p>
      </dgm:t>
    </dgm:pt>
    <dgm:pt modelId="{5F1E58C5-D195-41C7-901B-238AF81B59EE}" type="sibTrans" cxnId="{998416F8-E7AA-4B9E-BA86-B21BA2C9773F}">
      <dgm:prSet/>
      <dgm:spPr/>
      <dgm:t>
        <a:bodyPr/>
        <a:lstStyle/>
        <a:p>
          <a:endParaRPr lang="fr-FR"/>
        </a:p>
      </dgm:t>
    </dgm:pt>
    <dgm:pt modelId="{E54AFE36-BECE-4C04-92EB-94CD20C47044}">
      <dgm:prSet phldrT="[Texte]"/>
      <dgm:spPr/>
      <dgm:t>
        <a:bodyPr/>
        <a:lstStyle/>
        <a:p>
          <a:pPr algn="l"/>
          <a:r>
            <a:rPr lang="en-GB" b="1" dirty="0" smtClean="0"/>
            <a:t>« S » for Safety </a:t>
          </a:r>
          <a:endParaRPr lang="fr-FR" dirty="0"/>
        </a:p>
      </dgm:t>
    </dgm:pt>
    <dgm:pt modelId="{E8E53447-9797-429E-96C5-0C9F5F234FCA}" type="parTrans" cxnId="{FBCE9B6D-AB96-468B-8994-66CD317FE3A6}">
      <dgm:prSet/>
      <dgm:spPr/>
      <dgm:t>
        <a:bodyPr/>
        <a:lstStyle/>
        <a:p>
          <a:endParaRPr lang="fr-FR"/>
        </a:p>
      </dgm:t>
    </dgm:pt>
    <dgm:pt modelId="{AC011818-64B9-4033-A861-776559B6D322}" type="sibTrans" cxnId="{FBCE9B6D-AB96-468B-8994-66CD317FE3A6}">
      <dgm:prSet/>
      <dgm:spPr/>
      <dgm:t>
        <a:bodyPr/>
        <a:lstStyle/>
        <a:p>
          <a:endParaRPr lang="fr-FR"/>
        </a:p>
      </dgm:t>
    </dgm:pt>
    <dgm:pt modelId="{E5CA66B6-818C-41A6-B7D2-7B2BC6E4F862}">
      <dgm:prSet/>
      <dgm:spPr/>
      <dgm:t>
        <a:bodyPr/>
        <a:lstStyle/>
        <a:p>
          <a:pPr algn="l"/>
          <a:r>
            <a:rPr lang="en-US" b="1" dirty="0" smtClean="0"/>
            <a:t>« S » for Societal</a:t>
          </a:r>
          <a:endParaRPr lang="fr-FR" dirty="0"/>
        </a:p>
      </dgm:t>
    </dgm:pt>
    <dgm:pt modelId="{B17507F5-640D-4BAA-BA19-79BDC76F87E7}" type="parTrans" cxnId="{9D892513-8839-4B06-BB4F-6CE6E5E4EC4F}">
      <dgm:prSet/>
      <dgm:spPr/>
      <dgm:t>
        <a:bodyPr/>
        <a:lstStyle/>
        <a:p>
          <a:endParaRPr lang="fr-FR"/>
        </a:p>
      </dgm:t>
    </dgm:pt>
    <dgm:pt modelId="{ACA4CE60-C5C2-4CF8-B29D-7C75371D51BD}" type="sibTrans" cxnId="{9D892513-8839-4B06-BB4F-6CE6E5E4EC4F}">
      <dgm:prSet/>
      <dgm:spPr/>
      <dgm:t>
        <a:bodyPr/>
        <a:lstStyle/>
        <a:p>
          <a:endParaRPr lang="fr-FR"/>
        </a:p>
      </dgm:t>
    </dgm:pt>
    <dgm:pt modelId="{1C55B096-1B62-40CB-BAA9-1AF000CD332A}">
      <dgm:prSet/>
      <dgm:spPr/>
      <dgm:t>
        <a:bodyPr/>
        <a:lstStyle/>
        <a:p>
          <a:pPr algn="ctr"/>
          <a:r>
            <a:rPr lang="fr-FR" b="1" dirty="0" smtClean="0"/>
            <a:t>«</a:t>
          </a:r>
          <a:r>
            <a:rPr lang="en-GB" b="1" dirty="0" smtClean="0"/>
            <a:t> E » for </a:t>
          </a:r>
          <a:r>
            <a:rPr lang="en-GB" b="1" smtClean="0"/>
            <a:t>Environment </a:t>
          </a:r>
          <a:endParaRPr lang="fr-FR" dirty="0"/>
        </a:p>
      </dgm:t>
    </dgm:pt>
    <dgm:pt modelId="{E44CF303-3DB8-4C75-9956-7712D424BE79}" type="parTrans" cxnId="{9F655B46-2948-4DF9-BE08-6F4B8B7A7E1C}">
      <dgm:prSet/>
      <dgm:spPr/>
      <dgm:t>
        <a:bodyPr/>
        <a:lstStyle/>
        <a:p>
          <a:endParaRPr lang="fr-FR"/>
        </a:p>
      </dgm:t>
    </dgm:pt>
    <dgm:pt modelId="{491E773D-A9FB-484F-95D0-ECDCC814F2E6}" type="sibTrans" cxnId="{9F655B46-2948-4DF9-BE08-6F4B8B7A7E1C}">
      <dgm:prSet/>
      <dgm:spPr/>
      <dgm:t>
        <a:bodyPr/>
        <a:lstStyle/>
        <a:p>
          <a:endParaRPr lang="fr-FR"/>
        </a:p>
      </dgm:t>
    </dgm:pt>
    <dgm:pt modelId="{1CCE101F-900E-45ED-B5E0-02AB8307AD1F}" type="pres">
      <dgm:prSet presAssocID="{6F80E0D6-4D27-44E5-8043-D3D652683E03}" presName="Name0" presStyleCnt="0">
        <dgm:presLayoutVars>
          <dgm:dir/>
          <dgm:animLvl val="lvl"/>
          <dgm:resizeHandles/>
        </dgm:presLayoutVars>
      </dgm:prSet>
      <dgm:spPr/>
      <dgm:t>
        <a:bodyPr/>
        <a:lstStyle/>
        <a:p>
          <a:endParaRPr lang="fr-FR"/>
        </a:p>
      </dgm:t>
    </dgm:pt>
    <dgm:pt modelId="{B0CE70E9-F8FE-497A-BC08-34EAF02AE796}" type="pres">
      <dgm:prSet presAssocID="{6CE343AE-85FA-4C59-B8C5-31CEF71DAE35}" presName="linNode" presStyleCnt="0"/>
      <dgm:spPr/>
    </dgm:pt>
    <dgm:pt modelId="{10216927-B433-424B-A20B-CF563EEEE749}" type="pres">
      <dgm:prSet presAssocID="{6CE343AE-85FA-4C59-B8C5-31CEF71DAE35}" presName="parentShp" presStyleLbl="node1" presStyleIdx="0" presStyleCnt="4">
        <dgm:presLayoutVars>
          <dgm:bulletEnabled val="1"/>
        </dgm:presLayoutVars>
      </dgm:prSet>
      <dgm:spPr/>
      <dgm:t>
        <a:bodyPr/>
        <a:lstStyle/>
        <a:p>
          <a:endParaRPr lang="fr-FR"/>
        </a:p>
      </dgm:t>
    </dgm:pt>
    <dgm:pt modelId="{81074FA3-8A4E-48BC-8912-BC66342389D4}" type="pres">
      <dgm:prSet presAssocID="{6CE343AE-85FA-4C59-B8C5-31CEF71DAE35}" presName="childShp" presStyleLbl="bgAccFollowNode1" presStyleIdx="0" presStyleCnt="4">
        <dgm:presLayoutVars>
          <dgm:bulletEnabled val="1"/>
        </dgm:presLayoutVars>
      </dgm:prSet>
      <dgm:spPr/>
      <dgm:t>
        <a:bodyPr/>
        <a:lstStyle/>
        <a:p>
          <a:endParaRPr lang="fr-FR"/>
        </a:p>
      </dgm:t>
    </dgm:pt>
    <dgm:pt modelId="{BA120263-DD83-4269-94D2-704547D76384}" type="pres">
      <dgm:prSet presAssocID="{5F1E58C5-D195-41C7-901B-238AF81B59EE}" presName="spacing" presStyleCnt="0"/>
      <dgm:spPr/>
    </dgm:pt>
    <dgm:pt modelId="{12C27749-8EB9-400A-8078-CD0AD8C69217}" type="pres">
      <dgm:prSet presAssocID="{E54AFE36-BECE-4C04-92EB-94CD20C47044}" presName="linNode" presStyleCnt="0"/>
      <dgm:spPr/>
    </dgm:pt>
    <dgm:pt modelId="{035C094D-19D9-4A2A-97CB-BBE775FC3DB4}" type="pres">
      <dgm:prSet presAssocID="{E54AFE36-BECE-4C04-92EB-94CD20C47044}" presName="parentShp" presStyleLbl="node1" presStyleIdx="1" presStyleCnt="4">
        <dgm:presLayoutVars>
          <dgm:bulletEnabled val="1"/>
        </dgm:presLayoutVars>
      </dgm:prSet>
      <dgm:spPr/>
      <dgm:t>
        <a:bodyPr/>
        <a:lstStyle/>
        <a:p>
          <a:endParaRPr lang="fr-FR"/>
        </a:p>
      </dgm:t>
    </dgm:pt>
    <dgm:pt modelId="{5F8F9B3B-57C7-456C-BAEA-B37D460B114A}" type="pres">
      <dgm:prSet presAssocID="{E54AFE36-BECE-4C04-92EB-94CD20C47044}" presName="childShp" presStyleLbl="bgAccFollowNode1" presStyleIdx="1" presStyleCnt="4">
        <dgm:presLayoutVars>
          <dgm:bulletEnabled val="1"/>
        </dgm:presLayoutVars>
      </dgm:prSet>
      <dgm:spPr/>
      <dgm:t>
        <a:bodyPr/>
        <a:lstStyle/>
        <a:p>
          <a:endParaRPr lang="fr-FR"/>
        </a:p>
      </dgm:t>
    </dgm:pt>
    <dgm:pt modelId="{438B69CC-4BCE-4FA3-A854-3466DFCA999C}" type="pres">
      <dgm:prSet presAssocID="{AC011818-64B9-4033-A861-776559B6D322}" presName="spacing" presStyleCnt="0"/>
      <dgm:spPr/>
    </dgm:pt>
    <dgm:pt modelId="{6545B1C1-AA33-4B54-8A27-734F66341A64}" type="pres">
      <dgm:prSet presAssocID="{E5CA66B6-818C-41A6-B7D2-7B2BC6E4F862}" presName="linNode" presStyleCnt="0"/>
      <dgm:spPr/>
    </dgm:pt>
    <dgm:pt modelId="{131338DD-CF32-400C-9916-1D27A74A38D8}" type="pres">
      <dgm:prSet presAssocID="{E5CA66B6-818C-41A6-B7D2-7B2BC6E4F862}" presName="parentShp" presStyleLbl="node1" presStyleIdx="2" presStyleCnt="4">
        <dgm:presLayoutVars>
          <dgm:bulletEnabled val="1"/>
        </dgm:presLayoutVars>
      </dgm:prSet>
      <dgm:spPr/>
      <dgm:t>
        <a:bodyPr/>
        <a:lstStyle/>
        <a:p>
          <a:endParaRPr lang="fr-FR"/>
        </a:p>
      </dgm:t>
    </dgm:pt>
    <dgm:pt modelId="{B8CC174F-06BC-4EAB-913D-AE481E44A8D1}" type="pres">
      <dgm:prSet presAssocID="{E5CA66B6-818C-41A6-B7D2-7B2BC6E4F862}" presName="childShp" presStyleLbl="bgAccFollowNode1" presStyleIdx="2" presStyleCnt="4">
        <dgm:presLayoutVars>
          <dgm:bulletEnabled val="1"/>
        </dgm:presLayoutVars>
      </dgm:prSet>
      <dgm:spPr/>
      <dgm:t>
        <a:bodyPr/>
        <a:lstStyle/>
        <a:p>
          <a:endParaRPr lang="fr-FR"/>
        </a:p>
      </dgm:t>
    </dgm:pt>
    <dgm:pt modelId="{3A31005B-5015-4C5F-BAAE-3DBE2B75D4F9}" type="pres">
      <dgm:prSet presAssocID="{ACA4CE60-C5C2-4CF8-B29D-7C75371D51BD}" presName="spacing" presStyleCnt="0"/>
      <dgm:spPr/>
    </dgm:pt>
    <dgm:pt modelId="{35161166-7AC0-4E22-9B21-468C41639C11}" type="pres">
      <dgm:prSet presAssocID="{1C55B096-1B62-40CB-BAA9-1AF000CD332A}" presName="linNode" presStyleCnt="0"/>
      <dgm:spPr/>
    </dgm:pt>
    <dgm:pt modelId="{CF6D4D8D-6BC4-47E8-9D8A-5E1019A83DAF}" type="pres">
      <dgm:prSet presAssocID="{1C55B096-1B62-40CB-BAA9-1AF000CD332A}" presName="parentShp" presStyleLbl="node1" presStyleIdx="3" presStyleCnt="4">
        <dgm:presLayoutVars>
          <dgm:bulletEnabled val="1"/>
        </dgm:presLayoutVars>
      </dgm:prSet>
      <dgm:spPr/>
      <dgm:t>
        <a:bodyPr/>
        <a:lstStyle/>
        <a:p>
          <a:endParaRPr lang="fr-FR"/>
        </a:p>
      </dgm:t>
    </dgm:pt>
    <dgm:pt modelId="{86DBC028-1C95-411F-B5CC-E58656F8E30D}" type="pres">
      <dgm:prSet presAssocID="{1C55B096-1B62-40CB-BAA9-1AF000CD332A}" presName="childShp" presStyleLbl="bgAccFollowNode1" presStyleIdx="3" presStyleCnt="4">
        <dgm:presLayoutVars>
          <dgm:bulletEnabled val="1"/>
        </dgm:presLayoutVars>
      </dgm:prSet>
      <dgm:spPr/>
      <dgm:t>
        <a:bodyPr/>
        <a:lstStyle/>
        <a:p>
          <a:endParaRPr lang="fr-FR"/>
        </a:p>
      </dgm:t>
    </dgm:pt>
  </dgm:ptLst>
  <dgm:cxnLst>
    <dgm:cxn modelId="{998416F8-E7AA-4B9E-BA86-B21BA2C9773F}" srcId="{6F80E0D6-4D27-44E5-8043-D3D652683E03}" destId="{6CE343AE-85FA-4C59-B8C5-31CEF71DAE35}" srcOrd="0" destOrd="0" parTransId="{2B836BE2-4B45-4117-8B14-64758DEC622E}" sibTransId="{5F1E58C5-D195-41C7-901B-238AF81B59EE}"/>
    <dgm:cxn modelId="{DFD505DC-D79C-48DF-9473-AB9C4C43412B}" type="presOf" srcId="{E5CA66B6-818C-41A6-B7D2-7B2BC6E4F862}" destId="{131338DD-CF32-400C-9916-1D27A74A38D8}" srcOrd="0" destOrd="0" presId="urn:microsoft.com/office/officeart/2005/8/layout/vList6"/>
    <dgm:cxn modelId="{D187EC48-52F9-4C48-BB67-45A428DF50D7}" type="presOf" srcId="{1C55B096-1B62-40CB-BAA9-1AF000CD332A}" destId="{CF6D4D8D-6BC4-47E8-9D8A-5E1019A83DAF}" srcOrd="0" destOrd="0" presId="urn:microsoft.com/office/officeart/2005/8/layout/vList6"/>
    <dgm:cxn modelId="{9F655B46-2948-4DF9-BE08-6F4B8B7A7E1C}" srcId="{6F80E0D6-4D27-44E5-8043-D3D652683E03}" destId="{1C55B096-1B62-40CB-BAA9-1AF000CD332A}" srcOrd="3" destOrd="0" parTransId="{E44CF303-3DB8-4C75-9956-7712D424BE79}" sibTransId="{491E773D-A9FB-484F-95D0-ECDCC814F2E6}"/>
    <dgm:cxn modelId="{1D803003-28B6-4957-B761-7E92CCB004B7}" type="presOf" srcId="{6CE343AE-85FA-4C59-B8C5-31CEF71DAE35}" destId="{10216927-B433-424B-A20B-CF563EEEE749}" srcOrd="0" destOrd="0" presId="urn:microsoft.com/office/officeart/2005/8/layout/vList6"/>
    <dgm:cxn modelId="{4519D382-FBE8-4DBB-A12C-DAFB40C9438D}" type="presOf" srcId="{6F80E0D6-4D27-44E5-8043-D3D652683E03}" destId="{1CCE101F-900E-45ED-B5E0-02AB8307AD1F}" srcOrd="0" destOrd="0" presId="urn:microsoft.com/office/officeart/2005/8/layout/vList6"/>
    <dgm:cxn modelId="{4A034702-2EFF-4456-B930-25CFE8377997}" type="presOf" srcId="{E54AFE36-BECE-4C04-92EB-94CD20C47044}" destId="{035C094D-19D9-4A2A-97CB-BBE775FC3DB4}" srcOrd="0" destOrd="0" presId="urn:microsoft.com/office/officeart/2005/8/layout/vList6"/>
    <dgm:cxn modelId="{FBCE9B6D-AB96-468B-8994-66CD317FE3A6}" srcId="{6F80E0D6-4D27-44E5-8043-D3D652683E03}" destId="{E54AFE36-BECE-4C04-92EB-94CD20C47044}" srcOrd="1" destOrd="0" parTransId="{E8E53447-9797-429E-96C5-0C9F5F234FCA}" sibTransId="{AC011818-64B9-4033-A861-776559B6D322}"/>
    <dgm:cxn modelId="{9D892513-8839-4B06-BB4F-6CE6E5E4EC4F}" srcId="{6F80E0D6-4D27-44E5-8043-D3D652683E03}" destId="{E5CA66B6-818C-41A6-B7D2-7B2BC6E4F862}" srcOrd="2" destOrd="0" parTransId="{B17507F5-640D-4BAA-BA19-79BDC76F87E7}" sibTransId="{ACA4CE60-C5C2-4CF8-B29D-7C75371D51BD}"/>
    <dgm:cxn modelId="{9C5AB675-9D6C-4CEC-9F6E-3B3BCF3E9ED2}" type="presParOf" srcId="{1CCE101F-900E-45ED-B5E0-02AB8307AD1F}" destId="{B0CE70E9-F8FE-497A-BC08-34EAF02AE796}" srcOrd="0" destOrd="0" presId="urn:microsoft.com/office/officeart/2005/8/layout/vList6"/>
    <dgm:cxn modelId="{C9B29CA0-7D16-4371-999B-CDBD2DFB84F3}" type="presParOf" srcId="{B0CE70E9-F8FE-497A-BC08-34EAF02AE796}" destId="{10216927-B433-424B-A20B-CF563EEEE749}" srcOrd="0" destOrd="0" presId="urn:microsoft.com/office/officeart/2005/8/layout/vList6"/>
    <dgm:cxn modelId="{2BE29238-5B0E-486B-8480-38A273C0753F}" type="presParOf" srcId="{B0CE70E9-F8FE-497A-BC08-34EAF02AE796}" destId="{81074FA3-8A4E-48BC-8912-BC66342389D4}" srcOrd="1" destOrd="0" presId="urn:microsoft.com/office/officeart/2005/8/layout/vList6"/>
    <dgm:cxn modelId="{D4B25251-5EBD-474C-A560-2EA7CF35D51C}" type="presParOf" srcId="{1CCE101F-900E-45ED-B5E0-02AB8307AD1F}" destId="{BA120263-DD83-4269-94D2-704547D76384}" srcOrd="1" destOrd="0" presId="urn:microsoft.com/office/officeart/2005/8/layout/vList6"/>
    <dgm:cxn modelId="{A6A751AF-F50B-4A85-BDE0-BB5938A68D80}" type="presParOf" srcId="{1CCE101F-900E-45ED-B5E0-02AB8307AD1F}" destId="{12C27749-8EB9-400A-8078-CD0AD8C69217}" srcOrd="2" destOrd="0" presId="urn:microsoft.com/office/officeart/2005/8/layout/vList6"/>
    <dgm:cxn modelId="{7B84E590-9BBB-441D-83EF-84A2B87FCA83}" type="presParOf" srcId="{12C27749-8EB9-400A-8078-CD0AD8C69217}" destId="{035C094D-19D9-4A2A-97CB-BBE775FC3DB4}" srcOrd="0" destOrd="0" presId="urn:microsoft.com/office/officeart/2005/8/layout/vList6"/>
    <dgm:cxn modelId="{A79A1F0B-EDEE-46C5-92DA-1B34DAFEE8B8}" type="presParOf" srcId="{12C27749-8EB9-400A-8078-CD0AD8C69217}" destId="{5F8F9B3B-57C7-456C-BAEA-B37D460B114A}" srcOrd="1" destOrd="0" presId="urn:microsoft.com/office/officeart/2005/8/layout/vList6"/>
    <dgm:cxn modelId="{C09EE164-861D-4924-B935-65300BB156CB}" type="presParOf" srcId="{1CCE101F-900E-45ED-B5E0-02AB8307AD1F}" destId="{438B69CC-4BCE-4FA3-A854-3466DFCA999C}" srcOrd="3" destOrd="0" presId="urn:microsoft.com/office/officeart/2005/8/layout/vList6"/>
    <dgm:cxn modelId="{FA6DADC8-64B3-4638-94C8-F9F12738E039}" type="presParOf" srcId="{1CCE101F-900E-45ED-B5E0-02AB8307AD1F}" destId="{6545B1C1-AA33-4B54-8A27-734F66341A64}" srcOrd="4" destOrd="0" presId="urn:microsoft.com/office/officeart/2005/8/layout/vList6"/>
    <dgm:cxn modelId="{BB696CC1-1043-4BC8-A811-8D928F9282FB}" type="presParOf" srcId="{6545B1C1-AA33-4B54-8A27-734F66341A64}" destId="{131338DD-CF32-400C-9916-1D27A74A38D8}" srcOrd="0" destOrd="0" presId="urn:microsoft.com/office/officeart/2005/8/layout/vList6"/>
    <dgm:cxn modelId="{6FAA2360-2E73-4ACF-9162-8D0E1791D2E4}" type="presParOf" srcId="{6545B1C1-AA33-4B54-8A27-734F66341A64}" destId="{B8CC174F-06BC-4EAB-913D-AE481E44A8D1}" srcOrd="1" destOrd="0" presId="urn:microsoft.com/office/officeart/2005/8/layout/vList6"/>
    <dgm:cxn modelId="{CE511771-1841-4D84-8174-8B70EBDEFE50}" type="presParOf" srcId="{1CCE101F-900E-45ED-B5E0-02AB8307AD1F}" destId="{3A31005B-5015-4C5F-BAAE-3DBE2B75D4F9}" srcOrd="5" destOrd="0" presId="urn:microsoft.com/office/officeart/2005/8/layout/vList6"/>
    <dgm:cxn modelId="{C3EEFC42-C98D-4086-B28C-FC3B6CB39B62}" type="presParOf" srcId="{1CCE101F-900E-45ED-B5E0-02AB8307AD1F}" destId="{35161166-7AC0-4E22-9B21-468C41639C11}" srcOrd="6" destOrd="0" presId="urn:microsoft.com/office/officeart/2005/8/layout/vList6"/>
    <dgm:cxn modelId="{FAC4A198-84B9-49FF-A01A-34A2B833D7A4}" type="presParOf" srcId="{35161166-7AC0-4E22-9B21-468C41639C11}" destId="{CF6D4D8D-6BC4-47E8-9D8A-5E1019A83DAF}" srcOrd="0" destOrd="0" presId="urn:microsoft.com/office/officeart/2005/8/layout/vList6"/>
    <dgm:cxn modelId="{604CD4B7-B30D-4F0E-8519-044CCBD67B0F}" type="presParOf" srcId="{35161166-7AC0-4E22-9B21-468C41639C11}" destId="{86DBC028-1C95-411F-B5CC-E58656F8E30D}" srcOrd="1" destOrd="0" presId="urn:microsoft.com/office/officeart/2005/8/layout/vList6"/>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02A9C-73E7-454A-ADB5-B2D55763A4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6EEEF60C-D8BB-4E0A-9D65-3C5835FDF966}">
      <dgm:prSet phldrT="[Texte]"/>
      <dgm:spPr/>
      <dgm:t>
        <a:bodyPr/>
        <a:lstStyle/>
        <a:p>
          <a:r>
            <a:rPr lang="fr-FR" dirty="0" smtClean="0"/>
            <a:t>Mission</a:t>
          </a:r>
          <a:endParaRPr lang="fr-FR" dirty="0"/>
        </a:p>
      </dgm:t>
    </dgm:pt>
    <dgm:pt modelId="{339121CF-53A9-4CB7-9E48-D89BCEC5335F}" type="parTrans" cxnId="{8D4DAC9C-9B6B-47DB-8EDC-5A268A91117B}">
      <dgm:prSet/>
      <dgm:spPr/>
      <dgm:t>
        <a:bodyPr/>
        <a:lstStyle/>
        <a:p>
          <a:endParaRPr lang="fr-FR"/>
        </a:p>
      </dgm:t>
    </dgm:pt>
    <dgm:pt modelId="{48F31905-EEF4-45E9-A182-D6B402713C0B}" type="sibTrans" cxnId="{8D4DAC9C-9B6B-47DB-8EDC-5A268A91117B}">
      <dgm:prSet/>
      <dgm:spPr/>
      <dgm:t>
        <a:bodyPr/>
        <a:lstStyle/>
        <a:p>
          <a:endParaRPr lang="fr-FR"/>
        </a:p>
      </dgm:t>
    </dgm:pt>
    <dgm:pt modelId="{5AA4C3FE-7EDD-46C5-AA79-14AFA1A757A5}">
      <dgm:prSet phldrT="[Texte]" custT="1"/>
      <dgm:spPr/>
      <dgm:t>
        <a:bodyPr/>
        <a:lstStyle/>
        <a:p>
          <a:pPr algn="l"/>
          <a:r>
            <a:rPr lang="en-US" sz="1100" dirty="0" smtClean="0">
              <a:solidFill>
                <a:schemeClr val="tx1"/>
              </a:solidFill>
            </a:rPr>
            <a:t> IDENTIFY</a:t>
          </a:r>
          <a:endParaRPr lang="fr-FR" sz="1100" dirty="0">
            <a:solidFill>
              <a:schemeClr val="tx1"/>
            </a:solidFill>
          </a:endParaRPr>
        </a:p>
      </dgm:t>
    </dgm:pt>
    <dgm:pt modelId="{5086356D-B385-4A6B-9364-B1022D04D5A3}" type="parTrans" cxnId="{173F023F-6F13-4513-88E3-3E3BE2CAAD1A}">
      <dgm:prSet/>
      <dgm:spPr/>
      <dgm:t>
        <a:bodyPr/>
        <a:lstStyle/>
        <a:p>
          <a:endParaRPr lang="fr-FR"/>
        </a:p>
      </dgm:t>
    </dgm:pt>
    <dgm:pt modelId="{39F3EC94-B84B-46BF-A03F-9EB052C1C870}" type="sibTrans" cxnId="{173F023F-6F13-4513-88E3-3E3BE2CAAD1A}">
      <dgm:prSet/>
      <dgm:spPr/>
      <dgm:t>
        <a:bodyPr/>
        <a:lstStyle/>
        <a:p>
          <a:endParaRPr lang="fr-FR"/>
        </a:p>
      </dgm:t>
    </dgm:pt>
    <dgm:pt modelId="{94B0FB77-999C-48E4-90E5-66D6D8296364}">
      <dgm:prSet phldrT="[Texte]"/>
      <dgm:spPr/>
      <dgm:t>
        <a:bodyPr/>
        <a:lstStyle/>
        <a:p>
          <a:r>
            <a:rPr lang="fr-FR" dirty="0" smtClean="0"/>
            <a:t>Objectives</a:t>
          </a:r>
          <a:endParaRPr lang="fr-FR" dirty="0"/>
        </a:p>
      </dgm:t>
    </dgm:pt>
    <dgm:pt modelId="{A6353F3B-CCB9-4AB1-95EF-0C099AF7A409}" type="parTrans" cxnId="{B0893A07-6A85-4715-908E-13BB16A51C44}">
      <dgm:prSet/>
      <dgm:spPr/>
      <dgm:t>
        <a:bodyPr/>
        <a:lstStyle/>
        <a:p>
          <a:endParaRPr lang="fr-FR"/>
        </a:p>
      </dgm:t>
    </dgm:pt>
    <dgm:pt modelId="{6EC2A32B-5467-4418-888A-2C99983FF49C}" type="sibTrans" cxnId="{B0893A07-6A85-4715-908E-13BB16A51C44}">
      <dgm:prSet/>
      <dgm:spPr/>
      <dgm:t>
        <a:bodyPr/>
        <a:lstStyle/>
        <a:p>
          <a:endParaRPr lang="fr-FR"/>
        </a:p>
      </dgm:t>
    </dgm:pt>
    <dgm:pt modelId="{E39D7A77-772A-45A8-9EFA-8E8E06A383CA}">
      <dgm:prSet phldrT="[Texte]" custT="1"/>
      <dgm:spPr/>
      <dgm:t>
        <a:bodyPr/>
        <a:lstStyle/>
        <a:p>
          <a:r>
            <a:rPr lang="fr-FR" sz="1000" dirty="0" err="1" smtClean="0">
              <a:solidFill>
                <a:schemeClr val="tx1"/>
              </a:solidFill>
            </a:rPr>
            <a:t>Implement</a:t>
          </a:r>
          <a:r>
            <a:rPr lang="fr-FR" sz="1000" dirty="0" smtClean="0">
              <a:solidFill>
                <a:schemeClr val="tx1"/>
              </a:solidFill>
            </a:rPr>
            <a:t> HSSE Management System </a:t>
          </a:r>
          <a:endParaRPr lang="fr-FR" sz="1000" dirty="0">
            <a:solidFill>
              <a:schemeClr val="tx1"/>
            </a:solidFill>
          </a:endParaRPr>
        </a:p>
      </dgm:t>
    </dgm:pt>
    <dgm:pt modelId="{FC6F0F5A-865B-46B1-90B0-720F95CD9CCF}" type="parTrans" cxnId="{D61414C4-E993-4ED2-A039-D68619E7BAC6}">
      <dgm:prSet/>
      <dgm:spPr/>
      <dgm:t>
        <a:bodyPr/>
        <a:lstStyle/>
        <a:p>
          <a:endParaRPr lang="fr-FR"/>
        </a:p>
      </dgm:t>
    </dgm:pt>
    <dgm:pt modelId="{7B63A3A8-83EB-4892-BE87-0DD8D7D45CB2}" type="sibTrans" cxnId="{D61414C4-E993-4ED2-A039-D68619E7BAC6}">
      <dgm:prSet/>
      <dgm:spPr/>
      <dgm:t>
        <a:bodyPr/>
        <a:lstStyle/>
        <a:p>
          <a:endParaRPr lang="fr-FR"/>
        </a:p>
      </dgm:t>
    </dgm:pt>
    <dgm:pt modelId="{554FFC78-811F-4AC3-B4D4-CAFC7139006D}">
      <dgm:prSet phldrT="[Texte]" custT="1"/>
      <dgm:spPr/>
      <dgm:t>
        <a:bodyPr/>
        <a:lstStyle/>
        <a:p>
          <a:r>
            <a:rPr lang="fr-FR" sz="1000" dirty="0" smtClean="0">
              <a:solidFill>
                <a:schemeClr val="tx1"/>
              </a:solidFill>
            </a:rPr>
            <a:t>Effective Emergency </a:t>
          </a:r>
          <a:r>
            <a:rPr lang="en-US" sz="1000" noProof="0" dirty="0" smtClean="0">
              <a:solidFill>
                <a:schemeClr val="tx1"/>
              </a:solidFill>
            </a:rPr>
            <a:t>Response</a:t>
          </a:r>
          <a:r>
            <a:rPr lang="fr-FR" sz="1000" dirty="0" smtClean="0">
              <a:solidFill>
                <a:schemeClr val="tx1"/>
              </a:solidFill>
            </a:rPr>
            <a:t> Organisation</a:t>
          </a:r>
          <a:endParaRPr lang="fr-FR" sz="1000" dirty="0">
            <a:solidFill>
              <a:schemeClr val="tx1"/>
            </a:solidFill>
          </a:endParaRPr>
        </a:p>
      </dgm:t>
    </dgm:pt>
    <dgm:pt modelId="{12BCF5AE-25EC-4C58-BB1C-6525EB248310}" type="parTrans" cxnId="{E6B7FDE2-CC43-451A-9AED-79F156A2625E}">
      <dgm:prSet/>
      <dgm:spPr/>
      <dgm:t>
        <a:bodyPr/>
        <a:lstStyle/>
        <a:p>
          <a:endParaRPr lang="fr-FR"/>
        </a:p>
      </dgm:t>
    </dgm:pt>
    <dgm:pt modelId="{953D899A-64FE-4EDC-B400-03DF5E355BD2}" type="sibTrans" cxnId="{E6B7FDE2-CC43-451A-9AED-79F156A2625E}">
      <dgm:prSet/>
      <dgm:spPr/>
      <dgm:t>
        <a:bodyPr/>
        <a:lstStyle/>
        <a:p>
          <a:endParaRPr lang="fr-FR"/>
        </a:p>
      </dgm:t>
    </dgm:pt>
    <dgm:pt modelId="{57F865DF-F914-4D5D-8744-C891D09E9188}">
      <dgm:prSet phldrT="[Texte]" custT="1"/>
      <dgm:spPr/>
      <dgm:t>
        <a:bodyPr/>
        <a:lstStyle/>
        <a:p>
          <a:pPr algn="l"/>
          <a:r>
            <a:rPr lang="en-US" sz="1100" dirty="0" smtClean="0">
              <a:solidFill>
                <a:schemeClr val="tx1"/>
              </a:solidFill>
            </a:rPr>
            <a:t> MANAGE</a:t>
          </a:r>
          <a:endParaRPr lang="fr-FR" sz="1100" b="1" u="sng" dirty="0">
            <a:solidFill>
              <a:schemeClr val="tx1"/>
            </a:solidFill>
          </a:endParaRPr>
        </a:p>
      </dgm:t>
    </dgm:pt>
    <dgm:pt modelId="{8C7497DA-B7A3-48C1-A3A6-A4B4D6923AA3}" type="parTrans" cxnId="{B0AE2189-FCC3-4BBE-A860-009A271F0B1D}">
      <dgm:prSet/>
      <dgm:spPr/>
    </dgm:pt>
    <dgm:pt modelId="{AD588640-6F3F-41D0-A785-FD1872F59F26}" type="sibTrans" cxnId="{B0AE2189-FCC3-4BBE-A860-009A271F0B1D}">
      <dgm:prSet/>
      <dgm:spPr/>
    </dgm:pt>
    <dgm:pt modelId="{8DD3FC47-BFAF-4B17-9675-0F009A9505C3}">
      <dgm:prSet phldrT="[Texte]" custT="1"/>
      <dgm:spPr/>
      <dgm:t>
        <a:bodyPr/>
        <a:lstStyle/>
        <a:p>
          <a:r>
            <a:rPr lang="fr-FR" sz="1000" noProof="0" dirty="0" smtClean="0">
              <a:solidFill>
                <a:schemeClr val="tx1"/>
              </a:solidFill>
            </a:rPr>
            <a:t>C</a:t>
          </a:r>
          <a:r>
            <a:rPr lang="en-US" sz="1000" noProof="0" dirty="0" err="1" smtClean="0">
              <a:solidFill>
                <a:schemeClr val="tx1"/>
              </a:solidFill>
            </a:rPr>
            <a:t>ompliance</a:t>
          </a:r>
          <a:r>
            <a:rPr lang="fr-FR" sz="1000" dirty="0" smtClean="0">
              <a:solidFill>
                <a:schemeClr val="tx1"/>
              </a:solidFill>
            </a:rPr>
            <a:t> </a:t>
          </a:r>
          <a:r>
            <a:rPr lang="en-US" sz="1000" noProof="0" dirty="0" smtClean="0">
              <a:solidFill>
                <a:schemeClr val="tx1"/>
              </a:solidFill>
            </a:rPr>
            <a:t>with</a:t>
          </a:r>
          <a:r>
            <a:rPr lang="fr-FR" sz="1000" dirty="0" smtClean="0">
              <a:solidFill>
                <a:schemeClr val="tx1"/>
              </a:solidFill>
            </a:rPr>
            <a:t> </a:t>
          </a:r>
          <a:r>
            <a:rPr lang="en-US" sz="1000" noProof="0" dirty="0" smtClean="0">
              <a:solidFill>
                <a:schemeClr val="tx1"/>
              </a:solidFill>
            </a:rPr>
            <a:t>Bulgarian</a:t>
          </a:r>
          <a:r>
            <a:rPr lang="fr-FR" sz="1000" dirty="0" smtClean="0">
              <a:solidFill>
                <a:schemeClr val="tx1"/>
              </a:solidFill>
            </a:rPr>
            <a:t> </a:t>
          </a:r>
          <a:r>
            <a:rPr lang="en-US" sz="1000" noProof="0" dirty="0" smtClean="0">
              <a:solidFill>
                <a:schemeClr val="tx1"/>
              </a:solidFill>
            </a:rPr>
            <a:t>regulation</a:t>
          </a:r>
          <a:r>
            <a:rPr lang="fr-FR" sz="1000" dirty="0" smtClean="0">
              <a:solidFill>
                <a:schemeClr val="tx1"/>
              </a:solidFill>
            </a:rPr>
            <a:t> and Total Group </a:t>
          </a:r>
          <a:r>
            <a:rPr lang="en-US" sz="1000" noProof="0" dirty="0" smtClean="0">
              <a:solidFill>
                <a:schemeClr val="tx1"/>
              </a:solidFill>
            </a:rPr>
            <a:t>Policies</a:t>
          </a:r>
          <a:endParaRPr lang="fr-FR" sz="1000" dirty="0">
            <a:solidFill>
              <a:schemeClr val="tx1"/>
            </a:solidFill>
          </a:endParaRPr>
        </a:p>
      </dgm:t>
    </dgm:pt>
    <dgm:pt modelId="{318B8A69-2E2F-486D-B7F3-540DA2C09AD8}" type="parTrans" cxnId="{A59B8E08-1CE6-4B4D-8F97-E7D4067CC54D}">
      <dgm:prSet/>
      <dgm:spPr/>
    </dgm:pt>
    <dgm:pt modelId="{BA767FA2-7516-462E-88F3-E80C51708A97}" type="sibTrans" cxnId="{A59B8E08-1CE6-4B4D-8F97-E7D4067CC54D}">
      <dgm:prSet/>
      <dgm:spPr/>
    </dgm:pt>
    <dgm:pt modelId="{94106082-72D0-44BB-809D-00A8159A96D5}">
      <dgm:prSet phldrT="[Texte]" custT="1"/>
      <dgm:spPr/>
      <dgm:t>
        <a:bodyPr/>
        <a:lstStyle/>
        <a:p>
          <a:r>
            <a:rPr lang="en-US" sz="1000" noProof="0" smtClean="0">
              <a:solidFill>
                <a:schemeClr val="tx1"/>
              </a:solidFill>
            </a:rPr>
            <a:t>Ensure an open dialog with Stakeholders and outside parties</a:t>
          </a:r>
          <a:endParaRPr lang="fr-FR" sz="1000" dirty="0">
            <a:solidFill>
              <a:schemeClr val="tx1"/>
            </a:solidFill>
          </a:endParaRPr>
        </a:p>
      </dgm:t>
    </dgm:pt>
    <dgm:pt modelId="{074E14B7-F162-46C1-9D15-D22D3C763071}" type="parTrans" cxnId="{EA343270-9B93-42E2-8CFF-BDBD0BA8EB42}">
      <dgm:prSet/>
      <dgm:spPr/>
    </dgm:pt>
    <dgm:pt modelId="{BFA250FF-8B4C-44D6-B8FF-0E806915C80E}" type="sibTrans" cxnId="{EA343270-9B93-42E2-8CFF-BDBD0BA8EB42}">
      <dgm:prSet/>
      <dgm:spPr/>
    </dgm:pt>
    <dgm:pt modelId="{C88E88ED-1FD5-418B-A919-598B544E0510}" type="pres">
      <dgm:prSet presAssocID="{2EB02A9C-73E7-454A-ADB5-B2D55763A4D1}" presName="Name0" presStyleCnt="0">
        <dgm:presLayoutVars>
          <dgm:dir/>
          <dgm:animLvl val="lvl"/>
          <dgm:resizeHandles val="exact"/>
        </dgm:presLayoutVars>
      </dgm:prSet>
      <dgm:spPr/>
      <dgm:t>
        <a:bodyPr/>
        <a:lstStyle/>
        <a:p>
          <a:endParaRPr lang="fr-FR"/>
        </a:p>
      </dgm:t>
    </dgm:pt>
    <dgm:pt modelId="{01FC728A-9A7D-49AD-AE22-98766D9F4B59}" type="pres">
      <dgm:prSet presAssocID="{6EEEF60C-D8BB-4E0A-9D65-3C5835FDF966}" presName="linNode" presStyleCnt="0"/>
      <dgm:spPr/>
    </dgm:pt>
    <dgm:pt modelId="{EFF49144-3DAD-4C31-9C15-6721F126FB96}" type="pres">
      <dgm:prSet presAssocID="{6EEEF60C-D8BB-4E0A-9D65-3C5835FDF966}" presName="parentText" presStyleLbl="node1" presStyleIdx="0" presStyleCnt="2">
        <dgm:presLayoutVars>
          <dgm:chMax val="1"/>
          <dgm:bulletEnabled val="1"/>
        </dgm:presLayoutVars>
      </dgm:prSet>
      <dgm:spPr/>
      <dgm:t>
        <a:bodyPr/>
        <a:lstStyle/>
        <a:p>
          <a:endParaRPr lang="fr-FR"/>
        </a:p>
      </dgm:t>
    </dgm:pt>
    <dgm:pt modelId="{8621950C-3C3D-4F42-B649-E03D7EB4DB84}" type="pres">
      <dgm:prSet presAssocID="{6EEEF60C-D8BB-4E0A-9D65-3C5835FDF966}" presName="descendantText" presStyleLbl="alignAccFollowNode1" presStyleIdx="0" presStyleCnt="2">
        <dgm:presLayoutVars>
          <dgm:bulletEnabled val="1"/>
        </dgm:presLayoutVars>
      </dgm:prSet>
      <dgm:spPr/>
      <dgm:t>
        <a:bodyPr/>
        <a:lstStyle/>
        <a:p>
          <a:endParaRPr lang="fr-FR"/>
        </a:p>
      </dgm:t>
    </dgm:pt>
    <dgm:pt modelId="{95FEBE0D-1266-4985-B5EA-94347B1A3C98}" type="pres">
      <dgm:prSet presAssocID="{48F31905-EEF4-45E9-A182-D6B402713C0B}" presName="sp" presStyleCnt="0"/>
      <dgm:spPr/>
    </dgm:pt>
    <dgm:pt modelId="{EFD4E353-1B61-40AE-8B16-832BBEB5ADCB}" type="pres">
      <dgm:prSet presAssocID="{94B0FB77-999C-48E4-90E5-66D6D8296364}" presName="linNode" presStyleCnt="0"/>
      <dgm:spPr/>
    </dgm:pt>
    <dgm:pt modelId="{77C00B5E-BE2C-4DDC-9B82-F89F377675B7}" type="pres">
      <dgm:prSet presAssocID="{94B0FB77-999C-48E4-90E5-66D6D8296364}" presName="parentText" presStyleLbl="node1" presStyleIdx="1" presStyleCnt="2">
        <dgm:presLayoutVars>
          <dgm:chMax val="1"/>
          <dgm:bulletEnabled val="1"/>
        </dgm:presLayoutVars>
      </dgm:prSet>
      <dgm:spPr/>
      <dgm:t>
        <a:bodyPr/>
        <a:lstStyle/>
        <a:p>
          <a:endParaRPr lang="fr-FR"/>
        </a:p>
      </dgm:t>
    </dgm:pt>
    <dgm:pt modelId="{55A47CD9-9057-46CD-B05B-9495F1D723CB}" type="pres">
      <dgm:prSet presAssocID="{94B0FB77-999C-48E4-90E5-66D6D8296364}" presName="descendantText" presStyleLbl="alignAccFollowNode1" presStyleIdx="1" presStyleCnt="2">
        <dgm:presLayoutVars>
          <dgm:bulletEnabled val="1"/>
        </dgm:presLayoutVars>
      </dgm:prSet>
      <dgm:spPr/>
      <dgm:t>
        <a:bodyPr/>
        <a:lstStyle/>
        <a:p>
          <a:endParaRPr lang="fr-FR"/>
        </a:p>
      </dgm:t>
    </dgm:pt>
  </dgm:ptLst>
  <dgm:cxnLst>
    <dgm:cxn modelId="{EA343270-9B93-42E2-8CFF-BDBD0BA8EB42}" srcId="{94B0FB77-999C-48E4-90E5-66D6D8296364}" destId="{94106082-72D0-44BB-809D-00A8159A96D5}" srcOrd="3" destOrd="0" parTransId="{074E14B7-F162-46C1-9D15-D22D3C763071}" sibTransId="{BFA250FF-8B4C-44D6-B8FF-0E806915C80E}"/>
    <dgm:cxn modelId="{B0893A07-6A85-4715-908E-13BB16A51C44}" srcId="{2EB02A9C-73E7-454A-ADB5-B2D55763A4D1}" destId="{94B0FB77-999C-48E4-90E5-66D6D8296364}" srcOrd="1" destOrd="0" parTransId="{A6353F3B-CCB9-4AB1-95EF-0C099AF7A409}" sibTransId="{6EC2A32B-5467-4418-888A-2C99983FF49C}"/>
    <dgm:cxn modelId="{9CCDB463-BE79-4E4F-8AAB-6D7AAB815F13}" type="presOf" srcId="{5AA4C3FE-7EDD-46C5-AA79-14AFA1A757A5}" destId="{8621950C-3C3D-4F42-B649-E03D7EB4DB84}" srcOrd="0" destOrd="0" presId="urn:microsoft.com/office/officeart/2005/8/layout/vList5"/>
    <dgm:cxn modelId="{3E4E1FD6-1638-4C2C-95F8-2ECD5CB31A3A}" type="presOf" srcId="{554FFC78-811F-4AC3-B4D4-CAFC7139006D}" destId="{55A47CD9-9057-46CD-B05B-9495F1D723CB}" srcOrd="0" destOrd="1" presId="urn:microsoft.com/office/officeart/2005/8/layout/vList5"/>
    <dgm:cxn modelId="{A59B8E08-1CE6-4B4D-8F97-E7D4067CC54D}" srcId="{94B0FB77-999C-48E4-90E5-66D6D8296364}" destId="{8DD3FC47-BFAF-4B17-9675-0F009A9505C3}" srcOrd="2" destOrd="0" parTransId="{318B8A69-2E2F-486D-B7F3-540DA2C09AD8}" sibTransId="{BA767FA2-7516-462E-88F3-E80C51708A97}"/>
    <dgm:cxn modelId="{A7659258-2736-4FAA-A4B0-7222E6756553}" type="presOf" srcId="{94B0FB77-999C-48E4-90E5-66D6D8296364}" destId="{77C00B5E-BE2C-4DDC-9B82-F89F377675B7}" srcOrd="0" destOrd="0" presId="urn:microsoft.com/office/officeart/2005/8/layout/vList5"/>
    <dgm:cxn modelId="{E6B7FDE2-CC43-451A-9AED-79F156A2625E}" srcId="{94B0FB77-999C-48E4-90E5-66D6D8296364}" destId="{554FFC78-811F-4AC3-B4D4-CAFC7139006D}" srcOrd="1" destOrd="0" parTransId="{12BCF5AE-25EC-4C58-BB1C-6525EB248310}" sibTransId="{953D899A-64FE-4EDC-B400-03DF5E355BD2}"/>
    <dgm:cxn modelId="{4D826195-034E-4635-83D4-1EB92D3E3EFF}" type="presOf" srcId="{2EB02A9C-73E7-454A-ADB5-B2D55763A4D1}" destId="{C88E88ED-1FD5-418B-A919-598B544E0510}" srcOrd="0" destOrd="0" presId="urn:microsoft.com/office/officeart/2005/8/layout/vList5"/>
    <dgm:cxn modelId="{08D5457B-04CF-4455-BF82-6A5401208C8B}" type="presOf" srcId="{E39D7A77-772A-45A8-9EFA-8E8E06A383CA}" destId="{55A47CD9-9057-46CD-B05B-9495F1D723CB}" srcOrd="0" destOrd="0" presId="urn:microsoft.com/office/officeart/2005/8/layout/vList5"/>
    <dgm:cxn modelId="{B0AE2189-FCC3-4BBE-A860-009A271F0B1D}" srcId="{6EEEF60C-D8BB-4E0A-9D65-3C5835FDF966}" destId="{57F865DF-F914-4D5D-8744-C891D09E9188}" srcOrd="1" destOrd="0" parTransId="{8C7497DA-B7A3-48C1-A3A6-A4B4D6923AA3}" sibTransId="{AD588640-6F3F-41D0-A785-FD1872F59F26}"/>
    <dgm:cxn modelId="{794FC20A-AA25-442E-8530-BD2A5308D4B2}" type="presOf" srcId="{94106082-72D0-44BB-809D-00A8159A96D5}" destId="{55A47CD9-9057-46CD-B05B-9495F1D723CB}" srcOrd="0" destOrd="3" presId="urn:microsoft.com/office/officeart/2005/8/layout/vList5"/>
    <dgm:cxn modelId="{8D4DAC9C-9B6B-47DB-8EDC-5A268A91117B}" srcId="{2EB02A9C-73E7-454A-ADB5-B2D55763A4D1}" destId="{6EEEF60C-D8BB-4E0A-9D65-3C5835FDF966}" srcOrd="0" destOrd="0" parTransId="{339121CF-53A9-4CB7-9E48-D89BCEC5335F}" sibTransId="{48F31905-EEF4-45E9-A182-D6B402713C0B}"/>
    <dgm:cxn modelId="{EB05810A-1B8C-4284-ABB5-BF5797DB8EB3}" type="presOf" srcId="{6EEEF60C-D8BB-4E0A-9D65-3C5835FDF966}" destId="{EFF49144-3DAD-4C31-9C15-6721F126FB96}" srcOrd="0" destOrd="0" presId="urn:microsoft.com/office/officeart/2005/8/layout/vList5"/>
    <dgm:cxn modelId="{173F023F-6F13-4513-88E3-3E3BE2CAAD1A}" srcId="{6EEEF60C-D8BB-4E0A-9D65-3C5835FDF966}" destId="{5AA4C3FE-7EDD-46C5-AA79-14AFA1A757A5}" srcOrd="0" destOrd="0" parTransId="{5086356D-B385-4A6B-9364-B1022D04D5A3}" sibTransId="{39F3EC94-B84B-46BF-A03F-9EB052C1C870}"/>
    <dgm:cxn modelId="{48727F98-D1A7-48A1-95FD-A38618A53A65}" type="presOf" srcId="{57F865DF-F914-4D5D-8744-C891D09E9188}" destId="{8621950C-3C3D-4F42-B649-E03D7EB4DB84}" srcOrd="0" destOrd="1" presId="urn:microsoft.com/office/officeart/2005/8/layout/vList5"/>
    <dgm:cxn modelId="{E0F382D1-92D7-4554-9D5E-FF65CC163401}" type="presOf" srcId="{8DD3FC47-BFAF-4B17-9675-0F009A9505C3}" destId="{55A47CD9-9057-46CD-B05B-9495F1D723CB}" srcOrd="0" destOrd="2" presId="urn:microsoft.com/office/officeart/2005/8/layout/vList5"/>
    <dgm:cxn modelId="{D61414C4-E993-4ED2-A039-D68619E7BAC6}" srcId="{94B0FB77-999C-48E4-90E5-66D6D8296364}" destId="{E39D7A77-772A-45A8-9EFA-8E8E06A383CA}" srcOrd="0" destOrd="0" parTransId="{FC6F0F5A-865B-46B1-90B0-720F95CD9CCF}" sibTransId="{7B63A3A8-83EB-4892-BE87-0DD8D7D45CB2}"/>
    <dgm:cxn modelId="{74FCACDF-5943-4AC4-B001-E584C5AD3C3B}" type="presParOf" srcId="{C88E88ED-1FD5-418B-A919-598B544E0510}" destId="{01FC728A-9A7D-49AD-AE22-98766D9F4B59}" srcOrd="0" destOrd="0" presId="urn:microsoft.com/office/officeart/2005/8/layout/vList5"/>
    <dgm:cxn modelId="{2372415D-A609-4176-97E3-5BBF6F56DE3D}" type="presParOf" srcId="{01FC728A-9A7D-49AD-AE22-98766D9F4B59}" destId="{EFF49144-3DAD-4C31-9C15-6721F126FB96}" srcOrd="0" destOrd="0" presId="urn:microsoft.com/office/officeart/2005/8/layout/vList5"/>
    <dgm:cxn modelId="{663F620C-30BB-4B01-BAD9-F81374A2730E}" type="presParOf" srcId="{01FC728A-9A7D-49AD-AE22-98766D9F4B59}" destId="{8621950C-3C3D-4F42-B649-E03D7EB4DB84}" srcOrd="1" destOrd="0" presId="urn:microsoft.com/office/officeart/2005/8/layout/vList5"/>
    <dgm:cxn modelId="{4C6C2FC3-82B4-44F3-8936-FF390F7C9C11}" type="presParOf" srcId="{C88E88ED-1FD5-418B-A919-598B544E0510}" destId="{95FEBE0D-1266-4985-B5EA-94347B1A3C98}" srcOrd="1" destOrd="0" presId="urn:microsoft.com/office/officeart/2005/8/layout/vList5"/>
    <dgm:cxn modelId="{B759B22C-8C2A-4081-A9EA-134524291809}" type="presParOf" srcId="{C88E88ED-1FD5-418B-A919-598B544E0510}" destId="{EFD4E353-1B61-40AE-8B16-832BBEB5ADCB}" srcOrd="2" destOrd="0" presId="urn:microsoft.com/office/officeart/2005/8/layout/vList5"/>
    <dgm:cxn modelId="{F88E2171-83CA-4583-BBBC-C8F838F2552C}" type="presParOf" srcId="{EFD4E353-1B61-40AE-8B16-832BBEB5ADCB}" destId="{77C00B5E-BE2C-4DDC-9B82-F89F377675B7}" srcOrd="0" destOrd="0" presId="urn:microsoft.com/office/officeart/2005/8/layout/vList5"/>
    <dgm:cxn modelId="{15B109C6-AC12-4DAB-A152-1A0A589A0EFA}" type="presParOf" srcId="{EFD4E353-1B61-40AE-8B16-832BBEB5ADCB}" destId="{55A47CD9-9057-46CD-B05B-9495F1D723CB}" srcOrd="1" destOrd="0" presId="urn:microsoft.com/office/officeart/2005/8/layout/vList5"/>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sz="quarter" idx="1"/>
          </p:nvPr>
        </p:nvSpPr>
        <p:spPr>
          <a:xfrm>
            <a:off x="4143588" y="1"/>
            <a:ext cx="3169920" cy="480060"/>
          </a:xfrm>
          <a:prstGeom prst="rect">
            <a:avLst/>
          </a:prstGeom>
        </p:spPr>
        <p:txBody>
          <a:bodyPr vert="horz" lIns="99048" tIns="49524" rIns="99048" bIns="49524" rtlCol="0"/>
          <a:lstStyle>
            <a:lvl1pPr algn="r">
              <a:defRPr sz="1300"/>
            </a:lvl1pPr>
          </a:lstStyle>
          <a:p>
            <a:fld id="{38026C1A-E9C0-3649-8DE0-0F721770D521}" type="datetimeFigureOut">
              <a:rPr lang="fr-FR" smtClean="0"/>
              <a:pPr/>
              <a:t>28/10/2014</a:t>
            </a:fld>
            <a:endParaRPr lang="fr-FR"/>
          </a:p>
        </p:txBody>
      </p:sp>
      <p:sp>
        <p:nvSpPr>
          <p:cNvPr id="4" name="Espace réservé du pied de page 3"/>
          <p:cNvSpPr>
            <a:spLocks noGrp="1"/>
          </p:cNvSpPr>
          <p:nvPr>
            <p:ph type="ftr" sz="quarter" idx="2"/>
          </p:nvPr>
        </p:nvSpPr>
        <p:spPr>
          <a:xfrm>
            <a:off x="0" y="9119474"/>
            <a:ext cx="3169920" cy="480060"/>
          </a:xfrm>
          <a:prstGeom prst="rect">
            <a:avLst/>
          </a:prstGeom>
        </p:spPr>
        <p:txBody>
          <a:bodyPr vert="horz" lIns="99048" tIns="49524" rIns="99048" bIns="49524"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143588" y="9119474"/>
            <a:ext cx="3169920" cy="480060"/>
          </a:xfrm>
          <a:prstGeom prst="rect">
            <a:avLst/>
          </a:prstGeom>
        </p:spPr>
        <p:txBody>
          <a:bodyPr vert="horz" lIns="99048" tIns="49524" rIns="99048" bIns="49524" rtlCol="0" anchor="b"/>
          <a:lstStyle>
            <a:lvl1pPr algn="r">
              <a:defRPr sz="1300"/>
            </a:lvl1pPr>
          </a:lstStyle>
          <a:p>
            <a:fld id="{256351CB-C7E3-8F4F-AA6E-DB407BF173DE}" type="slidenum">
              <a:rPr lang="fr-FR" smtClean="0"/>
              <a:pPr/>
              <a:t>‹#›</a:t>
            </a:fld>
            <a:endParaRPr lang="fr-FR"/>
          </a:p>
        </p:txBody>
      </p:sp>
    </p:spTree>
    <p:extLst>
      <p:ext uri="{BB962C8B-B14F-4D97-AF65-F5344CB8AC3E}">
        <p14:creationId xmlns="" xmlns:p14="http://schemas.microsoft.com/office/powerpoint/2010/main" val="41562076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3169920" cy="480060"/>
          </a:xfrm>
          <a:prstGeom prst="rect">
            <a:avLst/>
          </a:prstGeom>
        </p:spPr>
        <p:txBody>
          <a:bodyPr vert="horz" lIns="99048" tIns="49524" rIns="99048" bIns="49524" rtlCol="0"/>
          <a:lstStyle>
            <a:lvl1pPr algn="l">
              <a:defRPr sz="1300"/>
            </a:lvl1pPr>
          </a:lstStyle>
          <a:p>
            <a:endParaRPr lang="fr-FR"/>
          </a:p>
        </p:txBody>
      </p:sp>
      <p:sp>
        <p:nvSpPr>
          <p:cNvPr id="3" name="Espace réservé de la date 2"/>
          <p:cNvSpPr>
            <a:spLocks noGrp="1"/>
          </p:cNvSpPr>
          <p:nvPr>
            <p:ph type="dt" idx="1"/>
          </p:nvPr>
        </p:nvSpPr>
        <p:spPr>
          <a:xfrm>
            <a:off x="4143588" y="1"/>
            <a:ext cx="3169920" cy="480060"/>
          </a:xfrm>
          <a:prstGeom prst="rect">
            <a:avLst/>
          </a:prstGeom>
        </p:spPr>
        <p:txBody>
          <a:bodyPr vert="horz" lIns="99048" tIns="49524" rIns="99048" bIns="49524" rtlCol="0"/>
          <a:lstStyle>
            <a:lvl1pPr algn="r">
              <a:defRPr sz="1300"/>
            </a:lvl1pPr>
          </a:lstStyle>
          <a:p>
            <a:fld id="{B7B6820A-C1B1-9944-A68D-DA5B884778EE}" type="datetimeFigureOut">
              <a:rPr lang="fr-FR" smtClean="0"/>
              <a:pPr/>
              <a:t>28/10/2014</a:t>
            </a:fld>
            <a:endParaRPr lang="fr-FR"/>
          </a:p>
        </p:txBody>
      </p:sp>
      <p:sp>
        <p:nvSpPr>
          <p:cNvPr id="4" name="Espace réservé de l'image des diapositives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9048" tIns="49524" rIns="99048" bIns="49524" rtlCol="0" anchor="ctr"/>
          <a:lstStyle/>
          <a:p>
            <a:endParaRPr lang="fr-FR"/>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lIns="99048" tIns="49524" rIns="99048" bIns="49524"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9048" tIns="49524" rIns="99048" bIns="49524"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143588" y="9119474"/>
            <a:ext cx="3169920" cy="480060"/>
          </a:xfrm>
          <a:prstGeom prst="rect">
            <a:avLst/>
          </a:prstGeom>
        </p:spPr>
        <p:txBody>
          <a:bodyPr vert="horz" lIns="99048" tIns="49524" rIns="99048" bIns="49524" rtlCol="0" anchor="b"/>
          <a:lstStyle>
            <a:lvl1pPr algn="r">
              <a:defRPr sz="1300"/>
            </a:lvl1pPr>
          </a:lstStyle>
          <a:p>
            <a:fld id="{83EBCA58-F001-2A42-AB6A-B366B18E47A3}" type="slidenum">
              <a:rPr lang="fr-FR" smtClean="0"/>
              <a:pPr/>
              <a:t>‹#›</a:t>
            </a:fld>
            <a:endParaRPr lang="fr-FR"/>
          </a:p>
        </p:txBody>
      </p:sp>
    </p:spTree>
    <p:extLst>
      <p:ext uri="{BB962C8B-B14F-4D97-AF65-F5344CB8AC3E}">
        <p14:creationId xmlns="" xmlns:p14="http://schemas.microsoft.com/office/powerpoint/2010/main" val="227210863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0F1971D-464D-486F-ADB5-EDE58468C122}" type="slidenum">
              <a:rPr lang="fr-FR"/>
              <a:pPr/>
              <a:t>5</a:t>
            </a:fld>
            <a:endParaRPr lang="fr-FR"/>
          </a:p>
        </p:txBody>
      </p:sp>
      <p:sp>
        <p:nvSpPr>
          <p:cNvPr id="791554" name="Rectangle 2"/>
          <p:cNvSpPr>
            <a:spLocks noGrp="1" noRot="1" noChangeAspect="1" noChangeArrowheads="1" noTextEdit="1"/>
          </p:cNvSpPr>
          <p:nvPr>
            <p:ph type="sldImg"/>
          </p:nvPr>
        </p:nvSpPr>
        <p:spPr>
          <a:xfrm>
            <a:off x="1263650" y="720725"/>
            <a:ext cx="4802188" cy="3600450"/>
          </a:xfrm>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0F1971D-464D-486F-ADB5-EDE58468C122}" type="slidenum">
              <a:rPr lang="fr-FR"/>
              <a:pPr/>
              <a:t>6</a:t>
            </a:fld>
            <a:endParaRPr lang="fr-FR"/>
          </a:p>
        </p:txBody>
      </p:sp>
      <p:sp>
        <p:nvSpPr>
          <p:cNvPr id="791554" name="Rectangle 2"/>
          <p:cNvSpPr>
            <a:spLocks noGrp="1" noRot="1" noChangeAspect="1" noChangeArrowheads="1" noTextEdit="1"/>
          </p:cNvSpPr>
          <p:nvPr>
            <p:ph type="sldImg"/>
          </p:nvPr>
        </p:nvSpPr>
        <p:spPr>
          <a:xfrm>
            <a:off x="1263650" y="720725"/>
            <a:ext cx="4802188" cy="3600450"/>
          </a:xfrm>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0F1971D-464D-486F-ADB5-EDE58468C122}" type="slidenum">
              <a:rPr lang="fr-FR"/>
              <a:pPr/>
              <a:t>10</a:t>
            </a:fld>
            <a:endParaRPr lang="fr-FR"/>
          </a:p>
        </p:txBody>
      </p:sp>
      <p:sp>
        <p:nvSpPr>
          <p:cNvPr id="791554" name="Rectangle 2"/>
          <p:cNvSpPr>
            <a:spLocks noGrp="1" noRot="1" noChangeAspect="1" noChangeArrowheads="1" noTextEdit="1"/>
          </p:cNvSpPr>
          <p:nvPr>
            <p:ph type="sldImg"/>
          </p:nvPr>
        </p:nvSpPr>
        <p:spPr>
          <a:xfrm>
            <a:off x="1263650" y="720725"/>
            <a:ext cx="4802188" cy="3600450"/>
          </a:xfrm>
          <a:ln/>
        </p:spPr>
      </p:sp>
      <p:sp>
        <p:nvSpPr>
          <p:cNvPr id="5" name="Notes Placeholder 4"/>
          <p:cNvSpPr>
            <a:spLocks noGrp="1"/>
          </p:cNvSpPr>
          <p:nvPr>
            <p:ph type="body" sz="quarter" idx="10"/>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2" name="Rectangle 1"/>
          <p:cNvSpPr/>
          <p:nvPr userDrawn="1"/>
        </p:nvSpPr>
        <p:spPr>
          <a:xfrm>
            <a:off x="-2433" y="0"/>
            <a:ext cx="9146433" cy="6858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7" name="Rectangle 6"/>
          <p:cNvSpPr/>
          <p:nvPr userDrawn="1"/>
        </p:nvSpPr>
        <p:spPr>
          <a:xfrm>
            <a:off x="0" y="6750000"/>
            <a:ext cx="9144000" cy="108000"/>
          </a:xfrm>
          <a:prstGeom prst="rect">
            <a:avLst/>
          </a:prstGeom>
          <a:solidFill>
            <a:srgbClr val="13317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Titre 4"/>
          <p:cNvSpPr>
            <a:spLocks noGrp="1"/>
          </p:cNvSpPr>
          <p:nvPr>
            <p:ph type="title"/>
          </p:nvPr>
        </p:nvSpPr>
        <p:spPr>
          <a:xfrm>
            <a:off x="1188000" y="1220351"/>
            <a:ext cx="7276629" cy="1031840"/>
          </a:xfrm>
        </p:spPr>
        <p:txBody>
          <a:bodyPr lIns="0" rIns="0" anchor="b">
            <a:noAutofit/>
          </a:bodyPr>
          <a:lstStyle>
            <a:lvl1pPr>
              <a:defRPr sz="3200">
                <a:solidFill>
                  <a:srgbClr val="FFFFFF"/>
                </a:solidFill>
              </a:defRPr>
            </a:lvl1pPr>
          </a:lstStyle>
          <a:p>
            <a:r>
              <a:rPr lang="fr-FR" noProof="0" smtClean="0"/>
              <a:t>Cliquez pour modifier le style du titre</a:t>
            </a:r>
            <a:endParaRPr lang="fr-FR" noProof="0" dirty="0"/>
          </a:p>
        </p:txBody>
      </p:sp>
      <p:sp>
        <p:nvSpPr>
          <p:cNvPr id="16" name="Espace réservé du texte 15"/>
          <p:cNvSpPr>
            <a:spLocks noGrp="1"/>
          </p:cNvSpPr>
          <p:nvPr>
            <p:ph type="body" sz="quarter" idx="10" hasCustomPrompt="1"/>
          </p:nvPr>
        </p:nvSpPr>
        <p:spPr>
          <a:xfrm>
            <a:off x="1188000" y="2296642"/>
            <a:ext cx="7276629" cy="1120430"/>
          </a:xfrm>
        </p:spPr>
        <p:txBody>
          <a:bodyPr lIns="0" rIns="0">
            <a:noAutofit/>
          </a:bodyPr>
          <a:lstStyle>
            <a:lvl1pPr marL="0" indent="0">
              <a:buNone/>
              <a:defRPr>
                <a:solidFill>
                  <a:srgbClr val="FFFFFF"/>
                </a:solidFill>
              </a:defRPr>
            </a:lvl1pPr>
          </a:lstStyle>
          <a:p>
            <a:pPr lvl="0"/>
            <a:r>
              <a:rPr lang="fr-FR" noProof="0" dirty="0" smtClean="0"/>
              <a:t>Cliquez pour modifier les styles des sous-titres du masque</a:t>
            </a:r>
          </a:p>
        </p:txBody>
      </p:sp>
      <p:pic>
        <p:nvPicPr>
          <p:cNvPr id="9" name="Image 8" descr="Retouche Marc Roussel_ppt.jpg"/>
          <p:cNvPicPr>
            <a:picLocks noChangeAspect="1"/>
          </p:cNvPicPr>
          <p:nvPr userDrawn="1"/>
        </p:nvPicPr>
        <p:blipFill>
          <a:blip r:embed="rId2">
            <a:extLst>
              <a:ext uri="{28A0092B-C50C-407E-A947-70E740481C1C}">
                <a14:useLocalDpi xmlns="" xmlns:a14="http://schemas.microsoft.com/office/drawing/2010/main" val="0"/>
              </a:ext>
            </a:extLst>
          </a:blip>
          <a:stretch>
            <a:fillRect/>
          </a:stretch>
        </p:blipFill>
        <p:spPr>
          <a:xfrm>
            <a:off x="1" y="3252322"/>
            <a:ext cx="9144000" cy="3605678"/>
          </a:xfrm>
          <a:prstGeom prst="rect">
            <a:avLst/>
          </a:prstGeom>
        </p:spPr>
      </p:pic>
      <p:pic>
        <p:nvPicPr>
          <p:cNvPr id="3" name="Image 2" descr="TOTAL_bandeau_01_haut_RGB.png"/>
          <p:cNvPicPr>
            <a:picLocks noChangeAspect="1"/>
          </p:cNvPicPr>
          <p:nvPr userDrawn="1"/>
        </p:nvPicPr>
        <p:blipFill>
          <a:blip r:embed="rId3">
            <a:extLst>
              <a:ext uri="{28A0092B-C50C-407E-A947-70E740481C1C}">
                <a14:useLocalDpi xmlns="" xmlns:a14="http://schemas.microsoft.com/office/drawing/2010/main" val="0"/>
              </a:ext>
            </a:extLst>
          </a:blip>
          <a:stretch>
            <a:fillRect/>
          </a:stretch>
        </p:blipFill>
        <p:spPr>
          <a:xfrm>
            <a:off x="1" y="374400"/>
            <a:ext cx="5978640" cy="846000"/>
          </a:xfrm>
          <a:prstGeom prst="rect">
            <a:avLst/>
          </a:prstGeom>
        </p:spPr>
      </p:pic>
      <p:sp>
        <p:nvSpPr>
          <p:cNvPr id="11" name="Rectangle 10"/>
          <p:cNvSpPr/>
          <p:nvPr userDrawn="1"/>
        </p:nvSpPr>
        <p:spPr>
          <a:xfrm>
            <a:off x="7920588" y="6642278"/>
            <a:ext cx="1223412" cy="215444"/>
          </a:xfrm>
          <a:prstGeom prst="rect">
            <a:avLst/>
          </a:prstGeom>
        </p:spPr>
        <p:txBody>
          <a:bodyPr vert="horz" wrap="none">
            <a:spAutoFit/>
          </a:bodyPr>
          <a:lstStyle/>
          <a:p>
            <a:r>
              <a:rPr lang="fr-FR" sz="800" dirty="0" smtClean="0">
                <a:solidFill>
                  <a:srgbClr val="7BBBBC"/>
                </a:solidFill>
              </a:rPr>
              <a:t>© Marc Roussel / Total</a:t>
            </a:r>
            <a:endParaRPr lang="fr-FR" sz="800" dirty="0">
              <a:solidFill>
                <a:srgbClr val="7BBBB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ans contenu">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en-US" sz="800" smtClean="0"/>
              <a:t>28th October 2014</a:t>
            </a:r>
            <a:endParaRPr lang="en-GB" sz="800" dirty="0"/>
          </a:p>
        </p:txBody>
      </p:sp>
      <p:sp>
        <p:nvSpPr>
          <p:cNvPr id="4" name="Espace réservé du numéro de diapositive 3"/>
          <p:cNvSpPr>
            <a:spLocks noGrp="1"/>
          </p:cNvSpPr>
          <p:nvPr>
            <p:ph type="sldNum" sz="quarter" idx="11"/>
          </p:nvPr>
        </p:nvSpPr>
        <p:spPr/>
        <p:txBody>
          <a:bodyPr/>
          <a:lstStyle/>
          <a:p>
            <a:fld id="{21F90BE8-D879-4F46-ACF9-7BCC67DCFB75}" type="slidenum">
              <a:rPr lang="fr-FR" smtClean="0"/>
              <a:pPr/>
              <a:t>‹#›</a:t>
            </a:fld>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fr-FR" dirty="0"/>
          </a:p>
        </p:txBody>
      </p:sp>
      <p:sp>
        <p:nvSpPr>
          <p:cNvPr id="3" name="Content Placeholder 2"/>
          <p:cNvSpPr>
            <a:spLocks noGrp="1"/>
          </p:cNvSpPr>
          <p:nvPr>
            <p:ph idx="1"/>
          </p:nvPr>
        </p:nvSpPr>
        <p:spPr/>
        <p:txBody>
          <a:bodyPr/>
          <a:lstStyle>
            <a:lvl1pPr>
              <a:defRPr sz="20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Rectangle 30"/>
          <p:cNvSpPr>
            <a:spLocks noGrp="1" noChangeArrowheads="1"/>
          </p:cNvSpPr>
          <p:nvPr>
            <p:ph type="sldNum" sz="quarter" idx="10"/>
          </p:nvPr>
        </p:nvSpPr>
        <p:spPr>
          <a:ln/>
        </p:spPr>
        <p:txBody>
          <a:bodyPr/>
          <a:lstStyle>
            <a:lvl1pPr>
              <a:defRPr/>
            </a:lvl1pPr>
          </a:lstStyle>
          <a:p>
            <a:fld id="{25BA36AE-98F2-4839-B1CA-68736A9FE27C}" type="slidenum">
              <a:rPr lang="fr-FR"/>
              <a:pPr/>
              <a:t>‹#›</a:t>
            </a:fld>
            <a:endParaRPr lang="fr-FR"/>
          </a:p>
        </p:txBody>
      </p:sp>
      <p:sp>
        <p:nvSpPr>
          <p:cNvPr id="5" name="Rectangle 32"/>
          <p:cNvSpPr>
            <a:spLocks noGrp="1" noChangeArrowheads="1"/>
          </p:cNvSpPr>
          <p:nvPr>
            <p:ph type="ftr" sz="quarter" idx="11"/>
          </p:nvPr>
        </p:nvSpPr>
        <p:spPr>
          <a:ln/>
        </p:spPr>
        <p:txBody>
          <a:bodyPr/>
          <a:lstStyle>
            <a:lvl1pPr>
              <a:defRPr/>
            </a:lvl1pPr>
          </a:lstStyle>
          <a:p>
            <a:pPr>
              <a:defRPr/>
            </a:pPr>
            <a:r>
              <a:rPr lang="en-US" smtClean="0"/>
              <a:t>28th October 2014</a:t>
            </a:r>
            <a:endParaRPr lang="fr-F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LISTING /">
    <p:spTree>
      <p:nvGrpSpPr>
        <p:cNvPr id="1" name=""/>
        <p:cNvGrpSpPr/>
        <p:nvPr/>
      </p:nvGrpSpPr>
      <p:grpSpPr>
        <a:xfrm>
          <a:off x="0" y="0"/>
          <a:ext cx="0" cy="0"/>
          <a:chOff x="0" y="0"/>
          <a:chExt cx="0" cy="0"/>
        </a:xfrm>
      </p:grpSpPr>
      <p:sp>
        <p:nvSpPr>
          <p:cNvPr id="4" name="Textplatzhalter 22"/>
          <p:cNvSpPr>
            <a:spLocks noGrp="1"/>
          </p:cNvSpPr>
          <p:nvPr>
            <p:ph type="body" sz="quarter" idx="12" hasCustomPrompt="1"/>
          </p:nvPr>
        </p:nvSpPr>
        <p:spPr>
          <a:xfrm>
            <a:off x="446400" y="897146"/>
            <a:ext cx="8301600" cy="4812453"/>
          </a:xfrm>
          <a:prstGeom prst="rect">
            <a:avLst/>
          </a:prstGeom>
        </p:spPr>
        <p:txBody>
          <a:bodyPr/>
          <a:lstStyle>
            <a:lvl1pPr marL="355600" indent="-355600">
              <a:buClr>
                <a:srgbClr val="66CC00"/>
              </a:buClr>
              <a:buSzPct val="90000"/>
              <a:buFont typeface="Wingdings 3" pitchFamily="18" charset="2"/>
              <a:buChar char=""/>
              <a:defRPr sz="2000" baseline="0">
                <a:latin typeface="Arial" pitchFamily="34" charset="0"/>
                <a:cs typeface="Arial" pitchFamily="34" charset="0"/>
              </a:defRPr>
            </a:lvl1pPr>
            <a:lvl2pPr marL="719138" indent="-360363">
              <a:buClr>
                <a:schemeClr val="bg1">
                  <a:lumMod val="65000"/>
                </a:schemeClr>
              </a:buClr>
              <a:buSzPct val="90000"/>
              <a:buFont typeface="Wingdings 3" pitchFamily="18" charset="2"/>
              <a:buChar char=""/>
              <a:defRPr sz="2000" baseline="0">
                <a:latin typeface="Arial" pitchFamily="34" charset="0"/>
                <a:cs typeface="Arial" pitchFamily="34" charset="0"/>
              </a:defRPr>
            </a:lvl2pPr>
            <a:lvl3pPr marL="719138" indent="0">
              <a:buClr>
                <a:schemeClr val="bg1">
                  <a:lumMod val="65000"/>
                </a:schemeClr>
              </a:buClr>
              <a:buSzPct val="90000"/>
              <a:buFont typeface="Wingdings 3" pitchFamily="18" charset="2"/>
              <a:buNone/>
              <a:defRPr sz="2000">
                <a:latin typeface="Arial" pitchFamily="34" charset="0"/>
                <a:cs typeface="Arial" pitchFamily="34" charset="0"/>
              </a:defRPr>
            </a:lvl3pPr>
            <a:lvl4pPr marL="1438275" indent="-363538">
              <a:buClr>
                <a:schemeClr val="bg1">
                  <a:lumMod val="65000"/>
                </a:schemeClr>
              </a:buClr>
              <a:buSzPct val="90000"/>
              <a:buFont typeface="Wingdings 3" pitchFamily="18" charset="2"/>
              <a:buChar char=""/>
              <a:defRPr baseline="0">
                <a:latin typeface="Arial" pitchFamily="34" charset="0"/>
              </a:defRPr>
            </a:lvl4pPr>
            <a:lvl5pPr marL="1793875" indent="-355600">
              <a:buClr>
                <a:schemeClr val="bg1">
                  <a:lumMod val="65000"/>
                </a:schemeClr>
              </a:buClr>
              <a:buSzPct val="91000"/>
              <a:buFont typeface="Wingdings 3" pitchFamily="18" charset="2"/>
              <a:buChar char=""/>
              <a:tabLst/>
              <a:defRPr>
                <a:latin typeface="Arial" pitchFamily="34" charset="0"/>
                <a:cs typeface="Arial" pitchFamily="34" charset="0"/>
              </a:defRPr>
            </a:lvl5pPr>
            <a:lvl6pPr marL="2147888" indent="-354013">
              <a:buClr>
                <a:schemeClr val="bg1">
                  <a:lumMod val="65000"/>
                </a:schemeClr>
              </a:buClr>
              <a:buSzPct val="90000"/>
              <a:buFont typeface="Wingdings 3" pitchFamily="18" charset="2"/>
              <a:buChar char=""/>
              <a:defRPr>
                <a:latin typeface="Arial" pitchFamily="34" charset="0"/>
                <a:cs typeface="Arial" pitchFamily="34" charset="0"/>
              </a:defRPr>
            </a:lvl6pPr>
            <a:lvl7pPr marL="2514600" indent="-361950">
              <a:buClr>
                <a:schemeClr val="bg1">
                  <a:lumMod val="65000"/>
                </a:schemeClr>
              </a:buClr>
              <a:buSzPct val="90000"/>
              <a:buFont typeface="Wingdings 3" pitchFamily="18" charset="2"/>
              <a:buChar char=""/>
              <a:defRPr>
                <a:latin typeface="Arial" pitchFamily="34" charset="0"/>
                <a:cs typeface="Arial" pitchFamily="34" charset="0"/>
              </a:defRPr>
            </a:lvl7pPr>
            <a:lvl8pPr marL="2870200" indent="-355600">
              <a:buClr>
                <a:schemeClr val="bg1">
                  <a:lumMod val="65000"/>
                </a:schemeClr>
              </a:buClr>
              <a:buSzPct val="90000"/>
              <a:buFont typeface="Wingdings 3" pitchFamily="18" charset="2"/>
              <a:buChar char=""/>
              <a:defRPr>
                <a:latin typeface="Arial" pitchFamily="34" charset="0"/>
                <a:cs typeface="Arial" pitchFamily="34" charset="0"/>
              </a:defRPr>
            </a:lvl8pPr>
            <a:lvl9pPr marL="3232150" indent="-361950">
              <a:buClr>
                <a:schemeClr val="bg1">
                  <a:lumMod val="65000"/>
                </a:schemeClr>
              </a:buClr>
              <a:buSzPct val="90000"/>
              <a:buFont typeface="Wingdings 3" pitchFamily="18" charset="2"/>
              <a:buChar char=""/>
              <a:defRPr/>
            </a:lvl9pPr>
          </a:lstStyle>
          <a:p>
            <a:pPr lvl="0"/>
            <a:r>
              <a:rPr lang="en-US" noProof="0" smtClean="0"/>
              <a:t>Bullet 1 </a:t>
            </a:r>
          </a:p>
          <a:p>
            <a:pPr lvl="1"/>
            <a:r>
              <a:rPr lang="en-US" noProof="0" smtClean="0"/>
              <a:t>Bullet 1.1</a:t>
            </a:r>
          </a:p>
        </p:txBody>
      </p:sp>
      <p:cxnSp>
        <p:nvCxnSpPr>
          <p:cNvPr id="6" name="Gerade Verbindung 5"/>
          <p:cNvCxnSpPr/>
          <p:nvPr userDrawn="1"/>
        </p:nvCxnSpPr>
        <p:spPr>
          <a:xfrm>
            <a:off x="540000" y="597692"/>
            <a:ext cx="8245225" cy="0"/>
          </a:xfrm>
          <a:prstGeom prst="line">
            <a:avLst/>
          </a:prstGeom>
          <a:ln w="28575">
            <a:solidFill>
              <a:srgbClr val="66CC00"/>
            </a:solidFill>
          </a:ln>
        </p:spPr>
        <p:style>
          <a:lnRef idx="1">
            <a:schemeClr val="accent1"/>
          </a:lnRef>
          <a:fillRef idx="0">
            <a:schemeClr val="accent1"/>
          </a:fillRef>
          <a:effectRef idx="0">
            <a:schemeClr val="accent1"/>
          </a:effectRef>
          <a:fontRef idx="minor">
            <a:schemeClr val="tx1"/>
          </a:fontRef>
        </p:style>
      </p:cxnSp>
      <p:sp>
        <p:nvSpPr>
          <p:cNvPr id="7" name="Titel 1"/>
          <p:cNvSpPr>
            <a:spLocks noGrp="1"/>
          </p:cNvSpPr>
          <p:nvPr>
            <p:ph type="title" hasCustomPrompt="1"/>
          </p:nvPr>
        </p:nvSpPr>
        <p:spPr>
          <a:xfrm>
            <a:off x="436563" y="58000"/>
            <a:ext cx="8239893" cy="519968"/>
          </a:xfrm>
          <a:prstGeom prst="rect">
            <a:avLst/>
          </a:prstGeom>
        </p:spPr>
        <p:txBody>
          <a:bodyPr anchor="b" anchorCtr="0"/>
          <a:lstStyle>
            <a:lvl1pPr algn="l">
              <a:lnSpc>
                <a:spcPts val="3000"/>
              </a:lnSpc>
              <a:defRPr sz="2800" b="1" baseline="0">
                <a:solidFill>
                  <a:srgbClr val="003366"/>
                </a:solidFill>
                <a:latin typeface="Arial" pitchFamily="34" charset="0"/>
                <a:cs typeface="Arial" pitchFamily="34" charset="0"/>
              </a:defRPr>
            </a:lvl1pPr>
          </a:lstStyle>
          <a:p>
            <a:pPr lvl="0"/>
            <a:r>
              <a:rPr lang="en-US" noProof="0" dirty="0" smtClean="0"/>
              <a:t>Headline (28pt)</a:t>
            </a:r>
          </a:p>
        </p:txBody>
      </p:sp>
    </p:spTree>
    <p:extLst>
      <p:ext uri="{BB962C8B-B14F-4D97-AF65-F5344CB8AC3E}">
        <p14:creationId xmlns:p14="http://schemas.microsoft.com/office/powerpoint/2010/main" xmlns="" val="16885925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hasCustomPrompt="1"/>
          </p:nvPr>
        </p:nvSpPr>
        <p:spPr>
          <a:xfrm>
            <a:off x="457200" y="1125538"/>
            <a:ext cx="8218488" cy="4896000"/>
          </a:xfrm>
          <a:prstGeom prst="rect">
            <a:avLst/>
          </a:prstGeom>
        </p:spPr>
        <p:txBody>
          <a:bodyPr anchor="t" anchorCtr="0"/>
          <a:lstStyle>
            <a:lvl1pPr>
              <a:defRPr/>
            </a:lvl1pPr>
          </a:lstStyle>
          <a:p>
            <a:pPr lvl="0"/>
            <a:r>
              <a:rPr lang="fr-FR" dirty="0" smtClean="0"/>
              <a:t>Tableau</a:t>
            </a:r>
          </a:p>
        </p:txBody>
      </p:sp>
      <p:sp>
        <p:nvSpPr>
          <p:cNvPr id="5" name="Espace réservé du pied de page 4"/>
          <p:cNvSpPr>
            <a:spLocks noGrp="1"/>
          </p:cNvSpPr>
          <p:nvPr>
            <p:ph type="ftr" sz="quarter" idx="11"/>
          </p:nvPr>
        </p:nvSpPr>
        <p:spPr/>
        <p:txBody>
          <a:bodyPr/>
          <a:lstStyle>
            <a:lvl1pPr>
              <a:defRPr/>
            </a:lvl1pPr>
          </a:lstStyle>
          <a:p>
            <a:r>
              <a:rPr lang="en-US"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Tree>
    <p:extLst>
      <p:ext uri="{BB962C8B-B14F-4D97-AF65-F5344CB8AC3E}">
        <p14:creationId xmlns:p14="http://schemas.microsoft.com/office/powerpoint/2010/main" xmlns="" val="23004546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noProof="0" smtClean="0"/>
              <a:t>Cliquez pour modifier le style du titre</a:t>
            </a:r>
            <a:endParaRPr lang="fr-FR" noProof="0" dirty="0"/>
          </a:p>
        </p:txBody>
      </p:sp>
      <p:sp>
        <p:nvSpPr>
          <p:cNvPr id="3" name="Espace réservé du pied de page 2"/>
          <p:cNvSpPr>
            <a:spLocks noGrp="1"/>
          </p:cNvSpPr>
          <p:nvPr>
            <p:ph type="ftr" sz="quarter" idx="10"/>
          </p:nvPr>
        </p:nvSpPr>
        <p:spPr/>
        <p:txBody>
          <a:bodyPr/>
          <a:lstStyle/>
          <a:p>
            <a:r>
              <a:rPr lang="en-US" sz="800" smtClean="0"/>
              <a:t>28th October 2014</a:t>
            </a:r>
            <a:endParaRPr lang="en-GB" sz="800" dirty="0"/>
          </a:p>
        </p:txBody>
      </p:sp>
      <p:sp>
        <p:nvSpPr>
          <p:cNvPr id="4" name="Espace réservé du numéro de diapositive 3"/>
          <p:cNvSpPr>
            <a:spLocks noGrp="1"/>
          </p:cNvSpPr>
          <p:nvPr>
            <p:ph type="sldNum" sz="quarter" idx="11"/>
          </p:nvPr>
        </p:nvSpPr>
        <p:spPr/>
        <p:txBody>
          <a:bodyPr/>
          <a:lstStyle/>
          <a:p>
            <a:fld id="{21F90BE8-D879-4F46-ACF9-7BCC67DCFB75}" type="slidenum">
              <a:rPr lang="fr-FR" smtClean="0"/>
              <a:pPr/>
              <a:t>‹#›</a:t>
            </a:fld>
            <a:endParaRPr lang="fr-FR" dirty="0"/>
          </a:p>
        </p:txBody>
      </p:sp>
      <p:sp>
        <p:nvSpPr>
          <p:cNvPr id="6" name="Espace réservé du texte 5"/>
          <p:cNvSpPr>
            <a:spLocks noGrp="1"/>
          </p:cNvSpPr>
          <p:nvPr>
            <p:ph type="body" sz="quarter" idx="12"/>
          </p:nvPr>
        </p:nvSpPr>
        <p:spPr>
          <a:xfrm>
            <a:off x="457200" y="1125538"/>
            <a:ext cx="8218800" cy="5040311"/>
          </a:xfrm>
        </p:spPr>
        <p:txBody>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Tree>
    <p:extLst>
      <p:ext uri="{BB962C8B-B14F-4D97-AF65-F5344CB8AC3E}">
        <p14:creationId xmlns="" xmlns:p14="http://schemas.microsoft.com/office/powerpoint/2010/main" val="3658184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2493952"/>
            <a:ext cx="7772400" cy="1362075"/>
          </a:xfrm>
        </p:spPr>
        <p:txBody>
          <a:bodyPr anchor="ctr">
            <a:noAutofit/>
          </a:bodyPr>
          <a:lstStyle>
            <a:lvl1pPr algn="l">
              <a:defRPr sz="3200" b="1" cap="all">
                <a:solidFill>
                  <a:schemeClr val="accent5">
                    <a:lumMod val="75000"/>
                  </a:schemeClr>
                </a:solidFill>
              </a:defRPr>
            </a:lvl1pPr>
          </a:lstStyle>
          <a:p>
            <a:r>
              <a:rPr lang="fr-FR" noProof="0" smtClean="0"/>
              <a:t>Cliquez pour modifier le style du titre</a:t>
            </a:r>
            <a:endParaRPr lang="fr-FR" noProof="0" dirty="0"/>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
        <p:nvSpPr>
          <p:cNvPr id="7" name="Rectangle 6"/>
          <p:cNvSpPr/>
          <p:nvPr userDrawn="1"/>
        </p:nvSpPr>
        <p:spPr>
          <a:xfrm>
            <a:off x="8928000" y="0"/>
            <a:ext cx="216000" cy="6858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Helvetica"/>
              <a:cs typeface="Helvetic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noProof="0" smtClean="0"/>
              <a:t>Cliquez pour modifier le style du titre</a:t>
            </a:r>
            <a:endParaRPr lang="fr-FR" noProof="0" dirty="0"/>
          </a:p>
        </p:txBody>
      </p:sp>
      <p:sp>
        <p:nvSpPr>
          <p:cNvPr id="3" name="Espace réservé du contenu 2"/>
          <p:cNvSpPr>
            <a:spLocks noGrp="1"/>
          </p:cNvSpPr>
          <p:nvPr>
            <p:ph sz="half" idx="1"/>
          </p:nvPr>
        </p:nvSpPr>
        <p:spPr>
          <a:xfrm>
            <a:off x="457200" y="1125538"/>
            <a:ext cx="4038600" cy="5000625"/>
          </a:xfrm>
          <a:prstGeom prst="rect">
            <a:avLst/>
          </a:prstGeom>
        </p:spPr>
        <p:txBody>
          <a:bodyPr/>
          <a:lstStyle>
            <a:lvl1pPr>
              <a:defRPr sz="1600"/>
            </a:lvl1pPr>
            <a:lvl2pPr>
              <a:defRPr sz="1400"/>
            </a:lvl2pPr>
            <a:lvl3pPr>
              <a:defRPr sz="1200"/>
            </a:lvl3pPr>
            <a:lvl4pPr>
              <a:defRPr sz="1200"/>
            </a:lvl4pPr>
            <a:lvl5pPr>
              <a:buFont typeface="Arial" pitchFamily="34" charset="0"/>
              <a:buNone/>
              <a:defRPr sz="1800"/>
            </a:lvl5pPr>
            <a:lvl6pPr>
              <a:defRPr sz="1800"/>
            </a:lvl6pPr>
            <a:lvl7pPr>
              <a:defRPr sz="1800"/>
            </a:lvl7pPr>
            <a:lvl8pPr>
              <a:defRPr sz="1800"/>
            </a:lvl8pPr>
            <a:lvl9pPr>
              <a:defRPr sz="1800"/>
            </a:lvl9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
        <p:nvSpPr>
          <p:cNvPr id="4" name="Espace réservé du contenu 3"/>
          <p:cNvSpPr>
            <a:spLocks noGrp="1"/>
          </p:cNvSpPr>
          <p:nvPr>
            <p:ph sz="half" idx="2"/>
          </p:nvPr>
        </p:nvSpPr>
        <p:spPr>
          <a:xfrm>
            <a:off x="4648200" y="1125538"/>
            <a:ext cx="4038600" cy="5000625"/>
          </a:xfrm>
          <a:prstGeom prst="rect">
            <a:avLst/>
          </a:prstGeom>
        </p:spPr>
        <p:txBody>
          <a:bodyPr/>
          <a:lstStyle>
            <a:lvl1pPr>
              <a:defRPr sz="1600"/>
            </a:lvl1pPr>
            <a:lvl2pPr>
              <a:defRPr sz="1400"/>
            </a:lvl2pPr>
            <a:lvl3pPr>
              <a:defRPr sz="1200"/>
            </a:lvl3pPr>
            <a:lvl4pPr>
              <a:defRPr sz="1200"/>
            </a:lvl4pPr>
            <a:lvl5pPr>
              <a:defRPr sz="1800"/>
            </a:lvl5pPr>
            <a:lvl6pPr>
              <a:defRPr sz="1800"/>
            </a:lvl6pPr>
            <a:lvl7pPr>
              <a:defRPr sz="1800"/>
            </a:lvl7pPr>
            <a:lvl8pPr>
              <a:defRPr sz="1800"/>
            </a:lvl8pPr>
            <a:lvl9pPr>
              <a:defRPr sz="1800"/>
            </a:lvl9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p:txBody>
      </p:sp>
      <p:sp>
        <p:nvSpPr>
          <p:cNvPr id="6" name="Espace réservé du pied de page 5"/>
          <p:cNvSpPr>
            <a:spLocks noGrp="1"/>
          </p:cNvSpPr>
          <p:nvPr>
            <p:ph type="ftr" sz="quarter" idx="11"/>
          </p:nvPr>
        </p:nvSpPr>
        <p:spPr/>
        <p:txBody>
          <a:bodyPr/>
          <a:lstStyle/>
          <a:p>
            <a:r>
              <a:rPr lang="en-US" sz="800" smtClean="0"/>
              <a:t>28th October 2014</a:t>
            </a:r>
            <a:endParaRPr lang="en-GB" sz="800" dirty="0"/>
          </a:p>
        </p:txBody>
      </p:sp>
      <p:sp>
        <p:nvSpPr>
          <p:cNvPr id="7" name="Espace réservé du numéro de diapositive 6"/>
          <p:cNvSpPr>
            <a:spLocks noGrp="1"/>
          </p:cNvSpPr>
          <p:nvPr>
            <p:ph type="sldNum" sz="quarter" idx="12"/>
          </p:nvPr>
        </p:nvSpPr>
        <p:spPr/>
        <p:txBody>
          <a:bodyPr/>
          <a:lstStyle/>
          <a:p>
            <a:fld id="{21F90BE8-D879-4F46-ACF9-7BCC67DCFB7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que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hasCustomPrompt="1"/>
          </p:nvPr>
        </p:nvSpPr>
        <p:spPr>
          <a:xfrm>
            <a:off x="457200" y="1695600"/>
            <a:ext cx="8218800" cy="4284000"/>
          </a:xfrm>
          <a:prstGeom prst="rect">
            <a:avLst/>
          </a:prstGeom>
        </p:spPr>
        <p:txBody>
          <a:bodyPr/>
          <a:lstStyle>
            <a:lvl1pPr>
              <a:defRPr/>
            </a:lvl1pPr>
          </a:lstStyle>
          <a:p>
            <a:pPr lvl="0"/>
            <a:r>
              <a:rPr lang="fr-FR" dirty="0" smtClean="0"/>
              <a:t>Graphique barres</a:t>
            </a:r>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
        <p:nvSpPr>
          <p:cNvPr id="7" name="Espace réservé du texte 7"/>
          <p:cNvSpPr>
            <a:spLocks noGrp="1"/>
          </p:cNvSpPr>
          <p:nvPr>
            <p:ph type="body" sz="quarter" idx="13" hasCustomPrompt="1"/>
          </p:nvPr>
        </p:nvSpPr>
        <p:spPr>
          <a:xfrm>
            <a:off x="2267744" y="1418400"/>
            <a:ext cx="4608512" cy="338554"/>
          </a:xfrm>
        </p:spPr>
        <p:txBody>
          <a:bodyPr wrap="square" anchor="t" anchorCtr="1">
            <a:spAutoFit/>
          </a:bodyPr>
          <a:lstStyle>
            <a:lvl1pPr algn="ctr">
              <a:buNone/>
              <a:defRPr sz="1600"/>
            </a:lvl1pPr>
          </a:lstStyle>
          <a:p>
            <a:pPr lvl="0"/>
            <a:r>
              <a:rPr lang="fr-FR" dirty="0" smtClean="0"/>
              <a:t>Titre graph type barres</a:t>
            </a:r>
            <a:endParaRPr lang="fr-FR" dirty="0"/>
          </a:p>
        </p:txBody>
      </p:sp>
      <p:sp>
        <p:nvSpPr>
          <p:cNvPr id="8"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smtClean="0"/>
              <a:t>Source</a:t>
            </a:r>
          </a:p>
        </p:txBody>
      </p:sp>
    </p:spTree>
    <p:extLst>
      <p:ext uri="{BB962C8B-B14F-4D97-AF65-F5344CB8AC3E}">
        <p14:creationId xmlns="" xmlns:p14="http://schemas.microsoft.com/office/powerpoint/2010/main" val="230045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ux Graphiques barr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hasCustomPrompt="1"/>
          </p:nvPr>
        </p:nvSpPr>
        <p:spPr>
          <a:xfrm>
            <a:off x="457200" y="972000"/>
            <a:ext cx="8218800" cy="2484000"/>
          </a:xfrm>
          <a:prstGeom prst="rect">
            <a:avLst/>
          </a:prstGeom>
        </p:spPr>
        <p:txBody>
          <a:bodyPr/>
          <a:lstStyle>
            <a:lvl1pPr>
              <a:defRPr/>
            </a:lvl1pPr>
          </a:lstStyle>
          <a:p>
            <a:pPr lvl="0"/>
            <a:r>
              <a:rPr lang="fr-FR" dirty="0" smtClean="0"/>
              <a:t>Graphique barres</a:t>
            </a:r>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
        <p:nvSpPr>
          <p:cNvPr id="8" name="Espace réservé du contenu 2"/>
          <p:cNvSpPr>
            <a:spLocks noGrp="1"/>
          </p:cNvSpPr>
          <p:nvPr>
            <p:ph idx="13" hasCustomPrompt="1"/>
          </p:nvPr>
        </p:nvSpPr>
        <p:spPr>
          <a:xfrm>
            <a:off x="457200" y="3510000"/>
            <a:ext cx="8218800" cy="2484000"/>
          </a:xfrm>
          <a:prstGeom prst="rect">
            <a:avLst/>
          </a:prstGeom>
        </p:spPr>
        <p:txBody>
          <a:bodyPr/>
          <a:lstStyle>
            <a:lvl1pPr>
              <a:defRPr/>
            </a:lvl1pPr>
          </a:lstStyle>
          <a:p>
            <a:pPr lvl="0"/>
            <a:r>
              <a:rPr lang="fr-FR" dirty="0" smtClean="0"/>
              <a:t>Graphique barres</a:t>
            </a:r>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smtClean="0"/>
              <a:t>Source</a:t>
            </a:r>
          </a:p>
        </p:txBody>
      </p:sp>
    </p:spTree>
    <p:extLst>
      <p:ext uri="{BB962C8B-B14F-4D97-AF65-F5344CB8AC3E}">
        <p14:creationId xmlns="" xmlns:p14="http://schemas.microsoft.com/office/powerpoint/2010/main" val="2300454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ann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hasCustomPrompt="1"/>
          </p:nvPr>
        </p:nvSpPr>
        <p:spPr>
          <a:xfrm>
            <a:off x="457200" y="1767600"/>
            <a:ext cx="8218800" cy="4248000"/>
          </a:xfrm>
          <a:prstGeom prst="rect">
            <a:avLst/>
          </a:prstGeom>
        </p:spPr>
        <p:txBody>
          <a:bodyPr/>
          <a:lstStyle>
            <a:lvl1pPr>
              <a:defRPr/>
            </a:lvl1pPr>
          </a:lstStyle>
          <a:p>
            <a:pPr lvl="0"/>
            <a:r>
              <a:rPr lang="fr-FR" dirty="0" smtClean="0"/>
              <a:t>Graphique anneau</a:t>
            </a:r>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
        <p:nvSpPr>
          <p:cNvPr id="8" name="Espace réservé du texte 7"/>
          <p:cNvSpPr>
            <a:spLocks noGrp="1"/>
          </p:cNvSpPr>
          <p:nvPr>
            <p:ph type="body" sz="quarter" idx="13" hasCustomPrompt="1"/>
          </p:nvPr>
        </p:nvSpPr>
        <p:spPr>
          <a:xfrm>
            <a:off x="2267744" y="1418400"/>
            <a:ext cx="4608512" cy="338554"/>
          </a:xfrm>
        </p:spPr>
        <p:txBody>
          <a:bodyPr wrap="square" anchor="t" anchorCtr="1">
            <a:spAutoFit/>
          </a:bodyPr>
          <a:lstStyle>
            <a:lvl1pPr algn="ctr">
              <a:buNone/>
              <a:defRPr sz="1600"/>
            </a:lvl1pPr>
          </a:lstStyle>
          <a:p>
            <a:pPr lvl="0"/>
            <a:r>
              <a:rPr lang="fr-FR" dirty="0" smtClean="0"/>
              <a:t>Titre graph type anneau</a:t>
            </a:r>
            <a:endParaRPr lang="fr-FR" dirty="0"/>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smtClean="0"/>
              <a:t>Source</a:t>
            </a:r>
          </a:p>
        </p:txBody>
      </p:sp>
    </p:spTree>
    <p:extLst>
      <p:ext uri="{BB962C8B-B14F-4D97-AF65-F5344CB8AC3E}">
        <p14:creationId xmlns="" xmlns:p14="http://schemas.microsoft.com/office/powerpoint/2010/main" val="2300454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smtClean="0"/>
              <a:t>Cliquez pour modifier le style du titre</a:t>
            </a:r>
            <a:endParaRPr lang="fr-FR" dirty="0"/>
          </a:p>
        </p:txBody>
      </p:sp>
      <p:sp>
        <p:nvSpPr>
          <p:cNvPr id="3" name="Espace réservé du contenu 2"/>
          <p:cNvSpPr>
            <a:spLocks noGrp="1"/>
          </p:cNvSpPr>
          <p:nvPr>
            <p:ph idx="1" hasCustomPrompt="1"/>
          </p:nvPr>
        </p:nvSpPr>
        <p:spPr>
          <a:xfrm>
            <a:off x="457200" y="1125538"/>
            <a:ext cx="8218488" cy="4896000"/>
          </a:xfrm>
          <a:prstGeom prst="rect">
            <a:avLst/>
          </a:prstGeom>
        </p:spPr>
        <p:txBody>
          <a:bodyPr anchor="t" anchorCtr="0"/>
          <a:lstStyle>
            <a:lvl1pPr>
              <a:defRPr/>
            </a:lvl1pPr>
          </a:lstStyle>
          <a:p>
            <a:pPr lvl="0"/>
            <a:r>
              <a:rPr lang="fr-FR" dirty="0" smtClean="0"/>
              <a:t>Tableau</a:t>
            </a:r>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
        <p:nvSpPr>
          <p:cNvPr id="7" name="Espace réservé du texte 8"/>
          <p:cNvSpPr>
            <a:spLocks noGrp="1"/>
          </p:cNvSpPr>
          <p:nvPr>
            <p:ph type="body" sz="quarter" idx="14" hasCustomPrompt="1"/>
          </p:nvPr>
        </p:nvSpPr>
        <p:spPr>
          <a:xfrm>
            <a:off x="457200" y="6021388"/>
            <a:ext cx="3178175" cy="215900"/>
          </a:xfrm>
        </p:spPr>
        <p:txBody>
          <a:bodyPr lIns="0">
            <a:noAutofit/>
          </a:bodyPr>
          <a:lstStyle>
            <a:lvl1pPr marL="0" indent="0">
              <a:buFont typeface="Arial" pitchFamily="34" charset="0"/>
              <a:buNone/>
              <a:defRPr sz="900"/>
            </a:lvl1pPr>
            <a:lvl2pPr marL="0" indent="0">
              <a:buNone/>
              <a:defRPr/>
            </a:lvl2pPr>
            <a:lvl3pPr>
              <a:buNone/>
              <a:defRPr/>
            </a:lvl3pPr>
            <a:lvl4pPr>
              <a:buNone/>
              <a:defRPr/>
            </a:lvl4pPr>
            <a:lvl5pPr>
              <a:buFont typeface="Arial" pitchFamily="34" charset="0"/>
              <a:buNone/>
              <a:defRPr/>
            </a:lvl5pPr>
          </a:lstStyle>
          <a:p>
            <a:pPr lvl="0"/>
            <a:r>
              <a:rPr lang="fr-FR" dirty="0" smtClean="0"/>
              <a:t>Source</a:t>
            </a:r>
          </a:p>
        </p:txBody>
      </p:sp>
    </p:spTree>
    <p:extLst>
      <p:ext uri="{BB962C8B-B14F-4D97-AF65-F5344CB8AC3E}">
        <p14:creationId xmlns="" xmlns:p14="http://schemas.microsoft.com/office/powerpoint/2010/main" val="2300454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5">
                    <a:lumMod val="75000"/>
                  </a:schemeClr>
                </a:solidFill>
              </a:defRPr>
            </a:lvl1pPr>
          </a:lstStyle>
          <a:p>
            <a:r>
              <a:rPr lang="fr-FR" noProof="0" smtClean="0"/>
              <a:t>Cliquez pour modifier le style du titre</a:t>
            </a:r>
            <a:endParaRPr lang="fr-FR" noProof="0" dirty="0"/>
          </a:p>
        </p:txBody>
      </p:sp>
      <p:sp>
        <p:nvSpPr>
          <p:cNvPr id="5" name="Espace réservé du pied de page 4"/>
          <p:cNvSpPr>
            <a:spLocks noGrp="1"/>
          </p:cNvSpPr>
          <p:nvPr>
            <p:ph type="ftr" sz="quarter" idx="11"/>
          </p:nvPr>
        </p:nvSpPr>
        <p:spPr/>
        <p:txBody>
          <a:bodyPr/>
          <a:lstStyle/>
          <a:p>
            <a:r>
              <a:rPr lang="en-US" sz="800" smtClean="0"/>
              <a:t>28th October 2014</a:t>
            </a:r>
            <a:endParaRPr lang="en-GB" sz="800" dirty="0"/>
          </a:p>
        </p:txBody>
      </p:sp>
      <p:sp>
        <p:nvSpPr>
          <p:cNvPr id="6" name="Espace réservé du numéro de diapositive 5"/>
          <p:cNvSpPr>
            <a:spLocks noGrp="1"/>
          </p:cNvSpPr>
          <p:nvPr>
            <p:ph type="sldNum" sz="quarter" idx="12"/>
          </p:nvPr>
        </p:nvSpPr>
        <p:spPr/>
        <p:txBody>
          <a:bodyPr/>
          <a:lstStyle/>
          <a:p>
            <a:fld id="{21F90BE8-D879-4F46-ACF9-7BCC67DCFB75}" type="slidenum">
              <a:rPr lang="fr-FR" smtClean="0"/>
              <a:pPr/>
              <a:t>‹#›</a:t>
            </a:fld>
            <a:endParaRPr lang="fr-FR"/>
          </a:p>
        </p:txBody>
      </p:sp>
    </p:spTree>
    <p:extLst>
      <p:ext uri="{BB962C8B-B14F-4D97-AF65-F5344CB8AC3E}">
        <p14:creationId xmlns="" xmlns:p14="http://schemas.microsoft.com/office/powerpoint/2010/main" val="295768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18488" cy="635000"/>
          </a:xfrm>
          <a:prstGeom prst="rect">
            <a:avLst/>
          </a:prstGeom>
        </p:spPr>
        <p:txBody>
          <a:bodyPr vert="horz" lIns="91440" tIns="45720" rIns="91440" bIns="45720" rtlCol="0" anchor="t">
            <a:noAutofit/>
          </a:bodyPr>
          <a:lstStyle/>
          <a:p>
            <a:r>
              <a:rPr lang="fr-FR" noProof="0" dirty="0" smtClean="0"/>
              <a:t>Cliquez et modifiez le titre</a:t>
            </a:r>
            <a:endParaRPr lang="fr-FR" noProof="0" dirty="0"/>
          </a:p>
        </p:txBody>
      </p:sp>
      <p:sp>
        <p:nvSpPr>
          <p:cNvPr id="5" name="Espace réservé du pied de page 4"/>
          <p:cNvSpPr>
            <a:spLocks noGrp="1"/>
          </p:cNvSpPr>
          <p:nvPr>
            <p:ph type="ftr" sz="quarter" idx="3"/>
          </p:nvPr>
        </p:nvSpPr>
        <p:spPr>
          <a:xfrm>
            <a:off x="457200" y="6411916"/>
            <a:ext cx="5562600" cy="365125"/>
          </a:xfrm>
          <a:prstGeom prst="rect">
            <a:avLst/>
          </a:prstGeom>
        </p:spPr>
        <p:txBody>
          <a:bodyPr vert="horz" lIns="0" tIns="45720" rIns="91440" bIns="45720" rtlCol="0" anchor="ctr"/>
          <a:lstStyle>
            <a:lvl1pPr algn="l">
              <a:defRPr sz="900">
                <a:solidFill>
                  <a:schemeClr val="tx1"/>
                </a:solidFill>
                <a:latin typeface="+mn-lt"/>
                <a:cs typeface="Helvetica"/>
              </a:defRPr>
            </a:lvl1pPr>
          </a:lstStyle>
          <a:p>
            <a:r>
              <a:rPr lang="en-US" sz="800" smtClean="0"/>
              <a:t>28th October 2014</a:t>
            </a:r>
            <a:endParaRPr lang="en-GB" sz="800" dirty="0"/>
          </a:p>
        </p:txBody>
      </p:sp>
      <p:sp>
        <p:nvSpPr>
          <p:cNvPr id="6" name="Espace réservé du numéro de diapositive 5"/>
          <p:cNvSpPr>
            <a:spLocks noGrp="1"/>
          </p:cNvSpPr>
          <p:nvPr>
            <p:ph type="sldNum" sz="quarter" idx="4"/>
          </p:nvPr>
        </p:nvSpPr>
        <p:spPr>
          <a:xfrm>
            <a:off x="6553200" y="6411916"/>
            <a:ext cx="725488" cy="365125"/>
          </a:xfrm>
          <a:prstGeom prst="rect">
            <a:avLst/>
          </a:prstGeom>
        </p:spPr>
        <p:txBody>
          <a:bodyPr vert="horz" lIns="91440" tIns="45720" rIns="91440" bIns="45720" rtlCol="0" anchor="ctr"/>
          <a:lstStyle>
            <a:lvl1pPr algn="r">
              <a:defRPr sz="1200">
                <a:solidFill>
                  <a:schemeClr val="tx1">
                    <a:tint val="75000"/>
                  </a:schemeClr>
                </a:solidFill>
                <a:latin typeface="+mn-lt"/>
                <a:cs typeface="Helvetica"/>
              </a:defRPr>
            </a:lvl1pPr>
          </a:lstStyle>
          <a:p>
            <a:fld id="{21F90BE8-D879-4F46-ACF9-7BCC67DCFB75}" type="slidenum">
              <a:rPr lang="fr-FR" smtClean="0"/>
              <a:pPr/>
              <a:t>‹#›</a:t>
            </a:fld>
            <a:endParaRPr lang="fr-FR" dirty="0"/>
          </a:p>
        </p:txBody>
      </p:sp>
      <p:sp>
        <p:nvSpPr>
          <p:cNvPr id="7" name="Rectangle 6"/>
          <p:cNvSpPr/>
          <p:nvPr/>
        </p:nvSpPr>
        <p:spPr>
          <a:xfrm>
            <a:off x="9031305" y="0"/>
            <a:ext cx="112695" cy="6858000"/>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latin typeface="Helvetica"/>
              <a:cs typeface="Helvetica"/>
            </a:endParaRPr>
          </a:p>
        </p:txBody>
      </p:sp>
      <p:cxnSp>
        <p:nvCxnSpPr>
          <p:cNvPr id="9" name="Connecteur droit 8"/>
          <p:cNvCxnSpPr/>
          <p:nvPr/>
        </p:nvCxnSpPr>
        <p:spPr>
          <a:xfrm>
            <a:off x="457200" y="6311850"/>
            <a:ext cx="8686800" cy="1588"/>
          </a:xfrm>
          <a:prstGeom prst="line">
            <a:avLst/>
          </a:prstGeom>
          <a:ln w="9525" cap="flat" cmpd="sng" algn="ctr">
            <a:solidFill>
              <a:schemeClr val="accent5">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Connecteur droit 11"/>
          <p:cNvCxnSpPr/>
          <p:nvPr/>
        </p:nvCxnSpPr>
        <p:spPr>
          <a:xfrm rot="5400000">
            <a:off x="7334251" y="6594478"/>
            <a:ext cx="365125" cy="1588"/>
          </a:xfrm>
          <a:prstGeom prst="line">
            <a:avLst/>
          </a:prstGeom>
          <a:ln w="6350" cap="flat" cmpd="sng" algn="ctr">
            <a:solidFill>
              <a:schemeClr val="tx1">
                <a:alpha val="70000"/>
              </a:schemeClr>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 name="Espace réservé du texte 3"/>
          <p:cNvSpPr>
            <a:spLocks noGrp="1"/>
          </p:cNvSpPr>
          <p:nvPr>
            <p:ph type="body" idx="1"/>
          </p:nvPr>
        </p:nvSpPr>
        <p:spPr>
          <a:xfrm>
            <a:off x="457200" y="1124744"/>
            <a:ext cx="8218488" cy="5001420"/>
          </a:xfrm>
          <a:prstGeom prst="rect">
            <a:avLst/>
          </a:prstGeom>
        </p:spPr>
        <p:txBody>
          <a:bodyPr vert="horz" lIns="91440" tIns="45720" rIns="91440" bIns="45720" rtlCol="0">
            <a:normAutofit/>
          </a:bodyPr>
          <a:lstStyle/>
          <a:p>
            <a:pPr lvl="0"/>
            <a:r>
              <a:rPr lang="fr-FR" noProof="0" dirty="0" smtClean="0"/>
              <a:t>Modifiez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p:txBody>
      </p:sp>
      <p:pic>
        <p:nvPicPr>
          <p:cNvPr id="11" name="Image 10" descr="TOTAL_ADM.png"/>
          <p:cNvPicPr>
            <a:picLocks noChangeAspect="1"/>
          </p:cNvPicPr>
          <p:nvPr/>
        </p:nvPicPr>
        <p:blipFill>
          <a:blip r:embed="rId15">
            <a:extLst>
              <a:ext uri="{28A0092B-C50C-407E-A947-70E740481C1C}">
                <a14:useLocalDpi xmlns="" xmlns:a14="http://schemas.microsoft.com/office/drawing/2010/main" val="0"/>
              </a:ext>
            </a:extLst>
          </a:blip>
          <a:stretch>
            <a:fillRect/>
          </a:stretch>
        </p:blipFill>
        <p:spPr>
          <a:xfrm>
            <a:off x="7685087" y="6374892"/>
            <a:ext cx="1008000" cy="402149"/>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90" r:id="rId2"/>
    <p:sldLayoutId id="2147483658" r:id="rId3"/>
    <p:sldLayoutId id="2147483659" r:id="rId4"/>
    <p:sldLayoutId id="2147483692" r:id="rId5"/>
    <p:sldLayoutId id="2147483693" r:id="rId6"/>
    <p:sldLayoutId id="2147483694" r:id="rId7"/>
    <p:sldLayoutId id="2147483695" r:id="rId8"/>
    <p:sldLayoutId id="2147483696" r:id="rId9"/>
    <p:sldLayoutId id="2147483697" r:id="rId10"/>
    <p:sldLayoutId id="2147483699" r:id="rId11"/>
    <p:sldLayoutId id="2147483702" r:id="rId12"/>
    <p:sldLayoutId id="2147483705" r:id="rId13"/>
  </p:sldLayoutIdLst>
  <p:hf hdr="0" dt="0"/>
  <p:txStyles>
    <p:titleStyle>
      <a:lvl1pPr algn="l" defTabSz="457200" rtl="0" eaLnBrk="1" latinLnBrk="0" hangingPunct="1">
        <a:spcBef>
          <a:spcPct val="0"/>
        </a:spcBef>
        <a:buNone/>
        <a:defRPr sz="2200" b="1" i="0" kern="1200" cap="all">
          <a:solidFill>
            <a:schemeClr val="accent5">
              <a:lumMod val="75000"/>
            </a:schemeClr>
          </a:solidFill>
          <a:latin typeface="+mj-lt"/>
          <a:ea typeface="+mj-ea"/>
          <a:cs typeface="Arial"/>
        </a:defRPr>
      </a:lvl1pPr>
    </p:titleStyle>
    <p:bodyStyle>
      <a:lvl1pPr marL="285750" indent="-285750" algn="l" defTabSz="457200" rtl="0" eaLnBrk="1" latinLnBrk="0" hangingPunct="1">
        <a:spcBef>
          <a:spcPts val="300"/>
        </a:spcBef>
        <a:spcAft>
          <a:spcPts val="300"/>
        </a:spcAft>
        <a:buClr>
          <a:schemeClr val="accent5">
            <a:lumMod val="75000"/>
          </a:schemeClr>
        </a:buClr>
        <a:buSzPct val="120000"/>
        <a:buFont typeface="Lucida Grande"/>
        <a:buChar char="●"/>
        <a:defRPr sz="2000" kern="1200">
          <a:solidFill>
            <a:schemeClr val="tx1"/>
          </a:solidFill>
          <a:latin typeface="+mn-lt"/>
          <a:ea typeface="+mn-ea"/>
          <a:cs typeface="Arial"/>
        </a:defRPr>
      </a:lvl1pPr>
      <a:lvl2pPr marL="447675" indent="-180975" algn="l" defTabSz="533400" rtl="0" eaLnBrk="1" latinLnBrk="0" hangingPunct="1">
        <a:spcBef>
          <a:spcPts val="300"/>
        </a:spcBef>
        <a:spcAft>
          <a:spcPts val="300"/>
        </a:spcAft>
        <a:buClr>
          <a:schemeClr val="accent5">
            <a:lumMod val="75000"/>
          </a:schemeClr>
        </a:buClr>
        <a:buFont typeface="Lucida Grande"/>
        <a:buChar char="-"/>
        <a:defRPr sz="1800" kern="1200">
          <a:solidFill>
            <a:schemeClr val="tx1"/>
          </a:solidFill>
          <a:latin typeface="+mn-lt"/>
          <a:ea typeface="+mn-ea"/>
          <a:cs typeface="Arial"/>
        </a:defRPr>
      </a:lvl2pPr>
      <a:lvl3pPr marL="806450" indent="-180975" algn="l" defTabSz="457200" rtl="0" eaLnBrk="1" latinLnBrk="0" hangingPunct="1">
        <a:spcBef>
          <a:spcPts val="300"/>
        </a:spcBef>
        <a:spcAft>
          <a:spcPts val="300"/>
        </a:spcAft>
        <a:buClr>
          <a:schemeClr val="accent5">
            <a:lumMod val="75000"/>
          </a:schemeClr>
        </a:buClr>
        <a:buSzPct val="100000"/>
        <a:buFont typeface="Lucida Grande"/>
        <a:buChar char="•"/>
        <a:defRPr sz="1600" kern="1200">
          <a:solidFill>
            <a:schemeClr val="tx1"/>
          </a:solidFill>
          <a:latin typeface="+mn-lt"/>
          <a:ea typeface="+mn-ea"/>
          <a:cs typeface="Arial"/>
        </a:defRPr>
      </a:lvl3pPr>
      <a:lvl4pPr marL="1076325" indent="-171450" algn="l" defTabSz="457200" rtl="0" eaLnBrk="1" latinLnBrk="0" hangingPunct="1">
        <a:spcBef>
          <a:spcPts val="300"/>
        </a:spcBef>
        <a:spcAft>
          <a:spcPts val="300"/>
        </a:spcAft>
        <a:buClr>
          <a:schemeClr val="accent5">
            <a:lumMod val="75000"/>
          </a:schemeClr>
        </a:buClr>
        <a:buSzPct val="80000"/>
        <a:buFont typeface="Lucida Grande"/>
        <a:buChar char="-"/>
        <a:tabLst/>
        <a:defRPr sz="1600" kern="1200">
          <a:solidFill>
            <a:schemeClr val="tx1"/>
          </a:solidFill>
          <a:latin typeface="+mn-lt"/>
          <a:ea typeface="+mn-ea"/>
          <a:cs typeface="Helvetica"/>
        </a:defRPr>
      </a:lvl4pPr>
      <a:lvl5pPr marL="1260000" indent="-180975" algn="l" defTabSz="352425" rtl="0" eaLnBrk="1" latinLnBrk="0" hangingPunct="1">
        <a:spcBef>
          <a:spcPts val="300"/>
        </a:spcBef>
        <a:spcAft>
          <a:spcPts val="300"/>
        </a:spcAft>
        <a:buClr>
          <a:srgbClr val="B83B21"/>
        </a:buClr>
        <a:buSzPct val="100000"/>
        <a:buFont typeface="Lucida Grande"/>
        <a:buNone/>
        <a:defRPr sz="1600" kern="120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oogle.com/url?q=http://fr.wikipedia.org/wiki/Repsol&amp;sa=U&amp;ei=FD0ZVLOZJonOaJrJgegD&amp;ved=0CBYQ9QEwAA&amp;usg=AFQjCNFQxdvTFsEr7XOc70-GVLcfGHdElQ"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39" Type="http://schemas.openxmlformats.org/officeDocument/2006/relationships/image" Target="../media/image59.png"/><Relationship Id="rId3" Type="http://schemas.openxmlformats.org/officeDocument/2006/relationships/image" Target="../media/image23.png"/><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png"/><Relationship Id="rId2" Type="http://schemas.openxmlformats.org/officeDocument/2006/relationships/notesSlide" Target="../notesSlides/notesSlide3.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jpe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image" Target="../media/image69.jpeg"/><Relationship Id="rId3" Type="http://schemas.openxmlformats.org/officeDocument/2006/relationships/diagramLayout" Target="../diagrams/layout1.xml"/><Relationship Id="rId21" Type="http://schemas.openxmlformats.org/officeDocument/2006/relationships/image" Target="../media/image72.png"/><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image" Target="../media/image68.png"/><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image" Target="../media/image71.png"/><Relationship Id="rId1" Type="http://schemas.openxmlformats.org/officeDocument/2006/relationships/slideLayout" Target="../slideLayouts/slideLayout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image" Target="../media/image70.png"/><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s://totalfinaelf.phototheque.biz/TOTAL/consult/zoom.asp?__NoFiche=5131&amp;__NoClasseur=9938&amp;__NoDoc=0" TargetMode="Externa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hyperlink" Target="https://totalfinaelf.phototheque.biz/TOTAL/consult/zoom.asp?__NoFiche=5173&amp;__NoClasseur=9980&amp;__NoDoc=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00400" y="3276600"/>
            <a:ext cx="184666" cy="369332"/>
          </a:xfrm>
          <a:prstGeom prst="rect">
            <a:avLst/>
          </a:prstGeom>
          <a:noFill/>
        </p:spPr>
        <p:txBody>
          <a:bodyPr wrap="none" rtlCol="0">
            <a:spAutoFit/>
          </a:bodyPr>
          <a:lstStyle/>
          <a:p>
            <a:endParaRPr lang="fr-FR" dirty="0"/>
          </a:p>
        </p:txBody>
      </p:sp>
      <p:sp>
        <p:nvSpPr>
          <p:cNvPr id="3" name="Titre 2"/>
          <p:cNvSpPr>
            <a:spLocks noGrp="1"/>
          </p:cNvSpPr>
          <p:nvPr>
            <p:ph type="title"/>
          </p:nvPr>
        </p:nvSpPr>
        <p:spPr/>
        <p:txBody>
          <a:bodyPr/>
          <a:lstStyle/>
          <a:p>
            <a:r>
              <a:rPr lang="en-GB" dirty="0" err="1" smtClean="0"/>
              <a:t>han</a:t>
            </a:r>
            <a:r>
              <a:rPr lang="en-GB" dirty="0" smtClean="0"/>
              <a:t> </a:t>
            </a:r>
            <a:r>
              <a:rPr lang="en-GB" dirty="0" err="1" smtClean="0"/>
              <a:t>asparuh</a:t>
            </a:r>
            <a:r>
              <a:rPr lang="en-GB" dirty="0" smtClean="0"/>
              <a:t> - exploration</a:t>
            </a:r>
            <a:endParaRPr lang="en-GB" dirty="0"/>
          </a:p>
        </p:txBody>
      </p:sp>
      <p:sp>
        <p:nvSpPr>
          <p:cNvPr id="6" name="Espace réservé du texte 5"/>
          <p:cNvSpPr>
            <a:spLocks noGrp="1"/>
          </p:cNvSpPr>
          <p:nvPr>
            <p:ph type="body" sz="quarter" idx="10"/>
          </p:nvPr>
        </p:nvSpPr>
        <p:spPr>
          <a:xfrm>
            <a:off x="755576" y="2195038"/>
            <a:ext cx="8064896" cy="729906"/>
          </a:xfrm>
        </p:spPr>
        <p:txBody>
          <a:bodyPr/>
          <a:lstStyle/>
          <a:p>
            <a:r>
              <a:rPr lang="en-GB" sz="1200" dirty="0" smtClean="0"/>
              <a:t>	</a:t>
            </a:r>
            <a:r>
              <a:rPr lang="en-GB" sz="2400" dirty="0" smtClean="0"/>
              <a:t>Paul Sexton – Exploration Manager Total Bulgaria</a:t>
            </a:r>
          </a:p>
          <a:p>
            <a:r>
              <a:rPr lang="en-GB" sz="1200" dirty="0" smtClean="0"/>
              <a:t>	28th October 2014</a:t>
            </a:r>
            <a:endParaRPr lang="en-GB" sz="1200" dirty="0"/>
          </a:p>
        </p:txBody>
      </p:sp>
      <p:pic>
        <p:nvPicPr>
          <p:cNvPr id="1026" name="Picture 2"/>
          <p:cNvPicPr>
            <a:picLocks noChangeAspect="1" noChangeArrowheads="1"/>
          </p:cNvPicPr>
          <p:nvPr/>
        </p:nvPicPr>
        <p:blipFill>
          <a:blip r:embed="rId2"/>
          <a:srcRect/>
          <a:stretch>
            <a:fillRect/>
          </a:stretch>
        </p:blipFill>
        <p:spPr bwMode="auto">
          <a:xfrm>
            <a:off x="8028384" y="188640"/>
            <a:ext cx="857998" cy="697837"/>
          </a:xfrm>
          <a:prstGeom prst="rect">
            <a:avLst/>
          </a:prstGeom>
          <a:noFill/>
          <a:ln w="9525">
            <a:noFill/>
            <a:miter lim="800000"/>
            <a:headEnd/>
            <a:tailEnd/>
          </a:ln>
          <a:effectLst/>
        </p:spPr>
      </p:pic>
      <p:pic>
        <p:nvPicPr>
          <p:cNvPr id="1028" name="Picture 4" descr="http://t3.gstatic.com/images?q=tbn:ANd9GcSWmIYJ7vmWJeBPAdMMQaSiwAtg9lRoMdlQwurQPVwTW5rynrhaVejnC_I">
            <a:hlinkClick r:id="rId3"/>
          </p:cNvPr>
          <p:cNvPicPr>
            <a:picLocks noChangeAspect="1" noChangeArrowheads="1"/>
          </p:cNvPicPr>
          <p:nvPr/>
        </p:nvPicPr>
        <p:blipFill>
          <a:blip r:embed="rId4"/>
          <a:srcRect/>
          <a:stretch>
            <a:fillRect/>
          </a:stretch>
        </p:blipFill>
        <p:spPr bwMode="auto">
          <a:xfrm>
            <a:off x="8018077" y="980728"/>
            <a:ext cx="893104" cy="654944"/>
          </a:xfrm>
          <a:prstGeom prst="rect">
            <a:avLst/>
          </a:prstGeom>
          <a:noFill/>
        </p:spPr>
      </p:pic>
    </p:spTree>
    <p:extLst>
      <p:ext uri="{BB962C8B-B14F-4D97-AF65-F5344CB8AC3E}">
        <p14:creationId xmlns="" xmlns:p14="http://schemas.microsoft.com/office/powerpoint/2010/main" val="470529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space réservé du numéro de diapositive 3"/>
          <p:cNvSpPr>
            <a:spLocks noGrp="1"/>
          </p:cNvSpPr>
          <p:nvPr>
            <p:ph type="sldNum" sz="quarter" idx="10"/>
          </p:nvPr>
        </p:nvSpPr>
        <p:spPr/>
        <p:txBody>
          <a:bodyPr/>
          <a:lstStyle/>
          <a:p>
            <a:fld id="{4F523F93-5242-4944-BD14-2479024C62ED}" type="slidenum">
              <a:rPr lang="fr-FR"/>
              <a:pPr/>
              <a:t>10</a:t>
            </a:fld>
            <a:endParaRPr lang="fr-FR"/>
          </a:p>
        </p:txBody>
      </p:sp>
      <p:sp>
        <p:nvSpPr>
          <p:cNvPr id="790530" name="Rectangle 2"/>
          <p:cNvSpPr>
            <a:spLocks noGrp="1" noChangeArrowheads="1"/>
          </p:cNvSpPr>
          <p:nvPr>
            <p:ph type="title"/>
          </p:nvPr>
        </p:nvSpPr>
        <p:spPr>
          <a:xfrm>
            <a:off x="33454" y="146723"/>
            <a:ext cx="8991600" cy="726866"/>
          </a:xfrm>
          <a:noFill/>
          <a:ln/>
        </p:spPr>
        <p:txBody>
          <a:bodyPr/>
          <a:lstStyle/>
          <a:p>
            <a:r>
              <a:rPr lang="en-US" sz="2400" dirty="0" smtClean="0"/>
              <a:t>SEISMIC MODELLING TO CORRECT FOR NEAR SURFACE</a:t>
            </a:r>
            <a:endParaRPr lang="en-US" sz="2400" dirty="0"/>
          </a:p>
        </p:txBody>
      </p:sp>
      <p:pic>
        <p:nvPicPr>
          <p:cNvPr id="790531" name="Picture 3" descr="wavefield_shot001_00000ms"/>
          <p:cNvPicPr>
            <a:picLocks noChangeAspect="1" noChangeArrowheads="1"/>
          </p:cNvPicPr>
          <p:nvPr/>
        </p:nvPicPr>
        <p:blipFill>
          <a:blip r:embed="rId3" cstate="print"/>
          <a:srcRect/>
          <a:stretch>
            <a:fillRect/>
          </a:stretch>
        </p:blipFill>
        <p:spPr bwMode="auto">
          <a:xfrm>
            <a:off x="223838" y="1130300"/>
            <a:ext cx="8397875" cy="5465763"/>
          </a:xfrm>
          <a:prstGeom prst="rect">
            <a:avLst/>
          </a:prstGeom>
          <a:noFill/>
        </p:spPr>
      </p:pic>
      <p:pic>
        <p:nvPicPr>
          <p:cNvPr id="790532" name="Picture 4" descr="wavefield_shot001_00100ms"/>
          <p:cNvPicPr>
            <a:picLocks noChangeAspect="1" noChangeArrowheads="1"/>
          </p:cNvPicPr>
          <p:nvPr/>
        </p:nvPicPr>
        <p:blipFill>
          <a:blip r:embed="rId4" cstate="print"/>
          <a:srcRect/>
          <a:stretch>
            <a:fillRect/>
          </a:stretch>
        </p:blipFill>
        <p:spPr bwMode="auto">
          <a:xfrm>
            <a:off x="223838" y="1130300"/>
            <a:ext cx="8397875" cy="5465763"/>
          </a:xfrm>
          <a:prstGeom prst="rect">
            <a:avLst/>
          </a:prstGeom>
          <a:noFill/>
        </p:spPr>
      </p:pic>
      <p:pic>
        <p:nvPicPr>
          <p:cNvPr id="790533" name="Picture 5" descr="wavefield_shot001_00400ms"/>
          <p:cNvPicPr>
            <a:picLocks noChangeAspect="1" noChangeArrowheads="1"/>
          </p:cNvPicPr>
          <p:nvPr/>
        </p:nvPicPr>
        <p:blipFill>
          <a:blip r:embed="rId5" cstate="print"/>
          <a:srcRect/>
          <a:stretch>
            <a:fillRect/>
          </a:stretch>
        </p:blipFill>
        <p:spPr bwMode="auto">
          <a:xfrm>
            <a:off x="223838" y="1130300"/>
            <a:ext cx="8397875" cy="5465763"/>
          </a:xfrm>
          <a:prstGeom prst="rect">
            <a:avLst/>
          </a:prstGeom>
          <a:noFill/>
        </p:spPr>
      </p:pic>
      <p:pic>
        <p:nvPicPr>
          <p:cNvPr id="790534" name="Picture 6" descr="wavefield_shot001_00700ms"/>
          <p:cNvPicPr>
            <a:picLocks noChangeAspect="1" noChangeArrowheads="1"/>
          </p:cNvPicPr>
          <p:nvPr/>
        </p:nvPicPr>
        <p:blipFill>
          <a:blip r:embed="rId6" cstate="print"/>
          <a:srcRect/>
          <a:stretch>
            <a:fillRect/>
          </a:stretch>
        </p:blipFill>
        <p:spPr bwMode="auto">
          <a:xfrm>
            <a:off x="223838" y="1130300"/>
            <a:ext cx="8397875" cy="5465763"/>
          </a:xfrm>
          <a:prstGeom prst="rect">
            <a:avLst/>
          </a:prstGeom>
          <a:noFill/>
        </p:spPr>
      </p:pic>
      <p:pic>
        <p:nvPicPr>
          <p:cNvPr id="790535" name="Picture 7" descr="wavefield_shot001_00900ms"/>
          <p:cNvPicPr>
            <a:picLocks noChangeAspect="1" noChangeArrowheads="1"/>
          </p:cNvPicPr>
          <p:nvPr/>
        </p:nvPicPr>
        <p:blipFill>
          <a:blip r:embed="rId7" cstate="print"/>
          <a:srcRect/>
          <a:stretch>
            <a:fillRect/>
          </a:stretch>
        </p:blipFill>
        <p:spPr bwMode="auto">
          <a:xfrm>
            <a:off x="223838" y="1130300"/>
            <a:ext cx="8397875" cy="5465763"/>
          </a:xfrm>
          <a:prstGeom prst="rect">
            <a:avLst/>
          </a:prstGeom>
          <a:noFill/>
        </p:spPr>
      </p:pic>
      <p:pic>
        <p:nvPicPr>
          <p:cNvPr id="790536" name="Picture 8" descr="wavefield_shot001_01000ms"/>
          <p:cNvPicPr>
            <a:picLocks noChangeAspect="1" noChangeArrowheads="1"/>
          </p:cNvPicPr>
          <p:nvPr/>
        </p:nvPicPr>
        <p:blipFill>
          <a:blip r:embed="rId8" cstate="print"/>
          <a:srcRect/>
          <a:stretch>
            <a:fillRect/>
          </a:stretch>
        </p:blipFill>
        <p:spPr bwMode="auto">
          <a:xfrm>
            <a:off x="223838" y="1130300"/>
            <a:ext cx="8397875" cy="5465763"/>
          </a:xfrm>
          <a:prstGeom prst="rect">
            <a:avLst/>
          </a:prstGeom>
          <a:noFill/>
        </p:spPr>
      </p:pic>
      <p:pic>
        <p:nvPicPr>
          <p:cNvPr id="790537" name="Picture 9" descr="wavefield_shot001_01200ms"/>
          <p:cNvPicPr>
            <a:picLocks noChangeAspect="1" noChangeArrowheads="1"/>
          </p:cNvPicPr>
          <p:nvPr/>
        </p:nvPicPr>
        <p:blipFill>
          <a:blip r:embed="rId9" cstate="print"/>
          <a:srcRect/>
          <a:stretch>
            <a:fillRect/>
          </a:stretch>
        </p:blipFill>
        <p:spPr bwMode="auto">
          <a:xfrm>
            <a:off x="223838" y="1130300"/>
            <a:ext cx="8397875" cy="5465763"/>
          </a:xfrm>
          <a:prstGeom prst="rect">
            <a:avLst/>
          </a:prstGeom>
          <a:noFill/>
        </p:spPr>
      </p:pic>
      <p:pic>
        <p:nvPicPr>
          <p:cNvPr id="790538" name="Picture 10" descr="wavefield_shot001_01400ms"/>
          <p:cNvPicPr>
            <a:picLocks noChangeAspect="1" noChangeArrowheads="1"/>
          </p:cNvPicPr>
          <p:nvPr/>
        </p:nvPicPr>
        <p:blipFill>
          <a:blip r:embed="rId10" cstate="print"/>
          <a:srcRect/>
          <a:stretch>
            <a:fillRect/>
          </a:stretch>
        </p:blipFill>
        <p:spPr bwMode="auto">
          <a:xfrm>
            <a:off x="223838" y="1130300"/>
            <a:ext cx="8397875" cy="5465763"/>
          </a:xfrm>
          <a:prstGeom prst="rect">
            <a:avLst/>
          </a:prstGeom>
          <a:noFill/>
        </p:spPr>
      </p:pic>
      <p:pic>
        <p:nvPicPr>
          <p:cNvPr id="790539" name="Picture 11" descr="wavefield_shot001_01600ms"/>
          <p:cNvPicPr>
            <a:picLocks noChangeAspect="1" noChangeArrowheads="1"/>
          </p:cNvPicPr>
          <p:nvPr/>
        </p:nvPicPr>
        <p:blipFill>
          <a:blip r:embed="rId11" cstate="print"/>
          <a:srcRect/>
          <a:stretch>
            <a:fillRect/>
          </a:stretch>
        </p:blipFill>
        <p:spPr bwMode="auto">
          <a:xfrm>
            <a:off x="223838" y="1130300"/>
            <a:ext cx="8397875" cy="5465763"/>
          </a:xfrm>
          <a:prstGeom prst="rect">
            <a:avLst/>
          </a:prstGeom>
          <a:noFill/>
        </p:spPr>
      </p:pic>
      <p:pic>
        <p:nvPicPr>
          <p:cNvPr id="790540" name="Picture 12" descr="wavefield_shot001_01700ms"/>
          <p:cNvPicPr>
            <a:picLocks noChangeAspect="1" noChangeArrowheads="1"/>
          </p:cNvPicPr>
          <p:nvPr/>
        </p:nvPicPr>
        <p:blipFill>
          <a:blip r:embed="rId12" cstate="print"/>
          <a:srcRect/>
          <a:stretch>
            <a:fillRect/>
          </a:stretch>
        </p:blipFill>
        <p:spPr bwMode="auto">
          <a:xfrm>
            <a:off x="223838" y="1130300"/>
            <a:ext cx="8397875" cy="5465763"/>
          </a:xfrm>
          <a:prstGeom prst="rect">
            <a:avLst/>
          </a:prstGeom>
          <a:noFill/>
        </p:spPr>
      </p:pic>
      <p:pic>
        <p:nvPicPr>
          <p:cNvPr id="790541" name="Picture 13" descr="wavefield_shot001_01900ms"/>
          <p:cNvPicPr>
            <a:picLocks noChangeAspect="1" noChangeArrowheads="1"/>
          </p:cNvPicPr>
          <p:nvPr/>
        </p:nvPicPr>
        <p:blipFill>
          <a:blip r:embed="rId13" cstate="print"/>
          <a:srcRect/>
          <a:stretch>
            <a:fillRect/>
          </a:stretch>
        </p:blipFill>
        <p:spPr bwMode="auto">
          <a:xfrm>
            <a:off x="223838" y="1130300"/>
            <a:ext cx="8397875" cy="5465763"/>
          </a:xfrm>
          <a:prstGeom prst="rect">
            <a:avLst/>
          </a:prstGeom>
          <a:noFill/>
        </p:spPr>
      </p:pic>
      <p:pic>
        <p:nvPicPr>
          <p:cNvPr id="790542" name="Picture 14" descr="wavefield_shot001_02100ms"/>
          <p:cNvPicPr>
            <a:picLocks noChangeAspect="1" noChangeArrowheads="1"/>
          </p:cNvPicPr>
          <p:nvPr/>
        </p:nvPicPr>
        <p:blipFill>
          <a:blip r:embed="rId14" cstate="print"/>
          <a:srcRect/>
          <a:stretch>
            <a:fillRect/>
          </a:stretch>
        </p:blipFill>
        <p:spPr bwMode="auto">
          <a:xfrm>
            <a:off x="223838" y="1130300"/>
            <a:ext cx="8397875" cy="5465763"/>
          </a:xfrm>
          <a:prstGeom prst="rect">
            <a:avLst/>
          </a:prstGeom>
          <a:noFill/>
        </p:spPr>
      </p:pic>
      <p:pic>
        <p:nvPicPr>
          <p:cNvPr id="790543" name="Picture 15" descr="wavefield_shot001_02300ms"/>
          <p:cNvPicPr>
            <a:picLocks noChangeAspect="1" noChangeArrowheads="1"/>
          </p:cNvPicPr>
          <p:nvPr/>
        </p:nvPicPr>
        <p:blipFill>
          <a:blip r:embed="rId15" cstate="print"/>
          <a:srcRect/>
          <a:stretch>
            <a:fillRect/>
          </a:stretch>
        </p:blipFill>
        <p:spPr bwMode="auto">
          <a:xfrm>
            <a:off x="223838" y="1130300"/>
            <a:ext cx="8397875" cy="5465763"/>
          </a:xfrm>
          <a:prstGeom prst="rect">
            <a:avLst/>
          </a:prstGeom>
          <a:noFill/>
        </p:spPr>
      </p:pic>
      <p:pic>
        <p:nvPicPr>
          <p:cNvPr id="790544" name="Picture 16" descr="wavefield_shot001_02500ms"/>
          <p:cNvPicPr>
            <a:picLocks noChangeAspect="1" noChangeArrowheads="1"/>
          </p:cNvPicPr>
          <p:nvPr/>
        </p:nvPicPr>
        <p:blipFill>
          <a:blip r:embed="rId16" cstate="print"/>
          <a:srcRect/>
          <a:stretch>
            <a:fillRect/>
          </a:stretch>
        </p:blipFill>
        <p:spPr bwMode="auto">
          <a:xfrm>
            <a:off x="223838" y="1130300"/>
            <a:ext cx="8397875" cy="5465763"/>
          </a:xfrm>
          <a:prstGeom prst="rect">
            <a:avLst/>
          </a:prstGeom>
          <a:noFill/>
        </p:spPr>
      </p:pic>
      <p:pic>
        <p:nvPicPr>
          <p:cNvPr id="790545" name="Picture 17" descr="wavefield_shot001_02700ms"/>
          <p:cNvPicPr>
            <a:picLocks noChangeAspect="1" noChangeArrowheads="1"/>
          </p:cNvPicPr>
          <p:nvPr/>
        </p:nvPicPr>
        <p:blipFill>
          <a:blip r:embed="rId17" cstate="print"/>
          <a:srcRect/>
          <a:stretch>
            <a:fillRect/>
          </a:stretch>
        </p:blipFill>
        <p:spPr bwMode="auto">
          <a:xfrm>
            <a:off x="223838" y="1130300"/>
            <a:ext cx="8397875" cy="5465763"/>
          </a:xfrm>
          <a:prstGeom prst="rect">
            <a:avLst/>
          </a:prstGeom>
          <a:noFill/>
        </p:spPr>
      </p:pic>
      <p:pic>
        <p:nvPicPr>
          <p:cNvPr id="790546" name="Picture 18" descr="wavefield_shot001_02900ms"/>
          <p:cNvPicPr>
            <a:picLocks noChangeAspect="1" noChangeArrowheads="1"/>
          </p:cNvPicPr>
          <p:nvPr/>
        </p:nvPicPr>
        <p:blipFill>
          <a:blip r:embed="rId18" cstate="print"/>
          <a:srcRect/>
          <a:stretch>
            <a:fillRect/>
          </a:stretch>
        </p:blipFill>
        <p:spPr bwMode="auto">
          <a:xfrm>
            <a:off x="223838" y="1130300"/>
            <a:ext cx="8397875" cy="5465763"/>
          </a:xfrm>
          <a:prstGeom prst="rect">
            <a:avLst/>
          </a:prstGeom>
          <a:noFill/>
        </p:spPr>
      </p:pic>
      <p:pic>
        <p:nvPicPr>
          <p:cNvPr id="790547" name="Picture 19" descr="wavefield_shot001_03100ms"/>
          <p:cNvPicPr>
            <a:picLocks noChangeAspect="1" noChangeArrowheads="1"/>
          </p:cNvPicPr>
          <p:nvPr/>
        </p:nvPicPr>
        <p:blipFill>
          <a:blip r:embed="rId19" cstate="print"/>
          <a:srcRect/>
          <a:stretch>
            <a:fillRect/>
          </a:stretch>
        </p:blipFill>
        <p:spPr bwMode="auto">
          <a:xfrm>
            <a:off x="223838" y="1130300"/>
            <a:ext cx="8397875" cy="5465763"/>
          </a:xfrm>
          <a:prstGeom prst="rect">
            <a:avLst/>
          </a:prstGeom>
          <a:noFill/>
        </p:spPr>
      </p:pic>
      <p:pic>
        <p:nvPicPr>
          <p:cNvPr id="790548" name="Picture 20" descr="wavefield_shot001_03300ms"/>
          <p:cNvPicPr>
            <a:picLocks noChangeAspect="1" noChangeArrowheads="1"/>
          </p:cNvPicPr>
          <p:nvPr/>
        </p:nvPicPr>
        <p:blipFill>
          <a:blip r:embed="rId20" cstate="print"/>
          <a:srcRect/>
          <a:stretch>
            <a:fillRect/>
          </a:stretch>
        </p:blipFill>
        <p:spPr bwMode="auto">
          <a:xfrm>
            <a:off x="223838" y="1130300"/>
            <a:ext cx="8397875" cy="5465763"/>
          </a:xfrm>
          <a:prstGeom prst="rect">
            <a:avLst/>
          </a:prstGeom>
          <a:noFill/>
        </p:spPr>
      </p:pic>
      <p:pic>
        <p:nvPicPr>
          <p:cNvPr id="790549" name="Picture 21" descr="wavefield_shot001_03500ms"/>
          <p:cNvPicPr>
            <a:picLocks noChangeAspect="1" noChangeArrowheads="1"/>
          </p:cNvPicPr>
          <p:nvPr/>
        </p:nvPicPr>
        <p:blipFill>
          <a:blip r:embed="rId21" cstate="print"/>
          <a:srcRect/>
          <a:stretch>
            <a:fillRect/>
          </a:stretch>
        </p:blipFill>
        <p:spPr bwMode="auto">
          <a:xfrm>
            <a:off x="223838" y="1130300"/>
            <a:ext cx="8397875" cy="5465763"/>
          </a:xfrm>
          <a:prstGeom prst="rect">
            <a:avLst/>
          </a:prstGeom>
          <a:noFill/>
        </p:spPr>
      </p:pic>
      <p:pic>
        <p:nvPicPr>
          <p:cNvPr id="790550" name="Picture 22" descr="wavefield_shot001_03700ms"/>
          <p:cNvPicPr>
            <a:picLocks noChangeAspect="1" noChangeArrowheads="1"/>
          </p:cNvPicPr>
          <p:nvPr/>
        </p:nvPicPr>
        <p:blipFill>
          <a:blip r:embed="rId22" cstate="print"/>
          <a:srcRect/>
          <a:stretch>
            <a:fillRect/>
          </a:stretch>
        </p:blipFill>
        <p:spPr bwMode="auto">
          <a:xfrm>
            <a:off x="223838" y="1130300"/>
            <a:ext cx="8397875" cy="5465763"/>
          </a:xfrm>
          <a:prstGeom prst="rect">
            <a:avLst/>
          </a:prstGeom>
          <a:noFill/>
        </p:spPr>
      </p:pic>
      <p:pic>
        <p:nvPicPr>
          <p:cNvPr id="790551" name="Picture 23" descr="wavefield_shot001_03800ms"/>
          <p:cNvPicPr>
            <a:picLocks noChangeAspect="1" noChangeArrowheads="1"/>
          </p:cNvPicPr>
          <p:nvPr/>
        </p:nvPicPr>
        <p:blipFill>
          <a:blip r:embed="rId23" cstate="print"/>
          <a:srcRect/>
          <a:stretch>
            <a:fillRect/>
          </a:stretch>
        </p:blipFill>
        <p:spPr bwMode="auto">
          <a:xfrm>
            <a:off x="223838" y="1130300"/>
            <a:ext cx="8397875" cy="5465763"/>
          </a:xfrm>
          <a:prstGeom prst="rect">
            <a:avLst/>
          </a:prstGeom>
          <a:noFill/>
        </p:spPr>
      </p:pic>
      <p:pic>
        <p:nvPicPr>
          <p:cNvPr id="790552" name="Picture 24" descr="wavefield_shot001_04000ms"/>
          <p:cNvPicPr>
            <a:picLocks noChangeAspect="1" noChangeArrowheads="1"/>
          </p:cNvPicPr>
          <p:nvPr/>
        </p:nvPicPr>
        <p:blipFill>
          <a:blip r:embed="rId24" cstate="print"/>
          <a:srcRect/>
          <a:stretch>
            <a:fillRect/>
          </a:stretch>
        </p:blipFill>
        <p:spPr bwMode="auto">
          <a:xfrm>
            <a:off x="223838" y="1130300"/>
            <a:ext cx="8397875" cy="5465763"/>
          </a:xfrm>
          <a:prstGeom prst="rect">
            <a:avLst/>
          </a:prstGeom>
          <a:noFill/>
        </p:spPr>
      </p:pic>
      <p:pic>
        <p:nvPicPr>
          <p:cNvPr id="790553" name="Picture 25" descr="wavefield_shot001_04200ms"/>
          <p:cNvPicPr>
            <a:picLocks noChangeAspect="1" noChangeArrowheads="1"/>
          </p:cNvPicPr>
          <p:nvPr/>
        </p:nvPicPr>
        <p:blipFill>
          <a:blip r:embed="rId25" cstate="print"/>
          <a:srcRect/>
          <a:stretch>
            <a:fillRect/>
          </a:stretch>
        </p:blipFill>
        <p:spPr bwMode="auto">
          <a:xfrm>
            <a:off x="223838" y="1130300"/>
            <a:ext cx="8397875" cy="5465763"/>
          </a:xfrm>
          <a:prstGeom prst="rect">
            <a:avLst/>
          </a:prstGeom>
          <a:noFill/>
        </p:spPr>
      </p:pic>
      <p:pic>
        <p:nvPicPr>
          <p:cNvPr id="790554" name="Picture 26" descr="wavefield_shot001_04400ms"/>
          <p:cNvPicPr>
            <a:picLocks noChangeAspect="1" noChangeArrowheads="1"/>
          </p:cNvPicPr>
          <p:nvPr/>
        </p:nvPicPr>
        <p:blipFill>
          <a:blip r:embed="rId26" cstate="print"/>
          <a:srcRect/>
          <a:stretch>
            <a:fillRect/>
          </a:stretch>
        </p:blipFill>
        <p:spPr bwMode="auto">
          <a:xfrm>
            <a:off x="223838" y="1130300"/>
            <a:ext cx="8397875" cy="5465763"/>
          </a:xfrm>
          <a:prstGeom prst="rect">
            <a:avLst/>
          </a:prstGeom>
          <a:noFill/>
        </p:spPr>
      </p:pic>
      <p:pic>
        <p:nvPicPr>
          <p:cNvPr id="790555" name="Picture 27" descr="wavefield_shot001_04600ms"/>
          <p:cNvPicPr>
            <a:picLocks noChangeAspect="1" noChangeArrowheads="1"/>
          </p:cNvPicPr>
          <p:nvPr/>
        </p:nvPicPr>
        <p:blipFill>
          <a:blip r:embed="rId27" cstate="print"/>
          <a:srcRect/>
          <a:stretch>
            <a:fillRect/>
          </a:stretch>
        </p:blipFill>
        <p:spPr bwMode="auto">
          <a:xfrm>
            <a:off x="223838" y="1130300"/>
            <a:ext cx="8397875" cy="5465763"/>
          </a:xfrm>
          <a:prstGeom prst="rect">
            <a:avLst/>
          </a:prstGeom>
          <a:noFill/>
        </p:spPr>
      </p:pic>
      <p:pic>
        <p:nvPicPr>
          <p:cNvPr id="790556" name="Picture 28" descr="wavefield_shot001_04800ms"/>
          <p:cNvPicPr>
            <a:picLocks noChangeAspect="1" noChangeArrowheads="1"/>
          </p:cNvPicPr>
          <p:nvPr/>
        </p:nvPicPr>
        <p:blipFill>
          <a:blip r:embed="rId28" cstate="print"/>
          <a:srcRect/>
          <a:stretch>
            <a:fillRect/>
          </a:stretch>
        </p:blipFill>
        <p:spPr bwMode="auto">
          <a:xfrm>
            <a:off x="223838" y="1130300"/>
            <a:ext cx="8397875" cy="5465763"/>
          </a:xfrm>
          <a:prstGeom prst="rect">
            <a:avLst/>
          </a:prstGeom>
          <a:noFill/>
        </p:spPr>
      </p:pic>
      <p:pic>
        <p:nvPicPr>
          <p:cNvPr id="790557" name="Picture 29" descr="wavefield_shot001_05000ms"/>
          <p:cNvPicPr>
            <a:picLocks noChangeAspect="1" noChangeArrowheads="1"/>
          </p:cNvPicPr>
          <p:nvPr/>
        </p:nvPicPr>
        <p:blipFill>
          <a:blip r:embed="rId29" cstate="print"/>
          <a:srcRect/>
          <a:stretch>
            <a:fillRect/>
          </a:stretch>
        </p:blipFill>
        <p:spPr bwMode="auto">
          <a:xfrm>
            <a:off x="223838" y="1130300"/>
            <a:ext cx="8397875" cy="5465763"/>
          </a:xfrm>
          <a:prstGeom prst="rect">
            <a:avLst/>
          </a:prstGeom>
          <a:noFill/>
        </p:spPr>
      </p:pic>
      <p:pic>
        <p:nvPicPr>
          <p:cNvPr id="790558" name="Picture 30" descr="wavefield_shot001_05200ms"/>
          <p:cNvPicPr>
            <a:picLocks noChangeAspect="1" noChangeArrowheads="1"/>
          </p:cNvPicPr>
          <p:nvPr/>
        </p:nvPicPr>
        <p:blipFill>
          <a:blip r:embed="rId30" cstate="print"/>
          <a:srcRect/>
          <a:stretch>
            <a:fillRect/>
          </a:stretch>
        </p:blipFill>
        <p:spPr bwMode="auto">
          <a:xfrm>
            <a:off x="223838" y="1130300"/>
            <a:ext cx="8397875" cy="5465763"/>
          </a:xfrm>
          <a:prstGeom prst="rect">
            <a:avLst/>
          </a:prstGeom>
          <a:noFill/>
        </p:spPr>
      </p:pic>
      <p:pic>
        <p:nvPicPr>
          <p:cNvPr id="790559" name="Picture 31" descr="wavefield_shot001_05400ms"/>
          <p:cNvPicPr>
            <a:picLocks noChangeAspect="1" noChangeArrowheads="1"/>
          </p:cNvPicPr>
          <p:nvPr/>
        </p:nvPicPr>
        <p:blipFill>
          <a:blip r:embed="rId31" cstate="print"/>
          <a:srcRect/>
          <a:stretch>
            <a:fillRect/>
          </a:stretch>
        </p:blipFill>
        <p:spPr bwMode="auto">
          <a:xfrm>
            <a:off x="223838" y="1130300"/>
            <a:ext cx="8397875" cy="5465763"/>
          </a:xfrm>
          <a:prstGeom prst="rect">
            <a:avLst/>
          </a:prstGeom>
          <a:noFill/>
        </p:spPr>
      </p:pic>
      <p:pic>
        <p:nvPicPr>
          <p:cNvPr id="790560" name="Picture 32" descr="wavefield_shot001_05600ms"/>
          <p:cNvPicPr>
            <a:picLocks noChangeAspect="1" noChangeArrowheads="1"/>
          </p:cNvPicPr>
          <p:nvPr/>
        </p:nvPicPr>
        <p:blipFill>
          <a:blip r:embed="rId32" cstate="print"/>
          <a:srcRect/>
          <a:stretch>
            <a:fillRect/>
          </a:stretch>
        </p:blipFill>
        <p:spPr bwMode="auto">
          <a:xfrm>
            <a:off x="223838" y="1130300"/>
            <a:ext cx="8397875" cy="5465763"/>
          </a:xfrm>
          <a:prstGeom prst="rect">
            <a:avLst/>
          </a:prstGeom>
          <a:noFill/>
        </p:spPr>
      </p:pic>
      <p:pic>
        <p:nvPicPr>
          <p:cNvPr id="790561" name="Picture 33" descr="wavefield_shot001_05800ms"/>
          <p:cNvPicPr>
            <a:picLocks noChangeAspect="1" noChangeArrowheads="1"/>
          </p:cNvPicPr>
          <p:nvPr/>
        </p:nvPicPr>
        <p:blipFill>
          <a:blip r:embed="rId33" cstate="print"/>
          <a:srcRect/>
          <a:stretch>
            <a:fillRect/>
          </a:stretch>
        </p:blipFill>
        <p:spPr bwMode="auto">
          <a:xfrm>
            <a:off x="223838" y="1130300"/>
            <a:ext cx="8397875" cy="5465763"/>
          </a:xfrm>
          <a:prstGeom prst="rect">
            <a:avLst/>
          </a:prstGeom>
          <a:noFill/>
        </p:spPr>
      </p:pic>
      <p:pic>
        <p:nvPicPr>
          <p:cNvPr id="790562" name="Picture 34" descr="wavefield_shot001_06000ms"/>
          <p:cNvPicPr>
            <a:picLocks noChangeAspect="1" noChangeArrowheads="1"/>
          </p:cNvPicPr>
          <p:nvPr/>
        </p:nvPicPr>
        <p:blipFill>
          <a:blip r:embed="rId34" cstate="print"/>
          <a:srcRect/>
          <a:stretch>
            <a:fillRect/>
          </a:stretch>
        </p:blipFill>
        <p:spPr bwMode="auto">
          <a:xfrm>
            <a:off x="223838" y="1130300"/>
            <a:ext cx="8397875" cy="5465763"/>
          </a:xfrm>
          <a:prstGeom prst="rect">
            <a:avLst/>
          </a:prstGeom>
          <a:noFill/>
        </p:spPr>
      </p:pic>
      <p:pic>
        <p:nvPicPr>
          <p:cNvPr id="790563" name="Picture 35" descr="wavefield_shot001_06200ms"/>
          <p:cNvPicPr>
            <a:picLocks noChangeAspect="1" noChangeArrowheads="1"/>
          </p:cNvPicPr>
          <p:nvPr/>
        </p:nvPicPr>
        <p:blipFill>
          <a:blip r:embed="rId35" cstate="print"/>
          <a:srcRect/>
          <a:stretch>
            <a:fillRect/>
          </a:stretch>
        </p:blipFill>
        <p:spPr bwMode="auto">
          <a:xfrm>
            <a:off x="223838" y="1130300"/>
            <a:ext cx="8397875" cy="5465763"/>
          </a:xfrm>
          <a:prstGeom prst="rect">
            <a:avLst/>
          </a:prstGeom>
          <a:noFill/>
        </p:spPr>
      </p:pic>
      <p:pic>
        <p:nvPicPr>
          <p:cNvPr id="790564" name="Picture 36" descr="wavefield_shot001_06400ms"/>
          <p:cNvPicPr>
            <a:picLocks noChangeAspect="1" noChangeArrowheads="1"/>
          </p:cNvPicPr>
          <p:nvPr/>
        </p:nvPicPr>
        <p:blipFill>
          <a:blip r:embed="rId36" cstate="print"/>
          <a:srcRect/>
          <a:stretch>
            <a:fillRect/>
          </a:stretch>
        </p:blipFill>
        <p:spPr bwMode="auto">
          <a:xfrm>
            <a:off x="223838" y="1130300"/>
            <a:ext cx="8397875" cy="5465763"/>
          </a:xfrm>
          <a:prstGeom prst="rect">
            <a:avLst/>
          </a:prstGeom>
          <a:noFill/>
        </p:spPr>
      </p:pic>
      <p:pic>
        <p:nvPicPr>
          <p:cNvPr id="790565" name="Picture 37" descr="wavefield_shot001_06600ms"/>
          <p:cNvPicPr>
            <a:picLocks noChangeAspect="1" noChangeArrowheads="1"/>
          </p:cNvPicPr>
          <p:nvPr/>
        </p:nvPicPr>
        <p:blipFill>
          <a:blip r:embed="rId37" cstate="print"/>
          <a:srcRect/>
          <a:stretch>
            <a:fillRect/>
          </a:stretch>
        </p:blipFill>
        <p:spPr bwMode="auto">
          <a:xfrm>
            <a:off x="223838" y="1130300"/>
            <a:ext cx="8397875" cy="5465763"/>
          </a:xfrm>
          <a:prstGeom prst="rect">
            <a:avLst/>
          </a:prstGeom>
          <a:noFill/>
        </p:spPr>
      </p:pic>
      <p:pic>
        <p:nvPicPr>
          <p:cNvPr id="790566" name="Picture 38" descr="wavefield_shot001_06800ms"/>
          <p:cNvPicPr>
            <a:picLocks noChangeAspect="1" noChangeArrowheads="1"/>
          </p:cNvPicPr>
          <p:nvPr/>
        </p:nvPicPr>
        <p:blipFill>
          <a:blip r:embed="rId38" cstate="print"/>
          <a:srcRect/>
          <a:stretch>
            <a:fillRect/>
          </a:stretch>
        </p:blipFill>
        <p:spPr bwMode="auto">
          <a:xfrm>
            <a:off x="223838" y="1130300"/>
            <a:ext cx="8397875" cy="5465763"/>
          </a:xfrm>
          <a:prstGeom prst="rect">
            <a:avLst/>
          </a:prstGeom>
          <a:noFill/>
        </p:spPr>
      </p:pic>
      <p:pic>
        <p:nvPicPr>
          <p:cNvPr id="790567" name="Picture 39" descr="wavefield_shot001_07000ms"/>
          <p:cNvPicPr>
            <a:picLocks noChangeAspect="1" noChangeArrowheads="1"/>
          </p:cNvPicPr>
          <p:nvPr/>
        </p:nvPicPr>
        <p:blipFill>
          <a:blip r:embed="rId39" cstate="print"/>
          <a:srcRect/>
          <a:stretch>
            <a:fillRect/>
          </a:stretch>
        </p:blipFill>
        <p:spPr bwMode="auto">
          <a:xfrm>
            <a:off x="223838" y="1119188"/>
            <a:ext cx="8397875" cy="5465762"/>
          </a:xfrm>
          <a:prstGeom prst="rect">
            <a:avLst/>
          </a:prstGeom>
          <a:noFill/>
        </p:spPr>
      </p:pic>
      <p:sp>
        <p:nvSpPr>
          <p:cNvPr id="790568" name="Line 40"/>
          <p:cNvSpPr>
            <a:spLocks noChangeShapeType="1"/>
          </p:cNvSpPr>
          <p:nvPr/>
        </p:nvSpPr>
        <p:spPr bwMode="auto">
          <a:xfrm>
            <a:off x="1158875" y="1047750"/>
            <a:ext cx="4329113" cy="0"/>
          </a:xfrm>
          <a:prstGeom prst="line">
            <a:avLst/>
          </a:prstGeom>
          <a:noFill/>
          <a:ln w="57150" cap="rnd">
            <a:solidFill>
              <a:schemeClr val="tx2"/>
            </a:solidFill>
            <a:prstDash val="sysDot"/>
            <a:round/>
            <a:headEnd/>
            <a:tailEnd/>
          </a:ln>
          <a:effectLst/>
        </p:spPr>
        <p:txBody>
          <a:bodyPr anchor="ctr"/>
          <a:lstStyle/>
          <a:p>
            <a:endParaRPr lang="fr-FR"/>
          </a:p>
        </p:txBody>
      </p:sp>
      <p:sp>
        <p:nvSpPr>
          <p:cNvPr id="790569" name="Freeform 41"/>
          <p:cNvSpPr>
            <a:spLocks/>
          </p:cNvSpPr>
          <p:nvPr/>
        </p:nvSpPr>
        <p:spPr bwMode="auto">
          <a:xfrm flipH="1">
            <a:off x="284163" y="877888"/>
            <a:ext cx="560387" cy="171450"/>
          </a:xfrm>
          <a:custGeom>
            <a:avLst/>
            <a:gdLst/>
            <a:ahLst/>
            <a:cxnLst>
              <a:cxn ang="0">
                <a:pos x="593" y="77"/>
              </a:cxn>
              <a:cxn ang="0">
                <a:pos x="481" y="180"/>
              </a:cxn>
              <a:cxn ang="0">
                <a:pos x="0" y="180"/>
              </a:cxn>
              <a:cxn ang="0">
                <a:pos x="4" y="103"/>
              </a:cxn>
              <a:cxn ang="0">
                <a:pos x="198" y="103"/>
              </a:cxn>
              <a:cxn ang="0">
                <a:pos x="241" y="34"/>
              </a:cxn>
              <a:cxn ang="0">
                <a:pos x="292" y="39"/>
              </a:cxn>
              <a:cxn ang="0">
                <a:pos x="314" y="0"/>
              </a:cxn>
              <a:cxn ang="0">
                <a:pos x="421" y="0"/>
              </a:cxn>
              <a:cxn ang="0">
                <a:pos x="481" y="86"/>
              </a:cxn>
              <a:cxn ang="0">
                <a:pos x="593" y="77"/>
              </a:cxn>
            </a:cxnLst>
            <a:rect l="0" t="0" r="r" b="b"/>
            <a:pathLst>
              <a:path w="593" h="180">
                <a:moveTo>
                  <a:pt x="593" y="77"/>
                </a:moveTo>
                <a:lnTo>
                  <a:pt x="481" y="180"/>
                </a:lnTo>
                <a:lnTo>
                  <a:pt x="0" y="180"/>
                </a:lnTo>
                <a:lnTo>
                  <a:pt x="4" y="103"/>
                </a:lnTo>
                <a:lnTo>
                  <a:pt x="198" y="103"/>
                </a:lnTo>
                <a:lnTo>
                  <a:pt x="241" y="34"/>
                </a:lnTo>
                <a:lnTo>
                  <a:pt x="292" y="39"/>
                </a:lnTo>
                <a:lnTo>
                  <a:pt x="314" y="0"/>
                </a:lnTo>
                <a:lnTo>
                  <a:pt x="421" y="0"/>
                </a:lnTo>
                <a:lnTo>
                  <a:pt x="481" y="86"/>
                </a:lnTo>
                <a:lnTo>
                  <a:pt x="593" y="77"/>
                </a:lnTo>
                <a:close/>
              </a:path>
            </a:pathLst>
          </a:custGeom>
          <a:solidFill>
            <a:schemeClr val="tx2"/>
          </a:solidFill>
          <a:ln w="12700" cap="flat" cmpd="sng">
            <a:solidFill>
              <a:schemeClr val="hlink"/>
            </a:solidFill>
            <a:prstDash val="solid"/>
            <a:round/>
            <a:headEnd type="none" w="med" len="med"/>
            <a:tailEnd type="none" w="med" len="med"/>
          </a:ln>
          <a:effectLst/>
        </p:spPr>
        <p:txBody>
          <a:bodyPr anchor="ctr"/>
          <a:lstStyle/>
          <a:p>
            <a:endParaRPr lang="fr-FR"/>
          </a:p>
        </p:txBody>
      </p:sp>
      <p:sp>
        <p:nvSpPr>
          <p:cNvPr id="790570" name="Freeform 42"/>
          <p:cNvSpPr>
            <a:spLocks/>
          </p:cNvSpPr>
          <p:nvPr/>
        </p:nvSpPr>
        <p:spPr bwMode="auto">
          <a:xfrm>
            <a:off x="920750" y="1050925"/>
            <a:ext cx="74613" cy="68263"/>
          </a:xfrm>
          <a:custGeom>
            <a:avLst/>
            <a:gdLst/>
            <a:ahLst/>
            <a:cxnLst>
              <a:cxn ang="0">
                <a:pos x="0" y="0"/>
              </a:cxn>
              <a:cxn ang="0">
                <a:pos x="47" y="0"/>
              </a:cxn>
              <a:cxn ang="0">
                <a:pos x="21" y="43"/>
              </a:cxn>
              <a:cxn ang="0">
                <a:pos x="0" y="0"/>
              </a:cxn>
            </a:cxnLst>
            <a:rect l="0" t="0" r="r" b="b"/>
            <a:pathLst>
              <a:path w="47" h="43">
                <a:moveTo>
                  <a:pt x="0" y="0"/>
                </a:moveTo>
                <a:lnTo>
                  <a:pt x="47" y="0"/>
                </a:lnTo>
                <a:lnTo>
                  <a:pt x="21" y="43"/>
                </a:lnTo>
                <a:lnTo>
                  <a:pt x="0" y="0"/>
                </a:lnTo>
                <a:close/>
              </a:path>
            </a:pathLst>
          </a:custGeom>
          <a:solidFill>
            <a:schemeClr val="accent1"/>
          </a:solidFill>
          <a:ln w="12700" cap="flat" cmpd="sng">
            <a:solidFill>
              <a:schemeClr val="hlink"/>
            </a:solidFill>
            <a:prstDash val="solid"/>
            <a:round/>
            <a:headEnd type="none" w="med" len="med"/>
            <a:tailEnd type="none" w="med" len="med"/>
          </a:ln>
          <a:effectLst/>
        </p:spPr>
        <p:txBody>
          <a:bodyPr anchor="ctr"/>
          <a:lstStyle/>
          <a:p>
            <a:endParaRPr lang="fr-FR"/>
          </a:p>
        </p:txBody>
      </p:sp>
      <p:sp>
        <p:nvSpPr>
          <p:cNvPr id="790571" name="Freeform 43"/>
          <p:cNvSpPr>
            <a:spLocks/>
          </p:cNvSpPr>
          <p:nvPr/>
        </p:nvSpPr>
        <p:spPr bwMode="auto">
          <a:xfrm>
            <a:off x="846138" y="996950"/>
            <a:ext cx="4551362" cy="53975"/>
          </a:xfrm>
          <a:custGeom>
            <a:avLst/>
            <a:gdLst/>
            <a:ahLst/>
            <a:cxnLst>
              <a:cxn ang="0">
                <a:pos x="0" y="0"/>
              </a:cxn>
              <a:cxn ang="0">
                <a:pos x="25" y="34"/>
              </a:cxn>
              <a:cxn ang="0">
                <a:pos x="2867" y="34"/>
              </a:cxn>
            </a:cxnLst>
            <a:rect l="0" t="0" r="r" b="b"/>
            <a:pathLst>
              <a:path w="2867" h="34">
                <a:moveTo>
                  <a:pt x="0" y="0"/>
                </a:moveTo>
                <a:lnTo>
                  <a:pt x="25" y="34"/>
                </a:lnTo>
                <a:lnTo>
                  <a:pt x="2867" y="34"/>
                </a:lnTo>
              </a:path>
            </a:pathLst>
          </a:custGeom>
          <a:noFill/>
          <a:ln w="12700" cap="flat" cmpd="sng">
            <a:solidFill>
              <a:schemeClr val="hlink"/>
            </a:solidFill>
            <a:prstDash val="solid"/>
            <a:round/>
            <a:headEnd type="none" w="med" len="med"/>
            <a:tailEnd type="none" w="med" len="med"/>
          </a:ln>
          <a:effectLst/>
        </p:spPr>
        <p:txBody>
          <a:bodyPr anchor="ctr"/>
          <a:lstStyle/>
          <a:p>
            <a:endParaRPr lang="fr-FR"/>
          </a:p>
        </p:txBody>
      </p:sp>
      <p:grpSp>
        <p:nvGrpSpPr>
          <p:cNvPr id="2" name="Group 58"/>
          <p:cNvGrpSpPr/>
          <p:nvPr/>
        </p:nvGrpSpPr>
        <p:grpSpPr>
          <a:xfrm>
            <a:off x="1142206" y="1197429"/>
            <a:ext cx="4255294" cy="4680857"/>
            <a:chOff x="1142206" y="1197429"/>
            <a:chExt cx="4255294" cy="4680857"/>
          </a:xfrm>
        </p:grpSpPr>
        <p:pic>
          <p:nvPicPr>
            <p:cNvPr id="46" name="Picture 14" descr="Snapshot_9990"/>
            <p:cNvPicPr>
              <a:picLocks noChangeAspect="1" noChangeArrowheads="1"/>
            </p:cNvPicPr>
            <p:nvPr/>
          </p:nvPicPr>
          <p:blipFill>
            <a:blip r:embed="rId40" cstate="print"/>
            <a:srcRect l="55009" t="10367" r="8572" b="36166"/>
            <a:stretch>
              <a:fillRect/>
            </a:stretch>
          </p:blipFill>
          <p:spPr bwMode="auto">
            <a:xfrm flipH="1">
              <a:off x="1142999" y="1197429"/>
              <a:ext cx="4254501" cy="4680857"/>
            </a:xfrm>
            <a:prstGeom prst="rect">
              <a:avLst/>
            </a:prstGeom>
            <a:solidFill>
              <a:schemeClr val="tx2"/>
            </a:solidFill>
            <a:ln w="9525">
              <a:noFill/>
              <a:miter lim="800000"/>
              <a:headEnd/>
              <a:tailEnd/>
            </a:ln>
          </p:spPr>
        </p:pic>
        <p:cxnSp>
          <p:nvCxnSpPr>
            <p:cNvPr id="48" name="Straight Arrow Connector 47"/>
            <p:cNvCxnSpPr/>
            <p:nvPr/>
          </p:nvCxnSpPr>
          <p:spPr bwMode="auto">
            <a:xfrm rot="5400000">
              <a:off x="-1190625" y="3540125"/>
              <a:ext cx="4667250" cy="1588"/>
            </a:xfrm>
            <a:prstGeom prst="straightConnector1">
              <a:avLst/>
            </a:prstGeom>
            <a:solidFill>
              <a:schemeClr val="accent1"/>
            </a:solidFill>
            <a:ln w="38100" cap="flat" cmpd="sng" algn="ctr">
              <a:solidFill>
                <a:schemeClr val="tx2"/>
              </a:solidFill>
              <a:prstDash val="solid"/>
              <a:round/>
              <a:headEnd type="none" w="med" len="med"/>
              <a:tailEnd type="triangle" w="med" len="med"/>
            </a:ln>
            <a:effectLst/>
          </p:spPr>
        </p:cxnSp>
        <p:sp>
          <p:nvSpPr>
            <p:cNvPr id="49" name="TextBox 48"/>
            <p:cNvSpPr txBox="1"/>
            <p:nvPr/>
          </p:nvSpPr>
          <p:spPr>
            <a:xfrm>
              <a:off x="1187450" y="5448300"/>
              <a:ext cx="719108" cy="369332"/>
            </a:xfrm>
            <a:prstGeom prst="rect">
              <a:avLst/>
            </a:prstGeom>
            <a:noFill/>
          </p:spPr>
          <p:txBody>
            <a:bodyPr wrap="none" rtlCol="0">
              <a:spAutoFit/>
            </a:bodyPr>
            <a:lstStyle/>
            <a:p>
              <a:r>
                <a:rPr lang="en-US" b="1" dirty="0" smtClean="0"/>
                <a:t>Time</a:t>
              </a:r>
              <a:endParaRPr lang="en-US" b="1" dirty="0"/>
            </a:p>
          </p:txBody>
        </p:sp>
      </p:grpSp>
      <p:cxnSp>
        <p:nvCxnSpPr>
          <p:cNvPr id="51" name="Straight Arrow Connector 50"/>
          <p:cNvCxnSpPr/>
          <p:nvPr/>
        </p:nvCxnSpPr>
        <p:spPr bwMode="auto">
          <a:xfrm>
            <a:off x="228600" y="1117600"/>
            <a:ext cx="8566150" cy="1588"/>
          </a:xfrm>
          <a:prstGeom prst="straightConnector1">
            <a:avLst/>
          </a:prstGeom>
          <a:solidFill>
            <a:schemeClr val="accent1"/>
          </a:solidFill>
          <a:ln w="38100" cap="flat" cmpd="sng" algn="ctr">
            <a:solidFill>
              <a:srgbClr val="000000"/>
            </a:solidFill>
            <a:prstDash val="solid"/>
            <a:round/>
            <a:headEnd type="none" w="med" len="med"/>
            <a:tailEnd type="triangle" w="med" len="med"/>
          </a:ln>
          <a:effectLst/>
        </p:spPr>
      </p:cxnSp>
      <p:cxnSp>
        <p:nvCxnSpPr>
          <p:cNvPr id="54" name="Straight Arrow Connector 53"/>
          <p:cNvCxnSpPr/>
          <p:nvPr/>
        </p:nvCxnSpPr>
        <p:spPr bwMode="auto">
          <a:xfrm rot="16200000" flipH="1">
            <a:off x="-2520156" y="3848894"/>
            <a:ext cx="5479256" cy="5556"/>
          </a:xfrm>
          <a:prstGeom prst="straightConnector1">
            <a:avLst/>
          </a:prstGeom>
          <a:solidFill>
            <a:schemeClr val="accent1"/>
          </a:solidFill>
          <a:ln w="38100" cap="flat" cmpd="sng" algn="ctr">
            <a:solidFill>
              <a:srgbClr val="000000"/>
            </a:solidFill>
            <a:prstDash val="solid"/>
            <a:round/>
            <a:headEnd type="none" w="med" len="med"/>
            <a:tailEnd type="triangle" w="med" len="med"/>
          </a:ln>
          <a:effectLst/>
        </p:spPr>
      </p:cxnSp>
      <p:sp>
        <p:nvSpPr>
          <p:cNvPr id="57" name="TextBox 56"/>
          <p:cNvSpPr txBox="1"/>
          <p:nvPr/>
        </p:nvSpPr>
        <p:spPr>
          <a:xfrm rot="16200000">
            <a:off x="30636" y="5982673"/>
            <a:ext cx="838691" cy="369332"/>
          </a:xfrm>
          <a:prstGeom prst="rect">
            <a:avLst/>
          </a:prstGeom>
          <a:noFill/>
        </p:spPr>
        <p:txBody>
          <a:bodyPr wrap="none" rtlCol="0">
            <a:spAutoFit/>
          </a:bodyPr>
          <a:lstStyle/>
          <a:p>
            <a:r>
              <a:rPr lang="en-US" b="1" dirty="0" smtClean="0"/>
              <a:t>Depth</a:t>
            </a:r>
            <a:endParaRPr lang="en-US" b="1" dirty="0"/>
          </a:p>
        </p:txBody>
      </p:sp>
      <p:sp>
        <p:nvSpPr>
          <p:cNvPr id="58" name="TextBox 57"/>
          <p:cNvSpPr txBox="1"/>
          <p:nvPr/>
        </p:nvSpPr>
        <p:spPr>
          <a:xfrm>
            <a:off x="7753350" y="755650"/>
            <a:ext cx="892818" cy="307777"/>
          </a:xfrm>
          <a:prstGeom prst="rect">
            <a:avLst/>
          </a:prstGeom>
          <a:noFill/>
        </p:spPr>
        <p:txBody>
          <a:bodyPr wrap="none" rtlCol="0">
            <a:spAutoFit/>
          </a:bodyPr>
          <a:lstStyle/>
          <a:p>
            <a:r>
              <a:rPr lang="en-US" b="1" dirty="0" smtClean="0">
                <a:solidFill>
                  <a:schemeClr val="tx2"/>
                </a:solidFill>
              </a:rPr>
              <a:t>Position</a:t>
            </a:r>
            <a:endParaRPr lang="en-US" b="1" dirty="0">
              <a:solidFill>
                <a:schemeClr val="tx2"/>
              </a:solidFill>
            </a:endParaRPr>
          </a:p>
        </p:txBody>
      </p:sp>
      <p:grpSp>
        <p:nvGrpSpPr>
          <p:cNvPr id="3" name="Group 61"/>
          <p:cNvGrpSpPr/>
          <p:nvPr/>
        </p:nvGrpSpPr>
        <p:grpSpPr>
          <a:xfrm>
            <a:off x="1415867" y="2144370"/>
            <a:ext cx="3765733" cy="1208430"/>
            <a:chOff x="1415867" y="2144370"/>
            <a:chExt cx="3018701" cy="1019994"/>
          </a:xfrm>
          <a:solidFill>
            <a:schemeClr val="accent2">
              <a:lumMod val="40000"/>
              <a:lumOff val="60000"/>
            </a:schemeClr>
          </a:solidFill>
        </p:grpSpPr>
        <p:sp>
          <p:nvSpPr>
            <p:cNvPr id="60" name="TextBox 59"/>
            <p:cNvSpPr txBox="1"/>
            <p:nvPr/>
          </p:nvSpPr>
          <p:spPr>
            <a:xfrm>
              <a:off x="1606550" y="2425700"/>
              <a:ext cx="2828018" cy="738664"/>
            </a:xfrm>
            <a:prstGeom prst="rect">
              <a:avLst/>
            </a:prstGeom>
            <a:grpFill/>
          </p:spPr>
          <p:txBody>
            <a:bodyPr wrap="none" rtlCol="0">
              <a:spAutoFit/>
            </a:bodyPr>
            <a:lstStyle/>
            <a:p>
              <a:r>
                <a:rPr lang="en-US" b="1" dirty="0" smtClean="0">
                  <a:solidFill>
                    <a:srgbClr val="002060"/>
                  </a:solidFill>
                </a:rPr>
                <a:t>Interface:</a:t>
              </a:r>
            </a:p>
            <a:p>
              <a:r>
                <a:rPr lang="en-US" b="1" dirty="0" smtClean="0">
                  <a:solidFill>
                    <a:srgbClr val="002060"/>
                  </a:solidFill>
                </a:rPr>
                <a:t>Change in rock properties;</a:t>
              </a:r>
            </a:p>
            <a:p>
              <a:r>
                <a:rPr lang="en-US" b="1" dirty="0" smtClean="0">
                  <a:solidFill>
                    <a:srgbClr val="002060"/>
                  </a:solidFill>
                </a:rPr>
                <a:t>seismic velocity and/or density</a:t>
              </a:r>
              <a:endParaRPr lang="en-US" b="1" dirty="0">
                <a:solidFill>
                  <a:srgbClr val="002060"/>
                </a:solidFill>
              </a:endParaRPr>
            </a:p>
          </p:txBody>
        </p:sp>
        <p:sp>
          <p:nvSpPr>
            <p:cNvPr id="61" name="Up Arrow 60"/>
            <p:cNvSpPr/>
            <p:nvPr/>
          </p:nvSpPr>
          <p:spPr bwMode="auto">
            <a:xfrm rot="19397327">
              <a:off x="1415867" y="2144370"/>
              <a:ext cx="194733" cy="446467"/>
            </a:xfrm>
            <a:prstGeom prst="upArrow">
              <a:avLst/>
            </a:prstGeom>
            <a:grpFill/>
            <a:ln w="19050" cap="flat" cmpd="sng" algn="ctr">
              <a:solidFill>
                <a:schemeClr val="tx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effectLst/>
                <a:latin typeface="Arial" charset="0"/>
              </a:endParaRPr>
            </a:p>
          </p:txBody>
        </p:sp>
      </p:grpSp>
      <p:cxnSp>
        <p:nvCxnSpPr>
          <p:cNvPr id="65" name="Straight Connector 64"/>
          <p:cNvCxnSpPr/>
          <p:nvPr/>
        </p:nvCxnSpPr>
        <p:spPr bwMode="auto">
          <a:xfrm>
            <a:off x="1054100" y="965200"/>
            <a:ext cx="4406900" cy="1588"/>
          </a:xfrm>
          <a:prstGeom prst="line">
            <a:avLst/>
          </a:prstGeom>
          <a:solidFill>
            <a:schemeClr val="accent1"/>
          </a:solidFill>
          <a:ln w="38100" cap="flat" cmpd="sng" algn="ctr">
            <a:solidFill>
              <a:srgbClr val="000000"/>
            </a:solidFill>
            <a:prstDash val="solid"/>
            <a:round/>
            <a:headEnd type="triangle" w="med" len="med"/>
            <a:tailEnd type="triangle" w="med" len="med"/>
          </a:ln>
          <a:effectLst/>
        </p:spPr>
      </p:cxnSp>
      <p:sp>
        <p:nvSpPr>
          <p:cNvPr id="69" name="TextBox 68"/>
          <p:cNvSpPr txBox="1"/>
          <p:nvPr/>
        </p:nvSpPr>
        <p:spPr>
          <a:xfrm>
            <a:off x="2882900" y="647700"/>
            <a:ext cx="684878" cy="369332"/>
          </a:xfrm>
          <a:prstGeom prst="rect">
            <a:avLst/>
          </a:prstGeom>
          <a:noFill/>
        </p:spPr>
        <p:txBody>
          <a:bodyPr wrap="none" rtlCol="0">
            <a:spAutoFit/>
          </a:bodyPr>
          <a:lstStyle/>
          <a:p>
            <a:r>
              <a:rPr lang="en-US" sz="1800" dirty="0" smtClean="0"/>
              <a:t>8 km</a:t>
            </a:r>
            <a:endParaRPr lang="en-US" sz="1800" dirty="0"/>
          </a:p>
        </p:txBody>
      </p:sp>
      <p:sp>
        <p:nvSpPr>
          <p:cNvPr id="59" name="Footer Placeholder 58"/>
          <p:cNvSpPr>
            <a:spLocks noGrp="1"/>
          </p:cNvSpPr>
          <p:nvPr>
            <p:ph type="ftr" sz="quarter" idx="11"/>
          </p:nvPr>
        </p:nvSpPr>
        <p:spPr/>
        <p:txBody>
          <a:bodyPr/>
          <a:lstStyle/>
          <a:p>
            <a:pPr>
              <a:defRPr/>
            </a:pPr>
            <a:r>
              <a:rPr lang="en-US" smtClean="0"/>
              <a:t>28th October 2014</a:t>
            </a:r>
            <a:endParaRPr lang="fr-FR"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
                                  </p:stCondLst>
                                  <p:childTnLst>
                                    <p:set>
                                      <p:cBhvr>
                                        <p:cTn id="6" dur="1" fill="hold">
                                          <p:stCondLst>
                                            <p:cond delay="499"/>
                                          </p:stCondLst>
                                        </p:cTn>
                                        <p:tgtEl>
                                          <p:spTgt spid="790532"/>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nodeType="afterEffect">
                                  <p:stCondLst>
                                    <p:cond delay="100"/>
                                  </p:stCondLst>
                                  <p:childTnLst>
                                    <p:set>
                                      <p:cBhvr>
                                        <p:cTn id="9" dur="1" fill="hold">
                                          <p:stCondLst>
                                            <p:cond delay="499"/>
                                          </p:stCondLst>
                                        </p:cTn>
                                        <p:tgtEl>
                                          <p:spTgt spid="790533"/>
                                        </p:tgtEl>
                                        <p:attrNameLst>
                                          <p:attrName>style.visibility</p:attrName>
                                        </p:attrNameLst>
                                      </p:cBhvr>
                                      <p:to>
                                        <p:strVal val="visible"/>
                                      </p:to>
                                    </p:set>
                                  </p:childTnLst>
                                </p:cTn>
                              </p:par>
                            </p:childTnLst>
                          </p:cTn>
                        </p:par>
                        <p:par>
                          <p:cTn id="10" fill="hold">
                            <p:stCondLst>
                              <p:cond delay="1200"/>
                            </p:stCondLst>
                            <p:childTnLst>
                              <p:par>
                                <p:cTn id="11" presetID="1" presetClass="entr" presetSubtype="0" fill="hold" nodeType="afterEffect">
                                  <p:stCondLst>
                                    <p:cond delay="100"/>
                                  </p:stCondLst>
                                  <p:childTnLst>
                                    <p:set>
                                      <p:cBhvr>
                                        <p:cTn id="12" dur="1" fill="hold">
                                          <p:stCondLst>
                                            <p:cond delay="499"/>
                                          </p:stCondLst>
                                        </p:cTn>
                                        <p:tgtEl>
                                          <p:spTgt spid="790534"/>
                                        </p:tgtEl>
                                        <p:attrNameLst>
                                          <p:attrName>style.visibility</p:attrName>
                                        </p:attrNameLst>
                                      </p:cBhvr>
                                      <p:to>
                                        <p:strVal val="visible"/>
                                      </p:to>
                                    </p:set>
                                  </p:childTnLst>
                                </p:cTn>
                              </p:par>
                            </p:childTnLst>
                          </p:cTn>
                        </p:par>
                        <p:par>
                          <p:cTn id="13" fill="hold">
                            <p:stCondLst>
                              <p:cond delay="1800"/>
                            </p:stCondLst>
                            <p:childTnLst>
                              <p:par>
                                <p:cTn id="14" presetID="1" presetClass="entr" presetSubtype="0" fill="hold" nodeType="afterEffect">
                                  <p:stCondLst>
                                    <p:cond delay="100"/>
                                  </p:stCondLst>
                                  <p:childTnLst>
                                    <p:set>
                                      <p:cBhvr>
                                        <p:cTn id="15" dur="1" fill="hold">
                                          <p:stCondLst>
                                            <p:cond delay="499"/>
                                          </p:stCondLst>
                                        </p:cTn>
                                        <p:tgtEl>
                                          <p:spTgt spid="790535"/>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nodeType="afterEffect">
                                  <p:stCondLst>
                                    <p:cond delay="100"/>
                                  </p:stCondLst>
                                  <p:childTnLst>
                                    <p:set>
                                      <p:cBhvr>
                                        <p:cTn id="18" dur="1" fill="hold">
                                          <p:stCondLst>
                                            <p:cond delay="499"/>
                                          </p:stCondLst>
                                        </p:cTn>
                                        <p:tgtEl>
                                          <p:spTgt spid="7905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7905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499"/>
                                          </p:stCondLst>
                                        </p:cTn>
                                        <p:tgtEl>
                                          <p:spTgt spid="790538"/>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100"/>
                                  </p:stCondLst>
                                  <p:childTnLst>
                                    <p:set>
                                      <p:cBhvr>
                                        <p:cTn id="29" dur="1" fill="hold">
                                          <p:stCondLst>
                                            <p:cond delay="499"/>
                                          </p:stCondLst>
                                        </p:cTn>
                                        <p:tgtEl>
                                          <p:spTgt spid="790539"/>
                                        </p:tgtEl>
                                        <p:attrNameLst>
                                          <p:attrName>style.visibility</p:attrName>
                                        </p:attrNameLst>
                                      </p:cBhvr>
                                      <p:to>
                                        <p:strVal val="visible"/>
                                      </p:to>
                                    </p:set>
                                  </p:childTnLst>
                                </p:cTn>
                              </p:par>
                            </p:childTnLst>
                          </p:cTn>
                        </p:par>
                        <p:par>
                          <p:cTn id="30" fill="hold">
                            <p:stCondLst>
                              <p:cond delay="1100"/>
                            </p:stCondLst>
                            <p:childTnLst>
                              <p:par>
                                <p:cTn id="31" presetID="1" presetClass="entr" presetSubtype="0" fill="hold" nodeType="afterEffect">
                                  <p:stCondLst>
                                    <p:cond delay="100"/>
                                  </p:stCondLst>
                                  <p:childTnLst>
                                    <p:set>
                                      <p:cBhvr>
                                        <p:cTn id="32" dur="1" fill="hold">
                                          <p:stCondLst>
                                            <p:cond delay="499"/>
                                          </p:stCondLst>
                                        </p:cTn>
                                        <p:tgtEl>
                                          <p:spTgt spid="790540"/>
                                        </p:tgtEl>
                                        <p:attrNameLst>
                                          <p:attrName>style.visibility</p:attrName>
                                        </p:attrNameLst>
                                      </p:cBhvr>
                                      <p:to>
                                        <p:strVal val="visible"/>
                                      </p:to>
                                    </p:set>
                                  </p:childTnLst>
                                </p:cTn>
                              </p:par>
                            </p:childTnLst>
                          </p:cTn>
                        </p:par>
                        <p:par>
                          <p:cTn id="33" fill="hold">
                            <p:stCondLst>
                              <p:cond delay="1700"/>
                            </p:stCondLst>
                            <p:childTnLst>
                              <p:par>
                                <p:cTn id="34" presetID="1" presetClass="entr" presetSubtype="0" fill="hold" nodeType="afterEffect">
                                  <p:stCondLst>
                                    <p:cond delay="100"/>
                                  </p:stCondLst>
                                  <p:childTnLst>
                                    <p:set>
                                      <p:cBhvr>
                                        <p:cTn id="35" dur="1" fill="hold">
                                          <p:stCondLst>
                                            <p:cond delay="499"/>
                                          </p:stCondLst>
                                        </p:cTn>
                                        <p:tgtEl>
                                          <p:spTgt spid="790541"/>
                                        </p:tgtEl>
                                        <p:attrNameLst>
                                          <p:attrName>style.visibility</p:attrName>
                                        </p:attrNameLst>
                                      </p:cBhvr>
                                      <p:to>
                                        <p:strVal val="visible"/>
                                      </p:to>
                                    </p:set>
                                  </p:childTnLst>
                                </p:cTn>
                              </p:par>
                            </p:childTnLst>
                          </p:cTn>
                        </p:par>
                        <p:par>
                          <p:cTn id="36" fill="hold">
                            <p:stCondLst>
                              <p:cond delay="2300"/>
                            </p:stCondLst>
                            <p:childTnLst>
                              <p:par>
                                <p:cTn id="37" presetID="1" presetClass="entr" presetSubtype="0" fill="hold" nodeType="afterEffect">
                                  <p:stCondLst>
                                    <p:cond delay="100"/>
                                  </p:stCondLst>
                                  <p:childTnLst>
                                    <p:set>
                                      <p:cBhvr>
                                        <p:cTn id="38" dur="1" fill="hold">
                                          <p:stCondLst>
                                            <p:cond delay="499"/>
                                          </p:stCondLst>
                                        </p:cTn>
                                        <p:tgtEl>
                                          <p:spTgt spid="790542"/>
                                        </p:tgtEl>
                                        <p:attrNameLst>
                                          <p:attrName>style.visibility</p:attrName>
                                        </p:attrNameLst>
                                      </p:cBhvr>
                                      <p:to>
                                        <p:strVal val="visible"/>
                                      </p:to>
                                    </p:set>
                                  </p:childTnLst>
                                </p:cTn>
                              </p:par>
                            </p:childTnLst>
                          </p:cTn>
                        </p:par>
                        <p:par>
                          <p:cTn id="39" fill="hold">
                            <p:stCondLst>
                              <p:cond delay="2900"/>
                            </p:stCondLst>
                            <p:childTnLst>
                              <p:par>
                                <p:cTn id="40" presetID="1" presetClass="entr" presetSubtype="0" fill="hold" nodeType="afterEffect">
                                  <p:stCondLst>
                                    <p:cond delay="100"/>
                                  </p:stCondLst>
                                  <p:childTnLst>
                                    <p:set>
                                      <p:cBhvr>
                                        <p:cTn id="41" dur="1" fill="hold">
                                          <p:stCondLst>
                                            <p:cond delay="499"/>
                                          </p:stCondLst>
                                        </p:cTn>
                                        <p:tgtEl>
                                          <p:spTgt spid="790543"/>
                                        </p:tgtEl>
                                        <p:attrNameLst>
                                          <p:attrName>style.visibility</p:attrName>
                                        </p:attrNameLst>
                                      </p:cBhvr>
                                      <p:to>
                                        <p:strVal val="visible"/>
                                      </p:to>
                                    </p:set>
                                  </p:childTnLst>
                                </p:cTn>
                              </p:par>
                            </p:childTnLst>
                          </p:cTn>
                        </p:par>
                        <p:par>
                          <p:cTn id="42" fill="hold">
                            <p:stCondLst>
                              <p:cond delay="3500"/>
                            </p:stCondLst>
                            <p:childTnLst>
                              <p:par>
                                <p:cTn id="43" presetID="1" presetClass="entr" presetSubtype="0" fill="hold" nodeType="afterEffect">
                                  <p:stCondLst>
                                    <p:cond delay="100"/>
                                  </p:stCondLst>
                                  <p:childTnLst>
                                    <p:set>
                                      <p:cBhvr>
                                        <p:cTn id="44" dur="1" fill="hold">
                                          <p:stCondLst>
                                            <p:cond delay="499"/>
                                          </p:stCondLst>
                                        </p:cTn>
                                        <p:tgtEl>
                                          <p:spTgt spid="790544"/>
                                        </p:tgtEl>
                                        <p:attrNameLst>
                                          <p:attrName>style.visibility</p:attrName>
                                        </p:attrNameLst>
                                      </p:cBhvr>
                                      <p:to>
                                        <p:strVal val="visible"/>
                                      </p:to>
                                    </p:set>
                                  </p:childTnLst>
                                </p:cTn>
                              </p:par>
                            </p:childTnLst>
                          </p:cTn>
                        </p:par>
                        <p:par>
                          <p:cTn id="45" fill="hold">
                            <p:stCondLst>
                              <p:cond delay="4100"/>
                            </p:stCondLst>
                            <p:childTnLst>
                              <p:par>
                                <p:cTn id="46" presetID="1" presetClass="entr" presetSubtype="0" fill="hold" nodeType="afterEffect">
                                  <p:stCondLst>
                                    <p:cond delay="100"/>
                                  </p:stCondLst>
                                  <p:childTnLst>
                                    <p:set>
                                      <p:cBhvr>
                                        <p:cTn id="47" dur="1" fill="hold">
                                          <p:stCondLst>
                                            <p:cond delay="499"/>
                                          </p:stCondLst>
                                        </p:cTn>
                                        <p:tgtEl>
                                          <p:spTgt spid="790545"/>
                                        </p:tgtEl>
                                        <p:attrNameLst>
                                          <p:attrName>style.visibility</p:attrName>
                                        </p:attrNameLst>
                                      </p:cBhvr>
                                      <p:to>
                                        <p:strVal val="visible"/>
                                      </p:to>
                                    </p:set>
                                  </p:childTnLst>
                                </p:cTn>
                              </p:par>
                            </p:childTnLst>
                          </p:cTn>
                        </p:par>
                        <p:par>
                          <p:cTn id="48" fill="hold">
                            <p:stCondLst>
                              <p:cond delay="4700"/>
                            </p:stCondLst>
                            <p:childTnLst>
                              <p:par>
                                <p:cTn id="49" presetID="1" presetClass="entr" presetSubtype="0" fill="hold" nodeType="afterEffect">
                                  <p:stCondLst>
                                    <p:cond delay="100"/>
                                  </p:stCondLst>
                                  <p:childTnLst>
                                    <p:set>
                                      <p:cBhvr>
                                        <p:cTn id="50" dur="1" fill="hold">
                                          <p:stCondLst>
                                            <p:cond delay="499"/>
                                          </p:stCondLst>
                                        </p:cTn>
                                        <p:tgtEl>
                                          <p:spTgt spid="790546"/>
                                        </p:tgtEl>
                                        <p:attrNameLst>
                                          <p:attrName>style.visibility</p:attrName>
                                        </p:attrNameLst>
                                      </p:cBhvr>
                                      <p:to>
                                        <p:strVal val="visible"/>
                                      </p:to>
                                    </p:set>
                                  </p:childTnLst>
                                </p:cTn>
                              </p:par>
                            </p:childTnLst>
                          </p:cTn>
                        </p:par>
                        <p:par>
                          <p:cTn id="51" fill="hold">
                            <p:stCondLst>
                              <p:cond delay="5300"/>
                            </p:stCondLst>
                            <p:childTnLst>
                              <p:par>
                                <p:cTn id="52" presetID="1" presetClass="entr" presetSubtype="0" fill="hold" nodeType="afterEffect">
                                  <p:stCondLst>
                                    <p:cond delay="100"/>
                                  </p:stCondLst>
                                  <p:childTnLst>
                                    <p:set>
                                      <p:cBhvr>
                                        <p:cTn id="53" dur="1" fill="hold">
                                          <p:stCondLst>
                                            <p:cond delay="499"/>
                                          </p:stCondLst>
                                        </p:cTn>
                                        <p:tgtEl>
                                          <p:spTgt spid="790547"/>
                                        </p:tgtEl>
                                        <p:attrNameLst>
                                          <p:attrName>style.visibility</p:attrName>
                                        </p:attrNameLst>
                                      </p:cBhvr>
                                      <p:to>
                                        <p:strVal val="visible"/>
                                      </p:to>
                                    </p:set>
                                  </p:childTnLst>
                                </p:cTn>
                              </p:par>
                            </p:childTnLst>
                          </p:cTn>
                        </p:par>
                        <p:par>
                          <p:cTn id="54" fill="hold">
                            <p:stCondLst>
                              <p:cond delay="5900"/>
                            </p:stCondLst>
                            <p:childTnLst>
                              <p:par>
                                <p:cTn id="55" presetID="1" presetClass="entr" presetSubtype="0" fill="hold" nodeType="afterEffect">
                                  <p:stCondLst>
                                    <p:cond delay="0"/>
                                  </p:stCondLst>
                                  <p:childTnLst>
                                    <p:set>
                                      <p:cBhvr>
                                        <p:cTn id="56" dur="1" fill="hold">
                                          <p:stCondLst>
                                            <p:cond delay="499"/>
                                          </p:stCondLst>
                                        </p:cTn>
                                        <p:tgtEl>
                                          <p:spTgt spid="790548"/>
                                        </p:tgtEl>
                                        <p:attrNameLst>
                                          <p:attrName>style.visibility</p:attrName>
                                        </p:attrNameLst>
                                      </p:cBhvr>
                                      <p:to>
                                        <p:strVal val="visible"/>
                                      </p:to>
                                    </p:set>
                                  </p:childTnLst>
                                </p:cTn>
                              </p:par>
                            </p:childTnLst>
                          </p:cTn>
                        </p:par>
                        <p:par>
                          <p:cTn id="57" fill="hold">
                            <p:stCondLst>
                              <p:cond delay="6400"/>
                            </p:stCondLst>
                            <p:childTnLst>
                              <p:par>
                                <p:cTn id="58" presetID="1" presetClass="entr" presetSubtype="0" fill="hold" nodeType="afterEffect">
                                  <p:stCondLst>
                                    <p:cond delay="0"/>
                                  </p:stCondLst>
                                  <p:childTnLst>
                                    <p:set>
                                      <p:cBhvr>
                                        <p:cTn id="59" dur="1" fill="hold">
                                          <p:stCondLst>
                                            <p:cond delay="499"/>
                                          </p:stCondLst>
                                        </p:cTn>
                                        <p:tgtEl>
                                          <p:spTgt spid="790549"/>
                                        </p:tgtEl>
                                        <p:attrNameLst>
                                          <p:attrName>style.visibility</p:attrName>
                                        </p:attrNameLst>
                                      </p:cBhvr>
                                      <p:to>
                                        <p:strVal val="visible"/>
                                      </p:to>
                                    </p:set>
                                  </p:childTnLst>
                                </p:cTn>
                              </p:par>
                            </p:childTnLst>
                          </p:cTn>
                        </p:par>
                        <p:par>
                          <p:cTn id="60" fill="hold">
                            <p:stCondLst>
                              <p:cond delay="6900"/>
                            </p:stCondLst>
                            <p:childTnLst>
                              <p:par>
                                <p:cTn id="61" presetID="1" presetClass="entr" presetSubtype="0" fill="hold" nodeType="afterEffect">
                                  <p:stCondLst>
                                    <p:cond delay="0"/>
                                  </p:stCondLst>
                                  <p:childTnLst>
                                    <p:set>
                                      <p:cBhvr>
                                        <p:cTn id="62" dur="1" fill="hold">
                                          <p:stCondLst>
                                            <p:cond delay="499"/>
                                          </p:stCondLst>
                                        </p:cTn>
                                        <p:tgtEl>
                                          <p:spTgt spid="790550"/>
                                        </p:tgtEl>
                                        <p:attrNameLst>
                                          <p:attrName>style.visibility</p:attrName>
                                        </p:attrNameLst>
                                      </p:cBhvr>
                                      <p:to>
                                        <p:strVal val="visible"/>
                                      </p:to>
                                    </p:set>
                                  </p:childTnLst>
                                </p:cTn>
                              </p:par>
                            </p:childTnLst>
                          </p:cTn>
                        </p:par>
                        <p:par>
                          <p:cTn id="63" fill="hold">
                            <p:stCondLst>
                              <p:cond delay="7400"/>
                            </p:stCondLst>
                            <p:childTnLst>
                              <p:par>
                                <p:cTn id="64" presetID="1" presetClass="entr" presetSubtype="0" fill="hold" nodeType="afterEffect">
                                  <p:stCondLst>
                                    <p:cond delay="0"/>
                                  </p:stCondLst>
                                  <p:childTnLst>
                                    <p:set>
                                      <p:cBhvr>
                                        <p:cTn id="65" dur="1" fill="hold">
                                          <p:stCondLst>
                                            <p:cond delay="499"/>
                                          </p:stCondLst>
                                        </p:cTn>
                                        <p:tgtEl>
                                          <p:spTgt spid="790551"/>
                                        </p:tgtEl>
                                        <p:attrNameLst>
                                          <p:attrName>style.visibility</p:attrName>
                                        </p:attrNameLst>
                                      </p:cBhvr>
                                      <p:to>
                                        <p:strVal val="visible"/>
                                      </p:to>
                                    </p:set>
                                  </p:childTnLst>
                                </p:cTn>
                              </p:par>
                            </p:childTnLst>
                          </p:cTn>
                        </p:par>
                        <p:par>
                          <p:cTn id="66" fill="hold">
                            <p:stCondLst>
                              <p:cond delay="7900"/>
                            </p:stCondLst>
                            <p:childTnLst>
                              <p:par>
                                <p:cTn id="67" presetID="1" presetClass="entr" presetSubtype="0" fill="hold" nodeType="afterEffect">
                                  <p:stCondLst>
                                    <p:cond delay="0"/>
                                  </p:stCondLst>
                                  <p:childTnLst>
                                    <p:set>
                                      <p:cBhvr>
                                        <p:cTn id="68" dur="1" fill="hold">
                                          <p:stCondLst>
                                            <p:cond delay="499"/>
                                          </p:stCondLst>
                                        </p:cTn>
                                        <p:tgtEl>
                                          <p:spTgt spid="790552"/>
                                        </p:tgtEl>
                                        <p:attrNameLst>
                                          <p:attrName>style.visibility</p:attrName>
                                        </p:attrNameLst>
                                      </p:cBhvr>
                                      <p:to>
                                        <p:strVal val="visible"/>
                                      </p:to>
                                    </p:set>
                                  </p:childTnLst>
                                </p:cTn>
                              </p:par>
                            </p:childTnLst>
                          </p:cTn>
                        </p:par>
                        <p:par>
                          <p:cTn id="69" fill="hold">
                            <p:stCondLst>
                              <p:cond delay="8400"/>
                            </p:stCondLst>
                            <p:childTnLst>
                              <p:par>
                                <p:cTn id="70" presetID="1" presetClass="entr" presetSubtype="0" fill="hold" nodeType="afterEffect">
                                  <p:stCondLst>
                                    <p:cond delay="0"/>
                                  </p:stCondLst>
                                  <p:childTnLst>
                                    <p:set>
                                      <p:cBhvr>
                                        <p:cTn id="71" dur="1" fill="hold">
                                          <p:stCondLst>
                                            <p:cond delay="499"/>
                                          </p:stCondLst>
                                        </p:cTn>
                                        <p:tgtEl>
                                          <p:spTgt spid="790553"/>
                                        </p:tgtEl>
                                        <p:attrNameLst>
                                          <p:attrName>style.visibility</p:attrName>
                                        </p:attrNameLst>
                                      </p:cBhvr>
                                      <p:to>
                                        <p:strVal val="visible"/>
                                      </p:to>
                                    </p:set>
                                  </p:childTnLst>
                                </p:cTn>
                              </p:par>
                            </p:childTnLst>
                          </p:cTn>
                        </p:par>
                        <p:par>
                          <p:cTn id="72" fill="hold">
                            <p:stCondLst>
                              <p:cond delay="8900"/>
                            </p:stCondLst>
                            <p:childTnLst>
                              <p:par>
                                <p:cTn id="73" presetID="1" presetClass="entr" presetSubtype="0" fill="hold" nodeType="afterEffect">
                                  <p:stCondLst>
                                    <p:cond delay="0"/>
                                  </p:stCondLst>
                                  <p:childTnLst>
                                    <p:set>
                                      <p:cBhvr>
                                        <p:cTn id="74" dur="1" fill="hold">
                                          <p:stCondLst>
                                            <p:cond delay="499"/>
                                          </p:stCondLst>
                                        </p:cTn>
                                        <p:tgtEl>
                                          <p:spTgt spid="790554"/>
                                        </p:tgtEl>
                                        <p:attrNameLst>
                                          <p:attrName>style.visibility</p:attrName>
                                        </p:attrNameLst>
                                      </p:cBhvr>
                                      <p:to>
                                        <p:strVal val="visible"/>
                                      </p:to>
                                    </p:set>
                                  </p:childTnLst>
                                </p:cTn>
                              </p:par>
                            </p:childTnLst>
                          </p:cTn>
                        </p:par>
                        <p:par>
                          <p:cTn id="75" fill="hold">
                            <p:stCondLst>
                              <p:cond delay="9400"/>
                            </p:stCondLst>
                            <p:childTnLst>
                              <p:par>
                                <p:cTn id="76" presetID="1" presetClass="entr" presetSubtype="0" fill="hold" nodeType="afterEffect">
                                  <p:stCondLst>
                                    <p:cond delay="0"/>
                                  </p:stCondLst>
                                  <p:childTnLst>
                                    <p:set>
                                      <p:cBhvr>
                                        <p:cTn id="77" dur="1" fill="hold">
                                          <p:stCondLst>
                                            <p:cond delay="499"/>
                                          </p:stCondLst>
                                        </p:cTn>
                                        <p:tgtEl>
                                          <p:spTgt spid="790555"/>
                                        </p:tgtEl>
                                        <p:attrNameLst>
                                          <p:attrName>style.visibility</p:attrName>
                                        </p:attrNameLst>
                                      </p:cBhvr>
                                      <p:to>
                                        <p:strVal val="visible"/>
                                      </p:to>
                                    </p:set>
                                  </p:childTnLst>
                                </p:cTn>
                              </p:par>
                            </p:childTnLst>
                          </p:cTn>
                        </p:par>
                        <p:par>
                          <p:cTn id="78" fill="hold">
                            <p:stCondLst>
                              <p:cond delay="9900"/>
                            </p:stCondLst>
                            <p:childTnLst>
                              <p:par>
                                <p:cTn id="79" presetID="1" presetClass="entr" presetSubtype="0" fill="hold" nodeType="afterEffect">
                                  <p:stCondLst>
                                    <p:cond delay="0"/>
                                  </p:stCondLst>
                                  <p:childTnLst>
                                    <p:set>
                                      <p:cBhvr>
                                        <p:cTn id="80" dur="1" fill="hold">
                                          <p:stCondLst>
                                            <p:cond delay="499"/>
                                          </p:stCondLst>
                                        </p:cTn>
                                        <p:tgtEl>
                                          <p:spTgt spid="790556"/>
                                        </p:tgtEl>
                                        <p:attrNameLst>
                                          <p:attrName>style.visibility</p:attrName>
                                        </p:attrNameLst>
                                      </p:cBhvr>
                                      <p:to>
                                        <p:strVal val="visible"/>
                                      </p:to>
                                    </p:set>
                                  </p:childTnLst>
                                </p:cTn>
                              </p:par>
                            </p:childTnLst>
                          </p:cTn>
                        </p:par>
                        <p:par>
                          <p:cTn id="81" fill="hold">
                            <p:stCondLst>
                              <p:cond delay="10400"/>
                            </p:stCondLst>
                            <p:childTnLst>
                              <p:par>
                                <p:cTn id="82" presetID="1" presetClass="entr" presetSubtype="0" fill="hold" nodeType="afterEffect">
                                  <p:stCondLst>
                                    <p:cond delay="0"/>
                                  </p:stCondLst>
                                  <p:childTnLst>
                                    <p:set>
                                      <p:cBhvr>
                                        <p:cTn id="83" dur="1" fill="hold">
                                          <p:stCondLst>
                                            <p:cond delay="499"/>
                                          </p:stCondLst>
                                        </p:cTn>
                                        <p:tgtEl>
                                          <p:spTgt spid="790557"/>
                                        </p:tgtEl>
                                        <p:attrNameLst>
                                          <p:attrName>style.visibility</p:attrName>
                                        </p:attrNameLst>
                                      </p:cBhvr>
                                      <p:to>
                                        <p:strVal val="visible"/>
                                      </p:to>
                                    </p:set>
                                  </p:childTnLst>
                                </p:cTn>
                              </p:par>
                            </p:childTnLst>
                          </p:cTn>
                        </p:par>
                        <p:par>
                          <p:cTn id="84" fill="hold">
                            <p:stCondLst>
                              <p:cond delay="10900"/>
                            </p:stCondLst>
                            <p:childTnLst>
                              <p:par>
                                <p:cTn id="85" presetID="1" presetClass="entr" presetSubtype="0" fill="hold" nodeType="afterEffect">
                                  <p:stCondLst>
                                    <p:cond delay="0"/>
                                  </p:stCondLst>
                                  <p:childTnLst>
                                    <p:set>
                                      <p:cBhvr>
                                        <p:cTn id="86" dur="1" fill="hold">
                                          <p:stCondLst>
                                            <p:cond delay="499"/>
                                          </p:stCondLst>
                                        </p:cTn>
                                        <p:tgtEl>
                                          <p:spTgt spid="790558"/>
                                        </p:tgtEl>
                                        <p:attrNameLst>
                                          <p:attrName>style.visibility</p:attrName>
                                        </p:attrNameLst>
                                      </p:cBhvr>
                                      <p:to>
                                        <p:strVal val="visible"/>
                                      </p:to>
                                    </p:set>
                                  </p:childTnLst>
                                </p:cTn>
                              </p:par>
                            </p:childTnLst>
                          </p:cTn>
                        </p:par>
                        <p:par>
                          <p:cTn id="87" fill="hold">
                            <p:stCondLst>
                              <p:cond delay="11400"/>
                            </p:stCondLst>
                            <p:childTnLst>
                              <p:par>
                                <p:cTn id="88" presetID="1" presetClass="entr" presetSubtype="0" fill="hold" nodeType="afterEffect">
                                  <p:stCondLst>
                                    <p:cond delay="0"/>
                                  </p:stCondLst>
                                  <p:childTnLst>
                                    <p:set>
                                      <p:cBhvr>
                                        <p:cTn id="89" dur="1" fill="hold">
                                          <p:stCondLst>
                                            <p:cond delay="499"/>
                                          </p:stCondLst>
                                        </p:cTn>
                                        <p:tgtEl>
                                          <p:spTgt spid="790559"/>
                                        </p:tgtEl>
                                        <p:attrNameLst>
                                          <p:attrName>style.visibility</p:attrName>
                                        </p:attrNameLst>
                                      </p:cBhvr>
                                      <p:to>
                                        <p:strVal val="visible"/>
                                      </p:to>
                                    </p:set>
                                  </p:childTnLst>
                                </p:cTn>
                              </p:par>
                            </p:childTnLst>
                          </p:cTn>
                        </p:par>
                        <p:par>
                          <p:cTn id="90" fill="hold">
                            <p:stCondLst>
                              <p:cond delay="11900"/>
                            </p:stCondLst>
                            <p:childTnLst>
                              <p:par>
                                <p:cTn id="91" presetID="1" presetClass="entr" presetSubtype="0" fill="hold" nodeType="afterEffect">
                                  <p:stCondLst>
                                    <p:cond delay="0"/>
                                  </p:stCondLst>
                                  <p:childTnLst>
                                    <p:set>
                                      <p:cBhvr>
                                        <p:cTn id="92" dur="1" fill="hold">
                                          <p:stCondLst>
                                            <p:cond delay="499"/>
                                          </p:stCondLst>
                                        </p:cTn>
                                        <p:tgtEl>
                                          <p:spTgt spid="790560"/>
                                        </p:tgtEl>
                                        <p:attrNameLst>
                                          <p:attrName>style.visibility</p:attrName>
                                        </p:attrNameLst>
                                      </p:cBhvr>
                                      <p:to>
                                        <p:strVal val="visible"/>
                                      </p:to>
                                    </p:set>
                                  </p:childTnLst>
                                </p:cTn>
                              </p:par>
                            </p:childTnLst>
                          </p:cTn>
                        </p:par>
                        <p:par>
                          <p:cTn id="93" fill="hold">
                            <p:stCondLst>
                              <p:cond delay="12400"/>
                            </p:stCondLst>
                            <p:childTnLst>
                              <p:par>
                                <p:cTn id="94" presetID="1" presetClass="entr" presetSubtype="0" fill="hold" nodeType="afterEffect">
                                  <p:stCondLst>
                                    <p:cond delay="0"/>
                                  </p:stCondLst>
                                  <p:childTnLst>
                                    <p:set>
                                      <p:cBhvr>
                                        <p:cTn id="95" dur="1" fill="hold">
                                          <p:stCondLst>
                                            <p:cond delay="499"/>
                                          </p:stCondLst>
                                        </p:cTn>
                                        <p:tgtEl>
                                          <p:spTgt spid="790561"/>
                                        </p:tgtEl>
                                        <p:attrNameLst>
                                          <p:attrName>style.visibility</p:attrName>
                                        </p:attrNameLst>
                                      </p:cBhvr>
                                      <p:to>
                                        <p:strVal val="visible"/>
                                      </p:to>
                                    </p:set>
                                  </p:childTnLst>
                                </p:cTn>
                              </p:par>
                            </p:childTnLst>
                          </p:cTn>
                        </p:par>
                        <p:par>
                          <p:cTn id="96" fill="hold">
                            <p:stCondLst>
                              <p:cond delay="12900"/>
                            </p:stCondLst>
                            <p:childTnLst>
                              <p:par>
                                <p:cTn id="97" presetID="1" presetClass="entr" presetSubtype="0" fill="hold" nodeType="afterEffect">
                                  <p:stCondLst>
                                    <p:cond delay="0"/>
                                  </p:stCondLst>
                                  <p:childTnLst>
                                    <p:set>
                                      <p:cBhvr>
                                        <p:cTn id="98" dur="1" fill="hold">
                                          <p:stCondLst>
                                            <p:cond delay="499"/>
                                          </p:stCondLst>
                                        </p:cTn>
                                        <p:tgtEl>
                                          <p:spTgt spid="790562"/>
                                        </p:tgtEl>
                                        <p:attrNameLst>
                                          <p:attrName>style.visibility</p:attrName>
                                        </p:attrNameLst>
                                      </p:cBhvr>
                                      <p:to>
                                        <p:strVal val="visible"/>
                                      </p:to>
                                    </p:set>
                                  </p:childTnLst>
                                </p:cTn>
                              </p:par>
                            </p:childTnLst>
                          </p:cTn>
                        </p:par>
                        <p:par>
                          <p:cTn id="99" fill="hold">
                            <p:stCondLst>
                              <p:cond delay="13400"/>
                            </p:stCondLst>
                            <p:childTnLst>
                              <p:par>
                                <p:cTn id="100" presetID="1" presetClass="entr" presetSubtype="0" fill="hold" nodeType="afterEffect">
                                  <p:stCondLst>
                                    <p:cond delay="0"/>
                                  </p:stCondLst>
                                  <p:childTnLst>
                                    <p:set>
                                      <p:cBhvr>
                                        <p:cTn id="101" dur="1" fill="hold">
                                          <p:stCondLst>
                                            <p:cond delay="499"/>
                                          </p:stCondLst>
                                        </p:cTn>
                                        <p:tgtEl>
                                          <p:spTgt spid="790563"/>
                                        </p:tgtEl>
                                        <p:attrNameLst>
                                          <p:attrName>style.visibility</p:attrName>
                                        </p:attrNameLst>
                                      </p:cBhvr>
                                      <p:to>
                                        <p:strVal val="visible"/>
                                      </p:to>
                                    </p:set>
                                  </p:childTnLst>
                                </p:cTn>
                              </p:par>
                            </p:childTnLst>
                          </p:cTn>
                        </p:par>
                        <p:par>
                          <p:cTn id="102" fill="hold">
                            <p:stCondLst>
                              <p:cond delay="13900"/>
                            </p:stCondLst>
                            <p:childTnLst>
                              <p:par>
                                <p:cTn id="103" presetID="1" presetClass="entr" presetSubtype="0" fill="hold" nodeType="afterEffect">
                                  <p:stCondLst>
                                    <p:cond delay="0"/>
                                  </p:stCondLst>
                                  <p:childTnLst>
                                    <p:set>
                                      <p:cBhvr>
                                        <p:cTn id="104" dur="1" fill="hold">
                                          <p:stCondLst>
                                            <p:cond delay="499"/>
                                          </p:stCondLst>
                                        </p:cTn>
                                        <p:tgtEl>
                                          <p:spTgt spid="790564"/>
                                        </p:tgtEl>
                                        <p:attrNameLst>
                                          <p:attrName>style.visibility</p:attrName>
                                        </p:attrNameLst>
                                      </p:cBhvr>
                                      <p:to>
                                        <p:strVal val="visible"/>
                                      </p:to>
                                    </p:set>
                                  </p:childTnLst>
                                </p:cTn>
                              </p:par>
                            </p:childTnLst>
                          </p:cTn>
                        </p:par>
                        <p:par>
                          <p:cTn id="105" fill="hold">
                            <p:stCondLst>
                              <p:cond delay="14400"/>
                            </p:stCondLst>
                            <p:childTnLst>
                              <p:par>
                                <p:cTn id="106" presetID="1" presetClass="entr" presetSubtype="0" fill="hold" nodeType="afterEffect">
                                  <p:stCondLst>
                                    <p:cond delay="0"/>
                                  </p:stCondLst>
                                  <p:childTnLst>
                                    <p:set>
                                      <p:cBhvr>
                                        <p:cTn id="107" dur="1" fill="hold">
                                          <p:stCondLst>
                                            <p:cond delay="499"/>
                                          </p:stCondLst>
                                        </p:cTn>
                                        <p:tgtEl>
                                          <p:spTgt spid="790565"/>
                                        </p:tgtEl>
                                        <p:attrNameLst>
                                          <p:attrName>style.visibility</p:attrName>
                                        </p:attrNameLst>
                                      </p:cBhvr>
                                      <p:to>
                                        <p:strVal val="visible"/>
                                      </p:to>
                                    </p:set>
                                  </p:childTnLst>
                                </p:cTn>
                              </p:par>
                            </p:childTnLst>
                          </p:cTn>
                        </p:par>
                        <p:par>
                          <p:cTn id="108" fill="hold">
                            <p:stCondLst>
                              <p:cond delay="14900"/>
                            </p:stCondLst>
                            <p:childTnLst>
                              <p:par>
                                <p:cTn id="109" presetID="1" presetClass="entr" presetSubtype="0" fill="hold" nodeType="afterEffect">
                                  <p:stCondLst>
                                    <p:cond delay="0"/>
                                  </p:stCondLst>
                                  <p:childTnLst>
                                    <p:set>
                                      <p:cBhvr>
                                        <p:cTn id="110" dur="1" fill="hold">
                                          <p:stCondLst>
                                            <p:cond delay="499"/>
                                          </p:stCondLst>
                                        </p:cTn>
                                        <p:tgtEl>
                                          <p:spTgt spid="790566"/>
                                        </p:tgtEl>
                                        <p:attrNameLst>
                                          <p:attrName>style.visibility</p:attrName>
                                        </p:attrNameLst>
                                      </p:cBhvr>
                                      <p:to>
                                        <p:strVal val="visible"/>
                                      </p:to>
                                    </p:set>
                                  </p:childTnLst>
                                </p:cTn>
                              </p:par>
                            </p:childTnLst>
                          </p:cTn>
                        </p:par>
                        <p:par>
                          <p:cTn id="111" fill="hold">
                            <p:stCondLst>
                              <p:cond delay="15400"/>
                            </p:stCondLst>
                            <p:childTnLst>
                              <p:par>
                                <p:cTn id="112" presetID="1" presetClass="entr" presetSubtype="0" fill="hold" nodeType="afterEffect">
                                  <p:stCondLst>
                                    <p:cond delay="0"/>
                                  </p:stCondLst>
                                  <p:childTnLst>
                                    <p:set>
                                      <p:cBhvr>
                                        <p:cTn id="113" dur="1" fill="hold">
                                          <p:stCondLst>
                                            <p:cond delay="499"/>
                                          </p:stCondLst>
                                        </p:cTn>
                                        <p:tgtEl>
                                          <p:spTgt spid="790567"/>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57200" y="0"/>
            <a:ext cx="8507288" cy="909638"/>
          </a:xfrm>
        </p:spPr>
        <p:txBody>
          <a:bodyPr/>
          <a:lstStyle/>
          <a:p>
            <a:r>
              <a:rPr lang="en-GB" u="sng" dirty="0" smtClean="0"/>
              <a:t>DEEP Water DRILLING</a:t>
            </a:r>
            <a:endParaRPr lang="fr-FR" cap="none" dirty="0"/>
          </a:p>
        </p:txBody>
      </p:sp>
      <p:sp>
        <p:nvSpPr>
          <p:cNvPr id="3" name="Espace réservé du numéro de diapositive 2"/>
          <p:cNvSpPr>
            <a:spLocks noGrp="1"/>
          </p:cNvSpPr>
          <p:nvPr>
            <p:ph type="sldNum" sz="quarter" idx="11"/>
          </p:nvPr>
        </p:nvSpPr>
        <p:spPr/>
        <p:txBody>
          <a:bodyPr/>
          <a:lstStyle/>
          <a:p>
            <a:fld id="{21F90BE8-D879-4F46-ACF9-7BCC67DCFB75}" type="slidenum">
              <a:rPr lang="en-GB" smtClean="0"/>
              <a:pPr/>
              <a:t>11</a:t>
            </a:fld>
            <a:endParaRPr lang="en-GB"/>
          </a:p>
        </p:txBody>
      </p:sp>
      <p:grpSp>
        <p:nvGrpSpPr>
          <p:cNvPr id="5" name="Group 17"/>
          <p:cNvGrpSpPr/>
          <p:nvPr/>
        </p:nvGrpSpPr>
        <p:grpSpPr>
          <a:xfrm>
            <a:off x="539552" y="692696"/>
            <a:ext cx="5086175" cy="5784304"/>
            <a:chOff x="-209375" y="692696"/>
            <a:chExt cx="5086175" cy="5784304"/>
          </a:xfrm>
        </p:grpSpPr>
        <p:grpSp>
          <p:nvGrpSpPr>
            <p:cNvPr id="6" name="Group 16"/>
            <p:cNvGrpSpPr/>
            <p:nvPr/>
          </p:nvGrpSpPr>
          <p:grpSpPr>
            <a:xfrm>
              <a:off x="-209375" y="692696"/>
              <a:ext cx="5086175" cy="5784304"/>
              <a:chOff x="-209375" y="692696"/>
              <a:chExt cx="5086175" cy="5784304"/>
            </a:xfrm>
          </p:grpSpPr>
          <p:grpSp>
            <p:nvGrpSpPr>
              <p:cNvPr id="7" name="Group 12"/>
              <p:cNvGrpSpPr/>
              <p:nvPr/>
            </p:nvGrpSpPr>
            <p:grpSpPr>
              <a:xfrm>
                <a:off x="-209375" y="692696"/>
                <a:ext cx="5086175" cy="5784304"/>
                <a:chOff x="-209375" y="758260"/>
                <a:chExt cx="5086175" cy="5718740"/>
              </a:xfrm>
            </p:grpSpPr>
            <p:pic>
              <p:nvPicPr>
                <p:cNvPr id="22534" name="Picture 6" descr="http://1.bp.blogspot.com/_udSTgadqhFc/S-uAQp9p7jI/AAAAAAAABbg/hQCGgca2Se8/s1600/Deepwater+well+casing.jpg"/>
                <p:cNvPicPr>
                  <a:picLocks noChangeAspect="1" noChangeArrowheads="1"/>
                </p:cNvPicPr>
                <p:nvPr/>
              </p:nvPicPr>
              <p:blipFill>
                <a:blip r:embed="rId2"/>
                <a:srcRect/>
                <a:stretch>
                  <a:fillRect/>
                </a:stretch>
              </p:blipFill>
              <p:spPr bwMode="auto">
                <a:xfrm>
                  <a:off x="-209375" y="808034"/>
                  <a:ext cx="5086175" cy="5668966"/>
                </a:xfrm>
                <a:prstGeom prst="rect">
                  <a:avLst/>
                </a:prstGeom>
                <a:noFill/>
              </p:spPr>
            </p:pic>
            <p:sp>
              <p:nvSpPr>
                <p:cNvPr id="12" name="Rectangle 11"/>
                <p:cNvSpPr/>
                <p:nvPr/>
              </p:nvSpPr>
              <p:spPr>
                <a:xfrm>
                  <a:off x="2958977" y="758260"/>
                  <a:ext cx="1388368" cy="569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dirty="0" smtClean="0">
                    <a:solidFill>
                      <a:schemeClr val="tx1"/>
                    </a:solidFill>
                  </a:endParaRPr>
                </a:p>
                <a:p>
                  <a:r>
                    <a:rPr lang="en-US" sz="1200" dirty="0" smtClean="0">
                      <a:solidFill>
                        <a:schemeClr val="tx1"/>
                      </a:solidFill>
                    </a:rPr>
                    <a:t>Well Schematic</a:t>
                  </a:r>
                  <a:endParaRPr lang="en-GB" sz="1200" dirty="0">
                    <a:solidFill>
                      <a:schemeClr val="tx1"/>
                    </a:solidFill>
                  </a:endParaRPr>
                </a:p>
              </p:txBody>
            </p:sp>
          </p:grpSp>
          <p:sp>
            <p:nvSpPr>
              <p:cNvPr id="16" name="Rectangle 15"/>
              <p:cNvSpPr/>
              <p:nvPr/>
            </p:nvSpPr>
            <p:spPr>
              <a:xfrm>
                <a:off x="3810000" y="2667000"/>
                <a:ext cx="1066800" cy="350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600" dirty="0">
                  <a:solidFill>
                    <a:schemeClr val="tx1"/>
                  </a:solidFill>
                </a:endParaRPr>
              </a:p>
            </p:txBody>
          </p:sp>
        </p:grpSp>
        <p:sp>
          <p:nvSpPr>
            <p:cNvPr id="14" name="Rectangle 13"/>
            <p:cNvSpPr/>
            <p:nvPr/>
          </p:nvSpPr>
          <p:spPr>
            <a:xfrm>
              <a:off x="3679056" y="1268760"/>
              <a:ext cx="1197744" cy="102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smtClean="0">
                  <a:solidFill>
                    <a:schemeClr val="tx1"/>
                  </a:solidFill>
                </a:rPr>
                <a:t>0m  Sea level</a:t>
              </a:r>
              <a:endParaRPr lang="en-GB" sz="600" dirty="0">
                <a:solidFill>
                  <a:schemeClr val="tx1"/>
                </a:solidFill>
              </a:endParaRPr>
            </a:p>
          </p:txBody>
        </p:sp>
      </p:grpSp>
      <p:sp>
        <p:nvSpPr>
          <p:cNvPr id="15" name="Rectangle 14"/>
          <p:cNvSpPr/>
          <p:nvPr/>
        </p:nvSpPr>
        <p:spPr>
          <a:xfrm>
            <a:off x="4386561" y="2420888"/>
            <a:ext cx="761503" cy="2063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600" dirty="0" smtClean="0">
                <a:solidFill>
                  <a:schemeClr val="tx1"/>
                </a:solidFill>
              </a:rPr>
              <a:t>~1,900 Seabed</a:t>
            </a:r>
            <a:endParaRPr lang="en-GB" sz="600" dirty="0">
              <a:solidFill>
                <a:schemeClr val="tx1"/>
              </a:solidFill>
            </a:endParaRPr>
          </a:p>
        </p:txBody>
      </p:sp>
      <p:sp>
        <p:nvSpPr>
          <p:cNvPr id="19" name="Rectangle 18"/>
          <p:cNvSpPr/>
          <p:nvPr/>
        </p:nvSpPr>
        <p:spPr>
          <a:xfrm>
            <a:off x="3810000" y="6019800"/>
            <a:ext cx="914400" cy="2063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600" dirty="0">
              <a:solidFill>
                <a:schemeClr val="tx1"/>
              </a:solidFill>
            </a:endParaRPr>
          </a:p>
        </p:txBody>
      </p:sp>
      <p:sp>
        <p:nvSpPr>
          <p:cNvPr id="20" name="Espace réservé du contenu 4"/>
          <p:cNvSpPr txBox="1">
            <a:spLocks/>
          </p:cNvSpPr>
          <p:nvPr/>
        </p:nvSpPr>
        <p:spPr>
          <a:xfrm>
            <a:off x="5004049" y="743041"/>
            <a:ext cx="3671640" cy="5429159"/>
          </a:xfrm>
          <a:prstGeom prst="rect">
            <a:avLst/>
          </a:prstGeom>
          <a:solidFill>
            <a:schemeClr val="bg1"/>
          </a:solidFill>
        </p:spPr>
        <p:txBody>
          <a:bodyPr vert="horz" lIns="91440" tIns="45720" rIns="91440" bIns="45720" rtlCol="0">
            <a:normAutofit/>
          </a:bodyPr>
          <a:lstStyle/>
          <a:p>
            <a:pPr marL="457200" lvl="0" indent="-339725" algn="ctr">
              <a:spcBef>
                <a:spcPts val="300"/>
              </a:spcBef>
              <a:spcAft>
                <a:spcPts val="300"/>
              </a:spcAft>
              <a:buClr>
                <a:schemeClr val="accent5">
                  <a:lumMod val="75000"/>
                </a:schemeClr>
              </a:buClr>
              <a:buSzPct val="120000"/>
              <a:defRPr/>
            </a:pPr>
            <a:r>
              <a:rPr lang="en-US" sz="2200" b="1" u="sng" dirty="0" smtClean="0">
                <a:solidFill>
                  <a:schemeClr val="accent5">
                    <a:lumMod val="75000"/>
                  </a:schemeClr>
                </a:solidFill>
                <a:latin typeface="+mj-lt"/>
                <a:ea typeface="+mj-ea"/>
                <a:cs typeface="Arial"/>
              </a:rPr>
              <a:t> </a:t>
            </a:r>
            <a:r>
              <a:rPr lang="en-GB" sz="2200" b="1" u="sng" smtClean="0">
                <a:solidFill>
                  <a:schemeClr val="accent5">
                    <a:lumMod val="75000"/>
                  </a:schemeClr>
                </a:solidFill>
                <a:latin typeface="+mj-lt"/>
                <a:ea typeface="+mj-ea"/>
                <a:cs typeface="Arial"/>
              </a:rPr>
              <a:t>WELL-1</a:t>
            </a:r>
            <a:endParaRPr lang="en-GB" sz="2200" b="1" u="sng" dirty="0" smtClean="0">
              <a:solidFill>
                <a:schemeClr val="accent5">
                  <a:lumMod val="75000"/>
                </a:schemeClr>
              </a:solidFill>
              <a:latin typeface="+mj-lt"/>
              <a:ea typeface="+mj-ea"/>
              <a:cs typeface="Arial"/>
            </a:endParaRPr>
          </a:p>
          <a:p>
            <a:pPr marL="457200" lvl="0" indent="-339725" algn="ctr">
              <a:spcBef>
                <a:spcPts val="300"/>
              </a:spcBef>
              <a:spcAft>
                <a:spcPts val="300"/>
              </a:spcAft>
              <a:buClr>
                <a:schemeClr val="accent5">
                  <a:lumMod val="75000"/>
                </a:schemeClr>
              </a:buClr>
              <a:buSzPct val="120000"/>
              <a:defRPr/>
            </a:pPr>
            <a:endParaRPr lang="en-US" b="1" dirty="0" smtClean="0">
              <a:solidFill>
                <a:schemeClr val="accent5">
                  <a:lumMod val="75000"/>
                </a:schemeClr>
              </a:solidFill>
              <a:latin typeface="+mj-lt"/>
              <a:ea typeface="+mj-ea"/>
              <a:cs typeface="Arial"/>
            </a:endParaRPr>
          </a:p>
          <a:p>
            <a:pPr marL="457200" lvl="0" indent="-339725" algn="ctr">
              <a:spcBef>
                <a:spcPts val="300"/>
              </a:spcBef>
              <a:spcAft>
                <a:spcPts val="300"/>
              </a:spcAft>
              <a:buClr>
                <a:schemeClr val="accent5">
                  <a:lumMod val="75000"/>
                </a:schemeClr>
              </a:buClr>
              <a:buSzPct val="120000"/>
              <a:defRPr/>
            </a:pPr>
            <a:r>
              <a:rPr lang="en-US" b="1" dirty="0" smtClean="0">
                <a:solidFill>
                  <a:schemeClr val="accent5">
                    <a:lumMod val="75000"/>
                  </a:schemeClr>
                </a:solidFill>
                <a:latin typeface="+mj-lt"/>
                <a:ea typeface="+mj-ea"/>
                <a:cs typeface="Arial"/>
              </a:rPr>
              <a:t>1st Deep water well in Bulgaria</a:t>
            </a:r>
          </a:p>
          <a:p>
            <a:pPr marR="0" lvl="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R="0" lvl="0" algn="l" defTabSz="457200" rtl="0" eaLnBrk="1" fontAlgn="auto" latinLnBrk="0" hangingPunct="1">
              <a:lnSpc>
                <a:spcPct val="100000"/>
              </a:lnSpc>
              <a:spcBef>
                <a:spcPts val="300"/>
              </a:spcBef>
              <a:spcAft>
                <a:spcPts val="300"/>
              </a:spcAft>
              <a:buClr>
                <a:schemeClr val="accent5">
                  <a:lumMod val="75000"/>
                </a:schemeClr>
              </a:buClr>
              <a:buSzPct val="120000"/>
              <a:tabLst/>
              <a:defRPr/>
            </a:pPr>
            <a:r>
              <a:rPr kumimoji="0" lang="en-US" sz="1600" b="0" i="0" strike="noStrike" kern="1200" cap="none" spc="0" normalizeH="0" baseline="0" noProof="0" dirty="0" smtClean="0">
                <a:ln>
                  <a:noFill/>
                </a:ln>
                <a:solidFill>
                  <a:schemeClr val="tx1"/>
                </a:solidFill>
                <a:effectLst/>
                <a:uLnTx/>
                <a:uFillTx/>
                <a:latin typeface="+mn-lt"/>
                <a:ea typeface="+mn-ea"/>
                <a:cs typeface="Arial"/>
              </a:rPr>
              <a:t>Long &amp; Heavy Marine Riser </a:t>
            </a:r>
          </a:p>
          <a:p>
            <a:r>
              <a:rPr kumimoji="0" lang="en-US" sz="1600" b="0" i="0" strike="noStrike" kern="1200" cap="none" spc="0" normalizeH="0" baseline="0" noProof="0" dirty="0" smtClean="0">
                <a:ln>
                  <a:noFill/>
                </a:ln>
                <a:solidFill>
                  <a:schemeClr val="tx1"/>
                </a:solidFill>
                <a:effectLst/>
                <a:uLnTx/>
                <a:uFillTx/>
                <a:latin typeface="+mn-lt"/>
                <a:ea typeface="+mn-ea"/>
                <a:cs typeface="Arial"/>
              </a:rPr>
              <a:t>~1,900m water depth</a:t>
            </a: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cs typeface="Arial"/>
            </a:endParaRPr>
          </a:p>
          <a:p>
            <a:endParaRPr lang="en-US" sz="1600" dirty="0" smtClean="0"/>
          </a:p>
          <a:p>
            <a:endParaRPr lang="en-US" sz="1600" dirty="0" smtClean="0"/>
          </a:p>
          <a:p>
            <a:endParaRPr lang="en-US" sz="1600" dirty="0" smtClean="0"/>
          </a:p>
          <a:p>
            <a:r>
              <a:rPr lang="en-US" sz="1600" dirty="0" smtClean="0"/>
              <a:t>Planned final well depth </a:t>
            </a:r>
          </a:p>
          <a:p>
            <a:r>
              <a:rPr lang="en-US" sz="1600" dirty="0" smtClean="0"/>
              <a:t>6,000m</a:t>
            </a: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lang="en-US" sz="1600" dirty="0" smtClean="0">
              <a:cs typeface="Arial"/>
            </a:endParaRP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lang="en-US" sz="1600" dirty="0" smtClean="0">
              <a:cs typeface="Arial"/>
            </a:endParaRP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L="114300" marR="0" lvl="0" indent="-114300"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L="114300" marR="0" lvl="0" indent="3175"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US" sz="1600" b="0" i="0" strike="noStrike" kern="1200" cap="none" spc="0" normalizeH="0" baseline="0" noProof="0" dirty="0" smtClean="0">
              <a:ln>
                <a:noFill/>
              </a:ln>
              <a:solidFill>
                <a:schemeClr val="tx1"/>
              </a:solidFill>
              <a:effectLst/>
              <a:uLnTx/>
              <a:uFillTx/>
              <a:latin typeface="+mn-lt"/>
              <a:ea typeface="+mn-ea"/>
              <a:cs typeface="Arial"/>
            </a:endParaRPr>
          </a:p>
          <a:p>
            <a:pPr marL="114300" marR="0" lvl="0" indent="3175" algn="l" defTabSz="457200" rtl="0" eaLnBrk="1" fontAlgn="auto" latinLnBrk="0" hangingPunct="1">
              <a:lnSpc>
                <a:spcPct val="100000"/>
              </a:lnSpc>
              <a:spcBef>
                <a:spcPts val="300"/>
              </a:spcBef>
              <a:spcAft>
                <a:spcPts val="300"/>
              </a:spcAft>
              <a:buClr>
                <a:schemeClr val="accent5">
                  <a:lumMod val="75000"/>
                </a:schemeClr>
              </a:buClr>
              <a:buSzPct val="120000"/>
              <a:tabLst/>
              <a:defRPr/>
            </a:pPr>
            <a:endParaRPr kumimoji="0" lang="en-GB" sz="2000" b="0" i="0" u="none" strike="noStrike" kern="1200" cap="none" spc="0" normalizeH="0" baseline="0" noProof="0" dirty="0">
              <a:ln>
                <a:noFill/>
              </a:ln>
              <a:solidFill>
                <a:schemeClr val="tx1"/>
              </a:solidFill>
              <a:effectLst/>
              <a:uLnTx/>
              <a:uFillTx/>
              <a:latin typeface="+mn-lt"/>
              <a:ea typeface="+mn-ea"/>
              <a:cs typeface="Arial"/>
            </a:endParaRPr>
          </a:p>
        </p:txBody>
      </p:sp>
      <p:sp>
        <p:nvSpPr>
          <p:cNvPr id="21" name="Left Brace 20"/>
          <p:cNvSpPr/>
          <p:nvPr/>
        </p:nvSpPr>
        <p:spPr>
          <a:xfrm>
            <a:off x="2267744" y="1447800"/>
            <a:ext cx="304800" cy="1219200"/>
          </a:xfrm>
          <a:prstGeom prst="leftBrace">
            <a:avLst>
              <a:gd name="adj1" fmla="val 8333"/>
              <a:gd name="adj2" fmla="val 46717"/>
            </a:avLst>
          </a:prstGeom>
          <a:ln w="3810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22" name="TextBox 21"/>
          <p:cNvSpPr txBox="1"/>
          <p:nvPr/>
        </p:nvSpPr>
        <p:spPr>
          <a:xfrm>
            <a:off x="1331640" y="1700808"/>
            <a:ext cx="838200" cy="584775"/>
          </a:xfrm>
          <a:prstGeom prst="rect">
            <a:avLst/>
          </a:prstGeom>
          <a:noFill/>
        </p:spPr>
        <p:txBody>
          <a:bodyPr wrap="square" rtlCol="0">
            <a:spAutoFit/>
          </a:bodyPr>
          <a:lstStyle/>
          <a:p>
            <a:r>
              <a:rPr lang="en-US" sz="1600" dirty="0" smtClean="0">
                <a:solidFill>
                  <a:schemeClr val="bg1"/>
                </a:solidFill>
              </a:rPr>
              <a:t>Marine Riser</a:t>
            </a:r>
            <a:endParaRPr lang="en-GB" sz="1600" dirty="0">
              <a:solidFill>
                <a:schemeClr val="bg1"/>
              </a:solidFill>
            </a:endParaRPr>
          </a:p>
        </p:txBody>
      </p:sp>
      <p:pic>
        <p:nvPicPr>
          <p:cNvPr id="2051" name="Picture 3"/>
          <p:cNvPicPr>
            <a:picLocks noChangeAspect="1" noChangeArrowheads="1"/>
          </p:cNvPicPr>
          <p:nvPr/>
        </p:nvPicPr>
        <p:blipFill>
          <a:blip r:embed="rId3"/>
          <a:srcRect/>
          <a:stretch>
            <a:fillRect/>
          </a:stretch>
        </p:blipFill>
        <p:spPr bwMode="auto">
          <a:xfrm>
            <a:off x="124492" y="692696"/>
            <a:ext cx="1063132" cy="1884224"/>
          </a:xfrm>
          <a:prstGeom prst="rect">
            <a:avLst/>
          </a:prstGeom>
          <a:noFill/>
          <a:ln w="9525">
            <a:noFill/>
            <a:miter lim="800000"/>
            <a:headEnd/>
            <a:tailEnd/>
          </a:ln>
        </p:spPr>
      </p:pic>
      <p:sp>
        <p:nvSpPr>
          <p:cNvPr id="23" name="Footer Placeholder 53"/>
          <p:cNvSpPr>
            <a:spLocks noGrp="1"/>
          </p:cNvSpPr>
          <p:nvPr>
            <p:ph type="ftr" sz="quarter" idx="11"/>
          </p:nvPr>
        </p:nvSpPr>
        <p:spPr>
          <a:xfrm>
            <a:off x="457200" y="6411916"/>
            <a:ext cx="5562600" cy="365125"/>
          </a:xfrm>
        </p:spPr>
        <p:txBody>
          <a:bodyPr/>
          <a:lstStyle/>
          <a:p>
            <a:pPr algn="l">
              <a:defRPr/>
            </a:pPr>
            <a:r>
              <a:rPr lang="en-US" sz="900" smtClean="0">
                <a:solidFill>
                  <a:schemeClr val="tx1"/>
                </a:solidFill>
              </a:rPr>
              <a:t>28th October 2014</a:t>
            </a:r>
            <a:endParaRPr lang="fr-FR" sz="900" dirty="0">
              <a:solidFill>
                <a:schemeClr val="tx1"/>
              </a:solidFill>
            </a:endParaRPr>
          </a:p>
        </p:txBody>
      </p:sp>
    </p:spTree>
    <p:extLst>
      <p:ext uri="{BB962C8B-B14F-4D97-AF65-F5344CB8AC3E}">
        <p14:creationId xmlns:p14="http://schemas.microsoft.com/office/powerpoint/2010/main" xmlns="" val="14243410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en-GB" sz="2400" dirty="0" smtClean="0"/>
              <a:t>Deep Water rigs</a:t>
            </a:r>
            <a:endParaRPr lang="fr-FR" sz="2400" dirty="0"/>
          </a:p>
        </p:txBody>
      </p:sp>
      <p:sp>
        <p:nvSpPr>
          <p:cNvPr id="3" name="Espace réservé du numéro de diapositive 2"/>
          <p:cNvSpPr>
            <a:spLocks noGrp="1"/>
          </p:cNvSpPr>
          <p:nvPr>
            <p:ph type="sldNum" sz="quarter" idx="11"/>
          </p:nvPr>
        </p:nvSpPr>
        <p:spPr/>
        <p:txBody>
          <a:bodyPr/>
          <a:lstStyle/>
          <a:p>
            <a:fld id="{21F90BE8-D879-4F46-ACF9-7BCC67DCFB75}" type="slidenum">
              <a:rPr lang="en-GB" smtClean="0"/>
              <a:pPr/>
              <a:t>12</a:t>
            </a:fld>
            <a:endParaRPr lang="en-GB"/>
          </a:p>
        </p:txBody>
      </p:sp>
      <p:sp>
        <p:nvSpPr>
          <p:cNvPr id="5" name="Espace réservé du contenu 4"/>
          <p:cNvSpPr>
            <a:spLocks noGrp="1"/>
          </p:cNvSpPr>
          <p:nvPr>
            <p:ph type="body" sz="quarter" idx="12"/>
          </p:nvPr>
        </p:nvSpPr>
        <p:spPr>
          <a:xfrm>
            <a:off x="347038" y="1106950"/>
            <a:ext cx="7467912" cy="5502277"/>
          </a:xfrm>
        </p:spPr>
        <p:txBody>
          <a:bodyPr>
            <a:normAutofit fontScale="92500" lnSpcReduction="10000"/>
          </a:bodyPr>
          <a:lstStyle/>
          <a:p>
            <a:r>
              <a:rPr lang="en-GB" dirty="0" smtClean="0"/>
              <a:t>2 possible types of Rigs:</a:t>
            </a:r>
          </a:p>
          <a:p>
            <a:pPr>
              <a:buNone/>
            </a:pPr>
            <a:r>
              <a:rPr lang="en-US" dirty="0" smtClean="0"/>
              <a:t>            </a:t>
            </a:r>
          </a:p>
          <a:p>
            <a:pPr>
              <a:buNone/>
            </a:pPr>
            <a:r>
              <a:rPr lang="en-US" dirty="0" smtClean="0"/>
              <a:t>		    </a:t>
            </a:r>
            <a:r>
              <a:rPr lang="en-US" u="sng" dirty="0" smtClean="0"/>
              <a:t>Semisubmersible</a:t>
            </a:r>
            <a:r>
              <a:rPr lang="en-US" dirty="0" smtClean="0"/>
              <a:t>				</a:t>
            </a:r>
          </a:p>
          <a:p>
            <a:pPr>
              <a:buNone/>
            </a:pPr>
            <a:endParaRPr lang="en-US" dirty="0" smtClean="0"/>
          </a:p>
          <a:p>
            <a:pPr>
              <a:buNone/>
            </a:pPr>
            <a:endParaRPr lang="en-US" dirty="0" smtClean="0"/>
          </a:p>
          <a:p>
            <a:pPr>
              <a:buNone/>
            </a:pPr>
            <a:r>
              <a:rPr lang="en-US" dirty="0" smtClean="0"/>
              <a:t>									   or</a:t>
            </a:r>
          </a:p>
          <a:p>
            <a:pPr>
              <a:buNone/>
            </a:pPr>
            <a:r>
              <a:rPr lang="en-US" dirty="0" smtClean="0"/>
              <a:t> </a:t>
            </a:r>
          </a:p>
          <a:p>
            <a:pPr>
              <a:buNone/>
            </a:pPr>
            <a:endParaRPr lang="en-US" dirty="0" smtClean="0"/>
          </a:p>
          <a:p>
            <a:pPr>
              <a:buNone/>
            </a:pPr>
            <a:endParaRPr lang="en-US" dirty="0" smtClean="0"/>
          </a:p>
          <a:p>
            <a:pPr>
              <a:buNone/>
            </a:pPr>
            <a:endParaRPr lang="en-US" dirty="0" smtClean="0"/>
          </a:p>
          <a:p>
            <a:pPr>
              <a:buNone/>
            </a:pPr>
            <a:r>
              <a:rPr lang="en-US" sz="1600" dirty="0" smtClean="0"/>
              <a:t>     Operating water depth: ~ 2,500m</a:t>
            </a:r>
          </a:p>
          <a:p>
            <a:pPr>
              <a:buNone/>
            </a:pPr>
            <a:r>
              <a:rPr lang="en-US" sz="1600" dirty="0" smtClean="0"/>
              <a:t>     Dynamic Positioning</a:t>
            </a:r>
          </a:p>
          <a:p>
            <a:pPr>
              <a:buNone/>
            </a:pPr>
            <a:endParaRPr lang="en-US" sz="1600" dirty="0" smtClean="0"/>
          </a:p>
          <a:p>
            <a:pPr>
              <a:buNone/>
            </a:pPr>
            <a:endParaRPr lang="en-US" sz="1600" dirty="0" smtClean="0"/>
          </a:p>
          <a:p>
            <a:pPr>
              <a:buNone/>
            </a:pPr>
            <a:r>
              <a:rPr lang="en-US" sz="1600" dirty="0" smtClean="0"/>
              <a:t>					            </a:t>
            </a:r>
            <a:r>
              <a:rPr lang="en-US" sz="1700" b="1" dirty="0" smtClean="0"/>
              <a:t>Personnel on Board:  160 to 180</a:t>
            </a:r>
          </a:p>
          <a:p>
            <a:pPr>
              <a:buNone/>
            </a:pPr>
            <a:r>
              <a:rPr lang="en-US" sz="1600" dirty="0" smtClean="0"/>
              <a:t>				</a:t>
            </a:r>
            <a:endParaRPr lang="en-US" sz="1400" dirty="0" smtClean="0"/>
          </a:p>
          <a:p>
            <a:pPr>
              <a:buNone/>
            </a:pPr>
            <a:endParaRPr lang="en-US" dirty="0" smtClean="0"/>
          </a:p>
          <a:p>
            <a:pPr>
              <a:buNone/>
            </a:pPr>
            <a:endParaRPr lang="en-US" dirty="0" smtClean="0"/>
          </a:p>
        </p:txBody>
      </p:sp>
      <p:pic>
        <p:nvPicPr>
          <p:cNvPr id="1027" name="Picture 3"/>
          <p:cNvPicPr>
            <a:picLocks noChangeAspect="1" noChangeArrowheads="1"/>
          </p:cNvPicPr>
          <p:nvPr/>
        </p:nvPicPr>
        <p:blipFill>
          <a:blip r:embed="rId2"/>
          <a:srcRect/>
          <a:stretch>
            <a:fillRect/>
          </a:stretch>
        </p:blipFill>
        <p:spPr bwMode="auto">
          <a:xfrm>
            <a:off x="5181600" y="2316617"/>
            <a:ext cx="3200400" cy="1826458"/>
          </a:xfrm>
          <a:prstGeom prst="rect">
            <a:avLst/>
          </a:prstGeom>
          <a:noFill/>
          <a:ln w="9525">
            <a:noFill/>
            <a:miter lim="800000"/>
            <a:headEnd/>
            <a:tailEnd/>
          </a:ln>
        </p:spPr>
      </p:pic>
      <p:pic>
        <p:nvPicPr>
          <p:cNvPr id="1031" name="Picture 7" descr="http://gcaptain.com/wp-content/uploads/2013/01/Eirik-Raude.jpg"/>
          <p:cNvPicPr>
            <a:picLocks noChangeAspect="1" noChangeArrowheads="1"/>
          </p:cNvPicPr>
          <p:nvPr/>
        </p:nvPicPr>
        <p:blipFill>
          <a:blip r:embed="rId3"/>
          <a:srcRect/>
          <a:stretch>
            <a:fillRect/>
          </a:stretch>
        </p:blipFill>
        <p:spPr bwMode="auto">
          <a:xfrm>
            <a:off x="685800" y="2142825"/>
            <a:ext cx="2667000" cy="2000250"/>
          </a:xfrm>
          <a:prstGeom prst="rect">
            <a:avLst/>
          </a:prstGeom>
          <a:noFill/>
        </p:spPr>
      </p:pic>
      <p:sp>
        <p:nvSpPr>
          <p:cNvPr id="10" name="Espace réservé du contenu 4"/>
          <p:cNvSpPr txBox="1">
            <a:spLocks/>
          </p:cNvSpPr>
          <p:nvPr/>
        </p:nvSpPr>
        <p:spPr>
          <a:xfrm>
            <a:off x="4674175" y="1475941"/>
            <a:ext cx="4661850" cy="4856584"/>
          </a:xfrm>
          <a:prstGeom prst="rect">
            <a:avLst/>
          </a:prstGeom>
        </p:spPr>
        <p:txBody>
          <a:bodyPr vert="horz" lIns="91440" tIns="45720" rIns="91440" bIns="45720" rtlCol="0">
            <a:normAutofit/>
          </a:bodyPr>
          <a:lstStyle/>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Arial"/>
              </a:rPr>
              <a:t>		       	  </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Arial"/>
              </a:rPr>
              <a:t>   				</a:t>
            </a:r>
            <a:r>
              <a:rPr kumimoji="0" lang="en-US" sz="2000" b="0" i="0" u="sng" strike="noStrike" kern="1200" cap="none" spc="0" normalizeH="0" baseline="0" noProof="0" dirty="0" smtClean="0">
                <a:ln>
                  <a:noFill/>
                </a:ln>
                <a:solidFill>
                  <a:schemeClr val="tx1"/>
                </a:solidFill>
                <a:effectLst/>
                <a:uLnTx/>
                <a:uFillTx/>
                <a:latin typeface="+mn-lt"/>
                <a:ea typeface="+mn-ea"/>
                <a:cs typeface="Arial"/>
              </a:rPr>
              <a:t>Drill ship</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Arial"/>
              </a:rPr>
              <a:t>									</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Arial"/>
              </a:rPr>
              <a:t> </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a:p>
            <a:pPr marL="285750" lvl="0" indent="-285750">
              <a:spcBef>
                <a:spcPts val="300"/>
              </a:spcBef>
              <a:spcAft>
                <a:spcPts val="300"/>
              </a:spcAft>
              <a:buClr>
                <a:schemeClr val="accent5">
                  <a:lumMod val="75000"/>
                </a:schemeClr>
              </a:buClr>
              <a:buSzPct val="120000"/>
              <a:defRPr/>
            </a:pPr>
            <a:r>
              <a:rPr lang="en-US" sz="1600" dirty="0" smtClean="0">
                <a:cs typeface="Arial"/>
              </a:rPr>
              <a:t>	   </a:t>
            </a:r>
            <a:r>
              <a:rPr lang="en-US" sz="1500" dirty="0" smtClean="0">
                <a:cs typeface="Arial"/>
              </a:rPr>
              <a:t>Operating water depth: ~ 3,300m</a:t>
            </a:r>
          </a:p>
          <a:p>
            <a:pPr marL="285750" lvl="0" indent="-285750">
              <a:spcBef>
                <a:spcPts val="300"/>
              </a:spcBef>
              <a:spcAft>
                <a:spcPts val="300"/>
              </a:spcAft>
              <a:buClr>
                <a:schemeClr val="accent5">
                  <a:lumMod val="75000"/>
                </a:schemeClr>
              </a:buClr>
              <a:buSzPct val="120000"/>
              <a:defRPr/>
            </a:pPr>
            <a:r>
              <a:rPr lang="en-US" sz="1500" dirty="0" smtClean="0">
                <a:cs typeface="Arial"/>
              </a:rPr>
              <a:t>   		Dynamic Positioning</a:t>
            </a:r>
          </a:p>
          <a:p>
            <a:pPr marL="285750" indent="-285750">
              <a:spcBef>
                <a:spcPts val="300"/>
              </a:spcBef>
              <a:spcAft>
                <a:spcPts val="300"/>
              </a:spcAft>
              <a:buClr>
                <a:schemeClr val="accent5">
                  <a:lumMod val="75000"/>
                </a:schemeClr>
              </a:buClr>
              <a:buSzPct val="120000"/>
              <a:defRPr/>
            </a:pPr>
            <a:r>
              <a:rPr lang="en-US" sz="1600" dirty="0" smtClean="0"/>
              <a:t>   </a:t>
            </a:r>
          </a:p>
          <a:p>
            <a:pPr marL="285750" lvl="0" indent="-285750">
              <a:spcBef>
                <a:spcPts val="300"/>
              </a:spcBef>
              <a:spcAft>
                <a:spcPts val="300"/>
              </a:spcAft>
              <a:buClr>
                <a:schemeClr val="accent5">
                  <a:lumMod val="75000"/>
                </a:schemeClr>
              </a:buClr>
              <a:buSzPct val="120000"/>
              <a:defRPr/>
            </a:pPr>
            <a:endParaRPr lang="en-US" sz="1600" dirty="0" smtClean="0">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None/>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Arial"/>
            </a:endParaRPr>
          </a:p>
        </p:txBody>
      </p:sp>
      <p:sp>
        <p:nvSpPr>
          <p:cNvPr id="14" name="Footer Placeholder 13"/>
          <p:cNvSpPr>
            <a:spLocks noGrp="1"/>
          </p:cNvSpPr>
          <p:nvPr>
            <p:ph type="ftr" sz="quarter" idx="10"/>
          </p:nvPr>
        </p:nvSpPr>
        <p:spPr/>
        <p:txBody>
          <a:bodyPr/>
          <a:lstStyle/>
          <a:p>
            <a:r>
              <a:rPr lang="en-US" sz="800" smtClean="0"/>
              <a:t>28th October 2014</a:t>
            </a:r>
            <a:endParaRPr lang="en-GB" sz="800" dirty="0"/>
          </a:p>
        </p:txBody>
      </p:sp>
    </p:spTree>
    <p:extLst>
      <p:ext uri="{BB962C8B-B14F-4D97-AF65-F5344CB8AC3E}">
        <p14:creationId xmlns:p14="http://schemas.microsoft.com/office/powerpoint/2010/main" xmlns="" val="14243410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31575" y="274638"/>
            <a:ext cx="8218488" cy="635000"/>
          </a:xfrm>
        </p:spPr>
        <p:txBody>
          <a:bodyPr/>
          <a:lstStyle/>
          <a:p>
            <a:r>
              <a:rPr lang="en-GB" sz="2400" dirty="0" smtClean="0"/>
              <a:t>Logistic support</a:t>
            </a:r>
            <a:endParaRPr lang="fr-FR" sz="2400" dirty="0"/>
          </a:p>
        </p:txBody>
      </p:sp>
      <p:sp>
        <p:nvSpPr>
          <p:cNvPr id="3" name="Espace réservé du numéro de diapositive 2"/>
          <p:cNvSpPr>
            <a:spLocks noGrp="1"/>
          </p:cNvSpPr>
          <p:nvPr>
            <p:ph type="sldNum" sz="quarter" idx="11"/>
          </p:nvPr>
        </p:nvSpPr>
        <p:spPr/>
        <p:txBody>
          <a:bodyPr/>
          <a:lstStyle/>
          <a:p>
            <a:fld id="{21F90BE8-D879-4F46-ACF9-7BCC67DCFB75}" type="slidenum">
              <a:rPr lang="en-GB" smtClean="0"/>
              <a:pPr/>
              <a:t>13</a:t>
            </a:fld>
            <a:endParaRPr lang="en-GB"/>
          </a:p>
        </p:txBody>
      </p:sp>
      <p:sp>
        <p:nvSpPr>
          <p:cNvPr id="5" name="Espace réservé du contenu 4"/>
          <p:cNvSpPr>
            <a:spLocks noGrp="1"/>
          </p:cNvSpPr>
          <p:nvPr>
            <p:ph type="body" sz="quarter" idx="12"/>
          </p:nvPr>
        </p:nvSpPr>
        <p:spPr>
          <a:xfrm>
            <a:off x="228288" y="652577"/>
            <a:ext cx="8610912" cy="5151183"/>
          </a:xfrm>
        </p:spPr>
        <p:txBody>
          <a:bodyPr>
            <a:normAutofit fontScale="92500" lnSpcReduction="10000"/>
          </a:bodyPr>
          <a:lstStyle/>
          <a:p>
            <a:pPr>
              <a:buNone/>
            </a:pPr>
            <a:r>
              <a:rPr lang="en-US" dirty="0" smtClean="0"/>
              <a:t>Need direct access to Black Sea</a:t>
            </a:r>
          </a:p>
          <a:p>
            <a:pPr>
              <a:buNone/>
            </a:pPr>
            <a:endParaRPr lang="en-US" u="sng" dirty="0" smtClean="0"/>
          </a:p>
          <a:p>
            <a:r>
              <a:rPr lang="en-US" u="sng" dirty="0" smtClean="0"/>
              <a:t>Storage base</a:t>
            </a:r>
          </a:p>
          <a:p>
            <a:pPr>
              <a:buNone/>
            </a:pPr>
            <a:r>
              <a:rPr lang="en-US" dirty="0" smtClean="0"/>
              <a:t> 	</a:t>
            </a:r>
            <a:r>
              <a:rPr lang="en-US" sz="1800" dirty="0" smtClean="0"/>
              <a:t>6,500m² logistic base  (Yard &amp; Warehouse)</a:t>
            </a:r>
          </a:p>
          <a:p>
            <a:pPr>
              <a:buNone/>
            </a:pPr>
            <a:r>
              <a:rPr lang="en-GB" sz="1800" dirty="0" smtClean="0"/>
              <a:t>	cranes, trucking, personnel</a:t>
            </a:r>
          </a:p>
          <a:p>
            <a:pPr>
              <a:buNone/>
            </a:pPr>
            <a:r>
              <a:rPr lang="en-GB" sz="1800" dirty="0" smtClean="0"/>
              <a:t>     	diesel fuel, water, bulk materials (cement, barite, </a:t>
            </a:r>
            <a:r>
              <a:rPr lang="en-GB" sz="1800" dirty="0" err="1" smtClean="0"/>
              <a:t>bentonite</a:t>
            </a:r>
            <a:r>
              <a:rPr lang="en-GB" sz="1800" dirty="0" smtClean="0"/>
              <a:t>) –  large quantities</a:t>
            </a:r>
          </a:p>
          <a:p>
            <a:pPr>
              <a:buNone/>
            </a:pPr>
            <a:r>
              <a:rPr lang="en-GB" sz="1800" dirty="0" smtClean="0"/>
              <a:t>     	importation of goods</a:t>
            </a:r>
          </a:p>
          <a:p>
            <a:pPr>
              <a:buNone/>
            </a:pPr>
            <a:r>
              <a:rPr lang="en-GB" sz="1800" dirty="0" smtClean="0"/>
              <a:t>     	back up equipment available</a:t>
            </a:r>
          </a:p>
          <a:p>
            <a:pPr>
              <a:buNone/>
            </a:pPr>
            <a:endParaRPr lang="en-GB" sz="1800" dirty="0" smtClean="0"/>
          </a:p>
          <a:p>
            <a:r>
              <a:rPr lang="en-GB" u="sng" dirty="0" smtClean="0"/>
              <a:t>2 supply vessels</a:t>
            </a:r>
          </a:p>
          <a:p>
            <a:pPr>
              <a:buNone/>
            </a:pPr>
            <a:r>
              <a:rPr lang="en-US" sz="1800" dirty="0" smtClean="0"/>
              <a:t>	jetty with 100m berthing capacity </a:t>
            </a:r>
          </a:p>
          <a:p>
            <a:pPr>
              <a:buNone/>
            </a:pPr>
            <a:r>
              <a:rPr lang="en-US" sz="1800" dirty="0" smtClean="0"/>
              <a:t>	(minimum water depth 7.5m)</a:t>
            </a:r>
          </a:p>
          <a:p>
            <a:pPr>
              <a:buNone/>
            </a:pPr>
            <a:endParaRPr lang="en-US" dirty="0" smtClean="0"/>
          </a:p>
          <a:p>
            <a:r>
              <a:rPr lang="en-US" u="sng" dirty="0" smtClean="0"/>
              <a:t>1 permanent helicopter</a:t>
            </a:r>
            <a:endParaRPr lang="en-GB" u="sng" dirty="0" smtClean="0"/>
          </a:p>
          <a:p>
            <a:pPr>
              <a:buNone/>
            </a:pPr>
            <a:r>
              <a:rPr lang="en-US" dirty="0" smtClean="0"/>
              <a:t>     </a:t>
            </a:r>
            <a:r>
              <a:rPr lang="en-US" sz="1800" dirty="0" smtClean="0"/>
              <a:t>+ 1 back-up</a:t>
            </a:r>
            <a:endParaRPr lang="en-US" dirty="0" smtClean="0"/>
          </a:p>
          <a:p>
            <a:pPr>
              <a:buNone/>
            </a:pPr>
            <a:endParaRPr lang="en-US" dirty="0" smtClean="0"/>
          </a:p>
          <a:p>
            <a:pPr>
              <a:buNone/>
            </a:pPr>
            <a:endParaRPr lang="en-US" sz="1600" dirty="0" smtClean="0"/>
          </a:p>
          <a:p>
            <a:pPr>
              <a:buNone/>
            </a:pPr>
            <a:endParaRPr lang="en-US" sz="1600" dirty="0" smtClean="0"/>
          </a:p>
          <a:p>
            <a:pPr>
              <a:buNone/>
            </a:pPr>
            <a:endParaRPr lang="en-US" dirty="0" smtClean="0"/>
          </a:p>
          <a:p>
            <a:pPr>
              <a:buNone/>
            </a:pPr>
            <a:endParaRPr lang="en-US" dirty="0" smtClean="0"/>
          </a:p>
        </p:txBody>
      </p:sp>
      <p:pic>
        <p:nvPicPr>
          <p:cNvPr id="1026" name="Picture 2"/>
          <p:cNvPicPr>
            <a:picLocks noChangeAspect="1" noChangeArrowheads="1"/>
          </p:cNvPicPr>
          <p:nvPr/>
        </p:nvPicPr>
        <p:blipFill>
          <a:blip r:embed="rId2"/>
          <a:srcRect/>
          <a:stretch>
            <a:fillRect/>
          </a:stretch>
        </p:blipFill>
        <p:spPr bwMode="auto">
          <a:xfrm>
            <a:off x="5774908" y="53835"/>
            <a:ext cx="2988092" cy="2155965"/>
          </a:xfrm>
          <a:prstGeom prst="rect">
            <a:avLst/>
          </a:prstGeom>
          <a:noFill/>
          <a:ln w="9525">
            <a:noFill/>
            <a:miter lim="800000"/>
            <a:headEnd/>
            <a:tailEnd/>
          </a:ln>
        </p:spPr>
      </p:pic>
      <p:pic>
        <p:nvPicPr>
          <p:cNvPr id="12" name="Picture 4"/>
          <p:cNvPicPr>
            <a:picLocks noChangeAspect="1" noChangeArrowheads="1"/>
          </p:cNvPicPr>
          <p:nvPr/>
        </p:nvPicPr>
        <p:blipFill>
          <a:blip r:embed="rId3" cstate="print"/>
          <a:srcRect l="9945" t="34228" r="35124" b="25126"/>
          <a:stretch>
            <a:fillRect/>
          </a:stretch>
        </p:blipFill>
        <p:spPr bwMode="auto">
          <a:xfrm>
            <a:off x="6096000" y="2743200"/>
            <a:ext cx="2743200" cy="1435250"/>
          </a:xfrm>
          <a:prstGeom prst="rect">
            <a:avLst/>
          </a:prstGeom>
          <a:noFill/>
          <a:ln w="9525">
            <a:noFill/>
            <a:miter lim="800000"/>
            <a:headEnd/>
            <a:tailEnd/>
          </a:ln>
        </p:spPr>
      </p:pic>
      <p:pic>
        <p:nvPicPr>
          <p:cNvPr id="11" name="Picture 37" descr="PUMA8"/>
          <p:cNvPicPr>
            <a:picLocks noChangeAspect="1" noChangeArrowheads="1"/>
          </p:cNvPicPr>
          <p:nvPr/>
        </p:nvPicPr>
        <p:blipFill>
          <a:blip r:embed="rId4" cstate="print"/>
          <a:srcRect/>
          <a:stretch>
            <a:fillRect/>
          </a:stretch>
        </p:blipFill>
        <p:spPr bwMode="auto">
          <a:xfrm>
            <a:off x="5105400" y="3886200"/>
            <a:ext cx="1600200" cy="1270497"/>
          </a:xfrm>
          <a:prstGeom prst="rect">
            <a:avLst/>
          </a:prstGeom>
          <a:noFill/>
        </p:spPr>
      </p:pic>
      <p:sp>
        <p:nvSpPr>
          <p:cNvPr id="10" name="Rectangle 2"/>
          <p:cNvSpPr txBox="1">
            <a:spLocks noChangeArrowheads="1"/>
          </p:cNvSpPr>
          <p:nvPr/>
        </p:nvSpPr>
        <p:spPr>
          <a:xfrm>
            <a:off x="447269" y="5803760"/>
            <a:ext cx="8228419" cy="360099"/>
          </a:xfrm>
          <a:prstGeom prst="rect">
            <a:avLst/>
          </a:prstGeom>
          <a:no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smtClean="0">
                <a:ln>
                  <a:noFill/>
                </a:ln>
                <a:solidFill>
                  <a:schemeClr val="accent5">
                    <a:lumMod val="75000"/>
                  </a:schemeClr>
                </a:solidFill>
                <a:effectLst/>
                <a:uLnTx/>
                <a:uFillTx/>
                <a:latin typeface="+mj-lt"/>
                <a:ea typeface="+mj-ea"/>
                <a:cs typeface="Arial"/>
              </a:rPr>
              <a:t>HEAVY</a:t>
            </a:r>
            <a:r>
              <a:rPr kumimoji="0" lang="en-US" sz="2400" b="1" i="0" u="none" strike="noStrike" kern="1200" cap="all" spc="0" normalizeH="0" noProof="0" dirty="0" smtClean="0">
                <a:ln>
                  <a:noFill/>
                </a:ln>
                <a:solidFill>
                  <a:schemeClr val="accent5">
                    <a:lumMod val="75000"/>
                  </a:schemeClr>
                </a:solidFill>
                <a:effectLst/>
                <a:uLnTx/>
                <a:uFillTx/>
                <a:latin typeface="+mj-lt"/>
                <a:ea typeface="+mj-ea"/>
                <a:cs typeface="Arial"/>
              </a:rPr>
              <a:t> </a:t>
            </a:r>
            <a:r>
              <a:rPr kumimoji="0" lang="en-US" sz="2400" b="1" i="0" u="none" strike="noStrike" kern="1200" cap="all" spc="0" normalizeH="0" baseline="0" noProof="0" dirty="0" smtClean="0">
                <a:ln>
                  <a:noFill/>
                </a:ln>
                <a:solidFill>
                  <a:schemeClr val="accent5">
                    <a:lumMod val="75000"/>
                  </a:schemeClr>
                </a:solidFill>
                <a:effectLst/>
                <a:uLnTx/>
                <a:uFillTx/>
                <a:latin typeface="+mj-lt"/>
                <a:ea typeface="+mj-ea"/>
                <a:cs typeface="Arial"/>
              </a:rPr>
              <a:t>Call for tenders PROCESS</a:t>
            </a:r>
          </a:p>
        </p:txBody>
      </p:sp>
      <p:sp>
        <p:nvSpPr>
          <p:cNvPr id="16" name="Footer Placeholder 15"/>
          <p:cNvSpPr>
            <a:spLocks noGrp="1"/>
          </p:cNvSpPr>
          <p:nvPr>
            <p:ph type="ftr" sz="quarter" idx="10"/>
          </p:nvPr>
        </p:nvSpPr>
        <p:spPr/>
        <p:txBody>
          <a:bodyPr/>
          <a:lstStyle/>
          <a:p>
            <a:r>
              <a:rPr lang="en-US" sz="800" smtClean="0"/>
              <a:t>28th October 2014</a:t>
            </a:r>
            <a:endParaRPr lang="en-GB" sz="800" dirty="0"/>
          </a:p>
        </p:txBody>
      </p:sp>
    </p:spTree>
    <p:extLst>
      <p:ext uri="{BB962C8B-B14F-4D97-AF65-F5344CB8AC3E}">
        <p14:creationId xmlns:p14="http://schemas.microsoft.com/office/powerpoint/2010/main" xmlns="" val="142434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21F90BE8-D879-4F46-ACF9-7BCC67DCFB75}" type="slidenum">
              <a:rPr lang="fr-FR" smtClean="0"/>
              <a:pPr/>
              <a:t>14</a:t>
            </a:fld>
            <a:endParaRPr lang="fr-FR"/>
          </a:p>
        </p:txBody>
      </p:sp>
      <p:graphicFrame>
        <p:nvGraphicFramePr>
          <p:cNvPr id="6" name="Diagramme 5"/>
          <p:cNvGraphicFramePr/>
          <p:nvPr/>
        </p:nvGraphicFramePr>
        <p:xfrm>
          <a:off x="251520" y="104322"/>
          <a:ext cx="6096000" cy="19442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p:cNvGraphicFramePr/>
          <p:nvPr/>
        </p:nvGraphicFramePr>
        <p:xfrm>
          <a:off x="4355976" y="1880828"/>
          <a:ext cx="4392488" cy="18362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p:cNvGraphicFramePr/>
          <p:nvPr/>
        </p:nvGraphicFramePr>
        <p:xfrm>
          <a:off x="755576" y="3717032"/>
          <a:ext cx="7560840" cy="230425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26" name="Picture 2"/>
          <p:cNvPicPr>
            <a:picLocks noChangeAspect="1" noChangeArrowheads="1"/>
          </p:cNvPicPr>
          <p:nvPr/>
        </p:nvPicPr>
        <p:blipFill>
          <a:blip r:embed="rId17"/>
          <a:srcRect/>
          <a:stretch>
            <a:fillRect/>
          </a:stretch>
        </p:blipFill>
        <p:spPr bwMode="auto">
          <a:xfrm>
            <a:off x="7134621" y="69475"/>
            <a:ext cx="1640098" cy="1742605"/>
          </a:xfrm>
          <a:prstGeom prst="rect">
            <a:avLst/>
          </a:prstGeom>
          <a:noFill/>
          <a:ln w="9525">
            <a:noFill/>
            <a:miter lim="800000"/>
            <a:headEnd/>
            <a:tailEnd/>
          </a:ln>
        </p:spPr>
      </p:pic>
      <p:pic>
        <p:nvPicPr>
          <p:cNvPr id="12" name="Picture 4" descr="C:\Users\J0023418\AppData\Local\Microsoft\Windows\Temporary Internet Files\Content.Outlook\6IEUXB03\nov2012 036.JPG"/>
          <p:cNvPicPr>
            <a:picLocks noChangeAspect="1" noChangeArrowheads="1"/>
          </p:cNvPicPr>
          <p:nvPr/>
        </p:nvPicPr>
        <p:blipFill>
          <a:blip r:embed="rId18" cstate="print"/>
          <a:srcRect/>
          <a:stretch>
            <a:fillRect/>
          </a:stretch>
        </p:blipFill>
        <p:spPr bwMode="auto">
          <a:xfrm>
            <a:off x="457200" y="1971212"/>
            <a:ext cx="1812242" cy="1353588"/>
          </a:xfrm>
          <a:prstGeom prst="rect">
            <a:avLst/>
          </a:prstGeom>
          <a:noFill/>
        </p:spPr>
      </p:pic>
      <p:grpSp>
        <p:nvGrpSpPr>
          <p:cNvPr id="13" name="Groupe 8"/>
          <p:cNvGrpSpPr>
            <a:grpSpLocks/>
          </p:cNvGrpSpPr>
          <p:nvPr/>
        </p:nvGrpSpPr>
        <p:grpSpPr bwMode="auto">
          <a:xfrm>
            <a:off x="1984303" y="1063830"/>
            <a:ext cx="2371673" cy="1584176"/>
            <a:chOff x="402315" y="1208395"/>
            <a:chExt cx="7166885" cy="4965393"/>
          </a:xfrm>
        </p:grpSpPr>
        <p:pic>
          <p:nvPicPr>
            <p:cNvPr id="14" name="Image 5"/>
            <p:cNvPicPr>
              <a:picLocks noChangeAspect="1" noChangeArrowheads="1"/>
            </p:cNvPicPr>
            <p:nvPr/>
          </p:nvPicPr>
          <p:blipFill>
            <a:blip r:embed="rId19" cstate="screen"/>
            <a:srcRect/>
            <a:stretch>
              <a:fillRect/>
            </a:stretch>
          </p:blipFill>
          <p:spPr bwMode="auto">
            <a:xfrm>
              <a:off x="402315" y="1208395"/>
              <a:ext cx="5494569" cy="4466610"/>
            </a:xfrm>
            <a:prstGeom prst="rect">
              <a:avLst/>
            </a:prstGeom>
            <a:noFill/>
            <a:ln w="9525">
              <a:noFill/>
              <a:miter lim="800000"/>
              <a:headEnd/>
              <a:tailEnd/>
            </a:ln>
          </p:spPr>
        </p:pic>
        <p:pic>
          <p:nvPicPr>
            <p:cNvPr id="15" name="Picture 2"/>
            <p:cNvPicPr>
              <a:picLocks noChangeAspect="1" noChangeArrowheads="1"/>
            </p:cNvPicPr>
            <p:nvPr/>
          </p:nvPicPr>
          <p:blipFill>
            <a:blip r:embed="rId20" cstate="screen"/>
            <a:srcRect/>
            <a:stretch>
              <a:fillRect/>
            </a:stretch>
          </p:blipFill>
          <p:spPr bwMode="auto">
            <a:xfrm>
              <a:off x="5562600" y="2799939"/>
              <a:ext cx="2006600" cy="3373849"/>
            </a:xfrm>
            <a:prstGeom prst="rect">
              <a:avLst/>
            </a:prstGeom>
            <a:noFill/>
            <a:ln w="12700" algn="ctr">
              <a:noFill/>
              <a:miter lim="800000"/>
              <a:headEnd/>
              <a:tailEnd/>
            </a:ln>
          </p:spPr>
        </p:pic>
      </p:grpSp>
      <p:pic>
        <p:nvPicPr>
          <p:cNvPr id="16" name="Picture 2"/>
          <p:cNvPicPr>
            <a:picLocks noChangeAspect="1" noChangeArrowheads="1"/>
          </p:cNvPicPr>
          <p:nvPr/>
        </p:nvPicPr>
        <p:blipFill>
          <a:blip r:embed="rId21"/>
          <a:srcRect/>
          <a:stretch>
            <a:fillRect/>
          </a:stretch>
        </p:blipFill>
        <p:spPr bwMode="auto">
          <a:xfrm>
            <a:off x="2491222" y="2740154"/>
            <a:ext cx="1864754" cy="1169292"/>
          </a:xfrm>
          <a:prstGeom prst="rect">
            <a:avLst/>
          </a:prstGeom>
          <a:noFill/>
          <a:ln w="9525">
            <a:noFill/>
            <a:miter lim="800000"/>
            <a:headEnd/>
            <a:tailEnd/>
          </a:ln>
        </p:spPr>
      </p:pic>
      <p:sp>
        <p:nvSpPr>
          <p:cNvPr id="17" name="ZoneTexte 16"/>
          <p:cNvSpPr txBox="1"/>
          <p:nvPr/>
        </p:nvSpPr>
        <p:spPr>
          <a:xfrm>
            <a:off x="5436096" y="4067780"/>
            <a:ext cx="1698525" cy="369332"/>
          </a:xfrm>
          <a:prstGeom prst="rect">
            <a:avLst/>
          </a:prstGeom>
          <a:noFill/>
        </p:spPr>
        <p:txBody>
          <a:bodyPr wrap="square" rtlCol="0">
            <a:spAutoFit/>
          </a:bodyPr>
          <a:lstStyle/>
          <a:p>
            <a:pPr lvl="0"/>
            <a:r>
              <a:rPr lang="en-US" b="1" u="sng" dirty="0" smtClean="0"/>
              <a:t>HSSE risks</a:t>
            </a:r>
            <a:endParaRPr lang="fr-FR" b="1" u="sng" dirty="0" smtClean="0"/>
          </a:p>
        </p:txBody>
      </p:sp>
      <p:sp>
        <p:nvSpPr>
          <p:cNvPr id="21" name="Footer Placeholder 20"/>
          <p:cNvSpPr>
            <a:spLocks noGrp="1"/>
          </p:cNvSpPr>
          <p:nvPr>
            <p:ph type="ftr" sz="quarter" idx="11"/>
          </p:nvPr>
        </p:nvSpPr>
        <p:spPr/>
        <p:txBody>
          <a:bodyPr/>
          <a:lstStyle/>
          <a:p>
            <a:r>
              <a:rPr lang="en-US" sz="800" smtClean="0"/>
              <a:t>28th October 2014</a:t>
            </a:r>
            <a:endParaRPr lang="en-GB" sz="8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164"/>
          <p:cNvSpPr/>
          <p:nvPr/>
        </p:nvSpPr>
        <p:spPr>
          <a:xfrm>
            <a:off x="388012" y="1443143"/>
            <a:ext cx="2664000" cy="2934032"/>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6" name="Rectangle 165"/>
          <p:cNvSpPr/>
          <p:nvPr/>
        </p:nvSpPr>
        <p:spPr>
          <a:xfrm>
            <a:off x="6037445" y="1443143"/>
            <a:ext cx="2664000" cy="2934032"/>
          </a:xfrm>
          <a:prstGeom prst="rect">
            <a:avLst/>
          </a:prstGeom>
          <a:solidFill>
            <a:schemeClr val="accent6">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7" name="Rectangle 166"/>
          <p:cNvSpPr/>
          <p:nvPr/>
        </p:nvSpPr>
        <p:spPr>
          <a:xfrm>
            <a:off x="3212728" y="1443143"/>
            <a:ext cx="2664000" cy="2934032"/>
          </a:xfrm>
          <a:prstGeom prst="rect">
            <a:avLst/>
          </a:prstGeom>
          <a:solidFill>
            <a:schemeClr val="accent6">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39" name="Picture 30" descr="CLiquer pour le zoom - PLATE-FORME DU CHAMP D'ABU AL BUKHOOSH, EN ABU DHABI. LES GISEMENTS EXPLOITES DEPUIS PLUSIEURS DECENNIES AU MOYEN-ORIENT REPRESENTENT ENCORE UN POTENTIEL CONSIDERABLE DE RESERVES POUR L'AVENIR.">
            <a:hlinkClick r:id="rId2"/>
          </p:cNvPr>
          <p:cNvPicPr>
            <a:picLocks noChangeArrowheads="1"/>
          </p:cNvPicPr>
          <p:nvPr/>
        </p:nvPicPr>
        <p:blipFill>
          <a:blip r:embed="rId3" cstate="screen"/>
          <a:srcRect/>
          <a:stretch>
            <a:fillRect/>
          </a:stretch>
        </p:blipFill>
        <p:spPr bwMode="auto">
          <a:xfrm>
            <a:off x="6039733" y="1454103"/>
            <a:ext cx="2654857" cy="1590963"/>
          </a:xfrm>
          <a:prstGeom prst="rect">
            <a:avLst/>
          </a:prstGeom>
          <a:noFill/>
          <a:ln w="9525">
            <a:noFill/>
            <a:miter lim="800000"/>
            <a:headEnd/>
            <a:tailEnd/>
          </a:ln>
          <a:effectLst/>
        </p:spPr>
      </p:pic>
      <p:pic>
        <p:nvPicPr>
          <p:cNvPr id="140" name="Picture 35" descr="CLiquer pour le zoom - A TERRE, LES CAMIONS VIBRATEURS JOUENT LE ROLE DE SOURCES EMETTRICES, LES CAPTEURS ETANT DES GEOPHONES.">
            <a:hlinkClick r:id="rId4"/>
          </p:cNvPr>
          <p:cNvPicPr>
            <a:picLocks noChangeAspect="1" noChangeArrowheads="1"/>
          </p:cNvPicPr>
          <p:nvPr/>
        </p:nvPicPr>
        <p:blipFill>
          <a:blip r:embed="rId5" cstate="screen"/>
          <a:srcRect/>
          <a:stretch>
            <a:fillRect/>
          </a:stretch>
        </p:blipFill>
        <p:spPr bwMode="auto">
          <a:xfrm>
            <a:off x="388010" y="1454103"/>
            <a:ext cx="2662930" cy="1584000"/>
          </a:xfrm>
          <a:prstGeom prst="rect">
            <a:avLst/>
          </a:prstGeom>
          <a:noFill/>
          <a:ln w="9525">
            <a:noFill/>
            <a:miter lim="800000"/>
            <a:headEnd/>
            <a:tailEnd/>
          </a:ln>
          <a:effectLst/>
        </p:spPr>
      </p:pic>
      <p:sp>
        <p:nvSpPr>
          <p:cNvPr id="141" name="Text Box 37"/>
          <p:cNvSpPr txBox="1">
            <a:spLocks noChangeArrowheads="1"/>
          </p:cNvSpPr>
          <p:nvPr/>
        </p:nvSpPr>
        <p:spPr bwMode="auto">
          <a:xfrm>
            <a:off x="426883" y="2521684"/>
            <a:ext cx="2617874" cy="338554"/>
          </a:xfrm>
          <a:prstGeom prst="rect">
            <a:avLst/>
          </a:prstGeom>
          <a:solidFill>
            <a:srgbClr val="FFFFFF"/>
          </a:solidFill>
          <a:ln w="9525">
            <a:noFill/>
            <a:miter lim="800000"/>
            <a:headEnd/>
            <a:tailEnd/>
          </a:ln>
          <a:effectLst/>
          <a:scene3d>
            <a:camera prst="orthographicFront"/>
            <a:lightRig rig="threePt" dir="t"/>
          </a:scene3d>
          <a:sp3d>
            <a:bevelT w="38100" h="38100" prst="artDeco"/>
          </a:sp3d>
        </p:spPr>
        <p:txBody>
          <a:bodyPr wrap="square" lIns="252000" rIns="252000">
            <a:spAutoFit/>
          </a:bodyPr>
          <a:lstStyle/>
          <a:p>
            <a:pPr algn="l">
              <a:defRPr/>
            </a:pPr>
            <a:r>
              <a:rPr lang="en-GB" sz="1600" b="1" dirty="0" smtClean="0">
                <a:solidFill>
                  <a:schemeClr val="tx2"/>
                </a:solidFill>
                <a:latin typeface="+mn-lt"/>
              </a:rPr>
              <a:t>Regional Evaluation</a:t>
            </a:r>
            <a:endParaRPr lang="en-US" sz="1600" b="1" dirty="0">
              <a:solidFill>
                <a:schemeClr val="tx2"/>
              </a:solidFill>
              <a:latin typeface="+mn-lt"/>
            </a:endParaRPr>
          </a:p>
        </p:txBody>
      </p:sp>
      <p:sp>
        <p:nvSpPr>
          <p:cNvPr id="142" name="Rectangle 4"/>
          <p:cNvSpPr>
            <a:spLocks noChangeArrowheads="1"/>
          </p:cNvSpPr>
          <p:nvPr/>
        </p:nvSpPr>
        <p:spPr bwMode="auto">
          <a:xfrm>
            <a:off x="295093" y="4819057"/>
            <a:ext cx="1002294" cy="510445"/>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600" b="1" dirty="0" err="1" smtClean="0">
                <a:latin typeface="+mn-lt"/>
              </a:rPr>
              <a:t>Duration</a:t>
            </a:r>
            <a:endParaRPr lang="fr-FR" sz="1200" b="1" dirty="0" smtClean="0">
              <a:latin typeface="+mn-lt"/>
            </a:endParaRPr>
          </a:p>
          <a:p>
            <a:pPr algn="l" defTabSz="588963" eaLnBrk="0" hangingPunct="0">
              <a:defRPr/>
            </a:pPr>
            <a:r>
              <a:rPr lang="fr-FR" sz="1200" b="1" dirty="0" smtClean="0">
                <a:latin typeface="+mn-lt"/>
              </a:rPr>
              <a:t>(</a:t>
            </a:r>
            <a:r>
              <a:rPr lang="fr-FR" sz="1200" b="1" dirty="0" err="1" smtClean="0">
                <a:latin typeface="+mn-lt"/>
              </a:rPr>
              <a:t>years</a:t>
            </a:r>
            <a:r>
              <a:rPr lang="fr-FR" sz="1200" b="1" dirty="0" smtClean="0">
                <a:latin typeface="+mn-lt"/>
              </a:rPr>
              <a:t>)</a:t>
            </a:r>
            <a:endParaRPr lang="fr-FR" sz="1200" b="1" dirty="0">
              <a:latin typeface="+mn-lt"/>
            </a:endParaRPr>
          </a:p>
        </p:txBody>
      </p:sp>
      <p:sp>
        <p:nvSpPr>
          <p:cNvPr id="143" name="Freeform 5"/>
          <p:cNvSpPr>
            <a:spLocks/>
          </p:cNvSpPr>
          <p:nvPr/>
        </p:nvSpPr>
        <p:spPr bwMode="auto">
          <a:xfrm>
            <a:off x="388011" y="4723376"/>
            <a:ext cx="8299228" cy="123573"/>
          </a:xfrm>
          <a:custGeom>
            <a:avLst/>
            <a:gdLst/>
            <a:ahLst/>
            <a:cxnLst>
              <a:cxn ang="0">
                <a:pos x="5741" y="79"/>
              </a:cxn>
              <a:cxn ang="0">
                <a:pos x="5758" y="54"/>
              </a:cxn>
              <a:cxn ang="0">
                <a:pos x="0" y="61"/>
              </a:cxn>
              <a:cxn ang="0">
                <a:pos x="0" y="30"/>
              </a:cxn>
              <a:cxn ang="0">
                <a:pos x="5758" y="24"/>
              </a:cxn>
              <a:cxn ang="0">
                <a:pos x="5741" y="0"/>
              </a:cxn>
              <a:cxn ang="0">
                <a:pos x="5743" y="0"/>
              </a:cxn>
              <a:cxn ang="0">
                <a:pos x="5816" y="25"/>
              </a:cxn>
              <a:cxn ang="0">
                <a:pos x="5826" y="26"/>
              </a:cxn>
              <a:cxn ang="0">
                <a:pos x="5835" y="28"/>
              </a:cxn>
              <a:cxn ang="0">
                <a:pos x="5845" y="30"/>
              </a:cxn>
              <a:cxn ang="0">
                <a:pos x="5854" y="32"/>
              </a:cxn>
              <a:cxn ang="0">
                <a:pos x="5863" y="34"/>
              </a:cxn>
              <a:cxn ang="0">
                <a:pos x="5873" y="35"/>
              </a:cxn>
              <a:cxn ang="0">
                <a:pos x="5883" y="37"/>
              </a:cxn>
              <a:cxn ang="0">
                <a:pos x="5893" y="39"/>
              </a:cxn>
              <a:cxn ang="0">
                <a:pos x="5883" y="41"/>
              </a:cxn>
              <a:cxn ang="0">
                <a:pos x="5873" y="43"/>
              </a:cxn>
              <a:cxn ang="0">
                <a:pos x="5863" y="45"/>
              </a:cxn>
              <a:cxn ang="0">
                <a:pos x="5854" y="46"/>
              </a:cxn>
              <a:cxn ang="0">
                <a:pos x="5845" y="49"/>
              </a:cxn>
              <a:cxn ang="0">
                <a:pos x="5835" y="50"/>
              </a:cxn>
              <a:cxn ang="0">
                <a:pos x="5826" y="53"/>
              </a:cxn>
              <a:cxn ang="0">
                <a:pos x="5816" y="53"/>
              </a:cxn>
              <a:cxn ang="0">
                <a:pos x="5743" y="80"/>
              </a:cxn>
              <a:cxn ang="0">
                <a:pos x="5741" y="79"/>
              </a:cxn>
            </a:cxnLst>
            <a:rect l="0" t="0" r="r" b="b"/>
            <a:pathLst>
              <a:path w="5894" h="81">
                <a:moveTo>
                  <a:pt x="5741" y="79"/>
                </a:moveTo>
                <a:lnTo>
                  <a:pt x="5758" y="54"/>
                </a:lnTo>
                <a:lnTo>
                  <a:pt x="0" y="61"/>
                </a:lnTo>
                <a:lnTo>
                  <a:pt x="0" y="30"/>
                </a:lnTo>
                <a:lnTo>
                  <a:pt x="5758" y="24"/>
                </a:lnTo>
                <a:lnTo>
                  <a:pt x="5741" y="0"/>
                </a:lnTo>
                <a:lnTo>
                  <a:pt x="5743" y="0"/>
                </a:lnTo>
                <a:lnTo>
                  <a:pt x="5816" y="25"/>
                </a:lnTo>
                <a:lnTo>
                  <a:pt x="5826" y="26"/>
                </a:lnTo>
                <a:lnTo>
                  <a:pt x="5835" y="28"/>
                </a:lnTo>
                <a:lnTo>
                  <a:pt x="5845" y="30"/>
                </a:lnTo>
                <a:lnTo>
                  <a:pt x="5854" y="32"/>
                </a:lnTo>
                <a:lnTo>
                  <a:pt x="5863" y="34"/>
                </a:lnTo>
                <a:lnTo>
                  <a:pt x="5873" y="35"/>
                </a:lnTo>
                <a:lnTo>
                  <a:pt x="5883" y="37"/>
                </a:lnTo>
                <a:lnTo>
                  <a:pt x="5893" y="39"/>
                </a:lnTo>
                <a:lnTo>
                  <a:pt x="5883" y="41"/>
                </a:lnTo>
                <a:lnTo>
                  <a:pt x="5873" y="43"/>
                </a:lnTo>
                <a:lnTo>
                  <a:pt x="5863" y="45"/>
                </a:lnTo>
                <a:lnTo>
                  <a:pt x="5854" y="46"/>
                </a:lnTo>
                <a:lnTo>
                  <a:pt x="5845" y="49"/>
                </a:lnTo>
                <a:lnTo>
                  <a:pt x="5835" y="50"/>
                </a:lnTo>
                <a:lnTo>
                  <a:pt x="5826" y="53"/>
                </a:lnTo>
                <a:lnTo>
                  <a:pt x="5816" y="53"/>
                </a:lnTo>
                <a:lnTo>
                  <a:pt x="5743" y="80"/>
                </a:lnTo>
                <a:lnTo>
                  <a:pt x="5741" y="79"/>
                </a:lnTo>
              </a:path>
            </a:pathLst>
          </a:custGeom>
          <a:solidFill>
            <a:schemeClr val="accent6"/>
          </a:solidFill>
          <a:ln w="9525" cap="rnd">
            <a:solidFill>
              <a:schemeClr val="accent6"/>
            </a:solidFill>
            <a:round/>
            <a:headEnd/>
            <a:tailEnd/>
          </a:ln>
          <a:effectLst/>
        </p:spPr>
        <p:txBody>
          <a:bodyPr/>
          <a:lstStyle/>
          <a:p>
            <a:pPr>
              <a:defRPr/>
            </a:pPr>
            <a:endParaRPr lang="fr-FR">
              <a:latin typeface="+mn-lt"/>
            </a:endParaRPr>
          </a:p>
        </p:txBody>
      </p:sp>
      <p:sp>
        <p:nvSpPr>
          <p:cNvPr id="144" name="Rectangle 9"/>
          <p:cNvSpPr>
            <a:spLocks noChangeArrowheads="1"/>
          </p:cNvSpPr>
          <p:nvPr/>
        </p:nvSpPr>
        <p:spPr bwMode="auto">
          <a:xfrm>
            <a:off x="2950412" y="4872023"/>
            <a:ext cx="516585" cy="295001"/>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400" b="1" dirty="0">
                <a:solidFill>
                  <a:schemeClr val="accent4"/>
                </a:solidFill>
                <a:latin typeface="+mn-lt"/>
              </a:rPr>
              <a:t>2 - 4</a:t>
            </a:r>
          </a:p>
        </p:txBody>
      </p:sp>
      <p:sp>
        <p:nvSpPr>
          <p:cNvPr id="145" name="Rectangle 10"/>
          <p:cNvSpPr>
            <a:spLocks noChangeArrowheads="1"/>
          </p:cNvSpPr>
          <p:nvPr/>
        </p:nvSpPr>
        <p:spPr bwMode="auto">
          <a:xfrm>
            <a:off x="3210128" y="5494323"/>
            <a:ext cx="856034" cy="387334"/>
          </a:xfrm>
          <a:prstGeom prst="rect">
            <a:avLst/>
          </a:prstGeom>
          <a:noFill/>
          <a:ln w="9525">
            <a:noFill/>
            <a:miter lim="800000"/>
            <a:headEnd/>
            <a:tailEnd/>
          </a:ln>
        </p:spPr>
        <p:txBody>
          <a:bodyPr wrap="square" lIns="78788" tIns="39394" rIns="78788" bIns="39394">
            <a:spAutoFit/>
          </a:bodyPr>
          <a:lstStyle/>
          <a:p>
            <a:pPr algn="ctr" defTabSz="588963" eaLnBrk="0" hangingPunct="0"/>
            <a:r>
              <a:rPr lang="fr-FR" sz="1000" b="1" dirty="0" err="1" smtClean="0">
                <a:solidFill>
                  <a:schemeClr val="tx2"/>
                </a:solidFill>
                <a:latin typeface="Arial Narrow" pitchFamily="34" charset="0"/>
              </a:rPr>
              <a:t>Decision</a:t>
            </a:r>
            <a:r>
              <a:rPr lang="fr-FR" sz="1000" b="1" dirty="0" smtClean="0">
                <a:solidFill>
                  <a:schemeClr val="tx2"/>
                </a:solidFill>
                <a:latin typeface="Arial Narrow" pitchFamily="34" charset="0"/>
              </a:rPr>
              <a:t> to </a:t>
            </a:r>
            <a:r>
              <a:rPr lang="fr-FR" sz="1000" b="1" dirty="0" err="1" smtClean="0">
                <a:solidFill>
                  <a:schemeClr val="tx2"/>
                </a:solidFill>
                <a:latin typeface="Arial Narrow" pitchFamily="34" charset="0"/>
              </a:rPr>
              <a:t>develop</a:t>
            </a:r>
            <a:endParaRPr lang="fr-FR" sz="1000" b="1" dirty="0">
              <a:solidFill>
                <a:schemeClr val="tx2"/>
              </a:solidFill>
              <a:latin typeface="Arial Narrow" pitchFamily="34" charset="0"/>
            </a:endParaRPr>
          </a:p>
        </p:txBody>
      </p:sp>
      <p:sp>
        <p:nvSpPr>
          <p:cNvPr id="146" name="Rectangle 14"/>
          <p:cNvSpPr>
            <a:spLocks noChangeArrowheads="1"/>
          </p:cNvSpPr>
          <p:nvPr/>
        </p:nvSpPr>
        <p:spPr bwMode="auto">
          <a:xfrm>
            <a:off x="3896562" y="4872023"/>
            <a:ext cx="516585" cy="295001"/>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400" b="1" dirty="0">
                <a:solidFill>
                  <a:schemeClr val="accent4"/>
                </a:solidFill>
                <a:latin typeface="+mn-lt"/>
              </a:rPr>
              <a:t>3 - 6</a:t>
            </a:r>
          </a:p>
        </p:txBody>
      </p:sp>
      <p:sp>
        <p:nvSpPr>
          <p:cNvPr id="147" name="Rectangle 15"/>
          <p:cNvSpPr>
            <a:spLocks noChangeArrowheads="1"/>
          </p:cNvSpPr>
          <p:nvPr/>
        </p:nvSpPr>
        <p:spPr bwMode="auto">
          <a:xfrm>
            <a:off x="4198929" y="5494323"/>
            <a:ext cx="976647" cy="233446"/>
          </a:xfrm>
          <a:prstGeom prst="rect">
            <a:avLst/>
          </a:prstGeom>
          <a:noFill/>
          <a:ln w="9525">
            <a:noFill/>
            <a:miter lim="800000"/>
            <a:headEnd/>
            <a:tailEnd/>
          </a:ln>
        </p:spPr>
        <p:txBody>
          <a:bodyPr wrap="none" lIns="78788" tIns="39394" rIns="78788" bIns="39394">
            <a:spAutoFit/>
          </a:bodyPr>
          <a:lstStyle/>
          <a:p>
            <a:pPr algn="ctr" defTabSz="588963" eaLnBrk="0" hangingPunct="0"/>
            <a:r>
              <a:rPr lang="fr-FR" sz="1000" b="1" dirty="0" smtClean="0">
                <a:solidFill>
                  <a:schemeClr val="tx2"/>
                </a:solidFill>
                <a:latin typeface="Arial Narrow" pitchFamily="34" charset="0"/>
              </a:rPr>
              <a:t>Start production</a:t>
            </a:r>
            <a:endParaRPr lang="fr-FR" sz="1000" b="1" dirty="0">
              <a:solidFill>
                <a:schemeClr val="tx2"/>
              </a:solidFill>
              <a:latin typeface="Arial Narrow" pitchFamily="34" charset="0"/>
            </a:endParaRPr>
          </a:p>
        </p:txBody>
      </p:sp>
      <p:sp>
        <p:nvSpPr>
          <p:cNvPr id="148" name="Rectangle 18"/>
          <p:cNvSpPr>
            <a:spLocks noChangeArrowheads="1"/>
          </p:cNvSpPr>
          <p:nvPr/>
        </p:nvSpPr>
        <p:spPr bwMode="auto">
          <a:xfrm>
            <a:off x="5866474" y="4872023"/>
            <a:ext cx="715357" cy="295001"/>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400" b="1" dirty="0">
                <a:solidFill>
                  <a:schemeClr val="accent4"/>
                </a:solidFill>
                <a:latin typeface="+mn-lt"/>
              </a:rPr>
              <a:t>20 - 30</a:t>
            </a:r>
          </a:p>
        </p:txBody>
      </p:sp>
      <p:sp>
        <p:nvSpPr>
          <p:cNvPr id="149" name="Rectangle 19"/>
          <p:cNvSpPr>
            <a:spLocks noChangeArrowheads="1"/>
          </p:cNvSpPr>
          <p:nvPr/>
        </p:nvSpPr>
        <p:spPr bwMode="auto">
          <a:xfrm>
            <a:off x="7760560" y="4872023"/>
            <a:ext cx="516585" cy="295001"/>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400" b="1" dirty="0">
                <a:solidFill>
                  <a:schemeClr val="accent4"/>
                </a:solidFill>
                <a:latin typeface="+mn-lt"/>
              </a:rPr>
              <a:t>1 - 3</a:t>
            </a:r>
          </a:p>
        </p:txBody>
      </p:sp>
      <p:sp>
        <p:nvSpPr>
          <p:cNvPr id="150" name="Rectangle 20"/>
          <p:cNvSpPr>
            <a:spLocks noChangeArrowheads="1"/>
          </p:cNvSpPr>
          <p:nvPr/>
        </p:nvSpPr>
        <p:spPr bwMode="auto">
          <a:xfrm>
            <a:off x="7295833" y="5494323"/>
            <a:ext cx="707342" cy="387334"/>
          </a:xfrm>
          <a:prstGeom prst="rect">
            <a:avLst/>
          </a:prstGeom>
          <a:noFill/>
          <a:ln w="9525">
            <a:noFill/>
            <a:miter lim="800000"/>
            <a:headEnd/>
            <a:tailEnd/>
          </a:ln>
        </p:spPr>
        <p:txBody>
          <a:bodyPr wrap="none" lIns="78788" tIns="39394" rIns="78788" bIns="39394">
            <a:spAutoFit/>
          </a:bodyPr>
          <a:lstStyle/>
          <a:p>
            <a:pPr algn="ctr" defTabSz="588963" eaLnBrk="0" hangingPunct="0"/>
            <a:r>
              <a:rPr lang="fr-FR" sz="1000" b="1" dirty="0" smtClean="0">
                <a:solidFill>
                  <a:schemeClr val="tx2"/>
                </a:solidFill>
                <a:latin typeface="Arial Narrow" pitchFamily="34" charset="0"/>
              </a:rPr>
              <a:t>End</a:t>
            </a:r>
            <a:endParaRPr lang="fr-FR" sz="1000" b="1" dirty="0">
              <a:solidFill>
                <a:schemeClr val="tx2"/>
              </a:solidFill>
              <a:latin typeface="Arial Narrow" pitchFamily="34" charset="0"/>
            </a:endParaRPr>
          </a:p>
          <a:p>
            <a:pPr algn="ctr" defTabSz="588963" eaLnBrk="0" hangingPunct="0"/>
            <a:r>
              <a:rPr lang="fr-FR" sz="1000" b="1" dirty="0">
                <a:solidFill>
                  <a:schemeClr val="tx2"/>
                </a:solidFill>
                <a:latin typeface="Arial Narrow" pitchFamily="34" charset="0"/>
              </a:rPr>
              <a:t>production</a:t>
            </a:r>
          </a:p>
        </p:txBody>
      </p:sp>
      <p:sp>
        <p:nvSpPr>
          <p:cNvPr id="151" name="Rectangle 21"/>
          <p:cNvSpPr>
            <a:spLocks noChangeArrowheads="1"/>
          </p:cNvSpPr>
          <p:nvPr/>
        </p:nvSpPr>
        <p:spPr bwMode="auto">
          <a:xfrm>
            <a:off x="7934489" y="5494323"/>
            <a:ext cx="859315" cy="387334"/>
          </a:xfrm>
          <a:prstGeom prst="rect">
            <a:avLst/>
          </a:prstGeom>
          <a:noFill/>
          <a:ln w="9525">
            <a:noFill/>
            <a:miter lim="800000"/>
            <a:headEnd/>
            <a:tailEnd/>
          </a:ln>
        </p:spPr>
        <p:txBody>
          <a:bodyPr wrap="square" lIns="78788" tIns="39394" rIns="78788" bIns="39394">
            <a:spAutoFit/>
          </a:bodyPr>
          <a:lstStyle/>
          <a:p>
            <a:pPr algn="ctr" defTabSz="588963" eaLnBrk="0" hangingPunct="0"/>
            <a:r>
              <a:rPr lang="fr-FR" sz="1000" b="1" dirty="0" smtClean="0">
                <a:solidFill>
                  <a:schemeClr val="tx2"/>
                </a:solidFill>
                <a:latin typeface="Arial Narrow" pitchFamily="34" charset="0"/>
              </a:rPr>
              <a:t>Site restitution</a:t>
            </a:r>
            <a:endParaRPr lang="fr-FR" sz="1000" b="1" dirty="0">
              <a:solidFill>
                <a:schemeClr val="tx2"/>
              </a:solidFill>
              <a:latin typeface="Arial Narrow" pitchFamily="34" charset="0"/>
            </a:endParaRPr>
          </a:p>
        </p:txBody>
      </p:sp>
      <p:sp>
        <p:nvSpPr>
          <p:cNvPr id="152" name="Rectangle 24"/>
          <p:cNvSpPr>
            <a:spLocks noChangeArrowheads="1"/>
          </p:cNvSpPr>
          <p:nvPr/>
        </p:nvSpPr>
        <p:spPr bwMode="auto">
          <a:xfrm>
            <a:off x="2422821" y="5494323"/>
            <a:ext cx="599941" cy="233446"/>
          </a:xfrm>
          <a:prstGeom prst="rect">
            <a:avLst/>
          </a:prstGeom>
          <a:noFill/>
          <a:ln w="9525">
            <a:noFill/>
            <a:miter lim="800000"/>
            <a:headEnd/>
            <a:tailEnd/>
          </a:ln>
        </p:spPr>
        <p:txBody>
          <a:bodyPr wrap="none" lIns="78788" tIns="39394" rIns="78788" bIns="39394">
            <a:spAutoFit/>
          </a:bodyPr>
          <a:lstStyle/>
          <a:p>
            <a:pPr algn="ctr" defTabSz="588963" eaLnBrk="0" hangingPunct="0"/>
            <a:r>
              <a:rPr lang="fr-FR" sz="1000" b="1" dirty="0" err="1" smtClean="0">
                <a:solidFill>
                  <a:schemeClr val="tx2"/>
                </a:solidFill>
                <a:latin typeface="Arial Narrow" pitchFamily="34" charset="0"/>
              </a:rPr>
              <a:t>Discover</a:t>
            </a:r>
            <a:endParaRPr lang="fr-FR" sz="1000" b="1" dirty="0">
              <a:solidFill>
                <a:schemeClr val="tx2"/>
              </a:solidFill>
              <a:latin typeface="Arial Narrow" pitchFamily="34" charset="0"/>
            </a:endParaRPr>
          </a:p>
        </p:txBody>
      </p:sp>
      <p:sp>
        <p:nvSpPr>
          <p:cNvPr id="153" name="Rectangle 25"/>
          <p:cNvSpPr>
            <a:spLocks noChangeArrowheads="1"/>
          </p:cNvSpPr>
          <p:nvPr/>
        </p:nvSpPr>
        <p:spPr bwMode="auto">
          <a:xfrm>
            <a:off x="2044057" y="4872023"/>
            <a:ext cx="516585" cy="295001"/>
          </a:xfrm>
          <a:prstGeom prst="rect">
            <a:avLst/>
          </a:prstGeom>
          <a:noFill/>
          <a:ln w="9525">
            <a:noFill/>
            <a:miter lim="800000"/>
            <a:headEnd/>
            <a:tailEnd/>
          </a:ln>
          <a:effectLst/>
        </p:spPr>
        <p:txBody>
          <a:bodyPr wrap="none" lIns="78788" tIns="39394" rIns="78788" bIns="39394">
            <a:spAutoFit/>
          </a:bodyPr>
          <a:lstStyle/>
          <a:p>
            <a:pPr algn="l" defTabSz="588963" eaLnBrk="0" hangingPunct="0">
              <a:defRPr/>
            </a:pPr>
            <a:r>
              <a:rPr lang="fr-FR" sz="1400" b="1" dirty="0">
                <a:solidFill>
                  <a:schemeClr val="accent4"/>
                </a:solidFill>
                <a:latin typeface="+mn-lt"/>
              </a:rPr>
              <a:t>2 - 5</a:t>
            </a:r>
          </a:p>
        </p:txBody>
      </p:sp>
      <p:sp>
        <p:nvSpPr>
          <p:cNvPr id="154" name="Rectangle 28"/>
          <p:cNvSpPr>
            <a:spLocks noChangeArrowheads="1"/>
          </p:cNvSpPr>
          <p:nvPr/>
        </p:nvSpPr>
        <p:spPr bwMode="auto">
          <a:xfrm>
            <a:off x="1326232" y="5494323"/>
            <a:ext cx="1023937" cy="233446"/>
          </a:xfrm>
          <a:prstGeom prst="rect">
            <a:avLst/>
          </a:prstGeom>
          <a:noFill/>
          <a:ln w="9525">
            <a:noFill/>
            <a:miter lim="800000"/>
            <a:headEnd/>
            <a:tailEnd/>
          </a:ln>
        </p:spPr>
        <p:txBody>
          <a:bodyPr lIns="78788" tIns="39394" rIns="78788" bIns="39394">
            <a:spAutoFit/>
          </a:bodyPr>
          <a:lstStyle/>
          <a:p>
            <a:pPr algn="ctr" defTabSz="588963" eaLnBrk="0" hangingPunct="0"/>
            <a:r>
              <a:rPr lang="fr-FR" sz="1000" b="1" dirty="0" err="1" smtClean="0">
                <a:solidFill>
                  <a:schemeClr val="tx2"/>
                </a:solidFill>
                <a:latin typeface="Arial Narrow" pitchFamily="34" charset="0"/>
              </a:rPr>
              <a:t>Obtain</a:t>
            </a:r>
            <a:r>
              <a:rPr lang="fr-FR" sz="1000" b="1" dirty="0" smtClean="0">
                <a:solidFill>
                  <a:schemeClr val="tx2"/>
                </a:solidFill>
                <a:latin typeface="Arial Narrow" pitchFamily="34" charset="0"/>
              </a:rPr>
              <a:t> licence</a:t>
            </a:r>
            <a:endParaRPr lang="fr-FR" sz="1000" b="1" dirty="0">
              <a:solidFill>
                <a:schemeClr val="tx2"/>
              </a:solidFill>
              <a:latin typeface="Arial Narrow" pitchFamily="34" charset="0"/>
            </a:endParaRPr>
          </a:p>
        </p:txBody>
      </p:sp>
      <p:sp>
        <p:nvSpPr>
          <p:cNvPr id="155" name="Text Box 37"/>
          <p:cNvSpPr txBox="1">
            <a:spLocks noChangeArrowheads="1"/>
          </p:cNvSpPr>
          <p:nvPr/>
        </p:nvSpPr>
        <p:spPr bwMode="auto">
          <a:xfrm>
            <a:off x="657611" y="2939798"/>
            <a:ext cx="2489055" cy="297517"/>
          </a:xfrm>
          <a:prstGeom prst="rect">
            <a:avLst/>
          </a:prstGeom>
          <a:solidFill>
            <a:srgbClr val="FFFFFF"/>
          </a:solidFill>
          <a:ln w="9525">
            <a:noFill/>
            <a:miter lim="800000"/>
            <a:headEnd/>
            <a:tailEnd/>
          </a:ln>
          <a:effectLst/>
          <a:scene3d>
            <a:camera prst="orthographicFront"/>
            <a:lightRig rig="threePt" dir="t"/>
          </a:scene3d>
          <a:sp3d>
            <a:bevelT w="38100" h="38100" prst="artDeco"/>
          </a:sp3d>
        </p:spPr>
        <p:txBody>
          <a:bodyPr wrap="square" lIns="252000" rIns="252000">
            <a:spAutoFit/>
          </a:bodyPr>
          <a:lstStyle/>
          <a:p>
            <a:pPr>
              <a:lnSpc>
                <a:spcPts val="1600"/>
              </a:lnSpc>
              <a:defRPr/>
            </a:pPr>
            <a:r>
              <a:rPr lang="en-GB" sz="1600" b="1" dirty="0" smtClean="0">
                <a:solidFill>
                  <a:schemeClr val="tx2"/>
                </a:solidFill>
                <a:latin typeface="+mn-lt"/>
              </a:rPr>
              <a:t>Prospect generation</a:t>
            </a:r>
            <a:endParaRPr lang="en-US" sz="1600" b="1" dirty="0">
              <a:solidFill>
                <a:schemeClr val="tx2"/>
              </a:solidFill>
              <a:latin typeface="+mn-lt"/>
            </a:endParaRPr>
          </a:p>
        </p:txBody>
      </p:sp>
      <p:sp>
        <p:nvSpPr>
          <p:cNvPr id="156" name="Triangle isocèle 155"/>
          <p:cNvSpPr/>
          <p:nvPr/>
        </p:nvSpPr>
        <p:spPr bwMode="auto">
          <a:xfrm>
            <a:off x="1553800"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57" name="Triangle isocèle 156"/>
          <p:cNvSpPr/>
          <p:nvPr/>
        </p:nvSpPr>
        <p:spPr bwMode="auto">
          <a:xfrm>
            <a:off x="2438392"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58" name="Triangle isocèle 157"/>
          <p:cNvSpPr/>
          <p:nvPr/>
        </p:nvSpPr>
        <p:spPr bwMode="auto">
          <a:xfrm>
            <a:off x="3338722"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59" name="Triangle isocèle 158"/>
          <p:cNvSpPr/>
          <p:nvPr/>
        </p:nvSpPr>
        <p:spPr bwMode="auto">
          <a:xfrm>
            <a:off x="4405513"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60" name="Triangle isocèle 159"/>
          <p:cNvSpPr/>
          <p:nvPr/>
        </p:nvSpPr>
        <p:spPr bwMode="auto">
          <a:xfrm>
            <a:off x="7365104"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sp>
        <p:nvSpPr>
          <p:cNvPr id="161" name="Triangle isocèle 160"/>
          <p:cNvSpPr/>
          <p:nvPr/>
        </p:nvSpPr>
        <p:spPr bwMode="auto">
          <a:xfrm>
            <a:off x="8057346" y="4862666"/>
            <a:ext cx="568800" cy="615600"/>
          </a:xfrm>
          <a:prstGeom prst="triangle">
            <a:avLst/>
          </a:prstGeom>
          <a:solidFill>
            <a:schemeClr val="accent1">
              <a:lumMod val="75000"/>
            </a:schemeClr>
          </a:solidFill>
          <a:ln w="12700" cap="flat" cmpd="sng" algn="ctr">
            <a:noFill/>
            <a:prstDash val="solid"/>
            <a:round/>
            <a:headEnd type="none" w="med" len="med"/>
            <a:tailEnd type="none" w="med" len="med"/>
          </a:ln>
          <a:effectLst/>
          <a:scene3d>
            <a:camera prst="orthographicFront"/>
            <a:lightRig rig="balanced" dir="t"/>
          </a:scene3d>
          <a:sp3d>
            <a:bevelT w="38100" h="38100" prst="convex"/>
          </a:sp3d>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62" name="Picture 3"/>
          <p:cNvPicPr>
            <a:picLocks noChangeAspect="1" noChangeArrowheads="1"/>
          </p:cNvPicPr>
          <p:nvPr/>
        </p:nvPicPr>
        <p:blipFill>
          <a:blip r:embed="rId6" cstate="screen"/>
          <a:srcRect/>
          <a:stretch>
            <a:fillRect/>
          </a:stretch>
        </p:blipFill>
        <p:spPr bwMode="auto">
          <a:xfrm>
            <a:off x="3213625" y="1454103"/>
            <a:ext cx="2664662" cy="1584000"/>
          </a:xfrm>
          <a:prstGeom prst="rect">
            <a:avLst/>
          </a:prstGeom>
          <a:noFill/>
          <a:ln w="9525">
            <a:noFill/>
            <a:miter lim="800000"/>
            <a:headEnd/>
            <a:tailEnd/>
          </a:ln>
          <a:effectLst/>
        </p:spPr>
      </p:pic>
      <p:sp>
        <p:nvSpPr>
          <p:cNvPr id="163" name="Text Box 37"/>
          <p:cNvSpPr txBox="1">
            <a:spLocks noChangeArrowheads="1"/>
          </p:cNvSpPr>
          <p:nvPr/>
        </p:nvSpPr>
        <p:spPr bwMode="auto">
          <a:xfrm>
            <a:off x="1225685" y="3301784"/>
            <a:ext cx="3803515" cy="584775"/>
          </a:xfrm>
          <a:prstGeom prst="rect">
            <a:avLst/>
          </a:prstGeom>
          <a:solidFill>
            <a:srgbClr val="FFFFFF"/>
          </a:solidFill>
          <a:ln w="9525">
            <a:noFill/>
            <a:miter lim="800000"/>
            <a:headEnd/>
            <a:tailEnd/>
          </a:ln>
          <a:effectLst/>
          <a:scene3d>
            <a:camera prst="orthographicFront"/>
            <a:lightRig rig="threePt" dir="t"/>
          </a:scene3d>
          <a:sp3d>
            <a:bevelT w="38100" h="38100" prst="artDeco"/>
          </a:sp3d>
        </p:spPr>
        <p:txBody>
          <a:bodyPr wrap="square" lIns="252000" rIns="252000">
            <a:spAutoFit/>
          </a:bodyPr>
          <a:lstStyle/>
          <a:p>
            <a:pPr algn="l">
              <a:defRPr/>
            </a:pPr>
            <a:r>
              <a:rPr lang="en-GB" sz="1600" b="1" dirty="0" smtClean="0">
                <a:solidFill>
                  <a:schemeClr val="tx2"/>
                </a:solidFill>
              </a:rPr>
              <a:t>Evaluation </a:t>
            </a:r>
            <a:r>
              <a:rPr lang="en-GB" sz="1600" b="1" dirty="0" smtClean="0">
                <a:solidFill>
                  <a:schemeClr val="tx2"/>
                </a:solidFill>
                <a:latin typeface="+mn-lt"/>
              </a:rPr>
              <a:t>of the reservoir in static condition</a:t>
            </a:r>
            <a:endParaRPr lang="en-US" sz="1600" b="1" dirty="0">
              <a:solidFill>
                <a:schemeClr val="tx2"/>
              </a:solidFill>
              <a:latin typeface="+mn-lt"/>
            </a:endParaRPr>
          </a:p>
        </p:txBody>
      </p:sp>
      <p:sp>
        <p:nvSpPr>
          <p:cNvPr id="164" name="Text Box 37"/>
          <p:cNvSpPr txBox="1">
            <a:spLocks noChangeArrowheads="1"/>
          </p:cNvSpPr>
          <p:nvPr/>
        </p:nvSpPr>
        <p:spPr bwMode="auto">
          <a:xfrm>
            <a:off x="2730835" y="3948801"/>
            <a:ext cx="4703635" cy="338554"/>
          </a:xfrm>
          <a:prstGeom prst="rect">
            <a:avLst/>
          </a:prstGeom>
          <a:solidFill>
            <a:srgbClr val="FFFFFF"/>
          </a:solidFill>
          <a:ln w="9525">
            <a:noFill/>
            <a:miter lim="800000"/>
            <a:headEnd/>
            <a:tailEnd/>
          </a:ln>
          <a:effectLst/>
          <a:scene3d>
            <a:camera prst="orthographicFront"/>
            <a:lightRig rig="threePt" dir="t"/>
          </a:scene3d>
          <a:sp3d>
            <a:bevelT w="38100" h="38100" prst="artDeco"/>
          </a:sp3d>
        </p:spPr>
        <p:txBody>
          <a:bodyPr wrap="square" lIns="252000" rIns="252000">
            <a:spAutoFit/>
          </a:bodyPr>
          <a:lstStyle/>
          <a:p>
            <a:pPr algn="ctr">
              <a:defRPr/>
            </a:pPr>
            <a:r>
              <a:rPr lang="en-GB" sz="1600" b="1" dirty="0" smtClean="0">
                <a:solidFill>
                  <a:schemeClr val="tx2"/>
                </a:solidFill>
                <a:latin typeface="+mn-lt"/>
              </a:rPr>
              <a:t>Evaluation reservoir in dynamic condition</a:t>
            </a:r>
            <a:endParaRPr lang="en-US" sz="1600" b="1" dirty="0">
              <a:solidFill>
                <a:schemeClr val="tx2"/>
              </a:solidFill>
              <a:latin typeface="+mn-lt"/>
            </a:endParaRPr>
          </a:p>
        </p:txBody>
      </p:sp>
      <p:cxnSp>
        <p:nvCxnSpPr>
          <p:cNvPr id="168" name="Connecteur droit 167"/>
          <p:cNvCxnSpPr/>
          <p:nvPr/>
        </p:nvCxnSpPr>
        <p:spPr>
          <a:xfrm>
            <a:off x="388011" y="1210365"/>
            <a:ext cx="2651953" cy="0"/>
          </a:xfrm>
          <a:prstGeom prst="line">
            <a:avLst/>
          </a:prstGeom>
          <a:ln w="6350" cmpd="sng">
            <a:solidFill>
              <a:srgbClr val="44A7A8"/>
            </a:solidFill>
          </a:ln>
          <a:effectLst/>
        </p:spPr>
        <p:style>
          <a:lnRef idx="2">
            <a:schemeClr val="accent1"/>
          </a:lnRef>
          <a:fillRef idx="0">
            <a:schemeClr val="accent1"/>
          </a:fillRef>
          <a:effectRef idx="1">
            <a:schemeClr val="accent1"/>
          </a:effectRef>
          <a:fontRef idx="minor">
            <a:schemeClr val="tx1"/>
          </a:fontRef>
        </p:style>
      </p:cxnSp>
      <p:cxnSp>
        <p:nvCxnSpPr>
          <p:cNvPr id="172" name="Connecteur droit 171"/>
          <p:cNvCxnSpPr/>
          <p:nvPr/>
        </p:nvCxnSpPr>
        <p:spPr>
          <a:xfrm>
            <a:off x="3222844" y="1210365"/>
            <a:ext cx="2655736"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75" name="Connecteur droit 174"/>
          <p:cNvCxnSpPr/>
          <p:nvPr/>
        </p:nvCxnSpPr>
        <p:spPr>
          <a:xfrm>
            <a:off x="6037606" y="1210365"/>
            <a:ext cx="2647784" cy="0"/>
          </a:xfrm>
          <a:prstGeom prst="line">
            <a:avLst/>
          </a:prstGeom>
          <a:ln w="6350" cmpd="sng">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1" name="Rogner un rectangle à un seul coin 40"/>
          <p:cNvSpPr/>
          <p:nvPr/>
        </p:nvSpPr>
        <p:spPr>
          <a:xfrm>
            <a:off x="388012" y="999410"/>
            <a:ext cx="2657954" cy="401479"/>
          </a:xfrm>
          <a:prstGeom prst="snip1Rect">
            <a:avLst/>
          </a:prstGeom>
          <a:solidFill>
            <a:schemeClr val="accent4"/>
          </a:solidFill>
          <a:effectLst>
            <a:outerShdw blurRad="50800" dist="12700" dir="13500000" algn="tl" rotWithShape="0">
              <a:prstClr val="black">
                <a:alpha val="30000"/>
              </a:prstClr>
            </a:outerShdw>
          </a:effectLst>
        </p:spPr>
        <p:txBody>
          <a:bodyPr wrap="square">
            <a:spAutoFit/>
          </a:bodyPr>
          <a:lstStyle/>
          <a:p>
            <a:pPr algn="ctr">
              <a:spcAft>
                <a:spcPts val="600"/>
              </a:spcAft>
            </a:pPr>
            <a:r>
              <a:rPr lang="en-US" b="1" i="1" dirty="0" smtClean="0">
                <a:solidFill>
                  <a:schemeClr val="bg1"/>
                </a:solidFill>
              </a:rPr>
              <a:t>Exploration</a:t>
            </a:r>
          </a:p>
        </p:txBody>
      </p:sp>
      <p:sp>
        <p:nvSpPr>
          <p:cNvPr id="42" name="Rogner un rectangle à un seul coin 41"/>
          <p:cNvSpPr/>
          <p:nvPr/>
        </p:nvSpPr>
        <p:spPr>
          <a:xfrm>
            <a:off x="3223227" y="999410"/>
            <a:ext cx="2657954" cy="401479"/>
          </a:xfrm>
          <a:prstGeom prst="snip1Rect">
            <a:avLst/>
          </a:prstGeom>
          <a:solidFill>
            <a:schemeClr val="accent6"/>
          </a:solidFill>
          <a:effectLst>
            <a:outerShdw blurRad="50800" dist="12700" dir="13500000" algn="tl" rotWithShape="0">
              <a:prstClr val="black">
                <a:alpha val="30000"/>
              </a:prstClr>
            </a:outerShdw>
          </a:effectLst>
        </p:spPr>
        <p:txBody>
          <a:bodyPr wrap="square">
            <a:spAutoFit/>
          </a:bodyPr>
          <a:lstStyle/>
          <a:p>
            <a:pPr algn="ctr">
              <a:spcAft>
                <a:spcPts val="600"/>
              </a:spcAft>
            </a:pPr>
            <a:r>
              <a:rPr lang="en-US" b="1" i="1" dirty="0" smtClean="0">
                <a:solidFill>
                  <a:schemeClr val="bg1"/>
                </a:solidFill>
              </a:rPr>
              <a:t>Development</a:t>
            </a:r>
          </a:p>
        </p:txBody>
      </p:sp>
      <p:sp>
        <p:nvSpPr>
          <p:cNvPr id="43" name="Rogner un rectangle à un seul coin 42"/>
          <p:cNvSpPr/>
          <p:nvPr/>
        </p:nvSpPr>
        <p:spPr>
          <a:xfrm>
            <a:off x="6049815" y="999410"/>
            <a:ext cx="2657954" cy="401479"/>
          </a:xfrm>
          <a:prstGeom prst="snip1Rect">
            <a:avLst/>
          </a:prstGeom>
          <a:solidFill>
            <a:schemeClr val="accent6"/>
          </a:solidFill>
          <a:effectLst>
            <a:outerShdw blurRad="50800" dist="12700" dir="13500000" algn="tl" rotWithShape="0">
              <a:prstClr val="black">
                <a:alpha val="30000"/>
              </a:prstClr>
            </a:outerShdw>
          </a:effectLst>
        </p:spPr>
        <p:txBody>
          <a:bodyPr wrap="square">
            <a:spAutoFit/>
          </a:bodyPr>
          <a:lstStyle/>
          <a:p>
            <a:pPr algn="ctr">
              <a:spcAft>
                <a:spcPts val="600"/>
              </a:spcAft>
            </a:pPr>
            <a:r>
              <a:rPr lang="en-US" b="1" i="1" dirty="0" smtClean="0">
                <a:solidFill>
                  <a:schemeClr val="bg1"/>
                </a:solidFill>
              </a:rPr>
              <a:t>Production</a:t>
            </a:r>
          </a:p>
        </p:txBody>
      </p:sp>
      <p:sp>
        <p:nvSpPr>
          <p:cNvPr id="40" name="Titre 39"/>
          <p:cNvSpPr>
            <a:spLocks noGrp="1"/>
          </p:cNvSpPr>
          <p:nvPr>
            <p:ph type="title"/>
          </p:nvPr>
        </p:nvSpPr>
        <p:spPr>
          <a:xfrm>
            <a:off x="107504" y="0"/>
            <a:ext cx="8928992" cy="764704"/>
          </a:xfrm>
        </p:spPr>
        <p:txBody>
          <a:bodyPr/>
          <a:lstStyle/>
          <a:p>
            <a:r>
              <a:rPr lang="fr-FR" u="sng" dirty="0" smtClean="0"/>
              <a:t>Exploration</a:t>
            </a:r>
            <a:br>
              <a:rPr lang="fr-FR" u="sng" dirty="0" smtClean="0"/>
            </a:br>
            <a:r>
              <a:rPr lang="fr-FR" sz="1800" dirty="0" smtClean="0"/>
              <a:t> </a:t>
            </a:r>
            <a:r>
              <a:rPr lang="fr-FR" sz="2000" dirty="0" err="1" smtClean="0"/>
              <a:t>start</a:t>
            </a:r>
            <a:r>
              <a:rPr lang="fr-FR" sz="2000" dirty="0" smtClean="0"/>
              <a:t> of a </a:t>
            </a:r>
            <a:r>
              <a:rPr lang="fr-FR" sz="2000" dirty="0" err="1" smtClean="0"/>
              <a:t>process</a:t>
            </a:r>
            <a:r>
              <a:rPr lang="fr-FR" sz="2000" dirty="0" smtClean="0"/>
              <a:t> to </a:t>
            </a:r>
            <a:r>
              <a:rPr lang="fr-FR" sz="2000" dirty="0" err="1" smtClean="0"/>
              <a:t>bring</a:t>
            </a:r>
            <a:r>
              <a:rPr lang="fr-FR" sz="2000" dirty="0" smtClean="0"/>
              <a:t> production to the consumer</a:t>
            </a:r>
            <a:endParaRPr lang="fr-FR" dirty="0"/>
          </a:p>
        </p:txBody>
      </p:sp>
      <p:sp>
        <p:nvSpPr>
          <p:cNvPr id="39" name="Slide Number Placeholder 38"/>
          <p:cNvSpPr>
            <a:spLocks noGrp="1"/>
          </p:cNvSpPr>
          <p:nvPr>
            <p:ph type="sldNum" sz="quarter" idx="11"/>
          </p:nvPr>
        </p:nvSpPr>
        <p:spPr/>
        <p:txBody>
          <a:bodyPr/>
          <a:lstStyle/>
          <a:p>
            <a:fld id="{21F90BE8-D879-4F46-ACF9-7BCC67DCFB75}" type="slidenum">
              <a:rPr lang="fr-FR" smtClean="0"/>
              <a:pPr/>
              <a:t>15</a:t>
            </a:fld>
            <a:endParaRPr lang="fr-FR" dirty="0"/>
          </a:p>
        </p:txBody>
      </p:sp>
      <p:sp>
        <p:nvSpPr>
          <p:cNvPr id="47" name="Footer Placeholder 46"/>
          <p:cNvSpPr>
            <a:spLocks noGrp="1"/>
          </p:cNvSpPr>
          <p:nvPr>
            <p:ph type="ftr" sz="quarter" idx="10"/>
          </p:nvPr>
        </p:nvSpPr>
        <p:spPr/>
        <p:txBody>
          <a:bodyPr/>
          <a:lstStyle/>
          <a:p>
            <a:r>
              <a:rPr lang="en-US" sz="800" smtClean="0"/>
              <a:t>28th October 2014</a:t>
            </a:r>
            <a:endParaRPr lang="en-GB" sz="800" dirty="0"/>
          </a:p>
        </p:txBody>
      </p:sp>
    </p:spTree>
    <p:extLst>
      <p:ext uri="{BB962C8B-B14F-4D97-AF65-F5344CB8AC3E}">
        <p14:creationId xmlns:p14="http://schemas.microsoft.com/office/powerpoint/2010/main" xmlns="" val="142434104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sz="2200" dirty="0" err="1" smtClean="0">
                <a:solidFill>
                  <a:schemeClr val="accent5">
                    <a:lumMod val="75000"/>
                  </a:schemeClr>
                </a:solidFill>
                <a:latin typeface="+mj-lt"/>
                <a:cs typeface="Arial"/>
              </a:rPr>
              <a:t>Conclusions</a:t>
            </a:r>
            <a:endParaRPr lang="en-GB" sz="2200" dirty="0">
              <a:solidFill>
                <a:schemeClr val="accent5">
                  <a:lumMod val="75000"/>
                </a:schemeClr>
              </a:solidFill>
              <a:latin typeface="+mj-lt"/>
              <a:cs typeface="Arial"/>
            </a:endParaRPr>
          </a:p>
        </p:txBody>
      </p:sp>
      <p:sp>
        <p:nvSpPr>
          <p:cNvPr id="5" name="Textplatzhalter 1"/>
          <p:cNvSpPr>
            <a:spLocks noGrp="1"/>
          </p:cNvSpPr>
          <p:nvPr>
            <p:ph type="body" sz="quarter" idx="12"/>
          </p:nvPr>
        </p:nvSpPr>
        <p:spPr>
          <a:xfrm>
            <a:off x="410659" y="1418579"/>
            <a:ext cx="8337341" cy="4386685"/>
          </a:xfrm>
        </p:spPr>
        <p:txBody>
          <a:bodyPr>
            <a:normAutofit/>
          </a:bodyPr>
          <a:lstStyle/>
          <a:p>
            <a:pPr>
              <a:lnSpc>
                <a:spcPts val="3200"/>
              </a:lnSpc>
              <a:spcBef>
                <a:spcPts val="600"/>
              </a:spcBef>
              <a:spcAft>
                <a:spcPts val="600"/>
              </a:spcAft>
            </a:pPr>
            <a:r>
              <a:rPr lang="de-AT" sz="2400" dirty="0" smtClean="0"/>
              <a:t>The Black </a:t>
            </a:r>
            <a:r>
              <a:rPr lang="de-AT" sz="2400" dirty="0" err="1" smtClean="0"/>
              <a:t>Sea</a:t>
            </a:r>
            <a:r>
              <a:rPr lang="de-AT" sz="2400" dirty="0" smtClean="0"/>
              <a:t> </a:t>
            </a:r>
            <a:r>
              <a:rPr lang="de-AT" sz="2400" dirty="0" err="1" smtClean="0"/>
              <a:t>basin</a:t>
            </a:r>
            <a:r>
              <a:rPr lang="de-AT" sz="2400" dirty="0" smtClean="0"/>
              <a:t> </a:t>
            </a:r>
            <a:r>
              <a:rPr lang="de-AT" sz="2400" dirty="0" err="1" smtClean="0"/>
              <a:t>is</a:t>
            </a:r>
            <a:r>
              <a:rPr lang="de-AT" sz="2400" dirty="0" smtClean="0"/>
              <a:t> a </a:t>
            </a:r>
            <a:r>
              <a:rPr lang="de-AT" sz="2400" dirty="0" err="1" smtClean="0"/>
              <a:t>Frontier</a:t>
            </a:r>
            <a:r>
              <a:rPr lang="de-AT" sz="2400" dirty="0" smtClean="0"/>
              <a:t> Exploration </a:t>
            </a:r>
            <a:r>
              <a:rPr lang="de-AT" sz="2400" dirty="0" err="1" smtClean="0"/>
              <a:t>area</a:t>
            </a:r>
            <a:endParaRPr lang="de-AT" sz="2400" dirty="0" smtClean="0"/>
          </a:p>
          <a:p>
            <a:pPr>
              <a:lnSpc>
                <a:spcPts val="3200"/>
              </a:lnSpc>
              <a:spcBef>
                <a:spcPts val="600"/>
              </a:spcBef>
              <a:spcAft>
                <a:spcPts val="600"/>
              </a:spcAft>
            </a:pPr>
            <a:r>
              <a:rPr lang="de-AT" sz="2400" dirty="0" smtClean="0"/>
              <a:t>Presence &amp; Type </a:t>
            </a:r>
            <a:r>
              <a:rPr lang="de-AT" sz="2400" dirty="0" err="1" smtClean="0"/>
              <a:t>of</a:t>
            </a:r>
            <a:r>
              <a:rPr lang="de-AT" sz="2400" dirty="0" smtClean="0"/>
              <a:t> </a:t>
            </a:r>
            <a:r>
              <a:rPr lang="de-AT" sz="2400" dirty="0" err="1" smtClean="0"/>
              <a:t>hydrocarbons</a:t>
            </a:r>
            <a:r>
              <a:rPr lang="de-AT" sz="2400" dirty="0" smtClean="0"/>
              <a:t> still </a:t>
            </a:r>
            <a:r>
              <a:rPr lang="de-AT" sz="2400" dirty="0" err="1" smtClean="0"/>
              <a:t>uncertain</a:t>
            </a:r>
            <a:endParaRPr lang="de-AT" sz="2400" dirty="0" smtClean="0"/>
          </a:p>
          <a:p>
            <a:pPr>
              <a:lnSpc>
                <a:spcPts val="3200"/>
              </a:lnSpc>
              <a:spcBef>
                <a:spcPts val="600"/>
              </a:spcBef>
              <a:spcAft>
                <a:spcPts val="600"/>
              </a:spcAft>
            </a:pPr>
            <a:r>
              <a:rPr lang="de-AT" sz="2400" dirty="0" smtClean="0"/>
              <a:t>A heavy </a:t>
            </a:r>
            <a:r>
              <a:rPr lang="de-AT" sz="2400" dirty="0" err="1" smtClean="0"/>
              <a:t>data</a:t>
            </a:r>
            <a:r>
              <a:rPr lang="de-AT" sz="2400" dirty="0" smtClean="0"/>
              <a:t> </a:t>
            </a:r>
            <a:r>
              <a:rPr lang="de-AT" sz="2400" dirty="0" err="1" smtClean="0"/>
              <a:t>acquisition</a:t>
            </a:r>
            <a:r>
              <a:rPr lang="de-AT" sz="2400" dirty="0" smtClean="0"/>
              <a:t> </a:t>
            </a:r>
            <a:r>
              <a:rPr lang="de-AT" sz="2400" dirty="0" err="1" smtClean="0"/>
              <a:t>program</a:t>
            </a:r>
            <a:r>
              <a:rPr lang="de-AT" sz="2400" dirty="0" smtClean="0"/>
              <a:t> </a:t>
            </a:r>
            <a:r>
              <a:rPr lang="de-AT" sz="2400" dirty="0" err="1" smtClean="0"/>
              <a:t>is</a:t>
            </a:r>
            <a:r>
              <a:rPr lang="de-AT" sz="2400" dirty="0" smtClean="0"/>
              <a:t> </a:t>
            </a:r>
            <a:r>
              <a:rPr lang="de-AT" sz="2400" dirty="0" err="1" smtClean="0"/>
              <a:t>almost</a:t>
            </a:r>
            <a:r>
              <a:rPr lang="de-AT" sz="2400" dirty="0" smtClean="0"/>
              <a:t> </a:t>
            </a:r>
            <a:r>
              <a:rPr lang="de-AT" sz="2400" dirty="0" err="1" smtClean="0"/>
              <a:t>finished</a:t>
            </a:r>
            <a:endParaRPr lang="de-AT" sz="2400" dirty="0" smtClean="0"/>
          </a:p>
          <a:p>
            <a:pPr>
              <a:lnSpc>
                <a:spcPts val="3200"/>
              </a:lnSpc>
              <a:spcBef>
                <a:spcPts val="600"/>
              </a:spcBef>
              <a:spcAft>
                <a:spcPts val="600"/>
              </a:spcAft>
            </a:pPr>
            <a:r>
              <a:rPr lang="de-AT" sz="2400" dirty="0" smtClean="0"/>
              <a:t>The </a:t>
            </a:r>
            <a:r>
              <a:rPr lang="de-AT" sz="2400" dirty="0" err="1"/>
              <a:t>o</a:t>
            </a:r>
            <a:r>
              <a:rPr lang="de-AT" sz="2400" dirty="0" err="1" smtClean="0"/>
              <a:t>peratorship</a:t>
            </a:r>
            <a:r>
              <a:rPr lang="de-AT" sz="2400" dirty="0" smtClean="0"/>
              <a:t> was </a:t>
            </a:r>
            <a:r>
              <a:rPr lang="de-AT" sz="2400" dirty="0" err="1" smtClean="0"/>
              <a:t>handed</a:t>
            </a:r>
            <a:r>
              <a:rPr lang="de-AT" sz="2400" dirty="0" smtClean="0"/>
              <a:t> </a:t>
            </a:r>
            <a:r>
              <a:rPr lang="de-AT" sz="2400" dirty="0" err="1" smtClean="0"/>
              <a:t>over</a:t>
            </a:r>
            <a:r>
              <a:rPr lang="de-AT" sz="2400" dirty="0" smtClean="0"/>
              <a:t> </a:t>
            </a:r>
            <a:r>
              <a:rPr lang="de-AT" sz="2400" dirty="0" err="1" smtClean="0"/>
              <a:t>to</a:t>
            </a:r>
            <a:r>
              <a:rPr lang="de-AT" sz="2400" dirty="0" smtClean="0"/>
              <a:t> TOTAL </a:t>
            </a:r>
            <a:r>
              <a:rPr lang="de-AT" sz="2400" dirty="0" err="1" smtClean="0"/>
              <a:t>from</a:t>
            </a:r>
            <a:r>
              <a:rPr lang="de-AT" sz="2400" dirty="0" smtClean="0"/>
              <a:t> OMV in April 2014</a:t>
            </a:r>
          </a:p>
          <a:p>
            <a:pPr>
              <a:lnSpc>
                <a:spcPts val="3200"/>
              </a:lnSpc>
              <a:spcBef>
                <a:spcPts val="600"/>
              </a:spcBef>
              <a:spcAft>
                <a:spcPts val="600"/>
              </a:spcAft>
            </a:pPr>
            <a:r>
              <a:rPr lang="de-AT" sz="2400" dirty="0" smtClean="0"/>
              <a:t>Drilling </a:t>
            </a:r>
            <a:r>
              <a:rPr lang="de-AT" sz="2400" dirty="0" err="1" smtClean="0"/>
              <a:t>planned</a:t>
            </a:r>
            <a:r>
              <a:rPr lang="de-AT" sz="2400" dirty="0" smtClean="0"/>
              <a:t> </a:t>
            </a:r>
            <a:r>
              <a:rPr lang="de-AT" sz="2400" dirty="0" err="1" smtClean="0"/>
              <a:t>to</a:t>
            </a:r>
            <a:r>
              <a:rPr lang="de-AT" sz="2400" dirty="0" smtClean="0"/>
              <a:t> </a:t>
            </a:r>
            <a:r>
              <a:rPr lang="de-AT" sz="2400" dirty="0" err="1" smtClean="0"/>
              <a:t>start</a:t>
            </a:r>
            <a:r>
              <a:rPr lang="de-AT" sz="2400" dirty="0" smtClean="0"/>
              <a:t> in 2015 </a:t>
            </a:r>
            <a:r>
              <a:rPr lang="de-AT" sz="2400" dirty="0" err="1" smtClean="0"/>
              <a:t>with</a:t>
            </a:r>
            <a:r>
              <a:rPr lang="de-AT" sz="2400" dirty="0" smtClean="0"/>
              <a:t> </a:t>
            </a:r>
            <a:r>
              <a:rPr lang="de-AT" sz="2400" dirty="0" err="1" smtClean="0"/>
              <a:t>emphasis</a:t>
            </a:r>
            <a:r>
              <a:rPr lang="de-AT" sz="2400" dirty="0" smtClean="0"/>
              <a:t> on HSE</a:t>
            </a:r>
          </a:p>
          <a:p>
            <a:pPr>
              <a:lnSpc>
                <a:spcPts val="3200"/>
              </a:lnSpc>
              <a:spcBef>
                <a:spcPts val="600"/>
              </a:spcBef>
              <a:spcAft>
                <a:spcPts val="600"/>
              </a:spcAft>
            </a:pPr>
            <a:r>
              <a:rPr lang="de-AT" sz="2400" dirty="0" err="1" smtClean="0"/>
              <a:t>Deep</a:t>
            </a:r>
            <a:r>
              <a:rPr lang="de-AT" sz="2400" dirty="0" smtClean="0"/>
              <a:t> Offshore Projects </a:t>
            </a:r>
            <a:r>
              <a:rPr lang="de-AT" sz="2400" dirty="0" err="1" smtClean="0"/>
              <a:t>take</a:t>
            </a:r>
            <a:r>
              <a:rPr lang="de-AT" sz="2400" dirty="0" smtClean="0"/>
              <a:t> 5-10 </a:t>
            </a:r>
            <a:r>
              <a:rPr lang="de-AT" sz="2400" dirty="0" err="1" smtClean="0"/>
              <a:t>years</a:t>
            </a:r>
            <a:r>
              <a:rPr lang="de-AT" sz="2400" dirty="0" smtClean="0"/>
              <a:t> after </a:t>
            </a:r>
            <a:r>
              <a:rPr lang="de-AT" sz="2400" dirty="0" err="1" smtClean="0"/>
              <a:t>discovery</a:t>
            </a:r>
            <a:r>
              <a:rPr lang="de-AT" sz="2400" dirty="0" smtClean="0"/>
              <a:t> </a:t>
            </a:r>
            <a:r>
              <a:rPr lang="de-AT" sz="2400" dirty="0" err="1" smtClean="0"/>
              <a:t>before</a:t>
            </a:r>
            <a:r>
              <a:rPr lang="de-AT" sz="2400" dirty="0" smtClean="0"/>
              <a:t> </a:t>
            </a:r>
            <a:r>
              <a:rPr lang="de-AT" sz="2400" dirty="0" err="1" smtClean="0"/>
              <a:t>production</a:t>
            </a:r>
            <a:r>
              <a:rPr lang="de-AT" sz="2400" dirty="0" smtClean="0"/>
              <a:t> </a:t>
            </a:r>
            <a:r>
              <a:rPr lang="de-AT" sz="2400" dirty="0" err="1" smtClean="0"/>
              <a:t>starts</a:t>
            </a:r>
            <a:endParaRPr lang="de-AT" sz="2400" dirty="0" smtClean="0"/>
          </a:p>
          <a:p>
            <a:pPr>
              <a:lnSpc>
                <a:spcPts val="3200"/>
              </a:lnSpc>
              <a:spcBef>
                <a:spcPts val="600"/>
              </a:spcBef>
              <a:spcAft>
                <a:spcPts val="600"/>
              </a:spcAft>
            </a:pPr>
            <a:endParaRPr lang="de-AT" sz="2400" dirty="0" smtClean="0"/>
          </a:p>
          <a:p>
            <a:pPr marL="0" indent="0">
              <a:lnSpc>
                <a:spcPct val="150000"/>
              </a:lnSpc>
              <a:buNone/>
            </a:pPr>
            <a:endParaRPr lang="de-AT" sz="2400" dirty="0" smtClean="0"/>
          </a:p>
          <a:p>
            <a:pPr marL="0" indent="0">
              <a:buNone/>
            </a:pPr>
            <a:endParaRPr lang="de-AT" sz="2400" dirty="0"/>
          </a:p>
        </p:txBody>
      </p:sp>
      <p:sp>
        <p:nvSpPr>
          <p:cNvPr id="6" name="Footer Placeholder 46"/>
          <p:cNvSpPr txBox="1">
            <a:spLocks/>
          </p:cNvSpPr>
          <p:nvPr/>
        </p:nvSpPr>
        <p:spPr>
          <a:xfrm>
            <a:off x="457200" y="6411916"/>
            <a:ext cx="5562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schemeClr val="tx1"/>
                </a:solidFill>
                <a:effectLst/>
                <a:uLnTx/>
                <a:uFillTx/>
                <a:latin typeface="+mn-lt"/>
                <a:ea typeface="+mn-ea"/>
                <a:cs typeface="+mn-cs"/>
              </a:rPr>
              <a:t>10th October 2014 - CEEC Scouting Meeting</a:t>
            </a:r>
            <a:endParaRPr kumimoji="0" lang="en-GB" sz="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6539503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642938"/>
            <a:ext cx="8229600" cy="5483225"/>
          </a:xfrm>
          <a:prstGeom prst="rect">
            <a:avLst/>
          </a:prstGeom>
        </p:spPr>
        <p:txBody>
          <a:bodyPr>
            <a:normAutofit/>
          </a:bodyPr>
          <a:lstStyle/>
          <a:p>
            <a:pPr algn="ctr">
              <a:lnSpc>
                <a:spcPct val="80000"/>
              </a:lnSpc>
              <a:buFontTx/>
              <a:buNone/>
              <a:defRPr/>
            </a:pPr>
            <a:r>
              <a:rPr lang="en-US" sz="1600" u="sng" dirty="0" smtClean="0"/>
              <a:t>DISCLAIMER and COPYRIGHT RESERVATION</a:t>
            </a:r>
            <a:endParaRPr lang="fr-FR" sz="1600" dirty="0" smtClean="0"/>
          </a:p>
          <a:p>
            <a:pPr algn="just">
              <a:buFont typeface="Wingdings 2" pitchFamily="18" charset="2"/>
              <a:buNone/>
              <a:defRPr/>
            </a:pPr>
            <a:r>
              <a:rPr lang="en-US" sz="1600" dirty="0" smtClean="0"/>
              <a:t>	The TOTAL GROUP is defined as TOTAL S.A. and its affiliates and shall include the person and the entity making the presentation.</a:t>
            </a:r>
            <a:endParaRPr lang="fr-FR" sz="1600" dirty="0" smtClean="0"/>
          </a:p>
          <a:p>
            <a:pPr>
              <a:lnSpc>
                <a:spcPct val="80000"/>
              </a:lnSpc>
              <a:buFontTx/>
              <a:buNone/>
              <a:defRPr/>
            </a:pPr>
            <a:r>
              <a:rPr lang="en-US" sz="1600" u="sng" dirty="0" smtClean="0"/>
              <a:t>Disclaimer</a:t>
            </a:r>
            <a:endParaRPr lang="fr-FR" sz="1600" dirty="0" smtClean="0"/>
          </a:p>
          <a:p>
            <a:pPr algn="just">
              <a:spcBef>
                <a:spcPts val="600"/>
              </a:spcBef>
              <a:buFont typeface="Wingdings 2" pitchFamily="18" charset="2"/>
              <a:buNone/>
              <a:defRPr/>
            </a:pPr>
            <a:r>
              <a:rPr lang="en-US" sz="1600" dirty="0" smtClean="0"/>
              <a:t>	This presentation may include forward-looking statements within the meaning of the Private Securities Litigation Reform Act of 1995 with respect to the financial condition, results of operations, business, strategy and plans of TOTAL GROUP that  are subject to risk factors and uncertainties caused by changes in, without limitation, technological development and innovation, supply sources, legal framework, market conditions, political or economic events. </a:t>
            </a:r>
            <a:endParaRPr lang="fr-FR" sz="1600" dirty="0" smtClean="0"/>
          </a:p>
          <a:p>
            <a:pPr algn="just">
              <a:spcBef>
                <a:spcPts val="600"/>
              </a:spcBef>
              <a:buFont typeface="Wingdings 2" pitchFamily="18" charset="2"/>
              <a:buNone/>
              <a:defRPr/>
            </a:pPr>
            <a:r>
              <a:rPr lang="fr-FR" sz="1600" dirty="0" smtClean="0"/>
              <a:t>	</a:t>
            </a:r>
            <a:r>
              <a:rPr lang="en-US" sz="1600" dirty="0" smtClean="0"/>
              <a:t>TOTAL GROUP does not assume any obligation to update publicly any forward-looking statement, whether as a result of new information, future events or otherwise. Further information on factors which could affect the company’s financial results is provided in documents filed by TOTAL GROUP with the French </a:t>
            </a:r>
            <a:r>
              <a:rPr lang="en-US" sz="1600" i="1" dirty="0" err="1" smtClean="0"/>
              <a:t>Autorité</a:t>
            </a:r>
            <a:r>
              <a:rPr lang="en-US" sz="1600" i="1" dirty="0" smtClean="0"/>
              <a:t> des </a:t>
            </a:r>
            <a:r>
              <a:rPr lang="en-US" sz="1600" i="1" dirty="0" err="1" smtClean="0"/>
              <a:t>Marchés</a:t>
            </a:r>
            <a:r>
              <a:rPr lang="en-US" sz="1600" i="1" dirty="0" smtClean="0"/>
              <a:t> Financiers</a:t>
            </a:r>
            <a:r>
              <a:rPr lang="en-US" sz="1600" dirty="0" smtClean="0"/>
              <a:t> and the US Securities and Exchange Commission.</a:t>
            </a:r>
            <a:endParaRPr lang="fr-FR" sz="1600" dirty="0" smtClean="0"/>
          </a:p>
          <a:p>
            <a:pPr algn="just">
              <a:spcBef>
                <a:spcPts val="600"/>
              </a:spcBef>
              <a:buFont typeface="Wingdings 2" pitchFamily="18" charset="2"/>
              <a:buNone/>
              <a:defRPr/>
            </a:pPr>
            <a:r>
              <a:rPr lang="en-US" sz="1600" dirty="0" smtClean="0"/>
              <a:t>	Accordingly, no reliance may be placed on the accuracy or correctness of any such statements.</a:t>
            </a:r>
            <a:endParaRPr lang="fr-FR" sz="1600" dirty="0" smtClean="0"/>
          </a:p>
          <a:p>
            <a:pPr>
              <a:lnSpc>
                <a:spcPct val="80000"/>
              </a:lnSpc>
              <a:buFontTx/>
              <a:buNone/>
              <a:defRPr/>
            </a:pPr>
            <a:r>
              <a:rPr lang="en-US" sz="1600" u="sng" dirty="0" smtClean="0"/>
              <a:t>Copyright</a:t>
            </a:r>
            <a:endParaRPr lang="fr-FR" sz="1600" dirty="0" smtClean="0"/>
          </a:p>
          <a:p>
            <a:pPr>
              <a:lnSpc>
                <a:spcPct val="80000"/>
              </a:lnSpc>
              <a:buFontTx/>
              <a:buNone/>
              <a:defRPr/>
            </a:pPr>
            <a:r>
              <a:rPr lang="en-US" sz="1600" dirty="0" smtClean="0"/>
              <a:t>	All rights are reserved and all material in this presentation may not be reproduced without the express written permission of the TOTAL GROUP.</a:t>
            </a:r>
            <a:endParaRPr lang="fr-FR" sz="1600" dirty="0" smtClean="0"/>
          </a:p>
          <a:p>
            <a:pPr eaLnBrk="1" hangingPunct="1">
              <a:lnSpc>
                <a:spcPct val="80000"/>
              </a:lnSpc>
              <a:defRPr/>
            </a:pPr>
            <a:endParaRPr lang="fr-FR" sz="1500" dirty="0" smtClean="0"/>
          </a:p>
        </p:txBody>
      </p:sp>
      <p:sp>
        <p:nvSpPr>
          <p:cNvPr id="4" name="Slide Number Placeholder 3"/>
          <p:cNvSpPr>
            <a:spLocks noGrp="1"/>
          </p:cNvSpPr>
          <p:nvPr>
            <p:ph type="sldNum" sz="quarter" idx="11"/>
          </p:nvPr>
        </p:nvSpPr>
        <p:spPr/>
        <p:txBody>
          <a:bodyPr/>
          <a:lstStyle/>
          <a:p>
            <a:fld id="{21F90BE8-D879-4F46-ACF9-7BCC67DCFB75}" type="slidenum">
              <a:rPr lang="fr-FR" smtClean="0"/>
              <a:pPr/>
              <a:t>17</a:t>
            </a:fld>
            <a:endParaRPr lang="fr-FR" dirty="0"/>
          </a:p>
        </p:txBody>
      </p:sp>
      <p:sp>
        <p:nvSpPr>
          <p:cNvPr id="6" name="Footer Placeholder 5"/>
          <p:cNvSpPr>
            <a:spLocks noGrp="1"/>
          </p:cNvSpPr>
          <p:nvPr>
            <p:ph type="ftr" sz="quarter" idx="10"/>
          </p:nvPr>
        </p:nvSpPr>
        <p:spPr/>
        <p:txBody>
          <a:bodyPr/>
          <a:lstStyle/>
          <a:p>
            <a:r>
              <a:rPr lang="en-US" sz="800" smtClean="0"/>
              <a:t>28th October 2014</a:t>
            </a:r>
            <a:endParaRPr lang="en-GB" sz="8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z="800" dirty="0" smtClean="0"/>
              <a:t>28</a:t>
            </a:r>
            <a:r>
              <a:rPr lang="en-US" sz="800" baseline="30000" dirty="0" smtClean="0"/>
              <a:t>th</a:t>
            </a:r>
            <a:r>
              <a:rPr lang="en-US" sz="800" dirty="0" smtClean="0"/>
              <a:t> October 2014</a:t>
            </a:r>
            <a:endParaRPr lang="en-GB" sz="800" dirty="0"/>
          </a:p>
        </p:txBody>
      </p:sp>
      <p:sp>
        <p:nvSpPr>
          <p:cNvPr id="4" name="Slide Number Placeholder 3"/>
          <p:cNvSpPr>
            <a:spLocks noGrp="1"/>
          </p:cNvSpPr>
          <p:nvPr>
            <p:ph type="sldNum" sz="quarter" idx="11"/>
          </p:nvPr>
        </p:nvSpPr>
        <p:spPr/>
        <p:txBody>
          <a:bodyPr/>
          <a:lstStyle/>
          <a:p>
            <a:fld id="{21F90BE8-D879-4F46-ACF9-7BCC67DCFB75}" type="slidenum">
              <a:rPr lang="fr-FR" smtClean="0"/>
              <a:pPr/>
              <a:t>2</a:t>
            </a:fld>
            <a:endParaRPr lang="fr-FR" dirty="0"/>
          </a:p>
        </p:txBody>
      </p:sp>
      <p:pic>
        <p:nvPicPr>
          <p:cNvPr id="1026" name="Picture 2"/>
          <p:cNvPicPr>
            <a:picLocks noChangeAspect="1" noChangeArrowheads="1"/>
          </p:cNvPicPr>
          <p:nvPr/>
        </p:nvPicPr>
        <p:blipFill>
          <a:blip r:embed="rId2"/>
          <a:srcRect/>
          <a:stretch>
            <a:fillRect/>
          </a:stretch>
        </p:blipFill>
        <p:spPr bwMode="auto">
          <a:xfrm>
            <a:off x="2807804" y="716446"/>
            <a:ext cx="3528392" cy="4692761"/>
          </a:xfrm>
          <a:prstGeom prst="rect">
            <a:avLst/>
          </a:prstGeom>
          <a:noFill/>
          <a:ln w="9525">
            <a:noFill/>
            <a:miter lim="800000"/>
            <a:headEnd/>
            <a:tailEnd/>
          </a:ln>
        </p:spPr>
      </p:pic>
      <p:sp>
        <p:nvSpPr>
          <p:cNvPr id="8" name="TextBox 7"/>
          <p:cNvSpPr txBox="1"/>
          <p:nvPr/>
        </p:nvSpPr>
        <p:spPr>
          <a:xfrm>
            <a:off x="3928234" y="5620598"/>
            <a:ext cx="1287532" cy="369332"/>
          </a:xfrm>
          <a:prstGeom prst="rect">
            <a:avLst/>
          </a:prstGeom>
          <a:noFill/>
        </p:spPr>
        <p:txBody>
          <a:bodyPr wrap="none" rtlCol="0">
            <a:spAutoFit/>
          </a:bodyPr>
          <a:lstStyle/>
          <a:p>
            <a:r>
              <a:rPr lang="en-US" dirty="0" smtClean="0"/>
              <a:t>1951-2014</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1"/>
          </p:nvPr>
        </p:nvSpPr>
        <p:spPr/>
        <p:txBody>
          <a:bodyPr/>
          <a:lstStyle/>
          <a:p>
            <a:fld id="{21F90BE8-D879-4F46-ACF9-7BCC67DCFB75}" type="slidenum">
              <a:rPr lang="fr-FR" smtClean="0"/>
              <a:pPr/>
              <a:t>3</a:t>
            </a:fld>
            <a:endParaRPr lang="fr-FR" dirty="0"/>
          </a:p>
        </p:txBody>
      </p:sp>
      <p:sp>
        <p:nvSpPr>
          <p:cNvPr id="4" name="Titre 1"/>
          <p:cNvSpPr txBox="1">
            <a:spLocks/>
          </p:cNvSpPr>
          <p:nvPr/>
        </p:nvSpPr>
        <p:spPr>
          <a:xfrm>
            <a:off x="395536" y="227533"/>
            <a:ext cx="8229600" cy="332399"/>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2400" b="1" i="0" u="none" strike="noStrike" kern="1200" cap="all" spc="0" normalizeH="0" baseline="0" noProof="0" dirty="0" smtClean="0">
                <a:ln>
                  <a:noFill/>
                </a:ln>
                <a:solidFill>
                  <a:schemeClr val="accent5">
                    <a:lumMod val="75000"/>
                  </a:schemeClr>
                </a:solidFill>
                <a:effectLst/>
                <a:uLnTx/>
                <a:uFillTx/>
                <a:latin typeface="+mj-lt"/>
                <a:ea typeface="+mj-ea"/>
                <a:cs typeface="Arial"/>
              </a:rPr>
              <a:t>Block 1-21 han </a:t>
            </a:r>
            <a:r>
              <a:rPr kumimoji="0" lang="fr-FR" sz="2400" b="1" i="0" u="none" strike="noStrike" kern="1200" cap="all" spc="0" normalizeH="0" baseline="0" noProof="0" dirty="0" err="1" smtClean="0">
                <a:ln>
                  <a:noFill/>
                </a:ln>
                <a:solidFill>
                  <a:schemeClr val="accent5">
                    <a:lumMod val="75000"/>
                  </a:schemeClr>
                </a:solidFill>
                <a:effectLst/>
                <a:uLnTx/>
                <a:uFillTx/>
                <a:latin typeface="+mj-lt"/>
                <a:ea typeface="+mj-ea"/>
                <a:cs typeface="Arial"/>
              </a:rPr>
              <a:t>Asparuh</a:t>
            </a:r>
            <a:endParaRPr kumimoji="0" lang="fr-FR" sz="2400" b="1" i="0" u="none" strike="noStrike" kern="1200" cap="all" spc="0" normalizeH="0" baseline="0" noProof="0" dirty="0">
              <a:ln>
                <a:noFill/>
              </a:ln>
              <a:solidFill>
                <a:schemeClr val="accent5">
                  <a:lumMod val="75000"/>
                </a:schemeClr>
              </a:solidFill>
              <a:effectLst/>
              <a:uLnTx/>
              <a:uFillTx/>
              <a:latin typeface="+mj-lt"/>
              <a:ea typeface="+mj-ea"/>
              <a:cs typeface="Arial"/>
            </a:endParaRPr>
          </a:p>
        </p:txBody>
      </p:sp>
      <p:sp>
        <p:nvSpPr>
          <p:cNvPr id="5" name="Espace réservé du contenu 5"/>
          <p:cNvSpPr txBox="1">
            <a:spLocks/>
          </p:cNvSpPr>
          <p:nvPr/>
        </p:nvSpPr>
        <p:spPr>
          <a:xfrm>
            <a:off x="575556" y="908720"/>
            <a:ext cx="3816424" cy="2232247"/>
          </a:xfrm>
          <a:prstGeom prst="rect">
            <a:avLst/>
          </a:prstGeom>
        </p:spPr>
        <p:style>
          <a:lnRef idx="2">
            <a:schemeClr val="accent5"/>
          </a:lnRef>
          <a:fillRef idx="1">
            <a:schemeClr val="lt1"/>
          </a:fillRef>
          <a:effectRef idx="0">
            <a:schemeClr val="accent5"/>
          </a:effectRef>
          <a:fontRef idx="minor">
            <a:schemeClr val="dk1"/>
          </a:fontRef>
        </p:style>
        <p:txBody>
          <a:bodyPr>
            <a:normAutofit lnSpcReduction="10000"/>
          </a:bodyPr>
          <a:lstStyle/>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Arial"/>
              </a:rPr>
              <a:t>Awarded on July 26</a:t>
            </a:r>
            <a:r>
              <a:rPr kumimoji="0" lang="en-US" sz="1600" b="0" i="0" u="none" strike="noStrike" kern="1200" cap="none" spc="0" normalizeH="0" baseline="30000" noProof="0" dirty="0" smtClean="0">
                <a:ln>
                  <a:noFill/>
                </a:ln>
                <a:solidFill>
                  <a:schemeClr val="tx1"/>
                </a:solidFill>
                <a:effectLst/>
                <a:uLnTx/>
                <a:uFillTx/>
                <a:latin typeface="+mn-lt"/>
                <a:ea typeface="+mn-ea"/>
                <a:cs typeface="Arial"/>
              </a:rPr>
              <a:t>th</a:t>
            </a:r>
            <a:r>
              <a:rPr kumimoji="0" lang="en-US" sz="1600" b="0" i="0" u="none" strike="noStrike" kern="1200" cap="none" spc="0" normalizeH="0" baseline="0" noProof="0" dirty="0" smtClean="0">
                <a:ln>
                  <a:noFill/>
                </a:ln>
                <a:solidFill>
                  <a:schemeClr val="tx1"/>
                </a:solidFill>
                <a:effectLst/>
                <a:uLnTx/>
                <a:uFillTx/>
                <a:latin typeface="+mn-lt"/>
                <a:ea typeface="+mn-ea"/>
                <a:cs typeface="Arial"/>
              </a:rPr>
              <a:t> 2012</a:t>
            </a:r>
          </a:p>
          <a:p>
            <a:pPr marL="447675" marR="0" lvl="1" indent="-180975" algn="l" defTabSz="533400" rtl="0" eaLnBrk="1" fontAlgn="auto" latinLnBrk="0" hangingPunct="1">
              <a:lnSpc>
                <a:spcPct val="100000"/>
              </a:lnSpc>
              <a:spcBef>
                <a:spcPts val="300"/>
              </a:spcBef>
              <a:spcAft>
                <a:spcPts val="300"/>
              </a:spcAft>
              <a:buClr>
                <a:schemeClr val="accent5">
                  <a:lumMod val="75000"/>
                </a:schemeClr>
              </a:buClr>
              <a:buSzTx/>
              <a:buFont typeface="Lucida Grande"/>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Arial"/>
              </a:rPr>
              <a:t>Contract signed on August 29</a:t>
            </a:r>
            <a:r>
              <a:rPr kumimoji="0" lang="en-US" sz="1400" b="0" i="0" u="none" strike="noStrike" kern="1200" cap="none" spc="0" normalizeH="0" baseline="30000" noProof="0" dirty="0" smtClean="0">
                <a:ln>
                  <a:noFill/>
                </a:ln>
                <a:solidFill>
                  <a:schemeClr val="tx1"/>
                </a:solidFill>
                <a:effectLst/>
                <a:uLnTx/>
                <a:uFillTx/>
                <a:latin typeface="+mn-lt"/>
                <a:ea typeface="+mn-ea"/>
                <a:cs typeface="Arial"/>
              </a:rPr>
              <a:t>th</a:t>
            </a:r>
            <a:r>
              <a:rPr lang="en-US" sz="1400" dirty="0" smtClean="0">
                <a:solidFill>
                  <a:schemeClr val="tx1"/>
                </a:solidFill>
                <a:cs typeface="Arial"/>
              </a:rPr>
              <a:t> for </a:t>
            </a:r>
            <a:r>
              <a:rPr kumimoji="0" lang="en-US" sz="1400" b="0" i="0" u="none" strike="noStrike" kern="1200" cap="none" spc="0" normalizeH="0" baseline="0" noProof="0" dirty="0" smtClean="0">
                <a:ln>
                  <a:noFill/>
                </a:ln>
                <a:solidFill>
                  <a:schemeClr val="tx1"/>
                </a:solidFill>
                <a:effectLst/>
                <a:uLnTx/>
                <a:uFillTx/>
                <a:latin typeface="+mn-lt"/>
                <a:ea typeface="+mn-ea"/>
                <a:cs typeface="Arial"/>
              </a:rPr>
              <a:t>5 years</a:t>
            </a:r>
          </a:p>
          <a:p>
            <a:pPr marL="447675" marR="0" lvl="1" indent="-180975" algn="l" defTabSz="533400" rtl="0" eaLnBrk="1" fontAlgn="auto" latinLnBrk="0" hangingPunct="1">
              <a:lnSpc>
                <a:spcPct val="100000"/>
              </a:lnSpc>
              <a:spcBef>
                <a:spcPts val="300"/>
              </a:spcBef>
              <a:spcAft>
                <a:spcPts val="300"/>
              </a:spcAft>
              <a:buClr>
                <a:schemeClr val="accent5">
                  <a:lumMod val="75000"/>
                </a:schemeClr>
              </a:buClr>
              <a:buSzTx/>
              <a:buFont typeface="Lucida Grande"/>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Arial"/>
              </a:rPr>
              <a:t>Interest: Total 40% (Operator</a:t>
            </a:r>
            <a:r>
              <a:rPr kumimoji="0" lang="en-US" sz="1400" b="0" i="0" u="none" strike="noStrike" kern="1200" cap="none" spc="0" normalizeH="0" noProof="0" dirty="0" smtClean="0">
                <a:ln>
                  <a:noFill/>
                </a:ln>
                <a:solidFill>
                  <a:schemeClr val="tx1"/>
                </a:solidFill>
                <a:effectLst/>
                <a:uLnTx/>
                <a:uFillTx/>
                <a:latin typeface="+mn-lt"/>
                <a:ea typeface="+mn-ea"/>
                <a:cs typeface="Arial"/>
              </a:rPr>
              <a:t> since 04/14), </a:t>
            </a:r>
            <a:r>
              <a:rPr kumimoji="0" lang="en-US" sz="1400" b="0" i="0" u="none" strike="noStrike" kern="1200" cap="none" spc="0" normalizeH="0" baseline="0" noProof="0" dirty="0" smtClean="0">
                <a:ln>
                  <a:noFill/>
                </a:ln>
                <a:solidFill>
                  <a:schemeClr val="tx1"/>
                </a:solidFill>
                <a:effectLst/>
                <a:uLnTx/>
                <a:uFillTx/>
                <a:latin typeface="+mn-lt"/>
                <a:ea typeface="+mn-ea"/>
                <a:cs typeface="Arial"/>
              </a:rPr>
              <a:t>OMV 30%, </a:t>
            </a:r>
            <a:r>
              <a:rPr kumimoji="0" lang="en-US" sz="1400" b="0" i="0" u="none" strike="noStrike" kern="1200" cap="none" spc="0" normalizeH="0" baseline="0" noProof="0" dirty="0" err="1" smtClean="0">
                <a:ln>
                  <a:noFill/>
                </a:ln>
                <a:solidFill>
                  <a:schemeClr val="tx1"/>
                </a:solidFill>
                <a:effectLst/>
                <a:uLnTx/>
                <a:uFillTx/>
                <a:latin typeface="+mn-lt"/>
                <a:ea typeface="+mn-ea"/>
                <a:cs typeface="Arial"/>
              </a:rPr>
              <a:t>Repsol</a:t>
            </a:r>
            <a:r>
              <a:rPr kumimoji="0" lang="en-US" sz="1400" b="0" i="0" u="none" strike="noStrike" kern="1200" cap="none" spc="0" normalizeH="0" baseline="0" noProof="0" dirty="0" smtClean="0">
                <a:ln>
                  <a:noFill/>
                </a:ln>
                <a:solidFill>
                  <a:schemeClr val="tx1"/>
                </a:solidFill>
                <a:effectLst/>
                <a:uLnTx/>
                <a:uFillTx/>
                <a:latin typeface="+mn-lt"/>
                <a:ea typeface="+mn-ea"/>
                <a:cs typeface="Arial"/>
              </a:rPr>
              <a:t> 30%</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Arial"/>
            </a:endParaRP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Arial"/>
              </a:rPr>
              <a:t>14 220 km</a:t>
            </a:r>
            <a:r>
              <a:rPr kumimoji="0" lang="en-US" sz="1600" b="0" i="0" u="none" strike="noStrike" kern="1200" cap="none" spc="0" normalizeH="0" baseline="30000" noProof="0" dirty="0" smtClean="0">
                <a:ln>
                  <a:noFill/>
                </a:ln>
                <a:solidFill>
                  <a:schemeClr val="tx1"/>
                </a:solidFill>
                <a:effectLst/>
                <a:uLnTx/>
                <a:uFillTx/>
                <a:latin typeface="+mn-lt"/>
                <a:ea typeface="+mn-ea"/>
                <a:cs typeface="Arial"/>
              </a:rPr>
              <a:t>2</a:t>
            </a:r>
          </a:p>
          <a:p>
            <a:pPr marL="285750" marR="0" lvl="0" indent="-285750" algn="l" defTabSz="457200" rtl="0" eaLnBrk="1" fontAlgn="auto" latinLnBrk="0" hangingPunct="1">
              <a:lnSpc>
                <a:spcPct val="100000"/>
              </a:lnSpc>
              <a:spcBef>
                <a:spcPts val="300"/>
              </a:spcBef>
              <a:spcAft>
                <a:spcPts val="300"/>
              </a:spcAft>
              <a:buClr>
                <a:schemeClr val="accent5">
                  <a:lumMod val="75000"/>
                </a:schemeClr>
              </a:buClr>
              <a:buSzPct val="120000"/>
              <a:buFont typeface="Lucida Grande"/>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Arial"/>
              </a:rPr>
              <a:t>120 to 2 200 m water depth</a:t>
            </a:r>
          </a:p>
        </p:txBody>
      </p:sp>
      <p:pic>
        <p:nvPicPr>
          <p:cNvPr id="7" name="Picture 2"/>
          <p:cNvPicPr>
            <a:picLocks noChangeAspect="1" noChangeArrowheads="1"/>
          </p:cNvPicPr>
          <p:nvPr/>
        </p:nvPicPr>
        <p:blipFill>
          <a:blip r:embed="rId2" cstate="print"/>
          <a:srcRect l="2951" t="28082" r="11774" b="4138"/>
          <a:stretch>
            <a:fillRect/>
          </a:stretch>
        </p:blipFill>
        <p:spPr bwMode="auto">
          <a:xfrm>
            <a:off x="4992931" y="639288"/>
            <a:ext cx="3775292" cy="2716946"/>
          </a:xfrm>
          <a:prstGeom prst="rect">
            <a:avLst/>
          </a:prstGeom>
          <a:noFill/>
          <a:ln w="12700" cap="flat" cmpd="sng" algn="ctr">
            <a:solidFill>
              <a:schemeClr val="tx2"/>
            </a:solidFill>
            <a:prstDash val="solid"/>
            <a:miter lim="800000"/>
            <a:headEnd type="none" w="med" len="med"/>
            <a:tailEnd type="none" w="med" len="med"/>
          </a:ln>
          <a:effectLst>
            <a:outerShdw blurRad="50800" dist="38100" dir="2700000" algn="tl" rotWithShape="0">
              <a:prstClr val="black">
                <a:alpha val="40000"/>
              </a:prstClr>
            </a:outerShdw>
          </a:effectLst>
        </p:spPr>
      </p:pic>
      <p:sp>
        <p:nvSpPr>
          <p:cNvPr id="17" name="Rectangle 16"/>
          <p:cNvSpPr/>
          <p:nvPr/>
        </p:nvSpPr>
        <p:spPr>
          <a:xfrm>
            <a:off x="576064" y="4388331"/>
            <a:ext cx="3815916" cy="98488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marL="285750" lvl="0" indent="-285750">
              <a:spcBef>
                <a:spcPts val="300"/>
              </a:spcBef>
              <a:spcAft>
                <a:spcPts val="300"/>
              </a:spcAft>
              <a:buClr>
                <a:schemeClr val="accent5">
                  <a:lumMod val="75000"/>
                </a:schemeClr>
              </a:buClr>
              <a:buSzPct val="120000"/>
              <a:buFont typeface="Lucida Grande"/>
              <a:buChar char="●"/>
              <a:defRPr/>
            </a:pPr>
            <a:r>
              <a:rPr lang="en-US" sz="1600" dirty="0" err="1" smtClean="0">
                <a:cs typeface="Arial"/>
              </a:rPr>
              <a:t>Geoscience</a:t>
            </a:r>
            <a:r>
              <a:rPr lang="en-US" sz="1600" dirty="0" smtClean="0">
                <a:cs typeface="Arial"/>
              </a:rPr>
              <a:t>: Heavy Data Acquisition</a:t>
            </a:r>
          </a:p>
          <a:p>
            <a:pPr marL="285750" lvl="0" indent="-285750">
              <a:spcBef>
                <a:spcPts val="300"/>
              </a:spcBef>
              <a:spcAft>
                <a:spcPts val="300"/>
              </a:spcAft>
              <a:buClr>
                <a:schemeClr val="accent5">
                  <a:lumMod val="75000"/>
                </a:schemeClr>
              </a:buClr>
              <a:buSzPct val="120000"/>
              <a:buFont typeface="Lucida Grande"/>
              <a:buChar char="●"/>
              <a:defRPr/>
            </a:pPr>
            <a:r>
              <a:rPr lang="en-US" sz="1600" dirty="0" smtClean="0">
                <a:cs typeface="Arial"/>
              </a:rPr>
              <a:t>Drilling Operations</a:t>
            </a:r>
          </a:p>
          <a:p>
            <a:pPr marL="285750" lvl="0" indent="-285750">
              <a:spcBef>
                <a:spcPts val="300"/>
              </a:spcBef>
              <a:spcAft>
                <a:spcPts val="300"/>
              </a:spcAft>
              <a:buClr>
                <a:schemeClr val="accent5">
                  <a:lumMod val="75000"/>
                </a:schemeClr>
              </a:buClr>
              <a:buSzPct val="120000"/>
              <a:buFont typeface="Lucida Grande"/>
              <a:buChar char="●"/>
              <a:defRPr/>
            </a:pPr>
            <a:r>
              <a:rPr lang="en-US" sz="1600" dirty="0" smtClean="0">
                <a:cs typeface="Arial"/>
              </a:rPr>
              <a:t>H S &amp; Environment Program</a:t>
            </a:r>
            <a:endParaRPr lang="en-US" sz="1400" dirty="0" smtClean="0">
              <a:cs typeface="Arial"/>
            </a:endParaRPr>
          </a:p>
        </p:txBody>
      </p:sp>
      <p:sp>
        <p:nvSpPr>
          <p:cNvPr id="18" name="Titre 1"/>
          <p:cNvSpPr txBox="1">
            <a:spLocks/>
          </p:cNvSpPr>
          <p:nvPr/>
        </p:nvSpPr>
        <p:spPr>
          <a:xfrm>
            <a:off x="575556" y="4032705"/>
            <a:ext cx="2484276" cy="332399"/>
          </a:xfrm>
          <a:prstGeom prst="rect">
            <a:avLst/>
          </a:prstGeom>
        </p:spPr>
        <p:txBody>
          <a:bodyP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b="1" i="0" u="none" strike="noStrike" kern="1200" cap="all" spc="0" normalizeH="0" baseline="0" noProof="0" dirty="0" err="1" smtClean="0">
                <a:ln>
                  <a:noFill/>
                </a:ln>
                <a:solidFill>
                  <a:schemeClr val="accent5">
                    <a:lumMod val="75000"/>
                  </a:schemeClr>
                </a:solidFill>
                <a:effectLst/>
                <a:uLnTx/>
                <a:uFillTx/>
                <a:latin typeface="+mj-lt"/>
                <a:ea typeface="+mj-ea"/>
                <a:cs typeface="Arial"/>
              </a:rPr>
              <a:t>Work</a:t>
            </a:r>
            <a:r>
              <a:rPr kumimoji="0" lang="fr-FR" b="1" i="0" u="none" strike="noStrike" kern="1200" cap="all" spc="0" normalizeH="0" baseline="0" noProof="0" dirty="0" smtClean="0">
                <a:ln>
                  <a:noFill/>
                </a:ln>
                <a:solidFill>
                  <a:schemeClr val="accent5">
                    <a:lumMod val="75000"/>
                  </a:schemeClr>
                </a:solidFill>
                <a:effectLst/>
                <a:uLnTx/>
                <a:uFillTx/>
                <a:latin typeface="+mj-lt"/>
                <a:ea typeface="+mj-ea"/>
                <a:cs typeface="Arial"/>
              </a:rPr>
              <a:t> Program</a:t>
            </a:r>
            <a:endParaRPr kumimoji="0" lang="fr-FR" b="1" i="0" u="none" strike="noStrike" kern="1200" cap="all" spc="0" normalizeH="0" baseline="0" noProof="0" dirty="0">
              <a:ln>
                <a:noFill/>
              </a:ln>
              <a:solidFill>
                <a:schemeClr val="accent5">
                  <a:lumMod val="75000"/>
                </a:schemeClr>
              </a:solidFill>
              <a:effectLst/>
              <a:uLnTx/>
              <a:uFillTx/>
              <a:latin typeface="+mj-lt"/>
              <a:ea typeface="+mj-ea"/>
              <a:cs typeface="Arial"/>
            </a:endParaRPr>
          </a:p>
        </p:txBody>
      </p:sp>
      <p:pic>
        <p:nvPicPr>
          <p:cNvPr id="1026" name="Picture 2"/>
          <p:cNvPicPr>
            <a:picLocks noChangeAspect="1" noChangeArrowheads="1"/>
          </p:cNvPicPr>
          <p:nvPr/>
        </p:nvPicPr>
        <p:blipFill>
          <a:blip r:embed="rId3"/>
          <a:srcRect/>
          <a:stretch>
            <a:fillRect/>
          </a:stretch>
        </p:blipFill>
        <p:spPr bwMode="auto">
          <a:xfrm>
            <a:off x="5099939" y="3861048"/>
            <a:ext cx="1839722" cy="1622392"/>
          </a:xfrm>
          <a:prstGeom prst="rect">
            <a:avLst/>
          </a:prstGeom>
          <a:noFill/>
          <a:ln w="9525">
            <a:noFill/>
            <a:miter lim="800000"/>
            <a:headEnd/>
            <a:tailEnd/>
          </a:ln>
        </p:spPr>
      </p:pic>
      <p:grpSp>
        <p:nvGrpSpPr>
          <p:cNvPr id="16" name="Groupe 26"/>
          <p:cNvGrpSpPr>
            <a:grpSpLocks/>
          </p:cNvGrpSpPr>
          <p:nvPr/>
        </p:nvGrpSpPr>
        <p:grpSpPr bwMode="auto">
          <a:xfrm>
            <a:off x="6655382" y="4869141"/>
            <a:ext cx="2112841" cy="1240448"/>
            <a:chOff x="6247001" y="2419352"/>
            <a:chExt cx="2438799" cy="1443600"/>
          </a:xfrm>
        </p:grpSpPr>
        <p:pic>
          <p:nvPicPr>
            <p:cNvPr id="20" name="Picture 3" descr="Capture"/>
            <p:cNvPicPr>
              <a:picLocks noChangeAspect="1" noChangeArrowheads="1"/>
            </p:cNvPicPr>
            <p:nvPr/>
          </p:nvPicPr>
          <p:blipFill>
            <a:blip r:embed="rId4" cstate="print"/>
            <a:srcRect/>
            <a:stretch>
              <a:fillRect/>
            </a:stretch>
          </p:blipFill>
          <p:spPr bwMode="auto">
            <a:xfrm>
              <a:off x="6273800" y="2419352"/>
              <a:ext cx="2412000" cy="1442301"/>
            </a:xfrm>
            <a:prstGeom prst="rect">
              <a:avLst/>
            </a:prstGeom>
            <a:noFill/>
            <a:ln w="9525">
              <a:noFill/>
              <a:miter lim="800000"/>
              <a:headEnd/>
              <a:tailEnd/>
            </a:ln>
          </p:spPr>
        </p:pic>
        <p:sp>
          <p:nvSpPr>
            <p:cNvPr id="21" name="Line 36"/>
            <p:cNvSpPr>
              <a:spLocks noChangeShapeType="1"/>
            </p:cNvSpPr>
            <p:nvPr/>
          </p:nvSpPr>
          <p:spPr bwMode="auto">
            <a:xfrm>
              <a:off x="6247001" y="2419352"/>
              <a:ext cx="0" cy="1443600"/>
            </a:xfrm>
            <a:prstGeom prst="line">
              <a:avLst/>
            </a:prstGeom>
            <a:noFill/>
            <a:ln w="76200">
              <a:solidFill>
                <a:srgbClr val="FFD400"/>
              </a:solidFill>
              <a:round/>
              <a:headEnd/>
              <a:tailEnd/>
            </a:ln>
          </p:spPr>
          <p:txBody>
            <a:bodyPr anchor="ctr"/>
            <a:lstStyle/>
            <a:p>
              <a:endParaRPr lang="fr-FR"/>
            </a:p>
          </p:txBody>
        </p:sp>
      </p:grpSp>
      <p:sp>
        <p:nvSpPr>
          <p:cNvPr id="14" name="Footer Placeholder 13"/>
          <p:cNvSpPr>
            <a:spLocks noGrp="1"/>
          </p:cNvSpPr>
          <p:nvPr>
            <p:ph type="ftr" sz="quarter" idx="10"/>
          </p:nvPr>
        </p:nvSpPr>
        <p:spPr/>
        <p:txBody>
          <a:bodyPr/>
          <a:lstStyle/>
          <a:p>
            <a:r>
              <a:rPr lang="en-US" sz="800" dirty="0" smtClean="0"/>
              <a:t>28th October 2014</a:t>
            </a:r>
            <a:endParaRPr lang="en-GB" sz="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6563" y="58000"/>
            <a:ext cx="8473261" cy="519968"/>
          </a:xfrm>
        </p:spPr>
        <p:txBody>
          <a:bodyPr/>
          <a:lstStyle/>
          <a:p>
            <a:pPr>
              <a:lnSpc>
                <a:spcPct val="100000"/>
              </a:lnSpc>
              <a:defRPr/>
            </a:pPr>
            <a:r>
              <a:rPr lang="de-AT" sz="2400" dirty="0" smtClean="0">
                <a:solidFill>
                  <a:schemeClr val="accent5">
                    <a:lumMod val="75000"/>
                  </a:schemeClr>
                </a:solidFill>
                <a:latin typeface="+mj-lt"/>
                <a:cs typeface="Arial"/>
              </a:rPr>
              <a:t>The Black </a:t>
            </a:r>
            <a:r>
              <a:rPr lang="de-AT" sz="2400" dirty="0" err="1" smtClean="0">
                <a:solidFill>
                  <a:schemeClr val="accent5">
                    <a:lumMod val="75000"/>
                  </a:schemeClr>
                </a:solidFill>
                <a:latin typeface="+mj-lt"/>
                <a:cs typeface="Arial"/>
              </a:rPr>
              <a:t>Sea</a:t>
            </a:r>
            <a:r>
              <a:rPr lang="de-AT" sz="2400" dirty="0" smtClean="0">
                <a:solidFill>
                  <a:schemeClr val="accent5">
                    <a:lumMod val="75000"/>
                  </a:schemeClr>
                </a:solidFill>
                <a:latin typeface="+mj-lt"/>
                <a:cs typeface="Arial"/>
              </a:rPr>
              <a:t> </a:t>
            </a:r>
            <a:r>
              <a:rPr lang="de-AT" sz="2400" dirty="0" err="1" smtClean="0">
                <a:solidFill>
                  <a:schemeClr val="accent5">
                    <a:lumMod val="75000"/>
                  </a:schemeClr>
                </a:solidFill>
                <a:latin typeface="+mj-lt"/>
                <a:cs typeface="Arial"/>
              </a:rPr>
              <a:t>Basin</a:t>
            </a:r>
            <a:r>
              <a:rPr lang="de-AT" sz="2400" dirty="0" smtClean="0">
                <a:solidFill>
                  <a:schemeClr val="accent5">
                    <a:lumMod val="75000"/>
                  </a:schemeClr>
                </a:solidFill>
                <a:latin typeface="+mj-lt"/>
                <a:cs typeface="Arial"/>
              </a:rPr>
              <a:t> – </a:t>
            </a:r>
            <a:r>
              <a:rPr lang="de-AT" sz="2400" dirty="0" err="1" smtClean="0">
                <a:solidFill>
                  <a:schemeClr val="accent5">
                    <a:lumMod val="75000"/>
                  </a:schemeClr>
                </a:solidFill>
                <a:latin typeface="+mj-lt"/>
                <a:cs typeface="Arial"/>
              </a:rPr>
              <a:t>Deep</a:t>
            </a:r>
            <a:r>
              <a:rPr lang="de-AT" sz="2400" dirty="0" smtClean="0">
                <a:solidFill>
                  <a:schemeClr val="accent5">
                    <a:lumMod val="75000"/>
                  </a:schemeClr>
                </a:solidFill>
                <a:latin typeface="+mj-lt"/>
                <a:cs typeface="Arial"/>
              </a:rPr>
              <a:t> </a:t>
            </a:r>
            <a:r>
              <a:rPr lang="de-AT" sz="2400" dirty="0" err="1" smtClean="0">
                <a:solidFill>
                  <a:schemeClr val="accent5">
                    <a:lumMod val="75000"/>
                  </a:schemeClr>
                </a:solidFill>
                <a:latin typeface="+mj-lt"/>
                <a:cs typeface="Arial"/>
              </a:rPr>
              <a:t>Water</a:t>
            </a:r>
            <a:r>
              <a:rPr lang="de-AT" sz="2400" dirty="0" smtClean="0">
                <a:solidFill>
                  <a:schemeClr val="accent5">
                    <a:lumMod val="75000"/>
                  </a:schemeClr>
                </a:solidFill>
                <a:latin typeface="+mj-lt"/>
                <a:cs typeface="Arial"/>
              </a:rPr>
              <a:t> </a:t>
            </a:r>
            <a:r>
              <a:rPr lang="de-AT" sz="2400" dirty="0" err="1" smtClean="0">
                <a:solidFill>
                  <a:schemeClr val="accent5">
                    <a:lumMod val="75000"/>
                  </a:schemeClr>
                </a:solidFill>
                <a:latin typeface="+mj-lt"/>
                <a:cs typeface="Arial"/>
              </a:rPr>
              <a:t>wells</a:t>
            </a:r>
            <a:endParaRPr lang="en-GB" sz="2400" dirty="0">
              <a:solidFill>
                <a:schemeClr val="accent5">
                  <a:lumMod val="75000"/>
                </a:schemeClr>
              </a:solidFill>
              <a:latin typeface="+mj-lt"/>
              <a:cs typeface="Arial"/>
            </a:endParaRPr>
          </a:p>
        </p:txBody>
      </p:sp>
      <p:sp>
        <p:nvSpPr>
          <p:cNvPr id="252" name="Rectangle 4"/>
          <p:cNvSpPr>
            <a:spLocks noChangeArrowheads="1"/>
          </p:cNvSpPr>
          <p:nvPr/>
        </p:nvSpPr>
        <p:spPr bwMode="auto">
          <a:xfrm>
            <a:off x="4495800" y="1371600"/>
            <a:ext cx="3657600" cy="502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342900" indent="-342900">
              <a:lnSpc>
                <a:spcPct val="90000"/>
              </a:lnSpc>
              <a:spcBef>
                <a:spcPct val="20000"/>
              </a:spcBef>
              <a:buClr>
                <a:srgbClr val="66CC00"/>
              </a:buClr>
              <a:buSzPct val="90000"/>
              <a:buFont typeface="Wingdings 3" pitchFamily="18" charset="2"/>
              <a:buChar char=""/>
            </a:pPr>
            <a:endParaRPr lang="en-US" sz="1600" dirty="0">
              <a:solidFill>
                <a:schemeClr val="tx1"/>
              </a:solidFill>
            </a:endParaRPr>
          </a:p>
          <a:p>
            <a:pPr marL="342900" indent="-342900">
              <a:lnSpc>
                <a:spcPct val="90000"/>
              </a:lnSpc>
              <a:spcBef>
                <a:spcPct val="20000"/>
              </a:spcBef>
              <a:buClr>
                <a:srgbClr val="66CC00"/>
              </a:buClr>
              <a:buSzPct val="90000"/>
              <a:buFont typeface="Wingdings 3" pitchFamily="18" charset="2"/>
              <a:buChar char=""/>
            </a:pPr>
            <a:endParaRPr lang="en-US" sz="1600" dirty="0">
              <a:solidFill>
                <a:schemeClr val="tx1"/>
              </a:solidFill>
            </a:endParaRPr>
          </a:p>
        </p:txBody>
      </p:sp>
      <p:sp>
        <p:nvSpPr>
          <p:cNvPr id="253" name="Rectangle 5"/>
          <p:cNvSpPr>
            <a:spLocks noChangeArrowheads="1"/>
          </p:cNvSpPr>
          <p:nvPr/>
        </p:nvSpPr>
        <p:spPr bwMode="auto">
          <a:xfrm>
            <a:off x="4306652" y="6519863"/>
            <a:ext cx="2969330" cy="2666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type="none" w="lg" len="lg"/>
              </a14:hiddenLine>
            </a:ext>
          </a:extLst>
        </p:spPr>
        <p:txBody>
          <a:bodyPr wrap="none" lIns="36000" tIns="36000" rIns="36000" bIns="36000">
            <a:spAutoFit/>
          </a:bodyPr>
          <a:lstStyle/>
          <a:p>
            <a:pPr defTabSz="971550" eaLnBrk="0" hangingPunct="0">
              <a:lnSpc>
                <a:spcPct val="90000"/>
              </a:lnSpc>
            </a:pPr>
            <a:r>
              <a:rPr lang="en-GB" sz="1400" dirty="0">
                <a:solidFill>
                  <a:srgbClr val="002060"/>
                </a:solidFill>
                <a:latin typeface="Arial" charset="0"/>
              </a:rPr>
              <a:t>Courtesy of </a:t>
            </a:r>
            <a:r>
              <a:rPr lang="en-GB" sz="1400" dirty="0" err="1">
                <a:solidFill>
                  <a:srgbClr val="002060"/>
                </a:solidFill>
                <a:latin typeface="Arial" charset="0"/>
              </a:rPr>
              <a:t>GeoLogic</a:t>
            </a:r>
            <a:r>
              <a:rPr lang="en-GB" sz="1400" dirty="0">
                <a:solidFill>
                  <a:srgbClr val="002060"/>
                </a:solidFill>
                <a:latin typeface="Arial" charset="0"/>
              </a:rPr>
              <a:t> Data Systems</a:t>
            </a:r>
            <a:endParaRPr lang="de-AT" sz="1400" dirty="0">
              <a:solidFill>
                <a:srgbClr val="002060"/>
              </a:solidFill>
              <a:latin typeface="Arial" charset="0"/>
            </a:endParaRPr>
          </a:p>
        </p:txBody>
      </p:sp>
      <p:pic>
        <p:nvPicPr>
          <p:cNvPr id="254" name="Picture 1" descr="DEM2.tif"/>
          <p:cNvPicPr>
            <a:picLocks noChangeAspect="1"/>
          </p:cNvPicPr>
          <p:nvPr/>
        </p:nvPicPr>
        <p:blipFill rotWithShape="1">
          <a:blip r:embed="rId2" cstate="print">
            <a:extLst>
              <a:ext uri="{28A0092B-C50C-407E-A947-70E740481C1C}">
                <a14:useLocalDpi xmlns:a14="http://schemas.microsoft.com/office/drawing/2010/main" xmlns="" val="0"/>
              </a:ext>
            </a:extLst>
          </a:blip>
          <a:srcRect l="5021" t="5164" r="394" b="951"/>
          <a:stretch/>
        </p:blipFill>
        <p:spPr bwMode="auto">
          <a:xfrm>
            <a:off x="154168" y="647781"/>
            <a:ext cx="8835664" cy="564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166995" y="680912"/>
            <a:ext cx="1803804" cy="523220"/>
          </a:xfrm>
          <a:prstGeom prst="rect">
            <a:avLst/>
          </a:prstGeom>
          <a:noFill/>
        </p:spPr>
        <p:txBody>
          <a:bodyPr wrap="square" lIns="91440" tIns="45720" rIns="91440" bIns="45720">
            <a:spAutoFit/>
          </a:bodyPr>
          <a:lstStyle/>
          <a:p>
            <a:pPr algn="ctr"/>
            <a:r>
              <a:rPr lang="en-US" sz="2800" b="1" cap="none" spc="0" dirty="0" smtClean="0">
                <a:ln w="9525">
                  <a:solidFill>
                    <a:srgbClr val="FF0000"/>
                  </a:solidFill>
                  <a:prstDash val="solid"/>
                  <a:miter lim="800000"/>
                </a:ln>
                <a:solidFill>
                  <a:schemeClr val="bg1"/>
                </a:solidFill>
                <a:effectLst>
                  <a:outerShdw blurRad="25500" dist="23000" dir="7020000" algn="tl">
                    <a:srgbClr val="000000">
                      <a:alpha val="50000"/>
                    </a:srgbClr>
                  </a:outerShdw>
                </a:effectLst>
              </a:rPr>
              <a:t>Sofia</a:t>
            </a:r>
            <a:endParaRPr lang="en-US" sz="2800" b="1" cap="none" spc="0" dirty="0">
              <a:ln w="9525">
                <a:solidFill>
                  <a:srgbClr val="FF0000"/>
                </a:solidFill>
                <a:prstDash val="solid"/>
                <a:miter lim="800000"/>
              </a:ln>
              <a:solidFill>
                <a:schemeClr val="bg1"/>
              </a:solidFill>
              <a:effectLst>
                <a:outerShdw blurRad="25500" dist="23000" dir="7020000" algn="tl">
                  <a:srgbClr val="000000">
                    <a:alpha val="50000"/>
                  </a:srgbClr>
                </a:outerShdw>
              </a:effectLst>
            </a:endParaRPr>
          </a:p>
        </p:txBody>
      </p:sp>
      <p:sp>
        <p:nvSpPr>
          <p:cNvPr id="15" name="Oval 14"/>
          <p:cNvSpPr>
            <a:spLocks noChangeAspect="1"/>
          </p:cNvSpPr>
          <p:nvPr/>
        </p:nvSpPr>
        <p:spPr>
          <a:xfrm>
            <a:off x="883814" y="668829"/>
            <a:ext cx="90000" cy="90000"/>
          </a:xfrm>
          <a:prstGeom prst="ellipse">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 name="Group 105"/>
          <p:cNvGrpSpPr/>
          <p:nvPr/>
        </p:nvGrpSpPr>
        <p:grpSpPr>
          <a:xfrm>
            <a:off x="2503607" y="2144836"/>
            <a:ext cx="1282232" cy="715452"/>
            <a:chOff x="2661046" y="2654300"/>
            <a:chExt cx="1247775" cy="632619"/>
          </a:xfrm>
        </p:grpSpPr>
        <p:cxnSp>
          <p:nvCxnSpPr>
            <p:cNvPr id="107" name="Straight Connector 106"/>
            <p:cNvCxnSpPr/>
            <p:nvPr/>
          </p:nvCxnSpPr>
          <p:spPr>
            <a:xfrm flipH="1">
              <a:off x="3287711" y="2774653"/>
              <a:ext cx="78581" cy="18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107"/>
            <p:cNvGrpSpPr/>
            <p:nvPr/>
          </p:nvGrpSpPr>
          <p:grpSpPr>
            <a:xfrm>
              <a:off x="2661046" y="2654300"/>
              <a:ext cx="1247775" cy="632619"/>
              <a:chOff x="2803525" y="2555081"/>
              <a:chExt cx="1247775" cy="632619"/>
            </a:xfrm>
          </p:grpSpPr>
          <p:cxnSp>
            <p:nvCxnSpPr>
              <p:cNvPr id="109" name="Straight Connector 108"/>
              <p:cNvCxnSpPr/>
              <p:nvPr/>
            </p:nvCxnSpPr>
            <p:spPr>
              <a:xfrm>
                <a:off x="2803525" y="2616200"/>
                <a:ext cx="555625" cy="5492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359150" y="3165475"/>
                <a:ext cx="641350" cy="22225"/>
              </a:xfrm>
              <a:prstGeom prst="line">
                <a:avLst/>
              </a:prstGeom>
              <a:ln w="28575">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11" name="Straight Connector 110"/>
              <p:cNvCxnSpPr/>
              <p:nvPr/>
            </p:nvCxnSpPr>
            <p:spPr>
              <a:xfrm flipV="1">
                <a:off x="4000500" y="2943225"/>
                <a:ext cx="50800" cy="24447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flipV="1">
                <a:off x="3933825" y="2781300"/>
                <a:ext cx="117475" cy="16192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863975" y="2781300"/>
                <a:ext cx="69850" cy="238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flipV="1">
                <a:off x="3800475" y="2692400"/>
                <a:ext cx="63500" cy="11271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3581400" y="2692400"/>
                <a:ext cx="219075" cy="38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3507581" y="2674144"/>
                <a:ext cx="73819" cy="57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3412331" y="2674144"/>
                <a:ext cx="16669" cy="18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3321844" y="2674144"/>
                <a:ext cx="90487" cy="182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3248025" y="2616200"/>
                <a:ext cx="73819" cy="762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3207544" y="2616200"/>
                <a:ext cx="40481" cy="19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3186113" y="2616200"/>
                <a:ext cx="21431" cy="1984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3148013" y="2616200"/>
                <a:ext cx="38100" cy="992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flipV="1">
                <a:off x="3081337" y="2555081"/>
                <a:ext cx="66676" cy="8096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2803525" y="2555081"/>
                <a:ext cx="277812" cy="660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37" name="TextBox 136"/>
          <p:cNvSpPr txBox="1"/>
          <p:nvPr/>
        </p:nvSpPr>
        <p:spPr>
          <a:xfrm>
            <a:off x="1403648" y="2564904"/>
            <a:ext cx="1633845" cy="369332"/>
          </a:xfrm>
          <a:prstGeom prst="rect">
            <a:avLst/>
          </a:prstGeom>
          <a:noFill/>
        </p:spPr>
        <p:txBody>
          <a:bodyPr wrap="none" rtlCol="0">
            <a:spAutoFit/>
          </a:bodyPr>
          <a:lstStyle/>
          <a:p>
            <a:r>
              <a:rPr lang="de-AT" dirty="0" smtClean="0">
                <a:solidFill>
                  <a:schemeClr val="bg1"/>
                </a:solidFill>
              </a:rPr>
              <a:t>Khan </a:t>
            </a:r>
            <a:r>
              <a:rPr lang="de-AT" dirty="0" err="1" smtClean="0">
                <a:solidFill>
                  <a:schemeClr val="bg1"/>
                </a:solidFill>
              </a:rPr>
              <a:t>Asparuh</a:t>
            </a:r>
            <a:endParaRPr lang="en-US" dirty="0">
              <a:solidFill>
                <a:schemeClr val="bg1"/>
              </a:solidFill>
            </a:endParaRPr>
          </a:p>
        </p:txBody>
      </p:sp>
      <p:cxnSp>
        <p:nvCxnSpPr>
          <p:cNvPr id="224" name="Straight Connector 223"/>
          <p:cNvCxnSpPr/>
          <p:nvPr/>
        </p:nvCxnSpPr>
        <p:spPr>
          <a:xfrm flipH="1">
            <a:off x="3741234" y="2620537"/>
            <a:ext cx="39029" cy="2230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69"/>
          <p:cNvGrpSpPr>
            <a:grpSpLocks noChangeAspect="1"/>
          </p:cNvGrpSpPr>
          <p:nvPr/>
        </p:nvGrpSpPr>
        <p:grpSpPr>
          <a:xfrm>
            <a:off x="3841262" y="2576132"/>
            <a:ext cx="237609" cy="237609"/>
            <a:chOff x="1366749" y="1647826"/>
            <a:chExt cx="624730" cy="624730"/>
          </a:xfrm>
          <a:solidFill>
            <a:srgbClr val="FF0000"/>
          </a:solidFill>
        </p:grpSpPr>
        <p:sp>
          <p:nvSpPr>
            <p:cNvPr id="71" name="Oval 70"/>
            <p:cNvSpPr/>
            <p:nvPr/>
          </p:nvSpPr>
          <p:spPr>
            <a:xfrm>
              <a:off x="1499114" y="1780191"/>
              <a:ext cx="360000" cy="3600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1"/>
            <p:cNvGrpSpPr/>
            <p:nvPr/>
          </p:nvGrpSpPr>
          <p:grpSpPr>
            <a:xfrm>
              <a:off x="1366749" y="1647826"/>
              <a:ext cx="624730" cy="624730"/>
              <a:chOff x="1366749" y="1647826"/>
              <a:chExt cx="624730" cy="624730"/>
            </a:xfrm>
            <a:grpFill/>
          </p:grpSpPr>
          <p:grpSp>
            <p:nvGrpSpPr>
              <p:cNvPr id="9" name="Group 72"/>
              <p:cNvGrpSpPr/>
              <p:nvPr/>
            </p:nvGrpSpPr>
            <p:grpSpPr>
              <a:xfrm>
                <a:off x="1677760" y="1647826"/>
                <a:ext cx="2709" cy="624730"/>
                <a:chOff x="1669259" y="1647826"/>
                <a:chExt cx="2709" cy="624730"/>
              </a:xfrm>
              <a:grpFill/>
            </p:grpSpPr>
            <p:cxnSp>
              <p:nvCxnSpPr>
                <p:cNvPr id="77" name="Straight Connector 76"/>
                <p:cNvCxnSpPr>
                  <a:stCxn id="71" idx="0"/>
                </p:cNvCxnSpPr>
                <p:nvPr/>
              </p:nvCxnSpPr>
              <p:spPr>
                <a:xfrm flipH="1" flipV="1">
                  <a:off x="1669259" y="1647826"/>
                  <a:ext cx="1354" cy="132365"/>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1671637" y="2140743"/>
                  <a:ext cx="331" cy="13181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73"/>
              <p:cNvGrpSpPr/>
              <p:nvPr/>
            </p:nvGrpSpPr>
            <p:grpSpPr>
              <a:xfrm rot="5400000">
                <a:off x="1677758" y="1647826"/>
                <a:ext cx="2711" cy="624730"/>
                <a:chOff x="1669257" y="1647826"/>
                <a:chExt cx="2711" cy="624730"/>
              </a:xfrm>
              <a:grpFill/>
            </p:grpSpPr>
            <p:cxnSp>
              <p:nvCxnSpPr>
                <p:cNvPr id="75" name="Straight Connector 74"/>
                <p:cNvCxnSpPr/>
                <p:nvPr/>
              </p:nvCxnSpPr>
              <p:spPr>
                <a:xfrm flipH="1" flipV="1">
                  <a:off x="1669257" y="1647826"/>
                  <a:ext cx="1355" cy="13236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1671637" y="2140743"/>
                  <a:ext cx="331" cy="13181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1" name="Group 24"/>
          <p:cNvGrpSpPr>
            <a:grpSpLocks noChangeAspect="1"/>
          </p:cNvGrpSpPr>
          <p:nvPr/>
        </p:nvGrpSpPr>
        <p:grpSpPr>
          <a:xfrm>
            <a:off x="2030435" y="2341009"/>
            <a:ext cx="237609" cy="237609"/>
            <a:chOff x="1366749" y="1647826"/>
            <a:chExt cx="624730" cy="624730"/>
          </a:xfrm>
        </p:grpSpPr>
        <p:sp>
          <p:nvSpPr>
            <p:cNvPr id="26" name="Oval 25"/>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26"/>
            <p:cNvGrpSpPr/>
            <p:nvPr/>
          </p:nvGrpSpPr>
          <p:grpSpPr>
            <a:xfrm>
              <a:off x="1366749" y="1647826"/>
              <a:ext cx="624730" cy="624730"/>
              <a:chOff x="1366749" y="1647826"/>
              <a:chExt cx="624730" cy="624730"/>
            </a:xfrm>
          </p:grpSpPr>
          <p:grpSp>
            <p:nvGrpSpPr>
              <p:cNvPr id="13" name="Group 27"/>
              <p:cNvGrpSpPr/>
              <p:nvPr/>
            </p:nvGrpSpPr>
            <p:grpSpPr>
              <a:xfrm>
                <a:off x="1677760" y="1647826"/>
                <a:ext cx="2709" cy="624730"/>
                <a:chOff x="1669259" y="1647826"/>
                <a:chExt cx="2709" cy="624730"/>
              </a:xfrm>
            </p:grpSpPr>
            <p:cxnSp>
              <p:nvCxnSpPr>
                <p:cNvPr id="32" name="Straight Connector 31"/>
                <p:cNvCxnSpPr>
                  <a:stCxn id="26"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28"/>
              <p:cNvGrpSpPr/>
              <p:nvPr/>
            </p:nvGrpSpPr>
            <p:grpSpPr>
              <a:xfrm rot="5400000">
                <a:off x="1677758" y="1647826"/>
                <a:ext cx="2711" cy="624730"/>
                <a:chOff x="1669257" y="1647826"/>
                <a:chExt cx="2711" cy="624730"/>
              </a:xfrm>
            </p:grpSpPr>
            <p:cxnSp>
              <p:nvCxnSpPr>
                <p:cNvPr id="30" name="Straight Connector 29"/>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6" name="Group 33"/>
          <p:cNvGrpSpPr>
            <a:grpSpLocks noChangeAspect="1"/>
          </p:cNvGrpSpPr>
          <p:nvPr/>
        </p:nvGrpSpPr>
        <p:grpSpPr>
          <a:xfrm>
            <a:off x="3102151" y="3348816"/>
            <a:ext cx="237609" cy="237609"/>
            <a:chOff x="1366749" y="1647826"/>
            <a:chExt cx="624730" cy="624730"/>
          </a:xfrm>
        </p:grpSpPr>
        <p:sp>
          <p:nvSpPr>
            <p:cNvPr id="35" name="Oval 34"/>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5"/>
            <p:cNvGrpSpPr/>
            <p:nvPr/>
          </p:nvGrpSpPr>
          <p:grpSpPr>
            <a:xfrm>
              <a:off x="1366749" y="1647826"/>
              <a:ext cx="624730" cy="624730"/>
              <a:chOff x="1366749" y="1647826"/>
              <a:chExt cx="624730" cy="624730"/>
            </a:xfrm>
          </p:grpSpPr>
          <p:grpSp>
            <p:nvGrpSpPr>
              <p:cNvPr id="18" name="Group 36"/>
              <p:cNvGrpSpPr/>
              <p:nvPr/>
            </p:nvGrpSpPr>
            <p:grpSpPr>
              <a:xfrm>
                <a:off x="1677760" y="1647826"/>
                <a:ext cx="2709" cy="624730"/>
                <a:chOff x="1669259" y="1647826"/>
                <a:chExt cx="2709" cy="624730"/>
              </a:xfrm>
            </p:grpSpPr>
            <p:cxnSp>
              <p:nvCxnSpPr>
                <p:cNvPr id="41" name="Straight Connector 40"/>
                <p:cNvCxnSpPr>
                  <a:stCxn id="35"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37"/>
              <p:cNvGrpSpPr/>
              <p:nvPr/>
            </p:nvGrpSpPr>
            <p:grpSpPr>
              <a:xfrm rot="5400000">
                <a:off x="1677758" y="1647826"/>
                <a:ext cx="2711" cy="624730"/>
                <a:chOff x="1669257" y="1647826"/>
                <a:chExt cx="2711" cy="624730"/>
              </a:xfrm>
            </p:grpSpPr>
            <p:cxnSp>
              <p:nvCxnSpPr>
                <p:cNvPr id="39" name="Straight Connector 38"/>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0" name="Group 42"/>
          <p:cNvGrpSpPr>
            <a:grpSpLocks noChangeAspect="1"/>
          </p:cNvGrpSpPr>
          <p:nvPr/>
        </p:nvGrpSpPr>
        <p:grpSpPr>
          <a:xfrm>
            <a:off x="4822797" y="5098959"/>
            <a:ext cx="237609" cy="237609"/>
            <a:chOff x="1366749" y="1647826"/>
            <a:chExt cx="624730" cy="624730"/>
          </a:xfrm>
        </p:grpSpPr>
        <p:sp>
          <p:nvSpPr>
            <p:cNvPr id="44" name="Oval 43"/>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44"/>
            <p:cNvGrpSpPr/>
            <p:nvPr/>
          </p:nvGrpSpPr>
          <p:grpSpPr>
            <a:xfrm>
              <a:off x="1366749" y="1647826"/>
              <a:ext cx="624730" cy="624730"/>
              <a:chOff x="1366749" y="1647826"/>
              <a:chExt cx="624730" cy="624730"/>
            </a:xfrm>
          </p:grpSpPr>
          <p:grpSp>
            <p:nvGrpSpPr>
              <p:cNvPr id="22" name="Group 45"/>
              <p:cNvGrpSpPr/>
              <p:nvPr/>
            </p:nvGrpSpPr>
            <p:grpSpPr>
              <a:xfrm>
                <a:off x="1677760" y="1647826"/>
                <a:ext cx="2709" cy="624730"/>
                <a:chOff x="1669259" y="1647826"/>
                <a:chExt cx="2709" cy="624730"/>
              </a:xfrm>
            </p:grpSpPr>
            <p:cxnSp>
              <p:nvCxnSpPr>
                <p:cNvPr id="50" name="Straight Connector 49"/>
                <p:cNvCxnSpPr>
                  <a:stCxn id="44"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46"/>
              <p:cNvGrpSpPr/>
              <p:nvPr/>
            </p:nvGrpSpPr>
            <p:grpSpPr>
              <a:xfrm rot="5400000">
                <a:off x="1677758" y="1647826"/>
                <a:ext cx="2711" cy="624730"/>
                <a:chOff x="1669257" y="1647826"/>
                <a:chExt cx="2711" cy="624730"/>
              </a:xfrm>
            </p:grpSpPr>
            <p:cxnSp>
              <p:nvCxnSpPr>
                <p:cNvPr id="48" name="Straight Connector 47"/>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51"/>
          <p:cNvGrpSpPr>
            <a:grpSpLocks noChangeAspect="1"/>
          </p:cNvGrpSpPr>
          <p:nvPr/>
        </p:nvGrpSpPr>
        <p:grpSpPr>
          <a:xfrm>
            <a:off x="4439338" y="3776519"/>
            <a:ext cx="237609" cy="237609"/>
            <a:chOff x="1366749" y="1647826"/>
            <a:chExt cx="624730" cy="624730"/>
          </a:xfrm>
        </p:grpSpPr>
        <p:sp>
          <p:nvSpPr>
            <p:cNvPr id="53" name="Oval 52"/>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53"/>
            <p:cNvGrpSpPr/>
            <p:nvPr/>
          </p:nvGrpSpPr>
          <p:grpSpPr>
            <a:xfrm>
              <a:off x="1366749" y="1647826"/>
              <a:ext cx="624730" cy="624730"/>
              <a:chOff x="1366749" y="1647826"/>
              <a:chExt cx="624730" cy="624730"/>
            </a:xfrm>
          </p:grpSpPr>
          <p:grpSp>
            <p:nvGrpSpPr>
              <p:cNvPr id="27" name="Group 54"/>
              <p:cNvGrpSpPr/>
              <p:nvPr/>
            </p:nvGrpSpPr>
            <p:grpSpPr>
              <a:xfrm>
                <a:off x="1677760" y="1647826"/>
                <a:ext cx="2709" cy="624730"/>
                <a:chOff x="1669259" y="1647826"/>
                <a:chExt cx="2709" cy="624730"/>
              </a:xfrm>
            </p:grpSpPr>
            <p:cxnSp>
              <p:nvCxnSpPr>
                <p:cNvPr id="59" name="Straight Connector 58"/>
                <p:cNvCxnSpPr>
                  <a:stCxn id="53"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55"/>
              <p:cNvGrpSpPr/>
              <p:nvPr/>
            </p:nvGrpSpPr>
            <p:grpSpPr>
              <a:xfrm rot="5400000">
                <a:off x="1677758" y="1647826"/>
                <a:ext cx="2711" cy="624730"/>
                <a:chOff x="1669257" y="1647826"/>
                <a:chExt cx="2711" cy="624730"/>
              </a:xfrm>
            </p:grpSpPr>
            <p:cxnSp>
              <p:nvCxnSpPr>
                <p:cNvPr id="57" name="Straight Connector 56"/>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9" name="Group 60"/>
          <p:cNvGrpSpPr>
            <a:grpSpLocks noChangeAspect="1"/>
          </p:cNvGrpSpPr>
          <p:nvPr/>
        </p:nvGrpSpPr>
        <p:grpSpPr>
          <a:xfrm>
            <a:off x="4955532" y="5546326"/>
            <a:ext cx="237609" cy="237609"/>
            <a:chOff x="1366749" y="1647826"/>
            <a:chExt cx="624730" cy="624730"/>
          </a:xfrm>
        </p:grpSpPr>
        <p:sp>
          <p:nvSpPr>
            <p:cNvPr id="62" name="Oval 61"/>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62"/>
            <p:cNvGrpSpPr/>
            <p:nvPr/>
          </p:nvGrpSpPr>
          <p:grpSpPr>
            <a:xfrm>
              <a:off x="1366749" y="1647826"/>
              <a:ext cx="624730" cy="624730"/>
              <a:chOff x="1366749" y="1647826"/>
              <a:chExt cx="624730" cy="624730"/>
            </a:xfrm>
          </p:grpSpPr>
          <p:grpSp>
            <p:nvGrpSpPr>
              <p:cNvPr id="228" name="Group 63"/>
              <p:cNvGrpSpPr/>
              <p:nvPr/>
            </p:nvGrpSpPr>
            <p:grpSpPr>
              <a:xfrm>
                <a:off x="1677760" y="1647826"/>
                <a:ext cx="2709" cy="624730"/>
                <a:chOff x="1669259" y="1647826"/>
                <a:chExt cx="2709" cy="624730"/>
              </a:xfrm>
            </p:grpSpPr>
            <p:cxnSp>
              <p:nvCxnSpPr>
                <p:cNvPr id="68" name="Straight Connector 67"/>
                <p:cNvCxnSpPr>
                  <a:stCxn id="62"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9" name="Group 64"/>
              <p:cNvGrpSpPr/>
              <p:nvPr/>
            </p:nvGrpSpPr>
            <p:grpSpPr>
              <a:xfrm rot="5400000">
                <a:off x="1677758" y="1647826"/>
                <a:ext cx="2711" cy="624730"/>
                <a:chOff x="1669257" y="1647826"/>
                <a:chExt cx="2711" cy="624730"/>
              </a:xfrm>
            </p:grpSpPr>
            <p:cxnSp>
              <p:nvCxnSpPr>
                <p:cNvPr id="66" name="Straight Connector 65"/>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0" name="Group 78"/>
          <p:cNvGrpSpPr>
            <a:grpSpLocks noChangeAspect="1"/>
          </p:cNvGrpSpPr>
          <p:nvPr/>
        </p:nvGrpSpPr>
        <p:grpSpPr>
          <a:xfrm>
            <a:off x="2207416" y="2994854"/>
            <a:ext cx="237609" cy="237609"/>
            <a:chOff x="1366749" y="1647826"/>
            <a:chExt cx="624730" cy="624730"/>
          </a:xfrm>
        </p:grpSpPr>
        <p:sp>
          <p:nvSpPr>
            <p:cNvPr id="80" name="Oval 79"/>
            <p:cNvSpPr/>
            <p:nvPr/>
          </p:nvSpPr>
          <p:spPr>
            <a:xfrm>
              <a:off x="1499114" y="1780191"/>
              <a:ext cx="360000"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1" name="Group 80"/>
            <p:cNvGrpSpPr/>
            <p:nvPr/>
          </p:nvGrpSpPr>
          <p:grpSpPr>
            <a:xfrm>
              <a:off x="1366749" y="1647826"/>
              <a:ext cx="624730" cy="624730"/>
              <a:chOff x="1366749" y="1647826"/>
              <a:chExt cx="624730" cy="624730"/>
            </a:xfrm>
          </p:grpSpPr>
          <p:grpSp>
            <p:nvGrpSpPr>
              <p:cNvPr id="232" name="Group 81"/>
              <p:cNvGrpSpPr/>
              <p:nvPr/>
            </p:nvGrpSpPr>
            <p:grpSpPr>
              <a:xfrm>
                <a:off x="1677760" y="1647826"/>
                <a:ext cx="2709" cy="624730"/>
                <a:chOff x="1669259" y="1647826"/>
                <a:chExt cx="2709" cy="624730"/>
              </a:xfrm>
            </p:grpSpPr>
            <p:cxnSp>
              <p:nvCxnSpPr>
                <p:cNvPr id="86" name="Straight Connector 85"/>
                <p:cNvCxnSpPr>
                  <a:stCxn id="80" idx="0"/>
                </p:cNvCxnSpPr>
                <p:nvPr/>
              </p:nvCxnSpPr>
              <p:spPr>
                <a:xfrm flipH="1" flipV="1">
                  <a:off x="1669259" y="1647826"/>
                  <a:ext cx="1354" cy="132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3" name="Group 82"/>
              <p:cNvGrpSpPr/>
              <p:nvPr/>
            </p:nvGrpSpPr>
            <p:grpSpPr>
              <a:xfrm rot="5400000">
                <a:off x="1677758" y="1647826"/>
                <a:ext cx="2711" cy="624730"/>
                <a:chOff x="1669257" y="1647826"/>
                <a:chExt cx="2711" cy="624730"/>
              </a:xfrm>
            </p:grpSpPr>
            <p:cxnSp>
              <p:nvCxnSpPr>
                <p:cNvPr id="84" name="Straight Connector 83"/>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27" name="Rectangle 226"/>
          <p:cNvSpPr/>
          <p:nvPr/>
        </p:nvSpPr>
        <p:spPr>
          <a:xfrm>
            <a:off x="5868144" y="825190"/>
            <a:ext cx="2969672" cy="763859"/>
          </a:xfrm>
          <a:prstGeom prst="rect">
            <a:avLst/>
          </a:prstGeom>
          <a:solidFill>
            <a:schemeClr val="bg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87"/>
          <p:cNvGrpSpPr>
            <a:grpSpLocks noChangeAspect="1"/>
          </p:cNvGrpSpPr>
          <p:nvPr/>
        </p:nvGrpSpPr>
        <p:grpSpPr>
          <a:xfrm>
            <a:off x="6024793" y="903651"/>
            <a:ext cx="237608" cy="237609"/>
            <a:chOff x="1366749" y="1647826"/>
            <a:chExt cx="624730" cy="624730"/>
          </a:xfrm>
        </p:grpSpPr>
        <p:sp>
          <p:nvSpPr>
            <p:cNvPr id="89" name="Oval 88"/>
            <p:cNvSpPr/>
            <p:nvPr/>
          </p:nvSpPr>
          <p:spPr>
            <a:xfrm>
              <a:off x="1499121" y="1780192"/>
              <a:ext cx="360002" cy="360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89"/>
            <p:cNvGrpSpPr/>
            <p:nvPr/>
          </p:nvGrpSpPr>
          <p:grpSpPr>
            <a:xfrm>
              <a:off x="1366749" y="1647826"/>
              <a:ext cx="624730" cy="624730"/>
              <a:chOff x="1366749" y="1647826"/>
              <a:chExt cx="624730" cy="624730"/>
            </a:xfrm>
          </p:grpSpPr>
          <p:grpSp>
            <p:nvGrpSpPr>
              <p:cNvPr id="236" name="Group 90"/>
              <p:cNvGrpSpPr/>
              <p:nvPr/>
            </p:nvGrpSpPr>
            <p:grpSpPr>
              <a:xfrm>
                <a:off x="1677769" y="1647826"/>
                <a:ext cx="2700" cy="624730"/>
                <a:chOff x="1669268" y="1647826"/>
                <a:chExt cx="2700" cy="624730"/>
              </a:xfrm>
            </p:grpSpPr>
            <p:cxnSp>
              <p:nvCxnSpPr>
                <p:cNvPr id="95" name="Straight Connector 94"/>
                <p:cNvCxnSpPr>
                  <a:stCxn id="89" idx="0"/>
                </p:cNvCxnSpPr>
                <p:nvPr/>
              </p:nvCxnSpPr>
              <p:spPr>
                <a:xfrm flipH="1" flipV="1">
                  <a:off x="1669268" y="1647826"/>
                  <a:ext cx="1354" cy="132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7" name="Group 91"/>
              <p:cNvGrpSpPr/>
              <p:nvPr/>
            </p:nvGrpSpPr>
            <p:grpSpPr>
              <a:xfrm rot="5400000">
                <a:off x="1677758" y="1647826"/>
                <a:ext cx="2711" cy="624730"/>
                <a:chOff x="1669257" y="1647826"/>
                <a:chExt cx="2711" cy="624730"/>
              </a:xfrm>
            </p:grpSpPr>
            <p:cxnSp>
              <p:nvCxnSpPr>
                <p:cNvPr id="93" name="Straight Connector 92"/>
                <p:cNvCxnSpPr/>
                <p:nvPr/>
              </p:nvCxnSpPr>
              <p:spPr>
                <a:xfrm flipH="1" flipV="1">
                  <a:off x="1669257" y="1647826"/>
                  <a:ext cx="1355" cy="132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flipV="1">
                  <a:off x="1671637" y="2140743"/>
                  <a:ext cx="331" cy="13181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238" name="Group 96"/>
          <p:cNvGrpSpPr>
            <a:grpSpLocks noChangeAspect="1"/>
          </p:cNvGrpSpPr>
          <p:nvPr/>
        </p:nvGrpSpPr>
        <p:grpSpPr>
          <a:xfrm>
            <a:off x="6024793" y="1245622"/>
            <a:ext cx="237608" cy="237609"/>
            <a:chOff x="1366749" y="1647826"/>
            <a:chExt cx="624730" cy="624730"/>
          </a:xfrm>
          <a:solidFill>
            <a:srgbClr val="FF0000"/>
          </a:solidFill>
        </p:grpSpPr>
        <p:sp>
          <p:nvSpPr>
            <p:cNvPr id="98" name="Oval 97"/>
            <p:cNvSpPr/>
            <p:nvPr/>
          </p:nvSpPr>
          <p:spPr>
            <a:xfrm>
              <a:off x="1499121" y="1780192"/>
              <a:ext cx="360002" cy="360000"/>
            </a:xfrm>
            <a:prstGeom prst="ellips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9" name="Group 98"/>
            <p:cNvGrpSpPr/>
            <p:nvPr/>
          </p:nvGrpSpPr>
          <p:grpSpPr>
            <a:xfrm>
              <a:off x="1366749" y="1647826"/>
              <a:ext cx="624730" cy="624730"/>
              <a:chOff x="1366749" y="1647826"/>
              <a:chExt cx="624730" cy="624730"/>
            </a:xfrm>
            <a:grpFill/>
          </p:grpSpPr>
          <p:grpSp>
            <p:nvGrpSpPr>
              <p:cNvPr id="240" name="Group 99"/>
              <p:cNvGrpSpPr/>
              <p:nvPr/>
            </p:nvGrpSpPr>
            <p:grpSpPr>
              <a:xfrm>
                <a:off x="1677769" y="1647826"/>
                <a:ext cx="2700" cy="624730"/>
                <a:chOff x="1669268" y="1647826"/>
                <a:chExt cx="2700" cy="624730"/>
              </a:xfrm>
              <a:grpFill/>
            </p:grpSpPr>
            <p:cxnSp>
              <p:nvCxnSpPr>
                <p:cNvPr id="104" name="Straight Connector 103"/>
                <p:cNvCxnSpPr>
                  <a:stCxn id="98" idx="0"/>
                </p:cNvCxnSpPr>
                <p:nvPr/>
              </p:nvCxnSpPr>
              <p:spPr>
                <a:xfrm flipH="1" flipV="1">
                  <a:off x="1669268" y="1647826"/>
                  <a:ext cx="1354" cy="132366"/>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flipV="1">
                  <a:off x="1671637" y="2140743"/>
                  <a:ext cx="331" cy="13181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1" name="Group 100"/>
              <p:cNvGrpSpPr/>
              <p:nvPr/>
            </p:nvGrpSpPr>
            <p:grpSpPr>
              <a:xfrm rot="5400000">
                <a:off x="1677758" y="1647826"/>
                <a:ext cx="2711" cy="624730"/>
                <a:chOff x="1669257" y="1647826"/>
                <a:chExt cx="2711" cy="624730"/>
              </a:xfrm>
              <a:grpFill/>
            </p:grpSpPr>
            <p:cxnSp>
              <p:nvCxnSpPr>
                <p:cNvPr id="102" name="Straight Connector 101"/>
                <p:cNvCxnSpPr/>
                <p:nvPr/>
              </p:nvCxnSpPr>
              <p:spPr>
                <a:xfrm flipH="1" flipV="1">
                  <a:off x="1669257" y="1647826"/>
                  <a:ext cx="1355" cy="132364"/>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1671637" y="2140743"/>
                  <a:ext cx="331" cy="131813"/>
                </a:xfrm>
                <a:prstGeom prst="line">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26" name="TextBox 225"/>
          <p:cNvSpPr txBox="1"/>
          <p:nvPr/>
        </p:nvSpPr>
        <p:spPr>
          <a:xfrm>
            <a:off x="6336575" y="837789"/>
            <a:ext cx="1645963" cy="369332"/>
          </a:xfrm>
          <a:prstGeom prst="rect">
            <a:avLst/>
          </a:prstGeom>
          <a:noFill/>
        </p:spPr>
        <p:txBody>
          <a:bodyPr wrap="none" rtlCol="0">
            <a:spAutoFit/>
          </a:bodyPr>
          <a:lstStyle/>
          <a:p>
            <a:r>
              <a:rPr lang="de-AT" dirty="0" smtClean="0"/>
              <a:t>Dry </a:t>
            </a:r>
            <a:r>
              <a:rPr lang="de-AT" dirty="0" err="1" smtClean="0"/>
              <a:t>well</a:t>
            </a:r>
            <a:r>
              <a:rPr lang="de-AT" dirty="0" smtClean="0"/>
              <a:t>, </a:t>
            </a:r>
            <a:r>
              <a:rPr lang="de-AT" dirty="0" err="1" smtClean="0"/>
              <a:t>shows</a:t>
            </a:r>
            <a:endParaRPr lang="en-US" dirty="0"/>
          </a:p>
        </p:txBody>
      </p:sp>
      <p:sp>
        <p:nvSpPr>
          <p:cNvPr id="145" name="TextBox 144"/>
          <p:cNvSpPr txBox="1"/>
          <p:nvPr/>
        </p:nvSpPr>
        <p:spPr>
          <a:xfrm>
            <a:off x="6337333" y="1179760"/>
            <a:ext cx="2224968" cy="369332"/>
          </a:xfrm>
          <a:prstGeom prst="rect">
            <a:avLst/>
          </a:prstGeom>
          <a:noFill/>
        </p:spPr>
        <p:txBody>
          <a:bodyPr wrap="none" rtlCol="0">
            <a:spAutoFit/>
          </a:bodyPr>
          <a:lstStyle/>
          <a:p>
            <a:r>
              <a:rPr lang="de-AT" dirty="0" smtClean="0"/>
              <a:t>Domino gas </a:t>
            </a:r>
            <a:r>
              <a:rPr lang="de-AT" dirty="0" err="1" smtClean="0"/>
              <a:t>discovery</a:t>
            </a:r>
            <a:endParaRPr lang="en-US" dirty="0"/>
          </a:p>
        </p:txBody>
      </p:sp>
      <p:sp>
        <p:nvSpPr>
          <p:cNvPr id="7" name="TextBox 6"/>
          <p:cNvSpPr txBox="1"/>
          <p:nvPr/>
        </p:nvSpPr>
        <p:spPr>
          <a:xfrm>
            <a:off x="5421922" y="4255477"/>
            <a:ext cx="3326541" cy="369332"/>
          </a:xfrm>
          <a:prstGeom prst="rect">
            <a:avLst/>
          </a:prstGeom>
          <a:solidFill>
            <a:schemeClr val="bg1"/>
          </a:solidFill>
          <a:ln w="12700">
            <a:solidFill>
              <a:schemeClr val="tx1"/>
            </a:solidFill>
          </a:ln>
        </p:spPr>
        <p:txBody>
          <a:bodyPr wrap="square" rtlCol="0">
            <a:spAutoFit/>
          </a:bodyPr>
          <a:lstStyle/>
          <a:p>
            <a:pPr algn="ctr"/>
            <a:r>
              <a:rPr lang="de-AT" dirty="0" err="1" smtClean="0"/>
              <a:t>Only</a:t>
            </a:r>
            <a:r>
              <a:rPr lang="de-AT" dirty="0" smtClean="0"/>
              <a:t> 7 </a:t>
            </a:r>
            <a:r>
              <a:rPr lang="de-AT" dirty="0" err="1" smtClean="0"/>
              <a:t>wells</a:t>
            </a:r>
            <a:r>
              <a:rPr lang="de-AT" dirty="0" smtClean="0"/>
              <a:t> </a:t>
            </a:r>
            <a:r>
              <a:rPr lang="de-AT" dirty="0" err="1" smtClean="0"/>
              <a:t>over</a:t>
            </a:r>
            <a:r>
              <a:rPr lang="de-AT" dirty="0" smtClean="0"/>
              <a:t> 200,000 km</a:t>
            </a:r>
            <a:r>
              <a:rPr lang="de-AT" baseline="30000" dirty="0" smtClean="0"/>
              <a:t>2</a:t>
            </a:r>
            <a:endParaRPr lang="en-US" baseline="30000" dirty="0"/>
          </a:p>
        </p:txBody>
      </p:sp>
      <p:cxnSp>
        <p:nvCxnSpPr>
          <p:cNvPr id="133" name="Straight Connector 132"/>
          <p:cNvCxnSpPr/>
          <p:nvPr/>
        </p:nvCxnSpPr>
        <p:spPr>
          <a:xfrm flipH="1" flipV="1">
            <a:off x="4084865" y="2388707"/>
            <a:ext cx="34963" cy="6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4084865" y="2388706"/>
            <a:ext cx="0" cy="2949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7" name="Footer Placeholder 13"/>
          <p:cNvSpPr txBox="1">
            <a:spLocks/>
          </p:cNvSpPr>
          <p:nvPr/>
        </p:nvSpPr>
        <p:spPr>
          <a:xfrm>
            <a:off x="457200" y="6411916"/>
            <a:ext cx="55626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schemeClr val="tx1"/>
                </a:solidFill>
                <a:effectLst/>
                <a:uLnTx/>
                <a:uFillTx/>
                <a:latin typeface="+mn-lt"/>
                <a:ea typeface="+mn-ea"/>
                <a:cs typeface="+mn-cs"/>
              </a:rPr>
              <a:t>28th October 2014</a:t>
            </a:r>
            <a:endParaRPr kumimoji="0" lang="en-GB" sz="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812367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Espace réservé du numéro de diapositive 3"/>
          <p:cNvSpPr>
            <a:spLocks noGrp="1"/>
          </p:cNvSpPr>
          <p:nvPr>
            <p:ph type="sldNum" sz="quarter" idx="10"/>
          </p:nvPr>
        </p:nvSpPr>
        <p:spPr>
          <a:xfrm>
            <a:off x="6553200" y="6400800"/>
            <a:ext cx="725488" cy="365125"/>
          </a:xfrm>
        </p:spPr>
        <p:txBody>
          <a:bodyPr/>
          <a:lstStyle/>
          <a:p>
            <a:fld id="{4F523F93-5242-4944-BD14-2479024C62ED}" type="slidenum">
              <a:rPr lang="fr-FR"/>
              <a:pPr/>
              <a:t>5</a:t>
            </a:fld>
            <a:endParaRPr lang="fr-FR" dirty="0"/>
          </a:p>
        </p:txBody>
      </p:sp>
      <p:sp>
        <p:nvSpPr>
          <p:cNvPr id="790530" name="Rectangle 2"/>
          <p:cNvSpPr>
            <a:spLocks noGrp="1" noChangeArrowheads="1"/>
          </p:cNvSpPr>
          <p:nvPr>
            <p:ph type="title"/>
          </p:nvPr>
        </p:nvSpPr>
        <p:spPr>
          <a:xfrm>
            <a:off x="29844" y="5318"/>
            <a:ext cx="9006652" cy="474489"/>
          </a:xfrm>
          <a:noFill/>
          <a:ln/>
        </p:spPr>
        <p:txBody>
          <a:bodyPr/>
          <a:lstStyle/>
          <a:p>
            <a:r>
              <a:rPr lang="en-US" sz="2400" cap="none" dirty="0" smtClean="0"/>
              <a:t>GEOSCIENCE PROCESS</a:t>
            </a:r>
            <a:endParaRPr lang="en-US" sz="2400" cap="none" dirty="0"/>
          </a:p>
        </p:txBody>
      </p:sp>
      <p:sp>
        <p:nvSpPr>
          <p:cNvPr id="17" name="TextBox 16"/>
          <p:cNvSpPr txBox="1"/>
          <p:nvPr/>
        </p:nvSpPr>
        <p:spPr>
          <a:xfrm>
            <a:off x="5635703" y="1146594"/>
            <a:ext cx="2869120" cy="369332"/>
          </a:xfrm>
          <a:prstGeom prst="rect">
            <a:avLst/>
          </a:prstGeom>
          <a:noFill/>
        </p:spPr>
        <p:txBody>
          <a:bodyPr wrap="none" rtlCol="0">
            <a:spAutoFit/>
          </a:bodyPr>
          <a:lstStyle/>
          <a:p>
            <a:pPr algn="ctr"/>
            <a:r>
              <a:rPr lang="en-US" b="1" dirty="0" smtClean="0"/>
              <a:t>Interpretation &amp; Analogs</a:t>
            </a:r>
            <a:endParaRPr lang="en-US" b="1" dirty="0"/>
          </a:p>
        </p:txBody>
      </p:sp>
      <p:sp>
        <p:nvSpPr>
          <p:cNvPr id="18" name="Down Arrow 17"/>
          <p:cNvSpPr/>
          <p:nvPr/>
        </p:nvSpPr>
        <p:spPr>
          <a:xfrm>
            <a:off x="6937707" y="808793"/>
            <a:ext cx="265112" cy="315951"/>
          </a:xfrm>
          <a:prstGeom prst="downArrow">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TextBox 20"/>
          <p:cNvSpPr txBox="1"/>
          <p:nvPr/>
        </p:nvSpPr>
        <p:spPr>
          <a:xfrm>
            <a:off x="6071721" y="395372"/>
            <a:ext cx="1997085" cy="369332"/>
          </a:xfrm>
          <a:prstGeom prst="rect">
            <a:avLst/>
          </a:prstGeom>
          <a:noFill/>
        </p:spPr>
        <p:txBody>
          <a:bodyPr wrap="none" rtlCol="0">
            <a:spAutoFit/>
          </a:bodyPr>
          <a:lstStyle/>
          <a:p>
            <a:pPr algn="ctr"/>
            <a:r>
              <a:rPr lang="en-US" b="1" dirty="0" smtClean="0"/>
              <a:t>Data Acquisition</a:t>
            </a:r>
            <a:endParaRPr lang="en-US" b="1" dirty="0"/>
          </a:p>
        </p:txBody>
      </p:sp>
      <p:sp>
        <p:nvSpPr>
          <p:cNvPr id="22" name="TextBox 21"/>
          <p:cNvSpPr txBox="1"/>
          <p:nvPr/>
        </p:nvSpPr>
        <p:spPr>
          <a:xfrm>
            <a:off x="5580112" y="4422960"/>
            <a:ext cx="2980303" cy="120032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b="1" dirty="0" smtClean="0"/>
              <a:t>Geological Risk</a:t>
            </a:r>
          </a:p>
          <a:p>
            <a:pPr algn="ctr"/>
            <a:endParaRPr lang="en-US" b="1" dirty="0" smtClean="0"/>
          </a:p>
          <a:p>
            <a:pPr algn="ctr"/>
            <a:r>
              <a:rPr lang="en-US" b="1" dirty="0" smtClean="0"/>
              <a:t>What probability that our </a:t>
            </a:r>
          </a:p>
          <a:p>
            <a:pPr algn="ctr"/>
            <a:r>
              <a:rPr lang="en-US" b="1" dirty="0" smtClean="0"/>
              <a:t>model is correct?</a:t>
            </a:r>
            <a:endParaRPr lang="en-US" b="1" dirty="0"/>
          </a:p>
        </p:txBody>
      </p:sp>
      <p:sp>
        <p:nvSpPr>
          <p:cNvPr id="24" name="TextBox 23"/>
          <p:cNvSpPr txBox="1"/>
          <p:nvPr/>
        </p:nvSpPr>
        <p:spPr>
          <a:xfrm>
            <a:off x="5708352" y="3171881"/>
            <a:ext cx="2723823" cy="646331"/>
          </a:xfrm>
          <a:prstGeom prst="rect">
            <a:avLst/>
          </a:prstGeom>
          <a:noFill/>
        </p:spPr>
        <p:txBody>
          <a:bodyPr wrap="none" rtlCol="0">
            <a:spAutoFit/>
          </a:bodyPr>
          <a:lstStyle/>
          <a:p>
            <a:pPr algn="ctr"/>
            <a:r>
              <a:rPr lang="en-US" b="1" dirty="0" smtClean="0"/>
              <a:t>Potential Hydrocarbon </a:t>
            </a:r>
          </a:p>
          <a:p>
            <a:pPr algn="ctr"/>
            <a:r>
              <a:rPr lang="en-US" b="1" dirty="0" smtClean="0"/>
              <a:t>Volumes</a:t>
            </a:r>
            <a:endParaRPr lang="en-US" b="1" dirty="0"/>
          </a:p>
        </p:txBody>
      </p:sp>
      <p:sp>
        <p:nvSpPr>
          <p:cNvPr id="28" name="Down Arrow 27"/>
          <p:cNvSpPr/>
          <p:nvPr/>
        </p:nvSpPr>
        <p:spPr>
          <a:xfrm>
            <a:off x="6937707" y="1605134"/>
            <a:ext cx="265112" cy="315951"/>
          </a:xfrm>
          <a:prstGeom prst="downArrow">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Down Arrow 29"/>
          <p:cNvSpPr/>
          <p:nvPr/>
        </p:nvSpPr>
        <p:spPr>
          <a:xfrm>
            <a:off x="6937707" y="2803889"/>
            <a:ext cx="265112" cy="315951"/>
          </a:xfrm>
          <a:prstGeom prst="downArrow">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Down Arrow 30"/>
          <p:cNvSpPr/>
          <p:nvPr/>
        </p:nvSpPr>
        <p:spPr>
          <a:xfrm>
            <a:off x="6937707" y="3922730"/>
            <a:ext cx="265112" cy="315951"/>
          </a:xfrm>
          <a:prstGeom prst="downArrow">
            <a:avLst/>
          </a:prstGeom>
          <a:ln/>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extBox 33"/>
          <p:cNvSpPr txBox="1"/>
          <p:nvPr/>
        </p:nvSpPr>
        <p:spPr>
          <a:xfrm>
            <a:off x="5904556" y="2105750"/>
            <a:ext cx="233141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dirty="0" smtClean="0"/>
              <a:t>Geological Model</a:t>
            </a:r>
            <a:endParaRPr lang="en-US" b="1" dirty="0"/>
          </a:p>
        </p:txBody>
      </p:sp>
      <p:grpSp>
        <p:nvGrpSpPr>
          <p:cNvPr id="2" name="Group 31"/>
          <p:cNvGrpSpPr/>
          <p:nvPr/>
        </p:nvGrpSpPr>
        <p:grpSpPr>
          <a:xfrm>
            <a:off x="4499992" y="1954195"/>
            <a:ext cx="1080120" cy="644758"/>
            <a:chOff x="3788108" y="2280186"/>
            <a:chExt cx="1080120" cy="644758"/>
          </a:xfrm>
        </p:grpSpPr>
        <p:sp>
          <p:nvSpPr>
            <p:cNvPr id="19" name="Right Arrow 18"/>
            <p:cNvSpPr/>
            <p:nvPr/>
          </p:nvSpPr>
          <p:spPr>
            <a:xfrm>
              <a:off x="3788108" y="2280186"/>
              <a:ext cx="1080120" cy="644758"/>
            </a:xfrm>
            <a:prstGeom prst="rightArrow">
              <a:avLst/>
            </a:prstGeom>
            <a:solidFill>
              <a:srgbClr val="55DD6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3788108" y="2422684"/>
              <a:ext cx="800284" cy="369332"/>
            </a:xfrm>
            <a:prstGeom prst="rect">
              <a:avLst/>
            </a:prstGeom>
            <a:noFill/>
          </p:spPr>
          <p:txBody>
            <a:bodyPr wrap="none" rtlCol="0">
              <a:spAutoFit/>
            </a:bodyPr>
            <a:lstStyle/>
            <a:p>
              <a:r>
                <a:rPr lang="en-US" dirty="0" smtClean="0"/>
                <a:t>Today</a:t>
              </a:r>
              <a:endParaRPr lang="en-US" dirty="0"/>
            </a:p>
          </p:txBody>
        </p:sp>
      </p:grpSp>
      <p:pic>
        <p:nvPicPr>
          <p:cNvPr id="1029" name="Picture 5"/>
          <p:cNvPicPr>
            <a:picLocks noChangeAspect="1" noChangeArrowheads="1"/>
          </p:cNvPicPr>
          <p:nvPr/>
        </p:nvPicPr>
        <p:blipFill>
          <a:blip r:embed="rId3"/>
          <a:srcRect/>
          <a:stretch>
            <a:fillRect/>
          </a:stretch>
        </p:blipFill>
        <p:spPr bwMode="auto">
          <a:xfrm>
            <a:off x="1633688" y="3303041"/>
            <a:ext cx="3310650" cy="2440500"/>
          </a:xfrm>
          <a:prstGeom prst="rect">
            <a:avLst/>
          </a:prstGeom>
          <a:noFill/>
          <a:ln w="9525">
            <a:noFill/>
            <a:miter lim="800000"/>
            <a:headEnd/>
            <a:tailEnd/>
          </a:ln>
        </p:spPr>
      </p:pic>
      <p:pic>
        <p:nvPicPr>
          <p:cNvPr id="1030" name="Picture 6"/>
          <p:cNvPicPr>
            <a:picLocks noChangeAspect="1" noChangeArrowheads="1"/>
          </p:cNvPicPr>
          <p:nvPr/>
        </p:nvPicPr>
        <p:blipFill>
          <a:blip r:embed="rId4"/>
          <a:srcRect/>
          <a:stretch>
            <a:fillRect/>
          </a:stretch>
        </p:blipFill>
        <p:spPr bwMode="auto">
          <a:xfrm>
            <a:off x="1742324" y="5217756"/>
            <a:ext cx="587975" cy="525785"/>
          </a:xfrm>
          <a:prstGeom prst="rect">
            <a:avLst/>
          </a:prstGeom>
          <a:noFill/>
          <a:ln w="9525">
            <a:noFill/>
            <a:miter lim="800000"/>
            <a:headEnd/>
            <a:tailEnd/>
          </a:ln>
        </p:spPr>
      </p:pic>
      <p:sp>
        <p:nvSpPr>
          <p:cNvPr id="35" name="TextBox 34"/>
          <p:cNvSpPr txBox="1"/>
          <p:nvPr/>
        </p:nvSpPr>
        <p:spPr>
          <a:xfrm>
            <a:off x="2330299" y="5374209"/>
            <a:ext cx="1236236" cy="369332"/>
          </a:xfrm>
          <a:prstGeom prst="rect">
            <a:avLst/>
          </a:prstGeom>
          <a:noFill/>
        </p:spPr>
        <p:txBody>
          <a:bodyPr wrap="none" rtlCol="0">
            <a:spAutoFit/>
          </a:bodyPr>
          <a:lstStyle/>
          <a:p>
            <a:r>
              <a:rPr lang="en-US" dirty="0" smtClean="0"/>
              <a:t>SISMAGE</a:t>
            </a:r>
            <a:endParaRPr lang="en-US" dirty="0"/>
          </a:p>
        </p:txBody>
      </p:sp>
      <p:pic>
        <p:nvPicPr>
          <p:cNvPr id="1031" name="Picture 7"/>
          <p:cNvPicPr>
            <a:picLocks noChangeAspect="1" noChangeArrowheads="1"/>
          </p:cNvPicPr>
          <p:nvPr/>
        </p:nvPicPr>
        <p:blipFill>
          <a:blip r:embed="rId5"/>
          <a:srcRect/>
          <a:stretch>
            <a:fillRect/>
          </a:stretch>
        </p:blipFill>
        <p:spPr bwMode="auto">
          <a:xfrm>
            <a:off x="244471" y="1815654"/>
            <a:ext cx="2383313" cy="1685354"/>
          </a:xfrm>
          <a:prstGeom prst="rect">
            <a:avLst/>
          </a:prstGeom>
          <a:noFill/>
          <a:ln w="9525">
            <a:noFill/>
            <a:miter lim="800000"/>
            <a:headEnd/>
            <a:tailEnd/>
          </a:ln>
        </p:spPr>
      </p:pic>
      <p:pic>
        <p:nvPicPr>
          <p:cNvPr id="33" name="Picture 3"/>
          <p:cNvPicPr>
            <a:picLocks noChangeAspect="1" noChangeArrowheads="1"/>
          </p:cNvPicPr>
          <p:nvPr/>
        </p:nvPicPr>
        <p:blipFill>
          <a:blip r:embed="rId6"/>
          <a:srcRect/>
          <a:stretch>
            <a:fillRect/>
          </a:stretch>
        </p:blipFill>
        <p:spPr bwMode="auto">
          <a:xfrm>
            <a:off x="1190291" y="634463"/>
            <a:ext cx="2280015" cy="1319732"/>
          </a:xfrm>
          <a:prstGeom prst="rect">
            <a:avLst/>
          </a:prstGeom>
          <a:noFill/>
          <a:ln w="9525">
            <a:noFill/>
            <a:miter lim="800000"/>
            <a:headEnd/>
            <a:tailEnd/>
          </a:ln>
        </p:spPr>
      </p:pic>
      <p:sp>
        <p:nvSpPr>
          <p:cNvPr id="36" name="TextBox 35"/>
          <p:cNvSpPr txBox="1"/>
          <p:nvPr/>
        </p:nvSpPr>
        <p:spPr>
          <a:xfrm>
            <a:off x="273967" y="3110542"/>
            <a:ext cx="1129348" cy="369332"/>
          </a:xfrm>
          <a:prstGeom prst="rect">
            <a:avLst/>
          </a:prstGeom>
          <a:solidFill>
            <a:schemeClr val="bg1"/>
          </a:solidFill>
        </p:spPr>
        <p:txBody>
          <a:bodyPr wrap="none" rtlCol="0">
            <a:spAutoFit/>
          </a:bodyPr>
          <a:lstStyle/>
          <a:p>
            <a:r>
              <a:rPr lang="en-US" dirty="0" smtClean="0"/>
              <a:t>PANGEA</a:t>
            </a:r>
            <a:endParaRPr lang="en-US" dirty="0"/>
          </a:p>
        </p:txBody>
      </p:sp>
      <p:sp>
        <p:nvSpPr>
          <p:cNvPr id="37" name="Rectangle 2"/>
          <p:cNvSpPr txBox="1">
            <a:spLocks noChangeArrowheads="1"/>
          </p:cNvSpPr>
          <p:nvPr/>
        </p:nvSpPr>
        <p:spPr>
          <a:xfrm>
            <a:off x="202360" y="5949221"/>
            <a:ext cx="8690119" cy="785210"/>
          </a:xfrm>
          <a:prstGeom prst="rect">
            <a:avLst/>
          </a:prstGeom>
          <a:solidFill>
            <a:schemeClr val="accent4"/>
          </a:solidFill>
          <a:ln/>
        </p:spPr>
        <p:txBody>
          <a:bodyPr vert="horz" lIns="91440" tIns="45720" rIns="91440" bIns="45720" rtlCol="0" anchor="t">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all" spc="0" normalizeH="0" baseline="0" noProof="0" dirty="0" err="1" smtClean="0">
                <a:ln>
                  <a:noFill/>
                </a:ln>
                <a:solidFill>
                  <a:schemeClr val="bg1"/>
                </a:solidFill>
                <a:effectLst/>
                <a:uLnTx/>
                <a:uFillTx/>
                <a:latin typeface="+mj-lt"/>
                <a:ea typeface="+mj-ea"/>
                <a:cs typeface="Arial"/>
              </a:rPr>
              <a:t>FROntier</a:t>
            </a:r>
            <a:r>
              <a:rPr kumimoji="0" lang="en-US" sz="2400" b="1" i="0" u="none" strike="noStrike" kern="1200" cap="all" spc="0" normalizeH="0" baseline="0" noProof="0" dirty="0" smtClean="0">
                <a:ln>
                  <a:noFill/>
                </a:ln>
                <a:solidFill>
                  <a:schemeClr val="bg1"/>
                </a:solidFill>
                <a:effectLst/>
                <a:uLnTx/>
                <a:uFillTx/>
                <a:latin typeface="+mj-lt"/>
                <a:ea typeface="+mj-ea"/>
                <a:cs typeface="Arial"/>
              </a:rPr>
              <a:t> exploration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0" u="none" strike="noStrike" kern="1200" spc="0" normalizeH="0" baseline="0" noProof="0" dirty="0" smtClean="0">
                <a:ln>
                  <a:noFill/>
                </a:ln>
                <a:solidFill>
                  <a:schemeClr val="bg1"/>
                </a:solidFill>
                <a:effectLst/>
                <a:uLnTx/>
                <a:uFillTx/>
                <a:latin typeface="+mj-lt"/>
                <a:ea typeface="+mj-ea"/>
                <a:cs typeface="Arial"/>
              </a:rPr>
              <a:t>Probability of</a:t>
            </a:r>
            <a:r>
              <a:rPr kumimoji="0" lang="en-US" sz="2000" b="1" i="0" u="none" strike="noStrike" kern="1200" spc="0" normalizeH="0" noProof="0" dirty="0" smtClean="0">
                <a:ln>
                  <a:noFill/>
                </a:ln>
                <a:solidFill>
                  <a:schemeClr val="bg1"/>
                </a:solidFill>
                <a:effectLst/>
                <a:uLnTx/>
                <a:uFillTx/>
                <a:latin typeface="+mj-lt"/>
                <a:ea typeface="+mj-ea"/>
                <a:cs typeface="Arial"/>
              </a:rPr>
              <a:t> success low</a:t>
            </a:r>
            <a:r>
              <a:rPr kumimoji="0" lang="en-US" sz="2000" b="1" i="0" u="none" strike="noStrike" kern="1200" spc="0" normalizeH="0" baseline="0" noProof="0" dirty="0" smtClean="0">
                <a:ln>
                  <a:noFill/>
                </a:ln>
                <a:solidFill>
                  <a:schemeClr val="bg1"/>
                </a:solidFill>
                <a:effectLst/>
                <a:uLnTx/>
                <a:uFillTx/>
                <a:latin typeface="+mj-lt"/>
                <a:ea typeface="+mj-ea"/>
                <a:cs typeface="Arial"/>
              </a:rPr>
              <a:t> (Presence,</a:t>
            </a:r>
            <a:r>
              <a:rPr kumimoji="0" lang="en-US" sz="2000" b="1" i="0" u="none" strike="noStrike" kern="1200" spc="0" normalizeH="0" noProof="0" dirty="0" smtClean="0">
                <a:ln>
                  <a:noFill/>
                </a:ln>
                <a:solidFill>
                  <a:schemeClr val="bg1"/>
                </a:solidFill>
                <a:effectLst/>
                <a:uLnTx/>
                <a:uFillTx/>
                <a:latin typeface="+mj-lt"/>
                <a:ea typeface="+mj-ea"/>
                <a:cs typeface="Arial"/>
              </a:rPr>
              <a:t> Volumes and type </a:t>
            </a:r>
            <a:r>
              <a:rPr lang="en-US" sz="2000" b="1" dirty="0" smtClean="0">
                <a:solidFill>
                  <a:schemeClr val="bg1"/>
                </a:solidFill>
                <a:latin typeface="+mj-lt"/>
                <a:ea typeface="+mj-ea"/>
                <a:cs typeface="Arial"/>
              </a:rPr>
              <a:t>o</a:t>
            </a:r>
            <a:r>
              <a:rPr kumimoji="0" lang="en-US" sz="2000" b="1" i="0" u="none" strike="noStrike" kern="1200" spc="0" normalizeH="0" noProof="0" dirty="0" smtClean="0">
                <a:ln>
                  <a:noFill/>
                </a:ln>
                <a:solidFill>
                  <a:schemeClr val="bg1"/>
                </a:solidFill>
                <a:effectLst/>
                <a:uLnTx/>
                <a:uFillTx/>
                <a:latin typeface="+mj-lt"/>
                <a:ea typeface="+mj-ea"/>
                <a:cs typeface="Arial"/>
              </a:rPr>
              <a:t>f HC)</a:t>
            </a:r>
            <a:endParaRPr kumimoji="0" lang="en-US" sz="2000" b="1" i="0" u="none" strike="noStrike" kern="1200" cap="all" spc="0" normalizeH="0" baseline="0" noProof="0" dirty="0">
              <a:ln>
                <a:noFill/>
              </a:ln>
              <a:solidFill>
                <a:schemeClr val="bg1"/>
              </a:solidFill>
              <a:effectLst/>
              <a:uLnTx/>
              <a:uFillTx/>
              <a:latin typeface="+mj-lt"/>
              <a:ea typeface="+mj-ea"/>
              <a:cs typeface="Arial"/>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main.glb.corp.local\ep-hq$\Home\PAU\1\J0020381\Desktop\voluson-E8-2.jpg"/>
          <p:cNvPicPr>
            <a:picLocks noChangeAspect="1" noChangeArrowheads="1"/>
          </p:cNvPicPr>
          <p:nvPr/>
        </p:nvPicPr>
        <p:blipFill>
          <a:blip r:embed="rId3" cstate="print"/>
          <a:srcRect/>
          <a:stretch>
            <a:fillRect/>
          </a:stretch>
        </p:blipFill>
        <p:spPr bwMode="auto">
          <a:xfrm>
            <a:off x="739238" y="644051"/>
            <a:ext cx="3265101" cy="5255696"/>
          </a:xfrm>
          <a:prstGeom prst="rect">
            <a:avLst/>
          </a:prstGeom>
          <a:noFill/>
        </p:spPr>
      </p:pic>
      <p:sp>
        <p:nvSpPr>
          <p:cNvPr id="45" name="Espace réservé du numéro de diapositive 3"/>
          <p:cNvSpPr>
            <a:spLocks noGrp="1"/>
          </p:cNvSpPr>
          <p:nvPr>
            <p:ph type="sldNum" sz="quarter" idx="10"/>
          </p:nvPr>
        </p:nvSpPr>
        <p:spPr>
          <a:xfrm>
            <a:off x="6553200" y="6400800"/>
            <a:ext cx="725488" cy="365125"/>
          </a:xfrm>
        </p:spPr>
        <p:txBody>
          <a:bodyPr/>
          <a:lstStyle/>
          <a:p>
            <a:fld id="{4F523F93-5242-4944-BD14-2479024C62ED}" type="slidenum">
              <a:rPr lang="fr-FR"/>
              <a:pPr/>
              <a:t>6</a:t>
            </a:fld>
            <a:endParaRPr lang="fr-FR" dirty="0"/>
          </a:p>
        </p:txBody>
      </p:sp>
      <p:sp>
        <p:nvSpPr>
          <p:cNvPr id="790530" name="Rectangle 2"/>
          <p:cNvSpPr>
            <a:spLocks noGrp="1" noChangeArrowheads="1"/>
          </p:cNvSpPr>
          <p:nvPr>
            <p:ph type="title"/>
          </p:nvPr>
        </p:nvSpPr>
        <p:spPr>
          <a:xfrm>
            <a:off x="291647" y="330106"/>
            <a:ext cx="8228419" cy="360099"/>
          </a:xfrm>
          <a:noFill/>
          <a:ln/>
        </p:spPr>
        <p:txBody>
          <a:bodyPr/>
          <a:lstStyle/>
          <a:p>
            <a:r>
              <a:rPr lang="en-US" sz="2400" dirty="0" smtClean="0"/>
              <a:t>The Seismic Experiment: An analogy</a:t>
            </a:r>
            <a:endParaRPr lang="en-US" sz="2400" dirty="0"/>
          </a:p>
        </p:txBody>
      </p:sp>
      <p:sp>
        <p:nvSpPr>
          <p:cNvPr id="62" name="TextBox 61"/>
          <p:cNvSpPr txBox="1"/>
          <p:nvPr/>
        </p:nvSpPr>
        <p:spPr>
          <a:xfrm>
            <a:off x="4326861" y="1327490"/>
            <a:ext cx="4530060" cy="1938992"/>
          </a:xfrm>
          <a:prstGeom prst="rect">
            <a:avLst/>
          </a:prstGeom>
          <a:noFill/>
        </p:spPr>
        <p:txBody>
          <a:bodyPr wrap="square" rtlCol="0">
            <a:spAutoFit/>
          </a:bodyPr>
          <a:lstStyle/>
          <a:p>
            <a:r>
              <a:rPr lang="en-US" sz="2000" dirty="0" err="1" smtClean="0"/>
              <a:t>Echography</a:t>
            </a:r>
            <a:r>
              <a:rPr lang="en-US" sz="2000" dirty="0" smtClean="0"/>
              <a:t> to image babies is well known.</a:t>
            </a:r>
          </a:p>
          <a:p>
            <a:endParaRPr lang="en-US" sz="2000" dirty="0" smtClean="0"/>
          </a:p>
          <a:p>
            <a:r>
              <a:rPr lang="en-US" sz="2000" dirty="0" smtClean="0"/>
              <a:t>Seismic Imaging is similar but on</a:t>
            </a:r>
          </a:p>
          <a:p>
            <a:r>
              <a:rPr lang="en-US" sz="2000" dirty="0" smtClean="0"/>
              <a:t>on a vastly different </a:t>
            </a:r>
            <a:r>
              <a:rPr lang="en-US" sz="2000" b="1" dirty="0" smtClean="0"/>
              <a:t>scale</a:t>
            </a:r>
            <a:r>
              <a:rPr lang="en-US" sz="2000" dirty="0" smtClean="0"/>
              <a:t>…. And</a:t>
            </a:r>
          </a:p>
          <a:p>
            <a:r>
              <a:rPr lang="en-US" sz="2000" dirty="0" smtClean="0"/>
              <a:t>with an </a:t>
            </a:r>
            <a:r>
              <a:rPr lang="en-US" sz="2000" b="1" dirty="0" smtClean="0"/>
              <a:t>unknown model </a:t>
            </a:r>
            <a:r>
              <a:rPr lang="en-US" sz="2000" dirty="0" smtClean="0"/>
              <a:t>…</a:t>
            </a:r>
            <a:endParaRPr lang="en-US" sz="2000" dirty="0"/>
          </a:p>
        </p:txBody>
      </p:sp>
      <p:cxnSp>
        <p:nvCxnSpPr>
          <p:cNvPr id="14" name="Straight Connector 64"/>
          <p:cNvCxnSpPr/>
          <p:nvPr/>
        </p:nvCxnSpPr>
        <p:spPr bwMode="auto">
          <a:xfrm flipV="1">
            <a:off x="5146418" y="5864637"/>
            <a:ext cx="1052363" cy="12701"/>
          </a:xfrm>
          <a:prstGeom prst="line">
            <a:avLst/>
          </a:prstGeom>
          <a:solidFill>
            <a:schemeClr val="accent1"/>
          </a:solidFill>
          <a:ln w="38100" cap="flat" cmpd="sng" algn="ctr">
            <a:solidFill>
              <a:srgbClr val="000000"/>
            </a:solidFill>
            <a:prstDash val="solid"/>
            <a:round/>
            <a:headEnd type="triangle" w="med" len="med"/>
            <a:tailEnd type="triangle" w="med" len="med"/>
          </a:ln>
          <a:effectLst/>
        </p:spPr>
      </p:cxnSp>
      <p:sp>
        <p:nvSpPr>
          <p:cNvPr id="15" name="TextBox 66"/>
          <p:cNvSpPr txBox="1"/>
          <p:nvPr/>
        </p:nvSpPr>
        <p:spPr>
          <a:xfrm>
            <a:off x="5236208" y="5900458"/>
            <a:ext cx="1090132" cy="400110"/>
          </a:xfrm>
          <a:prstGeom prst="rect">
            <a:avLst/>
          </a:prstGeom>
          <a:noFill/>
        </p:spPr>
        <p:txBody>
          <a:bodyPr wrap="square" rtlCol="0">
            <a:spAutoFit/>
          </a:bodyPr>
          <a:lstStyle/>
          <a:p>
            <a:r>
              <a:rPr lang="en-US" sz="2000" dirty="0" smtClean="0"/>
              <a:t>10 cm</a:t>
            </a:r>
            <a:endParaRPr lang="en-US" sz="2000" dirty="0"/>
          </a:p>
        </p:txBody>
      </p:sp>
      <p:cxnSp>
        <p:nvCxnSpPr>
          <p:cNvPr id="12" name="Straight Connector 64"/>
          <p:cNvCxnSpPr/>
          <p:nvPr/>
        </p:nvCxnSpPr>
        <p:spPr bwMode="auto">
          <a:xfrm>
            <a:off x="7159530" y="5856072"/>
            <a:ext cx="917944" cy="443"/>
          </a:xfrm>
          <a:prstGeom prst="line">
            <a:avLst/>
          </a:prstGeom>
          <a:solidFill>
            <a:schemeClr val="accent1"/>
          </a:solidFill>
          <a:ln w="38100" cap="flat" cmpd="sng" algn="ctr">
            <a:solidFill>
              <a:srgbClr val="000000"/>
            </a:solidFill>
            <a:prstDash val="solid"/>
            <a:round/>
            <a:headEnd type="triangle" w="med" len="med"/>
            <a:tailEnd type="triangle" w="med" len="med"/>
          </a:ln>
          <a:effectLst/>
        </p:spPr>
      </p:cxnSp>
      <p:sp>
        <p:nvSpPr>
          <p:cNvPr id="16" name="TextBox 66"/>
          <p:cNvSpPr txBox="1"/>
          <p:nvPr/>
        </p:nvSpPr>
        <p:spPr>
          <a:xfrm>
            <a:off x="7174888" y="5911091"/>
            <a:ext cx="959033" cy="400110"/>
          </a:xfrm>
          <a:prstGeom prst="rect">
            <a:avLst/>
          </a:prstGeom>
          <a:noFill/>
        </p:spPr>
        <p:txBody>
          <a:bodyPr wrap="square" rtlCol="0">
            <a:spAutoFit/>
          </a:bodyPr>
          <a:lstStyle/>
          <a:p>
            <a:r>
              <a:rPr lang="en-US" sz="2000" dirty="0" smtClean="0"/>
              <a:t>10 km</a:t>
            </a:r>
            <a:endParaRPr lang="en-US" sz="2000" dirty="0"/>
          </a:p>
        </p:txBody>
      </p:sp>
      <p:pic>
        <p:nvPicPr>
          <p:cNvPr id="1026" name="Picture 2" descr="\\main.glb.corp.local\ep-hq$\Home\PAU\1\J0020381\Desktop\img0049.png"/>
          <p:cNvPicPr>
            <a:picLocks noChangeAspect="1" noChangeArrowheads="1"/>
          </p:cNvPicPr>
          <p:nvPr/>
        </p:nvPicPr>
        <p:blipFill>
          <a:blip r:embed="rId4" cstate="print"/>
          <a:srcRect/>
          <a:stretch>
            <a:fillRect/>
          </a:stretch>
        </p:blipFill>
        <p:spPr bwMode="auto">
          <a:xfrm>
            <a:off x="4750168" y="3918878"/>
            <a:ext cx="1804444" cy="1839433"/>
          </a:xfrm>
          <a:prstGeom prst="rect">
            <a:avLst/>
          </a:prstGeom>
          <a:noFill/>
        </p:spPr>
      </p:pic>
      <p:pic>
        <p:nvPicPr>
          <p:cNvPr id="19" name="Picture 12"/>
          <p:cNvPicPr>
            <a:picLocks noChangeAspect="1" noChangeArrowheads="1"/>
          </p:cNvPicPr>
          <p:nvPr/>
        </p:nvPicPr>
        <p:blipFill>
          <a:blip r:embed="rId5" cstate="print"/>
          <a:srcRect l="67186" t="36230" r="3515" b="15577"/>
          <a:stretch>
            <a:fillRect/>
          </a:stretch>
        </p:blipFill>
        <p:spPr bwMode="auto">
          <a:xfrm>
            <a:off x="6713702" y="3918877"/>
            <a:ext cx="1739182" cy="1807535"/>
          </a:xfrm>
          <a:prstGeom prst="rect">
            <a:avLst/>
          </a:prstGeom>
          <a:noFill/>
          <a:ln w="9525" cap="flat" cmpd="sng">
            <a:noFill/>
            <a:prstDash val="solid"/>
            <a:miter lim="800000"/>
            <a:headEnd/>
            <a:tailEnd/>
          </a:ln>
          <a:effectLst/>
        </p:spPr>
      </p:pic>
      <p:sp>
        <p:nvSpPr>
          <p:cNvPr id="20" name="ZoneTexte 19"/>
          <p:cNvSpPr txBox="1"/>
          <p:nvPr/>
        </p:nvSpPr>
        <p:spPr>
          <a:xfrm>
            <a:off x="7442791" y="3642432"/>
            <a:ext cx="987771" cy="246221"/>
          </a:xfrm>
          <a:prstGeom prst="rect">
            <a:avLst/>
          </a:prstGeom>
          <a:noFill/>
        </p:spPr>
        <p:txBody>
          <a:bodyPr wrap="none" rtlCol="0">
            <a:spAutoFit/>
          </a:bodyPr>
          <a:lstStyle/>
          <a:p>
            <a:r>
              <a:rPr lang="fr-FR" sz="1000" dirty="0" smtClean="0"/>
              <a:t>Top </a:t>
            </a:r>
            <a:r>
              <a:rPr lang="fr-FR" sz="1000" dirty="0" err="1" smtClean="0"/>
              <a:t>Reservoir</a:t>
            </a:r>
            <a:endParaRPr lang="fr-FR" sz="1000" dirty="0"/>
          </a:p>
        </p:txBody>
      </p:sp>
      <p:sp>
        <p:nvSpPr>
          <p:cNvPr id="18" name="Footer Placeholder 13"/>
          <p:cNvSpPr txBox="1">
            <a:spLocks/>
          </p:cNvSpPr>
          <p:nvPr/>
        </p:nvSpPr>
        <p:spPr>
          <a:xfrm>
            <a:off x="457200" y="6411916"/>
            <a:ext cx="5562600" cy="365125"/>
          </a:xfrm>
          <a:prstGeom prst="rect">
            <a:avLst/>
          </a:prstGeom>
        </p:spPr>
        <p:txBody>
          <a:bodyPr vert="horz" lIns="91440" tIns="45720" rIns="91440" bIns="45720" rtlCol="0" anchor="ctr"/>
          <a:lstStyle/>
          <a:p>
            <a:r>
              <a:rPr lang="en-US" sz="800" dirty="0" smtClean="0"/>
              <a:t>28</a:t>
            </a:r>
            <a:r>
              <a:rPr lang="en-US" sz="800" baseline="30000" dirty="0" smtClean="0"/>
              <a:t>th</a:t>
            </a:r>
            <a:r>
              <a:rPr lang="en-US" sz="800" dirty="0" smtClean="0"/>
              <a:t> October 2014</a:t>
            </a:r>
            <a:endParaRPr lang="en-GB" sz="800"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469779"/>
            <a:ext cx="9144000" cy="4816415"/>
          </a:xfrm>
          <a:prstGeom prst="rect">
            <a:avLst/>
          </a:prstGeom>
        </p:spPr>
      </p:pic>
      <p:sp>
        <p:nvSpPr>
          <p:cNvPr id="4" name="Title 3"/>
          <p:cNvSpPr>
            <a:spLocks noGrp="1"/>
          </p:cNvSpPr>
          <p:nvPr>
            <p:ph type="title"/>
          </p:nvPr>
        </p:nvSpPr>
        <p:spPr>
          <a:xfrm>
            <a:off x="179512" y="58000"/>
            <a:ext cx="8239893" cy="519968"/>
          </a:xfrm>
        </p:spPr>
        <p:txBody>
          <a:bodyPr/>
          <a:lstStyle/>
          <a:p>
            <a:r>
              <a:rPr lang="de-AT" sz="2400" dirty="0" smtClean="0"/>
              <a:t>New 3D &amp; 2D </a:t>
            </a:r>
            <a:r>
              <a:rPr lang="de-AT" sz="2400" dirty="0" err="1" smtClean="0"/>
              <a:t>Seismic</a:t>
            </a:r>
            <a:r>
              <a:rPr lang="de-AT" sz="2400" dirty="0" smtClean="0"/>
              <a:t> </a:t>
            </a:r>
            <a:r>
              <a:rPr lang="de-AT" sz="2400" dirty="0" err="1" smtClean="0"/>
              <a:t>completed</a:t>
            </a:r>
            <a:endParaRPr lang="en-GB" sz="2400" dirty="0"/>
          </a:p>
        </p:txBody>
      </p:sp>
      <p:sp>
        <p:nvSpPr>
          <p:cNvPr id="8" name="TextBox 7"/>
          <p:cNvSpPr txBox="1"/>
          <p:nvPr/>
        </p:nvSpPr>
        <p:spPr>
          <a:xfrm>
            <a:off x="879231" y="5292968"/>
            <a:ext cx="3188713" cy="646331"/>
          </a:xfrm>
          <a:prstGeom prst="rect">
            <a:avLst/>
          </a:prstGeom>
          <a:solidFill>
            <a:schemeClr val="bg1"/>
          </a:solidFill>
        </p:spPr>
        <p:txBody>
          <a:bodyPr wrap="square" rtlCol="0">
            <a:spAutoFit/>
          </a:bodyPr>
          <a:lstStyle/>
          <a:p>
            <a:r>
              <a:rPr lang="de-AT" dirty="0" smtClean="0"/>
              <a:t>3D Han </a:t>
            </a:r>
            <a:r>
              <a:rPr lang="de-AT" dirty="0" err="1" smtClean="0"/>
              <a:t>Asparuh</a:t>
            </a:r>
            <a:r>
              <a:rPr lang="de-AT" dirty="0" smtClean="0"/>
              <a:t>, 7800 km2,</a:t>
            </a:r>
          </a:p>
          <a:p>
            <a:r>
              <a:rPr lang="de-AT" dirty="0" err="1" smtClean="0"/>
              <a:t>Largest</a:t>
            </a:r>
            <a:r>
              <a:rPr lang="de-AT" dirty="0" smtClean="0"/>
              <a:t> 3D in </a:t>
            </a:r>
            <a:r>
              <a:rPr lang="de-AT" dirty="0" err="1" smtClean="0"/>
              <a:t>the</a:t>
            </a:r>
            <a:r>
              <a:rPr lang="de-AT" dirty="0" smtClean="0"/>
              <a:t> Black </a:t>
            </a:r>
            <a:r>
              <a:rPr lang="de-AT" dirty="0" err="1" smtClean="0"/>
              <a:t>Sea</a:t>
            </a:r>
            <a:endParaRPr lang="en-US" dirty="0"/>
          </a:p>
        </p:txBody>
      </p:sp>
      <p:sp>
        <p:nvSpPr>
          <p:cNvPr id="9" name="TextBox 8"/>
          <p:cNvSpPr txBox="1"/>
          <p:nvPr/>
        </p:nvSpPr>
        <p:spPr>
          <a:xfrm>
            <a:off x="5796136" y="5093675"/>
            <a:ext cx="3171092" cy="646331"/>
          </a:xfrm>
          <a:prstGeom prst="rect">
            <a:avLst/>
          </a:prstGeom>
          <a:solidFill>
            <a:schemeClr val="bg1"/>
          </a:solidFill>
        </p:spPr>
        <p:txBody>
          <a:bodyPr wrap="square" rtlCol="0">
            <a:spAutoFit/>
          </a:bodyPr>
          <a:lstStyle/>
          <a:p>
            <a:r>
              <a:rPr lang="de-AT" dirty="0" smtClean="0"/>
              <a:t>2D Han </a:t>
            </a:r>
            <a:r>
              <a:rPr lang="de-AT" dirty="0" err="1" smtClean="0"/>
              <a:t>Asparuh</a:t>
            </a:r>
            <a:r>
              <a:rPr lang="de-AT" dirty="0" smtClean="0"/>
              <a:t>, 3000 km,</a:t>
            </a:r>
          </a:p>
          <a:p>
            <a:r>
              <a:rPr lang="de-AT" dirty="0" smtClean="0"/>
              <a:t>4x4 km </a:t>
            </a:r>
            <a:r>
              <a:rPr lang="de-AT" dirty="0" err="1" smtClean="0"/>
              <a:t>grid</a:t>
            </a:r>
            <a:r>
              <a:rPr lang="de-AT" dirty="0" smtClean="0"/>
              <a:t> </a:t>
            </a:r>
            <a:r>
              <a:rPr lang="de-AT" dirty="0" err="1" smtClean="0"/>
              <a:t>size</a:t>
            </a:r>
            <a:endParaRPr lang="en-US" dirty="0"/>
          </a:p>
        </p:txBody>
      </p:sp>
      <p:grpSp>
        <p:nvGrpSpPr>
          <p:cNvPr id="2" name="Group 10"/>
          <p:cNvGrpSpPr/>
          <p:nvPr/>
        </p:nvGrpSpPr>
        <p:grpSpPr>
          <a:xfrm>
            <a:off x="4659607" y="0"/>
            <a:ext cx="4484393" cy="2993835"/>
            <a:chOff x="4659607" y="0"/>
            <a:chExt cx="4484393" cy="2993835"/>
          </a:xfrm>
        </p:grpSpPr>
        <p:grpSp>
          <p:nvGrpSpPr>
            <p:cNvPr id="3" name="Group 2"/>
            <p:cNvGrpSpPr/>
            <p:nvPr/>
          </p:nvGrpSpPr>
          <p:grpSpPr>
            <a:xfrm>
              <a:off x="4659607" y="0"/>
              <a:ext cx="4484393" cy="2993835"/>
              <a:chOff x="0" y="3864165"/>
              <a:chExt cx="4484393" cy="2993835"/>
            </a:xfrm>
          </p:grpSpPr>
          <p:pic>
            <p:nvPicPr>
              <p:cNvPr id="5" name="Picture 2" descr="O:\EP\AT\Groups\Exploration_Middle_East_Australasia\Bulgaria\Han_Asparuh\02_Administration\PR\Shooting 3D vessel Symphony\infrastructure\_DSC272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864165"/>
                <a:ext cx="4484393" cy="29938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514" y="3875112"/>
                <a:ext cx="1629420" cy="369332"/>
              </a:xfrm>
              <a:prstGeom prst="rect">
                <a:avLst/>
              </a:prstGeom>
              <a:noFill/>
            </p:spPr>
            <p:txBody>
              <a:bodyPr wrap="none" rtlCol="0">
                <a:spAutoFit/>
              </a:bodyPr>
              <a:lstStyle/>
              <a:p>
                <a:r>
                  <a:rPr lang="de-AT" dirty="0" smtClean="0">
                    <a:solidFill>
                      <a:schemeClr val="bg1"/>
                    </a:solidFill>
                  </a:rPr>
                  <a:t>CGG </a:t>
                </a:r>
                <a:r>
                  <a:rPr lang="de-AT" dirty="0" err="1" smtClean="0">
                    <a:solidFill>
                      <a:schemeClr val="bg1"/>
                    </a:solidFill>
                  </a:rPr>
                  <a:t>Symphony</a:t>
                </a:r>
                <a:endParaRPr lang="en-US" dirty="0">
                  <a:solidFill>
                    <a:schemeClr val="bg1"/>
                  </a:solidFill>
                </a:endParaRPr>
              </a:p>
            </p:txBody>
          </p:sp>
        </p:grpSp>
        <p:sp>
          <p:nvSpPr>
            <p:cNvPr id="10" name="TextBox 9"/>
            <p:cNvSpPr txBox="1"/>
            <p:nvPr/>
          </p:nvSpPr>
          <p:spPr>
            <a:xfrm>
              <a:off x="5205046" y="2579076"/>
              <a:ext cx="3938954" cy="369332"/>
            </a:xfrm>
            <a:prstGeom prst="rect">
              <a:avLst/>
            </a:prstGeom>
            <a:solidFill>
              <a:schemeClr val="bg1"/>
            </a:solidFill>
          </p:spPr>
          <p:txBody>
            <a:bodyPr wrap="square" rtlCol="0">
              <a:spAutoFit/>
            </a:bodyPr>
            <a:lstStyle/>
            <a:p>
              <a:r>
                <a:rPr lang="de-AT" dirty="0" err="1" smtClean="0"/>
                <a:t>Vessel</a:t>
              </a:r>
              <a:r>
                <a:rPr lang="de-AT" dirty="0" smtClean="0"/>
                <a:t> </a:t>
              </a:r>
              <a:r>
                <a:rPr lang="de-AT" dirty="0" err="1" smtClean="0"/>
                <a:t>sailed</a:t>
              </a:r>
              <a:r>
                <a:rPr lang="de-AT" dirty="0" smtClean="0"/>
                <a:t> 22,000 km in 210 </a:t>
              </a:r>
              <a:r>
                <a:rPr lang="de-AT" dirty="0" err="1" smtClean="0"/>
                <a:t>days</a:t>
              </a:r>
              <a:endParaRPr lang="en-US" dirty="0"/>
            </a:p>
          </p:txBody>
        </p:sp>
      </p:grpSp>
      <p:sp>
        <p:nvSpPr>
          <p:cNvPr id="11" name="Rectangle 3"/>
          <p:cNvSpPr>
            <a:spLocks noGrp="1" noChangeArrowheads="1"/>
          </p:cNvSpPr>
          <p:nvPr>
            <p:ph type="body" idx="4294967295"/>
          </p:nvPr>
        </p:nvSpPr>
        <p:spPr>
          <a:xfrm>
            <a:off x="-6225" y="640080"/>
            <a:ext cx="6090393" cy="761635"/>
          </a:xfrm>
          <a:prstGeom prst="rect">
            <a:avLst/>
          </a:prstGeom>
          <a:solidFill>
            <a:srgbClr val="FFFFFF">
              <a:alpha val="80000"/>
            </a:srgbClr>
          </a:solidFill>
        </p:spPr>
        <p:txBody>
          <a:bodyPr>
            <a:normAutofit/>
          </a:bodyPr>
          <a:lstStyle/>
          <a:p>
            <a:r>
              <a:rPr lang="de-AT" sz="1800" dirty="0" smtClean="0">
                <a:solidFill>
                  <a:srgbClr val="003366"/>
                </a:solidFill>
                <a:latin typeface="Arial" pitchFamily="34" charset="0"/>
                <a:ea typeface="+mj-ea"/>
                <a:cs typeface="Arial" pitchFamily="34" charset="0"/>
              </a:rPr>
              <a:t>Area: 14,220 km</a:t>
            </a:r>
            <a:r>
              <a:rPr lang="de-AT" sz="1800" baseline="30000" dirty="0" smtClean="0">
                <a:solidFill>
                  <a:srgbClr val="003366"/>
                </a:solidFill>
                <a:latin typeface="Arial" pitchFamily="34" charset="0"/>
                <a:ea typeface="+mj-ea"/>
                <a:cs typeface="Arial" pitchFamily="34" charset="0"/>
              </a:rPr>
              <a:t>2</a:t>
            </a:r>
            <a:endParaRPr lang="de-AT" sz="1800" dirty="0" smtClean="0">
              <a:solidFill>
                <a:srgbClr val="003366"/>
              </a:solidFill>
              <a:latin typeface="Arial" pitchFamily="34" charset="0"/>
              <a:ea typeface="+mj-ea"/>
              <a:cs typeface="Arial" pitchFamily="34" charset="0"/>
            </a:endParaRPr>
          </a:p>
          <a:p>
            <a:r>
              <a:rPr lang="de-AT" sz="1800" dirty="0" err="1" smtClean="0">
                <a:solidFill>
                  <a:srgbClr val="003366"/>
                </a:solidFill>
                <a:latin typeface="Arial" pitchFamily="34" charset="0"/>
                <a:ea typeface="+mj-ea"/>
                <a:cs typeface="Arial" pitchFamily="34" charset="0"/>
              </a:rPr>
              <a:t>Water</a:t>
            </a:r>
            <a:r>
              <a:rPr lang="de-AT" sz="1800" dirty="0" smtClean="0">
                <a:solidFill>
                  <a:srgbClr val="003366"/>
                </a:solidFill>
                <a:latin typeface="Arial" pitchFamily="34" charset="0"/>
                <a:ea typeface="+mj-ea"/>
                <a:cs typeface="Arial" pitchFamily="34" charset="0"/>
              </a:rPr>
              <a:t> </a:t>
            </a:r>
            <a:r>
              <a:rPr lang="de-AT" sz="1800" dirty="0" err="1" smtClean="0">
                <a:solidFill>
                  <a:srgbClr val="003366"/>
                </a:solidFill>
                <a:latin typeface="Arial" pitchFamily="34" charset="0"/>
                <a:ea typeface="+mj-ea"/>
                <a:cs typeface="Arial" pitchFamily="34" charset="0"/>
              </a:rPr>
              <a:t>Depth</a:t>
            </a:r>
            <a:r>
              <a:rPr lang="de-AT" sz="1800" dirty="0" smtClean="0">
                <a:solidFill>
                  <a:srgbClr val="003366"/>
                </a:solidFill>
                <a:latin typeface="Arial" pitchFamily="34" charset="0"/>
                <a:ea typeface="+mj-ea"/>
                <a:cs typeface="Arial" pitchFamily="34" charset="0"/>
              </a:rPr>
              <a:t>: 95% &gt; 500 m, </a:t>
            </a:r>
            <a:r>
              <a:rPr lang="de-AT" sz="1800" dirty="0" err="1" smtClean="0">
                <a:solidFill>
                  <a:srgbClr val="003366"/>
                </a:solidFill>
                <a:latin typeface="Arial" pitchFamily="34" charset="0"/>
                <a:ea typeface="+mj-ea"/>
                <a:cs typeface="Arial" pitchFamily="34" charset="0"/>
              </a:rPr>
              <a:t>max</a:t>
            </a:r>
            <a:r>
              <a:rPr lang="de-AT" sz="1800" dirty="0" smtClean="0">
                <a:solidFill>
                  <a:srgbClr val="003366"/>
                </a:solidFill>
                <a:latin typeface="Arial" pitchFamily="34" charset="0"/>
                <a:ea typeface="+mj-ea"/>
                <a:cs typeface="Arial" pitchFamily="34" charset="0"/>
              </a:rPr>
              <a:t> 2200 m</a:t>
            </a:r>
          </a:p>
        </p:txBody>
      </p:sp>
      <p:sp>
        <p:nvSpPr>
          <p:cNvPr id="14" name="Footer Placeholder 13"/>
          <p:cNvSpPr txBox="1">
            <a:spLocks/>
          </p:cNvSpPr>
          <p:nvPr/>
        </p:nvSpPr>
        <p:spPr>
          <a:xfrm>
            <a:off x="457200" y="6411916"/>
            <a:ext cx="5562600" cy="365125"/>
          </a:xfrm>
          <a:prstGeom prst="rect">
            <a:avLst/>
          </a:prstGeom>
        </p:spPr>
        <p:txBody>
          <a:bodyPr vert="horz" lIns="91440" tIns="45720" rIns="91440" bIns="45720" rtlCol="0" anchor="ctr"/>
          <a:lstStyle/>
          <a:p>
            <a:r>
              <a:rPr lang="en-US" sz="800" dirty="0" smtClean="0"/>
              <a:t>28</a:t>
            </a:r>
            <a:r>
              <a:rPr lang="en-US" sz="800" baseline="30000" dirty="0" smtClean="0"/>
              <a:t>th</a:t>
            </a:r>
            <a:r>
              <a:rPr lang="en-US" sz="800" dirty="0" smtClean="0"/>
              <a:t> October 2014</a:t>
            </a:r>
            <a:endParaRPr lang="en-GB" sz="800" dirty="0"/>
          </a:p>
        </p:txBody>
      </p:sp>
    </p:spTree>
    <p:extLst>
      <p:ext uri="{BB962C8B-B14F-4D97-AF65-F5344CB8AC3E}">
        <p14:creationId xmlns:p14="http://schemas.microsoft.com/office/powerpoint/2010/main" xmlns="" val="273245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AT" sz="2000" dirty="0" err="1" smtClean="0"/>
              <a:t>Present</a:t>
            </a:r>
            <a:r>
              <a:rPr lang="de-AT" sz="2000" dirty="0" smtClean="0"/>
              <a:t>-Day </a:t>
            </a:r>
            <a:r>
              <a:rPr lang="de-AT" sz="2000" dirty="0" err="1" smtClean="0"/>
              <a:t>Seafloor</a:t>
            </a:r>
            <a:endParaRPr lang="en-GB" sz="2000" dirty="0"/>
          </a:p>
        </p:txBody>
      </p:sp>
      <p:sp>
        <p:nvSpPr>
          <p:cNvPr id="3" name="Content Placeholder 2"/>
          <p:cNvSpPr>
            <a:spLocks noGrp="1"/>
          </p:cNvSpPr>
          <p:nvPr>
            <p:ph idx="1"/>
          </p:nvPr>
        </p:nvSpPr>
        <p:spPr/>
        <p:txBody>
          <a:bodyPr/>
          <a:lstStyle/>
          <a:p>
            <a:endParaRPr lang="de-AT"/>
          </a:p>
        </p:txBody>
      </p:sp>
      <p:sp>
        <p:nvSpPr>
          <p:cNvPr id="5" name="Text Placeholder 4"/>
          <p:cNvSpPr>
            <a:spLocks noGrp="1"/>
          </p:cNvSpPr>
          <p:nvPr>
            <p:ph type="body" sz="quarter" idx="4294967295"/>
          </p:nvPr>
        </p:nvSpPr>
        <p:spPr>
          <a:xfrm>
            <a:off x="457200" y="6021388"/>
            <a:ext cx="3178175" cy="215900"/>
          </a:xfrm>
        </p:spPr>
        <p:txBody>
          <a:bodyPr>
            <a:normAutofit fontScale="47500" lnSpcReduction="20000"/>
          </a:bodyPr>
          <a:lstStyle/>
          <a:p>
            <a:endParaRPr lang="de-AT"/>
          </a:p>
        </p:txBody>
      </p:sp>
      <p:pic>
        <p:nvPicPr>
          <p:cNvPr id="2" name="Picture 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0" y="1020792"/>
            <a:ext cx="9144000" cy="4816415"/>
          </a:xfrm>
          <a:prstGeom prst="rect">
            <a:avLst/>
          </a:prstGeom>
        </p:spPr>
      </p:pic>
      <p:grpSp>
        <p:nvGrpSpPr>
          <p:cNvPr id="6" name="Group 7"/>
          <p:cNvGrpSpPr/>
          <p:nvPr/>
        </p:nvGrpSpPr>
        <p:grpSpPr>
          <a:xfrm>
            <a:off x="6228184" y="21133"/>
            <a:ext cx="2751413" cy="1857476"/>
            <a:chOff x="6147604" y="109723"/>
            <a:chExt cx="2976009" cy="2151406"/>
          </a:xfrm>
        </p:grpSpPr>
        <p:pic>
          <p:nvPicPr>
            <p:cNvPr id="9" name="Picture 5"/>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6298387" y="109723"/>
              <a:ext cx="2825226" cy="2151406"/>
            </a:xfrm>
            <a:prstGeom prst="rect">
              <a:avLst/>
            </a:prstGeom>
            <a:noFill/>
            <a:ln w="19050">
              <a:solidFill>
                <a:schemeClr val="bg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7496942" y="224240"/>
              <a:ext cx="1178745" cy="253916"/>
            </a:xfrm>
            <a:prstGeom prst="rect">
              <a:avLst/>
            </a:prstGeom>
            <a:solidFill>
              <a:schemeClr val="bg1"/>
            </a:solidFill>
          </p:spPr>
          <p:txBody>
            <a:bodyPr wrap="square" rtlCol="0">
              <a:spAutoFit/>
            </a:bodyPr>
            <a:lstStyle/>
            <a:p>
              <a:pPr algn="ctr"/>
              <a:r>
                <a:rPr lang="de-AT" sz="1050" b="1" dirty="0" err="1" smtClean="0">
                  <a:effectLst>
                    <a:outerShdw blurRad="38100" dist="38100" dir="2700000" algn="tl">
                      <a:srgbClr val="000000">
                        <a:alpha val="43137"/>
                      </a:srgbClr>
                    </a:outerShdw>
                  </a:effectLst>
                  <a:latin typeface="Arial" pitchFamily="34" charset="0"/>
                  <a:cs typeface="Arial" pitchFamily="34" charset="0"/>
                </a:rPr>
                <a:t>Danube</a:t>
              </a:r>
              <a:r>
                <a:rPr lang="de-AT" sz="1050" b="1" dirty="0" smtClean="0">
                  <a:effectLst>
                    <a:outerShdw blurRad="38100" dist="38100" dir="2700000" algn="tl">
                      <a:srgbClr val="000000">
                        <a:alpha val="43137"/>
                      </a:srgbClr>
                    </a:outerShdw>
                  </a:effectLst>
                  <a:latin typeface="Arial" pitchFamily="34" charset="0"/>
                  <a:cs typeface="Arial" pitchFamily="34" charset="0"/>
                </a:rPr>
                <a:t> </a:t>
              </a:r>
              <a:r>
                <a:rPr lang="de-AT" sz="1050" b="1" dirty="0" err="1" smtClean="0">
                  <a:effectLst>
                    <a:outerShdw blurRad="38100" dist="38100" dir="2700000" algn="tl">
                      <a:srgbClr val="000000">
                        <a:alpha val="43137"/>
                      </a:srgbClr>
                    </a:outerShdw>
                  </a:effectLst>
                  <a:latin typeface="Arial" pitchFamily="34" charset="0"/>
                  <a:cs typeface="Arial" pitchFamily="34" charset="0"/>
                </a:rPr>
                <a:t>delta</a:t>
              </a:r>
              <a:endParaRPr lang="en-US" sz="1050" b="1" dirty="0">
                <a:effectLst>
                  <a:outerShdw blurRad="38100" dist="38100" dir="2700000" algn="tl">
                    <a:srgbClr val="000000">
                      <a:alpha val="43137"/>
                    </a:srgbClr>
                  </a:outerShdw>
                </a:effectLst>
                <a:latin typeface="Arial" pitchFamily="34" charset="0"/>
                <a:cs typeface="Arial" pitchFamily="34" charset="0"/>
              </a:endParaRPr>
            </a:p>
          </p:txBody>
        </p:sp>
        <p:cxnSp>
          <p:nvCxnSpPr>
            <p:cNvPr id="11" name="Straight Connector 10"/>
            <p:cNvCxnSpPr/>
            <p:nvPr/>
          </p:nvCxnSpPr>
          <p:spPr>
            <a:xfrm flipV="1">
              <a:off x="7520333" y="366338"/>
              <a:ext cx="44006" cy="22363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47604" y="937168"/>
              <a:ext cx="1075944" cy="215444"/>
            </a:xfrm>
            <a:prstGeom prst="rect">
              <a:avLst/>
            </a:prstGeom>
            <a:noFill/>
          </p:spPr>
          <p:txBody>
            <a:bodyPr wrap="square" rtlCol="0">
              <a:spAutoFit/>
            </a:bodyPr>
            <a:lstStyle/>
            <a:p>
              <a:pPr algn="ctr"/>
              <a:r>
                <a:rPr lang="de-AT" sz="800" b="1" i="1" dirty="0" err="1" smtClean="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rPr>
                <a:t>Bulgaria</a:t>
              </a:r>
              <a:endParaRPr lang="en-US" sz="800" b="1" i="1" dirty="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8" name="Freeform 17"/>
            <p:cNvSpPr/>
            <p:nvPr/>
          </p:nvSpPr>
          <p:spPr>
            <a:xfrm>
              <a:off x="7146757" y="1411705"/>
              <a:ext cx="344906" cy="445169"/>
            </a:xfrm>
            <a:custGeom>
              <a:avLst/>
              <a:gdLst>
                <a:gd name="connsiteX0" fmla="*/ 0 w 344906"/>
                <a:gd name="connsiteY0" fmla="*/ 0 h 445169"/>
                <a:gd name="connsiteX1" fmla="*/ 108285 w 344906"/>
                <a:gd name="connsiteY1" fmla="*/ 80211 h 445169"/>
                <a:gd name="connsiteX2" fmla="*/ 240632 w 344906"/>
                <a:gd name="connsiteY2" fmla="*/ 264695 h 445169"/>
                <a:gd name="connsiteX3" fmla="*/ 308811 w 344906"/>
                <a:gd name="connsiteY3" fmla="*/ 356937 h 445169"/>
                <a:gd name="connsiteX4" fmla="*/ 344906 w 344906"/>
                <a:gd name="connsiteY4" fmla="*/ 445169 h 4451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906" h="445169">
                  <a:moveTo>
                    <a:pt x="0" y="0"/>
                  </a:moveTo>
                  <a:cubicBezTo>
                    <a:pt x="34090" y="18047"/>
                    <a:pt x="68180" y="36095"/>
                    <a:pt x="108285" y="80211"/>
                  </a:cubicBezTo>
                  <a:cubicBezTo>
                    <a:pt x="148390" y="124327"/>
                    <a:pt x="207211" y="218574"/>
                    <a:pt x="240632" y="264695"/>
                  </a:cubicBezTo>
                  <a:cubicBezTo>
                    <a:pt x="274053" y="310816"/>
                    <a:pt x="291432" y="326858"/>
                    <a:pt x="308811" y="356937"/>
                  </a:cubicBezTo>
                  <a:cubicBezTo>
                    <a:pt x="326190" y="387016"/>
                    <a:pt x="335548" y="416092"/>
                    <a:pt x="344906" y="445169"/>
                  </a:cubicBezTo>
                </a:path>
              </a:pathLst>
            </a:custGeom>
            <a:noFill/>
            <a:ln w="127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a:spLocks noChangeAspect="1"/>
            </p:cNvSpPr>
            <p:nvPr/>
          </p:nvSpPr>
          <p:spPr>
            <a:xfrm>
              <a:off x="7187548" y="1448854"/>
              <a:ext cx="36000" cy="31035"/>
            </a:xfrm>
            <a:prstGeom prst="triangl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a:spLocks noChangeAspect="1"/>
            </p:cNvSpPr>
            <p:nvPr/>
          </p:nvSpPr>
          <p:spPr>
            <a:xfrm>
              <a:off x="7291816" y="1573177"/>
              <a:ext cx="36000" cy="31035"/>
            </a:xfrm>
            <a:prstGeom prst="triangl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a:spLocks noChangeAspect="1"/>
            </p:cNvSpPr>
            <p:nvPr/>
          </p:nvSpPr>
          <p:spPr>
            <a:xfrm>
              <a:off x="7404106" y="1725577"/>
              <a:ext cx="36000" cy="31035"/>
            </a:xfrm>
            <a:prstGeom prst="triangle">
              <a:avLst/>
            </a:prstGeom>
            <a:solidFill>
              <a:schemeClr val="bg1">
                <a:lumMod val="95000"/>
              </a:schemeClr>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240503" y="761838"/>
              <a:ext cx="1383191" cy="641959"/>
            </a:xfrm>
            <a:custGeom>
              <a:avLst/>
              <a:gdLst>
                <a:gd name="connsiteX0" fmla="*/ 0 w 1383191"/>
                <a:gd name="connsiteY0" fmla="*/ 641959 h 641959"/>
                <a:gd name="connsiteX1" fmla="*/ 43788 w 1383191"/>
                <a:gd name="connsiteY1" fmla="*/ 600747 h 641959"/>
                <a:gd name="connsiteX2" fmla="*/ 77273 w 1383191"/>
                <a:gd name="connsiteY2" fmla="*/ 531201 h 641959"/>
                <a:gd name="connsiteX3" fmla="*/ 136516 w 1383191"/>
                <a:gd name="connsiteY3" fmla="*/ 502867 h 641959"/>
                <a:gd name="connsiteX4" fmla="*/ 170001 w 1383191"/>
                <a:gd name="connsiteY4" fmla="*/ 489988 h 641959"/>
                <a:gd name="connsiteX5" fmla="*/ 224092 w 1383191"/>
                <a:gd name="connsiteY5" fmla="*/ 428170 h 641959"/>
                <a:gd name="connsiteX6" fmla="*/ 285911 w 1383191"/>
                <a:gd name="connsiteY6" fmla="*/ 379230 h 641959"/>
                <a:gd name="connsiteX7" fmla="*/ 350305 w 1383191"/>
                <a:gd name="connsiteY7" fmla="*/ 379230 h 641959"/>
                <a:gd name="connsiteX8" fmla="*/ 378638 w 1383191"/>
                <a:gd name="connsiteY8" fmla="*/ 384382 h 641959"/>
                <a:gd name="connsiteX9" fmla="*/ 404396 w 1383191"/>
                <a:gd name="connsiteY9" fmla="*/ 371503 h 641959"/>
                <a:gd name="connsiteX10" fmla="*/ 383790 w 1383191"/>
                <a:gd name="connsiteY10" fmla="*/ 322563 h 641959"/>
                <a:gd name="connsiteX11" fmla="*/ 455912 w 1383191"/>
                <a:gd name="connsiteY11" fmla="*/ 322563 h 641959"/>
                <a:gd name="connsiteX12" fmla="*/ 486821 w 1383191"/>
                <a:gd name="connsiteY12" fmla="*/ 319987 h 641959"/>
                <a:gd name="connsiteX13" fmla="*/ 504851 w 1383191"/>
                <a:gd name="connsiteY13" fmla="*/ 289078 h 641959"/>
                <a:gd name="connsiteX14" fmla="*/ 525458 w 1383191"/>
                <a:gd name="connsiteY14" fmla="*/ 273623 h 641959"/>
                <a:gd name="connsiteX15" fmla="*/ 561518 w 1383191"/>
                <a:gd name="connsiteY15" fmla="*/ 268472 h 641959"/>
                <a:gd name="connsiteX16" fmla="*/ 589852 w 1383191"/>
                <a:gd name="connsiteY16" fmla="*/ 229835 h 641959"/>
                <a:gd name="connsiteX17" fmla="*/ 641367 w 1383191"/>
                <a:gd name="connsiteY17" fmla="*/ 178320 h 641959"/>
                <a:gd name="connsiteX18" fmla="*/ 661974 w 1383191"/>
                <a:gd name="connsiteY18" fmla="*/ 124228 h 641959"/>
                <a:gd name="connsiteX19" fmla="*/ 667125 w 1383191"/>
                <a:gd name="connsiteY19" fmla="*/ 49531 h 641959"/>
                <a:gd name="connsiteX20" fmla="*/ 728944 w 1383191"/>
                <a:gd name="connsiteY20" fmla="*/ 52107 h 641959"/>
                <a:gd name="connsiteX21" fmla="*/ 803641 w 1383191"/>
                <a:gd name="connsiteY21" fmla="*/ 23773 h 641959"/>
                <a:gd name="connsiteX22" fmla="*/ 868036 w 1383191"/>
                <a:gd name="connsiteY22" fmla="*/ 8319 h 641959"/>
                <a:gd name="connsiteX23" fmla="*/ 909248 w 1383191"/>
                <a:gd name="connsiteY23" fmla="*/ 591 h 641959"/>
                <a:gd name="connsiteX24" fmla="*/ 932430 w 1383191"/>
                <a:gd name="connsiteY24" fmla="*/ 23773 h 641959"/>
                <a:gd name="connsiteX25" fmla="*/ 963339 w 1383191"/>
                <a:gd name="connsiteY25" fmla="*/ 57258 h 641959"/>
                <a:gd name="connsiteX26" fmla="*/ 1056067 w 1383191"/>
                <a:gd name="connsiteY26" fmla="*/ 98471 h 641959"/>
                <a:gd name="connsiteX27" fmla="*/ 1143643 w 1383191"/>
                <a:gd name="connsiteY27" fmla="*/ 129380 h 641959"/>
                <a:gd name="connsiteX28" fmla="*/ 1190007 w 1383191"/>
                <a:gd name="connsiteY28" fmla="*/ 155138 h 641959"/>
                <a:gd name="connsiteX29" fmla="*/ 1166825 w 1383191"/>
                <a:gd name="connsiteY29" fmla="*/ 175744 h 641959"/>
                <a:gd name="connsiteX30" fmla="*/ 1218341 w 1383191"/>
                <a:gd name="connsiteY30" fmla="*/ 214381 h 641959"/>
                <a:gd name="connsiteX31" fmla="*/ 1277584 w 1383191"/>
                <a:gd name="connsiteY31" fmla="*/ 216956 h 641959"/>
                <a:gd name="connsiteX32" fmla="*/ 1339402 w 1383191"/>
                <a:gd name="connsiteY32" fmla="*/ 188623 h 641959"/>
                <a:gd name="connsiteX33" fmla="*/ 1367736 w 1383191"/>
                <a:gd name="connsiteY33" fmla="*/ 162865 h 641959"/>
                <a:gd name="connsiteX34" fmla="*/ 1383191 w 1383191"/>
                <a:gd name="connsiteY34" fmla="*/ 144835 h 64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83191" h="641959">
                  <a:moveTo>
                    <a:pt x="0" y="641959"/>
                  </a:moveTo>
                  <a:cubicBezTo>
                    <a:pt x="15454" y="630583"/>
                    <a:pt x="30909" y="619207"/>
                    <a:pt x="43788" y="600747"/>
                  </a:cubicBezTo>
                  <a:cubicBezTo>
                    <a:pt x="56667" y="582287"/>
                    <a:pt x="61818" y="547514"/>
                    <a:pt x="77273" y="531201"/>
                  </a:cubicBezTo>
                  <a:cubicBezTo>
                    <a:pt x="92728" y="514888"/>
                    <a:pt x="121061" y="509736"/>
                    <a:pt x="136516" y="502867"/>
                  </a:cubicBezTo>
                  <a:cubicBezTo>
                    <a:pt x="151971" y="495998"/>
                    <a:pt x="155405" y="502437"/>
                    <a:pt x="170001" y="489988"/>
                  </a:cubicBezTo>
                  <a:cubicBezTo>
                    <a:pt x="184597" y="477539"/>
                    <a:pt x="204774" y="446630"/>
                    <a:pt x="224092" y="428170"/>
                  </a:cubicBezTo>
                  <a:cubicBezTo>
                    <a:pt x="243410" y="409710"/>
                    <a:pt x="264876" y="387387"/>
                    <a:pt x="285911" y="379230"/>
                  </a:cubicBezTo>
                  <a:cubicBezTo>
                    <a:pt x="306946" y="371073"/>
                    <a:pt x="334851" y="378371"/>
                    <a:pt x="350305" y="379230"/>
                  </a:cubicBezTo>
                  <a:cubicBezTo>
                    <a:pt x="365759" y="380089"/>
                    <a:pt x="369623" y="385670"/>
                    <a:pt x="378638" y="384382"/>
                  </a:cubicBezTo>
                  <a:cubicBezTo>
                    <a:pt x="387653" y="383094"/>
                    <a:pt x="403537" y="381806"/>
                    <a:pt x="404396" y="371503"/>
                  </a:cubicBezTo>
                  <a:cubicBezTo>
                    <a:pt x="405255" y="361200"/>
                    <a:pt x="375204" y="330720"/>
                    <a:pt x="383790" y="322563"/>
                  </a:cubicBezTo>
                  <a:cubicBezTo>
                    <a:pt x="392376" y="314406"/>
                    <a:pt x="438740" y="322992"/>
                    <a:pt x="455912" y="322563"/>
                  </a:cubicBezTo>
                  <a:cubicBezTo>
                    <a:pt x="473084" y="322134"/>
                    <a:pt x="478665" y="325568"/>
                    <a:pt x="486821" y="319987"/>
                  </a:cubicBezTo>
                  <a:cubicBezTo>
                    <a:pt x="494977" y="314406"/>
                    <a:pt x="498412" y="296805"/>
                    <a:pt x="504851" y="289078"/>
                  </a:cubicBezTo>
                  <a:cubicBezTo>
                    <a:pt x="511290" y="281351"/>
                    <a:pt x="516014" y="277057"/>
                    <a:pt x="525458" y="273623"/>
                  </a:cubicBezTo>
                  <a:cubicBezTo>
                    <a:pt x="534903" y="270189"/>
                    <a:pt x="550786" y="275770"/>
                    <a:pt x="561518" y="268472"/>
                  </a:cubicBezTo>
                  <a:cubicBezTo>
                    <a:pt x="572250" y="261174"/>
                    <a:pt x="576544" y="244860"/>
                    <a:pt x="589852" y="229835"/>
                  </a:cubicBezTo>
                  <a:cubicBezTo>
                    <a:pt x="603160" y="214810"/>
                    <a:pt x="629347" y="195921"/>
                    <a:pt x="641367" y="178320"/>
                  </a:cubicBezTo>
                  <a:cubicBezTo>
                    <a:pt x="653387" y="160719"/>
                    <a:pt x="657681" y="145693"/>
                    <a:pt x="661974" y="124228"/>
                  </a:cubicBezTo>
                  <a:cubicBezTo>
                    <a:pt x="666267" y="102763"/>
                    <a:pt x="655963" y="61551"/>
                    <a:pt x="667125" y="49531"/>
                  </a:cubicBezTo>
                  <a:cubicBezTo>
                    <a:pt x="678287" y="37511"/>
                    <a:pt x="706191" y="56400"/>
                    <a:pt x="728944" y="52107"/>
                  </a:cubicBezTo>
                  <a:cubicBezTo>
                    <a:pt x="751697" y="47814"/>
                    <a:pt x="780459" y="31071"/>
                    <a:pt x="803641" y="23773"/>
                  </a:cubicBezTo>
                  <a:cubicBezTo>
                    <a:pt x="826823" y="16475"/>
                    <a:pt x="850435" y="12183"/>
                    <a:pt x="868036" y="8319"/>
                  </a:cubicBezTo>
                  <a:cubicBezTo>
                    <a:pt x="885637" y="4455"/>
                    <a:pt x="898516" y="-1985"/>
                    <a:pt x="909248" y="591"/>
                  </a:cubicBezTo>
                  <a:cubicBezTo>
                    <a:pt x="919980" y="3167"/>
                    <a:pt x="923415" y="14328"/>
                    <a:pt x="932430" y="23773"/>
                  </a:cubicBezTo>
                  <a:cubicBezTo>
                    <a:pt x="941445" y="33217"/>
                    <a:pt x="942733" y="44808"/>
                    <a:pt x="963339" y="57258"/>
                  </a:cubicBezTo>
                  <a:cubicBezTo>
                    <a:pt x="983945" y="69708"/>
                    <a:pt x="1026016" y="86451"/>
                    <a:pt x="1056067" y="98471"/>
                  </a:cubicBezTo>
                  <a:cubicBezTo>
                    <a:pt x="1086118" y="110491"/>
                    <a:pt x="1121320" y="119936"/>
                    <a:pt x="1143643" y="129380"/>
                  </a:cubicBezTo>
                  <a:cubicBezTo>
                    <a:pt x="1165966" y="138824"/>
                    <a:pt x="1186143" y="147411"/>
                    <a:pt x="1190007" y="155138"/>
                  </a:cubicBezTo>
                  <a:cubicBezTo>
                    <a:pt x="1193871" y="162865"/>
                    <a:pt x="1162103" y="165870"/>
                    <a:pt x="1166825" y="175744"/>
                  </a:cubicBezTo>
                  <a:cubicBezTo>
                    <a:pt x="1171547" y="185618"/>
                    <a:pt x="1199881" y="207512"/>
                    <a:pt x="1218341" y="214381"/>
                  </a:cubicBezTo>
                  <a:cubicBezTo>
                    <a:pt x="1236801" y="221250"/>
                    <a:pt x="1257407" y="221249"/>
                    <a:pt x="1277584" y="216956"/>
                  </a:cubicBezTo>
                  <a:cubicBezTo>
                    <a:pt x="1297761" y="212663"/>
                    <a:pt x="1324377" y="197638"/>
                    <a:pt x="1339402" y="188623"/>
                  </a:cubicBezTo>
                  <a:cubicBezTo>
                    <a:pt x="1354427" y="179608"/>
                    <a:pt x="1360438" y="170163"/>
                    <a:pt x="1367736" y="162865"/>
                  </a:cubicBezTo>
                  <a:cubicBezTo>
                    <a:pt x="1375034" y="155567"/>
                    <a:pt x="1379112" y="150201"/>
                    <a:pt x="1383191" y="144835"/>
                  </a:cubicBezTo>
                </a:path>
              </a:pathLst>
            </a:custGeom>
            <a:noFill/>
            <a:ln w="6350">
              <a:solidFill>
                <a:schemeClr val="tx2">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520333" y="743530"/>
              <a:ext cx="62335" cy="386080"/>
            </a:xfrm>
            <a:custGeom>
              <a:avLst/>
              <a:gdLst>
                <a:gd name="connsiteX0" fmla="*/ 36378 w 94436"/>
                <a:gd name="connsiteY0" fmla="*/ 0 h 386080"/>
                <a:gd name="connsiteX1" fmla="*/ 16058 w 94436"/>
                <a:gd name="connsiteY1" fmla="*/ 107405 h 386080"/>
                <a:gd name="connsiteX2" fmla="*/ 4447 w 94436"/>
                <a:gd name="connsiteY2" fmla="*/ 278674 h 386080"/>
                <a:gd name="connsiteX3" fmla="*/ 94436 w 94436"/>
                <a:gd name="connsiteY3" fmla="*/ 386080 h 386080"/>
                <a:gd name="connsiteX0" fmla="*/ 20578 w 78636"/>
                <a:gd name="connsiteY0" fmla="*/ 0 h 386080"/>
                <a:gd name="connsiteX1" fmla="*/ 258 w 78636"/>
                <a:gd name="connsiteY1" fmla="*/ 107405 h 386080"/>
                <a:gd name="connsiteX2" fmla="*/ 35092 w 78636"/>
                <a:gd name="connsiteY2" fmla="*/ 261257 h 386080"/>
                <a:gd name="connsiteX3" fmla="*/ 78636 w 78636"/>
                <a:gd name="connsiteY3" fmla="*/ 386080 h 386080"/>
                <a:gd name="connsiteX0" fmla="*/ 3939 w 61997"/>
                <a:gd name="connsiteY0" fmla="*/ 0 h 386080"/>
                <a:gd name="connsiteX1" fmla="*/ 3939 w 61997"/>
                <a:gd name="connsiteY1" fmla="*/ 98697 h 386080"/>
                <a:gd name="connsiteX2" fmla="*/ 18453 w 61997"/>
                <a:gd name="connsiteY2" fmla="*/ 261257 h 386080"/>
                <a:gd name="connsiteX3" fmla="*/ 61997 w 61997"/>
                <a:gd name="connsiteY3" fmla="*/ 386080 h 386080"/>
                <a:gd name="connsiteX0" fmla="*/ 4366 w 62424"/>
                <a:gd name="connsiteY0" fmla="*/ 0 h 386080"/>
                <a:gd name="connsiteX1" fmla="*/ 4366 w 62424"/>
                <a:gd name="connsiteY1" fmla="*/ 98697 h 386080"/>
                <a:gd name="connsiteX2" fmla="*/ 27588 w 62424"/>
                <a:gd name="connsiteY2" fmla="*/ 226423 h 386080"/>
                <a:gd name="connsiteX3" fmla="*/ 62424 w 62424"/>
                <a:gd name="connsiteY3" fmla="*/ 386080 h 386080"/>
                <a:gd name="connsiteX0" fmla="*/ 2372 w 60430"/>
                <a:gd name="connsiteY0" fmla="*/ 0 h 386080"/>
                <a:gd name="connsiteX1" fmla="*/ 11081 w 60430"/>
                <a:gd name="connsiteY1" fmla="*/ 89988 h 386080"/>
                <a:gd name="connsiteX2" fmla="*/ 25594 w 60430"/>
                <a:gd name="connsiteY2" fmla="*/ 226423 h 386080"/>
                <a:gd name="connsiteX3" fmla="*/ 60430 w 60430"/>
                <a:gd name="connsiteY3" fmla="*/ 386080 h 386080"/>
                <a:gd name="connsiteX0" fmla="*/ 2372 w 61617"/>
                <a:gd name="connsiteY0" fmla="*/ 0 h 386080"/>
                <a:gd name="connsiteX1" fmla="*/ 11081 w 61617"/>
                <a:gd name="connsiteY1" fmla="*/ 89988 h 386080"/>
                <a:gd name="connsiteX2" fmla="*/ 25594 w 61617"/>
                <a:gd name="connsiteY2" fmla="*/ 226423 h 386080"/>
                <a:gd name="connsiteX3" fmla="*/ 60430 w 61617"/>
                <a:gd name="connsiteY3" fmla="*/ 386080 h 386080"/>
                <a:gd name="connsiteX0" fmla="*/ 2619 w 62335"/>
                <a:gd name="connsiteY0" fmla="*/ 0 h 386080"/>
                <a:gd name="connsiteX1" fmla="*/ 11328 w 62335"/>
                <a:gd name="connsiteY1" fmla="*/ 89988 h 386080"/>
                <a:gd name="connsiteX2" fmla="*/ 37452 w 62335"/>
                <a:gd name="connsiteY2" fmla="*/ 217715 h 386080"/>
                <a:gd name="connsiteX3" fmla="*/ 60677 w 62335"/>
                <a:gd name="connsiteY3" fmla="*/ 386080 h 386080"/>
              </a:gdLst>
              <a:ahLst/>
              <a:cxnLst>
                <a:cxn ang="0">
                  <a:pos x="connsiteX0" y="connsiteY0"/>
                </a:cxn>
                <a:cxn ang="0">
                  <a:pos x="connsiteX1" y="connsiteY1"/>
                </a:cxn>
                <a:cxn ang="0">
                  <a:pos x="connsiteX2" y="connsiteY2"/>
                </a:cxn>
                <a:cxn ang="0">
                  <a:pos x="connsiteX3" y="connsiteY3"/>
                </a:cxn>
              </a:cxnLst>
              <a:rect l="l" t="t" r="r" b="b"/>
              <a:pathLst>
                <a:path w="62335" h="386080">
                  <a:moveTo>
                    <a:pt x="2619" y="0"/>
                  </a:moveTo>
                  <a:cubicBezTo>
                    <a:pt x="-4880" y="30480"/>
                    <a:pt x="5523" y="53702"/>
                    <a:pt x="11328" y="89988"/>
                  </a:cubicBezTo>
                  <a:cubicBezTo>
                    <a:pt x="17134" y="126274"/>
                    <a:pt x="29227" y="168366"/>
                    <a:pt x="37452" y="217715"/>
                  </a:cubicBezTo>
                  <a:cubicBezTo>
                    <a:pt x="45677" y="267064"/>
                    <a:pt x="68660" y="326571"/>
                    <a:pt x="60677" y="386080"/>
                  </a:cubicBezTo>
                </a:path>
              </a:pathLst>
            </a:custGeom>
            <a:noFill/>
            <a:ln w="57150">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6563569" y="334326"/>
            <a:ext cx="1075944" cy="215444"/>
          </a:xfrm>
          <a:prstGeom prst="rect">
            <a:avLst/>
          </a:prstGeom>
          <a:noFill/>
        </p:spPr>
        <p:txBody>
          <a:bodyPr wrap="square" rtlCol="0">
            <a:spAutoFit/>
          </a:bodyPr>
          <a:lstStyle/>
          <a:p>
            <a:pPr algn="ctr"/>
            <a:r>
              <a:rPr lang="de-AT" sz="800" b="1" i="1" dirty="0" smtClean="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rPr>
              <a:t>Romania</a:t>
            </a:r>
            <a:endParaRPr lang="en-US" sz="800" b="1" i="1" dirty="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25" name="TextBox 24"/>
          <p:cNvSpPr txBox="1"/>
          <p:nvPr/>
        </p:nvSpPr>
        <p:spPr>
          <a:xfrm>
            <a:off x="7619170" y="1967199"/>
            <a:ext cx="1075944" cy="215444"/>
          </a:xfrm>
          <a:prstGeom prst="rect">
            <a:avLst/>
          </a:prstGeom>
          <a:noFill/>
        </p:spPr>
        <p:txBody>
          <a:bodyPr wrap="square" rtlCol="0">
            <a:spAutoFit/>
          </a:bodyPr>
          <a:lstStyle/>
          <a:p>
            <a:pPr algn="ctr"/>
            <a:r>
              <a:rPr lang="de-AT" sz="800" b="1" i="1" dirty="0" smtClean="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rPr>
              <a:t>Turkey</a:t>
            </a:r>
            <a:endParaRPr lang="en-US" sz="800" b="1" i="1" dirty="0">
              <a:solidFill>
                <a:schemeClr val="bg1">
                  <a:lumMod val="8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30" name="Content Placeholder 3"/>
          <p:cNvSpPr txBox="1">
            <a:spLocks/>
          </p:cNvSpPr>
          <p:nvPr/>
        </p:nvSpPr>
        <p:spPr>
          <a:xfrm>
            <a:off x="97979" y="5229200"/>
            <a:ext cx="6408712" cy="1040155"/>
          </a:xfrm>
          <a:prstGeom prst="rect">
            <a:avLst/>
          </a:prstGeom>
          <a:solidFill>
            <a:schemeClr val="bg1"/>
          </a:solidFill>
        </p:spPr>
        <p:txBody>
          <a:bodyPr vert="horz" lIns="91440" tIns="45720" rIns="91440" bIns="45720" rtlCol="0" anchor="t" anchorCtr="0">
            <a:normAutofit fontScale="92500"/>
          </a:bodyPr>
          <a:lstStyle>
            <a:lvl1pPr marL="285750" indent="-285750" algn="l" defTabSz="457200" rtl="0" eaLnBrk="1" latinLnBrk="0" hangingPunct="1">
              <a:spcBef>
                <a:spcPts val="300"/>
              </a:spcBef>
              <a:spcAft>
                <a:spcPts val="300"/>
              </a:spcAft>
              <a:buClr>
                <a:schemeClr val="accent5">
                  <a:lumMod val="75000"/>
                </a:schemeClr>
              </a:buClr>
              <a:buSzPct val="120000"/>
              <a:buFont typeface="Lucida Grande"/>
              <a:buChar char="●"/>
              <a:defRPr sz="2000" kern="1200">
                <a:solidFill>
                  <a:schemeClr val="tx1"/>
                </a:solidFill>
                <a:latin typeface="+mn-lt"/>
                <a:ea typeface="+mn-ea"/>
                <a:cs typeface="Arial"/>
              </a:defRPr>
            </a:lvl1pPr>
            <a:lvl2pPr marL="447675" indent="-180975" algn="l" defTabSz="533400" rtl="0" eaLnBrk="1" latinLnBrk="0" hangingPunct="1">
              <a:spcBef>
                <a:spcPts val="300"/>
              </a:spcBef>
              <a:spcAft>
                <a:spcPts val="300"/>
              </a:spcAft>
              <a:buClr>
                <a:schemeClr val="accent5">
                  <a:lumMod val="75000"/>
                </a:schemeClr>
              </a:buClr>
              <a:buFont typeface="Lucida Grande"/>
              <a:buChar char="-"/>
              <a:defRPr sz="1800" kern="1200">
                <a:solidFill>
                  <a:schemeClr val="tx1"/>
                </a:solidFill>
                <a:latin typeface="+mn-lt"/>
                <a:ea typeface="+mn-ea"/>
                <a:cs typeface="Arial"/>
              </a:defRPr>
            </a:lvl2pPr>
            <a:lvl3pPr marL="806450" indent="-180975" algn="l" defTabSz="457200" rtl="0" eaLnBrk="1" latinLnBrk="0" hangingPunct="1">
              <a:spcBef>
                <a:spcPts val="300"/>
              </a:spcBef>
              <a:spcAft>
                <a:spcPts val="300"/>
              </a:spcAft>
              <a:buClr>
                <a:schemeClr val="accent5">
                  <a:lumMod val="75000"/>
                </a:schemeClr>
              </a:buClr>
              <a:buSzPct val="100000"/>
              <a:buFont typeface="Lucida Grande"/>
              <a:buChar char="•"/>
              <a:defRPr sz="1600" kern="1200">
                <a:solidFill>
                  <a:schemeClr val="tx1"/>
                </a:solidFill>
                <a:latin typeface="+mn-lt"/>
                <a:ea typeface="+mn-ea"/>
                <a:cs typeface="Arial"/>
              </a:defRPr>
            </a:lvl3pPr>
            <a:lvl4pPr marL="1076325" indent="-171450" algn="l" defTabSz="457200" rtl="0" eaLnBrk="1" latinLnBrk="0" hangingPunct="1">
              <a:spcBef>
                <a:spcPts val="300"/>
              </a:spcBef>
              <a:spcAft>
                <a:spcPts val="300"/>
              </a:spcAft>
              <a:buClr>
                <a:schemeClr val="accent5">
                  <a:lumMod val="75000"/>
                </a:schemeClr>
              </a:buClr>
              <a:buSzPct val="80000"/>
              <a:buFont typeface="Lucida Grande"/>
              <a:buChar char="-"/>
              <a:tabLst/>
              <a:defRPr sz="1600" kern="1200">
                <a:solidFill>
                  <a:schemeClr val="tx1"/>
                </a:solidFill>
                <a:latin typeface="+mn-lt"/>
                <a:ea typeface="+mn-ea"/>
                <a:cs typeface="Helvetica"/>
              </a:defRPr>
            </a:lvl4pPr>
            <a:lvl5pPr marL="1260000" indent="-180975" algn="l" defTabSz="352425" rtl="0" eaLnBrk="1" latinLnBrk="0" hangingPunct="1">
              <a:spcBef>
                <a:spcPts val="300"/>
              </a:spcBef>
              <a:spcAft>
                <a:spcPts val="300"/>
              </a:spcAft>
              <a:buClr>
                <a:srgbClr val="B83B21"/>
              </a:buClr>
              <a:buSzPct val="100000"/>
              <a:buFont typeface="Lucida Grande"/>
              <a:buNone/>
              <a:defRPr sz="1600" kern="1200">
                <a:solidFill>
                  <a:schemeClr val="tx1"/>
                </a:solidFill>
                <a:latin typeface="+mn-lt"/>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de-AT" sz="1600" b="1" dirty="0" err="1" smtClean="0"/>
              <a:t>Combined</a:t>
            </a:r>
            <a:r>
              <a:rPr lang="de-AT" sz="1600" b="1" dirty="0" smtClean="0"/>
              <a:t> 3D </a:t>
            </a:r>
            <a:r>
              <a:rPr lang="de-AT" sz="1600" b="1" dirty="0" err="1" smtClean="0"/>
              <a:t>seismic</a:t>
            </a:r>
            <a:r>
              <a:rPr lang="de-AT" sz="1600" b="1" dirty="0" smtClean="0"/>
              <a:t> </a:t>
            </a:r>
            <a:r>
              <a:rPr lang="de-AT" sz="1600" b="1" dirty="0" err="1" smtClean="0"/>
              <a:t>and</a:t>
            </a:r>
            <a:r>
              <a:rPr lang="de-AT" sz="1600" b="1" dirty="0" smtClean="0"/>
              <a:t> </a:t>
            </a:r>
            <a:r>
              <a:rPr lang="de-AT" sz="1600" b="1" dirty="0" err="1" smtClean="0"/>
              <a:t>swath</a:t>
            </a:r>
            <a:r>
              <a:rPr lang="de-AT" sz="1600" b="1" dirty="0" smtClean="0"/>
              <a:t> </a:t>
            </a:r>
            <a:r>
              <a:rPr lang="de-AT" sz="1600" b="1" dirty="0" err="1" smtClean="0"/>
              <a:t>bathymetry</a:t>
            </a:r>
            <a:r>
              <a:rPr lang="de-AT" sz="1600" b="1" dirty="0" smtClean="0"/>
              <a:t> </a:t>
            </a:r>
            <a:r>
              <a:rPr lang="de-AT" sz="1600" b="1" dirty="0" err="1" smtClean="0"/>
              <a:t>across</a:t>
            </a:r>
            <a:r>
              <a:rPr lang="de-AT" sz="1600" b="1" dirty="0" smtClean="0"/>
              <a:t> ~13000 km</a:t>
            </a:r>
            <a:r>
              <a:rPr lang="de-AT" sz="1600" b="1" baseline="30000" dirty="0" smtClean="0"/>
              <a:t>2</a:t>
            </a:r>
          </a:p>
          <a:p>
            <a:pPr>
              <a:lnSpc>
                <a:spcPct val="150000"/>
              </a:lnSpc>
            </a:pPr>
            <a:r>
              <a:rPr lang="de-AT" sz="1600" b="1" dirty="0" smtClean="0"/>
              <a:t>Distal </a:t>
            </a:r>
            <a:r>
              <a:rPr lang="de-AT" sz="1600" b="1" dirty="0" err="1" smtClean="0"/>
              <a:t>edge</a:t>
            </a:r>
            <a:r>
              <a:rPr lang="de-AT" sz="1600" b="1" dirty="0" smtClean="0"/>
              <a:t> </a:t>
            </a:r>
            <a:r>
              <a:rPr lang="de-AT" sz="1600" b="1" dirty="0" err="1" smtClean="0"/>
              <a:t>of</a:t>
            </a:r>
            <a:r>
              <a:rPr lang="de-AT" sz="1600" b="1" dirty="0" smtClean="0"/>
              <a:t> </a:t>
            </a:r>
            <a:r>
              <a:rPr lang="de-AT" sz="1600" b="1" dirty="0" err="1" smtClean="0"/>
              <a:t>Danube</a:t>
            </a:r>
            <a:r>
              <a:rPr lang="de-AT" sz="1600" b="1" dirty="0" smtClean="0"/>
              <a:t> </a:t>
            </a:r>
            <a:r>
              <a:rPr lang="de-AT" sz="1600" b="1" dirty="0" err="1" smtClean="0"/>
              <a:t>sediment</a:t>
            </a:r>
            <a:r>
              <a:rPr lang="de-AT" sz="1600" b="1" dirty="0" smtClean="0"/>
              <a:t> </a:t>
            </a:r>
            <a:r>
              <a:rPr lang="de-AT" sz="1600" b="1" dirty="0" err="1" smtClean="0"/>
              <a:t>supply</a:t>
            </a:r>
            <a:endParaRPr lang="de-AT" sz="1600" b="1" dirty="0"/>
          </a:p>
        </p:txBody>
      </p:sp>
      <p:sp>
        <p:nvSpPr>
          <p:cNvPr id="32" name="Slide Number Placeholder 31"/>
          <p:cNvSpPr>
            <a:spLocks noGrp="1"/>
          </p:cNvSpPr>
          <p:nvPr>
            <p:ph type="sldNum" sz="quarter" idx="12"/>
          </p:nvPr>
        </p:nvSpPr>
        <p:spPr/>
        <p:txBody>
          <a:bodyPr/>
          <a:lstStyle/>
          <a:p>
            <a:fld id="{21F90BE8-D879-4F46-ACF9-7BCC67DCFB75}" type="slidenum">
              <a:rPr lang="fr-FR" smtClean="0"/>
              <a:pPr/>
              <a:t>8</a:t>
            </a:fld>
            <a:endParaRPr lang="fr-FR"/>
          </a:p>
        </p:txBody>
      </p:sp>
      <p:sp>
        <p:nvSpPr>
          <p:cNvPr id="26" name="Footer Placeholder 13"/>
          <p:cNvSpPr txBox="1">
            <a:spLocks/>
          </p:cNvSpPr>
          <p:nvPr/>
        </p:nvSpPr>
        <p:spPr>
          <a:xfrm>
            <a:off x="457200" y="6411916"/>
            <a:ext cx="5562600" cy="365125"/>
          </a:xfrm>
          <a:prstGeom prst="rect">
            <a:avLst/>
          </a:prstGeom>
        </p:spPr>
        <p:txBody>
          <a:bodyPr vert="horz" lIns="91440" tIns="45720" rIns="91440" bIns="45720" rtlCol="0" anchor="ctr"/>
          <a:lstStyle/>
          <a:p>
            <a:r>
              <a:rPr lang="en-US" sz="800" dirty="0" smtClean="0"/>
              <a:t>28</a:t>
            </a:r>
            <a:r>
              <a:rPr lang="en-US" sz="800" baseline="30000" dirty="0" smtClean="0"/>
              <a:t>th</a:t>
            </a:r>
            <a:r>
              <a:rPr lang="en-US" sz="800" dirty="0" smtClean="0"/>
              <a:t> October 2014</a:t>
            </a:r>
            <a:endParaRPr lang="en-GB" sz="800" dirty="0"/>
          </a:p>
        </p:txBody>
      </p:sp>
      <p:sp>
        <p:nvSpPr>
          <p:cNvPr id="27" name="TextBox 26"/>
          <p:cNvSpPr txBox="1"/>
          <p:nvPr/>
        </p:nvSpPr>
        <p:spPr>
          <a:xfrm>
            <a:off x="3957523" y="3651862"/>
            <a:ext cx="661787" cy="461665"/>
          </a:xfrm>
          <a:prstGeom prst="rect">
            <a:avLst/>
          </a:prstGeom>
          <a:noFill/>
        </p:spPr>
        <p:txBody>
          <a:bodyPr wrap="square" rtlCol="0">
            <a:spAutoFit/>
          </a:bodyPr>
          <a:lstStyle/>
          <a:p>
            <a:pPr algn="ctr"/>
            <a:r>
              <a:rPr lang="de-AT" sz="12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Mass</a:t>
            </a:r>
            <a:r>
              <a:rPr lang="de-AT"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de-AT" sz="12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flows</a:t>
            </a:r>
            <a:endParaRPr lang="en-US" sz="1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8" name="TextBox 27"/>
          <p:cNvSpPr txBox="1"/>
          <p:nvPr/>
        </p:nvSpPr>
        <p:spPr>
          <a:xfrm rot="20814102">
            <a:off x="1986466" y="3513363"/>
            <a:ext cx="1357488" cy="276999"/>
          </a:xfrm>
          <a:prstGeom prst="rect">
            <a:avLst/>
          </a:prstGeom>
          <a:noFill/>
        </p:spPr>
        <p:txBody>
          <a:bodyPr wrap="square" rtlCol="0">
            <a:spAutoFit/>
          </a:bodyPr>
          <a:lstStyle/>
          <a:p>
            <a:pPr algn="ctr"/>
            <a:r>
              <a:rPr lang="de-AT" sz="1200"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Canyon </a:t>
            </a:r>
            <a:r>
              <a:rPr lang="de-AT" sz="1200" b="1" dirty="0" err="1" smtClean="0">
                <a:solidFill>
                  <a:schemeClr val="bg1"/>
                </a:solidFill>
                <a:effectLst>
                  <a:outerShdw blurRad="38100" dist="38100" dir="2700000" algn="tl">
                    <a:srgbClr val="000000">
                      <a:alpha val="43137"/>
                    </a:srgbClr>
                  </a:outerShdw>
                </a:effectLst>
                <a:latin typeface="Arial" pitchFamily="34" charset="0"/>
                <a:cs typeface="Arial" pitchFamily="34" charset="0"/>
              </a:rPr>
              <a:t>scours</a:t>
            </a:r>
            <a:endParaRPr lang="en-US" sz="12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xmlns="" val="1044499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468560" y="58000"/>
            <a:ext cx="9144000" cy="519968"/>
          </a:xfrm>
        </p:spPr>
        <p:txBody>
          <a:bodyPr/>
          <a:lstStyle/>
          <a:p>
            <a:r>
              <a:rPr lang="de-AT" sz="2000" dirty="0" smtClean="0">
                <a:solidFill>
                  <a:srgbClr val="C00000"/>
                </a:solidFill>
              </a:rPr>
              <a:t>Play </a:t>
            </a:r>
            <a:r>
              <a:rPr lang="de-AT" sz="2000" dirty="0" err="1" smtClean="0">
                <a:solidFill>
                  <a:srgbClr val="C00000"/>
                </a:solidFill>
              </a:rPr>
              <a:t>types</a:t>
            </a:r>
            <a:r>
              <a:rPr lang="de-AT" sz="2000" dirty="0" smtClean="0">
                <a:solidFill>
                  <a:srgbClr val="C00000"/>
                </a:solidFill>
              </a:rPr>
              <a:t> AROUND </a:t>
            </a:r>
            <a:r>
              <a:rPr lang="de-AT" sz="2000" dirty="0" err="1" smtClean="0">
                <a:solidFill>
                  <a:srgbClr val="C00000"/>
                </a:solidFill>
              </a:rPr>
              <a:t>the</a:t>
            </a:r>
            <a:r>
              <a:rPr lang="de-AT" sz="2000" dirty="0" smtClean="0">
                <a:solidFill>
                  <a:srgbClr val="C00000"/>
                </a:solidFill>
              </a:rPr>
              <a:t> </a:t>
            </a:r>
            <a:r>
              <a:rPr lang="de-AT" sz="2000" dirty="0" err="1" smtClean="0">
                <a:solidFill>
                  <a:srgbClr val="C00000"/>
                </a:solidFill>
              </a:rPr>
              <a:t>Polshkov</a:t>
            </a:r>
            <a:r>
              <a:rPr lang="de-AT" sz="2000" dirty="0" smtClean="0">
                <a:solidFill>
                  <a:srgbClr val="C00000"/>
                </a:solidFill>
              </a:rPr>
              <a:t> High, </a:t>
            </a:r>
            <a:r>
              <a:rPr lang="de-AT" sz="2000" dirty="0" err="1" smtClean="0">
                <a:solidFill>
                  <a:srgbClr val="C00000"/>
                </a:solidFill>
              </a:rPr>
              <a:t>Bulgaria</a:t>
            </a:r>
            <a:endParaRPr lang="en-US" sz="2000" dirty="0">
              <a:solidFill>
                <a:srgbClr val="C0000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635492"/>
            <a:ext cx="7344816" cy="5706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6"/>
          <p:cNvSpPr>
            <a:spLocks noChangeArrowheads="1"/>
          </p:cNvSpPr>
          <p:nvPr/>
        </p:nvSpPr>
        <p:spPr bwMode="auto">
          <a:xfrm>
            <a:off x="303689" y="6088876"/>
            <a:ext cx="1359765" cy="283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type="none" w="lg" len="lg"/>
              </a14:hiddenLine>
            </a:ext>
          </a:extLst>
        </p:spPr>
        <p:txBody>
          <a:bodyPr wrap="none" lIns="33862" tIns="33862" rIns="33862" bIns="33862">
            <a:spAutoFit/>
          </a:bodyPr>
          <a:lstStyle/>
          <a:p>
            <a:pPr defTabSz="913840"/>
            <a:r>
              <a:rPr lang="en-GB" sz="1400" dirty="0" err="1">
                <a:solidFill>
                  <a:srgbClr val="002060"/>
                </a:solidFill>
              </a:rPr>
              <a:t>Tari</a:t>
            </a:r>
            <a:r>
              <a:rPr lang="en-GB" sz="1400" dirty="0">
                <a:solidFill>
                  <a:srgbClr val="002060"/>
                </a:solidFill>
              </a:rPr>
              <a:t> </a:t>
            </a:r>
            <a:r>
              <a:rPr lang="en-GB" sz="1400" dirty="0" smtClean="0">
                <a:solidFill>
                  <a:srgbClr val="002060"/>
                </a:solidFill>
              </a:rPr>
              <a:t>et al. (2009</a:t>
            </a:r>
            <a:r>
              <a:rPr lang="en-GB" sz="1400" dirty="0">
                <a:solidFill>
                  <a:srgbClr val="002060"/>
                </a:solidFill>
              </a:rPr>
              <a:t>)</a:t>
            </a:r>
            <a:endParaRPr lang="de-AT" sz="1400" dirty="0">
              <a:solidFill>
                <a:srgbClr val="002060"/>
              </a:solidFill>
            </a:endParaRPr>
          </a:p>
        </p:txBody>
      </p:sp>
      <p:sp>
        <p:nvSpPr>
          <p:cNvPr id="7" name="Rectangle 6"/>
          <p:cNvSpPr/>
          <p:nvPr/>
        </p:nvSpPr>
        <p:spPr>
          <a:xfrm>
            <a:off x="2555776" y="635492"/>
            <a:ext cx="3960440" cy="20122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xmlns="" val="730083393"/>
      </p:ext>
    </p:extLst>
  </p:cSld>
  <p:clrMapOvr>
    <a:masterClrMapping/>
  </p:clrMapOvr>
  <p:timing>
    <p:tnLst>
      <p:par>
        <p:cTn id="1" dur="indefinite" restart="never" nodeType="tmRoot"/>
      </p:par>
    </p:tnLst>
  </p:timing>
</p:sld>
</file>

<file path=ppt/theme/theme1.xml><?xml version="1.0" encoding="utf-8"?>
<a:theme xmlns:a="http://schemas.openxmlformats.org/drawingml/2006/main" name="TOTAL-EP-FR-modele orange-VISUEL">
  <a:themeElements>
    <a:clrScheme name="TOTAL CORPO">
      <a:dk1>
        <a:sysClr val="windowText" lastClr="000000"/>
      </a:dk1>
      <a:lt1>
        <a:sysClr val="window" lastClr="FFFFFF"/>
      </a:lt1>
      <a:dk2>
        <a:srgbClr val="707173"/>
      </a:dk2>
      <a:lt2>
        <a:srgbClr val="00A37F"/>
      </a:lt2>
      <a:accent1>
        <a:srgbClr val="4A96CD"/>
      </a:accent1>
      <a:accent2>
        <a:srgbClr val="F39800"/>
      </a:accent2>
      <a:accent3>
        <a:srgbClr val="E20031"/>
      </a:accent3>
      <a:accent4>
        <a:srgbClr val="004494"/>
      </a:accent4>
      <a:accent5>
        <a:srgbClr val="E8561E"/>
      </a:accent5>
      <a:accent6>
        <a:srgbClr val="97B2AD"/>
      </a:accent6>
      <a:hlink>
        <a:srgbClr val="175A99"/>
      </a:hlink>
      <a:folHlink>
        <a:srgbClr val="B12F87"/>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TOTAL-EP-FR-modele orange-VISUEL</Template>
  <TotalTime>2949</TotalTime>
  <Words>611</Words>
  <Application>Microsoft Office PowerPoint</Application>
  <PresentationFormat>On-screen Show (4:3)</PresentationFormat>
  <Paragraphs>235</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TOTAL-EP-FR-modele orange-VISUEL</vt:lpstr>
      <vt:lpstr>han asparuh - exploration</vt:lpstr>
      <vt:lpstr>Slide 2</vt:lpstr>
      <vt:lpstr>Slide 3</vt:lpstr>
      <vt:lpstr>The Black Sea Basin – Deep Water wells</vt:lpstr>
      <vt:lpstr>GEOSCIENCE PROCESS</vt:lpstr>
      <vt:lpstr>The Seismic Experiment: An analogy</vt:lpstr>
      <vt:lpstr>New 3D &amp; 2D Seismic completed</vt:lpstr>
      <vt:lpstr>Present-Day Seafloor</vt:lpstr>
      <vt:lpstr>Play types AROUND the Polshkov High, Bulgaria</vt:lpstr>
      <vt:lpstr>SEISMIC MODELLING TO CORRECT FOR NEAR SURFACE</vt:lpstr>
      <vt:lpstr>DEEP Water DRILLING</vt:lpstr>
      <vt:lpstr>Deep Water rigs</vt:lpstr>
      <vt:lpstr>Logistic support</vt:lpstr>
      <vt:lpstr>Slide 14</vt:lpstr>
      <vt:lpstr>Exploration  start of a process to bring production to the consumer</vt:lpstr>
      <vt:lpstr>Conclusions</vt:lpstr>
      <vt:lpstr>Slide 17</vt:lpstr>
    </vt:vector>
  </TitlesOfParts>
  <Company>TOTAL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J0014101</dc:creator>
  <cp:lastModifiedBy>J0020381</cp:lastModifiedBy>
  <cp:revision>294</cp:revision>
  <dcterms:created xsi:type="dcterms:W3CDTF">2014-09-09T12:26:08Z</dcterms:created>
  <dcterms:modified xsi:type="dcterms:W3CDTF">2014-10-28T15:13:56Z</dcterms:modified>
</cp:coreProperties>
</file>