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0.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3654" r:id="rId1"/>
  </p:sldMasterIdLst>
  <p:notesMasterIdLst>
    <p:notesMasterId r:id="rId11"/>
  </p:notesMasterIdLst>
  <p:handoutMasterIdLst>
    <p:handoutMasterId r:id="rId12"/>
  </p:handoutMasterIdLst>
  <p:sldIdLst>
    <p:sldId id="1536" r:id="rId2"/>
    <p:sldId id="1530" r:id="rId3"/>
    <p:sldId id="1482" r:id="rId4"/>
    <p:sldId id="1512" r:id="rId5"/>
    <p:sldId id="1513" r:id="rId6"/>
    <p:sldId id="1514" r:id="rId7"/>
    <p:sldId id="1527" r:id="rId8"/>
    <p:sldId id="1535" r:id="rId9"/>
    <p:sldId id="1532" r:id="rId10"/>
  </p:sldIdLst>
  <p:sldSz cx="9144000" cy="6858000" type="screen4x3"/>
  <p:notesSz cx="9944100" cy="6805613"/>
  <p:custDataLst>
    <p:tags r:id="rId13"/>
  </p:custDataLst>
  <p:defaultTextStyle>
    <a:defPPr>
      <a:defRPr lang="en-US"/>
    </a:defPPr>
    <a:lvl1pPr algn="ctr" rtl="0" fontAlgn="base">
      <a:lnSpc>
        <a:spcPct val="95000"/>
      </a:lnSpc>
      <a:spcBef>
        <a:spcPct val="0"/>
      </a:spcBef>
      <a:spcAft>
        <a:spcPct val="0"/>
      </a:spcAft>
      <a:buClr>
        <a:schemeClr val="bg1"/>
      </a:buClr>
      <a:defRPr sz="1200" kern="1200">
        <a:solidFill>
          <a:schemeClr val="tx1"/>
        </a:solidFill>
        <a:latin typeface="Calibri" pitchFamily="34" charset="0"/>
        <a:ea typeface="MS PGothic" pitchFamily="34" charset="-128"/>
        <a:cs typeface="+mn-cs"/>
      </a:defRPr>
    </a:lvl1pPr>
    <a:lvl2pPr marL="457200" algn="ctr" rtl="0" fontAlgn="base">
      <a:lnSpc>
        <a:spcPct val="95000"/>
      </a:lnSpc>
      <a:spcBef>
        <a:spcPct val="0"/>
      </a:spcBef>
      <a:spcAft>
        <a:spcPct val="0"/>
      </a:spcAft>
      <a:buClr>
        <a:schemeClr val="bg1"/>
      </a:buClr>
      <a:defRPr sz="1200" kern="1200">
        <a:solidFill>
          <a:schemeClr val="tx1"/>
        </a:solidFill>
        <a:latin typeface="Calibri" pitchFamily="34" charset="0"/>
        <a:ea typeface="MS PGothic" pitchFamily="34" charset="-128"/>
        <a:cs typeface="+mn-cs"/>
      </a:defRPr>
    </a:lvl2pPr>
    <a:lvl3pPr marL="914400" algn="ctr" rtl="0" fontAlgn="base">
      <a:lnSpc>
        <a:spcPct val="95000"/>
      </a:lnSpc>
      <a:spcBef>
        <a:spcPct val="0"/>
      </a:spcBef>
      <a:spcAft>
        <a:spcPct val="0"/>
      </a:spcAft>
      <a:buClr>
        <a:schemeClr val="bg1"/>
      </a:buClr>
      <a:defRPr sz="1200" kern="1200">
        <a:solidFill>
          <a:schemeClr val="tx1"/>
        </a:solidFill>
        <a:latin typeface="Calibri" pitchFamily="34" charset="0"/>
        <a:ea typeface="MS PGothic" pitchFamily="34" charset="-128"/>
        <a:cs typeface="+mn-cs"/>
      </a:defRPr>
    </a:lvl3pPr>
    <a:lvl4pPr marL="1371600" algn="ctr" rtl="0" fontAlgn="base">
      <a:lnSpc>
        <a:spcPct val="95000"/>
      </a:lnSpc>
      <a:spcBef>
        <a:spcPct val="0"/>
      </a:spcBef>
      <a:spcAft>
        <a:spcPct val="0"/>
      </a:spcAft>
      <a:buClr>
        <a:schemeClr val="bg1"/>
      </a:buClr>
      <a:defRPr sz="1200" kern="1200">
        <a:solidFill>
          <a:schemeClr val="tx1"/>
        </a:solidFill>
        <a:latin typeface="Calibri" pitchFamily="34" charset="0"/>
        <a:ea typeface="MS PGothic" pitchFamily="34" charset="-128"/>
        <a:cs typeface="+mn-cs"/>
      </a:defRPr>
    </a:lvl4pPr>
    <a:lvl5pPr marL="1828800" algn="ctr" rtl="0" fontAlgn="base">
      <a:lnSpc>
        <a:spcPct val="95000"/>
      </a:lnSpc>
      <a:spcBef>
        <a:spcPct val="0"/>
      </a:spcBef>
      <a:spcAft>
        <a:spcPct val="0"/>
      </a:spcAft>
      <a:buClr>
        <a:schemeClr val="bg1"/>
      </a:buClr>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Calibri" pitchFamily="34" charset="0"/>
        <a:ea typeface="MS PGothic" pitchFamily="34" charset="-128"/>
        <a:cs typeface="+mn-cs"/>
      </a:defRPr>
    </a:lvl6pPr>
    <a:lvl7pPr marL="2743200" algn="l" defTabSz="914400" rtl="0" eaLnBrk="1" latinLnBrk="0" hangingPunct="1">
      <a:defRPr sz="1200" kern="1200">
        <a:solidFill>
          <a:schemeClr val="tx1"/>
        </a:solidFill>
        <a:latin typeface="Calibri" pitchFamily="34" charset="0"/>
        <a:ea typeface="MS PGothic" pitchFamily="34" charset="-128"/>
        <a:cs typeface="+mn-cs"/>
      </a:defRPr>
    </a:lvl7pPr>
    <a:lvl8pPr marL="3200400" algn="l" defTabSz="914400" rtl="0" eaLnBrk="1" latinLnBrk="0" hangingPunct="1">
      <a:defRPr sz="1200" kern="1200">
        <a:solidFill>
          <a:schemeClr val="tx1"/>
        </a:solidFill>
        <a:latin typeface="Calibri" pitchFamily="34" charset="0"/>
        <a:ea typeface="MS PGothic" pitchFamily="34" charset="-128"/>
        <a:cs typeface="+mn-cs"/>
      </a:defRPr>
    </a:lvl8pPr>
    <a:lvl9pPr marL="3657600" algn="l" defTabSz="914400" rtl="0" eaLnBrk="1" latinLnBrk="0" hangingPunct="1">
      <a:defRPr sz="1200" kern="1200">
        <a:solidFill>
          <a:schemeClr val="tx1"/>
        </a:solidFill>
        <a:latin typeface="Calibri" pitchFamily="34" charset="0"/>
        <a:ea typeface="MS PGothic" pitchFamily="34" charset="-128"/>
        <a:cs typeface="+mn-cs"/>
      </a:defRPr>
    </a:lvl9pPr>
  </p:defaultTextStyle>
  <p:extLst>
    <p:ext uri="{EFAFB233-063F-42B5-8137-9DF3F51BA10A}">
      <p15:sldGuideLst xmlns:p15="http://schemas.microsoft.com/office/powerpoint/2012/main" xmlns="">
        <p15:guide id="1" orient="horz" pos="3361">
          <p15:clr>
            <a:srgbClr val="A4A3A4"/>
          </p15:clr>
        </p15:guide>
        <p15:guide id="2" orient="horz" pos="2066">
          <p15:clr>
            <a:srgbClr val="A4A3A4"/>
          </p15:clr>
        </p15:guide>
        <p15:guide id="3" orient="horz" pos="634">
          <p15:clr>
            <a:srgbClr val="A4A3A4"/>
          </p15:clr>
        </p15:guide>
        <p15:guide id="4" orient="horz" pos="818">
          <p15:clr>
            <a:srgbClr val="A4A3A4"/>
          </p15:clr>
        </p15:guide>
        <p15:guide id="5" orient="horz" pos="4132">
          <p15:clr>
            <a:srgbClr val="A4A3A4"/>
          </p15:clr>
        </p15:guide>
        <p15:guide id="6" orient="horz" pos="3483">
          <p15:clr>
            <a:srgbClr val="A4A3A4"/>
          </p15:clr>
        </p15:guide>
        <p15:guide id="7" orient="horz" pos="1925">
          <p15:clr>
            <a:srgbClr val="A4A3A4"/>
          </p15:clr>
        </p15:guide>
        <p15:guide id="8" orient="horz" pos="533">
          <p15:clr>
            <a:srgbClr val="A4A3A4"/>
          </p15:clr>
        </p15:guide>
        <p15:guide id="9" pos="2880">
          <p15:clr>
            <a:srgbClr val="A4A3A4"/>
          </p15:clr>
        </p15:guide>
        <p15:guide id="10" pos="285">
          <p15:clr>
            <a:srgbClr val="A4A3A4"/>
          </p15:clr>
        </p15:guide>
        <p15:guide id="11" pos="5568">
          <p15:clr>
            <a:srgbClr val="A4A3A4"/>
          </p15:clr>
        </p15:guide>
        <p15:guide id="12" pos="911">
          <p15:clr>
            <a:srgbClr val="A4A3A4"/>
          </p15:clr>
        </p15:guide>
        <p15:guide id="13" pos="2957">
          <p15:clr>
            <a:srgbClr val="A4A3A4"/>
          </p15:clr>
        </p15:guide>
        <p15:guide id="14" pos="670">
          <p15:clr>
            <a:srgbClr val="A4A3A4"/>
          </p15:clr>
        </p15:guide>
      </p15:sldGuideLst>
    </p:ext>
    <p:ext uri="{2D200454-40CA-4A62-9FC3-DE9A4176ACB9}">
      <p15:notesGuideLst xmlns:p15="http://schemas.microsoft.com/office/powerpoint/2012/main" xmlns="">
        <p15:guide id="1" orient="horz" pos="2144">
          <p15:clr>
            <a:srgbClr val="A4A3A4"/>
          </p15:clr>
        </p15:guide>
        <p15:guide id="2" pos="313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ric Engler" initials="EE" lastIdx="47" clrIdx="0"/>
  <p:cmAuthor id="1" name="Office 2004 Test Drive User" initials="JB" lastIdx="8" clrIdx="1"/>
  <p:cmAuthor id="2" name="johngr" initials="j" lastIdx="20" clrIdx="2"/>
  <p:cmAuthor id="3" name="farras" initials="f" lastIdx="100" clrIdx="3"/>
  <p:cmAuthor id="4" name="nseyel" initials="n" lastIdx="9" clrIdx="4"/>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F48A20"/>
    <a:srgbClr val="99BCE6"/>
    <a:srgbClr val="D3CDC9"/>
    <a:srgbClr val="255B89"/>
    <a:srgbClr val="4198AF"/>
    <a:srgbClr val="A7E0F4"/>
    <a:srgbClr val="E8EAE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2163" autoAdjust="0"/>
  </p:normalViewPr>
  <p:slideViewPr>
    <p:cSldViewPr snapToGrid="0">
      <p:cViewPr>
        <p:scale>
          <a:sx n="63" d="100"/>
          <a:sy n="63" d="100"/>
        </p:scale>
        <p:origin x="-1368" y="-270"/>
      </p:cViewPr>
      <p:guideLst>
        <p:guide orient="horz" pos="3361"/>
        <p:guide orient="horz" pos="2066"/>
        <p:guide orient="horz" pos="634"/>
        <p:guide orient="horz" pos="818"/>
        <p:guide orient="horz" pos="4132"/>
        <p:guide orient="horz" pos="3483"/>
        <p:guide orient="horz" pos="1925"/>
        <p:guide orient="horz" pos="533"/>
        <p:guide pos="2880"/>
        <p:guide pos="285"/>
        <p:guide pos="5568"/>
        <p:guide pos="911"/>
        <p:guide pos="2957"/>
        <p:guide pos="67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119" d="100"/>
          <a:sy n="119" d="100"/>
        </p:scale>
        <p:origin x="-1884" y="-108"/>
      </p:cViewPr>
      <p:guideLst>
        <p:guide orient="horz" pos="2144"/>
        <p:guide pos="313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handoutMaster" Target="handoutMasters/handout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package" Target="../embeddings/Microsoft_Excel_Worksheet4.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72796934865905E-2"/>
          <c:w val="0.97275204359673051"/>
          <c:h val="0.96168582375479073"/>
        </c:manualLayout>
      </c:layout>
      <c:barChart>
        <c:barDir val="col"/>
        <c:grouping val="clustered"/>
        <c:varyColors val="0"/>
        <c:ser>
          <c:idx val="0"/>
          <c:order val="0"/>
          <c:tx>
            <c:strRef>
              <c:f>Sheet1!$A$2</c:f>
              <c:strCache>
                <c:ptCount val="1"/>
                <c:pt idx="0">
                  <c:v>Olio</c:v>
                </c:pt>
              </c:strCache>
            </c:strRef>
          </c:tx>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c:spPr>
          <c:invertIfNegative val="0"/>
          <c:dPt>
            <c:idx val="0"/>
            <c:invertIfNegative val="0"/>
            <c:bubble3D val="0"/>
            <c:spPr>
              <a:solidFill>
                <a:srgbClr val="B23532"/>
              </a:solidFill>
              <a:ln>
                <a:noFill/>
              </a:ln>
              <a:effectLst>
                <a:outerShdw blurRad="40000" dist="23000" dir="5400000" rotWithShape="0">
                  <a:srgbClr val="000000">
                    <a:alpha val="35000"/>
                  </a:srgbClr>
                </a:outerShdw>
              </a:effectLst>
            </c:spPr>
          </c:dPt>
          <c:dLbls>
            <c:dLbl>
              <c:idx val="0"/>
              <c:layout>
                <c:manualLayout>
                  <c:x val="7.0484284226369435E-3"/>
                  <c:y val="-2.96800344717909E-18"/>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r>
                      <a:rPr lang="en-US" dirty="0" smtClean="0"/>
                      <a:t>1300</a:t>
                    </a:r>
                    <a:endParaRPr lang="en-US" dirty="0"/>
                  </a:p>
                </c:rich>
              </c:tx>
              <c:numFmt formatCode="General" sourceLinked="0"/>
              <c:spPr>
                <a:noFill/>
                <a:ln>
                  <a:noFill/>
                </a:ln>
                <a:effectLst/>
              </c:spPr>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Sheet1!$B$2:$D$2</c:f>
              <c:numCache>
                <c:formatCode>General</c:formatCode>
                <c:ptCount val="3"/>
                <c:pt idx="0">
                  <c:v>1300</c:v>
                </c:pt>
                <c:pt idx="1">
                  <c:v>1110</c:v>
                </c:pt>
                <c:pt idx="2">
                  <c:v>0</c:v>
                </c:pt>
              </c:numCache>
            </c:numRef>
          </c:val>
        </c:ser>
        <c:ser>
          <c:idx val="1"/>
          <c:order val="1"/>
          <c:tx>
            <c:strRef>
              <c:f>Sheet1!$A$3</c:f>
              <c:strCache>
                <c:ptCount val="1"/>
                <c:pt idx="0">
                  <c:v>Nuovo progetto</c:v>
                </c:pt>
              </c:strCache>
            </c:strRef>
          </c:tx>
          <c:spPr>
            <a:solidFill>
              <a:srgbClr val="FFC000"/>
            </a:solidFill>
            <a:ln>
              <a:noFill/>
            </a:ln>
            <a:effectLst>
              <a:outerShdw blurRad="40000" dist="23000" dir="5400000" rotWithShape="0">
                <a:srgbClr val="000000">
                  <a:alpha val="35000"/>
                </a:srgbClr>
              </a:outerShdw>
            </a:effectLst>
          </c:spPr>
          <c:invertIfNegative val="0"/>
          <c:dLbls>
            <c:dLbl>
              <c:idx val="0"/>
              <c:layout>
                <c:manualLayout>
                  <c:x val="5.5546904484444189E-3"/>
                  <c:y val="-6.539285714285737E-3"/>
                </c:manualLayout>
              </c:layout>
              <c:tx>
                <c:rich>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r>
                      <a:rPr lang="en-US" b="1" dirty="0" smtClean="0"/>
                      <a:t>1110</a:t>
                    </a:r>
                    <a:endParaRPr lang="en-US" dirty="0"/>
                  </a:p>
                </c:rich>
              </c:tx>
              <c:numFmt formatCode="General" sourceLinked="0"/>
              <c:spPr>
                <a:noFill/>
                <a:ln>
                  <a:noFill/>
                </a:ln>
                <a:effectLst/>
              </c:spPr>
              <c:dLblPos val="outEnd"/>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_-* #,##0_-;\-* #,##0_-;_-* &quot;-&quot;_-;_-@_-"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Sheet1!$B$3:$D$3</c:f>
              <c:numCache>
                <c:formatCode>General</c:formatCode>
                <c:ptCount val="3"/>
                <c:pt idx="0">
                  <c:v>1110</c:v>
                </c:pt>
                <c:pt idx="1">
                  <c:v>0</c:v>
                </c:pt>
                <c:pt idx="2">
                  <c:v>0</c:v>
                </c:pt>
              </c:numCache>
            </c:numRef>
          </c:val>
        </c:ser>
        <c:ser>
          <c:idx val="2"/>
          <c:order val="2"/>
          <c:tx>
            <c:strRef>
              <c:f>Sheet1!$A$4</c:f>
              <c:strCache>
                <c:ptCount val="1"/>
                <c:pt idx="0">
                  <c:v>after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Sheet1!$B$1:$D$1</c:f>
              <c:strCache>
                <c:ptCount val="3"/>
                <c:pt idx="0">
                  <c:v>1° Trim.</c:v>
                </c:pt>
                <c:pt idx="1">
                  <c:v>2° Trim.</c:v>
                </c:pt>
                <c:pt idx="2">
                  <c:v>3° Trim.</c:v>
                </c:pt>
              </c:strCache>
            </c:strRef>
          </c:cat>
          <c:val>
            <c:numRef>
              <c:f>Sheet1!$B$4:$D$4</c:f>
              <c:numCache>
                <c:formatCode>General</c:formatCode>
                <c:ptCount val="3"/>
                <c:pt idx="0">
                  <c:v>1075</c:v>
                </c:pt>
              </c:numCache>
            </c:numRef>
          </c:val>
        </c:ser>
        <c:dLbls>
          <c:showLegendKey val="0"/>
          <c:showVal val="0"/>
          <c:showCatName val="0"/>
          <c:showSerName val="0"/>
          <c:showPercent val="0"/>
          <c:showBubbleSize val="0"/>
        </c:dLbls>
        <c:gapWidth val="100"/>
        <c:overlap val="-24"/>
        <c:axId val="119945472"/>
        <c:axId val="119959552"/>
      </c:barChart>
      <c:catAx>
        <c:axId val="119945472"/>
        <c:scaling>
          <c:orientation val="minMax"/>
        </c:scaling>
        <c:delete val="0"/>
        <c:axPos val="b"/>
        <c:numFmt formatCode="General" sourceLinked="0"/>
        <c:majorTickMark val="none"/>
        <c:min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9959552"/>
        <c:crosses val="autoZero"/>
        <c:auto val="1"/>
        <c:lblAlgn val="ctr"/>
        <c:lblOffset val="100"/>
        <c:noMultiLvlLbl val="0"/>
      </c:catAx>
      <c:valAx>
        <c:axId val="119959552"/>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199454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32504780114786E-2"/>
          <c:w val="0.97275204359673062"/>
          <c:h val="0.96175908221797424"/>
        </c:manualLayout>
      </c:layout>
      <c:barChart>
        <c:barDir val="col"/>
        <c:grouping val="clustered"/>
        <c:varyColors val="0"/>
        <c:ser>
          <c:idx val="0"/>
          <c:order val="0"/>
          <c:tx>
            <c:strRef>
              <c:f>Sheet1!$A$2</c:f>
              <c:strCache>
                <c:ptCount val="1"/>
                <c:pt idx="0">
                  <c:v>Olio</c:v>
                </c:pt>
              </c:strCache>
            </c:strRef>
          </c:tx>
          <c:spPr>
            <a:solidFill>
              <a:srgbClr val="B23532"/>
            </a:solidFill>
            <a:ln>
              <a:noFill/>
            </a:ln>
            <a:effectLst>
              <a:outerShdw blurRad="40000" dist="23000" dir="5400000" rotWithShape="0">
                <a:srgbClr val="000000">
                  <a:alpha val="35000"/>
                </a:srgbClr>
              </a:outerShdw>
            </a:effectLst>
          </c:spPr>
          <c:invertIfNegative val="0"/>
          <c:dPt>
            <c:idx val="0"/>
            <c:invertIfNegative val="0"/>
            <c:bubble3D val="0"/>
          </c:dPt>
          <c:dLbls>
            <c:dLbl>
              <c:idx val="0"/>
              <c:layout>
                <c:manualLayout>
                  <c:x val="5.9613616407110147E-3"/>
                  <c:y val="-1.2672533389918205E-2"/>
                </c:manualLayout>
              </c:layout>
              <c:tx>
                <c:rich>
                  <a:bodyPr/>
                  <a:lstStyle/>
                  <a:p>
                    <a:r>
                      <a:rPr lang="en-US" b="1" smtClean="0"/>
                      <a:t>72</a:t>
                    </a:r>
                    <a:endParaRPr lang="en-US" dirty="0"/>
                  </a:p>
                </c:rich>
              </c:tx>
              <c:dLblPos val="outEnd"/>
              <c:showLegendKey val="0"/>
              <c:showVal val="1"/>
              <c:showCatName val="0"/>
              <c:showSerName val="0"/>
              <c:showPercent val="0"/>
              <c:showBubbleSize val="0"/>
              <c:extLst>
                <c:ext xmlns:c15="http://schemas.microsoft.com/office/drawing/2012/chart" uri="{CE6537A1-D6FC-4f65-9D91-7224C49458BB}">
                  <c15:layout/>
                  <c15:dlblFieldTable/>
                  <c15:showDataLabelsRange val="0"/>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Sheet1!$B$2:$D$2</c:f>
              <c:numCache>
                <c:formatCode>General</c:formatCode>
                <c:ptCount val="3"/>
                <c:pt idx="0">
                  <c:v>72</c:v>
                </c:pt>
                <c:pt idx="1">
                  <c:v>0</c:v>
                </c:pt>
                <c:pt idx="2">
                  <c:v>0</c:v>
                </c:pt>
              </c:numCache>
            </c:numRef>
          </c:val>
        </c:ser>
        <c:ser>
          <c:idx val="1"/>
          <c:order val="1"/>
          <c:tx>
            <c:strRef>
              <c:f>Sheet1!$A$3</c:f>
              <c:strCache>
                <c:ptCount val="1"/>
                <c:pt idx="0">
                  <c:v>Nuovo progetto</c:v>
                </c:pt>
              </c:strCache>
            </c:strRef>
          </c:tx>
          <c:spPr>
            <a:solidFill>
              <a:srgbClr val="FFC000"/>
            </a:solidFill>
            <a:ln>
              <a:noFill/>
            </a:ln>
            <a:effectLst>
              <a:outerShdw blurRad="40000" dist="23000" dir="5400000" rotWithShape="0">
                <a:srgbClr val="000000">
                  <a:alpha val="35000"/>
                </a:srgbClr>
              </a:outerShdw>
            </a:effectLst>
          </c:spPr>
          <c:invertIfNegative val="0"/>
          <c:dLbls>
            <c:dLbl>
              <c:idx val="0"/>
              <c:layout>
                <c:manualLayout>
                  <c:x val="4.5783255290458786E-3"/>
                  <c:y val="-7.1787709497206703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Sheet1!$B$3:$D$3</c:f>
              <c:numCache>
                <c:formatCode>General</c:formatCode>
                <c:ptCount val="3"/>
                <c:pt idx="0">
                  <c:v>4</c:v>
                </c:pt>
                <c:pt idx="1">
                  <c:v>0</c:v>
                </c:pt>
                <c:pt idx="2">
                  <c:v>0</c:v>
                </c:pt>
              </c:numCache>
            </c:numRef>
          </c:val>
        </c:ser>
        <c:ser>
          <c:idx val="2"/>
          <c:order val="2"/>
          <c:tx>
            <c:strRef>
              <c:f>Sheet1!$A$4</c:f>
              <c:strCache>
                <c:ptCount val="1"/>
                <c:pt idx="0">
                  <c:v>after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Sheet1!$B$1:$D$1</c:f>
              <c:strCache>
                <c:ptCount val="3"/>
                <c:pt idx="0">
                  <c:v>1° Trim.</c:v>
                </c:pt>
                <c:pt idx="1">
                  <c:v>2° Trim.</c:v>
                </c:pt>
                <c:pt idx="2">
                  <c:v>3° Trim.</c:v>
                </c:pt>
              </c:strCache>
            </c:strRef>
          </c:cat>
          <c:val>
            <c:numRef>
              <c:f>Sheet1!$B$4:$D$4</c:f>
              <c:numCache>
                <c:formatCode>General</c:formatCode>
                <c:ptCount val="3"/>
                <c:pt idx="0">
                  <c:v>2.5</c:v>
                </c:pt>
              </c:numCache>
            </c:numRef>
          </c:val>
        </c:ser>
        <c:dLbls>
          <c:showLegendKey val="0"/>
          <c:showVal val="0"/>
          <c:showCatName val="0"/>
          <c:showSerName val="0"/>
          <c:showPercent val="0"/>
          <c:showBubbleSize val="0"/>
        </c:dLbls>
        <c:gapWidth val="100"/>
        <c:overlap val="-24"/>
        <c:axId val="120051584"/>
        <c:axId val="120053120"/>
      </c:barChart>
      <c:catAx>
        <c:axId val="120051584"/>
        <c:scaling>
          <c:orientation val="minMax"/>
        </c:scaling>
        <c:delete val="0"/>
        <c:axPos val="b"/>
        <c:numFmt formatCode="General" sourceLinked="0"/>
        <c:majorTickMark val="none"/>
        <c:min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053120"/>
        <c:crosses val="autoZero"/>
        <c:auto val="1"/>
        <c:lblAlgn val="ctr"/>
        <c:lblOffset val="100"/>
        <c:noMultiLvlLbl val="0"/>
      </c:catAx>
      <c:valAx>
        <c:axId val="120053120"/>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0515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32504780114786E-2"/>
          <c:w val="0.97275204359673062"/>
          <c:h val="0.96175908221797424"/>
        </c:manualLayout>
      </c:layout>
      <c:barChart>
        <c:barDir val="col"/>
        <c:grouping val="clustered"/>
        <c:varyColors val="0"/>
        <c:ser>
          <c:idx val="0"/>
          <c:order val="0"/>
          <c:tx>
            <c:strRef>
              <c:f>Sheet1!$A$2</c:f>
              <c:strCache>
                <c:ptCount val="1"/>
                <c:pt idx="0">
                  <c:v>Olio</c:v>
                </c:pt>
              </c:strCache>
            </c:strRef>
          </c:tx>
          <c:spPr>
            <a:solidFill>
              <a:srgbClr val="B23532"/>
            </a:solidFill>
            <a:ln>
              <a:noFill/>
            </a:ln>
            <a:effectLst>
              <a:outerShdw blurRad="40000" dist="23000" dir="5400000" rotWithShape="0">
                <a:srgbClr val="000000">
                  <a:alpha val="35000"/>
                </a:srgbClr>
              </a:outerShdw>
            </a:effectLst>
          </c:spPr>
          <c:invertIfNegative val="0"/>
          <c:dPt>
            <c:idx val="0"/>
            <c:invertIfNegative val="0"/>
            <c:bubble3D val="0"/>
          </c:dPt>
          <c:dLbls>
            <c:dLbl>
              <c:idx val="0"/>
              <c:layout>
                <c:manualLayout>
                  <c:x val="5.9613616407110147E-3"/>
                  <c:y val="-1.2672533389918205E-2"/>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1"/>
                <c:pt idx="0">
                  <c:v>1° Trim.</c:v>
                </c:pt>
              </c:strCache>
            </c:strRef>
          </c:cat>
          <c:val>
            <c:numRef>
              <c:f>Sheet1!$B$2:$D$2</c:f>
              <c:numCache>
                <c:formatCode>General</c:formatCode>
                <c:ptCount val="3"/>
                <c:pt idx="0">
                  <c:v>1.1000000000000001</c:v>
                </c:pt>
              </c:numCache>
            </c:numRef>
          </c:val>
        </c:ser>
        <c:ser>
          <c:idx val="1"/>
          <c:order val="1"/>
          <c:tx>
            <c:strRef>
              <c:f>Sheet1!$A$3</c:f>
              <c:strCache>
                <c:ptCount val="1"/>
                <c:pt idx="0">
                  <c:v>Nuovo progetto</c:v>
                </c:pt>
              </c:strCache>
            </c:strRef>
          </c:tx>
          <c:spPr>
            <a:solidFill>
              <a:srgbClr val="FFC000"/>
            </a:solidFill>
            <a:ln>
              <a:noFill/>
            </a:ln>
            <a:effectLst>
              <a:outerShdw blurRad="40000" dist="23000" dir="5400000" rotWithShape="0">
                <a:srgbClr val="000000">
                  <a:alpha val="35000"/>
                </a:srgbClr>
              </a:outerShdw>
            </a:effectLst>
          </c:spPr>
          <c:invertIfNegative val="0"/>
          <c:dLbls>
            <c:dLbl>
              <c:idx val="0"/>
              <c:layout>
                <c:manualLayout>
                  <c:x val="1.2058160713861631E-2"/>
                  <c:y val="-2.25175642882506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1"/>
                <c:pt idx="0">
                  <c:v>1° Trim.</c:v>
                </c:pt>
              </c:strCache>
            </c:strRef>
          </c:cat>
          <c:val>
            <c:numRef>
              <c:f>Sheet1!$B$3:$D$3</c:f>
              <c:numCache>
                <c:formatCode>General</c:formatCode>
                <c:ptCount val="3"/>
                <c:pt idx="0">
                  <c:v>0.2</c:v>
                </c:pt>
              </c:numCache>
            </c:numRef>
          </c:val>
        </c:ser>
        <c:ser>
          <c:idx val="2"/>
          <c:order val="2"/>
          <c:tx>
            <c:strRef>
              <c:f>Sheet1!$A$4</c:f>
              <c:strCache>
                <c:ptCount val="1"/>
                <c:pt idx="0">
                  <c:v>after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Sheet1!$B$1:$D$1</c:f>
              <c:strCache>
                <c:ptCount val="1"/>
                <c:pt idx="0">
                  <c:v>1° Trim.</c:v>
                </c:pt>
              </c:strCache>
            </c:strRef>
          </c:cat>
          <c:val>
            <c:numRef>
              <c:f>Sheet1!$B$4:$D$4</c:f>
              <c:numCache>
                <c:formatCode>General</c:formatCode>
                <c:ptCount val="3"/>
                <c:pt idx="0">
                  <c:v>0.15</c:v>
                </c:pt>
              </c:numCache>
            </c:numRef>
          </c:val>
        </c:ser>
        <c:dLbls>
          <c:showLegendKey val="0"/>
          <c:showVal val="0"/>
          <c:showCatName val="0"/>
          <c:showSerName val="0"/>
          <c:showPercent val="0"/>
          <c:showBubbleSize val="0"/>
        </c:dLbls>
        <c:gapWidth val="100"/>
        <c:overlap val="-24"/>
        <c:axId val="120145024"/>
        <c:axId val="120146560"/>
      </c:barChart>
      <c:catAx>
        <c:axId val="120145024"/>
        <c:scaling>
          <c:orientation val="minMax"/>
        </c:scaling>
        <c:delete val="0"/>
        <c:axPos val="b"/>
        <c:numFmt formatCode="General" sourceLinked="0"/>
        <c:majorTickMark val="none"/>
        <c:min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146560"/>
        <c:crosses val="autoZero"/>
        <c:auto val="1"/>
        <c:lblAlgn val="ctr"/>
        <c:lblOffset val="100"/>
        <c:noMultiLvlLbl val="0"/>
      </c:catAx>
      <c:valAx>
        <c:axId val="120146560"/>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1450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986376021798364E-2"/>
          <c:y val="2.1032504780114786E-2"/>
          <c:w val="0.97275204359673062"/>
          <c:h val="0.96175908221797424"/>
        </c:manualLayout>
      </c:layout>
      <c:barChart>
        <c:barDir val="col"/>
        <c:grouping val="clustered"/>
        <c:varyColors val="0"/>
        <c:ser>
          <c:idx val="0"/>
          <c:order val="0"/>
          <c:tx>
            <c:strRef>
              <c:f>Sheet1!$A$2</c:f>
              <c:strCache>
                <c:ptCount val="1"/>
                <c:pt idx="0">
                  <c:v>Olio</c:v>
                </c:pt>
              </c:strCache>
            </c:strRef>
          </c:tx>
          <c:spPr>
            <a:solidFill>
              <a:srgbClr val="B23532"/>
            </a:solidFill>
            <a:ln>
              <a:noFill/>
            </a:ln>
            <a:effectLst>
              <a:outerShdw blurRad="40000" dist="23000" dir="5400000" rotWithShape="0">
                <a:srgbClr val="000000">
                  <a:alpha val="35000"/>
                </a:srgbClr>
              </a:outerShdw>
            </a:effectLst>
          </c:spPr>
          <c:invertIfNegative val="0"/>
          <c:dPt>
            <c:idx val="0"/>
            <c:invertIfNegative val="0"/>
            <c:bubble3D val="0"/>
          </c:dPt>
          <c:dLbls>
            <c:dLbl>
              <c:idx val="0"/>
              <c:layout>
                <c:manualLayout>
                  <c:x val="5.9613616407110147E-3"/>
                  <c:y val="-1.2672533389918205E-2"/>
                </c:manualLayout>
              </c:layout>
              <c:tx>
                <c:rich>
                  <a:bodyPr/>
                  <a:lstStyle/>
                  <a:p>
                    <a:r>
                      <a:rPr lang="en-US" b="0" dirty="0" smtClean="0"/>
                      <a:t>2,5</a:t>
                    </a:r>
                    <a:endParaRPr lang="en-US" b="0" dirty="0"/>
                  </a:p>
                </c:rich>
              </c:tx>
              <c:dLblPos val="outEnd"/>
              <c:showLegendKey val="0"/>
              <c:showVal val="1"/>
              <c:showCatName val="0"/>
              <c:showSerName val="0"/>
              <c:showPercent val="0"/>
              <c:showBubbleSize val="0"/>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Sheet1!$B$2:$D$2</c:f>
              <c:numCache>
                <c:formatCode>General</c:formatCode>
                <c:ptCount val="3"/>
                <c:pt idx="0">
                  <c:v>2.5</c:v>
                </c:pt>
                <c:pt idx="1">
                  <c:v>0</c:v>
                </c:pt>
                <c:pt idx="2">
                  <c:v>0</c:v>
                </c:pt>
              </c:numCache>
            </c:numRef>
          </c:val>
        </c:ser>
        <c:ser>
          <c:idx val="1"/>
          <c:order val="1"/>
          <c:tx>
            <c:strRef>
              <c:f>Sheet1!$A$3</c:f>
              <c:strCache>
                <c:ptCount val="1"/>
                <c:pt idx="0">
                  <c:v>Nuovo progetto</c:v>
                </c:pt>
              </c:strCache>
            </c:strRef>
          </c:tx>
          <c:spPr>
            <a:solidFill>
              <a:srgbClr val="FFC000"/>
            </a:solidFill>
            <a:ln>
              <a:noFill/>
            </a:ln>
            <a:effectLst>
              <a:outerShdw blurRad="40000" dist="23000" dir="5400000" rotWithShape="0">
                <a:srgbClr val="000000">
                  <a:alpha val="35000"/>
                </a:srgbClr>
              </a:outerShdw>
            </a:effectLst>
          </c:spPr>
          <c:invertIfNegative val="0"/>
          <c:dLbls>
            <c:dLbl>
              <c:idx val="0"/>
              <c:layout>
                <c:manualLayout>
                  <c:x val="1.2058160713861631E-2"/>
                  <c:y val="-2.2517564288250655E-3"/>
                </c:manualLayout>
              </c:layout>
              <c:dLblPos val="outEnd"/>
              <c:showLegendKey val="0"/>
              <c:showVal val="1"/>
              <c:showCatName val="0"/>
              <c:showSerName val="0"/>
              <c:showPercent val="0"/>
              <c:showBubbleSize val="0"/>
              <c:extLst>
                <c:ext xmlns:c15="http://schemas.microsoft.com/office/drawing/2012/chart" uri="{CE6537A1-D6FC-4f65-9D91-7224C49458BB}">
                  <c15:layout/>
                </c:ext>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1° Trim.</c:v>
                </c:pt>
                <c:pt idx="1">
                  <c:v>2° Trim.</c:v>
                </c:pt>
                <c:pt idx="2">
                  <c:v>3° Trim.</c:v>
                </c:pt>
              </c:strCache>
            </c:strRef>
          </c:cat>
          <c:val>
            <c:numRef>
              <c:f>Sheet1!$B$3:$D$3</c:f>
              <c:numCache>
                <c:formatCode>General</c:formatCode>
                <c:ptCount val="3"/>
                <c:pt idx="0">
                  <c:v>1</c:v>
                </c:pt>
                <c:pt idx="1">
                  <c:v>0</c:v>
                </c:pt>
                <c:pt idx="2">
                  <c:v>0</c:v>
                </c:pt>
              </c:numCache>
            </c:numRef>
          </c:val>
        </c:ser>
        <c:ser>
          <c:idx val="2"/>
          <c:order val="2"/>
          <c:tx>
            <c:strRef>
              <c:f>Sheet1!$A$4</c:f>
              <c:strCache>
                <c:ptCount val="1"/>
                <c:pt idx="0">
                  <c:v>After</c:v>
                </c:pt>
              </c:strCache>
            </c:strRef>
          </c:tx>
          <c:spPr>
            <a:gradFill rotWithShape="1">
              <a:gsLst>
                <a:gs pos="0">
                  <a:schemeClr val="accent3">
                    <a:shade val="51000"/>
                    <a:satMod val="130000"/>
                  </a:schemeClr>
                </a:gs>
                <a:gs pos="80000">
                  <a:schemeClr val="accent3">
                    <a:shade val="93000"/>
                    <a:satMod val="130000"/>
                  </a:schemeClr>
                </a:gs>
                <a:gs pos="100000">
                  <a:schemeClr val="accent3">
                    <a:shade val="94000"/>
                    <a:satMod val="135000"/>
                  </a:schemeClr>
                </a:gs>
              </a:gsLst>
              <a:lin ang="16200000" scaled="0"/>
            </a:gradFill>
            <a:ln>
              <a:noFill/>
            </a:ln>
            <a:effectLst>
              <a:outerShdw blurRad="40000" dist="23000" dir="5400000" rotWithShape="0">
                <a:srgbClr val="000000">
                  <a:alpha val="35000"/>
                </a:srgbClr>
              </a:outerShdw>
            </a:effectLst>
          </c:spPr>
          <c:invertIfNegative val="0"/>
          <c:cat>
            <c:strRef>
              <c:f>Sheet1!$B$1:$D$1</c:f>
              <c:strCache>
                <c:ptCount val="3"/>
                <c:pt idx="0">
                  <c:v>1° Trim.</c:v>
                </c:pt>
                <c:pt idx="1">
                  <c:v>2° Trim.</c:v>
                </c:pt>
                <c:pt idx="2">
                  <c:v>3° Trim.</c:v>
                </c:pt>
              </c:strCache>
            </c:strRef>
          </c:cat>
          <c:val>
            <c:numRef>
              <c:f>Sheet1!$B$4:$D$4</c:f>
              <c:numCache>
                <c:formatCode>General</c:formatCode>
                <c:ptCount val="3"/>
                <c:pt idx="0">
                  <c:v>0.5</c:v>
                </c:pt>
                <c:pt idx="1">
                  <c:v>0</c:v>
                </c:pt>
                <c:pt idx="2">
                  <c:v>0</c:v>
                </c:pt>
              </c:numCache>
            </c:numRef>
          </c:val>
        </c:ser>
        <c:dLbls>
          <c:showLegendKey val="0"/>
          <c:showVal val="0"/>
          <c:showCatName val="0"/>
          <c:showSerName val="0"/>
          <c:showPercent val="0"/>
          <c:showBubbleSize val="0"/>
        </c:dLbls>
        <c:gapWidth val="100"/>
        <c:overlap val="-24"/>
        <c:axId val="120332672"/>
        <c:axId val="120334208"/>
      </c:barChart>
      <c:catAx>
        <c:axId val="120332672"/>
        <c:scaling>
          <c:orientation val="minMax"/>
        </c:scaling>
        <c:delete val="0"/>
        <c:axPos val="b"/>
        <c:numFmt formatCode="General" sourceLinked="0"/>
        <c:majorTickMark val="none"/>
        <c:minorTickMark val="none"/>
        <c:tickLblPos val="none"/>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334208"/>
        <c:crosses val="autoZero"/>
        <c:auto val="1"/>
        <c:lblAlgn val="ctr"/>
        <c:lblOffset val="100"/>
        <c:noMultiLvlLbl val="0"/>
      </c:catAx>
      <c:valAx>
        <c:axId val="120334208"/>
        <c:scaling>
          <c:orientation val="minMax"/>
        </c:scaling>
        <c:delete val="0"/>
        <c:axPos val="l"/>
        <c:numFmt formatCode="General"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203326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3.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07">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lumOff val="2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1543" y="0"/>
            <a:ext cx="4308031" cy="339368"/>
          </a:xfrm>
          <a:prstGeom prst="rect">
            <a:avLst/>
          </a:prstGeom>
          <a:noFill/>
          <a:ln>
            <a:noFill/>
          </a:ln>
          <a:effectLst/>
          <a:extLst/>
        </p:spPr>
        <p:txBody>
          <a:bodyPr vert="horz" wrap="square" lIns="0" tIns="44608" rIns="0" bIns="44608" numCol="1" anchor="b" anchorCtr="0" compatLnSpc="1">
            <a:prstTxWarp prst="textNoShape">
              <a:avLst/>
            </a:prstTxWarp>
          </a:bodyPr>
          <a:lstStyle>
            <a:lvl1pPr algn="l" defTabSz="976090" eaLnBrk="0" hangingPunct="0">
              <a:lnSpc>
                <a:spcPct val="100000"/>
              </a:lnSpc>
              <a:buClrTx/>
              <a:defRPr sz="1400">
                <a:latin typeface="Calibri" pitchFamily="34" charset="0"/>
                <a:ea typeface="+mn-ea"/>
              </a:defRPr>
            </a:lvl1pPr>
          </a:lstStyle>
          <a:p>
            <a:pPr>
              <a:defRPr/>
            </a:pPr>
            <a:endParaRPr lang="de-CH" altLang="en-US"/>
          </a:p>
        </p:txBody>
      </p:sp>
      <p:sp>
        <p:nvSpPr>
          <p:cNvPr id="3075" name="Rectangle 3"/>
          <p:cNvSpPr>
            <a:spLocks noGrp="1" noChangeArrowheads="1"/>
          </p:cNvSpPr>
          <p:nvPr>
            <p:ph type="dt" sz="quarter" idx="1"/>
          </p:nvPr>
        </p:nvSpPr>
        <p:spPr bwMode="auto">
          <a:xfrm>
            <a:off x="5600594" y="0"/>
            <a:ext cx="4300318" cy="339368"/>
          </a:xfrm>
          <a:prstGeom prst="rect">
            <a:avLst/>
          </a:prstGeom>
          <a:noFill/>
          <a:ln>
            <a:noFill/>
          </a:ln>
          <a:effectLst/>
          <a:extLst/>
        </p:spPr>
        <p:txBody>
          <a:bodyPr vert="horz" wrap="square" lIns="0" tIns="44608" rIns="0" bIns="44608" numCol="1" anchor="b" anchorCtr="0" compatLnSpc="1">
            <a:prstTxWarp prst="textNoShape">
              <a:avLst/>
            </a:prstTxWarp>
          </a:bodyPr>
          <a:lstStyle>
            <a:lvl1pPr algn="r" defTabSz="976090" eaLnBrk="0" hangingPunct="0">
              <a:lnSpc>
                <a:spcPct val="100000"/>
              </a:lnSpc>
              <a:buClrTx/>
              <a:defRPr sz="1400">
                <a:latin typeface="Calibri" pitchFamily="34" charset="0"/>
                <a:ea typeface="+mn-ea"/>
              </a:defRPr>
            </a:lvl1pPr>
          </a:lstStyle>
          <a:p>
            <a:pPr>
              <a:defRPr/>
            </a:pPr>
            <a:endParaRPr lang="de-CH" altLang="en-US"/>
          </a:p>
        </p:txBody>
      </p:sp>
      <p:sp>
        <p:nvSpPr>
          <p:cNvPr id="3076" name="Rectangle 4"/>
          <p:cNvSpPr>
            <a:spLocks noGrp="1" noChangeArrowheads="1"/>
          </p:cNvSpPr>
          <p:nvPr>
            <p:ph type="ftr" sz="quarter" idx="2"/>
          </p:nvPr>
        </p:nvSpPr>
        <p:spPr bwMode="auto">
          <a:xfrm>
            <a:off x="-1543" y="6496683"/>
            <a:ext cx="4308031" cy="336323"/>
          </a:xfrm>
          <a:prstGeom prst="rect">
            <a:avLst/>
          </a:prstGeom>
          <a:noFill/>
          <a:ln>
            <a:noFill/>
          </a:ln>
          <a:effectLst/>
          <a:extLst/>
        </p:spPr>
        <p:txBody>
          <a:bodyPr vert="horz" wrap="square" lIns="0" tIns="44608" rIns="0" bIns="44608" numCol="1" anchor="b" anchorCtr="0" compatLnSpc="1">
            <a:prstTxWarp prst="textNoShape">
              <a:avLst/>
            </a:prstTxWarp>
          </a:bodyPr>
          <a:lstStyle>
            <a:lvl1pPr algn="l" defTabSz="976090" eaLnBrk="0" hangingPunct="0">
              <a:lnSpc>
                <a:spcPct val="100000"/>
              </a:lnSpc>
              <a:buClrTx/>
              <a:defRPr sz="1400">
                <a:latin typeface="Calibri" pitchFamily="34" charset="0"/>
                <a:ea typeface="+mn-ea"/>
              </a:defRPr>
            </a:lvl1pPr>
          </a:lstStyle>
          <a:p>
            <a:pPr>
              <a:defRPr/>
            </a:pPr>
            <a:endParaRPr lang="de-CH" altLang="en-US"/>
          </a:p>
        </p:txBody>
      </p:sp>
      <p:sp>
        <p:nvSpPr>
          <p:cNvPr id="3077" name="Rectangle 5"/>
          <p:cNvSpPr>
            <a:spLocks noGrp="1" noChangeArrowheads="1"/>
          </p:cNvSpPr>
          <p:nvPr>
            <p:ph type="sldNum" sz="quarter" idx="3"/>
          </p:nvPr>
        </p:nvSpPr>
        <p:spPr bwMode="auto">
          <a:xfrm>
            <a:off x="5600594" y="6496683"/>
            <a:ext cx="4300318" cy="336323"/>
          </a:xfrm>
          <a:prstGeom prst="rect">
            <a:avLst/>
          </a:prstGeom>
          <a:noFill/>
          <a:ln>
            <a:noFill/>
          </a:ln>
          <a:effectLst/>
          <a:extLst/>
        </p:spPr>
        <p:txBody>
          <a:bodyPr vert="horz" wrap="square" lIns="0" tIns="44608" rIns="0" bIns="44608" numCol="1" anchor="b" anchorCtr="0" compatLnSpc="1">
            <a:prstTxWarp prst="textNoShape">
              <a:avLst/>
            </a:prstTxWarp>
          </a:bodyPr>
          <a:lstStyle>
            <a:lvl1pPr algn="r" defTabSz="975524" eaLnBrk="0" hangingPunct="0">
              <a:lnSpc>
                <a:spcPct val="100000"/>
              </a:lnSpc>
              <a:buClrTx/>
              <a:defRPr sz="1400">
                <a:ea typeface="ＭＳ Ｐゴシック" pitchFamily="34" charset="-128"/>
              </a:defRPr>
            </a:lvl1pPr>
          </a:lstStyle>
          <a:p>
            <a:pPr>
              <a:defRPr/>
            </a:pPr>
            <a:fld id="{C870871B-AA6F-4BD8-8C46-CBE9A6A23EF2}" type="slidenum">
              <a:rPr lang="de-CH"/>
              <a:pPr>
                <a:defRPr/>
              </a:pPr>
              <a:t>‹#›</a:t>
            </a:fld>
            <a:endParaRPr lang="de-CH"/>
          </a:p>
        </p:txBody>
      </p:sp>
    </p:spTree>
    <p:extLst>
      <p:ext uri="{BB962C8B-B14F-4D97-AF65-F5344CB8AC3E}">
        <p14:creationId xmlns:p14="http://schemas.microsoft.com/office/powerpoint/2010/main" val="2499817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530152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S PGothic"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66813" y="1241425"/>
            <a:ext cx="4464050" cy="3349625"/>
          </a:xfrm>
          <a:prstGeom prst="rect">
            <a:avLst/>
          </a:prstGeom>
        </p:spPr>
      </p:sp>
      <p:sp>
        <p:nvSpPr>
          <p:cNvPr id="3" name="Notes Placeholder 2"/>
          <p:cNvSpPr>
            <a:spLocks noGrp="1"/>
          </p:cNvSpPr>
          <p:nvPr>
            <p:ph type="body" idx="1"/>
          </p:nvPr>
        </p:nvSpPr>
        <p:spPr>
          <a:xfrm>
            <a:off x="679768" y="4777958"/>
            <a:ext cx="5438140" cy="3909239"/>
          </a:xfrm>
          <a:prstGeom prst="rect">
            <a:avLst/>
          </a:prstGeom>
        </p:spPr>
        <p:txBody>
          <a:bodyPr/>
          <a:lstStyle/>
          <a:p>
            <a:endParaRPr lang="en-US" dirty="0"/>
          </a:p>
        </p:txBody>
      </p:sp>
      <p:sp>
        <p:nvSpPr>
          <p:cNvPr id="4" name="Slide Number Placeholder 3"/>
          <p:cNvSpPr>
            <a:spLocks noGrp="1"/>
          </p:cNvSpPr>
          <p:nvPr>
            <p:ph type="sldNum" sz="quarter" idx="10"/>
          </p:nvPr>
        </p:nvSpPr>
        <p:spPr>
          <a:xfrm>
            <a:off x="3850443" y="9430091"/>
            <a:ext cx="2945659" cy="498134"/>
          </a:xfrm>
          <a:prstGeom prst="rect">
            <a:avLst/>
          </a:prstGeom>
        </p:spPr>
        <p:txBody>
          <a:bodyPr/>
          <a:lstStyle/>
          <a:p>
            <a:fld id="{1E61CD56-3DAC-8446-9966-26B622A21435}" type="slidenum">
              <a:rPr lang="en-US" smtClean="0">
                <a:solidFill>
                  <a:prstClr val="black"/>
                </a:solidFill>
              </a:rPr>
              <a:pPr/>
              <a:t>0</a:t>
            </a:fld>
            <a:endParaRPr lang="en-US" dirty="0">
              <a:solidFill>
                <a:prstClr val="black"/>
              </a:solidFill>
            </a:endParaRPr>
          </a:p>
        </p:txBody>
      </p:sp>
    </p:spTree>
    <p:extLst>
      <p:ext uri="{BB962C8B-B14F-4D97-AF65-F5344CB8AC3E}">
        <p14:creationId xmlns:p14="http://schemas.microsoft.com/office/powerpoint/2010/main" val="42535049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7575" y="744538"/>
            <a:ext cx="4962525" cy="3722687"/>
          </a:xfrm>
          <a:prstGeom prst="rect">
            <a:avLst/>
          </a:prstGeom>
        </p:spPr>
      </p:sp>
      <p:sp>
        <p:nvSpPr>
          <p:cNvPr id="3" name="Notes Placeholder 2"/>
          <p:cNvSpPr>
            <a:spLocks noGrp="1"/>
          </p:cNvSpPr>
          <p:nvPr>
            <p:ph type="body" idx="1"/>
          </p:nvPr>
        </p:nvSpPr>
        <p:spPr>
          <a:xfrm>
            <a:off x="680078" y="4715074"/>
            <a:ext cx="5437530" cy="4468668"/>
          </a:xfrm>
          <a:prstGeom prst="rect">
            <a:avLst/>
          </a:prstGeom>
        </p:spPr>
        <p:txBody>
          <a:bodyPr>
            <a:normAutofit fontScale="92500" lnSpcReduction="10000"/>
          </a:bodyPr>
          <a:lstStyle/>
          <a:p>
            <a:pPr lvl="1"/>
            <a:r>
              <a:rPr lang="en-US" sz="1400" dirty="0"/>
              <a:t>Extensive development, technical and operating capabilities used to create a diverse blend of power businesses across a range of fuels and technologies</a:t>
            </a:r>
          </a:p>
          <a:p>
            <a:pPr lvl="1"/>
            <a:r>
              <a:rPr lang="en-US" sz="1400" dirty="0"/>
              <a:t>Hydro, gas, wind, solar, coal, fuel oil</a:t>
            </a:r>
          </a:p>
          <a:p>
            <a:pPr lvl="1"/>
            <a:r>
              <a:rPr lang="en-US" sz="1400" dirty="0"/>
              <a:t>Non-recourse, project debt financing used for development and acquisitions—traditional debt financing sources as well as less common sources of multilateral and development bank financing from institutions such as: Overseas Private Investment Corporation (OPIC), a U.S. government agency dedicated to development in Africa and other emerging markets, IFC of the World Bank Group, the African Development Bank, BNDES, BNB, FMO (the Dutch national development bank</a:t>
            </a:r>
            <a:r>
              <a:rPr lang="en-US" sz="1400" dirty="0" smtClean="0"/>
              <a:t>)</a:t>
            </a:r>
          </a:p>
          <a:p>
            <a:pPr lvl="1"/>
            <a:endParaRPr lang="en-US" sz="1400" dirty="0" smtClean="0"/>
          </a:p>
          <a:p>
            <a:pPr lvl="1"/>
            <a:r>
              <a:rPr lang="en-US" sz="1400" dirty="0" smtClean="0">
                <a:latin typeface="+mn-lt"/>
                <a:ea typeface="MS PGothic" pitchFamily="34" charset="-128"/>
                <a:cs typeface="Arial" pitchFamily="34" charset="0"/>
              </a:rPr>
              <a:t>Markets with a growing middle‐class and significant growth potential</a:t>
            </a:r>
          </a:p>
          <a:p>
            <a:pPr lvl="1"/>
            <a:r>
              <a:rPr lang="en-US" sz="1400" dirty="0" smtClean="0">
                <a:latin typeface="+mn-lt"/>
                <a:ea typeface="MS PGothic" pitchFamily="34" charset="-128"/>
                <a:cs typeface="Arial" pitchFamily="34" charset="0"/>
              </a:rPr>
              <a:t>Provide customized quad‐generation solutions to improve energy efficiency of production facilities </a:t>
            </a:r>
          </a:p>
          <a:p>
            <a:pPr lvl="1"/>
            <a:r>
              <a:rPr lang="en-US" sz="1400" dirty="0" smtClean="0">
                <a:latin typeface="+mn-lt"/>
                <a:ea typeface="MS PGothic" pitchFamily="34" charset="-128"/>
                <a:cs typeface="Arial" pitchFamily="34" charset="0"/>
              </a:rPr>
              <a:t>Cheaper, more reliable, and environmentally friendly power</a:t>
            </a:r>
          </a:p>
          <a:p>
            <a:pPr lvl="1"/>
            <a:r>
              <a:rPr lang="en-US" sz="1400" dirty="0" smtClean="0">
                <a:latin typeface="+mn-lt"/>
                <a:ea typeface="MS PGothic" pitchFamily="34" charset="-128"/>
                <a:cs typeface="Arial" pitchFamily="34" charset="0"/>
              </a:rPr>
              <a:t>Single point of contact for all energy needs</a:t>
            </a:r>
          </a:p>
          <a:p>
            <a:pPr lvl="1"/>
            <a:r>
              <a:rPr lang="en-US" sz="1400" dirty="0" smtClean="0">
                <a:latin typeface="+mn-lt"/>
                <a:ea typeface="MS PGothic" pitchFamily="34" charset="-128"/>
                <a:cs typeface="Arial" pitchFamily="34" charset="0"/>
              </a:rPr>
              <a:t>Partnership with Coca‐Cola Hellenic Bottling (CCH); negotiations in process with other multinationals</a:t>
            </a:r>
          </a:p>
          <a:p>
            <a:pPr lvl="1"/>
            <a:endParaRPr lang="en-US" sz="1400" dirty="0" smtClean="0"/>
          </a:p>
          <a:p>
            <a:pPr lvl="1"/>
            <a:endParaRPr lang="en-US" sz="1400" dirty="0" smtClean="0"/>
          </a:p>
          <a:p>
            <a:pPr lvl="1"/>
            <a:endParaRPr lang="en-US" sz="1400" dirty="0"/>
          </a:p>
          <a:p>
            <a:endParaRPr lang="en-US" dirty="0"/>
          </a:p>
        </p:txBody>
      </p:sp>
      <p:sp>
        <p:nvSpPr>
          <p:cNvPr id="4" name="Slide Number Placeholder 3"/>
          <p:cNvSpPr>
            <a:spLocks noGrp="1"/>
          </p:cNvSpPr>
          <p:nvPr>
            <p:ph type="sldNum" sz="quarter" idx="10"/>
          </p:nvPr>
        </p:nvSpPr>
        <p:spPr>
          <a:xfrm>
            <a:off x="3850190" y="9430141"/>
            <a:ext cx="2945965" cy="496324"/>
          </a:xfrm>
          <a:prstGeom prst="rect">
            <a:avLst/>
          </a:prstGeom>
        </p:spPr>
        <p:txBody>
          <a:bodyPr/>
          <a:lstStyle/>
          <a:p>
            <a:pPr>
              <a:defRPr/>
            </a:pPr>
            <a:fld id="{66468E5D-DA07-4CB1-B55A-6013447D3B4A}" type="slidenum">
              <a:rPr lang="en-US" smtClean="0"/>
              <a:pPr>
                <a:defRPr/>
              </a:pPr>
              <a:t>1</a:t>
            </a:fld>
            <a:endParaRPr lang="en-US" dirty="0"/>
          </a:p>
        </p:txBody>
      </p:sp>
    </p:spTree>
    <p:extLst>
      <p:ext uri="{BB962C8B-B14F-4D97-AF65-F5344CB8AC3E}">
        <p14:creationId xmlns:p14="http://schemas.microsoft.com/office/powerpoint/2010/main" val="2250928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Rot="1" noChangeAspect="1" noChangeArrowheads="1" noTextEdit="1"/>
          </p:cNvSpPr>
          <p:nvPr>
            <p:ph type="sldImg"/>
          </p:nvPr>
        </p:nvSpPr>
        <p:spPr bwMode="auto">
          <a:xfrm>
            <a:off x="3268663" y="509588"/>
            <a:ext cx="3406775" cy="2554287"/>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Rectangle 3"/>
          <p:cNvSpPr>
            <a:spLocks noGrp="1" noChangeArrowheads="1"/>
          </p:cNvSpPr>
          <p:nvPr>
            <p:ph type="body" idx="1"/>
          </p:nvPr>
        </p:nvSpPr>
        <p:spPr bwMode="auto">
          <a:xfrm>
            <a:off x="990601" y="3232152"/>
            <a:ext cx="7962900" cy="3063875"/>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16" tIns="47754" rIns="95516" bIns="47754"/>
          <a:lstStyle/>
          <a:p>
            <a:pPr eaLnBrk="1" hangingPunct="1"/>
            <a:endParaRPr lang="ja-JP" altLang="en-US" smtClean="0"/>
          </a:p>
        </p:txBody>
      </p:sp>
    </p:spTree>
    <p:extLst>
      <p:ext uri="{BB962C8B-B14F-4D97-AF65-F5344CB8AC3E}">
        <p14:creationId xmlns:p14="http://schemas.microsoft.com/office/powerpoint/2010/main" val="21538801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0113" y="850900"/>
            <a:ext cx="3063875" cy="2297113"/>
          </a:xfrm>
          <a:prstGeom prst="rect">
            <a:avLst/>
          </a:prstGeom>
          <a:noFill/>
          <a:ln w="12700">
            <a:solidFill>
              <a:prstClr val="black"/>
            </a:solidFill>
          </a:ln>
        </p:spPr>
      </p:sp>
      <p:sp>
        <p:nvSpPr>
          <p:cNvPr id="3" name="Notes Placeholder 2"/>
          <p:cNvSpPr>
            <a:spLocks noGrp="1"/>
          </p:cNvSpPr>
          <p:nvPr>
            <p:ph type="body" idx="1"/>
          </p:nvPr>
        </p:nvSpPr>
        <p:spPr>
          <a:xfrm>
            <a:off x="993775" y="3275013"/>
            <a:ext cx="7956550" cy="2679700"/>
          </a:xfrm>
          <a:prstGeom prst="rect">
            <a:avLst/>
          </a:prstGeom>
        </p:spPr>
        <p:txBody>
          <a:bodyPr/>
          <a:lstStyle/>
          <a:p>
            <a:endParaRPr lang="en-US" dirty="0"/>
          </a:p>
        </p:txBody>
      </p:sp>
    </p:spTree>
    <p:extLst>
      <p:ext uri="{BB962C8B-B14F-4D97-AF65-F5344CB8AC3E}">
        <p14:creationId xmlns:p14="http://schemas.microsoft.com/office/powerpoint/2010/main" val="1211827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0113" y="850900"/>
            <a:ext cx="3063875" cy="2297113"/>
          </a:xfrm>
          <a:prstGeom prst="rect">
            <a:avLst/>
          </a:prstGeom>
          <a:noFill/>
          <a:ln w="12700">
            <a:solidFill>
              <a:prstClr val="black"/>
            </a:solidFill>
          </a:ln>
        </p:spPr>
      </p:sp>
      <p:sp>
        <p:nvSpPr>
          <p:cNvPr id="3" name="Notes Placeholder 2"/>
          <p:cNvSpPr>
            <a:spLocks noGrp="1"/>
          </p:cNvSpPr>
          <p:nvPr>
            <p:ph type="body" idx="1"/>
          </p:nvPr>
        </p:nvSpPr>
        <p:spPr>
          <a:xfrm>
            <a:off x="993775" y="3275013"/>
            <a:ext cx="7956550" cy="2679700"/>
          </a:xfrm>
          <a:prstGeom prst="rect">
            <a:avLst/>
          </a:prstGeom>
        </p:spPr>
        <p:txBody>
          <a:bodyPr/>
          <a:lstStyle/>
          <a:p>
            <a:pPr marL="171450" indent="-171450">
              <a:buFontTx/>
              <a:buChar char="-"/>
            </a:pPr>
            <a:r>
              <a:rPr lang="en-US" dirty="0" smtClean="0"/>
              <a:t>If no Rehabilitation of ME3:</a:t>
            </a:r>
          </a:p>
          <a:p>
            <a:pPr marL="628650" lvl="1" indent="-171450">
              <a:buFontTx/>
              <a:buChar char="-"/>
            </a:pPr>
            <a:r>
              <a:rPr lang="en-US" dirty="0" smtClean="0"/>
              <a:t>No clean air</a:t>
            </a:r>
            <a:r>
              <a:rPr lang="en-US" baseline="0" dirty="0" smtClean="0"/>
              <a:t>, and continuous pollution, increase of illnesses, damage on people’s health, future and the environment</a:t>
            </a:r>
          </a:p>
          <a:p>
            <a:pPr marL="628650" lvl="1" indent="-171450">
              <a:buFontTx/>
              <a:buChar char="-"/>
            </a:pPr>
            <a:r>
              <a:rPr lang="en-US" dirty="0" smtClean="0"/>
              <a:t>Lack of reliable</a:t>
            </a:r>
            <a:r>
              <a:rPr lang="en-US" baseline="0" dirty="0" smtClean="0"/>
              <a:t> power supply</a:t>
            </a:r>
            <a:endParaRPr lang="en-US" dirty="0" smtClean="0"/>
          </a:p>
          <a:p>
            <a:pPr marL="628650" lvl="1" indent="-171450">
              <a:buFontTx/>
              <a:buChar char="-"/>
            </a:pPr>
            <a:r>
              <a:rPr lang="en-US" dirty="0" smtClean="0"/>
              <a:t>No collateral</a:t>
            </a:r>
            <a:r>
              <a:rPr lang="en-US" baseline="0" dirty="0" smtClean="0"/>
              <a:t> jobs and businesses, no development of the energy sector of Bulgaria</a:t>
            </a:r>
            <a:endParaRPr lang="en-US" dirty="0" smtClean="0"/>
          </a:p>
          <a:p>
            <a:pPr marL="628650" lvl="1" indent="-171450">
              <a:buFontTx/>
              <a:buChar char="-"/>
            </a:pPr>
            <a:r>
              <a:rPr lang="en-US" dirty="0" smtClean="0"/>
              <a:t>Sanctions to the state</a:t>
            </a:r>
          </a:p>
          <a:p>
            <a:pPr marL="628650" lvl="1" indent="-171450">
              <a:buFontTx/>
              <a:buChar char="-"/>
            </a:pPr>
            <a:r>
              <a:rPr lang="en-US" dirty="0" smtClean="0"/>
              <a:t>No or</a:t>
            </a:r>
            <a:r>
              <a:rPr lang="en-US" baseline="0" dirty="0" smtClean="0"/>
              <a:t> slow accession in EU</a:t>
            </a:r>
          </a:p>
          <a:p>
            <a:pPr marL="628650" lvl="1" indent="-171450">
              <a:buFontTx/>
              <a:buChar char="-"/>
            </a:pPr>
            <a:endParaRPr lang="en-US" baseline="0" dirty="0" smtClean="0"/>
          </a:p>
          <a:p>
            <a:pPr marL="171450" lvl="0" indent="-171450">
              <a:buFontTx/>
              <a:buChar char="-"/>
            </a:pPr>
            <a:r>
              <a:rPr lang="en-US" baseline="0" dirty="0" smtClean="0"/>
              <a:t>Polluting TPPs:</a:t>
            </a:r>
          </a:p>
          <a:p>
            <a:pPr marL="628650" lvl="1" indent="-171450">
              <a:buFontTx/>
              <a:buChar char="-"/>
            </a:pPr>
            <a:r>
              <a:rPr lang="en-US" baseline="0" dirty="0" smtClean="0"/>
              <a:t>Why they are presented as victims, and their workers are always taken on the streets to defend their management and plants?</a:t>
            </a:r>
          </a:p>
          <a:p>
            <a:pPr marL="171450" lvl="0" indent="-171450">
              <a:buFontTx/>
              <a:buChar char="-"/>
            </a:pPr>
            <a:r>
              <a:rPr lang="en-US" baseline="0" dirty="0" smtClean="0"/>
              <a:t>The our price includes elements which can be witnessed easily like cleaner environment, and environment leadership, like jobs and technical progress, but also with features which can not be grasped by a by-stander’s eye: good governance, sustainability and CSR in particular, transparent procurement, business ethics, and continuous improvement.</a:t>
            </a:r>
          </a:p>
        </p:txBody>
      </p:sp>
    </p:spTree>
    <p:extLst>
      <p:ext uri="{BB962C8B-B14F-4D97-AF65-F5344CB8AC3E}">
        <p14:creationId xmlns:p14="http://schemas.microsoft.com/office/powerpoint/2010/main" val="279243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40113" y="850900"/>
            <a:ext cx="3063875" cy="2297113"/>
          </a:xfrm>
          <a:prstGeom prst="rect">
            <a:avLst/>
          </a:prstGeom>
          <a:noFill/>
          <a:ln w="12700">
            <a:solidFill>
              <a:prstClr val="black"/>
            </a:solidFill>
          </a:ln>
        </p:spPr>
      </p:sp>
      <p:sp>
        <p:nvSpPr>
          <p:cNvPr id="3" name="Notes Placeholder 2"/>
          <p:cNvSpPr>
            <a:spLocks noGrp="1"/>
          </p:cNvSpPr>
          <p:nvPr>
            <p:ph type="body" idx="1"/>
          </p:nvPr>
        </p:nvSpPr>
        <p:spPr>
          <a:xfrm>
            <a:off x="993775" y="3275013"/>
            <a:ext cx="7956550" cy="2679700"/>
          </a:xfrm>
          <a:prstGeom prst="rect">
            <a:avLst/>
          </a:prstGeom>
        </p:spPr>
        <p:txBody>
          <a:bodyPr/>
          <a:lstStyle/>
          <a:p>
            <a:r>
              <a:rPr lang="en-US" dirty="0" smtClean="0"/>
              <a:t>The new Government needs to provide bold and decisive leadership, coalition talks so far don’t bode well for having that type Government</a:t>
            </a:r>
          </a:p>
          <a:p>
            <a:r>
              <a:rPr lang="en-US" dirty="0" smtClean="0"/>
              <a:t>The Energy Board may help</a:t>
            </a:r>
          </a:p>
          <a:p>
            <a:endParaRPr lang="en-US" dirty="0"/>
          </a:p>
        </p:txBody>
      </p:sp>
    </p:spTree>
    <p:extLst>
      <p:ext uri="{BB962C8B-B14F-4D97-AF65-F5344CB8AC3E}">
        <p14:creationId xmlns:p14="http://schemas.microsoft.com/office/powerpoint/2010/main" val="23755528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18.xml"/><Relationship Id="rId13" Type="http://schemas.openxmlformats.org/officeDocument/2006/relationships/image" Target="../media/image3.jpeg"/><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image" Target="../media/image2.pn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image" Target="../media/image1.jpeg"/><Relationship Id="rId5" Type="http://schemas.openxmlformats.org/officeDocument/2006/relationships/tags" Target="../tags/tag15.xml"/><Relationship Id="rId10" Type="http://schemas.openxmlformats.org/officeDocument/2006/relationships/slideMaster" Target="../slideMasters/slideMaster1.xml"/><Relationship Id="rId4" Type="http://schemas.openxmlformats.org/officeDocument/2006/relationships/tags" Target="../tags/tag14.xml"/><Relationship Id="rId9" Type="http://schemas.openxmlformats.org/officeDocument/2006/relationships/tags" Target="../tags/tag1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46213" y="6250075"/>
            <a:ext cx="7392987" cy="299427"/>
          </a:xfrm>
          <a:prstGeom prst="rect">
            <a:avLst/>
          </a:prstGeom>
        </p:spPr>
        <p:txBody>
          <a:bodyPr anchor="b"/>
          <a:lstStyle>
            <a:lvl1pPr>
              <a:defRPr sz="700" b="0"/>
            </a:lvl1pPr>
          </a:lstStyle>
          <a:p>
            <a:pPr lvl="0"/>
            <a:r>
              <a:rPr lang="en-US" smtClean="0"/>
              <a:t>Click to edit Master text styles</a:t>
            </a:r>
          </a:p>
        </p:txBody>
      </p:sp>
      <p:sp>
        <p:nvSpPr>
          <p:cNvPr id="8" name="Text Placeholder 7"/>
          <p:cNvSpPr>
            <a:spLocks noGrp="1"/>
          </p:cNvSpPr>
          <p:nvPr>
            <p:ph type="body" sz="quarter" idx="11"/>
          </p:nvPr>
        </p:nvSpPr>
        <p:spPr>
          <a:xfrm>
            <a:off x="452438" y="1592263"/>
            <a:ext cx="8386762" cy="431641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9" name="Text Placeholder 7"/>
          <p:cNvSpPr>
            <a:spLocks noGrp="1"/>
          </p:cNvSpPr>
          <p:nvPr>
            <p:ph type="body" sz="quarter" idx="12"/>
          </p:nvPr>
        </p:nvSpPr>
        <p:spPr>
          <a:xfrm>
            <a:off x="452438" y="992065"/>
            <a:ext cx="8386762" cy="314221"/>
          </a:xfrm>
          <a:prstGeom prst="rect">
            <a:avLst/>
          </a:prstGeom>
        </p:spPr>
        <p:txBody>
          <a:bodyPr>
            <a:noAutofit/>
          </a:bodyPr>
          <a:lstStyle>
            <a:lvl1pPr>
              <a:defRPr sz="16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5140470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4" name="Picture 3" descr="CG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0" y="5302503"/>
            <a:ext cx="9144000" cy="1071309"/>
          </a:xfrm>
        </p:spPr>
        <p:txBody>
          <a:bodyPr/>
          <a:lstStyle>
            <a:lvl1pPr algn="ctr">
              <a:defRPr>
                <a:solidFill>
                  <a:schemeClr val="bg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0" y="5904498"/>
            <a:ext cx="9144000" cy="469314"/>
          </a:xfrm>
        </p:spPr>
        <p:txBody>
          <a:bodyPr lIns="0" tIns="0" rIns="0" bIns="0" anchor="t" anchorCtr="0">
            <a:normAutofit/>
          </a:bodyPr>
          <a:lstStyle>
            <a:lvl1pPr marL="0" indent="0" algn="ctr">
              <a:buNone/>
              <a:defRPr sz="1800" b="1" i="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Tree>
    <p:extLst>
      <p:ext uri="{BB962C8B-B14F-4D97-AF65-F5344CB8AC3E}">
        <p14:creationId xmlns:p14="http://schemas.microsoft.com/office/powerpoint/2010/main" val="418038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8" name="Text Placeholder 7"/>
          <p:cNvSpPr>
            <a:spLocks noGrp="1"/>
          </p:cNvSpPr>
          <p:nvPr>
            <p:ph type="body" sz="quarter" idx="11"/>
          </p:nvPr>
        </p:nvSpPr>
        <p:spPr>
          <a:xfrm>
            <a:off x="2401556" y="1592263"/>
            <a:ext cx="6437644" cy="4316413"/>
          </a:xfrm>
          <a:prstGeom prst="rect">
            <a:avLst/>
          </a:prstGeom>
        </p:spPr>
        <p:txBody>
          <a:bodyPr>
            <a:normAutofit/>
          </a:bodyPr>
          <a:lstStyle>
            <a:lvl3pPr>
              <a:spcBef>
                <a:spcPts val="1200"/>
              </a:spcBef>
              <a:spcAft>
                <a:spcPts val="1200"/>
              </a:spcAft>
              <a:defRPr sz="1600" b="1"/>
            </a:lvl3pPr>
          </a:lstStyle>
          <a:p>
            <a:pPr lvl="0"/>
            <a:r>
              <a:rPr lang="en-US" smtClean="0"/>
              <a:t>Click to edit Master text styles</a:t>
            </a:r>
          </a:p>
          <a:p>
            <a:pPr lvl="1"/>
            <a:r>
              <a:rPr lang="en-US" smtClean="0"/>
              <a:t>Second level</a:t>
            </a:r>
          </a:p>
        </p:txBody>
      </p:sp>
    </p:spTree>
    <p:extLst>
      <p:ext uri="{BB962C8B-B14F-4D97-AF65-F5344CB8AC3E}">
        <p14:creationId xmlns:p14="http://schemas.microsoft.com/office/powerpoint/2010/main" val="34038470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x Title and Content">
    <p:spTree>
      <p:nvGrpSpPr>
        <p:cNvPr id="1" name=""/>
        <p:cNvGrpSpPr/>
        <p:nvPr/>
      </p:nvGrpSpPr>
      <p:grpSpPr>
        <a:xfrm>
          <a:off x="0" y="0"/>
          <a:ext cx="0" cy="0"/>
          <a:chOff x="0" y="0"/>
          <a:chExt cx="0" cy="0"/>
        </a:xfrm>
      </p:grpSpPr>
      <p:sp>
        <p:nvSpPr>
          <p:cNvPr id="4" name="Content Placeholder 3"/>
          <p:cNvSpPr>
            <a:spLocks noGrp="1"/>
          </p:cNvSpPr>
          <p:nvPr>
            <p:ph sz="quarter" idx="20"/>
          </p:nvPr>
        </p:nvSpPr>
        <p:spPr>
          <a:xfrm>
            <a:off x="452438" y="1836738"/>
            <a:ext cx="4114800" cy="1920240"/>
          </a:xfrm>
          <a:ln>
            <a:solidFill>
              <a:schemeClr val="tx2"/>
            </a:solidFill>
          </a:ln>
        </p:spPr>
        <p:txBody>
          <a:bodyPr>
            <a:normAutofit/>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6" name="Content Placeholder 3"/>
          <p:cNvSpPr>
            <a:spLocks noGrp="1"/>
          </p:cNvSpPr>
          <p:nvPr>
            <p:ph sz="quarter" idx="21"/>
          </p:nvPr>
        </p:nvSpPr>
        <p:spPr>
          <a:xfrm>
            <a:off x="4694238" y="1836738"/>
            <a:ext cx="4114800" cy="1920240"/>
          </a:xfrm>
          <a:ln>
            <a:solidFill>
              <a:schemeClr val="tx2"/>
            </a:solidFill>
          </a:ln>
        </p:spPr>
        <p:txBody>
          <a:bodyPr>
            <a:normAutofit/>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7" name="Content Placeholder 3"/>
          <p:cNvSpPr>
            <a:spLocks noGrp="1"/>
          </p:cNvSpPr>
          <p:nvPr>
            <p:ph sz="quarter" idx="22"/>
          </p:nvPr>
        </p:nvSpPr>
        <p:spPr>
          <a:xfrm>
            <a:off x="452438" y="4187825"/>
            <a:ext cx="4114800" cy="1920240"/>
          </a:xfrm>
          <a:ln>
            <a:solidFill>
              <a:schemeClr val="tx2"/>
            </a:solidFill>
          </a:ln>
        </p:spPr>
        <p:txBody>
          <a:bodyPr>
            <a:normAutofit/>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18" name="Content Placeholder 3"/>
          <p:cNvSpPr>
            <a:spLocks noGrp="1"/>
          </p:cNvSpPr>
          <p:nvPr>
            <p:ph sz="quarter" idx="23"/>
          </p:nvPr>
        </p:nvSpPr>
        <p:spPr>
          <a:xfrm>
            <a:off x="4694238" y="4187825"/>
            <a:ext cx="4114800" cy="1920240"/>
          </a:xfrm>
          <a:ln>
            <a:solidFill>
              <a:schemeClr val="tx2"/>
            </a:solidFill>
          </a:ln>
        </p:spPr>
        <p:txBody>
          <a:bodyPr>
            <a:normAutofit/>
          </a:bodyPr>
          <a:lstStyle>
            <a:lvl1pPr>
              <a:defRPr sz="1100"/>
            </a:lvl1pPr>
            <a:lvl2pPr>
              <a:defRPr sz="1100"/>
            </a:lvl2pPr>
            <a:lvl3pPr>
              <a:defRPr sz="1100"/>
            </a:lvl3pPr>
            <a:lvl4pPr>
              <a:defRPr sz="1100"/>
            </a:lvl4pPr>
            <a:lvl5pPr>
              <a:defRPr sz="11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6" name="Text Placeholder 5"/>
          <p:cNvSpPr>
            <a:spLocks noGrp="1"/>
          </p:cNvSpPr>
          <p:nvPr>
            <p:ph type="body" sz="quarter" idx="10"/>
          </p:nvPr>
        </p:nvSpPr>
        <p:spPr>
          <a:xfrm>
            <a:off x="1446213" y="6250075"/>
            <a:ext cx="7392987" cy="299427"/>
          </a:xfrm>
          <a:prstGeom prst="rect">
            <a:avLst/>
          </a:prstGeom>
        </p:spPr>
        <p:txBody>
          <a:bodyPr anchor="b"/>
          <a:lstStyle>
            <a:lvl1pPr>
              <a:defRPr sz="700" b="0"/>
            </a:lvl1pPr>
          </a:lstStyle>
          <a:p>
            <a:pPr lvl="0"/>
            <a:r>
              <a:rPr lang="en-US" smtClean="0"/>
              <a:t>Click to edit Master text styles</a:t>
            </a:r>
          </a:p>
        </p:txBody>
      </p:sp>
      <p:sp>
        <p:nvSpPr>
          <p:cNvPr id="9" name="Text Placeholder 7"/>
          <p:cNvSpPr>
            <a:spLocks noGrp="1"/>
          </p:cNvSpPr>
          <p:nvPr>
            <p:ph type="body" sz="quarter" idx="12"/>
          </p:nvPr>
        </p:nvSpPr>
        <p:spPr>
          <a:xfrm>
            <a:off x="452438" y="992065"/>
            <a:ext cx="8386762" cy="314221"/>
          </a:xfrm>
          <a:prstGeom prst="rect">
            <a:avLst/>
          </a:prstGeom>
        </p:spPr>
        <p:txBody>
          <a:bodyPr>
            <a:noAutofit/>
          </a:bodyPr>
          <a:lstStyle>
            <a:lvl1pPr>
              <a:defRPr sz="1600" b="0">
                <a:solidFill>
                  <a:schemeClr val="tx2"/>
                </a:solidFill>
              </a:defRPr>
            </a:lvl1pPr>
          </a:lstStyle>
          <a:p>
            <a:pPr lvl="0"/>
            <a:r>
              <a:rPr lang="en-US" smtClean="0"/>
              <a:t>Click to edit Master text styles</a:t>
            </a:r>
          </a:p>
        </p:txBody>
      </p:sp>
      <p:sp>
        <p:nvSpPr>
          <p:cNvPr id="12" name="Text Placeholder 7"/>
          <p:cNvSpPr>
            <a:spLocks noGrp="1"/>
          </p:cNvSpPr>
          <p:nvPr>
            <p:ph type="body" sz="quarter" idx="16"/>
          </p:nvPr>
        </p:nvSpPr>
        <p:spPr>
          <a:xfrm>
            <a:off x="452438" y="1563183"/>
            <a:ext cx="4114800" cy="274320"/>
          </a:xfrm>
          <a:prstGeom prst="rect">
            <a:avLst/>
          </a:prstGeom>
          <a:solidFill>
            <a:schemeClr val="tx2"/>
          </a:solidFill>
          <a:ln>
            <a:solidFill>
              <a:schemeClr val="tx2"/>
            </a:solidFill>
          </a:ln>
        </p:spPr>
        <p:txBody>
          <a:bodyPr anchor="ctr">
            <a:noAutofit/>
          </a:bodyPr>
          <a:lstStyle>
            <a:lvl1pPr>
              <a:defRPr sz="1200" b="1">
                <a:solidFill>
                  <a:schemeClr val="bg1"/>
                </a:solidFill>
              </a:defRPr>
            </a:lvl1pPr>
          </a:lstStyle>
          <a:p>
            <a:pPr lvl="0"/>
            <a:r>
              <a:rPr lang="en-US" smtClean="0"/>
              <a:t>Click to edit Master text styles</a:t>
            </a:r>
          </a:p>
        </p:txBody>
      </p:sp>
      <p:sp>
        <p:nvSpPr>
          <p:cNvPr id="13" name="Text Placeholder 7"/>
          <p:cNvSpPr>
            <a:spLocks noGrp="1"/>
          </p:cNvSpPr>
          <p:nvPr>
            <p:ph type="body" sz="quarter" idx="17"/>
          </p:nvPr>
        </p:nvSpPr>
        <p:spPr>
          <a:xfrm>
            <a:off x="4694238" y="1563183"/>
            <a:ext cx="4114800" cy="274320"/>
          </a:xfrm>
          <a:prstGeom prst="rect">
            <a:avLst/>
          </a:prstGeom>
          <a:solidFill>
            <a:schemeClr val="tx2"/>
          </a:solidFill>
          <a:ln>
            <a:solidFill>
              <a:schemeClr val="tx2"/>
            </a:solidFill>
          </a:ln>
        </p:spPr>
        <p:txBody>
          <a:bodyPr anchor="ctr">
            <a:noAutofit/>
          </a:bodyPr>
          <a:lstStyle>
            <a:lvl1pPr>
              <a:defRPr sz="1200" b="1">
                <a:solidFill>
                  <a:schemeClr val="bg1"/>
                </a:solidFill>
              </a:defRPr>
            </a:lvl1pPr>
          </a:lstStyle>
          <a:p>
            <a:pPr lvl="0"/>
            <a:r>
              <a:rPr lang="en-US" smtClean="0"/>
              <a:t>Click to edit Master text styles</a:t>
            </a:r>
          </a:p>
        </p:txBody>
      </p:sp>
      <p:sp>
        <p:nvSpPr>
          <p:cNvPr id="14" name="Text Placeholder 7"/>
          <p:cNvSpPr>
            <a:spLocks noGrp="1"/>
          </p:cNvSpPr>
          <p:nvPr>
            <p:ph type="body" sz="quarter" idx="18"/>
          </p:nvPr>
        </p:nvSpPr>
        <p:spPr>
          <a:xfrm>
            <a:off x="452438" y="3924542"/>
            <a:ext cx="4114800" cy="274320"/>
          </a:xfrm>
          <a:prstGeom prst="rect">
            <a:avLst/>
          </a:prstGeom>
          <a:solidFill>
            <a:schemeClr val="tx2"/>
          </a:solidFill>
          <a:ln>
            <a:solidFill>
              <a:schemeClr val="tx2"/>
            </a:solidFill>
          </a:ln>
        </p:spPr>
        <p:txBody>
          <a:bodyPr anchor="ctr">
            <a:noAutofit/>
          </a:bodyPr>
          <a:lstStyle>
            <a:lvl1pPr>
              <a:defRPr sz="1200" b="1">
                <a:solidFill>
                  <a:schemeClr val="bg1"/>
                </a:solidFill>
              </a:defRPr>
            </a:lvl1pPr>
          </a:lstStyle>
          <a:p>
            <a:pPr lvl="0"/>
            <a:r>
              <a:rPr lang="en-US" smtClean="0"/>
              <a:t>Click to edit Master text styles</a:t>
            </a:r>
          </a:p>
        </p:txBody>
      </p:sp>
      <p:sp>
        <p:nvSpPr>
          <p:cNvPr id="15" name="Text Placeholder 7"/>
          <p:cNvSpPr>
            <a:spLocks noGrp="1"/>
          </p:cNvSpPr>
          <p:nvPr>
            <p:ph type="body" sz="quarter" idx="19"/>
          </p:nvPr>
        </p:nvSpPr>
        <p:spPr>
          <a:xfrm>
            <a:off x="4694238" y="3924542"/>
            <a:ext cx="4114800" cy="274320"/>
          </a:xfrm>
          <a:prstGeom prst="rect">
            <a:avLst/>
          </a:prstGeom>
          <a:solidFill>
            <a:schemeClr val="tx2"/>
          </a:solidFill>
          <a:ln>
            <a:solidFill>
              <a:schemeClr val="tx2"/>
            </a:solidFill>
          </a:ln>
        </p:spPr>
        <p:txBody>
          <a:bodyPr anchor="ctr">
            <a:noAutofit/>
          </a:bodyPr>
          <a:lstStyle>
            <a:lvl1pPr>
              <a:defRPr sz="1200" b="1">
                <a:solidFill>
                  <a:schemeClr val="bg1"/>
                </a:solidFill>
              </a:defRPr>
            </a:lvl1pPr>
          </a:lstStyle>
          <a:p>
            <a:pPr lvl="0"/>
            <a:r>
              <a:rPr lang="en-US" smtClean="0"/>
              <a:t>Click to edit Master text styles</a:t>
            </a:r>
          </a:p>
        </p:txBody>
      </p:sp>
    </p:spTree>
    <p:extLst>
      <p:ext uri="{BB962C8B-B14F-4D97-AF65-F5344CB8AC3E}">
        <p14:creationId xmlns:p14="http://schemas.microsoft.com/office/powerpoint/2010/main" val="413721981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3625" y="4065560"/>
            <a:ext cx="7431088" cy="350865"/>
          </a:xfrm>
        </p:spPr>
        <p:txBody>
          <a:bodyPr anchor="b"/>
          <a:lstStyle>
            <a:lvl1pPr algn="l">
              <a:defRPr sz="2400" b="1" cap="none" baseline="0"/>
            </a:lvl1pPr>
          </a:lstStyle>
          <a:p>
            <a:r>
              <a:rPr lang="en-US" dirty="0" smtClean="0"/>
              <a:t>Click to edit Master title style</a:t>
            </a:r>
            <a:endParaRPr lang="en-US" dirty="0"/>
          </a:p>
        </p:txBody>
      </p:sp>
      <p:sp>
        <p:nvSpPr>
          <p:cNvPr id="3" name="Text Placeholder 2"/>
          <p:cNvSpPr>
            <a:spLocks noGrp="1"/>
          </p:cNvSpPr>
          <p:nvPr>
            <p:ph type="body" idx="1"/>
          </p:nvPr>
        </p:nvSpPr>
        <p:spPr>
          <a:xfrm>
            <a:off x="1063625" y="4416425"/>
            <a:ext cx="7431088" cy="1500187"/>
          </a:xfrm>
          <a:prstGeom prst="rect">
            <a:avLst/>
          </a:prstGeom>
        </p:spPr>
        <p:txBody>
          <a:bodyPr/>
          <a:lstStyle>
            <a:lvl1pPr marL="0" indent="0">
              <a:buNone/>
              <a:defRPr sz="1800">
                <a:solidFill>
                  <a:schemeClr val="accent2"/>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78815716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449263" y="1583279"/>
            <a:ext cx="4114800" cy="434340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88392" y="1583279"/>
            <a:ext cx="4114800" cy="4343400"/>
          </a:xfrm>
          <a:prstGeom prst="rect">
            <a:avLst/>
          </a:prstGeom>
        </p:spPr>
        <p:txBody>
          <a:bodyPr>
            <a:normAutofit/>
          </a:bodyPr>
          <a:lstStyle>
            <a:lvl1pPr>
              <a:defRPr sz="1400"/>
            </a:lvl1pPr>
            <a:lvl2pPr>
              <a:defRPr sz="14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Text Placeholder 5"/>
          <p:cNvSpPr>
            <a:spLocks noGrp="1"/>
          </p:cNvSpPr>
          <p:nvPr>
            <p:ph type="body" sz="quarter" idx="10"/>
          </p:nvPr>
        </p:nvSpPr>
        <p:spPr>
          <a:xfrm>
            <a:off x="1446213" y="6250075"/>
            <a:ext cx="7392987" cy="299427"/>
          </a:xfrm>
          <a:prstGeom prst="rect">
            <a:avLst/>
          </a:prstGeom>
        </p:spPr>
        <p:txBody>
          <a:bodyPr anchor="b"/>
          <a:lstStyle>
            <a:lvl1pPr>
              <a:defRPr sz="700" b="0"/>
            </a:lvl1pPr>
          </a:lstStyle>
          <a:p>
            <a:pPr lvl="0"/>
            <a:r>
              <a:rPr lang="en-US" smtClean="0"/>
              <a:t>Click to edit Master text styles</a:t>
            </a:r>
          </a:p>
        </p:txBody>
      </p:sp>
      <p:sp>
        <p:nvSpPr>
          <p:cNvPr id="7" name="Text Placeholder 7"/>
          <p:cNvSpPr>
            <a:spLocks noGrp="1"/>
          </p:cNvSpPr>
          <p:nvPr>
            <p:ph type="body" sz="quarter" idx="12"/>
          </p:nvPr>
        </p:nvSpPr>
        <p:spPr>
          <a:xfrm>
            <a:off x="452438" y="992065"/>
            <a:ext cx="8386762" cy="314221"/>
          </a:xfrm>
          <a:prstGeom prst="rect">
            <a:avLst/>
          </a:prstGeom>
        </p:spPr>
        <p:txBody>
          <a:bodyPr>
            <a:noAutofit/>
          </a:bodyPr>
          <a:lstStyle>
            <a:lvl1pPr>
              <a:defRPr sz="16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215212898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4" name="Text Placeholder 5"/>
          <p:cNvSpPr>
            <a:spLocks noGrp="1"/>
          </p:cNvSpPr>
          <p:nvPr>
            <p:ph type="body" sz="quarter" idx="10"/>
          </p:nvPr>
        </p:nvSpPr>
        <p:spPr>
          <a:xfrm>
            <a:off x="1446213" y="6250075"/>
            <a:ext cx="7392987" cy="299427"/>
          </a:xfrm>
          <a:prstGeom prst="rect">
            <a:avLst/>
          </a:prstGeom>
        </p:spPr>
        <p:txBody>
          <a:bodyPr anchor="b"/>
          <a:lstStyle>
            <a:lvl1pPr>
              <a:defRPr sz="700" b="0"/>
            </a:lvl1pPr>
          </a:lstStyle>
          <a:p>
            <a:pPr lvl="0"/>
            <a:r>
              <a:rPr lang="en-US" smtClean="0"/>
              <a:t>Click to edit Master text styles</a:t>
            </a:r>
          </a:p>
        </p:txBody>
      </p:sp>
      <p:sp>
        <p:nvSpPr>
          <p:cNvPr id="5" name="Text Placeholder 7"/>
          <p:cNvSpPr>
            <a:spLocks noGrp="1"/>
          </p:cNvSpPr>
          <p:nvPr>
            <p:ph type="body" sz="quarter" idx="12"/>
          </p:nvPr>
        </p:nvSpPr>
        <p:spPr>
          <a:xfrm>
            <a:off x="452438" y="992065"/>
            <a:ext cx="8386762" cy="314221"/>
          </a:xfrm>
          <a:prstGeom prst="rect">
            <a:avLst/>
          </a:prstGeom>
        </p:spPr>
        <p:txBody>
          <a:bodyPr>
            <a:noAutofit/>
          </a:bodyPr>
          <a:lstStyle>
            <a:lvl1pPr>
              <a:defRPr sz="1600" b="0">
                <a:solidFill>
                  <a:schemeClr val="tx2"/>
                </a:solidFill>
              </a:defRPr>
            </a:lvl1pPr>
          </a:lstStyle>
          <a:p>
            <a:pPr lvl="0"/>
            <a:r>
              <a:rPr lang="en-US" smtClean="0"/>
              <a:t>Click to edit Master text styles</a:t>
            </a:r>
          </a:p>
        </p:txBody>
      </p:sp>
    </p:spTree>
    <p:extLst>
      <p:ext uri="{BB962C8B-B14F-4D97-AF65-F5344CB8AC3E}">
        <p14:creationId xmlns:p14="http://schemas.microsoft.com/office/powerpoint/2010/main" val="16884254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46665934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
  <p:cSld name="1_Title and Content">
    <p:spTree>
      <p:nvGrpSpPr>
        <p:cNvPr id="1" name=""/>
        <p:cNvGrpSpPr/>
        <p:nvPr/>
      </p:nvGrpSpPr>
      <p:grpSpPr>
        <a:xfrm>
          <a:off x="0" y="0"/>
          <a:ext cx="0" cy="0"/>
          <a:chOff x="0" y="0"/>
          <a:chExt cx="0" cy="0"/>
        </a:xfrm>
      </p:grpSpPr>
      <p:sp>
        <p:nvSpPr>
          <p:cNvPr id="4" name="Rectangle 8"/>
          <p:cNvSpPr>
            <a:spLocks noChangeArrowheads="1"/>
          </p:cNvSpPr>
          <p:nvPr userDrawn="1"/>
        </p:nvSpPr>
        <p:spPr bwMode="auto">
          <a:xfrm>
            <a:off x="0" y="0"/>
            <a:ext cx="914400" cy="838200"/>
          </a:xfrm>
          <a:prstGeom prst="rect">
            <a:avLst/>
          </a:prstGeom>
          <a:solidFill>
            <a:srgbClr val="1F497D"/>
          </a:solidFill>
          <a:ln>
            <a:noFill/>
          </a:ln>
          <a:extLst/>
        </p:spPr>
        <p:txBody>
          <a:bodyPr anchor="ctr"/>
          <a:lstStyle>
            <a:lvl1pPr eaLnBrk="0" hangingPunct="0">
              <a:defRPr sz="1200">
                <a:solidFill>
                  <a:schemeClr val="tx1"/>
                </a:solidFill>
                <a:latin typeface="Calibri" pitchFamily="34" charset="0"/>
              </a:defRPr>
            </a:lvl1pPr>
            <a:lvl2pPr marL="742950" indent="-285750" eaLnBrk="0" hangingPunct="0">
              <a:defRPr sz="1200">
                <a:solidFill>
                  <a:schemeClr val="tx1"/>
                </a:solidFill>
                <a:latin typeface="Calibri" pitchFamily="34" charset="0"/>
              </a:defRPr>
            </a:lvl2pPr>
            <a:lvl3pPr marL="1143000" indent="-228600" eaLnBrk="0" hangingPunct="0">
              <a:defRPr sz="1200">
                <a:solidFill>
                  <a:schemeClr val="tx1"/>
                </a:solidFill>
                <a:latin typeface="Calibri" pitchFamily="34" charset="0"/>
              </a:defRPr>
            </a:lvl3pPr>
            <a:lvl4pPr marL="1600200" indent="-228600" eaLnBrk="0" hangingPunct="0">
              <a:defRPr sz="1200">
                <a:solidFill>
                  <a:schemeClr val="tx1"/>
                </a:solidFill>
                <a:latin typeface="Calibri" pitchFamily="34" charset="0"/>
              </a:defRPr>
            </a:lvl4pPr>
            <a:lvl5pPr marL="2057400" indent="-228600" eaLnBrk="0" hangingPunct="0">
              <a:defRPr sz="1200">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9pPr>
          </a:lstStyle>
          <a:p>
            <a:pPr algn="r" eaLnBrk="1" hangingPunct="1">
              <a:lnSpc>
                <a:spcPct val="100000"/>
              </a:lnSpc>
              <a:buClrTx/>
              <a:defRPr/>
            </a:pPr>
            <a:endParaRPr lang="en-US" altLang="en-US" sz="800" smtClean="0">
              <a:solidFill>
                <a:srgbClr val="FFFFFF"/>
              </a:solidFill>
              <a:ea typeface="+mn-ea"/>
            </a:endParaRPr>
          </a:p>
        </p:txBody>
      </p:sp>
      <p:pic>
        <p:nvPicPr>
          <p:cNvPr id="5" name="ClientLogoHolder" descr="&lt;tags&gt;&lt;tag n=&quot;Visible&quot; v=&quot;False&quot; /&gt;&lt;/tags&gt;" hidden="1"/>
          <p:cNvPicPr>
            <a:picLocks noChangeAspect="1" noChangeArrowheads="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ffectLst/>
          <a:extLst/>
        </p:spPr>
        <p:txBody>
          <a:bodyPr wrap="none" lIns="0" tIns="0" rIns="0" bIns="0">
            <a:spAutoFit/>
          </a:bodyPr>
          <a:lstStyle>
            <a:lvl1pPr algn="l" eaLnBrk="0" hangingPunct="0">
              <a:defRPr sz="2400">
                <a:solidFill>
                  <a:schemeClr val="tx1"/>
                </a:solidFill>
                <a:latin typeface="Calibri" pitchFamily="34" charset="0"/>
              </a:defRPr>
            </a:lvl1pPr>
            <a:lvl2pPr marL="1588" algn="l" eaLnBrk="0" hangingPunct="0">
              <a:defRPr sz="2400">
                <a:solidFill>
                  <a:schemeClr val="tx1"/>
                </a:solidFill>
                <a:latin typeface="Calibri" pitchFamily="34" charset="0"/>
              </a:defRPr>
            </a:lvl2pPr>
            <a:lvl3pPr marL="3175" algn="l" eaLnBrk="0" hangingPunct="0">
              <a:defRPr sz="2400">
                <a:solidFill>
                  <a:schemeClr val="tx1"/>
                </a:solidFill>
                <a:latin typeface="Calibri" pitchFamily="34" charset="0"/>
              </a:defRPr>
            </a:lvl3pPr>
            <a:lvl4pPr marL="4763" algn="l" eaLnBrk="0" hangingPunct="0">
              <a:defRPr sz="2400">
                <a:solidFill>
                  <a:schemeClr val="tx1"/>
                </a:solidFill>
                <a:latin typeface="Calibri" pitchFamily="34" charset="0"/>
              </a:defRPr>
            </a:lvl4pPr>
            <a:lvl5pPr marL="3484563" indent="-3300413" algn="l" eaLnBrk="0" hangingPunct="0">
              <a:defRPr sz="2400">
                <a:solidFill>
                  <a:schemeClr val="tx1"/>
                </a:solidFill>
                <a:latin typeface="Calibri" pitchFamily="34" charset="0"/>
              </a:defRPr>
            </a:lvl5pPr>
            <a:lvl6pPr marL="3941763" indent="-3300413" eaLnBrk="0" fontAlgn="base" hangingPunct="0">
              <a:spcBef>
                <a:spcPct val="0"/>
              </a:spcBef>
              <a:spcAft>
                <a:spcPct val="0"/>
              </a:spcAft>
              <a:defRPr sz="2400">
                <a:solidFill>
                  <a:schemeClr val="tx1"/>
                </a:solidFill>
                <a:latin typeface="Calibri" pitchFamily="34" charset="0"/>
              </a:defRPr>
            </a:lvl6pPr>
            <a:lvl7pPr marL="4398963" indent="-3300413" eaLnBrk="0" fontAlgn="base" hangingPunct="0">
              <a:spcBef>
                <a:spcPct val="0"/>
              </a:spcBef>
              <a:spcAft>
                <a:spcPct val="0"/>
              </a:spcAft>
              <a:defRPr sz="2400">
                <a:solidFill>
                  <a:schemeClr val="tx1"/>
                </a:solidFill>
                <a:latin typeface="Calibri" pitchFamily="34" charset="0"/>
              </a:defRPr>
            </a:lvl7pPr>
            <a:lvl8pPr marL="4856163" indent="-3300413" eaLnBrk="0" fontAlgn="base" hangingPunct="0">
              <a:spcBef>
                <a:spcPct val="0"/>
              </a:spcBef>
              <a:spcAft>
                <a:spcPct val="0"/>
              </a:spcAft>
              <a:defRPr sz="2400">
                <a:solidFill>
                  <a:schemeClr val="tx1"/>
                </a:solidFill>
                <a:latin typeface="Calibri" pitchFamily="34" charset="0"/>
              </a:defRPr>
            </a:lvl8pPr>
            <a:lvl9pPr marL="5313363" indent="-3300413" eaLnBrk="0" fontAlgn="base" hangingPunct="0">
              <a:spcBef>
                <a:spcPct val="0"/>
              </a:spcBef>
              <a:spcAft>
                <a:spcPct val="0"/>
              </a:spcAft>
              <a:defRPr sz="2400">
                <a:solidFill>
                  <a:schemeClr val="tx1"/>
                </a:solidFill>
                <a:latin typeface="Calibri" pitchFamily="34" charset="0"/>
              </a:defRPr>
            </a:lvl9pPr>
          </a:lstStyle>
          <a:p>
            <a:pPr algn="r" eaLnBrk="1" hangingPunct="1">
              <a:buClr>
                <a:schemeClr val="tx2"/>
              </a:buClr>
              <a:buSzPct val="120000"/>
              <a:buFont typeface="Wingdings" pitchFamily="2" charset="2"/>
              <a:buNone/>
              <a:defRPr/>
            </a:pPr>
            <a:r>
              <a:rPr lang="en-US" altLang="ja-JP" sz="1000" smtClean="0">
                <a:ea typeface="ＭＳ Ｐゴシック" pitchFamily="34" charset="-128"/>
              </a:rPr>
              <a:t>Confidential / Draft</a:t>
            </a:r>
          </a:p>
        </p:txBody>
      </p:sp>
      <p:pic>
        <p:nvPicPr>
          <p:cNvPr id="7" name="CompanyLogoHolder" descr="&lt;tags&gt;&lt;tag n=&quot;Visible&quot; v=&quot;False&quot; /&gt;&lt;/tags&gt;" hidden="1"/>
          <p:cNvPicPr preferRelativeResize="0">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cxnSp>
        <p:nvCxnSpPr>
          <p:cNvPr id="8" name="Straight Connector 6"/>
          <p:cNvCxnSpPr>
            <a:cxnSpLocks noChangeShapeType="1"/>
          </p:cNvCxnSpPr>
          <p:nvPr userDrawn="1"/>
        </p:nvCxnSpPr>
        <p:spPr bwMode="auto">
          <a:xfrm>
            <a:off x="0" y="836613"/>
            <a:ext cx="8839200" cy="1587"/>
          </a:xfrm>
          <a:prstGeom prst="line">
            <a:avLst/>
          </a:prstGeom>
          <a:noFill/>
          <a:ln w="9525">
            <a:solidFill>
              <a:srgbClr val="1F497D"/>
            </a:solidFill>
            <a:round/>
            <a:headEnd/>
            <a:tailEnd/>
          </a:ln>
          <a:extLst>
            <a:ext uri="{909E8E84-426E-40DD-AFC4-6F175D3DCCD1}">
              <a14:hiddenFill xmlns:a14="http://schemas.microsoft.com/office/drawing/2010/main">
                <a:noFill/>
              </a14:hiddenFill>
            </a:ext>
          </a:extLst>
        </p:spPr>
      </p:cxnSp>
      <p:cxnSp>
        <p:nvCxnSpPr>
          <p:cNvPr id="9" name="Straight Connector 7"/>
          <p:cNvCxnSpPr>
            <a:cxnSpLocks noChangeShapeType="1"/>
          </p:cNvCxnSpPr>
          <p:nvPr userDrawn="1"/>
        </p:nvCxnSpPr>
        <p:spPr bwMode="auto">
          <a:xfrm>
            <a:off x="0" y="912813"/>
            <a:ext cx="8991600" cy="1587"/>
          </a:xfrm>
          <a:prstGeom prst="line">
            <a:avLst/>
          </a:prstGeom>
          <a:noFill/>
          <a:ln w="38100">
            <a:solidFill>
              <a:srgbClr val="1F497D"/>
            </a:solidFill>
            <a:round/>
            <a:headEnd/>
            <a:tailEnd/>
          </a:ln>
          <a:effectLst>
            <a:outerShdw blurRad="63500" dist="23000" dir="5400000" rotWithShape="0">
              <a:srgbClr val="000000">
                <a:alpha val="34998"/>
              </a:srgbClr>
            </a:outerShdw>
          </a:effectLst>
        </p:spPr>
      </p:cxnSp>
      <p:pic>
        <p:nvPicPr>
          <p:cNvPr id="10" name="Picture 10" descr="ContourGlobal TM Logo.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1" name="Straight Connector 4"/>
          <p:cNvCxnSpPr>
            <a:cxnSpLocks noChangeShapeType="1"/>
          </p:cNvCxnSpPr>
          <p:nvPr userDrawn="1"/>
        </p:nvCxnSpPr>
        <p:spPr bwMode="auto">
          <a:xfrm>
            <a:off x="1446213" y="6554788"/>
            <a:ext cx="7697787" cy="0"/>
          </a:xfrm>
          <a:prstGeom prst="line">
            <a:avLst/>
          </a:prstGeom>
          <a:noFill/>
          <a:ln w="9525">
            <a:solidFill>
              <a:srgbClr val="1F497D"/>
            </a:solidFill>
            <a:round/>
            <a:headEnd/>
            <a:tailEnd/>
          </a:ln>
          <a:extLst>
            <a:ext uri="{909E8E84-426E-40DD-AFC4-6F175D3DCCD1}">
              <a14:hiddenFill xmlns:a14="http://schemas.microsoft.com/office/drawing/2010/main">
                <a:noFill/>
              </a14:hiddenFill>
            </a:ext>
          </a:extLst>
        </p:spPr>
      </p:cxnSp>
      <p:sp>
        <p:nvSpPr>
          <p:cNvPr id="12" name="Slide Number Placeholder 5"/>
          <p:cNvSpPr txBox="1">
            <a:spLocks/>
          </p:cNvSpPr>
          <p:nvPr userDrawn="1"/>
        </p:nvSpPr>
        <p:spPr bwMode="auto">
          <a:xfrm>
            <a:off x="8610600" y="6553200"/>
            <a:ext cx="533400" cy="304800"/>
          </a:xfrm>
          <a:prstGeom prst="rect">
            <a:avLst/>
          </a:prstGeom>
          <a:solidFill>
            <a:srgbClr val="1F497D"/>
          </a:solidFill>
          <a:ln>
            <a:noFill/>
          </a:ln>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lnSpc>
                <a:spcPct val="100000"/>
              </a:lnSpc>
              <a:buClrTx/>
              <a:defRPr/>
            </a:pPr>
            <a:endParaRPr lang="en-US" altLang="en-US" sz="800" smtClean="0">
              <a:solidFill>
                <a:srgbClr val="FFFFFF"/>
              </a:solidFill>
              <a:ea typeface="+mn-ea"/>
            </a:endParaRPr>
          </a:p>
        </p:txBody>
      </p:sp>
      <p:sp>
        <p:nvSpPr>
          <p:cNvPr id="13" name="TextBox 11"/>
          <p:cNvSpPr txBox="1"/>
          <p:nvPr userDrawn="1"/>
        </p:nvSpPr>
        <p:spPr>
          <a:xfrm>
            <a:off x="7659688" y="6559550"/>
            <a:ext cx="896937" cy="198438"/>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100000"/>
              </a:lnSpc>
              <a:buClrTx/>
              <a:defRPr/>
            </a:pPr>
            <a:r>
              <a:rPr lang="en-US" altLang="en-US" sz="700" smtClean="0">
                <a:ea typeface="+mn-ea"/>
              </a:rPr>
              <a:t>Strictly Confidential</a:t>
            </a:r>
          </a:p>
        </p:txBody>
      </p:sp>
      <p:sp>
        <p:nvSpPr>
          <p:cNvPr id="14" name="GS Doctop Placeholder" hidden="1"/>
          <p:cNvSpPr txBox="1">
            <a:spLocks noChangeArrowheads="1"/>
          </p:cNvSpPr>
          <p:nvPr userDrawn="1"/>
        </p:nvSpPr>
        <p:spPr bwMode="auto">
          <a:xfrm>
            <a:off x="546100" y="0"/>
            <a:ext cx="5651500" cy="327025"/>
          </a:xfrm>
          <a:prstGeom prst="rect">
            <a:avLst/>
          </a:prstGeom>
          <a:noFill/>
          <a:ln>
            <a:noFill/>
          </a:ln>
          <a:extLst/>
        </p:spPr>
        <p:txBody>
          <a:bodyPr>
            <a:spAutoFit/>
          </a:bodyPr>
          <a:lstStyle>
            <a:lvl1pPr eaLnBrk="0" hangingPunct="0">
              <a:defRPr sz="1200">
                <a:solidFill>
                  <a:schemeClr val="tx1"/>
                </a:solidFill>
                <a:latin typeface="Calibri" pitchFamily="34" charset="0"/>
                <a:ea typeface="ＭＳ Ｐゴシック" pitchFamily="34" charset="-128"/>
              </a:defRPr>
            </a:lvl1pPr>
            <a:lvl2pPr marL="37931725" indent="-37474525" eaLnBrk="0" hangingPunct="0">
              <a:defRPr sz="1200">
                <a:solidFill>
                  <a:schemeClr val="tx1"/>
                </a:solidFill>
                <a:latin typeface="Calibri" pitchFamily="34" charset="0"/>
                <a:ea typeface="ＭＳ Ｐゴシック" pitchFamily="34" charset="-128"/>
              </a:defRPr>
            </a:lvl2pPr>
            <a:lvl3pPr eaLnBrk="0" hangingPunct="0">
              <a:defRPr sz="1200">
                <a:solidFill>
                  <a:schemeClr val="tx1"/>
                </a:solidFill>
                <a:latin typeface="Calibri" pitchFamily="34" charset="0"/>
                <a:ea typeface="ＭＳ Ｐゴシック" pitchFamily="34" charset="-128"/>
              </a:defRPr>
            </a:lvl3pPr>
            <a:lvl4pPr eaLnBrk="0" hangingPunct="0">
              <a:defRPr sz="1200">
                <a:solidFill>
                  <a:schemeClr val="tx1"/>
                </a:solidFill>
                <a:latin typeface="Calibri" pitchFamily="34" charset="0"/>
                <a:ea typeface="ＭＳ Ｐゴシック" pitchFamily="34" charset="-128"/>
              </a:defRPr>
            </a:lvl4pPr>
            <a:lvl5pPr eaLnBrk="0" hangingPunct="0">
              <a:defRPr sz="1200">
                <a:solidFill>
                  <a:schemeClr val="tx1"/>
                </a:solidFill>
                <a:latin typeface="Calibri" pitchFamily="34" charset="0"/>
                <a:ea typeface="ＭＳ Ｐゴシック" pitchFamily="34" charset="-128"/>
              </a:defRPr>
            </a:lvl5pPr>
            <a:lvl6pPr marL="4572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6pPr>
            <a:lvl7pPr marL="9144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7pPr>
            <a:lvl8pPr marL="13716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8pPr>
            <a:lvl9pPr marL="18288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9pPr>
          </a:lstStyle>
          <a:p>
            <a:pPr algn="l" eaLnBrk="1" hangingPunct="1">
              <a:defRPr/>
            </a:pPr>
            <a:r>
              <a:rPr lang="en-GB" sz="800" dirty="0" smtClean="0">
                <a:latin typeface="Arial" pitchFamily="34" charset="0"/>
              </a:rPr>
              <a:t>CONDOMINIUM2014\08. Ratings\Rating Agency Presentation\Combined\10 Consolidated </a:t>
            </a:r>
            <a:r>
              <a:rPr lang="en-GB" sz="800" dirty="0" err="1" smtClean="0">
                <a:latin typeface="Arial" pitchFamily="34" charset="0"/>
              </a:rPr>
              <a:t>ContourGlobal</a:t>
            </a:r>
            <a:r>
              <a:rPr lang="en-GB" sz="800" dirty="0" smtClean="0">
                <a:latin typeface="Arial" pitchFamily="34" charset="0"/>
              </a:rPr>
              <a:t> RAP (04.04.2014).ppt</a:t>
            </a:r>
            <a:endParaRPr lang="en-US" sz="800" dirty="0" smtClean="0">
              <a:latin typeface="Arial" pitchFamily="34" charset="0"/>
            </a:endParaRPr>
          </a:p>
        </p:txBody>
      </p:sp>
      <p:sp>
        <p:nvSpPr>
          <p:cNvPr id="15" name="SlideNumber"/>
          <p:cNvSpPr txBox="1">
            <a:spLocks noChangeArrowheads="1"/>
          </p:cNvSpPr>
          <p:nvPr userDrawn="1"/>
        </p:nvSpPr>
        <p:spPr bwMode="auto">
          <a:xfrm>
            <a:off x="7321550" y="6467475"/>
            <a:ext cx="1755775" cy="357188"/>
          </a:xfrm>
          <a:prstGeom prst="rect">
            <a:avLst/>
          </a:prstGeom>
          <a:noFill/>
          <a:ln>
            <a:noFill/>
          </a:ln>
          <a:effectLst/>
          <a:extLst/>
        </p:spPr>
        <p:txBody>
          <a:bodyPr lIns="0" rIns="0" anchor="b"/>
          <a:lstStyle>
            <a:lvl1pPr eaLnBrk="0" hangingPunct="0">
              <a:defRPr sz="1200">
                <a:solidFill>
                  <a:schemeClr val="tx1"/>
                </a:solidFill>
                <a:latin typeface="Calibri" pitchFamily="34" charset="0"/>
                <a:ea typeface="ＭＳ Ｐゴシック" pitchFamily="34" charset="-128"/>
              </a:defRPr>
            </a:lvl1pPr>
            <a:lvl2pPr marL="37931725" indent="-37474525" eaLnBrk="0" hangingPunct="0">
              <a:defRPr sz="1200">
                <a:solidFill>
                  <a:schemeClr val="tx1"/>
                </a:solidFill>
                <a:latin typeface="Calibri" pitchFamily="34" charset="0"/>
                <a:ea typeface="ＭＳ Ｐゴシック" pitchFamily="34" charset="-128"/>
              </a:defRPr>
            </a:lvl2pPr>
            <a:lvl3pPr eaLnBrk="0" hangingPunct="0">
              <a:defRPr sz="1200">
                <a:solidFill>
                  <a:schemeClr val="tx1"/>
                </a:solidFill>
                <a:latin typeface="Calibri" pitchFamily="34" charset="0"/>
                <a:ea typeface="ＭＳ Ｐゴシック" pitchFamily="34" charset="-128"/>
              </a:defRPr>
            </a:lvl3pPr>
            <a:lvl4pPr eaLnBrk="0" hangingPunct="0">
              <a:defRPr sz="1200">
                <a:solidFill>
                  <a:schemeClr val="tx1"/>
                </a:solidFill>
                <a:latin typeface="Calibri" pitchFamily="34" charset="0"/>
                <a:ea typeface="ＭＳ Ｐゴシック" pitchFamily="34" charset="-128"/>
              </a:defRPr>
            </a:lvl4pPr>
            <a:lvl5pPr eaLnBrk="0" hangingPunct="0">
              <a:defRPr sz="1200">
                <a:solidFill>
                  <a:schemeClr val="tx1"/>
                </a:solidFill>
                <a:latin typeface="Calibri" pitchFamily="34" charset="0"/>
                <a:ea typeface="ＭＳ Ｐゴシック" pitchFamily="34" charset="-128"/>
              </a:defRPr>
            </a:lvl5pPr>
            <a:lvl6pPr marL="4572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6pPr>
            <a:lvl7pPr marL="9144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7pPr>
            <a:lvl8pPr marL="13716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8pPr>
            <a:lvl9pPr marL="18288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9pPr>
          </a:lstStyle>
          <a:p>
            <a:pPr algn="r" eaLnBrk="1" hangingPunct="1">
              <a:lnSpc>
                <a:spcPct val="100000"/>
              </a:lnSpc>
              <a:buClrTx/>
              <a:defRPr/>
            </a:pPr>
            <a:fld id="{7E32F801-2DCD-490D-B7E8-F40949267C1D}" type="slidenum">
              <a:rPr lang="ja-JP" altLang="en-US" sz="1000" smtClean="0">
                <a:solidFill>
                  <a:schemeClr val="bg1"/>
                </a:solidFill>
              </a:rPr>
              <a:pPr algn="r" eaLnBrk="1" hangingPunct="1">
                <a:lnSpc>
                  <a:spcPct val="100000"/>
                </a:lnSpc>
                <a:buClrTx/>
                <a:defRPr/>
              </a:pPr>
              <a:t>‹#›</a:t>
            </a:fld>
            <a:endParaRPr lang="en-US" altLang="ja-JP" sz="1000" smtClean="0">
              <a:solidFill>
                <a:schemeClr val="bg1"/>
              </a:solidFill>
            </a:endParaRPr>
          </a:p>
        </p:txBody>
      </p:sp>
      <p:sp>
        <p:nvSpPr>
          <p:cNvPr id="16" name="MASTER_ITEMObjectTitle2"/>
          <p:cNvSpPr>
            <a:spLocks noChangeArrowheads="1"/>
          </p:cNvSpPr>
          <p:nvPr userDrawn="1">
            <p:custDataLst>
              <p:tags r:id="rId1"/>
            </p:custDataLst>
          </p:nvPr>
        </p:nvSpPr>
        <p:spPr bwMode="gray">
          <a:xfrm>
            <a:off x="-1255713" y="2506663"/>
            <a:ext cx="914400" cy="549275"/>
          </a:xfrm>
          <a:prstGeom prst="rect">
            <a:avLst/>
          </a:prstGeom>
          <a:solidFill>
            <a:schemeClr val="accent1"/>
          </a:solidFill>
          <a:ln w="6350" algn="ctr">
            <a:solidFill>
              <a:schemeClr val="accent1"/>
            </a:solidFill>
            <a:miter lim="800000"/>
            <a:headEnd/>
            <a:tailEnd/>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US" altLang="en-US" sz="1100" dirty="0" smtClean="0">
                <a:solidFill>
                  <a:srgbClr val="FFFFFF"/>
                </a:solidFill>
                <a:ea typeface="+mn-ea"/>
              </a:rPr>
              <a:t>37-91-137</a:t>
            </a:r>
          </a:p>
        </p:txBody>
      </p:sp>
      <p:sp>
        <p:nvSpPr>
          <p:cNvPr id="17" name="MASTER_ITEMObjectTitle2"/>
          <p:cNvSpPr>
            <a:spLocks noChangeArrowheads="1"/>
          </p:cNvSpPr>
          <p:nvPr userDrawn="1">
            <p:custDataLst>
              <p:tags r:id="rId2"/>
            </p:custDataLst>
          </p:nvPr>
        </p:nvSpPr>
        <p:spPr bwMode="gray">
          <a:xfrm>
            <a:off x="-1255713" y="3094038"/>
            <a:ext cx="914400" cy="549275"/>
          </a:xfrm>
          <a:prstGeom prst="rect">
            <a:avLst/>
          </a:prstGeom>
          <a:solidFill>
            <a:srgbClr val="4F81BD"/>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79-129-189</a:t>
            </a:r>
          </a:p>
        </p:txBody>
      </p:sp>
      <p:sp>
        <p:nvSpPr>
          <p:cNvPr id="18" name="MASTER_ITEMObjectTitle2"/>
          <p:cNvSpPr>
            <a:spLocks noChangeArrowheads="1"/>
          </p:cNvSpPr>
          <p:nvPr userDrawn="1">
            <p:custDataLst>
              <p:tags r:id="rId3"/>
            </p:custDataLst>
          </p:nvPr>
        </p:nvSpPr>
        <p:spPr bwMode="gray">
          <a:xfrm>
            <a:off x="-1255713" y="3681413"/>
            <a:ext cx="914400" cy="549275"/>
          </a:xfrm>
          <a:prstGeom prst="rect">
            <a:avLst/>
          </a:prstGeom>
          <a:solidFill>
            <a:srgbClr val="A6A6A6"/>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166-166-166</a:t>
            </a:r>
          </a:p>
        </p:txBody>
      </p:sp>
      <p:sp>
        <p:nvSpPr>
          <p:cNvPr id="19" name="MASTER_ITEMObjectTitle2"/>
          <p:cNvSpPr>
            <a:spLocks noChangeArrowheads="1"/>
          </p:cNvSpPr>
          <p:nvPr userDrawn="1">
            <p:custDataLst>
              <p:tags r:id="rId4"/>
            </p:custDataLst>
          </p:nvPr>
        </p:nvSpPr>
        <p:spPr bwMode="gray">
          <a:xfrm>
            <a:off x="-1255713" y="4268788"/>
            <a:ext cx="914400" cy="547687"/>
          </a:xfrm>
          <a:prstGeom prst="rect">
            <a:avLst/>
          </a:prstGeom>
          <a:solidFill>
            <a:srgbClr val="4198AF"/>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65-152-175</a:t>
            </a:r>
          </a:p>
        </p:txBody>
      </p:sp>
      <p:sp>
        <p:nvSpPr>
          <p:cNvPr id="20" name="MASTER_ITEMObjectTitle2"/>
          <p:cNvSpPr>
            <a:spLocks noChangeArrowheads="1"/>
          </p:cNvSpPr>
          <p:nvPr userDrawn="1">
            <p:custDataLst>
              <p:tags r:id="rId5"/>
            </p:custDataLst>
          </p:nvPr>
        </p:nvSpPr>
        <p:spPr bwMode="gray">
          <a:xfrm>
            <a:off x="-1255713" y="4856163"/>
            <a:ext cx="914400" cy="547687"/>
          </a:xfrm>
          <a:prstGeom prst="rect">
            <a:avLst/>
          </a:prstGeom>
          <a:solidFill>
            <a:srgbClr val="D3CDC9"/>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ea typeface="+mn-ea"/>
              </a:rPr>
              <a:t>211-205-201</a:t>
            </a:r>
          </a:p>
        </p:txBody>
      </p:sp>
      <p:sp>
        <p:nvSpPr>
          <p:cNvPr id="21" name="MASTER_ITEMObjectTitle2"/>
          <p:cNvSpPr>
            <a:spLocks noChangeArrowheads="1"/>
          </p:cNvSpPr>
          <p:nvPr userDrawn="1">
            <p:custDataLst>
              <p:tags r:id="rId6"/>
            </p:custDataLst>
          </p:nvPr>
        </p:nvSpPr>
        <p:spPr bwMode="gray">
          <a:xfrm>
            <a:off x="-1255713" y="5441950"/>
            <a:ext cx="914400" cy="549275"/>
          </a:xfrm>
          <a:prstGeom prst="rect">
            <a:avLst/>
          </a:prstGeom>
          <a:solidFill>
            <a:srgbClr val="99BCE6"/>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153-188-230</a:t>
            </a:r>
          </a:p>
        </p:txBody>
      </p:sp>
      <p:sp>
        <p:nvSpPr>
          <p:cNvPr id="22" name="MASTER_ITEMObjectTitle2"/>
          <p:cNvSpPr>
            <a:spLocks noChangeArrowheads="1"/>
          </p:cNvSpPr>
          <p:nvPr userDrawn="1">
            <p:custDataLst>
              <p:tags r:id="rId7"/>
            </p:custDataLst>
          </p:nvPr>
        </p:nvSpPr>
        <p:spPr bwMode="gray">
          <a:xfrm>
            <a:off x="-1255713" y="6029325"/>
            <a:ext cx="914400" cy="549275"/>
          </a:xfrm>
          <a:prstGeom prst="rect">
            <a:avLst/>
          </a:prstGeom>
          <a:solidFill>
            <a:srgbClr val="A7E0F4"/>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ea typeface="+mn-ea"/>
              </a:rPr>
              <a:t>167-224-244</a:t>
            </a:r>
          </a:p>
        </p:txBody>
      </p:sp>
      <p:sp>
        <p:nvSpPr>
          <p:cNvPr id="23" name="MASTER_ITEMObjectTitle2"/>
          <p:cNvSpPr>
            <a:spLocks noChangeArrowheads="1"/>
          </p:cNvSpPr>
          <p:nvPr userDrawn="1">
            <p:custDataLst>
              <p:tags r:id="rId8"/>
            </p:custDataLst>
          </p:nvPr>
        </p:nvSpPr>
        <p:spPr bwMode="gray">
          <a:xfrm>
            <a:off x="-1255713" y="1593850"/>
            <a:ext cx="914400" cy="547688"/>
          </a:xfrm>
          <a:prstGeom prst="rect">
            <a:avLst/>
          </a:prstGeom>
          <a:solidFill>
            <a:srgbClr val="1F497D"/>
          </a:solidFill>
          <a:ln w="6350" algn="ctr">
            <a:solidFill>
              <a:schemeClr val="accent1"/>
            </a:solidFill>
            <a:miter lim="800000"/>
            <a:headEnd/>
            <a:tailEnd/>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US" altLang="en-US" sz="1100" dirty="0" smtClean="0">
                <a:solidFill>
                  <a:srgbClr val="FFFFFF"/>
                </a:solidFill>
                <a:ea typeface="+mn-ea"/>
              </a:rPr>
              <a:t>31-73-125</a:t>
            </a:r>
          </a:p>
          <a:p>
            <a:pPr algn="ctr" eaLnBrk="1" hangingPunct="1">
              <a:spcBef>
                <a:spcPct val="0"/>
              </a:spcBef>
              <a:buClrTx/>
              <a:buSzTx/>
              <a:buFontTx/>
              <a:buNone/>
              <a:defRPr/>
            </a:pPr>
            <a:r>
              <a:rPr lang="en-US" altLang="en-US" sz="1100" dirty="0" smtClean="0">
                <a:solidFill>
                  <a:srgbClr val="FFFFFF"/>
                </a:solidFill>
                <a:ea typeface="+mn-ea"/>
              </a:rPr>
              <a:t>Heading</a:t>
            </a:r>
          </a:p>
        </p:txBody>
      </p:sp>
      <p:sp>
        <p:nvSpPr>
          <p:cNvPr id="24" name="MASTER_ITEMObjectTitle2"/>
          <p:cNvSpPr>
            <a:spLocks noChangeArrowheads="1"/>
          </p:cNvSpPr>
          <p:nvPr userDrawn="1">
            <p:custDataLst>
              <p:tags r:id="rId9"/>
            </p:custDataLst>
          </p:nvPr>
        </p:nvSpPr>
        <p:spPr bwMode="gray">
          <a:xfrm>
            <a:off x="-1255713" y="390525"/>
            <a:ext cx="914400" cy="549275"/>
          </a:xfrm>
          <a:prstGeom prst="rect">
            <a:avLst/>
          </a:prstGeom>
          <a:solidFill>
            <a:srgbClr val="F48A20"/>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chemeClr val="bg1"/>
                </a:solidFill>
                <a:ea typeface="+mn-ea"/>
              </a:rPr>
              <a:t>244-138-32</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5" name="SlideNumber"/>
          <p:cNvSpPr>
            <a:spLocks noGrp="1" noChangeArrowheads="1"/>
          </p:cNvSpPr>
          <p:nvPr>
            <p:ph type="sldNum" sz="quarter" idx="10"/>
          </p:nvPr>
        </p:nvSpPr>
        <p:spPr>
          <a:xfrm>
            <a:off x="7321550" y="6467475"/>
            <a:ext cx="1755775" cy="357188"/>
          </a:xfrm>
          <a:prstGeom prst="rect">
            <a:avLst/>
          </a:prstGeom>
        </p:spPr>
        <p:txBody>
          <a:bodyPr vert="horz" wrap="square" lIns="91440" tIns="45720" rIns="91440" bIns="45720" numCol="1" anchor="t" anchorCtr="0" compatLnSpc="1">
            <a:prstTxWarp prst="textNoShape">
              <a:avLst/>
            </a:prstTxWarp>
          </a:bodyPr>
          <a:lstStyle>
            <a:lvl1pPr>
              <a:defRPr>
                <a:ea typeface="ＭＳ Ｐゴシック" pitchFamily="34" charset="-128"/>
              </a:defRPr>
            </a:lvl1pPr>
          </a:lstStyle>
          <a:p>
            <a:pPr>
              <a:defRPr/>
            </a:pPr>
            <a:fld id="{2D84F4BA-DB26-4DA7-8BA0-4B4205155A02}" type="slidenum">
              <a:rPr lang="ja-JP" altLang="en-US"/>
              <a:pPr>
                <a:defRPr/>
              </a:pPr>
              <a:t>‹#›</a:t>
            </a:fld>
            <a:endParaRPr lang="en-US" altLang="ja-JP"/>
          </a:p>
        </p:txBody>
      </p:sp>
    </p:spTree>
    <p:extLst>
      <p:ext uri="{BB962C8B-B14F-4D97-AF65-F5344CB8AC3E}">
        <p14:creationId xmlns:p14="http://schemas.microsoft.com/office/powerpoint/2010/main" val="293685912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4" name="Rectangle 3"/>
          <p:cNvSpPr>
            <a:spLocks/>
          </p:cNvSpPr>
          <p:nvPr userDrawn="1"/>
        </p:nvSpPr>
        <p:spPr bwMode="auto">
          <a:xfrm>
            <a:off x="149807" y="137820"/>
            <a:ext cx="1198457" cy="1102563"/>
          </a:xfrm>
          <a:prstGeom prst="rect">
            <a:avLst/>
          </a:prstGeom>
          <a:solidFill>
            <a:srgbClr val="FF9600"/>
          </a:solidFill>
          <a:ln w="9525">
            <a:noFill/>
            <a:miter lim="800000"/>
            <a:headEnd/>
            <a:tailEnd/>
          </a:ln>
        </p:spPr>
        <p:txBody>
          <a:bodyPr/>
          <a:lstStyle/>
          <a:p>
            <a:pPr algn="just">
              <a:spcBef>
                <a:spcPct val="20000"/>
              </a:spcBef>
              <a:buClr>
                <a:srgbClr val="FF6600"/>
              </a:buClr>
              <a:buSzPct val="135000"/>
              <a:buFontTx/>
              <a:buChar char="•"/>
              <a:defRPr/>
            </a:pPr>
            <a:endParaRPr lang="en-US" sz="1447" dirty="0">
              <a:solidFill>
                <a:srgbClr val="000099"/>
              </a:solidFill>
              <a:latin typeface="Frutiger Light" pitchFamily="34" charset="0"/>
              <a:cs typeface="+mn-cs"/>
            </a:endParaRPr>
          </a:p>
        </p:txBody>
      </p:sp>
      <p:sp>
        <p:nvSpPr>
          <p:cNvPr id="6" name="Title Placeholder 25"/>
          <p:cNvSpPr>
            <a:spLocks noGrp="1"/>
          </p:cNvSpPr>
          <p:nvPr>
            <p:ph type="title"/>
          </p:nvPr>
        </p:nvSpPr>
        <p:spPr>
          <a:xfrm>
            <a:off x="700061" y="486182"/>
            <a:ext cx="8310718" cy="595384"/>
          </a:xfrm>
          <a:prstGeom prst="rect">
            <a:avLst/>
          </a:prstGeom>
        </p:spPr>
        <p:txBody>
          <a:bodyPr rtlCol="0">
            <a:normAutofit/>
          </a:bodyPr>
          <a:lstStyle>
            <a:lvl1pPr>
              <a:defRPr lang="en-GB" sz="2351" b="1" dirty="0">
                <a:solidFill>
                  <a:srgbClr val="000099"/>
                </a:solidFill>
                <a:latin typeface="Frutiger Light" pitchFamily="34" charset="0"/>
                <a:ea typeface="+mj-ea"/>
                <a:cs typeface="+mj-cs"/>
              </a:defRPr>
            </a:lvl1pPr>
          </a:lstStyle>
          <a:p>
            <a:r>
              <a:rPr lang="en-US" dirty="0" smtClean="0"/>
              <a:t>Click to edit Master title style</a:t>
            </a:r>
            <a:endParaRPr lang="en-GB" dirty="0"/>
          </a:p>
        </p:txBody>
      </p:sp>
      <p:sp>
        <p:nvSpPr>
          <p:cNvPr id="12" name="Content Placeholder 11"/>
          <p:cNvSpPr>
            <a:spLocks noGrp="1"/>
          </p:cNvSpPr>
          <p:nvPr>
            <p:ph sz="quarter" idx="12"/>
          </p:nvPr>
        </p:nvSpPr>
        <p:spPr>
          <a:xfrm>
            <a:off x="699935" y="1362412"/>
            <a:ext cx="8323068" cy="1761516"/>
          </a:xfrm>
          <a:prstGeom prst="rect">
            <a:avLst/>
          </a:prstGeom>
        </p:spPr>
        <p:txBody>
          <a:bodyPr/>
          <a:lstStyle>
            <a:lvl1pPr>
              <a:defRPr sz="1447">
                <a:solidFill>
                  <a:schemeClr val="accent2"/>
                </a:solidFill>
              </a:defRPr>
            </a:lvl1pPr>
            <a:lvl2pPr>
              <a:defRPr sz="1266">
                <a:solidFill>
                  <a:schemeClr val="accent1"/>
                </a:solidFill>
              </a:defRPr>
            </a:lvl2pPr>
            <a:lvl3pPr marL="203852" indent="-200981">
              <a:buClr>
                <a:schemeClr val="accent1"/>
              </a:buClr>
              <a:buFont typeface="Wingdings" pitchFamily="2" charset="2"/>
              <a:buChar char=""/>
              <a:defRPr sz="1266"/>
            </a:lvl3pPr>
            <a:lvl4pPr marL="373250" indent="-186625">
              <a:defRPr/>
            </a:lvl4pPr>
            <a:lvl5pPr marL="515372" indent="-142123">
              <a:buClr>
                <a:schemeClr val="accent1"/>
              </a:buClr>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608"/>
          <p:cNvSpPr>
            <a:spLocks noGrp="1" noChangeArrowheads="1"/>
          </p:cNvSpPr>
          <p:nvPr>
            <p:ph type="sldNum" sz="quarter" idx="13"/>
          </p:nvPr>
        </p:nvSpPr>
        <p:spPr>
          <a:xfrm>
            <a:off x="7138889" y="6382807"/>
            <a:ext cx="602110" cy="215344"/>
          </a:xfrm>
          <a:prstGeom prst="rect">
            <a:avLst/>
          </a:prstGeom>
        </p:spPr>
        <p:txBody>
          <a:bodyPr/>
          <a:lstStyle>
            <a:lvl1pPr algn="r">
              <a:lnSpc>
                <a:spcPts val="723"/>
              </a:lnSpc>
              <a:spcBef>
                <a:spcPct val="0"/>
              </a:spcBef>
              <a:defRPr sz="995" b="1">
                <a:solidFill>
                  <a:srgbClr val="133B9F"/>
                </a:solidFill>
                <a:latin typeface="Verdana" pitchFamily="34" charset="0"/>
              </a:defRPr>
            </a:lvl1pPr>
          </a:lstStyle>
          <a:p>
            <a:pPr>
              <a:defRPr/>
            </a:pPr>
            <a:fld id="{06E678B4-D3E9-4B68-B4E5-E7E4CBD5F949}" type="slidenum">
              <a:rPr lang="en-GB"/>
              <a:pPr>
                <a:defRPr/>
              </a:pPr>
              <a:t>‹#›</a:t>
            </a:fld>
            <a:endParaRPr lang="en-GB" dirty="0"/>
          </a:p>
        </p:txBody>
      </p:sp>
    </p:spTree>
    <p:extLst>
      <p:ext uri="{BB962C8B-B14F-4D97-AF65-F5344CB8AC3E}">
        <p14:creationId xmlns:p14="http://schemas.microsoft.com/office/powerpoint/2010/main" val="3810590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3.xml"/><Relationship Id="rId18" Type="http://schemas.openxmlformats.org/officeDocument/2006/relationships/tags" Target="../tags/tag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tags" Target="../tags/tag2.xml"/><Relationship Id="rId17" Type="http://schemas.openxmlformats.org/officeDocument/2006/relationships/tags" Target="../tags/tag7.xml"/><Relationship Id="rId2" Type="http://schemas.openxmlformats.org/officeDocument/2006/relationships/slideLayout" Target="../slideLayouts/slideLayout2.xml"/><Relationship Id="rId16" Type="http://schemas.openxmlformats.org/officeDocument/2006/relationships/tags" Target="../tags/tag6.xml"/><Relationship Id="rId20" Type="http://schemas.openxmlformats.org/officeDocument/2006/relationships/tags" Target="../tags/tag1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tags" Target="../tags/tag5.xml"/><Relationship Id="rId23" Type="http://schemas.openxmlformats.org/officeDocument/2006/relationships/image" Target="../media/image3.jpeg"/><Relationship Id="rId10" Type="http://schemas.openxmlformats.org/officeDocument/2006/relationships/slideLayout" Target="../slideLayouts/slideLayout10.xml"/><Relationship Id="rId19" Type="http://schemas.openxmlformats.org/officeDocument/2006/relationships/tags" Target="../tags/tag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4.xml"/><Relationship Id="rId22"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Pr>
        <a:solidFill>
          <a:schemeClr val="bg1"/>
        </a:solidFill>
        <a:effectLst/>
      </p:bgPr>
    </p:bg>
    <p:spTree>
      <p:nvGrpSpPr>
        <p:cNvPr id="1" name=""/>
        <p:cNvGrpSpPr/>
        <p:nvPr/>
      </p:nvGrpSpPr>
      <p:grpSpPr>
        <a:xfrm>
          <a:off x="0" y="0"/>
          <a:ext cx="0" cy="0"/>
          <a:chOff x="0" y="0"/>
          <a:chExt cx="0" cy="0"/>
        </a:xfrm>
      </p:grpSpPr>
      <p:sp>
        <p:nvSpPr>
          <p:cNvPr id="1026" name="Rectangle 8"/>
          <p:cNvSpPr>
            <a:spLocks noChangeArrowheads="1"/>
          </p:cNvSpPr>
          <p:nvPr userDrawn="1"/>
        </p:nvSpPr>
        <p:spPr bwMode="auto">
          <a:xfrm>
            <a:off x="0" y="0"/>
            <a:ext cx="914400" cy="838200"/>
          </a:xfrm>
          <a:prstGeom prst="rect">
            <a:avLst/>
          </a:prstGeom>
          <a:solidFill>
            <a:srgbClr val="1F497D"/>
          </a:solidFill>
          <a:ln>
            <a:noFill/>
          </a:ln>
          <a:extLst/>
        </p:spPr>
        <p:txBody>
          <a:bodyPr anchor="ctr"/>
          <a:lstStyle>
            <a:lvl1pPr eaLnBrk="0" hangingPunct="0">
              <a:defRPr sz="1200">
                <a:solidFill>
                  <a:schemeClr val="tx1"/>
                </a:solidFill>
                <a:latin typeface="Calibri" pitchFamily="34" charset="0"/>
              </a:defRPr>
            </a:lvl1pPr>
            <a:lvl2pPr marL="742950" indent="-285750" eaLnBrk="0" hangingPunct="0">
              <a:defRPr sz="1200">
                <a:solidFill>
                  <a:schemeClr val="tx1"/>
                </a:solidFill>
                <a:latin typeface="Calibri" pitchFamily="34" charset="0"/>
              </a:defRPr>
            </a:lvl2pPr>
            <a:lvl3pPr marL="1143000" indent="-228600" eaLnBrk="0" hangingPunct="0">
              <a:defRPr sz="1200">
                <a:solidFill>
                  <a:schemeClr val="tx1"/>
                </a:solidFill>
                <a:latin typeface="Calibri" pitchFamily="34" charset="0"/>
              </a:defRPr>
            </a:lvl3pPr>
            <a:lvl4pPr marL="1600200" indent="-228600" eaLnBrk="0" hangingPunct="0">
              <a:defRPr sz="1200">
                <a:solidFill>
                  <a:schemeClr val="tx1"/>
                </a:solidFill>
                <a:latin typeface="Calibri" pitchFamily="34" charset="0"/>
              </a:defRPr>
            </a:lvl4pPr>
            <a:lvl5pPr marL="2057400" indent="-228600" eaLnBrk="0" hangingPunct="0">
              <a:defRPr sz="1200">
                <a:solidFill>
                  <a:schemeClr val="tx1"/>
                </a:solidFill>
                <a:latin typeface="Calibri" pitchFamily="34" charset="0"/>
              </a:defRPr>
            </a:lvl5pPr>
            <a:lvl6pPr marL="25146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6pPr>
            <a:lvl7pPr marL="29718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7pPr>
            <a:lvl8pPr marL="34290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8pPr>
            <a:lvl9pPr marL="3886200" indent="-228600" algn="ctr" eaLnBrk="0" fontAlgn="base" hangingPunct="0">
              <a:lnSpc>
                <a:spcPct val="95000"/>
              </a:lnSpc>
              <a:spcBef>
                <a:spcPct val="0"/>
              </a:spcBef>
              <a:spcAft>
                <a:spcPct val="0"/>
              </a:spcAft>
              <a:buClr>
                <a:schemeClr val="bg1"/>
              </a:buClr>
              <a:defRPr sz="1200">
                <a:solidFill>
                  <a:schemeClr val="tx1"/>
                </a:solidFill>
                <a:latin typeface="Calibri" pitchFamily="34" charset="0"/>
              </a:defRPr>
            </a:lvl9pPr>
          </a:lstStyle>
          <a:p>
            <a:pPr algn="r" eaLnBrk="1" hangingPunct="1">
              <a:lnSpc>
                <a:spcPct val="100000"/>
              </a:lnSpc>
              <a:buClrTx/>
              <a:defRPr/>
            </a:pPr>
            <a:endParaRPr lang="en-US" altLang="en-US" sz="800" smtClean="0">
              <a:solidFill>
                <a:srgbClr val="FFFFFF"/>
              </a:solidFill>
              <a:ea typeface="+mn-ea"/>
            </a:endParaRPr>
          </a:p>
        </p:txBody>
      </p:sp>
      <p:pic>
        <p:nvPicPr>
          <p:cNvPr id="1027" name="ClientLogoHolder" descr="&lt;tags&gt;&lt;tag n=&quot;Visible&quot; v=&quot;False&quot; /&gt;&lt;/tags&gt;" hidden="1"/>
          <p:cNvPicPr>
            <a:picLocks noChangeAspect="1" noChangeArrowheads="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7640638" y="273050"/>
            <a:ext cx="10477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SlideTitle" descr="Text Box: Title"/>
          <p:cNvSpPr>
            <a:spLocks noGrp="1" noChangeArrowheads="1"/>
          </p:cNvSpPr>
          <p:nvPr>
            <p:ph type="title"/>
          </p:nvPr>
        </p:nvSpPr>
        <p:spPr bwMode="gray">
          <a:xfrm>
            <a:off x="1063625" y="142875"/>
            <a:ext cx="7775575" cy="347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spAutoFit/>
          </a:bodyPr>
          <a:lstStyle/>
          <a:p>
            <a:pPr lvl="0"/>
            <a:r>
              <a:rPr lang="en-US" altLang="ja-JP" smtClean="0"/>
              <a:t>Title</a:t>
            </a:r>
          </a:p>
        </p:txBody>
      </p:sp>
      <p:sp>
        <p:nvSpPr>
          <p:cNvPr id="771199" name="DraftAndConfidential" descr="&lt;tags&gt;&lt;tag n=&quot;Language&quot; v=&quot;ENG&quot; /&gt;&lt;/tags&gt;" hidden="1"/>
          <p:cNvSpPr txBox="1">
            <a:spLocks noChangeArrowheads="1"/>
          </p:cNvSpPr>
          <p:nvPr/>
        </p:nvSpPr>
        <p:spPr bwMode="auto">
          <a:xfrm>
            <a:off x="7667625" y="6273800"/>
            <a:ext cx="1025525" cy="144463"/>
          </a:xfrm>
          <a:prstGeom prst="rect">
            <a:avLst/>
          </a:prstGeom>
          <a:noFill/>
          <a:ln>
            <a:noFill/>
          </a:ln>
          <a:effectLst/>
          <a:extLst/>
        </p:spPr>
        <p:txBody>
          <a:bodyPr wrap="none" lIns="0" tIns="0" rIns="0" bIns="0">
            <a:spAutoFit/>
          </a:bodyPr>
          <a:lstStyle>
            <a:lvl1pPr algn="l" eaLnBrk="0" hangingPunct="0">
              <a:defRPr sz="2400">
                <a:solidFill>
                  <a:schemeClr val="tx1"/>
                </a:solidFill>
                <a:latin typeface="Calibri" pitchFamily="34" charset="0"/>
              </a:defRPr>
            </a:lvl1pPr>
            <a:lvl2pPr marL="1588" algn="l" eaLnBrk="0" hangingPunct="0">
              <a:defRPr sz="2400">
                <a:solidFill>
                  <a:schemeClr val="tx1"/>
                </a:solidFill>
                <a:latin typeface="Calibri" pitchFamily="34" charset="0"/>
              </a:defRPr>
            </a:lvl2pPr>
            <a:lvl3pPr marL="3175" algn="l" eaLnBrk="0" hangingPunct="0">
              <a:defRPr sz="2400">
                <a:solidFill>
                  <a:schemeClr val="tx1"/>
                </a:solidFill>
                <a:latin typeface="Calibri" pitchFamily="34" charset="0"/>
              </a:defRPr>
            </a:lvl3pPr>
            <a:lvl4pPr marL="4763" algn="l" eaLnBrk="0" hangingPunct="0">
              <a:defRPr sz="2400">
                <a:solidFill>
                  <a:schemeClr val="tx1"/>
                </a:solidFill>
                <a:latin typeface="Calibri" pitchFamily="34" charset="0"/>
              </a:defRPr>
            </a:lvl4pPr>
            <a:lvl5pPr marL="3484563" indent="-3300413" algn="l" eaLnBrk="0" hangingPunct="0">
              <a:defRPr sz="2400">
                <a:solidFill>
                  <a:schemeClr val="tx1"/>
                </a:solidFill>
                <a:latin typeface="Calibri" pitchFamily="34" charset="0"/>
              </a:defRPr>
            </a:lvl5pPr>
            <a:lvl6pPr marL="3941763" indent="-3300413" eaLnBrk="0" fontAlgn="base" hangingPunct="0">
              <a:spcBef>
                <a:spcPct val="0"/>
              </a:spcBef>
              <a:spcAft>
                <a:spcPct val="0"/>
              </a:spcAft>
              <a:defRPr sz="2400">
                <a:solidFill>
                  <a:schemeClr val="tx1"/>
                </a:solidFill>
                <a:latin typeface="Calibri" pitchFamily="34" charset="0"/>
              </a:defRPr>
            </a:lvl6pPr>
            <a:lvl7pPr marL="4398963" indent="-3300413" eaLnBrk="0" fontAlgn="base" hangingPunct="0">
              <a:spcBef>
                <a:spcPct val="0"/>
              </a:spcBef>
              <a:spcAft>
                <a:spcPct val="0"/>
              </a:spcAft>
              <a:defRPr sz="2400">
                <a:solidFill>
                  <a:schemeClr val="tx1"/>
                </a:solidFill>
                <a:latin typeface="Calibri" pitchFamily="34" charset="0"/>
              </a:defRPr>
            </a:lvl7pPr>
            <a:lvl8pPr marL="4856163" indent="-3300413" eaLnBrk="0" fontAlgn="base" hangingPunct="0">
              <a:spcBef>
                <a:spcPct val="0"/>
              </a:spcBef>
              <a:spcAft>
                <a:spcPct val="0"/>
              </a:spcAft>
              <a:defRPr sz="2400">
                <a:solidFill>
                  <a:schemeClr val="tx1"/>
                </a:solidFill>
                <a:latin typeface="Calibri" pitchFamily="34" charset="0"/>
              </a:defRPr>
            </a:lvl8pPr>
            <a:lvl9pPr marL="5313363" indent="-3300413" eaLnBrk="0" fontAlgn="base" hangingPunct="0">
              <a:spcBef>
                <a:spcPct val="0"/>
              </a:spcBef>
              <a:spcAft>
                <a:spcPct val="0"/>
              </a:spcAft>
              <a:defRPr sz="2400">
                <a:solidFill>
                  <a:schemeClr val="tx1"/>
                </a:solidFill>
                <a:latin typeface="Calibri" pitchFamily="34" charset="0"/>
              </a:defRPr>
            </a:lvl9pPr>
          </a:lstStyle>
          <a:p>
            <a:pPr algn="r" eaLnBrk="1" hangingPunct="1">
              <a:buClr>
                <a:schemeClr val="tx2"/>
              </a:buClr>
              <a:buSzPct val="120000"/>
              <a:buFont typeface="Wingdings" pitchFamily="2" charset="2"/>
              <a:buNone/>
              <a:defRPr/>
            </a:pPr>
            <a:r>
              <a:rPr lang="en-US" altLang="ja-JP" sz="1000" smtClean="0">
                <a:ea typeface="ＭＳ Ｐゴシック" pitchFamily="34" charset="-128"/>
              </a:rPr>
              <a:t>Confidential / Draft</a:t>
            </a:r>
          </a:p>
        </p:txBody>
      </p:sp>
      <p:pic>
        <p:nvPicPr>
          <p:cNvPr id="1030" name="CompanyLogoHolder" descr="&lt;tags&gt;&lt;tag n=&quot;Visible&quot; v=&quot;False&quot; /&gt;&lt;/tags&gt;" hidden="1"/>
          <p:cNvPicPr preferRelativeResize="0">
            <a:picLocks noChangeAspect="1" noChangeArrowheads="1"/>
          </p:cNvPicPr>
          <p:nvPr userDrawn="1"/>
        </p:nvPicPr>
        <p:blipFill>
          <a:blip r:embed="rId22" cstate="print">
            <a:extLst>
              <a:ext uri="{28A0092B-C50C-407E-A947-70E740481C1C}">
                <a14:useLocalDpi xmlns:a14="http://schemas.microsoft.com/office/drawing/2010/main" val="0"/>
              </a:ext>
            </a:extLst>
          </a:blip>
          <a:srcRect/>
          <a:stretch>
            <a:fillRect/>
          </a:stretch>
        </p:blipFill>
        <p:spPr bwMode="auto">
          <a:xfrm>
            <a:off x="449263" y="6240463"/>
            <a:ext cx="1628775"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pic>
      <p:cxnSp>
        <p:nvCxnSpPr>
          <p:cNvPr id="1031" name="Straight Connector 6"/>
          <p:cNvCxnSpPr>
            <a:cxnSpLocks noChangeShapeType="1"/>
          </p:cNvCxnSpPr>
          <p:nvPr userDrawn="1"/>
        </p:nvCxnSpPr>
        <p:spPr bwMode="auto">
          <a:xfrm>
            <a:off x="0" y="836613"/>
            <a:ext cx="8839200" cy="1587"/>
          </a:xfrm>
          <a:prstGeom prst="line">
            <a:avLst/>
          </a:prstGeom>
          <a:noFill/>
          <a:ln w="9525">
            <a:solidFill>
              <a:srgbClr val="1F497D"/>
            </a:solidFill>
            <a:round/>
            <a:headEnd/>
            <a:tailEnd/>
          </a:ln>
          <a:extLst>
            <a:ext uri="{909E8E84-426E-40DD-AFC4-6F175D3DCCD1}">
              <a14:hiddenFill xmlns:a14="http://schemas.microsoft.com/office/drawing/2010/main">
                <a:noFill/>
              </a14:hiddenFill>
            </a:ext>
          </a:extLst>
        </p:spPr>
      </p:cxnSp>
      <p:cxnSp>
        <p:nvCxnSpPr>
          <p:cNvPr id="1032" name="Straight Connector 7"/>
          <p:cNvCxnSpPr>
            <a:cxnSpLocks noChangeShapeType="1"/>
          </p:cNvCxnSpPr>
          <p:nvPr userDrawn="1"/>
        </p:nvCxnSpPr>
        <p:spPr bwMode="auto">
          <a:xfrm>
            <a:off x="0" y="912813"/>
            <a:ext cx="8991600" cy="1587"/>
          </a:xfrm>
          <a:prstGeom prst="line">
            <a:avLst/>
          </a:prstGeom>
          <a:noFill/>
          <a:ln w="38100">
            <a:solidFill>
              <a:srgbClr val="1F497D"/>
            </a:solidFill>
            <a:round/>
            <a:headEnd/>
            <a:tailEnd/>
          </a:ln>
          <a:effectLst>
            <a:outerShdw blurRad="63500" dist="23000" dir="5400000" rotWithShape="0">
              <a:srgbClr val="000000">
                <a:alpha val="34998"/>
              </a:srgbClr>
            </a:outerShdw>
          </a:effectLst>
        </p:spPr>
      </p:cxnSp>
      <p:pic>
        <p:nvPicPr>
          <p:cNvPr id="1033" name="Picture 10" descr="ContourGlobal TM Logo.jpg"/>
          <p:cNvPicPr>
            <a:picLocks noChangeAspect="1"/>
          </p:cNvPicPr>
          <p:nvPr userDrawn="1"/>
        </p:nvPicPr>
        <p:blipFill>
          <a:blip r:embed="rId23" cstate="print">
            <a:extLst>
              <a:ext uri="{28A0092B-C50C-407E-A947-70E740481C1C}">
                <a14:useLocalDpi xmlns:a14="http://schemas.microsoft.com/office/drawing/2010/main" val="0"/>
              </a:ext>
            </a:extLst>
          </a:blip>
          <a:srcRect/>
          <a:stretch>
            <a:fillRect/>
          </a:stretch>
        </p:blipFill>
        <p:spPr bwMode="auto">
          <a:xfrm>
            <a:off x="85725" y="6267450"/>
            <a:ext cx="1282700" cy="477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34" name="Straight Connector 4"/>
          <p:cNvCxnSpPr>
            <a:cxnSpLocks noChangeShapeType="1"/>
          </p:cNvCxnSpPr>
          <p:nvPr userDrawn="1"/>
        </p:nvCxnSpPr>
        <p:spPr bwMode="auto">
          <a:xfrm>
            <a:off x="1446213" y="6554788"/>
            <a:ext cx="7697787" cy="0"/>
          </a:xfrm>
          <a:prstGeom prst="line">
            <a:avLst/>
          </a:prstGeom>
          <a:noFill/>
          <a:ln w="9525">
            <a:solidFill>
              <a:srgbClr val="1F497D"/>
            </a:solidFill>
            <a:round/>
            <a:headEnd/>
            <a:tailEnd/>
          </a:ln>
          <a:extLst>
            <a:ext uri="{909E8E84-426E-40DD-AFC4-6F175D3DCCD1}">
              <a14:hiddenFill xmlns:a14="http://schemas.microsoft.com/office/drawing/2010/main">
                <a:noFill/>
              </a14:hiddenFill>
            </a:ext>
          </a:extLst>
        </p:spPr>
      </p:cxnSp>
      <p:sp>
        <p:nvSpPr>
          <p:cNvPr id="8" name="Slide Number Placeholder 5"/>
          <p:cNvSpPr txBox="1">
            <a:spLocks/>
          </p:cNvSpPr>
          <p:nvPr userDrawn="1"/>
        </p:nvSpPr>
        <p:spPr bwMode="auto">
          <a:xfrm>
            <a:off x="8610600" y="6553200"/>
            <a:ext cx="533400" cy="304800"/>
          </a:xfrm>
          <a:prstGeom prst="rect">
            <a:avLst/>
          </a:prstGeom>
          <a:solidFill>
            <a:srgbClr val="1F497D"/>
          </a:solidFill>
          <a:ln>
            <a:noFill/>
          </a:ln>
          <a:extLst/>
        </p:spPr>
        <p:txBody>
          <a:bodyPr anchor="ct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algn="r" eaLnBrk="1" hangingPunct="1">
              <a:lnSpc>
                <a:spcPct val="100000"/>
              </a:lnSpc>
              <a:buClrTx/>
              <a:defRPr/>
            </a:pPr>
            <a:endParaRPr lang="en-US" altLang="en-US" sz="800" smtClean="0">
              <a:solidFill>
                <a:srgbClr val="FFFFFF"/>
              </a:solidFill>
              <a:ea typeface="+mn-ea"/>
            </a:endParaRPr>
          </a:p>
        </p:txBody>
      </p:sp>
      <p:sp>
        <p:nvSpPr>
          <p:cNvPr id="10" name="TextBox 11"/>
          <p:cNvSpPr txBox="1"/>
          <p:nvPr userDrawn="1"/>
        </p:nvSpPr>
        <p:spPr>
          <a:xfrm>
            <a:off x="7659688" y="6559550"/>
            <a:ext cx="896937" cy="198438"/>
          </a:xfrm>
          <a:prstGeom prst="rect">
            <a:avLst/>
          </a:prstGeom>
          <a:noFill/>
        </p:spPr>
        <p:txBody>
          <a:bodyPr wrap="none">
            <a:spAutoFit/>
          </a:bodyPr>
          <a:lstStyle>
            <a:lvl1pPr algn="l" eaLnBrk="0" hangingPunct="0">
              <a:defRPr sz="2400">
                <a:solidFill>
                  <a:schemeClr val="tx1"/>
                </a:solidFill>
                <a:latin typeface="Calibri" pitchFamily="34" charset="0"/>
              </a:defRPr>
            </a:lvl1pPr>
            <a:lvl2pPr marL="742950" indent="-285750" algn="l" eaLnBrk="0" hangingPunct="0">
              <a:defRPr sz="2400">
                <a:solidFill>
                  <a:schemeClr val="tx1"/>
                </a:solidFill>
                <a:latin typeface="Calibri" pitchFamily="34" charset="0"/>
              </a:defRPr>
            </a:lvl2pPr>
            <a:lvl3pPr marL="1143000" indent="-228600" algn="l" eaLnBrk="0" hangingPunct="0">
              <a:defRPr sz="2400">
                <a:solidFill>
                  <a:schemeClr val="tx1"/>
                </a:solidFill>
                <a:latin typeface="Calibri" pitchFamily="34" charset="0"/>
              </a:defRPr>
            </a:lvl3pPr>
            <a:lvl4pPr marL="1600200" indent="-228600" algn="l" eaLnBrk="0" hangingPunct="0">
              <a:defRPr sz="2400">
                <a:solidFill>
                  <a:schemeClr val="tx1"/>
                </a:solidFill>
                <a:latin typeface="Calibri" pitchFamily="34" charset="0"/>
              </a:defRPr>
            </a:lvl4pPr>
            <a:lvl5pPr marL="2057400" indent="-228600" algn="l" eaLnBrk="0" hangingPunct="0">
              <a:defRPr sz="2400">
                <a:solidFill>
                  <a:schemeClr val="tx1"/>
                </a:solidFill>
                <a:latin typeface="Calibri" pitchFamily="34" charset="0"/>
              </a:defRPr>
            </a:lvl5pPr>
            <a:lvl6pPr marL="2514600" indent="-228600" eaLnBrk="0" fontAlgn="base" hangingPunct="0">
              <a:spcBef>
                <a:spcPct val="0"/>
              </a:spcBef>
              <a:spcAft>
                <a:spcPct val="0"/>
              </a:spcAft>
              <a:defRPr sz="2400">
                <a:solidFill>
                  <a:schemeClr val="tx1"/>
                </a:solidFill>
                <a:latin typeface="Calibri" pitchFamily="34" charset="0"/>
              </a:defRPr>
            </a:lvl6pPr>
            <a:lvl7pPr marL="2971800" indent="-228600" eaLnBrk="0" fontAlgn="base" hangingPunct="0">
              <a:spcBef>
                <a:spcPct val="0"/>
              </a:spcBef>
              <a:spcAft>
                <a:spcPct val="0"/>
              </a:spcAft>
              <a:defRPr sz="2400">
                <a:solidFill>
                  <a:schemeClr val="tx1"/>
                </a:solidFill>
                <a:latin typeface="Calibri" pitchFamily="34" charset="0"/>
              </a:defRPr>
            </a:lvl7pPr>
            <a:lvl8pPr marL="3429000" indent="-228600" eaLnBrk="0" fontAlgn="base" hangingPunct="0">
              <a:spcBef>
                <a:spcPct val="0"/>
              </a:spcBef>
              <a:spcAft>
                <a:spcPct val="0"/>
              </a:spcAft>
              <a:defRPr sz="2400">
                <a:solidFill>
                  <a:schemeClr val="tx1"/>
                </a:solidFill>
                <a:latin typeface="Calibri" pitchFamily="34" charset="0"/>
              </a:defRPr>
            </a:lvl8pPr>
            <a:lvl9pPr marL="3886200" indent="-228600" eaLnBrk="0" fontAlgn="base" hangingPunct="0">
              <a:spcBef>
                <a:spcPct val="0"/>
              </a:spcBef>
              <a:spcAft>
                <a:spcPct val="0"/>
              </a:spcAft>
              <a:defRPr sz="2400">
                <a:solidFill>
                  <a:schemeClr val="tx1"/>
                </a:solidFill>
                <a:latin typeface="Calibri" pitchFamily="34" charset="0"/>
              </a:defRPr>
            </a:lvl9pPr>
          </a:lstStyle>
          <a:p>
            <a:pPr eaLnBrk="1" hangingPunct="1">
              <a:lnSpc>
                <a:spcPct val="100000"/>
              </a:lnSpc>
              <a:buClrTx/>
              <a:defRPr/>
            </a:pPr>
            <a:r>
              <a:rPr lang="en-US" altLang="en-US" sz="700" smtClean="0">
                <a:ea typeface="+mn-ea"/>
              </a:rPr>
              <a:t>Strictly Confidential</a:t>
            </a:r>
          </a:p>
        </p:txBody>
      </p:sp>
      <p:sp>
        <p:nvSpPr>
          <p:cNvPr id="1039" name="GS Doctop Placeholder" hidden="1"/>
          <p:cNvSpPr txBox="1">
            <a:spLocks noChangeArrowheads="1"/>
          </p:cNvSpPr>
          <p:nvPr userDrawn="1"/>
        </p:nvSpPr>
        <p:spPr bwMode="auto">
          <a:xfrm>
            <a:off x="546100" y="0"/>
            <a:ext cx="5651500" cy="326243"/>
          </a:xfrm>
          <a:prstGeom prst="rect">
            <a:avLst/>
          </a:prstGeom>
          <a:noFill/>
          <a:ln>
            <a:noFill/>
          </a:ln>
          <a:extLst/>
        </p:spPr>
        <p:txBody>
          <a:bodyPr>
            <a:spAutoFit/>
          </a:bodyPr>
          <a:lstStyle>
            <a:lvl1pPr eaLnBrk="0" hangingPunct="0">
              <a:defRPr sz="1200">
                <a:solidFill>
                  <a:schemeClr val="tx1"/>
                </a:solidFill>
                <a:latin typeface="Calibri" pitchFamily="34" charset="0"/>
                <a:ea typeface="ＭＳ Ｐゴシック" pitchFamily="34" charset="-128"/>
              </a:defRPr>
            </a:lvl1pPr>
            <a:lvl2pPr marL="37931725" indent="-37474525" eaLnBrk="0" hangingPunct="0">
              <a:defRPr sz="1200">
                <a:solidFill>
                  <a:schemeClr val="tx1"/>
                </a:solidFill>
                <a:latin typeface="Calibri" pitchFamily="34" charset="0"/>
                <a:ea typeface="ＭＳ Ｐゴシック" pitchFamily="34" charset="-128"/>
              </a:defRPr>
            </a:lvl2pPr>
            <a:lvl3pPr eaLnBrk="0" hangingPunct="0">
              <a:defRPr sz="1200">
                <a:solidFill>
                  <a:schemeClr val="tx1"/>
                </a:solidFill>
                <a:latin typeface="Calibri" pitchFamily="34" charset="0"/>
                <a:ea typeface="ＭＳ Ｐゴシック" pitchFamily="34" charset="-128"/>
              </a:defRPr>
            </a:lvl3pPr>
            <a:lvl4pPr eaLnBrk="0" hangingPunct="0">
              <a:defRPr sz="1200">
                <a:solidFill>
                  <a:schemeClr val="tx1"/>
                </a:solidFill>
                <a:latin typeface="Calibri" pitchFamily="34" charset="0"/>
                <a:ea typeface="ＭＳ Ｐゴシック" pitchFamily="34" charset="-128"/>
              </a:defRPr>
            </a:lvl4pPr>
            <a:lvl5pPr eaLnBrk="0" hangingPunct="0">
              <a:defRPr sz="1200">
                <a:solidFill>
                  <a:schemeClr val="tx1"/>
                </a:solidFill>
                <a:latin typeface="Calibri" pitchFamily="34" charset="0"/>
                <a:ea typeface="ＭＳ Ｐゴシック" pitchFamily="34" charset="-128"/>
              </a:defRPr>
            </a:lvl5pPr>
            <a:lvl6pPr marL="4572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6pPr>
            <a:lvl7pPr marL="9144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7pPr>
            <a:lvl8pPr marL="13716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8pPr>
            <a:lvl9pPr marL="18288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9pPr>
          </a:lstStyle>
          <a:p>
            <a:pPr algn="l" eaLnBrk="1" hangingPunct="1">
              <a:defRPr/>
            </a:pPr>
            <a:r>
              <a:rPr lang="en-GB" sz="800" smtClean="0">
                <a:latin typeface="Arial" pitchFamily="34" charset="0"/>
              </a:rPr>
              <a:t>CONDOMINIUM2014\08. Ratings\Rating Agency Presentation\Combined\S&amp;P\06 CG Consolidated RAP (09 April 2014) - S&amp;P.pptx</a:t>
            </a:r>
            <a:endParaRPr lang="en-US" sz="800" smtClean="0">
              <a:latin typeface="Arial" pitchFamily="34" charset="0"/>
            </a:endParaRPr>
          </a:p>
        </p:txBody>
      </p:sp>
      <p:sp>
        <p:nvSpPr>
          <p:cNvPr id="16" name="SlideNumber"/>
          <p:cNvSpPr txBox="1">
            <a:spLocks noChangeArrowheads="1"/>
          </p:cNvSpPr>
          <p:nvPr userDrawn="1"/>
        </p:nvSpPr>
        <p:spPr bwMode="auto">
          <a:xfrm>
            <a:off x="7321550" y="6467475"/>
            <a:ext cx="1755775" cy="357188"/>
          </a:xfrm>
          <a:prstGeom prst="rect">
            <a:avLst/>
          </a:prstGeom>
          <a:noFill/>
          <a:ln>
            <a:noFill/>
          </a:ln>
          <a:effectLst/>
          <a:extLst/>
        </p:spPr>
        <p:txBody>
          <a:bodyPr lIns="0" rIns="0" anchor="b"/>
          <a:lstStyle>
            <a:lvl1pPr eaLnBrk="0" hangingPunct="0">
              <a:defRPr sz="1200">
                <a:solidFill>
                  <a:schemeClr val="tx1"/>
                </a:solidFill>
                <a:latin typeface="Calibri" pitchFamily="34" charset="0"/>
                <a:ea typeface="ＭＳ Ｐゴシック" pitchFamily="34" charset="-128"/>
              </a:defRPr>
            </a:lvl1pPr>
            <a:lvl2pPr marL="37931725" indent="-37474525" eaLnBrk="0" hangingPunct="0">
              <a:defRPr sz="1200">
                <a:solidFill>
                  <a:schemeClr val="tx1"/>
                </a:solidFill>
                <a:latin typeface="Calibri" pitchFamily="34" charset="0"/>
                <a:ea typeface="ＭＳ Ｐゴシック" pitchFamily="34" charset="-128"/>
              </a:defRPr>
            </a:lvl2pPr>
            <a:lvl3pPr eaLnBrk="0" hangingPunct="0">
              <a:defRPr sz="1200">
                <a:solidFill>
                  <a:schemeClr val="tx1"/>
                </a:solidFill>
                <a:latin typeface="Calibri" pitchFamily="34" charset="0"/>
                <a:ea typeface="ＭＳ Ｐゴシック" pitchFamily="34" charset="-128"/>
              </a:defRPr>
            </a:lvl3pPr>
            <a:lvl4pPr eaLnBrk="0" hangingPunct="0">
              <a:defRPr sz="1200">
                <a:solidFill>
                  <a:schemeClr val="tx1"/>
                </a:solidFill>
                <a:latin typeface="Calibri" pitchFamily="34" charset="0"/>
                <a:ea typeface="ＭＳ Ｐゴシック" pitchFamily="34" charset="-128"/>
              </a:defRPr>
            </a:lvl4pPr>
            <a:lvl5pPr eaLnBrk="0" hangingPunct="0">
              <a:defRPr sz="1200">
                <a:solidFill>
                  <a:schemeClr val="tx1"/>
                </a:solidFill>
                <a:latin typeface="Calibri" pitchFamily="34" charset="0"/>
                <a:ea typeface="ＭＳ Ｐゴシック" pitchFamily="34" charset="-128"/>
              </a:defRPr>
            </a:lvl5pPr>
            <a:lvl6pPr marL="4572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6pPr>
            <a:lvl7pPr marL="9144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7pPr>
            <a:lvl8pPr marL="13716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8pPr>
            <a:lvl9pPr marL="1828800" eaLnBrk="0" fontAlgn="base" hangingPunct="0">
              <a:lnSpc>
                <a:spcPct val="95000"/>
              </a:lnSpc>
              <a:spcBef>
                <a:spcPct val="0"/>
              </a:spcBef>
              <a:spcAft>
                <a:spcPct val="0"/>
              </a:spcAft>
              <a:defRPr sz="1200">
                <a:solidFill>
                  <a:schemeClr val="tx1"/>
                </a:solidFill>
                <a:latin typeface="Calibri" pitchFamily="34" charset="0"/>
                <a:ea typeface="ＭＳ Ｐゴシック" pitchFamily="34" charset="-128"/>
              </a:defRPr>
            </a:lvl9pPr>
          </a:lstStyle>
          <a:p>
            <a:pPr algn="r" eaLnBrk="1" hangingPunct="1">
              <a:lnSpc>
                <a:spcPct val="100000"/>
              </a:lnSpc>
              <a:buClrTx/>
              <a:defRPr/>
            </a:pPr>
            <a:fld id="{2523F427-93FA-435F-9A29-3D26B44578B4}" type="slidenum">
              <a:rPr lang="ja-JP" altLang="en-US" sz="1000" smtClean="0">
                <a:solidFill>
                  <a:schemeClr val="bg1"/>
                </a:solidFill>
              </a:rPr>
              <a:pPr algn="r" eaLnBrk="1" hangingPunct="1">
                <a:lnSpc>
                  <a:spcPct val="100000"/>
                </a:lnSpc>
                <a:buClrTx/>
                <a:defRPr/>
              </a:pPr>
              <a:t>‹#›</a:t>
            </a:fld>
            <a:endParaRPr lang="en-US" altLang="ja-JP" sz="1000" smtClean="0">
              <a:solidFill>
                <a:schemeClr val="bg1"/>
              </a:solidFill>
            </a:endParaRPr>
          </a:p>
        </p:txBody>
      </p:sp>
      <p:sp>
        <p:nvSpPr>
          <p:cNvPr id="2" name="Text Placeholder 2"/>
          <p:cNvSpPr>
            <a:spLocks noGrp="1"/>
          </p:cNvSpPr>
          <p:nvPr>
            <p:ph type="body" idx="1"/>
          </p:nvPr>
        </p:nvSpPr>
        <p:spPr bwMode="auto">
          <a:xfrm>
            <a:off x="452438" y="1592263"/>
            <a:ext cx="83867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22" name="MASTER_ITEMObjectTitle2"/>
          <p:cNvSpPr>
            <a:spLocks noChangeArrowheads="1"/>
          </p:cNvSpPr>
          <p:nvPr userDrawn="1">
            <p:custDataLst>
              <p:tags r:id="rId12"/>
            </p:custDataLst>
          </p:nvPr>
        </p:nvSpPr>
        <p:spPr bwMode="gray">
          <a:xfrm>
            <a:off x="-1255713" y="2506663"/>
            <a:ext cx="914400" cy="549275"/>
          </a:xfrm>
          <a:prstGeom prst="rect">
            <a:avLst/>
          </a:prstGeom>
          <a:solidFill>
            <a:schemeClr val="accent1"/>
          </a:solidFill>
          <a:ln w="6350" algn="ctr">
            <a:solidFill>
              <a:schemeClr val="accent1"/>
            </a:solidFill>
            <a:miter lim="800000"/>
            <a:headEnd/>
            <a:tailEnd/>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US" altLang="en-US" sz="1100" dirty="0" smtClean="0">
                <a:solidFill>
                  <a:srgbClr val="FFFFFF"/>
                </a:solidFill>
                <a:ea typeface="+mn-ea"/>
              </a:rPr>
              <a:t>37-91-137</a:t>
            </a:r>
          </a:p>
        </p:txBody>
      </p:sp>
      <p:sp>
        <p:nvSpPr>
          <p:cNvPr id="23" name="MASTER_ITEMObjectTitle2"/>
          <p:cNvSpPr>
            <a:spLocks noChangeArrowheads="1"/>
          </p:cNvSpPr>
          <p:nvPr userDrawn="1">
            <p:custDataLst>
              <p:tags r:id="rId13"/>
            </p:custDataLst>
          </p:nvPr>
        </p:nvSpPr>
        <p:spPr bwMode="gray">
          <a:xfrm>
            <a:off x="-1255713" y="3094038"/>
            <a:ext cx="914400" cy="549275"/>
          </a:xfrm>
          <a:prstGeom prst="rect">
            <a:avLst/>
          </a:prstGeom>
          <a:solidFill>
            <a:srgbClr val="4F81BD"/>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79-129-189</a:t>
            </a:r>
          </a:p>
        </p:txBody>
      </p:sp>
      <p:sp>
        <p:nvSpPr>
          <p:cNvPr id="24" name="MASTER_ITEMObjectTitle2"/>
          <p:cNvSpPr>
            <a:spLocks noChangeArrowheads="1"/>
          </p:cNvSpPr>
          <p:nvPr userDrawn="1">
            <p:custDataLst>
              <p:tags r:id="rId14"/>
            </p:custDataLst>
          </p:nvPr>
        </p:nvSpPr>
        <p:spPr bwMode="gray">
          <a:xfrm>
            <a:off x="-1255713" y="3681413"/>
            <a:ext cx="914400" cy="549275"/>
          </a:xfrm>
          <a:prstGeom prst="rect">
            <a:avLst/>
          </a:prstGeom>
          <a:solidFill>
            <a:srgbClr val="A6A6A6"/>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166-166-166</a:t>
            </a:r>
          </a:p>
        </p:txBody>
      </p:sp>
      <p:sp>
        <p:nvSpPr>
          <p:cNvPr id="25" name="MASTER_ITEMObjectTitle2"/>
          <p:cNvSpPr>
            <a:spLocks noChangeArrowheads="1"/>
          </p:cNvSpPr>
          <p:nvPr userDrawn="1">
            <p:custDataLst>
              <p:tags r:id="rId15"/>
            </p:custDataLst>
          </p:nvPr>
        </p:nvSpPr>
        <p:spPr bwMode="gray">
          <a:xfrm>
            <a:off x="-1255713" y="4268788"/>
            <a:ext cx="914400" cy="547687"/>
          </a:xfrm>
          <a:prstGeom prst="rect">
            <a:avLst/>
          </a:prstGeom>
          <a:solidFill>
            <a:srgbClr val="4198AF"/>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65-152-175</a:t>
            </a:r>
          </a:p>
        </p:txBody>
      </p:sp>
      <p:sp>
        <p:nvSpPr>
          <p:cNvPr id="26" name="MASTER_ITEMObjectTitle2"/>
          <p:cNvSpPr>
            <a:spLocks noChangeArrowheads="1"/>
          </p:cNvSpPr>
          <p:nvPr userDrawn="1">
            <p:custDataLst>
              <p:tags r:id="rId16"/>
            </p:custDataLst>
          </p:nvPr>
        </p:nvSpPr>
        <p:spPr bwMode="gray">
          <a:xfrm>
            <a:off x="-1255713" y="4856163"/>
            <a:ext cx="914400" cy="547687"/>
          </a:xfrm>
          <a:prstGeom prst="rect">
            <a:avLst/>
          </a:prstGeom>
          <a:solidFill>
            <a:srgbClr val="D3CDC9"/>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ea typeface="+mn-ea"/>
              </a:rPr>
              <a:t>211-205-201</a:t>
            </a:r>
          </a:p>
        </p:txBody>
      </p:sp>
      <p:sp>
        <p:nvSpPr>
          <p:cNvPr id="27" name="MASTER_ITEMObjectTitle2"/>
          <p:cNvSpPr>
            <a:spLocks noChangeArrowheads="1"/>
          </p:cNvSpPr>
          <p:nvPr userDrawn="1">
            <p:custDataLst>
              <p:tags r:id="rId17"/>
            </p:custDataLst>
          </p:nvPr>
        </p:nvSpPr>
        <p:spPr bwMode="gray">
          <a:xfrm>
            <a:off x="-1255713" y="5441950"/>
            <a:ext cx="914400" cy="549275"/>
          </a:xfrm>
          <a:prstGeom prst="rect">
            <a:avLst/>
          </a:prstGeom>
          <a:solidFill>
            <a:srgbClr val="99BCE6"/>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rgbClr val="FFFFFF"/>
                </a:solidFill>
                <a:ea typeface="+mn-ea"/>
              </a:rPr>
              <a:t>153-188-230</a:t>
            </a:r>
          </a:p>
        </p:txBody>
      </p:sp>
      <p:sp>
        <p:nvSpPr>
          <p:cNvPr id="28" name="MASTER_ITEMObjectTitle2"/>
          <p:cNvSpPr>
            <a:spLocks noChangeArrowheads="1"/>
          </p:cNvSpPr>
          <p:nvPr userDrawn="1">
            <p:custDataLst>
              <p:tags r:id="rId18"/>
            </p:custDataLst>
          </p:nvPr>
        </p:nvSpPr>
        <p:spPr bwMode="gray">
          <a:xfrm>
            <a:off x="-1255713" y="6029325"/>
            <a:ext cx="914400" cy="549275"/>
          </a:xfrm>
          <a:prstGeom prst="rect">
            <a:avLst/>
          </a:prstGeom>
          <a:solidFill>
            <a:srgbClr val="A7E0F4"/>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ea typeface="+mn-ea"/>
              </a:rPr>
              <a:t>167-224-244</a:t>
            </a:r>
          </a:p>
        </p:txBody>
      </p:sp>
      <p:sp>
        <p:nvSpPr>
          <p:cNvPr id="29" name="MASTER_ITEMObjectTitle2"/>
          <p:cNvSpPr>
            <a:spLocks noChangeArrowheads="1"/>
          </p:cNvSpPr>
          <p:nvPr userDrawn="1">
            <p:custDataLst>
              <p:tags r:id="rId19"/>
            </p:custDataLst>
          </p:nvPr>
        </p:nvSpPr>
        <p:spPr bwMode="gray">
          <a:xfrm>
            <a:off x="-1255713" y="1593850"/>
            <a:ext cx="914400" cy="547688"/>
          </a:xfrm>
          <a:prstGeom prst="rect">
            <a:avLst/>
          </a:prstGeom>
          <a:solidFill>
            <a:srgbClr val="1F497D"/>
          </a:solidFill>
          <a:ln w="6350" algn="ctr">
            <a:solidFill>
              <a:schemeClr val="accent1"/>
            </a:solidFill>
            <a:miter lim="800000"/>
            <a:headEnd/>
            <a:tailEnd/>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US" altLang="en-US" sz="1100" dirty="0" smtClean="0">
                <a:solidFill>
                  <a:srgbClr val="FFFFFF"/>
                </a:solidFill>
                <a:ea typeface="+mn-ea"/>
              </a:rPr>
              <a:t>31-73-125</a:t>
            </a:r>
          </a:p>
          <a:p>
            <a:pPr algn="ctr" eaLnBrk="1" hangingPunct="1">
              <a:spcBef>
                <a:spcPct val="0"/>
              </a:spcBef>
              <a:buClrTx/>
              <a:buSzTx/>
              <a:buFontTx/>
              <a:buNone/>
              <a:defRPr/>
            </a:pPr>
            <a:r>
              <a:rPr lang="en-US" altLang="en-US" sz="1100" dirty="0" smtClean="0">
                <a:solidFill>
                  <a:srgbClr val="FFFFFF"/>
                </a:solidFill>
                <a:ea typeface="+mn-ea"/>
              </a:rPr>
              <a:t>Heading</a:t>
            </a:r>
          </a:p>
        </p:txBody>
      </p:sp>
      <p:sp>
        <p:nvSpPr>
          <p:cNvPr id="30" name="MASTER_ITEMObjectTitle2"/>
          <p:cNvSpPr>
            <a:spLocks noChangeArrowheads="1"/>
          </p:cNvSpPr>
          <p:nvPr userDrawn="1">
            <p:custDataLst>
              <p:tags r:id="rId20"/>
            </p:custDataLst>
          </p:nvPr>
        </p:nvSpPr>
        <p:spPr bwMode="gray">
          <a:xfrm>
            <a:off x="-1255713" y="390525"/>
            <a:ext cx="914400" cy="549275"/>
          </a:xfrm>
          <a:prstGeom prst="rect">
            <a:avLst/>
          </a:prstGeom>
          <a:solidFill>
            <a:srgbClr val="F48A20"/>
          </a:solidFill>
          <a:ln>
            <a:noFill/>
          </a:ln>
          <a:effectLst/>
        </p:spPr>
        <p:txBody>
          <a:bodyPr lIns="46688" tIns="46688" rIns="46688" bIns="46688" anchor="ctr"/>
          <a:lstStyle>
            <a:lvl1pPr algn="l" defTabSz="727075" eaLnBrk="0" hangingPunct="0">
              <a:spcBef>
                <a:spcPct val="95000"/>
              </a:spcBef>
              <a:buClr>
                <a:schemeClr val="tx1"/>
              </a:buClr>
              <a:buSzPct val="120000"/>
              <a:buFont typeface="Wingdings" pitchFamily="2" charset="2"/>
              <a:defRPr sz="1400" b="1">
                <a:solidFill>
                  <a:schemeClr val="tx1"/>
                </a:solidFill>
                <a:latin typeface="Calibri" pitchFamily="34" charset="0"/>
              </a:defRPr>
            </a:lvl1pPr>
            <a:lvl2pPr marL="493713" indent="-225425" algn="l" defTabSz="727075" eaLnBrk="0" hangingPunct="0">
              <a:spcBef>
                <a:spcPct val="36000"/>
              </a:spcBef>
              <a:buClr>
                <a:schemeClr val="tx1"/>
              </a:buClr>
              <a:buSzPct val="120000"/>
              <a:defRPr sz="1400">
                <a:solidFill>
                  <a:schemeClr val="tx1"/>
                </a:solidFill>
                <a:latin typeface="Calibri" pitchFamily="34" charset="0"/>
              </a:defRPr>
            </a:lvl2pPr>
            <a:lvl3pPr marL="755650" indent="-260350" algn="l" defTabSz="727075" eaLnBrk="0" hangingPunct="0">
              <a:buClr>
                <a:schemeClr val="tx1"/>
              </a:buClr>
              <a:buSzPct val="110000"/>
              <a:buChar char="•"/>
              <a:defRPr sz="1400">
                <a:solidFill>
                  <a:schemeClr val="tx1"/>
                </a:solidFill>
                <a:latin typeface="Calibri" pitchFamily="34" charset="0"/>
              </a:defRPr>
            </a:lvl3pPr>
            <a:lvl4pPr marL="1001713" indent="-244475" algn="l" defTabSz="727075" eaLnBrk="0" hangingPunct="0">
              <a:buClr>
                <a:schemeClr val="tx1"/>
              </a:buClr>
              <a:buFont typeface="Calibri" pitchFamily="34" charset="0"/>
              <a:buChar char="−"/>
              <a:defRPr sz="1400">
                <a:solidFill>
                  <a:schemeClr val="tx1"/>
                </a:solidFill>
                <a:latin typeface="Calibri" pitchFamily="34" charset="0"/>
              </a:defRPr>
            </a:lvl4pPr>
            <a:lvl5pPr marL="3121025" indent="15875" algn="l" defTabSz="727075" eaLnBrk="0" hangingPunct="0">
              <a:buClr>
                <a:schemeClr val="tx1"/>
              </a:buClr>
              <a:buChar char="•"/>
              <a:defRPr sz="1400">
                <a:solidFill>
                  <a:schemeClr val="tx1"/>
                </a:solidFill>
                <a:latin typeface="Calibri" pitchFamily="34" charset="0"/>
              </a:defRPr>
            </a:lvl5pPr>
            <a:lvl6pPr marL="35782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6pPr>
            <a:lvl7pPr marL="40354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7pPr>
            <a:lvl8pPr marL="44926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8pPr>
            <a:lvl9pPr marL="4949825" indent="15875" defTabSz="727075" eaLnBrk="0" fontAlgn="base" hangingPunct="0">
              <a:lnSpc>
                <a:spcPct val="95000"/>
              </a:lnSpc>
              <a:spcBef>
                <a:spcPct val="0"/>
              </a:spcBef>
              <a:spcAft>
                <a:spcPct val="0"/>
              </a:spcAft>
              <a:buClr>
                <a:schemeClr val="tx1"/>
              </a:buClr>
              <a:buChar char="•"/>
              <a:defRPr sz="1400">
                <a:solidFill>
                  <a:schemeClr val="tx1"/>
                </a:solidFill>
                <a:latin typeface="Calibri" pitchFamily="34" charset="0"/>
              </a:defRPr>
            </a:lvl9pPr>
          </a:lstStyle>
          <a:p>
            <a:pPr algn="ctr" eaLnBrk="1" hangingPunct="1">
              <a:spcBef>
                <a:spcPct val="0"/>
              </a:spcBef>
              <a:buClrTx/>
              <a:buSzTx/>
              <a:buFontTx/>
              <a:buNone/>
              <a:defRPr/>
            </a:pPr>
            <a:r>
              <a:rPr lang="en-GB" altLang="en-US" sz="1100" dirty="0" smtClean="0">
                <a:solidFill>
                  <a:schemeClr val="bg1"/>
                </a:solidFill>
                <a:ea typeface="+mn-ea"/>
              </a:rPr>
              <a:t>244-138-32</a:t>
            </a:r>
          </a:p>
        </p:txBody>
      </p:sp>
    </p:spTree>
  </p:cSld>
  <p:clrMap bg1="lt1" tx1="dk1" bg2="lt2" tx2="dk2" accent1="accent1" accent2="accent2" accent3="accent3" accent4="accent4" accent5="accent5" accent6="accent6" hlink="hlink" folHlink="folHlink"/>
  <p:sldLayoutIdLst>
    <p:sldLayoutId id="2147484525" r:id="rId1"/>
    <p:sldLayoutId id="2147484526" r:id="rId2"/>
    <p:sldLayoutId id="2147484527" r:id="rId3"/>
    <p:sldLayoutId id="2147484528" r:id="rId4"/>
    <p:sldLayoutId id="2147484529" r:id="rId5"/>
    <p:sldLayoutId id="2147484530" r:id="rId6"/>
    <p:sldLayoutId id="2147484531" r:id="rId7"/>
    <p:sldLayoutId id="2147484542" r:id="rId8"/>
    <p:sldLayoutId id="2147484543" r:id="rId9"/>
    <p:sldLayoutId id="2147484544" r:id="rId10"/>
  </p:sldLayoutIdLst>
  <p:hf hdr="0" ftr="0" dt="0"/>
  <p:txStyles>
    <p:titleStyle>
      <a:lvl1pPr algn="l" defTabSz="728663" rtl="0" eaLnBrk="0" fontAlgn="base" hangingPunct="0">
        <a:lnSpc>
          <a:spcPct val="95000"/>
        </a:lnSpc>
        <a:spcBef>
          <a:spcPct val="0"/>
        </a:spcBef>
        <a:spcAft>
          <a:spcPct val="0"/>
        </a:spcAft>
        <a:defRPr sz="2400">
          <a:solidFill>
            <a:schemeClr val="tx2"/>
          </a:solidFill>
          <a:latin typeface="+mj-lt"/>
          <a:ea typeface="MS PGothic" pitchFamily="34" charset="-128"/>
          <a:cs typeface="+mj-cs"/>
        </a:defRPr>
      </a:lvl1pPr>
      <a:lvl2pPr algn="l" defTabSz="728663" rtl="0" eaLnBrk="0" fontAlgn="base" hangingPunct="0">
        <a:lnSpc>
          <a:spcPct val="95000"/>
        </a:lnSpc>
        <a:spcBef>
          <a:spcPct val="0"/>
        </a:spcBef>
        <a:spcAft>
          <a:spcPct val="0"/>
        </a:spcAft>
        <a:defRPr sz="2400">
          <a:solidFill>
            <a:schemeClr val="tx2"/>
          </a:solidFill>
          <a:latin typeface="Calibri" pitchFamily="34" charset="0"/>
          <a:ea typeface="MS PGothic" pitchFamily="34" charset="-128"/>
        </a:defRPr>
      </a:lvl2pPr>
      <a:lvl3pPr algn="l" defTabSz="728663" rtl="0" eaLnBrk="0" fontAlgn="base" hangingPunct="0">
        <a:lnSpc>
          <a:spcPct val="95000"/>
        </a:lnSpc>
        <a:spcBef>
          <a:spcPct val="0"/>
        </a:spcBef>
        <a:spcAft>
          <a:spcPct val="0"/>
        </a:spcAft>
        <a:defRPr sz="2400">
          <a:solidFill>
            <a:schemeClr val="tx2"/>
          </a:solidFill>
          <a:latin typeface="Calibri" pitchFamily="34" charset="0"/>
          <a:ea typeface="MS PGothic" pitchFamily="34" charset="-128"/>
        </a:defRPr>
      </a:lvl3pPr>
      <a:lvl4pPr algn="l" defTabSz="728663" rtl="0" eaLnBrk="0" fontAlgn="base" hangingPunct="0">
        <a:lnSpc>
          <a:spcPct val="95000"/>
        </a:lnSpc>
        <a:spcBef>
          <a:spcPct val="0"/>
        </a:spcBef>
        <a:spcAft>
          <a:spcPct val="0"/>
        </a:spcAft>
        <a:defRPr sz="2400">
          <a:solidFill>
            <a:schemeClr val="tx2"/>
          </a:solidFill>
          <a:latin typeface="Calibri" pitchFamily="34" charset="0"/>
          <a:ea typeface="MS PGothic" pitchFamily="34" charset="-128"/>
        </a:defRPr>
      </a:lvl4pPr>
      <a:lvl5pPr algn="l" defTabSz="728663" rtl="0" eaLnBrk="0" fontAlgn="base" hangingPunct="0">
        <a:lnSpc>
          <a:spcPct val="95000"/>
        </a:lnSpc>
        <a:spcBef>
          <a:spcPct val="0"/>
        </a:spcBef>
        <a:spcAft>
          <a:spcPct val="0"/>
        </a:spcAft>
        <a:defRPr sz="2400">
          <a:solidFill>
            <a:schemeClr val="tx2"/>
          </a:solidFill>
          <a:latin typeface="Calibri" pitchFamily="34" charset="0"/>
          <a:ea typeface="MS PGothic" pitchFamily="34" charset="-128"/>
        </a:defRPr>
      </a:lvl5pPr>
      <a:lvl6pPr marL="457200" algn="l" defTabSz="728663" rtl="0" fontAlgn="base">
        <a:lnSpc>
          <a:spcPct val="95000"/>
        </a:lnSpc>
        <a:spcBef>
          <a:spcPct val="0"/>
        </a:spcBef>
        <a:spcAft>
          <a:spcPct val="0"/>
        </a:spcAft>
        <a:defRPr sz="2400">
          <a:solidFill>
            <a:schemeClr val="tx1"/>
          </a:solidFill>
          <a:latin typeface="Calibri" pitchFamily="34" charset="0"/>
        </a:defRPr>
      </a:lvl6pPr>
      <a:lvl7pPr marL="914400" algn="l" defTabSz="728663" rtl="0" fontAlgn="base">
        <a:lnSpc>
          <a:spcPct val="95000"/>
        </a:lnSpc>
        <a:spcBef>
          <a:spcPct val="0"/>
        </a:spcBef>
        <a:spcAft>
          <a:spcPct val="0"/>
        </a:spcAft>
        <a:defRPr sz="2400">
          <a:solidFill>
            <a:schemeClr val="tx1"/>
          </a:solidFill>
          <a:latin typeface="Calibri" pitchFamily="34" charset="0"/>
        </a:defRPr>
      </a:lvl7pPr>
      <a:lvl8pPr marL="1371600" algn="l" defTabSz="728663" rtl="0" fontAlgn="base">
        <a:lnSpc>
          <a:spcPct val="95000"/>
        </a:lnSpc>
        <a:spcBef>
          <a:spcPct val="0"/>
        </a:spcBef>
        <a:spcAft>
          <a:spcPct val="0"/>
        </a:spcAft>
        <a:defRPr sz="2400">
          <a:solidFill>
            <a:schemeClr val="tx1"/>
          </a:solidFill>
          <a:latin typeface="Calibri" pitchFamily="34" charset="0"/>
        </a:defRPr>
      </a:lvl8pPr>
      <a:lvl9pPr marL="1828800" algn="l" defTabSz="728663" rtl="0" fontAlgn="base">
        <a:lnSpc>
          <a:spcPct val="95000"/>
        </a:lnSpc>
        <a:spcBef>
          <a:spcPct val="0"/>
        </a:spcBef>
        <a:spcAft>
          <a:spcPct val="0"/>
        </a:spcAft>
        <a:defRPr sz="2400">
          <a:solidFill>
            <a:schemeClr val="tx1"/>
          </a:solidFill>
          <a:latin typeface="Calibri" pitchFamily="34" charset="0"/>
        </a:defRPr>
      </a:lvl9pPr>
    </p:titleStyle>
    <p:bodyStyle>
      <a:lvl1pPr marL="342900" indent="-342900" algn="l" defTabSz="728663" rtl="0" eaLnBrk="0" fontAlgn="base" hangingPunct="0">
        <a:spcBef>
          <a:spcPts val="200"/>
        </a:spcBef>
        <a:spcAft>
          <a:spcPts val="200"/>
        </a:spcAft>
        <a:buClr>
          <a:schemeClr val="tx1"/>
        </a:buClr>
        <a:buSzPct val="120000"/>
        <a:buFont typeface="Wingdings" pitchFamily="2" charset="2"/>
        <a:defRPr sz="1400">
          <a:solidFill>
            <a:schemeClr val="tx1"/>
          </a:solidFill>
          <a:latin typeface="+mn-lt"/>
          <a:ea typeface="MS PGothic" pitchFamily="34" charset="-128"/>
          <a:cs typeface="+mn-cs"/>
        </a:defRPr>
      </a:lvl1pPr>
      <a:lvl2pPr marL="1588" indent="455613" algn="l" defTabSz="728663" rtl="0" eaLnBrk="0" fontAlgn="base" hangingPunct="0">
        <a:spcBef>
          <a:spcPts val="200"/>
        </a:spcBef>
        <a:spcAft>
          <a:spcPts val="200"/>
        </a:spcAft>
        <a:buClr>
          <a:schemeClr val="tx1"/>
        </a:buClr>
        <a:buSzPct val="120000"/>
        <a:defRPr sz="1400">
          <a:solidFill>
            <a:schemeClr val="tx1"/>
          </a:solidFill>
          <a:latin typeface="+mn-lt"/>
          <a:ea typeface="MS PGothic" pitchFamily="34" charset="-128"/>
        </a:defRPr>
      </a:lvl2pPr>
      <a:lvl3pPr marL="228600" indent="-225425" algn="l" defTabSz="728663" rtl="0" eaLnBrk="0" fontAlgn="base" hangingPunct="0">
        <a:spcBef>
          <a:spcPts val="200"/>
        </a:spcBef>
        <a:spcAft>
          <a:spcPts val="200"/>
        </a:spcAft>
        <a:buClr>
          <a:schemeClr val="tx1"/>
        </a:buClr>
        <a:buSzPct val="110000"/>
        <a:buFont typeface="Calibri" pitchFamily="34" charset="0"/>
        <a:buChar char="•"/>
        <a:defRPr sz="1400">
          <a:solidFill>
            <a:schemeClr val="tx1"/>
          </a:solidFill>
          <a:latin typeface="+mn-lt"/>
          <a:ea typeface="MS PGothic" pitchFamily="34" charset="-128"/>
        </a:defRPr>
      </a:lvl3pPr>
      <a:lvl4pPr marL="466725" indent="-236538" algn="l" defTabSz="728663" rtl="0" eaLnBrk="0" fontAlgn="base" hangingPunct="0">
        <a:spcBef>
          <a:spcPts val="200"/>
        </a:spcBef>
        <a:spcAft>
          <a:spcPts val="200"/>
        </a:spcAft>
        <a:buClr>
          <a:schemeClr val="tx1"/>
        </a:buClr>
        <a:buFont typeface="Calibri" pitchFamily="34" charset="0"/>
        <a:buChar char="−"/>
        <a:defRPr sz="1400">
          <a:solidFill>
            <a:schemeClr val="tx1"/>
          </a:solidFill>
          <a:latin typeface="+mn-lt"/>
          <a:ea typeface="MS PGothic" pitchFamily="34" charset="-128"/>
        </a:defRPr>
      </a:lvl4pPr>
      <a:lvl5pPr marL="706438" indent="-238125" algn="l" defTabSz="728663" rtl="0" eaLnBrk="0" fontAlgn="base" hangingPunct="0">
        <a:spcBef>
          <a:spcPts val="200"/>
        </a:spcBef>
        <a:spcAft>
          <a:spcPts val="200"/>
        </a:spcAft>
        <a:buClr>
          <a:schemeClr val="tx1"/>
        </a:buClr>
        <a:buFont typeface="Calibri" pitchFamily="34" charset="0"/>
        <a:buChar char="•"/>
        <a:defRPr sz="1400">
          <a:solidFill>
            <a:schemeClr val="tx1"/>
          </a:solidFill>
          <a:latin typeface="+mn-lt"/>
          <a:ea typeface="MS PGothic" pitchFamily="34" charset="-128"/>
        </a:defRPr>
      </a:lvl5pPr>
      <a:lvl6pPr marL="1163638" indent="-238125" algn="l" defTabSz="728663" rtl="0" fontAlgn="base">
        <a:lnSpc>
          <a:spcPct val="95000"/>
        </a:lnSpc>
        <a:spcBef>
          <a:spcPct val="0"/>
        </a:spcBef>
        <a:spcAft>
          <a:spcPct val="0"/>
        </a:spcAft>
        <a:buClr>
          <a:schemeClr val="tx1"/>
        </a:buClr>
        <a:buChar char="•"/>
        <a:defRPr sz="1400">
          <a:solidFill>
            <a:schemeClr val="tx1"/>
          </a:solidFill>
          <a:latin typeface="+mn-lt"/>
        </a:defRPr>
      </a:lvl6pPr>
      <a:lvl7pPr marL="1620838" indent="-238125" algn="l" defTabSz="728663" rtl="0" fontAlgn="base">
        <a:lnSpc>
          <a:spcPct val="95000"/>
        </a:lnSpc>
        <a:spcBef>
          <a:spcPct val="0"/>
        </a:spcBef>
        <a:spcAft>
          <a:spcPct val="0"/>
        </a:spcAft>
        <a:buClr>
          <a:schemeClr val="tx1"/>
        </a:buClr>
        <a:buChar char="•"/>
        <a:defRPr sz="1400">
          <a:solidFill>
            <a:schemeClr val="tx1"/>
          </a:solidFill>
          <a:latin typeface="+mn-lt"/>
        </a:defRPr>
      </a:lvl7pPr>
      <a:lvl8pPr marL="2078038" indent="-238125" algn="l" defTabSz="728663" rtl="0" fontAlgn="base">
        <a:lnSpc>
          <a:spcPct val="95000"/>
        </a:lnSpc>
        <a:spcBef>
          <a:spcPct val="0"/>
        </a:spcBef>
        <a:spcAft>
          <a:spcPct val="0"/>
        </a:spcAft>
        <a:buClr>
          <a:schemeClr val="tx1"/>
        </a:buClr>
        <a:buChar char="•"/>
        <a:defRPr sz="1400">
          <a:solidFill>
            <a:schemeClr val="tx1"/>
          </a:solidFill>
          <a:latin typeface="+mn-lt"/>
        </a:defRPr>
      </a:lvl8pPr>
      <a:lvl9pPr marL="2535238" indent="-238125" algn="l" defTabSz="728663" rtl="0" fontAlgn="base">
        <a:lnSpc>
          <a:spcPct val="95000"/>
        </a:lnSpc>
        <a:spcBef>
          <a:spcPct val="0"/>
        </a:spcBef>
        <a:spcAft>
          <a:spcPct val="0"/>
        </a:spcAft>
        <a:buClr>
          <a:schemeClr val="tx1"/>
        </a:buClr>
        <a:buChar char="•"/>
        <a:defRPr sz="1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5.emf"/></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5302503"/>
            <a:ext cx="9144000" cy="350865"/>
          </a:xfrm>
        </p:spPr>
        <p:txBody>
          <a:bodyPr/>
          <a:lstStyle/>
          <a:p>
            <a:r>
              <a:rPr lang="en-US" dirty="0" smtClean="0"/>
              <a:t>ContourGlobal Maritsa East 3 – Energy security for Bulgaria – Clean Coal</a:t>
            </a:r>
            <a:endParaRPr lang="en-US" dirty="0"/>
          </a:p>
        </p:txBody>
      </p:sp>
      <p:sp>
        <p:nvSpPr>
          <p:cNvPr id="3" name="Subtitle 2"/>
          <p:cNvSpPr>
            <a:spLocks noGrp="1"/>
          </p:cNvSpPr>
          <p:nvPr>
            <p:ph type="subTitle" idx="1"/>
          </p:nvPr>
        </p:nvSpPr>
        <p:spPr/>
        <p:txBody>
          <a:bodyPr/>
          <a:lstStyle/>
          <a:p>
            <a:r>
              <a:rPr lang="en-US" dirty="0" smtClean="0"/>
              <a:t>October 2014</a:t>
            </a:r>
            <a:endParaRPr lang="en-US" dirty="0"/>
          </a:p>
        </p:txBody>
      </p:sp>
    </p:spTree>
    <p:extLst>
      <p:ext uri="{BB962C8B-B14F-4D97-AF65-F5344CB8AC3E}">
        <p14:creationId xmlns:p14="http://schemas.microsoft.com/office/powerpoint/2010/main" val="1522344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1026"/>
          <p:cNvSpPr>
            <a:spLocks noGrp="1" noChangeArrowheads="1"/>
          </p:cNvSpPr>
          <p:nvPr>
            <p:ph type="title"/>
          </p:nvPr>
        </p:nvSpPr>
        <p:spPr>
          <a:xfrm>
            <a:off x="936104" y="124193"/>
            <a:ext cx="8244408" cy="712519"/>
          </a:xfrm>
        </p:spPr>
        <p:txBody>
          <a:bodyPr>
            <a:normAutofit/>
          </a:bodyPr>
          <a:lstStyle/>
          <a:p>
            <a:r>
              <a:rPr lang="en-US" b="1" dirty="0"/>
              <a:t>ContourGlobal at a </a:t>
            </a:r>
            <a:r>
              <a:rPr lang="en-US" b="1" dirty="0" smtClean="0"/>
              <a:t>Glance</a:t>
            </a:r>
            <a:endParaRPr lang="en-US" b="1" dirty="0"/>
          </a:p>
        </p:txBody>
      </p:sp>
      <p:sp>
        <p:nvSpPr>
          <p:cNvPr id="18435" name="Rectangle 1027"/>
          <p:cNvSpPr>
            <a:spLocks noGrp="1" noChangeArrowheads="1"/>
          </p:cNvSpPr>
          <p:nvPr>
            <p:ph type="body" idx="1"/>
          </p:nvPr>
        </p:nvSpPr>
        <p:spPr>
          <a:xfrm>
            <a:off x="936104" y="1032934"/>
            <a:ext cx="8077200" cy="2875875"/>
          </a:xfrm>
        </p:spPr>
        <p:txBody>
          <a:bodyPr>
            <a:noAutofit/>
          </a:bodyPr>
          <a:lstStyle/>
          <a:p>
            <a:pPr>
              <a:buFont typeface="Wingdings" pitchFamily="2" charset="2"/>
              <a:buChar char="§"/>
            </a:pPr>
            <a:r>
              <a:rPr lang="en-US" sz="1800" dirty="0" smtClean="0">
                <a:latin typeface="+mj-lt"/>
              </a:rPr>
              <a:t>We are a global independent power company;</a:t>
            </a:r>
          </a:p>
          <a:p>
            <a:pPr>
              <a:buFont typeface="Wingdings" pitchFamily="2" charset="2"/>
              <a:buChar char="§"/>
            </a:pPr>
            <a:endParaRPr lang="en-US" sz="1800" dirty="0" smtClean="0">
              <a:latin typeface="+mj-lt"/>
            </a:endParaRPr>
          </a:p>
          <a:p>
            <a:pPr>
              <a:buFont typeface="Wingdings" pitchFamily="2" charset="2"/>
              <a:buChar char="§"/>
            </a:pPr>
            <a:r>
              <a:rPr lang="en-US" sz="1800" dirty="0" smtClean="0">
                <a:latin typeface="+mj-lt"/>
              </a:rPr>
              <a:t>We develop, acquire and operate power generating stations for national grids and utilities primarily in developing markets;</a:t>
            </a:r>
          </a:p>
          <a:p>
            <a:pPr>
              <a:buFont typeface="Wingdings" pitchFamily="2" charset="2"/>
              <a:buChar char="§"/>
            </a:pPr>
            <a:endParaRPr lang="en-US" sz="1800" dirty="0" smtClean="0">
              <a:latin typeface="+mj-lt"/>
            </a:endParaRPr>
          </a:p>
          <a:p>
            <a:pPr>
              <a:buFont typeface="Wingdings" pitchFamily="2" charset="2"/>
              <a:buChar char="§"/>
            </a:pPr>
            <a:r>
              <a:rPr lang="en-US" sz="1800" dirty="0" smtClean="0">
                <a:latin typeface="+mj-lt"/>
              </a:rPr>
              <a:t>We develop and operate innovative energy solutions for multinational companies (Coca-Cola) in developing markets (</a:t>
            </a:r>
            <a:r>
              <a:rPr lang="en-US" sz="1800" i="1" dirty="0" smtClean="0">
                <a:latin typeface="+mj-lt"/>
              </a:rPr>
              <a:t>ContourGlobal Solutions</a:t>
            </a:r>
            <a:r>
              <a:rPr lang="en-US" sz="1800" dirty="0" smtClean="0">
                <a:latin typeface="+mj-lt"/>
              </a:rPr>
              <a:t>);</a:t>
            </a:r>
          </a:p>
          <a:p>
            <a:pPr marL="457200" lvl="1" indent="0">
              <a:buNone/>
            </a:pPr>
            <a:endParaRPr lang="en-US" sz="1800" dirty="0" smtClean="0">
              <a:latin typeface="+mj-lt"/>
            </a:endParaRPr>
          </a:p>
        </p:txBody>
      </p:sp>
      <p:sp>
        <p:nvSpPr>
          <p:cNvPr id="4" name="Slide Number Placeholder 2"/>
          <p:cNvSpPr txBox="1">
            <a:spLocks/>
          </p:cNvSpPr>
          <p:nvPr/>
        </p:nvSpPr>
        <p:spPr bwMode="auto">
          <a:xfrm>
            <a:off x="4419599" y="6457950"/>
            <a:ext cx="35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fld id="{C78780AB-289E-EC43-8734-A7AD04299C43}" type="slidenum">
              <a:rPr kumimoji="0" lang="en-US" sz="1200" i="0" u="none" strike="noStrike" kern="1200" cap="none" spc="0" normalizeH="0" baseline="0" noProof="0" smtClean="0">
                <a:ln>
                  <a:noFill/>
                </a:ln>
                <a:solidFill>
                  <a:schemeClr val="bg1"/>
                </a:solidFill>
                <a:effectLst/>
                <a:uLnTx/>
                <a:uFillTx/>
                <a:latin typeface="Calibri" pitchFamily="34" charset="0"/>
              </a:rPr>
              <a:pPr marL="0" marR="0" lvl="0" indent="0" algn="ctr" defTabSz="914400" rtl="0" eaLnBrk="0" fontAlgn="base" latinLnBrk="0" hangingPunct="0">
                <a:lnSpc>
                  <a:spcPct val="100000"/>
                </a:lnSpc>
                <a:spcBef>
                  <a:spcPct val="0"/>
                </a:spcBef>
                <a:spcAft>
                  <a:spcPct val="0"/>
                </a:spcAft>
                <a:buClrTx/>
                <a:buSzTx/>
                <a:buFontTx/>
                <a:buNone/>
                <a:tabLst/>
                <a:defRPr/>
              </a:pPr>
              <a:t>1</a:t>
            </a:fld>
            <a:endParaRPr kumimoji="0" lang="en-US" sz="1200" i="0" u="none" strike="noStrike" kern="1200" cap="none" spc="0" normalizeH="0" baseline="0" noProof="0" dirty="0">
              <a:ln>
                <a:noFill/>
              </a:ln>
              <a:solidFill>
                <a:schemeClr val="bg1"/>
              </a:solidFill>
              <a:effectLst/>
              <a:uLnTx/>
              <a:uFillTx/>
              <a:latin typeface="Calibri" pitchFamily="34" charset="0"/>
            </a:endParaRPr>
          </a:p>
        </p:txBody>
      </p:sp>
      <p:sp>
        <p:nvSpPr>
          <p:cNvPr id="2" name="TextBox 1"/>
          <p:cNvSpPr txBox="1"/>
          <p:nvPr/>
        </p:nvSpPr>
        <p:spPr>
          <a:xfrm>
            <a:off x="693336" y="3694837"/>
            <a:ext cx="8124093" cy="2582245"/>
          </a:xfrm>
          <a:prstGeom prst="rect">
            <a:avLst/>
          </a:prstGeom>
          <a:noFill/>
        </p:spPr>
        <p:txBody>
          <a:bodyPr wrap="square" rtlCol="0">
            <a:spAutoFit/>
          </a:bodyPr>
          <a:lstStyle/>
          <a:p>
            <a:pPr algn="l">
              <a:spcAft>
                <a:spcPts val="600"/>
              </a:spcAft>
            </a:pPr>
            <a:r>
              <a:rPr lang="en-US" sz="1800" b="1" dirty="0" smtClean="0">
                <a:latin typeface="+mn-lt"/>
              </a:rPr>
              <a:t>Key </a:t>
            </a:r>
            <a:r>
              <a:rPr lang="en-US" sz="1800" b="1" dirty="0">
                <a:latin typeface="+mn-lt"/>
              </a:rPr>
              <a:t>facts and figures: </a:t>
            </a:r>
          </a:p>
          <a:p>
            <a:pPr marL="0" lvl="1" algn="l">
              <a:spcAft>
                <a:spcPts val="600"/>
              </a:spcAft>
            </a:pPr>
            <a:r>
              <a:rPr lang="en-US" sz="1800" dirty="0" smtClean="0">
                <a:latin typeface="+mn-lt"/>
              </a:rPr>
              <a:t>Company </a:t>
            </a:r>
            <a:r>
              <a:rPr lang="en-US" sz="1800" dirty="0">
                <a:latin typeface="+mn-lt"/>
              </a:rPr>
              <a:t>headquartered in New York </a:t>
            </a:r>
            <a:r>
              <a:rPr lang="en-US" sz="1800" dirty="0" smtClean="0">
                <a:latin typeface="+mn-lt"/>
              </a:rPr>
              <a:t>City</a:t>
            </a:r>
          </a:p>
          <a:p>
            <a:pPr marL="0" lvl="1" algn="l">
              <a:spcAft>
                <a:spcPts val="600"/>
              </a:spcAft>
            </a:pPr>
            <a:endParaRPr lang="en-US" sz="1800" dirty="0">
              <a:latin typeface="+mn-lt"/>
            </a:endParaRPr>
          </a:p>
          <a:p>
            <a:pPr marL="0" lvl="1" algn="l">
              <a:spcAft>
                <a:spcPts val="600"/>
              </a:spcAft>
            </a:pPr>
            <a:r>
              <a:rPr lang="en-US" sz="1800" dirty="0" smtClean="0"/>
              <a:t>Founded </a:t>
            </a:r>
            <a:r>
              <a:rPr lang="en-US" sz="1800" dirty="0"/>
              <a:t>in 2005 </a:t>
            </a:r>
            <a:r>
              <a:rPr lang="en-US" sz="1800" dirty="0" smtClean="0">
                <a:latin typeface="+mn-lt"/>
              </a:rPr>
              <a:t>Significant </a:t>
            </a:r>
            <a:r>
              <a:rPr lang="en-US" sz="1800" dirty="0">
                <a:latin typeface="+mn-lt"/>
              </a:rPr>
              <a:t>U.S. investor base (educational endowments, pension </a:t>
            </a:r>
            <a:r>
              <a:rPr lang="en-US" sz="1800" dirty="0" smtClean="0">
                <a:latin typeface="+mn-lt"/>
              </a:rPr>
              <a:t>      funds </a:t>
            </a:r>
            <a:r>
              <a:rPr lang="en-US" sz="1800" dirty="0">
                <a:latin typeface="+mn-lt"/>
              </a:rPr>
              <a:t>and </a:t>
            </a:r>
            <a:r>
              <a:rPr lang="en-US" sz="1800" dirty="0" smtClean="0">
                <a:latin typeface="+mn-lt"/>
                <a:cs typeface="Arial" pitchFamily="34" charset="0"/>
              </a:rPr>
              <a:t>individual</a:t>
            </a:r>
            <a:r>
              <a:rPr lang="en-US" sz="1800" dirty="0" smtClean="0">
                <a:latin typeface="+mn-lt"/>
              </a:rPr>
              <a:t> </a:t>
            </a:r>
            <a:r>
              <a:rPr lang="en-US" sz="1800" dirty="0">
                <a:latin typeface="+mn-lt"/>
              </a:rPr>
              <a:t>investors</a:t>
            </a:r>
            <a:r>
              <a:rPr lang="en-US" sz="1800" dirty="0" smtClean="0">
                <a:latin typeface="+mn-lt"/>
              </a:rPr>
              <a:t>)</a:t>
            </a:r>
          </a:p>
          <a:p>
            <a:pPr marL="0" lvl="1" algn="l">
              <a:spcAft>
                <a:spcPts val="600"/>
              </a:spcAft>
            </a:pPr>
            <a:endParaRPr lang="en-US" sz="1800" dirty="0">
              <a:latin typeface="+mn-lt"/>
            </a:endParaRPr>
          </a:p>
          <a:p>
            <a:pPr marL="0" lvl="1" algn="l">
              <a:spcAft>
                <a:spcPts val="600"/>
              </a:spcAft>
            </a:pPr>
            <a:r>
              <a:rPr lang="en-US" sz="1800" dirty="0" smtClean="0">
                <a:latin typeface="+mn-lt"/>
              </a:rPr>
              <a:t>In 2014 we have $3bn of assets, $1bn of revenues and almost 2,000 employees in     20 countries</a:t>
            </a:r>
            <a:endParaRPr lang="en-US" sz="1800" dirty="0">
              <a:latin typeface="+mn-lt"/>
            </a:endParaRPr>
          </a:p>
        </p:txBody>
      </p:sp>
    </p:spTree>
    <p:extLst>
      <p:ext uri="{BB962C8B-B14F-4D97-AF65-F5344CB8AC3E}">
        <p14:creationId xmlns:p14="http://schemas.microsoft.com/office/powerpoint/2010/main" val="266293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 name="Group 522"/>
          <p:cNvGrpSpPr>
            <a:grpSpLocks noChangeAspect="1"/>
          </p:cNvGrpSpPr>
          <p:nvPr/>
        </p:nvGrpSpPr>
        <p:grpSpPr>
          <a:xfrm>
            <a:off x="5088328" y="1699819"/>
            <a:ext cx="3013544" cy="3657600"/>
            <a:chOff x="5764213" y="1819275"/>
            <a:chExt cx="2406650" cy="2921000"/>
          </a:xfrm>
        </p:grpSpPr>
        <p:grpSp>
          <p:nvGrpSpPr>
            <p:cNvPr id="524" name="Group 206"/>
            <p:cNvGrpSpPr>
              <a:grpSpLocks/>
            </p:cNvGrpSpPr>
            <p:nvPr/>
          </p:nvGrpSpPr>
          <p:grpSpPr bwMode="auto">
            <a:xfrm>
              <a:off x="5764213" y="1851025"/>
              <a:ext cx="2406650" cy="2598737"/>
              <a:chOff x="3631" y="1166"/>
              <a:chExt cx="1516" cy="1637"/>
            </a:xfrm>
          </p:grpSpPr>
          <p:sp>
            <p:nvSpPr>
              <p:cNvPr id="740" name="Freeform 6"/>
              <p:cNvSpPr>
                <a:spLocks/>
              </p:cNvSpPr>
              <p:nvPr/>
            </p:nvSpPr>
            <p:spPr bwMode="auto">
              <a:xfrm>
                <a:off x="4259" y="2415"/>
                <a:ext cx="22" cy="32"/>
              </a:xfrm>
              <a:custGeom>
                <a:avLst/>
                <a:gdLst>
                  <a:gd name="T0" fmla="*/ 22 w 22"/>
                  <a:gd name="T1" fmla="*/ 32 h 32"/>
                  <a:gd name="T2" fmla="*/ 22 w 22"/>
                  <a:gd name="T3" fmla="*/ 11 h 32"/>
                  <a:gd name="T4" fmla="*/ 11 w 22"/>
                  <a:gd name="T5" fmla="*/ 0 h 32"/>
                  <a:gd name="T6" fmla="*/ 0 w 22"/>
                  <a:gd name="T7" fmla="*/ 0 h 32"/>
                  <a:gd name="T8" fmla="*/ 22 w 22"/>
                  <a:gd name="T9" fmla="*/ 32 h 32"/>
                </a:gdLst>
                <a:ahLst/>
                <a:cxnLst>
                  <a:cxn ang="0">
                    <a:pos x="T0" y="T1"/>
                  </a:cxn>
                  <a:cxn ang="0">
                    <a:pos x="T2" y="T3"/>
                  </a:cxn>
                  <a:cxn ang="0">
                    <a:pos x="T4" y="T5"/>
                  </a:cxn>
                  <a:cxn ang="0">
                    <a:pos x="T6" y="T7"/>
                  </a:cxn>
                  <a:cxn ang="0">
                    <a:pos x="T8" y="T9"/>
                  </a:cxn>
                </a:cxnLst>
                <a:rect l="0" t="0" r="r" b="b"/>
                <a:pathLst>
                  <a:path w="22" h="32">
                    <a:moveTo>
                      <a:pt x="22" y="32"/>
                    </a:moveTo>
                    <a:lnTo>
                      <a:pt x="22" y="11"/>
                    </a:lnTo>
                    <a:lnTo>
                      <a:pt x="11" y="0"/>
                    </a:lnTo>
                    <a:lnTo>
                      <a:pt x="0" y="0"/>
                    </a:lnTo>
                    <a:lnTo>
                      <a:pt x="22" y="3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1" name="Freeform 7"/>
              <p:cNvSpPr>
                <a:spLocks/>
              </p:cNvSpPr>
              <p:nvPr/>
            </p:nvSpPr>
            <p:spPr bwMode="auto">
              <a:xfrm>
                <a:off x="4259" y="2415"/>
                <a:ext cx="22" cy="32"/>
              </a:xfrm>
              <a:custGeom>
                <a:avLst/>
                <a:gdLst>
                  <a:gd name="T0" fmla="*/ 22 w 22"/>
                  <a:gd name="T1" fmla="*/ 32 h 32"/>
                  <a:gd name="T2" fmla="*/ 22 w 22"/>
                  <a:gd name="T3" fmla="*/ 11 h 32"/>
                  <a:gd name="T4" fmla="*/ 11 w 22"/>
                  <a:gd name="T5" fmla="*/ 0 h 32"/>
                  <a:gd name="T6" fmla="*/ 0 w 22"/>
                  <a:gd name="T7" fmla="*/ 0 h 32"/>
                  <a:gd name="T8" fmla="*/ 22 w 22"/>
                  <a:gd name="T9" fmla="*/ 32 h 32"/>
                </a:gdLst>
                <a:ahLst/>
                <a:cxnLst>
                  <a:cxn ang="0">
                    <a:pos x="T0" y="T1"/>
                  </a:cxn>
                  <a:cxn ang="0">
                    <a:pos x="T2" y="T3"/>
                  </a:cxn>
                  <a:cxn ang="0">
                    <a:pos x="T4" y="T5"/>
                  </a:cxn>
                  <a:cxn ang="0">
                    <a:pos x="T6" y="T7"/>
                  </a:cxn>
                  <a:cxn ang="0">
                    <a:pos x="T8" y="T9"/>
                  </a:cxn>
                </a:cxnLst>
                <a:rect l="0" t="0" r="r" b="b"/>
                <a:pathLst>
                  <a:path w="22" h="32">
                    <a:moveTo>
                      <a:pt x="22" y="32"/>
                    </a:moveTo>
                    <a:lnTo>
                      <a:pt x="22" y="11"/>
                    </a:lnTo>
                    <a:lnTo>
                      <a:pt x="11" y="0"/>
                    </a:lnTo>
                    <a:lnTo>
                      <a:pt x="0" y="0"/>
                    </a:lnTo>
                    <a:lnTo>
                      <a:pt x="22"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2" name="Freeform 8"/>
              <p:cNvSpPr>
                <a:spLocks/>
              </p:cNvSpPr>
              <p:nvPr/>
            </p:nvSpPr>
            <p:spPr bwMode="auto">
              <a:xfrm>
                <a:off x="4259" y="2415"/>
                <a:ext cx="22" cy="32"/>
              </a:xfrm>
              <a:custGeom>
                <a:avLst/>
                <a:gdLst>
                  <a:gd name="T0" fmla="*/ 22 w 22"/>
                  <a:gd name="T1" fmla="*/ 32 h 32"/>
                  <a:gd name="T2" fmla="*/ 22 w 22"/>
                  <a:gd name="T3" fmla="*/ 11 h 32"/>
                  <a:gd name="T4" fmla="*/ 11 w 22"/>
                  <a:gd name="T5" fmla="*/ 0 h 32"/>
                  <a:gd name="T6" fmla="*/ 0 w 22"/>
                  <a:gd name="T7" fmla="*/ 0 h 32"/>
                  <a:gd name="T8" fmla="*/ 22 w 22"/>
                  <a:gd name="T9" fmla="*/ 32 h 32"/>
                </a:gdLst>
                <a:ahLst/>
                <a:cxnLst>
                  <a:cxn ang="0">
                    <a:pos x="T0" y="T1"/>
                  </a:cxn>
                  <a:cxn ang="0">
                    <a:pos x="T2" y="T3"/>
                  </a:cxn>
                  <a:cxn ang="0">
                    <a:pos x="T4" y="T5"/>
                  </a:cxn>
                  <a:cxn ang="0">
                    <a:pos x="T6" y="T7"/>
                  </a:cxn>
                  <a:cxn ang="0">
                    <a:pos x="T8" y="T9"/>
                  </a:cxn>
                </a:cxnLst>
                <a:rect l="0" t="0" r="r" b="b"/>
                <a:pathLst>
                  <a:path w="22" h="32">
                    <a:moveTo>
                      <a:pt x="22" y="32"/>
                    </a:moveTo>
                    <a:lnTo>
                      <a:pt x="22" y="11"/>
                    </a:lnTo>
                    <a:lnTo>
                      <a:pt x="11" y="0"/>
                    </a:lnTo>
                    <a:lnTo>
                      <a:pt x="0" y="0"/>
                    </a:lnTo>
                    <a:lnTo>
                      <a:pt x="22"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3" name="Freeform 9"/>
              <p:cNvSpPr>
                <a:spLocks/>
              </p:cNvSpPr>
              <p:nvPr/>
            </p:nvSpPr>
            <p:spPr bwMode="auto">
              <a:xfrm>
                <a:off x="4271" y="2210"/>
                <a:ext cx="204" cy="346"/>
              </a:xfrm>
              <a:custGeom>
                <a:avLst/>
                <a:gdLst>
                  <a:gd name="T0" fmla="*/ 0 w 204"/>
                  <a:gd name="T1" fmla="*/ 194 h 346"/>
                  <a:gd name="T2" fmla="*/ 11 w 204"/>
                  <a:gd name="T3" fmla="*/ 205 h 346"/>
                  <a:gd name="T4" fmla="*/ 42 w 204"/>
                  <a:gd name="T5" fmla="*/ 216 h 346"/>
                  <a:gd name="T6" fmla="*/ 21 w 204"/>
                  <a:gd name="T7" fmla="*/ 216 h 346"/>
                  <a:gd name="T8" fmla="*/ 11 w 204"/>
                  <a:gd name="T9" fmla="*/ 238 h 346"/>
                  <a:gd name="T10" fmla="*/ 42 w 204"/>
                  <a:gd name="T11" fmla="*/ 291 h 346"/>
                  <a:gd name="T12" fmla="*/ 11 w 204"/>
                  <a:gd name="T13" fmla="*/ 291 h 346"/>
                  <a:gd name="T14" fmla="*/ 11 w 204"/>
                  <a:gd name="T15" fmla="*/ 302 h 346"/>
                  <a:gd name="T16" fmla="*/ 21 w 204"/>
                  <a:gd name="T17" fmla="*/ 313 h 346"/>
                  <a:gd name="T18" fmla="*/ 42 w 204"/>
                  <a:gd name="T19" fmla="*/ 346 h 346"/>
                  <a:gd name="T20" fmla="*/ 96 w 204"/>
                  <a:gd name="T21" fmla="*/ 324 h 346"/>
                  <a:gd name="T22" fmla="*/ 119 w 204"/>
                  <a:gd name="T23" fmla="*/ 313 h 346"/>
                  <a:gd name="T24" fmla="*/ 96 w 204"/>
                  <a:gd name="T25" fmla="*/ 313 h 346"/>
                  <a:gd name="T26" fmla="*/ 140 w 204"/>
                  <a:gd name="T27" fmla="*/ 302 h 346"/>
                  <a:gd name="T28" fmla="*/ 183 w 204"/>
                  <a:gd name="T29" fmla="*/ 259 h 346"/>
                  <a:gd name="T30" fmla="*/ 194 w 204"/>
                  <a:gd name="T31" fmla="*/ 259 h 346"/>
                  <a:gd name="T32" fmla="*/ 161 w 204"/>
                  <a:gd name="T33" fmla="*/ 216 h 346"/>
                  <a:gd name="T34" fmla="*/ 194 w 204"/>
                  <a:gd name="T35" fmla="*/ 173 h 346"/>
                  <a:gd name="T36" fmla="*/ 204 w 204"/>
                  <a:gd name="T37" fmla="*/ 173 h 346"/>
                  <a:gd name="T38" fmla="*/ 204 w 204"/>
                  <a:gd name="T39" fmla="*/ 87 h 346"/>
                  <a:gd name="T40" fmla="*/ 54 w 204"/>
                  <a:gd name="T41" fmla="*/ 0 h 346"/>
                  <a:gd name="T42" fmla="*/ 21 w 204"/>
                  <a:gd name="T43" fmla="*/ 11 h 346"/>
                  <a:gd name="T44" fmla="*/ 21 w 204"/>
                  <a:gd name="T45" fmla="*/ 32 h 346"/>
                  <a:gd name="T46" fmla="*/ 54 w 204"/>
                  <a:gd name="T47" fmla="*/ 65 h 346"/>
                  <a:gd name="T48" fmla="*/ 42 w 204"/>
                  <a:gd name="T49" fmla="*/ 140 h 346"/>
                  <a:gd name="T50" fmla="*/ 0 w 204"/>
                  <a:gd name="T51"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46">
                    <a:moveTo>
                      <a:pt x="0" y="194"/>
                    </a:moveTo>
                    <a:lnTo>
                      <a:pt x="11" y="205"/>
                    </a:lnTo>
                    <a:lnTo>
                      <a:pt x="42" y="216"/>
                    </a:lnTo>
                    <a:lnTo>
                      <a:pt x="21" y="216"/>
                    </a:lnTo>
                    <a:lnTo>
                      <a:pt x="11" y="238"/>
                    </a:lnTo>
                    <a:lnTo>
                      <a:pt x="42" y="291"/>
                    </a:lnTo>
                    <a:lnTo>
                      <a:pt x="11" y="291"/>
                    </a:lnTo>
                    <a:lnTo>
                      <a:pt x="11" y="302"/>
                    </a:lnTo>
                    <a:lnTo>
                      <a:pt x="21" y="313"/>
                    </a:lnTo>
                    <a:lnTo>
                      <a:pt x="42" y="346"/>
                    </a:lnTo>
                    <a:lnTo>
                      <a:pt x="96" y="324"/>
                    </a:lnTo>
                    <a:lnTo>
                      <a:pt x="119" y="313"/>
                    </a:lnTo>
                    <a:lnTo>
                      <a:pt x="96" y="313"/>
                    </a:lnTo>
                    <a:lnTo>
                      <a:pt x="140" y="302"/>
                    </a:lnTo>
                    <a:lnTo>
                      <a:pt x="183" y="259"/>
                    </a:lnTo>
                    <a:lnTo>
                      <a:pt x="194" y="259"/>
                    </a:lnTo>
                    <a:lnTo>
                      <a:pt x="161" y="216"/>
                    </a:lnTo>
                    <a:lnTo>
                      <a:pt x="194" y="173"/>
                    </a:lnTo>
                    <a:lnTo>
                      <a:pt x="204" y="173"/>
                    </a:lnTo>
                    <a:lnTo>
                      <a:pt x="204" y="87"/>
                    </a:lnTo>
                    <a:lnTo>
                      <a:pt x="54" y="0"/>
                    </a:lnTo>
                    <a:lnTo>
                      <a:pt x="21" y="11"/>
                    </a:lnTo>
                    <a:lnTo>
                      <a:pt x="21" y="32"/>
                    </a:lnTo>
                    <a:lnTo>
                      <a:pt x="54" y="65"/>
                    </a:lnTo>
                    <a:lnTo>
                      <a:pt x="42" y="140"/>
                    </a:lnTo>
                    <a:lnTo>
                      <a:pt x="0" y="19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4" name="Freeform 10"/>
              <p:cNvSpPr>
                <a:spLocks/>
              </p:cNvSpPr>
              <p:nvPr/>
            </p:nvSpPr>
            <p:spPr bwMode="auto">
              <a:xfrm>
                <a:off x="4271" y="2210"/>
                <a:ext cx="204" cy="346"/>
              </a:xfrm>
              <a:custGeom>
                <a:avLst/>
                <a:gdLst>
                  <a:gd name="T0" fmla="*/ 0 w 204"/>
                  <a:gd name="T1" fmla="*/ 194 h 346"/>
                  <a:gd name="T2" fmla="*/ 11 w 204"/>
                  <a:gd name="T3" fmla="*/ 205 h 346"/>
                  <a:gd name="T4" fmla="*/ 42 w 204"/>
                  <a:gd name="T5" fmla="*/ 216 h 346"/>
                  <a:gd name="T6" fmla="*/ 21 w 204"/>
                  <a:gd name="T7" fmla="*/ 216 h 346"/>
                  <a:gd name="T8" fmla="*/ 11 w 204"/>
                  <a:gd name="T9" fmla="*/ 238 h 346"/>
                  <a:gd name="T10" fmla="*/ 42 w 204"/>
                  <a:gd name="T11" fmla="*/ 291 h 346"/>
                  <a:gd name="T12" fmla="*/ 11 w 204"/>
                  <a:gd name="T13" fmla="*/ 291 h 346"/>
                  <a:gd name="T14" fmla="*/ 11 w 204"/>
                  <a:gd name="T15" fmla="*/ 302 h 346"/>
                  <a:gd name="T16" fmla="*/ 21 w 204"/>
                  <a:gd name="T17" fmla="*/ 313 h 346"/>
                  <a:gd name="T18" fmla="*/ 42 w 204"/>
                  <a:gd name="T19" fmla="*/ 346 h 346"/>
                  <a:gd name="T20" fmla="*/ 96 w 204"/>
                  <a:gd name="T21" fmla="*/ 324 h 346"/>
                  <a:gd name="T22" fmla="*/ 119 w 204"/>
                  <a:gd name="T23" fmla="*/ 313 h 346"/>
                  <a:gd name="T24" fmla="*/ 96 w 204"/>
                  <a:gd name="T25" fmla="*/ 313 h 346"/>
                  <a:gd name="T26" fmla="*/ 140 w 204"/>
                  <a:gd name="T27" fmla="*/ 302 h 346"/>
                  <a:gd name="T28" fmla="*/ 183 w 204"/>
                  <a:gd name="T29" fmla="*/ 259 h 346"/>
                  <a:gd name="T30" fmla="*/ 194 w 204"/>
                  <a:gd name="T31" fmla="*/ 259 h 346"/>
                  <a:gd name="T32" fmla="*/ 161 w 204"/>
                  <a:gd name="T33" fmla="*/ 216 h 346"/>
                  <a:gd name="T34" fmla="*/ 194 w 204"/>
                  <a:gd name="T35" fmla="*/ 173 h 346"/>
                  <a:gd name="T36" fmla="*/ 204 w 204"/>
                  <a:gd name="T37" fmla="*/ 173 h 346"/>
                  <a:gd name="T38" fmla="*/ 204 w 204"/>
                  <a:gd name="T39" fmla="*/ 87 h 346"/>
                  <a:gd name="T40" fmla="*/ 54 w 204"/>
                  <a:gd name="T41" fmla="*/ 0 h 346"/>
                  <a:gd name="T42" fmla="*/ 21 w 204"/>
                  <a:gd name="T43" fmla="*/ 11 h 346"/>
                  <a:gd name="T44" fmla="*/ 21 w 204"/>
                  <a:gd name="T45" fmla="*/ 32 h 346"/>
                  <a:gd name="T46" fmla="*/ 54 w 204"/>
                  <a:gd name="T47" fmla="*/ 65 h 346"/>
                  <a:gd name="T48" fmla="*/ 42 w 204"/>
                  <a:gd name="T49" fmla="*/ 140 h 346"/>
                  <a:gd name="T50" fmla="*/ 0 w 204"/>
                  <a:gd name="T51"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46">
                    <a:moveTo>
                      <a:pt x="0" y="194"/>
                    </a:moveTo>
                    <a:lnTo>
                      <a:pt x="11" y="205"/>
                    </a:lnTo>
                    <a:lnTo>
                      <a:pt x="42" y="216"/>
                    </a:lnTo>
                    <a:lnTo>
                      <a:pt x="21" y="216"/>
                    </a:lnTo>
                    <a:lnTo>
                      <a:pt x="11" y="238"/>
                    </a:lnTo>
                    <a:lnTo>
                      <a:pt x="42" y="291"/>
                    </a:lnTo>
                    <a:lnTo>
                      <a:pt x="11" y="291"/>
                    </a:lnTo>
                    <a:lnTo>
                      <a:pt x="11" y="302"/>
                    </a:lnTo>
                    <a:lnTo>
                      <a:pt x="21" y="313"/>
                    </a:lnTo>
                    <a:lnTo>
                      <a:pt x="42" y="346"/>
                    </a:lnTo>
                    <a:lnTo>
                      <a:pt x="96" y="324"/>
                    </a:lnTo>
                    <a:lnTo>
                      <a:pt x="119" y="313"/>
                    </a:lnTo>
                    <a:lnTo>
                      <a:pt x="96" y="313"/>
                    </a:lnTo>
                    <a:lnTo>
                      <a:pt x="140" y="302"/>
                    </a:lnTo>
                    <a:lnTo>
                      <a:pt x="183" y="259"/>
                    </a:lnTo>
                    <a:lnTo>
                      <a:pt x="194" y="259"/>
                    </a:lnTo>
                    <a:lnTo>
                      <a:pt x="161" y="216"/>
                    </a:lnTo>
                    <a:lnTo>
                      <a:pt x="194" y="173"/>
                    </a:lnTo>
                    <a:lnTo>
                      <a:pt x="204" y="173"/>
                    </a:lnTo>
                    <a:lnTo>
                      <a:pt x="204" y="87"/>
                    </a:lnTo>
                    <a:lnTo>
                      <a:pt x="54" y="0"/>
                    </a:lnTo>
                    <a:lnTo>
                      <a:pt x="21" y="11"/>
                    </a:lnTo>
                    <a:lnTo>
                      <a:pt x="21" y="32"/>
                    </a:lnTo>
                    <a:lnTo>
                      <a:pt x="54" y="65"/>
                    </a:lnTo>
                    <a:lnTo>
                      <a:pt x="42" y="140"/>
                    </a:lnTo>
                    <a:lnTo>
                      <a:pt x="0"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5" name="Freeform 11"/>
              <p:cNvSpPr>
                <a:spLocks/>
              </p:cNvSpPr>
              <p:nvPr/>
            </p:nvSpPr>
            <p:spPr bwMode="auto">
              <a:xfrm>
                <a:off x="4271" y="2210"/>
                <a:ext cx="204" cy="346"/>
              </a:xfrm>
              <a:custGeom>
                <a:avLst/>
                <a:gdLst>
                  <a:gd name="T0" fmla="*/ 0 w 204"/>
                  <a:gd name="T1" fmla="*/ 194 h 346"/>
                  <a:gd name="T2" fmla="*/ 11 w 204"/>
                  <a:gd name="T3" fmla="*/ 205 h 346"/>
                  <a:gd name="T4" fmla="*/ 42 w 204"/>
                  <a:gd name="T5" fmla="*/ 216 h 346"/>
                  <a:gd name="T6" fmla="*/ 21 w 204"/>
                  <a:gd name="T7" fmla="*/ 216 h 346"/>
                  <a:gd name="T8" fmla="*/ 11 w 204"/>
                  <a:gd name="T9" fmla="*/ 238 h 346"/>
                  <a:gd name="T10" fmla="*/ 42 w 204"/>
                  <a:gd name="T11" fmla="*/ 291 h 346"/>
                  <a:gd name="T12" fmla="*/ 11 w 204"/>
                  <a:gd name="T13" fmla="*/ 291 h 346"/>
                  <a:gd name="T14" fmla="*/ 11 w 204"/>
                  <a:gd name="T15" fmla="*/ 302 h 346"/>
                  <a:gd name="T16" fmla="*/ 21 w 204"/>
                  <a:gd name="T17" fmla="*/ 313 h 346"/>
                  <a:gd name="T18" fmla="*/ 42 w 204"/>
                  <a:gd name="T19" fmla="*/ 346 h 346"/>
                  <a:gd name="T20" fmla="*/ 96 w 204"/>
                  <a:gd name="T21" fmla="*/ 324 h 346"/>
                  <a:gd name="T22" fmla="*/ 119 w 204"/>
                  <a:gd name="T23" fmla="*/ 313 h 346"/>
                  <a:gd name="T24" fmla="*/ 96 w 204"/>
                  <a:gd name="T25" fmla="*/ 313 h 346"/>
                  <a:gd name="T26" fmla="*/ 140 w 204"/>
                  <a:gd name="T27" fmla="*/ 302 h 346"/>
                  <a:gd name="T28" fmla="*/ 183 w 204"/>
                  <a:gd name="T29" fmla="*/ 259 h 346"/>
                  <a:gd name="T30" fmla="*/ 194 w 204"/>
                  <a:gd name="T31" fmla="*/ 259 h 346"/>
                  <a:gd name="T32" fmla="*/ 161 w 204"/>
                  <a:gd name="T33" fmla="*/ 216 h 346"/>
                  <a:gd name="T34" fmla="*/ 194 w 204"/>
                  <a:gd name="T35" fmla="*/ 173 h 346"/>
                  <a:gd name="T36" fmla="*/ 204 w 204"/>
                  <a:gd name="T37" fmla="*/ 173 h 346"/>
                  <a:gd name="T38" fmla="*/ 204 w 204"/>
                  <a:gd name="T39" fmla="*/ 87 h 346"/>
                  <a:gd name="T40" fmla="*/ 54 w 204"/>
                  <a:gd name="T41" fmla="*/ 0 h 346"/>
                  <a:gd name="T42" fmla="*/ 21 w 204"/>
                  <a:gd name="T43" fmla="*/ 11 h 346"/>
                  <a:gd name="T44" fmla="*/ 21 w 204"/>
                  <a:gd name="T45" fmla="*/ 32 h 346"/>
                  <a:gd name="T46" fmla="*/ 54 w 204"/>
                  <a:gd name="T47" fmla="*/ 65 h 346"/>
                  <a:gd name="T48" fmla="*/ 42 w 204"/>
                  <a:gd name="T49" fmla="*/ 140 h 346"/>
                  <a:gd name="T50" fmla="*/ 0 w 204"/>
                  <a:gd name="T51" fmla="*/ 194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204" h="346">
                    <a:moveTo>
                      <a:pt x="0" y="194"/>
                    </a:moveTo>
                    <a:lnTo>
                      <a:pt x="11" y="205"/>
                    </a:lnTo>
                    <a:lnTo>
                      <a:pt x="42" y="216"/>
                    </a:lnTo>
                    <a:lnTo>
                      <a:pt x="21" y="216"/>
                    </a:lnTo>
                    <a:lnTo>
                      <a:pt x="11" y="238"/>
                    </a:lnTo>
                    <a:lnTo>
                      <a:pt x="42" y="291"/>
                    </a:lnTo>
                    <a:lnTo>
                      <a:pt x="11" y="291"/>
                    </a:lnTo>
                    <a:lnTo>
                      <a:pt x="11" y="302"/>
                    </a:lnTo>
                    <a:lnTo>
                      <a:pt x="21" y="313"/>
                    </a:lnTo>
                    <a:lnTo>
                      <a:pt x="42" y="346"/>
                    </a:lnTo>
                    <a:lnTo>
                      <a:pt x="96" y="324"/>
                    </a:lnTo>
                    <a:lnTo>
                      <a:pt x="119" y="313"/>
                    </a:lnTo>
                    <a:lnTo>
                      <a:pt x="96" y="313"/>
                    </a:lnTo>
                    <a:lnTo>
                      <a:pt x="140" y="302"/>
                    </a:lnTo>
                    <a:lnTo>
                      <a:pt x="183" y="259"/>
                    </a:lnTo>
                    <a:lnTo>
                      <a:pt x="194" y="259"/>
                    </a:lnTo>
                    <a:lnTo>
                      <a:pt x="161" y="216"/>
                    </a:lnTo>
                    <a:lnTo>
                      <a:pt x="194" y="173"/>
                    </a:lnTo>
                    <a:lnTo>
                      <a:pt x="204" y="173"/>
                    </a:lnTo>
                    <a:lnTo>
                      <a:pt x="204" y="87"/>
                    </a:lnTo>
                    <a:lnTo>
                      <a:pt x="54" y="0"/>
                    </a:lnTo>
                    <a:lnTo>
                      <a:pt x="21" y="11"/>
                    </a:lnTo>
                    <a:lnTo>
                      <a:pt x="21" y="32"/>
                    </a:lnTo>
                    <a:lnTo>
                      <a:pt x="54" y="65"/>
                    </a:lnTo>
                    <a:lnTo>
                      <a:pt x="42" y="140"/>
                    </a:lnTo>
                    <a:lnTo>
                      <a:pt x="0"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6" name="Freeform 12"/>
              <p:cNvSpPr>
                <a:spLocks/>
              </p:cNvSpPr>
              <p:nvPr/>
            </p:nvSpPr>
            <p:spPr bwMode="auto">
              <a:xfrm>
                <a:off x="4271" y="2403"/>
                <a:ext cx="43" cy="44"/>
              </a:xfrm>
              <a:custGeom>
                <a:avLst/>
                <a:gdLst>
                  <a:gd name="T0" fmla="*/ 0 w 43"/>
                  <a:gd name="T1" fmla="*/ 0 h 44"/>
                  <a:gd name="T2" fmla="*/ 0 w 43"/>
                  <a:gd name="T3" fmla="*/ 11 h 44"/>
                  <a:gd name="T4" fmla="*/ 11 w 43"/>
                  <a:gd name="T5" fmla="*/ 22 h 44"/>
                  <a:gd name="T6" fmla="*/ 11 w 43"/>
                  <a:gd name="T7" fmla="*/ 44 h 44"/>
                  <a:gd name="T8" fmla="*/ 21 w 43"/>
                  <a:gd name="T9" fmla="*/ 22 h 44"/>
                  <a:gd name="T10" fmla="*/ 43 w 43"/>
                  <a:gd name="T11" fmla="*/ 22 h 44"/>
                  <a:gd name="T12" fmla="*/ 11 w 43"/>
                  <a:gd name="T13" fmla="*/ 11 h 44"/>
                  <a:gd name="T14" fmla="*/ 0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0" y="0"/>
                    </a:moveTo>
                    <a:lnTo>
                      <a:pt x="0" y="11"/>
                    </a:lnTo>
                    <a:lnTo>
                      <a:pt x="11" y="22"/>
                    </a:lnTo>
                    <a:lnTo>
                      <a:pt x="11" y="44"/>
                    </a:lnTo>
                    <a:lnTo>
                      <a:pt x="21" y="22"/>
                    </a:lnTo>
                    <a:lnTo>
                      <a:pt x="43" y="22"/>
                    </a:lnTo>
                    <a:lnTo>
                      <a:pt x="11" y="11"/>
                    </a:lnTo>
                    <a:lnTo>
                      <a:pt x="0"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47" name="Freeform 13"/>
              <p:cNvSpPr>
                <a:spLocks/>
              </p:cNvSpPr>
              <p:nvPr/>
            </p:nvSpPr>
            <p:spPr bwMode="auto">
              <a:xfrm>
                <a:off x="4271" y="2403"/>
                <a:ext cx="43" cy="44"/>
              </a:xfrm>
              <a:custGeom>
                <a:avLst/>
                <a:gdLst>
                  <a:gd name="T0" fmla="*/ 0 w 43"/>
                  <a:gd name="T1" fmla="*/ 0 h 44"/>
                  <a:gd name="T2" fmla="*/ 0 w 43"/>
                  <a:gd name="T3" fmla="*/ 11 h 44"/>
                  <a:gd name="T4" fmla="*/ 11 w 43"/>
                  <a:gd name="T5" fmla="*/ 22 h 44"/>
                  <a:gd name="T6" fmla="*/ 11 w 43"/>
                  <a:gd name="T7" fmla="*/ 44 h 44"/>
                  <a:gd name="T8" fmla="*/ 21 w 43"/>
                  <a:gd name="T9" fmla="*/ 22 h 44"/>
                  <a:gd name="T10" fmla="*/ 43 w 43"/>
                  <a:gd name="T11" fmla="*/ 22 h 44"/>
                  <a:gd name="T12" fmla="*/ 11 w 43"/>
                  <a:gd name="T13" fmla="*/ 11 h 44"/>
                  <a:gd name="T14" fmla="*/ 0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0" y="0"/>
                    </a:moveTo>
                    <a:lnTo>
                      <a:pt x="0" y="11"/>
                    </a:lnTo>
                    <a:lnTo>
                      <a:pt x="11" y="22"/>
                    </a:lnTo>
                    <a:lnTo>
                      <a:pt x="11" y="44"/>
                    </a:lnTo>
                    <a:lnTo>
                      <a:pt x="21" y="22"/>
                    </a:lnTo>
                    <a:lnTo>
                      <a:pt x="43" y="22"/>
                    </a:lnTo>
                    <a:lnTo>
                      <a:pt x="11" y="11"/>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8" name="Freeform 14"/>
              <p:cNvSpPr>
                <a:spLocks/>
              </p:cNvSpPr>
              <p:nvPr/>
            </p:nvSpPr>
            <p:spPr bwMode="auto">
              <a:xfrm>
                <a:off x="4271" y="2403"/>
                <a:ext cx="43" cy="44"/>
              </a:xfrm>
              <a:custGeom>
                <a:avLst/>
                <a:gdLst>
                  <a:gd name="T0" fmla="*/ 0 w 43"/>
                  <a:gd name="T1" fmla="*/ 0 h 44"/>
                  <a:gd name="T2" fmla="*/ 0 w 43"/>
                  <a:gd name="T3" fmla="*/ 11 h 44"/>
                  <a:gd name="T4" fmla="*/ 11 w 43"/>
                  <a:gd name="T5" fmla="*/ 22 h 44"/>
                  <a:gd name="T6" fmla="*/ 11 w 43"/>
                  <a:gd name="T7" fmla="*/ 44 h 44"/>
                  <a:gd name="T8" fmla="*/ 21 w 43"/>
                  <a:gd name="T9" fmla="*/ 22 h 44"/>
                  <a:gd name="T10" fmla="*/ 43 w 43"/>
                  <a:gd name="T11" fmla="*/ 22 h 44"/>
                  <a:gd name="T12" fmla="*/ 11 w 43"/>
                  <a:gd name="T13" fmla="*/ 11 h 44"/>
                  <a:gd name="T14" fmla="*/ 0 w 43"/>
                  <a:gd name="T15" fmla="*/ 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4">
                    <a:moveTo>
                      <a:pt x="0" y="0"/>
                    </a:moveTo>
                    <a:lnTo>
                      <a:pt x="0" y="11"/>
                    </a:lnTo>
                    <a:lnTo>
                      <a:pt x="11" y="22"/>
                    </a:lnTo>
                    <a:lnTo>
                      <a:pt x="11" y="44"/>
                    </a:lnTo>
                    <a:lnTo>
                      <a:pt x="21" y="22"/>
                    </a:lnTo>
                    <a:lnTo>
                      <a:pt x="43" y="22"/>
                    </a:lnTo>
                    <a:lnTo>
                      <a:pt x="11" y="11"/>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49" name="Freeform 15"/>
              <p:cNvSpPr>
                <a:spLocks/>
              </p:cNvSpPr>
              <p:nvPr/>
            </p:nvSpPr>
            <p:spPr bwMode="auto">
              <a:xfrm>
                <a:off x="4259" y="2403"/>
                <a:ext cx="12" cy="12"/>
              </a:xfrm>
              <a:custGeom>
                <a:avLst/>
                <a:gdLst>
                  <a:gd name="T0" fmla="*/ 12 w 12"/>
                  <a:gd name="T1" fmla="*/ 0 h 12"/>
                  <a:gd name="T2" fmla="*/ 0 w 12"/>
                  <a:gd name="T3" fmla="*/ 12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12"/>
                    </a:lnTo>
                    <a:lnTo>
                      <a:pt x="12"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0" name="Freeform 16"/>
              <p:cNvSpPr>
                <a:spLocks/>
              </p:cNvSpPr>
              <p:nvPr/>
            </p:nvSpPr>
            <p:spPr bwMode="auto">
              <a:xfrm>
                <a:off x="4259" y="2403"/>
                <a:ext cx="12" cy="12"/>
              </a:xfrm>
              <a:custGeom>
                <a:avLst/>
                <a:gdLst>
                  <a:gd name="T0" fmla="*/ 12 w 12"/>
                  <a:gd name="T1" fmla="*/ 0 h 12"/>
                  <a:gd name="T2" fmla="*/ 0 w 12"/>
                  <a:gd name="T3" fmla="*/ 12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12"/>
                    </a:lnTo>
                    <a:lnTo>
                      <a:pt x="12"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1" name="Freeform 17"/>
              <p:cNvSpPr>
                <a:spLocks/>
              </p:cNvSpPr>
              <p:nvPr/>
            </p:nvSpPr>
            <p:spPr bwMode="auto">
              <a:xfrm>
                <a:off x="4259" y="2403"/>
                <a:ext cx="12" cy="12"/>
              </a:xfrm>
              <a:custGeom>
                <a:avLst/>
                <a:gdLst>
                  <a:gd name="T0" fmla="*/ 12 w 12"/>
                  <a:gd name="T1" fmla="*/ 0 h 12"/>
                  <a:gd name="T2" fmla="*/ 0 w 12"/>
                  <a:gd name="T3" fmla="*/ 12 h 12"/>
                  <a:gd name="T4" fmla="*/ 12 w 12"/>
                  <a:gd name="T5" fmla="*/ 12 h 12"/>
                  <a:gd name="T6" fmla="*/ 12 w 12"/>
                  <a:gd name="T7" fmla="*/ 0 h 12"/>
                </a:gdLst>
                <a:ahLst/>
                <a:cxnLst>
                  <a:cxn ang="0">
                    <a:pos x="T0" y="T1"/>
                  </a:cxn>
                  <a:cxn ang="0">
                    <a:pos x="T2" y="T3"/>
                  </a:cxn>
                  <a:cxn ang="0">
                    <a:pos x="T4" y="T5"/>
                  </a:cxn>
                  <a:cxn ang="0">
                    <a:pos x="T6" y="T7"/>
                  </a:cxn>
                </a:cxnLst>
                <a:rect l="0" t="0" r="r" b="b"/>
                <a:pathLst>
                  <a:path w="12" h="12">
                    <a:moveTo>
                      <a:pt x="12" y="0"/>
                    </a:moveTo>
                    <a:lnTo>
                      <a:pt x="0" y="12"/>
                    </a:lnTo>
                    <a:lnTo>
                      <a:pt x="12" y="12"/>
                    </a:lnTo>
                    <a:lnTo>
                      <a:pt x="12"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2" name="Freeform 18"/>
              <p:cNvSpPr>
                <a:spLocks/>
              </p:cNvSpPr>
              <p:nvPr/>
            </p:nvSpPr>
            <p:spPr bwMode="auto">
              <a:xfrm>
                <a:off x="4692" y="1585"/>
                <a:ext cx="109" cy="65"/>
              </a:xfrm>
              <a:custGeom>
                <a:avLst/>
                <a:gdLst>
                  <a:gd name="T0" fmla="*/ 87 w 109"/>
                  <a:gd name="T1" fmla="*/ 11 h 65"/>
                  <a:gd name="T2" fmla="*/ 66 w 109"/>
                  <a:gd name="T3" fmla="*/ 11 h 65"/>
                  <a:gd name="T4" fmla="*/ 0 w 109"/>
                  <a:gd name="T5" fmla="*/ 54 h 65"/>
                  <a:gd name="T6" fmla="*/ 33 w 109"/>
                  <a:gd name="T7" fmla="*/ 65 h 65"/>
                  <a:gd name="T8" fmla="*/ 54 w 109"/>
                  <a:gd name="T9" fmla="*/ 65 h 65"/>
                  <a:gd name="T10" fmla="*/ 87 w 109"/>
                  <a:gd name="T11" fmla="*/ 33 h 65"/>
                  <a:gd name="T12" fmla="*/ 66 w 109"/>
                  <a:gd name="T13" fmla="*/ 22 h 65"/>
                  <a:gd name="T14" fmla="*/ 109 w 109"/>
                  <a:gd name="T15" fmla="*/ 11 h 65"/>
                  <a:gd name="T16" fmla="*/ 98 w 109"/>
                  <a:gd name="T17" fmla="*/ 0 h 65"/>
                  <a:gd name="T18" fmla="*/ 87 w 109"/>
                  <a:gd name="T1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65">
                    <a:moveTo>
                      <a:pt x="87" y="11"/>
                    </a:moveTo>
                    <a:lnTo>
                      <a:pt x="66" y="11"/>
                    </a:lnTo>
                    <a:lnTo>
                      <a:pt x="0" y="54"/>
                    </a:lnTo>
                    <a:lnTo>
                      <a:pt x="33" y="65"/>
                    </a:lnTo>
                    <a:lnTo>
                      <a:pt x="54" y="65"/>
                    </a:lnTo>
                    <a:lnTo>
                      <a:pt x="87" y="33"/>
                    </a:lnTo>
                    <a:lnTo>
                      <a:pt x="66" y="22"/>
                    </a:lnTo>
                    <a:lnTo>
                      <a:pt x="109" y="11"/>
                    </a:lnTo>
                    <a:lnTo>
                      <a:pt x="98" y="0"/>
                    </a:lnTo>
                    <a:lnTo>
                      <a:pt x="87"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3" name="Freeform 19"/>
              <p:cNvSpPr>
                <a:spLocks/>
              </p:cNvSpPr>
              <p:nvPr/>
            </p:nvSpPr>
            <p:spPr bwMode="auto">
              <a:xfrm>
                <a:off x="4692" y="1585"/>
                <a:ext cx="109" cy="65"/>
              </a:xfrm>
              <a:custGeom>
                <a:avLst/>
                <a:gdLst>
                  <a:gd name="T0" fmla="*/ 87 w 109"/>
                  <a:gd name="T1" fmla="*/ 11 h 65"/>
                  <a:gd name="T2" fmla="*/ 66 w 109"/>
                  <a:gd name="T3" fmla="*/ 11 h 65"/>
                  <a:gd name="T4" fmla="*/ 0 w 109"/>
                  <a:gd name="T5" fmla="*/ 54 h 65"/>
                  <a:gd name="T6" fmla="*/ 33 w 109"/>
                  <a:gd name="T7" fmla="*/ 65 h 65"/>
                  <a:gd name="T8" fmla="*/ 54 w 109"/>
                  <a:gd name="T9" fmla="*/ 65 h 65"/>
                  <a:gd name="T10" fmla="*/ 87 w 109"/>
                  <a:gd name="T11" fmla="*/ 33 h 65"/>
                  <a:gd name="T12" fmla="*/ 66 w 109"/>
                  <a:gd name="T13" fmla="*/ 22 h 65"/>
                  <a:gd name="T14" fmla="*/ 109 w 109"/>
                  <a:gd name="T15" fmla="*/ 11 h 65"/>
                  <a:gd name="T16" fmla="*/ 98 w 109"/>
                  <a:gd name="T17" fmla="*/ 0 h 65"/>
                  <a:gd name="T18" fmla="*/ 87 w 109"/>
                  <a:gd name="T1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65">
                    <a:moveTo>
                      <a:pt x="87" y="11"/>
                    </a:moveTo>
                    <a:lnTo>
                      <a:pt x="66" y="11"/>
                    </a:lnTo>
                    <a:lnTo>
                      <a:pt x="0" y="54"/>
                    </a:lnTo>
                    <a:lnTo>
                      <a:pt x="33" y="65"/>
                    </a:lnTo>
                    <a:lnTo>
                      <a:pt x="54" y="65"/>
                    </a:lnTo>
                    <a:lnTo>
                      <a:pt x="87" y="33"/>
                    </a:lnTo>
                    <a:lnTo>
                      <a:pt x="66" y="22"/>
                    </a:lnTo>
                    <a:lnTo>
                      <a:pt x="109" y="11"/>
                    </a:lnTo>
                    <a:lnTo>
                      <a:pt x="98" y="0"/>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4" name="Freeform 20"/>
              <p:cNvSpPr>
                <a:spLocks/>
              </p:cNvSpPr>
              <p:nvPr/>
            </p:nvSpPr>
            <p:spPr bwMode="auto">
              <a:xfrm>
                <a:off x="4692" y="1585"/>
                <a:ext cx="109" cy="65"/>
              </a:xfrm>
              <a:custGeom>
                <a:avLst/>
                <a:gdLst>
                  <a:gd name="T0" fmla="*/ 87 w 109"/>
                  <a:gd name="T1" fmla="*/ 11 h 65"/>
                  <a:gd name="T2" fmla="*/ 66 w 109"/>
                  <a:gd name="T3" fmla="*/ 11 h 65"/>
                  <a:gd name="T4" fmla="*/ 0 w 109"/>
                  <a:gd name="T5" fmla="*/ 54 h 65"/>
                  <a:gd name="T6" fmla="*/ 33 w 109"/>
                  <a:gd name="T7" fmla="*/ 65 h 65"/>
                  <a:gd name="T8" fmla="*/ 54 w 109"/>
                  <a:gd name="T9" fmla="*/ 65 h 65"/>
                  <a:gd name="T10" fmla="*/ 87 w 109"/>
                  <a:gd name="T11" fmla="*/ 33 h 65"/>
                  <a:gd name="T12" fmla="*/ 66 w 109"/>
                  <a:gd name="T13" fmla="*/ 22 h 65"/>
                  <a:gd name="T14" fmla="*/ 109 w 109"/>
                  <a:gd name="T15" fmla="*/ 11 h 65"/>
                  <a:gd name="T16" fmla="*/ 98 w 109"/>
                  <a:gd name="T17" fmla="*/ 0 h 65"/>
                  <a:gd name="T18" fmla="*/ 87 w 109"/>
                  <a:gd name="T19" fmla="*/ 11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65">
                    <a:moveTo>
                      <a:pt x="87" y="11"/>
                    </a:moveTo>
                    <a:lnTo>
                      <a:pt x="66" y="11"/>
                    </a:lnTo>
                    <a:lnTo>
                      <a:pt x="0" y="54"/>
                    </a:lnTo>
                    <a:lnTo>
                      <a:pt x="33" y="65"/>
                    </a:lnTo>
                    <a:lnTo>
                      <a:pt x="54" y="65"/>
                    </a:lnTo>
                    <a:lnTo>
                      <a:pt x="87" y="33"/>
                    </a:lnTo>
                    <a:lnTo>
                      <a:pt x="66" y="22"/>
                    </a:lnTo>
                    <a:lnTo>
                      <a:pt x="109" y="11"/>
                    </a:lnTo>
                    <a:lnTo>
                      <a:pt x="98" y="0"/>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5" name="Freeform 21"/>
              <p:cNvSpPr>
                <a:spLocks/>
              </p:cNvSpPr>
              <p:nvPr/>
            </p:nvSpPr>
            <p:spPr bwMode="auto">
              <a:xfrm>
                <a:off x="4421" y="1219"/>
                <a:ext cx="141" cy="87"/>
              </a:xfrm>
              <a:custGeom>
                <a:avLst/>
                <a:gdLst>
                  <a:gd name="T0" fmla="*/ 130 w 141"/>
                  <a:gd name="T1" fmla="*/ 10 h 87"/>
                  <a:gd name="T2" fmla="*/ 109 w 141"/>
                  <a:gd name="T3" fmla="*/ 10 h 87"/>
                  <a:gd name="T4" fmla="*/ 76 w 141"/>
                  <a:gd name="T5" fmla="*/ 0 h 87"/>
                  <a:gd name="T6" fmla="*/ 66 w 141"/>
                  <a:gd name="T7" fmla="*/ 0 h 87"/>
                  <a:gd name="T8" fmla="*/ 66 w 141"/>
                  <a:gd name="T9" fmla="*/ 33 h 87"/>
                  <a:gd name="T10" fmla="*/ 44 w 141"/>
                  <a:gd name="T11" fmla="*/ 33 h 87"/>
                  <a:gd name="T12" fmla="*/ 33 w 141"/>
                  <a:gd name="T13" fmla="*/ 10 h 87"/>
                  <a:gd name="T14" fmla="*/ 11 w 141"/>
                  <a:gd name="T15" fmla="*/ 22 h 87"/>
                  <a:gd name="T16" fmla="*/ 0 w 141"/>
                  <a:gd name="T17" fmla="*/ 43 h 87"/>
                  <a:gd name="T18" fmla="*/ 0 w 141"/>
                  <a:gd name="T19" fmla="*/ 76 h 87"/>
                  <a:gd name="T20" fmla="*/ 11 w 141"/>
                  <a:gd name="T21" fmla="*/ 65 h 87"/>
                  <a:gd name="T22" fmla="*/ 76 w 141"/>
                  <a:gd name="T23" fmla="*/ 65 h 87"/>
                  <a:gd name="T24" fmla="*/ 120 w 141"/>
                  <a:gd name="T25" fmla="*/ 87 h 87"/>
                  <a:gd name="T26" fmla="*/ 141 w 141"/>
                  <a:gd name="T27" fmla="*/ 65 h 87"/>
                  <a:gd name="T28" fmla="*/ 130 w 141"/>
                  <a:gd name="T29" fmla="*/ 33 h 87"/>
                  <a:gd name="T30" fmla="*/ 130 w 141"/>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87">
                    <a:moveTo>
                      <a:pt x="130" y="10"/>
                    </a:moveTo>
                    <a:lnTo>
                      <a:pt x="109" y="10"/>
                    </a:lnTo>
                    <a:lnTo>
                      <a:pt x="76" y="0"/>
                    </a:lnTo>
                    <a:lnTo>
                      <a:pt x="66" y="0"/>
                    </a:lnTo>
                    <a:lnTo>
                      <a:pt x="66" y="33"/>
                    </a:lnTo>
                    <a:lnTo>
                      <a:pt x="44" y="33"/>
                    </a:lnTo>
                    <a:lnTo>
                      <a:pt x="33" y="10"/>
                    </a:lnTo>
                    <a:lnTo>
                      <a:pt x="11" y="22"/>
                    </a:lnTo>
                    <a:lnTo>
                      <a:pt x="0" y="43"/>
                    </a:lnTo>
                    <a:lnTo>
                      <a:pt x="0" y="76"/>
                    </a:lnTo>
                    <a:lnTo>
                      <a:pt x="11" y="65"/>
                    </a:lnTo>
                    <a:lnTo>
                      <a:pt x="76" y="65"/>
                    </a:lnTo>
                    <a:lnTo>
                      <a:pt x="120" y="87"/>
                    </a:lnTo>
                    <a:lnTo>
                      <a:pt x="141" y="65"/>
                    </a:lnTo>
                    <a:lnTo>
                      <a:pt x="130" y="33"/>
                    </a:lnTo>
                    <a:lnTo>
                      <a:pt x="130" y="1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6" name="Freeform 22"/>
              <p:cNvSpPr>
                <a:spLocks/>
              </p:cNvSpPr>
              <p:nvPr/>
            </p:nvSpPr>
            <p:spPr bwMode="auto">
              <a:xfrm>
                <a:off x="4421" y="1219"/>
                <a:ext cx="141" cy="87"/>
              </a:xfrm>
              <a:custGeom>
                <a:avLst/>
                <a:gdLst>
                  <a:gd name="T0" fmla="*/ 130 w 141"/>
                  <a:gd name="T1" fmla="*/ 10 h 87"/>
                  <a:gd name="T2" fmla="*/ 109 w 141"/>
                  <a:gd name="T3" fmla="*/ 10 h 87"/>
                  <a:gd name="T4" fmla="*/ 76 w 141"/>
                  <a:gd name="T5" fmla="*/ 0 h 87"/>
                  <a:gd name="T6" fmla="*/ 66 w 141"/>
                  <a:gd name="T7" fmla="*/ 0 h 87"/>
                  <a:gd name="T8" fmla="*/ 66 w 141"/>
                  <a:gd name="T9" fmla="*/ 33 h 87"/>
                  <a:gd name="T10" fmla="*/ 44 w 141"/>
                  <a:gd name="T11" fmla="*/ 33 h 87"/>
                  <a:gd name="T12" fmla="*/ 33 w 141"/>
                  <a:gd name="T13" fmla="*/ 10 h 87"/>
                  <a:gd name="T14" fmla="*/ 11 w 141"/>
                  <a:gd name="T15" fmla="*/ 22 h 87"/>
                  <a:gd name="T16" fmla="*/ 0 w 141"/>
                  <a:gd name="T17" fmla="*/ 43 h 87"/>
                  <a:gd name="T18" fmla="*/ 0 w 141"/>
                  <a:gd name="T19" fmla="*/ 76 h 87"/>
                  <a:gd name="T20" fmla="*/ 11 w 141"/>
                  <a:gd name="T21" fmla="*/ 65 h 87"/>
                  <a:gd name="T22" fmla="*/ 76 w 141"/>
                  <a:gd name="T23" fmla="*/ 65 h 87"/>
                  <a:gd name="T24" fmla="*/ 120 w 141"/>
                  <a:gd name="T25" fmla="*/ 87 h 87"/>
                  <a:gd name="T26" fmla="*/ 141 w 141"/>
                  <a:gd name="T27" fmla="*/ 65 h 87"/>
                  <a:gd name="T28" fmla="*/ 130 w 141"/>
                  <a:gd name="T29" fmla="*/ 33 h 87"/>
                  <a:gd name="T30" fmla="*/ 130 w 141"/>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87">
                    <a:moveTo>
                      <a:pt x="130" y="10"/>
                    </a:moveTo>
                    <a:lnTo>
                      <a:pt x="109" y="10"/>
                    </a:lnTo>
                    <a:lnTo>
                      <a:pt x="76" y="0"/>
                    </a:lnTo>
                    <a:lnTo>
                      <a:pt x="66" y="0"/>
                    </a:lnTo>
                    <a:lnTo>
                      <a:pt x="66" y="33"/>
                    </a:lnTo>
                    <a:lnTo>
                      <a:pt x="44" y="33"/>
                    </a:lnTo>
                    <a:lnTo>
                      <a:pt x="33" y="10"/>
                    </a:lnTo>
                    <a:lnTo>
                      <a:pt x="11" y="22"/>
                    </a:lnTo>
                    <a:lnTo>
                      <a:pt x="0" y="43"/>
                    </a:lnTo>
                    <a:lnTo>
                      <a:pt x="0" y="76"/>
                    </a:lnTo>
                    <a:lnTo>
                      <a:pt x="11" y="65"/>
                    </a:lnTo>
                    <a:lnTo>
                      <a:pt x="76" y="65"/>
                    </a:lnTo>
                    <a:lnTo>
                      <a:pt x="120" y="87"/>
                    </a:lnTo>
                    <a:lnTo>
                      <a:pt x="141" y="65"/>
                    </a:lnTo>
                    <a:lnTo>
                      <a:pt x="130" y="33"/>
                    </a:lnTo>
                    <a:lnTo>
                      <a:pt x="130" y="1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7" name="Freeform 23"/>
              <p:cNvSpPr>
                <a:spLocks/>
              </p:cNvSpPr>
              <p:nvPr/>
            </p:nvSpPr>
            <p:spPr bwMode="auto">
              <a:xfrm>
                <a:off x="4421" y="1219"/>
                <a:ext cx="141" cy="87"/>
              </a:xfrm>
              <a:custGeom>
                <a:avLst/>
                <a:gdLst>
                  <a:gd name="T0" fmla="*/ 130 w 141"/>
                  <a:gd name="T1" fmla="*/ 10 h 87"/>
                  <a:gd name="T2" fmla="*/ 109 w 141"/>
                  <a:gd name="T3" fmla="*/ 10 h 87"/>
                  <a:gd name="T4" fmla="*/ 76 w 141"/>
                  <a:gd name="T5" fmla="*/ 0 h 87"/>
                  <a:gd name="T6" fmla="*/ 66 w 141"/>
                  <a:gd name="T7" fmla="*/ 0 h 87"/>
                  <a:gd name="T8" fmla="*/ 66 w 141"/>
                  <a:gd name="T9" fmla="*/ 33 h 87"/>
                  <a:gd name="T10" fmla="*/ 44 w 141"/>
                  <a:gd name="T11" fmla="*/ 33 h 87"/>
                  <a:gd name="T12" fmla="*/ 33 w 141"/>
                  <a:gd name="T13" fmla="*/ 10 h 87"/>
                  <a:gd name="T14" fmla="*/ 11 w 141"/>
                  <a:gd name="T15" fmla="*/ 22 h 87"/>
                  <a:gd name="T16" fmla="*/ 0 w 141"/>
                  <a:gd name="T17" fmla="*/ 43 h 87"/>
                  <a:gd name="T18" fmla="*/ 0 w 141"/>
                  <a:gd name="T19" fmla="*/ 76 h 87"/>
                  <a:gd name="T20" fmla="*/ 11 w 141"/>
                  <a:gd name="T21" fmla="*/ 65 h 87"/>
                  <a:gd name="T22" fmla="*/ 76 w 141"/>
                  <a:gd name="T23" fmla="*/ 65 h 87"/>
                  <a:gd name="T24" fmla="*/ 120 w 141"/>
                  <a:gd name="T25" fmla="*/ 87 h 87"/>
                  <a:gd name="T26" fmla="*/ 141 w 141"/>
                  <a:gd name="T27" fmla="*/ 65 h 87"/>
                  <a:gd name="T28" fmla="*/ 130 w 141"/>
                  <a:gd name="T29" fmla="*/ 33 h 87"/>
                  <a:gd name="T30" fmla="*/ 130 w 141"/>
                  <a:gd name="T31" fmla="*/ 1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1" h="87">
                    <a:moveTo>
                      <a:pt x="130" y="10"/>
                    </a:moveTo>
                    <a:lnTo>
                      <a:pt x="109" y="10"/>
                    </a:lnTo>
                    <a:lnTo>
                      <a:pt x="76" y="0"/>
                    </a:lnTo>
                    <a:lnTo>
                      <a:pt x="66" y="0"/>
                    </a:lnTo>
                    <a:lnTo>
                      <a:pt x="66" y="33"/>
                    </a:lnTo>
                    <a:lnTo>
                      <a:pt x="44" y="33"/>
                    </a:lnTo>
                    <a:lnTo>
                      <a:pt x="33" y="10"/>
                    </a:lnTo>
                    <a:lnTo>
                      <a:pt x="11" y="22"/>
                    </a:lnTo>
                    <a:lnTo>
                      <a:pt x="0" y="43"/>
                    </a:lnTo>
                    <a:lnTo>
                      <a:pt x="0" y="76"/>
                    </a:lnTo>
                    <a:lnTo>
                      <a:pt x="11" y="65"/>
                    </a:lnTo>
                    <a:lnTo>
                      <a:pt x="76" y="65"/>
                    </a:lnTo>
                    <a:lnTo>
                      <a:pt x="120" y="87"/>
                    </a:lnTo>
                    <a:lnTo>
                      <a:pt x="141" y="65"/>
                    </a:lnTo>
                    <a:lnTo>
                      <a:pt x="130" y="33"/>
                    </a:lnTo>
                    <a:lnTo>
                      <a:pt x="130" y="1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58" name="Freeform 24"/>
              <p:cNvSpPr>
                <a:spLocks/>
              </p:cNvSpPr>
              <p:nvPr/>
            </p:nvSpPr>
            <p:spPr bwMode="auto">
              <a:xfrm>
                <a:off x="4475" y="1166"/>
                <a:ext cx="87" cy="63"/>
              </a:xfrm>
              <a:custGeom>
                <a:avLst/>
                <a:gdLst>
                  <a:gd name="T0" fmla="*/ 76 w 87"/>
                  <a:gd name="T1" fmla="*/ 9 h 63"/>
                  <a:gd name="T2" fmla="*/ 87 w 87"/>
                  <a:gd name="T3" fmla="*/ 0 h 63"/>
                  <a:gd name="T4" fmla="*/ 11 w 87"/>
                  <a:gd name="T5" fmla="*/ 0 h 63"/>
                  <a:gd name="T6" fmla="*/ 0 w 87"/>
                  <a:gd name="T7" fmla="*/ 9 h 63"/>
                  <a:gd name="T8" fmla="*/ 0 w 87"/>
                  <a:gd name="T9" fmla="*/ 31 h 63"/>
                  <a:gd name="T10" fmla="*/ 11 w 87"/>
                  <a:gd name="T11" fmla="*/ 53 h 63"/>
                  <a:gd name="T12" fmla="*/ 22 w 87"/>
                  <a:gd name="T13" fmla="*/ 53 h 63"/>
                  <a:gd name="T14" fmla="*/ 55 w 87"/>
                  <a:gd name="T15" fmla="*/ 63 h 63"/>
                  <a:gd name="T16" fmla="*/ 76 w 87"/>
                  <a:gd name="T17" fmla="*/ 63 h 63"/>
                  <a:gd name="T18" fmla="*/ 76 w 87"/>
                  <a:gd name="T19" fmla="*/ 53 h 63"/>
                  <a:gd name="T20" fmla="*/ 66 w 87"/>
                  <a:gd name="T21" fmla="*/ 9 h 63"/>
                  <a:gd name="T22" fmla="*/ 76 w 8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63">
                    <a:moveTo>
                      <a:pt x="76" y="9"/>
                    </a:moveTo>
                    <a:lnTo>
                      <a:pt x="87" y="0"/>
                    </a:lnTo>
                    <a:lnTo>
                      <a:pt x="11" y="0"/>
                    </a:lnTo>
                    <a:lnTo>
                      <a:pt x="0" y="9"/>
                    </a:lnTo>
                    <a:lnTo>
                      <a:pt x="0" y="31"/>
                    </a:lnTo>
                    <a:lnTo>
                      <a:pt x="11" y="53"/>
                    </a:lnTo>
                    <a:lnTo>
                      <a:pt x="22" y="53"/>
                    </a:lnTo>
                    <a:lnTo>
                      <a:pt x="55" y="63"/>
                    </a:lnTo>
                    <a:lnTo>
                      <a:pt x="76" y="63"/>
                    </a:lnTo>
                    <a:lnTo>
                      <a:pt x="76" y="53"/>
                    </a:lnTo>
                    <a:lnTo>
                      <a:pt x="66" y="9"/>
                    </a:lnTo>
                    <a:lnTo>
                      <a:pt x="76" y="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59" name="Freeform 25"/>
              <p:cNvSpPr>
                <a:spLocks/>
              </p:cNvSpPr>
              <p:nvPr/>
            </p:nvSpPr>
            <p:spPr bwMode="auto">
              <a:xfrm>
                <a:off x="4475" y="1166"/>
                <a:ext cx="87" cy="63"/>
              </a:xfrm>
              <a:custGeom>
                <a:avLst/>
                <a:gdLst>
                  <a:gd name="T0" fmla="*/ 76 w 87"/>
                  <a:gd name="T1" fmla="*/ 9 h 63"/>
                  <a:gd name="T2" fmla="*/ 87 w 87"/>
                  <a:gd name="T3" fmla="*/ 0 h 63"/>
                  <a:gd name="T4" fmla="*/ 11 w 87"/>
                  <a:gd name="T5" fmla="*/ 0 h 63"/>
                  <a:gd name="T6" fmla="*/ 0 w 87"/>
                  <a:gd name="T7" fmla="*/ 9 h 63"/>
                  <a:gd name="T8" fmla="*/ 0 w 87"/>
                  <a:gd name="T9" fmla="*/ 31 h 63"/>
                  <a:gd name="T10" fmla="*/ 11 w 87"/>
                  <a:gd name="T11" fmla="*/ 53 h 63"/>
                  <a:gd name="T12" fmla="*/ 22 w 87"/>
                  <a:gd name="T13" fmla="*/ 53 h 63"/>
                  <a:gd name="T14" fmla="*/ 55 w 87"/>
                  <a:gd name="T15" fmla="*/ 63 h 63"/>
                  <a:gd name="T16" fmla="*/ 76 w 87"/>
                  <a:gd name="T17" fmla="*/ 63 h 63"/>
                  <a:gd name="T18" fmla="*/ 76 w 87"/>
                  <a:gd name="T19" fmla="*/ 53 h 63"/>
                  <a:gd name="T20" fmla="*/ 66 w 87"/>
                  <a:gd name="T21" fmla="*/ 9 h 63"/>
                  <a:gd name="T22" fmla="*/ 76 w 8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63">
                    <a:moveTo>
                      <a:pt x="76" y="9"/>
                    </a:moveTo>
                    <a:lnTo>
                      <a:pt x="87" y="0"/>
                    </a:lnTo>
                    <a:lnTo>
                      <a:pt x="11" y="0"/>
                    </a:lnTo>
                    <a:lnTo>
                      <a:pt x="0" y="9"/>
                    </a:lnTo>
                    <a:lnTo>
                      <a:pt x="0" y="31"/>
                    </a:lnTo>
                    <a:lnTo>
                      <a:pt x="11" y="53"/>
                    </a:lnTo>
                    <a:lnTo>
                      <a:pt x="22" y="53"/>
                    </a:lnTo>
                    <a:lnTo>
                      <a:pt x="55" y="63"/>
                    </a:lnTo>
                    <a:lnTo>
                      <a:pt x="76" y="63"/>
                    </a:lnTo>
                    <a:lnTo>
                      <a:pt x="76" y="53"/>
                    </a:lnTo>
                    <a:lnTo>
                      <a:pt x="66" y="9"/>
                    </a:lnTo>
                    <a:lnTo>
                      <a:pt x="76" y="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0" name="Freeform 26"/>
              <p:cNvSpPr>
                <a:spLocks/>
              </p:cNvSpPr>
              <p:nvPr/>
            </p:nvSpPr>
            <p:spPr bwMode="auto">
              <a:xfrm>
                <a:off x="4475" y="1166"/>
                <a:ext cx="87" cy="63"/>
              </a:xfrm>
              <a:custGeom>
                <a:avLst/>
                <a:gdLst>
                  <a:gd name="T0" fmla="*/ 76 w 87"/>
                  <a:gd name="T1" fmla="*/ 9 h 63"/>
                  <a:gd name="T2" fmla="*/ 87 w 87"/>
                  <a:gd name="T3" fmla="*/ 0 h 63"/>
                  <a:gd name="T4" fmla="*/ 11 w 87"/>
                  <a:gd name="T5" fmla="*/ 0 h 63"/>
                  <a:gd name="T6" fmla="*/ 0 w 87"/>
                  <a:gd name="T7" fmla="*/ 9 h 63"/>
                  <a:gd name="T8" fmla="*/ 0 w 87"/>
                  <a:gd name="T9" fmla="*/ 31 h 63"/>
                  <a:gd name="T10" fmla="*/ 11 w 87"/>
                  <a:gd name="T11" fmla="*/ 53 h 63"/>
                  <a:gd name="T12" fmla="*/ 22 w 87"/>
                  <a:gd name="T13" fmla="*/ 53 h 63"/>
                  <a:gd name="T14" fmla="*/ 55 w 87"/>
                  <a:gd name="T15" fmla="*/ 63 h 63"/>
                  <a:gd name="T16" fmla="*/ 76 w 87"/>
                  <a:gd name="T17" fmla="*/ 63 h 63"/>
                  <a:gd name="T18" fmla="*/ 76 w 87"/>
                  <a:gd name="T19" fmla="*/ 53 h 63"/>
                  <a:gd name="T20" fmla="*/ 66 w 87"/>
                  <a:gd name="T21" fmla="*/ 9 h 63"/>
                  <a:gd name="T22" fmla="*/ 76 w 87"/>
                  <a:gd name="T23" fmla="*/ 9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7" h="63">
                    <a:moveTo>
                      <a:pt x="76" y="9"/>
                    </a:moveTo>
                    <a:lnTo>
                      <a:pt x="87" y="0"/>
                    </a:lnTo>
                    <a:lnTo>
                      <a:pt x="11" y="0"/>
                    </a:lnTo>
                    <a:lnTo>
                      <a:pt x="0" y="9"/>
                    </a:lnTo>
                    <a:lnTo>
                      <a:pt x="0" y="31"/>
                    </a:lnTo>
                    <a:lnTo>
                      <a:pt x="11" y="53"/>
                    </a:lnTo>
                    <a:lnTo>
                      <a:pt x="22" y="53"/>
                    </a:lnTo>
                    <a:lnTo>
                      <a:pt x="55" y="63"/>
                    </a:lnTo>
                    <a:lnTo>
                      <a:pt x="76" y="63"/>
                    </a:lnTo>
                    <a:lnTo>
                      <a:pt x="76" y="53"/>
                    </a:lnTo>
                    <a:lnTo>
                      <a:pt x="66" y="9"/>
                    </a:lnTo>
                    <a:lnTo>
                      <a:pt x="76" y="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1" name="Freeform 27"/>
              <p:cNvSpPr>
                <a:spLocks/>
              </p:cNvSpPr>
              <p:nvPr/>
            </p:nvSpPr>
            <p:spPr bwMode="auto">
              <a:xfrm>
                <a:off x="4909" y="1800"/>
                <a:ext cx="21" cy="22"/>
              </a:xfrm>
              <a:custGeom>
                <a:avLst/>
                <a:gdLst>
                  <a:gd name="T0" fmla="*/ 0 w 21"/>
                  <a:gd name="T1" fmla="*/ 0 h 22"/>
                  <a:gd name="T2" fmla="*/ 10 w 21"/>
                  <a:gd name="T3" fmla="*/ 22 h 22"/>
                  <a:gd name="T4" fmla="*/ 21 w 21"/>
                  <a:gd name="T5" fmla="*/ 22 h 22"/>
                  <a:gd name="T6" fmla="*/ 21 w 21"/>
                  <a:gd name="T7" fmla="*/ 11 h 22"/>
                  <a:gd name="T8" fmla="*/ 0 w 21"/>
                  <a:gd name="T9" fmla="*/ 0 h 22"/>
                </a:gdLst>
                <a:ahLst/>
                <a:cxnLst>
                  <a:cxn ang="0">
                    <a:pos x="T0" y="T1"/>
                  </a:cxn>
                  <a:cxn ang="0">
                    <a:pos x="T2" y="T3"/>
                  </a:cxn>
                  <a:cxn ang="0">
                    <a:pos x="T4" y="T5"/>
                  </a:cxn>
                  <a:cxn ang="0">
                    <a:pos x="T6" y="T7"/>
                  </a:cxn>
                  <a:cxn ang="0">
                    <a:pos x="T8" y="T9"/>
                  </a:cxn>
                </a:cxnLst>
                <a:rect l="0" t="0" r="r" b="b"/>
                <a:pathLst>
                  <a:path w="21" h="22">
                    <a:moveTo>
                      <a:pt x="0" y="0"/>
                    </a:moveTo>
                    <a:lnTo>
                      <a:pt x="10" y="22"/>
                    </a:lnTo>
                    <a:lnTo>
                      <a:pt x="21" y="22"/>
                    </a:lnTo>
                    <a:lnTo>
                      <a:pt x="21" y="11"/>
                    </a:lnTo>
                    <a:lnTo>
                      <a:pt x="0"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2" name="Freeform 28"/>
              <p:cNvSpPr>
                <a:spLocks/>
              </p:cNvSpPr>
              <p:nvPr/>
            </p:nvSpPr>
            <p:spPr bwMode="auto">
              <a:xfrm>
                <a:off x="4909" y="1800"/>
                <a:ext cx="21" cy="22"/>
              </a:xfrm>
              <a:custGeom>
                <a:avLst/>
                <a:gdLst>
                  <a:gd name="T0" fmla="*/ 0 w 21"/>
                  <a:gd name="T1" fmla="*/ 0 h 22"/>
                  <a:gd name="T2" fmla="*/ 10 w 21"/>
                  <a:gd name="T3" fmla="*/ 22 h 22"/>
                  <a:gd name="T4" fmla="*/ 21 w 21"/>
                  <a:gd name="T5" fmla="*/ 22 h 22"/>
                  <a:gd name="T6" fmla="*/ 21 w 21"/>
                  <a:gd name="T7" fmla="*/ 11 h 22"/>
                  <a:gd name="T8" fmla="*/ 0 w 21"/>
                  <a:gd name="T9" fmla="*/ 0 h 22"/>
                </a:gdLst>
                <a:ahLst/>
                <a:cxnLst>
                  <a:cxn ang="0">
                    <a:pos x="T0" y="T1"/>
                  </a:cxn>
                  <a:cxn ang="0">
                    <a:pos x="T2" y="T3"/>
                  </a:cxn>
                  <a:cxn ang="0">
                    <a:pos x="T4" y="T5"/>
                  </a:cxn>
                  <a:cxn ang="0">
                    <a:pos x="T6" y="T7"/>
                  </a:cxn>
                  <a:cxn ang="0">
                    <a:pos x="T8" y="T9"/>
                  </a:cxn>
                </a:cxnLst>
                <a:rect l="0" t="0" r="r" b="b"/>
                <a:pathLst>
                  <a:path w="21" h="22">
                    <a:moveTo>
                      <a:pt x="0" y="0"/>
                    </a:moveTo>
                    <a:lnTo>
                      <a:pt x="10" y="22"/>
                    </a:lnTo>
                    <a:lnTo>
                      <a:pt x="21" y="22"/>
                    </a:lnTo>
                    <a:lnTo>
                      <a:pt x="21" y="11"/>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3" name="Freeform 29"/>
              <p:cNvSpPr>
                <a:spLocks/>
              </p:cNvSpPr>
              <p:nvPr/>
            </p:nvSpPr>
            <p:spPr bwMode="auto">
              <a:xfrm>
                <a:off x="4909" y="1800"/>
                <a:ext cx="21" cy="22"/>
              </a:xfrm>
              <a:custGeom>
                <a:avLst/>
                <a:gdLst>
                  <a:gd name="T0" fmla="*/ 0 w 21"/>
                  <a:gd name="T1" fmla="*/ 0 h 22"/>
                  <a:gd name="T2" fmla="*/ 10 w 21"/>
                  <a:gd name="T3" fmla="*/ 22 h 22"/>
                  <a:gd name="T4" fmla="*/ 21 w 21"/>
                  <a:gd name="T5" fmla="*/ 22 h 22"/>
                  <a:gd name="T6" fmla="*/ 21 w 21"/>
                  <a:gd name="T7" fmla="*/ 11 h 22"/>
                  <a:gd name="T8" fmla="*/ 0 w 21"/>
                  <a:gd name="T9" fmla="*/ 0 h 22"/>
                </a:gdLst>
                <a:ahLst/>
                <a:cxnLst>
                  <a:cxn ang="0">
                    <a:pos x="T0" y="T1"/>
                  </a:cxn>
                  <a:cxn ang="0">
                    <a:pos x="T2" y="T3"/>
                  </a:cxn>
                  <a:cxn ang="0">
                    <a:pos x="T4" y="T5"/>
                  </a:cxn>
                  <a:cxn ang="0">
                    <a:pos x="T6" y="T7"/>
                  </a:cxn>
                  <a:cxn ang="0">
                    <a:pos x="T8" y="T9"/>
                  </a:cxn>
                </a:cxnLst>
                <a:rect l="0" t="0" r="r" b="b"/>
                <a:pathLst>
                  <a:path w="21" h="22">
                    <a:moveTo>
                      <a:pt x="0" y="0"/>
                    </a:moveTo>
                    <a:lnTo>
                      <a:pt x="10" y="22"/>
                    </a:lnTo>
                    <a:lnTo>
                      <a:pt x="21" y="22"/>
                    </a:lnTo>
                    <a:lnTo>
                      <a:pt x="21" y="11"/>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4" name="Freeform 30"/>
              <p:cNvSpPr>
                <a:spLocks/>
              </p:cNvSpPr>
              <p:nvPr/>
            </p:nvSpPr>
            <p:spPr bwMode="auto">
              <a:xfrm>
                <a:off x="4877" y="1757"/>
                <a:ext cx="65" cy="65"/>
              </a:xfrm>
              <a:custGeom>
                <a:avLst/>
                <a:gdLst>
                  <a:gd name="T0" fmla="*/ 33 w 65"/>
                  <a:gd name="T1" fmla="*/ 0 h 65"/>
                  <a:gd name="T2" fmla="*/ 0 w 65"/>
                  <a:gd name="T3" fmla="*/ 0 h 65"/>
                  <a:gd name="T4" fmla="*/ 11 w 65"/>
                  <a:gd name="T5" fmla="*/ 43 h 65"/>
                  <a:gd name="T6" fmla="*/ 33 w 65"/>
                  <a:gd name="T7" fmla="*/ 43 h 65"/>
                  <a:gd name="T8" fmla="*/ 54 w 65"/>
                  <a:gd name="T9" fmla="*/ 54 h 65"/>
                  <a:gd name="T10" fmla="*/ 54 w 65"/>
                  <a:gd name="T11" fmla="*/ 65 h 65"/>
                  <a:gd name="T12" fmla="*/ 65 w 65"/>
                  <a:gd name="T13" fmla="*/ 65 h 65"/>
                  <a:gd name="T14" fmla="*/ 65 w 65"/>
                  <a:gd name="T15" fmla="*/ 54 h 65"/>
                  <a:gd name="T16" fmla="*/ 54 w 65"/>
                  <a:gd name="T17" fmla="*/ 43 h 65"/>
                  <a:gd name="T18" fmla="*/ 54 w 65"/>
                  <a:gd name="T19" fmla="*/ 22 h 65"/>
                  <a:gd name="T20" fmla="*/ 33 w 65"/>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33" y="0"/>
                    </a:moveTo>
                    <a:lnTo>
                      <a:pt x="0" y="0"/>
                    </a:lnTo>
                    <a:lnTo>
                      <a:pt x="11" y="43"/>
                    </a:lnTo>
                    <a:lnTo>
                      <a:pt x="33" y="43"/>
                    </a:lnTo>
                    <a:lnTo>
                      <a:pt x="54" y="54"/>
                    </a:lnTo>
                    <a:lnTo>
                      <a:pt x="54" y="65"/>
                    </a:lnTo>
                    <a:lnTo>
                      <a:pt x="65" y="65"/>
                    </a:lnTo>
                    <a:lnTo>
                      <a:pt x="65" y="54"/>
                    </a:lnTo>
                    <a:lnTo>
                      <a:pt x="54" y="43"/>
                    </a:lnTo>
                    <a:lnTo>
                      <a:pt x="54" y="22"/>
                    </a:lnTo>
                    <a:lnTo>
                      <a:pt x="33"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5" name="Freeform 31"/>
              <p:cNvSpPr>
                <a:spLocks/>
              </p:cNvSpPr>
              <p:nvPr/>
            </p:nvSpPr>
            <p:spPr bwMode="auto">
              <a:xfrm>
                <a:off x="4877" y="1757"/>
                <a:ext cx="65" cy="65"/>
              </a:xfrm>
              <a:custGeom>
                <a:avLst/>
                <a:gdLst>
                  <a:gd name="T0" fmla="*/ 33 w 65"/>
                  <a:gd name="T1" fmla="*/ 0 h 65"/>
                  <a:gd name="T2" fmla="*/ 0 w 65"/>
                  <a:gd name="T3" fmla="*/ 0 h 65"/>
                  <a:gd name="T4" fmla="*/ 11 w 65"/>
                  <a:gd name="T5" fmla="*/ 43 h 65"/>
                  <a:gd name="T6" fmla="*/ 33 w 65"/>
                  <a:gd name="T7" fmla="*/ 43 h 65"/>
                  <a:gd name="T8" fmla="*/ 54 w 65"/>
                  <a:gd name="T9" fmla="*/ 54 h 65"/>
                  <a:gd name="T10" fmla="*/ 54 w 65"/>
                  <a:gd name="T11" fmla="*/ 65 h 65"/>
                  <a:gd name="T12" fmla="*/ 65 w 65"/>
                  <a:gd name="T13" fmla="*/ 65 h 65"/>
                  <a:gd name="T14" fmla="*/ 65 w 65"/>
                  <a:gd name="T15" fmla="*/ 54 h 65"/>
                  <a:gd name="T16" fmla="*/ 54 w 65"/>
                  <a:gd name="T17" fmla="*/ 43 h 65"/>
                  <a:gd name="T18" fmla="*/ 54 w 65"/>
                  <a:gd name="T19" fmla="*/ 22 h 65"/>
                  <a:gd name="T20" fmla="*/ 33 w 65"/>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33" y="0"/>
                    </a:moveTo>
                    <a:lnTo>
                      <a:pt x="0" y="0"/>
                    </a:lnTo>
                    <a:lnTo>
                      <a:pt x="11" y="43"/>
                    </a:lnTo>
                    <a:lnTo>
                      <a:pt x="33" y="43"/>
                    </a:lnTo>
                    <a:lnTo>
                      <a:pt x="54" y="54"/>
                    </a:lnTo>
                    <a:lnTo>
                      <a:pt x="54" y="65"/>
                    </a:lnTo>
                    <a:lnTo>
                      <a:pt x="65" y="65"/>
                    </a:lnTo>
                    <a:lnTo>
                      <a:pt x="65" y="54"/>
                    </a:lnTo>
                    <a:lnTo>
                      <a:pt x="54" y="43"/>
                    </a:lnTo>
                    <a:lnTo>
                      <a:pt x="54" y="22"/>
                    </a:lnTo>
                    <a:lnTo>
                      <a:pt x="33"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6" name="Freeform 32"/>
              <p:cNvSpPr>
                <a:spLocks/>
              </p:cNvSpPr>
              <p:nvPr/>
            </p:nvSpPr>
            <p:spPr bwMode="auto">
              <a:xfrm>
                <a:off x="4877" y="1757"/>
                <a:ext cx="65" cy="65"/>
              </a:xfrm>
              <a:custGeom>
                <a:avLst/>
                <a:gdLst>
                  <a:gd name="T0" fmla="*/ 33 w 65"/>
                  <a:gd name="T1" fmla="*/ 0 h 65"/>
                  <a:gd name="T2" fmla="*/ 0 w 65"/>
                  <a:gd name="T3" fmla="*/ 0 h 65"/>
                  <a:gd name="T4" fmla="*/ 11 w 65"/>
                  <a:gd name="T5" fmla="*/ 43 h 65"/>
                  <a:gd name="T6" fmla="*/ 33 w 65"/>
                  <a:gd name="T7" fmla="*/ 43 h 65"/>
                  <a:gd name="T8" fmla="*/ 54 w 65"/>
                  <a:gd name="T9" fmla="*/ 54 h 65"/>
                  <a:gd name="T10" fmla="*/ 54 w 65"/>
                  <a:gd name="T11" fmla="*/ 65 h 65"/>
                  <a:gd name="T12" fmla="*/ 65 w 65"/>
                  <a:gd name="T13" fmla="*/ 65 h 65"/>
                  <a:gd name="T14" fmla="*/ 65 w 65"/>
                  <a:gd name="T15" fmla="*/ 54 h 65"/>
                  <a:gd name="T16" fmla="*/ 54 w 65"/>
                  <a:gd name="T17" fmla="*/ 43 h 65"/>
                  <a:gd name="T18" fmla="*/ 54 w 65"/>
                  <a:gd name="T19" fmla="*/ 22 h 65"/>
                  <a:gd name="T20" fmla="*/ 33 w 65"/>
                  <a:gd name="T21" fmla="*/ 0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65" h="65">
                    <a:moveTo>
                      <a:pt x="33" y="0"/>
                    </a:moveTo>
                    <a:lnTo>
                      <a:pt x="0" y="0"/>
                    </a:lnTo>
                    <a:lnTo>
                      <a:pt x="11" y="43"/>
                    </a:lnTo>
                    <a:lnTo>
                      <a:pt x="33" y="43"/>
                    </a:lnTo>
                    <a:lnTo>
                      <a:pt x="54" y="54"/>
                    </a:lnTo>
                    <a:lnTo>
                      <a:pt x="54" y="65"/>
                    </a:lnTo>
                    <a:lnTo>
                      <a:pt x="65" y="65"/>
                    </a:lnTo>
                    <a:lnTo>
                      <a:pt x="65" y="54"/>
                    </a:lnTo>
                    <a:lnTo>
                      <a:pt x="54" y="43"/>
                    </a:lnTo>
                    <a:lnTo>
                      <a:pt x="54" y="22"/>
                    </a:lnTo>
                    <a:lnTo>
                      <a:pt x="33"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7" name="Freeform 33"/>
              <p:cNvSpPr>
                <a:spLocks/>
              </p:cNvSpPr>
              <p:nvPr/>
            </p:nvSpPr>
            <p:spPr bwMode="auto">
              <a:xfrm>
                <a:off x="4801" y="1703"/>
                <a:ext cx="141" cy="54"/>
              </a:xfrm>
              <a:custGeom>
                <a:avLst/>
                <a:gdLst>
                  <a:gd name="T0" fmla="*/ 141 w 141"/>
                  <a:gd name="T1" fmla="*/ 43 h 54"/>
                  <a:gd name="T2" fmla="*/ 119 w 141"/>
                  <a:gd name="T3" fmla="*/ 11 h 54"/>
                  <a:gd name="T4" fmla="*/ 87 w 141"/>
                  <a:gd name="T5" fmla="*/ 11 h 54"/>
                  <a:gd name="T6" fmla="*/ 65 w 141"/>
                  <a:gd name="T7" fmla="*/ 0 h 54"/>
                  <a:gd name="T8" fmla="*/ 0 w 141"/>
                  <a:gd name="T9" fmla="*/ 0 h 54"/>
                  <a:gd name="T10" fmla="*/ 44 w 141"/>
                  <a:gd name="T11" fmla="*/ 23 h 54"/>
                  <a:gd name="T12" fmla="*/ 44 w 141"/>
                  <a:gd name="T13" fmla="*/ 54 h 54"/>
                  <a:gd name="T14" fmla="*/ 141 w 141"/>
                  <a:gd name="T15" fmla="*/ 54 h 54"/>
                  <a:gd name="T16" fmla="*/ 130 w 141"/>
                  <a:gd name="T17" fmla="*/ 43 h 54"/>
                  <a:gd name="T18" fmla="*/ 141 w 141"/>
                  <a:gd name="T1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54">
                    <a:moveTo>
                      <a:pt x="141" y="43"/>
                    </a:moveTo>
                    <a:lnTo>
                      <a:pt x="119" y="11"/>
                    </a:lnTo>
                    <a:lnTo>
                      <a:pt x="87" y="11"/>
                    </a:lnTo>
                    <a:lnTo>
                      <a:pt x="65" y="0"/>
                    </a:lnTo>
                    <a:lnTo>
                      <a:pt x="0" y="0"/>
                    </a:lnTo>
                    <a:lnTo>
                      <a:pt x="44" y="23"/>
                    </a:lnTo>
                    <a:lnTo>
                      <a:pt x="44" y="54"/>
                    </a:lnTo>
                    <a:lnTo>
                      <a:pt x="141" y="54"/>
                    </a:lnTo>
                    <a:lnTo>
                      <a:pt x="130" y="43"/>
                    </a:lnTo>
                    <a:lnTo>
                      <a:pt x="141" y="4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68" name="Freeform 34"/>
              <p:cNvSpPr>
                <a:spLocks/>
              </p:cNvSpPr>
              <p:nvPr/>
            </p:nvSpPr>
            <p:spPr bwMode="auto">
              <a:xfrm>
                <a:off x="4801" y="1703"/>
                <a:ext cx="141" cy="54"/>
              </a:xfrm>
              <a:custGeom>
                <a:avLst/>
                <a:gdLst>
                  <a:gd name="T0" fmla="*/ 141 w 141"/>
                  <a:gd name="T1" fmla="*/ 43 h 54"/>
                  <a:gd name="T2" fmla="*/ 119 w 141"/>
                  <a:gd name="T3" fmla="*/ 11 h 54"/>
                  <a:gd name="T4" fmla="*/ 87 w 141"/>
                  <a:gd name="T5" fmla="*/ 11 h 54"/>
                  <a:gd name="T6" fmla="*/ 65 w 141"/>
                  <a:gd name="T7" fmla="*/ 0 h 54"/>
                  <a:gd name="T8" fmla="*/ 0 w 141"/>
                  <a:gd name="T9" fmla="*/ 0 h 54"/>
                  <a:gd name="T10" fmla="*/ 44 w 141"/>
                  <a:gd name="T11" fmla="*/ 23 h 54"/>
                  <a:gd name="T12" fmla="*/ 44 w 141"/>
                  <a:gd name="T13" fmla="*/ 54 h 54"/>
                  <a:gd name="T14" fmla="*/ 141 w 141"/>
                  <a:gd name="T15" fmla="*/ 54 h 54"/>
                  <a:gd name="T16" fmla="*/ 130 w 141"/>
                  <a:gd name="T17" fmla="*/ 43 h 54"/>
                  <a:gd name="T18" fmla="*/ 141 w 141"/>
                  <a:gd name="T1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54">
                    <a:moveTo>
                      <a:pt x="141" y="43"/>
                    </a:moveTo>
                    <a:lnTo>
                      <a:pt x="119" y="11"/>
                    </a:lnTo>
                    <a:lnTo>
                      <a:pt x="87" y="11"/>
                    </a:lnTo>
                    <a:lnTo>
                      <a:pt x="65" y="0"/>
                    </a:lnTo>
                    <a:lnTo>
                      <a:pt x="0" y="0"/>
                    </a:lnTo>
                    <a:lnTo>
                      <a:pt x="44" y="23"/>
                    </a:lnTo>
                    <a:lnTo>
                      <a:pt x="44" y="54"/>
                    </a:lnTo>
                    <a:lnTo>
                      <a:pt x="141" y="54"/>
                    </a:lnTo>
                    <a:lnTo>
                      <a:pt x="130" y="43"/>
                    </a:lnTo>
                    <a:lnTo>
                      <a:pt x="141"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69" name="Freeform 35"/>
              <p:cNvSpPr>
                <a:spLocks/>
              </p:cNvSpPr>
              <p:nvPr/>
            </p:nvSpPr>
            <p:spPr bwMode="auto">
              <a:xfrm>
                <a:off x="4801" y="1703"/>
                <a:ext cx="141" cy="54"/>
              </a:xfrm>
              <a:custGeom>
                <a:avLst/>
                <a:gdLst>
                  <a:gd name="T0" fmla="*/ 141 w 141"/>
                  <a:gd name="T1" fmla="*/ 43 h 54"/>
                  <a:gd name="T2" fmla="*/ 119 w 141"/>
                  <a:gd name="T3" fmla="*/ 11 h 54"/>
                  <a:gd name="T4" fmla="*/ 87 w 141"/>
                  <a:gd name="T5" fmla="*/ 11 h 54"/>
                  <a:gd name="T6" fmla="*/ 65 w 141"/>
                  <a:gd name="T7" fmla="*/ 0 h 54"/>
                  <a:gd name="T8" fmla="*/ 0 w 141"/>
                  <a:gd name="T9" fmla="*/ 0 h 54"/>
                  <a:gd name="T10" fmla="*/ 44 w 141"/>
                  <a:gd name="T11" fmla="*/ 23 h 54"/>
                  <a:gd name="T12" fmla="*/ 44 w 141"/>
                  <a:gd name="T13" fmla="*/ 54 h 54"/>
                  <a:gd name="T14" fmla="*/ 141 w 141"/>
                  <a:gd name="T15" fmla="*/ 54 h 54"/>
                  <a:gd name="T16" fmla="*/ 130 w 141"/>
                  <a:gd name="T17" fmla="*/ 43 h 54"/>
                  <a:gd name="T18" fmla="*/ 141 w 141"/>
                  <a:gd name="T19" fmla="*/ 43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1" h="54">
                    <a:moveTo>
                      <a:pt x="141" y="43"/>
                    </a:moveTo>
                    <a:lnTo>
                      <a:pt x="119" y="11"/>
                    </a:lnTo>
                    <a:lnTo>
                      <a:pt x="87" y="11"/>
                    </a:lnTo>
                    <a:lnTo>
                      <a:pt x="65" y="0"/>
                    </a:lnTo>
                    <a:lnTo>
                      <a:pt x="0" y="0"/>
                    </a:lnTo>
                    <a:lnTo>
                      <a:pt x="44" y="23"/>
                    </a:lnTo>
                    <a:lnTo>
                      <a:pt x="44" y="54"/>
                    </a:lnTo>
                    <a:lnTo>
                      <a:pt x="141" y="54"/>
                    </a:lnTo>
                    <a:lnTo>
                      <a:pt x="130" y="43"/>
                    </a:lnTo>
                    <a:lnTo>
                      <a:pt x="141"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0" name="Freeform 36"/>
              <p:cNvSpPr>
                <a:spLocks/>
              </p:cNvSpPr>
              <p:nvPr/>
            </p:nvSpPr>
            <p:spPr bwMode="auto">
              <a:xfrm>
                <a:off x="4942" y="1585"/>
                <a:ext cx="173" cy="301"/>
              </a:xfrm>
              <a:custGeom>
                <a:avLst/>
                <a:gdLst>
                  <a:gd name="T0" fmla="*/ 54 w 173"/>
                  <a:gd name="T1" fmla="*/ 249 h 301"/>
                  <a:gd name="T2" fmla="*/ 54 w 173"/>
                  <a:gd name="T3" fmla="*/ 281 h 301"/>
                  <a:gd name="T4" fmla="*/ 108 w 173"/>
                  <a:gd name="T5" fmla="*/ 301 h 301"/>
                  <a:gd name="T6" fmla="*/ 162 w 173"/>
                  <a:gd name="T7" fmla="*/ 301 h 301"/>
                  <a:gd name="T8" fmla="*/ 162 w 173"/>
                  <a:gd name="T9" fmla="*/ 238 h 301"/>
                  <a:gd name="T10" fmla="*/ 141 w 173"/>
                  <a:gd name="T11" fmla="*/ 238 h 301"/>
                  <a:gd name="T12" fmla="*/ 141 w 173"/>
                  <a:gd name="T13" fmla="*/ 216 h 301"/>
                  <a:gd name="T14" fmla="*/ 130 w 173"/>
                  <a:gd name="T15" fmla="*/ 216 h 301"/>
                  <a:gd name="T16" fmla="*/ 130 w 173"/>
                  <a:gd name="T17" fmla="*/ 195 h 301"/>
                  <a:gd name="T18" fmla="*/ 162 w 173"/>
                  <a:gd name="T19" fmla="*/ 195 h 301"/>
                  <a:gd name="T20" fmla="*/ 173 w 173"/>
                  <a:gd name="T21" fmla="*/ 184 h 301"/>
                  <a:gd name="T22" fmla="*/ 141 w 173"/>
                  <a:gd name="T23" fmla="*/ 162 h 301"/>
                  <a:gd name="T24" fmla="*/ 130 w 173"/>
                  <a:gd name="T25" fmla="*/ 162 h 301"/>
                  <a:gd name="T26" fmla="*/ 130 w 173"/>
                  <a:gd name="T27" fmla="*/ 184 h 301"/>
                  <a:gd name="T28" fmla="*/ 119 w 173"/>
                  <a:gd name="T29" fmla="*/ 162 h 301"/>
                  <a:gd name="T30" fmla="*/ 119 w 173"/>
                  <a:gd name="T31" fmla="*/ 130 h 301"/>
                  <a:gd name="T32" fmla="*/ 108 w 173"/>
                  <a:gd name="T33" fmla="*/ 130 h 301"/>
                  <a:gd name="T34" fmla="*/ 98 w 173"/>
                  <a:gd name="T35" fmla="*/ 98 h 301"/>
                  <a:gd name="T36" fmla="*/ 76 w 173"/>
                  <a:gd name="T37" fmla="*/ 98 h 301"/>
                  <a:gd name="T38" fmla="*/ 108 w 173"/>
                  <a:gd name="T39" fmla="*/ 98 h 301"/>
                  <a:gd name="T40" fmla="*/ 98 w 173"/>
                  <a:gd name="T41" fmla="*/ 76 h 301"/>
                  <a:gd name="T42" fmla="*/ 108 w 173"/>
                  <a:gd name="T43" fmla="*/ 65 h 301"/>
                  <a:gd name="T44" fmla="*/ 162 w 173"/>
                  <a:gd name="T45" fmla="*/ 65 h 301"/>
                  <a:gd name="T46" fmla="*/ 141 w 173"/>
                  <a:gd name="T47" fmla="*/ 22 h 301"/>
                  <a:gd name="T48" fmla="*/ 98 w 173"/>
                  <a:gd name="T49" fmla="*/ 0 h 301"/>
                  <a:gd name="T50" fmla="*/ 54 w 173"/>
                  <a:gd name="T51" fmla="*/ 22 h 301"/>
                  <a:gd name="T52" fmla="*/ 54 w 173"/>
                  <a:gd name="T53" fmla="*/ 33 h 301"/>
                  <a:gd name="T54" fmla="*/ 43 w 173"/>
                  <a:gd name="T55" fmla="*/ 54 h 301"/>
                  <a:gd name="T56" fmla="*/ 33 w 173"/>
                  <a:gd name="T57" fmla="*/ 33 h 301"/>
                  <a:gd name="T58" fmla="*/ 0 w 173"/>
                  <a:gd name="T59" fmla="*/ 76 h 301"/>
                  <a:gd name="T60" fmla="*/ 11 w 173"/>
                  <a:gd name="T61" fmla="*/ 108 h 301"/>
                  <a:gd name="T62" fmla="*/ 11 w 173"/>
                  <a:gd name="T63" fmla="*/ 130 h 301"/>
                  <a:gd name="T64" fmla="*/ 43 w 173"/>
                  <a:gd name="T65" fmla="*/ 162 h 301"/>
                  <a:gd name="T66" fmla="*/ 54 w 173"/>
                  <a:gd name="T67" fmla="*/ 184 h 301"/>
                  <a:gd name="T68" fmla="*/ 76 w 173"/>
                  <a:gd name="T69" fmla="*/ 195 h 301"/>
                  <a:gd name="T70" fmla="*/ 54 w 173"/>
                  <a:gd name="T71" fmla="*/ 216 h 301"/>
                  <a:gd name="T72" fmla="*/ 54 w 173"/>
                  <a:gd name="T73" fmla="*/ 238 h 301"/>
                  <a:gd name="T74" fmla="*/ 43 w 173"/>
                  <a:gd name="T75" fmla="*/ 238 h 301"/>
                  <a:gd name="T76" fmla="*/ 54 w 173"/>
                  <a:gd name="T77" fmla="*/ 24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301">
                    <a:moveTo>
                      <a:pt x="54" y="249"/>
                    </a:moveTo>
                    <a:lnTo>
                      <a:pt x="54" y="281"/>
                    </a:lnTo>
                    <a:lnTo>
                      <a:pt x="108" y="301"/>
                    </a:lnTo>
                    <a:lnTo>
                      <a:pt x="162" y="301"/>
                    </a:lnTo>
                    <a:lnTo>
                      <a:pt x="162" y="238"/>
                    </a:lnTo>
                    <a:lnTo>
                      <a:pt x="141" y="238"/>
                    </a:lnTo>
                    <a:lnTo>
                      <a:pt x="141" y="216"/>
                    </a:lnTo>
                    <a:lnTo>
                      <a:pt x="130" y="216"/>
                    </a:lnTo>
                    <a:lnTo>
                      <a:pt x="130" y="195"/>
                    </a:lnTo>
                    <a:lnTo>
                      <a:pt x="162" y="195"/>
                    </a:lnTo>
                    <a:lnTo>
                      <a:pt x="173" y="184"/>
                    </a:lnTo>
                    <a:lnTo>
                      <a:pt x="141" y="162"/>
                    </a:lnTo>
                    <a:lnTo>
                      <a:pt x="130" y="162"/>
                    </a:lnTo>
                    <a:lnTo>
                      <a:pt x="130" y="184"/>
                    </a:lnTo>
                    <a:lnTo>
                      <a:pt x="119" y="162"/>
                    </a:lnTo>
                    <a:lnTo>
                      <a:pt x="119" y="130"/>
                    </a:lnTo>
                    <a:lnTo>
                      <a:pt x="108" y="130"/>
                    </a:lnTo>
                    <a:lnTo>
                      <a:pt x="98" y="98"/>
                    </a:lnTo>
                    <a:lnTo>
                      <a:pt x="76" y="98"/>
                    </a:lnTo>
                    <a:lnTo>
                      <a:pt x="108" y="98"/>
                    </a:lnTo>
                    <a:lnTo>
                      <a:pt x="98" y="76"/>
                    </a:lnTo>
                    <a:lnTo>
                      <a:pt x="108" y="65"/>
                    </a:lnTo>
                    <a:lnTo>
                      <a:pt x="162" y="65"/>
                    </a:lnTo>
                    <a:lnTo>
                      <a:pt x="141" y="22"/>
                    </a:lnTo>
                    <a:lnTo>
                      <a:pt x="98" y="0"/>
                    </a:lnTo>
                    <a:lnTo>
                      <a:pt x="54" y="22"/>
                    </a:lnTo>
                    <a:lnTo>
                      <a:pt x="54" y="33"/>
                    </a:lnTo>
                    <a:lnTo>
                      <a:pt x="43" y="54"/>
                    </a:lnTo>
                    <a:lnTo>
                      <a:pt x="33" y="33"/>
                    </a:lnTo>
                    <a:lnTo>
                      <a:pt x="0" y="76"/>
                    </a:lnTo>
                    <a:lnTo>
                      <a:pt x="11" y="108"/>
                    </a:lnTo>
                    <a:lnTo>
                      <a:pt x="11" y="130"/>
                    </a:lnTo>
                    <a:lnTo>
                      <a:pt x="43" y="162"/>
                    </a:lnTo>
                    <a:lnTo>
                      <a:pt x="54" y="184"/>
                    </a:lnTo>
                    <a:lnTo>
                      <a:pt x="76" y="195"/>
                    </a:lnTo>
                    <a:lnTo>
                      <a:pt x="54" y="216"/>
                    </a:lnTo>
                    <a:lnTo>
                      <a:pt x="54" y="238"/>
                    </a:lnTo>
                    <a:lnTo>
                      <a:pt x="43" y="238"/>
                    </a:lnTo>
                    <a:lnTo>
                      <a:pt x="54" y="24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1" name="Freeform 37"/>
              <p:cNvSpPr>
                <a:spLocks/>
              </p:cNvSpPr>
              <p:nvPr/>
            </p:nvSpPr>
            <p:spPr bwMode="auto">
              <a:xfrm>
                <a:off x="4942" y="1585"/>
                <a:ext cx="173" cy="301"/>
              </a:xfrm>
              <a:custGeom>
                <a:avLst/>
                <a:gdLst>
                  <a:gd name="T0" fmla="*/ 54 w 173"/>
                  <a:gd name="T1" fmla="*/ 249 h 301"/>
                  <a:gd name="T2" fmla="*/ 54 w 173"/>
                  <a:gd name="T3" fmla="*/ 281 h 301"/>
                  <a:gd name="T4" fmla="*/ 108 w 173"/>
                  <a:gd name="T5" fmla="*/ 301 h 301"/>
                  <a:gd name="T6" fmla="*/ 162 w 173"/>
                  <a:gd name="T7" fmla="*/ 301 h 301"/>
                  <a:gd name="T8" fmla="*/ 162 w 173"/>
                  <a:gd name="T9" fmla="*/ 238 h 301"/>
                  <a:gd name="T10" fmla="*/ 141 w 173"/>
                  <a:gd name="T11" fmla="*/ 238 h 301"/>
                  <a:gd name="T12" fmla="*/ 141 w 173"/>
                  <a:gd name="T13" fmla="*/ 216 h 301"/>
                  <a:gd name="T14" fmla="*/ 130 w 173"/>
                  <a:gd name="T15" fmla="*/ 216 h 301"/>
                  <a:gd name="T16" fmla="*/ 130 w 173"/>
                  <a:gd name="T17" fmla="*/ 195 h 301"/>
                  <a:gd name="T18" fmla="*/ 162 w 173"/>
                  <a:gd name="T19" fmla="*/ 195 h 301"/>
                  <a:gd name="T20" fmla="*/ 173 w 173"/>
                  <a:gd name="T21" fmla="*/ 184 h 301"/>
                  <a:gd name="T22" fmla="*/ 141 w 173"/>
                  <a:gd name="T23" fmla="*/ 162 h 301"/>
                  <a:gd name="T24" fmla="*/ 130 w 173"/>
                  <a:gd name="T25" fmla="*/ 162 h 301"/>
                  <a:gd name="T26" fmla="*/ 130 w 173"/>
                  <a:gd name="T27" fmla="*/ 184 h 301"/>
                  <a:gd name="T28" fmla="*/ 119 w 173"/>
                  <a:gd name="T29" fmla="*/ 162 h 301"/>
                  <a:gd name="T30" fmla="*/ 119 w 173"/>
                  <a:gd name="T31" fmla="*/ 130 h 301"/>
                  <a:gd name="T32" fmla="*/ 108 w 173"/>
                  <a:gd name="T33" fmla="*/ 130 h 301"/>
                  <a:gd name="T34" fmla="*/ 98 w 173"/>
                  <a:gd name="T35" fmla="*/ 98 h 301"/>
                  <a:gd name="T36" fmla="*/ 76 w 173"/>
                  <a:gd name="T37" fmla="*/ 98 h 301"/>
                  <a:gd name="T38" fmla="*/ 108 w 173"/>
                  <a:gd name="T39" fmla="*/ 98 h 301"/>
                  <a:gd name="T40" fmla="*/ 98 w 173"/>
                  <a:gd name="T41" fmla="*/ 76 h 301"/>
                  <a:gd name="T42" fmla="*/ 108 w 173"/>
                  <a:gd name="T43" fmla="*/ 65 h 301"/>
                  <a:gd name="T44" fmla="*/ 162 w 173"/>
                  <a:gd name="T45" fmla="*/ 65 h 301"/>
                  <a:gd name="T46" fmla="*/ 141 w 173"/>
                  <a:gd name="T47" fmla="*/ 22 h 301"/>
                  <a:gd name="T48" fmla="*/ 98 w 173"/>
                  <a:gd name="T49" fmla="*/ 0 h 301"/>
                  <a:gd name="T50" fmla="*/ 54 w 173"/>
                  <a:gd name="T51" fmla="*/ 22 h 301"/>
                  <a:gd name="T52" fmla="*/ 54 w 173"/>
                  <a:gd name="T53" fmla="*/ 33 h 301"/>
                  <a:gd name="T54" fmla="*/ 43 w 173"/>
                  <a:gd name="T55" fmla="*/ 54 h 301"/>
                  <a:gd name="T56" fmla="*/ 33 w 173"/>
                  <a:gd name="T57" fmla="*/ 33 h 301"/>
                  <a:gd name="T58" fmla="*/ 0 w 173"/>
                  <a:gd name="T59" fmla="*/ 76 h 301"/>
                  <a:gd name="T60" fmla="*/ 11 w 173"/>
                  <a:gd name="T61" fmla="*/ 108 h 301"/>
                  <a:gd name="T62" fmla="*/ 11 w 173"/>
                  <a:gd name="T63" fmla="*/ 130 h 301"/>
                  <a:gd name="T64" fmla="*/ 43 w 173"/>
                  <a:gd name="T65" fmla="*/ 162 h 301"/>
                  <a:gd name="T66" fmla="*/ 54 w 173"/>
                  <a:gd name="T67" fmla="*/ 184 h 301"/>
                  <a:gd name="T68" fmla="*/ 76 w 173"/>
                  <a:gd name="T69" fmla="*/ 195 h 301"/>
                  <a:gd name="T70" fmla="*/ 54 w 173"/>
                  <a:gd name="T71" fmla="*/ 216 h 301"/>
                  <a:gd name="T72" fmla="*/ 54 w 173"/>
                  <a:gd name="T73" fmla="*/ 238 h 301"/>
                  <a:gd name="T74" fmla="*/ 43 w 173"/>
                  <a:gd name="T75" fmla="*/ 238 h 301"/>
                  <a:gd name="T76" fmla="*/ 54 w 173"/>
                  <a:gd name="T77" fmla="*/ 249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3" h="301">
                    <a:moveTo>
                      <a:pt x="54" y="249"/>
                    </a:moveTo>
                    <a:lnTo>
                      <a:pt x="54" y="281"/>
                    </a:lnTo>
                    <a:lnTo>
                      <a:pt x="108" y="301"/>
                    </a:lnTo>
                    <a:lnTo>
                      <a:pt x="162" y="301"/>
                    </a:lnTo>
                    <a:lnTo>
                      <a:pt x="162" y="238"/>
                    </a:lnTo>
                    <a:lnTo>
                      <a:pt x="141" y="238"/>
                    </a:lnTo>
                    <a:lnTo>
                      <a:pt x="141" y="216"/>
                    </a:lnTo>
                    <a:lnTo>
                      <a:pt x="130" y="216"/>
                    </a:lnTo>
                    <a:lnTo>
                      <a:pt x="130" y="195"/>
                    </a:lnTo>
                    <a:lnTo>
                      <a:pt x="162" y="195"/>
                    </a:lnTo>
                    <a:lnTo>
                      <a:pt x="173" y="184"/>
                    </a:lnTo>
                    <a:lnTo>
                      <a:pt x="141" y="162"/>
                    </a:lnTo>
                    <a:lnTo>
                      <a:pt x="130" y="162"/>
                    </a:lnTo>
                    <a:lnTo>
                      <a:pt x="130" y="184"/>
                    </a:lnTo>
                    <a:lnTo>
                      <a:pt x="119" y="162"/>
                    </a:lnTo>
                    <a:lnTo>
                      <a:pt x="119" y="130"/>
                    </a:lnTo>
                    <a:lnTo>
                      <a:pt x="108" y="130"/>
                    </a:lnTo>
                    <a:lnTo>
                      <a:pt x="98" y="98"/>
                    </a:lnTo>
                    <a:lnTo>
                      <a:pt x="76" y="98"/>
                    </a:lnTo>
                    <a:lnTo>
                      <a:pt x="108" y="98"/>
                    </a:lnTo>
                    <a:lnTo>
                      <a:pt x="98" y="76"/>
                    </a:lnTo>
                    <a:lnTo>
                      <a:pt x="108" y="65"/>
                    </a:lnTo>
                    <a:lnTo>
                      <a:pt x="162" y="65"/>
                    </a:lnTo>
                    <a:lnTo>
                      <a:pt x="141" y="22"/>
                    </a:lnTo>
                    <a:lnTo>
                      <a:pt x="98" y="0"/>
                    </a:lnTo>
                    <a:lnTo>
                      <a:pt x="54" y="22"/>
                    </a:lnTo>
                    <a:lnTo>
                      <a:pt x="54" y="33"/>
                    </a:lnTo>
                    <a:lnTo>
                      <a:pt x="43" y="54"/>
                    </a:lnTo>
                    <a:lnTo>
                      <a:pt x="33" y="33"/>
                    </a:lnTo>
                    <a:lnTo>
                      <a:pt x="0" y="76"/>
                    </a:lnTo>
                    <a:lnTo>
                      <a:pt x="11" y="108"/>
                    </a:lnTo>
                    <a:lnTo>
                      <a:pt x="11" y="130"/>
                    </a:lnTo>
                    <a:lnTo>
                      <a:pt x="43" y="162"/>
                    </a:lnTo>
                    <a:lnTo>
                      <a:pt x="54" y="184"/>
                    </a:lnTo>
                    <a:lnTo>
                      <a:pt x="76" y="195"/>
                    </a:lnTo>
                    <a:lnTo>
                      <a:pt x="54" y="216"/>
                    </a:lnTo>
                    <a:lnTo>
                      <a:pt x="54" y="238"/>
                    </a:lnTo>
                    <a:lnTo>
                      <a:pt x="43" y="238"/>
                    </a:lnTo>
                    <a:lnTo>
                      <a:pt x="54" y="24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2" name="Freeform 38"/>
              <p:cNvSpPr>
                <a:spLocks/>
              </p:cNvSpPr>
              <p:nvPr/>
            </p:nvSpPr>
            <p:spPr bwMode="auto">
              <a:xfrm>
                <a:off x="4909" y="1747"/>
                <a:ext cx="109" cy="87"/>
              </a:xfrm>
              <a:custGeom>
                <a:avLst/>
                <a:gdLst>
                  <a:gd name="T0" fmla="*/ 76 w 109"/>
                  <a:gd name="T1" fmla="*/ 65 h 87"/>
                  <a:gd name="T2" fmla="*/ 65 w 109"/>
                  <a:gd name="T3" fmla="*/ 76 h 87"/>
                  <a:gd name="T4" fmla="*/ 87 w 109"/>
                  <a:gd name="T5" fmla="*/ 87 h 87"/>
                  <a:gd name="T6" fmla="*/ 76 w 109"/>
                  <a:gd name="T7" fmla="*/ 76 h 87"/>
                  <a:gd name="T8" fmla="*/ 87 w 109"/>
                  <a:gd name="T9" fmla="*/ 76 h 87"/>
                  <a:gd name="T10" fmla="*/ 87 w 109"/>
                  <a:gd name="T11" fmla="*/ 54 h 87"/>
                  <a:gd name="T12" fmla="*/ 109 w 109"/>
                  <a:gd name="T13" fmla="*/ 33 h 87"/>
                  <a:gd name="T14" fmla="*/ 87 w 109"/>
                  <a:gd name="T15" fmla="*/ 22 h 87"/>
                  <a:gd name="T16" fmla="*/ 76 w 109"/>
                  <a:gd name="T17" fmla="*/ 0 h 87"/>
                  <a:gd name="T18" fmla="*/ 65 w 109"/>
                  <a:gd name="T19" fmla="*/ 11 h 87"/>
                  <a:gd name="T20" fmla="*/ 43 w 109"/>
                  <a:gd name="T21" fmla="*/ 11 h 87"/>
                  <a:gd name="T22" fmla="*/ 32 w 109"/>
                  <a:gd name="T23" fmla="*/ 0 h 87"/>
                  <a:gd name="T24" fmla="*/ 21 w 109"/>
                  <a:gd name="T25" fmla="*/ 0 h 87"/>
                  <a:gd name="T26" fmla="*/ 32 w 109"/>
                  <a:gd name="T27" fmla="*/ 11 h 87"/>
                  <a:gd name="T28" fmla="*/ 0 w 109"/>
                  <a:gd name="T29" fmla="*/ 11 h 87"/>
                  <a:gd name="T30" fmla="*/ 21 w 109"/>
                  <a:gd name="T31" fmla="*/ 33 h 87"/>
                  <a:gd name="T32" fmla="*/ 21 w 109"/>
                  <a:gd name="T33" fmla="*/ 54 h 87"/>
                  <a:gd name="T34" fmla="*/ 32 w 109"/>
                  <a:gd name="T35" fmla="*/ 65 h 87"/>
                  <a:gd name="T36" fmla="*/ 32 w 109"/>
                  <a:gd name="T37" fmla="*/ 76 h 87"/>
                  <a:gd name="T38" fmla="*/ 65 w 109"/>
                  <a:gd name="T39" fmla="*/ 65 h 87"/>
                  <a:gd name="T40" fmla="*/ 76 w 109"/>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7">
                    <a:moveTo>
                      <a:pt x="76" y="65"/>
                    </a:moveTo>
                    <a:lnTo>
                      <a:pt x="65" y="76"/>
                    </a:lnTo>
                    <a:lnTo>
                      <a:pt x="87" y="87"/>
                    </a:lnTo>
                    <a:lnTo>
                      <a:pt x="76" y="76"/>
                    </a:lnTo>
                    <a:lnTo>
                      <a:pt x="87" y="76"/>
                    </a:lnTo>
                    <a:lnTo>
                      <a:pt x="87" y="54"/>
                    </a:lnTo>
                    <a:lnTo>
                      <a:pt x="109" y="33"/>
                    </a:lnTo>
                    <a:lnTo>
                      <a:pt x="87" y="22"/>
                    </a:lnTo>
                    <a:lnTo>
                      <a:pt x="76" y="0"/>
                    </a:lnTo>
                    <a:lnTo>
                      <a:pt x="65" y="11"/>
                    </a:lnTo>
                    <a:lnTo>
                      <a:pt x="43" y="11"/>
                    </a:lnTo>
                    <a:lnTo>
                      <a:pt x="32" y="0"/>
                    </a:lnTo>
                    <a:lnTo>
                      <a:pt x="21" y="0"/>
                    </a:lnTo>
                    <a:lnTo>
                      <a:pt x="32" y="11"/>
                    </a:lnTo>
                    <a:lnTo>
                      <a:pt x="0" y="11"/>
                    </a:lnTo>
                    <a:lnTo>
                      <a:pt x="21" y="33"/>
                    </a:lnTo>
                    <a:lnTo>
                      <a:pt x="21" y="54"/>
                    </a:lnTo>
                    <a:lnTo>
                      <a:pt x="32" y="65"/>
                    </a:lnTo>
                    <a:lnTo>
                      <a:pt x="32" y="76"/>
                    </a:lnTo>
                    <a:lnTo>
                      <a:pt x="65" y="65"/>
                    </a:lnTo>
                    <a:lnTo>
                      <a:pt x="76" y="65"/>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3" name="Freeform 39"/>
              <p:cNvSpPr>
                <a:spLocks/>
              </p:cNvSpPr>
              <p:nvPr/>
            </p:nvSpPr>
            <p:spPr bwMode="auto">
              <a:xfrm>
                <a:off x="4909" y="1747"/>
                <a:ext cx="109" cy="87"/>
              </a:xfrm>
              <a:custGeom>
                <a:avLst/>
                <a:gdLst>
                  <a:gd name="T0" fmla="*/ 76 w 109"/>
                  <a:gd name="T1" fmla="*/ 65 h 87"/>
                  <a:gd name="T2" fmla="*/ 65 w 109"/>
                  <a:gd name="T3" fmla="*/ 76 h 87"/>
                  <a:gd name="T4" fmla="*/ 87 w 109"/>
                  <a:gd name="T5" fmla="*/ 87 h 87"/>
                  <a:gd name="T6" fmla="*/ 76 w 109"/>
                  <a:gd name="T7" fmla="*/ 76 h 87"/>
                  <a:gd name="T8" fmla="*/ 87 w 109"/>
                  <a:gd name="T9" fmla="*/ 76 h 87"/>
                  <a:gd name="T10" fmla="*/ 87 w 109"/>
                  <a:gd name="T11" fmla="*/ 54 h 87"/>
                  <a:gd name="T12" fmla="*/ 109 w 109"/>
                  <a:gd name="T13" fmla="*/ 33 h 87"/>
                  <a:gd name="T14" fmla="*/ 87 w 109"/>
                  <a:gd name="T15" fmla="*/ 22 h 87"/>
                  <a:gd name="T16" fmla="*/ 76 w 109"/>
                  <a:gd name="T17" fmla="*/ 0 h 87"/>
                  <a:gd name="T18" fmla="*/ 65 w 109"/>
                  <a:gd name="T19" fmla="*/ 11 h 87"/>
                  <a:gd name="T20" fmla="*/ 43 w 109"/>
                  <a:gd name="T21" fmla="*/ 11 h 87"/>
                  <a:gd name="T22" fmla="*/ 32 w 109"/>
                  <a:gd name="T23" fmla="*/ 0 h 87"/>
                  <a:gd name="T24" fmla="*/ 21 w 109"/>
                  <a:gd name="T25" fmla="*/ 0 h 87"/>
                  <a:gd name="T26" fmla="*/ 32 w 109"/>
                  <a:gd name="T27" fmla="*/ 11 h 87"/>
                  <a:gd name="T28" fmla="*/ 0 w 109"/>
                  <a:gd name="T29" fmla="*/ 11 h 87"/>
                  <a:gd name="T30" fmla="*/ 21 w 109"/>
                  <a:gd name="T31" fmla="*/ 33 h 87"/>
                  <a:gd name="T32" fmla="*/ 21 w 109"/>
                  <a:gd name="T33" fmla="*/ 54 h 87"/>
                  <a:gd name="T34" fmla="*/ 32 w 109"/>
                  <a:gd name="T35" fmla="*/ 65 h 87"/>
                  <a:gd name="T36" fmla="*/ 32 w 109"/>
                  <a:gd name="T37" fmla="*/ 76 h 87"/>
                  <a:gd name="T38" fmla="*/ 65 w 109"/>
                  <a:gd name="T39" fmla="*/ 65 h 87"/>
                  <a:gd name="T40" fmla="*/ 76 w 109"/>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7">
                    <a:moveTo>
                      <a:pt x="76" y="65"/>
                    </a:moveTo>
                    <a:lnTo>
                      <a:pt x="65" y="76"/>
                    </a:lnTo>
                    <a:lnTo>
                      <a:pt x="87" y="87"/>
                    </a:lnTo>
                    <a:lnTo>
                      <a:pt x="76" y="76"/>
                    </a:lnTo>
                    <a:lnTo>
                      <a:pt x="87" y="76"/>
                    </a:lnTo>
                    <a:lnTo>
                      <a:pt x="87" y="54"/>
                    </a:lnTo>
                    <a:lnTo>
                      <a:pt x="109" y="33"/>
                    </a:lnTo>
                    <a:lnTo>
                      <a:pt x="87" y="22"/>
                    </a:lnTo>
                    <a:lnTo>
                      <a:pt x="76" y="0"/>
                    </a:lnTo>
                    <a:lnTo>
                      <a:pt x="65" y="11"/>
                    </a:lnTo>
                    <a:lnTo>
                      <a:pt x="43" y="11"/>
                    </a:lnTo>
                    <a:lnTo>
                      <a:pt x="32" y="0"/>
                    </a:lnTo>
                    <a:lnTo>
                      <a:pt x="21" y="0"/>
                    </a:lnTo>
                    <a:lnTo>
                      <a:pt x="32" y="11"/>
                    </a:lnTo>
                    <a:lnTo>
                      <a:pt x="0" y="11"/>
                    </a:lnTo>
                    <a:lnTo>
                      <a:pt x="21" y="33"/>
                    </a:lnTo>
                    <a:lnTo>
                      <a:pt x="21" y="54"/>
                    </a:lnTo>
                    <a:lnTo>
                      <a:pt x="32" y="65"/>
                    </a:lnTo>
                    <a:lnTo>
                      <a:pt x="32" y="76"/>
                    </a:lnTo>
                    <a:lnTo>
                      <a:pt x="65" y="65"/>
                    </a:lnTo>
                    <a:lnTo>
                      <a:pt x="76" y="6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4" name="Freeform 40"/>
              <p:cNvSpPr>
                <a:spLocks/>
              </p:cNvSpPr>
              <p:nvPr/>
            </p:nvSpPr>
            <p:spPr bwMode="auto">
              <a:xfrm>
                <a:off x="4909" y="1747"/>
                <a:ext cx="109" cy="87"/>
              </a:xfrm>
              <a:custGeom>
                <a:avLst/>
                <a:gdLst>
                  <a:gd name="T0" fmla="*/ 76 w 109"/>
                  <a:gd name="T1" fmla="*/ 65 h 87"/>
                  <a:gd name="T2" fmla="*/ 65 w 109"/>
                  <a:gd name="T3" fmla="*/ 76 h 87"/>
                  <a:gd name="T4" fmla="*/ 87 w 109"/>
                  <a:gd name="T5" fmla="*/ 87 h 87"/>
                  <a:gd name="T6" fmla="*/ 76 w 109"/>
                  <a:gd name="T7" fmla="*/ 76 h 87"/>
                  <a:gd name="T8" fmla="*/ 87 w 109"/>
                  <a:gd name="T9" fmla="*/ 76 h 87"/>
                  <a:gd name="T10" fmla="*/ 87 w 109"/>
                  <a:gd name="T11" fmla="*/ 54 h 87"/>
                  <a:gd name="T12" fmla="*/ 109 w 109"/>
                  <a:gd name="T13" fmla="*/ 33 h 87"/>
                  <a:gd name="T14" fmla="*/ 87 w 109"/>
                  <a:gd name="T15" fmla="*/ 22 h 87"/>
                  <a:gd name="T16" fmla="*/ 76 w 109"/>
                  <a:gd name="T17" fmla="*/ 0 h 87"/>
                  <a:gd name="T18" fmla="*/ 65 w 109"/>
                  <a:gd name="T19" fmla="*/ 11 h 87"/>
                  <a:gd name="T20" fmla="*/ 43 w 109"/>
                  <a:gd name="T21" fmla="*/ 11 h 87"/>
                  <a:gd name="T22" fmla="*/ 32 w 109"/>
                  <a:gd name="T23" fmla="*/ 0 h 87"/>
                  <a:gd name="T24" fmla="*/ 21 w 109"/>
                  <a:gd name="T25" fmla="*/ 0 h 87"/>
                  <a:gd name="T26" fmla="*/ 32 w 109"/>
                  <a:gd name="T27" fmla="*/ 11 h 87"/>
                  <a:gd name="T28" fmla="*/ 0 w 109"/>
                  <a:gd name="T29" fmla="*/ 11 h 87"/>
                  <a:gd name="T30" fmla="*/ 21 w 109"/>
                  <a:gd name="T31" fmla="*/ 33 h 87"/>
                  <a:gd name="T32" fmla="*/ 21 w 109"/>
                  <a:gd name="T33" fmla="*/ 54 h 87"/>
                  <a:gd name="T34" fmla="*/ 32 w 109"/>
                  <a:gd name="T35" fmla="*/ 65 h 87"/>
                  <a:gd name="T36" fmla="*/ 32 w 109"/>
                  <a:gd name="T37" fmla="*/ 76 h 87"/>
                  <a:gd name="T38" fmla="*/ 65 w 109"/>
                  <a:gd name="T39" fmla="*/ 65 h 87"/>
                  <a:gd name="T40" fmla="*/ 76 w 109"/>
                  <a:gd name="T41" fmla="*/ 65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9" h="87">
                    <a:moveTo>
                      <a:pt x="76" y="65"/>
                    </a:moveTo>
                    <a:lnTo>
                      <a:pt x="65" y="76"/>
                    </a:lnTo>
                    <a:lnTo>
                      <a:pt x="87" y="87"/>
                    </a:lnTo>
                    <a:lnTo>
                      <a:pt x="76" y="76"/>
                    </a:lnTo>
                    <a:lnTo>
                      <a:pt x="87" y="76"/>
                    </a:lnTo>
                    <a:lnTo>
                      <a:pt x="87" y="54"/>
                    </a:lnTo>
                    <a:lnTo>
                      <a:pt x="109" y="33"/>
                    </a:lnTo>
                    <a:lnTo>
                      <a:pt x="87" y="22"/>
                    </a:lnTo>
                    <a:lnTo>
                      <a:pt x="76" y="0"/>
                    </a:lnTo>
                    <a:lnTo>
                      <a:pt x="65" y="11"/>
                    </a:lnTo>
                    <a:lnTo>
                      <a:pt x="43" y="11"/>
                    </a:lnTo>
                    <a:lnTo>
                      <a:pt x="32" y="0"/>
                    </a:lnTo>
                    <a:lnTo>
                      <a:pt x="21" y="0"/>
                    </a:lnTo>
                    <a:lnTo>
                      <a:pt x="32" y="11"/>
                    </a:lnTo>
                    <a:lnTo>
                      <a:pt x="0" y="11"/>
                    </a:lnTo>
                    <a:lnTo>
                      <a:pt x="21" y="33"/>
                    </a:lnTo>
                    <a:lnTo>
                      <a:pt x="21" y="54"/>
                    </a:lnTo>
                    <a:lnTo>
                      <a:pt x="32" y="65"/>
                    </a:lnTo>
                    <a:lnTo>
                      <a:pt x="32" y="76"/>
                    </a:lnTo>
                    <a:lnTo>
                      <a:pt x="65" y="65"/>
                    </a:lnTo>
                    <a:lnTo>
                      <a:pt x="76" y="6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5" name="Freeform 41"/>
              <p:cNvSpPr>
                <a:spLocks/>
              </p:cNvSpPr>
              <p:nvPr/>
            </p:nvSpPr>
            <p:spPr bwMode="auto">
              <a:xfrm>
                <a:off x="3815" y="1316"/>
                <a:ext cx="23" cy="32"/>
              </a:xfrm>
              <a:custGeom>
                <a:avLst/>
                <a:gdLst>
                  <a:gd name="T0" fmla="*/ 11 w 23"/>
                  <a:gd name="T1" fmla="*/ 32 h 32"/>
                  <a:gd name="T2" fmla="*/ 23 w 23"/>
                  <a:gd name="T3" fmla="*/ 0 h 32"/>
                  <a:gd name="T4" fmla="*/ 0 w 23"/>
                  <a:gd name="T5" fmla="*/ 21 h 32"/>
                  <a:gd name="T6" fmla="*/ 0 w 23"/>
                  <a:gd name="T7" fmla="*/ 32 h 32"/>
                  <a:gd name="T8" fmla="*/ 11 w 23"/>
                  <a:gd name="T9" fmla="*/ 32 h 32"/>
                </a:gdLst>
                <a:ahLst/>
                <a:cxnLst>
                  <a:cxn ang="0">
                    <a:pos x="T0" y="T1"/>
                  </a:cxn>
                  <a:cxn ang="0">
                    <a:pos x="T2" y="T3"/>
                  </a:cxn>
                  <a:cxn ang="0">
                    <a:pos x="T4" y="T5"/>
                  </a:cxn>
                  <a:cxn ang="0">
                    <a:pos x="T6" y="T7"/>
                  </a:cxn>
                  <a:cxn ang="0">
                    <a:pos x="T8" y="T9"/>
                  </a:cxn>
                </a:cxnLst>
                <a:rect l="0" t="0" r="r" b="b"/>
                <a:pathLst>
                  <a:path w="23" h="32">
                    <a:moveTo>
                      <a:pt x="11" y="32"/>
                    </a:moveTo>
                    <a:lnTo>
                      <a:pt x="23" y="0"/>
                    </a:lnTo>
                    <a:lnTo>
                      <a:pt x="0" y="21"/>
                    </a:lnTo>
                    <a:lnTo>
                      <a:pt x="0" y="32"/>
                    </a:lnTo>
                    <a:lnTo>
                      <a:pt x="11" y="3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6" name="Freeform 42"/>
              <p:cNvSpPr>
                <a:spLocks/>
              </p:cNvSpPr>
              <p:nvPr/>
            </p:nvSpPr>
            <p:spPr bwMode="auto">
              <a:xfrm>
                <a:off x="3815" y="1316"/>
                <a:ext cx="23" cy="32"/>
              </a:xfrm>
              <a:custGeom>
                <a:avLst/>
                <a:gdLst>
                  <a:gd name="T0" fmla="*/ 11 w 23"/>
                  <a:gd name="T1" fmla="*/ 32 h 32"/>
                  <a:gd name="T2" fmla="*/ 23 w 23"/>
                  <a:gd name="T3" fmla="*/ 0 h 32"/>
                  <a:gd name="T4" fmla="*/ 0 w 23"/>
                  <a:gd name="T5" fmla="*/ 21 h 32"/>
                  <a:gd name="T6" fmla="*/ 0 w 23"/>
                  <a:gd name="T7" fmla="*/ 32 h 32"/>
                  <a:gd name="T8" fmla="*/ 11 w 23"/>
                  <a:gd name="T9" fmla="*/ 32 h 32"/>
                </a:gdLst>
                <a:ahLst/>
                <a:cxnLst>
                  <a:cxn ang="0">
                    <a:pos x="T0" y="T1"/>
                  </a:cxn>
                  <a:cxn ang="0">
                    <a:pos x="T2" y="T3"/>
                  </a:cxn>
                  <a:cxn ang="0">
                    <a:pos x="T4" y="T5"/>
                  </a:cxn>
                  <a:cxn ang="0">
                    <a:pos x="T6" y="T7"/>
                  </a:cxn>
                  <a:cxn ang="0">
                    <a:pos x="T8" y="T9"/>
                  </a:cxn>
                </a:cxnLst>
                <a:rect l="0" t="0" r="r" b="b"/>
                <a:pathLst>
                  <a:path w="23" h="32">
                    <a:moveTo>
                      <a:pt x="11" y="32"/>
                    </a:moveTo>
                    <a:lnTo>
                      <a:pt x="23" y="0"/>
                    </a:lnTo>
                    <a:lnTo>
                      <a:pt x="0" y="21"/>
                    </a:lnTo>
                    <a:lnTo>
                      <a:pt x="0" y="32"/>
                    </a:lnTo>
                    <a:lnTo>
                      <a:pt x="11"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7" name="Freeform 43"/>
              <p:cNvSpPr>
                <a:spLocks/>
              </p:cNvSpPr>
              <p:nvPr/>
            </p:nvSpPr>
            <p:spPr bwMode="auto">
              <a:xfrm>
                <a:off x="3815" y="1316"/>
                <a:ext cx="23" cy="32"/>
              </a:xfrm>
              <a:custGeom>
                <a:avLst/>
                <a:gdLst>
                  <a:gd name="T0" fmla="*/ 11 w 23"/>
                  <a:gd name="T1" fmla="*/ 32 h 32"/>
                  <a:gd name="T2" fmla="*/ 23 w 23"/>
                  <a:gd name="T3" fmla="*/ 0 h 32"/>
                  <a:gd name="T4" fmla="*/ 0 w 23"/>
                  <a:gd name="T5" fmla="*/ 21 h 32"/>
                  <a:gd name="T6" fmla="*/ 0 w 23"/>
                  <a:gd name="T7" fmla="*/ 32 h 32"/>
                  <a:gd name="T8" fmla="*/ 11 w 23"/>
                  <a:gd name="T9" fmla="*/ 32 h 32"/>
                </a:gdLst>
                <a:ahLst/>
                <a:cxnLst>
                  <a:cxn ang="0">
                    <a:pos x="T0" y="T1"/>
                  </a:cxn>
                  <a:cxn ang="0">
                    <a:pos x="T2" y="T3"/>
                  </a:cxn>
                  <a:cxn ang="0">
                    <a:pos x="T4" y="T5"/>
                  </a:cxn>
                  <a:cxn ang="0">
                    <a:pos x="T6" y="T7"/>
                  </a:cxn>
                  <a:cxn ang="0">
                    <a:pos x="T8" y="T9"/>
                  </a:cxn>
                </a:cxnLst>
                <a:rect l="0" t="0" r="r" b="b"/>
                <a:pathLst>
                  <a:path w="23" h="32">
                    <a:moveTo>
                      <a:pt x="11" y="32"/>
                    </a:moveTo>
                    <a:lnTo>
                      <a:pt x="23" y="0"/>
                    </a:lnTo>
                    <a:lnTo>
                      <a:pt x="0" y="21"/>
                    </a:lnTo>
                    <a:lnTo>
                      <a:pt x="0" y="32"/>
                    </a:lnTo>
                    <a:lnTo>
                      <a:pt x="11"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78" name="Freeform 44"/>
              <p:cNvSpPr>
                <a:spLocks/>
              </p:cNvSpPr>
              <p:nvPr/>
            </p:nvSpPr>
            <p:spPr bwMode="auto">
              <a:xfrm>
                <a:off x="3772" y="1348"/>
                <a:ext cx="97" cy="108"/>
              </a:xfrm>
              <a:custGeom>
                <a:avLst/>
                <a:gdLst>
                  <a:gd name="T0" fmla="*/ 97 w 97"/>
                  <a:gd name="T1" fmla="*/ 11 h 108"/>
                  <a:gd name="T2" fmla="*/ 65 w 97"/>
                  <a:gd name="T3" fmla="*/ 11 h 108"/>
                  <a:gd name="T4" fmla="*/ 54 w 97"/>
                  <a:gd name="T5" fmla="*/ 0 h 108"/>
                  <a:gd name="T6" fmla="*/ 43 w 97"/>
                  <a:gd name="T7" fmla="*/ 11 h 108"/>
                  <a:gd name="T8" fmla="*/ 11 w 97"/>
                  <a:gd name="T9" fmla="*/ 11 h 108"/>
                  <a:gd name="T10" fmla="*/ 11 w 97"/>
                  <a:gd name="T11" fmla="*/ 22 h 108"/>
                  <a:gd name="T12" fmla="*/ 32 w 97"/>
                  <a:gd name="T13" fmla="*/ 22 h 108"/>
                  <a:gd name="T14" fmla="*/ 11 w 97"/>
                  <a:gd name="T15" fmla="*/ 43 h 108"/>
                  <a:gd name="T16" fmla="*/ 32 w 97"/>
                  <a:gd name="T17" fmla="*/ 54 h 108"/>
                  <a:gd name="T18" fmla="*/ 11 w 97"/>
                  <a:gd name="T19" fmla="*/ 86 h 108"/>
                  <a:gd name="T20" fmla="*/ 0 w 97"/>
                  <a:gd name="T21" fmla="*/ 86 h 108"/>
                  <a:gd name="T22" fmla="*/ 11 w 97"/>
                  <a:gd name="T23" fmla="*/ 108 h 108"/>
                  <a:gd name="T24" fmla="*/ 75 w 97"/>
                  <a:gd name="T25" fmla="*/ 86 h 108"/>
                  <a:gd name="T26" fmla="*/ 97 w 97"/>
                  <a:gd name="T27" fmla="*/ 54 h 108"/>
                  <a:gd name="T28" fmla="*/ 97 w 97"/>
                  <a:gd name="T2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97" y="11"/>
                    </a:moveTo>
                    <a:lnTo>
                      <a:pt x="65" y="11"/>
                    </a:lnTo>
                    <a:lnTo>
                      <a:pt x="54" y="0"/>
                    </a:lnTo>
                    <a:lnTo>
                      <a:pt x="43" y="11"/>
                    </a:lnTo>
                    <a:lnTo>
                      <a:pt x="11" y="11"/>
                    </a:lnTo>
                    <a:lnTo>
                      <a:pt x="11" y="22"/>
                    </a:lnTo>
                    <a:lnTo>
                      <a:pt x="32" y="22"/>
                    </a:lnTo>
                    <a:lnTo>
                      <a:pt x="11" y="43"/>
                    </a:lnTo>
                    <a:lnTo>
                      <a:pt x="32" y="54"/>
                    </a:lnTo>
                    <a:lnTo>
                      <a:pt x="11" y="86"/>
                    </a:lnTo>
                    <a:lnTo>
                      <a:pt x="0" y="86"/>
                    </a:lnTo>
                    <a:lnTo>
                      <a:pt x="11" y="108"/>
                    </a:lnTo>
                    <a:lnTo>
                      <a:pt x="75" y="86"/>
                    </a:lnTo>
                    <a:lnTo>
                      <a:pt x="97" y="54"/>
                    </a:lnTo>
                    <a:lnTo>
                      <a:pt x="97" y="1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79" name="Freeform 45"/>
              <p:cNvSpPr>
                <a:spLocks/>
              </p:cNvSpPr>
              <p:nvPr/>
            </p:nvSpPr>
            <p:spPr bwMode="auto">
              <a:xfrm>
                <a:off x="3772" y="1348"/>
                <a:ext cx="97" cy="108"/>
              </a:xfrm>
              <a:custGeom>
                <a:avLst/>
                <a:gdLst>
                  <a:gd name="T0" fmla="*/ 97 w 97"/>
                  <a:gd name="T1" fmla="*/ 11 h 108"/>
                  <a:gd name="T2" fmla="*/ 65 w 97"/>
                  <a:gd name="T3" fmla="*/ 11 h 108"/>
                  <a:gd name="T4" fmla="*/ 54 w 97"/>
                  <a:gd name="T5" fmla="*/ 0 h 108"/>
                  <a:gd name="T6" fmla="*/ 43 w 97"/>
                  <a:gd name="T7" fmla="*/ 11 h 108"/>
                  <a:gd name="T8" fmla="*/ 11 w 97"/>
                  <a:gd name="T9" fmla="*/ 11 h 108"/>
                  <a:gd name="T10" fmla="*/ 11 w 97"/>
                  <a:gd name="T11" fmla="*/ 22 h 108"/>
                  <a:gd name="T12" fmla="*/ 32 w 97"/>
                  <a:gd name="T13" fmla="*/ 22 h 108"/>
                  <a:gd name="T14" fmla="*/ 11 w 97"/>
                  <a:gd name="T15" fmla="*/ 43 h 108"/>
                  <a:gd name="T16" fmla="*/ 32 w 97"/>
                  <a:gd name="T17" fmla="*/ 54 h 108"/>
                  <a:gd name="T18" fmla="*/ 11 w 97"/>
                  <a:gd name="T19" fmla="*/ 86 h 108"/>
                  <a:gd name="T20" fmla="*/ 0 w 97"/>
                  <a:gd name="T21" fmla="*/ 86 h 108"/>
                  <a:gd name="T22" fmla="*/ 11 w 97"/>
                  <a:gd name="T23" fmla="*/ 108 h 108"/>
                  <a:gd name="T24" fmla="*/ 75 w 97"/>
                  <a:gd name="T25" fmla="*/ 86 h 108"/>
                  <a:gd name="T26" fmla="*/ 97 w 97"/>
                  <a:gd name="T27" fmla="*/ 54 h 108"/>
                  <a:gd name="T28" fmla="*/ 97 w 97"/>
                  <a:gd name="T2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97" y="11"/>
                    </a:moveTo>
                    <a:lnTo>
                      <a:pt x="65" y="11"/>
                    </a:lnTo>
                    <a:lnTo>
                      <a:pt x="54" y="0"/>
                    </a:lnTo>
                    <a:lnTo>
                      <a:pt x="43" y="11"/>
                    </a:lnTo>
                    <a:lnTo>
                      <a:pt x="11" y="11"/>
                    </a:lnTo>
                    <a:lnTo>
                      <a:pt x="11" y="22"/>
                    </a:lnTo>
                    <a:lnTo>
                      <a:pt x="32" y="22"/>
                    </a:lnTo>
                    <a:lnTo>
                      <a:pt x="11" y="43"/>
                    </a:lnTo>
                    <a:lnTo>
                      <a:pt x="32" y="54"/>
                    </a:lnTo>
                    <a:lnTo>
                      <a:pt x="11" y="86"/>
                    </a:lnTo>
                    <a:lnTo>
                      <a:pt x="0" y="86"/>
                    </a:lnTo>
                    <a:lnTo>
                      <a:pt x="11" y="108"/>
                    </a:lnTo>
                    <a:lnTo>
                      <a:pt x="75" y="86"/>
                    </a:lnTo>
                    <a:lnTo>
                      <a:pt x="97" y="54"/>
                    </a:lnTo>
                    <a:lnTo>
                      <a:pt x="9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0" name="Freeform 46"/>
              <p:cNvSpPr>
                <a:spLocks/>
              </p:cNvSpPr>
              <p:nvPr/>
            </p:nvSpPr>
            <p:spPr bwMode="auto">
              <a:xfrm>
                <a:off x="3772" y="1348"/>
                <a:ext cx="97" cy="108"/>
              </a:xfrm>
              <a:custGeom>
                <a:avLst/>
                <a:gdLst>
                  <a:gd name="T0" fmla="*/ 97 w 97"/>
                  <a:gd name="T1" fmla="*/ 11 h 108"/>
                  <a:gd name="T2" fmla="*/ 65 w 97"/>
                  <a:gd name="T3" fmla="*/ 11 h 108"/>
                  <a:gd name="T4" fmla="*/ 54 w 97"/>
                  <a:gd name="T5" fmla="*/ 0 h 108"/>
                  <a:gd name="T6" fmla="*/ 43 w 97"/>
                  <a:gd name="T7" fmla="*/ 11 h 108"/>
                  <a:gd name="T8" fmla="*/ 11 w 97"/>
                  <a:gd name="T9" fmla="*/ 11 h 108"/>
                  <a:gd name="T10" fmla="*/ 11 w 97"/>
                  <a:gd name="T11" fmla="*/ 22 h 108"/>
                  <a:gd name="T12" fmla="*/ 32 w 97"/>
                  <a:gd name="T13" fmla="*/ 22 h 108"/>
                  <a:gd name="T14" fmla="*/ 11 w 97"/>
                  <a:gd name="T15" fmla="*/ 43 h 108"/>
                  <a:gd name="T16" fmla="*/ 32 w 97"/>
                  <a:gd name="T17" fmla="*/ 54 h 108"/>
                  <a:gd name="T18" fmla="*/ 11 w 97"/>
                  <a:gd name="T19" fmla="*/ 86 h 108"/>
                  <a:gd name="T20" fmla="*/ 0 w 97"/>
                  <a:gd name="T21" fmla="*/ 86 h 108"/>
                  <a:gd name="T22" fmla="*/ 11 w 97"/>
                  <a:gd name="T23" fmla="*/ 108 h 108"/>
                  <a:gd name="T24" fmla="*/ 75 w 97"/>
                  <a:gd name="T25" fmla="*/ 86 h 108"/>
                  <a:gd name="T26" fmla="*/ 97 w 97"/>
                  <a:gd name="T27" fmla="*/ 54 h 108"/>
                  <a:gd name="T28" fmla="*/ 97 w 97"/>
                  <a:gd name="T29" fmla="*/ 11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97" h="108">
                    <a:moveTo>
                      <a:pt x="97" y="11"/>
                    </a:moveTo>
                    <a:lnTo>
                      <a:pt x="65" y="11"/>
                    </a:lnTo>
                    <a:lnTo>
                      <a:pt x="54" y="0"/>
                    </a:lnTo>
                    <a:lnTo>
                      <a:pt x="43" y="11"/>
                    </a:lnTo>
                    <a:lnTo>
                      <a:pt x="11" y="11"/>
                    </a:lnTo>
                    <a:lnTo>
                      <a:pt x="11" y="22"/>
                    </a:lnTo>
                    <a:lnTo>
                      <a:pt x="32" y="22"/>
                    </a:lnTo>
                    <a:lnTo>
                      <a:pt x="11" y="43"/>
                    </a:lnTo>
                    <a:lnTo>
                      <a:pt x="32" y="54"/>
                    </a:lnTo>
                    <a:lnTo>
                      <a:pt x="11" y="86"/>
                    </a:lnTo>
                    <a:lnTo>
                      <a:pt x="0" y="86"/>
                    </a:lnTo>
                    <a:lnTo>
                      <a:pt x="11" y="108"/>
                    </a:lnTo>
                    <a:lnTo>
                      <a:pt x="75" y="86"/>
                    </a:lnTo>
                    <a:lnTo>
                      <a:pt x="97" y="54"/>
                    </a:lnTo>
                    <a:lnTo>
                      <a:pt x="9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1" name="Freeform 47"/>
              <p:cNvSpPr>
                <a:spLocks/>
              </p:cNvSpPr>
              <p:nvPr/>
            </p:nvSpPr>
            <p:spPr bwMode="auto">
              <a:xfrm>
                <a:off x="3826" y="1316"/>
                <a:ext cx="55" cy="54"/>
              </a:xfrm>
              <a:custGeom>
                <a:avLst/>
                <a:gdLst>
                  <a:gd name="T0" fmla="*/ 43 w 55"/>
                  <a:gd name="T1" fmla="*/ 43 h 54"/>
                  <a:gd name="T2" fmla="*/ 43 w 55"/>
                  <a:gd name="T3" fmla="*/ 54 h 54"/>
                  <a:gd name="T4" fmla="*/ 55 w 55"/>
                  <a:gd name="T5" fmla="*/ 43 h 54"/>
                  <a:gd name="T6" fmla="*/ 43 w 55"/>
                  <a:gd name="T7" fmla="*/ 21 h 54"/>
                  <a:gd name="T8" fmla="*/ 11 w 55"/>
                  <a:gd name="T9" fmla="*/ 0 h 54"/>
                  <a:gd name="T10" fmla="*/ 0 w 55"/>
                  <a:gd name="T11" fmla="*/ 32 h 54"/>
                  <a:gd name="T12" fmla="*/ 11 w 55"/>
                  <a:gd name="T13" fmla="*/ 43 h 54"/>
                  <a:gd name="T14" fmla="*/ 43 w 55"/>
                  <a:gd name="T15" fmla="*/ 4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43" y="43"/>
                    </a:moveTo>
                    <a:lnTo>
                      <a:pt x="43" y="54"/>
                    </a:lnTo>
                    <a:lnTo>
                      <a:pt x="55" y="43"/>
                    </a:lnTo>
                    <a:lnTo>
                      <a:pt x="43" y="21"/>
                    </a:lnTo>
                    <a:lnTo>
                      <a:pt x="11" y="0"/>
                    </a:lnTo>
                    <a:lnTo>
                      <a:pt x="0" y="32"/>
                    </a:lnTo>
                    <a:lnTo>
                      <a:pt x="11" y="43"/>
                    </a:lnTo>
                    <a:lnTo>
                      <a:pt x="43" y="4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2" name="Freeform 48"/>
              <p:cNvSpPr>
                <a:spLocks/>
              </p:cNvSpPr>
              <p:nvPr/>
            </p:nvSpPr>
            <p:spPr bwMode="auto">
              <a:xfrm>
                <a:off x="3826" y="1316"/>
                <a:ext cx="55" cy="54"/>
              </a:xfrm>
              <a:custGeom>
                <a:avLst/>
                <a:gdLst>
                  <a:gd name="T0" fmla="*/ 43 w 55"/>
                  <a:gd name="T1" fmla="*/ 43 h 54"/>
                  <a:gd name="T2" fmla="*/ 43 w 55"/>
                  <a:gd name="T3" fmla="*/ 54 h 54"/>
                  <a:gd name="T4" fmla="*/ 55 w 55"/>
                  <a:gd name="T5" fmla="*/ 43 h 54"/>
                  <a:gd name="T6" fmla="*/ 43 w 55"/>
                  <a:gd name="T7" fmla="*/ 21 h 54"/>
                  <a:gd name="T8" fmla="*/ 11 w 55"/>
                  <a:gd name="T9" fmla="*/ 0 h 54"/>
                  <a:gd name="T10" fmla="*/ 0 w 55"/>
                  <a:gd name="T11" fmla="*/ 32 h 54"/>
                  <a:gd name="T12" fmla="*/ 11 w 55"/>
                  <a:gd name="T13" fmla="*/ 43 h 54"/>
                  <a:gd name="T14" fmla="*/ 43 w 55"/>
                  <a:gd name="T15" fmla="*/ 4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43" y="43"/>
                    </a:moveTo>
                    <a:lnTo>
                      <a:pt x="43" y="54"/>
                    </a:lnTo>
                    <a:lnTo>
                      <a:pt x="55" y="43"/>
                    </a:lnTo>
                    <a:lnTo>
                      <a:pt x="43" y="21"/>
                    </a:lnTo>
                    <a:lnTo>
                      <a:pt x="11" y="0"/>
                    </a:lnTo>
                    <a:lnTo>
                      <a:pt x="0" y="32"/>
                    </a:lnTo>
                    <a:lnTo>
                      <a:pt x="11" y="43"/>
                    </a:lnTo>
                    <a:lnTo>
                      <a:pt x="43"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3" name="Freeform 49"/>
              <p:cNvSpPr>
                <a:spLocks/>
              </p:cNvSpPr>
              <p:nvPr/>
            </p:nvSpPr>
            <p:spPr bwMode="auto">
              <a:xfrm>
                <a:off x="3826" y="1316"/>
                <a:ext cx="55" cy="54"/>
              </a:xfrm>
              <a:custGeom>
                <a:avLst/>
                <a:gdLst>
                  <a:gd name="T0" fmla="*/ 43 w 55"/>
                  <a:gd name="T1" fmla="*/ 43 h 54"/>
                  <a:gd name="T2" fmla="*/ 43 w 55"/>
                  <a:gd name="T3" fmla="*/ 54 h 54"/>
                  <a:gd name="T4" fmla="*/ 55 w 55"/>
                  <a:gd name="T5" fmla="*/ 43 h 54"/>
                  <a:gd name="T6" fmla="*/ 43 w 55"/>
                  <a:gd name="T7" fmla="*/ 21 h 54"/>
                  <a:gd name="T8" fmla="*/ 11 w 55"/>
                  <a:gd name="T9" fmla="*/ 0 h 54"/>
                  <a:gd name="T10" fmla="*/ 0 w 55"/>
                  <a:gd name="T11" fmla="*/ 32 h 54"/>
                  <a:gd name="T12" fmla="*/ 11 w 55"/>
                  <a:gd name="T13" fmla="*/ 43 h 54"/>
                  <a:gd name="T14" fmla="*/ 43 w 55"/>
                  <a:gd name="T15" fmla="*/ 43 h 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 h="54">
                    <a:moveTo>
                      <a:pt x="43" y="43"/>
                    </a:moveTo>
                    <a:lnTo>
                      <a:pt x="43" y="54"/>
                    </a:lnTo>
                    <a:lnTo>
                      <a:pt x="55" y="43"/>
                    </a:lnTo>
                    <a:lnTo>
                      <a:pt x="43" y="21"/>
                    </a:lnTo>
                    <a:lnTo>
                      <a:pt x="11" y="0"/>
                    </a:lnTo>
                    <a:lnTo>
                      <a:pt x="0" y="32"/>
                    </a:lnTo>
                    <a:lnTo>
                      <a:pt x="11" y="43"/>
                    </a:lnTo>
                    <a:lnTo>
                      <a:pt x="43"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4" name="Freeform 50"/>
              <p:cNvSpPr>
                <a:spLocks/>
              </p:cNvSpPr>
              <p:nvPr/>
            </p:nvSpPr>
            <p:spPr bwMode="auto">
              <a:xfrm>
                <a:off x="4390" y="1316"/>
                <a:ext cx="64" cy="44"/>
              </a:xfrm>
              <a:custGeom>
                <a:avLst/>
                <a:gdLst>
                  <a:gd name="T0" fmla="*/ 64 w 64"/>
                  <a:gd name="T1" fmla="*/ 44 h 44"/>
                  <a:gd name="T2" fmla="*/ 64 w 64"/>
                  <a:gd name="T3" fmla="*/ 0 h 44"/>
                  <a:gd name="T4" fmla="*/ 31 w 64"/>
                  <a:gd name="T5" fmla="*/ 0 h 44"/>
                  <a:gd name="T6" fmla="*/ 22 w 64"/>
                  <a:gd name="T7" fmla="*/ 21 h 44"/>
                  <a:gd name="T8" fmla="*/ 0 w 64"/>
                  <a:gd name="T9" fmla="*/ 32 h 44"/>
                  <a:gd name="T10" fmla="*/ 31 w 64"/>
                  <a:gd name="T11" fmla="*/ 44 h 44"/>
                  <a:gd name="T12" fmla="*/ 64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44"/>
                    </a:moveTo>
                    <a:lnTo>
                      <a:pt x="64" y="0"/>
                    </a:lnTo>
                    <a:lnTo>
                      <a:pt x="31" y="0"/>
                    </a:lnTo>
                    <a:lnTo>
                      <a:pt x="22" y="21"/>
                    </a:lnTo>
                    <a:lnTo>
                      <a:pt x="0" y="32"/>
                    </a:lnTo>
                    <a:lnTo>
                      <a:pt x="31" y="44"/>
                    </a:lnTo>
                    <a:lnTo>
                      <a:pt x="64" y="4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5" name="Freeform 51"/>
              <p:cNvSpPr>
                <a:spLocks/>
              </p:cNvSpPr>
              <p:nvPr/>
            </p:nvSpPr>
            <p:spPr bwMode="auto">
              <a:xfrm>
                <a:off x="4390" y="1316"/>
                <a:ext cx="64" cy="44"/>
              </a:xfrm>
              <a:custGeom>
                <a:avLst/>
                <a:gdLst>
                  <a:gd name="T0" fmla="*/ 64 w 64"/>
                  <a:gd name="T1" fmla="*/ 44 h 44"/>
                  <a:gd name="T2" fmla="*/ 64 w 64"/>
                  <a:gd name="T3" fmla="*/ 0 h 44"/>
                  <a:gd name="T4" fmla="*/ 31 w 64"/>
                  <a:gd name="T5" fmla="*/ 0 h 44"/>
                  <a:gd name="T6" fmla="*/ 22 w 64"/>
                  <a:gd name="T7" fmla="*/ 21 h 44"/>
                  <a:gd name="T8" fmla="*/ 0 w 64"/>
                  <a:gd name="T9" fmla="*/ 32 h 44"/>
                  <a:gd name="T10" fmla="*/ 31 w 64"/>
                  <a:gd name="T11" fmla="*/ 44 h 44"/>
                  <a:gd name="T12" fmla="*/ 64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44"/>
                    </a:moveTo>
                    <a:lnTo>
                      <a:pt x="64" y="0"/>
                    </a:lnTo>
                    <a:lnTo>
                      <a:pt x="31" y="0"/>
                    </a:lnTo>
                    <a:lnTo>
                      <a:pt x="22" y="21"/>
                    </a:lnTo>
                    <a:lnTo>
                      <a:pt x="0" y="32"/>
                    </a:lnTo>
                    <a:lnTo>
                      <a:pt x="31" y="44"/>
                    </a:lnTo>
                    <a:lnTo>
                      <a:pt x="64"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6" name="Freeform 52"/>
              <p:cNvSpPr>
                <a:spLocks/>
              </p:cNvSpPr>
              <p:nvPr/>
            </p:nvSpPr>
            <p:spPr bwMode="auto">
              <a:xfrm>
                <a:off x="4390" y="1316"/>
                <a:ext cx="64" cy="44"/>
              </a:xfrm>
              <a:custGeom>
                <a:avLst/>
                <a:gdLst>
                  <a:gd name="T0" fmla="*/ 64 w 64"/>
                  <a:gd name="T1" fmla="*/ 44 h 44"/>
                  <a:gd name="T2" fmla="*/ 64 w 64"/>
                  <a:gd name="T3" fmla="*/ 0 h 44"/>
                  <a:gd name="T4" fmla="*/ 31 w 64"/>
                  <a:gd name="T5" fmla="*/ 0 h 44"/>
                  <a:gd name="T6" fmla="*/ 22 w 64"/>
                  <a:gd name="T7" fmla="*/ 21 h 44"/>
                  <a:gd name="T8" fmla="*/ 0 w 64"/>
                  <a:gd name="T9" fmla="*/ 32 h 44"/>
                  <a:gd name="T10" fmla="*/ 31 w 64"/>
                  <a:gd name="T11" fmla="*/ 44 h 44"/>
                  <a:gd name="T12" fmla="*/ 64 w 64"/>
                  <a:gd name="T13" fmla="*/ 44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44"/>
                    </a:moveTo>
                    <a:lnTo>
                      <a:pt x="64" y="0"/>
                    </a:lnTo>
                    <a:lnTo>
                      <a:pt x="31" y="0"/>
                    </a:lnTo>
                    <a:lnTo>
                      <a:pt x="22" y="21"/>
                    </a:lnTo>
                    <a:lnTo>
                      <a:pt x="0" y="32"/>
                    </a:lnTo>
                    <a:lnTo>
                      <a:pt x="31" y="44"/>
                    </a:lnTo>
                    <a:lnTo>
                      <a:pt x="64"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7" name="Freeform 53"/>
              <p:cNvSpPr>
                <a:spLocks/>
              </p:cNvSpPr>
              <p:nvPr/>
            </p:nvSpPr>
            <p:spPr bwMode="auto">
              <a:xfrm>
                <a:off x="4421" y="1284"/>
                <a:ext cx="120" cy="86"/>
              </a:xfrm>
              <a:custGeom>
                <a:avLst/>
                <a:gdLst>
                  <a:gd name="T0" fmla="*/ 44 w 120"/>
                  <a:gd name="T1" fmla="*/ 86 h 86"/>
                  <a:gd name="T2" fmla="*/ 54 w 120"/>
                  <a:gd name="T3" fmla="*/ 86 h 86"/>
                  <a:gd name="T4" fmla="*/ 76 w 120"/>
                  <a:gd name="T5" fmla="*/ 75 h 86"/>
                  <a:gd name="T6" fmla="*/ 99 w 120"/>
                  <a:gd name="T7" fmla="*/ 75 h 86"/>
                  <a:gd name="T8" fmla="*/ 99 w 120"/>
                  <a:gd name="T9" fmla="*/ 53 h 86"/>
                  <a:gd name="T10" fmla="*/ 120 w 120"/>
                  <a:gd name="T11" fmla="*/ 32 h 86"/>
                  <a:gd name="T12" fmla="*/ 120 w 120"/>
                  <a:gd name="T13" fmla="*/ 22 h 86"/>
                  <a:gd name="T14" fmla="*/ 76 w 120"/>
                  <a:gd name="T15" fmla="*/ 0 h 86"/>
                  <a:gd name="T16" fmla="*/ 11 w 120"/>
                  <a:gd name="T17" fmla="*/ 0 h 86"/>
                  <a:gd name="T18" fmla="*/ 0 w 120"/>
                  <a:gd name="T19" fmla="*/ 11 h 86"/>
                  <a:gd name="T20" fmla="*/ 0 w 120"/>
                  <a:gd name="T21" fmla="*/ 32 h 86"/>
                  <a:gd name="T22" fmla="*/ 33 w 120"/>
                  <a:gd name="T23" fmla="*/ 32 h 86"/>
                  <a:gd name="T24" fmla="*/ 33 w 120"/>
                  <a:gd name="T25" fmla="*/ 75 h 86"/>
                  <a:gd name="T26" fmla="*/ 44 w 120"/>
                  <a:gd name="T2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86">
                    <a:moveTo>
                      <a:pt x="44" y="86"/>
                    </a:moveTo>
                    <a:lnTo>
                      <a:pt x="54" y="86"/>
                    </a:lnTo>
                    <a:lnTo>
                      <a:pt x="76" y="75"/>
                    </a:lnTo>
                    <a:lnTo>
                      <a:pt x="99" y="75"/>
                    </a:lnTo>
                    <a:lnTo>
                      <a:pt x="99" y="53"/>
                    </a:lnTo>
                    <a:lnTo>
                      <a:pt x="120" y="32"/>
                    </a:lnTo>
                    <a:lnTo>
                      <a:pt x="120" y="22"/>
                    </a:lnTo>
                    <a:lnTo>
                      <a:pt x="76" y="0"/>
                    </a:lnTo>
                    <a:lnTo>
                      <a:pt x="11" y="0"/>
                    </a:lnTo>
                    <a:lnTo>
                      <a:pt x="0" y="11"/>
                    </a:lnTo>
                    <a:lnTo>
                      <a:pt x="0" y="32"/>
                    </a:lnTo>
                    <a:lnTo>
                      <a:pt x="33" y="32"/>
                    </a:lnTo>
                    <a:lnTo>
                      <a:pt x="33" y="75"/>
                    </a:lnTo>
                    <a:lnTo>
                      <a:pt x="44" y="8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88" name="Freeform 54"/>
              <p:cNvSpPr>
                <a:spLocks/>
              </p:cNvSpPr>
              <p:nvPr/>
            </p:nvSpPr>
            <p:spPr bwMode="auto">
              <a:xfrm>
                <a:off x="4421" y="1284"/>
                <a:ext cx="120" cy="86"/>
              </a:xfrm>
              <a:custGeom>
                <a:avLst/>
                <a:gdLst>
                  <a:gd name="T0" fmla="*/ 44 w 120"/>
                  <a:gd name="T1" fmla="*/ 86 h 86"/>
                  <a:gd name="T2" fmla="*/ 54 w 120"/>
                  <a:gd name="T3" fmla="*/ 86 h 86"/>
                  <a:gd name="T4" fmla="*/ 76 w 120"/>
                  <a:gd name="T5" fmla="*/ 75 h 86"/>
                  <a:gd name="T6" fmla="*/ 99 w 120"/>
                  <a:gd name="T7" fmla="*/ 75 h 86"/>
                  <a:gd name="T8" fmla="*/ 99 w 120"/>
                  <a:gd name="T9" fmla="*/ 53 h 86"/>
                  <a:gd name="T10" fmla="*/ 120 w 120"/>
                  <a:gd name="T11" fmla="*/ 32 h 86"/>
                  <a:gd name="T12" fmla="*/ 120 w 120"/>
                  <a:gd name="T13" fmla="*/ 22 h 86"/>
                  <a:gd name="T14" fmla="*/ 76 w 120"/>
                  <a:gd name="T15" fmla="*/ 0 h 86"/>
                  <a:gd name="T16" fmla="*/ 11 w 120"/>
                  <a:gd name="T17" fmla="*/ 0 h 86"/>
                  <a:gd name="T18" fmla="*/ 0 w 120"/>
                  <a:gd name="T19" fmla="*/ 11 h 86"/>
                  <a:gd name="T20" fmla="*/ 0 w 120"/>
                  <a:gd name="T21" fmla="*/ 32 h 86"/>
                  <a:gd name="T22" fmla="*/ 33 w 120"/>
                  <a:gd name="T23" fmla="*/ 32 h 86"/>
                  <a:gd name="T24" fmla="*/ 33 w 120"/>
                  <a:gd name="T25" fmla="*/ 75 h 86"/>
                  <a:gd name="T26" fmla="*/ 44 w 120"/>
                  <a:gd name="T2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86">
                    <a:moveTo>
                      <a:pt x="44" y="86"/>
                    </a:moveTo>
                    <a:lnTo>
                      <a:pt x="54" y="86"/>
                    </a:lnTo>
                    <a:lnTo>
                      <a:pt x="76" y="75"/>
                    </a:lnTo>
                    <a:lnTo>
                      <a:pt x="99" y="75"/>
                    </a:lnTo>
                    <a:lnTo>
                      <a:pt x="99" y="53"/>
                    </a:lnTo>
                    <a:lnTo>
                      <a:pt x="120" y="32"/>
                    </a:lnTo>
                    <a:lnTo>
                      <a:pt x="120" y="22"/>
                    </a:lnTo>
                    <a:lnTo>
                      <a:pt x="76" y="0"/>
                    </a:lnTo>
                    <a:lnTo>
                      <a:pt x="11" y="0"/>
                    </a:lnTo>
                    <a:lnTo>
                      <a:pt x="0" y="11"/>
                    </a:lnTo>
                    <a:lnTo>
                      <a:pt x="0" y="32"/>
                    </a:lnTo>
                    <a:lnTo>
                      <a:pt x="33" y="32"/>
                    </a:lnTo>
                    <a:lnTo>
                      <a:pt x="33" y="75"/>
                    </a:lnTo>
                    <a:lnTo>
                      <a:pt x="44" y="8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89" name="Freeform 55"/>
              <p:cNvSpPr>
                <a:spLocks/>
              </p:cNvSpPr>
              <p:nvPr/>
            </p:nvSpPr>
            <p:spPr bwMode="auto">
              <a:xfrm>
                <a:off x="4421" y="1284"/>
                <a:ext cx="120" cy="86"/>
              </a:xfrm>
              <a:custGeom>
                <a:avLst/>
                <a:gdLst>
                  <a:gd name="T0" fmla="*/ 44 w 120"/>
                  <a:gd name="T1" fmla="*/ 86 h 86"/>
                  <a:gd name="T2" fmla="*/ 54 w 120"/>
                  <a:gd name="T3" fmla="*/ 86 h 86"/>
                  <a:gd name="T4" fmla="*/ 76 w 120"/>
                  <a:gd name="T5" fmla="*/ 75 h 86"/>
                  <a:gd name="T6" fmla="*/ 99 w 120"/>
                  <a:gd name="T7" fmla="*/ 75 h 86"/>
                  <a:gd name="T8" fmla="*/ 99 w 120"/>
                  <a:gd name="T9" fmla="*/ 53 h 86"/>
                  <a:gd name="T10" fmla="*/ 120 w 120"/>
                  <a:gd name="T11" fmla="*/ 32 h 86"/>
                  <a:gd name="T12" fmla="*/ 120 w 120"/>
                  <a:gd name="T13" fmla="*/ 22 h 86"/>
                  <a:gd name="T14" fmla="*/ 76 w 120"/>
                  <a:gd name="T15" fmla="*/ 0 h 86"/>
                  <a:gd name="T16" fmla="*/ 11 w 120"/>
                  <a:gd name="T17" fmla="*/ 0 h 86"/>
                  <a:gd name="T18" fmla="*/ 0 w 120"/>
                  <a:gd name="T19" fmla="*/ 11 h 86"/>
                  <a:gd name="T20" fmla="*/ 0 w 120"/>
                  <a:gd name="T21" fmla="*/ 32 h 86"/>
                  <a:gd name="T22" fmla="*/ 33 w 120"/>
                  <a:gd name="T23" fmla="*/ 32 h 86"/>
                  <a:gd name="T24" fmla="*/ 33 w 120"/>
                  <a:gd name="T25" fmla="*/ 75 h 86"/>
                  <a:gd name="T26" fmla="*/ 44 w 120"/>
                  <a:gd name="T27"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0" h="86">
                    <a:moveTo>
                      <a:pt x="44" y="86"/>
                    </a:moveTo>
                    <a:lnTo>
                      <a:pt x="54" y="86"/>
                    </a:lnTo>
                    <a:lnTo>
                      <a:pt x="76" y="75"/>
                    </a:lnTo>
                    <a:lnTo>
                      <a:pt x="99" y="75"/>
                    </a:lnTo>
                    <a:lnTo>
                      <a:pt x="99" y="53"/>
                    </a:lnTo>
                    <a:lnTo>
                      <a:pt x="120" y="32"/>
                    </a:lnTo>
                    <a:lnTo>
                      <a:pt x="120" y="22"/>
                    </a:lnTo>
                    <a:lnTo>
                      <a:pt x="76" y="0"/>
                    </a:lnTo>
                    <a:lnTo>
                      <a:pt x="11" y="0"/>
                    </a:lnTo>
                    <a:lnTo>
                      <a:pt x="0" y="11"/>
                    </a:lnTo>
                    <a:lnTo>
                      <a:pt x="0" y="32"/>
                    </a:lnTo>
                    <a:lnTo>
                      <a:pt x="33" y="32"/>
                    </a:lnTo>
                    <a:lnTo>
                      <a:pt x="33" y="75"/>
                    </a:lnTo>
                    <a:lnTo>
                      <a:pt x="44" y="8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0" name="Freeform 56"/>
              <p:cNvSpPr>
                <a:spLocks/>
              </p:cNvSpPr>
              <p:nvPr/>
            </p:nvSpPr>
            <p:spPr bwMode="auto">
              <a:xfrm>
                <a:off x="4466" y="1451"/>
                <a:ext cx="9" cy="37"/>
              </a:xfrm>
              <a:custGeom>
                <a:avLst/>
                <a:gdLst>
                  <a:gd name="T0" fmla="*/ 3 w 9"/>
                  <a:gd name="T1" fmla="*/ 0 h 37"/>
                  <a:gd name="T2" fmla="*/ 0 w 9"/>
                  <a:gd name="T3" fmla="*/ 5 h 37"/>
                  <a:gd name="T4" fmla="*/ 9 w 9"/>
                  <a:gd name="T5" fmla="*/ 37 h 37"/>
                  <a:gd name="T6" fmla="*/ 3 w 9"/>
                  <a:gd name="T7" fmla="*/ 0 h 37"/>
                </a:gdLst>
                <a:ahLst/>
                <a:cxnLst>
                  <a:cxn ang="0">
                    <a:pos x="T0" y="T1"/>
                  </a:cxn>
                  <a:cxn ang="0">
                    <a:pos x="T2" y="T3"/>
                  </a:cxn>
                  <a:cxn ang="0">
                    <a:pos x="T4" y="T5"/>
                  </a:cxn>
                  <a:cxn ang="0">
                    <a:pos x="T6" y="T7"/>
                  </a:cxn>
                </a:cxnLst>
                <a:rect l="0" t="0" r="r" b="b"/>
                <a:pathLst>
                  <a:path w="9" h="37">
                    <a:moveTo>
                      <a:pt x="3" y="0"/>
                    </a:moveTo>
                    <a:lnTo>
                      <a:pt x="0" y="5"/>
                    </a:lnTo>
                    <a:lnTo>
                      <a:pt x="9" y="37"/>
                    </a:lnTo>
                    <a:lnTo>
                      <a:pt x="3"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1" name="Freeform 57"/>
              <p:cNvSpPr>
                <a:spLocks/>
              </p:cNvSpPr>
              <p:nvPr/>
            </p:nvSpPr>
            <p:spPr bwMode="auto">
              <a:xfrm>
                <a:off x="4466" y="1451"/>
                <a:ext cx="9" cy="37"/>
              </a:xfrm>
              <a:custGeom>
                <a:avLst/>
                <a:gdLst>
                  <a:gd name="T0" fmla="*/ 3 w 9"/>
                  <a:gd name="T1" fmla="*/ 0 h 37"/>
                  <a:gd name="T2" fmla="*/ 0 w 9"/>
                  <a:gd name="T3" fmla="*/ 5 h 37"/>
                  <a:gd name="T4" fmla="*/ 9 w 9"/>
                  <a:gd name="T5" fmla="*/ 37 h 37"/>
                  <a:gd name="T6" fmla="*/ 3 w 9"/>
                  <a:gd name="T7" fmla="*/ 0 h 37"/>
                </a:gdLst>
                <a:ahLst/>
                <a:cxnLst>
                  <a:cxn ang="0">
                    <a:pos x="T0" y="T1"/>
                  </a:cxn>
                  <a:cxn ang="0">
                    <a:pos x="T2" y="T3"/>
                  </a:cxn>
                  <a:cxn ang="0">
                    <a:pos x="T4" y="T5"/>
                  </a:cxn>
                  <a:cxn ang="0">
                    <a:pos x="T6" y="T7"/>
                  </a:cxn>
                </a:cxnLst>
                <a:rect l="0" t="0" r="r" b="b"/>
                <a:pathLst>
                  <a:path w="9" h="37">
                    <a:moveTo>
                      <a:pt x="3" y="0"/>
                    </a:moveTo>
                    <a:lnTo>
                      <a:pt x="0" y="5"/>
                    </a:lnTo>
                    <a:lnTo>
                      <a:pt x="9" y="37"/>
                    </a:lnTo>
                    <a:lnTo>
                      <a:pt x="3"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2" name="Freeform 58"/>
              <p:cNvSpPr>
                <a:spLocks/>
              </p:cNvSpPr>
              <p:nvPr/>
            </p:nvSpPr>
            <p:spPr bwMode="auto">
              <a:xfrm>
                <a:off x="4466" y="1451"/>
                <a:ext cx="9" cy="37"/>
              </a:xfrm>
              <a:custGeom>
                <a:avLst/>
                <a:gdLst>
                  <a:gd name="T0" fmla="*/ 3 w 9"/>
                  <a:gd name="T1" fmla="*/ 0 h 37"/>
                  <a:gd name="T2" fmla="*/ 0 w 9"/>
                  <a:gd name="T3" fmla="*/ 5 h 37"/>
                  <a:gd name="T4" fmla="*/ 9 w 9"/>
                  <a:gd name="T5" fmla="*/ 37 h 37"/>
                  <a:gd name="T6" fmla="*/ 3 w 9"/>
                  <a:gd name="T7" fmla="*/ 0 h 37"/>
                </a:gdLst>
                <a:ahLst/>
                <a:cxnLst>
                  <a:cxn ang="0">
                    <a:pos x="T0" y="T1"/>
                  </a:cxn>
                  <a:cxn ang="0">
                    <a:pos x="T2" y="T3"/>
                  </a:cxn>
                  <a:cxn ang="0">
                    <a:pos x="T4" y="T5"/>
                  </a:cxn>
                  <a:cxn ang="0">
                    <a:pos x="T6" y="T7"/>
                  </a:cxn>
                </a:cxnLst>
                <a:rect l="0" t="0" r="r" b="b"/>
                <a:pathLst>
                  <a:path w="9" h="37">
                    <a:moveTo>
                      <a:pt x="3" y="0"/>
                    </a:moveTo>
                    <a:lnTo>
                      <a:pt x="0" y="5"/>
                    </a:lnTo>
                    <a:lnTo>
                      <a:pt x="9" y="37"/>
                    </a:lnTo>
                    <a:lnTo>
                      <a:pt x="3"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3" name="Freeform 59"/>
              <p:cNvSpPr>
                <a:spLocks/>
              </p:cNvSpPr>
              <p:nvPr/>
            </p:nvSpPr>
            <p:spPr bwMode="auto">
              <a:xfrm>
                <a:off x="4466" y="1284"/>
                <a:ext cx="195" cy="172"/>
              </a:xfrm>
              <a:custGeom>
                <a:avLst/>
                <a:gdLst>
                  <a:gd name="T0" fmla="*/ 4 w 195"/>
                  <a:gd name="T1" fmla="*/ 167 h 172"/>
                  <a:gd name="T2" fmla="*/ 21 w 195"/>
                  <a:gd name="T3" fmla="*/ 150 h 172"/>
                  <a:gd name="T4" fmla="*/ 54 w 195"/>
                  <a:gd name="T5" fmla="*/ 150 h 172"/>
                  <a:gd name="T6" fmla="*/ 85 w 195"/>
                  <a:gd name="T7" fmla="*/ 172 h 172"/>
                  <a:gd name="T8" fmla="*/ 151 w 195"/>
                  <a:gd name="T9" fmla="*/ 172 h 172"/>
                  <a:gd name="T10" fmla="*/ 162 w 195"/>
                  <a:gd name="T11" fmla="*/ 140 h 172"/>
                  <a:gd name="T12" fmla="*/ 172 w 195"/>
                  <a:gd name="T13" fmla="*/ 140 h 172"/>
                  <a:gd name="T14" fmla="*/ 162 w 195"/>
                  <a:gd name="T15" fmla="*/ 118 h 172"/>
                  <a:gd name="T16" fmla="*/ 162 w 195"/>
                  <a:gd name="T17" fmla="*/ 107 h 172"/>
                  <a:gd name="T18" fmla="*/ 172 w 195"/>
                  <a:gd name="T19" fmla="*/ 118 h 172"/>
                  <a:gd name="T20" fmla="*/ 195 w 195"/>
                  <a:gd name="T21" fmla="*/ 86 h 172"/>
                  <a:gd name="T22" fmla="*/ 172 w 195"/>
                  <a:gd name="T23" fmla="*/ 86 h 172"/>
                  <a:gd name="T24" fmla="*/ 151 w 195"/>
                  <a:gd name="T25" fmla="*/ 53 h 172"/>
                  <a:gd name="T26" fmla="*/ 151 w 195"/>
                  <a:gd name="T27" fmla="*/ 22 h 172"/>
                  <a:gd name="T28" fmla="*/ 139 w 195"/>
                  <a:gd name="T29" fmla="*/ 11 h 172"/>
                  <a:gd name="T30" fmla="*/ 96 w 195"/>
                  <a:gd name="T31" fmla="*/ 0 h 172"/>
                  <a:gd name="T32" fmla="*/ 75 w 195"/>
                  <a:gd name="T33" fmla="*/ 22 h 172"/>
                  <a:gd name="T34" fmla="*/ 75 w 195"/>
                  <a:gd name="T35" fmla="*/ 32 h 172"/>
                  <a:gd name="T36" fmla="*/ 54 w 195"/>
                  <a:gd name="T37" fmla="*/ 53 h 172"/>
                  <a:gd name="T38" fmla="*/ 54 w 195"/>
                  <a:gd name="T39" fmla="*/ 76 h 172"/>
                  <a:gd name="T40" fmla="*/ 31 w 195"/>
                  <a:gd name="T41" fmla="*/ 76 h 172"/>
                  <a:gd name="T42" fmla="*/ 10 w 195"/>
                  <a:gd name="T43" fmla="*/ 86 h 172"/>
                  <a:gd name="T44" fmla="*/ 0 w 195"/>
                  <a:gd name="T45" fmla="*/ 86 h 172"/>
                  <a:gd name="T46" fmla="*/ 10 w 195"/>
                  <a:gd name="T47" fmla="*/ 118 h 172"/>
                  <a:gd name="T48" fmla="*/ 0 w 195"/>
                  <a:gd name="T49" fmla="*/ 140 h 172"/>
                  <a:gd name="T50" fmla="*/ 4 w 195"/>
                  <a:gd name="T51"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 h="172">
                    <a:moveTo>
                      <a:pt x="4" y="167"/>
                    </a:moveTo>
                    <a:lnTo>
                      <a:pt x="21" y="150"/>
                    </a:lnTo>
                    <a:lnTo>
                      <a:pt x="54" y="150"/>
                    </a:lnTo>
                    <a:lnTo>
                      <a:pt x="85" y="172"/>
                    </a:lnTo>
                    <a:lnTo>
                      <a:pt x="151" y="172"/>
                    </a:lnTo>
                    <a:lnTo>
                      <a:pt x="162" y="140"/>
                    </a:lnTo>
                    <a:lnTo>
                      <a:pt x="172" y="140"/>
                    </a:lnTo>
                    <a:lnTo>
                      <a:pt x="162" y="118"/>
                    </a:lnTo>
                    <a:lnTo>
                      <a:pt x="162" y="107"/>
                    </a:lnTo>
                    <a:lnTo>
                      <a:pt x="172" y="118"/>
                    </a:lnTo>
                    <a:lnTo>
                      <a:pt x="195" y="86"/>
                    </a:lnTo>
                    <a:lnTo>
                      <a:pt x="172" y="86"/>
                    </a:lnTo>
                    <a:lnTo>
                      <a:pt x="151" y="53"/>
                    </a:lnTo>
                    <a:lnTo>
                      <a:pt x="151" y="22"/>
                    </a:lnTo>
                    <a:lnTo>
                      <a:pt x="139" y="11"/>
                    </a:lnTo>
                    <a:lnTo>
                      <a:pt x="96" y="0"/>
                    </a:lnTo>
                    <a:lnTo>
                      <a:pt x="75" y="22"/>
                    </a:lnTo>
                    <a:lnTo>
                      <a:pt x="75" y="32"/>
                    </a:lnTo>
                    <a:lnTo>
                      <a:pt x="54" y="53"/>
                    </a:lnTo>
                    <a:lnTo>
                      <a:pt x="54" y="76"/>
                    </a:lnTo>
                    <a:lnTo>
                      <a:pt x="31" y="76"/>
                    </a:lnTo>
                    <a:lnTo>
                      <a:pt x="10" y="86"/>
                    </a:lnTo>
                    <a:lnTo>
                      <a:pt x="0" y="86"/>
                    </a:lnTo>
                    <a:lnTo>
                      <a:pt x="10" y="118"/>
                    </a:lnTo>
                    <a:lnTo>
                      <a:pt x="0" y="140"/>
                    </a:lnTo>
                    <a:lnTo>
                      <a:pt x="4" y="16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4" name="Freeform 60"/>
              <p:cNvSpPr>
                <a:spLocks/>
              </p:cNvSpPr>
              <p:nvPr/>
            </p:nvSpPr>
            <p:spPr bwMode="auto">
              <a:xfrm>
                <a:off x="4466" y="1284"/>
                <a:ext cx="195" cy="172"/>
              </a:xfrm>
              <a:custGeom>
                <a:avLst/>
                <a:gdLst>
                  <a:gd name="T0" fmla="*/ 4 w 195"/>
                  <a:gd name="T1" fmla="*/ 167 h 172"/>
                  <a:gd name="T2" fmla="*/ 21 w 195"/>
                  <a:gd name="T3" fmla="*/ 150 h 172"/>
                  <a:gd name="T4" fmla="*/ 54 w 195"/>
                  <a:gd name="T5" fmla="*/ 150 h 172"/>
                  <a:gd name="T6" fmla="*/ 85 w 195"/>
                  <a:gd name="T7" fmla="*/ 172 h 172"/>
                  <a:gd name="T8" fmla="*/ 151 w 195"/>
                  <a:gd name="T9" fmla="*/ 172 h 172"/>
                  <a:gd name="T10" fmla="*/ 162 w 195"/>
                  <a:gd name="T11" fmla="*/ 140 h 172"/>
                  <a:gd name="T12" fmla="*/ 172 w 195"/>
                  <a:gd name="T13" fmla="*/ 140 h 172"/>
                  <a:gd name="T14" fmla="*/ 162 w 195"/>
                  <a:gd name="T15" fmla="*/ 118 h 172"/>
                  <a:gd name="T16" fmla="*/ 162 w 195"/>
                  <a:gd name="T17" fmla="*/ 107 h 172"/>
                  <a:gd name="T18" fmla="*/ 172 w 195"/>
                  <a:gd name="T19" fmla="*/ 118 h 172"/>
                  <a:gd name="T20" fmla="*/ 195 w 195"/>
                  <a:gd name="T21" fmla="*/ 86 h 172"/>
                  <a:gd name="T22" fmla="*/ 172 w 195"/>
                  <a:gd name="T23" fmla="*/ 86 h 172"/>
                  <a:gd name="T24" fmla="*/ 151 w 195"/>
                  <a:gd name="T25" fmla="*/ 53 h 172"/>
                  <a:gd name="T26" fmla="*/ 151 w 195"/>
                  <a:gd name="T27" fmla="*/ 22 h 172"/>
                  <a:gd name="T28" fmla="*/ 139 w 195"/>
                  <a:gd name="T29" fmla="*/ 11 h 172"/>
                  <a:gd name="T30" fmla="*/ 96 w 195"/>
                  <a:gd name="T31" fmla="*/ 0 h 172"/>
                  <a:gd name="T32" fmla="*/ 75 w 195"/>
                  <a:gd name="T33" fmla="*/ 22 h 172"/>
                  <a:gd name="T34" fmla="*/ 75 w 195"/>
                  <a:gd name="T35" fmla="*/ 32 h 172"/>
                  <a:gd name="T36" fmla="*/ 54 w 195"/>
                  <a:gd name="T37" fmla="*/ 53 h 172"/>
                  <a:gd name="T38" fmla="*/ 54 w 195"/>
                  <a:gd name="T39" fmla="*/ 76 h 172"/>
                  <a:gd name="T40" fmla="*/ 31 w 195"/>
                  <a:gd name="T41" fmla="*/ 76 h 172"/>
                  <a:gd name="T42" fmla="*/ 10 w 195"/>
                  <a:gd name="T43" fmla="*/ 86 h 172"/>
                  <a:gd name="T44" fmla="*/ 0 w 195"/>
                  <a:gd name="T45" fmla="*/ 86 h 172"/>
                  <a:gd name="T46" fmla="*/ 10 w 195"/>
                  <a:gd name="T47" fmla="*/ 118 h 172"/>
                  <a:gd name="T48" fmla="*/ 0 w 195"/>
                  <a:gd name="T49" fmla="*/ 140 h 172"/>
                  <a:gd name="T50" fmla="*/ 4 w 195"/>
                  <a:gd name="T51"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 h="172">
                    <a:moveTo>
                      <a:pt x="4" y="167"/>
                    </a:moveTo>
                    <a:lnTo>
                      <a:pt x="21" y="150"/>
                    </a:lnTo>
                    <a:lnTo>
                      <a:pt x="54" y="150"/>
                    </a:lnTo>
                    <a:lnTo>
                      <a:pt x="85" y="172"/>
                    </a:lnTo>
                    <a:lnTo>
                      <a:pt x="151" y="172"/>
                    </a:lnTo>
                    <a:lnTo>
                      <a:pt x="162" y="140"/>
                    </a:lnTo>
                    <a:lnTo>
                      <a:pt x="172" y="140"/>
                    </a:lnTo>
                    <a:lnTo>
                      <a:pt x="162" y="118"/>
                    </a:lnTo>
                    <a:lnTo>
                      <a:pt x="162" y="107"/>
                    </a:lnTo>
                    <a:lnTo>
                      <a:pt x="172" y="118"/>
                    </a:lnTo>
                    <a:lnTo>
                      <a:pt x="195" y="86"/>
                    </a:lnTo>
                    <a:lnTo>
                      <a:pt x="172" y="86"/>
                    </a:lnTo>
                    <a:lnTo>
                      <a:pt x="151" y="53"/>
                    </a:lnTo>
                    <a:lnTo>
                      <a:pt x="151" y="22"/>
                    </a:lnTo>
                    <a:lnTo>
                      <a:pt x="139" y="11"/>
                    </a:lnTo>
                    <a:lnTo>
                      <a:pt x="96" y="0"/>
                    </a:lnTo>
                    <a:lnTo>
                      <a:pt x="75" y="22"/>
                    </a:lnTo>
                    <a:lnTo>
                      <a:pt x="75" y="32"/>
                    </a:lnTo>
                    <a:lnTo>
                      <a:pt x="54" y="53"/>
                    </a:lnTo>
                    <a:lnTo>
                      <a:pt x="54" y="76"/>
                    </a:lnTo>
                    <a:lnTo>
                      <a:pt x="31" y="76"/>
                    </a:lnTo>
                    <a:lnTo>
                      <a:pt x="10" y="86"/>
                    </a:lnTo>
                    <a:lnTo>
                      <a:pt x="0" y="86"/>
                    </a:lnTo>
                    <a:lnTo>
                      <a:pt x="10" y="118"/>
                    </a:lnTo>
                    <a:lnTo>
                      <a:pt x="0" y="140"/>
                    </a:lnTo>
                    <a:lnTo>
                      <a:pt x="4" y="16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5" name="Freeform 61"/>
              <p:cNvSpPr>
                <a:spLocks/>
              </p:cNvSpPr>
              <p:nvPr/>
            </p:nvSpPr>
            <p:spPr bwMode="auto">
              <a:xfrm>
                <a:off x="4466" y="1284"/>
                <a:ext cx="195" cy="172"/>
              </a:xfrm>
              <a:custGeom>
                <a:avLst/>
                <a:gdLst>
                  <a:gd name="T0" fmla="*/ 4 w 195"/>
                  <a:gd name="T1" fmla="*/ 167 h 172"/>
                  <a:gd name="T2" fmla="*/ 21 w 195"/>
                  <a:gd name="T3" fmla="*/ 150 h 172"/>
                  <a:gd name="T4" fmla="*/ 54 w 195"/>
                  <a:gd name="T5" fmla="*/ 150 h 172"/>
                  <a:gd name="T6" fmla="*/ 85 w 195"/>
                  <a:gd name="T7" fmla="*/ 172 h 172"/>
                  <a:gd name="T8" fmla="*/ 151 w 195"/>
                  <a:gd name="T9" fmla="*/ 172 h 172"/>
                  <a:gd name="T10" fmla="*/ 162 w 195"/>
                  <a:gd name="T11" fmla="*/ 140 h 172"/>
                  <a:gd name="T12" fmla="*/ 172 w 195"/>
                  <a:gd name="T13" fmla="*/ 140 h 172"/>
                  <a:gd name="T14" fmla="*/ 162 w 195"/>
                  <a:gd name="T15" fmla="*/ 118 h 172"/>
                  <a:gd name="T16" fmla="*/ 162 w 195"/>
                  <a:gd name="T17" fmla="*/ 107 h 172"/>
                  <a:gd name="T18" fmla="*/ 172 w 195"/>
                  <a:gd name="T19" fmla="*/ 118 h 172"/>
                  <a:gd name="T20" fmla="*/ 195 w 195"/>
                  <a:gd name="T21" fmla="*/ 86 h 172"/>
                  <a:gd name="T22" fmla="*/ 172 w 195"/>
                  <a:gd name="T23" fmla="*/ 86 h 172"/>
                  <a:gd name="T24" fmla="*/ 151 w 195"/>
                  <a:gd name="T25" fmla="*/ 53 h 172"/>
                  <a:gd name="T26" fmla="*/ 151 w 195"/>
                  <a:gd name="T27" fmla="*/ 22 h 172"/>
                  <a:gd name="T28" fmla="*/ 139 w 195"/>
                  <a:gd name="T29" fmla="*/ 11 h 172"/>
                  <a:gd name="T30" fmla="*/ 96 w 195"/>
                  <a:gd name="T31" fmla="*/ 0 h 172"/>
                  <a:gd name="T32" fmla="*/ 75 w 195"/>
                  <a:gd name="T33" fmla="*/ 22 h 172"/>
                  <a:gd name="T34" fmla="*/ 75 w 195"/>
                  <a:gd name="T35" fmla="*/ 32 h 172"/>
                  <a:gd name="T36" fmla="*/ 54 w 195"/>
                  <a:gd name="T37" fmla="*/ 53 h 172"/>
                  <a:gd name="T38" fmla="*/ 54 w 195"/>
                  <a:gd name="T39" fmla="*/ 76 h 172"/>
                  <a:gd name="T40" fmla="*/ 31 w 195"/>
                  <a:gd name="T41" fmla="*/ 76 h 172"/>
                  <a:gd name="T42" fmla="*/ 10 w 195"/>
                  <a:gd name="T43" fmla="*/ 86 h 172"/>
                  <a:gd name="T44" fmla="*/ 0 w 195"/>
                  <a:gd name="T45" fmla="*/ 86 h 172"/>
                  <a:gd name="T46" fmla="*/ 10 w 195"/>
                  <a:gd name="T47" fmla="*/ 118 h 172"/>
                  <a:gd name="T48" fmla="*/ 0 w 195"/>
                  <a:gd name="T49" fmla="*/ 140 h 172"/>
                  <a:gd name="T50" fmla="*/ 4 w 195"/>
                  <a:gd name="T51" fmla="*/ 167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95" h="172">
                    <a:moveTo>
                      <a:pt x="4" y="167"/>
                    </a:moveTo>
                    <a:lnTo>
                      <a:pt x="21" y="150"/>
                    </a:lnTo>
                    <a:lnTo>
                      <a:pt x="54" y="150"/>
                    </a:lnTo>
                    <a:lnTo>
                      <a:pt x="85" y="172"/>
                    </a:lnTo>
                    <a:lnTo>
                      <a:pt x="151" y="172"/>
                    </a:lnTo>
                    <a:lnTo>
                      <a:pt x="162" y="140"/>
                    </a:lnTo>
                    <a:lnTo>
                      <a:pt x="172" y="140"/>
                    </a:lnTo>
                    <a:lnTo>
                      <a:pt x="162" y="118"/>
                    </a:lnTo>
                    <a:lnTo>
                      <a:pt x="162" y="107"/>
                    </a:lnTo>
                    <a:lnTo>
                      <a:pt x="172" y="118"/>
                    </a:lnTo>
                    <a:lnTo>
                      <a:pt x="195" y="86"/>
                    </a:lnTo>
                    <a:lnTo>
                      <a:pt x="172" y="86"/>
                    </a:lnTo>
                    <a:lnTo>
                      <a:pt x="151" y="53"/>
                    </a:lnTo>
                    <a:lnTo>
                      <a:pt x="151" y="22"/>
                    </a:lnTo>
                    <a:lnTo>
                      <a:pt x="139" y="11"/>
                    </a:lnTo>
                    <a:lnTo>
                      <a:pt x="96" y="0"/>
                    </a:lnTo>
                    <a:lnTo>
                      <a:pt x="75" y="22"/>
                    </a:lnTo>
                    <a:lnTo>
                      <a:pt x="75" y="32"/>
                    </a:lnTo>
                    <a:lnTo>
                      <a:pt x="54" y="53"/>
                    </a:lnTo>
                    <a:lnTo>
                      <a:pt x="54" y="76"/>
                    </a:lnTo>
                    <a:lnTo>
                      <a:pt x="31" y="76"/>
                    </a:lnTo>
                    <a:lnTo>
                      <a:pt x="10" y="86"/>
                    </a:lnTo>
                    <a:lnTo>
                      <a:pt x="0" y="86"/>
                    </a:lnTo>
                    <a:lnTo>
                      <a:pt x="10" y="118"/>
                    </a:lnTo>
                    <a:lnTo>
                      <a:pt x="0" y="140"/>
                    </a:lnTo>
                    <a:lnTo>
                      <a:pt x="4" y="16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6" name="Freeform 62"/>
              <p:cNvSpPr>
                <a:spLocks/>
              </p:cNvSpPr>
              <p:nvPr/>
            </p:nvSpPr>
            <p:spPr bwMode="auto">
              <a:xfrm>
                <a:off x="4466" y="1424"/>
                <a:ext cx="3" cy="32"/>
              </a:xfrm>
              <a:custGeom>
                <a:avLst/>
                <a:gdLst>
                  <a:gd name="T0" fmla="*/ 3 w 3"/>
                  <a:gd name="T1" fmla="*/ 27 h 32"/>
                  <a:gd name="T2" fmla="*/ 0 w 3"/>
                  <a:gd name="T3" fmla="*/ 0 h 32"/>
                  <a:gd name="T4" fmla="*/ 0 w 3"/>
                  <a:gd name="T5" fmla="*/ 32 h 32"/>
                  <a:gd name="T6" fmla="*/ 3 w 3"/>
                  <a:gd name="T7" fmla="*/ 27 h 32"/>
                </a:gdLst>
                <a:ahLst/>
                <a:cxnLst>
                  <a:cxn ang="0">
                    <a:pos x="T0" y="T1"/>
                  </a:cxn>
                  <a:cxn ang="0">
                    <a:pos x="T2" y="T3"/>
                  </a:cxn>
                  <a:cxn ang="0">
                    <a:pos x="T4" y="T5"/>
                  </a:cxn>
                  <a:cxn ang="0">
                    <a:pos x="T6" y="T7"/>
                  </a:cxn>
                </a:cxnLst>
                <a:rect l="0" t="0" r="r" b="b"/>
                <a:pathLst>
                  <a:path w="3" h="32">
                    <a:moveTo>
                      <a:pt x="3" y="27"/>
                    </a:moveTo>
                    <a:lnTo>
                      <a:pt x="0" y="0"/>
                    </a:lnTo>
                    <a:lnTo>
                      <a:pt x="0" y="32"/>
                    </a:lnTo>
                    <a:lnTo>
                      <a:pt x="3" y="2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97" name="Freeform 63"/>
              <p:cNvSpPr>
                <a:spLocks/>
              </p:cNvSpPr>
              <p:nvPr/>
            </p:nvSpPr>
            <p:spPr bwMode="auto">
              <a:xfrm>
                <a:off x="4466" y="1424"/>
                <a:ext cx="3" cy="32"/>
              </a:xfrm>
              <a:custGeom>
                <a:avLst/>
                <a:gdLst>
                  <a:gd name="T0" fmla="*/ 3 w 3"/>
                  <a:gd name="T1" fmla="*/ 27 h 32"/>
                  <a:gd name="T2" fmla="*/ 0 w 3"/>
                  <a:gd name="T3" fmla="*/ 0 h 32"/>
                  <a:gd name="T4" fmla="*/ 0 w 3"/>
                  <a:gd name="T5" fmla="*/ 32 h 32"/>
                  <a:gd name="T6" fmla="*/ 3 w 3"/>
                  <a:gd name="T7" fmla="*/ 27 h 32"/>
                </a:gdLst>
                <a:ahLst/>
                <a:cxnLst>
                  <a:cxn ang="0">
                    <a:pos x="T0" y="T1"/>
                  </a:cxn>
                  <a:cxn ang="0">
                    <a:pos x="T2" y="T3"/>
                  </a:cxn>
                  <a:cxn ang="0">
                    <a:pos x="T4" y="T5"/>
                  </a:cxn>
                  <a:cxn ang="0">
                    <a:pos x="T6" y="T7"/>
                  </a:cxn>
                </a:cxnLst>
                <a:rect l="0" t="0" r="r" b="b"/>
                <a:pathLst>
                  <a:path w="3" h="32">
                    <a:moveTo>
                      <a:pt x="3" y="27"/>
                    </a:moveTo>
                    <a:lnTo>
                      <a:pt x="0" y="0"/>
                    </a:lnTo>
                    <a:lnTo>
                      <a:pt x="0" y="32"/>
                    </a:lnTo>
                    <a:lnTo>
                      <a:pt x="3" y="2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8" name="Freeform 64"/>
              <p:cNvSpPr>
                <a:spLocks/>
              </p:cNvSpPr>
              <p:nvPr/>
            </p:nvSpPr>
            <p:spPr bwMode="auto">
              <a:xfrm>
                <a:off x="4466" y="1424"/>
                <a:ext cx="3" cy="32"/>
              </a:xfrm>
              <a:custGeom>
                <a:avLst/>
                <a:gdLst>
                  <a:gd name="T0" fmla="*/ 3 w 3"/>
                  <a:gd name="T1" fmla="*/ 27 h 32"/>
                  <a:gd name="T2" fmla="*/ 0 w 3"/>
                  <a:gd name="T3" fmla="*/ 0 h 32"/>
                  <a:gd name="T4" fmla="*/ 0 w 3"/>
                  <a:gd name="T5" fmla="*/ 32 h 32"/>
                  <a:gd name="T6" fmla="*/ 3 w 3"/>
                  <a:gd name="T7" fmla="*/ 27 h 32"/>
                </a:gdLst>
                <a:ahLst/>
                <a:cxnLst>
                  <a:cxn ang="0">
                    <a:pos x="T0" y="T1"/>
                  </a:cxn>
                  <a:cxn ang="0">
                    <a:pos x="T2" y="T3"/>
                  </a:cxn>
                  <a:cxn ang="0">
                    <a:pos x="T4" y="T5"/>
                  </a:cxn>
                  <a:cxn ang="0">
                    <a:pos x="T6" y="T7"/>
                  </a:cxn>
                </a:cxnLst>
                <a:rect l="0" t="0" r="r" b="b"/>
                <a:pathLst>
                  <a:path w="3" h="32">
                    <a:moveTo>
                      <a:pt x="3" y="27"/>
                    </a:moveTo>
                    <a:lnTo>
                      <a:pt x="0" y="0"/>
                    </a:lnTo>
                    <a:lnTo>
                      <a:pt x="0" y="32"/>
                    </a:lnTo>
                    <a:lnTo>
                      <a:pt x="3" y="2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9" name="Freeform 65"/>
              <p:cNvSpPr>
                <a:spLocks/>
              </p:cNvSpPr>
              <p:nvPr/>
            </p:nvSpPr>
            <p:spPr bwMode="auto">
              <a:xfrm>
                <a:off x="4064" y="1391"/>
                <a:ext cx="76" cy="87"/>
              </a:xfrm>
              <a:custGeom>
                <a:avLst/>
                <a:gdLst>
                  <a:gd name="T0" fmla="*/ 0 w 76"/>
                  <a:gd name="T1" fmla="*/ 76 h 87"/>
                  <a:gd name="T2" fmla="*/ 33 w 76"/>
                  <a:gd name="T3" fmla="*/ 76 h 87"/>
                  <a:gd name="T4" fmla="*/ 54 w 76"/>
                  <a:gd name="T5" fmla="*/ 87 h 87"/>
                  <a:gd name="T6" fmla="*/ 54 w 76"/>
                  <a:gd name="T7" fmla="*/ 43 h 87"/>
                  <a:gd name="T8" fmla="*/ 65 w 76"/>
                  <a:gd name="T9" fmla="*/ 33 h 87"/>
                  <a:gd name="T10" fmla="*/ 76 w 76"/>
                  <a:gd name="T11" fmla="*/ 0 h 87"/>
                  <a:gd name="T12" fmla="*/ 33 w 76"/>
                  <a:gd name="T13" fmla="*/ 11 h 87"/>
                  <a:gd name="T14" fmla="*/ 54 w 76"/>
                  <a:gd name="T15" fmla="*/ 33 h 87"/>
                  <a:gd name="T16" fmla="*/ 33 w 76"/>
                  <a:gd name="T17" fmla="*/ 33 h 87"/>
                  <a:gd name="T18" fmla="*/ 33 w 76"/>
                  <a:gd name="T19" fmla="*/ 22 h 87"/>
                  <a:gd name="T20" fmla="*/ 22 w 76"/>
                  <a:gd name="T21" fmla="*/ 22 h 87"/>
                  <a:gd name="T22" fmla="*/ 0 w 76"/>
                  <a:gd name="T23"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7">
                    <a:moveTo>
                      <a:pt x="0" y="76"/>
                    </a:moveTo>
                    <a:lnTo>
                      <a:pt x="33" y="76"/>
                    </a:lnTo>
                    <a:lnTo>
                      <a:pt x="54" y="87"/>
                    </a:lnTo>
                    <a:lnTo>
                      <a:pt x="54" y="43"/>
                    </a:lnTo>
                    <a:lnTo>
                      <a:pt x="65" y="33"/>
                    </a:lnTo>
                    <a:lnTo>
                      <a:pt x="76" y="0"/>
                    </a:lnTo>
                    <a:lnTo>
                      <a:pt x="33" y="11"/>
                    </a:lnTo>
                    <a:lnTo>
                      <a:pt x="54" y="33"/>
                    </a:lnTo>
                    <a:lnTo>
                      <a:pt x="33" y="33"/>
                    </a:lnTo>
                    <a:lnTo>
                      <a:pt x="33" y="22"/>
                    </a:lnTo>
                    <a:lnTo>
                      <a:pt x="22" y="22"/>
                    </a:lnTo>
                    <a:lnTo>
                      <a:pt x="0" y="7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0" name="Freeform 66"/>
              <p:cNvSpPr>
                <a:spLocks/>
              </p:cNvSpPr>
              <p:nvPr/>
            </p:nvSpPr>
            <p:spPr bwMode="auto">
              <a:xfrm>
                <a:off x="4064" y="1391"/>
                <a:ext cx="76" cy="87"/>
              </a:xfrm>
              <a:custGeom>
                <a:avLst/>
                <a:gdLst>
                  <a:gd name="T0" fmla="*/ 0 w 76"/>
                  <a:gd name="T1" fmla="*/ 76 h 87"/>
                  <a:gd name="T2" fmla="*/ 33 w 76"/>
                  <a:gd name="T3" fmla="*/ 76 h 87"/>
                  <a:gd name="T4" fmla="*/ 54 w 76"/>
                  <a:gd name="T5" fmla="*/ 87 h 87"/>
                  <a:gd name="T6" fmla="*/ 54 w 76"/>
                  <a:gd name="T7" fmla="*/ 43 h 87"/>
                  <a:gd name="T8" fmla="*/ 65 w 76"/>
                  <a:gd name="T9" fmla="*/ 33 h 87"/>
                  <a:gd name="T10" fmla="*/ 76 w 76"/>
                  <a:gd name="T11" fmla="*/ 0 h 87"/>
                  <a:gd name="T12" fmla="*/ 33 w 76"/>
                  <a:gd name="T13" fmla="*/ 11 h 87"/>
                  <a:gd name="T14" fmla="*/ 54 w 76"/>
                  <a:gd name="T15" fmla="*/ 33 h 87"/>
                  <a:gd name="T16" fmla="*/ 33 w 76"/>
                  <a:gd name="T17" fmla="*/ 33 h 87"/>
                  <a:gd name="T18" fmla="*/ 33 w 76"/>
                  <a:gd name="T19" fmla="*/ 22 h 87"/>
                  <a:gd name="T20" fmla="*/ 22 w 76"/>
                  <a:gd name="T21" fmla="*/ 22 h 87"/>
                  <a:gd name="T22" fmla="*/ 0 w 76"/>
                  <a:gd name="T23"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7">
                    <a:moveTo>
                      <a:pt x="0" y="76"/>
                    </a:moveTo>
                    <a:lnTo>
                      <a:pt x="33" y="76"/>
                    </a:lnTo>
                    <a:lnTo>
                      <a:pt x="54" y="87"/>
                    </a:lnTo>
                    <a:lnTo>
                      <a:pt x="54" y="43"/>
                    </a:lnTo>
                    <a:lnTo>
                      <a:pt x="65" y="33"/>
                    </a:lnTo>
                    <a:lnTo>
                      <a:pt x="76" y="0"/>
                    </a:lnTo>
                    <a:lnTo>
                      <a:pt x="33" y="11"/>
                    </a:lnTo>
                    <a:lnTo>
                      <a:pt x="54" y="33"/>
                    </a:lnTo>
                    <a:lnTo>
                      <a:pt x="33" y="33"/>
                    </a:lnTo>
                    <a:lnTo>
                      <a:pt x="33" y="22"/>
                    </a:lnTo>
                    <a:lnTo>
                      <a:pt x="22" y="22"/>
                    </a:lnTo>
                    <a:lnTo>
                      <a:pt x="0" y="7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1" name="Freeform 67"/>
              <p:cNvSpPr>
                <a:spLocks/>
              </p:cNvSpPr>
              <p:nvPr/>
            </p:nvSpPr>
            <p:spPr bwMode="auto">
              <a:xfrm>
                <a:off x="4064" y="1391"/>
                <a:ext cx="76" cy="87"/>
              </a:xfrm>
              <a:custGeom>
                <a:avLst/>
                <a:gdLst>
                  <a:gd name="T0" fmla="*/ 0 w 76"/>
                  <a:gd name="T1" fmla="*/ 76 h 87"/>
                  <a:gd name="T2" fmla="*/ 33 w 76"/>
                  <a:gd name="T3" fmla="*/ 76 h 87"/>
                  <a:gd name="T4" fmla="*/ 54 w 76"/>
                  <a:gd name="T5" fmla="*/ 87 h 87"/>
                  <a:gd name="T6" fmla="*/ 54 w 76"/>
                  <a:gd name="T7" fmla="*/ 43 h 87"/>
                  <a:gd name="T8" fmla="*/ 65 w 76"/>
                  <a:gd name="T9" fmla="*/ 33 h 87"/>
                  <a:gd name="T10" fmla="*/ 76 w 76"/>
                  <a:gd name="T11" fmla="*/ 0 h 87"/>
                  <a:gd name="T12" fmla="*/ 33 w 76"/>
                  <a:gd name="T13" fmla="*/ 11 h 87"/>
                  <a:gd name="T14" fmla="*/ 54 w 76"/>
                  <a:gd name="T15" fmla="*/ 33 h 87"/>
                  <a:gd name="T16" fmla="*/ 33 w 76"/>
                  <a:gd name="T17" fmla="*/ 33 h 87"/>
                  <a:gd name="T18" fmla="*/ 33 w 76"/>
                  <a:gd name="T19" fmla="*/ 22 h 87"/>
                  <a:gd name="T20" fmla="*/ 22 w 76"/>
                  <a:gd name="T21" fmla="*/ 22 h 87"/>
                  <a:gd name="T22" fmla="*/ 0 w 76"/>
                  <a:gd name="T23" fmla="*/ 7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87">
                    <a:moveTo>
                      <a:pt x="0" y="76"/>
                    </a:moveTo>
                    <a:lnTo>
                      <a:pt x="33" y="76"/>
                    </a:lnTo>
                    <a:lnTo>
                      <a:pt x="54" y="87"/>
                    </a:lnTo>
                    <a:lnTo>
                      <a:pt x="54" y="43"/>
                    </a:lnTo>
                    <a:lnTo>
                      <a:pt x="65" y="33"/>
                    </a:lnTo>
                    <a:lnTo>
                      <a:pt x="76" y="0"/>
                    </a:lnTo>
                    <a:lnTo>
                      <a:pt x="33" y="11"/>
                    </a:lnTo>
                    <a:lnTo>
                      <a:pt x="54" y="33"/>
                    </a:lnTo>
                    <a:lnTo>
                      <a:pt x="33" y="33"/>
                    </a:lnTo>
                    <a:lnTo>
                      <a:pt x="33" y="22"/>
                    </a:lnTo>
                    <a:lnTo>
                      <a:pt x="22" y="22"/>
                    </a:lnTo>
                    <a:lnTo>
                      <a:pt x="0" y="7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2" name="Freeform 68"/>
              <p:cNvSpPr>
                <a:spLocks/>
              </p:cNvSpPr>
              <p:nvPr/>
            </p:nvSpPr>
            <p:spPr bwMode="auto">
              <a:xfrm>
                <a:off x="4042" y="1467"/>
                <a:ext cx="76" cy="55"/>
              </a:xfrm>
              <a:custGeom>
                <a:avLst/>
                <a:gdLst>
                  <a:gd name="T0" fmla="*/ 55 w 76"/>
                  <a:gd name="T1" fmla="*/ 55 h 55"/>
                  <a:gd name="T2" fmla="*/ 55 w 76"/>
                  <a:gd name="T3" fmla="*/ 43 h 55"/>
                  <a:gd name="T4" fmla="*/ 76 w 76"/>
                  <a:gd name="T5" fmla="*/ 43 h 55"/>
                  <a:gd name="T6" fmla="*/ 76 w 76"/>
                  <a:gd name="T7" fmla="*/ 11 h 55"/>
                  <a:gd name="T8" fmla="*/ 55 w 76"/>
                  <a:gd name="T9" fmla="*/ 0 h 55"/>
                  <a:gd name="T10" fmla="*/ 0 w 76"/>
                  <a:gd name="T11" fmla="*/ 0 h 55"/>
                  <a:gd name="T12" fmla="*/ 0 w 76"/>
                  <a:gd name="T13" fmla="*/ 11 h 55"/>
                  <a:gd name="T14" fmla="*/ 33 w 76"/>
                  <a:gd name="T15" fmla="*/ 21 h 55"/>
                  <a:gd name="T16" fmla="*/ 33 w 76"/>
                  <a:gd name="T17" fmla="*/ 43 h 55"/>
                  <a:gd name="T18" fmla="*/ 44 w 76"/>
                  <a:gd name="T19" fmla="*/ 43 h 55"/>
                  <a:gd name="T20" fmla="*/ 44 w 76"/>
                  <a:gd name="T21" fmla="*/ 55 h 55"/>
                  <a:gd name="T22" fmla="*/ 55 w 76"/>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5">
                    <a:moveTo>
                      <a:pt x="55" y="55"/>
                    </a:moveTo>
                    <a:lnTo>
                      <a:pt x="55" y="43"/>
                    </a:lnTo>
                    <a:lnTo>
                      <a:pt x="76" y="43"/>
                    </a:lnTo>
                    <a:lnTo>
                      <a:pt x="76" y="11"/>
                    </a:lnTo>
                    <a:lnTo>
                      <a:pt x="55" y="0"/>
                    </a:lnTo>
                    <a:lnTo>
                      <a:pt x="0" y="0"/>
                    </a:lnTo>
                    <a:lnTo>
                      <a:pt x="0" y="11"/>
                    </a:lnTo>
                    <a:lnTo>
                      <a:pt x="33" y="21"/>
                    </a:lnTo>
                    <a:lnTo>
                      <a:pt x="33" y="43"/>
                    </a:lnTo>
                    <a:lnTo>
                      <a:pt x="44" y="43"/>
                    </a:lnTo>
                    <a:lnTo>
                      <a:pt x="44" y="55"/>
                    </a:lnTo>
                    <a:lnTo>
                      <a:pt x="55" y="55"/>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3" name="Freeform 69"/>
              <p:cNvSpPr>
                <a:spLocks/>
              </p:cNvSpPr>
              <p:nvPr/>
            </p:nvSpPr>
            <p:spPr bwMode="auto">
              <a:xfrm>
                <a:off x="4042" y="1467"/>
                <a:ext cx="76" cy="55"/>
              </a:xfrm>
              <a:custGeom>
                <a:avLst/>
                <a:gdLst>
                  <a:gd name="T0" fmla="*/ 55 w 76"/>
                  <a:gd name="T1" fmla="*/ 55 h 55"/>
                  <a:gd name="T2" fmla="*/ 55 w 76"/>
                  <a:gd name="T3" fmla="*/ 43 h 55"/>
                  <a:gd name="T4" fmla="*/ 76 w 76"/>
                  <a:gd name="T5" fmla="*/ 43 h 55"/>
                  <a:gd name="T6" fmla="*/ 76 w 76"/>
                  <a:gd name="T7" fmla="*/ 11 h 55"/>
                  <a:gd name="T8" fmla="*/ 55 w 76"/>
                  <a:gd name="T9" fmla="*/ 0 h 55"/>
                  <a:gd name="T10" fmla="*/ 0 w 76"/>
                  <a:gd name="T11" fmla="*/ 0 h 55"/>
                  <a:gd name="T12" fmla="*/ 0 w 76"/>
                  <a:gd name="T13" fmla="*/ 11 h 55"/>
                  <a:gd name="T14" fmla="*/ 33 w 76"/>
                  <a:gd name="T15" fmla="*/ 21 h 55"/>
                  <a:gd name="T16" fmla="*/ 33 w 76"/>
                  <a:gd name="T17" fmla="*/ 43 h 55"/>
                  <a:gd name="T18" fmla="*/ 44 w 76"/>
                  <a:gd name="T19" fmla="*/ 43 h 55"/>
                  <a:gd name="T20" fmla="*/ 44 w 76"/>
                  <a:gd name="T21" fmla="*/ 55 h 55"/>
                  <a:gd name="T22" fmla="*/ 55 w 76"/>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5">
                    <a:moveTo>
                      <a:pt x="55" y="55"/>
                    </a:moveTo>
                    <a:lnTo>
                      <a:pt x="55" y="43"/>
                    </a:lnTo>
                    <a:lnTo>
                      <a:pt x="76" y="43"/>
                    </a:lnTo>
                    <a:lnTo>
                      <a:pt x="76" y="11"/>
                    </a:lnTo>
                    <a:lnTo>
                      <a:pt x="55" y="0"/>
                    </a:lnTo>
                    <a:lnTo>
                      <a:pt x="0" y="0"/>
                    </a:lnTo>
                    <a:lnTo>
                      <a:pt x="0" y="11"/>
                    </a:lnTo>
                    <a:lnTo>
                      <a:pt x="33" y="21"/>
                    </a:lnTo>
                    <a:lnTo>
                      <a:pt x="33" y="43"/>
                    </a:lnTo>
                    <a:lnTo>
                      <a:pt x="44" y="43"/>
                    </a:lnTo>
                    <a:lnTo>
                      <a:pt x="44" y="55"/>
                    </a:lnTo>
                    <a:lnTo>
                      <a:pt x="55" y="5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4" name="Freeform 70"/>
              <p:cNvSpPr>
                <a:spLocks/>
              </p:cNvSpPr>
              <p:nvPr/>
            </p:nvSpPr>
            <p:spPr bwMode="auto">
              <a:xfrm>
                <a:off x="4042" y="1467"/>
                <a:ext cx="76" cy="55"/>
              </a:xfrm>
              <a:custGeom>
                <a:avLst/>
                <a:gdLst>
                  <a:gd name="T0" fmla="*/ 55 w 76"/>
                  <a:gd name="T1" fmla="*/ 55 h 55"/>
                  <a:gd name="T2" fmla="*/ 55 w 76"/>
                  <a:gd name="T3" fmla="*/ 43 h 55"/>
                  <a:gd name="T4" fmla="*/ 76 w 76"/>
                  <a:gd name="T5" fmla="*/ 43 h 55"/>
                  <a:gd name="T6" fmla="*/ 76 w 76"/>
                  <a:gd name="T7" fmla="*/ 11 h 55"/>
                  <a:gd name="T8" fmla="*/ 55 w 76"/>
                  <a:gd name="T9" fmla="*/ 0 h 55"/>
                  <a:gd name="T10" fmla="*/ 0 w 76"/>
                  <a:gd name="T11" fmla="*/ 0 h 55"/>
                  <a:gd name="T12" fmla="*/ 0 w 76"/>
                  <a:gd name="T13" fmla="*/ 11 h 55"/>
                  <a:gd name="T14" fmla="*/ 33 w 76"/>
                  <a:gd name="T15" fmla="*/ 21 h 55"/>
                  <a:gd name="T16" fmla="*/ 33 w 76"/>
                  <a:gd name="T17" fmla="*/ 43 h 55"/>
                  <a:gd name="T18" fmla="*/ 44 w 76"/>
                  <a:gd name="T19" fmla="*/ 43 h 55"/>
                  <a:gd name="T20" fmla="*/ 44 w 76"/>
                  <a:gd name="T21" fmla="*/ 55 h 55"/>
                  <a:gd name="T22" fmla="*/ 55 w 76"/>
                  <a:gd name="T23" fmla="*/ 55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55">
                    <a:moveTo>
                      <a:pt x="55" y="55"/>
                    </a:moveTo>
                    <a:lnTo>
                      <a:pt x="55" y="43"/>
                    </a:lnTo>
                    <a:lnTo>
                      <a:pt x="76" y="43"/>
                    </a:lnTo>
                    <a:lnTo>
                      <a:pt x="76" y="11"/>
                    </a:lnTo>
                    <a:lnTo>
                      <a:pt x="55" y="0"/>
                    </a:lnTo>
                    <a:lnTo>
                      <a:pt x="0" y="0"/>
                    </a:lnTo>
                    <a:lnTo>
                      <a:pt x="0" y="11"/>
                    </a:lnTo>
                    <a:lnTo>
                      <a:pt x="33" y="21"/>
                    </a:lnTo>
                    <a:lnTo>
                      <a:pt x="33" y="43"/>
                    </a:lnTo>
                    <a:lnTo>
                      <a:pt x="44" y="43"/>
                    </a:lnTo>
                    <a:lnTo>
                      <a:pt x="44" y="55"/>
                    </a:lnTo>
                    <a:lnTo>
                      <a:pt x="55" y="5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5" name="Rectangle 71"/>
              <p:cNvSpPr>
                <a:spLocks noChangeArrowheads="1"/>
              </p:cNvSpPr>
              <p:nvPr/>
            </p:nvSpPr>
            <p:spPr bwMode="auto">
              <a:xfrm>
                <a:off x="4098" y="1510"/>
                <a:ext cx="20" cy="12"/>
              </a:xfrm>
              <a:prstGeom prst="rect">
                <a:avLst/>
              </a:prstGeom>
              <a:solidFill>
                <a:srgbClr val="DCE6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6" name="Rectangle 72"/>
              <p:cNvSpPr>
                <a:spLocks noChangeArrowheads="1"/>
              </p:cNvSpPr>
              <p:nvPr/>
            </p:nvSpPr>
            <p:spPr bwMode="auto">
              <a:xfrm>
                <a:off x="4098" y="1510"/>
                <a:ext cx="20" cy="12"/>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7" name="Rectangle 73"/>
              <p:cNvSpPr>
                <a:spLocks noChangeArrowheads="1"/>
              </p:cNvSpPr>
              <p:nvPr/>
            </p:nvSpPr>
            <p:spPr bwMode="auto">
              <a:xfrm>
                <a:off x="4098" y="1510"/>
                <a:ext cx="20" cy="12"/>
              </a:xfrm>
              <a:prstGeom prst="rect">
                <a:avLst/>
              </a:pr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08" name="Freeform 74"/>
              <p:cNvSpPr>
                <a:spLocks/>
              </p:cNvSpPr>
              <p:nvPr/>
            </p:nvSpPr>
            <p:spPr bwMode="auto">
              <a:xfrm>
                <a:off x="3804" y="1693"/>
                <a:ext cx="238" cy="204"/>
              </a:xfrm>
              <a:custGeom>
                <a:avLst/>
                <a:gdLst>
                  <a:gd name="T0" fmla="*/ 33 w 238"/>
                  <a:gd name="T1" fmla="*/ 118 h 204"/>
                  <a:gd name="T2" fmla="*/ 43 w 238"/>
                  <a:gd name="T3" fmla="*/ 162 h 204"/>
                  <a:gd name="T4" fmla="*/ 33 w 238"/>
                  <a:gd name="T5" fmla="*/ 183 h 204"/>
                  <a:gd name="T6" fmla="*/ 76 w 238"/>
                  <a:gd name="T7" fmla="*/ 204 h 204"/>
                  <a:gd name="T8" fmla="*/ 87 w 238"/>
                  <a:gd name="T9" fmla="*/ 193 h 204"/>
                  <a:gd name="T10" fmla="*/ 141 w 238"/>
                  <a:gd name="T11" fmla="*/ 193 h 204"/>
                  <a:gd name="T12" fmla="*/ 195 w 238"/>
                  <a:gd name="T13" fmla="*/ 141 h 204"/>
                  <a:gd name="T14" fmla="*/ 173 w 238"/>
                  <a:gd name="T15" fmla="*/ 118 h 204"/>
                  <a:gd name="T16" fmla="*/ 206 w 238"/>
                  <a:gd name="T17" fmla="*/ 76 h 204"/>
                  <a:gd name="T18" fmla="*/ 238 w 238"/>
                  <a:gd name="T19" fmla="*/ 54 h 204"/>
                  <a:gd name="T20" fmla="*/ 238 w 238"/>
                  <a:gd name="T21" fmla="*/ 33 h 204"/>
                  <a:gd name="T22" fmla="*/ 173 w 238"/>
                  <a:gd name="T23" fmla="*/ 22 h 204"/>
                  <a:gd name="T24" fmla="*/ 152 w 238"/>
                  <a:gd name="T25" fmla="*/ 11 h 204"/>
                  <a:gd name="T26" fmla="*/ 98 w 238"/>
                  <a:gd name="T27" fmla="*/ 11 h 204"/>
                  <a:gd name="T28" fmla="*/ 22 w 238"/>
                  <a:gd name="T29" fmla="*/ 0 h 204"/>
                  <a:gd name="T30" fmla="*/ 11 w 238"/>
                  <a:gd name="T31" fmla="*/ 11 h 204"/>
                  <a:gd name="T32" fmla="*/ 0 w 238"/>
                  <a:gd name="T33" fmla="*/ 11 h 204"/>
                  <a:gd name="T34" fmla="*/ 0 w 238"/>
                  <a:gd name="T35" fmla="*/ 22 h 204"/>
                  <a:gd name="T36" fmla="*/ 11 w 238"/>
                  <a:gd name="T37" fmla="*/ 54 h 204"/>
                  <a:gd name="T38" fmla="*/ 65 w 238"/>
                  <a:gd name="T39" fmla="*/ 54 h 204"/>
                  <a:gd name="T40" fmla="*/ 65 w 238"/>
                  <a:gd name="T41" fmla="*/ 65 h 204"/>
                  <a:gd name="T42" fmla="*/ 43 w 238"/>
                  <a:gd name="T43" fmla="*/ 76 h 204"/>
                  <a:gd name="T44" fmla="*/ 43 w 238"/>
                  <a:gd name="T45" fmla="*/ 108 h 204"/>
                  <a:gd name="T46" fmla="*/ 33 w 238"/>
                  <a:gd name="T47" fmla="*/ 1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04">
                    <a:moveTo>
                      <a:pt x="33" y="118"/>
                    </a:moveTo>
                    <a:lnTo>
                      <a:pt x="43" y="162"/>
                    </a:lnTo>
                    <a:lnTo>
                      <a:pt x="33" y="183"/>
                    </a:lnTo>
                    <a:lnTo>
                      <a:pt x="76" y="204"/>
                    </a:lnTo>
                    <a:lnTo>
                      <a:pt x="87" y="193"/>
                    </a:lnTo>
                    <a:lnTo>
                      <a:pt x="141" y="193"/>
                    </a:lnTo>
                    <a:lnTo>
                      <a:pt x="195" y="141"/>
                    </a:lnTo>
                    <a:lnTo>
                      <a:pt x="173" y="118"/>
                    </a:lnTo>
                    <a:lnTo>
                      <a:pt x="206" y="76"/>
                    </a:lnTo>
                    <a:lnTo>
                      <a:pt x="238" y="54"/>
                    </a:lnTo>
                    <a:lnTo>
                      <a:pt x="238" y="33"/>
                    </a:lnTo>
                    <a:lnTo>
                      <a:pt x="173" y="22"/>
                    </a:lnTo>
                    <a:lnTo>
                      <a:pt x="152" y="11"/>
                    </a:lnTo>
                    <a:lnTo>
                      <a:pt x="98" y="11"/>
                    </a:lnTo>
                    <a:lnTo>
                      <a:pt x="22" y="0"/>
                    </a:lnTo>
                    <a:lnTo>
                      <a:pt x="11" y="11"/>
                    </a:lnTo>
                    <a:lnTo>
                      <a:pt x="0" y="11"/>
                    </a:lnTo>
                    <a:lnTo>
                      <a:pt x="0" y="22"/>
                    </a:lnTo>
                    <a:lnTo>
                      <a:pt x="11" y="54"/>
                    </a:lnTo>
                    <a:lnTo>
                      <a:pt x="65" y="54"/>
                    </a:lnTo>
                    <a:lnTo>
                      <a:pt x="65" y="65"/>
                    </a:lnTo>
                    <a:lnTo>
                      <a:pt x="43" y="76"/>
                    </a:lnTo>
                    <a:lnTo>
                      <a:pt x="43" y="108"/>
                    </a:lnTo>
                    <a:lnTo>
                      <a:pt x="33" y="11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09" name="Freeform 75"/>
              <p:cNvSpPr>
                <a:spLocks/>
              </p:cNvSpPr>
              <p:nvPr/>
            </p:nvSpPr>
            <p:spPr bwMode="auto">
              <a:xfrm>
                <a:off x="3804" y="1693"/>
                <a:ext cx="238" cy="204"/>
              </a:xfrm>
              <a:custGeom>
                <a:avLst/>
                <a:gdLst>
                  <a:gd name="T0" fmla="*/ 33 w 238"/>
                  <a:gd name="T1" fmla="*/ 118 h 204"/>
                  <a:gd name="T2" fmla="*/ 43 w 238"/>
                  <a:gd name="T3" fmla="*/ 162 h 204"/>
                  <a:gd name="T4" fmla="*/ 33 w 238"/>
                  <a:gd name="T5" fmla="*/ 183 h 204"/>
                  <a:gd name="T6" fmla="*/ 76 w 238"/>
                  <a:gd name="T7" fmla="*/ 204 h 204"/>
                  <a:gd name="T8" fmla="*/ 87 w 238"/>
                  <a:gd name="T9" fmla="*/ 193 h 204"/>
                  <a:gd name="T10" fmla="*/ 141 w 238"/>
                  <a:gd name="T11" fmla="*/ 193 h 204"/>
                  <a:gd name="T12" fmla="*/ 195 w 238"/>
                  <a:gd name="T13" fmla="*/ 141 h 204"/>
                  <a:gd name="T14" fmla="*/ 173 w 238"/>
                  <a:gd name="T15" fmla="*/ 118 h 204"/>
                  <a:gd name="T16" fmla="*/ 206 w 238"/>
                  <a:gd name="T17" fmla="*/ 76 h 204"/>
                  <a:gd name="T18" fmla="*/ 238 w 238"/>
                  <a:gd name="T19" fmla="*/ 54 h 204"/>
                  <a:gd name="T20" fmla="*/ 238 w 238"/>
                  <a:gd name="T21" fmla="*/ 33 h 204"/>
                  <a:gd name="T22" fmla="*/ 173 w 238"/>
                  <a:gd name="T23" fmla="*/ 22 h 204"/>
                  <a:gd name="T24" fmla="*/ 152 w 238"/>
                  <a:gd name="T25" fmla="*/ 11 h 204"/>
                  <a:gd name="T26" fmla="*/ 98 w 238"/>
                  <a:gd name="T27" fmla="*/ 11 h 204"/>
                  <a:gd name="T28" fmla="*/ 22 w 238"/>
                  <a:gd name="T29" fmla="*/ 0 h 204"/>
                  <a:gd name="T30" fmla="*/ 11 w 238"/>
                  <a:gd name="T31" fmla="*/ 11 h 204"/>
                  <a:gd name="T32" fmla="*/ 0 w 238"/>
                  <a:gd name="T33" fmla="*/ 11 h 204"/>
                  <a:gd name="T34" fmla="*/ 0 w 238"/>
                  <a:gd name="T35" fmla="*/ 22 h 204"/>
                  <a:gd name="T36" fmla="*/ 11 w 238"/>
                  <a:gd name="T37" fmla="*/ 54 h 204"/>
                  <a:gd name="T38" fmla="*/ 65 w 238"/>
                  <a:gd name="T39" fmla="*/ 54 h 204"/>
                  <a:gd name="T40" fmla="*/ 65 w 238"/>
                  <a:gd name="T41" fmla="*/ 65 h 204"/>
                  <a:gd name="T42" fmla="*/ 43 w 238"/>
                  <a:gd name="T43" fmla="*/ 76 h 204"/>
                  <a:gd name="T44" fmla="*/ 43 w 238"/>
                  <a:gd name="T45" fmla="*/ 108 h 204"/>
                  <a:gd name="T46" fmla="*/ 33 w 238"/>
                  <a:gd name="T47" fmla="*/ 1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04">
                    <a:moveTo>
                      <a:pt x="33" y="118"/>
                    </a:moveTo>
                    <a:lnTo>
                      <a:pt x="43" y="162"/>
                    </a:lnTo>
                    <a:lnTo>
                      <a:pt x="33" y="183"/>
                    </a:lnTo>
                    <a:lnTo>
                      <a:pt x="76" y="204"/>
                    </a:lnTo>
                    <a:lnTo>
                      <a:pt x="87" y="193"/>
                    </a:lnTo>
                    <a:lnTo>
                      <a:pt x="141" y="193"/>
                    </a:lnTo>
                    <a:lnTo>
                      <a:pt x="195" y="141"/>
                    </a:lnTo>
                    <a:lnTo>
                      <a:pt x="173" y="118"/>
                    </a:lnTo>
                    <a:lnTo>
                      <a:pt x="206" y="76"/>
                    </a:lnTo>
                    <a:lnTo>
                      <a:pt x="238" y="54"/>
                    </a:lnTo>
                    <a:lnTo>
                      <a:pt x="238" y="33"/>
                    </a:lnTo>
                    <a:lnTo>
                      <a:pt x="173" y="22"/>
                    </a:lnTo>
                    <a:lnTo>
                      <a:pt x="152" y="11"/>
                    </a:lnTo>
                    <a:lnTo>
                      <a:pt x="98" y="11"/>
                    </a:lnTo>
                    <a:lnTo>
                      <a:pt x="22" y="0"/>
                    </a:lnTo>
                    <a:lnTo>
                      <a:pt x="11" y="11"/>
                    </a:lnTo>
                    <a:lnTo>
                      <a:pt x="0" y="11"/>
                    </a:lnTo>
                    <a:lnTo>
                      <a:pt x="0" y="22"/>
                    </a:lnTo>
                    <a:lnTo>
                      <a:pt x="11" y="54"/>
                    </a:lnTo>
                    <a:lnTo>
                      <a:pt x="65" y="54"/>
                    </a:lnTo>
                    <a:lnTo>
                      <a:pt x="65" y="65"/>
                    </a:lnTo>
                    <a:lnTo>
                      <a:pt x="43" y="76"/>
                    </a:lnTo>
                    <a:lnTo>
                      <a:pt x="43" y="108"/>
                    </a:lnTo>
                    <a:lnTo>
                      <a:pt x="33" y="11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0" name="Freeform 76"/>
              <p:cNvSpPr>
                <a:spLocks/>
              </p:cNvSpPr>
              <p:nvPr/>
            </p:nvSpPr>
            <p:spPr bwMode="auto">
              <a:xfrm>
                <a:off x="3804" y="1693"/>
                <a:ext cx="238" cy="204"/>
              </a:xfrm>
              <a:custGeom>
                <a:avLst/>
                <a:gdLst>
                  <a:gd name="T0" fmla="*/ 33 w 238"/>
                  <a:gd name="T1" fmla="*/ 118 h 204"/>
                  <a:gd name="T2" fmla="*/ 43 w 238"/>
                  <a:gd name="T3" fmla="*/ 162 h 204"/>
                  <a:gd name="T4" fmla="*/ 33 w 238"/>
                  <a:gd name="T5" fmla="*/ 183 h 204"/>
                  <a:gd name="T6" fmla="*/ 76 w 238"/>
                  <a:gd name="T7" fmla="*/ 204 h 204"/>
                  <a:gd name="T8" fmla="*/ 87 w 238"/>
                  <a:gd name="T9" fmla="*/ 193 h 204"/>
                  <a:gd name="T10" fmla="*/ 141 w 238"/>
                  <a:gd name="T11" fmla="*/ 193 h 204"/>
                  <a:gd name="T12" fmla="*/ 195 w 238"/>
                  <a:gd name="T13" fmla="*/ 141 h 204"/>
                  <a:gd name="T14" fmla="*/ 173 w 238"/>
                  <a:gd name="T15" fmla="*/ 118 h 204"/>
                  <a:gd name="T16" fmla="*/ 206 w 238"/>
                  <a:gd name="T17" fmla="*/ 76 h 204"/>
                  <a:gd name="T18" fmla="*/ 238 w 238"/>
                  <a:gd name="T19" fmla="*/ 54 h 204"/>
                  <a:gd name="T20" fmla="*/ 238 w 238"/>
                  <a:gd name="T21" fmla="*/ 33 h 204"/>
                  <a:gd name="T22" fmla="*/ 173 w 238"/>
                  <a:gd name="T23" fmla="*/ 22 h 204"/>
                  <a:gd name="T24" fmla="*/ 152 w 238"/>
                  <a:gd name="T25" fmla="*/ 11 h 204"/>
                  <a:gd name="T26" fmla="*/ 98 w 238"/>
                  <a:gd name="T27" fmla="*/ 11 h 204"/>
                  <a:gd name="T28" fmla="*/ 22 w 238"/>
                  <a:gd name="T29" fmla="*/ 0 h 204"/>
                  <a:gd name="T30" fmla="*/ 11 w 238"/>
                  <a:gd name="T31" fmla="*/ 11 h 204"/>
                  <a:gd name="T32" fmla="*/ 0 w 238"/>
                  <a:gd name="T33" fmla="*/ 11 h 204"/>
                  <a:gd name="T34" fmla="*/ 0 w 238"/>
                  <a:gd name="T35" fmla="*/ 22 h 204"/>
                  <a:gd name="T36" fmla="*/ 11 w 238"/>
                  <a:gd name="T37" fmla="*/ 54 h 204"/>
                  <a:gd name="T38" fmla="*/ 65 w 238"/>
                  <a:gd name="T39" fmla="*/ 54 h 204"/>
                  <a:gd name="T40" fmla="*/ 65 w 238"/>
                  <a:gd name="T41" fmla="*/ 65 h 204"/>
                  <a:gd name="T42" fmla="*/ 43 w 238"/>
                  <a:gd name="T43" fmla="*/ 76 h 204"/>
                  <a:gd name="T44" fmla="*/ 43 w 238"/>
                  <a:gd name="T45" fmla="*/ 108 h 204"/>
                  <a:gd name="T46" fmla="*/ 33 w 238"/>
                  <a:gd name="T47" fmla="*/ 118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38" h="204">
                    <a:moveTo>
                      <a:pt x="33" y="118"/>
                    </a:moveTo>
                    <a:lnTo>
                      <a:pt x="43" y="162"/>
                    </a:lnTo>
                    <a:lnTo>
                      <a:pt x="33" y="183"/>
                    </a:lnTo>
                    <a:lnTo>
                      <a:pt x="76" y="204"/>
                    </a:lnTo>
                    <a:lnTo>
                      <a:pt x="87" y="193"/>
                    </a:lnTo>
                    <a:lnTo>
                      <a:pt x="141" y="193"/>
                    </a:lnTo>
                    <a:lnTo>
                      <a:pt x="195" y="141"/>
                    </a:lnTo>
                    <a:lnTo>
                      <a:pt x="173" y="118"/>
                    </a:lnTo>
                    <a:lnTo>
                      <a:pt x="206" y="76"/>
                    </a:lnTo>
                    <a:lnTo>
                      <a:pt x="238" y="54"/>
                    </a:lnTo>
                    <a:lnTo>
                      <a:pt x="238" y="33"/>
                    </a:lnTo>
                    <a:lnTo>
                      <a:pt x="173" y="22"/>
                    </a:lnTo>
                    <a:lnTo>
                      <a:pt x="152" y="11"/>
                    </a:lnTo>
                    <a:lnTo>
                      <a:pt x="98" y="11"/>
                    </a:lnTo>
                    <a:lnTo>
                      <a:pt x="22" y="0"/>
                    </a:lnTo>
                    <a:lnTo>
                      <a:pt x="11" y="11"/>
                    </a:lnTo>
                    <a:lnTo>
                      <a:pt x="0" y="11"/>
                    </a:lnTo>
                    <a:lnTo>
                      <a:pt x="0" y="22"/>
                    </a:lnTo>
                    <a:lnTo>
                      <a:pt x="11" y="54"/>
                    </a:lnTo>
                    <a:lnTo>
                      <a:pt x="65" y="54"/>
                    </a:lnTo>
                    <a:lnTo>
                      <a:pt x="65" y="65"/>
                    </a:lnTo>
                    <a:lnTo>
                      <a:pt x="43" y="76"/>
                    </a:lnTo>
                    <a:lnTo>
                      <a:pt x="43" y="108"/>
                    </a:lnTo>
                    <a:lnTo>
                      <a:pt x="33" y="11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1" name="Freeform 77"/>
              <p:cNvSpPr>
                <a:spLocks/>
              </p:cNvSpPr>
              <p:nvPr/>
            </p:nvSpPr>
            <p:spPr bwMode="auto">
              <a:xfrm>
                <a:off x="3804" y="1747"/>
                <a:ext cx="65" cy="129"/>
              </a:xfrm>
              <a:custGeom>
                <a:avLst/>
                <a:gdLst>
                  <a:gd name="T0" fmla="*/ 33 w 65"/>
                  <a:gd name="T1" fmla="*/ 64 h 129"/>
                  <a:gd name="T2" fmla="*/ 43 w 65"/>
                  <a:gd name="T3" fmla="*/ 54 h 129"/>
                  <a:gd name="T4" fmla="*/ 43 w 65"/>
                  <a:gd name="T5" fmla="*/ 22 h 129"/>
                  <a:gd name="T6" fmla="*/ 65 w 65"/>
                  <a:gd name="T7" fmla="*/ 11 h 129"/>
                  <a:gd name="T8" fmla="*/ 65 w 65"/>
                  <a:gd name="T9" fmla="*/ 0 h 129"/>
                  <a:gd name="T10" fmla="*/ 11 w 65"/>
                  <a:gd name="T11" fmla="*/ 0 h 129"/>
                  <a:gd name="T12" fmla="*/ 11 w 65"/>
                  <a:gd name="T13" fmla="*/ 22 h 129"/>
                  <a:gd name="T14" fmla="*/ 0 w 65"/>
                  <a:gd name="T15" fmla="*/ 86 h 129"/>
                  <a:gd name="T16" fmla="*/ 11 w 65"/>
                  <a:gd name="T17" fmla="*/ 86 h 129"/>
                  <a:gd name="T18" fmla="*/ 0 w 65"/>
                  <a:gd name="T19" fmla="*/ 129 h 129"/>
                  <a:gd name="T20" fmla="*/ 33 w 65"/>
                  <a:gd name="T21" fmla="*/ 129 h 129"/>
                  <a:gd name="T22" fmla="*/ 43 w 65"/>
                  <a:gd name="T23" fmla="*/ 107 h 129"/>
                  <a:gd name="T24" fmla="*/ 33 w 65"/>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29">
                    <a:moveTo>
                      <a:pt x="33" y="64"/>
                    </a:moveTo>
                    <a:lnTo>
                      <a:pt x="43" y="54"/>
                    </a:lnTo>
                    <a:lnTo>
                      <a:pt x="43" y="22"/>
                    </a:lnTo>
                    <a:lnTo>
                      <a:pt x="65" y="11"/>
                    </a:lnTo>
                    <a:lnTo>
                      <a:pt x="65" y="0"/>
                    </a:lnTo>
                    <a:lnTo>
                      <a:pt x="11" y="0"/>
                    </a:lnTo>
                    <a:lnTo>
                      <a:pt x="11" y="22"/>
                    </a:lnTo>
                    <a:lnTo>
                      <a:pt x="0" y="86"/>
                    </a:lnTo>
                    <a:lnTo>
                      <a:pt x="11" y="86"/>
                    </a:lnTo>
                    <a:lnTo>
                      <a:pt x="0" y="129"/>
                    </a:lnTo>
                    <a:lnTo>
                      <a:pt x="33" y="129"/>
                    </a:lnTo>
                    <a:lnTo>
                      <a:pt x="43" y="107"/>
                    </a:lnTo>
                    <a:lnTo>
                      <a:pt x="33" y="6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p>
            </p:txBody>
          </p:sp>
          <p:sp>
            <p:nvSpPr>
              <p:cNvPr id="812" name="Freeform 78"/>
              <p:cNvSpPr>
                <a:spLocks/>
              </p:cNvSpPr>
              <p:nvPr/>
            </p:nvSpPr>
            <p:spPr bwMode="auto">
              <a:xfrm>
                <a:off x="3804" y="1747"/>
                <a:ext cx="65" cy="129"/>
              </a:xfrm>
              <a:custGeom>
                <a:avLst/>
                <a:gdLst>
                  <a:gd name="T0" fmla="*/ 33 w 65"/>
                  <a:gd name="T1" fmla="*/ 64 h 129"/>
                  <a:gd name="T2" fmla="*/ 43 w 65"/>
                  <a:gd name="T3" fmla="*/ 54 h 129"/>
                  <a:gd name="T4" fmla="*/ 43 w 65"/>
                  <a:gd name="T5" fmla="*/ 22 h 129"/>
                  <a:gd name="T6" fmla="*/ 65 w 65"/>
                  <a:gd name="T7" fmla="*/ 11 h 129"/>
                  <a:gd name="T8" fmla="*/ 65 w 65"/>
                  <a:gd name="T9" fmla="*/ 0 h 129"/>
                  <a:gd name="T10" fmla="*/ 11 w 65"/>
                  <a:gd name="T11" fmla="*/ 0 h 129"/>
                  <a:gd name="T12" fmla="*/ 11 w 65"/>
                  <a:gd name="T13" fmla="*/ 22 h 129"/>
                  <a:gd name="T14" fmla="*/ 0 w 65"/>
                  <a:gd name="T15" fmla="*/ 86 h 129"/>
                  <a:gd name="T16" fmla="*/ 11 w 65"/>
                  <a:gd name="T17" fmla="*/ 86 h 129"/>
                  <a:gd name="T18" fmla="*/ 0 w 65"/>
                  <a:gd name="T19" fmla="*/ 129 h 129"/>
                  <a:gd name="T20" fmla="*/ 33 w 65"/>
                  <a:gd name="T21" fmla="*/ 129 h 129"/>
                  <a:gd name="T22" fmla="*/ 43 w 65"/>
                  <a:gd name="T23" fmla="*/ 107 h 129"/>
                  <a:gd name="T24" fmla="*/ 33 w 65"/>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29">
                    <a:moveTo>
                      <a:pt x="33" y="64"/>
                    </a:moveTo>
                    <a:lnTo>
                      <a:pt x="43" y="54"/>
                    </a:lnTo>
                    <a:lnTo>
                      <a:pt x="43" y="22"/>
                    </a:lnTo>
                    <a:lnTo>
                      <a:pt x="65" y="11"/>
                    </a:lnTo>
                    <a:lnTo>
                      <a:pt x="65" y="0"/>
                    </a:lnTo>
                    <a:lnTo>
                      <a:pt x="11" y="0"/>
                    </a:lnTo>
                    <a:lnTo>
                      <a:pt x="11" y="22"/>
                    </a:lnTo>
                    <a:lnTo>
                      <a:pt x="0" y="86"/>
                    </a:lnTo>
                    <a:lnTo>
                      <a:pt x="11" y="86"/>
                    </a:lnTo>
                    <a:lnTo>
                      <a:pt x="0" y="129"/>
                    </a:lnTo>
                    <a:lnTo>
                      <a:pt x="33" y="129"/>
                    </a:lnTo>
                    <a:lnTo>
                      <a:pt x="43" y="107"/>
                    </a:lnTo>
                    <a:lnTo>
                      <a:pt x="33" y="6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3" name="Freeform 79"/>
              <p:cNvSpPr>
                <a:spLocks/>
              </p:cNvSpPr>
              <p:nvPr/>
            </p:nvSpPr>
            <p:spPr bwMode="auto">
              <a:xfrm>
                <a:off x="3804" y="1747"/>
                <a:ext cx="65" cy="129"/>
              </a:xfrm>
              <a:custGeom>
                <a:avLst/>
                <a:gdLst>
                  <a:gd name="T0" fmla="*/ 33 w 65"/>
                  <a:gd name="T1" fmla="*/ 64 h 129"/>
                  <a:gd name="T2" fmla="*/ 43 w 65"/>
                  <a:gd name="T3" fmla="*/ 54 h 129"/>
                  <a:gd name="T4" fmla="*/ 43 w 65"/>
                  <a:gd name="T5" fmla="*/ 22 h 129"/>
                  <a:gd name="T6" fmla="*/ 65 w 65"/>
                  <a:gd name="T7" fmla="*/ 11 h 129"/>
                  <a:gd name="T8" fmla="*/ 65 w 65"/>
                  <a:gd name="T9" fmla="*/ 0 h 129"/>
                  <a:gd name="T10" fmla="*/ 11 w 65"/>
                  <a:gd name="T11" fmla="*/ 0 h 129"/>
                  <a:gd name="T12" fmla="*/ 11 w 65"/>
                  <a:gd name="T13" fmla="*/ 22 h 129"/>
                  <a:gd name="T14" fmla="*/ 0 w 65"/>
                  <a:gd name="T15" fmla="*/ 86 h 129"/>
                  <a:gd name="T16" fmla="*/ 11 w 65"/>
                  <a:gd name="T17" fmla="*/ 86 h 129"/>
                  <a:gd name="T18" fmla="*/ 0 w 65"/>
                  <a:gd name="T19" fmla="*/ 129 h 129"/>
                  <a:gd name="T20" fmla="*/ 33 w 65"/>
                  <a:gd name="T21" fmla="*/ 129 h 129"/>
                  <a:gd name="T22" fmla="*/ 43 w 65"/>
                  <a:gd name="T23" fmla="*/ 107 h 129"/>
                  <a:gd name="T24" fmla="*/ 33 w 65"/>
                  <a:gd name="T25" fmla="*/ 6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5" h="129">
                    <a:moveTo>
                      <a:pt x="33" y="64"/>
                    </a:moveTo>
                    <a:lnTo>
                      <a:pt x="43" y="54"/>
                    </a:lnTo>
                    <a:lnTo>
                      <a:pt x="43" y="22"/>
                    </a:lnTo>
                    <a:lnTo>
                      <a:pt x="65" y="11"/>
                    </a:lnTo>
                    <a:lnTo>
                      <a:pt x="65" y="0"/>
                    </a:lnTo>
                    <a:lnTo>
                      <a:pt x="11" y="0"/>
                    </a:lnTo>
                    <a:lnTo>
                      <a:pt x="11" y="22"/>
                    </a:lnTo>
                    <a:lnTo>
                      <a:pt x="0" y="86"/>
                    </a:lnTo>
                    <a:lnTo>
                      <a:pt x="11" y="86"/>
                    </a:lnTo>
                    <a:lnTo>
                      <a:pt x="0" y="129"/>
                    </a:lnTo>
                    <a:lnTo>
                      <a:pt x="33" y="129"/>
                    </a:lnTo>
                    <a:lnTo>
                      <a:pt x="43" y="107"/>
                    </a:lnTo>
                    <a:lnTo>
                      <a:pt x="33" y="6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4" name="Freeform 80"/>
              <p:cNvSpPr>
                <a:spLocks/>
              </p:cNvSpPr>
              <p:nvPr/>
            </p:nvSpPr>
            <p:spPr bwMode="auto">
              <a:xfrm>
                <a:off x="3891" y="1467"/>
                <a:ext cx="260" cy="259"/>
              </a:xfrm>
              <a:custGeom>
                <a:avLst/>
                <a:gdLst>
                  <a:gd name="T0" fmla="*/ 239 w 260"/>
                  <a:gd name="T1" fmla="*/ 172 h 259"/>
                  <a:gd name="T2" fmla="*/ 239 w 260"/>
                  <a:gd name="T3" fmla="*/ 140 h 259"/>
                  <a:gd name="T4" fmla="*/ 227 w 260"/>
                  <a:gd name="T5" fmla="*/ 151 h 259"/>
                  <a:gd name="T6" fmla="*/ 227 w 260"/>
                  <a:gd name="T7" fmla="*/ 140 h 259"/>
                  <a:gd name="T8" fmla="*/ 239 w 260"/>
                  <a:gd name="T9" fmla="*/ 118 h 259"/>
                  <a:gd name="T10" fmla="*/ 250 w 260"/>
                  <a:gd name="T11" fmla="*/ 118 h 259"/>
                  <a:gd name="T12" fmla="*/ 260 w 260"/>
                  <a:gd name="T13" fmla="*/ 75 h 259"/>
                  <a:gd name="T14" fmla="*/ 227 w 260"/>
                  <a:gd name="T15" fmla="*/ 54 h 259"/>
                  <a:gd name="T16" fmla="*/ 196 w 260"/>
                  <a:gd name="T17" fmla="*/ 54 h 259"/>
                  <a:gd name="T18" fmla="*/ 196 w 260"/>
                  <a:gd name="T19" fmla="*/ 43 h 259"/>
                  <a:gd name="T20" fmla="*/ 184 w 260"/>
                  <a:gd name="T21" fmla="*/ 43 h 259"/>
                  <a:gd name="T22" fmla="*/ 184 w 260"/>
                  <a:gd name="T23" fmla="*/ 21 h 259"/>
                  <a:gd name="T24" fmla="*/ 151 w 260"/>
                  <a:gd name="T25" fmla="*/ 11 h 259"/>
                  <a:gd name="T26" fmla="*/ 151 w 260"/>
                  <a:gd name="T27" fmla="*/ 0 h 259"/>
                  <a:gd name="T28" fmla="*/ 130 w 260"/>
                  <a:gd name="T29" fmla="*/ 11 h 259"/>
                  <a:gd name="T30" fmla="*/ 130 w 260"/>
                  <a:gd name="T31" fmla="*/ 43 h 259"/>
                  <a:gd name="T32" fmla="*/ 86 w 260"/>
                  <a:gd name="T33" fmla="*/ 64 h 259"/>
                  <a:gd name="T34" fmla="*/ 76 w 260"/>
                  <a:gd name="T35" fmla="*/ 64 h 259"/>
                  <a:gd name="T36" fmla="*/ 65 w 260"/>
                  <a:gd name="T37" fmla="*/ 54 h 259"/>
                  <a:gd name="T38" fmla="*/ 54 w 260"/>
                  <a:gd name="T39" fmla="*/ 54 h 259"/>
                  <a:gd name="T40" fmla="*/ 65 w 260"/>
                  <a:gd name="T41" fmla="*/ 75 h 259"/>
                  <a:gd name="T42" fmla="*/ 43 w 260"/>
                  <a:gd name="T43" fmla="*/ 86 h 259"/>
                  <a:gd name="T44" fmla="*/ 43 w 260"/>
                  <a:gd name="T45" fmla="*/ 75 h 259"/>
                  <a:gd name="T46" fmla="*/ 0 w 260"/>
                  <a:gd name="T47" fmla="*/ 86 h 259"/>
                  <a:gd name="T48" fmla="*/ 0 w 260"/>
                  <a:gd name="T49" fmla="*/ 108 h 259"/>
                  <a:gd name="T50" fmla="*/ 54 w 260"/>
                  <a:gd name="T51" fmla="*/ 118 h 259"/>
                  <a:gd name="T52" fmla="*/ 76 w 260"/>
                  <a:gd name="T53" fmla="*/ 151 h 259"/>
                  <a:gd name="T54" fmla="*/ 76 w 260"/>
                  <a:gd name="T55" fmla="*/ 172 h 259"/>
                  <a:gd name="T56" fmla="*/ 65 w 260"/>
                  <a:gd name="T57" fmla="*/ 237 h 259"/>
                  <a:gd name="T58" fmla="*/ 86 w 260"/>
                  <a:gd name="T59" fmla="*/ 248 h 259"/>
                  <a:gd name="T60" fmla="*/ 151 w 260"/>
                  <a:gd name="T61" fmla="*/ 259 h 259"/>
                  <a:gd name="T62" fmla="*/ 151 w 260"/>
                  <a:gd name="T63" fmla="*/ 248 h 259"/>
                  <a:gd name="T64" fmla="*/ 184 w 260"/>
                  <a:gd name="T65" fmla="*/ 237 h 259"/>
                  <a:gd name="T66" fmla="*/ 227 w 260"/>
                  <a:gd name="T67" fmla="*/ 248 h 259"/>
                  <a:gd name="T68" fmla="*/ 239 w 260"/>
                  <a:gd name="T69" fmla="*/ 248 h 259"/>
                  <a:gd name="T70" fmla="*/ 250 w 260"/>
                  <a:gd name="T71" fmla="*/ 226 h 259"/>
                  <a:gd name="T72" fmla="*/ 239 w 260"/>
                  <a:gd name="T73" fmla="*/ 194 h 259"/>
                  <a:gd name="T74" fmla="*/ 239 w 260"/>
                  <a:gd name="T75" fmla="*/ 17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59">
                    <a:moveTo>
                      <a:pt x="239" y="172"/>
                    </a:moveTo>
                    <a:lnTo>
                      <a:pt x="239" y="140"/>
                    </a:lnTo>
                    <a:lnTo>
                      <a:pt x="227" y="151"/>
                    </a:lnTo>
                    <a:lnTo>
                      <a:pt x="227" y="140"/>
                    </a:lnTo>
                    <a:lnTo>
                      <a:pt x="239" y="118"/>
                    </a:lnTo>
                    <a:lnTo>
                      <a:pt x="250" y="118"/>
                    </a:lnTo>
                    <a:lnTo>
                      <a:pt x="260" y="75"/>
                    </a:lnTo>
                    <a:lnTo>
                      <a:pt x="227" y="54"/>
                    </a:lnTo>
                    <a:lnTo>
                      <a:pt x="196" y="54"/>
                    </a:lnTo>
                    <a:lnTo>
                      <a:pt x="196" y="43"/>
                    </a:lnTo>
                    <a:lnTo>
                      <a:pt x="184" y="43"/>
                    </a:lnTo>
                    <a:lnTo>
                      <a:pt x="184" y="21"/>
                    </a:lnTo>
                    <a:lnTo>
                      <a:pt x="151" y="11"/>
                    </a:lnTo>
                    <a:lnTo>
                      <a:pt x="151" y="0"/>
                    </a:lnTo>
                    <a:lnTo>
                      <a:pt x="130" y="11"/>
                    </a:lnTo>
                    <a:lnTo>
                      <a:pt x="130" y="43"/>
                    </a:lnTo>
                    <a:lnTo>
                      <a:pt x="86" y="64"/>
                    </a:lnTo>
                    <a:lnTo>
                      <a:pt x="76" y="64"/>
                    </a:lnTo>
                    <a:lnTo>
                      <a:pt x="65" y="54"/>
                    </a:lnTo>
                    <a:lnTo>
                      <a:pt x="54" y="54"/>
                    </a:lnTo>
                    <a:lnTo>
                      <a:pt x="65" y="75"/>
                    </a:lnTo>
                    <a:lnTo>
                      <a:pt x="43" y="86"/>
                    </a:lnTo>
                    <a:lnTo>
                      <a:pt x="43" y="75"/>
                    </a:lnTo>
                    <a:lnTo>
                      <a:pt x="0" y="86"/>
                    </a:lnTo>
                    <a:lnTo>
                      <a:pt x="0" y="108"/>
                    </a:lnTo>
                    <a:lnTo>
                      <a:pt x="54" y="118"/>
                    </a:lnTo>
                    <a:lnTo>
                      <a:pt x="76" y="151"/>
                    </a:lnTo>
                    <a:lnTo>
                      <a:pt x="76" y="172"/>
                    </a:lnTo>
                    <a:lnTo>
                      <a:pt x="65" y="237"/>
                    </a:lnTo>
                    <a:lnTo>
                      <a:pt x="86" y="248"/>
                    </a:lnTo>
                    <a:lnTo>
                      <a:pt x="151" y="259"/>
                    </a:lnTo>
                    <a:lnTo>
                      <a:pt x="151" y="248"/>
                    </a:lnTo>
                    <a:lnTo>
                      <a:pt x="184" y="237"/>
                    </a:lnTo>
                    <a:lnTo>
                      <a:pt x="227" y="248"/>
                    </a:lnTo>
                    <a:lnTo>
                      <a:pt x="239" y="248"/>
                    </a:lnTo>
                    <a:lnTo>
                      <a:pt x="250" y="226"/>
                    </a:lnTo>
                    <a:lnTo>
                      <a:pt x="239" y="194"/>
                    </a:lnTo>
                    <a:lnTo>
                      <a:pt x="239" y="17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5" name="Freeform 81"/>
              <p:cNvSpPr>
                <a:spLocks/>
              </p:cNvSpPr>
              <p:nvPr/>
            </p:nvSpPr>
            <p:spPr bwMode="auto">
              <a:xfrm>
                <a:off x="3891" y="1467"/>
                <a:ext cx="260" cy="259"/>
              </a:xfrm>
              <a:custGeom>
                <a:avLst/>
                <a:gdLst>
                  <a:gd name="T0" fmla="*/ 239 w 260"/>
                  <a:gd name="T1" fmla="*/ 172 h 259"/>
                  <a:gd name="T2" fmla="*/ 239 w 260"/>
                  <a:gd name="T3" fmla="*/ 140 h 259"/>
                  <a:gd name="T4" fmla="*/ 227 w 260"/>
                  <a:gd name="T5" fmla="*/ 151 h 259"/>
                  <a:gd name="T6" fmla="*/ 227 w 260"/>
                  <a:gd name="T7" fmla="*/ 140 h 259"/>
                  <a:gd name="T8" fmla="*/ 239 w 260"/>
                  <a:gd name="T9" fmla="*/ 118 h 259"/>
                  <a:gd name="T10" fmla="*/ 250 w 260"/>
                  <a:gd name="T11" fmla="*/ 118 h 259"/>
                  <a:gd name="T12" fmla="*/ 260 w 260"/>
                  <a:gd name="T13" fmla="*/ 75 h 259"/>
                  <a:gd name="T14" fmla="*/ 227 w 260"/>
                  <a:gd name="T15" fmla="*/ 54 h 259"/>
                  <a:gd name="T16" fmla="*/ 196 w 260"/>
                  <a:gd name="T17" fmla="*/ 54 h 259"/>
                  <a:gd name="T18" fmla="*/ 196 w 260"/>
                  <a:gd name="T19" fmla="*/ 43 h 259"/>
                  <a:gd name="T20" fmla="*/ 184 w 260"/>
                  <a:gd name="T21" fmla="*/ 43 h 259"/>
                  <a:gd name="T22" fmla="*/ 184 w 260"/>
                  <a:gd name="T23" fmla="*/ 21 h 259"/>
                  <a:gd name="T24" fmla="*/ 151 w 260"/>
                  <a:gd name="T25" fmla="*/ 11 h 259"/>
                  <a:gd name="T26" fmla="*/ 151 w 260"/>
                  <a:gd name="T27" fmla="*/ 0 h 259"/>
                  <a:gd name="T28" fmla="*/ 130 w 260"/>
                  <a:gd name="T29" fmla="*/ 11 h 259"/>
                  <a:gd name="T30" fmla="*/ 130 w 260"/>
                  <a:gd name="T31" fmla="*/ 43 h 259"/>
                  <a:gd name="T32" fmla="*/ 86 w 260"/>
                  <a:gd name="T33" fmla="*/ 64 h 259"/>
                  <a:gd name="T34" fmla="*/ 76 w 260"/>
                  <a:gd name="T35" fmla="*/ 64 h 259"/>
                  <a:gd name="T36" fmla="*/ 65 w 260"/>
                  <a:gd name="T37" fmla="*/ 54 h 259"/>
                  <a:gd name="T38" fmla="*/ 54 w 260"/>
                  <a:gd name="T39" fmla="*/ 54 h 259"/>
                  <a:gd name="T40" fmla="*/ 65 w 260"/>
                  <a:gd name="T41" fmla="*/ 75 h 259"/>
                  <a:gd name="T42" fmla="*/ 43 w 260"/>
                  <a:gd name="T43" fmla="*/ 86 h 259"/>
                  <a:gd name="T44" fmla="*/ 43 w 260"/>
                  <a:gd name="T45" fmla="*/ 75 h 259"/>
                  <a:gd name="T46" fmla="*/ 0 w 260"/>
                  <a:gd name="T47" fmla="*/ 86 h 259"/>
                  <a:gd name="T48" fmla="*/ 0 w 260"/>
                  <a:gd name="T49" fmla="*/ 108 h 259"/>
                  <a:gd name="T50" fmla="*/ 54 w 260"/>
                  <a:gd name="T51" fmla="*/ 118 h 259"/>
                  <a:gd name="T52" fmla="*/ 76 w 260"/>
                  <a:gd name="T53" fmla="*/ 151 h 259"/>
                  <a:gd name="T54" fmla="*/ 76 w 260"/>
                  <a:gd name="T55" fmla="*/ 172 h 259"/>
                  <a:gd name="T56" fmla="*/ 65 w 260"/>
                  <a:gd name="T57" fmla="*/ 237 h 259"/>
                  <a:gd name="T58" fmla="*/ 86 w 260"/>
                  <a:gd name="T59" fmla="*/ 248 h 259"/>
                  <a:gd name="T60" fmla="*/ 151 w 260"/>
                  <a:gd name="T61" fmla="*/ 259 h 259"/>
                  <a:gd name="T62" fmla="*/ 151 w 260"/>
                  <a:gd name="T63" fmla="*/ 248 h 259"/>
                  <a:gd name="T64" fmla="*/ 184 w 260"/>
                  <a:gd name="T65" fmla="*/ 237 h 259"/>
                  <a:gd name="T66" fmla="*/ 227 w 260"/>
                  <a:gd name="T67" fmla="*/ 248 h 259"/>
                  <a:gd name="T68" fmla="*/ 239 w 260"/>
                  <a:gd name="T69" fmla="*/ 248 h 259"/>
                  <a:gd name="T70" fmla="*/ 250 w 260"/>
                  <a:gd name="T71" fmla="*/ 226 h 259"/>
                  <a:gd name="T72" fmla="*/ 239 w 260"/>
                  <a:gd name="T73" fmla="*/ 194 h 259"/>
                  <a:gd name="T74" fmla="*/ 239 w 260"/>
                  <a:gd name="T75" fmla="*/ 17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59">
                    <a:moveTo>
                      <a:pt x="239" y="172"/>
                    </a:moveTo>
                    <a:lnTo>
                      <a:pt x="239" y="140"/>
                    </a:lnTo>
                    <a:lnTo>
                      <a:pt x="227" y="151"/>
                    </a:lnTo>
                    <a:lnTo>
                      <a:pt x="227" y="140"/>
                    </a:lnTo>
                    <a:lnTo>
                      <a:pt x="239" y="118"/>
                    </a:lnTo>
                    <a:lnTo>
                      <a:pt x="250" y="118"/>
                    </a:lnTo>
                    <a:lnTo>
                      <a:pt x="260" y="75"/>
                    </a:lnTo>
                    <a:lnTo>
                      <a:pt x="227" y="54"/>
                    </a:lnTo>
                    <a:lnTo>
                      <a:pt x="196" y="54"/>
                    </a:lnTo>
                    <a:lnTo>
                      <a:pt x="196" y="43"/>
                    </a:lnTo>
                    <a:lnTo>
                      <a:pt x="184" y="43"/>
                    </a:lnTo>
                    <a:lnTo>
                      <a:pt x="184" y="21"/>
                    </a:lnTo>
                    <a:lnTo>
                      <a:pt x="151" y="11"/>
                    </a:lnTo>
                    <a:lnTo>
                      <a:pt x="151" y="0"/>
                    </a:lnTo>
                    <a:lnTo>
                      <a:pt x="130" y="11"/>
                    </a:lnTo>
                    <a:lnTo>
                      <a:pt x="130" y="43"/>
                    </a:lnTo>
                    <a:lnTo>
                      <a:pt x="86" y="64"/>
                    </a:lnTo>
                    <a:lnTo>
                      <a:pt x="76" y="64"/>
                    </a:lnTo>
                    <a:lnTo>
                      <a:pt x="65" y="54"/>
                    </a:lnTo>
                    <a:lnTo>
                      <a:pt x="54" y="54"/>
                    </a:lnTo>
                    <a:lnTo>
                      <a:pt x="65" y="75"/>
                    </a:lnTo>
                    <a:lnTo>
                      <a:pt x="43" y="86"/>
                    </a:lnTo>
                    <a:lnTo>
                      <a:pt x="43" y="75"/>
                    </a:lnTo>
                    <a:lnTo>
                      <a:pt x="0" y="86"/>
                    </a:lnTo>
                    <a:lnTo>
                      <a:pt x="0" y="108"/>
                    </a:lnTo>
                    <a:lnTo>
                      <a:pt x="54" y="118"/>
                    </a:lnTo>
                    <a:lnTo>
                      <a:pt x="76" y="151"/>
                    </a:lnTo>
                    <a:lnTo>
                      <a:pt x="76" y="172"/>
                    </a:lnTo>
                    <a:lnTo>
                      <a:pt x="65" y="237"/>
                    </a:lnTo>
                    <a:lnTo>
                      <a:pt x="86" y="248"/>
                    </a:lnTo>
                    <a:lnTo>
                      <a:pt x="151" y="259"/>
                    </a:lnTo>
                    <a:lnTo>
                      <a:pt x="151" y="248"/>
                    </a:lnTo>
                    <a:lnTo>
                      <a:pt x="184" y="237"/>
                    </a:lnTo>
                    <a:lnTo>
                      <a:pt x="227" y="248"/>
                    </a:lnTo>
                    <a:lnTo>
                      <a:pt x="239" y="248"/>
                    </a:lnTo>
                    <a:lnTo>
                      <a:pt x="250" y="226"/>
                    </a:lnTo>
                    <a:lnTo>
                      <a:pt x="239" y="194"/>
                    </a:lnTo>
                    <a:lnTo>
                      <a:pt x="239" y="17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6" name="Freeform 82"/>
              <p:cNvSpPr>
                <a:spLocks/>
              </p:cNvSpPr>
              <p:nvPr/>
            </p:nvSpPr>
            <p:spPr bwMode="auto">
              <a:xfrm>
                <a:off x="3891" y="1467"/>
                <a:ext cx="260" cy="259"/>
              </a:xfrm>
              <a:custGeom>
                <a:avLst/>
                <a:gdLst>
                  <a:gd name="T0" fmla="*/ 239 w 260"/>
                  <a:gd name="T1" fmla="*/ 172 h 259"/>
                  <a:gd name="T2" fmla="*/ 239 w 260"/>
                  <a:gd name="T3" fmla="*/ 140 h 259"/>
                  <a:gd name="T4" fmla="*/ 227 w 260"/>
                  <a:gd name="T5" fmla="*/ 151 h 259"/>
                  <a:gd name="T6" fmla="*/ 227 w 260"/>
                  <a:gd name="T7" fmla="*/ 140 h 259"/>
                  <a:gd name="T8" fmla="*/ 239 w 260"/>
                  <a:gd name="T9" fmla="*/ 118 h 259"/>
                  <a:gd name="T10" fmla="*/ 250 w 260"/>
                  <a:gd name="T11" fmla="*/ 118 h 259"/>
                  <a:gd name="T12" fmla="*/ 260 w 260"/>
                  <a:gd name="T13" fmla="*/ 75 h 259"/>
                  <a:gd name="T14" fmla="*/ 227 w 260"/>
                  <a:gd name="T15" fmla="*/ 54 h 259"/>
                  <a:gd name="T16" fmla="*/ 196 w 260"/>
                  <a:gd name="T17" fmla="*/ 54 h 259"/>
                  <a:gd name="T18" fmla="*/ 196 w 260"/>
                  <a:gd name="T19" fmla="*/ 43 h 259"/>
                  <a:gd name="T20" fmla="*/ 184 w 260"/>
                  <a:gd name="T21" fmla="*/ 43 h 259"/>
                  <a:gd name="T22" fmla="*/ 184 w 260"/>
                  <a:gd name="T23" fmla="*/ 21 h 259"/>
                  <a:gd name="T24" fmla="*/ 151 w 260"/>
                  <a:gd name="T25" fmla="*/ 11 h 259"/>
                  <a:gd name="T26" fmla="*/ 151 w 260"/>
                  <a:gd name="T27" fmla="*/ 0 h 259"/>
                  <a:gd name="T28" fmla="*/ 130 w 260"/>
                  <a:gd name="T29" fmla="*/ 11 h 259"/>
                  <a:gd name="T30" fmla="*/ 130 w 260"/>
                  <a:gd name="T31" fmla="*/ 43 h 259"/>
                  <a:gd name="T32" fmla="*/ 86 w 260"/>
                  <a:gd name="T33" fmla="*/ 64 h 259"/>
                  <a:gd name="T34" fmla="*/ 76 w 260"/>
                  <a:gd name="T35" fmla="*/ 64 h 259"/>
                  <a:gd name="T36" fmla="*/ 65 w 260"/>
                  <a:gd name="T37" fmla="*/ 54 h 259"/>
                  <a:gd name="T38" fmla="*/ 54 w 260"/>
                  <a:gd name="T39" fmla="*/ 54 h 259"/>
                  <a:gd name="T40" fmla="*/ 65 w 260"/>
                  <a:gd name="T41" fmla="*/ 75 h 259"/>
                  <a:gd name="T42" fmla="*/ 43 w 260"/>
                  <a:gd name="T43" fmla="*/ 86 h 259"/>
                  <a:gd name="T44" fmla="*/ 43 w 260"/>
                  <a:gd name="T45" fmla="*/ 75 h 259"/>
                  <a:gd name="T46" fmla="*/ 0 w 260"/>
                  <a:gd name="T47" fmla="*/ 86 h 259"/>
                  <a:gd name="T48" fmla="*/ 0 w 260"/>
                  <a:gd name="T49" fmla="*/ 108 h 259"/>
                  <a:gd name="T50" fmla="*/ 54 w 260"/>
                  <a:gd name="T51" fmla="*/ 118 h 259"/>
                  <a:gd name="T52" fmla="*/ 76 w 260"/>
                  <a:gd name="T53" fmla="*/ 151 h 259"/>
                  <a:gd name="T54" fmla="*/ 76 w 260"/>
                  <a:gd name="T55" fmla="*/ 172 h 259"/>
                  <a:gd name="T56" fmla="*/ 65 w 260"/>
                  <a:gd name="T57" fmla="*/ 237 h 259"/>
                  <a:gd name="T58" fmla="*/ 86 w 260"/>
                  <a:gd name="T59" fmla="*/ 248 h 259"/>
                  <a:gd name="T60" fmla="*/ 151 w 260"/>
                  <a:gd name="T61" fmla="*/ 259 h 259"/>
                  <a:gd name="T62" fmla="*/ 151 w 260"/>
                  <a:gd name="T63" fmla="*/ 248 h 259"/>
                  <a:gd name="T64" fmla="*/ 184 w 260"/>
                  <a:gd name="T65" fmla="*/ 237 h 259"/>
                  <a:gd name="T66" fmla="*/ 227 w 260"/>
                  <a:gd name="T67" fmla="*/ 248 h 259"/>
                  <a:gd name="T68" fmla="*/ 239 w 260"/>
                  <a:gd name="T69" fmla="*/ 248 h 259"/>
                  <a:gd name="T70" fmla="*/ 250 w 260"/>
                  <a:gd name="T71" fmla="*/ 226 h 259"/>
                  <a:gd name="T72" fmla="*/ 239 w 260"/>
                  <a:gd name="T73" fmla="*/ 194 h 259"/>
                  <a:gd name="T74" fmla="*/ 239 w 260"/>
                  <a:gd name="T75" fmla="*/ 17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0" h="259">
                    <a:moveTo>
                      <a:pt x="239" y="172"/>
                    </a:moveTo>
                    <a:lnTo>
                      <a:pt x="239" y="140"/>
                    </a:lnTo>
                    <a:lnTo>
                      <a:pt x="227" y="151"/>
                    </a:lnTo>
                    <a:lnTo>
                      <a:pt x="227" y="140"/>
                    </a:lnTo>
                    <a:lnTo>
                      <a:pt x="239" y="118"/>
                    </a:lnTo>
                    <a:lnTo>
                      <a:pt x="250" y="118"/>
                    </a:lnTo>
                    <a:lnTo>
                      <a:pt x="260" y="75"/>
                    </a:lnTo>
                    <a:lnTo>
                      <a:pt x="227" y="54"/>
                    </a:lnTo>
                    <a:lnTo>
                      <a:pt x="196" y="54"/>
                    </a:lnTo>
                    <a:lnTo>
                      <a:pt x="196" y="43"/>
                    </a:lnTo>
                    <a:lnTo>
                      <a:pt x="184" y="43"/>
                    </a:lnTo>
                    <a:lnTo>
                      <a:pt x="184" y="21"/>
                    </a:lnTo>
                    <a:lnTo>
                      <a:pt x="151" y="11"/>
                    </a:lnTo>
                    <a:lnTo>
                      <a:pt x="151" y="0"/>
                    </a:lnTo>
                    <a:lnTo>
                      <a:pt x="130" y="11"/>
                    </a:lnTo>
                    <a:lnTo>
                      <a:pt x="130" y="43"/>
                    </a:lnTo>
                    <a:lnTo>
                      <a:pt x="86" y="64"/>
                    </a:lnTo>
                    <a:lnTo>
                      <a:pt x="76" y="64"/>
                    </a:lnTo>
                    <a:lnTo>
                      <a:pt x="65" y="54"/>
                    </a:lnTo>
                    <a:lnTo>
                      <a:pt x="54" y="54"/>
                    </a:lnTo>
                    <a:lnTo>
                      <a:pt x="65" y="75"/>
                    </a:lnTo>
                    <a:lnTo>
                      <a:pt x="43" y="86"/>
                    </a:lnTo>
                    <a:lnTo>
                      <a:pt x="43" y="75"/>
                    </a:lnTo>
                    <a:lnTo>
                      <a:pt x="0" y="86"/>
                    </a:lnTo>
                    <a:lnTo>
                      <a:pt x="0" y="108"/>
                    </a:lnTo>
                    <a:lnTo>
                      <a:pt x="54" y="118"/>
                    </a:lnTo>
                    <a:lnTo>
                      <a:pt x="76" y="151"/>
                    </a:lnTo>
                    <a:lnTo>
                      <a:pt x="76" y="172"/>
                    </a:lnTo>
                    <a:lnTo>
                      <a:pt x="65" y="237"/>
                    </a:lnTo>
                    <a:lnTo>
                      <a:pt x="86" y="248"/>
                    </a:lnTo>
                    <a:lnTo>
                      <a:pt x="151" y="259"/>
                    </a:lnTo>
                    <a:lnTo>
                      <a:pt x="151" y="248"/>
                    </a:lnTo>
                    <a:lnTo>
                      <a:pt x="184" y="237"/>
                    </a:lnTo>
                    <a:lnTo>
                      <a:pt x="227" y="248"/>
                    </a:lnTo>
                    <a:lnTo>
                      <a:pt x="239" y="248"/>
                    </a:lnTo>
                    <a:lnTo>
                      <a:pt x="250" y="226"/>
                    </a:lnTo>
                    <a:lnTo>
                      <a:pt x="239" y="194"/>
                    </a:lnTo>
                    <a:lnTo>
                      <a:pt x="239" y="17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7" name="Freeform 83"/>
              <p:cNvSpPr>
                <a:spLocks/>
              </p:cNvSpPr>
              <p:nvPr/>
            </p:nvSpPr>
            <p:spPr bwMode="auto">
              <a:xfrm>
                <a:off x="4118" y="1585"/>
                <a:ext cx="87" cy="54"/>
              </a:xfrm>
              <a:custGeom>
                <a:avLst/>
                <a:gdLst>
                  <a:gd name="T0" fmla="*/ 87 w 87"/>
                  <a:gd name="T1" fmla="*/ 11 h 54"/>
                  <a:gd name="T2" fmla="*/ 76 w 87"/>
                  <a:gd name="T3" fmla="*/ 11 h 54"/>
                  <a:gd name="T4" fmla="*/ 65 w 87"/>
                  <a:gd name="T5" fmla="*/ 0 h 54"/>
                  <a:gd name="T6" fmla="*/ 11 w 87"/>
                  <a:gd name="T7" fmla="*/ 0 h 54"/>
                  <a:gd name="T8" fmla="*/ 0 w 87"/>
                  <a:gd name="T9" fmla="*/ 22 h 54"/>
                  <a:gd name="T10" fmla="*/ 0 w 87"/>
                  <a:gd name="T11" fmla="*/ 33 h 54"/>
                  <a:gd name="T12" fmla="*/ 11 w 87"/>
                  <a:gd name="T13" fmla="*/ 22 h 54"/>
                  <a:gd name="T14" fmla="*/ 11 w 87"/>
                  <a:gd name="T15" fmla="*/ 54 h 54"/>
                  <a:gd name="T16" fmla="*/ 22 w 87"/>
                  <a:gd name="T17" fmla="*/ 54 h 54"/>
                  <a:gd name="T18" fmla="*/ 43 w 87"/>
                  <a:gd name="T19" fmla="*/ 33 h 54"/>
                  <a:gd name="T20" fmla="*/ 65 w 87"/>
                  <a:gd name="T21" fmla="*/ 33 h 54"/>
                  <a:gd name="T22" fmla="*/ 65 w 87"/>
                  <a:gd name="T23" fmla="*/ 22 h 54"/>
                  <a:gd name="T24" fmla="*/ 76 w 87"/>
                  <a:gd name="T25" fmla="*/ 33 h 54"/>
                  <a:gd name="T26" fmla="*/ 87 w 87"/>
                  <a:gd name="T2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54">
                    <a:moveTo>
                      <a:pt x="87" y="11"/>
                    </a:moveTo>
                    <a:lnTo>
                      <a:pt x="76" y="11"/>
                    </a:lnTo>
                    <a:lnTo>
                      <a:pt x="65" y="0"/>
                    </a:lnTo>
                    <a:lnTo>
                      <a:pt x="11" y="0"/>
                    </a:lnTo>
                    <a:lnTo>
                      <a:pt x="0" y="22"/>
                    </a:lnTo>
                    <a:lnTo>
                      <a:pt x="0" y="33"/>
                    </a:lnTo>
                    <a:lnTo>
                      <a:pt x="11" y="22"/>
                    </a:lnTo>
                    <a:lnTo>
                      <a:pt x="11" y="54"/>
                    </a:lnTo>
                    <a:lnTo>
                      <a:pt x="22" y="54"/>
                    </a:lnTo>
                    <a:lnTo>
                      <a:pt x="43" y="33"/>
                    </a:lnTo>
                    <a:lnTo>
                      <a:pt x="65" y="33"/>
                    </a:lnTo>
                    <a:lnTo>
                      <a:pt x="65" y="22"/>
                    </a:lnTo>
                    <a:lnTo>
                      <a:pt x="76" y="33"/>
                    </a:lnTo>
                    <a:lnTo>
                      <a:pt x="87"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18" name="Freeform 84"/>
              <p:cNvSpPr>
                <a:spLocks/>
              </p:cNvSpPr>
              <p:nvPr/>
            </p:nvSpPr>
            <p:spPr bwMode="auto">
              <a:xfrm>
                <a:off x="4118" y="1585"/>
                <a:ext cx="87" cy="54"/>
              </a:xfrm>
              <a:custGeom>
                <a:avLst/>
                <a:gdLst>
                  <a:gd name="T0" fmla="*/ 87 w 87"/>
                  <a:gd name="T1" fmla="*/ 11 h 54"/>
                  <a:gd name="T2" fmla="*/ 76 w 87"/>
                  <a:gd name="T3" fmla="*/ 11 h 54"/>
                  <a:gd name="T4" fmla="*/ 65 w 87"/>
                  <a:gd name="T5" fmla="*/ 0 h 54"/>
                  <a:gd name="T6" fmla="*/ 11 w 87"/>
                  <a:gd name="T7" fmla="*/ 0 h 54"/>
                  <a:gd name="T8" fmla="*/ 0 w 87"/>
                  <a:gd name="T9" fmla="*/ 22 h 54"/>
                  <a:gd name="T10" fmla="*/ 0 w 87"/>
                  <a:gd name="T11" fmla="*/ 33 h 54"/>
                  <a:gd name="T12" fmla="*/ 11 w 87"/>
                  <a:gd name="T13" fmla="*/ 22 h 54"/>
                  <a:gd name="T14" fmla="*/ 11 w 87"/>
                  <a:gd name="T15" fmla="*/ 54 h 54"/>
                  <a:gd name="T16" fmla="*/ 22 w 87"/>
                  <a:gd name="T17" fmla="*/ 54 h 54"/>
                  <a:gd name="T18" fmla="*/ 43 w 87"/>
                  <a:gd name="T19" fmla="*/ 33 h 54"/>
                  <a:gd name="T20" fmla="*/ 65 w 87"/>
                  <a:gd name="T21" fmla="*/ 33 h 54"/>
                  <a:gd name="T22" fmla="*/ 65 w 87"/>
                  <a:gd name="T23" fmla="*/ 22 h 54"/>
                  <a:gd name="T24" fmla="*/ 76 w 87"/>
                  <a:gd name="T25" fmla="*/ 33 h 54"/>
                  <a:gd name="T26" fmla="*/ 87 w 87"/>
                  <a:gd name="T2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54">
                    <a:moveTo>
                      <a:pt x="87" y="11"/>
                    </a:moveTo>
                    <a:lnTo>
                      <a:pt x="76" y="11"/>
                    </a:lnTo>
                    <a:lnTo>
                      <a:pt x="65" y="0"/>
                    </a:lnTo>
                    <a:lnTo>
                      <a:pt x="11" y="0"/>
                    </a:lnTo>
                    <a:lnTo>
                      <a:pt x="0" y="22"/>
                    </a:lnTo>
                    <a:lnTo>
                      <a:pt x="0" y="33"/>
                    </a:lnTo>
                    <a:lnTo>
                      <a:pt x="11" y="22"/>
                    </a:lnTo>
                    <a:lnTo>
                      <a:pt x="11" y="54"/>
                    </a:lnTo>
                    <a:lnTo>
                      <a:pt x="22" y="54"/>
                    </a:lnTo>
                    <a:lnTo>
                      <a:pt x="43" y="33"/>
                    </a:lnTo>
                    <a:lnTo>
                      <a:pt x="65" y="33"/>
                    </a:lnTo>
                    <a:lnTo>
                      <a:pt x="65" y="22"/>
                    </a:lnTo>
                    <a:lnTo>
                      <a:pt x="76" y="33"/>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19" name="Freeform 85"/>
              <p:cNvSpPr>
                <a:spLocks/>
              </p:cNvSpPr>
              <p:nvPr/>
            </p:nvSpPr>
            <p:spPr bwMode="auto">
              <a:xfrm>
                <a:off x="4118" y="1585"/>
                <a:ext cx="87" cy="54"/>
              </a:xfrm>
              <a:custGeom>
                <a:avLst/>
                <a:gdLst>
                  <a:gd name="T0" fmla="*/ 87 w 87"/>
                  <a:gd name="T1" fmla="*/ 11 h 54"/>
                  <a:gd name="T2" fmla="*/ 76 w 87"/>
                  <a:gd name="T3" fmla="*/ 11 h 54"/>
                  <a:gd name="T4" fmla="*/ 65 w 87"/>
                  <a:gd name="T5" fmla="*/ 0 h 54"/>
                  <a:gd name="T6" fmla="*/ 11 w 87"/>
                  <a:gd name="T7" fmla="*/ 0 h 54"/>
                  <a:gd name="T8" fmla="*/ 0 w 87"/>
                  <a:gd name="T9" fmla="*/ 22 h 54"/>
                  <a:gd name="T10" fmla="*/ 0 w 87"/>
                  <a:gd name="T11" fmla="*/ 33 h 54"/>
                  <a:gd name="T12" fmla="*/ 11 w 87"/>
                  <a:gd name="T13" fmla="*/ 22 h 54"/>
                  <a:gd name="T14" fmla="*/ 11 w 87"/>
                  <a:gd name="T15" fmla="*/ 54 h 54"/>
                  <a:gd name="T16" fmla="*/ 22 w 87"/>
                  <a:gd name="T17" fmla="*/ 54 h 54"/>
                  <a:gd name="T18" fmla="*/ 43 w 87"/>
                  <a:gd name="T19" fmla="*/ 33 h 54"/>
                  <a:gd name="T20" fmla="*/ 65 w 87"/>
                  <a:gd name="T21" fmla="*/ 33 h 54"/>
                  <a:gd name="T22" fmla="*/ 65 w 87"/>
                  <a:gd name="T23" fmla="*/ 22 h 54"/>
                  <a:gd name="T24" fmla="*/ 76 w 87"/>
                  <a:gd name="T25" fmla="*/ 33 h 54"/>
                  <a:gd name="T26" fmla="*/ 87 w 87"/>
                  <a:gd name="T27" fmla="*/ 1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87" h="54">
                    <a:moveTo>
                      <a:pt x="87" y="11"/>
                    </a:moveTo>
                    <a:lnTo>
                      <a:pt x="76" y="11"/>
                    </a:lnTo>
                    <a:lnTo>
                      <a:pt x="65" y="0"/>
                    </a:lnTo>
                    <a:lnTo>
                      <a:pt x="11" y="0"/>
                    </a:lnTo>
                    <a:lnTo>
                      <a:pt x="0" y="22"/>
                    </a:lnTo>
                    <a:lnTo>
                      <a:pt x="0" y="33"/>
                    </a:lnTo>
                    <a:lnTo>
                      <a:pt x="11" y="22"/>
                    </a:lnTo>
                    <a:lnTo>
                      <a:pt x="11" y="54"/>
                    </a:lnTo>
                    <a:lnTo>
                      <a:pt x="22" y="54"/>
                    </a:lnTo>
                    <a:lnTo>
                      <a:pt x="43" y="33"/>
                    </a:lnTo>
                    <a:lnTo>
                      <a:pt x="65" y="33"/>
                    </a:lnTo>
                    <a:lnTo>
                      <a:pt x="65" y="22"/>
                    </a:lnTo>
                    <a:lnTo>
                      <a:pt x="76" y="33"/>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0" name="Freeform 86"/>
              <p:cNvSpPr>
                <a:spLocks/>
              </p:cNvSpPr>
              <p:nvPr/>
            </p:nvSpPr>
            <p:spPr bwMode="auto">
              <a:xfrm>
                <a:off x="4531" y="1541"/>
                <a:ext cx="75" cy="98"/>
              </a:xfrm>
              <a:custGeom>
                <a:avLst/>
                <a:gdLst>
                  <a:gd name="T0" fmla="*/ 32 w 75"/>
                  <a:gd name="T1" fmla="*/ 98 h 98"/>
                  <a:gd name="T2" fmla="*/ 43 w 75"/>
                  <a:gd name="T3" fmla="*/ 66 h 98"/>
                  <a:gd name="T4" fmla="*/ 75 w 75"/>
                  <a:gd name="T5" fmla="*/ 66 h 98"/>
                  <a:gd name="T6" fmla="*/ 75 w 75"/>
                  <a:gd name="T7" fmla="*/ 55 h 98"/>
                  <a:gd name="T8" fmla="*/ 65 w 75"/>
                  <a:gd name="T9" fmla="*/ 34 h 98"/>
                  <a:gd name="T10" fmla="*/ 65 w 75"/>
                  <a:gd name="T11" fmla="*/ 12 h 98"/>
                  <a:gd name="T12" fmla="*/ 21 w 75"/>
                  <a:gd name="T13" fmla="*/ 0 h 98"/>
                  <a:gd name="T14" fmla="*/ 0 w 75"/>
                  <a:gd name="T15" fmla="*/ 12 h 98"/>
                  <a:gd name="T16" fmla="*/ 10 w 75"/>
                  <a:gd name="T17" fmla="*/ 12 h 98"/>
                  <a:gd name="T18" fmla="*/ 32 w 75"/>
                  <a:gd name="T19" fmla="*/ 55 h 98"/>
                  <a:gd name="T20" fmla="*/ 32 w 75"/>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8">
                    <a:moveTo>
                      <a:pt x="32" y="98"/>
                    </a:moveTo>
                    <a:lnTo>
                      <a:pt x="43" y="66"/>
                    </a:lnTo>
                    <a:lnTo>
                      <a:pt x="75" y="66"/>
                    </a:lnTo>
                    <a:lnTo>
                      <a:pt x="75" y="55"/>
                    </a:lnTo>
                    <a:lnTo>
                      <a:pt x="65" y="34"/>
                    </a:lnTo>
                    <a:lnTo>
                      <a:pt x="65" y="12"/>
                    </a:lnTo>
                    <a:lnTo>
                      <a:pt x="21" y="0"/>
                    </a:lnTo>
                    <a:lnTo>
                      <a:pt x="0" y="12"/>
                    </a:lnTo>
                    <a:lnTo>
                      <a:pt x="10" y="12"/>
                    </a:lnTo>
                    <a:lnTo>
                      <a:pt x="32" y="55"/>
                    </a:lnTo>
                    <a:lnTo>
                      <a:pt x="32" y="9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1" name="Freeform 87"/>
              <p:cNvSpPr>
                <a:spLocks/>
              </p:cNvSpPr>
              <p:nvPr/>
            </p:nvSpPr>
            <p:spPr bwMode="auto">
              <a:xfrm>
                <a:off x="4531" y="1541"/>
                <a:ext cx="75" cy="98"/>
              </a:xfrm>
              <a:custGeom>
                <a:avLst/>
                <a:gdLst>
                  <a:gd name="T0" fmla="*/ 32 w 75"/>
                  <a:gd name="T1" fmla="*/ 98 h 98"/>
                  <a:gd name="T2" fmla="*/ 43 w 75"/>
                  <a:gd name="T3" fmla="*/ 66 h 98"/>
                  <a:gd name="T4" fmla="*/ 75 w 75"/>
                  <a:gd name="T5" fmla="*/ 66 h 98"/>
                  <a:gd name="T6" fmla="*/ 75 w 75"/>
                  <a:gd name="T7" fmla="*/ 55 h 98"/>
                  <a:gd name="T8" fmla="*/ 65 w 75"/>
                  <a:gd name="T9" fmla="*/ 34 h 98"/>
                  <a:gd name="T10" fmla="*/ 65 w 75"/>
                  <a:gd name="T11" fmla="*/ 12 h 98"/>
                  <a:gd name="T12" fmla="*/ 21 w 75"/>
                  <a:gd name="T13" fmla="*/ 0 h 98"/>
                  <a:gd name="T14" fmla="*/ 0 w 75"/>
                  <a:gd name="T15" fmla="*/ 12 h 98"/>
                  <a:gd name="T16" fmla="*/ 10 w 75"/>
                  <a:gd name="T17" fmla="*/ 12 h 98"/>
                  <a:gd name="T18" fmla="*/ 32 w 75"/>
                  <a:gd name="T19" fmla="*/ 55 h 98"/>
                  <a:gd name="T20" fmla="*/ 32 w 75"/>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8">
                    <a:moveTo>
                      <a:pt x="32" y="98"/>
                    </a:moveTo>
                    <a:lnTo>
                      <a:pt x="43" y="66"/>
                    </a:lnTo>
                    <a:lnTo>
                      <a:pt x="75" y="66"/>
                    </a:lnTo>
                    <a:lnTo>
                      <a:pt x="75" y="55"/>
                    </a:lnTo>
                    <a:lnTo>
                      <a:pt x="65" y="34"/>
                    </a:lnTo>
                    <a:lnTo>
                      <a:pt x="65" y="12"/>
                    </a:lnTo>
                    <a:lnTo>
                      <a:pt x="21" y="0"/>
                    </a:lnTo>
                    <a:lnTo>
                      <a:pt x="0" y="12"/>
                    </a:lnTo>
                    <a:lnTo>
                      <a:pt x="10" y="12"/>
                    </a:lnTo>
                    <a:lnTo>
                      <a:pt x="32" y="55"/>
                    </a:lnTo>
                    <a:lnTo>
                      <a:pt x="32" y="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2" name="Freeform 88"/>
              <p:cNvSpPr>
                <a:spLocks/>
              </p:cNvSpPr>
              <p:nvPr/>
            </p:nvSpPr>
            <p:spPr bwMode="auto">
              <a:xfrm>
                <a:off x="4531" y="1541"/>
                <a:ext cx="75" cy="98"/>
              </a:xfrm>
              <a:custGeom>
                <a:avLst/>
                <a:gdLst>
                  <a:gd name="T0" fmla="*/ 32 w 75"/>
                  <a:gd name="T1" fmla="*/ 98 h 98"/>
                  <a:gd name="T2" fmla="*/ 43 w 75"/>
                  <a:gd name="T3" fmla="*/ 66 h 98"/>
                  <a:gd name="T4" fmla="*/ 75 w 75"/>
                  <a:gd name="T5" fmla="*/ 66 h 98"/>
                  <a:gd name="T6" fmla="*/ 75 w 75"/>
                  <a:gd name="T7" fmla="*/ 55 h 98"/>
                  <a:gd name="T8" fmla="*/ 65 w 75"/>
                  <a:gd name="T9" fmla="*/ 34 h 98"/>
                  <a:gd name="T10" fmla="*/ 65 w 75"/>
                  <a:gd name="T11" fmla="*/ 12 h 98"/>
                  <a:gd name="T12" fmla="*/ 21 w 75"/>
                  <a:gd name="T13" fmla="*/ 0 h 98"/>
                  <a:gd name="T14" fmla="*/ 0 w 75"/>
                  <a:gd name="T15" fmla="*/ 12 h 98"/>
                  <a:gd name="T16" fmla="*/ 10 w 75"/>
                  <a:gd name="T17" fmla="*/ 12 h 98"/>
                  <a:gd name="T18" fmla="*/ 32 w 75"/>
                  <a:gd name="T19" fmla="*/ 55 h 98"/>
                  <a:gd name="T20" fmla="*/ 32 w 75"/>
                  <a:gd name="T21"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5" h="98">
                    <a:moveTo>
                      <a:pt x="32" y="98"/>
                    </a:moveTo>
                    <a:lnTo>
                      <a:pt x="43" y="66"/>
                    </a:lnTo>
                    <a:lnTo>
                      <a:pt x="75" y="66"/>
                    </a:lnTo>
                    <a:lnTo>
                      <a:pt x="75" y="55"/>
                    </a:lnTo>
                    <a:lnTo>
                      <a:pt x="65" y="34"/>
                    </a:lnTo>
                    <a:lnTo>
                      <a:pt x="65" y="12"/>
                    </a:lnTo>
                    <a:lnTo>
                      <a:pt x="21" y="0"/>
                    </a:lnTo>
                    <a:lnTo>
                      <a:pt x="0" y="12"/>
                    </a:lnTo>
                    <a:lnTo>
                      <a:pt x="10" y="12"/>
                    </a:lnTo>
                    <a:lnTo>
                      <a:pt x="32" y="55"/>
                    </a:lnTo>
                    <a:lnTo>
                      <a:pt x="32" y="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3" name="Freeform 89"/>
              <p:cNvSpPr>
                <a:spLocks/>
              </p:cNvSpPr>
              <p:nvPr/>
            </p:nvSpPr>
            <p:spPr bwMode="auto">
              <a:xfrm>
                <a:off x="4714" y="1941"/>
                <a:ext cx="22" cy="43"/>
              </a:xfrm>
              <a:custGeom>
                <a:avLst/>
                <a:gdLst>
                  <a:gd name="T0" fmla="*/ 0 w 22"/>
                  <a:gd name="T1" fmla="*/ 43 h 43"/>
                  <a:gd name="T2" fmla="*/ 11 w 22"/>
                  <a:gd name="T3" fmla="*/ 43 h 43"/>
                  <a:gd name="T4" fmla="*/ 22 w 22"/>
                  <a:gd name="T5" fmla="*/ 10 h 43"/>
                  <a:gd name="T6" fmla="*/ 11 w 22"/>
                  <a:gd name="T7" fmla="*/ 0 h 43"/>
                  <a:gd name="T8" fmla="*/ 0 w 22"/>
                  <a:gd name="T9" fmla="*/ 43 h 43"/>
                </a:gdLst>
                <a:ahLst/>
                <a:cxnLst>
                  <a:cxn ang="0">
                    <a:pos x="T0" y="T1"/>
                  </a:cxn>
                  <a:cxn ang="0">
                    <a:pos x="T2" y="T3"/>
                  </a:cxn>
                  <a:cxn ang="0">
                    <a:pos x="T4" y="T5"/>
                  </a:cxn>
                  <a:cxn ang="0">
                    <a:pos x="T6" y="T7"/>
                  </a:cxn>
                  <a:cxn ang="0">
                    <a:pos x="T8" y="T9"/>
                  </a:cxn>
                </a:cxnLst>
                <a:rect l="0" t="0" r="r" b="b"/>
                <a:pathLst>
                  <a:path w="22" h="43">
                    <a:moveTo>
                      <a:pt x="0" y="43"/>
                    </a:moveTo>
                    <a:lnTo>
                      <a:pt x="11" y="43"/>
                    </a:lnTo>
                    <a:lnTo>
                      <a:pt x="22" y="10"/>
                    </a:lnTo>
                    <a:lnTo>
                      <a:pt x="11" y="0"/>
                    </a:lnTo>
                    <a:lnTo>
                      <a:pt x="0" y="4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4" name="Freeform 90"/>
              <p:cNvSpPr>
                <a:spLocks/>
              </p:cNvSpPr>
              <p:nvPr/>
            </p:nvSpPr>
            <p:spPr bwMode="auto">
              <a:xfrm>
                <a:off x="4714" y="1941"/>
                <a:ext cx="22" cy="43"/>
              </a:xfrm>
              <a:custGeom>
                <a:avLst/>
                <a:gdLst>
                  <a:gd name="T0" fmla="*/ 0 w 22"/>
                  <a:gd name="T1" fmla="*/ 43 h 43"/>
                  <a:gd name="T2" fmla="*/ 11 w 22"/>
                  <a:gd name="T3" fmla="*/ 43 h 43"/>
                  <a:gd name="T4" fmla="*/ 22 w 22"/>
                  <a:gd name="T5" fmla="*/ 10 h 43"/>
                  <a:gd name="T6" fmla="*/ 11 w 22"/>
                  <a:gd name="T7" fmla="*/ 0 h 43"/>
                  <a:gd name="T8" fmla="*/ 0 w 22"/>
                  <a:gd name="T9" fmla="*/ 43 h 43"/>
                </a:gdLst>
                <a:ahLst/>
                <a:cxnLst>
                  <a:cxn ang="0">
                    <a:pos x="T0" y="T1"/>
                  </a:cxn>
                  <a:cxn ang="0">
                    <a:pos x="T2" y="T3"/>
                  </a:cxn>
                  <a:cxn ang="0">
                    <a:pos x="T4" y="T5"/>
                  </a:cxn>
                  <a:cxn ang="0">
                    <a:pos x="T6" y="T7"/>
                  </a:cxn>
                  <a:cxn ang="0">
                    <a:pos x="T8" y="T9"/>
                  </a:cxn>
                </a:cxnLst>
                <a:rect l="0" t="0" r="r" b="b"/>
                <a:pathLst>
                  <a:path w="22" h="43">
                    <a:moveTo>
                      <a:pt x="0" y="43"/>
                    </a:moveTo>
                    <a:lnTo>
                      <a:pt x="11" y="43"/>
                    </a:lnTo>
                    <a:lnTo>
                      <a:pt x="22" y="10"/>
                    </a:lnTo>
                    <a:lnTo>
                      <a:pt x="11" y="0"/>
                    </a:lnTo>
                    <a:lnTo>
                      <a:pt x="0"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5" name="Freeform 91"/>
              <p:cNvSpPr>
                <a:spLocks/>
              </p:cNvSpPr>
              <p:nvPr/>
            </p:nvSpPr>
            <p:spPr bwMode="auto">
              <a:xfrm>
                <a:off x="4714" y="1941"/>
                <a:ext cx="22" cy="43"/>
              </a:xfrm>
              <a:custGeom>
                <a:avLst/>
                <a:gdLst>
                  <a:gd name="T0" fmla="*/ 0 w 22"/>
                  <a:gd name="T1" fmla="*/ 43 h 43"/>
                  <a:gd name="T2" fmla="*/ 11 w 22"/>
                  <a:gd name="T3" fmla="*/ 43 h 43"/>
                  <a:gd name="T4" fmla="*/ 22 w 22"/>
                  <a:gd name="T5" fmla="*/ 10 h 43"/>
                  <a:gd name="T6" fmla="*/ 11 w 22"/>
                  <a:gd name="T7" fmla="*/ 0 h 43"/>
                  <a:gd name="T8" fmla="*/ 0 w 22"/>
                  <a:gd name="T9" fmla="*/ 43 h 43"/>
                </a:gdLst>
                <a:ahLst/>
                <a:cxnLst>
                  <a:cxn ang="0">
                    <a:pos x="T0" y="T1"/>
                  </a:cxn>
                  <a:cxn ang="0">
                    <a:pos x="T2" y="T3"/>
                  </a:cxn>
                  <a:cxn ang="0">
                    <a:pos x="T4" y="T5"/>
                  </a:cxn>
                  <a:cxn ang="0">
                    <a:pos x="T6" y="T7"/>
                  </a:cxn>
                  <a:cxn ang="0">
                    <a:pos x="T8" y="T9"/>
                  </a:cxn>
                </a:cxnLst>
                <a:rect l="0" t="0" r="r" b="b"/>
                <a:pathLst>
                  <a:path w="22" h="43">
                    <a:moveTo>
                      <a:pt x="0" y="43"/>
                    </a:moveTo>
                    <a:lnTo>
                      <a:pt x="11" y="43"/>
                    </a:lnTo>
                    <a:lnTo>
                      <a:pt x="22" y="10"/>
                    </a:lnTo>
                    <a:lnTo>
                      <a:pt x="11" y="0"/>
                    </a:lnTo>
                    <a:lnTo>
                      <a:pt x="0"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6" name="Freeform 92"/>
              <p:cNvSpPr>
                <a:spLocks/>
              </p:cNvSpPr>
              <p:nvPr/>
            </p:nvSpPr>
            <p:spPr bwMode="auto">
              <a:xfrm>
                <a:off x="4531" y="1747"/>
                <a:ext cx="378" cy="150"/>
              </a:xfrm>
              <a:custGeom>
                <a:avLst/>
                <a:gdLst>
                  <a:gd name="T0" fmla="*/ 334 w 378"/>
                  <a:gd name="T1" fmla="*/ 129 h 150"/>
                  <a:gd name="T2" fmla="*/ 334 w 378"/>
                  <a:gd name="T3" fmla="*/ 118 h 150"/>
                  <a:gd name="T4" fmla="*/ 378 w 378"/>
                  <a:gd name="T5" fmla="*/ 129 h 150"/>
                  <a:gd name="T6" fmla="*/ 356 w 378"/>
                  <a:gd name="T7" fmla="*/ 64 h 150"/>
                  <a:gd name="T8" fmla="*/ 378 w 378"/>
                  <a:gd name="T9" fmla="*/ 54 h 150"/>
                  <a:gd name="T10" fmla="*/ 356 w 378"/>
                  <a:gd name="T11" fmla="*/ 54 h 150"/>
                  <a:gd name="T12" fmla="*/ 345 w 378"/>
                  <a:gd name="T13" fmla="*/ 11 h 150"/>
                  <a:gd name="T14" fmla="*/ 313 w 378"/>
                  <a:gd name="T15" fmla="*/ 11 h 150"/>
                  <a:gd name="T16" fmla="*/ 269 w 378"/>
                  <a:gd name="T17" fmla="*/ 22 h 150"/>
                  <a:gd name="T18" fmla="*/ 215 w 378"/>
                  <a:gd name="T19" fmla="*/ 22 h 150"/>
                  <a:gd name="T20" fmla="*/ 184 w 378"/>
                  <a:gd name="T21" fmla="*/ 0 h 150"/>
                  <a:gd name="T22" fmla="*/ 140 w 378"/>
                  <a:gd name="T23" fmla="*/ 0 h 150"/>
                  <a:gd name="T24" fmla="*/ 97 w 378"/>
                  <a:gd name="T25" fmla="*/ 22 h 150"/>
                  <a:gd name="T26" fmla="*/ 43 w 378"/>
                  <a:gd name="T27" fmla="*/ 22 h 150"/>
                  <a:gd name="T28" fmla="*/ 65 w 378"/>
                  <a:gd name="T29" fmla="*/ 33 h 150"/>
                  <a:gd name="T30" fmla="*/ 43 w 378"/>
                  <a:gd name="T31" fmla="*/ 33 h 150"/>
                  <a:gd name="T32" fmla="*/ 43 w 378"/>
                  <a:gd name="T33" fmla="*/ 54 h 150"/>
                  <a:gd name="T34" fmla="*/ 10 w 378"/>
                  <a:gd name="T35" fmla="*/ 54 h 150"/>
                  <a:gd name="T36" fmla="*/ 0 w 378"/>
                  <a:gd name="T37" fmla="*/ 64 h 150"/>
                  <a:gd name="T38" fmla="*/ 0 w 378"/>
                  <a:gd name="T39" fmla="*/ 75 h 150"/>
                  <a:gd name="T40" fmla="*/ 10 w 378"/>
                  <a:gd name="T41" fmla="*/ 64 h 150"/>
                  <a:gd name="T42" fmla="*/ 10 w 378"/>
                  <a:gd name="T43" fmla="*/ 75 h 150"/>
                  <a:gd name="T44" fmla="*/ 0 w 378"/>
                  <a:gd name="T45" fmla="*/ 87 h 150"/>
                  <a:gd name="T46" fmla="*/ 0 w 378"/>
                  <a:gd name="T47" fmla="*/ 107 h 150"/>
                  <a:gd name="T48" fmla="*/ 21 w 378"/>
                  <a:gd name="T49" fmla="*/ 129 h 150"/>
                  <a:gd name="T50" fmla="*/ 32 w 378"/>
                  <a:gd name="T51" fmla="*/ 129 h 150"/>
                  <a:gd name="T52" fmla="*/ 32 w 378"/>
                  <a:gd name="T53" fmla="*/ 139 h 150"/>
                  <a:gd name="T54" fmla="*/ 65 w 378"/>
                  <a:gd name="T55" fmla="*/ 150 h 150"/>
                  <a:gd name="T56" fmla="*/ 86 w 378"/>
                  <a:gd name="T57" fmla="*/ 139 h 150"/>
                  <a:gd name="T58" fmla="*/ 97 w 378"/>
                  <a:gd name="T59" fmla="*/ 139 h 150"/>
                  <a:gd name="T60" fmla="*/ 130 w 378"/>
                  <a:gd name="T61" fmla="*/ 150 h 150"/>
                  <a:gd name="T62" fmla="*/ 140 w 378"/>
                  <a:gd name="T63" fmla="*/ 150 h 150"/>
                  <a:gd name="T64" fmla="*/ 161 w 378"/>
                  <a:gd name="T65" fmla="*/ 139 h 150"/>
                  <a:gd name="T66" fmla="*/ 194 w 378"/>
                  <a:gd name="T67" fmla="*/ 139 h 150"/>
                  <a:gd name="T68" fmla="*/ 194 w 378"/>
                  <a:gd name="T69" fmla="*/ 150 h 150"/>
                  <a:gd name="T70" fmla="*/ 205 w 378"/>
                  <a:gd name="T71" fmla="*/ 150 h 150"/>
                  <a:gd name="T72" fmla="*/ 205 w 378"/>
                  <a:gd name="T73" fmla="*/ 139 h 150"/>
                  <a:gd name="T74" fmla="*/ 248 w 378"/>
                  <a:gd name="T75" fmla="*/ 129 h 150"/>
                  <a:gd name="T76" fmla="*/ 259 w 378"/>
                  <a:gd name="T77" fmla="*/ 139 h 150"/>
                  <a:gd name="T78" fmla="*/ 291 w 378"/>
                  <a:gd name="T79" fmla="*/ 129 h 150"/>
                  <a:gd name="T80" fmla="*/ 334 w 378"/>
                  <a:gd name="T81"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50">
                    <a:moveTo>
                      <a:pt x="334" y="129"/>
                    </a:moveTo>
                    <a:lnTo>
                      <a:pt x="334" y="118"/>
                    </a:lnTo>
                    <a:lnTo>
                      <a:pt x="378" y="129"/>
                    </a:lnTo>
                    <a:lnTo>
                      <a:pt x="356" y="64"/>
                    </a:lnTo>
                    <a:lnTo>
                      <a:pt x="378" y="54"/>
                    </a:lnTo>
                    <a:lnTo>
                      <a:pt x="356" y="54"/>
                    </a:lnTo>
                    <a:lnTo>
                      <a:pt x="345" y="11"/>
                    </a:lnTo>
                    <a:lnTo>
                      <a:pt x="313" y="11"/>
                    </a:lnTo>
                    <a:lnTo>
                      <a:pt x="269" y="22"/>
                    </a:lnTo>
                    <a:lnTo>
                      <a:pt x="215" y="22"/>
                    </a:lnTo>
                    <a:lnTo>
                      <a:pt x="184" y="0"/>
                    </a:lnTo>
                    <a:lnTo>
                      <a:pt x="140" y="0"/>
                    </a:lnTo>
                    <a:lnTo>
                      <a:pt x="97" y="22"/>
                    </a:lnTo>
                    <a:lnTo>
                      <a:pt x="43" y="22"/>
                    </a:lnTo>
                    <a:lnTo>
                      <a:pt x="65" y="33"/>
                    </a:lnTo>
                    <a:lnTo>
                      <a:pt x="43" y="33"/>
                    </a:lnTo>
                    <a:lnTo>
                      <a:pt x="43" y="54"/>
                    </a:lnTo>
                    <a:lnTo>
                      <a:pt x="10" y="54"/>
                    </a:lnTo>
                    <a:lnTo>
                      <a:pt x="0" y="64"/>
                    </a:lnTo>
                    <a:lnTo>
                      <a:pt x="0" y="75"/>
                    </a:lnTo>
                    <a:lnTo>
                      <a:pt x="10" y="64"/>
                    </a:lnTo>
                    <a:lnTo>
                      <a:pt x="10" y="75"/>
                    </a:lnTo>
                    <a:lnTo>
                      <a:pt x="0" y="87"/>
                    </a:lnTo>
                    <a:lnTo>
                      <a:pt x="0" y="107"/>
                    </a:lnTo>
                    <a:lnTo>
                      <a:pt x="21" y="129"/>
                    </a:lnTo>
                    <a:lnTo>
                      <a:pt x="32" y="129"/>
                    </a:lnTo>
                    <a:lnTo>
                      <a:pt x="32" y="139"/>
                    </a:lnTo>
                    <a:lnTo>
                      <a:pt x="65" y="150"/>
                    </a:lnTo>
                    <a:lnTo>
                      <a:pt x="86" y="139"/>
                    </a:lnTo>
                    <a:lnTo>
                      <a:pt x="97" y="139"/>
                    </a:lnTo>
                    <a:lnTo>
                      <a:pt x="130" y="150"/>
                    </a:lnTo>
                    <a:lnTo>
                      <a:pt x="140" y="150"/>
                    </a:lnTo>
                    <a:lnTo>
                      <a:pt x="161" y="139"/>
                    </a:lnTo>
                    <a:lnTo>
                      <a:pt x="194" y="139"/>
                    </a:lnTo>
                    <a:lnTo>
                      <a:pt x="194" y="150"/>
                    </a:lnTo>
                    <a:lnTo>
                      <a:pt x="205" y="150"/>
                    </a:lnTo>
                    <a:lnTo>
                      <a:pt x="205" y="139"/>
                    </a:lnTo>
                    <a:lnTo>
                      <a:pt x="248" y="129"/>
                    </a:lnTo>
                    <a:lnTo>
                      <a:pt x="259" y="139"/>
                    </a:lnTo>
                    <a:lnTo>
                      <a:pt x="291" y="129"/>
                    </a:lnTo>
                    <a:lnTo>
                      <a:pt x="334" y="12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27" name="Freeform 93"/>
              <p:cNvSpPr>
                <a:spLocks/>
              </p:cNvSpPr>
              <p:nvPr/>
            </p:nvSpPr>
            <p:spPr bwMode="auto">
              <a:xfrm>
                <a:off x="4531" y="1747"/>
                <a:ext cx="378" cy="150"/>
              </a:xfrm>
              <a:custGeom>
                <a:avLst/>
                <a:gdLst>
                  <a:gd name="T0" fmla="*/ 334 w 378"/>
                  <a:gd name="T1" fmla="*/ 129 h 150"/>
                  <a:gd name="T2" fmla="*/ 334 w 378"/>
                  <a:gd name="T3" fmla="*/ 118 h 150"/>
                  <a:gd name="T4" fmla="*/ 378 w 378"/>
                  <a:gd name="T5" fmla="*/ 129 h 150"/>
                  <a:gd name="T6" fmla="*/ 356 w 378"/>
                  <a:gd name="T7" fmla="*/ 64 h 150"/>
                  <a:gd name="T8" fmla="*/ 378 w 378"/>
                  <a:gd name="T9" fmla="*/ 54 h 150"/>
                  <a:gd name="T10" fmla="*/ 356 w 378"/>
                  <a:gd name="T11" fmla="*/ 54 h 150"/>
                  <a:gd name="T12" fmla="*/ 345 w 378"/>
                  <a:gd name="T13" fmla="*/ 11 h 150"/>
                  <a:gd name="T14" fmla="*/ 313 w 378"/>
                  <a:gd name="T15" fmla="*/ 11 h 150"/>
                  <a:gd name="T16" fmla="*/ 269 w 378"/>
                  <a:gd name="T17" fmla="*/ 22 h 150"/>
                  <a:gd name="T18" fmla="*/ 215 w 378"/>
                  <a:gd name="T19" fmla="*/ 22 h 150"/>
                  <a:gd name="T20" fmla="*/ 184 w 378"/>
                  <a:gd name="T21" fmla="*/ 0 h 150"/>
                  <a:gd name="T22" fmla="*/ 140 w 378"/>
                  <a:gd name="T23" fmla="*/ 0 h 150"/>
                  <a:gd name="T24" fmla="*/ 97 w 378"/>
                  <a:gd name="T25" fmla="*/ 22 h 150"/>
                  <a:gd name="T26" fmla="*/ 43 w 378"/>
                  <a:gd name="T27" fmla="*/ 22 h 150"/>
                  <a:gd name="T28" fmla="*/ 65 w 378"/>
                  <a:gd name="T29" fmla="*/ 33 h 150"/>
                  <a:gd name="T30" fmla="*/ 43 w 378"/>
                  <a:gd name="T31" fmla="*/ 33 h 150"/>
                  <a:gd name="T32" fmla="*/ 43 w 378"/>
                  <a:gd name="T33" fmla="*/ 54 h 150"/>
                  <a:gd name="T34" fmla="*/ 10 w 378"/>
                  <a:gd name="T35" fmla="*/ 54 h 150"/>
                  <a:gd name="T36" fmla="*/ 0 w 378"/>
                  <a:gd name="T37" fmla="*/ 64 h 150"/>
                  <a:gd name="T38" fmla="*/ 0 w 378"/>
                  <a:gd name="T39" fmla="*/ 75 h 150"/>
                  <a:gd name="T40" fmla="*/ 10 w 378"/>
                  <a:gd name="T41" fmla="*/ 64 h 150"/>
                  <a:gd name="T42" fmla="*/ 10 w 378"/>
                  <a:gd name="T43" fmla="*/ 75 h 150"/>
                  <a:gd name="T44" fmla="*/ 0 w 378"/>
                  <a:gd name="T45" fmla="*/ 87 h 150"/>
                  <a:gd name="T46" fmla="*/ 0 w 378"/>
                  <a:gd name="T47" fmla="*/ 107 h 150"/>
                  <a:gd name="T48" fmla="*/ 21 w 378"/>
                  <a:gd name="T49" fmla="*/ 129 h 150"/>
                  <a:gd name="T50" fmla="*/ 32 w 378"/>
                  <a:gd name="T51" fmla="*/ 129 h 150"/>
                  <a:gd name="T52" fmla="*/ 32 w 378"/>
                  <a:gd name="T53" fmla="*/ 139 h 150"/>
                  <a:gd name="T54" fmla="*/ 65 w 378"/>
                  <a:gd name="T55" fmla="*/ 150 h 150"/>
                  <a:gd name="T56" fmla="*/ 86 w 378"/>
                  <a:gd name="T57" fmla="*/ 139 h 150"/>
                  <a:gd name="T58" fmla="*/ 97 w 378"/>
                  <a:gd name="T59" fmla="*/ 139 h 150"/>
                  <a:gd name="T60" fmla="*/ 130 w 378"/>
                  <a:gd name="T61" fmla="*/ 150 h 150"/>
                  <a:gd name="T62" fmla="*/ 140 w 378"/>
                  <a:gd name="T63" fmla="*/ 150 h 150"/>
                  <a:gd name="T64" fmla="*/ 161 w 378"/>
                  <a:gd name="T65" fmla="*/ 139 h 150"/>
                  <a:gd name="T66" fmla="*/ 194 w 378"/>
                  <a:gd name="T67" fmla="*/ 139 h 150"/>
                  <a:gd name="T68" fmla="*/ 194 w 378"/>
                  <a:gd name="T69" fmla="*/ 150 h 150"/>
                  <a:gd name="T70" fmla="*/ 205 w 378"/>
                  <a:gd name="T71" fmla="*/ 150 h 150"/>
                  <a:gd name="T72" fmla="*/ 205 w 378"/>
                  <a:gd name="T73" fmla="*/ 139 h 150"/>
                  <a:gd name="T74" fmla="*/ 248 w 378"/>
                  <a:gd name="T75" fmla="*/ 129 h 150"/>
                  <a:gd name="T76" fmla="*/ 259 w 378"/>
                  <a:gd name="T77" fmla="*/ 139 h 150"/>
                  <a:gd name="T78" fmla="*/ 291 w 378"/>
                  <a:gd name="T79" fmla="*/ 129 h 150"/>
                  <a:gd name="T80" fmla="*/ 334 w 378"/>
                  <a:gd name="T81"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50">
                    <a:moveTo>
                      <a:pt x="334" y="129"/>
                    </a:moveTo>
                    <a:lnTo>
                      <a:pt x="334" y="118"/>
                    </a:lnTo>
                    <a:lnTo>
                      <a:pt x="378" y="129"/>
                    </a:lnTo>
                    <a:lnTo>
                      <a:pt x="356" y="64"/>
                    </a:lnTo>
                    <a:lnTo>
                      <a:pt x="378" y="54"/>
                    </a:lnTo>
                    <a:lnTo>
                      <a:pt x="356" y="54"/>
                    </a:lnTo>
                    <a:lnTo>
                      <a:pt x="345" y="11"/>
                    </a:lnTo>
                    <a:lnTo>
                      <a:pt x="313" y="11"/>
                    </a:lnTo>
                    <a:lnTo>
                      <a:pt x="269" y="22"/>
                    </a:lnTo>
                    <a:lnTo>
                      <a:pt x="215" y="22"/>
                    </a:lnTo>
                    <a:lnTo>
                      <a:pt x="184" y="0"/>
                    </a:lnTo>
                    <a:lnTo>
                      <a:pt x="140" y="0"/>
                    </a:lnTo>
                    <a:lnTo>
                      <a:pt x="97" y="22"/>
                    </a:lnTo>
                    <a:lnTo>
                      <a:pt x="43" y="22"/>
                    </a:lnTo>
                    <a:lnTo>
                      <a:pt x="65" y="33"/>
                    </a:lnTo>
                    <a:lnTo>
                      <a:pt x="43" y="33"/>
                    </a:lnTo>
                    <a:lnTo>
                      <a:pt x="43" y="54"/>
                    </a:lnTo>
                    <a:lnTo>
                      <a:pt x="10" y="54"/>
                    </a:lnTo>
                    <a:lnTo>
                      <a:pt x="0" y="64"/>
                    </a:lnTo>
                    <a:lnTo>
                      <a:pt x="0" y="75"/>
                    </a:lnTo>
                    <a:lnTo>
                      <a:pt x="10" y="64"/>
                    </a:lnTo>
                    <a:lnTo>
                      <a:pt x="10" y="75"/>
                    </a:lnTo>
                    <a:lnTo>
                      <a:pt x="0" y="87"/>
                    </a:lnTo>
                    <a:lnTo>
                      <a:pt x="0" y="107"/>
                    </a:lnTo>
                    <a:lnTo>
                      <a:pt x="21" y="129"/>
                    </a:lnTo>
                    <a:lnTo>
                      <a:pt x="32" y="129"/>
                    </a:lnTo>
                    <a:lnTo>
                      <a:pt x="32" y="139"/>
                    </a:lnTo>
                    <a:lnTo>
                      <a:pt x="65" y="150"/>
                    </a:lnTo>
                    <a:lnTo>
                      <a:pt x="86" y="139"/>
                    </a:lnTo>
                    <a:lnTo>
                      <a:pt x="97" y="139"/>
                    </a:lnTo>
                    <a:lnTo>
                      <a:pt x="130" y="150"/>
                    </a:lnTo>
                    <a:lnTo>
                      <a:pt x="140" y="150"/>
                    </a:lnTo>
                    <a:lnTo>
                      <a:pt x="161" y="139"/>
                    </a:lnTo>
                    <a:lnTo>
                      <a:pt x="194" y="139"/>
                    </a:lnTo>
                    <a:lnTo>
                      <a:pt x="194" y="150"/>
                    </a:lnTo>
                    <a:lnTo>
                      <a:pt x="205" y="150"/>
                    </a:lnTo>
                    <a:lnTo>
                      <a:pt x="205" y="139"/>
                    </a:lnTo>
                    <a:lnTo>
                      <a:pt x="248" y="129"/>
                    </a:lnTo>
                    <a:lnTo>
                      <a:pt x="259" y="139"/>
                    </a:lnTo>
                    <a:lnTo>
                      <a:pt x="291" y="129"/>
                    </a:lnTo>
                    <a:lnTo>
                      <a:pt x="334" y="12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8" name="Freeform 94"/>
              <p:cNvSpPr>
                <a:spLocks/>
              </p:cNvSpPr>
              <p:nvPr/>
            </p:nvSpPr>
            <p:spPr bwMode="auto">
              <a:xfrm>
                <a:off x="4531" y="1747"/>
                <a:ext cx="378" cy="150"/>
              </a:xfrm>
              <a:custGeom>
                <a:avLst/>
                <a:gdLst>
                  <a:gd name="T0" fmla="*/ 334 w 378"/>
                  <a:gd name="T1" fmla="*/ 129 h 150"/>
                  <a:gd name="T2" fmla="*/ 334 w 378"/>
                  <a:gd name="T3" fmla="*/ 118 h 150"/>
                  <a:gd name="T4" fmla="*/ 378 w 378"/>
                  <a:gd name="T5" fmla="*/ 129 h 150"/>
                  <a:gd name="T6" fmla="*/ 356 w 378"/>
                  <a:gd name="T7" fmla="*/ 64 h 150"/>
                  <a:gd name="T8" fmla="*/ 378 w 378"/>
                  <a:gd name="T9" fmla="*/ 54 h 150"/>
                  <a:gd name="T10" fmla="*/ 356 w 378"/>
                  <a:gd name="T11" fmla="*/ 54 h 150"/>
                  <a:gd name="T12" fmla="*/ 345 w 378"/>
                  <a:gd name="T13" fmla="*/ 11 h 150"/>
                  <a:gd name="T14" fmla="*/ 313 w 378"/>
                  <a:gd name="T15" fmla="*/ 11 h 150"/>
                  <a:gd name="T16" fmla="*/ 269 w 378"/>
                  <a:gd name="T17" fmla="*/ 22 h 150"/>
                  <a:gd name="T18" fmla="*/ 215 w 378"/>
                  <a:gd name="T19" fmla="*/ 22 h 150"/>
                  <a:gd name="T20" fmla="*/ 184 w 378"/>
                  <a:gd name="T21" fmla="*/ 0 h 150"/>
                  <a:gd name="T22" fmla="*/ 140 w 378"/>
                  <a:gd name="T23" fmla="*/ 0 h 150"/>
                  <a:gd name="T24" fmla="*/ 97 w 378"/>
                  <a:gd name="T25" fmla="*/ 22 h 150"/>
                  <a:gd name="T26" fmla="*/ 43 w 378"/>
                  <a:gd name="T27" fmla="*/ 22 h 150"/>
                  <a:gd name="T28" fmla="*/ 65 w 378"/>
                  <a:gd name="T29" fmla="*/ 33 h 150"/>
                  <a:gd name="T30" fmla="*/ 43 w 378"/>
                  <a:gd name="T31" fmla="*/ 33 h 150"/>
                  <a:gd name="T32" fmla="*/ 43 w 378"/>
                  <a:gd name="T33" fmla="*/ 54 h 150"/>
                  <a:gd name="T34" fmla="*/ 10 w 378"/>
                  <a:gd name="T35" fmla="*/ 54 h 150"/>
                  <a:gd name="T36" fmla="*/ 0 w 378"/>
                  <a:gd name="T37" fmla="*/ 64 h 150"/>
                  <a:gd name="T38" fmla="*/ 0 w 378"/>
                  <a:gd name="T39" fmla="*/ 75 h 150"/>
                  <a:gd name="T40" fmla="*/ 10 w 378"/>
                  <a:gd name="T41" fmla="*/ 64 h 150"/>
                  <a:gd name="T42" fmla="*/ 10 w 378"/>
                  <a:gd name="T43" fmla="*/ 75 h 150"/>
                  <a:gd name="T44" fmla="*/ 0 w 378"/>
                  <a:gd name="T45" fmla="*/ 87 h 150"/>
                  <a:gd name="T46" fmla="*/ 0 w 378"/>
                  <a:gd name="T47" fmla="*/ 107 h 150"/>
                  <a:gd name="T48" fmla="*/ 21 w 378"/>
                  <a:gd name="T49" fmla="*/ 129 h 150"/>
                  <a:gd name="T50" fmla="*/ 32 w 378"/>
                  <a:gd name="T51" fmla="*/ 129 h 150"/>
                  <a:gd name="T52" fmla="*/ 32 w 378"/>
                  <a:gd name="T53" fmla="*/ 139 h 150"/>
                  <a:gd name="T54" fmla="*/ 65 w 378"/>
                  <a:gd name="T55" fmla="*/ 150 h 150"/>
                  <a:gd name="T56" fmla="*/ 86 w 378"/>
                  <a:gd name="T57" fmla="*/ 139 h 150"/>
                  <a:gd name="T58" fmla="*/ 97 w 378"/>
                  <a:gd name="T59" fmla="*/ 139 h 150"/>
                  <a:gd name="T60" fmla="*/ 130 w 378"/>
                  <a:gd name="T61" fmla="*/ 150 h 150"/>
                  <a:gd name="T62" fmla="*/ 140 w 378"/>
                  <a:gd name="T63" fmla="*/ 150 h 150"/>
                  <a:gd name="T64" fmla="*/ 161 w 378"/>
                  <a:gd name="T65" fmla="*/ 139 h 150"/>
                  <a:gd name="T66" fmla="*/ 194 w 378"/>
                  <a:gd name="T67" fmla="*/ 139 h 150"/>
                  <a:gd name="T68" fmla="*/ 194 w 378"/>
                  <a:gd name="T69" fmla="*/ 150 h 150"/>
                  <a:gd name="T70" fmla="*/ 205 w 378"/>
                  <a:gd name="T71" fmla="*/ 150 h 150"/>
                  <a:gd name="T72" fmla="*/ 205 w 378"/>
                  <a:gd name="T73" fmla="*/ 139 h 150"/>
                  <a:gd name="T74" fmla="*/ 248 w 378"/>
                  <a:gd name="T75" fmla="*/ 129 h 150"/>
                  <a:gd name="T76" fmla="*/ 259 w 378"/>
                  <a:gd name="T77" fmla="*/ 139 h 150"/>
                  <a:gd name="T78" fmla="*/ 291 w 378"/>
                  <a:gd name="T79" fmla="*/ 129 h 150"/>
                  <a:gd name="T80" fmla="*/ 334 w 378"/>
                  <a:gd name="T81" fmla="*/ 129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78" h="150">
                    <a:moveTo>
                      <a:pt x="334" y="129"/>
                    </a:moveTo>
                    <a:lnTo>
                      <a:pt x="334" y="118"/>
                    </a:lnTo>
                    <a:lnTo>
                      <a:pt x="378" y="129"/>
                    </a:lnTo>
                    <a:lnTo>
                      <a:pt x="356" y="64"/>
                    </a:lnTo>
                    <a:lnTo>
                      <a:pt x="378" y="54"/>
                    </a:lnTo>
                    <a:lnTo>
                      <a:pt x="356" y="54"/>
                    </a:lnTo>
                    <a:lnTo>
                      <a:pt x="345" y="11"/>
                    </a:lnTo>
                    <a:lnTo>
                      <a:pt x="313" y="11"/>
                    </a:lnTo>
                    <a:lnTo>
                      <a:pt x="269" y="22"/>
                    </a:lnTo>
                    <a:lnTo>
                      <a:pt x="215" y="22"/>
                    </a:lnTo>
                    <a:lnTo>
                      <a:pt x="184" y="0"/>
                    </a:lnTo>
                    <a:lnTo>
                      <a:pt x="140" y="0"/>
                    </a:lnTo>
                    <a:lnTo>
                      <a:pt x="97" y="22"/>
                    </a:lnTo>
                    <a:lnTo>
                      <a:pt x="43" y="22"/>
                    </a:lnTo>
                    <a:lnTo>
                      <a:pt x="65" y="33"/>
                    </a:lnTo>
                    <a:lnTo>
                      <a:pt x="43" y="33"/>
                    </a:lnTo>
                    <a:lnTo>
                      <a:pt x="43" y="54"/>
                    </a:lnTo>
                    <a:lnTo>
                      <a:pt x="10" y="54"/>
                    </a:lnTo>
                    <a:lnTo>
                      <a:pt x="0" y="64"/>
                    </a:lnTo>
                    <a:lnTo>
                      <a:pt x="0" y="75"/>
                    </a:lnTo>
                    <a:lnTo>
                      <a:pt x="10" y="64"/>
                    </a:lnTo>
                    <a:lnTo>
                      <a:pt x="10" y="75"/>
                    </a:lnTo>
                    <a:lnTo>
                      <a:pt x="0" y="87"/>
                    </a:lnTo>
                    <a:lnTo>
                      <a:pt x="0" y="107"/>
                    </a:lnTo>
                    <a:lnTo>
                      <a:pt x="21" y="129"/>
                    </a:lnTo>
                    <a:lnTo>
                      <a:pt x="32" y="129"/>
                    </a:lnTo>
                    <a:lnTo>
                      <a:pt x="32" y="139"/>
                    </a:lnTo>
                    <a:lnTo>
                      <a:pt x="65" y="150"/>
                    </a:lnTo>
                    <a:lnTo>
                      <a:pt x="86" y="139"/>
                    </a:lnTo>
                    <a:lnTo>
                      <a:pt x="97" y="139"/>
                    </a:lnTo>
                    <a:lnTo>
                      <a:pt x="130" y="150"/>
                    </a:lnTo>
                    <a:lnTo>
                      <a:pt x="140" y="150"/>
                    </a:lnTo>
                    <a:lnTo>
                      <a:pt x="161" y="139"/>
                    </a:lnTo>
                    <a:lnTo>
                      <a:pt x="194" y="139"/>
                    </a:lnTo>
                    <a:lnTo>
                      <a:pt x="194" y="150"/>
                    </a:lnTo>
                    <a:lnTo>
                      <a:pt x="205" y="150"/>
                    </a:lnTo>
                    <a:lnTo>
                      <a:pt x="205" y="139"/>
                    </a:lnTo>
                    <a:lnTo>
                      <a:pt x="248" y="129"/>
                    </a:lnTo>
                    <a:lnTo>
                      <a:pt x="259" y="139"/>
                    </a:lnTo>
                    <a:lnTo>
                      <a:pt x="291" y="129"/>
                    </a:lnTo>
                    <a:lnTo>
                      <a:pt x="334" y="12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29" name="Freeform 95"/>
              <p:cNvSpPr>
                <a:spLocks/>
              </p:cNvSpPr>
              <p:nvPr/>
            </p:nvSpPr>
            <p:spPr bwMode="auto">
              <a:xfrm>
                <a:off x="4714" y="1876"/>
                <a:ext cx="152" cy="118"/>
              </a:xfrm>
              <a:custGeom>
                <a:avLst/>
                <a:gdLst>
                  <a:gd name="T0" fmla="*/ 76 w 152"/>
                  <a:gd name="T1" fmla="*/ 97 h 118"/>
                  <a:gd name="T2" fmla="*/ 109 w 152"/>
                  <a:gd name="T3" fmla="*/ 65 h 118"/>
                  <a:gd name="T4" fmla="*/ 131 w 152"/>
                  <a:gd name="T5" fmla="*/ 10 h 118"/>
                  <a:gd name="T6" fmla="*/ 152 w 152"/>
                  <a:gd name="T7" fmla="*/ 0 h 118"/>
                  <a:gd name="T8" fmla="*/ 109 w 152"/>
                  <a:gd name="T9" fmla="*/ 0 h 118"/>
                  <a:gd name="T10" fmla="*/ 76 w 152"/>
                  <a:gd name="T11" fmla="*/ 10 h 118"/>
                  <a:gd name="T12" fmla="*/ 65 w 152"/>
                  <a:gd name="T13" fmla="*/ 0 h 118"/>
                  <a:gd name="T14" fmla="*/ 22 w 152"/>
                  <a:gd name="T15" fmla="*/ 10 h 118"/>
                  <a:gd name="T16" fmla="*/ 22 w 152"/>
                  <a:gd name="T17" fmla="*/ 21 h 118"/>
                  <a:gd name="T18" fmla="*/ 11 w 152"/>
                  <a:gd name="T19" fmla="*/ 21 h 118"/>
                  <a:gd name="T20" fmla="*/ 11 w 152"/>
                  <a:gd name="T21" fmla="*/ 65 h 118"/>
                  <a:gd name="T22" fmla="*/ 22 w 152"/>
                  <a:gd name="T23" fmla="*/ 75 h 118"/>
                  <a:gd name="T24" fmla="*/ 11 w 152"/>
                  <a:gd name="T25" fmla="*/ 107 h 118"/>
                  <a:gd name="T26" fmla="*/ 0 w 152"/>
                  <a:gd name="T27" fmla="*/ 118 h 118"/>
                  <a:gd name="T28" fmla="*/ 22 w 152"/>
                  <a:gd name="T29" fmla="*/ 118 h 118"/>
                  <a:gd name="T30" fmla="*/ 65 w 152"/>
                  <a:gd name="T31" fmla="*/ 97 h 118"/>
                  <a:gd name="T32" fmla="*/ 76 w 152"/>
                  <a:gd name="T33"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18">
                    <a:moveTo>
                      <a:pt x="76" y="97"/>
                    </a:moveTo>
                    <a:lnTo>
                      <a:pt x="109" y="65"/>
                    </a:lnTo>
                    <a:lnTo>
                      <a:pt x="131" y="10"/>
                    </a:lnTo>
                    <a:lnTo>
                      <a:pt x="152" y="0"/>
                    </a:lnTo>
                    <a:lnTo>
                      <a:pt x="109" y="0"/>
                    </a:lnTo>
                    <a:lnTo>
                      <a:pt x="76" y="10"/>
                    </a:lnTo>
                    <a:lnTo>
                      <a:pt x="65" y="0"/>
                    </a:lnTo>
                    <a:lnTo>
                      <a:pt x="22" y="10"/>
                    </a:lnTo>
                    <a:lnTo>
                      <a:pt x="22" y="21"/>
                    </a:lnTo>
                    <a:lnTo>
                      <a:pt x="11" y="21"/>
                    </a:lnTo>
                    <a:lnTo>
                      <a:pt x="11" y="65"/>
                    </a:lnTo>
                    <a:lnTo>
                      <a:pt x="22" y="75"/>
                    </a:lnTo>
                    <a:lnTo>
                      <a:pt x="11" y="107"/>
                    </a:lnTo>
                    <a:lnTo>
                      <a:pt x="0" y="118"/>
                    </a:lnTo>
                    <a:lnTo>
                      <a:pt x="22" y="118"/>
                    </a:lnTo>
                    <a:lnTo>
                      <a:pt x="65" y="97"/>
                    </a:lnTo>
                    <a:lnTo>
                      <a:pt x="76" y="9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0" name="Freeform 96"/>
              <p:cNvSpPr>
                <a:spLocks/>
              </p:cNvSpPr>
              <p:nvPr/>
            </p:nvSpPr>
            <p:spPr bwMode="auto">
              <a:xfrm>
                <a:off x="4714" y="1876"/>
                <a:ext cx="152" cy="118"/>
              </a:xfrm>
              <a:custGeom>
                <a:avLst/>
                <a:gdLst>
                  <a:gd name="T0" fmla="*/ 76 w 152"/>
                  <a:gd name="T1" fmla="*/ 97 h 118"/>
                  <a:gd name="T2" fmla="*/ 109 w 152"/>
                  <a:gd name="T3" fmla="*/ 65 h 118"/>
                  <a:gd name="T4" fmla="*/ 131 w 152"/>
                  <a:gd name="T5" fmla="*/ 10 h 118"/>
                  <a:gd name="T6" fmla="*/ 152 w 152"/>
                  <a:gd name="T7" fmla="*/ 0 h 118"/>
                  <a:gd name="T8" fmla="*/ 109 w 152"/>
                  <a:gd name="T9" fmla="*/ 0 h 118"/>
                  <a:gd name="T10" fmla="*/ 76 w 152"/>
                  <a:gd name="T11" fmla="*/ 10 h 118"/>
                  <a:gd name="T12" fmla="*/ 65 w 152"/>
                  <a:gd name="T13" fmla="*/ 0 h 118"/>
                  <a:gd name="T14" fmla="*/ 22 w 152"/>
                  <a:gd name="T15" fmla="*/ 10 h 118"/>
                  <a:gd name="T16" fmla="*/ 22 w 152"/>
                  <a:gd name="T17" fmla="*/ 21 h 118"/>
                  <a:gd name="T18" fmla="*/ 11 w 152"/>
                  <a:gd name="T19" fmla="*/ 21 h 118"/>
                  <a:gd name="T20" fmla="*/ 11 w 152"/>
                  <a:gd name="T21" fmla="*/ 65 h 118"/>
                  <a:gd name="T22" fmla="*/ 22 w 152"/>
                  <a:gd name="T23" fmla="*/ 75 h 118"/>
                  <a:gd name="T24" fmla="*/ 11 w 152"/>
                  <a:gd name="T25" fmla="*/ 107 h 118"/>
                  <a:gd name="T26" fmla="*/ 0 w 152"/>
                  <a:gd name="T27" fmla="*/ 118 h 118"/>
                  <a:gd name="T28" fmla="*/ 22 w 152"/>
                  <a:gd name="T29" fmla="*/ 118 h 118"/>
                  <a:gd name="T30" fmla="*/ 65 w 152"/>
                  <a:gd name="T31" fmla="*/ 97 h 118"/>
                  <a:gd name="T32" fmla="*/ 76 w 152"/>
                  <a:gd name="T33"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18">
                    <a:moveTo>
                      <a:pt x="76" y="97"/>
                    </a:moveTo>
                    <a:lnTo>
                      <a:pt x="109" y="65"/>
                    </a:lnTo>
                    <a:lnTo>
                      <a:pt x="131" y="10"/>
                    </a:lnTo>
                    <a:lnTo>
                      <a:pt x="152" y="0"/>
                    </a:lnTo>
                    <a:lnTo>
                      <a:pt x="109" y="0"/>
                    </a:lnTo>
                    <a:lnTo>
                      <a:pt x="76" y="10"/>
                    </a:lnTo>
                    <a:lnTo>
                      <a:pt x="65" y="0"/>
                    </a:lnTo>
                    <a:lnTo>
                      <a:pt x="22" y="10"/>
                    </a:lnTo>
                    <a:lnTo>
                      <a:pt x="22" y="21"/>
                    </a:lnTo>
                    <a:lnTo>
                      <a:pt x="11" y="21"/>
                    </a:lnTo>
                    <a:lnTo>
                      <a:pt x="11" y="65"/>
                    </a:lnTo>
                    <a:lnTo>
                      <a:pt x="22" y="75"/>
                    </a:lnTo>
                    <a:lnTo>
                      <a:pt x="11" y="107"/>
                    </a:lnTo>
                    <a:lnTo>
                      <a:pt x="0" y="118"/>
                    </a:lnTo>
                    <a:lnTo>
                      <a:pt x="22" y="118"/>
                    </a:lnTo>
                    <a:lnTo>
                      <a:pt x="65" y="97"/>
                    </a:lnTo>
                    <a:lnTo>
                      <a:pt x="76" y="9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1" name="Freeform 97"/>
              <p:cNvSpPr>
                <a:spLocks/>
              </p:cNvSpPr>
              <p:nvPr/>
            </p:nvSpPr>
            <p:spPr bwMode="auto">
              <a:xfrm>
                <a:off x="4714" y="1876"/>
                <a:ext cx="152" cy="118"/>
              </a:xfrm>
              <a:custGeom>
                <a:avLst/>
                <a:gdLst>
                  <a:gd name="T0" fmla="*/ 76 w 152"/>
                  <a:gd name="T1" fmla="*/ 97 h 118"/>
                  <a:gd name="T2" fmla="*/ 109 w 152"/>
                  <a:gd name="T3" fmla="*/ 65 h 118"/>
                  <a:gd name="T4" fmla="*/ 131 w 152"/>
                  <a:gd name="T5" fmla="*/ 10 h 118"/>
                  <a:gd name="T6" fmla="*/ 152 w 152"/>
                  <a:gd name="T7" fmla="*/ 0 h 118"/>
                  <a:gd name="T8" fmla="*/ 109 w 152"/>
                  <a:gd name="T9" fmla="*/ 0 h 118"/>
                  <a:gd name="T10" fmla="*/ 76 w 152"/>
                  <a:gd name="T11" fmla="*/ 10 h 118"/>
                  <a:gd name="T12" fmla="*/ 65 w 152"/>
                  <a:gd name="T13" fmla="*/ 0 h 118"/>
                  <a:gd name="T14" fmla="*/ 22 w 152"/>
                  <a:gd name="T15" fmla="*/ 10 h 118"/>
                  <a:gd name="T16" fmla="*/ 22 w 152"/>
                  <a:gd name="T17" fmla="*/ 21 h 118"/>
                  <a:gd name="T18" fmla="*/ 11 w 152"/>
                  <a:gd name="T19" fmla="*/ 21 h 118"/>
                  <a:gd name="T20" fmla="*/ 11 w 152"/>
                  <a:gd name="T21" fmla="*/ 65 h 118"/>
                  <a:gd name="T22" fmla="*/ 22 w 152"/>
                  <a:gd name="T23" fmla="*/ 75 h 118"/>
                  <a:gd name="T24" fmla="*/ 11 w 152"/>
                  <a:gd name="T25" fmla="*/ 107 h 118"/>
                  <a:gd name="T26" fmla="*/ 0 w 152"/>
                  <a:gd name="T27" fmla="*/ 118 h 118"/>
                  <a:gd name="T28" fmla="*/ 22 w 152"/>
                  <a:gd name="T29" fmla="*/ 118 h 118"/>
                  <a:gd name="T30" fmla="*/ 65 w 152"/>
                  <a:gd name="T31" fmla="*/ 97 h 118"/>
                  <a:gd name="T32" fmla="*/ 76 w 152"/>
                  <a:gd name="T33" fmla="*/ 97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2" h="118">
                    <a:moveTo>
                      <a:pt x="76" y="97"/>
                    </a:moveTo>
                    <a:lnTo>
                      <a:pt x="109" y="65"/>
                    </a:lnTo>
                    <a:lnTo>
                      <a:pt x="131" y="10"/>
                    </a:lnTo>
                    <a:lnTo>
                      <a:pt x="152" y="0"/>
                    </a:lnTo>
                    <a:lnTo>
                      <a:pt x="109" y="0"/>
                    </a:lnTo>
                    <a:lnTo>
                      <a:pt x="76" y="10"/>
                    </a:lnTo>
                    <a:lnTo>
                      <a:pt x="65" y="0"/>
                    </a:lnTo>
                    <a:lnTo>
                      <a:pt x="22" y="10"/>
                    </a:lnTo>
                    <a:lnTo>
                      <a:pt x="22" y="21"/>
                    </a:lnTo>
                    <a:lnTo>
                      <a:pt x="11" y="21"/>
                    </a:lnTo>
                    <a:lnTo>
                      <a:pt x="11" y="65"/>
                    </a:lnTo>
                    <a:lnTo>
                      <a:pt x="22" y="75"/>
                    </a:lnTo>
                    <a:lnTo>
                      <a:pt x="11" y="107"/>
                    </a:lnTo>
                    <a:lnTo>
                      <a:pt x="0" y="118"/>
                    </a:lnTo>
                    <a:lnTo>
                      <a:pt x="22" y="118"/>
                    </a:lnTo>
                    <a:lnTo>
                      <a:pt x="65" y="97"/>
                    </a:lnTo>
                    <a:lnTo>
                      <a:pt x="76" y="9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2" name="Freeform 98"/>
              <p:cNvSpPr>
                <a:spLocks/>
              </p:cNvSpPr>
              <p:nvPr/>
            </p:nvSpPr>
            <p:spPr bwMode="auto">
              <a:xfrm>
                <a:off x="4682" y="1984"/>
                <a:ext cx="44" cy="87"/>
              </a:xfrm>
              <a:custGeom>
                <a:avLst/>
                <a:gdLst>
                  <a:gd name="T0" fmla="*/ 11 w 44"/>
                  <a:gd name="T1" fmla="*/ 87 h 87"/>
                  <a:gd name="T2" fmla="*/ 33 w 44"/>
                  <a:gd name="T3" fmla="*/ 55 h 87"/>
                  <a:gd name="T4" fmla="*/ 33 w 44"/>
                  <a:gd name="T5" fmla="*/ 10 h 87"/>
                  <a:gd name="T6" fmla="*/ 44 w 44"/>
                  <a:gd name="T7" fmla="*/ 0 h 87"/>
                  <a:gd name="T8" fmla="*/ 33 w 44"/>
                  <a:gd name="T9" fmla="*/ 0 h 87"/>
                  <a:gd name="T10" fmla="*/ 11 w 44"/>
                  <a:gd name="T11" fmla="*/ 22 h 87"/>
                  <a:gd name="T12" fmla="*/ 0 w 44"/>
                  <a:gd name="T13" fmla="*/ 43 h 87"/>
                  <a:gd name="T14" fmla="*/ 11 w 4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7">
                    <a:moveTo>
                      <a:pt x="11" y="87"/>
                    </a:moveTo>
                    <a:lnTo>
                      <a:pt x="33" y="55"/>
                    </a:lnTo>
                    <a:lnTo>
                      <a:pt x="33" y="10"/>
                    </a:lnTo>
                    <a:lnTo>
                      <a:pt x="44" y="0"/>
                    </a:lnTo>
                    <a:lnTo>
                      <a:pt x="33" y="0"/>
                    </a:lnTo>
                    <a:lnTo>
                      <a:pt x="11" y="22"/>
                    </a:lnTo>
                    <a:lnTo>
                      <a:pt x="0" y="43"/>
                    </a:lnTo>
                    <a:lnTo>
                      <a:pt x="11" y="8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3" name="Freeform 99"/>
              <p:cNvSpPr>
                <a:spLocks/>
              </p:cNvSpPr>
              <p:nvPr/>
            </p:nvSpPr>
            <p:spPr bwMode="auto">
              <a:xfrm>
                <a:off x="4682" y="1984"/>
                <a:ext cx="44" cy="87"/>
              </a:xfrm>
              <a:custGeom>
                <a:avLst/>
                <a:gdLst>
                  <a:gd name="T0" fmla="*/ 11 w 44"/>
                  <a:gd name="T1" fmla="*/ 87 h 87"/>
                  <a:gd name="T2" fmla="*/ 33 w 44"/>
                  <a:gd name="T3" fmla="*/ 55 h 87"/>
                  <a:gd name="T4" fmla="*/ 33 w 44"/>
                  <a:gd name="T5" fmla="*/ 10 h 87"/>
                  <a:gd name="T6" fmla="*/ 44 w 44"/>
                  <a:gd name="T7" fmla="*/ 0 h 87"/>
                  <a:gd name="T8" fmla="*/ 33 w 44"/>
                  <a:gd name="T9" fmla="*/ 0 h 87"/>
                  <a:gd name="T10" fmla="*/ 11 w 44"/>
                  <a:gd name="T11" fmla="*/ 22 h 87"/>
                  <a:gd name="T12" fmla="*/ 0 w 44"/>
                  <a:gd name="T13" fmla="*/ 43 h 87"/>
                  <a:gd name="T14" fmla="*/ 11 w 4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7">
                    <a:moveTo>
                      <a:pt x="11" y="87"/>
                    </a:moveTo>
                    <a:lnTo>
                      <a:pt x="33" y="55"/>
                    </a:lnTo>
                    <a:lnTo>
                      <a:pt x="33" y="10"/>
                    </a:lnTo>
                    <a:lnTo>
                      <a:pt x="44" y="0"/>
                    </a:lnTo>
                    <a:lnTo>
                      <a:pt x="33" y="0"/>
                    </a:lnTo>
                    <a:lnTo>
                      <a:pt x="11" y="22"/>
                    </a:lnTo>
                    <a:lnTo>
                      <a:pt x="0" y="43"/>
                    </a:lnTo>
                    <a:lnTo>
                      <a:pt x="11" y="8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4" name="Freeform 100"/>
              <p:cNvSpPr>
                <a:spLocks/>
              </p:cNvSpPr>
              <p:nvPr/>
            </p:nvSpPr>
            <p:spPr bwMode="auto">
              <a:xfrm>
                <a:off x="4682" y="1984"/>
                <a:ext cx="44" cy="87"/>
              </a:xfrm>
              <a:custGeom>
                <a:avLst/>
                <a:gdLst>
                  <a:gd name="T0" fmla="*/ 11 w 44"/>
                  <a:gd name="T1" fmla="*/ 87 h 87"/>
                  <a:gd name="T2" fmla="*/ 33 w 44"/>
                  <a:gd name="T3" fmla="*/ 55 h 87"/>
                  <a:gd name="T4" fmla="*/ 33 w 44"/>
                  <a:gd name="T5" fmla="*/ 10 h 87"/>
                  <a:gd name="T6" fmla="*/ 44 w 44"/>
                  <a:gd name="T7" fmla="*/ 0 h 87"/>
                  <a:gd name="T8" fmla="*/ 33 w 44"/>
                  <a:gd name="T9" fmla="*/ 0 h 87"/>
                  <a:gd name="T10" fmla="*/ 11 w 44"/>
                  <a:gd name="T11" fmla="*/ 22 h 87"/>
                  <a:gd name="T12" fmla="*/ 0 w 44"/>
                  <a:gd name="T13" fmla="*/ 43 h 87"/>
                  <a:gd name="T14" fmla="*/ 11 w 44"/>
                  <a:gd name="T15" fmla="*/ 87 h 8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 h="87">
                    <a:moveTo>
                      <a:pt x="11" y="87"/>
                    </a:moveTo>
                    <a:lnTo>
                      <a:pt x="33" y="55"/>
                    </a:lnTo>
                    <a:lnTo>
                      <a:pt x="33" y="10"/>
                    </a:lnTo>
                    <a:lnTo>
                      <a:pt x="44" y="0"/>
                    </a:lnTo>
                    <a:lnTo>
                      <a:pt x="33" y="0"/>
                    </a:lnTo>
                    <a:lnTo>
                      <a:pt x="11" y="22"/>
                    </a:lnTo>
                    <a:lnTo>
                      <a:pt x="0" y="43"/>
                    </a:lnTo>
                    <a:lnTo>
                      <a:pt x="11" y="8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5" name="Freeform 101"/>
              <p:cNvSpPr>
                <a:spLocks/>
              </p:cNvSpPr>
              <p:nvPr/>
            </p:nvSpPr>
            <p:spPr bwMode="auto">
              <a:xfrm>
                <a:off x="4692" y="1973"/>
                <a:ext cx="97" cy="98"/>
              </a:xfrm>
              <a:custGeom>
                <a:avLst/>
                <a:gdLst>
                  <a:gd name="T0" fmla="*/ 97 w 97"/>
                  <a:gd name="T1" fmla="*/ 21 h 98"/>
                  <a:gd name="T2" fmla="*/ 97 w 97"/>
                  <a:gd name="T3" fmla="*/ 0 h 98"/>
                  <a:gd name="T4" fmla="*/ 87 w 97"/>
                  <a:gd name="T5" fmla="*/ 0 h 98"/>
                  <a:gd name="T6" fmla="*/ 43 w 97"/>
                  <a:gd name="T7" fmla="*/ 21 h 98"/>
                  <a:gd name="T8" fmla="*/ 22 w 97"/>
                  <a:gd name="T9" fmla="*/ 21 h 98"/>
                  <a:gd name="T10" fmla="*/ 22 w 97"/>
                  <a:gd name="T11" fmla="*/ 65 h 98"/>
                  <a:gd name="T12" fmla="*/ 0 w 97"/>
                  <a:gd name="T13" fmla="*/ 98 h 98"/>
                  <a:gd name="T14" fmla="*/ 33 w 97"/>
                  <a:gd name="T15" fmla="*/ 98 h 98"/>
                  <a:gd name="T16" fmla="*/ 43 w 97"/>
                  <a:gd name="T17" fmla="*/ 87 h 98"/>
                  <a:gd name="T18" fmla="*/ 54 w 97"/>
                  <a:gd name="T19" fmla="*/ 87 h 98"/>
                  <a:gd name="T20" fmla="*/ 65 w 97"/>
                  <a:gd name="T21" fmla="*/ 65 h 98"/>
                  <a:gd name="T22" fmla="*/ 54 w 97"/>
                  <a:gd name="T23" fmla="*/ 54 h 98"/>
                  <a:gd name="T24" fmla="*/ 97 w 97"/>
                  <a:gd name="T25"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8">
                    <a:moveTo>
                      <a:pt x="97" y="21"/>
                    </a:moveTo>
                    <a:lnTo>
                      <a:pt x="97" y="0"/>
                    </a:lnTo>
                    <a:lnTo>
                      <a:pt x="87" y="0"/>
                    </a:lnTo>
                    <a:lnTo>
                      <a:pt x="43" y="21"/>
                    </a:lnTo>
                    <a:lnTo>
                      <a:pt x="22" y="21"/>
                    </a:lnTo>
                    <a:lnTo>
                      <a:pt x="22" y="65"/>
                    </a:lnTo>
                    <a:lnTo>
                      <a:pt x="0" y="98"/>
                    </a:lnTo>
                    <a:lnTo>
                      <a:pt x="33" y="98"/>
                    </a:lnTo>
                    <a:lnTo>
                      <a:pt x="43" y="87"/>
                    </a:lnTo>
                    <a:lnTo>
                      <a:pt x="54" y="87"/>
                    </a:lnTo>
                    <a:lnTo>
                      <a:pt x="65" y="65"/>
                    </a:lnTo>
                    <a:lnTo>
                      <a:pt x="54" y="54"/>
                    </a:lnTo>
                    <a:lnTo>
                      <a:pt x="97" y="2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6" name="Freeform 102"/>
              <p:cNvSpPr>
                <a:spLocks/>
              </p:cNvSpPr>
              <p:nvPr/>
            </p:nvSpPr>
            <p:spPr bwMode="auto">
              <a:xfrm>
                <a:off x="4692" y="1973"/>
                <a:ext cx="97" cy="98"/>
              </a:xfrm>
              <a:custGeom>
                <a:avLst/>
                <a:gdLst>
                  <a:gd name="T0" fmla="*/ 97 w 97"/>
                  <a:gd name="T1" fmla="*/ 21 h 98"/>
                  <a:gd name="T2" fmla="*/ 97 w 97"/>
                  <a:gd name="T3" fmla="*/ 0 h 98"/>
                  <a:gd name="T4" fmla="*/ 87 w 97"/>
                  <a:gd name="T5" fmla="*/ 0 h 98"/>
                  <a:gd name="T6" fmla="*/ 43 w 97"/>
                  <a:gd name="T7" fmla="*/ 21 h 98"/>
                  <a:gd name="T8" fmla="*/ 22 w 97"/>
                  <a:gd name="T9" fmla="*/ 21 h 98"/>
                  <a:gd name="T10" fmla="*/ 22 w 97"/>
                  <a:gd name="T11" fmla="*/ 65 h 98"/>
                  <a:gd name="T12" fmla="*/ 0 w 97"/>
                  <a:gd name="T13" fmla="*/ 98 h 98"/>
                  <a:gd name="T14" fmla="*/ 33 w 97"/>
                  <a:gd name="T15" fmla="*/ 98 h 98"/>
                  <a:gd name="T16" fmla="*/ 43 w 97"/>
                  <a:gd name="T17" fmla="*/ 87 h 98"/>
                  <a:gd name="T18" fmla="*/ 54 w 97"/>
                  <a:gd name="T19" fmla="*/ 87 h 98"/>
                  <a:gd name="T20" fmla="*/ 65 w 97"/>
                  <a:gd name="T21" fmla="*/ 65 h 98"/>
                  <a:gd name="T22" fmla="*/ 54 w 97"/>
                  <a:gd name="T23" fmla="*/ 54 h 98"/>
                  <a:gd name="T24" fmla="*/ 97 w 97"/>
                  <a:gd name="T25"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8">
                    <a:moveTo>
                      <a:pt x="97" y="21"/>
                    </a:moveTo>
                    <a:lnTo>
                      <a:pt x="97" y="0"/>
                    </a:lnTo>
                    <a:lnTo>
                      <a:pt x="87" y="0"/>
                    </a:lnTo>
                    <a:lnTo>
                      <a:pt x="43" y="21"/>
                    </a:lnTo>
                    <a:lnTo>
                      <a:pt x="22" y="21"/>
                    </a:lnTo>
                    <a:lnTo>
                      <a:pt x="22" y="65"/>
                    </a:lnTo>
                    <a:lnTo>
                      <a:pt x="0" y="98"/>
                    </a:lnTo>
                    <a:lnTo>
                      <a:pt x="33" y="98"/>
                    </a:lnTo>
                    <a:lnTo>
                      <a:pt x="43" y="87"/>
                    </a:lnTo>
                    <a:lnTo>
                      <a:pt x="54" y="87"/>
                    </a:lnTo>
                    <a:lnTo>
                      <a:pt x="65" y="65"/>
                    </a:lnTo>
                    <a:lnTo>
                      <a:pt x="54" y="54"/>
                    </a:lnTo>
                    <a:lnTo>
                      <a:pt x="97"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7" name="Freeform 103"/>
              <p:cNvSpPr>
                <a:spLocks/>
              </p:cNvSpPr>
              <p:nvPr/>
            </p:nvSpPr>
            <p:spPr bwMode="auto">
              <a:xfrm>
                <a:off x="4692" y="1973"/>
                <a:ext cx="97" cy="98"/>
              </a:xfrm>
              <a:custGeom>
                <a:avLst/>
                <a:gdLst>
                  <a:gd name="T0" fmla="*/ 97 w 97"/>
                  <a:gd name="T1" fmla="*/ 21 h 98"/>
                  <a:gd name="T2" fmla="*/ 97 w 97"/>
                  <a:gd name="T3" fmla="*/ 0 h 98"/>
                  <a:gd name="T4" fmla="*/ 87 w 97"/>
                  <a:gd name="T5" fmla="*/ 0 h 98"/>
                  <a:gd name="T6" fmla="*/ 43 w 97"/>
                  <a:gd name="T7" fmla="*/ 21 h 98"/>
                  <a:gd name="T8" fmla="*/ 22 w 97"/>
                  <a:gd name="T9" fmla="*/ 21 h 98"/>
                  <a:gd name="T10" fmla="*/ 22 w 97"/>
                  <a:gd name="T11" fmla="*/ 65 h 98"/>
                  <a:gd name="T12" fmla="*/ 0 w 97"/>
                  <a:gd name="T13" fmla="*/ 98 h 98"/>
                  <a:gd name="T14" fmla="*/ 33 w 97"/>
                  <a:gd name="T15" fmla="*/ 98 h 98"/>
                  <a:gd name="T16" fmla="*/ 43 w 97"/>
                  <a:gd name="T17" fmla="*/ 87 h 98"/>
                  <a:gd name="T18" fmla="*/ 54 w 97"/>
                  <a:gd name="T19" fmla="*/ 87 h 98"/>
                  <a:gd name="T20" fmla="*/ 65 w 97"/>
                  <a:gd name="T21" fmla="*/ 65 h 98"/>
                  <a:gd name="T22" fmla="*/ 54 w 97"/>
                  <a:gd name="T23" fmla="*/ 54 h 98"/>
                  <a:gd name="T24" fmla="*/ 97 w 97"/>
                  <a:gd name="T25" fmla="*/ 21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7" h="98">
                    <a:moveTo>
                      <a:pt x="97" y="21"/>
                    </a:moveTo>
                    <a:lnTo>
                      <a:pt x="97" y="0"/>
                    </a:lnTo>
                    <a:lnTo>
                      <a:pt x="87" y="0"/>
                    </a:lnTo>
                    <a:lnTo>
                      <a:pt x="43" y="21"/>
                    </a:lnTo>
                    <a:lnTo>
                      <a:pt x="22" y="21"/>
                    </a:lnTo>
                    <a:lnTo>
                      <a:pt x="22" y="65"/>
                    </a:lnTo>
                    <a:lnTo>
                      <a:pt x="0" y="98"/>
                    </a:lnTo>
                    <a:lnTo>
                      <a:pt x="33" y="98"/>
                    </a:lnTo>
                    <a:lnTo>
                      <a:pt x="43" y="87"/>
                    </a:lnTo>
                    <a:lnTo>
                      <a:pt x="54" y="87"/>
                    </a:lnTo>
                    <a:lnTo>
                      <a:pt x="65" y="65"/>
                    </a:lnTo>
                    <a:lnTo>
                      <a:pt x="54" y="54"/>
                    </a:lnTo>
                    <a:lnTo>
                      <a:pt x="97"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38" name="Freeform 104"/>
              <p:cNvSpPr>
                <a:spLocks/>
              </p:cNvSpPr>
              <p:nvPr/>
            </p:nvSpPr>
            <p:spPr bwMode="auto">
              <a:xfrm>
                <a:off x="4909" y="2059"/>
                <a:ext cx="33" cy="22"/>
              </a:xfrm>
              <a:custGeom>
                <a:avLst/>
                <a:gdLst>
                  <a:gd name="T0" fmla="*/ 33 w 33"/>
                  <a:gd name="T1" fmla="*/ 11 h 22"/>
                  <a:gd name="T2" fmla="*/ 10 w 33"/>
                  <a:gd name="T3" fmla="*/ 0 h 22"/>
                  <a:gd name="T4" fmla="*/ 0 w 33"/>
                  <a:gd name="T5" fmla="*/ 11 h 22"/>
                  <a:gd name="T6" fmla="*/ 10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lnTo>
                      <a:pt x="10" y="0"/>
                    </a:lnTo>
                    <a:lnTo>
                      <a:pt x="0" y="11"/>
                    </a:lnTo>
                    <a:lnTo>
                      <a:pt x="10" y="22"/>
                    </a:lnTo>
                    <a:lnTo>
                      <a:pt x="33"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39" name="Freeform 105"/>
              <p:cNvSpPr>
                <a:spLocks/>
              </p:cNvSpPr>
              <p:nvPr/>
            </p:nvSpPr>
            <p:spPr bwMode="auto">
              <a:xfrm>
                <a:off x="4909" y="2059"/>
                <a:ext cx="33" cy="22"/>
              </a:xfrm>
              <a:custGeom>
                <a:avLst/>
                <a:gdLst>
                  <a:gd name="T0" fmla="*/ 33 w 33"/>
                  <a:gd name="T1" fmla="*/ 11 h 22"/>
                  <a:gd name="T2" fmla="*/ 10 w 33"/>
                  <a:gd name="T3" fmla="*/ 0 h 22"/>
                  <a:gd name="T4" fmla="*/ 0 w 33"/>
                  <a:gd name="T5" fmla="*/ 11 h 22"/>
                  <a:gd name="T6" fmla="*/ 10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lnTo>
                      <a:pt x="10" y="0"/>
                    </a:lnTo>
                    <a:lnTo>
                      <a:pt x="0" y="11"/>
                    </a:lnTo>
                    <a:lnTo>
                      <a:pt x="10" y="22"/>
                    </a:lnTo>
                    <a:lnTo>
                      <a:pt x="33"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0" name="Freeform 106"/>
              <p:cNvSpPr>
                <a:spLocks/>
              </p:cNvSpPr>
              <p:nvPr/>
            </p:nvSpPr>
            <p:spPr bwMode="auto">
              <a:xfrm>
                <a:off x="4909" y="2059"/>
                <a:ext cx="33" cy="22"/>
              </a:xfrm>
              <a:custGeom>
                <a:avLst/>
                <a:gdLst>
                  <a:gd name="T0" fmla="*/ 33 w 33"/>
                  <a:gd name="T1" fmla="*/ 11 h 22"/>
                  <a:gd name="T2" fmla="*/ 10 w 33"/>
                  <a:gd name="T3" fmla="*/ 0 h 22"/>
                  <a:gd name="T4" fmla="*/ 0 w 33"/>
                  <a:gd name="T5" fmla="*/ 11 h 22"/>
                  <a:gd name="T6" fmla="*/ 10 w 33"/>
                  <a:gd name="T7" fmla="*/ 22 h 22"/>
                  <a:gd name="T8" fmla="*/ 33 w 33"/>
                  <a:gd name="T9" fmla="*/ 11 h 22"/>
                </a:gdLst>
                <a:ahLst/>
                <a:cxnLst>
                  <a:cxn ang="0">
                    <a:pos x="T0" y="T1"/>
                  </a:cxn>
                  <a:cxn ang="0">
                    <a:pos x="T2" y="T3"/>
                  </a:cxn>
                  <a:cxn ang="0">
                    <a:pos x="T4" y="T5"/>
                  </a:cxn>
                  <a:cxn ang="0">
                    <a:pos x="T6" y="T7"/>
                  </a:cxn>
                  <a:cxn ang="0">
                    <a:pos x="T8" y="T9"/>
                  </a:cxn>
                </a:cxnLst>
                <a:rect l="0" t="0" r="r" b="b"/>
                <a:pathLst>
                  <a:path w="33" h="22">
                    <a:moveTo>
                      <a:pt x="33" y="11"/>
                    </a:moveTo>
                    <a:lnTo>
                      <a:pt x="10" y="0"/>
                    </a:lnTo>
                    <a:lnTo>
                      <a:pt x="0" y="11"/>
                    </a:lnTo>
                    <a:lnTo>
                      <a:pt x="10" y="22"/>
                    </a:lnTo>
                    <a:lnTo>
                      <a:pt x="33"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1" name="Freeform 107"/>
              <p:cNvSpPr>
                <a:spLocks/>
              </p:cNvSpPr>
              <p:nvPr/>
            </p:nvSpPr>
            <p:spPr bwMode="auto">
              <a:xfrm>
                <a:off x="4789" y="1865"/>
                <a:ext cx="196" cy="206"/>
              </a:xfrm>
              <a:custGeom>
                <a:avLst/>
                <a:gdLst>
                  <a:gd name="T0" fmla="*/ 153 w 196"/>
                  <a:gd name="T1" fmla="*/ 206 h 206"/>
                  <a:gd name="T2" fmla="*/ 164 w 196"/>
                  <a:gd name="T3" fmla="*/ 195 h 206"/>
                  <a:gd name="T4" fmla="*/ 196 w 196"/>
                  <a:gd name="T5" fmla="*/ 195 h 206"/>
                  <a:gd name="T6" fmla="*/ 196 w 196"/>
                  <a:gd name="T7" fmla="*/ 184 h 206"/>
                  <a:gd name="T8" fmla="*/ 186 w 196"/>
                  <a:gd name="T9" fmla="*/ 174 h 206"/>
                  <a:gd name="T10" fmla="*/ 164 w 196"/>
                  <a:gd name="T11" fmla="*/ 130 h 206"/>
                  <a:gd name="T12" fmla="*/ 142 w 196"/>
                  <a:gd name="T13" fmla="*/ 119 h 206"/>
                  <a:gd name="T14" fmla="*/ 131 w 196"/>
                  <a:gd name="T15" fmla="*/ 87 h 206"/>
                  <a:gd name="T16" fmla="*/ 142 w 196"/>
                  <a:gd name="T17" fmla="*/ 66 h 206"/>
                  <a:gd name="T18" fmla="*/ 142 w 196"/>
                  <a:gd name="T19" fmla="*/ 33 h 206"/>
                  <a:gd name="T20" fmla="*/ 131 w 196"/>
                  <a:gd name="T21" fmla="*/ 33 h 206"/>
                  <a:gd name="T22" fmla="*/ 121 w 196"/>
                  <a:gd name="T23" fmla="*/ 12 h 206"/>
                  <a:gd name="T24" fmla="*/ 77 w 196"/>
                  <a:gd name="T25" fmla="*/ 0 h 206"/>
                  <a:gd name="T26" fmla="*/ 77 w 196"/>
                  <a:gd name="T27" fmla="*/ 12 h 206"/>
                  <a:gd name="T28" fmla="*/ 55 w 196"/>
                  <a:gd name="T29" fmla="*/ 21 h 206"/>
                  <a:gd name="T30" fmla="*/ 33 w 196"/>
                  <a:gd name="T31" fmla="*/ 77 h 206"/>
                  <a:gd name="T32" fmla="*/ 0 w 196"/>
                  <a:gd name="T33" fmla="*/ 108 h 206"/>
                  <a:gd name="T34" fmla="*/ 0 w 196"/>
                  <a:gd name="T35" fmla="*/ 130 h 206"/>
                  <a:gd name="T36" fmla="*/ 33 w 196"/>
                  <a:gd name="T37" fmla="*/ 141 h 206"/>
                  <a:gd name="T38" fmla="*/ 77 w 196"/>
                  <a:gd name="T39" fmla="*/ 174 h 206"/>
                  <a:gd name="T40" fmla="*/ 88 w 196"/>
                  <a:gd name="T41" fmla="*/ 184 h 206"/>
                  <a:gd name="T42" fmla="*/ 88 w 196"/>
                  <a:gd name="T43" fmla="*/ 195 h 206"/>
                  <a:gd name="T44" fmla="*/ 121 w 196"/>
                  <a:gd name="T45" fmla="*/ 206 h 206"/>
                  <a:gd name="T46" fmla="*/ 131 w 196"/>
                  <a:gd name="T47" fmla="*/ 195 h 206"/>
                  <a:gd name="T48" fmla="*/ 153 w 196"/>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206">
                    <a:moveTo>
                      <a:pt x="153" y="206"/>
                    </a:moveTo>
                    <a:lnTo>
                      <a:pt x="164" y="195"/>
                    </a:lnTo>
                    <a:lnTo>
                      <a:pt x="196" y="195"/>
                    </a:lnTo>
                    <a:lnTo>
                      <a:pt x="196" y="184"/>
                    </a:lnTo>
                    <a:lnTo>
                      <a:pt x="186" y="174"/>
                    </a:lnTo>
                    <a:lnTo>
                      <a:pt x="164" y="130"/>
                    </a:lnTo>
                    <a:lnTo>
                      <a:pt x="142" y="119"/>
                    </a:lnTo>
                    <a:lnTo>
                      <a:pt x="131" y="87"/>
                    </a:lnTo>
                    <a:lnTo>
                      <a:pt x="142" y="66"/>
                    </a:lnTo>
                    <a:lnTo>
                      <a:pt x="142" y="33"/>
                    </a:lnTo>
                    <a:lnTo>
                      <a:pt x="131" y="33"/>
                    </a:lnTo>
                    <a:lnTo>
                      <a:pt x="121" y="12"/>
                    </a:lnTo>
                    <a:lnTo>
                      <a:pt x="77" y="0"/>
                    </a:lnTo>
                    <a:lnTo>
                      <a:pt x="77" y="12"/>
                    </a:lnTo>
                    <a:lnTo>
                      <a:pt x="55" y="21"/>
                    </a:lnTo>
                    <a:lnTo>
                      <a:pt x="33" y="77"/>
                    </a:lnTo>
                    <a:lnTo>
                      <a:pt x="0" y="108"/>
                    </a:lnTo>
                    <a:lnTo>
                      <a:pt x="0" y="130"/>
                    </a:lnTo>
                    <a:lnTo>
                      <a:pt x="33" y="141"/>
                    </a:lnTo>
                    <a:lnTo>
                      <a:pt x="77" y="174"/>
                    </a:lnTo>
                    <a:lnTo>
                      <a:pt x="88" y="184"/>
                    </a:lnTo>
                    <a:lnTo>
                      <a:pt x="88" y="195"/>
                    </a:lnTo>
                    <a:lnTo>
                      <a:pt x="121" y="206"/>
                    </a:lnTo>
                    <a:lnTo>
                      <a:pt x="131" y="195"/>
                    </a:lnTo>
                    <a:lnTo>
                      <a:pt x="153" y="20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2" name="Freeform 108"/>
              <p:cNvSpPr>
                <a:spLocks/>
              </p:cNvSpPr>
              <p:nvPr/>
            </p:nvSpPr>
            <p:spPr bwMode="auto">
              <a:xfrm>
                <a:off x="4789" y="1865"/>
                <a:ext cx="196" cy="206"/>
              </a:xfrm>
              <a:custGeom>
                <a:avLst/>
                <a:gdLst>
                  <a:gd name="T0" fmla="*/ 153 w 196"/>
                  <a:gd name="T1" fmla="*/ 206 h 206"/>
                  <a:gd name="T2" fmla="*/ 164 w 196"/>
                  <a:gd name="T3" fmla="*/ 195 h 206"/>
                  <a:gd name="T4" fmla="*/ 196 w 196"/>
                  <a:gd name="T5" fmla="*/ 195 h 206"/>
                  <a:gd name="T6" fmla="*/ 196 w 196"/>
                  <a:gd name="T7" fmla="*/ 184 h 206"/>
                  <a:gd name="T8" fmla="*/ 186 w 196"/>
                  <a:gd name="T9" fmla="*/ 174 h 206"/>
                  <a:gd name="T10" fmla="*/ 164 w 196"/>
                  <a:gd name="T11" fmla="*/ 130 h 206"/>
                  <a:gd name="T12" fmla="*/ 142 w 196"/>
                  <a:gd name="T13" fmla="*/ 119 h 206"/>
                  <a:gd name="T14" fmla="*/ 131 w 196"/>
                  <a:gd name="T15" fmla="*/ 87 h 206"/>
                  <a:gd name="T16" fmla="*/ 142 w 196"/>
                  <a:gd name="T17" fmla="*/ 66 h 206"/>
                  <a:gd name="T18" fmla="*/ 142 w 196"/>
                  <a:gd name="T19" fmla="*/ 33 h 206"/>
                  <a:gd name="T20" fmla="*/ 131 w 196"/>
                  <a:gd name="T21" fmla="*/ 33 h 206"/>
                  <a:gd name="T22" fmla="*/ 121 w 196"/>
                  <a:gd name="T23" fmla="*/ 12 h 206"/>
                  <a:gd name="T24" fmla="*/ 77 w 196"/>
                  <a:gd name="T25" fmla="*/ 0 h 206"/>
                  <a:gd name="T26" fmla="*/ 77 w 196"/>
                  <a:gd name="T27" fmla="*/ 12 h 206"/>
                  <a:gd name="T28" fmla="*/ 55 w 196"/>
                  <a:gd name="T29" fmla="*/ 21 h 206"/>
                  <a:gd name="T30" fmla="*/ 33 w 196"/>
                  <a:gd name="T31" fmla="*/ 77 h 206"/>
                  <a:gd name="T32" fmla="*/ 0 w 196"/>
                  <a:gd name="T33" fmla="*/ 108 h 206"/>
                  <a:gd name="T34" fmla="*/ 0 w 196"/>
                  <a:gd name="T35" fmla="*/ 130 h 206"/>
                  <a:gd name="T36" fmla="*/ 33 w 196"/>
                  <a:gd name="T37" fmla="*/ 141 h 206"/>
                  <a:gd name="T38" fmla="*/ 77 w 196"/>
                  <a:gd name="T39" fmla="*/ 174 h 206"/>
                  <a:gd name="T40" fmla="*/ 88 w 196"/>
                  <a:gd name="T41" fmla="*/ 184 h 206"/>
                  <a:gd name="T42" fmla="*/ 88 w 196"/>
                  <a:gd name="T43" fmla="*/ 195 h 206"/>
                  <a:gd name="T44" fmla="*/ 121 w 196"/>
                  <a:gd name="T45" fmla="*/ 206 h 206"/>
                  <a:gd name="T46" fmla="*/ 131 w 196"/>
                  <a:gd name="T47" fmla="*/ 195 h 206"/>
                  <a:gd name="T48" fmla="*/ 153 w 196"/>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206">
                    <a:moveTo>
                      <a:pt x="153" y="206"/>
                    </a:moveTo>
                    <a:lnTo>
                      <a:pt x="164" y="195"/>
                    </a:lnTo>
                    <a:lnTo>
                      <a:pt x="196" y="195"/>
                    </a:lnTo>
                    <a:lnTo>
                      <a:pt x="196" y="184"/>
                    </a:lnTo>
                    <a:lnTo>
                      <a:pt x="186" y="174"/>
                    </a:lnTo>
                    <a:lnTo>
                      <a:pt x="164" y="130"/>
                    </a:lnTo>
                    <a:lnTo>
                      <a:pt x="142" y="119"/>
                    </a:lnTo>
                    <a:lnTo>
                      <a:pt x="131" y="87"/>
                    </a:lnTo>
                    <a:lnTo>
                      <a:pt x="142" y="66"/>
                    </a:lnTo>
                    <a:lnTo>
                      <a:pt x="142" y="33"/>
                    </a:lnTo>
                    <a:lnTo>
                      <a:pt x="131" y="33"/>
                    </a:lnTo>
                    <a:lnTo>
                      <a:pt x="121" y="12"/>
                    </a:lnTo>
                    <a:lnTo>
                      <a:pt x="77" y="0"/>
                    </a:lnTo>
                    <a:lnTo>
                      <a:pt x="77" y="12"/>
                    </a:lnTo>
                    <a:lnTo>
                      <a:pt x="55" y="21"/>
                    </a:lnTo>
                    <a:lnTo>
                      <a:pt x="33" y="77"/>
                    </a:lnTo>
                    <a:lnTo>
                      <a:pt x="0" y="108"/>
                    </a:lnTo>
                    <a:lnTo>
                      <a:pt x="0" y="130"/>
                    </a:lnTo>
                    <a:lnTo>
                      <a:pt x="33" y="141"/>
                    </a:lnTo>
                    <a:lnTo>
                      <a:pt x="77" y="174"/>
                    </a:lnTo>
                    <a:lnTo>
                      <a:pt x="88" y="184"/>
                    </a:lnTo>
                    <a:lnTo>
                      <a:pt x="88" y="195"/>
                    </a:lnTo>
                    <a:lnTo>
                      <a:pt x="121" y="206"/>
                    </a:lnTo>
                    <a:lnTo>
                      <a:pt x="131" y="195"/>
                    </a:lnTo>
                    <a:lnTo>
                      <a:pt x="153" y="20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3" name="Freeform 109"/>
              <p:cNvSpPr>
                <a:spLocks/>
              </p:cNvSpPr>
              <p:nvPr/>
            </p:nvSpPr>
            <p:spPr bwMode="auto">
              <a:xfrm>
                <a:off x="4789" y="1865"/>
                <a:ext cx="196" cy="206"/>
              </a:xfrm>
              <a:custGeom>
                <a:avLst/>
                <a:gdLst>
                  <a:gd name="T0" fmla="*/ 153 w 196"/>
                  <a:gd name="T1" fmla="*/ 206 h 206"/>
                  <a:gd name="T2" fmla="*/ 164 w 196"/>
                  <a:gd name="T3" fmla="*/ 195 h 206"/>
                  <a:gd name="T4" fmla="*/ 196 w 196"/>
                  <a:gd name="T5" fmla="*/ 195 h 206"/>
                  <a:gd name="T6" fmla="*/ 196 w 196"/>
                  <a:gd name="T7" fmla="*/ 184 h 206"/>
                  <a:gd name="T8" fmla="*/ 186 w 196"/>
                  <a:gd name="T9" fmla="*/ 174 h 206"/>
                  <a:gd name="T10" fmla="*/ 164 w 196"/>
                  <a:gd name="T11" fmla="*/ 130 h 206"/>
                  <a:gd name="T12" fmla="*/ 142 w 196"/>
                  <a:gd name="T13" fmla="*/ 119 h 206"/>
                  <a:gd name="T14" fmla="*/ 131 w 196"/>
                  <a:gd name="T15" fmla="*/ 87 h 206"/>
                  <a:gd name="T16" fmla="*/ 142 w 196"/>
                  <a:gd name="T17" fmla="*/ 66 h 206"/>
                  <a:gd name="T18" fmla="*/ 142 w 196"/>
                  <a:gd name="T19" fmla="*/ 33 h 206"/>
                  <a:gd name="T20" fmla="*/ 131 w 196"/>
                  <a:gd name="T21" fmla="*/ 33 h 206"/>
                  <a:gd name="T22" fmla="*/ 121 w 196"/>
                  <a:gd name="T23" fmla="*/ 12 h 206"/>
                  <a:gd name="T24" fmla="*/ 77 w 196"/>
                  <a:gd name="T25" fmla="*/ 0 h 206"/>
                  <a:gd name="T26" fmla="*/ 77 w 196"/>
                  <a:gd name="T27" fmla="*/ 12 h 206"/>
                  <a:gd name="T28" fmla="*/ 55 w 196"/>
                  <a:gd name="T29" fmla="*/ 21 h 206"/>
                  <a:gd name="T30" fmla="*/ 33 w 196"/>
                  <a:gd name="T31" fmla="*/ 77 h 206"/>
                  <a:gd name="T32" fmla="*/ 0 w 196"/>
                  <a:gd name="T33" fmla="*/ 108 h 206"/>
                  <a:gd name="T34" fmla="*/ 0 w 196"/>
                  <a:gd name="T35" fmla="*/ 130 h 206"/>
                  <a:gd name="T36" fmla="*/ 33 w 196"/>
                  <a:gd name="T37" fmla="*/ 141 h 206"/>
                  <a:gd name="T38" fmla="*/ 77 w 196"/>
                  <a:gd name="T39" fmla="*/ 174 h 206"/>
                  <a:gd name="T40" fmla="*/ 88 w 196"/>
                  <a:gd name="T41" fmla="*/ 184 h 206"/>
                  <a:gd name="T42" fmla="*/ 88 w 196"/>
                  <a:gd name="T43" fmla="*/ 195 h 206"/>
                  <a:gd name="T44" fmla="*/ 121 w 196"/>
                  <a:gd name="T45" fmla="*/ 206 h 206"/>
                  <a:gd name="T46" fmla="*/ 131 w 196"/>
                  <a:gd name="T47" fmla="*/ 195 h 206"/>
                  <a:gd name="T48" fmla="*/ 153 w 196"/>
                  <a:gd name="T49"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96" h="206">
                    <a:moveTo>
                      <a:pt x="153" y="206"/>
                    </a:moveTo>
                    <a:lnTo>
                      <a:pt x="164" y="195"/>
                    </a:lnTo>
                    <a:lnTo>
                      <a:pt x="196" y="195"/>
                    </a:lnTo>
                    <a:lnTo>
                      <a:pt x="196" y="184"/>
                    </a:lnTo>
                    <a:lnTo>
                      <a:pt x="186" y="174"/>
                    </a:lnTo>
                    <a:lnTo>
                      <a:pt x="164" y="130"/>
                    </a:lnTo>
                    <a:lnTo>
                      <a:pt x="142" y="119"/>
                    </a:lnTo>
                    <a:lnTo>
                      <a:pt x="131" y="87"/>
                    </a:lnTo>
                    <a:lnTo>
                      <a:pt x="142" y="66"/>
                    </a:lnTo>
                    <a:lnTo>
                      <a:pt x="142" y="33"/>
                    </a:lnTo>
                    <a:lnTo>
                      <a:pt x="131" y="33"/>
                    </a:lnTo>
                    <a:lnTo>
                      <a:pt x="121" y="12"/>
                    </a:lnTo>
                    <a:lnTo>
                      <a:pt x="77" y="0"/>
                    </a:lnTo>
                    <a:lnTo>
                      <a:pt x="77" y="12"/>
                    </a:lnTo>
                    <a:lnTo>
                      <a:pt x="55" y="21"/>
                    </a:lnTo>
                    <a:lnTo>
                      <a:pt x="33" y="77"/>
                    </a:lnTo>
                    <a:lnTo>
                      <a:pt x="0" y="108"/>
                    </a:lnTo>
                    <a:lnTo>
                      <a:pt x="0" y="130"/>
                    </a:lnTo>
                    <a:lnTo>
                      <a:pt x="33" y="141"/>
                    </a:lnTo>
                    <a:lnTo>
                      <a:pt x="77" y="174"/>
                    </a:lnTo>
                    <a:lnTo>
                      <a:pt x="88" y="184"/>
                    </a:lnTo>
                    <a:lnTo>
                      <a:pt x="88" y="195"/>
                    </a:lnTo>
                    <a:lnTo>
                      <a:pt x="121" y="206"/>
                    </a:lnTo>
                    <a:lnTo>
                      <a:pt x="131" y="195"/>
                    </a:lnTo>
                    <a:lnTo>
                      <a:pt x="153" y="20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4" name="Freeform 110"/>
              <p:cNvSpPr>
                <a:spLocks/>
              </p:cNvSpPr>
              <p:nvPr/>
            </p:nvSpPr>
            <p:spPr bwMode="auto">
              <a:xfrm>
                <a:off x="4942" y="2059"/>
                <a:ext cx="43" cy="22"/>
              </a:xfrm>
              <a:custGeom>
                <a:avLst/>
                <a:gdLst>
                  <a:gd name="T0" fmla="*/ 43 w 43"/>
                  <a:gd name="T1" fmla="*/ 22 h 22"/>
                  <a:gd name="T2" fmla="*/ 33 w 43"/>
                  <a:gd name="T3" fmla="*/ 11 h 22"/>
                  <a:gd name="T4" fmla="*/ 43 w 43"/>
                  <a:gd name="T5" fmla="*/ 0 h 22"/>
                  <a:gd name="T6" fmla="*/ 11 w 43"/>
                  <a:gd name="T7" fmla="*/ 0 h 22"/>
                  <a:gd name="T8" fmla="*/ 0 w 43"/>
                  <a:gd name="T9" fmla="*/ 11 h 22"/>
                  <a:gd name="T10" fmla="*/ 43 w 43"/>
                  <a:gd name="T11" fmla="*/ 22 h 22"/>
                </a:gdLst>
                <a:ahLst/>
                <a:cxnLst>
                  <a:cxn ang="0">
                    <a:pos x="T0" y="T1"/>
                  </a:cxn>
                  <a:cxn ang="0">
                    <a:pos x="T2" y="T3"/>
                  </a:cxn>
                  <a:cxn ang="0">
                    <a:pos x="T4" y="T5"/>
                  </a:cxn>
                  <a:cxn ang="0">
                    <a:pos x="T6" y="T7"/>
                  </a:cxn>
                  <a:cxn ang="0">
                    <a:pos x="T8" y="T9"/>
                  </a:cxn>
                  <a:cxn ang="0">
                    <a:pos x="T10" y="T11"/>
                  </a:cxn>
                </a:cxnLst>
                <a:rect l="0" t="0" r="r" b="b"/>
                <a:pathLst>
                  <a:path w="43" h="22">
                    <a:moveTo>
                      <a:pt x="43" y="22"/>
                    </a:moveTo>
                    <a:lnTo>
                      <a:pt x="33" y="11"/>
                    </a:lnTo>
                    <a:lnTo>
                      <a:pt x="43" y="0"/>
                    </a:lnTo>
                    <a:lnTo>
                      <a:pt x="11" y="0"/>
                    </a:lnTo>
                    <a:lnTo>
                      <a:pt x="0" y="11"/>
                    </a:lnTo>
                    <a:lnTo>
                      <a:pt x="43" y="2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5" name="Freeform 111"/>
              <p:cNvSpPr>
                <a:spLocks/>
              </p:cNvSpPr>
              <p:nvPr/>
            </p:nvSpPr>
            <p:spPr bwMode="auto">
              <a:xfrm>
                <a:off x="4942" y="2059"/>
                <a:ext cx="43" cy="22"/>
              </a:xfrm>
              <a:custGeom>
                <a:avLst/>
                <a:gdLst>
                  <a:gd name="T0" fmla="*/ 43 w 43"/>
                  <a:gd name="T1" fmla="*/ 22 h 22"/>
                  <a:gd name="T2" fmla="*/ 33 w 43"/>
                  <a:gd name="T3" fmla="*/ 11 h 22"/>
                  <a:gd name="T4" fmla="*/ 43 w 43"/>
                  <a:gd name="T5" fmla="*/ 0 h 22"/>
                  <a:gd name="T6" fmla="*/ 11 w 43"/>
                  <a:gd name="T7" fmla="*/ 0 h 22"/>
                  <a:gd name="T8" fmla="*/ 0 w 43"/>
                  <a:gd name="T9" fmla="*/ 11 h 22"/>
                  <a:gd name="T10" fmla="*/ 43 w 43"/>
                  <a:gd name="T11" fmla="*/ 22 h 22"/>
                </a:gdLst>
                <a:ahLst/>
                <a:cxnLst>
                  <a:cxn ang="0">
                    <a:pos x="T0" y="T1"/>
                  </a:cxn>
                  <a:cxn ang="0">
                    <a:pos x="T2" y="T3"/>
                  </a:cxn>
                  <a:cxn ang="0">
                    <a:pos x="T4" y="T5"/>
                  </a:cxn>
                  <a:cxn ang="0">
                    <a:pos x="T6" y="T7"/>
                  </a:cxn>
                  <a:cxn ang="0">
                    <a:pos x="T8" y="T9"/>
                  </a:cxn>
                  <a:cxn ang="0">
                    <a:pos x="T10" y="T11"/>
                  </a:cxn>
                </a:cxnLst>
                <a:rect l="0" t="0" r="r" b="b"/>
                <a:pathLst>
                  <a:path w="43" h="22">
                    <a:moveTo>
                      <a:pt x="43" y="22"/>
                    </a:moveTo>
                    <a:lnTo>
                      <a:pt x="33" y="11"/>
                    </a:lnTo>
                    <a:lnTo>
                      <a:pt x="43" y="0"/>
                    </a:lnTo>
                    <a:lnTo>
                      <a:pt x="11" y="0"/>
                    </a:lnTo>
                    <a:lnTo>
                      <a:pt x="0" y="11"/>
                    </a:lnTo>
                    <a:lnTo>
                      <a:pt x="43" y="2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6" name="Freeform 112"/>
              <p:cNvSpPr>
                <a:spLocks/>
              </p:cNvSpPr>
              <p:nvPr/>
            </p:nvSpPr>
            <p:spPr bwMode="auto">
              <a:xfrm>
                <a:off x="4942" y="2059"/>
                <a:ext cx="43" cy="22"/>
              </a:xfrm>
              <a:custGeom>
                <a:avLst/>
                <a:gdLst>
                  <a:gd name="T0" fmla="*/ 43 w 43"/>
                  <a:gd name="T1" fmla="*/ 22 h 22"/>
                  <a:gd name="T2" fmla="*/ 33 w 43"/>
                  <a:gd name="T3" fmla="*/ 11 h 22"/>
                  <a:gd name="T4" fmla="*/ 43 w 43"/>
                  <a:gd name="T5" fmla="*/ 0 h 22"/>
                  <a:gd name="T6" fmla="*/ 11 w 43"/>
                  <a:gd name="T7" fmla="*/ 0 h 22"/>
                  <a:gd name="T8" fmla="*/ 0 w 43"/>
                  <a:gd name="T9" fmla="*/ 11 h 22"/>
                  <a:gd name="T10" fmla="*/ 43 w 43"/>
                  <a:gd name="T11" fmla="*/ 22 h 22"/>
                </a:gdLst>
                <a:ahLst/>
                <a:cxnLst>
                  <a:cxn ang="0">
                    <a:pos x="T0" y="T1"/>
                  </a:cxn>
                  <a:cxn ang="0">
                    <a:pos x="T2" y="T3"/>
                  </a:cxn>
                  <a:cxn ang="0">
                    <a:pos x="T4" y="T5"/>
                  </a:cxn>
                  <a:cxn ang="0">
                    <a:pos x="T6" y="T7"/>
                  </a:cxn>
                  <a:cxn ang="0">
                    <a:pos x="T8" y="T9"/>
                  </a:cxn>
                  <a:cxn ang="0">
                    <a:pos x="T10" y="T11"/>
                  </a:cxn>
                </a:cxnLst>
                <a:rect l="0" t="0" r="r" b="b"/>
                <a:pathLst>
                  <a:path w="43" h="22">
                    <a:moveTo>
                      <a:pt x="43" y="22"/>
                    </a:moveTo>
                    <a:lnTo>
                      <a:pt x="33" y="11"/>
                    </a:lnTo>
                    <a:lnTo>
                      <a:pt x="43" y="0"/>
                    </a:lnTo>
                    <a:lnTo>
                      <a:pt x="11" y="0"/>
                    </a:lnTo>
                    <a:lnTo>
                      <a:pt x="0" y="11"/>
                    </a:lnTo>
                    <a:lnTo>
                      <a:pt x="43" y="2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7" name="Freeform 113"/>
              <p:cNvSpPr>
                <a:spLocks/>
              </p:cNvSpPr>
              <p:nvPr/>
            </p:nvSpPr>
            <p:spPr bwMode="auto">
              <a:xfrm>
                <a:off x="5018" y="2156"/>
                <a:ext cx="31" cy="33"/>
              </a:xfrm>
              <a:custGeom>
                <a:avLst/>
                <a:gdLst>
                  <a:gd name="T0" fmla="*/ 22 w 31"/>
                  <a:gd name="T1" fmla="*/ 33 h 33"/>
                  <a:gd name="T2" fmla="*/ 31 w 31"/>
                  <a:gd name="T3" fmla="*/ 0 h 33"/>
                  <a:gd name="T4" fmla="*/ 22 w 31"/>
                  <a:gd name="T5" fmla="*/ 0 h 33"/>
                  <a:gd name="T6" fmla="*/ 0 w 31"/>
                  <a:gd name="T7" fmla="*/ 11 h 33"/>
                  <a:gd name="T8" fmla="*/ 22 w 31"/>
                  <a:gd name="T9" fmla="*/ 33 h 33"/>
                </a:gdLst>
                <a:ahLst/>
                <a:cxnLst>
                  <a:cxn ang="0">
                    <a:pos x="T0" y="T1"/>
                  </a:cxn>
                  <a:cxn ang="0">
                    <a:pos x="T2" y="T3"/>
                  </a:cxn>
                  <a:cxn ang="0">
                    <a:pos x="T4" y="T5"/>
                  </a:cxn>
                  <a:cxn ang="0">
                    <a:pos x="T6" y="T7"/>
                  </a:cxn>
                  <a:cxn ang="0">
                    <a:pos x="T8" y="T9"/>
                  </a:cxn>
                </a:cxnLst>
                <a:rect l="0" t="0" r="r" b="b"/>
                <a:pathLst>
                  <a:path w="31" h="33">
                    <a:moveTo>
                      <a:pt x="22" y="33"/>
                    </a:moveTo>
                    <a:lnTo>
                      <a:pt x="31" y="0"/>
                    </a:lnTo>
                    <a:lnTo>
                      <a:pt x="22" y="0"/>
                    </a:lnTo>
                    <a:lnTo>
                      <a:pt x="0" y="11"/>
                    </a:lnTo>
                    <a:lnTo>
                      <a:pt x="22" y="3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48" name="Freeform 114"/>
              <p:cNvSpPr>
                <a:spLocks/>
              </p:cNvSpPr>
              <p:nvPr/>
            </p:nvSpPr>
            <p:spPr bwMode="auto">
              <a:xfrm>
                <a:off x="5018" y="2156"/>
                <a:ext cx="31" cy="33"/>
              </a:xfrm>
              <a:custGeom>
                <a:avLst/>
                <a:gdLst>
                  <a:gd name="T0" fmla="*/ 22 w 31"/>
                  <a:gd name="T1" fmla="*/ 33 h 33"/>
                  <a:gd name="T2" fmla="*/ 31 w 31"/>
                  <a:gd name="T3" fmla="*/ 0 h 33"/>
                  <a:gd name="T4" fmla="*/ 22 w 31"/>
                  <a:gd name="T5" fmla="*/ 0 h 33"/>
                  <a:gd name="T6" fmla="*/ 0 w 31"/>
                  <a:gd name="T7" fmla="*/ 11 h 33"/>
                  <a:gd name="T8" fmla="*/ 22 w 31"/>
                  <a:gd name="T9" fmla="*/ 33 h 33"/>
                </a:gdLst>
                <a:ahLst/>
                <a:cxnLst>
                  <a:cxn ang="0">
                    <a:pos x="T0" y="T1"/>
                  </a:cxn>
                  <a:cxn ang="0">
                    <a:pos x="T2" y="T3"/>
                  </a:cxn>
                  <a:cxn ang="0">
                    <a:pos x="T4" y="T5"/>
                  </a:cxn>
                  <a:cxn ang="0">
                    <a:pos x="T6" y="T7"/>
                  </a:cxn>
                  <a:cxn ang="0">
                    <a:pos x="T8" y="T9"/>
                  </a:cxn>
                </a:cxnLst>
                <a:rect l="0" t="0" r="r" b="b"/>
                <a:pathLst>
                  <a:path w="31" h="33">
                    <a:moveTo>
                      <a:pt x="22" y="33"/>
                    </a:moveTo>
                    <a:lnTo>
                      <a:pt x="31" y="0"/>
                    </a:lnTo>
                    <a:lnTo>
                      <a:pt x="22" y="0"/>
                    </a:lnTo>
                    <a:lnTo>
                      <a:pt x="0" y="11"/>
                    </a:lnTo>
                    <a:lnTo>
                      <a:pt x="22" y="3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49" name="Freeform 115"/>
              <p:cNvSpPr>
                <a:spLocks/>
              </p:cNvSpPr>
              <p:nvPr/>
            </p:nvSpPr>
            <p:spPr bwMode="auto">
              <a:xfrm>
                <a:off x="5018" y="2156"/>
                <a:ext cx="31" cy="33"/>
              </a:xfrm>
              <a:custGeom>
                <a:avLst/>
                <a:gdLst>
                  <a:gd name="T0" fmla="*/ 22 w 31"/>
                  <a:gd name="T1" fmla="*/ 33 h 33"/>
                  <a:gd name="T2" fmla="*/ 31 w 31"/>
                  <a:gd name="T3" fmla="*/ 0 h 33"/>
                  <a:gd name="T4" fmla="*/ 22 w 31"/>
                  <a:gd name="T5" fmla="*/ 0 h 33"/>
                  <a:gd name="T6" fmla="*/ 0 w 31"/>
                  <a:gd name="T7" fmla="*/ 11 h 33"/>
                  <a:gd name="T8" fmla="*/ 22 w 31"/>
                  <a:gd name="T9" fmla="*/ 33 h 33"/>
                </a:gdLst>
                <a:ahLst/>
                <a:cxnLst>
                  <a:cxn ang="0">
                    <a:pos x="T0" y="T1"/>
                  </a:cxn>
                  <a:cxn ang="0">
                    <a:pos x="T2" y="T3"/>
                  </a:cxn>
                  <a:cxn ang="0">
                    <a:pos x="T4" y="T5"/>
                  </a:cxn>
                  <a:cxn ang="0">
                    <a:pos x="T6" y="T7"/>
                  </a:cxn>
                  <a:cxn ang="0">
                    <a:pos x="T8" y="T9"/>
                  </a:cxn>
                </a:cxnLst>
                <a:rect l="0" t="0" r="r" b="b"/>
                <a:pathLst>
                  <a:path w="31" h="33">
                    <a:moveTo>
                      <a:pt x="22" y="33"/>
                    </a:moveTo>
                    <a:lnTo>
                      <a:pt x="31" y="0"/>
                    </a:lnTo>
                    <a:lnTo>
                      <a:pt x="22" y="0"/>
                    </a:lnTo>
                    <a:lnTo>
                      <a:pt x="0" y="11"/>
                    </a:lnTo>
                    <a:lnTo>
                      <a:pt x="22" y="3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0" name="Freeform 116"/>
              <p:cNvSpPr>
                <a:spLocks/>
              </p:cNvSpPr>
              <p:nvPr/>
            </p:nvSpPr>
            <p:spPr bwMode="auto">
              <a:xfrm>
                <a:off x="4140" y="1876"/>
                <a:ext cx="77" cy="173"/>
              </a:xfrm>
              <a:custGeom>
                <a:avLst/>
                <a:gdLst>
                  <a:gd name="T0" fmla="*/ 55 w 77"/>
                  <a:gd name="T1" fmla="*/ 151 h 173"/>
                  <a:gd name="T2" fmla="*/ 77 w 77"/>
                  <a:gd name="T3" fmla="*/ 118 h 173"/>
                  <a:gd name="T4" fmla="*/ 77 w 77"/>
                  <a:gd name="T5" fmla="*/ 97 h 173"/>
                  <a:gd name="T6" fmla="*/ 55 w 77"/>
                  <a:gd name="T7" fmla="*/ 97 h 173"/>
                  <a:gd name="T8" fmla="*/ 55 w 77"/>
                  <a:gd name="T9" fmla="*/ 75 h 173"/>
                  <a:gd name="T10" fmla="*/ 77 w 77"/>
                  <a:gd name="T11" fmla="*/ 54 h 173"/>
                  <a:gd name="T12" fmla="*/ 66 w 77"/>
                  <a:gd name="T13" fmla="*/ 21 h 173"/>
                  <a:gd name="T14" fmla="*/ 77 w 77"/>
                  <a:gd name="T15" fmla="*/ 0 h 173"/>
                  <a:gd name="T16" fmla="*/ 66 w 77"/>
                  <a:gd name="T17" fmla="*/ 10 h 173"/>
                  <a:gd name="T18" fmla="*/ 55 w 77"/>
                  <a:gd name="T19" fmla="*/ 0 h 173"/>
                  <a:gd name="T20" fmla="*/ 21 w 77"/>
                  <a:gd name="T21" fmla="*/ 0 h 173"/>
                  <a:gd name="T22" fmla="*/ 11 w 77"/>
                  <a:gd name="T23" fmla="*/ 10 h 173"/>
                  <a:gd name="T24" fmla="*/ 21 w 77"/>
                  <a:gd name="T25" fmla="*/ 65 h 173"/>
                  <a:gd name="T26" fmla="*/ 0 w 77"/>
                  <a:gd name="T27" fmla="*/ 97 h 173"/>
                  <a:gd name="T28" fmla="*/ 11 w 77"/>
                  <a:gd name="T29" fmla="*/ 118 h 173"/>
                  <a:gd name="T30" fmla="*/ 44 w 77"/>
                  <a:gd name="T31" fmla="*/ 129 h 173"/>
                  <a:gd name="T32" fmla="*/ 44 w 77"/>
                  <a:gd name="T33" fmla="*/ 173 h 173"/>
                  <a:gd name="T34" fmla="*/ 55 w 77"/>
                  <a:gd name="T35" fmla="*/ 163 h 173"/>
                  <a:gd name="T36" fmla="*/ 55 w 77"/>
                  <a:gd name="T37" fmla="*/ 15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73">
                    <a:moveTo>
                      <a:pt x="55" y="151"/>
                    </a:moveTo>
                    <a:lnTo>
                      <a:pt x="77" y="118"/>
                    </a:lnTo>
                    <a:lnTo>
                      <a:pt x="77" y="97"/>
                    </a:lnTo>
                    <a:lnTo>
                      <a:pt x="55" y="97"/>
                    </a:lnTo>
                    <a:lnTo>
                      <a:pt x="55" y="75"/>
                    </a:lnTo>
                    <a:lnTo>
                      <a:pt x="77" y="54"/>
                    </a:lnTo>
                    <a:lnTo>
                      <a:pt x="66" y="21"/>
                    </a:lnTo>
                    <a:lnTo>
                      <a:pt x="77" y="0"/>
                    </a:lnTo>
                    <a:lnTo>
                      <a:pt x="66" y="10"/>
                    </a:lnTo>
                    <a:lnTo>
                      <a:pt x="55" y="0"/>
                    </a:lnTo>
                    <a:lnTo>
                      <a:pt x="21" y="0"/>
                    </a:lnTo>
                    <a:lnTo>
                      <a:pt x="11" y="10"/>
                    </a:lnTo>
                    <a:lnTo>
                      <a:pt x="21" y="65"/>
                    </a:lnTo>
                    <a:lnTo>
                      <a:pt x="0" y="97"/>
                    </a:lnTo>
                    <a:lnTo>
                      <a:pt x="11" y="118"/>
                    </a:lnTo>
                    <a:lnTo>
                      <a:pt x="44" y="129"/>
                    </a:lnTo>
                    <a:lnTo>
                      <a:pt x="44" y="173"/>
                    </a:lnTo>
                    <a:lnTo>
                      <a:pt x="55" y="163"/>
                    </a:lnTo>
                    <a:lnTo>
                      <a:pt x="55" y="15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1" name="Freeform 117"/>
              <p:cNvSpPr>
                <a:spLocks/>
              </p:cNvSpPr>
              <p:nvPr/>
            </p:nvSpPr>
            <p:spPr bwMode="auto">
              <a:xfrm>
                <a:off x="4140" y="1876"/>
                <a:ext cx="77" cy="173"/>
              </a:xfrm>
              <a:custGeom>
                <a:avLst/>
                <a:gdLst>
                  <a:gd name="T0" fmla="*/ 55 w 77"/>
                  <a:gd name="T1" fmla="*/ 151 h 173"/>
                  <a:gd name="T2" fmla="*/ 77 w 77"/>
                  <a:gd name="T3" fmla="*/ 118 h 173"/>
                  <a:gd name="T4" fmla="*/ 77 w 77"/>
                  <a:gd name="T5" fmla="*/ 97 h 173"/>
                  <a:gd name="T6" fmla="*/ 55 w 77"/>
                  <a:gd name="T7" fmla="*/ 97 h 173"/>
                  <a:gd name="T8" fmla="*/ 55 w 77"/>
                  <a:gd name="T9" fmla="*/ 75 h 173"/>
                  <a:gd name="T10" fmla="*/ 77 w 77"/>
                  <a:gd name="T11" fmla="*/ 54 h 173"/>
                  <a:gd name="T12" fmla="*/ 66 w 77"/>
                  <a:gd name="T13" fmla="*/ 21 h 173"/>
                  <a:gd name="T14" fmla="*/ 77 w 77"/>
                  <a:gd name="T15" fmla="*/ 0 h 173"/>
                  <a:gd name="T16" fmla="*/ 66 w 77"/>
                  <a:gd name="T17" fmla="*/ 10 h 173"/>
                  <a:gd name="T18" fmla="*/ 55 w 77"/>
                  <a:gd name="T19" fmla="*/ 0 h 173"/>
                  <a:gd name="T20" fmla="*/ 21 w 77"/>
                  <a:gd name="T21" fmla="*/ 0 h 173"/>
                  <a:gd name="T22" fmla="*/ 11 w 77"/>
                  <a:gd name="T23" fmla="*/ 10 h 173"/>
                  <a:gd name="T24" fmla="*/ 21 w 77"/>
                  <a:gd name="T25" fmla="*/ 65 h 173"/>
                  <a:gd name="T26" fmla="*/ 0 w 77"/>
                  <a:gd name="T27" fmla="*/ 97 h 173"/>
                  <a:gd name="T28" fmla="*/ 11 w 77"/>
                  <a:gd name="T29" fmla="*/ 118 h 173"/>
                  <a:gd name="T30" fmla="*/ 44 w 77"/>
                  <a:gd name="T31" fmla="*/ 129 h 173"/>
                  <a:gd name="T32" fmla="*/ 44 w 77"/>
                  <a:gd name="T33" fmla="*/ 173 h 173"/>
                  <a:gd name="T34" fmla="*/ 55 w 77"/>
                  <a:gd name="T35" fmla="*/ 163 h 173"/>
                  <a:gd name="T36" fmla="*/ 55 w 77"/>
                  <a:gd name="T37" fmla="*/ 15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73">
                    <a:moveTo>
                      <a:pt x="55" y="151"/>
                    </a:moveTo>
                    <a:lnTo>
                      <a:pt x="77" y="118"/>
                    </a:lnTo>
                    <a:lnTo>
                      <a:pt x="77" y="97"/>
                    </a:lnTo>
                    <a:lnTo>
                      <a:pt x="55" y="97"/>
                    </a:lnTo>
                    <a:lnTo>
                      <a:pt x="55" y="75"/>
                    </a:lnTo>
                    <a:lnTo>
                      <a:pt x="77" y="54"/>
                    </a:lnTo>
                    <a:lnTo>
                      <a:pt x="66" y="21"/>
                    </a:lnTo>
                    <a:lnTo>
                      <a:pt x="77" y="0"/>
                    </a:lnTo>
                    <a:lnTo>
                      <a:pt x="66" y="10"/>
                    </a:lnTo>
                    <a:lnTo>
                      <a:pt x="55" y="0"/>
                    </a:lnTo>
                    <a:lnTo>
                      <a:pt x="21" y="0"/>
                    </a:lnTo>
                    <a:lnTo>
                      <a:pt x="11" y="10"/>
                    </a:lnTo>
                    <a:lnTo>
                      <a:pt x="21" y="65"/>
                    </a:lnTo>
                    <a:lnTo>
                      <a:pt x="0" y="97"/>
                    </a:lnTo>
                    <a:lnTo>
                      <a:pt x="11" y="118"/>
                    </a:lnTo>
                    <a:lnTo>
                      <a:pt x="44" y="129"/>
                    </a:lnTo>
                    <a:lnTo>
                      <a:pt x="44" y="173"/>
                    </a:lnTo>
                    <a:lnTo>
                      <a:pt x="55" y="163"/>
                    </a:lnTo>
                    <a:lnTo>
                      <a:pt x="55"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2" name="Freeform 118"/>
              <p:cNvSpPr>
                <a:spLocks/>
              </p:cNvSpPr>
              <p:nvPr/>
            </p:nvSpPr>
            <p:spPr bwMode="auto">
              <a:xfrm>
                <a:off x="4140" y="1876"/>
                <a:ext cx="77" cy="173"/>
              </a:xfrm>
              <a:custGeom>
                <a:avLst/>
                <a:gdLst>
                  <a:gd name="T0" fmla="*/ 55 w 77"/>
                  <a:gd name="T1" fmla="*/ 151 h 173"/>
                  <a:gd name="T2" fmla="*/ 77 w 77"/>
                  <a:gd name="T3" fmla="*/ 118 h 173"/>
                  <a:gd name="T4" fmla="*/ 77 w 77"/>
                  <a:gd name="T5" fmla="*/ 97 h 173"/>
                  <a:gd name="T6" fmla="*/ 55 w 77"/>
                  <a:gd name="T7" fmla="*/ 97 h 173"/>
                  <a:gd name="T8" fmla="*/ 55 w 77"/>
                  <a:gd name="T9" fmla="*/ 75 h 173"/>
                  <a:gd name="T10" fmla="*/ 77 w 77"/>
                  <a:gd name="T11" fmla="*/ 54 h 173"/>
                  <a:gd name="T12" fmla="*/ 66 w 77"/>
                  <a:gd name="T13" fmla="*/ 21 h 173"/>
                  <a:gd name="T14" fmla="*/ 77 w 77"/>
                  <a:gd name="T15" fmla="*/ 0 h 173"/>
                  <a:gd name="T16" fmla="*/ 66 w 77"/>
                  <a:gd name="T17" fmla="*/ 10 h 173"/>
                  <a:gd name="T18" fmla="*/ 55 w 77"/>
                  <a:gd name="T19" fmla="*/ 0 h 173"/>
                  <a:gd name="T20" fmla="*/ 21 w 77"/>
                  <a:gd name="T21" fmla="*/ 0 h 173"/>
                  <a:gd name="T22" fmla="*/ 11 w 77"/>
                  <a:gd name="T23" fmla="*/ 10 h 173"/>
                  <a:gd name="T24" fmla="*/ 21 w 77"/>
                  <a:gd name="T25" fmla="*/ 65 h 173"/>
                  <a:gd name="T26" fmla="*/ 0 w 77"/>
                  <a:gd name="T27" fmla="*/ 97 h 173"/>
                  <a:gd name="T28" fmla="*/ 11 w 77"/>
                  <a:gd name="T29" fmla="*/ 118 h 173"/>
                  <a:gd name="T30" fmla="*/ 44 w 77"/>
                  <a:gd name="T31" fmla="*/ 129 h 173"/>
                  <a:gd name="T32" fmla="*/ 44 w 77"/>
                  <a:gd name="T33" fmla="*/ 173 h 173"/>
                  <a:gd name="T34" fmla="*/ 55 w 77"/>
                  <a:gd name="T35" fmla="*/ 163 h 173"/>
                  <a:gd name="T36" fmla="*/ 55 w 77"/>
                  <a:gd name="T37" fmla="*/ 151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7" h="173">
                    <a:moveTo>
                      <a:pt x="55" y="151"/>
                    </a:moveTo>
                    <a:lnTo>
                      <a:pt x="77" y="118"/>
                    </a:lnTo>
                    <a:lnTo>
                      <a:pt x="77" y="97"/>
                    </a:lnTo>
                    <a:lnTo>
                      <a:pt x="55" y="97"/>
                    </a:lnTo>
                    <a:lnTo>
                      <a:pt x="55" y="75"/>
                    </a:lnTo>
                    <a:lnTo>
                      <a:pt x="77" y="54"/>
                    </a:lnTo>
                    <a:lnTo>
                      <a:pt x="66" y="21"/>
                    </a:lnTo>
                    <a:lnTo>
                      <a:pt x="77" y="0"/>
                    </a:lnTo>
                    <a:lnTo>
                      <a:pt x="66" y="10"/>
                    </a:lnTo>
                    <a:lnTo>
                      <a:pt x="55" y="0"/>
                    </a:lnTo>
                    <a:lnTo>
                      <a:pt x="21" y="0"/>
                    </a:lnTo>
                    <a:lnTo>
                      <a:pt x="11" y="10"/>
                    </a:lnTo>
                    <a:lnTo>
                      <a:pt x="21" y="65"/>
                    </a:lnTo>
                    <a:lnTo>
                      <a:pt x="0" y="97"/>
                    </a:lnTo>
                    <a:lnTo>
                      <a:pt x="11" y="118"/>
                    </a:lnTo>
                    <a:lnTo>
                      <a:pt x="44" y="129"/>
                    </a:lnTo>
                    <a:lnTo>
                      <a:pt x="44" y="173"/>
                    </a:lnTo>
                    <a:lnTo>
                      <a:pt x="55" y="163"/>
                    </a:lnTo>
                    <a:lnTo>
                      <a:pt x="55"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3" name="Freeform 119"/>
              <p:cNvSpPr>
                <a:spLocks/>
              </p:cNvSpPr>
              <p:nvPr/>
            </p:nvSpPr>
            <p:spPr bwMode="auto">
              <a:xfrm>
                <a:off x="4183" y="1984"/>
                <a:ext cx="314" cy="313"/>
              </a:xfrm>
              <a:custGeom>
                <a:avLst/>
                <a:gdLst>
                  <a:gd name="T0" fmla="*/ 11 w 314"/>
                  <a:gd name="T1" fmla="*/ 43 h 313"/>
                  <a:gd name="T2" fmla="*/ 11 w 314"/>
                  <a:gd name="T3" fmla="*/ 54 h 313"/>
                  <a:gd name="T4" fmla="*/ 0 w 314"/>
                  <a:gd name="T5" fmla="*/ 64 h 313"/>
                  <a:gd name="T6" fmla="*/ 0 w 314"/>
                  <a:gd name="T7" fmla="*/ 75 h 313"/>
                  <a:gd name="T8" fmla="*/ 11 w 314"/>
                  <a:gd name="T9" fmla="*/ 86 h 313"/>
                  <a:gd name="T10" fmla="*/ 11 w 314"/>
                  <a:gd name="T11" fmla="*/ 140 h 313"/>
                  <a:gd name="T12" fmla="*/ 0 w 314"/>
                  <a:gd name="T13" fmla="*/ 161 h 313"/>
                  <a:gd name="T14" fmla="*/ 22 w 314"/>
                  <a:gd name="T15" fmla="*/ 194 h 313"/>
                  <a:gd name="T16" fmla="*/ 33 w 314"/>
                  <a:gd name="T17" fmla="*/ 194 h 313"/>
                  <a:gd name="T18" fmla="*/ 43 w 314"/>
                  <a:gd name="T19" fmla="*/ 226 h 313"/>
                  <a:gd name="T20" fmla="*/ 98 w 314"/>
                  <a:gd name="T21" fmla="*/ 226 h 313"/>
                  <a:gd name="T22" fmla="*/ 108 w 314"/>
                  <a:gd name="T23" fmla="*/ 237 h 313"/>
                  <a:gd name="T24" fmla="*/ 141 w 314"/>
                  <a:gd name="T25" fmla="*/ 226 h 313"/>
                  <a:gd name="T26" fmla="*/ 292 w 314"/>
                  <a:gd name="T27" fmla="*/ 313 h 313"/>
                  <a:gd name="T28" fmla="*/ 314 w 314"/>
                  <a:gd name="T29" fmla="*/ 291 h 313"/>
                  <a:gd name="T30" fmla="*/ 314 w 314"/>
                  <a:gd name="T31" fmla="*/ 97 h 313"/>
                  <a:gd name="T32" fmla="*/ 303 w 314"/>
                  <a:gd name="T33" fmla="*/ 75 h 313"/>
                  <a:gd name="T34" fmla="*/ 314 w 314"/>
                  <a:gd name="T35" fmla="*/ 21 h 313"/>
                  <a:gd name="T36" fmla="*/ 282 w 314"/>
                  <a:gd name="T37" fmla="*/ 21 h 313"/>
                  <a:gd name="T38" fmla="*/ 282 w 314"/>
                  <a:gd name="T39" fmla="*/ 10 h 313"/>
                  <a:gd name="T40" fmla="*/ 249 w 314"/>
                  <a:gd name="T41" fmla="*/ 0 h 313"/>
                  <a:gd name="T42" fmla="*/ 217 w 314"/>
                  <a:gd name="T43" fmla="*/ 21 h 313"/>
                  <a:gd name="T44" fmla="*/ 217 w 314"/>
                  <a:gd name="T45" fmla="*/ 54 h 313"/>
                  <a:gd name="T46" fmla="*/ 206 w 314"/>
                  <a:gd name="T47" fmla="*/ 64 h 313"/>
                  <a:gd name="T48" fmla="*/ 130 w 314"/>
                  <a:gd name="T49" fmla="*/ 43 h 313"/>
                  <a:gd name="T50" fmla="*/ 130 w 314"/>
                  <a:gd name="T51" fmla="*/ 10 h 313"/>
                  <a:gd name="T52" fmla="*/ 98 w 314"/>
                  <a:gd name="T53" fmla="*/ 10 h 313"/>
                  <a:gd name="T54" fmla="*/ 65 w 314"/>
                  <a:gd name="T55" fmla="*/ 0 h 313"/>
                  <a:gd name="T56" fmla="*/ 33 w 314"/>
                  <a:gd name="T57" fmla="*/ 0 h 313"/>
                  <a:gd name="T58" fmla="*/ 33 w 314"/>
                  <a:gd name="T59" fmla="*/ 10 h 313"/>
                  <a:gd name="T60" fmla="*/ 11 w 314"/>
                  <a:gd name="T61" fmla="*/ 4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4" h="313">
                    <a:moveTo>
                      <a:pt x="11" y="43"/>
                    </a:moveTo>
                    <a:lnTo>
                      <a:pt x="11" y="54"/>
                    </a:lnTo>
                    <a:lnTo>
                      <a:pt x="0" y="64"/>
                    </a:lnTo>
                    <a:lnTo>
                      <a:pt x="0" y="75"/>
                    </a:lnTo>
                    <a:lnTo>
                      <a:pt x="11" y="86"/>
                    </a:lnTo>
                    <a:lnTo>
                      <a:pt x="11" y="140"/>
                    </a:lnTo>
                    <a:lnTo>
                      <a:pt x="0" y="161"/>
                    </a:lnTo>
                    <a:lnTo>
                      <a:pt x="22" y="194"/>
                    </a:lnTo>
                    <a:lnTo>
                      <a:pt x="33" y="194"/>
                    </a:lnTo>
                    <a:lnTo>
                      <a:pt x="43" y="226"/>
                    </a:lnTo>
                    <a:lnTo>
                      <a:pt x="98" y="226"/>
                    </a:lnTo>
                    <a:lnTo>
                      <a:pt x="108" y="237"/>
                    </a:lnTo>
                    <a:lnTo>
                      <a:pt x="141" y="226"/>
                    </a:lnTo>
                    <a:lnTo>
                      <a:pt x="292" y="313"/>
                    </a:lnTo>
                    <a:lnTo>
                      <a:pt x="314" y="291"/>
                    </a:lnTo>
                    <a:lnTo>
                      <a:pt x="314" y="97"/>
                    </a:lnTo>
                    <a:lnTo>
                      <a:pt x="303" y="75"/>
                    </a:lnTo>
                    <a:lnTo>
                      <a:pt x="314" y="21"/>
                    </a:lnTo>
                    <a:lnTo>
                      <a:pt x="282" y="21"/>
                    </a:lnTo>
                    <a:lnTo>
                      <a:pt x="282" y="10"/>
                    </a:lnTo>
                    <a:lnTo>
                      <a:pt x="249" y="0"/>
                    </a:lnTo>
                    <a:lnTo>
                      <a:pt x="217" y="21"/>
                    </a:lnTo>
                    <a:lnTo>
                      <a:pt x="217" y="54"/>
                    </a:lnTo>
                    <a:lnTo>
                      <a:pt x="206" y="64"/>
                    </a:lnTo>
                    <a:lnTo>
                      <a:pt x="130" y="43"/>
                    </a:lnTo>
                    <a:lnTo>
                      <a:pt x="130" y="10"/>
                    </a:lnTo>
                    <a:lnTo>
                      <a:pt x="98" y="10"/>
                    </a:lnTo>
                    <a:lnTo>
                      <a:pt x="65" y="0"/>
                    </a:lnTo>
                    <a:lnTo>
                      <a:pt x="33" y="0"/>
                    </a:lnTo>
                    <a:lnTo>
                      <a:pt x="33" y="10"/>
                    </a:lnTo>
                    <a:lnTo>
                      <a:pt x="11" y="4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4" name="Freeform 120"/>
              <p:cNvSpPr>
                <a:spLocks/>
              </p:cNvSpPr>
              <p:nvPr/>
            </p:nvSpPr>
            <p:spPr bwMode="auto">
              <a:xfrm>
                <a:off x="4183" y="1984"/>
                <a:ext cx="314" cy="313"/>
              </a:xfrm>
              <a:custGeom>
                <a:avLst/>
                <a:gdLst>
                  <a:gd name="T0" fmla="*/ 11 w 314"/>
                  <a:gd name="T1" fmla="*/ 43 h 313"/>
                  <a:gd name="T2" fmla="*/ 11 w 314"/>
                  <a:gd name="T3" fmla="*/ 54 h 313"/>
                  <a:gd name="T4" fmla="*/ 0 w 314"/>
                  <a:gd name="T5" fmla="*/ 64 h 313"/>
                  <a:gd name="T6" fmla="*/ 0 w 314"/>
                  <a:gd name="T7" fmla="*/ 75 h 313"/>
                  <a:gd name="T8" fmla="*/ 11 w 314"/>
                  <a:gd name="T9" fmla="*/ 86 h 313"/>
                  <a:gd name="T10" fmla="*/ 11 w 314"/>
                  <a:gd name="T11" fmla="*/ 140 h 313"/>
                  <a:gd name="T12" fmla="*/ 0 w 314"/>
                  <a:gd name="T13" fmla="*/ 161 h 313"/>
                  <a:gd name="T14" fmla="*/ 22 w 314"/>
                  <a:gd name="T15" fmla="*/ 194 h 313"/>
                  <a:gd name="T16" fmla="*/ 33 w 314"/>
                  <a:gd name="T17" fmla="*/ 194 h 313"/>
                  <a:gd name="T18" fmla="*/ 43 w 314"/>
                  <a:gd name="T19" fmla="*/ 226 h 313"/>
                  <a:gd name="T20" fmla="*/ 98 w 314"/>
                  <a:gd name="T21" fmla="*/ 226 h 313"/>
                  <a:gd name="T22" fmla="*/ 108 w 314"/>
                  <a:gd name="T23" fmla="*/ 237 h 313"/>
                  <a:gd name="T24" fmla="*/ 141 w 314"/>
                  <a:gd name="T25" fmla="*/ 226 h 313"/>
                  <a:gd name="T26" fmla="*/ 292 w 314"/>
                  <a:gd name="T27" fmla="*/ 313 h 313"/>
                  <a:gd name="T28" fmla="*/ 314 w 314"/>
                  <a:gd name="T29" fmla="*/ 291 h 313"/>
                  <a:gd name="T30" fmla="*/ 314 w 314"/>
                  <a:gd name="T31" fmla="*/ 97 h 313"/>
                  <a:gd name="T32" fmla="*/ 303 w 314"/>
                  <a:gd name="T33" fmla="*/ 75 h 313"/>
                  <a:gd name="T34" fmla="*/ 314 w 314"/>
                  <a:gd name="T35" fmla="*/ 21 h 313"/>
                  <a:gd name="T36" fmla="*/ 282 w 314"/>
                  <a:gd name="T37" fmla="*/ 21 h 313"/>
                  <a:gd name="T38" fmla="*/ 282 w 314"/>
                  <a:gd name="T39" fmla="*/ 10 h 313"/>
                  <a:gd name="T40" fmla="*/ 249 w 314"/>
                  <a:gd name="T41" fmla="*/ 0 h 313"/>
                  <a:gd name="T42" fmla="*/ 217 w 314"/>
                  <a:gd name="T43" fmla="*/ 21 h 313"/>
                  <a:gd name="T44" fmla="*/ 217 w 314"/>
                  <a:gd name="T45" fmla="*/ 54 h 313"/>
                  <a:gd name="T46" fmla="*/ 206 w 314"/>
                  <a:gd name="T47" fmla="*/ 64 h 313"/>
                  <a:gd name="T48" fmla="*/ 130 w 314"/>
                  <a:gd name="T49" fmla="*/ 43 h 313"/>
                  <a:gd name="T50" fmla="*/ 130 w 314"/>
                  <a:gd name="T51" fmla="*/ 10 h 313"/>
                  <a:gd name="T52" fmla="*/ 98 w 314"/>
                  <a:gd name="T53" fmla="*/ 10 h 313"/>
                  <a:gd name="T54" fmla="*/ 65 w 314"/>
                  <a:gd name="T55" fmla="*/ 0 h 313"/>
                  <a:gd name="T56" fmla="*/ 33 w 314"/>
                  <a:gd name="T57" fmla="*/ 0 h 313"/>
                  <a:gd name="T58" fmla="*/ 33 w 314"/>
                  <a:gd name="T59" fmla="*/ 10 h 313"/>
                  <a:gd name="T60" fmla="*/ 11 w 314"/>
                  <a:gd name="T61" fmla="*/ 4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4" h="313">
                    <a:moveTo>
                      <a:pt x="11" y="43"/>
                    </a:moveTo>
                    <a:lnTo>
                      <a:pt x="11" y="54"/>
                    </a:lnTo>
                    <a:lnTo>
                      <a:pt x="0" y="64"/>
                    </a:lnTo>
                    <a:lnTo>
                      <a:pt x="0" y="75"/>
                    </a:lnTo>
                    <a:lnTo>
                      <a:pt x="11" y="86"/>
                    </a:lnTo>
                    <a:lnTo>
                      <a:pt x="11" y="140"/>
                    </a:lnTo>
                    <a:lnTo>
                      <a:pt x="0" y="161"/>
                    </a:lnTo>
                    <a:lnTo>
                      <a:pt x="22" y="194"/>
                    </a:lnTo>
                    <a:lnTo>
                      <a:pt x="33" y="194"/>
                    </a:lnTo>
                    <a:lnTo>
                      <a:pt x="43" y="226"/>
                    </a:lnTo>
                    <a:lnTo>
                      <a:pt x="98" y="226"/>
                    </a:lnTo>
                    <a:lnTo>
                      <a:pt x="108" y="237"/>
                    </a:lnTo>
                    <a:lnTo>
                      <a:pt x="141" y="226"/>
                    </a:lnTo>
                    <a:lnTo>
                      <a:pt x="292" y="313"/>
                    </a:lnTo>
                    <a:lnTo>
                      <a:pt x="314" y="291"/>
                    </a:lnTo>
                    <a:lnTo>
                      <a:pt x="314" y="97"/>
                    </a:lnTo>
                    <a:lnTo>
                      <a:pt x="303" y="75"/>
                    </a:lnTo>
                    <a:lnTo>
                      <a:pt x="314" y="21"/>
                    </a:lnTo>
                    <a:lnTo>
                      <a:pt x="282" y="21"/>
                    </a:lnTo>
                    <a:lnTo>
                      <a:pt x="282" y="10"/>
                    </a:lnTo>
                    <a:lnTo>
                      <a:pt x="249" y="0"/>
                    </a:lnTo>
                    <a:lnTo>
                      <a:pt x="217" y="21"/>
                    </a:lnTo>
                    <a:lnTo>
                      <a:pt x="217" y="54"/>
                    </a:lnTo>
                    <a:lnTo>
                      <a:pt x="206" y="64"/>
                    </a:lnTo>
                    <a:lnTo>
                      <a:pt x="130" y="43"/>
                    </a:lnTo>
                    <a:lnTo>
                      <a:pt x="130" y="10"/>
                    </a:lnTo>
                    <a:lnTo>
                      <a:pt x="98" y="10"/>
                    </a:lnTo>
                    <a:lnTo>
                      <a:pt x="65" y="0"/>
                    </a:lnTo>
                    <a:lnTo>
                      <a:pt x="33" y="0"/>
                    </a:lnTo>
                    <a:lnTo>
                      <a:pt x="33" y="10"/>
                    </a:lnTo>
                    <a:lnTo>
                      <a:pt x="11"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5" name="Freeform 121"/>
              <p:cNvSpPr>
                <a:spLocks/>
              </p:cNvSpPr>
              <p:nvPr/>
            </p:nvSpPr>
            <p:spPr bwMode="auto">
              <a:xfrm>
                <a:off x="4183" y="1984"/>
                <a:ext cx="314" cy="313"/>
              </a:xfrm>
              <a:custGeom>
                <a:avLst/>
                <a:gdLst>
                  <a:gd name="T0" fmla="*/ 11 w 314"/>
                  <a:gd name="T1" fmla="*/ 43 h 313"/>
                  <a:gd name="T2" fmla="*/ 11 w 314"/>
                  <a:gd name="T3" fmla="*/ 54 h 313"/>
                  <a:gd name="T4" fmla="*/ 0 w 314"/>
                  <a:gd name="T5" fmla="*/ 64 h 313"/>
                  <a:gd name="T6" fmla="*/ 0 w 314"/>
                  <a:gd name="T7" fmla="*/ 75 h 313"/>
                  <a:gd name="T8" fmla="*/ 11 w 314"/>
                  <a:gd name="T9" fmla="*/ 86 h 313"/>
                  <a:gd name="T10" fmla="*/ 11 w 314"/>
                  <a:gd name="T11" fmla="*/ 140 h 313"/>
                  <a:gd name="T12" fmla="*/ 0 w 314"/>
                  <a:gd name="T13" fmla="*/ 161 h 313"/>
                  <a:gd name="T14" fmla="*/ 22 w 314"/>
                  <a:gd name="T15" fmla="*/ 194 h 313"/>
                  <a:gd name="T16" fmla="*/ 33 w 314"/>
                  <a:gd name="T17" fmla="*/ 194 h 313"/>
                  <a:gd name="T18" fmla="*/ 43 w 314"/>
                  <a:gd name="T19" fmla="*/ 226 h 313"/>
                  <a:gd name="T20" fmla="*/ 98 w 314"/>
                  <a:gd name="T21" fmla="*/ 226 h 313"/>
                  <a:gd name="T22" fmla="*/ 108 w 314"/>
                  <a:gd name="T23" fmla="*/ 237 h 313"/>
                  <a:gd name="T24" fmla="*/ 141 w 314"/>
                  <a:gd name="T25" fmla="*/ 226 h 313"/>
                  <a:gd name="T26" fmla="*/ 292 w 314"/>
                  <a:gd name="T27" fmla="*/ 313 h 313"/>
                  <a:gd name="T28" fmla="*/ 314 w 314"/>
                  <a:gd name="T29" fmla="*/ 291 h 313"/>
                  <a:gd name="T30" fmla="*/ 314 w 314"/>
                  <a:gd name="T31" fmla="*/ 97 h 313"/>
                  <a:gd name="T32" fmla="*/ 303 w 314"/>
                  <a:gd name="T33" fmla="*/ 75 h 313"/>
                  <a:gd name="T34" fmla="*/ 314 w 314"/>
                  <a:gd name="T35" fmla="*/ 21 h 313"/>
                  <a:gd name="T36" fmla="*/ 282 w 314"/>
                  <a:gd name="T37" fmla="*/ 21 h 313"/>
                  <a:gd name="T38" fmla="*/ 282 w 314"/>
                  <a:gd name="T39" fmla="*/ 10 h 313"/>
                  <a:gd name="T40" fmla="*/ 249 w 314"/>
                  <a:gd name="T41" fmla="*/ 0 h 313"/>
                  <a:gd name="T42" fmla="*/ 217 w 314"/>
                  <a:gd name="T43" fmla="*/ 21 h 313"/>
                  <a:gd name="T44" fmla="*/ 217 w 314"/>
                  <a:gd name="T45" fmla="*/ 54 h 313"/>
                  <a:gd name="T46" fmla="*/ 206 w 314"/>
                  <a:gd name="T47" fmla="*/ 64 h 313"/>
                  <a:gd name="T48" fmla="*/ 130 w 314"/>
                  <a:gd name="T49" fmla="*/ 43 h 313"/>
                  <a:gd name="T50" fmla="*/ 130 w 314"/>
                  <a:gd name="T51" fmla="*/ 10 h 313"/>
                  <a:gd name="T52" fmla="*/ 98 w 314"/>
                  <a:gd name="T53" fmla="*/ 10 h 313"/>
                  <a:gd name="T54" fmla="*/ 65 w 314"/>
                  <a:gd name="T55" fmla="*/ 0 h 313"/>
                  <a:gd name="T56" fmla="*/ 33 w 314"/>
                  <a:gd name="T57" fmla="*/ 0 h 313"/>
                  <a:gd name="T58" fmla="*/ 33 w 314"/>
                  <a:gd name="T59" fmla="*/ 10 h 313"/>
                  <a:gd name="T60" fmla="*/ 11 w 314"/>
                  <a:gd name="T61" fmla="*/ 43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14" h="313">
                    <a:moveTo>
                      <a:pt x="11" y="43"/>
                    </a:moveTo>
                    <a:lnTo>
                      <a:pt x="11" y="54"/>
                    </a:lnTo>
                    <a:lnTo>
                      <a:pt x="0" y="64"/>
                    </a:lnTo>
                    <a:lnTo>
                      <a:pt x="0" y="75"/>
                    </a:lnTo>
                    <a:lnTo>
                      <a:pt x="11" y="86"/>
                    </a:lnTo>
                    <a:lnTo>
                      <a:pt x="11" y="140"/>
                    </a:lnTo>
                    <a:lnTo>
                      <a:pt x="0" y="161"/>
                    </a:lnTo>
                    <a:lnTo>
                      <a:pt x="22" y="194"/>
                    </a:lnTo>
                    <a:lnTo>
                      <a:pt x="33" y="194"/>
                    </a:lnTo>
                    <a:lnTo>
                      <a:pt x="43" y="226"/>
                    </a:lnTo>
                    <a:lnTo>
                      <a:pt x="98" y="226"/>
                    </a:lnTo>
                    <a:lnTo>
                      <a:pt x="108" y="237"/>
                    </a:lnTo>
                    <a:lnTo>
                      <a:pt x="141" y="226"/>
                    </a:lnTo>
                    <a:lnTo>
                      <a:pt x="292" y="313"/>
                    </a:lnTo>
                    <a:lnTo>
                      <a:pt x="314" y="291"/>
                    </a:lnTo>
                    <a:lnTo>
                      <a:pt x="314" y="97"/>
                    </a:lnTo>
                    <a:lnTo>
                      <a:pt x="303" y="75"/>
                    </a:lnTo>
                    <a:lnTo>
                      <a:pt x="314" y="21"/>
                    </a:lnTo>
                    <a:lnTo>
                      <a:pt x="282" y="21"/>
                    </a:lnTo>
                    <a:lnTo>
                      <a:pt x="282" y="10"/>
                    </a:lnTo>
                    <a:lnTo>
                      <a:pt x="249" y="0"/>
                    </a:lnTo>
                    <a:lnTo>
                      <a:pt x="217" y="21"/>
                    </a:lnTo>
                    <a:lnTo>
                      <a:pt x="217" y="54"/>
                    </a:lnTo>
                    <a:lnTo>
                      <a:pt x="206" y="64"/>
                    </a:lnTo>
                    <a:lnTo>
                      <a:pt x="130" y="43"/>
                    </a:lnTo>
                    <a:lnTo>
                      <a:pt x="130" y="10"/>
                    </a:lnTo>
                    <a:lnTo>
                      <a:pt x="98" y="10"/>
                    </a:lnTo>
                    <a:lnTo>
                      <a:pt x="65" y="0"/>
                    </a:lnTo>
                    <a:lnTo>
                      <a:pt x="33" y="0"/>
                    </a:lnTo>
                    <a:lnTo>
                      <a:pt x="33" y="10"/>
                    </a:lnTo>
                    <a:lnTo>
                      <a:pt x="11"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6" name="Freeform 122"/>
              <p:cNvSpPr>
                <a:spLocks/>
              </p:cNvSpPr>
              <p:nvPr/>
            </p:nvSpPr>
            <p:spPr bwMode="auto">
              <a:xfrm>
                <a:off x="4487" y="2005"/>
                <a:ext cx="239" cy="237"/>
              </a:xfrm>
              <a:custGeom>
                <a:avLst/>
                <a:gdLst>
                  <a:gd name="T0" fmla="*/ 239 w 239"/>
                  <a:gd name="T1" fmla="*/ 216 h 237"/>
                  <a:gd name="T2" fmla="*/ 174 w 239"/>
                  <a:gd name="T3" fmla="*/ 66 h 237"/>
                  <a:gd name="T4" fmla="*/ 174 w 239"/>
                  <a:gd name="T5" fmla="*/ 43 h 237"/>
                  <a:gd name="T6" fmla="*/ 195 w 239"/>
                  <a:gd name="T7" fmla="*/ 108 h 237"/>
                  <a:gd name="T8" fmla="*/ 206 w 239"/>
                  <a:gd name="T9" fmla="*/ 66 h 237"/>
                  <a:gd name="T10" fmla="*/ 195 w 239"/>
                  <a:gd name="T11" fmla="*/ 22 h 237"/>
                  <a:gd name="T12" fmla="*/ 174 w 239"/>
                  <a:gd name="T13" fmla="*/ 34 h 237"/>
                  <a:gd name="T14" fmla="*/ 174 w 239"/>
                  <a:gd name="T15" fmla="*/ 22 h 237"/>
                  <a:gd name="T16" fmla="*/ 152 w 239"/>
                  <a:gd name="T17" fmla="*/ 34 h 237"/>
                  <a:gd name="T18" fmla="*/ 152 w 239"/>
                  <a:gd name="T19" fmla="*/ 22 h 237"/>
                  <a:gd name="T20" fmla="*/ 141 w 239"/>
                  <a:gd name="T21" fmla="*/ 22 h 237"/>
                  <a:gd name="T22" fmla="*/ 87 w 239"/>
                  <a:gd name="T23" fmla="*/ 34 h 237"/>
                  <a:gd name="T24" fmla="*/ 54 w 239"/>
                  <a:gd name="T25" fmla="*/ 22 h 237"/>
                  <a:gd name="T26" fmla="*/ 11 w 239"/>
                  <a:gd name="T27" fmla="*/ 22 h 237"/>
                  <a:gd name="T28" fmla="*/ 11 w 239"/>
                  <a:gd name="T29" fmla="*/ 0 h 237"/>
                  <a:gd name="T30" fmla="*/ 0 w 239"/>
                  <a:gd name="T31" fmla="*/ 54 h 237"/>
                  <a:gd name="T32" fmla="*/ 11 w 239"/>
                  <a:gd name="T33" fmla="*/ 76 h 237"/>
                  <a:gd name="T34" fmla="*/ 11 w 239"/>
                  <a:gd name="T35" fmla="*/ 227 h 237"/>
                  <a:gd name="T36" fmla="*/ 184 w 239"/>
                  <a:gd name="T37" fmla="*/ 227 h 237"/>
                  <a:gd name="T38" fmla="*/ 195 w 239"/>
                  <a:gd name="T39" fmla="*/ 237 h 237"/>
                  <a:gd name="T40" fmla="*/ 239 w 239"/>
                  <a:gd name="T41" fmla="*/ 2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237">
                    <a:moveTo>
                      <a:pt x="239" y="216"/>
                    </a:moveTo>
                    <a:lnTo>
                      <a:pt x="174" y="66"/>
                    </a:lnTo>
                    <a:lnTo>
                      <a:pt x="174" y="43"/>
                    </a:lnTo>
                    <a:lnTo>
                      <a:pt x="195" y="108"/>
                    </a:lnTo>
                    <a:lnTo>
                      <a:pt x="206" y="66"/>
                    </a:lnTo>
                    <a:lnTo>
                      <a:pt x="195" y="22"/>
                    </a:lnTo>
                    <a:lnTo>
                      <a:pt x="174" y="34"/>
                    </a:lnTo>
                    <a:lnTo>
                      <a:pt x="174" y="22"/>
                    </a:lnTo>
                    <a:lnTo>
                      <a:pt x="152" y="34"/>
                    </a:lnTo>
                    <a:lnTo>
                      <a:pt x="152" y="22"/>
                    </a:lnTo>
                    <a:lnTo>
                      <a:pt x="141" y="22"/>
                    </a:lnTo>
                    <a:lnTo>
                      <a:pt x="87" y="34"/>
                    </a:lnTo>
                    <a:lnTo>
                      <a:pt x="54" y="22"/>
                    </a:lnTo>
                    <a:lnTo>
                      <a:pt x="11" y="22"/>
                    </a:lnTo>
                    <a:lnTo>
                      <a:pt x="11" y="0"/>
                    </a:lnTo>
                    <a:lnTo>
                      <a:pt x="0" y="54"/>
                    </a:lnTo>
                    <a:lnTo>
                      <a:pt x="11" y="76"/>
                    </a:lnTo>
                    <a:lnTo>
                      <a:pt x="11" y="227"/>
                    </a:lnTo>
                    <a:lnTo>
                      <a:pt x="184" y="227"/>
                    </a:lnTo>
                    <a:lnTo>
                      <a:pt x="195" y="237"/>
                    </a:lnTo>
                    <a:lnTo>
                      <a:pt x="239" y="21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57" name="Freeform 123"/>
              <p:cNvSpPr>
                <a:spLocks/>
              </p:cNvSpPr>
              <p:nvPr/>
            </p:nvSpPr>
            <p:spPr bwMode="auto">
              <a:xfrm>
                <a:off x="4487" y="2005"/>
                <a:ext cx="239" cy="237"/>
              </a:xfrm>
              <a:custGeom>
                <a:avLst/>
                <a:gdLst>
                  <a:gd name="T0" fmla="*/ 239 w 239"/>
                  <a:gd name="T1" fmla="*/ 216 h 237"/>
                  <a:gd name="T2" fmla="*/ 174 w 239"/>
                  <a:gd name="T3" fmla="*/ 66 h 237"/>
                  <a:gd name="T4" fmla="*/ 174 w 239"/>
                  <a:gd name="T5" fmla="*/ 43 h 237"/>
                  <a:gd name="T6" fmla="*/ 195 w 239"/>
                  <a:gd name="T7" fmla="*/ 108 h 237"/>
                  <a:gd name="T8" fmla="*/ 206 w 239"/>
                  <a:gd name="T9" fmla="*/ 66 h 237"/>
                  <a:gd name="T10" fmla="*/ 195 w 239"/>
                  <a:gd name="T11" fmla="*/ 22 h 237"/>
                  <a:gd name="T12" fmla="*/ 174 w 239"/>
                  <a:gd name="T13" fmla="*/ 34 h 237"/>
                  <a:gd name="T14" fmla="*/ 174 w 239"/>
                  <a:gd name="T15" fmla="*/ 22 h 237"/>
                  <a:gd name="T16" fmla="*/ 152 w 239"/>
                  <a:gd name="T17" fmla="*/ 34 h 237"/>
                  <a:gd name="T18" fmla="*/ 152 w 239"/>
                  <a:gd name="T19" fmla="*/ 22 h 237"/>
                  <a:gd name="T20" fmla="*/ 141 w 239"/>
                  <a:gd name="T21" fmla="*/ 22 h 237"/>
                  <a:gd name="T22" fmla="*/ 87 w 239"/>
                  <a:gd name="T23" fmla="*/ 34 h 237"/>
                  <a:gd name="T24" fmla="*/ 54 w 239"/>
                  <a:gd name="T25" fmla="*/ 22 h 237"/>
                  <a:gd name="T26" fmla="*/ 11 w 239"/>
                  <a:gd name="T27" fmla="*/ 22 h 237"/>
                  <a:gd name="T28" fmla="*/ 11 w 239"/>
                  <a:gd name="T29" fmla="*/ 0 h 237"/>
                  <a:gd name="T30" fmla="*/ 0 w 239"/>
                  <a:gd name="T31" fmla="*/ 54 h 237"/>
                  <a:gd name="T32" fmla="*/ 11 w 239"/>
                  <a:gd name="T33" fmla="*/ 76 h 237"/>
                  <a:gd name="T34" fmla="*/ 11 w 239"/>
                  <a:gd name="T35" fmla="*/ 227 h 237"/>
                  <a:gd name="T36" fmla="*/ 184 w 239"/>
                  <a:gd name="T37" fmla="*/ 227 h 237"/>
                  <a:gd name="T38" fmla="*/ 195 w 239"/>
                  <a:gd name="T39" fmla="*/ 237 h 237"/>
                  <a:gd name="T40" fmla="*/ 239 w 239"/>
                  <a:gd name="T41" fmla="*/ 2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237">
                    <a:moveTo>
                      <a:pt x="239" y="216"/>
                    </a:moveTo>
                    <a:lnTo>
                      <a:pt x="174" y="66"/>
                    </a:lnTo>
                    <a:lnTo>
                      <a:pt x="174" y="43"/>
                    </a:lnTo>
                    <a:lnTo>
                      <a:pt x="195" y="108"/>
                    </a:lnTo>
                    <a:lnTo>
                      <a:pt x="206" y="66"/>
                    </a:lnTo>
                    <a:lnTo>
                      <a:pt x="195" y="22"/>
                    </a:lnTo>
                    <a:lnTo>
                      <a:pt x="174" y="34"/>
                    </a:lnTo>
                    <a:lnTo>
                      <a:pt x="174" y="22"/>
                    </a:lnTo>
                    <a:lnTo>
                      <a:pt x="152" y="34"/>
                    </a:lnTo>
                    <a:lnTo>
                      <a:pt x="152" y="22"/>
                    </a:lnTo>
                    <a:lnTo>
                      <a:pt x="141" y="22"/>
                    </a:lnTo>
                    <a:lnTo>
                      <a:pt x="87" y="34"/>
                    </a:lnTo>
                    <a:lnTo>
                      <a:pt x="54" y="22"/>
                    </a:lnTo>
                    <a:lnTo>
                      <a:pt x="11" y="22"/>
                    </a:lnTo>
                    <a:lnTo>
                      <a:pt x="11" y="0"/>
                    </a:lnTo>
                    <a:lnTo>
                      <a:pt x="0" y="54"/>
                    </a:lnTo>
                    <a:lnTo>
                      <a:pt x="11" y="76"/>
                    </a:lnTo>
                    <a:lnTo>
                      <a:pt x="11" y="227"/>
                    </a:lnTo>
                    <a:lnTo>
                      <a:pt x="184" y="227"/>
                    </a:lnTo>
                    <a:lnTo>
                      <a:pt x="195" y="237"/>
                    </a:lnTo>
                    <a:lnTo>
                      <a:pt x="239" y="21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8" name="Freeform 124"/>
              <p:cNvSpPr>
                <a:spLocks/>
              </p:cNvSpPr>
              <p:nvPr/>
            </p:nvSpPr>
            <p:spPr bwMode="auto">
              <a:xfrm>
                <a:off x="4487" y="2005"/>
                <a:ext cx="239" cy="237"/>
              </a:xfrm>
              <a:custGeom>
                <a:avLst/>
                <a:gdLst>
                  <a:gd name="T0" fmla="*/ 239 w 239"/>
                  <a:gd name="T1" fmla="*/ 216 h 237"/>
                  <a:gd name="T2" fmla="*/ 174 w 239"/>
                  <a:gd name="T3" fmla="*/ 66 h 237"/>
                  <a:gd name="T4" fmla="*/ 174 w 239"/>
                  <a:gd name="T5" fmla="*/ 43 h 237"/>
                  <a:gd name="T6" fmla="*/ 195 w 239"/>
                  <a:gd name="T7" fmla="*/ 108 h 237"/>
                  <a:gd name="T8" fmla="*/ 206 w 239"/>
                  <a:gd name="T9" fmla="*/ 66 h 237"/>
                  <a:gd name="T10" fmla="*/ 195 w 239"/>
                  <a:gd name="T11" fmla="*/ 22 h 237"/>
                  <a:gd name="T12" fmla="*/ 174 w 239"/>
                  <a:gd name="T13" fmla="*/ 34 h 237"/>
                  <a:gd name="T14" fmla="*/ 174 w 239"/>
                  <a:gd name="T15" fmla="*/ 22 h 237"/>
                  <a:gd name="T16" fmla="*/ 152 w 239"/>
                  <a:gd name="T17" fmla="*/ 34 h 237"/>
                  <a:gd name="T18" fmla="*/ 152 w 239"/>
                  <a:gd name="T19" fmla="*/ 22 h 237"/>
                  <a:gd name="T20" fmla="*/ 141 w 239"/>
                  <a:gd name="T21" fmla="*/ 22 h 237"/>
                  <a:gd name="T22" fmla="*/ 87 w 239"/>
                  <a:gd name="T23" fmla="*/ 34 h 237"/>
                  <a:gd name="T24" fmla="*/ 54 w 239"/>
                  <a:gd name="T25" fmla="*/ 22 h 237"/>
                  <a:gd name="T26" fmla="*/ 11 w 239"/>
                  <a:gd name="T27" fmla="*/ 22 h 237"/>
                  <a:gd name="T28" fmla="*/ 11 w 239"/>
                  <a:gd name="T29" fmla="*/ 0 h 237"/>
                  <a:gd name="T30" fmla="*/ 0 w 239"/>
                  <a:gd name="T31" fmla="*/ 54 h 237"/>
                  <a:gd name="T32" fmla="*/ 11 w 239"/>
                  <a:gd name="T33" fmla="*/ 76 h 237"/>
                  <a:gd name="T34" fmla="*/ 11 w 239"/>
                  <a:gd name="T35" fmla="*/ 227 h 237"/>
                  <a:gd name="T36" fmla="*/ 184 w 239"/>
                  <a:gd name="T37" fmla="*/ 227 h 237"/>
                  <a:gd name="T38" fmla="*/ 195 w 239"/>
                  <a:gd name="T39" fmla="*/ 237 h 237"/>
                  <a:gd name="T40" fmla="*/ 239 w 239"/>
                  <a:gd name="T41" fmla="*/ 216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39" h="237">
                    <a:moveTo>
                      <a:pt x="239" y="216"/>
                    </a:moveTo>
                    <a:lnTo>
                      <a:pt x="174" y="66"/>
                    </a:lnTo>
                    <a:lnTo>
                      <a:pt x="174" y="43"/>
                    </a:lnTo>
                    <a:lnTo>
                      <a:pt x="195" y="108"/>
                    </a:lnTo>
                    <a:lnTo>
                      <a:pt x="206" y="66"/>
                    </a:lnTo>
                    <a:lnTo>
                      <a:pt x="195" y="22"/>
                    </a:lnTo>
                    <a:lnTo>
                      <a:pt x="174" y="34"/>
                    </a:lnTo>
                    <a:lnTo>
                      <a:pt x="174" y="22"/>
                    </a:lnTo>
                    <a:lnTo>
                      <a:pt x="152" y="34"/>
                    </a:lnTo>
                    <a:lnTo>
                      <a:pt x="152" y="22"/>
                    </a:lnTo>
                    <a:lnTo>
                      <a:pt x="141" y="22"/>
                    </a:lnTo>
                    <a:lnTo>
                      <a:pt x="87" y="34"/>
                    </a:lnTo>
                    <a:lnTo>
                      <a:pt x="54" y="22"/>
                    </a:lnTo>
                    <a:lnTo>
                      <a:pt x="11" y="22"/>
                    </a:lnTo>
                    <a:lnTo>
                      <a:pt x="11" y="0"/>
                    </a:lnTo>
                    <a:lnTo>
                      <a:pt x="0" y="54"/>
                    </a:lnTo>
                    <a:lnTo>
                      <a:pt x="11" y="76"/>
                    </a:lnTo>
                    <a:lnTo>
                      <a:pt x="11" y="227"/>
                    </a:lnTo>
                    <a:lnTo>
                      <a:pt x="184" y="227"/>
                    </a:lnTo>
                    <a:lnTo>
                      <a:pt x="195" y="237"/>
                    </a:lnTo>
                    <a:lnTo>
                      <a:pt x="239" y="21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59" name="Freeform 125"/>
              <p:cNvSpPr>
                <a:spLocks/>
              </p:cNvSpPr>
              <p:nvPr/>
            </p:nvSpPr>
            <p:spPr bwMode="auto">
              <a:xfrm>
                <a:off x="4433" y="2221"/>
                <a:ext cx="346" cy="409"/>
              </a:xfrm>
              <a:custGeom>
                <a:avLst/>
                <a:gdLst>
                  <a:gd name="T0" fmla="*/ 293 w 346"/>
                  <a:gd name="T1" fmla="*/ 399 h 409"/>
                  <a:gd name="T2" fmla="*/ 293 w 346"/>
                  <a:gd name="T3" fmla="*/ 367 h 409"/>
                  <a:gd name="T4" fmla="*/ 282 w 346"/>
                  <a:gd name="T5" fmla="*/ 367 h 409"/>
                  <a:gd name="T6" fmla="*/ 249 w 346"/>
                  <a:gd name="T7" fmla="*/ 335 h 409"/>
                  <a:gd name="T8" fmla="*/ 238 w 346"/>
                  <a:gd name="T9" fmla="*/ 313 h 409"/>
                  <a:gd name="T10" fmla="*/ 249 w 346"/>
                  <a:gd name="T11" fmla="*/ 302 h 409"/>
                  <a:gd name="T12" fmla="*/ 260 w 346"/>
                  <a:gd name="T13" fmla="*/ 270 h 409"/>
                  <a:gd name="T14" fmla="*/ 303 w 346"/>
                  <a:gd name="T15" fmla="*/ 205 h 409"/>
                  <a:gd name="T16" fmla="*/ 313 w 346"/>
                  <a:gd name="T17" fmla="*/ 129 h 409"/>
                  <a:gd name="T18" fmla="*/ 346 w 346"/>
                  <a:gd name="T19" fmla="*/ 119 h 409"/>
                  <a:gd name="T20" fmla="*/ 346 w 346"/>
                  <a:gd name="T21" fmla="*/ 108 h 409"/>
                  <a:gd name="T22" fmla="*/ 325 w 346"/>
                  <a:gd name="T23" fmla="*/ 97 h 409"/>
                  <a:gd name="T24" fmla="*/ 313 w 346"/>
                  <a:gd name="T25" fmla="*/ 11 h 409"/>
                  <a:gd name="T26" fmla="*/ 293 w 346"/>
                  <a:gd name="T27" fmla="*/ 0 h 409"/>
                  <a:gd name="T28" fmla="*/ 249 w 346"/>
                  <a:gd name="T29" fmla="*/ 21 h 409"/>
                  <a:gd name="T30" fmla="*/ 238 w 346"/>
                  <a:gd name="T31" fmla="*/ 11 h 409"/>
                  <a:gd name="T32" fmla="*/ 65 w 346"/>
                  <a:gd name="T33" fmla="*/ 11 h 409"/>
                  <a:gd name="T34" fmla="*/ 65 w 346"/>
                  <a:gd name="T35" fmla="*/ 54 h 409"/>
                  <a:gd name="T36" fmla="*/ 43 w 346"/>
                  <a:gd name="T37" fmla="*/ 76 h 409"/>
                  <a:gd name="T38" fmla="*/ 43 w 346"/>
                  <a:gd name="T39" fmla="*/ 162 h 409"/>
                  <a:gd name="T40" fmla="*/ 33 w 346"/>
                  <a:gd name="T41" fmla="*/ 162 h 409"/>
                  <a:gd name="T42" fmla="*/ 0 w 346"/>
                  <a:gd name="T43" fmla="*/ 205 h 409"/>
                  <a:gd name="T44" fmla="*/ 33 w 346"/>
                  <a:gd name="T45" fmla="*/ 248 h 409"/>
                  <a:gd name="T46" fmla="*/ 22 w 346"/>
                  <a:gd name="T47" fmla="*/ 248 h 409"/>
                  <a:gd name="T48" fmla="*/ 43 w 346"/>
                  <a:gd name="T49" fmla="*/ 280 h 409"/>
                  <a:gd name="T50" fmla="*/ 43 w 346"/>
                  <a:gd name="T51" fmla="*/ 302 h 409"/>
                  <a:gd name="T52" fmla="*/ 65 w 346"/>
                  <a:gd name="T53" fmla="*/ 313 h 409"/>
                  <a:gd name="T54" fmla="*/ 119 w 346"/>
                  <a:gd name="T55" fmla="*/ 376 h 409"/>
                  <a:gd name="T56" fmla="*/ 130 w 346"/>
                  <a:gd name="T57" fmla="*/ 399 h 409"/>
                  <a:gd name="T58" fmla="*/ 173 w 346"/>
                  <a:gd name="T59" fmla="*/ 399 h 409"/>
                  <a:gd name="T60" fmla="*/ 184 w 346"/>
                  <a:gd name="T61" fmla="*/ 409 h 409"/>
                  <a:gd name="T62" fmla="*/ 206 w 346"/>
                  <a:gd name="T63" fmla="*/ 409 h 409"/>
                  <a:gd name="T64" fmla="*/ 249 w 346"/>
                  <a:gd name="T65" fmla="*/ 399 h 409"/>
                  <a:gd name="T66" fmla="*/ 293 w 346"/>
                  <a:gd name="T67" fmla="*/ 39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409">
                    <a:moveTo>
                      <a:pt x="293" y="399"/>
                    </a:moveTo>
                    <a:lnTo>
                      <a:pt x="293" y="367"/>
                    </a:lnTo>
                    <a:lnTo>
                      <a:pt x="282" y="367"/>
                    </a:lnTo>
                    <a:lnTo>
                      <a:pt x="249" y="335"/>
                    </a:lnTo>
                    <a:lnTo>
                      <a:pt x="238" y="313"/>
                    </a:lnTo>
                    <a:lnTo>
                      <a:pt x="249" y="302"/>
                    </a:lnTo>
                    <a:lnTo>
                      <a:pt x="260" y="270"/>
                    </a:lnTo>
                    <a:lnTo>
                      <a:pt x="303" y="205"/>
                    </a:lnTo>
                    <a:lnTo>
                      <a:pt x="313" y="129"/>
                    </a:lnTo>
                    <a:lnTo>
                      <a:pt x="346" y="119"/>
                    </a:lnTo>
                    <a:lnTo>
                      <a:pt x="346" y="108"/>
                    </a:lnTo>
                    <a:lnTo>
                      <a:pt x="325" y="97"/>
                    </a:lnTo>
                    <a:lnTo>
                      <a:pt x="313" y="11"/>
                    </a:lnTo>
                    <a:lnTo>
                      <a:pt x="293" y="0"/>
                    </a:lnTo>
                    <a:lnTo>
                      <a:pt x="249" y="21"/>
                    </a:lnTo>
                    <a:lnTo>
                      <a:pt x="238" y="11"/>
                    </a:lnTo>
                    <a:lnTo>
                      <a:pt x="65" y="11"/>
                    </a:lnTo>
                    <a:lnTo>
                      <a:pt x="65" y="54"/>
                    </a:lnTo>
                    <a:lnTo>
                      <a:pt x="43" y="76"/>
                    </a:lnTo>
                    <a:lnTo>
                      <a:pt x="43" y="162"/>
                    </a:lnTo>
                    <a:lnTo>
                      <a:pt x="33" y="162"/>
                    </a:lnTo>
                    <a:lnTo>
                      <a:pt x="0" y="205"/>
                    </a:lnTo>
                    <a:lnTo>
                      <a:pt x="33" y="248"/>
                    </a:lnTo>
                    <a:lnTo>
                      <a:pt x="22" y="248"/>
                    </a:lnTo>
                    <a:lnTo>
                      <a:pt x="43" y="280"/>
                    </a:lnTo>
                    <a:lnTo>
                      <a:pt x="43" y="302"/>
                    </a:lnTo>
                    <a:lnTo>
                      <a:pt x="65" y="313"/>
                    </a:lnTo>
                    <a:lnTo>
                      <a:pt x="119" y="376"/>
                    </a:lnTo>
                    <a:lnTo>
                      <a:pt x="130" y="399"/>
                    </a:lnTo>
                    <a:lnTo>
                      <a:pt x="173" y="399"/>
                    </a:lnTo>
                    <a:lnTo>
                      <a:pt x="184" y="409"/>
                    </a:lnTo>
                    <a:lnTo>
                      <a:pt x="206" y="409"/>
                    </a:lnTo>
                    <a:lnTo>
                      <a:pt x="249" y="399"/>
                    </a:lnTo>
                    <a:lnTo>
                      <a:pt x="293" y="39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0" name="Freeform 126"/>
              <p:cNvSpPr>
                <a:spLocks/>
              </p:cNvSpPr>
              <p:nvPr/>
            </p:nvSpPr>
            <p:spPr bwMode="auto">
              <a:xfrm>
                <a:off x="4433" y="2221"/>
                <a:ext cx="346" cy="409"/>
              </a:xfrm>
              <a:custGeom>
                <a:avLst/>
                <a:gdLst>
                  <a:gd name="T0" fmla="*/ 293 w 346"/>
                  <a:gd name="T1" fmla="*/ 399 h 409"/>
                  <a:gd name="T2" fmla="*/ 293 w 346"/>
                  <a:gd name="T3" fmla="*/ 367 h 409"/>
                  <a:gd name="T4" fmla="*/ 282 w 346"/>
                  <a:gd name="T5" fmla="*/ 367 h 409"/>
                  <a:gd name="T6" fmla="*/ 249 w 346"/>
                  <a:gd name="T7" fmla="*/ 335 h 409"/>
                  <a:gd name="T8" fmla="*/ 238 w 346"/>
                  <a:gd name="T9" fmla="*/ 313 h 409"/>
                  <a:gd name="T10" fmla="*/ 249 w 346"/>
                  <a:gd name="T11" fmla="*/ 302 h 409"/>
                  <a:gd name="T12" fmla="*/ 260 w 346"/>
                  <a:gd name="T13" fmla="*/ 270 h 409"/>
                  <a:gd name="T14" fmla="*/ 303 w 346"/>
                  <a:gd name="T15" fmla="*/ 205 h 409"/>
                  <a:gd name="T16" fmla="*/ 313 w 346"/>
                  <a:gd name="T17" fmla="*/ 129 h 409"/>
                  <a:gd name="T18" fmla="*/ 346 w 346"/>
                  <a:gd name="T19" fmla="*/ 119 h 409"/>
                  <a:gd name="T20" fmla="*/ 346 w 346"/>
                  <a:gd name="T21" fmla="*/ 108 h 409"/>
                  <a:gd name="T22" fmla="*/ 325 w 346"/>
                  <a:gd name="T23" fmla="*/ 97 h 409"/>
                  <a:gd name="T24" fmla="*/ 313 w 346"/>
                  <a:gd name="T25" fmla="*/ 11 h 409"/>
                  <a:gd name="T26" fmla="*/ 293 w 346"/>
                  <a:gd name="T27" fmla="*/ 0 h 409"/>
                  <a:gd name="T28" fmla="*/ 249 w 346"/>
                  <a:gd name="T29" fmla="*/ 21 h 409"/>
                  <a:gd name="T30" fmla="*/ 238 w 346"/>
                  <a:gd name="T31" fmla="*/ 11 h 409"/>
                  <a:gd name="T32" fmla="*/ 65 w 346"/>
                  <a:gd name="T33" fmla="*/ 11 h 409"/>
                  <a:gd name="T34" fmla="*/ 65 w 346"/>
                  <a:gd name="T35" fmla="*/ 54 h 409"/>
                  <a:gd name="T36" fmla="*/ 43 w 346"/>
                  <a:gd name="T37" fmla="*/ 76 h 409"/>
                  <a:gd name="T38" fmla="*/ 43 w 346"/>
                  <a:gd name="T39" fmla="*/ 162 h 409"/>
                  <a:gd name="T40" fmla="*/ 33 w 346"/>
                  <a:gd name="T41" fmla="*/ 162 h 409"/>
                  <a:gd name="T42" fmla="*/ 0 w 346"/>
                  <a:gd name="T43" fmla="*/ 205 h 409"/>
                  <a:gd name="T44" fmla="*/ 33 w 346"/>
                  <a:gd name="T45" fmla="*/ 248 h 409"/>
                  <a:gd name="T46" fmla="*/ 22 w 346"/>
                  <a:gd name="T47" fmla="*/ 248 h 409"/>
                  <a:gd name="T48" fmla="*/ 43 w 346"/>
                  <a:gd name="T49" fmla="*/ 280 h 409"/>
                  <a:gd name="T50" fmla="*/ 43 w 346"/>
                  <a:gd name="T51" fmla="*/ 302 h 409"/>
                  <a:gd name="T52" fmla="*/ 65 w 346"/>
                  <a:gd name="T53" fmla="*/ 313 h 409"/>
                  <a:gd name="T54" fmla="*/ 119 w 346"/>
                  <a:gd name="T55" fmla="*/ 376 h 409"/>
                  <a:gd name="T56" fmla="*/ 130 w 346"/>
                  <a:gd name="T57" fmla="*/ 399 h 409"/>
                  <a:gd name="T58" fmla="*/ 173 w 346"/>
                  <a:gd name="T59" fmla="*/ 399 h 409"/>
                  <a:gd name="T60" fmla="*/ 184 w 346"/>
                  <a:gd name="T61" fmla="*/ 409 h 409"/>
                  <a:gd name="T62" fmla="*/ 206 w 346"/>
                  <a:gd name="T63" fmla="*/ 409 h 409"/>
                  <a:gd name="T64" fmla="*/ 249 w 346"/>
                  <a:gd name="T65" fmla="*/ 399 h 409"/>
                  <a:gd name="T66" fmla="*/ 293 w 346"/>
                  <a:gd name="T67" fmla="*/ 39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409">
                    <a:moveTo>
                      <a:pt x="293" y="399"/>
                    </a:moveTo>
                    <a:lnTo>
                      <a:pt x="293" y="367"/>
                    </a:lnTo>
                    <a:lnTo>
                      <a:pt x="282" y="367"/>
                    </a:lnTo>
                    <a:lnTo>
                      <a:pt x="249" y="335"/>
                    </a:lnTo>
                    <a:lnTo>
                      <a:pt x="238" y="313"/>
                    </a:lnTo>
                    <a:lnTo>
                      <a:pt x="249" y="302"/>
                    </a:lnTo>
                    <a:lnTo>
                      <a:pt x="260" y="270"/>
                    </a:lnTo>
                    <a:lnTo>
                      <a:pt x="303" y="205"/>
                    </a:lnTo>
                    <a:lnTo>
                      <a:pt x="313" y="129"/>
                    </a:lnTo>
                    <a:lnTo>
                      <a:pt x="346" y="119"/>
                    </a:lnTo>
                    <a:lnTo>
                      <a:pt x="346" y="108"/>
                    </a:lnTo>
                    <a:lnTo>
                      <a:pt x="325" y="97"/>
                    </a:lnTo>
                    <a:lnTo>
                      <a:pt x="313" y="11"/>
                    </a:lnTo>
                    <a:lnTo>
                      <a:pt x="293" y="0"/>
                    </a:lnTo>
                    <a:lnTo>
                      <a:pt x="249" y="21"/>
                    </a:lnTo>
                    <a:lnTo>
                      <a:pt x="238" y="11"/>
                    </a:lnTo>
                    <a:lnTo>
                      <a:pt x="65" y="11"/>
                    </a:lnTo>
                    <a:lnTo>
                      <a:pt x="65" y="54"/>
                    </a:lnTo>
                    <a:lnTo>
                      <a:pt x="43" y="76"/>
                    </a:lnTo>
                    <a:lnTo>
                      <a:pt x="43" y="162"/>
                    </a:lnTo>
                    <a:lnTo>
                      <a:pt x="33" y="162"/>
                    </a:lnTo>
                    <a:lnTo>
                      <a:pt x="0" y="205"/>
                    </a:lnTo>
                    <a:lnTo>
                      <a:pt x="33" y="248"/>
                    </a:lnTo>
                    <a:lnTo>
                      <a:pt x="22" y="248"/>
                    </a:lnTo>
                    <a:lnTo>
                      <a:pt x="43" y="280"/>
                    </a:lnTo>
                    <a:lnTo>
                      <a:pt x="43" y="302"/>
                    </a:lnTo>
                    <a:lnTo>
                      <a:pt x="65" y="313"/>
                    </a:lnTo>
                    <a:lnTo>
                      <a:pt x="119" y="376"/>
                    </a:lnTo>
                    <a:lnTo>
                      <a:pt x="130" y="399"/>
                    </a:lnTo>
                    <a:lnTo>
                      <a:pt x="173" y="399"/>
                    </a:lnTo>
                    <a:lnTo>
                      <a:pt x="184" y="409"/>
                    </a:lnTo>
                    <a:lnTo>
                      <a:pt x="206" y="409"/>
                    </a:lnTo>
                    <a:lnTo>
                      <a:pt x="249" y="399"/>
                    </a:lnTo>
                    <a:lnTo>
                      <a:pt x="293" y="39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1" name="Freeform 127"/>
              <p:cNvSpPr>
                <a:spLocks/>
              </p:cNvSpPr>
              <p:nvPr/>
            </p:nvSpPr>
            <p:spPr bwMode="auto">
              <a:xfrm>
                <a:off x="4433" y="2221"/>
                <a:ext cx="346" cy="409"/>
              </a:xfrm>
              <a:custGeom>
                <a:avLst/>
                <a:gdLst>
                  <a:gd name="T0" fmla="*/ 293 w 346"/>
                  <a:gd name="T1" fmla="*/ 399 h 409"/>
                  <a:gd name="T2" fmla="*/ 293 w 346"/>
                  <a:gd name="T3" fmla="*/ 367 h 409"/>
                  <a:gd name="T4" fmla="*/ 282 w 346"/>
                  <a:gd name="T5" fmla="*/ 367 h 409"/>
                  <a:gd name="T6" fmla="*/ 249 w 346"/>
                  <a:gd name="T7" fmla="*/ 335 h 409"/>
                  <a:gd name="T8" fmla="*/ 238 w 346"/>
                  <a:gd name="T9" fmla="*/ 313 h 409"/>
                  <a:gd name="T10" fmla="*/ 249 w 346"/>
                  <a:gd name="T11" fmla="*/ 302 h 409"/>
                  <a:gd name="T12" fmla="*/ 260 w 346"/>
                  <a:gd name="T13" fmla="*/ 270 h 409"/>
                  <a:gd name="T14" fmla="*/ 303 w 346"/>
                  <a:gd name="T15" fmla="*/ 205 h 409"/>
                  <a:gd name="T16" fmla="*/ 313 w 346"/>
                  <a:gd name="T17" fmla="*/ 129 h 409"/>
                  <a:gd name="T18" fmla="*/ 346 w 346"/>
                  <a:gd name="T19" fmla="*/ 119 h 409"/>
                  <a:gd name="T20" fmla="*/ 346 w 346"/>
                  <a:gd name="T21" fmla="*/ 108 h 409"/>
                  <a:gd name="T22" fmla="*/ 325 w 346"/>
                  <a:gd name="T23" fmla="*/ 97 h 409"/>
                  <a:gd name="T24" fmla="*/ 313 w 346"/>
                  <a:gd name="T25" fmla="*/ 11 h 409"/>
                  <a:gd name="T26" fmla="*/ 293 w 346"/>
                  <a:gd name="T27" fmla="*/ 0 h 409"/>
                  <a:gd name="T28" fmla="*/ 249 w 346"/>
                  <a:gd name="T29" fmla="*/ 21 h 409"/>
                  <a:gd name="T30" fmla="*/ 238 w 346"/>
                  <a:gd name="T31" fmla="*/ 11 h 409"/>
                  <a:gd name="T32" fmla="*/ 65 w 346"/>
                  <a:gd name="T33" fmla="*/ 11 h 409"/>
                  <a:gd name="T34" fmla="*/ 65 w 346"/>
                  <a:gd name="T35" fmla="*/ 54 h 409"/>
                  <a:gd name="T36" fmla="*/ 43 w 346"/>
                  <a:gd name="T37" fmla="*/ 76 h 409"/>
                  <a:gd name="T38" fmla="*/ 43 w 346"/>
                  <a:gd name="T39" fmla="*/ 162 h 409"/>
                  <a:gd name="T40" fmla="*/ 33 w 346"/>
                  <a:gd name="T41" fmla="*/ 162 h 409"/>
                  <a:gd name="T42" fmla="*/ 0 w 346"/>
                  <a:gd name="T43" fmla="*/ 205 h 409"/>
                  <a:gd name="T44" fmla="*/ 33 w 346"/>
                  <a:gd name="T45" fmla="*/ 248 h 409"/>
                  <a:gd name="T46" fmla="*/ 22 w 346"/>
                  <a:gd name="T47" fmla="*/ 248 h 409"/>
                  <a:gd name="T48" fmla="*/ 43 w 346"/>
                  <a:gd name="T49" fmla="*/ 280 h 409"/>
                  <a:gd name="T50" fmla="*/ 43 w 346"/>
                  <a:gd name="T51" fmla="*/ 302 h 409"/>
                  <a:gd name="T52" fmla="*/ 65 w 346"/>
                  <a:gd name="T53" fmla="*/ 313 h 409"/>
                  <a:gd name="T54" fmla="*/ 119 w 346"/>
                  <a:gd name="T55" fmla="*/ 376 h 409"/>
                  <a:gd name="T56" fmla="*/ 130 w 346"/>
                  <a:gd name="T57" fmla="*/ 399 h 409"/>
                  <a:gd name="T58" fmla="*/ 173 w 346"/>
                  <a:gd name="T59" fmla="*/ 399 h 409"/>
                  <a:gd name="T60" fmla="*/ 184 w 346"/>
                  <a:gd name="T61" fmla="*/ 409 h 409"/>
                  <a:gd name="T62" fmla="*/ 206 w 346"/>
                  <a:gd name="T63" fmla="*/ 409 h 409"/>
                  <a:gd name="T64" fmla="*/ 249 w 346"/>
                  <a:gd name="T65" fmla="*/ 399 h 409"/>
                  <a:gd name="T66" fmla="*/ 293 w 346"/>
                  <a:gd name="T67" fmla="*/ 399 h 4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46" h="409">
                    <a:moveTo>
                      <a:pt x="293" y="399"/>
                    </a:moveTo>
                    <a:lnTo>
                      <a:pt x="293" y="367"/>
                    </a:lnTo>
                    <a:lnTo>
                      <a:pt x="282" y="367"/>
                    </a:lnTo>
                    <a:lnTo>
                      <a:pt x="249" y="335"/>
                    </a:lnTo>
                    <a:lnTo>
                      <a:pt x="238" y="313"/>
                    </a:lnTo>
                    <a:lnTo>
                      <a:pt x="249" y="302"/>
                    </a:lnTo>
                    <a:lnTo>
                      <a:pt x="260" y="270"/>
                    </a:lnTo>
                    <a:lnTo>
                      <a:pt x="303" y="205"/>
                    </a:lnTo>
                    <a:lnTo>
                      <a:pt x="313" y="129"/>
                    </a:lnTo>
                    <a:lnTo>
                      <a:pt x="346" y="119"/>
                    </a:lnTo>
                    <a:lnTo>
                      <a:pt x="346" y="108"/>
                    </a:lnTo>
                    <a:lnTo>
                      <a:pt x="325" y="97"/>
                    </a:lnTo>
                    <a:lnTo>
                      <a:pt x="313" y="11"/>
                    </a:lnTo>
                    <a:lnTo>
                      <a:pt x="293" y="0"/>
                    </a:lnTo>
                    <a:lnTo>
                      <a:pt x="249" y="21"/>
                    </a:lnTo>
                    <a:lnTo>
                      <a:pt x="238" y="11"/>
                    </a:lnTo>
                    <a:lnTo>
                      <a:pt x="65" y="11"/>
                    </a:lnTo>
                    <a:lnTo>
                      <a:pt x="65" y="54"/>
                    </a:lnTo>
                    <a:lnTo>
                      <a:pt x="43" y="76"/>
                    </a:lnTo>
                    <a:lnTo>
                      <a:pt x="43" y="162"/>
                    </a:lnTo>
                    <a:lnTo>
                      <a:pt x="33" y="162"/>
                    </a:lnTo>
                    <a:lnTo>
                      <a:pt x="0" y="205"/>
                    </a:lnTo>
                    <a:lnTo>
                      <a:pt x="33" y="248"/>
                    </a:lnTo>
                    <a:lnTo>
                      <a:pt x="22" y="248"/>
                    </a:lnTo>
                    <a:lnTo>
                      <a:pt x="43" y="280"/>
                    </a:lnTo>
                    <a:lnTo>
                      <a:pt x="43" y="302"/>
                    </a:lnTo>
                    <a:lnTo>
                      <a:pt x="65" y="313"/>
                    </a:lnTo>
                    <a:lnTo>
                      <a:pt x="119" y="376"/>
                    </a:lnTo>
                    <a:lnTo>
                      <a:pt x="130" y="399"/>
                    </a:lnTo>
                    <a:lnTo>
                      <a:pt x="173" y="399"/>
                    </a:lnTo>
                    <a:lnTo>
                      <a:pt x="184" y="409"/>
                    </a:lnTo>
                    <a:lnTo>
                      <a:pt x="206" y="409"/>
                    </a:lnTo>
                    <a:lnTo>
                      <a:pt x="249" y="399"/>
                    </a:lnTo>
                    <a:lnTo>
                      <a:pt x="293" y="39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2" name="Freeform 128"/>
              <p:cNvSpPr>
                <a:spLocks/>
              </p:cNvSpPr>
              <p:nvPr/>
            </p:nvSpPr>
            <p:spPr bwMode="auto">
              <a:xfrm>
                <a:off x="4692" y="1994"/>
                <a:ext cx="455" cy="421"/>
              </a:xfrm>
              <a:custGeom>
                <a:avLst/>
                <a:gdLst>
                  <a:gd name="T0" fmla="*/ 173 w 455"/>
                  <a:gd name="T1" fmla="*/ 367 h 421"/>
                  <a:gd name="T2" fmla="*/ 184 w 455"/>
                  <a:gd name="T3" fmla="*/ 356 h 421"/>
                  <a:gd name="T4" fmla="*/ 227 w 455"/>
                  <a:gd name="T5" fmla="*/ 400 h 421"/>
                  <a:gd name="T6" fmla="*/ 238 w 455"/>
                  <a:gd name="T7" fmla="*/ 421 h 421"/>
                  <a:gd name="T8" fmla="*/ 326 w 455"/>
                  <a:gd name="T9" fmla="*/ 356 h 421"/>
                  <a:gd name="T10" fmla="*/ 380 w 455"/>
                  <a:gd name="T11" fmla="*/ 346 h 421"/>
                  <a:gd name="T12" fmla="*/ 390 w 455"/>
                  <a:gd name="T13" fmla="*/ 335 h 421"/>
                  <a:gd name="T14" fmla="*/ 411 w 455"/>
                  <a:gd name="T15" fmla="*/ 324 h 421"/>
                  <a:gd name="T16" fmla="*/ 422 w 455"/>
                  <a:gd name="T17" fmla="*/ 303 h 421"/>
                  <a:gd name="T18" fmla="*/ 444 w 455"/>
                  <a:gd name="T19" fmla="*/ 281 h 421"/>
                  <a:gd name="T20" fmla="*/ 455 w 455"/>
                  <a:gd name="T21" fmla="*/ 281 h 421"/>
                  <a:gd name="T22" fmla="*/ 455 w 455"/>
                  <a:gd name="T23" fmla="*/ 238 h 421"/>
                  <a:gd name="T24" fmla="*/ 434 w 455"/>
                  <a:gd name="T25" fmla="*/ 216 h 421"/>
                  <a:gd name="T26" fmla="*/ 411 w 455"/>
                  <a:gd name="T27" fmla="*/ 216 h 421"/>
                  <a:gd name="T28" fmla="*/ 411 w 455"/>
                  <a:gd name="T29" fmla="*/ 227 h 421"/>
                  <a:gd name="T30" fmla="*/ 347 w 455"/>
                  <a:gd name="T31" fmla="*/ 227 h 421"/>
                  <a:gd name="T32" fmla="*/ 326 w 455"/>
                  <a:gd name="T33" fmla="*/ 216 h 421"/>
                  <a:gd name="T34" fmla="*/ 347 w 455"/>
                  <a:gd name="T35" fmla="*/ 195 h 421"/>
                  <a:gd name="T36" fmla="*/ 326 w 455"/>
                  <a:gd name="T37" fmla="*/ 173 h 421"/>
                  <a:gd name="T38" fmla="*/ 326 w 455"/>
                  <a:gd name="T39" fmla="*/ 130 h 421"/>
                  <a:gd name="T40" fmla="*/ 292 w 455"/>
                  <a:gd name="T41" fmla="*/ 87 h 421"/>
                  <a:gd name="T42" fmla="*/ 249 w 455"/>
                  <a:gd name="T43" fmla="*/ 76 h 421"/>
                  <a:gd name="T44" fmla="*/ 227 w 455"/>
                  <a:gd name="T45" fmla="*/ 87 h 421"/>
                  <a:gd name="T46" fmla="*/ 217 w 455"/>
                  <a:gd name="T47" fmla="*/ 76 h 421"/>
                  <a:gd name="T48" fmla="*/ 184 w 455"/>
                  <a:gd name="T49" fmla="*/ 65 h 421"/>
                  <a:gd name="T50" fmla="*/ 184 w 455"/>
                  <a:gd name="T51" fmla="*/ 54 h 421"/>
                  <a:gd name="T52" fmla="*/ 173 w 455"/>
                  <a:gd name="T53" fmla="*/ 44 h 421"/>
                  <a:gd name="T54" fmla="*/ 130 w 455"/>
                  <a:gd name="T55" fmla="*/ 11 h 421"/>
                  <a:gd name="T56" fmla="*/ 97 w 455"/>
                  <a:gd name="T57" fmla="*/ 0 h 421"/>
                  <a:gd name="T58" fmla="*/ 54 w 455"/>
                  <a:gd name="T59" fmla="*/ 33 h 421"/>
                  <a:gd name="T60" fmla="*/ 65 w 455"/>
                  <a:gd name="T61" fmla="*/ 44 h 421"/>
                  <a:gd name="T62" fmla="*/ 54 w 455"/>
                  <a:gd name="T63" fmla="*/ 65 h 421"/>
                  <a:gd name="T64" fmla="*/ 43 w 455"/>
                  <a:gd name="T65" fmla="*/ 65 h 421"/>
                  <a:gd name="T66" fmla="*/ 33 w 455"/>
                  <a:gd name="T67" fmla="*/ 76 h 421"/>
                  <a:gd name="T68" fmla="*/ 0 w 455"/>
                  <a:gd name="T69" fmla="*/ 76 h 421"/>
                  <a:gd name="T70" fmla="*/ 0 w 455"/>
                  <a:gd name="T71" fmla="*/ 108 h 421"/>
                  <a:gd name="T72" fmla="*/ 22 w 455"/>
                  <a:gd name="T73" fmla="*/ 108 h 421"/>
                  <a:gd name="T74" fmla="*/ 65 w 455"/>
                  <a:gd name="T75" fmla="*/ 184 h 421"/>
                  <a:gd name="T76" fmla="*/ 87 w 455"/>
                  <a:gd name="T77" fmla="*/ 195 h 421"/>
                  <a:gd name="T78" fmla="*/ 97 w 455"/>
                  <a:gd name="T79" fmla="*/ 227 h 421"/>
                  <a:gd name="T80" fmla="*/ 97 w 455"/>
                  <a:gd name="T81" fmla="*/ 259 h 421"/>
                  <a:gd name="T82" fmla="*/ 130 w 455"/>
                  <a:gd name="T83" fmla="*/ 292 h 421"/>
                  <a:gd name="T84" fmla="*/ 162 w 455"/>
                  <a:gd name="T85" fmla="*/ 356 h 421"/>
                  <a:gd name="T86" fmla="*/ 173 w 455"/>
                  <a:gd name="T87" fmla="*/ 36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5" h="421">
                    <a:moveTo>
                      <a:pt x="173" y="367"/>
                    </a:moveTo>
                    <a:lnTo>
                      <a:pt x="184" y="356"/>
                    </a:lnTo>
                    <a:lnTo>
                      <a:pt x="227" y="400"/>
                    </a:lnTo>
                    <a:lnTo>
                      <a:pt x="238" y="421"/>
                    </a:lnTo>
                    <a:lnTo>
                      <a:pt x="326" y="356"/>
                    </a:lnTo>
                    <a:lnTo>
                      <a:pt x="380" y="346"/>
                    </a:lnTo>
                    <a:lnTo>
                      <a:pt x="390" y="335"/>
                    </a:lnTo>
                    <a:lnTo>
                      <a:pt x="411" y="324"/>
                    </a:lnTo>
                    <a:lnTo>
                      <a:pt x="422" y="303"/>
                    </a:lnTo>
                    <a:lnTo>
                      <a:pt x="444" y="281"/>
                    </a:lnTo>
                    <a:lnTo>
                      <a:pt x="455" y="281"/>
                    </a:lnTo>
                    <a:lnTo>
                      <a:pt x="455" y="238"/>
                    </a:lnTo>
                    <a:lnTo>
                      <a:pt x="434" y="216"/>
                    </a:lnTo>
                    <a:lnTo>
                      <a:pt x="411" y="216"/>
                    </a:lnTo>
                    <a:lnTo>
                      <a:pt x="411" y="227"/>
                    </a:lnTo>
                    <a:lnTo>
                      <a:pt x="347" y="227"/>
                    </a:lnTo>
                    <a:lnTo>
                      <a:pt x="326" y="216"/>
                    </a:lnTo>
                    <a:lnTo>
                      <a:pt x="347" y="195"/>
                    </a:lnTo>
                    <a:lnTo>
                      <a:pt x="326" y="173"/>
                    </a:lnTo>
                    <a:lnTo>
                      <a:pt x="326" y="130"/>
                    </a:lnTo>
                    <a:lnTo>
                      <a:pt x="292" y="87"/>
                    </a:lnTo>
                    <a:lnTo>
                      <a:pt x="249" y="76"/>
                    </a:lnTo>
                    <a:lnTo>
                      <a:pt x="227" y="87"/>
                    </a:lnTo>
                    <a:lnTo>
                      <a:pt x="217" y="76"/>
                    </a:lnTo>
                    <a:lnTo>
                      <a:pt x="184" y="65"/>
                    </a:lnTo>
                    <a:lnTo>
                      <a:pt x="184" y="54"/>
                    </a:lnTo>
                    <a:lnTo>
                      <a:pt x="173" y="44"/>
                    </a:lnTo>
                    <a:lnTo>
                      <a:pt x="130" y="11"/>
                    </a:lnTo>
                    <a:lnTo>
                      <a:pt x="97" y="0"/>
                    </a:lnTo>
                    <a:lnTo>
                      <a:pt x="54" y="33"/>
                    </a:lnTo>
                    <a:lnTo>
                      <a:pt x="65" y="44"/>
                    </a:lnTo>
                    <a:lnTo>
                      <a:pt x="54" y="65"/>
                    </a:lnTo>
                    <a:lnTo>
                      <a:pt x="43" y="65"/>
                    </a:lnTo>
                    <a:lnTo>
                      <a:pt x="33" y="76"/>
                    </a:lnTo>
                    <a:lnTo>
                      <a:pt x="0" y="76"/>
                    </a:lnTo>
                    <a:lnTo>
                      <a:pt x="0" y="108"/>
                    </a:lnTo>
                    <a:lnTo>
                      <a:pt x="22" y="108"/>
                    </a:lnTo>
                    <a:lnTo>
                      <a:pt x="65" y="184"/>
                    </a:lnTo>
                    <a:lnTo>
                      <a:pt x="87" y="195"/>
                    </a:lnTo>
                    <a:lnTo>
                      <a:pt x="97" y="227"/>
                    </a:lnTo>
                    <a:lnTo>
                      <a:pt x="97" y="259"/>
                    </a:lnTo>
                    <a:lnTo>
                      <a:pt x="130" y="292"/>
                    </a:lnTo>
                    <a:lnTo>
                      <a:pt x="162" y="356"/>
                    </a:lnTo>
                    <a:lnTo>
                      <a:pt x="173" y="36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3" name="Freeform 129"/>
              <p:cNvSpPr>
                <a:spLocks/>
              </p:cNvSpPr>
              <p:nvPr/>
            </p:nvSpPr>
            <p:spPr bwMode="auto">
              <a:xfrm>
                <a:off x="4692" y="1994"/>
                <a:ext cx="455" cy="421"/>
              </a:xfrm>
              <a:custGeom>
                <a:avLst/>
                <a:gdLst>
                  <a:gd name="T0" fmla="*/ 173 w 455"/>
                  <a:gd name="T1" fmla="*/ 367 h 421"/>
                  <a:gd name="T2" fmla="*/ 184 w 455"/>
                  <a:gd name="T3" fmla="*/ 356 h 421"/>
                  <a:gd name="T4" fmla="*/ 227 w 455"/>
                  <a:gd name="T5" fmla="*/ 400 h 421"/>
                  <a:gd name="T6" fmla="*/ 238 w 455"/>
                  <a:gd name="T7" fmla="*/ 421 h 421"/>
                  <a:gd name="T8" fmla="*/ 326 w 455"/>
                  <a:gd name="T9" fmla="*/ 356 h 421"/>
                  <a:gd name="T10" fmla="*/ 380 w 455"/>
                  <a:gd name="T11" fmla="*/ 346 h 421"/>
                  <a:gd name="T12" fmla="*/ 390 w 455"/>
                  <a:gd name="T13" fmla="*/ 335 h 421"/>
                  <a:gd name="T14" fmla="*/ 411 w 455"/>
                  <a:gd name="T15" fmla="*/ 324 h 421"/>
                  <a:gd name="T16" fmla="*/ 422 w 455"/>
                  <a:gd name="T17" fmla="*/ 303 h 421"/>
                  <a:gd name="T18" fmla="*/ 444 w 455"/>
                  <a:gd name="T19" fmla="*/ 281 h 421"/>
                  <a:gd name="T20" fmla="*/ 455 w 455"/>
                  <a:gd name="T21" fmla="*/ 281 h 421"/>
                  <a:gd name="T22" fmla="*/ 455 w 455"/>
                  <a:gd name="T23" fmla="*/ 238 h 421"/>
                  <a:gd name="T24" fmla="*/ 434 w 455"/>
                  <a:gd name="T25" fmla="*/ 216 h 421"/>
                  <a:gd name="T26" fmla="*/ 411 w 455"/>
                  <a:gd name="T27" fmla="*/ 216 h 421"/>
                  <a:gd name="T28" fmla="*/ 411 w 455"/>
                  <a:gd name="T29" fmla="*/ 227 h 421"/>
                  <a:gd name="T30" fmla="*/ 347 w 455"/>
                  <a:gd name="T31" fmla="*/ 227 h 421"/>
                  <a:gd name="T32" fmla="*/ 326 w 455"/>
                  <a:gd name="T33" fmla="*/ 216 h 421"/>
                  <a:gd name="T34" fmla="*/ 347 w 455"/>
                  <a:gd name="T35" fmla="*/ 195 h 421"/>
                  <a:gd name="T36" fmla="*/ 326 w 455"/>
                  <a:gd name="T37" fmla="*/ 173 h 421"/>
                  <a:gd name="T38" fmla="*/ 326 w 455"/>
                  <a:gd name="T39" fmla="*/ 130 h 421"/>
                  <a:gd name="T40" fmla="*/ 292 w 455"/>
                  <a:gd name="T41" fmla="*/ 87 h 421"/>
                  <a:gd name="T42" fmla="*/ 249 w 455"/>
                  <a:gd name="T43" fmla="*/ 76 h 421"/>
                  <a:gd name="T44" fmla="*/ 227 w 455"/>
                  <a:gd name="T45" fmla="*/ 87 h 421"/>
                  <a:gd name="T46" fmla="*/ 217 w 455"/>
                  <a:gd name="T47" fmla="*/ 76 h 421"/>
                  <a:gd name="T48" fmla="*/ 184 w 455"/>
                  <a:gd name="T49" fmla="*/ 65 h 421"/>
                  <a:gd name="T50" fmla="*/ 184 w 455"/>
                  <a:gd name="T51" fmla="*/ 54 h 421"/>
                  <a:gd name="T52" fmla="*/ 173 w 455"/>
                  <a:gd name="T53" fmla="*/ 44 h 421"/>
                  <a:gd name="T54" fmla="*/ 130 w 455"/>
                  <a:gd name="T55" fmla="*/ 11 h 421"/>
                  <a:gd name="T56" fmla="*/ 97 w 455"/>
                  <a:gd name="T57" fmla="*/ 0 h 421"/>
                  <a:gd name="T58" fmla="*/ 54 w 455"/>
                  <a:gd name="T59" fmla="*/ 33 h 421"/>
                  <a:gd name="T60" fmla="*/ 65 w 455"/>
                  <a:gd name="T61" fmla="*/ 44 h 421"/>
                  <a:gd name="T62" fmla="*/ 54 w 455"/>
                  <a:gd name="T63" fmla="*/ 65 h 421"/>
                  <a:gd name="T64" fmla="*/ 43 w 455"/>
                  <a:gd name="T65" fmla="*/ 65 h 421"/>
                  <a:gd name="T66" fmla="*/ 33 w 455"/>
                  <a:gd name="T67" fmla="*/ 76 h 421"/>
                  <a:gd name="T68" fmla="*/ 0 w 455"/>
                  <a:gd name="T69" fmla="*/ 76 h 421"/>
                  <a:gd name="T70" fmla="*/ 0 w 455"/>
                  <a:gd name="T71" fmla="*/ 108 h 421"/>
                  <a:gd name="T72" fmla="*/ 22 w 455"/>
                  <a:gd name="T73" fmla="*/ 108 h 421"/>
                  <a:gd name="T74" fmla="*/ 65 w 455"/>
                  <a:gd name="T75" fmla="*/ 184 h 421"/>
                  <a:gd name="T76" fmla="*/ 87 w 455"/>
                  <a:gd name="T77" fmla="*/ 195 h 421"/>
                  <a:gd name="T78" fmla="*/ 97 w 455"/>
                  <a:gd name="T79" fmla="*/ 227 h 421"/>
                  <a:gd name="T80" fmla="*/ 97 w 455"/>
                  <a:gd name="T81" fmla="*/ 259 h 421"/>
                  <a:gd name="T82" fmla="*/ 130 w 455"/>
                  <a:gd name="T83" fmla="*/ 292 h 421"/>
                  <a:gd name="T84" fmla="*/ 162 w 455"/>
                  <a:gd name="T85" fmla="*/ 356 h 421"/>
                  <a:gd name="T86" fmla="*/ 173 w 455"/>
                  <a:gd name="T87" fmla="*/ 36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55" h="421">
                    <a:moveTo>
                      <a:pt x="173" y="367"/>
                    </a:moveTo>
                    <a:lnTo>
                      <a:pt x="184" y="356"/>
                    </a:lnTo>
                    <a:lnTo>
                      <a:pt x="227" y="400"/>
                    </a:lnTo>
                    <a:lnTo>
                      <a:pt x="238" y="421"/>
                    </a:lnTo>
                    <a:lnTo>
                      <a:pt x="326" y="356"/>
                    </a:lnTo>
                    <a:lnTo>
                      <a:pt x="380" y="346"/>
                    </a:lnTo>
                    <a:lnTo>
                      <a:pt x="390" y="335"/>
                    </a:lnTo>
                    <a:lnTo>
                      <a:pt x="411" y="324"/>
                    </a:lnTo>
                    <a:lnTo>
                      <a:pt x="422" y="303"/>
                    </a:lnTo>
                    <a:lnTo>
                      <a:pt x="444" y="281"/>
                    </a:lnTo>
                    <a:lnTo>
                      <a:pt x="455" y="281"/>
                    </a:lnTo>
                    <a:lnTo>
                      <a:pt x="455" y="238"/>
                    </a:lnTo>
                    <a:lnTo>
                      <a:pt x="434" y="216"/>
                    </a:lnTo>
                    <a:lnTo>
                      <a:pt x="411" y="216"/>
                    </a:lnTo>
                    <a:lnTo>
                      <a:pt x="411" y="227"/>
                    </a:lnTo>
                    <a:lnTo>
                      <a:pt x="347" y="227"/>
                    </a:lnTo>
                    <a:lnTo>
                      <a:pt x="326" y="216"/>
                    </a:lnTo>
                    <a:lnTo>
                      <a:pt x="347" y="195"/>
                    </a:lnTo>
                    <a:lnTo>
                      <a:pt x="326" y="173"/>
                    </a:lnTo>
                    <a:lnTo>
                      <a:pt x="326" y="130"/>
                    </a:lnTo>
                    <a:lnTo>
                      <a:pt x="292" y="87"/>
                    </a:lnTo>
                    <a:lnTo>
                      <a:pt x="249" y="76"/>
                    </a:lnTo>
                    <a:lnTo>
                      <a:pt x="227" y="87"/>
                    </a:lnTo>
                    <a:lnTo>
                      <a:pt x="217" y="76"/>
                    </a:lnTo>
                    <a:lnTo>
                      <a:pt x="184" y="65"/>
                    </a:lnTo>
                    <a:lnTo>
                      <a:pt x="184" y="54"/>
                    </a:lnTo>
                    <a:lnTo>
                      <a:pt x="173" y="44"/>
                    </a:lnTo>
                    <a:lnTo>
                      <a:pt x="130" y="11"/>
                    </a:lnTo>
                    <a:lnTo>
                      <a:pt x="97" y="0"/>
                    </a:lnTo>
                    <a:lnTo>
                      <a:pt x="54" y="33"/>
                    </a:lnTo>
                    <a:lnTo>
                      <a:pt x="65" y="44"/>
                    </a:lnTo>
                    <a:lnTo>
                      <a:pt x="54" y="65"/>
                    </a:lnTo>
                    <a:lnTo>
                      <a:pt x="43" y="65"/>
                    </a:lnTo>
                    <a:lnTo>
                      <a:pt x="33" y="76"/>
                    </a:lnTo>
                    <a:lnTo>
                      <a:pt x="0" y="76"/>
                    </a:lnTo>
                    <a:lnTo>
                      <a:pt x="0" y="108"/>
                    </a:lnTo>
                    <a:lnTo>
                      <a:pt x="22" y="108"/>
                    </a:lnTo>
                    <a:lnTo>
                      <a:pt x="65" y="184"/>
                    </a:lnTo>
                    <a:lnTo>
                      <a:pt x="87" y="195"/>
                    </a:lnTo>
                    <a:lnTo>
                      <a:pt x="97" y="227"/>
                    </a:lnTo>
                    <a:lnTo>
                      <a:pt x="97" y="259"/>
                    </a:lnTo>
                    <a:lnTo>
                      <a:pt x="130" y="292"/>
                    </a:lnTo>
                    <a:lnTo>
                      <a:pt x="162" y="356"/>
                    </a:lnTo>
                    <a:lnTo>
                      <a:pt x="173" y="36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4" name="Freeform 130"/>
              <p:cNvSpPr>
                <a:spLocks/>
              </p:cNvSpPr>
              <p:nvPr/>
            </p:nvSpPr>
            <p:spPr bwMode="auto">
              <a:xfrm>
                <a:off x="4866" y="2340"/>
                <a:ext cx="206" cy="107"/>
              </a:xfrm>
              <a:custGeom>
                <a:avLst/>
                <a:gdLst>
                  <a:gd name="T0" fmla="*/ 11 w 206"/>
                  <a:gd name="T1" fmla="*/ 107 h 107"/>
                  <a:gd name="T2" fmla="*/ 44 w 206"/>
                  <a:gd name="T3" fmla="*/ 107 h 107"/>
                  <a:gd name="T4" fmla="*/ 65 w 206"/>
                  <a:gd name="T5" fmla="*/ 86 h 107"/>
                  <a:gd name="T6" fmla="*/ 87 w 206"/>
                  <a:gd name="T7" fmla="*/ 86 h 107"/>
                  <a:gd name="T8" fmla="*/ 141 w 206"/>
                  <a:gd name="T9" fmla="*/ 54 h 107"/>
                  <a:gd name="T10" fmla="*/ 195 w 206"/>
                  <a:gd name="T11" fmla="*/ 43 h 107"/>
                  <a:gd name="T12" fmla="*/ 195 w 206"/>
                  <a:gd name="T13" fmla="*/ 21 h 107"/>
                  <a:gd name="T14" fmla="*/ 206 w 206"/>
                  <a:gd name="T15" fmla="*/ 10 h 107"/>
                  <a:gd name="T16" fmla="*/ 206 w 206"/>
                  <a:gd name="T17" fmla="*/ 0 h 107"/>
                  <a:gd name="T18" fmla="*/ 152 w 206"/>
                  <a:gd name="T19" fmla="*/ 10 h 107"/>
                  <a:gd name="T20" fmla="*/ 65 w 206"/>
                  <a:gd name="T21" fmla="*/ 75 h 107"/>
                  <a:gd name="T22" fmla="*/ 54 w 206"/>
                  <a:gd name="T23" fmla="*/ 54 h 107"/>
                  <a:gd name="T24" fmla="*/ 11 w 206"/>
                  <a:gd name="T25" fmla="*/ 10 h 107"/>
                  <a:gd name="T26" fmla="*/ 0 w 206"/>
                  <a:gd name="T27" fmla="*/ 21 h 107"/>
                  <a:gd name="T28" fmla="*/ 11 w 206"/>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07">
                    <a:moveTo>
                      <a:pt x="11" y="107"/>
                    </a:moveTo>
                    <a:lnTo>
                      <a:pt x="44" y="107"/>
                    </a:lnTo>
                    <a:lnTo>
                      <a:pt x="65" y="86"/>
                    </a:lnTo>
                    <a:lnTo>
                      <a:pt x="87" y="86"/>
                    </a:lnTo>
                    <a:lnTo>
                      <a:pt x="141" y="54"/>
                    </a:lnTo>
                    <a:lnTo>
                      <a:pt x="195" y="43"/>
                    </a:lnTo>
                    <a:lnTo>
                      <a:pt x="195" y="21"/>
                    </a:lnTo>
                    <a:lnTo>
                      <a:pt x="206" y="10"/>
                    </a:lnTo>
                    <a:lnTo>
                      <a:pt x="206" y="0"/>
                    </a:lnTo>
                    <a:lnTo>
                      <a:pt x="152" y="10"/>
                    </a:lnTo>
                    <a:lnTo>
                      <a:pt x="65" y="75"/>
                    </a:lnTo>
                    <a:lnTo>
                      <a:pt x="54" y="54"/>
                    </a:lnTo>
                    <a:lnTo>
                      <a:pt x="11" y="10"/>
                    </a:lnTo>
                    <a:lnTo>
                      <a:pt x="0" y="21"/>
                    </a:lnTo>
                    <a:lnTo>
                      <a:pt x="11" y="10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5" name="Freeform 131"/>
              <p:cNvSpPr>
                <a:spLocks/>
              </p:cNvSpPr>
              <p:nvPr/>
            </p:nvSpPr>
            <p:spPr bwMode="auto">
              <a:xfrm>
                <a:off x="4866" y="2340"/>
                <a:ext cx="206" cy="107"/>
              </a:xfrm>
              <a:custGeom>
                <a:avLst/>
                <a:gdLst>
                  <a:gd name="T0" fmla="*/ 11 w 206"/>
                  <a:gd name="T1" fmla="*/ 107 h 107"/>
                  <a:gd name="T2" fmla="*/ 44 w 206"/>
                  <a:gd name="T3" fmla="*/ 107 h 107"/>
                  <a:gd name="T4" fmla="*/ 65 w 206"/>
                  <a:gd name="T5" fmla="*/ 86 h 107"/>
                  <a:gd name="T6" fmla="*/ 87 w 206"/>
                  <a:gd name="T7" fmla="*/ 86 h 107"/>
                  <a:gd name="T8" fmla="*/ 141 w 206"/>
                  <a:gd name="T9" fmla="*/ 54 h 107"/>
                  <a:gd name="T10" fmla="*/ 195 w 206"/>
                  <a:gd name="T11" fmla="*/ 43 h 107"/>
                  <a:gd name="T12" fmla="*/ 195 w 206"/>
                  <a:gd name="T13" fmla="*/ 21 h 107"/>
                  <a:gd name="T14" fmla="*/ 206 w 206"/>
                  <a:gd name="T15" fmla="*/ 10 h 107"/>
                  <a:gd name="T16" fmla="*/ 206 w 206"/>
                  <a:gd name="T17" fmla="*/ 0 h 107"/>
                  <a:gd name="T18" fmla="*/ 152 w 206"/>
                  <a:gd name="T19" fmla="*/ 10 h 107"/>
                  <a:gd name="T20" fmla="*/ 65 w 206"/>
                  <a:gd name="T21" fmla="*/ 75 h 107"/>
                  <a:gd name="T22" fmla="*/ 54 w 206"/>
                  <a:gd name="T23" fmla="*/ 54 h 107"/>
                  <a:gd name="T24" fmla="*/ 11 w 206"/>
                  <a:gd name="T25" fmla="*/ 10 h 107"/>
                  <a:gd name="T26" fmla="*/ 0 w 206"/>
                  <a:gd name="T27" fmla="*/ 21 h 107"/>
                  <a:gd name="T28" fmla="*/ 11 w 206"/>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07">
                    <a:moveTo>
                      <a:pt x="11" y="107"/>
                    </a:moveTo>
                    <a:lnTo>
                      <a:pt x="44" y="107"/>
                    </a:lnTo>
                    <a:lnTo>
                      <a:pt x="65" y="86"/>
                    </a:lnTo>
                    <a:lnTo>
                      <a:pt x="87" y="86"/>
                    </a:lnTo>
                    <a:lnTo>
                      <a:pt x="141" y="54"/>
                    </a:lnTo>
                    <a:lnTo>
                      <a:pt x="195" y="43"/>
                    </a:lnTo>
                    <a:lnTo>
                      <a:pt x="195" y="21"/>
                    </a:lnTo>
                    <a:lnTo>
                      <a:pt x="206" y="10"/>
                    </a:lnTo>
                    <a:lnTo>
                      <a:pt x="206" y="0"/>
                    </a:lnTo>
                    <a:lnTo>
                      <a:pt x="152" y="10"/>
                    </a:lnTo>
                    <a:lnTo>
                      <a:pt x="65" y="75"/>
                    </a:lnTo>
                    <a:lnTo>
                      <a:pt x="54" y="54"/>
                    </a:lnTo>
                    <a:lnTo>
                      <a:pt x="11" y="10"/>
                    </a:lnTo>
                    <a:lnTo>
                      <a:pt x="0" y="21"/>
                    </a:lnTo>
                    <a:lnTo>
                      <a:pt x="11" y="10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6" name="Freeform 132"/>
              <p:cNvSpPr>
                <a:spLocks/>
              </p:cNvSpPr>
              <p:nvPr/>
            </p:nvSpPr>
            <p:spPr bwMode="auto">
              <a:xfrm>
                <a:off x="4866" y="2340"/>
                <a:ext cx="206" cy="107"/>
              </a:xfrm>
              <a:custGeom>
                <a:avLst/>
                <a:gdLst>
                  <a:gd name="T0" fmla="*/ 11 w 206"/>
                  <a:gd name="T1" fmla="*/ 107 h 107"/>
                  <a:gd name="T2" fmla="*/ 44 w 206"/>
                  <a:gd name="T3" fmla="*/ 107 h 107"/>
                  <a:gd name="T4" fmla="*/ 65 w 206"/>
                  <a:gd name="T5" fmla="*/ 86 h 107"/>
                  <a:gd name="T6" fmla="*/ 87 w 206"/>
                  <a:gd name="T7" fmla="*/ 86 h 107"/>
                  <a:gd name="T8" fmla="*/ 141 w 206"/>
                  <a:gd name="T9" fmla="*/ 54 h 107"/>
                  <a:gd name="T10" fmla="*/ 195 w 206"/>
                  <a:gd name="T11" fmla="*/ 43 h 107"/>
                  <a:gd name="T12" fmla="*/ 195 w 206"/>
                  <a:gd name="T13" fmla="*/ 21 h 107"/>
                  <a:gd name="T14" fmla="*/ 206 w 206"/>
                  <a:gd name="T15" fmla="*/ 10 h 107"/>
                  <a:gd name="T16" fmla="*/ 206 w 206"/>
                  <a:gd name="T17" fmla="*/ 0 h 107"/>
                  <a:gd name="T18" fmla="*/ 152 w 206"/>
                  <a:gd name="T19" fmla="*/ 10 h 107"/>
                  <a:gd name="T20" fmla="*/ 65 w 206"/>
                  <a:gd name="T21" fmla="*/ 75 h 107"/>
                  <a:gd name="T22" fmla="*/ 54 w 206"/>
                  <a:gd name="T23" fmla="*/ 54 h 107"/>
                  <a:gd name="T24" fmla="*/ 11 w 206"/>
                  <a:gd name="T25" fmla="*/ 10 h 107"/>
                  <a:gd name="T26" fmla="*/ 0 w 206"/>
                  <a:gd name="T27" fmla="*/ 21 h 107"/>
                  <a:gd name="T28" fmla="*/ 11 w 206"/>
                  <a:gd name="T29" fmla="*/ 107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6" h="107">
                    <a:moveTo>
                      <a:pt x="11" y="107"/>
                    </a:moveTo>
                    <a:lnTo>
                      <a:pt x="44" y="107"/>
                    </a:lnTo>
                    <a:lnTo>
                      <a:pt x="65" y="86"/>
                    </a:lnTo>
                    <a:lnTo>
                      <a:pt x="87" y="86"/>
                    </a:lnTo>
                    <a:lnTo>
                      <a:pt x="141" y="54"/>
                    </a:lnTo>
                    <a:lnTo>
                      <a:pt x="195" y="43"/>
                    </a:lnTo>
                    <a:lnTo>
                      <a:pt x="195" y="21"/>
                    </a:lnTo>
                    <a:lnTo>
                      <a:pt x="206" y="10"/>
                    </a:lnTo>
                    <a:lnTo>
                      <a:pt x="206" y="0"/>
                    </a:lnTo>
                    <a:lnTo>
                      <a:pt x="152" y="10"/>
                    </a:lnTo>
                    <a:lnTo>
                      <a:pt x="65" y="75"/>
                    </a:lnTo>
                    <a:lnTo>
                      <a:pt x="54" y="54"/>
                    </a:lnTo>
                    <a:lnTo>
                      <a:pt x="11" y="10"/>
                    </a:lnTo>
                    <a:lnTo>
                      <a:pt x="0" y="21"/>
                    </a:lnTo>
                    <a:lnTo>
                      <a:pt x="11" y="10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7" name="Freeform 133"/>
              <p:cNvSpPr>
                <a:spLocks/>
              </p:cNvSpPr>
              <p:nvPr/>
            </p:nvSpPr>
            <p:spPr bwMode="auto">
              <a:xfrm>
                <a:off x="4661" y="2049"/>
                <a:ext cx="216" cy="398"/>
              </a:xfrm>
              <a:custGeom>
                <a:avLst/>
                <a:gdLst>
                  <a:gd name="T0" fmla="*/ 205 w 216"/>
                  <a:gd name="T1" fmla="*/ 398 h 398"/>
                  <a:gd name="T2" fmla="*/ 216 w 216"/>
                  <a:gd name="T3" fmla="*/ 398 h 398"/>
                  <a:gd name="T4" fmla="*/ 205 w 216"/>
                  <a:gd name="T5" fmla="*/ 312 h 398"/>
                  <a:gd name="T6" fmla="*/ 193 w 216"/>
                  <a:gd name="T7" fmla="*/ 301 h 398"/>
                  <a:gd name="T8" fmla="*/ 162 w 216"/>
                  <a:gd name="T9" fmla="*/ 237 h 398"/>
                  <a:gd name="T10" fmla="*/ 129 w 216"/>
                  <a:gd name="T11" fmla="*/ 204 h 398"/>
                  <a:gd name="T12" fmla="*/ 129 w 216"/>
                  <a:gd name="T13" fmla="*/ 172 h 398"/>
                  <a:gd name="T14" fmla="*/ 118 w 216"/>
                  <a:gd name="T15" fmla="*/ 140 h 398"/>
                  <a:gd name="T16" fmla="*/ 97 w 216"/>
                  <a:gd name="T17" fmla="*/ 129 h 398"/>
                  <a:gd name="T18" fmla="*/ 54 w 216"/>
                  <a:gd name="T19" fmla="*/ 53 h 398"/>
                  <a:gd name="T20" fmla="*/ 31 w 216"/>
                  <a:gd name="T21" fmla="*/ 53 h 398"/>
                  <a:gd name="T22" fmla="*/ 31 w 216"/>
                  <a:gd name="T23" fmla="*/ 22 h 398"/>
                  <a:gd name="T24" fmla="*/ 21 w 216"/>
                  <a:gd name="T25" fmla="*/ 64 h 398"/>
                  <a:gd name="T26" fmla="*/ 0 w 216"/>
                  <a:gd name="T27" fmla="*/ 0 h 398"/>
                  <a:gd name="T28" fmla="*/ 0 w 216"/>
                  <a:gd name="T29" fmla="*/ 22 h 398"/>
                  <a:gd name="T30" fmla="*/ 64 w 216"/>
                  <a:gd name="T31" fmla="*/ 172 h 398"/>
                  <a:gd name="T32" fmla="*/ 85 w 216"/>
                  <a:gd name="T33" fmla="*/ 183 h 398"/>
                  <a:gd name="T34" fmla="*/ 97 w 216"/>
                  <a:gd name="T35" fmla="*/ 269 h 398"/>
                  <a:gd name="T36" fmla="*/ 118 w 216"/>
                  <a:gd name="T37" fmla="*/ 280 h 398"/>
                  <a:gd name="T38" fmla="*/ 139 w 216"/>
                  <a:gd name="T39" fmla="*/ 334 h 398"/>
                  <a:gd name="T40" fmla="*/ 205 w 216"/>
                  <a:gd name="T4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398">
                    <a:moveTo>
                      <a:pt x="205" y="398"/>
                    </a:moveTo>
                    <a:lnTo>
                      <a:pt x="216" y="398"/>
                    </a:lnTo>
                    <a:lnTo>
                      <a:pt x="205" y="312"/>
                    </a:lnTo>
                    <a:lnTo>
                      <a:pt x="193" y="301"/>
                    </a:lnTo>
                    <a:lnTo>
                      <a:pt x="162" y="237"/>
                    </a:lnTo>
                    <a:lnTo>
                      <a:pt x="129" y="204"/>
                    </a:lnTo>
                    <a:lnTo>
                      <a:pt x="129" y="172"/>
                    </a:lnTo>
                    <a:lnTo>
                      <a:pt x="118" y="140"/>
                    </a:lnTo>
                    <a:lnTo>
                      <a:pt x="97" y="129"/>
                    </a:lnTo>
                    <a:lnTo>
                      <a:pt x="54" y="53"/>
                    </a:lnTo>
                    <a:lnTo>
                      <a:pt x="31" y="53"/>
                    </a:lnTo>
                    <a:lnTo>
                      <a:pt x="31" y="22"/>
                    </a:lnTo>
                    <a:lnTo>
                      <a:pt x="21" y="64"/>
                    </a:lnTo>
                    <a:lnTo>
                      <a:pt x="0" y="0"/>
                    </a:lnTo>
                    <a:lnTo>
                      <a:pt x="0" y="22"/>
                    </a:lnTo>
                    <a:lnTo>
                      <a:pt x="64" y="172"/>
                    </a:lnTo>
                    <a:lnTo>
                      <a:pt x="85" y="183"/>
                    </a:lnTo>
                    <a:lnTo>
                      <a:pt x="97" y="269"/>
                    </a:lnTo>
                    <a:lnTo>
                      <a:pt x="118" y="280"/>
                    </a:lnTo>
                    <a:lnTo>
                      <a:pt x="139" y="334"/>
                    </a:lnTo>
                    <a:lnTo>
                      <a:pt x="205" y="39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68" name="Freeform 134"/>
              <p:cNvSpPr>
                <a:spLocks/>
              </p:cNvSpPr>
              <p:nvPr/>
            </p:nvSpPr>
            <p:spPr bwMode="auto">
              <a:xfrm>
                <a:off x="4661" y="2049"/>
                <a:ext cx="216" cy="398"/>
              </a:xfrm>
              <a:custGeom>
                <a:avLst/>
                <a:gdLst>
                  <a:gd name="T0" fmla="*/ 205 w 216"/>
                  <a:gd name="T1" fmla="*/ 398 h 398"/>
                  <a:gd name="T2" fmla="*/ 216 w 216"/>
                  <a:gd name="T3" fmla="*/ 398 h 398"/>
                  <a:gd name="T4" fmla="*/ 205 w 216"/>
                  <a:gd name="T5" fmla="*/ 312 h 398"/>
                  <a:gd name="T6" fmla="*/ 193 w 216"/>
                  <a:gd name="T7" fmla="*/ 301 h 398"/>
                  <a:gd name="T8" fmla="*/ 162 w 216"/>
                  <a:gd name="T9" fmla="*/ 237 h 398"/>
                  <a:gd name="T10" fmla="*/ 129 w 216"/>
                  <a:gd name="T11" fmla="*/ 204 h 398"/>
                  <a:gd name="T12" fmla="*/ 129 w 216"/>
                  <a:gd name="T13" fmla="*/ 172 h 398"/>
                  <a:gd name="T14" fmla="*/ 118 w 216"/>
                  <a:gd name="T15" fmla="*/ 140 h 398"/>
                  <a:gd name="T16" fmla="*/ 97 w 216"/>
                  <a:gd name="T17" fmla="*/ 129 h 398"/>
                  <a:gd name="T18" fmla="*/ 54 w 216"/>
                  <a:gd name="T19" fmla="*/ 53 h 398"/>
                  <a:gd name="T20" fmla="*/ 31 w 216"/>
                  <a:gd name="T21" fmla="*/ 53 h 398"/>
                  <a:gd name="T22" fmla="*/ 31 w 216"/>
                  <a:gd name="T23" fmla="*/ 22 h 398"/>
                  <a:gd name="T24" fmla="*/ 21 w 216"/>
                  <a:gd name="T25" fmla="*/ 64 h 398"/>
                  <a:gd name="T26" fmla="*/ 0 w 216"/>
                  <a:gd name="T27" fmla="*/ 0 h 398"/>
                  <a:gd name="T28" fmla="*/ 0 w 216"/>
                  <a:gd name="T29" fmla="*/ 22 h 398"/>
                  <a:gd name="T30" fmla="*/ 64 w 216"/>
                  <a:gd name="T31" fmla="*/ 172 h 398"/>
                  <a:gd name="T32" fmla="*/ 85 w 216"/>
                  <a:gd name="T33" fmla="*/ 183 h 398"/>
                  <a:gd name="T34" fmla="*/ 97 w 216"/>
                  <a:gd name="T35" fmla="*/ 269 h 398"/>
                  <a:gd name="T36" fmla="*/ 118 w 216"/>
                  <a:gd name="T37" fmla="*/ 280 h 398"/>
                  <a:gd name="T38" fmla="*/ 139 w 216"/>
                  <a:gd name="T39" fmla="*/ 334 h 398"/>
                  <a:gd name="T40" fmla="*/ 205 w 216"/>
                  <a:gd name="T4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398">
                    <a:moveTo>
                      <a:pt x="205" y="398"/>
                    </a:moveTo>
                    <a:lnTo>
                      <a:pt x="216" y="398"/>
                    </a:lnTo>
                    <a:lnTo>
                      <a:pt x="205" y="312"/>
                    </a:lnTo>
                    <a:lnTo>
                      <a:pt x="193" y="301"/>
                    </a:lnTo>
                    <a:lnTo>
                      <a:pt x="162" y="237"/>
                    </a:lnTo>
                    <a:lnTo>
                      <a:pt x="129" y="204"/>
                    </a:lnTo>
                    <a:lnTo>
                      <a:pt x="129" y="172"/>
                    </a:lnTo>
                    <a:lnTo>
                      <a:pt x="118" y="140"/>
                    </a:lnTo>
                    <a:lnTo>
                      <a:pt x="97" y="129"/>
                    </a:lnTo>
                    <a:lnTo>
                      <a:pt x="54" y="53"/>
                    </a:lnTo>
                    <a:lnTo>
                      <a:pt x="31" y="53"/>
                    </a:lnTo>
                    <a:lnTo>
                      <a:pt x="31" y="22"/>
                    </a:lnTo>
                    <a:lnTo>
                      <a:pt x="21" y="64"/>
                    </a:lnTo>
                    <a:lnTo>
                      <a:pt x="0" y="0"/>
                    </a:lnTo>
                    <a:lnTo>
                      <a:pt x="0" y="22"/>
                    </a:lnTo>
                    <a:lnTo>
                      <a:pt x="64" y="172"/>
                    </a:lnTo>
                    <a:lnTo>
                      <a:pt x="85" y="183"/>
                    </a:lnTo>
                    <a:lnTo>
                      <a:pt x="97" y="269"/>
                    </a:lnTo>
                    <a:lnTo>
                      <a:pt x="118" y="280"/>
                    </a:lnTo>
                    <a:lnTo>
                      <a:pt x="139" y="334"/>
                    </a:lnTo>
                    <a:lnTo>
                      <a:pt x="205" y="3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69" name="Freeform 135"/>
              <p:cNvSpPr>
                <a:spLocks/>
              </p:cNvSpPr>
              <p:nvPr/>
            </p:nvSpPr>
            <p:spPr bwMode="auto">
              <a:xfrm>
                <a:off x="4661" y="2049"/>
                <a:ext cx="216" cy="398"/>
              </a:xfrm>
              <a:custGeom>
                <a:avLst/>
                <a:gdLst>
                  <a:gd name="T0" fmla="*/ 205 w 216"/>
                  <a:gd name="T1" fmla="*/ 398 h 398"/>
                  <a:gd name="T2" fmla="*/ 216 w 216"/>
                  <a:gd name="T3" fmla="*/ 398 h 398"/>
                  <a:gd name="T4" fmla="*/ 205 w 216"/>
                  <a:gd name="T5" fmla="*/ 312 h 398"/>
                  <a:gd name="T6" fmla="*/ 193 w 216"/>
                  <a:gd name="T7" fmla="*/ 301 h 398"/>
                  <a:gd name="T8" fmla="*/ 162 w 216"/>
                  <a:gd name="T9" fmla="*/ 237 h 398"/>
                  <a:gd name="T10" fmla="*/ 129 w 216"/>
                  <a:gd name="T11" fmla="*/ 204 h 398"/>
                  <a:gd name="T12" fmla="*/ 129 w 216"/>
                  <a:gd name="T13" fmla="*/ 172 h 398"/>
                  <a:gd name="T14" fmla="*/ 118 w 216"/>
                  <a:gd name="T15" fmla="*/ 140 h 398"/>
                  <a:gd name="T16" fmla="*/ 97 w 216"/>
                  <a:gd name="T17" fmla="*/ 129 h 398"/>
                  <a:gd name="T18" fmla="*/ 54 w 216"/>
                  <a:gd name="T19" fmla="*/ 53 h 398"/>
                  <a:gd name="T20" fmla="*/ 31 w 216"/>
                  <a:gd name="T21" fmla="*/ 53 h 398"/>
                  <a:gd name="T22" fmla="*/ 31 w 216"/>
                  <a:gd name="T23" fmla="*/ 22 h 398"/>
                  <a:gd name="T24" fmla="*/ 21 w 216"/>
                  <a:gd name="T25" fmla="*/ 64 h 398"/>
                  <a:gd name="T26" fmla="*/ 0 w 216"/>
                  <a:gd name="T27" fmla="*/ 0 h 398"/>
                  <a:gd name="T28" fmla="*/ 0 w 216"/>
                  <a:gd name="T29" fmla="*/ 22 h 398"/>
                  <a:gd name="T30" fmla="*/ 64 w 216"/>
                  <a:gd name="T31" fmla="*/ 172 h 398"/>
                  <a:gd name="T32" fmla="*/ 85 w 216"/>
                  <a:gd name="T33" fmla="*/ 183 h 398"/>
                  <a:gd name="T34" fmla="*/ 97 w 216"/>
                  <a:gd name="T35" fmla="*/ 269 h 398"/>
                  <a:gd name="T36" fmla="*/ 118 w 216"/>
                  <a:gd name="T37" fmla="*/ 280 h 398"/>
                  <a:gd name="T38" fmla="*/ 139 w 216"/>
                  <a:gd name="T39" fmla="*/ 334 h 398"/>
                  <a:gd name="T40" fmla="*/ 205 w 216"/>
                  <a:gd name="T41" fmla="*/ 398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16" h="398">
                    <a:moveTo>
                      <a:pt x="205" y="398"/>
                    </a:moveTo>
                    <a:lnTo>
                      <a:pt x="216" y="398"/>
                    </a:lnTo>
                    <a:lnTo>
                      <a:pt x="205" y="312"/>
                    </a:lnTo>
                    <a:lnTo>
                      <a:pt x="193" y="301"/>
                    </a:lnTo>
                    <a:lnTo>
                      <a:pt x="162" y="237"/>
                    </a:lnTo>
                    <a:lnTo>
                      <a:pt x="129" y="204"/>
                    </a:lnTo>
                    <a:lnTo>
                      <a:pt x="129" y="172"/>
                    </a:lnTo>
                    <a:lnTo>
                      <a:pt x="118" y="140"/>
                    </a:lnTo>
                    <a:lnTo>
                      <a:pt x="97" y="129"/>
                    </a:lnTo>
                    <a:lnTo>
                      <a:pt x="54" y="53"/>
                    </a:lnTo>
                    <a:lnTo>
                      <a:pt x="31" y="53"/>
                    </a:lnTo>
                    <a:lnTo>
                      <a:pt x="31" y="22"/>
                    </a:lnTo>
                    <a:lnTo>
                      <a:pt x="21" y="64"/>
                    </a:lnTo>
                    <a:lnTo>
                      <a:pt x="0" y="0"/>
                    </a:lnTo>
                    <a:lnTo>
                      <a:pt x="0" y="22"/>
                    </a:lnTo>
                    <a:lnTo>
                      <a:pt x="64" y="172"/>
                    </a:lnTo>
                    <a:lnTo>
                      <a:pt x="85" y="183"/>
                    </a:lnTo>
                    <a:lnTo>
                      <a:pt x="97" y="269"/>
                    </a:lnTo>
                    <a:lnTo>
                      <a:pt x="118" y="280"/>
                    </a:lnTo>
                    <a:lnTo>
                      <a:pt x="139" y="334"/>
                    </a:lnTo>
                    <a:lnTo>
                      <a:pt x="205" y="3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0" name="Freeform 136"/>
              <p:cNvSpPr>
                <a:spLocks/>
              </p:cNvSpPr>
              <p:nvPr/>
            </p:nvSpPr>
            <p:spPr bwMode="auto">
              <a:xfrm>
                <a:off x="4670" y="2329"/>
                <a:ext cx="304" cy="301"/>
              </a:xfrm>
              <a:custGeom>
                <a:avLst/>
                <a:gdLst>
                  <a:gd name="T0" fmla="*/ 195 w 304"/>
                  <a:gd name="T1" fmla="*/ 162 h 301"/>
                  <a:gd name="T2" fmla="*/ 184 w 304"/>
                  <a:gd name="T3" fmla="*/ 162 h 301"/>
                  <a:gd name="T4" fmla="*/ 184 w 304"/>
                  <a:gd name="T5" fmla="*/ 118 h 301"/>
                  <a:gd name="T6" fmla="*/ 195 w 304"/>
                  <a:gd name="T7" fmla="*/ 118 h 301"/>
                  <a:gd name="T8" fmla="*/ 130 w 304"/>
                  <a:gd name="T9" fmla="*/ 54 h 301"/>
                  <a:gd name="T10" fmla="*/ 109 w 304"/>
                  <a:gd name="T11" fmla="*/ 0 h 301"/>
                  <a:gd name="T12" fmla="*/ 109 w 304"/>
                  <a:gd name="T13" fmla="*/ 10 h 301"/>
                  <a:gd name="T14" fmla="*/ 76 w 304"/>
                  <a:gd name="T15" fmla="*/ 21 h 301"/>
                  <a:gd name="T16" fmla="*/ 65 w 304"/>
                  <a:gd name="T17" fmla="*/ 97 h 301"/>
                  <a:gd name="T18" fmla="*/ 22 w 304"/>
                  <a:gd name="T19" fmla="*/ 162 h 301"/>
                  <a:gd name="T20" fmla="*/ 11 w 304"/>
                  <a:gd name="T21" fmla="*/ 193 h 301"/>
                  <a:gd name="T22" fmla="*/ 0 w 304"/>
                  <a:gd name="T23" fmla="*/ 205 h 301"/>
                  <a:gd name="T24" fmla="*/ 11 w 304"/>
                  <a:gd name="T25" fmla="*/ 226 h 301"/>
                  <a:gd name="T26" fmla="*/ 44 w 304"/>
                  <a:gd name="T27" fmla="*/ 259 h 301"/>
                  <a:gd name="T28" fmla="*/ 55 w 304"/>
                  <a:gd name="T29" fmla="*/ 259 h 301"/>
                  <a:gd name="T30" fmla="*/ 55 w 304"/>
                  <a:gd name="T31" fmla="*/ 291 h 301"/>
                  <a:gd name="T32" fmla="*/ 119 w 304"/>
                  <a:gd name="T33" fmla="*/ 301 h 301"/>
                  <a:gd name="T34" fmla="*/ 152 w 304"/>
                  <a:gd name="T35" fmla="*/ 291 h 301"/>
                  <a:gd name="T36" fmla="*/ 184 w 304"/>
                  <a:gd name="T37" fmla="*/ 301 h 301"/>
                  <a:gd name="T38" fmla="*/ 207 w 304"/>
                  <a:gd name="T39" fmla="*/ 268 h 301"/>
                  <a:gd name="T40" fmla="*/ 249 w 304"/>
                  <a:gd name="T41" fmla="*/ 268 h 301"/>
                  <a:gd name="T42" fmla="*/ 304 w 304"/>
                  <a:gd name="T43" fmla="*/ 205 h 301"/>
                  <a:gd name="T44" fmla="*/ 282 w 304"/>
                  <a:gd name="T45" fmla="*/ 205 h 301"/>
                  <a:gd name="T46" fmla="*/ 217 w 304"/>
                  <a:gd name="T47" fmla="*/ 193 h 301"/>
                  <a:gd name="T48" fmla="*/ 195 w 304"/>
                  <a:gd name="T49" fmla="*/ 172 h 301"/>
                  <a:gd name="T50" fmla="*/ 195 w 304"/>
                  <a:gd name="T51" fmla="*/ 1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01">
                    <a:moveTo>
                      <a:pt x="195" y="162"/>
                    </a:moveTo>
                    <a:lnTo>
                      <a:pt x="184" y="162"/>
                    </a:lnTo>
                    <a:lnTo>
                      <a:pt x="184" y="118"/>
                    </a:lnTo>
                    <a:lnTo>
                      <a:pt x="195" y="118"/>
                    </a:lnTo>
                    <a:lnTo>
                      <a:pt x="130" y="54"/>
                    </a:lnTo>
                    <a:lnTo>
                      <a:pt x="109" y="0"/>
                    </a:lnTo>
                    <a:lnTo>
                      <a:pt x="109" y="10"/>
                    </a:lnTo>
                    <a:lnTo>
                      <a:pt x="76" y="21"/>
                    </a:lnTo>
                    <a:lnTo>
                      <a:pt x="65" y="97"/>
                    </a:lnTo>
                    <a:lnTo>
                      <a:pt x="22" y="162"/>
                    </a:lnTo>
                    <a:lnTo>
                      <a:pt x="11" y="193"/>
                    </a:lnTo>
                    <a:lnTo>
                      <a:pt x="0" y="205"/>
                    </a:lnTo>
                    <a:lnTo>
                      <a:pt x="11" y="226"/>
                    </a:lnTo>
                    <a:lnTo>
                      <a:pt x="44" y="259"/>
                    </a:lnTo>
                    <a:lnTo>
                      <a:pt x="55" y="259"/>
                    </a:lnTo>
                    <a:lnTo>
                      <a:pt x="55" y="291"/>
                    </a:lnTo>
                    <a:lnTo>
                      <a:pt x="119" y="301"/>
                    </a:lnTo>
                    <a:lnTo>
                      <a:pt x="152" y="291"/>
                    </a:lnTo>
                    <a:lnTo>
                      <a:pt x="184" y="301"/>
                    </a:lnTo>
                    <a:lnTo>
                      <a:pt x="207" y="268"/>
                    </a:lnTo>
                    <a:lnTo>
                      <a:pt x="249" y="268"/>
                    </a:lnTo>
                    <a:lnTo>
                      <a:pt x="304" y="205"/>
                    </a:lnTo>
                    <a:lnTo>
                      <a:pt x="282" y="205"/>
                    </a:lnTo>
                    <a:lnTo>
                      <a:pt x="217" y="193"/>
                    </a:lnTo>
                    <a:lnTo>
                      <a:pt x="195" y="172"/>
                    </a:lnTo>
                    <a:lnTo>
                      <a:pt x="195" y="16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1" name="Freeform 137"/>
              <p:cNvSpPr>
                <a:spLocks/>
              </p:cNvSpPr>
              <p:nvPr/>
            </p:nvSpPr>
            <p:spPr bwMode="auto">
              <a:xfrm>
                <a:off x="4670" y="2329"/>
                <a:ext cx="304" cy="301"/>
              </a:xfrm>
              <a:custGeom>
                <a:avLst/>
                <a:gdLst>
                  <a:gd name="T0" fmla="*/ 195 w 304"/>
                  <a:gd name="T1" fmla="*/ 162 h 301"/>
                  <a:gd name="T2" fmla="*/ 184 w 304"/>
                  <a:gd name="T3" fmla="*/ 162 h 301"/>
                  <a:gd name="T4" fmla="*/ 184 w 304"/>
                  <a:gd name="T5" fmla="*/ 118 h 301"/>
                  <a:gd name="T6" fmla="*/ 195 w 304"/>
                  <a:gd name="T7" fmla="*/ 118 h 301"/>
                  <a:gd name="T8" fmla="*/ 130 w 304"/>
                  <a:gd name="T9" fmla="*/ 54 h 301"/>
                  <a:gd name="T10" fmla="*/ 109 w 304"/>
                  <a:gd name="T11" fmla="*/ 0 h 301"/>
                  <a:gd name="T12" fmla="*/ 109 w 304"/>
                  <a:gd name="T13" fmla="*/ 10 h 301"/>
                  <a:gd name="T14" fmla="*/ 76 w 304"/>
                  <a:gd name="T15" fmla="*/ 21 h 301"/>
                  <a:gd name="T16" fmla="*/ 65 w 304"/>
                  <a:gd name="T17" fmla="*/ 97 h 301"/>
                  <a:gd name="T18" fmla="*/ 22 w 304"/>
                  <a:gd name="T19" fmla="*/ 162 h 301"/>
                  <a:gd name="T20" fmla="*/ 11 w 304"/>
                  <a:gd name="T21" fmla="*/ 193 h 301"/>
                  <a:gd name="T22" fmla="*/ 0 w 304"/>
                  <a:gd name="T23" fmla="*/ 205 h 301"/>
                  <a:gd name="T24" fmla="*/ 11 w 304"/>
                  <a:gd name="T25" fmla="*/ 226 h 301"/>
                  <a:gd name="T26" fmla="*/ 44 w 304"/>
                  <a:gd name="T27" fmla="*/ 259 h 301"/>
                  <a:gd name="T28" fmla="*/ 55 w 304"/>
                  <a:gd name="T29" fmla="*/ 259 h 301"/>
                  <a:gd name="T30" fmla="*/ 55 w 304"/>
                  <a:gd name="T31" fmla="*/ 291 h 301"/>
                  <a:gd name="T32" fmla="*/ 119 w 304"/>
                  <a:gd name="T33" fmla="*/ 301 h 301"/>
                  <a:gd name="T34" fmla="*/ 152 w 304"/>
                  <a:gd name="T35" fmla="*/ 291 h 301"/>
                  <a:gd name="T36" fmla="*/ 184 w 304"/>
                  <a:gd name="T37" fmla="*/ 301 h 301"/>
                  <a:gd name="T38" fmla="*/ 207 w 304"/>
                  <a:gd name="T39" fmla="*/ 268 h 301"/>
                  <a:gd name="T40" fmla="*/ 249 w 304"/>
                  <a:gd name="T41" fmla="*/ 268 h 301"/>
                  <a:gd name="T42" fmla="*/ 304 w 304"/>
                  <a:gd name="T43" fmla="*/ 205 h 301"/>
                  <a:gd name="T44" fmla="*/ 282 w 304"/>
                  <a:gd name="T45" fmla="*/ 205 h 301"/>
                  <a:gd name="T46" fmla="*/ 217 w 304"/>
                  <a:gd name="T47" fmla="*/ 193 h 301"/>
                  <a:gd name="T48" fmla="*/ 195 w 304"/>
                  <a:gd name="T49" fmla="*/ 172 h 301"/>
                  <a:gd name="T50" fmla="*/ 195 w 304"/>
                  <a:gd name="T51" fmla="*/ 1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01">
                    <a:moveTo>
                      <a:pt x="195" y="162"/>
                    </a:moveTo>
                    <a:lnTo>
                      <a:pt x="184" y="162"/>
                    </a:lnTo>
                    <a:lnTo>
                      <a:pt x="184" y="118"/>
                    </a:lnTo>
                    <a:lnTo>
                      <a:pt x="195" y="118"/>
                    </a:lnTo>
                    <a:lnTo>
                      <a:pt x="130" y="54"/>
                    </a:lnTo>
                    <a:lnTo>
                      <a:pt x="109" y="0"/>
                    </a:lnTo>
                    <a:lnTo>
                      <a:pt x="109" y="10"/>
                    </a:lnTo>
                    <a:lnTo>
                      <a:pt x="76" y="21"/>
                    </a:lnTo>
                    <a:lnTo>
                      <a:pt x="65" y="97"/>
                    </a:lnTo>
                    <a:lnTo>
                      <a:pt x="22" y="162"/>
                    </a:lnTo>
                    <a:lnTo>
                      <a:pt x="11" y="193"/>
                    </a:lnTo>
                    <a:lnTo>
                      <a:pt x="0" y="205"/>
                    </a:lnTo>
                    <a:lnTo>
                      <a:pt x="11" y="226"/>
                    </a:lnTo>
                    <a:lnTo>
                      <a:pt x="44" y="259"/>
                    </a:lnTo>
                    <a:lnTo>
                      <a:pt x="55" y="259"/>
                    </a:lnTo>
                    <a:lnTo>
                      <a:pt x="55" y="291"/>
                    </a:lnTo>
                    <a:lnTo>
                      <a:pt x="119" y="301"/>
                    </a:lnTo>
                    <a:lnTo>
                      <a:pt x="152" y="291"/>
                    </a:lnTo>
                    <a:lnTo>
                      <a:pt x="184" y="301"/>
                    </a:lnTo>
                    <a:lnTo>
                      <a:pt x="207" y="268"/>
                    </a:lnTo>
                    <a:lnTo>
                      <a:pt x="249" y="268"/>
                    </a:lnTo>
                    <a:lnTo>
                      <a:pt x="304" y="205"/>
                    </a:lnTo>
                    <a:lnTo>
                      <a:pt x="282" y="205"/>
                    </a:lnTo>
                    <a:lnTo>
                      <a:pt x="217" y="193"/>
                    </a:lnTo>
                    <a:lnTo>
                      <a:pt x="195" y="172"/>
                    </a:lnTo>
                    <a:lnTo>
                      <a:pt x="195" y="16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2" name="Freeform 138"/>
              <p:cNvSpPr>
                <a:spLocks/>
              </p:cNvSpPr>
              <p:nvPr/>
            </p:nvSpPr>
            <p:spPr bwMode="auto">
              <a:xfrm>
                <a:off x="4670" y="2329"/>
                <a:ext cx="304" cy="301"/>
              </a:xfrm>
              <a:custGeom>
                <a:avLst/>
                <a:gdLst>
                  <a:gd name="T0" fmla="*/ 195 w 304"/>
                  <a:gd name="T1" fmla="*/ 162 h 301"/>
                  <a:gd name="T2" fmla="*/ 184 w 304"/>
                  <a:gd name="T3" fmla="*/ 162 h 301"/>
                  <a:gd name="T4" fmla="*/ 184 w 304"/>
                  <a:gd name="T5" fmla="*/ 118 h 301"/>
                  <a:gd name="T6" fmla="*/ 195 w 304"/>
                  <a:gd name="T7" fmla="*/ 118 h 301"/>
                  <a:gd name="T8" fmla="*/ 130 w 304"/>
                  <a:gd name="T9" fmla="*/ 54 h 301"/>
                  <a:gd name="T10" fmla="*/ 109 w 304"/>
                  <a:gd name="T11" fmla="*/ 0 h 301"/>
                  <a:gd name="T12" fmla="*/ 109 w 304"/>
                  <a:gd name="T13" fmla="*/ 10 h 301"/>
                  <a:gd name="T14" fmla="*/ 76 w 304"/>
                  <a:gd name="T15" fmla="*/ 21 h 301"/>
                  <a:gd name="T16" fmla="*/ 65 w 304"/>
                  <a:gd name="T17" fmla="*/ 97 h 301"/>
                  <a:gd name="T18" fmla="*/ 22 w 304"/>
                  <a:gd name="T19" fmla="*/ 162 h 301"/>
                  <a:gd name="T20" fmla="*/ 11 w 304"/>
                  <a:gd name="T21" fmla="*/ 193 h 301"/>
                  <a:gd name="T22" fmla="*/ 0 w 304"/>
                  <a:gd name="T23" fmla="*/ 205 h 301"/>
                  <a:gd name="T24" fmla="*/ 11 w 304"/>
                  <a:gd name="T25" fmla="*/ 226 h 301"/>
                  <a:gd name="T26" fmla="*/ 44 w 304"/>
                  <a:gd name="T27" fmla="*/ 259 h 301"/>
                  <a:gd name="T28" fmla="*/ 55 w 304"/>
                  <a:gd name="T29" fmla="*/ 259 h 301"/>
                  <a:gd name="T30" fmla="*/ 55 w 304"/>
                  <a:gd name="T31" fmla="*/ 291 h 301"/>
                  <a:gd name="T32" fmla="*/ 119 w 304"/>
                  <a:gd name="T33" fmla="*/ 301 h 301"/>
                  <a:gd name="T34" fmla="*/ 152 w 304"/>
                  <a:gd name="T35" fmla="*/ 291 h 301"/>
                  <a:gd name="T36" fmla="*/ 184 w 304"/>
                  <a:gd name="T37" fmla="*/ 301 h 301"/>
                  <a:gd name="T38" fmla="*/ 207 w 304"/>
                  <a:gd name="T39" fmla="*/ 268 h 301"/>
                  <a:gd name="T40" fmla="*/ 249 w 304"/>
                  <a:gd name="T41" fmla="*/ 268 h 301"/>
                  <a:gd name="T42" fmla="*/ 304 w 304"/>
                  <a:gd name="T43" fmla="*/ 205 h 301"/>
                  <a:gd name="T44" fmla="*/ 282 w 304"/>
                  <a:gd name="T45" fmla="*/ 205 h 301"/>
                  <a:gd name="T46" fmla="*/ 217 w 304"/>
                  <a:gd name="T47" fmla="*/ 193 h 301"/>
                  <a:gd name="T48" fmla="*/ 195 w 304"/>
                  <a:gd name="T49" fmla="*/ 172 h 301"/>
                  <a:gd name="T50" fmla="*/ 195 w 304"/>
                  <a:gd name="T51" fmla="*/ 162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304" h="301">
                    <a:moveTo>
                      <a:pt x="195" y="162"/>
                    </a:moveTo>
                    <a:lnTo>
                      <a:pt x="184" y="162"/>
                    </a:lnTo>
                    <a:lnTo>
                      <a:pt x="184" y="118"/>
                    </a:lnTo>
                    <a:lnTo>
                      <a:pt x="195" y="118"/>
                    </a:lnTo>
                    <a:lnTo>
                      <a:pt x="130" y="54"/>
                    </a:lnTo>
                    <a:lnTo>
                      <a:pt x="109" y="0"/>
                    </a:lnTo>
                    <a:lnTo>
                      <a:pt x="109" y="10"/>
                    </a:lnTo>
                    <a:lnTo>
                      <a:pt x="76" y="21"/>
                    </a:lnTo>
                    <a:lnTo>
                      <a:pt x="65" y="97"/>
                    </a:lnTo>
                    <a:lnTo>
                      <a:pt x="22" y="162"/>
                    </a:lnTo>
                    <a:lnTo>
                      <a:pt x="11" y="193"/>
                    </a:lnTo>
                    <a:lnTo>
                      <a:pt x="0" y="205"/>
                    </a:lnTo>
                    <a:lnTo>
                      <a:pt x="11" y="226"/>
                    </a:lnTo>
                    <a:lnTo>
                      <a:pt x="44" y="259"/>
                    </a:lnTo>
                    <a:lnTo>
                      <a:pt x="55" y="259"/>
                    </a:lnTo>
                    <a:lnTo>
                      <a:pt x="55" y="291"/>
                    </a:lnTo>
                    <a:lnTo>
                      <a:pt x="119" y="301"/>
                    </a:lnTo>
                    <a:lnTo>
                      <a:pt x="152" y="291"/>
                    </a:lnTo>
                    <a:lnTo>
                      <a:pt x="184" y="301"/>
                    </a:lnTo>
                    <a:lnTo>
                      <a:pt x="207" y="268"/>
                    </a:lnTo>
                    <a:lnTo>
                      <a:pt x="249" y="268"/>
                    </a:lnTo>
                    <a:lnTo>
                      <a:pt x="304" y="205"/>
                    </a:lnTo>
                    <a:lnTo>
                      <a:pt x="282" y="205"/>
                    </a:lnTo>
                    <a:lnTo>
                      <a:pt x="217" y="193"/>
                    </a:lnTo>
                    <a:lnTo>
                      <a:pt x="195" y="172"/>
                    </a:lnTo>
                    <a:lnTo>
                      <a:pt x="195" y="16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3" name="Freeform 139"/>
              <p:cNvSpPr>
                <a:spLocks/>
              </p:cNvSpPr>
              <p:nvPr/>
            </p:nvSpPr>
            <p:spPr bwMode="auto">
              <a:xfrm>
                <a:off x="4854" y="2447"/>
                <a:ext cx="23" cy="44"/>
              </a:xfrm>
              <a:custGeom>
                <a:avLst/>
                <a:gdLst>
                  <a:gd name="T0" fmla="*/ 23 w 23"/>
                  <a:gd name="T1" fmla="*/ 21 h 44"/>
                  <a:gd name="T2" fmla="*/ 12 w 23"/>
                  <a:gd name="T3" fmla="*/ 12 h 44"/>
                  <a:gd name="T4" fmla="*/ 23 w 23"/>
                  <a:gd name="T5" fmla="*/ 12 h 44"/>
                  <a:gd name="T6" fmla="*/ 23 w 23"/>
                  <a:gd name="T7" fmla="*/ 0 h 44"/>
                  <a:gd name="T8" fmla="*/ 0 w 23"/>
                  <a:gd name="T9" fmla="*/ 0 h 44"/>
                  <a:gd name="T10" fmla="*/ 0 w 23"/>
                  <a:gd name="T11" fmla="*/ 44 h 44"/>
                  <a:gd name="T12" fmla="*/ 12 w 23"/>
                  <a:gd name="T13" fmla="*/ 44 h 44"/>
                  <a:gd name="T14" fmla="*/ 23 w 23"/>
                  <a:gd name="T15" fmla="*/ 2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3" y="21"/>
                    </a:moveTo>
                    <a:lnTo>
                      <a:pt x="12" y="12"/>
                    </a:lnTo>
                    <a:lnTo>
                      <a:pt x="23" y="12"/>
                    </a:lnTo>
                    <a:lnTo>
                      <a:pt x="23" y="0"/>
                    </a:lnTo>
                    <a:lnTo>
                      <a:pt x="0" y="0"/>
                    </a:lnTo>
                    <a:lnTo>
                      <a:pt x="0" y="44"/>
                    </a:lnTo>
                    <a:lnTo>
                      <a:pt x="12" y="44"/>
                    </a:lnTo>
                    <a:lnTo>
                      <a:pt x="23" y="2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4" name="Freeform 140"/>
              <p:cNvSpPr>
                <a:spLocks/>
              </p:cNvSpPr>
              <p:nvPr/>
            </p:nvSpPr>
            <p:spPr bwMode="auto">
              <a:xfrm>
                <a:off x="4854" y="2447"/>
                <a:ext cx="23" cy="44"/>
              </a:xfrm>
              <a:custGeom>
                <a:avLst/>
                <a:gdLst>
                  <a:gd name="T0" fmla="*/ 23 w 23"/>
                  <a:gd name="T1" fmla="*/ 21 h 44"/>
                  <a:gd name="T2" fmla="*/ 12 w 23"/>
                  <a:gd name="T3" fmla="*/ 12 h 44"/>
                  <a:gd name="T4" fmla="*/ 23 w 23"/>
                  <a:gd name="T5" fmla="*/ 12 h 44"/>
                  <a:gd name="T6" fmla="*/ 23 w 23"/>
                  <a:gd name="T7" fmla="*/ 0 h 44"/>
                  <a:gd name="T8" fmla="*/ 0 w 23"/>
                  <a:gd name="T9" fmla="*/ 0 h 44"/>
                  <a:gd name="T10" fmla="*/ 0 w 23"/>
                  <a:gd name="T11" fmla="*/ 44 h 44"/>
                  <a:gd name="T12" fmla="*/ 12 w 23"/>
                  <a:gd name="T13" fmla="*/ 44 h 44"/>
                  <a:gd name="T14" fmla="*/ 23 w 23"/>
                  <a:gd name="T15" fmla="*/ 2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3" y="21"/>
                    </a:moveTo>
                    <a:lnTo>
                      <a:pt x="12" y="12"/>
                    </a:lnTo>
                    <a:lnTo>
                      <a:pt x="23" y="12"/>
                    </a:lnTo>
                    <a:lnTo>
                      <a:pt x="23" y="0"/>
                    </a:lnTo>
                    <a:lnTo>
                      <a:pt x="0" y="0"/>
                    </a:lnTo>
                    <a:lnTo>
                      <a:pt x="0" y="44"/>
                    </a:lnTo>
                    <a:lnTo>
                      <a:pt x="12" y="44"/>
                    </a:lnTo>
                    <a:lnTo>
                      <a:pt x="23"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5" name="Freeform 141"/>
              <p:cNvSpPr>
                <a:spLocks/>
              </p:cNvSpPr>
              <p:nvPr/>
            </p:nvSpPr>
            <p:spPr bwMode="auto">
              <a:xfrm>
                <a:off x="4854" y="2447"/>
                <a:ext cx="23" cy="44"/>
              </a:xfrm>
              <a:custGeom>
                <a:avLst/>
                <a:gdLst>
                  <a:gd name="T0" fmla="*/ 23 w 23"/>
                  <a:gd name="T1" fmla="*/ 21 h 44"/>
                  <a:gd name="T2" fmla="*/ 12 w 23"/>
                  <a:gd name="T3" fmla="*/ 12 h 44"/>
                  <a:gd name="T4" fmla="*/ 23 w 23"/>
                  <a:gd name="T5" fmla="*/ 12 h 44"/>
                  <a:gd name="T6" fmla="*/ 23 w 23"/>
                  <a:gd name="T7" fmla="*/ 0 h 44"/>
                  <a:gd name="T8" fmla="*/ 0 w 23"/>
                  <a:gd name="T9" fmla="*/ 0 h 44"/>
                  <a:gd name="T10" fmla="*/ 0 w 23"/>
                  <a:gd name="T11" fmla="*/ 44 h 44"/>
                  <a:gd name="T12" fmla="*/ 12 w 23"/>
                  <a:gd name="T13" fmla="*/ 44 h 44"/>
                  <a:gd name="T14" fmla="*/ 23 w 23"/>
                  <a:gd name="T15" fmla="*/ 21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3" h="44">
                    <a:moveTo>
                      <a:pt x="23" y="21"/>
                    </a:moveTo>
                    <a:lnTo>
                      <a:pt x="12" y="12"/>
                    </a:lnTo>
                    <a:lnTo>
                      <a:pt x="23" y="12"/>
                    </a:lnTo>
                    <a:lnTo>
                      <a:pt x="23" y="0"/>
                    </a:lnTo>
                    <a:lnTo>
                      <a:pt x="0" y="0"/>
                    </a:lnTo>
                    <a:lnTo>
                      <a:pt x="0" y="44"/>
                    </a:lnTo>
                    <a:lnTo>
                      <a:pt x="12" y="44"/>
                    </a:lnTo>
                    <a:lnTo>
                      <a:pt x="23"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6" name="Freeform 142"/>
              <p:cNvSpPr>
                <a:spLocks/>
              </p:cNvSpPr>
              <p:nvPr/>
            </p:nvSpPr>
            <p:spPr bwMode="auto">
              <a:xfrm>
                <a:off x="4682" y="2619"/>
                <a:ext cx="172" cy="184"/>
              </a:xfrm>
              <a:custGeom>
                <a:avLst/>
                <a:gdLst>
                  <a:gd name="T0" fmla="*/ 141 w 172"/>
                  <a:gd name="T1" fmla="*/ 108 h 184"/>
                  <a:gd name="T2" fmla="*/ 141 w 172"/>
                  <a:gd name="T3" fmla="*/ 43 h 184"/>
                  <a:gd name="T4" fmla="*/ 172 w 172"/>
                  <a:gd name="T5" fmla="*/ 11 h 184"/>
                  <a:gd name="T6" fmla="*/ 141 w 172"/>
                  <a:gd name="T7" fmla="*/ 0 h 184"/>
                  <a:gd name="T8" fmla="*/ 108 w 172"/>
                  <a:gd name="T9" fmla="*/ 11 h 184"/>
                  <a:gd name="T10" fmla="*/ 44 w 172"/>
                  <a:gd name="T11" fmla="*/ 0 h 184"/>
                  <a:gd name="T12" fmla="*/ 0 w 172"/>
                  <a:gd name="T13" fmla="*/ 0 h 184"/>
                  <a:gd name="T14" fmla="*/ 11 w 172"/>
                  <a:gd name="T15" fmla="*/ 11 h 184"/>
                  <a:gd name="T16" fmla="*/ 33 w 172"/>
                  <a:gd name="T17" fmla="*/ 54 h 184"/>
                  <a:gd name="T18" fmla="*/ 0 w 172"/>
                  <a:gd name="T19" fmla="*/ 86 h 184"/>
                  <a:gd name="T20" fmla="*/ 0 w 172"/>
                  <a:gd name="T21" fmla="*/ 108 h 184"/>
                  <a:gd name="T22" fmla="*/ 11 w 172"/>
                  <a:gd name="T23" fmla="*/ 108 h 184"/>
                  <a:gd name="T24" fmla="*/ 76 w 172"/>
                  <a:gd name="T25" fmla="*/ 140 h 184"/>
                  <a:gd name="T26" fmla="*/ 76 w 172"/>
                  <a:gd name="T27" fmla="*/ 173 h 184"/>
                  <a:gd name="T28" fmla="*/ 118 w 172"/>
                  <a:gd name="T29" fmla="*/ 184 h 184"/>
                  <a:gd name="T30" fmla="*/ 130 w 172"/>
                  <a:gd name="T31" fmla="*/ 140 h 184"/>
                  <a:gd name="T32" fmla="*/ 141 w 172"/>
                  <a:gd name="T33" fmla="*/ 140 h 184"/>
                  <a:gd name="T34" fmla="*/ 163 w 172"/>
                  <a:gd name="T35" fmla="*/ 119 h 184"/>
                  <a:gd name="T36" fmla="*/ 141 w 172"/>
                  <a:gd name="T3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84">
                    <a:moveTo>
                      <a:pt x="141" y="108"/>
                    </a:moveTo>
                    <a:lnTo>
                      <a:pt x="141" y="43"/>
                    </a:lnTo>
                    <a:lnTo>
                      <a:pt x="172" y="11"/>
                    </a:lnTo>
                    <a:lnTo>
                      <a:pt x="141" y="0"/>
                    </a:lnTo>
                    <a:lnTo>
                      <a:pt x="108" y="11"/>
                    </a:lnTo>
                    <a:lnTo>
                      <a:pt x="44" y="0"/>
                    </a:lnTo>
                    <a:lnTo>
                      <a:pt x="0" y="0"/>
                    </a:lnTo>
                    <a:lnTo>
                      <a:pt x="11" y="11"/>
                    </a:lnTo>
                    <a:lnTo>
                      <a:pt x="33" y="54"/>
                    </a:lnTo>
                    <a:lnTo>
                      <a:pt x="0" y="86"/>
                    </a:lnTo>
                    <a:lnTo>
                      <a:pt x="0" y="108"/>
                    </a:lnTo>
                    <a:lnTo>
                      <a:pt x="11" y="108"/>
                    </a:lnTo>
                    <a:lnTo>
                      <a:pt x="76" y="140"/>
                    </a:lnTo>
                    <a:lnTo>
                      <a:pt x="76" y="173"/>
                    </a:lnTo>
                    <a:lnTo>
                      <a:pt x="118" y="184"/>
                    </a:lnTo>
                    <a:lnTo>
                      <a:pt x="130" y="140"/>
                    </a:lnTo>
                    <a:lnTo>
                      <a:pt x="141" y="140"/>
                    </a:lnTo>
                    <a:lnTo>
                      <a:pt x="163" y="119"/>
                    </a:lnTo>
                    <a:lnTo>
                      <a:pt x="141" y="10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77" name="Freeform 143"/>
              <p:cNvSpPr>
                <a:spLocks/>
              </p:cNvSpPr>
              <p:nvPr/>
            </p:nvSpPr>
            <p:spPr bwMode="auto">
              <a:xfrm>
                <a:off x="4682" y="2619"/>
                <a:ext cx="172" cy="184"/>
              </a:xfrm>
              <a:custGeom>
                <a:avLst/>
                <a:gdLst>
                  <a:gd name="T0" fmla="*/ 141 w 172"/>
                  <a:gd name="T1" fmla="*/ 108 h 184"/>
                  <a:gd name="T2" fmla="*/ 141 w 172"/>
                  <a:gd name="T3" fmla="*/ 43 h 184"/>
                  <a:gd name="T4" fmla="*/ 172 w 172"/>
                  <a:gd name="T5" fmla="*/ 11 h 184"/>
                  <a:gd name="T6" fmla="*/ 141 w 172"/>
                  <a:gd name="T7" fmla="*/ 0 h 184"/>
                  <a:gd name="T8" fmla="*/ 108 w 172"/>
                  <a:gd name="T9" fmla="*/ 11 h 184"/>
                  <a:gd name="T10" fmla="*/ 44 w 172"/>
                  <a:gd name="T11" fmla="*/ 0 h 184"/>
                  <a:gd name="T12" fmla="*/ 0 w 172"/>
                  <a:gd name="T13" fmla="*/ 0 h 184"/>
                  <a:gd name="T14" fmla="*/ 11 w 172"/>
                  <a:gd name="T15" fmla="*/ 11 h 184"/>
                  <a:gd name="T16" fmla="*/ 33 w 172"/>
                  <a:gd name="T17" fmla="*/ 54 h 184"/>
                  <a:gd name="T18" fmla="*/ 0 w 172"/>
                  <a:gd name="T19" fmla="*/ 86 h 184"/>
                  <a:gd name="T20" fmla="*/ 0 w 172"/>
                  <a:gd name="T21" fmla="*/ 108 h 184"/>
                  <a:gd name="T22" fmla="*/ 11 w 172"/>
                  <a:gd name="T23" fmla="*/ 108 h 184"/>
                  <a:gd name="T24" fmla="*/ 76 w 172"/>
                  <a:gd name="T25" fmla="*/ 140 h 184"/>
                  <a:gd name="T26" fmla="*/ 76 w 172"/>
                  <a:gd name="T27" fmla="*/ 173 h 184"/>
                  <a:gd name="T28" fmla="*/ 118 w 172"/>
                  <a:gd name="T29" fmla="*/ 184 h 184"/>
                  <a:gd name="T30" fmla="*/ 130 w 172"/>
                  <a:gd name="T31" fmla="*/ 140 h 184"/>
                  <a:gd name="T32" fmla="*/ 141 w 172"/>
                  <a:gd name="T33" fmla="*/ 140 h 184"/>
                  <a:gd name="T34" fmla="*/ 163 w 172"/>
                  <a:gd name="T35" fmla="*/ 119 h 184"/>
                  <a:gd name="T36" fmla="*/ 141 w 172"/>
                  <a:gd name="T3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84">
                    <a:moveTo>
                      <a:pt x="141" y="108"/>
                    </a:moveTo>
                    <a:lnTo>
                      <a:pt x="141" y="43"/>
                    </a:lnTo>
                    <a:lnTo>
                      <a:pt x="172" y="11"/>
                    </a:lnTo>
                    <a:lnTo>
                      <a:pt x="141" y="0"/>
                    </a:lnTo>
                    <a:lnTo>
                      <a:pt x="108" y="11"/>
                    </a:lnTo>
                    <a:lnTo>
                      <a:pt x="44" y="0"/>
                    </a:lnTo>
                    <a:lnTo>
                      <a:pt x="0" y="0"/>
                    </a:lnTo>
                    <a:lnTo>
                      <a:pt x="11" y="11"/>
                    </a:lnTo>
                    <a:lnTo>
                      <a:pt x="33" y="54"/>
                    </a:lnTo>
                    <a:lnTo>
                      <a:pt x="0" y="86"/>
                    </a:lnTo>
                    <a:lnTo>
                      <a:pt x="0" y="108"/>
                    </a:lnTo>
                    <a:lnTo>
                      <a:pt x="11" y="108"/>
                    </a:lnTo>
                    <a:lnTo>
                      <a:pt x="76" y="140"/>
                    </a:lnTo>
                    <a:lnTo>
                      <a:pt x="76" y="173"/>
                    </a:lnTo>
                    <a:lnTo>
                      <a:pt x="118" y="184"/>
                    </a:lnTo>
                    <a:lnTo>
                      <a:pt x="130" y="140"/>
                    </a:lnTo>
                    <a:lnTo>
                      <a:pt x="141" y="140"/>
                    </a:lnTo>
                    <a:lnTo>
                      <a:pt x="163" y="119"/>
                    </a:lnTo>
                    <a:lnTo>
                      <a:pt x="141" y="10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8" name="Freeform 144"/>
              <p:cNvSpPr>
                <a:spLocks/>
              </p:cNvSpPr>
              <p:nvPr/>
            </p:nvSpPr>
            <p:spPr bwMode="auto">
              <a:xfrm>
                <a:off x="4682" y="2619"/>
                <a:ext cx="172" cy="184"/>
              </a:xfrm>
              <a:custGeom>
                <a:avLst/>
                <a:gdLst>
                  <a:gd name="T0" fmla="*/ 141 w 172"/>
                  <a:gd name="T1" fmla="*/ 108 h 184"/>
                  <a:gd name="T2" fmla="*/ 141 w 172"/>
                  <a:gd name="T3" fmla="*/ 43 h 184"/>
                  <a:gd name="T4" fmla="*/ 172 w 172"/>
                  <a:gd name="T5" fmla="*/ 11 h 184"/>
                  <a:gd name="T6" fmla="*/ 141 w 172"/>
                  <a:gd name="T7" fmla="*/ 0 h 184"/>
                  <a:gd name="T8" fmla="*/ 108 w 172"/>
                  <a:gd name="T9" fmla="*/ 11 h 184"/>
                  <a:gd name="T10" fmla="*/ 44 w 172"/>
                  <a:gd name="T11" fmla="*/ 0 h 184"/>
                  <a:gd name="T12" fmla="*/ 0 w 172"/>
                  <a:gd name="T13" fmla="*/ 0 h 184"/>
                  <a:gd name="T14" fmla="*/ 11 w 172"/>
                  <a:gd name="T15" fmla="*/ 11 h 184"/>
                  <a:gd name="T16" fmla="*/ 33 w 172"/>
                  <a:gd name="T17" fmla="*/ 54 h 184"/>
                  <a:gd name="T18" fmla="*/ 0 w 172"/>
                  <a:gd name="T19" fmla="*/ 86 h 184"/>
                  <a:gd name="T20" fmla="*/ 0 w 172"/>
                  <a:gd name="T21" fmla="*/ 108 h 184"/>
                  <a:gd name="T22" fmla="*/ 11 w 172"/>
                  <a:gd name="T23" fmla="*/ 108 h 184"/>
                  <a:gd name="T24" fmla="*/ 76 w 172"/>
                  <a:gd name="T25" fmla="*/ 140 h 184"/>
                  <a:gd name="T26" fmla="*/ 76 w 172"/>
                  <a:gd name="T27" fmla="*/ 173 h 184"/>
                  <a:gd name="T28" fmla="*/ 118 w 172"/>
                  <a:gd name="T29" fmla="*/ 184 h 184"/>
                  <a:gd name="T30" fmla="*/ 130 w 172"/>
                  <a:gd name="T31" fmla="*/ 140 h 184"/>
                  <a:gd name="T32" fmla="*/ 141 w 172"/>
                  <a:gd name="T33" fmla="*/ 140 h 184"/>
                  <a:gd name="T34" fmla="*/ 163 w 172"/>
                  <a:gd name="T35" fmla="*/ 119 h 184"/>
                  <a:gd name="T36" fmla="*/ 141 w 172"/>
                  <a:gd name="T37" fmla="*/ 108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72" h="184">
                    <a:moveTo>
                      <a:pt x="141" y="108"/>
                    </a:moveTo>
                    <a:lnTo>
                      <a:pt x="141" y="43"/>
                    </a:lnTo>
                    <a:lnTo>
                      <a:pt x="172" y="11"/>
                    </a:lnTo>
                    <a:lnTo>
                      <a:pt x="141" y="0"/>
                    </a:lnTo>
                    <a:lnTo>
                      <a:pt x="108" y="11"/>
                    </a:lnTo>
                    <a:lnTo>
                      <a:pt x="44" y="0"/>
                    </a:lnTo>
                    <a:lnTo>
                      <a:pt x="0" y="0"/>
                    </a:lnTo>
                    <a:lnTo>
                      <a:pt x="11" y="11"/>
                    </a:lnTo>
                    <a:lnTo>
                      <a:pt x="33" y="54"/>
                    </a:lnTo>
                    <a:lnTo>
                      <a:pt x="0" y="86"/>
                    </a:lnTo>
                    <a:lnTo>
                      <a:pt x="0" y="108"/>
                    </a:lnTo>
                    <a:lnTo>
                      <a:pt x="11" y="108"/>
                    </a:lnTo>
                    <a:lnTo>
                      <a:pt x="76" y="140"/>
                    </a:lnTo>
                    <a:lnTo>
                      <a:pt x="76" y="173"/>
                    </a:lnTo>
                    <a:lnTo>
                      <a:pt x="118" y="184"/>
                    </a:lnTo>
                    <a:lnTo>
                      <a:pt x="130" y="140"/>
                    </a:lnTo>
                    <a:lnTo>
                      <a:pt x="141" y="140"/>
                    </a:lnTo>
                    <a:lnTo>
                      <a:pt x="163" y="119"/>
                    </a:lnTo>
                    <a:lnTo>
                      <a:pt x="141" y="10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79" name="Freeform 145"/>
              <p:cNvSpPr>
                <a:spLocks/>
              </p:cNvSpPr>
              <p:nvPr/>
            </p:nvSpPr>
            <p:spPr bwMode="auto">
              <a:xfrm>
                <a:off x="4823" y="2459"/>
                <a:ext cx="217" cy="279"/>
              </a:xfrm>
              <a:custGeom>
                <a:avLst/>
                <a:gdLst>
                  <a:gd name="T0" fmla="*/ 0 w 217"/>
                  <a:gd name="T1" fmla="*/ 268 h 279"/>
                  <a:gd name="T2" fmla="*/ 22 w 217"/>
                  <a:gd name="T3" fmla="*/ 279 h 279"/>
                  <a:gd name="T4" fmla="*/ 54 w 217"/>
                  <a:gd name="T5" fmla="*/ 236 h 279"/>
                  <a:gd name="T6" fmla="*/ 108 w 217"/>
                  <a:gd name="T7" fmla="*/ 203 h 279"/>
                  <a:gd name="T8" fmla="*/ 152 w 217"/>
                  <a:gd name="T9" fmla="*/ 160 h 279"/>
                  <a:gd name="T10" fmla="*/ 173 w 217"/>
                  <a:gd name="T11" fmla="*/ 128 h 279"/>
                  <a:gd name="T12" fmla="*/ 217 w 217"/>
                  <a:gd name="T13" fmla="*/ 32 h 279"/>
                  <a:gd name="T14" fmla="*/ 217 w 217"/>
                  <a:gd name="T15" fmla="*/ 0 h 279"/>
                  <a:gd name="T16" fmla="*/ 195 w 217"/>
                  <a:gd name="T17" fmla="*/ 0 h 279"/>
                  <a:gd name="T18" fmla="*/ 173 w 217"/>
                  <a:gd name="T19" fmla="*/ 10 h 279"/>
                  <a:gd name="T20" fmla="*/ 87 w 217"/>
                  <a:gd name="T21" fmla="*/ 42 h 279"/>
                  <a:gd name="T22" fmla="*/ 65 w 217"/>
                  <a:gd name="T23" fmla="*/ 32 h 279"/>
                  <a:gd name="T24" fmla="*/ 54 w 217"/>
                  <a:gd name="T25" fmla="*/ 10 h 279"/>
                  <a:gd name="T26" fmla="*/ 43 w 217"/>
                  <a:gd name="T27" fmla="*/ 32 h 279"/>
                  <a:gd name="T28" fmla="*/ 43 w 217"/>
                  <a:gd name="T29" fmla="*/ 42 h 279"/>
                  <a:gd name="T30" fmla="*/ 65 w 217"/>
                  <a:gd name="T31" fmla="*/ 64 h 279"/>
                  <a:gd name="T32" fmla="*/ 130 w 217"/>
                  <a:gd name="T33" fmla="*/ 75 h 279"/>
                  <a:gd name="T34" fmla="*/ 152 w 217"/>
                  <a:gd name="T35" fmla="*/ 75 h 279"/>
                  <a:gd name="T36" fmla="*/ 97 w 217"/>
                  <a:gd name="T37" fmla="*/ 138 h 279"/>
                  <a:gd name="T38" fmla="*/ 54 w 217"/>
                  <a:gd name="T39" fmla="*/ 138 h 279"/>
                  <a:gd name="T40" fmla="*/ 32 w 217"/>
                  <a:gd name="T41" fmla="*/ 171 h 279"/>
                  <a:gd name="T42" fmla="*/ 0 w 217"/>
                  <a:gd name="T43" fmla="*/ 203 h 279"/>
                  <a:gd name="T44" fmla="*/ 0 w 217"/>
                  <a:gd name="T45" fmla="*/ 26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279">
                    <a:moveTo>
                      <a:pt x="0" y="268"/>
                    </a:moveTo>
                    <a:lnTo>
                      <a:pt x="22" y="279"/>
                    </a:lnTo>
                    <a:lnTo>
                      <a:pt x="54" y="236"/>
                    </a:lnTo>
                    <a:lnTo>
                      <a:pt x="108" y="203"/>
                    </a:lnTo>
                    <a:lnTo>
                      <a:pt x="152" y="160"/>
                    </a:lnTo>
                    <a:lnTo>
                      <a:pt x="173" y="128"/>
                    </a:lnTo>
                    <a:lnTo>
                      <a:pt x="217" y="32"/>
                    </a:lnTo>
                    <a:lnTo>
                      <a:pt x="217" y="0"/>
                    </a:lnTo>
                    <a:lnTo>
                      <a:pt x="195" y="0"/>
                    </a:lnTo>
                    <a:lnTo>
                      <a:pt x="173" y="10"/>
                    </a:lnTo>
                    <a:lnTo>
                      <a:pt x="87" y="42"/>
                    </a:lnTo>
                    <a:lnTo>
                      <a:pt x="65" y="32"/>
                    </a:lnTo>
                    <a:lnTo>
                      <a:pt x="54" y="10"/>
                    </a:lnTo>
                    <a:lnTo>
                      <a:pt x="43" y="32"/>
                    </a:lnTo>
                    <a:lnTo>
                      <a:pt x="43" y="42"/>
                    </a:lnTo>
                    <a:lnTo>
                      <a:pt x="65" y="64"/>
                    </a:lnTo>
                    <a:lnTo>
                      <a:pt x="130" y="75"/>
                    </a:lnTo>
                    <a:lnTo>
                      <a:pt x="152" y="75"/>
                    </a:lnTo>
                    <a:lnTo>
                      <a:pt x="97" y="138"/>
                    </a:lnTo>
                    <a:lnTo>
                      <a:pt x="54" y="138"/>
                    </a:lnTo>
                    <a:lnTo>
                      <a:pt x="32" y="171"/>
                    </a:lnTo>
                    <a:lnTo>
                      <a:pt x="0" y="203"/>
                    </a:lnTo>
                    <a:lnTo>
                      <a:pt x="0" y="26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0" name="Freeform 146"/>
              <p:cNvSpPr>
                <a:spLocks/>
              </p:cNvSpPr>
              <p:nvPr/>
            </p:nvSpPr>
            <p:spPr bwMode="auto">
              <a:xfrm>
                <a:off x="4823" y="2459"/>
                <a:ext cx="217" cy="279"/>
              </a:xfrm>
              <a:custGeom>
                <a:avLst/>
                <a:gdLst>
                  <a:gd name="T0" fmla="*/ 0 w 217"/>
                  <a:gd name="T1" fmla="*/ 268 h 279"/>
                  <a:gd name="T2" fmla="*/ 22 w 217"/>
                  <a:gd name="T3" fmla="*/ 279 h 279"/>
                  <a:gd name="T4" fmla="*/ 54 w 217"/>
                  <a:gd name="T5" fmla="*/ 236 h 279"/>
                  <a:gd name="T6" fmla="*/ 108 w 217"/>
                  <a:gd name="T7" fmla="*/ 203 h 279"/>
                  <a:gd name="T8" fmla="*/ 152 w 217"/>
                  <a:gd name="T9" fmla="*/ 160 h 279"/>
                  <a:gd name="T10" fmla="*/ 173 w 217"/>
                  <a:gd name="T11" fmla="*/ 128 h 279"/>
                  <a:gd name="T12" fmla="*/ 217 w 217"/>
                  <a:gd name="T13" fmla="*/ 32 h 279"/>
                  <a:gd name="T14" fmla="*/ 217 w 217"/>
                  <a:gd name="T15" fmla="*/ 0 h 279"/>
                  <a:gd name="T16" fmla="*/ 195 w 217"/>
                  <a:gd name="T17" fmla="*/ 0 h 279"/>
                  <a:gd name="T18" fmla="*/ 173 w 217"/>
                  <a:gd name="T19" fmla="*/ 10 h 279"/>
                  <a:gd name="T20" fmla="*/ 87 w 217"/>
                  <a:gd name="T21" fmla="*/ 42 h 279"/>
                  <a:gd name="T22" fmla="*/ 65 w 217"/>
                  <a:gd name="T23" fmla="*/ 32 h 279"/>
                  <a:gd name="T24" fmla="*/ 54 w 217"/>
                  <a:gd name="T25" fmla="*/ 10 h 279"/>
                  <a:gd name="T26" fmla="*/ 43 w 217"/>
                  <a:gd name="T27" fmla="*/ 32 h 279"/>
                  <a:gd name="T28" fmla="*/ 43 w 217"/>
                  <a:gd name="T29" fmla="*/ 42 h 279"/>
                  <a:gd name="T30" fmla="*/ 65 w 217"/>
                  <a:gd name="T31" fmla="*/ 64 h 279"/>
                  <a:gd name="T32" fmla="*/ 130 w 217"/>
                  <a:gd name="T33" fmla="*/ 75 h 279"/>
                  <a:gd name="T34" fmla="*/ 152 w 217"/>
                  <a:gd name="T35" fmla="*/ 75 h 279"/>
                  <a:gd name="T36" fmla="*/ 97 w 217"/>
                  <a:gd name="T37" fmla="*/ 138 h 279"/>
                  <a:gd name="T38" fmla="*/ 54 w 217"/>
                  <a:gd name="T39" fmla="*/ 138 h 279"/>
                  <a:gd name="T40" fmla="*/ 32 w 217"/>
                  <a:gd name="T41" fmla="*/ 171 h 279"/>
                  <a:gd name="T42" fmla="*/ 0 w 217"/>
                  <a:gd name="T43" fmla="*/ 203 h 279"/>
                  <a:gd name="T44" fmla="*/ 0 w 217"/>
                  <a:gd name="T45" fmla="*/ 26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279">
                    <a:moveTo>
                      <a:pt x="0" y="268"/>
                    </a:moveTo>
                    <a:lnTo>
                      <a:pt x="22" y="279"/>
                    </a:lnTo>
                    <a:lnTo>
                      <a:pt x="54" y="236"/>
                    </a:lnTo>
                    <a:lnTo>
                      <a:pt x="108" y="203"/>
                    </a:lnTo>
                    <a:lnTo>
                      <a:pt x="152" y="160"/>
                    </a:lnTo>
                    <a:lnTo>
                      <a:pt x="173" y="128"/>
                    </a:lnTo>
                    <a:lnTo>
                      <a:pt x="217" y="32"/>
                    </a:lnTo>
                    <a:lnTo>
                      <a:pt x="217" y="0"/>
                    </a:lnTo>
                    <a:lnTo>
                      <a:pt x="195" y="0"/>
                    </a:lnTo>
                    <a:lnTo>
                      <a:pt x="173" y="10"/>
                    </a:lnTo>
                    <a:lnTo>
                      <a:pt x="87" y="42"/>
                    </a:lnTo>
                    <a:lnTo>
                      <a:pt x="65" y="32"/>
                    </a:lnTo>
                    <a:lnTo>
                      <a:pt x="54" y="10"/>
                    </a:lnTo>
                    <a:lnTo>
                      <a:pt x="43" y="32"/>
                    </a:lnTo>
                    <a:lnTo>
                      <a:pt x="43" y="42"/>
                    </a:lnTo>
                    <a:lnTo>
                      <a:pt x="65" y="64"/>
                    </a:lnTo>
                    <a:lnTo>
                      <a:pt x="130" y="75"/>
                    </a:lnTo>
                    <a:lnTo>
                      <a:pt x="152" y="75"/>
                    </a:lnTo>
                    <a:lnTo>
                      <a:pt x="97" y="138"/>
                    </a:lnTo>
                    <a:lnTo>
                      <a:pt x="54" y="138"/>
                    </a:lnTo>
                    <a:lnTo>
                      <a:pt x="32" y="171"/>
                    </a:lnTo>
                    <a:lnTo>
                      <a:pt x="0" y="203"/>
                    </a:lnTo>
                    <a:lnTo>
                      <a:pt x="0" y="26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1" name="Freeform 147"/>
              <p:cNvSpPr>
                <a:spLocks/>
              </p:cNvSpPr>
              <p:nvPr/>
            </p:nvSpPr>
            <p:spPr bwMode="auto">
              <a:xfrm>
                <a:off x="4823" y="2459"/>
                <a:ext cx="217" cy="279"/>
              </a:xfrm>
              <a:custGeom>
                <a:avLst/>
                <a:gdLst>
                  <a:gd name="T0" fmla="*/ 0 w 217"/>
                  <a:gd name="T1" fmla="*/ 268 h 279"/>
                  <a:gd name="T2" fmla="*/ 22 w 217"/>
                  <a:gd name="T3" fmla="*/ 279 h 279"/>
                  <a:gd name="T4" fmla="*/ 54 w 217"/>
                  <a:gd name="T5" fmla="*/ 236 h 279"/>
                  <a:gd name="T6" fmla="*/ 108 w 217"/>
                  <a:gd name="T7" fmla="*/ 203 h 279"/>
                  <a:gd name="T8" fmla="*/ 152 w 217"/>
                  <a:gd name="T9" fmla="*/ 160 h 279"/>
                  <a:gd name="T10" fmla="*/ 173 w 217"/>
                  <a:gd name="T11" fmla="*/ 128 h 279"/>
                  <a:gd name="T12" fmla="*/ 217 w 217"/>
                  <a:gd name="T13" fmla="*/ 32 h 279"/>
                  <a:gd name="T14" fmla="*/ 217 w 217"/>
                  <a:gd name="T15" fmla="*/ 0 h 279"/>
                  <a:gd name="T16" fmla="*/ 195 w 217"/>
                  <a:gd name="T17" fmla="*/ 0 h 279"/>
                  <a:gd name="T18" fmla="*/ 173 w 217"/>
                  <a:gd name="T19" fmla="*/ 10 h 279"/>
                  <a:gd name="T20" fmla="*/ 87 w 217"/>
                  <a:gd name="T21" fmla="*/ 42 h 279"/>
                  <a:gd name="T22" fmla="*/ 65 w 217"/>
                  <a:gd name="T23" fmla="*/ 32 h 279"/>
                  <a:gd name="T24" fmla="*/ 54 w 217"/>
                  <a:gd name="T25" fmla="*/ 10 h 279"/>
                  <a:gd name="T26" fmla="*/ 43 w 217"/>
                  <a:gd name="T27" fmla="*/ 32 h 279"/>
                  <a:gd name="T28" fmla="*/ 43 w 217"/>
                  <a:gd name="T29" fmla="*/ 42 h 279"/>
                  <a:gd name="T30" fmla="*/ 65 w 217"/>
                  <a:gd name="T31" fmla="*/ 64 h 279"/>
                  <a:gd name="T32" fmla="*/ 130 w 217"/>
                  <a:gd name="T33" fmla="*/ 75 h 279"/>
                  <a:gd name="T34" fmla="*/ 152 w 217"/>
                  <a:gd name="T35" fmla="*/ 75 h 279"/>
                  <a:gd name="T36" fmla="*/ 97 w 217"/>
                  <a:gd name="T37" fmla="*/ 138 h 279"/>
                  <a:gd name="T38" fmla="*/ 54 w 217"/>
                  <a:gd name="T39" fmla="*/ 138 h 279"/>
                  <a:gd name="T40" fmla="*/ 32 w 217"/>
                  <a:gd name="T41" fmla="*/ 171 h 279"/>
                  <a:gd name="T42" fmla="*/ 0 w 217"/>
                  <a:gd name="T43" fmla="*/ 203 h 279"/>
                  <a:gd name="T44" fmla="*/ 0 w 217"/>
                  <a:gd name="T45" fmla="*/ 268 h 2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17" h="279">
                    <a:moveTo>
                      <a:pt x="0" y="268"/>
                    </a:moveTo>
                    <a:lnTo>
                      <a:pt x="22" y="279"/>
                    </a:lnTo>
                    <a:lnTo>
                      <a:pt x="54" y="236"/>
                    </a:lnTo>
                    <a:lnTo>
                      <a:pt x="108" y="203"/>
                    </a:lnTo>
                    <a:lnTo>
                      <a:pt x="152" y="160"/>
                    </a:lnTo>
                    <a:lnTo>
                      <a:pt x="173" y="128"/>
                    </a:lnTo>
                    <a:lnTo>
                      <a:pt x="217" y="32"/>
                    </a:lnTo>
                    <a:lnTo>
                      <a:pt x="217" y="0"/>
                    </a:lnTo>
                    <a:lnTo>
                      <a:pt x="195" y="0"/>
                    </a:lnTo>
                    <a:lnTo>
                      <a:pt x="173" y="10"/>
                    </a:lnTo>
                    <a:lnTo>
                      <a:pt x="87" y="42"/>
                    </a:lnTo>
                    <a:lnTo>
                      <a:pt x="65" y="32"/>
                    </a:lnTo>
                    <a:lnTo>
                      <a:pt x="54" y="10"/>
                    </a:lnTo>
                    <a:lnTo>
                      <a:pt x="43" y="32"/>
                    </a:lnTo>
                    <a:lnTo>
                      <a:pt x="43" y="42"/>
                    </a:lnTo>
                    <a:lnTo>
                      <a:pt x="65" y="64"/>
                    </a:lnTo>
                    <a:lnTo>
                      <a:pt x="130" y="75"/>
                    </a:lnTo>
                    <a:lnTo>
                      <a:pt x="152" y="75"/>
                    </a:lnTo>
                    <a:lnTo>
                      <a:pt x="97" y="138"/>
                    </a:lnTo>
                    <a:lnTo>
                      <a:pt x="54" y="138"/>
                    </a:lnTo>
                    <a:lnTo>
                      <a:pt x="32" y="171"/>
                    </a:lnTo>
                    <a:lnTo>
                      <a:pt x="0" y="203"/>
                    </a:lnTo>
                    <a:lnTo>
                      <a:pt x="0" y="26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2" name="Freeform 148"/>
              <p:cNvSpPr>
                <a:spLocks/>
              </p:cNvSpPr>
              <p:nvPr/>
            </p:nvSpPr>
            <p:spPr bwMode="auto">
              <a:xfrm>
                <a:off x="3718" y="1919"/>
                <a:ext cx="249" cy="194"/>
              </a:xfrm>
              <a:custGeom>
                <a:avLst/>
                <a:gdLst>
                  <a:gd name="T0" fmla="*/ 97 w 249"/>
                  <a:gd name="T1" fmla="*/ 194 h 194"/>
                  <a:gd name="T2" fmla="*/ 97 w 249"/>
                  <a:gd name="T3" fmla="*/ 162 h 194"/>
                  <a:gd name="T4" fmla="*/ 108 w 249"/>
                  <a:gd name="T5" fmla="*/ 151 h 194"/>
                  <a:gd name="T6" fmla="*/ 162 w 249"/>
                  <a:gd name="T7" fmla="*/ 129 h 194"/>
                  <a:gd name="T8" fmla="*/ 194 w 249"/>
                  <a:gd name="T9" fmla="*/ 108 h 194"/>
                  <a:gd name="T10" fmla="*/ 194 w 249"/>
                  <a:gd name="T11" fmla="*/ 86 h 194"/>
                  <a:gd name="T12" fmla="*/ 249 w 249"/>
                  <a:gd name="T13" fmla="*/ 75 h 194"/>
                  <a:gd name="T14" fmla="*/ 238 w 249"/>
                  <a:gd name="T15" fmla="*/ 11 h 194"/>
                  <a:gd name="T16" fmla="*/ 173 w 249"/>
                  <a:gd name="T17" fmla="*/ 11 h 194"/>
                  <a:gd name="T18" fmla="*/ 162 w 249"/>
                  <a:gd name="T19" fmla="*/ 0 h 194"/>
                  <a:gd name="T20" fmla="*/ 151 w 249"/>
                  <a:gd name="T21" fmla="*/ 0 h 194"/>
                  <a:gd name="T22" fmla="*/ 129 w 249"/>
                  <a:gd name="T23" fmla="*/ 32 h 194"/>
                  <a:gd name="T24" fmla="*/ 97 w 249"/>
                  <a:gd name="T25" fmla="*/ 54 h 194"/>
                  <a:gd name="T26" fmla="*/ 86 w 249"/>
                  <a:gd name="T27" fmla="*/ 75 h 194"/>
                  <a:gd name="T28" fmla="*/ 65 w 249"/>
                  <a:gd name="T29" fmla="*/ 108 h 194"/>
                  <a:gd name="T30" fmla="*/ 65 w 249"/>
                  <a:gd name="T31" fmla="*/ 129 h 194"/>
                  <a:gd name="T32" fmla="*/ 54 w 249"/>
                  <a:gd name="T33" fmla="*/ 151 h 194"/>
                  <a:gd name="T34" fmla="*/ 33 w 249"/>
                  <a:gd name="T35" fmla="*/ 183 h 194"/>
                  <a:gd name="T36" fmla="*/ 0 w 249"/>
                  <a:gd name="T37" fmla="*/ 183 h 194"/>
                  <a:gd name="T38" fmla="*/ 97 w 249"/>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94">
                    <a:moveTo>
                      <a:pt x="97" y="194"/>
                    </a:moveTo>
                    <a:lnTo>
                      <a:pt x="97" y="162"/>
                    </a:lnTo>
                    <a:lnTo>
                      <a:pt x="108" y="151"/>
                    </a:lnTo>
                    <a:lnTo>
                      <a:pt x="162" y="129"/>
                    </a:lnTo>
                    <a:lnTo>
                      <a:pt x="194" y="108"/>
                    </a:lnTo>
                    <a:lnTo>
                      <a:pt x="194" y="86"/>
                    </a:lnTo>
                    <a:lnTo>
                      <a:pt x="249" y="75"/>
                    </a:lnTo>
                    <a:lnTo>
                      <a:pt x="238" y="11"/>
                    </a:lnTo>
                    <a:lnTo>
                      <a:pt x="173" y="11"/>
                    </a:lnTo>
                    <a:lnTo>
                      <a:pt x="162" y="0"/>
                    </a:lnTo>
                    <a:lnTo>
                      <a:pt x="151" y="0"/>
                    </a:lnTo>
                    <a:lnTo>
                      <a:pt x="129" y="32"/>
                    </a:lnTo>
                    <a:lnTo>
                      <a:pt x="97" y="54"/>
                    </a:lnTo>
                    <a:lnTo>
                      <a:pt x="86" y="75"/>
                    </a:lnTo>
                    <a:lnTo>
                      <a:pt x="65" y="108"/>
                    </a:lnTo>
                    <a:lnTo>
                      <a:pt x="65" y="129"/>
                    </a:lnTo>
                    <a:lnTo>
                      <a:pt x="54" y="151"/>
                    </a:lnTo>
                    <a:lnTo>
                      <a:pt x="33" y="183"/>
                    </a:lnTo>
                    <a:lnTo>
                      <a:pt x="0" y="183"/>
                    </a:lnTo>
                    <a:lnTo>
                      <a:pt x="97" y="19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3" name="Freeform 149"/>
              <p:cNvSpPr>
                <a:spLocks/>
              </p:cNvSpPr>
              <p:nvPr/>
            </p:nvSpPr>
            <p:spPr bwMode="auto">
              <a:xfrm>
                <a:off x="3718" y="1919"/>
                <a:ext cx="249" cy="194"/>
              </a:xfrm>
              <a:custGeom>
                <a:avLst/>
                <a:gdLst>
                  <a:gd name="T0" fmla="*/ 97 w 249"/>
                  <a:gd name="T1" fmla="*/ 194 h 194"/>
                  <a:gd name="T2" fmla="*/ 97 w 249"/>
                  <a:gd name="T3" fmla="*/ 162 h 194"/>
                  <a:gd name="T4" fmla="*/ 108 w 249"/>
                  <a:gd name="T5" fmla="*/ 151 h 194"/>
                  <a:gd name="T6" fmla="*/ 162 w 249"/>
                  <a:gd name="T7" fmla="*/ 129 h 194"/>
                  <a:gd name="T8" fmla="*/ 194 w 249"/>
                  <a:gd name="T9" fmla="*/ 108 h 194"/>
                  <a:gd name="T10" fmla="*/ 194 w 249"/>
                  <a:gd name="T11" fmla="*/ 86 h 194"/>
                  <a:gd name="T12" fmla="*/ 249 w 249"/>
                  <a:gd name="T13" fmla="*/ 75 h 194"/>
                  <a:gd name="T14" fmla="*/ 238 w 249"/>
                  <a:gd name="T15" fmla="*/ 11 h 194"/>
                  <a:gd name="T16" fmla="*/ 173 w 249"/>
                  <a:gd name="T17" fmla="*/ 11 h 194"/>
                  <a:gd name="T18" fmla="*/ 162 w 249"/>
                  <a:gd name="T19" fmla="*/ 0 h 194"/>
                  <a:gd name="T20" fmla="*/ 151 w 249"/>
                  <a:gd name="T21" fmla="*/ 0 h 194"/>
                  <a:gd name="T22" fmla="*/ 129 w 249"/>
                  <a:gd name="T23" fmla="*/ 32 h 194"/>
                  <a:gd name="T24" fmla="*/ 97 w 249"/>
                  <a:gd name="T25" fmla="*/ 54 h 194"/>
                  <a:gd name="T26" fmla="*/ 86 w 249"/>
                  <a:gd name="T27" fmla="*/ 75 h 194"/>
                  <a:gd name="T28" fmla="*/ 65 w 249"/>
                  <a:gd name="T29" fmla="*/ 108 h 194"/>
                  <a:gd name="T30" fmla="*/ 65 w 249"/>
                  <a:gd name="T31" fmla="*/ 129 h 194"/>
                  <a:gd name="T32" fmla="*/ 54 w 249"/>
                  <a:gd name="T33" fmla="*/ 151 h 194"/>
                  <a:gd name="T34" fmla="*/ 33 w 249"/>
                  <a:gd name="T35" fmla="*/ 183 h 194"/>
                  <a:gd name="T36" fmla="*/ 0 w 249"/>
                  <a:gd name="T37" fmla="*/ 183 h 194"/>
                  <a:gd name="T38" fmla="*/ 97 w 249"/>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94">
                    <a:moveTo>
                      <a:pt x="97" y="194"/>
                    </a:moveTo>
                    <a:lnTo>
                      <a:pt x="97" y="162"/>
                    </a:lnTo>
                    <a:lnTo>
                      <a:pt x="108" y="151"/>
                    </a:lnTo>
                    <a:lnTo>
                      <a:pt x="162" y="129"/>
                    </a:lnTo>
                    <a:lnTo>
                      <a:pt x="194" y="108"/>
                    </a:lnTo>
                    <a:lnTo>
                      <a:pt x="194" y="86"/>
                    </a:lnTo>
                    <a:lnTo>
                      <a:pt x="249" y="75"/>
                    </a:lnTo>
                    <a:lnTo>
                      <a:pt x="238" y="11"/>
                    </a:lnTo>
                    <a:lnTo>
                      <a:pt x="173" y="11"/>
                    </a:lnTo>
                    <a:lnTo>
                      <a:pt x="162" y="0"/>
                    </a:lnTo>
                    <a:lnTo>
                      <a:pt x="151" y="0"/>
                    </a:lnTo>
                    <a:lnTo>
                      <a:pt x="129" y="32"/>
                    </a:lnTo>
                    <a:lnTo>
                      <a:pt x="97" y="54"/>
                    </a:lnTo>
                    <a:lnTo>
                      <a:pt x="86" y="75"/>
                    </a:lnTo>
                    <a:lnTo>
                      <a:pt x="65" y="108"/>
                    </a:lnTo>
                    <a:lnTo>
                      <a:pt x="65" y="129"/>
                    </a:lnTo>
                    <a:lnTo>
                      <a:pt x="54" y="151"/>
                    </a:lnTo>
                    <a:lnTo>
                      <a:pt x="33" y="183"/>
                    </a:lnTo>
                    <a:lnTo>
                      <a:pt x="0" y="183"/>
                    </a:lnTo>
                    <a:lnTo>
                      <a:pt x="97"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4" name="Freeform 150"/>
              <p:cNvSpPr>
                <a:spLocks/>
              </p:cNvSpPr>
              <p:nvPr/>
            </p:nvSpPr>
            <p:spPr bwMode="auto">
              <a:xfrm>
                <a:off x="3718" y="1919"/>
                <a:ext cx="249" cy="194"/>
              </a:xfrm>
              <a:custGeom>
                <a:avLst/>
                <a:gdLst>
                  <a:gd name="T0" fmla="*/ 97 w 249"/>
                  <a:gd name="T1" fmla="*/ 194 h 194"/>
                  <a:gd name="T2" fmla="*/ 97 w 249"/>
                  <a:gd name="T3" fmla="*/ 162 h 194"/>
                  <a:gd name="T4" fmla="*/ 108 w 249"/>
                  <a:gd name="T5" fmla="*/ 151 h 194"/>
                  <a:gd name="T6" fmla="*/ 162 w 249"/>
                  <a:gd name="T7" fmla="*/ 129 h 194"/>
                  <a:gd name="T8" fmla="*/ 194 w 249"/>
                  <a:gd name="T9" fmla="*/ 108 h 194"/>
                  <a:gd name="T10" fmla="*/ 194 w 249"/>
                  <a:gd name="T11" fmla="*/ 86 h 194"/>
                  <a:gd name="T12" fmla="*/ 249 w 249"/>
                  <a:gd name="T13" fmla="*/ 75 h 194"/>
                  <a:gd name="T14" fmla="*/ 238 w 249"/>
                  <a:gd name="T15" fmla="*/ 11 h 194"/>
                  <a:gd name="T16" fmla="*/ 173 w 249"/>
                  <a:gd name="T17" fmla="*/ 11 h 194"/>
                  <a:gd name="T18" fmla="*/ 162 w 249"/>
                  <a:gd name="T19" fmla="*/ 0 h 194"/>
                  <a:gd name="T20" fmla="*/ 151 w 249"/>
                  <a:gd name="T21" fmla="*/ 0 h 194"/>
                  <a:gd name="T22" fmla="*/ 129 w 249"/>
                  <a:gd name="T23" fmla="*/ 32 h 194"/>
                  <a:gd name="T24" fmla="*/ 97 w 249"/>
                  <a:gd name="T25" fmla="*/ 54 h 194"/>
                  <a:gd name="T26" fmla="*/ 86 w 249"/>
                  <a:gd name="T27" fmla="*/ 75 h 194"/>
                  <a:gd name="T28" fmla="*/ 65 w 249"/>
                  <a:gd name="T29" fmla="*/ 108 h 194"/>
                  <a:gd name="T30" fmla="*/ 65 w 249"/>
                  <a:gd name="T31" fmla="*/ 129 h 194"/>
                  <a:gd name="T32" fmla="*/ 54 w 249"/>
                  <a:gd name="T33" fmla="*/ 151 h 194"/>
                  <a:gd name="T34" fmla="*/ 33 w 249"/>
                  <a:gd name="T35" fmla="*/ 183 h 194"/>
                  <a:gd name="T36" fmla="*/ 0 w 249"/>
                  <a:gd name="T37" fmla="*/ 183 h 194"/>
                  <a:gd name="T38" fmla="*/ 97 w 249"/>
                  <a:gd name="T39" fmla="*/ 194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49" h="194">
                    <a:moveTo>
                      <a:pt x="97" y="194"/>
                    </a:moveTo>
                    <a:lnTo>
                      <a:pt x="97" y="162"/>
                    </a:lnTo>
                    <a:lnTo>
                      <a:pt x="108" y="151"/>
                    </a:lnTo>
                    <a:lnTo>
                      <a:pt x="162" y="129"/>
                    </a:lnTo>
                    <a:lnTo>
                      <a:pt x="194" y="108"/>
                    </a:lnTo>
                    <a:lnTo>
                      <a:pt x="194" y="86"/>
                    </a:lnTo>
                    <a:lnTo>
                      <a:pt x="249" y="75"/>
                    </a:lnTo>
                    <a:lnTo>
                      <a:pt x="238" y="11"/>
                    </a:lnTo>
                    <a:lnTo>
                      <a:pt x="173" y="11"/>
                    </a:lnTo>
                    <a:lnTo>
                      <a:pt x="162" y="0"/>
                    </a:lnTo>
                    <a:lnTo>
                      <a:pt x="151" y="0"/>
                    </a:lnTo>
                    <a:lnTo>
                      <a:pt x="129" y="32"/>
                    </a:lnTo>
                    <a:lnTo>
                      <a:pt x="97" y="54"/>
                    </a:lnTo>
                    <a:lnTo>
                      <a:pt x="86" y="75"/>
                    </a:lnTo>
                    <a:lnTo>
                      <a:pt x="65" y="108"/>
                    </a:lnTo>
                    <a:lnTo>
                      <a:pt x="65" y="129"/>
                    </a:lnTo>
                    <a:lnTo>
                      <a:pt x="54" y="151"/>
                    </a:lnTo>
                    <a:lnTo>
                      <a:pt x="33" y="183"/>
                    </a:lnTo>
                    <a:lnTo>
                      <a:pt x="0" y="183"/>
                    </a:lnTo>
                    <a:lnTo>
                      <a:pt x="97"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5" name="Freeform 151"/>
              <p:cNvSpPr>
                <a:spLocks/>
              </p:cNvSpPr>
              <p:nvPr/>
            </p:nvSpPr>
            <p:spPr bwMode="auto">
              <a:xfrm>
                <a:off x="3815" y="1876"/>
                <a:ext cx="411" cy="421"/>
              </a:xfrm>
              <a:custGeom>
                <a:avLst/>
                <a:gdLst>
                  <a:gd name="T0" fmla="*/ 0 w 411"/>
                  <a:gd name="T1" fmla="*/ 237 h 421"/>
                  <a:gd name="T2" fmla="*/ 77 w 411"/>
                  <a:gd name="T3" fmla="*/ 291 h 421"/>
                  <a:gd name="T4" fmla="*/ 195 w 411"/>
                  <a:gd name="T5" fmla="*/ 377 h 421"/>
                  <a:gd name="T6" fmla="*/ 206 w 411"/>
                  <a:gd name="T7" fmla="*/ 399 h 421"/>
                  <a:gd name="T8" fmla="*/ 249 w 411"/>
                  <a:gd name="T9" fmla="*/ 421 h 421"/>
                  <a:gd name="T10" fmla="*/ 282 w 411"/>
                  <a:gd name="T11" fmla="*/ 421 h 421"/>
                  <a:gd name="T12" fmla="*/ 411 w 411"/>
                  <a:gd name="T13" fmla="*/ 334 h 421"/>
                  <a:gd name="T14" fmla="*/ 402 w 411"/>
                  <a:gd name="T15" fmla="*/ 302 h 421"/>
                  <a:gd name="T16" fmla="*/ 390 w 411"/>
                  <a:gd name="T17" fmla="*/ 302 h 421"/>
                  <a:gd name="T18" fmla="*/ 368 w 411"/>
                  <a:gd name="T19" fmla="*/ 269 h 421"/>
                  <a:gd name="T20" fmla="*/ 380 w 411"/>
                  <a:gd name="T21" fmla="*/ 248 h 421"/>
                  <a:gd name="T22" fmla="*/ 380 w 411"/>
                  <a:gd name="T23" fmla="*/ 194 h 421"/>
                  <a:gd name="T24" fmla="*/ 368 w 411"/>
                  <a:gd name="T25" fmla="*/ 183 h 421"/>
                  <a:gd name="T26" fmla="*/ 368 w 411"/>
                  <a:gd name="T27" fmla="*/ 129 h 421"/>
                  <a:gd name="T28" fmla="*/ 336 w 411"/>
                  <a:gd name="T29" fmla="*/ 118 h 421"/>
                  <a:gd name="T30" fmla="*/ 326 w 411"/>
                  <a:gd name="T31" fmla="*/ 97 h 421"/>
                  <a:gd name="T32" fmla="*/ 347 w 411"/>
                  <a:gd name="T33" fmla="*/ 65 h 421"/>
                  <a:gd name="T34" fmla="*/ 336 w 411"/>
                  <a:gd name="T35" fmla="*/ 10 h 421"/>
                  <a:gd name="T36" fmla="*/ 303 w 411"/>
                  <a:gd name="T37" fmla="*/ 0 h 421"/>
                  <a:gd name="T38" fmla="*/ 282 w 411"/>
                  <a:gd name="T39" fmla="*/ 10 h 421"/>
                  <a:gd name="T40" fmla="*/ 260 w 411"/>
                  <a:gd name="T41" fmla="*/ 0 h 421"/>
                  <a:gd name="T42" fmla="*/ 227 w 411"/>
                  <a:gd name="T43" fmla="*/ 10 h 421"/>
                  <a:gd name="T44" fmla="*/ 195 w 411"/>
                  <a:gd name="T45" fmla="*/ 10 h 421"/>
                  <a:gd name="T46" fmla="*/ 131 w 411"/>
                  <a:gd name="T47" fmla="*/ 54 h 421"/>
                  <a:gd name="T48" fmla="*/ 141 w 411"/>
                  <a:gd name="T49" fmla="*/ 54 h 421"/>
                  <a:gd name="T50" fmla="*/ 152 w 411"/>
                  <a:gd name="T51" fmla="*/ 118 h 421"/>
                  <a:gd name="T52" fmla="*/ 98 w 411"/>
                  <a:gd name="T53" fmla="*/ 129 h 421"/>
                  <a:gd name="T54" fmla="*/ 98 w 411"/>
                  <a:gd name="T55" fmla="*/ 151 h 421"/>
                  <a:gd name="T56" fmla="*/ 65 w 411"/>
                  <a:gd name="T57" fmla="*/ 172 h 421"/>
                  <a:gd name="T58" fmla="*/ 11 w 411"/>
                  <a:gd name="T59" fmla="*/ 194 h 421"/>
                  <a:gd name="T60" fmla="*/ 0 w 411"/>
                  <a:gd name="T61" fmla="*/ 205 h 421"/>
                  <a:gd name="T62" fmla="*/ 0 w 411"/>
                  <a:gd name="T63" fmla="*/ 23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1" h="421">
                    <a:moveTo>
                      <a:pt x="0" y="237"/>
                    </a:moveTo>
                    <a:lnTo>
                      <a:pt x="77" y="291"/>
                    </a:lnTo>
                    <a:lnTo>
                      <a:pt x="195" y="377"/>
                    </a:lnTo>
                    <a:lnTo>
                      <a:pt x="206" y="399"/>
                    </a:lnTo>
                    <a:lnTo>
                      <a:pt x="249" y="421"/>
                    </a:lnTo>
                    <a:lnTo>
                      <a:pt x="282" y="421"/>
                    </a:lnTo>
                    <a:lnTo>
                      <a:pt x="411" y="334"/>
                    </a:lnTo>
                    <a:lnTo>
                      <a:pt x="402" y="302"/>
                    </a:lnTo>
                    <a:lnTo>
                      <a:pt x="390" y="302"/>
                    </a:lnTo>
                    <a:lnTo>
                      <a:pt x="368" y="269"/>
                    </a:lnTo>
                    <a:lnTo>
                      <a:pt x="380" y="248"/>
                    </a:lnTo>
                    <a:lnTo>
                      <a:pt x="380" y="194"/>
                    </a:lnTo>
                    <a:lnTo>
                      <a:pt x="368" y="183"/>
                    </a:lnTo>
                    <a:lnTo>
                      <a:pt x="368" y="129"/>
                    </a:lnTo>
                    <a:lnTo>
                      <a:pt x="336" y="118"/>
                    </a:lnTo>
                    <a:lnTo>
                      <a:pt x="326" y="97"/>
                    </a:lnTo>
                    <a:lnTo>
                      <a:pt x="347" y="65"/>
                    </a:lnTo>
                    <a:lnTo>
                      <a:pt x="336" y="10"/>
                    </a:lnTo>
                    <a:lnTo>
                      <a:pt x="303" y="0"/>
                    </a:lnTo>
                    <a:lnTo>
                      <a:pt x="282" y="10"/>
                    </a:lnTo>
                    <a:lnTo>
                      <a:pt x="260" y="0"/>
                    </a:lnTo>
                    <a:lnTo>
                      <a:pt x="227" y="10"/>
                    </a:lnTo>
                    <a:lnTo>
                      <a:pt x="195" y="10"/>
                    </a:lnTo>
                    <a:lnTo>
                      <a:pt x="131" y="54"/>
                    </a:lnTo>
                    <a:lnTo>
                      <a:pt x="141" y="54"/>
                    </a:lnTo>
                    <a:lnTo>
                      <a:pt x="152" y="118"/>
                    </a:lnTo>
                    <a:lnTo>
                      <a:pt x="98" y="129"/>
                    </a:lnTo>
                    <a:lnTo>
                      <a:pt x="98" y="151"/>
                    </a:lnTo>
                    <a:lnTo>
                      <a:pt x="65" y="172"/>
                    </a:lnTo>
                    <a:lnTo>
                      <a:pt x="11" y="194"/>
                    </a:lnTo>
                    <a:lnTo>
                      <a:pt x="0" y="205"/>
                    </a:lnTo>
                    <a:lnTo>
                      <a:pt x="0" y="23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6" name="Freeform 152"/>
              <p:cNvSpPr>
                <a:spLocks/>
              </p:cNvSpPr>
              <p:nvPr/>
            </p:nvSpPr>
            <p:spPr bwMode="auto">
              <a:xfrm>
                <a:off x="3815" y="1876"/>
                <a:ext cx="411" cy="421"/>
              </a:xfrm>
              <a:custGeom>
                <a:avLst/>
                <a:gdLst>
                  <a:gd name="T0" fmla="*/ 0 w 411"/>
                  <a:gd name="T1" fmla="*/ 237 h 421"/>
                  <a:gd name="T2" fmla="*/ 77 w 411"/>
                  <a:gd name="T3" fmla="*/ 291 h 421"/>
                  <a:gd name="T4" fmla="*/ 195 w 411"/>
                  <a:gd name="T5" fmla="*/ 377 h 421"/>
                  <a:gd name="T6" fmla="*/ 206 w 411"/>
                  <a:gd name="T7" fmla="*/ 399 h 421"/>
                  <a:gd name="T8" fmla="*/ 249 w 411"/>
                  <a:gd name="T9" fmla="*/ 421 h 421"/>
                  <a:gd name="T10" fmla="*/ 282 w 411"/>
                  <a:gd name="T11" fmla="*/ 421 h 421"/>
                  <a:gd name="T12" fmla="*/ 411 w 411"/>
                  <a:gd name="T13" fmla="*/ 334 h 421"/>
                  <a:gd name="T14" fmla="*/ 402 w 411"/>
                  <a:gd name="T15" fmla="*/ 302 h 421"/>
                  <a:gd name="T16" fmla="*/ 390 w 411"/>
                  <a:gd name="T17" fmla="*/ 302 h 421"/>
                  <a:gd name="T18" fmla="*/ 368 w 411"/>
                  <a:gd name="T19" fmla="*/ 269 h 421"/>
                  <a:gd name="T20" fmla="*/ 380 w 411"/>
                  <a:gd name="T21" fmla="*/ 248 h 421"/>
                  <a:gd name="T22" fmla="*/ 380 w 411"/>
                  <a:gd name="T23" fmla="*/ 194 h 421"/>
                  <a:gd name="T24" fmla="*/ 368 w 411"/>
                  <a:gd name="T25" fmla="*/ 183 h 421"/>
                  <a:gd name="T26" fmla="*/ 368 w 411"/>
                  <a:gd name="T27" fmla="*/ 129 h 421"/>
                  <a:gd name="T28" fmla="*/ 336 w 411"/>
                  <a:gd name="T29" fmla="*/ 118 h 421"/>
                  <a:gd name="T30" fmla="*/ 326 w 411"/>
                  <a:gd name="T31" fmla="*/ 97 h 421"/>
                  <a:gd name="T32" fmla="*/ 347 w 411"/>
                  <a:gd name="T33" fmla="*/ 65 h 421"/>
                  <a:gd name="T34" fmla="*/ 336 w 411"/>
                  <a:gd name="T35" fmla="*/ 10 h 421"/>
                  <a:gd name="T36" fmla="*/ 303 w 411"/>
                  <a:gd name="T37" fmla="*/ 0 h 421"/>
                  <a:gd name="T38" fmla="*/ 282 w 411"/>
                  <a:gd name="T39" fmla="*/ 10 h 421"/>
                  <a:gd name="T40" fmla="*/ 260 w 411"/>
                  <a:gd name="T41" fmla="*/ 0 h 421"/>
                  <a:gd name="T42" fmla="*/ 227 w 411"/>
                  <a:gd name="T43" fmla="*/ 10 h 421"/>
                  <a:gd name="T44" fmla="*/ 195 w 411"/>
                  <a:gd name="T45" fmla="*/ 10 h 421"/>
                  <a:gd name="T46" fmla="*/ 131 w 411"/>
                  <a:gd name="T47" fmla="*/ 54 h 421"/>
                  <a:gd name="T48" fmla="*/ 141 w 411"/>
                  <a:gd name="T49" fmla="*/ 54 h 421"/>
                  <a:gd name="T50" fmla="*/ 152 w 411"/>
                  <a:gd name="T51" fmla="*/ 118 h 421"/>
                  <a:gd name="T52" fmla="*/ 98 w 411"/>
                  <a:gd name="T53" fmla="*/ 129 h 421"/>
                  <a:gd name="T54" fmla="*/ 98 w 411"/>
                  <a:gd name="T55" fmla="*/ 151 h 421"/>
                  <a:gd name="T56" fmla="*/ 65 w 411"/>
                  <a:gd name="T57" fmla="*/ 172 h 421"/>
                  <a:gd name="T58" fmla="*/ 11 w 411"/>
                  <a:gd name="T59" fmla="*/ 194 h 421"/>
                  <a:gd name="T60" fmla="*/ 0 w 411"/>
                  <a:gd name="T61" fmla="*/ 205 h 421"/>
                  <a:gd name="T62" fmla="*/ 0 w 411"/>
                  <a:gd name="T63" fmla="*/ 23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1" h="421">
                    <a:moveTo>
                      <a:pt x="0" y="237"/>
                    </a:moveTo>
                    <a:lnTo>
                      <a:pt x="77" y="291"/>
                    </a:lnTo>
                    <a:lnTo>
                      <a:pt x="195" y="377"/>
                    </a:lnTo>
                    <a:lnTo>
                      <a:pt x="206" y="399"/>
                    </a:lnTo>
                    <a:lnTo>
                      <a:pt x="249" y="421"/>
                    </a:lnTo>
                    <a:lnTo>
                      <a:pt x="282" y="421"/>
                    </a:lnTo>
                    <a:lnTo>
                      <a:pt x="411" y="334"/>
                    </a:lnTo>
                    <a:lnTo>
                      <a:pt x="402" y="302"/>
                    </a:lnTo>
                    <a:lnTo>
                      <a:pt x="390" y="302"/>
                    </a:lnTo>
                    <a:lnTo>
                      <a:pt x="368" y="269"/>
                    </a:lnTo>
                    <a:lnTo>
                      <a:pt x="380" y="248"/>
                    </a:lnTo>
                    <a:lnTo>
                      <a:pt x="380" y="194"/>
                    </a:lnTo>
                    <a:lnTo>
                      <a:pt x="368" y="183"/>
                    </a:lnTo>
                    <a:lnTo>
                      <a:pt x="368" y="129"/>
                    </a:lnTo>
                    <a:lnTo>
                      <a:pt x="336" y="118"/>
                    </a:lnTo>
                    <a:lnTo>
                      <a:pt x="326" y="97"/>
                    </a:lnTo>
                    <a:lnTo>
                      <a:pt x="347" y="65"/>
                    </a:lnTo>
                    <a:lnTo>
                      <a:pt x="336" y="10"/>
                    </a:lnTo>
                    <a:lnTo>
                      <a:pt x="303" y="0"/>
                    </a:lnTo>
                    <a:lnTo>
                      <a:pt x="282" y="10"/>
                    </a:lnTo>
                    <a:lnTo>
                      <a:pt x="260" y="0"/>
                    </a:lnTo>
                    <a:lnTo>
                      <a:pt x="227" y="10"/>
                    </a:lnTo>
                    <a:lnTo>
                      <a:pt x="195" y="10"/>
                    </a:lnTo>
                    <a:lnTo>
                      <a:pt x="131" y="54"/>
                    </a:lnTo>
                    <a:lnTo>
                      <a:pt x="141" y="54"/>
                    </a:lnTo>
                    <a:lnTo>
                      <a:pt x="152" y="118"/>
                    </a:lnTo>
                    <a:lnTo>
                      <a:pt x="98" y="129"/>
                    </a:lnTo>
                    <a:lnTo>
                      <a:pt x="98" y="151"/>
                    </a:lnTo>
                    <a:lnTo>
                      <a:pt x="65" y="172"/>
                    </a:lnTo>
                    <a:lnTo>
                      <a:pt x="11" y="194"/>
                    </a:lnTo>
                    <a:lnTo>
                      <a:pt x="0" y="205"/>
                    </a:lnTo>
                    <a:lnTo>
                      <a:pt x="0" y="23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7" name="Freeform 153"/>
              <p:cNvSpPr>
                <a:spLocks/>
              </p:cNvSpPr>
              <p:nvPr/>
            </p:nvSpPr>
            <p:spPr bwMode="auto">
              <a:xfrm>
                <a:off x="3815" y="1876"/>
                <a:ext cx="411" cy="421"/>
              </a:xfrm>
              <a:custGeom>
                <a:avLst/>
                <a:gdLst>
                  <a:gd name="T0" fmla="*/ 0 w 411"/>
                  <a:gd name="T1" fmla="*/ 237 h 421"/>
                  <a:gd name="T2" fmla="*/ 77 w 411"/>
                  <a:gd name="T3" fmla="*/ 291 h 421"/>
                  <a:gd name="T4" fmla="*/ 195 w 411"/>
                  <a:gd name="T5" fmla="*/ 377 h 421"/>
                  <a:gd name="T6" fmla="*/ 206 w 411"/>
                  <a:gd name="T7" fmla="*/ 399 h 421"/>
                  <a:gd name="T8" fmla="*/ 249 w 411"/>
                  <a:gd name="T9" fmla="*/ 421 h 421"/>
                  <a:gd name="T10" fmla="*/ 282 w 411"/>
                  <a:gd name="T11" fmla="*/ 421 h 421"/>
                  <a:gd name="T12" fmla="*/ 411 w 411"/>
                  <a:gd name="T13" fmla="*/ 334 h 421"/>
                  <a:gd name="T14" fmla="*/ 402 w 411"/>
                  <a:gd name="T15" fmla="*/ 302 h 421"/>
                  <a:gd name="T16" fmla="*/ 390 w 411"/>
                  <a:gd name="T17" fmla="*/ 302 h 421"/>
                  <a:gd name="T18" fmla="*/ 368 w 411"/>
                  <a:gd name="T19" fmla="*/ 269 h 421"/>
                  <a:gd name="T20" fmla="*/ 380 w 411"/>
                  <a:gd name="T21" fmla="*/ 248 h 421"/>
                  <a:gd name="T22" fmla="*/ 380 w 411"/>
                  <a:gd name="T23" fmla="*/ 194 h 421"/>
                  <a:gd name="T24" fmla="*/ 368 w 411"/>
                  <a:gd name="T25" fmla="*/ 183 h 421"/>
                  <a:gd name="T26" fmla="*/ 368 w 411"/>
                  <a:gd name="T27" fmla="*/ 129 h 421"/>
                  <a:gd name="T28" fmla="*/ 336 w 411"/>
                  <a:gd name="T29" fmla="*/ 118 h 421"/>
                  <a:gd name="T30" fmla="*/ 326 w 411"/>
                  <a:gd name="T31" fmla="*/ 97 h 421"/>
                  <a:gd name="T32" fmla="*/ 347 w 411"/>
                  <a:gd name="T33" fmla="*/ 65 h 421"/>
                  <a:gd name="T34" fmla="*/ 336 w 411"/>
                  <a:gd name="T35" fmla="*/ 10 h 421"/>
                  <a:gd name="T36" fmla="*/ 303 w 411"/>
                  <a:gd name="T37" fmla="*/ 0 h 421"/>
                  <a:gd name="T38" fmla="*/ 282 w 411"/>
                  <a:gd name="T39" fmla="*/ 10 h 421"/>
                  <a:gd name="T40" fmla="*/ 260 w 411"/>
                  <a:gd name="T41" fmla="*/ 0 h 421"/>
                  <a:gd name="T42" fmla="*/ 227 w 411"/>
                  <a:gd name="T43" fmla="*/ 10 h 421"/>
                  <a:gd name="T44" fmla="*/ 195 w 411"/>
                  <a:gd name="T45" fmla="*/ 10 h 421"/>
                  <a:gd name="T46" fmla="*/ 131 w 411"/>
                  <a:gd name="T47" fmla="*/ 54 h 421"/>
                  <a:gd name="T48" fmla="*/ 141 w 411"/>
                  <a:gd name="T49" fmla="*/ 54 h 421"/>
                  <a:gd name="T50" fmla="*/ 152 w 411"/>
                  <a:gd name="T51" fmla="*/ 118 h 421"/>
                  <a:gd name="T52" fmla="*/ 98 w 411"/>
                  <a:gd name="T53" fmla="*/ 129 h 421"/>
                  <a:gd name="T54" fmla="*/ 98 w 411"/>
                  <a:gd name="T55" fmla="*/ 151 h 421"/>
                  <a:gd name="T56" fmla="*/ 65 w 411"/>
                  <a:gd name="T57" fmla="*/ 172 h 421"/>
                  <a:gd name="T58" fmla="*/ 11 w 411"/>
                  <a:gd name="T59" fmla="*/ 194 h 421"/>
                  <a:gd name="T60" fmla="*/ 0 w 411"/>
                  <a:gd name="T61" fmla="*/ 205 h 421"/>
                  <a:gd name="T62" fmla="*/ 0 w 411"/>
                  <a:gd name="T63" fmla="*/ 23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1" h="421">
                    <a:moveTo>
                      <a:pt x="0" y="237"/>
                    </a:moveTo>
                    <a:lnTo>
                      <a:pt x="77" y="291"/>
                    </a:lnTo>
                    <a:lnTo>
                      <a:pt x="195" y="377"/>
                    </a:lnTo>
                    <a:lnTo>
                      <a:pt x="206" y="399"/>
                    </a:lnTo>
                    <a:lnTo>
                      <a:pt x="249" y="421"/>
                    </a:lnTo>
                    <a:lnTo>
                      <a:pt x="282" y="421"/>
                    </a:lnTo>
                    <a:lnTo>
                      <a:pt x="411" y="334"/>
                    </a:lnTo>
                    <a:lnTo>
                      <a:pt x="402" y="302"/>
                    </a:lnTo>
                    <a:lnTo>
                      <a:pt x="390" y="302"/>
                    </a:lnTo>
                    <a:lnTo>
                      <a:pt x="368" y="269"/>
                    </a:lnTo>
                    <a:lnTo>
                      <a:pt x="380" y="248"/>
                    </a:lnTo>
                    <a:lnTo>
                      <a:pt x="380" y="194"/>
                    </a:lnTo>
                    <a:lnTo>
                      <a:pt x="368" y="183"/>
                    </a:lnTo>
                    <a:lnTo>
                      <a:pt x="368" y="129"/>
                    </a:lnTo>
                    <a:lnTo>
                      <a:pt x="336" y="118"/>
                    </a:lnTo>
                    <a:lnTo>
                      <a:pt x="326" y="97"/>
                    </a:lnTo>
                    <a:lnTo>
                      <a:pt x="347" y="65"/>
                    </a:lnTo>
                    <a:lnTo>
                      <a:pt x="336" y="10"/>
                    </a:lnTo>
                    <a:lnTo>
                      <a:pt x="303" y="0"/>
                    </a:lnTo>
                    <a:lnTo>
                      <a:pt x="282" y="10"/>
                    </a:lnTo>
                    <a:lnTo>
                      <a:pt x="260" y="0"/>
                    </a:lnTo>
                    <a:lnTo>
                      <a:pt x="227" y="10"/>
                    </a:lnTo>
                    <a:lnTo>
                      <a:pt x="195" y="10"/>
                    </a:lnTo>
                    <a:lnTo>
                      <a:pt x="131" y="54"/>
                    </a:lnTo>
                    <a:lnTo>
                      <a:pt x="141" y="54"/>
                    </a:lnTo>
                    <a:lnTo>
                      <a:pt x="152" y="118"/>
                    </a:lnTo>
                    <a:lnTo>
                      <a:pt x="98" y="129"/>
                    </a:lnTo>
                    <a:lnTo>
                      <a:pt x="98" y="151"/>
                    </a:lnTo>
                    <a:lnTo>
                      <a:pt x="65" y="172"/>
                    </a:lnTo>
                    <a:lnTo>
                      <a:pt x="11" y="194"/>
                    </a:lnTo>
                    <a:lnTo>
                      <a:pt x="0" y="205"/>
                    </a:lnTo>
                    <a:lnTo>
                      <a:pt x="0" y="23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88" name="Freeform 154"/>
              <p:cNvSpPr>
                <a:spLocks/>
              </p:cNvSpPr>
              <p:nvPr/>
            </p:nvSpPr>
            <p:spPr bwMode="auto">
              <a:xfrm>
                <a:off x="3643" y="2102"/>
                <a:ext cx="172" cy="151"/>
              </a:xfrm>
              <a:custGeom>
                <a:avLst/>
                <a:gdLst>
                  <a:gd name="T0" fmla="*/ 0 w 172"/>
                  <a:gd name="T1" fmla="*/ 151 h 151"/>
                  <a:gd name="T2" fmla="*/ 10 w 172"/>
                  <a:gd name="T3" fmla="*/ 140 h 151"/>
                  <a:gd name="T4" fmla="*/ 76 w 172"/>
                  <a:gd name="T5" fmla="*/ 140 h 151"/>
                  <a:gd name="T6" fmla="*/ 76 w 172"/>
                  <a:gd name="T7" fmla="*/ 119 h 151"/>
                  <a:gd name="T8" fmla="*/ 108 w 172"/>
                  <a:gd name="T9" fmla="*/ 108 h 151"/>
                  <a:gd name="T10" fmla="*/ 108 w 172"/>
                  <a:gd name="T11" fmla="*/ 43 h 151"/>
                  <a:gd name="T12" fmla="*/ 172 w 172"/>
                  <a:gd name="T13" fmla="*/ 43 h 151"/>
                  <a:gd name="T14" fmla="*/ 172 w 172"/>
                  <a:gd name="T15" fmla="*/ 11 h 151"/>
                  <a:gd name="T16" fmla="*/ 76 w 172"/>
                  <a:gd name="T17" fmla="*/ 0 h 151"/>
                  <a:gd name="T18" fmla="*/ 54 w 172"/>
                  <a:gd name="T19" fmla="*/ 43 h 151"/>
                  <a:gd name="T20" fmla="*/ 42 w 172"/>
                  <a:gd name="T21" fmla="*/ 76 h 151"/>
                  <a:gd name="T22" fmla="*/ 0 w 172"/>
                  <a:gd name="T23" fmla="*/ 130 h 151"/>
                  <a:gd name="T24" fmla="*/ 0 w 172"/>
                  <a:gd name="T2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51">
                    <a:moveTo>
                      <a:pt x="0" y="151"/>
                    </a:moveTo>
                    <a:lnTo>
                      <a:pt x="10" y="140"/>
                    </a:lnTo>
                    <a:lnTo>
                      <a:pt x="76" y="140"/>
                    </a:lnTo>
                    <a:lnTo>
                      <a:pt x="76" y="119"/>
                    </a:lnTo>
                    <a:lnTo>
                      <a:pt x="108" y="108"/>
                    </a:lnTo>
                    <a:lnTo>
                      <a:pt x="108" y="43"/>
                    </a:lnTo>
                    <a:lnTo>
                      <a:pt x="172" y="43"/>
                    </a:lnTo>
                    <a:lnTo>
                      <a:pt x="172" y="11"/>
                    </a:lnTo>
                    <a:lnTo>
                      <a:pt x="76" y="0"/>
                    </a:lnTo>
                    <a:lnTo>
                      <a:pt x="54" y="43"/>
                    </a:lnTo>
                    <a:lnTo>
                      <a:pt x="42" y="76"/>
                    </a:lnTo>
                    <a:lnTo>
                      <a:pt x="0" y="130"/>
                    </a:lnTo>
                    <a:lnTo>
                      <a:pt x="0" y="15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89" name="Freeform 155"/>
              <p:cNvSpPr>
                <a:spLocks/>
              </p:cNvSpPr>
              <p:nvPr/>
            </p:nvSpPr>
            <p:spPr bwMode="auto">
              <a:xfrm>
                <a:off x="3643" y="2102"/>
                <a:ext cx="172" cy="151"/>
              </a:xfrm>
              <a:custGeom>
                <a:avLst/>
                <a:gdLst>
                  <a:gd name="T0" fmla="*/ 0 w 172"/>
                  <a:gd name="T1" fmla="*/ 151 h 151"/>
                  <a:gd name="T2" fmla="*/ 10 w 172"/>
                  <a:gd name="T3" fmla="*/ 140 h 151"/>
                  <a:gd name="T4" fmla="*/ 76 w 172"/>
                  <a:gd name="T5" fmla="*/ 140 h 151"/>
                  <a:gd name="T6" fmla="*/ 76 w 172"/>
                  <a:gd name="T7" fmla="*/ 119 h 151"/>
                  <a:gd name="T8" fmla="*/ 108 w 172"/>
                  <a:gd name="T9" fmla="*/ 108 h 151"/>
                  <a:gd name="T10" fmla="*/ 108 w 172"/>
                  <a:gd name="T11" fmla="*/ 43 h 151"/>
                  <a:gd name="T12" fmla="*/ 172 w 172"/>
                  <a:gd name="T13" fmla="*/ 43 h 151"/>
                  <a:gd name="T14" fmla="*/ 172 w 172"/>
                  <a:gd name="T15" fmla="*/ 11 h 151"/>
                  <a:gd name="T16" fmla="*/ 76 w 172"/>
                  <a:gd name="T17" fmla="*/ 0 h 151"/>
                  <a:gd name="T18" fmla="*/ 54 w 172"/>
                  <a:gd name="T19" fmla="*/ 43 h 151"/>
                  <a:gd name="T20" fmla="*/ 42 w 172"/>
                  <a:gd name="T21" fmla="*/ 76 h 151"/>
                  <a:gd name="T22" fmla="*/ 0 w 172"/>
                  <a:gd name="T23" fmla="*/ 130 h 151"/>
                  <a:gd name="T24" fmla="*/ 0 w 172"/>
                  <a:gd name="T2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51">
                    <a:moveTo>
                      <a:pt x="0" y="151"/>
                    </a:moveTo>
                    <a:lnTo>
                      <a:pt x="10" y="140"/>
                    </a:lnTo>
                    <a:lnTo>
                      <a:pt x="76" y="140"/>
                    </a:lnTo>
                    <a:lnTo>
                      <a:pt x="76" y="119"/>
                    </a:lnTo>
                    <a:lnTo>
                      <a:pt x="108" y="108"/>
                    </a:lnTo>
                    <a:lnTo>
                      <a:pt x="108" y="43"/>
                    </a:lnTo>
                    <a:lnTo>
                      <a:pt x="172" y="43"/>
                    </a:lnTo>
                    <a:lnTo>
                      <a:pt x="172" y="11"/>
                    </a:lnTo>
                    <a:lnTo>
                      <a:pt x="76" y="0"/>
                    </a:lnTo>
                    <a:lnTo>
                      <a:pt x="54" y="43"/>
                    </a:lnTo>
                    <a:lnTo>
                      <a:pt x="42" y="76"/>
                    </a:lnTo>
                    <a:lnTo>
                      <a:pt x="0" y="130"/>
                    </a:lnTo>
                    <a:lnTo>
                      <a:pt x="0"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0" name="Freeform 156"/>
              <p:cNvSpPr>
                <a:spLocks/>
              </p:cNvSpPr>
              <p:nvPr/>
            </p:nvSpPr>
            <p:spPr bwMode="auto">
              <a:xfrm>
                <a:off x="3643" y="2102"/>
                <a:ext cx="172" cy="151"/>
              </a:xfrm>
              <a:custGeom>
                <a:avLst/>
                <a:gdLst>
                  <a:gd name="T0" fmla="*/ 0 w 172"/>
                  <a:gd name="T1" fmla="*/ 151 h 151"/>
                  <a:gd name="T2" fmla="*/ 10 w 172"/>
                  <a:gd name="T3" fmla="*/ 140 h 151"/>
                  <a:gd name="T4" fmla="*/ 76 w 172"/>
                  <a:gd name="T5" fmla="*/ 140 h 151"/>
                  <a:gd name="T6" fmla="*/ 76 w 172"/>
                  <a:gd name="T7" fmla="*/ 119 h 151"/>
                  <a:gd name="T8" fmla="*/ 108 w 172"/>
                  <a:gd name="T9" fmla="*/ 108 h 151"/>
                  <a:gd name="T10" fmla="*/ 108 w 172"/>
                  <a:gd name="T11" fmla="*/ 43 h 151"/>
                  <a:gd name="T12" fmla="*/ 172 w 172"/>
                  <a:gd name="T13" fmla="*/ 43 h 151"/>
                  <a:gd name="T14" fmla="*/ 172 w 172"/>
                  <a:gd name="T15" fmla="*/ 11 h 151"/>
                  <a:gd name="T16" fmla="*/ 76 w 172"/>
                  <a:gd name="T17" fmla="*/ 0 h 151"/>
                  <a:gd name="T18" fmla="*/ 54 w 172"/>
                  <a:gd name="T19" fmla="*/ 43 h 151"/>
                  <a:gd name="T20" fmla="*/ 42 w 172"/>
                  <a:gd name="T21" fmla="*/ 76 h 151"/>
                  <a:gd name="T22" fmla="*/ 0 w 172"/>
                  <a:gd name="T23" fmla="*/ 130 h 151"/>
                  <a:gd name="T24" fmla="*/ 0 w 172"/>
                  <a:gd name="T25" fmla="*/ 151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2" h="151">
                    <a:moveTo>
                      <a:pt x="0" y="151"/>
                    </a:moveTo>
                    <a:lnTo>
                      <a:pt x="10" y="140"/>
                    </a:lnTo>
                    <a:lnTo>
                      <a:pt x="76" y="140"/>
                    </a:lnTo>
                    <a:lnTo>
                      <a:pt x="76" y="119"/>
                    </a:lnTo>
                    <a:lnTo>
                      <a:pt x="108" y="108"/>
                    </a:lnTo>
                    <a:lnTo>
                      <a:pt x="108" y="43"/>
                    </a:lnTo>
                    <a:lnTo>
                      <a:pt x="172" y="43"/>
                    </a:lnTo>
                    <a:lnTo>
                      <a:pt x="172" y="11"/>
                    </a:lnTo>
                    <a:lnTo>
                      <a:pt x="76" y="0"/>
                    </a:lnTo>
                    <a:lnTo>
                      <a:pt x="54" y="43"/>
                    </a:lnTo>
                    <a:lnTo>
                      <a:pt x="42" y="76"/>
                    </a:lnTo>
                    <a:lnTo>
                      <a:pt x="0" y="130"/>
                    </a:lnTo>
                    <a:lnTo>
                      <a:pt x="0"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1" name="Freeform 157"/>
              <p:cNvSpPr>
                <a:spLocks/>
              </p:cNvSpPr>
              <p:nvPr/>
            </p:nvSpPr>
            <p:spPr bwMode="auto">
              <a:xfrm>
                <a:off x="3643" y="2113"/>
                <a:ext cx="248" cy="281"/>
              </a:xfrm>
              <a:custGeom>
                <a:avLst/>
                <a:gdLst>
                  <a:gd name="T0" fmla="*/ 0 w 248"/>
                  <a:gd name="T1" fmla="*/ 248 h 281"/>
                  <a:gd name="T2" fmla="*/ 10 w 248"/>
                  <a:gd name="T3" fmla="*/ 237 h 281"/>
                  <a:gd name="T4" fmla="*/ 42 w 248"/>
                  <a:gd name="T5" fmla="*/ 237 h 281"/>
                  <a:gd name="T6" fmla="*/ 75 w 248"/>
                  <a:gd name="T7" fmla="*/ 248 h 281"/>
                  <a:gd name="T8" fmla="*/ 96 w 248"/>
                  <a:gd name="T9" fmla="*/ 281 h 281"/>
                  <a:gd name="T10" fmla="*/ 118 w 248"/>
                  <a:gd name="T11" fmla="*/ 270 h 281"/>
                  <a:gd name="T12" fmla="*/ 129 w 248"/>
                  <a:gd name="T13" fmla="*/ 281 h 281"/>
                  <a:gd name="T14" fmla="*/ 141 w 248"/>
                  <a:gd name="T15" fmla="*/ 270 h 281"/>
                  <a:gd name="T16" fmla="*/ 237 w 248"/>
                  <a:gd name="T17" fmla="*/ 270 h 281"/>
                  <a:gd name="T18" fmla="*/ 204 w 248"/>
                  <a:gd name="T19" fmla="*/ 54 h 281"/>
                  <a:gd name="T20" fmla="*/ 248 w 248"/>
                  <a:gd name="T21" fmla="*/ 54 h 281"/>
                  <a:gd name="T22" fmla="*/ 172 w 248"/>
                  <a:gd name="T23" fmla="*/ 0 h 281"/>
                  <a:gd name="T24" fmla="*/ 172 w 248"/>
                  <a:gd name="T25" fmla="*/ 32 h 281"/>
                  <a:gd name="T26" fmla="*/ 108 w 248"/>
                  <a:gd name="T27" fmla="*/ 32 h 281"/>
                  <a:gd name="T28" fmla="*/ 108 w 248"/>
                  <a:gd name="T29" fmla="*/ 97 h 281"/>
                  <a:gd name="T30" fmla="*/ 75 w 248"/>
                  <a:gd name="T31" fmla="*/ 108 h 281"/>
                  <a:gd name="T32" fmla="*/ 75 w 248"/>
                  <a:gd name="T33" fmla="*/ 129 h 281"/>
                  <a:gd name="T34" fmla="*/ 10 w 248"/>
                  <a:gd name="T35" fmla="*/ 129 h 281"/>
                  <a:gd name="T36" fmla="*/ 0 w 248"/>
                  <a:gd name="T37" fmla="*/ 140 h 281"/>
                  <a:gd name="T38" fmla="*/ 10 w 248"/>
                  <a:gd name="T39" fmla="*/ 162 h 281"/>
                  <a:gd name="T40" fmla="*/ 0 w 248"/>
                  <a:gd name="T41" fmla="*/ 184 h 281"/>
                  <a:gd name="T42" fmla="*/ 10 w 248"/>
                  <a:gd name="T43" fmla="*/ 205 h 281"/>
                  <a:gd name="T44" fmla="*/ 0 w 248"/>
                  <a:gd name="T45" fmla="*/ 24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1">
                    <a:moveTo>
                      <a:pt x="0" y="248"/>
                    </a:moveTo>
                    <a:lnTo>
                      <a:pt x="10" y="237"/>
                    </a:lnTo>
                    <a:lnTo>
                      <a:pt x="42" y="237"/>
                    </a:lnTo>
                    <a:lnTo>
                      <a:pt x="75" y="248"/>
                    </a:lnTo>
                    <a:lnTo>
                      <a:pt x="96" y="281"/>
                    </a:lnTo>
                    <a:lnTo>
                      <a:pt x="118" y="270"/>
                    </a:lnTo>
                    <a:lnTo>
                      <a:pt x="129" y="281"/>
                    </a:lnTo>
                    <a:lnTo>
                      <a:pt x="141" y="270"/>
                    </a:lnTo>
                    <a:lnTo>
                      <a:pt x="237" y="270"/>
                    </a:lnTo>
                    <a:lnTo>
                      <a:pt x="204" y="54"/>
                    </a:lnTo>
                    <a:lnTo>
                      <a:pt x="248" y="54"/>
                    </a:lnTo>
                    <a:lnTo>
                      <a:pt x="172" y="0"/>
                    </a:lnTo>
                    <a:lnTo>
                      <a:pt x="172" y="32"/>
                    </a:lnTo>
                    <a:lnTo>
                      <a:pt x="108" y="32"/>
                    </a:lnTo>
                    <a:lnTo>
                      <a:pt x="108" y="97"/>
                    </a:lnTo>
                    <a:lnTo>
                      <a:pt x="75" y="108"/>
                    </a:lnTo>
                    <a:lnTo>
                      <a:pt x="75" y="129"/>
                    </a:lnTo>
                    <a:lnTo>
                      <a:pt x="10" y="129"/>
                    </a:lnTo>
                    <a:lnTo>
                      <a:pt x="0" y="140"/>
                    </a:lnTo>
                    <a:lnTo>
                      <a:pt x="10" y="162"/>
                    </a:lnTo>
                    <a:lnTo>
                      <a:pt x="0" y="184"/>
                    </a:lnTo>
                    <a:lnTo>
                      <a:pt x="10" y="205"/>
                    </a:lnTo>
                    <a:lnTo>
                      <a:pt x="0" y="24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2" name="Freeform 158"/>
              <p:cNvSpPr>
                <a:spLocks/>
              </p:cNvSpPr>
              <p:nvPr/>
            </p:nvSpPr>
            <p:spPr bwMode="auto">
              <a:xfrm>
                <a:off x="3643" y="2113"/>
                <a:ext cx="248" cy="281"/>
              </a:xfrm>
              <a:custGeom>
                <a:avLst/>
                <a:gdLst>
                  <a:gd name="T0" fmla="*/ 0 w 248"/>
                  <a:gd name="T1" fmla="*/ 248 h 281"/>
                  <a:gd name="T2" fmla="*/ 10 w 248"/>
                  <a:gd name="T3" fmla="*/ 237 h 281"/>
                  <a:gd name="T4" fmla="*/ 42 w 248"/>
                  <a:gd name="T5" fmla="*/ 237 h 281"/>
                  <a:gd name="T6" fmla="*/ 75 w 248"/>
                  <a:gd name="T7" fmla="*/ 248 h 281"/>
                  <a:gd name="T8" fmla="*/ 96 w 248"/>
                  <a:gd name="T9" fmla="*/ 281 h 281"/>
                  <a:gd name="T10" fmla="*/ 118 w 248"/>
                  <a:gd name="T11" fmla="*/ 270 h 281"/>
                  <a:gd name="T12" fmla="*/ 129 w 248"/>
                  <a:gd name="T13" fmla="*/ 281 h 281"/>
                  <a:gd name="T14" fmla="*/ 141 w 248"/>
                  <a:gd name="T15" fmla="*/ 270 h 281"/>
                  <a:gd name="T16" fmla="*/ 237 w 248"/>
                  <a:gd name="T17" fmla="*/ 270 h 281"/>
                  <a:gd name="T18" fmla="*/ 204 w 248"/>
                  <a:gd name="T19" fmla="*/ 54 h 281"/>
                  <a:gd name="T20" fmla="*/ 248 w 248"/>
                  <a:gd name="T21" fmla="*/ 54 h 281"/>
                  <a:gd name="T22" fmla="*/ 172 w 248"/>
                  <a:gd name="T23" fmla="*/ 0 h 281"/>
                  <a:gd name="T24" fmla="*/ 172 w 248"/>
                  <a:gd name="T25" fmla="*/ 32 h 281"/>
                  <a:gd name="T26" fmla="*/ 108 w 248"/>
                  <a:gd name="T27" fmla="*/ 32 h 281"/>
                  <a:gd name="T28" fmla="*/ 108 w 248"/>
                  <a:gd name="T29" fmla="*/ 97 h 281"/>
                  <a:gd name="T30" fmla="*/ 75 w 248"/>
                  <a:gd name="T31" fmla="*/ 108 h 281"/>
                  <a:gd name="T32" fmla="*/ 75 w 248"/>
                  <a:gd name="T33" fmla="*/ 129 h 281"/>
                  <a:gd name="T34" fmla="*/ 10 w 248"/>
                  <a:gd name="T35" fmla="*/ 129 h 281"/>
                  <a:gd name="T36" fmla="*/ 0 w 248"/>
                  <a:gd name="T37" fmla="*/ 140 h 281"/>
                  <a:gd name="T38" fmla="*/ 10 w 248"/>
                  <a:gd name="T39" fmla="*/ 162 h 281"/>
                  <a:gd name="T40" fmla="*/ 0 w 248"/>
                  <a:gd name="T41" fmla="*/ 184 h 281"/>
                  <a:gd name="T42" fmla="*/ 10 w 248"/>
                  <a:gd name="T43" fmla="*/ 205 h 281"/>
                  <a:gd name="T44" fmla="*/ 0 w 248"/>
                  <a:gd name="T45" fmla="*/ 24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1">
                    <a:moveTo>
                      <a:pt x="0" y="248"/>
                    </a:moveTo>
                    <a:lnTo>
                      <a:pt x="10" y="237"/>
                    </a:lnTo>
                    <a:lnTo>
                      <a:pt x="42" y="237"/>
                    </a:lnTo>
                    <a:lnTo>
                      <a:pt x="75" y="248"/>
                    </a:lnTo>
                    <a:lnTo>
                      <a:pt x="96" y="281"/>
                    </a:lnTo>
                    <a:lnTo>
                      <a:pt x="118" y="270"/>
                    </a:lnTo>
                    <a:lnTo>
                      <a:pt x="129" y="281"/>
                    </a:lnTo>
                    <a:lnTo>
                      <a:pt x="141" y="270"/>
                    </a:lnTo>
                    <a:lnTo>
                      <a:pt x="237" y="270"/>
                    </a:lnTo>
                    <a:lnTo>
                      <a:pt x="204" y="54"/>
                    </a:lnTo>
                    <a:lnTo>
                      <a:pt x="248" y="54"/>
                    </a:lnTo>
                    <a:lnTo>
                      <a:pt x="172" y="0"/>
                    </a:lnTo>
                    <a:lnTo>
                      <a:pt x="172" y="32"/>
                    </a:lnTo>
                    <a:lnTo>
                      <a:pt x="108" y="32"/>
                    </a:lnTo>
                    <a:lnTo>
                      <a:pt x="108" y="97"/>
                    </a:lnTo>
                    <a:lnTo>
                      <a:pt x="75" y="108"/>
                    </a:lnTo>
                    <a:lnTo>
                      <a:pt x="75" y="129"/>
                    </a:lnTo>
                    <a:lnTo>
                      <a:pt x="10" y="129"/>
                    </a:lnTo>
                    <a:lnTo>
                      <a:pt x="0" y="140"/>
                    </a:lnTo>
                    <a:lnTo>
                      <a:pt x="10" y="162"/>
                    </a:lnTo>
                    <a:lnTo>
                      <a:pt x="0" y="184"/>
                    </a:lnTo>
                    <a:lnTo>
                      <a:pt x="10" y="205"/>
                    </a:lnTo>
                    <a:lnTo>
                      <a:pt x="0" y="24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3" name="Freeform 159"/>
              <p:cNvSpPr>
                <a:spLocks/>
              </p:cNvSpPr>
              <p:nvPr/>
            </p:nvSpPr>
            <p:spPr bwMode="auto">
              <a:xfrm>
                <a:off x="3643" y="2113"/>
                <a:ext cx="248" cy="281"/>
              </a:xfrm>
              <a:custGeom>
                <a:avLst/>
                <a:gdLst>
                  <a:gd name="T0" fmla="*/ 0 w 248"/>
                  <a:gd name="T1" fmla="*/ 248 h 281"/>
                  <a:gd name="T2" fmla="*/ 10 w 248"/>
                  <a:gd name="T3" fmla="*/ 237 h 281"/>
                  <a:gd name="T4" fmla="*/ 42 w 248"/>
                  <a:gd name="T5" fmla="*/ 237 h 281"/>
                  <a:gd name="T6" fmla="*/ 75 w 248"/>
                  <a:gd name="T7" fmla="*/ 248 h 281"/>
                  <a:gd name="T8" fmla="*/ 96 w 248"/>
                  <a:gd name="T9" fmla="*/ 281 h 281"/>
                  <a:gd name="T10" fmla="*/ 118 w 248"/>
                  <a:gd name="T11" fmla="*/ 270 h 281"/>
                  <a:gd name="T12" fmla="*/ 129 w 248"/>
                  <a:gd name="T13" fmla="*/ 281 h 281"/>
                  <a:gd name="T14" fmla="*/ 141 w 248"/>
                  <a:gd name="T15" fmla="*/ 270 h 281"/>
                  <a:gd name="T16" fmla="*/ 237 w 248"/>
                  <a:gd name="T17" fmla="*/ 270 h 281"/>
                  <a:gd name="T18" fmla="*/ 204 w 248"/>
                  <a:gd name="T19" fmla="*/ 54 h 281"/>
                  <a:gd name="T20" fmla="*/ 248 w 248"/>
                  <a:gd name="T21" fmla="*/ 54 h 281"/>
                  <a:gd name="T22" fmla="*/ 172 w 248"/>
                  <a:gd name="T23" fmla="*/ 0 h 281"/>
                  <a:gd name="T24" fmla="*/ 172 w 248"/>
                  <a:gd name="T25" fmla="*/ 32 h 281"/>
                  <a:gd name="T26" fmla="*/ 108 w 248"/>
                  <a:gd name="T27" fmla="*/ 32 h 281"/>
                  <a:gd name="T28" fmla="*/ 108 w 248"/>
                  <a:gd name="T29" fmla="*/ 97 h 281"/>
                  <a:gd name="T30" fmla="*/ 75 w 248"/>
                  <a:gd name="T31" fmla="*/ 108 h 281"/>
                  <a:gd name="T32" fmla="*/ 75 w 248"/>
                  <a:gd name="T33" fmla="*/ 129 h 281"/>
                  <a:gd name="T34" fmla="*/ 10 w 248"/>
                  <a:gd name="T35" fmla="*/ 129 h 281"/>
                  <a:gd name="T36" fmla="*/ 0 w 248"/>
                  <a:gd name="T37" fmla="*/ 140 h 281"/>
                  <a:gd name="T38" fmla="*/ 10 w 248"/>
                  <a:gd name="T39" fmla="*/ 162 h 281"/>
                  <a:gd name="T40" fmla="*/ 0 w 248"/>
                  <a:gd name="T41" fmla="*/ 184 h 281"/>
                  <a:gd name="T42" fmla="*/ 10 w 248"/>
                  <a:gd name="T43" fmla="*/ 205 h 281"/>
                  <a:gd name="T44" fmla="*/ 0 w 248"/>
                  <a:gd name="T45" fmla="*/ 248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 h="281">
                    <a:moveTo>
                      <a:pt x="0" y="248"/>
                    </a:moveTo>
                    <a:lnTo>
                      <a:pt x="10" y="237"/>
                    </a:lnTo>
                    <a:lnTo>
                      <a:pt x="42" y="237"/>
                    </a:lnTo>
                    <a:lnTo>
                      <a:pt x="75" y="248"/>
                    </a:lnTo>
                    <a:lnTo>
                      <a:pt x="96" y="281"/>
                    </a:lnTo>
                    <a:lnTo>
                      <a:pt x="118" y="270"/>
                    </a:lnTo>
                    <a:lnTo>
                      <a:pt x="129" y="281"/>
                    </a:lnTo>
                    <a:lnTo>
                      <a:pt x="141" y="270"/>
                    </a:lnTo>
                    <a:lnTo>
                      <a:pt x="237" y="270"/>
                    </a:lnTo>
                    <a:lnTo>
                      <a:pt x="204" y="54"/>
                    </a:lnTo>
                    <a:lnTo>
                      <a:pt x="248" y="54"/>
                    </a:lnTo>
                    <a:lnTo>
                      <a:pt x="172" y="0"/>
                    </a:lnTo>
                    <a:lnTo>
                      <a:pt x="172" y="32"/>
                    </a:lnTo>
                    <a:lnTo>
                      <a:pt x="108" y="32"/>
                    </a:lnTo>
                    <a:lnTo>
                      <a:pt x="108" y="97"/>
                    </a:lnTo>
                    <a:lnTo>
                      <a:pt x="75" y="108"/>
                    </a:lnTo>
                    <a:lnTo>
                      <a:pt x="75" y="129"/>
                    </a:lnTo>
                    <a:lnTo>
                      <a:pt x="10" y="129"/>
                    </a:lnTo>
                    <a:lnTo>
                      <a:pt x="0" y="140"/>
                    </a:lnTo>
                    <a:lnTo>
                      <a:pt x="10" y="162"/>
                    </a:lnTo>
                    <a:lnTo>
                      <a:pt x="0" y="184"/>
                    </a:lnTo>
                    <a:lnTo>
                      <a:pt x="10" y="205"/>
                    </a:lnTo>
                    <a:lnTo>
                      <a:pt x="0" y="24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4" name="Freeform 160"/>
              <p:cNvSpPr>
                <a:spLocks/>
              </p:cNvSpPr>
              <p:nvPr/>
            </p:nvSpPr>
            <p:spPr bwMode="auto">
              <a:xfrm>
                <a:off x="3685" y="2415"/>
                <a:ext cx="22" cy="10"/>
              </a:xfrm>
              <a:custGeom>
                <a:avLst/>
                <a:gdLst>
                  <a:gd name="T0" fmla="*/ 0 w 22"/>
                  <a:gd name="T1" fmla="*/ 0 h 10"/>
                  <a:gd name="T2" fmla="*/ 11 w 22"/>
                  <a:gd name="T3" fmla="*/ 10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lnTo>
                      <a:pt x="11" y="10"/>
                    </a:lnTo>
                    <a:lnTo>
                      <a:pt x="22" y="0"/>
                    </a:lnTo>
                    <a:lnTo>
                      <a:pt x="0"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5" name="Freeform 161"/>
              <p:cNvSpPr>
                <a:spLocks/>
              </p:cNvSpPr>
              <p:nvPr/>
            </p:nvSpPr>
            <p:spPr bwMode="auto">
              <a:xfrm>
                <a:off x="3685" y="2415"/>
                <a:ext cx="22" cy="10"/>
              </a:xfrm>
              <a:custGeom>
                <a:avLst/>
                <a:gdLst>
                  <a:gd name="T0" fmla="*/ 0 w 22"/>
                  <a:gd name="T1" fmla="*/ 0 h 10"/>
                  <a:gd name="T2" fmla="*/ 11 w 22"/>
                  <a:gd name="T3" fmla="*/ 10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lnTo>
                      <a:pt x="11" y="10"/>
                    </a:lnTo>
                    <a:lnTo>
                      <a:pt x="22"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6" name="Freeform 162"/>
              <p:cNvSpPr>
                <a:spLocks/>
              </p:cNvSpPr>
              <p:nvPr/>
            </p:nvSpPr>
            <p:spPr bwMode="auto">
              <a:xfrm>
                <a:off x="3685" y="2415"/>
                <a:ext cx="22" cy="10"/>
              </a:xfrm>
              <a:custGeom>
                <a:avLst/>
                <a:gdLst>
                  <a:gd name="T0" fmla="*/ 0 w 22"/>
                  <a:gd name="T1" fmla="*/ 0 h 10"/>
                  <a:gd name="T2" fmla="*/ 11 w 22"/>
                  <a:gd name="T3" fmla="*/ 10 h 10"/>
                  <a:gd name="T4" fmla="*/ 22 w 22"/>
                  <a:gd name="T5" fmla="*/ 0 h 10"/>
                  <a:gd name="T6" fmla="*/ 0 w 22"/>
                  <a:gd name="T7" fmla="*/ 0 h 10"/>
                </a:gdLst>
                <a:ahLst/>
                <a:cxnLst>
                  <a:cxn ang="0">
                    <a:pos x="T0" y="T1"/>
                  </a:cxn>
                  <a:cxn ang="0">
                    <a:pos x="T2" y="T3"/>
                  </a:cxn>
                  <a:cxn ang="0">
                    <a:pos x="T4" y="T5"/>
                  </a:cxn>
                  <a:cxn ang="0">
                    <a:pos x="T6" y="T7"/>
                  </a:cxn>
                </a:cxnLst>
                <a:rect l="0" t="0" r="r" b="b"/>
                <a:pathLst>
                  <a:path w="22" h="10">
                    <a:moveTo>
                      <a:pt x="0" y="0"/>
                    </a:moveTo>
                    <a:lnTo>
                      <a:pt x="11" y="10"/>
                    </a:lnTo>
                    <a:lnTo>
                      <a:pt x="22"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7" name="Freeform 163"/>
              <p:cNvSpPr>
                <a:spLocks/>
              </p:cNvSpPr>
              <p:nvPr/>
            </p:nvSpPr>
            <p:spPr bwMode="auto">
              <a:xfrm>
                <a:off x="3643" y="2415"/>
                <a:ext cx="42" cy="10"/>
              </a:xfrm>
              <a:custGeom>
                <a:avLst/>
                <a:gdLst>
                  <a:gd name="T0" fmla="*/ 0 w 42"/>
                  <a:gd name="T1" fmla="*/ 10 h 10"/>
                  <a:gd name="T2" fmla="*/ 10 w 42"/>
                  <a:gd name="T3" fmla="*/ 10 h 10"/>
                  <a:gd name="T4" fmla="*/ 42 w 42"/>
                  <a:gd name="T5" fmla="*/ 0 h 10"/>
                  <a:gd name="T6" fmla="*/ 0 w 42"/>
                  <a:gd name="T7" fmla="*/ 0 h 10"/>
                  <a:gd name="T8" fmla="*/ 0 w 42"/>
                  <a:gd name="T9" fmla="*/ 10 h 10"/>
                </a:gdLst>
                <a:ahLst/>
                <a:cxnLst>
                  <a:cxn ang="0">
                    <a:pos x="T0" y="T1"/>
                  </a:cxn>
                  <a:cxn ang="0">
                    <a:pos x="T2" y="T3"/>
                  </a:cxn>
                  <a:cxn ang="0">
                    <a:pos x="T4" y="T5"/>
                  </a:cxn>
                  <a:cxn ang="0">
                    <a:pos x="T6" y="T7"/>
                  </a:cxn>
                  <a:cxn ang="0">
                    <a:pos x="T8" y="T9"/>
                  </a:cxn>
                </a:cxnLst>
                <a:rect l="0" t="0" r="r" b="b"/>
                <a:pathLst>
                  <a:path w="42" h="10">
                    <a:moveTo>
                      <a:pt x="0" y="10"/>
                    </a:moveTo>
                    <a:lnTo>
                      <a:pt x="10" y="10"/>
                    </a:lnTo>
                    <a:lnTo>
                      <a:pt x="42" y="0"/>
                    </a:lnTo>
                    <a:lnTo>
                      <a:pt x="0" y="0"/>
                    </a:lnTo>
                    <a:lnTo>
                      <a:pt x="0" y="1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898" name="Freeform 164"/>
              <p:cNvSpPr>
                <a:spLocks/>
              </p:cNvSpPr>
              <p:nvPr/>
            </p:nvSpPr>
            <p:spPr bwMode="auto">
              <a:xfrm>
                <a:off x="3643" y="2415"/>
                <a:ext cx="42" cy="10"/>
              </a:xfrm>
              <a:custGeom>
                <a:avLst/>
                <a:gdLst>
                  <a:gd name="T0" fmla="*/ 0 w 42"/>
                  <a:gd name="T1" fmla="*/ 10 h 10"/>
                  <a:gd name="T2" fmla="*/ 10 w 42"/>
                  <a:gd name="T3" fmla="*/ 10 h 10"/>
                  <a:gd name="T4" fmla="*/ 42 w 42"/>
                  <a:gd name="T5" fmla="*/ 0 h 10"/>
                  <a:gd name="T6" fmla="*/ 0 w 42"/>
                  <a:gd name="T7" fmla="*/ 0 h 10"/>
                  <a:gd name="T8" fmla="*/ 0 w 42"/>
                  <a:gd name="T9" fmla="*/ 10 h 10"/>
                </a:gdLst>
                <a:ahLst/>
                <a:cxnLst>
                  <a:cxn ang="0">
                    <a:pos x="T0" y="T1"/>
                  </a:cxn>
                  <a:cxn ang="0">
                    <a:pos x="T2" y="T3"/>
                  </a:cxn>
                  <a:cxn ang="0">
                    <a:pos x="T4" y="T5"/>
                  </a:cxn>
                  <a:cxn ang="0">
                    <a:pos x="T6" y="T7"/>
                  </a:cxn>
                  <a:cxn ang="0">
                    <a:pos x="T8" y="T9"/>
                  </a:cxn>
                </a:cxnLst>
                <a:rect l="0" t="0" r="r" b="b"/>
                <a:pathLst>
                  <a:path w="42" h="10">
                    <a:moveTo>
                      <a:pt x="0" y="10"/>
                    </a:moveTo>
                    <a:lnTo>
                      <a:pt x="10" y="10"/>
                    </a:lnTo>
                    <a:lnTo>
                      <a:pt x="42" y="0"/>
                    </a:lnTo>
                    <a:lnTo>
                      <a:pt x="0" y="0"/>
                    </a:lnTo>
                    <a:lnTo>
                      <a:pt x="0" y="1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899" name="Freeform 165"/>
              <p:cNvSpPr>
                <a:spLocks/>
              </p:cNvSpPr>
              <p:nvPr/>
            </p:nvSpPr>
            <p:spPr bwMode="auto">
              <a:xfrm>
                <a:off x="3643" y="2415"/>
                <a:ext cx="42" cy="10"/>
              </a:xfrm>
              <a:custGeom>
                <a:avLst/>
                <a:gdLst>
                  <a:gd name="T0" fmla="*/ 0 w 42"/>
                  <a:gd name="T1" fmla="*/ 10 h 10"/>
                  <a:gd name="T2" fmla="*/ 10 w 42"/>
                  <a:gd name="T3" fmla="*/ 10 h 10"/>
                  <a:gd name="T4" fmla="*/ 42 w 42"/>
                  <a:gd name="T5" fmla="*/ 0 h 10"/>
                  <a:gd name="T6" fmla="*/ 0 w 42"/>
                  <a:gd name="T7" fmla="*/ 0 h 10"/>
                  <a:gd name="T8" fmla="*/ 0 w 42"/>
                  <a:gd name="T9" fmla="*/ 10 h 10"/>
                </a:gdLst>
                <a:ahLst/>
                <a:cxnLst>
                  <a:cxn ang="0">
                    <a:pos x="T0" y="T1"/>
                  </a:cxn>
                  <a:cxn ang="0">
                    <a:pos x="T2" y="T3"/>
                  </a:cxn>
                  <a:cxn ang="0">
                    <a:pos x="T4" y="T5"/>
                  </a:cxn>
                  <a:cxn ang="0">
                    <a:pos x="T6" y="T7"/>
                  </a:cxn>
                  <a:cxn ang="0">
                    <a:pos x="T8" y="T9"/>
                  </a:cxn>
                </a:cxnLst>
                <a:rect l="0" t="0" r="r" b="b"/>
                <a:pathLst>
                  <a:path w="42" h="10">
                    <a:moveTo>
                      <a:pt x="0" y="10"/>
                    </a:moveTo>
                    <a:lnTo>
                      <a:pt x="10" y="10"/>
                    </a:lnTo>
                    <a:lnTo>
                      <a:pt x="42" y="0"/>
                    </a:lnTo>
                    <a:lnTo>
                      <a:pt x="0" y="0"/>
                    </a:lnTo>
                    <a:lnTo>
                      <a:pt x="0" y="1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0" name="Freeform 166"/>
              <p:cNvSpPr>
                <a:spLocks/>
              </p:cNvSpPr>
              <p:nvPr/>
            </p:nvSpPr>
            <p:spPr bwMode="auto">
              <a:xfrm>
                <a:off x="3643" y="2447"/>
                <a:ext cx="64" cy="44"/>
              </a:xfrm>
              <a:custGeom>
                <a:avLst/>
                <a:gdLst>
                  <a:gd name="T0" fmla="*/ 64 w 64"/>
                  <a:gd name="T1" fmla="*/ 0 h 44"/>
                  <a:gd name="T2" fmla="*/ 0 w 64"/>
                  <a:gd name="T3" fmla="*/ 0 h 44"/>
                  <a:gd name="T4" fmla="*/ 31 w 64"/>
                  <a:gd name="T5" fmla="*/ 12 h 44"/>
                  <a:gd name="T6" fmla="*/ 31 w 64"/>
                  <a:gd name="T7" fmla="*/ 21 h 44"/>
                  <a:gd name="T8" fmla="*/ 42 w 64"/>
                  <a:gd name="T9" fmla="*/ 44 h 44"/>
                  <a:gd name="T10" fmla="*/ 64 w 64"/>
                  <a:gd name="T11" fmla="*/ 12 h 44"/>
                  <a:gd name="T12" fmla="*/ 64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0"/>
                    </a:moveTo>
                    <a:lnTo>
                      <a:pt x="0" y="0"/>
                    </a:lnTo>
                    <a:lnTo>
                      <a:pt x="31" y="12"/>
                    </a:lnTo>
                    <a:lnTo>
                      <a:pt x="31" y="21"/>
                    </a:lnTo>
                    <a:lnTo>
                      <a:pt x="42" y="44"/>
                    </a:lnTo>
                    <a:lnTo>
                      <a:pt x="64" y="12"/>
                    </a:lnTo>
                    <a:lnTo>
                      <a:pt x="64"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1" name="Freeform 167"/>
              <p:cNvSpPr>
                <a:spLocks/>
              </p:cNvSpPr>
              <p:nvPr/>
            </p:nvSpPr>
            <p:spPr bwMode="auto">
              <a:xfrm>
                <a:off x="3643" y="2447"/>
                <a:ext cx="64" cy="44"/>
              </a:xfrm>
              <a:custGeom>
                <a:avLst/>
                <a:gdLst>
                  <a:gd name="T0" fmla="*/ 64 w 64"/>
                  <a:gd name="T1" fmla="*/ 0 h 44"/>
                  <a:gd name="T2" fmla="*/ 0 w 64"/>
                  <a:gd name="T3" fmla="*/ 0 h 44"/>
                  <a:gd name="T4" fmla="*/ 31 w 64"/>
                  <a:gd name="T5" fmla="*/ 12 h 44"/>
                  <a:gd name="T6" fmla="*/ 31 w 64"/>
                  <a:gd name="T7" fmla="*/ 21 h 44"/>
                  <a:gd name="T8" fmla="*/ 42 w 64"/>
                  <a:gd name="T9" fmla="*/ 44 h 44"/>
                  <a:gd name="T10" fmla="*/ 64 w 64"/>
                  <a:gd name="T11" fmla="*/ 12 h 44"/>
                  <a:gd name="T12" fmla="*/ 64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0"/>
                    </a:moveTo>
                    <a:lnTo>
                      <a:pt x="0" y="0"/>
                    </a:lnTo>
                    <a:lnTo>
                      <a:pt x="31" y="12"/>
                    </a:lnTo>
                    <a:lnTo>
                      <a:pt x="31" y="21"/>
                    </a:lnTo>
                    <a:lnTo>
                      <a:pt x="42" y="44"/>
                    </a:lnTo>
                    <a:lnTo>
                      <a:pt x="64" y="12"/>
                    </a:lnTo>
                    <a:lnTo>
                      <a:pt x="64"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2" name="Freeform 168"/>
              <p:cNvSpPr>
                <a:spLocks/>
              </p:cNvSpPr>
              <p:nvPr/>
            </p:nvSpPr>
            <p:spPr bwMode="auto">
              <a:xfrm>
                <a:off x="3643" y="2447"/>
                <a:ext cx="64" cy="44"/>
              </a:xfrm>
              <a:custGeom>
                <a:avLst/>
                <a:gdLst>
                  <a:gd name="T0" fmla="*/ 64 w 64"/>
                  <a:gd name="T1" fmla="*/ 0 h 44"/>
                  <a:gd name="T2" fmla="*/ 0 w 64"/>
                  <a:gd name="T3" fmla="*/ 0 h 44"/>
                  <a:gd name="T4" fmla="*/ 31 w 64"/>
                  <a:gd name="T5" fmla="*/ 12 h 44"/>
                  <a:gd name="T6" fmla="*/ 31 w 64"/>
                  <a:gd name="T7" fmla="*/ 21 h 44"/>
                  <a:gd name="T8" fmla="*/ 42 w 64"/>
                  <a:gd name="T9" fmla="*/ 44 h 44"/>
                  <a:gd name="T10" fmla="*/ 64 w 64"/>
                  <a:gd name="T11" fmla="*/ 12 h 44"/>
                  <a:gd name="T12" fmla="*/ 64 w 64"/>
                  <a:gd name="T13" fmla="*/ 0 h 44"/>
                </a:gdLst>
                <a:ahLst/>
                <a:cxnLst>
                  <a:cxn ang="0">
                    <a:pos x="T0" y="T1"/>
                  </a:cxn>
                  <a:cxn ang="0">
                    <a:pos x="T2" y="T3"/>
                  </a:cxn>
                  <a:cxn ang="0">
                    <a:pos x="T4" y="T5"/>
                  </a:cxn>
                  <a:cxn ang="0">
                    <a:pos x="T6" y="T7"/>
                  </a:cxn>
                  <a:cxn ang="0">
                    <a:pos x="T8" y="T9"/>
                  </a:cxn>
                  <a:cxn ang="0">
                    <a:pos x="T10" y="T11"/>
                  </a:cxn>
                  <a:cxn ang="0">
                    <a:pos x="T12" y="T13"/>
                  </a:cxn>
                </a:cxnLst>
                <a:rect l="0" t="0" r="r" b="b"/>
                <a:pathLst>
                  <a:path w="64" h="44">
                    <a:moveTo>
                      <a:pt x="64" y="0"/>
                    </a:moveTo>
                    <a:lnTo>
                      <a:pt x="0" y="0"/>
                    </a:lnTo>
                    <a:lnTo>
                      <a:pt x="31" y="12"/>
                    </a:lnTo>
                    <a:lnTo>
                      <a:pt x="31" y="21"/>
                    </a:lnTo>
                    <a:lnTo>
                      <a:pt x="42" y="44"/>
                    </a:lnTo>
                    <a:lnTo>
                      <a:pt x="64" y="12"/>
                    </a:lnTo>
                    <a:lnTo>
                      <a:pt x="64"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3" name="Freeform 169"/>
              <p:cNvSpPr>
                <a:spLocks/>
              </p:cNvSpPr>
              <p:nvPr/>
            </p:nvSpPr>
            <p:spPr bwMode="auto">
              <a:xfrm>
                <a:off x="3631" y="2350"/>
                <a:ext cx="130" cy="97"/>
              </a:xfrm>
              <a:custGeom>
                <a:avLst/>
                <a:gdLst>
                  <a:gd name="T0" fmla="*/ 130 w 130"/>
                  <a:gd name="T1" fmla="*/ 97 h 97"/>
                  <a:gd name="T2" fmla="*/ 109 w 130"/>
                  <a:gd name="T3" fmla="*/ 43 h 97"/>
                  <a:gd name="T4" fmla="*/ 87 w 130"/>
                  <a:gd name="T5" fmla="*/ 11 h 97"/>
                  <a:gd name="T6" fmla="*/ 54 w 130"/>
                  <a:gd name="T7" fmla="*/ 0 h 97"/>
                  <a:gd name="T8" fmla="*/ 22 w 130"/>
                  <a:gd name="T9" fmla="*/ 0 h 97"/>
                  <a:gd name="T10" fmla="*/ 11 w 130"/>
                  <a:gd name="T11" fmla="*/ 11 h 97"/>
                  <a:gd name="T12" fmla="*/ 0 w 130"/>
                  <a:gd name="T13" fmla="*/ 43 h 97"/>
                  <a:gd name="T14" fmla="*/ 11 w 130"/>
                  <a:gd name="T15" fmla="*/ 64 h 97"/>
                  <a:gd name="T16" fmla="*/ 76 w 130"/>
                  <a:gd name="T17" fmla="*/ 64 h 97"/>
                  <a:gd name="T18" fmla="*/ 65 w 130"/>
                  <a:gd name="T19" fmla="*/ 75 h 97"/>
                  <a:gd name="T20" fmla="*/ 54 w 130"/>
                  <a:gd name="T21" fmla="*/ 64 h 97"/>
                  <a:gd name="T22" fmla="*/ 22 w 130"/>
                  <a:gd name="T23" fmla="*/ 75 h 97"/>
                  <a:gd name="T24" fmla="*/ 11 w 130"/>
                  <a:gd name="T25" fmla="*/ 75 h 97"/>
                  <a:gd name="T26" fmla="*/ 11 w 130"/>
                  <a:gd name="T27" fmla="*/ 97 h 97"/>
                  <a:gd name="T28" fmla="*/ 130 w 130"/>
                  <a:gd name="T2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97">
                    <a:moveTo>
                      <a:pt x="130" y="97"/>
                    </a:moveTo>
                    <a:lnTo>
                      <a:pt x="109" y="43"/>
                    </a:lnTo>
                    <a:lnTo>
                      <a:pt x="87" y="11"/>
                    </a:lnTo>
                    <a:lnTo>
                      <a:pt x="54" y="0"/>
                    </a:lnTo>
                    <a:lnTo>
                      <a:pt x="22" y="0"/>
                    </a:lnTo>
                    <a:lnTo>
                      <a:pt x="11" y="11"/>
                    </a:lnTo>
                    <a:lnTo>
                      <a:pt x="0" y="43"/>
                    </a:lnTo>
                    <a:lnTo>
                      <a:pt x="11" y="64"/>
                    </a:lnTo>
                    <a:lnTo>
                      <a:pt x="76" y="64"/>
                    </a:lnTo>
                    <a:lnTo>
                      <a:pt x="65" y="75"/>
                    </a:lnTo>
                    <a:lnTo>
                      <a:pt x="54" y="64"/>
                    </a:lnTo>
                    <a:lnTo>
                      <a:pt x="22" y="75"/>
                    </a:lnTo>
                    <a:lnTo>
                      <a:pt x="11" y="75"/>
                    </a:lnTo>
                    <a:lnTo>
                      <a:pt x="11" y="97"/>
                    </a:lnTo>
                    <a:lnTo>
                      <a:pt x="130" y="97"/>
                    </a:lnTo>
                    <a:close/>
                  </a:path>
                </a:pathLst>
              </a:custGeom>
              <a:solidFill>
                <a:srgbClr val="419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4" name="Freeform 170"/>
              <p:cNvSpPr>
                <a:spLocks/>
              </p:cNvSpPr>
              <p:nvPr/>
            </p:nvSpPr>
            <p:spPr bwMode="auto">
              <a:xfrm>
                <a:off x="3631" y="2350"/>
                <a:ext cx="130" cy="97"/>
              </a:xfrm>
              <a:custGeom>
                <a:avLst/>
                <a:gdLst>
                  <a:gd name="T0" fmla="*/ 130 w 130"/>
                  <a:gd name="T1" fmla="*/ 97 h 97"/>
                  <a:gd name="T2" fmla="*/ 109 w 130"/>
                  <a:gd name="T3" fmla="*/ 43 h 97"/>
                  <a:gd name="T4" fmla="*/ 87 w 130"/>
                  <a:gd name="T5" fmla="*/ 11 h 97"/>
                  <a:gd name="T6" fmla="*/ 54 w 130"/>
                  <a:gd name="T7" fmla="*/ 0 h 97"/>
                  <a:gd name="T8" fmla="*/ 22 w 130"/>
                  <a:gd name="T9" fmla="*/ 0 h 97"/>
                  <a:gd name="T10" fmla="*/ 11 w 130"/>
                  <a:gd name="T11" fmla="*/ 11 h 97"/>
                  <a:gd name="T12" fmla="*/ 0 w 130"/>
                  <a:gd name="T13" fmla="*/ 43 h 97"/>
                  <a:gd name="T14" fmla="*/ 11 w 130"/>
                  <a:gd name="T15" fmla="*/ 64 h 97"/>
                  <a:gd name="T16" fmla="*/ 76 w 130"/>
                  <a:gd name="T17" fmla="*/ 64 h 97"/>
                  <a:gd name="T18" fmla="*/ 65 w 130"/>
                  <a:gd name="T19" fmla="*/ 75 h 97"/>
                  <a:gd name="T20" fmla="*/ 54 w 130"/>
                  <a:gd name="T21" fmla="*/ 64 h 97"/>
                  <a:gd name="T22" fmla="*/ 22 w 130"/>
                  <a:gd name="T23" fmla="*/ 75 h 97"/>
                  <a:gd name="T24" fmla="*/ 11 w 130"/>
                  <a:gd name="T25" fmla="*/ 75 h 97"/>
                  <a:gd name="T26" fmla="*/ 11 w 130"/>
                  <a:gd name="T27" fmla="*/ 97 h 97"/>
                  <a:gd name="T28" fmla="*/ 130 w 130"/>
                  <a:gd name="T2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97">
                    <a:moveTo>
                      <a:pt x="130" y="97"/>
                    </a:moveTo>
                    <a:lnTo>
                      <a:pt x="109" y="43"/>
                    </a:lnTo>
                    <a:lnTo>
                      <a:pt x="87" y="11"/>
                    </a:lnTo>
                    <a:lnTo>
                      <a:pt x="54" y="0"/>
                    </a:lnTo>
                    <a:lnTo>
                      <a:pt x="22" y="0"/>
                    </a:lnTo>
                    <a:lnTo>
                      <a:pt x="11" y="11"/>
                    </a:lnTo>
                    <a:lnTo>
                      <a:pt x="0" y="43"/>
                    </a:lnTo>
                    <a:lnTo>
                      <a:pt x="11" y="64"/>
                    </a:lnTo>
                    <a:lnTo>
                      <a:pt x="76" y="64"/>
                    </a:lnTo>
                    <a:lnTo>
                      <a:pt x="65" y="75"/>
                    </a:lnTo>
                    <a:lnTo>
                      <a:pt x="54" y="64"/>
                    </a:lnTo>
                    <a:lnTo>
                      <a:pt x="22" y="75"/>
                    </a:lnTo>
                    <a:lnTo>
                      <a:pt x="11" y="75"/>
                    </a:lnTo>
                    <a:lnTo>
                      <a:pt x="11" y="97"/>
                    </a:lnTo>
                    <a:lnTo>
                      <a:pt x="130" y="9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5" name="Freeform 171"/>
              <p:cNvSpPr>
                <a:spLocks/>
              </p:cNvSpPr>
              <p:nvPr/>
            </p:nvSpPr>
            <p:spPr bwMode="auto">
              <a:xfrm>
                <a:off x="3631" y="2350"/>
                <a:ext cx="130" cy="97"/>
              </a:xfrm>
              <a:custGeom>
                <a:avLst/>
                <a:gdLst>
                  <a:gd name="T0" fmla="*/ 130 w 130"/>
                  <a:gd name="T1" fmla="*/ 97 h 97"/>
                  <a:gd name="T2" fmla="*/ 109 w 130"/>
                  <a:gd name="T3" fmla="*/ 43 h 97"/>
                  <a:gd name="T4" fmla="*/ 87 w 130"/>
                  <a:gd name="T5" fmla="*/ 11 h 97"/>
                  <a:gd name="T6" fmla="*/ 54 w 130"/>
                  <a:gd name="T7" fmla="*/ 0 h 97"/>
                  <a:gd name="T8" fmla="*/ 22 w 130"/>
                  <a:gd name="T9" fmla="*/ 0 h 97"/>
                  <a:gd name="T10" fmla="*/ 11 w 130"/>
                  <a:gd name="T11" fmla="*/ 11 h 97"/>
                  <a:gd name="T12" fmla="*/ 0 w 130"/>
                  <a:gd name="T13" fmla="*/ 43 h 97"/>
                  <a:gd name="T14" fmla="*/ 11 w 130"/>
                  <a:gd name="T15" fmla="*/ 64 h 97"/>
                  <a:gd name="T16" fmla="*/ 76 w 130"/>
                  <a:gd name="T17" fmla="*/ 64 h 97"/>
                  <a:gd name="T18" fmla="*/ 65 w 130"/>
                  <a:gd name="T19" fmla="*/ 75 h 97"/>
                  <a:gd name="T20" fmla="*/ 54 w 130"/>
                  <a:gd name="T21" fmla="*/ 64 h 97"/>
                  <a:gd name="T22" fmla="*/ 22 w 130"/>
                  <a:gd name="T23" fmla="*/ 75 h 97"/>
                  <a:gd name="T24" fmla="*/ 11 w 130"/>
                  <a:gd name="T25" fmla="*/ 75 h 97"/>
                  <a:gd name="T26" fmla="*/ 11 w 130"/>
                  <a:gd name="T27" fmla="*/ 97 h 97"/>
                  <a:gd name="T28" fmla="*/ 130 w 130"/>
                  <a:gd name="T29" fmla="*/ 9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97">
                    <a:moveTo>
                      <a:pt x="130" y="97"/>
                    </a:moveTo>
                    <a:lnTo>
                      <a:pt x="109" y="43"/>
                    </a:lnTo>
                    <a:lnTo>
                      <a:pt x="87" y="11"/>
                    </a:lnTo>
                    <a:lnTo>
                      <a:pt x="54" y="0"/>
                    </a:lnTo>
                    <a:lnTo>
                      <a:pt x="22" y="0"/>
                    </a:lnTo>
                    <a:lnTo>
                      <a:pt x="11" y="11"/>
                    </a:lnTo>
                    <a:lnTo>
                      <a:pt x="0" y="43"/>
                    </a:lnTo>
                    <a:lnTo>
                      <a:pt x="11" y="64"/>
                    </a:lnTo>
                    <a:lnTo>
                      <a:pt x="76" y="64"/>
                    </a:lnTo>
                    <a:lnTo>
                      <a:pt x="65" y="75"/>
                    </a:lnTo>
                    <a:lnTo>
                      <a:pt x="54" y="64"/>
                    </a:lnTo>
                    <a:lnTo>
                      <a:pt x="22" y="75"/>
                    </a:lnTo>
                    <a:lnTo>
                      <a:pt x="11" y="75"/>
                    </a:lnTo>
                    <a:lnTo>
                      <a:pt x="11" y="97"/>
                    </a:lnTo>
                    <a:lnTo>
                      <a:pt x="130" y="9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6" name="Freeform 172"/>
              <p:cNvSpPr>
                <a:spLocks/>
              </p:cNvSpPr>
              <p:nvPr/>
            </p:nvSpPr>
            <p:spPr bwMode="auto">
              <a:xfrm>
                <a:off x="3718" y="2500"/>
                <a:ext cx="54" cy="65"/>
              </a:xfrm>
              <a:custGeom>
                <a:avLst/>
                <a:gdLst>
                  <a:gd name="T0" fmla="*/ 54 w 54"/>
                  <a:gd name="T1" fmla="*/ 33 h 65"/>
                  <a:gd name="T2" fmla="*/ 54 w 54"/>
                  <a:gd name="T3" fmla="*/ 22 h 65"/>
                  <a:gd name="T4" fmla="*/ 32 w 54"/>
                  <a:gd name="T5" fmla="*/ 0 h 65"/>
                  <a:gd name="T6" fmla="*/ 21 w 54"/>
                  <a:gd name="T7" fmla="*/ 0 h 65"/>
                  <a:gd name="T8" fmla="*/ 0 w 54"/>
                  <a:gd name="T9" fmla="*/ 11 h 65"/>
                  <a:gd name="T10" fmla="*/ 0 w 54"/>
                  <a:gd name="T11" fmla="*/ 55 h 65"/>
                  <a:gd name="T12" fmla="*/ 21 w 54"/>
                  <a:gd name="T13" fmla="*/ 55 h 65"/>
                  <a:gd name="T14" fmla="*/ 32 w 54"/>
                  <a:gd name="T15" fmla="*/ 65 h 65"/>
                  <a:gd name="T16" fmla="*/ 54 w 54"/>
                  <a:gd name="T1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4" y="33"/>
                    </a:moveTo>
                    <a:lnTo>
                      <a:pt x="54" y="22"/>
                    </a:lnTo>
                    <a:lnTo>
                      <a:pt x="32" y="0"/>
                    </a:lnTo>
                    <a:lnTo>
                      <a:pt x="21" y="0"/>
                    </a:lnTo>
                    <a:lnTo>
                      <a:pt x="0" y="11"/>
                    </a:lnTo>
                    <a:lnTo>
                      <a:pt x="0" y="55"/>
                    </a:lnTo>
                    <a:lnTo>
                      <a:pt x="21" y="55"/>
                    </a:lnTo>
                    <a:lnTo>
                      <a:pt x="32" y="65"/>
                    </a:lnTo>
                    <a:lnTo>
                      <a:pt x="54" y="3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07" name="Freeform 173"/>
              <p:cNvSpPr>
                <a:spLocks/>
              </p:cNvSpPr>
              <p:nvPr/>
            </p:nvSpPr>
            <p:spPr bwMode="auto">
              <a:xfrm>
                <a:off x="3718" y="2500"/>
                <a:ext cx="54" cy="65"/>
              </a:xfrm>
              <a:custGeom>
                <a:avLst/>
                <a:gdLst>
                  <a:gd name="T0" fmla="*/ 54 w 54"/>
                  <a:gd name="T1" fmla="*/ 33 h 65"/>
                  <a:gd name="T2" fmla="*/ 54 w 54"/>
                  <a:gd name="T3" fmla="*/ 22 h 65"/>
                  <a:gd name="T4" fmla="*/ 32 w 54"/>
                  <a:gd name="T5" fmla="*/ 0 h 65"/>
                  <a:gd name="T6" fmla="*/ 21 w 54"/>
                  <a:gd name="T7" fmla="*/ 0 h 65"/>
                  <a:gd name="T8" fmla="*/ 0 w 54"/>
                  <a:gd name="T9" fmla="*/ 11 h 65"/>
                  <a:gd name="T10" fmla="*/ 0 w 54"/>
                  <a:gd name="T11" fmla="*/ 55 h 65"/>
                  <a:gd name="T12" fmla="*/ 21 w 54"/>
                  <a:gd name="T13" fmla="*/ 55 h 65"/>
                  <a:gd name="T14" fmla="*/ 32 w 54"/>
                  <a:gd name="T15" fmla="*/ 65 h 65"/>
                  <a:gd name="T16" fmla="*/ 54 w 54"/>
                  <a:gd name="T1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4" y="33"/>
                    </a:moveTo>
                    <a:lnTo>
                      <a:pt x="54" y="22"/>
                    </a:lnTo>
                    <a:lnTo>
                      <a:pt x="32" y="0"/>
                    </a:lnTo>
                    <a:lnTo>
                      <a:pt x="21" y="0"/>
                    </a:lnTo>
                    <a:lnTo>
                      <a:pt x="0" y="11"/>
                    </a:lnTo>
                    <a:lnTo>
                      <a:pt x="0" y="55"/>
                    </a:lnTo>
                    <a:lnTo>
                      <a:pt x="21" y="55"/>
                    </a:lnTo>
                    <a:lnTo>
                      <a:pt x="32" y="65"/>
                    </a:lnTo>
                    <a:lnTo>
                      <a:pt x="54" y="3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8" name="Freeform 174"/>
              <p:cNvSpPr>
                <a:spLocks/>
              </p:cNvSpPr>
              <p:nvPr/>
            </p:nvSpPr>
            <p:spPr bwMode="auto">
              <a:xfrm>
                <a:off x="3718" y="2500"/>
                <a:ext cx="54" cy="65"/>
              </a:xfrm>
              <a:custGeom>
                <a:avLst/>
                <a:gdLst>
                  <a:gd name="T0" fmla="*/ 54 w 54"/>
                  <a:gd name="T1" fmla="*/ 33 h 65"/>
                  <a:gd name="T2" fmla="*/ 54 w 54"/>
                  <a:gd name="T3" fmla="*/ 22 h 65"/>
                  <a:gd name="T4" fmla="*/ 32 w 54"/>
                  <a:gd name="T5" fmla="*/ 0 h 65"/>
                  <a:gd name="T6" fmla="*/ 21 w 54"/>
                  <a:gd name="T7" fmla="*/ 0 h 65"/>
                  <a:gd name="T8" fmla="*/ 0 w 54"/>
                  <a:gd name="T9" fmla="*/ 11 h 65"/>
                  <a:gd name="T10" fmla="*/ 0 w 54"/>
                  <a:gd name="T11" fmla="*/ 55 h 65"/>
                  <a:gd name="T12" fmla="*/ 21 w 54"/>
                  <a:gd name="T13" fmla="*/ 55 h 65"/>
                  <a:gd name="T14" fmla="*/ 32 w 54"/>
                  <a:gd name="T15" fmla="*/ 65 h 65"/>
                  <a:gd name="T16" fmla="*/ 54 w 54"/>
                  <a:gd name="T17" fmla="*/ 33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65">
                    <a:moveTo>
                      <a:pt x="54" y="33"/>
                    </a:moveTo>
                    <a:lnTo>
                      <a:pt x="54" y="22"/>
                    </a:lnTo>
                    <a:lnTo>
                      <a:pt x="32" y="0"/>
                    </a:lnTo>
                    <a:lnTo>
                      <a:pt x="21" y="0"/>
                    </a:lnTo>
                    <a:lnTo>
                      <a:pt x="0" y="11"/>
                    </a:lnTo>
                    <a:lnTo>
                      <a:pt x="0" y="55"/>
                    </a:lnTo>
                    <a:lnTo>
                      <a:pt x="21" y="55"/>
                    </a:lnTo>
                    <a:lnTo>
                      <a:pt x="32" y="65"/>
                    </a:lnTo>
                    <a:lnTo>
                      <a:pt x="54" y="3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09" name="Freeform 175"/>
              <p:cNvSpPr>
                <a:spLocks/>
              </p:cNvSpPr>
              <p:nvPr/>
            </p:nvSpPr>
            <p:spPr bwMode="auto">
              <a:xfrm>
                <a:off x="3685" y="2447"/>
                <a:ext cx="141" cy="109"/>
              </a:xfrm>
              <a:custGeom>
                <a:avLst/>
                <a:gdLst>
                  <a:gd name="T0" fmla="*/ 130 w 141"/>
                  <a:gd name="T1" fmla="*/ 109 h 109"/>
                  <a:gd name="T2" fmla="*/ 141 w 141"/>
                  <a:gd name="T3" fmla="*/ 109 h 109"/>
                  <a:gd name="T4" fmla="*/ 141 w 141"/>
                  <a:gd name="T5" fmla="*/ 54 h 109"/>
                  <a:gd name="T6" fmla="*/ 119 w 141"/>
                  <a:gd name="T7" fmla="*/ 0 h 109"/>
                  <a:gd name="T8" fmla="*/ 87 w 141"/>
                  <a:gd name="T9" fmla="*/ 12 h 109"/>
                  <a:gd name="T10" fmla="*/ 65 w 141"/>
                  <a:gd name="T11" fmla="*/ 12 h 109"/>
                  <a:gd name="T12" fmla="*/ 76 w 141"/>
                  <a:gd name="T13" fmla="*/ 0 h 109"/>
                  <a:gd name="T14" fmla="*/ 22 w 141"/>
                  <a:gd name="T15" fmla="*/ 0 h 109"/>
                  <a:gd name="T16" fmla="*/ 22 w 141"/>
                  <a:gd name="T17" fmla="*/ 12 h 109"/>
                  <a:gd name="T18" fmla="*/ 0 w 141"/>
                  <a:gd name="T19" fmla="*/ 44 h 109"/>
                  <a:gd name="T20" fmla="*/ 33 w 141"/>
                  <a:gd name="T21" fmla="*/ 65 h 109"/>
                  <a:gd name="T22" fmla="*/ 54 w 141"/>
                  <a:gd name="T23" fmla="*/ 54 h 109"/>
                  <a:gd name="T24" fmla="*/ 65 w 141"/>
                  <a:gd name="T25" fmla="*/ 54 h 109"/>
                  <a:gd name="T26" fmla="*/ 87 w 141"/>
                  <a:gd name="T27" fmla="*/ 76 h 109"/>
                  <a:gd name="T28" fmla="*/ 87 w 141"/>
                  <a:gd name="T29" fmla="*/ 87 h 109"/>
                  <a:gd name="T30" fmla="*/ 98 w 141"/>
                  <a:gd name="T31" fmla="*/ 76 h 109"/>
                  <a:gd name="T32" fmla="*/ 119 w 141"/>
                  <a:gd name="T33" fmla="*/ 109 h 109"/>
                  <a:gd name="T34" fmla="*/ 130 w 141"/>
                  <a:gd name="T3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09">
                    <a:moveTo>
                      <a:pt x="130" y="109"/>
                    </a:moveTo>
                    <a:lnTo>
                      <a:pt x="141" y="109"/>
                    </a:lnTo>
                    <a:lnTo>
                      <a:pt x="141" y="54"/>
                    </a:lnTo>
                    <a:lnTo>
                      <a:pt x="119" y="0"/>
                    </a:lnTo>
                    <a:lnTo>
                      <a:pt x="87" y="12"/>
                    </a:lnTo>
                    <a:lnTo>
                      <a:pt x="65" y="12"/>
                    </a:lnTo>
                    <a:lnTo>
                      <a:pt x="76" y="0"/>
                    </a:lnTo>
                    <a:lnTo>
                      <a:pt x="22" y="0"/>
                    </a:lnTo>
                    <a:lnTo>
                      <a:pt x="22" y="12"/>
                    </a:lnTo>
                    <a:lnTo>
                      <a:pt x="0" y="44"/>
                    </a:lnTo>
                    <a:lnTo>
                      <a:pt x="33" y="65"/>
                    </a:lnTo>
                    <a:lnTo>
                      <a:pt x="54" y="54"/>
                    </a:lnTo>
                    <a:lnTo>
                      <a:pt x="65" y="54"/>
                    </a:lnTo>
                    <a:lnTo>
                      <a:pt x="87" y="76"/>
                    </a:lnTo>
                    <a:lnTo>
                      <a:pt x="87" y="87"/>
                    </a:lnTo>
                    <a:lnTo>
                      <a:pt x="98" y="76"/>
                    </a:lnTo>
                    <a:lnTo>
                      <a:pt x="119" y="109"/>
                    </a:lnTo>
                    <a:lnTo>
                      <a:pt x="130" y="10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0" name="Freeform 176"/>
              <p:cNvSpPr>
                <a:spLocks/>
              </p:cNvSpPr>
              <p:nvPr/>
            </p:nvSpPr>
            <p:spPr bwMode="auto">
              <a:xfrm>
                <a:off x="3685" y="2447"/>
                <a:ext cx="141" cy="109"/>
              </a:xfrm>
              <a:custGeom>
                <a:avLst/>
                <a:gdLst>
                  <a:gd name="T0" fmla="*/ 130 w 141"/>
                  <a:gd name="T1" fmla="*/ 109 h 109"/>
                  <a:gd name="T2" fmla="*/ 141 w 141"/>
                  <a:gd name="T3" fmla="*/ 109 h 109"/>
                  <a:gd name="T4" fmla="*/ 141 w 141"/>
                  <a:gd name="T5" fmla="*/ 54 h 109"/>
                  <a:gd name="T6" fmla="*/ 119 w 141"/>
                  <a:gd name="T7" fmla="*/ 0 h 109"/>
                  <a:gd name="T8" fmla="*/ 87 w 141"/>
                  <a:gd name="T9" fmla="*/ 12 h 109"/>
                  <a:gd name="T10" fmla="*/ 65 w 141"/>
                  <a:gd name="T11" fmla="*/ 12 h 109"/>
                  <a:gd name="T12" fmla="*/ 76 w 141"/>
                  <a:gd name="T13" fmla="*/ 0 h 109"/>
                  <a:gd name="T14" fmla="*/ 22 w 141"/>
                  <a:gd name="T15" fmla="*/ 0 h 109"/>
                  <a:gd name="T16" fmla="*/ 22 w 141"/>
                  <a:gd name="T17" fmla="*/ 12 h 109"/>
                  <a:gd name="T18" fmla="*/ 0 w 141"/>
                  <a:gd name="T19" fmla="*/ 44 h 109"/>
                  <a:gd name="T20" fmla="*/ 33 w 141"/>
                  <a:gd name="T21" fmla="*/ 65 h 109"/>
                  <a:gd name="T22" fmla="*/ 54 w 141"/>
                  <a:gd name="T23" fmla="*/ 54 h 109"/>
                  <a:gd name="T24" fmla="*/ 65 w 141"/>
                  <a:gd name="T25" fmla="*/ 54 h 109"/>
                  <a:gd name="T26" fmla="*/ 87 w 141"/>
                  <a:gd name="T27" fmla="*/ 76 h 109"/>
                  <a:gd name="T28" fmla="*/ 87 w 141"/>
                  <a:gd name="T29" fmla="*/ 87 h 109"/>
                  <a:gd name="T30" fmla="*/ 98 w 141"/>
                  <a:gd name="T31" fmla="*/ 76 h 109"/>
                  <a:gd name="T32" fmla="*/ 119 w 141"/>
                  <a:gd name="T33" fmla="*/ 109 h 109"/>
                  <a:gd name="T34" fmla="*/ 130 w 141"/>
                  <a:gd name="T3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09">
                    <a:moveTo>
                      <a:pt x="130" y="109"/>
                    </a:moveTo>
                    <a:lnTo>
                      <a:pt x="141" y="109"/>
                    </a:lnTo>
                    <a:lnTo>
                      <a:pt x="141" y="54"/>
                    </a:lnTo>
                    <a:lnTo>
                      <a:pt x="119" y="0"/>
                    </a:lnTo>
                    <a:lnTo>
                      <a:pt x="87" y="12"/>
                    </a:lnTo>
                    <a:lnTo>
                      <a:pt x="65" y="12"/>
                    </a:lnTo>
                    <a:lnTo>
                      <a:pt x="76" y="0"/>
                    </a:lnTo>
                    <a:lnTo>
                      <a:pt x="22" y="0"/>
                    </a:lnTo>
                    <a:lnTo>
                      <a:pt x="22" y="12"/>
                    </a:lnTo>
                    <a:lnTo>
                      <a:pt x="0" y="44"/>
                    </a:lnTo>
                    <a:lnTo>
                      <a:pt x="33" y="65"/>
                    </a:lnTo>
                    <a:lnTo>
                      <a:pt x="54" y="54"/>
                    </a:lnTo>
                    <a:lnTo>
                      <a:pt x="65" y="54"/>
                    </a:lnTo>
                    <a:lnTo>
                      <a:pt x="87" y="76"/>
                    </a:lnTo>
                    <a:lnTo>
                      <a:pt x="87" y="87"/>
                    </a:lnTo>
                    <a:lnTo>
                      <a:pt x="98" y="76"/>
                    </a:lnTo>
                    <a:lnTo>
                      <a:pt x="119" y="109"/>
                    </a:lnTo>
                    <a:lnTo>
                      <a:pt x="130" y="10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1" name="Freeform 177"/>
              <p:cNvSpPr>
                <a:spLocks/>
              </p:cNvSpPr>
              <p:nvPr/>
            </p:nvSpPr>
            <p:spPr bwMode="auto">
              <a:xfrm>
                <a:off x="3685" y="2447"/>
                <a:ext cx="141" cy="109"/>
              </a:xfrm>
              <a:custGeom>
                <a:avLst/>
                <a:gdLst>
                  <a:gd name="T0" fmla="*/ 130 w 141"/>
                  <a:gd name="T1" fmla="*/ 109 h 109"/>
                  <a:gd name="T2" fmla="*/ 141 w 141"/>
                  <a:gd name="T3" fmla="*/ 109 h 109"/>
                  <a:gd name="T4" fmla="*/ 141 w 141"/>
                  <a:gd name="T5" fmla="*/ 54 h 109"/>
                  <a:gd name="T6" fmla="*/ 119 w 141"/>
                  <a:gd name="T7" fmla="*/ 0 h 109"/>
                  <a:gd name="T8" fmla="*/ 87 w 141"/>
                  <a:gd name="T9" fmla="*/ 12 h 109"/>
                  <a:gd name="T10" fmla="*/ 65 w 141"/>
                  <a:gd name="T11" fmla="*/ 12 h 109"/>
                  <a:gd name="T12" fmla="*/ 76 w 141"/>
                  <a:gd name="T13" fmla="*/ 0 h 109"/>
                  <a:gd name="T14" fmla="*/ 22 w 141"/>
                  <a:gd name="T15" fmla="*/ 0 h 109"/>
                  <a:gd name="T16" fmla="*/ 22 w 141"/>
                  <a:gd name="T17" fmla="*/ 12 h 109"/>
                  <a:gd name="T18" fmla="*/ 0 w 141"/>
                  <a:gd name="T19" fmla="*/ 44 h 109"/>
                  <a:gd name="T20" fmla="*/ 33 w 141"/>
                  <a:gd name="T21" fmla="*/ 65 h 109"/>
                  <a:gd name="T22" fmla="*/ 54 w 141"/>
                  <a:gd name="T23" fmla="*/ 54 h 109"/>
                  <a:gd name="T24" fmla="*/ 65 w 141"/>
                  <a:gd name="T25" fmla="*/ 54 h 109"/>
                  <a:gd name="T26" fmla="*/ 87 w 141"/>
                  <a:gd name="T27" fmla="*/ 76 h 109"/>
                  <a:gd name="T28" fmla="*/ 87 w 141"/>
                  <a:gd name="T29" fmla="*/ 87 h 109"/>
                  <a:gd name="T30" fmla="*/ 98 w 141"/>
                  <a:gd name="T31" fmla="*/ 76 h 109"/>
                  <a:gd name="T32" fmla="*/ 119 w 141"/>
                  <a:gd name="T33" fmla="*/ 109 h 109"/>
                  <a:gd name="T34" fmla="*/ 130 w 141"/>
                  <a:gd name="T35" fmla="*/ 109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41" h="109">
                    <a:moveTo>
                      <a:pt x="130" y="109"/>
                    </a:moveTo>
                    <a:lnTo>
                      <a:pt x="141" y="109"/>
                    </a:lnTo>
                    <a:lnTo>
                      <a:pt x="141" y="54"/>
                    </a:lnTo>
                    <a:lnTo>
                      <a:pt x="119" y="0"/>
                    </a:lnTo>
                    <a:lnTo>
                      <a:pt x="87" y="12"/>
                    </a:lnTo>
                    <a:lnTo>
                      <a:pt x="65" y="12"/>
                    </a:lnTo>
                    <a:lnTo>
                      <a:pt x="76" y="0"/>
                    </a:lnTo>
                    <a:lnTo>
                      <a:pt x="22" y="0"/>
                    </a:lnTo>
                    <a:lnTo>
                      <a:pt x="22" y="12"/>
                    </a:lnTo>
                    <a:lnTo>
                      <a:pt x="0" y="44"/>
                    </a:lnTo>
                    <a:lnTo>
                      <a:pt x="33" y="65"/>
                    </a:lnTo>
                    <a:lnTo>
                      <a:pt x="54" y="54"/>
                    </a:lnTo>
                    <a:lnTo>
                      <a:pt x="65" y="54"/>
                    </a:lnTo>
                    <a:lnTo>
                      <a:pt x="87" y="76"/>
                    </a:lnTo>
                    <a:lnTo>
                      <a:pt x="87" y="87"/>
                    </a:lnTo>
                    <a:lnTo>
                      <a:pt x="98" y="76"/>
                    </a:lnTo>
                    <a:lnTo>
                      <a:pt x="119" y="109"/>
                    </a:lnTo>
                    <a:lnTo>
                      <a:pt x="130" y="10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2" name="Freeform 178"/>
              <p:cNvSpPr>
                <a:spLocks/>
              </p:cNvSpPr>
              <p:nvPr/>
            </p:nvSpPr>
            <p:spPr bwMode="auto">
              <a:xfrm>
                <a:off x="3750" y="2522"/>
                <a:ext cx="88" cy="97"/>
              </a:xfrm>
              <a:custGeom>
                <a:avLst/>
                <a:gdLst>
                  <a:gd name="T0" fmla="*/ 65 w 88"/>
                  <a:gd name="T1" fmla="*/ 54 h 97"/>
                  <a:gd name="T2" fmla="*/ 65 w 88"/>
                  <a:gd name="T3" fmla="*/ 33 h 97"/>
                  <a:gd name="T4" fmla="*/ 54 w 88"/>
                  <a:gd name="T5" fmla="*/ 33 h 97"/>
                  <a:gd name="T6" fmla="*/ 33 w 88"/>
                  <a:gd name="T7" fmla="*/ 0 h 97"/>
                  <a:gd name="T8" fmla="*/ 22 w 88"/>
                  <a:gd name="T9" fmla="*/ 11 h 97"/>
                  <a:gd name="T10" fmla="*/ 0 w 88"/>
                  <a:gd name="T11" fmla="*/ 43 h 97"/>
                  <a:gd name="T12" fmla="*/ 65 w 88"/>
                  <a:gd name="T13" fmla="*/ 97 h 97"/>
                  <a:gd name="T14" fmla="*/ 88 w 88"/>
                  <a:gd name="T15" fmla="*/ 97 h 97"/>
                  <a:gd name="T16" fmla="*/ 88 w 88"/>
                  <a:gd name="T17" fmla="*/ 65 h 97"/>
                  <a:gd name="T18" fmla="*/ 65 w 88"/>
                  <a:gd name="T19"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7">
                    <a:moveTo>
                      <a:pt x="65" y="54"/>
                    </a:moveTo>
                    <a:lnTo>
                      <a:pt x="65" y="33"/>
                    </a:lnTo>
                    <a:lnTo>
                      <a:pt x="54" y="33"/>
                    </a:lnTo>
                    <a:lnTo>
                      <a:pt x="33" y="0"/>
                    </a:lnTo>
                    <a:lnTo>
                      <a:pt x="22" y="11"/>
                    </a:lnTo>
                    <a:lnTo>
                      <a:pt x="0" y="43"/>
                    </a:lnTo>
                    <a:lnTo>
                      <a:pt x="65" y="97"/>
                    </a:lnTo>
                    <a:lnTo>
                      <a:pt x="88" y="97"/>
                    </a:lnTo>
                    <a:lnTo>
                      <a:pt x="88" y="65"/>
                    </a:lnTo>
                    <a:lnTo>
                      <a:pt x="65" y="5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3" name="Freeform 179"/>
              <p:cNvSpPr>
                <a:spLocks/>
              </p:cNvSpPr>
              <p:nvPr/>
            </p:nvSpPr>
            <p:spPr bwMode="auto">
              <a:xfrm>
                <a:off x="3750" y="2522"/>
                <a:ext cx="88" cy="97"/>
              </a:xfrm>
              <a:custGeom>
                <a:avLst/>
                <a:gdLst>
                  <a:gd name="T0" fmla="*/ 65 w 88"/>
                  <a:gd name="T1" fmla="*/ 54 h 97"/>
                  <a:gd name="T2" fmla="*/ 65 w 88"/>
                  <a:gd name="T3" fmla="*/ 33 h 97"/>
                  <a:gd name="T4" fmla="*/ 54 w 88"/>
                  <a:gd name="T5" fmla="*/ 33 h 97"/>
                  <a:gd name="T6" fmla="*/ 33 w 88"/>
                  <a:gd name="T7" fmla="*/ 0 h 97"/>
                  <a:gd name="T8" fmla="*/ 22 w 88"/>
                  <a:gd name="T9" fmla="*/ 11 h 97"/>
                  <a:gd name="T10" fmla="*/ 0 w 88"/>
                  <a:gd name="T11" fmla="*/ 43 h 97"/>
                  <a:gd name="T12" fmla="*/ 65 w 88"/>
                  <a:gd name="T13" fmla="*/ 97 h 97"/>
                  <a:gd name="T14" fmla="*/ 88 w 88"/>
                  <a:gd name="T15" fmla="*/ 97 h 97"/>
                  <a:gd name="T16" fmla="*/ 88 w 88"/>
                  <a:gd name="T17" fmla="*/ 65 h 97"/>
                  <a:gd name="T18" fmla="*/ 65 w 88"/>
                  <a:gd name="T19"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7">
                    <a:moveTo>
                      <a:pt x="65" y="54"/>
                    </a:moveTo>
                    <a:lnTo>
                      <a:pt x="65" y="33"/>
                    </a:lnTo>
                    <a:lnTo>
                      <a:pt x="54" y="33"/>
                    </a:lnTo>
                    <a:lnTo>
                      <a:pt x="33" y="0"/>
                    </a:lnTo>
                    <a:lnTo>
                      <a:pt x="22" y="11"/>
                    </a:lnTo>
                    <a:lnTo>
                      <a:pt x="0" y="43"/>
                    </a:lnTo>
                    <a:lnTo>
                      <a:pt x="65" y="97"/>
                    </a:lnTo>
                    <a:lnTo>
                      <a:pt x="88" y="97"/>
                    </a:lnTo>
                    <a:lnTo>
                      <a:pt x="88" y="65"/>
                    </a:lnTo>
                    <a:lnTo>
                      <a:pt x="65" y="5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4" name="Freeform 180"/>
              <p:cNvSpPr>
                <a:spLocks/>
              </p:cNvSpPr>
              <p:nvPr/>
            </p:nvSpPr>
            <p:spPr bwMode="auto">
              <a:xfrm>
                <a:off x="3750" y="2522"/>
                <a:ext cx="88" cy="97"/>
              </a:xfrm>
              <a:custGeom>
                <a:avLst/>
                <a:gdLst>
                  <a:gd name="T0" fmla="*/ 65 w 88"/>
                  <a:gd name="T1" fmla="*/ 54 h 97"/>
                  <a:gd name="T2" fmla="*/ 65 w 88"/>
                  <a:gd name="T3" fmla="*/ 33 h 97"/>
                  <a:gd name="T4" fmla="*/ 54 w 88"/>
                  <a:gd name="T5" fmla="*/ 33 h 97"/>
                  <a:gd name="T6" fmla="*/ 33 w 88"/>
                  <a:gd name="T7" fmla="*/ 0 h 97"/>
                  <a:gd name="T8" fmla="*/ 22 w 88"/>
                  <a:gd name="T9" fmla="*/ 11 h 97"/>
                  <a:gd name="T10" fmla="*/ 0 w 88"/>
                  <a:gd name="T11" fmla="*/ 43 h 97"/>
                  <a:gd name="T12" fmla="*/ 65 w 88"/>
                  <a:gd name="T13" fmla="*/ 97 h 97"/>
                  <a:gd name="T14" fmla="*/ 88 w 88"/>
                  <a:gd name="T15" fmla="*/ 97 h 97"/>
                  <a:gd name="T16" fmla="*/ 88 w 88"/>
                  <a:gd name="T17" fmla="*/ 65 h 97"/>
                  <a:gd name="T18" fmla="*/ 65 w 88"/>
                  <a:gd name="T19" fmla="*/ 5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8" h="97">
                    <a:moveTo>
                      <a:pt x="65" y="54"/>
                    </a:moveTo>
                    <a:lnTo>
                      <a:pt x="65" y="33"/>
                    </a:lnTo>
                    <a:lnTo>
                      <a:pt x="54" y="33"/>
                    </a:lnTo>
                    <a:lnTo>
                      <a:pt x="33" y="0"/>
                    </a:lnTo>
                    <a:lnTo>
                      <a:pt x="22" y="11"/>
                    </a:lnTo>
                    <a:lnTo>
                      <a:pt x="0" y="43"/>
                    </a:lnTo>
                    <a:lnTo>
                      <a:pt x="65" y="97"/>
                    </a:lnTo>
                    <a:lnTo>
                      <a:pt x="88" y="97"/>
                    </a:lnTo>
                    <a:lnTo>
                      <a:pt x="88" y="65"/>
                    </a:lnTo>
                    <a:lnTo>
                      <a:pt x="65" y="5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5" name="Freeform 181"/>
              <p:cNvSpPr>
                <a:spLocks/>
              </p:cNvSpPr>
              <p:nvPr/>
            </p:nvSpPr>
            <p:spPr bwMode="auto">
              <a:xfrm>
                <a:off x="3740" y="2167"/>
                <a:ext cx="336" cy="333"/>
              </a:xfrm>
              <a:custGeom>
                <a:avLst/>
                <a:gdLst>
                  <a:gd name="T0" fmla="*/ 206 w 336"/>
                  <a:gd name="T1" fmla="*/ 247 h 333"/>
                  <a:gd name="T2" fmla="*/ 228 w 336"/>
                  <a:gd name="T3" fmla="*/ 226 h 333"/>
                  <a:gd name="T4" fmla="*/ 260 w 336"/>
                  <a:gd name="T5" fmla="*/ 226 h 333"/>
                  <a:gd name="T6" fmla="*/ 325 w 336"/>
                  <a:gd name="T7" fmla="*/ 216 h 333"/>
                  <a:gd name="T8" fmla="*/ 336 w 336"/>
                  <a:gd name="T9" fmla="*/ 194 h 333"/>
                  <a:gd name="T10" fmla="*/ 336 w 336"/>
                  <a:gd name="T11" fmla="*/ 130 h 333"/>
                  <a:gd name="T12" fmla="*/ 325 w 336"/>
                  <a:gd name="T13" fmla="*/ 130 h 333"/>
                  <a:gd name="T14" fmla="*/ 282 w 336"/>
                  <a:gd name="T15" fmla="*/ 108 h 333"/>
                  <a:gd name="T16" fmla="*/ 271 w 336"/>
                  <a:gd name="T17" fmla="*/ 86 h 333"/>
                  <a:gd name="T18" fmla="*/ 152 w 336"/>
                  <a:gd name="T19" fmla="*/ 0 h 333"/>
                  <a:gd name="T20" fmla="*/ 108 w 336"/>
                  <a:gd name="T21" fmla="*/ 0 h 333"/>
                  <a:gd name="T22" fmla="*/ 141 w 336"/>
                  <a:gd name="T23" fmla="*/ 216 h 333"/>
                  <a:gd name="T24" fmla="*/ 44 w 336"/>
                  <a:gd name="T25" fmla="*/ 216 h 333"/>
                  <a:gd name="T26" fmla="*/ 33 w 336"/>
                  <a:gd name="T27" fmla="*/ 226 h 333"/>
                  <a:gd name="T28" fmla="*/ 21 w 336"/>
                  <a:gd name="T29" fmla="*/ 216 h 333"/>
                  <a:gd name="T30" fmla="*/ 0 w 336"/>
                  <a:gd name="T31" fmla="*/ 226 h 333"/>
                  <a:gd name="T32" fmla="*/ 21 w 336"/>
                  <a:gd name="T33" fmla="*/ 280 h 333"/>
                  <a:gd name="T34" fmla="*/ 11 w 336"/>
                  <a:gd name="T35" fmla="*/ 291 h 333"/>
                  <a:gd name="T36" fmla="*/ 33 w 336"/>
                  <a:gd name="T37" fmla="*/ 291 h 333"/>
                  <a:gd name="T38" fmla="*/ 65 w 336"/>
                  <a:gd name="T39" fmla="*/ 280 h 333"/>
                  <a:gd name="T40" fmla="*/ 87 w 336"/>
                  <a:gd name="T41" fmla="*/ 333 h 333"/>
                  <a:gd name="T42" fmla="*/ 98 w 336"/>
                  <a:gd name="T43" fmla="*/ 333 h 333"/>
                  <a:gd name="T44" fmla="*/ 108 w 336"/>
                  <a:gd name="T45" fmla="*/ 323 h 333"/>
                  <a:gd name="T46" fmla="*/ 129 w 336"/>
                  <a:gd name="T47" fmla="*/ 333 h 333"/>
                  <a:gd name="T48" fmla="*/ 141 w 336"/>
                  <a:gd name="T49" fmla="*/ 323 h 333"/>
                  <a:gd name="T50" fmla="*/ 173 w 336"/>
                  <a:gd name="T51" fmla="*/ 258 h 333"/>
                  <a:gd name="T52" fmla="*/ 206 w 336"/>
                  <a:gd name="T53"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6" h="333">
                    <a:moveTo>
                      <a:pt x="206" y="247"/>
                    </a:moveTo>
                    <a:lnTo>
                      <a:pt x="228" y="226"/>
                    </a:lnTo>
                    <a:lnTo>
                      <a:pt x="260" y="226"/>
                    </a:lnTo>
                    <a:lnTo>
                      <a:pt x="325" y="216"/>
                    </a:lnTo>
                    <a:lnTo>
                      <a:pt x="336" y="194"/>
                    </a:lnTo>
                    <a:lnTo>
                      <a:pt x="336" y="130"/>
                    </a:lnTo>
                    <a:lnTo>
                      <a:pt x="325" y="130"/>
                    </a:lnTo>
                    <a:lnTo>
                      <a:pt x="282" y="108"/>
                    </a:lnTo>
                    <a:lnTo>
                      <a:pt x="271" y="86"/>
                    </a:lnTo>
                    <a:lnTo>
                      <a:pt x="152" y="0"/>
                    </a:lnTo>
                    <a:lnTo>
                      <a:pt x="108" y="0"/>
                    </a:lnTo>
                    <a:lnTo>
                      <a:pt x="141" y="216"/>
                    </a:lnTo>
                    <a:lnTo>
                      <a:pt x="44" y="216"/>
                    </a:lnTo>
                    <a:lnTo>
                      <a:pt x="33" y="226"/>
                    </a:lnTo>
                    <a:lnTo>
                      <a:pt x="21" y="216"/>
                    </a:lnTo>
                    <a:lnTo>
                      <a:pt x="0" y="226"/>
                    </a:lnTo>
                    <a:lnTo>
                      <a:pt x="21" y="280"/>
                    </a:lnTo>
                    <a:lnTo>
                      <a:pt x="11" y="291"/>
                    </a:lnTo>
                    <a:lnTo>
                      <a:pt x="33" y="291"/>
                    </a:lnTo>
                    <a:lnTo>
                      <a:pt x="65" y="280"/>
                    </a:lnTo>
                    <a:lnTo>
                      <a:pt x="87" y="333"/>
                    </a:lnTo>
                    <a:lnTo>
                      <a:pt x="98" y="333"/>
                    </a:lnTo>
                    <a:lnTo>
                      <a:pt x="108" y="323"/>
                    </a:lnTo>
                    <a:lnTo>
                      <a:pt x="129" y="333"/>
                    </a:lnTo>
                    <a:lnTo>
                      <a:pt x="141" y="323"/>
                    </a:lnTo>
                    <a:lnTo>
                      <a:pt x="173" y="258"/>
                    </a:lnTo>
                    <a:lnTo>
                      <a:pt x="206" y="24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6" name="Freeform 182"/>
              <p:cNvSpPr>
                <a:spLocks/>
              </p:cNvSpPr>
              <p:nvPr/>
            </p:nvSpPr>
            <p:spPr bwMode="auto">
              <a:xfrm>
                <a:off x="3740" y="2167"/>
                <a:ext cx="336" cy="333"/>
              </a:xfrm>
              <a:custGeom>
                <a:avLst/>
                <a:gdLst>
                  <a:gd name="T0" fmla="*/ 206 w 336"/>
                  <a:gd name="T1" fmla="*/ 247 h 333"/>
                  <a:gd name="T2" fmla="*/ 228 w 336"/>
                  <a:gd name="T3" fmla="*/ 226 h 333"/>
                  <a:gd name="T4" fmla="*/ 260 w 336"/>
                  <a:gd name="T5" fmla="*/ 226 h 333"/>
                  <a:gd name="T6" fmla="*/ 325 w 336"/>
                  <a:gd name="T7" fmla="*/ 216 h 333"/>
                  <a:gd name="T8" fmla="*/ 336 w 336"/>
                  <a:gd name="T9" fmla="*/ 194 h 333"/>
                  <a:gd name="T10" fmla="*/ 336 w 336"/>
                  <a:gd name="T11" fmla="*/ 130 h 333"/>
                  <a:gd name="T12" fmla="*/ 325 w 336"/>
                  <a:gd name="T13" fmla="*/ 130 h 333"/>
                  <a:gd name="T14" fmla="*/ 282 w 336"/>
                  <a:gd name="T15" fmla="*/ 108 h 333"/>
                  <a:gd name="T16" fmla="*/ 271 w 336"/>
                  <a:gd name="T17" fmla="*/ 86 h 333"/>
                  <a:gd name="T18" fmla="*/ 152 w 336"/>
                  <a:gd name="T19" fmla="*/ 0 h 333"/>
                  <a:gd name="T20" fmla="*/ 108 w 336"/>
                  <a:gd name="T21" fmla="*/ 0 h 333"/>
                  <a:gd name="T22" fmla="*/ 141 w 336"/>
                  <a:gd name="T23" fmla="*/ 216 h 333"/>
                  <a:gd name="T24" fmla="*/ 44 w 336"/>
                  <a:gd name="T25" fmla="*/ 216 h 333"/>
                  <a:gd name="T26" fmla="*/ 33 w 336"/>
                  <a:gd name="T27" fmla="*/ 226 h 333"/>
                  <a:gd name="T28" fmla="*/ 21 w 336"/>
                  <a:gd name="T29" fmla="*/ 216 h 333"/>
                  <a:gd name="T30" fmla="*/ 0 w 336"/>
                  <a:gd name="T31" fmla="*/ 226 h 333"/>
                  <a:gd name="T32" fmla="*/ 21 w 336"/>
                  <a:gd name="T33" fmla="*/ 280 h 333"/>
                  <a:gd name="T34" fmla="*/ 11 w 336"/>
                  <a:gd name="T35" fmla="*/ 291 h 333"/>
                  <a:gd name="T36" fmla="*/ 33 w 336"/>
                  <a:gd name="T37" fmla="*/ 291 h 333"/>
                  <a:gd name="T38" fmla="*/ 65 w 336"/>
                  <a:gd name="T39" fmla="*/ 280 h 333"/>
                  <a:gd name="T40" fmla="*/ 87 w 336"/>
                  <a:gd name="T41" fmla="*/ 333 h 333"/>
                  <a:gd name="T42" fmla="*/ 98 w 336"/>
                  <a:gd name="T43" fmla="*/ 333 h 333"/>
                  <a:gd name="T44" fmla="*/ 108 w 336"/>
                  <a:gd name="T45" fmla="*/ 323 h 333"/>
                  <a:gd name="T46" fmla="*/ 129 w 336"/>
                  <a:gd name="T47" fmla="*/ 333 h 333"/>
                  <a:gd name="T48" fmla="*/ 141 w 336"/>
                  <a:gd name="T49" fmla="*/ 323 h 333"/>
                  <a:gd name="T50" fmla="*/ 173 w 336"/>
                  <a:gd name="T51" fmla="*/ 258 h 333"/>
                  <a:gd name="T52" fmla="*/ 206 w 336"/>
                  <a:gd name="T53"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6" h="333">
                    <a:moveTo>
                      <a:pt x="206" y="247"/>
                    </a:moveTo>
                    <a:lnTo>
                      <a:pt x="228" y="226"/>
                    </a:lnTo>
                    <a:lnTo>
                      <a:pt x="260" y="226"/>
                    </a:lnTo>
                    <a:lnTo>
                      <a:pt x="325" y="216"/>
                    </a:lnTo>
                    <a:lnTo>
                      <a:pt x="336" y="194"/>
                    </a:lnTo>
                    <a:lnTo>
                      <a:pt x="336" y="130"/>
                    </a:lnTo>
                    <a:lnTo>
                      <a:pt x="325" y="130"/>
                    </a:lnTo>
                    <a:lnTo>
                      <a:pt x="282" y="108"/>
                    </a:lnTo>
                    <a:lnTo>
                      <a:pt x="271" y="86"/>
                    </a:lnTo>
                    <a:lnTo>
                      <a:pt x="152" y="0"/>
                    </a:lnTo>
                    <a:lnTo>
                      <a:pt x="108" y="0"/>
                    </a:lnTo>
                    <a:lnTo>
                      <a:pt x="141" y="216"/>
                    </a:lnTo>
                    <a:lnTo>
                      <a:pt x="44" y="216"/>
                    </a:lnTo>
                    <a:lnTo>
                      <a:pt x="33" y="226"/>
                    </a:lnTo>
                    <a:lnTo>
                      <a:pt x="21" y="216"/>
                    </a:lnTo>
                    <a:lnTo>
                      <a:pt x="0" y="226"/>
                    </a:lnTo>
                    <a:lnTo>
                      <a:pt x="21" y="280"/>
                    </a:lnTo>
                    <a:lnTo>
                      <a:pt x="11" y="291"/>
                    </a:lnTo>
                    <a:lnTo>
                      <a:pt x="33" y="291"/>
                    </a:lnTo>
                    <a:lnTo>
                      <a:pt x="65" y="280"/>
                    </a:lnTo>
                    <a:lnTo>
                      <a:pt x="87" y="333"/>
                    </a:lnTo>
                    <a:lnTo>
                      <a:pt x="98" y="333"/>
                    </a:lnTo>
                    <a:lnTo>
                      <a:pt x="108" y="323"/>
                    </a:lnTo>
                    <a:lnTo>
                      <a:pt x="129" y="333"/>
                    </a:lnTo>
                    <a:lnTo>
                      <a:pt x="141" y="323"/>
                    </a:lnTo>
                    <a:lnTo>
                      <a:pt x="173" y="258"/>
                    </a:lnTo>
                    <a:lnTo>
                      <a:pt x="206" y="24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7" name="Freeform 183"/>
              <p:cNvSpPr>
                <a:spLocks/>
              </p:cNvSpPr>
              <p:nvPr/>
            </p:nvSpPr>
            <p:spPr bwMode="auto">
              <a:xfrm>
                <a:off x="3740" y="2167"/>
                <a:ext cx="336" cy="333"/>
              </a:xfrm>
              <a:custGeom>
                <a:avLst/>
                <a:gdLst>
                  <a:gd name="T0" fmla="*/ 206 w 336"/>
                  <a:gd name="T1" fmla="*/ 247 h 333"/>
                  <a:gd name="T2" fmla="*/ 228 w 336"/>
                  <a:gd name="T3" fmla="*/ 226 h 333"/>
                  <a:gd name="T4" fmla="*/ 260 w 336"/>
                  <a:gd name="T5" fmla="*/ 226 h 333"/>
                  <a:gd name="T6" fmla="*/ 325 w 336"/>
                  <a:gd name="T7" fmla="*/ 216 h 333"/>
                  <a:gd name="T8" fmla="*/ 336 w 336"/>
                  <a:gd name="T9" fmla="*/ 194 h 333"/>
                  <a:gd name="T10" fmla="*/ 336 w 336"/>
                  <a:gd name="T11" fmla="*/ 130 h 333"/>
                  <a:gd name="T12" fmla="*/ 325 w 336"/>
                  <a:gd name="T13" fmla="*/ 130 h 333"/>
                  <a:gd name="T14" fmla="*/ 282 w 336"/>
                  <a:gd name="T15" fmla="*/ 108 h 333"/>
                  <a:gd name="T16" fmla="*/ 271 w 336"/>
                  <a:gd name="T17" fmla="*/ 86 h 333"/>
                  <a:gd name="T18" fmla="*/ 152 w 336"/>
                  <a:gd name="T19" fmla="*/ 0 h 333"/>
                  <a:gd name="T20" fmla="*/ 108 w 336"/>
                  <a:gd name="T21" fmla="*/ 0 h 333"/>
                  <a:gd name="T22" fmla="*/ 141 w 336"/>
                  <a:gd name="T23" fmla="*/ 216 h 333"/>
                  <a:gd name="T24" fmla="*/ 44 w 336"/>
                  <a:gd name="T25" fmla="*/ 216 h 333"/>
                  <a:gd name="T26" fmla="*/ 33 w 336"/>
                  <a:gd name="T27" fmla="*/ 226 h 333"/>
                  <a:gd name="T28" fmla="*/ 21 w 336"/>
                  <a:gd name="T29" fmla="*/ 216 h 333"/>
                  <a:gd name="T30" fmla="*/ 0 w 336"/>
                  <a:gd name="T31" fmla="*/ 226 h 333"/>
                  <a:gd name="T32" fmla="*/ 21 w 336"/>
                  <a:gd name="T33" fmla="*/ 280 h 333"/>
                  <a:gd name="T34" fmla="*/ 11 w 336"/>
                  <a:gd name="T35" fmla="*/ 291 h 333"/>
                  <a:gd name="T36" fmla="*/ 33 w 336"/>
                  <a:gd name="T37" fmla="*/ 291 h 333"/>
                  <a:gd name="T38" fmla="*/ 65 w 336"/>
                  <a:gd name="T39" fmla="*/ 280 h 333"/>
                  <a:gd name="T40" fmla="*/ 87 w 336"/>
                  <a:gd name="T41" fmla="*/ 333 h 333"/>
                  <a:gd name="T42" fmla="*/ 98 w 336"/>
                  <a:gd name="T43" fmla="*/ 333 h 333"/>
                  <a:gd name="T44" fmla="*/ 108 w 336"/>
                  <a:gd name="T45" fmla="*/ 323 h 333"/>
                  <a:gd name="T46" fmla="*/ 129 w 336"/>
                  <a:gd name="T47" fmla="*/ 333 h 333"/>
                  <a:gd name="T48" fmla="*/ 141 w 336"/>
                  <a:gd name="T49" fmla="*/ 323 h 333"/>
                  <a:gd name="T50" fmla="*/ 173 w 336"/>
                  <a:gd name="T51" fmla="*/ 258 h 333"/>
                  <a:gd name="T52" fmla="*/ 206 w 336"/>
                  <a:gd name="T53" fmla="*/ 247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336" h="333">
                    <a:moveTo>
                      <a:pt x="206" y="247"/>
                    </a:moveTo>
                    <a:lnTo>
                      <a:pt x="228" y="226"/>
                    </a:lnTo>
                    <a:lnTo>
                      <a:pt x="260" y="226"/>
                    </a:lnTo>
                    <a:lnTo>
                      <a:pt x="325" y="216"/>
                    </a:lnTo>
                    <a:lnTo>
                      <a:pt x="336" y="194"/>
                    </a:lnTo>
                    <a:lnTo>
                      <a:pt x="336" y="130"/>
                    </a:lnTo>
                    <a:lnTo>
                      <a:pt x="325" y="130"/>
                    </a:lnTo>
                    <a:lnTo>
                      <a:pt x="282" y="108"/>
                    </a:lnTo>
                    <a:lnTo>
                      <a:pt x="271" y="86"/>
                    </a:lnTo>
                    <a:lnTo>
                      <a:pt x="152" y="0"/>
                    </a:lnTo>
                    <a:lnTo>
                      <a:pt x="108" y="0"/>
                    </a:lnTo>
                    <a:lnTo>
                      <a:pt x="141" y="216"/>
                    </a:lnTo>
                    <a:lnTo>
                      <a:pt x="44" y="216"/>
                    </a:lnTo>
                    <a:lnTo>
                      <a:pt x="33" y="226"/>
                    </a:lnTo>
                    <a:lnTo>
                      <a:pt x="21" y="216"/>
                    </a:lnTo>
                    <a:lnTo>
                      <a:pt x="0" y="226"/>
                    </a:lnTo>
                    <a:lnTo>
                      <a:pt x="21" y="280"/>
                    </a:lnTo>
                    <a:lnTo>
                      <a:pt x="11" y="291"/>
                    </a:lnTo>
                    <a:lnTo>
                      <a:pt x="33" y="291"/>
                    </a:lnTo>
                    <a:lnTo>
                      <a:pt x="65" y="280"/>
                    </a:lnTo>
                    <a:lnTo>
                      <a:pt x="87" y="333"/>
                    </a:lnTo>
                    <a:lnTo>
                      <a:pt x="98" y="333"/>
                    </a:lnTo>
                    <a:lnTo>
                      <a:pt x="108" y="323"/>
                    </a:lnTo>
                    <a:lnTo>
                      <a:pt x="129" y="333"/>
                    </a:lnTo>
                    <a:lnTo>
                      <a:pt x="141" y="323"/>
                    </a:lnTo>
                    <a:lnTo>
                      <a:pt x="173" y="258"/>
                    </a:lnTo>
                    <a:lnTo>
                      <a:pt x="206" y="24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18" name="Freeform 184"/>
              <p:cNvSpPr>
                <a:spLocks/>
              </p:cNvSpPr>
              <p:nvPr/>
            </p:nvSpPr>
            <p:spPr bwMode="auto">
              <a:xfrm>
                <a:off x="3815" y="2491"/>
                <a:ext cx="130" cy="128"/>
              </a:xfrm>
              <a:custGeom>
                <a:avLst/>
                <a:gdLst>
                  <a:gd name="T0" fmla="*/ 119 w 130"/>
                  <a:gd name="T1" fmla="*/ 106 h 128"/>
                  <a:gd name="T2" fmla="*/ 119 w 130"/>
                  <a:gd name="T3" fmla="*/ 74 h 128"/>
                  <a:gd name="T4" fmla="*/ 130 w 130"/>
                  <a:gd name="T5" fmla="*/ 42 h 128"/>
                  <a:gd name="T6" fmla="*/ 119 w 130"/>
                  <a:gd name="T7" fmla="*/ 21 h 128"/>
                  <a:gd name="T8" fmla="*/ 97 w 130"/>
                  <a:gd name="T9" fmla="*/ 10 h 128"/>
                  <a:gd name="T10" fmla="*/ 76 w 130"/>
                  <a:gd name="T11" fmla="*/ 10 h 128"/>
                  <a:gd name="T12" fmla="*/ 65 w 130"/>
                  <a:gd name="T13" fmla="*/ 0 h 128"/>
                  <a:gd name="T14" fmla="*/ 54 w 130"/>
                  <a:gd name="T15" fmla="*/ 10 h 128"/>
                  <a:gd name="T16" fmla="*/ 32 w 130"/>
                  <a:gd name="T17" fmla="*/ 0 h 128"/>
                  <a:gd name="T18" fmla="*/ 22 w 130"/>
                  <a:gd name="T19" fmla="*/ 10 h 128"/>
                  <a:gd name="T20" fmla="*/ 11 w 130"/>
                  <a:gd name="T21" fmla="*/ 10 h 128"/>
                  <a:gd name="T22" fmla="*/ 11 w 130"/>
                  <a:gd name="T23" fmla="*/ 64 h 128"/>
                  <a:gd name="T24" fmla="*/ 0 w 130"/>
                  <a:gd name="T25" fmla="*/ 64 h 128"/>
                  <a:gd name="T26" fmla="*/ 0 w 130"/>
                  <a:gd name="T27" fmla="*/ 85 h 128"/>
                  <a:gd name="T28" fmla="*/ 22 w 130"/>
                  <a:gd name="T29" fmla="*/ 96 h 128"/>
                  <a:gd name="T30" fmla="*/ 22 w 130"/>
                  <a:gd name="T31" fmla="*/ 128 h 128"/>
                  <a:gd name="T32" fmla="*/ 54 w 130"/>
                  <a:gd name="T33" fmla="*/ 106 h 128"/>
                  <a:gd name="T34" fmla="*/ 119 w 130"/>
                  <a:gd name="T35"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28">
                    <a:moveTo>
                      <a:pt x="119" y="106"/>
                    </a:moveTo>
                    <a:lnTo>
                      <a:pt x="119" y="74"/>
                    </a:lnTo>
                    <a:lnTo>
                      <a:pt x="130" y="42"/>
                    </a:lnTo>
                    <a:lnTo>
                      <a:pt x="119" y="21"/>
                    </a:lnTo>
                    <a:lnTo>
                      <a:pt x="97" y="10"/>
                    </a:lnTo>
                    <a:lnTo>
                      <a:pt x="76" y="10"/>
                    </a:lnTo>
                    <a:lnTo>
                      <a:pt x="65" y="0"/>
                    </a:lnTo>
                    <a:lnTo>
                      <a:pt x="54" y="10"/>
                    </a:lnTo>
                    <a:lnTo>
                      <a:pt x="32" y="0"/>
                    </a:lnTo>
                    <a:lnTo>
                      <a:pt x="22" y="10"/>
                    </a:lnTo>
                    <a:lnTo>
                      <a:pt x="11" y="10"/>
                    </a:lnTo>
                    <a:lnTo>
                      <a:pt x="11" y="64"/>
                    </a:lnTo>
                    <a:lnTo>
                      <a:pt x="0" y="64"/>
                    </a:lnTo>
                    <a:lnTo>
                      <a:pt x="0" y="85"/>
                    </a:lnTo>
                    <a:lnTo>
                      <a:pt x="22" y="96"/>
                    </a:lnTo>
                    <a:lnTo>
                      <a:pt x="22" y="128"/>
                    </a:lnTo>
                    <a:lnTo>
                      <a:pt x="54" y="106"/>
                    </a:lnTo>
                    <a:lnTo>
                      <a:pt x="119" y="10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19" name="Freeform 185"/>
              <p:cNvSpPr>
                <a:spLocks/>
              </p:cNvSpPr>
              <p:nvPr/>
            </p:nvSpPr>
            <p:spPr bwMode="auto">
              <a:xfrm>
                <a:off x="3815" y="2491"/>
                <a:ext cx="130" cy="128"/>
              </a:xfrm>
              <a:custGeom>
                <a:avLst/>
                <a:gdLst>
                  <a:gd name="T0" fmla="*/ 119 w 130"/>
                  <a:gd name="T1" fmla="*/ 106 h 128"/>
                  <a:gd name="T2" fmla="*/ 119 w 130"/>
                  <a:gd name="T3" fmla="*/ 74 h 128"/>
                  <a:gd name="T4" fmla="*/ 130 w 130"/>
                  <a:gd name="T5" fmla="*/ 42 h 128"/>
                  <a:gd name="T6" fmla="*/ 119 w 130"/>
                  <a:gd name="T7" fmla="*/ 21 h 128"/>
                  <a:gd name="T8" fmla="*/ 97 w 130"/>
                  <a:gd name="T9" fmla="*/ 10 h 128"/>
                  <a:gd name="T10" fmla="*/ 76 w 130"/>
                  <a:gd name="T11" fmla="*/ 10 h 128"/>
                  <a:gd name="T12" fmla="*/ 65 w 130"/>
                  <a:gd name="T13" fmla="*/ 0 h 128"/>
                  <a:gd name="T14" fmla="*/ 54 w 130"/>
                  <a:gd name="T15" fmla="*/ 10 h 128"/>
                  <a:gd name="T16" fmla="*/ 32 w 130"/>
                  <a:gd name="T17" fmla="*/ 0 h 128"/>
                  <a:gd name="T18" fmla="*/ 22 w 130"/>
                  <a:gd name="T19" fmla="*/ 10 h 128"/>
                  <a:gd name="T20" fmla="*/ 11 w 130"/>
                  <a:gd name="T21" fmla="*/ 10 h 128"/>
                  <a:gd name="T22" fmla="*/ 11 w 130"/>
                  <a:gd name="T23" fmla="*/ 64 h 128"/>
                  <a:gd name="T24" fmla="*/ 0 w 130"/>
                  <a:gd name="T25" fmla="*/ 64 h 128"/>
                  <a:gd name="T26" fmla="*/ 0 w 130"/>
                  <a:gd name="T27" fmla="*/ 85 h 128"/>
                  <a:gd name="T28" fmla="*/ 22 w 130"/>
                  <a:gd name="T29" fmla="*/ 96 h 128"/>
                  <a:gd name="T30" fmla="*/ 22 w 130"/>
                  <a:gd name="T31" fmla="*/ 128 h 128"/>
                  <a:gd name="T32" fmla="*/ 54 w 130"/>
                  <a:gd name="T33" fmla="*/ 106 h 128"/>
                  <a:gd name="T34" fmla="*/ 119 w 130"/>
                  <a:gd name="T35"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28">
                    <a:moveTo>
                      <a:pt x="119" y="106"/>
                    </a:moveTo>
                    <a:lnTo>
                      <a:pt x="119" y="74"/>
                    </a:lnTo>
                    <a:lnTo>
                      <a:pt x="130" y="42"/>
                    </a:lnTo>
                    <a:lnTo>
                      <a:pt x="119" y="21"/>
                    </a:lnTo>
                    <a:lnTo>
                      <a:pt x="97" y="10"/>
                    </a:lnTo>
                    <a:lnTo>
                      <a:pt x="76" y="10"/>
                    </a:lnTo>
                    <a:lnTo>
                      <a:pt x="65" y="0"/>
                    </a:lnTo>
                    <a:lnTo>
                      <a:pt x="54" y="10"/>
                    </a:lnTo>
                    <a:lnTo>
                      <a:pt x="32" y="0"/>
                    </a:lnTo>
                    <a:lnTo>
                      <a:pt x="22" y="10"/>
                    </a:lnTo>
                    <a:lnTo>
                      <a:pt x="11" y="10"/>
                    </a:lnTo>
                    <a:lnTo>
                      <a:pt x="11" y="64"/>
                    </a:lnTo>
                    <a:lnTo>
                      <a:pt x="0" y="64"/>
                    </a:lnTo>
                    <a:lnTo>
                      <a:pt x="0" y="85"/>
                    </a:lnTo>
                    <a:lnTo>
                      <a:pt x="22" y="96"/>
                    </a:lnTo>
                    <a:lnTo>
                      <a:pt x="22" y="128"/>
                    </a:lnTo>
                    <a:lnTo>
                      <a:pt x="54" y="106"/>
                    </a:lnTo>
                    <a:lnTo>
                      <a:pt x="119" y="10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0" name="Freeform 186"/>
              <p:cNvSpPr>
                <a:spLocks/>
              </p:cNvSpPr>
              <p:nvPr/>
            </p:nvSpPr>
            <p:spPr bwMode="auto">
              <a:xfrm>
                <a:off x="3815" y="2491"/>
                <a:ext cx="130" cy="128"/>
              </a:xfrm>
              <a:custGeom>
                <a:avLst/>
                <a:gdLst>
                  <a:gd name="T0" fmla="*/ 119 w 130"/>
                  <a:gd name="T1" fmla="*/ 106 h 128"/>
                  <a:gd name="T2" fmla="*/ 119 w 130"/>
                  <a:gd name="T3" fmla="*/ 74 h 128"/>
                  <a:gd name="T4" fmla="*/ 130 w 130"/>
                  <a:gd name="T5" fmla="*/ 42 h 128"/>
                  <a:gd name="T6" fmla="*/ 119 w 130"/>
                  <a:gd name="T7" fmla="*/ 21 h 128"/>
                  <a:gd name="T8" fmla="*/ 97 w 130"/>
                  <a:gd name="T9" fmla="*/ 10 h 128"/>
                  <a:gd name="T10" fmla="*/ 76 w 130"/>
                  <a:gd name="T11" fmla="*/ 10 h 128"/>
                  <a:gd name="T12" fmla="*/ 65 w 130"/>
                  <a:gd name="T13" fmla="*/ 0 h 128"/>
                  <a:gd name="T14" fmla="*/ 54 w 130"/>
                  <a:gd name="T15" fmla="*/ 10 h 128"/>
                  <a:gd name="T16" fmla="*/ 32 w 130"/>
                  <a:gd name="T17" fmla="*/ 0 h 128"/>
                  <a:gd name="T18" fmla="*/ 22 w 130"/>
                  <a:gd name="T19" fmla="*/ 10 h 128"/>
                  <a:gd name="T20" fmla="*/ 11 w 130"/>
                  <a:gd name="T21" fmla="*/ 10 h 128"/>
                  <a:gd name="T22" fmla="*/ 11 w 130"/>
                  <a:gd name="T23" fmla="*/ 64 h 128"/>
                  <a:gd name="T24" fmla="*/ 0 w 130"/>
                  <a:gd name="T25" fmla="*/ 64 h 128"/>
                  <a:gd name="T26" fmla="*/ 0 w 130"/>
                  <a:gd name="T27" fmla="*/ 85 h 128"/>
                  <a:gd name="T28" fmla="*/ 22 w 130"/>
                  <a:gd name="T29" fmla="*/ 96 h 128"/>
                  <a:gd name="T30" fmla="*/ 22 w 130"/>
                  <a:gd name="T31" fmla="*/ 128 h 128"/>
                  <a:gd name="T32" fmla="*/ 54 w 130"/>
                  <a:gd name="T33" fmla="*/ 106 h 128"/>
                  <a:gd name="T34" fmla="*/ 119 w 130"/>
                  <a:gd name="T35" fmla="*/ 106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 h="128">
                    <a:moveTo>
                      <a:pt x="119" y="106"/>
                    </a:moveTo>
                    <a:lnTo>
                      <a:pt x="119" y="74"/>
                    </a:lnTo>
                    <a:lnTo>
                      <a:pt x="130" y="42"/>
                    </a:lnTo>
                    <a:lnTo>
                      <a:pt x="119" y="21"/>
                    </a:lnTo>
                    <a:lnTo>
                      <a:pt x="97" y="10"/>
                    </a:lnTo>
                    <a:lnTo>
                      <a:pt x="76" y="10"/>
                    </a:lnTo>
                    <a:lnTo>
                      <a:pt x="65" y="0"/>
                    </a:lnTo>
                    <a:lnTo>
                      <a:pt x="54" y="10"/>
                    </a:lnTo>
                    <a:lnTo>
                      <a:pt x="32" y="0"/>
                    </a:lnTo>
                    <a:lnTo>
                      <a:pt x="22" y="10"/>
                    </a:lnTo>
                    <a:lnTo>
                      <a:pt x="11" y="10"/>
                    </a:lnTo>
                    <a:lnTo>
                      <a:pt x="11" y="64"/>
                    </a:lnTo>
                    <a:lnTo>
                      <a:pt x="0" y="64"/>
                    </a:lnTo>
                    <a:lnTo>
                      <a:pt x="0" y="85"/>
                    </a:lnTo>
                    <a:lnTo>
                      <a:pt x="22" y="96"/>
                    </a:lnTo>
                    <a:lnTo>
                      <a:pt x="22" y="128"/>
                    </a:lnTo>
                    <a:lnTo>
                      <a:pt x="54" y="106"/>
                    </a:lnTo>
                    <a:lnTo>
                      <a:pt x="119" y="10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1" name="Freeform 187"/>
              <p:cNvSpPr>
                <a:spLocks/>
              </p:cNvSpPr>
              <p:nvPr/>
            </p:nvSpPr>
            <p:spPr bwMode="auto">
              <a:xfrm>
                <a:off x="3934" y="2468"/>
                <a:ext cx="76" cy="130"/>
              </a:xfrm>
              <a:custGeom>
                <a:avLst/>
                <a:gdLst>
                  <a:gd name="T0" fmla="*/ 66 w 76"/>
                  <a:gd name="T1" fmla="*/ 55 h 130"/>
                  <a:gd name="T2" fmla="*/ 43 w 76"/>
                  <a:gd name="T3" fmla="*/ 0 h 130"/>
                  <a:gd name="T4" fmla="*/ 0 w 76"/>
                  <a:gd name="T5" fmla="*/ 0 h 130"/>
                  <a:gd name="T6" fmla="*/ 0 w 76"/>
                  <a:gd name="T7" fmla="*/ 44 h 130"/>
                  <a:gd name="T8" fmla="*/ 12 w 76"/>
                  <a:gd name="T9" fmla="*/ 66 h 130"/>
                  <a:gd name="T10" fmla="*/ 0 w 76"/>
                  <a:gd name="T11" fmla="*/ 98 h 130"/>
                  <a:gd name="T12" fmla="*/ 0 w 76"/>
                  <a:gd name="T13" fmla="*/ 130 h 130"/>
                  <a:gd name="T14" fmla="*/ 12 w 76"/>
                  <a:gd name="T15" fmla="*/ 130 h 130"/>
                  <a:gd name="T16" fmla="*/ 76 w 76"/>
                  <a:gd name="T17" fmla="*/ 109 h 130"/>
                  <a:gd name="T18" fmla="*/ 76 w 76"/>
                  <a:gd name="T19" fmla="*/ 98 h 130"/>
                  <a:gd name="T20" fmla="*/ 66 w 76"/>
                  <a:gd name="T21" fmla="*/ 5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0">
                    <a:moveTo>
                      <a:pt x="66" y="55"/>
                    </a:moveTo>
                    <a:lnTo>
                      <a:pt x="43" y="0"/>
                    </a:lnTo>
                    <a:lnTo>
                      <a:pt x="0" y="0"/>
                    </a:lnTo>
                    <a:lnTo>
                      <a:pt x="0" y="44"/>
                    </a:lnTo>
                    <a:lnTo>
                      <a:pt x="12" y="66"/>
                    </a:lnTo>
                    <a:lnTo>
                      <a:pt x="0" y="98"/>
                    </a:lnTo>
                    <a:lnTo>
                      <a:pt x="0" y="130"/>
                    </a:lnTo>
                    <a:lnTo>
                      <a:pt x="12" y="130"/>
                    </a:lnTo>
                    <a:lnTo>
                      <a:pt x="76" y="109"/>
                    </a:lnTo>
                    <a:lnTo>
                      <a:pt x="76" y="98"/>
                    </a:lnTo>
                    <a:lnTo>
                      <a:pt x="66" y="55"/>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2" name="Freeform 188"/>
              <p:cNvSpPr>
                <a:spLocks/>
              </p:cNvSpPr>
              <p:nvPr/>
            </p:nvSpPr>
            <p:spPr bwMode="auto">
              <a:xfrm>
                <a:off x="3934" y="2468"/>
                <a:ext cx="76" cy="130"/>
              </a:xfrm>
              <a:custGeom>
                <a:avLst/>
                <a:gdLst>
                  <a:gd name="T0" fmla="*/ 66 w 76"/>
                  <a:gd name="T1" fmla="*/ 55 h 130"/>
                  <a:gd name="T2" fmla="*/ 43 w 76"/>
                  <a:gd name="T3" fmla="*/ 0 h 130"/>
                  <a:gd name="T4" fmla="*/ 0 w 76"/>
                  <a:gd name="T5" fmla="*/ 0 h 130"/>
                  <a:gd name="T6" fmla="*/ 0 w 76"/>
                  <a:gd name="T7" fmla="*/ 44 h 130"/>
                  <a:gd name="T8" fmla="*/ 12 w 76"/>
                  <a:gd name="T9" fmla="*/ 66 h 130"/>
                  <a:gd name="T10" fmla="*/ 0 w 76"/>
                  <a:gd name="T11" fmla="*/ 98 h 130"/>
                  <a:gd name="T12" fmla="*/ 0 w 76"/>
                  <a:gd name="T13" fmla="*/ 130 h 130"/>
                  <a:gd name="T14" fmla="*/ 12 w 76"/>
                  <a:gd name="T15" fmla="*/ 130 h 130"/>
                  <a:gd name="T16" fmla="*/ 76 w 76"/>
                  <a:gd name="T17" fmla="*/ 109 h 130"/>
                  <a:gd name="T18" fmla="*/ 76 w 76"/>
                  <a:gd name="T19" fmla="*/ 98 h 130"/>
                  <a:gd name="T20" fmla="*/ 66 w 76"/>
                  <a:gd name="T21" fmla="*/ 5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0">
                    <a:moveTo>
                      <a:pt x="66" y="55"/>
                    </a:moveTo>
                    <a:lnTo>
                      <a:pt x="43" y="0"/>
                    </a:lnTo>
                    <a:lnTo>
                      <a:pt x="0" y="0"/>
                    </a:lnTo>
                    <a:lnTo>
                      <a:pt x="0" y="44"/>
                    </a:lnTo>
                    <a:lnTo>
                      <a:pt x="12" y="66"/>
                    </a:lnTo>
                    <a:lnTo>
                      <a:pt x="0" y="98"/>
                    </a:lnTo>
                    <a:lnTo>
                      <a:pt x="0" y="130"/>
                    </a:lnTo>
                    <a:lnTo>
                      <a:pt x="12" y="130"/>
                    </a:lnTo>
                    <a:lnTo>
                      <a:pt x="76" y="109"/>
                    </a:lnTo>
                    <a:lnTo>
                      <a:pt x="76" y="98"/>
                    </a:lnTo>
                    <a:lnTo>
                      <a:pt x="66" y="5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3" name="Freeform 189"/>
              <p:cNvSpPr>
                <a:spLocks/>
              </p:cNvSpPr>
              <p:nvPr/>
            </p:nvSpPr>
            <p:spPr bwMode="auto">
              <a:xfrm>
                <a:off x="3934" y="2468"/>
                <a:ext cx="76" cy="130"/>
              </a:xfrm>
              <a:custGeom>
                <a:avLst/>
                <a:gdLst>
                  <a:gd name="T0" fmla="*/ 66 w 76"/>
                  <a:gd name="T1" fmla="*/ 55 h 130"/>
                  <a:gd name="T2" fmla="*/ 43 w 76"/>
                  <a:gd name="T3" fmla="*/ 0 h 130"/>
                  <a:gd name="T4" fmla="*/ 0 w 76"/>
                  <a:gd name="T5" fmla="*/ 0 h 130"/>
                  <a:gd name="T6" fmla="*/ 0 w 76"/>
                  <a:gd name="T7" fmla="*/ 44 h 130"/>
                  <a:gd name="T8" fmla="*/ 12 w 76"/>
                  <a:gd name="T9" fmla="*/ 66 h 130"/>
                  <a:gd name="T10" fmla="*/ 0 w 76"/>
                  <a:gd name="T11" fmla="*/ 98 h 130"/>
                  <a:gd name="T12" fmla="*/ 0 w 76"/>
                  <a:gd name="T13" fmla="*/ 130 h 130"/>
                  <a:gd name="T14" fmla="*/ 12 w 76"/>
                  <a:gd name="T15" fmla="*/ 130 h 130"/>
                  <a:gd name="T16" fmla="*/ 76 w 76"/>
                  <a:gd name="T17" fmla="*/ 109 h 130"/>
                  <a:gd name="T18" fmla="*/ 76 w 76"/>
                  <a:gd name="T19" fmla="*/ 98 h 130"/>
                  <a:gd name="T20" fmla="*/ 66 w 76"/>
                  <a:gd name="T21" fmla="*/ 55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6" h="130">
                    <a:moveTo>
                      <a:pt x="66" y="55"/>
                    </a:moveTo>
                    <a:lnTo>
                      <a:pt x="43" y="0"/>
                    </a:lnTo>
                    <a:lnTo>
                      <a:pt x="0" y="0"/>
                    </a:lnTo>
                    <a:lnTo>
                      <a:pt x="0" y="44"/>
                    </a:lnTo>
                    <a:lnTo>
                      <a:pt x="12" y="66"/>
                    </a:lnTo>
                    <a:lnTo>
                      <a:pt x="0" y="98"/>
                    </a:lnTo>
                    <a:lnTo>
                      <a:pt x="0" y="130"/>
                    </a:lnTo>
                    <a:lnTo>
                      <a:pt x="12" y="130"/>
                    </a:lnTo>
                    <a:lnTo>
                      <a:pt x="76" y="109"/>
                    </a:lnTo>
                    <a:lnTo>
                      <a:pt x="76" y="98"/>
                    </a:lnTo>
                    <a:lnTo>
                      <a:pt x="66" y="5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4" name="Freeform 190"/>
              <p:cNvSpPr>
                <a:spLocks/>
              </p:cNvSpPr>
              <p:nvPr/>
            </p:nvSpPr>
            <p:spPr bwMode="auto">
              <a:xfrm>
                <a:off x="3999" y="2210"/>
                <a:ext cx="325" cy="249"/>
              </a:xfrm>
              <a:custGeom>
                <a:avLst/>
                <a:gdLst>
                  <a:gd name="T0" fmla="*/ 65 w 325"/>
                  <a:gd name="T1" fmla="*/ 249 h 249"/>
                  <a:gd name="T2" fmla="*/ 65 w 325"/>
                  <a:gd name="T3" fmla="*/ 238 h 249"/>
                  <a:gd name="T4" fmla="*/ 87 w 325"/>
                  <a:gd name="T5" fmla="*/ 205 h 249"/>
                  <a:gd name="T6" fmla="*/ 98 w 325"/>
                  <a:gd name="T7" fmla="*/ 205 h 249"/>
                  <a:gd name="T8" fmla="*/ 141 w 325"/>
                  <a:gd name="T9" fmla="*/ 216 h 249"/>
                  <a:gd name="T10" fmla="*/ 152 w 325"/>
                  <a:gd name="T11" fmla="*/ 216 h 249"/>
                  <a:gd name="T12" fmla="*/ 184 w 325"/>
                  <a:gd name="T13" fmla="*/ 238 h 249"/>
                  <a:gd name="T14" fmla="*/ 206 w 325"/>
                  <a:gd name="T15" fmla="*/ 216 h 249"/>
                  <a:gd name="T16" fmla="*/ 249 w 325"/>
                  <a:gd name="T17" fmla="*/ 216 h 249"/>
                  <a:gd name="T18" fmla="*/ 271 w 325"/>
                  <a:gd name="T19" fmla="*/ 194 h 249"/>
                  <a:gd name="T20" fmla="*/ 314 w 325"/>
                  <a:gd name="T21" fmla="*/ 140 h 249"/>
                  <a:gd name="T22" fmla="*/ 325 w 325"/>
                  <a:gd name="T23" fmla="*/ 65 h 249"/>
                  <a:gd name="T24" fmla="*/ 292 w 325"/>
                  <a:gd name="T25" fmla="*/ 32 h 249"/>
                  <a:gd name="T26" fmla="*/ 292 w 325"/>
                  <a:gd name="T27" fmla="*/ 11 h 249"/>
                  <a:gd name="T28" fmla="*/ 283 w 325"/>
                  <a:gd name="T29" fmla="*/ 0 h 249"/>
                  <a:gd name="T30" fmla="*/ 227 w 325"/>
                  <a:gd name="T31" fmla="*/ 0 h 249"/>
                  <a:gd name="T32" fmla="*/ 98 w 325"/>
                  <a:gd name="T33" fmla="*/ 87 h 249"/>
                  <a:gd name="T34" fmla="*/ 76 w 325"/>
                  <a:gd name="T35" fmla="*/ 87 h 249"/>
                  <a:gd name="T36" fmla="*/ 76 w 325"/>
                  <a:gd name="T37" fmla="*/ 151 h 249"/>
                  <a:gd name="T38" fmla="*/ 65 w 325"/>
                  <a:gd name="T39" fmla="*/ 173 h 249"/>
                  <a:gd name="T40" fmla="*/ 0 w 325"/>
                  <a:gd name="T41" fmla="*/ 184 h 249"/>
                  <a:gd name="T42" fmla="*/ 0 w 325"/>
                  <a:gd name="T43" fmla="*/ 205 h 249"/>
                  <a:gd name="T44" fmla="*/ 22 w 325"/>
                  <a:gd name="T45" fmla="*/ 238 h 249"/>
                  <a:gd name="T46" fmla="*/ 43 w 325"/>
                  <a:gd name="T47" fmla="*/ 238 h 249"/>
                  <a:gd name="T48" fmla="*/ 65 w 325"/>
                  <a:gd name="T4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249">
                    <a:moveTo>
                      <a:pt x="65" y="249"/>
                    </a:moveTo>
                    <a:lnTo>
                      <a:pt x="65" y="238"/>
                    </a:lnTo>
                    <a:lnTo>
                      <a:pt x="87" y="205"/>
                    </a:lnTo>
                    <a:lnTo>
                      <a:pt x="98" y="205"/>
                    </a:lnTo>
                    <a:lnTo>
                      <a:pt x="141" y="216"/>
                    </a:lnTo>
                    <a:lnTo>
                      <a:pt x="152" y="216"/>
                    </a:lnTo>
                    <a:lnTo>
                      <a:pt x="184" y="238"/>
                    </a:lnTo>
                    <a:lnTo>
                      <a:pt x="206" y="216"/>
                    </a:lnTo>
                    <a:lnTo>
                      <a:pt x="249" y="216"/>
                    </a:lnTo>
                    <a:lnTo>
                      <a:pt x="271" y="194"/>
                    </a:lnTo>
                    <a:lnTo>
                      <a:pt x="314" y="140"/>
                    </a:lnTo>
                    <a:lnTo>
                      <a:pt x="325" y="65"/>
                    </a:lnTo>
                    <a:lnTo>
                      <a:pt x="292" y="32"/>
                    </a:lnTo>
                    <a:lnTo>
                      <a:pt x="292" y="11"/>
                    </a:lnTo>
                    <a:lnTo>
                      <a:pt x="283" y="0"/>
                    </a:lnTo>
                    <a:lnTo>
                      <a:pt x="227" y="0"/>
                    </a:lnTo>
                    <a:lnTo>
                      <a:pt x="98" y="87"/>
                    </a:lnTo>
                    <a:lnTo>
                      <a:pt x="76" y="87"/>
                    </a:lnTo>
                    <a:lnTo>
                      <a:pt x="76" y="151"/>
                    </a:lnTo>
                    <a:lnTo>
                      <a:pt x="65" y="173"/>
                    </a:lnTo>
                    <a:lnTo>
                      <a:pt x="0" y="184"/>
                    </a:lnTo>
                    <a:lnTo>
                      <a:pt x="0" y="205"/>
                    </a:lnTo>
                    <a:lnTo>
                      <a:pt x="22" y="238"/>
                    </a:lnTo>
                    <a:lnTo>
                      <a:pt x="43" y="238"/>
                    </a:lnTo>
                    <a:lnTo>
                      <a:pt x="65" y="24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5" name="Freeform 191"/>
              <p:cNvSpPr>
                <a:spLocks/>
              </p:cNvSpPr>
              <p:nvPr/>
            </p:nvSpPr>
            <p:spPr bwMode="auto">
              <a:xfrm>
                <a:off x="3999" y="2210"/>
                <a:ext cx="325" cy="249"/>
              </a:xfrm>
              <a:custGeom>
                <a:avLst/>
                <a:gdLst>
                  <a:gd name="T0" fmla="*/ 65 w 325"/>
                  <a:gd name="T1" fmla="*/ 249 h 249"/>
                  <a:gd name="T2" fmla="*/ 65 w 325"/>
                  <a:gd name="T3" fmla="*/ 238 h 249"/>
                  <a:gd name="T4" fmla="*/ 87 w 325"/>
                  <a:gd name="T5" fmla="*/ 205 h 249"/>
                  <a:gd name="T6" fmla="*/ 98 w 325"/>
                  <a:gd name="T7" fmla="*/ 205 h 249"/>
                  <a:gd name="T8" fmla="*/ 141 w 325"/>
                  <a:gd name="T9" fmla="*/ 216 h 249"/>
                  <a:gd name="T10" fmla="*/ 152 w 325"/>
                  <a:gd name="T11" fmla="*/ 216 h 249"/>
                  <a:gd name="T12" fmla="*/ 184 w 325"/>
                  <a:gd name="T13" fmla="*/ 238 h 249"/>
                  <a:gd name="T14" fmla="*/ 206 w 325"/>
                  <a:gd name="T15" fmla="*/ 216 h 249"/>
                  <a:gd name="T16" fmla="*/ 249 w 325"/>
                  <a:gd name="T17" fmla="*/ 216 h 249"/>
                  <a:gd name="T18" fmla="*/ 271 w 325"/>
                  <a:gd name="T19" fmla="*/ 194 h 249"/>
                  <a:gd name="T20" fmla="*/ 314 w 325"/>
                  <a:gd name="T21" fmla="*/ 140 h 249"/>
                  <a:gd name="T22" fmla="*/ 325 w 325"/>
                  <a:gd name="T23" fmla="*/ 65 h 249"/>
                  <a:gd name="T24" fmla="*/ 292 w 325"/>
                  <a:gd name="T25" fmla="*/ 32 h 249"/>
                  <a:gd name="T26" fmla="*/ 292 w 325"/>
                  <a:gd name="T27" fmla="*/ 11 h 249"/>
                  <a:gd name="T28" fmla="*/ 283 w 325"/>
                  <a:gd name="T29" fmla="*/ 0 h 249"/>
                  <a:gd name="T30" fmla="*/ 227 w 325"/>
                  <a:gd name="T31" fmla="*/ 0 h 249"/>
                  <a:gd name="T32" fmla="*/ 98 w 325"/>
                  <a:gd name="T33" fmla="*/ 87 h 249"/>
                  <a:gd name="T34" fmla="*/ 76 w 325"/>
                  <a:gd name="T35" fmla="*/ 87 h 249"/>
                  <a:gd name="T36" fmla="*/ 76 w 325"/>
                  <a:gd name="T37" fmla="*/ 151 h 249"/>
                  <a:gd name="T38" fmla="*/ 65 w 325"/>
                  <a:gd name="T39" fmla="*/ 173 h 249"/>
                  <a:gd name="T40" fmla="*/ 0 w 325"/>
                  <a:gd name="T41" fmla="*/ 184 h 249"/>
                  <a:gd name="T42" fmla="*/ 0 w 325"/>
                  <a:gd name="T43" fmla="*/ 205 h 249"/>
                  <a:gd name="T44" fmla="*/ 22 w 325"/>
                  <a:gd name="T45" fmla="*/ 238 h 249"/>
                  <a:gd name="T46" fmla="*/ 43 w 325"/>
                  <a:gd name="T47" fmla="*/ 238 h 249"/>
                  <a:gd name="T48" fmla="*/ 65 w 325"/>
                  <a:gd name="T4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249">
                    <a:moveTo>
                      <a:pt x="65" y="249"/>
                    </a:moveTo>
                    <a:lnTo>
                      <a:pt x="65" y="238"/>
                    </a:lnTo>
                    <a:lnTo>
                      <a:pt x="87" y="205"/>
                    </a:lnTo>
                    <a:lnTo>
                      <a:pt x="98" y="205"/>
                    </a:lnTo>
                    <a:lnTo>
                      <a:pt x="141" y="216"/>
                    </a:lnTo>
                    <a:lnTo>
                      <a:pt x="152" y="216"/>
                    </a:lnTo>
                    <a:lnTo>
                      <a:pt x="184" y="238"/>
                    </a:lnTo>
                    <a:lnTo>
                      <a:pt x="206" y="216"/>
                    </a:lnTo>
                    <a:lnTo>
                      <a:pt x="249" y="216"/>
                    </a:lnTo>
                    <a:lnTo>
                      <a:pt x="271" y="194"/>
                    </a:lnTo>
                    <a:lnTo>
                      <a:pt x="314" y="140"/>
                    </a:lnTo>
                    <a:lnTo>
                      <a:pt x="325" y="65"/>
                    </a:lnTo>
                    <a:lnTo>
                      <a:pt x="292" y="32"/>
                    </a:lnTo>
                    <a:lnTo>
                      <a:pt x="292" y="11"/>
                    </a:lnTo>
                    <a:lnTo>
                      <a:pt x="283" y="0"/>
                    </a:lnTo>
                    <a:lnTo>
                      <a:pt x="227" y="0"/>
                    </a:lnTo>
                    <a:lnTo>
                      <a:pt x="98" y="87"/>
                    </a:lnTo>
                    <a:lnTo>
                      <a:pt x="76" y="87"/>
                    </a:lnTo>
                    <a:lnTo>
                      <a:pt x="76" y="151"/>
                    </a:lnTo>
                    <a:lnTo>
                      <a:pt x="65" y="173"/>
                    </a:lnTo>
                    <a:lnTo>
                      <a:pt x="0" y="184"/>
                    </a:lnTo>
                    <a:lnTo>
                      <a:pt x="0" y="205"/>
                    </a:lnTo>
                    <a:lnTo>
                      <a:pt x="22" y="238"/>
                    </a:lnTo>
                    <a:lnTo>
                      <a:pt x="43" y="238"/>
                    </a:lnTo>
                    <a:lnTo>
                      <a:pt x="65" y="24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6" name="Freeform 192"/>
              <p:cNvSpPr>
                <a:spLocks/>
              </p:cNvSpPr>
              <p:nvPr/>
            </p:nvSpPr>
            <p:spPr bwMode="auto">
              <a:xfrm>
                <a:off x="3999" y="2210"/>
                <a:ext cx="325" cy="249"/>
              </a:xfrm>
              <a:custGeom>
                <a:avLst/>
                <a:gdLst>
                  <a:gd name="T0" fmla="*/ 65 w 325"/>
                  <a:gd name="T1" fmla="*/ 249 h 249"/>
                  <a:gd name="T2" fmla="*/ 65 w 325"/>
                  <a:gd name="T3" fmla="*/ 238 h 249"/>
                  <a:gd name="T4" fmla="*/ 87 w 325"/>
                  <a:gd name="T5" fmla="*/ 205 h 249"/>
                  <a:gd name="T6" fmla="*/ 98 w 325"/>
                  <a:gd name="T7" fmla="*/ 205 h 249"/>
                  <a:gd name="T8" fmla="*/ 141 w 325"/>
                  <a:gd name="T9" fmla="*/ 216 h 249"/>
                  <a:gd name="T10" fmla="*/ 152 w 325"/>
                  <a:gd name="T11" fmla="*/ 216 h 249"/>
                  <a:gd name="T12" fmla="*/ 184 w 325"/>
                  <a:gd name="T13" fmla="*/ 238 h 249"/>
                  <a:gd name="T14" fmla="*/ 206 w 325"/>
                  <a:gd name="T15" fmla="*/ 216 h 249"/>
                  <a:gd name="T16" fmla="*/ 249 w 325"/>
                  <a:gd name="T17" fmla="*/ 216 h 249"/>
                  <a:gd name="T18" fmla="*/ 271 w 325"/>
                  <a:gd name="T19" fmla="*/ 194 h 249"/>
                  <a:gd name="T20" fmla="*/ 314 w 325"/>
                  <a:gd name="T21" fmla="*/ 140 h 249"/>
                  <a:gd name="T22" fmla="*/ 325 w 325"/>
                  <a:gd name="T23" fmla="*/ 65 h 249"/>
                  <a:gd name="T24" fmla="*/ 292 w 325"/>
                  <a:gd name="T25" fmla="*/ 32 h 249"/>
                  <a:gd name="T26" fmla="*/ 292 w 325"/>
                  <a:gd name="T27" fmla="*/ 11 h 249"/>
                  <a:gd name="T28" fmla="*/ 283 w 325"/>
                  <a:gd name="T29" fmla="*/ 0 h 249"/>
                  <a:gd name="T30" fmla="*/ 227 w 325"/>
                  <a:gd name="T31" fmla="*/ 0 h 249"/>
                  <a:gd name="T32" fmla="*/ 98 w 325"/>
                  <a:gd name="T33" fmla="*/ 87 h 249"/>
                  <a:gd name="T34" fmla="*/ 76 w 325"/>
                  <a:gd name="T35" fmla="*/ 87 h 249"/>
                  <a:gd name="T36" fmla="*/ 76 w 325"/>
                  <a:gd name="T37" fmla="*/ 151 h 249"/>
                  <a:gd name="T38" fmla="*/ 65 w 325"/>
                  <a:gd name="T39" fmla="*/ 173 h 249"/>
                  <a:gd name="T40" fmla="*/ 0 w 325"/>
                  <a:gd name="T41" fmla="*/ 184 h 249"/>
                  <a:gd name="T42" fmla="*/ 0 w 325"/>
                  <a:gd name="T43" fmla="*/ 205 h 249"/>
                  <a:gd name="T44" fmla="*/ 22 w 325"/>
                  <a:gd name="T45" fmla="*/ 238 h 249"/>
                  <a:gd name="T46" fmla="*/ 43 w 325"/>
                  <a:gd name="T47" fmla="*/ 238 h 249"/>
                  <a:gd name="T48" fmla="*/ 65 w 325"/>
                  <a:gd name="T49" fmla="*/ 249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325" h="249">
                    <a:moveTo>
                      <a:pt x="65" y="249"/>
                    </a:moveTo>
                    <a:lnTo>
                      <a:pt x="65" y="238"/>
                    </a:lnTo>
                    <a:lnTo>
                      <a:pt x="87" y="205"/>
                    </a:lnTo>
                    <a:lnTo>
                      <a:pt x="98" y="205"/>
                    </a:lnTo>
                    <a:lnTo>
                      <a:pt x="141" y="216"/>
                    </a:lnTo>
                    <a:lnTo>
                      <a:pt x="152" y="216"/>
                    </a:lnTo>
                    <a:lnTo>
                      <a:pt x="184" y="238"/>
                    </a:lnTo>
                    <a:lnTo>
                      <a:pt x="206" y="216"/>
                    </a:lnTo>
                    <a:lnTo>
                      <a:pt x="249" y="216"/>
                    </a:lnTo>
                    <a:lnTo>
                      <a:pt x="271" y="194"/>
                    </a:lnTo>
                    <a:lnTo>
                      <a:pt x="314" y="140"/>
                    </a:lnTo>
                    <a:lnTo>
                      <a:pt x="325" y="65"/>
                    </a:lnTo>
                    <a:lnTo>
                      <a:pt x="292" y="32"/>
                    </a:lnTo>
                    <a:lnTo>
                      <a:pt x="292" y="11"/>
                    </a:lnTo>
                    <a:lnTo>
                      <a:pt x="283" y="0"/>
                    </a:lnTo>
                    <a:lnTo>
                      <a:pt x="227" y="0"/>
                    </a:lnTo>
                    <a:lnTo>
                      <a:pt x="98" y="87"/>
                    </a:lnTo>
                    <a:lnTo>
                      <a:pt x="76" y="87"/>
                    </a:lnTo>
                    <a:lnTo>
                      <a:pt x="76" y="151"/>
                    </a:lnTo>
                    <a:lnTo>
                      <a:pt x="65" y="173"/>
                    </a:lnTo>
                    <a:lnTo>
                      <a:pt x="0" y="184"/>
                    </a:lnTo>
                    <a:lnTo>
                      <a:pt x="0" y="205"/>
                    </a:lnTo>
                    <a:lnTo>
                      <a:pt x="22" y="238"/>
                    </a:lnTo>
                    <a:lnTo>
                      <a:pt x="43" y="238"/>
                    </a:lnTo>
                    <a:lnTo>
                      <a:pt x="65" y="24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7" name="Freeform 193"/>
              <p:cNvSpPr>
                <a:spLocks/>
              </p:cNvSpPr>
              <p:nvPr/>
            </p:nvSpPr>
            <p:spPr bwMode="auto">
              <a:xfrm>
                <a:off x="3881" y="2394"/>
                <a:ext cx="152" cy="118"/>
              </a:xfrm>
              <a:custGeom>
                <a:avLst/>
                <a:gdLst>
                  <a:gd name="T0" fmla="*/ 129 w 152"/>
                  <a:gd name="T1" fmla="*/ 75 h 118"/>
                  <a:gd name="T2" fmla="*/ 152 w 152"/>
                  <a:gd name="T3" fmla="*/ 65 h 118"/>
                  <a:gd name="T4" fmla="*/ 152 w 152"/>
                  <a:gd name="T5" fmla="*/ 54 h 118"/>
                  <a:gd name="T6" fmla="*/ 141 w 152"/>
                  <a:gd name="T7" fmla="*/ 54 h 118"/>
                  <a:gd name="T8" fmla="*/ 119 w 152"/>
                  <a:gd name="T9" fmla="*/ 21 h 118"/>
                  <a:gd name="T10" fmla="*/ 119 w 152"/>
                  <a:gd name="T11" fmla="*/ 0 h 118"/>
                  <a:gd name="T12" fmla="*/ 87 w 152"/>
                  <a:gd name="T13" fmla="*/ 0 h 118"/>
                  <a:gd name="T14" fmla="*/ 65 w 152"/>
                  <a:gd name="T15" fmla="*/ 21 h 118"/>
                  <a:gd name="T16" fmla="*/ 32 w 152"/>
                  <a:gd name="T17" fmla="*/ 32 h 118"/>
                  <a:gd name="T18" fmla="*/ 0 w 152"/>
                  <a:gd name="T19" fmla="*/ 97 h 118"/>
                  <a:gd name="T20" fmla="*/ 11 w 152"/>
                  <a:gd name="T21" fmla="*/ 107 h 118"/>
                  <a:gd name="T22" fmla="*/ 32 w 152"/>
                  <a:gd name="T23" fmla="*/ 107 h 118"/>
                  <a:gd name="T24" fmla="*/ 54 w 152"/>
                  <a:gd name="T25" fmla="*/ 118 h 118"/>
                  <a:gd name="T26" fmla="*/ 54 w 152"/>
                  <a:gd name="T27" fmla="*/ 75 h 118"/>
                  <a:gd name="T28" fmla="*/ 129 w 152"/>
                  <a:gd name="T29"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18">
                    <a:moveTo>
                      <a:pt x="129" y="75"/>
                    </a:moveTo>
                    <a:lnTo>
                      <a:pt x="152" y="65"/>
                    </a:lnTo>
                    <a:lnTo>
                      <a:pt x="152" y="54"/>
                    </a:lnTo>
                    <a:lnTo>
                      <a:pt x="141" y="54"/>
                    </a:lnTo>
                    <a:lnTo>
                      <a:pt x="119" y="21"/>
                    </a:lnTo>
                    <a:lnTo>
                      <a:pt x="119" y="0"/>
                    </a:lnTo>
                    <a:lnTo>
                      <a:pt x="87" y="0"/>
                    </a:lnTo>
                    <a:lnTo>
                      <a:pt x="65" y="21"/>
                    </a:lnTo>
                    <a:lnTo>
                      <a:pt x="32" y="32"/>
                    </a:lnTo>
                    <a:lnTo>
                      <a:pt x="0" y="97"/>
                    </a:lnTo>
                    <a:lnTo>
                      <a:pt x="11" y="107"/>
                    </a:lnTo>
                    <a:lnTo>
                      <a:pt x="32" y="107"/>
                    </a:lnTo>
                    <a:lnTo>
                      <a:pt x="54" y="118"/>
                    </a:lnTo>
                    <a:lnTo>
                      <a:pt x="54" y="75"/>
                    </a:lnTo>
                    <a:lnTo>
                      <a:pt x="129" y="75"/>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28" name="Freeform 194"/>
              <p:cNvSpPr>
                <a:spLocks/>
              </p:cNvSpPr>
              <p:nvPr/>
            </p:nvSpPr>
            <p:spPr bwMode="auto">
              <a:xfrm>
                <a:off x="3881" y="2394"/>
                <a:ext cx="152" cy="118"/>
              </a:xfrm>
              <a:custGeom>
                <a:avLst/>
                <a:gdLst>
                  <a:gd name="T0" fmla="*/ 129 w 152"/>
                  <a:gd name="T1" fmla="*/ 75 h 118"/>
                  <a:gd name="T2" fmla="*/ 152 w 152"/>
                  <a:gd name="T3" fmla="*/ 65 h 118"/>
                  <a:gd name="T4" fmla="*/ 152 w 152"/>
                  <a:gd name="T5" fmla="*/ 54 h 118"/>
                  <a:gd name="T6" fmla="*/ 141 w 152"/>
                  <a:gd name="T7" fmla="*/ 54 h 118"/>
                  <a:gd name="T8" fmla="*/ 119 w 152"/>
                  <a:gd name="T9" fmla="*/ 21 h 118"/>
                  <a:gd name="T10" fmla="*/ 119 w 152"/>
                  <a:gd name="T11" fmla="*/ 0 h 118"/>
                  <a:gd name="T12" fmla="*/ 87 w 152"/>
                  <a:gd name="T13" fmla="*/ 0 h 118"/>
                  <a:gd name="T14" fmla="*/ 65 w 152"/>
                  <a:gd name="T15" fmla="*/ 21 h 118"/>
                  <a:gd name="T16" fmla="*/ 32 w 152"/>
                  <a:gd name="T17" fmla="*/ 32 h 118"/>
                  <a:gd name="T18" fmla="*/ 0 w 152"/>
                  <a:gd name="T19" fmla="*/ 97 h 118"/>
                  <a:gd name="T20" fmla="*/ 11 w 152"/>
                  <a:gd name="T21" fmla="*/ 107 h 118"/>
                  <a:gd name="T22" fmla="*/ 32 w 152"/>
                  <a:gd name="T23" fmla="*/ 107 h 118"/>
                  <a:gd name="T24" fmla="*/ 54 w 152"/>
                  <a:gd name="T25" fmla="*/ 118 h 118"/>
                  <a:gd name="T26" fmla="*/ 54 w 152"/>
                  <a:gd name="T27" fmla="*/ 75 h 118"/>
                  <a:gd name="T28" fmla="*/ 129 w 152"/>
                  <a:gd name="T29"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18">
                    <a:moveTo>
                      <a:pt x="129" y="75"/>
                    </a:moveTo>
                    <a:lnTo>
                      <a:pt x="152" y="65"/>
                    </a:lnTo>
                    <a:lnTo>
                      <a:pt x="152" y="54"/>
                    </a:lnTo>
                    <a:lnTo>
                      <a:pt x="141" y="54"/>
                    </a:lnTo>
                    <a:lnTo>
                      <a:pt x="119" y="21"/>
                    </a:lnTo>
                    <a:lnTo>
                      <a:pt x="119" y="0"/>
                    </a:lnTo>
                    <a:lnTo>
                      <a:pt x="87" y="0"/>
                    </a:lnTo>
                    <a:lnTo>
                      <a:pt x="65" y="21"/>
                    </a:lnTo>
                    <a:lnTo>
                      <a:pt x="32" y="32"/>
                    </a:lnTo>
                    <a:lnTo>
                      <a:pt x="0" y="97"/>
                    </a:lnTo>
                    <a:lnTo>
                      <a:pt x="11" y="107"/>
                    </a:lnTo>
                    <a:lnTo>
                      <a:pt x="32" y="107"/>
                    </a:lnTo>
                    <a:lnTo>
                      <a:pt x="54" y="118"/>
                    </a:lnTo>
                    <a:lnTo>
                      <a:pt x="54" y="75"/>
                    </a:lnTo>
                    <a:lnTo>
                      <a:pt x="129" y="7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29" name="Freeform 195"/>
              <p:cNvSpPr>
                <a:spLocks/>
              </p:cNvSpPr>
              <p:nvPr/>
            </p:nvSpPr>
            <p:spPr bwMode="auto">
              <a:xfrm>
                <a:off x="3881" y="2394"/>
                <a:ext cx="152" cy="118"/>
              </a:xfrm>
              <a:custGeom>
                <a:avLst/>
                <a:gdLst>
                  <a:gd name="T0" fmla="*/ 129 w 152"/>
                  <a:gd name="T1" fmla="*/ 75 h 118"/>
                  <a:gd name="T2" fmla="*/ 152 w 152"/>
                  <a:gd name="T3" fmla="*/ 65 h 118"/>
                  <a:gd name="T4" fmla="*/ 152 w 152"/>
                  <a:gd name="T5" fmla="*/ 54 h 118"/>
                  <a:gd name="T6" fmla="*/ 141 w 152"/>
                  <a:gd name="T7" fmla="*/ 54 h 118"/>
                  <a:gd name="T8" fmla="*/ 119 w 152"/>
                  <a:gd name="T9" fmla="*/ 21 h 118"/>
                  <a:gd name="T10" fmla="*/ 119 w 152"/>
                  <a:gd name="T11" fmla="*/ 0 h 118"/>
                  <a:gd name="T12" fmla="*/ 87 w 152"/>
                  <a:gd name="T13" fmla="*/ 0 h 118"/>
                  <a:gd name="T14" fmla="*/ 65 w 152"/>
                  <a:gd name="T15" fmla="*/ 21 h 118"/>
                  <a:gd name="T16" fmla="*/ 32 w 152"/>
                  <a:gd name="T17" fmla="*/ 32 h 118"/>
                  <a:gd name="T18" fmla="*/ 0 w 152"/>
                  <a:gd name="T19" fmla="*/ 97 h 118"/>
                  <a:gd name="T20" fmla="*/ 11 w 152"/>
                  <a:gd name="T21" fmla="*/ 107 h 118"/>
                  <a:gd name="T22" fmla="*/ 32 w 152"/>
                  <a:gd name="T23" fmla="*/ 107 h 118"/>
                  <a:gd name="T24" fmla="*/ 54 w 152"/>
                  <a:gd name="T25" fmla="*/ 118 h 118"/>
                  <a:gd name="T26" fmla="*/ 54 w 152"/>
                  <a:gd name="T27" fmla="*/ 75 h 118"/>
                  <a:gd name="T28" fmla="*/ 129 w 152"/>
                  <a:gd name="T29" fmla="*/ 7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2" h="118">
                    <a:moveTo>
                      <a:pt x="129" y="75"/>
                    </a:moveTo>
                    <a:lnTo>
                      <a:pt x="152" y="65"/>
                    </a:lnTo>
                    <a:lnTo>
                      <a:pt x="152" y="54"/>
                    </a:lnTo>
                    <a:lnTo>
                      <a:pt x="141" y="54"/>
                    </a:lnTo>
                    <a:lnTo>
                      <a:pt x="119" y="21"/>
                    </a:lnTo>
                    <a:lnTo>
                      <a:pt x="119" y="0"/>
                    </a:lnTo>
                    <a:lnTo>
                      <a:pt x="87" y="0"/>
                    </a:lnTo>
                    <a:lnTo>
                      <a:pt x="65" y="21"/>
                    </a:lnTo>
                    <a:lnTo>
                      <a:pt x="32" y="32"/>
                    </a:lnTo>
                    <a:lnTo>
                      <a:pt x="0" y="97"/>
                    </a:lnTo>
                    <a:lnTo>
                      <a:pt x="11" y="107"/>
                    </a:lnTo>
                    <a:lnTo>
                      <a:pt x="32" y="107"/>
                    </a:lnTo>
                    <a:lnTo>
                      <a:pt x="54" y="118"/>
                    </a:lnTo>
                    <a:lnTo>
                      <a:pt x="54" y="75"/>
                    </a:lnTo>
                    <a:lnTo>
                      <a:pt x="129" y="7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0" name="Freeform 196"/>
              <p:cNvSpPr>
                <a:spLocks/>
              </p:cNvSpPr>
              <p:nvPr/>
            </p:nvSpPr>
            <p:spPr bwMode="auto">
              <a:xfrm>
                <a:off x="3978" y="2468"/>
                <a:ext cx="43" cy="109"/>
              </a:xfrm>
              <a:custGeom>
                <a:avLst/>
                <a:gdLst>
                  <a:gd name="T0" fmla="*/ 32 w 43"/>
                  <a:gd name="T1" fmla="*/ 23 h 109"/>
                  <a:gd name="T2" fmla="*/ 32 w 43"/>
                  <a:gd name="T3" fmla="*/ 0 h 109"/>
                  <a:gd name="T4" fmla="*/ 0 w 43"/>
                  <a:gd name="T5" fmla="*/ 0 h 109"/>
                  <a:gd name="T6" fmla="*/ 21 w 43"/>
                  <a:gd name="T7" fmla="*/ 55 h 109"/>
                  <a:gd name="T8" fmla="*/ 32 w 43"/>
                  <a:gd name="T9" fmla="*/ 98 h 109"/>
                  <a:gd name="T10" fmla="*/ 32 w 43"/>
                  <a:gd name="T11" fmla="*/ 109 h 109"/>
                  <a:gd name="T12" fmla="*/ 43 w 43"/>
                  <a:gd name="T13" fmla="*/ 109 h 109"/>
                  <a:gd name="T14" fmla="*/ 43 w 43"/>
                  <a:gd name="T15" fmla="*/ 33 h 109"/>
                  <a:gd name="T16" fmla="*/ 32 w 43"/>
                  <a:gd name="T17"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9">
                    <a:moveTo>
                      <a:pt x="32" y="23"/>
                    </a:moveTo>
                    <a:lnTo>
                      <a:pt x="32" y="0"/>
                    </a:lnTo>
                    <a:lnTo>
                      <a:pt x="0" y="0"/>
                    </a:lnTo>
                    <a:lnTo>
                      <a:pt x="21" y="55"/>
                    </a:lnTo>
                    <a:lnTo>
                      <a:pt x="32" y="98"/>
                    </a:lnTo>
                    <a:lnTo>
                      <a:pt x="32" y="109"/>
                    </a:lnTo>
                    <a:lnTo>
                      <a:pt x="43" y="109"/>
                    </a:lnTo>
                    <a:lnTo>
                      <a:pt x="43" y="33"/>
                    </a:lnTo>
                    <a:lnTo>
                      <a:pt x="32" y="23"/>
                    </a:lnTo>
                    <a:close/>
                  </a:path>
                </a:pathLst>
              </a:custGeom>
              <a:solidFill>
                <a:srgbClr val="419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1" name="Freeform 197"/>
              <p:cNvSpPr>
                <a:spLocks/>
              </p:cNvSpPr>
              <p:nvPr/>
            </p:nvSpPr>
            <p:spPr bwMode="auto">
              <a:xfrm>
                <a:off x="3978" y="2468"/>
                <a:ext cx="43" cy="109"/>
              </a:xfrm>
              <a:custGeom>
                <a:avLst/>
                <a:gdLst>
                  <a:gd name="T0" fmla="*/ 32 w 43"/>
                  <a:gd name="T1" fmla="*/ 23 h 109"/>
                  <a:gd name="T2" fmla="*/ 32 w 43"/>
                  <a:gd name="T3" fmla="*/ 0 h 109"/>
                  <a:gd name="T4" fmla="*/ 0 w 43"/>
                  <a:gd name="T5" fmla="*/ 0 h 109"/>
                  <a:gd name="T6" fmla="*/ 21 w 43"/>
                  <a:gd name="T7" fmla="*/ 55 h 109"/>
                  <a:gd name="T8" fmla="*/ 32 w 43"/>
                  <a:gd name="T9" fmla="*/ 98 h 109"/>
                  <a:gd name="T10" fmla="*/ 32 w 43"/>
                  <a:gd name="T11" fmla="*/ 109 h 109"/>
                  <a:gd name="T12" fmla="*/ 43 w 43"/>
                  <a:gd name="T13" fmla="*/ 109 h 109"/>
                  <a:gd name="T14" fmla="*/ 43 w 43"/>
                  <a:gd name="T15" fmla="*/ 33 h 109"/>
                  <a:gd name="T16" fmla="*/ 32 w 43"/>
                  <a:gd name="T17"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9">
                    <a:moveTo>
                      <a:pt x="32" y="23"/>
                    </a:moveTo>
                    <a:lnTo>
                      <a:pt x="32" y="0"/>
                    </a:lnTo>
                    <a:lnTo>
                      <a:pt x="0" y="0"/>
                    </a:lnTo>
                    <a:lnTo>
                      <a:pt x="21" y="55"/>
                    </a:lnTo>
                    <a:lnTo>
                      <a:pt x="32" y="98"/>
                    </a:lnTo>
                    <a:lnTo>
                      <a:pt x="32" y="109"/>
                    </a:lnTo>
                    <a:lnTo>
                      <a:pt x="43" y="109"/>
                    </a:lnTo>
                    <a:lnTo>
                      <a:pt x="43" y="33"/>
                    </a:lnTo>
                    <a:lnTo>
                      <a:pt x="32" y="2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2" name="Freeform 198"/>
              <p:cNvSpPr>
                <a:spLocks/>
              </p:cNvSpPr>
              <p:nvPr/>
            </p:nvSpPr>
            <p:spPr bwMode="auto">
              <a:xfrm>
                <a:off x="3978" y="2468"/>
                <a:ext cx="43" cy="109"/>
              </a:xfrm>
              <a:custGeom>
                <a:avLst/>
                <a:gdLst>
                  <a:gd name="T0" fmla="*/ 32 w 43"/>
                  <a:gd name="T1" fmla="*/ 23 h 109"/>
                  <a:gd name="T2" fmla="*/ 32 w 43"/>
                  <a:gd name="T3" fmla="*/ 0 h 109"/>
                  <a:gd name="T4" fmla="*/ 0 w 43"/>
                  <a:gd name="T5" fmla="*/ 0 h 109"/>
                  <a:gd name="T6" fmla="*/ 21 w 43"/>
                  <a:gd name="T7" fmla="*/ 55 h 109"/>
                  <a:gd name="T8" fmla="*/ 32 w 43"/>
                  <a:gd name="T9" fmla="*/ 98 h 109"/>
                  <a:gd name="T10" fmla="*/ 32 w 43"/>
                  <a:gd name="T11" fmla="*/ 109 h 109"/>
                  <a:gd name="T12" fmla="*/ 43 w 43"/>
                  <a:gd name="T13" fmla="*/ 109 h 109"/>
                  <a:gd name="T14" fmla="*/ 43 w 43"/>
                  <a:gd name="T15" fmla="*/ 33 h 109"/>
                  <a:gd name="T16" fmla="*/ 32 w 43"/>
                  <a:gd name="T17" fmla="*/ 23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3" h="109">
                    <a:moveTo>
                      <a:pt x="32" y="23"/>
                    </a:moveTo>
                    <a:lnTo>
                      <a:pt x="32" y="0"/>
                    </a:lnTo>
                    <a:lnTo>
                      <a:pt x="0" y="0"/>
                    </a:lnTo>
                    <a:lnTo>
                      <a:pt x="21" y="55"/>
                    </a:lnTo>
                    <a:lnTo>
                      <a:pt x="32" y="98"/>
                    </a:lnTo>
                    <a:lnTo>
                      <a:pt x="32" y="109"/>
                    </a:lnTo>
                    <a:lnTo>
                      <a:pt x="43" y="109"/>
                    </a:lnTo>
                    <a:lnTo>
                      <a:pt x="43" y="33"/>
                    </a:lnTo>
                    <a:lnTo>
                      <a:pt x="32" y="2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3" name="Freeform 199"/>
              <p:cNvSpPr>
                <a:spLocks/>
              </p:cNvSpPr>
              <p:nvPr/>
            </p:nvSpPr>
            <p:spPr bwMode="auto">
              <a:xfrm>
                <a:off x="4010" y="2447"/>
                <a:ext cx="54" cy="130"/>
              </a:xfrm>
              <a:custGeom>
                <a:avLst/>
                <a:gdLst>
                  <a:gd name="T0" fmla="*/ 0 w 54"/>
                  <a:gd name="T1" fmla="*/ 44 h 130"/>
                  <a:gd name="T2" fmla="*/ 11 w 54"/>
                  <a:gd name="T3" fmla="*/ 54 h 130"/>
                  <a:gd name="T4" fmla="*/ 11 w 54"/>
                  <a:gd name="T5" fmla="*/ 130 h 130"/>
                  <a:gd name="T6" fmla="*/ 32 w 54"/>
                  <a:gd name="T7" fmla="*/ 130 h 130"/>
                  <a:gd name="T8" fmla="*/ 32 w 54"/>
                  <a:gd name="T9" fmla="*/ 87 h 130"/>
                  <a:gd name="T10" fmla="*/ 54 w 54"/>
                  <a:gd name="T11" fmla="*/ 44 h 130"/>
                  <a:gd name="T12" fmla="*/ 54 w 54"/>
                  <a:gd name="T13" fmla="*/ 12 h 130"/>
                  <a:gd name="T14" fmla="*/ 32 w 54"/>
                  <a:gd name="T15" fmla="*/ 0 h 130"/>
                  <a:gd name="T16" fmla="*/ 22 w 54"/>
                  <a:gd name="T17" fmla="*/ 0 h 130"/>
                  <a:gd name="T18" fmla="*/ 22 w 54"/>
                  <a:gd name="T19" fmla="*/ 12 h 130"/>
                  <a:gd name="T20" fmla="*/ 0 w 54"/>
                  <a:gd name="T21" fmla="*/ 21 h 130"/>
                  <a:gd name="T22" fmla="*/ 0 w 54"/>
                  <a:gd name="T23" fmla="*/ 4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30">
                    <a:moveTo>
                      <a:pt x="0" y="44"/>
                    </a:moveTo>
                    <a:lnTo>
                      <a:pt x="11" y="54"/>
                    </a:lnTo>
                    <a:lnTo>
                      <a:pt x="11" y="130"/>
                    </a:lnTo>
                    <a:lnTo>
                      <a:pt x="32" y="130"/>
                    </a:lnTo>
                    <a:lnTo>
                      <a:pt x="32" y="87"/>
                    </a:lnTo>
                    <a:lnTo>
                      <a:pt x="54" y="44"/>
                    </a:lnTo>
                    <a:lnTo>
                      <a:pt x="54" y="12"/>
                    </a:lnTo>
                    <a:lnTo>
                      <a:pt x="32" y="0"/>
                    </a:lnTo>
                    <a:lnTo>
                      <a:pt x="22" y="0"/>
                    </a:lnTo>
                    <a:lnTo>
                      <a:pt x="22" y="12"/>
                    </a:lnTo>
                    <a:lnTo>
                      <a:pt x="0" y="21"/>
                    </a:lnTo>
                    <a:lnTo>
                      <a:pt x="0" y="4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4" name="Freeform 200"/>
              <p:cNvSpPr>
                <a:spLocks/>
              </p:cNvSpPr>
              <p:nvPr/>
            </p:nvSpPr>
            <p:spPr bwMode="auto">
              <a:xfrm>
                <a:off x="4010" y="2447"/>
                <a:ext cx="54" cy="130"/>
              </a:xfrm>
              <a:custGeom>
                <a:avLst/>
                <a:gdLst>
                  <a:gd name="T0" fmla="*/ 0 w 54"/>
                  <a:gd name="T1" fmla="*/ 44 h 130"/>
                  <a:gd name="T2" fmla="*/ 11 w 54"/>
                  <a:gd name="T3" fmla="*/ 54 h 130"/>
                  <a:gd name="T4" fmla="*/ 11 w 54"/>
                  <a:gd name="T5" fmla="*/ 130 h 130"/>
                  <a:gd name="T6" fmla="*/ 32 w 54"/>
                  <a:gd name="T7" fmla="*/ 130 h 130"/>
                  <a:gd name="T8" fmla="*/ 32 w 54"/>
                  <a:gd name="T9" fmla="*/ 87 h 130"/>
                  <a:gd name="T10" fmla="*/ 54 w 54"/>
                  <a:gd name="T11" fmla="*/ 44 h 130"/>
                  <a:gd name="T12" fmla="*/ 54 w 54"/>
                  <a:gd name="T13" fmla="*/ 12 h 130"/>
                  <a:gd name="T14" fmla="*/ 32 w 54"/>
                  <a:gd name="T15" fmla="*/ 0 h 130"/>
                  <a:gd name="T16" fmla="*/ 22 w 54"/>
                  <a:gd name="T17" fmla="*/ 0 h 130"/>
                  <a:gd name="T18" fmla="*/ 22 w 54"/>
                  <a:gd name="T19" fmla="*/ 12 h 130"/>
                  <a:gd name="T20" fmla="*/ 0 w 54"/>
                  <a:gd name="T21" fmla="*/ 21 h 130"/>
                  <a:gd name="T22" fmla="*/ 0 w 54"/>
                  <a:gd name="T23" fmla="*/ 4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30">
                    <a:moveTo>
                      <a:pt x="0" y="44"/>
                    </a:moveTo>
                    <a:lnTo>
                      <a:pt x="11" y="54"/>
                    </a:lnTo>
                    <a:lnTo>
                      <a:pt x="11" y="130"/>
                    </a:lnTo>
                    <a:lnTo>
                      <a:pt x="32" y="130"/>
                    </a:lnTo>
                    <a:lnTo>
                      <a:pt x="32" y="87"/>
                    </a:lnTo>
                    <a:lnTo>
                      <a:pt x="54" y="44"/>
                    </a:lnTo>
                    <a:lnTo>
                      <a:pt x="54" y="12"/>
                    </a:lnTo>
                    <a:lnTo>
                      <a:pt x="32" y="0"/>
                    </a:lnTo>
                    <a:lnTo>
                      <a:pt x="22" y="0"/>
                    </a:lnTo>
                    <a:lnTo>
                      <a:pt x="22" y="12"/>
                    </a:lnTo>
                    <a:lnTo>
                      <a:pt x="0" y="21"/>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5" name="Freeform 201"/>
              <p:cNvSpPr>
                <a:spLocks/>
              </p:cNvSpPr>
              <p:nvPr/>
            </p:nvSpPr>
            <p:spPr bwMode="auto">
              <a:xfrm>
                <a:off x="4010" y="2447"/>
                <a:ext cx="54" cy="130"/>
              </a:xfrm>
              <a:custGeom>
                <a:avLst/>
                <a:gdLst>
                  <a:gd name="T0" fmla="*/ 0 w 54"/>
                  <a:gd name="T1" fmla="*/ 44 h 130"/>
                  <a:gd name="T2" fmla="*/ 11 w 54"/>
                  <a:gd name="T3" fmla="*/ 54 h 130"/>
                  <a:gd name="T4" fmla="*/ 11 w 54"/>
                  <a:gd name="T5" fmla="*/ 130 h 130"/>
                  <a:gd name="T6" fmla="*/ 32 w 54"/>
                  <a:gd name="T7" fmla="*/ 130 h 130"/>
                  <a:gd name="T8" fmla="*/ 32 w 54"/>
                  <a:gd name="T9" fmla="*/ 87 h 130"/>
                  <a:gd name="T10" fmla="*/ 54 w 54"/>
                  <a:gd name="T11" fmla="*/ 44 h 130"/>
                  <a:gd name="T12" fmla="*/ 54 w 54"/>
                  <a:gd name="T13" fmla="*/ 12 h 130"/>
                  <a:gd name="T14" fmla="*/ 32 w 54"/>
                  <a:gd name="T15" fmla="*/ 0 h 130"/>
                  <a:gd name="T16" fmla="*/ 22 w 54"/>
                  <a:gd name="T17" fmla="*/ 0 h 130"/>
                  <a:gd name="T18" fmla="*/ 22 w 54"/>
                  <a:gd name="T19" fmla="*/ 12 h 130"/>
                  <a:gd name="T20" fmla="*/ 0 w 54"/>
                  <a:gd name="T21" fmla="*/ 21 h 130"/>
                  <a:gd name="T22" fmla="*/ 0 w 54"/>
                  <a:gd name="T23" fmla="*/ 44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4" h="130">
                    <a:moveTo>
                      <a:pt x="0" y="44"/>
                    </a:moveTo>
                    <a:lnTo>
                      <a:pt x="11" y="54"/>
                    </a:lnTo>
                    <a:lnTo>
                      <a:pt x="11" y="130"/>
                    </a:lnTo>
                    <a:lnTo>
                      <a:pt x="32" y="130"/>
                    </a:lnTo>
                    <a:lnTo>
                      <a:pt x="32" y="87"/>
                    </a:lnTo>
                    <a:lnTo>
                      <a:pt x="54" y="44"/>
                    </a:lnTo>
                    <a:lnTo>
                      <a:pt x="54" y="12"/>
                    </a:lnTo>
                    <a:lnTo>
                      <a:pt x="32" y="0"/>
                    </a:lnTo>
                    <a:lnTo>
                      <a:pt x="22" y="0"/>
                    </a:lnTo>
                    <a:lnTo>
                      <a:pt x="22" y="12"/>
                    </a:lnTo>
                    <a:lnTo>
                      <a:pt x="0" y="21"/>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6" name="Freeform 202"/>
              <p:cNvSpPr>
                <a:spLocks/>
              </p:cNvSpPr>
              <p:nvPr/>
            </p:nvSpPr>
            <p:spPr bwMode="auto">
              <a:xfrm>
                <a:off x="4042" y="2415"/>
                <a:ext cx="239" cy="204"/>
              </a:xfrm>
              <a:custGeom>
                <a:avLst/>
                <a:gdLst>
                  <a:gd name="T0" fmla="*/ 119 w 239"/>
                  <a:gd name="T1" fmla="*/ 204 h 204"/>
                  <a:gd name="T2" fmla="*/ 119 w 239"/>
                  <a:gd name="T3" fmla="*/ 182 h 204"/>
                  <a:gd name="T4" fmla="*/ 152 w 239"/>
                  <a:gd name="T5" fmla="*/ 150 h 204"/>
                  <a:gd name="T6" fmla="*/ 163 w 239"/>
                  <a:gd name="T7" fmla="*/ 150 h 204"/>
                  <a:gd name="T8" fmla="*/ 174 w 239"/>
                  <a:gd name="T9" fmla="*/ 161 h 204"/>
                  <a:gd name="T10" fmla="*/ 184 w 239"/>
                  <a:gd name="T11" fmla="*/ 150 h 204"/>
                  <a:gd name="T12" fmla="*/ 217 w 239"/>
                  <a:gd name="T13" fmla="*/ 107 h 204"/>
                  <a:gd name="T14" fmla="*/ 239 w 239"/>
                  <a:gd name="T15" fmla="*/ 44 h 204"/>
                  <a:gd name="T16" fmla="*/ 239 w 239"/>
                  <a:gd name="T17" fmla="*/ 33 h 204"/>
                  <a:gd name="T18" fmla="*/ 217 w 239"/>
                  <a:gd name="T19" fmla="*/ 0 h 204"/>
                  <a:gd name="T20" fmla="*/ 206 w 239"/>
                  <a:gd name="T21" fmla="*/ 11 h 204"/>
                  <a:gd name="T22" fmla="*/ 163 w 239"/>
                  <a:gd name="T23" fmla="*/ 11 h 204"/>
                  <a:gd name="T24" fmla="*/ 141 w 239"/>
                  <a:gd name="T25" fmla="*/ 33 h 204"/>
                  <a:gd name="T26" fmla="*/ 109 w 239"/>
                  <a:gd name="T27" fmla="*/ 11 h 204"/>
                  <a:gd name="T28" fmla="*/ 98 w 239"/>
                  <a:gd name="T29" fmla="*/ 11 h 204"/>
                  <a:gd name="T30" fmla="*/ 55 w 239"/>
                  <a:gd name="T31" fmla="*/ 0 h 204"/>
                  <a:gd name="T32" fmla="*/ 44 w 239"/>
                  <a:gd name="T33" fmla="*/ 0 h 204"/>
                  <a:gd name="T34" fmla="*/ 22 w 239"/>
                  <a:gd name="T35" fmla="*/ 33 h 204"/>
                  <a:gd name="T36" fmla="*/ 22 w 239"/>
                  <a:gd name="T37" fmla="*/ 76 h 204"/>
                  <a:gd name="T38" fmla="*/ 0 w 239"/>
                  <a:gd name="T39" fmla="*/ 118 h 204"/>
                  <a:gd name="T40" fmla="*/ 0 w 239"/>
                  <a:gd name="T41" fmla="*/ 161 h 204"/>
                  <a:gd name="T42" fmla="*/ 44 w 239"/>
                  <a:gd name="T43" fmla="*/ 161 h 204"/>
                  <a:gd name="T44" fmla="*/ 44 w 239"/>
                  <a:gd name="T45" fmla="*/ 172 h 204"/>
                  <a:gd name="T46" fmla="*/ 55 w 239"/>
                  <a:gd name="T47" fmla="*/ 204 h 204"/>
                  <a:gd name="T48" fmla="*/ 119 w 239"/>
                  <a:gd name="T4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204">
                    <a:moveTo>
                      <a:pt x="119" y="204"/>
                    </a:moveTo>
                    <a:lnTo>
                      <a:pt x="119" y="182"/>
                    </a:lnTo>
                    <a:lnTo>
                      <a:pt x="152" y="150"/>
                    </a:lnTo>
                    <a:lnTo>
                      <a:pt x="163" y="150"/>
                    </a:lnTo>
                    <a:lnTo>
                      <a:pt x="174" y="161"/>
                    </a:lnTo>
                    <a:lnTo>
                      <a:pt x="184" y="150"/>
                    </a:lnTo>
                    <a:lnTo>
                      <a:pt x="217" y="107"/>
                    </a:lnTo>
                    <a:lnTo>
                      <a:pt x="239" y="44"/>
                    </a:lnTo>
                    <a:lnTo>
                      <a:pt x="239" y="33"/>
                    </a:lnTo>
                    <a:lnTo>
                      <a:pt x="217" y="0"/>
                    </a:lnTo>
                    <a:lnTo>
                      <a:pt x="206" y="11"/>
                    </a:lnTo>
                    <a:lnTo>
                      <a:pt x="163" y="11"/>
                    </a:lnTo>
                    <a:lnTo>
                      <a:pt x="141" y="33"/>
                    </a:lnTo>
                    <a:lnTo>
                      <a:pt x="109" y="11"/>
                    </a:lnTo>
                    <a:lnTo>
                      <a:pt x="98" y="11"/>
                    </a:lnTo>
                    <a:lnTo>
                      <a:pt x="55" y="0"/>
                    </a:lnTo>
                    <a:lnTo>
                      <a:pt x="44" y="0"/>
                    </a:lnTo>
                    <a:lnTo>
                      <a:pt x="22" y="33"/>
                    </a:lnTo>
                    <a:lnTo>
                      <a:pt x="22" y="76"/>
                    </a:lnTo>
                    <a:lnTo>
                      <a:pt x="0" y="118"/>
                    </a:lnTo>
                    <a:lnTo>
                      <a:pt x="0" y="161"/>
                    </a:lnTo>
                    <a:lnTo>
                      <a:pt x="44" y="161"/>
                    </a:lnTo>
                    <a:lnTo>
                      <a:pt x="44" y="172"/>
                    </a:lnTo>
                    <a:lnTo>
                      <a:pt x="55" y="204"/>
                    </a:lnTo>
                    <a:lnTo>
                      <a:pt x="119" y="204"/>
                    </a:lnTo>
                    <a:close/>
                  </a:path>
                </a:pathLst>
              </a:custGeom>
              <a:solidFill>
                <a:srgbClr val="4198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937" name="Freeform 203"/>
              <p:cNvSpPr>
                <a:spLocks/>
              </p:cNvSpPr>
              <p:nvPr/>
            </p:nvSpPr>
            <p:spPr bwMode="auto">
              <a:xfrm>
                <a:off x="4042" y="2415"/>
                <a:ext cx="239" cy="204"/>
              </a:xfrm>
              <a:custGeom>
                <a:avLst/>
                <a:gdLst>
                  <a:gd name="T0" fmla="*/ 119 w 239"/>
                  <a:gd name="T1" fmla="*/ 204 h 204"/>
                  <a:gd name="T2" fmla="*/ 119 w 239"/>
                  <a:gd name="T3" fmla="*/ 182 h 204"/>
                  <a:gd name="T4" fmla="*/ 152 w 239"/>
                  <a:gd name="T5" fmla="*/ 150 h 204"/>
                  <a:gd name="T6" fmla="*/ 163 w 239"/>
                  <a:gd name="T7" fmla="*/ 150 h 204"/>
                  <a:gd name="T8" fmla="*/ 174 w 239"/>
                  <a:gd name="T9" fmla="*/ 161 h 204"/>
                  <a:gd name="T10" fmla="*/ 184 w 239"/>
                  <a:gd name="T11" fmla="*/ 150 h 204"/>
                  <a:gd name="T12" fmla="*/ 217 w 239"/>
                  <a:gd name="T13" fmla="*/ 107 h 204"/>
                  <a:gd name="T14" fmla="*/ 239 w 239"/>
                  <a:gd name="T15" fmla="*/ 44 h 204"/>
                  <a:gd name="T16" fmla="*/ 239 w 239"/>
                  <a:gd name="T17" fmla="*/ 33 h 204"/>
                  <a:gd name="T18" fmla="*/ 217 w 239"/>
                  <a:gd name="T19" fmla="*/ 0 h 204"/>
                  <a:gd name="T20" fmla="*/ 206 w 239"/>
                  <a:gd name="T21" fmla="*/ 11 h 204"/>
                  <a:gd name="T22" fmla="*/ 163 w 239"/>
                  <a:gd name="T23" fmla="*/ 11 h 204"/>
                  <a:gd name="T24" fmla="*/ 141 w 239"/>
                  <a:gd name="T25" fmla="*/ 33 h 204"/>
                  <a:gd name="T26" fmla="*/ 109 w 239"/>
                  <a:gd name="T27" fmla="*/ 11 h 204"/>
                  <a:gd name="T28" fmla="*/ 98 w 239"/>
                  <a:gd name="T29" fmla="*/ 11 h 204"/>
                  <a:gd name="T30" fmla="*/ 55 w 239"/>
                  <a:gd name="T31" fmla="*/ 0 h 204"/>
                  <a:gd name="T32" fmla="*/ 44 w 239"/>
                  <a:gd name="T33" fmla="*/ 0 h 204"/>
                  <a:gd name="T34" fmla="*/ 22 w 239"/>
                  <a:gd name="T35" fmla="*/ 33 h 204"/>
                  <a:gd name="T36" fmla="*/ 22 w 239"/>
                  <a:gd name="T37" fmla="*/ 76 h 204"/>
                  <a:gd name="T38" fmla="*/ 0 w 239"/>
                  <a:gd name="T39" fmla="*/ 118 h 204"/>
                  <a:gd name="T40" fmla="*/ 0 w 239"/>
                  <a:gd name="T41" fmla="*/ 161 h 204"/>
                  <a:gd name="T42" fmla="*/ 44 w 239"/>
                  <a:gd name="T43" fmla="*/ 161 h 204"/>
                  <a:gd name="T44" fmla="*/ 44 w 239"/>
                  <a:gd name="T45" fmla="*/ 172 h 204"/>
                  <a:gd name="T46" fmla="*/ 55 w 239"/>
                  <a:gd name="T47" fmla="*/ 204 h 204"/>
                  <a:gd name="T48" fmla="*/ 119 w 239"/>
                  <a:gd name="T4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204">
                    <a:moveTo>
                      <a:pt x="119" y="204"/>
                    </a:moveTo>
                    <a:lnTo>
                      <a:pt x="119" y="182"/>
                    </a:lnTo>
                    <a:lnTo>
                      <a:pt x="152" y="150"/>
                    </a:lnTo>
                    <a:lnTo>
                      <a:pt x="163" y="150"/>
                    </a:lnTo>
                    <a:lnTo>
                      <a:pt x="174" y="161"/>
                    </a:lnTo>
                    <a:lnTo>
                      <a:pt x="184" y="150"/>
                    </a:lnTo>
                    <a:lnTo>
                      <a:pt x="217" y="107"/>
                    </a:lnTo>
                    <a:lnTo>
                      <a:pt x="239" y="44"/>
                    </a:lnTo>
                    <a:lnTo>
                      <a:pt x="239" y="33"/>
                    </a:lnTo>
                    <a:lnTo>
                      <a:pt x="217" y="0"/>
                    </a:lnTo>
                    <a:lnTo>
                      <a:pt x="206" y="11"/>
                    </a:lnTo>
                    <a:lnTo>
                      <a:pt x="163" y="11"/>
                    </a:lnTo>
                    <a:lnTo>
                      <a:pt x="141" y="33"/>
                    </a:lnTo>
                    <a:lnTo>
                      <a:pt x="109" y="11"/>
                    </a:lnTo>
                    <a:lnTo>
                      <a:pt x="98" y="11"/>
                    </a:lnTo>
                    <a:lnTo>
                      <a:pt x="55" y="0"/>
                    </a:lnTo>
                    <a:lnTo>
                      <a:pt x="44" y="0"/>
                    </a:lnTo>
                    <a:lnTo>
                      <a:pt x="22" y="33"/>
                    </a:lnTo>
                    <a:lnTo>
                      <a:pt x="22" y="76"/>
                    </a:lnTo>
                    <a:lnTo>
                      <a:pt x="0" y="118"/>
                    </a:lnTo>
                    <a:lnTo>
                      <a:pt x="0" y="161"/>
                    </a:lnTo>
                    <a:lnTo>
                      <a:pt x="44" y="161"/>
                    </a:lnTo>
                    <a:lnTo>
                      <a:pt x="44" y="172"/>
                    </a:lnTo>
                    <a:lnTo>
                      <a:pt x="55" y="204"/>
                    </a:lnTo>
                    <a:lnTo>
                      <a:pt x="119" y="20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8" name="Freeform 204"/>
              <p:cNvSpPr>
                <a:spLocks/>
              </p:cNvSpPr>
              <p:nvPr/>
            </p:nvSpPr>
            <p:spPr bwMode="auto">
              <a:xfrm>
                <a:off x="4042" y="2415"/>
                <a:ext cx="239" cy="204"/>
              </a:xfrm>
              <a:custGeom>
                <a:avLst/>
                <a:gdLst>
                  <a:gd name="T0" fmla="*/ 119 w 239"/>
                  <a:gd name="T1" fmla="*/ 204 h 204"/>
                  <a:gd name="T2" fmla="*/ 119 w 239"/>
                  <a:gd name="T3" fmla="*/ 182 h 204"/>
                  <a:gd name="T4" fmla="*/ 152 w 239"/>
                  <a:gd name="T5" fmla="*/ 150 h 204"/>
                  <a:gd name="T6" fmla="*/ 163 w 239"/>
                  <a:gd name="T7" fmla="*/ 150 h 204"/>
                  <a:gd name="T8" fmla="*/ 174 w 239"/>
                  <a:gd name="T9" fmla="*/ 161 h 204"/>
                  <a:gd name="T10" fmla="*/ 184 w 239"/>
                  <a:gd name="T11" fmla="*/ 150 h 204"/>
                  <a:gd name="T12" fmla="*/ 217 w 239"/>
                  <a:gd name="T13" fmla="*/ 107 h 204"/>
                  <a:gd name="T14" fmla="*/ 239 w 239"/>
                  <a:gd name="T15" fmla="*/ 44 h 204"/>
                  <a:gd name="T16" fmla="*/ 239 w 239"/>
                  <a:gd name="T17" fmla="*/ 33 h 204"/>
                  <a:gd name="T18" fmla="*/ 217 w 239"/>
                  <a:gd name="T19" fmla="*/ 0 h 204"/>
                  <a:gd name="T20" fmla="*/ 206 w 239"/>
                  <a:gd name="T21" fmla="*/ 11 h 204"/>
                  <a:gd name="T22" fmla="*/ 163 w 239"/>
                  <a:gd name="T23" fmla="*/ 11 h 204"/>
                  <a:gd name="T24" fmla="*/ 141 w 239"/>
                  <a:gd name="T25" fmla="*/ 33 h 204"/>
                  <a:gd name="T26" fmla="*/ 109 w 239"/>
                  <a:gd name="T27" fmla="*/ 11 h 204"/>
                  <a:gd name="T28" fmla="*/ 98 w 239"/>
                  <a:gd name="T29" fmla="*/ 11 h 204"/>
                  <a:gd name="T30" fmla="*/ 55 w 239"/>
                  <a:gd name="T31" fmla="*/ 0 h 204"/>
                  <a:gd name="T32" fmla="*/ 44 w 239"/>
                  <a:gd name="T33" fmla="*/ 0 h 204"/>
                  <a:gd name="T34" fmla="*/ 22 w 239"/>
                  <a:gd name="T35" fmla="*/ 33 h 204"/>
                  <a:gd name="T36" fmla="*/ 22 w 239"/>
                  <a:gd name="T37" fmla="*/ 76 h 204"/>
                  <a:gd name="T38" fmla="*/ 0 w 239"/>
                  <a:gd name="T39" fmla="*/ 118 h 204"/>
                  <a:gd name="T40" fmla="*/ 0 w 239"/>
                  <a:gd name="T41" fmla="*/ 161 h 204"/>
                  <a:gd name="T42" fmla="*/ 44 w 239"/>
                  <a:gd name="T43" fmla="*/ 161 h 204"/>
                  <a:gd name="T44" fmla="*/ 44 w 239"/>
                  <a:gd name="T45" fmla="*/ 172 h 204"/>
                  <a:gd name="T46" fmla="*/ 55 w 239"/>
                  <a:gd name="T47" fmla="*/ 204 h 204"/>
                  <a:gd name="T48" fmla="*/ 119 w 239"/>
                  <a:gd name="T49" fmla="*/ 20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39" h="204">
                    <a:moveTo>
                      <a:pt x="119" y="204"/>
                    </a:moveTo>
                    <a:lnTo>
                      <a:pt x="119" y="182"/>
                    </a:lnTo>
                    <a:lnTo>
                      <a:pt x="152" y="150"/>
                    </a:lnTo>
                    <a:lnTo>
                      <a:pt x="163" y="150"/>
                    </a:lnTo>
                    <a:lnTo>
                      <a:pt x="174" y="161"/>
                    </a:lnTo>
                    <a:lnTo>
                      <a:pt x="184" y="150"/>
                    </a:lnTo>
                    <a:lnTo>
                      <a:pt x="217" y="107"/>
                    </a:lnTo>
                    <a:lnTo>
                      <a:pt x="239" y="44"/>
                    </a:lnTo>
                    <a:lnTo>
                      <a:pt x="239" y="33"/>
                    </a:lnTo>
                    <a:lnTo>
                      <a:pt x="217" y="0"/>
                    </a:lnTo>
                    <a:lnTo>
                      <a:pt x="206" y="11"/>
                    </a:lnTo>
                    <a:lnTo>
                      <a:pt x="163" y="11"/>
                    </a:lnTo>
                    <a:lnTo>
                      <a:pt x="141" y="33"/>
                    </a:lnTo>
                    <a:lnTo>
                      <a:pt x="109" y="11"/>
                    </a:lnTo>
                    <a:lnTo>
                      <a:pt x="98" y="11"/>
                    </a:lnTo>
                    <a:lnTo>
                      <a:pt x="55" y="0"/>
                    </a:lnTo>
                    <a:lnTo>
                      <a:pt x="44" y="0"/>
                    </a:lnTo>
                    <a:lnTo>
                      <a:pt x="22" y="33"/>
                    </a:lnTo>
                    <a:lnTo>
                      <a:pt x="22" y="76"/>
                    </a:lnTo>
                    <a:lnTo>
                      <a:pt x="0" y="118"/>
                    </a:lnTo>
                    <a:lnTo>
                      <a:pt x="0" y="161"/>
                    </a:lnTo>
                    <a:lnTo>
                      <a:pt x="44" y="161"/>
                    </a:lnTo>
                    <a:lnTo>
                      <a:pt x="44" y="172"/>
                    </a:lnTo>
                    <a:lnTo>
                      <a:pt x="55" y="204"/>
                    </a:lnTo>
                    <a:lnTo>
                      <a:pt x="119" y="20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939" name="Freeform 205"/>
              <p:cNvSpPr>
                <a:spLocks/>
              </p:cNvSpPr>
              <p:nvPr/>
            </p:nvSpPr>
            <p:spPr bwMode="auto">
              <a:xfrm>
                <a:off x="4183" y="2662"/>
                <a:ext cx="34" cy="22"/>
              </a:xfrm>
              <a:custGeom>
                <a:avLst/>
                <a:gdLst>
                  <a:gd name="T0" fmla="*/ 12 w 34"/>
                  <a:gd name="T1" fmla="*/ 22 h 22"/>
                  <a:gd name="T2" fmla="*/ 34 w 34"/>
                  <a:gd name="T3" fmla="*/ 22 h 22"/>
                  <a:gd name="T4" fmla="*/ 34 w 34"/>
                  <a:gd name="T5" fmla="*/ 0 h 22"/>
                  <a:gd name="T6" fmla="*/ 12 w 34"/>
                  <a:gd name="T7" fmla="*/ 0 h 22"/>
                  <a:gd name="T8" fmla="*/ 0 w 34"/>
                  <a:gd name="T9" fmla="*/ 22 h 22"/>
                  <a:gd name="T10" fmla="*/ 12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12" y="22"/>
                    </a:moveTo>
                    <a:lnTo>
                      <a:pt x="34" y="22"/>
                    </a:lnTo>
                    <a:lnTo>
                      <a:pt x="34" y="0"/>
                    </a:lnTo>
                    <a:lnTo>
                      <a:pt x="12" y="0"/>
                    </a:lnTo>
                    <a:lnTo>
                      <a:pt x="0" y="22"/>
                    </a:lnTo>
                    <a:lnTo>
                      <a:pt x="12" y="2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grpSp>
        <p:grpSp>
          <p:nvGrpSpPr>
            <p:cNvPr id="525" name="Group 407"/>
            <p:cNvGrpSpPr>
              <a:grpSpLocks/>
            </p:cNvGrpSpPr>
            <p:nvPr/>
          </p:nvGrpSpPr>
          <p:grpSpPr bwMode="auto">
            <a:xfrm>
              <a:off x="6092826" y="1819275"/>
              <a:ext cx="2047875" cy="2921000"/>
              <a:chOff x="3838" y="1146"/>
              <a:chExt cx="1290" cy="1840"/>
            </a:xfrm>
          </p:grpSpPr>
          <p:sp>
            <p:nvSpPr>
              <p:cNvPr id="540" name="Freeform 207"/>
              <p:cNvSpPr>
                <a:spLocks/>
              </p:cNvSpPr>
              <p:nvPr/>
            </p:nvSpPr>
            <p:spPr bwMode="auto">
              <a:xfrm>
                <a:off x="4183" y="2662"/>
                <a:ext cx="34" cy="22"/>
              </a:xfrm>
              <a:custGeom>
                <a:avLst/>
                <a:gdLst>
                  <a:gd name="T0" fmla="*/ 12 w 34"/>
                  <a:gd name="T1" fmla="*/ 22 h 22"/>
                  <a:gd name="T2" fmla="*/ 34 w 34"/>
                  <a:gd name="T3" fmla="*/ 22 h 22"/>
                  <a:gd name="T4" fmla="*/ 34 w 34"/>
                  <a:gd name="T5" fmla="*/ 0 h 22"/>
                  <a:gd name="T6" fmla="*/ 12 w 34"/>
                  <a:gd name="T7" fmla="*/ 0 h 22"/>
                  <a:gd name="T8" fmla="*/ 0 w 34"/>
                  <a:gd name="T9" fmla="*/ 22 h 22"/>
                  <a:gd name="T10" fmla="*/ 12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12" y="22"/>
                    </a:moveTo>
                    <a:lnTo>
                      <a:pt x="34" y="22"/>
                    </a:lnTo>
                    <a:lnTo>
                      <a:pt x="34" y="0"/>
                    </a:lnTo>
                    <a:lnTo>
                      <a:pt x="12" y="0"/>
                    </a:lnTo>
                    <a:lnTo>
                      <a:pt x="0" y="22"/>
                    </a:lnTo>
                    <a:lnTo>
                      <a:pt x="12" y="2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1" name="Freeform 208"/>
              <p:cNvSpPr>
                <a:spLocks/>
              </p:cNvSpPr>
              <p:nvPr/>
            </p:nvSpPr>
            <p:spPr bwMode="auto">
              <a:xfrm>
                <a:off x="4183" y="2662"/>
                <a:ext cx="34" cy="22"/>
              </a:xfrm>
              <a:custGeom>
                <a:avLst/>
                <a:gdLst>
                  <a:gd name="T0" fmla="*/ 12 w 34"/>
                  <a:gd name="T1" fmla="*/ 22 h 22"/>
                  <a:gd name="T2" fmla="*/ 34 w 34"/>
                  <a:gd name="T3" fmla="*/ 22 h 22"/>
                  <a:gd name="T4" fmla="*/ 34 w 34"/>
                  <a:gd name="T5" fmla="*/ 0 h 22"/>
                  <a:gd name="T6" fmla="*/ 12 w 34"/>
                  <a:gd name="T7" fmla="*/ 0 h 22"/>
                  <a:gd name="T8" fmla="*/ 0 w 34"/>
                  <a:gd name="T9" fmla="*/ 22 h 22"/>
                  <a:gd name="T10" fmla="*/ 12 w 34"/>
                  <a:gd name="T11" fmla="*/ 22 h 22"/>
                </a:gdLst>
                <a:ahLst/>
                <a:cxnLst>
                  <a:cxn ang="0">
                    <a:pos x="T0" y="T1"/>
                  </a:cxn>
                  <a:cxn ang="0">
                    <a:pos x="T2" y="T3"/>
                  </a:cxn>
                  <a:cxn ang="0">
                    <a:pos x="T4" y="T5"/>
                  </a:cxn>
                  <a:cxn ang="0">
                    <a:pos x="T6" y="T7"/>
                  </a:cxn>
                  <a:cxn ang="0">
                    <a:pos x="T8" y="T9"/>
                  </a:cxn>
                  <a:cxn ang="0">
                    <a:pos x="T10" y="T11"/>
                  </a:cxn>
                </a:cxnLst>
                <a:rect l="0" t="0" r="r" b="b"/>
                <a:pathLst>
                  <a:path w="34" h="22">
                    <a:moveTo>
                      <a:pt x="12" y="22"/>
                    </a:moveTo>
                    <a:lnTo>
                      <a:pt x="34" y="22"/>
                    </a:lnTo>
                    <a:lnTo>
                      <a:pt x="34" y="0"/>
                    </a:lnTo>
                    <a:lnTo>
                      <a:pt x="12" y="0"/>
                    </a:lnTo>
                    <a:lnTo>
                      <a:pt x="0" y="22"/>
                    </a:lnTo>
                    <a:lnTo>
                      <a:pt x="12" y="2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2" name="Freeform 209"/>
              <p:cNvSpPr>
                <a:spLocks/>
              </p:cNvSpPr>
              <p:nvPr/>
            </p:nvSpPr>
            <p:spPr bwMode="auto">
              <a:xfrm>
                <a:off x="4281" y="2468"/>
                <a:ext cx="270" cy="173"/>
              </a:xfrm>
              <a:custGeom>
                <a:avLst/>
                <a:gdLst>
                  <a:gd name="T0" fmla="*/ 86 w 270"/>
                  <a:gd name="T1" fmla="*/ 162 h 173"/>
                  <a:gd name="T2" fmla="*/ 108 w 270"/>
                  <a:gd name="T3" fmla="*/ 129 h 173"/>
                  <a:gd name="T4" fmla="*/ 119 w 270"/>
                  <a:gd name="T5" fmla="*/ 129 h 173"/>
                  <a:gd name="T6" fmla="*/ 130 w 270"/>
                  <a:gd name="T7" fmla="*/ 151 h 173"/>
                  <a:gd name="T8" fmla="*/ 173 w 270"/>
                  <a:gd name="T9" fmla="*/ 151 h 173"/>
                  <a:gd name="T10" fmla="*/ 184 w 270"/>
                  <a:gd name="T11" fmla="*/ 129 h 173"/>
                  <a:gd name="T12" fmla="*/ 270 w 270"/>
                  <a:gd name="T13" fmla="*/ 129 h 173"/>
                  <a:gd name="T14" fmla="*/ 216 w 270"/>
                  <a:gd name="T15" fmla="*/ 65 h 173"/>
                  <a:gd name="T16" fmla="*/ 194 w 270"/>
                  <a:gd name="T17" fmla="*/ 54 h 173"/>
                  <a:gd name="T18" fmla="*/ 194 w 270"/>
                  <a:gd name="T19" fmla="*/ 32 h 173"/>
                  <a:gd name="T20" fmla="*/ 173 w 270"/>
                  <a:gd name="T21" fmla="*/ 0 h 173"/>
                  <a:gd name="T22" fmla="*/ 130 w 270"/>
                  <a:gd name="T23" fmla="*/ 44 h 173"/>
                  <a:gd name="T24" fmla="*/ 86 w 270"/>
                  <a:gd name="T25" fmla="*/ 54 h 173"/>
                  <a:gd name="T26" fmla="*/ 108 w 270"/>
                  <a:gd name="T27" fmla="*/ 54 h 173"/>
                  <a:gd name="T28" fmla="*/ 86 w 270"/>
                  <a:gd name="T29" fmla="*/ 65 h 173"/>
                  <a:gd name="T30" fmla="*/ 32 w 270"/>
                  <a:gd name="T31" fmla="*/ 87 h 173"/>
                  <a:gd name="T32" fmla="*/ 0 w 270"/>
                  <a:gd name="T33" fmla="*/ 119 h 173"/>
                  <a:gd name="T34" fmla="*/ 10 w 270"/>
                  <a:gd name="T35" fmla="*/ 129 h 173"/>
                  <a:gd name="T36" fmla="*/ 43 w 270"/>
                  <a:gd name="T37" fmla="*/ 173 h 173"/>
                  <a:gd name="T38" fmla="*/ 54 w 270"/>
                  <a:gd name="T39" fmla="*/ 173 h 173"/>
                  <a:gd name="T40" fmla="*/ 86 w 270"/>
                  <a:gd name="T41" fmla="*/ 16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173">
                    <a:moveTo>
                      <a:pt x="86" y="162"/>
                    </a:moveTo>
                    <a:lnTo>
                      <a:pt x="108" y="129"/>
                    </a:lnTo>
                    <a:lnTo>
                      <a:pt x="119" y="129"/>
                    </a:lnTo>
                    <a:lnTo>
                      <a:pt x="130" y="151"/>
                    </a:lnTo>
                    <a:lnTo>
                      <a:pt x="173" y="151"/>
                    </a:lnTo>
                    <a:lnTo>
                      <a:pt x="184" y="129"/>
                    </a:lnTo>
                    <a:lnTo>
                      <a:pt x="270" y="129"/>
                    </a:lnTo>
                    <a:lnTo>
                      <a:pt x="216" y="65"/>
                    </a:lnTo>
                    <a:lnTo>
                      <a:pt x="194" y="54"/>
                    </a:lnTo>
                    <a:lnTo>
                      <a:pt x="194" y="32"/>
                    </a:lnTo>
                    <a:lnTo>
                      <a:pt x="173" y="0"/>
                    </a:lnTo>
                    <a:lnTo>
                      <a:pt x="130" y="44"/>
                    </a:lnTo>
                    <a:lnTo>
                      <a:pt x="86" y="54"/>
                    </a:lnTo>
                    <a:lnTo>
                      <a:pt x="108" y="54"/>
                    </a:lnTo>
                    <a:lnTo>
                      <a:pt x="86" y="65"/>
                    </a:lnTo>
                    <a:lnTo>
                      <a:pt x="32" y="87"/>
                    </a:lnTo>
                    <a:lnTo>
                      <a:pt x="0" y="119"/>
                    </a:lnTo>
                    <a:lnTo>
                      <a:pt x="10" y="129"/>
                    </a:lnTo>
                    <a:lnTo>
                      <a:pt x="43" y="173"/>
                    </a:lnTo>
                    <a:lnTo>
                      <a:pt x="54" y="173"/>
                    </a:lnTo>
                    <a:lnTo>
                      <a:pt x="86" y="16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3" name="Freeform 210"/>
              <p:cNvSpPr>
                <a:spLocks/>
              </p:cNvSpPr>
              <p:nvPr/>
            </p:nvSpPr>
            <p:spPr bwMode="auto">
              <a:xfrm>
                <a:off x="4281" y="2468"/>
                <a:ext cx="270" cy="173"/>
              </a:xfrm>
              <a:custGeom>
                <a:avLst/>
                <a:gdLst>
                  <a:gd name="T0" fmla="*/ 86 w 270"/>
                  <a:gd name="T1" fmla="*/ 162 h 173"/>
                  <a:gd name="T2" fmla="*/ 108 w 270"/>
                  <a:gd name="T3" fmla="*/ 129 h 173"/>
                  <a:gd name="T4" fmla="*/ 119 w 270"/>
                  <a:gd name="T5" fmla="*/ 129 h 173"/>
                  <a:gd name="T6" fmla="*/ 130 w 270"/>
                  <a:gd name="T7" fmla="*/ 151 h 173"/>
                  <a:gd name="T8" fmla="*/ 173 w 270"/>
                  <a:gd name="T9" fmla="*/ 151 h 173"/>
                  <a:gd name="T10" fmla="*/ 184 w 270"/>
                  <a:gd name="T11" fmla="*/ 129 h 173"/>
                  <a:gd name="T12" fmla="*/ 270 w 270"/>
                  <a:gd name="T13" fmla="*/ 129 h 173"/>
                  <a:gd name="T14" fmla="*/ 216 w 270"/>
                  <a:gd name="T15" fmla="*/ 65 h 173"/>
                  <a:gd name="T16" fmla="*/ 194 w 270"/>
                  <a:gd name="T17" fmla="*/ 54 h 173"/>
                  <a:gd name="T18" fmla="*/ 194 w 270"/>
                  <a:gd name="T19" fmla="*/ 32 h 173"/>
                  <a:gd name="T20" fmla="*/ 173 w 270"/>
                  <a:gd name="T21" fmla="*/ 0 h 173"/>
                  <a:gd name="T22" fmla="*/ 130 w 270"/>
                  <a:gd name="T23" fmla="*/ 44 h 173"/>
                  <a:gd name="T24" fmla="*/ 86 w 270"/>
                  <a:gd name="T25" fmla="*/ 54 h 173"/>
                  <a:gd name="T26" fmla="*/ 108 w 270"/>
                  <a:gd name="T27" fmla="*/ 54 h 173"/>
                  <a:gd name="T28" fmla="*/ 86 w 270"/>
                  <a:gd name="T29" fmla="*/ 65 h 173"/>
                  <a:gd name="T30" fmla="*/ 32 w 270"/>
                  <a:gd name="T31" fmla="*/ 87 h 173"/>
                  <a:gd name="T32" fmla="*/ 0 w 270"/>
                  <a:gd name="T33" fmla="*/ 119 h 173"/>
                  <a:gd name="T34" fmla="*/ 10 w 270"/>
                  <a:gd name="T35" fmla="*/ 129 h 173"/>
                  <a:gd name="T36" fmla="*/ 43 w 270"/>
                  <a:gd name="T37" fmla="*/ 173 h 173"/>
                  <a:gd name="T38" fmla="*/ 54 w 270"/>
                  <a:gd name="T39" fmla="*/ 173 h 173"/>
                  <a:gd name="T40" fmla="*/ 86 w 270"/>
                  <a:gd name="T41" fmla="*/ 16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173">
                    <a:moveTo>
                      <a:pt x="86" y="162"/>
                    </a:moveTo>
                    <a:lnTo>
                      <a:pt x="108" y="129"/>
                    </a:lnTo>
                    <a:lnTo>
                      <a:pt x="119" y="129"/>
                    </a:lnTo>
                    <a:lnTo>
                      <a:pt x="130" y="151"/>
                    </a:lnTo>
                    <a:lnTo>
                      <a:pt x="173" y="151"/>
                    </a:lnTo>
                    <a:lnTo>
                      <a:pt x="184" y="129"/>
                    </a:lnTo>
                    <a:lnTo>
                      <a:pt x="270" y="129"/>
                    </a:lnTo>
                    <a:lnTo>
                      <a:pt x="216" y="65"/>
                    </a:lnTo>
                    <a:lnTo>
                      <a:pt x="194" y="54"/>
                    </a:lnTo>
                    <a:lnTo>
                      <a:pt x="194" y="32"/>
                    </a:lnTo>
                    <a:lnTo>
                      <a:pt x="173" y="0"/>
                    </a:lnTo>
                    <a:lnTo>
                      <a:pt x="130" y="44"/>
                    </a:lnTo>
                    <a:lnTo>
                      <a:pt x="86" y="54"/>
                    </a:lnTo>
                    <a:lnTo>
                      <a:pt x="108" y="54"/>
                    </a:lnTo>
                    <a:lnTo>
                      <a:pt x="86" y="65"/>
                    </a:lnTo>
                    <a:lnTo>
                      <a:pt x="32" y="87"/>
                    </a:lnTo>
                    <a:lnTo>
                      <a:pt x="0" y="119"/>
                    </a:lnTo>
                    <a:lnTo>
                      <a:pt x="10" y="129"/>
                    </a:lnTo>
                    <a:lnTo>
                      <a:pt x="43" y="173"/>
                    </a:lnTo>
                    <a:lnTo>
                      <a:pt x="54" y="173"/>
                    </a:lnTo>
                    <a:lnTo>
                      <a:pt x="86" y="16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4" name="Freeform 211"/>
              <p:cNvSpPr>
                <a:spLocks/>
              </p:cNvSpPr>
              <p:nvPr/>
            </p:nvSpPr>
            <p:spPr bwMode="auto">
              <a:xfrm>
                <a:off x="4281" y="2468"/>
                <a:ext cx="270" cy="173"/>
              </a:xfrm>
              <a:custGeom>
                <a:avLst/>
                <a:gdLst>
                  <a:gd name="T0" fmla="*/ 86 w 270"/>
                  <a:gd name="T1" fmla="*/ 162 h 173"/>
                  <a:gd name="T2" fmla="*/ 108 w 270"/>
                  <a:gd name="T3" fmla="*/ 129 h 173"/>
                  <a:gd name="T4" fmla="*/ 119 w 270"/>
                  <a:gd name="T5" fmla="*/ 129 h 173"/>
                  <a:gd name="T6" fmla="*/ 130 w 270"/>
                  <a:gd name="T7" fmla="*/ 151 h 173"/>
                  <a:gd name="T8" fmla="*/ 173 w 270"/>
                  <a:gd name="T9" fmla="*/ 151 h 173"/>
                  <a:gd name="T10" fmla="*/ 184 w 270"/>
                  <a:gd name="T11" fmla="*/ 129 h 173"/>
                  <a:gd name="T12" fmla="*/ 270 w 270"/>
                  <a:gd name="T13" fmla="*/ 129 h 173"/>
                  <a:gd name="T14" fmla="*/ 216 w 270"/>
                  <a:gd name="T15" fmla="*/ 65 h 173"/>
                  <a:gd name="T16" fmla="*/ 194 w 270"/>
                  <a:gd name="T17" fmla="*/ 54 h 173"/>
                  <a:gd name="T18" fmla="*/ 194 w 270"/>
                  <a:gd name="T19" fmla="*/ 32 h 173"/>
                  <a:gd name="T20" fmla="*/ 173 w 270"/>
                  <a:gd name="T21" fmla="*/ 0 h 173"/>
                  <a:gd name="T22" fmla="*/ 130 w 270"/>
                  <a:gd name="T23" fmla="*/ 44 h 173"/>
                  <a:gd name="T24" fmla="*/ 86 w 270"/>
                  <a:gd name="T25" fmla="*/ 54 h 173"/>
                  <a:gd name="T26" fmla="*/ 108 w 270"/>
                  <a:gd name="T27" fmla="*/ 54 h 173"/>
                  <a:gd name="T28" fmla="*/ 86 w 270"/>
                  <a:gd name="T29" fmla="*/ 65 h 173"/>
                  <a:gd name="T30" fmla="*/ 32 w 270"/>
                  <a:gd name="T31" fmla="*/ 87 h 173"/>
                  <a:gd name="T32" fmla="*/ 0 w 270"/>
                  <a:gd name="T33" fmla="*/ 119 h 173"/>
                  <a:gd name="T34" fmla="*/ 10 w 270"/>
                  <a:gd name="T35" fmla="*/ 129 h 173"/>
                  <a:gd name="T36" fmla="*/ 43 w 270"/>
                  <a:gd name="T37" fmla="*/ 173 h 173"/>
                  <a:gd name="T38" fmla="*/ 54 w 270"/>
                  <a:gd name="T39" fmla="*/ 173 h 173"/>
                  <a:gd name="T40" fmla="*/ 86 w 270"/>
                  <a:gd name="T41" fmla="*/ 162 h 1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70" h="173">
                    <a:moveTo>
                      <a:pt x="86" y="162"/>
                    </a:moveTo>
                    <a:lnTo>
                      <a:pt x="108" y="129"/>
                    </a:lnTo>
                    <a:lnTo>
                      <a:pt x="119" y="129"/>
                    </a:lnTo>
                    <a:lnTo>
                      <a:pt x="130" y="151"/>
                    </a:lnTo>
                    <a:lnTo>
                      <a:pt x="173" y="151"/>
                    </a:lnTo>
                    <a:lnTo>
                      <a:pt x="184" y="129"/>
                    </a:lnTo>
                    <a:lnTo>
                      <a:pt x="270" y="129"/>
                    </a:lnTo>
                    <a:lnTo>
                      <a:pt x="216" y="65"/>
                    </a:lnTo>
                    <a:lnTo>
                      <a:pt x="194" y="54"/>
                    </a:lnTo>
                    <a:lnTo>
                      <a:pt x="194" y="32"/>
                    </a:lnTo>
                    <a:lnTo>
                      <a:pt x="173" y="0"/>
                    </a:lnTo>
                    <a:lnTo>
                      <a:pt x="130" y="44"/>
                    </a:lnTo>
                    <a:lnTo>
                      <a:pt x="86" y="54"/>
                    </a:lnTo>
                    <a:lnTo>
                      <a:pt x="108" y="54"/>
                    </a:lnTo>
                    <a:lnTo>
                      <a:pt x="86" y="65"/>
                    </a:lnTo>
                    <a:lnTo>
                      <a:pt x="32" y="87"/>
                    </a:lnTo>
                    <a:lnTo>
                      <a:pt x="0" y="119"/>
                    </a:lnTo>
                    <a:lnTo>
                      <a:pt x="10" y="129"/>
                    </a:lnTo>
                    <a:lnTo>
                      <a:pt x="43" y="173"/>
                    </a:lnTo>
                    <a:lnTo>
                      <a:pt x="54" y="173"/>
                    </a:lnTo>
                    <a:lnTo>
                      <a:pt x="86" y="16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5" name="Freeform 212"/>
              <p:cNvSpPr>
                <a:spLocks/>
              </p:cNvSpPr>
              <p:nvPr/>
            </p:nvSpPr>
            <p:spPr bwMode="auto">
              <a:xfrm>
                <a:off x="4161" y="2447"/>
                <a:ext cx="163" cy="227"/>
              </a:xfrm>
              <a:custGeom>
                <a:avLst/>
                <a:gdLst>
                  <a:gd name="T0" fmla="*/ 98 w 163"/>
                  <a:gd name="T1" fmla="*/ 216 h 227"/>
                  <a:gd name="T2" fmla="*/ 163 w 163"/>
                  <a:gd name="T3" fmla="*/ 227 h 227"/>
                  <a:gd name="T4" fmla="*/ 163 w 163"/>
                  <a:gd name="T5" fmla="*/ 195 h 227"/>
                  <a:gd name="T6" fmla="*/ 130 w 163"/>
                  <a:gd name="T7" fmla="*/ 150 h 227"/>
                  <a:gd name="T8" fmla="*/ 121 w 163"/>
                  <a:gd name="T9" fmla="*/ 141 h 227"/>
                  <a:gd name="T10" fmla="*/ 152 w 163"/>
                  <a:gd name="T11" fmla="*/ 108 h 227"/>
                  <a:gd name="T12" fmla="*/ 130 w 163"/>
                  <a:gd name="T13" fmla="*/ 75 h 227"/>
                  <a:gd name="T14" fmla="*/ 121 w 163"/>
                  <a:gd name="T15" fmla="*/ 65 h 227"/>
                  <a:gd name="T16" fmla="*/ 121 w 163"/>
                  <a:gd name="T17" fmla="*/ 54 h 227"/>
                  <a:gd name="T18" fmla="*/ 152 w 163"/>
                  <a:gd name="T19" fmla="*/ 54 h 227"/>
                  <a:gd name="T20" fmla="*/ 121 w 163"/>
                  <a:gd name="T21" fmla="*/ 0 h 227"/>
                  <a:gd name="T22" fmla="*/ 121 w 163"/>
                  <a:gd name="T23" fmla="*/ 11 h 227"/>
                  <a:gd name="T24" fmla="*/ 98 w 163"/>
                  <a:gd name="T25" fmla="*/ 75 h 227"/>
                  <a:gd name="T26" fmla="*/ 65 w 163"/>
                  <a:gd name="T27" fmla="*/ 119 h 227"/>
                  <a:gd name="T28" fmla="*/ 55 w 163"/>
                  <a:gd name="T29" fmla="*/ 129 h 227"/>
                  <a:gd name="T30" fmla="*/ 44 w 163"/>
                  <a:gd name="T31" fmla="*/ 119 h 227"/>
                  <a:gd name="T32" fmla="*/ 33 w 163"/>
                  <a:gd name="T33" fmla="*/ 119 h 227"/>
                  <a:gd name="T34" fmla="*/ 0 w 163"/>
                  <a:gd name="T35" fmla="*/ 150 h 227"/>
                  <a:gd name="T36" fmla="*/ 0 w 163"/>
                  <a:gd name="T37" fmla="*/ 173 h 227"/>
                  <a:gd name="T38" fmla="*/ 22 w 163"/>
                  <a:gd name="T39" fmla="*/ 184 h 227"/>
                  <a:gd name="T40" fmla="*/ 33 w 163"/>
                  <a:gd name="T41" fmla="*/ 195 h 227"/>
                  <a:gd name="T42" fmla="*/ 33 w 163"/>
                  <a:gd name="T43" fmla="*/ 216 h 227"/>
                  <a:gd name="T44" fmla="*/ 98 w 163"/>
                  <a:gd name="T45"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27">
                    <a:moveTo>
                      <a:pt x="98" y="216"/>
                    </a:moveTo>
                    <a:lnTo>
                      <a:pt x="163" y="227"/>
                    </a:lnTo>
                    <a:lnTo>
                      <a:pt x="163" y="195"/>
                    </a:lnTo>
                    <a:lnTo>
                      <a:pt x="130" y="150"/>
                    </a:lnTo>
                    <a:lnTo>
                      <a:pt x="121" y="141"/>
                    </a:lnTo>
                    <a:lnTo>
                      <a:pt x="152" y="108"/>
                    </a:lnTo>
                    <a:lnTo>
                      <a:pt x="130" y="75"/>
                    </a:lnTo>
                    <a:lnTo>
                      <a:pt x="121" y="65"/>
                    </a:lnTo>
                    <a:lnTo>
                      <a:pt x="121" y="54"/>
                    </a:lnTo>
                    <a:lnTo>
                      <a:pt x="152" y="54"/>
                    </a:lnTo>
                    <a:lnTo>
                      <a:pt x="121" y="0"/>
                    </a:lnTo>
                    <a:lnTo>
                      <a:pt x="121" y="11"/>
                    </a:lnTo>
                    <a:lnTo>
                      <a:pt x="98" y="75"/>
                    </a:lnTo>
                    <a:lnTo>
                      <a:pt x="65" y="119"/>
                    </a:lnTo>
                    <a:lnTo>
                      <a:pt x="55" y="129"/>
                    </a:lnTo>
                    <a:lnTo>
                      <a:pt x="44" y="119"/>
                    </a:lnTo>
                    <a:lnTo>
                      <a:pt x="33" y="119"/>
                    </a:lnTo>
                    <a:lnTo>
                      <a:pt x="0" y="150"/>
                    </a:lnTo>
                    <a:lnTo>
                      <a:pt x="0" y="173"/>
                    </a:lnTo>
                    <a:lnTo>
                      <a:pt x="22" y="184"/>
                    </a:lnTo>
                    <a:lnTo>
                      <a:pt x="33" y="195"/>
                    </a:lnTo>
                    <a:lnTo>
                      <a:pt x="33" y="216"/>
                    </a:lnTo>
                    <a:lnTo>
                      <a:pt x="98" y="21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6" name="Freeform 213"/>
              <p:cNvSpPr>
                <a:spLocks/>
              </p:cNvSpPr>
              <p:nvPr/>
            </p:nvSpPr>
            <p:spPr bwMode="auto">
              <a:xfrm>
                <a:off x="4161" y="2447"/>
                <a:ext cx="163" cy="227"/>
              </a:xfrm>
              <a:custGeom>
                <a:avLst/>
                <a:gdLst>
                  <a:gd name="T0" fmla="*/ 98 w 163"/>
                  <a:gd name="T1" fmla="*/ 216 h 227"/>
                  <a:gd name="T2" fmla="*/ 163 w 163"/>
                  <a:gd name="T3" fmla="*/ 227 h 227"/>
                  <a:gd name="T4" fmla="*/ 163 w 163"/>
                  <a:gd name="T5" fmla="*/ 195 h 227"/>
                  <a:gd name="T6" fmla="*/ 130 w 163"/>
                  <a:gd name="T7" fmla="*/ 150 h 227"/>
                  <a:gd name="T8" fmla="*/ 121 w 163"/>
                  <a:gd name="T9" fmla="*/ 141 h 227"/>
                  <a:gd name="T10" fmla="*/ 152 w 163"/>
                  <a:gd name="T11" fmla="*/ 108 h 227"/>
                  <a:gd name="T12" fmla="*/ 130 w 163"/>
                  <a:gd name="T13" fmla="*/ 75 h 227"/>
                  <a:gd name="T14" fmla="*/ 121 w 163"/>
                  <a:gd name="T15" fmla="*/ 65 h 227"/>
                  <a:gd name="T16" fmla="*/ 121 w 163"/>
                  <a:gd name="T17" fmla="*/ 54 h 227"/>
                  <a:gd name="T18" fmla="*/ 152 w 163"/>
                  <a:gd name="T19" fmla="*/ 54 h 227"/>
                  <a:gd name="T20" fmla="*/ 121 w 163"/>
                  <a:gd name="T21" fmla="*/ 0 h 227"/>
                  <a:gd name="T22" fmla="*/ 121 w 163"/>
                  <a:gd name="T23" fmla="*/ 11 h 227"/>
                  <a:gd name="T24" fmla="*/ 98 w 163"/>
                  <a:gd name="T25" fmla="*/ 75 h 227"/>
                  <a:gd name="T26" fmla="*/ 65 w 163"/>
                  <a:gd name="T27" fmla="*/ 119 h 227"/>
                  <a:gd name="T28" fmla="*/ 55 w 163"/>
                  <a:gd name="T29" fmla="*/ 129 h 227"/>
                  <a:gd name="T30" fmla="*/ 44 w 163"/>
                  <a:gd name="T31" fmla="*/ 119 h 227"/>
                  <a:gd name="T32" fmla="*/ 33 w 163"/>
                  <a:gd name="T33" fmla="*/ 119 h 227"/>
                  <a:gd name="T34" fmla="*/ 0 w 163"/>
                  <a:gd name="T35" fmla="*/ 150 h 227"/>
                  <a:gd name="T36" fmla="*/ 0 w 163"/>
                  <a:gd name="T37" fmla="*/ 173 h 227"/>
                  <a:gd name="T38" fmla="*/ 22 w 163"/>
                  <a:gd name="T39" fmla="*/ 184 h 227"/>
                  <a:gd name="T40" fmla="*/ 33 w 163"/>
                  <a:gd name="T41" fmla="*/ 195 h 227"/>
                  <a:gd name="T42" fmla="*/ 33 w 163"/>
                  <a:gd name="T43" fmla="*/ 216 h 227"/>
                  <a:gd name="T44" fmla="*/ 98 w 163"/>
                  <a:gd name="T45"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27">
                    <a:moveTo>
                      <a:pt x="98" y="216"/>
                    </a:moveTo>
                    <a:lnTo>
                      <a:pt x="163" y="227"/>
                    </a:lnTo>
                    <a:lnTo>
                      <a:pt x="163" y="195"/>
                    </a:lnTo>
                    <a:lnTo>
                      <a:pt x="130" y="150"/>
                    </a:lnTo>
                    <a:lnTo>
                      <a:pt x="121" y="141"/>
                    </a:lnTo>
                    <a:lnTo>
                      <a:pt x="152" y="108"/>
                    </a:lnTo>
                    <a:lnTo>
                      <a:pt x="130" y="75"/>
                    </a:lnTo>
                    <a:lnTo>
                      <a:pt x="121" y="65"/>
                    </a:lnTo>
                    <a:lnTo>
                      <a:pt x="121" y="54"/>
                    </a:lnTo>
                    <a:lnTo>
                      <a:pt x="152" y="54"/>
                    </a:lnTo>
                    <a:lnTo>
                      <a:pt x="121" y="0"/>
                    </a:lnTo>
                    <a:lnTo>
                      <a:pt x="121" y="11"/>
                    </a:lnTo>
                    <a:lnTo>
                      <a:pt x="98" y="75"/>
                    </a:lnTo>
                    <a:lnTo>
                      <a:pt x="65" y="119"/>
                    </a:lnTo>
                    <a:lnTo>
                      <a:pt x="55" y="129"/>
                    </a:lnTo>
                    <a:lnTo>
                      <a:pt x="44" y="119"/>
                    </a:lnTo>
                    <a:lnTo>
                      <a:pt x="33" y="119"/>
                    </a:lnTo>
                    <a:lnTo>
                      <a:pt x="0" y="150"/>
                    </a:lnTo>
                    <a:lnTo>
                      <a:pt x="0" y="173"/>
                    </a:lnTo>
                    <a:lnTo>
                      <a:pt x="22" y="184"/>
                    </a:lnTo>
                    <a:lnTo>
                      <a:pt x="33" y="195"/>
                    </a:lnTo>
                    <a:lnTo>
                      <a:pt x="33" y="216"/>
                    </a:lnTo>
                    <a:lnTo>
                      <a:pt x="98" y="21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7" name="Freeform 214"/>
              <p:cNvSpPr>
                <a:spLocks/>
              </p:cNvSpPr>
              <p:nvPr/>
            </p:nvSpPr>
            <p:spPr bwMode="auto">
              <a:xfrm>
                <a:off x="4161" y="2447"/>
                <a:ext cx="163" cy="227"/>
              </a:xfrm>
              <a:custGeom>
                <a:avLst/>
                <a:gdLst>
                  <a:gd name="T0" fmla="*/ 98 w 163"/>
                  <a:gd name="T1" fmla="*/ 216 h 227"/>
                  <a:gd name="T2" fmla="*/ 163 w 163"/>
                  <a:gd name="T3" fmla="*/ 227 h 227"/>
                  <a:gd name="T4" fmla="*/ 163 w 163"/>
                  <a:gd name="T5" fmla="*/ 195 h 227"/>
                  <a:gd name="T6" fmla="*/ 130 w 163"/>
                  <a:gd name="T7" fmla="*/ 150 h 227"/>
                  <a:gd name="T8" fmla="*/ 121 w 163"/>
                  <a:gd name="T9" fmla="*/ 141 h 227"/>
                  <a:gd name="T10" fmla="*/ 152 w 163"/>
                  <a:gd name="T11" fmla="*/ 108 h 227"/>
                  <a:gd name="T12" fmla="*/ 130 w 163"/>
                  <a:gd name="T13" fmla="*/ 75 h 227"/>
                  <a:gd name="T14" fmla="*/ 121 w 163"/>
                  <a:gd name="T15" fmla="*/ 65 h 227"/>
                  <a:gd name="T16" fmla="*/ 121 w 163"/>
                  <a:gd name="T17" fmla="*/ 54 h 227"/>
                  <a:gd name="T18" fmla="*/ 152 w 163"/>
                  <a:gd name="T19" fmla="*/ 54 h 227"/>
                  <a:gd name="T20" fmla="*/ 121 w 163"/>
                  <a:gd name="T21" fmla="*/ 0 h 227"/>
                  <a:gd name="T22" fmla="*/ 121 w 163"/>
                  <a:gd name="T23" fmla="*/ 11 h 227"/>
                  <a:gd name="T24" fmla="*/ 98 w 163"/>
                  <a:gd name="T25" fmla="*/ 75 h 227"/>
                  <a:gd name="T26" fmla="*/ 65 w 163"/>
                  <a:gd name="T27" fmla="*/ 119 h 227"/>
                  <a:gd name="T28" fmla="*/ 55 w 163"/>
                  <a:gd name="T29" fmla="*/ 129 h 227"/>
                  <a:gd name="T30" fmla="*/ 44 w 163"/>
                  <a:gd name="T31" fmla="*/ 119 h 227"/>
                  <a:gd name="T32" fmla="*/ 33 w 163"/>
                  <a:gd name="T33" fmla="*/ 119 h 227"/>
                  <a:gd name="T34" fmla="*/ 0 w 163"/>
                  <a:gd name="T35" fmla="*/ 150 h 227"/>
                  <a:gd name="T36" fmla="*/ 0 w 163"/>
                  <a:gd name="T37" fmla="*/ 173 h 227"/>
                  <a:gd name="T38" fmla="*/ 22 w 163"/>
                  <a:gd name="T39" fmla="*/ 184 h 227"/>
                  <a:gd name="T40" fmla="*/ 33 w 163"/>
                  <a:gd name="T41" fmla="*/ 195 h 227"/>
                  <a:gd name="T42" fmla="*/ 33 w 163"/>
                  <a:gd name="T43" fmla="*/ 216 h 227"/>
                  <a:gd name="T44" fmla="*/ 98 w 163"/>
                  <a:gd name="T45" fmla="*/ 216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3" h="227">
                    <a:moveTo>
                      <a:pt x="98" y="216"/>
                    </a:moveTo>
                    <a:lnTo>
                      <a:pt x="163" y="227"/>
                    </a:lnTo>
                    <a:lnTo>
                      <a:pt x="163" y="195"/>
                    </a:lnTo>
                    <a:lnTo>
                      <a:pt x="130" y="150"/>
                    </a:lnTo>
                    <a:lnTo>
                      <a:pt x="121" y="141"/>
                    </a:lnTo>
                    <a:lnTo>
                      <a:pt x="152" y="108"/>
                    </a:lnTo>
                    <a:lnTo>
                      <a:pt x="130" y="75"/>
                    </a:lnTo>
                    <a:lnTo>
                      <a:pt x="121" y="65"/>
                    </a:lnTo>
                    <a:lnTo>
                      <a:pt x="121" y="54"/>
                    </a:lnTo>
                    <a:lnTo>
                      <a:pt x="152" y="54"/>
                    </a:lnTo>
                    <a:lnTo>
                      <a:pt x="121" y="0"/>
                    </a:lnTo>
                    <a:lnTo>
                      <a:pt x="121" y="11"/>
                    </a:lnTo>
                    <a:lnTo>
                      <a:pt x="98" y="75"/>
                    </a:lnTo>
                    <a:lnTo>
                      <a:pt x="65" y="119"/>
                    </a:lnTo>
                    <a:lnTo>
                      <a:pt x="55" y="129"/>
                    </a:lnTo>
                    <a:lnTo>
                      <a:pt x="44" y="119"/>
                    </a:lnTo>
                    <a:lnTo>
                      <a:pt x="33" y="119"/>
                    </a:lnTo>
                    <a:lnTo>
                      <a:pt x="0" y="150"/>
                    </a:lnTo>
                    <a:lnTo>
                      <a:pt x="0" y="173"/>
                    </a:lnTo>
                    <a:lnTo>
                      <a:pt x="22" y="184"/>
                    </a:lnTo>
                    <a:lnTo>
                      <a:pt x="33" y="195"/>
                    </a:lnTo>
                    <a:lnTo>
                      <a:pt x="33" y="216"/>
                    </a:lnTo>
                    <a:lnTo>
                      <a:pt x="98" y="21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48" name="Freeform 215"/>
              <p:cNvSpPr>
                <a:spLocks/>
              </p:cNvSpPr>
              <p:nvPr/>
            </p:nvSpPr>
            <p:spPr bwMode="auto">
              <a:xfrm>
                <a:off x="4161" y="2662"/>
                <a:ext cx="120" cy="130"/>
              </a:xfrm>
              <a:custGeom>
                <a:avLst/>
                <a:gdLst>
                  <a:gd name="T0" fmla="*/ 98 w 120"/>
                  <a:gd name="T1" fmla="*/ 0 h 130"/>
                  <a:gd name="T2" fmla="*/ 55 w 120"/>
                  <a:gd name="T3" fmla="*/ 0 h 130"/>
                  <a:gd name="T4" fmla="*/ 55 w 120"/>
                  <a:gd name="T5" fmla="*/ 22 h 130"/>
                  <a:gd name="T6" fmla="*/ 33 w 120"/>
                  <a:gd name="T7" fmla="*/ 22 h 130"/>
                  <a:gd name="T8" fmla="*/ 22 w 120"/>
                  <a:gd name="T9" fmla="*/ 33 h 130"/>
                  <a:gd name="T10" fmla="*/ 22 w 120"/>
                  <a:gd name="T11" fmla="*/ 43 h 130"/>
                  <a:gd name="T12" fmla="*/ 0 w 120"/>
                  <a:gd name="T13" fmla="*/ 65 h 130"/>
                  <a:gd name="T14" fmla="*/ 33 w 120"/>
                  <a:gd name="T15" fmla="*/ 97 h 130"/>
                  <a:gd name="T16" fmla="*/ 55 w 120"/>
                  <a:gd name="T17" fmla="*/ 130 h 130"/>
                  <a:gd name="T18" fmla="*/ 55 w 120"/>
                  <a:gd name="T19" fmla="*/ 108 h 130"/>
                  <a:gd name="T20" fmla="*/ 65 w 120"/>
                  <a:gd name="T21" fmla="*/ 108 h 130"/>
                  <a:gd name="T22" fmla="*/ 65 w 120"/>
                  <a:gd name="T23" fmla="*/ 97 h 130"/>
                  <a:gd name="T24" fmla="*/ 87 w 120"/>
                  <a:gd name="T25" fmla="*/ 88 h 130"/>
                  <a:gd name="T26" fmla="*/ 120 w 120"/>
                  <a:gd name="T27" fmla="*/ 88 h 130"/>
                  <a:gd name="T28" fmla="*/ 120 w 120"/>
                  <a:gd name="T29" fmla="*/ 22 h 130"/>
                  <a:gd name="T30" fmla="*/ 109 w 120"/>
                  <a:gd name="T31" fmla="*/ 11 h 130"/>
                  <a:gd name="T32" fmla="*/ 98 w 120"/>
                  <a:gd name="T33" fmla="*/ 22 h 130"/>
                  <a:gd name="T34" fmla="*/ 98 w 120"/>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0">
                    <a:moveTo>
                      <a:pt x="98" y="0"/>
                    </a:moveTo>
                    <a:lnTo>
                      <a:pt x="55" y="0"/>
                    </a:lnTo>
                    <a:lnTo>
                      <a:pt x="55" y="22"/>
                    </a:lnTo>
                    <a:lnTo>
                      <a:pt x="33" y="22"/>
                    </a:lnTo>
                    <a:lnTo>
                      <a:pt x="22" y="33"/>
                    </a:lnTo>
                    <a:lnTo>
                      <a:pt x="22" y="43"/>
                    </a:lnTo>
                    <a:lnTo>
                      <a:pt x="0" y="65"/>
                    </a:lnTo>
                    <a:lnTo>
                      <a:pt x="33" y="97"/>
                    </a:lnTo>
                    <a:lnTo>
                      <a:pt x="55" y="130"/>
                    </a:lnTo>
                    <a:lnTo>
                      <a:pt x="55" y="108"/>
                    </a:lnTo>
                    <a:lnTo>
                      <a:pt x="65" y="108"/>
                    </a:lnTo>
                    <a:lnTo>
                      <a:pt x="65" y="97"/>
                    </a:lnTo>
                    <a:lnTo>
                      <a:pt x="87" y="88"/>
                    </a:lnTo>
                    <a:lnTo>
                      <a:pt x="120" y="88"/>
                    </a:lnTo>
                    <a:lnTo>
                      <a:pt x="120" y="22"/>
                    </a:lnTo>
                    <a:lnTo>
                      <a:pt x="109" y="11"/>
                    </a:lnTo>
                    <a:lnTo>
                      <a:pt x="98" y="22"/>
                    </a:lnTo>
                    <a:lnTo>
                      <a:pt x="98"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49" name="Freeform 216"/>
              <p:cNvSpPr>
                <a:spLocks/>
              </p:cNvSpPr>
              <p:nvPr/>
            </p:nvSpPr>
            <p:spPr bwMode="auto">
              <a:xfrm>
                <a:off x="4161" y="2662"/>
                <a:ext cx="120" cy="130"/>
              </a:xfrm>
              <a:custGeom>
                <a:avLst/>
                <a:gdLst>
                  <a:gd name="T0" fmla="*/ 98 w 120"/>
                  <a:gd name="T1" fmla="*/ 0 h 130"/>
                  <a:gd name="T2" fmla="*/ 55 w 120"/>
                  <a:gd name="T3" fmla="*/ 0 h 130"/>
                  <a:gd name="T4" fmla="*/ 55 w 120"/>
                  <a:gd name="T5" fmla="*/ 22 h 130"/>
                  <a:gd name="T6" fmla="*/ 33 w 120"/>
                  <a:gd name="T7" fmla="*/ 22 h 130"/>
                  <a:gd name="T8" fmla="*/ 22 w 120"/>
                  <a:gd name="T9" fmla="*/ 33 h 130"/>
                  <a:gd name="T10" fmla="*/ 22 w 120"/>
                  <a:gd name="T11" fmla="*/ 43 h 130"/>
                  <a:gd name="T12" fmla="*/ 0 w 120"/>
                  <a:gd name="T13" fmla="*/ 65 h 130"/>
                  <a:gd name="T14" fmla="*/ 33 w 120"/>
                  <a:gd name="T15" fmla="*/ 97 h 130"/>
                  <a:gd name="T16" fmla="*/ 55 w 120"/>
                  <a:gd name="T17" fmla="*/ 130 h 130"/>
                  <a:gd name="T18" fmla="*/ 55 w 120"/>
                  <a:gd name="T19" fmla="*/ 108 h 130"/>
                  <a:gd name="T20" fmla="*/ 65 w 120"/>
                  <a:gd name="T21" fmla="*/ 108 h 130"/>
                  <a:gd name="T22" fmla="*/ 65 w 120"/>
                  <a:gd name="T23" fmla="*/ 97 h 130"/>
                  <a:gd name="T24" fmla="*/ 87 w 120"/>
                  <a:gd name="T25" fmla="*/ 88 h 130"/>
                  <a:gd name="T26" fmla="*/ 120 w 120"/>
                  <a:gd name="T27" fmla="*/ 88 h 130"/>
                  <a:gd name="T28" fmla="*/ 120 w 120"/>
                  <a:gd name="T29" fmla="*/ 22 h 130"/>
                  <a:gd name="T30" fmla="*/ 109 w 120"/>
                  <a:gd name="T31" fmla="*/ 11 h 130"/>
                  <a:gd name="T32" fmla="*/ 98 w 120"/>
                  <a:gd name="T33" fmla="*/ 22 h 130"/>
                  <a:gd name="T34" fmla="*/ 98 w 120"/>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0">
                    <a:moveTo>
                      <a:pt x="98" y="0"/>
                    </a:moveTo>
                    <a:lnTo>
                      <a:pt x="55" y="0"/>
                    </a:lnTo>
                    <a:lnTo>
                      <a:pt x="55" y="22"/>
                    </a:lnTo>
                    <a:lnTo>
                      <a:pt x="33" y="22"/>
                    </a:lnTo>
                    <a:lnTo>
                      <a:pt x="22" y="33"/>
                    </a:lnTo>
                    <a:lnTo>
                      <a:pt x="22" y="43"/>
                    </a:lnTo>
                    <a:lnTo>
                      <a:pt x="0" y="65"/>
                    </a:lnTo>
                    <a:lnTo>
                      <a:pt x="33" y="97"/>
                    </a:lnTo>
                    <a:lnTo>
                      <a:pt x="55" y="130"/>
                    </a:lnTo>
                    <a:lnTo>
                      <a:pt x="55" y="108"/>
                    </a:lnTo>
                    <a:lnTo>
                      <a:pt x="65" y="108"/>
                    </a:lnTo>
                    <a:lnTo>
                      <a:pt x="65" y="97"/>
                    </a:lnTo>
                    <a:lnTo>
                      <a:pt x="87" y="88"/>
                    </a:lnTo>
                    <a:lnTo>
                      <a:pt x="120" y="88"/>
                    </a:lnTo>
                    <a:lnTo>
                      <a:pt x="120" y="22"/>
                    </a:lnTo>
                    <a:lnTo>
                      <a:pt x="109" y="11"/>
                    </a:lnTo>
                    <a:lnTo>
                      <a:pt x="98" y="22"/>
                    </a:lnTo>
                    <a:lnTo>
                      <a:pt x="98"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0" name="Freeform 217"/>
              <p:cNvSpPr>
                <a:spLocks/>
              </p:cNvSpPr>
              <p:nvPr/>
            </p:nvSpPr>
            <p:spPr bwMode="auto">
              <a:xfrm>
                <a:off x="4161" y="2662"/>
                <a:ext cx="120" cy="130"/>
              </a:xfrm>
              <a:custGeom>
                <a:avLst/>
                <a:gdLst>
                  <a:gd name="T0" fmla="*/ 98 w 120"/>
                  <a:gd name="T1" fmla="*/ 0 h 130"/>
                  <a:gd name="T2" fmla="*/ 55 w 120"/>
                  <a:gd name="T3" fmla="*/ 0 h 130"/>
                  <a:gd name="T4" fmla="*/ 55 w 120"/>
                  <a:gd name="T5" fmla="*/ 22 h 130"/>
                  <a:gd name="T6" fmla="*/ 33 w 120"/>
                  <a:gd name="T7" fmla="*/ 22 h 130"/>
                  <a:gd name="T8" fmla="*/ 22 w 120"/>
                  <a:gd name="T9" fmla="*/ 33 h 130"/>
                  <a:gd name="T10" fmla="*/ 22 w 120"/>
                  <a:gd name="T11" fmla="*/ 43 h 130"/>
                  <a:gd name="T12" fmla="*/ 0 w 120"/>
                  <a:gd name="T13" fmla="*/ 65 h 130"/>
                  <a:gd name="T14" fmla="*/ 33 w 120"/>
                  <a:gd name="T15" fmla="*/ 97 h 130"/>
                  <a:gd name="T16" fmla="*/ 55 w 120"/>
                  <a:gd name="T17" fmla="*/ 130 h 130"/>
                  <a:gd name="T18" fmla="*/ 55 w 120"/>
                  <a:gd name="T19" fmla="*/ 108 h 130"/>
                  <a:gd name="T20" fmla="*/ 65 w 120"/>
                  <a:gd name="T21" fmla="*/ 108 h 130"/>
                  <a:gd name="T22" fmla="*/ 65 w 120"/>
                  <a:gd name="T23" fmla="*/ 97 h 130"/>
                  <a:gd name="T24" fmla="*/ 87 w 120"/>
                  <a:gd name="T25" fmla="*/ 88 h 130"/>
                  <a:gd name="T26" fmla="*/ 120 w 120"/>
                  <a:gd name="T27" fmla="*/ 88 h 130"/>
                  <a:gd name="T28" fmla="*/ 120 w 120"/>
                  <a:gd name="T29" fmla="*/ 22 h 130"/>
                  <a:gd name="T30" fmla="*/ 109 w 120"/>
                  <a:gd name="T31" fmla="*/ 11 h 130"/>
                  <a:gd name="T32" fmla="*/ 98 w 120"/>
                  <a:gd name="T33" fmla="*/ 22 h 130"/>
                  <a:gd name="T34" fmla="*/ 98 w 120"/>
                  <a:gd name="T35" fmla="*/ 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0" h="130">
                    <a:moveTo>
                      <a:pt x="98" y="0"/>
                    </a:moveTo>
                    <a:lnTo>
                      <a:pt x="55" y="0"/>
                    </a:lnTo>
                    <a:lnTo>
                      <a:pt x="55" y="22"/>
                    </a:lnTo>
                    <a:lnTo>
                      <a:pt x="33" y="22"/>
                    </a:lnTo>
                    <a:lnTo>
                      <a:pt x="22" y="33"/>
                    </a:lnTo>
                    <a:lnTo>
                      <a:pt x="22" y="43"/>
                    </a:lnTo>
                    <a:lnTo>
                      <a:pt x="0" y="65"/>
                    </a:lnTo>
                    <a:lnTo>
                      <a:pt x="33" y="97"/>
                    </a:lnTo>
                    <a:lnTo>
                      <a:pt x="55" y="130"/>
                    </a:lnTo>
                    <a:lnTo>
                      <a:pt x="55" y="108"/>
                    </a:lnTo>
                    <a:lnTo>
                      <a:pt x="65" y="108"/>
                    </a:lnTo>
                    <a:lnTo>
                      <a:pt x="65" y="97"/>
                    </a:lnTo>
                    <a:lnTo>
                      <a:pt x="87" y="88"/>
                    </a:lnTo>
                    <a:lnTo>
                      <a:pt x="120" y="88"/>
                    </a:lnTo>
                    <a:lnTo>
                      <a:pt x="120" y="22"/>
                    </a:lnTo>
                    <a:lnTo>
                      <a:pt x="109" y="11"/>
                    </a:lnTo>
                    <a:lnTo>
                      <a:pt x="98" y="22"/>
                    </a:lnTo>
                    <a:lnTo>
                      <a:pt x="98"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1" name="Freeform 218"/>
              <p:cNvSpPr>
                <a:spLocks/>
              </p:cNvSpPr>
              <p:nvPr/>
            </p:nvSpPr>
            <p:spPr bwMode="auto">
              <a:xfrm>
                <a:off x="4595" y="2619"/>
                <a:ext cx="119" cy="119"/>
              </a:xfrm>
              <a:custGeom>
                <a:avLst/>
                <a:gdLst>
                  <a:gd name="T0" fmla="*/ 0 w 119"/>
                  <a:gd name="T1" fmla="*/ 119 h 119"/>
                  <a:gd name="T2" fmla="*/ 21 w 119"/>
                  <a:gd name="T3" fmla="*/ 108 h 119"/>
                  <a:gd name="T4" fmla="*/ 86 w 119"/>
                  <a:gd name="T5" fmla="*/ 108 h 119"/>
                  <a:gd name="T6" fmla="*/ 86 w 119"/>
                  <a:gd name="T7" fmla="*/ 86 h 119"/>
                  <a:gd name="T8" fmla="*/ 119 w 119"/>
                  <a:gd name="T9" fmla="*/ 54 h 119"/>
                  <a:gd name="T10" fmla="*/ 97 w 119"/>
                  <a:gd name="T11" fmla="*/ 11 h 119"/>
                  <a:gd name="T12" fmla="*/ 86 w 119"/>
                  <a:gd name="T13" fmla="*/ 0 h 119"/>
                  <a:gd name="T14" fmla="*/ 43 w 119"/>
                  <a:gd name="T15" fmla="*/ 11 h 119"/>
                  <a:gd name="T16" fmla="*/ 21 w 119"/>
                  <a:gd name="T17" fmla="*/ 11 h 119"/>
                  <a:gd name="T18" fmla="*/ 21 w 119"/>
                  <a:gd name="T19" fmla="*/ 43 h 119"/>
                  <a:gd name="T20" fmla="*/ 32 w 119"/>
                  <a:gd name="T21" fmla="*/ 43 h 119"/>
                  <a:gd name="T22" fmla="*/ 21 w 119"/>
                  <a:gd name="T23" fmla="*/ 65 h 119"/>
                  <a:gd name="T24" fmla="*/ 10 w 119"/>
                  <a:gd name="T25" fmla="*/ 76 h 119"/>
                  <a:gd name="T26" fmla="*/ 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0" y="119"/>
                    </a:moveTo>
                    <a:lnTo>
                      <a:pt x="21" y="108"/>
                    </a:lnTo>
                    <a:lnTo>
                      <a:pt x="86" y="108"/>
                    </a:lnTo>
                    <a:lnTo>
                      <a:pt x="86" y="86"/>
                    </a:lnTo>
                    <a:lnTo>
                      <a:pt x="119" y="54"/>
                    </a:lnTo>
                    <a:lnTo>
                      <a:pt x="97" y="11"/>
                    </a:lnTo>
                    <a:lnTo>
                      <a:pt x="86" y="0"/>
                    </a:lnTo>
                    <a:lnTo>
                      <a:pt x="43" y="11"/>
                    </a:lnTo>
                    <a:lnTo>
                      <a:pt x="21" y="11"/>
                    </a:lnTo>
                    <a:lnTo>
                      <a:pt x="21" y="43"/>
                    </a:lnTo>
                    <a:lnTo>
                      <a:pt x="32" y="43"/>
                    </a:lnTo>
                    <a:lnTo>
                      <a:pt x="21" y="65"/>
                    </a:lnTo>
                    <a:lnTo>
                      <a:pt x="10" y="76"/>
                    </a:lnTo>
                    <a:lnTo>
                      <a:pt x="0" y="11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2" name="Freeform 219"/>
              <p:cNvSpPr>
                <a:spLocks/>
              </p:cNvSpPr>
              <p:nvPr/>
            </p:nvSpPr>
            <p:spPr bwMode="auto">
              <a:xfrm>
                <a:off x="4595" y="2619"/>
                <a:ext cx="119" cy="119"/>
              </a:xfrm>
              <a:custGeom>
                <a:avLst/>
                <a:gdLst>
                  <a:gd name="T0" fmla="*/ 0 w 119"/>
                  <a:gd name="T1" fmla="*/ 119 h 119"/>
                  <a:gd name="T2" fmla="*/ 21 w 119"/>
                  <a:gd name="T3" fmla="*/ 108 h 119"/>
                  <a:gd name="T4" fmla="*/ 86 w 119"/>
                  <a:gd name="T5" fmla="*/ 108 h 119"/>
                  <a:gd name="T6" fmla="*/ 86 w 119"/>
                  <a:gd name="T7" fmla="*/ 86 h 119"/>
                  <a:gd name="T8" fmla="*/ 119 w 119"/>
                  <a:gd name="T9" fmla="*/ 54 h 119"/>
                  <a:gd name="T10" fmla="*/ 97 w 119"/>
                  <a:gd name="T11" fmla="*/ 11 h 119"/>
                  <a:gd name="T12" fmla="*/ 86 w 119"/>
                  <a:gd name="T13" fmla="*/ 0 h 119"/>
                  <a:gd name="T14" fmla="*/ 43 w 119"/>
                  <a:gd name="T15" fmla="*/ 11 h 119"/>
                  <a:gd name="T16" fmla="*/ 21 w 119"/>
                  <a:gd name="T17" fmla="*/ 11 h 119"/>
                  <a:gd name="T18" fmla="*/ 21 w 119"/>
                  <a:gd name="T19" fmla="*/ 43 h 119"/>
                  <a:gd name="T20" fmla="*/ 32 w 119"/>
                  <a:gd name="T21" fmla="*/ 43 h 119"/>
                  <a:gd name="T22" fmla="*/ 21 w 119"/>
                  <a:gd name="T23" fmla="*/ 65 h 119"/>
                  <a:gd name="T24" fmla="*/ 10 w 119"/>
                  <a:gd name="T25" fmla="*/ 76 h 119"/>
                  <a:gd name="T26" fmla="*/ 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0" y="119"/>
                    </a:moveTo>
                    <a:lnTo>
                      <a:pt x="21" y="108"/>
                    </a:lnTo>
                    <a:lnTo>
                      <a:pt x="86" y="108"/>
                    </a:lnTo>
                    <a:lnTo>
                      <a:pt x="86" y="86"/>
                    </a:lnTo>
                    <a:lnTo>
                      <a:pt x="119" y="54"/>
                    </a:lnTo>
                    <a:lnTo>
                      <a:pt x="97" y="11"/>
                    </a:lnTo>
                    <a:lnTo>
                      <a:pt x="86" y="0"/>
                    </a:lnTo>
                    <a:lnTo>
                      <a:pt x="43" y="11"/>
                    </a:lnTo>
                    <a:lnTo>
                      <a:pt x="21" y="11"/>
                    </a:lnTo>
                    <a:lnTo>
                      <a:pt x="21" y="43"/>
                    </a:lnTo>
                    <a:lnTo>
                      <a:pt x="32" y="43"/>
                    </a:lnTo>
                    <a:lnTo>
                      <a:pt x="21" y="65"/>
                    </a:lnTo>
                    <a:lnTo>
                      <a:pt x="10" y="76"/>
                    </a:lnTo>
                    <a:lnTo>
                      <a:pt x="0" y="11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3" name="Freeform 220"/>
              <p:cNvSpPr>
                <a:spLocks/>
              </p:cNvSpPr>
              <p:nvPr/>
            </p:nvSpPr>
            <p:spPr bwMode="auto">
              <a:xfrm>
                <a:off x="4595" y="2619"/>
                <a:ext cx="119" cy="119"/>
              </a:xfrm>
              <a:custGeom>
                <a:avLst/>
                <a:gdLst>
                  <a:gd name="T0" fmla="*/ 0 w 119"/>
                  <a:gd name="T1" fmla="*/ 119 h 119"/>
                  <a:gd name="T2" fmla="*/ 21 w 119"/>
                  <a:gd name="T3" fmla="*/ 108 h 119"/>
                  <a:gd name="T4" fmla="*/ 86 w 119"/>
                  <a:gd name="T5" fmla="*/ 108 h 119"/>
                  <a:gd name="T6" fmla="*/ 86 w 119"/>
                  <a:gd name="T7" fmla="*/ 86 h 119"/>
                  <a:gd name="T8" fmla="*/ 119 w 119"/>
                  <a:gd name="T9" fmla="*/ 54 h 119"/>
                  <a:gd name="T10" fmla="*/ 97 w 119"/>
                  <a:gd name="T11" fmla="*/ 11 h 119"/>
                  <a:gd name="T12" fmla="*/ 86 w 119"/>
                  <a:gd name="T13" fmla="*/ 0 h 119"/>
                  <a:gd name="T14" fmla="*/ 43 w 119"/>
                  <a:gd name="T15" fmla="*/ 11 h 119"/>
                  <a:gd name="T16" fmla="*/ 21 w 119"/>
                  <a:gd name="T17" fmla="*/ 11 h 119"/>
                  <a:gd name="T18" fmla="*/ 21 w 119"/>
                  <a:gd name="T19" fmla="*/ 43 h 119"/>
                  <a:gd name="T20" fmla="*/ 32 w 119"/>
                  <a:gd name="T21" fmla="*/ 43 h 119"/>
                  <a:gd name="T22" fmla="*/ 21 w 119"/>
                  <a:gd name="T23" fmla="*/ 65 h 119"/>
                  <a:gd name="T24" fmla="*/ 10 w 119"/>
                  <a:gd name="T25" fmla="*/ 76 h 119"/>
                  <a:gd name="T26" fmla="*/ 0 w 119"/>
                  <a:gd name="T27" fmla="*/ 119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9" h="119">
                    <a:moveTo>
                      <a:pt x="0" y="119"/>
                    </a:moveTo>
                    <a:lnTo>
                      <a:pt x="21" y="108"/>
                    </a:lnTo>
                    <a:lnTo>
                      <a:pt x="86" y="108"/>
                    </a:lnTo>
                    <a:lnTo>
                      <a:pt x="86" y="86"/>
                    </a:lnTo>
                    <a:lnTo>
                      <a:pt x="119" y="54"/>
                    </a:lnTo>
                    <a:lnTo>
                      <a:pt x="97" y="11"/>
                    </a:lnTo>
                    <a:lnTo>
                      <a:pt x="86" y="0"/>
                    </a:lnTo>
                    <a:lnTo>
                      <a:pt x="43" y="11"/>
                    </a:lnTo>
                    <a:lnTo>
                      <a:pt x="21" y="11"/>
                    </a:lnTo>
                    <a:lnTo>
                      <a:pt x="21" y="43"/>
                    </a:lnTo>
                    <a:lnTo>
                      <a:pt x="32" y="43"/>
                    </a:lnTo>
                    <a:lnTo>
                      <a:pt x="21" y="65"/>
                    </a:lnTo>
                    <a:lnTo>
                      <a:pt x="10" y="76"/>
                    </a:lnTo>
                    <a:lnTo>
                      <a:pt x="0" y="119"/>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4" name="Freeform 221"/>
              <p:cNvSpPr>
                <a:spLocks/>
              </p:cNvSpPr>
              <p:nvPr/>
            </p:nvSpPr>
            <p:spPr bwMode="auto">
              <a:xfrm>
                <a:off x="4573" y="2727"/>
                <a:ext cx="43" cy="32"/>
              </a:xfrm>
              <a:custGeom>
                <a:avLst/>
                <a:gdLst>
                  <a:gd name="T0" fmla="*/ 22 w 43"/>
                  <a:gd name="T1" fmla="*/ 32 h 32"/>
                  <a:gd name="T2" fmla="*/ 43 w 43"/>
                  <a:gd name="T3" fmla="*/ 32 h 32"/>
                  <a:gd name="T4" fmla="*/ 43 w 43"/>
                  <a:gd name="T5" fmla="*/ 0 h 32"/>
                  <a:gd name="T6" fmla="*/ 22 w 43"/>
                  <a:gd name="T7" fmla="*/ 11 h 32"/>
                  <a:gd name="T8" fmla="*/ 0 w 43"/>
                  <a:gd name="T9" fmla="*/ 32 h 32"/>
                  <a:gd name="T10" fmla="*/ 22 w 43"/>
                  <a:gd name="T11" fmla="*/ 32 h 32"/>
                </a:gdLst>
                <a:ahLst/>
                <a:cxnLst>
                  <a:cxn ang="0">
                    <a:pos x="T0" y="T1"/>
                  </a:cxn>
                  <a:cxn ang="0">
                    <a:pos x="T2" y="T3"/>
                  </a:cxn>
                  <a:cxn ang="0">
                    <a:pos x="T4" y="T5"/>
                  </a:cxn>
                  <a:cxn ang="0">
                    <a:pos x="T6" y="T7"/>
                  </a:cxn>
                  <a:cxn ang="0">
                    <a:pos x="T8" y="T9"/>
                  </a:cxn>
                  <a:cxn ang="0">
                    <a:pos x="T10" y="T11"/>
                  </a:cxn>
                </a:cxnLst>
                <a:rect l="0" t="0" r="r" b="b"/>
                <a:pathLst>
                  <a:path w="43" h="32">
                    <a:moveTo>
                      <a:pt x="22" y="32"/>
                    </a:moveTo>
                    <a:lnTo>
                      <a:pt x="43" y="32"/>
                    </a:lnTo>
                    <a:lnTo>
                      <a:pt x="43" y="0"/>
                    </a:lnTo>
                    <a:lnTo>
                      <a:pt x="22" y="11"/>
                    </a:lnTo>
                    <a:lnTo>
                      <a:pt x="0" y="32"/>
                    </a:lnTo>
                    <a:lnTo>
                      <a:pt x="22" y="3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5" name="Freeform 222"/>
              <p:cNvSpPr>
                <a:spLocks/>
              </p:cNvSpPr>
              <p:nvPr/>
            </p:nvSpPr>
            <p:spPr bwMode="auto">
              <a:xfrm>
                <a:off x="4573" y="2727"/>
                <a:ext cx="43" cy="32"/>
              </a:xfrm>
              <a:custGeom>
                <a:avLst/>
                <a:gdLst>
                  <a:gd name="T0" fmla="*/ 22 w 43"/>
                  <a:gd name="T1" fmla="*/ 32 h 32"/>
                  <a:gd name="T2" fmla="*/ 43 w 43"/>
                  <a:gd name="T3" fmla="*/ 32 h 32"/>
                  <a:gd name="T4" fmla="*/ 43 w 43"/>
                  <a:gd name="T5" fmla="*/ 0 h 32"/>
                  <a:gd name="T6" fmla="*/ 22 w 43"/>
                  <a:gd name="T7" fmla="*/ 11 h 32"/>
                  <a:gd name="T8" fmla="*/ 0 w 43"/>
                  <a:gd name="T9" fmla="*/ 32 h 32"/>
                  <a:gd name="T10" fmla="*/ 22 w 43"/>
                  <a:gd name="T11" fmla="*/ 32 h 32"/>
                </a:gdLst>
                <a:ahLst/>
                <a:cxnLst>
                  <a:cxn ang="0">
                    <a:pos x="T0" y="T1"/>
                  </a:cxn>
                  <a:cxn ang="0">
                    <a:pos x="T2" y="T3"/>
                  </a:cxn>
                  <a:cxn ang="0">
                    <a:pos x="T4" y="T5"/>
                  </a:cxn>
                  <a:cxn ang="0">
                    <a:pos x="T6" y="T7"/>
                  </a:cxn>
                  <a:cxn ang="0">
                    <a:pos x="T8" y="T9"/>
                  </a:cxn>
                  <a:cxn ang="0">
                    <a:pos x="T10" y="T11"/>
                  </a:cxn>
                </a:cxnLst>
                <a:rect l="0" t="0" r="r" b="b"/>
                <a:pathLst>
                  <a:path w="43" h="32">
                    <a:moveTo>
                      <a:pt x="22" y="32"/>
                    </a:moveTo>
                    <a:lnTo>
                      <a:pt x="43" y="32"/>
                    </a:lnTo>
                    <a:lnTo>
                      <a:pt x="43" y="0"/>
                    </a:lnTo>
                    <a:lnTo>
                      <a:pt x="22" y="11"/>
                    </a:lnTo>
                    <a:lnTo>
                      <a:pt x="0" y="32"/>
                    </a:lnTo>
                    <a:lnTo>
                      <a:pt x="22"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6" name="Freeform 223"/>
              <p:cNvSpPr>
                <a:spLocks/>
              </p:cNvSpPr>
              <p:nvPr/>
            </p:nvSpPr>
            <p:spPr bwMode="auto">
              <a:xfrm>
                <a:off x="4573" y="2727"/>
                <a:ext cx="43" cy="32"/>
              </a:xfrm>
              <a:custGeom>
                <a:avLst/>
                <a:gdLst>
                  <a:gd name="T0" fmla="*/ 22 w 43"/>
                  <a:gd name="T1" fmla="*/ 32 h 32"/>
                  <a:gd name="T2" fmla="*/ 43 w 43"/>
                  <a:gd name="T3" fmla="*/ 32 h 32"/>
                  <a:gd name="T4" fmla="*/ 43 w 43"/>
                  <a:gd name="T5" fmla="*/ 0 h 32"/>
                  <a:gd name="T6" fmla="*/ 22 w 43"/>
                  <a:gd name="T7" fmla="*/ 11 h 32"/>
                  <a:gd name="T8" fmla="*/ 0 w 43"/>
                  <a:gd name="T9" fmla="*/ 32 h 32"/>
                  <a:gd name="T10" fmla="*/ 22 w 43"/>
                  <a:gd name="T11" fmla="*/ 32 h 32"/>
                </a:gdLst>
                <a:ahLst/>
                <a:cxnLst>
                  <a:cxn ang="0">
                    <a:pos x="T0" y="T1"/>
                  </a:cxn>
                  <a:cxn ang="0">
                    <a:pos x="T2" y="T3"/>
                  </a:cxn>
                  <a:cxn ang="0">
                    <a:pos x="T4" y="T5"/>
                  </a:cxn>
                  <a:cxn ang="0">
                    <a:pos x="T6" y="T7"/>
                  </a:cxn>
                  <a:cxn ang="0">
                    <a:pos x="T8" y="T9"/>
                  </a:cxn>
                  <a:cxn ang="0">
                    <a:pos x="T10" y="T11"/>
                  </a:cxn>
                </a:cxnLst>
                <a:rect l="0" t="0" r="r" b="b"/>
                <a:pathLst>
                  <a:path w="43" h="32">
                    <a:moveTo>
                      <a:pt x="22" y="32"/>
                    </a:moveTo>
                    <a:lnTo>
                      <a:pt x="43" y="32"/>
                    </a:lnTo>
                    <a:lnTo>
                      <a:pt x="43" y="0"/>
                    </a:lnTo>
                    <a:lnTo>
                      <a:pt x="22" y="11"/>
                    </a:lnTo>
                    <a:lnTo>
                      <a:pt x="0" y="32"/>
                    </a:lnTo>
                    <a:lnTo>
                      <a:pt x="22" y="3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7" name="Freeform 224"/>
              <p:cNvSpPr>
                <a:spLocks/>
              </p:cNvSpPr>
              <p:nvPr/>
            </p:nvSpPr>
            <p:spPr bwMode="auto">
              <a:xfrm>
                <a:off x="4595" y="2759"/>
                <a:ext cx="21" cy="44"/>
              </a:xfrm>
              <a:custGeom>
                <a:avLst/>
                <a:gdLst>
                  <a:gd name="T0" fmla="*/ 0 w 21"/>
                  <a:gd name="T1" fmla="*/ 44 h 44"/>
                  <a:gd name="T2" fmla="*/ 21 w 21"/>
                  <a:gd name="T3" fmla="*/ 11 h 44"/>
                  <a:gd name="T4" fmla="*/ 21 w 21"/>
                  <a:gd name="T5" fmla="*/ 0 h 44"/>
                  <a:gd name="T6" fmla="*/ 0 w 21"/>
                  <a:gd name="T7" fmla="*/ 0 h 44"/>
                  <a:gd name="T8" fmla="*/ 0 w 21"/>
                  <a:gd name="T9" fmla="*/ 44 h 44"/>
                </a:gdLst>
                <a:ahLst/>
                <a:cxnLst>
                  <a:cxn ang="0">
                    <a:pos x="T0" y="T1"/>
                  </a:cxn>
                  <a:cxn ang="0">
                    <a:pos x="T2" y="T3"/>
                  </a:cxn>
                  <a:cxn ang="0">
                    <a:pos x="T4" y="T5"/>
                  </a:cxn>
                  <a:cxn ang="0">
                    <a:pos x="T6" y="T7"/>
                  </a:cxn>
                  <a:cxn ang="0">
                    <a:pos x="T8" y="T9"/>
                  </a:cxn>
                </a:cxnLst>
                <a:rect l="0" t="0" r="r" b="b"/>
                <a:pathLst>
                  <a:path w="21" h="44">
                    <a:moveTo>
                      <a:pt x="0" y="44"/>
                    </a:moveTo>
                    <a:lnTo>
                      <a:pt x="21" y="11"/>
                    </a:lnTo>
                    <a:lnTo>
                      <a:pt x="21" y="0"/>
                    </a:lnTo>
                    <a:lnTo>
                      <a:pt x="0" y="0"/>
                    </a:lnTo>
                    <a:lnTo>
                      <a:pt x="0" y="4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58" name="Freeform 225"/>
              <p:cNvSpPr>
                <a:spLocks/>
              </p:cNvSpPr>
              <p:nvPr/>
            </p:nvSpPr>
            <p:spPr bwMode="auto">
              <a:xfrm>
                <a:off x="4595" y="2759"/>
                <a:ext cx="21" cy="44"/>
              </a:xfrm>
              <a:custGeom>
                <a:avLst/>
                <a:gdLst>
                  <a:gd name="T0" fmla="*/ 0 w 21"/>
                  <a:gd name="T1" fmla="*/ 44 h 44"/>
                  <a:gd name="T2" fmla="*/ 21 w 21"/>
                  <a:gd name="T3" fmla="*/ 11 h 44"/>
                  <a:gd name="T4" fmla="*/ 21 w 21"/>
                  <a:gd name="T5" fmla="*/ 0 h 44"/>
                  <a:gd name="T6" fmla="*/ 0 w 21"/>
                  <a:gd name="T7" fmla="*/ 0 h 44"/>
                  <a:gd name="T8" fmla="*/ 0 w 21"/>
                  <a:gd name="T9" fmla="*/ 44 h 44"/>
                </a:gdLst>
                <a:ahLst/>
                <a:cxnLst>
                  <a:cxn ang="0">
                    <a:pos x="T0" y="T1"/>
                  </a:cxn>
                  <a:cxn ang="0">
                    <a:pos x="T2" y="T3"/>
                  </a:cxn>
                  <a:cxn ang="0">
                    <a:pos x="T4" y="T5"/>
                  </a:cxn>
                  <a:cxn ang="0">
                    <a:pos x="T6" y="T7"/>
                  </a:cxn>
                  <a:cxn ang="0">
                    <a:pos x="T8" y="T9"/>
                  </a:cxn>
                </a:cxnLst>
                <a:rect l="0" t="0" r="r" b="b"/>
                <a:pathLst>
                  <a:path w="21" h="44">
                    <a:moveTo>
                      <a:pt x="0" y="44"/>
                    </a:moveTo>
                    <a:lnTo>
                      <a:pt x="21" y="11"/>
                    </a:lnTo>
                    <a:lnTo>
                      <a:pt x="21" y="0"/>
                    </a:lnTo>
                    <a:lnTo>
                      <a:pt x="0" y="0"/>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59" name="Freeform 226"/>
              <p:cNvSpPr>
                <a:spLocks/>
              </p:cNvSpPr>
              <p:nvPr/>
            </p:nvSpPr>
            <p:spPr bwMode="auto">
              <a:xfrm>
                <a:off x="4595" y="2759"/>
                <a:ext cx="21" cy="44"/>
              </a:xfrm>
              <a:custGeom>
                <a:avLst/>
                <a:gdLst>
                  <a:gd name="T0" fmla="*/ 0 w 21"/>
                  <a:gd name="T1" fmla="*/ 44 h 44"/>
                  <a:gd name="T2" fmla="*/ 21 w 21"/>
                  <a:gd name="T3" fmla="*/ 11 h 44"/>
                  <a:gd name="T4" fmla="*/ 21 w 21"/>
                  <a:gd name="T5" fmla="*/ 0 h 44"/>
                  <a:gd name="T6" fmla="*/ 0 w 21"/>
                  <a:gd name="T7" fmla="*/ 0 h 44"/>
                  <a:gd name="T8" fmla="*/ 0 w 21"/>
                  <a:gd name="T9" fmla="*/ 44 h 44"/>
                </a:gdLst>
                <a:ahLst/>
                <a:cxnLst>
                  <a:cxn ang="0">
                    <a:pos x="T0" y="T1"/>
                  </a:cxn>
                  <a:cxn ang="0">
                    <a:pos x="T2" y="T3"/>
                  </a:cxn>
                  <a:cxn ang="0">
                    <a:pos x="T4" y="T5"/>
                  </a:cxn>
                  <a:cxn ang="0">
                    <a:pos x="T6" y="T7"/>
                  </a:cxn>
                  <a:cxn ang="0">
                    <a:pos x="T8" y="T9"/>
                  </a:cxn>
                </a:cxnLst>
                <a:rect l="0" t="0" r="r" b="b"/>
                <a:pathLst>
                  <a:path w="21" h="44">
                    <a:moveTo>
                      <a:pt x="0" y="44"/>
                    </a:moveTo>
                    <a:lnTo>
                      <a:pt x="21" y="11"/>
                    </a:lnTo>
                    <a:lnTo>
                      <a:pt x="21" y="0"/>
                    </a:lnTo>
                    <a:lnTo>
                      <a:pt x="0" y="0"/>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0" name="Freeform 227"/>
              <p:cNvSpPr>
                <a:spLocks/>
              </p:cNvSpPr>
              <p:nvPr/>
            </p:nvSpPr>
            <p:spPr bwMode="auto">
              <a:xfrm>
                <a:off x="4249" y="2598"/>
                <a:ext cx="379" cy="388"/>
              </a:xfrm>
              <a:custGeom>
                <a:avLst/>
                <a:gdLst>
                  <a:gd name="T0" fmla="*/ 0 w 379"/>
                  <a:gd name="T1" fmla="*/ 227 h 388"/>
                  <a:gd name="T2" fmla="*/ 0 w 379"/>
                  <a:gd name="T3" fmla="*/ 248 h 388"/>
                  <a:gd name="T4" fmla="*/ 22 w 379"/>
                  <a:gd name="T5" fmla="*/ 227 h 388"/>
                  <a:gd name="T6" fmla="*/ 87 w 379"/>
                  <a:gd name="T7" fmla="*/ 227 h 388"/>
                  <a:gd name="T8" fmla="*/ 87 w 379"/>
                  <a:gd name="T9" fmla="*/ 259 h 388"/>
                  <a:gd name="T10" fmla="*/ 108 w 379"/>
                  <a:gd name="T11" fmla="*/ 280 h 388"/>
                  <a:gd name="T12" fmla="*/ 141 w 379"/>
                  <a:gd name="T13" fmla="*/ 269 h 388"/>
                  <a:gd name="T14" fmla="*/ 141 w 379"/>
                  <a:gd name="T15" fmla="*/ 259 h 388"/>
                  <a:gd name="T16" fmla="*/ 163 w 379"/>
                  <a:gd name="T17" fmla="*/ 259 h 388"/>
                  <a:gd name="T18" fmla="*/ 184 w 379"/>
                  <a:gd name="T19" fmla="*/ 269 h 388"/>
                  <a:gd name="T20" fmla="*/ 184 w 379"/>
                  <a:gd name="T21" fmla="*/ 313 h 388"/>
                  <a:gd name="T22" fmla="*/ 206 w 379"/>
                  <a:gd name="T23" fmla="*/ 324 h 388"/>
                  <a:gd name="T24" fmla="*/ 184 w 379"/>
                  <a:gd name="T25" fmla="*/ 334 h 388"/>
                  <a:gd name="T26" fmla="*/ 184 w 379"/>
                  <a:gd name="T27" fmla="*/ 345 h 388"/>
                  <a:gd name="T28" fmla="*/ 227 w 379"/>
                  <a:gd name="T29" fmla="*/ 334 h 388"/>
                  <a:gd name="T30" fmla="*/ 282 w 379"/>
                  <a:gd name="T31" fmla="*/ 366 h 388"/>
                  <a:gd name="T32" fmla="*/ 292 w 379"/>
                  <a:gd name="T33" fmla="*/ 345 h 388"/>
                  <a:gd name="T34" fmla="*/ 325 w 379"/>
                  <a:gd name="T35" fmla="*/ 378 h 388"/>
                  <a:gd name="T36" fmla="*/ 347 w 379"/>
                  <a:gd name="T37" fmla="*/ 388 h 388"/>
                  <a:gd name="T38" fmla="*/ 347 w 379"/>
                  <a:gd name="T39" fmla="*/ 366 h 388"/>
                  <a:gd name="T40" fmla="*/ 325 w 379"/>
                  <a:gd name="T41" fmla="*/ 366 h 388"/>
                  <a:gd name="T42" fmla="*/ 325 w 379"/>
                  <a:gd name="T43" fmla="*/ 280 h 388"/>
                  <a:gd name="T44" fmla="*/ 368 w 379"/>
                  <a:gd name="T45" fmla="*/ 280 h 388"/>
                  <a:gd name="T46" fmla="*/ 347 w 379"/>
                  <a:gd name="T47" fmla="*/ 248 h 388"/>
                  <a:gd name="T48" fmla="*/ 347 w 379"/>
                  <a:gd name="T49" fmla="*/ 162 h 388"/>
                  <a:gd name="T50" fmla="*/ 325 w 379"/>
                  <a:gd name="T51" fmla="*/ 162 h 388"/>
                  <a:gd name="T52" fmla="*/ 347 w 379"/>
                  <a:gd name="T53" fmla="*/ 141 h 388"/>
                  <a:gd name="T54" fmla="*/ 357 w 379"/>
                  <a:gd name="T55" fmla="*/ 98 h 388"/>
                  <a:gd name="T56" fmla="*/ 368 w 379"/>
                  <a:gd name="T57" fmla="*/ 87 h 388"/>
                  <a:gd name="T58" fmla="*/ 379 w 379"/>
                  <a:gd name="T59" fmla="*/ 65 h 388"/>
                  <a:gd name="T60" fmla="*/ 368 w 379"/>
                  <a:gd name="T61" fmla="*/ 65 h 388"/>
                  <a:gd name="T62" fmla="*/ 368 w 379"/>
                  <a:gd name="T63" fmla="*/ 33 h 388"/>
                  <a:gd name="T64" fmla="*/ 357 w 379"/>
                  <a:gd name="T65" fmla="*/ 22 h 388"/>
                  <a:gd name="T66" fmla="*/ 314 w 379"/>
                  <a:gd name="T67" fmla="*/ 22 h 388"/>
                  <a:gd name="T68" fmla="*/ 303 w 379"/>
                  <a:gd name="T69" fmla="*/ 0 h 388"/>
                  <a:gd name="T70" fmla="*/ 217 w 379"/>
                  <a:gd name="T71" fmla="*/ 0 h 388"/>
                  <a:gd name="T72" fmla="*/ 206 w 379"/>
                  <a:gd name="T73" fmla="*/ 22 h 388"/>
                  <a:gd name="T74" fmla="*/ 163 w 379"/>
                  <a:gd name="T75" fmla="*/ 22 h 388"/>
                  <a:gd name="T76" fmla="*/ 152 w 379"/>
                  <a:gd name="T77" fmla="*/ 0 h 388"/>
                  <a:gd name="T78" fmla="*/ 141 w 379"/>
                  <a:gd name="T79" fmla="*/ 0 h 388"/>
                  <a:gd name="T80" fmla="*/ 119 w 379"/>
                  <a:gd name="T81" fmla="*/ 33 h 388"/>
                  <a:gd name="T82" fmla="*/ 98 w 379"/>
                  <a:gd name="T83" fmla="*/ 130 h 388"/>
                  <a:gd name="T84" fmla="*/ 76 w 379"/>
                  <a:gd name="T85" fmla="*/ 152 h 388"/>
                  <a:gd name="T86" fmla="*/ 65 w 379"/>
                  <a:gd name="T87" fmla="*/ 195 h 388"/>
                  <a:gd name="T88" fmla="*/ 33 w 379"/>
                  <a:gd name="T89" fmla="*/ 206 h 388"/>
                  <a:gd name="T90" fmla="*/ 10 w 379"/>
                  <a:gd name="T91" fmla="*/ 206 h 388"/>
                  <a:gd name="T92" fmla="*/ 0 w 379"/>
                  <a:gd name="T93" fmla="*/ 227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79" h="388">
                    <a:moveTo>
                      <a:pt x="0" y="227"/>
                    </a:moveTo>
                    <a:lnTo>
                      <a:pt x="0" y="248"/>
                    </a:lnTo>
                    <a:lnTo>
                      <a:pt x="22" y="227"/>
                    </a:lnTo>
                    <a:lnTo>
                      <a:pt x="87" y="227"/>
                    </a:lnTo>
                    <a:lnTo>
                      <a:pt x="87" y="259"/>
                    </a:lnTo>
                    <a:lnTo>
                      <a:pt x="108" y="280"/>
                    </a:lnTo>
                    <a:lnTo>
                      <a:pt x="141" y="269"/>
                    </a:lnTo>
                    <a:lnTo>
                      <a:pt x="141" y="259"/>
                    </a:lnTo>
                    <a:lnTo>
                      <a:pt x="163" y="259"/>
                    </a:lnTo>
                    <a:lnTo>
                      <a:pt x="184" y="269"/>
                    </a:lnTo>
                    <a:lnTo>
                      <a:pt x="184" y="313"/>
                    </a:lnTo>
                    <a:lnTo>
                      <a:pt x="206" y="324"/>
                    </a:lnTo>
                    <a:lnTo>
                      <a:pt x="184" y="334"/>
                    </a:lnTo>
                    <a:lnTo>
                      <a:pt x="184" y="345"/>
                    </a:lnTo>
                    <a:lnTo>
                      <a:pt x="227" y="334"/>
                    </a:lnTo>
                    <a:lnTo>
                      <a:pt x="282" y="366"/>
                    </a:lnTo>
                    <a:lnTo>
                      <a:pt x="292" y="345"/>
                    </a:lnTo>
                    <a:lnTo>
                      <a:pt x="325" y="378"/>
                    </a:lnTo>
                    <a:lnTo>
                      <a:pt x="347" y="388"/>
                    </a:lnTo>
                    <a:lnTo>
                      <a:pt x="347" y="366"/>
                    </a:lnTo>
                    <a:lnTo>
                      <a:pt x="325" y="366"/>
                    </a:lnTo>
                    <a:lnTo>
                      <a:pt x="325" y="280"/>
                    </a:lnTo>
                    <a:lnTo>
                      <a:pt x="368" y="280"/>
                    </a:lnTo>
                    <a:lnTo>
                      <a:pt x="347" y="248"/>
                    </a:lnTo>
                    <a:lnTo>
                      <a:pt x="347" y="162"/>
                    </a:lnTo>
                    <a:lnTo>
                      <a:pt x="325" y="162"/>
                    </a:lnTo>
                    <a:lnTo>
                      <a:pt x="347" y="141"/>
                    </a:lnTo>
                    <a:lnTo>
                      <a:pt x="357" y="98"/>
                    </a:lnTo>
                    <a:lnTo>
                      <a:pt x="368" y="87"/>
                    </a:lnTo>
                    <a:lnTo>
                      <a:pt x="379" y="65"/>
                    </a:lnTo>
                    <a:lnTo>
                      <a:pt x="368" y="65"/>
                    </a:lnTo>
                    <a:lnTo>
                      <a:pt x="368" y="33"/>
                    </a:lnTo>
                    <a:lnTo>
                      <a:pt x="357" y="22"/>
                    </a:lnTo>
                    <a:lnTo>
                      <a:pt x="314" y="22"/>
                    </a:lnTo>
                    <a:lnTo>
                      <a:pt x="303" y="0"/>
                    </a:lnTo>
                    <a:lnTo>
                      <a:pt x="217" y="0"/>
                    </a:lnTo>
                    <a:lnTo>
                      <a:pt x="206" y="22"/>
                    </a:lnTo>
                    <a:lnTo>
                      <a:pt x="163" y="22"/>
                    </a:lnTo>
                    <a:lnTo>
                      <a:pt x="152" y="0"/>
                    </a:lnTo>
                    <a:lnTo>
                      <a:pt x="141" y="0"/>
                    </a:lnTo>
                    <a:lnTo>
                      <a:pt x="119" y="33"/>
                    </a:lnTo>
                    <a:lnTo>
                      <a:pt x="98" y="130"/>
                    </a:lnTo>
                    <a:lnTo>
                      <a:pt x="76" y="152"/>
                    </a:lnTo>
                    <a:lnTo>
                      <a:pt x="65" y="195"/>
                    </a:lnTo>
                    <a:lnTo>
                      <a:pt x="33" y="206"/>
                    </a:lnTo>
                    <a:lnTo>
                      <a:pt x="10" y="206"/>
                    </a:lnTo>
                    <a:lnTo>
                      <a:pt x="0" y="227"/>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1" name="Freeform 228"/>
              <p:cNvSpPr>
                <a:spLocks/>
              </p:cNvSpPr>
              <p:nvPr/>
            </p:nvSpPr>
            <p:spPr bwMode="auto">
              <a:xfrm>
                <a:off x="4249" y="2803"/>
                <a:ext cx="10" cy="21"/>
              </a:xfrm>
              <a:custGeom>
                <a:avLst/>
                <a:gdLst>
                  <a:gd name="T0" fmla="*/ 0 w 10"/>
                  <a:gd name="T1" fmla="*/ 11 h 21"/>
                  <a:gd name="T2" fmla="*/ 0 w 10"/>
                  <a:gd name="T3" fmla="*/ 21 h 21"/>
                  <a:gd name="T4" fmla="*/ 10 w 10"/>
                  <a:gd name="T5" fmla="*/ 0 h 21"/>
                  <a:gd name="T6" fmla="*/ 0 w 10"/>
                  <a:gd name="T7" fmla="*/ 0 h 21"/>
                  <a:gd name="T8" fmla="*/ 0 w 10"/>
                  <a:gd name="T9" fmla="*/ 11 h 21"/>
                </a:gdLst>
                <a:ahLst/>
                <a:cxnLst>
                  <a:cxn ang="0">
                    <a:pos x="T0" y="T1"/>
                  </a:cxn>
                  <a:cxn ang="0">
                    <a:pos x="T2" y="T3"/>
                  </a:cxn>
                  <a:cxn ang="0">
                    <a:pos x="T4" y="T5"/>
                  </a:cxn>
                  <a:cxn ang="0">
                    <a:pos x="T6" y="T7"/>
                  </a:cxn>
                  <a:cxn ang="0">
                    <a:pos x="T8" y="T9"/>
                  </a:cxn>
                </a:cxnLst>
                <a:rect l="0" t="0" r="r" b="b"/>
                <a:pathLst>
                  <a:path w="10" h="21">
                    <a:moveTo>
                      <a:pt x="0" y="11"/>
                    </a:moveTo>
                    <a:lnTo>
                      <a:pt x="0" y="21"/>
                    </a:lnTo>
                    <a:lnTo>
                      <a:pt x="10" y="0"/>
                    </a:lnTo>
                    <a:lnTo>
                      <a:pt x="0" y="0"/>
                    </a:lnTo>
                    <a:lnTo>
                      <a:pt x="0"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2" name="Freeform 229"/>
              <p:cNvSpPr>
                <a:spLocks/>
              </p:cNvSpPr>
              <p:nvPr/>
            </p:nvSpPr>
            <p:spPr bwMode="auto">
              <a:xfrm>
                <a:off x="4249" y="2803"/>
                <a:ext cx="10" cy="21"/>
              </a:xfrm>
              <a:custGeom>
                <a:avLst/>
                <a:gdLst>
                  <a:gd name="T0" fmla="*/ 0 w 10"/>
                  <a:gd name="T1" fmla="*/ 11 h 21"/>
                  <a:gd name="T2" fmla="*/ 0 w 10"/>
                  <a:gd name="T3" fmla="*/ 21 h 21"/>
                  <a:gd name="T4" fmla="*/ 10 w 10"/>
                  <a:gd name="T5" fmla="*/ 0 h 21"/>
                  <a:gd name="T6" fmla="*/ 0 w 10"/>
                  <a:gd name="T7" fmla="*/ 0 h 21"/>
                  <a:gd name="T8" fmla="*/ 0 w 10"/>
                  <a:gd name="T9" fmla="*/ 11 h 21"/>
                </a:gdLst>
                <a:ahLst/>
                <a:cxnLst>
                  <a:cxn ang="0">
                    <a:pos x="T0" y="T1"/>
                  </a:cxn>
                  <a:cxn ang="0">
                    <a:pos x="T2" y="T3"/>
                  </a:cxn>
                  <a:cxn ang="0">
                    <a:pos x="T4" y="T5"/>
                  </a:cxn>
                  <a:cxn ang="0">
                    <a:pos x="T6" y="T7"/>
                  </a:cxn>
                  <a:cxn ang="0">
                    <a:pos x="T8" y="T9"/>
                  </a:cxn>
                </a:cxnLst>
                <a:rect l="0" t="0" r="r" b="b"/>
                <a:pathLst>
                  <a:path w="10" h="21">
                    <a:moveTo>
                      <a:pt x="0" y="11"/>
                    </a:moveTo>
                    <a:lnTo>
                      <a:pt x="0" y="21"/>
                    </a:lnTo>
                    <a:lnTo>
                      <a:pt x="10" y="0"/>
                    </a:lnTo>
                    <a:lnTo>
                      <a:pt x="0"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3" name="Freeform 230"/>
              <p:cNvSpPr>
                <a:spLocks/>
              </p:cNvSpPr>
              <p:nvPr/>
            </p:nvSpPr>
            <p:spPr bwMode="auto">
              <a:xfrm>
                <a:off x="4249" y="2803"/>
                <a:ext cx="10" cy="21"/>
              </a:xfrm>
              <a:custGeom>
                <a:avLst/>
                <a:gdLst>
                  <a:gd name="T0" fmla="*/ 0 w 10"/>
                  <a:gd name="T1" fmla="*/ 11 h 21"/>
                  <a:gd name="T2" fmla="*/ 0 w 10"/>
                  <a:gd name="T3" fmla="*/ 21 h 21"/>
                  <a:gd name="T4" fmla="*/ 10 w 10"/>
                  <a:gd name="T5" fmla="*/ 0 h 21"/>
                  <a:gd name="T6" fmla="*/ 0 w 10"/>
                  <a:gd name="T7" fmla="*/ 0 h 21"/>
                  <a:gd name="T8" fmla="*/ 0 w 10"/>
                  <a:gd name="T9" fmla="*/ 11 h 21"/>
                </a:gdLst>
                <a:ahLst/>
                <a:cxnLst>
                  <a:cxn ang="0">
                    <a:pos x="T0" y="T1"/>
                  </a:cxn>
                  <a:cxn ang="0">
                    <a:pos x="T2" y="T3"/>
                  </a:cxn>
                  <a:cxn ang="0">
                    <a:pos x="T4" y="T5"/>
                  </a:cxn>
                  <a:cxn ang="0">
                    <a:pos x="T6" y="T7"/>
                  </a:cxn>
                  <a:cxn ang="0">
                    <a:pos x="T8" y="T9"/>
                  </a:cxn>
                </a:cxnLst>
                <a:rect l="0" t="0" r="r" b="b"/>
                <a:pathLst>
                  <a:path w="10" h="21">
                    <a:moveTo>
                      <a:pt x="0" y="11"/>
                    </a:moveTo>
                    <a:lnTo>
                      <a:pt x="0" y="21"/>
                    </a:lnTo>
                    <a:lnTo>
                      <a:pt x="10" y="0"/>
                    </a:lnTo>
                    <a:lnTo>
                      <a:pt x="0"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4" name="Freeform 231"/>
              <p:cNvSpPr>
                <a:spLocks/>
              </p:cNvSpPr>
              <p:nvPr/>
            </p:nvSpPr>
            <p:spPr bwMode="auto">
              <a:xfrm>
                <a:off x="4217" y="2630"/>
                <a:ext cx="151" cy="185"/>
              </a:xfrm>
              <a:custGeom>
                <a:avLst/>
                <a:gdLst>
                  <a:gd name="T0" fmla="*/ 32 w 151"/>
                  <a:gd name="T1" fmla="*/ 185 h 185"/>
                  <a:gd name="T2" fmla="*/ 32 w 151"/>
                  <a:gd name="T3" fmla="*/ 174 h 185"/>
                  <a:gd name="T4" fmla="*/ 65 w 151"/>
                  <a:gd name="T5" fmla="*/ 174 h 185"/>
                  <a:gd name="T6" fmla="*/ 97 w 151"/>
                  <a:gd name="T7" fmla="*/ 163 h 185"/>
                  <a:gd name="T8" fmla="*/ 108 w 151"/>
                  <a:gd name="T9" fmla="*/ 120 h 185"/>
                  <a:gd name="T10" fmla="*/ 130 w 151"/>
                  <a:gd name="T11" fmla="*/ 98 h 185"/>
                  <a:gd name="T12" fmla="*/ 151 w 151"/>
                  <a:gd name="T13" fmla="*/ 0 h 185"/>
                  <a:gd name="T14" fmla="*/ 119 w 151"/>
                  <a:gd name="T15" fmla="*/ 12 h 185"/>
                  <a:gd name="T16" fmla="*/ 108 w 151"/>
                  <a:gd name="T17" fmla="*/ 12 h 185"/>
                  <a:gd name="T18" fmla="*/ 108 w 151"/>
                  <a:gd name="T19" fmla="*/ 44 h 185"/>
                  <a:gd name="T20" fmla="*/ 43 w 151"/>
                  <a:gd name="T21" fmla="*/ 33 h 185"/>
                  <a:gd name="T22" fmla="*/ 43 w 151"/>
                  <a:gd name="T23" fmla="*/ 54 h 185"/>
                  <a:gd name="T24" fmla="*/ 54 w 151"/>
                  <a:gd name="T25" fmla="*/ 44 h 185"/>
                  <a:gd name="T26" fmla="*/ 65 w 151"/>
                  <a:gd name="T27" fmla="*/ 54 h 185"/>
                  <a:gd name="T28" fmla="*/ 65 w 151"/>
                  <a:gd name="T29" fmla="*/ 120 h 185"/>
                  <a:gd name="T30" fmla="*/ 32 w 151"/>
                  <a:gd name="T31" fmla="*/ 120 h 185"/>
                  <a:gd name="T32" fmla="*/ 10 w 151"/>
                  <a:gd name="T33" fmla="*/ 129 h 185"/>
                  <a:gd name="T34" fmla="*/ 10 w 151"/>
                  <a:gd name="T35" fmla="*/ 141 h 185"/>
                  <a:gd name="T36" fmla="*/ 0 w 151"/>
                  <a:gd name="T37" fmla="*/ 141 h 185"/>
                  <a:gd name="T38" fmla="*/ 0 w 151"/>
                  <a:gd name="T39" fmla="*/ 163 h 185"/>
                  <a:gd name="T40" fmla="*/ 32 w 151"/>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85">
                    <a:moveTo>
                      <a:pt x="32" y="185"/>
                    </a:moveTo>
                    <a:lnTo>
                      <a:pt x="32" y="174"/>
                    </a:lnTo>
                    <a:lnTo>
                      <a:pt x="65" y="174"/>
                    </a:lnTo>
                    <a:lnTo>
                      <a:pt x="97" y="163"/>
                    </a:lnTo>
                    <a:lnTo>
                      <a:pt x="108" y="120"/>
                    </a:lnTo>
                    <a:lnTo>
                      <a:pt x="130" y="98"/>
                    </a:lnTo>
                    <a:lnTo>
                      <a:pt x="151" y="0"/>
                    </a:lnTo>
                    <a:lnTo>
                      <a:pt x="119" y="12"/>
                    </a:lnTo>
                    <a:lnTo>
                      <a:pt x="108" y="12"/>
                    </a:lnTo>
                    <a:lnTo>
                      <a:pt x="108" y="44"/>
                    </a:lnTo>
                    <a:lnTo>
                      <a:pt x="43" y="33"/>
                    </a:lnTo>
                    <a:lnTo>
                      <a:pt x="43" y="54"/>
                    </a:lnTo>
                    <a:lnTo>
                      <a:pt x="54" y="44"/>
                    </a:lnTo>
                    <a:lnTo>
                      <a:pt x="65" y="54"/>
                    </a:lnTo>
                    <a:lnTo>
                      <a:pt x="65" y="120"/>
                    </a:lnTo>
                    <a:lnTo>
                      <a:pt x="32" y="120"/>
                    </a:lnTo>
                    <a:lnTo>
                      <a:pt x="10" y="129"/>
                    </a:lnTo>
                    <a:lnTo>
                      <a:pt x="10" y="141"/>
                    </a:lnTo>
                    <a:lnTo>
                      <a:pt x="0" y="141"/>
                    </a:lnTo>
                    <a:lnTo>
                      <a:pt x="0" y="163"/>
                    </a:lnTo>
                    <a:lnTo>
                      <a:pt x="32" y="185"/>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5" name="Freeform 232"/>
              <p:cNvSpPr>
                <a:spLocks/>
              </p:cNvSpPr>
              <p:nvPr/>
            </p:nvSpPr>
            <p:spPr bwMode="auto">
              <a:xfrm>
                <a:off x="4217" y="2630"/>
                <a:ext cx="151" cy="185"/>
              </a:xfrm>
              <a:custGeom>
                <a:avLst/>
                <a:gdLst>
                  <a:gd name="T0" fmla="*/ 32 w 151"/>
                  <a:gd name="T1" fmla="*/ 185 h 185"/>
                  <a:gd name="T2" fmla="*/ 32 w 151"/>
                  <a:gd name="T3" fmla="*/ 174 h 185"/>
                  <a:gd name="T4" fmla="*/ 65 w 151"/>
                  <a:gd name="T5" fmla="*/ 174 h 185"/>
                  <a:gd name="T6" fmla="*/ 97 w 151"/>
                  <a:gd name="T7" fmla="*/ 163 h 185"/>
                  <a:gd name="T8" fmla="*/ 108 w 151"/>
                  <a:gd name="T9" fmla="*/ 120 h 185"/>
                  <a:gd name="T10" fmla="*/ 130 w 151"/>
                  <a:gd name="T11" fmla="*/ 98 h 185"/>
                  <a:gd name="T12" fmla="*/ 151 w 151"/>
                  <a:gd name="T13" fmla="*/ 0 h 185"/>
                  <a:gd name="T14" fmla="*/ 119 w 151"/>
                  <a:gd name="T15" fmla="*/ 12 h 185"/>
                  <a:gd name="T16" fmla="*/ 108 w 151"/>
                  <a:gd name="T17" fmla="*/ 12 h 185"/>
                  <a:gd name="T18" fmla="*/ 108 w 151"/>
                  <a:gd name="T19" fmla="*/ 44 h 185"/>
                  <a:gd name="T20" fmla="*/ 43 w 151"/>
                  <a:gd name="T21" fmla="*/ 33 h 185"/>
                  <a:gd name="T22" fmla="*/ 43 w 151"/>
                  <a:gd name="T23" fmla="*/ 54 h 185"/>
                  <a:gd name="T24" fmla="*/ 54 w 151"/>
                  <a:gd name="T25" fmla="*/ 44 h 185"/>
                  <a:gd name="T26" fmla="*/ 65 w 151"/>
                  <a:gd name="T27" fmla="*/ 54 h 185"/>
                  <a:gd name="T28" fmla="*/ 65 w 151"/>
                  <a:gd name="T29" fmla="*/ 120 h 185"/>
                  <a:gd name="T30" fmla="*/ 32 w 151"/>
                  <a:gd name="T31" fmla="*/ 120 h 185"/>
                  <a:gd name="T32" fmla="*/ 10 w 151"/>
                  <a:gd name="T33" fmla="*/ 129 h 185"/>
                  <a:gd name="T34" fmla="*/ 10 w 151"/>
                  <a:gd name="T35" fmla="*/ 141 h 185"/>
                  <a:gd name="T36" fmla="*/ 0 w 151"/>
                  <a:gd name="T37" fmla="*/ 141 h 185"/>
                  <a:gd name="T38" fmla="*/ 0 w 151"/>
                  <a:gd name="T39" fmla="*/ 163 h 185"/>
                  <a:gd name="T40" fmla="*/ 32 w 151"/>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85">
                    <a:moveTo>
                      <a:pt x="32" y="185"/>
                    </a:moveTo>
                    <a:lnTo>
                      <a:pt x="32" y="174"/>
                    </a:lnTo>
                    <a:lnTo>
                      <a:pt x="65" y="174"/>
                    </a:lnTo>
                    <a:lnTo>
                      <a:pt x="97" y="163"/>
                    </a:lnTo>
                    <a:lnTo>
                      <a:pt x="108" y="120"/>
                    </a:lnTo>
                    <a:lnTo>
                      <a:pt x="130" y="98"/>
                    </a:lnTo>
                    <a:lnTo>
                      <a:pt x="151" y="0"/>
                    </a:lnTo>
                    <a:lnTo>
                      <a:pt x="119" y="12"/>
                    </a:lnTo>
                    <a:lnTo>
                      <a:pt x="108" y="12"/>
                    </a:lnTo>
                    <a:lnTo>
                      <a:pt x="108" y="44"/>
                    </a:lnTo>
                    <a:lnTo>
                      <a:pt x="43" y="33"/>
                    </a:lnTo>
                    <a:lnTo>
                      <a:pt x="43" y="54"/>
                    </a:lnTo>
                    <a:lnTo>
                      <a:pt x="54" y="44"/>
                    </a:lnTo>
                    <a:lnTo>
                      <a:pt x="65" y="54"/>
                    </a:lnTo>
                    <a:lnTo>
                      <a:pt x="65" y="120"/>
                    </a:lnTo>
                    <a:lnTo>
                      <a:pt x="32" y="120"/>
                    </a:lnTo>
                    <a:lnTo>
                      <a:pt x="10" y="129"/>
                    </a:lnTo>
                    <a:lnTo>
                      <a:pt x="10" y="141"/>
                    </a:lnTo>
                    <a:lnTo>
                      <a:pt x="0" y="141"/>
                    </a:lnTo>
                    <a:lnTo>
                      <a:pt x="0" y="163"/>
                    </a:lnTo>
                    <a:lnTo>
                      <a:pt x="32" y="18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6" name="Freeform 233"/>
              <p:cNvSpPr>
                <a:spLocks/>
              </p:cNvSpPr>
              <p:nvPr/>
            </p:nvSpPr>
            <p:spPr bwMode="auto">
              <a:xfrm>
                <a:off x="4217" y="2630"/>
                <a:ext cx="151" cy="185"/>
              </a:xfrm>
              <a:custGeom>
                <a:avLst/>
                <a:gdLst>
                  <a:gd name="T0" fmla="*/ 32 w 151"/>
                  <a:gd name="T1" fmla="*/ 185 h 185"/>
                  <a:gd name="T2" fmla="*/ 32 w 151"/>
                  <a:gd name="T3" fmla="*/ 174 h 185"/>
                  <a:gd name="T4" fmla="*/ 65 w 151"/>
                  <a:gd name="T5" fmla="*/ 174 h 185"/>
                  <a:gd name="T6" fmla="*/ 97 w 151"/>
                  <a:gd name="T7" fmla="*/ 163 h 185"/>
                  <a:gd name="T8" fmla="*/ 108 w 151"/>
                  <a:gd name="T9" fmla="*/ 120 h 185"/>
                  <a:gd name="T10" fmla="*/ 130 w 151"/>
                  <a:gd name="T11" fmla="*/ 98 h 185"/>
                  <a:gd name="T12" fmla="*/ 151 w 151"/>
                  <a:gd name="T13" fmla="*/ 0 h 185"/>
                  <a:gd name="T14" fmla="*/ 119 w 151"/>
                  <a:gd name="T15" fmla="*/ 12 h 185"/>
                  <a:gd name="T16" fmla="*/ 108 w 151"/>
                  <a:gd name="T17" fmla="*/ 12 h 185"/>
                  <a:gd name="T18" fmla="*/ 108 w 151"/>
                  <a:gd name="T19" fmla="*/ 44 h 185"/>
                  <a:gd name="T20" fmla="*/ 43 w 151"/>
                  <a:gd name="T21" fmla="*/ 33 h 185"/>
                  <a:gd name="T22" fmla="*/ 43 w 151"/>
                  <a:gd name="T23" fmla="*/ 54 h 185"/>
                  <a:gd name="T24" fmla="*/ 54 w 151"/>
                  <a:gd name="T25" fmla="*/ 44 h 185"/>
                  <a:gd name="T26" fmla="*/ 65 w 151"/>
                  <a:gd name="T27" fmla="*/ 54 h 185"/>
                  <a:gd name="T28" fmla="*/ 65 w 151"/>
                  <a:gd name="T29" fmla="*/ 120 h 185"/>
                  <a:gd name="T30" fmla="*/ 32 w 151"/>
                  <a:gd name="T31" fmla="*/ 120 h 185"/>
                  <a:gd name="T32" fmla="*/ 10 w 151"/>
                  <a:gd name="T33" fmla="*/ 129 h 185"/>
                  <a:gd name="T34" fmla="*/ 10 w 151"/>
                  <a:gd name="T35" fmla="*/ 141 h 185"/>
                  <a:gd name="T36" fmla="*/ 0 w 151"/>
                  <a:gd name="T37" fmla="*/ 141 h 185"/>
                  <a:gd name="T38" fmla="*/ 0 w 151"/>
                  <a:gd name="T39" fmla="*/ 163 h 185"/>
                  <a:gd name="T40" fmla="*/ 32 w 151"/>
                  <a:gd name="T41" fmla="*/ 185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1" h="185">
                    <a:moveTo>
                      <a:pt x="32" y="185"/>
                    </a:moveTo>
                    <a:lnTo>
                      <a:pt x="32" y="174"/>
                    </a:lnTo>
                    <a:lnTo>
                      <a:pt x="65" y="174"/>
                    </a:lnTo>
                    <a:lnTo>
                      <a:pt x="97" y="163"/>
                    </a:lnTo>
                    <a:lnTo>
                      <a:pt x="108" y="120"/>
                    </a:lnTo>
                    <a:lnTo>
                      <a:pt x="130" y="98"/>
                    </a:lnTo>
                    <a:lnTo>
                      <a:pt x="151" y="0"/>
                    </a:lnTo>
                    <a:lnTo>
                      <a:pt x="119" y="12"/>
                    </a:lnTo>
                    <a:lnTo>
                      <a:pt x="108" y="12"/>
                    </a:lnTo>
                    <a:lnTo>
                      <a:pt x="108" y="44"/>
                    </a:lnTo>
                    <a:lnTo>
                      <a:pt x="43" y="33"/>
                    </a:lnTo>
                    <a:lnTo>
                      <a:pt x="43" y="54"/>
                    </a:lnTo>
                    <a:lnTo>
                      <a:pt x="54" y="44"/>
                    </a:lnTo>
                    <a:lnTo>
                      <a:pt x="65" y="54"/>
                    </a:lnTo>
                    <a:lnTo>
                      <a:pt x="65" y="120"/>
                    </a:lnTo>
                    <a:lnTo>
                      <a:pt x="32" y="120"/>
                    </a:lnTo>
                    <a:lnTo>
                      <a:pt x="10" y="129"/>
                    </a:lnTo>
                    <a:lnTo>
                      <a:pt x="10" y="141"/>
                    </a:lnTo>
                    <a:lnTo>
                      <a:pt x="0" y="141"/>
                    </a:lnTo>
                    <a:lnTo>
                      <a:pt x="0" y="163"/>
                    </a:lnTo>
                    <a:lnTo>
                      <a:pt x="32" y="18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7" name="Freeform 234"/>
              <p:cNvSpPr>
                <a:spLocks/>
              </p:cNvSpPr>
              <p:nvPr/>
            </p:nvSpPr>
            <p:spPr bwMode="auto">
              <a:xfrm>
                <a:off x="3838" y="1197"/>
                <a:ext cx="31" cy="44"/>
              </a:xfrm>
              <a:custGeom>
                <a:avLst/>
                <a:gdLst>
                  <a:gd name="T0" fmla="*/ 0 w 31"/>
                  <a:gd name="T1" fmla="*/ 44 h 44"/>
                  <a:gd name="T2" fmla="*/ 9 w 31"/>
                  <a:gd name="T3" fmla="*/ 22 h 44"/>
                  <a:gd name="T4" fmla="*/ 31 w 31"/>
                  <a:gd name="T5" fmla="*/ 0 h 44"/>
                  <a:gd name="T6" fmla="*/ 0 w 31"/>
                  <a:gd name="T7" fmla="*/ 22 h 44"/>
                  <a:gd name="T8" fmla="*/ 0 w 31"/>
                  <a:gd name="T9" fmla="*/ 44 h 44"/>
                </a:gdLst>
                <a:ahLst/>
                <a:cxnLst>
                  <a:cxn ang="0">
                    <a:pos x="T0" y="T1"/>
                  </a:cxn>
                  <a:cxn ang="0">
                    <a:pos x="T2" y="T3"/>
                  </a:cxn>
                  <a:cxn ang="0">
                    <a:pos x="T4" y="T5"/>
                  </a:cxn>
                  <a:cxn ang="0">
                    <a:pos x="T6" y="T7"/>
                  </a:cxn>
                  <a:cxn ang="0">
                    <a:pos x="T8" y="T9"/>
                  </a:cxn>
                </a:cxnLst>
                <a:rect l="0" t="0" r="r" b="b"/>
                <a:pathLst>
                  <a:path w="31" h="44">
                    <a:moveTo>
                      <a:pt x="0" y="44"/>
                    </a:moveTo>
                    <a:lnTo>
                      <a:pt x="9" y="22"/>
                    </a:lnTo>
                    <a:lnTo>
                      <a:pt x="31" y="0"/>
                    </a:lnTo>
                    <a:lnTo>
                      <a:pt x="0" y="22"/>
                    </a:lnTo>
                    <a:lnTo>
                      <a:pt x="0" y="4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68" name="Freeform 235"/>
              <p:cNvSpPr>
                <a:spLocks/>
              </p:cNvSpPr>
              <p:nvPr/>
            </p:nvSpPr>
            <p:spPr bwMode="auto">
              <a:xfrm>
                <a:off x="3838" y="1197"/>
                <a:ext cx="31" cy="44"/>
              </a:xfrm>
              <a:custGeom>
                <a:avLst/>
                <a:gdLst>
                  <a:gd name="T0" fmla="*/ 0 w 31"/>
                  <a:gd name="T1" fmla="*/ 44 h 44"/>
                  <a:gd name="T2" fmla="*/ 9 w 31"/>
                  <a:gd name="T3" fmla="*/ 22 h 44"/>
                  <a:gd name="T4" fmla="*/ 31 w 31"/>
                  <a:gd name="T5" fmla="*/ 0 h 44"/>
                  <a:gd name="T6" fmla="*/ 0 w 31"/>
                  <a:gd name="T7" fmla="*/ 22 h 44"/>
                  <a:gd name="T8" fmla="*/ 0 w 31"/>
                  <a:gd name="T9" fmla="*/ 44 h 44"/>
                </a:gdLst>
                <a:ahLst/>
                <a:cxnLst>
                  <a:cxn ang="0">
                    <a:pos x="T0" y="T1"/>
                  </a:cxn>
                  <a:cxn ang="0">
                    <a:pos x="T2" y="T3"/>
                  </a:cxn>
                  <a:cxn ang="0">
                    <a:pos x="T4" y="T5"/>
                  </a:cxn>
                  <a:cxn ang="0">
                    <a:pos x="T6" y="T7"/>
                  </a:cxn>
                  <a:cxn ang="0">
                    <a:pos x="T8" y="T9"/>
                  </a:cxn>
                </a:cxnLst>
                <a:rect l="0" t="0" r="r" b="b"/>
                <a:pathLst>
                  <a:path w="31" h="44">
                    <a:moveTo>
                      <a:pt x="0" y="44"/>
                    </a:moveTo>
                    <a:lnTo>
                      <a:pt x="9" y="22"/>
                    </a:lnTo>
                    <a:lnTo>
                      <a:pt x="31" y="0"/>
                    </a:lnTo>
                    <a:lnTo>
                      <a:pt x="0" y="22"/>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69" name="Freeform 236"/>
              <p:cNvSpPr>
                <a:spLocks/>
              </p:cNvSpPr>
              <p:nvPr/>
            </p:nvSpPr>
            <p:spPr bwMode="auto">
              <a:xfrm>
                <a:off x="3838" y="1197"/>
                <a:ext cx="31" cy="44"/>
              </a:xfrm>
              <a:custGeom>
                <a:avLst/>
                <a:gdLst>
                  <a:gd name="T0" fmla="*/ 0 w 31"/>
                  <a:gd name="T1" fmla="*/ 44 h 44"/>
                  <a:gd name="T2" fmla="*/ 9 w 31"/>
                  <a:gd name="T3" fmla="*/ 22 h 44"/>
                  <a:gd name="T4" fmla="*/ 31 w 31"/>
                  <a:gd name="T5" fmla="*/ 0 h 44"/>
                  <a:gd name="T6" fmla="*/ 0 w 31"/>
                  <a:gd name="T7" fmla="*/ 22 h 44"/>
                  <a:gd name="T8" fmla="*/ 0 w 31"/>
                  <a:gd name="T9" fmla="*/ 44 h 44"/>
                </a:gdLst>
                <a:ahLst/>
                <a:cxnLst>
                  <a:cxn ang="0">
                    <a:pos x="T0" y="T1"/>
                  </a:cxn>
                  <a:cxn ang="0">
                    <a:pos x="T2" y="T3"/>
                  </a:cxn>
                  <a:cxn ang="0">
                    <a:pos x="T4" y="T5"/>
                  </a:cxn>
                  <a:cxn ang="0">
                    <a:pos x="T6" y="T7"/>
                  </a:cxn>
                  <a:cxn ang="0">
                    <a:pos x="T8" y="T9"/>
                  </a:cxn>
                </a:cxnLst>
                <a:rect l="0" t="0" r="r" b="b"/>
                <a:pathLst>
                  <a:path w="31" h="44">
                    <a:moveTo>
                      <a:pt x="0" y="44"/>
                    </a:moveTo>
                    <a:lnTo>
                      <a:pt x="9" y="22"/>
                    </a:lnTo>
                    <a:lnTo>
                      <a:pt x="31" y="0"/>
                    </a:lnTo>
                    <a:lnTo>
                      <a:pt x="0" y="22"/>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0" name="Freeform 237"/>
              <p:cNvSpPr>
                <a:spLocks/>
              </p:cNvSpPr>
              <p:nvPr/>
            </p:nvSpPr>
            <p:spPr bwMode="auto">
              <a:xfrm>
                <a:off x="4195" y="1306"/>
                <a:ext cx="10" cy="31"/>
              </a:xfrm>
              <a:custGeom>
                <a:avLst/>
                <a:gdLst>
                  <a:gd name="T0" fmla="*/ 6 w 10"/>
                  <a:gd name="T1" fmla="*/ 4 h 31"/>
                  <a:gd name="T2" fmla="*/ 0 w 10"/>
                  <a:gd name="T3" fmla="*/ 31 h 31"/>
                  <a:gd name="T4" fmla="*/ 10 w 10"/>
                  <a:gd name="T5" fmla="*/ 31 h 31"/>
                  <a:gd name="T6" fmla="*/ 10 w 10"/>
                  <a:gd name="T7" fmla="*/ 0 h 31"/>
                  <a:gd name="T8" fmla="*/ 6 w 10"/>
                  <a:gd name="T9" fmla="*/ 4 h 31"/>
                </a:gdLst>
                <a:ahLst/>
                <a:cxnLst>
                  <a:cxn ang="0">
                    <a:pos x="T0" y="T1"/>
                  </a:cxn>
                  <a:cxn ang="0">
                    <a:pos x="T2" y="T3"/>
                  </a:cxn>
                  <a:cxn ang="0">
                    <a:pos x="T4" y="T5"/>
                  </a:cxn>
                  <a:cxn ang="0">
                    <a:pos x="T6" y="T7"/>
                  </a:cxn>
                  <a:cxn ang="0">
                    <a:pos x="T8" y="T9"/>
                  </a:cxn>
                </a:cxnLst>
                <a:rect l="0" t="0" r="r" b="b"/>
                <a:pathLst>
                  <a:path w="10" h="31">
                    <a:moveTo>
                      <a:pt x="6" y="4"/>
                    </a:moveTo>
                    <a:lnTo>
                      <a:pt x="0" y="31"/>
                    </a:lnTo>
                    <a:lnTo>
                      <a:pt x="10" y="31"/>
                    </a:lnTo>
                    <a:lnTo>
                      <a:pt x="10" y="0"/>
                    </a:lnTo>
                    <a:lnTo>
                      <a:pt x="6" y="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1" name="Freeform 238"/>
              <p:cNvSpPr>
                <a:spLocks/>
              </p:cNvSpPr>
              <p:nvPr/>
            </p:nvSpPr>
            <p:spPr bwMode="auto">
              <a:xfrm>
                <a:off x="4195" y="1306"/>
                <a:ext cx="10" cy="31"/>
              </a:xfrm>
              <a:custGeom>
                <a:avLst/>
                <a:gdLst>
                  <a:gd name="T0" fmla="*/ 6 w 10"/>
                  <a:gd name="T1" fmla="*/ 4 h 31"/>
                  <a:gd name="T2" fmla="*/ 0 w 10"/>
                  <a:gd name="T3" fmla="*/ 31 h 31"/>
                  <a:gd name="T4" fmla="*/ 10 w 10"/>
                  <a:gd name="T5" fmla="*/ 31 h 31"/>
                  <a:gd name="T6" fmla="*/ 10 w 10"/>
                  <a:gd name="T7" fmla="*/ 0 h 31"/>
                  <a:gd name="T8" fmla="*/ 6 w 10"/>
                  <a:gd name="T9" fmla="*/ 4 h 31"/>
                </a:gdLst>
                <a:ahLst/>
                <a:cxnLst>
                  <a:cxn ang="0">
                    <a:pos x="T0" y="T1"/>
                  </a:cxn>
                  <a:cxn ang="0">
                    <a:pos x="T2" y="T3"/>
                  </a:cxn>
                  <a:cxn ang="0">
                    <a:pos x="T4" y="T5"/>
                  </a:cxn>
                  <a:cxn ang="0">
                    <a:pos x="T6" y="T7"/>
                  </a:cxn>
                  <a:cxn ang="0">
                    <a:pos x="T8" y="T9"/>
                  </a:cxn>
                </a:cxnLst>
                <a:rect l="0" t="0" r="r" b="b"/>
                <a:pathLst>
                  <a:path w="10" h="31">
                    <a:moveTo>
                      <a:pt x="6" y="4"/>
                    </a:moveTo>
                    <a:lnTo>
                      <a:pt x="0" y="31"/>
                    </a:lnTo>
                    <a:lnTo>
                      <a:pt x="10" y="31"/>
                    </a:lnTo>
                    <a:lnTo>
                      <a:pt x="10" y="0"/>
                    </a:lnTo>
                    <a:lnTo>
                      <a:pt x="6" y="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2" name="Freeform 239"/>
              <p:cNvSpPr>
                <a:spLocks/>
              </p:cNvSpPr>
              <p:nvPr/>
            </p:nvSpPr>
            <p:spPr bwMode="auto">
              <a:xfrm>
                <a:off x="4195" y="1306"/>
                <a:ext cx="10" cy="31"/>
              </a:xfrm>
              <a:custGeom>
                <a:avLst/>
                <a:gdLst>
                  <a:gd name="T0" fmla="*/ 6 w 10"/>
                  <a:gd name="T1" fmla="*/ 4 h 31"/>
                  <a:gd name="T2" fmla="*/ 0 w 10"/>
                  <a:gd name="T3" fmla="*/ 31 h 31"/>
                  <a:gd name="T4" fmla="*/ 10 w 10"/>
                  <a:gd name="T5" fmla="*/ 31 h 31"/>
                  <a:gd name="T6" fmla="*/ 10 w 10"/>
                  <a:gd name="T7" fmla="*/ 0 h 31"/>
                  <a:gd name="T8" fmla="*/ 6 w 10"/>
                  <a:gd name="T9" fmla="*/ 4 h 31"/>
                </a:gdLst>
                <a:ahLst/>
                <a:cxnLst>
                  <a:cxn ang="0">
                    <a:pos x="T0" y="T1"/>
                  </a:cxn>
                  <a:cxn ang="0">
                    <a:pos x="T2" y="T3"/>
                  </a:cxn>
                  <a:cxn ang="0">
                    <a:pos x="T4" y="T5"/>
                  </a:cxn>
                  <a:cxn ang="0">
                    <a:pos x="T6" y="T7"/>
                  </a:cxn>
                  <a:cxn ang="0">
                    <a:pos x="T8" y="T9"/>
                  </a:cxn>
                </a:cxnLst>
                <a:rect l="0" t="0" r="r" b="b"/>
                <a:pathLst>
                  <a:path w="10" h="31">
                    <a:moveTo>
                      <a:pt x="6" y="4"/>
                    </a:moveTo>
                    <a:lnTo>
                      <a:pt x="0" y="31"/>
                    </a:lnTo>
                    <a:lnTo>
                      <a:pt x="10" y="31"/>
                    </a:lnTo>
                    <a:lnTo>
                      <a:pt x="10" y="0"/>
                    </a:lnTo>
                    <a:lnTo>
                      <a:pt x="6" y="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3" name="Freeform 240"/>
              <p:cNvSpPr>
                <a:spLocks/>
              </p:cNvSpPr>
              <p:nvPr/>
            </p:nvSpPr>
            <p:spPr bwMode="auto">
              <a:xfrm>
                <a:off x="4151" y="1241"/>
                <a:ext cx="66" cy="96"/>
              </a:xfrm>
              <a:custGeom>
                <a:avLst/>
                <a:gdLst>
                  <a:gd name="T0" fmla="*/ 51 w 66"/>
                  <a:gd name="T1" fmla="*/ 68 h 96"/>
                  <a:gd name="T2" fmla="*/ 55 w 66"/>
                  <a:gd name="T3" fmla="*/ 53 h 96"/>
                  <a:gd name="T4" fmla="*/ 66 w 66"/>
                  <a:gd name="T5" fmla="*/ 53 h 96"/>
                  <a:gd name="T6" fmla="*/ 66 w 66"/>
                  <a:gd name="T7" fmla="*/ 42 h 96"/>
                  <a:gd name="T8" fmla="*/ 55 w 66"/>
                  <a:gd name="T9" fmla="*/ 42 h 96"/>
                  <a:gd name="T10" fmla="*/ 55 w 66"/>
                  <a:gd name="T11" fmla="*/ 0 h 96"/>
                  <a:gd name="T12" fmla="*/ 11 w 66"/>
                  <a:gd name="T13" fmla="*/ 11 h 96"/>
                  <a:gd name="T14" fmla="*/ 0 w 66"/>
                  <a:gd name="T15" fmla="*/ 42 h 96"/>
                  <a:gd name="T16" fmla="*/ 0 w 66"/>
                  <a:gd name="T17" fmla="*/ 65 h 96"/>
                  <a:gd name="T18" fmla="*/ 11 w 66"/>
                  <a:gd name="T19" fmla="*/ 75 h 96"/>
                  <a:gd name="T20" fmla="*/ 11 w 66"/>
                  <a:gd name="T21" fmla="*/ 96 h 96"/>
                  <a:gd name="T22" fmla="*/ 44 w 66"/>
                  <a:gd name="T23" fmla="*/ 96 h 96"/>
                  <a:gd name="T24" fmla="*/ 44 w 66"/>
                  <a:gd name="T25" fmla="*/ 75 h 96"/>
                  <a:gd name="T26" fmla="*/ 51 w 66"/>
                  <a:gd name="T2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96">
                    <a:moveTo>
                      <a:pt x="51" y="68"/>
                    </a:moveTo>
                    <a:lnTo>
                      <a:pt x="55" y="53"/>
                    </a:lnTo>
                    <a:lnTo>
                      <a:pt x="66" y="53"/>
                    </a:lnTo>
                    <a:lnTo>
                      <a:pt x="66" y="42"/>
                    </a:lnTo>
                    <a:lnTo>
                      <a:pt x="55" y="42"/>
                    </a:lnTo>
                    <a:lnTo>
                      <a:pt x="55" y="0"/>
                    </a:lnTo>
                    <a:lnTo>
                      <a:pt x="11" y="11"/>
                    </a:lnTo>
                    <a:lnTo>
                      <a:pt x="0" y="42"/>
                    </a:lnTo>
                    <a:lnTo>
                      <a:pt x="0" y="65"/>
                    </a:lnTo>
                    <a:lnTo>
                      <a:pt x="11" y="75"/>
                    </a:lnTo>
                    <a:lnTo>
                      <a:pt x="11" y="96"/>
                    </a:lnTo>
                    <a:lnTo>
                      <a:pt x="44" y="96"/>
                    </a:lnTo>
                    <a:lnTo>
                      <a:pt x="44" y="75"/>
                    </a:lnTo>
                    <a:lnTo>
                      <a:pt x="51" y="6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4" name="Freeform 241"/>
              <p:cNvSpPr>
                <a:spLocks/>
              </p:cNvSpPr>
              <p:nvPr/>
            </p:nvSpPr>
            <p:spPr bwMode="auto">
              <a:xfrm>
                <a:off x="4151" y="1241"/>
                <a:ext cx="66" cy="96"/>
              </a:xfrm>
              <a:custGeom>
                <a:avLst/>
                <a:gdLst>
                  <a:gd name="T0" fmla="*/ 51 w 66"/>
                  <a:gd name="T1" fmla="*/ 68 h 96"/>
                  <a:gd name="T2" fmla="*/ 55 w 66"/>
                  <a:gd name="T3" fmla="*/ 53 h 96"/>
                  <a:gd name="T4" fmla="*/ 66 w 66"/>
                  <a:gd name="T5" fmla="*/ 53 h 96"/>
                  <a:gd name="T6" fmla="*/ 66 w 66"/>
                  <a:gd name="T7" fmla="*/ 42 h 96"/>
                  <a:gd name="T8" fmla="*/ 55 w 66"/>
                  <a:gd name="T9" fmla="*/ 42 h 96"/>
                  <a:gd name="T10" fmla="*/ 55 w 66"/>
                  <a:gd name="T11" fmla="*/ 0 h 96"/>
                  <a:gd name="T12" fmla="*/ 11 w 66"/>
                  <a:gd name="T13" fmla="*/ 11 h 96"/>
                  <a:gd name="T14" fmla="*/ 0 w 66"/>
                  <a:gd name="T15" fmla="*/ 42 h 96"/>
                  <a:gd name="T16" fmla="*/ 0 w 66"/>
                  <a:gd name="T17" fmla="*/ 65 h 96"/>
                  <a:gd name="T18" fmla="*/ 11 w 66"/>
                  <a:gd name="T19" fmla="*/ 75 h 96"/>
                  <a:gd name="T20" fmla="*/ 11 w 66"/>
                  <a:gd name="T21" fmla="*/ 96 h 96"/>
                  <a:gd name="T22" fmla="*/ 44 w 66"/>
                  <a:gd name="T23" fmla="*/ 96 h 96"/>
                  <a:gd name="T24" fmla="*/ 44 w 66"/>
                  <a:gd name="T25" fmla="*/ 75 h 96"/>
                  <a:gd name="T26" fmla="*/ 51 w 66"/>
                  <a:gd name="T2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96">
                    <a:moveTo>
                      <a:pt x="51" y="68"/>
                    </a:moveTo>
                    <a:lnTo>
                      <a:pt x="55" y="53"/>
                    </a:lnTo>
                    <a:lnTo>
                      <a:pt x="66" y="53"/>
                    </a:lnTo>
                    <a:lnTo>
                      <a:pt x="66" y="42"/>
                    </a:lnTo>
                    <a:lnTo>
                      <a:pt x="55" y="42"/>
                    </a:lnTo>
                    <a:lnTo>
                      <a:pt x="55" y="0"/>
                    </a:lnTo>
                    <a:lnTo>
                      <a:pt x="11" y="11"/>
                    </a:lnTo>
                    <a:lnTo>
                      <a:pt x="0" y="42"/>
                    </a:lnTo>
                    <a:lnTo>
                      <a:pt x="0" y="65"/>
                    </a:lnTo>
                    <a:lnTo>
                      <a:pt x="11" y="75"/>
                    </a:lnTo>
                    <a:lnTo>
                      <a:pt x="11" y="96"/>
                    </a:lnTo>
                    <a:lnTo>
                      <a:pt x="44" y="96"/>
                    </a:lnTo>
                    <a:lnTo>
                      <a:pt x="44" y="75"/>
                    </a:lnTo>
                    <a:lnTo>
                      <a:pt x="51" y="6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5" name="Freeform 242"/>
              <p:cNvSpPr>
                <a:spLocks/>
              </p:cNvSpPr>
              <p:nvPr/>
            </p:nvSpPr>
            <p:spPr bwMode="auto">
              <a:xfrm>
                <a:off x="4151" y="1241"/>
                <a:ext cx="66" cy="96"/>
              </a:xfrm>
              <a:custGeom>
                <a:avLst/>
                <a:gdLst>
                  <a:gd name="T0" fmla="*/ 51 w 66"/>
                  <a:gd name="T1" fmla="*/ 68 h 96"/>
                  <a:gd name="T2" fmla="*/ 55 w 66"/>
                  <a:gd name="T3" fmla="*/ 53 h 96"/>
                  <a:gd name="T4" fmla="*/ 66 w 66"/>
                  <a:gd name="T5" fmla="*/ 53 h 96"/>
                  <a:gd name="T6" fmla="*/ 66 w 66"/>
                  <a:gd name="T7" fmla="*/ 42 h 96"/>
                  <a:gd name="T8" fmla="*/ 55 w 66"/>
                  <a:gd name="T9" fmla="*/ 42 h 96"/>
                  <a:gd name="T10" fmla="*/ 55 w 66"/>
                  <a:gd name="T11" fmla="*/ 0 h 96"/>
                  <a:gd name="T12" fmla="*/ 11 w 66"/>
                  <a:gd name="T13" fmla="*/ 11 h 96"/>
                  <a:gd name="T14" fmla="*/ 0 w 66"/>
                  <a:gd name="T15" fmla="*/ 42 h 96"/>
                  <a:gd name="T16" fmla="*/ 0 w 66"/>
                  <a:gd name="T17" fmla="*/ 65 h 96"/>
                  <a:gd name="T18" fmla="*/ 11 w 66"/>
                  <a:gd name="T19" fmla="*/ 75 h 96"/>
                  <a:gd name="T20" fmla="*/ 11 w 66"/>
                  <a:gd name="T21" fmla="*/ 96 h 96"/>
                  <a:gd name="T22" fmla="*/ 44 w 66"/>
                  <a:gd name="T23" fmla="*/ 96 h 96"/>
                  <a:gd name="T24" fmla="*/ 44 w 66"/>
                  <a:gd name="T25" fmla="*/ 75 h 96"/>
                  <a:gd name="T26" fmla="*/ 51 w 66"/>
                  <a:gd name="T27" fmla="*/ 68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6" h="96">
                    <a:moveTo>
                      <a:pt x="51" y="68"/>
                    </a:moveTo>
                    <a:lnTo>
                      <a:pt x="55" y="53"/>
                    </a:lnTo>
                    <a:lnTo>
                      <a:pt x="66" y="53"/>
                    </a:lnTo>
                    <a:lnTo>
                      <a:pt x="66" y="42"/>
                    </a:lnTo>
                    <a:lnTo>
                      <a:pt x="55" y="42"/>
                    </a:lnTo>
                    <a:lnTo>
                      <a:pt x="55" y="0"/>
                    </a:lnTo>
                    <a:lnTo>
                      <a:pt x="11" y="11"/>
                    </a:lnTo>
                    <a:lnTo>
                      <a:pt x="0" y="42"/>
                    </a:lnTo>
                    <a:lnTo>
                      <a:pt x="0" y="65"/>
                    </a:lnTo>
                    <a:lnTo>
                      <a:pt x="11" y="75"/>
                    </a:lnTo>
                    <a:lnTo>
                      <a:pt x="11" y="96"/>
                    </a:lnTo>
                    <a:lnTo>
                      <a:pt x="44" y="96"/>
                    </a:lnTo>
                    <a:lnTo>
                      <a:pt x="44" y="75"/>
                    </a:lnTo>
                    <a:lnTo>
                      <a:pt x="51" y="6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6" name="Freeform 243"/>
              <p:cNvSpPr>
                <a:spLocks/>
              </p:cNvSpPr>
              <p:nvPr/>
            </p:nvSpPr>
            <p:spPr bwMode="auto">
              <a:xfrm>
                <a:off x="4195" y="1310"/>
                <a:ext cx="6" cy="27"/>
              </a:xfrm>
              <a:custGeom>
                <a:avLst/>
                <a:gdLst>
                  <a:gd name="T0" fmla="*/ 6 w 6"/>
                  <a:gd name="T1" fmla="*/ 0 h 27"/>
                  <a:gd name="T2" fmla="*/ 0 w 6"/>
                  <a:gd name="T3" fmla="*/ 6 h 27"/>
                  <a:gd name="T4" fmla="*/ 0 w 6"/>
                  <a:gd name="T5" fmla="*/ 27 h 27"/>
                  <a:gd name="T6" fmla="*/ 6 w 6"/>
                  <a:gd name="T7" fmla="*/ 0 h 27"/>
                </a:gdLst>
                <a:ahLst/>
                <a:cxnLst>
                  <a:cxn ang="0">
                    <a:pos x="T0" y="T1"/>
                  </a:cxn>
                  <a:cxn ang="0">
                    <a:pos x="T2" y="T3"/>
                  </a:cxn>
                  <a:cxn ang="0">
                    <a:pos x="T4" y="T5"/>
                  </a:cxn>
                  <a:cxn ang="0">
                    <a:pos x="T6" y="T7"/>
                  </a:cxn>
                </a:cxnLst>
                <a:rect l="0" t="0" r="r" b="b"/>
                <a:pathLst>
                  <a:path w="6" h="27">
                    <a:moveTo>
                      <a:pt x="6" y="0"/>
                    </a:moveTo>
                    <a:lnTo>
                      <a:pt x="0" y="6"/>
                    </a:lnTo>
                    <a:lnTo>
                      <a:pt x="0" y="27"/>
                    </a:lnTo>
                    <a:lnTo>
                      <a:pt x="6"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77" name="Freeform 244"/>
              <p:cNvSpPr>
                <a:spLocks/>
              </p:cNvSpPr>
              <p:nvPr/>
            </p:nvSpPr>
            <p:spPr bwMode="auto">
              <a:xfrm>
                <a:off x="4195" y="1310"/>
                <a:ext cx="6" cy="27"/>
              </a:xfrm>
              <a:custGeom>
                <a:avLst/>
                <a:gdLst>
                  <a:gd name="T0" fmla="*/ 6 w 6"/>
                  <a:gd name="T1" fmla="*/ 0 h 27"/>
                  <a:gd name="T2" fmla="*/ 0 w 6"/>
                  <a:gd name="T3" fmla="*/ 6 h 27"/>
                  <a:gd name="T4" fmla="*/ 0 w 6"/>
                  <a:gd name="T5" fmla="*/ 27 h 27"/>
                  <a:gd name="T6" fmla="*/ 6 w 6"/>
                  <a:gd name="T7" fmla="*/ 0 h 27"/>
                </a:gdLst>
                <a:ahLst/>
                <a:cxnLst>
                  <a:cxn ang="0">
                    <a:pos x="T0" y="T1"/>
                  </a:cxn>
                  <a:cxn ang="0">
                    <a:pos x="T2" y="T3"/>
                  </a:cxn>
                  <a:cxn ang="0">
                    <a:pos x="T4" y="T5"/>
                  </a:cxn>
                  <a:cxn ang="0">
                    <a:pos x="T6" y="T7"/>
                  </a:cxn>
                </a:cxnLst>
                <a:rect l="0" t="0" r="r" b="b"/>
                <a:pathLst>
                  <a:path w="6" h="27">
                    <a:moveTo>
                      <a:pt x="6" y="0"/>
                    </a:moveTo>
                    <a:lnTo>
                      <a:pt x="0" y="6"/>
                    </a:lnTo>
                    <a:lnTo>
                      <a:pt x="0" y="27"/>
                    </a:lnTo>
                    <a:lnTo>
                      <a:pt x="6"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8" name="Freeform 245"/>
              <p:cNvSpPr>
                <a:spLocks/>
              </p:cNvSpPr>
              <p:nvPr/>
            </p:nvSpPr>
            <p:spPr bwMode="auto">
              <a:xfrm>
                <a:off x="4195" y="1310"/>
                <a:ext cx="6" cy="27"/>
              </a:xfrm>
              <a:custGeom>
                <a:avLst/>
                <a:gdLst>
                  <a:gd name="T0" fmla="*/ 6 w 6"/>
                  <a:gd name="T1" fmla="*/ 0 h 27"/>
                  <a:gd name="T2" fmla="*/ 0 w 6"/>
                  <a:gd name="T3" fmla="*/ 6 h 27"/>
                  <a:gd name="T4" fmla="*/ 0 w 6"/>
                  <a:gd name="T5" fmla="*/ 27 h 27"/>
                  <a:gd name="T6" fmla="*/ 6 w 6"/>
                  <a:gd name="T7" fmla="*/ 0 h 27"/>
                </a:gdLst>
                <a:ahLst/>
                <a:cxnLst>
                  <a:cxn ang="0">
                    <a:pos x="T0" y="T1"/>
                  </a:cxn>
                  <a:cxn ang="0">
                    <a:pos x="T2" y="T3"/>
                  </a:cxn>
                  <a:cxn ang="0">
                    <a:pos x="T4" y="T5"/>
                  </a:cxn>
                  <a:cxn ang="0">
                    <a:pos x="T6" y="T7"/>
                  </a:cxn>
                </a:cxnLst>
                <a:rect l="0" t="0" r="r" b="b"/>
                <a:pathLst>
                  <a:path w="6" h="27">
                    <a:moveTo>
                      <a:pt x="6" y="0"/>
                    </a:moveTo>
                    <a:lnTo>
                      <a:pt x="0" y="6"/>
                    </a:lnTo>
                    <a:lnTo>
                      <a:pt x="0" y="27"/>
                    </a:lnTo>
                    <a:lnTo>
                      <a:pt x="6"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79" name="Freeform 246"/>
              <p:cNvSpPr>
                <a:spLocks/>
              </p:cNvSpPr>
              <p:nvPr/>
            </p:nvSpPr>
            <p:spPr bwMode="auto">
              <a:xfrm>
                <a:off x="4217" y="1294"/>
                <a:ext cx="32" cy="22"/>
              </a:xfrm>
              <a:custGeom>
                <a:avLst/>
                <a:gdLst>
                  <a:gd name="T0" fmla="*/ 0 w 32"/>
                  <a:gd name="T1" fmla="*/ 11 h 22"/>
                  <a:gd name="T2" fmla="*/ 0 w 32"/>
                  <a:gd name="T3" fmla="*/ 22 h 22"/>
                  <a:gd name="T4" fmla="*/ 32 w 32"/>
                  <a:gd name="T5" fmla="*/ 22 h 22"/>
                  <a:gd name="T6" fmla="*/ 32 w 32"/>
                  <a:gd name="T7" fmla="*/ 0 h 22"/>
                  <a:gd name="T8" fmla="*/ 0 w 32"/>
                  <a:gd name="T9" fmla="*/ 11 h 22"/>
                </a:gdLst>
                <a:ahLst/>
                <a:cxnLst>
                  <a:cxn ang="0">
                    <a:pos x="T0" y="T1"/>
                  </a:cxn>
                  <a:cxn ang="0">
                    <a:pos x="T2" y="T3"/>
                  </a:cxn>
                  <a:cxn ang="0">
                    <a:pos x="T4" y="T5"/>
                  </a:cxn>
                  <a:cxn ang="0">
                    <a:pos x="T6" y="T7"/>
                  </a:cxn>
                  <a:cxn ang="0">
                    <a:pos x="T8" y="T9"/>
                  </a:cxn>
                </a:cxnLst>
                <a:rect l="0" t="0" r="r" b="b"/>
                <a:pathLst>
                  <a:path w="32" h="22">
                    <a:moveTo>
                      <a:pt x="0" y="11"/>
                    </a:moveTo>
                    <a:lnTo>
                      <a:pt x="0" y="22"/>
                    </a:lnTo>
                    <a:lnTo>
                      <a:pt x="32" y="22"/>
                    </a:lnTo>
                    <a:lnTo>
                      <a:pt x="32" y="0"/>
                    </a:lnTo>
                    <a:lnTo>
                      <a:pt x="0"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0" name="Freeform 247"/>
              <p:cNvSpPr>
                <a:spLocks/>
              </p:cNvSpPr>
              <p:nvPr/>
            </p:nvSpPr>
            <p:spPr bwMode="auto">
              <a:xfrm>
                <a:off x="4217" y="1294"/>
                <a:ext cx="32" cy="22"/>
              </a:xfrm>
              <a:custGeom>
                <a:avLst/>
                <a:gdLst>
                  <a:gd name="T0" fmla="*/ 0 w 32"/>
                  <a:gd name="T1" fmla="*/ 11 h 22"/>
                  <a:gd name="T2" fmla="*/ 0 w 32"/>
                  <a:gd name="T3" fmla="*/ 22 h 22"/>
                  <a:gd name="T4" fmla="*/ 32 w 32"/>
                  <a:gd name="T5" fmla="*/ 22 h 22"/>
                  <a:gd name="T6" fmla="*/ 32 w 32"/>
                  <a:gd name="T7" fmla="*/ 0 h 22"/>
                  <a:gd name="T8" fmla="*/ 0 w 32"/>
                  <a:gd name="T9" fmla="*/ 11 h 22"/>
                </a:gdLst>
                <a:ahLst/>
                <a:cxnLst>
                  <a:cxn ang="0">
                    <a:pos x="T0" y="T1"/>
                  </a:cxn>
                  <a:cxn ang="0">
                    <a:pos x="T2" y="T3"/>
                  </a:cxn>
                  <a:cxn ang="0">
                    <a:pos x="T4" y="T5"/>
                  </a:cxn>
                  <a:cxn ang="0">
                    <a:pos x="T6" y="T7"/>
                  </a:cxn>
                  <a:cxn ang="0">
                    <a:pos x="T8" y="T9"/>
                  </a:cxn>
                </a:cxnLst>
                <a:rect l="0" t="0" r="r" b="b"/>
                <a:pathLst>
                  <a:path w="32" h="22">
                    <a:moveTo>
                      <a:pt x="0" y="11"/>
                    </a:moveTo>
                    <a:lnTo>
                      <a:pt x="0" y="22"/>
                    </a:lnTo>
                    <a:lnTo>
                      <a:pt x="32" y="22"/>
                    </a:lnTo>
                    <a:lnTo>
                      <a:pt x="32"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1" name="Freeform 248"/>
              <p:cNvSpPr>
                <a:spLocks/>
              </p:cNvSpPr>
              <p:nvPr/>
            </p:nvSpPr>
            <p:spPr bwMode="auto">
              <a:xfrm>
                <a:off x="4217" y="1294"/>
                <a:ext cx="32" cy="22"/>
              </a:xfrm>
              <a:custGeom>
                <a:avLst/>
                <a:gdLst>
                  <a:gd name="T0" fmla="*/ 0 w 32"/>
                  <a:gd name="T1" fmla="*/ 11 h 22"/>
                  <a:gd name="T2" fmla="*/ 0 w 32"/>
                  <a:gd name="T3" fmla="*/ 22 h 22"/>
                  <a:gd name="T4" fmla="*/ 32 w 32"/>
                  <a:gd name="T5" fmla="*/ 22 h 22"/>
                  <a:gd name="T6" fmla="*/ 32 w 32"/>
                  <a:gd name="T7" fmla="*/ 0 h 22"/>
                  <a:gd name="T8" fmla="*/ 0 w 32"/>
                  <a:gd name="T9" fmla="*/ 11 h 22"/>
                </a:gdLst>
                <a:ahLst/>
                <a:cxnLst>
                  <a:cxn ang="0">
                    <a:pos x="T0" y="T1"/>
                  </a:cxn>
                  <a:cxn ang="0">
                    <a:pos x="T2" y="T3"/>
                  </a:cxn>
                  <a:cxn ang="0">
                    <a:pos x="T4" y="T5"/>
                  </a:cxn>
                  <a:cxn ang="0">
                    <a:pos x="T6" y="T7"/>
                  </a:cxn>
                  <a:cxn ang="0">
                    <a:pos x="T8" y="T9"/>
                  </a:cxn>
                </a:cxnLst>
                <a:rect l="0" t="0" r="r" b="b"/>
                <a:pathLst>
                  <a:path w="32" h="22">
                    <a:moveTo>
                      <a:pt x="0" y="11"/>
                    </a:moveTo>
                    <a:lnTo>
                      <a:pt x="0" y="22"/>
                    </a:lnTo>
                    <a:lnTo>
                      <a:pt x="32" y="22"/>
                    </a:lnTo>
                    <a:lnTo>
                      <a:pt x="32"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2" name="Freeform 249"/>
              <p:cNvSpPr>
                <a:spLocks/>
              </p:cNvSpPr>
              <p:nvPr/>
            </p:nvSpPr>
            <p:spPr bwMode="auto">
              <a:xfrm>
                <a:off x="4217" y="1337"/>
                <a:ext cx="32" cy="11"/>
              </a:xfrm>
              <a:custGeom>
                <a:avLst/>
                <a:gdLst>
                  <a:gd name="T0" fmla="*/ 0 w 32"/>
                  <a:gd name="T1" fmla="*/ 0 h 11"/>
                  <a:gd name="T2" fmla="*/ 0 w 32"/>
                  <a:gd name="T3" fmla="*/ 11 h 11"/>
                  <a:gd name="T4" fmla="*/ 32 w 32"/>
                  <a:gd name="T5" fmla="*/ 0 h 11"/>
                  <a:gd name="T6" fmla="*/ 0 w 32"/>
                  <a:gd name="T7" fmla="*/ 0 h 11"/>
                </a:gdLst>
                <a:ahLst/>
                <a:cxnLst>
                  <a:cxn ang="0">
                    <a:pos x="T0" y="T1"/>
                  </a:cxn>
                  <a:cxn ang="0">
                    <a:pos x="T2" y="T3"/>
                  </a:cxn>
                  <a:cxn ang="0">
                    <a:pos x="T4" y="T5"/>
                  </a:cxn>
                  <a:cxn ang="0">
                    <a:pos x="T6" y="T7"/>
                  </a:cxn>
                </a:cxnLst>
                <a:rect l="0" t="0" r="r" b="b"/>
                <a:pathLst>
                  <a:path w="32" h="11">
                    <a:moveTo>
                      <a:pt x="0" y="0"/>
                    </a:moveTo>
                    <a:lnTo>
                      <a:pt x="0" y="11"/>
                    </a:lnTo>
                    <a:lnTo>
                      <a:pt x="32" y="0"/>
                    </a:lnTo>
                    <a:lnTo>
                      <a:pt x="0"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3" name="Freeform 250"/>
              <p:cNvSpPr>
                <a:spLocks/>
              </p:cNvSpPr>
              <p:nvPr/>
            </p:nvSpPr>
            <p:spPr bwMode="auto">
              <a:xfrm>
                <a:off x="4217" y="1337"/>
                <a:ext cx="32" cy="11"/>
              </a:xfrm>
              <a:custGeom>
                <a:avLst/>
                <a:gdLst>
                  <a:gd name="T0" fmla="*/ 0 w 32"/>
                  <a:gd name="T1" fmla="*/ 0 h 11"/>
                  <a:gd name="T2" fmla="*/ 0 w 32"/>
                  <a:gd name="T3" fmla="*/ 11 h 11"/>
                  <a:gd name="T4" fmla="*/ 32 w 32"/>
                  <a:gd name="T5" fmla="*/ 0 h 11"/>
                  <a:gd name="T6" fmla="*/ 0 w 32"/>
                  <a:gd name="T7" fmla="*/ 0 h 11"/>
                </a:gdLst>
                <a:ahLst/>
                <a:cxnLst>
                  <a:cxn ang="0">
                    <a:pos x="T0" y="T1"/>
                  </a:cxn>
                  <a:cxn ang="0">
                    <a:pos x="T2" y="T3"/>
                  </a:cxn>
                  <a:cxn ang="0">
                    <a:pos x="T4" y="T5"/>
                  </a:cxn>
                  <a:cxn ang="0">
                    <a:pos x="T6" y="T7"/>
                  </a:cxn>
                </a:cxnLst>
                <a:rect l="0" t="0" r="r" b="b"/>
                <a:pathLst>
                  <a:path w="32" h="11">
                    <a:moveTo>
                      <a:pt x="0" y="0"/>
                    </a:moveTo>
                    <a:lnTo>
                      <a:pt x="0" y="11"/>
                    </a:lnTo>
                    <a:lnTo>
                      <a:pt x="32"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4" name="Freeform 251"/>
              <p:cNvSpPr>
                <a:spLocks/>
              </p:cNvSpPr>
              <p:nvPr/>
            </p:nvSpPr>
            <p:spPr bwMode="auto">
              <a:xfrm>
                <a:off x="4217" y="1337"/>
                <a:ext cx="32" cy="11"/>
              </a:xfrm>
              <a:custGeom>
                <a:avLst/>
                <a:gdLst>
                  <a:gd name="T0" fmla="*/ 0 w 32"/>
                  <a:gd name="T1" fmla="*/ 0 h 11"/>
                  <a:gd name="T2" fmla="*/ 0 w 32"/>
                  <a:gd name="T3" fmla="*/ 11 h 11"/>
                  <a:gd name="T4" fmla="*/ 32 w 32"/>
                  <a:gd name="T5" fmla="*/ 0 h 11"/>
                  <a:gd name="T6" fmla="*/ 0 w 32"/>
                  <a:gd name="T7" fmla="*/ 0 h 11"/>
                </a:gdLst>
                <a:ahLst/>
                <a:cxnLst>
                  <a:cxn ang="0">
                    <a:pos x="T0" y="T1"/>
                  </a:cxn>
                  <a:cxn ang="0">
                    <a:pos x="T2" y="T3"/>
                  </a:cxn>
                  <a:cxn ang="0">
                    <a:pos x="T4" y="T5"/>
                  </a:cxn>
                  <a:cxn ang="0">
                    <a:pos x="T6" y="T7"/>
                  </a:cxn>
                </a:cxnLst>
                <a:rect l="0" t="0" r="r" b="b"/>
                <a:pathLst>
                  <a:path w="32" h="11">
                    <a:moveTo>
                      <a:pt x="0" y="0"/>
                    </a:moveTo>
                    <a:lnTo>
                      <a:pt x="0" y="11"/>
                    </a:lnTo>
                    <a:lnTo>
                      <a:pt x="32"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5" name="Freeform 252"/>
              <p:cNvSpPr>
                <a:spLocks/>
              </p:cNvSpPr>
              <p:nvPr/>
            </p:nvSpPr>
            <p:spPr bwMode="auto">
              <a:xfrm>
                <a:off x="3913" y="1456"/>
                <a:ext cx="21" cy="11"/>
              </a:xfrm>
              <a:custGeom>
                <a:avLst/>
                <a:gdLst>
                  <a:gd name="T0" fmla="*/ 0 w 21"/>
                  <a:gd name="T1" fmla="*/ 11 h 11"/>
                  <a:gd name="T2" fmla="*/ 21 w 21"/>
                  <a:gd name="T3" fmla="*/ 11 h 11"/>
                  <a:gd name="T4" fmla="*/ 21 w 21"/>
                  <a:gd name="T5" fmla="*/ 0 h 11"/>
                  <a:gd name="T6" fmla="*/ 0 w 21"/>
                  <a:gd name="T7" fmla="*/ 11 h 11"/>
                </a:gdLst>
                <a:ahLst/>
                <a:cxnLst>
                  <a:cxn ang="0">
                    <a:pos x="T0" y="T1"/>
                  </a:cxn>
                  <a:cxn ang="0">
                    <a:pos x="T2" y="T3"/>
                  </a:cxn>
                  <a:cxn ang="0">
                    <a:pos x="T4" y="T5"/>
                  </a:cxn>
                  <a:cxn ang="0">
                    <a:pos x="T6" y="T7"/>
                  </a:cxn>
                </a:cxnLst>
                <a:rect l="0" t="0" r="r" b="b"/>
                <a:pathLst>
                  <a:path w="21" h="11">
                    <a:moveTo>
                      <a:pt x="0" y="11"/>
                    </a:moveTo>
                    <a:lnTo>
                      <a:pt x="21" y="11"/>
                    </a:lnTo>
                    <a:lnTo>
                      <a:pt x="21" y="0"/>
                    </a:lnTo>
                    <a:lnTo>
                      <a:pt x="0"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6" name="Freeform 253"/>
              <p:cNvSpPr>
                <a:spLocks/>
              </p:cNvSpPr>
              <p:nvPr/>
            </p:nvSpPr>
            <p:spPr bwMode="auto">
              <a:xfrm>
                <a:off x="3913" y="1456"/>
                <a:ext cx="21" cy="11"/>
              </a:xfrm>
              <a:custGeom>
                <a:avLst/>
                <a:gdLst>
                  <a:gd name="T0" fmla="*/ 0 w 21"/>
                  <a:gd name="T1" fmla="*/ 11 h 11"/>
                  <a:gd name="T2" fmla="*/ 21 w 21"/>
                  <a:gd name="T3" fmla="*/ 11 h 11"/>
                  <a:gd name="T4" fmla="*/ 21 w 21"/>
                  <a:gd name="T5" fmla="*/ 0 h 11"/>
                  <a:gd name="T6" fmla="*/ 0 w 21"/>
                  <a:gd name="T7" fmla="*/ 11 h 11"/>
                </a:gdLst>
                <a:ahLst/>
                <a:cxnLst>
                  <a:cxn ang="0">
                    <a:pos x="T0" y="T1"/>
                  </a:cxn>
                  <a:cxn ang="0">
                    <a:pos x="T2" y="T3"/>
                  </a:cxn>
                  <a:cxn ang="0">
                    <a:pos x="T4" y="T5"/>
                  </a:cxn>
                  <a:cxn ang="0">
                    <a:pos x="T6" y="T7"/>
                  </a:cxn>
                </a:cxnLst>
                <a:rect l="0" t="0" r="r" b="b"/>
                <a:pathLst>
                  <a:path w="21" h="11">
                    <a:moveTo>
                      <a:pt x="0" y="11"/>
                    </a:moveTo>
                    <a:lnTo>
                      <a:pt x="21" y="11"/>
                    </a:lnTo>
                    <a:lnTo>
                      <a:pt x="21"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7" name="Freeform 254"/>
              <p:cNvSpPr>
                <a:spLocks/>
              </p:cNvSpPr>
              <p:nvPr/>
            </p:nvSpPr>
            <p:spPr bwMode="auto">
              <a:xfrm>
                <a:off x="3913" y="1456"/>
                <a:ext cx="21" cy="11"/>
              </a:xfrm>
              <a:custGeom>
                <a:avLst/>
                <a:gdLst>
                  <a:gd name="T0" fmla="*/ 0 w 21"/>
                  <a:gd name="T1" fmla="*/ 11 h 11"/>
                  <a:gd name="T2" fmla="*/ 21 w 21"/>
                  <a:gd name="T3" fmla="*/ 11 h 11"/>
                  <a:gd name="T4" fmla="*/ 21 w 21"/>
                  <a:gd name="T5" fmla="*/ 0 h 11"/>
                  <a:gd name="T6" fmla="*/ 0 w 21"/>
                  <a:gd name="T7" fmla="*/ 11 h 11"/>
                </a:gdLst>
                <a:ahLst/>
                <a:cxnLst>
                  <a:cxn ang="0">
                    <a:pos x="T0" y="T1"/>
                  </a:cxn>
                  <a:cxn ang="0">
                    <a:pos x="T2" y="T3"/>
                  </a:cxn>
                  <a:cxn ang="0">
                    <a:pos x="T4" y="T5"/>
                  </a:cxn>
                  <a:cxn ang="0">
                    <a:pos x="T6" y="T7"/>
                  </a:cxn>
                </a:cxnLst>
                <a:rect l="0" t="0" r="r" b="b"/>
                <a:pathLst>
                  <a:path w="21" h="11">
                    <a:moveTo>
                      <a:pt x="0" y="11"/>
                    </a:moveTo>
                    <a:lnTo>
                      <a:pt x="21" y="11"/>
                    </a:lnTo>
                    <a:lnTo>
                      <a:pt x="21"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88" name="Freeform 255"/>
              <p:cNvSpPr>
                <a:spLocks/>
              </p:cNvSpPr>
              <p:nvPr/>
            </p:nvSpPr>
            <p:spPr bwMode="auto">
              <a:xfrm>
                <a:off x="3847" y="1197"/>
                <a:ext cx="174" cy="313"/>
              </a:xfrm>
              <a:custGeom>
                <a:avLst/>
                <a:gdLst>
                  <a:gd name="T0" fmla="*/ 65 w 174"/>
                  <a:gd name="T1" fmla="*/ 270 h 313"/>
                  <a:gd name="T2" fmla="*/ 87 w 174"/>
                  <a:gd name="T3" fmla="*/ 259 h 313"/>
                  <a:gd name="T4" fmla="*/ 87 w 174"/>
                  <a:gd name="T5" fmla="*/ 270 h 313"/>
                  <a:gd name="T6" fmla="*/ 55 w 174"/>
                  <a:gd name="T7" fmla="*/ 270 h 313"/>
                  <a:gd name="T8" fmla="*/ 44 w 174"/>
                  <a:gd name="T9" fmla="*/ 291 h 313"/>
                  <a:gd name="T10" fmla="*/ 65 w 174"/>
                  <a:gd name="T11" fmla="*/ 313 h 313"/>
                  <a:gd name="T12" fmla="*/ 65 w 174"/>
                  <a:gd name="T13" fmla="*/ 291 h 313"/>
                  <a:gd name="T14" fmla="*/ 87 w 174"/>
                  <a:gd name="T15" fmla="*/ 281 h 313"/>
                  <a:gd name="T16" fmla="*/ 98 w 174"/>
                  <a:gd name="T17" fmla="*/ 291 h 313"/>
                  <a:gd name="T18" fmla="*/ 109 w 174"/>
                  <a:gd name="T19" fmla="*/ 281 h 313"/>
                  <a:gd name="T20" fmla="*/ 163 w 174"/>
                  <a:gd name="T21" fmla="*/ 281 h 313"/>
                  <a:gd name="T22" fmla="*/ 174 w 174"/>
                  <a:gd name="T23" fmla="*/ 270 h 313"/>
                  <a:gd name="T24" fmla="*/ 152 w 174"/>
                  <a:gd name="T25" fmla="*/ 270 h 313"/>
                  <a:gd name="T26" fmla="*/ 174 w 174"/>
                  <a:gd name="T27" fmla="*/ 227 h 313"/>
                  <a:gd name="T28" fmla="*/ 163 w 174"/>
                  <a:gd name="T29" fmla="*/ 216 h 313"/>
                  <a:gd name="T30" fmla="*/ 130 w 174"/>
                  <a:gd name="T31" fmla="*/ 216 h 313"/>
                  <a:gd name="T32" fmla="*/ 152 w 174"/>
                  <a:gd name="T33" fmla="*/ 205 h 313"/>
                  <a:gd name="T34" fmla="*/ 152 w 174"/>
                  <a:gd name="T35" fmla="*/ 194 h 313"/>
                  <a:gd name="T36" fmla="*/ 130 w 174"/>
                  <a:gd name="T37" fmla="*/ 162 h 313"/>
                  <a:gd name="T38" fmla="*/ 120 w 174"/>
                  <a:gd name="T39" fmla="*/ 151 h 313"/>
                  <a:gd name="T40" fmla="*/ 98 w 174"/>
                  <a:gd name="T41" fmla="*/ 108 h 313"/>
                  <a:gd name="T42" fmla="*/ 65 w 174"/>
                  <a:gd name="T43" fmla="*/ 97 h 313"/>
                  <a:gd name="T44" fmla="*/ 109 w 174"/>
                  <a:gd name="T45" fmla="*/ 43 h 313"/>
                  <a:gd name="T46" fmla="*/ 98 w 174"/>
                  <a:gd name="T47" fmla="*/ 32 h 313"/>
                  <a:gd name="T48" fmla="*/ 55 w 174"/>
                  <a:gd name="T49" fmla="*/ 43 h 313"/>
                  <a:gd name="T50" fmla="*/ 55 w 174"/>
                  <a:gd name="T51" fmla="*/ 22 h 313"/>
                  <a:gd name="T52" fmla="*/ 87 w 174"/>
                  <a:gd name="T53" fmla="*/ 0 h 313"/>
                  <a:gd name="T54" fmla="*/ 44 w 174"/>
                  <a:gd name="T55" fmla="*/ 0 h 313"/>
                  <a:gd name="T56" fmla="*/ 22 w 174"/>
                  <a:gd name="T57" fmla="*/ 43 h 313"/>
                  <a:gd name="T58" fmla="*/ 0 w 174"/>
                  <a:gd name="T59" fmla="*/ 43 h 313"/>
                  <a:gd name="T60" fmla="*/ 22 w 174"/>
                  <a:gd name="T61" fmla="*/ 54 h 313"/>
                  <a:gd name="T62" fmla="*/ 33 w 174"/>
                  <a:gd name="T63" fmla="*/ 54 h 313"/>
                  <a:gd name="T64" fmla="*/ 22 w 174"/>
                  <a:gd name="T65" fmla="*/ 86 h 313"/>
                  <a:gd name="T66" fmla="*/ 33 w 174"/>
                  <a:gd name="T67" fmla="*/ 86 h 313"/>
                  <a:gd name="T68" fmla="*/ 33 w 174"/>
                  <a:gd name="T69" fmla="*/ 97 h 313"/>
                  <a:gd name="T70" fmla="*/ 22 w 174"/>
                  <a:gd name="T71" fmla="*/ 108 h 313"/>
                  <a:gd name="T72" fmla="*/ 33 w 174"/>
                  <a:gd name="T73" fmla="*/ 108 h 313"/>
                  <a:gd name="T74" fmla="*/ 44 w 174"/>
                  <a:gd name="T75" fmla="*/ 119 h 313"/>
                  <a:gd name="T76" fmla="*/ 33 w 174"/>
                  <a:gd name="T77" fmla="*/ 140 h 313"/>
                  <a:gd name="T78" fmla="*/ 44 w 174"/>
                  <a:gd name="T79" fmla="*/ 151 h 313"/>
                  <a:gd name="T80" fmla="*/ 65 w 174"/>
                  <a:gd name="T81" fmla="*/ 140 h 313"/>
                  <a:gd name="T82" fmla="*/ 65 w 174"/>
                  <a:gd name="T83" fmla="*/ 162 h 313"/>
                  <a:gd name="T84" fmla="*/ 87 w 174"/>
                  <a:gd name="T85" fmla="*/ 162 h 313"/>
                  <a:gd name="T86" fmla="*/ 87 w 174"/>
                  <a:gd name="T87" fmla="*/ 194 h 313"/>
                  <a:gd name="T88" fmla="*/ 44 w 174"/>
                  <a:gd name="T89" fmla="*/ 194 h 313"/>
                  <a:gd name="T90" fmla="*/ 55 w 174"/>
                  <a:gd name="T91" fmla="*/ 205 h 313"/>
                  <a:gd name="T92" fmla="*/ 44 w 174"/>
                  <a:gd name="T93" fmla="*/ 216 h 313"/>
                  <a:gd name="T94" fmla="*/ 55 w 174"/>
                  <a:gd name="T95" fmla="*/ 216 h 313"/>
                  <a:gd name="T96" fmla="*/ 55 w 174"/>
                  <a:gd name="T97" fmla="*/ 227 h 313"/>
                  <a:gd name="T98" fmla="*/ 33 w 174"/>
                  <a:gd name="T99" fmla="*/ 237 h 313"/>
                  <a:gd name="T100" fmla="*/ 44 w 174"/>
                  <a:gd name="T101" fmla="*/ 259 h 313"/>
                  <a:gd name="T102" fmla="*/ 55 w 174"/>
                  <a:gd name="T103" fmla="*/ 259 h 313"/>
                  <a:gd name="T104" fmla="*/ 65 w 174"/>
                  <a:gd name="T105" fmla="*/ 2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313">
                    <a:moveTo>
                      <a:pt x="65" y="270"/>
                    </a:moveTo>
                    <a:lnTo>
                      <a:pt x="87" y="259"/>
                    </a:lnTo>
                    <a:lnTo>
                      <a:pt x="87" y="270"/>
                    </a:lnTo>
                    <a:lnTo>
                      <a:pt x="55" y="270"/>
                    </a:lnTo>
                    <a:lnTo>
                      <a:pt x="44" y="291"/>
                    </a:lnTo>
                    <a:lnTo>
                      <a:pt x="65" y="313"/>
                    </a:lnTo>
                    <a:lnTo>
                      <a:pt x="65" y="291"/>
                    </a:lnTo>
                    <a:lnTo>
                      <a:pt x="87" y="281"/>
                    </a:lnTo>
                    <a:lnTo>
                      <a:pt x="98" y="291"/>
                    </a:lnTo>
                    <a:lnTo>
                      <a:pt x="109" y="281"/>
                    </a:lnTo>
                    <a:lnTo>
                      <a:pt x="163" y="281"/>
                    </a:lnTo>
                    <a:lnTo>
                      <a:pt x="174" y="270"/>
                    </a:lnTo>
                    <a:lnTo>
                      <a:pt x="152" y="270"/>
                    </a:lnTo>
                    <a:lnTo>
                      <a:pt x="174" y="227"/>
                    </a:lnTo>
                    <a:lnTo>
                      <a:pt x="163" y="216"/>
                    </a:lnTo>
                    <a:lnTo>
                      <a:pt x="130" y="216"/>
                    </a:lnTo>
                    <a:lnTo>
                      <a:pt x="152" y="205"/>
                    </a:lnTo>
                    <a:lnTo>
                      <a:pt x="152" y="194"/>
                    </a:lnTo>
                    <a:lnTo>
                      <a:pt x="130" y="162"/>
                    </a:lnTo>
                    <a:lnTo>
                      <a:pt x="120" y="151"/>
                    </a:lnTo>
                    <a:lnTo>
                      <a:pt x="98" y="108"/>
                    </a:lnTo>
                    <a:lnTo>
                      <a:pt x="65" y="97"/>
                    </a:lnTo>
                    <a:lnTo>
                      <a:pt x="109" y="43"/>
                    </a:lnTo>
                    <a:lnTo>
                      <a:pt x="98" y="32"/>
                    </a:lnTo>
                    <a:lnTo>
                      <a:pt x="55" y="43"/>
                    </a:lnTo>
                    <a:lnTo>
                      <a:pt x="55" y="22"/>
                    </a:lnTo>
                    <a:lnTo>
                      <a:pt x="87" y="0"/>
                    </a:lnTo>
                    <a:lnTo>
                      <a:pt x="44" y="0"/>
                    </a:lnTo>
                    <a:lnTo>
                      <a:pt x="22" y="43"/>
                    </a:lnTo>
                    <a:lnTo>
                      <a:pt x="0" y="43"/>
                    </a:lnTo>
                    <a:lnTo>
                      <a:pt x="22" y="54"/>
                    </a:lnTo>
                    <a:lnTo>
                      <a:pt x="33" y="54"/>
                    </a:lnTo>
                    <a:lnTo>
                      <a:pt x="22" y="86"/>
                    </a:lnTo>
                    <a:lnTo>
                      <a:pt x="33" y="86"/>
                    </a:lnTo>
                    <a:lnTo>
                      <a:pt x="33" y="97"/>
                    </a:lnTo>
                    <a:lnTo>
                      <a:pt x="22" y="108"/>
                    </a:lnTo>
                    <a:lnTo>
                      <a:pt x="33" y="108"/>
                    </a:lnTo>
                    <a:lnTo>
                      <a:pt x="44" y="119"/>
                    </a:lnTo>
                    <a:lnTo>
                      <a:pt x="33" y="140"/>
                    </a:lnTo>
                    <a:lnTo>
                      <a:pt x="44" y="151"/>
                    </a:lnTo>
                    <a:lnTo>
                      <a:pt x="65" y="140"/>
                    </a:lnTo>
                    <a:lnTo>
                      <a:pt x="65" y="162"/>
                    </a:lnTo>
                    <a:lnTo>
                      <a:pt x="87" y="162"/>
                    </a:lnTo>
                    <a:lnTo>
                      <a:pt x="87" y="194"/>
                    </a:lnTo>
                    <a:lnTo>
                      <a:pt x="44" y="194"/>
                    </a:lnTo>
                    <a:lnTo>
                      <a:pt x="55" y="205"/>
                    </a:lnTo>
                    <a:lnTo>
                      <a:pt x="44" y="216"/>
                    </a:lnTo>
                    <a:lnTo>
                      <a:pt x="55" y="216"/>
                    </a:lnTo>
                    <a:lnTo>
                      <a:pt x="55" y="227"/>
                    </a:lnTo>
                    <a:lnTo>
                      <a:pt x="33" y="237"/>
                    </a:lnTo>
                    <a:lnTo>
                      <a:pt x="44" y="259"/>
                    </a:lnTo>
                    <a:lnTo>
                      <a:pt x="55" y="259"/>
                    </a:lnTo>
                    <a:lnTo>
                      <a:pt x="65" y="27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89" name="Freeform 256"/>
              <p:cNvSpPr>
                <a:spLocks/>
              </p:cNvSpPr>
              <p:nvPr/>
            </p:nvSpPr>
            <p:spPr bwMode="auto">
              <a:xfrm>
                <a:off x="3847" y="1197"/>
                <a:ext cx="174" cy="313"/>
              </a:xfrm>
              <a:custGeom>
                <a:avLst/>
                <a:gdLst>
                  <a:gd name="T0" fmla="*/ 65 w 174"/>
                  <a:gd name="T1" fmla="*/ 270 h 313"/>
                  <a:gd name="T2" fmla="*/ 87 w 174"/>
                  <a:gd name="T3" fmla="*/ 259 h 313"/>
                  <a:gd name="T4" fmla="*/ 87 w 174"/>
                  <a:gd name="T5" fmla="*/ 270 h 313"/>
                  <a:gd name="T6" fmla="*/ 55 w 174"/>
                  <a:gd name="T7" fmla="*/ 270 h 313"/>
                  <a:gd name="T8" fmla="*/ 44 w 174"/>
                  <a:gd name="T9" fmla="*/ 291 h 313"/>
                  <a:gd name="T10" fmla="*/ 65 w 174"/>
                  <a:gd name="T11" fmla="*/ 313 h 313"/>
                  <a:gd name="T12" fmla="*/ 65 w 174"/>
                  <a:gd name="T13" fmla="*/ 291 h 313"/>
                  <a:gd name="T14" fmla="*/ 87 w 174"/>
                  <a:gd name="T15" fmla="*/ 281 h 313"/>
                  <a:gd name="T16" fmla="*/ 98 w 174"/>
                  <a:gd name="T17" fmla="*/ 291 h 313"/>
                  <a:gd name="T18" fmla="*/ 109 w 174"/>
                  <a:gd name="T19" fmla="*/ 281 h 313"/>
                  <a:gd name="T20" fmla="*/ 163 w 174"/>
                  <a:gd name="T21" fmla="*/ 281 h 313"/>
                  <a:gd name="T22" fmla="*/ 174 w 174"/>
                  <a:gd name="T23" fmla="*/ 270 h 313"/>
                  <a:gd name="T24" fmla="*/ 152 w 174"/>
                  <a:gd name="T25" fmla="*/ 270 h 313"/>
                  <a:gd name="T26" fmla="*/ 174 w 174"/>
                  <a:gd name="T27" fmla="*/ 227 h 313"/>
                  <a:gd name="T28" fmla="*/ 163 w 174"/>
                  <a:gd name="T29" fmla="*/ 216 h 313"/>
                  <a:gd name="T30" fmla="*/ 130 w 174"/>
                  <a:gd name="T31" fmla="*/ 216 h 313"/>
                  <a:gd name="T32" fmla="*/ 152 w 174"/>
                  <a:gd name="T33" fmla="*/ 205 h 313"/>
                  <a:gd name="T34" fmla="*/ 152 w 174"/>
                  <a:gd name="T35" fmla="*/ 194 h 313"/>
                  <a:gd name="T36" fmla="*/ 130 w 174"/>
                  <a:gd name="T37" fmla="*/ 162 h 313"/>
                  <a:gd name="T38" fmla="*/ 120 w 174"/>
                  <a:gd name="T39" fmla="*/ 151 h 313"/>
                  <a:gd name="T40" fmla="*/ 98 w 174"/>
                  <a:gd name="T41" fmla="*/ 108 h 313"/>
                  <a:gd name="T42" fmla="*/ 65 w 174"/>
                  <a:gd name="T43" fmla="*/ 97 h 313"/>
                  <a:gd name="T44" fmla="*/ 109 w 174"/>
                  <a:gd name="T45" fmla="*/ 43 h 313"/>
                  <a:gd name="T46" fmla="*/ 98 w 174"/>
                  <a:gd name="T47" fmla="*/ 32 h 313"/>
                  <a:gd name="T48" fmla="*/ 55 w 174"/>
                  <a:gd name="T49" fmla="*/ 43 h 313"/>
                  <a:gd name="T50" fmla="*/ 55 w 174"/>
                  <a:gd name="T51" fmla="*/ 22 h 313"/>
                  <a:gd name="T52" fmla="*/ 87 w 174"/>
                  <a:gd name="T53" fmla="*/ 0 h 313"/>
                  <a:gd name="T54" fmla="*/ 44 w 174"/>
                  <a:gd name="T55" fmla="*/ 0 h 313"/>
                  <a:gd name="T56" fmla="*/ 22 w 174"/>
                  <a:gd name="T57" fmla="*/ 43 h 313"/>
                  <a:gd name="T58" fmla="*/ 0 w 174"/>
                  <a:gd name="T59" fmla="*/ 43 h 313"/>
                  <a:gd name="T60" fmla="*/ 22 w 174"/>
                  <a:gd name="T61" fmla="*/ 54 h 313"/>
                  <a:gd name="T62" fmla="*/ 33 w 174"/>
                  <a:gd name="T63" fmla="*/ 54 h 313"/>
                  <a:gd name="T64" fmla="*/ 22 w 174"/>
                  <a:gd name="T65" fmla="*/ 86 h 313"/>
                  <a:gd name="T66" fmla="*/ 33 w 174"/>
                  <a:gd name="T67" fmla="*/ 86 h 313"/>
                  <a:gd name="T68" fmla="*/ 33 w 174"/>
                  <a:gd name="T69" fmla="*/ 97 h 313"/>
                  <a:gd name="T70" fmla="*/ 22 w 174"/>
                  <a:gd name="T71" fmla="*/ 108 h 313"/>
                  <a:gd name="T72" fmla="*/ 33 w 174"/>
                  <a:gd name="T73" fmla="*/ 108 h 313"/>
                  <a:gd name="T74" fmla="*/ 44 w 174"/>
                  <a:gd name="T75" fmla="*/ 119 h 313"/>
                  <a:gd name="T76" fmla="*/ 33 w 174"/>
                  <a:gd name="T77" fmla="*/ 140 h 313"/>
                  <a:gd name="T78" fmla="*/ 44 w 174"/>
                  <a:gd name="T79" fmla="*/ 151 h 313"/>
                  <a:gd name="T80" fmla="*/ 65 w 174"/>
                  <a:gd name="T81" fmla="*/ 140 h 313"/>
                  <a:gd name="T82" fmla="*/ 65 w 174"/>
                  <a:gd name="T83" fmla="*/ 162 h 313"/>
                  <a:gd name="T84" fmla="*/ 87 w 174"/>
                  <a:gd name="T85" fmla="*/ 162 h 313"/>
                  <a:gd name="T86" fmla="*/ 87 w 174"/>
                  <a:gd name="T87" fmla="*/ 194 h 313"/>
                  <a:gd name="T88" fmla="*/ 44 w 174"/>
                  <a:gd name="T89" fmla="*/ 194 h 313"/>
                  <a:gd name="T90" fmla="*/ 55 w 174"/>
                  <a:gd name="T91" fmla="*/ 205 h 313"/>
                  <a:gd name="T92" fmla="*/ 44 w 174"/>
                  <a:gd name="T93" fmla="*/ 216 h 313"/>
                  <a:gd name="T94" fmla="*/ 55 w 174"/>
                  <a:gd name="T95" fmla="*/ 216 h 313"/>
                  <a:gd name="T96" fmla="*/ 55 w 174"/>
                  <a:gd name="T97" fmla="*/ 227 h 313"/>
                  <a:gd name="T98" fmla="*/ 33 w 174"/>
                  <a:gd name="T99" fmla="*/ 237 h 313"/>
                  <a:gd name="T100" fmla="*/ 44 w 174"/>
                  <a:gd name="T101" fmla="*/ 259 h 313"/>
                  <a:gd name="T102" fmla="*/ 55 w 174"/>
                  <a:gd name="T103" fmla="*/ 259 h 313"/>
                  <a:gd name="T104" fmla="*/ 65 w 174"/>
                  <a:gd name="T105" fmla="*/ 2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313">
                    <a:moveTo>
                      <a:pt x="65" y="270"/>
                    </a:moveTo>
                    <a:lnTo>
                      <a:pt x="87" y="259"/>
                    </a:lnTo>
                    <a:lnTo>
                      <a:pt x="87" y="270"/>
                    </a:lnTo>
                    <a:lnTo>
                      <a:pt x="55" y="270"/>
                    </a:lnTo>
                    <a:lnTo>
                      <a:pt x="44" y="291"/>
                    </a:lnTo>
                    <a:lnTo>
                      <a:pt x="65" y="313"/>
                    </a:lnTo>
                    <a:lnTo>
                      <a:pt x="65" y="291"/>
                    </a:lnTo>
                    <a:lnTo>
                      <a:pt x="87" y="281"/>
                    </a:lnTo>
                    <a:lnTo>
                      <a:pt x="98" y="291"/>
                    </a:lnTo>
                    <a:lnTo>
                      <a:pt x="109" y="281"/>
                    </a:lnTo>
                    <a:lnTo>
                      <a:pt x="163" y="281"/>
                    </a:lnTo>
                    <a:lnTo>
                      <a:pt x="174" y="270"/>
                    </a:lnTo>
                    <a:lnTo>
                      <a:pt x="152" y="270"/>
                    </a:lnTo>
                    <a:lnTo>
                      <a:pt x="174" y="227"/>
                    </a:lnTo>
                    <a:lnTo>
                      <a:pt x="163" y="216"/>
                    </a:lnTo>
                    <a:lnTo>
                      <a:pt x="130" y="216"/>
                    </a:lnTo>
                    <a:lnTo>
                      <a:pt x="152" y="205"/>
                    </a:lnTo>
                    <a:lnTo>
                      <a:pt x="152" y="194"/>
                    </a:lnTo>
                    <a:lnTo>
                      <a:pt x="130" y="162"/>
                    </a:lnTo>
                    <a:lnTo>
                      <a:pt x="120" y="151"/>
                    </a:lnTo>
                    <a:lnTo>
                      <a:pt x="98" y="108"/>
                    </a:lnTo>
                    <a:lnTo>
                      <a:pt x="65" y="97"/>
                    </a:lnTo>
                    <a:lnTo>
                      <a:pt x="109" y="43"/>
                    </a:lnTo>
                    <a:lnTo>
                      <a:pt x="98" y="32"/>
                    </a:lnTo>
                    <a:lnTo>
                      <a:pt x="55" y="43"/>
                    </a:lnTo>
                    <a:lnTo>
                      <a:pt x="55" y="22"/>
                    </a:lnTo>
                    <a:lnTo>
                      <a:pt x="87" y="0"/>
                    </a:lnTo>
                    <a:lnTo>
                      <a:pt x="44" y="0"/>
                    </a:lnTo>
                    <a:lnTo>
                      <a:pt x="22" y="43"/>
                    </a:lnTo>
                    <a:lnTo>
                      <a:pt x="0" y="43"/>
                    </a:lnTo>
                    <a:lnTo>
                      <a:pt x="22" y="54"/>
                    </a:lnTo>
                    <a:lnTo>
                      <a:pt x="33" y="54"/>
                    </a:lnTo>
                    <a:lnTo>
                      <a:pt x="22" y="86"/>
                    </a:lnTo>
                    <a:lnTo>
                      <a:pt x="33" y="86"/>
                    </a:lnTo>
                    <a:lnTo>
                      <a:pt x="33" y="97"/>
                    </a:lnTo>
                    <a:lnTo>
                      <a:pt x="22" y="108"/>
                    </a:lnTo>
                    <a:lnTo>
                      <a:pt x="33" y="108"/>
                    </a:lnTo>
                    <a:lnTo>
                      <a:pt x="44" y="119"/>
                    </a:lnTo>
                    <a:lnTo>
                      <a:pt x="33" y="140"/>
                    </a:lnTo>
                    <a:lnTo>
                      <a:pt x="44" y="151"/>
                    </a:lnTo>
                    <a:lnTo>
                      <a:pt x="65" y="140"/>
                    </a:lnTo>
                    <a:lnTo>
                      <a:pt x="65" y="162"/>
                    </a:lnTo>
                    <a:lnTo>
                      <a:pt x="87" y="162"/>
                    </a:lnTo>
                    <a:lnTo>
                      <a:pt x="87" y="194"/>
                    </a:lnTo>
                    <a:lnTo>
                      <a:pt x="44" y="194"/>
                    </a:lnTo>
                    <a:lnTo>
                      <a:pt x="55" y="205"/>
                    </a:lnTo>
                    <a:lnTo>
                      <a:pt x="44" y="216"/>
                    </a:lnTo>
                    <a:lnTo>
                      <a:pt x="55" y="216"/>
                    </a:lnTo>
                    <a:lnTo>
                      <a:pt x="55" y="227"/>
                    </a:lnTo>
                    <a:lnTo>
                      <a:pt x="33" y="237"/>
                    </a:lnTo>
                    <a:lnTo>
                      <a:pt x="44" y="259"/>
                    </a:lnTo>
                    <a:lnTo>
                      <a:pt x="55" y="259"/>
                    </a:lnTo>
                    <a:lnTo>
                      <a:pt x="65" y="27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0" name="Freeform 257"/>
              <p:cNvSpPr>
                <a:spLocks/>
              </p:cNvSpPr>
              <p:nvPr/>
            </p:nvSpPr>
            <p:spPr bwMode="auto">
              <a:xfrm>
                <a:off x="3847" y="1197"/>
                <a:ext cx="174" cy="313"/>
              </a:xfrm>
              <a:custGeom>
                <a:avLst/>
                <a:gdLst>
                  <a:gd name="T0" fmla="*/ 65 w 174"/>
                  <a:gd name="T1" fmla="*/ 270 h 313"/>
                  <a:gd name="T2" fmla="*/ 87 w 174"/>
                  <a:gd name="T3" fmla="*/ 259 h 313"/>
                  <a:gd name="T4" fmla="*/ 87 w 174"/>
                  <a:gd name="T5" fmla="*/ 270 h 313"/>
                  <a:gd name="T6" fmla="*/ 55 w 174"/>
                  <a:gd name="T7" fmla="*/ 270 h 313"/>
                  <a:gd name="T8" fmla="*/ 44 w 174"/>
                  <a:gd name="T9" fmla="*/ 291 h 313"/>
                  <a:gd name="T10" fmla="*/ 65 w 174"/>
                  <a:gd name="T11" fmla="*/ 313 h 313"/>
                  <a:gd name="T12" fmla="*/ 65 w 174"/>
                  <a:gd name="T13" fmla="*/ 291 h 313"/>
                  <a:gd name="T14" fmla="*/ 87 w 174"/>
                  <a:gd name="T15" fmla="*/ 281 h 313"/>
                  <a:gd name="T16" fmla="*/ 98 w 174"/>
                  <a:gd name="T17" fmla="*/ 291 h 313"/>
                  <a:gd name="T18" fmla="*/ 109 w 174"/>
                  <a:gd name="T19" fmla="*/ 281 h 313"/>
                  <a:gd name="T20" fmla="*/ 163 w 174"/>
                  <a:gd name="T21" fmla="*/ 281 h 313"/>
                  <a:gd name="T22" fmla="*/ 174 w 174"/>
                  <a:gd name="T23" fmla="*/ 270 h 313"/>
                  <a:gd name="T24" fmla="*/ 152 w 174"/>
                  <a:gd name="T25" fmla="*/ 270 h 313"/>
                  <a:gd name="T26" fmla="*/ 174 w 174"/>
                  <a:gd name="T27" fmla="*/ 227 h 313"/>
                  <a:gd name="T28" fmla="*/ 163 w 174"/>
                  <a:gd name="T29" fmla="*/ 216 h 313"/>
                  <a:gd name="T30" fmla="*/ 130 w 174"/>
                  <a:gd name="T31" fmla="*/ 216 h 313"/>
                  <a:gd name="T32" fmla="*/ 152 w 174"/>
                  <a:gd name="T33" fmla="*/ 205 h 313"/>
                  <a:gd name="T34" fmla="*/ 152 w 174"/>
                  <a:gd name="T35" fmla="*/ 194 h 313"/>
                  <a:gd name="T36" fmla="*/ 130 w 174"/>
                  <a:gd name="T37" fmla="*/ 162 h 313"/>
                  <a:gd name="T38" fmla="*/ 120 w 174"/>
                  <a:gd name="T39" fmla="*/ 151 h 313"/>
                  <a:gd name="T40" fmla="*/ 98 w 174"/>
                  <a:gd name="T41" fmla="*/ 108 h 313"/>
                  <a:gd name="T42" fmla="*/ 65 w 174"/>
                  <a:gd name="T43" fmla="*/ 97 h 313"/>
                  <a:gd name="T44" fmla="*/ 109 w 174"/>
                  <a:gd name="T45" fmla="*/ 43 h 313"/>
                  <a:gd name="T46" fmla="*/ 98 w 174"/>
                  <a:gd name="T47" fmla="*/ 32 h 313"/>
                  <a:gd name="T48" fmla="*/ 55 w 174"/>
                  <a:gd name="T49" fmla="*/ 43 h 313"/>
                  <a:gd name="T50" fmla="*/ 55 w 174"/>
                  <a:gd name="T51" fmla="*/ 22 h 313"/>
                  <a:gd name="T52" fmla="*/ 87 w 174"/>
                  <a:gd name="T53" fmla="*/ 0 h 313"/>
                  <a:gd name="T54" fmla="*/ 44 w 174"/>
                  <a:gd name="T55" fmla="*/ 0 h 313"/>
                  <a:gd name="T56" fmla="*/ 22 w 174"/>
                  <a:gd name="T57" fmla="*/ 43 h 313"/>
                  <a:gd name="T58" fmla="*/ 0 w 174"/>
                  <a:gd name="T59" fmla="*/ 43 h 313"/>
                  <a:gd name="T60" fmla="*/ 22 w 174"/>
                  <a:gd name="T61" fmla="*/ 54 h 313"/>
                  <a:gd name="T62" fmla="*/ 33 w 174"/>
                  <a:gd name="T63" fmla="*/ 54 h 313"/>
                  <a:gd name="T64" fmla="*/ 22 w 174"/>
                  <a:gd name="T65" fmla="*/ 86 h 313"/>
                  <a:gd name="T66" fmla="*/ 33 w 174"/>
                  <a:gd name="T67" fmla="*/ 86 h 313"/>
                  <a:gd name="T68" fmla="*/ 33 w 174"/>
                  <a:gd name="T69" fmla="*/ 97 h 313"/>
                  <a:gd name="T70" fmla="*/ 22 w 174"/>
                  <a:gd name="T71" fmla="*/ 108 h 313"/>
                  <a:gd name="T72" fmla="*/ 33 w 174"/>
                  <a:gd name="T73" fmla="*/ 108 h 313"/>
                  <a:gd name="T74" fmla="*/ 44 w 174"/>
                  <a:gd name="T75" fmla="*/ 119 h 313"/>
                  <a:gd name="T76" fmla="*/ 33 w 174"/>
                  <a:gd name="T77" fmla="*/ 140 h 313"/>
                  <a:gd name="T78" fmla="*/ 44 w 174"/>
                  <a:gd name="T79" fmla="*/ 151 h 313"/>
                  <a:gd name="T80" fmla="*/ 65 w 174"/>
                  <a:gd name="T81" fmla="*/ 140 h 313"/>
                  <a:gd name="T82" fmla="*/ 65 w 174"/>
                  <a:gd name="T83" fmla="*/ 162 h 313"/>
                  <a:gd name="T84" fmla="*/ 87 w 174"/>
                  <a:gd name="T85" fmla="*/ 162 h 313"/>
                  <a:gd name="T86" fmla="*/ 87 w 174"/>
                  <a:gd name="T87" fmla="*/ 194 h 313"/>
                  <a:gd name="T88" fmla="*/ 44 w 174"/>
                  <a:gd name="T89" fmla="*/ 194 h 313"/>
                  <a:gd name="T90" fmla="*/ 55 w 174"/>
                  <a:gd name="T91" fmla="*/ 205 h 313"/>
                  <a:gd name="T92" fmla="*/ 44 w 174"/>
                  <a:gd name="T93" fmla="*/ 216 h 313"/>
                  <a:gd name="T94" fmla="*/ 55 w 174"/>
                  <a:gd name="T95" fmla="*/ 216 h 313"/>
                  <a:gd name="T96" fmla="*/ 55 w 174"/>
                  <a:gd name="T97" fmla="*/ 227 h 313"/>
                  <a:gd name="T98" fmla="*/ 33 w 174"/>
                  <a:gd name="T99" fmla="*/ 237 h 313"/>
                  <a:gd name="T100" fmla="*/ 44 w 174"/>
                  <a:gd name="T101" fmla="*/ 259 h 313"/>
                  <a:gd name="T102" fmla="*/ 55 w 174"/>
                  <a:gd name="T103" fmla="*/ 259 h 313"/>
                  <a:gd name="T104" fmla="*/ 65 w 174"/>
                  <a:gd name="T105" fmla="*/ 270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74" h="313">
                    <a:moveTo>
                      <a:pt x="65" y="270"/>
                    </a:moveTo>
                    <a:lnTo>
                      <a:pt x="87" y="259"/>
                    </a:lnTo>
                    <a:lnTo>
                      <a:pt x="87" y="270"/>
                    </a:lnTo>
                    <a:lnTo>
                      <a:pt x="55" y="270"/>
                    </a:lnTo>
                    <a:lnTo>
                      <a:pt x="44" y="291"/>
                    </a:lnTo>
                    <a:lnTo>
                      <a:pt x="65" y="313"/>
                    </a:lnTo>
                    <a:lnTo>
                      <a:pt x="65" y="291"/>
                    </a:lnTo>
                    <a:lnTo>
                      <a:pt x="87" y="281"/>
                    </a:lnTo>
                    <a:lnTo>
                      <a:pt x="98" y="291"/>
                    </a:lnTo>
                    <a:lnTo>
                      <a:pt x="109" y="281"/>
                    </a:lnTo>
                    <a:lnTo>
                      <a:pt x="163" y="281"/>
                    </a:lnTo>
                    <a:lnTo>
                      <a:pt x="174" y="270"/>
                    </a:lnTo>
                    <a:lnTo>
                      <a:pt x="152" y="270"/>
                    </a:lnTo>
                    <a:lnTo>
                      <a:pt x="174" y="227"/>
                    </a:lnTo>
                    <a:lnTo>
                      <a:pt x="163" y="216"/>
                    </a:lnTo>
                    <a:lnTo>
                      <a:pt x="130" y="216"/>
                    </a:lnTo>
                    <a:lnTo>
                      <a:pt x="152" y="205"/>
                    </a:lnTo>
                    <a:lnTo>
                      <a:pt x="152" y="194"/>
                    </a:lnTo>
                    <a:lnTo>
                      <a:pt x="130" y="162"/>
                    </a:lnTo>
                    <a:lnTo>
                      <a:pt x="120" y="151"/>
                    </a:lnTo>
                    <a:lnTo>
                      <a:pt x="98" y="108"/>
                    </a:lnTo>
                    <a:lnTo>
                      <a:pt x="65" y="97"/>
                    </a:lnTo>
                    <a:lnTo>
                      <a:pt x="109" y="43"/>
                    </a:lnTo>
                    <a:lnTo>
                      <a:pt x="98" y="32"/>
                    </a:lnTo>
                    <a:lnTo>
                      <a:pt x="55" y="43"/>
                    </a:lnTo>
                    <a:lnTo>
                      <a:pt x="55" y="22"/>
                    </a:lnTo>
                    <a:lnTo>
                      <a:pt x="87" y="0"/>
                    </a:lnTo>
                    <a:lnTo>
                      <a:pt x="44" y="0"/>
                    </a:lnTo>
                    <a:lnTo>
                      <a:pt x="22" y="43"/>
                    </a:lnTo>
                    <a:lnTo>
                      <a:pt x="0" y="43"/>
                    </a:lnTo>
                    <a:lnTo>
                      <a:pt x="22" y="54"/>
                    </a:lnTo>
                    <a:lnTo>
                      <a:pt x="33" y="54"/>
                    </a:lnTo>
                    <a:lnTo>
                      <a:pt x="22" y="86"/>
                    </a:lnTo>
                    <a:lnTo>
                      <a:pt x="33" y="86"/>
                    </a:lnTo>
                    <a:lnTo>
                      <a:pt x="33" y="97"/>
                    </a:lnTo>
                    <a:lnTo>
                      <a:pt x="22" y="108"/>
                    </a:lnTo>
                    <a:lnTo>
                      <a:pt x="33" y="108"/>
                    </a:lnTo>
                    <a:lnTo>
                      <a:pt x="44" y="119"/>
                    </a:lnTo>
                    <a:lnTo>
                      <a:pt x="33" y="140"/>
                    </a:lnTo>
                    <a:lnTo>
                      <a:pt x="44" y="151"/>
                    </a:lnTo>
                    <a:lnTo>
                      <a:pt x="65" y="140"/>
                    </a:lnTo>
                    <a:lnTo>
                      <a:pt x="65" y="162"/>
                    </a:lnTo>
                    <a:lnTo>
                      <a:pt x="87" y="162"/>
                    </a:lnTo>
                    <a:lnTo>
                      <a:pt x="87" y="194"/>
                    </a:lnTo>
                    <a:lnTo>
                      <a:pt x="44" y="194"/>
                    </a:lnTo>
                    <a:lnTo>
                      <a:pt x="55" y="205"/>
                    </a:lnTo>
                    <a:lnTo>
                      <a:pt x="44" y="216"/>
                    </a:lnTo>
                    <a:lnTo>
                      <a:pt x="55" y="216"/>
                    </a:lnTo>
                    <a:lnTo>
                      <a:pt x="55" y="227"/>
                    </a:lnTo>
                    <a:lnTo>
                      <a:pt x="33" y="237"/>
                    </a:lnTo>
                    <a:lnTo>
                      <a:pt x="44" y="259"/>
                    </a:lnTo>
                    <a:lnTo>
                      <a:pt x="55" y="259"/>
                    </a:lnTo>
                    <a:lnTo>
                      <a:pt x="65" y="27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1" name="Freeform 258"/>
              <p:cNvSpPr>
                <a:spLocks/>
              </p:cNvSpPr>
              <p:nvPr/>
            </p:nvSpPr>
            <p:spPr bwMode="auto">
              <a:xfrm>
                <a:off x="4161" y="1715"/>
                <a:ext cx="22" cy="54"/>
              </a:xfrm>
              <a:custGeom>
                <a:avLst/>
                <a:gdLst>
                  <a:gd name="T0" fmla="*/ 22 w 22"/>
                  <a:gd name="T1" fmla="*/ 54 h 54"/>
                  <a:gd name="T2" fmla="*/ 22 w 22"/>
                  <a:gd name="T3" fmla="*/ 0 h 54"/>
                  <a:gd name="T4" fmla="*/ 0 w 22"/>
                  <a:gd name="T5" fmla="*/ 11 h 54"/>
                  <a:gd name="T6" fmla="*/ 0 w 22"/>
                  <a:gd name="T7" fmla="*/ 43 h 54"/>
                  <a:gd name="T8" fmla="*/ 22 w 22"/>
                  <a:gd name="T9" fmla="*/ 54 h 54"/>
                </a:gdLst>
                <a:ahLst/>
                <a:cxnLst>
                  <a:cxn ang="0">
                    <a:pos x="T0" y="T1"/>
                  </a:cxn>
                  <a:cxn ang="0">
                    <a:pos x="T2" y="T3"/>
                  </a:cxn>
                  <a:cxn ang="0">
                    <a:pos x="T4" y="T5"/>
                  </a:cxn>
                  <a:cxn ang="0">
                    <a:pos x="T6" y="T7"/>
                  </a:cxn>
                  <a:cxn ang="0">
                    <a:pos x="T8" y="T9"/>
                  </a:cxn>
                </a:cxnLst>
                <a:rect l="0" t="0" r="r" b="b"/>
                <a:pathLst>
                  <a:path w="22" h="54">
                    <a:moveTo>
                      <a:pt x="22" y="54"/>
                    </a:moveTo>
                    <a:lnTo>
                      <a:pt x="22" y="0"/>
                    </a:lnTo>
                    <a:lnTo>
                      <a:pt x="0" y="11"/>
                    </a:lnTo>
                    <a:lnTo>
                      <a:pt x="0" y="43"/>
                    </a:lnTo>
                    <a:lnTo>
                      <a:pt x="22" y="54"/>
                    </a:lnTo>
                    <a:close/>
                  </a:path>
                </a:pathLst>
              </a:custGeom>
              <a:solidFill>
                <a:srgbClr val="C8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2" name="Freeform 259"/>
              <p:cNvSpPr>
                <a:spLocks/>
              </p:cNvSpPr>
              <p:nvPr/>
            </p:nvSpPr>
            <p:spPr bwMode="auto">
              <a:xfrm>
                <a:off x="4161" y="1715"/>
                <a:ext cx="22" cy="54"/>
              </a:xfrm>
              <a:custGeom>
                <a:avLst/>
                <a:gdLst>
                  <a:gd name="T0" fmla="*/ 22 w 22"/>
                  <a:gd name="T1" fmla="*/ 54 h 54"/>
                  <a:gd name="T2" fmla="*/ 22 w 22"/>
                  <a:gd name="T3" fmla="*/ 0 h 54"/>
                  <a:gd name="T4" fmla="*/ 0 w 22"/>
                  <a:gd name="T5" fmla="*/ 11 h 54"/>
                  <a:gd name="T6" fmla="*/ 0 w 22"/>
                  <a:gd name="T7" fmla="*/ 43 h 54"/>
                  <a:gd name="T8" fmla="*/ 22 w 22"/>
                  <a:gd name="T9" fmla="*/ 54 h 54"/>
                </a:gdLst>
                <a:ahLst/>
                <a:cxnLst>
                  <a:cxn ang="0">
                    <a:pos x="T0" y="T1"/>
                  </a:cxn>
                  <a:cxn ang="0">
                    <a:pos x="T2" y="T3"/>
                  </a:cxn>
                  <a:cxn ang="0">
                    <a:pos x="T4" y="T5"/>
                  </a:cxn>
                  <a:cxn ang="0">
                    <a:pos x="T6" y="T7"/>
                  </a:cxn>
                  <a:cxn ang="0">
                    <a:pos x="T8" y="T9"/>
                  </a:cxn>
                </a:cxnLst>
                <a:rect l="0" t="0" r="r" b="b"/>
                <a:pathLst>
                  <a:path w="22" h="54">
                    <a:moveTo>
                      <a:pt x="22" y="54"/>
                    </a:moveTo>
                    <a:lnTo>
                      <a:pt x="22" y="0"/>
                    </a:lnTo>
                    <a:lnTo>
                      <a:pt x="0" y="11"/>
                    </a:lnTo>
                    <a:lnTo>
                      <a:pt x="0" y="43"/>
                    </a:lnTo>
                    <a:lnTo>
                      <a:pt x="22" y="5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3" name="Freeform 260"/>
              <p:cNvSpPr>
                <a:spLocks/>
              </p:cNvSpPr>
              <p:nvPr/>
            </p:nvSpPr>
            <p:spPr bwMode="auto">
              <a:xfrm>
                <a:off x="4161" y="1715"/>
                <a:ext cx="22" cy="54"/>
              </a:xfrm>
              <a:custGeom>
                <a:avLst/>
                <a:gdLst>
                  <a:gd name="T0" fmla="*/ 22 w 22"/>
                  <a:gd name="T1" fmla="*/ 54 h 54"/>
                  <a:gd name="T2" fmla="*/ 22 w 22"/>
                  <a:gd name="T3" fmla="*/ 0 h 54"/>
                  <a:gd name="T4" fmla="*/ 0 w 22"/>
                  <a:gd name="T5" fmla="*/ 11 h 54"/>
                  <a:gd name="T6" fmla="*/ 0 w 22"/>
                  <a:gd name="T7" fmla="*/ 43 h 54"/>
                  <a:gd name="T8" fmla="*/ 22 w 22"/>
                  <a:gd name="T9" fmla="*/ 54 h 54"/>
                </a:gdLst>
                <a:ahLst/>
                <a:cxnLst>
                  <a:cxn ang="0">
                    <a:pos x="T0" y="T1"/>
                  </a:cxn>
                  <a:cxn ang="0">
                    <a:pos x="T2" y="T3"/>
                  </a:cxn>
                  <a:cxn ang="0">
                    <a:pos x="T4" y="T5"/>
                  </a:cxn>
                  <a:cxn ang="0">
                    <a:pos x="T6" y="T7"/>
                  </a:cxn>
                  <a:cxn ang="0">
                    <a:pos x="T8" y="T9"/>
                  </a:cxn>
                </a:cxnLst>
                <a:rect l="0" t="0" r="r" b="b"/>
                <a:pathLst>
                  <a:path w="22" h="54">
                    <a:moveTo>
                      <a:pt x="22" y="54"/>
                    </a:moveTo>
                    <a:lnTo>
                      <a:pt x="22" y="0"/>
                    </a:lnTo>
                    <a:lnTo>
                      <a:pt x="0" y="11"/>
                    </a:lnTo>
                    <a:lnTo>
                      <a:pt x="0" y="43"/>
                    </a:lnTo>
                    <a:lnTo>
                      <a:pt x="22" y="5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4" name="Freeform 261"/>
              <p:cNvSpPr>
                <a:spLocks/>
              </p:cNvSpPr>
              <p:nvPr/>
            </p:nvSpPr>
            <p:spPr bwMode="auto">
              <a:xfrm>
                <a:off x="4151" y="1769"/>
                <a:ext cx="44" cy="65"/>
              </a:xfrm>
              <a:custGeom>
                <a:avLst/>
                <a:gdLst>
                  <a:gd name="T0" fmla="*/ 0 w 44"/>
                  <a:gd name="T1" fmla="*/ 0 h 65"/>
                  <a:gd name="T2" fmla="*/ 11 w 44"/>
                  <a:gd name="T3" fmla="*/ 54 h 65"/>
                  <a:gd name="T4" fmla="*/ 11 w 44"/>
                  <a:gd name="T5" fmla="*/ 65 h 65"/>
                  <a:gd name="T6" fmla="*/ 33 w 44"/>
                  <a:gd name="T7" fmla="*/ 54 h 65"/>
                  <a:gd name="T8" fmla="*/ 44 w 44"/>
                  <a:gd name="T9" fmla="*/ 11 h 65"/>
                  <a:gd name="T10" fmla="*/ 33 w 44"/>
                  <a:gd name="T11" fmla="*/ 0 h 65"/>
                  <a:gd name="T12" fmla="*/ 0 w 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4" h="65">
                    <a:moveTo>
                      <a:pt x="0" y="0"/>
                    </a:moveTo>
                    <a:lnTo>
                      <a:pt x="11" y="54"/>
                    </a:lnTo>
                    <a:lnTo>
                      <a:pt x="11" y="65"/>
                    </a:lnTo>
                    <a:lnTo>
                      <a:pt x="33" y="54"/>
                    </a:lnTo>
                    <a:lnTo>
                      <a:pt x="44" y="11"/>
                    </a:lnTo>
                    <a:lnTo>
                      <a:pt x="33"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5" name="Freeform 262"/>
              <p:cNvSpPr>
                <a:spLocks/>
              </p:cNvSpPr>
              <p:nvPr/>
            </p:nvSpPr>
            <p:spPr bwMode="auto">
              <a:xfrm>
                <a:off x="4151" y="1769"/>
                <a:ext cx="44" cy="65"/>
              </a:xfrm>
              <a:custGeom>
                <a:avLst/>
                <a:gdLst>
                  <a:gd name="T0" fmla="*/ 0 w 44"/>
                  <a:gd name="T1" fmla="*/ 0 h 65"/>
                  <a:gd name="T2" fmla="*/ 11 w 44"/>
                  <a:gd name="T3" fmla="*/ 54 h 65"/>
                  <a:gd name="T4" fmla="*/ 11 w 44"/>
                  <a:gd name="T5" fmla="*/ 65 h 65"/>
                  <a:gd name="T6" fmla="*/ 33 w 44"/>
                  <a:gd name="T7" fmla="*/ 54 h 65"/>
                  <a:gd name="T8" fmla="*/ 44 w 44"/>
                  <a:gd name="T9" fmla="*/ 11 h 65"/>
                  <a:gd name="T10" fmla="*/ 33 w 44"/>
                  <a:gd name="T11" fmla="*/ 0 h 65"/>
                  <a:gd name="T12" fmla="*/ 0 w 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4" h="65">
                    <a:moveTo>
                      <a:pt x="0" y="0"/>
                    </a:moveTo>
                    <a:lnTo>
                      <a:pt x="11" y="54"/>
                    </a:lnTo>
                    <a:lnTo>
                      <a:pt x="11" y="65"/>
                    </a:lnTo>
                    <a:lnTo>
                      <a:pt x="33" y="54"/>
                    </a:lnTo>
                    <a:lnTo>
                      <a:pt x="44" y="11"/>
                    </a:lnTo>
                    <a:lnTo>
                      <a:pt x="33"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6" name="Freeform 263"/>
              <p:cNvSpPr>
                <a:spLocks/>
              </p:cNvSpPr>
              <p:nvPr/>
            </p:nvSpPr>
            <p:spPr bwMode="auto">
              <a:xfrm>
                <a:off x="4151" y="1769"/>
                <a:ext cx="44" cy="65"/>
              </a:xfrm>
              <a:custGeom>
                <a:avLst/>
                <a:gdLst>
                  <a:gd name="T0" fmla="*/ 0 w 44"/>
                  <a:gd name="T1" fmla="*/ 0 h 65"/>
                  <a:gd name="T2" fmla="*/ 11 w 44"/>
                  <a:gd name="T3" fmla="*/ 54 h 65"/>
                  <a:gd name="T4" fmla="*/ 11 w 44"/>
                  <a:gd name="T5" fmla="*/ 65 h 65"/>
                  <a:gd name="T6" fmla="*/ 33 w 44"/>
                  <a:gd name="T7" fmla="*/ 54 h 65"/>
                  <a:gd name="T8" fmla="*/ 44 w 44"/>
                  <a:gd name="T9" fmla="*/ 11 h 65"/>
                  <a:gd name="T10" fmla="*/ 33 w 44"/>
                  <a:gd name="T11" fmla="*/ 0 h 65"/>
                  <a:gd name="T12" fmla="*/ 0 w 44"/>
                  <a:gd name="T13" fmla="*/ 0 h 65"/>
                </a:gdLst>
                <a:ahLst/>
                <a:cxnLst>
                  <a:cxn ang="0">
                    <a:pos x="T0" y="T1"/>
                  </a:cxn>
                  <a:cxn ang="0">
                    <a:pos x="T2" y="T3"/>
                  </a:cxn>
                  <a:cxn ang="0">
                    <a:pos x="T4" y="T5"/>
                  </a:cxn>
                  <a:cxn ang="0">
                    <a:pos x="T6" y="T7"/>
                  </a:cxn>
                  <a:cxn ang="0">
                    <a:pos x="T8" y="T9"/>
                  </a:cxn>
                  <a:cxn ang="0">
                    <a:pos x="T10" y="T11"/>
                  </a:cxn>
                  <a:cxn ang="0">
                    <a:pos x="T12" y="T13"/>
                  </a:cxn>
                </a:cxnLst>
                <a:rect l="0" t="0" r="r" b="b"/>
                <a:pathLst>
                  <a:path w="44" h="65">
                    <a:moveTo>
                      <a:pt x="0" y="0"/>
                    </a:moveTo>
                    <a:lnTo>
                      <a:pt x="11" y="54"/>
                    </a:lnTo>
                    <a:lnTo>
                      <a:pt x="11" y="65"/>
                    </a:lnTo>
                    <a:lnTo>
                      <a:pt x="33" y="54"/>
                    </a:lnTo>
                    <a:lnTo>
                      <a:pt x="44" y="11"/>
                    </a:lnTo>
                    <a:lnTo>
                      <a:pt x="33"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7" name="Freeform 264"/>
              <p:cNvSpPr>
                <a:spLocks/>
              </p:cNvSpPr>
              <p:nvPr/>
            </p:nvSpPr>
            <p:spPr bwMode="auto">
              <a:xfrm>
                <a:off x="4249" y="1855"/>
                <a:ext cx="65" cy="31"/>
              </a:xfrm>
              <a:custGeom>
                <a:avLst/>
                <a:gdLst>
                  <a:gd name="T0" fmla="*/ 0 w 65"/>
                  <a:gd name="T1" fmla="*/ 0 h 31"/>
                  <a:gd name="T2" fmla="*/ 0 w 65"/>
                  <a:gd name="T3" fmla="*/ 11 h 31"/>
                  <a:gd name="T4" fmla="*/ 43 w 65"/>
                  <a:gd name="T5" fmla="*/ 31 h 31"/>
                  <a:gd name="T6" fmla="*/ 65 w 65"/>
                  <a:gd name="T7" fmla="*/ 0 h 31"/>
                  <a:gd name="T8" fmla="*/ 0 w 65"/>
                  <a:gd name="T9" fmla="*/ 0 h 31"/>
                </a:gdLst>
                <a:ahLst/>
                <a:cxnLst>
                  <a:cxn ang="0">
                    <a:pos x="T0" y="T1"/>
                  </a:cxn>
                  <a:cxn ang="0">
                    <a:pos x="T2" y="T3"/>
                  </a:cxn>
                  <a:cxn ang="0">
                    <a:pos x="T4" y="T5"/>
                  </a:cxn>
                  <a:cxn ang="0">
                    <a:pos x="T6" y="T7"/>
                  </a:cxn>
                  <a:cxn ang="0">
                    <a:pos x="T8" y="T9"/>
                  </a:cxn>
                </a:cxnLst>
                <a:rect l="0" t="0" r="r" b="b"/>
                <a:pathLst>
                  <a:path w="65" h="31">
                    <a:moveTo>
                      <a:pt x="0" y="0"/>
                    </a:moveTo>
                    <a:lnTo>
                      <a:pt x="0" y="11"/>
                    </a:lnTo>
                    <a:lnTo>
                      <a:pt x="43" y="31"/>
                    </a:lnTo>
                    <a:lnTo>
                      <a:pt x="65" y="0"/>
                    </a:lnTo>
                    <a:lnTo>
                      <a:pt x="0" y="0"/>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98" name="Freeform 265"/>
              <p:cNvSpPr>
                <a:spLocks/>
              </p:cNvSpPr>
              <p:nvPr/>
            </p:nvSpPr>
            <p:spPr bwMode="auto">
              <a:xfrm>
                <a:off x="4249" y="1855"/>
                <a:ext cx="65" cy="31"/>
              </a:xfrm>
              <a:custGeom>
                <a:avLst/>
                <a:gdLst>
                  <a:gd name="T0" fmla="*/ 0 w 65"/>
                  <a:gd name="T1" fmla="*/ 0 h 31"/>
                  <a:gd name="T2" fmla="*/ 0 w 65"/>
                  <a:gd name="T3" fmla="*/ 11 h 31"/>
                  <a:gd name="T4" fmla="*/ 43 w 65"/>
                  <a:gd name="T5" fmla="*/ 31 h 31"/>
                  <a:gd name="T6" fmla="*/ 65 w 65"/>
                  <a:gd name="T7" fmla="*/ 0 h 31"/>
                  <a:gd name="T8" fmla="*/ 0 w 65"/>
                  <a:gd name="T9" fmla="*/ 0 h 31"/>
                </a:gdLst>
                <a:ahLst/>
                <a:cxnLst>
                  <a:cxn ang="0">
                    <a:pos x="T0" y="T1"/>
                  </a:cxn>
                  <a:cxn ang="0">
                    <a:pos x="T2" y="T3"/>
                  </a:cxn>
                  <a:cxn ang="0">
                    <a:pos x="T4" y="T5"/>
                  </a:cxn>
                  <a:cxn ang="0">
                    <a:pos x="T6" y="T7"/>
                  </a:cxn>
                  <a:cxn ang="0">
                    <a:pos x="T8" y="T9"/>
                  </a:cxn>
                </a:cxnLst>
                <a:rect l="0" t="0" r="r" b="b"/>
                <a:pathLst>
                  <a:path w="65" h="31">
                    <a:moveTo>
                      <a:pt x="0" y="0"/>
                    </a:moveTo>
                    <a:lnTo>
                      <a:pt x="0" y="11"/>
                    </a:lnTo>
                    <a:lnTo>
                      <a:pt x="43" y="31"/>
                    </a:lnTo>
                    <a:lnTo>
                      <a:pt x="65"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99" name="Freeform 266"/>
              <p:cNvSpPr>
                <a:spLocks/>
              </p:cNvSpPr>
              <p:nvPr/>
            </p:nvSpPr>
            <p:spPr bwMode="auto">
              <a:xfrm>
                <a:off x="4249" y="1855"/>
                <a:ext cx="65" cy="31"/>
              </a:xfrm>
              <a:custGeom>
                <a:avLst/>
                <a:gdLst>
                  <a:gd name="T0" fmla="*/ 0 w 65"/>
                  <a:gd name="T1" fmla="*/ 0 h 31"/>
                  <a:gd name="T2" fmla="*/ 0 w 65"/>
                  <a:gd name="T3" fmla="*/ 11 h 31"/>
                  <a:gd name="T4" fmla="*/ 43 w 65"/>
                  <a:gd name="T5" fmla="*/ 31 h 31"/>
                  <a:gd name="T6" fmla="*/ 65 w 65"/>
                  <a:gd name="T7" fmla="*/ 0 h 31"/>
                  <a:gd name="T8" fmla="*/ 0 w 65"/>
                  <a:gd name="T9" fmla="*/ 0 h 31"/>
                </a:gdLst>
                <a:ahLst/>
                <a:cxnLst>
                  <a:cxn ang="0">
                    <a:pos x="T0" y="T1"/>
                  </a:cxn>
                  <a:cxn ang="0">
                    <a:pos x="T2" y="T3"/>
                  </a:cxn>
                  <a:cxn ang="0">
                    <a:pos x="T4" y="T5"/>
                  </a:cxn>
                  <a:cxn ang="0">
                    <a:pos x="T6" y="T7"/>
                  </a:cxn>
                  <a:cxn ang="0">
                    <a:pos x="T8" y="T9"/>
                  </a:cxn>
                </a:cxnLst>
                <a:rect l="0" t="0" r="r" b="b"/>
                <a:pathLst>
                  <a:path w="65" h="31">
                    <a:moveTo>
                      <a:pt x="0" y="0"/>
                    </a:moveTo>
                    <a:lnTo>
                      <a:pt x="0" y="11"/>
                    </a:lnTo>
                    <a:lnTo>
                      <a:pt x="43" y="31"/>
                    </a:lnTo>
                    <a:lnTo>
                      <a:pt x="65" y="0"/>
                    </a:lnTo>
                    <a:lnTo>
                      <a:pt x="0"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0" name="Freeform 267"/>
              <p:cNvSpPr>
                <a:spLocks/>
              </p:cNvSpPr>
              <p:nvPr/>
            </p:nvSpPr>
            <p:spPr bwMode="auto">
              <a:xfrm>
                <a:off x="4421" y="1855"/>
                <a:ext cx="45" cy="31"/>
              </a:xfrm>
              <a:custGeom>
                <a:avLst/>
                <a:gdLst>
                  <a:gd name="T0" fmla="*/ 0 w 45"/>
                  <a:gd name="T1" fmla="*/ 11 h 31"/>
                  <a:gd name="T2" fmla="*/ 11 w 45"/>
                  <a:gd name="T3" fmla="*/ 11 h 31"/>
                  <a:gd name="T4" fmla="*/ 11 w 45"/>
                  <a:gd name="T5" fmla="*/ 31 h 31"/>
                  <a:gd name="T6" fmla="*/ 45 w 45"/>
                  <a:gd name="T7" fmla="*/ 31 h 31"/>
                  <a:gd name="T8" fmla="*/ 33 w 45"/>
                  <a:gd name="T9" fmla="*/ 11 h 31"/>
                  <a:gd name="T10" fmla="*/ 45 w 45"/>
                  <a:gd name="T11" fmla="*/ 22 h 31"/>
                  <a:gd name="T12" fmla="*/ 45 w 45"/>
                  <a:gd name="T13" fmla="*/ 11 h 31"/>
                  <a:gd name="T14" fmla="*/ 11 w 45"/>
                  <a:gd name="T15" fmla="*/ 0 h 31"/>
                  <a:gd name="T16" fmla="*/ 0 w 45"/>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
                    <a:moveTo>
                      <a:pt x="0" y="11"/>
                    </a:moveTo>
                    <a:lnTo>
                      <a:pt x="11" y="11"/>
                    </a:lnTo>
                    <a:lnTo>
                      <a:pt x="11" y="31"/>
                    </a:lnTo>
                    <a:lnTo>
                      <a:pt x="45" y="31"/>
                    </a:lnTo>
                    <a:lnTo>
                      <a:pt x="33" y="11"/>
                    </a:lnTo>
                    <a:lnTo>
                      <a:pt x="45" y="22"/>
                    </a:lnTo>
                    <a:lnTo>
                      <a:pt x="45" y="11"/>
                    </a:lnTo>
                    <a:lnTo>
                      <a:pt x="11" y="0"/>
                    </a:lnTo>
                    <a:lnTo>
                      <a:pt x="0"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1" name="Freeform 268"/>
              <p:cNvSpPr>
                <a:spLocks/>
              </p:cNvSpPr>
              <p:nvPr/>
            </p:nvSpPr>
            <p:spPr bwMode="auto">
              <a:xfrm>
                <a:off x="4421" y="1855"/>
                <a:ext cx="45" cy="31"/>
              </a:xfrm>
              <a:custGeom>
                <a:avLst/>
                <a:gdLst>
                  <a:gd name="T0" fmla="*/ 0 w 45"/>
                  <a:gd name="T1" fmla="*/ 11 h 31"/>
                  <a:gd name="T2" fmla="*/ 11 w 45"/>
                  <a:gd name="T3" fmla="*/ 11 h 31"/>
                  <a:gd name="T4" fmla="*/ 11 w 45"/>
                  <a:gd name="T5" fmla="*/ 31 h 31"/>
                  <a:gd name="T6" fmla="*/ 45 w 45"/>
                  <a:gd name="T7" fmla="*/ 31 h 31"/>
                  <a:gd name="T8" fmla="*/ 33 w 45"/>
                  <a:gd name="T9" fmla="*/ 11 h 31"/>
                  <a:gd name="T10" fmla="*/ 45 w 45"/>
                  <a:gd name="T11" fmla="*/ 22 h 31"/>
                  <a:gd name="T12" fmla="*/ 45 w 45"/>
                  <a:gd name="T13" fmla="*/ 11 h 31"/>
                  <a:gd name="T14" fmla="*/ 11 w 45"/>
                  <a:gd name="T15" fmla="*/ 0 h 31"/>
                  <a:gd name="T16" fmla="*/ 0 w 45"/>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
                    <a:moveTo>
                      <a:pt x="0" y="11"/>
                    </a:moveTo>
                    <a:lnTo>
                      <a:pt x="11" y="11"/>
                    </a:lnTo>
                    <a:lnTo>
                      <a:pt x="11" y="31"/>
                    </a:lnTo>
                    <a:lnTo>
                      <a:pt x="45" y="31"/>
                    </a:lnTo>
                    <a:lnTo>
                      <a:pt x="33" y="11"/>
                    </a:lnTo>
                    <a:lnTo>
                      <a:pt x="45" y="22"/>
                    </a:lnTo>
                    <a:lnTo>
                      <a:pt x="45" y="11"/>
                    </a:lnTo>
                    <a:lnTo>
                      <a:pt x="11"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2" name="Freeform 269"/>
              <p:cNvSpPr>
                <a:spLocks/>
              </p:cNvSpPr>
              <p:nvPr/>
            </p:nvSpPr>
            <p:spPr bwMode="auto">
              <a:xfrm>
                <a:off x="4421" y="1855"/>
                <a:ext cx="45" cy="31"/>
              </a:xfrm>
              <a:custGeom>
                <a:avLst/>
                <a:gdLst>
                  <a:gd name="T0" fmla="*/ 0 w 45"/>
                  <a:gd name="T1" fmla="*/ 11 h 31"/>
                  <a:gd name="T2" fmla="*/ 11 w 45"/>
                  <a:gd name="T3" fmla="*/ 11 h 31"/>
                  <a:gd name="T4" fmla="*/ 11 w 45"/>
                  <a:gd name="T5" fmla="*/ 31 h 31"/>
                  <a:gd name="T6" fmla="*/ 45 w 45"/>
                  <a:gd name="T7" fmla="*/ 31 h 31"/>
                  <a:gd name="T8" fmla="*/ 33 w 45"/>
                  <a:gd name="T9" fmla="*/ 11 h 31"/>
                  <a:gd name="T10" fmla="*/ 45 w 45"/>
                  <a:gd name="T11" fmla="*/ 22 h 31"/>
                  <a:gd name="T12" fmla="*/ 45 w 45"/>
                  <a:gd name="T13" fmla="*/ 11 h 31"/>
                  <a:gd name="T14" fmla="*/ 11 w 45"/>
                  <a:gd name="T15" fmla="*/ 0 h 31"/>
                  <a:gd name="T16" fmla="*/ 0 w 45"/>
                  <a:gd name="T17" fmla="*/ 11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5" h="31">
                    <a:moveTo>
                      <a:pt x="0" y="11"/>
                    </a:moveTo>
                    <a:lnTo>
                      <a:pt x="11" y="11"/>
                    </a:lnTo>
                    <a:lnTo>
                      <a:pt x="11" y="31"/>
                    </a:lnTo>
                    <a:lnTo>
                      <a:pt x="45" y="31"/>
                    </a:lnTo>
                    <a:lnTo>
                      <a:pt x="33" y="11"/>
                    </a:lnTo>
                    <a:lnTo>
                      <a:pt x="45" y="22"/>
                    </a:lnTo>
                    <a:lnTo>
                      <a:pt x="45" y="11"/>
                    </a:lnTo>
                    <a:lnTo>
                      <a:pt x="11"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3" name="Freeform 270"/>
              <p:cNvSpPr>
                <a:spLocks/>
              </p:cNvSpPr>
              <p:nvPr/>
            </p:nvSpPr>
            <p:spPr bwMode="auto">
              <a:xfrm>
                <a:off x="4638" y="1919"/>
                <a:ext cx="54" cy="22"/>
              </a:xfrm>
              <a:custGeom>
                <a:avLst/>
                <a:gdLst>
                  <a:gd name="T0" fmla="*/ 0 w 54"/>
                  <a:gd name="T1" fmla="*/ 11 h 22"/>
                  <a:gd name="T2" fmla="*/ 22 w 54"/>
                  <a:gd name="T3" fmla="*/ 22 h 22"/>
                  <a:gd name="T4" fmla="*/ 32 w 54"/>
                  <a:gd name="T5" fmla="*/ 22 h 22"/>
                  <a:gd name="T6" fmla="*/ 54 w 54"/>
                  <a:gd name="T7" fmla="*/ 0 h 22"/>
                  <a:gd name="T8" fmla="*/ 0 w 54"/>
                  <a:gd name="T9" fmla="*/ 11 h 22"/>
                </a:gdLst>
                <a:ahLst/>
                <a:cxnLst>
                  <a:cxn ang="0">
                    <a:pos x="T0" y="T1"/>
                  </a:cxn>
                  <a:cxn ang="0">
                    <a:pos x="T2" y="T3"/>
                  </a:cxn>
                  <a:cxn ang="0">
                    <a:pos x="T4" y="T5"/>
                  </a:cxn>
                  <a:cxn ang="0">
                    <a:pos x="T6" y="T7"/>
                  </a:cxn>
                  <a:cxn ang="0">
                    <a:pos x="T8" y="T9"/>
                  </a:cxn>
                </a:cxnLst>
                <a:rect l="0" t="0" r="r" b="b"/>
                <a:pathLst>
                  <a:path w="54" h="22">
                    <a:moveTo>
                      <a:pt x="0" y="11"/>
                    </a:moveTo>
                    <a:lnTo>
                      <a:pt x="22" y="22"/>
                    </a:lnTo>
                    <a:lnTo>
                      <a:pt x="32" y="22"/>
                    </a:lnTo>
                    <a:lnTo>
                      <a:pt x="54" y="0"/>
                    </a:lnTo>
                    <a:lnTo>
                      <a:pt x="0" y="11"/>
                    </a:lnTo>
                    <a:close/>
                  </a:path>
                </a:pathLst>
              </a:custGeom>
              <a:solidFill>
                <a:srgbClr val="C8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4" name="Freeform 271"/>
              <p:cNvSpPr>
                <a:spLocks/>
              </p:cNvSpPr>
              <p:nvPr/>
            </p:nvSpPr>
            <p:spPr bwMode="auto">
              <a:xfrm>
                <a:off x="4638" y="1919"/>
                <a:ext cx="54" cy="22"/>
              </a:xfrm>
              <a:custGeom>
                <a:avLst/>
                <a:gdLst>
                  <a:gd name="T0" fmla="*/ 0 w 54"/>
                  <a:gd name="T1" fmla="*/ 11 h 22"/>
                  <a:gd name="T2" fmla="*/ 22 w 54"/>
                  <a:gd name="T3" fmla="*/ 22 h 22"/>
                  <a:gd name="T4" fmla="*/ 32 w 54"/>
                  <a:gd name="T5" fmla="*/ 22 h 22"/>
                  <a:gd name="T6" fmla="*/ 54 w 54"/>
                  <a:gd name="T7" fmla="*/ 0 h 22"/>
                  <a:gd name="T8" fmla="*/ 0 w 54"/>
                  <a:gd name="T9" fmla="*/ 11 h 22"/>
                </a:gdLst>
                <a:ahLst/>
                <a:cxnLst>
                  <a:cxn ang="0">
                    <a:pos x="T0" y="T1"/>
                  </a:cxn>
                  <a:cxn ang="0">
                    <a:pos x="T2" y="T3"/>
                  </a:cxn>
                  <a:cxn ang="0">
                    <a:pos x="T4" y="T5"/>
                  </a:cxn>
                  <a:cxn ang="0">
                    <a:pos x="T6" y="T7"/>
                  </a:cxn>
                  <a:cxn ang="0">
                    <a:pos x="T8" y="T9"/>
                  </a:cxn>
                </a:cxnLst>
                <a:rect l="0" t="0" r="r" b="b"/>
                <a:pathLst>
                  <a:path w="54" h="22">
                    <a:moveTo>
                      <a:pt x="0" y="11"/>
                    </a:moveTo>
                    <a:lnTo>
                      <a:pt x="22" y="22"/>
                    </a:lnTo>
                    <a:lnTo>
                      <a:pt x="32" y="22"/>
                    </a:lnTo>
                    <a:lnTo>
                      <a:pt x="54"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5" name="Freeform 272"/>
              <p:cNvSpPr>
                <a:spLocks/>
              </p:cNvSpPr>
              <p:nvPr/>
            </p:nvSpPr>
            <p:spPr bwMode="auto">
              <a:xfrm>
                <a:off x="4638" y="1919"/>
                <a:ext cx="54" cy="22"/>
              </a:xfrm>
              <a:custGeom>
                <a:avLst/>
                <a:gdLst>
                  <a:gd name="T0" fmla="*/ 0 w 54"/>
                  <a:gd name="T1" fmla="*/ 11 h 22"/>
                  <a:gd name="T2" fmla="*/ 22 w 54"/>
                  <a:gd name="T3" fmla="*/ 22 h 22"/>
                  <a:gd name="T4" fmla="*/ 32 w 54"/>
                  <a:gd name="T5" fmla="*/ 22 h 22"/>
                  <a:gd name="T6" fmla="*/ 54 w 54"/>
                  <a:gd name="T7" fmla="*/ 0 h 22"/>
                  <a:gd name="T8" fmla="*/ 0 w 54"/>
                  <a:gd name="T9" fmla="*/ 11 h 22"/>
                </a:gdLst>
                <a:ahLst/>
                <a:cxnLst>
                  <a:cxn ang="0">
                    <a:pos x="T0" y="T1"/>
                  </a:cxn>
                  <a:cxn ang="0">
                    <a:pos x="T2" y="T3"/>
                  </a:cxn>
                  <a:cxn ang="0">
                    <a:pos x="T4" y="T5"/>
                  </a:cxn>
                  <a:cxn ang="0">
                    <a:pos x="T6" y="T7"/>
                  </a:cxn>
                  <a:cxn ang="0">
                    <a:pos x="T8" y="T9"/>
                  </a:cxn>
                </a:cxnLst>
                <a:rect l="0" t="0" r="r" b="b"/>
                <a:pathLst>
                  <a:path w="54" h="22">
                    <a:moveTo>
                      <a:pt x="0" y="11"/>
                    </a:moveTo>
                    <a:lnTo>
                      <a:pt x="22" y="22"/>
                    </a:lnTo>
                    <a:lnTo>
                      <a:pt x="32" y="22"/>
                    </a:lnTo>
                    <a:lnTo>
                      <a:pt x="54"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6" name="Freeform 273"/>
              <p:cNvSpPr>
                <a:spLocks/>
              </p:cNvSpPr>
              <p:nvPr/>
            </p:nvSpPr>
            <p:spPr bwMode="auto">
              <a:xfrm>
                <a:off x="4033" y="1800"/>
                <a:ext cx="31" cy="22"/>
              </a:xfrm>
              <a:custGeom>
                <a:avLst/>
                <a:gdLst>
                  <a:gd name="T0" fmla="*/ 0 w 31"/>
                  <a:gd name="T1" fmla="*/ 11 h 22"/>
                  <a:gd name="T2" fmla="*/ 9 w 31"/>
                  <a:gd name="T3" fmla="*/ 22 h 22"/>
                  <a:gd name="T4" fmla="*/ 31 w 31"/>
                  <a:gd name="T5" fmla="*/ 11 h 22"/>
                  <a:gd name="T6" fmla="*/ 9 w 31"/>
                  <a:gd name="T7" fmla="*/ 0 h 22"/>
                  <a:gd name="T8" fmla="*/ 0 w 31"/>
                  <a:gd name="T9" fmla="*/ 11 h 22"/>
                </a:gdLst>
                <a:ahLst/>
                <a:cxnLst>
                  <a:cxn ang="0">
                    <a:pos x="T0" y="T1"/>
                  </a:cxn>
                  <a:cxn ang="0">
                    <a:pos x="T2" y="T3"/>
                  </a:cxn>
                  <a:cxn ang="0">
                    <a:pos x="T4" y="T5"/>
                  </a:cxn>
                  <a:cxn ang="0">
                    <a:pos x="T6" y="T7"/>
                  </a:cxn>
                  <a:cxn ang="0">
                    <a:pos x="T8" y="T9"/>
                  </a:cxn>
                </a:cxnLst>
                <a:rect l="0" t="0" r="r" b="b"/>
                <a:pathLst>
                  <a:path w="31" h="22">
                    <a:moveTo>
                      <a:pt x="0" y="11"/>
                    </a:moveTo>
                    <a:lnTo>
                      <a:pt x="9" y="22"/>
                    </a:lnTo>
                    <a:lnTo>
                      <a:pt x="31" y="11"/>
                    </a:lnTo>
                    <a:lnTo>
                      <a:pt x="9" y="0"/>
                    </a:lnTo>
                    <a:lnTo>
                      <a:pt x="0" y="1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07" name="Freeform 274"/>
              <p:cNvSpPr>
                <a:spLocks/>
              </p:cNvSpPr>
              <p:nvPr/>
            </p:nvSpPr>
            <p:spPr bwMode="auto">
              <a:xfrm>
                <a:off x="4033" y="1800"/>
                <a:ext cx="31" cy="22"/>
              </a:xfrm>
              <a:custGeom>
                <a:avLst/>
                <a:gdLst>
                  <a:gd name="T0" fmla="*/ 0 w 31"/>
                  <a:gd name="T1" fmla="*/ 11 h 22"/>
                  <a:gd name="T2" fmla="*/ 9 w 31"/>
                  <a:gd name="T3" fmla="*/ 22 h 22"/>
                  <a:gd name="T4" fmla="*/ 31 w 31"/>
                  <a:gd name="T5" fmla="*/ 11 h 22"/>
                  <a:gd name="T6" fmla="*/ 9 w 31"/>
                  <a:gd name="T7" fmla="*/ 0 h 22"/>
                  <a:gd name="T8" fmla="*/ 0 w 31"/>
                  <a:gd name="T9" fmla="*/ 11 h 22"/>
                </a:gdLst>
                <a:ahLst/>
                <a:cxnLst>
                  <a:cxn ang="0">
                    <a:pos x="T0" y="T1"/>
                  </a:cxn>
                  <a:cxn ang="0">
                    <a:pos x="T2" y="T3"/>
                  </a:cxn>
                  <a:cxn ang="0">
                    <a:pos x="T4" y="T5"/>
                  </a:cxn>
                  <a:cxn ang="0">
                    <a:pos x="T6" y="T7"/>
                  </a:cxn>
                  <a:cxn ang="0">
                    <a:pos x="T8" y="T9"/>
                  </a:cxn>
                </a:cxnLst>
                <a:rect l="0" t="0" r="r" b="b"/>
                <a:pathLst>
                  <a:path w="31" h="22">
                    <a:moveTo>
                      <a:pt x="0" y="11"/>
                    </a:moveTo>
                    <a:lnTo>
                      <a:pt x="9" y="22"/>
                    </a:lnTo>
                    <a:lnTo>
                      <a:pt x="31" y="11"/>
                    </a:lnTo>
                    <a:lnTo>
                      <a:pt x="9"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8" name="Freeform 275"/>
              <p:cNvSpPr>
                <a:spLocks/>
              </p:cNvSpPr>
              <p:nvPr/>
            </p:nvSpPr>
            <p:spPr bwMode="auto">
              <a:xfrm>
                <a:off x="4033" y="1800"/>
                <a:ext cx="31" cy="22"/>
              </a:xfrm>
              <a:custGeom>
                <a:avLst/>
                <a:gdLst>
                  <a:gd name="T0" fmla="*/ 0 w 31"/>
                  <a:gd name="T1" fmla="*/ 11 h 22"/>
                  <a:gd name="T2" fmla="*/ 9 w 31"/>
                  <a:gd name="T3" fmla="*/ 22 h 22"/>
                  <a:gd name="T4" fmla="*/ 31 w 31"/>
                  <a:gd name="T5" fmla="*/ 11 h 22"/>
                  <a:gd name="T6" fmla="*/ 9 w 31"/>
                  <a:gd name="T7" fmla="*/ 0 h 22"/>
                  <a:gd name="T8" fmla="*/ 0 w 31"/>
                  <a:gd name="T9" fmla="*/ 11 h 22"/>
                </a:gdLst>
                <a:ahLst/>
                <a:cxnLst>
                  <a:cxn ang="0">
                    <a:pos x="T0" y="T1"/>
                  </a:cxn>
                  <a:cxn ang="0">
                    <a:pos x="T2" y="T3"/>
                  </a:cxn>
                  <a:cxn ang="0">
                    <a:pos x="T4" y="T5"/>
                  </a:cxn>
                  <a:cxn ang="0">
                    <a:pos x="T6" y="T7"/>
                  </a:cxn>
                  <a:cxn ang="0">
                    <a:pos x="T8" y="T9"/>
                  </a:cxn>
                </a:cxnLst>
                <a:rect l="0" t="0" r="r" b="b"/>
                <a:pathLst>
                  <a:path w="31" h="22">
                    <a:moveTo>
                      <a:pt x="0" y="11"/>
                    </a:moveTo>
                    <a:lnTo>
                      <a:pt x="9" y="22"/>
                    </a:lnTo>
                    <a:lnTo>
                      <a:pt x="31" y="11"/>
                    </a:lnTo>
                    <a:lnTo>
                      <a:pt x="9" y="0"/>
                    </a:lnTo>
                    <a:lnTo>
                      <a:pt x="0"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09" name="Freeform 276"/>
              <p:cNvSpPr>
                <a:spLocks/>
              </p:cNvSpPr>
              <p:nvPr/>
            </p:nvSpPr>
            <p:spPr bwMode="auto">
              <a:xfrm>
                <a:off x="4551" y="1607"/>
                <a:ext cx="294" cy="162"/>
              </a:xfrm>
              <a:custGeom>
                <a:avLst/>
                <a:gdLst>
                  <a:gd name="T0" fmla="*/ 11 w 294"/>
                  <a:gd name="T1" fmla="*/ 140 h 162"/>
                  <a:gd name="T2" fmla="*/ 22 w 294"/>
                  <a:gd name="T3" fmla="*/ 162 h 162"/>
                  <a:gd name="T4" fmla="*/ 76 w 294"/>
                  <a:gd name="T5" fmla="*/ 162 h 162"/>
                  <a:gd name="T6" fmla="*/ 119 w 294"/>
                  <a:gd name="T7" fmla="*/ 140 h 162"/>
                  <a:gd name="T8" fmla="*/ 164 w 294"/>
                  <a:gd name="T9" fmla="*/ 140 h 162"/>
                  <a:gd name="T10" fmla="*/ 195 w 294"/>
                  <a:gd name="T11" fmla="*/ 162 h 162"/>
                  <a:gd name="T12" fmla="*/ 250 w 294"/>
                  <a:gd name="T13" fmla="*/ 162 h 162"/>
                  <a:gd name="T14" fmla="*/ 294 w 294"/>
                  <a:gd name="T15" fmla="*/ 151 h 162"/>
                  <a:gd name="T16" fmla="*/ 294 w 294"/>
                  <a:gd name="T17" fmla="*/ 119 h 162"/>
                  <a:gd name="T18" fmla="*/ 250 w 294"/>
                  <a:gd name="T19" fmla="*/ 97 h 162"/>
                  <a:gd name="T20" fmla="*/ 195 w 294"/>
                  <a:gd name="T21" fmla="*/ 43 h 162"/>
                  <a:gd name="T22" fmla="*/ 174 w 294"/>
                  <a:gd name="T23" fmla="*/ 43 h 162"/>
                  <a:gd name="T24" fmla="*/ 131 w 294"/>
                  <a:gd name="T25" fmla="*/ 76 h 162"/>
                  <a:gd name="T26" fmla="*/ 119 w 294"/>
                  <a:gd name="T27" fmla="*/ 76 h 162"/>
                  <a:gd name="T28" fmla="*/ 119 w 294"/>
                  <a:gd name="T29" fmla="*/ 54 h 162"/>
                  <a:gd name="T30" fmla="*/ 109 w 294"/>
                  <a:gd name="T31" fmla="*/ 43 h 162"/>
                  <a:gd name="T32" fmla="*/ 131 w 294"/>
                  <a:gd name="T33" fmla="*/ 32 h 162"/>
                  <a:gd name="T34" fmla="*/ 87 w 294"/>
                  <a:gd name="T35" fmla="*/ 11 h 162"/>
                  <a:gd name="T36" fmla="*/ 87 w 294"/>
                  <a:gd name="T37" fmla="*/ 0 h 162"/>
                  <a:gd name="T38" fmla="*/ 65 w 294"/>
                  <a:gd name="T39" fmla="*/ 0 h 162"/>
                  <a:gd name="T40" fmla="*/ 54 w 294"/>
                  <a:gd name="T41" fmla="*/ 32 h 162"/>
                  <a:gd name="T42" fmla="*/ 44 w 294"/>
                  <a:gd name="T43" fmla="*/ 32 h 162"/>
                  <a:gd name="T44" fmla="*/ 44 w 294"/>
                  <a:gd name="T45" fmla="*/ 54 h 162"/>
                  <a:gd name="T46" fmla="*/ 22 w 294"/>
                  <a:gd name="T47" fmla="*/ 76 h 162"/>
                  <a:gd name="T48" fmla="*/ 22 w 294"/>
                  <a:gd name="T49" fmla="*/ 97 h 162"/>
                  <a:gd name="T50" fmla="*/ 11 w 294"/>
                  <a:gd name="T51" fmla="*/ 97 h 162"/>
                  <a:gd name="T52" fmla="*/ 0 w 294"/>
                  <a:gd name="T53" fmla="*/ 119 h 162"/>
                  <a:gd name="T54" fmla="*/ 11 w 294"/>
                  <a:gd name="T55"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162">
                    <a:moveTo>
                      <a:pt x="11" y="140"/>
                    </a:moveTo>
                    <a:lnTo>
                      <a:pt x="22" y="162"/>
                    </a:lnTo>
                    <a:lnTo>
                      <a:pt x="76" y="162"/>
                    </a:lnTo>
                    <a:lnTo>
                      <a:pt x="119" y="140"/>
                    </a:lnTo>
                    <a:lnTo>
                      <a:pt x="164" y="140"/>
                    </a:lnTo>
                    <a:lnTo>
                      <a:pt x="195" y="162"/>
                    </a:lnTo>
                    <a:lnTo>
                      <a:pt x="250" y="162"/>
                    </a:lnTo>
                    <a:lnTo>
                      <a:pt x="294" y="151"/>
                    </a:lnTo>
                    <a:lnTo>
                      <a:pt x="294" y="119"/>
                    </a:lnTo>
                    <a:lnTo>
                      <a:pt x="250" y="97"/>
                    </a:lnTo>
                    <a:lnTo>
                      <a:pt x="195" y="43"/>
                    </a:lnTo>
                    <a:lnTo>
                      <a:pt x="174" y="43"/>
                    </a:lnTo>
                    <a:lnTo>
                      <a:pt x="131" y="76"/>
                    </a:lnTo>
                    <a:lnTo>
                      <a:pt x="119" y="76"/>
                    </a:lnTo>
                    <a:lnTo>
                      <a:pt x="119" y="54"/>
                    </a:lnTo>
                    <a:lnTo>
                      <a:pt x="109" y="43"/>
                    </a:lnTo>
                    <a:lnTo>
                      <a:pt x="131" y="32"/>
                    </a:lnTo>
                    <a:lnTo>
                      <a:pt x="87" y="11"/>
                    </a:lnTo>
                    <a:lnTo>
                      <a:pt x="87" y="0"/>
                    </a:lnTo>
                    <a:lnTo>
                      <a:pt x="65" y="0"/>
                    </a:lnTo>
                    <a:lnTo>
                      <a:pt x="54" y="32"/>
                    </a:lnTo>
                    <a:lnTo>
                      <a:pt x="44" y="32"/>
                    </a:lnTo>
                    <a:lnTo>
                      <a:pt x="44" y="54"/>
                    </a:lnTo>
                    <a:lnTo>
                      <a:pt x="22" y="76"/>
                    </a:lnTo>
                    <a:lnTo>
                      <a:pt x="22" y="97"/>
                    </a:lnTo>
                    <a:lnTo>
                      <a:pt x="11" y="97"/>
                    </a:lnTo>
                    <a:lnTo>
                      <a:pt x="0" y="119"/>
                    </a:lnTo>
                    <a:lnTo>
                      <a:pt x="11" y="14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0" name="Freeform 277"/>
              <p:cNvSpPr>
                <a:spLocks/>
              </p:cNvSpPr>
              <p:nvPr/>
            </p:nvSpPr>
            <p:spPr bwMode="auto">
              <a:xfrm>
                <a:off x="4551" y="1607"/>
                <a:ext cx="294" cy="162"/>
              </a:xfrm>
              <a:custGeom>
                <a:avLst/>
                <a:gdLst>
                  <a:gd name="T0" fmla="*/ 11 w 294"/>
                  <a:gd name="T1" fmla="*/ 140 h 162"/>
                  <a:gd name="T2" fmla="*/ 22 w 294"/>
                  <a:gd name="T3" fmla="*/ 162 h 162"/>
                  <a:gd name="T4" fmla="*/ 76 w 294"/>
                  <a:gd name="T5" fmla="*/ 162 h 162"/>
                  <a:gd name="T6" fmla="*/ 119 w 294"/>
                  <a:gd name="T7" fmla="*/ 140 h 162"/>
                  <a:gd name="T8" fmla="*/ 164 w 294"/>
                  <a:gd name="T9" fmla="*/ 140 h 162"/>
                  <a:gd name="T10" fmla="*/ 195 w 294"/>
                  <a:gd name="T11" fmla="*/ 162 h 162"/>
                  <a:gd name="T12" fmla="*/ 250 w 294"/>
                  <a:gd name="T13" fmla="*/ 162 h 162"/>
                  <a:gd name="T14" fmla="*/ 294 w 294"/>
                  <a:gd name="T15" fmla="*/ 151 h 162"/>
                  <a:gd name="T16" fmla="*/ 294 w 294"/>
                  <a:gd name="T17" fmla="*/ 119 h 162"/>
                  <a:gd name="T18" fmla="*/ 250 w 294"/>
                  <a:gd name="T19" fmla="*/ 97 h 162"/>
                  <a:gd name="T20" fmla="*/ 195 w 294"/>
                  <a:gd name="T21" fmla="*/ 43 h 162"/>
                  <a:gd name="T22" fmla="*/ 174 w 294"/>
                  <a:gd name="T23" fmla="*/ 43 h 162"/>
                  <a:gd name="T24" fmla="*/ 131 w 294"/>
                  <a:gd name="T25" fmla="*/ 76 h 162"/>
                  <a:gd name="T26" fmla="*/ 119 w 294"/>
                  <a:gd name="T27" fmla="*/ 76 h 162"/>
                  <a:gd name="T28" fmla="*/ 119 w 294"/>
                  <a:gd name="T29" fmla="*/ 54 h 162"/>
                  <a:gd name="T30" fmla="*/ 109 w 294"/>
                  <a:gd name="T31" fmla="*/ 43 h 162"/>
                  <a:gd name="T32" fmla="*/ 131 w 294"/>
                  <a:gd name="T33" fmla="*/ 32 h 162"/>
                  <a:gd name="T34" fmla="*/ 87 w 294"/>
                  <a:gd name="T35" fmla="*/ 11 h 162"/>
                  <a:gd name="T36" fmla="*/ 87 w 294"/>
                  <a:gd name="T37" fmla="*/ 0 h 162"/>
                  <a:gd name="T38" fmla="*/ 65 w 294"/>
                  <a:gd name="T39" fmla="*/ 0 h 162"/>
                  <a:gd name="T40" fmla="*/ 54 w 294"/>
                  <a:gd name="T41" fmla="*/ 32 h 162"/>
                  <a:gd name="T42" fmla="*/ 44 w 294"/>
                  <a:gd name="T43" fmla="*/ 32 h 162"/>
                  <a:gd name="T44" fmla="*/ 44 w 294"/>
                  <a:gd name="T45" fmla="*/ 54 h 162"/>
                  <a:gd name="T46" fmla="*/ 22 w 294"/>
                  <a:gd name="T47" fmla="*/ 76 h 162"/>
                  <a:gd name="T48" fmla="*/ 22 w 294"/>
                  <a:gd name="T49" fmla="*/ 97 h 162"/>
                  <a:gd name="T50" fmla="*/ 11 w 294"/>
                  <a:gd name="T51" fmla="*/ 97 h 162"/>
                  <a:gd name="T52" fmla="*/ 0 w 294"/>
                  <a:gd name="T53" fmla="*/ 119 h 162"/>
                  <a:gd name="T54" fmla="*/ 11 w 294"/>
                  <a:gd name="T55"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162">
                    <a:moveTo>
                      <a:pt x="11" y="140"/>
                    </a:moveTo>
                    <a:lnTo>
                      <a:pt x="22" y="162"/>
                    </a:lnTo>
                    <a:lnTo>
                      <a:pt x="76" y="162"/>
                    </a:lnTo>
                    <a:lnTo>
                      <a:pt x="119" y="140"/>
                    </a:lnTo>
                    <a:lnTo>
                      <a:pt x="164" y="140"/>
                    </a:lnTo>
                    <a:lnTo>
                      <a:pt x="195" y="162"/>
                    </a:lnTo>
                    <a:lnTo>
                      <a:pt x="250" y="162"/>
                    </a:lnTo>
                    <a:lnTo>
                      <a:pt x="294" y="151"/>
                    </a:lnTo>
                    <a:lnTo>
                      <a:pt x="294" y="119"/>
                    </a:lnTo>
                    <a:lnTo>
                      <a:pt x="250" y="97"/>
                    </a:lnTo>
                    <a:lnTo>
                      <a:pt x="195" y="43"/>
                    </a:lnTo>
                    <a:lnTo>
                      <a:pt x="174" y="43"/>
                    </a:lnTo>
                    <a:lnTo>
                      <a:pt x="131" y="76"/>
                    </a:lnTo>
                    <a:lnTo>
                      <a:pt x="119" y="76"/>
                    </a:lnTo>
                    <a:lnTo>
                      <a:pt x="119" y="54"/>
                    </a:lnTo>
                    <a:lnTo>
                      <a:pt x="109" y="43"/>
                    </a:lnTo>
                    <a:lnTo>
                      <a:pt x="131" y="32"/>
                    </a:lnTo>
                    <a:lnTo>
                      <a:pt x="87" y="11"/>
                    </a:lnTo>
                    <a:lnTo>
                      <a:pt x="87" y="0"/>
                    </a:lnTo>
                    <a:lnTo>
                      <a:pt x="65" y="0"/>
                    </a:lnTo>
                    <a:lnTo>
                      <a:pt x="54" y="32"/>
                    </a:lnTo>
                    <a:lnTo>
                      <a:pt x="44" y="32"/>
                    </a:lnTo>
                    <a:lnTo>
                      <a:pt x="44" y="54"/>
                    </a:lnTo>
                    <a:lnTo>
                      <a:pt x="22" y="76"/>
                    </a:lnTo>
                    <a:lnTo>
                      <a:pt x="22" y="97"/>
                    </a:lnTo>
                    <a:lnTo>
                      <a:pt x="11" y="97"/>
                    </a:lnTo>
                    <a:lnTo>
                      <a:pt x="0" y="119"/>
                    </a:lnTo>
                    <a:lnTo>
                      <a:pt x="11" y="14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1" name="Freeform 278"/>
              <p:cNvSpPr>
                <a:spLocks/>
              </p:cNvSpPr>
              <p:nvPr/>
            </p:nvSpPr>
            <p:spPr bwMode="auto">
              <a:xfrm>
                <a:off x="4551" y="1607"/>
                <a:ext cx="294" cy="162"/>
              </a:xfrm>
              <a:custGeom>
                <a:avLst/>
                <a:gdLst>
                  <a:gd name="T0" fmla="*/ 11 w 294"/>
                  <a:gd name="T1" fmla="*/ 140 h 162"/>
                  <a:gd name="T2" fmla="*/ 22 w 294"/>
                  <a:gd name="T3" fmla="*/ 162 h 162"/>
                  <a:gd name="T4" fmla="*/ 76 w 294"/>
                  <a:gd name="T5" fmla="*/ 162 h 162"/>
                  <a:gd name="T6" fmla="*/ 119 w 294"/>
                  <a:gd name="T7" fmla="*/ 140 h 162"/>
                  <a:gd name="T8" fmla="*/ 164 w 294"/>
                  <a:gd name="T9" fmla="*/ 140 h 162"/>
                  <a:gd name="T10" fmla="*/ 195 w 294"/>
                  <a:gd name="T11" fmla="*/ 162 h 162"/>
                  <a:gd name="T12" fmla="*/ 250 w 294"/>
                  <a:gd name="T13" fmla="*/ 162 h 162"/>
                  <a:gd name="T14" fmla="*/ 294 w 294"/>
                  <a:gd name="T15" fmla="*/ 151 h 162"/>
                  <a:gd name="T16" fmla="*/ 294 w 294"/>
                  <a:gd name="T17" fmla="*/ 119 h 162"/>
                  <a:gd name="T18" fmla="*/ 250 w 294"/>
                  <a:gd name="T19" fmla="*/ 97 h 162"/>
                  <a:gd name="T20" fmla="*/ 195 w 294"/>
                  <a:gd name="T21" fmla="*/ 43 h 162"/>
                  <a:gd name="T22" fmla="*/ 174 w 294"/>
                  <a:gd name="T23" fmla="*/ 43 h 162"/>
                  <a:gd name="T24" fmla="*/ 131 w 294"/>
                  <a:gd name="T25" fmla="*/ 76 h 162"/>
                  <a:gd name="T26" fmla="*/ 119 w 294"/>
                  <a:gd name="T27" fmla="*/ 76 h 162"/>
                  <a:gd name="T28" fmla="*/ 119 w 294"/>
                  <a:gd name="T29" fmla="*/ 54 h 162"/>
                  <a:gd name="T30" fmla="*/ 109 w 294"/>
                  <a:gd name="T31" fmla="*/ 43 h 162"/>
                  <a:gd name="T32" fmla="*/ 131 w 294"/>
                  <a:gd name="T33" fmla="*/ 32 h 162"/>
                  <a:gd name="T34" fmla="*/ 87 w 294"/>
                  <a:gd name="T35" fmla="*/ 11 h 162"/>
                  <a:gd name="T36" fmla="*/ 87 w 294"/>
                  <a:gd name="T37" fmla="*/ 0 h 162"/>
                  <a:gd name="T38" fmla="*/ 65 w 294"/>
                  <a:gd name="T39" fmla="*/ 0 h 162"/>
                  <a:gd name="T40" fmla="*/ 54 w 294"/>
                  <a:gd name="T41" fmla="*/ 32 h 162"/>
                  <a:gd name="T42" fmla="*/ 44 w 294"/>
                  <a:gd name="T43" fmla="*/ 32 h 162"/>
                  <a:gd name="T44" fmla="*/ 44 w 294"/>
                  <a:gd name="T45" fmla="*/ 54 h 162"/>
                  <a:gd name="T46" fmla="*/ 22 w 294"/>
                  <a:gd name="T47" fmla="*/ 76 h 162"/>
                  <a:gd name="T48" fmla="*/ 22 w 294"/>
                  <a:gd name="T49" fmla="*/ 97 h 162"/>
                  <a:gd name="T50" fmla="*/ 11 w 294"/>
                  <a:gd name="T51" fmla="*/ 97 h 162"/>
                  <a:gd name="T52" fmla="*/ 0 w 294"/>
                  <a:gd name="T53" fmla="*/ 119 h 162"/>
                  <a:gd name="T54" fmla="*/ 11 w 294"/>
                  <a:gd name="T55" fmla="*/ 14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94" h="162">
                    <a:moveTo>
                      <a:pt x="11" y="140"/>
                    </a:moveTo>
                    <a:lnTo>
                      <a:pt x="22" y="162"/>
                    </a:lnTo>
                    <a:lnTo>
                      <a:pt x="76" y="162"/>
                    </a:lnTo>
                    <a:lnTo>
                      <a:pt x="119" y="140"/>
                    </a:lnTo>
                    <a:lnTo>
                      <a:pt x="164" y="140"/>
                    </a:lnTo>
                    <a:lnTo>
                      <a:pt x="195" y="162"/>
                    </a:lnTo>
                    <a:lnTo>
                      <a:pt x="250" y="162"/>
                    </a:lnTo>
                    <a:lnTo>
                      <a:pt x="294" y="151"/>
                    </a:lnTo>
                    <a:lnTo>
                      <a:pt x="294" y="119"/>
                    </a:lnTo>
                    <a:lnTo>
                      <a:pt x="250" y="97"/>
                    </a:lnTo>
                    <a:lnTo>
                      <a:pt x="195" y="43"/>
                    </a:lnTo>
                    <a:lnTo>
                      <a:pt x="174" y="43"/>
                    </a:lnTo>
                    <a:lnTo>
                      <a:pt x="131" y="76"/>
                    </a:lnTo>
                    <a:lnTo>
                      <a:pt x="119" y="76"/>
                    </a:lnTo>
                    <a:lnTo>
                      <a:pt x="119" y="54"/>
                    </a:lnTo>
                    <a:lnTo>
                      <a:pt x="109" y="43"/>
                    </a:lnTo>
                    <a:lnTo>
                      <a:pt x="131" y="32"/>
                    </a:lnTo>
                    <a:lnTo>
                      <a:pt x="87" y="11"/>
                    </a:lnTo>
                    <a:lnTo>
                      <a:pt x="87" y="0"/>
                    </a:lnTo>
                    <a:lnTo>
                      <a:pt x="65" y="0"/>
                    </a:lnTo>
                    <a:lnTo>
                      <a:pt x="54" y="32"/>
                    </a:lnTo>
                    <a:lnTo>
                      <a:pt x="44" y="32"/>
                    </a:lnTo>
                    <a:lnTo>
                      <a:pt x="44" y="54"/>
                    </a:lnTo>
                    <a:lnTo>
                      <a:pt x="22" y="76"/>
                    </a:lnTo>
                    <a:lnTo>
                      <a:pt x="22" y="97"/>
                    </a:lnTo>
                    <a:lnTo>
                      <a:pt x="11" y="97"/>
                    </a:lnTo>
                    <a:lnTo>
                      <a:pt x="0" y="119"/>
                    </a:lnTo>
                    <a:lnTo>
                      <a:pt x="11" y="14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2" name="Freeform 279"/>
              <p:cNvSpPr>
                <a:spLocks/>
              </p:cNvSpPr>
              <p:nvPr/>
            </p:nvSpPr>
            <p:spPr bwMode="auto">
              <a:xfrm>
                <a:off x="4519" y="1747"/>
                <a:ext cx="54" cy="53"/>
              </a:xfrm>
              <a:custGeom>
                <a:avLst/>
                <a:gdLst>
                  <a:gd name="T0" fmla="*/ 21 w 54"/>
                  <a:gd name="T1" fmla="*/ 0 h 53"/>
                  <a:gd name="T2" fmla="*/ 11 w 54"/>
                  <a:gd name="T3" fmla="*/ 11 h 53"/>
                  <a:gd name="T4" fmla="*/ 0 w 54"/>
                  <a:gd name="T5" fmla="*/ 33 h 53"/>
                  <a:gd name="T6" fmla="*/ 11 w 54"/>
                  <a:gd name="T7" fmla="*/ 33 h 53"/>
                  <a:gd name="T8" fmla="*/ 11 w 54"/>
                  <a:gd name="T9" fmla="*/ 53 h 53"/>
                  <a:gd name="T10" fmla="*/ 32 w 54"/>
                  <a:gd name="T11" fmla="*/ 22 h 53"/>
                  <a:gd name="T12" fmla="*/ 54 w 54"/>
                  <a:gd name="T13" fmla="*/ 22 h 53"/>
                  <a:gd name="T14" fmla="*/ 43 w 54"/>
                  <a:gd name="T15" fmla="*/ 0 h 53"/>
                  <a:gd name="T16" fmla="*/ 21 w 5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3">
                    <a:moveTo>
                      <a:pt x="21" y="0"/>
                    </a:moveTo>
                    <a:lnTo>
                      <a:pt x="11" y="11"/>
                    </a:lnTo>
                    <a:lnTo>
                      <a:pt x="0" y="33"/>
                    </a:lnTo>
                    <a:lnTo>
                      <a:pt x="11" y="33"/>
                    </a:lnTo>
                    <a:lnTo>
                      <a:pt x="11" y="53"/>
                    </a:lnTo>
                    <a:lnTo>
                      <a:pt x="32" y="22"/>
                    </a:lnTo>
                    <a:lnTo>
                      <a:pt x="54" y="22"/>
                    </a:lnTo>
                    <a:lnTo>
                      <a:pt x="43" y="0"/>
                    </a:lnTo>
                    <a:lnTo>
                      <a:pt x="21" y="0"/>
                    </a:lnTo>
                    <a:close/>
                  </a:path>
                </a:pathLst>
              </a:custGeom>
              <a:solidFill>
                <a:srgbClr val="C8C1B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3" name="Freeform 280"/>
              <p:cNvSpPr>
                <a:spLocks/>
              </p:cNvSpPr>
              <p:nvPr/>
            </p:nvSpPr>
            <p:spPr bwMode="auto">
              <a:xfrm>
                <a:off x="4519" y="1747"/>
                <a:ext cx="54" cy="53"/>
              </a:xfrm>
              <a:custGeom>
                <a:avLst/>
                <a:gdLst>
                  <a:gd name="T0" fmla="*/ 21 w 54"/>
                  <a:gd name="T1" fmla="*/ 0 h 53"/>
                  <a:gd name="T2" fmla="*/ 11 w 54"/>
                  <a:gd name="T3" fmla="*/ 11 h 53"/>
                  <a:gd name="T4" fmla="*/ 0 w 54"/>
                  <a:gd name="T5" fmla="*/ 33 h 53"/>
                  <a:gd name="T6" fmla="*/ 11 w 54"/>
                  <a:gd name="T7" fmla="*/ 33 h 53"/>
                  <a:gd name="T8" fmla="*/ 11 w 54"/>
                  <a:gd name="T9" fmla="*/ 53 h 53"/>
                  <a:gd name="T10" fmla="*/ 32 w 54"/>
                  <a:gd name="T11" fmla="*/ 22 h 53"/>
                  <a:gd name="T12" fmla="*/ 54 w 54"/>
                  <a:gd name="T13" fmla="*/ 22 h 53"/>
                  <a:gd name="T14" fmla="*/ 43 w 54"/>
                  <a:gd name="T15" fmla="*/ 0 h 53"/>
                  <a:gd name="T16" fmla="*/ 21 w 5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3">
                    <a:moveTo>
                      <a:pt x="21" y="0"/>
                    </a:moveTo>
                    <a:lnTo>
                      <a:pt x="11" y="11"/>
                    </a:lnTo>
                    <a:lnTo>
                      <a:pt x="0" y="33"/>
                    </a:lnTo>
                    <a:lnTo>
                      <a:pt x="11" y="33"/>
                    </a:lnTo>
                    <a:lnTo>
                      <a:pt x="11" y="53"/>
                    </a:lnTo>
                    <a:lnTo>
                      <a:pt x="32" y="22"/>
                    </a:lnTo>
                    <a:lnTo>
                      <a:pt x="54" y="22"/>
                    </a:lnTo>
                    <a:lnTo>
                      <a:pt x="43" y="0"/>
                    </a:lnTo>
                    <a:lnTo>
                      <a:pt x="21"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4" name="Freeform 281"/>
              <p:cNvSpPr>
                <a:spLocks/>
              </p:cNvSpPr>
              <p:nvPr/>
            </p:nvSpPr>
            <p:spPr bwMode="auto">
              <a:xfrm>
                <a:off x="4519" y="1747"/>
                <a:ext cx="54" cy="53"/>
              </a:xfrm>
              <a:custGeom>
                <a:avLst/>
                <a:gdLst>
                  <a:gd name="T0" fmla="*/ 21 w 54"/>
                  <a:gd name="T1" fmla="*/ 0 h 53"/>
                  <a:gd name="T2" fmla="*/ 11 w 54"/>
                  <a:gd name="T3" fmla="*/ 11 h 53"/>
                  <a:gd name="T4" fmla="*/ 0 w 54"/>
                  <a:gd name="T5" fmla="*/ 33 h 53"/>
                  <a:gd name="T6" fmla="*/ 11 w 54"/>
                  <a:gd name="T7" fmla="*/ 33 h 53"/>
                  <a:gd name="T8" fmla="*/ 11 w 54"/>
                  <a:gd name="T9" fmla="*/ 53 h 53"/>
                  <a:gd name="T10" fmla="*/ 32 w 54"/>
                  <a:gd name="T11" fmla="*/ 22 h 53"/>
                  <a:gd name="T12" fmla="*/ 54 w 54"/>
                  <a:gd name="T13" fmla="*/ 22 h 53"/>
                  <a:gd name="T14" fmla="*/ 43 w 54"/>
                  <a:gd name="T15" fmla="*/ 0 h 53"/>
                  <a:gd name="T16" fmla="*/ 21 w 54"/>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4" h="53">
                    <a:moveTo>
                      <a:pt x="21" y="0"/>
                    </a:moveTo>
                    <a:lnTo>
                      <a:pt x="11" y="11"/>
                    </a:lnTo>
                    <a:lnTo>
                      <a:pt x="0" y="33"/>
                    </a:lnTo>
                    <a:lnTo>
                      <a:pt x="11" y="33"/>
                    </a:lnTo>
                    <a:lnTo>
                      <a:pt x="11" y="53"/>
                    </a:lnTo>
                    <a:lnTo>
                      <a:pt x="32" y="22"/>
                    </a:lnTo>
                    <a:lnTo>
                      <a:pt x="54" y="22"/>
                    </a:lnTo>
                    <a:lnTo>
                      <a:pt x="43" y="0"/>
                    </a:lnTo>
                    <a:lnTo>
                      <a:pt x="21"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5" name="Freeform 282"/>
              <p:cNvSpPr>
                <a:spLocks/>
              </p:cNvSpPr>
              <p:nvPr/>
            </p:nvSpPr>
            <p:spPr bwMode="auto">
              <a:xfrm>
                <a:off x="4433" y="1424"/>
                <a:ext cx="378" cy="258"/>
              </a:xfrm>
              <a:custGeom>
                <a:avLst/>
                <a:gdLst>
                  <a:gd name="T0" fmla="*/ 22 w 378"/>
                  <a:gd name="T1" fmla="*/ 151 h 258"/>
                  <a:gd name="T2" fmla="*/ 65 w 378"/>
                  <a:gd name="T3" fmla="*/ 151 h 258"/>
                  <a:gd name="T4" fmla="*/ 98 w 378"/>
                  <a:gd name="T5" fmla="*/ 129 h 258"/>
                  <a:gd name="T6" fmla="*/ 119 w 378"/>
                  <a:gd name="T7" fmla="*/ 118 h 258"/>
                  <a:gd name="T8" fmla="*/ 163 w 378"/>
                  <a:gd name="T9" fmla="*/ 129 h 258"/>
                  <a:gd name="T10" fmla="*/ 163 w 378"/>
                  <a:gd name="T11" fmla="*/ 151 h 258"/>
                  <a:gd name="T12" fmla="*/ 172 w 378"/>
                  <a:gd name="T13" fmla="*/ 172 h 258"/>
                  <a:gd name="T14" fmla="*/ 172 w 378"/>
                  <a:gd name="T15" fmla="*/ 183 h 258"/>
                  <a:gd name="T16" fmla="*/ 141 w 378"/>
                  <a:gd name="T17" fmla="*/ 183 h 258"/>
                  <a:gd name="T18" fmla="*/ 130 w 378"/>
                  <a:gd name="T19" fmla="*/ 215 h 258"/>
                  <a:gd name="T20" fmla="*/ 130 w 378"/>
                  <a:gd name="T21" fmla="*/ 225 h 258"/>
                  <a:gd name="T22" fmla="*/ 163 w 378"/>
                  <a:gd name="T23" fmla="*/ 225 h 258"/>
                  <a:gd name="T24" fmla="*/ 163 w 378"/>
                  <a:gd name="T25" fmla="*/ 215 h 258"/>
                  <a:gd name="T26" fmla="*/ 172 w 378"/>
                  <a:gd name="T27" fmla="*/ 215 h 258"/>
                  <a:gd name="T28" fmla="*/ 184 w 378"/>
                  <a:gd name="T29" fmla="*/ 183 h 258"/>
                  <a:gd name="T30" fmla="*/ 205 w 378"/>
                  <a:gd name="T31" fmla="*/ 183 h 258"/>
                  <a:gd name="T32" fmla="*/ 205 w 378"/>
                  <a:gd name="T33" fmla="*/ 194 h 258"/>
                  <a:gd name="T34" fmla="*/ 249 w 378"/>
                  <a:gd name="T35" fmla="*/ 215 h 258"/>
                  <a:gd name="T36" fmla="*/ 228 w 378"/>
                  <a:gd name="T37" fmla="*/ 225 h 258"/>
                  <a:gd name="T38" fmla="*/ 237 w 378"/>
                  <a:gd name="T39" fmla="*/ 237 h 258"/>
                  <a:gd name="T40" fmla="*/ 237 w 378"/>
                  <a:gd name="T41" fmla="*/ 258 h 258"/>
                  <a:gd name="T42" fmla="*/ 249 w 378"/>
                  <a:gd name="T43" fmla="*/ 258 h 258"/>
                  <a:gd name="T44" fmla="*/ 292 w 378"/>
                  <a:gd name="T45" fmla="*/ 225 h 258"/>
                  <a:gd name="T46" fmla="*/ 259 w 378"/>
                  <a:gd name="T47" fmla="*/ 215 h 258"/>
                  <a:gd name="T48" fmla="*/ 324 w 378"/>
                  <a:gd name="T49" fmla="*/ 172 h 258"/>
                  <a:gd name="T50" fmla="*/ 346 w 378"/>
                  <a:gd name="T51" fmla="*/ 172 h 258"/>
                  <a:gd name="T52" fmla="*/ 346 w 378"/>
                  <a:gd name="T53" fmla="*/ 151 h 258"/>
                  <a:gd name="T54" fmla="*/ 356 w 378"/>
                  <a:gd name="T55" fmla="*/ 129 h 258"/>
                  <a:gd name="T56" fmla="*/ 367 w 378"/>
                  <a:gd name="T57" fmla="*/ 151 h 258"/>
                  <a:gd name="T58" fmla="*/ 378 w 378"/>
                  <a:gd name="T59" fmla="*/ 97 h 258"/>
                  <a:gd name="T60" fmla="*/ 313 w 378"/>
                  <a:gd name="T61" fmla="*/ 54 h 258"/>
                  <a:gd name="T62" fmla="*/ 303 w 378"/>
                  <a:gd name="T63" fmla="*/ 64 h 258"/>
                  <a:gd name="T64" fmla="*/ 292 w 378"/>
                  <a:gd name="T65" fmla="*/ 54 h 258"/>
                  <a:gd name="T66" fmla="*/ 282 w 378"/>
                  <a:gd name="T67" fmla="*/ 32 h 258"/>
                  <a:gd name="T68" fmla="*/ 259 w 378"/>
                  <a:gd name="T69" fmla="*/ 32 h 258"/>
                  <a:gd name="T70" fmla="*/ 249 w 378"/>
                  <a:gd name="T71" fmla="*/ 11 h 258"/>
                  <a:gd name="T72" fmla="*/ 259 w 378"/>
                  <a:gd name="T73" fmla="*/ 11 h 258"/>
                  <a:gd name="T74" fmla="*/ 249 w 378"/>
                  <a:gd name="T75" fmla="*/ 0 h 258"/>
                  <a:gd name="T76" fmla="*/ 195 w 378"/>
                  <a:gd name="T77" fmla="*/ 0 h 258"/>
                  <a:gd name="T78" fmla="*/ 184 w 378"/>
                  <a:gd name="T79" fmla="*/ 32 h 258"/>
                  <a:gd name="T80" fmla="*/ 119 w 378"/>
                  <a:gd name="T81" fmla="*/ 32 h 258"/>
                  <a:gd name="T82" fmla="*/ 87 w 378"/>
                  <a:gd name="T83" fmla="*/ 11 h 258"/>
                  <a:gd name="T84" fmla="*/ 54 w 378"/>
                  <a:gd name="T85" fmla="*/ 11 h 258"/>
                  <a:gd name="T86" fmla="*/ 37 w 378"/>
                  <a:gd name="T87" fmla="*/ 27 h 258"/>
                  <a:gd name="T88" fmla="*/ 43 w 378"/>
                  <a:gd name="T89" fmla="*/ 64 h 258"/>
                  <a:gd name="T90" fmla="*/ 22 w 378"/>
                  <a:gd name="T91" fmla="*/ 107 h 258"/>
                  <a:gd name="T92" fmla="*/ 0 w 378"/>
                  <a:gd name="T93" fmla="*/ 129 h 258"/>
                  <a:gd name="T94" fmla="*/ 22 w 378"/>
                  <a:gd name="T95" fmla="*/ 15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58">
                    <a:moveTo>
                      <a:pt x="22" y="151"/>
                    </a:moveTo>
                    <a:lnTo>
                      <a:pt x="65" y="151"/>
                    </a:lnTo>
                    <a:lnTo>
                      <a:pt x="98" y="129"/>
                    </a:lnTo>
                    <a:lnTo>
                      <a:pt x="119" y="118"/>
                    </a:lnTo>
                    <a:lnTo>
                      <a:pt x="163" y="129"/>
                    </a:lnTo>
                    <a:lnTo>
                      <a:pt x="163" y="151"/>
                    </a:lnTo>
                    <a:lnTo>
                      <a:pt x="172" y="172"/>
                    </a:lnTo>
                    <a:lnTo>
                      <a:pt x="172" y="183"/>
                    </a:lnTo>
                    <a:lnTo>
                      <a:pt x="141" y="183"/>
                    </a:lnTo>
                    <a:lnTo>
                      <a:pt x="130" y="215"/>
                    </a:lnTo>
                    <a:lnTo>
                      <a:pt x="130" y="225"/>
                    </a:lnTo>
                    <a:lnTo>
                      <a:pt x="163" y="225"/>
                    </a:lnTo>
                    <a:lnTo>
                      <a:pt x="163" y="215"/>
                    </a:lnTo>
                    <a:lnTo>
                      <a:pt x="172" y="215"/>
                    </a:lnTo>
                    <a:lnTo>
                      <a:pt x="184" y="183"/>
                    </a:lnTo>
                    <a:lnTo>
                      <a:pt x="205" y="183"/>
                    </a:lnTo>
                    <a:lnTo>
                      <a:pt x="205" y="194"/>
                    </a:lnTo>
                    <a:lnTo>
                      <a:pt x="249" y="215"/>
                    </a:lnTo>
                    <a:lnTo>
                      <a:pt x="228" y="225"/>
                    </a:lnTo>
                    <a:lnTo>
                      <a:pt x="237" y="237"/>
                    </a:lnTo>
                    <a:lnTo>
                      <a:pt x="237" y="258"/>
                    </a:lnTo>
                    <a:lnTo>
                      <a:pt x="249" y="258"/>
                    </a:lnTo>
                    <a:lnTo>
                      <a:pt x="292" y="225"/>
                    </a:lnTo>
                    <a:lnTo>
                      <a:pt x="259" y="215"/>
                    </a:lnTo>
                    <a:lnTo>
                      <a:pt x="324" y="172"/>
                    </a:lnTo>
                    <a:lnTo>
                      <a:pt x="346" y="172"/>
                    </a:lnTo>
                    <a:lnTo>
                      <a:pt x="346" y="151"/>
                    </a:lnTo>
                    <a:lnTo>
                      <a:pt x="356" y="129"/>
                    </a:lnTo>
                    <a:lnTo>
                      <a:pt x="367" y="151"/>
                    </a:lnTo>
                    <a:lnTo>
                      <a:pt x="378" y="97"/>
                    </a:lnTo>
                    <a:lnTo>
                      <a:pt x="313" y="54"/>
                    </a:lnTo>
                    <a:lnTo>
                      <a:pt x="303" y="64"/>
                    </a:lnTo>
                    <a:lnTo>
                      <a:pt x="292" y="54"/>
                    </a:lnTo>
                    <a:lnTo>
                      <a:pt x="282" y="32"/>
                    </a:lnTo>
                    <a:lnTo>
                      <a:pt x="259" y="32"/>
                    </a:lnTo>
                    <a:lnTo>
                      <a:pt x="249" y="11"/>
                    </a:lnTo>
                    <a:lnTo>
                      <a:pt x="259" y="11"/>
                    </a:lnTo>
                    <a:lnTo>
                      <a:pt x="249" y="0"/>
                    </a:lnTo>
                    <a:lnTo>
                      <a:pt x="195" y="0"/>
                    </a:lnTo>
                    <a:lnTo>
                      <a:pt x="184" y="32"/>
                    </a:lnTo>
                    <a:lnTo>
                      <a:pt x="119" y="32"/>
                    </a:lnTo>
                    <a:lnTo>
                      <a:pt x="87" y="11"/>
                    </a:lnTo>
                    <a:lnTo>
                      <a:pt x="54" y="11"/>
                    </a:lnTo>
                    <a:lnTo>
                      <a:pt x="37" y="27"/>
                    </a:lnTo>
                    <a:lnTo>
                      <a:pt x="43" y="64"/>
                    </a:lnTo>
                    <a:lnTo>
                      <a:pt x="22" y="107"/>
                    </a:lnTo>
                    <a:lnTo>
                      <a:pt x="0" y="129"/>
                    </a:lnTo>
                    <a:lnTo>
                      <a:pt x="22" y="15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6" name="Freeform 283"/>
              <p:cNvSpPr>
                <a:spLocks/>
              </p:cNvSpPr>
              <p:nvPr/>
            </p:nvSpPr>
            <p:spPr bwMode="auto">
              <a:xfrm>
                <a:off x="4433" y="1424"/>
                <a:ext cx="378" cy="258"/>
              </a:xfrm>
              <a:custGeom>
                <a:avLst/>
                <a:gdLst>
                  <a:gd name="T0" fmla="*/ 22 w 378"/>
                  <a:gd name="T1" fmla="*/ 151 h 258"/>
                  <a:gd name="T2" fmla="*/ 65 w 378"/>
                  <a:gd name="T3" fmla="*/ 151 h 258"/>
                  <a:gd name="T4" fmla="*/ 98 w 378"/>
                  <a:gd name="T5" fmla="*/ 129 h 258"/>
                  <a:gd name="T6" fmla="*/ 119 w 378"/>
                  <a:gd name="T7" fmla="*/ 118 h 258"/>
                  <a:gd name="T8" fmla="*/ 163 w 378"/>
                  <a:gd name="T9" fmla="*/ 129 h 258"/>
                  <a:gd name="T10" fmla="*/ 163 w 378"/>
                  <a:gd name="T11" fmla="*/ 151 h 258"/>
                  <a:gd name="T12" fmla="*/ 172 w 378"/>
                  <a:gd name="T13" fmla="*/ 172 h 258"/>
                  <a:gd name="T14" fmla="*/ 172 w 378"/>
                  <a:gd name="T15" fmla="*/ 183 h 258"/>
                  <a:gd name="T16" fmla="*/ 141 w 378"/>
                  <a:gd name="T17" fmla="*/ 183 h 258"/>
                  <a:gd name="T18" fmla="*/ 130 w 378"/>
                  <a:gd name="T19" fmla="*/ 215 h 258"/>
                  <a:gd name="T20" fmla="*/ 130 w 378"/>
                  <a:gd name="T21" fmla="*/ 225 h 258"/>
                  <a:gd name="T22" fmla="*/ 163 w 378"/>
                  <a:gd name="T23" fmla="*/ 225 h 258"/>
                  <a:gd name="T24" fmla="*/ 163 w 378"/>
                  <a:gd name="T25" fmla="*/ 215 h 258"/>
                  <a:gd name="T26" fmla="*/ 172 w 378"/>
                  <a:gd name="T27" fmla="*/ 215 h 258"/>
                  <a:gd name="T28" fmla="*/ 184 w 378"/>
                  <a:gd name="T29" fmla="*/ 183 h 258"/>
                  <a:gd name="T30" fmla="*/ 205 w 378"/>
                  <a:gd name="T31" fmla="*/ 183 h 258"/>
                  <a:gd name="T32" fmla="*/ 205 w 378"/>
                  <a:gd name="T33" fmla="*/ 194 h 258"/>
                  <a:gd name="T34" fmla="*/ 249 w 378"/>
                  <a:gd name="T35" fmla="*/ 215 h 258"/>
                  <a:gd name="T36" fmla="*/ 228 w 378"/>
                  <a:gd name="T37" fmla="*/ 225 h 258"/>
                  <a:gd name="T38" fmla="*/ 237 w 378"/>
                  <a:gd name="T39" fmla="*/ 237 h 258"/>
                  <a:gd name="T40" fmla="*/ 237 w 378"/>
                  <a:gd name="T41" fmla="*/ 258 h 258"/>
                  <a:gd name="T42" fmla="*/ 249 w 378"/>
                  <a:gd name="T43" fmla="*/ 258 h 258"/>
                  <a:gd name="T44" fmla="*/ 292 w 378"/>
                  <a:gd name="T45" fmla="*/ 225 h 258"/>
                  <a:gd name="T46" fmla="*/ 259 w 378"/>
                  <a:gd name="T47" fmla="*/ 215 h 258"/>
                  <a:gd name="T48" fmla="*/ 324 w 378"/>
                  <a:gd name="T49" fmla="*/ 172 h 258"/>
                  <a:gd name="T50" fmla="*/ 346 w 378"/>
                  <a:gd name="T51" fmla="*/ 172 h 258"/>
                  <a:gd name="T52" fmla="*/ 346 w 378"/>
                  <a:gd name="T53" fmla="*/ 151 h 258"/>
                  <a:gd name="T54" fmla="*/ 356 w 378"/>
                  <a:gd name="T55" fmla="*/ 129 h 258"/>
                  <a:gd name="T56" fmla="*/ 367 w 378"/>
                  <a:gd name="T57" fmla="*/ 151 h 258"/>
                  <a:gd name="T58" fmla="*/ 378 w 378"/>
                  <a:gd name="T59" fmla="*/ 97 h 258"/>
                  <a:gd name="T60" fmla="*/ 313 w 378"/>
                  <a:gd name="T61" fmla="*/ 54 h 258"/>
                  <a:gd name="T62" fmla="*/ 303 w 378"/>
                  <a:gd name="T63" fmla="*/ 64 h 258"/>
                  <a:gd name="T64" fmla="*/ 292 w 378"/>
                  <a:gd name="T65" fmla="*/ 54 h 258"/>
                  <a:gd name="T66" fmla="*/ 282 w 378"/>
                  <a:gd name="T67" fmla="*/ 32 h 258"/>
                  <a:gd name="T68" fmla="*/ 259 w 378"/>
                  <a:gd name="T69" fmla="*/ 32 h 258"/>
                  <a:gd name="T70" fmla="*/ 249 w 378"/>
                  <a:gd name="T71" fmla="*/ 11 h 258"/>
                  <a:gd name="T72" fmla="*/ 259 w 378"/>
                  <a:gd name="T73" fmla="*/ 11 h 258"/>
                  <a:gd name="T74" fmla="*/ 249 w 378"/>
                  <a:gd name="T75" fmla="*/ 0 h 258"/>
                  <a:gd name="T76" fmla="*/ 195 w 378"/>
                  <a:gd name="T77" fmla="*/ 0 h 258"/>
                  <a:gd name="T78" fmla="*/ 184 w 378"/>
                  <a:gd name="T79" fmla="*/ 32 h 258"/>
                  <a:gd name="T80" fmla="*/ 119 w 378"/>
                  <a:gd name="T81" fmla="*/ 32 h 258"/>
                  <a:gd name="T82" fmla="*/ 87 w 378"/>
                  <a:gd name="T83" fmla="*/ 11 h 258"/>
                  <a:gd name="T84" fmla="*/ 54 w 378"/>
                  <a:gd name="T85" fmla="*/ 11 h 258"/>
                  <a:gd name="T86" fmla="*/ 37 w 378"/>
                  <a:gd name="T87" fmla="*/ 27 h 258"/>
                  <a:gd name="T88" fmla="*/ 43 w 378"/>
                  <a:gd name="T89" fmla="*/ 64 h 258"/>
                  <a:gd name="T90" fmla="*/ 22 w 378"/>
                  <a:gd name="T91" fmla="*/ 107 h 258"/>
                  <a:gd name="T92" fmla="*/ 0 w 378"/>
                  <a:gd name="T93" fmla="*/ 129 h 258"/>
                  <a:gd name="T94" fmla="*/ 22 w 378"/>
                  <a:gd name="T95" fmla="*/ 15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58">
                    <a:moveTo>
                      <a:pt x="22" y="151"/>
                    </a:moveTo>
                    <a:lnTo>
                      <a:pt x="65" y="151"/>
                    </a:lnTo>
                    <a:lnTo>
                      <a:pt x="98" y="129"/>
                    </a:lnTo>
                    <a:lnTo>
                      <a:pt x="119" y="118"/>
                    </a:lnTo>
                    <a:lnTo>
                      <a:pt x="163" y="129"/>
                    </a:lnTo>
                    <a:lnTo>
                      <a:pt x="163" y="151"/>
                    </a:lnTo>
                    <a:lnTo>
                      <a:pt x="172" y="172"/>
                    </a:lnTo>
                    <a:lnTo>
                      <a:pt x="172" y="183"/>
                    </a:lnTo>
                    <a:lnTo>
                      <a:pt x="141" y="183"/>
                    </a:lnTo>
                    <a:lnTo>
                      <a:pt x="130" y="215"/>
                    </a:lnTo>
                    <a:lnTo>
                      <a:pt x="130" y="225"/>
                    </a:lnTo>
                    <a:lnTo>
                      <a:pt x="163" y="225"/>
                    </a:lnTo>
                    <a:lnTo>
                      <a:pt x="163" y="215"/>
                    </a:lnTo>
                    <a:lnTo>
                      <a:pt x="172" y="215"/>
                    </a:lnTo>
                    <a:lnTo>
                      <a:pt x="184" y="183"/>
                    </a:lnTo>
                    <a:lnTo>
                      <a:pt x="205" y="183"/>
                    </a:lnTo>
                    <a:lnTo>
                      <a:pt x="205" y="194"/>
                    </a:lnTo>
                    <a:lnTo>
                      <a:pt x="249" y="215"/>
                    </a:lnTo>
                    <a:lnTo>
                      <a:pt x="228" y="225"/>
                    </a:lnTo>
                    <a:lnTo>
                      <a:pt x="237" y="237"/>
                    </a:lnTo>
                    <a:lnTo>
                      <a:pt x="237" y="258"/>
                    </a:lnTo>
                    <a:lnTo>
                      <a:pt x="249" y="258"/>
                    </a:lnTo>
                    <a:lnTo>
                      <a:pt x="292" y="225"/>
                    </a:lnTo>
                    <a:lnTo>
                      <a:pt x="259" y="215"/>
                    </a:lnTo>
                    <a:lnTo>
                      <a:pt x="324" y="172"/>
                    </a:lnTo>
                    <a:lnTo>
                      <a:pt x="346" y="172"/>
                    </a:lnTo>
                    <a:lnTo>
                      <a:pt x="346" y="151"/>
                    </a:lnTo>
                    <a:lnTo>
                      <a:pt x="356" y="129"/>
                    </a:lnTo>
                    <a:lnTo>
                      <a:pt x="367" y="151"/>
                    </a:lnTo>
                    <a:lnTo>
                      <a:pt x="378" y="97"/>
                    </a:lnTo>
                    <a:lnTo>
                      <a:pt x="313" y="54"/>
                    </a:lnTo>
                    <a:lnTo>
                      <a:pt x="303" y="64"/>
                    </a:lnTo>
                    <a:lnTo>
                      <a:pt x="292" y="54"/>
                    </a:lnTo>
                    <a:lnTo>
                      <a:pt x="282" y="32"/>
                    </a:lnTo>
                    <a:lnTo>
                      <a:pt x="259" y="32"/>
                    </a:lnTo>
                    <a:lnTo>
                      <a:pt x="249" y="11"/>
                    </a:lnTo>
                    <a:lnTo>
                      <a:pt x="259" y="11"/>
                    </a:lnTo>
                    <a:lnTo>
                      <a:pt x="249" y="0"/>
                    </a:lnTo>
                    <a:lnTo>
                      <a:pt x="195" y="0"/>
                    </a:lnTo>
                    <a:lnTo>
                      <a:pt x="184" y="32"/>
                    </a:lnTo>
                    <a:lnTo>
                      <a:pt x="119" y="32"/>
                    </a:lnTo>
                    <a:lnTo>
                      <a:pt x="87" y="11"/>
                    </a:lnTo>
                    <a:lnTo>
                      <a:pt x="54" y="11"/>
                    </a:lnTo>
                    <a:lnTo>
                      <a:pt x="37" y="27"/>
                    </a:lnTo>
                    <a:lnTo>
                      <a:pt x="43" y="64"/>
                    </a:lnTo>
                    <a:lnTo>
                      <a:pt x="22" y="107"/>
                    </a:lnTo>
                    <a:lnTo>
                      <a:pt x="0" y="129"/>
                    </a:lnTo>
                    <a:lnTo>
                      <a:pt x="22"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7" name="Freeform 284"/>
              <p:cNvSpPr>
                <a:spLocks/>
              </p:cNvSpPr>
              <p:nvPr/>
            </p:nvSpPr>
            <p:spPr bwMode="auto">
              <a:xfrm>
                <a:off x="4433" y="1424"/>
                <a:ext cx="378" cy="258"/>
              </a:xfrm>
              <a:custGeom>
                <a:avLst/>
                <a:gdLst>
                  <a:gd name="T0" fmla="*/ 22 w 378"/>
                  <a:gd name="T1" fmla="*/ 151 h 258"/>
                  <a:gd name="T2" fmla="*/ 65 w 378"/>
                  <a:gd name="T3" fmla="*/ 151 h 258"/>
                  <a:gd name="T4" fmla="*/ 98 w 378"/>
                  <a:gd name="T5" fmla="*/ 129 h 258"/>
                  <a:gd name="T6" fmla="*/ 119 w 378"/>
                  <a:gd name="T7" fmla="*/ 118 h 258"/>
                  <a:gd name="T8" fmla="*/ 163 w 378"/>
                  <a:gd name="T9" fmla="*/ 129 h 258"/>
                  <a:gd name="T10" fmla="*/ 163 w 378"/>
                  <a:gd name="T11" fmla="*/ 151 h 258"/>
                  <a:gd name="T12" fmla="*/ 172 w 378"/>
                  <a:gd name="T13" fmla="*/ 172 h 258"/>
                  <a:gd name="T14" fmla="*/ 172 w 378"/>
                  <a:gd name="T15" fmla="*/ 183 h 258"/>
                  <a:gd name="T16" fmla="*/ 141 w 378"/>
                  <a:gd name="T17" fmla="*/ 183 h 258"/>
                  <a:gd name="T18" fmla="*/ 130 w 378"/>
                  <a:gd name="T19" fmla="*/ 215 h 258"/>
                  <a:gd name="T20" fmla="*/ 130 w 378"/>
                  <a:gd name="T21" fmla="*/ 225 h 258"/>
                  <a:gd name="T22" fmla="*/ 163 w 378"/>
                  <a:gd name="T23" fmla="*/ 225 h 258"/>
                  <a:gd name="T24" fmla="*/ 163 w 378"/>
                  <a:gd name="T25" fmla="*/ 215 h 258"/>
                  <a:gd name="T26" fmla="*/ 172 w 378"/>
                  <a:gd name="T27" fmla="*/ 215 h 258"/>
                  <a:gd name="T28" fmla="*/ 184 w 378"/>
                  <a:gd name="T29" fmla="*/ 183 h 258"/>
                  <a:gd name="T30" fmla="*/ 205 w 378"/>
                  <a:gd name="T31" fmla="*/ 183 h 258"/>
                  <a:gd name="T32" fmla="*/ 205 w 378"/>
                  <a:gd name="T33" fmla="*/ 194 h 258"/>
                  <a:gd name="T34" fmla="*/ 249 w 378"/>
                  <a:gd name="T35" fmla="*/ 215 h 258"/>
                  <a:gd name="T36" fmla="*/ 228 w 378"/>
                  <a:gd name="T37" fmla="*/ 225 h 258"/>
                  <a:gd name="T38" fmla="*/ 237 w 378"/>
                  <a:gd name="T39" fmla="*/ 237 h 258"/>
                  <a:gd name="T40" fmla="*/ 237 w 378"/>
                  <a:gd name="T41" fmla="*/ 258 h 258"/>
                  <a:gd name="T42" fmla="*/ 249 w 378"/>
                  <a:gd name="T43" fmla="*/ 258 h 258"/>
                  <a:gd name="T44" fmla="*/ 292 w 378"/>
                  <a:gd name="T45" fmla="*/ 225 h 258"/>
                  <a:gd name="T46" fmla="*/ 259 w 378"/>
                  <a:gd name="T47" fmla="*/ 215 h 258"/>
                  <a:gd name="T48" fmla="*/ 324 w 378"/>
                  <a:gd name="T49" fmla="*/ 172 h 258"/>
                  <a:gd name="T50" fmla="*/ 346 w 378"/>
                  <a:gd name="T51" fmla="*/ 172 h 258"/>
                  <a:gd name="T52" fmla="*/ 346 w 378"/>
                  <a:gd name="T53" fmla="*/ 151 h 258"/>
                  <a:gd name="T54" fmla="*/ 356 w 378"/>
                  <a:gd name="T55" fmla="*/ 129 h 258"/>
                  <a:gd name="T56" fmla="*/ 367 w 378"/>
                  <a:gd name="T57" fmla="*/ 151 h 258"/>
                  <a:gd name="T58" fmla="*/ 378 w 378"/>
                  <a:gd name="T59" fmla="*/ 97 h 258"/>
                  <a:gd name="T60" fmla="*/ 313 w 378"/>
                  <a:gd name="T61" fmla="*/ 54 h 258"/>
                  <a:gd name="T62" fmla="*/ 303 w 378"/>
                  <a:gd name="T63" fmla="*/ 64 h 258"/>
                  <a:gd name="T64" fmla="*/ 292 w 378"/>
                  <a:gd name="T65" fmla="*/ 54 h 258"/>
                  <a:gd name="T66" fmla="*/ 282 w 378"/>
                  <a:gd name="T67" fmla="*/ 32 h 258"/>
                  <a:gd name="T68" fmla="*/ 259 w 378"/>
                  <a:gd name="T69" fmla="*/ 32 h 258"/>
                  <a:gd name="T70" fmla="*/ 249 w 378"/>
                  <a:gd name="T71" fmla="*/ 11 h 258"/>
                  <a:gd name="T72" fmla="*/ 259 w 378"/>
                  <a:gd name="T73" fmla="*/ 11 h 258"/>
                  <a:gd name="T74" fmla="*/ 249 w 378"/>
                  <a:gd name="T75" fmla="*/ 0 h 258"/>
                  <a:gd name="T76" fmla="*/ 195 w 378"/>
                  <a:gd name="T77" fmla="*/ 0 h 258"/>
                  <a:gd name="T78" fmla="*/ 184 w 378"/>
                  <a:gd name="T79" fmla="*/ 32 h 258"/>
                  <a:gd name="T80" fmla="*/ 119 w 378"/>
                  <a:gd name="T81" fmla="*/ 32 h 258"/>
                  <a:gd name="T82" fmla="*/ 87 w 378"/>
                  <a:gd name="T83" fmla="*/ 11 h 258"/>
                  <a:gd name="T84" fmla="*/ 54 w 378"/>
                  <a:gd name="T85" fmla="*/ 11 h 258"/>
                  <a:gd name="T86" fmla="*/ 37 w 378"/>
                  <a:gd name="T87" fmla="*/ 27 h 258"/>
                  <a:gd name="T88" fmla="*/ 43 w 378"/>
                  <a:gd name="T89" fmla="*/ 64 h 258"/>
                  <a:gd name="T90" fmla="*/ 22 w 378"/>
                  <a:gd name="T91" fmla="*/ 107 h 258"/>
                  <a:gd name="T92" fmla="*/ 0 w 378"/>
                  <a:gd name="T93" fmla="*/ 129 h 258"/>
                  <a:gd name="T94" fmla="*/ 22 w 378"/>
                  <a:gd name="T95" fmla="*/ 151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8" h="258">
                    <a:moveTo>
                      <a:pt x="22" y="151"/>
                    </a:moveTo>
                    <a:lnTo>
                      <a:pt x="65" y="151"/>
                    </a:lnTo>
                    <a:lnTo>
                      <a:pt x="98" y="129"/>
                    </a:lnTo>
                    <a:lnTo>
                      <a:pt x="119" y="118"/>
                    </a:lnTo>
                    <a:lnTo>
                      <a:pt x="163" y="129"/>
                    </a:lnTo>
                    <a:lnTo>
                      <a:pt x="163" y="151"/>
                    </a:lnTo>
                    <a:lnTo>
                      <a:pt x="172" y="172"/>
                    </a:lnTo>
                    <a:lnTo>
                      <a:pt x="172" y="183"/>
                    </a:lnTo>
                    <a:lnTo>
                      <a:pt x="141" y="183"/>
                    </a:lnTo>
                    <a:lnTo>
                      <a:pt x="130" y="215"/>
                    </a:lnTo>
                    <a:lnTo>
                      <a:pt x="130" y="225"/>
                    </a:lnTo>
                    <a:lnTo>
                      <a:pt x="163" y="225"/>
                    </a:lnTo>
                    <a:lnTo>
                      <a:pt x="163" y="215"/>
                    </a:lnTo>
                    <a:lnTo>
                      <a:pt x="172" y="215"/>
                    </a:lnTo>
                    <a:lnTo>
                      <a:pt x="184" y="183"/>
                    </a:lnTo>
                    <a:lnTo>
                      <a:pt x="205" y="183"/>
                    </a:lnTo>
                    <a:lnTo>
                      <a:pt x="205" y="194"/>
                    </a:lnTo>
                    <a:lnTo>
                      <a:pt x="249" y="215"/>
                    </a:lnTo>
                    <a:lnTo>
                      <a:pt x="228" y="225"/>
                    </a:lnTo>
                    <a:lnTo>
                      <a:pt x="237" y="237"/>
                    </a:lnTo>
                    <a:lnTo>
                      <a:pt x="237" y="258"/>
                    </a:lnTo>
                    <a:lnTo>
                      <a:pt x="249" y="258"/>
                    </a:lnTo>
                    <a:lnTo>
                      <a:pt x="292" y="225"/>
                    </a:lnTo>
                    <a:lnTo>
                      <a:pt x="259" y="215"/>
                    </a:lnTo>
                    <a:lnTo>
                      <a:pt x="324" y="172"/>
                    </a:lnTo>
                    <a:lnTo>
                      <a:pt x="346" y="172"/>
                    </a:lnTo>
                    <a:lnTo>
                      <a:pt x="346" y="151"/>
                    </a:lnTo>
                    <a:lnTo>
                      <a:pt x="356" y="129"/>
                    </a:lnTo>
                    <a:lnTo>
                      <a:pt x="367" y="151"/>
                    </a:lnTo>
                    <a:lnTo>
                      <a:pt x="378" y="97"/>
                    </a:lnTo>
                    <a:lnTo>
                      <a:pt x="313" y="54"/>
                    </a:lnTo>
                    <a:lnTo>
                      <a:pt x="303" y="64"/>
                    </a:lnTo>
                    <a:lnTo>
                      <a:pt x="292" y="54"/>
                    </a:lnTo>
                    <a:lnTo>
                      <a:pt x="282" y="32"/>
                    </a:lnTo>
                    <a:lnTo>
                      <a:pt x="259" y="32"/>
                    </a:lnTo>
                    <a:lnTo>
                      <a:pt x="249" y="11"/>
                    </a:lnTo>
                    <a:lnTo>
                      <a:pt x="259" y="11"/>
                    </a:lnTo>
                    <a:lnTo>
                      <a:pt x="249" y="0"/>
                    </a:lnTo>
                    <a:lnTo>
                      <a:pt x="195" y="0"/>
                    </a:lnTo>
                    <a:lnTo>
                      <a:pt x="184" y="32"/>
                    </a:lnTo>
                    <a:lnTo>
                      <a:pt x="119" y="32"/>
                    </a:lnTo>
                    <a:lnTo>
                      <a:pt x="87" y="11"/>
                    </a:lnTo>
                    <a:lnTo>
                      <a:pt x="54" y="11"/>
                    </a:lnTo>
                    <a:lnTo>
                      <a:pt x="37" y="27"/>
                    </a:lnTo>
                    <a:lnTo>
                      <a:pt x="43" y="64"/>
                    </a:lnTo>
                    <a:lnTo>
                      <a:pt x="22" y="107"/>
                    </a:lnTo>
                    <a:lnTo>
                      <a:pt x="0" y="129"/>
                    </a:lnTo>
                    <a:lnTo>
                      <a:pt x="22"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18" name="Freeform 285"/>
              <p:cNvSpPr>
                <a:spLocks/>
              </p:cNvSpPr>
              <p:nvPr/>
            </p:nvSpPr>
            <p:spPr bwMode="auto">
              <a:xfrm>
                <a:off x="4129" y="1596"/>
                <a:ext cx="239" cy="259"/>
              </a:xfrm>
              <a:custGeom>
                <a:avLst/>
                <a:gdLst>
                  <a:gd name="T0" fmla="*/ 142 w 239"/>
                  <a:gd name="T1" fmla="*/ 43 h 259"/>
                  <a:gd name="T2" fmla="*/ 142 w 239"/>
                  <a:gd name="T3" fmla="*/ 11 h 259"/>
                  <a:gd name="T4" fmla="*/ 120 w 239"/>
                  <a:gd name="T5" fmla="*/ 0 h 259"/>
                  <a:gd name="T6" fmla="*/ 76 w 239"/>
                  <a:gd name="T7" fmla="*/ 0 h 259"/>
                  <a:gd name="T8" fmla="*/ 66 w 239"/>
                  <a:gd name="T9" fmla="*/ 22 h 259"/>
                  <a:gd name="T10" fmla="*/ 55 w 239"/>
                  <a:gd name="T11" fmla="*/ 11 h 259"/>
                  <a:gd name="T12" fmla="*/ 55 w 239"/>
                  <a:gd name="T13" fmla="*/ 22 h 259"/>
                  <a:gd name="T14" fmla="*/ 33 w 239"/>
                  <a:gd name="T15" fmla="*/ 22 h 259"/>
                  <a:gd name="T16" fmla="*/ 12 w 239"/>
                  <a:gd name="T17" fmla="*/ 43 h 259"/>
                  <a:gd name="T18" fmla="*/ 0 w 239"/>
                  <a:gd name="T19" fmla="*/ 43 h 259"/>
                  <a:gd name="T20" fmla="*/ 0 w 239"/>
                  <a:gd name="T21" fmla="*/ 65 h 259"/>
                  <a:gd name="T22" fmla="*/ 12 w 239"/>
                  <a:gd name="T23" fmla="*/ 97 h 259"/>
                  <a:gd name="T24" fmla="*/ 33 w 239"/>
                  <a:gd name="T25" fmla="*/ 87 h 259"/>
                  <a:gd name="T26" fmla="*/ 66 w 239"/>
                  <a:gd name="T27" fmla="*/ 97 h 259"/>
                  <a:gd name="T28" fmla="*/ 88 w 239"/>
                  <a:gd name="T29" fmla="*/ 130 h 259"/>
                  <a:gd name="T30" fmla="*/ 97 w 239"/>
                  <a:gd name="T31" fmla="*/ 130 h 259"/>
                  <a:gd name="T32" fmla="*/ 120 w 239"/>
                  <a:gd name="T33" fmla="*/ 162 h 259"/>
                  <a:gd name="T34" fmla="*/ 142 w 239"/>
                  <a:gd name="T35" fmla="*/ 173 h 259"/>
                  <a:gd name="T36" fmla="*/ 163 w 239"/>
                  <a:gd name="T37" fmla="*/ 205 h 259"/>
                  <a:gd name="T38" fmla="*/ 185 w 239"/>
                  <a:gd name="T39" fmla="*/ 205 h 259"/>
                  <a:gd name="T40" fmla="*/ 196 w 239"/>
                  <a:gd name="T41" fmla="*/ 238 h 259"/>
                  <a:gd name="T42" fmla="*/ 185 w 239"/>
                  <a:gd name="T43" fmla="*/ 259 h 259"/>
                  <a:gd name="T44" fmla="*/ 196 w 239"/>
                  <a:gd name="T45" fmla="*/ 259 h 259"/>
                  <a:gd name="T46" fmla="*/ 207 w 239"/>
                  <a:gd name="T47" fmla="*/ 238 h 259"/>
                  <a:gd name="T48" fmla="*/ 207 w 239"/>
                  <a:gd name="T49" fmla="*/ 184 h 259"/>
                  <a:gd name="T50" fmla="*/ 228 w 239"/>
                  <a:gd name="T51" fmla="*/ 216 h 259"/>
                  <a:gd name="T52" fmla="*/ 239 w 239"/>
                  <a:gd name="T53" fmla="*/ 205 h 259"/>
                  <a:gd name="T54" fmla="*/ 185 w 239"/>
                  <a:gd name="T55" fmla="*/ 162 h 259"/>
                  <a:gd name="T56" fmla="*/ 196 w 239"/>
                  <a:gd name="T57" fmla="*/ 151 h 259"/>
                  <a:gd name="T58" fmla="*/ 185 w 239"/>
                  <a:gd name="T59" fmla="*/ 151 h 259"/>
                  <a:gd name="T60" fmla="*/ 153 w 239"/>
                  <a:gd name="T61" fmla="*/ 130 h 259"/>
                  <a:gd name="T62" fmla="*/ 142 w 239"/>
                  <a:gd name="T63" fmla="*/ 108 h 259"/>
                  <a:gd name="T64" fmla="*/ 120 w 239"/>
                  <a:gd name="T65" fmla="*/ 87 h 259"/>
                  <a:gd name="T66" fmla="*/ 120 w 239"/>
                  <a:gd name="T67" fmla="*/ 43 h 259"/>
                  <a:gd name="T68" fmla="*/ 142 w 239"/>
                  <a:gd name="T69" fmla="*/ 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259">
                    <a:moveTo>
                      <a:pt x="142" y="43"/>
                    </a:moveTo>
                    <a:lnTo>
                      <a:pt x="142" y="11"/>
                    </a:lnTo>
                    <a:lnTo>
                      <a:pt x="120" y="0"/>
                    </a:lnTo>
                    <a:lnTo>
                      <a:pt x="76" y="0"/>
                    </a:lnTo>
                    <a:lnTo>
                      <a:pt x="66" y="22"/>
                    </a:lnTo>
                    <a:lnTo>
                      <a:pt x="55" y="11"/>
                    </a:lnTo>
                    <a:lnTo>
                      <a:pt x="55" y="22"/>
                    </a:lnTo>
                    <a:lnTo>
                      <a:pt x="33" y="22"/>
                    </a:lnTo>
                    <a:lnTo>
                      <a:pt x="12" y="43"/>
                    </a:lnTo>
                    <a:lnTo>
                      <a:pt x="0" y="43"/>
                    </a:lnTo>
                    <a:lnTo>
                      <a:pt x="0" y="65"/>
                    </a:lnTo>
                    <a:lnTo>
                      <a:pt x="12" y="97"/>
                    </a:lnTo>
                    <a:lnTo>
                      <a:pt x="33" y="87"/>
                    </a:lnTo>
                    <a:lnTo>
                      <a:pt x="66" y="97"/>
                    </a:lnTo>
                    <a:lnTo>
                      <a:pt x="88" y="130"/>
                    </a:lnTo>
                    <a:lnTo>
                      <a:pt x="97" y="130"/>
                    </a:lnTo>
                    <a:lnTo>
                      <a:pt x="120" y="162"/>
                    </a:lnTo>
                    <a:lnTo>
                      <a:pt x="142" y="173"/>
                    </a:lnTo>
                    <a:lnTo>
                      <a:pt x="163" y="205"/>
                    </a:lnTo>
                    <a:lnTo>
                      <a:pt x="185" y="205"/>
                    </a:lnTo>
                    <a:lnTo>
                      <a:pt x="196" y="238"/>
                    </a:lnTo>
                    <a:lnTo>
                      <a:pt x="185" y="259"/>
                    </a:lnTo>
                    <a:lnTo>
                      <a:pt x="196" y="259"/>
                    </a:lnTo>
                    <a:lnTo>
                      <a:pt x="207" y="238"/>
                    </a:lnTo>
                    <a:lnTo>
                      <a:pt x="207" y="184"/>
                    </a:lnTo>
                    <a:lnTo>
                      <a:pt x="228" y="216"/>
                    </a:lnTo>
                    <a:lnTo>
                      <a:pt x="239" y="205"/>
                    </a:lnTo>
                    <a:lnTo>
                      <a:pt x="185" y="162"/>
                    </a:lnTo>
                    <a:lnTo>
                      <a:pt x="196" y="151"/>
                    </a:lnTo>
                    <a:lnTo>
                      <a:pt x="185" y="151"/>
                    </a:lnTo>
                    <a:lnTo>
                      <a:pt x="153" y="130"/>
                    </a:lnTo>
                    <a:lnTo>
                      <a:pt x="142" y="108"/>
                    </a:lnTo>
                    <a:lnTo>
                      <a:pt x="120" y="87"/>
                    </a:lnTo>
                    <a:lnTo>
                      <a:pt x="120" y="43"/>
                    </a:lnTo>
                    <a:lnTo>
                      <a:pt x="142" y="43"/>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19" name="Freeform 286"/>
              <p:cNvSpPr>
                <a:spLocks/>
              </p:cNvSpPr>
              <p:nvPr/>
            </p:nvSpPr>
            <p:spPr bwMode="auto">
              <a:xfrm>
                <a:off x="4129" y="1596"/>
                <a:ext cx="239" cy="259"/>
              </a:xfrm>
              <a:custGeom>
                <a:avLst/>
                <a:gdLst>
                  <a:gd name="T0" fmla="*/ 142 w 239"/>
                  <a:gd name="T1" fmla="*/ 43 h 259"/>
                  <a:gd name="T2" fmla="*/ 142 w 239"/>
                  <a:gd name="T3" fmla="*/ 11 h 259"/>
                  <a:gd name="T4" fmla="*/ 120 w 239"/>
                  <a:gd name="T5" fmla="*/ 0 h 259"/>
                  <a:gd name="T6" fmla="*/ 76 w 239"/>
                  <a:gd name="T7" fmla="*/ 0 h 259"/>
                  <a:gd name="T8" fmla="*/ 66 w 239"/>
                  <a:gd name="T9" fmla="*/ 22 h 259"/>
                  <a:gd name="T10" fmla="*/ 55 w 239"/>
                  <a:gd name="T11" fmla="*/ 11 h 259"/>
                  <a:gd name="T12" fmla="*/ 55 w 239"/>
                  <a:gd name="T13" fmla="*/ 22 h 259"/>
                  <a:gd name="T14" fmla="*/ 33 w 239"/>
                  <a:gd name="T15" fmla="*/ 22 h 259"/>
                  <a:gd name="T16" fmla="*/ 12 w 239"/>
                  <a:gd name="T17" fmla="*/ 43 h 259"/>
                  <a:gd name="T18" fmla="*/ 0 w 239"/>
                  <a:gd name="T19" fmla="*/ 43 h 259"/>
                  <a:gd name="T20" fmla="*/ 0 w 239"/>
                  <a:gd name="T21" fmla="*/ 65 h 259"/>
                  <a:gd name="T22" fmla="*/ 12 w 239"/>
                  <a:gd name="T23" fmla="*/ 97 h 259"/>
                  <a:gd name="T24" fmla="*/ 33 w 239"/>
                  <a:gd name="T25" fmla="*/ 87 h 259"/>
                  <a:gd name="T26" fmla="*/ 66 w 239"/>
                  <a:gd name="T27" fmla="*/ 97 h 259"/>
                  <a:gd name="T28" fmla="*/ 88 w 239"/>
                  <a:gd name="T29" fmla="*/ 130 h 259"/>
                  <a:gd name="T30" fmla="*/ 97 w 239"/>
                  <a:gd name="T31" fmla="*/ 130 h 259"/>
                  <a:gd name="T32" fmla="*/ 120 w 239"/>
                  <a:gd name="T33" fmla="*/ 162 h 259"/>
                  <a:gd name="T34" fmla="*/ 142 w 239"/>
                  <a:gd name="T35" fmla="*/ 173 h 259"/>
                  <a:gd name="T36" fmla="*/ 163 w 239"/>
                  <a:gd name="T37" fmla="*/ 205 h 259"/>
                  <a:gd name="T38" fmla="*/ 185 w 239"/>
                  <a:gd name="T39" fmla="*/ 205 h 259"/>
                  <a:gd name="T40" fmla="*/ 196 w 239"/>
                  <a:gd name="T41" fmla="*/ 238 h 259"/>
                  <a:gd name="T42" fmla="*/ 185 w 239"/>
                  <a:gd name="T43" fmla="*/ 259 h 259"/>
                  <a:gd name="T44" fmla="*/ 196 w 239"/>
                  <a:gd name="T45" fmla="*/ 259 h 259"/>
                  <a:gd name="T46" fmla="*/ 207 w 239"/>
                  <a:gd name="T47" fmla="*/ 238 h 259"/>
                  <a:gd name="T48" fmla="*/ 207 w 239"/>
                  <a:gd name="T49" fmla="*/ 184 h 259"/>
                  <a:gd name="T50" fmla="*/ 228 w 239"/>
                  <a:gd name="T51" fmla="*/ 216 h 259"/>
                  <a:gd name="T52" fmla="*/ 239 w 239"/>
                  <a:gd name="T53" fmla="*/ 205 h 259"/>
                  <a:gd name="T54" fmla="*/ 185 w 239"/>
                  <a:gd name="T55" fmla="*/ 162 h 259"/>
                  <a:gd name="T56" fmla="*/ 196 w 239"/>
                  <a:gd name="T57" fmla="*/ 151 h 259"/>
                  <a:gd name="T58" fmla="*/ 185 w 239"/>
                  <a:gd name="T59" fmla="*/ 151 h 259"/>
                  <a:gd name="T60" fmla="*/ 153 w 239"/>
                  <a:gd name="T61" fmla="*/ 130 h 259"/>
                  <a:gd name="T62" fmla="*/ 142 w 239"/>
                  <a:gd name="T63" fmla="*/ 108 h 259"/>
                  <a:gd name="T64" fmla="*/ 120 w 239"/>
                  <a:gd name="T65" fmla="*/ 87 h 259"/>
                  <a:gd name="T66" fmla="*/ 120 w 239"/>
                  <a:gd name="T67" fmla="*/ 43 h 259"/>
                  <a:gd name="T68" fmla="*/ 142 w 239"/>
                  <a:gd name="T69" fmla="*/ 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259">
                    <a:moveTo>
                      <a:pt x="142" y="43"/>
                    </a:moveTo>
                    <a:lnTo>
                      <a:pt x="142" y="11"/>
                    </a:lnTo>
                    <a:lnTo>
                      <a:pt x="120" y="0"/>
                    </a:lnTo>
                    <a:lnTo>
                      <a:pt x="76" y="0"/>
                    </a:lnTo>
                    <a:lnTo>
                      <a:pt x="66" y="22"/>
                    </a:lnTo>
                    <a:lnTo>
                      <a:pt x="55" y="11"/>
                    </a:lnTo>
                    <a:lnTo>
                      <a:pt x="55" y="22"/>
                    </a:lnTo>
                    <a:lnTo>
                      <a:pt x="33" y="22"/>
                    </a:lnTo>
                    <a:lnTo>
                      <a:pt x="12" y="43"/>
                    </a:lnTo>
                    <a:lnTo>
                      <a:pt x="0" y="43"/>
                    </a:lnTo>
                    <a:lnTo>
                      <a:pt x="0" y="65"/>
                    </a:lnTo>
                    <a:lnTo>
                      <a:pt x="12" y="97"/>
                    </a:lnTo>
                    <a:lnTo>
                      <a:pt x="33" y="87"/>
                    </a:lnTo>
                    <a:lnTo>
                      <a:pt x="66" y="97"/>
                    </a:lnTo>
                    <a:lnTo>
                      <a:pt x="88" y="130"/>
                    </a:lnTo>
                    <a:lnTo>
                      <a:pt x="97" y="130"/>
                    </a:lnTo>
                    <a:lnTo>
                      <a:pt x="120" y="162"/>
                    </a:lnTo>
                    <a:lnTo>
                      <a:pt x="142" y="173"/>
                    </a:lnTo>
                    <a:lnTo>
                      <a:pt x="163" y="205"/>
                    </a:lnTo>
                    <a:lnTo>
                      <a:pt x="185" y="205"/>
                    </a:lnTo>
                    <a:lnTo>
                      <a:pt x="196" y="238"/>
                    </a:lnTo>
                    <a:lnTo>
                      <a:pt x="185" y="259"/>
                    </a:lnTo>
                    <a:lnTo>
                      <a:pt x="196" y="259"/>
                    </a:lnTo>
                    <a:lnTo>
                      <a:pt x="207" y="238"/>
                    </a:lnTo>
                    <a:lnTo>
                      <a:pt x="207" y="184"/>
                    </a:lnTo>
                    <a:lnTo>
                      <a:pt x="228" y="216"/>
                    </a:lnTo>
                    <a:lnTo>
                      <a:pt x="239" y="205"/>
                    </a:lnTo>
                    <a:lnTo>
                      <a:pt x="185" y="162"/>
                    </a:lnTo>
                    <a:lnTo>
                      <a:pt x="196" y="151"/>
                    </a:lnTo>
                    <a:lnTo>
                      <a:pt x="185" y="151"/>
                    </a:lnTo>
                    <a:lnTo>
                      <a:pt x="153" y="130"/>
                    </a:lnTo>
                    <a:lnTo>
                      <a:pt x="142" y="108"/>
                    </a:lnTo>
                    <a:lnTo>
                      <a:pt x="120" y="87"/>
                    </a:lnTo>
                    <a:lnTo>
                      <a:pt x="120" y="43"/>
                    </a:lnTo>
                    <a:lnTo>
                      <a:pt x="142"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0" name="Freeform 287"/>
              <p:cNvSpPr>
                <a:spLocks/>
              </p:cNvSpPr>
              <p:nvPr/>
            </p:nvSpPr>
            <p:spPr bwMode="auto">
              <a:xfrm>
                <a:off x="4129" y="1596"/>
                <a:ext cx="239" cy="259"/>
              </a:xfrm>
              <a:custGeom>
                <a:avLst/>
                <a:gdLst>
                  <a:gd name="T0" fmla="*/ 142 w 239"/>
                  <a:gd name="T1" fmla="*/ 43 h 259"/>
                  <a:gd name="T2" fmla="*/ 142 w 239"/>
                  <a:gd name="T3" fmla="*/ 11 h 259"/>
                  <a:gd name="T4" fmla="*/ 120 w 239"/>
                  <a:gd name="T5" fmla="*/ 0 h 259"/>
                  <a:gd name="T6" fmla="*/ 76 w 239"/>
                  <a:gd name="T7" fmla="*/ 0 h 259"/>
                  <a:gd name="T8" fmla="*/ 66 w 239"/>
                  <a:gd name="T9" fmla="*/ 22 h 259"/>
                  <a:gd name="T10" fmla="*/ 55 w 239"/>
                  <a:gd name="T11" fmla="*/ 11 h 259"/>
                  <a:gd name="T12" fmla="*/ 55 w 239"/>
                  <a:gd name="T13" fmla="*/ 22 h 259"/>
                  <a:gd name="T14" fmla="*/ 33 w 239"/>
                  <a:gd name="T15" fmla="*/ 22 h 259"/>
                  <a:gd name="T16" fmla="*/ 12 w 239"/>
                  <a:gd name="T17" fmla="*/ 43 h 259"/>
                  <a:gd name="T18" fmla="*/ 0 w 239"/>
                  <a:gd name="T19" fmla="*/ 43 h 259"/>
                  <a:gd name="T20" fmla="*/ 0 w 239"/>
                  <a:gd name="T21" fmla="*/ 65 h 259"/>
                  <a:gd name="T22" fmla="*/ 12 w 239"/>
                  <a:gd name="T23" fmla="*/ 97 h 259"/>
                  <a:gd name="T24" fmla="*/ 33 w 239"/>
                  <a:gd name="T25" fmla="*/ 87 h 259"/>
                  <a:gd name="T26" fmla="*/ 66 w 239"/>
                  <a:gd name="T27" fmla="*/ 97 h 259"/>
                  <a:gd name="T28" fmla="*/ 88 w 239"/>
                  <a:gd name="T29" fmla="*/ 130 h 259"/>
                  <a:gd name="T30" fmla="*/ 97 w 239"/>
                  <a:gd name="T31" fmla="*/ 130 h 259"/>
                  <a:gd name="T32" fmla="*/ 120 w 239"/>
                  <a:gd name="T33" fmla="*/ 162 h 259"/>
                  <a:gd name="T34" fmla="*/ 142 w 239"/>
                  <a:gd name="T35" fmla="*/ 173 h 259"/>
                  <a:gd name="T36" fmla="*/ 163 w 239"/>
                  <a:gd name="T37" fmla="*/ 205 h 259"/>
                  <a:gd name="T38" fmla="*/ 185 w 239"/>
                  <a:gd name="T39" fmla="*/ 205 h 259"/>
                  <a:gd name="T40" fmla="*/ 196 w 239"/>
                  <a:gd name="T41" fmla="*/ 238 h 259"/>
                  <a:gd name="T42" fmla="*/ 185 w 239"/>
                  <a:gd name="T43" fmla="*/ 259 h 259"/>
                  <a:gd name="T44" fmla="*/ 196 w 239"/>
                  <a:gd name="T45" fmla="*/ 259 h 259"/>
                  <a:gd name="T46" fmla="*/ 207 w 239"/>
                  <a:gd name="T47" fmla="*/ 238 h 259"/>
                  <a:gd name="T48" fmla="*/ 207 w 239"/>
                  <a:gd name="T49" fmla="*/ 184 h 259"/>
                  <a:gd name="T50" fmla="*/ 228 w 239"/>
                  <a:gd name="T51" fmla="*/ 216 h 259"/>
                  <a:gd name="T52" fmla="*/ 239 w 239"/>
                  <a:gd name="T53" fmla="*/ 205 h 259"/>
                  <a:gd name="T54" fmla="*/ 185 w 239"/>
                  <a:gd name="T55" fmla="*/ 162 h 259"/>
                  <a:gd name="T56" fmla="*/ 196 w 239"/>
                  <a:gd name="T57" fmla="*/ 151 h 259"/>
                  <a:gd name="T58" fmla="*/ 185 w 239"/>
                  <a:gd name="T59" fmla="*/ 151 h 259"/>
                  <a:gd name="T60" fmla="*/ 153 w 239"/>
                  <a:gd name="T61" fmla="*/ 130 h 259"/>
                  <a:gd name="T62" fmla="*/ 142 w 239"/>
                  <a:gd name="T63" fmla="*/ 108 h 259"/>
                  <a:gd name="T64" fmla="*/ 120 w 239"/>
                  <a:gd name="T65" fmla="*/ 87 h 259"/>
                  <a:gd name="T66" fmla="*/ 120 w 239"/>
                  <a:gd name="T67" fmla="*/ 43 h 259"/>
                  <a:gd name="T68" fmla="*/ 142 w 239"/>
                  <a:gd name="T69" fmla="*/ 43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9" h="259">
                    <a:moveTo>
                      <a:pt x="142" y="43"/>
                    </a:moveTo>
                    <a:lnTo>
                      <a:pt x="142" y="11"/>
                    </a:lnTo>
                    <a:lnTo>
                      <a:pt x="120" y="0"/>
                    </a:lnTo>
                    <a:lnTo>
                      <a:pt x="76" y="0"/>
                    </a:lnTo>
                    <a:lnTo>
                      <a:pt x="66" y="22"/>
                    </a:lnTo>
                    <a:lnTo>
                      <a:pt x="55" y="11"/>
                    </a:lnTo>
                    <a:lnTo>
                      <a:pt x="55" y="22"/>
                    </a:lnTo>
                    <a:lnTo>
                      <a:pt x="33" y="22"/>
                    </a:lnTo>
                    <a:lnTo>
                      <a:pt x="12" y="43"/>
                    </a:lnTo>
                    <a:lnTo>
                      <a:pt x="0" y="43"/>
                    </a:lnTo>
                    <a:lnTo>
                      <a:pt x="0" y="65"/>
                    </a:lnTo>
                    <a:lnTo>
                      <a:pt x="12" y="97"/>
                    </a:lnTo>
                    <a:lnTo>
                      <a:pt x="33" y="87"/>
                    </a:lnTo>
                    <a:lnTo>
                      <a:pt x="66" y="97"/>
                    </a:lnTo>
                    <a:lnTo>
                      <a:pt x="88" y="130"/>
                    </a:lnTo>
                    <a:lnTo>
                      <a:pt x="97" y="130"/>
                    </a:lnTo>
                    <a:lnTo>
                      <a:pt x="120" y="162"/>
                    </a:lnTo>
                    <a:lnTo>
                      <a:pt x="142" y="173"/>
                    </a:lnTo>
                    <a:lnTo>
                      <a:pt x="163" y="205"/>
                    </a:lnTo>
                    <a:lnTo>
                      <a:pt x="185" y="205"/>
                    </a:lnTo>
                    <a:lnTo>
                      <a:pt x="196" y="238"/>
                    </a:lnTo>
                    <a:lnTo>
                      <a:pt x="185" y="259"/>
                    </a:lnTo>
                    <a:lnTo>
                      <a:pt x="196" y="259"/>
                    </a:lnTo>
                    <a:lnTo>
                      <a:pt x="207" y="238"/>
                    </a:lnTo>
                    <a:lnTo>
                      <a:pt x="207" y="184"/>
                    </a:lnTo>
                    <a:lnTo>
                      <a:pt x="228" y="216"/>
                    </a:lnTo>
                    <a:lnTo>
                      <a:pt x="239" y="205"/>
                    </a:lnTo>
                    <a:lnTo>
                      <a:pt x="185" y="162"/>
                    </a:lnTo>
                    <a:lnTo>
                      <a:pt x="196" y="151"/>
                    </a:lnTo>
                    <a:lnTo>
                      <a:pt x="185" y="151"/>
                    </a:lnTo>
                    <a:lnTo>
                      <a:pt x="153" y="130"/>
                    </a:lnTo>
                    <a:lnTo>
                      <a:pt x="142" y="108"/>
                    </a:lnTo>
                    <a:lnTo>
                      <a:pt x="120" y="87"/>
                    </a:lnTo>
                    <a:lnTo>
                      <a:pt x="120" y="43"/>
                    </a:lnTo>
                    <a:lnTo>
                      <a:pt x="142"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1" name="Freeform 288"/>
              <p:cNvSpPr>
                <a:spLocks/>
              </p:cNvSpPr>
              <p:nvPr/>
            </p:nvSpPr>
            <p:spPr bwMode="auto">
              <a:xfrm>
                <a:off x="4271" y="1596"/>
                <a:ext cx="53" cy="43"/>
              </a:xfrm>
              <a:custGeom>
                <a:avLst/>
                <a:gdLst>
                  <a:gd name="T0" fmla="*/ 0 w 53"/>
                  <a:gd name="T1" fmla="*/ 43 h 43"/>
                  <a:gd name="T2" fmla="*/ 21 w 53"/>
                  <a:gd name="T3" fmla="*/ 43 h 43"/>
                  <a:gd name="T4" fmla="*/ 42 w 53"/>
                  <a:gd name="T5" fmla="*/ 11 h 43"/>
                  <a:gd name="T6" fmla="*/ 53 w 53"/>
                  <a:gd name="T7" fmla="*/ 11 h 43"/>
                  <a:gd name="T8" fmla="*/ 53 w 53"/>
                  <a:gd name="T9" fmla="*/ 0 h 43"/>
                  <a:gd name="T10" fmla="*/ 0 w 53"/>
                  <a:gd name="T11" fmla="*/ 11 h 43"/>
                  <a:gd name="T12" fmla="*/ 0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0" y="43"/>
                    </a:moveTo>
                    <a:lnTo>
                      <a:pt x="21" y="43"/>
                    </a:lnTo>
                    <a:lnTo>
                      <a:pt x="42" y="11"/>
                    </a:lnTo>
                    <a:lnTo>
                      <a:pt x="53" y="11"/>
                    </a:lnTo>
                    <a:lnTo>
                      <a:pt x="53" y="0"/>
                    </a:lnTo>
                    <a:lnTo>
                      <a:pt x="0" y="11"/>
                    </a:lnTo>
                    <a:lnTo>
                      <a:pt x="0" y="43"/>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2" name="Freeform 289"/>
              <p:cNvSpPr>
                <a:spLocks/>
              </p:cNvSpPr>
              <p:nvPr/>
            </p:nvSpPr>
            <p:spPr bwMode="auto">
              <a:xfrm>
                <a:off x="4271" y="1596"/>
                <a:ext cx="53" cy="43"/>
              </a:xfrm>
              <a:custGeom>
                <a:avLst/>
                <a:gdLst>
                  <a:gd name="T0" fmla="*/ 0 w 53"/>
                  <a:gd name="T1" fmla="*/ 43 h 43"/>
                  <a:gd name="T2" fmla="*/ 21 w 53"/>
                  <a:gd name="T3" fmla="*/ 43 h 43"/>
                  <a:gd name="T4" fmla="*/ 42 w 53"/>
                  <a:gd name="T5" fmla="*/ 11 h 43"/>
                  <a:gd name="T6" fmla="*/ 53 w 53"/>
                  <a:gd name="T7" fmla="*/ 11 h 43"/>
                  <a:gd name="T8" fmla="*/ 53 w 53"/>
                  <a:gd name="T9" fmla="*/ 0 h 43"/>
                  <a:gd name="T10" fmla="*/ 0 w 53"/>
                  <a:gd name="T11" fmla="*/ 11 h 43"/>
                  <a:gd name="T12" fmla="*/ 0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0" y="43"/>
                    </a:moveTo>
                    <a:lnTo>
                      <a:pt x="21" y="43"/>
                    </a:lnTo>
                    <a:lnTo>
                      <a:pt x="42" y="11"/>
                    </a:lnTo>
                    <a:lnTo>
                      <a:pt x="53" y="11"/>
                    </a:lnTo>
                    <a:lnTo>
                      <a:pt x="53" y="0"/>
                    </a:lnTo>
                    <a:lnTo>
                      <a:pt x="0" y="11"/>
                    </a:lnTo>
                    <a:lnTo>
                      <a:pt x="0"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3" name="Freeform 290"/>
              <p:cNvSpPr>
                <a:spLocks/>
              </p:cNvSpPr>
              <p:nvPr/>
            </p:nvSpPr>
            <p:spPr bwMode="auto">
              <a:xfrm>
                <a:off x="4271" y="1596"/>
                <a:ext cx="53" cy="43"/>
              </a:xfrm>
              <a:custGeom>
                <a:avLst/>
                <a:gdLst>
                  <a:gd name="T0" fmla="*/ 0 w 53"/>
                  <a:gd name="T1" fmla="*/ 43 h 43"/>
                  <a:gd name="T2" fmla="*/ 21 w 53"/>
                  <a:gd name="T3" fmla="*/ 43 h 43"/>
                  <a:gd name="T4" fmla="*/ 42 w 53"/>
                  <a:gd name="T5" fmla="*/ 11 h 43"/>
                  <a:gd name="T6" fmla="*/ 53 w 53"/>
                  <a:gd name="T7" fmla="*/ 11 h 43"/>
                  <a:gd name="T8" fmla="*/ 53 w 53"/>
                  <a:gd name="T9" fmla="*/ 0 h 43"/>
                  <a:gd name="T10" fmla="*/ 0 w 53"/>
                  <a:gd name="T11" fmla="*/ 11 h 43"/>
                  <a:gd name="T12" fmla="*/ 0 w 53"/>
                  <a:gd name="T13" fmla="*/ 43 h 43"/>
                </a:gdLst>
                <a:ahLst/>
                <a:cxnLst>
                  <a:cxn ang="0">
                    <a:pos x="T0" y="T1"/>
                  </a:cxn>
                  <a:cxn ang="0">
                    <a:pos x="T2" y="T3"/>
                  </a:cxn>
                  <a:cxn ang="0">
                    <a:pos x="T4" y="T5"/>
                  </a:cxn>
                  <a:cxn ang="0">
                    <a:pos x="T6" y="T7"/>
                  </a:cxn>
                  <a:cxn ang="0">
                    <a:pos x="T8" y="T9"/>
                  </a:cxn>
                  <a:cxn ang="0">
                    <a:pos x="T10" y="T11"/>
                  </a:cxn>
                  <a:cxn ang="0">
                    <a:pos x="T12" y="T13"/>
                  </a:cxn>
                </a:cxnLst>
                <a:rect l="0" t="0" r="r" b="b"/>
                <a:pathLst>
                  <a:path w="53" h="43">
                    <a:moveTo>
                      <a:pt x="0" y="43"/>
                    </a:moveTo>
                    <a:lnTo>
                      <a:pt x="21" y="43"/>
                    </a:lnTo>
                    <a:lnTo>
                      <a:pt x="42" y="11"/>
                    </a:lnTo>
                    <a:lnTo>
                      <a:pt x="53" y="11"/>
                    </a:lnTo>
                    <a:lnTo>
                      <a:pt x="53" y="0"/>
                    </a:lnTo>
                    <a:lnTo>
                      <a:pt x="0" y="11"/>
                    </a:lnTo>
                    <a:lnTo>
                      <a:pt x="0" y="43"/>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4" name="Freeform 291"/>
              <p:cNvSpPr>
                <a:spLocks/>
              </p:cNvSpPr>
              <p:nvPr/>
            </p:nvSpPr>
            <p:spPr bwMode="auto">
              <a:xfrm>
                <a:off x="4400" y="1553"/>
                <a:ext cx="195" cy="150"/>
              </a:xfrm>
              <a:custGeom>
                <a:avLst/>
                <a:gdLst>
                  <a:gd name="T0" fmla="*/ 0 w 195"/>
                  <a:gd name="T1" fmla="*/ 65 h 150"/>
                  <a:gd name="T2" fmla="*/ 21 w 195"/>
                  <a:gd name="T3" fmla="*/ 108 h 150"/>
                  <a:gd name="T4" fmla="*/ 54 w 195"/>
                  <a:gd name="T5" fmla="*/ 108 h 150"/>
                  <a:gd name="T6" fmla="*/ 54 w 195"/>
                  <a:gd name="T7" fmla="*/ 129 h 150"/>
                  <a:gd name="T8" fmla="*/ 65 w 195"/>
                  <a:gd name="T9" fmla="*/ 140 h 150"/>
                  <a:gd name="T10" fmla="*/ 75 w 195"/>
                  <a:gd name="T11" fmla="*/ 140 h 150"/>
                  <a:gd name="T12" fmla="*/ 119 w 195"/>
                  <a:gd name="T13" fmla="*/ 150 h 150"/>
                  <a:gd name="T14" fmla="*/ 140 w 195"/>
                  <a:gd name="T15" fmla="*/ 129 h 150"/>
                  <a:gd name="T16" fmla="*/ 173 w 195"/>
                  <a:gd name="T17" fmla="*/ 140 h 150"/>
                  <a:gd name="T18" fmla="*/ 173 w 195"/>
                  <a:gd name="T19" fmla="*/ 129 h 150"/>
                  <a:gd name="T20" fmla="*/ 195 w 195"/>
                  <a:gd name="T21" fmla="*/ 108 h 150"/>
                  <a:gd name="T22" fmla="*/ 195 w 195"/>
                  <a:gd name="T23" fmla="*/ 97 h 150"/>
                  <a:gd name="T24" fmla="*/ 162 w 195"/>
                  <a:gd name="T25" fmla="*/ 97 h 150"/>
                  <a:gd name="T26" fmla="*/ 162 w 195"/>
                  <a:gd name="T27" fmla="*/ 43 h 150"/>
                  <a:gd name="T28" fmla="*/ 140 w 195"/>
                  <a:gd name="T29" fmla="*/ 0 h 150"/>
                  <a:gd name="T30" fmla="*/ 130 w 195"/>
                  <a:gd name="T31" fmla="*/ 0 h 150"/>
                  <a:gd name="T32" fmla="*/ 97 w 195"/>
                  <a:gd name="T33" fmla="*/ 22 h 150"/>
                  <a:gd name="T34" fmla="*/ 32 w 195"/>
                  <a:gd name="T35" fmla="*/ 22 h 150"/>
                  <a:gd name="T36" fmla="*/ 21 w 195"/>
                  <a:gd name="T37" fmla="*/ 65 h 150"/>
                  <a:gd name="T38" fmla="*/ 0 w 195"/>
                  <a:gd name="T39" fmla="*/ 6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 h="150">
                    <a:moveTo>
                      <a:pt x="0" y="65"/>
                    </a:moveTo>
                    <a:lnTo>
                      <a:pt x="21" y="108"/>
                    </a:lnTo>
                    <a:lnTo>
                      <a:pt x="54" y="108"/>
                    </a:lnTo>
                    <a:lnTo>
                      <a:pt x="54" y="129"/>
                    </a:lnTo>
                    <a:lnTo>
                      <a:pt x="65" y="140"/>
                    </a:lnTo>
                    <a:lnTo>
                      <a:pt x="75" y="140"/>
                    </a:lnTo>
                    <a:lnTo>
                      <a:pt x="119" y="150"/>
                    </a:lnTo>
                    <a:lnTo>
                      <a:pt x="140" y="129"/>
                    </a:lnTo>
                    <a:lnTo>
                      <a:pt x="173" y="140"/>
                    </a:lnTo>
                    <a:lnTo>
                      <a:pt x="173" y="129"/>
                    </a:lnTo>
                    <a:lnTo>
                      <a:pt x="195" y="108"/>
                    </a:lnTo>
                    <a:lnTo>
                      <a:pt x="195" y="97"/>
                    </a:lnTo>
                    <a:lnTo>
                      <a:pt x="162" y="97"/>
                    </a:lnTo>
                    <a:lnTo>
                      <a:pt x="162" y="43"/>
                    </a:lnTo>
                    <a:lnTo>
                      <a:pt x="140" y="0"/>
                    </a:lnTo>
                    <a:lnTo>
                      <a:pt x="130" y="0"/>
                    </a:lnTo>
                    <a:lnTo>
                      <a:pt x="97" y="22"/>
                    </a:lnTo>
                    <a:lnTo>
                      <a:pt x="32" y="22"/>
                    </a:lnTo>
                    <a:lnTo>
                      <a:pt x="21" y="65"/>
                    </a:lnTo>
                    <a:lnTo>
                      <a:pt x="0" y="65"/>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5" name="Freeform 292"/>
              <p:cNvSpPr>
                <a:spLocks/>
              </p:cNvSpPr>
              <p:nvPr/>
            </p:nvSpPr>
            <p:spPr bwMode="auto">
              <a:xfrm>
                <a:off x="4400" y="1553"/>
                <a:ext cx="195" cy="150"/>
              </a:xfrm>
              <a:custGeom>
                <a:avLst/>
                <a:gdLst>
                  <a:gd name="T0" fmla="*/ 0 w 195"/>
                  <a:gd name="T1" fmla="*/ 65 h 150"/>
                  <a:gd name="T2" fmla="*/ 21 w 195"/>
                  <a:gd name="T3" fmla="*/ 108 h 150"/>
                  <a:gd name="T4" fmla="*/ 54 w 195"/>
                  <a:gd name="T5" fmla="*/ 108 h 150"/>
                  <a:gd name="T6" fmla="*/ 54 w 195"/>
                  <a:gd name="T7" fmla="*/ 129 h 150"/>
                  <a:gd name="T8" fmla="*/ 65 w 195"/>
                  <a:gd name="T9" fmla="*/ 140 h 150"/>
                  <a:gd name="T10" fmla="*/ 75 w 195"/>
                  <a:gd name="T11" fmla="*/ 140 h 150"/>
                  <a:gd name="T12" fmla="*/ 119 w 195"/>
                  <a:gd name="T13" fmla="*/ 150 h 150"/>
                  <a:gd name="T14" fmla="*/ 140 w 195"/>
                  <a:gd name="T15" fmla="*/ 129 h 150"/>
                  <a:gd name="T16" fmla="*/ 173 w 195"/>
                  <a:gd name="T17" fmla="*/ 140 h 150"/>
                  <a:gd name="T18" fmla="*/ 173 w 195"/>
                  <a:gd name="T19" fmla="*/ 129 h 150"/>
                  <a:gd name="T20" fmla="*/ 195 w 195"/>
                  <a:gd name="T21" fmla="*/ 108 h 150"/>
                  <a:gd name="T22" fmla="*/ 195 w 195"/>
                  <a:gd name="T23" fmla="*/ 97 h 150"/>
                  <a:gd name="T24" fmla="*/ 162 w 195"/>
                  <a:gd name="T25" fmla="*/ 97 h 150"/>
                  <a:gd name="T26" fmla="*/ 162 w 195"/>
                  <a:gd name="T27" fmla="*/ 43 h 150"/>
                  <a:gd name="T28" fmla="*/ 140 w 195"/>
                  <a:gd name="T29" fmla="*/ 0 h 150"/>
                  <a:gd name="T30" fmla="*/ 130 w 195"/>
                  <a:gd name="T31" fmla="*/ 0 h 150"/>
                  <a:gd name="T32" fmla="*/ 97 w 195"/>
                  <a:gd name="T33" fmla="*/ 22 h 150"/>
                  <a:gd name="T34" fmla="*/ 32 w 195"/>
                  <a:gd name="T35" fmla="*/ 22 h 150"/>
                  <a:gd name="T36" fmla="*/ 21 w 195"/>
                  <a:gd name="T37" fmla="*/ 65 h 150"/>
                  <a:gd name="T38" fmla="*/ 0 w 195"/>
                  <a:gd name="T39" fmla="*/ 6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 h="150">
                    <a:moveTo>
                      <a:pt x="0" y="65"/>
                    </a:moveTo>
                    <a:lnTo>
                      <a:pt x="21" y="108"/>
                    </a:lnTo>
                    <a:lnTo>
                      <a:pt x="54" y="108"/>
                    </a:lnTo>
                    <a:lnTo>
                      <a:pt x="54" y="129"/>
                    </a:lnTo>
                    <a:lnTo>
                      <a:pt x="65" y="140"/>
                    </a:lnTo>
                    <a:lnTo>
                      <a:pt x="75" y="140"/>
                    </a:lnTo>
                    <a:lnTo>
                      <a:pt x="119" y="150"/>
                    </a:lnTo>
                    <a:lnTo>
                      <a:pt x="140" y="129"/>
                    </a:lnTo>
                    <a:lnTo>
                      <a:pt x="173" y="140"/>
                    </a:lnTo>
                    <a:lnTo>
                      <a:pt x="173" y="129"/>
                    </a:lnTo>
                    <a:lnTo>
                      <a:pt x="195" y="108"/>
                    </a:lnTo>
                    <a:lnTo>
                      <a:pt x="195" y="97"/>
                    </a:lnTo>
                    <a:lnTo>
                      <a:pt x="162" y="97"/>
                    </a:lnTo>
                    <a:lnTo>
                      <a:pt x="162" y="43"/>
                    </a:lnTo>
                    <a:lnTo>
                      <a:pt x="140" y="0"/>
                    </a:lnTo>
                    <a:lnTo>
                      <a:pt x="130" y="0"/>
                    </a:lnTo>
                    <a:lnTo>
                      <a:pt x="97" y="22"/>
                    </a:lnTo>
                    <a:lnTo>
                      <a:pt x="32" y="22"/>
                    </a:lnTo>
                    <a:lnTo>
                      <a:pt x="21" y="65"/>
                    </a:lnTo>
                    <a:lnTo>
                      <a:pt x="0" y="6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6" name="Freeform 293"/>
              <p:cNvSpPr>
                <a:spLocks/>
              </p:cNvSpPr>
              <p:nvPr/>
            </p:nvSpPr>
            <p:spPr bwMode="auto">
              <a:xfrm>
                <a:off x="4400" y="1553"/>
                <a:ext cx="195" cy="150"/>
              </a:xfrm>
              <a:custGeom>
                <a:avLst/>
                <a:gdLst>
                  <a:gd name="T0" fmla="*/ 0 w 195"/>
                  <a:gd name="T1" fmla="*/ 65 h 150"/>
                  <a:gd name="T2" fmla="*/ 21 w 195"/>
                  <a:gd name="T3" fmla="*/ 108 h 150"/>
                  <a:gd name="T4" fmla="*/ 54 w 195"/>
                  <a:gd name="T5" fmla="*/ 108 h 150"/>
                  <a:gd name="T6" fmla="*/ 54 w 195"/>
                  <a:gd name="T7" fmla="*/ 129 h 150"/>
                  <a:gd name="T8" fmla="*/ 65 w 195"/>
                  <a:gd name="T9" fmla="*/ 140 h 150"/>
                  <a:gd name="T10" fmla="*/ 75 w 195"/>
                  <a:gd name="T11" fmla="*/ 140 h 150"/>
                  <a:gd name="T12" fmla="*/ 119 w 195"/>
                  <a:gd name="T13" fmla="*/ 150 h 150"/>
                  <a:gd name="T14" fmla="*/ 140 w 195"/>
                  <a:gd name="T15" fmla="*/ 129 h 150"/>
                  <a:gd name="T16" fmla="*/ 173 w 195"/>
                  <a:gd name="T17" fmla="*/ 140 h 150"/>
                  <a:gd name="T18" fmla="*/ 173 w 195"/>
                  <a:gd name="T19" fmla="*/ 129 h 150"/>
                  <a:gd name="T20" fmla="*/ 195 w 195"/>
                  <a:gd name="T21" fmla="*/ 108 h 150"/>
                  <a:gd name="T22" fmla="*/ 195 w 195"/>
                  <a:gd name="T23" fmla="*/ 97 h 150"/>
                  <a:gd name="T24" fmla="*/ 162 w 195"/>
                  <a:gd name="T25" fmla="*/ 97 h 150"/>
                  <a:gd name="T26" fmla="*/ 162 w 195"/>
                  <a:gd name="T27" fmla="*/ 43 h 150"/>
                  <a:gd name="T28" fmla="*/ 140 w 195"/>
                  <a:gd name="T29" fmla="*/ 0 h 150"/>
                  <a:gd name="T30" fmla="*/ 130 w 195"/>
                  <a:gd name="T31" fmla="*/ 0 h 150"/>
                  <a:gd name="T32" fmla="*/ 97 w 195"/>
                  <a:gd name="T33" fmla="*/ 22 h 150"/>
                  <a:gd name="T34" fmla="*/ 32 w 195"/>
                  <a:gd name="T35" fmla="*/ 22 h 150"/>
                  <a:gd name="T36" fmla="*/ 21 w 195"/>
                  <a:gd name="T37" fmla="*/ 65 h 150"/>
                  <a:gd name="T38" fmla="*/ 0 w 195"/>
                  <a:gd name="T39" fmla="*/ 65 h 1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95" h="150">
                    <a:moveTo>
                      <a:pt x="0" y="65"/>
                    </a:moveTo>
                    <a:lnTo>
                      <a:pt x="21" y="108"/>
                    </a:lnTo>
                    <a:lnTo>
                      <a:pt x="54" y="108"/>
                    </a:lnTo>
                    <a:lnTo>
                      <a:pt x="54" y="129"/>
                    </a:lnTo>
                    <a:lnTo>
                      <a:pt x="65" y="140"/>
                    </a:lnTo>
                    <a:lnTo>
                      <a:pt x="75" y="140"/>
                    </a:lnTo>
                    <a:lnTo>
                      <a:pt x="119" y="150"/>
                    </a:lnTo>
                    <a:lnTo>
                      <a:pt x="140" y="129"/>
                    </a:lnTo>
                    <a:lnTo>
                      <a:pt x="173" y="140"/>
                    </a:lnTo>
                    <a:lnTo>
                      <a:pt x="173" y="129"/>
                    </a:lnTo>
                    <a:lnTo>
                      <a:pt x="195" y="108"/>
                    </a:lnTo>
                    <a:lnTo>
                      <a:pt x="195" y="97"/>
                    </a:lnTo>
                    <a:lnTo>
                      <a:pt x="162" y="97"/>
                    </a:lnTo>
                    <a:lnTo>
                      <a:pt x="162" y="43"/>
                    </a:lnTo>
                    <a:lnTo>
                      <a:pt x="140" y="0"/>
                    </a:lnTo>
                    <a:lnTo>
                      <a:pt x="130" y="0"/>
                    </a:lnTo>
                    <a:lnTo>
                      <a:pt x="97" y="22"/>
                    </a:lnTo>
                    <a:lnTo>
                      <a:pt x="32" y="22"/>
                    </a:lnTo>
                    <a:lnTo>
                      <a:pt x="21" y="65"/>
                    </a:lnTo>
                    <a:lnTo>
                      <a:pt x="0" y="65"/>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7" name="Freeform 294"/>
              <p:cNvSpPr>
                <a:spLocks/>
              </p:cNvSpPr>
              <p:nvPr/>
            </p:nvSpPr>
            <p:spPr bwMode="auto">
              <a:xfrm>
                <a:off x="4324" y="1541"/>
                <a:ext cx="130" cy="98"/>
              </a:xfrm>
              <a:custGeom>
                <a:avLst/>
                <a:gdLst>
                  <a:gd name="T0" fmla="*/ 43 w 130"/>
                  <a:gd name="T1" fmla="*/ 98 h 98"/>
                  <a:gd name="T2" fmla="*/ 76 w 130"/>
                  <a:gd name="T3" fmla="*/ 77 h 98"/>
                  <a:gd name="T4" fmla="*/ 97 w 130"/>
                  <a:gd name="T5" fmla="*/ 77 h 98"/>
                  <a:gd name="T6" fmla="*/ 108 w 130"/>
                  <a:gd name="T7" fmla="*/ 34 h 98"/>
                  <a:gd name="T8" fmla="*/ 130 w 130"/>
                  <a:gd name="T9" fmla="*/ 34 h 98"/>
                  <a:gd name="T10" fmla="*/ 108 w 130"/>
                  <a:gd name="T11" fmla="*/ 12 h 98"/>
                  <a:gd name="T12" fmla="*/ 87 w 130"/>
                  <a:gd name="T13" fmla="*/ 0 h 98"/>
                  <a:gd name="T14" fmla="*/ 32 w 130"/>
                  <a:gd name="T15" fmla="*/ 34 h 98"/>
                  <a:gd name="T16" fmla="*/ 12 w 130"/>
                  <a:gd name="T17" fmla="*/ 34 h 98"/>
                  <a:gd name="T18" fmla="*/ 0 w 130"/>
                  <a:gd name="T19" fmla="*/ 55 h 98"/>
                  <a:gd name="T20" fmla="*/ 0 w 130"/>
                  <a:gd name="T21" fmla="*/ 66 h 98"/>
                  <a:gd name="T22" fmla="*/ 32 w 130"/>
                  <a:gd name="T23" fmla="*/ 98 h 98"/>
                  <a:gd name="T24" fmla="*/ 43 w 130"/>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98">
                    <a:moveTo>
                      <a:pt x="43" y="98"/>
                    </a:moveTo>
                    <a:lnTo>
                      <a:pt x="76" y="77"/>
                    </a:lnTo>
                    <a:lnTo>
                      <a:pt x="97" y="77"/>
                    </a:lnTo>
                    <a:lnTo>
                      <a:pt x="108" y="34"/>
                    </a:lnTo>
                    <a:lnTo>
                      <a:pt x="130" y="34"/>
                    </a:lnTo>
                    <a:lnTo>
                      <a:pt x="108" y="12"/>
                    </a:lnTo>
                    <a:lnTo>
                      <a:pt x="87" y="0"/>
                    </a:lnTo>
                    <a:lnTo>
                      <a:pt x="32" y="34"/>
                    </a:lnTo>
                    <a:lnTo>
                      <a:pt x="12" y="34"/>
                    </a:lnTo>
                    <a:lnTo>
                      <a:pt x="0" y="55"/>
                    </a:lnTo>
                    <a:lnTo>
                      <a:pt x="0" y="66"/>
                    </a:lnTo>
                    <a:lnTo>
                      <a:pt x="32" y="98"/>
                    </a:lnTo>
                    <a:lnTo>
                      <a:pt x="43" y="9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28" name="Freeform 295"/>
              <p:cNvSpPr>
                <a:spLocks/>
              </p:cNvSpPr>
              <p:nvPr/>
            </p:nvSpPr>
            <p:spPr bwMode="auto">
              <a:xfrm>
                <a:off x="4324" y="1541"/>
                <a:ext cx="130" cy="98"/>
              </a:xfrm>
              <a:custGeom>
                <a:avLst/>
                <a:gdLst>
                  <a:gd name="T0" fmla="*/ 43 w 130"/>
                  <a:gd name="T1" fmla="*/ 98 h 98"/>
                  <a:gd name="T2" fmla="*/ 76 w 130"/>
                  <a:gd name="T3" fmla="*/ 77 h 98"/>
                  <a:gd name="T4" fmla="*/ 97 w 130"/>
                  <a:gd name="T5" fmla="*/ 77 h 98"/>
                  <a:gd name="T6" fmla="*/ 108 w 130"/>
                  <a:gd name="T7" fmla="*/ 34 h 98"/>
                  <a:gd name="T8" fmla="*/ 130 w 130"/>
                  <a:gd name="T9" fmla="*/ 34 h 98"/>
                  <a:gd name="T10" fmla="*/ 108 w 130"/>
                  <a:gd name="T11" fmla="*/ 12 h 98"/>
                  <a:gd name="T12" fmla="*/ 87 w 130"/>
                  <a:gd name="T13" fmla="*/ 0 h 98"/>
                  <a:gd name="T14" fmla="*/ 32 w 130"/>
                  <a:gd name="T15" fmla="*/ 34 h 98"/>
                  <a:gd name="T16" fmla="*/ 12 w 130"/>
                  <a:gd name="T17" fmla="*/ 34 h 98"/>
                  <a:gd name="T18" fmla="*/ 0 w 130"/>
                  <a:gd name="T19" fmla="*/ 55 h 98"/>
                  <a:gd name="T20" fmla="*/ 0 w 130"/>
                  <a:gd name="T21" fmla="*/ 66 h 98"/>
                  <a:gd name="T22" fmla="*/ 32 w 130"/>
                  <a:gd name="T23" fmla="*/ 98 h 98"/>
                  <a:gd name="T24" fmla="*/ 43 w 130"/>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98">
                    <a:moveTo>
                      <a:pt x="43" y="98"/>
                    </a:moveTo>
                    <a:lnTo>
                      <a:pt x="76" y="77"/>
                    </a:lnTo>
                    <a:lnTo>
                      <a:pt x="97" y="77"/>
                    </a:lnTo>
                    <a:lnTo>
                      <a:pt x="108" y="34"/>
                    </a:lnTo>
                    <a:lnTo>
                      <a:pt x="130" y="34"/>
                    </a:lnTo>
                    <a:lnTo>
                      <a:pt x="108" y="12"/>
                    </a:lnTo>
                    <a:lnTo>
                      <a:pt x="87" y="0"/>
                    </a:lnTo>
                    <a:lnTo>
                      <a:pt x="32" y="34"/>
                    </a:lnTo>
                    <a:lnTo>
                      <a:pt x="12" y="34"/>
                    </a:lnTo>
                    <a:lnTo>
                      <a:pt x="0" y="55"/>
                    </a:lnTo>
                    <a:lnTo>
                      <a:pt x="0" y="66"/>
                    </a:lnTo>
                    <a:lnTo>
                      <a:pt x="32" y="98"/>
                    </a:lnTo>
                    <a:lnTo>
                      <a:pt x="43" y="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29" name="Freeform 296"/>
              <p:cNvSpPr>
                <a:spLocks/>
              </p:cNvSpPr>
              <p:nvPr/>
            </p:nvSpPr>
            <p:spPr bwMode="auto">
              <a:xfrm>
                <a:off x="4324" y="1541"/>
                <a:ext cx="130" cy="98"/>
              </a:xfrm>
              <a:custGeom>
                <a:avLst/>
                <a:gdLst>
                  <a:gd name="T0" fmla="*/ 43 w 130"/>
                  <a:gd name="T1" fmla="*/ 98 h 98"/>
                  <a:gd name="T2" fmla="*/ 76 w 130"/>
                  <a:gd name="T3" fmla="*/ 77 h 98"/>
                  <a:gd name="T4" fmla="*/ 97 w 130"/>
                  <a:gd name="T5" fmla="*/ 77 h 98"/>
                  <a:gd name="T6" fmla="*/ 108 w 130"/>
                  <a:gd name="T7" fmla="*/ 34 h 98"/>
                  <a:gd name="T8" fmla="*/ 130 w 130"/>
                  <a:gd name="T9" fmla="*/ 34 h 98"/>
                  <a:gd name="T10" fmla="*/ 108 w 130"/>
                  <a:gd name="T11" fmla="*/ 12 h 98"/>
                  <a:gd name="T12" fmla="*/ 87 w 130"/>
                  <a:gd name="T13" fmla="*/ 0 h 98"/>
                  <a:gd name="T14" fmla="*/ 32 w 130"/>
                  <a:gd name="T15" fmla="*/ 34 h 98"/>
                  <a:gd name="T16" fmla="*/ 12 w 130"/>
                  <a:gd name="T17" fmla="*/ 34 h 98"/>
                  <a:gd name="T18" fmla="*/ 0 w 130"/>
                  <a:gd name="T19" fmla="*/ 55 h 98"/>
                  <a:gd name="T20" fmla="*/ 0 w 130"/>
                  <a:gd name="T21" fmla="*/ 66 h 98"/>
                  <a:gd name="T22" fmla="*/ 32 w 130"/>
                  <a:gd name="T23" fmla="*/ 98 h 98"/>
                  <a:gd name="T24" fmla="*/ 43 w 130"/>
                  <a:gd name="T25" fmla="*/ 98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0" h="98">
                    <a:moveTo>
                      <a:pt x="43" y="98"/>
                    </a:moveTo>
                    <a:lnTo>
                      <a:pt x="76" y="77"/>
                    </a:lnTo>
                    <a:lnTo>
                      <a:pt x="97" y="77"/>
                    </a:lnTo>
                    <a:lnTo>
                      <a:pt x="108" y="34"/>
                    </a:lnTo>
                    <a:lnTo>
                      <a:pt x="130" y="34"/>
                    </a:lnTo>
                    <a:lnTo>
                      <a:pt x="108" y="12"/>
                    </a:lnTo>
                    <a:lnTo>
                      <a:pt x="87" y="0"/>
                    </a:lnTo>
                    <a:lnTo>
                      <a:pt x="32" y="34"/>
                    </a:lnTo>
                    <a:lnTo>
                      <a:pt x="12" y="34"/>
                    </a:lnTo>
                    <a:lnTo>
                      <a:pt x="0" y="55"/>
                    </a:lnTo>
                    <a:lnTo>
                      <a:pt x="0" y="66"/>
                    </a:lnTo>
                    <a:lnTo>
                      <a:pt x="32" y="98"/>
                    </a:lnTo>
                    <a:lnTo>
                      <a:pt x="43" y="9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0" name="Freeform 297"/>
              <p:cNvSpPr>
                <a:spLocks/>
              </p:cNvSpPr>
              <p:nvPr/>
            </p:nvSpPr>
            <p:spPr bwMode="auto">
              <a:xfrm>
                <a:off x="4400" y="1757"/>
                <a:ext cx="131" cy="108"/>
              </a:xfrm>
              <a:custGeom>
                <a:avLst/>
                <a:gdLst>
                  <a:gd name="T0" fmla="*/ 66 w 131"/>
                  <a:gd name="T1" fmla="*/ 0 h 108"/>
                  <a:gd name="T2" fmla="*/ 21 w 131"/>
                  <a:gd name="T3" fmla="*/ 11 h 108"/>
                  <a:gd name="T4" fmla="*/ 21 w 131"/>
                  <a:gd name="T5" fmla="*/ 22 h 108"/>
                  <a:gd name="T6" fmla="*/ 0 w 131"/>
                  <a:gd name="T7" fmla="*/ 54 h 108"/>
                  <a:gd name="T8" fmla="*/ 21 w 131"/>
                  <a:gd name="T9" fmla="*/ 98 h 108"/>
                  <a:gd name="T10" fmla="*/ 54 w 131"/>
                  <a:gd name="T11" fmla="*/ 98 h 108"/>
                  <a:gd name="T12" fmla="*/ 76 w 131"/>
                  <a:gd name="T13" fmla="*/ 108 h 108"/>
                  <a:gd name="T14" fmla="*/ 76 w 131"/>
                  <a:gd name="T15" fmla="*/ 98 h 108"/>
                  <a:gd name="T16" fmla="*/ 87 w 131"/>
                  <a:gd name="T17" fmla="*/ 98 h 108"/>
                  <a:gd name="T18" fmla="*/ 66 w 131"/>
                  <a:gd name="T19" fmla="*/ 65 h 108"/>
                  <a:gd name="T20" fmla="*/ 54 w 131"/>
                  <a:gd name="T21" fmla="*/ 43 h 108"/>
                  <a:gd name="T22" fmla="*/ 54 w 131"/>
                  <a:gd name="T23" fmla="*/ 22 h 108"/>
                  <a:gd name="T24" fmla="*/ 66 w 131"/>
                  <a:gd name="T25" fmla="*/ 43 h 108"/>
                  <a:gd name="T26" fmla="*/ 76 w 131"/>
                  <a:gd name="T27" fmla="*/ 43 h 108"/>
                  <a:gd name="T28" fmla="*/ 76 w 131"/>
                  <a:gd name="T29" fmla="*/ 22 h 108"/>
                  <a:gd name="T30" fmla="*/ 87 w 131"/>
                  <a:gd name="T31" fmla="*/ 11 h 108"/>
                  <a:gd name="T32" fmla="*/ 120 w 131"/>
                  <a:gd name="T33" fmla="*/ 22 h 108"/>
                  <a:gd name="T34" fmla="*/ 131 w 131"/>
                  <a:gd name="T35" fmla="*/ 0 h 108"/>
                  <a:gd name="T36" fmla="*/ 120 w 131"/>
                  <a:gd name="T37" fmla="*/ 11 h 108"/>
                  <a:gd name="T38" fmla="*/ 87 w 131"/>
                  <a:gd name="T39" fmla="*/ 0 h 108"/>
                  <a:gd name="T40" fmla="*/ 66 w 131"/>
                  <a:gd name="T4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8">
                    <a:moveTo>
                      <a:pt x="66" y="0"/>
                    </a:moveTo>
                    <a:lnTo>
                      <a:pt x="21" y="11"/>
                    </a:lnTo>
                    <a:lnTo>
                      <a:pt x="21" y="22"/>
                    </a:lnTo>
                    <a:lnTo>
                      <a:pt x="0" y="54"/>
                    </a:lnTo>
                    <a:lnTo>
                      <a:pt x="21" y="98"/>
                    </a:lnTo>
                    <a:lnTo>
                      <a:pt x="54" y="98"/>
                    </a:lnTo>
                    <a:lnTo>
                      <a:pt x="76" y="108"/>
                    </a:lnTo>
                    <a:lnTo>
                      <a:pt x="76" y="98"/>
                    </a:lnTo>
                    <a:lnTo>
                      <a:pt x="87" y="98"/>
                    </a:lnTo>
                    <a:lnTo>
                      <a:pt x="66" y="65"/>
                    </a:lnTo>
                    <a:lnTo>
                      <a:pt x="54" y="43"/>
                    </a:lnTo>
                    <a:lnTo>
                      <a:pt x="54" y="22"/>
                    </a:lnTo>
                    <a:lnTo>
                      <a:pt x="66" y="43"/>
                    </a:lnTo>
                    <a:lnTo>
                      <a:pt x="76" y="43"/>
                    </a:lnTo>
                    <a:lnTo>
                      <a:pt x="76" y="22"/>
                    </a:lnTo>
                    <a:lnTo>
                      <a:pt x="87" y="11"/>
                    </a:lnTo>
                    <a:lnTo>
                      <a:pt x="120" y="22"/>
                    </a:lnTo>
                    <a:lnTo>
                      <a:pt x="131" y="0"/>
                    </a:lnTo>
                    <a:lnTo>
                      <a:pt x="120" y="11"/>
                    </a:lnTo>
                    <a:lnTo>
                      <a:pt x="87" y="0"/>
                    </a:lnTo>
                    <a:lnTo>
                      <a:pt x="66" y="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1" name="Freeform 298"/>
              <p:cNvSpPr>
                <a:spLocks/>
              </p:cNvSpPr>
              <p:nvPr/>
            </p:nvSpPr>
            <p:spPr bwMode="auto">
              <a:xfrm>
                <a:off x="4400" y="1757"/>
                <a:ext cx="131" cy="108"/>
              </a:xfrm>
              <a:custGeom>
                <a:avLst/>
                <a:gdLst>
                  <a:gd name="T0" fmla="*/ 66 w 131"/>
                  <a:gd name="T1" fmla="*/ 0 h 108"/>
                  <a:gd name="T2" fmla="*/ 21 w 131"/>
                  <a:gd name="T3" fmla="*/ 11 h 108"/>
                  <a:gd name="T4" fmla="*/ 21 w 131"/>
                  <a:gd name="T5" fmla="*/ 22 h 108"/>
                  <a:gd name="T6" fmla="*/ 0 w 131"/>
                  <a:gd name="T7" fmla="*/ 54 h 108"/>
                  <a:gd name="T8" fmla="*/ 21 w 131"/>
                  <a:gd name="T9" fmla="*/ 98 h 108"/>
                  <a:gd name="T10" fmla="*/ 54 w 131"/>
                  <a:gd name="T11" fmla="*/ 98 h 108"/>
                  <a:gd name="T12" fmla="*/ 76 w 131"/>
                  <a:gd name="T13" fmla="*/ 108 h 108"/>
                  <a:gd name="T14" fmla="*/ 76 w 131"/>
                  <a:gd name="T15" fmla="*/ 98 h 108"/>
                  <a:gd name="T16" fmla="*/ 87 w 131"/>
                  <a:gd name="T17" fmla="*/ 98 h 108"/>
                  <a:gd name="T18" fmla="*/ 66 w 131"/>
                  <a:gd name="T19" fmla="*/ 65 h 108"/>
                  <a:gd name="T20" fmla="*/ 54 w 131"/>
                  <a:gd name="T21" fmla="*/ 43 h 108"/>
                  <a:gd name="T22" fmla="*/ 54 w 131"/>
                  <a:gd name="T23" fmla="*/ 22 h 108"/>
                  <a:gd name="T24" fmla="*/ 66 w 131"/>
                  <a:gd name="T25" fmla="*/ 43 h 108"/>
                  <a:gd name="T26" fmla="*/ 76 w 131"/>
                  <a:gd name="T27" fmla="*/ 43 h 108"/>
                  <a:gd name="T28" fmla="*/ 76 w 131"/>
                  <a:gd name="T29" fmla="*/ 22 h 108"/>
                  <a:gd name="T30" fmla="*/ 87 w 131"/>
                  <a:gd name="T31" fmla="*/ 11 h 108"/>
                  <a:gd name="T32" fmla="*/ 120 w 131"/>
                  <a:gd name="T33" fmla="*/ 22 h 108"/>
                  <a:gd name="T34" fmla="*/ 131 w 131"/>
                  <a:gd name="T35" fmla="*/ 0 h 108"/>
                  <a:gd name="T36" fmla="*/ 120 w 131"/>
                  <a:gd name="T37" fmla="*/ 11 h 108"/>
                  <a:gd name="T38" fmla="*/ 87 w 131"/>
                  <a:gd name="T39" fmla="*/ 0 h 108"/>
                  <a:gd name="T40" fmla="*/ 66 w 131"/>
                  <a:gd name="T4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8">
                    <a:moveTo>
                      <a:pt x="66" y="0"/>
                    </a:moveTo>
                    <a:lnTo>
                      <a:pt x="21" y="11"/>
                    </a:lnTo>
                    <a:lnTo>
                      <a:pt x="21" y="22"/>
                    </a:lnTo>
                    <a:lnTo>
                      <a:pt x="0" y="54"/>
                    </a:lnTo>
                    <a:lnTo>
                      <a:pt x="21" y="98"/>
                    </a:lnTo>
                    <a:lnTo>
                      <a:pt x="54" y="98"/>
                    </a:lnTo>
                    <a:lnTo>
                      <a:pt x="76" y="108"/>
                    </a:lnTo>
                    <a:lnTo>
                      <a:pt x="76" y="98"/>
                    </a:lnTo>
                    <a:lnTo>
                      <a:pt x="87" y="98"/>
                    </a:lnTo>
                    <a:lnTo>
                      <a:pt x="66" y="65"/>
                    </a:lnTo>
                    <a:lnTo>
                      <a:pt x="54" y="43"/>
                    </a:lnTo>
                    <a:lnTo>
                      <a:pt x="54" y="22"/>
                    </a:lnTo>
                    <a:lnTo>
                      <a:pt x="66" y="43"/>
                    </a:lnTo>
                    <a:lnTo>
                      <a:pt x="76" y="43"/>
                    </a:lnTo>
                    <a:lnTo>
                      <a:pt x="76" y="22"/>
                    </a:lnTo>
                    <a:lnTo>
                      <a:pt x="87" y="11"/>
                    </a:lnTo>
                    <a:lnTo>
                      <a:pt x="120" y="22"/>
                    </a:lnTo>
                    <a:lnTo>
                      <a:pt x="131" y="0"/>
                    </a:lnTo>
                    <a:lnTo>
                      <a:pt x="120" y="11"/>
                    </a:lnTo>
                    <a:lnTo>
                      <a:pt x="87" y="0"/>
                    </a:lnTo>
                    <a:lnTo>
                      <a:pt x="66"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2" name="Freeform 299"/>
              <p:cNvSpPr>
                <a:spLocks/>
              </p:cNvSpPr>
              <p:nvPr/>
            </p:nvSpPr>
            <p:spPr bwMode="auto">
              <a:xfrm>
                <a:off x="4400" y="1757"/>
                <a:ext cx="131" cy="108"/>
              </a:xfrm>
              <a:custGeom>
                <a:avLst/>
                <a:gdLst>
                  <a:gd name="T0" fmla="*/ 66 w 131"/>
                  <a:gd name="T1" fmla="*/ 0 h 108"/>
                  <a:gd name="T2" fmla="*/ 21 w 131"/>
                  <a:gd name="T3" fmla="*/ 11 h 108"/>
                  <a:gd name="T4" fmla="*/ 21 w 131"/>
                  <a:gd name="T5" fmla="*/ 22 h 108"/>
                  <a:gd name="T6" fmla="*/ 0 w 131"/>
                  <a:gd name="T7" fmla="*/ 54 h 108"/>
                  <a:gd name="T8" fmla="*/ 21 w 131"/>
                  <a:gd name="T9" fmla="*/ 98 h 108"/>
                  <a:gd name="T10" fmla="*/ 54 w 131"/>
                  <a:gd name="T11" fmla="*/ 98 h 108"/>
                  <a:gd name="T12" fmla="*/ 76 w 131"/>
                  <a:gd name="T13" fmla="*/ 108 h 108"/>
                  <a:gd name="T14" fmla="*/ 76 w 131"/>
                  <a:gd name="T15" fmla="*/ 98 h 108"/>
                  <a:gd name="T16" fmla="*/ 87 w 131"/>
                  <a:gd name="T17" fmla="*/ 98 h 108"/>
                  <a:gd name="T18" fmla="*/ 66 w 131"/>
                  <a:gd name="T19" fmla="*/ 65 h 108"/>
                  <a:gd name="T20" fmla="*/ 54 w 131"/>
                  <a:gd name="T21" fmla="*/ 43 h 108"/>
                  <a:gd name="T22" fmla="*/ 54 w 131"/>
                  <a:gd name="T23" fmla="*/ 22 h 108"/>
                  <a:gd name="T24" fmla="*/ 66 w 131"/>
                  <a:gd name="T25" fmla="*/ 43 h 108"/>
                  <a:gd name="T26" fmla="*/ 76 w 131"/>
                  <a:gd name="T27" fmla="*/ 43 h 108"/>
                  <a:gd name="T28" fmla="*/ 76 w 131"/>
                  <a:gd name="T29" fmla="*/ 22 h 108"/>
                  <a:gd name="T30" fmla="*/ 87 w 131"/>
                  <a:gd name="T31" fmla="*/ 11 h 108"/>
                  <a:gd name="T32" fmla="*/ 120 w 131"/>
                  <a:gd name="T33" fmla="*/ 22 h 108"/>
                  <a:gd name="T34" fmla="*/ 131 w 131"/>
                  <a:gd name="T35" fmla="*/ 0 h 108"/>
                  <a:gd name="T36" fmla="*/ 120 w 131"/>
                  <a:gd name="T37" fmla="*/ 11 h 108"/>
                  <a:gd name="T38" fmla="*/ 87 w 131"/>
                  <a:gd name="T39" fmla="*/ 0 h 108"/>
                  <a:gd name="T40" fmla="*/ 66 w 131"/>
                  <a:gd name="T41"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31" h="108">
                    <a:moveTo>
                      <a:pt x="66" y="0"/>
                    </a:moveTo>
                    <a:lnTo>
                      <a:pt x="21" y="11"/>
                    </a:lnTo>
                    <a:lnTo>
                      <a:pt x="21" y="22"/>
                    </a:lnTo>
                    <a:lnTo>
                      <a:pt x="0" y="54"/>
                    </a:lnTo>
                    <a:lnTo>
                      <a:pt x="21" y="98"/>
                    </a:lnTo>
                    <a:lnTo>
                      <a:pt x="54" y="98"/>
                    </a:lnTo>
                    <a:lnTo>
                      <a:pt x="76" y="108"/>
                    </a:lnTo>
                    <a:lnTo>
                      <a:pt x="76" y="98"/>
                    </a:lnTo>
                    <a:lnTo>
                      <a:pt x="87" y="98"/>
                    </a:lnTo>
                    <a:lnTo>
                      <a:pt x="66" y="65"/>
                    </a:lnTo>
                    <a:lnTo>
                      <a:pt x="54" y="43"/>
                    </a:lnTo>
                    <a:lnTo>
                      <a:pt x="54" y="22"/>
                    </a:lnTo>
                    <a:lnTo>
                      <a:pt x="66" y="43"/>
                    </a:lnTo>
                    <a:lnTo>
                      <a:pt x="76" y="43"/>
                    </a:lnTo>
                    <a:lnTo>
                      <a:pt x="76" y="22"/>
                    </a:lnTo>
                    <a:lnTo>
                      <a:pt x="87" y="11"/>
                    </a:lnTo>
                    <a:lnTo>
                      <a:pt x="120" y="22"/>
                    </a:lnTo>
                    <a:lnTo>
                      <a:pt x="131" y="0"/>
                    </a:lnTo>
                    <a:lnTo>
                      <a:pt x="120" y="11"/>
                    </a:lnTo>
                    <a:lnTo>
                      <a:pt x="87" y="0"/>
                    </a:lnTo>
                    <a:lnTo>
                      <a:pt x="66" y="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3" name="Freeform 300"/>
              <p:cNvSpPr>
                <a:spLocks/>
              </p:cNvSpPr>
              <p:nvPr/>
            </p:nvSpPr>
            <p:spPr bwMode="auto">
              <a:xfrm>
                <a:off x="4454" y="1682"/>
                <a:ext cx="119" cy="87"/>
              </a:xfrm>
              <a:custGeom>
                <a:avLst/>
                <a:gdLst>
                  <a:gd name="T0" fmla="*/ 0 w 119"/>
                  <a:gd name="T1" fmla="*/ 44 h 87"/>
                  <a:gd name="T2" fmla="*/ 11 w 119"/>
                  <a:gd name="T3" fmla="*/ 65 h 87"/>
                  <a:gd name="T4" fmla="*/ 11 w 119"/>
                  <a:gd name="T5" fmla="*/ 76 h 87"/>
                  <a:gd name="T6" fmla="*/ 32 w 119"/>
                  <a:gd name="T7" fmla="*/ 76 h 87"/>
                  <a:gd name="T8" fmla="*/ 65 w 119"/>
                  <a:gd name="T9" fmla="*/ 87 h 87"/>
                  <a:gd name="T10" fmla="*/ 86 w 119"/>
                  <a:gd name="T11" fmla="*/ 65 h 87"/>
                  <a:gd name="T12" fmla="*/ 108 w 119"/>
                  <a:gd name="T13" fmla="*/ 65 h 87"/>
                  <a:gd name="T14" fmla="*/ 97 w 119"/>
                  <a:gd name="T15" fmla="*/ 44 h 87"/>
                  <a:gd name="T16" fmla="*/ 108 w 119"/>
                  <a:gd name="T17" fmla="*/ 21 h 87"/>
                  <a:gd name="T18" fmla="*/ 119 w 119"/>
                  <a:gd name="T19" fmla="*/ 21 h 87"/>
                  <a:gd name="T20" fmla="*/ 119 w 119"/>
                  <a:gd name="T21" fmla="*/ 11 h 87"/>
                  <a:gd name="T22" fmla="*/ 86 w 119"/>
                  <a:gd name="T23" fmla="*/ 0 h 87"/>
                  <a:gd name="T24" fmla="*/ 65 w 119"/>
                  <a:gd name="T25" fmla="*/ 21 h 87"/>
                  <a:gd name="T26" fmla="*/ 21 w 119"/>
                  <a:gd name="T27" fmla="*/ 11 h 87"/>
                  <a:gd name="T28" fmla="*/ 11 w 119"/>
                  <a:gd name="T29" fmla="*/ 11 h 87"/>
                  <a:gd name="T30" fmla="*/ 0 w 119"/>
                  <a:gd name="T31" fmla="*/ 0 h 87"/>
                  <a:gd name="T32" fmla="*/ 0 w 119"/>
                  <a:gd name="T33" fmla="*/ 11 h 87"/>
                  <a:gd name="T34" fmla="*/ 11 w 119"/>
                  <a:gd name="T35" fmla="*/ 33 h 87"/>
                  <a:gd name="T36" fmla="*/ 0 w 119"/>
                  <a:gd name="T3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87">
                    <a:moveTo>
                      <a:pt x="0" y="44"/>
                    </a:moveTo>
                    <a:lnTo>
                      <a:pt x="11" y="65"/>
                    </a:lnTo>
                    <a:lnTo>
                      <a:pt x="11" y="76"/>
                    </a:lnTo>
                    <a:lnTo>
                      <a:pt x="32" y="76"/>
                    </a:lnTo>
                    <a:lnTo>
                      <a:pt x="65" y="87"/>
                    </a:lnTo>
                    <a:lnTo>
                      <a:pt x="86" y="65"/>
                    </a:lnTo>
                    <a:lnTo>
                      <a:pt x="108" y="65"/>
                    </a:lnTo>
                    <a:lnTo>
                      <a:pt x="97" y="44"/>
                    </a:lnTo>
                    <a:lnTo>
                      <a:pt x="108" y="21"/>
                    </a:lnTo>
                    <a:lnTo>
                      <a:pt x="119" y="21"/>
                    </a:lnTo>
                    <a:lnTo>
                      <a:pt x="119" y="11"/>
                    </a:lnTo>
                    <a:lnTo>
                      <a:pt x="86" y="0"/>
                    </a:lnTo>
                    <a:lnTo>
                      <a:pt x="65" y="21"/>
                    </a:lnTo>
                    <a:lnTo>
                      <a:pt x="21" y="11"/>
                    </a:lnTo>
                    <a:lnTo>
                      <a:pt x="11" y="11"/>
                    </a:lnTo>
                    <a:lnTo>
                      <a:pt x="0" y="0"/>
                    </a:lnTo>
                    <a:lnTo>
                      <a:pt x="0" y="11"/>
                    </a:lnTo>
                    <a:lnTo>
                      <a:pt x="11" y="33"/>
                    </a:lnTo>
                    <a:lnTo>
                      <a:pt x="0" y="44"/>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4" name="Freeform 301"/>
              <p:cNvSpPr>
                <a:spLocks/>
              </p:cNvSpPr>
              <p:nvPr/>
            </p:nvSpPr>
            <p:spPr bwMode="auto">
              <a:xfrm>
                <a:off x="4454" y="1682"/>
                <a:ext cx="119" cy="87"/>
              </a:xfrm>
              <a:custGeom>
                <a:avLst/>
                <a:gdLst>
                  <a:gd name="T0" fmla="*/ 0 w 119"/>
                  <a:gd name="T1" fmla="*/ 44 h 87"/>
                  <a:gd name="T2" fmla="*/ 11 w 119"/>
                  <a:gd name="T3" fmla="*/ 65 h 87"/>
                  <a:gd name="T4" fmla="*/ 11 w 119"/>
                  <a:gd name="T5" fmla="*/ 76 h 87"/>
                  <a:gd name="T6" fmla="*/ 32 w 119"/>
                  <a:gd name="T7" fmla="*/ 76 h 87"/>
                  <a:gd name="T8" fmla="*/ 65 w 119"/>
                  <a:gd name="T9" fmla="*/ 87 h 87"/>
                  <a:gd name="T10" fmla="*/ 86 w 119"/>
                  <a:gd name="T11" fmla="*/ 65 h 87"/>
                  <a:gd name="T12" fmla="*/ 108 w 119"/>
                  <a:gd name="T13" fmla="*/ 65 h 87"/>
                  <a:gd name="T14" fmla="*/ 97 w 119"/>
                  <a:gd name="T15" fmla="*/ 44 h 87"/>
                  <a:gd name="T16" fmla="*/ 108 w 119"/>
                  <a:gd name="T17" fmla="*/ 21 h 87"/>
                  <a:gd name="T18" fmla="*/ 119 w 119"/>
                  <a:gd name="T19" fmla="*/ 21 h 87"/>
                  <a:gd name="T20" fmla="*/ 119 w 119"/>
                  <a:gd name="T21" fmla="*/ 11 h 87"/>
                  <a:gd name="T22" fmla="*/ 86 w 119"/>
                  <a:gd name="T23" fmla="*/ 0 h 87"/>
                  <a:gd name="T24" fmla="*/ 65 w 119"/>
                  <a:gd name="T25" fmla="*/ 21 h 87"/>
                  <a:gd name="T26" fmla="*/ 21 w 119"/>
                  <a:gd name="T27" fmla="*/ 11 h 87"/>
                  <a:gd name="T28" fmla="*/ 11 w 119"/>
                  <a:gd name="T29" fmla="*/ 11 h 87"/>
                  <a:gd name="T30" fmla="*/ 0 w 119"/>
                  <a:gd name="T31" fmla="*/ 0 h 87"/>
                  <a:gd name="T32" fmla="*/ 0 w 119"/>
                  <a:gd name="T33" fmla="*/ 11 h 87"/>
                  <a:gd name="T34" fmla="*/ 11 w 119"/>
                  <a:gd name="T35" fmla="*/ 33 h 87"/>
                  <a:gd name="T36" fmla="*/ 0 w 119"/>
                  <a:gd name="T3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87">
                    <a:moveTo>
                      <a:pt x="0" y="44"/>
                    </a:moveTo>
                    <a:lnTo>
                      <a:pt x="11" y="65"/>
                    </a:lnTo>
                    <a:lnTo>
                      <a:pt x="11" y="76"/>
                    </a:lnTo>
                    <a:lnTo>
                      <a:pt x="32" y="76"/>
                    </a:lnTo>
                    <a:lnTo>
                      <a:pt x="65" y="87"/>
                    </a:lnTo>
                    <a:lnTo>
                      <a:pt x="86" y="65"/>
                    </a:lnTo>
                    <a:lnTo>
                      <a:pt x="108" y="65"/>
                    </a:lnTo>
                    <a:lnTo>
                      <a:pt x="97" y="44"/>
                    </a:lnTo>
                    <a:lnTo>
                      <a:pt x="108" y="21"/>
                    </a:lnTo>
                    <a:lnTo>
                      <a:pt x="119" y="21"/>
                    </a:lnTo>
                    <a:lnTo>
                      <a:pt x="119" y="11"/>
                    </a:lnTo>
                    <a:lnTo>
                      <a:pt x="86" y="0"/>
                    </a:lnTo>
                    <a:lnTo>
                      <a:pt x="65" y="21"/>
                    </a:lnTo>
                    <a:lnTo>
                      <a:pt x="21" y="11"/>
                    </a:lnTo>
                    <a:lnTo>
                      <a:pt x="11" y="11"/>
                    </a:lnTo>
                    <a:lnTo>
                      <a:pt x="0" y="0"/>
                    </a:lnTo>
                    <a:lnTo>
                      <a:pt x="0" y="11"/>
                    </a:lnTo>
                    <a:lnTo>
                      <a:pt x="11" y="33"/>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5" name="Freeform 302"/>
              <p:cNvSpPr>
                <a:spLocks/>
              </p:cNvSpPr>
              <p:nvPr/>
            </p:nvSpPr>
            <p:spPr bwMode="auto">
              <a:xfrm>
                <a:off x="4454" y="1682"/>
                <a:ext cx="119" cy="87"/>
              </a:xfrm>
              <a:custGeom>
                <a:avLst/>
                <a:gdLst>
                  <a:gd name="T0" fmla="*/ 0 w 119"/>
                  <a:gd name="T1" fmla="*/ 44 h 87"/>
                  <a:gd name="T2" fmla="*/ 11 w 119"/>
                  <a:gd name="T3" fmla="*/ 65 h 87"/>
                  <a:gd name="T4" fmla="*/ 11 w 119"/>
                  <a:gd name="T5" fmla="*/ 76 h 87"/>
                  <a:gd name="T6" fmla="*/ 32 w 119"/>
                  <a:gd name="T7" fmla="*/ 76 h 87"/>
                  <a:gd name="T8" fmla="*/ 65 w 119"/>
                  <a:gd name="T9" fmla="*/ 87 h 87"/>
                  <a:gd name="T10" fmla="*/ 86 w 119"/>
                  <a:gd name="T11" fmla="*/ 65 h 87"/>
                  <a:gd name="T12" fmla="*/ 108 w 119"/>
                  <a:gd name="T13" fmla="*/ 65 h 87"/>
                  <a:gd name="T14" fmla="*/ 97 w 119"/>
                  <a:gd name="T15" fmla="*/ 44 h 87"/>
                  <a:gd name="T16" fmla="*/ 108 w 119"/>
                  <a:gd name="T17" fmla="*/ 21 h 87"/>
                  <a:gd name="T18" fmla="*/ 119 w 119"/>
                  <a:gd name="T19" fmla="*/ 21 h 87"/>
                  <a:gd name="T20" fmla="*/ 119 w 119"/>
                  <a:gd name="T21" fmla="*/ 11 h 87"/>
                  <a:gd name="T22" fmla="*/ 86 w 119"/>
                  <a:gd name="T23" fmla="*/ 0 h 87"/>
                  <a:gd name="T24" fmla="*/ 65 w 119"/>
                  <a:gd name="T25" fmla="*/ 21 h 87"/>
                  <a:gd name="T26" fmla="*/ 21 w 119"/>
                  <a:gd name="T27" fmla="*/ 11 h 87"/>
                  <a:gd name="T28" fmla="*/ 11 w 119"/>
                  <a:gd name="T29" fmla="*/ 11 h 87"/>
                  <a:gd name="T30" fmla="*/ 0 w 119"/>
                  <a:gd name="T31" fmla="*/ 0 h 87"/>
                  <a:gd name="T32" fmla="*/ 0 w 119"/>
                  <a:gd name="T33" fmla="*/ 11 h 87"/>
                  <a:gd name="T34" fmla="*/ 11 w 119"/>
                  <a:gd name="T35" fmla="*/ 33 h 87"/>
                  <a:gd name="T36" fmla="*/ 0 w 119"/>
                  <a:gd name="T37" fmla="*/ 44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9" h="87">
                    <a:moveTo>
                      <a:pt x="0" y="44"/>
                    </a:moveTo>
                    <a:lnTo>
                      <a:pt x="11" y="65"/>
                    </a:lnTo>
                    <a:lnTo>
                      <a:pt x="11" y="76"/>
                    </a:lnTo>
                    <a:lnTo>
                      <a:pt x="32" y="76"/>
                    </a:lnTo>
                    <a:lnTo>
                      <a:pt x="65" y="87"/>
                    </a:lnTo>
                    <a:lnTo>
                      <a:pt x="86" y="65"/>
                    </a:lnTo>
                    <a:lnTo>
                      <a:pt x="108" y="65"/>
                    </a:lnTo>
                    <a:lnTo>
                      <a:pt x="97" y="44"/>
                    </a:lnTo>
                    <a:lnTo>
                      <a:pt x="108" y="21"/>
                    </a:lnTo>
                    <a:lnTo>
                      <a:pt x="119" y="21"/>
                    </a:lnTo>
                    <a:lnTo>
                      <a:pt x="119" y="11"/>
                    </a:lnTo>
                    <a:lnTo>
                      <a:pt x="86" y="0"/>
                    </a:lnTo>
                    <a:lnTo>
                      <a:pt x="65" y="21"/>
                    </a:lnTo>
                    <a:lnTo>
                      <a:pt x="21" y="11"/>
                    </a:lnTo>
                    <a:lnTo>
                      <a:pt x="11" y="11"/>
                    </a:lnTo>
                    <a:lnTo>
                      <a:pt x="0" y="0"/>
                    </a:lnTo>
                    <a:lnTo>
                      <a:pt x="0" y="11"/>
                    </a:lnTo>
                    <a:lnTo>
                      <a:pt x="11" y="33"/>
                    </a:lnTo>
                    <a:lnTo>
                      <a:pt x="0" y="4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6" name="Freeform 303"/>
              <p:cNvSpPr>
                <a:spLocks/>
              </p:cNvSpPr>
              <p:nvPr/>
            </p:nvSpPr>
            <p:spPr bwMode="auto">
              <a:xfrm>
                <a:off x="4412" y="1726"/>
                <a:ext cx="54" cy="43"/>
              </a:xfrm>
              <a:custGeom>
                <a:avLst/>
                <a:gdLst>
                  <a:gd name="T0" fmla="*/ 0 w 54"/>
                  <a:gd name="T1" fmla="*/ 21 h 43"/>
                  <a:gd name="T2" fmla="*/ 0 w 54"/>
                  <a:gd name="T3" fmla="*/ 32 h 43"/>
                  <a:gd name="T4" fmla="*/ 10 w 54"/>
                  <a:gd name="T5" fmla="*/ 43 h 43"/>
                  <a:gd name="T6" fmla="*/ 54 w 54"/>
                  <a:gd name="T7" fmla="*/ 32 h 43"/>
                  <a:gd name="T8" fmla="*/ 54 w 54"/>
                  <a:gd name="T9" fmla="*/ 21 h 43"/>
                  <a:gd name="T10" fmla="*/ 43 w 54"/>
                  <a:gd name="T11" fmla="*/ 0 h 43"/>
                  <a:gd name="T12" fmla="*/ 10 w 54"/>
                  <a:gd name="T13" fmla="*/ 0 h 43"/>
                  <a:gd name="T14" fmla="*/ 0 w 54"/>
                  <a:gd name="T15" fmla="*/ 2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3">
                    <a:moveTo>
                      <a:pt x="0" y="21"/>
                    </a:moveTo>
                    <a:lnTo>
                      <a:pt x="0" y="32"/>
                    </a:lnTo>
                    <a:lnTo>
                      <a:pt x="10" y="43"/>
                    </a:lnTo>
                    <a:lnTo>
                      <a:pt x="54" y="32"/>
                    </a:lnTo>
                    <a:lnTo>
                      <a:pt x="54" y="21"/>
                    </a:lnTo>
                    <a:lnTo>
                      <a:pt x="43" y="0"/>
                    </a:lnTo>
                    <a:lnTo>
                      <a:pt x="10" y="0"/>
                    </a:lnTo>
                    <a:lnTo>
                      <a:pt x="0" y="2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37" name="Freeform 304"/>
              <p:cNvSpPr>
                <a:spLocks/>
              </p:cNvSpPr>
              <p:nvPr/>
            </p:nvSpPr>
            <p:spPr bwMode="auto">
              <a:xfrm>
                <a:off x="4412" y="1726"/>
                <a:ext cx="54" cy="43"/>
              </a:xfrm>
              <a:custGeom>
                <a:avLst/>
                <a:gdLst>
                  <a:gd name="T0" fmla="*/ 0 w 54"/>
                  <a:gd name="T1" fmla="*/ 21 h 43"/>
                  <a:gd name="T2" fmla="*/ 0 w 54"/>
                  <a:gd name="T3" fmla="*/ 32 h 43"/>
                  <a:gd name="T4" fmla="*/ 10 w 54"/>
                  <a:gd name="T5" fmla="*/ 43 h 43"/>
                  <a:gd name="T6" fmla="*/ 54 w 54"/>
                  <a:gd name="T7" fmla="*/ 32 h 43"/>
                  <a:gd name="T8" fmla="*/ 54 w 54"/>
                  <a:gd name="T9" fmla="*/ 21 h 43"/>
                  <a:gd name="T10" fmla="*/ 43 w 54"/>
                  <a:gd name="T11" fmla="*/ 0 h 43"/>
                  <a:gd name="T12" fmla="*/ 10 w 54"/>
                  <a:gd name="T13" fmla="*/ 0 h 43"/>
                  <a:gd name="T14" fmla="*/ 0 w 54"/>
                  <a:gd name="T15" fmla="*/ 2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3">
                    <a:moveTo>
                      <a:pt x="0" y="21"/>
                    </a:moveTo>
                    <a:lnTo>
                      <a:pt x="0" y="32"/>
                    </a:lnTo>
                    <a:lnTo>
                      <a:pt x="10" y="43"/>
                    </a:lnTo>
                    <a:lnTo>
                      <a:pt x="54" y="32"/>
                    </a:lnTo>
                    <a:lnTo>
                      <a:pt x="54" y="21"/>
                    </a:lnTo>
                    <a:lnTo>
                      <a:pt x="43" y="0"/>
                    </a:lnTo>
                    <a:lnTo>
                      <a:pt x="10" y="0"/>
                    </a:lnTo>
                    <a:lnTo>
                      <a:pt x="0"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8" name="Freeform 305"/>
              <p:cNvSpPr>
                <a:spLocks/>
              </p:cNvSpPr>
              <p:nvPr/>
            </p:nvSpPr>
            <p:spPr bwMode="auto">
              <a:xfrm>
                <a:off x="4412" y="1726"/>
                <a:ext cx="54" cy="43"/>
              </a:xfrm>
              <a:custGeom>
                <a:avLst/>
                <a:gdLst>
                  <a:gd name="T0" fmla="*/ 0 w 54"/>
                  <a:gd name="T1" fmla="*/ 21 h 43"/>
                  <a:gd name="T2" fmla="*/ 0 w 54"/>
                  <a:gd name="T3" fmla="*/ 32 h 43"/>
                  <a:gd name="T4" fmla="*/ 10 w 54"/>
                  <a:gd name="T5" fmla="*/ 43 h 43"/>
                  <a:gd name="T6" fmla="*/ 54 w 54"/>
                  <a:gd name="T7" fmla="*/ 32 h 43"/>
                  <a:gd name="T8" fmla="*/ 54 w 54"/>
                  <a:gd name="T9" fmla="*/ 21 h 43"/>
                  <a:gd name="T10" fmla="*/ 43 w 54"/>
                  <a:gd name="T11" fmla="*/ 0 h 43"/>
                  <a:gd name="T12" fmla="*/ 10 w 54"/>
                  <a:gd name="T13" fmla="*/ 0 h 43"/>
                  <a:gd name="T14" fmla="*/ 0 w 54"/>
                  <a:gd name="T15" fmla="*/ 21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 h="43">
                    <a:moveTo>
                      <a:pt x="0" y="21"/>
                    </a:moveTo>
                    <a:lnTo>
                      <a:pt x="0" y="32"/>
                    </a:lnTo>
                    <a:lnTo>
                      <a:pt x="10" y="43"/>
                    </a:lnTo>
                    <a:lnTo>
                      <a:pt x="54" y="32"/>
                    </a:lnTo>
                    <a:lnTo>
                      <a:pt x="54" y="21"/>
                    </a:lnTo>
                    <a:lnTo>
                      <a:pt x="43" y="0"/>
                    </a:lnTo>
                    <a:lnTo>
                      <a:pt x="10" y="0"/>
                    </a:lnTo>
                    <a:lnTo>
                      <a:pt x="0"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39" name="Freeform 306"/>
              <p:cNvSpPr>
                <a:spLocks/>
              </p:cNvSpPr>
              <p:nvPr/>
            </p:nvSpPr>
            <p:spPr bwMode="auto">
              <a:xfrm>
                <a:off x="4390" y="1726"/>
                <a:ext cx="31" cy="86"/>
              </a:xfrm>
              <a:custGeom>
                <a:avLst/>
                <a:gdLst>
                  <a:gd name="T0" fmla="*/ 22 w 31"/>
                  <a:gd name="T1" fmla="*/ 21 h 86"/>
                  <a:gd name="T2" fmla="*/ 11 w 31"/>
                  <a:gd name="T3" fmla="*/ 0 h 86"/>
                  <a:gd name="T4" fmla="*/ 0 w 31"/>
                  <a:gd name="T5" fmla="*/ 0 h 86"/>
                  <a:gd name="T6" fmla="*/ 0 w 31"/>
                  <a:gd name="T7" fmla="*/ 75 h 86"/>
                  <a:gd name="T8" fmla="*/ 11 w 31"/>
                  <a:gd name="T9" fmla="*/ 86 h 86"/>
                  <a:gd name="T10" fmla="*/ 31 w 31"/>
                  <a:gd name="T11" fmla="*/ 54 h 86"/>
                  <a:gd name="T12" fmla="*/ 31 w 31"/>
                  <a:gd name="T13" fmla="*/ 43 h 86"/>
                  <a:gd name="T14" fmla="*/ 22 w 31"/>
                  <a:gd name="T15" fmla="*/ 32 h 86"/>
                  <a:gd name="T16" fmla="*/ 22 w 31"/>
                  <a:gd name="T17"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6">
                    <a:moveTo>
                      <a:pt x="22" y="21"/>
                    </a:moveTo>
                    <a:lnTo>
                      <a:pt x="11" y="0"/>
                    </a:lnTo>
                    <a:lnTo>
                      <a:pt x="0" y="0"/>
                    </a:lnTo>
                    <a:lnTo>
                      <a:pt x="0" y="75"/>
                    </a:lnTo>
                    <a:lnTo>
                      <a:pt x="11" y="86"/>
                    </a:lnTo>
                    <a:lnTo>
                      <a:pt x="31" y="54"/>
                    </a:lnTo>
                    <a:lnTo>
                      <a:pt x="31" y="43"/>
                    </a:lnTo>
                    <a:lnTo>
                      <a:pt x="22" y="32"/>
                    </a:lnTo>
                    <a:lnTo>
                      <a:pt x="22" y="2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0" name="Freeform 307"/>
              <p:cNvSpPr>
                <a:spLocks/>
              </p:cNvSpPr>
              <p:nvPr/>
            </p:nvSpPr>
            <p:spPr bwMode="auto">
              <a:xfrm>
                <a:off x="4390" y="1726"/>
                <a:ext cx="31" cy="86"/>
              </a:xfrm>
              <a:custGeom>
                <a:avLst/>
                <a:gdLst>
                  <a:gd name="T0" fmla="*/ 22 w 31"/>
                  <a:gd name="T1" fmla="*/ 21 h 86"/>
                  <a:gd name="T2" fmla="*/ 11 w 31"/>
                  <a:gd name="T3" fmla="*/ 0 h 86"/>
                  <a:gd name="T4" fmla="*/ 0 w 31"/>
                  <a:gd name="T5" fmla="*/ 0 h 86"/>
                  <a:gd name="T6" fmla="*/ 0 w 31"/>
                  <a:gd name="T7" fmla="*/ 75 h 86"/>
                  <a:gd name="T8" fmla="*/ 11 w 31"/>
                  <a:gd name="T9" fmla="*/ 86 h 86"/>
                  <a:gd name="T10" fmla="*/ 31 w 31"/>
                  <a:gd name="T11" fmla="*/ 54 h 86"/>
                  <a:gd name="T12" fmla="*/ 31 w 31"/>
                  <a:gd name="T13" fmla="*/ 43 h 86"/>
                  <a:gd name="T14" fmla="*/ 22 w 31"/>
                  <a:gd name="T15" fmla="*/ 32 h 86"/>
                  <a:gd name="T16" fmla="*/ 22 w 31"/>
                  <a:gd name="T17"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6">
                    <a:moveTo>
                      <a:pt x="22" y="21"/>
                    </a:moveTo>
                    <a:lnTo>
                      <a:pt x="11" y="0"/>
                    </a:lnTo>
                    <a:lnTo>
                      <a:pt x="0" y="0"/>
                    </a:lnTo>
                    <a:lnTo>
                      <a:pt x="0" y="75"/>
                    </a:lnTo>
                    <a:lnTo>
                      <a:pt x="11" y="86"/>
                    </a:lnTo>
                    <a:lnTo>
                      <a:pt x="31" y="54"/>
                    </a:lnTo>
                    <a:lnTo>
                      <a:pt x="31" y="43"/>
                    </a:lnTo>
                    <a:lnTo>
                      <a:pt x="22" y="32"/>
                    </a:lnTo>
                    <a:lnTo>
                      <a:pt x="22"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1" name="Freeform 308"/>
              <p:cNvSpPr>
                <a:spLocks/>
              </p:cNvSpPr>
              <p:nvPr/>
            </p:nvSpPr>
            <p:spPr bwMode="auto">
              <a:xfrm>
                <a:off x="4390" y="1726"/>
                <a:ext cx="31" cy="86"/>
              </a:xfrm>
              <a:custGeom>
                <a:avLst/>
                <a:gdLst>
                  <a:gd name="T0" fmla="*/ 22 w 31"/>
                  <a:gd name="T1" fmla="*/ 21 h 86"/>
                  <a:gd name="T2" fmla="*/ 11 w 31"/>
                  <a:gd name="T3" fmla="*/ 0 h 86"/>
                  <a:gd name="T4" fmla="*/ 0 w 31"/>
                  <a:gd name="T5" fmla="*/ 0 h 86"/>
                  <a:gd name="T6" fmla="*/ 0 w 31"/>
                  <a:gd name="T7" fmla="*/ 75 h 86"/>
                  <a:gd name="T8" fmla="*/ 11 w 31"/>
                  <a:gd name="T9" fmla="*/ 86 h 86"/>
                  <a:gd name="T10" fmla="*/ 31 w 31"/>
                  <a:gd name="T11" fmla="*/ 54 h 86"/>
                  <a:gd name="T12" fmla="*/ 31 w 31"/>
                  <a:gd name="T13" fmla="*/ 43 h 86"/>
                  <a:gd name="T14" fmla="*/ 22 w 31"/>
                  <a:gd name="T15" fmla="*/ 32 h 86"/>
                  <a:gd name="T16" fmla="*/ 22 w 31"/>
                  <a:gd name="T17" fmla="*/ 2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 h="86">
                    <a:moveTo>
                      <a:pt x="22" y="21"/>
                    </a:moveTo>
                    <a:lnTo>
                      <a:pt x="11" y="0"/>
                    </a:lnTo>
                    <a:lnTo>
                      <a:pt x="0" y="0"/>
                    </a:lnTo>
                    <a:lnTo>
                      <a:pt x="0" y="75"/>
                    </a:lnTo>
                    <a:lnTo>
                      <a:pt x="11" y="86"/>
                    </a:lnTo>
                    <a:lnTo>
                      <a:pt x="31" y="54"/>
                    </a:lnTo>
                    <a:lnTo>
                      <a:pt x="31" y="43"/>
                    </a:lnTo>
                    <a:lnTo>
                      <a:pt x="22" y="32"/>
                    </a:lnTo>
                    <a:lnTo>
                      <a:pt x="22"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2" name="Freeform 309"/>
              <p:cNvSpPr>
                <a:spLocks/>
              </p:cNvSpPr>
              <p:nvPr/>
            </p:nvSpPr>
            <p:spPr bwMode="auto">
              <a:xfrm>
                <a:off x="4368" y="1618"/>
                <a:ext cx="98" cy="129"/>
              </a:xfrm>
              <a:custGeom>
                <a:avLst/>
                <a:gdLst>
                  <a:gd name="T0" fmla="*/ 22 w 98"/>
                  <a:gd name="T1" fmla="*/ 86 h 129"/>
                  <a:gd name="T2" fmla="*/ 33 w 98"/>
                  <a:gd name="T3" fmla="*/ 97 h 129"/>
                  <a:gd name="T4" fmla="*/ 33 w 98"/>
                  <a:gd name="T5" fmla="*/ 108 h 129"/>
                  <a:gd name="T6" fmla="*/ 44 w 98"/>
                  <a:gd name="T7" fmla="*/ 129 h 129"/>
                  <a:gd name="T8" fmla="*/ 54 w 98"/>
                  <a:gd name="T9" fmla="*/ 108 h 129"/>
                  <a:gd name="T10" fmla="*/ 87 w 98"/>
                  <a:gd name="T11" fmla="*/ 108 h 129"/>
                  <a:gd name="T12" fmla="*/ 98 w 98"/>
                  <a:gd name="T13" fmla="*/ 97 h 129"/>
                  <a:gd name="T14" fmla="*/ 87 w 98"/>
                  <a:gd name="T15" fmla="*/ 75 h 129"/>
                  <a:gd name="T16" fmla="*/ 87 w 98"/>
                  <a:gd name="T17" fmla="*/ 43 h 129"/>
                  <a:gd name="T18" fmla="*/ 54 w 98"/>
                  <a:gd name="T19" fmla="*/ 43 h 129"/>
                  <a:gd name="T20" fmla="*/ 33 w 98"/>
                  <a:gd name="T21" fmla="*/ 0 h 129"/>
                  <a:gd name="T22" fmla="*/ 0 w 98"/>
                  <a:gd name="T23" fmla="*/ 21 h 129"/>
                  <a:gd name="T24" fmla="*/ 22 w 98"/>
                  <a:gd name="T25" fmla="*/ 32 h 129"/>
                  <a:gd name="T26" fmla="*/ 22 w 98"/>
                  <a:gd name="T27" fmla="*/ 8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29">
                    <a:moveTo>
                      <a:pt x="22" y="86"/>
                    </a:moveTo>
                    <a:lnTo>
                      <a:pt x="33" y="97"/>
                    </a:lnTo>
                    <a:lnTo>
                      <a:pt x="33" y="108"/>
                    </a:lnTo>
                    <a:lnTo>
                      <a:pt x="44" y="129"/>
                    </a:lnTo>
                    <a:lnTo>
                      <a:pt x="54" y="108"/>
                    </a:lnTo>
                    <a:lnTo>
                      <a:pt x="87" y="108"/>
                    </a:lnTo>
                    <a:lnTo>
                      <a:pt x="98" y="97"/>
                    </a:lnTo>
                    <a:lnTo>
                      <a:pt x="87" y="75"/>
                    </a:lnTo>
                    <a:lnTo>
                      <a:pt x="87" y="43"/>
                    </a:lnTo>
                    <a:lnTo>
                      <a:pt x="54" y="43"/>
                    </a:lnTo>
                    <a:lnTo>
                      <a:pt x="33" y="0"/>
                    </a:lnTo>
                    <a:lnTo>
                      <a:pt x="0" y="21"/>
                    </a:lnTo>
                    <a:lnTo>
                      <a:pt x="22" y="32"/>
                    </a:lnTo>
                    <a:lnTo>
                      <a:pt x="22" y="8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3" name="Freeform 310"/>
              <p:cNvSpPr>
                <a:spLocks/>
              </p:cNvSpPr>
              <p:nvPr/>
            </p:nvSpPr>
            <p:spPr bwMode="auto">
              <a:xfrm>
                <a:off x="4368" y="1618"/>
                <a:ext cx="98" cy="129"/>
              </a:xfrm>
              <a:custGeom>
                <a:avLst/>
                <a:gdLst>
                  <a:gd name="T0" fmla="*/ 22 w 98"/>
                  <a:gd name="T1" fmla="*/ 86 h 129"/>
                  <a:gd name="T2" fmla="*/ 33 w 98"/>
                  <a:gd name="T3" fmla="*/ 97 h 129"/>
                  <a:gd name="T4" fmla="*/ 33 w 98"/>
                  <a:gd name="T5" fmla="*/ 108 h 129"/>
                  <a:gd name="T6" fmla="*/ 44 w 98"/>
                  <a:gd name="T7" fmla="*/ 129 h 129"/>
                  <a:gd name="T8" fmla="*/ 54 w 98"/>
                  <a:gd name="T9" fmla="*/ 108 h 129"/>
                  <a:gd name="T10" fmla="*/ 87 w 98"/>
                  <a:gd name="T11" fmla="*/ 108 h 129"/>
                  <a:gd name="T12" fmla="*/ 98 w 98"/>
                  <a:gd name="T13" fmla="*/ 97 h 129"/>
                  <a:gd name="T14" fmla="*/ 87 w 98"/>
                  <a:gd name="T15" fmla="*/ 75 h 129"/>
                  <a:gd name="T16" fmla="*/ 87 w 98"/>
                  <a:gd name="T17" fmla="*/ 43 h 129"/>
                  <a:gd name="T18" fmla="*/ 54 w 98"/>
                  <a:gd name="T19" fmla="*/ 43 h 129"/>
                  <a:gd name="T20" fmla="*/ 33 w 98"/>
                  <a:gd name="T21" fmla="*/ 0 h 129"/>
                  <a:gd name="T22" fmla="*/ 0 w 98"/>
                  <a:gd name="T23" fmla="*/ 21 h 129"/>
                  <a:gd name="T24" fmla="*/ 22 w 98"/>
                  <a:gd name="T25" fmla="*/ 32 h 129"/>
                  <a:gd name="T26" fmla="*/ 22 w 98"/>
                  <a:gd name="T27" fmla="*/ 8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29">
                    <a:moveTo>
                      <a:pt x="22" y="86"/>
                    </a:moveTo>
                    <a:lnTo>
                      <a:pt x="33" y="97"/>
                    </a:lnTo>
                    <a:lnTo>
                      <a:pt x="33" y="108"/>
                    </a:lnTo>
                    <a:lnTo>
                      <a:pt x="44" y="129"/>
                    </a:lnTo>
                    <a:lnTo>
                      <a:pt x="54" y="108"/>
                    </a:lnTo>
                    <a:lnTo>
                      <a:pt x="87" y="108"/>
                    </a:lnTo>
                    <a:lnTo>
                      <a:pt x="98" y="97"/>
                    </a:lnTo>
                    <a:lnTo>
                      <a:pt x="87" y="75"/>
                    </a:lnTo>
                    <a:lnTo>
                      <a:pt x="87" y="43"/>
                    </a:lnTo>
                    <a:lnTo>
                      <a:pt x="54" y="43"/>
                    </a:lnTo>
                    <a:lnTo>
                      <a:pt x="33" y="0"/>
                    </a:lnTo>
                    <a:lnTo>
                      <a:pt x="0" y="21"/>
                    </a:lnTo>
                    <a:lnTo>
                      <a:pt x="22" y="32"/>
                    </a:lnTo>
                    <a:lnTo>
                      <a:pt x="22" y="8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4" name="Freeform 311"/>
              <p:cNvSpPr>
                <a:spLocks/>
              </p:cNvSpPr>
              <p:nvPr/>
            </p:nvSpPr>
            <p:spPr bwMode="auto">
              <a:xfrm>
                <a:off x="4368" y="1618"/>
                <a:ext cx="98" cy="129"/>
              </a:xfrm>
              <a:custGeom>
                <a:avLst/>
                <a:gdLst>
                  <a:gd name="T0" fmla="*/ 22 w 98"/>
                  <a:gd name="T1" fmla="*/ 86 h 129"/>
                  <a:gd name="T2" fmla="*/ 33 w 98"/>
                  <a:gd name="T3" fmla="*/ 97 h 129"/>
                  <a:gd name="T4" fmla="*/ 33 w 98"/>
                  <a:gd name="T5" fmla="*/ 108 h 129"/>
                  <a:gd name="T6" fmla="*/ 44 w 98"/>
                  <a:gd name="T7" fmla="*/ 129 h 129"/>
                  <a:gd name="T8" fmla="*/ 54 w 98"/>
                  <a:gd name="T9" fmla="*/ 108 h 129"/>
                  <a:gd name="T10" fmla="*/ 87 w 98"/>
                  <a:gd name="T11" fmla="*/ 108 h 129"/>
                  <a:gd name="T12" fmla="*/ 98 w 98"/>
                  <a:gd name="T13" fmla="*/ 97 h 129"/>
                  <a:gd name="T14" fmla="*/ 87 w 98"/>
                  <a:gd name="T15" fmla="*/ 75 h 129"/>
                  <a:gd name="T16" fmla="*/ 87 w 98"/>
                  <a:gd name="T17" fmla="*/ 43 h 129"/>
                  <a:gd name="T18" fmla="*/ 54 w 98"/>
                  <a:gd name="T19" fmla="*/ 43 h 129"/>
                  <a:gd name="T20" fmla="*/ 33 w 98"/>
                  <a:gd name="T21" fmla="*/ 0 h 129"/>
                  <a:gd name="T22" fmla="*/ 0 w 98"/>
                  <a:gd name="T23" fmla="*/ 21 h 129"/>
                  <a:gd name="T24" fmla="*/ 22 w 98"/>
                  <a:gd name="T25" fmla="*/ 32 h 129"/>
                  <a:gd name="T26" fmla="*/ 22 w 98"/>
                  <a:gd name="T27" fmla="*/ 86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8" h="129">
                    <a:moveTo>
                      <a:pt x="22" y="86"/>
                    </a:moveTo>
                    <a:lnTo>
                      <a:pt x="33" y="97"/>
                    </a:lnTo>
                    <a:lnTo>
                      <a:pt x="33" y="108"/>
                    </a:lnTo>
                    <a:lnTo>
                      <a:pt x="44" y="129"/>
                    </a:lnTo>
                    <a:lnTo>
                      <a:pt x="54" y="108"/>
                    </a:lnTo>
                    <a:lnTo>
                      <a:pt x="87" y="108"/>
                    </a:lnTo>
                    <a:lnTo>
                      <a:pt x="98" y="97"/>
                    </a:lnTo>
                    <a:lnTo>
                      <a:pt x="87" y="75"/>
                    </a:lnTo>
                    <a:lnTo>
                      <a:pt x="87" y="43"/>
                    </a:lnTo>
                    <a:lnTo>
                      <a:pt x="54" y="43"/>
                    </a:lnTo>
                    <a:lnTo>
                      <a:pt x="33" y="0"/>
                    </a:lnTo>
                    <a:lnTo>
                      <a:pt x="0" y="21"/>
                    </a:lnTo>
                    <a:lnTo>
                      <a:pt x="22" y="32"/>
                    </a:lnTo>
                    <a:lnTo>
                      <a:pt x="22" y="8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5" name="Freeform 312"/>
              <p:cNvSpPr>
                <a:spLocks/>
              </p:cNvSpPr>
              <p:nvPr/>
            </p:nvSpPr>
            <p:spPr bwMode="auto">
              <a:xfrm>
                <a:off x="4271" y="1607"/>
                <a:ext cx="119" cy="119"/>
              </a:xfrm>
              <a:custGeom>
                <a:avLst/>
                <a:gdLst>
                  <a:gd name="T0" fmla="*/ 86 w 119"/>
                  <a:gd name="T1" fmla="*/ 108 h 119"/>
                  <a:gd name="T2" fmla="*/ 76 w 119"/>
                  <a:gd name="T3" fmla="*/ 97 h 119"/>
                  <a:gd name="T4" fmla="*/ 54 w 119"/>
                  <a:gd name="T5" fmla="*/ 54 h 119"/>
                  <a:gd name="T6" fmla="*/ 43 w 119"/>
                  <a:gd name="T7" fmla="*/ 43 h 119"/>
                  <a:gd name="T8" fmla="*/ 54 w 119"/>
                  <a:gd name="T9" fmla="*/ 32 h 119"/>
                  <a:gd name="T10" fmla="*/ 54 w 119"/>
                  <a:gd name="T11" fmla="*/ 43 h 119"/>
                  <a:gd name="T12" fmla="*/ 65 w 119"/>
                  <a:gd name="T13" fmla="*/ 32 h 119"/>
                  <a:gd name="T14" fmla="*/ 97 w 119"/>
                  <a:gd name="T15" fmla="*/ 43 h 119"/>
                  <a:gd name="T16" fmla="*/ 97 w 119"/>
                  <a:gd name="T17" fmla="*/ 54 h 119"/>
                  <a:gd name="T18" fmla="*/ 119 w 119"/>
                  <a:gd name="T19" fmla="*/ 54 h 119"/>
                  <a:gd name="T20" fmla="*/ 119 w 119"/>
                  <a:gd name="T21" fmla="*/ 43 h 119"/>
                  <a:gd name="T22" fmla="*/ 97 w 119"/>
                  <a:gd name="T23" fmla="*/ 32 h 119"/>
                  <a:gd name="T24" fmla="*/ 86 w 119"/>
                  <a:gd name="T25" fmla="*/ 32 h 119"/>
                  <a:gd name="T26" fmla="*/ 54 w 119"/>
                  <a:gd name="T27" fmla="*/ 0 h 119"/>
                  <a:gd name="T28" fmla="*/ 43 w 119"/>
                  <a:gd name="T29" fmla="*/ 0 h 119"/>
                  <a:gd name="T30" fmla="*/ 21 w 119"/>
                  <a:gd name="T31" fmla="*/ 32 h 119"/>
                  <a:gd name="T32" fmla="*/ 0 w 119"/>
                  <a:gd name="T33" fmla="*/ 32 h 119"/>
                  <a:gd name="T34" fmla="*/ 0 w 119"/>
                  <a:gd name="T35" fmla="*/ 54 h 119"/>
                  <a:gd name="T36" fmla="*/ 11 w 119"/>
                  <a:gd name="T37" fmla="*/ 43 h 119"/>
                  <a:gd name="T38" fmla="*/ 21 w 119"/>
                  <a:gd name="T39" fmla="*/ 43 h 119"/>
                  <a:gd name="T40" fmla="*/ 21 w 119"/>
                  <a:gd name="T41" fmla="*/ 76 h 119"/>
                  <a:gd name="T42" fmla="*/ 54 w 119"/>
                  <a:gd name="T43" fmla="*/ 97 h 119"/>
                  <a:gd name="T44" fmla="*/ 65 w 119"/>
                  <a:gd name="T45" fmla="*/ 97 h 119"/>
                  <a:gd name="T46" fmla="*/ 86 w 119"/>
                  <a:gd name="T47" fmla="*/ 119 h 119"/>
                  <a:gd name="T48" fmla="*/ 86 w 119"/>
                  <a:gd name="T49"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9">
                    <a:moveTo>
                      <a:pt x="86" y="108"/>
                    </a:moveTo>
                    <a:lnTo>
                      <a:pt x="76" y="97"/>
                    </a:lnTo>
                    <a:lnTo>
                      <a:pt x="54" y="54"/>
                    </a:lnTo>
                    <a:lnTo>
                      <a:pt x="43" y="43"/>
                    </a:lnTo>
                    <a:lnTo>
                      <a:pt x="54" y="32"/>
                    </a:lnTo>
                    <a:lnTo>
                      <a:pt x="54" y="43"/>
                    </a:lnTo>
                    <a:lnTo>
                      <a:pt x="65" y="32"/>
                    </a:lnTo>
                    <a:lnTo>
                      <a:pt x="97" y="43"/>
                    </a:lnTo>
                    <a:lnTo>
                      <a:pt x="97" y="54"/>
                    </a:lnTo>
                    <a:lnTo>
                      <a:pt x="119" y="54"/>
                    </a:lnTo>
                    <a:lnTo>
                      <a:pt x="119" y="43"/>
                    </a:lnTo>
                    <a:lnTo>
                      <a:pt x="97" y="32"/>
                    </a:lnTo>
                    <a:lnTo>
                      <a:pt x="86" y="32"/>
                    </a:lnTo>
                    <a:lnTo>
                      <a:pt x="54" y="0"/>
                    </a:lnTo>
                    <a:lnTo>
                      <a:pt x="43" y="0"/>
                    </a:lnTo>
                    <a:lnTo>
                      <a:pt x="21" y="32"/>
                    </a:lnTo>
                    <a:lnTo>
                      <a:pt x="0" y="32"/>
                    </a:lnTo>
                    <a:lnTo>
                      <a:pt x="0" y="54"/>
                    </a:lnTo>
                    <a:lnTo>
                      <a:pt x="11" y="43"/>
                    </a:lnTo>
                    <a:lnTo>
                      <a:pt x="21" y="43"/>
                    </a:lnTo>
                    <a:lnTo>
                      <a:pt x="21" y="76"/>
                    </a:lnTo>
                    <a:lnTo>
                      <a:pt x="54" y="97"/>
                    </a:lnTo>
                    <a:lnTo>
                      <a:pt x="65" y="97"/>
                    </a:lnTo>
                    <a:lnTo>
                      <a:pt x="86" y="119"/>
                    </a:lnTo>
                    <a:lnTo>
                      <a:pt x="86" y="10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6" name="Freeform 313"/>
              <p:cNvSpPr>
                <a:spLocks/>
              </p:cNvSpPr>
              <p:nvPr/>
            </p:nvSpPr>
            <p:spPr bwMode="auto">
              <a:xfrm>
                <a:off x="4271" y="1607"/>
                <a:ext cx="119" cy="119"/>
              </a:xfrm>
              <a:custGeom>
                <a:avLst/>
                <a:gdLst>
                  <a:gd name="T0" fmla="*/ 86 w 119"/>
                  <a:gd name="T1" fmla="*/ 108 h 119"/>
                  <a:gd name="T2" fmla="*/ 76 w 119"/>
                  <a:gd name="T3" fmla="*/ 97 h 119"/>
                  <a:gd name="T4" fmla="*/ 54 w 119"/>
                  <a:gd name="T5" fmla="*/ 54 h 119"/>
                  <a:gd name="T6" fmla="*/ 43 w 119"/>
                  <a:gd name="T7" fmla="*/ 43 h 119"/>
                  <a:gd name="T8" fmla="*/ 54 w 119"/>
                  <a:gd name="T9" fmla="*/ 32 h 119"/>
                  <a:gd name="T10" fmla="*/ 54 w 119"/>
                  <a:gd name="T11" fmla="*/ 43 h 119"/>
                  <a:gd name="T12" fmla="*/ 65 w 119"/>
                  <a:gd name="T13" fmla="*/ 32 h 119"/>
                  <a:gd name="T14" fmla="*/ 97 w 119"/>
                  <a:gd name="T15" fmla="*/ 43 h 119"/>
                  <a:gd name="T16" fmla="*/ 97 w 119"/>
                  <a:gd name="T17" fmla="*/ 54 h 119"/>
                  <a:gd name="T18" fmla="*/ 119 w 119"/>
                  <a:gd name="T19" fmla="*/ 54 h 119"/>
                  <a:gd name="T20" fmla="*/ 119 w 119"/>
                  <a:gd name="T21" fmla="*/ 43 h 119"/>
                  <a:gd name="T22" fmla="*/ 97 w 119"/>
                  <a:gd name="T23" fmla="*/ 32 h 119"/>
                  <a:gd name="T24" fmla="*/ 86 w 119"/>
                  <a:gd name="T25" fmla="*/ 32 h 119"/>
                  <a:gd name="T26" fmla="*/ 54 w 119"/>
                  <a:gd name="T27" fmla="*/ 0 h 119"/>
                  <a:gd name="T28" fmla="*/ 43 w 119"/>
                  <a:gd name="T29" fmla="*/ 0 h 119"/>
                  <a:gd name="T30" fmla="*/ 21 w 119"/>
                  <a:gd name="T31" fmla="*/ 32 h 119"/>
                  <a:gd name="T32" fmla="*/ 0 w 119"/>
                  <a:gd name="T33" fmla="*/ 32 h 119"/>
                  <a:gd name="T34" fmla="*/ 0 w 119"/>
                  <a:gd name="T35" fmla="*/ 54 h 119"/>
                  <a:gd name="T36" fmla="*/ 11 w 119"/>
                  <a:gd name="T37" fmla="*/ 43 h 119"/>
                  <a:gd name="T38" fmla="*/ 21 w 119"/>
                  <a:gd name="T39" fmla="*/ 43 h 119"/>
                  <a:gd name="T40" fmla="*/ 21 w 119"/>
                  <a:gd name="T41" fmla="*/ 76 h 119"/>
                  <a:gd name="T42" fmla="*/ 54 w 119"/>
                  <a:gd name="T43" fmla="*/ 97 h 119"/>
                  <a:gd name="T44" fmla="*/ 65 w 119"/>
                  <a:gd name="T45" fmla="*/ 97 h 119"/>
                  <a:gd name="T46" fmla="*/ 86 w 119"/>
                  <a:gd name="T47" fmla="*/ 119 h 119"/>
                  <a:gd name="T48" fmla="*/ 86 w 119"/>
                  <a:gd name="T49"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9">
                    <a:moveTo>
                      <a:pt x="86" y="108"/>
                    </a:moveTo>
                    <a:lnTo>
                      <a:pt x="76" y="97"/>
                    </a:lnTo>
                    <a:lnTo>
                      <a:pt x="54" y="54"/>
                    </a:lnTo>
                    <a:lnTo>
                      <a:pt x="43" y="43"/>
                    </a:lnTo>
                    <a:lnTo>
                      <a:pt x="54" y="32"/>
                    </a:lnTo>
                    <a:lnTo>
                      <a:pt x="54" y="43"/>
                    </a:lnTo>
                    <a:lnTo>
                      <a:pt x="65" y="32"/>
                    </a:lnTo>
                    <a:lnTo>
                      <a:pt x="97" y="43"/>
                    </a:lnTo>
                    <a:lnTo>
                      <a:pt x="97" y="54"/>
                    </a:lnTo>
                    <a:lnTo>
                      <a:pt x="119" y="54"/>
                    </a:lnTo>
                    <a:lnTo>
                      <a:pt x="119" y="43"/>
                    </a:lnTo>
                    <a:lnTo>
                      <a:pt x="97" y="32"/>
                    </a:lnTo>
                    <a:lnTo>
                      <a:pt x="86" y="32"/>
                    </a:lnTo>
                    <a:lnTo>
                      <a:pt x="54" y="0"/>
                    </a:lnTo>
                    <a:lnTo>
                      <a:pt x="43" y="0"/>
                    </a:lnTo>
                    <a:lnTo>
                      <a:pt x="21" y="32"/>
                    </a:lnTo>
                    <a:lnTo>
                      <a:pt x="0" y="32"/>
                    </a:lnTo>
                    <a:lnTo>
                      <a:pt x="0" y="54"/>
                    </a:lnTo>
                    <a:lnTo>
                      <a:pt x="11" y="43"/>
                    </a:lnTo>
                    <a:lnTo>
                      <a:pt x="21" y="43"/>
                    </a:lnTo>
                    <a:lnTo>
                      <a:pt x="21" y="76"/>
                    </a:lnTo>
                    <a:lnTo>
                      <a:pt x="54" y="97"/>
                    </a:lnTo>
                    <a:lnTo>
                      <a:pt x="65" y="97"/>
                    </a:lnTo>
                    <a:lnTo>
                      <a:pt x="86" y="119"/>
                    </a:lnTo>
                    <a:lnTo>
                      <a:pt x="86" y="10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7" name="Freeform 314"/>
              <p:cNvSpPr>
                <a:spLocks/>
              </p:cNvSpPr>
              <p:nvPr/>
            </p:nvSpPr>
            <p:spPr bwMode="auto">
              <a:xfrm>
                <a:off x="4271" y="1607"/>
                <a:ext cx="119" cy="119"/>
              </a:xfrm>
              <a:custGeom>
                <a:avLst/>
                <a:gdLst>
                  <a:gd name="T0" fmla="*/ 86 w 119"/>
                  <a:gd name="T1" fmla="*/ 108 h 119"/>
                  <a:gd name="T2" fmla="*/ 76 w 119"/>
                  <a:gd name="T3" fmla="*/ 97 h 119"/>
                  <a:gd name="T4" fmla="*/ 54 w 119"/>
                  <a:gd name="T5" fmla="*/ 54 h 119"/>
                  <a:gd name="T6" fmla="*/ 43 w 119"/>
                  <a:gd name="T7" fmla="*/ 43 h 119"/>
                  <a:gd name="T8" fmla="*/ 54 w 119"/>
                  <a:gd name="T9" fmla="*/ 32 h 119"/>
                  <a:gd name="T10" fmla="*/ 54 w 119"/>
                  <a:gd name="T11" fmla="*/ 43 h 119"/>
                  <a:gd name="T12" fmla="*/ 65 w 119"/>
                  <a:gd name="T13" fmla="*/ 32 h 119"/>
                  <a:gd name="T14" fmla="*/ 97 w 119"/>
                  <a:gd name="T15" fmla="*/ 43 h 119"/>
                  <a:gd name="T16" fmla="*/ 97 w 119"/>
                  <a:gd name="T17" fmla="*/ 54 h 119"/>
                  <a:gd name="T18" fmla="*/ 119 w 119"/>
                  <a:gd name="T19" fmla="*/ 54 h 119"/>
                  <a:gd name="T20" fmla="*/ 119 w 119"/>
                  <a:gd name="T21" fmla="*/ 43 h 119"/>
                  <a:gd name="T22" fmla="*/ 97 w 119"/>
                  <a:gd name="T23" fmla="*/ 32 h 119"/>
                  <a:gd name="T24" fmla="*/ 86 w 119"/>
                  <a:gd name="T25" fmla="*/ 32 h 119"/>
                  <a:gd name="T26" fmla="*/ 54 w 119"/>
                  <a:gd name="T27" fmla="*/ 0 h 119"/>
                  <a:gd name="T28" fmla="*/ 43 w 119"/>
                  <a:gd name="T29" fmla="*/ 0 h 119"/>
                  <a:gd name="T30" fmla="*/ 21 w 119"/>
                  <a:gd name="T31" fmla="*/ 32 h 119"/>
                  <a:gd name="T32" fmla="*/ 0 w 119"/>
                  <a:gd name="T33" fmla="*/ 32 h 119"/>
                  <a:gd name="T34" fmla="*/ 0 w 119"/>
                  <a:gd name="T35" fmla="*/ 54 h 119"/>
                  <a:gd name="T36" fmla="*/ 11 w 119"/>
                  <a:gd name="T37" fmla="*/ 43 h 119"/>
                  <a:gd name="T38" fmla="*/ 21 w 119"/>
                  <a:gd name="T39" fmla="*/ 43 h 119"/>
                  <a:gd name="T40" fmla="*/ 21 w 119"/>
                  <a:gd name="T41" fmla="*/ 76 h 119"/>
                  <a:gd name="T42" fmla="*/ 54 w 119"/>
                  <a:gd name="T43" fmla="*/ 97 h 119"/>
                  <a:gd name="T44" fmla="*/ 65 w 119"/>
                  <a:gd name="T45" fmla="*/ 97 h 119"/>
                  <a:gd name="T46" fmla="*/ 86 w 119"/>
                  <a:gd name="T47" fmla="*/ 119 h 119"/>
                  <a:gd name="T48" fmla="*/ 86 w 119"/>
                  <a:gd name="T49" fmla="*/ 10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9" h="119">
                    <a:moveTo>
                      <a:pt x="86" y="108"/>
                    </a:moveTo>
                    <a:lnTo>
                      <a:pt x="76" y="97"/>
                    </a:lnTo>
                    <a:lnTo>
                      <a:pt x="54" y="54"/>
                    </a:lnTo>
                    <a:lnTo>
                      <a:pt x="43" y="43"/>
                    </a:lnTo>
                    <a:lnTo>
                      <a:pt x="54" y="32"/>
                    </a:lnTo>
                    <a:lnTo>
                      <a:pt x="54" y="43"/>
                    </a:lnTo>
                    <a:lnTo>
                      <a:pt x="65" y="32"/>
                    </a:lnTo>
                    <a:lnTo>
                      <a:pt x="97" y="43"/>
                    </a:lnTo>
                    <a:lnTo>
                      <a:pt x="97" y="54"/>
                    </a:lnTo>
                    <a:lnTo>
                      <a:pt x="119" y="54"/>
                    </a:lnTo>
                    <a:lnTo>
                      <a:pt x="119" y="43"/>
                    </a:lnTo>
                    <a:lnTo>
                      <a:pt x="97" y="32"/>
                    </a:lnTo>
                    <a:lnTo>
                      <a:pt x="86" y="32"/>
                    </a:lnTo>
                    <a:lnTo>
                      <a:pt x="54" y="0"/>
                    </a:lnTo>
                    <a:lnTo>
                      <a:pt x="43" y="0"/>
                    </a:lnTo>
                    <a:lnTo>
                      <a:pt x="21" y="32"/>
                    </a:lnTo>
                    <a:lnTo>
                      <a:pt x="0" y="32"/>
                    </a:lnTo>
                    <a:lnTo>
                      <a:pt x="0" y="54"/>
                    </a:lnTo>
                    <a:lnTo>
                      <a:pt x="11" y="43"/>
                    </a:lnTo>
                    <a:lnTo>
                      <a:pt x="21" y="43"/>
                    </a:lnTo>
                    <a:lnTo>
                      <a:pt x="21" y="76"/>
                    </a:lnTo>
                    <a:lnTo>
                      <a:pt x="54" y="97"/>
                    </a:lnTo>
                    <a:lnTo>
                      <a:pt x="65" y="97"/>
                    </a:lnTo>
                    <a:lnTo>
                      <a:pt x="86" y="119"/>
                    </a:lnTo>
                    <a:lnTo>
                      <a:pt x="86" y="108"/>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48" name="Freeform 315"/>
              <p:cNvSpPr>
                <a:spLocks/>
              </p:cNvSpPr>
              <p:nvPr/>
            </p:nvSpPr>
            <p:spPr bwMode="auto">
              <a:xfrm>
                <a:off x="4356" y="1703"/>
                <a:ext cx="44" cy="44"/>
              </a:xfrm>
              <a:custGeom>
                <a:avLst/>
                <a:gdLst>
                  <a:gd name="T0" fmla="*/ 0 w 44"/>
                  <a:gd name="T1" fmla="*/ 12 h 44"/>
                  <a:gd name="T2" fmla="*/ 0 w 44"/>
                  <a:gd name="T3" fmla="*/ 23 h 44"/>
                  <a:gd name="T4" fmla="*/ 33 w 44"/>
                  <a:gd name="T5" fmla="*/ 44 h 44"/>
                  <a:gd name="T6" fmla="*/ 33 w 44"/>
                  <a:gd name="T7" fmla="*/ 23 h 44"/>
                  <a:gd name="T8" fmla="*/ 44 w 44"/>
                  <a:gd name="T9" fmla="*/ 23 h 44"/>
                  <a:gd name="T10" fmla="*/ 44 w 44"/>
                  <a:gd name="T11" fmla="*/ 12 h 44"/>
                  <a:gd name="T12" fmla="*/ 33 w 44"/>
                  <a:gd name="T13" fmla="*/ 0 h 44"/>
                  <a:gd name="T14" fmla="*/ 11 w 44"/>
                  <a:gd name="T15" fmla="*/ 0 h 44"/>
                  <a:gd name="T16" fmla="*/ 0 w 44"/>
                  <a:gd name="T1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0" y="12"/>
                    </a:moveTo>
                    <a:lnTo>
                      <a:pt x="0" y="23"/>
                    </a:lnTo>
                    <a:lnTo>
                      <a:pt x="33" y="44"/>
                    </a:lnTo>
                    <a:lnTo>
                      <a:pt x="33" y="23"/>
                    </a:lnTo>
                    <a:lnTo>
                      <a:pt x="44" y="23"/>
                    </a:lnTo>
                    <a:lnTo>
                      <a:pt x="44" y="12"/>
                    </a:lnTo>
                    <a:lnTo>
                      <a:pt x="33" y="0"/>
                    </a:lnTo>
                    <a:lnTo>
                      <a:pt x="11" y="0"/>
                    </a:lnTo>
                    <a:lnTo>
                      <a:pt x="0" y="1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49" name="Freeform 316"/>
              <p:cNvSpPr>
                <a:spLocks/>
              </p:cNvSpPr>
              <p:nvPr/>
            </p:nvSpPr>
            <p:spPr bwMode="auto">
              <a:xfrm>
                <a:off x="4356" y="1703"/>
                <a:ext cx="44" cy="44"/>
              </a:xfrm>
              <a:custGeom>
                <a:avLst/>
                <a:gdLst>
                  <a:gd name="T0" fmla="*/ 0 w 44"/>
                  <a:gd name="T1" fmla="*/ 12 h 44"/>
                  <a:gd name="T2" fmla="*/ 0 w 44"/>
                  <a:gd name="T3" fmla="*/ 23 h 44"/>
                  <a:gd name="T4" fmla="*/ 33 w 44"/>
                  <a:gd name="T5" fmla="*/ 44 h 44"/>
                  <a:gd name="T6" fmla="*/ 33 w 44"/>
                  <a:gd name="T7" fmla="*/ 23 h 44"/>
                  <a:gd name="T8" fmla="*/ 44 w 44"/>
                  <a:gd name="T9" fmla="*/ 23 h 44"/>
                  <a:gd name="T10" fmla="*/ 44 w 44"/>
                  <a:gd name="T11" fmla="*/ 12 h 44"/>
                  <a:gd name="T12" fmla="*/ 33 w 44"/>
                  <a:gd name="T13" fmla="*/ 0 h 44"/>
                  <a:gd name="T14" fmla="*/ 11 w 44"/>
                  <a:gd name="T15" fmla="*/ 0 h 44"/>
                  <a:gd name="T16" fmla="*/ 0 w 44"/>
                  <a:gd name="T1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0" y="12"/>
                    </a:moveTo>
                    <a:lnTo>
                      <a:pt x="0" y="23"/>
                    </a:lnTo>
                    <a:lnTo>
                      <a:pt x="33" y="44"/>
                    </a:lnTo>
                    <a:lnTo>
                      <a:pt x="33" y="23"/>
                    </a:lnTo>
                    <a:lnTo>
                      <a:pt x="44" y="23"/>
                    </a:lnTo>
                    <a:lnTo>
                      <a:pt x="44" y="12"/>
                    </a:lnTo>
                    <a:lnTo>
                      <a:pt x="33" y="0"/>
                    </a:lnTo>
                    <a:lnTo>
                      <a:pt x="11" y="0"/>
                    </a:lnTo>
                    <a:lnTo>
                      <a:pt x="0" y="1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0" name="Freeform 317"/>
              <p:cNvSpPr>
                <a:spLocks/>
              </p:cNvSpPr>
              <p:nvPr/>
            </p:nvSpPr>
            <p:spPr bwMode="auto">
              <a:xfrm>
                <a:off x="4356" y="1703"/>
                <a:ext cx="44" cy="44"/>
              </a:xfrm>
              <a:custGeom>
                <a:avLst/>
                <a:gdLst>
                  <a:gd name="T0" fmla="*/ 0 w 44"/>
                  <a:gd name="T1" fmla="*/ 12 h 44"/>
                  <a:gd name="T2" fmla="*/ 0 w 44"/>
                  <a:gd name="T3" fmla="*/ 23 h 44"/>
                  <a:gd name="T4" fmla="*/ 33 w 44"/>
                  <a:gd name="T5" fmla="*/ 44 h 44"/>
                  <a:gd name="T6" fmla="*/ 33 w 44"/>
                  <a:gd name="T7" fmla="*/ 23 h 44"/>
                  <a:gd name="T8" fmla="*/ 44 w 44"/>
                  <a:gd name="T9" fmla="*/ 23 h 44"/>
                  <a:gd name="T10" fmla="*/ 44 w 44"/>
                  <a:gd name="T11" fmla="*/ 12 h 44"/>
                  <a:gd name="T12" fmla="*/ 33 w 44"/>
                  <a:gd name="T13" fmla="*/ 0 h 44"/>
                  <a:gd name="T14" fmla="*/ 11 w 44"/>
                  <a:gd name="T15" fmla="*/ 0 h 44"/>
                  <a:gd name="T16" fmla="*/ 0 w 44"/>
                  <a:gd name="T17" fmla="*/ 12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4" h="44">
                    <a:moveTo>
                      <a:pt x="0" y="12"/>
                    </a:moveTo>
                    <a:lnTo>
                      <a:pt x="0" y="23"/>
                    </a:lnTo>
                    <a:lnTo>
                      <a:pt x="33" y="44"/>
                    </a:lnTo>
                    <a:lnTo>
                      <a:pt x="33" y="23"/>
                    </a:lnTo>
                    <a:lnTo>
                      <a:pt x="44" y="23"/>
                    </a:lnTo>
                    <a:lnTo>
                      <a:pt x="44" y="12"/>
                    </a:lnTo>
                    <a:lnTo>
                      <a:pt x="33" y="0"/>
                    </a:lnTo>
                    <a:lnTo>
                      <a:pt x="11" y="0"/>
                    </a:lnTo>
                    <a:lnTo>
                      <a:pt x="0" y="12"/>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1" name="Freeform 318"/>
              <p:cNvSpPr>
                <a:spLocks/>
              </p:cNvSpPr>
              <p:nvPr/>
            </p:nvSpPr>
            <p:spPr bwMode="auto">
              <a:xfrm>
                <a:off x="4314" y="1639"/>
                <a:ext cx="76" cy="76"/>
              </a:xfrm>
              <a:custGeom>
                <a:avLst/>
                <a:gdLst>
                  <a:gd name="T0" fmla="*/ 43 w 76"/>
                  <a:gd name="T1" fmla="*/ 76 h 76"/>
                  <a:gd name="T2" fmla="*/ 54 w 76"/>
                  <a:gd name="T3" fmla="*/ 65 h 76"/>
                  <a:gd name="T4" fmla="*/ 76 w 76"/>
                  <a:gd name="T5" fmla="*/ 65 h 76"/>
                  <a:gd name="T6" fmla="*/ 76 w 76"/>
                  <a:gd name="T7" fmla="*/ 22 h 76"/>
                  <a:gd name="T8" fmla="*/ 54 w 76"/>
                  <a:gd name="T9" fmla="*/ 22 h 76"/>
                  <a:gd name="T10" fmla="*/ 54 w 76"/>
                  <a:gd name="T11" fmla="*/ 11 h 76"/>
                  <a:gd name="T12" fmla="*/ 22 w 76"/>
                  <a:gd name="T13" fmla="*/ 0 h 76"/>
                  <a:gd name="T14" fmla="*/ 11 w 76"/>
                  <a:gd name="T15" fmla="*/ 11 h 76"/>
                  <a:gd name="T16" fmla="*/ 11 w 76"/>
                  <a:gd name="T17" fmla="*/ 0 h 76"/>
                  <a:gd name="T18" fmla="*/ 0 w 76"/>
                  <a:gd name="T19" fmla="*/ 11 h 76"/>
                  <a:gd name="T20" fmla="*/ 11 w 76"/>
                  <a:gd name="T21" fmla="*/ 22 h 76"/>
                  <a:gd name="T22" fmla="*/ 33 w 76"/>
                  <a:gd name="T23" fmla="*/ 65 h 76"/>
                  <a:gd name="T24" fmla="*/ 43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43" y="76"/>
                    </a:moveTo>
                    <a:lnTo>
                      <a:pt x="54" y="65"/>
                    </a:lnTo>
                    <a:lnTo>
                      <a:pt x="76" y="65"/>
                    </a:lnTo>
                    <a:lnTo>
                      <a:pt x="76" y="22"/>
                    </a:lnTo>
                    <a:lnTo>
                      <a:pt x="54" y="22"/>
                    </a:lnTo>
                    <a:lnTo>
                      <a:pt x="54" y="11"/>
                    </a:lnTo>
                    <a:lnTo>
                      <a:pt x="22" y="0"/>
                    </a:lnTo>
                    <a:lnTo>
                      <a:pt x="11" y="11"/>
                    </a:lnTo>
                    <a:lnTo>
                      <a:pt x="11" y="0"/>
                    </a:lnTo>
                    <a:lnTo>
                      <a:pt x="0" y="11"/>
                    </a:lnTo>
                    <a:lnTo>
                      <a:pt x="11" y="22"/>
                    </a:lnTo>
                    <a:lnTo>
                      <a:pt x="33" y="65"/>
                    </a:lnTo>
                    <a:lnTo>
                      <a:pt x="43" y="7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2" name="Freeform 319"/>
              <p:cNvSpPr>
                <a:spLocks/>
              </p:cNvSpPr>
              <p:nvPr/>
            </p:nvSpPr>
            <p:spPr bwMode="auto">
              <a:xfrm>
                <a:off x="4314" y="1639"/>
                <a:ext cx="76" cy="76"/>
              </a:xfrm>
              <a:custGeom>
                <a:avLst/>
                <a:gdLst>
                  <a:gd name="T0" fmla="*/ 43 w 76"/>
                  <a:gd name="T1" fmla="*/ 76 h 76"/>
                  <a:gd name="T2" fmla="*/ 54 w 76"/>
                  <a:gd name="T3" fmla="*/ 65 h 76"/>
                  <a:gd name="T4" fmla="*/ 76 w 76"/>
                  <a:gd name="T5" fmla="*/ 65 h 76"/>
                  <a:gd name="T6" fmla="*/ 76 w 76"/>
                  <a:gd name="T7" fmla="*/ 22 h 76"/>
                  <a:gd name="T8" fmla="*/ 54 w 76"/>
                  <a:gd name="T9" fmla="*/ 22 h 76"/>
                  <a:gd name="T10" fmla="*/ 54 w 76"/>
                  <a:gd name="T11" fmla="*/ 11 h 76"/>
                  <a:gd name="T12" fmla="*/ 22 w 76"/>
                  <a:gd name="T13" fmla="*/ 0 h 76"/>
                  <a:gd name="T14" fmla="*/ 11 w 76"/>
                  <a:gd name="T15" fmla="*/ 11 h 76"/>
                  <a:gd name="T16" fmla="*/ 11 w 76"/>
                  <a:gd name="T17" fmla="*/ 0 h 76"/>
                  <a:gd name="T18" fmla="*/ 0 w 76"/>
                  <a:gd name="T19" fmla="*/ 11 h 76"/>
                  <a:gd name="T20" fmla="*/ 11 w 76"/>
                  <a:gd name="T21" fmla="*/ 22 h 76"/>
                  <a:gd name="T22" fmla="*/ 33 w 76"/>
                  <a:gd name="T23" fmla="*/ 65 h 76"/>
                  <a:gd name="T24" fmla="*/ 43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43" y="76"/>
                    </a:moveTo>
                    <a:lnTo>
                      <a:pt x="54" y="65"/>
                    </a:lnTo>
                    <a:lnTo>
                      <a:pt x="76" y="65"/>
                    </a:lnTo>
                    <a:lnTo>
                      <a:pt x="76" y="22"/>
                    </a:lnTo>
                    <a:lnTo>
                      <a:pt x="54" y="22"/>
                    </a:lnTo>
                    <a:lnTo>
                      <a:pt x="54" y="11"/>
                    </a:lnTo>
                    <a:lnTo>
                      <a:pt x="22" y="0"/>
                    </a:lnTo>
                    <a:lnTo>
                      <a:pt x="11" y="11"/>
                    </a:lnTo>
                    <a:lnTo>
                      <a:pt x="11" y="0"/>
                    </a:lnTo>
                    <a:lnTo>
                      <a:pt x="0" y="11"/>
                    </a:lnTo>
                    <a:lnTo>
                      <a:pt x="11" y="22"/>
                    </a:lnTo>
                    <a:lnTo>
                      <a:pt x="33" y="65"/>
                    </a:lnTo>
                    <a:lnTo>
                      <a:pt x="43" y="7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3" name="Freeform 320"/>
              <p:cNvSpPr>
                <a:spLocks/>
              </p:cNvSpPr>
              <p:nvPr/>
            </p:nvSpPr>
            <p:spPr bwMode="auto">
              <a:xfrm>
                <a:off x="4314" y="1639"/>
                <a:ext cx="76" cy="76"/>
              </a:xfrm>
              <a:custGeom>
                <a:avLst/>
                <a:gdLst>
                  <a:gd name="T0" fmla="*/ 43 w 76"/>
                  <a:gd name="T1" fmla="*/ 76 h 76"/>
                  <a:gd name="T2" fmla="*/ 54 w 76"/>
                  <a:gd name="T3" fmla="*/ 65 h 76"/>
                  <a:gd name="T4" fmla="*/ 76 w 76"/>
                  <a:gd name="T5" fmla="*/ 65 h 76"/>
                  <a:gd name="T6" fmla="*/ 76 w 76"/>
                  <a:gd name="T7" fmla="*/ 22 h 76"/>
                  <a:gd name="T8" fmla="*/ 54 w 76"/>
                  <a:gd name="T9" fmla="*/ 22 h 76"/>
                  <a:gd name="T10" fmla="*/ 54 w 76"/>
                  <a:gd name="T11" fmla="*/ 11 h 76"/>
                  <a:gd name="T12" fmla="*/ 22 w 76"/>
                  <a:gd name="T13" fmla="*/ 0 h 76"/>
                  <a:gd name="T14" fmla="*/ 11 w 76"/>
                  <a:gd name="T15" fmla="*/ 11 h 76"/>
                  <a:gd name="T16" fmla="*/ 11 w 76"/>
                  <a:gd name="T17" fmla="*/ 0 h 76"/>
                  <a:gd name="T18" fmla="*/ 0 w 76"/>
                  <a:gd name="T19" fmla="*/ 11 h 76"/>
                  <a:gd name="T20" fmla="*/ 11 w 76"/>
                  <a:gd name="T21" fmla="*/ 22 h 76"/>
                  <a:gd name="T22" fmla="*/ 33 w 76"/>
                  <a:gd name="T23" fmla="*/ 65 h 76"/>
                  <a:gd name="T24" fmla="*/ 43 w 76"/>
                  <a:gd name="T25"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6" h="76">
                    <a:moveTo>
                      <a:pt x="43" y="76"/>
                    </a:moveTo>
                    <a:lnTo>
                      <a:pt x="54" y="65"/>
                    </a:lnTo>
                    <a:lnTo>
                      <a:pt x="76" y="65"/>
                    </a:lnTo>
                    <a:lnTo>
                      <a:pt x="76" y="22"/>
                    </a:lnTo>
                    <a:lnTo>
                      <a:pt x="54" y="22"/>
                    </a:lnTo>
                    <a:lnTo>
                      <a:pt x="54" y="11"/>
                    </a:lnTo>
                    <a:lnTo>
                      <a:pt x="22" y="0"/>
                    </a:lnTo>
                    <a:lnTo>
                      <a:pt x="11" y="11"/>
                    </a:lnTo>
                    <a:lnTo>
                      <a:pt x="11" y="0"/>
                    </a:lnTo>
                    <a:lnTo>
                      <a:pt x="0" y="11"/>
                    </a:lnTo>
                    <a:lnTo>
                      <a:pt x="11" y="22"/>
                    </a:lnTo>
                    <a:lnTo>
                      <a:pt x="33" y="65"/>
                    </a:lnTo>
                    <a:lnTo>
                      <a:pt x="43" y="76"/>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4" name="Freeform 321"/>
              <p:cNvSpPr>
                <a:spLocks/>
              </p:cNvSpPr>
              <p:nvPr/>
            </p:nvSpPr>
            <p:spPr bwMode="auto">
              <a:xfrm>
                <a:off x="4335" y="1522"/>
                <a:ext cx="119" cy="53"/>
              </a:xfrm>
              <a:custGeom>
                <a:avLst/>
                <a:gdLst>
                  <a:gd name="T0" fmla="*/ 0 w 119"/>
                  <a:gd name="T1" fmla="*/ 20 h 53"/>
                  <a:gd name="T2" fmla="*/ 0 w 119"/>
                  <a:gd name="T3" fmla="*/ 53 h 53"/>
                  <a:gd name="T4" fmla="*/ 21 w 119"/>
                  <a:gd name="T5" fmla="*/ 53 h 53"/>
                  <a:gd name="T6" fmla="*/ 76 w 119"/>
                  <a:gd name="T7" fmla="*/ 20 h 53"/>
                  <a:gd name="T8" fmla="*/ 97 w 119"/>
                  <a:gd name="T9" fmla="*/ 31 h 53"/>
                  <a:gd name="T10" fmla="*/ 119 w 119"/>
                  <a:gd name="T11" fmla="*/ 9 h 53"/>
                  <a:gd name="T12" fmla="*/ 86 w 119"/>
                  <a:gd name="T13" fmla="*/ 0 h 53"/>
                  <a:gd name="T14" fmla="*/ 65 w 119"/>
                  <a:gd name="T15" fmla="*/ 9 h 53"/>
                  <a:gd name="T16" fmla="*/ 54 w 119"/>
                  <a:gd name="T17" fmla="*/ 0 h 53"/>
                  <a:gd name="T18" fmla="*/ 32 w 119"/>
                  <a:gd name="T19" fmla="*/ 0 h 53"/>
                  <a:gd name="T20" fmla="*/ 0 w 119"/>
                  <a:gd name="T21"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53">
                    <a:moveTo>
                      <a:pt x="0" y="20"/>
                    </a:moveTo>
                    <a:lnTo>
                      <a:pt x="0" y="53"/>
                    </a:lnTo>
                    <a:lnTo>
                      <a:pt x="21" y="53"/>
                    </a:lnTo>
                    <a:lnTo>
                      <a:pt x="76" y="20"/>
                    </a:lnTo>
                    <a:lnTo>
                      <a:pt x="97" y="31"/>
                    </a:lnTo>
                    <a:lnTo>
                      <a:pt x="119" y="9"/>
                    </a:lnTo>
                    <a:lnTo>
                      <a:pt x="86" y="0"/>
                    </a:lnTo>
                    <a:lnTo>
                      <a:pt x="65" y="9"/>
                    </a:lnTo>
                    <a:lnTo>
                      <a:pt x="54" y="0"/>
                    </a:lnTo>
                    <a:lnTo>
                      <a:pt x="32" y="0"/>
                    </a:lnTo>
                    <a:lnTo>
                      <a:pt x="0" y="2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5" name="Freeform 322"/>
              <p:cNvSpPr>
                <a:spLocks/>
              </p:cNvSpPr>
              <p:nvPr/>
            </p:nvSpPr>
            <p:spPr bwMode="auto">
              <a:xfrm>
                <a:off x="4335" y="1522"/>
                <a:ext cx="119" cy="53"/>
              </a:xfrm>
              <a:custGeom>
                <a:avLst/>
                <a:gdLst>
                  <a:gd name="T0" fmla="*/ 0 w 119"/>
                  <a:gd name="T1" fmla="*/ 20 h 53"/>
                  <a:gd name="T2" fmla="*/ 0 w 119"/>
                  <a:gd name="T3" fmla="*/ 53 h 53"/>
                  <a:gd name="T4" fmla="*/ 21 w 119"/>
                  <a:gd name="T5" fmla="*/ 53 h 53"/>
                  <a:gd name="T6" fmla="*/ 76 w 119"/>
                  <a:gd name="T7" fmla="*/ 20 h 53"/>
                  <a:gd name="T8" fmla="*/ 97 w 119"/>
                  <a:gd name="T9" fmla="*/ 31 h 53"/>
                  <a:gd name="T10" fmla="*/ 119 w 119"/>
                  <a:gd name="T11" fmla="*/ 9 h 53"/>
                  <a:gd name="T12" fmla="*/ 86 w 119"/>
                  <a:gd name="T13" fmla="*/ 0 h 53"/>
                  <a:gd name="T14" fmla="*/ 65 w 119"/>
                  <a:gd name="T15" fmla="*/ 9 h 53"/>
                  <a:gd name="T16" fmla="*/ 54 w 119"/>
                  <a:gd name="T17" fmla="*/ 0 h 53"/>
                  <a:gd name="T18" fmla="*/ 32 w 119"/>
                  <a:gd name="T19" fmla="*/ 0 h 53"/>
                  <a:gd name="T20" fmla="*/ 0 w 119"/>
                  <a:gd name="T21"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53">
                    <a:moveTo>
                      <a:pt x="0" y="20"/>
                    </a:moveTo>
                    <a:lnTo>
                      <a:pt x="0" y="53"/>
                    </a:lnTo>
                    <a:lnTo>
                      <a:pt x="21" y="53"/>
                    </a:lnTo>
                    <a:lnTo>
                      <a:pt x="76" y="20"/>
                    </a:lnTo>
                    <a:lnTo>
                      <a:pt x="97" y="31"/>
                    </a:lnTo>
                    <a:lnTo>
                      <a:pt x="119" y="9"/>
                    </a:lnTo>
                    <a:lnTo>
                      <a:pt x="86" y="0"/>
                    </a:lnTo>
                    <a:lnTo>
                      <a:pt x="65" y="9"/>
                    </a:lnTo>
                    <a:lnTo>
                      <a:pt x="54" y="0"/>
                    </a:lnTo>
                    <a:lnTo>
                      <a:pt x="32" y="0"/>
                    </a:lnTo>
                    <a:lnTo>
                      <a:pt x="0" y="2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6" name="Freeform 323"/>
              <p:cNvSpPr>
                <a:spLocks/>
              </p:cNvSpPr>
              <p:nvPr/>
            </p:nvSpPr>
            <p:spPr bwMode="auto">
              <a:xfrm>
                <a:off x="4335" y="1522"/>
                <a:ext cx="119" cy="53"/>
              </a:xfrm>
              <a:custGeom>
                <a:avLst/>
                <a:gdLst>
                  <a:gd name="T0" fmla="*/ 0 w 119"/>
                  <a:gd name="T1" fmla="*/ 20 h 53"/>
                  <a:gd name="T2" fmla="*/ 0 w 119"/>
                  <a:gd name="T3" fmla="*/ 53 h 53"/>
                  <a:gd name="T4" fmla="*/ 21 w 119"/>
                  <a:gd name="T5" fmla="*/ 53 h 53"/>
                  <a:gd name="T6" fmla="*/ 76 w 119"/>
                  <a:gd name="T7" fmla="*/ 20 h 53"/>
                  <a:gd name="T8" fmla="*/ 97 w 119"/>
                  <a:gd name="T9" fmla="*/ 31 h 53"/>
                  <a:gd name="T10" fmla="*/ 119 w 119"/>
                  <a:gd name="T11" fmla="*/ 9 h 53"/>
                  <a:gd name="T12" fmla="*/ 86 w 119"/>
                  <a:gd name="T13" fmla="*/ 0 h 53"/>
                  <a:gd name="T14" fmla="*/ 65 w 119"/>
                  <a:gd name="T15" fmla="*/ 9 h 53"/>
                  <a:gd name="T16" fmla="*/ 54 w 119"/>
                  <a:gd name="T17" fmla="*/ 0 h 53"/>
                  <a:gd name="T18" fmla="*/ 32 w 119"/>
                  <a:gd name="T19" fmla="*/ 0 h 53"/>
                  <a:gd name="T20" fmla="*/ 0 w 119"/>
                  <a:gd name="T21" fmla="*/ 2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19" h="53">
                    <a:moveTo>
                      <a:pt x="0" y="20"/>
                    </a:moveTo>
                    <a:lnTo>
                      <a:pt x="0" y="53"/>
                    </a:lnTo>
                    <a:lnTo>
                      <a:pt x="21" y="53"/>
                    </a:lnTo>
                    <a:lnTo>
                      <a:pt x="76" y="20"/>
                    </a:lnTo>
                    <a:lnTo>
                      <a:pt x="97" y="31"/>
                    </a:lnTo>
                    <a:lnTo>
                      <a:pt x="119" y="9"/>
                    </a:lnTo>
                    <a:lnTo>
                      <a:pt x="86" y="0"/>
                    </a:lnTo>
                    <a:lnTo>
                      <a:pt x="65" y="9"/>
                    </a:lnTo>
                    <a:lnTo>
                      <a:pt x="54" y="0"/>
                    </a:lnTo>
                    <a:lnTo>
                      <a:pt x="32" y="0"/>
                    </a:lnTo>
                    <a:lnTo>
                      <a:pt x="0" y="20"/>
                    </a:lnTo>
                  </a:path>
                </a:pathLst>
              </a:custGeom>
              <a:solidFill>
                <a:schemeClr val="accent2"/>
              </a:solidFill>
              <a:ln w="9525" cap="rnd">
                <a:solidFill>
                  <a:srgbClr val="FFFFFF"/>
                </a:solidFill>
                <a:prstDash val="solid"/>
                <a:round/>
                <a:headEnd/>
                <a:tailEnd/>
              </a:ln>
              <a:extLst/>
            </p:spPr>
            <p:txBody>
              <a:bodyPr vert="horz" wrap="square" lIns="91440" tIns="45720" rIns="91440" bIns="45720" numCol="1" anchor="t" anchorCtr="0" compatLnSpc="1">
                <a:prstTxWarp prst="textNoShape">
                  <a:avLst/>
                </a:prstTxWarp>
              </a:bodyPr>
              <a:lstStyle/>
              <a:p>
                <a:endParaRPr lang="en-GB"/>
              </a:p>
            </p:txBody>
          </p:sp>
          <p:sp>
            <p:nvSpPr>
              <p:cNvPr id="657" name="Freeform 324"/>
              <p:cNvSpPr>
                <a:spLocks/>
              </p:cNvSpPr>
              <p:nvPr/>
            </p:nvSpPr>
            <p:spPr bwMode="auto">
              <a:xfrm>
                <a:off x="4183" y="1531"/>
                <a:ext cx="152" cy="76"/>
              </a:xfrm>
              <a:custGeom>
                <a:avLst/>
                <a:gdLst>
                  <a:gd name="T0" fmla="*/ 87 w 152"/>
                  <a:gd name="T1" fmla="*/ 11 h 76"/>
                  <a:gd name="T2" fmla="*/ 76 w 152"/>
                  <a:gd name="T3" fmla="*/ 22 h 76"/>
                  <a:gd name="T4" fmla="*/ 76 w 152"/>
                  <a:gd name="T5" fmla="*/ 44 h 76"/>
                  <a:gd name="T6" fmla="*/ 22 w 152"/>
                  <a:gd name="T7" fmla="*/ 54 h 76"/>
                  <a:gd name="T8" fmla="*/ 0 w 152"/>
                  <a:gd name="T9" fmla="*/ 54 h 76"/>
                  <a:gd name="T10" fmla="*/ 11 w 152"/>
                  <a:gd name="T11" fmla="*/ 65 h 76"/>
                  <a:gd name="T12" fmla="*/ 65 w 152"/>
                  <a:gd name="T13" fmla="*/ 65 h 76"/>
                  <a:gd name="T14" fmla="*/ 87 w 152"/>
                  <a:gd name="T15" fmla="*/ 76 h 76"/>
                  <a:gd name="T16" fmla="*/ 141 w 152"/>
                  <a:gd name="T17" fmla="*/ 65 h 76"/>
                  <a:gd name="T18" fmla="*/ 152 w 152"/>
                  <a:gd name="T19" fmla="*/ 44 h 76"/>
                  <a:gd name="T20" fmla="*/ 152 w 152"/>
                  <a:gd name="T21" fmla="*/ 11 h 76"/>
                  <a:gd name="T22" fmla="*/ 108 w 152"/>
                  <a:gd name="T23" fmla="*/ 0 h 76"/>
                  <a:gd name="T24" fmla="*/ 108 w 152"/>
                  <a:gd name="T25" fmla="*/ 11 h 76"/>
                  <a:gd name="T26" fmla="*/ 87 w 152"/>
                  <a:gd name="T27"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76">
                    <a:moveTo>
                      <a:pt x="87" y="11"/>
                    </a:moveTo>
                    <a:lnTo>
                      <a:pt x="76" y="22"/>
                    </a:lnTo>
                    <a:lnTo>
                      <a:pt x="76" y="44"/>
                    </a:lnTo>
                    <a:lnTo>
                      <a:pt x="22" y="54"/>
                    </a:lnTo>
                    <a:lnTo>
                      <a:pt x="0" y="54"/>
                    </a:lnTo>
                    <a:lnTo>
                      <a:pt x="11" y="65"/>
                    </a:lnTo>
                    <a:lnTo>
                      <a:pt x="65" y="65"/>
                    </a:lnTo>
                    <a:lnTo>
                      <a:pt x="87" y="76"/>
                    </a:lnTo>
                    <a:lnTo>
                      <a:pt x="141" y="65"/>
                    </a:lnTo>
                    <a:lnTo>
                      <a:pt x="152" y="44"/>
                    </a:lnTo>
                    <a:lnTo>
                      <a:pt x="152" y="11"/>
                    </a:lnTo>
                    <a:lnTo>
                      <a:pt x="108" y="0"/>
                    </a:lnTo>
                    <a:lnTo>
                      <a:pt x="108" y="11"/>
                    </a:lnTo>
                    <a:lnTo>
                      <a:pt x="87" y="1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58" name="Freeform 325"/>
              <p:cNvSpPr>
                <a:spLocks/>
              </p:cNvSpPr>
              <p:nvPr/>
            </p:nvSpPr>
            <p:spPr bwMode="auto">
              <a:xfrm>
                <a:off x="4183" y="1531"/>
                <a:ext cx="152" cy="76"/>
              </a:xfrm>
              <a:custGeom>
                <a:avLst/>
                <a:gdLst>
                  <a:gd name="T0" fmla="*/ 87 w 152"/>
                  <a:gd name="T1" fmla="*/ 11 h 76"/>
                  <a:gd name="T2" fmla="*/ 76 w 152"/>
                  <a:gd name="T3" fmla="*/ 22 h 76"/>
                  <a:gd name="T4" fmla="*/ 76 w 152"/>
                  <a:gd name="T5" fmla="*/ 44 h 76"/>
                  <a:gd name="T6" fmla="*/ 22 w 152"/>
                  <a:gd name="T7" fmla="*/ 54 h 76"/>
                  <a:gd name="T8" fmla="*/ 0 w 152"/>
                  <a:gd name="T9" fmla="*/ 54 h 76"/>
                  <a:gd name="T10" fmla="*/ 11 w 152"/>
                  <a:gd name="T11" fmla="*/ 65 h 76"/>
                  <a:gd name="T12" fmla="*/ 65 w 152"/>
                  <a:gd name="T13" fmla="*/ 65 h 76"/>
                  <a:gd name="T14" fmla="*/ 87 w 152"/>
                  <a:gd name="T15" fmla="*/ 76 h 76"/>
                  <a:gd name="T16" fmla="*/ 141 w 152"/>
                  <a:gd name="T17" fmla="*/ 65 h 76"/>
                  <a:gd name="T18" fmla="*/ 152 w 152"/>
                  <a:gd name="T19" fmla="*/ 44 h 76"/>
                  <a:gd name="T20" fmla="*/ 152 w 152"/>
                  <a:gd name="T21" fmla="*/ 11 h 76"/>
                  <a:gd name="T22" fmla="*/ 108 w 152"/>
                  <a:gd name="T23" fmla="*/ 0 h 76"/>
                  <a:gd name="T24" fmla="*/ 108 w 152"/>
                  <a:gd name="T25" fmla="*/ 11 h 76"/>
                  <a:gd name="T26" fmla="*/ 87 w 152"/>
                  <a:gd name="T27"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76">
                    <a:moveTo>
                      <a:pt x="87" y="11"/>
                    </a:moveTo>
                    <a:lnTo>
                      <a:pt x="76" y="22"/>
                    </a:lnTo>
                    <a:lnTo>
                      <a:pt x="76" y="44"/>
                    </a:lnTo>
                    <a:lnTo>
                      <a:pt x="22" y="54"/>
                    </a:lnTo>
                    <a:lnTo>
                      <a:pt x="0" y="54"/>
                    </a:lnTo>
                    <a:lnTo>
                      <a:pt x="11" y="65"/>
                    </a:lnTo>
                    <a:lnTo>
                      <a:pt x="65" y="65"/>
                    </a:lnTo>
                    <a:lnTo>
                      <a:pt x="87" y="76"/>
                    </a:lnTo>
                    <a:lnTo>
                      <a:pt x="141" y="65"/>
                    </a:lnTo>
                    <a:lnTo>
                      <a:pt x="152" y="44"/>
                    </a:lnTo>
                    <a:lnTo>
                      <a:pt x="152" y="11"/>
                    </a:lnTo>
                    <a:lnTo>
                      <a:pt x="108" y="0"/>
                    </a:lnTo>
                    <a:lnTo>
                      <a:pt x="108" y="11"/>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59" name="Freeform 326"/>
              <p:cNvSpPr>
                <a:spLocks/>
              </p:cNvSpPr>
              <p:nvPr/>
            </p:nvSpPr>
            <p:spPr bwMode="auto">
              <a:xfrm>
                <a:off x="4183" y="1531"/>
                <a:ext cx="152" cy="76"/>
              </a:xfrm>
              <a:custGeom>
                <a:avLst/>
                <a:gdLst>
                  <a:gd name="T0" fmla="*/ 87 w 152"/>
                  <a:gd name="T1" fmla="*/ 11 h 76"/>
                  <a:gd name="T2" fmla="*/ 76 w 152"/>
                  <a:gd name="T3" fmla="*/ 22 h 76"/>
                  <a:gd name="T4" fmla="*/ 76 w 152"/>
                  <a:gd name="T5" fmla="*/ 44 h 76"/>
                  <a:gd name="T6" fmla="*/ 22 w 152"/>
                  <a:gd name="T7" fmla="*/ 54 h 76"/>
                  <a:gd name="T8" fmla="*/ 0 w 152"/>
                  <a:gd name="T9" fmla="*/ 54 h 76"/>
                  <a:gd name="T10" fmla="*/ 11 w 152"/>
                  <a:gd name="T11" fmla="*/ 65 h 76"/>
                  <a:gd name="T12" fmla="*/ 65 w 152"/>
                  <a:gd name="T13" fmla="*/ 65 h 76"/>
                  <a:gd name="T14" fmla="*/ 87 w 152"/>
                  <a:gd name="T15" fmla="*/ 76 h 76"/>
                  <a:gd name="T16" fmla="*/ 141 w 152"/>
                  <a:gd name="T17" fmla="*/ 65 h 76"/>
                  <a:gd name="T18" fmla="*/ 152 w 152"/>
                  <a:gd name="T19" fmla="*/ 44 h 76"/>
                  <a:gd name="T20" fmla="*/ 152 w 152"/>
                  <a:gd name="T21" fmla="*/ 11 h 76"/>
                  <a:gd name="T22" fmla="*/ 108 w 152"/>
                  <a:gd name="T23" fmla="*/ 0 h 76"/>
                  <a:gd name="T24" fmla="*/ 108 w 152"/>
                  <a:gd name="T25" fmla="*/ 11 h 76"/>
                  <a:gd name="T26" fmla="*/ 87 w 152"/>
                  <a:gd name="T27" fmla="*/ 11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52" h="76">
                    <a:moveTo>
                      <a:pt x="87" y="11"/>
                    </a:moveTo>
                    <a:lnTo>
                      <a:pt x="76" y="22"/>
                    </a:lnTo>
                    <a:lnTo>
                      <a:pt x="76" y="44"/>
                    </a:lnTo>
                    <a:lnTo>
                      <a:pt x="22" y="54"/>
                    </a:lnTo>
                    <a:lnTo>
                      <a:pt x="0" y="54"/>
                    </a:lnTo>
                    <a:lnTo>
                      <a:pt x="11" y="65"/>
                    </a:lnTo>
                    <a:lnTo>
                      <a:pt x="65" y="65"/>
                    </a:lnTo>
                    <a:lnTo>
                      <a:pt x="87" y="76"/>
                    </a:lnTo>
                    <a:lnTo>
                      <a:pt x="141" y="65"/>
                    </a:lnTo>
                    <a:lnTo>
                      <a:pt x="152" y="44"/>
                    </a:lnTo>
                    <a:lnTo>
                      <a:pt x="152" y="11"/>
                    </a:lnTo>
                    <a:lnTo>
                      <a:pt x="108" y="0"/>
                    </a:lnTo>
                    <a:lnTo>
                      <a:pt x="108" y="11"/>
                    </a:lnTo>
                    <a:lnTo>
                      <a:pt x="87" y="1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0" name="Freeform 327"/>
              <p:cNvSpPr>
                <a:spLocks/>
              </p:cNvSpPr>
              <p:nvPr/>
            </p:nvSpPr>
            <p:spPr bwMode="auto">
              <a:xfrm>
                <a:off x="4118" y="1337"/>
                <a:ext cx="174" cy="248"/>
              </a:xfrm>
              <a:custGeom>
                <a:avLst/>
                <a:gdLst>
                  <a:gd name="T0" fmla="*/ 174 w 174"/>
                  <a:gd name="T1" fmla="*/ 130 h 248"/>
                  <a:gd name="T2" fmla="*/ 164 w 174"/>
                  <a:gd name="T3" fmla="*/ 33 h 248"/>
                  <a:gd name="T4" fmla="*/ 142 w 174"/>
                  <a:gd name="T5" fmla="*/ 22 h 248"/>
                  <a:gd name="T6" fmla="*/ 153 w 174"/>
                  <a:gd name="T7" fmla="*/ 22 h 248"/>
                  <a:gd name="T8" fmla="*/ 153 w 174"/>
                  <a:gd name="T9" fmla="*/ 11 h 248"/>
                  <a:gd name="T10" fmla="*/ 98 w 174"/>
                  <a:gd name="T11" fmla="*/ 33 h 248"/>
                  <a:gd name="T12" fmla="*/ 87 w 174"/>
                  <a:gd name="T13" fmla="*/ 33 h 248"/>
                  <a:gd name="T14" fmla="*/ 98 w 174"/>
                  <a:gd name="T15" fmla="*/ 22 h 248"/>
                  <a:gd name="T16" fmla="*/ 76 w 174"/>
                  <a:gd name="T17" fmla="*/ 11 h 248"/>
                  <a:gd name="T18" fmla="*/ 76 w 174"/>
                  <a:gd name="T19" fmla="*/ 0 h 248"/>
                  <a:gd name="T20" fmla="*/ 43 w 174"/>
                  <a:gd name="T21" fmla="*/ 0 h 248"/>
                  <a:gd name="T22" fmla="*/ 65 w 174"/>
                  <a:gd name="T23" fmla="*/ 11 h 248"/>
                  <a:gd name="T24" fmla="*/ 43 w 174"/>
                  <a:gd name="T25" fmla="*/ 22 h 248"/>
                  <a:gd name="T26" fmla="*/ 65 w 174"/>
                  <a:gd name="T27" fmla="*/ 22 h 248"/>
                  <a:gd name="T28" fmla="*/ 43 w 174"/>
                  <a:gd name="T29" fmla="*/ 54 h 248"/>
                  <a:gd name="T30" fmla="*/ 22 w 174"/>
                  <a:gd name="T31" fmla="*/ 54 h 248"/>
                  <a:gd name="T32" fmla="*/ 11 w 174"/>
                  <a:gd name="T33" fmla="*/ 87 h 248"/>
                  <a:gd name="T34" fmla="*/ 0 w 174"/>
                  <a:gd name="T35" fmla="*/ 97 h 248"/>
                  <a:gd name="T36" fmla="*/ 0 w 174"/>
                  <a:gd name="T37" fmla="*/ 184 h 248"/>
                  <a:gd name="T38" fmla="*/ 33 w 174"/>
                  <a:gd name="T39" fmla="*/ 205 h 248"/>
                  <a:gd name="T40" fmla="*/ 22 w 174"/>
                  <a:gd name="T41" fmla="*/ 248 h 248"/>
                  <a:gd name="T42" fmla="*/ 87 w 174"/>
                  <a:gd name="T43" fmla="*/ 248 h 248"/>
                  <a:gd name="T44" fmla="*/ 142 w 174"/>
                  <a:gd name="T45" fmla="*/ 238 h 248"/>
                  <a:gd name="T46" fmla="*/ 142 w 174"/>
                  <a:gd name="T47" fmla="*/ 216 h 248"/>
                  <a:gd name="T48" fmla="*/ 153 w 174"/>
                  <a:gd name="T49" fmla="*/ 205 h 248"/>
                  <a:gd name="T50" fmla="*/ 131 w 174"/>
                  <a:gd name="T51" fmla="*/ 184 h 248"/>
                  <a:gd name="T52" fmla="*/ 108 w 174"/>
                  <a:gd name="T53" fmla="*/ 151 h 248"/>
                  <a:gd name="T54" fmla="*/ 142 w 174"/>
                  <a:gd name="T55" fmla="*/ 141 h 248"/>
                  <a:gd name="T56" fmla="*/ 164 w 174"/>
                  <a:gd name="T57" fmla="*/ 130 h 248"/>
                  <a:gd name="T58" fmla="*/ 174 w 174"/>
                  <a:gd name="T59" fmla="*/ 13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248">
                    <a:moveTo>
                      <a:pt x="174" y="130"/>
                    </a:moveTo>
                    <a:lnTo>
                      <a:pt x="164" y="33"/>
                    </a:lnTo>
                    <a:lnTo>
                      <a:pt x="142" y="22"/>
                    </a:lnTo>
                    <a:lnTo>
                      <a:pt x="153" y="22"/>
                    </a:lnTo>
                    <a:lnTo>
                      <a:pt x="153" y="11"/>
                    </a:lnTo>
                    <a:lnTo>
                      <a:pt x="98" y="33"/>
                    </a:lnTo>
                    <a:lnTo>
                      <a:pt x="87" y="33"/>
                    </a:lnTo>
                    <a:lnTo>
                      <a:pt x="98" y="22"/>
                    </a:lnTo>
                    <a:lnTo>
                      <a:pt x="76" y="11"/>
                    </a:lnTo>
                    <a:lnTo>
                      <a:pt x="76" y="0"/>
                    </a:lnTo>
                    <a:lnTo>
                      <a:pt x="43" y="0"/>
                    </a:lnTo>
                    <a:lnTo>
                      <a:pt x="65" y="11"/>
                    </a:lnTo>
                    <a:lnTo>
                      <a:pt x="43" y="22"/>
                    </a:lnTo>
                    <a:lnTo>
                      <a:pt x="65" y="22"/>
                    </a:lnTo>
                    <a:lnTo>
                      <a:pt x="43" y="54"/>
                    </a:lnTo>
                    <a:lnTo>
                      <a:pt x="22" y="54"/>
                    </a:lnTo>
                    <a:lnTo>
                      <a:pt x="11" y="87"/>
                    </a:lnTo>
                    <a:lnTo>
                      <a:pt x="0" y="97"/>
                    </a:lnTo>
                    <a:lnTo>
                      <a:pt x="0" y="184"/>
                    </a:lnTo>
                    <a:lnTo>
                      <a:pt x="33" y="205"/>
                    </a:lnTo>
                    <a:lnTo>
                      <a:pt x="22" y="248"/>
                    </a:lnTo>
                    <a:lnTo>
                      <a:pt x="87" y="248"/>
                    </a:lnTo>
                    <a:lnTo>
                      <a:pt x="142" y="238"/>
                    </a:lnTo>
                    <a:lnTo>
                      <a:pt x="142" y="216"/>
                    </a:lnTo>
                    <a:lnTo>
                      <a:pt x="153" y="205"/>
                    </a:lnTo>
                    <a:lnTo>
                      <a:pt x="131" y="184"/>
                    </a:lnTo>
                    <a:lnTo>
                      <a:pt x="108" y="151"/>
                    </a:lnTo>
                    <a:lnTo>
                      <a:pt x="142" y="141"/>
                    </a:lnTo>
                    <a:lnTo>
                      <a:pt x="164" y="130"/>
                    </a:lnTo>
                    <a:lnTo>
                      <a:pt x="174" y="13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1" name="Freeform 328"/>
              <p:cNvSpPr>
                <a:spLocks/>
              </p:cNvSpPr>
              <p:nvPr/>
            </p:nvSpPr>
            <p:spPr bwMode="auto">
              <a:xfrm>
                <a:off x="4118" y="1337"/>
                <a:ext cx="174" cy="248"/>
              </a:xfrm>
              <a:custGeom>
                <a:avLst/>
                <a:gdLst>
                  <a:gd name="T0" fmla="*/ 174 w 174"/>
                  <a:gd name="T1" fmla="*/ 130 h 248"/>
                  <a:gd name="T2" fmla="*/ 164 w 174"/>
                  <a:gd name="T3" fmla="*/ 33 h 248"/>
                  <a:gd name="T4" fmla="*/ 142 w 174"/>
                  <a:gd name="T5" fmla="*/ 22 h 248"/>
                  <a:gd name="T6" fmla="*/ 153 w 174"/>
                  <a:gd name="T7" fmla="*/ 22 h 248"/>
                  <a:gd name="T8" fmla="*/ 153 w 174"/>
                  <a:gd name="T9" fmla="*/ 11 h 248"/>
                  <a:gd name="T10" fmla="*/ 98 w 174"/>
                  <a:gd name="T11" fmla="*/ 33 h 248"/>
                  <a:gd name="T12" fmla="*/ 87 w 174"/>
                  <a:gd name="T13" fmla="*/ 33 h 248"/>
                  <a:gd name="T14" fmla="*/ 98 w 174"/>
                  <a:gd name="T15" fmla="*/ 22 h 248"/>
                  <a:gd name="T16" fmla="*/ 76 w 174"/>
                  <a:gd name="T17" fmla="*/ 11 h 248"/>
                  <a:gd name="T18" fmla="*/ 76 w 174"/>
                  <a:gd name="T19" fmla="*/ 0 h 248"/>
                  <a:gd name="T20" fmla="*/ 43 w 174"/>
                  <a:gd name="T21" fmla="*/ 0 h 248"/>
                  <a:gd name="T22" fmla="*/ 65 w 174"/>
                  <a:gd name="T23" fmla="*/ 11 h 248"/>
                  <a:gd name="T24" fmla="*/ 43 w 174"/>
                  <a:gd name="T25" fmla="*/ 22 h 248"/>
                  <a:gd name="T26" fmla="*/ 65 w 174"/>
                  <a:gd name="T27" fmla="*/ 22 h 248"/>
                  <a:gd name="T28" fmla="*/ 43 w 174"/>
                  <a:gd name="T29" fmla="*/ 54 h 248"/>
                  <a:gd name="T30" fmla="*/ 22 w 174"/>
                  <a:gd name="T31" fmla="*/ 54 h 248"/>
                  <a:gd name="T32" fmla="*/ 11 w 174"/>
                  <a:gd name="T33" fmla="*/ 87 h 248"/>
                  <a:gd name="T34" fmla="*/ 0 w 174"/>
                  <a:gd name="T35" fmla="*/ 97 h 248"/>
                  <a:gd name="T36" fmla="*/ 0 w 174"/>
                  <a:gd name="T37" fmla="*/ 184 h 248"/>
                  <a:gd name="T38" fmla="*/ 33 w 174"/>
                  <a:gd name="T39" fmla="*/ 205 h 248"/>
                  <a:gd name="T40" fmla="*/ 22 w 174"/>
                  <a:gd name="T41" fmla="*/ 248 h 248"/>
                  <a:gd name="T42" fmla="*/ 87 w 174"/>
                  <a:gd name="T43" fmla="*/ 248 h 248"/>
                  <a:gd name="T44" fmla="*/ 142 w 174"/>
                  <a:gd name="T45" fmla="*/ 238 h 248"/>
                  <a:gd name="T46" fmla="*/ 142 w 174"/>
                  <a:gd name="T47" fmla="*/ 216 h 248"/>
                  <a:gd name="T48" fmla="*/ 153 w 174"/>
                  <a:gd name="T49" fmla="*/ 205 h 248"/>
                  <a:gd name="T50" fmla="*/ 131 w 174"/>
                  <a:gd name="T51" fmla="*/ 184 h 248"/>
                  <a:gd name="T52" fmla="*/ 108 w 174"/>
                  <a:gd name="T53" fmla="*/ 151 h 248"/>
                  <a:gd name="T54" fmla="*/ 142 w 174"/>
                  <a:gd name="T55" fmla="*/ 141 h 248"/>
                  <a:gd name="T56" fmla="*/ 164 w 174"/>
                  <a:gd name="T57" fmla="*/ 130 h 248"/>
                  <a:gd name="T58" fmla="*/ 174 w 174"/>
                  <a:gd name="T59" fmla="*/ 13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248">
                    <a:moveTo>
                      <a:pt x="174" y="130"/>
                    </a:moveTo>
                    <a:lnTo>
                      <a:pt x="164" y="33"/>
                    </a:lnTo>
                    <a:lnTo>
                      <a:pt x="142" y="22"/>
                    </a:lnTo>
                    <a:lnTo>
                      <a:pt x="153" y="22"/>
                    </a:lnTo>
                    <a:lnTo>
                      <a:pt x="153" y="11"/>
                    </a:lnTo>
                    <a:lnTo>
                      <a:pt x="98" y="33"/>
                    </a:lnTo>
                    <a:lnTo>
                      <a:pt x="87" y="33"/>
                    </a:lnTo>
                    <a:lnTo>
                      <a:pt x="98" y="22"/>
                    </a:lnTo>
                    <a:lnTo>
                      <a:pt x="76" y="11"/>
                    </a:lnTo>
                    <a:lnTo>
                      <a:pt x="76" y="0"/>
                    </a:lnTo>
                    <a:lnTo>
                      <a:pt x="43" y="0"/>
                    </a:lnTo>
                    <a:lnTo>
                      <a:pt x="65" y="11"/>
                    </a:lnTo>
                    <a:lnTo>
                      <a:pt x="43" y="22"/>
                    </a:lnTo>
                    <a:lnTo>
                      <a:pt x="65" y="22"/>
                    </a:lnTo>
                    <a:lnTo>
                      <a:pt x="43" y="54"/>
                    </a:lnTo>
                    <a:lnTo>
                      <a:pt x="22" y="54"/>
                    </a:lnTo>
                    <a:lnTo>
                      <a:pt x="11" y="87"/>
                    </a:lnTo>
                    <a:lnTo>
                      <a:pt x="0" y="97"/>
                    </a:lnTo>
                    <a:lnTo>
                      <a:pt x="0" y="184"/>
                    </a:lnTo>
                    <a:lnTo>
                      <a:pt x="33" y="205"/>
                    </a:lnTo>
                    <a:lnTo>
                      <a:pt x="22" y="248"/>
                    </a:lnTo>
                    <a:lnTo>
                      <a:pt x="87" y="248"/>
                    </a:lnTo>
                    <a:lnTo>
                      <a:pt x="142" y="238"/>
                    </a:lnTo>
                    <a:lnTo>
                      <a:pt x="142" y="216"/>
                    </a:lnTo>
                    <a:lnTo>
                      <a:pt x="153" y="205"/>
                    </a:lnTo>
                    <a:lnTo>
                      <a:pt x="131" y="184"/>
                    </a:lnTo>
                    <a:lnTo>
                      <a:pt x="108" y="151"/>
                    </a:lnTo>
                    <a:lnTo>
                      <a:pt x="142" y="141"/>
                    </a:lnTo>
                    <a:lnTo>
                      <a:pt x="164" y="130"/>
                    </a:lnTo>
                    <a:lnTo>
                      <a:pt x="174" y="13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2" name="Freeform 329"/>
              <p:cNvSpPr>
                <a:spLocks/>
              </p:cNvSpPr>
              <p:nvPr/>
            </p:nvSpPr>
            <p:spPr bwMode="auto">
              <a:xfrm>
                <a:off x="4118" y="1337"/>
                <a:ext cx="174" cy="248"/>
              </a:xfrm>
              <a:custGeom>
                <a:avLst/>
                <a:gdLst>
                  <a:gd name="T0" fmla="*/ 174 w 174"/>
                  <a:gd name="T1" fmla="*/ 130 h 248"/>
                  <a:gd name="T2" fmla="*/ 164 w 174"/>
                  <a:gd name="T3" fmla="*/ 33 h 248"/>
                  <a:gd name="T4" fmla="*/ 142 w 174"/>
                  <a:gd name="T5" fmla="*/ 22 h 248"/>
                  <a:gd name="T6" fmla="*/ 153 w 174"/>
                  <a:gd name="T7" fmla="*/ 22 h 248"/>
                  <a:gd name="T8" fmla="*/ 153 w 174"/>
                  <a:gd name="T9" fmla="*/ 11 h 248"/>
                  <a:gd name="T10" fmla="*/ 98 w 174"/>
                  <a:gd name="T11" fmla="*/ 33 h 248"/>
                  <a:gd name="T12" fmla="*/ 87 w 174"/>
                  <a:gd name="T13" fmla="*/ 33 h 248"/>
                  <a:gd name="T14" fmla="*/ 98 w 174"/>
                  <a:gd name="T15" fmla="*/ 22 h 248"/>
                  <a:gd name="T16" fmla="*/ 76 w 174"/>
                  <a:gd name="T17" fmla="*/ 11 h 248"/>
                  <a:gd name="T18" fmla="*/ 76 w 174"/>
                  <a:gd name="T19" fmla="*/ 0 h 248"/>
                  <a:gd name="T20" fmla="*/ 43 w 174"/>
                  <a:gd name="T21" fmla="*/ 0 h 248"/>
                  <a:gd name="T22" fmla="*/ 65 w 174"/>
                  <a:gd name="T23" fmla="*/ 11 h 248"/>
                  <a:gd name="T24" fmla="*/ 43 w 174"/>
                  <a:gd name="T25" fmla="*/ 22 h 248"/>
                  <a:gd name="T26" fmla="*/ 65 w 174"/>
                  <a:gd name="T27" fmla="*/ 22 h 248"/>
                  <a:gd name="T28" fmla="*/ 43 w 174"/>
                  <a:gd name="T29" fmla="*/ 54 h 248"/>
                  <a:gd name="T30" fmla="*/ 22 w 174"/>
                  <a:gd name="T31" fmla="*/ 54 h 248"/>
                  <a:gd name="T32" fmla="*/ 11 w 174"/>
                  <a:gd name="T33" fmla="*/ 87 h 248"/>
                  <a:gd name="T34" fmla="*/ 0 w 174"/>
                  <a:gd name="T35" fmla="*/ 97 h 248"/>
                  <a:gd name="T36" fmla="*/ 0 w 174"/>
                  <a:gd name="T37" fmla="*/ 184 h 248"/>
                  <a:gd name="T38" fmla="*/ 33 w 174"/>
                  <a:gd name="T39" fmla="*/ 205 h 248"/>
                  <a:gd name="T40" fmla="*/ 22 w 174"/>
                  <a:gd name="T41" fmla="*/ 248 h 248"/>
                  <a:gd name="T42" fmla="*/ 87 w 174"/>
                  <a:gd name="T43" fmla="*/ 248 h 248"/>
                  <a:gd name="T44" fmla="*/ 142 w 174"/>
                  <a:gd name="T45" fmla="*/ 238 h 248"/>
                  <a:gd name="T46" fmla="*/ 142 w 174"/>
                  <a:gd name="T47" fmla="*/ 216 h 248"/>
                  <a:gd name="T48" fmla="*/ 153 w 174"/>
                  <a:gd name="T49" fmla="*/ 205 h 248"/>
                  <a:gd name="T50" fmla="*/ 131 w 174"/>
                  <a:gd name="T51" fmla="*/ 184 h 248"/>
                  <a:gd name="T52" fmla="*/ 108 w 174"/>
                  <a:gd name="T53" fmla="*/ 151 h 248"/>
                  <a:gd name="T54" fmla="*/ 142 w 174"/>
                  <a:gd name="T55" fmla="*/ 141 h 248"/>
                  <a:gd name="T56" fmla="*/ 164 w 174"/>
                  <a:gd name="T57" fmla="*/ 130 h 248"/>
                  <a:gd name="T58" fmla="*/ 174 w 174"/>
                  <a:gd name="T59" fmla="*/ 130 h 2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74" h="248">
                    <a:moveTo>
                      <a:pt x="174" y="130"/>
                    </a:moveTo>
                    <a:lnTo>
                      <a:pt x="164" y="33"/>
                    </a:lnTo>
                    <a:lnTo>
                      <a:pt x="142" y="22"/>
                    </a:lnTo>
                    <a:lnTo>
                      <a:pt x="153" y="22"/>
                    </a:lnTo>
                    <a:lnTo>
                      <a:pt x="153" y="11"/>
                    </a:lnTo>
                    <a:lnTo>
                      <a:pt x="98" y="33"/>
                    </a:lnTo>
                    <a:lnTo>
                      <a:pt x="87" y="33"/>
                    </a:lnTo>
                    <a:lnTo>
                      <a:pt x="98" y="22"/>
                    </a:lnTo>
                    <a:lnTo>
                      <a:pt x="76" y="11"/>
                    </a:lnTo>
                    <a:lnTo>
                      <a:pt x="76" y="0"/>
                    </a:lnTo>
                    <a:lnTo>
                      <a:pt x="43" y="0"/>
                    </a:lnTo>
                    <a:lnTo>
                      <a:pt x="65" y="11"/>
                    </a:lnTo>
                    <a:lnTo>
                      <a:pt x="43" y="22"/>
                    </a:lnTo>
                    <a:lnTo>
                      <a:pt x="65" y="22"/>
                    </a:lnTo>
                    <a:lnTo>
                      <a:pt x="43" y="54"/>
                    </a:lnTo>
                    <a:lnTo>
                      <a:pt x="22" y="54"/>
                    </a:lnTo>
                    <a:lnTo>
                      <a:pt x="11" y="87"/>
                    </a:lnTo>
                    <a:lnTo>
                      <a:pt x="0" y="97"/>
                    </a:lnTo>
                    <a:lnTo>
                      <a:pt x="0" y="184"/>
                    </a:lnTo>
                    <a:lnTo>
                      <a:pt x="33" y="205"/>
                    </a:lnTo>
                    <a:lnTo>
                      <a:pt x="22" y="248"/>
                    </a:lnTo>
                    <a:lnTo>
                      <a:pt x="87" y="248"/>
                    </a:lnTo>
                    <a:lnTo>
                      <a:pt x="142" y="238"/>
                    </a:lnTo>
                    <a:lnTo>
                      <a:pt x="142" y="216"/>
                    </a:lnTo>
                    <a:lnTo>
                      <a:pt x="153" y="205"/>
                    </a:lnTo>
                    <a:lnTo>
                      <a:pt x="131" y="184"/>
                    </a:lnTo>
                    <a:lnTo>
                      <a:pt x="108" y="151"/>
                    </a:lnTo>
                    <a:lnTo>
                      <a:pt x="142" y="141"/>
                    </a:lnTo>
                    <a:lnTo>
                      <a:pt x="164" y="130"/>
                    </a:lnTo>
                    <a:lnTo>
                      <a:pt x="174" y="130"/>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3" name="Freeform 330"/>
              <p:cNvSpPr>
                <a:spLocks/>
              </p:cNvSpPr>
              <p:nvPr/>
            </p:nvSpPr>
            <p:spPr bwMode="auto">
              <a:xfrm>
                <a:off x="4281" y="1337"/>
                <a:ext cx="194" cy="194"/>
              </a:xfrm>
              <a:custGeom>
                <a:avLst/>
                <a:gdLst>
                  <a:gd name="T0" fmla="*/ 54 w 194"/>
                  <a:gd name="T1" fmla="*/ 151 h 194"/>
                  <a:gd name="T2" fmla="*/ 65 w 194"/>
                  <a:gd name="T3" fmla="*/ 151 h 194"/>
                  <a:gd name="T4" fmla="*/ 86 w 194"/>
                  <a:gd name="T5" fmla="*/ 184 h 194"/>
                  <a:gd name="T6" fmla="*/ 108 w 194"/>
                  <a:gd name="T7" fmla="*/ 184 h 194"/>
                  <a:gd name="T8" fmla="*/ 119 w 194"/>
                  <a:gd name="T9" fmla="*/ 194 h 194"/>
                  <a:gd name="T10" fmla="*/ 140 w 194"/>
                  <a:gd name="T11" fmla="*/ 184 h 194"/>
                  <a:gd name="T12" fmla="*/ 173 w 194"/>
                  <a:gd name="T13" fmla="*/ 194 h 194"/>
                  <a:gd name="T14" fmla="*/ 194 w 194"/>
                  <a:gd name="T15" fmla="*/ 151 h 194"/>
                  <a:gd name="T16" fmla="*/ 184 w 194"/>
                  <a:gd name="T17" fmla="*/ 119 h 194"/>
                  <a:gd name="T18" fmla="*/ 184 w 194"/>
                  <a:gd name="T19" fmla="*/ 87 h 194"/>
                  <a:gd name="T20" fmla="*/ 194 w 194"/>
                  <a:gd name="T21" fmla="*/ 65 h 194"/>
                  <a:gd name="T22" fmla="*/ 184 w 194"/>
                  <a:gd name="T23" fmla="*/ 33 h 194"/>
                  <a:gd name="T24" fmla="*/ 173 w 194"/>
                  <a:gd name="T25" fmla="*/ 22 h 194"/>
                  <a:gd name="T26" fmla="*/ 140 w 194"/>
                  <a:gd name="T27" fmla="*/ 22 h 194"/>
                  <a:gd name="T28" fmla="*/ 108 w 194"/>
                  <a:gd name="T29" fmla="*/ 11 h 194"/>
                  <a:gd name="T30" fmla="*/ 108 w 194"/>
                  <a:gd name="T31" fmla="*/ 22 h 194"/>
                  <a:gd name="T32" fmla="*/ 86 w 194"/>
                  <a:gd name="T33" fmla="*/ 22 h 194"/>
                  <a:gd name="T34" fmla="*/ 75 w 194"/>
                  <a:gd name="T35" fmla="*/ 0 h 194"/>
                  <a:gd name="T36" fmla="*/ 0 w 194"/>
                  <a:gd name="T37" fmla="*/ 33 h 194"/>
                  <a:gd name="T38" fmla="*/ 10 w 194"/>
                  <a:gd name="T39" fmla="*/ 130 h 194"/>
                  <a:gd name="T40" fmla="*/ 54 w 194"/>
                  <a:gd name="T41" fmla="*/ 15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94">
                    <a:moveTo>
                      <a:pt x="54" y="151"/>
                    </a:moveTo>
                    <a:lnTo>
                      <a:pt x="65" y="151"/>
                    </a:lnTo>
                    <a:lnTo>
                      <a:pt x="86" y="184"/>
                    </a:lnTo>
                    <a:lnTo>
                      <a:pt x="108" y="184"/>
                    </a:lnTo>
                    <a:lnTo>
                      <a:pt x="119" y="194"/>
                    </a:lnTo>
                    <a:lnTo>
                      <a:pt x="140" y="184"/>
                    </a:lnTo>
                    <a:lnTo>
                      <a:pt x="173" y="194"/>
                    </a:lnTo>
                    <a:lnTo>
                      <a:pt x="194" y="151"/>
                    </a:lnTo>
                    <a:lnTo>
                      <a:pt x="184" y="119"/>
                    </a:lnTo>
                    <a:lnTo>
                      <a:pt x="184" y="87"/>
                    </a:lnTo>
                    <a:lnTo>
                      <a:pt x="194" y="65"/>
                    </a:lnTo>
                    <a:lnTo>
                      <a:pt x="184" y="33"/>
                    </a:lnTo>
                    <a:lnTo>
                      <a:pt x="173" y="22"/>
                    </a:lnTo>
                    <a:lnTo>
                      <a:pt x="140" y="22"/>
                    </a:lnTo>
                    <a:lnTo>
                      <a:pt x="108" y="11"/>
                    </a:lnTo>
                    <a:lnTo>
                      <a:pt x="108" y="22"/>
                    </a:lnTo>
                    <a:lnTo>
                      <a:pt x="86" y="22"/>
                    </a:lnTo>
                    <a:lnTo>
                      <a:pt x="75" y="0"/>
                    </a:lnTo>
                    <a:lnTo>
                      <a:pt x="0" y="33"/>
                    </a:lnTo>
                    <a:lnTo>
                      <a:pt x="10" y="130"/>
                    </a:lnTo>
                    <a:lnTo>
                      <a:pt x="54" y="151"/>
                    </a:lnTo>
                    <a:close/>
                  </a:path>
                </a:pathLst>
              </a:custGeom>
              <a:solidFill>
                <a:srgbClr val="4F81B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4" name="Freeform 331"/>
              <p:cNvSpPr>
                <a:spLocks/>
              </p:cNvSpPr>
              <p:nvPr/>
            </p:nvSpPr>
            <p:spPr bwMode="auto">
              <a:xfrm>
                <a:off x="4281" y="1337"/>
                <a:ext cx="194" cy="194"/>
              </a:xfrm>
              <a:custGeom>
                <a:avLst/>
                <a:gdLst>
                  <a:gd name="T0" fmla="*/ 54 w 194"/>
                  <a:gd name="T1" fmla="*/ 151 h 194"/>
                  <a:gd name="T2" fmla="*/ 65 w 194"/>
                  <a:gd name="T3" fmla="*/ 151 h 194"/>
                  <a:gd name="T4" fmla="*/ 86 w 194"/>
                  <a:gd name="T5" fmla="*/ 184 h 194"/>
                  <a:gd name="T6" fmla="*/ 108 w 194"/>
                  <a:gd name="T7" fmla="*/ 184 h 194"/>
                  <a:gd name="T8" fmla="*/ 119 w 194"/>
                  <a:gd name="T9" fmla="*/ 194 h 194"/>
                  <a:gd name="T10" fmla="*/ 140 w 194"/>
                  <a:gd name="T11" fmla="*/ 184 h 194"/>
                  <a:gd name="T12" fmla="*/ 173 w 194"/>
                  <a:gd name="T13" fmla="*/ 194 h 194"/>
                  <a:gd name="T14" fmla="*/ 194 w 194"/>
                  <a:gd name="T15" fmla="*/ 151 h 194"/>
                  <a:gd name="T16" fmla="*/ 184 w 194"/>
                  <a:gd name="T17" fmla="*/ 119 h 194"/>
                  <a:gd name="T18" fmla="*/ 184 w 194"/>
                  <a:gd name="T19" fmla="*/ 87 h 194"/>
                  <a:gd name="T20" fmla="*/ 194 w 194"/>
                  <a:gd name="T21" fmla="*/ 65 h 194"/>
                  <a:gd name="T22" fmla="*/ 184 w 194"/>
                  <a:gd name="T23" fmla="*/ 33 h 194"/>
                  <a:gd name="T24" fmla="*/ 173 w 194"/>
                  <a:gd name="T25" fmla="*/ 22 h 194"/>
                  <a:gd name="T26" fmla="*/ 140 w 194"/>
                  <a:gd name="T27" fmla="*/ 22 h 194"/>
                  <a:gd name="T28" fmla="*/ 108 w 194"/>
                  <a:gd name="T29" fmla="*/ 11 h 194"/>
                  <a:gd name="T30" fmla="*/ 108 w 194"/>
                  <a:gd name="T31" fmla="*/ 22 h 194"/>
                  <a:gd name="T32" fmla="*/ 86 w 194"/>
                  <a:gd name="T33" fmla="*/ 22 h 194"/>
                  <a:gd name="T34" fmla="*/ 75 w 194"/>
                  <a:gd name="T35" fmla="*/ 0 h 194"/>
                  <a:gd name="T36" fmla="*/ 0 w 194"/>
                  <a:gd name="T37" fmla="*/ 33 h 194"/>
                  <a:gd name="T38" fmla="*/ 10 w 194"/>
                  <a:gd name="T39" fmla="*/ 130 h 194"/>
                  <a:gd name="T40" fmla="*/ 54 w 194"/>
                  <a:gd name="T41" fmla="*/ 15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94">
                    <a:moveTo>
                      <a:pt x="54" y="151"/>
                    </a:moveTo>
                    <a:lnTo>
                      <a:pt x="65" y="151"/>
                    </a:lnTo>
                    <a:lnTo>
                      <a:pt x="86" y="184"/>
                    </a:lnTo>
                    <a:lnTo>
                      <a:pt x="108" y="184"/>
                    </a:lnTo>
                    <a:lnTo>
                      <a:pt x="119" y="194"/>
                    </a:lnTo>
                    <a:lnTo>
                      <a:pt x="140" y="184"/>
                    </a:lnTo>
                    <a:lnTo>
                      <a:pt x="173" y="194"/>
                    </a:lnTo>
                    <a:lnTo>
                      <a:pt x="194" y="151"/>
                    </a:lnTo>
                    <a:lnTo>
                      <a:pt x="184" y="119"/>
                    </a:lnTo>
                    <a:lnTo>
                      <a:pt x="184" y="87"/>
                    </a:lnTo>
                    <a:lnTo>
                      <a:pt x="194" y="65"/>
                    </a:lnTo>
                    <a:lnTo>
                      <a:pt x="184" y="33"/>
                    </a:lnTo>
                    <a:lnTo>
                      <a:pt x="173" y="22"/>
                    </a:lnTo>
                    <a:lnTo>
                      <a:pt x="140" y="22"/>
                    </a:lnTo>
                    <a:lnTo>
                      <a:pt x="108" y="11"/>
                    </a:lnTo>
                    <a:lnTo>
                      <a:pt x="108" y="22"/>
                    </a:lnTo>
                    <a:lnTo>
                      <a:pt x="86" y="22"/>
                    </a:lnTo>
                    <a:lnTo>
                      <a:pt x="75" y="0"/>
                    </a:lnTo>
                    <a:lnTo>
                      <a:pt x="0" y="33"/>
                    </a:lnTo>
                    <a:lnTo>
                      <a:pt x="10" y="130"/>
                    </a:lnTo>
                    <a:lnTo>
                      <a:pt x="54"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5" name="Freeform 332"/>
              <p:cNvSpPr>
                <a:spLocks/>
              </p:cNvSpPr>
              <p:nvPr/>
            </p:nvSpPr>
            <p:spPr bwMode="auto">
              <a:xfrm>
                <a:off x="4281" y="1337"/>
                <a:ext cx="194" cy="194"/>
              </a:xfrm>
              <a:custGeom>
                <a:avLst/>
                <a:gdLst>
                  <a:gd name="T0" fmla="*/ 54 w 194"/>
                  <a:gd name="T1" fmla="*/ 151 h 194"/>
                  <a:gd name="T2" fmla="*/ 65 w 194"/>
                  <a:gd name="T3" fmla="*/ 151 h 194"/>
                  <a:gd name="T4" fmla="*/ 86 w 194"/>
                  <a:gd name="T5" fmla="*/ 184 h 194"/>
                  <a:gd name="T6" fmla="*/ 108 w 194"/>
                  <a:gd name="T7" fmla="*/ 184 h 194"/>
                  <a:gd name="T8" fmla="*/ 119 w 194"/>
                  <a:gd name="T9" fmla="*/ 194 h 194"/>
                  <a:gd name="T10" fmla="*/ 140 w 194"/>
                  <a:gd name="T11" fmla="*/ 184 h 194"/>
                  <a:gd name="T12" fmla="*/ 173 w 194"/>
                  <a:gd name="T13" fmla="*/ 194 h 194"/>
                  <a:gd name="T14" fmla="*/ 194 w 194"/>
                  <a:gd name="T15" fmla="*/ 151 h 194"/>
                  <a:gd name="T16" fmla="*/ 184 w 194"/>
                  <a:gd name="T17" fmla="*/ 119 h 194"/>
                  <a:gd name="T18" fmla="*/ 184 w 194"/>
                  <a:gd name="T19" fmla="*/ 87 h 194"/>
                  <a:gd name="T20" fmla="*/ 194 w 194"/>
                  <a:gd name="T21" fmla="*/ 65 h 194"/>
                  <a:gd name="T22" fmla="*/ 184 w 194"/>
                  <a:gd name="T23" fmla="*/ 33 h 194"/>
                  <a:gd name="T24" fmla="*/ 173 w 194"/>
                  <a:gd name="T25" fmla="*/ 22 h 194"/>
                  <a:gd name="T26" fmla="*/ 140 w 194"/>
                  <a:gd name="T27" fmla="*/ 22 h 194"/>
                  <a:gd name="T28" fmla="*/ 108 w 194"/>
                  <a:gd name="T29" fmla="*/ 11 h 194"/>
                  <a:gd name="T30" fmla="*/ 108 w 194"/>
                  <a:gd name="T31" fmla="*/ 22 h 194"/>
                  <a:gd name="T32" fmla="*/ 86 w 194"/>
                  <a:gd name="T33" fmla="*/ 22 h 194"/>
                  <a:gd name="T34" fmla="*/ 75 w 194"/>
                  <a:gd name="T35" fmla="*/ 0 h 194"/>
                  <a:gd name="T36" fmla="*/ 0 w 194"/>
                  <a:gd name="T37" fmla="*/ 33 h 194"/>
                  <a:gd name="T38" fmla="*/ 10 w 194"/>
                  <a:gd name="T39" fmla="*/ 130 h 194"/>
                  <a:gd name="T40" fmla="*/ 54 w 194"/>
                  <a:gd name="T41" fmla="*/ 151 h 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94" h="194">
                    <a:moveTo>
                      <a:pt x="54" y="151"/>
                    </a:moveTo>
                    <a:lnTo>
                      <a:pt x="65" y="151"/>
                    </a:lnTo>
                    <a:lnTo>
                      <a:pt x="86" y="184"/>
                    </a:lnTo>
                    <a:lnTo>
                      <a:pt x="108" y="184"/>
                    </a:lnTo>
                    <a:lnTo>
                      <a:pt x="119" y="194"/>
                    </a:lnTo>
                    <a:lnTo>
                      <a:pt x="140" y="184"/>
                    </a:lnTo>
                    <a:lnTo>
                      <a:pt x="173" y="194"/>
                    </a:lnTo>
                    <a:lnTo>
                      <a:pt x="194" y="151"/>
                    </a:lnTo>
                    <a:lnTo>
                      <a:pt x="184" y="119"/>
                    </a:lnTo>
                    <a:lnTo>
                      <a:pt x="184" y="87"/>
                    </a:lnTo>
                    <a:lnTo>
                      <a:pt x="194" y="65"/>
                    </a:lnTo>
                    <a:lnTo>
                      <a:pt x="184" y="33"/>
                    </a:lnTo>
                    <a:lnTo>
                      <a:pt x="173" y="22"/>
                    </a:lnTo>
                    <a:lnTo>
                      <a:pt x="140" y="22"/>
                    </a:lnTo>
                    <a:lnTo>
                      <a:pt x="108" y="11"/>
                    </a:lnTo>
                    <a:lnTo>
                      <a:pt x="108" y="22"/>
                    </a:lnTo>
                    <a:lnTo>
                      <a:pt x="86" y="22"/>
                    </a:lnTo>
                    <a:lnTo>
                      <a:pt x="75" y="0"/>
                    </a:lnTo>
                    <a:lnTo>
                      <a:pt x="0" y="33"/>
                    </a:lnTo>
                    <a:lnTo>
                      <a:pt x="10" y="130"/>
                    </a:lnTo>
                    <a:lnTo>
                      <a:pt x="54" y="15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6" name="Freeform 333"/>
              <p:cNvSpPr>
                <a:spLocks/>
              </p:cNvSpPr>
              <p:nvPr/>
            </p:nvSpPr>
            <p:spPr bwMode="auto">
              <a:xfrm>
                <a:off x="4226" y="1467"/>
                <a:ext cx="142" cy="74"/>
              </a:xfrm>
              <a:custGeom>
                <a:avLst/>
                <a:gdLst>
                  <a:gd name="T0" fmla="*/ 110 w 142"/>
                  <a:gd name="T1" fmla="*/ 21 h 74"/>
                  <a:gd name="T2" fmla="*/ 66 w 142"/>
                  <a:gd name="T3" fmla="*/ 0 h 74"/>
                  <a:gd name="T4" fmla="*/ 56 w 142"/>
                  <a:gd name="T5" fmla="*/ 0 h 74"/>
                  <a:gd name="T6" fmla="*/ 33 w 142"/>
                  <a:gd name="T7" fmla="*/ 11 h 74"/>
                  <a:gd name="T8" fmla="*/ 0 w 142"/>
                  <a:gd name="T9" fmla="*/ 21 h 74"/>
                  <a:gd name="T10" fmla="*/ 23 w 142"/>
                  <a:gd name="T11" fmla="*/ 53 h 74"/>
                  <a:gd name="T12" fmla="*/ 45 w 142"/>
                  <a:gd name="T13" fmla="*/ 74 h 74"/>
                  <a:gd name="T14" fmla="*/ 66 w 142"/>
                  <a:gd name="T15" fmla="*/ 74 h 74"/>
                  <a:gd name="T16" fmla="*/ 66 w 142"/>
                  <a:gd name="T17" fmla="*/ 64 h 74"/>
                  <a:gd name="T18" fmla="*/ 110 w 142"/>
                  <a:gd name="T19" fmla="*/ 74 h 74"/>
                  <a:gd name="T20" fmla="*/ 142 w 142"/>
                  <a:gd name="T21" fmla="*/ 53 h 74"/>
                  <a:gd name="T22" fmla="*/ 121 w 142"/>
                  <a:gd name="T23" fmla="*/ 21 h 74"/>
                  <a:gd name="T24" fmla="*/ 110 w 142"/>
                  <a:gd name="T25"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74">
                    <a:moveTo>
                      <a:pt x="110" y="21"/>
                    </a:moveTo>
                    <a:lnTo>
                      <a:pt x="66" y="0"/>
                    </a:lnTo>
                    <a:lnTo>
                      <a:pt x="56" y="0"/>
                    </a:lnTo>
                    <a:lnTo>
                      <a:pt x="33" y="11"/>
                    </a:lnTo>
                    <a:lnTo>
                      <a:pt x="0" y="21"/>
                    </a:lnTo>
                    <a:lnTo>
                      <a:pt x="23" y="53"/>
                    </a:lnTo>
                    <a:lnTo>
                      <a:pt x="45" y="74"/>
                    </a:lnTo>
                    <a:lnTo>
                      <a:pt x="66" y="74"/>
                    </a:lnTo>
                    <a:lnTo>
                      <a:pt x="66" y="64"/>
                    </a:lnTo>
                    <a:lnTo>
                      <a:pt x="110" y="74"/>
                    </a:lnTo>
                    <a:lnTo>
                      <a:pt x="142" y="53"/>
                    </a:lnTo>
                    <a:lnTo>
                      <a:pt x="121" y="21"/>
                    </a:lnTo>
                    <a:lnTo>
                      <a:pt x="110" y="21"/>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67" name="Freeform 334"/>
              <p:cNvSpPr>
                <a:spLocks/>
              </p:cNvSpPr>
              <p:nvPr/>
            </p:nvSpPr>
            <p:spPr bwMode="auto">
              <a:xfrm>
                <a:off x="4226" y="1467"/>
                <a:ext cx="142" cy="74"/>
              </a:xfrm>
              <a:custGeom>
                <a:avLst/>
                <a:gdLst>
                  <a:gd name="T0" fmla="*/ 110 w 142"/>
                  <a:gd name="T1" fmla="*/ 21 h 74"/>
                  <a:gd name="T2" fmla="*/ 66 w 142"/>
                  <a:gd name="T3" fmla="*/ 0 h 74"/>
                  <a:gd name="T4" fmla="*/ 56 w 142"/>
                  <a:gd name="T5" fmla="*/ 0 h 74"/>
                  <a:gd name="T6" fmla="*/ 33 w 142"/>
                  <a:gd name="T7" fmla="*/ 11 h 74"/>
                  <a:gd name="T8" fmla="*/ 0 w 142"/>
                  <a:gd name="T9" fmla="*/ 21 h 74"/>
                  <a:gd name="T10" fmla="*/ 23 w 142"/>
                  <a:gd name="T11" fmla="*/ 53 h 74"/>
                  <a:gd name="T12" fmla="*/ 45 w 142"/>
                  <a:gd name="T13" fmla="*/ 74 h 74"/>
                  <a:gd name="T14" fmla="*/ 66 w 142"/>
                  <a:gd name="T15" fmla="*/ 74 h 74"/>
                  <a:gd name="T16" fmla="*/ 66 w 142"/>
                  <a:gd name="T17" fmla="*/ 64 h 74"/>
                  <a:gd name="T18" fmla="*/ 110 w 142"/>
                  <a:gd name="T19" fmla="*/ 74 h 74"/>
                  <a:gd name="T20" fmla="*/ 142 w 142"/>
                  <a:gd name="T21" fmla="*/ 53 h 74"/>
                  <a:gd name="T22" fmla="*/ 121 w 142"/>
                  <a:gd name="T23" fmla="*/ 21 h 74"/>
                  <a:gd name="T24" fmla="*/ 110 w 142"/>
                  <a:gd name="T25"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74">
                    <a:moveTo>
                      <a:pt x="110" y="21"/>
                    </a:moveTo>
                    <a:lnTo>
                      <a:pt x="66" y="0"/>
                    </a:lnTo>
                    <a:lnTo>
                      <a:pt x="56" y="0"/>
                    </a:lnTo>
                    <a:lnTo>
                      <a:pt x="33" y="11"/>
                    </a:lnTo>
                    <a:lnTo>
                      <a:pt x="0" y="21"/>
                    </a:lnTo>
                    <a:lnTo>
                      <a:pt x="23" y="53"/>
                    </a:lnTo>
                    <a:lnTo>
                      <a:pt x="45" y="74"/>
                    </a:lnTo>
                    <a:lnTo>
                      <a:pt x="66" y="74"/>
                    </a:lnTo>
                    <a:lnTo>
                      <a:pt x="66" y="64"/>
                    </a:lnTo>
                    <a:lnTo>
                      <a:pt x="110" y="74"/>
                    </a:lnTo>
                    <a:lnTo>
                      <a:pt x="142" y="53"/>
                    </a:lnTo>
                    <a:lnTo>
                      <a:pt x="121" y="21"/>
                    </a:lnTo>
                    <a:lnTo>
                      <a:pt x="110"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8" name="Freeform 335"/>
              <p:cNvSpPr>
                <a:spLocks/>
              </p:cNvSpPr>
              <p:nvPr/>
            </p:nvSpPr>
            <p:spPr bwMode="auto">
              <a:xfrm>
                <a:off x="4226" y="1467"/>
                <a:ext cx="142" cy="74"/>
              </a:xfrm>
              <a:custGeom>
                <a:avLst/>
                <a:gdLst>
                  <a:gd name="T0" fmla="*/ 110 w 142"/>
                  <a:gd name="T1" fmla="*/ 21 h 74"/>
                  <a:gd name="T2" fmla="*/ 66 w 142"/>
                  <a:gd name="T3" fmla="*/ 0 h 74"/>
                  <a:gd name="T4" fmla="*/ 56 w 142"/>
                  <a:gd name="T5" fmla="*/ 0 h 74"/>
                  <a:gd name="T6" fmla="*/ 33 w 142"/>
                  <a:gd name="T7" fmla="*/ 11 h 74"/>
                  <a:gd name="T8" fmla="*/ 0 w 142"/>
                  <a:gd name="T9" fmla="*/ 21 h 74"/>
                  <a:gd name="T10" fmla="*/ 23 w 142"/>
                  <a:gd name="T11" fmla="*/ 53 h 74"/>
                  <a:gd name="T12" fmla="*/ 45 w 142"/>
                  <a:gd name="T13" fmla="*/ 74 h 74"/>
                  <a:gd name="T14" fmla="*/ 66 w 142"/>
                  <a:gd name="T15" fmla="*/ 74 h 74"/>
                  <a:gd name="T16" fmla="*/ 66 w 142"/>
                  <a:gd name="T17" fmla="*/ 64 h 74"/>
                  <a:gd name="T18" fmla="*/ 110 w 142"/>
                  <a:gd name="T19" fmla="*/ 74 h 74"/>
                  <a:gd name="T20" fmla="*/ 142 w 142"/>
                  <a:gd name="T21" fmla="*/ 53 h 74"/>
                  <a:gd name="T22" fmla="*/ 121 w 142"/>
                  <a:gd name="T23" fmla="*/ 21 h 74"/>
                  <a:gd name="T24" fmla="*/ 110 w 142"/>
                  <a:gd name="T25" fmla="*/ 21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2" h="74">
                    <a:moveTo>
                      <a:pt x="110" y="21"/>
                    </a:moveTo>
                    <a:lnTo>
                      <a:pt x="66" y="0"/>
                    </a:lnTo>
                    <a:lnTo>
                      <a:pt x="56" y="0"/>
                    </a:lnTo>
                    <a:lnTo>
                      <a:pt x="33" y="11"/>
                    </a:lnTo>
                    <a:lnTo>
                      <a:pt x="0" y="21"/>
                    </a:lnTo>
                    <a:lnTo>
                      <a:pt x="23" y="53"/>
                    </a:lnTo>
                    <a:lnTo>
                      <a:pt x="45" y="74"/>
                    </a:lnTo>
                    <a:lnTo>
                      <a:pt x="66" y="74"/>
                    </a:lnTo>
                    <a:lnTo>
                      <a:pt x="66" y="64"/>
                    </a:lnTo>
                    <a:lnTo>
                      <a:pt x="110" y="74"/>
                    </a:lnTo>
                    <a:lnTo>
                      <a:pt x="142" y="53"/>
                    </a:lnTo>
                    <a:lnTo>
                      <a:pt x="121" y="21"/>
                    </a:lnTo>
                    <a:lnTo>
                      <a:pt x="110" y="21"/>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69" name="Freeform 336"/>
              <p:cNvSpPr>
                <a:spLocks/>
              </p:cNvSpPr>
              <p:nvPr/>
            </p:nvSpPr>
            <p:spPr bwMode="auto">
              <a:xfrm>
                <a:off x="4595" y="2727"/>
                <a:ext cx="216" cy="216"/>
              </a:xfrm>
              <a:custGeom>
                <a:avLst/>
                <a:gdLst>
                  <a:gd name="T0" fmla="*/ 216 w 216"/>
                  <a:gd name="T1" fmla="*/ 194 h 216"/>
                  <a:gd name="T2" fmla="*/ 205 w 216"/>
                  <a:gd name="T3" fmla="*/ 184 h 216"/>
                  <a:gd name="T4" fmla="*/ 205 w 216"/>
                  <a:gd name="T5" fmla="*/ 129 h 216"/>
                  <a:gd name="T6" fmla="*/ 194 w 216"/>
                  <a:gd name="T7" fmla="*/ 97 h 216"/>
                  <a:gd name="T8" fmla="*/ 205 w 216"/>
                  <a:gd name="T9" fmla="*/ 76 h 216"/>
                  <a:gd name="T10" fmla="*/ 162 w 216"/>
                  <a:gd name="T11" fmla="*/ 65 h 216"/>
                  <a:gd name="T12" fmla="*/ 162 w 216"/>
                  <a:gd name="T13" fmla="*/ 32 h 216"/>
                  <a:gd name="T14" fmla="*/ 97 w 216"/>
                  <a:gd name="T15" fmla="*/ 0 h 216"/>
                  <a:gd name="T16" fmla="*/ 21 w 216"/>
                  <a:gd name="T17" fmla="*/ 0 h 216"/>
                  <a:gd name="T18" fmla="*/ 21 w 216"/>
                  <a:gd name="T19" fmla="*/ 43 h 216"/>
                  <a:gd name="T20" fmla="*/ 0 w 216"/>
                  <a:gd name="T21" fmla="*/ 76 h 216"/>
                  <a:gd name="T22" fmla="*/ 0 w 216"/>
                  <a:gd name="T23" fmla="*/ 119 h 216"/>
                  <a:gd name="T24" fmla="*/ 21 w 216"/>
                  <a:gd name="T25" fmla="*/ 151 h 216"/>
                  <a:gd name="T26" fmla="*/ 32 w 216"/>
                  <a:gd name="T27" fmla="*/ 151 h 216"/>
                  <a:gd name="T28" fmla="*/ 75 w 216"/>
                  <a:gd name="T29" fmla="*/ 184 h 216"/>
                  <a:gd name="T30" fmla="*/ 97 w 216"/>
                  <a:gd name="T31" fmla="*/ 184 h 216"/>
                  <a:gd name="T32" fmla="*/ 119 w 216"/>
                  <a:gd name="T33" fmla="*/ 216 h 216"/>
                  <a:gd name="T34" fmla="*/ 194 w 216"/>
                  <a:gd name="T35" fmla="*/ 216 h 216"/>
                  <a:gd name="T36" fmla="*/ 216 w 216"/>
                  <a:gd name="T3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16">
                    <a:moveTo>
                      <a:pt x="216" y="194"/>
                    </a:moveTo>
                    <a:lnTo>
                      <a:pt x="205" y="184"/>
                    </a:lnTo>
                    <a:lnTo>
                      <a:pt x="205" y="129"/>
                    </a:lnTo>
                    <a:lnTo>
                      <a:pt x="194" y="97"/>
                    </a:lnTo>
                    <a:lnTo>
                      <a:pt x="205" y="76"/>
                    </a:lnTo>
                    <a:lnTo>
                      <a:pt x="162" y="65"/>
                    </a:lnTo>
                    <a:lnTo>
                      <a:pt x="162" y="32"/>
                    </a:lnTo>
                    <a:lnTo>
                      <a:pt x="97" y="0"/>
                    </a:lnTo>
                    <a:lnTo>
                      <a:pt x="21" y="0"/>
                    </a:lnTo>
                    <a:lnTo>
                      <a:pt x="21" y="43"/>
                    </a:lnTo>
                    <a:lnTo>
                      <a:pt x="0" y="76"/>
                    </a:lnTo>
                    <a:lnTo>
                      <a:pt x="0" y="119"/>
                    </a:lnTo>
                    <a:lnTo>
                      <a:pt x="21" y="151"/>
                    </a:lnTo>
                    <a:lnTo>
                      <a:pt x="32" y="151"/>
                    </a:lnTo>
                    <a:lnTo>
                      <a:pt x="75" y="184"/>
                    </a:lnTo>
                    <a:lnTo>
                      <a:pt x="97" y="184"/>
                    </a:lnTo>
                    <a:lnTo>
                      <a:pt x="119" y="216"/>
                    </a:lnTo>
                    <a:lnTo>
                      <a:pt x="194" y="216"/>
                    </a:lnTo>
                    <a:lnTo>
                      <a:pt x="216" y="19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0" name="Freeform 337"/>
              <p:cNvSpPr>
                <a:spLocks/>
              </p:cNvSpPr>
              <p:nvPr/>
            </p:nvSpPr>
            <p:spPr bwMode="auto">
              <a:xfrm>
                <a:off x="4595" y="2727"/>
                <a:ext cx="216" cy="216"/>
              </a:xfrm>
              <a:custGeom>
                <a:avLst/>
                <a:gdLst>
                  <a:gd name="T0" fmla="*/ 216 w 216"/>
                  <a:gd name="T1" fmla="*/ 194 h 216"/>
                  <a:gd name="T2" fmla="*/ 205 w 216"/>
                  <a:gd name="T3" fmla="*/ 184 h 216"/>
                  <a:gd name="T4" fmla="*/ 205 w 216"/>
                  <a:gd name="T5" fmla="*/ 129 h 216"/>
                  <a:gd name="T6" fmla="*/ 194 w 216"/>
                  <a:gd name="T7" fmla="*/ 97 h 216"/>
                  <a:gd name="T8" fmla="*/ 205 w 216"/>
                  <a:gd name="T9" fmla="*/ 76 h 216"/>
                  <a:gd name="T10" fmla="*/ 162 w 216"/>
                  <a:gd name="T11" fmla="*/ 65 h 216"/>
                  <a:gd name="T12" fmla="*/ 162 w 216"/>
                  <a:gd name="T13" fmla="*/ 32 h 216"/>
                  <a:gd name="T14" fmla="*/ 97 w 216"/>
                  <a:gd name="T15" fmla="*/ 0 h 216"/>
                  <a:gd name="T16" fmla="*/ 21 w 216"/>
                  <a:gd name="T17" fmla="*/ 0 h 216"/>
                  <a:gd name="T18" fmla="*/ 21 w 216"/>
                  <a:gd name="T19" fmla="*/ 43 h 216"/>
                  <a:gd name="T20" fmla="*/ 0 w 216"/>
                  <a:gd name="T21" fmla="*/ 76 h 216"/>
                  <a:gd name="T22" fmla="*/ 0 w 216"/>
                  <a:gd name="T23" fmla="*/ 119 h 216"/>
                  <a:gd name="T24" fmla="*/ 21 w 216"/>
                  <a:gd name="T25" fmla="*/ 151 h 216"/>
                  <a:gd name="T26" fmla="*/ 32 w 216"/>
                  <a:gd name="T27" fmla="*/ 151 h 216"/>
                  <a:gd name="T28" fmla="*/ 75 w 216"/>
                  <a:gd name="T29" fmla="*/ 184 h 216"/>
                  <a:gd name="T30" fmla="*/ 97 w 216"/>
                  <a:gd name="T31" fmla="*/ 184 h 216"/>
                  <a:gd name="T32" fmla="*/ 119 w 216"/>
                  <a:gd name="T33" fmla="*/ 216 h 216"/>
                  <a:gd name="T34" fmla="*/ 194 w 216"/>
                  <a:gd name="T35" fmla="*/ 216 h 216"/>
                  <a:gd name="T36" fmla="*/ 216 w 216"/>
                  <a:gd name="T3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16">
                    <a:moveTo>
                      <a:pt x="216" y="194"/>
                    </a:moveTo>
                    <a:lnTo>
                      <a:pt x="205" y="184"/>
                    </a:lnTo>
                    <a:lnTo>
                      <a:pt x="205" y="129"/>
                    </a:lnTo>
                    <a:lnTo>
                      <a:pt x="194" y="97"/>
                    </a:lnTo>
                    <a:lnTo>
                      <a:pt x="205" y="76"/>
                    </a:lnTo>
                    <a:lnTo>
                      <a:pt x="162" y="65"/>
                    </a:lnTo>
                    <a:lnTo>
                      <a:pt x="162" y="32"/>
                    </a:lnTo>
                    <a:lnTo>
                      <a:pt x="97" y="0"/>
                    </a:lnTo>
                    <a:lnTo>
                      <a:pt x="21" y="0"/>
                    </a:lnTo>
                    <a:lnTo>
                      <a:pt x="21" y="43"/>
                    </a:lnTo>
                    <a:lnTo>
                      <a:pt x="0" y="76"/>
                    </a:lnTo>
                    <a:lnTo>
                      <a:pt x="0" y="119"/>
                    </a:lnTo>
                    <a:lnTo>
                      <a:pt x="21" y="151"/>
                    </a:lnTo>
                    <a:lnTo>
                      <a:pt x="32" y="151"/>
                    </a:lnTo>
                    <a:lnTo>
                      <a:pt x="75" y="184"/>
                    </a:lnTo>
                    <a:lnTo>
                      <a:pt x="97" y="184"/>
                    </a:lnTo>
                    <a:lnTo>
                      <a:pt x="119" y="216"/>
                    </a:lnTo>
                    <a:lnTo>
                      <a:pt x="194" y="216"/>
                    </a:lnTo>
                    <a:lnTo>
                      <a:pt x="216"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1" name="Freeform 338"/>
              <p:cNvSpPr>
                <a:spLocks/>
              </p:cNvSpPr>
              <p:nvPr/>
            </p:nvSpPr>
            <p:spPr bwMode="auto">
              <a:xfrm>
                <a:off x="4595" y="2727"/>
                <a:ext cx="216" cy="216"/>
              </a:xfrm>
              <a:custGeom>
                <a:avLst/>
                <a:gdLst>
                  <a:gd name="T0" fmla="*/ 216 w 216"/>
                  <a:gd name="T1" fmla="*/ 194 h 216"/>
                  <a:gd name="T2" fmla="*/ 205 w 216"/>
                  <a:gd name="T3" fmla="*/ 184 h 216"/>
                  <a:gd name="T4" fmla="*/ 205 w 216"/>
                  <a:gd name="T5" fmla="*/ 129 h 216"/>
                  <a:gd name="T6" fmla="*/ 194 w 216"/>
                  <a:gd name="T7" fmla="*/ 97 h 216"/>
                  <a:gd name="T8" fmla="*/ 205 w 216"/>
                  <a:gd name="T9" fmla="*/ 76 h 216"/>
                  <a:gd name="T10" fmla="*/ 162 w 216"/>
                  <a:gd name="T11" fmla="*/ 65 h 216"/>
                  <a:gd name="T12" fmla="*/ 162 w 216"/>
                  <a:gd name="T13" fmla="*/ 32 h 216"/>
                  <a:gd name="T14" fmla="*/ 97 w 216"/>
                  <a:gd name="T15" fmla="*/ 0 h 216"/>
                  <a:gd name="T16" fmla="*/ 21 w 216"/>
                  <a:gd name="T17" fmla="*/ 0 h 216"/>
                  <a:gd name="T18" fmla="*/ 21 w 216"/>
                  <a:gd name="T19" fmla="*/ 43 h 216"/>
                  <a:gd name="T20" fmla="*/ 0 w 216"/>
                  <a:gd name="T21" fmla="*/ 76 h 216"/>
                  <a:gd name="T22" fmla="*/ 0 w 216"/>
                  <a:gd name="T23" fmla="*/ 119 h 216"/>
                  <a:gd name="T24" fmla="*/ 21 w 216"/>
                  <a:gd name="T25" fmla="*/ 151 h 216"/>
                  <a:gd name="T26" fmla="*/ 32 w 216"/>
                  <a:gd name="T27" fmla="*/ 151 h 216"/>
                  <a:gd name="T28" fmla="*/ 75 w 216"/>
                  <a:gd name="T29" fmla="*/ 184 h 216"/>
                  <a:gd name="T30" fmla="*/ 97 w 216"/>
                  <a:gd name="T31" fmla="*/ 184 h 216"/>
                  <a:gd name="T32" fmla="*/ 119 w 216"/>
                  <a:gd name="T33" fmla="*/ 216 h 216"/>
                  <a:gd name="T34" fmla="*/ 194 w 216"/>
                  <a:gd name="T35" fmla="*/ 216 h 216"/>
                  <a:gd name="T36" fmla="*/ 216 w 216"/>
                  <a:gd name="T37" fmla="*/ 194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6" h="216">
                    <a:moveTo>
                      <a:pt x="216" y="194"/>
                    </a:moveTo>
                    <a:lnTo>
                      <a:pt x="205" y="184"/>
                    </a:lnTo>
                    <a:lnTo>
                      <a:pt x="205" y="129"/>
                    </a:lnTo>
                    <a:lnTo>
                      <a:pt x="194" y="97"/>
                    </a:lnTo>
                    <a:lnTo>
                      <a:pt x="205" y="76"/>
                    </a:lnTo>
                    <a:lnTo>
                      <a:pt x="162" y="65"/>
                    </a:lnTo>
                    <a:lnTo>
                      <a:pt x="162" y="32"/>
                    </a:lnTo>
                    <a:lnTo>
                      <a:pt x="97" y="0"/>
                    </a:lnTo>
                    <a:lnTo>
                      <a:pt x="21" y="0"/>
                    </a:lnTo>
                    <a:lnTo>
                      <a:pt x="21" y="43"/>
                    </a:lnTo>
                    <a:lnTo>
                      <a:pt x="0" y="76"/>
                    </a:lnTo>
                    <a:lnTo>
                      <a:pt x="0" y="119"/>
                    </a:lnTo>
                    <a:lnTo>
                      <a:pt x="21" y="151"/>
                    </a:lnTo>
                    <a:lnTo>
                      <a:pt x="32" y="151"/>
                    </a:lnTo>
                    <a:lnTo>
                      <a:pt x="75" y="184"/>
                    </a:lnTo>
                    <a:lnTo>
                      <a:pt x="97" y="184"/>
                    </a:lnTo>
                    <a:lnTo>
                      <a:pt x="119" y="216"/>
                    </a:lnTo>
                    <a:lnTo>
                      <a:pt x="194" y="216"/>
                    </a:lnTo>
                    <a:lnTo>
                      <a:pt x="216" y="194"/>
                    </a:lnTo>
                  </a:path>
                </a:pathLst>
              </a:custGeom>
              <a:noFill/>
              <a:ln w="95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2" name="Rectangle 339"/>
              <p:cNvSpPr>
                <a:spLocks noChangeArrowheads="1"/>
              </p:cNvSpPr>
              <p:nvPr/>
            </p:nvSpPr>
            <p:spPr bwMode="auto">
              <a:xfrm>
                <a:off x="4226" y="1146"/>
                <a:ext cx="1" cy="4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3" name="Rectangle 340"/>
              <p:cNvSpPr>
                <a:spLocks noChangeArrowheads="1"/>
              </p:cNvSpPr>
              <p:nvPr/>
            </p:nvSpPr>
            <p:spPr bwMode="auto">
              <a:xfrm>
                <a:off x="4226" y="1146"/>
                <a:ext cx="1" cy="41"/>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4" name="Freeform 341"/>
              <p:cNvSpPr>
                <a:spLocks/>
              </p:cNvSpPr>
              <p:nvPr/>
            </p:nvSpPr>
            <p:spPr bwMode="auto">
              <a:xfrm>
                <a:off x="4217" y="1146"/>
                <a:ext cx="149" cy="170"/>
              </a:xfrm>
              <a:custGeom>
                <a:avLst/>
                <a:gdLst>
                  <a:gd name="T0" fmla="*/ 0 w 149"/>
                  <a:gd name="T1" fmla="*/ 41 h 170"/>
                  <a:gd name="T2" fmla="*/ 32 w 149"/>
                  <a:gd name="T3" fmla="*/ 116 h 170"/>
                  <a:gd name="T4" fmla="*/ 43 w 149"/>
                  <a:gd name="T5" fmla="*/ 137 h 170"/>
                  <a:gd name="T6" fmla="*/ 32 w 149"/>
                  <a:gd name="T7" fmla="*/ 148 h 170"/>
                  <a:gd name="T8" fmla="*/ 43 w 149"/>
                  <a:gd name="T9" fmla="*/ 170 h 170"/>
                  <a:gd name="T10" fmla="*/ 65 w 149"/>
                  <a:gd name="T11" fmla="*/ 170 h 170"/>
                  <a:gd name="T12" fmla="*/ 65 w 149"/>
                  <a:gd name="T13" fmla="*/ 159 h 170"/>
                  <a:gd name="T14" fmla="*/ 75 w 149"/>
                  <a:gd name="T15" fmla="*/ 148 h 170"/>
                  <a:gd name="T16" fmla="*/ 108 w 149"/>
                  <a:gd name="T17" fmla="*/ 148 h 170"/>
                  <a:gd name="T18" fmla="*/ 119 w 149"/>
                  <a:gd name="T19" fmla="*/ 52 h 170"/>
                  <a:gd name="T20" fmla="*/ 140 w 149"/>
                  <a:gd name="T21" fmla="*/ 29 h 170"/>
                  <a:gd name="T22" fmla="*/ 140 w 149"/>
                  <a:gd name="T23" fmla="*/ 20 h 170"/>
                  <a:gd name="T24" fmla="*/ 149 w 149"/>
                  <a:gd name="T25" fmla="*/ 0 h 170"/>
                  <a:gd name="T26" fmla="*/ 10 w 149"/>
                  <a:gd name="T27" fmla="*/ 0 h 170"/>
                  <a:gd name="T28" fmla="*/ 10 w 149"/>
                  <a:gd name="T29" fmla="*/ 41 h 170"/>
                  <a:gd name="T30" fmla="*/ 0 w 149"/>
                  <a:gd name="T31"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70">
                    <a:moveTo>
                      <a:pt x="0" y="41"/>
                    </a:moveTo>
                    <a:lnTo>
                      <a:pt x="32" y="116"/>
                    </a:lnTo>
                    <a:lnTo>
                      <a:pt x="43" y="137"/>
                    </a:lnTo>
                    <a:lnTo>
                      <a:pt x="32" y="148"/>
                    </a:lnTo>
                    <a:lnTo>
                      <a:pt x="43" y="170"/>
                    </a:lnTo>
                    <a:lnTo>
                      <a:pt x="65" y="170"/>
                    </a:lnTo>
                    <a:lnTo>
                      <a:pt x="65" y="159"/>
                    </a:lnTo>
                    <a:lnTo>
                      <a:pt x="75" y="148"/>
                    </a:lnTo>
                    <a:lnTo>
                      <a:pt x="108" y="148"/>
                    </a:lnTo>
                    <a:lnTo>
                      <a:pt x="119" y="52"/>
                    </a:lnTo>
                    <a:lnTo>
                      <a:pt x="140" y="29"/>
                    </a:lnTo>
                    <a:lnTo>
                      <a:pt x="140" y="20"/>
                    </a:lnTo>
                    <a:lnTo>
                      <a:pt x="149" y="0"/>
                    </a:lnTo>
                    <a:lnTo>
                      <a:pt x="10" y="0"/>
                    </a:lnTo>
                    <a:lnTo>
                      <a:pt x="10" y="41"/>
                    </a:lnTo>
                    <a:lnTo>
                      <a:pt x="0" y="4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5" name="Freeform 342"/>
              <p:cNvSpPr>
                <a:spLocks/>
              </p:cNvSpPr>
              <p:nvPr/>
            </p:nvSpPr>
            <p:spPr bwMode="auto">
              <a:xfrm>
                <a:off x="4217" y="1146"/>
                <a:ext cx="149" cy="170"/>
              </a:xfrm>
              <a:custGeom>
                <a:avLst/>
                <a:gdLst>
                  <a:gd name="T0" fmla="*/ 0 w 149"/>
                  <a:gd name="T1" fmla="*/ 41 h 170"/>
                  <a:gd name="T2" fmla="*/ 32 w 149"/>
                  <a:gd name="T3" fmla="*/ 116 h 170"/>
                  <a:gd name="T4" fmla="*/ 43 w 149"/>
                  <a:gd name="T5" fmla="*/ 137 h 170"/>
                  <a:gd name="T6" fmla="*/ 32 w 149"/>
                  <a:gd name="T7" fmla="*/ 148 h 170"/>
                  <a:gd name="T8" fmla="*/ 43 w 149"/>
                  <a:gd name="T9" fmla="*/ 170 h 170"/>
                  <a:gd name="T10" fmla="*/ 65 w 149"/>
                  <a:gd name="T11" fmla="*/ 170 h 170"/>
                  <a:gd name="T12" fmla="*/ 65 w 149"/>
                  <a:gd name="T13" fmla="*/ 159 h 170"/>
                  <a:gd name="T14" fmla="*/ 75 w 149"/>
                  <a:gd name="T15" fmla="*/ 148 h 170"/>
                  <a:gd name="T16" fmla="*/ 108 w 149"/>
                  <a:gd name="T17" fmla="*/ 148 h 170"/>
                  <a:gd name="T18" fmla="*/ 119 w 149"/>
                  <a:gd name="T19" fmla="*/ 52 h 170"/>
                  <a:gd name="T20" fmla="*/ 140 w 149"/>
                  <a:gd name="T21" fmla="*/ 29 h 170"/>
                  <a:gd name="T22" fmla="*/ 140 w 149"/>
                  <a:gd name="T23" fmla="*/ 20 h 170"/>
                  <a:gd name="T24" fmla="*/ 149 w 149"/>
                  <a:gd name="T25" fmla="*/ 0 h 170"/>
                  <a:gd name="T26" fmla="*/ 10 w 149"/>
                  <a:gd name="T27" fmla="*/ 0 h 170"/>
                  <a:gd name="T28" fmla="*/ 10 w 149"/>
                  <a:gd name="T29" fmla="*/ 41 h 170"/>
                  <a:gd name="T30" fmla="*/ 0 w 149"/>
                  <a:gd name="T31" fmla="*/ 41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9" h="170">
                    <a:moveTo>
                      <a:pt x="0" y="41"/>
                    </a:moveTo>
                    <a:lnTo>
                      <a:pt x="32" y="116"/>
                    </a:lnTo>
                    <a:lnTo>
                      <a:pt x="43" y="137"/>
                    </a:lnTo>
                    <a:lnTo>
                      <a:pt x="32" y="148"/>
                    </a:lnTo>
                    <a:lnTo>
                      <a:pt x="43" y="170"/>
                    </a:lnTo>
                    <a:lnTo>
                      <a:pt x="65" y="170"/>
                    </a:lnTo>
                    <a:lnTo>
                      <a:pt x="65" y="159"/>
                    </a:lnTo>
                    <a:lnTo>
                      <a:pt x="75" y="148"/>
                    </a:lnTo>
                    <a:lnTo>
                      <a:pt x="108" y="148"/>
                    </a:lnTo>
                    <a:lnTo>
                      <a:pt x="119" y="52"/>
                    </a:lnTo>
                    <a:lnTo>
                      <a:pt x="140" y="29"/>
                    </a:lnTo>
                    <a:lnTo>
                      <a:pt x="140" y="20"/>
                    </a:lnTo>
                    <a:lnTo>
                      <a:pt x="149" y="0"/>
                    </a:lnTo>
                    <a:lnTo>
                      <a:pt x="10" y="0"/>
                    </a:lnTo>
                    <a:lnTo>
                      <a:pt x="10" y="41"/>
                    </a:lnTo>
                    <a:lnTo>
                      <a:pt x="0" y="41"/>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6" name="Freeform 343"/>
              <p:cNvSpPr>
                <a:spLocks/>
              </p:cNvSpPr>
              <p:nvPr/>
            </p:nvSpPr>
            <p:spPr bwMode="auto">
              <a:xfrm>
                <a:off x="4097" y="1146"/>
                <a:ext cx="129" cy="73"/>
              </a:xfrm>
              <a:custGeom>
                <a:avLst/>
                <a:gdLst>
                  <a:gd name="T0" fmla="*/ 120 w 129"/>
                  <a:gd name="T1" fmla="*/ 41 h 73"/>
                  <a:gd name="T2" fmla="*/ 129 w 129"/>
                  <a:gd name="T3" fmla="*/ 41 h 73"/>
                  <a:gd name="T4" fmla="*/ 129 w 129"/>
                  <a:gd name="T5" fmla="*/ 0 h 73"/>
                  <a:gd name="T6" fmla="*/ 0 w 129"/>
                  <a:gd name="T7" fmla="*/ 0 h 73"/>
                  <a:gd name="T8" fmla="*/ 0 w 129"/>
                  <a:gd name="T9" fmla="*/ 52 h 73"/>
                  <a:gd name="T10" fmla="*/ 32 w 129"/>
                  <a:gd name="T11" fmla="*/ 73 h 73"/>
                  <a:gd name="T12" fmla="*/ 54 w 129"/>
                  <a:gd name="T13" fmla="*/ 73 h 73"/>
                  <a:gd name="T14" fmla="*/ 97 w 129"/>
                  <a:gd name="T15" fmla="*/ 29 h 73"/>
                  <a:gd name="T16" fmla="*/ 108 w 129"/>
                  <a:gd name="T17" fmla="*/ 29 h 73"/>
                  <a:gd name="T18" fmla="*/ 108 w 129"/>
                  <a:gd name="T19" fmla="*/ 20 h 73"/>
                  <a:gd name="T20" fmla="*/ 119 w 129"/>
                  <a:gd name="T21" fmla="*/ 29 h 73"/>
                  <a:gd name="T22" fmla="*/ 119 w 129"/>
                  <a:gd name="T23" fmla="*/ 41 h 73"/>
                  <a:gd name="T24" fmla="*/ 120 w 129"/>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3">
                    <a:moveTo>
                      <a:pt x="120" y="41"/>
                    </a:moveTo>
                    <a:lnTo>
                      <a:pt x="129" y="41"/>
                    </a:lnTo>
                    <a:lnTo>
                      <a:pt x="129" y="0"/>
                    </a:lnTo>
                    <a:lnTo>
                      <a:pt x="0" y="0"/>
                    </a:lnTo>
                    <a:lnTo>
                      <a:pt x="0" y="52"/>
                    </a:lnTo>
                    <a:lnTo>
                      <a:pt x="32" y="73"/>
                    </a:lnTo>
                    <a:lnTo>
                      <a:pt x="54" y="73"/>
                    </a:lnTo>
                    <a:lnTo>
                      <a:pt x="97" y="29"/>
                    </a:lnTo>
                    <a:lnTo>
                      <a:pt x="108" y="29"/>
                    </a:lnTo>
                    <a:lnTo>
                      <a:pt x="108" y="20"/>
                    </a:lnTo>
                    <a:lnTo>
                      <a:pt x="119" y="29"/>
                    </a:lnTo>
                    <a:lnTo>
                      <a:pt x="119" y="41"/>
                    </a:lnTo>
                    <a:lnTo>
                      <a:pt x="120" y="41"/>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7" name="Freeform 344"/>
              <p:cNvSpPr>
                <a:spLocks/>
              </p:cNvSpPr>
              <p:nvPr/>
            </p:nvSpPr>
            <p:spPr bwMode="auto">
              <a:xfrm>
                <a:off x="4097" y="1146"/>
                <a:ext cx="129" cy="73"/>
              </a:xfrm>
              <a:custGeom>
                <a:avLst/>
                <a:gdLst>
                  <a:gd name="T0" fmla="*/ 120 w 129"/>
                  <a:gd name="T1" fmla="*/ 41 h 73"/>
                  <a:gd name="T2" fmla="*/ 129 w 129"/>
                  <a:gd name="T3" fmla="*/ 41 h 73"/>
                  <a:gd name="T4" fmla="*/ 129 w 129"/>
                  <a:gd name="T5" fmla="*/ 0 h 73"/>
                  <a:gd name="T6" fmla="*/ 0 w 129"/>
                  <a:gd name="T7" fmla="*/ 0 h 73"/>
                  <a:gd name="T8" fmla="*/ 0 w 129"/>
                  <a:gd name="T9" fmla="*/ 52 h 73"/>
                  <a:gd name="T10" fmla="*/ 32 w 129"/>
                  <a:gd name="T11" fmla="*/ 73 h 73"/>
                  <a:gd name="T12" fmla="*/ 54 w 129"/>
                  <a:gd name="T13" fmla="*/ 73 h 73"/>
                  <a:gd name="T14" fmla="*/ 97 w 129"/>
                  <a:gd name="T15" fmla="*/ 29 h 73"/>
                  <a:gd name="T16" fmla="*/ 108 w 129"/>
                  <a:gd name="T17" fmla="*/ 29 h 73"/>
                  <a:gd name="T18" fmla="*/ 108 w 129"/>
                  <a:gd name="T19" fmla="*/ 20 h 73"/>
                  <a:gd name="T20" fmla="*/ 119 w 129"/>
                  <a:gd name="T21" fmla="*/ 29 h 73"/>
                  <a:gd name="T22" fmla="*/ 119 w 129"/>
                  <a:gd name="T23" fmla="*/ 41 h 73"/>
                  <a:gd name="T24" fmla="*/ 120 w 129"/>
                  <a:gd name="T25" fmla="*/ 41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9" h="73">
                    <a:moveTo>
                      <a:pt x="120" y="41"/>
                    </a:moveTo>
                    <a:lnTo>
                      <a:pt x="129" y="41"/>
                    </a:lnTo>
                    <a:lnTo>
                      <a:pt x="129" y="0"/>
                    </a:lnTo>
                    <a:lnTo>
                      <a:pt x="0" y="0"/>
                    </a:lnTo>
                    <a:lnTo>
                      <a:pt x="0" y="52"/>
                    </a:lnTo>
                    <a:lnTo>
                      <a:pt x="32" y="73"/>
                    </a:lnTo>
                    <a:lnTo>
                      <a:pt x="54" y="73"/>
                    </a:lnTo>
                    <a:lnTo>
                      <a:pt x="97" y="29"/>
                    </a:lnTo>
                    <a:lnTo>
                      <a:pt x="108" y="29"/>
                    </a:lnTo>
                    <a:lnTo>
                      <a:pt x="108" y="20"/>
                    </a:lnTo>
                    <a:lnTo>
                      <a:pt x="119" y="29"/>
                    </a:lnTo>
                    <a:lnTo>
                      <a:pt x="119" y="41"/>
                    </a:lnTo>
                    <a:lnTo>
                      <a:pt x="120" y="41"/>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78" name="Freeform 345"/>
              <p:cNvSpPr>
                <a:spLocks/>
              </p:cNvSpPr>
              <p:nvPr/>
            </p:nvSpPr>
            <p:spPr bwMode="auto">
              <a:xfrm>
                <a:off x="4249" y="2824"/>
                <a:ext cx="235" cy="140"/>
              </a:xfrm>
              <a:custGeom>
                <a:avLst/>
                <a:gdLst>
                  <a:gd name="T0" fmla="*/ 235 w 235"/>
                  <a:gd name="T1" fmla="*/ 140 h 140"/>
                  <a:gd name="T2" fmla="*/ 227 w 235"/>
                  <a:gd name="T3" fmla="*/ 108 h 140"/>
                  <a:gd name="T4" fmla="*/ 184 w 235"/>
                  <a:gd name="T5" fmla="*/ 119 h 140"/>
                  <a:gd name="T6" fmla="*/ 184 w 235"/>
                  <a:gd name="T7" fmla="*/ 108 h 140"/>
                  <a:gd name="T8" fmla="*/ 206 w 235"/>
                  <a:gd name="T9" fmla="*/ 97 h 140"/>
                  <a:gd name="T10" fmla="*/ 184 w 235"/>
                  <a:gd name="T11" fmla="*/ 87 h 140"/>
                  <a:gd name="T12" fmla="*/ 184 w 235"/>
                  <a:gd name="T13" fmla="*/ 43 h 140"/>
                  <a:gd name="T14" fmla="*/ 163 w 235"/>
                  <a:gd name="T15" fmla="*/ 32 h 140"/>
                  <a:gd name="T16" fmla="*/ 141 w 235"/>
                  <a:gd name="T17" fmla="*/ 32 h 140"/>
                  <a:gd name="T18" fmla="*/ 141 w 235"/>
                  <a:gd name="T19" fmla="*/ 43 h 140"/>
                  <a:gd name="T20" fmla="*/ 108 w 235"/>
                  <a:gd name="T21" fmla="*/ 54 h 140"/>
                  <a:gd name="T22" fmla="*/ 87 w 235"/>
                  <a:gd name="T23" fmla="*/ 32 h 140"/>
                  <a:gd name="T24" fmla="*/ 87 w 235"/>
                  <a:gd name="T25" fmla="*/ 0 h 140"/>
                  <a:gd name="T26" fmla="*/ 22 w 235"/>
                  <a:gd name="T27" fmla="*/ 0 h 140"/>
                  <a:gd name="T28" fmla="*/ 0 w 235"/>
                  <a:gd name="T29" fmla="*/ 22 h 140"/>
                  <a:gd name="T30" fmla="*/ 10 w 235"/>
                  <a:gd name="T31" fmla="*/ 54 h 140"/>
                  <a:gd name="T32" fmla="*/ 10 w 235"/>
                  <a:gd name="T33" fmla="*/ 65 h 140"/>
                  <a:gd name="T34" fmla="*/ 22 w 235"/>
                  <a:gd name="T35" fmla="*/ 119 h 140"/>
                  <a:gd name="T36" fmla="*/ 22 w 235"/>
                  <a:gd name="T37" fmla="*/ 140 h 140"/>
                  <a:gd name="T38" fmla="*/ 235 w 235"/>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140">
                    <a:moveTo>
                      <a:pt x="235" y="140"/>
                    </a:moveTo>
                    <a:lnTo>
                      <a:pt x="227" y="108"/>
                    </a:lnTo>
                    <a:lnTo>
                      <a:pt x="184" y="119"/>
                    </a:lnTo>
                    <a:lnTo>
                      <a:pt x="184" y="108"/>
                    </a:lnTo>
                    <a:lnTo>
                      <a:pt x="206" y="97"/>
                    </a:lnTo>
                    <a:lnTo>
                      <a:pt x="184" y="87"/>
                    </a:lnTo>
                    <a:lnTo>
                      <a:pt x="184" y="43"/>
                    </a:lnTo>
                    <a:lnTo>
                      <a:pt x="163" y="32"/>
                    </a:lnTo>
                    <a:lnTo>
                      <a:pt x="141" y="32"/>
                    </a:lnTo>
                    <a:lnTo>
                      <a:pt x="141" y="43"/>
                    </a:lnTo>
                    <a:lnTo>
                      <a:pt x="108" y="54"/>
                    </a:lnTo>
                    <a:lnTo>
                      <a:pt x="87" y="32"/>
                    </a:lnTo>
                    <a:lnTo>
                      <a:pt x="87" y="0"/>
                    </a:lnTo>
                    <a:lnTo>
                      <a:pt x="22" y="0"/>
                    </a:lnTo>
                    <a:lnTo>
                      <a:pt x="0" y="22"/>
                    </a:lnTo>
                    <a:lnTo>
                      <a:pt x="10" y="54"/>
                    </a:lnTo>
                    <a:lnTo>
                      <a:pt x="10" y="65"/>
                    </a:lnTo>
                    <a:lnTo>
                      <a:pt x="22" y="119"/>
                    </a:lnTo>
                    <a:lnTo>
                      <a:pt x="22" y="140"/>
                    </a:lnTo>
                    <a:lnTo>
                      <a:pt x="235" y="14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79" name="Freeform 346"/>
              <p:cNvSpPr>
                <a:spLocks/>
              </p:cNvSpPr>
              <p:nvPr/>
            </p:nvSpPr>
            <p:spPr bwMode="auto">
              <a:xfrm>
                <a:off x="4249" y="2824"/>
                <a:ext cx="235" cy="140"/>
              </a:xfrm>
              <a:custGeom>
                <a:avLst/>
                <a:gdLst>
                  <a:gd name="T0" fmla="*/ 235 w 235"/>
                  <a:gd name="T1" fmla="*/ 140 h 140"/>
                  <a:gd name="T2" fmla="*/ 227 w 235"/>
                  <a:gd name="T3" fmla="*/ 108 h 140"/>
                  <a:gd name="T4" fmla="*/ 184 w 235"/>
                  <a:gd name="T5" fmla="*/ 119 h 140"/>
                  <a:gd name="T6" fmla="*/ 184 w 235"/>
                  <a:gd name="T7" fmla="*/ 108 h 140"/>
                  <a:gd name="T8" fmla="*/ 206 w 235"/>
                  <a:gd name="T9" fmla="*/ 97 h 140"/>
                  <a:gd name="T10" fmla="*/ 184 w 235"/>
                  <a:gd name="T11" fmla="*/ 87 h 140"/>
                  <a:gd name="T12" fmla="*/ 184 w 235"/>
                  <a:gd name="T13" fmla="*/ 43 h 140"/>
                  <a:gd name="T14" fmla="*/ 163 w 235"/>
                  <a:gd name="T15" fmla="*/ 32 h 140"/>
                  <a:gd name="T16" fmla="*/ 141 w 235"/>
                  <a:gd name="T17" fmla="*/ 32 h 140"/>
                  <a:gd name="T18" fmla="*/ 141 w 235"/>
                  <a:gd name="T19" fmla="*/ 43 h 140"/>
                  <a:gd name="T20" fmla="*/ 108 w 235"/>
                  <a:gd name="T21" fmla="*/ 54 h 140"/>
                  <a:gd name="T22" fmla="*/ 87 w 235"/>
                  <a:gd name="T23" fmla="*/ 32 h 140"/>
                  <a:gd name="T24" fmla="*/ 87 w 235"/>
                  <a:gd name="T25" fmla="*/ 0 h 140"/>
                  <a:gd name="T26" fmla="*/ 22 w 235"/>
                  <a:gd name="T27" fmla="*/ 0 h 140"/>
                  <a:gd name="T28" fmla="*/ 0 w 235"/>
                  <a:gd name="T29" fmla="*/ 22 h 140"/>
                  <a:gd name="T30" fmla="*/ 10 w 235"/>
                  <a:gd name="T31" fmla="*/ 54 h 140"/>
                  <a:gd name="T32" fmla="*/ 10 w 235"/>
                  <a:gd name="T33" fmla="*/ 65 h 140"/>
                  <a:gd name="T34" fmla="*/ 22 w 235"/>
                  <a:gd name="T35" fmla="*/ 119 h 140"/>
                  <a:gd name="T36" fmla="*/ 22 w 235"/>
                  <a:gd name="T37" fmla="*/ 140 h 140"/>
                  <a:gd name="T38" fmla="*/ 235 w 235"/>
                  <a:gd name="T39" fmla="*/ 14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35" h="140">
                    <a:moveTo>
                      <a:pt x="235" y="140"/>
                    </a:moveTo>
                    <a:lnTo>
                      <a:pt x="227" y="108"/>
                    </a:lnTo>
                    <a:lnTo>
                      <a:pt x="184" y="119"/>
                    </a:lnTo>
                    <a:lnTo>
                      <a:pt x="184" y="108"/>
                    </a:lnTo>
                    <a:lnTo>
                      <a:pt x="206" y="97"/>
                    </a:lnTo>
                    <a:lnTo>
                      <a:pt x="184" y="87"/>
                    </a:lnTo>
                    <a:lnTo>
                      <a:pt x="184" y="43"/>
                    </a:lnTo>
                    <a:lnTo>
                      <a:pt x="163" y="32"/>
                    </a:lnTo>
                    <a:lnTo>
                      <a:pt x="141" y="32"/>
                    </a:lnTo>
                    <a:lnTo>
                      <a:pt x="141" y="43"/>
                    </a:lnTo>
                    <a:lnTo>
                      <a:pt x="108" y="54"/>
                    </a:lnTo>
                    <a:lnTo>
                      <a:pt x="87" y="32"/>
                    </a:lnTo>
                    <a:lnTo>
                      <a:pt x="87" y="0"/>
                    </a:lnTo>
                    <a:lnTo>
                      <a:pt x="22" y="0"/>
                    </a:lnTo>
                    <a:lnTo>
                      <a:pt x="0" y="22"/>
                    </a:lnTo>
                    <a:lnTo>
                      <a:pt x="10" y="54"/>
                    </a:lnTo>
                    <a:lnTo>
                      <a:pt x="10" y="65"/>
                    </a:lnTo>
                    <a:lnTo>
                      <a:pt x="22" y="119"/>
                    </a:lnTo>
                    <a:lnTo>
                      <a:pt x="22" y="140"/>
                    </a:lnTo>
                    <a:lnTo>
                      <a:pt x="235" y="140"/>
                    </a:lnTo>
                    <a:close/>
                  </a:path>
                </a:pathLst>
              </a:custGeom>
              <a:noFill/>
              <a:ln w="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0" name="Freeform 347"/>
              <p:cNvSpPr>
                <a:spLocks/>
              </p:cNvSpPr>
              <p:nvPr/>
            </p:nvSpPr>
            <p:spPr bwMode="auto">
              <a:xfrm>
                <a:off x="4574" y="2878"/>
                <a:ext cx="108" cy="86"/>
              </a:xfrm>
              <a:custGeom>
                <a:avLst/>
                <a:gdLst>
                  <a:gd name="T0" fmla="*/ 97 w 108"/>
                  <a:gd name="T1" fmla="*/ 86 h 86"/>
                  <a:gd name="T2" fmla="*/ 97 w 108"/>
                  <a:gd name="T3" fmla="*/ 86 h 86"/>
                  <a:gd name="T4" fmla="*/ 97 w 108"/>
                  <a:gd name="T5" fmla="*/ 65 h 86"/>
                  <a:gd name="T6" fmla="*/ 108 w 108"/>
                  <a:gd name="T7" fmla="*/ 54 h 86"/>
                  <a:gd name="T8" fmla="*/ 97 w 108"/>
                  <a:gd name="T9" fmla="*/ 33 h 86"/>
                  <a:gd name="T10" fmla="*/ 54 w 108"/>
                  <a:gd name="T11" fmla="*/ 0 h 86"/>
                  <a:gd name="T12" fmla="*/ 0 w 108"/>
                  <a:gd name="T13" fmla="*/ 0 h 86"/>
                  <a:gd name="T14" fmla="*/ 0 w 108"/>
                  <a:gd name="T15" fmla="*/ 86 h 86"/>
                  <a:gd name="T16" fmla="*/ 22 w 108"/>
                  <a:gd name="T17" fmla="*/ 86 h 86"/>
                  <a:gd name="T18" fmla="*/ 22 w 108"/>
                  <a:gd name="T19" fmla="*/ 86 h 86"/>
                  <a:gd name="T20" fmla="*/ 97 w 108"/>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86">
                    <a:moveTo>
                      <a:pt x="97" y="86"/>
                    </a:moveTo>
                    <a:lnTo>
                      <a:pt x="97" y="86"/>
                    </a:lnTo>
                    <a:lnTo>
                      <a:pt x="97" y="65"/>
                    </a:lnTo>
                    <a:lnTo>
                      <a:pt x="108" y="54"/>
                    </a:lnTo>
                    <a:lnTo>
                      <a:pt x="97" y="33"/>
                    </a:lnTo>
                    <a:lnTo>
                      <a:pt x="54" y="0"/>
                    </a:lnTo>
                    <a:lnTo>
                      <a:pt x="0" y="0"/>
                    </a:lnTo>
                    <a:lnTo>
                      <a:pt x="0" y="86"/>
                    </a:lnTo>
                    <a:lnTo>
                      <a:pt x="22" y="86"/>
                    </a:lnTo>
                    <a:lnTo>
                      <a:pt x="22" y="86"/>
                    </a:lnTo>
                    <a:lnTo>
                      <a:pt x="97" y="8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1" name="Freeform 348"/>
              <p:cNvSpPr>
                <a:spLocks/>
              </p:cNvSpPr>
              <p:nvPr/>
            </p:nvSpPr>
            <p:spPr bwMode="auto">
              <a:xfrm>
                <a:off x="4574" y="2878"/>
                <a:ext cx="108" cy="86"/>
              </a:xfrm>
              <a:custGeom>
                <a:avLst/>
                <a:gdLst>
                  <a:gd name="T0" fmla="*/ 97 w 108"/>
                  <a:gd name="T1" fmla="*/ 86 h 86"/>
                  <a:gd name="T2" fmla="*/ 97 w 108"/>
                  <a:gd name="T3" fmla="*/ 86 h 86"/>
                  <a:gd name="T4" fmla="*/ 97 w 108"/>
                  <a:gd name="T5" fmla="*/ 65 h 86"/>
                  <a:gd name="T6" fmla="*/ 108 w 108"/>
                  <a:gd name="T7" fmla="*/ 54 h 86"/>
                  <a:gd name="T8" fmla="*/ 97 w 108"/>
                  <a:gd name="T9" fmla="*/ 33 h 86"/>
                  <a:gd name="T10" fmla="*/ 54 w 108"/>
                  <a:gd name="T11" fmla="*/ 0 h 86"/>
                  <a:gd name="T12" fmla="*/ 0 w 108"/>
                  <a:gd name="T13" fmla="*/ 0 h 86"/>
                  <a:gd name="T14" fmla="*/ 0 w 108"/>
                  <a:gd name="T15" fmla="*/ 86 h 86"/>
                  <a:gd name="T16" fmla="*/ 22 w 108"/>
                  <a:gd name="T17" fmla="*/ 86 h 86"/>
                  <a:gd name="T18" fmla="*/ 22 w 108"/>
                  <a:gd name="T19" fmla="*/ 86 h 86"/>
                  <a:gd name="T20" fmla="*/ 97 w 108"/>
                  <a:gd name="T21" fmla="*/ 86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8" h="86">
                    <a:moveTo>
                      <a:pt x="97" y="86"/>
                    </a:moveTo>
                    <a:lnTo>
                      <a:pt x="97" y="86"/>
                    </a:lnTo>
                    <a:lnTo>
                      <a:pt x="97" y="65"/>
                    </a:lnTo>
                    <a:lnTo>
                      <a:pt x="108" y="54"/>
                    </a:lnTo>
                    <a:lnTo>
                      <a:pt x="97" y="33"/>
                    </a:lnTo>
                    <a:lnTo>
                      <a:pt x="54" y="0"/>
                    </a:lnTo>
                    <a:lnTo>
                      <a:pt x="0" y="0"/>
                    </a:lnTo>
                    <a:lnTo>
                      <a:pt x="0" y="86"/>
                    </a:lnTo>
                    <a:lnTo>
                      <a:pt x="22" y="86"/>
                    </a:lnTo>
                    <a:lnTo>
                      <a:pt x="22" y="86"/>
                    </a:lnTo>
                    <a:lnTo>
                      <a:pt x="97" y="86"/>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2" name="Freeform 349"/>
              <p:cNvSpPr>
                <a:spLocks/>
              </p:cNvSpPr>
              <p:nvPr/>
            </p:nvSpPr>
            <p:spPr bwMode="auto">
              <a:xfrm>
                <a:off x="4693" y="2922"/>
                <a:ext cx="123" cy="42"/>
              </a:xfrm>
              <a:custGeom>
                <a:avLst/>
                <a:gdLst>
                  <a:gd name="T0" fmla="*/ 123 w 123"/>
                  <a:gd name="T1" fmla="*/ 42 h 42"/>
                  <a:gd name="T2" fmla="*/ 119 w 123"/>
                  <a:gd name="T3" fmla="*/ 0 h 42"/>
                  <a:gd name="T4" fmla="*/ 97 w 123"/>
                  <a:gd name="T5" fmla="*/ 21 h 42"/>
                  <a:gd name="T6" fmla="*/ 22 w 123"/>
                  <a:gd name="T7" fmla="*/ 21 h 42"/>
                  <a:gd name="T8" fmla="*/ 0 w 123"/>
                  <a:gd name="T9" fmla="*/ 42 h 42"/>
                  <a:gd name="T10" fmla="*/ 0 w 123"/>
                  <a:gd name="T11" fmla="*/ 42 h 42"/>
                  <a:gd name="T12" fmla="*/ 123 w 1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23" h="42">
                    <a:moveTo>
                      <a:pt x="123" y="42"/>
                    </a:moveTo>
                    <a:lnTo>
                      <a:pt x="119" y="0"/>
                    </a:lnTo>
                    <a:lnTo>
                      <a:pt x="97" y="21"/>
                    </a:lnTo>
                    <a:lnTo>
                      <a:pt x="22" y="21"/>
                    </a:lnTo>
                    <a:lnTo>
                      <a:pt x="0" y="42"/>
                    </a:lnTo>
                    <a:lnTo>
                      <a:pt x="0" y="42"/>
                    </a:lnTo>
                    <a:lnTo>
                      <a:pt x="123" y="4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3" name="Freeform 350"/>
              <p:cNvSpPr>
                <a:spLocks/>
              </p:cNvSpPr>
              <p:nvPr/>
            </p:nvSpPr>
            <p:spPr bwMode="auto">
              <a:xfrm>
                <a:off x="4693" y="2922"/>
                <a:ext cx="123" cy="42"/>
              </a:xfrm>
              <a:custGeom>
                <a:avLst/>
                <a:gdLst>
                  <a:gd name="T0" fmla="*/ 123 w 123"/>
                  <a:gd name="T1" fmla="*/ 42 h 42"/>
                  <a:gd name="T2" fmla="*/ 119 w 123"/>
                  <a:gd name="T3" fmla="*/ 0 h 42"/>
                  <a:gd name="T4" fmla="*/ 97 w 123"/>
                  <a:gd name="T5" fmla="*/ 21 h 42"/>
                  <a:gd name="T6" fmla="*/ 22 w 123"/>
                  <a:gd name="T7" fmla="*/ 21 h 42"/>
                  <a:gd name="T8" fmla="*/ 0 w 123"/>
                  <a:gd name="T9" fmla="*/ 42 h 42"/>
                  <a:gd name="T10" fmla="*/ 0 w 123"/>
                  <a:gd name="T11" fmla="*/ 42 h 42"/>
                  <a:gd name="T12" fmla="*/ 123 w 123"/>
                  <a:gd name="T13" fmla="*/ 42 h 42"/>
                </a:gdLst>
                <a:ahLst/>
                <a:cxnLst>
                  <a:cxn ang="0">
                    <a:pos x="T0" y="T1"/>
                  </a:cxn>
                  <a:cxn ang="0">
                    <a:pos x="T2" y="T3"/>
                  </a:cxn>
                  <a:cxn ang="0">
                    <a:pos x="T4" y="T5"/>
                  </a:cxn>
                  <a:cxn ang="0">
                    <a:pos x="T6" y="T7"/>
                  </a:cxn>
                  <a:cxn ang="0">
                    <a:pos x="T8" y="T9"/>
                  </a:cxn>
                  <a:cxn ang="0">
                    <a:pos x="T10" y="T11"/>
                  </a:cxn>
                  <a:cxn ang="0">
                    <a:pos x="T12" y="T13"/>
                  </a:cxn>
                </a:cxnLst>
                <a:rect l="0" t="0" r="r" b="b"/>
                <a:pathLst>
                  <a:path w="123" h="42">
                    <a:moveTo>
                      <a:pt x="123" y="42"/>
                    </a:moveTo>
                    <a:lnTo>
                      <a:pt x="119" y="0"/>
                    </a:lnTo>
                    <a:lnTo>
                      <a:pt x="97" y="21"/>
                    </a:lnTo>
                    <a:lnTo>
                      <a:pt x="22" y="21"/>
                    </a:lnTo>
                    <a:lnTo>
                      <a:pt x="0" y="42"/>
                    </a:lnTo>
                    <a:lnTo>
                      <a:pt x="0" y="42"/>
                    </a:lnTo>
                    <a:lnTo>
                      <a:pt x="123" y="42"/>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4" name="Freeform 351"/>
              <p:cNvSpPr>
                <a:spLocks/>
              </p:cNvSpPr>
              <p:nvPr/>
            </p:nvSpPr>
            <p:spPr bwMode="auto">
              <a:xfrm>
                <a:off x="4249" y="2598"/>
                <a:ext cx="379" cy="366"/>
              </a:xfrm>
              <a:custGeom>
                <a:avLst/>
                <a:gdLst>
                  <a:gd name="T0" fmla="*/ 313 w 379"/>
                  <a:gd name="T1" fmla="*/ 366 h 366"/>
                  <a:gd name="T2" fmla="*/ 325 w 379"/>
                  <a:gd name="T3" fmla="*/ 366 h 366"/>
                  <a:gd name="T4" fmla="*/ 325 w 379"/>
                  <a:gd name="T5" fmla="*/ 280 h 366"/>
                  <a:gd name="T6" fmla="*/ 368 w 379"/>
                  <a:gd name="T7" fmla="*/ 280 h 366"/>
                  <a:gd name="T8" fmla="*/ 347 w 379"/>
                  <a:gd name="T9" fmla="*/ 248 h 366"/>
                  <a:gd name="T10" fmla="*/ 347 w 379"/>
                  <a:gd name="T11" fmla="*/ 162 h 366"/>
                  <a:gd name="T12" fmla="*/ 325 w 379"/>
                  <a:gd name="T13" fmla="*/ 162 h 366"/>
                  <a:gd name="T14" fmla="*/ 347 w 379"/>
                  <a:gd name="T15" fmla="*/ 141 h 366"/>
                  <a:gd name="T16" fmla="*/ 357 w 379"/>
                  <a:gd name="T17" fmla="*/ 98 h 366"/>
                  <a:gd name="T18" fmla="*/ 368 w 379"/>
                  <a:gd name="T19" fmla="*/ 87 h 366"/>
                  <a:gd name="T20" fmla="*/ 379 w 379"/>
                  <a:gd name="T21" fmla="*/ 65 h 366"/>
                  <a:gd name="T22" fmla="*/ 368 w 379"/>
                  <a:gd name="T23" fmla="*/ 65 h 366"/>
                  <a:gd name="T24" fmla="*/ 368 w 379"/>
                  <a:gd name="T25" fmla="*/ 33 h 366"/>
                  <a:gd name="T26" fmla="*/ 357 w 379"/>
                  <a:gd name="T27" fmla="*/ 22 h 366"/>
                  <a:gd name="T28" fmla="*/ 314 w 379"/>
                  <a:gd name="T29" fmla="*/ 22 h 366"/>
                  <a:gd name="T30" fmla="*/ 303 w 379"/>
                  <a:gd name="T31" fmla="*/ 0 h 366"/>
                  <a:gd name="T32" fmla="*/ 217 w 379"/>
                  <a:gd name="T33" fmla="*/ 0 h 366"/>
                  <a:gd name="T34" fmla="*/ 206 w 379"/>
                  <a:gd name="T35" fmla="*/ 22 h 366"/>
                  <a:gd name="T36" fmla="*/ 163 w 379"/>
                  <a:gd name="T37" fmla="*/ 22 h 366"/>
                  <a:gd name="T38" fmla="*/ 152 w 379"/>
                  <a:gd name="T39" fmla="*/ 0 h 366"/>
                  <a:gd name="T40" fmla="*/ 141 w 379"/>
                  <a:gd name="T41" fmla="*/ 0 h 366"/>
                  <a:gd name="T42" fmla="*/ 119 w 379"/>
                  <a:gd name="T43" fmla="*/ 33 h 366"/>
                  <a:gd name="T44" fmla="*/ 98 w 379"/>
                  <a:gd name="T45" fmla="*/ 130 h 366"/>
                  <a:gd name="T46" fmla="*/ 76 w 379"/>
                  <a:gd name="T47" fmla="*/ 152 h 366"/>
                  <a:gd name="T48" fmla="*/ 65 w 379"/>
                  <a:gd name="T49" fmla="*/ 195 h 366"/>
                  <a:gd name="T50" fmla="*/ 33 w 379"/>
                  <a:gd name="T51" fmla="*/ 206 h 366"/>
                  <a:gd name="T52" fmla="*/ 10 w 379"/>
                  <a:gd name="T53" fmla="*/ 206 h 366"/>
                  <a:gd name="T54" fmla="*/ 0 w 379"/>
                  <a:gd name="T55" fmla="*/ 227 h 366"/>
                  <a:gd name="T56" fmla="*/ 0 w 379"/>
                  <a:gd name="T57" fmla="*/ 248 h 366"/>
                  <a:gd name="T58" fmla="*/ 22 w 379"/>
                  <a:gd name="T59" fmla="*/ 227 h 366"/>
                  <a:gd name="T60" fmla="*/ 87 w 379"/>
                  <a:gd name="T61" fmla="*/ 227 h 366"/>
                  <a:gd name="T62" fmla="*/ 87 w 379"/>
                  <a:gd name="T63" fmla="*/ 259 h 366"/>
                  <a:gd name="T64" fmla="*/ 108 w 379"/>
                  <a:gd name="T65" fmla="*/ 280 h 366"/>
                  <a:gd name="T66" fmla="*/ 141 w 379"/>
                  <a:gd name="T67" fmla="*/ 269 h 366"/>
                  <a:gd name="T68" fmla="*/ 141 w 379"/>
                  <a:gd name="T69" fmla="*/ 259 h 366"/>
                  <a:gd name="T70" fmla="*/ 163 w 379"/>
                  <a:gd name="T71" fmla="*/ 259 h 366"/>
                  <a:gd name="T72" fmla="*/ 184 w 379"/>
                  <a:gd name="T73" fmla="*/ 269 h 366"/>
                  <a:gd name="T74" fmla="*/ 184 w 379"/>
                  <a:gd name="T75" fmla="*/ 313 h 366"/>
                  <a:gd name="T76" fmla="*/ 206 w 379"/>
                  <a:gd name="T77" fmla="*/ 324 h 366"/>
                  <a:gd name="T78" fmla="*/ 184 w 379"/>
                  <a:gd name="T79" fmla="*/ 334 h 366"/>
                  <a:gd name="T80" fmla="*/ 184 w 379"/>
                  <a:gd name="T81" fmla="*/ 345 h 366"/>
                  <a:gd name="T82" fmla="*/ 227 w 379"/>
                  <a:gd name="T83" fmla="*/ 334 h 366"/>
                  <a:gd name="T84" fmla="*/ 282 w 379"/>
                  <a:gd name="T85" fmla="*/ 366 h 366"/>
                  <a:gd name="T86" fmla="*/ 292 w 379"/>
                  <a:gd name="T87" fmla="*/ 345 h 366"/>
                  <a:gd name="T88" fmla="*/ 313 w 379"/>
                  <a:gd name="T8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9" h="366">
                    <a:moveTo>
                      <a:pt x="313" y="366"/>
                    </a:moveTo>
                    <a:lnTo>
                      <a:pt x="325" y="366"/>
                    </a:lnTo>
                    <a:lnTo>
                      <a:pt x="325" y="280"/>
                    </a:lnTo>
                    <a:lnTo>
                      <a:pt x="368" y="280"/>
                    </a:lnTo>
                    <a:lnTo>
                      <a:pt x="347" y="248"/>
                    </a:lnTo>
                    <a:lnTo>
                      <a:pt x="347" y="162"/>
                    </a:lnTo>
                    <a:lnTo>
                      <a:pt x="325" y="162"/>
                    </a:lnTo>
                    <a:lnTo>
                      <a:pt x="347" y="141"/>
                    </a:lnTo>
                    <a:lnTo>
                      <a:pt x="357" y="98"/>
                    </a:lnTo>
                    <a:lnTo>
                      <a:pt x="368" y="87"/>
                    </a:lnTo>
                    <a:lnTo>
                      <a:pt x="379" y="65"/>
                    </a:lnTo>
                    <a:lnTo>
                      <a:pt x="368" y="65"/>
                    </a:lnTo>
                    <a:lnTo>
                      <a:pt x="368" y="33"/>
                    </a:lnTo>
                    <a:lnTo>
                      <a:pt x="357" y="22"/>
                    </a:lnTo>
                    <a:lnTo>
                      <a:pt x="314" y="22"/>
                    </a:lnTo>
                    <a:lnTo>
                      <a:pt x="303" y="0"/>
                    </a:lnTo>
                    <a:lnTo>
                      <a:pt x="217" y="0"/>
                    </a:lnTo>
                    <a:lnTo>
                      <a:pt x="206" y="22"/>
                    </a:lnTo>
                    <a:lnTo>
                      <a:pt x="163" y="22"/>
                    </a:lnTo>
                    <a:lnTo>
                      <a:pt x="152" y="0"/>
                    </a:lnTo>
                    <a:lnTo>
                      <a:pt x="141" y="0"/>
                    </a:lnTo>
                    <a:lnTo>
                      <a:pt x="119" y="33"/>
                    </a:lnTo>
                    <a:lnTo>
                      <a:pt x="98" y="130"/>
                    </a:lnTo>
                    <a:lnTo>
                      <a:pt x="76" y="152"/>
                    </a:lnTo>
                    <a:lnTo>
                      <a:pt x="65" y="195"/>
                    </a:lnTo>
                    <a:lnTo>
                      <a:pt x="33" y="206"/>
                    </a:lnTo>
                    <a:lnTo>
                      <a:pt x="10" y="206"/>
                    </a:lnTo>
                    <a:lnTo>
                      <a:pt x="0" y="227"/>
                    </a:lnTo>
                    <a:lnTo>
                      <a:pt x="0" y="248"/>
                    </a:lnTo>
                    <a:lnTo>
                      <a:pt x="22" y="227"/>
                    </a:lnTo>
                    <a:lnTo>
                      <a:pt x="87" y="227"/>
                    </a:lnTo>
                    <a:lnTo>
                      <a:pt x="87" y="259"/>
                    </a:lnTo>
                    <a:lnTo>
                      <a:pt x="108" y="280"/>
                    </a:lnTo>
                    <a:lnTo>
                      <a:pt x="141" y="269"/>
                    </a:lnTo>
                    <a:lnTo>
                      <a:pt x="141" y="259"/>
                    </a:lnTo>
                    <a:lnTo>
                      <a:pt x="163" y="259"/>
                    </a:lnTo>
                    <a:lnTo>
                      <a:pt x="184" y="269"/>
                    </a:lnTo>
                    <a:lnTo>
                      <a:pt x="184" y="313"/>
                    </a:lnTo>
                    <a:lnTo>
                      <a:pt x="206" y="324"/>
                    </a:lnTo>
                    <a:lnTo>
                      <a:pt x="184" y="334"/>
                    </a:lnTo>
                    <a:lnTo>
                      <a:pt x="184" y="345"/>
                    </a:lnTo>
                    <a:lnTo>
                      <a:pt x="227" y="334"/>
                    </a:lnTo>
                    <a:lnTo>
                      <a:pt x="282" y="366"/>
                    </a:lnTo>
                    <a:lnTo>
                      <a:pt x="292" y="345"/>
                    </a:lnTo>
                    <a:lnTo>
                      <a:pt x="313" y="366"/>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5" name="Freeform 352"/>
              <p:cNvSpPr>
                <a:spLocks/>
              </p:cNvSpPr>
              <p:nvPr/>
            </p:nvSpPr>
            <p:spPr bwMode="auto">
              <a:xfrm>
                <a:off x="4249" y="2598"/>
                <a:ext cx="379" cy="366"/>
              </a:xfrm>
              <a:custGeom>
                <a:avLst/>
                <a:gdLst>
                  <a:gd name="T0" fmla="*/ 313 w 379"/>
                  <a:gd name="T1" fmla="*/ 366 h 366"/>
                  <a:gd name="T2" fmla="*/ 325 w 379"/>
                  <a:gd name="T3" fmla="*/ 366 h 366"/>
                  <a:gd name="T4" fmla="*/ 325 w 379"/>
                  <a:gd name="T5" fmla="*/ 280 h 366"/>
                  <a:gd name="T6" fmla="*/ 368 w 379"/>
                  <a:gd name="T7" fmla="*/ 280 h 366"/>
                  <a:gd name="T8" fmla="*/ 347 w 379"/>
                  <a:gd name="T9" fmla="*/ 248 h 366"/>
                  <a:gd name="T10" fmla="*/ 347 w 379"/>
                  <a:gd name="T11" fmla="*/ 162 h 366"/>
                  <a:gd name="T12" fmla="*/ 325 w 379"/>
                  <a:gd name="T13" fmla="*/ 162 h 366"/>
                  <a:gd name="T14" fmla="*/ 347 w 379"/>
                  <a:gd name="T15" fmla="*/ 141 h 366"/>
                  <a:gd name="T16" fmla="*/ 357 w 379"/>
                  <a:gd name="T17" fmla="*/ 98 h 366"/>
                  <a:gd name="T18" fmla="*/ 368 w 379"/>
                  <a:gd name="T19" fmla="*/ 87 h 366"/>
                  <a:gd name="T20" fmla="*/ 379 w 379"/>
                  <a:gd name="T21" fmla="*/ 65 h 366"/>
                  <a:gd name="T22" fmla="*/ 368 w 379"/>
                  <a:gd name="T23" fmla="*/ 65 h 366"/>
                  <a:gd name="T24" fmla="*/ 368 w 379"/>
                  <a:gd name="T25" fmla="*/ 33 h 366"/>
                  <a:gd name="T26" fmla="*/ 357 w 379"/>
                  <a:gd name="T27" fmla="*/ 22 h 366"/>
                  <a:gd name="T28" fmla="*/ 314 w 379"/>
                  <a:gd name="T29" fmla="*/ 22 h 366"/>
                  <a:gd name="T30" fmla="*/ 303 w 379"/>
                  <a:gd name="T31" fmla="*/ 0 h 366"/>
                  <a:gd name="T32" fmla="*/ 217 w 379"/>
                  <a:gd name="T33" fmla="*/ 0 h 366"/>
                  <a:gd name="T34" fmla="*/ 206 w 379"/>
                  <a:gd name="T35" fmla="*/ 22 h 366"/>
                  <a:gd name="T36" fmla="*/ 163 w 379"/>
                  <a:gd name="T37" fmla="*/ 22 h 366"/>
                  <a:gd name="T38" fmla="*/ 152 w 379"/>
                  <a:gd name="T39" fmla="*/ 0 h 366"/>
                  <a:gd name="T40" fmla="*/ 141 w 379"/>
                  <a:gd name="T41" fmla="*/ 0 h 366"/>
                  <a:gd name="T42" fmla="*/ 119 w 379"/>
                  <a:gd name="T43" fmla="*/ 33 h 366"/>
                  <a:gd name="T44" fmla="*/ 98 w 379"/>
                  <a:gd name="T45" fmla="*/ 130 h 366"/>
                  <a:gd name="T46" fmla="*/ 76 w 379"/>
                  <a:gd name="T47" fmla="*/ 152 h 366"/>
                  <a:gd name="T48" fmla="*/ 65 w 379"/>
                  <a:gd name="T49" fmla="*/ 195 h 366"/>
                  <a:gd name="T50" fmla="*/ 33 w 379"/>
                  <a:gd name="T51" fmla="*/ 206 h 366"/>
                  <a:gd name="T52" fmla="*/ 10 w 379"/>
                  <a:gd name="T53" fmla="*/ 206 h 366"/>
                  <a:gd name="T54" fmla="*/ 0 w 379"/>
                  <a:gd name="T55" fmla="*/ 227 h 366"/>
                  <a:gd name="T56" fmla="*/ 0 w 379"/>
                  <a:gd name="T57" fmla="*/ 248 h 366"/>
                  <a:gd name="T58" fmla="*/ 22 w 379"/>
                  <a:gd name="T59" fmla="*/ 227 h 366"/>
                  <a:gd name="T60" fmla="*/ 87 w 379"/>
                  <a:gd name="T61" fmla="*/ 227 h 366"/>
                  <a:gd name="T62" fmla="*/ 87 w 379"/>
                  <a:gd name="T63" fmla="*/ 259 h 366"/>
                  <a:gd name="T64" fmla="*/ 108 w 379"/>
                  <a:gd name="T65" fmla="*/ 280 h 366"/>
                  <a:gd name="T66" fmla="*/ 141 w 379"/>
                  <a:gd name="T67" fmla="*/ 269 h 366"/>
                  <a:gd name="T68" fmla="*/ 141 w 379"/>
                  <a:gd name="T69" fmla="*/ 259 h 366"/>
                  <a:gd name="T70" fmla="*/ 163 w 379"/>
                  <a:gd name="T71" fmla="*/ 259 h 366"/>
                  <a:gd name="T72" fmla="*/ 184 w 379"/>
                  <a:gd name="T73" fmla="*/ 269 h 366"/>
                  <a:gd name="T74" fmla="*/ 184 w 379"/>
                  <a:gd name="T75" fmla="*/ 313 h 366"/>
                  <a:gd name="T76" fmla="*/ 206 w 379"/>
                  <a:gd name="T77" fmla="*/ 324 h 366"/>
                  <a:gd name="T78" fmla="*/ 184 w 379"/>
                  <a:gd name="T79" fmla="*/ 334 h 366"/>
                  <a:gd name="T80" fmla="*/ 184 w 379"/>
                  <a:gd name="T81" fmla="*/ 345 h 366"/>
                  <a:gd name="T82" fmla="*/ 227 w 379"/>
                  <a:gd name="T83" fmla="*/ 334 h 366"/>
                  <a:gd name="T84" fmla="*/ 282 w 379"/>
                  <a:gd name="T85" fmla="*/ 366 h 366"/>
                  <a:gd name="T86" fmla="*/ 292 w 379"/>
                  <a:gd name="T87" fmla="*/ 345 h 366"/>
                  <a:gd name="T88" fmla="*/ 313 w 379"/>
                  <a:gd name="T89" fmla="*/ 366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9" h="366">
                    <a:moveTo>
                      <a:pt x="313" y="366"/>
                    </a:moveTo>
                    <a:lnTo>
                      <a:pt x="325" y="366"/>
                    </a:lnTo>
                    <a:lnTo>
                      <a:pt x="325" y="280"/>
                    </a:lnTo>
                    <a:lnTo>
                      <a:pt x="368" y="280"/>
                    </a:lnTo>
                    <a:lnTo>
                      <a:pt x="347" y="248"/>
                    </a:lnTo>
                    <a:lnTo>
                      <a:pt x="347" y="162"/>
                    </a:lnTo>
                    <a:lnTo>
                      <a:pt x="325" y="162"/>
                    </a:lnTo>
                    <a:lnTo>
                      <a:pt x="347" y="141"/>
                    </a:lnTo>
                    <a:lnTo>
                      <a:pt x="357" y="98"/>
                    </a:lnTo>
                    <a:lnTo>
                      <a:pt x="368" y="87"/>
                    </a:lnTo>
                    <a:lnTo>
                      <a:pt x="379" y="65"/>
                    </a:lnTo>
                    <a:lnTo>
                      <a:pt x="368" y="65"/>
                    </a:lnTo>
                    <a:lnTo>
                      <a:pt x="368" y="33"/>
                    </a:lnTo>
                    <a:lnTo>
                      <a:pt x="357" y="22"/>
                    </a:lnTo>
                    <a:lnTo>
                      <a:pt x="314" y="22"/>
                    </a:lnTo>
                    <a:lnTo>
                      <a:pt x="303" y="0"/>
                    </a:lnTo>
                    <a:lnTo>
                      <a:pt x="217" y="0"/>
                    </a:lnTo>
                    <a:lnTo>
                      <a:pt x="206" y="22"/>
                    </a:lnTo>
                    <a:lnTo>
                      <a:pt x="163" y="22"/>
                    </a:lnTo>
                    <a:lnTo>
                      <a:pt x="152" y="0"/>
                    </a:lnTo>
                    <a:lnTo>
                      <a:pt x="141" y="0"/>
                    </a:lnTo>
                    <a:lnTo>
                      <a:pt x="119" y="33"/>
                    </a:lnTo>
                    <a:lnTo>
                      <a:pt x="98" y="130"/>
                    </a:lnTo>
                    <a:lnTo>
                      <a:pt x="76" y="152"/>
                    </a:lnTo>
                    <a:lnTo>
                      <a:pt x="65" y="195"/>
                    </a:lnTo>
                    <a:lnTo>
                      <a:pt x="33" y="206"/>
                    </a:lnTo>
                    <a:lnTo>
                      <a:pt x="10" y="206"/>
                    </a:lnTo>
                    <a:lnTo>
                      <a:pt x="0" y="227"/>
                    </a:lnTo>
                    <a:lnTo>
                      <a:pt x="0" y="248"/>
                    </a:lnTo>
                    <a:lnTo>
                      <a:pt x="22" y="227"/>
                    </a:lnTo>
                    <a:lnTo>
                      <a:pt x="87" y="227"/>
                    </a:lnTo>
                    <a:lnTo>
                      <a:pt x="87" y="259"/>
                    </a:lnTo>
                    <a:lnTo>
                      <a:pt x="108" y="280"/>
                    </a:lnTo>
                    <a:lnTo>
                      <a:pt x="141" y="269"/>
                    </a:lnTo>
                    <a:lnTo>
                      <a:pt x="141" y="259"/>
                    </a:lnTo>
                    <a:lnTo>
                      <a:pt x="163" y="259"/>
                    </a:lnTo>
                    <a:lnTo>
                      <a:pt x="184" y="269"/>
                    </a:lnTo>
                    <a:lnTo>
                      <a:pt x="184" y="313"/>
                    </a:lnTo>
                    <a:lnTo>
                      <a:pt x="206" y="324"/>
                    </a:lnTo>
                    <a:lnTo>
                      <a:pt x="184" y="334"/>
                    </a:lnTo>
                    <a:lnTo>
                      <a:pt x="184" y="345"/>
                    </a:lnTo>
                    <a:lnTo>
                      <a:pt x="227" y="334"/>
                    </a:lnTo>
                    <a:lnTo>
                      <a:pt x="282" y="366"/>
                    </a:lnTo>
                    <a:lnTo>
                      <a:pt x="292" y="345"/>
                    </a:lnTo>
                    <a:lnTo>
                      <a:pt x="313" y="366"/>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6" name="Freeform 353"/>
              <p:cNvSpPr>
                <a:spLocks/>
              </p:cNvSpPr>
              <p:nvPr/>
            </p:nvSpPr>
            <p:spPr bwMode="auto">
              <a:xfrm>
                <a:off x="4790" y="2337"/>
                <a:ext cx="338" cy="627"/>
              </a:xfrm>
              <a:custGeom>
                <a:avLst/>
                <a:gdLst>
                  <a:gd name="T0" fmla="*/ 338 w 338"/>
                  <a:gd name="T1" fmla="*/ 0 h 627"/>
                  <a:gd name="T2" fmla="*/ 325 w 338"/>
                  <a:gd name="T3" fmla="*/ 13 h 627"/>
                  <a:gd name="T4" fmla="*/ 282 w 338"/>
                  <a:gd name="T5" fmla="*/ 13 h 627"/>
                  <a:gd name="T6" fmla="*/ 271 w 338"/>
                  <a:gd name="T7" fmla="*/ 24 h 627"/>
                  <a:gd name="T8" fmla="*/ 271 w 338"/>
                  <a:gd name="T9" fmla="*/ 46 h 627"/>
                  <a:gd name="T10" fmla="*/ 217 w 338"/>
                  <a:gd name="T11" fmla="*/ 57 h 627"/>
                  <a:gd name="T12" fmla="*/ 163 w 338"/>
                  <a:gd name="T13" fmla="*/ 89 h 627"/>
                  <a:gd name="T14" fmla="*/ 141 w 338"/>
                  <a:gd name="T15" fmla="*/ 89 h 627"/>
                  <a:gd name="T16" fmla="*/ 120 w 338"/>
                  <a:gd name="T17" fmla="*/ 111 h 627"/>
                  <a:gd name="T18" fmla="*/ 87 w 338"/>
                  <a:gd name="T19" fmla="*/ 111 h 627"/>
                  <a:gd name="T20" fmla="*/ 87 w 338"/>
                  <a:gd name="T21" fmla="*/ 122 h 627"/>
                  <a:gd name="T22" fmla="*/ 76 w 338"/>
                  <a:gd name="T23" fmla="*/ 122 h 627"/>
                  <a:gd name="T24" fmla="*/ 87 w 338"/>
                  <a:gd name="T25" fmla="*/ 132 h 627"/>
                  <a:gd name="T26" fmla="*/ 97 w 338"/>
                  <a:gd name="T27" fmla="*/ 154 h 627"/>
                  <a:gd name="T28" fmla="*/ 120 w 338"/>
                  <a:gd name="T29" fmla="*/ 164 h 627"/>
                  <a:gd name="T30" fmla="*/ 205 w 338"/>
                  <a:gd name="T31" fmla="*/ 132 h 627"/>
                  <a:gd name="T32" fmla="*/ 228 w 338"/>
                  <a:gd name="T33" fmla="*/ 122 h 627"/>
                  <a:gd name="T34" fmla="*/ 250 w 338"/>
                  <a:gd name="T35" fmla="*/ 122 h 627"/>
                  <a:gd name="T36" fmla="*/ 250 w 338"/>
                  <a:gd name="T37" fmla="*/ 154 h 627"/>
                  <a:gd name="T38" fmla="*/ 205 w 338"/>
                  <a:gd name="T39" fmla="*/ 250 h 627"/>
                  <a:gd name="T40" fmla="*/ 184 w 338"/>
                  <a:gd name="T41" fmla="*/ 282 h 627"/>
                  <a:gd name="T42" fmla="*/ 141 w 338"/>
                  <a:gd name="T43" fmla="*/ 325 h 627"/>
                  <a:gd name="T44" fmla="*/ 87 w 338"/>
                  <a:gd name="T45" fmla="*/ 358 h 627"/>
                  <a:gd name="T46" fmla="*/ 55 w 338"/>
                  <a:gd name="T47" fmla="*/ 401 h 627"/>
                  <a:gd name="T48" fmla="*/ 33 w 338"/>
                  <a:gd name="T49" fmla="*/ 422 h 627"/>
                  <a:gd name="T50" fmla="*/ 21 w 338"/>
                  <a:gd name="T51" fmla="*/ 422 h 627"/>
                  <a:gd name="T52" fmla="*/ 10 w 338"/>
                  <a:gd name="T53" fmla="*/ 466 h 627"/>
                  <a:gd name="T54" fmla="*/ 0 w 338"/>
                  <a:gd name="T55" fmla="*/ 487 h 627"/>
                  <a:gd name="T56" fmla="*/ 10 w 338"/>
                  <a:gd name="T57" fmla="*/ 519 h 627"/>
                  <a:gd name="T58" fmla="*/ 10 w 338"/>
                  <a:gd name="T59" fmla="*/ 574 h 627"/>
                  <a:gd name="T60" fmla="*/ 21 w 338"/>
                  <a:gd name="T61" fmla="*/ 584 h 627"/>
                  <a:gd name="T62" fmla="*/ 22 w 338"/>
                  <a:gd name="T63" fmla="*/ 585 h 627"/>
                  <a:gd name="T64" fmla="*/ 22 w 338"/>
                  <a:gd name="T65" fmla="*/ 584 h 627"/>
                  <a:gd name="T66" fmla="*/ 26 w 338"/>
                  <a:gd name="T67" fmla="*/ 627 h 627"/>
                  <a:gd name="T68" fmla="*/ 205 w 338"/>
                  <a:gd name="T69" fmla="*/ 627 h 627"/>
                  <a:gd name="T70" fmla="*/ 205 w 338"/>
                  <a:gd name="T71" fmla="*/ 627 h 627"/>
                  <a:gd name="T72" fmla="*/ 206 w 338"/>
                  <a:gd name="T73" fmla="*/ 627 h 627"/>
                  <a:gd name="T74" fmla="*/ 338 w 338"/>
                  <a:gd name="T75" fmla="*/ 627 h 627"/>
                  <a:gd name="T76" fmla="*/ 338 w 338"/>
                  <a:gd name="T7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8" h="627">
                    <a:moveTo>
                      <a:pt x="338" y="0"/>
                    </a:moveTo>
                    <a:lnTo>
                      <a:pt x="325" y="13"/>
                    </a:lnTo>
                    <a:lnTo>
                      <a:pt x="282" y="13"/>
                    </a:lnTo>
                    <a:lnTo>
                      <a:pt x="271" y="24"/>
                    </a:lnTo>
                    <a:lnTo>
                      <a:pt x="271" y="46"/>
                    </a:lnTo>
                    <a:lnTo>
                      <a:pt x="217" y="57"/>
                    </a:lnTo>
                    <a:lnTo>
                      <a:pt x="163" y="89"/>
                    </a:lnTo>
                    <a:lnTo>
                      <a:pt x="141" y="89"/>
                    </a:lnTo>
                    <a:lnTo>
                      <a:pt x="120" y="111"/>
                    </a:lnTo>
                    <a:lnTo>
                      <a:pt x="87" y="111"/>
                    </a:lnTo>
                    <a:lnTo>
                      <a:pt x="87" y="122"/>
                    </a:lnTo>
                    <a:lnTo>
                      <a:pt x="76" y="122"/>
                    </a:lnTo>
                    <a:lnTo>
                      <a:pt x="87" y="132"/>
                    </a:lnTo>
                    <a:lnTo>
                      <a:pt x="97" y="154"/>
                    </a:lnTo>
                    <a:lnTo>
                      <a:pt x="120" y="164"/>
                    </a:lnTo>
                    <a:lnTo>
                      <a:pt x="205" y="132"/>
                    </a:lnTo>
                    <a:lnTo>
                      <a:pt x="228" y="122"/>
                    </a:lnTo>
                    <a:lnTo>
                      <a:pt x="250" y="122"/>
                    </a:lnTo>
                    <a:lnTo>
                      <a:pt x="250" y="154"/>
                    </a:lnTo>
                    <a:lnTo>
                      <a:pt x="205" y="250"/>
                    </a:lnTo>
                    <a:lnTo>
                      <a:pt x="184" y="282"/>
                    </a:lnTo>
                    <a:lnTo>
                      <a:pt x="141" y="325"/>
                    </a:lnTo>
                    <a:lnTo>
                      <a:pt x="87" y="358"/>
                    </a:lnTo>
                    <a:lnTo>
                      <a:pt x="55" y="401"/>
                    </a:lnTo>
                    <a:lnTo>
                      <a:pt x="33" y="422"/>
                    </a:lnTo>
                    <a:lnTo>
                      <a:pt x="21" y="422"/>
                    </a:lnTo>
                    <a:lnTo>
                      <a:pt x="10" y="466"/>
                    </a:lnTo>
                    <a:lnTo>
                      <a:pt x="0" y="487"/>
                    </a:lnTo>
                    <a:lnTo>
                      <a:pt x="10" y="519"/>
                    </a:lnTo>
                    <a:lnTo>
                      <a:pt x="10" y="574"/>
                    </a:lnTo>
                    <a:lnTo>
                      <a:pt x="21" y="584"/>
                    </a:lnTo>
                    <a:lnTo>
                      <a:pt x="22" y="585"/>
                    </a:lnTo>
                    <a:lnTo>
                      <a:pt x="22" y="584"/>
                    </a:lnTo>
                    <a:lnTo>
                      <a:pt x="26" y="627"/>
                    </a:lnTo>
                    <a:lnTo>
                      <a:pt x="205" y="627"/>
                    </a:lnTo>
                    <a:lnTo>
                      <a:pt x="205" y="627"/>
                    </a:lnTo>
                    <a:lnTo>
                      <a:pt x="206" y="627"/>
                    </a:lnTo>
                    <a:lnTo>
                      <a:pt x="338" y="627"/>
                    </a:lnTo>
                    <a:lnTo>
                      <a:pt x="338"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7" name="Freeform 354"/>
              <p:cNvSpPr>
                <a:spLocks/>
              </p:cNvSpPr>
              <p:nvPr/>
            </p:nvSpPr>
            <p:spPr bwMode="auto">
              <a:xfrm>
                <a:off x="4790" y="2337"/>
                <a:ext cx="338" cy="627"/>
              </a:xfrm>
              <a:custGeom>
                <a:avLst/>
                <a:gdLst>
                  <a:gd name="T0" fmla="*/ 338 w 338"/>
                  <a:gd name="T1" fmla="*/ 0 h 627"/>
                  <a:gd name="T2" fmla="*/ 325 w 338"/>
                  <a:gd name="T3" fmla="*/ 13 h 627"/>
                  <a:gd name="T4" fmla="*/ 282 w 338"/>
                  <a:gd name="T5" fmla="*/ 13 h 627"/>
                  <a:gd name="T6" fmla="*/ 271 w 338"/>
                  <a:gd name="T7" fmla="*/ 24 h 627"/>
                  <a:gd name="T8" fmla="*/ 271 w 338"/>
                  <a:gd name="T9" fmla="*/ 46 h 627"/>
                  <a:gd name="T10" fmla="*/ 217 w 338"/>
                  <a:gd name="T11" fmla="*/ 57 h 627"/>
                  <a:gd name="T12" fmla="*/ 163 w 338"/>
                  <a:gd name="T13" fmla="*/ 89 h 627"/>
                  <a:gd name="T14" fmla="*/ 141 w 338"/>
                  <a:gd name="T15" fmla="*/ 89 h 627"/>
                  <a:gd name="T16" fmla="*/ 120 w 338"/>
                  <a:gd name="T17" fmla="*/ 111 h 627"/>
                  <a:gd name="T18" fmla="*/ 87 w 338"/>
                  <a:gd name="T19" fmla="*/ 111 h 627"/>
                  <a:gd name="T20" fmla="*/ 87 w 338"/>
                  <a:gd name="T21" fmla="*/ 122 h 627"/>
                  <a:gd name="T22" fmla="*/ 76 w 338"/>
                  <a:gd name="T23" fmla="*/ 122 h 627"/>
                  <a:gd name="T24" fmla="*/ 87 w 338"/>
                  <a:gd name="T25" fmla="*/ 132 h 627"/>
                  <a:gd name="T26" fmla="*/ 97 w 338"/>
                  <a:gd name="T27" fmla="*/ 154 h 627"/>
                  <a:gd name="T28" fmla="*/ 120 w 338"/>
                  <a:gd name="T29" fmla="*/ 164 h 627"/>
                  <a:gd name="T30" fmla="*/ 205 w 338"/>
                  <a:gd name="T31" fmla="*/ 132 h 627"/>
                  <a:gd name="T32" fmla="*/ 228 w 338"/>
                  <a:gd name="T33" fmla="*/ 122 h 627"/>
                  <a:gd name="T34" fmla="*/ 250 w 338"/>
                  <a:gd name="T35" fmla="*/ 122 h 627"/>
                  <a:gd name="T36" fmla="*/ 250 w 338"/>
                  <a:gd name="T37" fmla="*/ 154 h 627"/>
                  <a:gd name="T38" fmla="*/ 205 w 338"/>
                  <a:gd name="T39" fmla="*/ 250 h 627"/>
                  <a:gd name="T40" fmla="*/ 184 w 338"/>
                  <a:gd name="T41" fmla="*/ 282 h 627"/>
                  <a:gd name="T42" fmla="*/ 141 w 338"/>
                  <a:gd name="T43" fmla="*/ 325 h 627"/>
                  <a:gd name="T44" fmla="*/ 87 w 338"/>
                  <a:gd name="T45" fmla="*/ 358 h 627"/>
                  <a:gd name="T46" fmla="*/ 55 w 338"/>
                  <a:gd name="T47" fmla="*/ 401 h 627"/>
                  <a:gd name="T48" fmla="*/ 33 w 338"/>
                  <a:gd name="T49" fmla="*/ 422 h 627"/>
                  <a:gd name="T50" fmla="*/ 21 w 338"/>
                  <a:gd name="T51" fmla="*/ 422 h 627"/>
                  <a:gd name="T52" fmla="*/ 10 w 338"/>
                  <a:gd name="T53" fmla="*/ 466 h 627"/>
                  <a:gd name="T54" fmla="*/ 0 w 338"/>
                  <a:gd name="T55" fmla="*/ 487 h 627"/>
                  <a:gd name="T56" fmla="*/ 10 w 338"/>
                  <a:gd name="T57" fmla="*/ 519 h 627"/>
                  <a:gd name="T58" fmla="*/ 10 w 338"/>
                  <a:gd name="T59" fmla="*/ 574 h 627"/>
                  <a:gd name="T60" fmla="*/ 21 w 338"/>
                  <a:gd name="T61" fmla="*/ 584 h 627"/>
                  <a:gd name="T62" fmla="*/ 22 w 338"/>
                  <a:gd name="T63" fmla="*/ 585 h 627"/>
                  <a:gd name="T64" fmla="*/ 22 w 338"/>
                  <a:gd name="T65" fmla="*/ 584 h 627"/>
                  <a:gd name="T66" fmla="*/ 26 w 338"/>
                  <a:gd name="T67" fmla="*/ 627 h 627"/>
                  <a:gd name="T68" fmla="*/ 205 w 338"/>
                  <a:gd name="T69" fmla="*/ 627 h 627"/>
                  <a:gd name="T70" fmla="*/ 205 w 338"/>
                  <a:gd name="T71" fmla="*/ 627 h 627"/>
                  <a:gd name="T72" fmla="*/ 206 w 338"/>
                  <a:gd name="T73" fmla="*/ 627 h 627"/>
                  <a:gd name="T74" fmla="*/ 338 w 338"/>
                  <a:gd name="T75" fmla="*/ 627 h 627"/>
                  <a:gd name="T76" fmla="*/ 338 w 338"/>
                  <a:gd name="T77" fmla="*/ 0 h 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8" h="627">
                    <a:moveTo>
                      <a:pt x="338" y="0"/>
                    </a:moveTo>
                    <a:lnTo>
                      <a:pt x="325" y="13"/>
                    </a:lnTo>
                    <a:lnTo>
                      <a:pt x="282" y="13"/>
                    </a:lnTo>
                    <a:lnTo>
                      <a:pt x="271" y="24"/>
                    </a:lnTo>
                    <a:lnTo>
                      <a:pt x="271" y="46"/>
                    </a:lnTo>
                    <a:lnTo>
                      <a:pt x="217" y="57"/>
                    </a:lnTo>
                    <a:lnTo>
                      <a:pt x="163" y="89"/>
                    </a:lnTo>
                    <a:lnTo>
                      <a:pt x="141" y="89"/>
                    </a:lnTo>
                    <a:lnTo>
                      <a:pt x="120" y="111"/>
                    </a:lnTo>
                    <a:lnTo>
                      <a:pt x="87" y="111"/>
                    </a:lnTo>
                    <a:lnTo>
                      <a:pt x="87" y="122"/>
                    </a:lnTo>
                    <a:lnTo>
                      <a:pt x="76" y="122"/>
                    </a:lnTo>
                    <a:lnTo>
                      <a:pt x="87" y="132"/>
                    </a:lnTo>
                    <a:lnTo>
                      <a:pt x="97" y="154"/>
                    </a:lnTo>
                    <a:lnTo>
                      <a:pt x="120" y="164"/>
                    </a:lnTo>
                    <a:lnTo>
                      <a:pt x="205" y="132"/>
                    </a:lnTo>
                    <a:lnTo>
                      <a:pt x="228" y="122"/>
                    </a:lnTo>
                    <a:lnTo>
                      <a:pt x="250" y="122"/>
                    </a:lnTo>
                    <a:lnTo>
                      <a:pt x="250" y="154"/>
                    </a:lnTo>
                    <a:lnTo>
                      <a:pt x="205" y="250"/>
                    </a:lnTo>
                    <a:lnTo>
                      <a:pt x="184" y="282"/>
                    </a:lnTo>
                    <a:lnTo>
                      <a:pt x="141" y="325"/>
                    </a:lnTo>
                    <a:lnTo>
                      <a:pt x="87" y="358"/>
                    </a:lnTo>
                    <a:lnTo>
                      <a:pt x="55" y="401"/>
                    </a:lnTo>
                    <a:lnTo>
                      <a:pt x="33" y="422"/>
                    </a:lnTo>
                    <a:lnTo>
                      <a:pt x="21" y="422"/>
                    </a:lnTo>
                    <a:lnTo>
                      <a:pt x="10" y="466"/>
                    </a:lnTo>
                    <a:lnTo>
                      <a:pt x="0" y="487"/>
                    </a:lnTo>
                    <a:lnTo>
                      <a:pt x="10" y="519"/>
                    </a:lnTo>
                    <a:lnTo>
                      <a:pt x="10" y="574"/>
                    </a:lnTo>
                    <a:lnTo>
                      <a:pt x="21" y="584"/>
                    </a:lnTo>
                    <a:lnTo>
                      <a:pt x="22" y="585"/>
                    </a:lnTo>
                    <a:lnTo>
                      <a:pt x="22" y="584"/>
                    </a:lnTo>
                    <a:lnTo>
                      <a:pt x="26" y="627"/>
                    </a:lnTo>
                    <a:lnTo>
                      <a:pt x="205" y="627"/>
                    </a:lnTo>
                    <a:lnTo>
                      <a:pt x="205" y="627"/>
                    </a:lnTo>
                    <a:lnTo>
                      <a:pt x="206" y="627"/>
                    </a:lnTo>
                    <a:lnTo>
                      <a:pt x="338" y="627"/>
                    </a:lnTo>
                    <a:lnTo>
                      <a:pt x="338" y="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88" name="Freeform 355"/>
              <p:cNvSpPr>
                <a:spLocks/>
              </p:cNvSpPr>
              <p:nvPr/>
            </p:nvSpPr>
            <p:spPr bwMode="auto">
              <a:xfrm>
                <a:off x="5018" y="2124"/>
                <a:ext cx="0" cy="43"/>
              </a:xfrm>
              <a:custGeom>
                <a:avLst/>
                <a:gdLst>
                  <a:gd name="T0" fmla="*/ 43 h 43"/>
                  <a:gd name="T1" fmla="*/ 1 h 43"/>
                  <a:gd name="T2" fmla="*/ 0 h 43"/>
                  <a:gd name="T3" fmla="*/ 43 h 43"/>
                  <a:gd name="T4" fmla="*/ 43 h 43"/>
                </a:gdLst>
                <a:ahLst/>
                <a:cxnLst>
                  <a:cxn ang="0">
                    <a:pos x="0" y="T0"/>
                  </a:cxn>
                  <a:cxn ang="0">
                    <a:pos x="0" y="T1"/>
                  </a:cxn>
                  <a:cxn ang="0">
                    <a:pos x="0" y="T2"/>
                  </a:cxn>
                  <a:cxn ang="0">
                    <a:pos x="0" y="T3"/>
                  </a:cxn>
                  <a:cxn ang="0">
                    <a:pos x="0" y="T4"/>
                  </a:cxn>
                </a:cxnLst>
                <a:rect l="0" t="0" r="r" b="b"/>
                <a:pathLst>
                  <a:path h="43">
                    <a:moveTo>
                      <a:pt x="0" y="43"/>
                    </a:moveTo>
                    <a:lnTo>
                      <a:pt x="0" y="1"/>
                    </a:lnTo>
                    <a:lnTo>
                      <a:pt x="0" y="0"/>
                    </a:lnTo>
                    <a:lnTo>
                      <a:pt x="0" y="43"/>
                    </a:lnTo>
                    <a:lnTo>
                      <a:pt x="0" y="4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89" name="Freeform 356"/>
              <p:cNvSpPr>
                <a:spLocks/>
              </p:cNvSpPr>
              <p:nvPr/>
            </p:nvSpPr>
            <p:spPr bwMode="auto">
              <a:xfrm>
                <a:off x="5018" y="2124"/>
                <a:ext cx="0" cy="43"/>
              </a:xfrm>
              <a:custGeom>
                <a:avLst/>
                <a:gdLst>
                  <a:gd name="T0" fmla="*/ 43 h 43"/>
                  <a:gd name="T1" fmla="*/ 1 h 43"/>
                  <a:gd name="T2" fmla="*/ 0 h 43"/>
                  <a:gd name="T3" fmla="*/ 43 h 43"/>
                  <a:gd name="T4" fmla="*/ 43 h 43"/>
                </a:gdLst>
                <a:ahLst/>
                <a:cxnLst>
                  <a:cxn ang="0">
                    <a:pos x="0" y="T0"/>
                  </a:cxn>
                  <a:cxn ang="0">
                    <a:pos x="0" y="T1"/>
                  </a:cxn>
                  <a:cxn ang="0">
                    <a:pos x="0" y="T2"/>
                  </a:cxn>
                  <a:cxn ang="0">
                    <a:pos x="0" y="T3"/>
                  </a:cxn>
                  <a:cxn ang="0">
                    <a:pos x="0" y="T4"/>
                  </a:cxn>
                </a:cxnLst>
                <a:rect l="0" t="0" r="r" b="b"/>
                <a:pathLst>
                  <a:path h="43">
                    <a:moveTo>
                      <a:pt x="0" y="43"/>
                    </a:moveTo>
                    <a:lnTo>
                      <a:pt x="0" y="1"/>
                    </a:lnTo>
                    <a:lnTo>
                      <a:pt x="0" y="0"/>
                    </a:lnTo>
                    <a:lnTo>
                      <a:pt x="0" y="43"/>
                    </a:lnTo>
                    <a:lnTo>
                      <a:pt x="0" y="43"/>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0" name="Rectangle 357"/>
              <p:cNvSpPr>
                <a:spLocks noChangeArrowheads="1"/>
              </p:cNvSpPr>
              <p:nvPr/>
            </p:nvSpPr>
            <p:spPr bwMode="auto">
              <a:xfrm>
                <a:off x="5018" y="2167"/>
                <a:ext cx="1"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1" name="Rectangle 358"/>
              <p:cNvSpPr>
                <a:spLocks noChangeArrowheads="1"/>
              </p:cNvSpPr>
              <p:nvPr/>
            </p:nvSpPr>
            <p:spPr bwMode="auto">
              <a:xfrm>
                <a:off x="5018" y="2167"/>
                <a:ext cx="1" cy="1"/>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2" name="Freeform 359"/>
              <p:cNvSpPr>
                <a:spLocks/>
              </p:cNvSpPr>
              <p:nvPr/>
            </p:nvSpPr>
            <p:spPr bwMode="auto">
              <a:xfrm>
                <a:off x="5083" y="1456"/>
                <a:ext cx="45" cy="22"/>
              </a:xfrm>
              <a:custGeom>
                <a:avLst/>
                <a:gdLst>
                  <a:gd name="T0" fmla="*/ 0 w 45"/>
                  <a:gd name="T1" fmla="*/ 0 h 22"/>
                  <a:gd name="T2" fmla="*/ 0 w 45"/>
                  <a:gd name="T3" fmla="*/ 0 h 22"/>
                  <a:gd name="T4" fmla="*/ 43 w 45"/>
                  <a:gd name="T5" fmla="*/ 22 h 22"/>
                  <a:gd name="T6" fmla="*/ 45 w 45"/>
                  <a:gd name="T7" fmla="*/ 21 h 22"/>
                  <a:gd name="T8" fmla="*/ 45 w 45"/>
                  <a:gd name="T9" fmla="*/ 21 h 22"/>
                  <a:gd name="T10" fmla="*/ 43 w 45"/>
                  <a:gd name="T11" fmla="*/ 22 h 22"/>
                  <a:gd name="T12" fmla="*/ 0 w 4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5" h="22">
                    <a:moveTo>
                      <a:pt x="0" y="0"/>
                    </a:moveTo>
                    <a:lnTo>
                      <a:pt x="0" y="0"/>
                    </a:lnTo>
                    <a:lnTo>
                      <a:pt x="43" y="22"/>
                    </a:lnTo>
                    <a:lnTo>
                      <a:pt x="45" y="21"/>
                    </a:lnTo>
                    <a:lnTo>
                      <a:pt x="45" y="21"/>
                    </a:lnTo>
                    <a:lnTo>
                      <a:pt x="43" y="22"/>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3" name="Freeform 360"/>
              <p:cNvSpPr>
                <a:spLocks/>
              </p:cNvSpPr>
              <p:nvPr/>
            </p:nvSpPr>
            <p:spPr bwMode="auto">
              <a:xfrm>
                <a:off x="5083" y="1456"/>
                <a:ext cx="45" cy="22"/>
              </a:xfrm>
              <a:custGeom>
                <a:avLst/>
                <a:gdLst>
                  <a:gd name="T0" fmla="*/ 0 w 45"/>
                  <a:gd name="T1" fmla="*/ 0 h 22"/>
                  <a:gd name="T2" fmla="*/ 0 w 45"/>
                  <a:gd name="T3" fmla="*/ 0 h 22"/>
                  <a:gd name="T4" fmla="*/ 43 w 45"/>
                  <a:gd name="T5" fmla="*/ 22 h 22"/>
                  <a:gd name="T6" fmla="*/ 45 w 45"/>
                  <a:gd name="T7" fmla="*/ 21 h 22"/>
                  <a:gd name="T8" fmla="*/ 45 w 45"/>
                  <a:gd name="T9" fmla="*/ 21 h 22"/>
                  <a:gd name="T10" fmla="*/ 43 w 45"/>
                  <a:gd name="T11" fmla="*/ 22 h 22"/>
                  <a:gd name="T12" fmla="*/ 0 w 45"/>
                  <a:gd name="T13" fmla="*/ 0 h 22"/>
                </a:gdLst>
                <a:ahLst/>
                <a:cxnLst>
                  <a:cxn ang="0">
                    <a:pos x="T0" y="T1"/>
                  </a:cxn>
                  <a:cxn ang="0">
                    <a:pos x="T2" y="T3"/>
                  </a:cxn>
                  <a:cxn ang="0">
                    <a:pos x="T4" y="T5"/>
                  </a:cxn>
                  <a:cxn ang="0">
                    <a:pos x="T6" y="T7"/>
                  </a:cxn>
                  <a:cxn ang="0">
                    <a:pos x="T8" y="T9"/>
                  </a:cxn>
                  <a:cxn ang="0">
                    <a:pos x="T10" y="T11"/>
                  </a:cxn>
                  <a:cxn ang="0">
                    <a:pos x="T12" y="T13"/>
                  </a:cxn>
                </a:cxnLst>
                <a:rect l="0" t="0" r="r" b="b"/>
                <a:pathLst>
                  <a:path w="45" h="22">
                    <a:moveTo>
                      <a:pt x="0" y="0"/>
                    </a:moveTo>
                    <a:lnTo>
                      <a:pt x="0" y="0"/>
                    </a:lnTo>
                    <a:lnTo>
                      <a:pt x="43" y="22"/>
                    </a:lnTo>
                    <a:lnTo>
                      <a:pt x="45" y="21"/>
                    </a:lnTo>
                    <a:lnTo>
                      <a:pt x="45" y="21"/>
                    </a:lnTo>
                    <a:lnTo>
                      <a:pt x="43" y="22"/>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4" name="Freeform 361"/>
              <p:cNvSpPr>
                <a:spLocks/>
              </p:cNvSpPr>
              <p:nvPr/>
            </p:nvSpPr>
            <p:spPr bwMode="auto">
              <a:xfrm>
                <a:off x="5061" y="1434"/>
                <a:ext cx="22" cy="22"/>
              </a:xfrm>
              <a:custGeom>
                <a:avLst/>
                <a:gdLst>
                  <a:gd name="T0" fmla="*/ 0 w 22"/>
                  <a:gd name="T1" fmla="*/ 0 h 22"/>
                  <a:gd name="T2" fmla="*/ 22 w 22"/>
                  <a:gd name="T3" fmla="*/ 22 h 22"/>
                  <a:gd name="T4" fmla="*/ 0 w 22"/>
                  <a:gd name="T5" fmla="*/ 0 h 22"/>
                  <a:gd name="T6" fmla="*/ 0 w 22"/>
                  <a:gd name="T7" fmla="*/ 0 h 22"/>
                </a:gdLst>
                <a:ahLst/>
                <a:cxnLst>
                  <a:cxn ang="0">
                    <a:pos x="T0" y="T1"/>
                  </a:cxn>
                  <a:cxn ang="0">
                    <a:pos x="T2" y="T3"/>
                  </a:cxn>
                  <a:cxn ang="0">
                    <a:pos x="T4" y="T5"/>
                  </a:cxn>
                  <a:cxn ang="0">
                    <a:pos x="T6" y="T7"/>
                  </a:cxn>
                </a:cxnLst>
                <a:rect l="0" t="0" r="r" b="b"/>
                <a:pathLst>
                  <a:path w="22" h="22">
                    <a:moveTo>
                      <a:pt x="0" y="0"/>
                    </a:moveTo>
                    <a:lnTo>
                      <a:pt x="22" y="2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5" name="Freeform 362"/>
              <p:cNvSpPr>
                <a:spLocks/>
              </p:cNvSpPr>
              <p:nvPr/>
            </p:nvSpPr>
            <p:spPr bwMode="auto">
              <a:xfrm>
                <a:off x="5061" y="1434"/>
                <a:ext cx="22" cy="22"/>
              </a:xfrm>
              <a:custGeom>
                <a:avLst/>
                <a:gdLst>
                  <a:gd name="T0" fmla="*/ 0 w 22"/>
                  <a:gd name="T1" fmla="*/ 0 h 22"/>
                  <a:gd name="T2" fmla="*/ 22 w 22"/>
                  <a:gd name="T3" fmla="*/ 22 h 22"/>
                  <a:gd name="T4" fmla="*/ 0 w 22"/>
                  <a:gd name="T5" fmla="*/ 0 h 22"/>
                  <a:gd name="T6" fmla="*/ 0 w 22"/>
                  <a:gd name="T7" fmla="*/ 0 h 22"/>
                </a:gdLst>
                <a:ahLst/>
                <a:cxnLst>
                  <a:cxn ang="0">
                    <a:pos x="T0" y="T1"/>
                  </a:cxn>
                  <a:cxn ang="0">
                    <a:pos x="T2" y="T3"/>
                  </a:cxn>
                  <a:cxn ang="0">
                    <a:pos x="T4" y="T5"/>
                  </a:cxn>
                  <a:cxn ang="0">
                    <a:pos x="T6" y="T7"/>
                  </a:cxn>
                </a:cxnLst>
                <a:rect l="0" t="0" r="r" b="b"/>
                <a:pathLst>
                  <a:path w="22" h="22">
                    <a:moveTo>
                      <a:pt x="0" y="0"/>
                    </a:moveTo>
                    <a:lnTo>
                      <a:pt x="22" y="22"/>
                    </a:lnTo>
                    <a:lnTo>
                      <a:pt x="0" y="0"/>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6" name="Freeform 363"/>
              <p:cNvSpPr>
                <a:spLocks/>
              </p:cNvSpPr>
              <p:nvPr/>
            </p:nvSpPr>
            <p:spPr bwMode="auto">
              <a:xfrm>
                <a:off x="5049" y="1434"/>
                <a:ext cx="12" cy="22"/>
              </a:xfrm>
              <a:custGeom>
                <a:avLst/>
                <a:gdLst>
                  <a:gd name="T0" fmla="*/ 0 w 12"/>
                  <a:gd name="T1" fmla="*/ 22 h 22"/>
                  <a:gd name="T2" fmla="*/ 1 w 12"/>
                  <a:gd name="T3" fmla="*/ 22 h 22"/>
                  <a:gd name="T4" fmla="*/ 12 w 12"/>
                  <a:gd name="T5" fmla="*/ 0 h 22"/>
                  <a:gd name="T6" fmla="*/ 12 w 12"/>
                  <a:gd name="T7" fmla="*/ 0 h 22"/>
                  <a:gd name="T8" fmla="*/ 0 w 12"/>
                  <a:gd name="T9" fmla="*/ 22 h 22"/>
                  <a:gd name="T10" fmla="*/ 0 w 12"/>
                  <a:gd name="T11" fmla="*/ 22 h 22"/>
                </a:gdLst>
                <a:ahLst/>
                <a:cxnLst>
                  <a:cxn ang="0">
                    <a:pos x="T0" y="T1"/>
                  </a:cxn>
                  <a:cxn ang="0">
                    <a:pos x="T2" y="T3"/>
                  </a:cxn>
                  <a:cxn ang="0">
                    <a:pos x="T4" y="T5"/>
                  </a:cxn>
                  <a:cxn ang="0">
                    <a:pos x="T6" y="T7"/>
                  </a:cxn>
                  <a:cxn ang="0">
                    <a:pos x="T8" y="T9"/>
                  </a:cxn>
                  <a:cxn ang="0">
                    <a:pos x="T10" y="T11"/>
                  </a:cxn>
                </a:cxnLst>
                <a:rect l="0" t="0" r="r" b="b"/>
                <a:pathLst>
                  <a:path w="12" h="22">
                    <a:moveTo>
                      <a:pt x="0" y="22"/>
                    </a:moveTo>
                    <a:lnTo>
                      <a:pt x="1" y="22"/>
                    </a:lnTo>
                    <a:lnTo>
                      <a:pt x="12" y="0"/>
                    </a:lnTo>
                    <a:lnTo>
                      <a:pt x="12" y="0"/>
                    </a:lnTo>
                    <a:lnTo>
                      <a:pt x="0" y="22"/>
                    </a:lnTo>
                    <a:lnTo>
                      <a:pt x="0" y="2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7" name="Freeform 364"/>
              <p:cNvSpPr>
                <a:spLocks/>
              </p:cNvSpPr>
              <p:nvPr/>
            </p:nvSpPr>
            <p:spPr bwMode="auto">
              <a:xfrm>
                <a:off x="5049" y="1434"/>
                <a:ext cx="12" cy="22"/>
              </a:xfrm>
              <a:custGeom>
                <a:avLst/>
                <a:gdLst>
                  <a:gd name="T0" fmla="*/ 0 w 12"/>
                  <a:gd name="T1" fmla="*/ 22 h 22"/>
                  <a:gd name="T2" fmla="*/ 1 w 12"/>
                  <a:gd name="T3" fmla="*/ 22 h 22"/>
                  <a:gd name="T4" fmla="*/ 12 w 12"/>
                  <a:gd name="T5" fmla="*/ 0 h 22"/>
                  <a:gd name="T6" fmla="*/ 12 w 12"/>
                  <a:gd name="T7" fmla="*/ 0 h 22"/>
                  <a:gd name="T8" fmla="*/ 0 w 12"/>
                  <a:gd name="T9" fmla="*/ 22 h 22"/>
                </a:gdLst>
                <a:ahLst/>
                <a:cxnLst>
                  <a:cxn ang="0">
                    <a:pos x="T0" y="T1"/>
                  </a:cxn>
                  <a:cxn ang="0">
                    <a:pos x="T2" y="T3"/>
                  </a:cxn>
                  <a:cxn ang="0">
                    <a:pos x="T4" y="T5"/>
                  </a:cxn>
                  <a:cxn ang="0">
                    <a:pos x="T6" y="T7"/>
                  </a:cxn>
                  <a:cxn ang="0">
                    <a:pos x="T8" y="T9"/>
                  </a:cxn>
                </a:cxnLst>
                <a:rect l="0" t="0" r="r" b="b"/>
                <a:pathLst>
                  <a:path w="12" h="22">
                    <a:moveTo>
                      <a:pt x="0" y="22"/>
                    </a:moveTo>
                    <a:lnTo>
                      <a:pt x="1" y="22"/>
                    </a:lnTo>
                    <a:lnTo>
                      <a:pt x="12" y="0"/>
                    </a:lnTo>
                    <a:lnTo>
                      <a:pt x="12" y="0"/>
                    </a:lnTo>
                    <a:lnTo>
                      <a:pt x="0" y="22"/>
                    </a:lnTo>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698" name="Freeform 365"/>
              <p:cNvSpPr>
                <a:spLocks/>
              </p:cNvSpPr>
              <p:nvPr/>
            </p:nvSpPr>
            <p:spPr bwMode="auto">
              <a:xfrm>
                <a:off x="5018" y="1434"/>
                <a:ext cx="20" cy="14"/>
              </a:xfrm>
              <a:custGeom>
                <a:avLst/>
                <a:gdLst>
                  <a:gd name="T0" fmla="*/ 0 w 20"/>
                  <a:gd name="T1" fmla="*/ 0 h 14"/>
                  <a:gd name="T2" fmla="*/ 20 w 20"/>
                  <a:gd name="T3" fmla="*/ 14 h 14"/>
                  <a:gd name="T4" fmla="*/ 0 w 20"/>
                  <a:gd name="T5" fmla="*/ 0 h 14"/>
                  <a:gd name="T6" fmla="*/ 0 w 20"/>
                  <a:gd name="T7" fmla="*/ 0 h 14"/>
                </a:gdLst>
                <a:ahLst/>
                <a:cxnLst>
                  <a:cxn ang="0">
                    <a:pos x="T0" y="T1"/>
                  </a:cxn>
                  <a:cxn ang="0">
                    <a:pos x="T2" y="T3"/>
                  </a:cxn>
                  <a:cxn ang="0">
                    <a:pos x="T4" y="T5"/>
                  </a:cxn>
                  <a:cxn ang="0">
                    <a:pos x="T6" y="T7"/>
                  </a:cxn>
                </a:cxnLst>
                <a:rect l="0" t="0" r="r" b="b"/>
                <a:pathLst>
                  <a:path w="20" h="14">
                    <a:moveTo>
                      <a:pt x="0" y="0"/>
                    </a:moveTo>
                    <a:lnTo>
                      <a:pt x="20" y="14"/>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699" name="Freeform 366"/>
              <p:cNvSpPr>
                <a:spLocks/>
              </p:cNvSpPr>
              <p:nvPr/>
            </p:nvSpPr>
            <p:spPr bwMode="auto">
              <a:xfrm>
                <a:off x="5018" y="1434"/>
                <a:ext cx="20" cy="14"/>
              </a:xfrm>
              <a:custGeom>
                <a:avLst/>
                <a:gdLst>
                  <a:gd name="T0" fmla="*/ 0 w 20"/>
                  <a:gd name="T1" fmla="*/ 0 h 14"/>
                  <a:gd name="T2" fmla="*/ 20 w 20"/>
                  <a:gd name="T3" fmla="*/ 14 h 14"/>
                  <a:gd name="T4" fmla="*/ 0 w 20"/>
                  <a:gd name="T5" fmla="*/ 0 h 14"/>
                  <a:gd name="T6" fmla="*/ 0 w 20"/>
                  <a:gd name="T7" fmla="*/ 0 h 14"/>
                </a:gdLst>
                <a:ahLst/>
                <a:cxnLst>
                  <a:cxn ang="0">
                    <a:pos x="T0" y="T1"/>
                  </a:cxn>
                  <a:cxn ang="0">
                    <a:pos x="T2" y="T3"/>
                  </a:cxn>
                  <a:cxn ang="0">
                    <a:pos x="T4" y="T5"/>
                  </a:cxn>
                  <a:cxn ang="0">
                    <a:pos x="T6" y="T7"/>
                  </a:cxn>
                </a:cxnLst>
                <a:rect l="0" t="0" r="r" b="b"/>
                <a:pathLst>
                  <a:path w="20" h="14">
                    <a:moveTo>
                      <a:pt x="0" y="0"/>
                    </a:moveTo>
                    <a:lnTo>
                      <a:pt x="20" y="14"/>
                    </a:lnTo>
                    <a:lnTo>
                      <a:pt x="0" y="0"/>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0" name="Freeform 367"/>
              <p:cNvSpPr>
                <a:spLocks/>
              </p:cNvSpPr>
              <p:nvPr/>
            </p:nvSpPr>
            <p:spPr bwMode="auto">
              <a:xfrm>
                <a:off x="4985" y="1434"/>
                <a:ext cx="33" cy="76"/>
              </a:xfrm>
              <a:custGeom>
                <a:avLst/>
                <a:gdLst>
                  <a:gd name="T0" fmla="*/ 0 w 33"/>
                  <a:gd name="T1" fmla="*/ 76 h 76"/>
                  <a:gd name="T2" fmla="*/ 0 w 33"/>
                  <a:gd name="T3" fmla="*/ 76 h 76"/>
                  <a:gd name="T4" fmla="*/ 11 w 33"/>
                  <a:gd name="T5" fmla="*/ 76 h 76"/>
                  <a:gd name="T6" fmla="*/ 0 w 33"/>
                  <a:gd name="T7" fmla="*/ 44 h 76"/>
                  <a:gd name="T8" fmla="*/ 33 w 33"/>
                  <a:gd name="T9" fmla="*/ 0 h 76"/>
                  <a:gd name="T10" fmla="*/ 33 w 33"/>
                  <a:gd name="T11" fmla="*/ 0 h 76"/>
                  <a:gd name="T12" fmla="*/ 0 w 33"/>
                  <a:gd name="T13" fmla="*/ 44 h 76"/>
                  <a:gd name="T14" fmla="*/ 10 w 33"/>
                  <a:gd name="T15" fmla="*/ 76 h 76"/>
                  <a:gd name="T16" fmla="*/ 0 w 3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6">
                    <a:moveTo>
                      <a:pt x="0" y="76"/>
                    </a:moveTo>
                    <a:lnTo>
                      <a:pt x="0" y="76"/>
                    </a:lnTo>
                    <a:lnTo>
                      <a:pt x="11" y="76"/>
                    </a:lnTo>
                    <a:lnTo>
                      <a:pt x="0" y="44"/>
                    </a:lnTo>
                    <a:lnTo>
                      <a:pt x="33" y="0"/>
                    </a:lnTo>
                    <a:lnTo>
                      <a:pt x="33" y="0"/>
                    </a:lnTo>
                    <a:lnTo>
                      <a:pt x="0" y="44"/>
                    </a:lnTo>
                    <a:lnTo>
                      <a:pt x="10" y="76"/>
                    </a:lnTo>
                    <a:lnTo>
                      <a:pt x="0" y="7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1" name="Freeform 368"/>
              <p:cNvSpPr>
                <a:spLocks/>
              </p:cNvSpPr>
              <p:nvPr/>
            </p:nvSpPr>
            <p:spPr bwMode="auto">
              <a:xfrm>
                <a:off x="4985" y="1434"/>
                <a:ext cx="33" cy="76"/>
              </a:xfrm>
              <a:custGeom>
                <a:avLst/>
                <a:gdLst>
                  <a:gd name="T0" fmla="*/ 0 w 33"/>
                  <a:gd name="T1" fmla="*/ 76 h 76"/>
                  <a:gd name="T2" fmla="*/ 0 w 33"/>
                  <a:gd name="T3" fmla="*/ 76 h 76"/>
                  <a:gd name="T4" fmla="*/ 11 w 33"/>
                  <a:gd name="T5" fmla="*/ 76 h 76"/>
                  <a:gd name="T6" fmla="*/ 0 w 33"/>
                  <a:gd name="T7" fmla="*/ 44 h 76"/>
                  <a:gd name="T8" fmla="*/ 33 w 33"/>
                  <a:gd name="T9" fmla="*/ 0 h 76"/>
                  <a:gd name="T10" fmla="*/ 33 w 33"/>
                  <a:gd name="T11" fmla="*/ 0 h 76"/>
                  <a:gd name="T12" fmla="*/ 0 w 33"/>
                  <a:gd name="T13" fmla="*/ 44 h 76"/>
                  <a:gd name="T14" fmla="*/ 10 w 33"/>
                  <a:gd name="T15" fmla="*/ 76 h 76"/>
                  <a:gd name="T16" fmla="*/ 0 w 33"/>
                  <a:gd name="T17" fmla="*/ 76 h 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3" h="76">
                    <a:moveTo>
                      <a:pt x="0" y="76"/>
                    </a:moveTo>
                    <a:lnTo>
                      <a:pt x="0" y="76"/>
                    </a:lnTo>
                    <a:lnTo>
                      <a:pt x="11" y="76"/>
                    </a:lnTo>
                    <a:lnTo>
                      <a:pt x="0" y="44"/>
                    </a:lnTo>
                    <a:lnTo>
                      <a:pt x="33" y="0"/>
                    </a:lnTo>
                    <a:lnTo>
                      <a:pt x="33" y="0"/>
                    </a:lnTo>
                    <a:lnTo>
                      <a:pt x="0" y="44"/>
                    </a:lnTo>
                    <a:lnTo>
                      <a:pt x="10" y="76"/>
                    </a:lnTo>
                    <a:lnTo>
                      <a:pt x="0" y="7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2" name="Freeform 369"/>
              <p:cNvSpPr>
                <a:spLocks/>
              </p:cNvSpPr>
              <p:nvPr/>
            </p:nvSpPr>
            <p:spPr bwMode="auto">
              <a:xfrm>
                <a:off x="4953" y="1478"/>
                <a:ext cx="32" cy="32"/>
              </a:xfrm>
              <a:custGeom>
                <a:avLst/>
                <a:gdLst>
                  <a:gd name="T0" fmla="*/ 0 w 32"/>
                  <a:gd name="T1" fmla="*/ 0 h 32"/>
                  <a:gd name="T2" fmla="*/ 32 w 32"/>
                  <a:gd name="T3" fmla="*/ 32 h 32"/>
                  <a:gd name="T4" fmla="*/ 32 w 32"/>
                  <a:gd name="T5" fmla="*/ 32 h 32"/>
                  <a:gd name="T6" fmla="*/ 0 w 32"/>
                  <a:gd name="T7" fmla="*/ 0 h 32"/>
                  <a:gd name="T8" fmla="*/ 0 w 32"/>
                  <a:gd name="T9" fmla="*/ 0 h 32"/>
                </a:gdLst>
                <a:ahLst/>
                <a:cxnLst>
                  <a:cxn ang="0">
                    <a:pos x="T0" y="T1"/>
                  </a:cxn>
                  <a:cxn ang="0">
                    <a:pos x="T2" y="T3"/>
                  </a:cxn>
                  <a:cxn ang="0">
                    <a:pos x="T4" y="T5"/>
                  </a:cxn>
                  <a:cxn ang="0">
                    <a:pos x="T6" y="T7"/>
                  </a:cxn>
                  <a:cxn ang="0">
                    <a:pos x="T8" y="T9"/>
                  </a:cxn>
                </a:cxnLst>
                <a:rect l="0" t="0" r="r" b="b"/>
                <a:pathLst>
                  <a:path w="32" h="32">
                    <a:moveTo>
                      <a:pt x="0" y="0"/>
                    </a:moveTo>
                    <a:lnTo>
                      <a:pt x="32" y="32"/>
                    </a:lnTo>
                    <a:lnTo>
                      <a:pt x="32" y="32"/>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3" name="Freeform 370"/>
              <p:cNvSpPr>
                <a:spLocks/>
              </p:cNvSpPr>
              <p:nvPr/>
            </p:nvSpPr>
            <p:spPr bwMode="auto">
              <a:xfrm>
                <a:off x="4953" y="1478"/>
                <a:ext cx="32" cy="32"/>
              </a:xfrm>
              <a:custGeom>
                <a:avLst/>
                <a:gdLst>
                  <a:gd name="T0" fmla="*/ 0 w 32"/>
                  <a:gd name="T1" fmla="*/ 0 h 32"/>
                  <a:gd name="T2" fmla="*/ 32 w 32"/>
                  <a:gd name="T3" fmla="*/ 32 h 32"/>
                  <a:gd name="T4" fmla="*/ 32 w 32"/>
                  <a:gd name="T5" fmla="*/ 32 h 32"/>
                  <a:gd name="T6" fmla="*/ 0 w 32"/>
                  <a:gd name="T7" fmla="*/ 0 h 32"/>
                  <a:gd name="T8" fmla="*/ 0 w 32"/>
                  <a:gd name="T9" fmla="*/ 0 h 32"/>
                </a:gdLst>
                <a:ahLst/>
                <a:cxnLst>
                  <a:cxn ang="0">
                    <a:pos x="T0" y="T1"/>
                  </a:cxn>
                  <a:cxn ang="0">
                    <a:pos x="T2" y="T3"/>
                  </a:cxn>
                  <a:cxn ang="0">
                    <a:pos x="T4" y="T5"/>
                  </a:cxn>
                  <a:cxn ang="0">
                    <a:pos x="T6" y="T7"/>
                  </a:cxn>
                  <a:cxn ang="0">
                    <a:pos x="T8" y="T9"/>
                  </a:cxn>
                </a:cxnLst>
                <a:rect l="0" t="0" r="r" b="b"/>
                <a:pathLst>
                  <a:path w="32" h="32">
                    <a:moveTo>
                      <a:pt x="0" y="0"/>
                    </a:moveTo>
                    <a:lnTo>
                      <a:pt x="32" y="32"/>
                    </a:lnTo>
                    <a:lnTo>
                      <a:pt x="32" y="32"/>
                    </a:lnTo>
                    <a:lnTo>
                      <a:pt x="0" y="0"/>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4" name="Freeform 371"/>
              <p:cNvSpPr>
                <a:spLocks/>
              </p:cNvSpPr>
              <p:nvPr/>
            </p:nvSpPr>
            <p:spPr bwMode="auto">
              <a:xfrm>
                <a:off x="4941" y="1478"/>
                <a:ext cx="12" cy="96"/>
              </a:xfrm>
              <a:custGeom>
                <a:avLst/>
                <a:gdLst>
                  <a:gd name="T0" fmla="*/ 12 w 12"/>
                  <a:gd name="T1" fmla="*/ 96 h 96"/>
                  <a:gd name="T2" fmla="*/ 1 w 12"/>
                  <a:gd name="T3" fmla="*/ 64 h 96"/>
                  <a:gd name="T4" fmla="*/ 12 w 12"/>
                  <a:gd name="T5" fmla="*/ 0 h 96"/>
                  <a:gd name="T6" fmla="*/ 12 w 12"/>
                  <a:gd name="T7" fmla="*/ 0 h 96"/>
                  <a:gd name="T8" fmla="*/ 0 w 12"/>
                  <a:gd name="T9" fmla="*/ 64 h 96"/>
                  <a:gd name="T10" fmla="*/ 12 w 12"/>
                  <a:gd name="T11" fmla="*/ 96 h 96"/>
                  <a:gd name="T12" fmla="*/ 12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12" y="96"/>
                    </a:moveTo>
                    <a:lnTo>
                      <a:pt x="1" y="64"/>
                    </a:lnTo>
                    <a:lnTo>
                      <a:pt x="12" y="0"/>
                    </a:lnTo>
                    <a:lnTo>
                      <a:pt x="12" y="0"/>
                    </a:lnTo>
                    <a:lnTo>
                      <a:pt x="0" y="64"/>
                    </a:lnTo>
                    <a:lnTo>
                      <a:pt x="12" y="96"/>
                    </a:lnTo>
                    <a:lnTo>
                      <a:pt x="12" y="9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5" name="Freeform 372"/>
              <p:cNvSpPr>
                <a:spLocks/>
              </p:cNvSpPr>
              <p:nvPr/>
            </p:nvSpPr>
            <p:spPr bwMode="auto">
              <a:xfrm>
                <a:off x="4941" y="1478"/>
                <a:ext cx="12" cy="96"/>
              </a:xfrm>
              <a:custGeom>
                <a:avLst/>
                <a:gdLst>
                  <a:gd name="T0" fmla="*/ 12 w 12"/>
                  <a:gd name="T1" fmla="*/ 96 h 96"/>
                  <a:gd name="T2" fmla="*/ 1 w 12"/>
                  <a:gd name="T3" fmla="*/ 64 h 96"/>
                  <a:gd name="T4" fmla="*/ 12 w 12"/>
                  <a:gd name="T5" fmla="*/ 0 h 96"/>
                  <a:gd name="T6" fmla="*/ 12 w 12"/>
                  <a:gd name="T7" fmla="*/ 0 h 96"/>
                  <a:gd name="T8" fmla="*/ 0 w 12"/>
                  <a:gd name="T9" fmla="*/ 64 h 96"/>
                  <a:gd name="T10" fmla="*/ 12 w 12"/>
                  <a:gd name="T11" fmla="*/ 96 h 96"/>
                  <a:gd name="T12" fmla="*/ 12 w 12"/>
                  <a:gd name="T13" fmla="*/ 96 h 96"/>
                </a:gdLst>
                <a:ahLst/>
                <a:cxnLst>
                  <a:cxn ang="0">
                    <a:pos x="T0" y="T1"/>
                  </a:cxn>
                  <a:cxn ang="0">
                    <a:pos x="T2" y="T3"/>
                  </a:cxn>
                  <a:cxn ang="0">
                    <a:pos x="T4" y="T5"/>
                  </a:cxn>
                  <a:cxn ang="0">
                    <a:pos x="T6" y="T7"/>
                  </a:cxn>
                  <a:cxn ang="0">
                    <a:pos x="T8" y="T9"/>
                  </a:cxn>
                  <a:cxn ang="0">
                    <a:pos x="T10" y="T11"/>
                  </a:cxn>
                  <a:cxn ang="0">
                    <a:pos x="T12" y="T13"/>
                  </a:cxn>
                </a:cxnLst>
                <a:rect l="0" t="0" r="r" b="b"/>
                <a:pathLst>
                  <a:path w="12" h="96">
                    <a:moveTo>
                      <a:pt x="12" y="96"/>
                    </a:moveTo>
                    <a:lnTo>
                      <a:pt x="1" y="64"/>
                    </a:lnTo>
                    <a:lnTo>
                      <a:pt x="12" y="0"/>
                    </a:lnTo>
                    <a:lnTo>
                      <a:pt x="12" y="0"/>
                    </a:lnTo>
                    <a:lnTo>
                      <a:pt x="0" y="64"/>
                    </a:lnTo>
                    <a:lnTo>
                      <a:pt x="12" y="96"/>
                    </a:lnTo>
                    <a:lnTo>
                      <a:pt x="12" y="96"/>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6" name="Rectangle 373"/>
              <p:cNvSpPr>
                <a:spLocks noChangeArrowheads="1"/>
              </p:cNvSpPr>
              <p:nvPr/>
            </p:nvSpPr>
            <p:spPr bwMode="auto">
              <a:xfrm>
                <a:off x="4953" y="1574"/>
                <a:ext cx="32"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7" name="Rectangle 374"/>
              <p:cNvSpPr>
                <a:spLocks noChangeArrowheads="1"/>
              </p:cNvSpPr>
              <p:nvPr/>
            </p:nvSpPr>
            <p:spPr bwMode="auto">
              <a:xfrm>
                <a:off x="4953" y="1574"/>
                <a:ext cx="32" cy="1"/>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08" name="Freeform 375"/>
              <p:cNvSpPr>
                <a:spLocks/>
              </p:cNvSpPr>
              <p:nvPr/>
            </p:nvSpPr>
            <p:spPr bwMode="auto">
              <a:xfrm>
                <a:off x="4985" y="1575"/>
                <a:ext cx="11" cy="32"/>
              </a:xfrm>
              <a:custGeom>
                <a:avLst/>
                <a:gdLst>
                  <a:gd name="T0" fmla="*/ 0 w 11"/>
                  <a:gd name="T1" fmla="*/ 32 h 32"/>
                  <a:gd name="T2" fmla="*/ 11 w 11"/>
                  <a:gd name="T3" fmla="*/ 21 h 32"/>
                  <a:gd name="T4" fmla="*/ 0 w 11"/>
                  <a:gd name="T5" fmla="*/ 0 h 32"/>
                  <a:gd name="T6" fmla="*/ 0 w 11"/>
                  <a:gd name="T7" fmla="*/ 0 h 32"/>
                  <a:gd name="T8" fmla="*/ 10 w 11"/>
                  <a:gd name="T9" fmla="*/ 20 h 32"/>
                  <a:gd name="T10" fmla="*/ 0 w 11"/>
                  <a:gd name="T11" fmla="*/ 32 h 32"/>
                  <a:gd name="T12" fmla="*/ 0 w 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 h="32">
                    <a:moveTo>
                      <a:pt x="0" y="32"/>
                    </a:moveTo>
                    <a:lnTo>
                      <a:pt x="11" y="21"/>
                    </a:lnTo>
                    <a:lnTo>
                      <a:pt x="0" y="0"/>
                    </a:lnTo>
                    <a:lnTo>
                      <a:pt x="0" y="0"/>
                    </a:lnTo>
                    <a:lnTo>
                      <a:pt x="10" y="20"/>
                    </a:lnTo>
                    <a:lnTo>
                      <a:pt x="0" y="32"/>
                    </a:lnTo>
                    <a:lnTo>
                      <a:pt x="0"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09" name="Freeform 376"/>
              <p:cNvSpPr>
                <a:spLocks/>
              </p:cNvSpPr>
              <p:nvPr/>
            </p:nvSpPr>
            <p:spPr bwMode="auto">
              <a:xfrm>
                <a:off x="4985" y="1575"/>
                <a:ext cx="11" cy="32"/>
              </a:xfrm>
              <a:custGeom>
                <a:avLst/>
                <a:gdLst>
                  <a:gd name="T0" fmla="*/ 0 w 11"/>
                  <a:gd name="T1" fmla="*/ 32 h 32"/>
                  <a:gd name="T2" fmla="*/ 11 w 11"/>
                  <a:gd name="T3" fmla="*/ 21 h 32"/>
                  <a:gd name="T4" fmla="*/ 0 w 11"/>
                  <a:gd name="T5" fmla="*/ 0 h 32"/>
                  <a:gd name="T6" fmla="*/ 0 w 11"/>
                  <a:gd name="T7" fmla="*/ 0 h 32"/>
                  <a:gd name="T8" fmla="*/ 10 w 11"/>
                  <a:gd name="T9" fmla="*/ 20 h 32"/>
                  <a:gd name="T10" fmla="*/ 0 w 11"/>
                  <a:gd name="T11" fmla="*/ 32 h 32"/>
                  <a:gd name="T12" fmla="*/ 0 w 1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11" h="32">
                    <a:moveTo>
                      <a:pt x="0" y="32"/>
                    </a:moveTo>
                    <a:lnTo>
                      <a:pt x="11" y="21"/>
                    </a:lnTo>
                    <a:lnTo>
                      <a:pt x="0" y="0"/>
                    </a:lnTo>
                    <a:lnTo>
                      <a:pt x="0" y="0"/>
                    </a:lnTo>
                    <a:lnTo>
                      <a:pt x="10" y="20"/>
                    </a:lnTo>
                    <a:lnTo>
                      <a:pt x="0" y="32"/>
                    </a:lnTo>
                    <a:lnTo>
                      <a:pt x="0" y="3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0" name="Rectangle 377"/>
              <p:cNvSpPr>
                <a:spLocks noChangeArrowheads="1"/>
              </p:cNvSpPr>
              <p:nvPr/>
            </p:nvSpPr>
            <p:spPr bwMode="auto">
              <a:xfrm>
                <a:off x="4985" y="1607"/>
                <a:ext cx="1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1" name="Rectangle 378"/>
              <p:cNvSpPr>
                <a:spLocks noChangeArrowheads="1"/>
              </p:cNvSpPr>
              <p:nvPr/>
            </p:nvSpPr>
            <p:spPr bwMode="auto">
              <a:xfrm>
                <a:off x="4985" y="1607"/>
                <a:ext cx="10" cy="1"/>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2" name="Freeform 379"/>
              <p:cNvSpPr>
                <a:spLocks/>
              </p:cNvSpPr>
              <p:nvPr/>
            </p:nvSpPr>
            <p:spPr bwMode="auto">
              <a:xfrm>
                <a:off x="4953" y="1715"/>
                <a:ext cx="32" cy="31"/>
              </a:xfrm>
              <a:custGeom>
                <a:avLst/>
                <a:gdLst>
                  <a:gd name="T0" fmla="*/ 0 w 32"/>
                  <a:gd name="T1" fmla="*/ 0 h 31"/>
                  <a:gd name="T2" fmla="*/ 32 w 32"/>
                  <a:gd name="T3" fmla="*/ 31 h 31"/>
                  <a:gd name="T4" fmla="*/ 32 w 32"/>
                  <a:gd name="T5" fmla="*/ 31 h 31"/>
                  <a:gd name="T6" fmla="*/ 0 w 32"/>
                  <a:gd name="T7" fmla="*/ 0 h 31"/>
                </a:gdLst>
                <a:ahLst/>
                <a:cxnLst>
                  <a:cxn ang="0">
                    <a:pos x="T0" y="T1"/>
                  </a:cxn>
                  <a:cxn ang="0">
                    <a:pos x="T2" y="T3"/>
                  </a:cxn>
                  <a:cxn ang="0">
                    <a:pos x="T4" y="T5"/>
                  </a:cxn>
                  <a:cxn ang="0">
                    <a:pos x="T6" y="T7"/>
                  </a:cxn>
                </a:cxnLst>
                <a:rect l="0" t="0" r="r" b="b"/>
                <a:pathLst>
                  <a:path w="32" h="31">
                    <a:moveTo>
                      <a:pt x="0" y="0"/>
                    </a:moveTo>
                    <a:lnTo>
                      <a:pt x="32" y="31"/>
                    </a:lnTo>
                    <a:lnTo>
                      <a:pt x="32" y="31"/>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3" name="Freeform 380"/>
              <p:cNvSpPr>
                <a:spLocks/>
              </p:cNvSpPr>
              <p:nvPr/>
            </p:nvSpPr>
            <p:spPr bwMode="auto">
              <a:xfrm>
                <a:off x="4953" y="1715"/>
                <a:ext cx="32" cy="31"/>
              </a:xfrm>
              <a:custGeom>
                <a:avLst/>
                <a:gdLst>
                  <a:gd name="T0" fmla="*/ 0 w 32"/>
                  <a:gd name="T1" fmla="*/ 0 h 31"/>
                  <a:gd name="T2" fmla="*/ 32 w 32"/>
                  <a:gd name="T3" fmla="*/ 31 h 31"/>
                  <a:gd name="T4" fmla="*/ 32 w 32"/>
                  <a:gd name="T5" fmla="*/ 31 h 31"/>
                  <a:gd name="T6" fmla="*/ 0 w 32"/>
                  <a:gd name="T7" fmla="*/ 0 h 31"/>
                </a:gdLst>
                <a:ahLst/>
                <a:cxnLst>
                  <a:cxn ang="0">
                    <a:pos x="T0" y="T1"/>
                  </a:cxn>
                  <a:cxn ang="0">
                    <a:pos x="T2" y="T3"/>
                  </a:cxn>
                  <a:cxn ang="0">
                    <a:pos x="T4" y="T5"/>
                  </a:cxn>
                  <a:cxn ang="0">
                    <a:pos x="T6" y="T7"/>
                  </a:cxn>
                </a:cxnLst>
                <a:rect l="0" t="0" r="r" b="b"/>
                <a:pathLst>
                  <a:path w="32" h="31">
                    <a:moveTo>
                      <a:pt x="0" y="0"/>
                    </a:moveTo>
                    <a:lnTo>
                      <a:pt x="32" y="31"/>
                    </a:lnTo>
                    <a:lnTo>
                      <a:pt x="32" y="31"/>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4" name="Freeform 381"/>
              <p:cNvSpPr>
                <a:spLocks/>
              </p:cNvSpPr>
              <p:nvPr/>
            </p:nvSpPr>
            <p:spPr bwMode="auto">
              <a:xfrm>
                <a:off x="4941" y="1618"/>
                <a:ext cx="34" cy="97"/>
              </a:xfrm>
              <a:custGeom>
                <a:avLst/>
                <a:gdLst>
                  <a:gd name="T0" fmla="*/ 34 w 34"/>
                  <a:gd name="T1" fmla="*/ 0 h 97"/>
                  <a:gd name="T2" fmla="*/ 33 w 34"/>
                  <a:gd name="T3" fmla="*/ 0 h 97"/>
                  <a:gd name="T4" fmla="*/ 0 w 34"/>
                  <a:gd name="T5" fmla="*/ 42 h 97"/>
                  <a:gd name="T6" fmla="*/ 12 w 34"/>
                  <a:gd name="T7" fmla="*/ 75 h 97"/>
                  <a:gd name="T8" fmla="*/ 12 w 34"/>
                  <a:gd name="T9" fmla="*/ 96 h 97"/>
                  <a:gd name="T10" fmla="*/ 12 w 34"/>
                  <a:gd name="T11" fmla="*/ 97 h 97"/>
                  <a:gd name="T12" fmla="*/ 12 w 34"/>
                  <a:gd name="T13" fmla="*/ 75 h 97"/>
                  <a:gd name="T14" fmla="*/ 1 w 34"/>
                  <a:gd name="T15" fmla="*/ 43 h 97"/>
                  <a:gd name="T16" fmla="*/ 34 w 3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7">
                    <a:moveTo>
                      <a:pt x="34" y="0"/>
                    </a:moveTo>
                    <a:lnTo>
                      <a:pt x="33" y="0"/>
                    </a:lnTo>
                    <a:lnTo>
                      <a:pt x="0" y="42"/>
                    </a:lnTo>
                    <a:lnTo>
                      <a:pt x="12" y="75"/>
                    </a:lnTo>
                    <a:lnTo>
                      <a:pt x="12" y="96"/>
                    </a:lnTo>
                    <a:lnTo>
                      <a:pt x="12" y="97"/>
                    </a:lnTo>
                    <a:lnTo>
                      <a:pt x="12" y="75"/>
                    </a:lnTo>
                    <a:lnTo>
                      <a:pt x="1" y="43"/>
                    </a:lnTo>
                    <a:lnTo>
                      <a:pt x="34"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5" name="Freeform 382"/>
              <p:cNvSpPr>
                <a:spLocks/>
              </p:cNvSpPr>
              <p:nvPr/>
            </p:nvSpPr>
            <p:spPr bwMode="auto">
              <a:xfrm>
                <a:off x="4941" y="1618"/>
                <a:ext cx="34" cy="97"/>
              </a:xfrm>
              <a:custGeom>
                <a:avLst/>
                <a:gdLst>
                  <a:gd name="T0" fmla="*/ 34 w 34"/>
                  <a:gd name="T1" fmla="*/ 0 h 97"/>
                  <a:gd name="T2" fmla="*/ 33 w 34"/>
                  <a:gd name="T3" fmla="*/ 0 h 97"/>
                  <a:gd name="T4" fmla="*/ 0 w 34"/>
                  <a:gd name="T5" fmla="*/ 42 h 97"/>
                  <a:gd name="T6" fmla="*/ 12 w 34"/>
                  <a:gd name="T7" fmla="*/ 75 h 97"/>
                  <a:gd name="T8" fmla="*/ 12 w 34"/>
                  <a:gd name="T9" fmla="*/ 96 h 97"/>
                  <a:gd name="T10" fmla="*/ 12 w 34"/>
                  <a:gd name="T11" fmla="*/ 97 h 97"/>
                  <a:gd name="T12" fmla="*/ 12 w 34"/>
                  <a:gd name="T13" fmla="*/ 75 h 97"/>
                  <a:gd name="T14" fmla="*/ 1 w 34"/>
                  <a:gd name="T15" fmla="*/ 43 h 97"/>
                  <a:gd name="T16" fmla="*/ 34 w 34"/>
                  <a:gd name="T17" fmla="*/ 0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97">
                    <a:moveTo>
                      <a:pt x="34" y="0"/>
                    </a:moveTo>
                    <a:lnTo>
                      <a:pt x="33" y="0"/>
                    </a:lnTo>
                    <a:lnTo>
                      <a:pt x="0" y="42"/>
                    </a:lnTo>
                    <a:lnTo>
                      <a:pt x="12" y="75"/>
                    </a:lnTo>
                    <a:lnTo>
                      <a:pt x="12" y="96"/>
                    </a:lnTo>
                    <a:lnTo>
                      <a:pt x="12" y="97"/>
                    </a:lnTo>
                    <a:lnTo>
                      <a:pt x="12" y="75"/>
                    </a:lnTo>
                    <a:lnTo>
                      <a:pt x="1" y="43"/>
                    </a:lnTo>
                    <a:lnTo>
                      <a:pt x="34"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6" name="Freeform 383"/>
              <p:cNvSpPr>
                <a:spLocks/>
              </p:cNvSpPr>
              <p:nvPr/>
            </p:nvSpPr>
            <p:spPr bwMode="auto">
              <a:xfrm>
                <a:off x="4541" y="1146"/>
                <a:ext cx="587" cy="611"/>
              </a:xfrm>
              <a:custGeom>
                <a:avLst/>
                <a:gdLst>
                  <a:gd name="T0" fmla="*/ 454 w 587"/>
                  <a:gd name="T1" fmla="*/ 472 h 611"/>
                  <a:gd name="T2" fmla="*/ 444 w 587"/>
                  <a:gd name="T3" fmla="*/ 461 h 611"/>
                  <a:gd name="T4" fmla="*/ 444 w 587"/>
                  <a:gd name="T5" fmla="*/ 461 h 611"/>
                  <a:gd name="T6" fmla="*/ 444 w 587"/>
                  <a:gd name="T7" fmla="*/ 429 h 611"/>
                  <a:gd name="T8" fmla="*/ 412 w 587"/>
                  <a:gd name="T9" fmla="*/ 428 h 611"/>
                  <a:gd name="T10" fmla="*/ 400 w 587"/>
                  <a:gd name="T11" fmla="*/ 396 h 611"/>
                  <a:gd name="T12" fmla="*/ 412 w 587"/>
                  <a:gd name="T13" fmla="*/ 332 h 611"/>
                  <a:gd name="T14" fmla="*/ 444 w 587"/>
                  <a:gd name="T15" fmla="*/ 364 h 611"/>
                  <a:gd name="T16" fmla="*/ 444 w 587"/>
                  <a:gd name="T17" fmla="*/ 332 h 611"/>
                  <a:gd name="T18" fmla="*/ 477 w 587"/>
                  <a:gd name="T19" fmla="*/ 288 h 611"/>
                  <a:gd name="T20" fmla="*/ 497 w 587"/>
                  <a:gd name="T21" fmla="*/ 302 h 611"/>
                  <a:gd name="T22" fmla="*/ 520 w 587"/>
                  <a:gd name="T23" fmla="*/ 288 h 611"/>
                  <a:gd name="T24" fmla="*/ 520 w 587"/>
                  <a:gd name="T25" fmla="*/ 288 h 611"/>
                  <a:gd name="T26" fmla="*/ 585 w 587"/>
                  <a:gd name="T27" fmla="*/ 332 h 611"/>
                  <a:gd name="T28" fmla="*/ 587 w 587"/>
                  <a:gd name="T29" fmla="*/ 0 h 611"/>
                  <a:gd name="T30" fmla="*/ 10 w 587"/>
                  <a:gd name="T31" fmla="*/ 29 h 611"/>
                  <a:gd name="T32" fmla="*/ 10 w 587"/>
                  <a:gd name="T33" fmla="*/ 73 h 611"/>
                  <a:gd name="T34" fmla="*/ 21 w 587"/>
                  <a:gd name="T35" fmla="*/ 137 h 611"/>
                  <a:gd name="T36" fmla="*/ 75 w 587"/>
                  <a:gd name="T37" fmla="*/ 159 h 611"/>
                  <a:gd name="T38" fmla="*/ 97 w 587"/>
                  <a:gd name="T39" fmla="*/ 224 h 611"/>
                  <a:gd name="T40" fmla="*/ 97 w 587"/>
                  <a:gd name="T41" fmla="*/ 256 h 611"/>
                  <a:gd name="T42" fmla="*/ 87 w 587"/>
                  <a:gd name="T43" fmla="*/ 256 h 611"/>
                  <a:gd name="T44" fmla="*/ 141 w 587"/>
                  <a:gd name="T45" fmla="*/ 278 h 611"/>
                  <a:gd name="T46" fmla="*/ 141 w 587"/>
                  <a:gd name="T47" fmla="*/ 288 h 611"/>
                  <a:gd name="T48" fmla="*/ 174 w 587"/>
                  <a:gd name="T49" fmla="*/ 310 h 611"/>
                  <a:gd name="T50" fmla="*/ 195 w 587"/>
                  <a:gd name="T51" fmla="*/ 342 h 611"/>
                  <a:gd name="T52" fmla="*/ 270 w 587"/>
                  <a:gd name="T53" fmla="*/ 375 h 611"/>
                  <a:gd name="T54" fmla="*/ 249 w 587"/>
                  <a:gd name="T55" fmla="*/ 407 h 611"/>
                  <a:gd name="T56" fmla="*/ 238 w 587"/>
                  <a:gd name="T57" fmla="*/ 449 h 611"/>
                  <a:gd name="T58" fmla="*/ 259 w 587"/>
                  <a:gd name="T59" fmla="*/ 449 h 611"/>
                  <a:gd name="T60" fmla="*/ 238 w 587"/>
                  <a:gd name="T61" fmla="*/ 472 h 611"/>
                  <a:gd name="T62" fmla="*/ 259 w 587"/>
                  <a:gd name="T63" fmla="*/ 557 h 611"/>
                  <a:gd name="T64" fmla="*/ 346 w 587"/>
                  <a:gd name="T65" fmla="*/ 568 h 611"/>
                  <a:gd name="T66" fmla="*/ 400 w 587"/>
                  <a:gd name="T67" fmla="*/ 600 h 611"/>
                  <a:gd name="T68" fmla="*/ 433 w 587"/>
                  <a:gd name="T69" fmla="*/ 611 h 611"/>
                  <a:gd name="T70" fmla="*/ 412 w 587"/>
                  <a:gd name="T71" fmla="*/ 568 h 611"/>
                  <a:gd name="T72" fmla="*/ 400 w 587"/>
                  <a:gd name="T73" fmla="*/ 514 h 611"/>
                  <a:gd name="T74" fmla="*/ 434 w 587"/>
                  <a:gd name="T75" fmla="*/ 472 h 611"/>
                  <a:gd name="T76" fmla="*/ 444 w 587"/>
                  <a:gd name="T77" fmla="*/ 49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7" h="611">
                    <a:moveTo>
                      <a:pt x="444" y="492"/>
                    </a:moveTo>
                    <a:lnTo>
                      <a:pt x="454" y="472"/>
                    </a:lnTo>
                    <a:lnTo>
                      <a:pt x="454" y="461"/>
                    </a:lnTo>
                    <a:lnTo>
                      <a:pt x="444" y="461"/>
                    </a:lnTo>
                    <a:lnTo>
                      <a:pt x="444" y="461"/>
                    </a:lnTo>
                    <a:lnTo>
                      <a:pt x="444" y="461"/>
                    </a:lnTo>
                    <a:lnTo>
                      <a:pt x="454" y="449"/>
                    </a:lnTo>
                    <a:lnTo>
                      <a:pt x="444" y="429"/>
                    </a:lnTo>
                    <a:lnTo>
                      <a:pt x="412" y="429"/>
                    </a:lnTo>
                    <a:lnTo>
                      <a:pt x="412" y="428"/>
                    </a:lnTo>
                    <a:lnTo>
                      <a:pt x="412" y="428"/>
                    </a:lnTo>
                    <a:lnTo>
                      <a:pt x="400" y="396"/>
                    </a:lnTo>
                    <a:lnTo>
                      <a:pt x="412" y="332"/>
                    </a:lnTo>
                    <a:lnTo>
                      <a:pt x="412" y="332"/>
                    </a:lnTo>
                    <a:lnTo>
                      <a:pt x="412" y="332"/>
                    </a:lnTo>
                    <a:lnTo>
                      <a:pt x="444" y="364"/>
                    </a:lnTo>
                    <a:lnTo>
                      <a:pt x="454" y="364"/>
                    </a:lnTo>
                    <a:lnTo>
                      <a:pt x="444" y="332"/>
                    </a:lnTo>
                    <a:lnTo>
                      <a:pt x="477" y="288"/>
                    </a:lnTo>
                    <a:lnTo>
                      <a:pt x="477" y="288"/>
                    </a:lnTo>
                    <a:lnTo>
                      <a:pt x="477" y="288"/>
                    </a:lnTo>
                    <a:lnTo>
                      <a:pt x="497" y="302"/>
                    </a:lnTo>
                    <a:lnTo>
                      <a:pt x="508" y="310"/>
                    </a:lnTo>
                    <a:lnTo>
                      <a:pt x="520" y="288"/>
                    </a:lnTo>
                    <a:lnTo>
                      <a:pt x="520" y="288"/>
                    </a:lnTo>
                    <a:lnTo>
                      <a:pt x="520" y="288"/>
                    </a:lnTo>
                    <a:lnTo>
                      <a:pt x="542" y="310"/>
                    </a:lnTo>
                    <a:lnTo>
                      <a:pt x="585" y="332"/>
                    </a:lnTo>
                    <a:lnTo>
                      <a:pt x="587" y="331"/>
                    </a:lnTo>
                    <a:lnTo>
                      <a:pt x="587" y="0"/>
                    </a:lnTo>
                    <a:lnTo>
                      <a:pt x="40" y="0"/>
                    </a:lnTo>
                    <a:lnTo>
                      <a:pt x="10" y="29"/>
                    </a:lnTo>
                    <a:lnTo>
                      <a:pt x="0" y="29"/>
                    </a:lnTo>
                    <a:lnTo>
                      <a:pt x="10" y="73"/>
                    </a:lnTo>
                    <a:lnTo>
                      <a:pt x="10" y="105"/>
                    </a:lnTo>
                    <a:lnTo>
                      <a:pt x="21" y="137"/>
                    </a:lnTo>
                    <a:lnTo>
                      <a:pt x="64" y="148"/>
                    </a:lnTo>
                    <a:lnTo>
                      <a:pt x="75" y="159"/>
                    </a:lnTo>
                    <a:lnTo>
                      <a:pt x="75" y="191"/>
                    </a:lnTo>
                    <a:lnTo>
                      <a:pt x="97" y="224"/>
                    </a:lnTo>
                    <a:lnTo>
                      <a:pt x="120" y="224"/>
                    </a:lnTo>
                    <a:lnTo>
                      <a:pt x="97" y="256"/>
                    </a:lnTo>
                    <a:lnTo>
                      <a:pt x="87" y="245"/>
                    </a:lnTo>
                    <a:lnTo>
                      <a:pt x="87" y="256"/>
                    </a:lnTo>
                    <a:lnTo>
                      <a:pt x="97" y="278"/>
                    </a:lnTo>
                    <a:lnTo>
                      <a:pt x="141" y="278"/>
                    </a:lnTo>
                    <a:lnTo>
                      <a:pt x="151" y="288"/>
                    </a:lnTo>
                    <a:lnTo>
                      <a:pt x="141" y="288"/>
                    </a:lnTo>
                    <a:lnTo>
                      <a:pt x="151" y="310"/>
                    </a:lnTo>
                    <a:lnTo>
                      <a:pt x="174" y="310"/>
                    </a:lnTo>
                    <a:lnTo>
                      <a:pt x="184" y="332"/>
                    </a:lnTo>
                    <a:lnTo>
                      <a:pt x="195" y="342"/>
                    </a:lnTo>
                    <a:lnTo>
                      <a:pt x="205" y="332"/>
                    </a:lnTo>
                    <a:lnTo>
                      <a:pt x="270" y="375"/>
                    </a:lnTo>
                    <a:lnTo>
                      <a:pt x="259" y="428"/>
                    </a:lnTo>
                    <a:lnTo>
                      <a:pt x="249" y="407"/>
                    </a:lnTo>
                    <a:lnTo>
                      <a:pt x="238" y="428"/>
                    </a:lnTo>
                    <a:lnTo>
                      <a:pt x="238" y="449"/>
                    </a:lnTo>
                    <a:lnTo>
                      <a:pt x="249" y="439"/>
                    </a:lnTo>
                    <a:lnTo>
                      <a:pt x="259" y="449"/>
                    </a:lnTo>
                    <a:lnTo>
                      <a:pt x="217" y="461"/>
                    </a:lnTo>
                    <a:lnTo>
                      <a:pt x="238" y="472"/>
                    </a:lnTo>
                    <a:lnTo>
                      <a:pt x="205" y="503"/>
                    </a:lnTo>
                    <a:lnTo>
                      <a:pt x="259" y="557"/>
                    </a:lnTo>
                    <a:lnTo>
                      <a:pt x="325" y="557"/>
                    </a:lnTo>
                    <a:lnTo>
                      <a:pt x="346" y="568"/>
                    </a:lnTo>
                    <a:lnTo>
                      <a:pt x="379" y="568"/>
                    </a:lnTo>
                    <a:lnTo>
                      <a:pt x="400" y="600"/>
                    </a:lnTo>
                    <a:lnTo>
                      <a:pt x="412" y="611"/>
                    </a:lnTo>
                    <a:lnTo>
                      <a:pt x="433" y="611"/>
                    </a:lnTo>
                    <a:lnTo>
                      <a:pt x="444" y="600"/>
                    </a:lnTo>
                    <a:lnTo>
                      <a:pt x="412" y="568"/>
                    </a:lnTo>
                    <a:lnTo>
                      <a:pt x="412" y="547"/>
                    </a:lnTo>
                    <a:lnTo>
                      <a:pt x="400" y="514"/>
                    </a:lnTo>
                    <a:lnTo>
                      <a:pt x="433" y="472"/>
                    </a:lnTo>
                    <a:lnTo>
                      <a:pt x="434" y="472"/>
                    </a:lnTo>
                    <a:lnTo>
                      <a:pt x="434" y="472"/>
                    </a:lnTo>
                    <a:lnTo>
                      <a:pt x="444" y="49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7" name="Freeform 384"/>
              <p:cNvSpPr>
                <a:spLocks/>
              </p:cNvSpPr>
              <p:nvPr/>
            </p:nvSpPr>
            <p:spPr bwMode="auto">
              <a:xfrm>
                <a:off x="4541" y="1146"/>
                <a:ext cx="587" cy="611"/>
              </a:xfrm>
              <a:custGeom>
                <a:avLst/>
                <a:gdLst>
                  <a:gd name="T0" fmla="*/ 454 w 587"/>
                  <a:gd name="T1" fmla="*/ 472 h 611"/>
                  <a:gd name="T2" fmla="*/ 444 w 587"/>
                  <a:gd name="T3" fmla="*/ 461 h 611"/>
                  <a:gd name="T4" fmla="*/ 444 w 587"/>
                  <a:gd name="T5" fmla="*/ 461 h 611"/>
                  <a:gd name="T6" fmla="*/ 444 w 587"/>
                  <a:gd name="T7" fmla="*/ 429 h 611"/>
                  <a:gd name="T8" fmla="*/ 412 w 587"/>
                  <a:gd name="T9" fmla="*/ 428 h 611"/>
                  <a:gd name="T10" fmla="*/ 400 w 587"/>
                  <a:gd name="T11" fmla="*/ 396 h 611"/>
                  <a:gd name="T12" fmla="*/ 412 w 587"/>
                  <a:gd name="T13" fmla="*/ 332 h 611"/>
                  <a:gd name="T14" fmla="*/ 444 w 587"/>
                  <a:gd name="T15" fmla="*/ 364 h 611"/>
                  <a:gd name="T16" fmla="*/ 444 w 587"/>
                  <a:gd name="T17" fmla="*/ 332 h 611"/>
                  <a:gd name="T18" fmla="*/ 477 w 587"/>
                  <a:gd name="T19" fmla="*/ 288 h 611"/>
                  <a:gd name="T20" fmla="*/ 497 w 587"/>
                  <a:gd name="T21" fmla="*/ 302 h 611"/>
                  <a:gd name="T22" fmla="*/ 520 w 587"/>
                  <a:gd name="T23" fmla="*/ 288 h 611"/>
                  <a:gd name="T24" fmla="*/ 520 w 587"/>
                  <a:gd name="T25" fmla="*/ 288 h 611"/>
                  <a:gd name="T26" fmla="*/ 585 w 587"/>
                  <a:gd name="T27" fmla="*/ 332 h 611"/>
                  <a:gd name="T28" fmla="*/ 587 w 587"/>
                  <a:gd name="T29" fmla="*/ 0 h 611"/>
                  <a:gd name="T30" fmla="*/ 10 w 587"/>
                  <a:gd name="T31" fmla="*/ 29 h 611"/>
                  <a:gd name="T32" fmla="*/ 10 w 587"/>
                  <a:gd name="T33" fmla="*/ 73 h 611"/>
                  <a:gd name="T34" fmla="*/ 21 w 587"/>
                  <a:gd name="T35" fmla="*/ 137 h 611"/>
                  <a:gd name="T36" fmla="*/ 75 w 587"/>
                  <a:gd name="T37" fmla="*/ 159 h 611"/>
                  <a:gd name="T38" fmla="*/ 97 w 587"/>
                  <a:gd name="T39" fmla="*/ 224 h 611"/>
                  <a:gd name="T40" fmla="*/ 97 w 587"/>
                  <a:gd name="T41" fmla="*/ 256 h 611"/>
                  <a:gd name="T42" fmla="*/ 87 w 587"/>
                  <a:gd name="T43" fmla="*/ 256 h 611"/>
                  <a:gd name="T44" fmla="*/ 141 w 587"/>
                  <a:gd name="T45" fmla="*/ 278 h 611"/>
                  <a:gd name="T46" fmla="*/ 141 w 587"/>
                  <a:gd name="T47" fmla="*/ 288 h 611"/>
                  <a:gd name="T48" fmla="*/ 174 w 587"/>
                  <a:gd name="T49" fmla="*/ 310 h 611"/>
                  <a:gd name="T50" fmla="*/ 195 w 587"/>
                  <a:gd name="T51" fmla="*/ 342 h 611"/>
                  <a:gd name="T52" fmla="*/ 270 w 587"/>
                  <a:gd name="T53" fmla="*/ 375 h 611"/>
                  <a:gd name="T54" fmla="*/ 249 w 587"/>
                  <a:gd name="T55" fmla="*/ 407 h 611"/>
                  <a:gd name="T56" fmla="*/ 238 w 587"/>
                  <a:gd name="T57" fmla="*/ 449 h 611"/>
                  <a:gd name="T58" fmla="*/ 259 w 587"/>
                  <a:gd name="T59" fmla="*/ 449 h 611"/>
                  <a:gd name="T60" fmla="*/ 238 w 587"/>
                  <a:gd name="T61" fmla="*/ 472 h 611"/>
                  <a:gd name="T62" fmla="*/ 259 w 587"/>
                  <a:gd name="T63" fmla="*/ 557 h 611"/>
                  <a:gd name="T64" fmla="*/ 346 w 587"/>
                  <a:gd name="T65" fmla="*/ 568 h 611"/>
                  <a:gd name="T66" fmla="*/ 400 w 587"/>
                  <a:gd name="T67" fmla="*/ 600 h 611"/>
                  <a:gd name="T68" fmla="*/ 433 w 587"/>
                  <a:gd name="T69" fmla="*/ 611 h 611"/>
                  <a:gd name="T70" fmla="*/ 412 w 587"/>
                  <a:gd name="T71" fmla="*/ 568 h 611"/>
                  <a:gd name="T72" fmla="*/ 400 w 587"/>
                  <a:gd name="T73" fmla="*/ 514 h 611"/>
                  <a:gd name="T74" fmla="*/ 434 w 587"/>
                  <a:gd name="T75" fmla="*/ 472 h 611"/>
                  <a:gd name="T76" fmla="*/ 444 w 587"/>
                  <a:gd name="T77" fmla="*/ 492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587" h="611">
                    <a:moveTo>
                      <a:pt x="444" y="492"/>
                    </a:moveTo>
                    <a:lnTo>
                      <a:pt x="454" y="472"/>
                    </a:lnTo>
                    <a:lnTo>
                      <a:pt x="454" y="461"/>
                    </a:lnTo>
                    <a:lnTo>
                      <a:pt x="444" y="461"/>
                    </a:lnTo>
                    <a:lnTo>
                      <a:pt x="444" y="461"/>
                    </a:lnTo>
                    <a:lnTo>
                      <a:pt x="444" y="461"/>
                    </a:lnTo>
                    <a:lnTo>
                      <a:pt x="454" y="449"/>
                    </a:lnTo>
                    <a:lnTo>
                      <a:pt x="444" y="429"/>
                    </a:lnTo>
                    <a:lnTo>
                      <a:pt x="412" y="429"/>
                    </a:lnTo>
                    <a:lnTo>
                      <a:pt x="412" y="428"/>
                    </a:lnTo>
                    <a:lnTo>
                      <a:pt x="412" y="428"/>
                    </a:lnTo>
                    <a:lnTo>
                      <a:pt x="400" y="396"/>
                    </a:lnTo>
                    <a:lnTo>
                      <a:pt x="412" y="332"/>
                    </a:lnTo>
                    <a:lnTo>
                      <a:pt x="412" y="332"/>
                    </a:lnTo>
                    <a:lnTo>
                      <a:pt x="412" y="332"/>
                    </a:lnTo>
                    <a:lnTo>
                      <a:pt x="444" y="364"/>
                    </a:lnTo>
                    <a:lnTo>
                      <a:pt x="454" y="364"/>
                    </a:lnTo>
                    <a:lnTo>
                      <a:pt x="444" y="332"/>
                    </a:lnTo>
                    <a:lnTo>
                      <a:pt x="477" y="288"/>
                    </a:lnTo>
                    <a:lnTo>
                      <a:pt x="477" y="288"/>
                    </a:lnTo>
                    <a:lnTo>
                      <a:pt x="477" y="288"/>
                    </a:lnTo>
                    <a:lnTo>
                      <a:pt x="497" y="302"/>
                    </a:lnTo>
                    <a:lnTo>
                      <a:pt x="508" y="310"/>
                    </a:lnTo>
                    <a:lnTo>
                      <a:pt x="520" y="288"/>
                    </a:lnTo>
                    <a:lnTo>
                      <a:pt x="520" y="288"/>
                    </a:lnTo>
                    <a:lnTo>
                      <a:pt x="520" y="288"/>
                    </a:lnTo>
                    <a:lnTo>
                      <a:pt x="542" y="310"/>
                    </a:lnTo>
                    <a:lnTo>
                      <a:pt x="585" y="332"/>
                    </a:lnTo>
                    <a:lnTo>
                      <a:pt x="587" y="331"/>
                    </a:lnTo>
                    <a:lnTo>
                      <a:pt x="587" y="0"/>
                    </a:lnTo>
                    <a:lnTo>
                      <a:pt x="40" y="0"/>
                    </a:lnTo>
                    <a:lnTo>
                      <a:pt x="10" y="29"/>
                    </a:lnTo>
                    <a:lnTo>
                      <a:pt x="0" y="29"/>
                    </a:lnTo>
                    <a:lnTo>
                      <a:pt x="10" y="73"/>
                    </a:lnTo>
                    <a:lnTo>
                      <a:pt x="10" y="105"/>
                    </a:lnTo>
                    <a:lnTo>
                      <a:pt x="21" y="137"/>
                    </a:lnTo>
                    <a:lnTo>
                      <a:pt x="64" y="148"/>
                    </a:lnTo>
                    <a:lnTo>
                      <a:pt x="75" y="159"/>
                    </a:lnTo>
                    <a:lnTo>
                      <a:pt x="75" y="191"/>
                    </a:lnTo>
                    <a:lnTo>
                      <a:pt x="97" y="224"/>
                    </a:lnTo>
                    <a:lnTo>
                      <a:pt x="120" y="224"/>
                    </a:lnTo>
                    <a:lnTo>
                      <a:pt x="97" y="256"/>
                    </a:lnTo>
                    <a:lnTo>
                      <a:pt x="87" y="245"/>
                    </a:lnTo>
                    <a:lnTo>
                      <a:pt x="87" y="256"/>
                    </a:lnTo>
                    <a:lnTo>
                      <a:pt x="97" y="278"/>
                    </a:lnTo>
                    <a:lnTo>
                      <a:pt x="141" y="278"/>
                    </a:lnTo>
                    <a:lnTo>
                      <a:pt x="151" y="288"/>
                    </a:lnTo>
                    <a:lnTo>
                      <a:pt x="141" y="288"/>
                    </a:lnTo>
                    <a:lnTo>
                      <a:pt x="151" y="310"/>
                    </a:lnTo>
                    <a:lnTo>
                      <a:pt x="174" y="310"/>
                    </a:lnTo>
                    <a:lnTo>
                      <a:pt x="184" y="332"/>
                    </a:lnTo>
                    <a:lnTo>
                      <a:pt x="195" y="342"/>
                    </a:lnTo>
                    <a:lnTo>
                      <a:pt x="205" y="332"/>
                    </a:lnTo>
                    <a:lnTo>
                      <a:pt x="270" y="375"/>
                    </a:lnTo>
                    <a:lnTo>
                      <a:pt x="259" y="428"/>
                    </a:lnTo>
                    <a:lnTo>
                      <a:pt x="249" y="407"/>
                    </a:lnTo>
                    <a:lnTo>
                      <a:pt x="238" y="428"/>
                    </a:lnTo>
                    <a:lnTo>
                      <a:pt x="238" y="449"/>
                    </a:lnTo>
                    <a:lnTo>
                      <a:pt x="249" y="439"/>
                    </a:lnTo>
                    <a:lnTo>
                      <a:pt x="259" y="449"/>
                    </a:lnTo>
                    <a:lnTo>
                      <a:pt x="217" y="461"/>
                    </a:lnTo>
                    <a:lnTo>
                      <a:pt x="238" y="472"/>
                    </a:lnTo>
                    <a:lnTo>
                      <a:pt x="205" y="503"/>
                    </a:lnTo>
                    <a:lnTo>
                      <a:pt x="259" y="557"/>
                    </a:lnTo>
                    <a:lnTo>
                      <a:pt x="325" y="557"/>
                    </a:lnTo>
                    <a:lnTo>
                      <a:pt x="346" y="568"/>
                    </a:lnTo>
                    <a:lnTo>
                      <a:pt x="379" y="568"/>
                    </a:lnTo>
                    <a:lnTo>
                      <a:pt x="400" y="600"/>
                    </a:lnTo>
                    <a:lnTo>
                      <a:pt x="412" y="611"/>
                    </a:lnTo>
                    <a:lnTo>
                      <a:pt x="433" y="611"/>
                    </a:lnTo>
                    <a:lnTo>
                      <a:pt x="444" y="600"/>
                    </a:lnTo>
                    <a:lnTo>
                      <a:pt x="412" y="568"/>
                    </a:lnTo>
                    <a:lnTo>
                      <a:pt x="412" y="547"/>
                    </a:lnTo>
                    <a:lnTo>
                      <a:pt x="400" y="514"/>
                    </a:lnTo>
                    <a:lnTo>
                      <a:pt x="433" y="472"/>
                    </a:lnTo>
                    <a:lnTo>
                      <a:pt x="434" y="472"/>
                    </a:lnTo>
                    <a:lnTo>
                      <a:pt x="434" y="472"/>
                    </a:lnTo>
                    <a:lnTo>
                      <a:pt x="444" y="492"/>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18" name="Freeform 385"/>
              <p:cNvSpPr>
                <a:spLocks/>
              </p:cNvSpPr>
              <p:nvPr/>
            </p:nvSpPr>
            <p:spPr bwMode="auto">
              <a:xfrm>
                <a:off x="4975" y="1618"/>
                <a:ext cx="10" cy="21"/>
              </a:xfrm>
              <a:custGeom>
                <a:avLst/>
                <a:gdLst>
                  <a:gd name="T0" fmla="*/ 10 w 10"/>
                  <a:gd name="T1" fmla="*/ 20 h 21"/>
                  <a:gd name="T2" fmla="*/ 0 w 10"/>
                  <a:gd name="T3" fmla="*/ 0 h 21"/>
                  <a:gd name="T4" fmla="*/ 0 w 10"/>
                  <a:gd name="T5" fmla="*/ 0 h 21"/>
                  <a:gd name="T6" fmla="*/ 10 w 10"/>
                  <a:gd name="T7" fmla="*/ 21 h 21"/>
                  <a:gd name="T8" fmla="*/ 10 w 10"/>
                  <a:gd name="T9" fmla="*/ 20 h 21"/>
                </a:gdLst>
                <a:ahLst/>
                <a:cxnLst>
                  <a:cxn ang="0">
                    <a:pos x="T0" y="T1"/>
                  </a:cxn>
                  <a:cxn ang="0">
                    <a:pos x="T2" y="T3"/>
                  </a:cxn>
                  <a:cxn ang="0">
                    <a:pos x="T4" y="T5"/>
                  </a:cxn>
                  <a:cxn ang="0">
                    <a:pos x="T6" y="T7"/>
                  </a:cxn>
                  <a:cxn ang="0">
                    <a:pos x="T8" y="T9"/>
                  </a:cxn>
                </a:cxnLst>
                <a:rect l="0" t="0" r="r" b="b"/>
                <a:pathLst>
                  <a:path w="10" h="21">
                    <a:moveTo>
                      <a:pt x="10" y="20"/>
                    </a:moveTo>
                    <a:lnTo>
                      <a:pt x="0" y="0"/>
                    </a:lnTo>
                    <a:lnTo>
                      <a:pt x="0" y="0"/>
                    </a:lnTo>
                    <a:lnTo>
                      <a:pt x="10" y="21"/>
                    </a:lnTo>
                    <a:lnTo>
                      <a:pt x="10" y="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19" name="Freeform 386"/>
              <p:cNvSpPr>
                <a:spLocks/>
              </p:cNvSpPr>
              <p:nvPr/>
            </p:nvSpPr>
            <p:spPr bwMode="auto">
              <a:xfrm>
                <a:off x="4975" y="1618"/>
                <a:ext cx="10" cy="21"/>
              </a:xfrm>
              <a:custGeom>
                <a:avLst/>
                <a:gdLst>
                  <a:gd name="T0" fmla="*/ 10 w 10"/>
                  <a:gd name="T1" fmla="*/ 20 h 21"/>
                  <a:gd name="T2" fmla="*/ 0 w 10"/>
                  <a:gd name="T3" fmla="*/ 0 h 21"/>
                  <a:gd name="T4" fmla="*/ 0 w 10"/>
                  <a:gd name="T5" fmla="*/ 0 h 21"/>
                  <a:gd name="T6" fmla="*/ 10 w 10"/>
                  <a:gd name="T7" fmla="*/ 21 h 21"/>
                  <a:gd name="T8" fmla="*/ 10 w 10"/>
                  <a:gd name="T9" fmla="*/ 20 h 21"/>
                </a:gdLst>
                <a:ahLst/>
                <a:cxnLst>
                  <a:cxn ang="0">
                    <a:pos x="T0" y="T1"/>
                  </a:cxn>
                  <a:cxn ang="0">
                    <a:pos x="T2" y="T3"/>
                  </a:cxn>
                  <a:cxn ang="0">
                    <a:pos x="T4" y="T5"/>
                  </a:cxn>
                  <a:cxn ang="0">
                    <a:pos x="T6" y="T7"/>
                  </a:cxn>
                  <a:cxn ang="0">
                    <a:pos x="T8" y="T9"/>
                  </a:cxn>
                </a:cxnLst>
                <a:rect l="0" t="0" r="r" b="b"/>
                <a:pathLst>
                  <a:path w="10" h="21">
                    <a:moveTo>
                      <a:pt x="10" y="20"/>
                    </a:moveTo>
                    <a:lnTo>
                      <a:pt x="0" y="0"/>
                    </a:lnTo>
                    <a:lnTo>
                      <a:pt x="0" y="0"/>
                    </a:lnTo>
                    <a:lnTo>
                      <a:pt x="10" y="21"/>
                    </a:lnTo>
                    <a:lnTo>
                      <a:pt x="10" y="2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0" name="Freeform 387"/>
              <p:cNvSpPr>
                <a:spLocks/>
              </p:cNvSpPr>
              <p:nvPr/>
            </p:nvSpPr>
            <p:spPr bwMode="auto">
              <a:xfrm>
                <a:off x="4985" y="1585"/>
                <a:ext cx="55" cy="54"/>
              </a:xfrm>
              <a:custGeom>
                <a:avLst/>
                <a:gdLst>
                  <a:gd name="T0" fmla="*/ 55 w 55"/>
                  <a:gd name="T1" fmla="*/ 0 h 54"/>
                  <a:gd name="T2" fmla="*/ 11 w 55"/>
                  <a:gd name="T3" fmla="*/ 22 h 54"/>
                  <a:gd name="T4" fmla="*/ 10 w 55"/>
                  <a:gd name="T5" fmla="*/ 22 h 54"/>
                  <a:gd name="T6" fmla="*/ 10 w 55"/>
                  <a:gd name="T7" fmla="*/ 33 h 54"/>
                  <a:gd name="T8" fmla="*/ 0 w 55"/>
                  <a:gd name="T9" fmla="*/ 53 h 54"/>
                  <a:gd name="T10" fmla="*/ 0 w 55"/>
                  <a:gd name="T11" fmla="*/ 54 h 54"/>
                  <a:gd name="T12" fmla="*/ 11 w 55"/>
                  <a:gd name="T13" fmla="*/ 33 h 54"/>
                  <a:gd name="T14" fmla="*/ 11 w 55"/>
                  <a:gd name="T15" fmla="*/ 22 h 54"/>
                  <a:gd name="T16" fmla="*/ 55 w 5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0"/>
                    </a:moveTo>
                    <a:lnTo>
                      <a:pt x="11" y="22"/>
                    </a:lnTo>
                    <a:lnTo>
                      <a:pt x="10" y="22"/>
                    </a:lnTo>
                    <a:lnTo>
                      <a:pt x="10" y="33"/>
                    </a:lnTo>
                    <a:lnTo>
                      <a:pt x="0" y="53"/>
                    </a:lnTo>
                    <a:lnTo>
                      <a:pt x="0" y="54"/>
                    </a:lnTo>
                    <a:lnTo>
                      <a:pt x="11" y="33"/>
                    </a:lnTo>
                    <a:lnTo>
                      <a:pt x="11" y="22"/>
                    </a:lnTo>
                    <a:lnTo>
                      <a:pt x="5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1" name="Freeform 388"/>
              <p:cNvSpPr>
                <a:spLocks/>
              </p:cNvSpPr>
              <p:nvPr/>
            </p:nvSpPr>
            <p:spPr bwMode="auto">
              <a:xfrm>
                <a:off x="4985" y="1585"/>
                <a:ext cx="55" cy="54"/>
              </a:xfrm>
              <a:custGeom>
                <a:avLst/>
                <a:gdLst>
                  <a:gd name="T0" fmla="*/ 55 w 55"/>
                  <a:gd name="T1" fmla="*/ 0 h 54"/>
                  <a:gd name="T2" fmla="*/ 11 w 55"/>
                  <a:gd name="T3" fmla="*/ 22 h 54"/>
                  <a:gd name="T4" fmla="*/ 10 w 55"/>
                  <a:gd name="T5" fmla="*/ 22 h 54"/>
                  <a:gd name="T6" fmla="*/ 10 w 55"/>
                  <a:gd name="T7" fmla="*/ 33 h 54"/>
                  <a:gd name="T8" fmla="*/ 0 w 55"/>
                  <a:gd name="T9" fmla="*/ 53 h 54"/>
                  <a:gd name="T10" fmla="*/ 0 w 55"/>
                  <a:gd name="T11" fmla="*/ 54 h 54"/>
                  <a:gd name="T12" fmla="*/ 11 w 55"/>
                  <a:gd name="T13" fmla="*/ 33 h 54"/>
                  <a:gd name="T14" fmla="*/ 11 w 55"/>
                  <a:gd name="T15" fmla="*/ 22 h 54"/>
                  <a:gd name="T16" fmla="*/ 55 w 55"/>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5" h="54">
                    <a:moveTo>
                      <a:pt x="55" y="0"/>
                    </a:moveTo>
                    <a:lnTo>
                      <a:pt x="11" y="22"/>
                    </a:lnTo>
                    <a:lnTo>
                      <a:pt x="10" y="22"/>
                    </a:lnTo>
                    <a:lnTo>
                      <a:pt x="10" y="33"/>
                    </a:lnTo>
                    <a:lnTo>
                      <a:pt x="0" y="53"/>
                    </a:lnTo>
                    <a:lnTo>
                      <a:pt x="0" y="54"/>
                    </a:lnTo>
                    <a:lnTo>
                      <a:pt x="11" y="33"/>
                    </a:lnTo>
                    <a:lnTo>
                      <a:pt x="11" y="22"/>
                    </a:lnTo>
                    <a:lnTo>
                      <a:pt x="55"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2" name="Freeform 389"/>
              <p:cNvSpPr>
                <a:spLocks/>
              </p:cNvSpPr>
              <p:nvPr/>
            </p:nvSpPr>
            <p:spPr bwMode="auto">
              <a:xfrm>
                <a:off x="5040" y="1585"/>
                <a:ext cx="64" cy="64"/>
              </a:xfrm>
              <a:custGeom>
                <a:avLst/>
                <a:gdLst>
                  <a:gd name="T0" fmla="*/ 64 w 64"/>
                  <a:gd name="T1" fmla="*/ 64 h 64"/>
                  <a:gd name="T2" fmla="*/ 64 w 64"/>
                  <a:gd name="T3" fmla="*/ 64 h 64"/>
                  <a:gd name="T4" fmla="*/ 43 w 64"/>
                  <a:gd name="T5" fmla="*/ 22 h 64"/>
                  <a:gd name="T6" fmla="*/ 0 w 64"/>
                  <a:gd name="T7" fmla="*/ 0 h 64"/>
                  <a:gd name="T8" fmla="*/ 43 w 64"/>
                  <a:gd name="T9" fmla="*/ 22 h 64"/>
                  <a:gd name="T10" fmla="*/ 64 w 64"/>
                  <a:gd name="T11" fmla="*/ 64 h 64"/>
                </a:gdLst>
                <a:ahLst/>
                <a:cxnLst>
                  <a:cxn ang="0">
                    <a:pos x="T0" y="T1"/>
                  </a:cxn>
                  <a:cxn ang="0">
                    <a:pos x="T2" y="T3"/>
                  </a:cxn>
                  <a:cxn ang="0">
                    <a:pos x="T4" y="T5"/>
                  </a:cxn>
                  <a:cxn ang="0">
                    <a:pos x="T6" y="T7"/>
                  </a:cxn>
                  <a:cxn ang="0">
                    <a:pos x="T8" y="T9"/>
                  </a:cxn>
                  <a:cxn ang="0">
                    <a:pos x="T10" y="T11"/>
                  </a:cxn>
                </a:cxnLst>
                <a:rect l="0" t="0" r="r" b="b"/>
                <a:pathLst>
                  <a:path w="64" h="64">
                    <a:moveTo>
                      <a:pt x="64" y="64"/>
                    </a:moveTo>
                    <a:lnTo>
                      <a:pt x="64" y="64"/>
                    </a:lnTo>
                    <a:lnTo>
                      <a:pt x="43" y="22"/>
                    </a:lnTo>
                    <a:lnTo>
                      <a:pt x="0" y="0"/>
                    </a:lnTo>
                    <a:lnTo>
                      <a:pt x="43" y="22"/>
                    </a:lnTo>
                    <a:lnTo>
                      <a:pt x="64" y="6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3" name="Freeform 390"/>
              <p:cNvSpPr>
                <a:spLocks/>
              </p:cNvSpPr>
              <p:nvPr/>
            </p:nvSpPr>
            <p:spPr bwMode="auto">
              <a:xfrm>
                <a:off x="5040" y="1585"/>
                <a:ext cx="64" cy="64"/>
              </a:xfrm>
              <a:custGeom>
                <a:avLst/>
                <a:gdLst>
                  <a:gd name="T0" fmla="*/ 64 w 64"/>
                  <a:gd name="T1" fmla="*/ 64 h 64"/>
                  <a:gd name="T2" fmla="*/ 64 w 64"/>
                  <a:gd name="T3" fmla="*/ 64 h 64"/>
                  <a:gd name="T4" fmla="*/ 43 w 64"/>
                  <a:gd name="T5" fmla="*/ 22 h 64"/>
                  <a:gd name="T6" fmla="*/ 0 w 64"/>
                  <a:gd name="T7" fmla="*/ 0 h 64"/>
                  <a:gd name="T8" fmla="*/ 43 w 64"/>
                  <a:gd name="T9" fmla="*/ 22 h 64"/>
                  <a:gd name="T10" fmla="*/ 64 w 64"/>
                  <a:gd name="T11" fmla="*/ 64 h 64"/>
                </a:gdLst>
                <a:ahLst/>
                <a:cxnLst>
                  <a:cxn ang="0">
                    <a:pos x="T0" y="T1"/>
                  </a:cxn>
                  <a:cxn ang="0">
                    <a:pos x="T2" y="T3"/>
                  </a:cxn>
                  <a:cxn ang="0">
                    <a:pos x="T4" y="T5"/>
                  </a:cxn>
                  <a:cxn ang="0">
                    <a:pos x="T6" y="T7"/>
                  </a:cxn>
                  <a:cxn ang="0">
                    <a:pos x="T8" y="T9"/>
                  </a:cxn>
                  <a:cxn ang="0">
                    <a:pos x="T10" y="T11"/>
                  </a:cxn>
                </a:cxnLst>
                <a:rect l="0" t="0" r="r" b="b"/>
                <a:pathLst>
                  <a:path w="64" h="64">
                    <a:moveTo>
                      <a:pt x="64" y="64"/>
                    </a:moveTo>
                    <a:lnTo>
                      <a:pt x="64" y="64"/>
                    </a:lnTo>
                    <a:lnTo>
                      <a:pt x="43" y="22"/>
                    </a:lnTo>
                    <a:lnTo>
                      <a:pt x="0" y="0"/>
                    </a:lnTo>
                    <a:lnTo>
                      <a:pt x="43" y="22"/>
                    </a:lnTo>
                    <a:lnTo>
                      <a:pt x="64" y="64"/>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4" name="Freeform 391"/>
              <p:cNvSpPr>
                <a:spLocks/>
              </p:cNvSpPr>
              <p:nvPr/>
            </p:nvSpPr>
            <p:spPr bwMode="auto">
              <a:xfrm>
                <a:off x="5040" y="1649"/>
                <a:ext cx="64" cy="12"/>
              </a:xfrm>
              <a:custGeom>
                <a:avLst/>
                <a:gdLst>
                  <a:gd name="T0" fmla="*/ 0 w 64"/>
                  <a:gd name="T1" fmla="*/ 12 h 12"/>
                  <a:gd name="T2" fmla="*/ 10 w 64"/>
                  <a:gd name="T3" fmla="*/ 1 h 12"/>
                  <a:gd name="T4" fmla="*/ 64 w 64"/>
                  <a:gd name="T5" fmla="*/ 1 h 12"/>
                  <a:gd name="T6" fmla="*/ 64 w 64"/>
                  <a:gd name="T7" fmla="*/ 0 h 12"/>
                  <a:gd name="T8" fmla="*/ 10 w 64"/>
                  <a:gd name="T9" fmla="*/ 0 h 12"/>
                  <a:gd name="T10" fmla="*/ 0 w 64"/>
                  <a:gd name="T11" fmla="*/ 12 h 12"/>
                  <a:gd name="T12" fmla="*/ 0 w 6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4" h="12">
                    <a:moveTo>
                      <a:pt x="0" y="12"/>
                    </a:moveTo>
                    <a:lnTo>
                      <a:pt x="10" y="1"/>
                    </a:lnTo>
                    <a:lnTo>
                      <a:pt x="64" y="1"/>
                    </a:lnTo>
                    <a:lnTo>
                      <a:pt x="64" y="0"/>
                    </a:lnTo>
                    <a:lnTo>
                      <a:pt x="10" y="0"/>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5" name="Freeform 392"/>
              <p:cNvSpPr>
                <a:spLocks/>
              </p:cNvSpPr>
              <p:nvPr/>
            </p:nvSpPr>
            <p:spPr bwMode="auto">
              <a:xfrm>
                <a:off x="5040" y="1649"/>
                <a:ext cx="64" cy="12"/>
              </a:xfrm>
              <a:custGeom>
                <a:avLst/>
                <a:gdLst>
                  <a:gd name="T0" fmla="*/ 0 w 64"/>
                  <a:gd name="T1" fmla="*/ 12 h 12"/>
                  <a:gd name="T2" fmla="*/ 10 w 64"/>
                  <a:gd name="T3" fmla="*/ 1 h 12"/>
                  <a:gd name="T4" fmla="*/ 64 w 64"/>
                  <a:gd name="T5" fmla="*/ 1 h 12"/>
                  <a:gd name="T6" fmla="*/ 64 w 64"/>
                  <a:gd name="T7" fmla="*/ 0 h 12"/>
                  <a:gd name="T8" fmla="*/ 10 w 64"/>
                  <a:gd name="T9" fmla="*/ 0 h 12"/>
                  <a:gd name="T10" fmla="*/ 0 w 64"/>
                  <a:gd name="T11" fmla="*/ 12 h 12"/>
                  <a:gd name="T12" fmla="*/ 0 w 64"/>
                  <a:gd name="T13" fmla="*/ 12 h 12"/>
                </a:gdLst>
                <a:ahLst/>
                <a:cxnLst>
                  <a:cxn ang="0">
                    <a:pos x="T0" y="T1"/>
                  </a:cxn>
                  <a:cxn ang="0">
                    <a:pos x="T2" y="T3"/>
                  </a:cxn>
                  <a:cxn ang="0">
                    <a:pos x="T4" y="T5"/>
                  </a:cxn>
                  <a:cxn ang="0">
                    <a:pos x="T6" y="T7"/>
                  </a:cxn>
                  <a:cxn ang="0">
                    <a:pos x="T8" y="T9"/>
                  </a:cxn>
                  <a:cxn ang="0">
                    <a:pos x="T10" y="T11"/>
                  </a:cxn>
                  <a:cxn ang="0">
                    <a:pos x="T12" y="T13"/>
                  </a:cxn>
                </a:cxnLst>
                <a:rect l="0" t="0" r="r" b="b"/>
                <a:pathLst>
                  <a:path w="64" h="12">
                    <a:moveTo>
                      <a:pt x="0" y="12"/>
                    </a:moveTo>
                    <a:lnTo>
                      <a:pt x="10" y="1"/>
                    </a:lnTo>
                    <a:lnTo>
                      <a:pt x="64" y="1"/>
                    </a:lnTo>
                    <a:lnTo>
                      <a:pt x="64" y="0"/>
                    </a:lnTo>
                    <a:lnTo>
                      <a:pt x="10" y="0"/>
                    </a:lnTo>
                    <a:lnTo>
                      <a:pt x="0" y="12"/>
                    </a:lnTo>
                    <a:lnTo>
                      <a:pt x="0" y="1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6" name="Freeform 393"/>
              <p:cNvSpPr>
                <a:spLocks/>
              </p:cNvSpPr>
              <p:nvPr/>
            </p:nvSpPr>
            <p:spPr bwMode="auto">
              <a:xfrm>
                <a:off x="5040" y="1661"/>
                <a:ext cx="10" cy="21"/>
              </a:xfrm>
              <a:custGeom>
                <a:avLst/>
                <a:gdLst>
                  <a:gd name="T0" fmla="*/ 10 w 10"/>
                  <a:gd name="T1" fmla="*/ 21 h 21"/>
                  <a:gd name="T2" fmla="*/ 10 w 10"/>
                  <a:gd name="T3" fmla="*/ 21 h 21"/>
                  <a:gd name="T4" fmla="*/ 0 w 10"/>
                  <a:gd name="T5" fmla="*/ 0 h 21"/>
                  <a:gd name="T6" fmla="*/ 0 w 10"/>
                  <a:gd name="T7" fmla="*/ 0 h 21"/>
                  <a:gd name="T8" fmla="*/ 10 w 10"/>
                  <a:gd name="T9" fmla="*/ 21 h 21"/>
                </a:gdLst>
                <a:ahLst/>
                <a:cxnLst>
                  <a:cxn ang="0">
                    <a:pos x="T0" y="T1"/>
                  </a:cxn>
                  <a:cxn ang="0">
                    <a:pos x="T2" y="T3"/>
                  </a:cxn>
                  <a:cxn ang="0">
                    <a:pos x="T4" y="T5"/>
                  </a:cxn>
                  <a:cxn ang="0">
                    <a:pos x="T6" y="T7"/>
                  </a:cxn>
                  <a:cxn ang="0">
                    <a:pos x="T8" y="T9"/>
                  </a:cxn>
                </a:cxnLst>
                <a:rect l="0" t="0" r="r" b="b"/>
                <a:pathLst>
                  <a:path w="10" h="21">
                    <a:moveTo>
                      <a:pt x="10" y="21"/>
                    </a:moveTo>
                    <a:lnTo>
                      <a:pt x="10" y="21"/>
                    </a:lnTo>
                    <a:lnTo>
                      <a:pt x="0" y="0"/>
                    </a:lnTo>
                    <a:lnTo>
                      <a:pt x="0" y="0"/>
                    </a:lnTo>
                    <a:lnTo>
                      <a:pt x="10"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7" name="Freeform 394"/>
              <p:cNvSpPr>
                <a:spLocks/>
              </p:cNvSpPr>
              <p:nvPr/>
            </p:nvSpPr>
            <p:spPr bwMode="auto">
              <a:xfrm>
                <a:off x="5040" y="1661"/>
                <a:ext cx="10" cy="21"/>
              </a:xfrm>
              <a:custGeom>
                <a:avLst/>
                <a:gdLst>
                  <a:gd name="T0" fmla="*/ 10 w 10"/>
                  <a:gd name="T1" fmla="*/ 21 h 21"/>
                  <a:gd name="T2" fmla="*/ 10 w 10"/>
                  <a:gd name="T3" fmla="*/ 21 h 21"/>
                  <a:gd name="T4" fmla="*/ 0 w 10"/>
                  <a:gd name="T5" fmla="*/ 0 h 21"/>
                  <a:gd name="T6" fmla="*/ 0 w 10"/>
                  <a:gd name="T7" fmla="*/ 0 h 21"/>
                  <a:gd name="T8" fmla="*/ 10 w 10"/>
                  <a:gd name="T9" fmla="*/ 21 h 21"/>
                </a:gdLst>
                <a:ahLst/>
                <a:cxnLst>
                  <a:cxn ang="0">
                    <a:pos x="T0" y="T1"/>
                  </a:cxn>
                  <a:cxn ang="0">
                    <a:pos x="T2" y="T3"/>
                  </a:cxn>
                  <a:cxn ang="0">
                    <a:pos x="T4" y="T5"/>
                  </a:cxn>
                  <a:cxn ang="0">
                    <a:pos x="T6" y="T7"/>
                  </a:cxn>
                  <a:cxn ang="0">
                    <a:pos x="T8" y="T9"/>
                  </a:cxn>
                </a:cxnLst>
                <a:rect l="0" t="0" r="r" b="b"/>
                <a:pathLst>
                  <a:path w="10" h="21">
                    <a:moveTo>
                      <a:pt x="10" y="21"/>
                    </a:moveTo>
                    <a:lnTo>
                      <a:pt x="10" y="21"/>
                    </a:lnTo>
                    <a:lnTo>
                      <a:pt x="0" y="0"/>
                    </a:lnTo>
                    <a:lnTo>
                      <a:pt x="0" y="0"/>
                    </a:lnTo>
                    <a:lnTo>
                      <a:pt x="10" y="21"/>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28" name="Rectangle 395"/>
              <p:cNvSpPr>
                <a:spLocks noChangeArrowheads="1"/>
              </p:cNvSpPr>
              <p:nvPr/>
            </p:nvSpPr>
            <p:spPr bwMode="auto">
              <a:xfrm>
                <a:off x="5040" y="1682"/>
                <a:ext cx="10" cy="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29" name="Rectangle 396"/>
              <p:cNvSpPr>
                <a:spLocks noChangeArrowheads="1"/>
              </p:cNvSpPr>
              <p:nvPr/>
            </p:nvSpPr>
            <p:spPr bwMode="auto">
              <a:xfrm>
                <a:off x="5040" y="1682"/>
                <a:ext cx="10" cy="1"/>
              </a:xfrm>
              <a:prstGeom prst="rect">
                <a:avLst/>
              </a:pr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0" name="Freeform 397"/>
              <p:cNvSpPr>
                <a:spLocks/>
              </p:cNvSpPr>
              <p:nvPr/>
            </p:nvSpPr>
            <p:spPr bwMode="auto">
              <a:xfrm>
                <a:off x="5040" y="1683"/>
                <a:ext cx="21" cy="32"/>
              </a:xfrm>
              <a:custGeom>
                <a:avLst/>
                <a:gdLst>
                  <a:gd name="T0" fmla="*/ 21 w 21"/>
                  <a:gd name="T1" fmla="*/ 32 h 32"/>
                  <a:gd name="T2" fmla="*/ 21 w 21"/>
                  <a:gd name="T3" fmla="*/ 31 h 32"/>
                  <a:gd name="T4" fmla="*/ 10 w 21"/>
                  <a:gd name="T5" fmla="*/ 31 h 32"/>
                  <a:gd name="T6" fmla="*/ 0 w 21"/>
                  <a:gd name="T7" fmla="*/ 0 h 32"/>
                  <a:gd name="T8" fmla="*/ 0 w 21"/>
                  <a:gd name="T9" fmla="*/ 0 h 32"/>
                  <a:gd name="T10" fmla="*/ 10 w 21"/>
                  <a:gd name="T11" fmla="*/ 32 h 32"/>
                  <a:gd name="T12" fmla="*/ 21 w 2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32"/>
                    </a:moveTo>
                    <a:lnTo>
                      <a:pt x="21" y="31"/>
                    </a:lnTo>
                    <a:lnTo>
                      <a:pt x="10" y="31"/>
                    </a:lnTo>
                    <a:lnTo>
                      <a:pt x="0" y="0"/>
                    </a:lnTo>
                    <a:lnTo>
                      <a:pt x="0" y="0"/>
                    </a:lnTo>
                    <a:lnTo>
                      <a:pt x="10" y="32"/>
                    </a:lnTo>
                    <a:lnTo>
                      <a:pt x="21"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1" name="Freeform 398"/>
              <p:cNvSpPr>
                <a:spLocks/>
              </p:cNvSpPr>
              <p:nvPr/>
            </p:nvSpPr>
            <p:spPr bwMode="auto">
              <a:xfrm>
                <a:off x="5040" y="1683"/>
                <a:ext cx="21" cy="32"/>
              </a:xfrm>
              <a:custGeom>
                <a:avLst/>
                <a:gdLst>
                  <a:gd name="T0" fmla="*/ 21 w 21"/>
                  <a:gd name="T1" fmla="*/ 32 h 32"/>
                  <a:gd name="T2" fmla="*/ 21 w 21"/>
                  <a:gd name="T3" fmla="*/ 31 h 32"/>
                  <a:gd name="T4" fmla="*/ 10 w 21"/>
                  <a:gd name="T5" fmla="*/ 31 h 32"/>
                  <a:gd name="T6" fmla="*/ 0 w 21"/>
                  <a:gd name="T7" fmla="*/ 0 h 32"/>
                  <a:gd name="T8" fmla="*/ 0 w 21"/>
                  <a:gd name="T9" fmla="*/ 0 h 32"/>
                  <a:gd name="T10" fmla="*/ 10 w 21"/>
                  <a:gd name="T11" fmla="*/ 32 h 32"/>
                  <a:gd name="T12" fmla="*/ 21 w 21"/>
                  <a:gd name="T13" fmla="*/ 32 h 32"/>
                </a:gdLst>
                <a:ahLst/>
                <a:cxnLst>
                  <a:cxn ang="0">
                    <a:pos x="T0" y="T1"/>
                  </a:cxn>
                  <a:cxn ang="0">
                    <a:pos x="T2" y="T3"/>
                  </a:cxn>
                  <a:cxn ang="0">
                    <a:pos x="T4" y="T5"/>
                  </a:cxn>
                  <a:cxn ang="0">
                    <a:pos x="T6" y="T7"/>
                  </a:cxn>
                  <a:cxn ang="0">
                    <a:pos x="T8" y="T9"/>
                  </a:cxn>
                  <a:cxn ang="0">
                    <a:pos x="T10" y="T11"/>
                  </a:cxn>
                  <a:cxn ang="0">
                    <a:pos x="T12" y="T13"/>
                  </a:cxn>
                </a:cxnLst>
                <a:rect l="0" t="0" r="r" b="b"/>
                <a:pathLst>
                  <a:path w="21" h="32">
                    <a:moveTo>
                      <a:pt x="21" y="32"/>
                    </a:moveTo>
                    <a:lnTo>
                      <a:pt x="21" y="31"/>
                    </a:lnTo>
                    <a:lnTo>
                      <a:pt x="10" y="31"/>
                    </a:lnTo>
                    <a:lnTo>
                      <a:pt x="0" y="0"/>
                    </a:lnTo>
                    <a:lnTo>
                      <a:pt x="0" y="0"/>
                    </a:lnTo>
                    <a:lnTo>
                      <a:pt x="10" y="32"/>
                    </a:lnTo>
                    <a:lnTo>
                      <a:pt x="21" y="32"/>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2" name="Freeform 399"/>
              <p:cNvSpPr>
                <a:spLocks/>
              </p:cNvSpPr>
              <p:nvPr/>
            </p:nvSpPr>
            <p:spPr bwMode="auto">
              <a:xfrm>
                <a:off x="4942" y="1434"/>
                <a:ext cx="186" cy="323"/>
              </a:xfrm>
              <a:custGeom>
                <a:avLst/>
                <a:gdLst>
                  <a:gd name="T0" fmla="*/ 119 w 186"/>
                  <a:gd name="T1" fmla="*/ 312 h 323"/>
                  <a:gd name="T2" fmla="*/ 162 w 186"/>
                  <a:gd name="T3" fmla="*/ 291 h 323"/>
                  <a:gd name="T4" fmla="*/ 184 w 186"/>
                  <a:gd name="T5" fmla="*/ 323 h 323"/>
                  <a:gd name="T6" fmla="*/ 186 w 186"/>
                  <a:gd name="T7" fmla="*/ 323 h 323"/>
                  <a:gd name="T8" fmla="*/ 186 w 186"/>
                  <a:gd name="T9" fmla="*/ 43 h 323"/>
                  <a:gd name="T10" fmla="*/ 184 w 186"/>
                  <a:gd name="T11" fmla="*/ 44 h 323"/>
                  <a:gd name="T12" fmla="*/ 141 w 186"/>
                  <a:gd name="T13" fmla="*/ 22 h 323"/>
                  <a:gd name="T14" fmla="*/ 141 w 186"/>
                  <a:gd name="T15" fmla="*/ 22 h 323"/>
                  <a:gd name="T16" fmla="*/ 119 w 186"/>
                  <a:gd name="T17" fmla="*/ 0 h 323"/>
                  <a:gd name="T18" fmla="*/ 108 w 186"/>
                  <a:gd name="T19" fmla="*/ 22 h 323"/>
                  <a:gd name="T20" fmla="*/ 96 w 186"/>
                  <a:gd name="T21" fmla="*/ 14 h 323"/>
                  <a:gd name="T22" fmla="*/ 76 w 186"/>
                  <a:gd name="T23" fmla="*/ 0 h 323"/>
                  <a:gd name="T24" fmla="*/ 43 w 186"/>
                  <a:gd name="T25" fmla="*/ 44 h 323"/>
                  <a:gd name="T26" fmla="*/ 54 w 186"/>
                  <a:gd name="T27" fmla="*/ 76 h 323"/>
                  <a:gd name="T28" fmla="*/ 43 w 186"/>
                  <a:gd name="T29" fmla="*/ 76 h 323"/>
                  <a:gd name="T30" fmla="*/ 43 w 186"/>
                  <a:gd name="T31" fmla="*/ 76 h 323"/>
                  <a:gd name="T32" fmla="*/ 43 w 186"/>
                  <a:gd name="T33" fmla="*/ 76 h 323"/>
                  <a:gd name="T34" fmla="*/ 11 w 186"/>
                  <a:gd name="T35" fmla="*/ 44 h 323"/>
                  <a:gd name="T36" fmla="*/ 0 w 186"/>
                  <a:gd name="T37" fmla="*/ 108 h 323"/>
                  <a:gd name="T38" fmla="*/ 11 w 186"/>
                  <a:gd name="T39" fmla="*/ 140 h 323"/>
                  <a:gd name="T40" fmla="*/ 43 w 186"/>
                  <a:gd name="T41" fmla="*/ 140 h 323"/>
                  <a:gd name="T42" fmla="*/ 43 w 186"/>
                  <a:gd name="T43" fmla="*/ 141 h 323"/>
                  <a:gd name="T44" fmla="*/ 43 w 186"/>
                  <a:gd name="T45" fmla="*/ 141 h 323"/>
                  <a:gd name="T46" fmla="*/ 54 w 186"/>
                  <a:gd name="T47" fmla="*/ 162 h 323"/>
                  <a:gd name="T48" fmla="*/ 43 w 186"/>
                  <a:gd name="T49" fmla="*/ 173 h 323"/>
                  <a:gd name="T50" fmla="*/ 53 w 186"/>
                  <a:gd name="T51" fmla="*/ 173 h 323"/>
                  <a:gd name="T52" fmla="*/ 53 w 186"/>
                  <a:gd name="T53" fmla="*/ 173 h 323"/>
                  <a:gd name="T54" fmla="*/ 54 w 186"/>
                  <a:gd name="T55" fmla="*/ 173 h 323"/>
                  <a:gd name="T56" fmla="*/ 98 w 186"/>
                  <a:gd name="T57" fmla="*/ 151 h 323"/>
                  <a:gd name="T58" fmla="*/ 141 w 186"/>
                  <a:gd name="T59" fmla="*/ 173 h 323"/>
                  <a:gd name="T60" fmla="*/ 162 w 186"/>
                  <a:gd name="T61" fmla="*/ 215 h 323"/>
                  <a:gd name="T62" fmla="*/ 162 w 186"/>
                  <a:gd name="T63" fmla="*/ 215 h 323"/>
                  <a:gd name="T64" fmla="*/ 162 w 186"/>
                  <a:gd name="T65" fmla="*/ 216 h 323"/>
                  <a:gd name="T66" fmla="*/ 108 w 186"/>
                  <a:gd name="T67" fmla="*/ 216 h 323"/>
                  <a:gd name="T68" fmla="*/ 98 w 186"/>
                  <a:gd name="T69" fmla="*/ 227 h 323"/>
                  <a:gd name="T70" fmla="*/ 108 w 186"/>
                  <a:gd name="T71" fmla="*/ 248 h 323"/>
                  <a:gd name="T72" fmla="*/ 108 w 186"/>
                  <a:gd name="T73" fmla="*/ 248 h 323"/>
                  <a:gd name="T74" fmla="*/ 108 w 186"/>
                  <a:gd name="T75" fmla="*/ 249 h 323"/>
                  <a:gd name="T76" fmla="*/ 98 w 186"/>
                  <a:gd name="T77" fmla="*/ 249 h 323"/>
                  <a:gd name="T78" fmla="*/ 108 w 186"/>
                  <a:gd name="T79" fmla="*/ 280 h 323"/>
                  <a:gd name="T80" fmla="*/ 119 w 186"/>
                  <a:gd name="T81" fmla="*/ 280 h 323"/>
                  <a:gd name="T82" fmla="*/ 119 w 186"/>
                  <a:gd name="T83" fmla="*/ 31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323">
                    <a:moveTo>
                      <a:pt x="119" y="312"/>
                    </a:moveTo>
                    <a:lnTo>
                      <a:pt x="162" y="291"/>
                    </a:lnTo>
                    <a:lnTo>
                      <a:pt x="184" y="323"/>
                    </a:lnTo>
                    <a:lnTo>
                      <a:pt x="186" y="323"/>
                    </a:lnTo>
                    <a:lnTo>
                      <a:pt x="186" y="43"/>
                    </a:lnTo>
                    <a:lnTo>
                      <a:pt x="184" y="44"/>
                    </a:lnTo>
                    <a:lnTo>
                      <a:pt x="141" y="22"/>
                    </a:lnTo>
                    <a:lnTo>
                      <a:pt x="141" y="22"/>
                    </a:lnTo>
                    <a:lnTo>
                      <a:pt x="119" y="0"/>
                    </a:lnTo>
                    <a:lnTo>
                      <a:pt x="108" y="22"/>
                    </a:lnTo>
                    <a:lnTo>
                      <a:pt x="96" y="14"/>
                    </a:lnTo>
                    <a:lnTo>
                      <a:pt x="76" y="0"/>
                    </a:lnTo>
                    <a:lnTo>
                      <a:pt x="43" y="44"/>
                    </a:lnTo>
                    <a:lnTo>
                      <a:pt x="54" y="76"/>
                    </a:lnTo>
                    <a:lnTo>
                      <a:pt x="43" y="76"/>
                    </a:lnTo>
                    <a:lnTo>
                      <a:pt x="43" y="76"/>
                    </a:lnTo>
                    <a:lnTo>
                      <a:pt x="43" y="76"/>
                    </a:lnTo>
                    <a:lnTo>
                      <a:pt x="11" y="44"/>
                    </a:lnTo>
                    <a:lnTo>
                      <a:pt x="0" y="108"/>
                    </a:lnTo>
                    <a:lnTo>
                      <a:pt x="11" y="140"/>
                    </a:lnTo>
                    <a:lnTo>
                      <a:pt x="43" y="140"/>
                    </a:lnTo>
                    <a:lnTo>
                      <a:pt x="43" y="141"/>
                    </a:lnTo>
                    <a:lnTo>
                      <a:pt x="43" y="141"/>
                    </a:lnTo>
                    <a:lnTo>
                      <a:pt x="54" y="162"/>
                    </a:lnTo>
                    <a:lnTo>
                      <a:pt x="43" y="173"/>
                    </a:lnTo>
                    <a:lnTo>
                      <a:pt x="53" y="173"/>
                    </a:lnTo>
                    <a:lnTo>
                      <a:pt x="53" y="173"/>
                    </a:lnTo>
                    <a:lnTo>
                      <a:pt x="54" y="173"/>
                    </a:lnTo>
                    <a:lnTo>
                      <a:pt x="98" y="151"/>
                    </a:lnTo>
                    <a:lnTo>
                      <a:pt x="141" y="173"/>
                    </a:lnTo>
                    <a:lnTo>
                      <a:pt x="162" y="215"/>
                    </a:lnTo>
                    <a:lnTo>
                      <a:pt x="162" y="215"/>
                    </a:lnTo>
                    <a:lnTo>
                      <a:pt x="162" y="216"/>
                    </a:lnTo>
                    <a:lnTo>
                      <a:pt x="108" y="216"/>
                    </a:lnTo>
                    <a:lnTo>
                      <a:pt x="98" y="227"/>
                    </a:lnTo>
                    <a:lnTo>
                      <a:pt x="108" y="248"/>
                    </a:lnTo>
                    <a:lnTo>
                      <a:pt x="108" y="248"/>
                    </a:lnTo>
                    <a:lnTo>
                      <a:pt x="108" y="249"/>
                    </a:lnTo>
                    <a:lnTo>
                      <a:pt x="98" y="249"/>
                    </a:lnTo>
                    <a:lnTo>
                      <a:pt x="108" y="280"/>
                    </a:lnTo>
                    <a:lnTo>
                      <a:pt x="119" y="280"/>
                    </a:lnTo>
                    <a:lnTo>
                      <a:pt x="119" y="312"/>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3" name="Freeform 400"/>
              <p:cNvSpPr>
                <a:spLocks/>
              </p:cNvSpPr>
              <p:nvPr/>
            </p:nvSpPr>
            <p:spPr bwMode="auto">
              <a:xfrm>
                <a:off x="4942" y="1434"/>
                <a:ext cx="186" cy="323"/>
              </a:xfrm>
              <a:custGeom>
                <a:avLst/>
                <a:gdLst>
                  <a:gd name="T0" fmla="*/ 119 w 186"/>
                  <a:gd name="T1" fmla="*/ 312 h 323"/>
                  <a:gd name="T2" fmla="*/ 162 w 186"/>
                  <a:gd name="T3" fmla="*/ 291 h 323"/>
                  <a:gd name="T4" fmla="*/ 184 w 186"/>
                  <a:gd name="T5" fmla="*/ 323 h 323"/>
                  <a:gd name="T6" fmla="*/ 186 w 186"/>
                  <a:gd name="T7" fmla="*/ 323 h 323"/>
                  <a:gd name="T8" fmla="*/ 186 w 186"/>
                  <a:gd name="T9" fmla="*/ 43 h 323"/>
                  <a:gd name="T10" fmla="*/ 184 w 186"/>
                  <a:gd name="T11" fmla="*/ 44 h 323"/>
                  <a:gd name="T12" fmla="*/ 141 w 186"/>
                  <a:gd name="T13" fmla="*/ 22 h 323"/>
                  <a:gd name="T14" fmla="*/ 141 w 186"/>
                  <a:gd name="T15" fmla="*/ 22 h 323"/>
                  <a:gd name="T16" fmla="*/ 119 w 186"/>
                  <a:gd name="T17" fmla="*/ 0 h 323"/>
                  <a:gd name="T18" fmla="*/ 108 w 186"/>
                  <a:gd name="T19" fmla="*/ 22 h 323"/>
                  <a:gd name="T20" fmla="*/ 96 w 186"/>
                  <a:gd name="T21" fmla="*/ 14 h 323"/>
                  <a:gd name="T22" fmla="*/ 76 w 186"/>
                  <a:gd name="T23" fmla="*/ 0 h 323"/>
                  <a:gd name="T24" fmla="*/ 43 w 186"/>
                  <a:gd name="T25" fmla="*/ 44 h 323"/>
                  <a:gd name="T26" fmla="*/ 54 w 186"/>
                  <a:gd name="T27" fmla="*/ 76 h 323"/>
                  <a:gd name="T28" fmla="*/ 43 w 186"/>
                  <a:gd name="T29" fmla="*/ 76 h 323"/>
                  <a:gd name="T30" fmla="*/ 43 w 186"/>
                  <a:gd name="T31" fmla="*/ 76 h 323"/>
                  <a:gd name="T32" fmla="*/ 43 w 186"/>
                  <a:gd name="T33" fmla="*/ 76 h 323"/>
                  <a:gd name="T34" fmla="*/ 11 w 186"/>
                  <a:gd name="T35" fmla="*/ 44 h 323"/>
                  <a:gd name="T36" fmla="*/ 0 w 186"/>
                  <a:gd name="T37" fmla="*/ 108 h 323"/>
                  <a:gd name="T38" fmla="*/ 11 w 186"/>
                  <a:gd name="T39" fmla="*/ 140 h 323"/>
                  <a:gd name="T40" fmla="*/ 43 w 186"/>
                  <a:gd name="T41" fmla="*/ 140 h 323"/>
                  <a:gd name="T42" fmla="*/ 43 w 186"/>
                  <a:gd name="T43" fmla="*/ 141 h 323"/>
                  <a:gd name="T44" fmla="*/ 43 w 186"/>
                  <a:gd name="T45" fmla="*/ 141 h 323"/>
                  <a:gd name="T46" fmla="*/ 54 w 186"/>
                  <a:gd name="T47" fmla="*/ 162 h 323"/>
                  <a:gd name="T48" fmla="*/ 43 w 186"/>
                  <a:gd name="T49" fmla="*/ 173 h 323"/>
                  <a:gd name="T50" fmla="*/ 53 w 186"/>
                  <a:gd name="T51" fmla="*/ 173 h 323"/>
                  <a:gd name="T52" fmla="*/ 53 w 186"/>
                  <a:gd name="T53" fmla="*/ 173 h 323"/>
                  <a:gd name="T54" fmla="*/ 54 w 186"/>
                  <a:gd name="T55" fmla="*/ 173 h 323"/>
                  <a:gd name="T56" fmla="*/ 98 w 186"/>
                  <a:gd name="T57" fmla="*/ 151 h 323"/>
                  <a:gd name="T58" fmla="*/ 141 w 186"/>
                  <a:gd name="T59" fmla="*/ 173 h 323"/>
                  <a:gd name="T60" fmla="*/ 162 w 186"/>
                  <a:gd name="T61" fmla="*/ 215 h 323"/>
                  <a:gd name="T62" fmla="*/ 162 w 186"/>
                  <a:gd name="T63" fmla="*/ 215 h 323"/>
                  <a:gd name="T64" fmla="*/ 162 w 186"/>
                  <a:gd name="T65" fmla="*/ 216 h 323"/>
                  <a:gd name="T66" fmla="*/ 108 w 186"/>
                  <a:gd name="T67" fmla="*/ 216 h 323"/>
                  <a:gd name="T68" fmla="*/ 98 w 186"/>
                  <a:gd name="T69" fmla="*/ 227 h 323"/>
                  <a:gd name="T70" fmla="*/ 108 w 186"/>
                  <a:gd name="T71" fmla="*/ 248 h 323"/>
                  <a:gd name="T72" fmla="*/ 108 w 186"/>
                  <a:gd name="T73" fmla="*/ 248 h 323"/>
                  <a:gd name="T74" fmla="*/ 108 w 186"/>
                  <a:gd name="T75" fmla="*/ 249 h 323"/>
                  <a:gd name="T76" fmla="*/ 98 w 186"/>
                  <a:gd name="T77" fmla="*/ 249 h 323"/>
                  <a:gd name="T78" fmla="*/ 108 w 186"/>
                  <a:gd name="T79" fmla="*/ 280 h 323"/>
                  <a:gd name="T80" fmla="*/ 119 w 186"/>
                  <a:gd name="T81" fmla="*/ 280 h 323"/>
                  <a:gd name="T82" fmla="*/ 119 w 186"/>
                  <a:gd name="T83" fmla="*/ 312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86" h="323">
                    <a:moveTo>
                      <a:pt x="119" y="312"/>
                    </a:moveTo>
                    <a:lnTo>
                      <a:pt x="162" y="291"/>
                    </a:lnTo>
                    <a:lnTo>
                      <a:pt x="184" y="323"/>
                    </a:lnTo>
                    <a:lnTo>
                      <a:pt x="186" y="323"/>
                    </a:lnTo>
                    <a:lnTo>
                      <a:pt x="186" y="43"/>
                    </a:lnTo>
                    <a:lnTo>
                      <a:pt x="184" y="44"/>
                    </a:lnTo>
                    <a:lnTo>
                      <a:pt x="141" y="22"/>
                    </a:lnTo>
                    <a:lnTo>
                      <a:pt x="141" y="22"/>
                    </a:lnTo>
                    <a:lnTo>
                      <a:pt x="119" y="0"/>
                    </a:lnTo>
                    <a:lnTo>
                      <a:pt x="108" y="22"/>
                    </a:lnTo>
                    <a:lnTo>
                      <a:pt x="96" y="14"/>
                    </a:lnTo>
                    <a:lnTo>
                      <a:pt x="76" y="0"/>
                    </a:lnTo>
                    <a:lnTo>
                      <a:pt x="43" y="44"/>
                    </a:lnTo>
                    <a:lnTo>
                      <a:pt x="54" y="76"/>
                    </a:lnTo>
                    <a:lnTo>
                      <a:pt x="43" y="76"/>
                    </a:lnTo>
                    <a:lnTo>
                      <a:pt x="43" y="76"/>
                    </a:lnTo>
                    <a:lnTo>
                      <a:pt x="43" y="76"/>
                    </a:lnTo>
                    <a:lnTo>
                      <a:pt x="11" y="44"/>
                    </a:lnTo>
                    <a:lnTo>
                      <a:pt x="0" y="108"/>
                    </a:lnTo>
                    <a:lnTo>
                      <a:pt x="11" y="140"/>
                    </a:lnTo>
                    <a:lnTo>
                      <a:pt x="43" y="140"/>
                    </a:lnTo>
                    <a:lnTo>
                      <a:pt x="43" y="141"/>
                    </a:lnTo>
                    <a:lnTo>
                      <a:pt x="43" y="141"/>
                    </a:lnTo>
                    <a:lnTo>
                      <a:pt x="54" y="162"/>
                    </a:lnTo>
                    <a:lnTo>
                      <a:pt x="43" y="173"/>
                    </a:lnTo>
                    <a:lnTo>
                      <a:pt x="53" y="173"/>
                    </a:lnTo>
                    <a:lnTo>
                      <a:pt x="53" y="173"/>
                    </a:lnTo>
                    <a:lnTo>
                      <a:pt x="54" y="173"/>
                    </a:lnTo>
                    <a:lnTo>
                      <a:pt x="98" y="151"/>
                    </a:lnTo>
                    <a:lnTo>
                      <a:pt x="141" y="173"/>
                    </a:lnTo>
                    <a:lnTo>
                      <a:pt x="162" y="215"/>
                    </a:lnTo>
                    <a:lnTo>
                      <a:pt x="162" y="215"/>
                    </a:lnTo>
                    <a:lnTo>
                      <a:pt x="162" y="216"/>
                    </a:lnTo>
                    <a:lnTo>
                      <a:pt x="108" y="216"/>
                    </a:lnTo>
                    <a:lnTo>
                      <a:pt x="98" y="227"/>
                    </a:lnTo>
                    <a:lnTo>
                      <a:pt x="108" y="248"/>
                    </a:lnTo>
                    <a:lnTo>
                      <a:pt x="108" y="248"/>
                    </a:lnTo>
                    <a:lnTo>
                      <a:pt x="108" y="249"/>
                    </a:lnTo>
                    <a:lnTo>
                      <a:pt x="98" y="249"/>
                    </a:lnTo>
                    <a:lnTo>
                      <a:pt x="108" y="280"/>
                    </a:lnTo>
                    <a:lnTo>
                      <a:pt x="119" y="280"/>
                    </a:lnTo>
                    <a:lnTo>
                      <a:pt x="119" y="312"/>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4" name="Freeform 401"/>
              <p:cNvSpPr>
                <a:spLocks/>
              </p:cNvSpPr>
              <p:nvPr/>
            </p:nvSpPr>
            <p:spPr bwMode="auto">
              <a:xfrm>
                <a:off x="4984" y="2081"/>
                <a:ext cx="34" cy="43"/>
              </a:xfrm>
              <a:custGeom>
                <a:avLst/>
                <a:gdLst>
                  <a:gd name="T0" fmla="*/ 0 w 34"/>
                  <a:gd name="T1" fmla="*/ 0 h 43"/>
                  <a:gd name="T2" fmla="*/ 1 w 34"/>
                  <a:gd name="T3" fmla="*/ 0 h 43"/>
                  <a:gd name="T4" fmla="*/ 34 w 34"/>
                  <a:gd name="T5" fmla="*/ 43 h 43"/>
                  <a:gd name="T6" fmla="*/ 34 w 34"/>
                  <a:gd name="T7" fmla="*/ 43 h 43"/>
                  <a:gd name="T8" fmla="*/ 0 w 34"/>
                  <a:gd name="T9" fmla="*/ 0 h 43"/>
                  <a:gd name="T10" fmla="*/ 0 w 34"/>
                  <a:gd name="T11" fmla="*/ 0 h 43"/>
                </a:gdLst>
                <a:ahLst/>
                <a:cxnLst>
                  <a:cxn ang="0">
                    <a:pos x="T0" y="T1"/>
                  </a:cxn>
                  <a:cxn ang="0">
                    <a:pos x="T2" y="T3"/>
                  </a:cxn>
                  <a:cxn ang="0">
                    <a:pos x="T4" y="T5"/>
                  </a:cxn>
                  <a:cxn ang="0">
                    <a:pos x="T6" y="T7"/>
                  </a:cxn>
                  <a:cxn ang="0">
                    <a:pos x="T8" y="T9"/>
                  </a:cxn>
                  <a:cxn ang="0">
                    <a:pos x="T10" y="T11"/>
                  </a:cxn>
                </a:cxnLst>
                <a:rect l="0" t="0" r="r" b="b"/>
                <a:pathLst>
                  <a:path w="34" h="43">
                    <a:moveTo>
                      <a:pt x="0" y="0"/>
                    </a:moveTo>
                    <a:lnTo>
                      <a:pt x="1" y="0"/>
                    </a:lnTo>
                    <a:lnTo>
                      <a:pt x="34" y="43"/>
                    </a:lnTo>
                    <a:lnTo>
                      <a:pt x="34" y="43"/>
                    </a:lnTo>
                    <a:lnTo>
                      <a:pt x="0" y="0"/>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5" name="Freeform 402"/>
              <p:cNvSpPr>
                <a:spLocks/>
              </p:cNvSpPr>
              <p:nvPr/>
            </p:nvSpPr>
            <p:spPr bwMode="auto">
              <a:xfrm>
                <a:off x="4984" y="2081"/>
                <a:ext cx="34" cy="43"/>
              </a:xfrm>
              <a:custGeom>
                <a:avLst/>
                <a:gdLst>
                  <a:gd name="T0" fmla="*/ 0 w 34"/>
                  <a:gd name="T1" fmla="*/ 0 h 43"/>
                  <a:gd name="T2" fmla="*/ 1 w 34"/>
                  <a:gd name="T3" fmla="*/ 0 h 43"/>
                  <a:gd name="T4" fmla="*/ 34 w 34"/>
                  <a:gd name="T5" fmla="*/ 43 h 43"/>
                  <a:gd name="T6" fmla="*/ 34 w 34"/>
                  <a:gd name="T7" fmla="*/ 43 h 43"/>
                  <a:gd name="T8" fmla="*/ 0 w 34"/>
                  <a:gd name="T9" fmla="*/ 0 h 43"/>
                  <a:gd name="T10" fmla="*/ 0 w 34"/>
                  <a:gd name="T11" fmla="*/ 0 h 43"/>
                </a:gdLst>
                <a:ahLst/>
                <a:cxnLst>
                  <a:cxn ang="0">
                    <a:pos x="T0" y="T1"/>
                  </a:cxn>
                  <a:cxn ang="0">
                    <a:pos x="T2" y="T3"/>
                  </a:cxn>
                  <a:cxn ang="0">
                    <a:pos x="T4" y="T5"/>
                  </a:cxn>
                  <a:cxn ang="0">
                    <a:pos x="T6" y="T7"/>
                  </a:cxn>
                  <a:cxn ang="0">
                    <a:pos x="T8" y="T9"/>
                  </a:cxn>
                  <a:cxn ang="0">
                    <a:pos x="T10" y="T11"/>
                  </a:cxn>
                </a:cxnLst>
                <a:rect l="0" t="0" r="r" b="b"/>
                <a:pathLst>
                  <a:path w="34" h="43">
                    <a:moveTo>
                      <a:pt x="0" y="0"/>
                    </a:moveTo>
                    <a:lnTo>
                      <a:pt x="1" y="0"/>
                    </a:lnTo>
                    <a:lnTo>
                      <a:pt x="34" y="43"/>
                    </a:lnTo>
                    <a:lnTo>
                      <a:pt x="34" y="43"/>
                    </a:lnTo>
                    <a:lnTo>
                      <a:pt x="0" y="0"/>
                    </a:lnTo>
                    <a:lnTo>
                      <a:pt x="0"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6" name="Freeform 403"/>
              <p:cNvSpPr>
                <a:spLocks/>
              </p:cNvSpPr>
              <p:nvPr/>
            </p:nvSpPr>
            <p:spPr bwMode="auto">
              <a:xfrm>
                <a:off x="4692" y="1994"/>
                <a:ext cx="436" cy="421"/>
              </a:xfrm>
              <a:custGeom>
                <a:avLst/>
                <a:gdLst>
                  <a:gd name="T0" fmla="*/ 292 w 436"/>
                  <a:gd name="T1" fmla="*/ 87 h 421"/>
                  <a:gd name="T2" fmla="*/ 249 w 436"/>
                  <a:gd name="T3" fmla="*/ 76 h 421"/>
                  <a:gd name="T4" fmla="*/ 227 w 436"/>
                  <a:gd name="T5" fmla="*/ 87 h 421"/>
                  <a:gd name="T6" fmla="*/ 217 w 436"/>
                  <a:gd name="T7" fmla="*/ 76 h 421"/>
                  <a:gd name="T8" fmla="*/ 184 w 436"/>
                  <a:gd name="T9" fmla="*/ 65 h 421"/>
                  <a:gd name="T10" fmla="*/ 184 w 436"/>
                  <a:gd name="T11" fmla="*/ 54 h 421"/>
                  <a:gd name="T12" fmla="*/ 173 w 436"/>
                  <a:gd name="T13" fmla="*/ 44 h 421"/>
                  <a:gd name="T14" fmla="*/ 130 w 436"/>
                  <a:gd name="T15" fmla="*/ 11 h 421"/>
                  <a:gd name="T16" fmla="*/ 97 w 436"/>
                  <a:gd name="T17" fmla="*/ 0 h 421"/>
                  <a:gd name="T18" fmla="*/ 54 w 436"/>
                  <a:gd name="T19" fmla="*/ 33 h 421"/>
                  <a:gd name="T20" fmla="*/ 65 w 436"/>
                  <a:gd name="T21" fmla="*/ 44 h 421"/>
                  <a:gd name="T22" fmla="*/ 54 w 436"/>
                  <a:gd name="T23" fmla="*/ 65 h 421"/>
                  <a:gd name="T24" fmla="*/ 43 w 436"/>
                  <a:gd name="T25" fmla="*/ 65 h 421"/>
                  <a:gd name="T26" fmla="*/ 33 w 436"/>
                  <a:gd name="T27" fmla="*/ 76 h 421"/>
                  <a:gd name="T28" fmla="*/ 0 w 436"/>
                  <a:gd name="T29" fmla="*/ 76 h 421"/>
                  <a:gd name="T30" fmla="*/ 0 w 436"/>
                  <a:gd name="T31" fmla="*/ 108 h 421"/>
                  <a:gd name="T32" fmla="*/ 22 w 436"/>
                  <a:gd name="T33" fmla="*/ 108 h 421"/>
                  <a:gd name="T34" fmla="*/ 65 w 436"/>
                  <a:gd name="T35" fmla="*/ 184 h 421"/>
                  <a:gd name="T36" fmla="*/ 87 w 436"/>
                  <a:gd name="T37" fmla="*/ 195 h 421"/>
                  <a:gd name="T38" fmla="*/ 97 w 436"/>
                  <a:gd name="T39" fmla="*/ 227 h 421"/>
                  <a:gd name="T40" fmla="*/ 97 w 436"/>
                  <a:gd name="T41" fmla="*/ 259 h 421"/>
                  <a:gd name="T42" fmla="*/ 130 w 436"/>
                  <a:gd name="T43" fmla="*/ 292 h 421"/>
                  <a:gd name="T44" fmla="*/ 162 w 436"/>
                  <a:gd name="T45" fmla="*/ 356 h 421"/>
                  <a:gd name="T46" fmla="*/ 173 w 436"/>
                  <a:gd name="T47" fmla="*/ 367 h 421"/>
                  <a:gd name="T48" fmla="*/ 184 w 436"/>
                  <a:gd name="T49" fmla="*/ 356 h 421"/>
                  <a:gd name="T50" fmla="*/ 227 w 436"/>
                  <a:gd name="T51" fmla="*/ 400 h 421"/>
                  <a:gd name="T52" fmla="*/ 238 w 436"/>
                  <a:gd name="T53" fmla="*/ 421 h 421"/>
                  <a:gd name="T54" fmla="*/ 326 w 436"/>
                  <a:gd name="T55" fmla="*/ 356 h 421"/>
                  <a:gd name="T56" fmla="*/ 380 w 436"/>
                  <a:gd name="T57" fmla="*/ 346 h 421"/>
                  <a:gd name="T58" fmla="*/ 390 w 436"/>
                  <a:gd name="T59" fmla="*/ 335 h 421"/>
                  <a:gd name="T60" fmla="*/ 411 w 436"/>
                  <a:gd name="T61" fmla="*/ 324 h 421"/>
                  <a:gd name="T62" fmla="*/ 422 w 436"/>
                  <a:gd name="T63" fmla="*/ 303 h 421"/>
                  <a:gd name="T64" fmla="*/ 436 w 436"/>
                  <a:gd name="T65" fmla="*/ 289 h 421"/>
                  <a:gd name="T66" fmla="*/ 436 w 436"/>
                  <a:gd name="T67" fmla="*/ 219 h 421"/>
                  <a:gd name="T68" fmla="*/ 434 w 436"/>
                  <a:gd name="T69" fmla="*/ 216 h 421"/>
                  <a:gd name="T70" fmla="*/ 411 w 436"/>
                  <a:gd name="T71" fmla="*/ 216 h 421"/>
                  <a:gd name="T72" fmla="*/ 411 w 436"/>
                  <a:gd name="T73" fmla="*/ 227 h 421"/>
                  <a:gd name="T74" fmla="*/ 347 w 436"/>
                  <a:gd name="T75" fmla="*/ 227 h 421"/>
                  <a:gd name="T76" fmla="*/ 326 w 436"/>
                  <a:gd name="T77" fmla="*/ 216 h 421"/>
                  <a:gd name="T78" fmla="*/ 347 w 436"/>
                  <a:gd name="T79" fmla="*/ 195 h 421"/>
                  <a:gd name="T80" fmla="*/ 326 w 436"/>
                  <a:gd name="T81" fmla="*/ 173 h 421"/>
                  <a:gd name="T82" fmla="*/ 326 w 436"/>
                  <a:gd name="T83" fmla="*/ 173 h 421"/>
                  <a:gd name="T84" fmla="*/ 326 w 436"/>
                  <a:gd name="T85" fmla="*/ 173 h 421"/>
                  <a:gd name="T86" fmla="*/ 326 w 436"/>
                  <a:gd name="T87" fmla="*/ 173 h 421"/>
                  <a:gd name="T88" fmla="*/ 326 w 436"/>
                  <a:gd name="T89" fmla="*/ 130 h 421"/>
                  <a:gd name="T90" fmla="*/ 293 w 436"/>
                  <a:gd name="T91" fmla="*/ 87 h 421"/>
                  <a:gd name="T92" fmla="*/ 292 w 436"/>
                  <a:gd name="T93" fmla="*/ 8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6" h="421">
                    <a:moveTo>
                      <a:pt x="292" y="87"/>
                    </a:moveTo>
                    <a:lnTo>
                      <a:pt x="249" y="76"/>
                    </a:lnTo>
                    <a:lnTo>
                      <a:pt x="227" y="87"/>
                    </a:lnTo>
                    <a:lnTo>
                      <a:pt x="217" y="76"/>
                    </a:lnTo>
                    <a:lnTo>
                      <a:pt x="184" y="65"/>
                    </a:lnTo>
                    <a:lnTo>
                      <a:pt x="184" y="54"/>
                    </a:lnTo>
                    <a:lnTo>
                      <a:pt x="173" y="44"/>
                    </a:lnTo>
                    <a:lnTo>
                      <a:pt x="130" y="11"/>
                    </a:lnTo>
                    <a:lnTo>
                      <a:pt x="97" y="0"/>
                    </a:lnTo>
                    <a:lnTo>
                      <a:pt x="54" y="33"/>
                    </a:lnTo>
                    <a:lnTo>
                      <a:pt x="65" y="44"/>
                    </a:lnTo>
                    <a:lnTo>
                      <a:pt x="54" y="65"/>
                    </a:lnTo>
                    <a:lnTo>
                      <a:pt x="43" y="65"/>
                    </a:lnTo>
                    <a:lnTo>
                      <a:pt x="33" y="76"/>
                    </a:lnTo>
                    <a:lnTo>
                      <a:pt x="0" y="76"/>
                    </a:lnTo>
                    <a:lnTo>
                      <a:pt x="0" y="108"/>
                    </a:lnTo>
                    <a:lnTo>
                      <a:pt x="22" y="108"/>
                    </a:lnTo>
                    <a:lnTo>
                      <a:pt x="65" y="184"/>
                    </a:lnTo>
                    <a:lnTo>
                      <a:pt x="87" y="195"/>
                    </a:lnTo>
                    <a:lnTo>
                      <a:pt x="97" y="227"/>
                    </a:lnTo>
                    <a:lnTo>
                      <a:pt x="97" y="259"/>
                    </a:lnTo>
                    <a:lnTo>
                      <a:pt x="130" y="292"/>
                    </a:lnTo>
                    <a:lnTo>
                      <a:pt x="162" y="356"/>
                    </a:lnTo>
                    <a:lnTo>
                      <a:pt x="173" y="367"/>
                    </a:lnTo>
                    <a:lnTo>
                      <a:pt x="184" y="356"/>
                    </a:lnTo>
                    <a:lnTo>
                      <a:pt x="227" y="400"/>
                    </a:lnTo>
                    <a:lnTo>
                      <a:pt x="238" y="421"/>
                    </a:lnTo>
                    <a:lnTo>
                      <a:pt x="326" y="356"/>
                    </a:lnTo>
                    <a:lnTo>
                      <a:pt x="380" y="346"/>
                    </a:lnTo>
                    <a:lnTo>
                      <a:pt x="390" y="335"/>
                    </a:lnTo>
                    <a:lnTo>
                      <a:pt x="411" y="324"/>
                    </a:lnTo>
                    <a:lnTo>
                      <a:pt x="422" y="303"/>
                    </a:lnTo>
                    <a:lnTo>
                      <a:pt x="436" y="289"/>
                    </a:lnTo>
                    <a:lnTo>
                      <a:pt x="436" y="219"/>
                    </a:lnTo>
                    <a:lnTo>
                      <a:pt x="434" y="216"/>
                    </a:lnTo>
                    <a:lnTo>
                      <a:pt x="411" y="216"/>
                    </a:lnTo>
                    <a:lnTo>
                      <a:pt x="411" y="227"/>
                    </a:lnTo>
                    <a:lnTo>
                      <a:pt x="347" y="227"/>
                    </a:lnTo>
                    <a:lnTo>
                      <a:pt x="326" y="216"/>
                    </a:lnTo>
                    <a:lnTo>
                      <a:pt x="347" y="195"/>
                    </a:lnTo>
                    <a:lnTo>
                      <a:pt x="326" y="173"/>
                    </a:lnTo>
                    <a:lnTo>
                      <a:pt x="326" y="173"/>
                    </a:lnTo>
                    <a:lnTo>
                      <a:pt x="326" y="173"/>
                    </a:lnTo>
                    <a:lnTo>
                      <a:pt x="326" y="173"/>
                    </a:lnTo>
                    <a:lnTo>
                      <a:pt x="326" y="130"/>
                    </a:lnTo>
                    <a:lnTo>
                      <a:pt x="293" y="87"/>
                    </a:lnTo>
                    <a:lnTo>
                      <a:pt x="292" y="87"/>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7" name="Freeform 404"/>
              <p:cNvSpPr>
                <a:spLocks/>
              </p:cNvSpPr>
              <p:nvPr/>
            </p:nvSpPr>
            <p:spPr bwMode="auto">
              <a:xfrm>
                <a:off x="4692" y="1994"/>
                <a:ext cx="436" cy="421"/>
              </a:xfrm>
              <a:custGeom>
                <a:avLst/>
                <a:gdLst>
                  <a:gd name="T0" fmla="*/ 292 w 436"/>
                  <a:gd name="T1" fmla="*/ 87 h 421"/>
                  <a:gd name="T2" fmla="*/ 249 w 436"/>
                  <a:gd name="T3" fmla="*/ 76 h 421"/>
                  <a:gd name="T4" fmla="*/ 227 w 436"/>
                  <a:gd name="T5" fmla="*/ 87 h 421"/>
                  <a:gd name="T6" fmla="*/ 217 w 436"/>
                  <a:gd name="T7" fmla="*/ 76 h 421"/>
                  <a:gd name="T8" fmla="*/ 184 w 436"/>
                  <a:gd name="T9" fmla="*/ 65 h 421"/>
                  <a:gd name="T10" fmla="*/ 184 w 436"/>
                  <a:gd name="T11" fmla="*/ 54 h 421"/>
                  <a:gd name="T12" fmla="*/ 173 w 436"/>
                  <a:gd name="T13" fmla="*/ 44 h 421"/>
                  <a:gd name="T14" fmla="*/ 130 w 436"/>
                  <a:gd name="T15" fmla="*/ 11 h 421"/>
                  <a:gd name="T16" fmla="*/ 97 w 436"/>
                  <a:gd name="T17" fmla="*/ 0 h 421"/>
                  <a:gd name="T18" fmla="*/ 54 w 436"/>
                  <a:gd name="T19" fmla="*/ 33 h 421"/>
                  <a:gd name="T20" fmla="*/ 65 w 436"/>
                  <a:gd name="T21" fmla="*/ 44 h 421"/>
                  <a:gd name="T22" fmla="*/ 54 w 436"/>
                  <a:gd name="T23" fmla="*/ 65 h 421"/>
                  <a:gd name="T24" fmla="*/ 43 w 436"/>
                  <a:gd name="T25" fmla="*/ 65 h 421"/>
                  <a:gd name="T26" fmla="*/ 33 w 436"/>
                  <a:gd name="T27" fmla="*/ 76 h 421"/>
                  <a:gd name="T28" fmla="*/ 0 w 436"/>
                  <a:gd name="T29" fmla="*/ 76 h 421"/>
                  <a:gd name="T30" fmla="*/ 0 w 436"/>
                  <a:gd name="T31" fmla="*/ 108 h 421"/>
                  <a:gd name="T32" fmla="*/ 22 w 436"/>
                  <a:gd name="T33" fmla="*/ 108 h 421"/>
                  <a:gd name="T34" fmla="*/ 65 w 436"/>
                  <a:gd name="T35" fmla="*/ 184 h 421"/>
                  <a:gd name="T36" fmla="*/ 87 w 436"/>
                  <a:gd name="T37" fmla="*/ 195 h 421"/>
                  <a:gd name="T38" fmla="*/ 97 w 436"/>
                  <a:gd name="T39" fmla="*/ 227 h 421"/>
                  <a:gd name="T40" fmla="*/ 97 w 436"/>
                  <a:gd name="T41" fmla="*/ 259 h 421"/>
                  <a:gd name="T42" fmla="*/ 130 w 436"/>
                  <a:gd name="T43" fmla="*/ 292 h 421"/>
                  <a:gd name="T44" fmla="*/ 162 w 436"/>
                  <a:gd name="T45" fmla="*/ 356 h 421"/>
                  <a:gd name="T46" fmla="*/ 173 w 436"/>
                  <a:gd name="T47" fmla="*/ 367 h 421"/>
                  <a:gd name="T48" fmla="*/ 184 w 436"/>
                  <a:gd name="T49" fmla="*/ 356 h 421"/>
                  <a:gd name="T50" fmla="*/ 227 w 436"/>
                  <a:gd name="T51" fmla="*/ 400 h 421"/>
                  <a:gd name="T52" fmla="*/ 238 w 436"/>
                  <a:gd name="T53" fmla="*/ 421 h 421"/>
                  <a:gd name="T54" fmla="*/ 326 w 436"/>
                  <a:gd name="T55" fmla="*/ 356 h 421"/>
                  <a:gd name="T56" fmla="*/ 380 w 436"/>
                  <a:gd name="T57" fmla="*/ 346 h 421"/>
                  <a:gd name="T58" fmla="*/ 390 w 436"/>
                  <a:gd name="T59" fmla="*/ 335 h 421"/>
                  <a:gd name="T60" fmla="*/ 411 w 436"/>
                  <a:gd name="T61" fmla="*/ 324 h 421"/>
                  <a:gd name="T62" fmla="*/ 422 w 436"/>
                  <a:gd name="T63" fmla="*/ 303 h 421"/>
                  <a:gd name="T64" fmla="*/ 436 w 436"/>
                  <a:gd name="T65" fmla="*/ 289 h 421"/>
                  <a:gd name="T66" fmla="*/ 436 w 436"/>
                  <a:gd name="T67" fmla="*/ 219 h 421"/>
                  <a:gd name="T68" fmla="*/ 434 w 436"/>
                  <a:gd name="T69" fmla="*/ 216 h 421"/>
                  <a:gd name="T70" fmla="*/ 411 w 436"/>
                  <a:gd name="T71" fmla="*/ 216 h 421"/>
                  <a:gd name="T72" fmla="*/ 411 w 436"/>
                  <a:gd name="T73" fmla="*/ 227 h 421"/>
                  <a:gd name="T74" fmla="*/ 347 w 436"/>
                  <a:gd name="T75" fmla="*/ 227 h 421"/>
                  <a:gd name="T76" fmla="*/ 326 w 436"/>
                  <a:gd name="T77" fmla="*/ 216 h 421"/>
                  <a:gd name="T78" fmla="*/ 347 w 436"/>
                  <a:gd name="T79" fmla="*/ 195 h 421"/>
                  <a:gd name="T80" fmla="*/ 326 w 436"/>
                  <a:gd name="T81" fmla="*/ 173 h 421"/>
                  <a:gd name="T82" fmla="*/ 326 w 436"/>
                  <a:gd name="T83" fmla="*/ 173 h 421"/>
                  <a:gd name="T84" fmla="*/ 326 w 436"/>
                  <a:gd name="T85" fmla="*/ 173 h 421"/>
                  <a:gd name="T86" fmla="*/ 326 w 436"/>
                  <a:gd name="T87" fmla="*/ 173 h 421"/>
                  <a:gd name="T88" fmla="*/ 326 w 436"/>
                  <a:gd name="T89" fmla="*/ 130 h 421"/>
                  <a:gd name="T90" fmla="*/ 293 w 436"/>
                  <a:gd name="T91" fmla="*/ 87 h 421"/>
                  <a:gd name="T92" fmla="*/ 292 w 436"/>
                  <a:gd name="T93" fmla="*/ 87 h 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36" h="421">
                    <a:moveTo>
                      <a:pt x="292" y="87"/>
                    </a:moveTo>
                    <a:lnTo>
                      <a:pt x="249" y="76"/>
                    </a:lnTo>
                    <a:lnTo>
                      <a:pt x="227" y="87"/>
                    </a:lnTo>
                    <a:lnTo>
                      <a:pt x="217" y="76"/>
                    </a:lnTo>
                    <a:lnTo>
                      <a:pt x="184" y="65"/>
                    </a:lnTo>
                    <a:lnTo>
                      <a:pt x="184" y="54"/>
                    </a:lnTo>
                    <a:lnTo>
                      <a:pt x="173" y="44"/>
                    </a:lnTo>
                    <a:lnTo>
                      <a:pt x="130" y="11"/>
                    </a:lnTo>
                    <a:lnTo>
                      <a:pt x="97" y="0"/>
                    </a:lnTo>
                    <a:lnTo>
                      <a:pt x="54" y="33"/>
                    </a:lnTo>
                    <a:lnTo>
                      <a:pt x="65" y="44"/>
                    </a:lnTo>
                    <a:lnTo>
                      <a:pt x="54" y="65"/>
                    </a:lnTo>
                    <a:lnTo>
                      <a:pt x="43" y="65"/>
                    </a:lnTo>
                    <a:lnTo>
                      <a:pt x="33" y="76"/>
                    </a:lnTo>
                    <a:lnTo>
                      <a:pt x="0" y="76"/>
                    </a:lnTo>
                    <a:lnTo>
                      <a:pt x="0" y="108"/>
                    </a:lnTo>
                    <a:lnTo>
                      <a:pt x="22" y="108"/>
                    </a:lnTo>
                    <a:lnTo>
                      <a:pt x="65" y="184"/>
                    </a:lnTo>
                    <a:lnTo>
                      <a:pt x="87" y="195"/>
                    </a:lnTo>
                    <a:lnTo>
                      <a:pt x="97" y="227"/>
                    </a:lnTo>
                    <a:lnTo>
                      <a:pt x="97" y="259"/>
                    </a:lnTo>
                    <a:lnTo>
                      <a:pt x="130" y="292"/>
                    </a:lnTo>
                    <a:lnTo>
                      <a:pt x="162" y="356"/>
                    </a:lnTo>
                    <a:lnTo>
                      <a:pt x="173" y="367"/>
                    </a:lnTo>
                    <a:lnTo>
                      <a:pt x="184" y="356"/>
                    </a:lnTo>
                    <a:lnTo>
                      <a:pt x="227" y="400"/>
                    </a:lnTo>
                    <a:lnTo>
                      <a:pt x="238" y="421"/>
                    </a:lnTo>
                    <a:lnTo>
                      <a:pt x="326" y="356"/>
                    </a:lnTo>
                    <a:lnTo>
                      <a:pt x="380" y="346"/>
                    </a:lnTo>
                    <a:lnTo>
                      <a:pt x="390" y="335"/>
                    </a:lnTo>
                    <a:lnTo>
                      <a:pt x="411" y="324"/>
                    </a:lnTo>
                    <a:lnTo>
                      <a:pt x="422" y="303"/>
                    </a:lnTo>
                    <a:lnTo>
                      <a:pt x="436" y="289"/>
                    </a:lnTo>
                    <a:lnTo>
                      <a:pt x="436" y="219"/>
                    </a:lnTo>
                    <a:lnTo>
                      <a:pt x="434" y="216"/>
                    </a:lnTo>
                    <a:lnTo>
                      <a:pt x="411" y="216"/>
                    </a:lnTo>
                    <a:lnTo>
                      <a:pt x="411" y="227"/>
                    </a:lnTo>
                    <a:lnTo>
                      <a:pt x="347" y="227"/>
                    </a:lnTo>
                    <a:lnTo>
                      <a:pt x="326" y="216"/>
                    </a:lnTo>
                    <a:lnTo>
                      <a:pt x="347" y="195"/>
                    </a:lnTo>
                    <a:lnTo>
                      <a:pt x="326" y="173"/>
                    </a:lnTo>
                    <a:lnTo>
                      <a:pt x="326" y="173"/>
                    </a:lnTo>
                    <a:lnTo>
                      <a:pt x="326" y="173"/>
                    </a:lnTo>
                    <a:lnTo>
                      <a:pt x="326" y="173"/>
                    </a:lnTo>
                    <a:lnTo>
                      <a:pt x="326" y="130"/>
                    </a:lnTo>
                    <a:lnTo>
                      <a:pt x="293" y="87"/>
                    </a:lnTo>
                    <a:lnTo>
                      <a:pt x="292" y="87"/>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38" name="Freeform 405"/>
              <p:cNvSpPr>
                <a:spLocks/>
              </p:cNvSpPr>
              <p:nvPr/>
            </p:nvSpPr>
            <p:spPr bwMode="auto">
              <a:xfrm>
                <a:off x="5018" y="2156"/>
                <a:ext cx="110" cy="65"/>
              </a:xfrm>
              <a:custGeom>
                <a:avLst/>
                <a:gdLst>
                  <a:gd name="T0" fmla="*/ 110 w 110"/>
                  <a:gd name="T1" fmla="*/ 9 h 65"/>
                  <a:gd name="T2" fmla="*/ 85 w 110"/>
                  <a:gd name="T3" fmla="*/ 33 h 65"/>
                  <a:gd name="T4" fmla="*/ 22 w 110"/>
                  <a:gd name="T5" fmla="*/ 33 h 65"/>
                  <a:gd name="T6" fmla="*/ 31 w 110"/>
                  <a:gd name="T7" fmla="*/ 0 h 65"/>
                  <a:gd name="T8" fmla="*/ 22 w 110"/>
                  <a:gd name="T9" fmla="*/ 0 h 65"/>
                  <a:gd name="T10" fmla="*/ 0 w 110"/>
                  <a:gd name="T11" fmla="*/ 11 h 65"/>
                  <a:gd name="T12" fmla="*/ 21 w 110"/>
                  <a:gd name="T13" fmla="*/ 33 h 65"/>
                  <a:gd name="T14" fmla="*/ 0 w 110"/>
                  <a:gd name="T15" fmla="*/ 54 h 65"/>
                  <a:gd name="T16" fmla="*/ 21 w 110"/>
                  <a:gd name="T17" fmla="*/ 65 h 65"/>
                  <a:gd name="T18" fmla="*/ 85 w 110"/>
                  <a:gd name="T19" fmla="*/ 65 h 65"/>
                  <a:gd name="T20" fmla="*/ 85 w 110"/>
                  <a:gd name="T21" fmla="*/ 54 h 65"/>
                  <a:gd name="T22" fmla="*/ 108 w 110"/>
                  <a:gd name="T23" fmla="*/ 54 h 65"/>
                  <a:gd name="T24" fmla="*/ 110 w 110"/>
                  <a:gd name="T25" fmla="*/ 57 h 65"/>
                  <a:gd name="T26" fmla="*/ 110 w 110"/>
                  <a:gd name="T2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65">
                    <a:moveTo>
                      <a:pt x="110" y="9"/>
                    </a:moveTo>
                    <a:lnTo>
                      <a:pt x="85" y="33"/>
                    </a:lnTo>
                    <a:lnTo>
                      <a:pt x="22" y="33"/>
                    </a:lnTo>
                    <a:lnTo>
                      <a:pt x="31" y="0"/>
                    </a:lnTo>
                    <a:lnTo>
                      <a:pt x="22" y="0"/>
                    </a:lnTo>
                    <a:lnTo>
                      <a:pt x="0" y="11"/>
                    </a:lnTo>
                    <a:lnTo>
                      <a:pt x="21" y="33"/>
                    </a:lnTo>
                    <a:lnTo>
                      <a:pt x="0" y="54"/>
                    </a:lnTo>
                    <a:lnTo>
                      <a:pt x="21" y="65"/>
                    </a:lnTo>
                    <a:lnTo>
                      <a:pt x="85" y="65"/>
                    </a:lnTo>
                    <a:lnTo>
                      <a:pt x="85" y="54"/>
                    </a:lnTo>
                    <a:lnTo>
                      <a:pt x="108" y="54"/>
                    </a:lnTo>
                    <a:lnTo>
                      <a:pt x="110" y="57"/>
                    </a:lnTo>
                    <a:lnTo>
                      <a:pt x="110" y="9"/>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739" name="Freeform 406"/>
              <p:cNvSpPr>
                <a:spLocks/>
              </p:cNvSpPr>
              <p:nvPr/>
            </p:nvSpPr>
            <p:spPr bwMode="auto">
              <a:xfrm>
                <a:off x="5018" y="2156"/>
                <a:ext cx="110" cy="65"/>
              </a:xfrm>
              <a:custGeom>
                <a:avLst/>
                <a:gdLst>
                  <a:gd name="T0" fmla="*/ 110 w 110"/>
                  <a:gd name="T1" fmla="*/ 9 h 65"/>
                  <a:gd name="T2" fmla="*/ 85 w 110"/>
                  <a:gd name="T3" fmla="*/ 33 h 65"/>
                  <a:gd name="T4" fmla="*/ 22 w 110"/>
                  <a:gd name="T5" fmla="*/ 33 h 65"/>
                  <a:gd name="T6" fmla="*/ 31 w 110"/>
                  <a:gd name="T7" fmla="*/ 0 h 65"/>
                  <a:gd name="T8" fmla="*/ 22 w 110"/>
                  <a:gd name="T9" fmla="*/ 0 h 65"/>
                  <a:gd name="T10" fmla="*/ 0 w 110"/>
                  <a:gd name="T11" fmla="*/ 11 h 65"/>
                  <a:gd name="T12" fmla="*/ 21 w 110"/>
                  <a:gd name="T13" fmla="*/ 33 h 65"/>
                  <a:gd name="T14" fmla="*/ 0 w 110"/>
                  <a:gd name="T15" fmla="*/ 54 h 65"/>
                  <a:gd name="T16" fmla="*/ 21 w 110"/>
                  <a:gd name="T17" fmla="*/ 65 h 65"/>
                  <a:gd name="T18" fmla="*/ 85 w 110"/>
                  <a:gd name="T19" fmla="*/ 65 h 65"/>
                  <a:gd name="T20" fmla="*/ 85 w 110"/>
                  <a:gd name="T21" fmla="*/ 54 h 65"/>
                  <a:gd name="T22" fmla="*/ 108 w 110"/>
                  <a:gd name="T23" fmla="*/ 54 h 65"/>
                  <a:gd name="T24" fmla="*/ 110 w 110"/>
                  <a:gd name="T25" fmla="*/ 57 h 65"/>
                  <a:gd name="T26" fmla="*/ 110 w 110"/>
                  <a:gd name="T27" fmla="*/ 9 h 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10" h="65">
                    <a:moveTo>
                      <a:pt x="110" y="9"/>
                    </a:moveTo>
                    <a:lnTo>
                      <a:pt x="85" y="33"/>
                    </a:lnTo>
                    <a:lnTo>
                      <a:pt x="22" y="33"/>
                    </a:lnTo>
                    <a:lnTo>
                      <a:pt x="31" y="0"/>
                    </a:lnTo>
                    <a:lnTo>
                      <a:pt x="22" y="0"/>
                    </a:lnTo>
                    <a:lnTo>
                      <a:pt x="0" y="11"/>
                    </a:lnTo>
                    <a:lnTo>
                      <a:pt x="21" y="33"/>
                    </a:lnTo>
                    <a:lnTo>
                      <a:pt x="0" y="54"/>
                    </a:lnTo>
                    <a:lnTo>
                      <a:pt x="21" y="65"/>
                    </a:lnTo>
                    <a:lnTo>
                      <a:pt x="85" y="65"/>
                    </a:lnTo>
                    <a:lnTo>
                      <a:pt x="85" y="54"/>
                    </a:lnTo>
                    <a:lnTo>
                      <a:pt x="108" y="54"/>
                    </a:lnTo>
                    <a:lnTo>
                      <a:pt x="110" y="57"/>
                    </a:lnTo>
                    <a:lnTo>
                      <a:pt x="110" y="9"/>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26" name="Freeform 408"/>
            <p:cNvSpPr>
              <a:spLocks/>
            </p:cNvSpPr>
            <p:nvPr/>
          </p:nvSpPr>
          <p:spPr bwMode="auto">
            <a:xfrm>
              <a:off x="7845426" y="2516188"/>
              <a:ext cx="274638" cy="477837"/>
            </a:xfrm>
            <a:custGeom>
              <a:avLst/>
              <a:gdLst>
                <a:gd name="T0" fmla="*/ 162 w 173"/>
                <a:gd name="T1" fmla="*/ 280 h 301"/>
                <a:gd name="T2" fmla="*/ 162 w 173"/>
                <a:gd name="T3" fmla="*/ 238 h 301"/>
                <a:gd name="T4" fmla="*/ 141 w 173"/>
                <a:gd name="T5" fmla="*/ 238 h 301"/>
                <a:gd name="T6" fmla="*/ 141 w 173"/>
                <a:gd name="T7" fmla="*/ 216 h 301"/>
                <a:gd name="T8" fmla="*/ 130 w 173"/>
                <a:gd name="T9" fmla="*/ 216 h 301"/>
                <a:gd name="T10" fmla="*/ 130 w 173"/>
                <a:gd name="T11" fmla="*/ 195 h 301"/>
                <a:gd name="T12" fmla="*/ 162 w 173"/>
                <a:gd name="T13" fmla="*/ 195 h 301"/>
                <a:gd name="T14" fmla="*/ 173 w 173"/>
                <a:gd name="T15" fmla="*/ 184 h 301"/>
                <a:gd name="T16" fmla="*/ 141 w 173"/>
                <a:gd name="T17" fmla="*/ 162 h 301"/>
                <a:gd name="T18" fmla="*/ 130 w 173"/>
                <a:gd name="T19" fmla="*/ 162 h 301"/>
                <a:gd name="T20" fmla="*/ 130 w 173"/>
                <a:gd name="T21" fmla="*/ 184 h 301"/>
                <a:gd name="T22" fmla="*/ 119 w 173"/>
                <a:gd name="T23" fmla="*/ 162 h 301"/>
                <a:gd name="T24" fmla="*/ 119 w 173"/>
                <a:gd name="T25" fmla="*/ 130 h 301"/>
                <a:gd name="T26" fmla="*/ 108 w 173"/>
                <a:gd name="T27" fmla="*/ 130 h 301"/>
                <a:gd name="T28" fmla="*/ 98 w 173"/>
                <a:gd name="T29" fmla="*/ 98 h 301"/>
                <a:gd name="T30" fmla="*/ 76 w 173"/>
                <a:gd name="T31" fmla="*/ 98 h 301"/>
                <a:gd name="T32" fmla="*/ 98 w 173"/>
                <a:gd name="T33" fmla="*/ 98 h 301"/>
                <a:gd name="T34" fmla="*/ 98 w 173"/>
                <a:gd name="T35" fmla="*/ 97 h 301"/>
                <a:gd name="T36" fmla="*/ 108 w 173"/>
                <a:gd name="T37" fmla="*/ 97 h 301"/>
                <a:gd name="T38" fmla="*/ 98 w 173"/>
                <a:gd name="T39" fmla="*/ 76 h 301"/>
                <a:gd name="T40" fmla="*/ 98 w 173"/>
                <a:gd name="T41" fmla="*/ 76 h 301"/>
                <a:gd name="T42" fmla="*/ 98 w 173"/>
                <a:gd name="T43" fmla="*/ 76 h 301"/>
                <a:gd name="T44" fmla="*/ 108 w 173"/>
                <a:gd name="T45" fmla="*/ 64 h 301"/>
                <a:gd name="T46" fmla="*/ 162 w 173"/>
                <a:gd name="T47" fmla="*/ 64 h 301"/>
                <a:gd name="T48" fmla="*/ 141 w 173"/>
                <a:gd name="T49" fmla="*/ 22 h 301"/>
                <a:gd name="T50" fmla="*/ 98 w 173"/>
                <a:gd name="T51" fmla="*/ 0 h 301"/>
                <a:gd name="T52" fmla="*/ 54 w 173"/>
                <a:gd name="T53" fmla="*/ 22 h 301"/>
                <a:gd name="T54" fmla="*/ 54 w 173"/>
                <a:gd name="T55" fmla="*/ 33 h 301"/>
                <a:gd name="T56" fmla="*/ 43 w 173"/>
                <a:gd name="T57" fmla="*/ 54 h 301"/>
                <a:gd name="T58" fmla="*/ 43 w 173"/>
                <a:gd name="T59" fmla="*/ 53 h 301"/>
                <a:gd name="T60" fmla="*/ 43 w 173"/>
                <a:gd name="T61" fmla="*/ 54 h 301"/>
                <a:gd name="T62" fmla="*/ 33 w 173"/>
                <a:gd name="T63" fmla="*/ 33 h 301"/>
                <a:gd name="T64" fmla="*/ 0 w 173"/>
                <a:gd name="T65" fmla="*/ 76 h 301"/>
                <a:gd name="T66" fmla="*/ 11 w 173"/>
                <a:gd name="T67" fmla="*/ 108 h 301"/>
                <a:gd name="T68" fmla="*/ 11 w 173"/>
                <a:gd name="T69" fmla="*/ 130 h 301"/>
                <a:gd name="T70" fmla="*/ 43 w 173"/>
                <a:gd name="T71" fmla="*/ 161 h 301"/>
                <a:gd name="T72" fmla="*/ 43 w 173"/>
                <a:gd name="T73" fmla="*/ 161 h 301"/>
                <a:gd name="T74" fmla="*/ 43 w 173"/>
                <a:gd name="T75" fmla="*/ 162 h 301"/>
                <a:gd name="T76" fmla="*/ 54 w 173"/>
                <a:gd name="T77" fmla="*/ 184 h 301"/>
                <a:gd name="T78" fmla="*/ 76 w 173"/>
                <a:gd name="T79" fmla="*/ 195 h 301"/>
                <a:gd name="T80" fmla="*/ 54 w 173"/>
                <a:gd name="T81" fmla="*/ 216 h 301"/>
                <a:gd name="T82" fmla="*/ 54 w 173"/>
                <a:gd name="T83" fmla="*/ 238 h 301"/>
                <a:gd name="T84" fmla="*/ 43 w 173"/>
                <a:gd name="T85" fmla="*/ 238 h 301"/>
                <a:gd name="T86" fmla="*/ 54 w 173"/>
                <a:gd name="T87" fmla="*/ 249 h 301"/>
                <a:gd name="T88" fmla="*/ 54 w 173"/>
                <a:gd name="T89" fmla="*/ 280 h 301"/>
                <a:gd name="T90" fmla="*/ 107 w 173"/>
                <a:gd name="T91" fmla="*/ 301 h 301"/>
                <a:gd name="T92" fmla="*/ 162 w 173"/>
                <a:gd name="T93" fmla="*/ 301 h 301"/>
                <a:gd name="T94" fmla="*/ 162 w 173"/>
                <a:gd name="T95" fmla="*/ 280 h 301"/>
                <a:gd name="T96" fmla="*/ 162 w 173"/>
                <a:gd name="T97" fmla="*/ 2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01">
                  <a:moveTo>
                    <a:pt x="162" y="280"/>
                  </a:moveTo>
                  <a:lnTo>
                    <a:pt x="162" y="238"/>
                  </a:lnTo>
                  <a:lnTo>
                    <a:pt x="141" y="238"/>
                  </a:lnTo>
                  <a:lnTo>
                    <a:pt x="141" y="216"/>
                  </a:lnTo>
                  <a:lnTo>
                    <a:pt x="130" y="216"/>
                  </a:lnTo>
                  <a:lnTo>
                    <a:pt x="130" y="195"/>
                  </a:lnTo>
                  <a:lnTo>
                    <a:pt x="162" y="195"/>
                  </a:lnTo>
                  <a:lnTo>
                    <a:pt x="173" y="184"/>
                  </a:lnTo>
                  <a:lnTo>
                    <a:pt x="141" y="162"/>
                  </a:lnTo>
                  <a:lnTo>
                    <a:pt x="130" y="162"/>
                  </a:lnTo>
                  <a:lnTo>
                    <a:pt x="130" y="184"/>
                  </a:lnTo>
                  <a:lnTo>
                    <a:pt x="119" y="162"/>
                  </a:lnTo>
                  <a:lnTo>
                    <a:pt x="119" y="130"/>
                  </a:lnTo>
                  <a:lnTo>
                    <a:pt x="108" y="130"/>
                  </a:lnTo>
                  <a:lnTo>
                    <a:pt x="98" y="98"/>
                  </a:lnTo>
                  <a:lnTo>
                    <a:pt x="76" y="98"/>
                  </a:lnTo>
                  <a:lnTo>
                    <a:pt x="98" y="98"/>
                  </a:lnTo>
                  <a:lnTo>
                    <a:pt x="98" y="97"/>
                  </a:lnTo>
                  <a:lnTo>
                    <a:pt x="108" y="97"/>
                  </a:lnTo>
                  <a:lnTo>
                    <a:pt x="98" y="76"/>
                  </a:lnTo>
                  <a:lnTo>
                    <a:pt x="98" y="76"/>
                  </a:lnTo>
                  <a:lnTo>
                    <a:pt x="98" y="76"/>
                  </a:lnTo>
                  <a:lnTo>
                    <a:pt x="108" y="64"/>
                  </a:lnTo>
                  <a:lnTo>
                    <a:pt x="162" y="64"/>
                  </a:lnTo>
                  <a:lnTo>
                    <a:pt x="141" y="22"/>
                  </a:lnTo>
                  <a:lnTo>
                    <a:pt x="98" y="0"/>
                  </a:lnTo>
                  <a:lnTo>
                    <a:pt x="54" y="22"/>
                  </a:lnTo>
                  <a:lnTo>
                    <a:pt x="54" y="33"/>
                  </a:lnTo>
                  <a:lnTo>
                    <a:pt x="43" y="54"/>
                  </a:lnTo>
                  <a:lnTo>
                    <a:pt x="43" y="53"/>
                  </a:lnTo>
                  <a:lnTo>
                    <a:pt x="43" y="54"/>
                  </a:lnTo>
                  <a:lnTo>
                    <a:pt x="33" y="33"/>
                  </a:lnTo>
                  <a:lnTo>
                    <a:pt x="0" y="76"/>
                  </a:lnTo>
                  <a:lnTo>
                    <a:pt x="11" y="108"/>
                  </a:lnTo>
                  <a:lnTo>
                    <a:pt x="11" y="130"/>
                  </a:lnTo>
                  <a:lnTo>
                    <a:pt x="43" y="161"/>
                  </a:lnTo>
                  <a:lnTo>
                    <a:pt x="43" y="161"/>
                  </a:lnTo>
                  <a:lnTo>
                    <a:pt x="43" y="162"/>
                  </a:lnTo>
                  <a:lnTo>
                    <a:pt x="54" y="184"/>
                  </a:lnTo>
                  <a:lnTo>
                    <a:pt x="76" y="195"/>
                  </a:lnTo>
                  <a:lnTo>
                    <a:pt x="54" y="216"/>
                  </a:lnTo>
                  <a:lnTo>
                    <a:pt x="54" y="238"/>
                  </a:lnTo>
                  <a:lnTo>
                    <a:pt x="43" y="238"/>
                  </a:lnTo>
                  <a:lnTo>
                    <a:pt x="54" y="249"/>
                  </a:lnTo>
                  <a:lnTo>
                    <a:pt x="54" y="280"/>
                  </a:lnTo>
                  <a:lnTo>
                    <a:pt x="107" y="301"/>
                  </a:lnTo>
                  <a:lnTo>
                    <a:pt x="162" y="301"/>
                  </a:lnTo>
                  <a:lnTo>
                    <a:pt x="162" y="280"/>
                  </a:lnTo>
                  <a:lnTo>
                    <a:pt x="162" y="28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7" name="Freeform 409"/>
            <p:cNvSpPr>
              <a:spLocks/>
            </p:cNvSpPr>
            <p:nvPr/>
          </p:nvSpPr>
          <p:spPr bwMode="auto">
            <a:xfrm>
              <a:off x="7845426" y="2516188"/>
              <a:ext cx="274638" cy="477837"/>
            </a:xfrm>
            <a:custGeom>
              <a:avLst/>
              <a:gdLst>
                <a:gd name="T0" fmla="*/ 162 w 173"/>
                <a:gd name="T1" fmla="*/ 280 h 301"/>
                <a:gd name="T2" fmla="*/ 162 w 173"/>
                <a:gd name="T3" fmla="*/ 238 h 301"/>
                <a:gd name="T4" fmla="*/ 141 w 173"/>
                <a:gd name="T5" fmla="*/ 238 h 301"/>
                <a:gd name="T6" fmla="*/ 141 w 173"/>
                <a:gd name="T7" fmla="*/ 216 h 301"/>
                <a:gd name="T8" fmla="*/ 130 w 173"/>
                <a:gd name="T9" fmla="*/ 216 h 301"/>
                <a:gd name="T10" fmla="*/ 130 w 173"/>
                <a:gd name="T11" fmla="*/ 195 h 301"/>
                <a:gd name="T12" fmla="*/ 162 w 173"/>
                <a:gd name="T13" fmla="*/ 195 h 301"/>
                <a:gd name="T14" fmla="*/ 173 w 173"/>
                <a:gd name="T15" fmla="*/ 184 h 301"/>
                <a:gd name="T16" fmla="*/ 141 w 173"/>
                <a:gd name="T17" fmla="*/ 162 h 301"/>
                <a:gd name="T18" fmla="*/ 130 w 173"/>
                <a:gd name="T19" fmla="*/ 162 h 301"/>
                <a:gd name="T20" fmla="*/ 130 w 173"/>
                <a:gd name="T21" fmla="*/ 184 h 301"/>
                <a:gd name="T22" fmla="*/ 119 w 173"/>
                <a:gd name="T23" fmla="*/ 162 h 301"/>
                <a:gd name="T24" fmla="*/ 119 w 173"/>
                <a:gd name="T25" fmla="*/ 130 h 301"/>
                <a:gd name="T26" fmla="*/ 108 w 173"/>
                <a:gd name="T27" fmla="*/ 130 h 301"/>
                <a:gd name="T28" fmla="*/ 98 w 173"/>
                <a:gd name="T29" fmla="*/ 98 h 301"/>
                <a:gd name="T30" fmla="*/ 76 w 173"/>
                <a:gd name="T31" fmla="*/ 98 h 301"/>
                <a:gd name="T32" fmla="*/ 98 w 173"/>
                <a:gd name="T33" fmla="*/ 98 h 301"/>
                <a:gd name="T34" fmla="*/ 98 w 173"/>
                <a:gd name="T35" fmla="*/ 97 h 301"/>
                <a:gd name="T36" fmla="*/ 108 w 173"/>
                <a:gd name="T37" fmla="*/ 97 h 301"/>
                <a:gd name="T38" fmla="*/ 98 w 173"/>
                <a:gd name="T39" fmla="*/ 76 h 301"/>
                <a:gd name="T40" fmla="*/ 98 w 173"/>
                <a:gd name="T41" fmla="*/ 76 h 301"/>
                <a:gd name="T42" fmla="*/ 98 w 173"/>
                <a:gd name="T43" fmla="*/ 76 h 301"/>
                <a:gd name="T44" fmla="*/ 108 w 173"/>
                <a:gd name="T45" fmla="*/ 64 h 301"/>
                <a:gd name="T46" fmla="*/ 162 w 173"/>
                <a:gd name="T47" fmla="*/ 64 h 301"/>
                <a:gd name="T48" fmla="*/ 141 w 173"/>
                <a:gd name="T49" fmla="*/ 22 h 301"/>
                <a:gd name="T50" fmla="*/ 98 w 173"/>
                <a:gd name="T51" fmla="*/ 0 h 301"/>
                <a:gd name="T52" fmla="*/ 54 w 173"/>
                <a:gd name="T53" fmla="*/ 22 h 301"/>
                <a:gd name="T54" fmla="*/ 54 w 173"/>
                <a:gd name="T55" fmla="*/ 33 h 301"/>
                <a:gd name="T56" fmla="*/ 43 w 173"/>
                <a:gd name="T57" fmla="*/ 54 h 301"/>
                <a:gd name="T58" fmla="*/ 43 w 173"/>
                <a:gd name="T59" fmla="*/ 53 h 301"/>
                <a:gd name="T60" fmla="*/ 43 w 173"/>
                <a:gd name="T61" fmla="*/ 54 h 301"/>
                <a:gd name="T62" fmla="*/ 33 w 173"/>
                <a:gd name="T63" fmla="*/ 33 h 301"/>
                <a:gd name="T64" fmla="*/ 0 w 173"/>
                <a:gd name="T65" fmla="*/ 76 h 301"/>
                <a:gd name="T66" fmla="*/ 11 w 173"/>
                <a:gd name="T67" fmla="*/ 108 h 301"/>
                <a:gd name="T68" fmla="*/ 11 w 173"/>
                <a:gd name="T69" fmla="*/ 130 h 301"/>
                <a:gd name="T70" fmla="*/ 43 w 173"/>
                <a:gd name="T71" fmla="*/ 161 h 301"/>
                <a:gd name="T72" fmla="*/ 43 w 173"/>
                <a:gd name="T73" fmla="*/ 161 h 301"/>
                <a:gd name="T74" fmla="*/ 43 w 173"/>
                <a:gd name="T75" fmla="*/ 162 h 301"/>
                <a:gd name="T76" fmla="*/ 54 w 173"/>
                <a:gd name="T77" fmla="*/ 184 h 301"/>
                <a:gd name="T78" fmla="*/ 76 w 173"/>
                <a:gd name="T79" fmla="*/ 195 h 301"/>
                <a:gd name="T80" fmla="*/ 54 w 173"/>
                <a:gd name="T81" fmla="*/ 216 h 301"/>
                <a:gd name="T82" fmla="*/ 54 w 173"/>
                <a:gd name="T83" fmla="*/ 238 h 301"/>
                <a:gd name="T84" fmla="*/ 43 w 173"/>
                <a:gd name="T85" fmla="*/ 238 h 301"/>
                <a:gd name="T86" fmla="*/ 54 w 173"/>
                <a:gd name="T87" fmla="*/ 249 h 301"/>
                <a:gd name="T88" fmla="*/ 54 w 173"/>
                <a:gd name="T89" fmla="*/ 280 h 301"/>
                <a:gd name="T90" fmla="*/ 107 w 173"/>
                <a:gd name="T91" fmla="*/ 301 h 301"/>
                <a:gd name="T92" fmla="*/ 162 w 173"/>
                <a:gd name="T93" fmla="*/ 301 h 301"/>
                <a:gd name="T94" fmla="*/ 162 w 173"/>
                <a:gd name="T95" fmla="*/ 280 h 301"/>
                <a:gd name="T96" fmla="*/ 162 w 173"/>
                <a:gd name="T97" fmla="*/ 280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73" h="301">
                  <a:moveTo>
                    <a:pt x="162" y="280"/>
                  </a:moveTo>
                  <a:lnTo>
                    <a:pt x="162" y="238"/>
                  </a:lnTo>
                  <a:lnTo>
                    <a:pt x="141" y="238"/>
                  </a:lnTo>
                  <a:lnTo>
                    <a:pt x="141" y="216"/>
                  </a:lnTo>
                  <a:lnTo>
                    <a:pt x="130" y="216"/>
                  </a:lnTo>
                  <a:lnTo>
                    <a:pt x="130" y="195"/>
                  </a:lnTo>
                  <a:lnTo>
                    <a:pt x="162" y="195"/>
                  </a:lnTo>
                  <a:lnTo>
                    <a:pt x="173" y="184"/>
                  </a:lnTo>
                  <a:lnTo>
                    <a:pt x="141" y="162"/>
                  </a:lnTo>
                  <a:lnTo>
                    <a:pt x="130" y="162"/>
                  </a:lnTo>
                  <a:lnTo>
                    <a:pt x="130" y="184"/>
                  </a:lnTo>
                  <a:lnTo>
                    <a:pt x="119" y="162"/>
                  </a:lnTo>
                  <a:lnTo>
                    <a:pt x="119" y="130"/>
                  </a:lnTo>
                  <a:lnTo>
                    <a:pt x="108" y="130"/>
                  </a:lnTo>
                  <a:lnTo>
                    <a:pt x="98" y="98"/>
                  </a:lnTo>
                  <a:lnTo>
                    <a:pt x="76" y="98"/>
                  </a:lnTo>
                  <a:lnTo>
                    <a:pt x="98" y="98"/>
                  </a:lnTo>
                  <a:lnTo>
                    <a:pt x="98" y="97"/>
                  </a:lnTo>
                  <a:lnTo>
                    <a:pt x="108" y="97"/>
                  </a:lnTo>
                  <a:lnTo>
                    <a:pt x="98" y="76"/>
                  </a:lnTo>
                  <a:lnTo>
                    <a:pt x="98" y="76"/>
                  </a:lnTo>
                  <a:lnTo>
                    <a:pt x="98" y="76"/>
                  </a:lnTo>
                  <a:lnTo>
                    <a:pt x="108" y="64"/>
                  </a:lnTo>
                  <a:lnTo>
                    <a:pt x="162" y="64"/>
                  </a:lnTo>
                  <a:lnTo>
                    <a:pt x="141" y="22"/>
                  </a:lnTo>
                  <a:lnTo>
                    <a:pt x="98" y="0"/>
                  </a:lnTo>
                  <a:lnTo>
                    <a:pt x="54" y="22"/>
                  </a:lnTo>
                  <a:lnTo>
                    <a:pt x="54" y="33"/>
                  </a:lnTo>
                  <a:lnTo>
                    <a:pt x="43" y="54"/>
                  </a:lnTo>
                  <a:lnTo>
                    <a:pt x="43" y="53"/>
                  </a:lnTo>
                  <a:lnTo>
                    <a:pt x="43" y="54"/>
                  </a:lnTo>
                  <a:lnTo>
                    <a:pt x="33" y="33"/>
                  </a:lnTo>
                  <a:lnTo>
                    <a:pt x="0" y="76"/>
                  </a:lnTo>
                  <a:lnTo>
                    <a:pt x="11" y="108"/>
                  </a:lnTo>
                  <a:lnTo>
                    <a:pt x="11" y="130"/>
                  </a:lnTo>
                  <a:lnTo>
                    <a:pt x="43" y="161"/>
                  </a:lnTo>
                  <a:lnTo>
                    <a:pt x="43" y="161"/>
                  </a:lnTo>
                  <a:lnTo>
                    <a:pt x="43" y="162"/>
                  </a:lnTo>
                  <a:lnTo>
                    <a:pt x="54" y="184"/>
                  </a:lnTo>
                  <a:lnTo>
                    <a:pt x="76" y="195"/>
                  </a:lnTo>
                  <a:lnTo>
                    <a:pt x="54" y="216"/>
                  </a:lnTo>
                  <a:lnTo>
                    <a:pt x="54" y="238"/>
                  </a:lnTo>
                  <a:lnTo>
                    <a:pt x="43" y="238"/>
                  </a:lnTo>
                  <a:lnTo>
                    <a:pt x="54" y="249"/>
                  </a:lnTo>
                  <a:lnTo>
                    <a:pt x="54" y="280"/>
                  </a:lnTo>
                  <a:lnTo>
                    <a:pt x="107" y="301"/>
                  </a:lnTo>
                  <a:lnTo>
                    <a:pt x="162" y="301"/>
                  </a:lnTo>
                  <a:lnTo>
                    <a:pt x="162" y="280"/>
                  </a:lnTo>
                  <a:lnTo>
                    <a:pt x="162" y="28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28" name="Freeform 410"/>
            <p:cNvSpPr>
              <a:spLocks/>
            </p:cNvSpPr>
            <p:nvPr/>
          </p:nvSpPr>
          <p:spPr bwMode="auto">
            <a:xfrm>
              <a:off x="7931151" y="2960688"/>
              <a:ext cx="171450" cy="33337"/>
            </a:xfrm>
            <a:custGeom>
              <a:avLst/>
              <a:gdLst>
                <a:gd name="T0" fmla="*/ 108 w 108"/>
                <a:gd name="T1" fmla="*/ 0 h 21"/>
                <a:gd name="T2" fmla="*/ 108 w 108"/>
                <a:gd name="T3" fmla="*/ 0 h 21"/>
                <a:gd name="T4" fmla="*/ 108 w 108"/>
                <a:gd name="T5" fmla="*/ 21 h 21"/>
                <a:gd name="T6" fmla="*/ 53 w 108"/>
                <a:gd name="T7" fmla="*/ 21 h 21"/>
                <a:gd name="T8" fmla="*/ 0 w 108"/>
                <a:gd name="T9" fmla="*/ 0 h 21"/>
                <a:gd name="T10" fmla="*/ 0 w 108"/>
                <a:gd name="T11" fmla="*/ 1 h 21"/>
                <a:gd name="T12" fmla="*/ 54 w 108"/>
                <a:gd name="T13" fmla="*/ 21 h 21"/>
                <a:gd name="T14" fmla="*/ 108 w 108"/>
                <a:gd name="T15" fmla="*/ 21 h 21"/>
                <a:gd name="T16" fmla="*/ 108 w 108"/>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
                  <a:moveTo>
                    <a:pt x="108" y="0"/>
                  </a:moveTo>
                  <a:lnTo>
                    <a:pt x="108" y="0"/>
                  </a:lnTo>
                  <a:lnTo>
                    <a:pt x="108" y="21"/>
                  </a:lnTo>
                  <a:lnTo>
                    <a:pt x="53" y="21"/>
                  </a:lnTo>
                  <a:lnTo>
                    <a:pt x="0" y="0"/>
                  </a:lnTo>
                  <a:lnTo>
                    <a:pt x="0" y="1"/>
                  </a:lnTo>
                  <a:lnTo>
                    <a:pt x="54" y="21"/>
                  </a:lnTo>
                  <a:lnTo>
                    <a:pt x="108" y="21"/>
                  </a:lnTo>
                  <a:lnTo>
                    <a:pt x="108"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29" name="Freeform 411"/>
            <p:cNvSpPr>
              <a:spLocks/>
            </p:cNvSpPr>
            <p:nvPr/>
          </p:nvSpPr>
          <p:spPr bwMode="auto">
            <a:xfrm>
              <a:off x="7931151" y="2960688"/>
              <a:ext cx="171450" cy="33337"/>
            </a:xfrm>
            <a:custGeom>
              <a:avLst/>
              <a:gdLst>
                <a:gd name="T0" fmla="*/ 108 w 108"/>
                <a:gd name="T1" fmla="*/ 0 h 21"/>
                <a:gd name="T2" fmla="*/ 108 w 108"/>
                <a:gd name="T3" fmla="*/ 0 h 21"/>
                <a:gd name="T4" fmla="*/ 108 w 108"/>
                <a:gd name="T5" fmla="*/ 21 h 21"/>
                <a:gd name="T6" fmla="*/ 53 w 108"/>
                <a:gd name="T7" fmla="*/ 21 h 21"/>
                <a:gd name="T8" fmla="*/ 0 w 108"/>
                <a:gd name="T9" fmla="*/ 0 h 21"/>
                <a:gd name="T10" fmla="*/ 0 w 108"/>
                <a:gd name="T11" fmla="*/ 1 h 21"/>
                <a:gd name="T12" fmla="*/ 54 w 108"/>
                <a:gd name="T13" fmla="*/ 21 h 21"/>
                <a:gd name="T14" fmla="*/ 108 w 108"/>
                <a:gd name="T15" fmla="*/ 21 h 21"/>
                <a:gd name="T16" fmla="*/ 108 w 108"/>
                <a:gd name="T1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8" h="21">
                  <a:moveTo>
                    <a:pt x="108" y="0"/>
                  </a:moveTo>
                  <a:lnTo>
                    <a:pt x="108" y="0"/>
                  </a:lnTo>
                  <a:lnTo>
                    <a:pt x="108" y="21"/>
                  </a:lnTo>
                  <a:lnTo>
                    <a:pt x="53" y="21"/>
                  </a:lnTo>
                  <a:lnTo>
                    <a:pt x="0" y="0"/>
                  </a:lnTo>
                  <a:lnTo>
                    <a:pt x="0" y="1"/>
                  </a:lnTo>
                  <a:lnTo>
                    <a:pt x="54" y="21"/>
                  </a:lnTo>
                  <a:lnTo>
                    <a:pt x="108" y="21"/>
                  </a:lnTo>
                  <a:lnTo>
                    <a:pt x="108" y="0"/>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0" name="Freeform 412"/>
            <p:cNvSpPr>
              <a:spLocks/>
            </p:cNvSpPr>
            <p:nvPr/>
          </p:nvSpPr>
          <p:spPr bwMode="auto">
            <a:xfrm>
              <a:off x="8034338" y="2738438"/>
              <a:ext cx="106363" cy="222250"/>
            </a:xfrm>
            <a:custGeom>
              <a:avLst/>
              <a:gdLst>
                <a:gd name="T0" fmla="*/ 67 w 67"/>
                <a:gd name="T1" fmla="*/ 130 h 140"/>
                <a:gd name="T2" fmla="*/ 67 w 67"/>
                <a:gd name="T3" fmla="*/ 32 h 140"/>
                <a:gd name="T4" fmla="*/ 65 w 67"/>
                <a:gd name="T5" fmla="*/ 32 h 140"/>
                <a:gd name="T6" fmla="*/ 43 w 67"/>
                <a:gd name="T7" fmla="*/ 0 h 140"/>
                <a:gd name="T8" fmla="*/ 0 w 67"/>
                <a:gd name="T9" fmla="*/ 21 h 140"/>
                <a:gd name="T10" fmla="*/ 0 w 67"/>
                <a:gd name="T11" fmla="*/ 22 h 140"/>
                <a:gd name="T12" fmla="*/ 11 w 67"/>
                <a:gd name="T13" fmla="*/ 44 h 140"/>
                <a:gd name="T14" fmla="*/ 11 w 67"/>
                <a:gd name="T15" fmla="*/ 22 h 140"/>
                <a:gd name="T16" fmla="*/ 22 w 67"/>
                <a:gd name="T17" fmla="*/ 22 h 140"/>
                <a:gd name="T18" fmla="*/ 54 w 67"/>
                <a:gd name="T19" fmla="*/ 44 h 140"/>
                <a:gd name="T20" fmla="*/ 43 w 67"/>
                <a:gd name="T21" fmla="*/ 55 h 140"/>
                <a:gd name="T22" fmla="*/ 11 w 67"/>
                <a:gd name="T23" fmla="*/ 55 h 140"/>
                <a:gd name="T24" fmla="*/ 11 w 67"/>
                <a:gd name="T25" fmla="*/ 76 h 140"/>
                <a:gd name="T26" fmla="*/ 22 w 67"/>
                <a:gd name="T27" fmla="*/ 76 h 140"/>
                <a:gd name="T28" fmla="*/ 22 w 67"/>
                <a:gd name="T29" fmla="*/ 98 h 140"/>
                <a:gd name="T30" fmla="*/ 43 w 67"/>
                <a:gd name="T31" fmla="*/ 98 h 140"/>
                <a:gd name="T32" fmla="*/ 43 w 67"/>
                <a:gd name="T33" fmla="*/ 140 h 140"/>
                <a:gd name="T34" fmla="*/ 65 w 67"/>
                <a:gd name="T35" fmla="*/ 130 h 140"/>
                <a:gd name="T36" fmla="*/ 67 w 67"/>
                <a:gd name="T37" fmla="*/ 1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40">
                  <a:moveTo>
                    <a:pt x="67" y="130"/>
                  </a:moveTo>
                  <a:lnTo>
                    <a:pt x="67" y="32"/>
                  </a:lnTo>
                  <a:lnTo>
                    <a:pt x="65" y="32"/>
                  </a:lnTo>
                  <a:lnTo>
                    <a:pt x="43" y="0"/>
                  </a:lnTo>
                  <a:lnTo>
                    <a:pt x="0" y="21"/>
                  </a:lnTo>
                  <a:lnTo>
                    <a:pt x="0" y="22"/>
                  </a:lnTo>
                  <a:lnTo>
                    <a:pt x="11" y="44"/>
                  </a:lnTo>
                  <a:lnTo>
                    <a:pt x="11" y="22"/>
                  </a:lnTo>
                  <a:lnTo>
                    <a:pt x="22" y="22"/>
                  </a:lnTo>
                  <a:lnTo>
                    <a:pt x="54" y="44"/>
                  </a:lnTo>
                  <a:lnTo>
                    <a:pt x="43" y="55"/>
                  </a:lnTo>
                  <a:lnTo>
                    <a:pt x="11" y="55"/>
                  </a:lnTo>
                  <a:lnTo>
                    <a:pt x="11" y="76"/>
                  </a:lnTo>
                  <a:lnTo>
                    <a:pt x="22" y="76"/>
                  </a:lnTo>
                  <a:lnTo>
                    <a:pt x="22" y="98"/>
                  </a:lnTo>
                  <a:lnTo>
                    <a:pt x="43" y="98"/>
                  </a:lnTo>
                  <a:lnTo>
                    <a:pt x="43" y="140"/>
                  </a:lnTo>
                  <a:lnTo>
                    <a:pt x="65" y="130"/>
                  </a:lnTo>
                  <a:lnTo>
                    <a:pt x="67" y="13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1" name="Freeform 413"/>
            <p:cNvSpPr>
              <a:spLocks/>
            </p:cNvSpPr>
            <p:nvPr/>
          </p:nvSpPr>
          <p:spPr bwMode="auto">
            <a:xfrm>
              <a:off x="8034338" y="2738438"/>
              <a:ext cx="106363" cy="222250"/>
            </a:xfrm>
            <a:custGeom>
              <a:avLst/>
              <a:gdLst>
                <a:gd name="T0" fmla="*/ 67 w 67"/>
                <a:gd name="T1" fmla="*/ 130 h 140"/>
                <a:gd name="T2" fmla="*/ 67 w 67"/>
                <a:gd name="T3" fmla="*/ 32 h 140"/>
                <a:gd name="T4" fmla="*/ 65 w 67"/>
                <a:gd name="T5" fmla="*/ 32 h 140"/>
                <a:gd name="T6" fmla="*/ 43 w 67"/>
                <a:gd name="T7" fmla="*/ 0 h 140"/>
                <a:gd name="T8" fmla="*/ 0 w 67"/>
                <a:gd name="T9" fmla="*/ 21 h 140"/>
                <a:gd name="T10" fmla="*/ 0 w 67"/>
                <a:gd name="T11" fmla="*/ 22 h 140"/>
                <a:gd name="T12" fmla="*/ 11 w 67"/>
                <a:gd name="T13" fmla="*/ 44 h 140"/>
                <a:gd name="T14" fmla="*/ 11 w 67"/>
                <a:gd name="T15" fmla="*/ 22 h 140"/>
                <a:gd name="T16" fmla="*/ 22 w 67"/>
                <a:gd name="T17" fmla="*/ 22 h 140"/>
                <a:gd name="T18" fmla="*/ 54 w 67"/>
                <a:gd name="T19" fmla="*/ 44 h 140"/>
                <a:gd name="T20" fmla="*/ 43 w 67"/>
                <a:gd name="T21" fmla="*/ 55 h 140"/>
                <a:gd name="T22" fmla="*/ 11 w 67"/>
                <a:gd name="T23" fmla="*/ 55 h 140"/>
                <a:gd name="T24" fmla="*/ 11 w 67"/>
                <a:gd name="T25" fmla="*/ 76 h 140"/>
                <a:gd name="T26" fmla="*/ 22 w 67"/>
                <a:gd name="T27" fmla="*/ 76 h 140"/>
                <a:gd name="T28" fmla="*/ 22 w 67"/>
                <a:gd name="T29" fmla="*/ 98 h 140"/>
                <a:gd name="T30" fmla="*/ 43 w 67"/>
                <a:gd name="T31" fmla="*/ 98 h 140"/>
                <a:gd name="T32" fmla="*/ 43 w 67"/>
                <a:gd name="T33" fmla="*/ 140 h 140"/>
                <a:gd name="T34" fmla="*/ 65 w 67"/>
                <a:gd name="T35" fmla="*/ 130 h 140"/>
                <a:gd name="T36" fmla="*/ 67 w 67"/>
                <a:gd name="T37" fmla="*/ 130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7" h="140">
                  <a:moveTo>
                    <a:pt x="67" y="130"/>
                  </a:moveTo>
                  <a:lnTo>
                    <a:pt x="67" y="32"/>
                  </a:lnTo>
                  <a:lnTo>
                    <a:pt x="65" y="32"/>
                  </a:lnTo>
                  <a:lnTo>
                    <a:pt x="43" y="0"/>
                  </a:lnTo>
                  <a:lnTo>
                    <a:pt x="0" y="21"/>
                  </a:lnTo>
                  <a:lnTo>
                    <a:pt x="0" y="22"/>
                  </a:lnTo>
                  <a:lnTo>
                    <a:pt x="11" y="44"/>
                  </a:lnTo>
                  <a:lnTo>
                    <a:pt x="11" y="22"/>
                  </a:lnTo>
                  <a:lnTo>
                    <a:pt x="22" y="22"/>
                  </a:lnTo>
                  <a:lnTo>
                    <a:pt x="54" y="44"/>
                  </a:lnTo>
                  <a:lnTo>
                    <a:pt x="43" y="55"/>
                  </a:lnTo>
                  <a:lnTo>
                    <a:pt x="11" y="55"/>
                  </a:lnTo>
                  <a:lnTo>
                    <a:pt x="11" y="76"/>
                  </a:lnTo>
                  <a:lnTo>
                    <a:pt x="22" y="76"/>
                  </a:lnTo>
                  <a:lnTo>
                    <a:pt x="22" y="98"/>
                  </a:lnTo>
                  <a:lnTo>
                    <a:pt x="43" y="98"/>
                  </a:lnTo>
                  <a:lnTo>
                    <a:pt x="43" y="140"/>
                  </a:lnTo>
                  <a:lnTo>
                    <a:pt x="65" y="130"/>
                  </a:lnTo>
                  <a:lnTo>
                    <a:pt x="67" y="13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2" name="Freeform 414"/>
            <p:cNvSpPr>
              <a:spLocks/>
            </p:cNvSpPr>
            <p:nvPr/>
          </p:nvSpPr>
          <p:spPr bwMode="auto">
            <a:xfrm>
              <a:off x="7758113" y="2857500"/>
              <a:ext cx="382588" cy="549275"/>
            </a:xfrm>
            <a:custGeom>
              <a:avLst/>
              <a:gdLst>
                <a:gd name="T0" fmla="*/ 131 w 241"/>
                <a:gd name="T1" fmla="*/ 260 h 346"/>
                <a:gd name="T2" fmla="*/ 131 w 241"/>
                <a:gd name="T3" fmla="*/ 260 h 346"/>
                <a:gd name="T4" fmla="*/ 195 w 241"/>
                <a:gd name="T5" fmla="*/ 346 h 346"/>
                <a:gd name="T6" fmla="*/ 228 w 241"/>
                <a:gd name="T7" fmla="*/ 346 h 346"/>
                <a:gd name="T8" fmla="*/ 241 w 241"/>
                <a:gd name="T9" fmla="*/ 337 h 346"/>
                <a:gd name="T10" fmla="*/ 241 w 241"/>
                <a:gd name="T11" fmla="*/ 55 h 346"/>
                <a:gd name="T12" fmla="*/ 239 w 241"/>
                <a:gd name="T13" fmla="*/ 55 h 346"/>
                <a:gd name="T14" fmla="*/ 217 w 241"/>
                <a:gd name="T15" fmla="*/ 65 h 346"/>
                <a:gd name="T16" fmla="*/ 217 w 241"/>
                <a:gd name="T17" fmla="*/ 86 h 346"/>
                <a:gd name="T18" fmla="*/ 163 w 241"/>
                <a:gd name="T19" fmla="*/ 86 h 346"/>
                <a:gd name="T20" fmla="*/ 109 w 241"/>
                <a:gd name="T21" fmla="*/ 66 h 346"/>
                <a:gd name="T22" fmla="*/ 109 w 241"/>
                <a:gd name="T23" fmla="*/ 65 h 346"/>
                <a:gd name="T24" fmla="*/ 108 w 241"/>
                <a:gd name="T25" fmla="*/ 65 h 346"/>
                <a:gd name="T26" fmla="*/ 108 w 241"/>
                <a:gd name="T27" fmla="*/ 33 h 346"/>
                <a:gd name="T28" fmla="*/ 87 w 241"/>
                <a:gd name="T29" fmla="*/ 22 h 346"/>
                <a:gd name="T30" fmla="*/ 97 w 241"/>
                <a:gd name="T31" fmla="*/ 11 h 346"/>
                <a:gd name="T32" fmla="*/ 87 w 241"/>
                <a:gd name="T33" fmla="*/ 11 h 346"/>
                <a:gd name="T34" fmla="*/ 54 w 241"/>
                <a:gd name="T35" fmla="*/ 22 h 346"/>
                <a:gd name="T36" fmla="*/ 32 w 241"/>
                <a:gd name="T37" fmla="*/ 22 h 346"/>
                <a:gd name="T38" fmla="*/ 22 w 241"/>
                <a:gd name="T39" fmla="*/ 0 h 346"/>
                <a:gd name="T40" fmla="*/ 0 w 241"/>
                <a:gd name="T41" fmla="*/ 11 h 346"/>
                <a:gd name="T42" fmla="*/ 22 w 241"/>
                <a:gd name="T43" fmla="*/ 76 h 346"/>
                <a:gd name="T44" fmla="*/ 32 w 241"/>
                <a:gd name="T45" fmla="*/ 97 h 346"/>
                <a:gd name="T46" fmla="*/ 43 w 241"/>
                <a:gd name="T47" fmla="*/ 97 h 346"/>
                <a:gd name="T48" fmla="*/ 43 w 241"/>
                <a:gd name="T49" fmla="*/ 130 h 346"/>
                <a:gd name="T50" fmla="*/ 32 w 241"/>
                <a:gd name="T51" fmla="*/ 151 h 346"/>
                <a:gd name="T52" fmla="*/ 43 w 241"/>
                <a:gd name="T53" fmla="*/ 184 h 346"/>
                <a:gd name="T54" fmla="*/ 65 w 241"/>
                <a:gd name="T55" fmla="*/ 194 h 346"/>
                <a:gd name="T56" fmla="*/ 87 w 241"/>
                <a:gd name="T57" fmla="*/ 238 h 346"/>
                <a:gd name="T58" fmla="*/ 97 w 241"/>
                <a:gd name="T59" fmla="*/ 248 h 346"/>
                <a:gd name="T60" fmla="*/ 108 w 241"/>
                <a:gd name="T61" fmla="*/ 248 h 346"/>
                <a:gd name="T62" fmla="*/ 131 w 241"/>
                <a:gd name="T63" fmla="*/ 259 h 346"/>
                <a:gd name="T64" fmla="*/ 131 w 241"/>
                <a:gd name="T65" fmla="*/ 26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346">
                  <a:moveTo>
                    <a:pt x="131" y="260"/>
                  </a:moveTo>
                  <a:lnTo>
                    <a:pt x="131" y="260"/>
                  </a:lnTo>
                  <a:lnTo>
                    <a:pt x="195" y="346"/>
                  </a:lnTo>
                  <a:lnTo>
                    <a:pt x="228" y="346"/>
                  </a:lnTo>
                  <a:lnTo>
                    <a:pt x="241" y="337"/>
                  </a:lnTo>
                  <a:lnTo>
                    <a:pt x="241" y="55"/>
                  </a:lnTo>
                  <a:lnTo>
                    <a:pt x="239" y="55"/>
                  </a:lnTo>
                  <a:lnTo>
                    <a:pt x="217" y="65"/>
                  </a:lnTo>
                  <a:lnTo>
                    <a:pt x="217" y="86"/>
                  </a:lnTo>
                  <a:lnTo>
                    <a:pt x="163" y="86"/>
                  </a:lnTo>
                  <a:lnTo>
                    <a:pt x="109" y="66"/>
                  </a:lnTo>
                  <a:lnTo>
                    <a:pt x="109" y="65"/>
                  </a:lnTo>
                  <a:lnTo>
                    <a:pt x="108" y="65"/>
                  </a:lnTo>
                  <a:lnTo>
                    <a:pt x="108" y="33"/>
                  </a:lnTo>
                  <a:lnTo>
                    <a:pt x="87" y="22"/>
                  </a:lnTo>
                  <a:lnTo>
                    <a:pt x="97" y="11"/>
                  </a:lnTo>
                  <a:lnTo>
                    <a:pt x="87" y="11"/>
                  </a:lnTo>
                  <a:lnTo>
                    <a:pt x="54" y="22"/>
                  </a:lnTo>
                  <a:lnTo>
                    <a:pt x="32" y="22"/>
                  </a:lnTo>
                  <a:lnTo>
                    <a:pt x="22" y="0"/>
                  </a:lnTo>
                  <a:lnTo>
                    <a:pt x="0" y="11"/>
                  </a:lnTo>
                  <a:lnTo>
                    <a:pt x="22" y="76"/>
                  </a:lnTo>
                  <a:lnTo>
                    <a:pt x="32" y="97"/>
                  </a:lnTo>
                  <a:lnTo>
                    <a:pt x="43" y="97"/>
                  </a:lnTo>
                  <a:lnTo>
                    <a:pt x="43" y="130"/>
                  </a:lnTo>
                  <a:lnTo>
                    <a:pt x="32" y="151"/>
                  </a:lnTo>
                  <a:lnTo>
                    <a:pt x="43" y="184"/>
                  </a:lnTo>
                  <a:lnTo>
                    <a:pt x="65" y="194"/>
                  </a:lnTo>
                  <a:lnTo>
                    <a:pt x="87" y="238"/>
                  </a:lnTo>
                  <a:lnTo>
                    <a:pt x="97" y="248"/>
                  </a:lnTo>
                  <a:lnTo>
                    <a:pt x="108" y="248"/>
                  </a:lnTo>
                  <a:lnTo>
                    <a:pt x="131" y="259"/>
                  </a:lnTo>
                  <a:lnTo>
                    <a:pt x="131" y="260"/>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3" name="Freeform 415"/>
            <p:cNvSpPr>
              <a:spLocks/>
            </p:cNvSpPr>
            <p:nvPr/>
          </p:nvSpPr>
          <p:spPr bwMode="auto">
            <a:xfrm>
              <a:off x="7758113" y="2857500"/>
              <a:ext cx="382588" cy="549275"/>
            </a:xfrm>
            <a:custGeom>
              <a:avLst/>
              <a:gdLst>
                <a:gd name="T0" fmla="*/ 131 w 241"/>
                <a:gd name="T1" fmla="*/ 260 h 346"/>
                <a:gd name="T2" fmla="*/ 131 w 241"/>
                <a:gd name="T3" fmla="*/ 260 h 346"/>
                <a:gd name="T4" fmla="*/ 195 w 241"/>
                <a:gd name="T5" fmla="*/ 346 h 346"/>
                <a:gd name="T6" fmla="*/ 228 w 241"/>
                <a:gd name="T7" fmla="*/ 346 h 346"/>
                <a:gd name="T8" fmla="*/ 241 w 241"/>
                <a:gd name="T9" fmla="*/ 337 h 346"/>
                <a:gd name="T10" fmla="*/ 241 w 241"/>
                <a:gd name="T11" fmla="*/ 55 h 346"/>
                <a:gd name="T12" fmla="*/ 239 w 241"/>
                <a:gd name="T13" fmla="*/ 55 h 346"/>
                <a:gd name="T14" fmla="*/ 217 w 241"/>
                <a:gd name="T15" fmla="*/ 65 h 346"/>
                <a:gd name="T16" fmla="*/ 217 w 241"/>
                <a:gd name="T17" fmla="*/ 86 h 346"/>
                <a:gd name="T18" fmla="*/ 163 w 241"/>
                <a:gd name="T19" fmla="*/ 86 h 346"/>
                <a:gd name="T20" fmla="*/ 109 w 241"/>
                <a:gd name="T21" fmla="*/ 66 h 346"/>
                <a:gd name="T22" fmla="*/ 109 w 241"/>
                <a:gd name="T23" fmla="*/ 65 h 346"/>
                <a:gd name="T24" fmla="*/ 108 w 241"/>
                <a:gd name="T25" fmla="*/ 65 h 346"/>
                <a:gd name="T26" fmla="*/ 108 w 241"/>
                <a:gd name="T27" fmla="*/ 33 h 346"/>
                <a:gd name="T28" fmla="*/ 87 w 241"/>
                <a:gd name="T29" fmla="*/ 22 h 346"/>
                <a:gd name="T30" fmla="*/ 97 w 241"/>
                <a:gd name="T31" fmla="*/ 11 h 346"/>
                <a:gd name="T32" fmla="*/ 87 w 241"/>
                <a:gd name="T33" fmla="*/ 11 h 346"/>
                <a:gd name="T34" fmla="*/ 54 w 241"/>
                <a:gd name="T35" fmla="*/ 22 h 346"/>
                <a:gd name="T36" fmla="*/ 32 w 241"/>
                <a:gd name="T37" fmla="*/ 22 h 346"/>
                <a:gd name="T38" fmla="*/ 22 w 241"/>
                <a:gd name="T39" fmla="*/ 0 h 346"/>
                <a:gd name="T40" fmla="*/ 0 w 241"/>
                <a:gd name="T41" fmla="*/ 11 h 346"/>
                <a:gd name="T42" fmla="*/ 22 w 241"/>
                <a:gd name="T43" fmla="*/ 76 h 346"/>
                <a:gd name="T44" fmla="*/ 32 w 241"/>
                <a:gd name="T45" fmla="*/ 97 h 346"/>
                <a:gd name="T46" fmla="*/ 43 w 241"/>
                <a:gd name="T47" fmla="*/ 97 h 346"/>
                <a:gd name="T48" fmla="*/ 43 w 241"/>
                <a:gd name="T49" fmla="*/ 130 h 346"/>
                <a:gd name="T50" fmla="*/ 32 w 241"/>
                <a:gd name="T51" fmla="*/ 151 h 346"/>
                <a:gd name="T52" fmla="*/ 43 w 241"/>
                <a:gd name="T53" fmla="*/ 184 h 346"/>
                <a:gd name="T54" fmla="*/ 65 w 241"/>
                <a:gd name="T55" fmla="*/ 194 h 346"/>
                <a:gd name="T56" fmla="*/ 87 w 241"/>
                <a:gd name="T57" fmla="*/ 238 h 346"/>
                <a:gd name="T58" fmla="*/ 97 w 241"/>
                <a:gd name="T59" fmla="*/ 248 h 346"/>
                <a:gd name="T60" fmla="*/ 108 w 241"/>
                <a:gd name="T61" fmla="*/ 248 h 346"/>
                <a:gd name="T62" fmla="*/ 131 w 241"/>
                <a:gd name="T63" fmla="*/ 259 h 346"/>
                <a:gd name="T64" fmla="*/ 131 w 241"/>
                <a:gd name="T65" fmla="*/ 260 h 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1" h="346">
                  <a:moveTo>
                    <a:pt x="131" y="260"/>
                  </a:moveTo>
                  <a:lnTo>
                    <a:pt x="131" y="260"/>
                  </a:lnTo>
                  <a:lnTo>
                    <a:pt x="195" y="346"/>
                  </a:lnTo>
                  <a:lnTo>
                    <a:pt x="228" y="346"/>
                  </a:lnTo>
                  <a:lnTo>
                    <a:pt x="241" y="337"/>
                  </a:lnTo>
                  <a:lnTo>
                    <a:pt x="241" y="55"/>
                  </a:lnTo>
                  <a:lnTo>
                    <a:pt x="239" y="55"/>
                  </a:lnTo>
                  <a:lnTo>
                    <a:pt x="217" y="65"/>
                  </a:lnTo>
                  <a:lnTo>
                    <a:pt x="217" y="86"/>
                  </a:lnTo>
                  <a:lnTo>
                    <a:pt x="163" y="86"/>
                  </a:lnTo>
                  <a:lnTo>
                    <a:pt x="109" y="66"/>
                  </a:lnTo>
                  <a:lnTo>
                    <a:pt x="109" y="65"/>
                  </a:lnTo>
                  <a:lnTo>
                    <a:pt x="108" y="65"/>
                  </a:lnTo>
                  <a:lnTo>
                    <a:pt x="108" y="33"/>
                  </a:lnTo>
                  <a:lnTo>
                    <a:pt x="87" y="22"/>
                  </a:lnTo>
                  <a:lnTo>
                    <a:pt x="97" y="11"/>
                  </a:lnTo>
                  <a:lnTo>
                    <a:pt x="87" y="11"/>
                  </a:lnTo>
                  <a:lnTo>
                    <a:pt x="54" y="22"/>
                  </a:lnTo>
                  <a:lnTo>
                    <a:pt x="32" y="22"/>
                  </a:lnTo>
                  <a:lnTo>
                    <a:pt x="22" y="0"/>
                  </a:lnTo>
                  <a:lnTo>
                    <a:pt x="0" y="11"/>
                  </a:lnTo>
                  <a:lnTo>
                    <a:pt x="22" y="76"/>
                  </a:lnTo>
                  <a:lnTo>
                    <a:pt x="32" y="97"/>
                  </a:lnTo>
                  <a:lnTo>
                    <a:pt x="43" y="97"/>
                  </a:lnTo>
                  <a:lnTo>
                    <a:pt x="43" y="130"/>
                  </a:lnTo>
                  <a:lnTo>
                    <a:pt x="32" y="151"/>
                  </a:lnTo>
                  <a:lnTo>
                    <a:pt x="43" y="184"/>
                  </a:lnTo>
                  <a:lnTo>
                    <a:pt x="65" y="194"/>
                  </a:lnTo>
                  <a:lnTo>
                    <a:pt x="87" y="238"/>
                  </a:lnTo>
                  <a:lnTo>
                    <a:pt x="97" y="248"/>
                  </a:lnTo>
                  <a:lnTo>
                    <a:pt x="108" y="248"/>
                  </a:lnTo>
                  <a:lnTo>
                    <a:pt x="131" y="259"/>
                  </a:lnTo>
                  <a:lnTo>
                    <a:pt x="131" y="260"/>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4" name="Freeform 416"/>
            <p:cNvSpPr>
              <a:spLocks/>
            </p:cNvSpPr>
            <p:nvPr/>
          </p:nvSpPr>
          <p:spPr bwMode="auto">
            <a:xfrm>
              <a:off x="7966076" y="3270250"/>
              <a:ext cx="174625" cy="136525"/>
            </a:xfrm>
            <a:custGeom>
              <a:avLst/>
              <a:gdLst>
                <a:gd name="T0" fmla="*/ 110 w 110"/>
                <a:gd name="T1" fmla="*/ 77 h 86"/>
                <a:gd name="T2" fmla="*/ 110 w 110"/>
                <a:gd name="T3" fmla="*/ 77 h 86"/>
                <a:gd name="T4" fmla="*/ 97 w 110"/>
                <a:gd name="T5" fmla="*/ 86 h 86"/>
                <a:gd name="T6" fmla="*/ 64 w 110"/>
                <a:gd name="T7" fmla="*/ 86 h 86"/>
                <a:gd name="T8" fmla="*/ 0 w 110"/>
                <a:gd name="T9" fmla="*/ 0 h 86"/>
                <a:gd name="T10" fmla="*/ 0 w 110"/>
                <a:gd name="T11" fmla="*/ 0 h 86"/>
                <a:gd name="T12" fmla="*/ 64 w 110"/>
                <a:gd name="T13" fmla="*/ 86 h 86"/>
                <a:gd name="T14" fmla="*/ 97 w 110"/>
                <a:gd name="T15" fmla="*/ 86 h 86"/>
                <a:gd name="T16" fmla="*/ 110 w 110"/>
                <a:gd name="T17"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6">
                  <a:moveTo>
                    <a:pt x="110" y="77"/>
                  </a:moveTo>
                  <a:lnTo>
                    <a:pt x="110" y="77"/>
                  </a:lnTo>
                  <a:lnTo>
                    <a:pt x="97" y="86"/>
                  </a:lnTo>
                  <a:lnTo>
                    <a:pt x="64" y="86"/>
                  </a:lnTo>
                  <a:lnTo>
                    <a:pt x="0" y="0"/>
                  </a:lnTo>
                  <a:lnTo>
                    <a:pt x="0" y="0"/>
                  </a:lnTo>
                  <a:lnTo>
                    <a:pt x="64" y="86"/>
                  </a:lnTo>
                  <a:lnTo>
                    <a:pt x="97" y="86"/>
                  </a:lnTo>
                  <a:lnTo>
                    <a:pt x="110" y="7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5" name="Freeform 417"/>
            <p:cNvSpPr>
              <a:spLocks/>
            </p:cNvSpPr>
            <p:nvPr/>
          </p:nvSpPr>
          <p:spPr bwMode="auto">
            <a:xfrm>
              <a:off x="7966076" y="3270250"/>
              <a:ext cx="174625" cy="136525"/>
            </a:xfrm>
            <a:custGeom>
              <a:avLst/>
              <a:gdLst>
                <a:gd name="T0" fmla="*/ 110 w 110"/>
                <a:gd name="T1" fmla="*/ 77 h 86"/>
                <a:gd name="T2" fmla="*/ 110 w 110"/>
                <a:gd name="T3" fmla="*/ 77 h 86"/>
                <a:gd name="T4" fmla="*/ 97 w 110"/>
                <a:gd name="T5" fmla="*/ 86 h 86"/>
                <a:gd name="T6" fmla="*/ 64 w 110"/>
                <a:gd name="T7" fmla="*/ 86 h 86"/>
                <a:gd name="T8" fmla="*/ 0 w 110"/>
                <a:gd name="T9" fmla="*/ 0 h 86"/>
                <a:gd name="T10" fmla="*/ 0 w 110"/>
                <a:gd name="T11" fmla="*/ 0 h 86"/>
                <a:gd name="T12" fmla="*/ 64 w 110"/>
                <a:gd name="T13" fmla="*/ 86 h 86"/>
                <a:gd name="T14" fmla="*/ 97 w 110"/>
                <a:gd name="T15" fmla="*/ 86 h 86"/>
                <a:gd name="T16" fmla="*/ 110 w 110"/>
                <a:gd name="T17" fmla="*/ 7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0" h="86">
                  <a:moveTo>
                    <a:pt x="110" y="77"/>
                  </a:moveTo>
                  <a:lnTo>
                    <a:pt x="110" y="77"/>
                  </a:lnTo>
                  <a:lnTo>
                    <a:pt x="97" y="86"/>
                  </a:lnTo>
                  <a:lnTo>
                    <a:pt x="64" y="86"/>
                  </a:lnTo>
                  <a:lnTo>
                    <a:pt x="0" y="0"/>
                  </a:lnTo>
                  <a:lnTo>
                    <a:pt x="0" y="0"/>
                  </a:lnTo>
                  <a:lnTo>
                    <a:pt x="64" y="86"/>
                  </a:lnTo>
                  <a:lnTo>
                    <a:pt x="97" y="86"/>
                  </a:lnTo>
                  <a:lnTo>
                    <a:pt x="110" y="77"/>
                  </a:lnTo>
                  <a:close/>
                </a:path>
              </a:pathLst>
            </a:custGeom>
            <a:noFill/>
            <a:ln w="9525" cap="rnd">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6" name="Freeform 418"/>
            <p:cNvSpPr>
              <a:spLocks/>
            </p:cNvSpPr>
            <p:nvPr/>
          </p:nvSpPr>
          <p:spPr bwMode="auto">
            <a:xfrm>
              <a:off x="7896226" y="3252788"/>
              <a:ext cx="244475" cy="222250"/>
            </a:xfrm>
            <a:custGeom>
              <a:avLst/>
              <a:gdLst>
                <a:gd name="T0" fmla="*/ 154 w 154"/>
                <a:gd name="T1" fmla="*/ 88 h 140"/>
                <a:gd name="T2" fmla="*/ 141 w 154"/>
                <a:gd name="T3" fmla="*/ 97 h 140"/>
                <a:gd name="T4" fmla="*/ 108 w 154"/>
                <a:gd name="T5" fmla="*/ 97 h 140"/>
                <a:gd name="T6" fmla="*/ 44 w 154"/>
                <a:gd name="T7" fmla="*/ 11 h 140"/>
                <a:gd name="T8" fmla="*/ 21 w 154"/>
                <a:gd name="T9" fmla="*/ 0 h 140"/>
                <a:gd name="T10" fmla="*/ 11 w 154"/>
                <a:gd name="T11" fmla="*/ 0 h 140"/>
                <a:gd name="T12" fmla="*/ 11 w 154"/>
                <a:gd name="T13" fmla="*/ 11 h 140"/>
                <a:gd name="T14" fmla="*/ 0 w 154"/>
                <a:gd name="T15" fmla="*/ 22 h 140"/>
                <a:gd name="T16" fmla="*/ 10 w 154"/>
                <a:gd name="T17" fmla="*/ 32 h 140"/>
                <a:gd name="T18" fmla="*/ 10 w 154"/>
                <a:gd name="T19" fmla="*/ 32 h 140"/>
                <a:gd name="T20" fmla="*/ 44 w 154"/>
                <a:gd name="T21" fmla="*/ 75 h 140"/>
                <a:gd name="T22" fmla="*/ 44 w 154"/>
                <a:gd name="T23" fmla="*/ 75 h 140"/>
                <a:gd name="T24" fmla="*/ 44 w 154"/>
                <a:gd name="T25" fmla="*/ 76 h 140"/>
                <a:gd name="T26" fmla="*/ 44 w 154"/>
                <a:gd name="T27" fmla="*/ 118 h 140"/>
                <a:gd name="T28" fmla="*/ 44 w 154"/>
                <a:gd name="T29" fmla="*/ 118 h 140"/>
                <a:gd name="T30" fmla="*/ 66 w 154"/>
                <a:gd name="T31" fmla="*/ 107 h 140"/>
                <a:gd name="T32" fmla="*/ 75 w 154"/>
                <a:gd name="T33" fmla="*/ 107 h 140"/>
                <a:gd name="T34" fmla="*/ 66 w 154"/>
                <a:gd name="T35" fmla="*/ 140 h 140"/>
                <a:gd name="T36" fmla="*/ 129 w 154"/>
                <a:gd name="T37" fmla="*/ 140 h 140"/>
                <a:gd name="T38" fmla="*/ 154 w 154"/>
                <a:gd name="T39" fmla="*/ 116 h 140"/>
                <a:gd name="T40" fmla="*/ 154 w 154"/>
                <a:gd name="T41"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40">
                  <a:moveTo>
                    <a:pt x="154" y="88"/>
                  </a:moveTo>
                  <a:lnTo>
                    <a:pt x="141" y="97"/>
                  </a:lnTo>
                  <a:lnTo>
                    <a:pt x="108" y="97"/>
                  </a:lnTo>
                  <a:lnTo>
                    <a:pt x="44" y="11"/>
                  </a:lnTo>
                  <a:lnTo>
                    <a:pt x="21" y="0"/>
                  </a:lnTo>
                  <a:lnTo>
                    <a:pt x="11" y="0"/>
                  </a:lnTo>
                  <a:lnTo>
                    <a:pt x="11" y="11"/>
                  </a:lnTo>
                  <a:lnTo>
                    <a:pt x="0" y="22"/>
                  </a:lnTo>
                  <a:lnTo>
                    <a:pt x="10" y="32"/>
                  </a:lnTo>
                  <a:lnTo>
                    <a:pt x="10" y="32"/>
                  </a:lnTo>
                  <a:lnTo>
                    <a:pt x="44" y="75"/>
                  </a:lnTo>
                  <a:lnTo>
                    <a:pt x="44" y="75"/>
                  </a:lnTo>
                  <a:lnTo>
                    <a:pt x="44" y="76"/>
                  </a:lnTo>
                  <a:lnTo>
                    <a:pt x="44" y="118"/>
                  </a:lnTo>
                  <a:lnTo>
                    <a:pt x="44" y="118"/>
                  </a:lnTo>
                  <a:lnTo>
                    <a:pt x="66" y="107"/>
                  </a:lnTo>
                  <a:lnTo>
                    <a:pt x="75" y="107"/>
                  </a:lnTo>
                  <a:lnTo>
                    <a:pt x="66" y="140"/>
                  </a:lnTo>
                  <a:lnTo>
                    <a:pt x="129" y="140"/>
                  </a:lnTo>
                  <a:lnTo>
                    <a:pt x="154" y="116"/>
                  </a:lnTo>
                  <a:lnTo>
                    <a:pt x="154" y="88"/>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7" name="Freeform 419"/>
            <p:cNvSpPr>
              <a:spLocks/>
            </p:cNvSpPr>
            <p:nvPr/>
          </p:nvSpPr>
          <p:spPr bwMode="auto">
            <a:xfrm>
              <a:off x="7896226" y="3252788"/>
              <a:ext cx="244475" cy="222250"/>
            </a:xfrm>
            <a:custGeom>
              <a:avLst/>
              <a:gdLst>
                <a:gd name="T0" fmla="*/ 154 w 154"/>
                <a:gd name="T1" fmla="*/ 88 h 140"/>
                <a:gd name="T2" fmla="*/ 141 w 154"/>
                <a:gd name="T3" fmla="*/ 97 h 140"/>
                <a:gd name="T4" fmla="*/ 108 w 154"/>
                <a:gd name="T5" fmla="*/ 97 h 140"/>
                <a:gd name="T6" fmla="*/ 44 w 154"/>
                <a:gd name="T7" fmla="*/ 11 h 140"/>
                <a:gd name="T8" fmla="*/ 21 w 154"/>
                <a:gd name="T9" fmla="*/ 0 h 140"/>
                <a:gd name="T10" fmla="*/ 11 w 154"/>
                <a:gd name="T11" fmla="*/ 0 h 140"/>
                <a:gd name="T12" fmla="*/ 11 w 154"/>
                <a:gd name="T13" fmla="*/ 11 h 140"/>
                <a:gd name="T14" fmla="*/ 0 w 154"/>
                <a:gd name="T15" fmla="*/ 22 h 140"/>
                <a:gd name="T16" fmla="*/ 10 w 154"/>
                <a:gd name="T17" fmla="*/ 32 h 140"/>
                <a:gd name="T18" fmla="*/ 10 w 154"/>
                <a:gd name="T19" fmla="*/ 32 h 140"/>
                <a:gd name="T20" fmla="*/ 44 w 154"/>
                <a:gd name="T21" fmla="*/ 75 h 140"/>
                <a:gd name="T22" fmla="*/ 44 w 154"/>
                <a:gd name="T23" fmla="*/ 75 h 140"/>
                <a:gd name="T24" fmla="*/ 44 w 154"/>
                <a:gd name="T25" fmla="*/ 76 h 140"/>
                <a:gd name="T26" fmla="*/ 44 w 154"/>
                <a:gd name="T27" fmla="*/ 118 h 140"/>
                <a:gd name="T28" fmla="*/ 44 w 154"/>
                <a:gd name="T29" fmla="*/ 118 h 140"/>
                <a:gd name="T30" fmla="*/ 66 w 154"/>
                <a:gd name="T31" fmla="*/ 107 h 140"/>
                <a:gd name="T32" fmla="*/ 75 w 154"/>
                <a:gd name="T33" fmla="*/ 107 h 140"/>
                <a:gd name="T34" fmla="*/ 66 w 154"/>
                <a:gd name="T35" fmla="*/ 140 h 140"/>
                <a:gd name="T36" fmla="*/ 129 w 154"/>
                <a:gd name="T37" fmla="*/ 140 h 140"/>
                <a:gd name="T38" fmla="*/ 154 w 154"/>
                <a:gd name="T39" fmla="*/ 116 h 140"/>
                <a:gd name="T40" fmla="*/ 154 w 154"/>
                <a:gd name="T41" fmla="*/ 88 h 1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54" h="140">
                  <a:moveTo>
                    <a:pt x="154" y="88"/>
                  </a:moveTo>
                  <a:lnTo>
                    <a:pt x="141" y="97"/>
                  </a:lnTo>
                  <a:lnTo>
                    <a:pt x="108" y="97"/>
                  </a:lnTo>
                  <a:lnTo>
                    <a:pt x="44" y="11"/>
                  </a:lnTo>
                  <a:lnTo>
                    <a:pt x="21" y="0"/>
                  </a:lnTo>
                  <a:lnTo>
                    <a:pt x="11" y="0"/>
                  </a:lnTo>
                  <a:lnTo>
                    <a:pt x="11" y="11"/>
                  </a:lnTo>
                  <a:lnTo>
                    <a:pt x="0" y="22"/>
                  </a:lnTo>
                  <a:lnTo>
                    <a:pt x="10" y="32"/>
                  </a:lnTo>
                  <a:lnTo>
                    <a:pt x="10" y="32"/>
                  </a:lnTo>
                  <a:lnTo>
                    <a:pt x="44" y="75"/>
                  </a:lnTo>
                  <a:lnTo>
                    <a:pt x="44" y="75"/>
                  </a:lnTo>
                  <a:lnTo>
                    <a:pt x="44" y="76"/>
                  </a:lnTo>
                  <a:lnTo>
                    <a:pt x="44" y="118"/>
                  </a:lnTo>
                  <a:lnTo>
                    <a:pt x="44" y="118"/>
                  </a:lnTo>
                  <a:lnTo>
                    <a:pt x="66" y="107"/>
                  </a:lnTo>
                  <a:lnTo>
                    <a:pt x="75" y="107"/>
                  </a:lnTo>
                  <a:lnTo>
                    <a:pt x="66" y="140"/>
                  </a:lnTo>
                  <a:lnTo>
                    <a:pt x="129" y="140"/>
                  </a:lnTo>
                  <a:lnTo>
                    <a:pt x="154" y="116"/>
                  </a:lnTo>
                  <a:lnTo>
                    <a:pt x="154" y="88"/>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538" name="Freeform 420"/>
            <p:cNvSpPr>
              <a:spLocks/>
            </p:cNvSpPr>
            <p:nvPr/>
          </p:nvSpPr>
          <p:spPr bwMode="auto">
            <a:xfrm>
              <a:off x="8051801" y="3624263"/>
              <a:ext cx="88900" cy="106362"/>
            </a:xfrm>
            <a:custGeom>
              <a:avLst/>
              <a:gdLst>
                <a:gd name="T0" fmla="*/ 56 w 56"/>
                <a:gd name="T1" fmla="*/ 54 h 67"/>
                <a:gd name="T2" fmla="*/ 56 w 56"/>
                <a:gd name="T3" fmla="*/ 0 h 67"/>
                <a:gd name="T4" fmla="*/ 43 w 56"/>
                <a:gd name="T5" fmla="*/ 14 h 67"/>
                <a:gd name="T6" fmla="*/ 31 w 56"/>
                <a:gd name="T7" fmla="*/ 35 h 67"/>
                <a:gd name="T8" fmla="*/ 10 w 56"/>
                <a:gd name="T9" fmla="*/ 46 h 67"/>
                <a:gd name="T10" fmla="*/ 0 w 56"/>
                <a:gd name="T11" fmla="*/ 57 h 67"/>
                <a:gd name="T12" fmla="*/ 0 w 56"/>
                <a:gd name="T13" fmla="*/ 67 h 67"/>
                <a:gd name="T14" fmla="*/ 43 w 56"/>
                <a:gd name="T15" fmla="*/ 67 h 67"/>
                <a:gd name="T16" fmla="*/ 56 w 56"/>
                <a:gd name="T17"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7">
                  <a:moveTo>
                    <a:pt x="56" y="54"/>
                  </a:moveTo>
                  <a:lnTo>
                    <a:pt x="56" y="0"/>
                  </a:lnTo>
                  <a:lnTo>
                    <a:pt x="43" y="14"/>
                  </a:lnTo>
                  <a:lnTo>
                    <a:pt x="31" y="35"/>
                  </a:lnTo>
                  <a:lnTo>
                    <a:pt x="10" y="46"/>
                  </a:lnTo>
                  <a:lnTo>
                    <a:pt x="0" y="57"/>
                  </a:lnTo>
                  <a:lnTo>
                    <a:pt x="0" y="67"/>
                  </a:lnTo>
                  <a:lnTo>
                    <a:pt x="43" y="67"/>
                  </a:lnTo>
                  <a:lnTo>
                    <a:pt x="56" y="54"/>
                  </a:lnTo>
                  <a:close/>
                </a:path>
              </a:pathLst>
            </a:custGeom>
            <a:solidFill>
              <a:srgbClr val="DCE6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a:p>
          </p:txBody>
        </p:sp>
        <p:sp>
          <p:nvSpPr>
            <p:cNvPr id="539" name="Freeform 421"/>
            <p:cNvSpPr>
              <a:spLocks/>
            </p:cNvSpPr>
            <p:nvPr/>
          </p:nvSpPr>
          <p:spPr bwMode="auto">
            <a:xfrm>
              <a:off x="8051801" y="3624263"/>
              <a:ext cx="88900" cy="106362"/>
            </a:xfrm>
            <a:custGeom>
              <a:avLst/>
              <a:gdLst>
                <a:gd name="T0" fmla="*/ 56 w 56"/>
                <a:gd name="T1" fmla="*/ 54 h 67"/>
                <a:gd name="T2" fmla="*/ 56 w 56"/>
                <a:gd name="T3" fmla="*/ 0 h 67"/>
                <a:gd name="T4" fmla="*/ 43 w 56"/>
                <a:gd name="T5" fmla="*/ 14 h 67"/>
                <a:gd name="T6" fmla="*/ 31 w 56"/>
                <a:gd name="T7" fmla="*/ 35 h 67"/>
                <a:gd name="T8" fmla="*/ 10 w 56"/>
                <a:gd name="T9" fmla="*/ 46 h 67"/>
                <a:gd name="T10" fmla="*/ 0 w 56"/>
                <a:gd name="T11" fmla="*/ 57 h 67"/>
                <a:gd name="T12" fmla="*/ 0 w 56"/>
                <a:gd name="T13" fmla="*/ 67 h 67"/>
                <a:gd name="T14" fmla="*/ 43 w 56"/>
                <a:gd name="T15" fmla="*/ 67 h 67"/>
                <a:gd name="T16" fmla="*/ 56 w 56"/>
                <a:gd name="T17" fmla="*/ 54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67">
                  <a:moveTo>
                    <a:pt x="56" y="54"/>
                  </a:moveTo>
                  <a:lnTo>
                    <a:pt x="56" y="0"/>
                  </a:lnTo>
                  <a:lnTo>
                    <a:pt x="43" y="14"/>
                  </a:lnTo>
                  <a:lnTo>
                    <a:pt x="31" y="35"/>
                  </a:lnTo>
                  <a:lnTo>
                    <a:pt x="10" y="46"/>
                  </a:lnTo>
                  <a:lnTo>
                    <a:pt x="0" y="57"/>
                  </a:lnTo>
                  <a:lnTo>
                    <a:pt x="0" y="67"/>
                  </a:lnTo>
                  <a:lnTo>
                    <a:pt x="43" y="67"/>
                  </a:lnTo>
                  <a:lnTo>
                    <a:pt x="56" y="54"/>
                  </a:lnTo>
                  <a:close/>
                </a:path>
              </a:pathLst>
            </a:custGeom>
            <a:noFill/>
            <a:ln w="12700"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grpSp>
      <p:sp>
        <p:nvSpPr>
          <p:cNvPr id="5122" name="TextBox 1556"/>
          <p:cNvSpPr txBox="1">
            <a:spLocks noChangeArrowheads="1"/>
          </p:cNvSpPr>
          <p:nvPr/>
        </p:nvSpPr>
        <p:spPr bwMode="auto">
          <a:xfrm>
            <a:off x="4063526" y="2733791"/>
            <a:ext cx="1495126" cy="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Nogara</a:t>
            </a:r>
            <a:r>
              <a:rPr lang="en-US" altLang="en-US" sz="900" b="1" dirty="0" smtClean="0">
                <a:solidFill>
                  <a:srgbClr val="000000"/>
                </a:solidFill>
                <a:latin typeface="+mn-lt"/>
              </a:rPr>
              <a:t> (100%) 9 MW</a:t>
            </a:r>
            <a:endParaRPr lang="en-US" altLang="en-US" sz="900" b="1" dirty="0">
              <a:solidFill>
                <a:srgbClr val="000000"/>
              </a:solidFill>
              <a:latin typeface="+mn-lt"/>
            </a:endParaRPr>
          </a:p>
        </p:txBody>
      </p:sp>
      <p:sp>
        <p:nvSpPr>
          <p:cNvPr id="5123" name="SlideTitle" descr="&lt;tags&gt;&lt;tag n=&quot;TagName&quot; v=&quot;SlideTitle&quot; /&gt;&lt;tag n=&quot;Top&quot; v=&quot;15&quot; /&gt;&lt;tag n=&quot;Left&quot; v=&quot;35.375&quot; /&gt;&lt;tag n=&quot;Height&quot; v=&quot;27.375&quot; /&gt;&lt;tag n=&quot;Width&quot; v=&quot;568.5&quot; /&gt;&lt;/tags&gt;"/>
          <p:cNvSpPr>
            <a:spLocks noGrp="1" noChangeArrowheads="1"/>
          </p:cNvSpPr>
          <p:nvPr>
            <p:ph type="title"/>
          </p:nvPr>
        </p:nvSpPr>
        <p:spPr>
          <a:xfrm>
            <a:off x="973932" y="44937"/>
            <a:ext cx="8056562" cy="701731"/>
          </a:xfrm>
          <a:noFill/>
        </p:spPr>
        <p:txBody>
          <a:bodyPr/>
          <a:lstStyle/>
          <a:p>
            <a:pPr eaLnBrk="1" hangingPunct="1"/>
            <a:r>
              <a:rPr lang="en-US" altLang="ja-JP" b="1" dirty="0" smtClean="0"/>
              <a:t>Global Footprint </a:t>
            </a:r>
            <a:br>
              <a:rPr lang="en-US" altLang="ja-JP" b="1" dirty="0" smtClean="0"/>
            </a:br>
            <a:r>
              <a:rPr lang="en-US" altLang="ja-JP" b="1" dirty="0" smtClean="0"/>
              <a:t>with Presence in 20 Countries and 4 Continents </a:t>
            </a:r>
          </a:p>
        </p:txBody>
      </p:sp>
      <p:sp>
        <p:nvSpPr>
          <p:cNvPr id="5124" name="Rectangle 351"/>
          <p:cNvSpPr>
            <a:spLocks noChangeArrowheads="1"/>
          </p:cNvSpPr>
          <p:nvPr/>
        </p:nvSpPr>
        <p:spPr bwMode="auto">
          <a:xfrm>
            <a:off x="1431132" y="6315326"/>
            <a:ext cx="5703887" cy="247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6800" tIns="64800" rIns="46800" bIns="64800">
            <a:spAutoFit/>
          </a:bodyPr>
          <a:lstStyle>
            <a:lvl1pPr algn="l" defTabSz="728663" eaLnBrk="0" hangingPunct="0">
              <a:spcBef>
                <a:spcPts val="200"/>
              </a:spcBef>
              <a:spcAft>
                <a:spcPts val="200"/>
              </a:spcAft>
              <a:buClr>
                <a:schemeClr val="tx1"/>
              </a:buClr>
              <a:buSzPct val="120000"/>
              <a:buFont typeface="Wingdings" pitchFamily="2" charset="2"/>
              <a:tabLst>
                <a:tab pos="4286250" algn="l"/>
              </a:tabLst>
              <a:defRPr sz="1400">
                <a:solidFill>
                  <a:schemeClr val="tx1"/>
                </a:solidFill>
                <a:latin typeface="Calibri" pitchFamily="34" charset="0"/>
                <a:ea typeface="MS PGothic" pitchFamily="34" charset="-128"/>
              </a:defRPr>
            </a:lvl1pPr>
            <a:lvl2pPr marL="742950" indent="-285750" algn="l" defTabSz="728663" eaLnBrk="0" hangingPunct="0">
              <a:spcBef>
                <a:spcPts val="200"/>
              </a:spcBef>
              <a:spcAft>
                <a:spcPts val="200"/>
              </a:spcAft>
              <a:buClr>
                <a:schemeClr val="tx1"/>
              </a:buClr>
              <a:buSzPct val="120000"/>
              <a:tabLst>
                <a:tab pos="4286250" algn="l"/>
              </a:tabLst>
              <a:defRPr sz="1400">
                <a:solidFill>
                  <a:schemeClr val="tx1"/>
                </a:solidFill>
                <a:latin typeface="Calibri" pitchFamily="34" charset="0"/>
                <a:ea typeface="MS PGothic" pitchFamily="34" charset="-128"/>
              </a:defRPr>
            </a:lvl2pPr>
            <a:lvl3pPr marL="1143000" indent="-228600" algn="l" defTabSz="728663" eaLnBrk="0" hangingPunct="0">
              <a:spcBef>
                <a:spcPts val="200"/>
              </a:spcBef>
              <a:spcAft>
                <a:spcPts val="200"/>
              </a:spcAft>
              <a:buClr>
                <a:schemeClr val="tx1"/>
              </a:buClr>
              <a:buSzPct val="110000"/>
              <a:buFont typeface="Calibri" pitchFamily="34" charset="0"/>
              <a:buChar char="•"/>
              <a:tabLst>
                <a:tab pos="4286250" algn="l"/>
              </a:tabLst>
              <a:defRPr sz="1400">
                <a:solidFill>
                  <a:schemeClr val="tx1"/>
                </a:solidFill>
                <a:latin typeface="Calibri" pitchFamily="34" charset="0"/>
                <a:ea typeface="MS PGothic" pitchFamily="34" charset="-128"/>
              </a:defRPr>
            </a:lvl3pPr>
            <a:lvl4pPr marL="16002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4pPr>
            <a:lvl5pPr marL="20574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5pPr>
            <a:lvl6pPr marL="25146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6pPr>
            <a:lvl7pPr marL="29718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7pPr>
            <a:lvl8pPr marL="34290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8pPr>
            <a:lvl9pPr marL="38862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9pPr>
          </a:lstStyle>
          <a:p>
            <a:pPr eaLnBrk="1" hangingPunct="1">
              <a:spcBef>
                <a:spcPct val="0"/>
              </a:spcBef>
              <a:spcAft>
                <a:spcPct val="0"/>
              </a:spcAft>
              <a:buClr>
                <a:schemeClr val="bg1"/>
              </a:buClr>
              <a:buSzTx/>
            </a:pPr>
            <a:r>
              <a:rPr lang="en-US" altLang="zh-CN" sz="800" b="1" baseline="30000" dirty="0"/>
              <a:t>1</a:t>
            </a:r>
            <a:r>
              <a:rPr lang="en-US" altLang="zh-CN" sz="800" dirty="0"/>
              <a:t> Denotes </a:t>
            </a:r>
            <a:r>
              <a:rPr lang="en-US" altLang="zh-CN" sz="800" dirty="0" err="1"/>
              <a:t>ContourGlobal</a:t>
            </a:r>
            <a:r>
              <a:rPr lang="en-US" altLang="zh-CN" sz="800" dirty="0"/>
              <a:t> Solutions plant</a:t>
            </a:r>
            <a:endParaRPr lang="en-US" altLang="zh-CN" sz="800" dirty="0">
              <a:ea typeface="SimSun" pitchFamily="2" charset="-122"/>
            </a:endParaRPr>
          </a:p>
        </p:txBody>
      </p:sp>
      <p:grpSp>
        <p:nvGrpSpPr>
          <p:cNvPr id="5125" name="Group 2"/>
          <p:cNvGrpSpPr>
            <a:grpSpLocks noChangeAspect="1"/>
          </p:cNvGrpSpPr>
          <p:nvPr/>
        </p:nvGrpSpPr>
        <p:grpSpPr bwMode="auto">
          <a:xfrm>
            <a:off x="-96364" y="1892134"/>
            <a:ext cx="4931538" cy="4021303"/>
            <a:chOff x="388228" y="1616008"/>
            <a:chExt cx="5657395" cy="4614507"/>
          </a:xfrm>
        </p:grpSpPr>
        <p:grpSp>
          <p:nvGrpSpPr>
            <p:cNvPr id="5473" name="Group 4"/>
            <p:cNvGrpSpPr>
              <a:grpSpLocks/>
            </p:cNvGrpSpPr>
            <p:nvPr/>
          </p:nvGrpSpPr>
          <p:grpSpPr bwMode="auto">
            <a:xfrm>
              <a:off x="546126" y="1689917"/>
              <a:ext cx="2651470" cy="988307"/>
              <a:chOff x="9296400" y="1728017"/>
              <a:chExt cx="2651470" cy="988307"/>
            </a:xfrm>
          </p:grpSpPr>
          <p:sp>
            <p:nvSpPr>
              <p:cNvPr id="419" name="Freeform 153"/>
              <p:cNvSpPr>
                <a:spLocks noChangeAspect="1"/>
              </p:cNvSpPr>
              <p:nvPr/>
            </p:nvSpPr>
            <p:spPr bwMode="gray">
              <a:xfrm>
                <a:off x="10709621" y="2384793"/>
                <a:ext cx="189401" cy="182168"/>
              </a:xfrm>
              <a:custGeom>
                <a:avLst/>
                <a:gdLst>
                  <a:gd name="T0" fmla="*/ 348 w 367"/>
                  <a:gd name="T1" fmla="*/ 0 h 370"/>
                  <a:gd name="T2" fmla="*/ 321 w 367"/>
                  <a:gd name="T3" fmla="*/ 18 h 370"/>
                  <a:gd name="T4" fmla="*/ 293 w 367"/>
                  <a:gd name="T5" fmla="*/ 24 h 370"/>
                  <a:gd name="T6" fmla="*/ 255 w 367"/>
                  <a:gd name="T7" fmla="*/ 32 h 370"/>
                  <a:gd name="T8" fmla="*/ 245 w 367"/>
                  <a:gd name="T9" fmla="*/ 22 h 370"/>
                  <a:gd name="T10" fmla="*/ 234 w 367"/>
                  <a:gd name="T11" fmla="*/ 24 h 370"/>
                  <a:gd name="T12" fmla="*/ 223 w 367"/>
                  <a:gd name="T13" fmla="*/ 30 h 370"/>
                  <a:gd name="T14" fmla="*/ 213 w 367"/>
                  <a:gd name="T15" fmla="*/ 60 h 370"/>
                  <a:gd name="T16" fmla="*/ 193 w 367"/>
                  <a:gd name="T17" fmla="*/ 66 h 370"/>
                  <a:gd name="T18" fmla="*/ 183 w 367"/>
                  <a:gd name="T19" fmla="*/ 80 h 370"/>
                  <a:gd name="T20" fmla="*/ 171 w 367"/>
                  <a:gd name="T21" fmla="*/ 90 h 370"/>
                  <a:gd name="T22" fmla="*/ 160 w 367"/>
                  <a:gd name="T23" fmla="*/ 95 h 370"/>
                  <a:gd name="T24" fmla="*/ 144 w 367"/>
                  <a:gd name="T25" fmla="*/ 98 h 370"/>
                  <a:gd name="T26" fmla="*/ 122 w 367"/>
                  <a:gd name="T27" fmla="*/ 85 h 370"/>
                  <a:gd name="T28" fmla="*/ 105 w 367"/>
                  <a:gd name="T29" fmla="*/ 114 h 370"/>
                  <a:gd name="T30" fmla="*/ 72 w 367"/>
                  <a:gd name="T31" fmla="*/ 114 h 370"/>
                  <a:gd name="T32" fmla="*/ 69 w 367"/>
                  <a:gd name="T33" fmla="*/ 148 h 370"/>
                  <a:gd name="T34" fmla="*/ 55 w 367"/>
                  <a:gd name="T35" fmla="*/ 158 h 370"/>
                  <a:gd name="T36" fmla="*/ 44 w 367"/>
                  <a:gd name="T37" fmla="*/ 174 h 370"/>
                  <a:gd name="T38" fmla="*/ 2 w 367"/>
                  <a:gd name="T39" fmla="*/ 175 h 370"/>
                  <a:gd name="T40" fmla="*/ 2 w 367"/>
                  <a:gd name="T41" fmla="*/ 189 h 370"/>
                  <a:gd name="T42" fmla="*/ 32 w 367"/>
                  <a:gd name="T43" fmla="*/ 222 h 370"/>
                  <a:gd name="T44" fmla="*/ 89 w 367"/>
                  <a:gd name="T45" fmla="*/ 283 h 370"/>
                  <a:gd name="T46" fmla="*/ 111 w 367"/>
                  <a:gd name="T47" fmla="*/ 303 h 370"/>
                  <a:gd name="T48" fmla="*/ 147 w 367"/>
                  <a:gd name="T49" fmla="*/ 331 h 370"/>
                  <a:gd name="T50" fmla="*/ 153 w 367"/>
                  <a:gd name="T51" fmla="*/ 346 h 370"/>
                  <a:gd name="T52" fmla="*/ 165 w 367"/>
                  <a:gd name="T53" fmla="*/ 338 h 370"/>
                  <a:gd name="T54" fmla="*/ 187 w 367"/>
                  <a:gd name="T55" fmla="*/ 345 h 370"/>
                  <a:gd name="T56" fmla="*/ 237 w 367"/>
                  <a:gd name="T57" fmla="*/ 353 h 370"/>
                  <a:gd name="T58" fmla="*/ 258 w 367"/>
                  <a:gd name="T59" fmla="*/ 350 h 370"/>
                  <a:gd name="T60" fmla="*/ 286 w 367"/>
                  <a:gd name="T61" fmla="*/ 367 h 370"/>
                  <a:gd name="T62" fmla="*/ 309 w 367"/>
                  <a:gd name="T63" fmla="*/ 370 h 370"/>
                  <a:gd name="T64" fmla="*/ 334 w 367"/>
                  <a:gd name="T65" fmla="*/ 362 h 370"/>
                  <a:gd name="T66" fmla="*/ 332 w 367"/>
                  <a:gd name="T67" fmla="*/ 351 h 370"/>
                  <a:gd name="T68" fmla="*/ 319 w 367"/>
                  <a:gd name="T69" fmla="*/ 313 h 370"/>
                  <a:gd name="T70" fmla="*/ 330 w 367"/>
                  <a:gd name="T71" fmla="*/ 283 h 370"/>
                  <a:gd name="T72" fmla="*/ 342 w 367"/>
                  <a:gd name="T73" fmla="*/ 183 h 370"/>
                  <a:gd name="T74" fmla="*/ 363 w 367"/>
                  <a:gd name="T75" fmla="*/ 66 h 370"/>
                  <a:gd name="T76" fmla="*/ 367 w 367"/>
                  <a:gd name="T77" fmla="*/ 1 h 37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67"/>
                  <a:gd name="T118" fmla="*/ 0 h 370"/>
                  <a:gd name="T119" fmla="*/ 367 w 367"/>
                  <a:gd name="T120" fmla="*/ 370 h 370"/>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67" h="370">
                    <a:moveTo>
                      <a:pt x="367" y="1"/>
                    </a:moveTo>
                    <a:lnTo>
                      <a:pt x="348" y="0"/>
                    </a:lnTo>
                    <a:lnTo>
                      <a:pt x="328" y="10"/>
                    </a:lnTo>
                    <a:lnTo>
                      <a:pt x="321" y="18"/>
                    </a:lnTo>
                    <a:lnTo>
                      <a:pt x="307" y="24"/>
                    </a:lnTo>
                    <a:lnTo>
                      <a:pt x="293" y="24"/>
                    </a:lnTo>
                    <a:lnTo>
                      <a:pt x="280" y="33"/>
                    </a:lnTo>
                    <a:lnTo>
                      <a:pt x="255" y="32"/>
                    </a:lnTo>
                    <a:lnTo>
                      <a:pt x="249" y="29"/>
                    </a:lnTo>
                    <a:lnTo>
                      <a:pt x="245" y="22"/>
                    </a:lnTo>
                    <a:lnTo>
                      <a:pt x="236" y="19"/>
                    </a:lnTo>
                    <a:lnTo>
                      <a:pt x="234" y="24"/>
                    </a:lnTo>
                    <a:lnTo>
                      <a:pt x="229" y="27"/>
                    </a:lnTo>
                    <a:lnTo>
                      <a:pt x="223" y="30"/>
                    </a:lnTo>
                    <a:lnTo>
                      <a:pt x="217" y="37"/>
                    </a:lnTo>
                    <a:lnTo>
                      <a:pt x="213" y="60"/>
                    </a:lnTo>
                    <a:lnTo>
                      <a:pt x="208" y="64"/>
                    </a:lnTo>
                    <a:lnTo>
                      <a:pt x="193" y="66"/>
                    </a:lnTo>
                    <a:lnTo>
                      <a:pt x="185" y="75"/>
                    </a:lnTo>
                    <a:lnTo>
                      <a:pt x="183" y="80"/>
                    </a:lnTo>
                    <a:lnTo>
                      <a:pt x="178" y="82"/>
                    </a:lnTo>
                    <a:lnTo>
                      <a:pt x="171" y="90"/>
                    </a:lnTo>
                    <a:lnTo>
                      <a:pt x="160" y="93"/>
                    </a:lnTo>
                    <a:lnTo>
                      <a:pt x="160" y="95"/>
                    </a:lnTo>
                    <a:lnTo>
                      <a:pt x="154" y="97"/>
                    </a:lnTo>
                    <a:lnTo>
                      <a:pt x="144" y="98"/>
                    </a:lnTo>
                    <a:lnTo>
                      <a:pt x="132" y="88"/>
                    </a:lnTo>
                    <a:lnTo>
                      <a:pt x="122" y="85"/>
                    </a:lnTo>
                    <a:lnTo>
                      <a:pt x="112" y="99"/>
                    </a:lnTo>
                    <a:lnTo>
                      <a:pt x="105" y="114"/>
                    </a:lnTo>
                    <a:lnTo>
                      <a:pt x="80" y="115"/>
                    </a:lnTo>
                    <a:lnTo>
                      <a:pt x="72" y="114"/>
                    </a:lnTo>
                    <a:lnTo>
                      <a:pt x="68" y="125"/>
                    </a:lnTo>
                    <a:lnTo>
                      <a:pt x="69" y="148"/>
                    </a:lnTo>
                    <a:lnTo>
                      <a:pt x="63" y="149"/>
                    </a:lnTo>
                    <a:lnTo>
                      <a:pt x="55" y="158"/>
                    </a:lnTo>
                    <a:lnTo>
                      <a:pt x="50" y="169"/>
                    </a:lnTo>
                    <a:lnTo>
                      <a:pt x="44" y="174"/>
                    </a:lnTo>
                    <a:lnTo>
                      <a:pt x="18" y="175"/>
                    </a:lnTo>
                    <a:lnTo>
                      <a:pt x="2" y="175"/>
                    </a:lnTo>
                    <a:lnTo>
                      <a:pt x="0" y="184"/>
                    </a:lnTo>
                    <a:lnTo>
                      <a:pt x="2" y="189"/>
                    </a:lnTo>
                    <a:lnTo>
                      <a:pt x="26" y="212"/>
                    </a:lnTo>
                    <a:lnTo>
                      <a:pt x="32" y="222"/>
                    </a:lnTo>
                    <a:lnTo>
                      <a:pt x="66" y="255"/>
                    </a:lnTo>
                    <a:lnTo>
                      <a:pt x="89" y="283"/>
                    </a:lnTo>
                    <a:lnTo>
                      <a:pt x="102" y="297"/>
                    </a:lnTo>
                    <a:lnTo>
                      <a:pt x="111" y="303"/>
                    </a:lnTo>
                    <a:lnTo>
                      <a:pt x="120" y="308"/>
                    </a:lnTo>
                    <a:lnTo>
                      <a:pt x="147" y="331"/>
                    </a:lnTo>
                    <a:lnTo>
                      <a:pt x="152" y="341"/>
                    </a:lnTo>
                    <a:lnTo>
                      <a:pt x="153" y="346"/>
                    </a:lnTo>
                    <a:lnTo>
                      <a:pt x="154" y="346"/>
                    </a:lnTo>
                    <a:lnTo>
                      <a:pt x="165" y="338"/>
                    </a:lnTo>
                    <a:lnTo>
                      <a:pt x="171" y="338"/>
                    </a:lnTo>
                    <a:lnTo>
                      <a:pt x="187" y="345"/>
                    </a:lnTo>
                    <a:lnTo>
                      <a:pt x="223" y="354"/>
                    </a:lnTo>
                    <a:lnTo>
                      <a:pt x="237" y="353"/>
                    </a:lnTo>
                    <a:lnTo>
                      <a:pt x="249" y="350"/>
                    </a:lnTo>
                    <a:lnTo>
                      <a:pt x="258" y="350"/>
                    </a:lnTo>
                    <a:lnTo>
                      <a:pt x="271" y="356"/>
                    </a:lnTo>
                    <a:lnTo>
                      <a:pt x="286" y="367"/>
                    </a:lnTo>
                    <a:lnTo>
                      <a:pt x="293" y="370"/>
                    </a:lnTo>
                    <a:lnTo>
                      <a:pt x="309" y="370"/>
                    </a:lnTo>
                    <a:lnTo>
                      <a:pt x="328" y="365"/>
                    </a:lnTo>
                    <a:lnTo>
                      <a:pt x="334" y="362"/>
                    </a:lnTo>
                    <a:lnTo>
                      <a:pt x="334" y="359"/>
                    </a:lnTo>
                    <a:lnTo>
                      <a:pt x="332" y="351"/>
                    </a:lnTo>
                    <a:lnTo>
                      <a:pt x="320" y="331"/>
                    </a:lnTo>
                    <a:lnTo>
                      <a:pt x="319" y="313"/>
                    </a:lnTo>
                    <a:lnTo>
                      <a:pt x="328" y="298"/>
                    </a:lnTo>
                    <a:lnTo>
                      <a:pt x="330" y="283"/>
                    </a:lnTo>
                    <a:lnTo>
                      <a:pt x="333" y="243"/>
                    </a:lnTo>
                    <a:lnTo>
                      <a:pt x="342" y="183"/>
                    </a:lnTo>
                    <a:lnTo>
                      <a:pt x="342" y="128"/>
                    </a:lnTo>
                    <a:lnTo>
                      <a:pt x="363" y="66"/>
                    </a:lnTo>
                    <a:lnTo>
                      <a:pt x="367" y="36"/>
                    </a:lnTo>
                    <a:lnTo>
                      <a:pt x="367"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0" name="Freeform 154"/>
              <p:cNvSpPr>
                <a:spLocks noChangeAspect="1"/>
              </p:cNvSpPr>
              <p:nvPr/>
            </p:nvSpPr>
            <p:spPr bwMode="gray">
              <a:xfrm>
                <a:off x="10971868" y="2692656"/>
                <a:ext cx="0" cy="21860"/>
              </a:xfrm>
              <a:custGeom>
                <a:avLst/>
                <a:gdLst>
                  <a:gd name="T0" fmla="*/ 8 w 16"/>
                  <a:gd name="T1" fmla="*/ 0 h 35"/>
                  <a:gd name="T2" fmla="*/ 11 w 16"/>
                  <a:gd name="T3" fmla="*/ 1 h 35"/>
                  <a:gd name="T4" fmla="*/ 11 w 16"/>
                  <a:gd name="T5" fmla="*/ 0 h 35"/>
                  <a:gd name="T6" fmla="*/ 2 w 16"/>
                  <a:gd name="T7" fmla="*/ 11 h 35"/>
                  <a:gd name="T8" fmla="*/ 0 w 16"/>
                  <a:gd name="T9" fmla="*/ 24 h 35"/>
                  <a:gd name="T10" fmla="*/ 13 w 16"/>
                  <a:gd name="T11" fmla="*/ 35 h 35"/>
                  <a:gd name="T12" fmla="*/ 16 w 16"/>
                  <a:gd name="T13" fmla="*/ 2 h 35"/>
                  <a:gd name="T14" fmla="*/ 8 w 16"/>
                  <a:gd name="T15" fmla="*/ 0 h 3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35"/>
                  <a:gd name="T26" fmla="*/ 0 w 16"/>
                  <a:gd name="T27" fmla="*/ 35 h 3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35">
                    <a:moveTo>
                      <a:pt x="8" y="0"/>
                    </a:moveTo>
                    <a:lnTo>
                      <a:pt x="11" y="1"/>
                    </a:lnTo>
                    <a:lnTo>
                      <a:pt x="11" y="0"/>
                    </a:lnTo>
                    <a:lnTo>
                      <a:pt x="2" y="11"/>
                    </a:lnTo>
                    <a:lnTo>
                      <a:pt x="0" y="24"/>
                    </a:lnTo>
                    <a:lnTo>
                      <a:pt x="13" y="35"/>
                    </a:lnTo>
                    <a:lnTo>
                      <a:pt x="16" y="2"/>
                    </a:lnTo>
                    <a:lnTo>
                      <a:pt x="8"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1" name="Freeform 155"/>
              <p:cNvSpPr>
                <a:spLocks noChangeAspect="1"/>
              </p:cNvSpPr>
              <p:nvPr/>
            </p:nvSpPr>
            <p:spPr bwMode="gray">
              <a:xfrm>
                <a:off x="10913591" y="2616146"/>
                <a:ext cx="267711" cy="100193"/>
              </a:xfrm>
              <a:custGeom>
                <a:avLst/>
                <a:gdLst>
                  <a:gd name="T0" fmla="*/ 31 w 498"/>
                  <a:gd name="T1" fmla="*/ 2 h 210"/>
                  <a:gd name="T2" fmla="*/ 11 w 498"/>
                  <a:gd name="T3" fmla="*/ 14 h 210"/>
                  <a:gd name="T4" fmla="*/ 25 w 498"/>
                  <a:gd name="T5" fmla="*/ 49 h 210"/>
                  <a:gd name="T6" fmla="*/ 15 w 498"/>
                  <a:gd name="T7" fmla="*/ 68 h 210"/>
                  <a:gd name="T8" fmla="*/ 2 w 498"/>
                  <a:gd name="T9" fmla="*/ 110 h 210"/>
                  <a:gd name="T10" fmla="*/ 11 w 498"/>
                  <a:gd name="T11" fmla="*/ 127 h 210"/>
                  <a:gd name="T12" fmla="*/ 35 w 498"/>
                  <a:gd name="T13" fmla="*/ 113 h 210"/>
                  <a:gd name="T14" fmla="*/ 91 w 498"/>
                  <a:gd name="T15" fmla="*/ 125 h 210"/>
                  <a:gd name="T16" fmla="*/ 117 w 498"/>
                  <a:gd name="T17" fmla="*/ 136 h 210"/>
                  <a:gd name="T18" fmla="*/ 145 w 498"/>
                  <a:gd name="T19" fmla="*/ 175 h 210"/>
                  <a:gd name="T20" fmla="*/ 172 w 498"/>
                  <a:gd name="T21" fmla="*/ 161 h 210"/>
                  <a:gd name="T22" fmla="*/ 182 w 498"/>
                  <a:gd name="T23" fmla="*/ 206 h 210"/>
                  <a:gd name="T24" fmla="*/ 213 w 498"/>
                  <a:gd name="T25" fmla="*/ 209 h 210"/>
                  <a:gd name="T26" fmla="*/ 247 w 498"/>
                  <a:gd name="T27" fmla="*/ 172 h 210"/>
                  <a:gd name="T28" fmla="*/ 218 w 498"/>
                  <a:gd name="T29" fmla="*/ 147 h 210"/>
                  <a:gd name="T30" fmla="*/ 219 w 498"/>
                  <a:gd name="T31" fmla="*/ 126 h 210"/>
                  <a:gd name="T32" fmla="*/ 250 w 498"/>
                  <a:gd name="T33" fmla="*/ 113 h 210"/>
                  <a:gd name="T34" fmla="*/ 292 w 498"/>
                  <a:gd name="T35" fmla="*/ 66 h 210"/>
                  <a:gd name="T36" fmla="*/ 316 w 498"/>
                  <a:gd name="T37" fmla="*/ 54 h 210"/>
                  <a:gd name="T38" fmla="*/ 349 w 498"/>
                  <a:gd name="T39" fmla="*/ 70 h 210"/>
                  <a:gd name="T40" fmla="*/ 407 w 498"/>
                  <a:gd name="T41" fmla="*/ 98 h 210"/>
                  <a:gd name="T42" fmla="*/ 427 w 498"/>
                  <a:gd name="T43" fmla="*/ 110 h 210"/>
                  <a:gd name="T44" fmla="*/ 403 w 498"/>
                  <a:gd name="T45" fmla="*/ 132 h 210"/>
                  <a:gd name="T46" fmla="*/ 411 w 498"/>
                  <a:gd name="T47" fmla="*/ 173 h 210"/>
                  <a:gd name="T48" fmla="*/ 442 w 498"/>
                  <a:gd name="T49" fmla="*/ 200 h 210"/>
                  <a:gd name="T50" fmla="*/ 454 w 498"/>
                  <a:gd name="T51" fmla="*/ 170 h 210"/>
                  <a:gd name="T52" fmla="*/ 474 w 498"/>
                  <a:gd name="T53" fmla="*/ 170 h 210"/>
                  <a:gd name="T54" fmla="*/ 498 w 498"/>
                  <a:gd name="T55" fmla="*/ 137 h 210"/>
                  <a:gd name="T56" fmla="*/ 491 w 498"/>
                  <a:gd name="T57" fmla="*/ 120 h 210"/>
                  <a:gd name="T58" fmla="*/ 476 w 498"/>
                  <a:gd name="T59" fmla="*/ 104 h 210"/>
                  <a:gd name="T60" fmla="*/ 466 w 498"/>
                  <a:gd name="T61" fmla="*/ 75 h 210"/>
                  <a:gd name="T62" fmla="*/ 419 w 498"/>
                  <a:gd name="T63" fmla="*/ 28 h 210"/>
                  <a:gd name="T64" fmla="*/ 362 w 498"/>
                  <a:gd name="T65" fmla="*/ 16 h 210"/>
                  <a:gd name="T66" fmla="*/ 297 w 498"/>
                  <a:gd name="T67" fmla="*/ 1 h 210"/>
                  <a:gd name="T68" fmla="*/ 275 w 498"/>
                  <a:gd name="T69" fmla="*/ 17 h 210"/>
                  <a:gd name="T70" fmla="*/ 258 w 498"/>
                  <a:gd name="T71" fmla="*/ 47 h 210"/>
                  <a:gd name="T72" fmla="*/ 245 w 498"/>
                  <a:gd name="T73" fmla="*/ 31 h 210"/>
                  <a:gd name="T74" fmla="*/ 184 w 498"/>
                  <a:gd name="T75" fmla="*/ 55 h 210"/>
                  <a:gd name="T76" fmla="*/ 157 w 498"/>
                  <a:gd name="T77" fmla="*/ 68 h 210"/>
                  <a:gd name="T78" fmla="*/ 112 w 498"/>
                  <a:gd name="T79" fmla="*/ 54 h 210"/>
                  <a:gd name="T80" fmla="*/ 71 w 498"/>
                  <a:gd name="T81" fmla="*/ 35 h 210"/>
                  <a:gd name="T82" fmla="*/ 56 w 498"/>
                  <a:gd name="T83" fmla="*/ 12 h 210"/>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498"/>
                  <a:gd name="T127" fmla="*/ 0 h 210"/>
                  <a:gd name="T128" fmla="*/ 498 w 498"/>
                  <a:gd name="T129" fmla="*/ 210 h 210"/>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498" h="210">
                    <a:moveTo>
                      <a:pt x="36" y="0"/>
                    </a:moveTo>
                    <a:lnTo>
                      <a:pt x="35" y="2"/>
                    </a:lnTo>
                    <a:lnTo>
                      <a:pt x="31" y="2"/>
                    </a:lnTo>
                    <a:lnTo>
                      <a:pt x="28" y="0"/>
                    </a:lnTo>
                    <a:lnTo>
                      <a:pt x="21" y="0"/>
                    </a:lnTo>
                    <a:lnTo>
                      <a:pt x="11" y="14"/>
                    </a:lnTo>
                    <a:lnTo>
                      <a:pt x="8" y="36"/>
                    </a:lnTo>
                    <a:lnTo>
                      <a:pt x="20" y="43"/>
                    </a:lnTo>
                    <a:lnTo>
                      <a:pt x="25" y="49"/>
                    </a:lnTo>
                    <a:lnTo>
                      <a:pt x="23" y="56"/>
                    </a:lnTo>
                    <a:lnTo>
                      <a:pt x="18" y="63"/>
                    </a:lnTo>
                    <a:lnTo>
                      <a:pt x="15" y="68"/>
                    </a:lnTo>
                    <a:lnTo>
                      <a:pt x="17" y="87"/>
                    </a:lnTo>
                    <a:lnTo>
                      <a:pt x="12" y="96"/>
                    </a:lnTo>
                    <a:lnTo>
                      <a:pt x="2" y="110"/>
                    </a:lnTo>
                    <a:lnTo>
                      <a:pt x="0" y="110"/>
                    </a:lnTo>
                    <a:lnTo>
                      <a:pt x="9" y="128"/>
                    </a:lnTo>
                    <a:lnTo>
                      <a:pt x="11" y="127"/>
                    </a:lnTo>
                    <a:lnTo>
                      <a:pt x="15" y="117"/>
                    </a:lnTo>
                    <a:lnTo>
                      <a:pt x="20" y="113"/>
                    </a:lnTo>
                    <a:lnTo>
                      <a:pt x="35" y="113"/>
                    </a:lnTo>
                    <a:lnTo>
                      <a:pt x="64" y="116"/>
                    </a:lnTo>
                    <a:lnTo>
                      <a:pt x="74" y="118"/>
                    </a:lnTo>
                    <a:lnTo>
                      <a:pt x="91" y="125"/>
                    </a:lnTo>
                    <a:lnTo>
                      <a:pt x="105" y="126"/>
                    </a:lnTo>
                    <a:lnTo>
                      <a:pt x="110" y="128"/>
                    </a:lnTo>
                    <a:lnTo>
                      <a:pt x="117" y="136"/>
                    </a:lnTo>
                    <a:lnTo>
                      <a:pt x="124" y="149"/>
                    </a:lnTo>
                    <a:lnTo>
                      <a:pt x="132" y="161"/>
                    </a:lnTo>
                    <a:lnTo>
                      <a:pt x="145" y="175"/>
                    </a:lnTo>
                    <a:lnTo>
                      <a:pt x="154" y="175"/>
                    </a:lnTo>
                    <a:lnTo>
                      <a:pt x="161" y="165"/>
                    </a:lnTo>
                    <a:lnTo>
                      <a:pt x="172" y="161"/>
                    </a:lnTo>
                    <a:lnTo>
                      <a:pt x="176" y="175"/>
                    </a:lnTo>
                    <a:lnTo>
                      <a:pt x="177" y="189"/>
                    </a:lnTo>
                    <a:lnTo>
                      <a:pt x="182" y="206"/>
                    </a:lnTo>
                    <a:lnTo>
                      <a:pt x="184" y="209"/>
                    </a:lnTo>
                    <a:lnTo>
                      <a:pt x="204" y="210"/>
                    </a:lnTo>
                    <a:lnTo>
                      <a:pt x="213" y="209"/>
                    </a:lnTo>
                    <a:lnTo>
                      <a:pt x="238" y="193"/>
                    </a:lnTo>
                    <a:lnTo>
                      <a:pt x="249" y="182"/>
                    </a:lnTo>
                    <a:lnTo>
                      <a:pt x="247" y="172"/>
                    </a:lnTo>
                    <a:lnTo>
                      <a:pt x="238" y="167"/>
                    </a:lnTo>
                    <a:lnTo>
                      <a:pt x="231" y="159"/>
                    </a:lnTo>
                    <a:lnTo>
                      <a:pt x="218" y="147"/>
                    </a:lnTo>
                    <a:lnTo>
                      <a:pt x="216" y="142"/>
                    </a:lnTo>
                    <a:lnTo>
                      <a:pt x="216" y="136"/>
                    </a:lnTo>
                    <a:lnTo>
                      <a:pt x="219" y="126"/>
                    </a:lnTo>
                    <a:lnTo>
                      <a:pt x="233" y="117"/>
                    </a:lnTo>
                    <a:lnTo>
                      <a:pt x="245" y="113"/>
                    </a:lnTo>
                    <a:lnTo>
                      <a:pt x="250" y="113"/>
                    </a:lnTo>
                    <a:lnTo>
                      <a:pt x="264" y="105"/>
                    </a:lnTo>
                    <a:lnTo>
                      <a:pt x="277" y="89"/>
                    </a:lnTo>
                    <a:lnTo>
                      <a:pt x="292" y="66"/>
                    </a:lnTo>
                    <a:lnTo>
                      <a:pt x="296" y="62"/>
                    </a:lnTo>
                    <a:lnTo>
                      <a:pt x="299" y="59"/>
                    </a:lnTo>
                    <a:lnTo>
                      <a:pt x="316" y="54"/>
                    </a:lnTo>
                    <a:lnTo>
                      <a:pt x="322" y="54"/>
                    </a:lnTo>
                    <a:lnTo>
                      <a:pt x="327" y="55"/>
                    </a:lnTo>
                    <a:lnTo>
                      <a:pt x="349" y="70"/>
                    </a:lnTo>
                    <a:lnTo>
                      <a:pt x="378" y="84"/>
                    </a:lnTo>
                    <a:lnTo>
                      <a:pt x="394" y="104"/>
                    </a:lnTo>
                    <a:lnTo>
                      <a:pt x="407" y="98"/>
                    </a:lnTo>
                    <a:lnTo>
                      <a:pt x="419" y="98"/>
                    </a:lnTo>
                    <a:lnTo>
                      <a:pt x="426" y="106"/>
                    </a:lnTo>
                    <a:lnTo>
                      <a:pt x="427" y="110"/>
                    </a:lnTo>
                    <a:lnTo>
                      <a:pt x="421" y="111"/>
                    </a:lnTo>
                    <a:lnTo>
                      <a:pt x="405" y="124"/>
                    </a:lnTo>
                    <a:lnTo>
                      <a:pt x="403" y="132"/>
                    </a:lnTo>
                    <a:lnTo>
                      <a:pt x="402" y="146"/>
                    </a:lnTo>
                    <a:lnTo>
                      <a:pt x="404" y="164"/>
                    </a:lnTo>
                    <a:lnTo>
                      <a:pt x="411" y="173"/>
                    </a:lnTo>
                    <a:lnTo>
                      <a:pt x="426" y="192"/>
                    </a:lnTo>
                    <a:lnTo>
                      <a:pt x="438" y="200"/>
                    </a:lnTo>
                    <a:lnTo>
                      <a:pt x="442" y="200"/>
                    </a:lnTo>
                    <a:lnTo>
                      <a:pt x="442" y="192"/>
                    </a:lnTo>
                    <a:lnTo>
                      <a:pt x="453" y="182"/>
                    </a:lnTo>
                    <a:lnTo>
                      <a:pt x="454" y="170"/>
                    </a:lnTo>
                    <a:lnTo>
                      <a:pt x="460" y="169"/>
                    </a:lnTo>
                    <a:lnTo>
                      <a:pt x="468" y="175"/>
                    </a:lnTo>
                    <a:lnTo>
                      <a:pt x="474" y="170"/>
                    </a:lnTo>
                    <a:lnTo>
                      <a:pt x="489" y="149"/>
                    </a:lnTo>
                    <a:lnTo>
                      <a:pt x="498" y="141"/>
                    </a:lnTo>
                    <a:lnTo>
                      <a:pt x="498" y="137"/>
                    </a:lnTo>
                    <a:lnTo>
                      <a:pt x="494" y="132"/>
                    </a:lnTo>
                    <a:lnTo>
                      <a:pt x="491" y="131"/>
                    </a:lnTo>
                    <a:lnTo>
                      <a:pt x="491" y="120"/>
                    </a:lnTo>
                    <a:lnTo>
                      <a:pt x="485" y="110"/>
                    </a:lnTo>
                    <a:lnTo>
                      <a:pt x="477" y="106"/>
                    </a:lnTo>
                    <a:lnTo>
                      <a:pt x="476" y="104"/>
                    </a:lnTo>
                    <a:lnTo>
                      <a:pt x="478" y="89"/>
                    </a:lnTo>
                    <a:lnTo>
                      <a:pt x="481" y="85"/>
                    </a:lnTo>
                    <a:lnTo>
                      <a:pt x="466" y="75"/>
                    </a:lnTo>
                    <a:lnTo>
                      <a:pt x="451" y="56"/>
                    </a:lnTo>
                    <a:lnTo>
                      <a:pt x="444" y="52"/>
                    </a:lnTo>
                    <a:lnTo>
                      <a:pt x="419" y="28"/>
                    </a:lnTo>
                    <a:lnTo>
                      <a:pt x="402" y="22"/>
                    </a:lnTo>
                    <a:lnTo>
                      <a:pt x="383" y="17"/>
                    </a:lnTo>
                    <a:lnTo>
                      <a:pt x="362" y="16"/>
                    </a:lnTo>
                    <a:lnTo>
                      <a:pt x="342" y="10"/>
                    </a:lnTo>
                    <a:lnTo>
                      <a:pt x="327" y="2"/>
                    </a:lnTo>
                    <a:lnTo>
                      <a:pt x="297" y="1"/>
                    </a:lnTo>
                    <a:lnTo>
                      <a:pt x="288" y="3"/>
                    </a:lnTo>
                    <a:lnTo>
                      <a:pt x="285" y="5"/>
                    </a:lnTo>
                    <a:lnTo>
                      <a:pt x="275" y="17"/>
                    </a:lnTo>
                    <a:lnTo>
                      <a:pt x="272" y="43"/>
                    </a:lnTo>
                    <a:lnTo>
                      <a:pt x="261" y="48"/>
                    </a:lnTo>
                    <a:lnTo>
                      <a:pt x="258" y="47"/>
                    </a:lnTo>
                    <a:lnTo>
                      <a:pt x="257" y="33"/>
                    </a:lnTo>
                    <a:lnTo>
                      <a:pt x="250" y="31"/>
                    </a:lnTo>
                    <a:lnTo>
                      <a:pt x="245" y="31"/>
                    </a:lnTo>
                    <a:lnTo>
                      <a:pt x="216" y="47"/>
                    </a:lnTo>
                    <a:lnTo>
                      <a:pt x="192" y="52"/>
                    </a:lnTo>
                    <a:lnTo>
                      <a:pt x="184" y="55"/>
                    </a:lnTo>
                    <a:lnTo>
                      <a:pt x="173" y="66"/>
                    </a:lnTo>
                    <a:lnTo>
                      <a:pt x="166" y="68"/>
                    </a:lnTo>
                    <a:lnTo>
                      <a:pt x="157" y="68"/>
                    </a:lnTo>
                    <a:lnTo>
                      <a:pt x="145" y="67"/>
                    </a:lnTo>
                    <a:lnTo>
                      <a:pt x="117" y="55"/>
                    </a:lnTo>
                    <a:lnTo>
                      <a:pt x="112" y="54"/>
                    </a:lnTo>
                    <a:lnTo>
                      <a:pt x="74" y="54"/>
                    </a:lnTo>
                    <a:lnTo>
                      <a:pt x="71" y="44"/>
                    </a:lnTo>
                    <a:lnTo>
                      <a:pt x="71" y="35"/>
                    </a:lnTo>
                    <a:lnTo>
                      <a:pt x="62" y="29"/>
                    </a:lnTo>
                    <a:lnTo>
                      <a:pt x="59" y="14"/>
                    </a:lnTo>
                    <a:lnTo>
                      <a:pt x="56" y="12"/>
                    </a:lnTo>
                    <a:lnTo>
                      <a:pt x="42" y="6"/>
                    </a:lnTo>
                    <a:lnTo>
                      <a:pt x="36"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2" name="Freeform 156"/>
              <p:cNvSpPr>
                <a:spLocks noChangeAspect="1"/>
              </p:cNvSpPr>
              <p:nvPr/>
            </p:nvSpPr>
            <p:spPr bwMode="gray">
              <a:xfrm>
                <a:off x="10491081" y="2259096"/>
                <a:ext cx="178474" cy="182168"/>
              </a:xfrm>
              <a:custGeom>
                <a:avLst/>
                <a:gdLst>
                  <a:gd name="T0" fmla="*/ 113 w 335"/>
                  <a:gd name="T1" fmla="*/ 1 h 370"/>
                  <a:gd name="T2" fmla="*/ 62 w 335"/>
                  <a:gd name="T3" fmla="*/ 44 h 370"/>
                  <a:gd name="T4" fmla="*/ 100 w 335"/>
                  <a:gd name="T5" fmla="*/ 82 h 370"/>
                  <a:gd name="T6" fmla="*/ 131 w 335"/>
                  <a:gd name="T7" fmla="*/ 112 h 370"/>
                  <a:gd name="T8" fmla="*/ 150 w 335"/>
                  <a:gd name="T9" fmla="*/ 133 h 370"/>
                  <a:gd name="T10" fmla="*/ 146 w 335"/>
                  <a:gd name="T11" fmla="*/ 158 h 370"/>
                  <a:gd name="T12" fmla="*/ 109 w 335"/>
                  <a:gd name="T13" fmla="*/ 157 h 370"/>
                  <a:gd name="T14" fmla="*/ 27 w 335"/>
                  <a:gd name="T15" fmla="*/ 218 h 370"/>
                  <a:gd name="T16" fmla="*/ 15 w 335"/>
                  <a:gd name="T17" fmla="*/ 239 h 370"/>
                  <a:gd name="T18" fmla="*/ 9 w 335"/>
                  <a:gd name="T19" fmla="*/ 248 h 370"/>
                  <a:gd name="T20" fmla="*/ 11 w 335"/>
                  <a:gd name="T21" fmla="*/ 264 h 370"/>
                  <a:gd name="T22" fmla="*/ 5 w 335"/>
                  <a:gd name="T23" fmla="*/ 292 h 370"/>
                  <a:gd name="T24" fmla="*/ 6 w 335"/>
                  <a:gd name="T25" fmla="*/ 301 h 370"/>
                  <a:gd name="T26" fmla="*/ 15 w 335"/>
                  <a:gd name="T27" fmla="*/ 309 h 370"/>
                  <a:gd name="T28" fmla="*/ 29 w 335"/>
                  <a:gd name="T29" fmla="*/ 319 h 370"/>
                  <a:gd name="T30" fmla="*/ 60 w 335"/>
                  <a:gd name="T31" fmla="*/ 340 h 370"/>
                  <a:gd name="T32" fmla="*/ 88 w 335"/>
                  <a:gd name="T33" fmla="*/ 353 h 370"/>
                  <a:gd name="T34" fmla="*/ 135 w 335"/>
                  <a:gd name="T35" fmla="*/ 355 h 370"/>
                  <a:gd name="T36" fmla="*/ 176 w 335"/>
                  <a:gd name="T37" fmla="*/ 363 h 370"/>
                  <a:gd name="T38" fmla="*/ 188 w 335"/>
                  <a:gd name="T39" fmla="*/ 364 h 370"/>
                  <a:gd name="T40" fmla="*/ 211 w 335"/>
                  <a:gd name="T41" fmla="*/ 344 h 370"/>
                  <a:gd name="T42" fmla="*/ 228 w 335"/>
                  <a:gd name="T43" fmla="*/ 331 h 370"/>
                  <a:gd name="T44" fmla="*/ 235 w 335"/>
                  <a:gd name="T45" fmla="*/ 312 h 370"/>
                  <a:gd name="T46" fmla="*/ 244 w 335"/>
                  <a:gd name="T47" fmla="*/ 305 h 370"/>
                  <a:gd name="T48" fmla="*/ 259 w 335"/>
                  <a:gd name="T49" fmla="*/ 288 h 370"/>
                  <a:gd name="T50" fmla="*/ 257 w 335"/>
                  <a:gd name="T51" fmla="*/ 276 h 370"/>
                  <a:gd name="T52" fmla="*/ 255 w 335"/>
                  <a:gd name="T53" fmla="*/ 266 h 370"/>
                  <a:gd name="T54" fmla="*/ 270 w 335"/>
                  <a:gd name="T55" fmla="*/ 250 h 370"/>
                  <a:gd name="T56" fmla="*/ 279 w 335"/>
                  <a:gd name="T57" fmla="*/ 246 h 370"/>
                  <a:gd name="T58" fmla="*/ 326 w 335"/>
                  <a:gd name="T59" fmla="*/ 209 h 370"/>
                  <a:gd name="T60" fmla="*/ 335 w 335"/>
                  <a:gd name="T61" fmla="*/ 194 h 370"/>
                  <a:gd name="T62" fmla="*/ 332 w 335"/>
                  <a:gd name="T63" fmla="*/ 190 h 370"/>
                  <a:gd name="T64" fmla="*/ 329 w 335"/>
                  <a:gd name="T65" fmla="*/ 185 h 370"/>
                  <a:gd name="T66" fmla="*/ 308 w 335"/>
                  <a:gd name="T67" fmla="*/ 190 h 370"/>
                  <a:gd name="T68" fmla="*/ 293 w 335"/>
                  <a:gd name="T69" fmla="*/ 183 h 370"/>
                  <a:gd name="T70" fmla="*/ 289 w 335"/>
                  <a:gd name="T71" fmla="*/ 175 h 370"/>
                  <a:gd name="T72" fmla="*/ 257 w 335"/>
                  <a:gd name="T73" fmla="*/ 169 h 370"/>
                  <a:gd name="T74" fmla="*/ 260 w 335"/>
                  <a:gd name="T75" fmla="*/ 114 h 37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35"/>
                  <a:gd name="T115" fmla="*/ 0 h 370"/>
                  <a:gd name="T116" fmla="*/ 335 w 335"/>
                  <a:gd name="T117" fmla="*/ 370 h 37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35" h="370">
                    <a:moveTo>
                      <a:pt x="261" y="0"/>
                    </a:moveTo>
                    <a:lnTo>
                      <a:pt x="113" y="1"/>
                    </a:lnTo>
                    <a:lnTo>
                      <a:pt x="112" y="44"/>
                    </a:lnTo>
                    <a:lnTo>
                      <a:pt x="62" y="44"/>
                    </a:lnTo>
                    <a:lnTo>
                      <a:pt x="60" y="43"/>
                    </a:lnTo>
                    <a:lnTo>
                      <a:pt x="100" y="82"/>
                    </a:lnTo>
                    <a:lnTo>
                      <a:pt x="125" y="97"/>
                    </a:lnTo>
                    <a:lnTo>
                      <a:pt x="131" y="112"/>
                    </a:lnTo>
                    <a:lnTo>
                      <a:pt x="145" y="125"/>
                    </a:lnTo>
                    <a:lnTo>
                      <a:pt x="150" y="133"/>
                    </a:lnTo>
                    <a:lnTo>
                      <a:pt x="147" y="156"/>
                    </a:lnTo>
                    <a:lnTo>
                      <a:pt x="146" y="158"/>
                    </a:lnTo>
                    <a:lnTo>
                      <a:pt x="145" y="157"/>
                    </a:lnTo>
                    <a:lnTo>
                      <a:pt x="109" y="157"/>
                    </a:lnTo>
                    <a:lnTo>
                      <a:pt x="63" y="159"/>
                    </a:lnTo>
                    <a:lnTo>
                      <a:pt x="27" y="218"/>
                    </a:lnTo>
                    <a:lnTo>
                      <a:pt x="26" y="223"/>
                    </a:lnTo>
                    <a:lnTo>
                      <a:pt x="15" y="239"/>
                    </a:lnTo>
                    <a:lnTo>
                      <a:pt x="11" y="247"/>
                    </a:lnTo>
                    <a:lnTo>
                      <a:pt x="9" y="248"/>
                    </a:lnTo>
                    <a:lnTo>
                      <a:pt x="12" y="259"/>
                    </a:lnTo>
                    <a:lnTo>
                      <a:pt x="11" y="264"/>
                    </a:lnTo>
                    <a:lnTo>
                      <a:pt x="7" y="268"/>
                    </a:lnTo>
                    <a:lnTo>
                      <a:pt x="5" y="292"/>
                    </a:lnTo>
                    <a:lnTo>
                      <a:pt x="0" y="293"/>
                    </a:lnTo>
                    <a:lnTo>
                      <a:pt x="6" y="301"/>
                    </a:lnTo>
                    <a:lnTo>
                      <a:pt x="12" y="306"/>
                    </a:lnTo>
                    <a:lnTo>
                      <a:pt x="15" y="309"/>
                    </a:lnTo>
                    <a:lnTo>
                      <a:pt x="27" y="316"/>
                    </a:lnTo>
                    <a:lnTo>
                      <a:pt x="29" y="319"/>
                    </a:lnTo>
                    <a:lnTo>
                      <a:pt x="49" y="336"/>
                    </a:lnTo>
                    <a:lnTo>
                      <a:pt x="60" y="340"/>
                    </a:lnTo>
                    <a:lnTo>
                      <a:pt x="73" y="349"/>
                    </a:lnTo>
                    <a:lnTo>
                      <a:pt x="88" y="353"/>
                    </a:lnTo>
                    <a:lnTo>
                      <a:pt x="105" y="355"/>
                    </a:lnTo>
                    <a:lnTo>
                      <a:pt x="135" y="355"/>
                    </a:lnTo>
                    <a:lnTo>
                      <a:pt x="152" y="359"/>
                    </a:lnTo>
                    <a:lnTo>
                      <a:pt x="176" y="363"/>
                    </a:lnTo>
                    <a:lnTo>
                      <a:pt x="187" y="370"/>
                    </a:lnTo>
                    <a:lnTo>
                      <a:pt x="188" y="364"/>
                    </a:lnTo>
                    <a:lnTo>
                      <a:pt x="197" y="348"/>
                    </a:lnTo>
                    <a:lnTo>
                      <a:pt x="211" y="344"/>
                    </a:lnTo>
                    <a:lnTo>
                      <a:pt x="217" y="334"/>
                    </a:lnTo>
                    <a:lnTo>
                      <a:pt x="228" y="331"/>
                    </a:lnTo>
                    <a:lnTo>
                      <a:pt x="233" y="323"/>
                    </a:lnTo>
                    <a:lnTo>
                      <a:pt x="235" y="312"/>
                    </a:lnTo>
                    <a:lnTo>
                      <a:pt x="239" y="306"/>
                    </a:lnTo>
                    <a:lnTo>
                      <a:pt x="244" y="305"/>
                    </a:lnTo>
                    <a:lnTo>
                      <a:pt x="246" y="297"/>
                    </a:lnTo>
                    <a:lnTo>
                      <a:pt x="259" y="288"/>
                    </a:lnTo>
                    <a:lnTo>
                      <a:pt x="259" y="282"/>
                    </a:lnTo>
                    <a:lnTo>
                      <a:pt x="257" y="276"/>
                    </a:lnTo>
                    <a:lnTo>
                      <a:pt x="255" y="274"/>
                    </a:lnTo>
                    <a:lnTo>
                      <a:pt x="255" y="266"/>
                    </a:lnTo>
                    <a:lnTo>
                      <a:pt x="257" y="260"/>
                    </a:lnTo>
                    <a:lnTo>
                      <a:pt x="270" y="250"/>
                    </a:lnTo>
                    <a:lnTo>
                      <a:pt x="271" y="248"/>
                    </a:lnTo>
                    <a:lnTo>
                      <a:pt x="279" y="246"/>
                    </a:lnTo>
                    <a:lnTo>
                      <a:pt x="298" y="229"/>
                    </a:lnTo>
                    <a:lnTo>
                      <a:pt x="326" y="209"/>
                    </a:lnTo>
                    <a:lnTo>
                      <a:pt x="332" y="200"/>
                    </a:lnTo>
                    <a:lnTo>
                      <a:pt x="335" y="194"/>
                    </a:lnTo>
                    <a:lnTo>
                      <a:pt x="335" y="192"/>
                    </a:lnTo>
                    <a:lnTo>
                      <a:pt x="332" y="190"/>
                    </a:lnTo>
                    <a:lnTo>
                      <a:pt x="331" y="190"/>
                    </a:lnTo>
                    <a:lnTo>
                      <a:pt x="329" y="185"/>
                    </a:lnTo>
                    <a:lnTo>
                      <a:pt x="319" y="183"/>
                    </a:lnTo>
                    <a:lnTo>
                      <a:pt x="308" y="190"/>
                    </a:lnTo>
                    <a:lnTo>
                      <a:pt x="305" y="190"/>
                    </a:lnTo>
                    <a:lnTo>
                      <a:pt x="293" y="183"/>
                    </a:lnTo>
                    <a:lnTo>
                      <a:pt x="287" y="174"/>
                    </a:lnTo>
                    <a:lnTo>
                      <a:pt x="289" y="175"/>
                    </a:lnTo>
                    <a:lnTo>
                      <a:pt x="269" y="174"/>
                    </a:lnTo>
                    <a:lnTo>
                      <a:pt x="257" y="169"/>
                    </a:lnTo>
                    <a:lnTo>
                      <a:pt x="258" y="167"/>
                    </a:lnTo>
                    <a:lnTo>
                      <a:pt x="260" y="114"/>
                    </a:lnTo>
                    <a:lnTo>
                      <a:pt x="261"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3" name="Freeform 157"/>
              <p:cNvSpPr>
                <a:spLocks noChangeAspect="1"/>
              </p:cNvSpPr>
              <p:nvPr/>
            </p:nvSpPr>
            <p:spPr bwMode="gray">
              <a:xfrm>
                <a:off x="10631311" y="2231772"/>
                <a:ext cx="50992" cy="109301"/>
              </a:xfrm>
              <a:custGeom>
                <a:avLst/>
                <a:gdLst>
                  <a:gd name="T0" fmla="*/ 72 w 96"/>
                  <a:gd name="T1" fmla="*/ 2 h 227"/>
                  <a:gd name="T2" fmla="*/ 63 w 96"/>
                  <a:gd name="T3" fmla="*/ 0 h 227"/>
                  <a:gd name="T4" fmla="*/ 57 w 96"/>
                  <a:gd name="T5" fmla="*/ 3 h 227"/>
                  <a:gd name="T6" fmla="*/ 33 w 96"/>
                  <a:gd name="T7" fmla="*/ 48 h 227"/>
                  <a:gd name="T8" fmla="*/ 26 w 96"/>
                  <a:gd name="T9" fmla="*/ 48 h 227"/>
                  <a:gd name="T10" fmla="*/ 4 w 96"/>
                  <a:gd name="T11" fmla="*/ 52 h 227"/>
                  <a:gd name="T12" fmla="*/ 3 w 96"/>
                  <a:gd name="T13" fmla="*/ 166 h 227"/>
                  <a:gd name="T14" fmla="*/ 1 w 96"/>
                  <a:gd name="T15" fmla="*/ 219 h 227"/>
                  <a:gd name="T16" fmla="*/ 0 w 96"/>
                  <a:gd name="T17" fmla="*/ 221 h 227"/>
                  <a:gd name="T18" fmla="*/ 13 w 96"/>
                  <a:gd name="T19" fmla="*/ 226 h 227"/>
                  <a:gd name="T20" fmla="*/ 32 w 96"/>
                  <a:gd name="T21" fmla="*/ 227 h 227"/>
                  <a:gd name="T22" fmla="*/ 30 w 96"/>
                  <a:gd name="T23" fmla="*/ 226 h 227"/>
                  <a:gd name="T24" fmla="*/ 30 w 96"/>
                  <a:gd name="T25" fmla="*/ 211 h 227"/>
                  <a:gd name="T26" fmla="*/ 32 w 96"/>
                  <a:gd name="T27" fmla="*/ 207 h 227"/>
                  <a:gd name="T28" fmla="*/ 42 w 96"/>
                  <a:gd name="T29" fmla="*/ 196 h 227"/>
                  <a:gd name="T30" fmla="*/ 59 w 96"/>
                  <a:gd name="T31" fmla="*/ 185 h 227"/>
                  <a:gd name="T32" fmla="*/ 70 w 96"/>
                  <a:gd name="T33" fmla="*/ 172 h 227"/>
                  <a:gd name="T34" fmla="*/ 74 w 96"/>
                  <a:gd name="T35" fmla="*/ 160 h 227"/>
                  <a:gd name="T36" fmla="*/ 75 w 96"/>
                  <a:gd name="T37" fmla="*/ 160 h 227"/>
                  <a:gd name="T38" fmla="*/ 80 w 96"/>
                  <a:gd name="T39" fmla="*/ 138 h 227"/>
                  <a:gd name="T40" fmla="*/ 81 w 96"/>
                  <a:gd name="T41" fmla="*/ 118 h 227"/>
                  <a:gd name="T42" fmla="*/ 80 w 96"/>
                  <a:gd name="T43" fmla="*/ 86 h 227"/>
                  <a:gd name="T44" fmla="*/ 82 w 96"/>
                  <a:gd name="T45" fmla="*/ 64 h 227"/>
                  <a:gd name="T46" fmla="*/ 88 w 96"/>
                  <a:gd name="T47" fmla="*/ 43 h 227"/>
                  <a:gd name="T48" fmla="*/ 96 w 96"/>
                  <a:gd name="T49" fmla="*/ 28 h 227"/>
                  <a:gd name="T50" fmla="*/ 96 w 96"/>
                  <a:gd name="T51" fmla="*/ 20 h 227"/>
                  <a:gd name="T52" fmla="*/ 91 w 96"/>
                  <a:gd name="T53" fmla="*/ 12 h 227"/>
                  <a:gd name="T54" fmla="*/ 74 w 96"/>
                  <a:gd name="T55" fmla="*/ 4 h 227"/>
                  <a:gd name="T56" fmla="*/ 72 w 96"/>
                  <a:gd name="T57" fmla="*/ 2 h 227"/>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96"/>
                  <a:gd name="T88" fmla="*/ 0 h 227"/>
                  <a:gd name="T89" fmla="*/ 96 w 96"/>
                  <a:gd name="T90" fmla="*/ 227 h 227"/>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96" h="227">
                    <a:moveTo>
                      <a:pt x="72" y="2"/>
                    </a:moveTo>
                    <a:lnTo>
                      <a:pt x="63" y="0"/>
                    </a:lnTo>
                    <a:lnTo>
                      <a:pt x="57" y="3"/>
                    </a:lnTo>
                    <a:lnTo>
                      <a:pt x="33" y="48"/>
                    </a:lnTo>
                    <a:lnTo>
                      <a:pt x="26" y="48"/>
                    </a:lnTo>
                    <a:lnTo>
                      <a:pt x="4" y="52"/>
                    </a:lnTo>
                    <a:lnTo>
                      <a:pt x="3" y="166"/>
                    </a:lnTo>
                    <a:lnTo>
                      <a:pt x="1" y="219"/>
                    </a:lnTo>
                    <a:lnTo>
                      <a:pt x="0" y="221"/>
                    </a:lnTo>
                    <a:lnTo>
                      <a:pt x="13" y="226"/>
                    </a:lnTo>
                    <a:lnTo>
                      <a:pt x="32" y="227"/>
                    </a:lnTo>
                    <a:lnTo>
                      <a:pt x="30" y="226"/>
                    </a:lnTo>
                    <a:lnTo>
                      <a:pt x="30" y="211"/>
                    </a:lnTo>
                    <a:lnTo>
                      <a:pt x="32" y="207"/>
                    </a:lnTo>
                    <a:lnTo>
                      <a:pt x="42" y="196"/>
                    </a:lnTo>
                    <a:lnTo>
                      <a:pt x="59" y="185"/>
                    </a:lnTo>
                    <a:lnTo>
                      <a:pt x="70" y="172"/>
                    </a:lnTo>
                    <a:lnTo>
                      <a:pt x="74" y="160"/>
                    </a:lnTo>
                    <a:lnTo>
                      <a:pt x="75" y="160"/>
                    </a:lnTo>
                    <a:lnTo>
                      <a:pt x="80" y="138"/>
                    </a:lnTo>
                    <a:lnTo>
                      <a:pt x="81" y="118"/>
                    </a:lnTo>
                    <a:lnTo>
                      <a:pt x="80" y="86"/>
                    </a:lnTo>
                    <a:lnTo>
                      <a:pt x="82" y="64"/>
                    </a:lnTo>
                    <a:lnTo>
                      <a:pt x="88" y="43"/>
                    </a:lnTo>
                    <a:lnTo>
                      <a:pt x="96" y="28"/>
                    </a:lnTo>
                    <a:lnTo>
                      <a:pt x="96" y="20"/>
                    </a:lnTo>
                    <a:lnTo>
                      <a:pt x="91" y="12"/>
                    </a:lnTo>
                    <a:lnTo>
                      <a:pt x="74" y="4"/>
                    </a:lnTo>
                    <a:lnTo>
                      <a:pt x="72" y="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4" name="Freeform 158"/>
              <p:cNvSpPr>
                <a:spLocks noChangeAspect="1"/>
              </p:cNvSpPr>
              <p:nvPr/>
            </p:nvSpPr>
            <p:spPr bwMode="gray">
              <a:xfrm>
                <a:off x="10593066" y="2406653"/>
                <a:ext cx="100164" cy="52828"/>
              </a:xfrm>
              <a:custGeom>
                <a:avLst/>
                <a:gdLst>
                  <a:gd name="T0" fmla="*/ 52 w 197"/>
                  <a:gd name="T1" fmla="*/ 0 h 111"/>
                  <a:gd name="T2" fmla="*/ 48 w 197"/>
                  <a:gd name="T3" fmla="*/ 6 h 111"/>
                  <a:gd name="T4" fmla="*/ 46 w 197"/>
                  <a:gd name="T5" fmla="*/ 17 h 111"/>
                  <a:gd name="T6" fmla="*/ 41 w 197"/>
                  <a:gd name="T7" fmla="*/ 25 h 111"/>
                  <a:gd name="T8" fmla="*/ 30 w 197"/>
                  <a:gd name="T9" fmla="*/ 28 h 111"/>
                  <a:gd name="T10" fmla="*/ 24 w 197"/>
                  <a:gd name="T11" fmla="*/ 38 h 111"/>
                  <a:gd name="T12" fmla="*/ 11 w 197"/>
                  <a:gd name="T13" fmla="*/ 42 h 111"/>
                  <a:gd name="T14" fmla="*/ 1 w 197"/>
                  <a:gd name="T15" fmla="*/ 58 h 111"/>
                  <a:gd name="T16" fmla="*/ 0 w 197"/>
                  <a:gd name="T17" fmla="*/ 64 h 111"/>
                  <a:gd name="T18" fmla="*/ 14 w 197"/>
                  <a:gd name="T19" fmla="*/ 74 h 111"/>
                  <a:gd name="T20" fmla="*/ 34 w 197"/>
                  <a:gd name="T21" fmla="*/ 83 h 111"/>
                  <a:gd name="T22" fmla="*/ 56 w 197"/>
                  <a:gd name="T23" fmla="*/ 86 h 111"/>
                  <a:gd name="T24" fmla="*/ 71 w 197"/>
                  <a:gd name="T25" fmla="*/ 89 h 111"/>
                  <a:gd name="T26" fmla="*/ 92 w 197"/>
                  <a:gd name="T27" fmla="*/ 102 h 111"/>
                  <a:gd name="T28" fmla="*/ 120 w 197"/>
                  <a:gd name="T29" fmla="*/ 110 h 111"/>
                  <a:gd name="T30" fmla="*/ 163 w 197"/>
                  <a:gd name="T31" fmla="*/ 111 h 111"/>
                  <a:gd name="T32" fmla="*/ 190 w 197"/>
                  <a:gd name="T33" fmla="*/ 100 h 111"/>
                  <a:gd name="T34" fmla="*/ 197 w 197"/>
                  <a:gd name="T35" fmla="*/ 93 h 111"/>
                  <a:gd name="T36" fmla="*/ 193 w 197"/>
                  <a:gd name="T37" fmla="*/ 89 h 111"/>
                  <a:gd name="T38" fmla="*/ 194 w 197"/>
                  <a:gd name="T39" fmla="*/ 61 h 111"/>
                  <a:gd name="T40" fmla="*/ 193 w 197"/>
                  <a:gd name="T41" fmla="*/ 57 h 111"/>
                  <a:gd name="T42" fmla="*/ 184 w 197"/>
                  <a:gd name="T43" fmla="*/ 49 h 111"/>
                  <a:gd name="T44" fmla="*/ 172 w 197"/>
                  <a:gd name="T45" fmla="*/ 46 h 111"/>
                  <a:gd name="T46" fmla="*/ 168 w 197"/>
                  <a:gd name="T47" fmla="*/ 43 h 111"/>
                  <a:gd name="T48" fmla="*/ 156 w 197"/>
                  <a:gd name="T49" fmla="*/ 44 h 111"/>
                  <a:gd name="T50" fmla="*/ 150 w 197"/>
                  <a:gd name="T51" fmla="*/ 52 h 111"/>
                  <a:gd name="T52" fmla="*/ 141 w 197"/>
                  <a:gd name="T53" fmla="*/ 52 h 111"/>
                  <a:gd name="T54" fmla="*/ 134 w 197"/>
                  <a:gd name="T55" fmla="*/ 48 h 111"/>
                  <a:gd name="T56" fmla="*/ 129 w 197"/>
                  <a:gd name="T57" fmla="*/ 44 h 111"/>
                  <a:gd name="T58" fmla="*/ 129 w 197"/>
                  <a:gd name="T59" fmla="*/ 41 h 111"/>
                  <a:gd name="T60" fmla="*/ 119 w 197"/>
                  <a:gd name="T61" fmla="*/ 40 h 111"/>
                  <a:gd name="T62" fmla="*/ 114 w 197"/>
                  <a:gd name="T63" fmla="*/ 36 h 111"/>
                  <a:gd name="T64" fmla="*/ 112 w 197"/>
                  <a:gd name="T65" fmla="*/ 32 h 111"/>
                  <a:gd name="T66" fmla="*/ 104 w 197"/>
                  <a:gd name="T67" fmla="*/ 31 h 111"/>
                  <a:gd name="T68" fmla="*/ 93 w 197"/>
                  <a:gd name="T69" fmla="*/ 22 h 111"/>
                  <a:gd name="T70" fmla="*/ 90 w 197"/>
                  <a:gd name="T71" fmla="*/ 15 h 111"/>
                  <a:gd name="T72" fmla="*/ 82 w 197"/>
                  <a:gd name="T73" fmla="*/ 6 h 111"/>
                  <a:gd name="T74" fmla="*/ 63 w 197"/>
                  <a:gd name="T75" fmla="*/ 5 h 111"/>
                  <a:gd name="T76" fmla="*/ 52 w 197"/>
                  <a:gd name="T77" fmla="*/ 0 h 11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197"/>
                  <a:gd name="T118" fmla="*/ 0 h 111"/>
                  <a:gd name="T119" fmla="*/ 197 w 197"/>
                  <a:gd name="T120" fmla="*/ 111 h 11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197" h="111">
                    <a:moveTo>
                      <a:pt x="52" y="0"/>
                    </a:moveTo>
                    <a:lnTo>
                      <a:pt x="48" y="6"/>
                    </a:lnTo>
                    <a:lnTo>
                      <a:pt x="46" y="17"/>
                    </a:lnTo>
                    <a:lnTo>
                      <a:pt x="41" y="25"/>
                    </a:lnTo>
                    <a:lnTo>
                      <a:pt x="30" y="28"/>
                    </a:lnTo>
                    <a:lnTo>
                      <a:pt x="24" y="38"/>
                    </a:lnTo>
                    <a:lnTo>
                      <a:pt x="11" y="42"/>
                    </a:lnTo>
                    <a:lnTo>
                      <a:pt x="1" y="58"/>
                    </a:lnTo>
                    <a:lnTo>
                      <a:pt x="0" y="64"/>
                    </a:lnTo>
                    <a:lnTo>
                      <a:pt x="14" y="74"/>
                    </a:lnTo>
                    <a:lnTo>
                      <a:pt x="34" y="83"/>
                    </a:lnTo>
                    <a:lnTo>
                      <a:pt x="56" y="86"/>
                    </a:lnTo>
                    <a:lnTo>
                      <a:pt x="71" y="89"/>
                    </a:lnTo>
                    <a:lnTo>
                      <a:pt x="92" y="102"/>
                    </a:lnTo>
                    <a:lnTo>
                      <a:pt x="120" y="110"/>
                    </a:lnTo>
                    <a:lnTo>
                      <a:pt x="163" y="111"/>
                    </a:lnTo>
                    <a:lnTo>
                      <a:pt x="190" y="100"/>
                    </a:lnTo>
                    <a:lnTo>
                      <a:pt x="197" y="93"/>
                    </a:lnTo>
                    <a:lnTo>
                      <a:pt x="193" y="89"/>
                    </a:lnTo>
                    <a:lnTo>
                      <a:pt x="194" y="61"/>
                    </a:lnTo>
                    <a:lnTo>
                      <a:pt x="193" y="57"/>
                    </a:lnTo>
                    <a:lnTo>
                      <a:pt x="184" y="49"/>
                    </a:lnTo>
                    <a:lnTo>
                      <a:pt x="172" y="46"/>
                    </a:lnTo>
                    <a:lnTo>
                      <a:pt x="168" y="43"/>
                    </a:lnTo>
                    <a:lnTo>
                      <a:pt x="156" y="44"/>
                    </a:lnTo>
                    <a:lnTo>
                      <a:pt x="150" y="52"/>
                    </a:lnTo>
                    <a:lnTo>
                      <a:pt x="141" y="52"/>
                    </a:lnTo>
                    <a:lnTo>
                      <a:pt x="134" y="48"/>
                    </a:lnTo>
                    <a:lnTo>
                      <a:pt x="129" y="44"/>
                    </a:lnTo>
                    <a:lnTo>
                      <a:pt x="129" y="41"/>
                    </a:lnTo>
                    <a:lnTo>
                      <a:pt x="119" y="40"/>
                    </a:lnTo>
                    <a:lnTo>
                      <a:pt x="114" y="36"/>
                    </a:lnTo>
                    <a:lnTo>
                      <a:pt x="112" y="32"/>
                    </a:lnTo>
                    <a:lnTo>
                      <a:pt x="104" y="31"/>
                    </a:lnTo>
                    <a:lnTo>
                      <a:pt x="93" y="22"/>
                    </a:lnTo>
                    <a:lnTo>
                      <a:pt x="90" y="15"/>
                    </a:lnTo>
                    <a:lnTo>
                      <a:pt x="82" y="6"/>
                    </a:lnTo>
                    <a:lnTo>
                      <a:pt x="63" y="5"/>
                    </a:lnTo>
                    <a:lnTo>
                      <a:pt x="52"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5" name="Freeform 159"/>
              <p:cNvSpPr>
                <a:spLocks noChangeAspect="1"/>
              </p:cNvSpPr>
              <p:nvPr/>
            </p:nvSpPr>
            <p:spPr bwMode="gray">
              <a:xfrm>
                <a:off x="10787931" y="2546922"/>
                <a:ext cx="147513" cy="114766"/>
              </a:xfrm>
              <a:custGeom>
                <a:avLst/>
                <a:gdLst>
                  <a:gd name="T0" fmla="*/ 184 w 282"/>
                  <a:gd name="T1" fmla="*/ 27 h 244"/>
                  <a:gd name="T2" fmla="*/ 148 w 282"/>
                  <a:gd name="T3" fmla="*/ 32 h 244"/>
                  <a:gd name="T4" fmla="*/ 126 w 282"/>
                  <a:gd name="T5" fmla="*/ 18 h 244"/>
                  <a:gd name="T6" fmla="*/ 105 w 282"/>
                  <a:gd name="T7" fmla="*/ 12 h 244"/>
                  <a:gd name="T8" fmla="*/ 78 w 282"/>
                  <a:gd name="T9" fmla="*/ 16 h 244"/>
                  <a:gd name="T10" fmla="*/ 26 w 282"/>
                  <a:gd name="T11" fmla="*/ 0 h 244"/>
                  <a:gd name="T12" fmla="*/ 10 w 282"/>
                  <a:gd name="T13" fmla="*/ 8 h 244"/>
                  <a:gd name="T14" fmla="*/ 2 w 282"/>
                  <a:gd name="T15" fmla="*/ 18 h 244"/>
                  <a:gd name="T16" fmla="*/ 10 w 282"/>
                  <a:gd name="T17" fmla="*/ 32 h 244"/>
                  <a:gd name="T18" fmla="*/ 3 w 282"/>
                  <a:gd name="T19" fmla="*/ 55 h 244"/>
                  <a:gd name="T20" fmla="*/ 5 w 282"/>
                  <a:gd name="T21" fmla="*/ 82 h 244"/>
                  <a:gd name="T22" fmla="*/ 18 w 282"/>
                  <a:gd name="T23" fmla="*/ 103 h 244"/>
                  <a:gd name="T24" fmla="*/ 37 w 282"/>
                  <a:gd name="T25" fmla="*/ 110 h 244"/>
                  <a:gd name="T26" fmla="*/ 62 w 282"/>
                  <a:gd name="T27" fmla="*/ 127 h 244"/>
                  <a:gd name="T28" fmla="*/ 71 w 282"/>
                  <a:gd name="T29" fmla="*/ 131 h 244"/>
                  <a:gd name="T30" fmla="*/ 77 w 282"/>
                  <a:gd name="T31" fmla="*/ 107 h 244"/>
                  <a:gd name="T32" fmla="*/ 61 w 282"/>
                  <a:gd name="T33" fmla="*/ 96 h 244"/>
                  <a:gd name="T34" fmla="*/ 80 w 282"/>
                  <a:gd name="T35" fmla="*/ 94 h 244"/>
                  <a:gd name="T36" fmla="*/ 102 w 282"/>
                  <a:gd name="T37" fmla="*/ 120 h 244"/>
                  <a:gd name="T38" fmla="*/ 120 w 282"/>
                  <a:gd name="T39" fmla="*/ 144 h 244"/>
                  <a:gd name="T40" fmla="*/ 166 w 282"/>
                  <a:gd name="T41" fmla="*/ 162 h 244"/>
                  <a:gd name="T42" fmla="*/ 189 w 282"/>
                  <a:gd name="T43" fmla="*/ 221 h 244"/>
                  <a:gd name="T44" fmla="*/ 204 w 282"/>
                  <a:gd name="T45" fmla="*/ 232 h 244"/>
                  <a:gd name="T46" fmla="*/ 220 w 282"/>
                  <a:gd name="T47" fmla="*/ 233 h 244"/>
                  <a:gd name="T48" fmla="*/ 218 w 282"/>
                  <a:gd name="T49" fmla="*/ 212 h 244"/>
                  <a:gd name="T50" fmla="*/ 227 w 282"/>
                  <a:gd name="T51" fmla="*/ 217 h 244"/>
                  <a:gd name="T52" fmla="*/ 242 w 282"/>
                  <a:gd name="T53" fmla="*/ 243 h 244"/>
                  <a:gd name="T54" fmla="*/ 248 w 282"/>
                  <a:gd name="T55" fmla="*/ 244 h 244"/>
                  <a:gd name="T56" fmla="*/ 263 w 282"/>
                  <a:gd name="T57" fmla="*/ 221 h 244"/>
                  <a:gd name="T58" fmla="*/ 264 w 282"/>
                  <a:gd name="T59" fmla="*/ 197 h 244"/>
                  <a:gd name="T60" fmla="*/ 271 w 282"/>
                  <a:gd name="T61" fmla="*/ 183 h 244"/>
                  <a:gd name="T62" fmla="*/ 255 w 282"/>
                  <a:gd name="T63" fmla="*/ 170 h 244"/>
                  <a:gd name="T64" fmla="*/ 267 w 282"/>
                  <a:gd name="T65" fmla="*/ 134 h 244"/>
                  <a:gd name="T66" fmla="*/ 277 w 282"/>
                  <a:gd name="T67" fmla="*/ 136 h 244"/>
                  <a:gd name="T68" fmla="*/ 282 w 282"/>
                  <a:gd name="T69" fmla="*/ 134 h 244"/>
                  <a:gd name="T70" fmla="*/ 253 w 282"/>
                  <a:gd name="T71" fmla="*/ 113 h 244"/>
                  <a:gd name="T72" fmla="*/ 209 w 282"/>
                  <a:gd name="T73" fmla="*/ 66 h 244"/>
                  <a:gd name="T74" fmla="*/ 195 w 282"/>
                  <a:gd name="T75" fmla="*/ 37 h 244"/>
                  <a:gd name="T76" fmla="*/ 189 w 282"/>
                  <a:gd name="T77" fmla="*/ 24 h 244"/>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282"/>
                  <a:gd name="T118" fmla="*/ 0 h 244"/>
                  <a:gd name="T119" fmla="*/ 282 w 282"/>
                  <a:gd name="T120" fmla="*/ 244 h 244"/>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282" h="244">
                    <a:moveTo>
                      <a:pt x="189" y="24"/>
                    </a:moveTo>
                    <a:lnTo>
                      <a:pt x="184" y="27"/>
                    </a:lnTo>
                    <a:lnTo>
                      <a:pt x="164" y="32"/>
                    </a:lnTo>
                    <a:lnTo>
                      <a:pt x="148" y="32"/>
                    </a:lnTo>
                    <a:lnTo>
                      <a:pt x="141" y="29"/>
                    </a:lnTo>
                    <a:lnTo>
                      <a:pt x="126" y="18"/>
                    </a:lnTo>
                    <a:lnTo>
                      <a:pt x="113" y="12"/>
                    </a:lnTo>
                    <a:lnTo>
                      <a:pt x="105" y="12"/>
                    </a:lnTo>
                    <a:lnTo>
                      <a:pt x="92" y="15"/>
                    </a:lnTo>
                    <a:lnTo>
                      <a:pt x="78" y="16"/>
                    </a:lnTo>
                    <a:lnTo>
                      <a:pt x="42" y="7"/>
                    </a:lnTo>
                    <a:lnTo>
                      <a:pt x="26" y="0"/>
                    </a:lnTo>
                    <a:lnTo>
                      <a:pt x="20" y="0"/>
                    </a:lnTo>
                    <a:lnTo>
                      <a:pt x="10" y="8"/>
                    </a:lnTo>
                    <a:lnTo>
                      <a:pt x="7" y="10"/>
                    </a:lnTo>
                    <a:lnTo>
                      <a:pt x="2" y="18"/>
                    </a:lnTo>
                    <a:lnTo>
                      <a:pt x="2" y="22"/>
                    </a:lnTo>
                    <a:lnTo>
                      <a:pt x="10" y="32"/>
                    </a:lnTo>
                    <a:lnTo>
                      <a:pt x="9" y="49"/>
                    </a:lnTo>
                    <a:lnTo>
                      <a:pt x="3" y="55"/>
                    </a:lnTo>
                    <a:lnTo>
                      <a:pt x="0" y="64"/>
                    </a:lnTo>
                    <a:lnTo>
                      <a:pt x="5" y="82"/>
                    </a:lnTo>
                    <a:lnTo>
                      <a:pt x="11" y="94"/>
                    </a:lnTo>
                    <a:lnTo>
                      <a:pt x="18" y="103"/>
                    </a:lnTo>
                    <a:lnTo>
                      <a:pt x="28" y="110"/>
                    </a:lnTo>
                    <a:lnTo>
                      <a:pt x="37" y="110"/>
                    </a:lnTo>
                    <a:lnTo>
                      <a:pt x="52" y="119"/>
                    </a:lnTo>
                    <a:lnTo>
                      <a:pt x="62" y="127"/>
                    </a:lnTo>
                    <a:lnTo>
                      <a:pt x="69" y="131"/>
                    </a:lnTo>
                    <a:lnTo>
                      <a:pt x="71" y="131"/>
                    </a:lnTo>
                    <a:lnTo>
                      <a:pt x="78" y="114"/>
                    </a:lnTo>
                    <a:lnTo>
                      <a:pt x="77" y="107"/>
                    </a:lnTo>
                    <a:lnTo>
                      <a:pt x="64" y="101"/>
                    </a:lnTo>
                    <a:lnTo>
                      <a:pt x="61" y="96"/>
                    </a:lnTo>
                    <a:lnTo>
                      <a:pt x="71" y="92"/>
                    </a:lnTo>
                    <a:lnTo>
                      <a:pt x="80" y="94"/>
                    </a:lnTo>
                    <a:lnTo>
                      <a:pt x="92" y="104"/>
                    </a:lnTo>
                    <a:lnTo>
                      <a:pt x="102" y="120"/>
                    </a:lnTo>
                    <a:lnTo>
                      <a:pt x="108" y="130"/>
                    </a:lnTo>
                    <a:lnTo>
                      <a:pt x="120" y="144"/>
                    </a:lnTo>
                    <a:lnTo>
                      <a:pt x="124" y="144"/>
                    </a:lnTo>
                    <a:lnTo>
                      <a:pt x="166" y="162"/>
                    </a:lnTo>
                    <a:lnTo>
                      <a:pt x="186" y="179"/>
                    </a:lnTo>
                    <a:lnTo>
                      <a:pt x="189" y="221"/>
                    </a:lnTo>
                    <a:lnTo>
                      <a:pt x="192" y="224"/>
                    </a:lnTo>
                    <a:lnTo>
                      <a:pt x="204" y="232"/>
                    </a:lnTo>
                    <a:lnTo>
                      <a:pt x="217" y="235"/>
                    </a:lnTo>
                    <a:lnTo>
                      <a:pt x="220" y="233"/>
                    </a:lnTo>
                    <a:lnTo>
                      <a:pt x="213" y="216"/>
                    </a:lnTo>
                    <a:lnTo>
                      <a:pt x="218" y="212"/>
                    </a:lnTo>
                    <a:lnTo>
                      <a:pt x="222" y="213"/>
                    </a:lnTo>
                    <a:lnTo>
                      <a:pt x="227" y="217"/>
                    </a:lnTo>
                    <a:lnTo>
                      <a:pt x="236" y="226"/>
                    </a:lnTo>
                    <a:lnTo>
                      <a:pt x="242" y="243"/>
                    </a:lnTo>
                    <a:lnTo>
                      <a:pt x="246" y="244"/>
                    </a:lnTo>
                    <a:lnTo>
                      <a:pt x="248" y="244"/>
                    </a:lnTo>
                    <a:lnTo>
                      <a:pt x="259" y="230"/>
                    </a:lnTo>
                    <a:lnTo>
                      <a:pt x="263" y="221"/>
                    </a:lnTo>
                    <a:lnTo>
                      <a:pt x="261" y="202"/>
                    </a:lnTo>
                    <a:lnTo>
                      <a:pt x="264" y="197"/>
                    </a:lnTo>
                    <a:lnTo>
                      <a:pt x="269" y="190"/>
                    </a:lnTo>
                    <a:lnTo>
                      <a:pt x="271" y="183"/>
                    </a:lnTo>
                    <a:lnTo>
                      <a:pt x="266" y="178"/>
                    </a:lnTo>
                    <a:lnTo>
                      <a:pt x="255" y="170"/>
                    </a:lnTo>
                    <a:lnTo>
                      <a:pt x="257" y="148"/>
                    </a:lnTo>
                    <a:lnTo>
                      <a:pt x="267" y="134"/>
                    </a:lnTo>
                    <a:lnTo>
                      <a:pt x="274" y="134"/>
                    </a:lnTo>
                    <a:lnTo>
                      <a:pt x="277" y="136"/>
                    </a:lnTo>
                    <a:lnTo>
                      <a:pt x="281" y="136"/>
                    </a:lnTo>
                    <a:lnTo>
                      <a:pt x="282" y="134"/>
                    </a:lnTo>
                    <a:lnTo>
                      <a:pt x="274" y="126"/>
                    </a:lnTo>
                    <a:lnTo>
                      <a:pt x="253" y="113"/>
                    </a:lnTo>
                    <a:lnTo>
                      <a:pt x="222" y="83"/>
                    </a:lnTo>
                    <a:lnTo>
                      <a:pt x="209" y="66"/>
                    </a:lnTo>
                    <a:lnTo>
                      <a:pt x="198" y="42"/>
                    </a:lnTo>
                    <a:lnTo>
                      <a:pt x="195" y="37"/>
                    </a:lnTo>
                    <a:lnTo>
                      <a:pt x="192" y="24"/>
                    </a:lnTo>
                    <a:lnTo>
                      <a:pt x="189" y="2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6" name="Freeform 160"/>
              <p:cNvSpPr>
                <a:spLocks noChangeAspect="1"/>
              </p:cNvSpPr>
              <p:nvPr/>
            </p:nvSpPr>
            <p:spPr bwMode="gray">
              <a:xfrm>
                <a:off x="10620384" y="2341073"/>
                <a:ext cx="278637" cy="122052"/>
              </a:xfrm>
              <a:custGeom>
                <a:avLst/>
                <a:gdLst>
                  <a:gd name="T0" fmla="*/ 511 w 529"/>
                  <a:gd name="T1" fmla="*/ 84 h 259"/>
                  <a:gd name="T2" fmla="*/ 483 w 529"/>
                  <a:gd name="T3" fmla="*/ 102 h 259"/>
                  <a:gd name="T4" fmla="*/ 455 w 529"/>
                  <a:gd name="T5" fmla="*/ 108 h 259"/>
                  <a:gd name="T6" fmla="*/ 417 w 529"/>
                  <a:gd name="T7" fmla="*/ 116 h 259"/>
                  <a:gd name="T8" fmla="*/ 407 w 529"/>
                  <a:gd name="T9" fmla="*/ 106 h 259"/>
                  <a:gd name="T10" fmla="*/ 396 w 529"/>
                  <a:gd name="T11" fmla="*/ 108 h 259"/>
                  <a:gd name="T12" fmla="*/ 385 w 529"/>
                  <a:gd name="T13" fmla="*/ 114 h 259"/>
                  <a:gd name="T14" fmla="*/ 375 w 529"/>
                  <a:gd name="T15" fmla="*/ 144 h 259"/>
                  <a:gd name="T16" fmla="*/ 355 w 529"/>
                  <a:gd name="T17" fmla="*/ 150 h 259"/>
                  <a:gd name="T18" fmla="*/ 345 w 529"/>
                  <a:gd name="T19" fmla="*/ 164 h 259"/>
                  <a:gd name="T20" fmla="*/ 333 w 529"/>
                  <a:gd name="T21" fmla="*/ 174 h 259"/>
                  <a:gd name="T22" fmla="*/ 322 w 529"/>
                  <a:gd name="T23" fmla="*/ 179 h 259"/>
                  <a:gd name="T24" fmla="*/ 306 w 529"/>
                  <a:gd name="T25" fmla="*/ 182 h 259"/>
                  <a:gd name="T26" fmla="*/ 284 w 529"/>
                  <a:gd name="T27" fmla="*/ 169 h 259"/>
                  <a:gd name="T28" fmla="*/ 268 w 529"/>
                  <a:gd name="T29" fmla="*/ 198 h 259"/>
                  <a:gd name="T30" fmla="*/ 234 w 529"/>
                  <a:gd name="T31" fmla="*/ 198 h 259"/>
                  <a:gd name="T32" fmla="*/ 231 w 529"/>
                  <a:gd name="T33" fmla="*/ 232 h 259"/>
                  <a:gd name="T34" fmla="*/ 217 w 529"/>
                  <a:gd name="T35" fmla="*/ 242 h 259"/>
                  <a:gd name="T36" fmla="*/ 206 w 529"/>
                  <a:gd name="T37" fmla="*/ 258 h 259"/>
                  <a:gd name="T38" fmla="*/ 180 w 529"/>
                  <a:gd name="T39" fmla="*/ 255 h 259"/>
                  <a:gd name="T40" fmla="*/ 169 w 529"/>
                  <a:gd name="T41" fmla="*/ 237 h 259"/>
                  <a:gd name="T42" fmla="*/ 154 w 529"/>
                  <a:gd name="T43" fmla="*/ 226 h 259"/>
                  <a:gd name="T44" fmla="*/ 141 w 529"/>
                  <a:gd name="T45" fmla="*/ 223 h 259"/>
                  <a:gd name="T46" fmla="*/ 141 w 529"/>
                  <a:gd name="T47" fmla="*/ 191 h 259"/>
                  <a:gd name="T48" fmla="*/ 120 w 529"/>
                  <a:gd name="T49" fmla="*/ 180 h 259"/>
                  <a:gd name="T50" fmla="*/ 104 w 529"/>
                  <a:gd name="T51" fmla="*/ 178 h 259"/>
                  <a:gd name="T52" fmla="*/ 89 w 529"/>
                  <a:gd name="T53" fmla="*/ 186 h 259"/>
                  <a:gd name="T54" fmla="*/ 77 w 529"/>
                  <a:gd name="T55" fmla="*/ 178 h 259"/>
                  <a:gd name="T56" fmla="*/ 67 w 529"/>
                  <a:gd name="T57" fmla="*/ 174 h 259"/>
                  <a:gd name="T58" fmla="*/ 60 w 529"/>
                  <a:gd name="T59" fmla="*/ 166 h 259"/>
                  <a:gd name="T60" fmla="*/ 41 w 529"/>
                  <a:gd name="T61" fmla="*/ 156 h 259"/>
                  <a:gd name="T62" fmla="*/ 30 w 529"/>
                  <a:gd name="T63" fmla="*/ 140 h 259"/>
                  <a:gd name="T64" fmla="*/ 0 w 529"/>
                  <a:gd name="T65" fmla="*/ 134 h 259"/>
                  <a:gd name="T66" fmla="*/ 8 w 529"/>
                  <a:gd name="T67" fmla="*/ 125 h 259"/>
                  <a:gd name="T68" fmla="*/ 20 w 529"/>
                  <a:gd name="T69" fmla="*/ 110 h 259"/>
                  <a:gd name="T70" fmla="*/ 16 w 529"/>
                  <a:gd name="T71" fmla="*/ 102 h 259"/>
                  <a:gd name="T72" fmla="*/ 18 w 529"/>
                  <a:gd name="T73" fmla="*/ 88 h 259"/>
                  <a:gd name="T74" fmla="*/ 34 w 529"/>
                  <a:gd name="T75" fmla="*/ 76 h 259"/>
                  <a:gd name="T76" fmla="*/ 60 w 529"/>
                  <a:gd name="T77" fmla="*/ 57 h 259"/>
                  <a:gd name="T78" fmla="*/ 93 w 529"/>
                  <a:gd name="T79" fmla="*/ 28 h 259"/>
                  <a:gd name="T80" fmla="*/ 117 w 529"/>
                  <a:gd name="T81" fmla="*/ 21 h 259"/>
                  <a:gd name="T82" fmla="*/ 145 w 529"/>
                  <a:gd name="T83" fmla="*/ 12 h 259"/>
                  <a:gd name="T84" fmla="*/ 195 w 529"/>
                  <a:gd name="T85" fmla="*/ 17 h 259"/>
                  <a:gd name="T86" fmla="*/ 261 w 529"/>
                  <a:gd name="T87" fmla="*/ 10 h 259"/>
                  <a:gd name="T88" fmla="*/ 288 w 529"/>
                  <a:gd name="T89" fmla="*/ 6 h 259"/>
                  <a:gd name="T90" fmla="*/ 312 w 529"/>
                  <a:gd name="T91" fmla="*/ 0 h 259"/>
                  <a:gd name="T92" fmla="*/ 328 w 529"/>
                  <a:gd name="T93" fmla="*/ 6 h 259"/>
                  <a:gd name="T94" fmla="*/ 361 w 529"/>
                  <a:gd name="T95" fmla="*/ 2 h 259"/>
                  <a:gd name="T96" fmla="*/ 384 w 529"/>
                  <a:gd name="T97" fmla="*/ 3 h 259"/>
                  <a:gd name="T98" fmla="*/ 423 w 529"/>
                  <a:gd name="T99" fmla="*/ 14 h 259"/>
                  <a:gd name="T100" fmla="*/ 459 w 529"/>
                  <a:gd name="T101" fmla="*/ 25 h 259"/>
                  <a:gd name="T102" fmla="*/ 513 w 529"/>
                  <a:gd name="T103" fmla="*/ 59 h 259"/>
                  <a:gd name="T104" fmla="*/ 529 w 529"/>
                  <a:gd name="T105" fmla="*/ 79 h 25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29"/>
                  <a:gd name="T160" fmla="*/ 0 h 259"/>
                  <a:gd name="T161" fmla="*/ 529 w 529"/>
                  <a:gd name="T162" fmla="*/ 259 h 25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29" h="259">
                    <a:moveTo>
                      <a:pt x="529" y="85"/>
                    </a:moveTo>
                    <a:lnTo>
                      <a:pt x="511" y="84"/>
                    </a:lnTo>
                    <a:lnTo>
                      <a:pt x="490" y="94"/>
                    </a:lnTo>
                    <a:lnTo>
                      <a:pt x="483" y="102"/>
                    </a:lnTo>
                    <a:lnTo>
                      <a:pt x="470" y="108"/>
                    </a:lnTo>
                    <a:lnTo>
                      <a:pt x="455" y="108"/>
                    </a:lnTo>
                    <a:lnTo>
                      <a:pt x="443" y="117"/>
                    </a:lnTo>
                    <a:lnTo>
                      <a:pt x="417" y="116"/>
                    </a:lnTo>
                    <a:lnTo>
                      <a:pt x="412" y="113"/>
                    </a:lnTo>
                    <a:lnTo>
                      <a:pt x="407" y="106"/>
                    </a:lnTo>
                    <a:lnTo>
                      <a:pt x="398" y="103"/>
                    </a:lnTo>
                    <a:lnTo>
                      <a:pt x="396" y="108"/>
                    </a:lnTo>
                    <a:lnTo>
                      <a:pt x="391" y="111"/>
                    </a:lnTo>
                    <a:lnTo>
                      <a:pt x="385" y="114"/>
                    </a:lnTo>
                    <a:lnTo>
                      <a:pt x="379" y="121"/>
                    </a:lnTo>
                    <a:lnTo>
                      <a:pt x="375" y="144"/>
                    </a:lnTo>
                    <a:lnTo>
                      <a:pt x="370" y="148"/>
                    </a:lnTo>
                    <a:lnTo>
                      <a:pt x="355" y="150"/>
                    </a:lnTo>
                    <a:lnTo>
                      <a:pt x="347" y="159"/>
                    </a:lnTo>
                    <a:lnTo>
                      <a:pt x="345" y="164"/>
                    </a:lnTo>
                    <a:lnTo>
                      <a:pt x="340" y="166"/>
                    </a:lnTo>
                    <a:lnTo>
                      <a:pt x="333" y="174"/>
                    </a:lnTo>
                    <a:lnTo>
                      <a:pt x="322" y="177"/>
                    </a:lnTo>
                    <a:lnTo>
                      <a:pt x="322" y="179"/>
                    </a:lnTo>
                    <a:lnTo>
                      <a:pt x="317" y="181"/>
                    </a:lnTo>
                    <a:lnTo>
                      <a:pt x="306" y="182"/>
                    </a:lnTo>
                    <a:lnTo>
                      <a:pt x="295" y="172"/>
                    </a:lnTo>
                    <a:lnTo>
                      <a:pt x="284" y="169"/>
                    </a:lnTo>
                    <a:lnTo>
                      <a:pt x="274" y="183"/>
                    </a:lnTo>
                    <a:lnTo>
                      <a:pt x="268" y="198"/>
                    </a:lnTo>
                    <a:lnTo>
                      <a:pt x="242" y="199"/>
                    </a:lnTo>
                    <a:lnTo>
                      <a:pt x="234" y="198"/>
                    </a:lnTo>
                    <a:lnTo>
                      <a:pt x="230" y="209"/>
                    </a:lnTo>
                    <a:lnTo>
                      <a:pt x="231" y="232"/>
                    </a:lnTo>
                    <a:lnTo>
                      <a:pt x="225" y="233"/>
                    </a:lnTo>
                    <a:lnTo>
                      <a:pt x="217" y="242"/>
                    </a:lnTo>
                    <a:lnTo>
                      <a:pt x="212" y="253"/>
                    </a:lnTo>
                    <a:lnTo>
                      <a:pt x="206" y="258"/>
                    </a:lnTo>
                    <a:lnTo>
                      <a:pt x="180" y="259"/>
                    </a:lnTo>
                    <a:lnTo>
                      <a:pt x="180" y="255"/>
                    </a:lnTo>
                    <a:lnTo>
                      <a:pt x="169" y="244"/>
                    </a:lnTo>
                    <a:lnTo>
                      <a:pt x="169" y="237"/>
                    </a:lnTo>
                    <a:lnTo>
                      <a:pt x="165" y="230"/>
                    </a:lnTo>
                    <a:lnTo>
                      <a:pt x="154" y="226"/>
                    </a:lnTo>
                    <a:lnTo>
                      <a:pt x="145" y="227"/>
                    </a:lnTo>
                    <a:lnTo>
                      <a:pt x="141" y="223"/>
                    </a:lnTo>
                    <a:lnTo>
                      <a:pt x="142" y="195"/>
                    </a:lnTo>
                    <a:lnTo>
                      <a:pt x="141" y="191"/>
                    </a:lnTo>
                    <a:lnTo>
                      <a:pt x="132" y="183"/>
                    </a:lnTo>
                    <a:lnTo>
                      <a:pt x="120" y="180"/>
                    </a:lnTo>
                    <a:lnTo>
                      <a:pt x="116" y="177"/>
                    </a:lnTo>
                    <a:lnTo>
                      <a:pt x="104" y="178"/>
                    </a:lnTo>
                    <a:lnTo>
                      <a:pt x="98" y="186"/>
                    </a:lnTo>
                    <a:lnTo>
                      <a:pt x="89" y="186"/>
                    </a:lnTo>
                    <a:lnTo>
                      <a:pt x="82" y="182"/>
                    </a:lnTo>
                    <a:lnTo>
                      <a:pt x="77" y="178"/>
                    </a:lnTo>
                    <a:lnTo>
                      <a:pt x="77" y="175"/>
                    </a:lnTo>
                    <a:lnTo>
                      <a:pt x="67" y="174"/>
                    </a:lnTo>
                    <a:lnTo>
                      <a:pt x="62" y="170"/>
                    </a:lnTo>
                    <a:lnTo>
                      <a:pt x="60" y="166"/>
                    </a:lnTo>
                    <a:lnTo>
                      <a:pt x="52" y="165"/>
                    </a:lnTo>
                    <a:lnTo>
                      <a:pt x="41" y="156"/>
                    </a:lnTo>
                    <a:lnTo>
                      <a:pt x="38" y="149"/>
                    </a:lnTo>
                    <a:lnTo>
                      <a:pt x="30" y="140"/>
                    </a:lnTo>
                    <a:lnTo>
                      <a:pt x="11" y="139"/>
                    </a:lnTo>
                    <a:lnTo>
                      <a:pt x="0" y="134"/>
                    </a:lnTo>
                    <a:lnTo>
                      <a:pt x="5" y="133"/>
                    </a:lnTo>
                    <a:lnTo>
                      <a:pt x="8" y="125"/>
                    </a:lnTo>
                    <a:lnTo>
                      <a:pt x="20" y="116"/>
                    </a:lnTo>
                    <a:lnTo>
                      <a:pt x="20" y="110"/>
                    </a:lnTo>
                    <a:lnTo>
                      <a:pt x="18" y="104"/>
                    </a:lnTo>
                    <a:lnTo>
                      <a:pt x="16" y="102"/>
                    </a:lnTo>
                    <a:lnTo>
                      <a:pt x="16" y="94"/>
                    </a:lnTo>
                    <a:lnTo>
                      <a:pt x="18" y="88"/>
                    </a:lnTo>
                    <a:lnTo>
                      <a:pt x="32" y="78"/>
                    </a:lnTo>
                    <a:lnTo>
                      <a:pt x="34" y="76"/>
                    </a:lnTo>
                    <a:lnTo>
                      <a:pt x="40" y="74"/>
                    </a:lnTo>
                    <a:lnTo>
                      <a:pt x="60" y="57"/>
                    </a:lnTo>
                    <a:lnTo>
                      <a:pt x="88" y="37"/>
                    </a:lnTo>
                    <a:lnTo>
                      <a:pt x="93" y="28"/>
                    </a:lnTo>
                    <a:lnTo>
                      <a:pt x="96" y="22"/>
                    </a:lnTo>
                    <a:lnTo>
                      <a:pt x="117" y="21"/>
                    </a:lnTo>
                    <a:lnTo>
                      <a:pt x="132" y="14"/>
                    </a:lnTo>
                    <a:lnTo>
                      <a:pt x="145" y="12"/>
                    </a:lnTo>
                    <a:lnTo>
                      <a:pt x="171" y="13"/>
                    </a:lnTo>
                    <a:lnTo>
                      <a:pt x="195" y="17"/>
                    </a:lnTo>
                    <a:lnTo>
                      <a:pt x="231" y="17"/>
                    </a:lnTo>
                    <a:lnTo>
                      <a:pt x="261" y="10"/>
                    </a:lnTo>
                    <a:lnTo>
                      <a:pt x="279" y="8"/>
                    </a:lnTo>
                    <a:lnTo>
                      <a:pt x="288" y="6"/>
                    </a:lnTo>
                    <a:lnTo>
                      <a:pt x="296" y="2"/>
                    </a:lnTo>
                    <a:lnTo>
                      <a:pt x="312" y="0"/>
                    </a:lnTo>
                    <a:lnTo>
                      <a:pt x="324" y="3"/>
                    </a:lnTo>
                    <a:lnTo>
                      <a:pt x="328" y="6"/>
                    </a:lnTo>
                    <a:lnTo>
                      <a:pt x="349" y="6"/>
                    </a:lnTo>
                    <a:lnTo>
                      <a:pt x="361" y="2"/>
                    </a:lnTo>
                    <a:lnTo>
                      <a:pt x="377" y="2"/>
                    </a:lnTo>
                    <a:lnTo>
                      <a:pt x="384" y="3"/>
                    </a:lnTo>
                    <a:lnTo>
                      <a:pt x="402" y="13"/>
                    </a:lnTo>
                    <a:lnTo>
                      <a:pt x="423" y="14"/>
                    </a:lnTo>
                    <a:lnTo>
                      <a:pt x="443" y="17"/>
                    </a:lnTo>
                    <a:lnTo>
                      <a:pt x="459" y="25"/>
                    </a:lnTo>
                    <a:lnTo>
                      <a:pt x="475" y="43"/>
                    </a:lnTo>
                    <a:lnTo>
                      <a:pt x="513" y="59"/>
                    </a:lnTo>
                    <a:lnTo>
                      <a:pt x="521" y="67"/>
                    </a:lnTo>
                    <a:lnTo>
                      <a:pt x="529" y="79"/>
                    </a:lnTo>
                    <a:lnTo>
                      <a:pt x="529" y="85"/>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7" name="Freeform 214"/>
              <p:cNvSpPr>
                <a:spLocks noChangeAspect="1"/>
              </p:cNvSpPr>
              <p:nvPr/>
            </p:nvSpPr>
            <p:spPr bwMode="gray">
              <a:xfrm>
                <a:off x="11132130" y="2226306"/>
                <a:ext cx="94700" cy="36434"/>
              </a:xfrm>
              <a:custGeom>
                <a:avLst/>
                <a:gdLst>
                  <a:gd name="T0" fmla="*/ 102 w 176"/>
                  <a:gd name="T1" fmla="*/ 8 h 71"/>
                  <a:gd name="T2" fmla="*/ 108 w 176"/>
                  <a:gd name="T3" fmla="*/ 9 h 71"/>
                  <a:gd name="T4" fmla="*/ 123 w 176"/>
                  <a:gd name="T5" fmla="*/ 17 h 71"/>
                  <a:gd name="T6" fmla="*/ 133 w 176"/>
                  <a:gd name="T7" fmla="*/ 27 h 71"/>
                  <a:gd name="T8" fmla="*/ 165 w 176"/>
                  <a:gd name="T9" fmla="*/ 28 h 71"/>
                  <a:gd name="T10" fmla="*/ 176 w 176"/>
                  <a:gd name="T11" fmla="*/ 58 h 71"/>
                  <a:gd name="T12" fmla="*/ 161 w 176"/>
                  <a:gd name="T13" fmla="*/ 60 h 71"/>
                  <a:gd name="T14" fmla="*/ 138 w 176"/>
                  <a:gd name="T15" fmla="*/ 53 h 71"/>
                  <a:gd name="T16" fmla="*/ 122 w 176"/>
                  <a:gd name="T17" fmla="*/ 60 h 71"/>
                  <a:gd name="T18" fmla="*/ 107 w 176"/>
                  <a:gd name="T19" fmla="*/ 60 h 71"/>
                  <a:gd name="T20" fmla="*/ 102 w 176"/>
                  <a:gd name="T21" fmla="*/ 71 h 71"/>
                  <a:gd name="T22" fmla="*/ 83 w 176"/>
                  <a:gd name="T23" fmla="*/ 70 h 71"/>
                  <a:gd name="T24" fmla="*/ 75 w 176"/>
                  <a:gd name="T25" fmla="*/ 62 h 71"/>
                  <a:gd name="T26" fmla="*/ 53 w 176"/>
                  <a:gd name="T27" fmla="*/ 60 h 71"/>
                  <a:gd name="T28" fmla="*/ 28 w 176"/>
                  <a:gd name="T29" fmla="*/ 37 h 71"/>
                  <a:gd name="T30" fmla="*/ 11 w 176"/>
                  <a:gd name="T31" fmla="*/ 31 h 71"/>
                  <a:gd name="T32" fmla="*/ 0 w 176"/>
                  <a:gd name="T33" fmla="*/ 20 h 71"/>
                  <a:gd name="T34" fmla="*/ 3 w 176"/>
                  <a:gd name="T35" fmla="*/ 12 h 71"/>
                  <a:gd name="T36" fmla="*/ 39 w 176"/>
                  <a:gd name="T37" fmla="*/ 0 h 71"/>
                  <a:gd name="T38" fmla="*/ 53 w 176"/>
                  <a:gd name="T39" fmla="*/ 1 h 71"/>
                  <a:gd name="T40" fmla="*/ 76 w 176"/>
                  <a:gd name="T41" fmla="*/ 6 h 71"/>
                  <a:gd name="T42" fmla="*/ 102 w 176"/>
                  <a:gd name="T43" fmla="*/ 8 h 7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6"/>
                  <a:gd name="T67" fmla="*/ 0 h 71"/>
                  <a:gd name="T68" fmla="*/ 176 w 176"/>
                  <a:gd name="T69" fmla="*/ 71 h 7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6" h="71">
                    <a:moveTo>
                      <a:pt x="102" y="8"/>
                    </a:moveTo>
                    <a:lnTo>
                      <a:pt x="108" y="9"/>
                    </a:lnTo>
                    <a:lnTo>
                      <a:pt x="123" y="17"/>
                    </a:lnTo>
                    <a:lnTo>
                      <a:pt x="133" y="27"/>
                    </a:lnTo>
                    <a:lnTo>
                      <a:pt x="165" y="28"/>
                    </a:lnTo>
                    <a:lnTo>
                      <a:pt x="176" y="58"/>
                    </a:lnTo>
                    <a:lnTo>
                      <a:pt x="161" y="60"/>
                    </a:lnTo>
                    <a:lnTo>
                      <a:pt x="138" y="53"/>
                    </a:lnTo>
                    <a:lnTo>
                      <a:pt x="122" y="60"/>
                    </a:lnTo>
                    <a:lnTo>
                      <a:pt x="107" y="60"/>
                    </a:lnTo>
                    <a:lnTo>
                      <a:pt x="102" y="71"/>
                    </a:lnTo>
                    <a:lnTo>
                      <a:pt x="83" y="70"/>
                    </a:lnTo>
                    <a:lnTo>
                      <a:pt x="75" y="62"/>
                    </a:lnTo>
                    <a:lnTo>
                      <a:pt x="53" y="60"/>
                    </a:lnTo>
                    <a:lnTo>
                      <a:pt x="28" y="37"/>
                    </a:lnTo>
                    <a:lnTo>
                      <a:pt x="11" y="31"/>
                    </a:lnTo>
                    <a:lnTo>
                      <a:pt x="0" y="20"/>
                    </a:lnTo>
                    <a:lnTo>
                      <a:pt x="3" y="12"/>
                    </a:lnTo>
                    <a:lnTo>
                      <a:pt x="39" y="0"/>
                    </a:lnTo>
                    <a:lnTo>
                      <a:pt x="53" y="1"/>
                    </a:lnTo>
                    <a:lnTo>
                      <a:pt x="76" y="6"/>
                    </a:lnTo>
                    <a:lnTo>
                      <a:pt x="102" y="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8" name="Freeform 215"/>
              <p:cNvSpPr>
                <a:spLocks noChangeAspect="1"/>
              </p:cNvSpPr>
              <p:nvPr/>
            </p:nvSpPr>
            <p:spPr bwMode="gray">
              <a:xfrm>
                <a:off x="11430800" y="2171656"/>
                <a:ext cx="152977" cy="98371"/>
              </a:xfrm>
              <a:custGeom>
                <a:avLst/>
                <a:gdLst>
                  <a:gd name="T0" fmla="*/ 7 w 296"/>
                  <a:gd name="T1" fmla="*/ 5 h 204"/>
                  <a:gd name="T2" fmla="*/ 33 w 296"/>
                  <a:gd name="T3" fmla="*/ 0 h 204"/>
                  <a:gd name="T4" fmla="*/ 93 w 296"/>
                  <a:gd name="T5" fmla="*/ 1 h 204"/>
                  <a:gd name="T6" fmla="*/ 141 w 296"/>
                  <a:gd name="T7" fmla="*/ 21 h 204"/>
                  <a:gd name="T8" fmla="*/ 168 w 296"/>
                  <a:gd name="T9" fmla="*/ 30 h 204"/>
                  <a:gd name="T10" fmla="*/ 176 w 296"/>
                  <a:gd name="T11" fmla="*/ 50 h 204"/>
                  <a:gd name="T12" fmla="*/ 220 w 296"/>
                  <a:gd name="T13" fmla="*/ 53 h 204"/>
                  <a:gd name="T14" fmla="*/ 226 w 296"/>
                  <a:gd name="T15" fmla="*/ 62 h 204"/>
                  <a:gd name="T16" fmla="*/ 199 w 296"/>
                  <a:gd name="T17" fmla="*/ 67 h 204"/>
                  <a:gd name="T18" fmla="*/ 218 w 296"/>
                  <a:gd name="T19" fmla="*/ 81 h 204"/>
                  <a:gd name="T20" fmla="*/ 268 w 296"/>
                  <a:gd name="T21" fmla="*/ 92 h 204"/>
                  <a:gd name="T22" fmla="*/ 295 w 296"/>
                  <a:gd name="T23" fmla="*/ 111 h 204"/>
                  <a:gd name="T24" fmla="*/ 296 w 296"/>
                  <a:gd name="T25" fmla="*/ 126 h 204"/>
                  <a:gd name="T26" fmla="*/ 277 w 296"/>
                  <a:gd name="T27" fmla="*/ 150 h 204"/>
                  <a:gd name="T28" fmla="*/ 257 w 296"/>
                  <a:gd name="T29" fmla="*/ 143 h 204"/>
                  <a:gd name="T30" fmla="*/ 194 w 296"/>
                  <a:gd name="T31" fmla="*/ 132 h 204"/>
                  <a:gd name="T32" fmla="*/ 151 w 296"/>
                  <a:gd name="T33" fmla="*/ 143 h 204"/>
                  <a:gd name="T34" fmla="*/ 144 w 296"/>
                  <a:gd name="T35" fmla="*/ 152 h 204"/>
                  <a:gd name="T36" fmla="*/ 112 w 296"/>
                  <a:gd name="T37" fmla="*/ 161 h 204"/>
                  <a:gd name="T38" fmla="*/ 101 w 296"/>
                  <a:gd name="T39" fmla="*/ 140 h 204"/>
                  <a:gd name="T40" fmla="*/ 80 w 296"/>
                  <a:gd name="T41" fmla="*/ 142 h 204"/>
                  <a:gd name="T42" fmla="*/ 64 w 296"/>
                  <a:gd name="T43" fmla="*/ 160 h 204"/>
                  <a:gd name="T44" fmla="*/ 48 w 296"/>
                  <a:gd name="T45" fmla="*/ 184 h 204"/>
                  <a:gd name="T46" fmla="*/ 30 w 296"/>
                  <a:gd name="T47" fmla="*/ 204 h 204"/>
                  <a:gd name="T48" fmla="*/ 23 w 296"/>
                  <a:gd name="T49" fmla="*/ 201 h 204"/>
                  <a:gd name="T50" fmla="*/ 11 w 296"/>
                  <a:gd name="T51" fmla="*/ 190 h 204"/>
                  <a:gd name="T52" fmla="*/ 7 w 296"/>
                  <a:gd name="T53" fmla="*/ 170 h 204"/>
                  <a:gd name="T54" fmla="*/ 11 w 296"/>
                  <a:gd name="T55" fmla="*/ 145 h 204"/>
                  <a:gd name="T56" fmla="*/ 0 w 296"/>
                  <a:gd name="T57" fmla="*/ 125 h 204"/>
                  <a:gd name="T58" fmla="*/ 2 w 296"/>
                  <a:gd name="T59" fmla="*/ 114 h 204"/>
                  <a:gd name="T60" fmla="*/ 13 w 296"/>
                  <a:gd name="T61" fmla="*/ 80 h 204"/>
                  <a:gd name="T62" fmla="*/ 21 w 296"/>
                  <a:gd name="T63" fmla="*/ 64 h 204"/>
                  <a:gd name="T64" fmla="*/ 17 w 296"/>
                  <a:gd name="T65" fmla="*/ 35 h 204"/>
                  <a:gd name="T66" fmla="*/ 3 w 296"/>
                  <a:gd name="T67" fmla="*/ 10 h 20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96"/>
                  <a:gd name="T103" fmla="*/ 0 h 204"/>
                  <a:gd name="T104" fmla="*/ 296 w 296"/>
                  <a:gd name="T105" fmla="*/ 204 h 20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96" h="204">
                    <a:moveTo>
                      <a:pt x="4" y="8"/>
                    </a:moveTo>
                    <a:lnTo>
                      <a:pt x="7" y="5"/>
                    </a:lnTo>
                    <a:lnTo>
                      <a:pt x="14" y="0"/>
                    </a:lnTo>
                    <a:lnTo>
                      <a:pt x="33" y="0"/>
                    </a:lnTo>
                    <a:lnTo>
                      <a:pt x="50" y="2"/>
                    </a:lnTo>
                    <a:lnTo>
                      <a:pt x="93" y="1"/>
                    </a:lnTo>
                    <a:lnTo>
                      <a:pt x="116" y="8"/>
                    </a:lnTo>
                    <a:lnTo>
                      <a:pt x="141" y="21"/>
                    </a:lnTo>
                    <a:lnTo>
                      <a:pt x="162" y="23"/>
                    </a:lnTo>
                    <a:lnTo>
                      <a:pt x="168" y="30"/>
                    </a:lnTo>
                    <a:lnTo>
                      <a:pt x="173" y="47"/>
                    </a:lnTo>
                    <a:lnTo>
                      <a:pt x="176" y="50"/>
                    </a:lnTo>
                    <a:lnTo>
                      <a:pt x="192" y="53"/>
                    </a:lnTo>
                    <a:lnTo>
                      <a:pt x="220" y="53"/>
                    </a:lnTo>
                    <a:lnTo>
                      <a:pt x="225" y="56"/>
                    </a:lnTo>
                    <a:lnTo>
                      <a:pt x="226" y="62"/>
                    </a:lnTo>
                    <a:lnTo>
                      <a:pt x="213" y="67"/>
                    </a:lnTo>
                    <a:lnTo>
                      <a:pt x="199" y="67"/>
                    </a:lnTo>
                    <a:lnTo>
                      <a:pt x="198" y="73"/>
                    </a:lnTo>
                    <a:lnTo>
                      <a:pt x="218" y="81"/>
                    </a:lnTo>
                    <a:lnTo>
                      <a:pt x="258" y="82"/>
                    </a:lnTo>
                    <a:lnTo>
                      <a:pt x="268" y="92"/>
                    </a:lnTo>
                    <a:lnTo>
                      <a:pt x="285" y="107"/>
                    </a:lnTo>
                    <a:lnTo>
                      <a:pt x="295" y="111"/>
                    </a:lnTo>
                    <a:lnTo>
                      <a:pt x="296" y="114"/>
                    </a:lnTo>
                    <a:lnTo>
                      <a:pt x="296" y="126"/>
                    </a:lnTo>
                    <a:lnTo>
                      <a:pt x="289" y="140"/>
                    </a:lnTo>
                    <a:lnTo>
                      <a:pt x="277" y="150"/>
                    </a:lnTo>
                    <a:lnTo>
                      <a:pt x="266" y="150"/>
                    </a:lnTo>
                    <a:lnTo>
                      <a:pt x="257" y="143"/>
                    </a:lnTo>
                    <a:lnTo>
                      <a:pt x="239" y="135"/>
                    </a:lnTo>
                    <a:lnTo>
                      <a:pt x="194" y="132"/>
                    </a:lnTo>
                    <a:lnTo>
                      <a:pt x="162" y="136"/>
                    </a:lnTo>
                    <a:lnTo>
                      <a:pt x="151" y="143"/>
                    </a:lnTo>
                    <a:lnTo>
                      <a:pt x="147" y="150"/>
                    </a:lnTo>
                    <a:lnTo>
                      <a:pt x="144" y="152"/>
                    </a:lnTo>
                    <a:lnTo>
                      <a:pt x="130" y="157"/>
                    </a:lnTo>
                    <a:lnTo>
                      <a:pt x="112" y="161"/>
                    </a:lnTo>
                    <a:lnTo>
                      <a:pt x="101" y="143"/>
                    </a:lnTo>
                    <a:lnTo>
                      <a:pt x="101" y="140"/>
                    </a:lnTo>
                    <a:lnTo>
                      <a:pt x="89" y="138"/>
                    </a:lnTo>
                    <a:lnTo>
                      <a:pt x="80" y="142"/>
                    </a:lnTo>
                    <a:lnTo>
                      <a:pt x="74" y="146"/>
                    </a:lnTo>
                    <a:lnTo>
                      <a:pt x="64" y="160"/>
                    </a:lnTo>
                    <a:lnTo>
                      <a:pt x="52" y="180"/>
                    </a:lnTo>
                    <a:lnTo>
                      <a:pt x="48" y="184"/>
                    </a:lnTo>
                    <a:lnTo>
                      <a:pt x="46" y="189"/>
                    </a:lnTo>
                    <a:lnTo>
                      <a:pt x="30" y="204"/>
                    </a:lnTo>
                    <a:lnTo>
                      <a:pt x="24" y="204"/>
                    </a:lnTo>
                    <a:lnTo>
                      <a:pt x="23" y="201"/>
                    </a:lnTo>
                    <a:lnTo>
                      <a:pt x="13" y="192"/>
                    </a:lnTo>
                    <a:lnTo>
                      <a:pt x="11" y="190"/>
                    </a:lnTo>
                    <a:lnTo>
                      <a:pt x="11" y="175"/>
                    </a:lnTo>
                    <a:lnTo>
                      <a:pt x="7" y="170"/>
                    </a:lnTo>
                    <a:lnTo>
                      <a:pt x="9" y="166"/>
                    </a:lnTo>
                    <a:lnTo>
                      <a:pt x="11" y="145"/>
                    </a:lnTo>
                    <a:lnTo>
                      <a:pt x="9" y="135"/>
                    </a:lnTo>
                    <a:lnTo>
                      <a:pt x="0" y="125"/>
                    </a:lnTo>
                    <a:lnTo>
                      <a:pt x="0" y="119"/>
                    </a:lnTo>
                    <a:lnTo>
                      <a:pt x="2" y="114"/>
                    </a:lnTo>
                    <a:lnTo>
                      <a:pt x="14" y="105"/>
                    </a:lnTo>
                    <a:lnTo>
                      <a:pt x="13" y="80"/>
                    </a:lnTo>
                    <a:lnTo>
                      <a:pt x="19" y="73"/>
                    </a:lnTo>
                    <a:lnTo>
                      <a:pt x="21" y="64"/>
                    </a:lnTo>
                    <a:lnTo>
                      <a:pt x="14" y="57"/>
                    </a:lnTo>
                    <a:lnTo>
                      <a:pt x="17" y="35"/>
                    </a:lnTo>
                    <a:lnTo>
                      <a:pt x="13" y="22"/>
                    </a:lnTo>
                    <a:lnTo>
                      <a:pt x="3" y="10"/>
                    </a:lnTo>
                    <a:lnTo>
                      <a:pt x="4" y="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29" name="Freeform 216"/>
              <p:cNvSpPr>
                <a:spLocks noChangeAspect="1"/>
              </p:cNvSpPr>
              <p:nvPr/>
            </p:nvSpPr>
            <p:spPr bwMode="gray">
              <a:xfrm>
                <a:off x="11884270" y="2291887"/>
                <a:ext cx="7285" cy="7287"/>
              </a:xfrm>
              <a:custGeom>
                <a:avLst/>
                <a:gdLst>
                  <a:gd name="T0" fmla="*/ 6 w 16"/>
                  <a:gd name="T1" fmla="*/ 0 h 15"/>
                  <a:gd name="T2" fmla="*/ 3 w 16"/>
                  <a:gd name="T3" fmla="*/ 2 h 15"/>
                  <a:gd name="T4" fmla="*/ 0 w 16"/>
                  <a:gd name="T5" fmla="*/ 8 h 15"/>
                  <a:gd name="T6" fmla="*/ 1 w 16"/>
                  <a:gd name="T7" fmla="*/ 14 h 15"/>
                  <a:gd name="T8" fmla="*/ 8 w 16"/>
                  <a:gd name="T9" fmla="*/ 15 h 15"/>
                  <a:gd name="T10" fmla="*/ 14 w 16"/>
                  <a:gd name="T11" fmla="*/ 10 h 15"/>
                  <a:gd name="T12" fmla="*/ 16 w 16"/>
                  <a:gd name="T13" fmla="*/ 6 h 15"/>
                  <a:gd name="T14" fmla="*/ 6 w 16"/>
                  <a:gd name="T15" fmla="*/ 0 h 15"/>
                  <a:gd name="T16" fmla="*/ 0 60000 65536"/>
                  <a:gd name="T17" fmla="*/ 0 60000 65536"/>
                  <a:gd name="T18" fmla="*/ 0 60000 65536"/>
                  <a:gd name="T19" fmla="*/ 0 60000 65536"/>
                  <a:gd name="T20" fmla="*/ 0 60000 65536"/>
                  <a:gd name="T21" fmla="*/ 0 60000 65536"/>
                  <a:gd name="T22" fmla="*/ 0 60000 65536"/>
                  <a:gd name="T23" fmla="*/ 0 60000 65536"/>
                  <a:gd name="T24" fmla="*/ 0 w 16"/>
                  <a:gd name="T25" fmla="*/ 0 h 15"/>
                  <a:gd name="T26" fmla="*/ 16 w 16"/>
                  <a:gd name="T27" fmla="*/ 15 h 1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6" h="15">
                    <a:moveTo>
                      <a:pt x="6" y="0"/>
                    </a:moveTo>
                    <a:lnTo>
                      <a:pt x="3" y="2"/>
                    </a:lnTo>
                    <a:lnTo>
                      <a:pt x="0" y="8"/>
                    </a:lnTo>
                    <a:lnTo>
                      <a:pt x="1" y="14"/>
                    </a:lnTo>
                    <a:lnTo>
                      <a:pt x="8" y="15"/>
                    </a:lnTo>
                    <a:lnTo>
                      <a:pt x="14" y="10"/>
                    </a:lnTo>
                    <a:lnTo>
                      <a:pt x="16" y="6"/>
                    </a:lnTo>
                    <a:lnTo>
                      <a:pt x="6"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0" name="Freeform 217"/>
              <p:cNvSpPr>
                <a:spLocks noChangeAspect="1"/>
              </p:cNvSpPr>
              <p:nvPr/>
            </p:nvSpPr>
            <p:spPr bwMode="gray">
              <a:xfrm>
                <a:off x="11918871" y="2388436"/>
                <a:ext cx="10927" cy="18217"/>
              </a:xfrm>
              <a:custGeom>
                <a:avLst/>
                <a:gdLst>
                  <a:gd name="T0" fmla="*/ 1 w 30"/>
                  <a:gd name="T1" fmla="*/ 0 h 42"/>
                  <a:gd name="T2" fmla="*/ 7 w 30"/>
                  <a:gd name="T3" fmla="*/ 2 h 42"/>
                  <a:gd name="T4" fmla="*/ 17 w 30"/>
                  <a:gd name="T5" fmla="*/ 11 h 42"/>
                  <a:gd name="T6" fmla="*/ 30 w 30"/>
                  <a:gd name="T7" fmla="*/ 39 h 42"/>
                  <a:gd name="T8" fmla="*/ 27 w 30"/>
                  <a:gd name="T9" fmla="*/ 40 h 42"/>
                  <a:gd name="T10" fmla="*/ 17 w 30"/>
                  <a:gd name="T11" fmla="*/ 42 h 42"/>
                  <a:gd name="T12" fmla="*/ 13 w 30"/>
                  <a:gd name="T13" fmla="*/ 39 h 42"/>
                  <a:gd name="T14" fmla="*/ 1 w 30"/>
                  <a:gd name="T15" fmla="*/ 13 h 42"/>
                  <a:gd name="T16" fmla="*/ 0 w 30"/>
                  <a:gd name="T17" fmla="*/ 6 h 42"/>
                  <a:gd name="T18" fmla="*/ 1 w 30"/>
                  <a:gd name="T19" fmla="*/ 0 h 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
                  <a:gd name="T31" fmla="*/ 0 h 42"/>
                  <a:gd name="T32" fmla="*/ 30 w 30"/>
                  <a:gd name="T33" fmla="*/ 42 h 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 h="42">
                    <a:moveTo>
                      <a:pt x="1" y="0"/>
                    </a:moveTo>
                    <a:lnTo>
                      <a:pt x="7" y="2"/>
                    </a:lnTo>
                    <a:lnTo>
                      <a:pt x="17" y="11"/>
                    </a:lnTo>
                    <a:lnTo>
                      <a:pt x="30" y="39"/>
                    </a:lnTo>
                    <a:lnTo>
                      <a:pt x="27" y="40"/>
                    </a:lnTo>
                    <a:lnTo>
                      <a:pt x="17" y="42"/>
                    </a:lnTo>
                    <a:lnTo>
                      <a:pt x="13" y="39"/>
                    </a:lnTo>
                    <a:lnTo>
                      <a:pt x="1" y="13"/>
                    </a:lnTo>
                    <a:lnTo>
                      <a:pt x="0" y="6"/>
                    </a:lnTo>
                    <a:lnTo>
                      <a:pt x="1"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1" name="Freeform 218"/>
              <p:cNvSpPr>
                <a:spLocks noChangeAspect="1"/>
              </p:cNvSpPr>
              <p:nvPr/>
            </p:nvSpPr>
            <p:spPr bwMode="gray">
              <a:xfrm>
                <a:off x="11933441" y="2539635"/>
                <a:ext cx="14569" cy="7287"/>
              </a:xfrm>
              <a:custGeom>
                <a:avLst/>
                <a:gdLst>
                  <a:gd name="T0" fmla="*/ 25 w 25"/>
                  <a:gd name="T1" fmla="*/ 0 h 17"/>
                  <a:gd name="T2" fmla="*/ 15 w 25"/>
                  <a:gd name="T3" fmla="*/ 2 h 17"/>
                  <a:gd name="T4" fmla="*/ 0 w 25"/>
                  <a:gd name="T5" fmla="*/ 14 h 17"/>
                  <a:gd name="T6" fmla="*/ 5 w 25"/>
                  <a:gd name="T7" fmla="*/ 17 h 17"/>
                  <a:gd name="T8" fmla="*/ 18 w 25"/>
                  <a:gd name="T9" fmla="*/ 9 h 17"/>
                  <a:gd name="T10" fmla="*/ 25 w 25"/>
                  <a:gd name="T11" fmla="*/ 0 h 17"/>
                  <a:gd name="T12" fmla="*/ 0 60000 65536"/>
                  <a:gd name="T13" fmla="*/ 0 60000 65536"/>
                  <a:gd name="T14" fmla="*/ 0 60000 65536"/>
                  <a:gd name="T15" fmla="*/ 0 60000 65536"/>
                  <a:gd name="T16" fmla="*/ 0 60000 65536"/>
                  <a:gd name="T17" fmla="*/ 0 60000 65536"/>
                  <a:gd name="T18" fmla="*/ 0 w 25"/>
                  <a:gd name="T19" fmla="*/ 0 h 17"/>
                  <a:gd name="T20" fmla="*/ 25 w 25"/>
                  <a:gd name="T21" fmla="*/ 17 h 17"/>
                </a:gdLst>
                <a:ahLst/>
                <a:cxnLst>
                  <a:cxn ang="T12">
                    <a:pos x="T0" y="T1"/>
                  </a:cxn>
                  <a:cxn ang="T13">
                    <a:pos x="T2" y="T3"/>
                  </a:cxn>
                  <a:cxn ang="T14">
                    <a:pos x="T4" y="T5"/>
                  </a:cxn>
                  <a:cxn ang="T15">
                    <a:pos x="T6" y="T7"/>
                  </a:cxn>
                  <a:cxn ang="T16">
                    <a:pos x="T8" y="T9"/>
                  </a:cxn>
                  <a:cxn ang="T17">
                    <a:pos x="T10" y="T11"/>
                  </a:cxn>
                </a:cxnLst>
                <a:rect l="T18" t="T19" r="T20" b="T21"/>
                <a:pathLst>
                  <a:path w="25" h="17">
                    <a:moveTo>
                      <a:pt x="25" y="0"/>
                    </a:moveTo>
                    <a:lnTo>
                      <a:pt x="15" y="2"/>
                    </a:lnTo>
                    <a:lnTo>
                      <a:pt x="0" y="14"/>
                    </a:lnTo>
                    <a:lnTo>
                      <a:pt x="5" y="17"/>
                    </a:lnTo>
                    <a:lnTo>
                      <a:pt x="18" y="9"/>
                    </a:lnTo>
                    <a:lnTo>
                      <a:pt x="25"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2" name="Freeform 219"/>
              <p:cNvSpPr>
                <a:spLocks noChangeAspect="1"/>
              </p:cNvSpPr>
              <p:nvPr/>
            </p:nvSpPr>
            <p:spPr bwMode="gray">
              <a:xfrm>
                <a:off x="11884270" y="2566961"/>
                <a:ext cx="40066" cy="29147"/>
              </a:xfrm>
              <a:custGeom>
                <a:avLst/>
                <a:gdLst>
                  <a:gd name="T0" fmla="*/ 80 w 80"/>
                  <a:gd name="T1" fmla="*/ 6 h 66"/>
                  <a:gd name="T2" fmla="*/ 73 w 80"/>
                  <a:gd name="T3" fmla="*/ 12 h 66"/>
                  <a:gd name="T4" fmla="*/ 71 w 80"/>
                  <a:gd name="T5" fmla="*/ 28 h 66"/>
                  <a:gd name="T6" fmla="*/ 73 w 80"/>
                  <a:gd name="T7" fmla="*/ 38 h 66"/>
                  <a:gd name="T8" fmla="*/ 76 w 80"/>
                  <a:gd name="T9" fmla="*/ 41 h 66"/>
                  <a:gd name="T10" fmla="*/ 74 w 80"/>
                  <a:gd name="T11" fmla="*/ 55 h 66"/>
                  <a:gd name="T12" fmla="*/ 64 w 80"/>
                  <a:gd name="T13" fmla="*/ 63 h 66"/>
                  <a:gd name="T14" fmla="*/ 48 w 80"/>
                  <a:gd name="T15" fmla="*/ 66 h 66"/>
                  <a:gd name="T16" fmla="*/ 1 w 80"/>
                  <a:gd name="T17" fmla="*/ 66 h 66"/>
                  <a:gd name="T18" fmla="*/ 0 w 80"/>
                  <a:gd name="T19" fmla="*/ 63 h 66"/>
                  <a:gd name="T20" fmla="*/ 29 w 80"/>
                  <a:gd name="T21" fmla="*/ 52 h 66"/>
                  <a:gd name="T22" fmla="*/ 33 w 80"/>
                  <a:gd name="T23" fmla="*/ 42 h 66"/>
                  <a:gd name="T24" fmla="*/ 35 w 80"/>
                  <a:gd name="T25" fmla="*/ 22 h 66"/>
                  <a:gd name="T26" fmla="*/ 34 w 80"/>
                  <a:gd name="T27" fmla="*/ 18 h 66"/>
                  <a:gd name="T28" fmla="*/ 31 w 80"/>
                  <a:gd name="T29" fmla="*/ 16 h 66"/>
                  <a:gd name="T30" fmla="*/ 21 w 80"/>
                  <a:gd name="T31" fmla="*/ 15 h 66"/>
                  <a:gd name="T32" fmla="*/ 20 w 80"/>
                  <a:gd name="T33" fmla="*/ 8 h 66"/>
                  <a:gd name="T34" fmla="*/ 23 w 80"/>
                  <a:gd name="T35" fmla="*/ 8 h 66"/>
                  <a:gd name="T36" fmla="*/ 31 w 80"/>
                  <a:gd name="T37" fmla="*/ 5 h 66"/>
                  <a:gd name="T38" fmla="*/ 58 w 80"/>
                  <a:gd name="T39" fmla="*/ 4 h 66"/>
                  <a:gd name="T40" fmla="*/ 76 w 80"/>
                  <a:gd name="T41" fmla="*/ 0 h 66"/>
                  <a:gd name="T42" fmla="*/ 80 w 80"/>
                  <a:gd name="T43" fmla="*/ 0 h 66"/>
                  <a:gd name="T44" fmla="*/ 80 w 80"/>
                  <a:gd name="T45" fmla="*/ 6 h 6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80"/>
                  <a:gd name="T70" fmla="*/ 0 h 66"/>
                  <a:gd name="T71" fmla="*/ 80 w 80"/>
                  <a:gd name="T72" fmla="*/ 66 h 6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80" h="66">
                    <a:moveTo>
                      <a:pt x="80" y="6"/>
                    </a:moveTo>
                    <a:lnTo>
                      <a:pt x="73" y="12"/>
                    </a:lnTo>
                    <a:lnTo>
                      <a:pt x="71" y="28"/>
                    </a:lnTo>
                    <a:lnTo>
                      <a:pt x="73" y="38"/>
                    </a:lnTo>
                    <a:lnTo>
                      <a:pt x="76" y="41"/>
                    </a:lnTo>
                    <a:lnTo>
                      <a:pt x="74" y="55"/>
                    </a:lnTo>
                    <a:lnTo>
                      <a:pt x="64" y="63"/>
                    </a:lnTo>
                    <a:lnTo>
                      <a:pt x="48" y="66"/>
                    </a:lnTo>
                    <a:lnTo>
                      <a:pt x="1" y="66"/>
                    </a:lnTo>
                    <a:lnTo>
                      <a:pt x="0" y="63"/>
                    </a:lnTo>
                    <a:lnTo>
                      <a:pt x="29" y="52"/>
                    </a:lnTo>
                    <a:lnTo>
                      <a:pt x="33" y="42"/>
                    </a:lnTo>
                    <a:lnTo>
                      <a:pt x="35" y="22"/>
                    </a:lnTo>
                    <a:lnTo>
                      <a:pt x="34" y="18"/>
                    </a:lnTo>
                    <a:lnTo>
                      <a:pt x="31" y="16"/>
                    </a:lnTo>
                    <a:lnTo>
                      <a:pt x="21" y="15"/>
                    </a:lnTo>
                    <a:lnTo>
                      <a:pt x="20" y="8"/>
                    </a:lnTo>
                    <a:lnTo>
                      <a:pt x="23" y="8"/>
                    </a:lnTo>
                    <a:lnTo>
                      <a:pt x="31" y="5"/>
                    </a:lnTo>
                    <a:lnTo>
                      <a:pt x="58" y="4"/>
                    </a:lnTo>
                    <a:lnTo>
                      <a:pt x="76" y="0"/>
                    </a:lnTo>
                    <a:lnTo>
                      <a:pt x="80" y="0"/>
                    </a:lnTo>
                    <a:lnTo>
                      <a:pt x="80" y="6"/>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3" name="Freeform 220"/>
              <p:cNvSpPr>
                <a:spLocks noChangeAspect="1"/>
              </p:cNvSpPr>
              <p:nvPr/>
            </p:nvSpPr>
            <p:spPr bwMode="gray">
              <a:xfrm>
                <a:off x="11381630" y="2155261"/>
                <a:ext cx="7285" cy="7287"/>
              </a:xfrm>
              <a:custGeom>
                <a:avLst/>
                <a:gdLst>
                  <a:gd name="T0" fmla="*/ 7 w 18"/>
                  <a:gd name="T1" fmla="*/ 0 h 13"/>
                  <a:gd name="T2" fmla="*/ 10 w 18"/>
                  <a:gd name="T3" fmla="*/ 0 h 13"/>
                  <a:gd name="T4" fmla="*/ 18 w 18"/>
                  <a:gd name="T5" fmla="*/ 7 h 13"/>
                  <a:gd name="T6" fmla="*/ 17 w 18"/>
                  <a:gd name="T7" fmla="*/ 13 h 13"/>
                  <a:gd name="T8" fmla="*/ 4 w 18"/>
                  <a:gd name="T9" fmla="*/ 13 h 13"/>
                  <a:gd name="T10" fmla="*/ 1 w 18"/>
                  <a:gd name="T11" fmla="*/ 10 h 13"/>
                  <a:gd name="T12" fmla="*/ 0 w 18"/>
                  <a:gd name="T13" fmla="*/ 7 h 13"/>
                  <a:gd name="T14" fmla="*/ 1 w 18"/>
                  <a:gd name="T15" fmla="*/ 4 h 13"/>
                  <a:gd name="T16" fmla="*/ 5 w 18"/>
                  <a:gd name="T17" fmla="*/ 4 h 13"/>
                  <a:gd name="T18" fmla="*/ 7 w 18"/>
                  <a:gd name="T19" fmla="*/ 0 h 1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8"/>
                  <a:gd name="T31" fmla="*/ 0 h 13"/>
                  <a:gd name="T32" fmla="*/ 18 w 18"/>
                  <a:gd name="T33" fmla="*/ 13 h 13"/>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8" h="13">
                    <a:moveTo>
                      <a:pt x="7" y="0"/>
                    </a:moveTo>
                    <a:lnTo>
                      <a:pt x="10" y="0"/>
                    </a:lnTo>
                    <a:lnTo>
                      <a:pt x="18" y="7"/>
                    </a:lnTo>
                    <a:lnTo>
                      <a:pt x="17" y="13"/>
                    </a:lnTo>
                    <a:lnTo>
                      <a:pt x="4" y="13"/>
                    </a:lnTo>
                    <a:lnTo>
                      <a:pt x="1" y="10"/>
                    </a:lnTo>
                    <a:lnTo>
                      <a:pt x="0" y="7"/>
                    </a:lnTo>
                    <a:lnTo>
                      <a:pt x="1" y="4"/>
                    </a:lnTo>
                    <a:lnTo>
                      <a:pt x="5" y="4"/>
                    </a:lnTo>
                    <a:lnTo>
                      <a:pt x="7"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4" name="Freeform 221"/>
              <p:cNvSpPr>
                <a:spLocks noChangeAspect="1"/>
              </p:cNvSpPr>
              <p:nvPr/>
            </p:nvSpPr>
            <p:spPr bwMode="gray">
              <a:xfrm>
                <a:off x="11357954" y="2206268"/>
                <a:ext cx="23676" cy="12751"/>
              </a:xfrm>
              <a:custGeom>
                <a:avLst/>
                <a:gdLst>
                  <a:gd name="T0" fmla="*/ 24 w 40"/>
                  <a:gd name="T1" fmla="*/ 1 h 22"/>
                  <a:gd name="T2" fmla="*/ 37 w 40"/>
                  <a:gd name="T3" fmla="*/ 7 h 22"/>
                  <a:gd name="T4" fmla="*/ 40 w 40"/>
                  <a:gd name="T5" fmla="*/ 22 h 22"/>
                  <a:gd name="T6" fmla="*/ 29 w 40"/>
                  <a:gd name="T7" fmla="*/ 16 h 22"/>
                  <a:gd name="T8" fmla="*/ 7 w 40"/>
                  <a:gd name="T9" fmla="*/ 14 h 22"/>
                  <a:gd name="T10" fmla="*/ 0 w 40"/>
                  <a:gd name="T11" fmla="*/ 3 h 22"/>
                  <a:gd name="T12" fmla="*/ 9 w 40"/>
                  <a:gd name="T13" fmla="*/ 0 h 22"/>
                  <a:gd name="T14" fmla="*/ 24 w 40"/>
                  <a:gd name="T15" fmla="*/ 1 h 22"/>
                  <a:gd name="T16" fmla="*/ 0 60000 65536"/>
                  <a:gd name="T17" fmla="*/ 0 60000 65536"/>
                  <a:gd name="T18" fmla="*/ 0 60000 65536"/>
                  <a:gd name="T19" fmla="*/ 0 60000 65536"/>
                  <a:gd name="T20" fmla="*/ 0 60000 65536"/>
                  <a:gd name="T21" fmla="*/ 0 60000 65536"/>
                  <a:gd name="T22" fmla="*/ 0 60000 65536"/>
                  <a:gd name="T23" fmla="*/ 0 60000 65536"/>
                  <a:gd name="T24" fmla="*/ 0 w 40"/>
                  <a:gd name="T25" fmla="*/ 0 h 22"/>
                  <a:gd name="T26" fmla="*/ 40 w 40"/>
                  <a:gd name="T27" fmla="*/ 22 h 2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0" h="22">
                    <a:moveTo>
                      <a:pt x="24" y="1"/>
                    </a:moveTo>
                    <a:lnTo>
                      <a:pt x="37" y="7"/>
                    </a:lnTo>
                    <a:lnTo>
                      <a:pt x="40" y="22"/>
                    </a:lnTo>
                    <a:lnTo>
                      <a:pt x="29" y="16"/>
                    </a:lnTo>
                    <a:lnTo>
                      <a:pt x="7" y="14"/>
                    </a:lnTo>
                    <a:lnTo>
                      <a:pt x="0" y="3"/>
                    </a:lnTo>
                    <a:lnTo>
                      <a:pt x="9" y="0"/>
                    </a:lnTo>
                    <a:lnTo>
                      <a:pt x="24"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5" name="Freeform 222"/>
              <p:cNvSpPr>
                <a:spLocks noChangeAspect="1"/>
              </p:cNvSpPr>
              <p:nvPr/>
            </p:nvSpPr>
            <p:spPr bwMode="gray">
              <a:xfrm>
                <a:off x="11310604" y="2171656"/>
                <a:ext cx="129303" cy="81976"/>
              </a:xfrm>
              <a:custGeom>
                <a:avLst/>
                <a:gdLst>
                  <a:gd name="T0" fmla="*/ 226 w 240"/>
                  <a:gd name="T1" fmla="*/ 172 h 172"/>
                  <a:gd name="T2" fmla="*/ 229 w 240"/>
                  <a:gd name="T3" fmla="*/ 168 h 172"/>
                  <a:gd name="T4" fmla="*/ 231 w 240"/>
                  <a:gd name="T5" fmla="*/ 147 h 172"/>
                  <a:gd name="T6" fmla="*/ 229 w 240"/>
                  <a:gd name="T7" fmla="*/ 137 h 172"/>
                  <a:gd name="T8" fmla="*/ 219 w 240"/>
                  <a:gd name="T9" fmla="*/ 127 h 172"/>
                  <a:gd name="T10" fmla="*/ 219 w 240"/>
                  <a:gd name="T11" fmla="*/ 121 h 172"/>
                  <a:gd name="T12" fmla="*/ 221 w 240"/>
                  <a:gd name="T13" fmla="*/ 116 h 172"/>
                  <a:gd name="T14" fmla="*/ 233 w 240"/>
                  <a:gd name="T15" fmla="*/ 107 h 172"/>
                  <a:gd name="T16" fmla="*/ 232 w 240"/>
                  <a:gd name="T17" fmla="*/ 82 h 172"/>
                  <a:gd name="T18" fmla="*/ 238 w 240"/>
                  <a:gd name="T19" fmla="*/ 75 h 172"/>
                  <a:gd name="T20" fmla="*/ 240 w 240"/>
                  <a:gd name="T21" fmla="*/ 66 h 172"/>
                  <a:gd name="T22" fmla="*/ 233 w 240"/>
                  <a:gd name="T23" fmla="*/ 59 h 172"/>
                  <a:gd name="T24" fmla="*/ 236 w 240"/>
                  <a:gd name="T25" fmla="*/ 37 h 172"/>
                  <a:gd name="T26" fmla="*/ 232 w 240"/>
                  <a:gd name="T27" fmla="*/ 24 h 172"/>
                  <a:gd name="T28" fmla="*/ 222 w 240"/>
                  <a:gd name="T29" fmla="*/ 12 h 172"/>
                  <a:gd name="T30" fmla="*/ 223 w 240"/>
                  <a:gd name="T31" fmla="*/ 10 h 172"/>
                  <a:gd name="T32" fmla="*/ 221 w 240"/>
                  <a:gd name="T33" fmla="*/ 10 h 172"/>
                  <a:gd name="T34" fmla="*/ 212 w 240"/>
                  <a:gd name="T35" fmla="*/ 18 h 172"/>
                  <a:gd name="T36" fmla="*/ 175 w 240"/>
                  <a:gd name="T37" fmla="*/ 19 h 172"/>
                  <a:gd name="T38" fmla="*/ 166 w 240"/>
                  <a:gd name="T39" fmla="*/ 17 h 172"/>
                  <a:gd name="T40" fmla="*/ 155 w 240"/>
                  <a:gd name="T41" fmla="*/ 8 h 172"/>
                  <a:gd name="T42" fmla="*/ 140 w 240"/>
                  <a:gd name="T43" fmla="*/ 2 h 172"/>
                  <a:gd name="T44" fmla="*/ 123 w 240"/>
                  <a:gd name="T45" fmla="*/ 0 h 172"/>
                  <a:gd name="T46" fmla="*/ 97 w 240"/>
                  <a:gd name="T47" fmla="*/ 4 h 172"/>
                  <a:gd name="T48" fmla="*/ 87 w 240"/>
                  <a:gd name="T49" fmla="*/ 10 h 172"/>
                  <a:gd name="T50" fmla="*/ 83 w 240"/>
                  <a:gd name="T51" fmla="*/ 18 h 172"/>
                  <a:gd name="T52" fmla="*/ 84 w 240"/>
                  <a:gd name="T53" fmla="*/ 28 h 172"/>
                  <a:gd name="T54" fmla="*/ 89 w 240"/>
                  <a:gd name="T55" fmla="*/ 30 h 172"/>
                  <a:gd name="T56" fmla="*/ 123 w 240"/>
                  <a:gd name="T57" fmla="*/ 30 h 172"/>
                  <a:gd name="T58" fmla="*/ 135 w 240"/>
                  <a:gd name="T59" fmla="*/ 37 h 172"/>
                  <a:gd name="T60" fmla="*/ 138 w 240"/>
                  <a:gd name="T61" fmla="*/ 48 h 172"/>
                  <a:gd name="T62" fmla="*/ 138 w 240"/>
                  <a:gd name="T63" fmla="*/ 82 h 172"/>
                  <a:gd name="T64" fmla="*/ 140 w 240"/>
                  <a:gd name="T65" fmla="*/ 90 h 172"/>
                  <a:gd name="T66" fmla="*/ 160 w 240"/>
                  <a:gd name="T67" fmla="*/ 106 h 172"/>
                  <a:gd name="T68" fmla="*/ 174 w 240"/>
                  <a:gd name="T69" fmla="*/ 113 h 172"/>
                  <a:gd name="T70" fmla="*/ 174 w 240"/>
                  <a:gd name="T71" fmla="*/ 121 h 172"/>
                  <a:gd name="T72" fmla="*/ 169 w 240"/>
                  <a:gd name="T73" fmla="*/ 125 h 172"/>
                  <a:gd name="T74" fmla="*/ 159 w 240"/>
                  <a:gd name="T75" fmla="*/ 125 h 172"/>
                  <a:gd name="T76" fmla="*/ 141 w 240"/>
                  <a:gd name="T77" fmla="*/ 130 h 172"/>
                  <a:gd name="T78" fmla="*/ 104 w 240"/>
                  <a:gd name="T79" fmla="*/ 131 h 172"/>
                  <a:gd name="T80" fmla="*/ 72 w 240"/>
                  <a:gd name="T81" fmla="*/ 127 h 172"/>
                  <a:gd name="T82" fmla="*/ 51 w 240"/>
                  <a:gd name="T83" fmla="*/ 122 h 172"/>
                  <a:gd name="T84" fmla="*/ 3 w 240"/>
                  <a:gd name="T85" fmla="*/ 122 h 172"/>
                  <a:gd name="T86" fmla="*/ 0 w 240"/>
                  <a:gd name="T87" fmla="*/ 125 h 172"/>
                  <a:gd name="T88" fmla="*/ 0 w 240"/>
                  <a:gd name="T89" fmla="*/ 135 h 172"/>
                  <a:gd name="T90" fmla="*/ 12 w 240"/>
                  <a:gd name="T91" fmla="*/ 151 h 172"/>
                  <a:gd name="T92" fmla="*/ 36 w 240"/>
                  <a:gd name="T93" fmla="*/ 161 h 172"/>
                  <a:gd name="T94" fmla="*/ 45 w 240"/>
                  <a:gd name="T95" fmla="*/ 171 h 172"/>
                  <a:gd name="T96" fmla="*/ 51 w 240"/>
                  <a:gd name="T97" fmla="*/ 168 h 172"/>
                  <a:gd name="T98" fmla="*/ 50 w 240"/>
                  <a:gd name="T99" fmla="*/ 159 h 172"/>
                  <a:gd name="T100" fmla="*/ 55 w 240"/>
                  <a:gd name="T101" fmla="*/ 155 h 172"/>
                  <a:gd name="T102" fmla="*/ 62 w 240"/>
                  <a:gd name="T103" fmla="*/ 152 h 172"/>
                  <a:gd name="T104" fmla="*/ 68 w 240"/>
                  <a:gd name="T105" fmla="*/ 152 h 172"/>
                  <a:gd name="T106" fmla="*/ 93 w 240"/>
                  <a:gd name="T107" fmla="*/ 153 h 172"/>
                  <a:gd name="T108" fmla="*/ 138 w 240"/>
                  <a:gd name="T109" fmla="*/ 165 h 172"/>
                  <a:gd name="T110" fmla="*/ 150 w 240"/>
                  <a:gd name="T111" fmla="*/ 163 h 172"/>
                  <a:gd name="T112" fmla="*/ 178 w 240"/>
                  <a:gd name="T113" fmla="*/ 155 h 172"/>
                  <a:gd name="T114" fmla="*/ 189 w 240"/>
                  <a:gd name="T115" fmla="*/ 155 h 172"/>
                  <a:gd name="T116" fmla="*/ 200 w 240"/>
                  <a:gd name="T117" fmla="*/ 157 h 172"/>
                  <a:gd name="T118" fmla="*/ 208 w 240"/>
                  <a:gd name="T119" fmla="*/ 162 h 172"/>
                  <a:gd name="T120" fmla="*/ 216 w 240"/>
                  <a:gd name="T121" fmla="*/ 165 h 172"/>
                  <a:gd name="T122" fmla="*/ 225 w 240"/>
                  <a:gd name="T123" fmla="*/ 168 h 172"/>
                  <a:gd name="T124" fmla="*/ 226 w 240"/>
                  <a:gd name="T125" fmla="*/ 172 h 17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240"/>
                  <a:gd name="T190" fmla="*/ 0 h 172"/>
                  <a:gd name="T191" fmla="*/ 240 w 240"/>
                  <a:gd name="T192" fmla="*/ 172 h 17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240" h="172">
                    <a:moveTo>
                      <a:pt x="226" y="172"/>
                    </a:moveTo>
                    <a:lnTo>
                      <a:pt x="229" y="168"/>
                    </a:lnTo>
                    <a:lnTo>
                      <a:pt x="231" y="147"/>
                    </a:lnTo>
                    <a:lnTo>
                      <a:pt x="229" y="137"/>
                    </a:lnTo>
                    <a:lnTo>
                      <a:pt x="219" y="127"/>
                    </a:lnTo>
                    <a:lnTo>
                      <a:pt x="219" y="121"/>
                    </a:lnTo>
                    <a:lnTo>
                      <a:pt x="221" y="116"/>
                    </a:lnTo>
                    <a:lnTo>
                      <a:pt x="233" y="107"/>
                    </a:lnTo>
                    <a:lnTo>
                      <a:pt x="232" y="82"/>
                    </a:lnTo>
                    <a:lnTo>
                      <a:pt x="238" y="75"/>
                    </a:lnTo>
                    <a:lnTo>
                      <a:pt x="240" y="66"/>
                    </a:lnTo>
                    <a:lnTo>
                      <a:pt x="233" y="59"/>
                    </a:lnTo>
                    <a:lnTo>
                      <a:pt x="236" y="37"/>
                    </a:lnTo>
                    <a:lnTo>
                      <a:pt x="232" y="24"/>
                    </a:lnTo>
                    <a:lnTo>
                      <a:pt x="222" y="12"/>
                    </a:lnTo>
                    <a:lnTo>
                      <a:pt x="223" y="10"/>
                    </a:lnTo>
                    <a:lnTo>
                      <a:pt x="221" y="10"/>
                    </a:lnTo>
                    <a:lnTo>
                      <a:pt x="212" y="18"/>
                    </a:lnTo>
                    <a:lnTo>
                      <a:pt x="175" y="19"/>
                    </a:lnTo>
                    <a:lnTo>
                      <a:pt x="166" y="17"/>
                    </a:lnTo>
                    <a:lnTo>
                      <a:pt x="155" y="8"/>
                    </a:lnTo>
                    <a:lnTo>
                      <a:pt x="140" y="2"/>
                    </a:lnTo>
                    <a:lnTo>
                      <a:pt x="123" y="0"/>
                    </a:lnTo>
                    <a:lnTo>
                      <a:pt x="97" y="4"/>
                    </a:lnTo>
                    <a:lnTo>
                      <a:pt x="87" y="10"/>
                    </a:lnTo>
                    <a:lnTo>
                      <a:pt x="83" y="18"/>
                    </a:lnTo>
                    <a:lnTo>
                      <a:pt x="84" y="28"/>
                    </a:lnTo>
                    <a:lnTo>
                      <a:pt x="89" y="30"/>
                    </a:lnTo>
                    <a:lnTo>
                      <a:pt x="123" y="30"/>
                    </a:lnTo>
                    <a:lnTo>
                      <a:pt x="135" y="37"/>
                    </a:lnTo>
                    <a:lnTo>
                      <a:pt x="138" y="48"/>
                    </a:lnTo>
                    <a:lnTo>
                      <a:pt x="138" y="82"/>
                    </a:lnTo>
                    <a:lnTo>
                      <a:pt x="140" y="90"/>
                    </a:lnTo>
                    <a:lnTo>
                      <a:pt x="160" y="106"/>
                    </a:lnTo>
                    <a:lnTo>
                      <a:pt x="174" y="113"/>
                    </a:lnTo>
                    <a:lnTo>
                      <a:pt x="174" y="121"/>
                    </a:lnTo>
                    <a:lnTo>
                      <a:pt x="169" y="125"/>
                    </a:lnTo>
                    <a:lnTo>
                      <a:pt x="159" y="125"/>
                    </a:lnTo>
                    <a:lnTo>
                      <a:pt x="141" y="130"/>
                    </a:lnTo>
                    <a:lnTo>
                      <a:pt x="104" y="131"/>
                    </a:lnTo>
                    <a:lnTo>
                      <a:pt x="72" y="127"/>
                    </a:lnTo>
                    <a:lnTo>
                      <a:pt x="51" y="122"/>
                    </a:lnTo>
                    <a:lnTo>
                      <a:pt x="3" y="122"/>
                    </a:lnTo>
                    <a:lnTo>
                      <a:pt x="0" y="125"/>
                    </a:lnTo>
                    <a:lnTo>
                      <a:pt x="0" y="135"/>
                    </a:lnTo>
                    <a:lnTo>
                      <a:pt x="12" y="151"/>
                    </a:lnTo>
                    <a:lnTo>
                      <a:pt x="36" y="161"/>
                    </a:lnTo>
                    <a:lnTo>
                      <a:pt x="45" y="171"/>
                    </a:lnTo>
                    <a:lnTo>
                      <a:pt x="51" y="168"/>
                    </a:lnTo>
                    <a:lnTo>
                      <a:pt x="50" y="159"/>
                    </a:lnTo>
                    <a:lnTo>
                      <a:pt x="55" y="155"/>
                    </a:lnTo>
                    <a:lnTo>
                      <a:pt x="62" y="152"/>
                    </a:lnTo>
                    <a:lnTo>
                      <a:pt x="68" y="152"/>
                    </a:lnTo>
                    <a:lnTo>
                      <a:pt x="93" y="153"/>
                    </a:lnTo>
                    <a:lnTo>
                      <a:pt x="138" y="165"/>
                    </a:lnTo>
                    <a:lnTo>
                      <a:pt x="150" y="163"/>
                    </a:lnTo>
                    <a:lnTo>
                      <a:pt x="178" y="155"/>
                    </a:lnTo>
                    <a:lnTo>
                      <a:pt x="189" y="155"/>
                    </a:lnTo>
                    <a:lnTo>
                      <a:pt x="200" y="157"/>
                    </a:lnTo>
                    <a:lnTo>
                      <a:pt x="208" y="162"/>
                    </a:lnTo>
                    <a:lnTo>
                      <a:pt x="216" y="165"/>
                    </a:lnTo>
                    <a:lnTo>
                      <a:pt x="225" y="168"/>
                    </a:lnTo>
                    <a:lnTo>
                      <a:pt x="226" y="17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6" name="Freeform 223"/>
              <p:cNvSpPr>
                <a:spLocks noChangeAspect="1"/>
              </p:cNvSpPr>
              <p:nvPr/>
            </p:nvSpPr>
            <p:spPr bwMode="gray">
              <a:xfrm>
                <a:off x="11638413" y="2231772"/>
                <a:ext cx="69204" cy="21860"/>
              </a:xfrm>
              <a:custGeom>
                <a:avLst/>
                <a:gdLst>
                  <a:gd name="T0" fmla="*/ 121 w 129"/>
                  <a:gd name="T1" fmla="*/ 5 h 49"/>
                  <a:gd name="T2" fmla="*/ 127 w 129"/>
                  <a:gd name="T3" fmla="*/ 15 h 49"/>
                  <a:gd name="T4" fmla="*/ 129 w 129"/>
                  <a:gd name="T5" fmla="*/ 27 h 49"/>
                  <a:gd name="T6" fmla="*/ 117 w 129"/>
                  <a:gd name="T7" fmla="*/ 38 h 49"/>
                  <a:gd name="T8" fmla="*/ 108 w 129"/>
                  <a:gd name="T9" fmla="*/ 44 h 49"/>
                  <a:gd name="T10" fmla="*/ 80 w 129"/>
                  <a:gd name="T11" fmla="*/ 49 h 49"/>
                  <a:gd name="T12" fmla="*/ 61 w 129"/>
                  <a:gd name="T13" fmla="*/ 49 h 49"/>
                  <a:gd name="T14" fmla="*/ 42 w 129"/>
                  <a:gd name="T15" fmla="*/ 47 h 49"/>
                  <a:gd name="T16" fmla="*/ 14 w 129"/>
                  <a:gd name="T17" fmla="*/ 48 h 49"/>
                  <a:gd name="T18" fmla="*/ 11 w 129"/>
                  <a:gd name="T19" fmla="*/ 47 h 49"/>
                  <a:gd name="T20" fmla="*/ 8 w 129"/>
                  <a:gd name="T21" fmla="*/ 31 h 49"/>
                  <a:gd name="T22" fmla="*/ 0 w 129"/>
                  <a:gd name="T23" fmla="*/ 18 h 49"/>
                  <a:gd name="T24" fmla="*/ 0 w 129"/>
                  <a:gd name="T25" fmla="*/ 6 h 49"/>
                  <a:gd name="T26" fmla="*/ 8 w 129"/>
                  <a:gd name="T27" fmla="*/ 0 h 49"/>
                  <a:gd name="T28" fmla="*/ 106 w 129"/>
                  <a:gd name="T29" fmla="*/ 0 h 49"/>
                  <a:gd name="T30" fmla="*/ 113 w 129"/>
                  <a:gd name="T31" fmla="*/ 1 h 49"/>
                  <a:gd name="T32" fmla="*/ 120 w 129"/>
                  <a:gd name="T33" fmla="*/ 3 h 49"/>
                  <a:gd name="T34" fmla="*/ 121 w 129"/>
                  <a:gd name="T35" fmla="*/ 5 h 4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29"/>
                  <a:gd name="T55" fmla="*/ 0 h 49"/>
                  <a:gd name="T56" fmla="*/ 129 w 129"/>
                  <a:gd name="T57" fmla="*/ 49 h 4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29" h="49">
                    <a:moveTo>
                      <a:pt x="121" y="5"/>
                    </a:moveTo>
                    <a:lnTo>
                      <a:pt x="127" y="15"/>
                    </a:lnTo>
                    <a:lnTo>
                      <a:pt x="129" y="27"/>
                    </a:lnTo>
                    <a:lnTo>
                      <a:pt x="117" y="38"/>
                    </a:lnTo>
                    <a:lnTo>
                      <a:pt x="108" y="44"/>
                    </a:lnTo>
                    <a:lnTo>
                      <a:pt x="80" y="49"/>
                    </a:lnTo>
                    <a:lnTo>
                      <a:pt x="61" y="49"/>
                    </a:lnTo>
                    <a:lnTo>
                      <a:pt x="42" y="47"/>
                    </a:lnTo>
                    <a:lnTo>
                      <a:pt x="14" y="48"/>
                    </a:lnTo>
                    <a:lnTo>
                      <a:pt x="11" y="47"/>
                    </a:lnTo>
                    <a:lnTo>
                      <a:pt x="8" y="31"/>
                    </a:lnTo>
                    <a:lnTo>
                      <a:pt x="0" y="18"/>
                    </a:lnTo>
                    <a:lnTo>
                      <a:pt x="0" y="6"/>
                    </a:lnTo>
                    <a:lnTo>
                      <a:pt x="8" y="0"/>
                    </a:lnTo>
                    <a:lnTo>
                      <a:pt x="106" y="0"/>
                    </a:lnTo>
                    <a:lnTo>
                      <a:pt x="113" y="1"/>
                    </a:lnTo>
                    <a:lnTo>
                      <a:pt x="120" y="3"/>
                    </a:lnTo>
                    <a:lnTo>
                      <a:pt x="121" y="5"/>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7" name="Freeform 224"/>
              <p:cNvSpPr>
                <a:spLocks noChangeAspect="1"/>
              </p:cNvSpPr>
              <p:nvPr/>
            </p:nvSpPr>
            <p:spPr bwMode="gray">
              <a:xfrm>
                <a:off x="11924335" y="2452195"/>
                <a:ext cx="0" cy="10930"/>
              </a:xfrm>
              <a:custGeom>
                <a:avLst/>
                <a:gdLst>
                  <a:gd name="T0" fmla="*/ 3 w 3"/>
                  <a:gd name="T1" fmla="*/ 0 h 21"/>
                  <a:gd name="T2" fmla="*/ 0 w 3"/>
                  <a:gd name="T3" fmla="*/ 3 h 21"/>
                  <a:gd name="T4" fmla="*/ 0 w 3"/>
                  <a:gd name="T5" fmla="*/ 21 h 21"/>
                  <a:gd name="T6" fmla="*/ 3 w 3"/>
                  <a:gd name="T7" fmla="*/ 17 h 21"/>
                  <a:gd name="T8" fmla="*/ 3 w 3"/>
                  <a:gd name="T9" fmla="*/ 0 h 21"/>
                  <a:gd name="T10" fmla="*/ 0 60000 65536"/>
                  <a:gd name="T11" fmla="*/ 0 60000 65536"/>
                  <a:gd name="T12" fmla="*/ 0 60000 65536"/>
                  <a:gd name="T13" fmla="*/ 0 60000 65536"/>
                  <a:gd name="T14" fmla="*/ 0 60000 65536"/>
                  <a:gd name="T15" fmla="*/ 0 w 3"/>
                  <a:gd name="T16" fmla="*/ 0 h 21"/>
                  <a:gd name="T17" fmla="*/ 0 w 3"/>
                  <a:gd name="T18" fmla="*/ 21 h 21"/>
                </a:gdLst>
                <a:ahLst/>
                <a:cxnLst>
                  <a:cxn ang="T10">
                    <a:pos x="T0" y="T1"/>
                  </a:cxn>
                  <a:cxn ang="T11">
                    <a:pos x="T2" y="T3"/>
                  </a:cxn>
                  <a:cxn ang="T12">
                    <a:pos x="T4" y="T5"/>
                  </a:cxn>
                  <a:cxn ang="T13">
                    <a:pos x="T6" y="T7"/>
                  </a:cxn>
                  <a:cxn ang="T14">
                    <a:pos x="T8" y="T9"/>
                  </a:cxn>
                </a:cxnLst>
                <a:rect l="T15" t="T16" r="T17" b="T18"/>
                <a:pathLst>
                  <a:path w="3" h="21">
                    <a:moveTo>
                      <a:pt x="3" y="0"/>
                    </a:moveTo>
                    <a:lnTo>
                      <a:pt x="0" y="3"/>
                    </a:lnTo>
                    <a:lnTo>
                      <a:pt x="0" y="21"/>
                    </a:lnTo>
                    <a:lnTo>
                      <a:pt x="3" y="17"/>
                    </a:lnTo>
                    <a:lnTo>
                      <a:pt x="3"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8" name="Freeform 225"/>
              <p:cNvSpPr>
                <a:spLocks noChangeAspect="1"/>
              </p:cNvSpPr>
              <p:nvPr/>
            </p:nvSpPr>
            <p:spPr bwMode="gray">
              <a:xfrm>
                <a:off x="11887912" y="2315569"/>
                <a:ext cx="25496" cy="25504"/>
              </a:xfrm>
              <a:custGeom>
                <a:avLst/>
                <a:gdLst>
                  <a:gd name="T0" fmla="*/ 32 w 46"/>
                  <a:gd name="T1" fmla="*/ 0 h 44"/>
                  <a:gd name="T2" fmla="*/ 25 w 46"/>
                  <a:gd name="T3" fmla="*/ 1 h 44"/>
                  <a:gd name="T4" fmla="*/ 21 w 46"/>
                  <a:gd name="T5" fmla="*/ 14 h 44"/>
                  <a:gd name="T6" fmla="*/ 4 w 46"/>
                  <a:gd name="T7" fmla="*/ 12 h 44"/>
                  <a:gd name="T8" fmla="*/ 0 w 46"/>
                  <a:gd name="T9" fmla="*/ 29 h 44"/>
                  <a:gd name="T10" fmla="*/ 1 w 46"/>
                  <a:gd name="T11" fmla="*/ 44 h 44"/>
                  <a:gd name="T12" fmla="*/ 13 w 46"/>
                  <a:gd name="T13" fmla="*/ 44 h 44"/>
                  <a:gd name="T14" fmla="*/ 19 w 46"/>
                  <a:gd name="T15" fmla="*/ 29 h 44"/>
                  <a:gd name="T16" fmla="*/ 22 w 46"/>
                  <a:gd name="T17" fmla="*/ 25 h 44"/>
                  <a:gd name="T18" fmla="*/ 35 w 46"/>
                  <a:gd name="T19" fmla="*/ 24 h 44"/>
                  <a:gd name="T20" fmla="*/ 46 w 46"/>
                  <a:gd name="T21" fmla="*/ 20 h 44"/>
                  <a:gd name="T22" fmla="*/ 44 w 46"/>
                  <a:gd name="T23" fmla="*/ 14 h 44"/>
                  <a:gd name="T24" fmla="*/ 36 w 46"/>
                  <a:gd name="T25" fmla="*/ 10 h 44"/>
                  <a:gd name="T26" fmla="*/ 32 w 46"/>
                  <a:gd name="T27" fmla="*/ 0 h 4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46"/>
                  <a:gd name="T43" fmla="*/ 0 h 44"/>
                  <a:gd name="T44" fmla="*/ 46 w 46"/>
                  <a:gd name="T45" fmla="*/ 44 h 4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46" h="44">
                    <a:moveTo>
                      <a:pt x="32" y="0"/>
                    </a:moveTo>
                    <a:lnTo>
                      <a:pt x="25" y="1"/>
                    </a:lnTo>
                    <a:lnTo>
                      <a:pt x="21" y="14"/>
                    </a:lnTo>
                    <a:lnTo>
                      <a:pt x="4" y="12"/>
                    </a:lnTo>
                    <a:lnTo>
                      <a:pt x="0" y="29"/>
                    </a:lnTo>
                    <a:lnTo>
                      <a:pt x="1" y="44"/>
                    </a:lnTo>
                    <a:lnTo>
                      <a:pt x="13" y="44"/>
                    </a:lnTo>
                    <a:lnTo>
                      <a:pt x="19" y="29"/>
                    </a:lnTo>
                    <a:lnTo>
                      <a:pt x="22" y="25"/>
                    </a:lnTo>
                    <a:lnTo>
                      <a:pt x="35" y="24"/>
                    </a:lnTo>
                    <a:lnTo>
                      <a:pt x="46" y="20"/>
                    </a:lnTo>
                    <a:lnTo>
                      <a:pt x="44" y="14"/>
                    </a:lnTo>
                    <a:lnTo>
                      <a:pt x="36" y="10"/>
                    </a:lnTo>
                    <a:lnTo>
                      <a:pt x="32"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39" name="Freeform 226"/>
              <p:cNvSpPr>
                <a:spLocks noChangeAspect="1"/>
              </p:cNvSpPr>
              <p:nvPr/>
            </p:nvSpPr>
            <p:spPr bwMode="gray">
              <a:xfrm>
                <a:off x="11101171" y="1852862"/>
                <a:ext cx="49171" cy="7287"/>
              </a:xfrm>
              <a:custGeom>
                <a:avLst/>
                <a:gdLst>
                  <a:gd name="T0" fmla="*/ 80 w 92"/>
                  <a:gd name="T1" fmla="*/ 3 h 26"/>
                  <a:gd name="T2" fmla="*/ 77 w 92"/>
                  <a:gd name="T3" fmla="*/ 2 h 26"/>
                  <a:gd name="T4" fmla="*/ 79 w 92"/>
                  <a:gd name="T5" fmla="*/ 6 h 26"/>
                  <a:gd name="T6" fmla="*/ 82 w 92"/>
                  <a:gd name="T7" fmla="*/ 6 h 26"/>
                  <a:gd name="T8" fmla="*/ 89 w 92"/>
                  <a:gd name="T9" fmla="*/ 13 h 26"/>
                  <a:gd name="T10" fmla="*/ 92 w 92"/>
                  <a:gd name="T11" fmla="*/ 26 h 26"/>
                  <a:gd name="T12" fmla="*/ 86 w 92"/>
                  <a:gd name="T13" fmla="*/ 18 h 26"/>
                  <a:gd name="T14" fmla="*/ 76 w 92"/>
                  <a:gd name="T15" fmla="*/ 13 h 26"/>
                  <a:gd name="T16" fmla="*/ 64 w 92"/>
                  <a:gd name="T17" fmla="*/ 14 h 26"/>
                  <a:gd name="T18" fmla="*/ 27 w 92"/>
                  <a:gd name="T19" fmla="*/ 26 h 26"/>
                  <a:gd name="T20" fmla="*/ 6 w 92"/>
                  <a:gd name="T21" fmla="*/ 25 h 26"/>
                  <a:gd name="T22" fmla="*/ 0 w 92"/>
                  <a:gd name="T23" fmla="*/ 14 h 26"/>
                  <a:gd name="T24" fmla="*/ 24 w 92"/>
                  <a:gd name="T25" fmla="*/ 12 h 26"/>
                  <a:gd name="T26" fmla="*/ 57 w 92"/>
                  <a:gd name="T27" fmla="*/ 0 h 26"/>
                  <a:gd name="T28" fmla="*/ 70 w 92"/>
                  <a:gd name="T29" fmla="*/ 0 h 26"/>
                  <a:gd name="T30" fmla="*/ 80 w 92"/>
                  <a:gd name="T31" fmla="*/ 3 h 2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92"/>
                  <a:gd name="T49" fmla="*/ 0 h 26"/>
                  <a:gd name="T50" fmla="*/ 92 w 92"/>
                  <a:gd name="T51" fmla="*/ 26 h 2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92" h="26">
                    <a:moveTo>
                      <a:pt x="80" y="3"/>
                    </a:moveTo>
                    <a:lnTo>
                      <a:pt x="77" y="2"/>
                    </a:lnTo>
                    <a:lnTo>
                      <a:pt x="79" y="6"/>
                    </a:lnTo>
                    <a:lnTo>
                      <a:pt x="82" y="6"/>
                    </a:lnTo>
                    <a:lnTo>
                      <a:pt x="89" y="13"/>
                    </a:lnTo>
                    <a:lnTo>
                      <a:pt x="92" y="26"/>
                    </a:lnTo>
                    <a:lnTo>
                      <a:pt x="86" y="18"/>
                    </a:lnTo>
                    <a:lnTo>
                      <a:pt x="76" y="13"/>
                    </a:lnTo>
                    <a:lnTo>
                      <a:pt x="64" y="14"/>
                    </a:lnTo>
                    <a:lnTo>
                      <a:pt x="27" y="26"/>
                    </a:lnTo>
                    <a:lnTo>
                      <a:pt x="6" y="25"/>
                    </a:lnTo>
                    <a:lnTo>
                      <a:pt x="0" y="14"/>
                    </a:lnTo>
                    <a:lnTo>
                      <a:pt x="24" y="12"/>
                    </a:lnTo>
                    <a:lnTo>
                      <a:pt x="57" y="0"/>
                    </a:lnTo>
                    <a:lnTo>
                      <a:pt x="70" y="0"/>
                    </a:lnTo>
                    <a:lnTo>
                      <a:pt x="80" y="3"/>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0" name="Freeform 227"/>
              <p:cNvSpPr>
                <a:spLocks noChangeAspect="1"/>
              </p:cNvSpPr>
              <p:nvPr/>
            </p:nvSpPr>
            <p:spPr bwMode="gray">
              <a:xfrm>
                <a:off x="11128488" y="1929373"/>
                <a:ext cx="23676" cy="38255"/>
              </a:xfrm>
              <a:custGeom>
                <a:avLst/>
                <a:gdLst>
                  <a:gd name="T0" fmla="*/ 26 w 49"/>
                  <a:gd name="T1" fmla="*/ 12 h 79"/>
                  <a:gd name="T2" fmla="*/ 30 w 49"/>
                  <a:gd name="T3" fmla="*/ 13 h 79"/>
                  <a:gd name="T4" fmla="*/ 33 w 49"/>
                  <a:gd name="T5" fmla="*/ 22 h 79"/>
                  <a:gd name="T6" fmla="*/ 49 w 49"/>
                  <a:gd name="T7" fmla="*/ 44 h 79"/>
                  <a:gd name="T8" fmla="*/ 49 w 49"/>
                  <a:gd name="T9" fmla="*/ 66 h 79"/>
                  <a:gd name="T10" fmla="*/ 47 w 49"/>
                  <a:gd name="T11" fmla="*/ 73 h 79"/>
                  <a:gd name="T12" fmla="*/ 39 w 49"/>
                  <a:gd name="T13" fmla="*/ 78 h 79"/>
                  <a:gd name="T14" fmla="*/ 28 w 49"/>
                  <a:gd name="T15" fmla="*/ 79 h 79"/>
                  <a:gd name="T16" fmla="*/ 17 w 49"/>
                  <a:gd name="T17" fmla="*/ 66 h 79"/>
                  <a:gd name="T18" fmla="*/ 4 w 49"/>
                  <a:gd name="T19" fmla="*/ 57 h 79"/>
                  <a:gd name="T20" fmla="*/ 0 w 49"/>
                  <a:gd name="T21" fmla="*/ 45 h 79"/>
                  <a:gd name="T22" fmla="*/ 8 w 49"/>
                  <a:gd name="T23" fmla="*/ 23 h 79"/>
                  <a:gd name="T24" fmla="*/ 10 w 49"/>
                  <a:gd name="T25" fmla="*/ 11 h 79"/>
                  <a:gd name="T26" fmla="*/ 9 w 49"/>
                  <a:gd name="T27" fmla="*/ 2 h 79"/>
                  <a:gd name="T28" fmla="*/ 23 w 49"/>
                  <a:gd name="T29" fmla="*/ 0 h 79"/>
                  <a:gd name="T30" fmla="*/ 26 w 49"/>
                  <a:gd name="T31" fmla="*/ 12 h 7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49"/>
                  <a:gd name="T49" fmla="*/ 0 h 79"/>
                  <a:gd name="T50" fmla="*/ 49 w 49"/>
                  <a:gd name="T51" fmla="*/ 79 h 7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49" h="79">
                    <a:moveTo>
                      <a:pt x="26" y="12"/>
                    </a:moveTo>
                    <a:lnTo>
                      <a:pt x="30" y="13"/>
                    </a:lnTo>
                    <a:lnTo>
                      <a:pt x="33" y="22"/>
                    </a:lnTo>
                    <a:lnTo>
                      <a:pt x="49" y="44"/>
                    </a:lnTo>
                    <a:lnTo>
                      <a:pt x="49" y="66"/>
                    </a:lnTo>
                    <a:lnTo>
                      <a:pt x="47" y="73"/>
                    </a:lnTo>
                    <a:lnTo>
                      <a:pt x="39" y="78"/>
                    </a:lnTo>
                    <a:lnTo>
                      <a:pt x="28" y="79"/>
                    </a:lnTo>
                    <a:lnTo>
                      <a:pt x="17" y="66"/>
                    </a:lnTo>
                    <a:lnTo>
                      <a:pt x="4" y="57"/>
                    </a:lnTo>
                    <a:lnTo>
                      <a:pt x="0" y="45"/>
                    </a:lnTo>
                    <a:lnTo>
                      <a:pt x="8" y="23"/>
                    </a:lnTo>
                    <a:lnTo>
                      <a:pt x="10" y="11"/>
                    </a:lnTo>
                    <a:lnTo>
                      <a:pt x="9" y="2"/>
                    </a:lnTo>
                    <a:lnTo>
                      <a:pt x="23" y="0"/>
                    </a:lnTo>
                    <a:lnTo>
                      <a:pt x="26" y="1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1" name="Freeform 228"/>
              <p:cNvSpPr>
                <a:spLocks noChangeAspect="1"/>
              </p:cNvSpPr>
              <p:nvPr/>
            </p:nvSpPr>
            <p:spPr bwMode="gray">
              <a:xfrm>
                <a:off x="11174017" y="1860149"/>
                <a:ext cx="14569" cy="32790"/>
              </a:xfrm>
              <a:custGeom>
                <a:avLst/>
                <a:gdLst>
                  <a:gd name="T0" fmla="*/ 21 w 24"/>
                  <a:gd name="T1" fmla="*/ 23 h 63"/>
                  <a:gd name="T2" fmla="*/ 24 w 24"/>
                  <a:gd name="T3" fmla="*/ 2 h 63"/>
                  <a:gd name="T4" fmla="*/ 24 w 24"/>
                  <a:gd name="T5" fmla="*/ 17 h 63"/>
                  <a:gd name="T6" fmla="*/ 14 w 24"/>
                  <a:gd name="T7" fmla="*/ 40 h 63"/>
                  <a:gd name="T8" fmla="*/ 11 w 24"/>
                  <a:gd name="T9" fmla="*/ 63 h 63"/>
                  <a:gd name="T10" fmla="*/ 0 w 24"/>
                  <a:gd name="T11" fmla="*/ 48 h 63"/>
                  <a:gd name="T12" fmla="*/ 4 w 24"/>
                  <a:gd name="T13" fmla="*/ 44 h 63"/>
                  <a:gd name="T14" fmla="*/ 7 w 24"/>
                  <a:gd name="T15" fmla="*/ 38 h 63"/>
                  <a:gd name="T16" fmla="*/ 6 w 24"/>
                  <a:gd name="T17" fmla="*/ 27 h 63"/>
                  <a:gd name="T18" fmla="*/ 12 w 24"/>
                  <a:gd name="T19" fmla="*/ 2 h 63"/>
                  <a:gd name="T20" fmla="*/ 14 w 24"/>
                  <a:gd name="T21" fmla="*/ 0 h 63"/>
                  <a:gd name="T22" fmla="*/ 20 w 24"/>
                  <a:gd name="T23" fmla="*/ 12 h 63"/>
                  <a:gd name="T24" fmla="*/ 21 w 24"/>
                  <a:gd name="T25" fmla="*/ 23 h 6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4"/>
                  <a:gd name="T40" fmla="*/ 0 h 63"/>
                  <a:gd name="T41" fmla="*/ 24 w 24"/>
                  <a:gd name="T42" fmla="*/ 63 h 6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4" h="63">
                    <a:moveTo>
                      <a:pt x="21" y="23"/>
                    </a:moveTo>
                    <a:lnTo>
                      <a:pt x="24" y="2"/>
                    </a:lnTo>
                    <a:lnTo>
                      <a:pt x="24" y="17"/>
                    </a:lnTo>
                    <a:lnTo>
                      <a:pt x="14" y="40"/>
                    </a:lnTo>
                    <a:lnTo>
                      <a:pt x="11" y="63"/>
                    </a:lnTo>
                    <a:lnTo>
                      <a:pt x="0" y="48"/>
                    </a:lnTo>
                    <a:lnTo>
                      <a:pt x="4" y="44"/>
                    </a:lnTo>
                    <a:lnTo>
                      <a:pt x="7" y="38"/>
                    </a:lnTo>
                    <a:lnTo>
                      <a:pt x="6" y="27"/>
                    </a:lnTo>
                    <a:lnTo>
                      <a:pt x="12" y="2"/>
                    </a:lnTo>
                    <a:lnTo>
                      <a:pt x="14" y="0"/>
                    </a:lnTo>
                    <a:lnTo>
                      <a:pt x="20" y="12"/>
                    </a:lnTo>
                    <a:lnTo>
                      <a:pt x="21" y="23"/>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2" name="Freeform 229"/>
              <p:cNvSpPr>
                <a:spLocks noChangeAspect="1"/>
              </p:cNvSpPr>
              <p:nvPr/>
            </p:nvSpPr>
            <p:spPr bwMode="gray">
              <a:xfrm>
                <a:off x="11166733" y="1934837"/>
                <a:ext cx="10927" cy="3643"/>
              </a:xfrm>
              <a:custGeom>
                <a:avLst/>
                <a:gdLst>
                  <a:gd name="T0" fmla="*/ 14 w 19"/>
                  <a:gd name="T1" fmla="*/ 6 h 6"/>
                  <a:gd name="T2" fmla="*/ 19 w 19"/>
                  <a:gd name="T3" fmla="*/ 1 h 6"/>
                  <a:gd name="T4" fmla="*/ 19 w 19"/>
                  <a:gd name="T5" fmla="*/ 0 h 6"/>
                  <a:gd name="T6" fmla="*/ 13 w 19"/>
                  <a:gd name="T7" fmla="*/ 0 h 6"/>
                  <a:gd name="T8" fmla="*/ 2 w 19"/>
                  <a:gd name="T9" fmla="*/ 1 h 6"/>
                  <a:gd name="T10" fmla="*/ 0 w 19"/>
                  <a:gd name="T11" fmla="*/ 6 h 6"/>
                  <a:gd name="T12" fmla="*/ 14 w 19"/>
                  <a:gd name="T13" fmla="*/ 6 h 6"/>
                  <a:gd name="T14" fmla="*/ 0 60000 65536"/>
                  <a:gd name="T15" fmla="*/ 0 60000 65536"/>
                  <a:gd name="T16" fmla="*/ 0 60000 65536"/>
                  <a:gd name="T17" fmla="*/ 0 60000 65536"/>
                  <a:gd name="T18" fmla="*/ 0 60000 65536"/>
                  <a:gd name="T19" fmla="*/ 0 60000 65536"/>
                  <a:gd name="T20" fmla="*/ 0 60000 65536"/>
                  <a:gd name="T21" fmla="*/ 0 w 19"/>
                  <a:gd name="T22" fmla="*/ 0 h 6"/>
                  <a:gd name="T23" fmla="*/ 19 w 19"/>
                  <a:gd name="T24" fmla="*/ 6 h 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9" h="6">
                    <a:moveTo>
                      <a:pt x="14" y="6"/>
                    </a:moveTo>
                    <a:lnTo>
                      <a:pt x="19" y="1"/>
                    </a:lnTo>
                    <a:lnTo>
                      <a:pt x="19" y="0"/>
                    </a:lnTo>
                    <a:lnTo>
                      <a:pt x="13" y="0"/>
                    </a:lnTo>
                    <a:lnTo>
                      <a:pt x="2" y="1"/>
                    </a:lnTo>
                    <a:lnTo>
                      <a:pt x="0" y="6"/>
                    </a:lnTo>
                    <a:lnTo>
                      <a:pt x="14" y="6"/>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3" name="Freeform 230"/>
              <p:cNvSpPr>
                <a:spLocks noChangeAspect="1"/>
              </p:cNvSpPr>
              <p:nvPr/>
            </p:nvSpPr>
            <p:spPr bwMode="gray">
              <a:xfrm>
                <a:off x="11152163" y="1974914"/>
                <a:ext cx="14569" cy="18217"/>
              </a:xfrm>
              <a:custGeom>
                <a:avLst/>
                <a:gdLst>
                  <a:gd name="T0" fmla="*/ 0 w 19"/>
                  <a:gd name="T1" fmla="*/ 19 h 40"/>
                  <a:gd name="T2" fmla="*/ 14 w 19"/>
                  <a:gd name="T3" fmla="*/ 0 h 40"/>
                  <a:gd name="T4" fmla="*/ 19 w 19"/>
                  <a:gd name="T5" fmla="*/ 32 h 40"/>
                  <a:gd name="T6" fmla="*/ 16 w 19"/>
                  <a:gd name="T7" fmla="*/ 40 h 40"/>
                  <a:gd name="T8" fmla="*/ 5 w 19"/>
                  <a:gd name="T9" fmla="*/ 34 h 40"/>
                  <a:gd name="T10" fmla="*/ 0 w 19"/>
                  <a:gd name="T11" fmla="*/ 19 h 40"/>
                  <a:gd name="T12" fmla="*/ 0 60000 65536"/>
                  <a:gd name="T13" fmla="*/ 0 60000 65536"/>
                  <a:gd name="T14" fmla="*/ 0 60000 65536"/>
                  <a:gd name="T15" fmla="*/ 0 60000 65536"/>
                  <a:gd name="T16" fmla="*/ 0 60000 65536"/>
                  <a:gd name="T17" fmla="*/ 0 60000 65536"/>
                  <a:gd name="T18" fmla="*/ 0 w 19"/>
                  <a:gd name="T19" fmla="*/ 0 h 40"/>
                  <a:gd name="T20" fmla="*/ 19 w 19"/>
                  <a:gd name="T21" fmla="*/ 40 h 40"/>
                </a:gdLst>
                <a:ahLst/>
                <a:cxnLst>
                  <a:cxn ang="T12">
                    <a:pos x="T0" y="T1"/>
                  </a:cxn>
                  <a:cxn ang="T13">
                    <a:pos x="T2" y="T3"/>
                  </a:cxn>
                  <a:cxn ang="T14">
                    <a:pos x="T4" y="T5"/>
                  </a:cxn>
                  <a:cxn ang="T15">
                    <a:pos x="T6" y="T7"/>
                  </a:cxn>
                  <a:cxn ang="T16">
                    <a:pos x="T8" y="T9"/>
                  </a:cxn>
                  <a:cxn ang="T17">
                    <a:pos x="T10" y="T11"/>
                  </a:cxn>
                </a:cxnLst>
                <a:rect l="T18" t="T19" r="T20" b="T21"/>
                <a:pathLst>
                  <a:path w="19" h="40">
                    <a:moveTo>
                      <a:pt x="0" y="19"/>
                    </a:moveTo>
                    <a:lnTo>
                      <a:pt x="14" y="0"/>
                    </a:lnTo>
                    <a:lnTo>
                      <a:pt x="19" y="32"/>
                    </a:lnTo>
                    <a:lnTo>
                      <a:pt x="16" y="40"/>
                    </a:lnTo>
                    <a:lnTo>
                      <a:pt x="5" y="34"/>
                    </a:lnTo>
                    <a:lnTo>
                      <a:pt x="0" y="1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4" name="Freeform 231"/>
              <p:cNvSpPr>
                <a:spLocks noChangeAspect="1"/>
              </p:cNvSpPr>
              <p:nvPr/>
            </p:nvSpPr>
            <p:spPr bwMode="gray">
              <a:xfrm>
                <a:off x="11223188" y="1925729"/>
                <a:ext cx="9106" cy="27325"/>
              </a:xfrm>
              <a:custGeom>
                <a:avLst/>
                <a:gdLst>
                  <a:gd name="T0" fmla="*/ 10 w 15"/>
                  <a:gd name="T1" fmla="*/ 6 h 53"/>
                  <a:gd name="T2" fmla="*/ 10 w 15"/>
                  <a:gd name="T3" fmla="*/ 0 h 53"/>
                  <a:gd name="T4" fmla="*/ 15 w 15"/>
                  <a:gd name="T5" fmla="*/ 12 h 53"/>
                  <a:gd name="T6" fmla="*/ 14 w 15"/>
                  <a:gd name="T7" fmla="*/ 53 h 53"/>
                  <a:gd name="T8" fmla="*/ 4 w 15"/>
                  <a:gd name="T9" fmla="*/ 45 h 53"/>
                  <a:gd name="T10" fmla="*/ 0 w 15"/>
                  <a:gd name="T11" fmla="*/ 34 h 53"/>
                  <a:gd name="T12" fmla="*/ 6 w 15"/>
                  <a:gd name="T13" fmla="*/ 28 h 53"/>
                  <a:gd name="T14" fmla="*/ 10 w 15"/>
                  <a:gd name="T15" fmla="*/ 6 h 53"/>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53"/>
                  <a:gd name="T26" fmla="*/ 15 w 15"/>
                  <a:gd name="T27" fmla="*/ 53 h 5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53">
                    <a:moveTo>
                      <a:pt x="10" y="6"/>
                    </a:moveTo>
                    <a:lnTo>
                      <a:pt x="10" y="0"/>
                    </a:lnTo>
                    <a:lnTo>
                      <a:pt x="15" y="12"/>
                    </a:lnTo>
                    <a:lnTo>
                      <a:pt x="14" y="53"/>
                    </a:lnTo>
                    <a:lnTo>
                      <a:pt x="4" y="45"/>
                    </a:lnTo>
                    <a:lnTo>
                      <a:pt x="0" y="34"/>
                    </a:lnTo>
                    <a:lnTo>
                      <a:pt x="6" y="28"/>
                    </a:lnTo>
                    <a:lnTo>
                      <a:pt x="10" y="6"/>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5" name="Freeform 232"/>
              <p:cNvSpPr>
                <a:spLocks noChangeAspect="1"/>
              </p:cNvSpPr>
              <p:nvPr/>
            </p:nvSpPr>
            <p:spPr bwMode="gray">
              <a:xfrm>
                <a:off x="11246864" y="1949411"/>
                <a:ext cx="21854" cy="29147"/>
              </a:xfrm>
              <a:custGeom>
                <a:avLst/>
                <a:gdLst>
                  <a:gd name="T0" fmla="*/ 31 w 40"/>
                  <a:gd name="T1" fmla="*/ 40 h 57"/>
                  <a:gd name="T2" fmla="*/ 36 w 40"/>
                  <a:gd name="T3" fmla="*/ 39 h 57"/>
                  <a:gd name="T4" fmla="*/ 40 w 40"/>
                  <a:gd name="T5" fmla="*/ 55 h 57"/>
                  <a:gd name="T6" fmla="*/ 33 w 40"/>
                  <a:gd name="T7" fmla="*/ 57 h 57"/>
                  <a:gd name="T8" fmla="*/ 23 w 40"/>
                  <a:gd name="T9" fmla="*/ 54 h 57"/>
                  <a:gd name="T10" fmla="*/ 28 w 40"/>
                  <a:gd name="T11" fmla="*/ 42 h 57"/>
                  <a:gd name="T12" fmla="*/ 16 w 40"/>
                  <a:gd name="T13" fmla="*/ 20 h 57"/>
                  <a:gd name="T14" fmla="*/ 0 w 40"/>
                  <a:gd name="T15" fmla="*/ 0 h 57"/>
                  <a:gd name="T16" fmla="*/ 7 w 40"/>
                  <a:gd name="T17" fmla="*/ 1 h 57"/>
                  <a:gd name="T18" fmla="*/ 15 w 40"/>
                  <a:gd name="T19" fmla="*/ 9 h 57"/>
                  <a:gd name="T20" fmla="*/ 31 w 40"/>
                  <a:gd name="T21" fmla="*/ 40 h 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0"/>
                  <a:gd name="T34" fmla="*/ 0 h 57"/>
                  <a:gd name="T35" fmla="*/ 40 w 40"/>
                  <a:gd name="T36" fmla="*/ 57 h 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0" h="57">
                    <a:moveTo>
                      <a:pt x="31" y="40"/>
                    </a:moveTo>
                    <a:lnTo>
                      <a:pt x="36" y="39"/>
                    </a:lnTo>
                    <a:lnTo>
                      <a:pt x="40" y="55"/>
                    </a:lnTo>
                    <a:lnTo>
                      <a:pt x="33" y="57"/>
                    </a:lnTo>
                    <a:lnTo>
                      <a:pt x="23" y="54"/>
                    </a:lnTo>
                    <a:lnTo>
                      <a:pt x="28" y="42"/>
                    </a:lnTo>
                    <a:lnTo>
                      <a:pt x="16" y="20"/>
                    </a:lnTo>
                    <a:lnTo>
                      <a:pt x="0" y="0"/>
                    </a:lnTo>
                    <a:lnTo>
                      <a:pt x="7" y="1"/>
                    </a:lnTo>
                    <a:lnTo>
                      <a:pt x="15" y="9"/>
                    </a:lnTo>
                    <a:lnTo>
                      <a:pt x="31" y="4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6" name="Freeform 233"/>
              <p:cNvSpPr>
                <a:spLocks noChangeAspect="1"/>
              </p:cNvSpPr>
              <p:nvPr/>
            </p:nvSpPr>
            <p:spPr bwMode="gray">
              <a:xfrm>
                <a:off x="11299677" y="1978558"/>
                <a:ext cx="10927" cy="5466"/>
              </a:xfrm>
              <a:custGeom>
                <a:avLst/>
                <a:gdLst>
                  <a:gd name="T0" fmla="*/ 6 w 13"/>
                  <a:gd name="T1" fmla="*/ 0 h 16"/>
                  <a:gd name="T2" fmla="*/ 1 w 13"/>
                  <a:gd name="T3" fmla="*/ 8 h 16"/>
                  <a:gd name="T4" fmla="*/ 0 w 13"/>
                  <a:gd name="T5" fmla="*/ 16 h 16"/>
                  <a:gd name="T6" fmla="*/ 9 w 13"/>
                  <a:gd name="T7" fmla="*/ 15 h 16"/>
                  <a:gd name="T8" fmla="*/ 13 w 13"/>
                  <a:gd name="T9" fmla="*/ 0 h 16"/>
                  <a:gd name="T10" fmla="*/ 6 w 13"/>
                  <a:gd name="T11" fmla="*/ 0 h 16"/>
                  <a:gd name="T12" fmla="*/ 0 60000 65536"/>
                  <a:gd name="T13" fmla="*/ 0 60000 65536"/>
                  <a:gd name="T14" fmla="*/ 0 60000 65536"/>
                  <a:gd name="T15" fmla="*/ 0 60000 65536"/>
                  <a:gd name="T16" fmla="*/ 0 60000 65536"/>
                  <a:gd name="T17" fmla="*/ 0 60000 65536"/>
                  <a:gd name="T18" fmla="*/ 0 w 13"/>
                  <a:gd name="T19" fmla="*/ 0 h 16"/>
                  <a:gd name="T20" fmla="*/ 13 w 13"/>
                  <a:gd name="T21" fmla="*/ 16 h 16"/>
                </a:gdLst>
                <a:ahLst/>
                <a:cxnLst>
                  <a:cxn ang="T12">
                    <a:pos x="T0" y="T1"/>
                  </a:cxn>
                  <a:cxn ang="T13">
                    <a:pos x="T2" y="T3"/>
                  </a:cxn>
                  <a:cxn ang="T14">
                    <a:pos x="T4" y="T5"/>
                  </a:cxn>
                  <a:cxn ang="T15">
                    <a:pos x="T6" y="T7"/>
                  </a:cxn>
                  <a:cxn ang="T16">
                    <a:pos x="T8" y="T9"/>
                  </a:cxn>
                  <a:cxn ang="T17">
                    <a:pos x="T10" y="T11"/>
                  </a:cxn>
                </a:cxnLst>
                <a:rect l="T18" t="T19" r="T20" b="T21"/>
                <a:pathLst>
                  <a:path w="13" h="16">
                    <a:moveTo>
                      <a:pt x="6" y="0"/>
                    </a:moveTo>
                    <a:lnTo>
                      <a:pt x="1" y="8"/>
                    </a:lnTo>
                    <a:lnTo>
                      <a:pt x="0" y="16"/>
                    </a:lnTo>
                    <a:lnTo>
                      <a:pt x="9" y="15"/>
                    </a:lnTo>
                    <a:lnTo>
                      <a:pt x="13" y="0"/>
                    </a:lnTo>
                    <a:lnTo>
                      <a:pt x="6"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7" name="Freeform 234"/>
              <p:cNvSpPr>
                <a:spLocks noChangeAspect="1"/>
              </p:cNvSpPr>
              <p:nvPr/>
            </p:nvSpPr>
            <p:spPr bwMode="gray">
              <a:xfrm>
                <a:off x="11268718" y="2004061"/>
                <a:ext cx="16390" cy="27326"/>
              </a:xfrm>
              <a:custGeom>
                <a:avLst/>
                <a:gdLst>
                  <a:gd name="T0" fmla="*/ 0 w 32"/>
                  <a:gd name="T1" fmla="*/ 0 h 64"/>
                  <a:gd name="T2" fmla="*/ 4 w 32"/>
                  <a:gd name="T3" fmla="*/ 5 h 64"/>
                  <a:gd name="T4" fmla="*/ 10 w 32"/>
                  <a:gd name="T5" fmla="*/ 29 h 64"/>
                  <a:gd name="T6" fmla="*/ 16 w 32"/>
                  <a:gd name="T7" fmla="*/ 37 h 64"/>
                  <a:gd name="T8" fmla="*/ 26 w 32"/>
                  <a:gd name="T9" fmla="*/ 41 h 64"/>
                  <a:gd name="T10" fmla="*/ 32 w 32"/>
                  <a:gd name="T11" fmla="*/ 56 h 64"/>
                  <a:gd name="T12" fmla="*/ 32 w 32"/>
                  <a:gd name="T13" fmla="*/ 64 h 64"/>
                  <a:gd name="T14" fmla="*/ 27 w 32"/>
                  <a:gd name="T15" fmla="*/ 52 h 64"/>
                  <a:gd name="T16" fmla="*/ 15 w 32"/>
                  <a:gd name="T17" fmla="*/ 45 h 64"/>
                  <a:gd name="T18" fmla="*/ 10 w 32"/>
                  <a:gd name="T19" fmla="*/ 33 h 64"/>
                  <a:gd name="T20" fmla="*/ 7 w 32"/>
                  <a:gd name="T21" fmla="*/ 13 h 64"/>
                  <a:gd name="T22" fmla="*/ 0 w 32"/>
                  <a:gd name="T23" fmla="*/ 0 h 6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32"/>
                  <a:gd name="T37" fmla="*/ 0 h 64"/>
                  <a:gd name="T38" fmla="*/ 32 w 32"/>
                  <a:gd name="T39" fmla="*/ 64 h 64"/>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32" h="64">
                    <a:moveTo>
                      <a:pt x="0" y="0"/>
                    </a:moveTo>
                    <a:lnTo>
                      <a:pt x="4" y="5"/>
                    </a:lnTo>
                    <a:lnTo>
                      <a:pt x="10" y="29"/>
                    </a:lnTo>
                    <a:lnTo>
                      <a:pt x="16" y="37"/>
                    </a:lnTo>
                    <a:lnTo>
                      <a:pt x="26" y="41"/>
                    </a:lnTo>
                    <a:lnTo>
                      <a:pt x="32" y="56"/>
                    </a:lnTo>
                    <a:lnTo>
                      <a:pt x="32" y="64"/>
                    </a:lnTo>
                    <a:lnTo>
                      <a:pt x="27" y="52"/>
                    </a:lnTo>
                    <a:lnTo>
                      <a:pt x="15" y="45"/>
                    </a:lnTo>
                    <a:lnTo>
                      <a:pt x="10" y="33"/>
                    </a:lnTo>
                    <a:lnTo>
                      <a:pt x="7" y="13"/>
                    </a:lnTo>
                    <a:lnTo>
                      <a:pt x="0"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8" name="Freeform 235"/>
              <p:cNvSpPr>
                <a:spLocks noChangeAspect="1"/>
              </p:cNvSpPr>
              <p:nvPr/>
            </p:nvSpPr>
            <p:spPr bwMode="gray">
              <a:xfrm>
                <a:off x="11310604" y="2035030"/>
                <a:ext cx="21854" cy="29147"/>
              </a:xfrm>
              <a:custGeom>
                <a:avLst/>
                <a:gdLst>
                  <a:gd name="T0" fmla="*/ 27 w 41"/>
                  <a:gd name="T1" fmla="*/ 19 h 59"/>
                  <a:gd name="T2" fmla="*/ 27 w 41"/>
                  <a:gd name="T3" fmla="*/ 13 h 59"/>
                  <a:gd name="T4" fmla="*/ 27 w 41"/>
                  <a:gd name="T5" fmla="*/ 14 h 59"/>
                  <a:gd name="T6" fmla="*/ 25 w 41"/>
                  <a:gd name="T7" fmla="*/ 13 h 59"/>
                  <a:gd name="T8" fmla="*/ 8 w 41"/>
                  <a:gd name="T9" fmla="*/ 13 h 59"/>
                  <a:gd name="T10" fmla="*/ 1 w 41"/>
                  <a:gd name="T11" fmla="*/ 7 h 59"/>
                  <a:gd name="T12" fmla="*/ 0 w 41"/>
                  <a:gd name="T13" fmla="*/ 3 h 59"/>
                  <a:gd name="T14" fmla="*/ 3 w 41"/>
                  <a:gd name="T15" fmla="*/ 0 h 59"/>
                  <a:gd name="T16" fmla="*/ 13 w 41"/>
                  <a:gd name="T17" fmla="*/ 3 h 59"/>
                  <a:gd name="T18" fmla="*/ 23 w 41"/>
                  <a:gd name="T19" fmla="*/ 11 h 59"/>
                  <a:gd name="T20" fmla="*/ 34 w 41"/>
                  <a:gd name="T21" fmla="*/ 11 h 59"/>
                  <a:gd name="T22" fmla="*/ 39 w 41"/>
                  <a:gd name="T23" fmla="*/ 17 h 59"/>
                  <a:gd name="T24" fmla="*/ 41 w 41"/>
                  <a:gd name="T25" fmla="*/ 31 h 59"/>
                  <a:gd name="T26" fmla="*/ 28 w 41"/>
                  <a:gd name="T27" fmla="*/ 47 h 59"/>
                  <a:gd name="T28" fmla="*/ 13 w 41"/>
                  <a:gd name="T29" fmla="*/ 59 h 59"/>
                  <a:gd name="T30" fmla="*/ 10 w 41"/>
                  <a:gd name="T31" fmla="*/ 50 h 59"/>
                  <a:gd name="T32" fmla="*/ 31 w 41"/>
                  <a:gd name="T33" fmla="*/ 27 h 59"/>
                  <a:gd name="T34" fmla="*/ 27 w 41"/>
                  <a:gd name="T35" fmla="*/ 19 h 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1"/>
                  <a:gd name="T55" fmla="*/ 0 h 59"/>
                  <a:gd name="T56" fmla="*/ 41 w 41"/>
                  <a:gd name="T57" fmla="*/ 59 h 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1" h="59">
                    <a:moveTo>
                      <a:pt x="27" y="19"/>
                    </a:moveTo>
                    <a:lnTo>
                      <a:pt x="27" y="13"/>
                    </a:lnTo>
                    <a:lnTo>
                      <a:pt x="27" y="14"/>
                    </a:lnTo>
                    <a:lnTo>
                      <a:pt x="25" y="13"/>
                    </a:lnTo>
                    <a:lnTo>
                      <a:pt x="8" y="13"/>
                    </a:lnTo>
                    <a:lnTo>
                      <a:pt x="1" y="7"/>
                    </a:lnTo>
                    <a:lnTo>
                      <a:pt x="0" y="3"/>
                    </a:lnTo>
                    <a:lnTo>
                      <a:pt x="3" y="0"/>
                    </a:lnTo>
                    <a:lnTo>
                      <a:pt x="13" y="3"/>
                    </a:lnTo>
                    <a:lnTo>
                      <a:pt x="23" y="11"/>
                    </a:lnTo>
                    <a:lnTo>
                      <a:pt x="34" y="11"/>
                    </a:lnTo>
                    <a:lnTo>
                      <a:pt x="39" y="17"/>
                    </a:lnTo>
                    <a:lnTo>
                      <a:pt x="41" y="31"/>
                    </a:lnTo>
                    <a:lnTo>
                      <a:pt x="28" y="47"/>
                    </a:lnTo>
                    <a:lnTo>
                      <a:pt x="13" y="59"/>
                    </a:lnTo>
                    <a:lnTo>
                      <a:pt x="10" y="50"/>
                    </a:lnTo>
                    <a:lnTo>
                      <a:pt x="31" y="27"/>
                    </a:lnTo>
                    <a:lnTo>
                      <a:pt x="27" y="1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49" name="Freeform 236"/>
              <p:cNvSpPr>
                <a:spLocks noChangeAspect="1"/>
              </p:cNvSpPr>
              <p:nvPr/>
            </p:nvSpPr>
            <p:spPr bwMode="gray">
              <a:xfrm>
                <a:off x="11367060" y="2055068"/>
                <a:ext cx="16390" cy="5466"/>
              </a:xfrm>
              <a:custGeom>
                <a:avLst/>
                <a:gdLst>
                  <a:gd name="T0" fmla="*/ 32 w 32"/>
                  <a:gd name="T1" fmla="*/ 10 h 10"/>
                  <a:gd name="T2" fmla="*/ 28 w 32"/>
                  <a:gd name="T3" fmla="*/ 1 h 10"/>
                  <a:gd name="T4" fmla="*/ 16 w 32"/>
                  <a:gd name="T5" fmla="*/ 0 h 10"/>
                  <a:gd name="T6" fmla="*/ 0 w 32"/>
                  <a:gd name="T7" fmla="*/ 6 h 10"/>
                  <a:gd name="T8" fmla="*/ 15 w 32"/>
                  <a:gd name="T9" fmla="*/ 5 h 10"/>
                  <a:gd name="T10" fmla="*/ 25 w 32"/>
                  <a:gd name="T11" fmla="*/ 10 h 10"/>
                  <a:gd name="T12" fmla="*/ 32 w 32"/>
                  <a:gd name="T13" fmla="*/ 10 h 10"/>
                  <a:gd name="T14" fmla="*/ 0 60000 65536"/>
                  <a:gd name="T15" fmla="*/ 0 60000 65536"/>
                  <a:gd name="T16" fmla="*/ 0 60000 65536"/>
                  <a:gd name="T17" fmla="*/ 0 60000 65536"/>
                  <a:gd name="T18" fmla="*/ 0 60000 65536"/>
                  <a:gd name="T19" fmla="*/ 0 60000 65536"/>
                  <a:gd name="T20" fmla="*/ 0 60000 65536"/>
                  <a:gd name="T21" fmla="*/ 0 w 32"/>
                  <a:gd name="T22" fmla="*/ 0 h 10"/>
                  <a:gd name="T23" fmla="*/ 32 w 32"/>
                  <a:gd name="T24" fmla="*/ 10 h 1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32" h="10">
                    <a:moveTo>
                      <a:pt x="32" y="10"/>
                    </a:moveTo>
                    <a:lnTo>
                      <a:pt x="28" y="1"/>
                    </a:lnTo>
                    <a:lnTo>
                      <a:pt x="16" y="0"/>
                    </a:lnTo>
                    <a:lnTo>
                      <a:pt x="0" y="6"/>
                    </a:lnTo>
                    <a:lnTo>
                      <a:pt x="15" y="5"/>
                    </a:lnTo>
                    <a:lnTo>
                      <a:pt x="25" y="10"/>
                    </a:lnTo>
                    <a:lnTo>
                      <a:pt x="32" y="1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0" name="Freeform 237"/>
              <p:cNvSpPr>
                <a:spLocks noChangeAspect="1"/>
              </p:cNvSpPr>
              <p:nvPr/>
            </p:nvSpPr>
            <p:spPr bwMode="gray">
              <a:xfrm>
                <a:off x="11407126" y="2075107"/>
                <a:ext cx="32781" cy="14573"/>
              </a:xfrm>
              <a:custGeom>
                <a:avLst/>
                <a:gdLst>
                  <a:gd name="T0" fmla="*/ 13 w 67"/>
                  <a:gd name="T1" fmla="*/ 4 h 27"/>
                  <a:gd name="T2" fmla="*/ 23 w 67"/>
                  <a:gd name="T3" fmla="*/ 0 h 27"/>
                  <a:gd name="T4" fmla="*/ 31 w 67"/>
                  <a:gd name="T5" fmla="*/ 6 h 27"/>
                  <a:gd name="T6" fmla="*/ 52 w 67"/>
                  <a:gd name="T7" fmla="*/ 16 h 27"/>
                  <a:gd name="T8" fmla="*/ 65 w 67"/>
                  <a:gd name="T9" fmla="*/ 24 h 27"/>
                  <a:gd name="T10" fmla="*/ 67 w 67"/>
                  <a:gd name="T11" fmla="*/ 27 h 27"/>
                  <a:gd name="T12" fmla="*/ 57 w 67"/>
                  <a:gd name="T13" fmla="*/ 26 h 27"/>
                  <a:gd name="T14" fmla="*/ 40 w 67"/>
                  <a:gd name="T15" fmla="*/ 14 h 27"/>
                  <a:gd name="T16" fmla="*/ 27 w 67"/>
                  <a:gd name="T17" fmla="*/ 8 h 27"/>
                  <a:gd name="T18" fmla="*/ 11 w 67"/>
                  <a:gd name="T19" fmla="*/ 19 h 27"/>
                  <a:gd name="T20" fmla="*/ 0 w 67"/>
                  <a:gd name="T21" fmla="*/ 19 h 27"/>
                  <a:gd name="T22" fmla="*/ 3 w 67"/>
                  <a:gd name="T23" fmla="*/ 12 h 27"/>
                  <a:gd name="T24" fmla="*/ 13 w 67"/>
                  <a:gd name="T25" fmla="*/ 4 h 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67"/>
                  <a:gd name="T40" fmla="*/ 0 h 27"/>
                  <a:gd name="T41" fmla="*/ 67 w 67"/>
                  <a:gd name="T42" fmla="*/ 27 h 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67" h="27">
                    <a:moveTo>
                      <a:pt x="13" y="4"/>
                    </a:moveTo>
                    <a:lnTo>
                      <a:pt x="23" y="0"/>
                    </a:lnTo>
                    <a:lnTo>
                      <a:pt x="31" y="6"/>
                    </a:lnTo>
                    <a:lnTo>
                      <a:pt x="52" y="16"/>
                    </a:lnTo>
                    <a:lnTo>
                      <a:pt x="65" y="24"/>
                    </a:lnTo>
                    <a:lnTo>
                      <a:pt x="67" y="27"/>
                    </a:lnTo>
                    <a:lnTo>
                      <a:pt x="57" y="26"/>
                    </a:lnTo>
                    <a:lnTo>
                      <a:pt x="40" y="14"/>
                    </a:lnTo>
                    <a:lnTo>
                      <a:pt x="27" y="8"/>
                    </a:lnTo>
                    <a:lnTo>
                      <a:pt x="11" y="19"/>
                    </a:lnTo>
                    <a:lnTo>
                      <a:pt x="0" y="19"/>
                    </a:lnTo>
                    <a:lnTo>
                      <a:pt x="3" y="12"/>
                    </a:lnTo>
                    <a:lnTo>
                      <a:pt x="13" y="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1" name="Freeform 238"/>
              <p:cNvSpPr>
                <a:spLocks noChangeAspect="1"/>
              </p:cNvSpPr>
              <p:nvPr/>
            </p:nvSpPr>
            <p:spPr bwMode="gray">
              <a:xfrm>
                <a:off x="11348849" y="2104254"/>
                <a:ext cx="27317" cy="18217"/>
              </a:xfrm>
              <a:custGeom>
                <a:avLst/>
                <a:gdLst>
                  <a:gd name="T0" fmla="*/ 53 w 53"/>
                  <a:gd name="T1" fmla="*/ 0 h 41"/>
                  <a:gd name="T2" fmla="*/ 51 w 53"/>
                  <a:gd name="T3" fmla="*/ 0 h 41"/>
                  <a:gd name="T4" fmla="*/ 51 w 53"/>
                  <a:gd name="T5" fmla="*/ 16 h 41"/>
                  <a:gd name="T6" fmla="*/ 48 w 53"/>
                  <a:gd name="T7" fmla="*/ 29 h 41"/>
                  <a:gd name="T8" fmla="*/ 36 w 53"/>
                  <a:gd name="T9" fmla="*/ 37 h 41"/>
                  <a:gd name="T10" fmla="*/ 0 w 53"/>
                  <a:gd name="T11" fmla="*/ 41 h 41"/>
                  <a:gd name="T12" fmla="*/ 1 w 53"/>
                  <a:gd name="T13" fmla="*/ 21 h 41"/>
                  <a:gd name="T14" fmla="*/ 18 w 53"/>
                  <a:gd name="T15" fmla="*/ 13 h 41"/>
                  <a:gd name="T16" fmla="*/ 31 w 53"/>
                  <a:gd name="T17" fmla="*/ 19 h 41"/>
                  <a:gd name="T18" fmla="*/ 53 w 53"/>
                  <a:gd name="T19" fmla="*/ 0 h 4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3"/>
                  <a:gd name="T31" fmla="*/ 0 h 41"/>
                  <a:gd name="T32" fmla="*/ 53 w 53"/>
                  <a:gd name="T33" fmla="*/ 41 h 4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3" h="41">
                    <a:moveTo>
                      <a:pt x="53" y="0"/>
                    </a:moveTo>
                    <a:lnTo>
                      <a:pt x="51" y="0"/>
                    </a:lnTo>
                    <a:lnTo>
                      <a:pt x="51" y="16"/>
                    </a:lnTo>
                    <a:lnTo>
                      <a:pt x="48" y="29"/>
                    </a:lnTo>
                    <a:lnTo>
                      <a:pt x="36" y="37"/>
                    </a:lnTo>
                    <a:lnTo>
                      <a:pt x="0" y="41"/>
                    </a:lnTo>
                    <a:lnTo>
                      <a:pt x="1" y="21"/>
                    </a:lnTo>
                    <a:lnTo>
                      <a:pt x="18" y="13"/>
                    </a:lnTo>
                    <a:lnTo>
                      <a:pt x="31" y="19"/>
                    </a:lnTo>
                    <a:lnTo>
                      <a:pt x="53"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2" name="Freeform 239"/>
              <p:cNvSpPr>
                <a:spLocks noChangeAspect="1"/>
              </p:cNvSpPr>
              <p:nvPr/>
            </p:nvSpPr>
            <p:spPr bwMode="gray">
              <a:xfrm>
                <a:off x="11150342" y="1967627"/>
                <a:ext cx="10927" cy="10930"/>
              </a:xfrm>
              <a:custGeom>
                <a:avLst/>
                <a:gdLst>
                  <a:gd name="T0" fmla="*/ 12 w 19"/>
                  <a:gd name="T1" fmla="*/ 0 h 22"/>
                  <a:gd name="T2" fmla="*/ 0 w 19"/>
                  <a:gd name="T3" fmla="*/ 15 h 22"/>
                  <a:gd name="T4" fmla="*/ 2 w 19"/>
                  <a:gd name="T5" fmla="*/ 22 h 22"/>
                  <a:gd name="T6" fmla="*/ 12 w 19"/>
                  <a:gd name="T7" fmla="*/ 16 h 22"/>
                  <a:gd name="T8" fmla="*/ 19 w 19"/>
                  <a:gd name="T9" fmla="*/ 3 h 22"/>
                  <a:gd name="T10" fmla="*/ 12 w 19"/>
                  <a:gd name="T11" fmla="*/ 0 h 22"/>
                  <a:gd name="T12" fmla="*/ 0 60000 65536"/>
                  <a:gd name="T13" fmla="*/ 0 60000 65536"/>
                  <a:gd name="T14" fmla="*/ 0 60000 65536"/>
                  <a:gd name="T15" fmla="*/ 0 60000 65536"/>
                  <a:gd name="T16" fmla="*/ 0 60000 65536"/>
                  <a:gd name="T17" fmla="*/ 0 60000 65536"/>
                  <a:gd name="T18" fmla="*/ 0 w 19"/>
                  <a:gd name="T19" fmla="*/ 0 h 22"/>
                  <a:gd name="T20" fmla="*/ 19 w 19"/>
                  <a:gd name="T21" fmla="*/ 22 h 22"/>
                </a:gdLst>
                <a:ahLst/>
                <a:cxnLst>
                  <a:cxn ang="T12">
                    <a:pos x="T0" y="T1"/>
                  </a:cxn>
                  <a:cxn ang="T13">
                    <a:pos x="T2" y="T3"/>
                  </a:cxn>
                  <a:cxn ang="T14">
                    <a:pos x="T4" y="T5"/>
                  </a:cxn>
                  <a:cxn ang="T15">
                    <a:pos x="T6" y="T7"/>
                  </a:cxn>
                  <a:cxn ang="T16">
                    <a:pos x="T8" y="T9"/>
                  </a:cxn>
                  <a:cxn ang="T17">
                    <a:pos x="T10" y="T11"/>
                  </a:cxn>
                </a:cxnLst>
                <a:rect l="T18" t="T19" r="T20" b="T21"/>
                <a:pathLst>
                  <a:path w="19" h="22">
                    <a:moveTo>
                      <a:pt x="12" y="0"/>
                    </a:moveTo>
                    <a:lnTo>
                      <a:pt x="0" y="15"/>
                    </a:lnTo>
                    <a:lnTo>
                      <a:pt x="2" y="22"/>
                    </a:lnTo>
                    <a:lnTo>
                      <a:pt x="12" y="16"/>
                    </a:lnTo>
                    <a:lnTo>
                      <a:pt x="19" y="3"/>
                    </a:lnTo>
                    <a:lnTo>
                      <a:pt x="12"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3" name="Freeform 240"/>
              <p:cNvSpPr>
                <a:spLocks noChangeAspect="1"/>
              </p:cNvSpPr>
              <p:nvPr/>
            </p:nvSpPr>
            <p:spPr bwMode="gray">
              <a:xfrm>
                <a:off x="11740398" y="2237236"/>
                <a:ext cx="5464" cy="1822"/>
              </a:xfrm>
              <a:custGeom>
                <a:avLst/>
                <a:gdLst>
                  <a:gd name="T0" fmla="*/ 8 w 8"/>
                  <a:gd name="T1" fmla="*/ 0 h 12"/>
                  <a:gd name="T2" fmla="*/ 0 w 8"/>
                  <a:gd name="T3" fmla="*/ 7 h 12"/>
                  <a:gd name="T4" fmla="*/ 1 w 8"/>
                  <a:gd name="T5" fmla="*/ 12 h 12"/>
                  <a:gd name="T6" fmla="*/ 8 w 8"/>
                  <a:gd name="T7" fmla="*/ 9 h 12"/>
                  <a:gd name="T8" fmla="*/ 8 w 8"/>
                  <a:gd name="T9" fmla="*/ 0 h 12"/>
                  <a:gd name="T10" fmla="*/ 0 60000 65536"/>
                  <a:gd name="T11" fmla="*/ 0 60000 65536"/>
                  <a:gd name="T12" fmla="*/ 0 60000 65536"/>
                  <a:gd name="T13" fmla="*/ 0 60000 65536"/>
                  <a:gd name="T14" fmla="*/ 0 60000 65536"/>
                  <a:gd name="T15" fmla="*/ 0 w 8"/>
                  <a:gd name="T16" fmla="*/ 0 h 12"/>
                  <a:gd name="T17" fmla="*/ 8 w 8"/>
                  <a:gd name="T18" fmla="*/ 12 h 12"/>
                </a:gdLst>
                <a:ahLst/>
                <a:cxnLst>
                  <a:cxn ang="T10">
                    <a:pos x="T0" y="T1"/>
                  </a:cxn>
                  <a:cxn ang="T11">
                    <a:pos x="T2" y="T3"/>
                  </a:cxn>
                  <a:cxn ang="T12">
                    <a:pos x="T4" y="T5"/>
                  </a:cxn>
                  <a:cxn ang="T13">
                    <a:pos x="T6" y="T7"/>
                  </a:cxn>
                  <a:cxn ang="T14">
                    <a:pos x="T8" y="T9"/>
                  </a:cxn>
                </a:cxnLst>
                <a:rect l="T15" t="T16" r="T17" b="T18"/>
                <a:pathLst>
                  <a:path w="8" h="12">
                    <a:moveTo>
                      <a:pt x="8" y="0"/>
                    </a:moveTo>
                    <a:lnTo>
                      <a:pt x="0" y="7"/>
                    </a:lnTo>
                    <a:lnTo>
                      <a:pt x="1" y="12"/>
                    </a:lnTo>
                    <a:lnTo>
                      <a:pt x="8" y="9"/>
                    </a:lnTo>
                    <a:lnTo>
                      <a:pt x="8"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4" name="Freeform 241"/>
              <p:cNvSpPr>
                <a:spLocks noChangeAspect="1"/>
              </p:cNvSpPr>
              <p:nvPr/>
            </p:nvSpPr>
            <p:spPr bwMode="gray">
              <a:xfrm>
                <a:off x="11745862" y="2262740"/>
                <a:ext cx="9105" cy="7287"/>
              </a:xfrm>
              <a:custGeom>
                <a:avLst/>
                <a:gdLst>
                  <a:gd name="T0" fmla="*/ 1 w 11"/>
                  <a:gd name="T1" fmla="*/ 2 h 9"/>
                  <a:gd name="T2" fmla="*/ 0 w 11"/>
                  <a:gd name="T3" fmla="*/ 4 h 9"/>
                  <a:gd name="T4" fmla="*/ 1 w 11"/>
                  <a:gd name="T5" fmla="*/ 9 h 9"/>
                  <a:gd name="T6" fmla="*/ 11 w 11"/>
                  <a:gd name="T7" fmla="*/ 0 h 9"/>
                  <a:gd name="T8" fmla="*/ 1 w 11"/>
                  <a:gd name="T9" fmla="*/ 2 h 9"/>
                  <a:gd name="T10" fmla="*/ 0 60000 65536"/>
                  <a:gd name="T11" fmla="*/ 0 60000 65536"/>
                  <a:gd name="T12" fmla="*/ 0 60000 65536"/>
                  <a:gd name="T13" fmla="*/ 0 60000 65536"/>
                  <a:gd name="T14" fmla="*/ 0 60000 65536"/>
                  <a:gd name="T15" fmla="*/ 0 w 11"/>
                  <a:gd name="T16" fmla="*/ 0 h 9"/>
                  <a:gd name="T17" fmla="*/ 11 w 11"/>
                  <a:gd name="T18" fmla="*/ 9 h 9"/>
                </a:gdLst>
                <a:ahLst/>
                <a:cxnLst>
                  <a:cxn ang="T10">
                    <a:pos x="T0" y="T1"/>
                  </a:cxn>
                  <a:cxn ang="T11">
                    <a:pos x="T2" y="T3"/>
                  </a:cxn>
                  <a:cxn ang="T12">
                    <a:pos x="T4" y="T5"/>
                  </a:cxn>
                  <a:cxn ang="T13">
                    <a:pos x="T6" y="T7"/>
                  </a:cxn>
                  <a:cxn ang="T14">
                    <a:pos x="T8" y="T9"/>
                  </a:cxn>
                </a:cxnLst>
                <a:rect l="T15" t="T16" r="T17" b="T18"/>
                <a:pathLst>
                  <a:path w="11" h="9">
                    <a:moveTo>
                      <a:pt x="1" y="2"/>
                    </a:moveTo>
                    <a:lnTo>
                      <a:pt x="0" y="4"/>
                    </a:lnTo>
                    <a:lnTo>
                      <a:pt x="1" y="9"/>
                    </a:lnTo>
                    <a:lnTo>
                      <a:pt x="11" y="0"/>
                    </a:lnTo>
                    <a:lnTo>
                      <a:pt x="1" y="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5" name="Freeform 242"/>
              <p:cNvSpPr>
                <a:spLocks noChangeAspect="1"/>
              </p:cNvSpPr>
              <p:nvPr/>
            </p:nvSpPr>
            <p:spPr bwMode="gray">
              <a:xfrm>
                <a:off x="11911587" y="2357467"/>
                <a:ext cx="7285" cy="14573"/>
              </a:xfrm>
              <a:custGeom>
                <a:avLst/>
                <a:gdLst>
                  <a:gd name="T0" fmla="*/ 5 w 15"/>
                  <a:gd name="T1" fmla="*/ 0 h 34"/>
                  <a:gd name="T2" fmla="*/ 0 w 15"/>
                  <a:gd name="T3" fmla="*/ 0 h 34"/>
                  <a:gd name="T4" fmla="*/ 0 w 15"/>
                  <a:gd name="T5" fmla="*/ 23 h 34"/>
                  <a:gd name="T6" fmla="*/ 4 w 15"/>
                  <a:gd name="T7" fmla="*/ 34 h 34"/>
                  <a:gd name="T8" fmla="*/ 11 w 15"/>
                  <a:gd name="T9" fmla="*/ 34 h 34"/>
                  <a:gd name="T10" fmla="*/ 15 w 15"/>
                  <a:gd name="T11" fmla="*/ 24 h 34"/>
                  <a:gd name="T12" fmla="*/ 14 w 15"/>
                  <a:gd name="T13" fmla="*/ 5 h 34"/>
                  <a:gd name="T14" fmla="*/ 5 w 15"/>
                  <a:gd name="T15" fmla="*/ 0 h 34"/>
                  <a:gd name="T16" fmla="*/ 0 60000 65536"/>
                  <a:gd name="T17" fmla="*/ 0 60000 65536"/>
                  <a:gd name="T18" fmla="*/ 0 60000 65536"/>
                  <a:gd name="T19" fmla="*/ 0 60000 65536"/>
                  <a:gd name="T20" fmla="*/ 0 60000 65536"/>
                  <a:gd name="T21" fmla="*/ 0 60000 65536"/>
                  <a:gd name="T22" fmla="*/ 0 60000 65536"/>
                  <a:gd name="T23" fmla="*/ 0 60000 65536"/>
                  <a:gd name="T24" fmla="*/ 0 w 15"/>
                  <a:gd name="T25" fmla="*/ 0 h 34"/>
                  <a:gd name="T26" fmla="*/ 15 w 15"/>
                  <a:gd name="T27" fmla="*/ 34 h 3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 h="34">
                    <a:moveTo>
                      <a:pt x="5" y="0"/>
                    </a:moveTo>
                    <a:lnTo>
                      <a:pt x="0" y="0"/>
                    </a:lnTo>
                    <a:lnTo>
                      <a:pt x="0" y="23"/>
                    </a:lnTo>
                    <a:lnTo>
                      <a:pt x="4" y="34"/>
                    </a:lnTo>
                    <a:lnTo>
                      <a:pt x="11" y="34"/>
                    </a:lnTo>
                    <a:lnTo>
                      <a:pt x="15" y="24"/>
                    </a:lnTo>
                    <a:lnTo>
                      <a:pt x="14" y="5"/>
                    </a:lnTo>
                    <a:lnTo>
                      <a:pt x="5"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6" name="Freeform 243"/>
              <p:cNvSpPr>
                <a:spLocks noChangeAspect="1"/>
              </p:cNvSpPr>
              <p:nvPr/>
            </p:nvSpPr>
            <p:spPr bwMode="gray">
              <a:xfrm>
                <a:off x="11891555" y="2505024"/>
                <a:ext cx="9105" cy="3643"/>
              </a:xfrm>
              <a:custGeom>
                <a:avLst/>
                <a:gdLst>
                  <a:gd name="T0" fmla="*/ 13 w 13"/>
                  <a:gd name="T1" fmla="*/ 0 h 18"/>
                  <a:gd name="T2" fmla="*/ 4 w 13"/>
                  <a:gd name="T3" fmla="*/ 4 h 18"/>
                  <a:gd name="T4" fmla="*/ 0 w 13"/>
                  <a:gd name="T5" fmla="*/ 18 h 18"/>
                  <a:gd name="T6" fmla="*/ 11 w 13"/>
                  <a:gd name="T7" fmla="*/ 11 h 18"/>
                  <a:gd name="T8" fmla="*/ 13 w 13"/>
                  <a:gd name="T9" fmla="*/ 0 h 18"/>
                  <a:gd name="T10" fmla="*/ 0 60000 65536"/>
                  <a:gd name="T11" fmla="*/ 0 60000 65536"/>
                  <a:gd name="T12" fmla="*/ 0 60000 65536"/>
                  <a:gd name="T13" fmla="*/ 0 60000 65536"/>
                  <a:gd name="T14" fmla="*/ 0 60000 65536"/>
                  <a:gd name="T15" fmla="*/ 0 w 13"/>
                  <a:gd name="T16" fmla="*/ 0 h 18"/>
                  <a:gd name="T17" fmla="*/ 13 w 13"/>
                  <a:gd name="T18" fmla="*/ 18 h 18"/>
                </a:gdLst>
                <a:ahLst/>
                <a:cxnLst>
                  <a:cxn ang="T10">
                    <a:pos x="T0" y="T1"/>
                  </a:cxn>
                  <a:cxn ang="T11">
                    <a:pos x="T2" y="T3"/>
                  </a:cxn>
                  <a:cxn ang="T12">
                    <a:pos x="T4" y="T5"/>
                  </a:cxn>
                  <a:cxn ang="T13">
                    <a:pos x="T6" y="T7"/>
                  </a:cxn>
                  <a:cxn ang="T14">
                    <a:pos x="T8" y="T9"/>
                  </a:cxn>
                </a:cxnLst>
                <a:rect l="T15" t="T16" r="T17" b="T18"/>
                <a:pathLst>
                  <a:path w="13" h="18">
                    <a:moveTo>
                      <a:pt x="13" y="0"/>
                    </a:moveTo>
                    <a:lnTo>
                      <a:pt x="4" y="4"/>
                    </a:lnTo>
                    <a:lnTo>
                      <a:pt x="0" y="18"/>
                    </a:lnTo>
                    <a:lnTo>
                      <a:pt x="11" y="11"/>
                    </a:lnTo>
                    <a:lnTo>
                      <a:pt x="13"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7" name="Freeform 244"/>
              <p:cNvSpPr>
                <a:spLocks noChangeAspect="1"/>
              </p:cNvSpPr>
              <p:nvPr/>
            </p:nvSpPr>
            <p:spPr bwMode="gray">
              <a:xfrm>
                <a:off x="10826175" y="2020457"/>
                <a:ext cx="491713" cy="153021"/>
              </a:xfrm>
              <a:custGeom>
                <a:avLst/>
                <a:gdLst>
                  <a:gd name="T0" fmla="*/ 681 w 916"/>
                  <a:gd name="T1" fmla="*/ 156 h 307"/>
                  <a:gd name="T2" fmla="*/ 722 w 916"/>
                  <a:gd name="T3" fmla="*/ 176 h 307"/>
                  <a:gd name="T4" fmla="*/ 753 w 916"/>
                  <a:gd name="T5" fmla="*/ 188 h 307"/>
                  <a:gd name="T6" fmla="*/ 785 w 916"/>
                  <a:gd name="T7" fmla="*/ 188 h 307"/>
                  <a:gd name="T8" fmla="*/ 784 w 916"/>
                  <a:gd name="T9" fmla="*/ 215 h 307"/>
                  <a:gd name="T10" fmla="*/ 798 w 916"/>
                  <a:gd name="T11" fmla="*/ 224 h 307"/>
                  <a:gd name="T12" fmla="*/ 867 w 916"/>
                  <a:gd name="T13" fmla="*/ 238 h 307"/>
                  <a:gd name="T14" fmla="*/ 906 w 916"/>
                  <a:gd name="T15" fmla="*/ 260 h 307"/>
                  <a:gd name="T16" fmla="*/ 858 w 916"/>
                  <a:gd name="T17" fmla="*/ 294 h 307"/>
                  <a:gd name="T18" fmla="*/ 795 w 916"/>
                  <a:gd name="T19" fmla="*/ 304 h 307"/>
                  <a:gd name="T20" fmla="*/ 692 w 916"/>
                  <a:gd name="T21" fmla="*/ 297 h 307"/>
                  <a:gd name="T22" fmla="*/ 621 w 916"/>
                  <a:gd name="T23" fmla="*/ 307 h 307"/>
                  <a:gd name="T24" fmla="*/ 617 w 916"/>
                  <a:gd name="T25" fmla="*/ 293 h 307"/>
                  <a:gd name="T26" fmla="*/ 670 w 916"/>
                  <a:gd name="T27" fmla="*/ 260 h 307"/>
                  <a:gd name="T28" fmla="*/ 661 w 916"/>
                  <a:gd name="T29" fmla="*/ 241 h 307"/>
                  <a:gd name="T30" fmla="*/ 577 w 916"/>
                  <a:gd name="T31" fmla="*/ 219 h 307"/>
                  <a:gd name="T32" fmla="*/ 545 w 916"/>
                  <a:gd name="T33" fmla="*/ 181 h 307"/>
                  <a:gd name="T34" fmla="*/ 502 w 916"/>
                  <a:gd name="T35" fmla="*/ 150 h 307"/>
                  <a:gd name="T36" fmla="*/ 459 w 916"/>
                  <a:gd name="T37" fmla="*/ 146 h 307"/>
                  <a:gd name="T38" fmla="*/ 384 w 916"/>
                  <a:gd name="T39" fmla="*/ 112 h 307"/>
                  <a:gd name="T40" fmla="*/ 325 w 916"/>
                  <a:gd name="T41" fmla="*/ 100 h 307"/>
                  <a:gd name="T42" fmla="*/ 299 w 916"/>
                  <a:gd name="T43" fmla="*/ 104 h 307"/>
                  <a:gd name="T44" fmla="*/ 262 w 916"/>
                  <a:gd name="T45" fmla="*/ 97 h 307"/>
                  <a:gd name="T46" fmla="*/ 238 w 916"/>
                  <a:gd name="T47" fmla="*/ 80 h 307"/>
                  <a:gd name="T48" fmla="*/ 271 w 916"/>
                  <a:gd name="T49" fmla="*/ 63 h 307"/>
                  <a:gd name="T50" fmla="*/ 255 w 916"/>
                  <a:gd name="T51" fmla="*/ 51 h 307"/>
                  <a:gd name="T52" fmla="*/ 165 w 916"/>
                  <a:gd name="T53" fmla="*/ 56 h 307"/>
                  <a:gd name="T54" fmla="*/ 124 w 916"/>
                  <a:gd name="T55" fmla="*/ 89 h 307"/>
                  <a:gd name="T56" fmla="*/ 78 w 916"/>
                  <a:gd name="T57" fmla="*/ 110 h 307"/>
                  <a:gd name="T58" fmla="*/ 36 w 916"/>
                  <a:gd name="T59" fmla="*/ 132 h 307"/>
                  <a:gd name="T60" fmla="*/ 28 w 916"/>
                  <a:gd name="T61" fmla="*/ 123 h 307"/>
                  <a:gd name="T62" fmla="*/ 22 w 916"/>
                  <a:gd name="T63" fmla="*/ 109 h 307"/>
                  <a:gd name="T64" fmla="*/ 41 w 916"/>
                  <a:gd name="T65" fmla="*/ 100 h 307"/>
                  <a:gd name="T66" fmla="*/ 65 w 916"/>
                  <a:gd name="T67" fmla="*/ 48 h 307"/>
                  <a:gd name="T68" fmla="*/ 125 w 916"/>
                  <a:gd name="T69" fmla="*/ 21 h 307"/>
                  <a:gd name="T70" fmla="*/ 275 w 916"/>
                  <a:gd name="T71" fmla="*/ 0 h 307"/>
                  <a:gd name="T72" fmla="*/ 355 w 916"/>
                  <a:gd name="T73" fmla="*/ 6 h 307"/>
                  <a:gd name="T74" fmla="*/ 408 w 916"/>
                  <a:gd name="T75" fmla="*/ 17 h 307"/>
                  <a:gd name="T76" fmla="*/ 449 w 916"/>
                  <a:gd name="T77" fmla="*/ 51 h 307"/>
                  <a:gd name="T78" fmla="*/ 514 w 916"/>
                  <a:gd name="T79" fmla="*/ 69 h 307"/>
                  <a:gd name="T80" fmla="*/ 544 w 916"/>
                  <a:gd name="T81" fmla="*/ 80 h 307"/>
                  <a:gd name="T82" fmla="*/ 545 w 916"/>
                  <a:gd name="T83" fmla="*/ 89 h 307"/>
                  <a:gd name="T84" fmla="*/ 594 w 916"/>
                  <a:gd name="T85" fmla="*/ 118 h 307"/>
                  <a:gd name="T86" fmla="*/ 656 w 916"/>
                  <a:gd name="T87" fmla="*/ 139 h 30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916"/>
                  <a:gd name="T133" fmla="*/ 0 h 307"/>
                  <a:gd name="T134" fmla="*/ 916 w 916"/>
                  <a:gd name="T135" fmla="*/ 307 h 307"/>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916" h="307">
                    <a:moveTo>
                      <a:pt x="656" y="139"/>
                    </a:moveTo>
                    <a:lnTo>
                      <a:pt x="657" y="142"/>
                    </a:lnTo>
                    <a:lnTo>
                      <a:pt x="681" y="156"/>
                    </a:lnTo>
                    <a:lnTo>
                      <a:pt x="700" y="172"/>
                    </a:lnTo>
                    <a:lnTo>
                      <a:pt x="713" y="176"/>
                    </a:lnTo>
                    <a:lnTo>
                      <a:pt x="722" y="176"/>
                    </a:lnTo>
                    <a:lnTo>
                      <a:pt x="730" y="179"/>
                    </a:lnTo>
                    <a:lnTo>
                      <a:pt x="735" y="183"/>
                    </a:lnTo>
                    <a:lnTo>
                      <a:pt x="753" y="188"/>
                    </a:lnTo>
                    <a:lnTo>
                      <a:pt x="764" y="188"/>
                    </a:lnTo>
                    <a:lnTo>
                      <a:pt x="776" y="186"/>
                    </a:lnTo>
                    <a:lnTo>
                      <a:pt x="785" y="188"/>
                    </a:lnTo>
                    <a:lnTo>
                      <a:pt x="790" y="196"/>
                    </a:lnTo>
                    <a:lnTo>
                      <a:pt x="790" y="204"/>
                    </a:lnTo>
                    <a:lnTo>
                      <a:pt x="784" y="215"/>
                    </a:lnTo>
                    <a:lnTo>
                      <a:pt x="784" y="219"/>
                    </a:lnTo>
                    <a:lnTo>
                      <a:pt x="786" y="222"/>
                    </a:lnTo>
                    <a:lnTo>
                      <a:pt x="798" y="224"/>
                    </a:lnTo>
                    <a:lnTo>
                      <a:pt x="846" y="223"/>
                    </a:lnTo>
                    <a:lnTo>
                      <a:pt x="856" y="226"/>
                    </a:lnTo>
                    <a:lnTo>
                      <a:pt x="867" y="238"/>
                    </a:lnTo>
                    <a:lnTo>
                      <a:pt x="871" y="244"/>
                    </a:lnTo>
                    <a:lnTo>
                      <a:pt x="892" y="258"/>
                    </a:lnTo>
                    <a:lnTo>
                      <a:pt x="906" y="260"/>
                    </a:lnTo>
                    <a:lnTo>
                      <a:pt x="915" y="264"/>
                    </a:lnTo>
                    <a:lnTo>
                      <a:pt x="916" y="274"/>
                    </a:lnTo>
                    <a:lnTo>
                      <a:pt x="858" y="294"/>
                    </a:lnTo>
                    <a:lnTo>
                      <a:pt x="841" y="301"/>
                    </a:lnTo>
                    <a:lnTo>
                      <a:pt x="820" y="305"/>
                    </a:lnTo>
                    <a:lnTo>
                      <a:pt x="795" y="304"/>
                    </a:lnTo>
                    <a:lnTo>
                      <a:pt x="781" y="299"/>
                    </a:lnTo>
                    <a:lnTo>
                      <a:pt x="764" y="298"/>
                    </a:lnTo>
                    <a:lnTo>
                      <a:pt x="692" y="297"/>
                    </a:lnTo>
                    <a:lnTo>
                      <a:pt x="656" y="301"/>
                    </a:lnTo>
                    <a:lnTo>
                      <a:pt x="634" y="307"/>
                    </a:lnTo>
                    <a:lnTo>
                      <a:pt x="621" y="307"/>
                    </a:lnTo>
                    <a:lnTo>
                      <a:pt x="614" y="305"/>
                    </a:lnTo>
                    <a:lnTo>
                      <a:pt x="611" y="299"/>
                    </a:lnTo>
                    <a:lnTo>
                      <a:pt x="617" y="293"/>
                    </a:lnTo>
                    <a:lnTo>
                      <a:pt x="634" y="278"/>
                    </a:lnTo>
                    <a:lnTo>
                      <a:pt x="649" y="269"/>
                    </a:lnTo>
                    <a:lnTo>
                      <a:pt x="670" y="260"/>
                    </a:lnTo>
                    <a:lnTo>
                      <a:pt x="672" y="250"/>
                    </a:lnTo>
                    <a:lnTo>
                      <a:pt x="671" y="246"/>
                    </a:lnTo>
                    <a:lnTo>
                      <a:pt x="661" y="241"/>
                    </a:lnTo>
                    <a:lnTo>
                      <a:pt x="635" y="233"/>
                    </a:lnTo>
                    <a:lnTo>
                      <a:pt x="586" y="228"/>
                    </a:lnTo>
                    <a:lnTo>
                      <a:pt x="577" y="219"/>
                    </a:lnTo>
                    <a:lnTo>
                      <a:pt x="563" y="211"/>
                    </a:lnTo>
                    <a:lnTo>
                      <a:pt x="553" y="198"/>
                    </a:lnTo>
                    <a:lnTo>
                      <a:pt x="545" y="181"/>
                    </a:lnTo>
                    <a:lnTo>
                      <a:pt x="542" y="165"/>
                    </a:lnTo>
                    <a:lnTo>
                      <a:pt x="531" y="153"/>
                    </a:lnTo>
                    <a:lnTo>
                      <a:pt x="502" y="150"/>
                    </a:lnTo>
                    <a:lnTo>
                      <a:pt x="475" y="151"/>
                    </a:lnTo>
                    <a:lnTo>
                      <a:pt x="465" y="150"/>
                    </a:lnTo>
                    <a:lnTo>
                      <a:pt x="459" y="146"/>
                    </a:lnTo>
                    <a:lnTo>
                      <a:pt x="429" y="140"/>
                    </a:lnTo>
                    <a:lnTo>
                      <a:pt x="403" y="129"/>
                    </a:lnTo>
                    <a:lnTo>
                      <a:pt x="384" y="112"/>
                    </a:lnTo>
                    <a:lnTo>
                      <a:pt x="371" y="105"/>
                    </a:lnTo>
                    <a:lnTo>
                      <a:pt x="335" y="104"/>
                    </a:lnTo>
                    <a:lnTo>
                      <a:pt x="325" y="100"/>
                    </a:lnTo>
                    <a:lnTo>
                      <a:pt x="318" y="100"/>
                    </a:lnTo>
                    <a:lnTo>
                      <a:pt x="309" y="103"/>
                    </a:lnTo>
                    <a:lnTo>
                      <a:pt x="299" y="104"/>
                    </a:lnTo>
                    <a:lnTo>
                      <a:pt x="287" y="101"/>
                    </a:lnTo>
                    <a:lnTo>
                      <a:pt x="284" y="98"/>
                    </a:lnTo>
                    <a:lnTo>
                      <a:pt x="262" y="97"/>
                    </a:lnTo>
                    <a:lnTo>
                      <a:pt x="248" y="93"/>
                    </a:lnTo>
                    <a:lnTo>
                      <a:pt x="243" y="90"/>
                    </a:lnTo>
                    <a:lnTo>
                      <a:pt x="238" y="80"/>
                    </a:lnTo>
                    <a:lnTo>
                      <a:pt x="238" y="76"/>
                    </a:lnTo>
                    <a:lnTo>
                      <a:pt x="266" y="69"/>
                    </a:lnTo>
                    <a:lnTo>
                      <a:pt x="271" y="63"/>
                    </a:lnTo>
                    <a:lnTo>
                      <a:pt x="269" y="57"/>
                    </a:lnTo>
                    <a:lnTo>
                      <a:pt x="258" y="56"/>
                    </a:lnTo>
                    <a:lnTo>
                      <a:pt x="255" y="51"/>
                    </a:lnTo>
                    <a:lnTo>
                      <a:pt x="197" y="46"/>
                    </a:lnTo>
                    <a:lnTo>
                      <a:pt x="181" y="47"/>
                    </a:lnTo>
                    <a:lnTo>
                      <a:pt x="165" y="56"/>
                    </a:lnTo>
                    <a:lnTo>
                      <a:pt x="153" y="69"/>
                    </a:lnTo>
                    <a:lnTo>
                      <a:pt x="143" y="82"/>
                    </a:lnTo>
                    <a:lnTo>
                      <a:pt x="124" y="89"/>
                    </a:lnTo>
                    <a:lnTo>
                      <a:pt x="102" y="91"/>
                    </a:lnTo>
                    <a:lnTo>
                      <a:pt x="89" y="95"/>
                    </a:lnTo>
                    <a:lnTo>
                      <a:pt x="78" y="110"/>
                    </a:lnTo>
                    <a:lnTo>
                      <a:pt x="63" y="112"/>
                    </a:lnTo>
                    <a:lnTo>
                      <a:pt x="59" y="114"/>
                    </a:lnTo>
                    <a:lnTo>
                      <a:pt x="36" y="132"/>
                    </a:lnTo>
                    <a:lnTo>
                      <a:pt x="33" y="132"/>
                    </a:lnTo>
                    <a:lnTo>
                      <a:pt x="32" y="128"/>
                    </a:lnTo>
                    <a:lnTo>
                      <a:pt x="28" y="123"/>
                    </a:lnTo>
                    <a:lnTo>
                      <a:pt x="0" y="124"/>
                    </a:lnTo>
                    <a:lnTo>
                      <a:pt x="0" y="121"/>
                    </a:lnTo>
                    <a:lnTo>
                      <a:pt x="22" y="109"/>
                    </a:lnTo>
                    <a:lnTo>
                      <a:pt x="37" y="107"/>
                    </a:lnTo>
                    <a:lnTo>
                      <a:pt x="39" y="104"/>
                    </a:lnTo>
                    <a:lnTo>
                      <a:pt x="41" y="100"/>
                    </a:lnTo>
                    <a:lnTo>
                      <a:pt x="41" y="70"/>
                    </a:lnTo>
                    <a:lnTo>
                      <a:pt x="46" y="62"/>
                    </a:lnTo>
                    <a:lnTo>
                      <a:pt x="65" y="48"/>
                    </a:lnTo>
                    <a:lnTo>
                      <a:pt x="93" y="36"/>
                    </a:lnTo>
                    <a:lnTo>
                      <a:pt x="99" y="35"/>
                    </a:lnTo>
                    <a:lnTo>
                      <a:pt x="125" y="21"/>
                    </a:lnTo>
                    <a:lnTo>
                      <a:pt x="185" y="8"/>
                    </a:lnTo>
                    <a:lnTo>
                      <a:pt x="206" y="0"/>
                    </a:lnTo>
                    <a:lnTo>
                      <a:pt x="275" y="0"/>
                    </a:lnTo>
                    <a:lnTo>
                      <a:pt x="305" y="6"/>
                    </a:lnTo>
                    <a:lnTo>
                      <a:pt x="336" y="7"/>
                    </a:lnTo>
                    <a:lnTo>
                      <a:pt x="355" y="6"/>
                    </a:lnTo>
                    <a:lnTo>
                      <a:pt x="366" y="15"/>
                    </a:lnTo>
                    <a:lnTo>
                      <a:pt x="374" y="18"/>
                    </a:lnTo>
                    <a:lnTo>
                      <a:pt x="408" y="17"/>
                    </a:lnTo>
                    <a:lnTo>
                      <a:pt x="418" y="21"/>
                    </a:lnTo>
                    <a:lnTo>
                      <a:pt x="441" y="41"/>
                    </a:lnTo>
                    <a:lnTo>
                      <a:pt x="449" y="51"/>
                    </a:lnTo>
                    <a:lnTo>
                      <a:pt x="465" y="66"/>
                    </a:lnTo>
                    <a:lnTo>
                      <a:pt x="480" y="70"/>
                    </a:lnTo>
                    <a:lnTo>
                      <a:pt x="514" y="69"/>
                    </a:lnTo>
                    <a:lnTo>
                      <a:pt x="524" y="74"/>
                    </a:lnTo>
                    <a:lnTo>
                      <a:pt x="538" y="74"/>
                    </a:lnTo>
                    <a:lnTo>
                      <a:pt x="544" y="80"/>
                    </a:lnTo>
                    <a:lnTo>
                      <a:pt x="538" y="80"/>
                    </a:lnTo>
                    <a:lnTo>
                      <a:pt x="537" y="85"/>
                    </a:lnTo>
                    <a:lnTo>
                      <a:pt x="545" y="89"/>
                    </a:lnTo>
                    <a:lnTo>
                      <a:pt x="563" y="92"/>
                    </a:lnTo>
                    <a:lnTo>
                      <a:pt x="575" y="98"/>
                    </a:lnTo>
                    <a:lnTo>
                      <a:pt x="594" y="118"/>
                    </a:lnTo>
                    <a:lnTo>
                      <a:pt x="621" y="125"/>
                    </a:lnTo>
                    <a:lnTo>
                      <a:pt x="641" y="135"/>
                    </a:lnTo>
                    <a:lnTo>
                      <a:pt x="656" y="13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8" name="Freeform 245"/>
              <p:cNvSpPr>
                <a:spLocks noChangeAspect="1"/>
              </p:cNvSpPr>
              <p:nvPr/>
            </p:nvSpPr>
            <p:spPr bwMode="gray">
              <a:xfrm>
                <a:off x="10902664" y="2078751"/>
                <a:ext cx="27318" cy="18217"/>
              </a:xfrm>
              <a:custGeom>
                <a:avLst/>
                <a:gdLst>
                  <a:gd name="T0" fmla="*/ 36 w 46"/>
                  <a:gd name="T1" fmla="*/ 1 h 42"/>
                  <a:gd name="T2" fmla="*/ 38 w 46"/>
                  <a:gd name="T3" fmla="*/ 11 h 42"/>
                  <a:gd name="T4" fmla="*/ 42 w 46"/>
                  <a:gd name="T5" fmla="*/ 16 h 42"/>
                  <a:gd name="T6" fmla="*/ 46 w 46"/>
                  <a:gd name="T7" fmla="*/ 34 h 42"/>
                  <a:gd name="T8" fmla="*/ 21 w 46"/>
                  <a:gd name="T9" fmla="*/ 42 h 42"/>
                  <a:gd name="T10" fmla="*/ 11 w 46"/>
                  <a:gd name="T11" fmla="*/ 42 h 42"/>
                  <a:gd name="T12" fmla="*/ 7 w 46"/>
                  <a:gd name="T13" fmla="*/ 38 h 42"/>
                  <a:gd name="T14" fmla="*/ 2 w 46"/>
                  <a:gd name="T15" fmla="*/ 35 h 42"/>
                  <a:gd name="T16" fmla="*/ 0 w 46"/>
                  <a:gd name="T17" fmla="*/ 26 h 42"/>
                  <a:gd name="T18" fmla="*/ 15 w 46"/>
                  <a:gd name="T19" fmla="*/ 33 h 42"/>
                  <a:gd name="T20" fmla="*/ 18 w 46"/>
                  <a:gd name="T21" fmla="*/ 24 h 42"/>
                  <a:gd name="T22" fmla="*/ 15 w 46"/>
                  <a:gd name="T23" fmla="*/ 17 h 42"/>
                  <a:gd name="T24" fmla="*/ 13 w 46"/>
                  <a:gd name="T25" fmla="*/ 11 h 42"/>
                  <a:gd name="T26" fmla="*/ 15 w 46"/>
                  <a:gd name="T27" fmla="*/ 2 h 42"/>
                  <a:gd name="T28" fmla="*/ 26 w 46"/>
                  <a:gd name="T29" fmla="*/ 0 h 42"/>
                  <a:gd name="T30" fmla="*/ 32 w 46"/>
                  <a:gd name="T31" fmla="*/ 1 h 42"/>
                  <a:gd name="T32" fmla="*/ 36 w 46"/>
                  <a:gd name="T33" fmla="*/ 3 h 42"/>
                  <a:gd name="T34" fmla="*/ 36 w 46"/>
                  <a:gd name="T35" fmla="*/ 1 h 42"/>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46"/>
                  <a:gd name="T55" fmla="*/ 0 h 42"/>
                  <a:gd name="T56" fmla="*/ 46 w 46"/>
                  <a:gd name="T57" fmla="*/ 42 h 42"/>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46" h="42">
                    <a:moveTo>
                      <a:pt x="36" y="1"/>
                    </a:moveTo>
                    <a:lnTo>
                      <a:pt x="38" y="11"/>
                    </a:lnTo>
                    <a:lnTo>
                      <a:pt x="42" y="16"/>
                    </a:lnTo>
                    <a:lnTo>
                      <a:pt x="46" y="34"/>
                    </a:lnTo>
                    <a:lnTo>
                      <a:pt x="21" y="42"/>
                    </a:lnTo>
                    <a:lnTo>
                      <a:pt x="11" y="42"/>
                    </a:lnTo>
                    <a:lnTo>
                      <a:pt x="7" y="38"/>
                    </a:lnTo>
                    <a:lnTo>
                      <a:pt x="2" y="35"/>
                    </a:lnTo>
                    <a:lnTo>
                      <a:pt x="0" y="26"/>
                    </a:lnTo>
                    <a:lnTo>
                      <a:pt x="15" y="33"/>
                    </a:lnTo>
                    <a:lnTo>
                      <a:pt x="18" y="24"/>
                    </a:lnTo>
                    <a:lnTo>
                      <a:pt x="15" y="17"/>
                    </a:lnTo>
                    <a:lnTo>
                      <a:pt x="13" y="11"/>
                    </a:lnTo>
                    <a:lnTo>
                      <a:pt x="15" y="2"/>
                    </a:lnTo>
                    <a:lnTo>
                      <a:pt x="26" y="0"/>
                    </a:lnTo>
                    <a:lnTo>
                      <a:pt x="32" y="1"/>
                    </a:lnTo>
                    <a:lnTo>
                      <a:pt x="36" y="3"/>
                    </a:lnTo>
                    <a:lnTo>
                      <a:pt x="36"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59" name="Freeform 246"/>
              <p:cNvSpPr>
                <a:spLocks noChangeAspect="1"/>
              </p:cNvSpPr>
              <p:nvPr/>
            </p:nvSpPr>
            <p:spPr bwMode="gray">
              <a:xfrm>
                <a:off x="11112098" y="2053247"/>
                <a:ext cx="49171" cy="25504"/>
              </a:xfrm>
              <a:custGeom>
                <a:avLst/>
                <a:gdLst>
                  <a:gd name="T0" fmla="*/ 57 w 87"/>
                  <a:gd name="T1" fmla="*/ 22 h 54"/>
                  <a:gd name="T2" fmla="*/ 77 w 87"/>
                  <a:gd name="T3" fmla="*/ 34 h 54"/>
                  <a:gd name="T4" fmla="*/ 84 w 87"/>
                  <a:gd name="T5" fmla="*/ 42 h 54"/>
                  <a:gd name="T6" fmla="*/ 87 w 87"/>
                  <a:gd name="T7" fmla="*/ 54 h 54"/>
                  <a:gd name="T8" fmla="*/ 73 w 87"/>
                  <a:gd name="T9" fmla="*/ 53 h 54"/>
                  <a:gd name="T10" fmla="*/ 56 w 87"/>
                  <a:gd name="T11" fmla="*/ 42 h 54"/>
                  <a:gd name="T12" fmla="*/ 46 w 87"/>
                  <a:gd name="T13" fmla="*/ 26 h 54"/>
                  <a:gd name="T14" fmla="*/ 37 w 87"/>
                  <a:gd name="T15" fmla="*/ 18 h 54"/>
                  <a:gd name="T16" fmla="*/ 16 w 87"/>
                  <a:gd name="T17" fmla="*/ 15 h 54"/>
                  <a:gd name="T18" fmla="*/ 11 w 87"/>
                  <a:gd name="T19" fmla="*/ 13 h 54"/>
                  <a:gd name="T20" fmla="*/ 2 w 87"/>
                  <a:gd name="T21" fmla="*/ 8 h 54"/>
                  <a:gd name="T22" fmla="*/ 0 w 87"/>
                  <a:gd name="T23" fmla="*/ 4 h 54"/>
                  <a:gd name="T24" fmla="*/ 0 w 87"/>
                  <a:gd name="T25" fmla="*/ 0 h 54"/>
                  <a:gd name="T26" fmla="*/ 23 w 87"/>
                  <a:gd name="T27" fmla="*/ 1 h 54"/>
                  <a:gd name="T28" fmla="*/ 57 w 87"/>
                  <a:gd name="T29" fmla="*/ 22 h 5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87"/>
                  <a:gd name="T46" fmla="*/ 0 h 54"/>
                  <a:gd name="T47" fmla="*/ 87 w 87"/>
                  <a:gd name="T48" fmla="*/ 54 h 54"/>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87" h="54">
                    <a:moveTo>
                      <a:pt x="57" y="22"/>
                    </a:moveTo>
                    <a:lnTo>
                      <a:pt x="77" y="34"/>
                    </a:lnTo>
                    <a:lnTo>
                      <a:pt x="84" y="42"/>
                    </a:lnTo>
                    <a:lnTo>
                      <a:pt x="87" y="54"/>
                    </a:lnTo>
                    <a:lnTo>
                      <a:pt x="73" y="53"/>
                    </a:lnTo>
                    <a:lnTo>
                      <a:pt x="56" y="42"/>
                    </a:lnTo>
                    <a:lnTo>
                      <a:pt x="46" y="26"/>
                    </a:lnTo>
                    <a:lnTo>
                      <a:pt x="37" y="18"/>
                    </a:lnTo>
                    <a:lnTo>
                      <a:pt x="16" y="15"/>
                    </a:lnTo>
                    <a:lnTo>
                      <a:pt x="11" y="13"/>
                    </a:lnTo>
                    <a:lnTo>
                      <a:pt x="2" y="8"/>
                    </a:lnTo>
                    <a:lnTo>
                      <a:pt x="0" y="4"/>
                    </a:lnTo>
                    <a:lnTo>
                      <a:pt x="0" y="0"/>
                    </a:lnTo>
                    <a:lnTo>
                      <a:pt x="23" y="1"/>
                    </a:lnTo>
                    <a:lnTo>
                      <a:pt x="57" y="2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0" name="Freeform 247"/>
              <p:cNvSpPr>
                <a:spLocks noChangeAspect="1"/>
              </p:cNvSpPr>
              <p:nvPr/>
            </p:nvSpPr>
            <p:spPr bwMode="gray">
              <a:xfrm>
                <a:off x="11836920" y="2275492"/>
                <a:ext cx="9105" cy="5464"/>
              </a:xfrm>
              <a:custGeom>
                <a:avLst/>
                <a:gdLst>
                  <a:gd name="T0" fmla="*/ 9 w 12"/>
                  <a:gd name="T1" fmla="*/ 1 h 13"/>
                  <a:gd name="T2" fmla="*/ 0 w 12"/>
                  <a:gd name="T3" fmla="*/ 0 h 13"/>
                  <a:gd name="T4" fmla="*/ 3 w 12"/>
                  <a:gd name="T5" fmla="*/ 9 h 13"/>
                  <a:gd name="T6" fmla="*/ 9 w 12"/>
                  <a:gd name="T7" fmla="*/ 13 h 13"/>
                  <a:gd name="T8" fmla="*/ 12 w 12"/>
                  <a:gd name="T9" fmla="*/ 11 h 13"/>
                  <a:gd name="T10" fmla="*/ 12 w 12"/>
                  <a:gd name="T11" fmla="*/ 3 h 13"/>
                  <a:gd name="T12" fmla="*/ 9 w 12"/>
                  <a:gd name="T13" fmla="*/ 1 h 13"/>
                  <a:gd name="T14" fmla="*/ 0 60000 65536"/>
                  <a:gd name="T15" fmla="*/ 0 60000 65536"/>
                  <a:gd name="T16" fmla="*/ 0 60000 65536"/>
                  <a:gd name="T17" fmla="*/ 0 60000 65536"/>
                  <a:gd name="T18" fmla="*/ 0 60000 65536"/>
                  <a:gd name="T19" fmla="*/ 0 60000 65536"/>
                  <a:gd name="T20" fmla="*/ 0 60000 65536"/>
                  <a:gd name="T21" fmla="*/ 0 w 12"/>
                  <a:gd name="T22" fmla="*/ 0 h 13"/>
                  <a:gd name="T23" fmla="*/ 12 w 12"/>
                  <a:gd name="T24" fmla="*/ 13 h 13"/>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2" h="13">
                    <a:moveTo>
                      <a:pt x="9" y="1"/>
                    </a:moveTo>
                    <a:lnTo>
                      <a:pt x="0" y="0"/>
                    </a:lnTo>
                    <a:lnTo>
                      <a:pt x="3" y="9"/>
                    </a:lnTo>
                    <a:lnTo>
                      <a:pt x="9" y="13"/>
                    </a:lnTo>
                    <a:lnTo>
                      <a:pt x="12" y="11"/>
                    </a:lnTo>
                    <a:lnTo>
                      <a:pt x="12" y="3"/>
                    </a:lnTo>
                    <a:lnTo>
                      <a:pt x="9"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1" name="Freeform 248"/>
              <p:cNvSpPr>
                <a:spLocks noChangeAspect="1"/>
              </p:cNvSpPr>
              <p:nvPr/>
            </p:nvSpPr>
            <p:spPr bwMode="gray">
              <a:xfrm>
                <a:off x="11924335" y="2419404"/>
                <a:ext cx="5463" cy="21860"/>
              </a:xfrm>
              <a:custGeom>
                <a:avLst/>
                <a:gdLst>
                  <a:gd name="T0" fmla="*/ 7 w 13"/>
                  <a:gd name="T1" fmla="*/ 0 h 29"/>
                  <a:gd name="T2" fmla="*/ 0 w 13"/>
                  <a:gd name="T3" fmla="*/ 27 h 29"/>
                  <a:gd name="T4" fmla="*/ 7 w 13"/>
                  <a:gd name="T5" fmla="*/ 29 h 29"/>
                  <a:gd name="T6" fmla="*/ 13 w 13"/>
                  <a:gd name="T7" fmla="*/ 27 h 29"/>
                  <a:gd name="T8" fmla="*/ 13 w 13"/>
                  <a:gd name="T9" fmla="*/ 18 h 29"/>
                  <a:gd name="T10" fmla="*/ 10 w 13"/>
                  <a:gd name="T11" fmla="*/ 7 h 29"/>
                  <a:gd name="T12" fmla="*/ 7 w 13"/>
                  <a:gd name="T13" fmla="*/ 0 h 29"/>
                  <a:gd name="T14" fmla="*/ 0 60000 65536"/>
                  <a:gd name="T15" fmla="*/ 0 60000 65536"/>
                  <a:gd name="T16" fmla="*/ 0 60000 65536"/>
                  <a:gd name="T17" fmla="*/ 0 60000 65536"/>
                  <a:gd name="T18" fmla="*/ 0 60000 65536"/>
                  <a:gd name="T19" fmla="*/ 0 60000 65536"/>
                  <a:gd name="T20" fmla="*/ 0 60000 65536"/>
                  <a:gd name="T21" fmla="*/ 0 w 13"/>
                  <a:gd name="T22" fmla="*/ 0 h 29"/>
                  <a:gd name="T23" fmla="*/ 13 w 13"/>
                  <a:gd name="T24" fmla="*/ 29 h 2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3" h="29">
                    <a:moveTo>
                      <a:pt x="7" y="0"/>
                    </a:moveTo>
                    <a:lnTo>
                      <a:pt x="0" y="27"/>
                    </a:lnTo>
                    <a:lnTo>
                      <a:pt x="7" y="29"/>
                    </a:lnTo>
                    <a:lnTo>
                      <a:pt x="13" y="27"/>
                    </a:lnTo>
                    <a:lnTo>
                      <a:pt x="13" y="18"/>
                    </a:lnTo>
                    <a:lnTo>
                      <a:pt x="10" y="7"/>
                    </a:lnTo>
                    <a:lnTo>
                      <a:pt x="7"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2" name="Freeform 249"/>
              <p:cNvSpPr>
                <a:spLocks noChangeAspect="1"/>
              </p:cNvSpPr>
              <p:nvPr/>
            </p:nvSpPr>
            <p:spPr bwMode="gray">
              <a:xfrm>
                <a:off x="10729654" y="2135222"/>
                <a:ext cx="12748" cy="10930"/>
              </a:xfrm>
              <a:custGeom>
                <a:avLst/>
                <a:gdLst>
                  <a:gd name="T0" fmla="*/ 22 w 22"/>
                  <a:gd name="T1" fmla="*/ 0 h 25"/>
                  <a:gd name="T2" fmla="*/ 11 w 22"/>
                  <a:gd name="T3" fmla="*/ 0 h 25"/>
                  <a:gd name="T4" fmla="*/ 0 w 22"/>
                  <a:gd name="T5" fmla="*/ 17 h 25"/>
                  <a:gd name="T6" fmla="*/ 1 w 22"/>
                  <a:gd name="T7" fmla="*/ 25 h 25"/>
                  <a:gd name="T8" fmla="*/ 14 w 22"/>
                  <a:gd name="T9" fmla="*/ 16 h 25"/>
                  <a:gd name="T10" fmla="*/ 22 w 22"/>
                  <a:gd name="T11" fmla="*/ 0 h 25"/>
                  <a:gd name="T12" fmla="*/ 0 60000 65536"/>
                  <a:gd name="T13" fmla="*/ 0 60000 65536"/>
                  <a:gd name="T14" fmla="*/ 0 60000 65536"/>
                  <a:gd name="T15" fmla="*/ 0 60000 65536"/>
                  <a:gd name="T16" fmla="*/ 0 60000 65536"/>
                  <a:gd name="T17" fmla="*/ 0 60000 65536"/>
                  <a:gd name="T18" fmla="*/ 0 w 22"/>
                  <a:gd name="T19" fmla="*/ 0 h 25"/>
                  <a:gd name="T20" fmla="*/ 22 w 22"/>
                  <a:gd name="T21" fmla="*/ 25 h 25"/>
                </a:gdLst>
                <a:ahLst/>
                <a:cxnLst>
                  <a:cxn ang="T12">
                    <a:pos x="T0" y="T1"/>
                  </a:cxn>
                  <a:cxn ang="T13">
                    <a:pos x="T2" y="T3"/>
                  </a:cxn>
                  <a:cxn ang="T14">
                    <a:pos x="T4" y="T5"/>
                  </a:cxn>
                  <a:cxn ang="T15">
                    <a:pos x="T6" y="T7"/>
                  </a:cxn>
                  <a:cxn ang="T16">
                    <a:pos x="T8" y="T9"/>
                  </a:cxn>
                  <a:cxn ang="T17">
                    <a:pos x="T10" y="T11"/>
                  </a:cxn>
                </a:cxnLst>
                <a:rect l="T18" t="T19" r="T20" b="T21"/>
                <a:pathLst>
                  <a:path w="22" h="25">
                    <a:moveTo>
                      <a:pt x="22" y="0"/>
                    </a:moveTo>
                    <a:lnTo>
                      <a:pt x="11" y="0"/>
                    </a:lnTo>
                    <a:lnTo>
                      <a:pt x="0" y="17"/>
                    </a:lnTo>
                    <a:lnTo>
                      <a:pt x="1" y="25"/>
                    </a:lnTo>
                    <a:lnTo>
                      <a:pt x="14" y="16"/>
                    </a:lnTo>
                    <a:lnTo>
                      <a:pt x="22"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3" name="Freeform 250"/>
              <p:cNvSpPr>
                <a:spLocks noChangeAspect="1"/>
              </p:cNvSpPr>
              <p:nvPr/>
            </p:nvSpPr>
            <p:spPr bwMode="gray">
              <a:xfrm>
                <a:off x="10254331" y="1922086"/>
                <a:ext cx="9106" cy="16395"/>
              </a:xfrm>
              <a:custGeom>
                <a:avLst/>
                <a:gdLst>
                  <a:gd name="T0" fmla="*/ 8 w 12"/>
                  <a:gd name="T1" fmla="*/ 0 h 24"/>
                  <a:gd name="T2" fmla="*/ 11 w 12"/>
                  <a:gd name="T3" fmla="*/ 0 h 24"/>
                  <a:gd name="T4" fmla="*/ 12 w 12"/>
                  <a:gd name="T5" fmla="*/ 16 h 24"/>
                  <a:gd name="T6" fmla="*/ 9 w 12"/>
                  <a:gd name="T7" fmla="*/ 21 h 24"/>
                  <a:gd name="T8" fmla="*/ 6 w 12"/>
                  <a:gd name="T9" fmla="*/ 24 h 24"/>
                  <a:gd name="T10" fmla="*/ 1 w 12"/>
                  <a:gd name="T11" fmla="*/ 20 h 24"/>
                  <a:gd name="T12" fmla="*/ 0 w 12"/>
                  <a:gd name="T13" fmla="*/ 12 h 24"/>
                  <a:gd name="T14" fmla="*/ 1 w 12"/>
                  <a:gd name="T15" fmla="*/ 9 h 24"/>
                  <a:gd name="T16" fmla="*/ 8 w 12"/>
                  <a:gd name="T17" fmla="*/ 0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24"/>
                  <a:gd name="T29" fmla="*/ 12 w 12"/>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24">
                    <a:moveTo>
                      <a:pt x="8" y="0"/>
                    </a:moveTo>
                    <a:lnTo>
                      <a:pt x="11" y="0"/>
                    </a:lnTo>
                    <a:lnTo>
                      <a:pt x="12" y="16"/>
                    </a:lnTo>
                    <a:lnTo>
                      <a:pt x="9" y="21"/>
                    </a:lnTo>
                    <a:lnTo>
                      <a:pt x="6" y="24"/>
                    </a:lnTo>
                    <a:lnTo>
                      <a:pt x="1" y="20"/>
                    </a:lnTo>
                    <a:lnTo>
                      <a:pt x="0" y="12"/>
                    </a:lnTo>
                    <a:lnTo>
                      <a:pt x="1" y="9"/>
                    </a:lnTo>
                    <a:lnTo>
                      <a:pt x="8"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4" name="Freeform 251"/>
              <p:cNvSpPr>
                <a:spLocks noChangeAspect="1"/>
              </p:cNvSpPr>
              <p:nvPr/>
            </p:nvSpPr>
            <p:spPr bwMode="gray">
              <a:xfrm>
                <a:off x="9296400" y="1745382"/>
                <a:ext cx="5464" cy="16396"/>
              </a:xfrm>
              <a:custGeom>
                <a:avLst/>
                <a:gdLst>
                  <a:gd name="T0" fmla="*/ 1 w 8"/>
                  <a:gd name="T1" fmla="*/ 14 h 29"/>
                  <a:gd name="T2" fmla="*/ 0 w 8"/>
                  <a:gd name="T3" fmla="*/ 6 h 29"/>
                  <a:gd name="T4" fmla="*/ 3 w 8"/>
                  <a:gd name="T5" fmla="*/ 2 h 29"/>
                  <a:gd name="T6" fmla="*/ 6 w 8"/>
                  <a:gd name="T7" fmla="*/ 0 h 29"/>
                  <a:gd name="T8" fmla="*/ 7 w 8"/>
                  <a:gd name="T9" fmla="*/ 6 h 29"/>
                  <a:gd name="T10" fmla="*/ 8 w 8"/>
                  <a:gd name="T11" fmla="*/ 29 h 29"/>
                  <a:gd name="T12" fmla="*/ 1 w 8"/>
                  <a:gd name="T13" fmla="*/ 16 h 29"/>
                  <a:gd name="T14" fmla="*/ 1 w 8"/>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9"/>
                  <a:gd name="T26" fmla="*/ 8 w 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9">
                    <a:moveTo>
                      <a:pt x="1" y="14"/>
                    </a:moveTo>
                    <a:lnTo>
                      <a:pt x="0" y="6"/>
                    </a:lnTo>
                    <a:lnTo>
                      <a:pt x="3" y="2"/>
                    </a:lnTo>
                    <a:lnTo>
                      <a:pt x="6" y="0"/>
                    </a:lnTo>
                    <a:lnTo>
                      <a:pt x="7" y="6"/>
                    </a:lnTo>
                    <a:lnTo>
                      <a:pt x="8" y="29"/>
                    </a:lnTo>
                    <a:lnTo>
                      <a:pt x="1" y="16"/>
                    </a:lnTo>
                    <a:lnTo>
                      <a:pt x="1" y="1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5" name="Freeform 252"/>
              <p:cNvSpPr>
                <a:spLocks noChangeAspect="1"/>
              </p:cNvSpPr>
              <p:nvPr/>
            </p:nvSpPr>
            <p:spPr bwMode="gray">
              <a:xfrm>
                <a:off x="9436630" y="1779995"/>
                <a:ext cx="9105" cy="20038"/>
              </a:xfrm>
              <a:custGeom>
                <a:avLst/>
                <a:gdLst>
                  <a:gd name="T0" fmla="*/ 10 w 14"/>
                  <a:gd name="T1" fmla="*/ 32 h 33"/>
                  <a:gd name="T2" fmla="*/ 8 w 14"/>
                  <a:gd name="T3" fmla="*/ 32 h 33"/>
                  <a:gd name="T4" fmla="*/ 7 w 14"/>
                  <a:gd name="T5" fmla="*/ 29 h 33"/>
                  <a:gd name="T6" fmla="*/ 3 w 14"/>
                  <a:gd name="T7" fmla="*/ 29 h 33"/>
                  <a:gd name="T8" fmla="*/ 0 w 14"/>
                  <a:gd name="T9" fmla="*/ 22 h 33"/>
                  <a:gd name="T10" fmla="*/ 3 w 14"/>
                  <a:gd name="T11" fmla="*/ 18 h 33"/>
                  <a:gd name="T12" fmla="*/ 8 w 14"/>
                  <a:gd name="T13" fmla="*/ 1 h 33"/>
                  <a:gd name="T14" fmla="*/ 12 w 14"/>
                  <a:gd name="T15" fmla="*/ 0 h 33"/>
                  <a:gd name="T16" fmla="*/ 14 w 14"/>
                  <a:gd name="T17" fmla="*/ 24 h 33"/>
                  <a:gd name="T18" fmla="*/ 12 w 14"/>
                  <a:gd name="T19" fmla="*/ 33 h 33"/>
                  <a:gd name="T20" fmla="*/ 10 w 14"/>
                  <a:gd name="T21" fmla="*/ 32 h 3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4"/>
                  <a:gd name="T34" fmla="*/ 0 h 33"/>
                  <a:gd name="T35" fmla="*/ 14 w 14"/>
                  <a:gd name="T36" fmla="*/ 33 h 33"/>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4" h="33">
                    <a:moveTo>
                      <a:pt x="10" y="32"/>
                    </a:moveTo>
                    <a:lnTo>
                      <a:pt x="8" y="32"/>
                    </a:lnTo>
                    <a:lnTo>
                      <a:pt x="7" y="29"/>
                    </a:lnTo>
                    <a:lnTo>
                      <a:pt x="3" y="29"/>
                    </a:lnTo>
                    <a:lnTo>
                      <a:pt x="0" y="22"/>
                    </a:lnTo>
                    <a:lnTo>
                      <a:pt x="3" y="18"/>
                    </a:lnTo>
                    <a:lnTo>
                      <a:pt x="8" y="1"/>
                    </a:lnTo>
                    <a:lnTo>
                      <a:pt x="12" y="0"/>
                    </a:lnTo>
                    <a:lnTo>
                      <a:pt x="14" y="24"/>
                    </a:lnTo>
                    <a:lnTo>
                      <a:pt x="12" y="33"/>
                    </a:lnTo>
                    <a:lnTo>
                      <a:pt x="10" y="3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6" name="Freeform 253"/>
              <p:cNvSpPr>
                <a:spLocks noChangeAspect="1"/>
              </p:cNvSpPr>
              <p:nvPr/>
            </p:nvSpPr>
            <p:spPr bwMode="gray">
              <a:xfrm>
                <a:off x="9518582" y="1727166"/>
                <a:ext cx="25496" cy="27326"/>
              </a:xfrm>
              <a:custGeom>
                <a:avLst/>
                <a:gdLst>
                  <a:gd name="T0" fmla="*/ 39 w 39"/>
                  <a:gd name="T1" fmla="*/ 51 h 53"/>
                  <a:gd name="T2" fmla="*/ 32 w 39"/>
                  <a:gd name="T3" fmla="*/ 53 h 53"/>
                  <a:gd name="T4" fmla="*/ 25 w 39"/>
                  <a:gd name="T5" fmla="*/ 41 h 53"/>
                  <a:gd name="T6" fmla="*/ 10 w 39"/>
                  <a:gd name="T7" fmla="*/ 21 h 53"/>
                  <a:gd name="T8" fmla="*/ 2 w 39"/>
                  <a:gd name="T9" fmla="*/ 7 h 53"/>
                  <a:gd name="T10" fmla="*/ 0 w 39"/>
                  <a:gd name="T11" fmla="*/ 0 h 53"/>
                  <a:gd name="T12" fmla="*/ 5 w 39"/>
                  <a:gd name="T13" fmla="*/ 4 h 53"/>
                  <a:gd name="T14" fmla="*/ 12 w 39"/>
                  <a:gd name="T15" fmla="*/ 11 h 53"/>
                  <a:gd name="T16" fmla="*/ 22 w 39"/>
                  <a:gd name="T17" fmla="*/ 26 h 53"/>
                  <a:gd name="T18" fmla="*/ 31 w 39"/>
                  <a:gd name="T19" fmla="*/ 32 h 53"/>
                  <a:gd name="T20" fmla="*/ 32 w 39"/>
                  <a:gd name="T21" fmla="*/ 41 h 53"/>
                  <a:gd name="T22" fmla="*/ 39 w 39"/>
                  <a:gd name="T23" fmla="*/ 47 h 53"/>
                  <a:gd name="T24" fmla="*/ 39 w 39"/>
                  <a:gd name="T25" fmla="*/ 5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9"/>
                  <a:gd name="T40" fmla="*/ 0 h 53"/>
                  <a:gd name="T41" fmla="*/ 39 w 39"/>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9" h="53">
                    <a:moveTo>
                      <a:pt x="39" y="51"/>
                    </a:moveTo>
                    <a:lnTo>
                      <a:pt x="32" y="53"/>
                    </a:lnTo>
                    <a:lnTo>
                      <a:pt x="25" y="41"/>
                    </a:lnTo>
                    <a:lnTo>
                      <a:pt x="10" y="21"/>
                    </a:lnTo>
                    <a:lnTo>
                      <a:pt x="2" y="7"/>
                    </a:lnTo>
                    <a:lnTo>
                      <a:pt x="0" y="0"/>
                    </a:lnTo>
                    <a:lnTo>
                      <a:pt x="5" y="4"/>
                    </a:lnTo>
                    <a:lnTo>
                      <a:pt x="12" y="11"/>
                    </a:lnTo>
                    <a:lnTo>
                      <a:pt x="22" y="26"/>
                    </a:lnTo>
                    <a:lnTo>
                      <a:pt x="31" y="32"/>
                    </a:lnTo>
                    <a:lnTo>
                      <a:pt x="32" y="41"/>
                    </a:lnTo>
                    <a:lnTo>
                      <a:pt x="39" y="47"/>
                    </a:lnTo>
                    <a:lnTo>
                      <a:pt x="39" y="5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7" name="Freeform 254"/>
              <p:cNvSpPr>
                <a:spLocks noChangeAspect="1"/>
              </p:cNvSpPr>
              <p:nvPr/>
            </p:nvSpPr>
            <p:spPr bwMode="gray">
              <a:xfrm>
                <a:off x="9564111" y="1739918"/>
                <a:ext cx="18212" cy="21860"/>
              </a:xfrm>
              <a:custGeom>
                <a:avLst/>
                <a:gdLst>
                  <a:gd name="T0" fmla="*/ 6 w 25"/>
                  <a:gd name="T1" fmla="*/ 16 h 39"/>
                  <a:gd name="T2" fmla="*/ 8 w 25"/>
                  <a:gd name="T3" fmla="*/ 0 h 39"/>
                  <a:gd name="T4" fmla="*/ 13 w 25"/>
                  <a:gd name="T5" fmla="*/ 0 h 39"/>
                  <a:gd name="T6" fmla="*/ 18 w 25"/>
                  <a:gd name="T7" fmla="*/ 2 h 39"/>
                  <a:gd name="T8" fmla="*/ 25 w 25"/>
                  <a:gd name="T9" fmla="*/ 20 h 39"/>
                  <a:gd name="T10" fmla="*/ 24 w 25"/>
                  <a:gd name="T11" fmla="*/ 39 h 39"/>
                  <a:gd name="T12" fmla="*/ 9 w 25"/>
                  <a:gd name="T13" fmla="*/ 39 h 39"/>
                  <a:gd name="T14" fmla="*/ 4 w 25"/>
                  <a:gd name="T15" fmla="*/ 35 h 39"/>
                  <a:gd name="T16" fmla="*/ 0 w 25"/>
                  <a:gd name="T17" fmla="*/ 27 h 39"/>
                  <a:gd name="T18" fmla="*/ 6 w 25"/>
                  <a:gd name="T19" fmla="*/ 16 h 3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
                  <a:gd name="T31" fmla="*/ 0 h 39"/>
                  <a:gd name="T32" fmla="*/ 25 w 25"/>
                  <a:gd name="T33" fmla="*/ 39 h 3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 h="39">
                    <a:moveTo>
                      <a:pt x="6" y="16"/>
                    </a:moveTo>
                    <a:lnTo>
                      <a:pt x="8" y="0"/>
                    </a:lnTo>
                    <a:lnTo>
                      <a:pt x="13" y="0"/>
                    </a:lnTo>
                    <a:lnTo>
                      <a:pt x="18" y="2"/>
                    </a:lnTo>
                    <a:lnTo>
                      <a:pt x="25" y="20"/>
                    </a:lnTo>
                    <a:lnTo>
                      <a:pt x="24" y="39"/>
                    </a:lnTo>
                    <a:lnTo>
                      <a:pt x="9" y="39"/>
                    </a:lnTo>
                    <a:lnTo>
                      <a:pt x="4" y="35"/>
                    </a:lnTo>
                    <a:lnTo>
                      <a:pt x="0" y="27"/>
                    </a:lnTo>
                    <a:lnTo>
                      <a:pt x="6" y="16"/>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68" name="Freeform 255"/>
              <p:cNvSpPr>
                <a:spLocks noChangeAspect="1"/>
              </p:cNvSpPr>
              <p:nvPr/>
            </p:nvSpPr>
            <p:spPr bwMode="gray">
              <a:xfrm>
                <a:off x="9296400" y="1745382"/>
                <a:ext cx="5464" cy="16396"/>
              </a:xfrm>
              <a:custGeom>
                <a:avLst/>
                <a:gdLst>
                  <a:gd name="T0" fmla="*/ 1 w 8"/>
                  <a:gd name="T1" fmla="*/ 14 h 29"/>
                  <a:gd name="T2" fmla="*/ 0 w 8"/>
                  <a:gd name="T3" fmla="*/ 6 h 29"/>
                  <a:gd name="T4" fmla="*/ 3 w 8"/>
                  <a:gd name="T5" fmla="*/ 2 h 29"/>
                  <a:gd name="T6" fmla="*/ 6 w 8"/>
                  <a:gd name="T7" fmla="*/ 0 h 29"/>
                  <a:gd name="T8" fmla="*/ 7 w 8"/>
                  <a:gd name="T9" fmla="*/ 6 h 29"/>
                  <a:gd name="T10" fmla="*/ 8 w 8"/>
                  <a:gd name="T11" fmla="*/ 29 h 29"/>
                  <a:gd name="T12" fmla="*/ 1 w 8"/>
                  <a:gd name="T13" fmla="*/ 16 h 29"/>
                  <a:gd name="T14" fmla="*/ 1 w 8"/>
                  <a:gd name="T15" fmla="*/ 14 h 29"/>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29"/>
                  <a:gd name="T26" fmla="*/ 8 w 8"/>
                  <a:gd name="T27" fmla="*/ 29 h 29"/>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29">
                    <a:moveTo>
                      <a:pt x="1" y="14"/>
                    </a:moveTo>
                    <a:lnTo>
                      <a:pt x="0" y="6"/>
                    </a:lnTo>
                    <a:lnTo>
                      <a:pt x="3" y="2"/>
                    </a:lnTo>
                    <a:lnTo>
                      <a:pt x="6" y="0"/>
                    </a:lnTo>
                    <a:lnTo>
                      <a:pt x="7" y="6"/>
                    </a:lnTo>
                    <a:lnTo>
                      <a:pt x="8" y="29"/>
                    </a:lnTo>
                    <a:lnTo>
                      <a:pt x="1" y="16"/>
                    </a:lnTo>
                    <a:lnTo>
                      <a:pt x="1" y="1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0" name="Freeform 257"/>
              <p:cNvSpPr>
                <a:spLocks noChangeAspect="1"/>
              </p:cNvSpPr>
              <p:nvPr/>
            </p:nvSpPr>
            <p:spPr bwMode="gray">
              <a:xfrm>
                <a:off x="11024682" y="1929373"/>
                <a:ext cx="5463" cy="14573"/>
              </a:xfrm>
              <a:custGeom>
                <a:avLst/>
                <a:gdLst>
                  <a:gd name="T0" fmla="*/ 19 w 19"/>
                  <a:gd name="T1" fmla="*/ 1 h 25"/>
                  <a:gd name="T2" fmla="*/ 15 w 19"/>
                  <a:gd name="T3" fmla="*/ 0 h 25"/>
                  <a:gd name="T4" fmla="*/ 0 w 19"/>
                  <a:gd name="T5" fmla="*/ 21 h 25"/>
                  <a:gd name="T6" fmla="*/ 1 w 19"/>
                  <a:gd name="T7" fmla="*/ 25 h 25"/>
                  <a:gd name="T8" fmla="*/ 19 w 19"/>
                  <a:gd name="T9" fmla="*/ 1 h 25"/>
                  <a:gd name="T10" fmla="*/ 0 60000 65536"/>
                  <a:gd name="T11" fmla="*/ 0 60000 65536"/>
                  <a:gd name="T12" fmla="*/ 0 60000 65536"/>
                  <a:gd name="T13" fmla="*/ 0 60000 65536"/>
                  <a:gd name="T14" fmla="*/ 0 60000 65536"/>
                  <a:gd name="T15" fmla="*/ 0 w 19"/>
                  <a:gd name="T16" fmla="*/ 0 h 25"/>
                  <a:gd name="T17" fmla="*/ 19 w 19"/>
                  <a:gd name="T18" fmla="*/ 25 h 25"/>
                </a:gdLst>
                <a:ahLst/>
                <a:cxnLst>
                  <a:cxn ang="T10">
                    <a:pos x="T0" y="T1"/>
                  </a:cxn>
                  <a:cxn ang="T11">
                    <a:pos x="T2" y="T3"/>
                  </a:cxn>
                  <a:cxn ang="T12">
                    <a:pos x="T4" y="T5"/>
                  </a:cxn>
                  <a:cxn ang="T13">
                    <a:pos x="T6" y="T7"/>
                  </a:cxn>
                  <a:cxn ang="T14">
                    <a:pos x="T8" y="T9"/>
                  </a:cxn>
                </a:cxnLst>
                <a:rect l="T15" t="T16" r="T17" b="T18"/>
                <a:pathLst>
                  <a:path w="19" h="25">
                    <a:moveTo>
                      <a:pt x="19" y="1"/>
                    </a:moveTo>
                    <a:lnTo>
                      <a:pt x="15" y="0"/>
                    </a:lnTo>
                    <a:lnTo>
                      <a:pt x="0" y="21"/>
                    </a:lnTo>
                    <a:lnTo>
                      <a:pt x="1" y="25"/>
                    </a:lnTo>
                    <a:lnTo>
                      <a:pt x="19"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1" name="Freeform 258"/>
              <p:cNvSpPr>
                <a:spLocks noChangeAspect="1"/>
              </p:cNvSpPr>
              <p:nvPr/>
            </p:nvSpPr>
            <p:spPr bwMode="gray">
              <a:xfrm>
                <a:off x="11011933" y="1943946"/>
                <a:ext cx="9106" cy="1821"/>
              </a:xfrm>
              <a:custGeom>
                <a:avLst/>
                <a:gdLst>
                  <a:gd name="T0" fmla="*/ 16 w 16"/>
                  <a:gd name="T1" fmla="*/ 0 h 10"/>
                  <a:gd name="T2" fmla="*/ 0 w 16"/>
                  <a:gd name="T3" fmla="*/ 7 h 10"/>
                  <a:gd name="T4" fmla="*/ 2 w 16"/>
                  <a:gd name="T5" fmla="*/ 10 h 10"/>
                  <a:gd name="T6" fmla="*/ 15 w 16"/>
                  <a:gd name="T7" fmla="*/ 4 h 10"/>
                  <a:gd name="T8" fmla="*/ 16 w 16"/>
                  <a:gd name="T9" fmla="*/ 0 h 10"/>
                  <a:gd name="T10" fmla="*/ 0 60000 65536"/>
                  <a:gd name="T11" fmla="*/ 0 60000 65536"/>
                  <a:gd name="T12" fmla="*/ 0 60000 65536"/>
                  <a:gd name="T13" fmla="*/ 0 60000 65536"/>
                  <a:gd name="T14" fmla="*/ 0 60000 65536"/>
                  <a:gd name="T15" fmla="*/ 0 w 16"/>
                  <a:gd name="T16" fmla="*/ 0 h 10"/>
                  <a:gd name="T17" fmla="*/ 16 w 16"/>
                  <a:gd name="T18" fmla="*/ 10 h 10"/>
                </a:gdLst>
                <a:ahLst/>
                <a:cxnLst>
                  <a:cxn ang="T10">
                    <a:pos x="T0" y="T1"/>
                  </a:cxn>
                  <a:cxn ang="T11">
                    <a:pos x="T2" y="T3"/>
                  </a:cxn>
                  <a:cxn ang="T12">
                    <a:pos x="T4" y="T5"/>
                  </a:cxn>
                  <a:cxn ang="T13">
                    <a:pos x="T6" y="T7"/>
                  </a:cxn>
                  <a:cxn ang="T14">
                    <a:pos x="T8" y="T9"/>
                  </a:cxn>
                </a:cxnLst>
                <a:rect l="T15" t="T16" r="T17" b="T18"/>
                <a:pathLst>
                  <a:path w="16" h="10">
                    <a:moveTo>
                      <a:pt x="16" y="0"/>
                    </a:moveTo>
                    <a:lnTo>
                      <a:pt x="0" y="7"/>
                    </a:lnTo>
                    <a:lnTo>
                      <a:pt x="2" y="10"/>
                    </a:lnTo>
                    <a:lnTo>
                      <a:pt x="15" y="4"/>
                    </a:lnTo>
                    <a:lnTo>
                      <a:pt x="16"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2" name="Freeform 259"/>
              <p:cNvSpPr>
                <a:spLocks noChangeAspect="1"/>
              </p:cNvSpPr>
              <p:nvPr/>
            </p:nvSpPr>
            <p:spPr bwMode="gray">
              <a:xfrm>
                <a:off x="10971868" y="1945767"/>
                <a:ext cx="18212" cy="10930"/>
              </a:xfrm>
              <a:custGeom>
                <a:avLst/>
                <a:gdLst>
                  <a:gd name="T0" fmla="*/ 42 w 42"/>
                  <a:gd name="T1" fmla="*/ 11 h 20"/>
                  <a:gd name="T2" fmla="*/ 30 w 42"/>
                  <a:gd name="T3" fmla="*/ 10 h 20"/>
                  <a:gd name="T4" fmla="*/ 12 w 42"/>
                  <a:gd name="T5" fmla="*/ 19 h 20"/>
                  <a:gd name="T6" fmla="*/ 0 w 42"/>
                  <a:gd name="T7" fmla="*/ 20 h 20"/>
                  <a:gd name="T8" fmla="*/ 2 w 42"/>
                  <a:gd name="T9" fmla="*/ 14 h 20"/>
                  <a:gd name="T10" fmla="*/ 16 w 42"/>
                  <a:gd name="T11" fmla="*/ 10 h 20"/>
                  <a:gd name="T12" fmla="*/ 32 w 42"/>
                  <a:gd name="T13" fmla="*/ 0 h 20"/>
                  <a:gd name="T14" fmla="*/ 42 w 42"/>
                  <a:gd name="T15" fmla="*/ 3 h 20"/>
                  <a:gd name="T16" fmla="*/ 42 w 42"/>
                  <a:gd name="T17" fmla="*/ 11 h 2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2"/>
                  <a:gd name="T28" fmla="*/ 0 h 20"/>
                  <a:gd name="T29" fmla="*/ 42 w 42"/>
                  <a:gd name="T30" fmla="*/ 20 h 2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2" h="20">
                    <a:moveTo>
                      <a:pt x="42" y="11"/>
                    </a:moveTo>
                    <a:lnTo>
                      <a:pt x="30" y="10"/>
                    </a:lnTo>
                    <a:lnTo>
                      <a:pt x="12" y="19"/>
                    </a:lnTo>
                    <a:lnTo>
                      <a:pt x="0" y="20"/>
                    </a:lnTo>
                    <a:lnTo>
                      <a:pt x="2" y="14"/>
                    </a:lnTo>
                    <a:lnTo>
                      <a:pt x="16" y="10"/>
                    </a:lnTo>
                    <a:lnTo>
                      <a:pt x="32" y="0"/>
                    </a:lnTo>
                    <a:lnTo>
                      <a:pt x="42" y="3"/>
                    </a:lnTo>
                    <a:lnTo>
                      <a:pt x="42" y="1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3" name="Freeform 270"/>
              <p:cNvSpPr>
                <a:spLocks noChangeAspect="1"/>
              </p:cNvSpPr>
              <p:nvPr/>
            </p:nvSpPr>
            <p:spPr bwMode="gray">
              <a:xfrm>
                <a:off x="11773179" y="2546922"/>
                <a:ext cx="23676" cy="16396"/>
              </a:xfrm>
              <a:custGeom>
                <a:avLst/>
                <a:gdLst>
                  <a:gd name="T0" fmla="*/ 41 w 51"/>
                  <a:gd name="T1" fmla="*/ 0 h 25"/>
                  <a:gd name="T2" fmla="*/ 47 w 51"/>
                  <a:gd name="T3" fmla="*/ 4 h 25"/>
                  <a:gd name="T4" fmla="*/ 51 w 51"/>
                  <a:gd name="T5" fmla="*/ 14 h 25"/>
                  <a:gd name="T6" fmla="*/ 32 w 51"/>
                  <a:gd name="T7" fmla="*/ 25 h 25"/>
                  <a:gd name="T8" fmla="*/ 25 w 51"/>
                  <a:gd name="T9" fmla="*/ 23 h 25"/>
                  <a:gd name="T10" fmla="*/ 19 w 51"/>
                  <a:gd name="T11" fmla="*/ 20 h 25"/>
                  <a:gd name="T12" fmla="*/ 5 w 51"/>
                  <a:gd name="T13" fmla="*/ 20 h 25"/>
                  <a:gd name="T14" fmla="*/ 0 w 51"/>
                  <a:gd name="T15" fmla="*/ 11 h 25"/>
                  <a:gd name="T16" fmla="*/ 7 w 51"/>
                  <a:gd name="T17" fmla="*/ 6 h 25"/>
                  <a:gd name="T18" fmla="*/ 16 w 51"/>
                  <a:gd name="T19" fmla="*/ 6 h 25"/>
                  <a:gd name="T20" fmla="*/ 24 w 51"/>
                  <a:gd name="T21" fmla="*/ 12 h 25"/>
                  <a:gd name="T22" fmla="*/ 41 w 51"/>
                  <a:gd name="T23" fmla="*/ 0 h 2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51"/>
                  <a:gd name="T37" fmla="*/ 0 h 25"/>
                  <a:gd name="T38" fmla="*/ 51 w 51"/>
                  <a:gd name="T39" fmla="*/ 25 h 2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1" h="25">
                    <a:moveTo>
                      <a:pt x="41" y="0"/>
                    </a:moveTo>
                    <a:lnTo>
                      <a:pt x="47" y="4"/>
                    </a:lnTo>
                    <a:lnTo>
                      <a:pt x="51" y="14"/>
                    </a:lnTo>
                    <a:lnTo>
                      <a:pt x="32" y="25"/>
                    </a:lnTo>
                    <a:lnTo>
                      <a:pt x="25" y="23"/>
                    </a:lnTo>
                    <a:lnTo>
                      <a:pt x="19" y="20"/>
                    </a:lnTo>
                    <a:lnTo>
                      <a:pt x="5" y="20"/>
                    </a:lnTo>
                    <a:lnTo>
                      <a:pt x="0" y="11"/>
                    </a:lnTo>
                    <a:lnTo>
                      <a:pt x="7" y="6"/>
                    </a:lnTo>
                    <a:lnTo>
                      <a:pt x="16" y="6"/>
                    </a:lnTo>
                    <a:lnTo>
                      <a:pt x="24" y="12"/>
                    </a:lnTo>
                    <a:lnTo>
                      <a:pt x="41"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4" name="Freeform 271"/>
              <p:cNvSpPr>
                <a:spLocks noChangeAspect="1"/>
              </p:cNvSpPr>
              <p:nvPr/>
            </p:nvSpPr>
            <p:spPr bwMode="gray">
              <a:xfrm>
                <a:off x="11556461" y="2494094"/>
                <a:ext cx="10927" cy="10930"/>
              </a:xfrm>
              <a:custGeom>
                <a:avLst/>
                <a:gdLst>
                  <a:gd name="T0" fmla="*/ 6 w 27"/>
                  <a:gd name="T1" fmla="*/ 10 h 28"/>
                  <a:gd name="T2" fmla="*/ 0 w 27"/>
                  <a:gd name="T3" fmla="*/ 0 h 28"/>
                  <a:gd name="T4" fmla="*/ 0 w 27"/>
                  <a:gd name="T5" fmla="*/ 2 h 28"/>
                  <a:gd name="T6" fmla="*/ 1 w 27"/>
                  <a:gd name="T7" fmla="*/ 11 h 28"/>
                  <a:gd name="T8" fmla="*/ 6 w 27"/>
                  <a:gd name="T9" fmla="*/ 19 h 28"/>
                  <a:gd name="T10" fmla="*/ 27 w 27"/>
                  <a:gd name="T11" fmla="*/ 28 h 28"/>
                  <a:gd name="T12" fmla="*/ 27 w 27"/>
                  <a:gd name="T13" fmla="*/ 23 h 28"/>
                  <a:gd name="T14" fmla="*/ 15 w 27"/>
                  <a:gd name="T15" fmla="*/ 19 h 28"/>
                  <a:gd name="T16" fmla="*/ 6 w 27"/>
                  <a:gd name="T17" fmla="*/ 10 h 2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28"/>
                  <a:gd name="T29" fmla="*/ 27 w 27"/>
                  <a:gd name="T30" fmla="*/ 28 h 2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28">
                    <a:moveTo>
                      <a:pt x="6" y="10"/>
                    </a:moveTo>
                    <a:lnTo>
                      <a:pt x="0" y="0"/>
                    </a:lnTo>
                    <a:lnTo>
                      <a:pt x="0" y="2"/>
                    </a:lnTo>
                    <a:lnTo>
                      <a:pt x="1" y="11"/>
                    </a:lnTo>
                    <a:lnTo>
                      <a:pt x="6" y="19"/>
                    </a:lnTo>
                    <a:lnTo>
                      <a:pt x="27" y="28"/>
                    </a:lnTo>
                    <a:lnTo>
                      <a:pt x="27" y="23"/>
                    </a:lnTo>
                    <a:lnTo>
                      <a:pt x="15" y="19"/>
                    </a:lnTo>
                    <a:lnTo>
                      <a:pt x="6" y="1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75" name="Freeform 272"/>
              <p:cNvSpPr>
                <a:spLocks noChangeAspect="1"/>
              </p:cNvSpPr>
              <p:nvPr/>
            </p:nvSpPr>
            <p:spPr bwMode="gray">
              <a:xfrm>
                <a:off x="11583778" y="2497737"/>
                <a:ext cx="9106" cy="7287"/>
              </a:xfrm>
              <a:custGeom>
                <a:avLst/>
                <a:gdLst>
                  <a:gd name="T0" fmla="*/ 6 w 19"/>
                  <a:gd name="T1" fmla="*/ 4 h 23"/>
                  <a:gd name="T2" fmla="*/ 0 w 19"/>
                  <a:gd name="T3" fmla="*/ 0 h 23"/>
                  <a:gd name="T4" fmla="*/ 4 w 19"/>
                  <a:gd name="T5" fmla="*/ 6 h 23"/>
                  <a:gd name="T6" fmla="*/ 10 w 19"/>
                  <a:gd name="T7" fmla="*/ 13 h 23"/>
                  <a:gd name="T8" fmla="*/ 15 w 19"/>
                  <a:gd name="T9" fmla="*/ 22 h 23"/>
                  <a:gd name="T10" fmla="*/ 17 w 19"/>
                  <a:gd name="T11" fmla="*/ 23 h 23"/>
                  <a:gd name="T12" fmla="*/ 19 w 19"/>
                  <a:gd name="T13" fmla="*/ 10 h 23"/>
                  <a:gd name="T14" fmla="*/ 15 w 19"/>
                  <a:gd name="T15" fmla="*/ 5 h 23"/>
                  <a:gd name="T16" fmla="*/ 6 w 19"/>
                  <a:gd name="T17" fmla="*/ 4 h 2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23"/>
                  <a:gd name="T29" fmla="*/ 19 w 19"/>
                  <a:gd name="T30" fmla="*/ 23 h 2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23">
                    <a:moveTo>
                      <a:pt x="6" y="4"/>
                    </a:moveTo>
                    <a:lnTo>
                      <a:pt x="0" y="0"/>
                    </a:lnTo>
                    <a:lnTo>
                      <a:pt x="4" y="6"/>
                    </a:lnTo>
                    <a:lnTo>
                      <a:pt x="10" y="13"/>
                    </a:lnTo>
                    <a:lnTo>
                      <a:pt x="15" y="22"/>
                    </a:lnTo>
                    <a:lnTo>
                      <a:pt x="17" y="23"/>
                    </a:lnTo>
                    <a:lnTo>
                      <a:pt x="19" y="10"/>
                    </a:lnTo>
                    <a:lnTo>
                      <a:pt x="15" y="5"/>
                    </a:lnTo>
                    <a:lnTo>
                      <a:pt x="6" y="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grpSp>
        <p:grpSp>
          <p:nvGrpSpPr>
            <p:cNvPr id="5474" name="Group 158"/>
            <p:cNvGrpSpPr>
              <a:grpSpLocks/>
            </p:cNvGrpSpPr>
            <p:nvPr/>
          </p:nvGrpSpPr>
          <p:grpSpPr bwMode="auto">
            <a:xfrm>
              <a:off x="388228" y="1616008"/>
              <a:ext cx="5657395" cy="4614507"/>
              <a:chOff x="3651397" y="769744"/>
              <a:chExt cx="6912597" cy="5633956"/>
            </a:xfrm>
          </p:grpSpPr>
          <p:sp>
            <p:nvSpPr>
              <p:cNvPr id="284" name="Freeform 4"/>
              <p:cNvSpPr>
                <a:spLocks/>
              </p:cNvSpPr>
              <p:nvPr/>
            </p:nvSpPr>
            <p:spPr bwMode="auto">
              <a:xfrm>
                <a:off x="7758490" y="2580418"/>
                <a:ext cx="402764" cy="553809"/>
              </a:xfrm>
              <a:custGeom>
                <a:avLst/>
                <a:gdLst/>
                <a:ahLst/>
                <a:cxnLst>
                  <a:cxn ang="0">
                    <a:pos x="68" y="20"/>
                  </a:cxn>
                  <a:cxn ang="0">
                    <a:pos x="62" y="20"/>
                  </a:cxn>
                  <a:cxn ang="0">
                    <a:pos x="57" y="24"/>
                  </a:cxn>
                  <a:cxn ang="0">
                    <a:pos x="56" y="20"/>
                  </a:cxn>
                  <a:cxn ang="0">
                    <a:pos x="53" y="28"/>
                  </a:cxn>
                  <a:cxn ang="0">
                    <a:pos x="52" y="21"/>
                  </a:cxn>
                  <a:cxn ang="0">
                    <a:pos x="54" y="14"/>
                  </a:cxn>
                  <a:cxn ang="0">
                    <a:pos x="48" y="17"/>
                  </a:cxn>
                  <a:cxn ang="0">
                    <a:pos x="54" y="12"/>
                  </a:cxn>
                  <a:cxn ang="0">
                    <a:pos x="49" y="7"/>
                  </a:cxn>
                  <a:cxn ang="0">
                    <a:pos x="45" y="6"/>
                  </a:cxn>
                  <a:cxn ang="0">
                    <a:pos x="41" y="3"/>
                  </a:cxn>
                  <a:cxn ang="0">
                    <a:pos x="36" y="0"/>
                  </a:cxn>
                  <a:cxn ang="0">
                    <a:pos x="31" y="8"/>
                  </a:cxn>
                  <a:cxn ang="0">
                    <a:pos x="30" y="16"/>
                  </a:cxn>
                  <a:cxn ang="0">
                    <a:pos x="26" y="24"/>
                  </a:cxn>
                  <a:cxn ang="0">
                    <a:pos x="21" y="32"/>
                  </a:cxn>
                  <a:cxn ang="0">
                    <a:pos x="17" y="40"/>
                  </a:cxn>
                  <a:cxn ang="0">
                    <a:pos x="9" y="46"/>
                  </a:cxn>
                  <a:cxn ang="0">
                    <a:pos x="1" y="52"/>
                  </a:cxn>
                  <a:cxn ang="0">
                    <a:pos x="6" y="53"/>
                  </a:cxn>
                  <a:cxn ang="0">
                    <a:pos x="13" y="56"/>
                  </a:cxn>
                  <a:cxn ang="0">
                    <a:pos x="16" y="65"/>
                  </a:cxn>
                  <a:cxn ang="0">
                    <a:pos x="15" y="73"/>
                  </a:cxn>
                  <a:cxn ang="0">
                    <a:pos x="11" y="78"/>
                  </a:cxn>
                  <a:cxn ang="0">
                    <a:pos x="16" y="84"/>
                  </a:cxn>
                  <a:cxn ang="0">
                    <a:pos x="20" y="90"/>
                  </a:cxn>
                  <a:cxn ang="0">
                    <a:pos x="27" y="91"/>
                  </a:cxn>
                  <a:cxn ang="0">
                    <a:pos x="23" y="98"/>
                  </a:cxn>
                  <a:cxn ang="0">
                    <a:pos x="20" y="104"/>
                  </a:cxn>
                  <a:cxn ang="0">
                    <a:pos x="22" y="109"/>
                  </a:cxn>
                  <a:cxn ang="0">
                    <a:pos x="25" y="113"/>
                  </a:cxn>
                  <a:cxn ang="0">
                    <a:pos x="28" y="120"/>
                  </a:cxn>
                  <a:cxn ang="0">
                    <a:pos x="31" y="119"/>
                  </a:cxn>
                  <a:cxn ang="0">
                    <a:pos x="34" y="114"/>
                  </a:cxn>
                  <a:cxn ang="0">
                    <a:pos x="33" y="108"/>
                  </a:cxn>
                  <a:cxn ang="0">
                    <a:pos x="34" y="101"/>
                  </a:cxn>
                  <a:cxn ang="0">
                    <a:pos x="38" y="95"/>
                  </a:cxn>
                  <a:cxn ang="0">
                    <a:pos x="39" y="89"/>
                  </a:cxn>
                  <a:cxn ang="0">
                    <a:pos x="45" y="86"/>
                  </a:cxn>
                  <a:cxn ang="0">
                    <a:pos x="51" y="83"/>
                  </a:cxn>
                  <a:cxn ang="0">
                    <a:pos x="58" y="78"/>
                  </a:cxn>
                  <a:cxn ang="0">
                    <a:pos x="67" y="78"/>
                  </a:cxn>
                  <a:cxn ang="0">
                    <a:pos x="74" y="74"/>
                  </a:cxn>
                  <a:cxn ang="0">
                    <a:pos x="70" y="67"/>
                  </a:cxn>
                  <a:cxn ang="0">
                    <a:pos x="74" y="59"/>
                  </a:cxn>
                  <a:cxn ang="0">
                    <a:pos x="73" y="51"/>
                  </a:cxn>
                  <a:cxn ang="0">
                    <a:pos x="73" y="45"/>
                  </a:cxn>
                  <a:cxn ang="0">
                    <a:pos x="76" y="39"/>
                  </a:cxn>
                  <a:cxn ang="0">
                    <a:pos x="80" y="34"/>
                  </a:cxn>
                  <a:cxn ang="0">
                    <a:pos x="86" y="31"/>
                  </a:cxn>
                  <a:cxn ang="0">
                    <a:pos x="87" y="26"/>
                  </a:cxn>
                  <a:cxn ang="0">
                    <a:pos x="80" y="25"/>
                  </a:cxn>
                  <a:cxn ang="0">
                    <a:pos x="76" y="22"/>
                  </a:cxn>
                  <a:cxn ang="0">
                    <a:pos x="71" y="18"/>
                  </a:cxn>
                </a:cxnLst>
                <a:rect l="0" t="0" r="r" b="b"/>
                <a:pathLst>
                  <a:path w="87" h="121">
                    <a:moveTo>
                      <a:pt x="71" y="18"/>
                    </a:moveTo>
                    <a:lnTo>
                      <a:pt x="70" y="18"/>
                    </a:lnTo>
                    <a:lnTo>
                      <a:pt x="68" y="18"/>
                    </a:lnTo>
                    <a:lnTo>
                      <a:pt x="68" y="19"/>
                    </a:lnTo>
                    <a:lnTo>
                      <a:pt x="68" y="20"/>
                    </a:lnTo>
                    <a:lnTo>
                      <a:pt x="67" y="21"/>
                    </a:lnTo>
                    <a:lnTo>
                      <a:pt x="66" y="21"/>
                    </a:lnTo>
                    <a:lnTo>
                      <a:pt x="66" y="20"/>
                    </a:lnTo>
                    <a:lnTo>
                      <a:pt x="64" y="20"/>
                    </a:lnTo>
                    <a:lnTo>
                      <a:pt x="62" y="20"/>
                    </a:lnTo>
                    <a:lnTo>
                      <a:pt x="62" y="20"/>
                    </a:lnTo>
                    <a:lnTo>
                      <a:pt x="60" y="20"/>
                    </a:lnTo>
                    <a:lnTo>
                      <a:pt x="59" y="21"/>
                    </a:lnTo>
                    <a:lnTo>
                      <a:pt x="58" y="22"/>
                    </a:lnTo>
                    <a:lnTo>
                      <a:pt x="57" y="24"/>
                    </a:lnTo>
                    <a:lnTo>
                      <a:pt x="55" y="24"/>
                    </a:lnTo>
                    <a:lnTo>
                      <a:pt x="55" y="22"/>
                    </a:lnTo>
                    <a:lnTo>
                      <a:pt x="58" y="20"/>
                    </a:lnTo>
                    <a:lnTo>
                      <a:pt x="57" y="18"/>
                    </a:lnTo>
                    <a:lnTo>
                      <a:pt x="56" y="20"/>
                    </a:lnTo>
                    <a:lnTo>
                      <a:pt x="55" y="21"/>
                    </a:lnTo>
                    <a:lnTo>
                      <a:pt x="53" y="22"/>
                    </a:lnTo>
                    <a:lnTo>
                      <a:pt x="53" y="24"/>
                    </a:lnTo>
                    <a:lnTo>
                      <a:pt x="54" y="27"/>
                    </a:lnTo>
                    <a:lnTo>
                      <a:pt x="53" y="28"/>
                    </a:lnTo>
                    <a:lnTo>
                      <a:pt x="51" y="29"/>
                    </a:lnTo>
                    <a:lnTo>
                      <a:pt x="51" y="27"/>
                    </a:lnTo>
                    <a:lnTo>
                      <a:pt x="52" y="25"/>
                    </a:lnTo>
                    <a:lnTo>
                      <a:pt x="51" y="23"/>
                    </a:lnTo>
                    <a:lnTo>
                      <a:pt x="52" y="21"/>
                    </a:lnTo>
                    <a:lnTo>
                      <a:pt x="53" y="20"/>
                    </a:lnTo>
                    <a:lnTo>
                      <a:pt x="55" y="18"/>
                    </a:lnTo>
                    <a:lnTo>
                      <a:pt x="56" y="16"/>
                    </a:lnTo>
                    <a:lnTo>
                      <a:pt x="55" y="15"/>
                    </a:lnTo>
                    <a:lnTo>
                      <a:pt x="54" y="14"/>
                    </a:lnTo>
                    <a:lnTo>
                      <a:pt x="53" y="15"/>
                    </a:lnTo>
                    <a:lnTo>
                      <a:pt x="51" y="16"/>
                    </a:lnTo>
                    <a:lnTo>
                      <a:pt x="50" y="18"/>
                    </a:lnTo>
                    <a:lnTo>
                      <a:pt x="49" y="17"/>
                    </a:lnTo>
                    <a:lnTo>
                      <a:pt x="48" y="17"/>
                    </a:lnTo>
                    <a:lnTo>
                      <a:pt x="48" y="16"/>
                    </a:lnTo>
                    <a:lnTo>
                      <a:pt x="50" y="15"/>
                    </a:lnTo>
                    <a:lnTo>
                      <a:pt x="52" y="14"/>
                    </a:lnTo>
                    <a:cubicBezTo>
                      <a:pt x="52" y="14"/>
                      <a:pt x="52" y="12"/>
                      <a:pt x="53" y="12"/>
                    </a:cubicBezTo>
                    <a:cubicBezTo>
                      <a:pt x="53" y="12"/>
                      <a:pt x="54" y="12"/>
                      <a:pt x="54" y="12"/>
                    </a:cubicBezTo>
                    <a:lnTo>
                      <a:pt x="54" y="11"/>
                    </a:lnTo>
                    <a:lnTo>
                      <a:pt x="52" y="9"/>
                    </a:lnTo>
                    <a:lnTo>
                      <a:pt x="51" y="8"/>
                    </a:lnTo>
                    <a:lnTo>
                      <a:pt x="50" y="9"/>
                    </a:lnTo>
                    <a:lnTo>
                      <a:pt x="49" y="7"/>
                    </a:lnTo>
                    <a:lnTo>
                      <a:pt x="48" y="6"/>
                    </a:lnTo>
                    <a:lnTo>
                      <a:pt x="47" y="6"/>
                    </a:lnTo>
                    <a:lnTo>
                      <a:pt x="46" y="5"/>
                    </a:lnTo>
                    <a:lnTo>
                      <a:pt x="45" y="5"/>
                    </a:lnTo>
                    <a:lnTo>
                      <a:pt x="45" y="6"/>
                    </a:lnTo>
                    <a:lnTo>
                      <a:pt x="44" y="8"/>
                    </a:lnTo>
                    <a:lnTo>
                      <a:pt x="43" y="6"/>
                    </a:lnTo>
                    <a:lnTo>
                      <a:pt x="42" y="5"/>
                    </a:lnTo>
                    <a:lnTo>
                      <a:pt x="41" y="4"/>
                    </a:lnTo>
                    <a:lnTo>
                      <a:pt x="41" y="3"/>
                    </a:lnTo>
                    <a:lnTo>
                      <a:pt x="40" y="2"/>
                    </a:lnTo>
                    <a:lnTo>
                      <a:pt x="39" y="1"/>
                    </a:lnTo>
                    <a:lnTo>
                      <a:pt x="38" y="0"/>
                    </a:lnTo>
                    <a:lnTo>
                      <a:pt x="37" y="0"/>
                    </a:lnTo>
                    <a:lnTo>
                      <a:pt x="36" y="0"/>
                    </a:lnTo>
                    <a:lnTo>
                      <a:pt x="34" y="1"/>
                    </a:lnTo>
                    <a:lnTo>
                      <a:pt x="34" y="3"/>
                    </a:lnTo>
                    <a:lnTo>
                      <a:pt x="33" y="5"/>
                    </a:lnTo>
                    <a:lnTo>
                      <a:pt x="32" y="7"/>
                    </a:lnTo>
                    <a:lnTo>
                      <a:pt x="31" y="8"/>
                    </a:lnTo>
                    <a:lnTo>
                      <a:pt x="32" y="10"/>
                    </a:lnTo>
                    <a:lnTo>
                      <a:pt x="32" y="12"/>
                    </a:lnTo>
                    <a:lnTo>
                      <a:pt x="32" y="13"/>
                    </a:lnTo>
                    <a:lnTo>
                      <a:pt x="30" y="14"/>
                    </a:lnTo>
                    <a:lnTo>
                      <a:pt x="30" y="16"/>
                    </a:lnTo>
                    <a:lnTo>
                      <a:pt x="30" y="18"/>
                    </a:lnTo>
                    <a:lnTo>
                      <a:pt x="28" y="18"/>
                    </a:lnTo>
                    <a:lnTo>
                      <a:pt x="27" y="20"/>
                    </a:lnTo>
                    <a:lnTo>
                      <a:pt x="27" y="23"/>
                    </a:lnTo>
                    <a:lnTo>
                      <a:pt x="26" y="24"/>
                    </a:lnTo>
                    <a:lnTo>
                      <a:pt x="24" y="24"/>
                    </a:lnTo>
                    <a:lnTo>
                      <a:pt x="24" y="26"/>
                    </a:lnTo>
                    <a:lnTo>
                      <a:pt x="24" y="28"/>
                    </a:lnTo>
                    <a:lnTo>
                      <a:pt x="22" y="29"/>
                    </a:lnTo>
                    <a:lnTo>
                      <a:pt x="21" y="32"/>
                    </a:lnTo>
                    <a:lnTo>
                      <a:pt x="21" y="34"/>
                    </a:lnTo>
                    <a:lnTo>
                      <a:pt x="20" y="36"/>
                    </a:lnTo>
                    <a:lnTo>
                      <a:pt x="19" y="37"/>
                    </a:lnTo>
                    <a:lnTo>
                      <a:pt x="19" y="40"/>
                    </a:lnTo>
                    <a:lnTo>
                      <a:pt x="17" y="40"/>
                    </a:lnTo>
                    <a:lnTo>
                      <a:pt x="16" y="42"/>
                    </a:lnTo>
                    <a:lnTo>
                      <a:pt x="14" y="42"/>
                    </a:lnTo>
                    <a:lnTo>
                      <a:pt x="13" y="43"/>
                    </a:lnTo>
                    <a:lnTo>
                      <a:pt x="11" y="43"/>
                    </a:lnTo>
                    <a:lnTo>
                      <a:pt x="9" y="46"/>
                    </a:lnTo>
                    <a:lnTo>
                      <a:pt x="7" y="46"/>
                    </a:lnTo>
                    <a:lnTo>
                      <a:pt x="6" y="48"/>
                    </a:lnTo>
                    <a:lnTo>
                      <a:pt x="4" y="50"/>
                    </a:lnTo>
                    <a:lnTo>
                      <a:pt x="2" y="50"/>
                    </a:lnTo>
                    <a:lnTo>
                      <a:pt x="1" y="52"/>
                    </a:lnTo>
                    <a:lnTo>
                      <a:pt x="0" y="52"/>
                    </a:lnTo>
                    <a:lnTo>
                      <a:pt x="1" y="53"/>
                    </a:lnTo>
                    <a:lnTo>
                      <a:pt x="3" y="53"/>
                    </a:lnTo>
                    <a:lnTo>
                      <a:pt x="4" y="52"/>
                    </a:lnTo>
                    <a:lnTo>
                      <a:pt x="6" y="53"/>
                    </a:lnTo>
                    <a:cubicBezTo>
                      <a:pt x="7" y="53"/>
                      <a:pt x="8" y="53"/>
                      <a:pt x="8" y="53"/>
                    </a:cubicBezTo>
                    <a:lnTo>
                      <a:pt x="10" y="53"/>
                    </a:lnTo>
                    <a:lnTo>
                      <a:pt x="11" y="55"/>
                    </a:lnTo>
                    <a:lnTo>
                      <a:pt x="12" y="55"/>
                    </a:lnTo>
                    <a:lnTo>
                      <a:pt x="13" y="56"/>
                    </a:lnTo>
                    <a:lnTo>
                      <a:pt x="14" y="57"/>
                    </a:lnTo>
                    <a:lnTo>
                      <a:pt x="15" y="57"/>
                    </a:lnTo>
                    <a:lnTo>
                      <a:pt x="16" y="60"/>
                    </a:lnTo>
                    <a:lnTo>
                      <a:pt x="15" y="63"/>
                    </a:lnTo>
                    <a:lnTo>
                      <a:pt x="16" y="65"/>
                    </a:lnTo>
                    <a:lnTo>
                      <a:pt x="15" y="67"/>
                    </a:lnTo>
                    <a:lnTo>
                      <a:pt x="15" y="69"/>
                    </a:lnTo>
                    <a:lnTo>
                      <a:pt x="14" y="70"/>
                    </a:lnTo>
                    <a:lnTo>
                      <a:pt x="14" y="71"/>
                    </a:lnTo>
                    <a:lnTo>
                      <a:pt x="15" y="73"/>
                    </a:lnTo>
                    <a:lnTo>
                      <a:pt x="14" y="74"/>
                    </a:lnTo>
                    <a:lnTo>
                      <a:pt x="13" y="75"/>
                    </a:lnTo>
                    <a:lnTo>
                      <a:pt x="13" y="76"/>
                    </a:lnTo>
                    <a:lnTo>
                      <a:pt x="12" y="77"/>
                    </a:lnTo>
                    <a:lnTo>
                      <a:pt x="11" y="78"/>
                    </a:lnTo>
                    <a:lnTo>
                      <a:pt x="12" y="80"/>
                    </a:lnTo>
                    <a:lnTo>
                      <a:pt x="13" y="80"/>
                    </a:lnTo>
                    <a:lnTo>
                      <a:pt x="14" y="82"/>
                    </a:lnTo>
                    <a:lnTo>
                      <a:pt x="15" y="83"/>
                    </a:lnTo>
                    <a:lnTo>
                      <a:pt x="16" y="84"/>
                    </a:lnTo>
                    <a:lnTo>
                      <a:pt x="17" y="85"/>
                    </a:lnTo>
                    <a:lnTo>
                      <a:pt x="18" y="86"/>
                    </a:lnTo>
                    <a:lnTo>
                      <a:pt x="18" y="88"/>
                    </a:lnTo>
                    <a:lnTo>
                      <a:pt x="19" y="88"/>
                    </a:lnTo>
                    <a:cubicBezTo>
                      <a:pt x="19" y="89"/>
                      <a:pt x="20" y="90"/>
                      <a:pt x="20" y="90"/>
                    </a:cubicBezTo>
                    <a:lnTo>
                      <a:pt x="21" y="90"/>
                    </a:lnTo>
                    <a:lnTo>
                      <a:pt x="22" y="90"/>
                    </a:lnTo>
                    <a:lnTo>
                      <a:pt x="22" y="91"/>
                    </a:lnTo>
                    <a:lnTo>
                      <a:pt x="24" y="91"/>
                    </a:lnTo>
                    <a:lnTo>
                      <a:pt x="27" y="91"/>
                    </a:lnTo>
                    <a:lnTo>
                      <a:pt x="27" y="93"/>
                    </a:lnTo>
                    <a:lnTo>
                      <a:pt x="26" y="96"/>
                    </a:lnTo>
                    <a:lnTo>
                      <a:pt x="25" y="96"/>
                    </a:lnTo>
                    <a:lnTo>
                      <a:pt x="24" y="97"/>
                    </a:lnTo>
                    <a:lnTo>
                      <a:pt x="23" y="98"/>
                    </a:lnTo>
                    <a:lnTo>
                      <a:pt x="22" y="98"/>
                    </a:lnTo>
                    <a:lnTo>
                      <a:pt x="22" y="100"/>
                    </a:lnTo>
                    <a:lnTo>
                      <a:pt x="21" y="102"/>
                    </a:lnTo>
                    <a:lnTo>
                      <a:pt x="21" y="103"/>
                    </a:lnTo>
                    <a:lnTo>
                      <a:pt x="20" y="104"/>
                    </a:lnTo>
                    <a:lnTo>
                      <a:pt x="19" y="105"/>
                    </a:lnTo>
                    <a:lnTo>
                      <a:pt x="20" y="106"/>
                    </a:lnTo>
                    <a:lnTo>
                      <a:pt x="21" y="107"/>
                    </a:lnTo>
                    <a:lnTo>
                      <a:pt x="21" y="108"/>
                    </a:lnTo>
                    <a:lnTo>
                      <a:pt x="22" y="109"/>
                    </a:lnTo>
                    <a:lnTo>
                      <a:pt x="23" y="110"/>
                    </a:lnTo>
                    <a:cubicBezTo>
                      <a:pt x="23" y="110"/>
                      <a:pt x="24" y="111"/>
                      <a:pt x="24" y="111"/>
                    </a:cubicBezTo>
                    <a:lnTo>
                      <a:pt x="25" y="111"/>
                    </a:lnTo>
                    <a:lnTo>
                      <a:pt x="25" y="112"/>
                    </a:lnTo>
                    <a:lnTo>
                      <a:pt x="25" y="113"/>
                    </a:lnTo>
                    <a:lnTo>
                      <a:pt x="24" y="115"/>
                    </a:lnTo>
                    <a:lnTo>
                      <a:pt x="25" y="117"/>
                    </a:lnTo>
                    <a:lnTo>
                      <a:pt x="26" y="118"/>
                    </a:lnTo>
                    <a:lnTo>
                      <a:pt x="27" y="119"/>
                    </a:lnTo>
                    <a:lnTo>
                      <a:pt x="28" y="120"/>
                    </a:lnTo>
                    <a:lnTo>
                      <a:pt x="28" y="121"/>
                    </a:lnTo>
                    <a:lnTo>
                      <a:pt x="30" y="121"/>
                    </a:lnTo>
                    <a:lnTo>
                      <a:pt x="31" y="121"/>
                    </a:lnTo>
                    <a:lnTo>
                      <a:pt x="31" y="121"/>
                    </a:lnTo>
                    <a:lnTo>
                      <a:pt x="31" y="119"/>
                    </a:lnTo>
                    <a:lnTo>
                      <a:pt x="33" y="119"/>
                    </a:lnTo>
                    <a:lnTo>
                      <a:pt x="33" y="118"/>
                    </a:lnTo>
                    <a:lnTo>
                      <a:pt x="33" y="117"/>
                    </a:lnTo>
                    <a:lnTo>
                      <a:pt x="34" y="116"/>
                    </a:lnTo>
                    <a:lnTo>
                      <a:pt x="34" y="114"/>
                    </a:lnTo>
                    <a:lnTo>
                      <a:pt x="35" y="112"/>
                    </a:lnTo>
                    <a:lnTo>
                      <a:pt x="34" y="111"/>
                    </a:lnTo>
                    <a:lnTo>
                      <a:pt x="33" y="110"/>
                    </a:lnTo>
                    <a:lnTo>
                      <a:pt x="33" y="108"/>
                    </a:lnTo>
                    <a:lnTo>
                      <a:pt x="33" y="108"/>
                    </a:lnTo>
                    <a:lnTo>
                      <a:pt x="33" y="106"/>
                    </a:lnTo>
                    <a:lnTo>
                      <a:pt x="33" y="105"/>
                    </a:lnTo>
                    <a:lnTo>
                      <a:pt x="34" y="103"/>
                    </a:lnTo>
                    <a:lnTo>
                      <a:pt x="34" y="102"/>
                    </a:lnTo>
                    <a:lnTo>
                      <a:pt x="34" y="101"/>
                    </a:lnTo>
                    <a:lnTo>
                      <a:pt x="35" y="100"/>
                    </a:lnTo>
                    <a:lnTo>
                      <a:pt x="35" y="99"/>
                    </a:lnTo>
                    <a:lnTo>
                      <a:pt x="37" y="98"/>
                    </a:lnTo>
                    <a:lnTo>
                      <a:pt x="37" y="96"/>
                    </a:lnTo>
                    <a:lnTo>
                      <a:pt x="38" y="95"/>
                    </a:lnTo>
                    <a:lnTo>
                      <a:pt x="38" y="94"/>
                    </a:lnTo>
                    <a:lnTo>
                      <a:pt x="38" y="93"/>
                    </a:lnTo>
                    <a:lnTo>
                      <a:pt x="38" y="92"/>
                    </a:lnTo>
                    <a:lnTo>
                      <a:pt x="39" y="90"/>
                    </a:lnTo>
                    <a:lnTo>
                      <a:pt x="39" y="89"/>
                    </a:lnTo>
                    <a:lnTo>
                      <a:pt x="40" y="88"/>
                    </a:lnTo>
                    <a:lnTo>
                      <a:pt x="41" y="87"/>
                    </a:lnTo>
                    <a:lnTo>
                      <a:pt x="42" y="86"/>
                    </a:lnTo>
                    <a:lnTo>
                      <a:pt x="44" y="86"/>
                    </a:lnTo>
                    <a:lnTo>
                      <a:pt x="45" y="86"/>
                    </a:lnTo>
                    <a:lnTo>
                      <a:pt x="46" y="85"/>
                    </a:lnTo>
                    <a:lnTo>
                      <a:pt x="48" y="85"/>
                    </a:lnTo>
                    <a:lnTo>
                      <a:pt x="49" y="85"/>
                    </a:lnTo>
                    <a:lnTo>
                      <a:pt x="51" y="85"/>
                    </a:lnTo>
                    <a:lnTo>
                      <a:pt x="51" y="83"/>
                    </a:lnTo>
                    <a:lnTo>
                      <a:pt x="52" y="82"/>
                    </a:lnTo>
                    <a:lnTo>
                      <a:pt x="53" y="81"/>
                    </a:lnTo>
                    <a:lnTo>
                      <a:pt x="55" y="80"/>
                    </a:lnTo>
                    <a:lnTo>
                      <a:pt x="57" y="79"/>
                    </a:lnTo>
                    <a:lnTo>
                      <a:pt x="58" y="78"/>
                    </a:lnTo>
                    <a:lnTo>
                      <a:pt x="60" y="77"/>
                    </a:lnTo>
                    <a:lnTo>
                      <a:pt x="62" y="77"/>
                    </a:lnTo>
                    <a:lnTo>
                      <a:pt x="63" y="77"/>
                    </a:lnTo>
                    <a:lnTo>
                      <a:pt x="65" y="78"/>
                    </a:lnTo>
                    <a:lnTo>
                      <a:pt x="67" y="78"/>
                    </a:lnTo>
                    <a:lnTo>
                      <a:pt x="69" y="78"/>
                    </a:lnTo>
                    <a:lnTo>
                      <a:pt x="71" y="78"/>
                    </a:lnTo>
                    <a:lnTo>
                      <a:pt x="73" y="77"/>
                    </a:lnTo>
                    <a:lnTo>
                      <a:pt x="72" y="75"/>
                    </a:lnTo>
                    <a:lnTo>
                      <a:pt x="74" y="74"/>
                    </a:lnTo>
                    <a:lnTo>
                      <a:pt x="74" y="73"/>
                    </a:lnTo>
                    <a:lnTo>
                      <a:pt x="73" y="72"/>
                    </a:lnTo>
                    <a:lnTo>
                      <a:pt x="73" y="71"/>
                    </a:lnTo>
                    <a:lnTo>
                      <a:pt x="71" y="70"/>
                    </a:lnTo>
                    <a:lnTo>
                      <a:pt x="70" y="67"/>
                    </a:lnTo>
                    <a:lnTo>
                      <a:pt x="70" y="65"/>
                    </a:lnTo>
                    <a:lnTo>
                      <a:pt x="72" y="63"/>
                    </a:lnTo>
                    <a:cubicBezTo>
                      <a:pt x="72" y="63"/>
                      <a:pt x="72" y="62"/>
                      <a:pt x="73" y="61"/>
                    </a:cubicBezTo>
                    <a:cubicBezTo>
                      <a:pt x="73" y="60"/>
                      <a:pt x="74" y="61"/>
                      <a:pt x="74" y="61"/>
                    </a:cubicBezTo>
                    <a:lnTo>
                      <a:pt x="74" y="59"/>
                    </a:lnTo>
                    <a:lnTo>
                      <a:pt x="75" y="57"/>
                    </a:lnTo>
                    <a:lnTo>
                      <a:pt x="75" y="55"/>
                    </a:lnTo>
                    <a:lnTo>
                      <a:pt x="75" y="54"/>
                    </a:lnTo>
                    <a:lnTo>
                      <a:pt x="74" y="52"/>
                    </a:lnTo>
                    <a:lnTo>
                      <a:pt x="73" y="51"/>
                    </a:lnTo>
                    <a:lnTo>
                      <a:pt x="73" y="50"/>
                    </a:lnTo>
                    <a:lnTo>
                      <a:pt x="73" y="48"/>
                    </a:lnTo>
                    <a:lnTo>
                      <a:pt x="74" y="46"/>
                    </a:lnTo>
                    <a:lnTo>
                      <a:pt x="74" y="46"/>
                    </a:lnTo>
                    <a:lnTo>
                      <a:pt x="73" y="45"/>
                    </a:lnTo>
                    <a:lnTo>
                      <a:pt x="73" y="43"/>
                    </a:lnTo>
                    <a:lnTo>
                      <a:pt x="74" y="42"/>
                    </a:lnTo>
                    <a:lnTo>
                      <a:pt x="75" y="41"/>
                    </a:lnTo>
                    <a:lnTo>
                      <a:pt x="75" y="39"/>
                    </a:lnTo>
                    <a:lnTo>
                      <a:pt x="76" y="39"/>
                    </a:lnTo>
                    <a:lnTo>
                      <a:pt x="77" y="38"/>
                    </a:lnTo>
                    <a:lnTo>
                      <a:pt x="77" y="36"/>
                    </a:lnTo>
                    <a:lnTo>
                      <a:pt x="78" y="35"/>
                    </a:lnTo>
                    <a:lnTo>
                      <a:pt x="78" y="34"/>
                    </a:lnTo>
                    <a:lnTo>
                      <a:pt x="80" y="34"/>
                    </a:lnTo>
                    <a:lnTo>
                      <a:pt x="82" y="34"/>
                    </a:lnTo>
                    <a:lnTo>
                      <a:pt x="82" y="33"/>
                    </a:lnTo>
                    <a:lnTo>
                      <a:pt x="83" y="32"/>
                    </a:lnTo>
                    <a:lnTo>
                      <a:pt x="85" y="32"/>
                    </a:lnTo>
                    <a:lnTo>
                      <a:pt x="86" y="31"/>
                    </a:lnTo>
                    <a:lnTo>
                      <a:pt x="85" y="30"/>
                    </a:lnTo>
                    <a:lnTo>
                      <a:pt x="87" y="29"/>
                    </a:lnTo>
                    <a:lnTo>
                      <a:pt x="87" y="28"/>
                    </a:lnTo>
                    <a:lnTo>
                      <a:pt x="87" y="26"/>
                    </a:lnTo>
                    <a:lnTo>
                      <a:pt x="87" y="26"/>
                    </a:lnTo>
                    <a:lnTo>
                      <a:pt x="85" y="26"/>
                    </a:lnTo>
                    <a:lnTo>
                      <a:pt x="83" y="26"/>
                    </a:lnTo>
                    <a:lnTo>
                      <a:pt x="82" y="26"/>
                    </a:lnTo>
                    <a:lnTo>
                      <a:pt x="81" y="25"/>
                    </a:lnTo>
                    <a:lnTo>
                      <a:pt x="80" y="25"/>
                    </a:lnTo>
                    <a:lnTo>
                      <a:pt x="80" y="24"/>
                    </a:lnTo>
                    <a:lnTo>
                      <a:pt x="79" y="24"/>
                    </a:lnTo>
                    <a:lnTo>
                      <a:pt x="78" y="23"/>
                    </a:lnTo>
                    <a:lnTo>
                      <a:pt x="77" y="22"/>
                    </a:lnTo>
                    <a:lnTo>
                      <a:pt x="76" y="22"/>
                    </a:lnTo>
                    <a:lnTo>
                      <a:pt x="75" y="21"/>
                    </a:lnTo>
                    <a:lnTo>
                      <a:pt x="74" y="22"/>
                    </a:lnTo>
                    <a:lnTo>
                      <a:pt x="73" y="20"/>
                    </a:lnTo>
                    <a:lnTo>
                      <a:pt x="72" y="19"/>
                    </a:lnTo>
                    <a:lnTo>
                      <a:pt x="71" y="1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85" name="Freeform 5"/>
              <p:cNvSpPr>
                <a:spLocks noEditPoints="1"/>
              </p:cNvSpPr>
              <p:nvPr/>
            </p:nvSpPr>
            <p:spPr bwMode="auto">
              <a:xfrm>
                <a:off x="7035293" y="1986575"/>
                <a:ext cx="293729" cy="418137"/>
              </a:xfrm>
              <a:custGeom>
                <a:avLst/>
                <a:gdLst/>
                <a:ahLst/>
                <a:cxnLst>
                  <a:cxn ang="0">
                    <a:pos x="19" y="3"/>
                  </a:cxn>
                  <a:cxn ang="0">
                    <a:pos x="16" y="5"/>
                  </a:cxn>
                  <a:cxn ang="0">
                    <a:pos x="12" y="8"/>
                  </a:cxn>
                  <a:cxn ang="0">
                    <a:pos x="10" y="11"/>
                  </a:cxn>
                  <a:cxn ang="0">
                    <a:pos x="10" y="14"/>
                  </a:cxn>
                  <a:cxn ang="0">
                    <a:pos x="12" y="16"/>
                  </a:cxn>
                  <a:cxn ang="0">
                    <a:pos x="13" y="19"/>
                  </a:cxn>
                  <a:cxn ang="0">
                    <a:pos x="8" y="22"/>
                  </a:cxn>
                  <a:cxn ang="0">
                    <a:pos x="4" y="22"/>
                  </a:cxn>
                  <a:cxn ang="0">
                    <a:pos x="4" y="26"/>
                  </a:cxn>
                  <a:cxn ang="0">
                    <a:pos x="2" y="30"/>
                  </a:cxn>
                  <a:cxn ang="0">
                    <a:pos x="2" y="34"/>
                  </a:cxn>
                  <a:cxn ang="0">
                    <a:pos x="6" y="37"/>
                  </a:cxn>
                  <a:cxn ang="0">
                    <a:pos x="11" y="37"/>
                  </a:cxn>
                  <a:cxn ang="0">
                    <a:pos x="13" y="41"/>
                  </a:cxn>
                  <a:cxn ang="0">
                    <a:pos x="12" y="46"/>
                  </a:cxn>
                  <a:cxn ang="0">
                    <a:pos x="16" y="48"/>
                  </a:cxn>
                  <a:cxn ang="0">
                    <a:pos x="18" y="52"/>
                  </a:cxn>
                  <a:cxn ang="0">
                    <a:pos x="19" y="56"/>
                  </a:cxn>
                  <a:cxn ang="0">
                    <a:pos x="16" y="63"/>
                  </a:cxn>
                  <a:cxn ang="0">
                    <a:pos x="15" y="70"/>
                  </a:cxn>
                  <a:cxn ang="0">
                    <a:pos x="17" y="77"/>
                  </a:cxn>
                  <a:cxn ang="0">
                    <a:pos x="19" y="82"/>
                  </a:cxn>
                  <a:cxn ang="0">
                    <a:pos x="26" y="87"/>
                  </a:cxn>
                  <a:cxn ang="0">
                    <a:pos x="31" y="90"/>
                  </a:cxn>
                  <a:cxn ang="0">
                    <a:pos x="35" y="87"/>
                  </a:cxn>
                  <a:cxn ang="0">
                    <a:pos x="41" y="84"/>
                  </a:cxn>
                  <a:cxn ang="0">
                    <a:pos x="48" y="83"/>
                  </a:cxn>
                  <a:cxn ang="0">
                    <a:pos x="55" y="82"/>
                  </a:cxn>
                  <a:cxn ang="0">
                    <a:pos x="64" y="84"/>
                  </a:cxn>
                  <a:cxn ang="0">
                    <a:pos x="61" y="82"/>
                  </a:cxn>
                  <a:cxn ang="0">
                    <a:pos x="58" y="79"/>
                  </a:cxn>
                  <a:cxn ang="0">
                    <a:pos x="55" y="76"/>
                  </a:cxn>
                  <a:cxn ang="0">
                    <a:pos x="53" y="72"/>
                  </a:cxn>
                  <a:cxn ang="0">
                    <a:pos x="52" y="68"/>
                  </a:cxn>
                  <a:cxn ang="0">
                    <a:pos x="49" y="65"/>
                  </a:cxn>
                  <a:cxn ang="0">
                    <a:pos x="46" y="62"/>
                  </a:cxn>
                  <a:cxn ang="0">
                    <a:pos x="44" y="58"/>
                  </a:cxn>
                  <a:cxn ang="0">
                    <a:pos x="42" y="56"/>
                  </a:cxn>
                  <a:cxn ang="0">
                    <a:pos x="43" y="52"/>
                  </a:cxn>
                  <a:cxn ang="0">
                    <a:pos x="44" y="47"/>
                  </a:cxn>
                  <a:cxn ang="0">
                    <a:pos x="46" y="44"/>
                  </a:cxn>
                  <a:cxn ang="0">
                    <a:pos x="51" y="44"/>
                  </a:cxn>
                  <a:cxn ang="0">
                    <a:pos x="51" y="40"/>
                  </a:cxn>
                  <a:cxn ang="0">
                    <a:pos x="53" y="37"/>
                  </a:cxn>
                  <a:cxn ang="0">
                    <a:pos x="53" y="33"/>
                  </a:cxn>
                  <a:cxn ang="0">
                    <a:pos x="53" y="29"/>
                  </a:cxn>
                  <a:cxn ang="0">
                    <a:pos x="48" y="27"/>
                  </a:cxn>
                  <a:cxn ang="0">
                    <a:pos x="45" y="23"/>
                  </a:cxn>
                  <a:cxn ang="0">
                    <a:pos x="40" y="20"/>
                  </a:cxn>
                  <a:cxn ang="0">
                    <a:pos x="36" y="20"/>
                  </a:cxn>
                  <a:cxn ang="0">
                    <a:pos x="35" y="11"/>
                  </a:cxn>
                  <a:cxn ang="0">
                    <a:pos x="30" y="6"/>
                  </a:cxn>
                  <a:cxn ang="0">
                    <a:pos x="26" y="3"/>
                  </a:cxn>
                  <a:cxn ang="0">
                    <a:pos x="22" y="1"/>
                  </a:cxn>
                  <a:cxn ang="0">
                    <a:pos x="64" y="78"/>
                  </a:cxn>
                </a:cxnLst>
                <a:rect l="0" t="0" r="r" b="b"/>
                <a:pathLst>
                  <a:path w="64" h="91">
                    <a:moveTo>
                      <a:pt x="19" y="0"/>
                    </a:moveTo>
                    <a:lnTo>
                      <a:pt x="19" y="1"/>
                    </a:lnTo>
                    <a:lnTo>
                      <a:pt x="20" y="2"/>
                    </a:lnTo>
                    <a:lnTo>
                      <a:pt x="19" y="3"/>
                    </a:lnTo>
                    <a:lnTo>
                      <a:pt x="18" y="3"/>
                    </a:lnTo>
                    <a:lnTo>
                      <a:pt x="18" y="4"/>
                    </a:lnTo>
                    <a:lnTo>
                      <a:pt x="18" y="5"/>
                    </a:lnTo>
                    <a:lnTo>
                      <a:pt x="16" y="5"/>
                    </a:lnTo>
                    <a:lnTo>
                      <a:pt x="15" y="6"/>
                    </a:lnTo>
                    <a:lnTo>
                      <a:pt x="15" y="7"/>
                    </a:lnTo>
                    <a:lnTo>
                      <a:pt x="14" y="8"/>
                    </a:lnTo>
                    <a:lnTo>
                      <a:pt x="12" y="8"/>
                    </a:lnTo>
                    <a:lnTo>
                      <a:pt x="11" y="8"/>
                    </a:lnTo>
                    <a:lnTo>
                      <a:pt x="11" y="8"/>
                    </a:lnTo>
                    <a:lnTo>
                      <a:pt x="11" y="10"/>
                    </a:lnTo>
                    <a:lnTo>
                      <a:pt x="10" y="11"/>
                    </a:lnTo>
                    <a:lnTo>
                      <a:pt x="9" y="11"/>
                    </a:lnTo>
                    <a:lnTo>
                      <a:pt x="9" y="12"/>
                    </a:lnTo>
                    <a:lnTo>
                      <a:pt x="10" y="13"/>
                    </a:lnTo>
                    <a:lnTo>
                      <a:pt x="10" y="14"/>
                    </a:lnTo>
                    <a:lnTo>
                      <a:pt x="10" y="15"/>
                    </a:lnTo>
                    <a:lnTo>
                      <a:pt x="10" y="16"/>
                    </a:lnTo>
                    <a:lnTo>
                      <a:pt x="11" y="16"/>
                    </a:lnTo>
                    <a:lnTo>
                      <a:pt x="12" y="16"/>
                    </a:lnTo>
                    <a:lnTo>
                      <a:pt x="14" y="17"/>
                    </a:lnTo>
                    <a:lnTo>
                      <a:pt x="14" y="17"/>
                    </a:lnTo>
                    <a:lnTo>
                      <a:pt x="14" y="18"/>
                    </a:lnTo>
                    <a:lnTo>
                      <a:pt x="13" y="19"/>
                    </a:lnTo>
                    <a:lnTo>
                      <a:pt x="12" y="19"/>
                    </a:lnTo>
                    <a:lnTo>
                      <a:pt x="11" y="20"/>
                    </a:lnTo>
                    <a:lnTo>
                      <a:pt x="9" y="21"/>
                    </a:lnTo>
                    <a:lnTo>
                      <a:pt x="8" y="22"/>
                    </a:lnTo>
                    <a:cubicBezTo>
                      <a:pt x="8" y="22"/>
                      <a:pt x="8" y="21"/>
                      <a:pt x="7" y="21"/>
                    </a:cubicBezTo>
                    <a:cubicBezTo>
                      <a:pt x="7" y="21"/>
                      <a:pt x="6" y="21"/>
                      <a:pt x="6" y="21"/>
                    </a:cubicBezTo>
                    <a:lnTo>
                      <a:pt x="6" y="22"/>
                    </a:lnTo>
                    <a:lnTo>
                      <a:pt x="4" y="22"/>
                    </a:lnTo>
                    <a:lnTo>
                      <a:pt x="3" y="22"/>
                    </a:lnTo>
                    <a:lnTo>
                      <a:pt x="3" y="24"/>
                    </a:lnTo>
                    <a:lnTo>
                      <a:pt x="3" y="25"/>
                    </a:lnTo>
                    <a:lnTo>
                      <a:pt x="4" y="26"/>
                    </a:lnTo>
                    <a:lnTo>
                      <a:pt x="3" y="27"/>
                    </a:lnTo>
                    <a:lnTo>
                      <a:pt x="4" y="28"/>
                    </a:lnTo>
                    <a:lnTo>
                      <a:pt x="3" y="29"/>
                    </a:lnTo>
                    <a:lnTo>
                      <a:pt x="2" y="30"/>
                    </a:lnTo>
                    <a:lnTo>
                      <a:pt x="2" y="31"/>
                    </a:lnTo>
                    <a:lnTo>
                      <a:pt x="0" y="32"/>
                    </a:lnTo>
                    <a:lnTo>
                      <a:pt x="0" y="33"/>
                    </a:lnTo>
                    <a:lnTo>
                      <a:pt x="2" y="34"/>
                    </a:lnTo>
                    <a:lnTo>
                      <a:pt x="3" y="36"/>
                    </a:lnTo>
                    <a:lnTo>
                      <a:pt x="4" y="37"/>
                    </a:lnTo>
                    <a:lnTo>
                      <a:pt x="5" y="37"/>
                    </a:lnTo>
                    <a:lnTo>
                      <a:pt x="6" y="37"/>
                    </a:lnTo>
                    <a:lnTo>
                      <a:pt x="7" y="38"/>
                    </a:lnTo>
                    <a:lnTo>
                      <a:pt x="9" y="38"/>
                    </a:lnTo>
                    <a:lnTo>
                      <a:pt x="11" y="38"/>
                    </a:lnTo>
                    <a:lnTo>
                      <a:pt x="11" y="37"/>
                    </a:lnTo>
                    <a:lnTo>
                      <a:pt x="12" y="37"/>
                    </a:lnTo>
                    <a:lnTo>
                      <a:pt x="14" y="37"/>
                    </a:lnTo>
                    <a:lnTo>
                      <a:pt x="14" y="39"/>
                    </a:lnTo>
                    <a:lnTo>
                      <a:pt x="13" y="41"/>
                    </a:lnTo>
                    <a:lnTo>
                      <a:pt x="13" y="42"/>
                    </a:lnTo>
                    <a:lnTo>
                      <a:pt x="13" y="44"/>
                    </a:lnTo>
                    <a:lnTo>
                      <a:pt x="12" y="45"/>
                    </a:lnTo>
                    <a:lnTo>
                      <a:pt x="12" y="46"/>
                    </a:lnTo>
                    <a:lnTo>
                      <a:pt x="13" y="46"/>
                    </a:lnTo>
                    <a:lnTo>
                      <a:pt x="14" y="47"/>
                    </a:lnTo>
                    <a:lnTo>
                      <a:pt x="15" y="48"/>
                    </a:lnTo>
                    <a:lnTo>
                      <a:pt x="16" y="48"/>
                    </a:lnTo>
                    <a:lnTo>
                      <a:pt x="17" y="48"/>
                    </a:lnTo>
                    <a:lnTo>
                      <a:pt x="18" y="50"/>
                    </a:lnTo>
                    <a:lnTo>
                      <a:pt x="18" y="51"/>
                    </a:lnTo>
                    <a:lnTo>
                      <a:pt x="18" y="52"/>
                    </a:lnTo>
                    <a:lnTo>
                      <a:pt x="19" y="53"/>
                    </a:lnTo>
                    <a:lnTo>
                      <a:pt x="20" y="54"/>
                    </a:lnTo>
                    <a:lnTo>
                      <a:pt x="20" y="56"/>
                    </a:lnTo>
                    <a:lnTo>
                      <a:pt x="19" y="56"/>
                    </a:lnTo>
                    <a:lnTo>
                      <a:pt x="18" y="59"/>
                    </a:lnTo>
                    <a:lnTo>
                      <a:pt x="16" y="60"/>
                    </a:lnTo>
                    <a:lnTo>
                      <a:pt x="17" y="62"/>
                    </a:lnTo>
                    <a:lnTo>
                      <a:pt x="16" y="63"/>
                    </a:lnTo>
                    <a:lnTo>
                      <a:pt x="15" y="65"/>
                    </a:lnTo>
                    <a:lnTo>
                      <a:pt x="15" y="67"/>
                    </a:lnTo>
                    <a:lnTo>
                      <a:pt x="15" y="69"/>
                    </a:lnTo>
                    <a:lnTo>
                      <a:pt x="15" y="70"/>
                    </a:lnTo>
                    <a:lnTo>
                      <a:pt x="15" y="72"/>
                    </a:lnTo>
                    <a:lnTo>
                      <a:pt x="15" y="74"/>
                    </a:lnTo>
                    <a:lnTo>
                      <a:pt x="16" y="75"/>
                    </a:lnTo>
                    <a:lnTo>
                      <a:pt x="17" y="77"/>
                    </a:lnTo>
                    <a:lnTo>
                      <a:pt x="17" y="78"/>
                    </a:lnTo>
                    <a:lnTo>
                      <a:pt x="17" y="80"/>
                    </a:lnTo>
                    <a:lnTo>
                      <a:pt x="19" y="80"/>
                    </a:lnTo>
                    <a:lnTo>
                      <a:pt x="19" y="82"/>
                    </a:lnTo>
                    <a:lnTo>
                      <a:pt x="20" y="83"/>
                    </a:lnTo>
                    <a:lnTo>
                      <a:pt x="22" y="84"/>
                    </a:lnTo>
                    <a:lnTo>
                      <a:pt x="23" y="85"/>
                    </a:lnTo>
                    <a:lnTo>
                      <a:pt x="26" y="87"/>
                    </a:lnTo>
                    <a:lnTo>
                      <a:pt x="29" y="90"/>
                    </a:lnTo>
                    <a:lnTo>
                      <a:pt x="29" y="91"/>
                    </a:lnTo>
                    <a:cubicBezTo>
                      <a:pt x="29" y="91"/>
                      <a:pt x="29" y="91"/>
                      <a:pt x="29" y="91"/>
                    </a:cubicBezTo>
                    <a:cubicBezTo>
                      <a:pt x="29" y="91"/>
                      <a:pt x="30" y="91"/>
                      <a:pt x="31" y="90"/>
                    </a:cubicBezTo>
                    <a:cubicBezTo>
                      <a:pt x="32" y="89"/>
                      <a:pt x="33" y="90"/>
                      <a:pt x="33" y="90"/>
                    </a:cubicBezTo>
                    <a:lnTo>
                      <a:pt x="34" y="90"/>
                    </a:lnTo>
                    <a:lnTo>
                      <a:pt x="34" y="88"/>
                    </a:lnTo>
                    <a:lnTo>
                      <a:pt x="35" y="87"/>
                    </a:lnTo>
                    <a:lnTo>
                      <a:pt x="37" y="86"/>
                    </a:lnTo>
                    <a:lnTo>
                      <a:pt x="39" y="87"/>
                    </a:lnTo>
                    <a:lnTo>
                      <a:pt x="40" y="86"/>
                    </a:lnTo>
                    <a:lnTo>
                      <a:pt x="41" y="84"/>
                    </a:lnTo>
                    <a:lnTo>
                      <a:pt x="44" y="84"/>
                    </a:lnTo>
                    <a:lnTo>
                      <a:pt x="45" y="85"/>
                    </a:lnTo>
                    <a:lnTo>
                      <a:pt x="46" y="84"/>
                    </a:lnTo>
                    <a:lnTo>
                      <a:pt x="48" y="83"/>
                    </a:lnTo>
                    <a:lnTo>
                      <a:pt x="49" y="80"/>
                    </a:lnTo>
                    <a:lnTo>
                      <a:pt x="51" y="82"/>
                    </a:lnTo>
                    <a:lnTo>
                      <a:pt x="53" y="81"/>
                    </a:lnTo>
                    <a:lnTo>
                      <a:pt x="55" y="82"/>
                    </a:lnTo>
                    <a:lnTo>
                      <a:pt x="57" y="83"/>
                    </a:lnTo>
                    <a:lnTo>
                      <a:pt x="59" y="83"/>
                    </a:lnTo>
                    <a:lnTo>
                      <a:pt x="61" y="83"/>
                    </a:lnTo>
                    <a:lnTo>
                      <a:pt x="64" y="84"/>
                    </a:lnTo>
                    <a:lnTo>
                      <a:pt x="63" y="84"/>
                    </a:lnTo>
                    <a:lnTo>
                      <a:pt x="63" y="84"/>
                    </a:lnTo>
                    <a:lnTo>
                      <a:pt x="62" y="82"/>
                    </a:lnTo>
                    <a:lnTo>
                      <a:pt x="61" y="82"/>
                    </a:lnTo>
                    <a:lnTo>
                      <a:pt x="59" y="82"/>
                    </a:lnTo>
                    <a:lnTo>
                      <a:pt x="58" y="81"/>
                    </a:lnTo>
                    <a:lnTo>
                      <a:pt x="58" y="80"/>
                    </a:lnTo>
                    <a:lnTo>
                      <a:pt x="58" y="79"/>
                    </a:lnTo>
                    <a:lnTo>
                      <a:pt x="57" y="79"/>
                    </a:lnTo>
                    <a:lnTo>
                      <a:pt x="56" y="78"/>
                    </a:lnTo>
                    <a:lnTo>
                      <a:pt x="56" y="77"/>
                    </a:lnTo>
                    <a:lnTo>
                      <a:pt x="55" y="76"/>
                    </a:lnTo>
                    <a:lnTo>
                      <a:pt x="55" y="75"/>
                    </a:lnTo>
                    <a:lnTo>
                      <a:pt x="54" y="73"/>
                    </a:lnTo>
                    <a:lnTo>
                      <a:pt x="54" y="72"/>
                    </a:lnTo>
                    <a:lnTo>
                      <a:pt x="53" y="72"/>
                    </a:lnTo>
                    <a:lnTo>
                      <a:pt x="52" y="71"/>
                    </a:lnTo>
                    <a:lnTo>
                      <a:pt x="52" y="70"/>
                    </a:lnTo>
                    <a:lnTo>
                      <a:pt x="52" y="68"/>
                    </a:lnTo>
                    <a:lnTo>
                      <a:pt x="52" y="68"/>
                    </a:lnTo>
                    <a:lnTo>
                      <a:pt x="51" y="66"/>
                    </a:lnTo>
                    <a:lnTo>
                      <a:pt x="51" y="65"/>
                    </a:lnTo>
                    <a:lnTo>
                      <a:pt x="50" y="65"/>
                    </a:lnTo>
                    <a:lnTo>
                      <a:pt x="49" y="65"/>
                    </a:lnTo>
                    <a:lnTo>
                      <a:pt x="49" y="65"/>
                    </a:lnTo>
                    <a:lnTo>
                      <a:pt x="47" y="64"/>
                    </a:lnTo>
                    <a:lnTo>
                      <a:pt x="46" y="63"/>
                    </a:lnTo>
                    <a:lnTo>
                      <a:pt x="46" y="62"/>
                    </a:lnTo>
                    <a:lnTo>
                      <a:pt x="45" y="61"/>
                    </a:lnTo>
                    <a:lnTo>
                      <a:pt x="44" y="61"/>
                    </a:lnTo>
                    <a:lnTo>
                      <a:pt x="44" y="60"/>
                    </a:lnTo>
                    <a:lnTo>
                      <a:pt x="44" y="58"/>
                    </a:lnTo>
                    <a:lnTo>
                      <a:pt x="43" y="58"/>
                    </a:lnTo>
                    <a:lnTo>
                      <a:pt x="42" y="58"/>
                    </a:lnTo>
                    <a:lnTo>
                      <a:pt x="42" y="57"/>
                    </a:lnTo>
                    <a:lnTo>
                      <a:pt x="42" y="56"/>
                    </a:lnTo>
                    <a:lnTo>
                      <a:pt x="42" y="54"/>
                    </a:lnTo>
                    <a:lnTo>
                      <a:pt x="42" y="54"/>
                    </a:lnTo>
                    <a:lnTo>
                      <a:pt x="43" y="53"/>
                    </a:lnTo>
                    <a:lnTo>
                      <a:pt x="43" y="52"/>
                    </a:lnTo>
                    <a:lnTo>
                      <a:pt x="44" y="50"/>
                    </a:lnTo>
                    <a:lnTo>
                      <a:pt x="44" y="50"/>
                    </a:lnTo>
                    <a:lnTo>
                      <a:pt x="44" y="48"/>
                    </a:lnTo>
                    <a:lnTo>
                      <a:pt x="44" y="47"/>
                    </a:lnTo>
                    <a:lnTo>
                      <a:pt x="43" y="46"/>
                    </a:lnTo>
                    <a:lnTo>
                      <a:pt x="44" y="45"/>
                    </a:lnTo>
                    <a:lnTo>
                      <a:pt x="45" y="45"/>
                    </a:lnTo>
                    <a:lnTo>
                      <a:pt x="46" y="44"/>
                    </a:lnTo>
                    <a:lnTo>
                      <a:pt x="47" y="44"/>
                    </a:lnTo>
                    <a:lnTo>
                      <a:pt x="48" y="44"/>
                    </a:lnTo>
                    <a:lnTo>
                      <a:pt x="50" y="44"/>
                    </a:lnTo>
                    <a:lnTo>
                      <a:pt x="51" y="44"/>
                    </a:lnTo>
                    <a:lnTo>
                      <a:pt x="51" y="43"/>
                    </a:lnTo>
                    <a:lnTo>
                      <a:pt x="52" y="42"/>
                    </a:lnTo>
                    <a:lnTo>
                      <a:pt x="52" y="41"/>
                    </a:lnTo>
                    <a:lnTo>
                      <a:pt x="51" y="40"/>
                    </a:lnTo>
                    <a:lnTo>
                      <a:pt x="51" y="40"/>
                    </a:lnTo>
                    <a:lnTo>
                      <a:pt x="51" y="39"/>
                    </a:lnTo>
                    <a:lnTo>
                      <a:pt x="52" y="38"/>
                    </a:lnTo>
                    <a:lnTo>
                      <a:pt x="53" y="37"/>
                    </a:lnTo>
                    <a:lnTo>
                      <a:pt x="53" y="36"/>
                    </a:lnTo>
                    <a:lnTo>
                      <a:pt x="53" y="35"/>
                    </a:lnTo>
                    <a:lnTo>
                      <a:pt x="53" y="34"/>
                    </a:lnTo>
                    <a:lnTo>
                      <a:pt x="53" y="33"/>
                    </a:lnTo>
                    <a:lnTo>
                      <a:pt x="54" y="32"/>
                    </a:lnTo>
                    <a:lnTo>
                      <a:pt x="53" y="31"/>
                    </a:lnTo>
                    <a:lnTo>
                      <a:pt x="53" y="31"/>
                    </a:lnTo>
                    <a:lnTo>
                      <a:pt x="53" y="29"/>
                    </a:lnTo>
                    <a:lnTo>
                      <a:pt x="52" y="28"/>
                    </a:lnTo>
                    <a:lnTo>
                      <a:pt x="51" y="28"/>
                    </a:lnTo>
                    <a:lnTo>
                      <a:pt x="50" y="27"/>
                    </a:lnTo>
                    <a:lnTo>
                      <a:pt x="48" y="27"/>
                    </a:lnTo>
                    <a:lnTo>
                      <a:pt x="47" y="26"/>
                    </a:lnTo>
                    <a:lnTo>
                      <a:pt x="46" y="25"/>
                    </a:lnTo>
                    <a:lnTo>
                      <a:pt x="45" y="24"/>
                    </a:lnTo>
                    <a:lnTo>
                      <a:pt x="45" y="23"/>
                    </a:lnTo>
                    <a:lnTo>
                      <a:pt x="44" y="22"/>
                    </a:lnTo>
                    <a:lnTo>
                      <a:pt x="43" y="21"/>
                    </a:lnTo>
                    <a:lnTo>
                      <a:pt x="42" y="21"/>
                    </a:lnTo>
                    <a:lnTo>
                      <a:pt x="40" y="20"/>
                    </a:lnTo>
                    <a:cubicBezTo>
                      <a:pt x="40" y="20"/>
                      <a:pt x="39" y="20"/>
                      <a:pt x="38" y="20"/>
                    </a:cubicBezTo>
                    <a:cubicBezTo>
                      <a:pt x="38" y="20"/>
                      <a:pt x="37" y="21"/>
                      <a:pt x="37" y="21"/>
                    </a:cubicBezTo>
                    <a:lnTo>
                      <a:pt x="35" y="22"/>
                    </a:lnTo>
                    <a:lnTo>
                      <a:pt x="36" y="20"/>
                    </a:lnTo>
                    <a:lnTo>
                      <a:pt x="37" y="18"/>
                    </a:lnTo>
                    <a:lnTo>
                      <a:pt x="37" y="16"/>
                    </a:lnTo>
                    <a:lnTo>
                      <a:pt x="36" y="13"/>
                    </a:lnTo>
                    <a:lnTo>
                      <a:pt x="35" y="11"/>
                    </a:lnTo>
                    <a:lnTo>
                      <a:pt x="34" y="10"/>
                    </a:lnTo>
                    <a:lnTo>
                      <a:pt x="32" y="9"/>
                    </a:lnTo>
                    <a:lnTo>
                      <a:pt x="31" y="8"/>
                    </a:lnTo>
                    <a:lnTo>
                      <a:pt x="30" y="6"/>
                    </a:lnTo>
                    <a:lnTo>
                      <a:pt x="29" y="6"/>
                    </a:lnTo>
                    <a:lnTo>
                      <a:pt x="28" y="5"/>
                    </a:lnTo>
                    <a:lnTo>
                      <a:pt x="26" y="4"/>
                    </a:lnTo>
                    <a:lnTo>
                      <a:pt x="26" y="3"/>
                    </a:lnTo>
                    <a:lnTo>
                      <a:pt x="25" y="2"/>
                    </a:lnTo>
                    <a:lnTo>
                      <a:pt x="24" y="2"/>
                    </a:lnTo>
                    <a:lnTo>
                      <a:pt x="22" y="1"/>
                    </a:lnTo>
                    <a:lnTo>
                      <a:pt x="22" y="1"/>
                    </a:lnTo>
                    <a:lnTo>
                      <a:pt x="20" y="0"/>
                    </a:lnTo>
                    <a:lnTo>
                      <a:pt x="19" y="0"/>
                    </a:lnTo>
                    <a:close/>
                    <a:moveTo>
                      <a:pt x="64" y="78"/>
                    </a:moveTo>
                    <a:cubicBezTo>
                      <a:pt x="64" y="78"/>
                      <a:pt x="64" y="78"/>
                      <a:pt x="64" y="78"/>
                    </a:cubicBezTo>
                    <a:cubicBezTo>
                      <a:pt x="64" y="78"/>
                      <a:pt x="64" y="78"/>
                      <a:pt x="64" y="78"/>
                    </a:cubicBezTo>
                    <a:close/>
                  </a:path>
                </a:pathLst>
              </a:custGeom>
              <a:solidFill>
                <a:schemeClr val="bg1">
                  <a:lumMod val="85000"/>
                </a:schemeClr>
              </a:solidFill>
              <a:ln w="9525" cmpd="sng">
                <a:solidFill>
                  <a:schemeClr val="bg1"/>
                </a:solidFill>
                <a:prstDash val="solid"/>
                <a:round/>
                <a:headEnd/>
                <a:tailEnd/>
              </a:ln>
            </p:spPr>
            <p:txBody>
              <a:bodyPr/>
              <a:lstStyle/>
              <a:p>
                <a:pPr>
                  <a:defRPr/>
                </a:pPr>
                <a:endParaRPr lang="en-US" sz="1000" dirty="0">
                  <a:solidFill>
                    <a:prstClr val="black"/>
                  </a:solidFill>
                </a:endParaRPr>
              </a:p>
            </p:txBody>
          </p:sp>
          <p:sp>
            <p:nvSpPr>
              <p:cNvPr id="286" name="Freeform 6"/>
              <p:cNvSpPr>
                <a:spLocks/>
              </p:cNvSpPr>
              <p:nvPr/>
            </p:nvSpPr>
            <p:spPr bwMode="auto">
              <a:xfrm>
                <a:off x="7406906" y="2222333"/>
                <a:ext cx="289278" cy="346964"/>
              </a:xfrm>
              <a:custGeom>
                <a:avLst/>
                <a:gdLst/>
                <a:ahLst/>
                <a:cxnLst>
                  <a:cxn ang="0">
                    <a:pos x="48" y="12"/>
                  </a:cxn>
                  <a:cxn ang="0">
                    <a:pos x="45" y="11"/>
                  </a:cxn>
                  <a:cxn ang="0">
                    <a:pos x="46" y="6"/>
                  </a:cxn>
                  <a:cxn ang="0">
                    <a:pos x="42" y="0"/>
                  </a:cxn>
                  <a:cxn ang="0">
                    <a:pos x="42" y="4"/>
                  </a:cxn>
                  <a:cxn ang="0">
                    <a:pos x="38" y="7"/>
                  </a:cxn>
                  <a:cxn ang="0">
                    <a:pos x="35" y="11"/>
                  </a:cxn>
                  <a:cxn ang="0">
                    <a:pos x="32" y="16"/>
                  </a:cxn>
                  <a:cxn ang="0">
                    <a:pos x="31" y="21"/>
                  </a:cxn>
                  <a:cxn ang="0">
                    <a:pos x="29" y="25"/>
                  </a:cxn>
                  <a:cxn ang="0">
                    <a:pos x="27" y="28"/>
                  </a:cxn>
                  <a:cxn ang="0">
                    <a:pos x="23" y="29"/>
                  </a:cxn>
                  <a:cxn ang="0">
                    <a:pos x="21" y="28"/>
                  </a:cxn>
                  <a:cxn ang="0">
                    <a:pos x="16" y="26"/>
                  </a:cxn>
                  <a:cxn ang="0">
                    <a:pos x="13" y="28"/>
                  </a:cxn>
                  <a:cxn ang="0">
                    <a:pos x="7" y="28"/>
                  </a:cxn>
                  <a:cxn ang="0">
                    <a:pos x="4" y="26"/>
                  </a:cxn>
                  <a:cxn ang="0">
                    <a:pos x="1" y="26"/>
                  </a:cxn>
                  <a:cxn ang="0">
                    <a:pos x="0" y="28"/>
                  </a:cxn>
                  <a:cxn ang="0">
                    <a:pos x="0" y="32"/>
                  </a:cxn>
                  <a:cxn ang="0">
                    <a:pos x="3" y="34"/>
                  </a:cxn>
                  <a:cxn ang="0">
                    <a:pos x="5" y="34"/>
                  </a:cxn>
                  <a:cxn ang="0">
                    <a:pos x="7" y="35"/>
                  </a:cxn>
                  <a:cxn ang="0">
                    <a:pos x="9" y="37"/>
                  </a:cxn>
                  <a:cxn ang="0">
                    <a:pos x="11" y="38"/>
                  </a:cxn>
                  <a:cxn ang="0">
                    <a:pos x="12" y="39"/>
                  </a:cxn>
                  <a:cxn ang="0">
                    <a:pos x="15" y="40"/>
                  </a:cxn>
                  <a:cxn ang="0">
                    <a:pos x="16" y="42"/>
                  </a:cxn>
                  <a:cxn ang="0">
                    <a:pos x="17" y="44"/>
                  </a:cxn>
                  <a:cxn ang="0">
                    <a:pos x="18" y="46"/>
                  </a:cxn>
                  <a:cxn ang="0">
                    <a:pos x="19" y="48"/>
                  </a:cxn>
                  <a:cxn ang="0">
                    <a:pos x="21" y="49"/>
                  </a:cxn>
                  <a:cxn ang="0">
                    <a:pos x="22" y="51"/>
                  </a:cxn>
                  <a:cxn ang="0">
                    <a:pos x="22" y="53"/>
                  </a:cxn>
                  <a:cxn ang="0">
                    <a:pos x="23" y="55"/>
                  </a:cxn>
                  <a:cxn ang="0">
                    <a:pos x="23" y="58"/>
                  </a:cxn>
                  <a:cxn ang="0">
                    <a:pos x="24" y="60"/>
                  </a:cxn>
                  <a:cxn ang="0">
                    <a:pos x="25" y="62"/>
                  </a:cxn>
                  <a:cxn ang="0">
                    <a:pos x="26" y="64"/>
                  </a:cxn>
                  <a:cxn ang="0">
                    <a:pos x="27" y="66"/>
                  </a:cxn>
                  <a:cxn ang="0">
                    <a:pos x="28" y="69"/>
                  </a:cxn>
                  <a:cxn ang="0">
                    <a:pos x="30" y="70"/>
                  </a:cxn>
                  <a:cxn ang="0">
                    <a:pos x="31" y="72"/>
                  </a:cxn>
                  <a:cxn ang="0">
                    <a:pos x="33" y="73"/>
                  </a:cxn>
                  <a:cxn ang="0">
                    <a:pos x="35" y="75"/>
                  </a:cxn>
                  <a:cxn ang="0">
                    <a:pos x="36" y="76"/>
                  </a:cxn>
                  <a:cxn ang="0">
                    <a:pos x="39" y="70"/>
                  </a:cxn>
                  <a:cxn ang="0">
                    <a:pos x="43" y="63"/>
                  </a:cxn>
                  <a:cxn ang="0">
                    <a:pos x="48" y="58"/>
                  </a:cxn>
                  <a:cxn ang="0">
                    <a:pos x="51" y="56"/>
                  </a:cxn>
                  <a:cxn ang="0">
                    <a:pos x="54" y="54"/>
                  </a:cxn>
                  <a:cxn ang="0">
                    <a:pos x="56" y="51"/>
                  </a:cxn>
                  <a:cxn ang="0">
                    <a:pos x="59" y="48"/>
                  </a:cxn>
                  <a:cxn ang="0">
                    <a:pos x="62" y="45"/>
                  </a:cxn>
                  <a:cxn ang="0">
                    <a:pos x="63" y="42"/>
                  </a:cxn>
                  <a:cxn ang="0">
                    <a:pos x="63" y="38"/>
                  </a:cxn>
                  <a:cxn ang="0">
                    <a:pos x="61" y="36"/>
                  </a:cxn>
                  <a:cxn ang="0">
                    <a:pos x="57" y="35"/>
                  </a:cxn>
                  <a:cxn ang="0">
                    <a:pos x="53" y="31"/>
                  </a:cxn>
                  <a:cxn ang="0">
                    <a:pos x="53" y="28"/>
                  </a:cxn>
                  <a:cxn ang="0">
                    <a:pos x="51" y="22"/>
                  </a:cxn>
                  <a:cxn ang="0">
                    <a:pos x="50" y="19"/>
                  </a:cxn>
                  <a:cxn ang="0">
                    <a:pos x="48" y="15"/>
                  </a:cxn>
                </a:cxnLst>
                <a:rect l="0" t="0" r="r" b="b"/>
                <a:pathLst>
                  <a:path w="63" h="76">
                    <a:moveTo>
                      <a:pt x="48" y="15"/>
                    </a:moveTo>
                    <a:lnTo>
                      <a:pt x="48" y="12"/>
                    </a:lnTo>
                    <a:lnTo>
                      <a:pt x="47" y="9"/>
                    </a:lnTo>
                    <a:lnTo>
                      <a:pt x="45" y="11"/>
                    </a:lnTo>
                    <a:lnTo>
                      <a:pt x="46" y="9"/>
                    </a:lnTo>
                    <a:lnTo>
                      <a:pt x="46" y="6"/>
                    </a:lnTo>
                    <a:lnTo>
                      <a:pt x="44" y="3"/>
                    </a:lnTo>
                    <a:lnTo>
                      <a:pt x="42" y="0"/>
                    </a:lnTo>
                    <a:lnTo>
                      <a:pt x="42" y="2"/>
                    </a:lnTo>
                    <a:lnTo>
                      <a:pt x="42" y="4"/>
                    </a:lnTo>
                    <a:lnTo>
                      <a:pt x="40" y="5"/>
                    </a:lnTo>
                    <a:lnTo>
                      <a:pt x="38" y="7"/>
                    </a:lnTo>
                    <a:lnTo>
                      <a:pt x="34" y="9"/>
                    </a:lnTo>
                    <a:lnTo>
                      <a:pt x="35" y="11"/>
                    </a:lnTo>
                    <a:lnTo>
                      <a:pt x="35" y="14"/>
                    </a:lnTo>
                    <a:lnTo>
                      <a:pt x="32" y="16"/>
                    </a:lnTo>
                    <a:lnTo>
                      <a:pt x="32" y="18"/>
                    </a:lnTo>
                    <a:lnTo>
                      <a:pt x="31" y="21"/>
                    </a:lnTo>
                    <a:lnTo>
                      <a:pt x="31" y="24"/>
                    </a:lnTo>
                    <a:lnTo>
                      <a:pt x="29" y="25"/>
                    </a:lnTo>
                    <a:lnTo>
                      <a:pt x="28" y="27"/>
                    </a:lnTo>
                    <a:lnTo>
                      <a:pt x="27" y="28"/>
                    </a:lnTo>
                    <a:lnTo>
                      <a:pt x="25" y="29"/>
                    </a:lnTo>
                    <a:lnTo>
                      <a:pt x="23" y="29"/>
                    </a:lnTo>
                    <a:lnTo>
                      <a:pt x="21" y="29"/>
                    </a:lnTo>
                    <a:lnTo>
                      <a:pt x="21" y="28"/>
                    </a:lnTo>
                    <a:cubicBezTo>
                      <a:pt x="19" y="28"/>
                      <a:pt x="17" y="28"/>
                      <a:pt x="17" y="28"/>
                    </a:cubicBezTo>
                    <a:lnTo>
                      <a:pt x="16" y="26"/>
                    </a:lnTo>
                    <a:lnTo>
                      <a:pt x="15" y="27"/>
                    </a:lnTo>
                    <a:lnTo>
                      <a:pt x="13" y="28"/>
                    </a:lnTo>
                    <a:lnTo>
                      <a:pt x="10" y="28"/>
                    </a:lnTo>
                    <a:lnTo>
                      <a:pt x="7" y="28"/>
                    </a:lnTo>
                    <a:lnTo>
                      <a:pt x="6" y="27"/>
                    </a:lnTo>
                    <a:lnTo>
                      <a:pt x="4" y="26"/>
                    </a:lnTo>
                    <a:lnTo>
                      <a:pt x="3" y="27"/>
                    </a:lnTo>
                    <a:lnTo>
                      <a:pt x="1" y="26"/>
                    </a:lnTo>
                    <a:lnTo>
                      <a:pt x="1" y="27"/>
                    </a:lnTo>
                    <a:lnTo>
                      <a:pt x="0" y="28"/>
                    </a:lnTo>
                    <a:lnTo>
                      <a:pt x="0" y="30"/>
                    </a:lnTo>
                    <a:lnTo>
                      <a:pt x="0" y="32"/>
                    </a:lnTo>
                    <a:lnTo>
                      <a:pt x="1" y="33"/>
                    </a:lnTo>
                    <a:lnTo>
                      <a:pt x="3" y="34"/>
                    </a:lnTo>
                    <a:lnTo>
                      <a:pt x="4" y="34"/>
                    </a:lnTo>
                    <a:lnTo>
                      <a:pt x="5" y="34"/>
                    </a:lnTo>
                    <a:lnTo>
                      <a:pt x="6" y="35"/>
                    </a:lnTo>
                    <a:lnTo>
                      <a:pt x="7" y="35"/>
                    </a:lnTo>
                    <a:lnTo>
                      <a:pt x="8" y="36"/>
                    </a:lnTo>
                    <a:lnTo>
                      <a:pt x="9" y="37"/>
                    </a:lnTo>
                    <a:lnTo>
                      <a:pt x="10" y="37"/>
                    </a:lnTo>
                    <a:lnTo>
                      <a:pt x="11" y="38"/>
                    </a:lnTo>
                    <a:lnTo>
                      <a:pt x="11" y="39"/>
                    </a:lnTo>
                    <a:lnTo>
                      <a:pt x="12" y="39"/>
                    </a:lnTo>
                    <a:lnTo>
                      <a:pt x="13" y="40"/>
                    </a:lnTo>
                    <a:lnTo>
                      <a:pt x="15" y="40"/>
                    </a:lnTo>
                    <a:lnTo>
                      <a:pt x="16" y="40"/>
                    </a:lnTo>
                    <a:lnTo>
                      <a:pt x="16" y="42"/>
                    </a:lnTo>
                    <a:lnTo>
                      <a:pt x="16" y="43"/>
                    </a:lnTo>
                    <a:lnTo>
                      <a:pt x="17" y="44"/>
                    </a:lnTo>
                    <a:lnTo>
                      <a:pt x="18" y="44"/>
                    </a:lnTo>
                    <a:lnTo>
                      <a:pt x="18" y="46"/>
                    </a:lnTo>
                    <a:lnTo>
                      <a:pt x="19" y="47"/>
                    </a:lnTo>
                    <a:lnTo>
                      <a:pt x="19" y="48"/>
                    </a:lnTo>
                    <a:lnTo>
                      <a:pt x="20" y="48"/>
                    </a:lnTo>
                    <a:lnTo>
                      <a:pt x="21" y="49"/>
                    </a:lnTo>
                    <a:lnTo>
                      <a:pt x="22" y="50"/>
                    </a:lnTo>
                    <a:lnTo>
                      <a:pt x="22" y="51"/>
                    </a:lnTo>
                    <a:lnTo>
                      <a:pt x="22" y="52"/>
                    </a:lnTo>
                    <a:lnTo>
                      <a:pt x="22" y="53"/>
                    </a:lnTo>
                    <a:lnTo>
                      <a:pt x="23" y="54"/>
                    </a:lnTo>
                    <a:lnTo>
                      <a:pt x="23" y="55"/>
                    </a:lnTo>
                    <a:lnTo>
                      <a:pt x="23" y="57"/>
                    </a:lnTo>
                    <a:lnTo>
                      <a:pt x="23" y="58"/>
                    </a:lnTo>
                    <a:lnTo>
                      <a:pt x="24" y="59"/>
                    </a:lnTo>
                    <a:lnTo>
                      <a:pt x="24" y="60"/>
                    </a:lnTo>
                    <a:lnTo>
                      <a:pt x="25" y="61"/>
                    </a:lnTo>
                    <a:lnTo>
                      <a:pt x="25" y="62"/>
                    </a:lnTo>
                    <a:lnTo>
                      <a:pt x="26" y="63"/>
                    </a:lnTo>
                    <a:lnTo>
                      <a:pt x="26" y="64"/>
                    </a:lnTo>
                    <a:lnTo>
                      <a:pt x="27" y="65"/>
                    </a:lnTo>
                    <a:lnTo>
                      <a:pt x="27" y="66"/>
                    </a:lnTo>
                    <a:lnTo>
                      <a:pt x="27" y="68"/>
                    </a:lnTo>
                    <a:lnTo>
                      <a:pt x="28" y="69"/>
                    </a:lnTo>
                    <a:lnTo>
                      <a:pt x="29" y="69"/>
                    </a:lnTo>
                    <a:lnTo>
                      <a:pt x="30" y="70"/>
                    </a:lnTo>
                    <a:lnTo>
                      <a:pt x="30" y="71"/>
                    </a:lnTo>
                    <a:lnTo>
                      <a:pt x="31" y="72"/>
                    </a:lnTo>
                    <a:lnTo>
                      <a:pt x="32" y="72"/>
                    </a:lnTo>
                    <a:lnTo>
                      <a:pt x="33" y="73"/>
                    </a:lnTo>
                    <a:lnTo>
                      <a:pt x="34" y="74"/>
                    </a:lnTo>
                    <a:lnTo>
                      <a:pt x="35" y="75"/>
                    </a:lnTo>
                    <a:lnTo>
                      <a:pt x="36" y="76"/>
                    </a:lnTo>
                    <a:lnTo>
                      <a:pt x="36" y="76"/>
                    </a:lnTo>
                    <a:cubicBezTo>
                      <a:pt x="36" y="75"/>
                      <a:pt x="36" y="73"/>
                      <a:pt x="37" y="73"/>
                    </a:cubicBezTo>
                    <a:cubicBezTo>
                      <a:pt x="38" y="73"/>
                      <a:pt x="39" y="70"/>
                      <a:pt x="39" y="70"/>
                    </a:cubicBezTo>
                    <a:lnTo>
                      <a:pt x="41" y="66"/>
                    </a:lnTo>
                    <a:lnTo>
                      <a:pt x="43" y="63"/>
                    </a:lnTo>
                    <a:lnTo>
                      <a:pt x="46" y="61"/>
                    </a:lnTo>
                    <a:lnTo>
                      <a:pt x="48" y="58"/>
                    </a:lnTo>
                    <a:lnTo>
                      <a:pt x="50" y="57"/>
                    </a:lnTo>
                    <a:lnTo>
                      <a:pt x="51" y="56"/>
                    </a:lnTo>
                    <a:lnTo>
                      <a:pt x="53" y="56"/>
                    </a:lnTo>
                    <a:lnTo>
                      <a:pt x="54" y="54"/>
                    </a:lnTo>
                    <a:lnTo>
                      <a:pt x="55" y="52"/>
                    </a:lnTo>
                    <a:lnTo>
                      <a:pt x="56" y="51"/>
                    </a:lnTo>
                    <a:lnTo>
                      <a:pt x="58" y="49"/>
                    </a:lnTo>
                    <a:lnTo>
                      <a:pt x="59" y="48"/>
                    </a:lnTo>
                    <a:lnTo>
                      <a:pt x="60" y="47"/>
                    </a:lnTo>
                    <a:lnTo>
                      <a:pt x="62" y="45"/>
                    </a:lnTo>
                    <a:lnTo>
                      <a:pt x="60" y="42"/>
                    </a:lnTo>
                    <a:lnTo>
                      <a:pt x="63" y="42"/>
                    </a:lnTo>
                    <a:lnTo>
                      <a:pt x="63" y="40"/>
                    </a:lnTo>
                    <a:lnTo>
                      <a:pt x="63" y="38"/>
                    </a:lnTo>
                    <a:lnTo>
                      <a:pt x="63" y="37"/>
                    </a:lnTo>
                    <a:lnTo>
                      <a:pt x="61" y="36"/>
                    </a:lnTo>
                    <a:lnTo>
                      <a:pt x="59" y="36"/>
                    </a:lnTo>
                    <a:lnTo>
                      <a:pt x="57" y="35"/>
                    </a:lnTo>
                    <a:lnTo>
                      <a:pt x="55" y="33"/>
                    </a:lnTo>
                    <a:lnTo>
                      <a:pt x="53" y="31"/>
                    </a:lnTo>
                    <a:lnTo>
                      <a:pt x="52" y="29"/>
                    </a:lnTo>
                    <a:lnTo>
                      <a:pt x="53" y="28"/>
                    </a:lnTo>
                    <a:lnTo>
                      <a:pt x="52" y="25"/>
                    </a:lnTo>
                    <a:cubicBezTo>
                      <a:pt x="51" y="24"/>
                      <a:pt x="51" y="22"/>
                      <a:pt x="51" y="22"/>
                    </a:cubicBezTo>
                    <a:lnTo>
                      <a:pt x="50" y="21"/>
                    </a:lnTo>
                    <a:lnTo>
                      <a:pt x="50" y="19"/>
                    </a:lnTo>
                    <a:lnTo>
                      <a:pt x="49" y="17"/>
                    </a:lnTo>
                    <a:lnTo>
                      <a:pt x="48" y="15"/>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287" name="Freeform 7"/>
              <p:cNvSpPr>
                <a:spLocks/>
              </p:cNvSpPr>
              <p:nvPr/>
            </p:nvSpPr>
            <p:spPr bwMode="auto">
              <a:xfrm>
                <a:off x="7406906" y="2222333"/>
                <a:ext cx="289278" cy="346964"/>
              </a:xfrm>
              <a:custGeom>
                <a:avLst/>
                <a:gdLst/>
                <a:ahLst/>
                <a:cxnLst>
                  <a:cxn ang="0">
                    <a:pos x="48" y="12"/>
                  </a:cxn>
                  <a:cxn ang="0">
                    <a:pos x="45" y="11"/>
                  </a:cxn>
                  <a:cxn ang="0">
                    <a:pos x="46" y="6"/>
                  </a:cxn>
                  <a:cxn ang="0">
                    <a:pos x="42" y="0"/>
                  </a:cxn>
                  <a:cxn ang="0">
                    <a:pos x="42" y="4"/>
                  </a:cxn>
                  <a:cxn ang="0">
                    <a:pos x="38" y="7"/>
                  </a:cxn>
                  <a:cxn ang="0">
                    <a:pos x="35" y="11"/>
                  </a:cxn>
                  <a:cxn ang="0">
                    <a:pos x="32" y="16"/>
                  </a:cxn>
                  <a:cxn ang="0">
                    <a:pos x="31" y="21"/>
                  </a:cxn>
                  <a:cxn ang="0">
                    <a:pos x="29" y="25"/>
                  </a:cxn>
                  <a:cxn ang="0">
                    <a:pos x="27" y="28"/>
                  </a:cxn>
                  <a:cxn ang="0">
                    <a:pos x="23" y="29"/>
                  </a:cxn>
                  <a:cxn ang="0">
                    <a:pos x="21" y="28"/>
                  </a:cxn>
                  <a:cxn ang="0">
                    <a:pos x="16" y="26"/>
                  </a:cxn>
                  <a:cxn ang="0">
                    <a:pos x="13" y="28"/>
                  </a:cxn>
                  <a:cxn ang="0">
                    <a:pos x="7" y="28"/>
                  </a:cxn>
                  <a:cxn ang="0">
                    <a:pos x="4" y="26"/>
                  </a:cxn>
                  <a:cxn ang="0">
                    <a:pos x="1" y="26"/>
                  </a:cxn>
                  <a:cxn ang="0">
                    <a:pos x="0" y="28"/>
                  </a:cxn>
                  <a:cxn ang="0">
                    <a:pos x="0" y="32"/>
                  </a:cxn>
                  <a:cxn ang="0">
                    <a:pos x="3" y="34"/>
                  </a:cxn>
                  <a:cxn ang="0">
                    <a:pos x="5" y="34"/>
                  </a:cxn>
                  <a:cxn ang="0">
                    <a:pos x="7" y="35"/>
                  </a:cxn>
                  <a:cxn ang="0">
                    <a:pos x="9" y="37"/>
                  </a:cxn>
                  <a:cxn ang="0">
                    <a:pos x="11" y="38"/>
                  </a:cxn>
                  <a:cxn ang="0">
                    <a:pos x="12" y="39"/>
                  </a:cxn>
                  <a:cxn ang="0">
                    <a:pos x="15" y="40"/>
                  </a:cxn>
                  <a:cxn ang="0">
                    <a:pos x="16" y="42"/>
                  </a:cxn>
                  <a:cxn ang="0">
                    <a:pos x="17" y="44"/>
                  </a:cxn>
                  <a:cxn ang="0">
                    <a:pos x="18" y="46"/>
                  </a:cxn>
                  <a:cxn ang="0">
                    <a:pos x="19" y="48"/>
                  </a:cxn>
                  <a:cxn ang="0">
                    <a:pos x="21" y="49"/>
                  </a:cxn>
                  <a:cxn ang="0">
                    <a:pos x="22" y="51"/>
                  </a:cxn>
                  <a:cxn ang="0">
                    <a:pos x="22" y="53"/>
                  </a:cxn>
                  <a:cxn ang="0">
                    <a:pos x="23" y="55"/>
                  </a:cxn>
                  <a:cxn ang="0">
                    <a:pos x="23" y="58"/>
                  </a:cxn>
                  <a:cxn ang="0">
                    <a:pos x="24" y="60"/>
                  </a:cxn>
                  <a:cxn ang="0">
                    <a:pos x="25" y="62"/>
                  </a:cxn>
                  <a:cxn ang="0">
                    <a:pos x="26" y="64"/>
                  </a:cxn>
                  <a:cxn ang="0">
                    <a:pos x="27" y="66"/>
                  </a:cxn>
                  <a:cxn ang="0">
                    <a:pos x="28" y="69"/>
                  </a:cxn>
                  <a:cxn ang="0">
                    <a:pos x="30" y="70"/>
                  </a:cxn>
                  <a:cxn ang="0">
                    <a:pos x="31" y="72"/>
                  </a:cxn>
                  <a:cxn ang="0">
                    <a:pos x="33" y="73"/>
                  </a:cxn>
                  <a:cxn ang="0">
                    <a:pos x="35" y="75"/>
                  </a:cxn>
                  <a:cxn ang="0">
                    <a:pos x="36" y="76"/>
                  </a:cxn>
                  <a:cxn ang="0">
                    <a:pos x="39" y="70"/>
                  </a:cxn>
                  <a:cxn ang="0">
                    <a:pos x="43" y="63"/>
                  </a:cxn>
                  <a:cxn ang="0">
                    <a:pos x="48" y="58"/>
                  </a:cxn>
                  <a:cxn ang="0">
                    <a:pos x="51" y="56"/>
                  </a:cxn>
                  <a:cxn ang="0">
                    <a:pos x="54" y="54"/>
                  </a:cxn>
                  <a:cxn ang="0">
                    <a:pos x="56" y="51"/>
                  </a:cxn>
                  <a:cxn ang="0">
                    <a:pos x="59" y="48"/>
                  </a:cxn>
                  <a:cxn ang="0">
                    <a:pos x="62" y="45"/>
                  </a:cxn>
                  <a:cxn ang="0">
                    <a:pos x="63" y="42"/>
                  </a:cxn>
                  <a:cxn ang="0">
                    <a:pos x="63" y="38"/>
                  </a:cxn>
                  <a:cxn ang="0">
                    <a:pos x="61" y="36"/>
                  </a:cxn>
                  <a:cxn ang="0">
                    <a:pos x="57" y="35"/>
                  </a:cxn>
                  <a:cxn ang="0">
                    <a:pos x="53" y="31"/>
                  </a:cxn>
                  <a:cxn ang="0">
                    <a:pos x="53" y="28"/>
                  </a:cxn>
                  <a:cxn ang="0">
                    <a:pos x="51" y="22"/>
                  </a:cxn>
                  <a:cxn ang="0">
                    <a:pos x="50" y="19"/>
                  </a:cxn>
                  <a:cxn ang="0">
                    <a:pos x="48" y="15"/>
                  </a:cxn>
                </a:cxnLst>
                <a:rect l="0" t="0" r="r" b="b"/>
                <a:pathLst>
                  <a:path w="63" h="76">
                    <a:moveTo>
                      <a:pt x="48" y="15"/>
                    </a:moveTo>
                    <a:lnTo>
                      <a:pt x="48" y="12"/>
                    </a:lnTo>
                    <a:lnTo>
                      <a:pt x="47" y="9"/>
                    </a:lnTo>
                    <a:lnTo>
                      <a:pt x="45" y="11"/>
                    </a:lnTo>
                    <a:lnTo>
                      <a:pt x="46" y="9"/>
                    </a:lnTo>
                    <a:lnTo>
                      <a:pt x="46" y="6"/>
                    </a:lnTo>
                    <a:lnTo>
                      <a:pt x="44" y="3"/>
                    </a:lnTo>
                    <a:lnTo>
                      <a:pt x="42" y="0"/>
                    </a:lnTo>
                    <a:lnTo>
                      <a:pt x="42" y="2"/>
                    </a:lnTo>
                    <a:lnTo>
                      <a:pt x="42" y="4"/>
                    </a:lnTo>
                    <a:lnTo>
                      <a:pt x="40" y="5"/>
                    </a:lnTo>
                    <a:lnTo>
                      <a:pt x="38" y="7"/>
                    </a:lnTo>
                    <a:lnTo>
                      <a:pt x="34" y="9"/>
                    </a:lnTo>
                    <a:lnTo>
                      <a:pt x="35" y="11"/>
                    </a:lnTo>
                    <a:lnTo>
                      <a:pt x="35" y="14"/>
                    </a:lnTo>
                    <a:lnTo>
                      <a:pt x="32" y="16"/>
                    </a:lnTo>
                    <a:lnTo>
                      <a:pt x="32" y="18"/>
                    </a:lnTo>
                    <a:lnTo>
                      <a:pt x="31" y="21"/>
                    </a:lnTo>
                    <a:lnTo>
                      <a:pt x="31" y="24"/>
                    </a:lnTo>
                    <a:lnTo>
                      <a:pt x="29" y="25"/>
                    </a:lnTo>
                    <a:lnTo>
                      <a:pt x="28" y="27"/>
                    </a:lnTo>
                    <a:lnTo>
                      <a:pt x="27" y="28"/>
                    </a:lnTo>
                    <a:lnTo>
                      <a:pt x="25" y="29"/>
                    </a:lnTo>
                    <a:lnTo>
                      <a:pt x="23" y="29"/>
                    </a:lnTo>
                    <a:lnTo>
                      <a:pt x="21" y="29"/>
                    </a:lnTo>
                    <a:lnTo>
                      <a:pt x="21" y="28"/>
                    </a:lnTo>
                    <a:cubicBezTo>
                      <a:pt x="19" y="28"/>
                      <a:pt x="17" y="28"/>
                      <a:pt x="17" y="28"/>
                    </a:cubicBezTo>
                    <a:lnTo>
                      <a:pt x="16" y="26"/>
                    </a:lnTo>
                    <a:lnTo>
                      <a:pt x="15" y="27"/>
                    </a:lnTo>
                    <a:lnTo>
                      <a:pt x="13" y="28"/>
                    </a:lnTo>
                    <a:lnTo>
                      <a:pt x="10" y="28"/>
                    </a:lnTo>
                    <a:lnTo>
                      <a:pt x="7" y="28"/>
                    </a:lnTo>
                    <a:lnTo>
                      <a:pt x="6" y="27"/>
                    </a:lnTo>
                    <a:lnTo>
                      <a:pt x="4" y="26"/>
                    </a:lnTo>
                    <a:lnTo>
                      <a:pt x="3" y="27"/>
                    </a:lnTo>
                    <a:lnTo>
                      <a:pt x="1" y="26"/>
                    </a:lnTo>
                    <a:lnTo>
                      <a:pt x="1" y="27"/>
                    </a:lnTo>
                    <a:lnTo>
                      <a:pt x="0" y="28"/>
                    </a:lnTo>
                    <a:lnTo>
                      <a:pt x="0" y="30"/>
                    </a:lnTo>
                    <a:lnTo>
                      <a:pt x="0" y="32"/>
                    </a:lnTo>
                    <a:lnTo>
                      <a:pt x="1" y="33"/>
                    </a:lnTo>
                    <a:lnTo>
                      <a:pt x="3" y="34"/>
                    </a:lnTo>
                    <a:lnTo>
                      <a:pt x="4" y="34"/>
                    </a:lnTo>
                    <a:lnTo>
                      <a:pt x="5" y="34"/>
                    </a:lnTo>
                    <a:lnTo>
                      <a:pt x="6" y="35"/>
                    </a:lnTo>
                    <a:lnTo>
                      <a:pt x="7" y="35"/>
                    </a:lnTo>
                    <a:lnTo>
                      <a:pt x="8" y="36"/>
                    </a:lnTo>
                    <a:lnTo>
                      <a:pt x="9" y="37"/>
                    </a:lnTo>
                    <a:lnTo>
                      <a:pt x="10" y="37"/>
                    </a:lnTo>
                    <a:lnTo>
                      <a:pt x="11" y="38"/>
                    </a:lnTo>
                    <a:lnTo>
                      <a:pt x="11" y="39"/>
                    </a:lnTo>
                    <a:lnTo>
                      <a:pt x="12" y="39"/>
                    </a:lnTo>
                    <a:lnTo>
                      <a:pt x="13" y="40"/>
                    </a:lnTo>
                    <a:lnTo>
                      <a:pt x="15" y="40"/>
                    </a:lnTo>
                    <a:lnTo>
                      <a:pt x="16" y="40"/>
                    </a:lnTo>
                    <a:lnTo>
                      <a:pt x="16" y="42"/>
                    </a:lnTo>
                    <a:lnTo>
                      <a:pt x="16" y="43"/>
                    </a:lnTo>
                    <a:lnTo>
                      <a:pt x="17" y="44"/>
                    </a:lnTo>
                    <a:lnTo>
                      <a:pt x="18" y="44"/>
                    </a:lnTo>
                    <a:lnTo>
                      <a:pt x="18" y="46"/>
                    </a:lnTo>
                    <a:lnTo>
                      <a:pt x="19" y="47"/>
                    </a:lnTo>
                    <a:lnTo>
                      <a:pt x="19" y="48"/>
                    </a:lnTo>
                    <a:lnTo>
                      <a:pt x="20" y="48"/>
                    </a:lnTo>
                    <a:lnTo>
                      <a:pt x="21" y="49"/>
                    </a:lnTo>
                    <a:lnTo>
                      <a:pt x="22" y="50"/>
                    </a:lnTo>
                    <a:lnTo>
                      <a:pt x="22" y="51"/>
                    </a:lnTo>
                    <a:lnTo>
                      <a:pt x="22" y="52"/>
                    </a:lnTo>
                    <a:lnTo>
                      <a:pt x="22" y="53"/>
                    </a:lnTo>
                    <a:lnTo>
                      <a:pt x="23" y="54"/>
                    </a:lnTo>
                    <a:lnTo>
                      <a:pt x="23" y="55"/>
                    </a:lnTo>
                    <a:lnTo>
                      <a:pt x="23" y="57"/>
                    </a:lnTo>
                    <a:lnTo>
                      <a:pt x="23" y="58"/>
                    </a:lnTo>
                    <a:lnTo>
                      <a:pt x="24" y="59"/>
                    </a:lnTo>
                    <a:lnTo>
                      <a:pt x="24" y="60"/>
                    </a:lnTo>
                    <a:lnTo>
                      <a:pt x="25" y="61"/>
                    </a:lnTo>
                    <a:lnTo>
                      <a:pt x="25" y="62"/>
                    </a:lnTo>
                    <a:lnTo>
                      <a:pt x="26" y="63"/>
                    </a:lnTo>
                    <a:lnTo>
                      <a:pt x="26" y="64"/>
                    </a:lnTo>
                    <a:lnTo>
                      <a:pt x="27" y="65"/>
                    </a:lnTo>
                    <a:lnTo>
                      <a:pt x="27" y="66"/>
                    </a:lnTo>
                    <a:lnTo>
                      <a:pt x="27" y="68"/>
                    </a:lnTo>
                    <a:lnTo>
                      <a:pt x="28" y="69"/>
                    </a:lnTo>
                    <a:lnTo>
                      <a:pt x="29" y="69"/>
                    </a:lnTo>
                    <a:lnTo>
                      <a:pt x="30" y="70"/>
                    </a:lnTo>
                    <a:lnTo>
                      <a:pt x="30" y="71"/>
                    </a:lnTo>
                    <a:lnTo>
                      <a:pt x="31" y="72"/>
                    </a:lnTo>
                    <a:lnTo>
                      <a:pt x="32" y="72"/>
                    </a:lnTo>
                    <a:lnTo>
                      <a:pt x="33" y="73"/>
                    </a:lnTo>
                    <a:lnTo>
                      <a:pt x="34" y="74"/>
                    </a:lnTo>
                    <a:lnTo>
                      <a:pt x="35" y="75"/>
                    </a:lnTo>
                    <a:lnTo>
                      <a:pt x="36" y="76"/>
                    </a:lnTo>
                    <a:lnTo>
                      <a:pt x="36" y="76"/>
                    </a:lnTo>
                    <a:cubicBezTo>
                      <a:pt x="36" y="75"/>
                      <a:pt x="36" y="73"/>
                      <a:pt x="37" y="73"/>
                    </a:cubicBezTo>
                    <a:cubicBezTo>
                      <a:pt x="38" y="73"/>
                      <a:pt x="39" y="70"/>
                      <a:pt x="39" y="70"/>
                    </a:cubicBezTo>
                    <a:lnTo>
                      <a:pt x="41" y="66"/>
                    </a:lnTo>
                    <a:lnTo>
                      <a:pt x="43" y="63"/>
                    </a:lnTo>
                    <a:lnTo>
                      <a:pt x="46" y="61"/>
                    </a:lnTo>
                    <a:lnTo>
                      <a:pt x="48" y="58"/>
                    </a:lnTo>
                    <a:lnTo>
                      <a:pt x="50" y="57"/>
                    </a:lnTo>
                    <a:lnTo>
                      <a:pt x="51" y="56"/>
                    </a:lnTo>
                    <a:lnTo>
                      <a:pt x="53" y="56"/>
                    </a:lnTo>
                    <a:lnTo>
                      <a:pt x="54" y="54"/>
                    </a:lnTo>
                    <a:lnTo>
                      <a:pt x="55" y="52"/>
                    </a:lnTo>
                    <a:lnTo>
                      <a:pt x="56" y="51"/>
                    </a:lnTo>
                    <a:lnTo>
                      <a:pt x="58" y="49"/>
                    </a:lnTo>
                    <a:lnTo>
                      <a:pt x="59" y="48"/>
                    </a:lnTo>
                    <a:lnTo>
                      <a:pt x="60" y="47"/>
                    </a:lnTo>
                    <a:lnTo>
                      <a:pt x="62" y="45"/>
                    </a:lnTo>
                    <a:lnTo>
                      <a:pt x="60" y="42"/>
                    </a:lnTo>
                    <a:lnTo>
                      <a:pt x="63" y="42"/>
                    </a:lnTo>
                    <a:lnTo>
                      <a:pt x="63" y="40"/>
                    </a:lnTo>
                    <a:lnTo>
                      <a:pt x="63" y="38"/>
                    </a:lnTo>
                    <a:lnTo>
                      <a:pt x="63" y="37"/>
                    </a:lnTo>
                    <a:lnTo>
                      <a:pt x="61" y="36"/>
                    </a:lnTo>
                    <a:lnTo>
                      <a:pt x="59" y="36"/>
                    </a:lnTo>
                    <a:lnTo>
                      <a:pt x="57" y="35"/>
                    </a:lnTo>
                    <a:lnTo>
                      <a:pt x="55" y="33"/>
                    </a:lnTo>
                    <a:lnTo>
                      <a:pt x="53" y="31"/>
                    </a:lnTo>
                    <a:lnTo>
                      <a:pt x="52" y="29"/>
                    </a:lnTo>
                    <a:lnTo>
                      <a:pt x="53" y="28"/>
                    </a:lnTo>
                    <a:lnTo>
                      <a:pt x="52" y="25"/>
                    </a:lnTo>
                    <a:cubicBezTo>
                      <a:pt x="51" y="24"/>
                      <a:pt x="51" y="22"/>
                      <a:pt x="51" y="22"/>
                    </a:cubicBezTo>
                    <a:lnTo>
                      <a:pt x="50" y="21"/>
                    </a:lnTo>
                    <a:lnTo>
                      <a:pt x="50" y="19"/>
                    </a:lnTo>
                    <a:lnTo>
                      <a:pt x="49" y="17"/>
                    </a:lnTo>
                    <a:lnTo>
                      <a:pt x="48" y="15"/>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288" name="Freeform 8"/>
              <p:cNvSpPr>
                <a:spLocks/>
              </p:cNvSpPr>
              <p:nvPr/>
            </p:nvSpPr>
            <p:spPr bwMode="auto">
              <a:xfrm>
                <a:off x="7700635" y="4186240"/>
                <a:ext cx="13351" cy="22241"/>
              </a:xfrm>
              <a:custGeom>
                <a:avLst/>
                <a:gdLst/>
                <a:ahLst/>
                <a:cxnLst>
                  <a:cxn ang="0">
                    <a:pos x="1" y="0"/>
                  </a:cxn>
                  <a:cxn ang="0">
                    <a:pos x="1" y="1"/>
                  </a:cxn>
                  <a:cxn ang="0">
                    <a:pos x="1" y="2"/>
                  </a:cxn>
                  <a:cxn ang="0">
                    <a:pos x="0" y="3"/>
                  </a:cxn>
                  <a:cxn ang="0">
                    <a:pos x="0" y="4"/>
                  </a:cxn>
                  <a:cxn ang="0">
                    <a:pos x="0" y="5"/>
                  </a:cxn>
                  <a:cxn ang="0">
                    <a:pos x="1" y="5"/>
                  </a:cxn>
                  <a:cxn ang="0">
                    <a:pos x="1" y="4"/>
                  </a:cxn>
                  <a:cxn ang="0">
                    <a:pos x="2" y="3"/>
                  </a:cxn>
                  <a:cxn ang="0">
                    <a:pos x="2" y="2"/>
                  </a:cxn>
                  <a:cxn ang="0">
                    <a:pos x="3" y="1"/>
                  </a:cxn>
                  <a:cxn ang="0">
                    <a:pos x="2" y="0"/>
                  </a:cxn>
                  <a:cxn ang="0">
                    <a:pos x="1" y="0"/>
                  </a:cxn>
                </a:cxnLst>
                <a:rect l="0" t="0" r="r" b="b"/>
                <a:pathLst>
                  <a:path w="3" h="5">
                    <a:moveTo>
                      <a:pt x="1" y="0"/>
                    </a:moveTo>
                    <a:lnTo>
                      <a:pt x="1" y="1"/>
                    </a:lnTo>
                    <a:lnTo>
                      <a:pt x="1" y="2"/>
                    </a:lnTo>
                    <a:lnTo>
                      <a:pt x="0" y="3"/>
                    </a:lnTo>
                    <a:lnTo>
                      <a:pt x="0" y="4"/>
                    </a:lnTo>
                    <a:lnTo>
                      <a:pt x="0" y="5"/>
                    </a:lnTo>
                    <a:lnTo>
                      <a:pt x="1" y="5"/>
                    </a:lnTo>
                    <a:lnTo>
                      <a:pt x="1" y="4"/>
                    </a:lnTo>
                    <a:lnTo>
                      <a:pt x="2" y="3"/>
                    </a:lnTo>
                    <a:lnTo>
                      <a:pt x="2" y="2"/>
                    </a:lnTo>
                    <a:lnTo>
                      <a:pt x="3" y="1"/>
                    </a:lnTo>
                    <a:lnTo>
                      <a:pt x="2" y="0"/>
                    </a:lnTo>
                    <a:lnTo>
                      <a:pt x="1"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89" name="Freeform 9"/>
              <p:cNvSpPr>
                <a:spLocks/>
              </p:cNvSpPr>
              <p:nvPr/>
            </p:nvSpPr>
            <p:spPr bwMode="auto">
              <a:xfrm>
                <a:off x="7700635" y="4186240"/>
                <a:ext cx="13351" cy="22241"/>
              </a:xfrm>
              <a:custGeom>
                <a:avLst/>
                <a:gdLst/>
                <a:ahLst/>
                <a:cxnLst>
                  <a:cxn ang="0">
                    <a:pos x="1" y="0"/>
                  </a:cxn>
                  <a:cxn ang="0">
                    <a:pos x="1" y="1"/>
                  </a:cxn>
                  <a:cxn ang="0">
                    <a:pos x="1" y="2"/>
                  </a:cxn>
                  <a:cxn ang="0">
                    <a:pos x="0" y="3"/>
                  </a:cxn>
                  <a:cxn ang="0">
                    <a:pos x="0" y="4"/>
                  </a:cxn>
                  <a:cxn ang="0">
                    <a:pos x="0" y="5"/>
                  </a:cxn>
                  <a:cxn ang="0">
                    <a:pos x="1" y="5"/>
                  </a:cxn>
                  <a:cxn ang="0">
                    <a:pos x="1" y="4"/>
                  </a:cxn>
                  <a:cxn ang="0">
                    <a:pos x="2" y="3"/>
                  </a:cxn>
                  <a:cxn ang="0">
                    <a:pos x="2" y="2"/>
                  </a:cxn>
                  <a:cxn ang="0">
                    <a:pos x="3" y="1"/>
                  </a:cxn>
                  <a:cxn ang="0">
                    <a:pos x="2" y="0"/>
                  </a:cxn>
                  <a:cxn ang="0">
                    <a:pos x="1" y="0"/>
                  </a:cxn>
                </a:cxnLst>
                <a:rect l="0" t="0" r="r" b="b"/>
                <a:pathLst>
                  <a:path w="3" h="5">
                    <a:moveTo>
                      <a:pt x="1" y="0"/>
                    </a:moveTo>
                    <a:lnTo>
                      <a:pt x="1" y="1"/>
                    </a:lnTo>
                    <a:lnTo>
                      <a:pt x="1" y="2"/>
                    </a:lnTo>
                    <a:lnTo>
                      <a:pt x="0" y="3"/>
                    </a:lnTo>
                    <a:lnTo>
                      <a:pt x="0" y="4"/>
                    </a:lnTo>
                    <a:lnTo>
                      <a:pt x="0" y="5"/>
                    </a:lnTo>
                    <a:lnTo>
                      <a:pt x="1" y="5"/>
                    </a:lnTo>
                    <a:lnTo>
                      <a:pt x="1" y="4"/>
                    </a:lnTo>
                    <a:lnTo>
                      <a:pt x="2" y="3"/>
                    </a:lnTo>
                    <a:lnTo>
                      <a:pt x="2" y="2"/>
                    </a:lnTo>
                    <a:lnTo>
                      <a:pt x="3" y="1"/>
                    </a:lnTo>
                    <a:lnTo>
                      <a:pt x="2" y="0"/>
                    </a:lnTo>
                    <a:lnTo>
                      <a:pt x="1"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290" name="Freeform 10"/>
              <p:cNvSpPr>
                <a:spLocks/>
              </p:cNvSpPr>
              <p:nvPr/>
            </p:nvSpPr>
            <p:spPr bwMode="auto">
              <a:xfrm>
                <a:off x="7429158" y="2142265"/>
                <a:ext cx="169117" cy="213517"/>
              </a:xfrm>
              <a:custGeom>
                <a:avLst/>
                <a:gdLst/>
                <a:ahLst/>
                <a:cxnLst>
                  <a:cxn ang="0">
                    <a:pos x="7" y="1"/>
                  </a:cxn>
                  <a:cxn ang="0">
                    <a:pos x="6" y="4"/>
                  </a:cxn>
                  <a:cxn ang="0">
                    <a:pos x="4" y="6"/>
                  </a:cxn>
                  <a:cxn ang="0">
                    <a:pos x="3" y="7"/>
                  </a:cxn>
                  <a:cxn ang="0">
                    <a:pos x="2" y="9"/>
                  </a:cxn>
                  <a:cxn ang="0">
                    <a:pos x="1" y="11"/>
                  </a:cxn>
                  <a:cxn ang="0">
                    <a:pos x="0" y="13"/>
                  </a:cxn>
                  <a:cxn ang="0">
                    <a:pos x="1" y="14"/>
                  </a:cxn>
                  <a:cxn ang="0">
                    <a:pos x="1" y="16"/>
                  </a:cxn>
                  <a:cxn ang="0">
                    <a:pos x="1" y="18"/>
                  </a:cxn>
                  <a:cxn ang="0">
                    <a:pos x="2" y="21"/>
                  </a:cxn>
                  <a:cxn ang="0">
                    <a:pos x="2" y="22"/>
                  </a:cxn>
                  <a:cxn ang="0">
                    <a:pos x="3" y="24"/>
                  </a:cxn>
                  <a:cxn ang="0">
                    <a:pos x="5" y="25"/>
                  </a:cxn>
                  <a:cxn ang="0">
                    <a:pos x="6" y="27"/>
                  </a:cxn>
                  <a:cxn ang="0">
                    <a:pos x="6" y="29"/>
                  </a:cxn>
                  <a:cxn ang="0">
                    <a:pos x="6" y="31"/>
                  </a:cxn>
                  <a:cxn ang="0">
                    <a:pos x="5" y="32"/>
                  </a:cxn>
                  <a:cxn ang="0">
                    <a:pos x="4" y="33"/>
                  </a:cxn>
                  <a:cxn ang="0">
                    <a:pos x="4" y="35"/>
                  </a:cxn>
                  <a:cxn ang="0">
                    <a:pos x="4" y="37"/>
                  </a:cxn>
                  <a:cxn ang="0">
                    <a:pos x="4" y="39"/>
                  </a:cxn>
                  <a:cxn ang="0">
                    <a:pos x="3" y="41"/>
                  </a:cxn>
                  <a:cxn ang="0">
                    <a:pos x="1" y="42"/>
                  </a:cxn>
                  <a:cxn ang="0">
                    <a:pos x="1" y="44"/>
                  </a:cxn>
                  <a:cxn ang="0">
                    <a:pos x="5" y="45"/>
                  </a:cxn>
                  <a:cxn ang="0">
                    <a:pos x="10" y="44"/>
                  </a:cxn>
                  <a:cxn ang="0">
                    <a:pos x="12" y="45"/>
                  </a:cxn>
                  <a:cxn ang="0">
                    <a:pos x="16" y="46"/>
                  </a:cxn>
                  <a:cxn ang="0">
                    <a:pos x="20" y="46"/>
                  </a:cxn>
                  <a:cxn ang="0">
                    <a:pos x="23" y="44"/>
                  </a:cxn>
                  <a:cxn ang="0">
                    <a:pos x="26" y="41"/>
                  </a:cxn>
                  <a:cxn ang="0">
                    <a:pos x="27" y="35"/>
                  </a:cxn>
                  <a:cxn ang="0">
                    <a:pos x="30" y="31"/>
                  </a:cxn>
                  <a:cxn ang="0">
                    <a:pos x="29" y="26"/>
                  </a:cxn>
                  <a:cxn ang="0">
                    <a:pos x="35" y="22"/>
                  </a:cxn>
                  <a:cxn ang="0">
                    <a:pos x="37" y="21"/>
                  </a:cxn>
                  <a:cxn ang="0">
                    <a:pos x="35" y="19"/>
                  </a:cxn>
                  <a:cxn ang="0">
                    <a:pos x="35" y="17"/>
                  </a:cxn>
                  <a:cxn ang="0">
                    <a:pos x="34" y="16"/>
                  </a:cxn>
                  <a:cxn ang="0">
                    <a:pos x="33" y="15"/>
                  </a:cxn>
                  <a:cxn ang="0">
                    <a:pos x="32" y="14"/>
                  </a:cxn>
                  <a:cxn ang="0">
                    <a:pos x="29" y="12"/>
                  </a:cxn>
                  <a:cxn ang="0">
                    <a:pos x="28" y="11"/>
                  </a:cxn>
                  <a:cxn ang="0">
                    <a:pos x="26" y="10"/>
                  </a:cxn>
                  <a:cxn ang="0">
                    <a:pos x="24" y="8"/>
                  </a:cxn>
                  <a:cxn ang="0">
                    <a:pos x="23" y="7"/>
                  </a:cxn>
                  <a:cxn ang="0">
                    <a:pos x="21" y="6"/>
                  </a:cxn>
                  <a:cxn ang="0">
                    <a:pos x="20" y="4"/>
                  </a:cxn>
                  <a:cxn ang="0">
                    <a:pos x="18" y="4"/>
                  </a:cxn>
                  <a:cxn ang="0">
                    <a:pos x="15" y="3"/>
                  </a:cxn>
                  <a:cxn ang="0">
                    <a:pos x="13" y="3"/>
                  </a:cxn>
                  <a:cxn ang="0">
                    <a:pos x="12" y="2"/>
                  </a:cxn>
                  <a:cxn ang="0">
                    <a:pos x="10" y="1"/>
                  </a:cxn>
                  <a:cxn ang="0">
                    <a:pos x="8" y="0"/>
                  </a:cxn>
                </a:cxnLst>
                <a:rect l="0" t="0" r="r" b="b"/>
                <a:pathLst>
                  <a:path w="37" h="46">
                    <a:moveTo>
                      <a:pt x="7" y="0"/>
                    </a:moveTo>
                    <a:lnTo>
                      <a:pt x="7" y="1"/>
                    </a:lnTo>
                    <a:lnTo>
                      <a:pt x="7" y="2"/>
                    </a:lnTo>
                    <a:lnTo>
                      <a:pt x="6" y="4"/>
                    </a:lnTo>
                    <a:lnTo>
                      <a:pt x="5" y="5"/>
                    </a:lnTo>
                    <a:lnTo>
                      <a:pt x="4" y="6"/>
                    </a:lnTo>
                    <a:lnTo>
                      <a:pt x="3" y="6"/>
                    </a:lnTo>
                    <a:lnTo>
                      <a:pt x="3" y="7"/>
                    </a:lnTo>
                    <a:lnTo>
                      <a:pt x="2" y="7"/>
                    </a:lnTo>
                    <a:lnTo>
                      <a:pt x="2" y="9"/>
                    </a:lnTo>
                    <a:lnTo>
                      <a:pt x="1" y="10"/>
                    </a:lnTo>
                    <a:lnTo>
                      <a:pt x="1" y="11"/>
                    </a:lnTo>
                    <a:lnTo>
                      <a:pt x="0" y="12"/>
                    </a:lnTo>
                    <a:lnTo>
                      <a:pt x="0" y="13"/>
                    </a:lnTo>
                    <a:lnTo>
                      <a:pt x="1" y="14"/>
                    </a:lnTo>
                    <a:lnTo>
                      <a:pt x="1" y="14"/>
                    </a:lnTo>
                    <a:lnTo>
                      <a:pt x="1" y="15"/>
                    </a:lnTo>
                    <a:lnTo>
                      <a:pt x="1" y="16"/>
                    </a:lnTo>
                    <a:lnTo>
                      <a:pt x="1" y="17"/>
                    </a:lnTo>
                    <a:lnTo>
                      <a:pt x="1" y="18"/>
                    </a:lnTo>
                    <a:lnTo>
                      <a:pt x="2" y="19"/>
                    </a:lnTo>
                    <a:lnTo>
                      <a:pt x="2" y="21"/>
                    </a:lnTo>
                    <a:lnTo>
                      <a:pt x="2" y="21"/>
                    </a:lnTo>
                    <a:lnTo>
                      <a:pt x="2" y="22"/>
                    </a:lnTo>
                    <a:lnTo>
                      <a:pt x="3" y="23"/>
                    </a:lnTo>
                    <a:lnTo>
                      <a:pt x="3" y="24"/>
                    </a:lnTo>
                    <a:lnTo>
                      <a:pt x="4" y="24"/>
                    </a:lnTo>
                    <a:lnTo>
                      <a:pt x="5" y="25"/>
                    </a:lnTo>
                    <a:lnTo>
                      <a:pt x="6" y="27"/>
                    </a:lnTo>
                    <a:lnTo>
                      <a:pt x="6" y="27"/>
                    </a:lnTo>
                    <a:lnTo>
                      <a:pt x="6" y="28"/>
                    </a:lnTo>
                    <a:lnTo>
                      <a:pt x="6" y="29"/>
                    </a:lnTo>
                    <a:lnTo>
                      <a:pt x="6" y="30"/>
                    </a:lnTo>
                    <a:lnTo>
                      <a:pt x="6" y="31"/>
                    </a:lnTo>
                    <a:lnTo>
                      <a:pt x="5" y="31"/>
                    </a:lnTo>
                    <a:lnTo>
                      <a:pt x="5" y="32"/>
                    </a:lnTo>
                    <a:lnTo>
                      <a:pt x="4" y="33"/>
                    </a:lnTo>
                    <a:cubicBezTo>
                      <a:pt x="4" y="33"/>
                      <a:pt x="4" y="32"/>
                      <a:pt x="4" y="33"/>
                    </a:cubicBezTo>
                    <a:cubicBezTo>
                      <a:pt x="4" y="34"/>
                      <a:pt x="4" y="34"/>
                      <a:pt x="4" y="34"/>
                    </a:cubicBezTo>
                    <a:lnTo>
                      <a:pt x="4" y="35"/>
                    </a:lnTo>
                    <a:lnTo>
                      <a:pt x="4" y="36"/>
                    </a:lnTo>
                    <a:lnTo>
                      <a:pt x="4" y="37"/>
                    </a:lnTo>
                    <a:lnTo>
                      <a:pt x="4" y="38"/>
                    </a:lnTo>
                    <a:lnTo>
                      <a:pt x="4" y="39"/>
                    </a:lnTo>
                    <a:lnTo>
                      <a:pt x="3" y="40"/>
                    </a:lnTo>
                    <a:lnTo>
                      <a:pt x="3" y="41"/>
                    </a:lnTo>
                    <a:lnTo>
                      <a:pt x="2" y="42"/>
                    </a:lnTo>
                    <a:lnTo>
                      <a:pt x="1" y="42"/>
                    </a:lnTo>
                    <a:lnTo>
                      <a:pt x="1" y="42"/>
                    </a:lnTo>
                    <a:lnTo>
                      <a:pt x="1" y="44"/>
                    </a:lnTo>
                    <a:lnTo>
                      <a:pt x="2" y="45"/>
                    </a:lnTo>
                    <a:lnTo>
                      <a:pt x="5" y="45"/>
                    </a:lnTo>
                    <a:lnTo>
                      <a:pt x="8" y="45"/>
                    </a:lnTo>
                    <a:lnTo>
                      <a:pt x="10" y="44"/>
                    </a:lnTo>
                    <a:lnTo>
                      <a:pt x="11" y="43"/>
                    </a:lnTo>
                    <a:lnTo>
                      <a:pt x="12" y="45"/>
                    </a:lnTo>
                    <a:cubicBezTo>
                      <a:pt x="12" y="45"/>
                      <a:pt x="14" y="45"/>
                      <a:pt x="16" y="45"/>
                    </a:cubicBezTo>
                    <a:lnTo>
                      <a:pt x="16" y="46"/>
                    </a:lnTo>
                    <a:lnTo>
                      <a:pt x="18" y="46"/>
                    </a:lnTo>
                    <a:lnTo>
                      <a:pt x="20" y="46"/>
                    </a:lnTo>
                    <a:lnTo>
                      <a:pt x="22" y="45"/>
                    </a:lnTo>
                    <a:lnTo>
                      <a:pt x="23" y="44"/>
                    </a:lnTo>
                    <a:lnTo>
                      <a:pt x="24" y="42"/>
                    </a:lnTo>
                    <a:lnTo>
                      <a:pt x="26" y="41"/>
                    </a:lnTo>
                    <a:lnTo>
                      <a:pt x="26" y="38"/>
                    </a:lnTo>
                    <a:lnTo>
                      <a:pt x="27" y="35"/>
                    </a:lnTo>
                    <a:lnTo>
                      <a:pt x="27" y="33"/>
                    </a:lnTo>
                    <a:lnTo>
                      <a:pt x="30" y="31"/>
                    </a:lnTo>
                    <a:lnTo>
                      <a:pt x="30" y="28"/>
                    </a:lnTo>
                    <a:lnTo>
                      <a:pt x="29" y="26"/>
                    </a:lnTo>
                    <a:lnTo>
                      <a:pt x="33" y="24"/>
                    </a:lnTo>
                    <a:lnTo>
                      <a:pt x="35" y="22"/>
                    </a:lnTo>
                    <a:lnTo>
                      <a:pt x="37" y="21"/>
                    </a:lnTo>
                    <a:lnTo>
                      <a:pt x="37" y="21"/>
                    </a:lnTo>
                    <a:lnTo>
                      <a:pt x="36" y="20"/>
                    </a:lnTo>
                    <a:lnTo>
                      <a:pt x="35" y="19"/>
                    </a:lnTo>
                    <a:lnTo>
                      <a:pt x="35" y="18"/>
                    </a:lnTo>
                    <a:lnTo>
                      <a:pt x="35" y="17"/>
                    </a:lnTo>
                    <a:lnTo>
                      <a:pt x="35" y="16"/>
                    </a:lnTo>
                    <a:lnTo>
                      <a:pt x="34" y="16"/>
                    </a:lnTo>
                    <a:lnTo>
                      <a:pt x="33" y="15"/>
                    </a:lnTo>
                    <a:lnTo>
                      <a:pt x="33" y="15"/>
                    </a:lnTo>
                    <a:lnTo>
                      <a:pt x="32" y="15"/>
                    </a:lnTo>
                    <a:lnTo>
                      <a:pt x="32" y="14"/>
                    </a:lnTo>
                    <a:lnTo>
                      <a:pt x="31" y="13"/>
                    </a:lnTo>
                    <a:lnTo>
                      <a:pt x="29" y="12"/>
                    </a:lnTo>
                    <a:lnTo>
                      <a:pt x="28" y="11"/>
                    </a:lnTo>
                    <a:lnTo>
                      <a:pt x="28" y="11"/>
                    </a:lnTo>
                    <a:lnTo>
                      <a:pt x="27" y="11"/>
                    </a:lnTo>
                    <a:lnTo>
                      <a:pt x="26" y="10"/>
                    </a:lnTo>
                    <a:lnTo>
                      <a:pt x="25" y="9"/>
                    </a:lnTo>
                    <a:lnTo>
                      <a:pt x="24" y="8"/>
                    </a:lnTo>
                    <a:lnTo>
                      <a:pt x="23" y="8"/>
                    </a:lnTo>
                    <a:lnTo>
                      <a:pt x="23" y="7"/>
                    </a:lnTo>
                    <a:lnTo>
                      <a:pt x="22" y="7"/>
                    </a:lnTo>
                    <a:lnTo>
                      <a:pt x="21" y="6"/>
                    </a:lnTo>
                    <a:lnTo>
                      <a:pt x="21" y="5"/>
                    </a:lnTo>
                    <a:lnTo>
                      <a:pt x="20" y="4"/>
                    </a:lnTo>
                    <a:lnTo>
                      <a:pt x="19" y="4"/>
                    </a:lnTo>
                    <a:lnTo>
                      <a:pt x="18" y="4"/>
                    </a:lnTo>
                    <a:lnTo>
                      <a:pt x="16" y="4"/>
                    </a:lnTo>
                    <a:lnTo>
                      <a:pt x="15" y="3"/>
                    </a:lnTo>
                    <a:lnTo>
                      <a:pt x="14" y="3"/>
                    </a:lnTo>
                    <a:lnTo>
                      <a:pt x="13" y="3"/>
                    </a:lnTo>
                    <a:lnTo>
                      <a:pt x="13" y="2"/>
                    </a:lnTo>
                    <a:lnTo>
                      <a:pt x="12" y="2"/>
                    </a:lnTo>
                    <a:lnTo>
                      <a:pt x="11" y="1"/>
                    </a:lnTo>
                    <a:lnTo>
                      <a:pt x="10" y="1"/>
                    </a:lnTo>
                    <a:lnTo>
                      <a:pt x="9" y="0"/>
                    </a:lnTo>
                    <a:lnTo>
                      <a:pt x="8" y="0"/>
                    </a:lnTo>
                    <a:lnTo>
                      <a:pt x="7"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1" name="Freeform 11"/>
              <p:cNvSpPr>
                <a:spLocks/>
              </p:cNvSpPr>
              <p:nvPr/>
            </p:nvSpPr>
            <p:spPr bwMode="auto">
              <a:xfrm>
                <a:off x="7228888" y="2128920"/>
                <a:ext cx="233647" cy="244654"/>
              </a:xfrm>
              <a:custGeom>
                <a:avLst/>
                <a:gdLst/>
                <a:ahLst/>
                <a:cxnLst>
                  <a:cxn ang="0">
                    <a:pos x="11" y="3"/>
                  </a:cxn>
                  <a:cxn ang="0">
                    <a:pos x="11" y="6"/>
                  </a:cxn>
                  <a:cxn ang="0">
                    <a:pos x="9" y="9"/>
                  </a:cxn>
                  <a:cxn ang="0">
                    <a:pos x="10" y="11"/>
                  </a:cxn>
                  <a:cxn ang="0">
                    <a:pos x="8" y="13"/>
                  </a:cxn>
                  <a:cxn ang="0">
                    <a:pos x="4" y="13"/>
                  </a:cxn>
                  <a:cxn ang="0">
                    <a:pos x="1" y="15"/>
                  </a:cxn>
                  <a:cxn ang="0">
                    <a:pos x="2" y="19"/>
                  </a:cxn>
                  <a:cxn ang="0">
                    <a:pos x="1" y="22"/>
                  </a:cxn>
                  <a:cxn ang="0">
                    <a:pos x="0" y="25"/>
                  </a:cxn>
                  <a:cxn ang="0">
                    <a:pos x="1" y="27"/>
                  </a:cxn>
                  <a:cxn ang="0">
                    <a:pos x="2" y="30"/>
                  </a:cxn>
                  <a:cxn ang="0">
                    <a:pos x="4" y="32"/>
                  </a:cxn>
                  <a:cxn ang="0">
                    <a:pos x="7" y="34"/>
                  </a:cxn>
                  <a:cxn ang="0">
                    <a:pos x="9" y="35"/>
                  </a:cxn>
                  <a:cxn ang="0">
                    <a:pos x="10" y="39"/>
                  </a:cxn>
                  <a:cxn ang="0">
                    <a:pos x="12" y="41"/>
                  </a:cxn>
                  <a:cxn ang="0">
                    <a:pos x="13" y="45"/>
                  </a:cxn>
                  <a:cxn ang="0">
                    <a:pos x="15" y="48"/>
                  </a:cxn>
                  <a:cxn ang="0">
                    <a:pos x="16" y="50"/>
                  </a:cxn>
                  <a:cxn ang="0">
                    <a:pos x="20" y="51"/>
                  </a:cxn>
                  <a:cxn ang="0">
                    <a:pos x="22" y="53"/>
                  </a:cxn>
                  <a:cxn ang="0">
                    <a:pos x="24" y="49"/>
                  </a:cxn>
                  <a:cxn ang="0">
                    <a:pos x="26" y="43"/>
                  </a:cxn>
                  <a:cxn ang="0">
                    <a:pos x="32" y="46"/>
                  </a:cxn>
                  <a:cxn ang="0">
                    <a:pos x="37" y="44"/>
                  </a:cxn>
                  <a:cxn ang="0">
                    <a:pos x="40" y="46"/>
                  </a:cxn>
                  <a:cxn ang="0">
                    <a:pos x="45" y="47"/>
                  </a:cxn>
                  <a:cxn ang="0">
                    <a:pos x="45" y="45"/>
                  </a:cxn>
                  <a:cxn ang="0">
                    <a:pos x="47" y="43"/>
                  </a:cxn>
                  <a:cxn ang="0">
                    <a:pos x="48" y="40"/>
                  </a:cxn>
                  <a:cxn ang="0">
                    <a:pos x="48" y="37"/>
                  </a:cxn>
                  <a:cxn ang="0">
                    <a:pos x="49" y="35"/>
                  </a:cxn>
                  <a:cxn ang="0">
                    <a:pos x="50" y="33"/>
                  </a:cxn>
                  <a:cxn ang="0">
                    <a:pos x="50" y="30"/>
                  </a:cxn>
                  <a:cxn ang="0">
                    <a:pos x="48" y="27"/>
                  </a:cxn>
                  <a:cxn ang="0">
                    <a:pos x="46" y="25"/>
                  </a:cxn>
                  <a:cxn ang="0">
                    <a:pos x="46" y="22"/>
                  </a:cxn>
                  <a:cxn ang="0">
                    <a:pos x="45" y="19"/>
                  </a:cxn>
                  <a:cxn ang="0">
                    <a:pos x="45" y="17"/>
                  </a:cxn>
                  <a:cxn ang="0">
                    <a:pos x="45" y="14"/>
                  </a:cxn>
                  <a:cxn ang="0">
                    <a:pos x="46" y="10"/>
                  </a:cxn>
                  <a:cxn ang="0">
                    <a:pos x="48" y="9"/>
                  </a:cxn>
                  <a:cxn ang="0">
                    <a:pos x="51" y="5"/>
                  </a:cxn>
                  <a:cxn ang="0">
                    <a:pos x="51" y="3"/>
                  </a:cxn>
                  <a:cxn ang="0">
                    <a:pos x="49" y="2"/>
                  </a:cxn>
                  <a:cxn ang="0">
                    <a:pos x="46" y="2"/>
                  </a:cxn>
                  <a:cxn ang="0">
                    <a:pos x="44" y="1"/>
                  </a:cxn>
                  <a:cxn ang="0">
                    <a:pos x="41" y="0"/>
                  </a:cxn>
                  <a:cxn ang="0">
                    <a:pos x="37" y="0"/>
                  </a:cxn>
                  <a:cxn ang="0">
                    <a:pos x="35" y="1"/>
                  </a:cxn>
                  <a:cxn ang="0">
                    <a:pos x="31" y="0"/>
                  </a:cxn>
                  <a:cxn ang="0">
                    <a:pos x="28" y="1"/>
                  </a:cxn>
                  <a:cxn ang="0">
                    <a:pos x="27" y="3"/>
                  </a:cxn>
                  <a:cxn ang="0">
                    <a:pos x="24" y="2"/>
                  </a:cxn>
                  <a:cxn ang="0">
                    <a:pos x="20" y="1"/>
                  </a:cxn>
                  <a:cxn ang="0">
                    <a:pos x="17" y="0"/>
                  </a:cxn>
                  <a:cxn ang="0">
                    <a:pos x="13" y="0"/>
                  </a:cxn>
                </a:cxnLst>
                <a:rect l="0" t="0" r="r" b="b"/>
                <a:pathLst>
                  <a:path w="51" h="53">
                    <a:moveTo>
                      <a:pt x="12" y="0"/>
                    </a:moveTo>
                    <a:lnTo>
                      <a:pt x="11" y="2"/>
                    </a:lnTo>
                    <a:lnTo>
                      <a:pt x="11" y="3"/>
                    </a:lnTo>
                    <a:lnTo>
                      <a:pt x="11" y="4"/>
                    </a:lnTo>
                    <a:lnTo>
                      <a:pt x="11" y="5"/>
                    </a:lnTo>
                    <a:lnTo>
                      <a:pt x="11" y="6"/>
                    </a:lnTo>
                    <a:lnTo>
                      <a:pt x="10" y="7"/>
                    </a:lnTo>
                    <a:lnTo>
                      <a:pt x="9" y="8"/>
                    </a:lnTo>
                    <a:lnTo>
                      <a:pt x="9" y="9"/>
                    </a:lnTo>
                    <a:lnTo>
                      <a:pt x="9" y="9"/>
                    </a:lnTo>
                    <a:lnTo>
                      <a:pt x="10" y="10"/>
                    </a:lnTo>
                    <a:lnTo>
                      <a:pt x="10" y="11"/>
                    </a:lnTo>
                    <a:lnTo>
                      <a:pt x="9" y="12"/>
                    </a:lnTo>
                    <a:lnTo>
                      <a:pt x="9" y="13"/>
                    </a:lnTo>
                    <a:lnTo>
                      <a:pt x="8" y="13"/>
                    </a:lnTo>
                    <a:lnTo>
                      <a:pt x="6" y="13"/>
                    </a:lnTo>
                    <a:lnTo>
                      <a:pt x="5" y="13"/>
                    </a:lnTo>
                    <a:lnTo>
                      <a:pt x="4" y="13"/>
                    </a:lnTo>
                    <a:lnTo>
                      <a:pt x="3" y="14"/>
                    </a:lnTo>
                    <a:lnTo>
                      <a:pt x="2" y="14"/>
                    </a:lnTo>
                    <a:lnTo>
                      <a:pt x="1" y="15"/>
                    </a:lnTo>
                    <a:lnTo>
                      <a:pt x="2" y="16"/>
                    </a:lnTo>
                    <a:lnTo>
                      <a:pt x="2" y="17"/>
                    </a:lnTo>
                    <a:lnTo>
                      <a:pt x="2" y="19"/>
                    </a:lnTo>
                    <a:lnTo>
                      <a:pt x="2" y="19"/>
                    </a:lnTo>
                    <a:lnTo>
                      <a:pt x="1" y="21"/>
                    </a:lnTo>
                    <a:lnTo>
                      <a:pt x="1" y="22"/>
                    </a:lnTo>
                    <a:lnTo>
                      <a:pt x="0" y="23"/>
                    </a:lnTo>
                    <a:lnTo>
                      <a:pt x="0" y="23"/>
                    </a:lnTo>
                    <a:lnTo>
                      <a:pt x="0" y="25"/>
                    </a:lnTo>
                    <a:lnTo>
                      <a:pt x="0" y="26"/>
                    </a:lnTo>
                    <a:lnTo>
                      <a:pt x="0" y="27"/>
                    </a:lnTo>
                    <a:lnTo>
                      <a:pt x="1" y="27"/>
                    </a:lnTo>
                    <a:lnTo>
                      <a:pt x="2" y="27"/>
                    </a:lnTo>
                    <a:lnTo>
                      <a:pt x="2" y="29"/>
                    </a:lnTo>
                    <a:lnTo>
                      <a:pt x="2" y="30"/>
                    </a:lnTo>
                    <a:lnTo>
                      <a:pt x="3" y="30"/>
                    </a:lnTo>
                    <a:lnTo>
                      <a:pt x="4" y="31"/>
                    </a:lnTo>
                    <a:lnTo>
                      <a:pt x="4" y="32"/>
                    </a:lnTo>
                    <a:lnTo>
                      <a:pt x="5" y="33"/>
                    </a:lnTo>
                    <a:lnTo>
                      <a:pt x="7" y="34"/>
                    </a:lnTo>
                    <a:lnTo>
                      <a:pt x="7" y="34"/>
                    </a:lnTo>
                    <a:lnTo>
                      <a:pt x="8" y="34"/>
                    </a:lnTo>
                    <a:lnTo>
                      <a:pt x="9" y="34"/>
                    </a:lnTo>
                    <a:lnTo>
                      <a:pt x="9" y="35"/>
                    </a:lnTo>
                    <a:lnTo>
                      <a:pt x="10" y="37"/>
                    </a:lnTo>
                    <a:lnTo>
                      <a:pt x="10" y="37"/>
                    </a:lnTo>
                    <a:lnTo>
                      <a:pt x="10" y="39"/>
                    </a:lnTo>
                    <a:lnTo>
                      <a:pt x="10" y="40"/>
                    </a:lnTo>
                    <a:lnTo>
                      <a:pt x="11" y="41"/>
                    </a:lnTo>
                    <a:lnTo>
                      <a:pt x="12" y="41"/>
                    </a:lnTo>
                    <a:lnTo>
                      <a:pt x="12" y="42"/>
                    </a:lnTo>
                    <a:lnTo>
                      <a:pt x="13" y="44"/>
                    </a:lnTo>
                    <a:lnTo>
                      <a:pt x="13" y="45"/>
                    </a:lnTo>
                    <a:lnTo>
                      <a:pt x="14" y="46"/>
                    </a:lnTo>
                    <a:lnTo>
                      <a:pt x="14" y="47"/>
                    </a:lnTo>
                    <a:lnTo>
                      <a:pt x="15" y="48"/>
                    </a:lnTo>
                    <a:lnTo>
                      <a:pt x="16" y="48"/>
                    </a:lnTo>
                    <a:lnTo>
                      <a:pt x="16" y="49"/>
                    </a:lnTo>
                    <a:lnTo>
                      <a:pt x="16" y="50"/>
                    </a:lnTo>
                    <a:lnTo>
                      <a:pt x="17" y="51"/>
                    </a:lnTo>
                    <a:lnTo>
                      <a:pt x="19" y="51"/>
                    </a:lnTo>
                    <a:lnTo>
                      <a:pt x="20" y="51"/>
                    </a:lnTo>
                    <a:lnTo>
                      <a:pt x="21" y="53"/>
                    </a:lnTo>
                    <a:lnTo>
                      <a:pt x="21" y="53"/>
                    </a:lnTo>
                    <a:lnTo>
                      <a:pt x="22" y="53"/>
                    </a:lnTo>
                    <a:lnTo>
                      <a:pt x="24" y="53"/>
                    </a:lnTo>
                    <a:lnTo>
                      <a:pt x="24" y="51"/>
                    </a:lnTo>
                    <a:lnTo>
                      <a:pt x="24" y="49"/>
                    </a:lnTo>
                    <a:lnTo>
                      <a:pt x="22" y="47"/>
                    </a:lnTo>
                    <a:cubicBezTo>
                      <a:pt x="22" y="47"/>
                      <a:pt x="23" y="46"/>
                      <a:pt x="24" y="45"/>
                    </a:cubicBezTo>
                    <a:lnTo>
                      <a:pt x="26" y="43"/>
                    </a:lnTo>
                    <a:lnTo>
                      <a:pt x="28" y="44"/>
                    </a:lnTo>
                    <a:lnTo>
                      <a:pt x="30" y="46"/>
                    </a:lnTo>
                    <a:lnTo>
                      <a:pt x="32" y="46"/>
                    </a:lnTo>
                    <a:lnTo>
                      <a:pt x="34" y="46"/>
                    </a:lnTo>
                    <a:lnTo>
                      <a:pt x="36" y="45"/>
                    </a:lnTo>
                    <a:lnTo>
                      <a:pt x="37" y="44"/>
                    </a:lnTo>
                    <a:lnTo>
                      <a:pt x="39" y="44"/>
                    </a:lnTo>
                    <a:lnTo>
                      <a:pt x="40" y="46"/>
                    </a:lnTo>
                    <a:lnTo>
                      <a:pt x="40" y="46"/>
                    </a:lnTo>
                    <a:lnTo>
                      <a:pt x="42" y="47"/>
                    </a:lnTo>
                    <a:lnTo>
                      <a:pt x="43" y="46"/>
                    </a:lnTo>
                    <a:lnTo>
                      <a:pt x="45" y="47"/>
                    </a:lnTo>
                    <a:lnTo>
                      <a:pt x="45" y="47"/>
                    </a:lnTo>
                    <a:lnTo>
                      <a:pt x="45" y="45"/>
                    </a:lnTo>
                    <a:lnTo>
                      <a:pt x="45" y="45"/>
                    </a:lnTo>
                    <a:lnTo>
                      <a:pt x="46" y="45"/>
                    </a:lnTo>
                    <a:lnTo>
                      <a:pt x="47" y="44"/>
                    </a:lnTo>
                    <a:lnTo>
                      <a:pt x="47" y="43"/>
                    </a:lnTo>
                    <a:lnTo>
                      <a:pt x="48" y="42"/>
                    </a:lnTo>
                    <a:lnTo>
                      <a:pt x="48" y="41"/>
                    </a:lnTo>
                    <a:lnTo>
                      <a:pt x="48" y="40"/>
                    </a:lnTo>
                    <a:lnTo>
                      <a:pt x="48" y="39"/>
                    </a:lnTo>
                    <a:lnTo>
                      <a:pt x="48" y="38"/>
                    </a:lnTo>
                    <a:lnTo>
                      <a:pt x="48" y="37"/>
                    </a:lnTo>
                    <a:cubicBezTo>
                      <a:pt x="48" y="37"/>
                      <a:pt x="48" y="37"/>
                      <a:pt x="48" y="36"/>
                    </a:cubicBezTo>
                    <a:cubicBezTo>
                      <a:pt x="48" y="35"/>
                      <a:pt x="48" y="36"/>
                      <a:pt x="48" y="36"/>
                    </a:cubicBezTo>
                    <a:lnTo>
                      <a:pt x="49" y="35"/>
                    </a:lnTo>
                    <a:lnTo>
                      <a:pt x="49" y="34"/>
                    </a:lnTo>
                    <a:lnTo>
                      <a:pt x="50" y="34"/>
                    </a:lnTo>
                    <a:lnTo>
                      <a:pt x="50" y="33"/>
                    </a:lnTo>
                    <a:lnTo>
                      <a:pt x="50" y="32"/>
                    </a:lnTo>
                    <a:lnTo>
                      <a:pt x="50" y="31"/>
                    </a:lnTo>
                    <a:lnTo>
                      <a:pt x="50" y="30"/>
                    </a:lnTo>
                    <a:lnTo>
                      <a:pt x="50" y="30"/>
                    </a:lnTo>
                    <a:lnTo>
                      <a:pt x="49" y="28"/>
                    </a:lnTo>
                    <a:lnTo>
                      <a:pt x="48" y="27"/>
                    </a:lnTo>
                    <a:lnTo>
                      <a:pt x="47" y="27"/>
                    </a:lnTo>
                    <a:lnTo>
                      <a:pt x="47" y="26"/>
                    </a:lnTo>
                    <a:lnTo>
                      <a:pt x="46" y="25"/>
                    </a:lnTo>
                    <a:lnTo>
                      <a:pt x="46" y="24"/>
                    </a:lnTo>
                    <a:lnTo>
                      <a:pt x="46" y="24"/>
                    </a:lnTo>
                    <a:lnTo>
                      <a:pt x="46" y="22"/>
                    </a:lnTo>
                    <a:lnTo>
                      <a:pt x="45" y="21"/>
                    </a:lnTo>
                    <a:lnTo>
                      <a:pt x="45" y="20"/>
                    </a:lnTo>
                    <a:lnTo>
                      <a:pt x="45" y="19"/>
                    </a:lnTo>
                    <a:lnTo>
                      <a:pt x="45" y="18"/>
                    </a:lnTo>
                    <a:lnTo>
                      <a:pt x="45" y="17"/>
                    </a:lnTo>
                    <a:lnTo>
                      <a:pt x="45" y="17"/>
                    </a:lnTo>
                    <a:lnTo>
                      <a:pt x="44" y="16"/>
                    </a:lnTo>
                    <a:lnTo>
                      <a:pt x="44" y="15"/>
                    </a:lnTo>
                    <a:lnTo>
                      <a:pt x="45" y="14"/>
                    </a:lnTo>
                    <a:lnTo>
                      <a:pt x="45" y="13"/>
                    </a:lnTo>
                    <a:lnTo>
                      <a:pt x="46" y="12"/>
                    </a:lnTo>
                    <a:lnTo>
                      <a:pt x="46" y="10"/>
                    </a:lnTo>
                    <a:lnTo>
                      <a:pt x="47" y="10"/>
                    </a:lnTo>
                    <a:lnTo>
                      <a:pt x="47" y="9"/>
                    </a:lnTo>
                    <a:lnTo>
                      <a:pt x="48" y="9"/>
                    </a:lnTo>
                    <a:lnTo>
                      <a:pt x="49" y="8"/>
                    </a:lnTo>
                    <a:lnTo>
                      <a:pt x="50" y="7"/>
                    </a:lnTo>
                    <a:lnTo>
                      <a:pt x="51" y="5"/>
                    </a:lnTo>
                    <a:lnTo>
                      <a:pt x="51" y="4"/>
                    </a:lnTo>
                    <a:lnTo>
                      <a:pt x="51" y="3"/>
                    </a:lnTo>
                    <a:lnTo>
                      <a:pt x="51" y="3"/>
                    </a:lnTo>
                    <a:lnTo>
                      <a:pt x="50" y="2"/>
                    </a:lnTo>
                    <a:lnTo>
                      <a:pt x="49" y="2"/>
                    </a:lnTo>
                    <a:lnTo>
                      <a:pt x="49" y="2"/>
                    </a:lnTo>
                    <a:lnTo>
                      <a:pt x="48" y="2"/>
                    </a:lnTo>
                    <a:lnTo>
                      <a:pt x="48" y="2"/>
                    </a:lnTo>
                    <a:lnTo>
                      <a:pt x="46" y="2"/>
                    </a:lnTo>
                    <a:lnTo>
                      <a:pt x="46" y="1"/>
                    </a:lnTo>
                    <a:lnTo>
                      <a:pt x="44" y="1"/>
                    </a:lnTo>
                    <a:lnTo>
                      <a:pt x="44" y="1"/>
                    </a:lnTo>
                    <a:lnTo>
                      <a:pt x="43" y="0"/>
                    </a:lnTo>
                    <a:lnTo>
                      <a:pt x="41" y="1"/>
                    </a:lnTo>
                    <a:lnTo>
                      <a:pt x="41" y="0"/>
                    </a:lnTo>
                    <a:cubicBezTo>
                      <a:pt x="41" y="0"/>
                      <a:pt x="40" y="0"/>
                      <a:pt x="39" y="0"/>
                    </a:cubicBezTo>
                    <a:cubicBezTo>
                      <a:pt x="39" y="0"/>
                      <a:pt x="38" y="0"/>
                      <a:pt x="38" y="0"/>
                    </a:cubicBezTo>
                    <a:lnTo>
                      <a:pt x="37" y="0"/>
                    </a:lnTo>
                    <a:lnTo>
                      <a:pt x="36" y="1"/>
                    </a:lnTo>
                    <a:lnTo>
                      <a:pt x="35" y="2"/>
                    </a:lnTo>
                    <a:lnTo>
                      <a:pt x="35" y="1"/>
                    </a:lnTo>
                    <a:lnTo>
                      <a:pt x="33" y="1"/>
                    </a:lnTo>
                    <a:lnTo>
                      <a:pt x="32" y="1"/>
                    </a:lnTo>
                    <a:lnTo>
                      <a:pt x="31" y="0"/>
                    </a:lnTo>
                    <a:lnTo>
                      <a:pt x="30" y="0"/>
                    </a:lnTo>
                    <a:lnTo>
                      <a:pt x="28" y="0"/>
                    </a:lnTo>
                    <a:lnTo>
                      <a:pt x="28" y="1"/>
                    </a:lnTo>
                    <a:lnTo>
                      <a:pt x="27" y="1"/>
                    </a:lnTo>
                    <a:lnTo>
                      <a:pt x="27" y="2"/>
                    </a:lnTo>
                    <a:lnTo>
                      <a:pt x="27" y="3"/>
                    </a:lnTo>
                    <a:lnTo>
                      <a:pt x="26" y="3"/>
                    </a:lnTo>
                    <a:lnTo>
                      <a:pt x="25" y="2"/>
                    </a:lnTo>
                    <a:lnTo>
                      <a:pt x="24" y="2"/>
                    </a:lnTo>
                    <a:lnTo>
                      <a:pt x="23" y="2"/>
                    </a:lnTo>
                    <a:lnTo>
                      <a:pt x="22" y="2"/>
                    </a:lnTo>
                    <a:lnTo>
                      <a:pt x="20" y="1"/>
                    </a:lnTo>
                    <a:lnTo>
                      <a:pt x="19" y="1"/>
                    </a:lnTo>
                    <a:lnTo>
                      <a:pt x="18" y="1"/>
                    </a:lnTo>
                    <a:lnTo>
                      <a:pt x="17" y="0"/>
                    </a:lnTo>
                    <a:lnTo>
                      <a:pt x="15" y="0"/>
                    </a:lnTo>
                    <a:lnTo>
                      <a:pt x="14" y="0"/>
                    </a:lnTo>
                    <a:lnTo>
                      <a:pt x="13" y="0"/>
                    </a:lnTo>
                    <a:lnTo>
                      <a:pt x="12" y="1"/>
                    </a:lnTo>
                    <a:lnTo>
                      <a:pt x="12"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2" name="Freeform 12"/>
              <p:cNvSpPr>
                <a:spLocks/>
              </p:cNvSpPr>
              <p:nvPr/>
            </p:nvSpPr>
            <p:spPr bwMode="auto">
              <a:xfrm>
                <a:off x="6356602" y="1761937"/>
                <a:ext cx="769926" cy="680584"/>
              </a:xfrm>
              <a:custGeom>
                <a:avLst/>
                <a:gdLst/>
                <a:ahLst/>
                <a:cxnLst>
                  <a:cxn ang="0">
                    <a:pos x="8" y="17"/>
                  </a:cxn>
                  <a:cxn ang="0">
                    <a:pos x="4" y="31"/>
                  </a:cxn>
                  <a:cxn ang="0">
                    <a:pos x="4" y="39"/>
                  </a:cxn>
                  <a:cxn ang="0">
                    <a:pos x="12" y="52"/>
                  </a:cxn>
                  <a:cxn ang="0">
                    <a:pos x="16" y="66"/>
                  </a:cxn>
                  <a:cxn ang="0">
                    <a:pos x="28" y="68"/>
                  </a:cxn>
                  <a:cxn ang="0">
                    <a:pos x="48" y="78"/>
                  </a:cxn>
                  <a:cxn ang="0">
                    <a:pos x="59" y="78"/>
                  </a:cxn>
                  <a:cxn ang="0">
                    <a:pos x="71" y="77"/>
                  </a:cxn>
                  <a:cxn ang="0">
                    <a:pos x="68" y="88"/>
                  </a:cxn>
                  <a:cxn ang="0">
                    <a:pos x="67" y="101"/>
                  </a:cxn>
                  <a:cxn ang="0">
                    <a:pos x="70" y="110"/>
                  </a:cxn>
                  <a:cxn ang="0">
                    <a:pos x="65" y="121"/>
                  </a:cxn>
                  <a:cxn ang="0">
                    <a:pos x="71" y="131"/>
                  </a:cxn>
                  <a:cxn ang="0">
                    <a:pos x="75" y="142"/>
                  </a:cxn>
                  <a:cxn ang="0">
                    <a:pos x="87" y="144"/>
                  </a:cxn>
                  <a:cxn ang="0">
                    <a:pos x="100" y="141"/>
                  </a:cxn>
                  <a:cxn ang="0">
                    <a:pos x="111" y="130"/>
                  </a:cxn>
                  <a:cxn ang="0">
                    <a:pos x="119" y="127"/>
                  </a:cxn>
                  <a:cxn ang="0">
                    <a:pos x="111" y="125"/>
                  </a:cxn>
                  <a:cxn ang="0">
                    <a:pos x="107" y="114"/>
                  </a:cxn>
                  <a:cxn ang="0">
                    <a:pos x="105" y="105"/>
                  </a:cxn>
                  <a:cxn ang="0">
                    <a:pos x="111" y="103"/>
                  </a:cxn>
                  <a:cxn ang="0">
                    <a:pos x="120" y="105"/>
                  </a:cxn>
                  <a:cxn ang="0">
                    <a:pos x="127" y="106"/>
                  </a:cxn>
                  <a:cxn ang="0">
                    <a:pos x="133" y="101"/>
                  </a:cxn>
                  <a:cxn ang="0">
                    <a:pos x="139" y="100"/>
                  </a:cxn>
                  <a:cxn ang="0">
                    <a:pos x="146" y="97"/>
                  </a:cxn>
                  <a:cxn ang="0">
                    <a:pos x="152" y="94"/>
                  </a:cxn>
                  <a:cxn ang="0">
                    <a:pos x="152" y="86"/>
                  </a:cxn>
                  <a:cxn ang="0">
                    <a:pos x="150" y="80"/>
                  </a:cxn>
                  <a:cxn ang="0">
                    <a:pos x="151" y="73"/>
                  </a:cxn>
                  <a:cxn ang="0">
                    <a:pos x="157" y="70"/>
                  </a:cxn>
                  <a:cxn ang="0">
                    <a:pos x="160" y="65"/>
                  </a:cxn>
                  <a:cxn ang="0">
                    <a:pos x="157" y="60"/>
                  </a:cxn>
                  <a:cxn ang="0">
                    <a:pos x="163" y="56"/>
                  </a:cxn>
                  <a:cxn ang="0">
                    <a:pos x="168" y="51"/>
                  </a:cxn>
                  <a:cxn ang="0">
                    <a:pos x="161" y="46"/>
                  </a:cxn>
                  <a:cxn ang="0">
                    <a:pos x="153" y="43"/>
                  </a:cxn>
                  <a:cxn ang="0">
                    <a:pos x="154" y="35"/>
                  </a:cxn>
                  <a:cxn ang="0">
                    <a:pos x="150" y="25"/>
                  </a:cxn>
                  <a:cxn ang="0">
                    <a:pos x="141" y="28"/>
                  </a:cxn>
                  <a:cxn ang="0">
                    <a:pos x="132" y="24"/>
                  </a:cxn>
                  <a:cxn ang="0">
                    <a:pos x="139" y="21"/>
                  </a:cxn>
                  <a:cxn ang="0">
                    <a:pos x="131" y="19"/>
                  </a:cxn>
                  <a:cxn ang="0">
                    <a:pos x="117" y="21"/>
                  </a:cxn>
                  <a:cxn ang="0">
                    <a:pos x="106" y="28"/>
                  </a:cxn>
                  <a:cxn ang="0">
                    <a:pos x="95" y="26"/>
                  </a:cxn>
                  <a:cxn ang="0">
                    <a:pos x="85" y="21"/>
                  </a:cxn>
                  <a:cxn ang="0">
                    <a:pos x="71" y="23"/>
                  </a:cxn>
                  <a:cxn ang="0">
                    <a:pos x="61" y="14"/>
                  </a:cxn>
                  <a:cxn ang="0">
                    <a:pos x="50" y="8"/>
                  </a:cxn>
                  <a:cxn ang="0">
                    <a:pos x="41" y="0"/>
                  </a:cxn>
                  <a:cxn ang="0">
                    <a:pos x="44" y="10"/>
                  </a:cxn>
                  <a:cxn ang="0">
                    <a:pos x="28" y="14"/>
                  </a:cxn>
                  <a:cxn ang="0">
                    <a:pos x="26" y="29"/>
                  </a:cxn>
                  <a:cxn ang="0">
                    <a:pos x="19" y="41"/>
                  </a:cxn>
                  <a:cxn ang="0">
                    <a:pos x="17" y="27"/>
                  </a:cxn>
                  <a:cxn ang="0">
                    <a:pos x="17" y="12"/>
                  </a:cxn>
                </a:cxnLst>
                <a:rect l="0" t="0" r="r" b="b"/>
                <a:pathLst>
                  <a:path w="168" h="148">
                    <a:moveTo>
                      <a:pt x="16" y="8"/>
                    </a:moveTo>
                    <a:lnTo>
                      <a:pt x="15" y="10"/>
                    </a:lnTo>
                    <a:lnTo>
                      <a:pt x="14" y="12"/>
                    </a:lnTo>
                    <a:lnTo>
                      <a:pt x="13" y="14"/>
                    </a:lnTo>
                    <a:lnTo>
                      <a:pt x="11" y="14"/>
                    </a:lnTo>
                    <a:lnTo>
                      <a:pt x="10" y="15"/>
                    </a:lnTo>
                    <a:lnTo>
                      <a:pt x="8" y="17"/>
                    </a:lnTo>
                    <a:lnTo>
                      <a:pt x="8" y="19"/>
                    </a:lnTo>
                    <a:lnTo>
                      <a:pt x="7" y="21"/>
                    </a:lnTo>
                    <a:lnTo>
                      <a:pt x="5" y="22"/>
                    </a:lnTo>
                    <a:lnTo>
                      <a:pt x="5" y="25"/>
                    </a:lnTo>
                    <a:lnTo>
                      <a:pt x="5" y="29"/>
                    </a:lnTo>
                    <a:lnTo>
                      <a:pt x="4" y="30"/>
                    </a:lnTo>
                    <a:lnTo>
                      <a:pt x="4" y="31"/>
                    </a:lnTo>
                    <a:lnTo>
                      <a:pt x="3" y="34"/>
                    </a:lnTo>
                    <a:lnTo>
                      <a:pt x="2" y="35"/>
                    </a:lnTo>
                    <a:lnTo>
                      <a:pt x="1" y="37"/>
                    </a:lnTo>
                    <a:lnTo>
                      <a:pt x="0" y="39"/>
                    </a:lnTo>
                    <a:lnTo>
                      <a:pt x="1" y="39"/>
                    </a:lnTo>
                    <a:lnTo>
                      <a:pt x="4" y="38"/>
                    </a:lnTo>
                    <a:lnTo>
                      <a:pt x="4" y="39"/>
                    </a:lnTo>
                    <a:lnTo>
                      <a:pt x="5" y="40"/>
                    </a:lnTo>
                    <a:lnTo>
                      <a:pt x="6" y="40"/>
                    </a:lnTo>
                    <a:lnTo>
                      <a:pt x="8" y="44"/>
                    </a:lnTo>
                    <a:lnTo>
                      <a:pt x="8" y="47"/>
                    </a:lnTo>
                    <a:lnTo>
                      <a:pt x="9" y="48"/>
                    </a:lnTo>
                    <a:lnTo>
                      <a:pt x="11" y="50"/>
                    </a:lnTo>
                    <a:lnTo>
                      <a:pt x="12" y="52"/>
                    </a:lnTo>
                    <a:lnTo>
                      <a:pt x="12" y="54"/>
                    </a:lnTo>
                    <a:lnTo>
                      <a:pt x="10" y="55"/>
                    </a:lnTo>
                    <a:lnTo>
                      <a:pt x="11" y="61"/>
                    </a:lnTo>
                    <a:lnTo>
                      <a:pt x="12" y="63"/>
                    </a:lnTo>
                    <a:lnTo>
                      <a:pt x="14" y="63"/>
                    </a:lnTo>
                    <a:lnTo>
                      <a:pt x="15" y="65"/>
                    </a:lnTo>
                    <a:lnTo>
                      <a:pt x="16" y="66"/>
                    </a:lnTo>
                    <a:lnTo>
                      <a:pt x="17" y="67"/>
                    </a:lnTo>
                    <a:lnTo>
                      <a:pt x="18" y="66"/>
                    </a:lnTo>
                    <a:lnTo>
                      <a:pt x="20" y="66"/>
                    </a:lnTo>
                    <a:lnTo>
                      <a:pt x="22" y="67"/>
                    </a:lnTo>
                    <a:lnTo>
                      <a:pt x="25" y="67"/>
                    </a:lnTo>
                    <a:lnTo>
                      <a:pt x="27" y="67"/>
                    </a:lnTo>
                    <a:lnTo>
                      <a:pt x="28" y="68"/>
                    </a:lnTo>
                    <a:lnTo>
                      <a:pt x="30" y="67"/>
                    </a:lnTo>
                    <a:lnTo>
                      <a:pt x="32" y="67"/>
                    </a:lnTo>
                    <a:lnTo>
                      <a:pt x="35" y="67"/>
                    </a:lnTo>
                    <a:lnTo>
                      <a:pt x="37" y="68"/>
                    </a:lnTo>
                    <a:lnTo>
                      <a:pt x="39" y="68"/>
                    </a:lnTo>
                    <a:lnTo>
                      <a:pt x="41" y="68"/>
                    </a:lnTo>
                    <a:lnTo>
                      <a:pt x="48" y="78"/>
                    </a:lnTo>
                    <a:lnTo>
                      <a:pt x="49" y="78"/>
                    </a:lnTo>
                    <a:lnTo>
                      <a:pt x="51" y="79"/>
                    </a:lnTo>
                    <a:lnTo>
                      <a:pt x="52" y="78"/>
                    </a:lnTo>
                    <a:lnTo>
                      <a:pt x="53" y="78"/>
                    </a:lnTo>
                    <a:lnTo>
                      <a:pt x="55" y="78"/>
                    </a:lnTo>
                    <a:lnTo>
                      <a:pt x="57" y="78"/>
                    </a:lnTo>
                    <a:lnTo>
                      <a:pt x="59" y="78"/>
                    </a:lnTo>
                    <a:lnTo>
                      <a:pt x="60" y="77"/>
                    </a:lnTo>
                    <a:lnTo>
                      <a:pt x="62" y="78"/>
                    </a:lnTo>
                    <a:lnTo>
                      <a:pt x="64" y="77"/>
                    </a:lnTo>
                    <a:lnTo>
                      <a:pt x="66" y="78"/>
                    </a:lnTo>
                    <a:lnTo>
                      <a:pt x="67" y="77"/>
                    </a:lnTo>
                    <a:lnTo>
                      <a:pt x="69" y="77"/>
                    </a:lnTo>
                    <a:lnTo>
                      <a:pt x="71" y="77"/>
                    </a:lnTo>
                    <a:lnTo>
                      <a:pt x="73" y="78"/>
                    </a:lnTo>
                    <a:lnTo>
                      <a:pt x="73" y="79"/>
                    </a:lnTo>
                    <a:lnTo>
                      <a:pt x="72" y="81"/>
                    </a:lnTo>
                    <a:lnTo>
                      <a:pt x="71" y="83"/>
                    </a:lnTo>
                    <a:lnTo>
                      <a:pt x="71" y="86"/>
                    </a:lnTo>
                    <a:lnTo>
                      <a:pt x="70" y="87"/>
                    </a:lnTo>
                    <a:lnTo>
                      <a:pt x="68" y="88"/>
                    </a:lnTo>
                    <a:lnTo>
                      <a:pt x="68" y="90"/>
                    </a:lnTo>
                    <a:lnTo>
                      <a:pt x="68" y="92"/>
                    </a:lnTo>
                    <a:lnTo>
                      <a:pt x="68" y="93"/>
                    </a:lnTo>
                    <a:lnTo>
                      <a:pt x="67" y="96"/>
                    </a:lnTo>
                    <a:lnTo>
                      <a:pt x="67" y="98"/>
                    </a:lnTo>
                    <a:lnTo>
                      <a:pt x="67" y="99"/>
                    </a:lnTo>
                    <a:lnTo>
                      <a:pt x="67" y="101"/>
                    </a:lnTo>
                    <a:lnTo>
                      <a:pt x="68" y="102"/>
                    </a:lnTo>
                    <a:lnTo>
                      <a:pt x="68" y="104"/>
                    </a:lnTo>
                    <a:lnTo>
                      <a:pt x="68" y="105"/>
                    </a:lnTo>
                    <a:lnTo>
                      <a:pt x="68" y="106"/>
                    </a:lnTo>
                    <a:lnTo>
                      <a:pt x="69" y="107"/>
                    </a:lnTo>
                    <a:lnTo>
                      <a:pt x="69" y="109"/>
                    </a:lnTo>
                    <a:lnTo>
                      <a:pt x="70" y="110"/>
                    </a:lnTo>
                    <a:lnTo>
                      <a:pt x="71" y="110"/>
                    </a:lnTo>
                    <a:cubicBezTo>
                      <a:pt x="71" y="110"/>
                      <a:pt x="72" y="111"/>
                      <a:pt x="72" y="112"/>
                    </a:cubicBezTo>
                    <a:cubicBezTo>
                      <a:pt x="72" y="113"/>
                      <a:pt x="71" y="114"/>
                      <a:pt x="71" y="114"/>
                    </a:cubicBezTo>
                    <a:lnTo>
                      <a:pt x="70" y="115"/>
                    </a:lnTo>
                    <a:lnTo>
                      <a:pt x="68" y="118"/>
                    </a:lnTo>
                    <a:lnTo>
                      <a:pt x="67" y="120"/>
                    </a:lnTo>
                    <a:lnTo>
                      <a:pt x="65" y="121"/>
                    </a:lnTo>
                    <a:lnTo>
                      <a:pt x="65" y="123"/>
                    </a:lnTo>
                    <a:lnTo>
                      <a:pt x="66" y="124"/>
                    </a:lnTo>
                    <a:lnTo>
                      <a:pt x="68" y="124"/>
                    </a:lnTo>
                    <a:lnTo>
                      <a:pt x="69" y="125"/>
                    </a:lnTo>
                    <a:lnTo>
                      <a:pt x="70" y="127"/>
                    </a:lnTo>
                    <a:lnTo>
                      <a:pt x="69" y="129"/>
                    </a:lnTo>
                    <a:lnTo>
                      <a:pt x="71" y="131"/>
                    </a:lnTo>
                    <a:lnTo>
                      <a:pt x="71" y="133"/>
                    </a:lnTo>
                    <a:lnTo>
                      <a:pt x="72" y="134"/>
                    </a:lnTo>
                    <a:lnTo>
                      <a:pt x="72" y="136"/>
                    </a:lnTo>
                    <a:lnTo>
                      <a:pt x="74" y="138"/>
                    </a:lnTo>
                    <a:lnTo>
                      <a:pt x="74" y="139"/>
                    </a:lnTo>
                    <a:lnTo>
                      <a:pt x="75" y="141"/>
                    </a:lnTo>
                    <a:lnTo>
                      <a:pt x="75" y="142"/>
                    </a:lnTo>
                    <a:lnTo>
                      <a:pt x="75" y="143"/>
                    </a:lnTo>
                    <a:lnTo>
                      <a:pt x="75" y="143"/>
                    </a:lnTo>
                    <a:lnTo>
                      <a:pt x="80" y="146"/>
                    </a:lnTo>
                    <a:lnTo>
                      <a:pt x="82" y="148"/>
                    </a:lnTo>
                    <a:lnTo>
                      <a:pt x="85" y="147"/>
                    </a:lnTo>
                    <a:lnTo>
                      <a:pt x="85" y="146"/>
                    </a:lnTo>
                    <a:lnTo>
                      <a:pt x="87" y="144"/>
                    </a:lnTo>
                    <a:lnTo>
                      <a:pt x="89" y="145"/>
                    </a:lnTo>
                    <a:lnTo>
                      <a:pt x="89" y="147"/>
                    </a:lnTo>
                    <a:lnTo>
                      <a:pt x="90" y="148"/>
                    </a:lnTo>
                    <a:lnTo>
                      <a:pt x="94" y="146"/>
                    </a:lnTo>
                    <a:lnTo>
                      <a:pt x="97" y="144"/>
                    </a:lnTo>
                    <a:lnTo>
                      <a:pt x="98" y="142"/>
                    </a:lnTo>
                    <a:lnTo>
                      <a:pt x="100" y="141"/>
                    </a:lnTo>
                    <a:lnTo>
                      <a:pt x="102" y="140"/>
                    </a:lnTo>
                    <a:lnTo>
                      <a:pt x="104" y="138"/>
                    </a:lnTo>
                    <a:lnTo>
                      <a:pt x="107" y="138"/>
                    </a:lnTo>
                    <a:lnTo>
                      <a:pt x="109" y="137"/>
                    </a:lnTo>
                    <a:lnTo>
                      <a:pt x="110" y="134"/>
                    </a:lnTo>
                    <a:lnTo>
                      <a:pt x="111" y="132"/>
                    </a:lnTo>
                    <a:lnTo>
                      <a:pt x="111" y="130"/>
                    </a:lnTo>
                    <a:lnTo>
                      <a:pt x="115" y="130"/>
                    </a:lnTo>
                    <a:lnTo>
                      <a:pt x="116" y="129"/>
                    </a:lnTo>
                    <a:lnTo>
                      <a:pt x="117" y="129"/>
                    </a:lnTo>
                    <a:lnTo>
                      <a:pt x="119" y="128"/>
                    </a:lnTo>
                    <a:lnTo>
                      <a:pt x="119" y="128"/>
                    </a:lnTo>
                    <a:lnTo>
                      <a:pt x="119" y="128"/>
                    </a:lnTo>
                    <a:lnTo>
                      <a:pt x="119" y="127"/>
                    </a:lnTo>
                    <a:lnTo>
                      <a:pt x="119" y="126"/>
                    </a:lnTo>
                    <a:lnTo>
                      <a:pt x="117" y="125"/>
                    </a:lnTo>
                    <a:lnTo>
                      <a:pt x="116" y="125"/>
                    </a:lnTo>
                    <a:lnTo>
                      <a:pt x="115" y="126"/>
                    </a:lnTo>
                    <a:lnTo>
                      <a:pt x="113" y="126"/>
                    </a:lnTo>
                    <a:lnTo>
                      <a:pt x="112" y="126"/>
                    </a:lnTo>
                    <a:lnTo>
                      <a:pt x="111" y="125"/>
                    </a:lnTo>
                    <a:lnTo>
                      <a:pt x="109" y="124"/>
                    </a:lnTo>
                    <a:lnTo>
                      <a:pt x="108" y="123"/>
                    </a:lnTo>
                    <a:lnTo>
                      <a:pt x="108" y="121"/>
                    </a:lnTo>
                    <a:lnTo>
                      <a:pt x="109" y="120"/>
                    </a:lnTo>
                    <a:lnTo>
                      <a:pt x="108" y="118"/>
                    </a:lnTo>
                    <a:lnTo>
                      <a:pt x="107" y="116"/>
                    </a:lnTo>
                    <a:lnTo>
                      <a:pt x="107" y="114"/>
                    </a:lnTo>
                    <a:lnTo>
                      <a:pt x="109" y="113"/>
                    </a:lnTo>
                    <a:lnTo>
                      <a:pt x="109" y="110"/>
                    </a:lnTo>
                    <a:lnTo>
                      <a:pt x="109" y="108"/>
                    </a:lnTo>
                    <a:lnTo>
                      <a:pt x="108" y="107"/>
                    </a:lnTo>
                    <a:lnTo>
                      <a:pt x="107" y="106"/>
                    </a:lnTo>
                    <a:lnTo>
                      <a:pt x="106" y="105"/>
                    </a:lnTo>
                    <a:lnTo>
                      <a:pt x="105" y="105"/>
                    </a:lnTo>
                    <a:lnTo>
                      <a:pt x="104" y="105"/>
                    </a:lnTo>
                    <a:lnTo>
                      <a:pt x="104" y="104"/>
                    </a:lnTo>
                    <a:lnTo>
                      <a:pt x="104" y="102"/>
                    </a:lnTo>
                    <a:lnTo>
                      <a:pt x="106" y="102"/>
                    </a:lnTo>
                    <a:lnTo>
                      <a:pt x="108" y="102"/>
                    </a:lnTo>
                    <a:lnTo>
                      <a:pt x="110" y="102"/>
                    </a:lnTo>
                    <a:lnTo>
                      <a:pt x="111" y="103"/>
                    </a:lnTo>
                    <a:lnTo>
                      <a:pt x="112" y="104"/>
                    </a:lnTo>
                    <a:lnTo>
                      <a:pt x="113" y="104"/>
                    </a:lnTo>
                    <a:lnTo>
                      <a:pt x="115" y="104"/>
                    </a:lnTo>
                    <a:lnTo>
                      <a:pt x="116" y="104"/>
                    </a:lnTo>
                    <a:lnTo>
                      <a:pt x="117" y="104"/>
                    </a:lnTo>
                    <a:lnTo>
                      <a:pt x="118" y="105"/>
                    </a:lnTo>
                    <a:lnTo>
                      <a:pt x="120" y="105"/>
                    </a:lnTo>
                    <a:lnTo>
                      <a:pt x="122" y="105"/>
                    </a:lnTo>
                    <a:lnTo>
                      <a:pt x="123" y="105"/>
                    </a:lnTo>
                    <a:lnTo>
                      <a:pt x="124" y="106"/>
                    </a:lnTo>
                    <a:lnTo>
                      <a:pt x="125" y="107"/>
                    </a:lnTo>
                    <a:lnTo>
                      <a:pt x="126" y="108"/>
                    </a:lnTo>
                    <a:lnTo>
                      <a:pt x="127" y="108"/>
                    </a:lnTo>
                    <a:lnTo>
                      <a:pt x="127" y="106"/>
                    </a:lnTo>
                    <a:lnTo>
                      <a:pt x="127" y="105"/>
                    </a:lnTo>
                    <a:cubicBezTo>
                      <a:pt x="127" y="105"/>
                      <a:pt x="127" y="105"/>
                      <a:pt x="127" y="104"/>
                    </a:cubicBezTo>
                    <a:cubicBezTo>
                      <a:pt x="127" y="103"/>
                      <a:pt x="128" y="102"/>
                      <a:pt x="128" y="102"/>
                    </a:cubicBezTo>
                    <a:lnTo>
                      <a:pt x="129" y="103"/>
                    </a:lnTo>
                    <a:lnTo>
                      <a:pt x="130" y="102"/>
                    </a:lnTo>
                    <a:lnTo>
                      <a:pt x="131" y="101"/>
                    </a:lnTo>
                    <a:lnTo>
                      <a:pt x="133" y="101"/>
                    </a:lnTo>
                    <a:lnTo>
                      <a:pt x="134" y="102"/>
                    </a:lnTo>
                    <a:lnTo>
                      <a:pt x="135" y="102"/>
                    </a:lnTo>
                    <a:lnTo>
                      <a:pt x="136" y="101"/>
                    </a:lnTo>
                    <a:lnTo>
                      <a:pt x="137" y="102"/>
                    </a:lnTo>
                    <a:lnTo>
                      <a:pt x="138" y="102"/>
                    </a:lnTo>
                    <a:lnTo>
                      <a:pt x="138" y="101"/>
                    </a:lnTo>
                    <a:lnTo>
                      <a:pt x="139" y="100"/>
                    </a:lnTo>
                    <a:lnTo>
                      <a:pt x="140" y="101"/>
                    </a:lnTo>
                    <a:lnTo>
                      <a:pt x="142" y="101"/>
                    </a:lnTo>
                    <a:lnTo>
                      <a:pt x="143" y="100"/>
                    </a:lnTo>
                    <a:lnTo>
                      <a:pt x="144" y="99"/>
                    </a:lnTo>
                    <a:lnTo>
                      <a:pt x="145" y="98"/>
                    </a:lnTo>
                    <a:lnTo>
                      <a:pt x="145" y="97"/>
                    </a:lnTo>
                    <a:lnTo>
                      <a:pt x="146" y="97"/>
                    </a:lnTo>
                    <a:lnTo>
                      <a:pt x="147" y="98"/>
                    </a:lnTo>
                    <a:lnTo>
                      <a:pt x="148" y="97"/>
                    </a:lnTo>
                    <a:lnTo>
                      <a:pt x="149" y="97"/>
                    </a:lnTo>
                    <a:lnTo>
                      <a:pt x="151" y="97"/>
                    </a:lnTo>
                    <a:lnTo>
                      <a:pt x="151" y="96"/>
                    </a:lnTo>
                    <a:lnTo>
                      <a:pt x="151" y="95"/>
                    </a:lnTo>
                    <a:lnTo>
                      <a:pt x="152" y="94"/>
                    </a:lnTo>
                    <a:lnTo>
                      <a:pt x="153" y="93"/>
                    </a:lnTo>
                    <a:lnTo>
                      <a:pt x="153" y="91"/>
                    </a:lnTo>
                    <a:lnTo>
                      <a:pt x="154" y="90"/>
                    </a:lnTo>
                    <a:lnTo>
                      <a:pt x="153" y="89"/>
                    </a:lnTo>
                    <a:lnTo>
                      <a:pt x="153" y="88"/>
                    </a:lnTo>
                    <a:lnTo>
                      <a:pt x="152" y="87"/>
                    </a:lnTo>
                    <a:lnTo>
                      <a:pt x="152" y="86"/>
                    </a:lnTo>
                    <a:lnTo>
                      <a:pt x="153" y="86"/>
                    </a:lnTo>
                    <a:lnTo>
                      <a:pt x="152" y="86"/>
                    </a:lnTo>
                    <a:lnTo>
                      <a:pt x="151" y="85"/>
                    </a:lnTo>
                    <a:lnTo>
                      <a:pt x="150" y="83"/>
                    </a:lnTo>
                    <a:lnTo>
                      <a:pt x="148" y="82"/>
                    </a:lnTo>
                    <a:lnTo>
                      <a:pt x="148" y="81"/>
                    </a:lnTo>
                    <a:lnTo>
                      <a:pt x="150" y="80"/>
                    </a:lnTo>
                    <a:lnTo>
                      <a:pt x="150" y="79"/>
                    </a:lnTo>
                    <a:lnTo>
                      <a:pt x="151" y="78"/>
                    </a:lnTo>
                    <a:lnTo>
                      <a:pt x="152" y="77"/>
                    </a:lnTo>
                    <a:lnTo>
                      <a:pt x="151" y="76"/>
                    </a:lnTo>
                    <a:lnTo>
                      <a:pt x="152" y="75"/>
                    </a:lnTo>
                    <a:lnTo>
                      <a:pt x="151" y="74"/>
                    </a:lnTo>
                    <a:lnTo>
                      <a:pt x="151" y="73"/>
                    </a:lnTo>
                    <a:lnTo>
                      <a:pt x="151" y="71"/>
                    </a:lnTo>
                    <a:lnTo>
                      <a:pt x="152" y="71"/>
                    </a:lnTo>
                    <a:lnTo>
                      <a:pt x="154" y="71"/>
                    </a:lnTo>
                    <a:lnTo>
                      <a:pt x="154" y="70"/>
                    </a:lnTo>
                    <a:cubicBezTo>
                      <a:pt x="154" y="70"/>
                      <a:pt x="155" y="70"/>
                      <a:pt x="155" y="70"/>
                    </a:cubicBezTo>
                    <a:cubicBezTo>
                      <a:pt x="156" y="70"/>
                      <a:pt x="156" y="71"/>
                      <a:pt x="156" y="71"/>
                    </a:cubicBezTo>
                    <a:lnTo>
                      <a:pt x="157" y="70"/>
                    </a:lnTo>
                    <a:lnTo>
                      <a:pt x="159" y="69"/>
                    </a:lnTo>
                    <a:lnTo>
                      <a:pt x="160" y="68"/>
                    </a:lnTo>
                    <a:lnTo>
                      <a:pt x="161" y="68"/>
                    </a:lnTo>
                    <a:lnTo>
                      <a:pt x="162" y="67"/>
                    </a:lnTo>
                    <a:lnTo>
                      <a:pt x="162" y="66"/>
                    </a:lnTo>
                    <a:lnTo>
                      <a:pt x="162" y="66"/>
                    </a:lnTo>
                    <a:lnTo>
                      <a:pt x="160" y="65"/>
                    </a:lnTo>
                    <a:lnTo>
                      <a:pt x="159" y="65"/>
                    </a:lnTo>
                    <a:lnTo>
                      <a:pt x="158" y="65"/>
                    </a:lnTo>
                    <a:lnTo>
                      <a:pt x="158" y="64"/>
                    </a:lnTo>
                    <a:lnTo>
                      <a:pt x="158" y="63"/>
                    </a:lnTo>
                    <a:lnTo>
                      <a:pt x="158" y="62"/>
                    </a:lnTo>
                    <a:lnTo>
                      <a:pt x="157" y="61"/>
                    </a:lnTo>
                    <a:lnTo>
                      <a:pt x="157" y="60"/>
                    </a:lnTo>
                    <a:lnTo>
                      <a:pt x="158" y="60"/>
                    </a:lnTo>
                    <a:lnTo>
                      <a:pt x="159" y="59"/>
                    </a:lnTo>
                    <a:lnTo>
                      <a:pt x="159" y="57"/>
                    </a:lnTo>
                    <a:lnTo>
                      <a:pt x="159" y="57"/>
                    </a:lnTo>
                    <a:lnTo>
                      <a:pt x="160" y="57"/>
                    </a:lnTo>
                    <a:lnTo>
                      <a:pt x="162" y="57"/>
                    </a:lnTo>
                    <a:lnTo>
                      <a:pt x="163" y="56"/>
                    </a:lnTo>
                    <a:lnTo>
                      <a:pt x="163" y="55"/>
                    </a:lnTo>
                    <a:lnTo>
                      <a:pt x="164" y="54"/>
                    </a:lnTo>
                    <a:lnTo>
                      <a:pt x="166" y="54"/>
                    </a:lnTo>
                    <a:lnTo>
                      <a:pt x="166" y="53"/>
                    </a:lnTo>
                    <a:lnTo>
                      <a:pt x="166" y="52"/>
                    </a:lnTo>
                    <a:lnTo>
                      <a:pt x="167" y="52"/>
                    </a:lnTo>
                    <a:lnTo>
                      <a:pt x="168" y="51"/>
                    </a:lnTo>
                    <a:lnTo>
                      <a:pt x="167" y="50"/>
                    </a:lnTo>
                    <a:lnTo>
                      <a:pt x="167" y="49"/>
                    </a:lnTo>
                    <a:lnTo>
                      <a:pt x="166" y="49"/>
                    </a:lnTo>
                    <a:lnTo>
                      <a:pt x="166" y="47"/>
                    </a:lnTo>
                    <a:lnTo>
                      <a:pt x="164" y="47"/>
                    </a:lnTo>
                    <a:lnTo>
                      <a:pt x="163" y="46"/>
                    </a:lnTo>
                    <a:lnTo>
                      <a:pt x="161" y="46"/>
                    </a:lnTo>
                    <a:lnTo>
                      <a:pt x="159" y="47"/>
                    </a:lnTo>
                    <a:lnTo>
                      <a:pt x="158" y="47"/>
                    </a:lnTo>
                    <a:lnTo>
                      <a:pt x="156" y="47"/>
                    </a:lnTo>
                    <a:lnTo>
                      <a:pt x="155" y="47"/>
                    </a:lnTo>
                    <a:lnTo>
                      <a:pt x="156" y="46"/>
                    </a:lnTo>
                    <a:lnTo>
                      <a:pt x="155" y="44"/>
                    </a:lnTo>
                    <a:lnTo>
                      <a:pt x="153" y="43"/>
                    </a:lnTo>
                    <a:lnTo>
                      <a:pt x="155" y="43"/>
                    </a:lnTo>
                    <a:lnTo>
                      <a:pt x="155" y="41"/>
                    </a:lnTo>
                    <a:lnTo>
                      <a:pt x="155" y="40"/>
                    </a:lnTo>
                    <a:lnTo>
                      <a:pt x="154" y="39"/>
                    </a:lnTo>
                    <a:lnTo>
                      <a:pt x="155" y="38"/>
                    </a:lnTo>
                    <a:lnTo>
                      <a:pt x="156" y="37"/>
                    </a:lnTo>
                    <a:lnTo>
                      <a:pt x="154" y="35"/>
                    </a:lnTo>
                    <a:lnTo>
                      <a:pt x="152" y="34"/>
                    </a:lnTo>
                    <a:lnTo>
                      <a:pt x="150" y="33"/>
                    </a:lnTo>
                    <a:lnTo>
                      <a:pt x="149" y="32"/>
                    </a:lnTo>
                    <a:lnTo>
                      <a:pt x="151" y="30"/>
                    </a:lnTo>
                    <a:lnTo>
                      <a:pt x="152" y="28"/>
                    </a:lnTo>
                    <a:lnTo>
                      <a:pt x="151" y="27"/>
                    </a:lnTo>
                    <a:lnTo>
                      <a:pt x="150" y="25"/>
                    </a:lnTo>
                    <a:lnTo>
                      <a:pt x="148" y="23"/>
                    </a:lnTo>
                    <a:lnTo>
                      <a:pt x="148" y="21"/>
                    </a:lnTo>
                    <a:lnTo>
                      <a:pt x="146" y="24"/>
                    </a:lnTo>
                    <a:lnTo>
                      <a:pt x="145" y="26"/>
                    </a:lnTo>
                    <a:lnTo>
                      <a:pt x="143" y="26"/>
                    </a:lnTo>
                    <a:lnTo>
                      <a:pt x="141" y="27"/>
                    </a:lnTo>
                    <a:lnTo>
                      <a:pt x="141" y="28"/>
                    </a:lnTo>
                    <a:lnTo>
                      <a:pt x="137" y="27"/>
                    </a:lnTo>
                    <a:lnTo>
                      <a:pt x="138" y="29"/>
                    </a:lnTo>
                    <a:lnTo>
                      <a:pt x="137" y="30"/>
                    </a:lnTo>
                    <a:lnTo>
                      <a:pt x="135" y="28"/>
                    </a:lnTo>
                    <a:lnTo>
                      <a:pt x="135" y="27"/>
                    </a:lnTo>
                    <a:lnTo>
                      <a:pt x="133" y="26"/>
                    </a:lnTo>
                    <a:lnTo>
                      <a:pt x="132" y="24"/>
                    </a:lnTo>
                    <a:lnTo>
                      <a:pt x="131" y="23"/>
                    </a:lnTo>
                    <a:lnTo>
                      <a:pt x="131" y="22"/>
                    </a:lnTo>
                    <a:lnTo>
                      <a:pt x="132" y="22"/>
                    </a:lnTo>
                    <a:lnTo>
                      <a:pt x="134" y="22"/>
                    </a:lnTo>
                    <a:lnTo>
                      <a:pt x="136" y="22"/>
                    </a:lnTo>
                    <a:lnTo>
                      <a:pt x="138" y="21"/>
                    </a:lnTo>
                    <a:lnTo>
                      <a:pt x="139" y="21"/>
                    </a:lnTo>
                    <a:lnTo>
                      <a:pt x="142" y="21"/>
                    </a:lnTo>
                    <a:lnTo>
                      <a:pt x="143" y="19"/>
                    </a:lnTo>
                    <a:lnTo>
                      <a:pt x="141" y="19"/>
                    </a:lnTo>
                    <a:lnTo>
                      <a:pt x="138" y="19"/>
                    </a:lnTo>
                    <a:lnTo>
                      <a:pt x="136" y="19"/>
                    </a:lnTo>
                    <a:lnTo>
                      <a:pt x="133" y="19"/>
                    </a:lnTo>
                    <a:lnTo>
                      <a:pt x="131" y="19"/>
                    </a:lnTo>
                    <a:lnTo>
                      <a:pt x="129" y="19"/>
                    </a:lnTo>
                    <a:lnTo>
                      <a:pt x="127" y="20"/>
                    </a:lnTo>
                    <a:lnTo>
                      <a:pt x="124" y="20"/>
                    </a:lnTo>
                    <a:lnTo>
                      <a:pt x="122" y="20"/>
                    </a:lnTo>
                    <a:lnTo>
                      <a:pt x="121" y="21"/>
                    </a:lnTo>
                    <a:lnTo>
                      <a:pt x="120" y="21"/>
                    </a:lnTo>
                    <a:lnTo>
                      <a:pt x="117" y="21"/>
                    </a:lnTo>
                    <a:lnTo>
                      <a:pt x="115" y="21"/>
                    </a:lnTo>
                    <a:lnTo>
                      <a:pt x="118" y="22"/>
                    </a:lnTo>
                    <a:lnTo>
                      <a:pt x="115" y="23"/>
                    </a:lnTo>
                    <a:lnTo>
                      <a:pt x="112" y="24"/>
                    </a:lnTo>
                    <a:lnTo>
                      <a:pt x="111" y="25"/>
                    </a:lnTo>
                    <a:lnTo>
                      <a:pt x="108" y="26"/>
                    </a:lnTo>
                    <a:lnTo>
                      <a:pt x="106" y="28"/>
                    </a:lnTo>
                    <a:lnTo>
                      <a:pt x="104" y="28"/>
                    </a:lnTo>
                    <a:lnTo>
                      <a:pt x="102" y="28"/>
                    </a:lnTo>
                    <a:lnTo>
                      <a:pt x="100" y="28"/>
                    </a:lnTo>
                    <a:lnTo>
                      <a:pt x="99" y="27"/>
                    </a:lnTo>
                    <a:lnTo>
                      <a:pt x="97" y="27"/>
                    </a:lnTo>
                    <a:lnTo>
                      <a:pt x="96" y="26"/>
                    </a:lnTo>
                    <a:lnTo>
                      <a:pt x="95" y="26"/>
                    </a:lnTo>
                    <a:lnTo>
                      <a:pt x="93" y="26"/>
                    </a:lnTo>
                    <a:lnTo>
                      <a:pt x="92" y="24"/>
                    </a:lnTo>
                    <a:lnTo>
                      <a:pt x="91" y="24"/>
                    </a:lnTo>
                    <a:lnTo>
                      <a:pt x="90" y="23"/>
                    </a:lnTo>
                    <a:cubicBezTo>
                      <a:pt x="90" y="22"/>
                      <a:pt x="90" y="21"/>
                      <a:pt x="90" y="21"/>
                    </a:cubicBezTo>
                    <a:lnTo>
                      <a:pt x="87" y="21"/>
                    </a:lnTo>
                    <a:lnTo>
                      <a:pt x="85" y="21"/>
                    </a:lnTo>
                    <a:lnTo>
                      <a:pt x="82" y="21"/>
                    </a:lnTo>
                    <a:lnTo>
                      <a:pt x="80" y="21"/>
                    </a:lnTo>
                    <a:lnTo>
                      <a:pt x="79" y="21"/>
                    </a:lnTo>
                    <a:lnTo>
                      <a:pt x="77" y="22"/>
                    </a:lnTo>
                    <a:lnTo>
                      <a:pt x="75" y="22"/>
                    </a:lnTo>
                    <a:lnTo>
                      <a:pt x="73" y="22"/>
                    </a:lnTo>
                    <a:lnTo>
                      <a:pt x="71" y="23"/>
                    </a:lnTo>
                    <a:lnTo>
                      <a:pt x="69" y="23"/>
                    </a:lnTo>
                    <a:lnTo>
                      <a:pt x="66" y="23"/>
                    </a:lnTo>
                    <a:lnTo>
                      <a:pt x="63" y="22"/>
                    </a:lnTo>
                    <a:lnTo>
                      <a:pt x="62" y="20"/>
                    </a:lnTo>
                    <a:lnTo>
                      <a:pt x="63" y="18"/>
                    </a:lnTo>
                    <a:lnTo>
                      <a:pt x="62" y="16"/>
                    </a:lnTo>
                    <a:lnTo>
                      <a:pt x="61" y="14"/>
                    </a:lnTo>
                    <a:lnTo>
                      <a:pt x="59" y="13"/>
                    </a:lnTo>
                    <a:lnTo>
                      <a:pt x="58" y="11"/>
                    </a:lnTo>
                    <a:lnTo>
                      <a:pt x="56" y="11"/>
                    </a:lnTo>
                    <a:lnTo>
                      <a:pt x="54" y="10"/>
                    </a:lnTo>
                    <a:lnTo>
                      <a:pt x="52" y="10"/>
                    </a:lnTo>
                    <a:lnTo>
                      <a:pt x="51" y="9"/>
                    </a:lnTo>
                    <a:lnTo>
                      <a:pt x="50" y="8"/>
                    </a:lnTo>
                    <a:lnTo>
                      <a:pt x="49" y="10"/>
                    </a:lnTo>
                    <a:lnTo>
                      <a:pt x="47" y="9"/>
                    </a:lnTo>
                    <a:lnTo>
                      <a:pt x="45" y="9"/>
                    </a:lnTo>
                    <a:lnTo>
                      <a:pt x="45" y="8"/>
                    </a:lnTo>
                    <a:lnTo>
                      <a:pt x="44" y="5"/>
                    </a:lnTo>
                    <a:lnTo>
                      <a:pt x="44" y="2"/>
                    </a:lnTo>
                    <a:lnTo>
                      <a:pt x="41" y="0"/>
                    </a:lnTo>
                    <a:lnTo>
                      <a:pt x="39" y="2"/>
                    </a:lnTo>
                    <a:lnTo>
                      <a:pt x="37" y="4"/>
                    </a:lnTo>
                    <a:lnTo>
                      <a:pt x="38" y="6"/>
                    </a:lnTo>
                    <a:lnTo>
                      <a:pt x="39" y="8"/>
                    </a:lnTo>
                    <a:lnTo>
                      <a:pt x="42" y="8"/>
                    </a:lnTo>
                    <a:lnTo>
                      <a:pt x="43" y="8"/>
                    </a:lnTo>
                    <a:lnTo>
                      <a:pt x="44" y="10"/>
                    </a:lnTo>
                    <a:lnTo>
                      <a:pt x="41" y="10"/>
                    </a:lnTo>
                    <a:lnTo>
                      <a:pt x="39" y="10"/>
                    </a:lnTo>
                    <a:lnTo>
                      <a:pt x="38" y="11"/>
                    </a:lnTo>
                    <a:lnTo>
                      <a:pt x="36" y="12"/>
                    </a:lnTo>
                    <a:lnTo>
                      <a:pt x="34" y="13"/>
                    </a:lnTo>
                    <a:lnTo>
                      <a:pt x="31" y="13"/>
                    </a:lnTo>
                    <a:lnTo>
                      <a:pt x="28" y="14"/>
                    </a:lnTo>
                    <a:lnTo>
                      <a:pt x="26" y="16"/>
                    </a:lnTo>
                    <a:lnTo>
                      <a:pt x="24" y="17"/>
                    </a:lnTo>
                    <a:lnTo>
                      <a:pt x="23" y="19"/>
                    </a:lnTo>
                    <a:lnTo>
                      <a:pt x="22" y="21"/>
                    </a:lnTo>
                    <a:lnTo>
                      <a:pt x="23" y="25"/>
                    </a:lnTo>
                    <a:lnTo>
                      <a:pt x="25" y="27"/>
                    </a:lnTo>
                    <a:lnTo>
                      <a:pt x="26" y="29"/>
                    </a:lnTo>
                    <a:lnTo>
                      <a:pt x="28" y="31"/>
                    </a:lnTo>
                    <a:lnTo>
                      <a:pt x="28" y="33"/>
                    </a:lnTo>
                    <a:lnTo>
                      <a:pt x="27" y="35"/>
                    </a:lnTo>
                    <a:lnTo>
                      <a:pt x="27" y="38"/>
                    </a:lnTo>
                    <a:lnTo>
                      <a:pt x="25" y="40"/>
                    </a:lnTo>
                    <a:lnTo>
                      <a:pt x="22" y="41"/>
                    </a:lnTo>
                    <a:lnTo>
                      <a:pt x="19" y="41"/>
                    </a:lnTo>
                    <a:lnTo>
                      <a:pt x="18" y="39"/>
                    </a:lnTo>
                    <a:lnTo>
                      <a:pt x="19" y="37"/>
                    </a:lnTo>
                    <a:lnTo>
                      <a:pt x="17" y="35"/>
                    </a:lnTo>
                    <a:lnTo>
                      <a:pt x="16" y="33"/>
                    </a:lnTo>
                    <a:lnTo>
                      <a:pt x="14" y="31"/>
                    </a:lnTo>
                    <a:lnTo>
                      <a:pt x="16" y="29"/>
                    </a:lnTo>
                    <a:lnTo>
                      <a:pt x="17" y="27"/>
                    </a:lnTo>
                    <a:lnTo>
                      <a:pt x="18" y="25"/>
                    </a:lnTo>
                    <a:lnTo>
                      <a:pt x="20" y="24"/>
                    </a:lnTo>
                    <a:lnTo>
                      <a:pt x="21" y="23"/>
                    </a:lnTo>
                    <a:lnTo>
                      <a:pt x="21" y="20"/>
                    </a:lnTo>
                    <a:lnTo>
                      <a:pt x="19" y="17"/>
                    </a:lnTo>
                    <a:lnTo>
                      <a:pt x="20" y="15"/>
                    </a:lnTo>
                    <a:lnTo>
                      <a:pt x="17" y="12"/>
                    </a:lnTo>
                    <a:lnTo>
                      <a:pt x="17" y="10"/>
                    </a:lnTo>
                    <a:lnTo>
                      <a:pt x="16" y="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3" name="Freeform 13"/>
              <p:cNvSpPr>
                <a:spLocks noEditPoints="1"/>
              </p:cNvSpPr>
              <p:nvPr/>
            </p:nvSpPr>
            <p:spPr bwMode="auto">
              <a:xfrm>
                <a:off x="6029494" y="1748593"/>
                <a:ext cx="712070" cy="996411"/>
              </a:xfrm>
              <a:custGeom>
                <a:avLst/>
                <a:gdLst/>
                <a:ahLst/>
                <a:cxnLst>
                  <a:cxn ang="0">
                    <a:pos x="22" y="114"/>
                  </a:cxn>
                  <a:cxn ang="0">
                    <a:pos x="9" y="126"/>
                  </a:cxn>
                  <a:cxn ang="0">
                    <a:pos x="1" y="137"/>
                  </a:cxn>
                  <a:cxn ang="0">
                    <a:pos x="9" y="147"/>
                  </a:cxn>
                  <a:cxn ang="0">
                    <a:pos x="19" y="155"/>
                  </a:cxn>
                  <a:cxn ang="0">
                    <a:pos x="38" y="156"/>
                  </a:cxn>
                  <a:cxn ang="0">
                    <a:pos x="49" y="160"/>
                  </a:cxn>
                  <a:cxn ang="0">
                    <a:pos x="59" y="172"/>
                  </a:cxn>
                  <a:cxn ang="0">
                    <a:pos x="69" y="182"/>
                  </a:cxn>
                  <a:cxn ang="0">
                    <a:pos x="75" y="190"/>
                  </a:cxn>
                  <a:cxn ang="0">
                    <a:pos x="84" y="193"/>
                  </a:cxn>
                  <a:cxn ang="0">
                    <a:pos x="93" y="192"/>
                  </a:cxn>
                  <a:cxn ang="0">
                    <a:pos x="103" y="197"/>
                  </a:cxn>
                  <a:cxn ang="0">
                    <a:pos x="105" y="210"/>
                  </a:cxn>
                  <a:cxn ang="0">
                    <a:pos x="114" y="183"/>
                  </a:cxn>
                  <a:cxn ang="0">
                    <a:pos x="111" y="170"/>
                  </a:cxn>
                  <a:cxn ang="0">
                    <a:pos x="105" y="160"/>
                  </a:cxn>
                  <a:cxn ang="0">
                    <a:pos x="116" y="155"/>
                  </a:cxn>
                  <a:cxn ang="0">
                    <a:pos x="112" y="149"/>
                  </a:cxn>
                  <a:cxn ang="0">
                    <a:pos x="128" y="135"/>
                  </a:cxn>
                  <a:cxn ang="0">
                    <a:pos x="136" y="136"/>
                  </a:cxn>
                  <a:cxn ang="0">
                    <a:pos x="142" y="143"/>
                  </a:cxn>
                  <a:cxn ang="0">
                    <a:pos x="145" y="142"/>
                  </a:cxn>
                  <a:cxn ang="0">
                    <a:pos x="140" y="132"/>
                  </a:cxn>
                  <a:cxn ang="0">
                    <a:pos x="136" y="124"/>
                  </a:cxn>
                  <a:cxn ang="0">
                    <a:pos x="142" y="113"/>
                  </a:cxn>
                  <a:cxn ang="0">
                    <a:pos x="139" y="107"/>
                  </a:cxn>
                  <a:cxn ang="0">
                    <a:pos x="139" y="96"/>
                  </a:cxn>
                  <a:cxn ang="0">
                    <a:pos x="142" y="86"/>
                  </a:cxn>
                  <a:cxn ang="0">
                    <a:pos x="138" y="80"/>
                  </a:cxn>
                  <a:cxn ang="0">
                    <a:pos x="128" y="81"/>
                  </a:cxn>
                  <a:cxn ang="0">
                    <a:pos x="119" y="81"/>
                  </a:cxn>
                  <a:cxn ang="0">
                    <a:pos x="101" y="70"/>
                  </a:cxn>
                  <a:cxn ang="0">
                    <a:pos x="89" y="69"/>
                  </a:cxn>
                  <a:cxn ang="0">
                    <a:pos x="82" y="64"/>
                  </a:cxn>
                  <a:cxn ang="0">
                    <a:pos x="79" y="50"/>
                  </a:cxn>
                  <a:cxn ang="0">
                    <a:pos x="72" y="42"/>
                  </a:cxn>
                  <a:cxn ang="0">
                    <a:pos x="75" y="33"/>
                  </a:cxn>
                  <a:cxn ang="0">
                    <a:pos x="79" y="20"/>
                  </a:cxn>
                  <a:cxn ang="0">
                    <a:pos x="87" y="11"/>
                  </a:cxn>
                  <a:cxn ang="0">
                    <a:pos x="93" y="10"/>
                  </a:cxn>
                  <a:cxn ang="0">
                    <a:pos x="97" y="4"/>
                  </a:cxn>
                  <a:cxn ang="0">
                    <a:pos x="90" y="1"/>
                  </a:cxn>
                  <a:cxn ang="0">
                    <a:pos x="84" y="7"/>
                  </a:cxn>
                  <a:cxn ang="0">
                    <a:pos x="69" y="15"/>
                  </a:cxn>
                  <a:cxn ang="0">
                    <a:pos x="59" y="20"/>
                  </a:cxn>
                  <a:cxn ang="0">
                    <a:pos x="56" y="19"/>
                  </a:cxn>
                  <a:cxn ang="0">
                    <a:pos x="44" y="23"/>
                  </a:cxn>
                  <a:cxn ang="0">
                    <a:pos x="42" y="35"/>
                  </a:cxn>
                  <a:cxn ang="0">
                    <a:pos x="36" y="40"/>
                  </a:cxn>
                  <a:cxn ang="0">
                    <a:pos x="27" y="49"/>
                  </a:cxn>
                  <a:cxn ang="0">
                    <a:pos x="28" y="59"/>
                  </a:cxn>
                  <a:cxn ang="0">
                    <a:pos x="24" y="53"/>
                  </a:cxn>
                  <a:cxn ang="0">
                    <a:pos x="20" y="52"/>
                  </a:cxn>
                  <a:cxn ang="0">
                    <a:pos x="21" y="59"/>
                  </a:cxn>
                  <a:cxn ang="0">
                    <a:pos x="17" y="63"/>
                  </a:cxn>
                  <a:cxn ang="0">
                    <a:pos x="14" y="66"/>
                  </a:cxn>
                  <a:cxn ang="0">
                    <a:pos x="17" y="72"/>
                  </a:cxn>
                  <a:cxn ang="0">
                    <a:pos x="19" y="79"/>
                  </a:cxn>
                  <a:cxn ang="0">
                    <a:pos x="19" y="89"/>
                  </a:cxn>
                  <a:cxn ang="0">
                    <a:pos x="21" y="101"/>
                  </a:cxn>
                  <a:cxn ang="0">
                    <a:pos x="155" y="151"/>
                  </a:cxn>
                </a:cxnLst>
                <a:rect l="0" t="0" r="r" b="b"/>
                <a:pathLst>
                  <a:path w="155" h="217">
                    <a:moveTo>
                      <a:pt x="18" y="106"/>
                    </a:moveTo>
                    <a:lnTo>
                      <a:pt x="19" y="109"/>
                    </a:lnTo>
                    <a:lnTo>
                      <a:pt x="22" y="109"/>
                    </a:lnTo>
                    <a:lnTo>
                      <a:pt x="22" y="111"/>
                    </a:lnTo>
                    <a:lnTo>
                      <a:pt x="25" y="111"/>
                    </a:lnTo>
                    <a:lnTo>
                      <a:pt x="22" y="114"/>
                    </a:lnTo>
                    <a:lnTo>
                      <a:pt x="18" y="117"/>
                    </a:lnTo>
                    <a:lnTo>
                      <a:pt x="18" y="120"/>
                    </a:lnTo>
                    <a:lnTo>
                      <a:pt x="15" y="123"/>
                    </a:lnTo>
                    <a:lnTo>
                      <a:pt x="15" y="126"/>
                    </a:lnTo>
                    <a:lnTo>
                      <a:pt x="12" y="127"/>
                    </a:lnTo>
                    <a:lnTo>
                      <a:pt x="9" y="126"/>
                    </a:lnTo>
                    <a:lnTo>
                      <a:pt x="6" y="127"/>
                    </a:lnTo>
                    <a:lnTo>
                      <a:pt x="5" y="130"/>
                    </a:lnTo>
                    <a:lnTo>
                      <a:pt x="5" y="134"/>
                    </a:lnTo>
                    <a:lnTo>
                      <a:pt x="7" y="136"/>
                    </a:lnTo>
                    <a:lnTo>
                      <a:pt x="5" y="137"/>
                    </a:lnTo>
                    <a:lnTo>
                      <a:pt x="1" y="137"/>
                    </a:lnTo>
                    <a:lnTo>
                      <a:pt x="0" y="139"/>
                    </a:lnTo>
                    <a:lnTo>
                      <a:pt x="2" y="140"/>
                    </a:lnTo>
                    <a:lnTo>
                      <a:pt x="3" y="141"/>
                    </a:lnTo>
                    <a:lnTo>
                      <a:pt x="6" y="145"/>
                    </a:lnTo>
                    <a:lnTo>
                      <a:pt x="8" y="145"/>
                    </a:lnTo>
                    <a:lnTo>
                      <a:pt x="9" y="147"/>
                    </a:lnTo>
                    <a:lnTo>
                      <a:pt x="11" y="147"/>
                    </a:lnTo>
                    <a:lnTo>
                      <a:pt x="13" y="149"/>
                    </a:lnTo>
                    <a:lnTo>
                      <a:pt x="15" y="149"/>
                    </a:lnTo>
                    <a:lnTo>
                      <a:pt x="18" y="151"/>
                    </a:lnTo>
                    <a:lnTo>
                      <a:pt x="19" y="152"/>
                    </a:lnTo>
                    <a:lnTo>
                      <a:pt x="19" y="155"/>
                    </a:lnTo>
                    <a:lnTo>
                      <a:pt x="23" y="155"/>
                    </a:lnTo>
                    <a:lnTo>
                      <a:pt x="25" y="156"/>
                    </a:lnTo>
                    <a:lnTo>
                      <a:pt x="31" y="156"/>
                    </a:lnTo>
                    <a:lnTo>
                      <a:pt x="34" y="154"/>
                    </a:lnTo>
                    <a:lnTo>
                      <a:pt x="36" y="155"/>
                    </a:lnTo>
                    <a:lnTo>
                      <a:pt x="38" y="156"/>
                    </a:lnTo>
                    <a:lnTo>
                      <a:pt x="40" y="158"/>
                    </a:lnTo>
                    <a:lnTo>
                      <a:pt x="42" y="158"/>
                    </a:lnTo>
                    <a:lnTo>
                      <a:pt x="44" y="160"/>
                    </a:lnTo>
                    <a:lnTo>
                      <a:pt x="46" y="160"/>
                    </a:lnTo>
                    <a:lnTo>
                      <a:pt x="48" y="160"/>
                    </a:lnTo>
                    <a:lnTo>
                      <a:pt x="49" y="160"/>
                    </a:lnTo>
                    <a:lnTo>
                      <a:pt x="52" y="162"/>
                    </a:lnTo>
                    <a:lnTo>
                      <a:pt x="53" y="164"/>
                    </a:lnTo>
                    <a:lnTo>
                      <a:pt x="56" y="165"/>
                    </a:lnTo>
                    <a:lnTo>
                      <a:pt x="57" y="168"/>
                    </a:lnTo>
                    <a:lnTo>
                      <a:pt x="59" y="169"/>
                    </a:lnTo>
                    <a:lnTo>
                      <a:pt x="59" y="172"/>
                    </a:lnTo>
                    <a:lnTo>
                      <a:pt x="62" y="172"/>
                    </a:lnTo>
                    <a:lnTo>
                      <a:pt x="63" y="175"/>
                    </a:lnTo>
                    <a:lnTo>
                      <a:pt x="66" y="175"/>
                    </a:lnTo>
                    <a:lnTo>
                      <a:pt x="67" y="176"/>
                    </a:lnTo>
                    <a:lnTo>
                      <a:pt x="68" y="179"/>
                    </a:lnTo>
                    <a:lnTo>
                      <a:pt x="69" y="182"/>
                    </a:lnTo>
                    <a:lnTo>
                      <a:pt x="70" y="182"/>
                    </a:lnTo>
                    <a:lnTo>
                      <a:pt x="73" y="182"/>
                    </a:lnTo>
                    <a:lnTo>
                      <a:pt x="73" y="184"/>
                    </a:lnTo>
                    <a:lnTo>
                      <a:pt x="73" y="187"/>
                    </a:lnTo>
                    <a:lnTo>
                      <a:pt x="73" y="189"/>
                    </a:lnTo>
                    <a:lnTo>
                      <a:pt x="75" y="190"/>
                    </a:lnTo>
                    <a:lnTo>
                      <a:pt x="76" y="192"/>
                    </a:lnTo>
                    <a:lnTo>
                      <a:pt x="77" y="193"/>
                    </a:lnTo>
                    <a:lnTo>
                      <a:pt x="79" y="192"/>
                    </a:lnTo>
                    <a:lnTo>
                      <a:pt x="81" y="192"/>
                    </a:lnTo>
                    <a:lnTo>
                      <a:pt x="82" y="193"/>
                    </a:lnTo>
                    <a:lnTo>
                      <a:pt x="84" y="193"/>
                    </a:lnTo>
                    <a:lnTo>
                      <a:pt x="86" y="193"/>
                    </a:lnTo>
                    <a:lnTo>
                      <a:pt x="88" y="192"/>
                    </a:lnTo>
                    <a:lnTo>
                      <a:pt x="89" y="193"/>
                    </a:lnTo>
                    <a:lnTo>
                      <a:pt x="90" y="191"/>
                    </a:lnTo>
                    <a:lnTo>
                      <a:pt x="91" y="190"/>
                    </a:lnTo>
                    <a:lnTo>
                      <a:pt x="93" y="192"/>
                    </a:lnTo>
                    <a:lnTo>
                      <a:pt x="93" y="193"/>
                    </a:lnTo>
                    <a:lnTo>
                      <a:pt x="96" y="194"/>
                    </a:lnTo>
                    <a:lnTo>
                      <a:pt x="98" y="193"/>
                    </a:lnTo>
                    <a:lnTo>
                      <a:pt x="100" y="193"/>
                    </a:lnTo>
                    <a:lnTo>
                      <a:pt x="101" y="195"/>
                    </a:lnTo>
                    <a:lnTo>
                      <a:pt x="103" y="197"/>
                    </a:lnTo>
                    <a:lnTo>
                      <a:pt x="104" y="197"/>
                    </a:lnTo>
                    <a:lnTo>
                      <a:pt x="106" y="198"/>
                    </a:lnTo>
                    <a:lnTo>
                      <a:pt x="108" y="201"/>
                    </a:lnTo>
                    <a:lnTo>
                      <a:pt x="107" y="204"/>
                    </a:lnTo>
                    <a:lnTo>
                      <a:pt x="105" y="207"/>
                    </a:lnTo>
                    <a:lnTo>
                      <a:pt x="105" y="210"/>
                    </a:lnTo>
                    <a:lnTo>
                      <a:pt x="103" y="212"/>
                    </a:lnTo>
                    <a:lnTo>
                      <a:pt x="103" y="215"/>
                    </a:lnTo>
                    <a:lnTo>
                      <a:pt x="105" y="215"/>
                    </a:lnTo>
                    <a:lnTo>
                      <a:pt x="108" y="217"/>
                    </a:lnTo>
                    <a:lnTo>
                      <a:pt x="109" y="217"/>
                    </a:lnTo>
                    <a:lnTo>
                      <a:pt x="114" y="183"/>
                    </a:lnTo>
                    <a:lnTo>
                      <a:pt x="114" y="180"/>
                    </a:lnTo>
                    <a:lnTo>
                      <a:pt x="114" y="178"/>
                    </a:lnTo>
                    <a:lnTo>
                      <a:pt x="114" y="177"/>
                    </a:lnTo>
                    <a:lnTo>
                      <a:pt x="113" y="174"/>
                    </a:lnTo>
                    <a:lnTo>
                      <a:pt x="112" y="171"/>
                    </a:lnTo>
                    <a:lnTo>
                      <a:pt x="111" y="170"/>
                    </a:lnTo>
                    <a:lnTo>
                      <a:pt x="109" y="170"/>
                    </a:lnTo>
                    <a:lnTo>
                      <a:pt x="107" y="168"/>
                    </a:lnTo>
                    <a:lnTo>
                      <a:pt x="106" y="167"/>
                    </a:lnTo>
                    <a:lnTo>
                      <a:pt x="105" y="165"/>
                    </a:lnTo>
                    <a:lnTo>
                      <a:pt x="105" y="163"/>
                    </a:lnTo>
                    <a:lnTo>
                      <a:pt x="105" y="160"/>
                    </a:lnTo>
                    <a:lnTo>
                      <a:pt x="106" y="158"/>
                    </a:lnTo>
                    <a:lnTo>
                      <a:pt x="107" y="156"/>
                    </a:lnTo>
                    <a:lnTo>
                      <a:pt x="109" y="156"/>
                    </a:lnTo>
                    <a:lnTo>
                      <a:pt x="111" y="155"/>
                    </a:lnTo>
                    <a:lnTo>
                      <a:pt x="113" y="154"/>
                    </a:lnTo>
                    <a:lnTo>
                      <a:pt x="116" y="155"/>
                    </a:lnTo>
                    <a:lnTo>
                      <a:pt x="118" y="157"/>
                    </a:lnTo>
                    <a:lnTo>
                      <a:pt x="118" y="151"/>
                    </a:lnTo>
                    <a:lnTo>
                      <a:pt x="116" y="150"/>
                    </a:lnTo>
                    <a:lnTo>
                      <a:pt x="115" y="150"/>
                    </a:lnTo>
                    <a:lnTo>
                      <a:pt x="113" y="149"/>
                    </a:lnTo>
                    <a:lnTo>
                      <a:pt x="112" y="149"/>
                    </a:lnTo>
                    <a:lnTo>
                      <a:pt x="110" y="149"/>
                    </a:lnTo>
                    <a:lnTo>
                      <a:pt x="108" y="149"/>
                    </a:lnTo>
                    <a:lnTo>
                      <a:pt x="108" y="139"/>
                    </a:lnTo>
                    <a:lnTo>
                      <a:pt x="127" y="139"/>
                    </a:lnTo>
                    <a:lnTo>
                      <a:pt x="127" y="137"/>
                    </a:lnTo>
                    <a:cubicBezTo>
                      <a:pt x="127" y="137"/>
                      <a:pt x="128" y="136"/>
                      <a:pt x="128" y="135"/>
                    </a:cubicBezTo>
                    <a:lnTo>
                      <a:pt x="130" y="136"/>
                    </a:lnTo>
                    <a:lnTo>
                      <a:pt x="130" y="138"/>
                    </a:lnTo>
                    <a:lnTo>
                      <a:pt x="132" y="140"/>
                    </a:lnTo>
                    <a:lnTo>
                      <a:pt x="134" y="139"/>
                    </a:lnTo>
                    <a:lnTo>
                      <a:pt x="135" y="138"/>
                    </a:lnTo>
                    <a:lnTo>
                      <a:pt x="136" y="136"/>
                    </a:lnTo>
                    <a:lnTo>
                      <a:pt x="137" y="134"/>
                    </a:lnTo>
                    <a:lnTo>
                      <a:pt x="139" y="135"/>
                    </a:lnTo>
                    <a:lnTo>
                      <a:pt x="141" y="137"/>
                    </a:lnTo>
                    <a:lnTo>
                      <a:pt x="140" y="139"/>
                    </a:lnTo>
                    <a:lnTo>
                      <a:pt x="142" y="141"/>
                    </a:lnTo>
                    <a:lnTo>
                      <a:pt x="142" y="143"/>
                    </a:lnTo>
                    <a:lnTo>
                      <a:pt x="142" y="145"/>
                    </a:lnTo>
                    <a:lnTo>
                      <a:pt x="143" y="147"/>
                    </a:lnTo>
                    <a:lnTo>
                      <a:pt x="146" y="146"/>
                    </a:lnTo>
                    <a:lnTo>
                      <a:pt x="146" y="145"/>
                    </a:lnTo>
                    <a:lnTo>
                      <a:pt x="146" y="144"/>
                    </a:lnTo>
                    <a:lnTo>
                      <a:pt x="145" y="142"/>
                    </a:lnTo>
                    <a:lnTo>
                      <a:pt x="145" y="141"/>
                    </a:lnTo>
                    <a:lnTo>
                      <a:pt x="143" y="139"/>
                    </a:lnTo>
                    <a:lnTo>
                      <a:pt x="143" y="137"/>
                    </a:lnTo>
                    <a:lnTo>
                      <a:pt x="142" y="136"/>
                    </a:lnTo>
                    <a:lnTo>
                      <a:pt x="142" y="134"/>
                    </a:lnTo>
                    <a:lnTo>
                      <a:pt x="140" y="132"/>
                    </a:lnTo>
                    <a:lnTo>
                      <a:pt x="141" y="130"/>
                    </a:lnTo>
                    <a:lnTo>
                      <a:pt x="140" y="128"/>
                    </a:lnTo>
                    <a:lnTo>
                      <a:pt x="139" y="127"/>
                    </a:lnTo>
                    <a:lnTo>
                      <a:pt x="137" y="127"/>
                    </a:lnTo>
                    <a:lnTo>
                      <a:pt x="136" y="126"/>
                    </a:lnTo>
                    <a:lnTo>
                      <a:pt x="136" y="124"/>
                    </a:lnTo>
                    <a:lnTo>
                      <a:pt x="138" y="123"/>
                    </a:lnTo>
                    <a:lnTo>
                      <a:pt x="139" y="121"/>
                    </a:lnTo>
                    <a:lnTo>
                      <a:pt x="141" y="118"/>
                    </a:lnTo>
                    <a:lnTo>
                      <a:pt x="142" y="117"/>
                    </a:lnTo>
                    <a:cubicBezTo>
                      <a:pt x="142" y="117"/>
                      <a:pt x="143" y="116"/>
                      <a:pt x="143" y="115"/>
                    </a:cubicBezTo>
                    <a:cubicBezTo>
                      <a:pt x="143" y="114"/>
                      <a:pt x="142" y="113"/>
                      <a:pt x="142" y="113"/>
                    </a:cubicBezTo>
                    <a:lnTo>
                      <a:pt x="141" y="113"/>
                    </a:lnTo>
                    <a:lnTo>
                      <a:pt x="140" y="112"/>
                    </a:lnTo>
                    <a:lnTo>
                      <a:pt x="140" y="110"/>
                    </a:lnTo>
                    <a:lnTo>
                      <a:pt x="139" y="109"/>
                    </a:lnTo>
                    <a:lnTo>
                      <a:pt x="139" y="108"/>
                    </a:lnTo>
                    <a:lnTo>
                      <a:pt x="139" y="107"/>
                    </a:lnTo>
                    <a:lnTo>
                      <a:pt x="139" y="105"/>
                    </a:lnTo>
                    <a:lnTo>
                      <a:pt x="138" y="104"/>
                    </a:lnTo>
                    <a:lnTo>
                      <a:pt x="138" y="102"/>
                    </a:lnTo>
                    <a:lnTo>
                      <a:pt x="138" y="101"/>
                    </a:lnTo>
                    <a:lnTo>
                      <a:pt x="138" y="99"/>
                    </a:lnTo>
                    <a:lnTo>
                      <a:pt x="139" y="96"/>
                    </a:lnTo>
                    <a:lnTo>
                      <a:pt x="139" y="95"/>
                    </a:lnTo>
                    <a:lnTo>
                      <a:pt x="139" y="93"/>
                    </a:lnTo>
                    <a:lnTo>
                      <a:pt x="139" y="91"/>
                    </a:lnTo>
                    <a:lnTo>
                      <a:pt x="141" y="90"/>
                    </a:lnTo>
                    <a:lnTo>
                      <a:pt x="142" y="89"/>
                    </a:lnTo>
                    <a:lnTo>
                      <a:pt x="142" y="86"/>
                    </a:lnTo>
                    <a:lnTo>
                      <a:pt x="143" y="84"/>
                    </a:lnTo>
                    <a:lnTo>
                      <a:pt x="144" y="82"/>
                    </a:lnTo>
                    <a:lnTo>
                      <a:pt x="144" y="81"/>
                    </a:lnTo>
                    <a:lnTo>
                      <a:pt x="142" y="80"/>
                    </a:lnTo>
                    <a:lnTo>
                      <a:pt x="140" y="80"/>
                    </a:lnTo>
                    <a:lnTo>
                      <a:pt x="138" y="80"/>
                    </a:lnTo>
                    <a:lnTo>
                      <a:pt x="137" y="81"/>
                    </a:lnTo>
                    <a:lnTo>
                      <a:pt x="135" y="80"/>
                    </a:lnTo>
                    <a:lnTo>
                      <a:pt x="133" y="81"/>
                    </a:lnTo>
                    <a:lnTo>
                      <a:pt x="131" y="80"/>
                    </a:lnTo>
                    <a:lnTo>
                      <a:pt x="130" y="81"/>
                    </a:lnTo>
                    <a:lnTo>
                      <a:pt x="128" y="81"/>
                    </a:lnTo>
                    <a:lnTo>
                      <a:pt x="126" y="81"/>
                    </a:lnTo>
                    <a:lnTo>
                      <a:pt x="124" y="81"/>
                    </a:lnTo>
                    <a:lnTo>
                      <a:pt x="123" y="81"/>
                    </a:lnTo>
                    <a:lnTo>
                      <a:pt x="122" y="82"/>
                    </a:lnTo>
                    <a:lnTo>
                      <a:pt x="120" y="81"/>
                    </a:lnTo>
                    <a:lnTo>
                      <a:pt x="119" y="81"/>
                    </a:lnTo>
                    <a:lnTo>
                      <a:pt x="112" y="71"/>
                    </a:lnTo>
                    <a:lnTo>
                      <a:pt x="110" y="71"/>
                    </a:lnTo>
                    <a:lnTo>
                      <a:pt x="108" y="71"/>
                    </a:lnTo>
                    <a:lnTo>
                      <a:pt x="106" y="70"/>
                    </a:lnTo>
                    <a:lnTo>
                      <a:pt x="103" y="70"/>
                    </a:lnTo>
                    <a:lnTo>
                      <a:pt x="101" y="70"/>
                    </a:lnTo>
                    <a:lnTo>
                      <a:pt x="99" y="71"/>
                    </a:lnTo>
                    <a:lnTo>
                      <a:pt x="98" y="70"/>
                    </a:lnTo>
                    <a:lnTo>
                      <a:pt x="96" y="70"/>
                    </a:lnTo>
                    <a:lnTo>
                      <a:pt x="93" y="70"/>
                    </a:lnTo>
                    <a:lnTo>
                      <a:pt x="91" y="69"/>
                    </a:lnTo>
                    <a:lnTo>
                      <a:pt x="89" y="69"/>
                    </a:lnTo>
                    <a:lnTo>
                      <a:pt x="88" y="70"/>
                    </a:lnTo>
                    <a:lnTo>
                      <a:pt x="87" y="69"/>
                    </a:lnTo>
                    <a:lnTo>
                      <a:pt x="86" y="68"/>
                    </a:lnTo>
                    <a:lnTo>
                      <a:pt x="85" y="66"/>
                    </a:lnTo>
                    <a:lnTo>
                      <a:pt x="83" y="66"/>
                    </a:lnTo>
                    <a:lnTo>
                      <a:pt x="82" y="64"/>
                    </a:lnTo>
                    <a:lnTo>
                      <a:pt x="81" y="58"/>
                    </a:lnTo>
                    <a:lnTo>
                      <a:pt x="83" y="57"/>
                    </a:lnTo>
                    <a:lnTo>
                      <a:pt x="83" y="55"/>
                    </a:lnTo>
                    <a:lnTo>
                      <a:pt x="82" y="53"/>
                    </a:lnTo>
                    <a:lnTo>
                      <a:pt x="80" y="51"/>
                    </a:lnTo>
                    <a:lnTo>
                      <a:pt x="79" y="50"/>
                    </a:lnTo>
                    <a:lnTo>
                      <a:pt x="79" y="47"/>
                    </a:lnTo>
                    <a:lnTo>
                      <a:pt x="77" y="43"/>
                    </a:lnTo>
                    <a:lnTo>
                      <a:pt x="76" y="43"/>
                    </a:lnTo>
                    <a:lnTo>
                      <a:pt x="75" y="42"/>
                    </a:lnTo>
                    <a:lnTo>
                      <a:pt x="75" y="41"/>
                    </a:lnTo>
                    <a:lnTo>
                      <a:pt x="72" y="42"/>
                    </a:lnTo>
                    <a:lnTo>
                      <a:pt x="71" y="42"/>
                    </a:lnTo>
                    <a:lnTo>
                      <a:pt x="72" y="40"/>
                    </a:lnTo>
                    <a:lnTo>
                      <a:pt x="73" y="38"/>
                    </a:lnTo>
                    <a:lnTo>
                      <a:pt x="74" y="37"/>
                    </a:lnTo>
                    <a:lnTo>
                      <a:pt x="75" y="34"/>
                    </a:lnTo>
                    <a:lnTo>
                      <a:pt x="75" y="33"/>
                    </a:lnTo>
                    <a:lnTo>
                      <a:pt x="76" y="32"/>
                    </a:lnTo>
                    <a:lnTo>
                      <a:pt x="76" y="28"/>
                    </a:lnTo>
                    <a:lnTo>
                      <a:pt x="76" y="25"/>
                    </a:lnTo>
                    <a:lnTo>
                      <a:pt x="78" y="24"/>
                    </a:lnTo>
                    <a:lnTo>
                      <a:pt x="79" y="22"/>
                    </a:lnTo>
                    <a:lnTo>
                      <a:pt x="79" y="20"/>
                    </a:lnTo>
                    <a:lnTo>
                      <a:pt x="81" y="18"/>
                    </a:lnTo>
                    <a:lnTo>
                      <a:pt x="82" y="17"/>
                    </a:lnTo>
                    <a:lnTo>
                      <a:pt x="84" y="17"/>
                    </a:lnTo>
                    <a:lnTo>
                      <a:pt x="85" y="15"/>
                    </a:lnTo>
                    <a:lnTo>
                      <a:pt x="86" y="13"/>
                    </a:lnTo>
                    <a:lnTo>
                      <a:pt x="87" y="11"/>
                    </a:lnTo>
                    <a:lnTo>
                      <a:pt x="87" y="11"/>
                    </a:lnTo>
                    <a:lnTo>
                      <a:pt x="88" y="10"/>
                    </a:lnTo>
                    <a:lnTo>
                      <a:pt x="89" y="10"/>
                    </a:lnTo>
                    <a:lnTo>
                      <a:pt x="90" y="10"/>
                    </a:lnTo>
                    <a:lnTo>
                      <a:pt x="91" y="10"/>
                    </a:lnTo>
                    <a:lnTo>
                      <a:pt x="93" y="10"/>
                    </a:lnTo>
                    <a:lnTo>
                      <a:pt x="94" y="9"/>
                    </a:lnTo>
                    <a:lnTo>
                      <a:pt x="96" y="7"/>
                    </a:lnTo>
                    <a:lnTo>
                      <a:pt x="97" y="7"/>
                    </a:lnTo>
                    <a:lnTo>
                      <a:pt x="99" y="6"/>
                    </a:lnTo>
                    <a:lnTo>
                      <a:pt x="98" y="5"/>
                    </a:lnTo>
                    <a:lnTo>
                      <a:pt x="97" y="4"/>
                    </a:lnTo>
                    <a:lnTo>
                      <a:pt x="97" y="2"/>
                    </a:lnTo>
                    <a:lnTo>
                      <a:pt x="95" y="1"/>
                    </a:lnTo>
                    <a:lnTo>
                      <a:pt x="94" y="1"/>
                    </a:lnTo>
                    <a:lnTo>
                      <a:pt x="93" y="0"/>
                    </a:lnTo>
                    <a:lnTo>
                      <a:pt x="91" y="0"/>
                    </a:lnTo>
                    <a:lnTo>
                      <a:pt x="90" y="1"/>
                    </a:lnTo>
                    <a:lnTo>
                      <a:pt x="88" y="2"/>
                    </a:lnTo>
                    <a:lnTo>
                      <a:pt x="89" y="3"/>
                    </a:lnTo>
                    <a:lnTo>
                      <a:pt x="88" y="3"/>
                    </a:lnTo>
                    <a:lnTo>
                      <a:pt x="85" y="4"/>
                    </a:lnTo>
                    <a:lnTo>
                      <a:pt x="85" y="6"/>
                    </a:lnTo>
                    <a:lnTo>
                      <a:pt x="84" y="7"/>
                    </a:lnTo>
                    <a:lnTo>
                      <a:pt x="81" y="9"/>
                    </a:lnTo>
                    <a:lnTo>
                      <a:pt x="79" y="9"/>
                    </a:lnTo>
                    <a:lnTo>
                      <a:pt x="77" y="10"/>
                    </a:lnTo>
                    <a:lnTo>
                      <a:pt x="75" y="12"/>
                    </a:lnTo>
                    <a:lnTo>
                      <a:pt x="72" y="14"/>
                    </a:lnTo>
                    <a:lnTo>
                      <a:pt x="69" y="15"/>
                    </a:lnTo>
                    <a:lnTo>
                      <a:pt x="66" y="15"/>
                    </a:lnTo>
                    <a:lnTo>
                      <a:pt x="64" y="15"/>
                    </a:lnTo>
                    <a:lnTo>
                      <a:pt x="62" y="14"/>
                    </a:lnTo>
                    <a:lnTo>
                      <a:pt x="60" y="15"/>
                    </a:lnTo>
                    <a:lnTo>
                      <a:pt x="59" y="18"/>
                    </a:lnTo>
                    <a:lnTo>
                      <a:pt x="59" y="20"/>
                    </a:lnTo>
                    <a:lnTo>
                      <a:pt x="58" y="21"/>
                    </a:lnTo>
                    <a:lnTo>
                      <a:pt x="58" y="22"/>
                    </a:lnTo>
                    <a:lnTo>
                      <a:pt x="56" y="22"/>
                    </a:lnTo>
                    <a:lnTo>
                      <a:pt x="54" y="20"/>
                    </a:lnTo>
                    <a:lnTo>
                      <a:pt x="56" y="20"/>
                    </a:lnTo>
                    <a:lnTo>
                      <a:pt x="56" y="19"/>
                    </a:lnTo>
                    <a:lnTo>
                      <a:pt x="53" y="18"/>
                    </a:lnTo>
                    <a:lnTo>
                      <a:pt x="52" y="17"/>
                    </a:lnTo>
                    <a:lnTo>
                      <a:pt x="51" y="19"/>
                    </a:lnTo>
                    <a:lnTo>
                      <a:pt x="48" y="21"/>
                    </a:lnTo>
                    <a:lnTo>
                      <a:pt x="46" y="22"/>
                    </a:lnTo>
                    <a:lnTo>
                      <a:pt x="44" y="23"/>
                    </a:lnTo>
                    <a:lnTo>
                      <a:pt x="43" y="26"/>
                    </a:lnTo>
                    <a:lnTo>
                      <a:pt x="43" y="28"/>
                    </a:lnTo>
                    <a:lnTo>
                      <a:pt x="43" y="30"/>
                    </a:lnTo>
                    <a:lnTo>
                      <a:pt x="43" y="32"/>
                    </a:lnTo>
                    <a:lnTo>
                      <a:pt x="42" y="33"/>
                    </a:lnTo>
                    <a:lnTo>
                      <a:pt x="42" y="35"/>
                    </a:lnTo>
                    <a:lnTo>
                      <a:pt x="42" y="36"/>
                    </a:lnTo>
                    <a:lnTo>
                      <a:pt x="42" y="38"/>
                    </a:lnTo>
                    <a:lnTo>
                      <a:pt x="42" y="39"/>
                    </a:lnTo>
                    <a:lnTo>
                      <a:pt x="40" y="39"/>
                    </a:lnTo>
                    <a:lnTo>
                      <a:pt x="39" y="39"/>
                    </a:lnTo>
                    <a:lnTo>
                      <a:pt x="36" y="40"/>
                    </a:lnTo>
                    <a:lnTo>
                      <a:pt x="35" y="42"/>
                    </a:lnTo>
                    <a:lnTo>
                      <a:pt x="35" y="44"/>
                    </a:lnTo>
                    <a:lnTo>
                      <a:pt x="33" y="46"/>
                    </a:lnTo>
                    <a:lnTo>
                      <a:pt x="31" y="47"/>
                    </a:lnTo>
                    <a:lnTo>
                      <a:pt x="29" y="49"/>
                    </a:lnTo>
                    <a:lnTo>
                      <a:pt x="27" y="49"/>
                    </a:lnTo>
                    <a:lnTo>
                      <a:pt x="25" y="50"/>
                    </a:lnTo>
                    <a:lnTo>
                      <a:pt x="28" y="52"/>
                    </a:lnTo>
                    <a:lnTo>
                      <a:pt x="28" y="54"/>
                    </a:lnTo>
                    <a:lnTo>
                      <a:pt x="28" y="56"/>
                    </a:lnTo>
                    <a:lnTo>
                      <a:pt x="28" y="58"/>
                    </a:lnTo>
                    <a:lnTo>
                      <a:pt x="28" y="59"/>
                    </a:lnTo>
                    <a:lnTo>
                      <a:pt x="27" y="59"/>
                    </a:lnTo>
                    <a:lnTo>
                      <a:pt x="26" y="57"/>
                    </a:lnTo>
                    <a:lnTo>
                      <a:pt x="27" y="57"/>
                    </a:lnTo>
                    <a:lnTo>
                      <a:pt x="26" y="55"/>
                    </a:lnTo>
                    <a:lnTo>
                      <a:pt x="25" y="54"/>
                    </a:lnTo>
                    <a:lnTo>
                      <a:pt x="24" y="53"/>
                    </a:lnTo>
                    <a:lnTo>
                      <a:pt x="23" y="52"/>
                    </a:lnTo>
                    <a:lnTo>
                      <a:pt x="21" y="51"/>
                    </a:lnTo>
                    <a:lnTo>
                      <a:pt x="21" y="49"/>
                    </a:lnTo>
                    <a:lnTo>
                      <a:pt x="20" y="49"/>
                    </a:lnTo>
                    <a:lnTo>
                      <a:pt x="20" y="51"/>
                    </a:lnTo>
                    <a:lnTo>
                      <a:pt x="20" y="52"/>
                    </a:lnTo>
                    <a:lnTo>
                      <a:pt x="21" y="53"/>
                    </a:lnTo>
                    <a:lnTo>
                      <a:pt x="21" y="55"/>
                    </a:lnTo>
                    <a:lnTo>
                      <a:pt x="22" y="56"/>
                    </a:lnTo>
                    <a:lnTo>
                      <a:pt x="22" y="57"/>
                    </a:lnTo>
                    <a:lnTo>
                      <a:pt x="23" y="59"/>
                    </a:lnTo>
                    <a:lnTo>
                      <a:pt x="21" y="59"/>
                    </a:lnTo>
                    <a:lnTo>
                      <a:pt x="21" y="60"/>
                    </a:lnTo>
                    <a:lnTo>
                      <a:pt x="21" y="61"/>
                    </a:lnTo>
                    <a:lnTo>
                      <a:pt x="20" y="61"/>
                    </a:lnTo>
                    <a:lnTo>
                      <a:pt x="19" y="62"/>
                    </a:lnTo>
                    <a:lnTo>
                      <a:pt x="18" y="63"/>
                    </a:lnTo>
                    <a:lnTo>
                      <a:pt x="17" y="63"/>
                    </a:lnTo>
                    <a:lnTo>
                      <a:pt x="16" y="61"/>
                    </a:lnTo>
                    <a:lnTo>
                      <a:pt x="15" y="61"/>
                    </a:lnTo>
                    <a:lnTo>
                      <a:pt x="15" y="63"/>
                    </a:lnTo>
                    <a:lnTo>
                      <a:pt x="15" y="63"/>
                    </a:lnTo>
                    <a:lnTo>
                      <a:pt x="15" y="65"/>
                    </a:lnTo>
                    <a:lnTo>
                      <a:pt x="14" y="66"/>
                    </a:lnTo>
                    <a:lnTo>
                      <a:pt x="14" y="67"/>
                    </a:lnTo>
                    <a:lnTo>
                      <a:pt x="15" y="69"/>
                    </a:lnTo>
                    <a:lnTo>
                      <a:pt x="16" y="69"/>
                    </a:lnTo>
                    <a:lnTo>
                      <a:pt x="16" y="70"/>
                    </a:lnTo>
                    <a:lnTo>
                      <a:pt x="16" y="72"/>
                    </a:lnTo>
                    <a:lnTo>
                      <a:pt x="17" y="72"/>
                    </a:lnTo>
                    <a:lnTo>
                      <a:pt x="18" y="73"/>
                    </a:lnTo>
                    <a:lnTo>
                      <a:pt x="19" y="74"/>
                    </a:lnTo>
                    <a:lnTo>
                      <a:pt x="20" y="75"/>
                    </a:lnTo>
                    <a:lnTo>
                      <a:pt x="20" y="77"/>
                    </a:lnTo>
                    <a:lnTo>
                      <a:pt x="20" y="79"/>
                    </a:lnTo>
                    <a:lnTo>
                      <a:pt x="19" y="79"/>
                    </a:lnTo>
                    <a:lnTo>
                      <a:pt x="19" y="81"/>
                    </a:lnTo>
                    <a:lnTo>
                      <a:pt x="21" y="83"/>
                    </a:lnTo>
                    <a:lnTo>
                      <a:pt x="21" y="86"/>
                    </a:lnTo>
                    <a:lnTo>
                      <a:pt x="21" y="88"/>
                    </a:lnTo>
                    <a:lnTo>
                      <a:pt x="19" y="88"/>
                    </a:lnTo>
                    <a:lnTo>
                      <a:pt x="19" y="89"/>
                    </a:lnTo>
                    <a:lnTo>
                      <a:pt x="21" y="90"/>
                    </a:lnTo>
                    <a:lnTo>
                      <a:pt x="20" y="92"/>
                    </a:lnTo>
                    <a:lnTo>
                      <a:pt x="20" y="94"/>
                    </a:lnTo>
                    <a:lnTo>
                      <a:pt x="20" y="97"/>
                    </a:lnTo>
                    <a:lnTo>
                      <a:pt x="21" y="99"/>
                    </a:lnTo>
                    <a:lnTo>
                      <a:pt x="21" y="101"/>
                    </a:lnTo>
                    <a:lnTo>
                      <a:pt x="21" y="102"/>
                    </a:lnTo>
                    <a:lnTo>
                      <a:pt x="21" y="104"/>
                    </a:lnTo>
                    <a:lnTo>
                      <a:pt x="19" y="105"/>
                    </a:lnTo>
                    <a:lnTo>
                      <a:pt x="18" y="106"/>
                    </a:lnTo>
                    <a:close/>
                    <a:moveTo>
                      <a:pt x="155" y="151"/>
                    </a:moveTo>
                    <a:lnTo>
                      <a:pt x="155" y="151"/>
                    </a:lnTo>
                    <a:lnTo>
                      <a:pt x="153" y="151"/>
                    </a:lnTo>
                    <a:lnTo>
                      <a:pt x="155" y="151"/>
                    </a:ln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4" name="Freeform 14"/>
              <p:cNvSpPr>
                <a:spLocks/>
              </p:cNvSpPr>
              <p:nvPr/>
            </p:nvSpPr>
            <p:spPr bwMode="auto">
              <a:xfrm>
                <a:off x="5913783" y="2391367"/>
                <a:ext cx="331558" cy="380326"/>
              </a:xfrm>
              <a:custGeom>
                <a:avLst/>
                <a:gdLst/>
                <a:ahLst/>
                <a:cxnLst>
                  <a:cxn ang="0">
                    <a:pos x="10" y="66"/>
                  </a:cxn>
                  <a:cxn ang="0">
                    <a:pos x="7" y="70"/>
                  </a:cxn>
                  <a:cxn ang="0">
                    <a:pos x="8" y="73"/>
                  </a:cxn>
                  <a:cxn ang="0">
                    <a:pos x="8" y="77"/>
                  </a:cxn>
                  <a:cxn ang="0">
                    <a:pos x="12" y="74"/>
                  </a:cxn>
                  <a:cxn ang="0">
                    <a:pos x="16" y="76"/>
                  </a:cxn>
                  <a:cxn ang="0">
                    <a:pos x="19" y="78"/>
                  </a:cxn>
                  <a:cxn ang="0">
                    <a:pos x="23" y="82"/>
                  </a:cxn>
                  <a:cxn ang="0">
                    <a:pos x="26" y="82"/>
                  </a:cxn>
                  <a:cxn ang="0">
                    <a:pos x="27" y="79"/>
                  </a:cxn>
                  <a:cxn ang="0">
                    <a:pos x="30" y="76"/>
                  </a:cxn>
                  <a:cxn ang="0">
                    <a:pos x="31" y="71"/>
                  </a:cxn>
                  <a:cxn ang="0">
                    <a:pos x="33" y="65"/>
                  </a:cxn>
                  <a:cxn ang="0">
                    <a:pos x="35" y="62"/>
                  </a:cxn>
                  <a:cxn ang="0">
                    <a:pos x="41" y="57"/>
                  </a:cxn>
                  <a:cxn ang="0">
                    <a:pos x="55" y="52"/>
                  </a:cxn>
                  <a:cxn ang="0">
                    <a:pos x="65" y="43"/>
                  </a:cxn>
                  <a:cxn ang="0">
                    <a:pos x="70" y="35"/>
                  </a:cxn>
                  <a:cxn ang="0">
                    <a:pos x="72" y="30"/>
                  </a:cxn>
                  <a:cxn ang="0">
                    <a:pos x="72" y="26"/>
                  </a:cxn>
                  <a:cxn ang="0">
                    <a:pos x="67" y="23"/>
                  </a:cxn>
                  <a:cxn ang="0">
                    <a:pos x="69" y="20"/>
                  </a:cxn>
                  <a:cxn ang="0">
                    <a:pos x="63" y="16"/>
                  </a:cxn>
                  <a:cxn ang="0">
                    <a:pos x="56" y="16"/>
                  </a:cxn>
                  <a:cxn ang="0">
                    <a:pos x="44" y="15"/>
                  </a:cxn>
                  <a:cxn ang="0">
                    <a:pos x="40" y="9"/>
                  </a:cxn>
                  <a:cxn ang="0">
                    <a:pos x="34" y="7"/>
                  </a:cxn>
                  <a:cxn ang="0">
                    <a:pos x="28" y="1"/>
                  </a:cxn>
                  <a:cxn ang="0">
                    <a:pos x="26" y="2"/>
                  </a:cxn>
                  <a:cxn ang="0">
                    <a:pos x="23" y="6"/>
                  </a:cxn>
                  <a:cxn ang="0">
                    <a:pos x="18" y="7"/>
                  </a:cxn>
                  <a:cxn ang="0">
                    <a:pos x="14" y="9"/>
                  </a:cxn>
                  <a:cxn ang="0">
                    <a:pos x="11" y="10"/>
                  </a:cxn>
                  <a:cxn ang="0">
                    <a:pos x="12" y="14"/>
                  </a:cxn>
                  <a:cxn ang="0">
                    <a:pos x="11" y="19"/>
                  </a:cxn>
                  <a:cxn ang="0">
                    <a:pos x="8" y="23"/>
                  </a:cxn>
                  <a:cxn ang="0">
                    <a:pos x="7" y="27"/>
                  </a:cxn>
                  <a:cxn ang="0">
                    <a:pos x="6" y="31"/>
                  </a:cxn>
                  <a:cxn ang="0">
                    <a:pos x="2" y="33"/>
                  </a:cxn>
                  <a:cxn ang="0">
                    <a:pos x="3" y="39"/>
                  </a:cxn>
                  <a:cxn ang="0">
                    <a:pos x="3" y="43"/>
                  </a:cxn>
                  <a:cxn ang="0">
                    <a:pos x="2" y="48"/>
                  </a:cxn>
                  <a:cxn ang="0">
                    <a:pos x="4" y="50"/>
                  </a:cxn>
                  <a:cxn ang="0">
                    <a:pos x="8" y="54"/>
                  </a:cxn>
                  <a:cxn ang="0">
                    <a:pos x="12" y="50"/>
                  </a:cxn>
                  <a:cxn ang="0">
                    <a:pos x="14" y="49"/>
                  </a:cxn>
                  <a:cxn ang="0">
                    <a:pos x="15" y="55"/>
                  </a:cxn>
                  <a:cxn ang="0">
                    <a:pos x="13" y="61"/>
                  </a:cxn>
                </a:cxnLst>
                <a:rect l="0" t="0" r="r" b="b"/>
                <a:pathLst>
                  <a:path w="72" h="83">
                    <a:moveTo>
                      <a:pt x="10" y="62"/>
                    </a:moveTo>
                    <a:lnTo>
                      <a:pt x="10" y="64"/>
                    </a:lnTo>
                    <a:lnTo>
                      <a:pt x="10" y="66"/>
                    </a:lnTo>
                    <a:lnTo>
                      <a:pt x="11" y="68"/>
                    </a:lnTo>
                    <a:lnTo>
                      <a:pt x="10" y="70"/>
                    </a:lnTo>
                    <a:lnTo>
                      <a:pt x="7" y="70"/>
                    </a:lnTo>
                    <a:lnTo>
                      <a:pt x="6" y="71"/>
                    </a:lnTo>
                    <a:lnTo>
                      <a:pt x="7" y="72"/>
                    </a:lnTo>
                    <a:lnTo>
                      <a:pt x="8" y="73"/>
                    </a:lnTo>
                    <a:lnTo>
                      <a:pt x="7" y="74"/>
                    </a:lnTo>
                    <a:lnTo>
                      <a:pt x="7" y="76"/>
                    </a:lnTo>
                    <a:lnTo>
                      <a:pt x="8" y="77"/>
                    </a:lnTo>
                    <a:lnTo>
                      <a:pt x="9" y="76"/>
                    </a:lnTo>
                    <a:lnTo>
                      <a:pt x="10" y="74"/>
                    </a:lnTo>
                    <a:lnTo>
                      <a:pt x="12" y="74"/>
                    </a:lnTo>
                    <a:lnTo>
                      <a:pt x="13" y="75"/>
                    </a:lnTo>
                    <a:lnTo>
                      <a:pt x="15" y="76"/>
                    </a:lnTo>
                    <a:lnTo>
                      <a:pt x="16" y="76"/>
                    </a:lnTo>
                    <a:lnTo>
                      <a:pt x="17" y="76"/>
                    </a:lnTo>
                    <a:lnTo>
                      <a:pt x="19" y="77"/>
                    </a:lnTo>
                    <a:lnTo>
                      <a:pt x="19" y="78"/>
                    </a:lnTo>
                    <a:lnTo>
                      <a:pt x="20" y="80"/>
                    </a:lnTo>
                    <a:lnTo>
                      <a:pt x="21" y="82"/>
                    </a:lnTo>
                    <a:lnTo>
                      <a:pt x="23" y="82"/>
                    </a:lnTo>
                    <a:lnTo>
                      <a:pt x="24" y="82"/>
                    </a:lnTo>
                    <a:lnTo>
                      <a:pt x="25" y="83"/>
                    </a:lnTo>
                    <a:lnTo>
                      <a:pt x="26" y="82"/>
                    </a:lnTo>
                    <a:lnTo>
                      <a:pt x="26" y="80"/>
                    </a:lnTo>
                    <a:lnTo>
                      <a:pt x="27" y="80"/>
                    </a:lnTo>
                    <a:lnTo>
                      <a:pt x="27" y="79"/>
                    </a:lnTo>
                    <a:lnTo>
                      <a:pt x="29" y="78"/>
                    </a:lnTo>
                    <a:lnTo>
                      <a:pt x="30" y="77"/>
                    </a:lnTo>
                    <a:lnTo>
                      <a:pt x="30" y="76"/>
                    </a:lnTo>
                    <a:lnTo>
                      <a:pt x="30" y="74"/>
                    </a:lnTo>
                    <a:lnTo>
                      <a:pt x="31" y="73"/>
                    </a:lnTo>
                    <a:lnTo>
                      <a:pt x="31" y="71"/>
                    </a:lnTo>
                    <a:lnTo>
                      <a:pt x="32" y="69"/>
                    </a:lnTo>
                    <a:lnTo>
                      <a:pt x="33" y="67"/>
                    </a:lnTo>
                    <a:lnTo>
                      <a:pt x="33" y="65"/>
                    </a:lnTo>
                    <a:lnTo>
                      <a:pt x="34" y="63"/>
                    </a:lnTo>
                    <a:lnTo>
                      <a:pt x="35" y="64"/>
                    </a:lnTo>
                    <a:lnTo>
                      <a:pt x="35" y="62"/>
                    </a:lnTo>
                    <a:lnTo>
                      <a:pt x="36" y="60"/>
                    </a:lnTo>
                    <a:lnTo>
                      <a:pt x="38" y="59"/>
                    </a:lnTo>
                    <a:lnTo>
                      <a:pt x="41" y="57"/>
                    </a:lnTo>
                    <a:lnTo>
                      <a:pt x="45" y="55"/>
                    </a:lnTo>
                    <a:lnTo>
                      <a:pt x="51" y="54"/>
                    </a:lnTo>
                    <a:lnTo>
                      <a:pt x="55" y="52"/>
                    </a:lnTo>
                    <a:lnTo>
                      <a:pt x="59" y="48"/>
                    </a:lnTo>
                    <a:lnTo>
                      <a:pt x="62" y="46"/>
                    </a:lnTo>
                    <a:lnTo>
                      <a:pt x="65" y="43"/>
                    </a:lnTo>
                    <a:lnTo>
                      <a:pt x="68" y="39"/>
                    </a:lnTo>
                    <a:lnTo>
                      <a:pt x="69" y="37"/>
                    </a:lnTo>
                    <a:lnTo>
                      <a:pt x="70" y="35"/>
                    </a:lnTo>
                    <a:lnTo>
                      <a:pt x="70" y="32"/>
                    </a:lnTo>
                    <a:lnTo>
                      <a:pt x="72" y="32"/>
                    </a:lnTo>
                    <a:lnTo>
                      <a:pt x="72" y="30"/>
                    </a:lnTo>
                    <a:lnTo>
                      <a:pt x="71" y="29"/>
                    </a:lnTo>
                    <a:lnTo>
                      <a:pt x="72" y="27"/>
                    </a:lnTo>
                    <a:lnTo>
                      <a:pt x="72" y="26"/>
                    </a:lnTo>
                    <a:lnTo>
                      <a:pt x="70" y="25"/>
                    </a:lnTo>
                    <a:lnTo>
                      <a:pt x="69" y="23"/>
                    </a:lnTo>
                    <a:lnTo>
                      <a:pt x="67" y="23"/>
                    </a:lnTo>
                    <a:lnTo>
                      <a:pt x="67" y="22"/>
                    </a:lnTo>
                    <a:lnTo>
                      <a:pt x="70" y="20"/>
                    </a:lnTo>
                    <a:lnTo>
                      <a:pt x="69" y="20"/>
                    </a:lnTo>
                    <a:lnTo>
                      <a:pt x="67" y="18"/>
                    </a:lnTo>
                    <a:lnTo>
                      <a:pt x="65" y="18"/>
                    </a:lnTo>
                    <a:lnTo>
                      <a:pt x="63" y="16"/>
                    </a:lnTo>
                    <a:lnTo>
                      <a:pt x="61" y="15"/>
                    </a:lnTo>
                    <a:lnTo>
                      <a:pt x="59" y="14"/>
                    </a:lnTo>
                    <a:lnTo>
                      <a:pt x="56" y="16"/>
                    </a:lnTo>
                    <a:lnTo>
                      <a:pt x="50" y="16"/>
                    </a:lnTo>
                    <a:lnTo>
                      <a:pt x="48" y="15"/>
                    </a:lnTo>
                    <a:lnTo>
                      <a:pt x="44" y="15"/>
                    </a:lnTo>
                    <a:lnTo>
                      <a:pt x="44" y="12"/>
                    </a:lnTo>
                    <a:lnTo>
                      <a:pt x="43" y="11"/>
                    </a:lnTo>
                    <a:lnTo>
                      <a:pt x="40" y="9"/>
                    </a:lnTo>
                    <a:lnTo>
                      <a:pt x="38" y="9"/>
                    </a:lnTo>
                    <a:lnTo>
                      <a:pt x="36" y="7"/>
                    </a:lnTo>
                    <a:lnTo>
                      <a:pt x="34" y="7"/>
                    </a:lnTo>
                    <a:lnTo>
                      <a:pt x="33" y="5"/>
                    </a:lnTo>
                    <a:lnTo>
                      <a:pt x="31" y="5"/>
                    </a:lnTo>
                    <a:lnTo>
                      <a:pt x="28" y="1"/>
                    </a:lnTo>
                    <a:lnTo>
                      <a:pt x="27" y="0"/>
                    </a:lnTo>
                    <a:lnTo>
                      <a:pt x="27" y="1"/>
                    </a:lnTo>
                    <a:lnTo>
                      <a:pt x="26" y="2"/>
                    </a:lnTo>
                    <a:lnTo>
                      <a:pt x="25" y="4"/>
                    </a:lnTo>
                    <a:lnTo>
                      <a:pt x="24" y="5"/>
                    </a:lnTo>
                    <a:lnTo>
                      <a:pt x="23" y="6"/>
                    </a:lnTo>
                    <a:lnTo>
                      <a:pt x="20" y="6"/>
                    </a:lnTo>
                    <a:lnTo>
                      <a:pt x="19" y="6"/>
                    </a:lnTo>
                    <a:lnTo>
                      <a:pt x="18" y="7"/>
                    </a:lnTo>
                    <a:lnTo>
                      <a:pt x="16" y="7"/>
                    </a:lnTo>
                    <a:lnTo>
                      <a:pt x="15" y="8"/>
                    </a:lnTo>
                    <a:lnTo>
                      <a:pt x="14" y="9"/>
                    </a:lnTo>
                    <a:lnTo>
                      <a:pt x="13" y="9"/>
                    </a:lnTo>
                    <a:lnTo>
                      <a:pt x="11" y="9"/>
                    </a:lnTo>
                    <a:lnTo>
                      <a:pt x="11" y="10"/>
                    </a:lnTo>
                    <a:lnTo>
                      <a:pt x="12" y="12"/>
                    </a:lnTo>
                    <a:lnTo>
                      <a:pt x="12" y="13"/>
                    </a:lnTo>
                    <a:lnTo>
                      <a:pt x="12" y="14"/>
                    </a:lnTo>
                    <a:lnTo>
                      <a:pt x="12" y="16"/>
                    </a:lnTo>
                    <a:lnTo>
                      <a:pt x="12" y="17"/>
                    </a:lnTo>
                    <a:lnTo>
                      <a:pt x="11" y="19"/>
                    </a:lnTo>
                    <a:lnTo>
                      <a:pt x="11" y="20"/>
                    </a:lnTo>
                    <a:lnTo>
                      <a:pt x="9" y="21"/>
                    </a:lnTo>
                    <a:lnTo>
                      <a:pt x="8" y="23"/>
                    </a:lnTo>
                    <a:lnTo>
                      <a:pt x="6" y="24"/>
                    </a:lnTo>
                    <a:lnTo>
                      <a:pt x="6" y="26"/>
                    </a:lnTo>
                    <a:lnTo>
                      <a:pt x="7" y="27"/>
                    </a:lnTo>
                    <a:lnTo>
                      <a:pt x="7" y="28"/>
                    </a:lnTo>
                    <a:lnTo>
                      <a:pt x="6" y="29"/>
                    </a:lnTo>
                    <a:lnTo>
                      <a:pt x="6" y="31"/>
                    </a:lnTo>
                    <a:lnTo>
                      <a:pt x="4" y="31"/>
                    </a:lnTo>
                    <a:lnTo>
                      <a:pt x="2" y="31"/>
                    </a:lnTo>
                    <a:lnTo>
                      <a:pt x="2" y="33"/>
                    </a:lnTo>
                    <a:lnTo>
                      <a:pt x="2" y="35"/>
                    </a:lnTo>
                    <a:lnTo>
                      <a:pt x="4" y="37"/>
                    </a:lnTo>
                    <a:lnTo>
                      <a:pt x="3" y="39"/>
                    </a:lnTo>
                    <a:lnTo>
                      <a:pt x="2" y="40"/>
                    </a:lnTo>
                    <a:lnTo>
                      <a:pt x="3" y="42"/>
                    </a:lnTo>
                    <a:lnTo>
                      <a:pt x="3" y="43"/>
                    </a:lnTo>
                    <a:lnTo>
                      <a:pt x="3" y="45"/>
                    </a:lnTo>
                    <a:lnTo>
                      <a:pt x="3" y="47"/>
                    </a:lnTo>
                    <a:lnTo>
                      <a:pt x="2" y="48"/>
                    </a:lnTo>
                    <a:lnTo>
                      <a:pt x="0" y="48"/>
                    </a:lnTo>
                    <a:lnTo>
                      <a:pt x="2" y="50"/>
                    </a:lnTo>
                    <a:lnTo>
                      <a:pt x="4" y="50"/>
                    </a:lnTo>
                    <a:lnTo>
                      <a:pt x="5" y="51"/>
                    </a:lnTo>
                    <a:lnTo>
                      <a:pt x="7" y="53"/>
                    </a:lnTo>
                    <a:lnTo>
                      <a:pt x="8" y="54"/>
                    </a:lnTo>
                    <a:lnTo>
                      <a:pt x="10" y="53"/>
                    </a:lnTo>
                    <a:lnTo>
                      <a:pt x="11" y="52"/>
                    </a:lnTo>
                    <a:lnTo>
                      <a:pt x="12" y="50"/>
                    </a:lnTo>
                    <a:lnTo>
                      <a:pt x="12" y="52"/>
                    </a:lnTo>
                    <a:lnTo>
                      <a:pt x="13" y="51"/>
                    </a:lnTo>
                    <a:lnTo>
                      <a:pt x="14" y="49"/>
                    </a:lnTo>
                    <a:lnTo>
                      <a:pt x="16" y="50"/>
                    </a:lnTo>
                    <a:lnTo>
                      <a:pt x="16" y="53"/>
                    </a:lnTo>
                    <a:lnTo>
                      <a:pt x="15" y="55"/>
                    </a:lnTo>
                    <a:lnTo>
                      <a:pt x="15" y="58"/>
                    </a:lnTo>
                    <a:lnTo>
                      <a:pt x="13" y="59"/>
                    </a:lnTo>
                    <a:lnTo>
                      <a:pt x="13" y="61"/>
                    </a:lnTo>
                    <a:lnTo>
                      <a:pt x="11" y="62"/>
                    </a:lnTo>
                    <a:lnTo>
                      <a:pt x="10" y="6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5" name="Freeform 17"/>
              <p:cNvSpPr>
                <a:spLocks/>
              </p:cNvSpPr>
              <p:nvPr/>
            </p:nvSpPr>
            <p:spPr bwMode="auto">
              <a:xfrm>
                <a:off x="5895981" y="2484781"/>
                <a:ext cx="720971" cy="1080928"/>
              </a:xfrm>
              <a:custGeom>
                <a:avLst/>
                <a:gdLst/>
                <a:ahLst/>
                <a:cxnLst>
                  <a:cxn ang="0">
                    <a:pos x="7" y="46"/>
                  </a:cxn>
                  <a:cxn ang="0">
                    <a:pos x="0" y="58"/>
                  </a:cxn>
                  <a:cxn ang="0">
                    <a:pos x="5" y="68"/>
                  </a:cxn>
                  <a:cxn ang="0">
                    <a:pos x="3" y="78"/>
                  </a:cxn>
                  <a:cxn ang="0">
                    <a:pos x="19" y="89"/>
                  </a:cxn>
                  <a:cxn ang="0">
                    <a:pos x="28" y="104"/>
                  </a:cxn>
                  <a:cxn ang="0">
                    <a:pos x="36" y="120"/>
                  </a:cxn>
                  <a:cxn ang="0">
                    <a:pos x="44" y="138"/>
                  </a:cxn>
                  <a:cxn ang="0">
                    <a:pos x="52" y="149"/>
                  </a:cxn>
                  <a:cxn ang="0">
                    <a:pos x="57" y="161"/>
                  </a:cxn>
                  <a:cxn ang="0">
                    <a:pos x="62" y="176"/>
                  </a:cxn>
                  <a:cxn ang="0">
                    <a:pos x="74" y="191"/>
                  </a:cxn>
                  <a:cxn ang="0">
                    <a:pos x="87" y="203"/>
                  </a:cxn>
                  <a:cxn ang="0">
                    <a:pos x="103" y="212"/>
                  </a:cxn>
                  <a:cxn ang="0">
                    <a:pos x="117" y="217"/>
                  </a:cxn>
                  <a:cxn ang="0">
                    <a:pos x="127" y="229"/>
                  </a:cxn>
                  <a:cxn ang="0">
                    <a:pos x="141" y="235"/>
                  </a:cxn>
                  <a:cxn ang="0">
                    <a:pos x="147" y="225"/>
                  </a:cxn>
                  <a:cxn ang="0">
                    <a:pos x="150" y="215"/>
                  </a:cxn>
                  <a:cxn ang="0">
                    <a:pos x="151" y="206"/>
                  </a:cxn>
                  <a:cxn ang="0">
                    <a:pos x="150" y="192"/>
                  </a:cxn>
                  <a:cxn ang="0">
                    <a:pos x="154" y="181"/>
                  </a:cxn>
                  <a:cxn ang="0">
                    <a:pos x="154" y="172"/>
                  </a:cxn>
                  <a:cxn ang="0">
                    <a:pos x="156" y="156"/>
                  </a:cxn>
                  <a:cxn ang="0">
                    <a:pos x="143" y="149"/>
                  </a:cxn>
                  <a:cxn ang="0">
                    <a:pos x="131" y="151"/>
                  </a:cxn>
                  <a:cxn ang="0">
                    <a:pos x="123" y="138"/>
                  </a:cxn>
                  <a:cxn ang="0">
                    <a:pos x="109" y="136"/>
                  </a:cxn>
                  <a:cxn ang="0">
                    <a:pos x="101" y="129"/>
                  </a:cxn>
                  <a:cxn ang="0">
                    <a:pos x="95" y="119"/>
                  </a:cxn>
                  <a:cxn ang="0">
                    <a:pos x="90" y="111"/>
                  </a:cxn>
                  <a:cxn ang="0">
                    <a:pos x="91" y="105"/>
                  </a:cxn>
                  <a:cxn ang="0">
                    <a:pos x="92" y="98"/>
                  </a:cxn>
                  <a:cxn ang="0">
                    <a:pos x="97" y="87"/>
                  </a:cxn>
                  <a:cxn ang="0">
                    <a:pos x="102" y="74"/>
                  </a:cxn>
                  <a:cxn ang="0">
                    <a:pos x="113" y="65"/>
                  </a:cxn>
                  <a:cxn ang="0">
                    <a:pos x="123" y="63"/>
                  </a:cxn>
                  <a:cxn ang="0">
                    <a:pos x="133" y="60"/>
                  </a:cxn>
                  <a:cxn ang="0">
                    <a:pos x="138" y="57"/>
                  </a:cxn>
                  <a:cxn ang="0">
                    <a:pos x="134" y="50"/>
                  </a:cxn>
                  <a:cxn ang="0">
                    <a:pos x="133" y="37"/>
                  </a:cxn>
                  <a:cxn ang="0">
                    <a:pos x="125" y="34"/>
                  </a:cxn>
                  <a:cxn ang="0">
                    <a:pos x="118" y="33"/>
                  </a:cxn>
                  <a:cxn ang="0">
                    <a:pos x="110" y="32"/>
                  </a:cxn>
                  <a:cxn ang="0">
                    <a:pos x="102" y="29"/>
                  </a:cxn>
                  <a:cxn ang="0">
                    <a:pos x="98" y="22"/>
                  </a:cxn>
                  <a:cxn ang="0">
                    <a:pos x="91" y="12"/>
                  </a:cxn>
                  <a:cxn ang="0">
                    <a:pos x="82" y="4"/>
                  </a:cxn>
                  <a:cxn ang="0">
                    <a:pos x="74" y="0"/>
                  </a:cxn>
                  <a:cxn ang="0">
                    <a:pos x="76" y="6"/>
                  </a:cxn>
                  <a:cxn ang="0">
                    <a:pos x="74" y="12"/>
                  </a:cxn>
                  <a:cxn ang="0">
                    <a:pos x="66" y="26"/>
                  </a:cxn>
                  <a:cxn ang="0">
                    <a:pos x="45" y="37"/>
                  </a:cxn>
                  <a:cxn ang="0">
                    <a:pos x="38" y="43"/>
                  </a:cxn>
                  <a:cxn ang="0">
                    <a:pos x="35" y="53"/>
                  </a:cxn>
                  <a:cxn ang="0">
                    <a:pos x="31" y="59"/>
                  </a:cxn>
                  <a:cxn ang="0">
                    <a:pos x="28" y="62"/>
                  </a:cxn>
                  <a:cxn ang="0">
                    <a:pos x="23" y="57"/>
                  </a:cxn>
                  <a:cxn ang="0">
                    <a:pos x="16" y="54"/>
                  </a:cxn>
                  <a:cxn ang="0">
                    <a:pos x="11" y="54"/>
                  </a:cxn>
                  <a:cxn ang="0">
                    <a:pos x="14" y="50"/>
                  </a:cxn>
                </a:cxnLst>
                <a:rect l="0" t="0" r="r" b="b"/>
                <a:pathLst>
                  <a:path w="157" h="236">
                    <a:moveTo>
                      <a:pt x="14" y="43"/>
                    </a:moveTo>
                    <a:lnTo>
                      <a:pt x="12" y="42"/>
                    </a:lnTo>
                    <a:lnTo>
                      <a:pt x="10" y="44"/>
                    </a:lnTo>
                    <a:lnTo>
                      <a:pt x="9" y="46"/>
                    </a:lnTo>
                    <a:lnTo>
                      <a:pt x="7" y="46"/>
                    </a:lnTo>
                    <a:lnTo>
                      <a:pt x="6" y="50"/>
                    </a:lnTo>
                    <a:lnTo>
                      <a:pt x="4" y="50"/>
                    </a:lnTo>
                    <a:lnTo>
                      <a:pt x="2" y="53"/>
                    </a:lnTo>
                    <a:lnTo>
                      <a:pt x="0" y="55"/>
                    </a:lnTo>
                    <a:lnTo>
                      <a:pt x="0" y="58"/>
                    </a:lnTo>
                    <a:lnTo>
                      <a:pt x="1" y="60"/>
                    </a:lnTo>
                    <a:lnTo>
                      <a:pt x="2" y="63"/>
                    </a:lnTo>
                    <a:lnTo>
                      <a:pt x="2" y="65"/>
                    </a:lnTo>
                    <a:lnTo>
                      <a:pt x="3" y="67"/>
                    </a:lnTo>
                    <a:lnTo>
                      <a:pt x="5" y="68"/>
                    </a:lnTo>
                    <a:lnTo>
                      <a:pt x="6" y="71"/>
                    </a:lnTo>
                    <a:lnTo>
                      <a:pt x="5" y="74"/>
                    </a:lnTo>
                    <a:lnTo>
                      <a:pt x="3" y="74"/>
                    </a:lnTo>
                    <a:lnTo>
                      <a:pt x="2" y="76"/>
                    </a:lnTo>
                    <a:lnTo>
                      <a:pt x="3" y="78"/>
                    </a:lnTo>
                    <a:lnTo>
                      <a:pt x="7" y="80"/>
                    </a:lnTo>
                    <a:lnTo>
                      <a:pt x="11" y="81"/>
                    </a:lnTo>
                    <a:lnTo>
                      <a:pt x="15" y="84"/>
                    </a:lnTo>
                    <a:lnTo>
                      <a:pt x="16" y="86"/>
                    </a:lnTo>
                    <a:lnTo>
                      <a:pt x="19" y="89"/>
                    </a:lnTo>
                    <a:lnTo>
                      <a:pt x="21" y="91"/>
                    </a:lnTo>
                    <a:lnTo>
                      <a:pt x="21" y="95"/>
                    </a:lnTo>
                    <a:lnTo>
                      <a:pt x="24" y="99"/>
                    </a:lnTo>
                    <a:lnTo>
                      <a:pt x="26" y="102"/>
                    </a:lnTo>
                    <a:lnTo>
                      <a:pt x="28" y="104"/>
                    </a:lnTo>
                    <a:lnTo>
                      <a:pt x="30" y="107"/>
                    </a:lnTo>
                    <a:lnTo>
                      <a:pt x="33" y="110"/>
                    </a:lnTo>
                    <a:lnTo>
                      <a:pt x="32" y="114"/>
                    </a:lnTo>
                    <a:lnTo>
                      <a:pt x="34" y="116"/>
                    </a:lnTo>
                    <a:lnTo>
                      <a:pt x="36" y="120"/>
                    </a:lnTo>
                    <a:lnTo>
                      <a:pt x="38" y="124"/>
                    </a:lnTo>
                    <a:lnTo>
                      <a:pt x="39" y="128"/>
                    </a:lnTo>
                    <a:lnTo>
                      <a:pt x="41" y="132"/>
                    </a:lnTo>
                    <a:lnTo>
                      <a:pt x="42" y="136"/>
                    </a:lnTo>
                    <a:lnTo>
                      <a:pt x="44" y="138"/>
                    </a:lnTo>
                    <a:lnTo>
                      <a:pt x="46" y="141"/>
                    </a:lnTo>
                    <a:lnTo>
                      <a:pt x="45" y="144"/>
                    </a:lnTo>
                    <a:lnTo>
                      <a:pt x="48" y="146"/>
                    </a:lnTo>
                    <a:lnTo>
                      <a:pt x="50" y="147"/>
                    </a:lnTo>
                    <a:lnTo>
                      <a:pt x="52" y="149"/>
                    </a:lnTo>
                    <a:lnTo>
                      <a:pt x="52" y="153"/>
                    </a:lnTo>
                    <a:lnTo>
                      <a:pt x="54" y="156"/>
                    </a:lnTo>
                    <a:lnTo>
                      <a:pt x="56" y="157"/>
                    </a:lnTo>
                    <a:lnTo>
                      <a:pt x="57" y="159"/>
                    </a:lnTo>
                    <a:lnTo>
                      <a:pt x="57" y="161"/>
                    </a:lnTo>
                    <a:lnTo>
                      <a:pt x="59" y="163"/>
                    </a:lnTo>
                    <a:lnTo>
                      <a:pt x="61" y="168"/>
                    </a:lnTo>
                    <a:lnTo>
                      <a:pt x="63" y="171"/>
                    </a:lnTo>
                    <a:lnTo>
                      <a:pt x="64" y="173"/>
                    </a:lnTo>
                    <a:lnTo>
                      <a:pt x="62" y="176"/>
                    </a:lnTo>
                    <a:lnTo>
                      <a:pt x="63" y="178"/>
                    </a:lnTo>
                    <a:lnTo>
                      <a:pt x="63" y="181"/>
                    </a:lnTo>
                    <a:lnTo>
                      <a:pt x="66" y="184"/>
                    </a:lnTo>
                    <a:lnTo>
                      <a:pt x="69" y="189"/>
                    </a:lnTo>
                    <a:lnTo>
                      <a:pt x="74" y="191"/>
                    </a:lnTo>
                    <a:lnTo>
                      <a:pt x="75" y="193"/>
                    </a:lnTo>
                    <a:lnTo>
                      <a:pt x="76" y="196"/>
                    </a:lnTo>
                    <a:lnTo>
                      <a:pt x="80" y="199"/>
                    </a:lnTo>
                    <a:lnTo>
                      <a:pt x="84" y="200"/>
                    </a:lnTo>
                    <a:lnTo>
                      <a:pt x="87" y="203"/>
                    </a:lnTo>
                    <a:lnTo>
                      <a:pt x="89" y="203"/>
                    </a:lnTo>
                    <a:lnTo>
                      <a:pt x="92" y="205"/>
                    </a:lnTo>
                    <a:lnTo>
                      <a:pt x="95" y="207"/>
                    </a:lnTo>
                    <a:lnTo>
                      <a:pt x="99" y="208"/>
                    </a:lnTo>
                    <a:lnTo>
                      <a:pt x="103" y="212"/>
                    </a:lnTo>
                    <a:lnTo>
                      <a:pt x="107" y="213"/>
                    </a:lnTo>
                    <a:lnTo>
                      <a:pt x="110" y="213"/>
                    </a:lnTo>
                    <a:lnTo>
                      <a:pt x="113" y="216"/>
                    </a:lnTo>
                    <a:lnTo>
                      <a:pt x="114" y="219"/>
                    </a:lnTo>
                    <a:lnTo>
                      <a:pt x="117" y="217"/>
                    </a:lnTo>
                    <a:lnTo>
                      <a:pt x="119" y="219"/>
                    </a:lnTo>
                    <a:lnTo>
                      <a:pt x="122" y="221"/>
                    </a:lnTo>
                    <a:lnTo>
                      <a:pt x="124" y="222"/>
                    </a:lnTo>
                    <a:lnTo>
                      <a:pt x="124" y="226"/>
                    </a:lnTo>
                    <a:lnTo>
                      <a:pt x="127" y="229"/>
                    </a:lnTo>
                    <a:lnTo>
                      <a:pt x="130" y="230"/>
                    </a:lnTo>
                    <a:lnTo>
                      <a:pt x="133" y="233"/>
                    </a:lnTo>
                    <a:lnTo>
                      <a:pt x="135" y="236"/>
                    </a:lnTo>
                    <a:lnTo>
                      <a:pt x="137" y="235"/>
                    </a:lnTo>
                    <a:lnTo>
                      <a:pt x="141" y="235"/>
                    </a:lnTo>
                    <a:lnTo>
                      <a:pt x="143" y="233"/>
                    </a:lnTo>
                    <a:lnTo>
                      <a:pt x="144" y="230"/>
                    </a:lnTo>
                    <a:lnTo>
                      <a:pt x="144" y="228"/>
                    </a:lnTo>
                    <a:lnTo>
                      <a:pt x="145" y="226"/>
                    </a:lnTo>
                    <a:lnTo>
                      <a:pt x="147" y="225"/>
                    </a:lnTo>
                    <a:lnTo>
                      <a:pt x="148" y="223"/>
                    </a:lnTo>
                    <a:lnTo>
                      <a:pt x="146" y="221"/>
                    </a:lnTo>
                    <a:lnTo>
                      <a:pt x="148" y="220"/>
                    </a:lnTo>
                    <a:lnTo>
                      <a:pt x="150" y="218"/>
                    </a:lnTo>
                    <a:lnTo>
                      <a:pt x="150" y="215"/>
                    </a:lnTo>
                    <a:lnTo>
                      <a:pt x="152" y="215"/>
                    </a:lnTo>
                    <a:lnTo>
                      <a:pt x="154" y="213"/>
                    </a:lnTo>
                    <a:lnTo>
                      <a:pt x="154" y="211"/>
                    </a:lnTo>
                    <a:lnTo>
                      <a:pt x="155" y="208"/>
                    </a:lnTo>
                    <a:cubicBezTo>
                      <a:pt x="153" y="206"/>
                      <a:pt x="151" y="206"/>
                      <a:pt x="151" y="206"/>
                    </a:cubicBezTo>
                    <a:lnTo>
                      <a:pt x="149" y="201"/>
                    </a:lnTo>
                    <a:lnTo>
                      <a:pt x="149" y="198"/>
                    </a:lnTo>
                    <a:lnTo>
                      <a:pt x="150" y="196"/>
                    </a:lnTo>
                    <a:lnTo>
                      <a:pt x="152" y="194"/>
                    </a:lnTo>
                    <a:lnTo>
                      <a:pt x="150" y="192"/>
                    </a:lnTo>
                    <a:lnTo>
                      <a:pt x="149" y="190"/>
                    </a:lnTo>
                    <a:lnTo>
                      <a:pt x="150" y="188"/>
                    </a:lnTo>
                    <a:lnTo>
                      <a:pt x="151" y="185"/>
                    </a:lnTo>
                    <a:lnTo>
                      <a:pt x="153" y="184"/>
                    </a:lnTo>
                    <a:lnTo>
                      <a:pt x="154" y="181"/>
                    </a:lnTo>
                    <a:lnTo>
                      <a:pt x="156" y="181"/>
                    </a:lnTo>
                    <a:lnTo>
                      <a:pt x="155" y="179"/>
                    </a:lnTo>
                    <a:lnTo>
                      <a:pt x="154" y="176"/>
                    </a:lnTo>
                    <a:lnTo>
                      <a:pt x="153" y="174"/>
                    </a:lnTo>
                    <a:lnTo>
                      <a:pt x="154" y="172"/>
                    </a:lnTo>
                    <a:lnTo>
                      <a:pt x="154" y="164"/>
                    </a:lnTo>
                    <a:lnTo>
                      <a:pt x="155" y="162"/>
                    </a:lnTo>
                    <a:lnTo>
                      <a:pt x="157" y="161"/>
                    </a:lnTo>
                    <a:lnTo>
                      <a:pt x="157" y="159"/>
                    </a:lnTo>
                    <a:lnTo>
                      <a:pt x="156" y="156"/>
                    </a:lnTo>
                    <a:lnTo>
                      <a:pt x="154" y="152"/>
                    </a:lnTo>
                    <a:lnTo>
                      <a:pt x="153" y="150"/>
                    </a:lnTo>
                    <a:lnTo>
                      <a:pt x="146" y="150"/>
                    </a:lnTo>
                    <a:lnTo>
                      <a:pt x="144" y="149"/>
                    </a:lnTo>
                    <a:lnTo>
                      <a:pt x="143" y="149"/>
                    </a:lnTo>
                    <a:lnTo>
                      <a:pt x="141" y="150"/>
                    </a:lnTo>
                    <a:lnTo>
                      <a:pt x="139" y="152"/>
                    </a:lnTo>
                    <a:lnTo>
                      <a:pt x="137" y="152"/>
                    </a:lnTo>
                    <a:lnTo>
                      <a:pt x="136" y="151"/>
                    </a:lnTo>
                    <a:lnTo>
                      <a:pt x="131" y="151"/>
                    </a:lnTo>
                    <a:lnTo>
                      <a:pt x="132" y="135"/>
                    </a:lnTo>
                    <a:lnTo>
                      <a:pt x="132" y="133"/>
                    </a:lnTo>
                    <a:lnTo>
                      <a:pt x="131" y="131"/>
                    </a:lnTo>
                    <a:lnTo>
                      <a:pt x="129" y="131"/>
                    </a:lnTo>
                    <a:lnTo>
                      <a:pt x="123" y="138"/>
                    </a:lnTo>
                    <a:lnTo>
                      <a:pt x="119" y="139"/>
                    </a:lnTo>
                    <a:lnTo>
                      <a:pt x="116" y="139"/>
                    </a:lnTo>
                    <a:lnTo>
                      <a:pt x="111" y="139"/>
                    </a:lnTo>
                    <a:lnTo>
                      <a:pt x="111" y="136"/>
                    </a:lnTo>
                    <a:lnTo>
                      <a:pt x="109" y="136"/>
                    </a:lnTo>
                    <a:lnTo>
                      <a:pt x="109" y="134"/>
                    </a:lnTo>
                    <a:lnTo>
                      <a:pt x="108" y="133"/>
                    </a:lnTo>
                    <a:lnTo>
                      <a:pt x="99" y="132"/>
                    </a:lnTo>
                    <a:lnTo>
                      <a:pt x="99" y="131"/>
                    </a:lnTo>
                    <a:lnTo>
                      <a:pt x="101" y="129"/>
                    </a:lnTo>
                    <a:lnTo>
                      <a:pt x="101" y="127"/>
                    </a:lnTo>
                    <a:lnTo>
                      <a:pt x="99" y="124"/>
                    </a:lnTo>
                    <a:lnTo>
                      <a:pt x="99" y="122"/>
                    </a:lnTo>
                    <a:lnTo>
                      <a:pt x="96" y="121"/>
                    </a:lnTo>
                    <a:lnTo>
                      <a:pt x="95" y="119"/>
                    </a:lnTo>
                    <a:lnTo>
                      <a:pt x="93" y="118"/>
                    </a:lnTo>
                    <a:lnTo>
                      <a:pt x="92" y="116"/>
                    </a:lnTo>
                    <a:lnTo>
                      <a:pt x="90" y="115"/>
                    </a:lnTo>
                    <a:lnTo>
                      <a:pt x="91" y="113"/>
                    </a:lnTo>
                    <a:lnTo>
                      <a:pt x="90" y="111"/>
                    </a:lnTo>
                    <a:lnTo>
                      <a:pt x="89" y="111"/>
                    </a:lnTo>
                    <a:lnTo>
                      <a:pt x="89" y="109"/>
                    </a:lnTo>
                    <a:lnTo>
                      <a:pt x="89" y="107"/>
                    </a:lnTo>
                    <a:lnTo>
                      <a:pt x="90" y="106"/>
                    </a:lnTo>
                    <a:lnTo>
                      <a:pt x="91" y="105"/>
                    </a:lnTo>
                    <a:lnTo>
                      <a:pt x="91" y="104"/>
                    </a:lnTo>
                    <a:lnTo>
                      <a:pt x="91" y="104"/>
                    </a:lnTo>
                    <a:lnTo>
                      <a:pt x="90" y="102"/>
                    </a:lnTo>
                    <a:lnTo>
                      <a:pt x="91" y="100"/>
                    </a:lnTo>
                    <a:lnTo>
                      <a:pt x="92" y="98"/>
                    </a:lnTo>
                    <a:lnTo>
                      <a:pt x="93" y="95"/>
                    </a:lnTo>
                    <a:lnTo>
                      <a:pt x="95" y="94"/>
                    </a:lnTo>
                    <a:lnTo>
                      <a:pt x="97" y="93"/>
                    </a:lnTo>
                    <a:lnTo>
                      <a:pt x="97" y="90"/>
                    </a:lnTo>
                    <a:lnTo>
                      <a:pt x="97" y="87"/>
                    </a:lnTo>
                    <a:lnTo>
                      <a:pt x="97" y="84"/>
                    </a:lnTo>
                    <a:lnTo>
                      <a:pt x="99" y="81"/>
                    </a:lnTo>
                    <a:lnTo>
                      <a:pt x="100" y="79"/>
                    </a:lnTo>
                    <a:lnTo>
                      <a:pt x="100" y="75"/>
                    </a:lnTo>
                    <a:lnTo>
                      <a:pt x="102" y="74"/>
                    </a:lnTo>
                    <a:lnTo>
                      <a:pt x="104" y="71"/>
                    </a:lnTo>
                    <a:lnTo>
                      <a:pt x="106" y="69"/>
                    </a:lnTo>
                    <a:lnTo>
                      <a:pt x="108" y="68"/>
                    </a:lnTo>
                    <a:lnTo>
                      <a:pt x="110" y="66"/>
                    </a:lnTo>
                    <a:lnTo>
                      <a:pt x="113" y="65"/>
                    </a:lnTo>
                    <a:lnTo>
                      <a:pt x="115" y="63"/>
                    </a:lnTo>
                    <a:lnTo>
                      <a:pt x="115" y="64"/>
                    </a:lnTo>
                    <a:lnTo>
                      <a:pt x="120" y="64"/>
                    </a:lnTo>
                    <a:lnTo>
                      <a:pt x="121" y="64"/>
                    </a:lnTo>
                    <a:cubicBezTo>
                      <a:pt x="121" y="64"/>
                      <a:pt x="122" y="63"/>
                      <a:pt x="123" y="63"/>
                    </a:cubicBezTo>
                    <a:lnTo>
                      <a:pt x="124" y="61"/>
                    </a:lnTo>
                    <a:lnTo>
                      <a:pt x="126" y="60"/>
                    </a:lnTo>
                    <a:lnTo>
                      <a:pt x="127" y="59"/>
                    </a:lnTo>
                    <a:lnTo>
                      <a:pt x="130" y="59"/>
                    </a:lnTo>
                    <a:lnTo>
                      <a:pt x="133" y="60"/>
                    </a:lnTo>
                    <a:lnTo>
                      <a:pt x="133" y="62"/>
                    </a:lnTo>
                    <a:lnTo>
                      <a:pt x="135" y="61"/>
                    </a:lnTo>
                    <a:lnTo>
                      <a:pt x="137" y="61"/>
                    </a:lnTo>
                    <a:lnTo>
                      <a:pt x="137" y="58"/>
                    </a:lnTo>
                    <a:lnTo>
                      <a:pt x="138" y="57"/>
                    </a:lnTo>
                    <a:lnTo>
                      <a:pt x="137" y="57"/>
                    </a:lnTo>
                    <a:lnTo>
                      <a:pt x="134" y="55"/>
                    </a:lnTo>
                    <a:lnTo>
                      <a:pt x="132" y="55"/>
                    </a:lnTo>
                    <a:lnTo>
                      <a:pt x="132" y="52"/>
                    </a:lnTo>
                    <a:lnTo>
                      <a:pt x="134" y="50"/>
                    </a:lnTo>
                    <a:lnTo>
                      <a:pt x="134" y="47"/>
                    </a:lnTo>
                    <a:lnTo>
                      <a:pt x="136" y="44"/>
                    </a:lnTo>
                    <a:lnTo>
                      <a:pt x="137" y="41"/>
                    </a:lnTo>
                    <a:lnTo>
                      <a:pt x="135" y="38"/>
                    </a:lnTo>
                    <a:lnTo>
                      <a:pt x="133" y="37"/>
                    </a:lnTo>
                    <a:lnTo>
                      <a:pt x="132" y="37"/>
                    </a:lnTo>
                    <a:lnTo>
                      <a:pt x="130" y="35"/>
                    </a:lnTo>
                    <a:lnTo>
                      <a:pt x="129" y="33"/>
                    </a:lnTo>
                    <a:lnTo>
                      <a:pt x="127" y="33"/>
                    </a:lnTo>
                    <a:lnTo>
                      <a:pt x="125" y="34"/>
                    </a:lnTo>
                    <a:lnTo>
                      <a:pt x="122" y="33"/>
                    </a:lnTo>
                    <a:lnTo>
                      <a:pt x="122" y="32"/>
                    </a:lnTo>
                    <a:lnTo>
                      <a:pt x="120" y="30"/>
                    </a:lnTo>
                    <a:lnTo>
                      <a:pt x="119" y="31"/>
                    </a:lnTo>
                    <a:lnTo>
                      <a:pt x="118" y="33"/>
                    </a:lnTo>
                    <a:lnTo>
                      <a:pt x="117" y="32"/>
                    </a:lnTo>
                    <a:lnTo>
                      <a:pt x="115" y="33"/>
                    </a:lnTo>
                    <a:lnTo>
                      <a:pt x="113" y="33"/>
                    </a:lnTo>
                    <a:lnTo>
                      <a:pt x="111" y="33"/>
                    </a:lnTo>
                    <a:lnTo>
                      <a:pt x="110" y="32"/>
                    </a:lnTo>
                    <a:lnTo>
                      <a:pt x="108" y="32"/>
                    </a:lnTo>
                    <a:lnTo>
                      <a:pt x="106" y="33"/>
                    </a:lnTo>
                    <a:lnTo>
                      <a:pt x="105" y="32"/>
                    </a:lnTo>
                    <a:lnTo>
                      <a:pt x="104" y="30"/>
                    </a:lnTo>
                    <a:lnTo>
                      <a:pt x="102" y="29"/>
                    </a:lnTo>
                    <a:lnTo>
                      <a:pt x="102" y="27"/>
                    </a:lnTo>
                    <a:lnTo>
                      <a:pt x="102" y="24"/>
                    </a:lnTo>
                    <a:lnTo>
                      <a:pt x="102" y="22"/>
                    </a:lnTo>
                    <a:lnTo>
                      <a:pt x="99" y="22"/>
                    </a:lnTo>
                    <a:lnTo>
                      <a:pt x="98" y="22"/>
                    </a:lnTo>
                    <a:lnTo>
                      <a:pt x="97" y="19"/>
                    </a:lnTo>
                    <a:lnTo>
                      <a:pt x="96" y="16"/>
                    </a:lnTo>
                    <a:lnTo>
                      <a:pt x="95" y="15"/>
                    </a:lnTo>
                    <a:lnTo>
                      <a:pt x="92" y="15"/>
                    </a:lnTo>
                    <a:lnTo>
                      <a:pt x="91" y="12"/>
                    </a:lnTo>
                    <a:lnTo>
                      <a:pt x="88" y="12"/>
                    </a:lnTo>
                    <a:lnTo>
                      <a:pt x="88" y="9"/>
                    </a:lnTo>
                    <a:lnTo>
                      <a:pt x="86" y="8"/>
                    </a:lnTo>
                    <a:lnTo>
                      <a:pt x="85" y="5"/>
                    </a:lnTo>
                    <a:lnTo>
                      <a:pt x="82" y="4"/>
                    </a:lnTo>
                    <a:lnTo>
                      <a:pt x="81" y="2"/>
                    </a:lnTo>
                    <a:lnTo>
                      <a:pt x="78" y="0"/>
                    </a:lnTo>
                    <a:lnTo>
                      <a:pt x="77" y="0"/>
                    </a:lnTo>
                    <a:lnTo>
                      <a:pt x="75" y="0"/>
                    </a:lnTo>
                    <a:lnTo>
                      <a:pt x="74" y="0"/>
                    </a:lnTo>
                    <a:lnTo>
                      <a:pt x="71" y="2"/>
                    </a:lnTo>
                    <a:lnTo>
                      <a:pt x="71" y="3"/>
                    </a:lnTo>
                    <a:lnTo>
                      <a:pt x="73" y="3"/>
                    </a:lnTo>
                    <a:lnTo>
                      <a:pt x="74" y="5"/>
                    </a:lnTo>
                    <a:lnTo>
                      <a:pt x="76" y="6"/>
                    </a:lnTo>
                    <a:lnTo>
                      <a:pt x="76" y="7"/>
                    </a:lnTo>
                    <a:lnTo>
                      <a:pt x="75" y="9"/>
                    </a:lnTo>
                    <a:lnTo>
                      <a:pt x="76" y="10"/>
                    </a:lnTo>
                    <a:lnTo>
                      <a:pt x="76" y="12"/>
                    </a:lnTo>
                    <a:lnTo>
                      <a:pt x="74" y="12"/>
                    </a:lnTo>
                    <a:lnTo>
                      <a:pt x="74" y="15"/>
                    </a:lnTo>
                    <a:lnTo>
                      <a:pt x="73" y="17"/>
                    </a:lnTo>
                    <a:lnTo>
                      <a:pt x="72" y="19"/>
                    </a:lnTo>
                    <a:lnTo>
                      <a:pt x="69" y="23"/>
                    </a:lnTo>
                    <a:lnTo>
                      <a:pt x="66" y="26"/>
                    </a:lnTo>
                    <a:lnTo>
                      <a:pt x="63" y="28"/>
                    </a:lnTo>
                    <a:lnTo>
                      <a:pt x="59" y="32"/>
                    </a:lnTo>
                    <a:lnTo>
                      <a:pt x="55" y="34"/>
                    </a:lnTo>
                    <a:lnTo>
                      <a:pt x="49" y="35"/>
                    </a:lnTo>
                    <a:lnTo>
                      <a:pt x="45" y="37"/>
                    </a:lnTo>
                    <a:lnTo>
                      <a:pt x="42" y="39"/>
                    </a:lnTo>
                    <a:lnTo>
                      <a:pt x="40" y="40"/>
                    </a:lnTo>
                    <a:lnTo>
                      <a:pt x="39" y="42"/>
                    </a:lnTo>
                    <a:lnTo>
                      <a:pt x="39" y="44"/>
                    </a:lnTo>
                    <a:lnTo>
                      <a:pt x="38" y="43"/>
                    </a:lnTo>
                    <a:lnTo>
                      <a:pt x="37" y="45"/>
                    </a:lnTo>
                    <a:lnTo>
                      <a:pt x="37" y="47"/>
                    </a:lnTo>
                    <a:lnTo>
                      <a:pt x="36" y="49"/>
                    </a:lnTo>
                    <a:lnTo>
                      <a:pt x="35" y="51"/>
                    </a:lnTo>
                    <a:lnTo>
                      <a:pt x="35" y="53"/>
                    </a:lnTo>
                    <a:lnTo>
                      <a:pt x="34" y="54"/>
                    </a:lnTo>
                    <a:lnTo>
                      <a:pt x="34" y="56"/>
                    </a:lnTo>
                    <a:lnTo>
                      <a:pt x="34" y="57"/>
                    </a:lnTo>
                    <a:lnTo>
                      <a:pt x="33" y="58"/>
                    </a:lnTo>
                    <a:lnTo>
                      <a:pt x="31" y="59"/>
                    </a:lnTo>
                    <a:lnTo>
                      <a:pt x="31" y="60"/>
                    </a:lnTo>
                    <a:lnTo>
                      <a:pt x="30" y="60"/>
                    </a:lnTo>
                    <a:lnTo>
                      <a:pt x="30" y="62"/>
                    </a:lnTo>
                    <a:lnTo>
                      <a:pt x="29" y="63"/>
                    </a:lnTo>
                    <a:lnTo>
                      <a:pt x="28" y="62"/>
                    </a:lnTo>
                    <a:lnTo>
                      <a:pt x="27" y="62"/>
                    </a:lnTo>
                    <a:lnTo>
                      <a:pt x="25" y="62"/>
                    </a:lnTo>
                    <a:lnTo>
                      <a:pt x="24" y="60"/>
                    </a:lnTo>
                    <a:lnTo>
                      <a:pt x="23" y="58"/>
                    </a:lnTo>
                    <a:lnTo>
                      <a:pt x="23" y="57"/>
                    </a:lnTo>
                    <a:lnTo>
                      <a:pt x="21" y="56"/>
                    </a:lnTo>
                    <a:lnTo>
                      <a:pt x="20" y="56"/>
                    </a:lnTo>
                    <a:lnTo>
                      <a:pt x="19" y="56"/>
                    </a:lnTo>
                    <a:lnTo>
                      <a:pt x="17" y="55"/>
                    </a:lnTo>
                    <a:lnTo>
                      <a:pt x="16" y="54"/>
                    </a:lnTo>
                    <a:lnTo>
                      <a:pt x="14" y="54"/>
                    </a:lnTo>
                    <a:lnTo>
                      <a:pt x="13" y="56"/>
                    </a:lnTo>
                    <a:lnTo>
                      <a:pt x="12" y="57"/>
                    </a:lnTo>
                    <a:lnTo>
                      <a:pt x="11" y="56"/>
                    </a:lnTo>
                    <a:lnTo>
                      <a:pt x="11" y="54"/>
                    </a:lnTo>
                    <a:lnTo>
                      <a:pt x="12" y="53"/>
                    </a:lnTo>
                    <a:lnTo>
                      <a:pt x="11" y="52"/>
                    </a:lnTo>
                    <a:lnTo>
                      <a:pt x="10" y="51"/>
                    </a:lnTo>
                    <a:lnTo>
                      <a:pt x="11" y="50"/>
                    </a:lnTo>
                    <a:lnTo>
                      <a:pt x="14" y="50"/>
                    </a:lnTo>
                    <a:lnTo>
                      <a:pt x="15" y="48"/>
                    </a:lnTo>
                    <a:lnTo>
                      <a:pt x="14" y="46"/>
                    </a:lnTo>
                    <a:lnTo>
                      <a:pt x="14" y="44"/>
                    </a:lnTo>
                    <a:lnTo>
                      <a:pt x="14" y="43"/>
                    </a:ln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6" name="Freeform 18"/>
              <p:cNvSpPr>
                <a:spLocks/>
              </p:cNvSpPr>
              <p:nvPr/>
            </p:nvSpPr>
            <p:spPr bwMode="auto">
              <a:xfrm>
                <a:off x="6565773" y="3080848"/>
                <a:ext cx="676467" cy="765101"/>
              </a:xfrm>
              <a:custGeom>
                <a:avLst/>
                <a:gdLst/>
                <a:ahLst/>
                <a:cxnLst>
                  <a:cxn ang="0">
                    <a:pos x="7" y="104"/>
                  </a:cxn>
                  <a:cxn ang="0">
                    <a:pos x="9" y="112"/>
                  </a:cxn>
                  <a:cxn ang="0">
                    <a:pos x="16" y="120"/>
                  </a:cxn>
                  <a:cxn ang="0">
                    <a:pos x="14" y="126"/>
                  </a:cxn>
                  <a:cxn ang="0">
                    <a:pos x="12" y="130"/>
                  </a:cxn>
                  <a:cxn ang="0">
                    <a:pos x="14" y="136"/>
                  </a:cxn>
                  <a:cxn ang="0">
                    <a:pos x="17" y="144"/>
                  </a:cxn>
                  <a:cxn ang="0">
                    <a:pos x="20" y="153"/>
                  </a:cxn>
                  <a:cxn ang="0">
                    <a:pos x="22" y="162"/>
                  </a:cxn>
                  <a:cxn ang="0">
                    <a:pos x="25" y="167"/>
                  </a:cxn>
                  <a:cxn ang="0">
                    <a:pos x="33" y="164"/>
                  </a:cxn>
                  <a:cxn ang="0">
                    <a:pos x="36" y="158"/>
                  </a:cxn>
                  <a:cxn ang="0">
                    <a:pos x="42" y="153"/>
                  </a:cxn>
                  <a:cxn ang="0">
                    <a:pos x="48" y="156"/>
                  </a:cxn>
                  <a:cxn ang="0">
                    <a:pos x="63" y="158"/>
                  </a:cxn>
                  <a:cxn ang="0">
                    <a:pos x="64" y="162"/>
                  </a:cxn>
                  <a:cxn ang="0">
                    <a:pos x="66" y="164"/>
                  </a:cxn>
                  <a:cxn ang="0">
                    <a:pos x="71" y="155"/>
                  </a:cxn>
                  <a:cxn ang="0">
                    <a:pos x="87" y="157"/>
                  </a:cxn>
                  <a:cxn ang="0">
                    <a:pos x="94" y="132"/>
                  </a:cxn>
                  <a:cxn ang="0">
                    <a:pos x="98" y="123"/>
                  </a:cxn>
                  <a:cxn ang="0">
                    <a:pos x="126" y="118"/>
                  </a:cxn>
                  <a:cxn ang="0">
                    <a:pos x="144" y="121"/>
                  </a:cxn>
                  <a:cxn ang="0">
                    <a:pos x="146" y="112"/>
                  </a:cxn>
                  <a:cxn ang="0">
                    <a:pos x="146" y="108"/>
                  </a:cxn>
                  <a:cxn ang="0">
                    <a:pos x="141" y="104"/>
                  </a:cxn>
                  <a:cxn ang="0">
                    <a:pos x="136" y="97"/>
                  </a:cxn>
                  <a:cxn ang="0">
                    <a:pos x="138" y="89"/>
                  </a:cxn>
                  <a:cxn ang="0">
                    <a:pos x="130" y="87"/>
                  </a:cxn>
                  <a:cxn ang="0">
                    <a:pos x="114" y="82"/>
                  </a:cxn>
                  <a:cxn ang="0">
                    <a:pos x="112" y="67"/>
                  </a:cxn>
                  <a:cxn ang="0">
                    <a:pos x="111" y="58"/>
                  </a:cxn>
                  <a:cxn ang="0">
                    <a:pos x="109" y="54"/>
                  </a:cxn>
                  <a:cxn ang="0">
                    <a:pos x="105" y="52"/>
                  </a:cxn>
                  <a:cxn ang="0">
                    <a:pos x="93" y="49"/>
                  </a:cxn>
                  <a:cxn ang="0">
                    <a:pos x="88" y="45"/>
                  </a:cxn>
                  <a:cxn ang="0">
                    <a:pos x="83" y="43"/>
                  </a:cxn>
                  <a:cxn ang="0">
                    <a:pos x="79" y="39"/>
                  </a:cxn>
                  <a:cxn ang="0">
                    <a:pos x="74" y="40"/>
                  </a:cxn>
                  <a:cxn ang="0">
                    <a:pos x="70" y="37"/>
                  </a:cxn>
                  <a:cxn ang="0">
                    <a:pos x="63" y="37"/>
                  </a:cxn>
                  <a:cxn ang="0">
                    <a:pos x="56" y="32"/>
                  </a:cxn>
                  <a:cxn ang="0">
                    <a:pos x="51" y="25"/>
                  </a:cxn>
                  <a:cxn ang="0">
                    <a:pos x="49" y="12"/>
                  </a:cxn>
                  <a:cxn ang="0">
                    <a:pos x="51" y="2"/>
                  </a:cxn>
                  <a:cxn ang="0">
                    <a:pos x="48" y="3"/>
                  </a:cxn>
                  <a:cxn ang="0">
                    <a:pos x="43" y="2"/>
                  </a:cxn>
                  <a:cxn ang="0">
                    <a:pos x="37" y="4"/>
                  </a:cxn>
                  <a:cxn ang="0">
                    <a:pos x="34" y="6"/>
                  </a:cxn>
                  <a:cxn ang="0">
                    <a:pos x="28" y="14"/>
                  </a:cxn>
                  <a:cxn ang="0">
                    <a:pos x="21" y="15"/>
                  </a:cxn>
                  <a:cxn ang="0">
                    <a:pos x="16" y="18"/>
                  </a:cxn>
                  <a:cxn ang="0">
                    <a:pos x="11" y="20"/>
                  </a:cxn>
                  <a:cxn ang="0">
                    <a:pos x="8" y="22"/>
                  </a:cxn>
                  <a:cxn ang="0">
                    <a:pos x="9" y="32"/>
                  </a:cxn>
                  <a:cxn ang="0">
                    <a:pos x="8" y="46"/>
                  </a:cxn>
                  <a:cxn ang="0">
                    <a:pos x="7" y="54"/>
                  </a:cxn>
                  <a:cxn ang="0">
                    <a:pos x="4" y="62"/>
                  </a:cxn>
                  <a:cxn ang="0">
                    <a:pos x="3" y="71"/>
                  </a:cxn>
                  <a:cxn ang="0">
                    <a:pos x="8" y="83"/>
                  </a:cxn>
                  <a:cxn ang="0">
                    <a:pos x="2" y="90"/>
                  </a:cxn>
                  <a:cxn ang="0">
                    <a:pos x="2" y="95"/>
                  </a:cxn>
                </a:cxnLst>
                <a:rect l="0" t="0" r="r" b="b"/>
                <a:pathLst>
                  <a:path w="147" h="167">
                    <a:moveTo>
                      <a:pt x="4" y="100"/>
                    </a:moveTo>
                    <a:lnTo>
                      <a:pt x="7" y="102"/>
                    </a:lnTo>
                    <a:lnTo>
                      <a:pt x="6" y="103"/>
                    </a:lnTo>
                    <a:lnTo>
                      <a:pt x="7" y="104"/>
                    </a:lnTo>
                    <a:lnTo>
                      <a:pt x="8" y="106"/>
                    </a:lnTo>
                    <a:lnTo>
                      <a:pt x="8" y="109"/>
                    </a:lnTo>
                    <a:lnTo>
                      <a:pt x="8" y="110"/>
                    </a:lnTo>
                    <a:lnTo>
                      <a:pt x="9" y="112"/>
                    </a:lnTo>
                    <a:lnTo>
                      <a:pt x="8" y="114"/>
                    </a:lnTo>
                    <a:lnTo>
                      <a:pt x="10" y="116"/>
                    </a:lnTo>
                    <a:lnTo>
                      <a:pt x="13" y="118"/>
                    </a:lnTo>
                    <a:lnTo>
                      <a:pt x="16" y="120"/>
                    </a:lnTo>
                    <a:lnTo>
                      <a:pt x="14" y="121"/>
                    </a:lnTo>
                    <a:lnTo>
                      <a:pt x="13" y="124"/>
                    </a:lnTo>
                    <a:lnTo>
                      <a:pt x="12" y="125"/>
                    </a:lnTo>
                    <a:lnTo>
                      <a:pt x="14" y="126"/>
                    </a:lnTo>
                    <a:lnTo>
                      <a:pt x="14" y="128"/>
                    </a:lnTo>
                    <a:lnTo>
                      <a:pt x="12" y="129"/>
                    </a:lnTo>
                    <a:lnTo>
                      <a:pt x="10" y="129"/>
                    </a:lnTo>
                    <a:lnTo>
                      <a:pt x="12" y="130"/>
                    </a:lnTo>
                    <a:lnTo>
                      <a:pt x="12" y="132"/>
                    </a:lnTo>
                    <a:lnTo>
                      <a:pt x="11" y="133"/>
                    </a:lnTo>
                    <a:lnTo>
                      <a:pt x="12" y="135"/>
                    </a:lnTo>
                    <a:lnTo>
                      <a:pt x="14" y="136"/>
                    </a:lnTo>
                    <a:lnTo>
                      <a:pt x="14" y="137"/>
                    </a:lnTo>
                    <a:lnTo>
                      <a:pt x="13" y="140"/>
                    </a:lnTo>
                    <a:lnTo>
                      <a:pt x="16" y="141"/>
                    </a:lnTo>
                    <a:lnTo>
                      <a:pt x="17" y="144"/>
                    </a:lnTo>
                    <a:lnTo>
                      <a:pt x="19" y="146"/>
                    </a:lnTo>
                    <a:lnTo>
                      <a:pt x="18" y="148"/>
                    </a:lnTo>
                    <a:lnTo>
                      <a:pt x="18" y="151"/>
                    </a:lnTo>
                    <a:lnTo>
                      <a:pt x="20" y="153"/>
                    </a:lnTo>
                    <a:lnTo>
                      <a:pt x="20" y="156"/>
                    </a:lnTo>
                    <a:lnTo>
                      <a:pt x="21" y="158"/>
                    </a:lnTo>
                    <a:lnTo>
                      <a:pt x="21" y="160"/>
                    </a:lnTo>
                    <a:lnTo>
                      <a:pt x="22" y="162"/>
                    </a:lnTo>
                    <a:lnTo>
                      <a:pt x="22" y="164"/>
                    </a:lnTo>
                    <a:lnTo>
                      <a:pt x="21" y="166"/>
                    </a:lnTo>
                    <a:lnTo>
                      <a:pt x="23" y="167"/>
                    </a:lnTo>
                    <a:lnTo>
                      <a:pt x="25" y="167"/>
                    </a:lnTo>
                    <a:lnTo>
                      <a:pt x="28" y="167"/>
                    </a:lnTo>
                    <a:lnTo>
                      <a:pt x="31" y="166"/>
                    </a:lnTo>
                    <a:lnTo>
                      <a:pt x="31" y="164"/>
                    </a:lnTo>
                    <a:lnTo>
                      <a:pt x="33" y="164"/>
                    </a:lnTo>
                    <a:lnTo>
                      <a:pt x="33" y="162"/>
                    </a:lnTo>
                    <a:lnTo>
                      <a:pt x="34" y="161"/>
                    </a:lnTo>
                    <a:lnTo>
                      <a:pt x="36" y="161"/>
                    </a:lnTo>
                    <a:lnTo>
                      <a:pt x="36" y="158"/>
                    </a:lnTo>
                    <a:lnTo>
                      <a:pt x="38" y="157"/>
                    </a:lnTo>
                    <a:lnTo>
                      <a:pt x="40" y="157"/>
                    </a:lnTo>
                    <a:lnTo>
                      <a:pt x="42" y="156"/>
                    </a:lnTo>
                    <a:lnTo>
                      <a:pt x="42" y="153"/>
                    </a:lnTo>
                    <a:lnTo>
                      <a:pt x="43" y="152"/>
                    </a:lnTo>
                    <a:lnTo>
                      <a:pt x="44" y="153"/>
                    </a:lnTo>
                    <a:lnTo>
                      <a:pt x="46" y="154"/>
                    </a:lnTo>
                    <a:lnTo>
                      <a:pt x="48" y="156"/>
                    </a:lnTo>
                    <a:lnTo>
                      <a:pt x="50" y="157"/>
                    </a:lnTo>
                    <a:lnTo>
                      <a:pt x="59" y="156"/>
                    </a:lnTo>
                    <a:lnTo>
                      <a:pt x="61" y="158"/>
                    </a:lnTo>
                    <a:lnTo>
                      <a:pt x="63" y="158"/>
                    </a:lnTo>
                    <a:lnTo>
                      <a:pt x="63" y="159"/>
                    </a:lnTo>
                    <a:lnTo>
                      <a:pt x="63" y="161"/>
                    </a:lnTo>
                    <a:lnTo>
                      <a:pt x="64" y="161"/>
                    </a:lnTo>
                    <a:lnTo>
                      <a:pt x="64" y="162"/>
                    </a:lnTo>
                    <a:lnTo>
                      <a:pt x="65" y="164"/>
                    </a:lnTo>
                    <a:lnTo>
                      <a:pt x="66" y="165"/>
                    </a:lnTo>
                    <a:lnTo>
                      <a:pt x="66" y="167"/>
                    </a:lnTo>
                    <a:lnTo>
                      <a:pt x="66" y="164"/>
                    </a:lnTo>
                    <a:lnTo>
                      <a:pt x="68" y="162"/>
                    </a:lnTo>
                    <a:lnTo>
                      <a:pt x="70" y="160"/>
                    </a:lnTo>
                    <a:lnTo>
                      <a:pt x="70" y="157"/>
                    </a:lnTo>
                    <a:lnTo>
                      <a:pt x="71" y="155"/>
                    </a:lnTo>
                    <a:lnTo>
                      <a:pt x="85" y="155"/>
                    </a:lnTo>
                    <a:lnTo>
                      <a:pt x="85" y="157"/>
                    </a:lnTo>
                    <a:lnTo>
                      <a:pt x="87" y="159"/>
                    </a:lnTo>
                    <a:lnTo>
                      <a:pt x="87" y="157"/>
                    </a:lnTo>
                    <a:lnTo>
                      <a:pt x="88" y="154"/>
                    </a:lnTo>
                    <a:lnTo>
                      <a:pt x="92" y="142"/>
                    </a:lnTo>
                    <a:lnTo>
                      <a:pt x="92" y="135"/>
                    </a:lnTo>
                    <a:lnTo>
                      <a:pt x="94" y="132"/>
                    </a:lnTo>
                    <a:lnTo>
                      <a:pt x="96" y="130"/>
                    </a:lnTo>
                    <a:lnTo>
                      <a:pt x="97" y="128"/>
                    </a:lnTo>
                    <a:lnTo>
                      <a:pt x="98" y="125"/>
                    </a:lnTo>
                    <a:lnTo>
                      <a:pt x="98" y="123"/>
                    </a:lnTo>
                    <a:lnTo>
                      <a:pt x="106" y="121"/>
                    </a:lnTo>
                    <a:lnTo>
                      <a:pt x="113" y="120"/>
                    </a:lnTo>
                    <a:lnTo>
                      <a:pt x="120" y="119"/>
                    </a:lnTo>
                    <a:lnTo>
                      <a:pt x="126" y="118"/>
                    </a:lnTo>
                    <a:lnTo>
                      <a:pt x="132" y="119"/>
                    </a:lnTo>
                    <a:lnTo>
                      <a:pt x="142" y="125"/>
                    </a:lnTo>
                    <a:lnTo>
                      <a:pt x="143" y="124"/>
                    </a:lnTo>
                    <a:lnTo>
                      <a:pt x="144" y="121"/>
                    </a:lnTo>
                    <a:lnTo>
                      <a:pt x="145" y="118"/>
                    </a:lnTo>
                    <a:lnTo>
                      <a:pt x="146" y="116"/>
                    </a:lnTo>
                    <a:lnTo>
                      <a:pt x="147" y="114"/>
                    </a:lnTo>
                    <a:lnTo>
                      <a:pt x="146" y="112"/>
                    </a:lnTo>
                    <a:lnTo>
                      <a:pt x="145" y="110"/>
                    </a:lnTo>
                    <a:lnTo>
                      <a:pt x="145" y="108"/>
                    </a:lnTo>
                    <a:lnTo>
                      <a:pt x="145" y="108"/>
                    </a:lnTo>
                    <a:lnTo>
                      <a:pt x="146" y="108"/>
                    </a:lnTo>
                    <a:lnTo>
                      <a:pt x="145" y="108"/>
                    </a:lnTo>
                    <a:lnTo>
                      <a:pt x="145" y="106"/>
                    </a:lnTo>
                    <a:lnTo>
                      <a:pt x="143" y="104"/>
                    </a:lnTo>
                    <a:lnTo>
                      <a:pt x="141" y="104"/>
                    </a:lnTo>
                    <a:lnTo>
                      <a:pt x="140" y="102"/>
                    </a:lnTo>
                    <a:lnTo>
                      <a:pt x="138" y="102"/>
                    </a:lnTo>
                    <a:lnTo>
                      <a:pt x="138" y="100"/>
                    </a:lnTo>
                    <a:lnTo>
                      <a:pt x="136" y="97"/>
                    </a:lnTo>
                    <a:lnTo>
                      <a:pt x="137" y="95"/>
                    </a:lnTo>
                    <a:lnTo>
                      <a:pt x="136" y="93"/>
                    </a:lnTo>
                    <a:lnTo>
                      <a:pt x="137" y="92"/>
                    </a:lnTo>
                    <a:lnTo>
                      <a:pt x="138" y="89"/>
                    </a:lnTo>
                    <a:lnTo>
                      <a:pt x="136" y="88"/>
                    </a:lnTo>
                    <a:lnTo>
                      <a:pt x="134" y="89"/>
                    </a:lnTo>
                    <a:lnTo>
                      <a:pt x="132" y="89"/>
                    </a:lnTo>
                    <a:lnTo>
                      <a:pt x="130" y="87"/>
                    </a:lnTo>
                    <a:lnTo>
                      <a:pt x="128" y="88"/>
                    </a:lnTo>
                    <a:lnTo>
                      <a:pt x="115" y="88"/>
                    </a:lnTo>
                    <a:lnTo>
                      <a:pt x="115" y="85"/>
                    </a:lnTo>
                    <a:lnTo>
                      <a:pt x="114" y="82"/>
                    </a:lnTo>
                    <a:lnTo>
                      <a:pt x="114" y="78"/>
                    </a:lnTo>
                    <a:lnTo>
                      <a:pt x="111" y="72"/>
                    </a:lnTo>
                    <a:lnTo>
                      <a:pt x="112" y="70"/>
                    </a:lnTo>
                    <a:lnTo>
                      <a:pt x="112" y="67"/>
                    </a:lnTo>
                    <a:lnTo>
                      <a:pt x="113" y="65"/>
                    </a:lnTo>
                    <a:lnTo>
                      <a:pt x="110" y="62"/>
                    </a:lnTo>
                    <a:lnTo>
                      <a:pt x="109" y="60"/>
                    </a:lnTo>
                    <a:lnTo>
                      <a:pt x="111" y="58"/>
                    </a:lnTo>
                    <a:lnTo>
                      <a:pt x="111" y="57"/>
                    </a:lnTo>
                    <a:lnTo>
                      <a:pt x="109" y="56"/>
                    </a:lnTo>
                    <a:lnTo>
                      <a:pt x="109" y="55"/>
                    </a:lnTo>
                    <a:lnTo>
                      <a:pt x="109" y="54"/>
                    </a:lnTo>
                    <a:lnTo>
                      <a:pt x="109" y="55"/>
                    </a:lnTo>
                    <a:lnTo>
                      <a:pt x="108" y="53"/>
                    </a:lnTo>
                    <a:lnTo>
                      <a:pt x="107" y="53"/>
                    </a:lnTo>
                    <a:lnTo>
                      <a:pt x="105" y="52"/>
                    </a:lnTo>
                    <a:lnTo>
                      <a:pt x="104" y="51"/>
                    </a:lnTo>
                    <a:lnTo>
                      <a:pt x="95" y="51"/>
                    </a:lnTo>
                    <a:lnTo>
                      <a:pt x="94" y="50"/>
                    </a:lnTo>
                    <a:lnTo>
                      <a:pt x="93" y="49"/>
                    </a:lnTo>
                    <a:lnTo>
                      <a:pt x="92" y="48"/>
                    </a:lnTo>
                    <a:lnTo>
                      <a:pt x="92" y="46"/>
                    </a:lnTo>
                    <a:lnTo>
                      <a:pt x="89" y="46"/>
                    </a:lnTo>
                    <a:lnTo>
                      <a:pt x="88" y="45"/>
                    </a:lnTo>
                    <a:lnTo>
                      <a:pt x="87" y="44"/>
                    </a:lnTo>
                    <a:lnTo>
                      <a:pt x="85" y="44"/>
                    </a:lnTo>
                    <a:lnTo>
                      <a:pt x="84" y="44"/>
                    </a:lnTo>
                    <a:lnTo>
                      <a:pt x="83" y="43"/>
                    </a:lnTo>
                    <a:lnTo>
                      <a:pt x="82" y="42"/>
                    </a:lnTo>
                    <a:lnTo>
                      <a:pt x="81" y="42"/>
                    </a:lnTo>
                    <a:lnTo>
                      <a:pt x="79" y="41"/>
                    </a:lnTo>
                    <a:lnTo>
                      <a:pt x="79" y="39"/>
                    </a:lnTo>
                    <a:lnTo>
                      <a:pt x="77" y="39"/>
                    </a:lnTo>
                    <a:lnTo>
                      <a:pt x="76" y="39"/>
                    </a:lnTo>
                    <a:lnTo>
                      <a:pt x="75" y="40"/>
                    </a:lnTo>
                    <a:lnTo>
                      <a:pt x="74" y="40"/>
                    </a:lnTo>
                    <a:lnTo>
                      <a:pt x="74" y="38"/>
                    </a:lnTo>
                    <a:lnTo>
                      <a:pt x="73" y="37"/>
                    </a:lnTo>
                    <a:lnTo>
                      <a:pt x="71" y="37"/>
                    </a:lnTo>
                    <a:lnTo>
                      <a:pt x="70" y="37"/>
                    </a:lnTo>
                    <a:lnTo>
                      <a:pt x="69" y="38"/>
                    </a:lnTo>
                    <a:lnTo>
                      <a:pt x="68" y="39"/>
                    </a:lnTo>
                    <a:lnTo>
                      <a:pt x="64" y="39"/>
                    </a:lnTo>
                    <a:lnTo>
                      <a:pt x="63" y="37"/>
                    </a:lnTo>
                    <a:lnTo>
                      <a:pt x="62" y="36"/>
                    </a:lnTo>
                    <a:lnTo>
                      <a:pt x="60" y="35"/>
                    </a:lnTo>
                    <a:lnTo>
                      <a:pt x="59" y="33"/>
                    </a:lnTo>
                    <a:lnTo>
                      <a:pt x="56" y="32"/>
                    </a:lnTo>
                    <a:lnTo>
                      <a:pt x="55" y="31"/>
                    </a:lnTo>
                    <a:lnTo>
                      <a:pt x="53" y="29"/>
                    </a:lnTo>
                    <a:lnTo>
                      <a:pt x="53" y="27"/>
                    </a:lnTo>
                    <a:lnTo>
                      <a:pt x="51" y="25"/>
                    </a:lnTo>
                    <a:lnTo>
                      <a:pt x="51" y="18"/>
                    </a:lnTo>
                    <a:lnTo>
                      <a:pt x="50" y="16"/>
                    </a:lnTo>
                    <a:lnTo>
                      <a:pt x="50" y="13"/>
                    </a:lnTo>
                    <a:lnTo>
                      <a:pt x="49" y="12"/>
                    </a:lnTo>
                    <a:lnTo>
                      <a:pt x="50" y="11"/>
                    </a:lnTo>
                    <a:lnTo>
                      <a:pt x="51" y="9"/>
                    </a:lnTo>
                    <a:lnTo>
                      <a:pt x="50" y="4"/>
                    </a:lnTo>
                    <a:lnTo>
                      <a:pt x="51" y="2"/>
                    </a:lnTo>
                    <a:lnTo>
                      <a:pt x="51" y="1"/>
                    </a:lnTo>
                    <a:lnTo>
                      <a:pt x="50" y="0"/>
                    </a:lnTo>
                    <a:lnTo>
                      <a:pt x="48" y="1"/>
                    </a:lnTo>
                    <a:lnTo>
                      <a:pt x="48" y="3"/>
                    </a:lnTo>
                    <a:lnTo>
                      <a:pt x="47" y="3"/>
                    </a:lnTo>
                    <a:lnTo>
                      <a:pt x="46" y="1"/>
                    </a:lnTo>
                    <a:lnTo>
                      <a:pt x="45" y="2"/>
                    </a:lnTo>
                    <a:lnTo>
                      <a:pt x="43" y="2"/>
                    </a:lnTo>
                    <a:lnTo>
                      <a:pt x="41" y="3"/>
                    </a:lnTo>
                    <a:lnTo>
                      <a:pt x="39" y="2"/>
                    </a:lnTo>
                    <a:lnTo>
                      <a:pt x="38" y="4"/>
                    </a:lnTo>
                    <a:lnTo>
                      <a:pt x="37" y="4"/>
                    </a:lnTo>
                    <a:lnTo>
                      <a:pt x="36" y="5"/>
                    </a:lnTo>
                    <a:lnTo>
                      <a:pt x="34" y="5"/>
                    </a:lnTo>
                    <a:lnTo>
                      <a:pt x="34" y="5"/>
                    </a:lnTo>
                    <a:lnTo>
                      <a:pt x="34" y="6"/>
                    </a:lnTo>
                    <a:lnTo>
                      <a:pt x="32" y="9"/>
                    </a:lnTo>
                    <a:lnTo>
                      <a:pt x="31" y="10"/>
                    </a:lnTo>
                    <a:lnTo>
                      <a:pt x="29" y="12"/>
                    </a:lnTo>
                    <a:lnTo>
                      <a:pt x="28" y="14"/>
                    </a:lnTo>
                    <a:lnTo>
                      <a:pt x="26" y="14"/>
                    </a:lnTo>
                    <a:lnTo>
                      <a:pt x="24" y="16"/>
                    </a:lnTo>
                    <a:lnTo>
                      <a:pt x="23" y="17"/>
                    </a:lnTo>
                    <a:lnTo>
                      <a:pt x="21" y="15"/>
                    </a:lnTo>
                    <a:lnTo>
                      <a:pt x="20" y="15"/>
                    </a:lnTo>
                    <a:lnTo>
                      <a:pt x="18" y="16"/>
                    </a:lnTo>
                    <a:lnTo>
                      <a:pt x="17" y="17"/>
                    </a:lnTo>
                    <a:lnTo>
                      <a:pt x="16" y="18"/>
                    </a:lnTo>
                    <a:lnTo>
                      <a:pt x="15" y="20"/>
                    </a:lnTo>
                    <a:lnTo>
                      <a:pt x="14" y="21"/>
                    </a:lnTo>
                    <a:lnTo>
                      <a:pt x="12" y="21"/>
                    </a:lnTo>
                    <a:lnTo>
                      <a:pt x="11" y="20"/>
                    </a:lnTo>
                    <a:lnTo>
                      <a:pt x="9" y="19"/>
                    </a:lnTo>
                    <a:lnTo>
                      <a:pt x="8" y="20"/>
                    </a:lnTo>
                    <a:lnTo>
                      <a:pt x="7" y="20"/>
                    </a:lnTo>
                    <a:lnTo>
                      <a:pt x="8" y="22"/>
                    </a:lnTo>
                    <a:lnTo>
                      <a:pt x="10" y="26"/>
                    </a:lnTo>
                    <a:lnTo>
                      <a:pt x="11" y="29"/>
                    </a:lnTo>
                    <a:lnTo>
                      <a:pt x="11" y="31"/>
                    </a:lnTo>
                    <a:lnTo>
                      <a:pt x="9" y="32"/>
                    </a:lnTo>
                    <a:lnTo>
                      <a:pt x="8" y="34"/>
                    </a:lnTo>
                    <a:lnTo>
                      <a:pt x="8" y="42"/>
                    </a:lnTo>
                    <a:lnTo>
                      <a:pt x="7" y="44"/>
                    </a:lnTo>
                    <a:lnTo>
                      <a:pt x="8" y="46"/>
                    </a:lnTo>
                    <a:lnTo>
                      <a:pt x="9" y="49"/>
                    </a:lnTo>
                    <a:lnTo>
                      <a:pt x="10" y="51"/>
                    </a:lnTo>
                    <a:lnTo>
                      <a:pt x="8" y="51"/>
                    </a:lnTo>
                    <a:lnTo>
                      <a:pt x="7" y="54"/>
                    </a:lnTo>
                    <a:lnTo>
                      <a:pt x="5" y="55"/>
                    </a:lnTo>
                    <a:lnTo>
                      <a:pt x="4" y="58"/>
                    </a:lnTo>
                    <a:lnTo>
                      <a:pt x="3" y="60"/>
                    </a:lnTo>
                    <a:lnTo>
                      <a:pt x="4" y="62"/>
                    </a:lnTo>
                    <a:lnTo>
                      <a:pt x="6" y="64"/>
                    </a:lnTo>
                    <a:lnTo>
                      <a:pt x="4" y="66"/>
                    </a:lnTo>
                    <a:lnTo>
                      <a:pt x="3" y="68"/>
                    </a:lnTo>
                    <a:lnTo>
                      <a:pt x="3" y="71"/>
                    </a:lnTo>
                    <a:lnTo>
                      <a:pt x="5" y="76"/>
                    </a:lnTo>
                    <a:cubicBezTo>
                      <a:pt x="5" y="76"/>
                      <a:pt x="7" y="76"/>
                      <a:pt x="9" y="78"/>
                    </a:cubicBezTo>
                    <a:lnTo>
                      <a:pt x="8" y="81"/>
                    </a:lnTo>
                    <a:lnTo>
                      <a:pt x="8" y="83"/>
                    </a:lnTo>
                    <a:lnTo>
                      <a:pt x="6" y="85"/>
                    </a:lnTo>
                    <a:lnTo>
                      <a:pt x="4" y="85"/>
                    </a:lnTo>
                    <a:lnTo>
                      <a:pt x="4" y="88"/>
                    </a:lnTo>
                    <a:lnTo>
                      <a:pt x="2" y="90"/>
                    </a:lnTo>
                    <a:lnTo>
                      <a:pt x="0" y="91"/>
                    </a:lnTo>
                    <a:lnTo>
                      <a:pt x="2" y="93"/>
                    </a:lnTo>
                    <a:lnTo>
                      <a:pt x="2" y="93"/>
                    </a:lnTo>
                    <a:lnTo>
                      <a:pt x="2" y="95"/>
                    </a:lnTo>
                    <a:lnTo>
                      <a:pt x="3" y="96"/>
                    </a:lnTo>
                    <a:lnTo>
                      <a:pt x="4" y="97"/>
                    </a:lnTo>
                    <a:lnTo>
                      <a:pt x="4" y="10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7" name="Freeform 19"/>
              <p:cNvSpPr>
                <a:spLocks/>
              </p:cNvSpPr>
              <p:nvPr/>
            </p:nvSpPr>
            <p:spPr bwMode="auto">
              <a:xfrm>
                <a:off x="6966312" y="3621311"/>
                <a:ext cx="449494" cy="578274"/>
              </a:xfrm>
              <a:custGeom>
                <a:avLst/>
                <a:gdLst/>
                <a:ahLst/>
                <a:cxnLst>
                  <a:cxn ang="0">
                    <a:pos x="1" y="44"/>
                  </a:cxn>
                  <a:cxn ang="0">
                    <a:pos x="5" y="48"/>
                  </a:cxn>
                  <a:cxn ang="0">
                    <a:pos x="8" y="53"/>
                  </a:cxn>
                  <a:cxn ang="0">
                    <a:pos x="11" y="57"/>
                  </a:cxn>
                  <a:cxn ang="0">
                    <a:pos x="15" y="61"/>
                  </a:cxn>
                  <a:cxn ang="0">
                    <a:pos x="19" y="65"/>
                  </a:cxn>
                  <a:cxn ang="0">
                    <a:pos x="25" y="67"/>
                  </a:cxn>
                  <a:cxn ang="0">
                    <a:pos x="29" y="70"/>
                  </a:cxn>
                  <a:cxn ang="0">
                    <a:pos x="35" y="76"/>
                  </a:cxn>
                  <a:cxn ang="0">
                    <a:pos x="44" y="82"/>
                  </a:cxn>
                  <a:cxn ang="0">
                    <a:pos x="52" y="86"/>
                  </a:cxn>
                  <a:cxn ang="0">
                    <a:pos x="54" y="95"/>
                  </a:cxn>
                  <a:cxn ang="0">
                    <a:pos x="50" y="102"/>
                  </a:cxn>
                  <a:cxn ang="0">
                    <a:pos x="47" y="107"/>
                  </a:cxn>
                  <a:cxn ang="0">
                    <a:pos x="41" y="117"/>
                  </a:cxn>
                  <a:cxn ang="0">
                    <a:pos x="39" y="123"/>
                  </a:cxn>
                  <a:cxn ang="0">
                    <a:pos x="45" y="124"/>
                  </a:cxn>
                  <a:cxn ang="0">
                    <a:pos x="53" y="126"/>
                  </a:cxn>
                  <a:cxn ang="0">
                    <a:pos x="62" y="124"/>
                  </a:cxn>
                  <a:cxn ang="0">
                    <a:pos x="67" y="123"/>
                  </a:cxn>
                  <a:cxn ang="0">
                    <a:pos x="71" y="118"/>
                  </a:cxn>
                  <a:cxn ang="0">
                    <a:pos x="75" y="117"/>
                  </a:cxn>
                  <a:cxn ang="0">
                    <a:pos x="81" y="113"/>
                  </a:cxn>
                  <a:cxn ang="0">
                    <a:pos x="85" y="111"/>
                  </a:cxn>
                  <a:cxn ang="0">
                    <a:pos x="89" y="107"/>
                  </a:cxn>
                  <a:cxn ang="0">
                    <a:pos x="91" y="101"/>
                  </a:cxn>
                  <a:cxn ang="0">
                    <a:pos x="94" y="95"/>
                  </a:cxn>
                  <a:cxn ang="0">
                    <a:pos x="94" y="91"/>
                  </a:cxn>
                  <a:cxn ang="0">
                    <a:pos x="96" y="84"/>
                  </a:cxn>
                  <a:cxn ang="0">
                    <a:pos x="97" y="77"/>
                  </a:cxn>
                  <a:cxn ang="0">
                    <a:pos x="95" y="74"/>
                  </a:cxn>
                  <a:cxn ang="0">
                    <a:pos x="90" y="72"/>
                  </a:cxn>
                  <a:cxn ang="0">
                    <a:pos x="83" y="71"/>
                  </a:cxn>
                  <a:cxn ang="0">
                    <a:pos x="81" y="64"/>
                  </a:cxn>
                  <a:cxn ang="0">
                    <a:pos x="80" y="58"/>
                  </a:cxn>
                  <a:cxn ang="0">
                    <a:pos x="79" y="53"/>
                  </a:cxn>
                  <a:cxn ang="0">
                    <a:pos x="76" y="50"/>
                  </a:cxn>
                  <a:cxn ang="0">
                    <a:pos x="71" y="48"/>
                  </a:cxn>
                  <a:cxn ang="0">
                    <a:pos x="64" y="51"/>
                  </a:cxn>
                  <a:cxn ang="0">
                    <a:pos x="59" y="50"/>
                  </a:cxn>
                  <a:cxn ang="0">
                    <a:pos x="55" y="49"/>
                  </a:cxn>
                  <a:cxn ang="0">
                    <a:pos x="56" y="45"/>
                  </a:cxn>
                  <a:cxn ang="0">
                    <a:pos x="56" y="36"/>
                  </a:cxn>
                  <a:cxn ang="0">
                    <a:pos x="54" y="30"/>
                  </a:cxn>
                  <a:cxn ang="0">
                    <a:pos x="53" y="22"/>
                  </a:cxn>
                  <a:cxn ang="0">
                    <a:pos x="52" y="17"/>
                  </a:cxn>
                  <a:cxn ang="0">
                    <a:pos x="55" y="7"/>
                  </a:cxn>
                  <a:cxn ang="0">
                    <a:pos x="33" y="1"/>
                  </a:cxn>
                  <a:cxn ang="0">
                    <a:pos x="11" y="5"/>
                  </a:cxn>
                  <a:cxn ang="0">
                    <a:pos x="9" y="12"/>
                  </a:cxn>
                  <a:cxn ang="0">
                    <a:pos x="5" y="24"/>
                  </a:cxn>
                  <a:cxn ang="0">
                    <a:pos x="0" y="41"/>
                  </a:cxn>
                </a:cxnLst>
                <a:rect l="0" t="0" r="r" b="b"/>
                <a:pathLst>
                  <a:path w="98" h="126">
                    <a:moveTo>
                      <a:pt x="0" y="40"/>
                    </a:moveTo>
                    <a:lnTo>
                      <a:pt x="0" y="42"/>
                    </a:lnTo>
                    <a:lnTo>
                      <a:pt x="1" y="44"/>
                    </a:lnTo>
                    <a:lnTo>
                      <a:pt x="3" y="45"/>
                    </a:lnTo>
                    <a:lnTo>
                      <a:pt x="4" y="46"/>
                    </a:lnTo>
                    <a:lnTo>
                      <a:pt x="5" y="48"/>
                    </a:lnTo>
                    <a:lnTo>
                      <a:pt x="5" y="50"/>
                    </a:lnTo>
                    <a:lnTo>
                      <a:pt x="7" y="51"/>
                    </a:lnTo>
                    <a:lnTo>
                      <a:pt x="8" y="53"/>
                    </a:lnTo>
                    <a:lnTo>
                      <a:pt x="8" y="54"/>
                    </a:lnTo>
                    <a:lnTo>
                      <a:pt x="10" y="55"/>
                    </a:lnTo>
                    <a:lnTo>
                      <a:pt x="11" y="57"/>
                    </a:lnTo>
                    <a:lnTo>
                      <a:pt x="12" y="59"/>
                    </a:lnTo>
                    <a:lnTo>
                      <a:pt x="14" y="60"/>
                    </a:lnTo>
                    <a:lnTo>
                      <a:pt x="15" y="61"/>
                    </a:lnTo>
                    <a:lnTo>
                      <a:pt x="17" y="61"/>
                    </a:lnTo>
                    <a:lnTo>
                      <a:pt x="18" y="63"/>
                    </a:lnTo>
                    <a:cubicBezTo>
                      <a:pt x="19" y="64"/>
                      <a:pt x="19" y="65"/>
                      <a:pt x="19" y="65"/>
                    </a:cubicBezTo>
                    <a:lnTo>
                      <a:pt x="21" y="65"/>
                    </a:lnTo>
                    <a:lnTo>
                      <a:pt x="23" y="67"/>
                    </a:lnTo>
                    <a:lnTo>
                      <a:pt x="25" y="67"/>
                    </a:lnTo>
                    <a:lnTo>
                      <a:pt x="26" y="69"/>
                    </a:lnTo>
                    <a:lnTo>
                      <a:pt x="27" y="70"/>
                    </a:lnTo>
                    <a:lnTo>
                      <a:pt x="29" y="70"/>
                    </a:lnTo>
                    <a:lnTo>
                      <a:pt x="30" y="70"/>
                    </a:lnTo>
                    <a:lnTo>
                      <a:pt x="32" y="72"/>
                    </a:lnTo>
                    <a:lnTo>
                      <a:pt x="35" y="76"/>
                    </a:lnTo>
                    <a:lnTo>
                      <a:pt x="39" y="79"/>
                    </a:lnTo>
                    <a:lnTo>
                      <a:pt x="42" y="81"/>
                    </a:lnTo>
                    <a:lnTo>
                      <a:pt x="44" y="82"/>
                    </a:lnTo>
                    <a:lnTo>
                      <a:pt x="47" y="84"/>
                    </a:lnTo>
                    <a:lnTo>
                      <a:pt x="49" y="86"/>
                    </a:lnTo>
                    <a:lnTo>
                      <a:pt x="52" y="86"/>
                    </a:lnTo>
                    <a:lnTo>
                      <a:pt x="54" y="89"/>
                    </a:lnTo>
                    <a:lnTo>
                      <a:pt x="54" y="92"/>
                    </a:lnTo>
                    <a:lnTo>
                      <a:pt x="54" y="95"/>
                    </a:lnTo>
                    <a:lnTo>
                      <a:pt x="52" y="96"/>
                    </a:lnTo>
                    <a:lnTo>
                      <a:pt x="51" y="100"/>
                    </a:lnTo>
                    <a:lnTo>
                      <a:pt x="50" y="102"/>
                    </a:lnTo>
                    <a:lnTo>
                      <a:pt x="49" y="104"/>
                    </a:lnTo>
                    <a:lnTo>
                      <a:pt x="49" y="106"/>
                    </a:lnTo>
                    <a:lnTo>
                      <a:pt x="47" y="107"/>
                    </a:lnTo>
                    <a:lnTo>
                      <a:pt x="43" y="109"/>
                    </a:lnTo>
                    <a:lnTo>
                      <a:pt x="42" y="114"/>
                    </a:lnTo>
                    <a:lnTo>
                      <a:pt x="41" y="117"/>
                    </a:lnTo>
                    <a:lnTo>
                      <a:pt x="40" y="120"/>
                    </a:lnTo>
                    <a:lnTo>
                      <a:pt x="38" y="121"/>
                    </a:lnTo>
                    <a:lnTo>
                      <a:pt x="39" y="123"/>
                    </a:lnTo>
                    <a:lnTo>
                      <a:pt x="39" y="125"/>
                    </a:lnTo>
                    <a:lnTo>
                      <a:pt x="43" y="124"/>
                    </a:lnTo>
                    <a:lnTo>
                      <a:pt x="45" y="124"/>
                    </a:lnTo>
                    <a:lnTo>
                      <a:pt x="47" y="124"/>
                    </a:lnTo>
                    <a:lnTo>
                      <a:pt x="50" y="126"/>
                    </a:lnTo>
                    <a:lnTo>
                      <a:pt x="53" y="126"/>
                    </a:lnTo>
                    <a:lnTo>
                      <a:pt x="56" y="126"/>
                    </a:lnTo>
                    <a:lnTo>
                      <a:pt x="60" y="125"/>
                    </a:lnTo>
                    <a:lnTo>
                      <a:pt x="62" y="124"/>
                    </a:lnTo>
                    <a:lnTo>
                      <a:pt x="64" y="122"/>
                    </a:lnTo>
                    <a:lnTo>
                      <a:pt x="66" y="122"/>
                    </a:lnTo>
                    <a:lnTo>
                      <a:pt x="67" y="123"/>
                    </a:lnTo>
                    <a:lnTo>
                      <a:pt x="69" y="122"/>
                    </a:lnTo>
                    <a:lnTo>
                      <a:pt x="69" y="120"/>
                    </a:lnTo>
                    <a:lnTo>
                      <a:pt x="71" y="118"/>
                    </a:lnTo>
                    <a:lnTo>
                      <a:pt x="73" y="119"/>
                    </a:lnTo>
                    <a:lnTo>
                      <a:pt x="75" y="119"/>
                    </a:lnTo>
                    <a:lnTo>
                      <a:pt x="75" y="117"/>
                    </a:lnTo>
                    <a:lnTo>
                      <a:pt x="77" y="114"/>
                    </a:lnTo>
                    <a:lnTo>
                      <a:pt x="78" y="112"/>
                    </a:lnTo>
                    <a:lnTo>
                      <a:pt x="81" y="113"/>
                    </a:lnTo>
                    <a:lnTo>
                      <a:pt x="82" y="114"/>
                    </a:lnTo>
                    <a:lnTo>
                      <a:pt x="85" y="114"/>
                    </a:lnTo>
                    <a:lnTo>
                      <a:pt x="85" y="111"/>
                    </a:lnTo>
                    <a:lnTo>
                      <a:pt x="85" y="110"/>
                    </a:lnTo>
                    <a:lnTo>
                      <a:pt x="88" y="109"/>
                    </a:lnTo>
                    <a:lnTo>
                      <a:pt x="89" y="107"/>
                    </a:lnTo>
                    <a:lnTo>
                      <a:pt x="90" y="105"/>
                    </a:lnTo>
                    <a:lnTo>
                      <a:pt x="90" y="102"/>
                    </a:lnTo>
                    <a:lnTo>
                      <a:pt x="91" y="101"/>
                    </a:lnTo>
                    <a:lnTo>
                      <a:pt x="92" y="99"/>
                    </a:lnTo>
                    <a:lnTo>
                      <a:pt x="93" y="97"/>
                    </a:lnTo>
                    <a:lnTo>
                      <a:pt x="94" y="95"/>
                    </a:lnTo>
                    <a:lnTo>
                      <a:pt x="94" y="96"/>
                    </a:lnTo>
                    <a:lnTo>
                      <a:pt x="93" y="93"/>
                    </a:lnTo>
                    <a:lnTo>
                      <a:pt x="94" y="91"/>
                    </a:lnTo>
                    <a:lnTo>
                      <a:pt x="95" y="89"/>
                    </a:lnTo>
                    <a:lnTo>
                      <a:pt x="95" y="85"/>
                    </a:lnTo>
                    <a:lnTo>
                      <a:pt x="96" y="84"/>
                    </a:lnTo>
                    <a:lnTo>
                      <a:pt x="97" y="81"/>
                    </a:lnTo>
                    <a:lnTo>
                      <a:pt x="98" y="78"/>
                    </a:lnTo>
                    <a:lnTo>
                      <a:pt x="97" y="77"/>
                    </a:lnTo>
                    <a:lnTo>
                      <a:pt x="97" y="76"/>
                    </a:lnTo>
                    <a:lnTo>
                      <a:pt x="97" y="76"/>
                    </a:lnTo>
                    <a:lnTo>
                      <a:pt x="95" y="74"/>
                    </a:lnTo>
                    <a:lnTo>
                      <a:pt x="94" y="73"/>
                    </a:lnTo>
                    <a:lnTo>
                      <a:pt x="92" y="72"/>
                    </a:lnTo>
                    <a:lnTo>
                      <a:pt x="90" y="72"/>
                    </a:lnTo>
                    <a:lnTo>
                      <a:pt x="88" y="73"/>
                    </a:lnTo>
                    <a:lnTo>
                      <a:pt x="85" y="73"/>
                    </a:lnTo>
                    <a:lnTo>
                      <a:pt x="83" y="71"/>
                    </a:lnTo>
                    <a:lnTo>
                      <a:pt x="83" y="69"/>
                    </a:lnTo>
                    <a:lnTo>
                      <a:pt x="82" y="67"/>
                    </a:lnTo>
                    <a:lnTo>
                      <a:pt x="81" y="64"/>
                    </a:lnTo>
                    <a:lnTo>
                      <a:pt x="81" y="62"/>
                    </a:lnTo>
                    <a:lnTo>
                      <a:pt x="81" y="59"/>
                    </a:lnTo>
                    <a:lnTo>
                      <a:pt x="80" y="58"/>
                    </a:lnTo>
                    <a:lnTo>
                      <a:pt x="80" y="56"/>
                    </a:lnTo>
                    <a:lnTo>
                      <a:pt x="80" y="53"/>
                    </a:lnTo>
                    <a:lnTo>
                      <a:pt x="79" y="53"/>
                    </a:lnTo>
                    <a:lnTo>
                      <a:pt x="79" y="51"/>
                    </a:lnTo>
                    <a:lnTo>
                      <a:pt x="78" y="49"/>
                    </a:lnTo>
                    <a:lnTo>
                      <a:pt x="76" y="50"/>
                    </a:lnTo>
                    <a:lnTo>
                      <a:pt x="75" y="49"/>
                    </a:lnTo>
                    <a:lnTo>
                      <a:pt x="73" y="48"/>
                    </a:lnTo>
                    <a:lnTo>
                      <a:pt x="71" y="48"/>
                    </a:lnTo>
                    <a:lnTo>
                      <a:pt x="69" y="50"/>
                    </a:lnTo>
                    <a:lnTo>
                      <a:pt x="66" y="52"/>
                    </a:lnTo>
                    <a:lnTo>
                      <a:pt x="64" y="51"/>
                    </a:lnTo>
                    <a:lnTo>
                      <a:pt x="63" y="49"/>
                    </a:lnTo>
                    <a:lnTo>
                      <a:pt x="61" y="50"/>
                    </a:lnTo>
                    <a:lnTo>
                      <a:pt x="59" y="50"/>
                    </a:lnTo>
                    <a:lnTo>
                      <a:pt x="58" y="48"/>
                    </a:lnTo>
                    <a:lnTo>
                      <a:pt x="57" y="49"/>
                    </a:lnTo>
                    <a:cubicBezTo>
                      <a:pt x="57" y="49"/>
                      <a:pt x="55" y="49"/>
                      <a:pt x="55" y="49"/>
                    </a:cubicBezTo>
                    <a:lnTo>
                      <a:pt x="55" y="47"/>
                    </a:lnTo>
                    <a:lnTo>
                      <a:pt x="54" y="46"/>
                    </a:lnTo>
                    <a:lnTo>
                      <a:pt x="56" y="45"/>
                    </a:lnTo>
                    <a:lnTo>
                      <a:pt x="56" y="39"/>
                    </a:lnTo>
                    <a:lnTo>
                      <a:pt x="54" y="38"/>
                    </a:lnTo>
                    <a:lnTo>
                      <a:pt x="56" y="36"/>
                    </a:lnTo>
                    <a:lnTo>
                      <a:pt x="56" y="34"/>
                    </a:lnTo>
                    <a:lnTo>
                      <a:pt x="55" y="32"/>
                    </a:lnTo>
                    <a:lnTo>
                      <a:pt x="54" y="30"/>
                    </a:lnTo>
                    <a:lnTo>
                      <a:pt x="54" y="27"/>
                    </a:lnTo>
                    <a:lnTo>
                      <a:pt x="52" y="23"/>
                    </a:lnTo>
                    <a:lnTo>
                      <a:pt x="53" y="22"/>
                    </a:lnTo>
                    <a:lnTo>
                      <a:pt x="55" y="20"/>
                    </a:lnTo>
                    <a:lnTo>
                      <a:pt x="53" y="19"/>
                    </a:lnTo>
                    <a:lnTo>
                      <a:pt x="52" y="17"/>
                    </a:lnTo>
                    <a:lnTo>
                      <a:pt x="52" y="15"/>
                    </a:lnTo>
                    <a:lnTo>
                      <a:pt x="54" y="9"/>
                    </a:lnTo>
                    <a:lnTo>
                      <a:pt x="55" y="7"/>
                    </a:lnTo>
                    <a:lnTo>
                      <a:pt x="45" y="1"/>
                    </a:lnTo>
                    <a:lnTo>
                      <a:pt x="39" y="0"/>
                    </a:lnTo>
                    <a:lnTo>
                      <a:pt x="33" y="1"/>
                    </a:lnTo>
                    <a:lnTo>
                      <a:pt x="26" y="2"/>
                    </a:lnTo>
                    <a:lnTo>
                      <a:pt x="19" y="3"/>
                    </a:lnTo>
                    <a:lnTo>
                      <a:pt x="11" y="5"/>
                    </a:lnTo>
                    <a:lnTo>
                      <a:pt x="11" y="7"/>
                    </a:lnTo>
                    <a:lnTo>
                      <a:pt x="10" y="10"/>
                    </a:lnTo>
                    <a:lnTo>
                      <a:pt x="9" y="12"/>
                    </a:lnTo>
                    <a:lnTo>
                      <a:pt x="7" y="14"/>
                    </a:lnTo>
                    <a:lnTo>
                      <a:pt x="5" y="17"/>
                    </a:lnTo>
                    <a:lnTo>
                      <a:pt x="5" y="24"/>
                    </a:lnTo>
                    <a:lnTo>
                      <a:pt x="1" y="36"/>
                    </a:lnTo>
                    <a:lnTo>
                      <a:pt x="0" y="39"/>
                    </a:lnTo>
                    <a:lnTo>
                      <a:pt x="0" y="41"/>
                    </a:lnTo>
                    <a:lnTo>
                      <a:pt x="0" y="4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8" name="Freeform 20"/>
              <p:cNvSpPr>
                <a:spLocks/>
              </p:cNvSpPr>
              <p:nvPr/>
            </p:nvSpPr>
            <p:spPr bwMode="auto">
              <a:xfrm>
                <a:off x="7148780" y="4324137"/>
                <a:ext cx="304854" cy="362534"/>
              </a:xfrm>
              <a:custGeom>
                <a:avLst/>
                <a:gdLst/>
                <a:ahLst/>
                <a:cxnLst>
                  <a:cxn ang="0">
                    <a:pos x="17" y="7"/>
                  </a:cxn>
                  <a:cxn ang="0">
                    <a:pos x="16" y="11"/>
                  </a:cxn>
                  <a:cxn ang="0">
                    <a:pos x="14" y="17"/>
                  </a:cxn>
                  <a:cxn ang="0">
                    <a:pos x="13" y="22"/>
                  </a:cxn>
                  <a:cxn ang="0">
                    <a:pos x="10" y="28"/>
                  </a:cxn>
                  <a:cxn ang="0">
                    <a:pos x="7" y="32"/>
                  </a:cxn>
                  <a:cxn ang="0">
                    <a:pos x="8" y="38"/>
                  </a:cxn>
                  <a:cxn ang="0">
                    <a:pos x="4" y="44"/>
                  </a:cxn>
                  <a:cxn ang="0">
                    <a:pos x="0" y="49"/>
                  </a:cxn>
                  <a:cxn ang="0">
                    <a:pos x="2" y="56"/>
                  </a:cxn>
                  <a:cxn ang="0">
                    <a:pos x="6" y="62"/>
                  </a:cxn>
                  <a:cxn ang="0">
                    <a:pos x="11" y="67"/>
                  </a:cxn>
                  <a:cxn ang="0">
                    <a:pos x="18" y="68"/>
                  </a:cxn>
                  <a:cxn ang="0">
                    <a:pos x="26" y="72"/>
                  </a:cxn>
                  <a:cxn ang="0">
                    <a:pos x="31" y="74"/>
                  </a:cxn>
                  <a:cxn ang="0">
                    <a:pos x="36" y="77"/>
                  </a:cxn>
                  <a:cxn ang="0">
                    <a:pos x="43" y="76"/>
                  </a:cxn>
                  <a:cxn ang="0">
                    <a:pos x="49" y="72"/>
                  </a:cxn>
                  <a:cxn ang="0">
                    <a:pos x="55" y="66"/>
                  </a:cxn>
                  <a:cxn ang="0">
                    <a:pos x="59" y="57"/>
                  </a:cxn>
                  <a:cxn ang="0">
                    <a:pos x="64" y="52"/>
                  </a:cxn>
                  <a:cxn ang="0">
                    <a:pos x="63" y="52"/>
                  </a:cxn>
                  <a:cxn ang="0">
                    <a:pos x="62" y="44"/>
                  </a:cxn>
                  <a:cxn ang="0">
                    <a:pos x="64" y="42"/>
                  </a:cxn>
                  <a:cxn ang="0">
                    <a:pos x="62" y="34"/>
                  </a:cxn>
                  <a:cxn ang="0">
                    <a:pos x="56" y="27"/>
                  </a:cxn>
                  <a:cxn ang="0">
                    <a:pos x="50" y="23"/>
                  </a:cxn>
                  <a:cxn ang="0">
                    <a:pos x="44" y="17"/>
                  </a:cxn>
                  <a:cxn ang="0">
                    <a:pos x="41" y="15"/>
                  </a:cxn>
                  <a:cxn ang="0">
                    <a:pos x="34" y="11"/>
                  </a:cxn>
                  <a:cxn ang="0">
                    <a:pos x="27" y="5"/>
                  </a:cxn>
                  <a:cxn ang="0">
                    <a:pos x="22" y="2"/>
                  </a:cxn>
                  <a:cxn ang="0">
                    <a:pos x="18" y="5"/>
                  </a:cxn>
                </a:cxnLst>
                <a:rect l="0" t="0" r="r" b="b"/>
                <a:pathLst>
                  <a:path w="66" h="79">
                    <a:moveTo>
                      <a:pt x="18" y="5"/>
                    </a:moveTo>
                    <a:lnTo>
                      <a:pt x="17" y="7"/>
                    </a:lnTo>
                    <a:lnTo>
                      <a:pt x="16" y="9"/>
                    </a:lnTo>
                    <a:lnTo>
                      <a:pt x="16" y="11"/>
                    </a:lnTo>
                    <a:lnTo>
                      <a:pt x="16" y="14"/>
                    </a:lnTo>
                    <a:lnTo>
                      <a:pt x="14" y="17"/>
                    </a:lnTo>
                    <a:lnTo>
                      <a:pt x="12" y="19"/>
                    </a:lnTo>
                    <a:lnTo>
                      <a:pt x="13" y="22"/>
                    </a:lnTo>
                    <a:lnTo>
                      <a:pt x="12" y="25"/>
                    </a:lnTo>
                    <a:lnTo>
                      <a:pt x="10" y="28"/>
                    </a:lnTo>
                    <a:lnTo>
                      <a:pt x="8" y="29"/>
                    </a:lnTo>
                    <a:lnTo>
                      <a:pt x="7" y="32"/>
                    </a:lnTo>
                    <a:lnTo>
                      <a:pt x="8" y="34"/>
                    </a:lnTo>
                    <a:lnTo>
                      <a:pt x="8" y="38"/>
                    </a:lnTo>
                    <a:lnTo>
                      <a:pt x="7" y="42"/>
                    </a:lnTo>
                    <a:lnTo>
                      <a:pt x="4" y="44"/>
                    </a:lnTo>
                    <a:lnTo>
                      <a:pt x="0" y="45"/>
                    </a:lnTo>
                    <a:lnTo>
                      <a:pt x="0" y="49"/>
                    </a:lnTo>
                    <a:lnTo>
                      <a:pt x="0" y="53"/>
                    </a:lnTo>
                    <a:lnTo>
                      <a:pt x="2" y="56"/>
                    </a:lnTo>
                    <a:lnTo>
                      <a:pt x="3" y="60"/>
                    </a:lnTo>
                    <a:lnTo>
                      <a:pt x="6" y="62"/>
                    </a:lnTo>
                    <a:lnTo>
                      <a:pt x="8" y="64"/>
                    </a:lnTo>
                    <a:lnTo>
                      <a:pt x="11" y="67"/>
                    </a:lnTo>
                    <a:lnTo>
                      <a:pt x="15" y="67"/>
                    </a:lnTo>
                    <a:lnTo>
                      <a:pt x="18" y="68"/>
                    </a:lnTo>
                    <a:cubicBezTo>
                      <a:pt x="20" y="69"/>
                      <a:pt x="22" y="72"/>
                      <a:pt x="22" y="72"/>
                    </a:cubicBezTo>
                    <a:lnTo>
                      <a:pt x="26" y="72"/>
                    </a:lnTo>
                    <a:lnTo>
                      <a:pt x="29" y="72"/>
                    </a:lnTo>
                    <a:lnTo>
                      <a:pt x="31" y="74"/>
                    </a:lnTo>
                    <a:lnTo>
                      <a:pt x="35" y="75"/>
                    </a:lnTo>
                    <a:lnTo>
                      <a:pt x="36" y="77"/>
                    </a:lnTo>
                    <a:cubicBezTo>
                      <a:pt x="38" y="79"/>
                      <a:pt x="41" y="78"/>
                      <a:pt x="41" y="78"/>
                    </a:cubicBezTo>
                    <a:lnTo>
                      <a:pt x="43" y="76"/>
                    </a:lnTo>
                    <a:lnTo>
                      <a:pt x="45" y="73"/>
                    </a:lnTo>
                    <a:lnTo>
                      <a:pt x="49" y="72"/>
                    </a:lnTo>
                    <a:cubicBezTo>
                      <a:pt x="51" y="71"/>
                      <a:pt x="54" y="69"/>
                      <a:pt x="54" y="69"/>
                    </a:cubicBezTo>
                    <a:lnTo>
                      <a:pt x="55" y="66"/>
                    </a:lnTo>
                    <a:lnTo>
                      <a:pt x="58" y="59"/>
                    </a:lnTo>
                    <a:lnTo>
                      <a:pt x="59" y="57"/>
                    </a:lnTo>
                    <a:lnTo>
                      <a:pt x="62" y="56"/>
                    </a:lnTo>
                    <a:lnTo>
                      <a:pt x="64" y="52"/>
                    </a:lnTo>
                    <a:lnTo>
                      <a:pt x="64" y="50"/>
                    </a:lnTo>
                    <a:lnTo>
                      <a:pt x="63" y="52"/>
                    </a:lnTo>
                    <a:lnTo>
                      <a:pt x="61" y="50"/>
                    </a:lnTo>
                    <a:lnTo>
                      <a:pt x="62" y="44"/>
                    </a:lnTo>
                    <a:lnTo>
                      <a:pt x="63" y="42"/>
                    </a:lnTo>
                    <a:lnTo>
                      <a:pt x="64" y="42"/>
                    </a:lnTo>
                    <a:lnTo>
                      <a:pt x="66" y="39"/>
                    </a:lnTo>
                    <a:lnTo>
                      <a:pt x="62" y="34"/>
                    </a:lnTo>
                    <a:lnTo>
                      <a:pt x="57" y="30"/>
                    </a:lnTo>
                    <a:lnTo>
                      <a:pt x="56" y="27"/>
                    </a:lnTo>
                    <a:lnTo>
                      <a:pt x="52" y="23"/>
                    </a:lnTo>
                    <a:lnTo>
                      <a:pt x="50" y="23"/>
                    </a:lnTo>
                    <a:lnTo>
                      <a:pt x="47" y="18"/>
                    </a:lnTo>
                    <a:lnTo>
                      <a:pt x="44" y="17"/>
                    </a:lnTo>
                    <a:lnTo>
                      <a:pt x="43" y="17"/>
                    </a:lnTo>
                    <a:lnTo>
                      <a:pt x="41" y="15"/>
                    </a:lnTo>
                    <a:lnTo>
                      <a:pt x="37" y="11"/>
                    </a:lnTo>
                    <a:lnTo>
                      <a:pt x="34" y="11"/>
                    </a:lnTo>
                    <a:lnTo>
                      <a:pt x="30" y="7"/>
                    </a:lnTo>
                    <a:lnTo>
                      <a:pt x="27" y="5"/>
                    </a:lnTo>
                    <a:lnTo>
                      <a:pt x="24" y="0"/>
                    </a:lnTo>
                    <a:lnTo>
                      <a:pt x="22" y="2"/>
                    </a:lnTo>
                    <a:lnTo>
                      <a:pt x="19" y="5"/>
                    </a:lnTo>
                    <a:lnTo>
                      <a:pt x="18" y="5"/>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299" name="Freeform 21"/>
              <p:cNvSpPr>
                <a:spLocks/>
              </p:cNvSpPr>
              <p:nvPr/>
            </p:nvSpPr>
            <p:spPr bwMode="auto">
              <a:xfrm>
                <a:off x="6341025" y="3779225"/>
                <a:ext cx="1101484" cy="2293079"/>
              </a:xfrm>
              <a:custGeom>
                <a:avLst/>
                <a:gdLst/>
                <a:ahLst/>
                <a:cxnLst>
                  <a:cxn ang="0">
                    <a:pos x="64" y="45"/>
                  </a:cxn>
                  <a:cxn ang="0">
                    <a:pos x="56" y="85"/>
                  </a:cxn>
                  <a:cxn ang="0">
                    <a:pos x="45" y="121"/>
                  </a:cxn>
                  <a:cxn ang="0">
                    <a:pos x="42" y="157"/>
                  </a:cxn>
                  <a:cxn ang="0">
                    <a:pos x="40" y="191"/>
                  </a:cxn>
                  <a:cxn ang="0">
                    <a:pos x="31" y="219"/>
                  </a:cxn>
                  <a:cxn ang="0">
                    <a:pos x="26" y="255"/>
                  </a:cxn>
                  <a:cxn ang="0">
                    <a:pos x="21" y="282"/>
                  </a:cxn>
                  <a:cxn ang="0">
                    <a:pos x="19" y="313"/>
                  </a:cxn>
                  <a:cxn ang="0">
                    <a:pos x="22" y="345"/>
                  </a:cxn>
                  <a:cxn ang="0">
                    <a:pos x="20" y="356"/>
                  </a:cxn>
                  <a:cxn ang="0">
                    <a:pos x="23" y="369"/>
                  </a:cxn>
                  <a:cxn ang="0">
                    <a:pos x="23" y="388"/>
                  </a:cxn>
                  <a:cxn ang="0">
                    <a:pos x="19" y="400"/>
                  </a:cxn>
                  <a:cxn ang="0">
                    <a:pos x="14" y="414"/>
                  </a:cxn>
                  <a:cxn ang="0">
                    <a:pos x="12" y="429"/>
                  </a:cxn>
                  <a:cxn ang="0">
                    <a:pos x="1" y="440"/>
                  </a:cxn>
                  <a:cxn ang="0">
                    <a:pos x="0" y="456"/>
                  </a:cxn>
                  <a:cxn ang="0">
                    <a:pos x="10" y="465"/>
                  </a:cxn>
                  <a:cxn ang="0">
                    <a:pos x="15" y="474"/>
                  </a:cxn>
                  <a:cxn ang="0">
                    <a:pos x="17" y="487"/>
                  </a:cxn>
                  <a:cxn ang="0">
                    <a:pos x="63" y="500"/>
                  </a:cxn>
                  <a:cxn ang="0">
                    <a:pos x="55" y="475"/>
                  </a:cxn>
                  <a:cxn ang="0">
                    <a:pos x="68" y="454"/>
                  </a:cxn>
                  <a:cxn ang="0">
                    <a:pos x="77" y="432"/>
                  </a:cxn>
                  <a:cxn ang="0">
                    <a:pos x="92" y="417"/>
                  </a:cxn>
                  <a:cxn ang="0">
                    <a:pos x="98" y="403"/>
                  </a:cxn>
                  <a:cxn ang="0">
                    <a:pos x="85" y="395"/>
                  </a:cxn>
                  <a:cxn ang="0">
                    <a:pos x="74" y="379"/>
                  </a:cxn>
                  <a:cxn ang="0">
                    <a:pos x="82" y="363"/>
                  </a:cxn>
                  <a:cxn ang="0">
                    <a:pos x="98" y="359"/>
                  </a:cxn>
                  <a:cxn ang="0">
                    <a:pos x="103" y="345"/>
                  </a:cxn>
                  <a:cxn ang="0">
                    <a:pos x="114" y="324"/>
                  </a:cxn>
                  <a:cxn ang="0">
                    <a:pos x="116" y="315"/>
                  </a:cxn>
                  <a:cxn ang="0">
                    <a:pos x="119" y="308"/>
                  </a:cxn>
                  <a:cxn ang="0">
                    <a:pos x="106" y="306"/>
                  </a:cxn>
                  <a:cxn ang="0">
                    <a:pos x="105" y="286"/>
                  </a:cxn>
                  <a:cxn ang="0">
                    <a:pos x="119" y="289"/>
                  </a:cxn>
                  <a:cxn ang="0">
                    <a:pos x="140" y="285"/>
                  </a:cxn>
                  <a:cxn ang="0">
                    <a:pos x="143" y="265"/>
                  </a:cxn>
                  <a:cxn ang="0">
                    <a:pos x="146" y="255"/>
                  </a:cxn>
                  <a:cxn ang="0">
                    <a:pos x="188" y="248"/>
                  </a:cxn>
                  <a:cxn ang="0">
                    <a:pos x="201" y="232"/>
                  </a:cxn>
                  <a:cxn ang="0">
                    <a:pos x="197" y="218"/>
                  </a:cxn>
                  <a:cxn ang="0">
                    <a:pos x="189" y="197"/>
                  </a:cxn>
                  <a:cxn ang="0">
                    <a:pos x="178" y="175"/>
                  </a:cxn>
                  <a:cxn ang="0">
                    <a:pos x="189" y="141"/>
                  </a:cxn>
                  <a:cxn ang="0">
                    <a:pos x="204" y="109"/>
                  </a:cxn>
                  <a:cxn ang="0">
                    <a:pos x="229" y="85"/>
                  </a:cxn>
                  <a:cxn ang="0">
                    <a:pos x="238" y="68"/>
                  </a:cxn>
                  <a:cxn ang="0">
                    <a:pos x="228" y="65"/>
                  </a:cxn>
                  <a:cxn ang="0">
                    <a:pos x="213" y="80"/>
                  </a:cxn>
                  <a:cxn ang="0">
                    <a:pos x="192" y="92"/>
                  </a:cxn>
                  <a:cxn ang="0">
                    <a:pos x="179" y="75"/>
                  </a:cxn>
                  <a:cxn ang="0">
                    <a:pos x="183" y="50"/>
                  </a:cxn>
                  <a:cxn ang="0">
                    <a:pos x="157" y="31"/>
                  </a:cxn>
                  <a:cxn ang="0">
                    <a:pos x="141" y="16"/>
                  </a:cxn>
                  <a:cxn ang="0">
                    <a:pos x="117" y="10"/>
                  </a:cxn>
                  <a:cxn ang="0">
                    <a:pos x="99" y="5"/>
                  </a:cxn>
                  <a:cxn ang="0">
                    <a:pos x="82" y="10"/>
                  </a:cxn>
                </a:cxnLst>
                <a:rect l="0" t="0" r="r" b="b"/>
                <a:pathLst>
                  <a:path w="240" h="500">
                    <a:moveTo>
                      <a:pt x="79" y="14"/>
                    </a:moveTo>
                    <a:lnTo>
                      <a:pt x="80" y="16"/>
                    </a:lnTo>
                    <a:lnTo>
                      <a:pt x="81" y="20"/>
                    </a:lnTo>
                    <a:lnTo>
                      <a:pt x="80" y="23"/>
                    </a:lnTo>
                    <a:lnTo>
                      <a:pt x="78" y="26"/>
                    </a:lnTo>
                    <a:lnTo>
                      <a:pt x="78" y="30"/>
                    </a:lnTo>
                    <a:lnTo>
                      <a:pt x="75" y="33"/>
                    </a:lnTo>
                    <a:lnTo>
                      <a:pt x="70" y="35"/>
                    </a:lnTo>
                    <a:lnTo>
                      <a:pt x="65" y="36"/>
                    </a:lnTo>
                    <a:lnTo>
                      <a:pt x="63" y="38"/>
                    </a:lnTo>
                    <a:lnTo>
                      <a:pt x="62" y="40"/>
                    </a:lnTo>
                    <a:lnTo>
                      <a:pt x="64" y="45"/>
                    </a:lnTo>
                    <a:lnTo>
                      <a:pt x="62" y="46"/>
                    </a:lnTo>
                    <a:lnTo>
                      <a:pt x="62" y="50"/>
                    </a:lnTo>
                    <a:lnTo>
                      <a:pt x="62" y="54"/>
                    </a:lnTo>
                    <a:lnTo>
                      <a:pt x="64" y="61"/>
                    </a:lnTo>
                    <a:cubicBezTo>
                      <a:pt x="62" y="63"/>
                      <a:pt x="62" y="66"/>
                      <a:pt x="62" y="66"/>
                    </a:cubicBezTo>
                    <a:lnTo>
                      <a:pt x="64" y="69"/>
                    </a:lnTo>
                    <a:lnTo>
                      <a:pt x="66" y="73"/>
                    </a:lnTo>
                    <a:lnTo>
                      <a:pt x="63" y="74"/>
                    </a:lnTo>
                    <a:cubicBezTo>
                      <a:pt x="61" y="76"/>
                      <a:pt x="59" y="75"/>
                      <a:pt x="59" y="75"/>
                    </a:cubicBezTo>
                    <a:lnTo>
                      <a:pt x="58" y="78"/>
                    </a:lnTo>
                    <a:lnTo>
                      <a:pt x="56" y="81"/>
                    </a:lnTo>
                    <a:lnTo>
                      <a:pt x="56" y="85"/>
                    </a:lnTo>
                    <a:lnTo>
                      <a:pt x="54" y="86"/>
                    </a:lnTo>
                    <a:lnTo>
                      <a:pt x="52" y="90"/>
                    </a:lnTo>
                    <a:lnTo>
                      <a:pt x="50" y="92"/>
                    </a:lnTo>
                    <a:lnTo>
                      <a:pt x="48" y="95"/>
                    </a:lnTo>
                    <a:lnTo>
                      <a:pt x="48" y="99"/>
                    </a:lnTo>
                    <a:lnTo>
                      <a:pt x="47" y="103"/>
                    </a:lnTo>
                    <a:lnTo>
                      <a:pt x="45" y="103"/>
                    </a:lnTo>
                    <a:lnTo>
                      <a:pt x="44" y="107"/>
                    </a:lnTo>
                    <a:lnTo>
                      <a:pt x="45" y="110"/>
                    </a:lnTo>
                    <a:lnTo>
                      <a:pt x="46" y="114"/>
                    </a:lnTo>
                    <a:lnTo>
                      <a:pt x="45" y="117"/>
                    </a:lnTo>
                    <a:cubicBezTo>
                      <a:pt x="46" y="120"/>
                      <a:pt x="45" y="121"/>
                      <a:pt x="45" y="121"/>
                    </a:cubicBezTo>
                    <a:lnTo>
                      <a:pt x="42" y="122"/>
                    </a:lnTo>
                    <a:lnTo>
                      <a:pt x="42" y="125"/>
                    </a:lnTo>
                    <a:lnTo>
                      <a:pt x="40" y="129"/>
                    </a:lnTo>
                    <a:lnTo>
                      <a:pt x="40" y="133"/>
                    </a:lnTo>
                    <a:lnTo>
                      <a:pt x="38" y="133"/>
                    </a:lnTo>
                    <a:lnTo>
                      <a:pt x="38" y="136"/>
                    </a:lnTo>
                    <a:lnTo>
                      <a:pt x="38" y="141"/>
                    </a:lnTo>
                    <a:lnTo>
                      <a:pt x="39" y="145"/>
                    </a:lnTo>
                    <a:lnTo>
                      <a:pt x="41" y="147"/>
                    </a:lnTo>
                    <a:lnTo>
                      <a:pt x="41" y="149"/>
                    </a:lnTo>
                    <a:lnTo>
                      <a:pt x="42" y="152"/>
                    </a:lnTo>
                    <a:lnTo>
                      <a:pt x="42" y="157"/>
                    </a:lnTo>
                    <a:lnTo>
                      <a:pt x="44" y="160"/>
                    </a:lnTo>
                    <a:lnTo>
                      <a:pt x="43" y="163"/>
                    </a:lnTo>
                    <a:lnTo>
                      <a:pt x="44" y="165"/>
                    </a:lnTo>
                    <a:lnTo>
                      <a:pt x="47" y="165"/>
                    </a:lnTo>
                    <a:lnTo>
                      <a:pt x="47" y="168"/>
                    </a:lnTo>
                    <a:lnTo>
                      <a:pt x="45" y="171"/>
                    </a:lnTo>
                    <a:lnTo>
                      <a:pt x="46" y="176"/>
                    </a:lnTo>
                    <a:lnTo>
                      <a:pt x="46" y="181"/>
                    </a:lnTo>
                    <a:lnTo>
                      <a:pt x="44" y="180"/>
                    </a:lnTo>
                    <a:lnTo>
                      <a:pt x="43" y="183"/>
                    </a:lnTo>
                    <a:lnTo>
                      <a:pt x="41" y="187"/>
                    </a:lnTo>
                    <a:lnTo>
                      <a:pt x="40" y="191"/>
                    </a:lnTo>
                    <a:lnTo>
                      <a:pt x="40" y="195"/>
                    </a:lnTo>
                    <a:lnTo>
                      <a:pt x="37" y="195"/>
                    </a:lnTo>
                    <a:lnTo>
                      <a:pt x="37" y="197"/>
                    </a:lnTo>
                    <a:lnTo>
                      <a:pt x="39" y="200"/>
                    </a:lnTo>
                    <a:lnTo>
                      <a:pt x="40" y="204"/>
                    </a:lnTo>
                    <a:lnTo>
                      <a:pt x="38" y="207"/>
                    </a:lnTo>
                    <a:lnTo>
                      <a:pt x="38" y="210"/>
                    </a:lnTo>
                    <a:lnTo>
                      <a:pt x="36" y="211"/>
                    </a:lnTo>
                    <a:lnTo>
                      <a:pt x="35" y="214"/>
                    </a:lnTo>
                    <a:lnTo>
                      <a:pt x="33" y="214"/>
                    </a:lnTo>
                    <a:lnTo>
                      <a:pt x="31" y="216"/>
                    </a:lnTo>
                    <a:lnTo>
                      <a:pt x="31" y="219"/>
                    </a:lnTo>
                    <a:lnTo>
                      <a:pt x="31" y="222"/>
                    </a:lnTo>
                    <a:lnTo>
                      <a:pt x="30" y="227"/>
                    </a:lnTo>
                    <a:lnTo>
                      <a:pt x="28" y="230"/>
                    </a:lnTo>
                    <a:lnTo>
                      <a:pt x="30" y="232"/>
                    </a:lnTo>
                    <a:lnTo>
                      <a:pt x="30" y="236"/>
                    </a:lnTo>
                    <a:lnTo>
                      <a:pt x="30" y="238"/>
                    </a:lnTo>
                    <a:lnTo>
                      <a:pt x="31" y="241"/>
                    </a:lnTo>
                    <a:lnTo>
                      <a:pt x="31" y="245"/>
                    </a:lnTo>
                    <a:lnTo>
                      <a:pt x="33" y="248"/>
                    </a:lnTo>
                    <a:lnTo>
                      <a:pt x="32" y="251"/>
                    </a:lnTo>
                    <a:lnTo>
                      <a:pt x="28" y="252"/>
                    </a:lnTo>
                    <a:lnTo>
                      <a:pt x="26" y="255"/>
                    </a:lnTo>
                    <a:lnTo>
                      <a:pt x="26" y="258"/>
                    </a:lnTo>
                    <a:lnTo>
                      <a:pt x="27" y="262"/>
                    </a:lnTo>
                    <a:lnTo>
                      <a:pt x="25" y="265"/>
                    </a:lnTo>
                    <a:lnTo>
                      <a:pt x="23" y="266"/>
                    </a:lnTo>
                    <a:lnTo>
                      <a:pt x="23" y="268"/>
                    </a:lnTo>
                    <a:lnTo>
                      <a:pt x="24" y="270"/>
                    </a:lnTo>
                    <a:lnTo>
                      <a:pt x="24" y="273"/>
                    </a:lnTo>
                    <a:lnTo>
                      <a:pt x="22" y="273"/>
                    </a:lnTo>
                    <a:lnTo>
                      <a:pt x="22" y="276"/>
                    </a:lnTo>
                    <a:lnTo>
                      <a:pt x="23" y="278"/>
                    </a:lnTo>
                    <a:lnTo>
                      <a:pt x="22" y="280"/>
                    </a:lnTo>
                    <a:lnTo>
                      <a:pt x="21" y="282"/>
                    </a:lnTo>
                    <a:lnTo>
                      <a:pt x="20" y="285"/>
                    </a:lnTo>
                    <a:lnTo>
                      <a:pt x="22" y="287"/>
                    </a:lnTo>
                    <a:lnTo>
                      <a:pt x="22" y="289"/>
                    </a:lnTo>
                    <a:lnTo>
                      <a:pt x="22" y="294"/>
                    </a:lnTo>
                    <a:lnTo>
                      <a:pt x="21" y="298"/>
                    </a:lnTo>
                    <a:lnTo>
                      <a:pt x="22" y="301"/>
                    </a:lnTo>
                    <a:lnTo>
                      <a:pt x="22" y="303"/>
                    </a:lnTo>
                    <a:lnTo>
                      <a:pt x="23" y="307"/>
                    </a:lnTo>
                    <a:lnTo>
                      <a:pt x="21" y="309"/>
                    </a:lnTo>
                    <a:lnTo>
                      <a:pt x="19" y="309"/>
                    </a:lnTo>
                    <a:lnTo>
                      <a:pt x="18" y="311"/>
                    </a:lnTo>
                    <a:lnTo>
                      <a:pt x="19" y="313"/>
                    </a:lnTo>
                    <a:lnTo>
                      <a:pt x="17" y="316"/>
                    </a:lnTo>
                    <a:lnTo>
                      <a:pt x="17" y="320"/>
                    </a:lnTo>
                    <a:lnTo>
                      <a:pt x="19" y="322"/>
                    </a:lnTo>
                    <a:lnTo>
                      <a:pt x="21" y="325"/>
                    </a:lnTo>
                    <a:lnTo>
                      <a:pt x="23" y="327"/>
                    </a:lnTo>
                    <a:lnTo>
                      <a:pt x="20" y="329"/>
                    </a:lnTo>
                    <a:lnTo>
                      <a:pt x="21" y="332"/>
                    </a:lnTo>
                    <a:lnTo>
                      <a:pt x="24" y="334"/>
                    </a:lnTo>
                    <a:lnTo>
                      <a:pt x="22" y="337"/>
                    </a:lnTo>
                    <a:lnTo>
                      <a:pt x="23" y="339"/>
                    </a:lnTo>
                    <a:lnTo>
                      <a:pt x="22" y="341"/>
                    </a:lnTo>
                    <a:cubicBezTo>
                      <a:pt x="21" y="343"/>
                      <a:pt x="20" y="343"/>
                      <a:pt x="22" y="345"/>
                    </a:cubicBezTo>
                    <a:cubicBezTo>
                      <a:pt x="24" y="347"/>
                      <a:pt x="25" y="347"/>
                      <a:pt x="25" y="347"/>
                    </a:cubicBezTo>
                    <a:lnTo>
                      <a:pt x="28" y="347"/>
                    </a:lnTo>
                    <a:lnTo>
                      <a:pt x="30" y="349"/>
                    </a:lnTo>
                    <a:lnTo>
                      <a:pt x="28" y="351"/>
                    </a:lnTo>
                    <a:lnTo>
                      <a:pt x="28" y="354"/>
                    </a:lnTo>
                    <a:lnTo>
                      <a:pt x="26" y="353"/>
                    </a:lnTo>
                    <a:lnTo>
                      <a:pt x="24" y="354"/>
                    </a:lnTo>
                    <a:lnTo>
                      <a:pt x="22" y="354"/>
                    </a:lnTo>
                    <a:lnTo>
                      <a:pt x="21" y="354"/>
                    </a:lnTo>
                    <a:lnTo>
                      <a:pt x="19" y="354"/>
                    </a:lnTo>
                    <a:lnTo>
                      <a:pt x="19" y="355"/>
                    </a:lnTo>
                    <a:lnTo>
                      <a:pt x="20" y="356"/>
                    </a:lnTo>
                    <a:lnTo>
                      <a:pt x="22" y="357"/>
                    </a:lnTo>
                    <a:lnTo>
                      <a:pt x="23" y="357"/>
                    </a:lnTo>
                    <a:lnTo>
                      <a:pt x="25" y="358"/>
                    </a:lnTo>
                    <a:lnTo>
                      <a:pt x="26" y="360"/>
                    </a:lnTo>
                    <a:lnTo>
                      <a:pt x="27" y="361"/>
                    </a:lnTo>
                    <a:lnTo>
                      <a:pt x="28" y="362"/>
                    </a:lnTo>
                    <a:lnTo>
                      <a:pt x="28" y="364"/>
                    </a:lnTo>
                    <a:lnTo>
                      <a:pt x="27" y="365"/>
                    </a:lnTo>
                    <a:lnTo>
                      <a:pt x="25" y="365"/>
                    </a:lnTo>
                    <a:lnTo>
                      <a:pt x="26" y="367"/>
                    </a:lnTo>
                    <a:lnTo>
                      <a:pt x="24" y="367"/>
                    </a:lnTo>
                    <a:lnTo>
                      <a:pt x="23" y="369"/>
                    </a:lnTo>
                    <a:lnTo>
                      <a:pt x="22" y="371"/>
                    </a:lnTo>
                    <a:lnTo>
                      <a:pt x="22" y="372"/>
                    </a:lnTo>
                    <a:lnTo>
                      <a:pt x="24" y="375"/>
                    </a:lnTo>
                    <a:lnTo>
                      <a:pt x="24" y="376"/>
                    </a:lnTo>
                    <a:lnTo>
                      <a:pt x="23" y="377"/>
                    </a:lnTo>
                    <a:lnTo>
                      <a:pt x="22" y="379"/>
                    </a:lnTo>
                    <a:lnTo>
                      <a:pt x="21" y="378"/>
                    </a:lnTo>
                    <a:lnTo>
                      <a:pt x="22" y="380"/>
                    </a:lnTo>
                    <a:lnTo>
                      <a:pt x="23" y="382"/>
                    </a:lnTo>
                    <a:lnTo>
                      <a:pt x="23" y="384"/>
                    </a:lnTo>
                    <a:lnTo>
                      <a:pt x="23" y="387"/>
                    </a:lnTo>
                    <a:lnTo>
                      <a:pt x="23" y="388"/>
                    </a:lnTo>
                    <a:lnTo>
                      <a:pt x="23" y="390"/>
                    </a:lnTo>
                    <a:lnTo>
                      <a:pt x="22" y="390"/>
                    </a:lnTo>
                    <a:lnTo>
                      <a:pt x="20" y="391"/>
                    </a:lnTo>
                    <a:lnTo>
                      <a:pt x="20" y="392"/>
                    </a:lnTo>
                    <a:lnTo>
                      <a:pt x="20" y="394"/>
                    </a:lnTo>
                    <a:lnTo>
                      <a:pt x="21" y="395"/>
                    </a:lnTo>
                    <a:lnTo>
                      <a:pt x="19" y="396"/>
                    </a:lnTo>
                    <a:lnTo>
                      <a:pt x="20" y="396"/>
                    </a:lnTo>
                    <a:lnTo>
                      <a:pt x="21" y="397"/>
                    </a:lnTo>
                    <a:lnTo>
                      <a:pt x="21" y="398"/>
                    </a:lnTo>
                    <a:lnTo>
                      <a:pt x="19" y="399"/>
                    </a:lnTo>
                    <a:lnTo>
                      <a:pt x="19" y="400"/>
                    </a:lnTo>
                    <a:lnTo>
                      <a:pt x="18" y="402"/>
                    </a:lnTo>
                    <a:lnTo>
                      <a:pt x="17" y="402"/>
                    </a:lnTo>
                    <a:lnTo>
                      <a:pt x="16" y="402"/>
                    </a:lnTo>
                    <a:lnTo>
                      <a:pt x="16" y="403"/>
                    </a:lnTo>
                    <a:lnTo>
                      <a:pt x="16" y="404"/>
                    </a:lnTo>
                    <a:lnTo>
                      <a:pt x="16" y="406"/>
                    </a:lnTo>
                    <a:lnTo>
                      <a:pt x="15" y="406"/>
                    </a:lnTo>
                    <a:lnTo>
                      <a:pt x="15" y="408"/>
                    </a:lnTo>
                    <a:lnTo>
                      <a:pt x="14" y="408"/>
                    </a:lnTo>
                    <a:lnTo>
                      <a:pt x="14" y="410"/>
                    </a:lnTo>
                    <a:lnTo>
                      <a:pt x="13" y="412"/>
                    </a:lnTo>
                    <a:lnTo>
                      <a:pt x="14" y="414"/>
                    </a:lnTo>
                    <a:cubicBezTo>
                      <a:pt x="14" y="414"/>
                      <a:pt x="15" y="415"/>
                      <a:pt x="15" y="415"/>
                    </a:cubicBezTo>
                    <a:lnTo>
                      <a:pt x="15" y="416"/>
                    </a:lnTo>
                    <a:lnTo>
                      <a:pt x="16" y="419"/>
                    </a:lnTo>
                    <a:lnTo>
                      <a:pt x="16" y="420"/>
                    </a:lnTo>
                    <a:lnTo>
                      <a:pt x="15" y="420"/>
                    </a:lnTo>
                    <a:lnTo>
                      <a:pt x="15" y="422"/>
                    </a:lnTo>
                    <a:lnTo>
                      <a:pt x="14" y="423"/>
                    </a:lnTo>
                    <a:lnTo>
                      <a:pt x="12" y="423"/>
                    </a:lnTo>
                    <a:lnTo>
                      <a:pt x="12" y="424"/>
                    </a:lnTo>
                    <a:lnTo>
                      <a:pt x="12" y="426"/>
                    </a:lnTo>
                    <a:lnTo>
                      <a:pt x="12" y="427"/>
                    </a:lnTo>
                    <a:lnTo>
                      <a:pt x="12" y="429"/>
                    </a:lnTo>
                    <a:lnTo>
                      <a:pt x="11" y="430"/>
                    </a:lnTo>
                    <a:lnTo>
                      <a:pt x="10" y="432"/>
                    </a:lnTo>
                    <a:lnTo>
                      <a:pt x="8" y="432"/>
                    </a:lnTo>
                    <a:lnTo>
                      <a:pt x="7" y="433"/>
                    </a:lnTo>
                    <a:lnTo>
                      <a:pt x="6" y="434"/>
                    </a:lnTo>
                    <a:cubicBezTo>
                      <a:pt x="6" y="434"/>
                      <a:pt x="7" y="435"/>
                      <a:pt x="5" y="435"/>
                    </a:cubicBezTo>
                    <a:cubicBezTo>
                      <a:pt x="4" y="436"/>
                      <a:pt x="3" y="435"/>
                      <a:pt x="3" y="435"/>
                    </a:cubicBezTo>
                    <a:lnTo>
                      <a:pt x="2" y="435"/>
                    </a:lnTo>
                    <a:lnTo>
                      <a:pt x="1" y="436"/>
                    </a:lnTo>
                    <a:lnTo>
                      <a:pt x="1" y="438"/>
                    </a:lnTo>
                    <a:lnTo>
                      <a:pt x="1" y="439"/>
                    </a:lnTo>
                    <a:lnTo>
                      <a:pt x="1" y="440"/>
                    </a:lnTo>
                    <a:lnTo>
                      <a:pt x="1" y="441"/>
                    </a:lnTo>
                    <a:lnTo>
                      <a:pt x="1" y="442"/>
                    </a:lnTo>
                    <a:lnTo>
                      <a:pt x="0" y="443"/>
                    </a:lnTo>
                    <a:lnTo>
                      <a:pt x="0" y="444"/>
                    </a:lnTo>
                    <a:lnTo>
                      <a:pt x="0" y="446"/>
                    </a:lnTo>
                    <a:lnTo>
                      <a:pt x="1" y="447"/>
                    </a:lnTo>
                    <a:lnTo>
                      <a:pt x="1" y="449"/>
                    </a:lnTo>
                    <a:lnTo>
                      <a:pt x="1" y="450"/>
                    </a:lnTo>
                    <a:lnTo>
                      <a:pt x="0" y="451"/>
                    </a:lnTo>
                    <a:lnTo>
                      <a:pt x="0" y="453"/>
                    </a:lnTo>
                    <a:lnTo>
                      <a:pt x="0" y="454"/>
                    </a:lnTo>
                    <a:lnTo>
                      <a:pt x="0" y="456"/>
                    </a:lnTo>
                    <a:lnTo>
                      <a:pt x="0" y="458"/>
                    </a:lnTo>
                    <a:lnTo>
                      <a:pt x="1" y="460"/>
                    </a:lnTo>
                    <a:lnTo>
                      <a:pt x="2" y="461"/>
                    </a:lnTo>
                    <a:lnTo>
                      <a:pt x="3" y="462"/>
                    </a:lnTo>
                    <a:lnTo>
                      <a:pt x="4" y="464"/>
                    </a:lnTo>
                    <a:lnTo>
                      <a:pt x="5" y="466"/>
                    </a:lnTo>
                    <a:lnTo>
                      <a:pt x="5" y="467"/>
                    </a:lnTo>
                    <a:lnTo>
                      <a:pt x="6" y="468"/>
                    </a:lnTo>
                    <a:lnTo>
                      <a:pt x="7" y="467"/>
                    </a:lnTo>
                    <a:lnTo>
                      <a:pt x="8" y="466"/>
                    </a:lnTo>
                    <a:lnTo>
                      <a:pt x="9" y="466"/>
                    </a:lnTo>
                    <a:lnTo>
                      <a:pt x="10" y="465"/>
                    </a:lnTo>
                    <a:lnTo>
                      <a:pt x="11" y="465"/>
                    </a:lnTo>
                    <a:lnTo>
                      <a:pt x="12" y="466"/>
                    </a:lnTo>
                    <a:lnTo>
                      <a:pt x="12" y="464"/>
                    </a:lnTo>
                    <a:lnTo>
                      <a:pt x="14" y="464"/>
                    </a:lnTo>
                    <a:lnTo>
                      <a:pt x="15" y="464"/>
                    </a:lnTo>
                    <a:lnTo>
                      <a:pt x="16" y="465"/>
                    </a:lnTo>
                    <a:lnTo>
                      <a:pt x="16" y="466"/>
                    </a:lnTo>
                    <a:lnTo>
                      <a:pt x="15" y="467"/>
                    </a:lnTo>
                    <a:lnTo>
                      <a:pt x="17" y="469"/>
                    </a:lnTo>
                    <a:lnTo>
                      <a:pt x="17" y="472"/>
                    </a:lnTo>
                    <a:lnTo>
                      <a:pt x="15" y="472"/>
                    </a:lnTo>
                    <a:lnTo>
                      <a:pt x="15" y="474"/>
                    </a:lnTo>
                    <a:lnTo>
                      <a:pt x="15" y="476"/>
                    </a:lnTo>
                    <a:lnTo>
                      <a:pt x="16" y="477"/>
                    </a:lnTo>
                    <a:lnTo>
                      <a:pt x="15" y="478"/>
                    </a:lnTo>
                    <a:lnTo>
                      <a:pt x="15" y="479"/>
                    </a:lnTo>
                    <a:lnTo>
                      <a:pt x="15" y="480"/>
                    </a:lnTo>
                    <a:lnTo>
                      <a:pt x="15" y="482"/>
                    </a:lnTo>
                    <a:lnTo>
                      <a:pt x="14" y="483"/>
                    </a:lnTo>
                    <a:lnTo>
                      <a:pt x="14" y="484"/>
                    </a:lnTo>
                    <a:lnTo>
                      <a:pt x="15" y="484"/>
                    </a:lnTo>
                    <a:lnTo>
                      <a:pt x="15" y="486"/>
                    </a:lnTo>
                    <a:lnTo>
                      <a:pt x="16" y="486"/>
                    </a:lnTo>
                    <a:lnTo>
                      <a:pt x="17" y="487"/>
                    </a:lnTo>
                    <a:lnTo>
                      <a:pt x="18" y="488"/>
                    </a:lnTo>
                    <a:lnTo>
                      <a:pt x="19" y="489"/>
                    </a:lnTo>
                    <a:lnTo>
                      <a:pt x="20" y="490"/>
                    </a:lnTo>
                    <a:lnTo>
                      <a:pt x="19" y="491"/>
                    </a:lnTo>
                    <a:lnTo>
                      <a:pt x="20" y="493"/>
                    </a:lnTo>
                    <a:lnTo>
                      <a:pt x="45" y="492"/>
                    </a:lnTo>
                    <a:lnTo>
                      <a:pt x="51" y="495"/>
                    </a:lnTo>
                    <a:lnTo>
                      <a:pt x="55" y="496"/>
                    </a:lnTo>
                    <a:lnTo>
                      <a:pt x="58" y="497"/>
                    </a:lnTo>
                    <a:lnTo>
                      <a:pt x="59" y="498"/>
                    </a:lnTo>
                    <a:lnTo>
                      <a:pt x="62" y="498"/>
                    </a:lnTo>
                    <a:lnTo>
                      <a:pt x="63" y="500"/>
                    </a:lnTo>
                    <a:lnTo>
                      <a:pt x="64" y="500"/>
                    </a:lnTo>
                    <a:lnTo>
                      <a:pt x="65" y="499"/>
                    </a:lnTo>
                    <a:lnTo>
                      <a:pt x="63" y="497"/>
                    </a:lnTo>
                    <a:lnTo>
                      <a:pt x="61" y="494"/>
                    </a:lnTo>
                    <a:lnTo>
                      <a:pt x="60" y="491"/>
                    </a:lnTo>
                    <a:lnTo>
                      <a:pt x="59" y="488"/>
                    </a:lnTo>
                    <a:lnTo>
                      <a:pt x="58" y="485"/>
                    </a:lnTo>
                    <a:lnTo>
                      <a:pt x="58" y="483"/>
                    </a:lnTo>
                    <a:lnTo>
                      <a:pt x="57" y="481"/>
                    </a:lnTo>
                    <a:lnTo>
                      <a:pt x="56" y="479"/>
                    </a:lnTo>
                    <a:lnTo>
                      <a:pt x="56" y="477"/>
                    </a:lnTo>
                    <a:lnTo>
                      <a:pt x="55" y="475"/>
                    </a:lnTo>
                    <a:lnTo>
                      <a:pt x="55" y="473"/>
                    </a:lnTo>
                    <a:lnTo>
                      <a:pt x="55" y="471"/>
                    </a:lnTo>
                    <a:lnTo>
                      <a:pt x="55" y="469"/>
                    </a:lnTo>
                    <a:lnTo>
                      <a:pt x="55" y="466"/>
                    </a:lnTo>
                    <a:lnTo>
                      <a:pt x="56" y="464"/>
                    </a:lnTo>
                    <a:lnTo>
                      <a:pt x="57" y="461"/>
                    </a:lnTo>
                    <a:lnTo>
                      <a:pt x="58" y="460"/>
                    </a:lnTo>
                    <a:lnTo>
                      <a:pt x="60" y="458"/>
                    </a:lnTo>
                    <a:lnTo>
                      <a:pt x="62" y="457"/>
                    </a:lnTo>
                    <a:lnTo>
                      <a:pt x="64" y="456"/>
                    </a:lnTo>
                    <a:lnTo>
                      <a:pt x="65" y="454"/>
                    </a:lnTo>
                    <a:lnTo>
                      <a:pt x="68" y="454"/>
                    </a:lnTo>
                    <a:lnTo>
                      <a:pt x="69" y="453"/>
                    </a:lnTo>
                    <a:lnTo>
                      <a:pt x="71" y="452"/>
                    </a:lnTo>
                    <a:lnTo>
                      <a:pt x="73" y="450"/>
                    </a:lnTo>
                    <a:lnTo>
                      <a:pt x="73" y="448"/>
                    </a:lnTo>
                    <a:lnTo>
                      <a:pt x="74" y="446"/>
                    </a:lnTo>
                    <a:lnTo>
                      <a:pt x="74" y="444"/>
                    </a:lnTo>
                    <a:lnTo>
                      <a:pt x="74" y="442"/>
                    </a:lnTo>
                    <a:lnTo>
                      <a:pt x="74" y="440"/>
                    </a:lnTo>
                    <a:lnTo>
                      <a:pt x="74" y="437"/>
                    </a:lnTo>
                    <a:lnTo>
                      <a:pt x="74" y="436"/>
                    </a:lnTo>
                    <a:lnTo>
                      <a:pt x="75" y="433"/>
                    </a:lnTo>
                    <a:lnTo>
                      <a:pt x="77" y="432"/>
                    </a:lnTo>
                    <a:lnTo>
                      <a:pt x="78" y="430"/>
                    </a:lnTo>
                    <a:lnTo>
                      <a:pt x="79" y="430"/>
                    </a:lnTo>
                    <a:lnTo>
                      <a:pt x="80" y="428"/>
                    </a:lnTo>
                    <a:lnTo>
                      <a:pt x="81" y="426"/>
                    </a:lnTo>
                    <a:lnTo>
                      <a:pt x="82" y="425"/>
                    </a:lnTo>
                    <a:lnTo>
                      <a:pt x="83" y="424"/>
                    </a:lnTo>
                    <a:lnTo>
                      <a:pt x="85" y="424"/>
                    </a:lnTo>
                    <a:lnTo>
                      <a:pt x="86" y="421"/>
                    </a:lnTo>
                    <a:lnTo>
                      <a:pt x="88" y="421"/>
                    </a:lnTo>
                    <a:lnTo>
                      <a:pt x="88" y="420"/>
                    </a:lnTo>
                    <a:lnTo>
                      <a:pt x="90" y="419"/>
                    </a:lnTo>
                    <a:lnTo>
                      <a:pt x="92" y="417"/>
                    </a:lnTo>
                    <a:lnTo>
                      <a:pt x="93" y="416"/>
                    </a:lnTo>
                    <a:lnTo>
                      <a:pt x="95" y="416"/>
                    </a:lnTo>
                    <a:lnTo>
                      <a:pt x="95" y="414"/>
                    </a:lnTo>
                    <a:lnTo>
                      <a:pt x="95" y="413"/>
                    </a:lnTo>
                    <a:lnTo>
                      <a:pt x="97" y="413"/>
                    </a:lnTo>
                    <a:lnTo>
                      <a:pt x="96" y="412"/>
                    </a:lnTo>
                    <a:lnTo>
                      <a:pt x="96" y="410"/>
                    </a:lnTo>
                    <a:lnTo>
                      <a:pt x="96" y="408"/>
                    </a:lnTo>
                    <a:lnTo>
                      <a:pt x="97" y="407"/>
                    </a:lnTo>
                    <a:lnTo>
                      <a:pt x="97" y="405"/>
                    </a:lnTo>
                    <a:lnTo>
                      <a:pt x="97" y="404"/>
                    </a:lnTo>
                    <a:lnTo>
                      <a:pt x="98" y="403"/>
                    </a:lnTo>
                    <a:lnTo>
                      <a:pt x="98" y="402"/>
                    </a:lnTo>
                    <a:lnTo>
                      <a:pt x="98" y="400"/>
                    </a:lnTo>
                    <a:lnTo>
                      <a:pt x="98" y="399"/>
                    </a:lnTo>
                    <a:lnTo>
                      <a:pt x="96" y="397"/>
                    </a:lnTo>
                    <a:lnTo>
                      <a:pt x="96" y="396"/>
                    </a:lnTo>
                    <a:lnTo>
                      <a:pt x="95" y="396"/>
                    </a:lnTo>
                    <a:lnTo>
                      <a:pt x="93" y="396"/>
                    </a:lnTo>
                    <a:lnTo>
                      <a:pt x="91" y="396"/>
                    </a:lnTo>
                    <a:lnTo>
                      <a:pt x="90" y="396"/>
                    </a:lnTo>
                    <a:lnTo>
                      <a:pt x="88" y="396"/>
                    </a:lnTo>
                    <a:lnTo>
                      <a:pt x="87" y="395"/>
                    </a:lnTo>
                    <a:lnTo>
                      <a:pt x="85" y="395"/>
                    </a:lnTo>
                    <a:lnTo>
                      <a:pt x="84" y="394"/>
                    </a:lnTo>
                    <a:lnTo>
                      <a:pt x="83" y="392"/>
                    </a:lnTo>
                    <a:lnTo>
                      <a:pt x="82" y="391"/>
                    </a:lnTo>
                    <a:lnTo>
                      <a:pt x="81" y="389"/>
                    </a:lnTo>
                    <a:lnTo>
                      <a:pt x="80" y="389"/>
                    </a:lnTo>
                    <a:lnTo>
                      <a:pt x="79" y="388"/>
                    </a:lnTo>
                    <a:lnTo>
                      <a:pt x="78" y="388"/>
                    </a:lnTo>
                    <a:lnTo>
                      <a:pt x="76" y="386"/>
                    </a:lnTo>
                    <a:lnTo>
                      <a:pt x="75" y="384"/>
                    </a:lnTo>
                    <a:lnTo>
                      <a:pt x="75" y="382"/>
                    </a:lnTo>
                    <a:lnTo>
                      <a:pt x="74" y="381"/>
                    </a:lnTo>
                    <a:lnTo>
                      <a:pt x="74" y="379"/>
                    </a:lnTo>
                    <a:lnTo>
                      <a:pt x="74" y="377"/>
                    </a:lnTo>
                    <a:lnTo>
                      <a:pt x="75" y="375"/>
                    </a:lnTo>
                    <a:lnTo>
                      <a:pt x="76" y="373"/>
                    </a:lnTo>
                    <a:lnTo>
                      <a:pt x="77" y="372"/>
                    </a:lnTo>
                    <a:lnTo>
                      <a:pt x="77" y="371"/>
                    </a:lnTo>
                    <a:lnTo>
                      <a:pt x="77" y="370"/>
                    </a:lnTo>
                    <a:lnTo>
                      <a:pt x="79" y="368"/>
                    </a:lnTo>
                    <a:lnTo>
                      <a:pt x="80" y="368"/>
                    </a:lnTo>
                    <a:lnTo>
                      <a:pt x="80" y="367"/>
                    </a:lnTo>
                    <a:lnTo>
                      <a:pt x="80" y="366"/>
                    </a:lnTo>
                    <a:lnTo>
                      <a:pt x="81" y="364"/>
                    </a:lnTo>
                    <a:lnTo>
                      <a:pt x="82" y="363"/>
                    </a:lnTo>
                    <a:lnTo>
                      <a:pt x="83" y="362"/>
                    </a:lnTo>
                    <a:lnTo>
                      <a:pt x="85" y="362"/>
                    </a:lnTo>
                    <a:lnTo>
                      <a:pt x="88" y="362"/>
                    </a:lnTo>
                    <a:lnTo>
                      <a:pt x="88" y="361"/>
                    </a:lnTo>
                    <a:lnTo>
                      <a:pt x="88" y="360"/>
                    </a:lnTo>
                    <a:lnTo>
                      <a:pt x="89" y="359"/>
                    </a:lnTo>
                    <a:lnTo>
                      <a:pt x="91" y="359"/>
                    </a:lnTo>
                    <a:lnTo>
                      <a:pt x="92" y="358"/>
                    </a:lnTo>
                    <a:lnTo>
                      <a:pt x="94" y="358"/>
                    </a:lnTo>
                    <a:lnTo>
                      <a:pt x="95" y="359"/>
                    </a:lnTo>
                    <a:lnTo>
                      <a:pt x="96" y="358"/>
                    </a:lnTo>
                    <a:lnTo>
                      <a:pt x="98" y="359"/>
                    </a:lnTo>
                    <a:lnTo>
                      <a:pt x="100" y="358"/>
                    </a:lnTo>
                    <a:lnTo>
                      <a:pt x="100" y="357"/>
                    </a:lnTo>
                    <a:lnTo>
                      <a:pt x="98" y="356"/>
                    </a:lnTo>
                    <a:lnTo>
                      <a:pt x="98" y="355"/>
                    </a:lnTo>
                    <a:lnTo>
                      <a:pt x="98" y="353"/>
                    </a:lnTo>
                    <a:lnTo>
                      <a:pt x="100" y="352"/>
                    </a:lnTo>
                    <a:lnTo>
                      <a:pt x="101" y="351"/>
                    </a:lnTo>
                    <a:lnTo>
                      <a:pt x="103" y="350"/>
                    </a:lnTo>
                    <a:lnTo>
                      <a:pt x="103" y="349"/>
                    </a:lnTo>
                    <a:lnTo>
                      <a:pt x="103" y="348"/>
                    </a:lnTo>
                    <a:lnTo>
                      <a:pt x="104" y="346"/>
                    </a:lnTo>
                    <a:lnTo>
                      <a:pt x="103" y="345"/>
                    </a:lnTo>
                    <a:lnTo>
                      <a:pt x="103" y="343"/>
                    </a:lnTo>
                    <a:lnTo>
                      <a:pt x="105" y="342"/>
                    </a:lnTo>
                    <a:lnTo>
                      <a:pt x="104" y="341"/>
                    </a:lnTo>
                    <a:lnTo>
                      <a:pt x="102" y="338"/>
                    </a:lnTo>
                    <a:lnTo>
                      <a:pt x="103" y="336"/>
                    </a:lnTo>
                    <a:lnTo>
                      <a:pt x="103" y="334"/>
                    </a:lnTo>
                    <a:lnTo>
                      <a:pt x="104" y="332"/>
                    </a:lnTo>
                    <a:lnTo>
                      <a:pt x="106" y="330"/>
                    </a:lnTo>
                    <a:lnTo>
                      <a:pt x="106" y="329"/>
                    </a:lnTo>
                    <a:lnTo>
                      <a:pt x="109" y="325"/>
                    </a:lnTo>
                    <a:lnTo>
                      <a:pt x="111" y="325"/>
                    </a:lnTo>
                    <a:lnTo>
                      <a:pt x="114" y="324"/>
                    </a:lnTo>
                    <a:lnTo>
                      <a:pt x="115" y="322"/>
                    </a:lnTo>
                    <a:lnTo>
                      <a:pt x="113" y="321"/>
                    </a:lnTo>
                    <a:lnTo>
                      <a:pt x="111" y="322"/>
                    </a:lnTo>
                    <a:lnTo>
                      <a:pt x="110" y="320"/>
                    </a:lnTo>
                    <a:lnTo>
                      <a:pt x="107" y="319"/>
                    </a:lnTo>
                    <a:lnTo>
                      <a:pt x="106" y="318"/>
                    </a:lnTo>
                    <a:lnTo>
                      <a:pt x="107" y="316"/>
                    </a:lnTo>
                    <a:lnTo>
                      <a:pt x="109" y="316"/>
                    </a:lnTo>
                    <a:lnTo>
                      <a:pt x="111" y="314"/>
                    </a:lnTo>
                    <a:lnTo>
                      <a:pt x="112" y="314"/>
                    </a:lnTo>
                    <a:lnTo>
                      <a:pt x="114" y="314"/>
                    </a:lnTo>
                    <a:lnTo>
                      <a:pt x="116" y="315"/>
                    </a:lnTo>
                    <a:lnTo>
                      <a:pt x="116" y="318"/>
                    </a:lnTo>
                    <a:lnTo>
                      <a:pt x="116" y="319"/>
                    </a:lnTo>
                    <a:lnTo>
                      <a:pt x="117" y="320"/>
                    </a:lnTo>
                    <a:lnTo>
                      <a:pt x="119" y="320"/>
                    </a:lnTo>
                    <a:lnTo>
                      <a:pt x="121" y="319"/>
                    </a:lnTo>
                    <a:lnTo>
                      <a:pt x="124" y="319"/>
                    </a:lnTo>
                    <a:lnTo>
                      <a:pt x="124" y="317"/>
                    </a:lnTo>
                    <a:lnTo>
                      <a:pt x="125" y="314"/>
                    </a:lnTo>
                    <a:lnTo>
                      <a:pt x="124" y="311"/>
                    </a:lnTo>
                    <a:lnTo>
                      <a:pt x="123" y="308"/>
                    </a:lnTo>
                    <a:lnTo>
                      <a:pt x="122" y="306"/>
                    </a:lnTo>
                    <a:lnTo>
                      <a:pt x="119" y="308"/>
                    </a:lnTo>
                    <a:lnTo>
                      <a:pt x="117" y="309"/>
                    </a:lnTo>
                    <a:lnTo>
                      <a:pt x="115" y="309"/>
                    </a:lnTo>
                    <a:lnTo>
                      <a:pt x="118" y="309"/>
                    </a:lnTo>
                    <a:lnTo>
                      <a:pt x="118" y="311"/>
                    </a:lnTo>
                    <a:lnTo>
                      <a:pt x="117" y="313"/>
                    </a:lnTo>
                    <a:lnTo>
                      <a:pt x="115" y="313"/>
                    </a:lnTo>
                    <a:lnTo>
                      <a:pt x="113" y="311"/>
                    </a:lnTo>
                    <a:lnTo>
                      <a:pt x="113" y="310"/>
                    </a:lnTo>
                    <a:lnTo>
                      <a:pt x="112" y="308"/>
                    </a:lnTo>
                    <a:lnTo>
                      <a:pt x="110" y="309"/>
                    </a:lnTo>
                    <a:lnTo>
                      <a:pt x="107" y="308"/>
                    </a:lnTo>
                    <a:lnTo>
                      <a:pt x="106" y="306"/>
                    </a:lnTo>
                    <a:lnTo>
                      <a:pt x="106" y="304"/>
                    </a:lnTo>
                    <a:lnTo>
                      <a:pt x="107" y="301"/>
                    </a:lnTo>
                    <a:lnTo>
                      <a:pt x="106" y="299"/>
                    </a:lnTo>
                    <a:lnTo>
                      <a:pt x="107" y="297"/>
                    </a:lnTo>
                    <a:lnTo>
                      <a:pt x="106" y="296"/>
                    </a:lnTo>
                    <a:lnTo>
                      <a:pt x="105" y="294"/>
                    </a:lnTo>
                    <a:lnTo>
                      <a:pt x="104" y="293"/>
                    </a:lnTo>
                    <a:lnTo>
                      <a:pt x="104" y="291"/>
                    </a:lnTo>
                    <a:lnTo>
                      <a:pt x="104" y="290"/>
                    </a:lnTo>
                    <a:lnTo>
                      <a:pt x="104" y="289"/>
                    </a:lnTo>
                    <a:lnTo>
                      <a:pt x="104" y="287"/>
                    </a:lnTo>
                    <a:lnTo>
                      <a:pt x="105" y="286"/>
                    </a:lnTo>
                    <a:lnTo>
                      <a:pt x="107" y="286"/>
                    </a:lnTo>
                    <a:lnTo>
                      <a:pt x="108" y="285"/>
                    </a:lnTo>
                    <a:lnTo>
                      <a:pt x="109" y="285"/>
                    </a:lnTo>
                    <a:lnTo>
                      <a:pt x="110" y="285"/>
                    </a:lnTo>
                    <a:lnTo>
                      <a:pt x="111" y="286"/>
                    </a:lnTo>
                    <a:lnTo>
                      <a:pt x="112" y="286"/>
                    </a:lnTo>
                    <a:lnTo>
                      <a:pt x="113" y="287"/>
                    </a:lnTo>
                    <a:lnTo>
                      <a:pt x="114" y="288"/>
                    </a:lnTo>
                    <a:lnTo>
                      <a:pt x="116" y="288"/>
                    </a:lnTo>
                    <a:lnTo>
                      <a:pt x="116" y="289"/>
                    </a:lnTo>
                    <a:lnTo>
                      <a:pt x="118" y="289"/>
                    </a:lnTo>
                    <a:lnTo>
                      <a:pt x="119" y="289"/>
                    </a:lnTo>
                    <a:lnTo>
                      <a:pt x="120" y="291"/>
                    </a:lnTo>
                    <a:lnTo>
                      <a:pt x="122" y="291"/>
                    </a:lnTo>
                    <a:lnTo>
                      <a:pt x="126" y="291"/>
                    </a:lnTo>
                    <a:lnTo>
                      <a:pt x="130" y="291"/>
                    </a:lnTo>
                    <a:lnTo>
                      <a:pt x="132" y="290"/>
                    </a:lnTo>
                    <a:lnTo>
                      <a:pt x="134" y="290"/>
                    </a:lnTo>
                    <a:lnTo>
                      <a:pt x="135" y="289"/>
                    </a:lnTo>
                    <a:lnTo>
                      <a:pt x="136" y="289"/>
                    </a:lnTo>
                    <a:lnTo>
                      <a:pt x="138" y="288"/>
                    </a:lnTo>
                    <a:lnTo>
                      <a:pt x="139" y="287"/>
                    </a:lnTo>
                    <a:lnTo>
                      <a:pt x="139" y="286"/>
                    </a:lnTo>
                    <a:lnTo>
                      <a:pt x="140" y="285"/>
                    </a:lnTo>
                    <a:lnTo>
                      <a:pt x="141" y="284"/>
                    </a:lnTo>
                    <a:lnTo>
                      <a:pt x="142" y="282"/>
                    </a:lnTo>
                    <a:lnTo>
                      <a:pt x="140" y="281"/>
                    </a:lnTo>
                    <a:lnTo>
                      <a:pt x="139" y="279"/>
                    </a:lnTo>
                    <a:lnTo>
                      <a:pt x="138" y="277"/>
                    </a:lnTo>
                    <a:lnTo>
                      <a:pt x="139" y="275"/>
                    </a:lnTo>
                    <a:lnTo>
                      <a:pt x="140" y="275"/>
                    </a:lnTo>
                    <a:lnTo>
                      <a:pt x="140" y="273"/>
                    </a:lnTo>
                    <a:lnTo>
                      <a:pt x="140" y="270"/>
                    </a:lnTo>
                    <a:lnTo>
                      <a:pt x="143" y="270"/>
                    </a:lnTo>
                    <a:lnTo>
                      <a:pt x="143" y="268"/>
                    </a:lnTo>
                    <a:lnTo>
                      <a:pt x="143" y="265"/>
                    </a:lnTo>
                    <a:lnTo>
                      <a:pt x="144" y="263"/>
                    </a:lnTo>
                    <a:lnTo>
                      <a:pt x="142" y="262"/>
                    </a:lnTo>
                    <a:lnTo>
                      <a:pt x="140" y="261"/>
                    </a:lnTo>
                    <a:lnTo>
                      <a:pt x="140" y="259"/>
                    </a:lnTo>
                    <a:lnTo>
                      <a:pt x="140" y="258"/>
                    </a:lnTo>
                    <a:lnTo>
                      <a:pt x="140" y="256"/>
                    </a:lnTo>
                    <a:lnTo>
                      <a:pt x="140" y="255"/>
                    </a:lnTo>
                    <a:lnTo>
                      <a:pt x="139" y="253"/>
                    </a:lnTo>
                    <a:lnTo>
                      <a:pt x="140" y="251"/>
                    </a:lnTo>
                    <a:lnTo>
                      <a:pt x="142" y="252"/>
                    </a:lnTo>
                    <a:lnTo>
                      <a:pt x="144" y="254"/>
                    </a:lnTo>
                    <a:lnTo>
                      <a:pt x="146" y="255"/>
                    </a:lnTo>
                    <a:lnTo>
                      <a:pt x="149" y="256"/>
                    </a:lnTo>
                    <a:lnTo>
                      <a:pt x="152" y="255"/>
                    </a:lnTo>
                    <a:lnTo>
                      <a:pt x="155" y="255"/>
                    </a:lnTo>
                    <a:lnTo>
                      <a:pt x="159" y="255"/>
                    </a:lnTo>
                    <a:lnTo>
                      <a:pt x="161" y="254"/>
                    </a:lnTo>
                    <a:lnTo>
                      <a:pt x="166" y="254"/>
                    </a:lnTo>
                    <a:lnTo>
                      <a:pt x="169" y="253"/>
                    </a:lnTo>
                    <a:lnTo>
                      <a:pt x="173" y="253"/>
                    </a:lnTo>
                    <a:cubicBezTo>
                      <a:pt x="173" y="253"/>
                      <a:pt x="176" y="251"/>
                      <a:pt x="177" y="251"/>
                    </a:cubicBezTo>
                    <a:cubicBezTo>
                      <a:pt x="178" y="251"/>
                      <a:pt x="181" y="250"/>
                      <a:pt x="181" y="250"/>
                    </a:cubicBezTo>
                    <a:lnTo>
                      <a:pt x="184" y="249"/>
                    </a:lnTo>
                    <a:lnTo>
                      <a:pt x="188" y="248"/>
                    </a:lnTo>
                    <a:lnTo>
                      <a:pt x="191" y="247"/>
                    </a:lnTo>
                    <a:lnTo>
                      <a:pt x="194" y="245"/>
                    </a:lnTo>
                    <a:lnTo>
                      <a:pt x="195" y="244"/>
                    </a:lnTo>
                    <a:lnTo>
                      <a:pt x="195" y="243"/>
                    </a:lnTo>
                    <a:lnTo>
                      <a:pt x="195" y="242"/>
                    </a:lnTo>
                    <a:lnTo>
                      <a:pt x="195" y="240"/>
                    </a:lnTo>
                    <a:lnTo>
                      <a:pt x="197" y="239"/>
                    </a:lnTo>
                    <a:lnTo>
                      <a:pt x="198" y="238"/>
                    </a:lnTo>
                    <a:lnTo>
                      <a:pt x="198" y="237"/>
                    </a:lnTo>
                    <a:lnTo>
                      <a:pt x="199" y="236"/>
                    </a:lnTo>
                    <a:lnTo>
                      <a:pt x="200" y="234"/>
                    </a:lnTo>
                    <a:lnTo>
                      <a:pt x="201" y="232"/>
                    </a:lnTo>
                    <a:lnTo>
                      <a:pt x="202" y="231"/>
                    </a:lnTo>
                    <a:lnTo>
                      <a:pt x="203" y="230"/>
                    </a:lnTo>
                    <a:lnTo>
                      <a:pt x="204" y="229"/>
                    </a:lnTo>
                    <a:lnTo>
                      <a:pt x="204" y="227"/>
                    </a:lnTo>
                    <a:lnTo>
                      <a:pt x="204" y="226"/>
                    </a:lnTo>
                    <a:lnTo>
                      <a:pt x="204" y="224"/>
                    </a:lnTo>
                    <a:lnTo>
                      <a:pt x="204" y="222"/>
                    </a:lnTo>
                    <a:lnTo>
                      <a:pt x="204" y="220"/>
                    </a:lnTo>
                    <a:lnTo>
                      <a:pt x="203" y="220"/>
                    </a:lnTo>
                    <a:lnTo>
                      <a:pt x="201" y="220"/>
                    </a:lnTo>
                    <a:lnTo>
                      <a:pt x="199" y="219"/>
                    </a:lnTo>
                    <a:lnTo>
                      <a:pt x="197" y="218"/>
                    </a:lnTo>
                    <a:lnTo>
                      <a:pt x="196" y="216"/>
                    </a:lnTo>
                    <a:lnTo>
                      <a:pt x="196" y="214"/>
                    </a:lnTo>
                    <a:lnTo>
                      <a:pt x="196" y="212"/>
                    </a:lnTo>
                    <a:lnTo>
                      <a:pt x="197" y="211"/>
                    </a:lnTo>
                    <a:lnTo>
                      <a:pt x="199" y="209"/>
                    </a:lnTo>
                    <a:lnTo>
                      <a:pt x="199" y="208"/>
                    </a:lnTo>
                    <a:lnTo>
                      <a:pt x="199" y="206"/>
                    </a:lnTo>
                    <a:lnTo>
                      <a:pt x="197" y="205"/>
                    </a:lnTo>
                    <a:lnTo>
                      <a:pt x="195" y="203"/>
                    </a:lnTo>
                    <a:lnTo>
                      <a:pt x="193" y="201"/>
                    </a:lnTo>
                    <a:lnTo>
                      <a:pt x="191" y="199"/>
                    </a:lnTo>
                    <a:lnTo>
                      <a:pt x="189" y="197"/>
                    </a:lnTo>
                    <a:lnTo>
                      <a:pt x="188" y="196"/>
                    </a:lnTo>
                    <a:lnTo>
                      <a:pt x="186" y="194"/>
                    </a:lnTo>
                    <a:lnTo>
                      <a:pt x="185" y="192"/>
                    </a:lnTo>
                    <a:lnTo>
                      <a:pt x="185" y="190"/>
                    </a:lnTo>
                    <a:lnTo>
                      <a:pt x="186" y="188"/>
                    </a:lnTo>
                    <a:lnTo>
                      <a:pt x="187" y="187"/>
                    </a:lnTo>
                    <a:lnTo>
                      <a:pt x="188" y="186"/>
                    </a:lnTo>
                    <a:lnTo>
                      <a:pt x="187" y="186"/>
                    </a:lnTo>
                    <a:lnTo>
                      <a:pt x="184" y="183"/>
                    </a:lnTo>
                    <a:lnTo>
                      <a:pt x="182" y="181"/>
                    </a:lnTo>
                    <a:lnTo>
                      <a:pt x="179" y="179"/>
                    </a:lnTo>
                    <a:lnTo>
                      <a:pt x="178" y="175"/>
                    </a:lnTo>
                    <a:lnTo>
                      <a:pt x="176" y="172"/>
                    </a:lnTo>
                    <a:lnTo>
                      <a:pt x="176" y="168"/>
                    </a:lnTo>
                    <a:lnTo>
                      <a:pt x="176" y="164"/>
                    </a:lnTo>
                    <a:lnTo>
                      <a:pt x="180" y="163"/>
                    </a:lnTo>
                    <a:lnTo>
                      <a:pt x="183" y="161"/>
                    </a:lnTo>
                    <a:lnTo>
                      <a:pt x="184" y="157"/>
                    </a:lnTo>
                    <a:lnTo>
                      <a:pt x="184" y="153"/>
                    </a:lnTo>
                    <a:lnTo>
                      <a:pt x="183" y="151"/>
                    </a:lnTo>
                    <a:lnTo>
                      <a:pt x="184" y="148"/>
                    </a:lnTo>
                    <a:lnTo>
                      <a:pt x="186" y="147"/>
                    </a:lnTo>
                    <a:lnTo>
                      <a:pt x="188" y="144"/>
                    </a:lnTo>
                    <a:lnTo>
                      <a:pt x="189" y="141"/>
                    </a:lnTo>
                    <a:lnTo>
                      <a:pt x="188" y="138"/>
                    </a:lnTo>
                    <a:lnTo>
                      <a:pt x="190" y="136"/>
                    </a:lnTo>
                    <a:lnTo>
                      <a:pt x="192" y="133"/>
                    </a:lnTo>
                    <a:lnTo>
                      <a:pt x="192" y="130"/>
                    </a:lnTo>
                    <a:lnTo>
                      <a:pt x="192" y="128"/>
                    </a:lnTo>
                    <a:lnTo>
                      <a:pt x="193" y="126"/>
                    </a:lnTo>
                    <a:lnTo>
                      <a:pt x="194" y="124"/>
                    </a:lnTo>
                    <a:lnTo>
                      <a:pt x="193" y="124"/>
                    </a:lnTo>
                    <a:lnTo>
                      <a:pt x="194" y="121"/>
                    </a:lnTo>
                    <a:lnTo>
                      <a:pt x="195" y="119"/>
                    </a:lnTo>
                    <a:lnTo>
                      <a:pt x="204" y="111"/>
                    </a:lnTo>
                    <a:lnTo>
                      <a:pt x="204" y="109"/>
                    </a:lnTo>
                    <a:lnTo>
                      <a:pt x="207" y="107"/>
                    </a:lnTo>
                    <a:lnTo>
                      <a:pt x="207" y="104"/>
                    </a:lnTo>
                    <a:lnTo>
                      <a:pt x="212" y="98"/>
                    </a:lnTo>
                    <a:lnTo>
                      <a:pt x="216" y="98"/>
                    </a:lnTo>
                    <a:lnTo>
                      <a:pt x="216" y="96"/>
                    </a:lnTo>
                    <a:lnTo>
                      <a:pt x="215" y="95"/>
                    </a:lnTo>
                    <a:lnTo>
                      <a:pt x="216" y="94"/>
                    </a:lnTo>
                    <a:lnTo>
                      <a:pt x="217" y="94"/>
                    </a:lnTo>
                    <a:lnTo>
                      <a:pt x="223" y="89"/>
                    </a:lnTo>
                    <a:lnTo>
                      <a:pt x="225" y="87"/>
                    </a:lnTo>
                    <a:lnTo>
                      <a:pt x="227" y="86"/>
                    </a:lnTo>
                    <a:lnTo>
                      <a:pt x="229" y="85"/>
                    </a:lnTo>
                    <a:lnTo>
                      <a:pt x="233" y="83"/>
                    </a:lnTo>
                    <a:lnTo>
                      <a:pt x="238" y="82"/>
                    </a:lnTo>
                    <a:lnTo>
                      <a:pt x="238" y="82"/>
                    </a:lnTo>
                    <a:lnTo>
                      <a:pt x="238" y="81"/>
                    </a:lnTo>
                    <a:lnTo>
                      <a:pt x="238" y="79"/>
                    </a:lnTo>
                    <a:lnTo>
                      <a:pt x="239" y="77"/>
                    </a:lnTo>
                    <a:lnTo>
                      <a:pt x="240" y="76"/>
                    </a:lnTo>
                    <a:lnTo>
                      <a:pt x="239" y="74"/>
                    </a:lnTo>
                    <a:lnTo>
                      <a:pt x="238" y="72"/>
                    </a:lnTo>
                    <a:lnTo>
                      <a:pt x="238" y="71"/>
                    </a:lnTo>
                    <a:lnTo>
                      <a:pt x="238" y="70"/>
                    </a:lnTo>
                    <a:lnTo>
                      <a:pt x="238" y="68"/>
                    </a:lnTo>
                    <a:lnTo>
                      <a:pt x="237" y="67"/>
                    </a:lnTo>
                    <a:lnTo>
                      <a:pt x="237" y="65"/>
                    </a:lnTo>
                    <a:lnTo>
                      <a:pt x="237" y="64"/>
                    </a:lnTo>
                    <a:lnTo>
                      <a:pt x="235" y="63"/>
                    </a:lnTo>
                    <a:lnTo>
                      <a:pt x="235" y="62"/>
                    </a:lnTo>
                    <a:lnTo>
                      <a:pt x="233" y="61"/>
                    </a:lnTo>
                    <a:lnTo>
                      <a:pt x="232" y="61"/>
                    </a:lnTo>
                    <a:lnTo>
                      <a:pt x="231" y="61"/>
                    </a:lnTo>
                    <a:lnTo>
                      <a:pt x="230" y="62"/>
                    </a:lnTo>
                    <a:lnTo>
                      <a:pt x="230" y="61"/>
                    </a:lnTo>
                    <a:lnTo>
                      <a:pt x="229" y="63"/>
                    </a:lnTo>
                    <a:lnTo>
                      <a:pt x="228" y="65"/>
                    </a:lnTo>
                    <a:lnTo>
                      <a:pt x="227" y="67"/>
                    </a:lnTo>
                    <a:lnTo>
                      <a:pt x="226" y="68"/>
                    </a:lnTo>
                    <a:lnTo>
                      <a:pt x="226" y="71"/>
                    </a:lnTo>
                    <a:lnTo>
                      <a:pt x="225" y="73"/>
                    </a:lnTo>
                    <a:lnTo>
                      <a:pt x="224" y="75"/>
                    </a:lnTo>
                    <a:lnTo>
                      <a:pt x="221" y="76"/>
                    </a:lnTo>
                    <a:lnTo>
                      <a:pt x="221" y="77"/>
                    </a:lnTo>
                    <a:lnTo>
                      <a:pt x="221" y="80"/>
                    </a:lnTo>
                    <a:lnTo>
                      <a:pt x="218" y="80"/>
                    </a:lnTo>
                    <a:lnTo>
                      <a:pt x="217" y="79"/>
                    </a:lnTo>
                    <a:lnTo>
                      <a:pt x="214" y="78"/>
                    </a:lnTo>
                    <a:lnTo>
                      <a:pt x="213" y="80"/>
                    </a:lnTo>
                    <a:lnTo>
                      <a:pt x="211" y="83"/>
                    </a:lnTo>
                    <a:lnTo>
                      <a:pt x="211" y="85"/>
                    </a:lnTo>
                    <a:lnTo>
                      <a:pt x="209" y="85"/>
                    </a:lnTo>
                    <a:lnTo>
                      <a:pt x="207" y="84"/>
                    </a:lnTo>
                    <a:lnTo>
                      <a:pt x="205" y="86"/>
                    </a:lnTo>
                    <a:lnTo>
                      <a:pt x="205" y="88"/>
                    </a:lnTo>
                    <a:lnTo>
                      <a:pt x="203" y="89"/>
                    </a:lnTo>
                    <a:lnTo>
                      <a:pt x="202" y="88"/>
                    </a:lnTo>
                    <a:lnTo>
                      <a:pt x="200" y="88"/>
                    </a:lnTo>
                    <a:lnTo>
                      <a:pt x="198" y="90"/>
                    </a:lnTo>
                    <a:lnTo>
                      <a:pt x="196" y="91"/>
                    </a:lnTo>
                    <a:lnTo>
                      <a:pt x="192" y="92"/>
                    </a:lnTo>
                    <a:lnTo>
                      <a:pt x="189" y="92"/>
                    </a:lnTo>
                    <a:lnTo>
                      <a:pt x="186" y="92"/>
                    </a:lnTo>
                    <a:lnTo>
                      <a:pt x="183" y="90"/>
                    </a:lnTo>
                    <a:lnTo>
                      <a:pt x="181" y="90"/>
                    </a:lnTo>
                    <a:lnTo>
                      <a:pt x="179" y="90"/>
                    </a:lnTo>
                    <a:lnTo>
                      <a:pt x="175" y="91"/>
                    </a:lnTo>
                    <a:lnTo>
                      <a:pt x="175" y="89"/>
                    </a:lnTo>
                    <a:lnTo>
                      <a:pt x="174" y="87"/>
                    </a:lnTo>
                    <a:lnTo>
                      <a:pt x="176" y="86"/>
                    </a:lnTo>
                    <a:lnTo>
                      <a:pt x="177" y="83"/>
                    </a:lnTo>
                    <a:lnTo>
                      <a:pt x="178" y="80"/>
                    </a:lnTo>
                    <a:lnTo>
                      <a:pt x="179" y="75"/>
                    </a:lnTo>
                    <a:lnTo>
                      <a:pt x="183" y="73"/>
                    </a:lnTo>
                    <a:lnTo>
                      <a:pt x="185" y="72"/>
                    </a:lnTo>
                    <a:lnTo>
                      <a:pt x="185" y="70"/>
                    </a:lnTo>
                    <a:lnTo>
                      <a:pt x="186" y="68"/>
                    </a:lnTo>
                    <a:lnTo>
                      <a:pt x="187" y="66"/>
                    </a:lnTo>
                    <a:lnTo>
                      <a:pt x="188" y="62"/>
                    </a:lnTo>
                    <a:lnTo>
                      <a:pt x="190" y="61"/>
                    </a:lnTo>
                    <a:lnTo>
                      <a:pt x="190" y="58"/>
                    </a:lnTo>
                    <a:lnTo>
                      <a:pt x="190" y="55"/>
                    </a:lnTo>
                    <a:lnTo>
                      <a:pt x="188" y="52"/>
                    </a:lnTo>
                    <a:lnTo>
                      <a:pt x="185" y="52"/>
                    </a:lnTo>
                    <a:lnTo>
                      <a:pt x="183" y="50"/>
                    </a:lnTo>
                    <a:lnTo>
                      <a:pt x="180" y="48"/>
                    </a:lnTo>
                    <a:lnTo>
                      <a:pt x="178" y="47"/>
                    </a:lnTo>
                    <a:lnTo>
                      <a:pt x="175" y="45"/>
                    </a:lnTo>
                    <a:lnTo>
                      <a:pt x="171" y="42"/>
                    </a:lnTo>
                    <a:lnTo>
                      <a:pt x="168" y="38"/>
                    </a:lnTo>
                    <a:lnTo>
                      <a:pt x="166" y="36"/>
                    </a:lnTo>
                    <a:lnTo>
                      <a:pt x="165" y="36"/>
                    </a:lnTo>
                    <a:lnTo>
                      <a:pt x="163" y="36"/>
                    </a:lnTo>
                    <a:lnTo>
                      <a:pt x="162" y="35"/>
                    </a:lnTo>
                    <a:lnTo>
                      <a:pt x="161" y="33"/>
                    </a:lnTo>
                    <a:lnTo>
                      <a:pt x="159" y="33"/>
                    </a:lnTo>
                    <a:lnTo>
                      <a:pt x="157" y="31"/>
                    </a:lnTo>
                    <a:lnTo>
                      <a:pt x="155" y="31"/>
                    </a:lnTo>
                    <a:cubicBezTo>
                      <a:pt x="155" y="31"/>
                      <a:pt x="155" y="30"/>
                      <a:pt x="154" y="29"/>
                    </a:cubicBezTo>
                    <a:lnTo>
                      <a:pt x="153" y="27"/>
                    </a:lnTo>
                    <a:lnTo>
                      <a:pt x="151" y="27"/>
                    </a:lnTo>
                    <a:lnTo>
                      <a:pt x="150" y="26"/>
                    </a:lnTo>
                    <a:lnTo>
                      <a:pt x="148" y="25"/>
                    </a:lnTo>
                    <a:lnTo>
                      <a:pt x="147" y="23"/>
                    </a:lnTo>
                    <a:lnTo>
                      <a:pt x="146" y="21"/>
                    </a:lnTo>
                    <a:lnTo>
                      <a:pt x="144" y="20"/>
                    </a:lnTo>
                    <a:lnTo>
                      <a:pt x="144" y="19"/>
                    </a:lnTo>
                    <a:lnTo>
                      <a:pt x="143" y="17"/>
                    </a:lnTo>
                    <a:lnTo>
                      <a:pt x="141" y="16"/>
                    </a:lnTo>
                    <a:lnTo>
                      <a:pt x="141" y="14"/>
                    </a:lnTo>
                    <a:lnTo>
                      <a:pt x="140" y="12"/>
                    </a:lnTo>
                    <a:lnTo>
                      <a:pt x="139" y="11"/>
                    </a:lnTo>
                    <a:lnTo>
                      <a:pt x="137" y="10"/>
                    </a:lnTo>
                    <a:lnTo>
                      <a:pt x="136" y="8"/>
                    </a:lnTo>
                    <a:lnTo>
                      <a:pt x="136" y="6"/>
                    </a:lnTo>
                    <a:lnTo>
                      <a:pt x="134" y="5"/>
                    </a:lnTo>
                    <a:lnTo>
                      <a:pt x="134" y="3"/>
                    </a:lnTo>
                    <a:lnTo>
                      <a:pt x="120" y="3"/>
                    </a:lnTo>
                    <a:lnTo>
                      <a:pt x="119" y="5"/>
                    </a:lnTo>
                    <a:lnTo>
                      <a:pt x="119" y="8"/>
                    </a:lnTo>
                    <a:lnTo>
                      <a:pt x="117" y="10"/>
                    </a:lnTo>
                    <a:lnTo>
                      <a:pt x="115" y="12"/>
                    </a:lnTo>
                    <a:lnTo>
                      <a:pt x="115" y="15"/>
                    </a:lnTo>
                    <a:lnTo>
                      <a:pt x="115" y="13"/>
                    </a:lnTo>
                    <a:lnTo>
                      <a:pt x="114" y="12"/>
                    </a:lnTo>
                    <a:lnTo>
                      <a:pt x="113" y="10"/>
                    </a:lnTo>
                    <a:lnTo>
                      <a:pt x="113" y="9"/>
                    </a:lnTo>
                    <a:lnTo>
                      <a:pt x="112" y="9"/>
                    </a:lnTo>
                    <a:lnTo>
                      <a:pt x="112" y="7"/>
                    </a:lnTo>
                    <a:lnTo>
                      <a:pt x="112" y="6"/>
                    </a:lnTo>
                    <a:lnTo>
                      <a:pt x="110" y="6"/>
                    </a:lnTo>
                    <a:lnTo>
                      <a:pt x="108" y="4"/>
                    </a:lnTo>
                    <a:lnTo>
                      <a:pt x="99" y="5"/>
                    </a:lnTo>
                    <a:lnTo>
                      <a:pt x="97" y="4"/>
                    </a:lnTo>
                    <a:lnTo>
                      <a:pt x="95" y="2"/>
                    </a:lnTo>
                    <a:lnTo>
                      <a:pt x="93" y="1"/>
                    </a:lnTo>
                    <a:lnTo>
                      <a:pt x="92" y="0"/>
                    </a:lnTo>
                    <a:lnTo>
                      <a:pt x="91" y="1"/>
                    </a:lnTo>
                    <a:lnTo>
                      <a:pt x="91" y="4"/>
                    </a:lnTo>
                    <a:lnTo>
                      <a:pt x="89" y="5"/>
                    </a:lnTo>
                    <a:lnTo>
                      <a:pt x="87" y="5"/>
                    </a:lnTo>
                    <a:lnTo>
                      <a:pt x="85" y="6"/>
                    </a:lnTo>
                    <a:lnTo>
                      <a:pt x="85" y="9"/>
                    </a:lnTo>
                    <a:lnTo>
                      <a:pt x="83" y="9"/>
                    </a:lnTo>
                    <a:lnTo>
                      <a:pt x="82" y="10"/>
                    </a:lnTo>
                    <a:lnTo>
                      <a:pt x="82" y="12"/>
                    </a:lnTo>
                    <a:lnTo>
                      <a:pt x="80" y="12"/>
                    </a:lnTo>
                    <a:lnTo>
                      <a:pt x="80" y="14"/>
                    </a:lnTo>
                    <a:lnTo>
                      <a:pt x="79" y="1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0" name="Freeform 22"/>
              <p:cNvSpPr>
                <a:spLocks/>
              </p:cNvSpPr>
              <p:nvPr/>
            </p:nvSpPr>
            <p:spPr bwMode="auto">
              <a:xfrm>
                <a:off x="6625853" y="6101218"/>
                <a:ext cx="202496" cy="237981"/>
              </a:xfrm>
              <a:custGeom>
                <a:avLst/>
                <a:gdLst/>
                <a:ahLst/>
                <a:cxnLst>
                  <a:cxn ang="0">
                    <a:pos x="0" y="0"/>
                  </a:cxn>
                  <a:cxn ang="0">
                    <a:pos x="0" y="49"/>
                  </a:cxn>
                  <a:cxn ang="0">
                    <a:pos x="4" y="49"/>
                  </a:cxn>
                  <a:cxn ang="0">
                    <a:pos x="6" y="48"/>
                  </a:cxn>
                  <a:cxn ang="0">
                    <a:pos x="10" y="48"/>
                  </a:cxn>
                  <a:cxn ang="0">
                    <a:pos x="13" y="48"/>
                  </a:cxn>
                  <a:cxn ang="0">
                    <a:pos x="17" y="49"/>
                  </a:cxn>
                  <a:cxn ang="0">
                    <a:pos x="20" y="49"/>
                  </a:cxn>
                  <a:cxn ang="0">
                    <a:pos x="22" y="49"/>
                  </a:cxn>
                  <a:cxn ang="0">
                    <a:pos x="24" y="51"/>
                  </a:cxn>
                  <a:cxn ang="0">
                    <a:pos x="27" y="52"/>
                  </a:cxn>
                  <a:cxn ang="0">
                    <a:pos x="28" y="51"/>
                  </a:cxn>
                  <a:cxn ang="0">
                    <a:pos x="31" y="51"/>
                  </a:cxn>
                  <a:cxn ang="0">
                    <a:pos x="33" y="50"/>
                  </a:cxn>
                  <a:cxn ang="0">
                    <a:pos x="33" y="48"/>
                  </a:cxn>
                  <a:cxn ang="0">
                    <a:pos x="35" y="48"/>
                  </a:cxn>
                  <a:cxn ang="0">
                    <a:pos x="36" y="50"/>
                  </a:cxn>
                  <a:cxn ang="0">
                    <a:pos x="38" y="49"/>
                  </a:cxn>
                  <a:cxn ang="0">
                    <a:pos x="39" y="48"/>
                  </a:cxn>
                  <a:cxn ang="0">
                    <a:pos x="40" y="49"/>
                  </a:cxn>
                  <a:cxn ang="0">
                    <a:pos x="41" y="48"/>
                  </a:cxn>
                  <a:cxn ang="0">
                    <a:pos x="42" y="45"/>
                  </a:cxn>
                  <a:cxn ang="0">
                    <a:pos x="43" y="43"/>
                  </a:cxn>
                  <a:cxn ang="0">
                    <a:pos x="44" y="43"/>
                  </a:cxn>
                  <a:cxn ang="0">
                    <a:pos x="42" y="41"/>
                  </a:cxn>
                  <a:cxn ang="0">
                    <a:pos x="39" y="42"/>
                  </a:cxn>
                  <a:cxn ang="0">
                    <a:pos x="36" y="43"/>
                  </a:cxn>
                  <a:cxn ang="0">
                    <a:pos x="33" y="42"/>
                  </a:cxn>
                  <a:cxn ang="0">
                    <a:pos x="30" y="40"/>
                  </a:cxn>
                  <a:cxn ang="0">
                    <a:pos x="28" y="39"/>
                  </a:cxn>
                  <a:cxn ang="0">
                    <a:pos x="24" y="35"/>
                  </a:cxn>
                  <a:cxn ang="0">
                    <a:pos x="21" y="32"/>
                  </a:cxn>
                  <a:cxn ang="0">
                    <a:pos x="17" y="31"/>
                  </a:cxn>
                  <a:cxn ang="0">
                    <a:pos x="13" y="27"/>
                  </a:cxn>
                  <a:cxn ang="0">
                    <a:pos x="13" y="25"/>
                  </a:cxn>
                  <a:cxn ang="0">
                    <a:pos x="11" y="24"/>
                  </a:cxn>
                  <a:cxn ang="0">
                    <a:pos x="8" y="20"/>
                  </a:cxn>
                  <a:cxn ang="0">
                    <a:pos x="7" y="17"/>
                  </a:cxn>
                  <a:cxn ang="0">
                    <a:pos x="7" y="15"/>
                  </a:cxn>
                  <a:cxn ang="0">
                    <a:pos x="4" y="13"/>
                  </a:cxn>
                  <a:cxn ang="0">
                    <a:pos x="2" y="13"/>
                  </a:cxn>
                  <a:cxn ang="0">
                    <a:pos x="2" y="12"/>
                  </a:cxn>
                  <a:cxn ang="0">
                    <a:pos x="2" y="9"/>
                  </a:cxn>
                  <a:cxn ang="0">
                    <a:pos x="3" y="8"/>
                  </a:cxn>
                  <a:cxn ang="0">
                    <a:pos x="5" y="8"/>
                  </a:cxn>
                  <a:cxn ang="0">
                    <a:pos x="4" y="5"/>
                  </a:cxn>
                  <a:cxn ang="0">
                    <a:pos x="1" y="3"/>
                  </a:cxn>
                  <a:cxn ang="0">
                    <a:pos x="0" y="0"/>
                  </a:cxn>
                </a:cxnLst>
                <a:rect l="0" t="0" r="r" b="b"/>
                <a:pathLst>
                  <a:path w="44" h="52">
                    <a:moveTo>
                      <a:pt x="0" y="0"/>
                    </a:moveTo>
                    <a:lnTo>
                      <a:pt x="0" y="49"/>
                    </a:lnTo>
                    <a:lnTo>
                      <a:pt x="4" y="49"/>
                    </a:lnTo>
                    <a:lnTo>
                      <a:pt x="6" y="48"/>
                    </a:lnTo>
                    <a:lnTo>
                      <a:pt x="10" y="48"/>
                    </a:lnTo>
                    <a:lnTo>
                      <a:pt x="13" y="48"/>
                    </a:lnTo>
                    <a:lnTo>
                      <a:pt x="17" y="49"/>
                    </a:lnTo>
                    <a:lnTo>
                      <a:pt x="20" y="49"/>
                    </a:lnTo>
                    <a:lnTo>
                      <a:pt x="22" y="49"/>
                    </a:lnTo>
                    <a:lnTo>
                      <a:pt x="24" y="51"/>
                    </a:lnTo>
                    <a:lnTo>
                      <a:pt x="27" y="52"/>
                    </a:lnTo>
                    <a:lnTo>
                      <a:pt x="28" y="51"/>
                    </a:lnTo>
                    <a:lnTo>
                      <a:pt x="31" y="51"/>
                    </a:lnTo>
                    <a:lnTo>
                      <a:pt x="33" y="50"/>
                    </a:lnTo>
                    <a:lnTo>
                      <a:pt x="33" y="48"/>
                    </a:lnTo>
                    <a:lnTo>
                      <a:pt x="35" y="48"/>
                    </a:lnTo>
                    <a:lnTo>
                      <a:pt x="36" y="50"/>
                    </a:lnTo>
                    <a:lnTo>
                      <a:pt x="38" y="49"/>
                    </a:lnTo>
                    <a:lnTo>
                      <a:pt x="39" y="48"/>
                    </a:lnTo>
                    <a:lnTo>
                      <a:pt x="40" y="49"/>
                    </a:lnTo>
                    <a:lnTo>
                      <a:pt x="41" y="48"/>
                    </a:lnTo>
                    <a:lnTo>
                      <a:pt x="42" y="45"/>
                    </a:lnTo>
                    <a:lnTo>
                      <a:pt x="43" y="43"/>
                    </a:lnTo>
                    <a:lnTo>
                      <a:pt x="44" y="43"/>
                    </a:lnTo>
                    <a:lnTo>
                      <a:pt x="42" y="41"/>
                    </a:lnTo>
                    <a:lnTo>
                      <a:pt x="39" y="42"/>
                    </a:lnTo>
                    <a:lnTo>
                      <a:pt x="36" y="43"/>
                    </a:lnTo>
                    <a:lnTo>
                      <a:pt x="33" y="42"/>
                    </a:lnTo>
                    <a:lnTo>
                      <a:pt x="30" y="40"/>
                    </a:lnTo>
                    <a:lnTo>
                      <a:pt x="28" y="39"/>
                    </a:lnTo>
                    <a:lnTo>
                      <a:pt x="24" y="35"/>
                    </a:lnTo>
                    <a:lnTo>
                      <a:pt x="21" y="32"/>
                    </a:lnTo>
                    <a:lnTo>
                      <a:pt x="17" y="31"/>
                    </a:lnTo>
                    <a:lnTo>
                      <a:pt x="13" y="27"/>
                    </a:lnTo>
                    <a:lnTo>
                      <a:pt x="13" y="25"/>
                    </a:lnTo>
                    <a:lnTo>
                      <a:pt x="11" y="24"/>
                    </a:lnTo>
                    <a:lnTo>
                      <a:pt x="8" y="20"/>
                    </a:lnTo>
                    <a:lnTo>
                      <a:pt x="7" y="17"/>
                    </a:lnTo>
                    <a:lnTo>
                      <a:pt x="7" y="15"/>
                    </a:lnTo>
                    <a:lnTo>
                      <a:pt x="4" y="13"/>
                    </a:lnTo>
                    <a:lnTo>
                      <a:pt x="2" y="13"/>
                    </a:lnTo>
                    <a:lnTo>
                      <a:pt x="2" y="12"/>
                    </a:lnTo>
                    <a:lnTo>
                      <a:pt x="2" y="9"/>
                    </a:lnTo>
                    <a:lnTo>
                      <a:pt x="3" y="8"/>
                    </a:lnTo>
                    <a:lnTo>
                      <a:pt x="5" y="8"/>
                    </a:lnTo>
                    <a:lnTo>
                      <a:pt x="4" y="5"/>
                    </a:lnTo>
                    <a:lnTo>
                      <a:pt x="1" y="3"/>
                    </a:lnTo>
                    <a:lnTo>
                      <a:pt x="0"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1" name="Freeform 23"/>
              <p:cNvSpPr>
                <a:spLocks/>
              </p:cNvSpPr>
              <p:nvPr/>
            </p:nvSpPr>
            <p:spPr bwMode="auto">
              <a:xfrm>
                <a:off x="6944060" y="6303613"/>
                <a:ext cx="55630" cy="17793"/>
              </a:xfrm>
              <a:custGeom>
                <a:avLst/>
                <a:gdLst/>
                <a:ahLst/>
                <a:cxnLst>
                  <a:cxn ang="0">
                    <a:pos x="5" y="0"/>
                  </a:cxn>
                  <a:cxn ang="0">
                    <a:pos x="3" y="0"/>
                  </a:cxn>
                  <a:cxn ang="0">
                    <a:pos x="2" y="2"/>
                  </a:cxn>
                  <a:cxn ang="0">
                    <a:pos x="0" y="2"/>
                  </a:cxn>
                  <a:cxn ang="0">
                    <a:pos x="0" y="3"/>
                  </a:cxn>
                  <a:cxn ang="0">
                    <a:pos x="1" y="4"/>
                  </a:cxn>
                  <a:cxn ang="0">
                    <a:pos x="3" y="4"/>
                  </a:cxn>
                  <a:cxn ang="0">
                    <a:pos x="4" y="3"/>
                  </a:cxn>
                  <a:cxn ang="0">
                    <a:pos x="6" y="2"/>
                  </a:cxn>
                  <a:cxn ang="0">
                    <a:pos x="9" y="3"/>
                  </a:cxn>
                  <a:cxn ang="0">
                    <a:pos x="10" y="2"/>
                  </a:cxn>
                  <a:cxn ang="0">
                    <a:pos x="12" y="0"/>
                  </a:cxn>
                  <a:cxn ang="0">
                    <a:pos x="10" y="0"/>
                  </a:cxn>
                  <a:cxn ang="0">
                    <a:pos x="8" y="0"/>
                  </a:cxn>
                  <a:cxn ang="0">
                    <a:pos x="5" y="0"/>
                  </a:cxn>
                </a:cxnLst>
                <a:rect l="0" t="0" r="r" b="b"/>
                <a:pathLst>
                  <a:path w="12" h="4">
                    <a:moveTo>
                      <a:pt x="5" y="0"/>
                    </a:moveTo>
                    <a:lnTo>
                      <a:pt x="3" y="0"/>
                    </a:lnTo>
                    <a:lnTo>
                      <a:pt x="2" y="2"/>
                    </a:lnTo>
                    <a:lnTo>
                      <a:pt x="0" y="2"/>
                    </a:lnTo>
                    <a:lnTo>
                      <a:pt x="0" y="3"/>
                    </a:lnTo>
                    <a:lnTo>
                      <a:pt x="1" y="4"/>
                    </a:lnTo>
                    <a:lnTo>
                      <a:pt x="3" y="4"/>
                    </a:lnTo>
                    <a:lnTo>
                      <a:pt x="4" y="3"/>
                    </a:lnTo>
                    <a:lnTo>
                      <a:pt x="6" y="2"/>
                    </a:lnTo>
                    <a:lnTo>
                      <a:pt x="9" y="3"/>
                    </a:lnTo>
                    <a:lnTo>
                      <a:pt x="10" y="2"/>
                    </a:lnTo>
                    <a:lnTo>
                      <a:pt x="12" y="0"/>
                    </a:lnTo>
                    <a:lnTo>
                      <a:pt x="10" y="0"/>
                    </a:lnTo>
                    <a:lnTo>
                      <a:pt x="8" y="0"/>
                    </a:lnTo>
                    <a:lnTo>
                      <a:pt x="5"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2" name="Freeform 24"/>
              <p:cNvSpPr>
                <a:spLocks/>
              </p:cNvSpPr>
              <p:nvPr/>
            </p:nvSpPr>
            <p:spPr bwMode="auto">
              <a:xfrm>
                <a:off x="6216413" y="3496760"/>
                <a:ext cx="507350" cy="2906940"/>
              </a:xfrm>
              <a:custGeom>
                <a:avLst/>
                <a:gdLst/>
                <a:ahLst/>
                <a:cxnLst>
                  <a:cxn ang="0">
                    <a:pos x="13" y="570"/>
                  </a:cxn>
                  <a:cxn ang="0">
                    <a:pos x="26" y="572"/>
                  </a:cxn>
                  <a:cxn ang="0">
                    <a:pos x="18" y="560"/>
                  </a:cxn>
                  <a:cxn ang="0">
                    <a:pos x="13" y="548"/>
                  </a:cxn>
                  <a:cxn ang="0">
                    <a:pos x="14" y="541"/>
                  </a:cxn>
                  <a:cxn ang="0">
                    <a:pos x="9" y="533"/>
                  </a:cxn>
                  <a:cxn ang="0">
                    <a:pos x="12" y="518"/>
                  </a:cxn>
                  <a:cxn ang="0">
                    <a:pos x="9" y="515"/>
                  </a:cxn>
                  <a:cxn ang="0">
                    <a:pos x="3" y="499"/>
                  </a:cxn>
                  <a:cxn ang="0">
                    <a:pos x="2" y="479"/>
                  </a:cxn>
                  <a:cxn ang="0">
                    <a:pos x="13" y="469"/>
                  </a:cxn>
                  <a:cxn ang="0">
                    <a:pos x="9" y="450"/>
                  </a:cxn>
                  <a:cxn ang="0">
                    <a:pos x="10" y="441"/>
                  </a:cxn>
                  <a:cxn ang="0">
                    <a:pos x="15" y="425"/>
                  </a:cxn>
                  <a:cxn ang="0">
                    <a:pos x="18" y="402"/>
                  </a:cxn>
                  <a:cxn ang="0">
                    <a:pos x="25" y="425"/>
                  </a:cxn>
                  <a:cxn ang="0">
                    <a:pos x="23" y="448"/>
                  </a:cxn>
                  <a:cxn ang="0">
                    <a:pos x="30" y="418"/>
                  </a:cxn>
                  <a:cxn ang="0">
                    <a:pos x="32" y="399"/>
                  </a:cxn>
                  <a:cxn ang="0">
                    <a:pos x="37" y="382"/>
                  </a:cxn>
                  <a:cxn ang="0">
                    <a:pos x="41" y="370"/>
                  </a:cxn>
                  <a:cxn ang="0">
                    <a:pos x="28" y="363"/>
                  </a:cxn>
                  <a:cxn ang="0">
                    <a:pos x="30" y="383"/>
                  </a:cxn>
                  <a:cxn ang="0">
                    <a:pos x="20" y="380"/>
                  </a:cxn>
                  <a:cxn ang="0">
                    <a:pos x="26" y="359"/>
                  </a:cxn>
                  <a:cxn ang="0">
                    <a:pos x="25" y="333"/>
                  </a:cxn>
                  <a:cxn ang="0">
                    <a:pos x="28" y="300"/>
                  </a:cxn>
                  <a:cxn ang="0">
                    <a:pos x="32" y="285"/>
                  </a:cxn>
                  <a:cxn ang="0">
                    <a:pos x="37" y="268"/>
                  </a:cxn>
                  <a:cxn ang="0">
                    <a:pos x="46" y="243"/>
                  </a:cxn>
                  <a:cxn ang="0">
                    <a:pos x="51" y="222"/>
                  </a:cxn>
                  <a:cxn ang="0">
                    <a:pos x="51" y="192"/>
                  </a:cxn>
                  <a:cxn ang="0">
                    <a:pos x="55" y="171"/>
                  </a:cxn>
                  <a:cxn ang="0">
                    <a:pos x="58" y="144"/>
                  </a:cxn>
                  <a:cxn ang="0">
                    <a:pos x="64" y="119"/>
                  </a:cxn>
                  <a:cxn ang="0">
                    <a:pos x="66" y="87"/>
                  </a:cxn>
                  <a:cxn ang="0">
                    <a:pos x="70" y="60"/>
                  </a:cxn>
                  <a:cxn ang="0">
                    <a:pos x="68" y="26"/>
                  </a:cxn>
                  <a:cxn ang="0">
                    <a:pos x="107" y="77"/>
                  </a:cxn>
                  <a:cxn ang="0">
                    <a:pos x="93" y="134"/>
                  </a:cxn>
                  <a:cxn ang="0">
                    <a:pos x="72" y="182"/>
                  </a:cxn>
                  <a:cxn ang="0">
                    <a:pos x="74" y="229"/>
                  </a:cxn>
                  <a:cxn ang="0">
                    <a:pos x="60" y="275"/>
                  </a:cxn>
                  <a:cxn ang="0">
                    <a:pos x="52" y="326"/>
                  </a:cxn>
                  <a:cxn ang="0">
                    <a:pos x="50" y="368"/>
                  </a:cxn>
                  <a:cxn ang="0">
                    <a:pos x="52" y="408"/>
                  </a:cxn>
                  <a:cxn ang="0">
                    <a:pos x="55" y="423"/>
                  </a:cxn>
                  <a:cxn ang="0">
                    <a:pos x="50" y="448"/>
                  </a:cxn>
                  <a:cxn ang="0">
                    <a:pos x="43" y="464"/>
                  </a:cxn>
                  <a:cxn ang="0">
                    <a:pos x="39" y="485"/>
                  </a:cxn>
                  <a:cxn ang="0">
                    <a:pos x="28" y="503"/>
                  </a:cxn>
                  <a:cxn ang="0">
                    <a:pos x="32" y="528"/>
                  </a:cxn>
                  <a:cxn ang="0">
                    <a:pos x="42" y="535"/>
                  </a:cxn>
                  <a:cxn ang="0">
                    <a:pos x="47" y="554"/>
                  </a:cxn>
                  <a:cxn ang="0">
                    <a:pos x="79" y="565"/>
                  </a:cxn>
                  <a:cxn ang="0">
                    <a:pos x="108" y="621"/>
                  </a:cxn>
                  <a:cxn ang="0">
                    <a:pos x="93" y="622"/>
                  </a:cxn>
                  <a:cxn ang="0">
                    <a:pos x="85" y="628"/>
                  </a:cxn>
                  <a:cxn ang="0">
                    <a:pos x="68" y="617"/>
                  </a:cxn>
                  <a:cxn ang="0">
                    <a:pos x="42" y="602"/>
                  </a:cxn>
                </a:cxnLst>
                <a:rect l="0" t="0" r="r" b="b"/>
                <a:pathLst>
                  <a:path w="110" h="633">
                    <a:moveTo>
                      <a:pt x="23" y="585"/>
                    </a:moveTo>
                    <a:lnTo>
                      <a:pt x="23" y="584"/>
                    </a:lnTo>
                    <a:lnTo>
                      <a:pt x="23" y="583"/>
                    </a:lnTo>
                    <a:lnTo>
                      <a:pt x="23" y="582"/>
                    </a:lnTo>
                    <a:lnTo>
                      <a:pt x="23" y="581"/>
                    </a:lnTo>
                    <a:lnTo>
                      <a:pt x="24" y="580"/>
                    </a:lnTo>
                    <a:lnTo>
                      <a:pt x="23" y="578"/>
                    </a:lnTo>
                    <a:lnTo>
                      <a:pt x="21" y="578"/>
                    </a:lnTo>
                    <a:lnTo>
                      <a:pt x="20" y="577"/>
                    </a:lnTo>
                    <a:lnTo>
                      <a:pt x="19" y="576"/>
                    </a:lnTo>
                    <a:cubicBezTo>
                      <a:pt x="19" y="576"/>
                      <a:pt x="19" y="577"/>
                      <a:pt x="18" y="577"/>
                    </a:cubicBezTo>
                    <a:cubicBezTo>
                      <a:pt x="18" y="577"/>
                      <a:pt x="16" y="576"/>
                      <a:pt x="16" y="576"/>
                    </a:cubicBezTo>
                    <a:lnTo>
                      <a:pt x="16" y="575"/>
                    </a:lnTo>
                    <a:lnTo>
                      <a:pt x="16" y="574"/>
                    </a:lnTo>
                    <a:lnTo>
                      <a:pt x="14" y="573"/>
                    </a:lnTo>
                    <a:lnTo>
                      <a:pt x="14" y="571"/>
                    </a:lnTo>
                    <a:lnTo>
                      <a:pt x="13" y="570"/>
                    </a:lnTo>
                    <a:lnTo>
                      <a:pt x="13" y="569"/>
                    </a:lnTo>
                    <a:lnTo>
                      <a:pt x="15" y="570"/>
                    </a:lnTo>
                    <a:lnTo>
                      <a:pt x="16" y="570"/>
                    </a:lnTo>
                    <a:lnTo>
                      <a:pt x="17" y="572"/>
                    </a:lnTo>
                    <a:lnTo>
                      <a:pt x="17" y="573"/>
                    </a:lnTo>
                    <a:lnTo>
                      <a:pt x="19" y="573"/>
                    </a:lnTo>
                    <a:lnTo>
                      <a:pt x="20" y="574"/>
                    </a:lnTo>
                    <a:lnTo>
                      <a:pt x="22" y="574"/>
                    </a:lnTo>
                    <a:lnTo>
                      <a:pt x="24" y="575"/>
                    </a:lnTo>
                    <a:lnTo>
                      <a:pt x="26" y="576"/>
                    </a:lnTo>
                    <a:lnTo>
                      <a:pt x="27" y="577"/>
                    </a:lnTo>
                    <a:lnTo>
                      <a:pt x="29" y="577"/>
                    </a:lnTo>
                    <a:lnTo>
                      <a:pt x="29" y="576"/>
                    </a:lnTo>
                    <a:lnTo>
                      <a:pt x="28" y="574"/>
                    </a:lnTo>
                    <a:cubicBezTo>
                      <a:pt x="28" y="574"/>
                      <a:pt x="27" y="574"/>
                      <a:pt x="27" y="573"/>
                    </a:cubicBezTo>
                    <a:cubicBezTo>
                      <a:pt x="28" y="573"/>
                      <a:pt x="28" y="573"/>
                      <a:pt x="28" y="573"/>
                    </a:cubicBezTo>
                    <a:lnTo>
                      <a:pt x="26" y="572"/>
                    </a:lnTo>
                    <a:cubicBezTo>
                      <a:pt x="26" y="572"/>
                      <a:pt x="25" y="571"/>
                      <a:pt x="26" y="571"/>
                    </a:cubicBezTo>
                    <a:cubicBezTo>
                      <a:pt x="27" y="571"/>
                      <a:pt x="28" y="571"/>
                      <a:pt x="28" y="571"/>
                    </a:cubicBezTo>
                    <a:lnTo>
                      <a:pt x="29" y="570"/>
                    </a:lnTo>
                    <a:lnTo>
                      <a:pt x="29" y="568"/>
                    </a:lnTo>
                    <a:lnTo>
                      <a:pt x="27" y="569"/>
                    </a:lnTo>
                    <a:lnTo>
                      <a:pt x="26" y="569"/>
                    </a:lnTo>
                    <a:lnTo>
                      <a:pt x="25" y="568"/>
                    </a:lnTo>
                    <a:lnTo>
                      <a:pt x="25" y="568"/>
                    </a:lnTo>
                    <a:lnTo>
                      <a:pt x="23" y="568"/>
                    </a:lnTo>
                    <a:lnTo>
                      <a:pt x="22" y="568"/>
                    </a:lnTo>
                    <a:lnTo>
                      <a:pt x="19" y="566"/>
                    </a:lnTo>
                    <a:cubicBezTo>
                      <a:pt x="19" y="566"/>
                      <a:pt x="19" y="566"/>
                      <a:pt x="20" y="566"/>
                    </a:cubicBezTo>
                    <a:cubicBezTo>
                      <a:pt x="20" y="566"/>
                      <a:pt x="21" y="565"/>
                      <a:pt x="21" y="565"/>
                    </a:cubicBezTo>
                    <a:lnTo>
                      <a:pt x="22" y="564"/>
                    </a:lnTo>
                    <a:lnTo>
                      <a:pt x="21" y="562"/>
                    </a:lnTo>
                    <a:lnTo>
                      <a:pt x="19" y="562"/>
                    </a:lnTo>
                    <a:lnTo>
                      <a:pt x="18" y="560"/>
                    </a:lnTo>
                    <a:lnTo>
                      <a:pt x="16" y="559"/>
                    </a:lnTo>
                    <a:lnTo>
                      <a:pt x="14" y="560"/>
                    </a:lnTo>
                    <a:lnTo>
                      <a:pt x="15" y="562"/>
                    </a:lnTo>
                    <a:lnTo>
                      <a:pt x="12" y="562"/>
                    </a:lnTo>
                    <a:lnTo>
                      <a:pt x="11" y="560"/>
                    </a:lnTo>
                    <a:lnTo>
                      <a:pt x="9" y="558"/>
                    </a:lnTo>
                    <a:lnTo>
                      <a:pt x="10" y="556"/>
                    </a:lnTo>
                    <a:lnTo>
                      <a:pt x="8" y="554"/>
                    </a:lnTo>
                    <a:lnTo>
                      <a:pt x="9" y="552"/>
                    </a:lnTo>
                    <a:lnTo>
                      <a:pt x="8" y="551"/>
                    </a:lnTo>
                    <a:lnTo>
                      <a:pt x="8" y="550"/>
                    </a:lnTo>
                    <a:lnTo>
                      <a:pt x="9" y="549"/>
                    </a:lnTo>
                    <a:cubicBezTo>
                      <a:pt x="9" y="549"/>
                      <a:pt x="9" y="547"/>
                      <a:pt x="9" y="548"/>
                    </a:cubicBezTo>
                    <a:cubicBezTo>
                      <a:pt x="10" y="548"/>
                      <a:pt x="11" y="548"/>
                      <a:pt x="11" y="548"/>
                    </a:cubicBezTo>
                    <a:lnTo>
                      <a:pt x="10" y="547"/>
                    </a:lnTo>
                    <a:lnTo>
                      <a:pt x="12" y="546"/>
                    </a:lnTo>
                    <a:lnTo>
                      <a:pt x="13" y="548"/>
                    </a:lnTo>
                    <a:lnTo>
                      <a:pt x="14" y="549"/>
                    </a:lnTo>
                    <a:lnTo>
                      <a:pt x="16" y="549"/>
                    </a:lnTo>
                    <a:lnTo>
                      <a:pt x="14" y="546"/>
                    </a:lnTo>
                    <a:lnTo>
                      <a:pt x="16" y="547"/>
                    </a:lnTo>
                    <a:lnTo>
                      <a:pt x="18" y="548"/>
                    </a:lnTo>
                    <a:lnTo>
                      <a:pt x="19" y="547"/>
                    </a:lnTo>
                    <a:cubicBezTo>
                      <a:pt x="19" y="547"/>
                      <a:pt x="20" y="546"/>
                      <a:pt x="20" y="546"/>
                    </a:cubicBezTo>
                    <a:cubicBezTo>
                      <a:pt x="20" y="545"/>
                      <a:pt x="21" y="544"/>
                      <a:pt x="21" y="544"/>
                    </a:cubicBezTo>
                    <a:lnTo>
                      <a:pt x="23" y="543"/>
                    </a:lnTo>
                    <a:lnTo>
                      <a:pt x="23" y="541"/>
                    </a:lnTo>
                    <a:lnTo>
                      <a:pt x="20" y="541"/>
                    </a:lnTo>
                    <a:lnTo>
                      <a:pt x="18" y="540"/>
                    </a:lnTo>
                    <a:cubicBezTo>
                      <a:pt x="18" y="540"/>
                      <a:pt x="18" y="539"/>
                      <a:pt x="18" y="538"/>
                    </a:cubicBezTo>
                    <a:cubicBezTo>
                      <a:pt x="18" y="538"/>
                      <a:pt x="18" y="537"/>
                      <a:pt x="18" y="537"/>
                    </a:cubicBezTo>
                    <a:lnTo>
                      <a:pt x="17" y="537"/>
                    </a:lnTo>
                    <a:lnTo>
                      <a:pt x="16" y="539"/>
                    </a:lnTo>
                    <a:lnTo>
                      <a:pt x="14" y="541"/>
                    </a:lnTo>
                    <a:lnTo>
                      <a:pt x="13" y="541"/>
                    </a:lnTo>
                    <a:lnTo>
                      <a:pt x="12" y="543"/>
                    </a:lnTo>
                    <a:lnTo>
                      <a:pt x="11" y="544"/>
                    </a:lnTo>
                    <a:lnTo>
                      <a:pt x="9" y="544"/>
                    </a:lnTo>
                    <a:lnTo>
                      <a:pt x="9" y="542"/>
                    </a:lnTo>
                    <a:lnTo>
                      <a:pt x="8" y="544"/>
                    </a:lnTo>
                    <a:lnTo>
                      <a:pt x="7" y="545"/>
                    </a:lnTo>
                    <a:lnTo>
                      <a:pt x="6" y="546"/>
                    </a:lnTo>
                    <a:lnTo>
                      <a:pt x="5" y="544"/>
                    </a:lnTo>
                    <a:lnTo>
                      <a:pt x="7" y="543"/>
                    </a:lnTo>
                    <a:lnTo>
                      <a:pt x="6" y="541"/>
                    </a:lnTo>
                    <a:lnTo>
                      <a:pt x="7" y="539"/>
                    </a:lnTo>
                    <a:lnTo>
                      <a:pt x="9" y="538"/>
                    </a:lnTo>
                    <a:lnTo>
                      <a:pt x="9" y="537"/>
                    </a:lnTo>
                    <a:lnTo>
                      <a:pt x="9" y="535"/>
                    </a:lnTo>
                    <a:lnTo>
                      <a:pt x="10" y="534"/>
                    </a:lnTo>
                    <a:lnTo>
                      <a:pt x="9" y="533"/>
                    </a:lnTo>
                    <a:lnTo>
                      <a:pt x="8" y="533"/>
                    </a:lnTo>
                    <a:lnTo>
                      <a:pt x="10" y="532"/>
                    </a:lnTo>
                    <a:lnTo>
                      <a:pt x="10" y="531"/>
                    </a:lnTo>
                    <a:lnTo>
                      <a:pt x="9" y="529"/>
                    </a:lnTo>
                    <a:lnTo>
                      <a:pt x="8" y="528"/>
                    </a:lnTo>
                    <a:cubicBezTo>
                      <a:pt x="8" y="528"/>
                      <a:pt x="9" y="526"/>
                      <a:pt x="9" y="526"/>
                    </a:cubicBezTo>
                    <a:cubicBezTo>
                      <a:pt x="10" y="526"/>
                      <a:pt x="11" y="526"/>
                      <a:pt x="11" y="526"/>
                    </a:cubicBezTo>
                    <a:cubicBezTo>
                      <a:pt x="11" y="526"/>
                      <a:pt x="12" y="526"/>
                      <a:pt x="12" y="527"/>
                    </a:cubicBezTo>
                    <a:cubicBezTo>
                      <a:pt x="12" y="528"/>
                      <a:pt x="12" y="529"/>
                      <a:pt x="12" y="529"/>
                    </a:cubicBezTo>
                    <a:lnTo>
                      <a:pt x="14" y="529"/>
                    </a:lnTo>
                    <a:lnTo>
                      <a:pt x="14" y="527"/>
                    </a:lnTo>
                    <a:cubicBezTo>
                      <a:pt x="14" y="527"/>
                      <a:pt x="15" y="527"/>
                      <a:pt x="15" y="526"/>
                    </a:cubicBezTo>
                    <a:cubicBezTo>
                      <a:pt x="15" y="526"/>
                      <a:pt x="14" y="525"/>
                      <a:pt x="14" y="525"/>
                    </a:cubicBezTo>
                    <a:lnTo>
                      <a:pt x="12" y="523"/>
                    </a:lnTo>
                    <a:lnTo>
                      <a:pt x="12" y="521"/>
                    </a:lnTo>
                    <a:lnTo>
                      <a:pt x="13" y="519"/>
                    </a:lnTo>
                    <a:lnTo>
                      <a:pt x="12" y="518"/>
                    </a:lnTo>
                    <a:lnTo>
                      <a:pt x="10" y="521"/>
                    </a:lnTo>
                    <a:lnTo>
                      <a:pt x="9" y="523"/>
                    </a:lnTo>
                    <a:lnTo>
                      <a:pt x="7" y="524"/>
                    </a:lnTo>
                    <a:cubicBezTo>
                      <a:pt x="7" y="524"/>
                      <a:pt x="7" y="525"/>
                      <a:pt x="6" y="526"/>
                    </a:cubicBezTo>
                    <a:cubicBezTo>
                      <a:pt x="6" y="527"/>
                      <a:pt x="6" y="529"/>
                      <a:pt x="6" y="529"/>
                    </a:cubicBezTo>
                    <a:lnTo>
                      <a:pt x="4" y="529"/>
                    </a:lnTo>
                    <a:cubicBezTo>
                      <a:pt x="4" y="529"/>
                      <a:pt x="4" y="527"/>
                      <a:pt x="4" y="527"/>
                    </a:cubicBezTo>
                    <a:cubicBezTo>
                      <a:pt x="4" y="526"/>
                      <a:pt x="4" y="524"/>
                      <a:pt x="4" y="524"/>
                    </a:cubicBezTo>
                    <a:lnTo>
                      <a:pt x="3" y="522"/>
                    </a:lnTo>
                    <a:cubicBezTo>
                      <a:pt x="3" y="522"/>
                      <a:pt x="4" y="521"/>
                      <a:pt x="4" y="520"/>
                    </a:cubicBezTo>
                    <a:cubicBezTo>
                      <a:pt x="4" y="520"/>
                      <a:pt x="4" y="518"/>
                      <a:pt x="4" y="518"/>
                    </a:cubicBezTo>
                    <a:lnTo>
                      <a:pt x="5" y="516"/>
                    </a:lnTo>
                    <a:lnTo>
                      <a:pt x="5" y="515"/>
                    </a:lnTo>
                    <a:lnTo>
                      <a:pt x="4" y="514"/>
                    </a:lnTo>
                    <a:lnTo>
                      <a:pt x="5" y="513"/>
                    </a:lnTo>
                    <a:lnTo>
                      <a:pt x="7" y="513"/>
                    </a:lnTo>
                    <a:lnTo>
                      <a:pt x="9" y="515"/>
                    </a:lnTo>
                    <a:lnTo>
                      <a:pt x="11" y="516"/>
                    </a:lnTo>
                    <a:lnTo>
                      <a:pt x="12" y="516"/>
                    </a:lnTo>
                    <a:lnTo>
                      <a:pt x="12" y="514"/>
                    </a:lnTo>
                    <a:lnTo>
                      <a:pt x="10" y="513"/>
                    </a:lnTo>
                    <a:lnTo>
                      <a:pt x="8" y="511"/>
                    </a:lnTo>
                    <a:lnTo>
                      <a:pt x="6" y="511"/>
                    </a:lnTo>
                    <a:lnTo>
                      <a:pt x="5" y="510"/>
                    </a:lnTo>
                    <a:lnTo>
                      <a:pt x="4" y="509"/>
                    </a:lnTo>
                    <a:lnTo>
                      <a:pt x="2" y="510"/>
                    </a:lnTo>
                    <a:lnTo>
                      <a:pt x="2" y="508"/>
                    </a:lnTo>
                    <a:lnTo>
                      <a:pt x="3" y="508"/>
                    </a:lnTo>
                    <a:lnTo>
                      <a:pt x="2" y="506"/>
                    </a:lnTo>
                    <a:lnTo>
                      <a:pt x="2" y="505"/>
                    </a:lnTo>
                    <a:lnTo>
                      <a:pt x="4" y="505"/>
                    </a:lnTo>
                    <a:cubicBezTo>
                      <a:pt x="4" y="505"/>
                      <a:pt x="4" y="505"/>
                      <a:pt x="4" y="503"/>
                    </a:cubicBezTo>
                    <a:cubicBezTo>
                      <a:pt x="4" y="502"/>
                      <a:pt x="3" y="500"/>
                      <a:pt x="3" y="500"/>
                    </a:cubicBezTo>
                    <a:lnTo>
                      <a:pt x="3" y="499"/>
                    </a:lnTo>
                    <a:lnTo>
                      <a:pt x="2" y="498"/>
                    </a:lnTo>
                    <a:lnTo>
                      <a:pt x="1" y="498"/>
                    </a:lnTo>
                    <a:lnTo>
                      <a:pt x="1" y="496"/>
                    </a:lnTo>
                    <a:lnTo>
                      <a:pt x="1" y="494"/>
                    </a:lnTo>
                    <a:lnTo>
                      <a:pt x="1" y="494"/>
                    </a:lnTo>
                    <a:lnTo>
                      <a:pt x="2" y="493"/>
                    </a:lnTo>
                    <a:lnTo>
                      <a:pt x="1" y="492"/>
                    </a:lnTo>
                    <a:lnTo>
                      <a:pt x="1" y="491"/>
                    </a:lnTo>
                    <a:lnTo>
                      <a:pt x="2" y="490"/>
                    </a:lnTo>
                    <a:lnTo>
                      <a:pt x="1" y="489"/>
                    </a:lnTo>
                    <a:lnTo>
                      <a:pt x="1" y="488"/>
                    </a:lnTo>
                    <a:lnTo>
                      <a:pt x="2" y="487"/>
                    </a:lnTo>
                    <a:lnTo>
                      <a:pt x="1" y="486"/>
                    </a:lnTo>
                    <a:lnTo>
                      <a:pt x="1" y="484"/>
                    </a:lnTo>
                    <a:lnTo>
                      <a:pt x="2" y="483"/>
                    </a:lnTo>
                    <a:lnTo>
                      <a:pt x="3" y="482"/>
                    </a:lnTo>
                    <a:lnTo>
                      <a:pt x="2" y="479"/>
                    </a:lnTo>
                    <a:lnTo>
                      <a:pt x="3" y="478"/>
                    </a:lnTo>
                    <a:lnTo>
                      <a:pt x="2" y="477"/>
                    </a:lnTo>
                    <a:lnTo>
                      <a:pt x="2" y="475"/>
                    </a:lnTo>
                    <a:lnTo>
                      <a:pt x="4" y="475"/>
                    </a:lnTo>
                    <a:lnTo>
                      <a:pt x="5" y="475"/>
                    </a:lnTo>
                    <a:lnTo>
                      <a:pt x="6" y="474"/>
                    </a:lnTo>
                    <a:lnTo>
                      <a:pt x="7" y="473"/>
                    </a:lnTo>
                    <a:lnTo>
                      <a:pt x="6" y="471"/>
                    </a:lnTo>
                    <a:lnTo>
                      <a:pt x="4" y="470"/>
                    </a:lnTo>
                    <a:lnTo>
                      <a:pt x="5" y="469"/>
                    </a:lnTo>
                    <a:lnTo>
                      <a:pt x="6" y="469"/>
                    </a:lnTo>
                    <a:lnTo>
                      <a:pt x="9" y="468"/>
                    </a:lnTo>
                    <a:lnTo>
                      <a:pt x="10" y="468"/>
                    </a:lnTo>
                    <a:lnTo>
                      <a:pt x="11" y="469"/>
                    </a:lnTo>
                    <a:lnTo>
                      <a:pt x="12" y="470"/>
                    </a:lnTo>
                    <a:lnTo>
                      <a:pt x="13" y="470"/>
                    </a:lnTo>
                    <a:lnTo>
                      <a:pt x="13" y="469"/>
                    </a:lnTo>
                    <a:lnTo>
                      <a:pt x="14" y="466"/>
                    </a:lnTo>
                    <a:lnTo>
                      <a:pt x="16" y="464"/>
                    </a:lnTo>
                    <a:lnTo>
                      <a:pt x="15" y="463"/>
                    </a:lnTo>
                    <a:lnTo>
                      <a:pt x="16" y="461"/>
                    </a:lnTo>
                    <a:lnTo>
                      <a:pt x="18" y="460"/>
                    </a:lnTo>
                    <a:cubicBezTo>
                      <a:pt x="18" y="460"/>
                      <a:pt x="18" y="458"/>
                      <a:pt x="18" y="458"/>
                    </a:cubicBezTo>
                    <a:cubicBezTo>
                      <a:pt x="19" y="458"/>
                      <a:pt x="19" y="456"/>
                      <a:pt x="19" y="456"/>
                    </a:cubicBezTo>
                    <a:lnTo>
                      <a:pt x="20" y="455"/>
                    </a:lnTo>
                    <a:lnTo>
                      <a:pt x="19" y="453"/>
                    </a:lnTo>
                    <a:lnTo>
                      <a:pt x="18" y="452"/>
                    </a:lnTo>
                    <a:lnTo>
                      <a:pt x="16" y="452"/>
                    </a:lnTo>
                    <a:lnTo>
                      <a:pt x="16" y="453"/>
                    </a:lnTo>
                    <a:lnTo>
                      <a:pt x="16" y="454"/>
                    </a:lnTo>
                    <a:lnTo>
                      <a:pt x="13" y="454"/>
                    </a:lnTo>
                    <a:lnTo>
                      <a:pt x="12" y="453"/>
                    </a:lnTo>
                    <a:lnTo>
                      <a:pt x="10" y="451"/>
                    </a:lnTo>
                    <a:lnTo>
                      <a:pt x="9" y="450"/>
                    </a:lnTo>
                    <a:lnTo>
                      <a:pt x="8" y="449"/>
                    </a:lnTo>
                    <a:lnTo>
                      <a:pt x="7" y="448"/>
                    </a:lnTo>
                    <a:lnTo>
                      <a:pt x="6" y="449"/>
                    </a:lnTo>
                    <a:lnTo>
                      <a:pt x="3" y="449"/>
                    </a:lnTo>
                    <a:lnTo>
                      <a:pt x="4" y="450"/>
                    </a:lnTo>
                    <a:lnTo>
                      <a:pt x="5" y="452"/>
                    </a:lnTo>
                    <a:lnTo>
                      <a:pt x="5" y="454"/>
                    </a:lnTo>
                    <a:lnTo>
                      <a:pt x="3" y="455"/>
                    </a:lnTo>
                    <a:lnTo>
                      <a:pt x="2" y="454"/>
                    </a:lnTo>
                    <a:lnTo>
                      <a:pt x="1" y="452"/>
                    </a:lnTo>
                    <a:lnTo>
                      <a:pt x="0" y="450"/>
                    </a:lnTo>
                    <a:lnTo>
                      <a:pt x="2" y="448"/>
                    </a:lnTo>
                    <a:lnTo>
                      <a:pt x="3" y="447"/>
                    </a:lnTo>
                    <a:lnTo>
                      <a:pt x="6" y="445"/>
                    </a:lnTo>
                    <a:lnTo>
                      <a:pt x="6" y="444"/>
                    </a:lnTo>
                    <a:lnTo>
                      <a:pt x="8" y="442"/>
                    </a:lnTo>
                    <a:lnTo>
                      <a:pt x="10" y="441"/>
                    </a:lnTo>
                    <a:lnTo>
                      <a:pt x="11" y="440"/>
                    </a:lnTo>
                    <a:lnTo>
                      <a:pt x="9" y="440"/>
                    </a:lnTo>
                    <a:lnTo>
                      <a:pt x="8" y="438"/>
                    </a:lnTo>
                    <a:lnTo>
                      <a:pt x="10" y="438"/>
                    </a:lnTo>
                    <a:lnTo>
                      <a:pt x="8" y="436"/>
                    </a:lnTo>
                    <a:lnTo>
                      <a:pt x="8" y="435"/>
                    </a:lnTo>
                    <a:lnTo>
                      <a:pt x="10" y="434"/>
                    </a:lnTo>
                    <a:lnTo>
                      <a:pt x="12" y="435"/>
                    </a:lnTo>
                    <a:cubicBezTo>
                      <a:pt x="12" y="435"/>
                      <a:pt x="11" y="434"/>
                      <a:pt x="12" y="433"/>
                    </a:cubicBezTo>
                    <a:cubicBezTo>
                      <a:pt x="13" y="433"/>
                      <a:pt x="13" y="433"/>
                      <a:pt x="13" y="433"/>
                    </a:cubicBezTo>
                    <a:lnTo>
                      <a:pt x="13" y="431"/>
                    </a:lnTo>
                    <a:lnTo>
                      <a:pt x="14" y="430"/>
                    </a:lnTo>
                    <a:lnTo>
                      <a:pt x="15" y="429"/>
                    </a:lnTo>
                    <a:lnTo>
                      <a:pt x="15" y="428"/>
                    </a:lnTo>
                    <a:lnTo>
                      <a:pt x="16" y="427"/>
                    </a:lnTo>
                    <a:lnTo>
                      <a:pt x="17" y="427"/>
                    </a:lnTo>
                    <a:lnTo>
                      <a:pt x="15" y="425"/>
                    </a:lnTo>
                    <a:lnTo>
                      <a:pt x="15" y="424"/>
                    </a:lnTo>
                    <a:lnTo>
                      <a:pt x="16" y="424"/>
                    </a:lnTo>
                    <a:lnTo>
                      <a:pt x="17" y="422"/>
                    </a:lnTo>
                    <a:lnTo>
                      <a:pt x="17" y="420"/>
                    </a:lnTo>
                    <a:lnTo>
                      <a:pt x="18" y="419"/>
                    </a:lnTo>
                    <a:lnTo>
                      <a:pt x="16" y="417"/>
                    </a:lnTo>
                    <a:lnTo>
                      <a:pt x="15" y="414"/>
                    </a:lnTo>
                    <a:lnTo>
                      <a:pt x="14" y="413"/>
                    </a:lnTo>
                    <a:lnTo>
                      <a:pt x="14" y="412"/>
                    </a:lnTo>
                    <a:lnTo>
                      <a:pt x="15" y="411"/>
                    </a:lnTo>
                    <a:lnTo>
                      <a:pt x="15" y="410"/>
                    </a:lnTo>
                    <a:cubicBezTo>
                      <a:pt x="15" y="410"/>
                      <a:pt x="17" y="409"/>
                      <a:pt x="17" y="409"/>
                    </a:cubicBezTo>
                    <a:cubicBezTo>
                      <a:pt x="17" y="408"/>
                      <a:pt x="17" y="406"/>
                      <a:pt x="17" y="406"/>
                    </a:cubicBezTo>
                    <a:lnTo>
                      <a:pt x="17" y="405"/>
                    </a:lnTo>
                    <a:lnTo>
                      <a:pt x="17" y="404"/>
                    </a:lnTo>
                    <a:lnTo>
                      <a:pt x="17" y="403"/>
                    </a:lnTo>
                    <a:lnTo>
                      <a:pt x="18" y="402"/>
                    </a:lnTo>
                    <a:lnTo>
                      <a:pt x="21" y="403"/>
                    </a:lnTo>
                    <a:lnTo>
                      <a:pt x="22" y="403"/>
                    </a:lnTo>
                    <a:cubicBezTo>
                      <a:pt x="22" y="403"/>
                      <a:pt x="22" y="402"/>
                      <a:pt x="23" y="402"/>
                    </a:cubicBezTo>
                    <a:cubicBezTo>
                      <a:pt x="23" y="402"/>
                      <a:pt x="24" y="404"/>
                      <a:pt x="24" y="404"/>
                    </a:cubicBezTo>
                    <a:lnTo>
                      <a:pt x="25" y="404"/>
                    </a:lnTo>
                    <a:cubicBezTo>
                      <a:pt x="25" y="404"/>
                      <a:pt x="27" y="405"/>
                      <a:pt x="26" y="405"/>
                    </a:cubicBezTo>
                    <a:cubicBezTo>
                      <a:pt x="26" y="406"/>
                      <a:pt x="25" y="407"/>
                      <a:pt x="25" y="407"/>
                    </a:cubicBezTo>
                    <a:lnTo>
                      <a:pt x="25" y="410"/>
                    </a:lnTo>
                    <a:lnTo>
                      <a:pt x="27" y="411"/>
                    </a:lnTo>
                    <a:lnTo>
                      <a:pt x="27" y="412"/>
                    </a:lnTo>
                    <a:lnTo>
                      <a:pt x="26" y="414"/>
                    </a:lnTo>
                    <a:lnTo>
                      <a:pt x="26" y="417"/>
                    </a:lnTo>
                    <a:lnTo>
                      <a:pt x="25" y="417"/>
                    </a:lnTo>
                    <a:lnTo>
                      <a:pt x="25" y="420"/>
                    </a:lnTo>
                    <a:lnTo>
                      <a:pt x="26" y="422"/>
                    </a:lnTo>
                    <a:lnTo>
                      <a:pt x="25" y="423"/>
                    </a:lnTo>
                    <a:cubicBezTo>
                      <a:pt x="25" y="423"/>
                      <a:pt x="25" y="424"/>
                      <a:pt x="25" y="425"/>
                    </a:cubicBezTo>
                    <a:cubicBezTo>
                      <a:pt x="25" y="425"/>
                      <a:pt x="24" y="427"/>
                      <a:pt x="24" y="427"/>
                    </a:cubicBezTo>
                    <a:cubicBezTo>
                      <a:pt x="24" y="427"/>
                      <a:pt x="24" y="428"/>
                      <a:pt x="24" y="428"/>
                    </a:cubicBezTo>
                    <a:cubicBezTo>
                      <a:pt x="25" y="428"/>
                      <a:pt x="26" y="427"/>
                      <a:pt x="26" y="427"/>
                    </a:cubicBezTo>
                    <a:lnTo>
                      <a:pt x="27" y="428"/>
                    </a:lnTo>
                    <a:lnTo>
                      <a:pt x="26" y="431"/>
                    </a:lnTo>
                    <a:lnTo>
                      <a:pt x="24" y="433"/>
                    </a:lnTo>
                    <a:lnTo>
                      <a:pt x="25" y="435"/>
                    </a:lnTo>
                    <a:lnTo>
                      <a:pt x="26" y="438"/>
                    </a:lnTo>
                    <a:lnTo>
                      <a:pt x="25" y="440"/>
                    </a:lnTo>
                    <a:lnTo>
                      <a:pt x="24" y="442"/>
                    </a:lnTo>
                    <a:lnTo>
                      <a:pt x="24" y="445"/>
                    </a:lnTo>
                    <a:lnTo>
                      <a:pt x="23" y="446"/>
                    </a:lnTo>
                    <a:lnTo>
                      <a:pt x="22" y="448"/>
                    </a:lnTo>
                    <a:lnTo>
                      <a:pt x="21" y="450"/>
                    </a:lnTo>
                    <a:lnTo>
                      <a:pt x="22" y="451"/>
                    </a:lnTo>
                    <a:lnTo>
                      <a:pt x="23" y="450"/>
                    </a:lnTo>
                    <a:lnTo>
                      <a:pt x="23" y="448"/>
                    </a:lnTo>
                    <a:lnTo>
                      <a:pt x="24" y="447"/>
                    </a:lnTo>
                    <a:lnTo>
                      <a:pt x="24" y="446"/>
                    </a:lnTo>
                    <a:lnTo>
                      <a:pt x="25" y="444"/>
                    </a:lnTo>
                    <a:cubicBezTo>
                      <a:pt x="25" y="444"/>
                      <a:pt x="26" y="443"/>
                      <a:pt x="26" y="442"/>
                    </a:cubicBezTo>
                    <a:cubicBezTo>
                      <a:pt x="26" y="442"/>
                      <a:pt x="26" y="441"/>
                      <a:pt x="26" y="441"/>
                    </a:cubicBezTo>
                    <a:lnTo>
                      <a:pt x="26" y="439"/>
                    </a:lnTo>
                    <a:lnTo>
                      <a:pt x="27" y="436"/>
                    </a:lnTo>
                    <a:lnTo>
                      <a:pt x="27" y="435"/>
                    </a:lnTo>
                    <a:lnTo>
                      <a:pt x="28" y="432"/>
                    </a:lnTo>
                    <a:lnTo>
                      <a:pt x="28" y="431"/>
                    </a:lnTo>
                    <a:lnTo>
                      <a:pt x="28" y="429"/>
                    </a:lnTo>
                    <a:lnTo>
                      <a:pt x="28" y="427"/>
                    </a:lnTo>
                    <a:lnTo>
                      <a:pt x="29" y="425"/>
                    </a:lnTo>
                    <a:lnTo>
                      <a:pt x="29" y="424"/>
                    </a:lnTo>
                    <a:lnTo>
                      <a:pt x="29" y="422"/>
                    </a:lnTo>
                    <a:lnTo>
                      <a:pt x="30" y="420"/>
                    </a:lnTo>
                    <a:lnTo>
                      <a:pt x="30" y="418"/>
                    </a:lnTo>
                    <a:lnTo>
                      <a:pt x="30" y="417"/>
                    </a:lnTo>
                    <a:lnTo>
                      <a:pt x="29" y="415"/>
                    </a:lnTo>
                    <a:lnTo>
                      <a:pt x="29" y="412"/>
                    </a:lnTo>
                    <a:lnTo>
                      <a:pt x="30" y="411"/>
                    </a:lnTo>
                    <a:lnTo>
                      <a:pt x="31" y="411"/>
                    </a:lnTo>
                    <a:lnTo>
                      <a:pt x="31" y="410"/>
                    </a:lnTo>
                    <a:lnTo>
                      <a:pt x="31" y="409"/>
                    </a:lnTo>
                    <a:lnTo>
                      <a:pt x="30" y="407"/>
                    </a:lnTo>
                    <a:lnTo>
                      <a:pt x="30" y="406"/>
                    </a:lnTo>
                    <a:lnTo>
                      <a:pt x="32" y="406"/>
                    </a:lnTo>
                    <a:lnTo>
                      <a:pt x="32" y="404"/>
                    </a:lnTo>
                    <a:lnTo>
                      <a:pt x="30" y="404"/>
                    </a:lnTo>
                    <a:lnTo>
                      <a:pt x="31" y="403"/>
                    </a:lnTo>
                    <a:lnTo>
                      <a:pt x="32" y="402"/>
                    </a:lnTo>
                    <a:lnTo>
                      <a:pt x="31" y="401"/>
                    </a:lnTo>
                    <a:lnTo>
                      <a:pt x="31" y="400"/>
                    </a:lnTo>
                    <a:lnTo>
                      <a:pt x="32" y="399"/>
                    </a:lnTo>
                    <a:lnTo>
                      <a:pt x="34" y="400"/>
                    </a:lnTo>
                    <a:lnTo>
                      <a:pt x="34" y="398"/>
                    </a:lnTo>
                    <a:lnTo>
                      <a:pt x="34" y="396"/>
                    </a:lnTo>
                    <a:lnTo>
                      <a:pt x="33" y="396"/>
                    </a:lnTo>
                    <a:lnTo>
                      <a:pt x="34" y="395"/>
                    </a:lnTo>
                    <a:lnTo>
                      <a:pt x="34" y="393"/>
                    </a:lnTo>
                    <a:lnTo>
                      <a:pt x="33" y="392"/>
                    </a:lnTo>
                    <a:lnTo>
                      <a:pt x="34" y="390"/>
                    </a:lnTo>
                    <a:lnTo>
                      <a:pt x="34" y="389"/>
                    </a:lnTo>
                    <a:lnTo>
                      <a:pt x="36" y="388"/>
                    </a:lnTo>
                    <a:lnTo>
                      <a:pt x="36" y="386"/>
                    </a:lnTo>
                    <a:lnTo>
                      <a:pt x="35" y="385"/>
                    </a:lnTo>
                    <a:lnTo>
                      <a:pt x="35" y="385"/>
                    </a:lnTo>
                    <a:lnTo>
                      <a:pt x="36" y="384"/>
                    </a:lnTo>
                    <a:lnTo>
                      <a:pt x="37" y="384"/>
                    </a:lnTo>
                    <a:lnTo>
                      <a:pt x="37" y="383"/>
                    </a:lnTo>
                    <a:lnTo>
                      <a:pt x="37" y="382"/>
                    </a:lnTo>
                    <a:lnTo>
                      <a:pt x="35" y="381"/>
                    </a:lnTo>
                    <a:lnTo>
                      <a:pt x="36" y="379"/>
                    </a:lnTo>
                    <a:lnTo>
                      <a:pt x="36" y="377"/>
                    </a:lnTo>
                    <a:lnTo>
                      <a:pt x="36" y="376"/>
                    </a:lnTo>
                    <a:lnTo>
                      <a:pt x="37" y="375"/>
                    </a:lnTo>
                    <a:lnTo>
                      <a:pt x="40" y="377"/>
                    </a:lnTo>
                    <a:lnTo>
                      <a:pt x="40" y="376"/>
                    </a:lnTo>
                    <a:lnTo>
                      <a:pt x="39" y="375"/>
                    </a:lnTo>
                    <a:lnTo>
                      <a:pt x="37" y="373"/>
                    </a:lnTo>
                    <a:lnTo>
                      <a:pt x="36" y="371"/>
                    </a:lnTo>
                    <a:lnTo>
                      <a:pt x="38" y="370"/>
                    </a:lnTo>
                    <a:lnTo>
                      <a:pt x="40" y="370"/>
                    </a:lnTo>
                    <a:lnTo>
                      <a:pt x="40" y="372"/>
                    </a:lnTo>
                    <a:lnTo>
                      <a:pt x="41" y="374"/>
                    </a:lnTo>
                    <a:lnTo>
                      <a:pt x="41" y="374"/>
                    </a:lnTo>
                    <a:lnTo>
                      <a:pt x="41" y="373"/>
                    </a:lnTo>
                    <a:lnTo>
                      <a:pt x="41" y="370"/>
                    </a:lnTo>
                    <a:lnTo>
                      <a:pt x="40" y="370"/>
                    </a:lnTo>
                    <a:lnTo>
                      <a:pt x="39" y="368"/>
                    </a:lnTo>
                    <a:lnTo>
                      <a:pt x="39" y="367"/>
                    </a:lnTo>
                    <a:lnTo>
                      <a:pt x="38" y="367"/>
                    </a:lnTo>
                    <a:lnTo>
                      <a:pt x="36" y="366"/>
                    </a:lnTo>
                    <a:lnTo>
                      <a:pt x="36" y="365"/>
                    </a:lnTo>
                    <a:lnTo>
                      <a:pt x="37" y="364"/>
                    </a:lnTo>
                    <a:lnTo>
                      <a:pt x="39" y="362"/>
                    </a:lnTo>
                    <a:lnTo>
                      <a:pt x="37" y="360"/>
                    </a:lnTo>
                    <a:lnTo>
                      <a:pt x="36" y="358"/>
                    </a:lnTo>
                    <a:lnTo>
                      <a:pt x="34" y="358"/>
                    </a:lnTo>
                    <a:lnTo>
                      <a:pt x="33" y="360"/>
                    </a:lnTo>
                    <a:lnTo>
                      <a:pt x="34" y="363"/>
                    </a:lnTo>
                    <a:lnTo>
                      <a:pt x="33" y="363"/>
                    </a:lnTo>
                    <a:lnTo>
                      <a:pt x="31" y="362"/>
                    </a:lnTo>
                    <a:lnTo>
                      <a:pt x="30" y="363"/>
                    </a:lnTo>
                    <a:lnTo>
                      <a:pt x="28" y="363"/>
                    </a:lnTo>
                    <a:lnTo>
                      <a:pt x="28" y="365"/>
                    </a:lnTo>
                    <a:lnTo>
                      <a:pt x="27" y="365"/>
                    </a:lnTo>
                    <a:lnTo>
                      <a:pt x="28" y="366"/>
                    </a:lnTo>
                    <a:lnTo>
                      <a:pt x="29" y="368"/>
                    </a:lnTo>
                    <a:lnTo>
                      <a:pt x="29" y="369"/>
                    </a:lnTo>
                    <a:lnTo>
                      <a:pt x="29" y="371"/>
                    </a:lnTo>
                    <a:lnTo>
                      <a:pt x="29" y="372"/>
                    </a:lnTo>
                    <a:lnTo>
                      <a:pt x="28" y="372"/>
                    </a:lnTo>
                    <a:lnTo>
                      <a:pt x="26" y="373"/>
                    </a:lnTo>
                    <a:lnTo>
                      <a:pt x="26" y="375"/>
                    </a:lnTo>
                    <a:lnTo>
                      <a:pt x="24" y="376"/>
                    </a:lnTo>
                    <a:lnTo>
                      <a:pt x="25" y="377"/>
                    </a:lnTo>
                    <a:cubicBezTo>
                      <a:pt x="25" y="377"/>
                      <a:pt x="28" y="379"/>
                      <a:pt x="27" y="379"/>
                    </a:cubicBezTo>
                    <a:cubicBezTo>
                      <a:pt x="27" y="379"/>
                      <a:pt x="29" y="380"/>
                      <a:pt x="29" y="380"/>
                    </a:cubicBezTo>
                    <a:lnTo>
                      <a:pt x="28" y="381"/>
                    </a:lnTo>
                    <a:cubicBezTo>
                      <a:pt x="28" y="381"/>
                      <a:pt x="27" y="381"/>
                      <a:pt x="27" y="382"/>
                    </a:cubicBezTo>
                    <a:cubicBezTo>
                      <a:pt x="27" y="382"/>
                      <a:pt x="30" y="383"/>
                      <a:pt x="30" y="383"/>
                    </a:cubicBezTo>
                    <a:lnTo>
                      <a:pt x="28" y="384"/>
                    </a:lnTo>
                    <a:lnTo>
                      <a:pt x="28" y="386"/>
                    </a:lnTo>
                    <a:lnTo>
                      <a:pt x="28" y="387"/>
                    </a:lnTo>
                    <a:lnTo>
                      <a:pt x="26" y="387"/>
                    </a:lnTo>
                    <a:lnTo>
                      <a:pt x="25" y="388"/>
                    </a:lnTo>
                    <a:lnTo>
                      <a:pt x="25" y="390"/>
                    </a:lnTo>
                    <a:lnTo>
                      <a:pt x="24" y="390"/>
                    </a:lnTo>
                    <a:lnTo>
                      <a:pt x="23" y="391"/>
                    </a:lnTo>
                    <a:lnTo>
                      <a:pt x="22" y="390"/>
                    </a:lnTo>
                    <a:lnTo>
                      <a:pt x="19" y="390"/>
                    </a:lnTo>
                    <a:lnTo>
                      <a:pt x="18" y="389"/>
                    </a:lnTo>
                    <a:lnTo>
                      <a:pt x="16" y="388"/>
                    </a:lnTo>
                    <a:lnTo>
                      <a:pt x="16" y="387"/>
                    </a:lnTo>
                    <a:lnTo>
                      <a:pt x="18" y="385"/>
                    </a:lnTo>
                    <a:lnTo>
                      <a:pt x="19" y="383"/>
                    </a:lnTo>
                    <a:lnTo>
                      <a:pt x="19" y="381"/>
                    </a:lnTo>
                    <a:lnTo>
                      <a:pt x="20" y="380"/>
                    </a:lnTo>
                    <a:lnTo>
                      <a:pt x="20" y="377"/>
                    </a:lnTo>
                    <a:lnTo>
                      <a:pt x="20" y="376"/>
                    </a:lnTo>
                    <a:lnTo>
                      <a:pt x="19" y="375"/>
                    </a:lnTo>
                    <a:lnTo>
                      <a:pt x="19" y="373"/>
                    </a:lnTo>
                    <a:lnTo>
                      <a:pt x="20" y="371"/>
                    </a:lnTo>
                    <a:lnTo>
                      <a:pt x="20" y="369"/>
                    </a:lnTo>
                    <a:lnTo>
                      <a:pt x="21" y="369"/>
                    </a:lnTo>
                    <a:lnTo>
                      <a:pt x="21" y="367"/>
                    </a:lnTo>
                    <a:lnTo>
                      <a:pt x="21" y="365"/>
                    </a:lnTo>
                    <a:lnTo>
                      <a:pt x="22" y="364"/>
                    </a:lnTo>
                    <a:lnTo>
                      <a:pt x="23" y="363"/>
                    </a:lnTo>
                    <a:lnTo>
                      <a:pt x="24" y="364"/>
                    </a:lnTo>
                    <a:lnTo>
                      <a:pt x="25" y="364"/>
                    </a:lnTo>
                    <a:lnTo>
                      <a:pt x="26" y="363"/>
                    </a:lnTo>
                    <a:lnTo>
                      <a:pt x="25" y="362"/>
                    </a:lnTo>
                    <a:lnTo>
                      <a:pt x="26" y="361"/>
                    </a:lnTo>
                    <a:lnTo>
                      <a:pt x="26" y="359"/>
                    </a:lnTo>
                    <a:lnTo>
                      <a:pt x="24" y="359"/>
                    </a:lnTo>
                    <a:lnTo>
                      <a:pt x="24" y="357"/>
                    </a:lnTo>
                    <a:lnTo>
                      <a:pt x="24" y="356"/>
                    </a:lnTo>
                    <a:lnTo>
                      <a:pt x="24" y="354"/>
                    </a:lnTo>
                    <a:lnTo>
                      <a:pt x="23" y="353"/>
                    </a:lnTo>
                    <a:lnTo>
                      <a:pt x="22" y="351"/>
                    </a:lnTo>
                    <a:lnTo>
                      <a:pt x="23" y="348"/>
                    </a:lnTo>
                    <a:lnTo>
                      <a:pt x="23" y="346"/>
                    </a:lnTo>
                    <a:lnTo>
                      <a:pt x="24" y="344"/>
                    </a:lnTo>
                    <a:lnTo>
                      <a:pt x="25" y="343"/>
                    </a:lnTo>
                    <a:lnTo>
                      <a:pt x="25" y="341"/>
                    </a:lnTo>
                    <a:lnTo>
                      <a:pt x="24" y="340"/>
                    </a:lnTo>
                    <a:lnTo>
                      <a:pt x="24" y="339"/>
                    </a:lnTo>
                    <a:lnTo>
                      <a:pt x="25" y="337"/>
                    </a:lnTo>
                    <a:lnTo>
                      <a:pt x="26" y="336"/>
                    </a:lnTo>
                    <a:lnTo>
                      <a:pt x="26" y="334"/>
                    </a:lnTo>
                    <a:lnTo>
                      <a:pt x="25" y="333"/>
                    </a:lnTo>
                    <a:lnTo>
                      <a:pt x="25" y="332"/>
                    </a:lnTo>
                    <a:lnTo>
                      <a:pt x="27" y="331"/>
                    </a:lnTo>
                    <a:lnTo>
                      <a:pt x="29" y="331"/>
                    </a:lnTo>
                    <a:lnTo>
                      <a:pt x="29" y="329"/>
                    </a:lnTo>
                    <a:lnTo>
                      <a:pt x="29" y="327"/>
                    </a:lnTo>
                    <a:lnTo>
                      <a:pt x="31" y="324"/>
                    </a:lnTo>
                    <a:lnTo>
                      <a:pt x="31" y="321"/>
                    </a:lnTo>
                    <a:lnTo>
                      <a:pt x="31" y="319"/>
                    </a:lnTo>
                    <a:lnTo>
                      <a:pt x="30" y="317"/>
                    </a:lnTo>
                    <a:lnTo>
                      <a:pt x="29" y="315"/>
                    </a:lnTo>
                    <a:lnTo>
                      <a:pt x="28" y="312"/>
                    </a:lnTo>
                    <a:lnTo>
                      <a:pt x="28" y="309"/>
                    </a:lnTo>
                    <a:lnTo>
                      <a:pt x="27" y="306"/>
                    </a:lnTo>
                    <a:lnTo>
                      <a:pt x="28" y="305"/>
                    </a:lnTo>
                    <a:lnTo>
                      <a:pt x="29" y="303"/>
                    </a:lnTo>
                    <a:lnTo>
                      <a:pt x="29" y="302"/>
                    </a:lnTo>
                    <a:lnTo>
                      <a:pt x="28" y="300"/>
                    </a:lnTo>
                    <a:lnTo>
                      <a:pt x="27" y="298"/>
                    </a:lnTo>
                    <a:lnTo>
                      <a:pt x="26" y="297"/>
                    </a:lnTo>
                    <a:lnTo>
                      <a:pt x="26" y="295"/>
                    </a:lnTo>
                    <a:lnTo>
                      <a:pt x="26" y="294"/>
                    </a:lnTo>
                    <a:lnTo>
                      <a:pt x="27" y="293"/>
                    </a:lnTo>
                    <a:lnTo>
                      <a:pt x="27" y="291"/>
                    </a:lnTo>
                    <a:lnTo>
                      <a:pt x="26" y="291"/>
                    </a:lnTo>
                    <a:lnTo>
                      <a:pt x="25" y="289"/>
                    </a:lnTo>
                    <a:lnTo>
                      <a:pt x="26" y="288"/>
                    </a:lnTo>
                    <a:lnTo>
                      <a:pt x="27" y="287"/>
                    </a:lnTo>
                    <a:lnTo>
                      <a:pt x="28" y="287"/>
                    </a:lnTo>
                    <a:lnTo>
                      <a:pt x="28" y="288"/>
                    </a:lnTo>
                    <a:lnTo>
                      <a:pt x="29" y="288"/>
                    </a:lnTo>
                    <a:lnTo>
                      <a:pt x="30" y="288"/>
                    </a:lnTo>
                    <a:lnTo>
                      <a:pt x="31" y="287"/>
                    </a:lnTo>
                    <a:lnTo>
                      <a:pt x="32" y="286"/>
                    </a:lnTo>
                    <a:lnTo>
                      <a:pt x="32" y="285"/>
                    </a:lnTo>
                    <a:lnTo>
                      <a:pt x="32" y="283"/>
                    </a:lnTo>
                    <a:lnTo>
                      <a:pt x="32" y="282"/>
                    </a:lnTo>
                    <a:lnTo>
                      <a:pt x="32" y="281"/>
                    </a:lnTo>
                    <a:lnTo>
                      <a:pt x="31" y="280"/>
                    </a:lnTo>
                    <a:lnTo>
                      <a:pt x="32" y="279"/>
                    </a:lnTo>
                    <a:lnTo>
                      <a:pt x="32" y="279"/>
                    </a:lnTo>
                    <a:lnTo>
                      <a:pt x="33" y="278"/>
                    </a:lnTo>
                    <a:lnTo>
                      <a:pt x="34" y="280"/>
                    </a:lnTo>
                    <a:lnTo>
                      <a:pt x="34" y="279"/>
                    </a:lnTo>
                    <a:lnTo>
                      <a:pt x="34" y="278"/>
                    </a:lnTo>
                    <a:lnTo>
                      <a:pt x="34" y="277"/>
                    </a:lnTo>
                    <a:lnTo>
                      <a:pt x="35" y="277"/>
                    </a:lnTo>
                    <a:lnTo>
                      <a:pt x="35" y="275"/>
                    </a:lnTo>
                    <a:lnTo>
                      <a:pt x="36" y="274"/>
                    </a:lnTo>
                    <a:lnTo>
                      <a:pt x="36" y="272"/>
                    </a:lnTo>
                    <a:lnTo>
                      <a:pt x="36" y="269"/>
                    </a:lnTo>
                    <a:lnTo>
                      <a:pt x="37" y="268"/>
                    </a:lnTo>
                    <a:lnTo>
                      <a:pt x="37" y="267"/>
                    </a:lnTo>
                    <a:lnTo>
                      <a:pt x="39" y="265"/>
                    </a:lnTo>
                    <a:lnTo>
                      <a:pt x="40" y="264"/>
                    </a:lnTo>
                    <a:lnTo>
                      <a:pt x="39" y="263"/>
                    </a:lnTo>
                    <a:lnTo>
                      <a:pt x="38" y="262"/>
                    </a:lnTo>
                    <a:lnTo>
                      <a:pt x="39" y="261"/>
                    </a:lnTo>
                    <a:lnTo>
                      <a:pt x="40" y="260"/>
                    </a:lnTo>
                    <a:lnTo>
                      <a:pt x="40" y="258"/>
                    </a:lnTo>
                    <a:lnTo>
                      <a:pt x="42" y="257"/>
                    </a:lnTo>
                    <a:lnTo>
                      <a:pt x="42" y="256"/>
                    </a:lnTo>
                    <a:lnTo>
                      <a:pt x="44" y="255"/>
                    </a:lnTo>
                    <a:lnTo>
                      <a:pt x="44" y="253"/>
                    </a:lnTo>
                    <a:lnTo>
                      <a:pt x="44" y="251"/>
                    </a:lnTo>
                    <a:lnTo>
                      <a:pt x="45" y="250"/>
                    </a:lnTo>
                    <a:lnTo>
                      <a:pt x="46" y="249"/>
                    </a:lnTo>
                    <a:lnTo>
                      <a:pt x="46" y="244"/>
                    </a:lnTo>
                    <a:lnTo>
                      <a:pt x="46" y="243"/>
                    </a:lnTo>
                    <a:lnTo>
                      <a:pt x="46" y="242"/>
                    </a:lnTo>
                    <a:lnTo>
                      <a:pt x="46" y="240"/>
                    </a:lnTo>
                    <a:lnTo>
                      <a:pt x="46" y="239"/>
                    </a:lnTo>
                    <a:lnTo>
                      <a:pt x="47" y="238"/>
                    </a:lnTo>
                    <a:lnTo>
                      <a:pt x="48" y="236"/>
                    </a:lnTo>
                    <a:lnTo>
                      <a:pt x="49" y="233"/>
                    </a:lnTo>
                    <a:lnTo>
                      <a:pt x="50" y="233"/>
                    </a:lnTo>
                    <a:lnTo>
                      <a:pt x="51" y="232"/>
                    </a:lnTo>
                    <a:lnTo>
                      <a:pt x="51" y="231"/>
                    </a:lnTo>
                    <a:lnTo>
                      <a:pt x="51" y="229"/>
                    </a:lnTo>
                    <a:lnTo>
                      <a:pt x="50" y="228"/>
                    </a:lnTo>
                    <a:lnTo>
                      <a:pt x="51" y="227"/>
                    </a:lnTo>
                    <a:lnTo>
                      <a:pt x="51" y="226"/>
                    </a:lnTo>
                    <a:lnTo>
                      <a:pt x="50" y="225"/>
                    </a:lnTo>
                    <a:lnTo>
                      <a:pt x="50" y="224"/>
                    </a:lnTo>
                    <a:lnTo>
                      <a:pt x="50" y="223"/>
                    </a:lnTo>
                    <a:lnTo>
                      <a:pt x="51" y="222"/>
                    </a:lnTo>
                    <a:lnTo>
                      <a:pt x="52" y="222"/>
                    </a:lnTo>
                    <a:lnTo>
                      <a:pt x="52" y="220"/>
                    </a:lnTo>
                    <a:lnTo>
                      <a:pt x="52" y="219"/>
                    </a:lnTo>
                    <a:lnTo>
                      <a:pt x="53" y="218"/>
                    </a:lnTo>
                    <a:lnTo>
                      <a:pt x="54" y="216"/>
                    </a:lnTo>
                    <a:lnTo>
                      <a:pt x="53" y="215"/>
                    </a:lnTo>
                    <a:lnTo>
                      <a:pt x="54" y="214"/>
                    </a:lnTo>
                    <a:lnTo>
                      <a:pt x="54" y="212"/>
                    </a:lnTo>
                    <a:lnTo>
                      <a:pt x="53" y="211"/>
                    </a:lnTo>
                    <a:lnTo>
                      <a:pt x="52" y="209"/>
                    </a:lnTo>
                    <a:lnTo>
                      <a:pt x="52" y="208"/>
                    </a:lnTo>
                    <a:lnTo>
                      <a:pt x="52" y="205"/>
                    </a:lnTo>
                    <a:lnTo>
                      <a:pt x="52" y="203"/>
                    </a:lnTo>
                    <a:lnTo>
                      <a:pt x="52" y="200"/>
                    </a:lnTo>
                    <a:lnTo>
                      <a:pt x="51" y="197"/>
                    </a:lnTo>
                    <a:lnTo>
                      <a:pt x="51" y="195"/>
                    </a:lnTo>
                    <a:lnTo>
                      <a:pt x="51" y="192"/>
                    </a:lnTo>
                    <a:lnTo>
                      <a:pt x="51" y="191"/>
                    </a:lnTo>
                    <a:lnTo>
                      <a:pt x="50" y="188"/>
                    </a:lnTo>
                    <a:lnTo>
                      <a:pt x="50" y="187"/>
                    </a:lnTo>
                    <a:lnTo>
                      <a:pt x="51" y="185"/>
                    </a:lnTo>
                    <a:lnTo>
                      <a:pt x="50" y="182"/>
                    </a:lnTo>
                    <a:lnTo>
                      <a:pt x="51" y="181"/>
                    </a:lnTo>
                    <a:lnTo>
                      <a:pt x="52" y="182"/>
                    </a:lnTo>
                    <a:lnTo>
                      <a:pt x="53" y="181"/>
                    </a:lnTo>
                    <a:lnTo>
                      <a:pt x="54" y="180"/>
                    </a:lnTo>
                    <a:lnTo>
                      <a:pt x="54" y="179"/>
                    </a:lnTo>
                    <a:lnTo>
                      <a:pt x="54" y="178"/>
                    </a:lnTo>
                    <a:lnTo>
                      <a:pt x="54" y="176"/>
                    </a:lnTo>
                    <a:lnTo>
                      <a:pt x="55" y="176"/>
                    </a:lnTo>
                    <a:lnTo>
                      <a:pt x="56" y="174"/>
                    </a:lnTo>
                    <a:lnTo>
                      <a:pt x="55" y="174"/>
                    </a:lnTo>
                    <a:lnTo>
                      <a:pt x="55" y="172"/>
                    </a:lnTo>
                    <a:lnTo>
                      <a:pt x="55" y="171"/>
                    </a:lnTo>
                    <a:lnTo>
                      <a:pt x="55" y="169"/>
                    </a:lnTo>
                    <a:lnTo>
                      <a:pt x="55" y="167"/>
                    </a:lnTo>
                    <a:lnTo>
                      <a:pt x="54" y="166"/>
                    </a:lnTo>
                    <a:lnTo>
                      <a:pt x="52" y="165"/>
                    </a:lnTo>
                    <a:lnTo>
                      <a:pt x="53" y="163"/>
                    </a:lnTo>
                    <a:lnTo>
                      <a:pt x="53" y="161"/>
                    </a:lnTo>
                    <a:lnTo>
                      <a:pt x="54" y="160"/>
                    </a:lnTo>
                    <a:lnTo>
                      <a:pt x="55" y="158"/>
                    </a:lnTo>
                    <a:lnTo>
                      <a:pt x="55" y="157"/>
                    </a:lnTo>
                    <a:lnTo>
                      <a:pt x="55" y="156"/>
                    </a:lnTo>
                    <a:lnTo>
                      <a:pt x="56" y="154"/>
                    </a:lnTo>
                    <a:lnTo>
                      <a:pt x="57" y="152"/>
                    </a:lnTo>
                    <a:lnTo>
                      <a:pt x="57" y="151"/>
                    </a:lnTo>
                    <a:lnTo>
                      <a:pt x="57" y="149"/>
                    </a:lnTo>
                    <a:lnTo>
                      <a:pt x="57" y="147"/>
                    </a:lnTo>
                    <a:lnTo>
                      <a:pt x="58" y="146"/>
                    </a:lnTo>
                    <a:lnTo>
                      <a:pt x="58" y="144"/>
                    </a:lnTo>
                    <a:lnTo>
                      <a:pt x="60" y="143"/>
                    </a:lnTo>
                    <a:lnTo>
                      <a:pt x="60" y="141"/>
                    </a:lnTo>
                    <a:lnTo>
                      <a:pt x="60" y="140"/>
                    </a:lnTo>
                    <a:lnTo>
                      <a:pt x="60" y="138"/>
                    </a:lnTo>
                    <a:lnTo>
                      <a:pt x="59" y="136"/>
                    </a:lnTo>
                    <a:lnTo>
                      <a:pt x="61" y="135"/>
                    </a:lnTo>
                    <a:lnTo>
                      <a:pt x="61" y="134"/>
                    </a:lnTo>
                    <a:lnTo>
                      <a:pt x="62" y="131"/>
                    </a:lnTo>
                    <a:lnTo>
                      <a:pt x="62" y="130"/>
                    </a:lnTo>
                    <a:lnTo>
                      <a:pt x="63" y="129"/>
                    </a:lnTo>
                    <a:lnTo>
                      <a:pt x="63" y="127"/>
                    </a:lnTo>
                    <a:lnTo>
                      <a:pt x="62" y="126"/>
                    </a:lnTo>
                    <a:lnTo>
                      <a:pt x="64" y="124"/>
                    </a:lnTo>
                    <a:lnTo>
                      <a:pt x="63" y="123"/>
                    </a:lnTo>
                    <a:lnTo>
                      <a:pt x="63" y="121"/>
                    </a:lnTo>
                    <a:lnTo>
                      <a:pt x="64" y="120"/>
                    </a:lnTo>
                    <a:lnTo>
                      <a:pt x="64" y="119"/>
                    </a:lnTo>
                    <a:lnTo>
                      <a:pt x="63" y="118"/>
                    </a:lnTo>
                    <a:lnTo>
                      <a:pt x="62" y="116"/>
                    </a:lnTo>
                    <a:lnTo>
                      <a:pt x="63" y="114"/>
                    </a:lnTo>
                    <a:lnTo>
                      <a:pt x="64" y="113"/>
                    </a:lnTo>
                    <a:lnTo>
                      <a:pt x="65" y="111"/>
                    </a:lnTo>
                    <a:lnTo>
                      <a:pt x="66" y="110"/>
                    </a:lnTo>
                    <a:lnTo>
                      <a:pt x="66" y="108"/>
                    </a:lnTo>
                    <a:lnTo>
                      <a:pt x="65" y="106"/>
                    </a:lnTo>
                    <a:lnTo>
                      <a:pt x="65" y="105"/>
                    </a:lnTo>
                    <a:lnTo>
                      <a:pt x="64" y="103"/>
                    </a:lnTo>
                    <a:lnTo>
                      <a:pt x="65" y="100"/>
                    </a:lnTo>
                    <a:lnTo>
                      <a:pt x="64" y="97"/>
                    </a:lnTo>
                    <a:lnTo>
                      <a:pt x="65" y="95"/>
                    </a:lnTo>
                    <a:lnTo>
                      <a:pt x="65" y="93"/>
                    </a:lnTo>
                    <a:lnTo>
                      <a:pt x="65" y="90"/>
                    </a:lnTo>
                    <a:lnTo>
                      <a:pt x="66" y="88"/>
                    </a:lnTo>
                    <a:lnTo>
                      <a:pt x="66" y="87"/>
                    </a:lnTo>
                    <a:lnTo>
                      <a:pt x="67" y="86"/>
                    </a:lnTo>
                    <a:lnTo>
                      <a:pt x="66" y="84"/>
                    </a:lnTo>
                    <a:lnTo>
                      <a:pt x="65" y="84"/>
                    </a:lnTo>
                    <a:lnTo>
                      <a:pt x="64" y="84"/>
                    </a:lnTo>
                    <a:lnTo>
                      <a:pt x="64" y="83"/>
                    </a:lnTo>
                    <a:lnTo>
                      <a:pt x="64" y="80"/>
                    </a:lnTo>
                    <a:lnTo>
                      <a:pt x="64" y="78"/>
                    </a:lnTo>
                    <a:lnTo>
                      <a:pt x="65" y="78"/>
                    </a:lnTo>
                    <a:lnTo>
                      <a:pt x="66" y="79"/>
                    </a:lnTo>
                    <a:lnTo>
                      <a:pt x="67" y="78"/>
                    </a:lnTo>
                    <a:lnTo>
                      <a:pt x="68" y="76"/>
                    </a:lnTo>
                    <a:lnTo>
                      <a:pt x="68" y="73"/>
                    </a:lnTo>
                    <a:lnTo>
                      <a:pt x="68" y="69"/>
                    </a:lnTo>
                    <a:lnTo>
                      <a:pt x="69" y="67"/>
                    </a:lnTo>
                    <a:lnTo>
                      <a:pt x="69" y="65"/>
                    </a:lnTo>
                    <a:lnTo>
                      <a:pt x="70" y="63"/>
                    </a:lnTo>
                    <a:lnTo>
                      <a:pt x="70" y="60"/>
                    </a:lnTo>
                    <a:lnTo>
                      <a:pt x="70" y="58"/>
                    </a:lnTo>
                    <a:lnTo>
                      <a:pt x="71" y="55"/>
                    </a:lnTo>
                    <a:lnTo>
                      <a:pt x="70" y="53"/>
                    </a:lnTo>
                    <a:lnTo>
                      <a:pt x="70" y="52"/>
                    </a:lnTo>
                    <a:lnTo>
                      <a:pt x="69" y="50"/>
                    </a:lnTo>
                    <a:lnTo>
                      <a:pt x="70" y="48"/>
                    </a:lnTo>
                    <a:lnTo>
                      <a:pt x="69" y="48"/>
                    </a:lnTo>
                    <a:lnTo>
                      <a:pt x="69" y="44"/>
                    </a:lnTo>
                    <a:lnTo>
                      <a:pt x="69" y="42"/>
                    </a:lnTo>
                    <a:lnTo>
                      <a:pt x="70" y="40"/>
                    </a:lnTo>
                    <a:lnTo>
                      <a:pt x="70" y="37"/>
                    </a:lnTo>
                    <a:lnTo>
                      <a:pt x="70" y="36"/>
                    </a:lnTo>
                    <a:lnTo>
                      <a:pt x="70" y="34"/>
                    </a:lnTo>
                    <a:lnTo>
                      <a:pt x="69" y="32"/>
                    </a:lnTo>
                    <a:lnTo>
                      <a:pt x="68" y="30"/>
                    </a:lnTo>
                    <a:lnTo>
                      <a:pt x="68" y="28"/>
                    </a:lnTo>
                    <a:lnTo>
                      <a:pt x="68" y="26"/>
                    </a:lnTo>
                    <a:lnTo>
                      <a:pt x="68" y="24"/>
                    </a:lnTo>
                    <a:lnTo>
                      <a:pt x="67" y="21"/>
                    </a:lnTo>
                    <a:lnTo>
                      <a:pt x="67" y="19"/>
                    </a:lnTo>
                    <a:lnTo>
                      <a:pt x="68" y="17"/>
                    </a:lnTo>
                    <a:lnTo>
                      <a:pt x="68" y="15"/>
                    </a:lnTo>
                    <a:lnTo>
                      <a:pt x="67" y="13"/>
                    </a:lnTo>
                    <a:lnTo>
                      <a:pt x="75" y="1"/>
                    </a:lnTo>
                    <a:lnTo>
                      <a:pt x="82" y="0"/>
                    </a:lnTo>
                    <a:lnTo>
                      <a:pt x="90" y="17"/>
                    </a:lnTo>
                    <a:lnTo>
                      <a:pt x="102" y="43"/>
                    </a:lnTo>
                    <a:lnTo>
                      <a:pt x="110" y="71"/>
                    </a:lnTo>
                    <a:lnTo>
                      <a:pt x="109" y="71"/>
                    </a:lnTo>
                    <a:lnTo>
                      <a:pt x="109" y="73"/>
                    </a:lnTo>
                    <a:lnTo>
                      <a:pt x="107" y="73"/>
                    </a:lnTo>
                    <a:lnTo>
                      <a:pt x="107" y="75"/>
                    </a:lnTo>
                    <a:lnTo>
                      <a:pt x="106" y="75"/>
                    </a:lnTo>
                    <a:lnTo>
                      <a:pt x="107" y="77"/>
                    </a:lnTo>
                    <a:lnTo>
                      <a:pt x="108" y="81"/>
                    </a:lnTo>
                    <a:lnTo>
                      <a:pt x="107" y="84"/>
                    </a:lnTo>
                    <a:lnTo>
                      <a:pt x="105" y="87"/>
                    </a:lnTo>
                    <a:lnTo>
                      <a:pt x="105" y="91"/>
                    </a:lnTo>
                    <a:lnTo>
                      <a:pt x="102" y="94"/>
                    </a:lnTo>
                    <a:lnTo>
                      <a:pt x="97" y="96"/>
                    </a:lnTo>
                    <a:lnTo>
                      <a:pt x="92" y="97"/>
                    </a:lnTo>
                    <a:lnTo>
                      <a:pt x="90" y="99"/>
                    </a:lnTo>
                    <a:lnTo>
                      <a:pt x="89" y="101"/>
                    </a:lnTo>
                    <a:lnTo>
                      <a:pt x="91" y="106"/>
                    </a:lnTo>
                    <a:lnTo>
                      <a:pt x="89" y="107"/>
                    </a:lnTo>
                    <a:lnTo>
                      <a:pt x="89" y="111"/>
                    </a:lnTo>
                    <a:lnTo>
                      <a:pt x="89" y="115"/>
                    </a:lnTo>
                    <a:lnTo>
                      <a:pt x="91" y="122"/>
                    </a:lnTo>
                    <a:cubicBezTo>
                      <a:pt x="89" y="124"/>
                      <a:pt x="89" y="127"/>
                      <a:pt x="89" y="127"/>
                    </a:cubicBezTo>
                    <a:lnTo>
                      <a:pt x="91" y="130"/>
                    </a:lnTo>
                    <a:lnTo>
                      <a:pt x="93" y="134"/>
                    </a:lnTo>
                    <a:lnTo>
                      <a:pt x="90" y="135"/>
                    </a:lnTo>
                    <a:cubicBezTo>
                      <a:pt x="88" y="137"/>
                      <a:pt x="86" y="136"/>
                      <a:pt x="86" y="136"/>
                    </a:cubicBezTo>
                    <a:lnTo>
                      <a:pt x="85" y="139"/>
                    </a:lnTo>
                    <a:lnTo>
                      <a:pt x="83" y="142"/>
                    </a:lnTo>
                    <a:lnTo>
                      <a:pt x="83" y="146"/>
                    </a:lnTo>
                    <a:lnTo>
                      <a:pt x="81" y="147"/>
                    </a:lnTo>
                    <a:lnTo>
                      <a:pt x="79" y="151"/>
                    </a:lnTo>
                    <a:lnTo>
                      <a:pt x="77" y="153"/>
                    </a:lnTo>
                    <a:lnTo>
                      <a:pt x="75" y="156"/>
                    </a:lnTo>
                    <a:lnTo>
                      <a:pt x="75" y="160"/>
                    </a:lnTo>
                    <a:lnTo>
                      <a:pt x="74" y="164"/>
                    </a:lnTo>
                    <a:lnTo>
                      <a:pt x="72" y="164"/>
                    </a:lnTo>
                    <a:lnTo>
                      <a:pt x="71" y="168"/>
                    </a:lnTo>
                    <a:lnTo>
                      <a:pt x="72" y="171"/>
                    </a:lnTo>
                    <a:lnTo>
                      <a:pt x="73" y="175"/>
                    </a:lnTo>
                    <a:lnTo>
                      <a:pt x="72" y="178"/>
                    </a:lnTo>
                    <a:cubicBezTo>
                      <a:pt x="73" y="181"/>
                      <a:pt x="72" y="182"/>
                      <a:pt x="72" y="182"/>
                    </a:cubicBezTo>
                    <a:lnTo>
                      <a:pt x="69" y="183"/>
                    </a:lnTo>
                    <a:lnTo>
                      <a:pt x="69" y="186"/>
                    </a:lnTo>
                    <a:lnTo>
                      <a:pt x="67" y="190"/>
                    </a:lnTo>
                    <a:lnTo>
                      <a:pt x="67" y="194"/>
                    </a:lnTo>
                    <a:lnTo>
                      <a:pt x="65" y="194"/>
                    </a:lnTo>
                    <a:lnTo>
                      <a:pt x="65" y="197"/>
                    </a:lnTo>
                    <a:lnTo>
                      <a:pt x="65" y="202"/>
                    </a:lnTo>
                    <a:lnTo>
                      <a:pt x="66" y="206"/>
                    </a:lnTo>
                    <a:lnTo>
                      <a:pt x="68" y="208"/>
                    </a:lnTo>
                    <a:lnTo>
                      <a:pt x="68" y="210"/>
                    </a:lnTo>
                    <a:lnTo>
                      <a:pt x="69" y="213"/>
                    </a:lnTo>
                    <a:lnTo>
                      <a:pt x="69" y="218"/>
                    </a:lnTo>
                    <a:lnTo>
                      <a:pt x="71" y="221"/>
                    </a:lnTo>
                    <a:lnTo>
                      <a:pt x="70" y="224"/>
                    </a:lnTo>
                    <a:lnTo>
                      <a:pt x="71" y="226"/>
                    </a:lnTo>
                    <a:lnTo>
                      <a:pt x="74" y="226"/>
                    </a:lnTo>
                    <a:lnTo>
                      <a:pt x="74" y="229"/>
                    </a:lnTo>
                    <a:lnTo>
                      <a:pt x="72" y="232"/>
                    </a:lnTo>
                    <a:lnTo>
                      <a:pt x="73" y="237"/>
                    </a:lnTo>
                    <a:lnTo>
                      <a:pt x="73" y="242"/>
                    </a:lnTo>
                    <a:lnTo>
                      <a:pt x="71" y="241"/>
                    </a:lnTo>
                    <a:lnTo>
                      <a:pt x="70" y="244"/>
                    </a:lnTo>
                    <a:lnTo>
                      <a:pt x="68" y="248"/>
                    </a:lnTo>
                    <a:lnTo>
                      <a:pt x="67" y="252"/>
                    </a:lnTo>
                    <a:lnTo>
                      <a:pt x="67" y="256"/>
                    </a:lnTo>
                    <a:lnTo>
                      <a:pt x="64" y="256"/>
                    </a:lnTo>
                    <a:lnTo>
                      <a:pt x="64" y="258"/>
                    </a:lnTo>
                    <a:lnTo>
                      <a:pt x="66" y="261"/>
                    </a:lnTo>
                    <a:lnTo>
                      <a:pt x="67" y="265"/>
                    </a:lnTo>
                    <a:lnTo>
                      <a:pt x="65" y="268"/>
                    </a:lnTo>
                    <a:lnTo>
                      <a:pt x="65" y="271"/>
                    </a:lnTo>
                    <a:lnTo>
                      <a:pt x="63" y="272"/>
                    </a:lnTo>
                    <a:lnTo>
                      <a:pt x="62" y="275"/>
                    </a:lnTo>
                    <a:lnTo>
                      <a:pt x="60" y="275"/>
                    </a:lnTo>
                    <a:lnTo>
                      <a:pt x="58" y="277"/>
                    </a:lnTo>
                    <a:lnTo>
                      <a:pt x="58" y="280"/>
                    </a:lnTo>
                    <a:lnTo>
                      <a:pt x="58" y="283"/>
                    </a:lnTo>
                    <a:lnTo>
                      <a:pt x="57" y="288"/>
                    </a:lnTo>
                    <a:lnTo>
                      <a:pt x="55" y="291"/>
                    </a:lnTo>
                    <a:lnTo>
                      <a:pt x="57" y="293"/>
                    </a:lnTo>
                    <a:lnTo>
                      <a:pt x="57" y="297"/>
                    </a:lnTo>
                    <a:lnTo>
                      <a:pt x="57" y="299"/>
                    </a:lnTo>
                    <a:lnTo>
                      <a:pt x="58" y="302"/>
                    </a:lnTo>
                    <a:lnTo>
                      <a:pt x="58" y="306"/>
                    </a:lnTo>
                    <a:lnTo>
                      <a:pt x="60" y="309"/>
                    </a:lnTo>
                    <a:lnTo>
                      <a:pt x="59" y="312"/>
                    </a:lnTo>
                    <a:lnTo>
                      <a:pt x="55" y="313"/>
                    </a:lnTo>
                    <a:lnTo>
                      <a:pt x="53" y="316"/>
                    </a:lnTo>
                    <a:lnTo>
                      <a:pt x="53" y="319"/>
                    </a:lnTo>
                    <a:lnTo>
                      <a:pt x="54" y="323"/>
                    </a:lnTo>
                    <a:lnTo>
                      <a:pt x="52" y="326"/>
                    </a:lnTo>
                    <a:lnTo>
                      <a:pt x="50" y="327"/>
                    </a:lnTo>
                    <a:lnTo>
                      <a:pt x="50" y="329"/>
                    </a:lnTo>
                    <a:lnTo>
                      <a:pt x="51" y="331"/>
                    </a:lnTo>
                    <a:lnTo>
                      <a:pt x="51" y="334"/>
                    </a:lnTo>
                    <a:lnTo>
                      <a:pt x="49" y="334"/>
                    </a:lnTo>
                    <a:lnTo>
                      <a:pt x="49" y="337"/>
                    </a:lnTo>
                    <a:lnTo>
                      <a:pt x="50" y="339"/>
                    </a:lnTo>
                    <a:lnTo>
                      <a:pt x="49" y="341"/>
                    </a:lnTo>
                    <a:lnTo>
                      <a:pt x="48" y="343"/>
                    </a:lnTo>
                    <a:lnTo>
                      <a:pt x="47" y="346"/>
                    </a:lnTo>
                    <a:lnTo>
                      <a:pt x="49" y="348"/>
                    </a:lnTo>
                    <a:lnTo>
                      <a:pt x="49" y="350"/>
                    </a:lnTo>
                    <a:lnTo>
                      <a:pt x="49" y="355"/>
                    </a:lnTo>
                    <a:lnTo>
                      <a:pt x="48" y="359"/>
                    </a:lnTo>
                    <a:lnTo>
                      <a:pt x="49" y="362"/>
                    </a:lnTo>
                    <a:lnTo>
                      <a:pt x="49" y="364"/>
                    </a:lnTo>
                    <a:lnTo>
                      <a:pt x="50" y="368"/>
                    </a:lnTo>
                    <a:lnTo>
                      <a:pt x="48" y="370"/>
                    </a:lnTo>
                    <a:lnTo>
                      <a:pt x="46" y="370"/>
                    </a:lnTo>
                    <a:lnTo>
                      <a:pt x="45" y="372"/>
                    </a:lnTo>
                    <a:lnTo>
                      <a:pt x="46" y="374"/>
                    </a:lnTo>
                    <a:lnTo>
                      <a:pt x="44" y="377"/>
                    </a:lnTo>
                    <a:lnTo>
                      <a:pt x="44" y="381"/>
                    </a:lnTo>
                    <a:lnTo>
                      <a:pt x="46" y="383"/>
                    </a:lnTo>
                    <a:lnTo>
                      <a:pt x="48" y="386"/>
                    </a:lnTo>
                    <a:lnTo>
                      <a:pt x="50" y="388"/>
                    </a:lnTo>
                    <a:lnTo>
                      <a:pt x="47" y="390"/>
                    </a:lnTo>
                    <a:lnTo>
                      <a:pt x="48" y="393"/>
                    </a:lnTo>
                    <a:lnTo>
                      <a:pt x="51" y="395"/>
                    </a:lnTo>
                    <a:lnTo>
                      <a:pt x="49" y="398"/>
                    </a:lnTo>
                    <a:lnTo>
                      <a:pt x="50" y="400"/>
                    </a:lnTo>
                    <a:lnTo>
                      <a:pt x="49" y="402"/>
                    </a:lnTo>
                    <a:cubicBezTo>
                      <a:pt x="48" y="404"/>
                      <a:pt x="47" y="404"/>
                      <a:pt x="49" y="406"/>
                    </a:cubicBezTo>
                    <a:cubicBezTo>
                      <a:pt x="51" y="408"/>
                      <a:pt x="52" y="408"/>
                      <a:pt x="52" y="408"/>
                    </a:cubicBezTo>
                    <a:lnTo>
                      <a:pt x="55" y="408"/>
                    </a:lnTo>
                    <a:lnTo>
                      <a:pt x="57" y="410"/>
                    </a:lnTo>
                    <a:lnTo>
                      <a:pt x="55" y="412"/>
                    </a:lnTo>
                    <a:lnTo>
                      <a:pt x="55" y="415"/>
                    </a:lnTo>
                    <a:lnTo>
                      <a:pt x="53" y="414"/>
                    </a:lnTo>
                    <a:lnTo>
                      <a:pt x="51" y="415"/>
                    </a:lnTo>
                    <a:lnTo>
                      <a:pt x="49" y="415"/>
                    </a:lnTo>
                    <a:lnTo>
                      <a:pt x="48" y="415"/>
                    </a:lnTo>
                    <a:lnTo>
                      <a:pt x="46" y="415"/>
                    </a:lnTo>
                    <a:lnTo>
                      <a:pt x="46" y="416"/>
                    </a:lnTo>
                    <a:lnTo>
                      <a:pt x="47" y="417"/>
                    </a:lnTo>
                    <a:lnTo>
                      <a:pt x="49" y="418"/>
                    </a:lnTo>
                    <a:lnTo>
                      <a:pt x="50" y="418"/>
                    </a:lnTo>
                    <a:lnTo>
                      <a:pt x="52" y="419"/>
                    </a:lnTo>
                    <a:lnTo>
                      <a:pt x="53" y="421"/>
                    </a:lnTo>
                    <a:lnTo>
                      <a:pt x="54" y="422"/>
                    </a:lnTo>
                    <a:lnTo>
                      <a:pt x="55" y="423"/>
                    </a:lnTo>
                    <a:lnTo>
                      <a:pt x="55" y="425"/>
                    </a:lnTo>
                    <a:lnTo>
                      <a:pt x="54" y="426"/>
                    </a:lnTo>
                    <a:lnTo>
                      <a:pt x="52" y="426"/>
                    </a:lnTo>
                    <a:lnTo>
                      <a:pt x="53" y="428"/>
                    </a:lnTo>
                    <a:lnTo>
                      <a:pt x="51" y="428"/>
                    </a:lnTo>
                    <a:lnTo>
                      <a:pt x="50" y="430"/>
                    </a:lnTo>
                    <a:lnTo>
                      <a:pt x="49" y="432"/>
                    </a:lnTo>
                    <a:lnTo>
                      <a:pt x="49" y="433"/>
                    </a:lnTo>
                    <a:lnTo>
                      <a:pt x="51" y="436"/>
                    </a:lnTo>
                    <a:lnTo>
                      <a:pt x="51" y="437"/>
                    </a:lnTo>
                    <a:lnTo>
                      <a:pt x="50" y="438"/>
                    </a:lnTo>
                    <a:lnTo>
                      <a:pt x="49" y="440"/>
                    </a:lnTo>
                    <a:lnTo>
                      <a:pt x="48" y="439"/>
                    </a:lnTo>
                    <a:lnTo>
                      <a:pt x="49" y="441"/>
                    </a:lnTo>
                    <a:lnTo>
                      <a:pt x="50" y="443"/>
                    </a:lnTo>
                    <a:lnTo>
                      <a:pt x="50" y="445"/>
                    </a:lnTo>
                    <a:lnTo>
                      <a:pt x="50" y="448"/>
                    </a:lnTo>
                    <a:lnTo>
                      <a:pt x="50" y="449"/>
                    </a:lnTo>
                    <a:lnTo>
                      <a:pt x="50" y="451"/>
                    </a:lnTo>
                    <a:lnTo>
                      <a:pt x="49" y="451"/>
                    </a:lnTo>
                    <a:lnTo>
                      <a:pt x="47" y="452"/>
                    </a:lnTo>
                    <a:lnTo>
                      <a:pt x="47" y="453"/>
                    </a:lnTo>
                    <a:lnTo>
                      <a:pt x="47" y="455"/>
                    </a:lnTo>
                    <a:lnTo>
                      <a:pt x="48" y="456"/>
                    </a:lnTo>
                    <a:lnTo>
                      <a:pt x="46" y="457"/>
                    </a:lnTo>
                    <a:lnTo>
                      <a:pt x="47" y="457"/>
                    </a:lnTo>
                    <a:lnTo>
                      <a:pt x="48" y="458"/>
                    </a:lnTo>
                    <a:lnTo>
                      <a:pt x="48" y="459"/>
                    </a:lnTo>
                    <a:lnTo>
                      <a:pt x="46" y="460"/>
                    </a:lnTo>
                    <a:lnTo>
                      <a:pt x="46" y="461"/>
                    </a:lnTo>
                    <a:lnTo>
                      <a:pt x="45" y="463"/>
                    </a:lnTo>
                    <a:lnTo>
                      <a:pt x="44" y="463"/>
                    </a:lnTo>
                    <a:lnTo>
                      <a:pt x="43" y="463"/>
                    </a:lnTo>
                    <a:lnTo>
                      <a:pt x="43" y="464"/>
                    </a:lnTo>
                    <a:lnTo>
                      <a:pt x="43" y="465"/>
                    </a:lnTo>
                    <a:lnTo>
                      <a:pt x="43" y="467"/>
                    </a:lnTo>
                    <a:lnTo>
                      <a:pt x="42" y="467"/>
                    </a:lnTo>
                    <a:lnTo>
                      <a:pt x="42" y="469"/>
                    </a:lnTo>
                    <a:lnTo>
                      <a:pt x="41" y="469"/>
                    </a:lnTo>
                    <a:lnTo>
                      <a:pt x="41" y="471"/>
                    </a:lnTo>
                    <a:lnTo>
                      <a:pt x="40" y="473"/>
                    </a:lnTo>
                    <a:lnTo>
                      <a:pt x="41" y="475"/>
                    </a:lnTo>
                    <a:cubicBezTo>
                      <a:pt x="41" y="475"/>
                      <a:pt x="42" y="476"/>
                      <a:pt x="42" y="476"/>
                    </a:cubicBezTo>
                    <a:lnTo>
                      <a:pt x="42" y="477"/>
                    </a:lnTo>
                    <a:lnTo>
                      <a:pt x="43" y="480"/>
                    </a:lnTo>
                    <a:lnTo>
                      <a:pt x="43" y="481"/>
                    </a:lnTo>
                    <a:lnTo>
                      <a:pt x="42" y="481"/>
                    </a:lnTo>
                    <a:lnTo>
                      <a:pt x="42" y="483"/>
                    </a:lnTo>
                    <a:lnTo>
                      <a:pt x="41" y="484"/>
                    </a:lnTo>
                    <a:lnTo>
                      <a:pt x="39" y="484"/>
                    </a:lnTo>
                    <a:lnTo>
                      <a:pt x="39" y="485"/>
                    </a:lnTo>
                    <a:lnTo>
                      <a:pt x="39" y="487"/>
                    </a:lnTo>
                    <a:lnTo>
                      <a:pt x="39" y="488"/>
                    </a:lnTo>
                    <a:lnTo>
                      <a:pt x="39" y="490"/>
                    </a:lnTo>
                    <a:lnTo>
                      <a:pt x="38" y="491"/>
                    </a:lnTo>
                    <a:lnTo>
                      <a:pt x="37" y="493"/>
                    </a:lnTo>
                    <a:lnTo>
                      <a:pt x="35" y="493"/>
                    </a:lnTo>
                    <a:lnTo>
                      <a:pt x="34" y="494"/>
                    </a:lnTo>
                    <a:lnTo>
                      <a:pt x="33" y="495"/>
                    </a:lnTo>
                    <a:cubicBezTo>
                      <a:pt x="33" y="495"/>
                      <a:pt x="34" y="496"/>
                      <a:pt x="32" y="496"/>
                    </a:cubicBezTo>
                    <a:cubicBezTo>
                      <a:pt x="31" y="497"/>
                      <a:pt x="30" y="496"/>
                      <a:pt x="30" y="496"/>
                    </a:cubicBezTo>
                    <a:lnTo>
                      <a:pt x="29" y="496"/>
                    </a:lnTo>
                    <a:lnTo>
                      <a:pt x="28" y="497"/>
                    </a:lnTo>
                    <a:lnTo>
                      <a:pt x="28" y="499"/>
                    </a:lnTo>
                    <a:lnTo>
                      <a:pt x="28" y="500"/>
                    </a:lnTo>
                    <a:lnTo>
                      <a:pt x="28" y="501"/>
                    </a:lnTo>
                    <a:lnTo>
                      <a:pt x="28" y="502"/>
                    </a:lnTo>
                    <a:lnTo>
                      <a:pt x="28" y="503"/>
                    </a:lnTo>
                    <a:lnTo>
                      <a:pt x="27" y="504"/>
                    </a:lnTo>
                    <a:lnTo>
                      <a:pt x="27" y="505"/>
                    </a:lnTo>
                    <a:lnTo>
                      <a:pt x="27" y="507"/>
                    </a:lnTo>
                    <a:lnTo>
                      <a:pt x="28" y="508"/>
                    </a:lnTo>
                    <a:lnTo>
                      <a:pt x="28" y="510"/>
                    </a:lnTo>
                    <a:lnTo>
                      <a:pt x="28" y="511"/>
                    </a:lnTo>
                    <a:lnTo>
                      <a:pt x="27" y="512"/>
                    </a:lnTo>
                    <a:lnTo>
                      <a:pt x="27" y="514"/>
                    </a:lnTo>
                    <a:lnTo>
                      <a:pt x="27" y="515"/>
                    </a:lnTo>
                    <a:lnTo>
                      <a:pt x="27" y="517"/>
                    </a:lnTo>
                    <a:lnTo>
                      <a:pt x="27" y="519"/>
                    </a:lnTo>
                    <a:lnTo>
                      <a:pt x="28" y="521"/>
                    </a:lnTo>
                    <a:lnTo>
                      <a:pt x="29" y="522"/>
                    </a:lnTo>
                    <a:lnTo>
                      <a:pt x="30" y="523"/>
                    </a:lnTo>
                    <a:lnTo>
                      <a:pt x="31" y="525"/>
                    </a:lnTo>
                    <a:lnTo>
                      <a:pt x="32" y="527"/>
                    </a:lnTo>
                    <a:lnTo>
                      <a:pt x="32" y="528"/>
                    </a:lnTo>
                    <a:lnTo>
                      <a:pt x="33" y="529"/>
                    </a:lnTo>
                    <a:lnTo>
                      <a:pt x="34" y="528"/>
                    </a:lnTo>
                    <a:lnTo>
                      <a:pt x="35" y="527"/>
                    </a:lnTo>
                    <a:lnTo>
                      <a:pt x="36" y="527"/>
                    </a:lnTo>
                    <a:lnTo>
                      <a:pt x="37" y="526"/>
                    </a:lnTo>
                    <a:lnTo>
                      <a:pt x="38" y="526"/>
                    </a:lnTo>
                    <a:lnTo>
                      <a:pt x="39" y="527"/>
                    </a:lnTo>
                    <a:lnTo>
                      <a:pt x="39" y="525"/>
                    </a:lnTo>
                    <a:lnTo>
                      <a:pt x="41" y="525"/>
                    </a:lnTo>
                    <a:lnTo>
                      <a:pt x="42" y="525"/>
                    </a:lnTo>
                    <a:lnTo>
                      <a:pt x="43" y="526"/>
                    </a:lnTo>
                    <a:lnTo>
                      <a:pt x="43" y="527"/>
                    </a:lnTo>
                    <a:lnTo>
                      <a:pt x="42" y="528"/>
                    </a:lnTo>
                    <a:lnTo>
                      <a:pt x="44" y="530"/>
                    </a:lnTo>
                    <a:lnTo>
                      <a:pt x="44" y="533"/>
                    </a:lnTo>
                    <a:lnTo>
                      <a:pt x="42" y="533"/>
                    </a:lnTo>
                    <a:lnTo>
                      <a:pt x="42" y="535"/>
                    </a:lnTo>
                    <a:lnTo>
                      <a:pt x="42" y="537"/>
                    </a:lnTo>
                    <a:lnTo>
                      <a:pt x="43" y="538"/>
                    </a:lnTo>
                    <a:lnTo>
                      <a:pt x="42" y="539"/>
                    </a:lnTo>
                    <a:lnTo>
                      <a:pt x="42" y="540"/>
                    </a:lnTo>
                    <a:lnTo>
                      <a:pt x="42" y="541"/>
                    </a:lnTo>
                    <a:lnTo>
                      <a:pt x="42" y="543"/>
                    </a:lnTo>
                    <a:lnTo>
                      <a:pt x="41" y="544"/>
                    </a:lnTo>
                    <a:lnTo>
                      <a:pt x="41" y="545"/>
                    </a:lnTo>
                    <a:lnTo>
                      <a:pt x="42" y="545"/>
                    </a:lnTo>
                    <a:lnTo>
                      <a:pt x="42" y="547"/>
                    </a:lnTo>
                    <a:lnTo>
                      <a:pt x="43" y="547"/>
                    </a:lnTo>
                    <a:lnTo>
                      <a:pt x="44" y="548"/>
                    </a:lnTo>
                    <a:lnTo>
                      <a:pt x="45" y="549"/>
                    </a:lnTo>
                    <a:lnTo>
                      <a:pt x="46" y="550"/>
                    </a:lnTo>
                    <a:lnTo>
                      <a:pt x="47" y="551"/>
                    </a:lnTo>
                    <a:lnTo>
                      <a:pt x="46" y="552"/>
                    </a:lnTo>
                    <a:lnTo>
                      <a:pt x="47" y="554"/>
                    </a:lnTo>
                    <a:lnTo>
                      <a:pt x="72" y="553"/>
                    </a:lnTo>
                    <a:lnTo>
                      <a:pt x="78" y="556"/>
                    </a:lnTo>
                    <a:lnTo>
                      <a:pt x="82" y="557"/>
                    </a:lnTo>
                    <a:lnTo>
                      <a:pt x="85" y="558"/>
                    </a:lnTo>
                    <a:lnTo>
                      <a:pt x="86" y="559"/>
                    </a:lnTo>
                    <a:lnTo>
                      <a:pt x="87" y="559"/>
                    </a:lnTo>
                    <a:lnTo>
                      <a:pt x="87" y="560"/>
                    </a:lnTo>
                    <a:lnTo>
                      <a:pt x="86" y="560"/>
                    </a:lnTo>
                    <a:lnTo>
                      <a:pt x="84" y="560"/>
                    </a:lnTo>
                    <a:lnTo>
                      <a:pt x="83" y="560"/>
                    </a:lnTo>
                    <a:lnTo>
                      <a:pt x="82" y="558"/>
                    </a:lnTo>
                    <a:lnTo>
                      <a:pt x="80" y="558"/>
                    </a:lnTo>
                    <a:lnTo>
                      <a:pt x="77" y="560"/>
                    </a:lnTo>
                    <a:lnTo>
                      <a:pt x="78" y="562"/>
                    </a:lnTo>
                    <a:lnTo>
                      <a:pt x="77" y="563"/>
                    </a:lnTo>
                    <a:lnTo>
                      <a:pt x="79" y="563"/>
                    </a:lnTo>
                    <a:lnTo>
                      <a:pt x="79" y="565"/>
                    </a:lnTo>
                    <a:cubicBezTo>
                      <a:pt x="80" y="567"/>
                      <a:pt x="80" y="566"/>
                      <a:pt x="81" y="567"/>
                    </a:cubicBezTo>
                    <a:cubicBezTo>
                      <a:pt x="82" y="568"/>
                      <a:pt x="84" y="568"/>
                      <a:pt x="84" y="568"/>
                    </a:cubicBezTo>
                    <a:lnTo>
                      <a:pt x="86" y="567"/>
                    </a:lnTo>
                    <a:lnTo>
                      <a:pt x="87" y="566"/>
                    </a:lnTo>
                    <a:lnTo>
                      <a:pt x="88" y="567"/>
                    </a:lnTo>
                    <a:lnTo>
                      <a:pt x="89" y="568"/>
                    </a:lnTo>
                    <a:lnTo>
                      <a:pt x="89" y="616"/>
                    </a:lnTo>
                    <a:lnTo>
                      <a:pt x="93" y="616"/>
                    </a:lnTo>
                    <a:lnTo>
                      <a:pt x="95" y="615"/>
                    </a:lnTo>
                    <a:lnTo>
                      <a:pt x="99" y="615"/>
                    </a:lnTo>
                    <a:lnTo>
                      <a:pt x="102" y="615"/>
                    </a:lnTo>
                    <a:lnTo>
                      <a:pt x="106" y="616"/>
                    </a:lnTo>
                    <a:lnTo>
                      <a:pt x="107" y="616"/>
                    </a:lnTo>
                    <a:lnTo>
                      <a:pt x="107" y="617"/>
                    </a:lnTo>
                    <a:lnTo>
                      <a:pt x="108" y="618"/>
                    </a:lnTo>
                    <a:lnTo>
                      <a:pt x="108" y="620"/>
                    </a:lnTo>
                    <a:lnTo>
                      <a:pt x="108" y="621"/>
                    </a:lnTo>
                    <a:lnTo>
                      <a:pt x="108" y="623"/>
                    </a:lnTo>
                    <a:lnTo>
                      <a:pt x="107" y="624"/>
                    </a:lnTo>
                    <a:lnTo>
                      <a:pt x="105" y="625"/>
                    </a:lnTo>
                    <a:lnTo>
                      <a:pt x="104" y="625"/>
                    </a:lnTo>
                    <a:lnTo>
                      <a:pt x="103" y="624"/>
                    </a:lnTo>
                    <a:lnTo>
                      <a:pt x="103" y="622"/>
                    </a:lnTo>
                    <a:lnTo>
                      <a:pt x="102" y="621"/>
                    </a:lnTo>
                    <a:lnTo>
                      <a:pt x="101" y="623"/>
                    </a:lnTo>
                    <a:lnTo>
                      <a:pt x="100" y="624"/>
                    </a:lnTo>
                    <a:lnTo>
                      <a:pt x="98" y="623"/>
                    </a:lnTo>
                    <a:lnTo>
                      <a:pt x="95" y="623"/>
                    </a:lnTo>
                    <a:lnTo>
                      <a:pt x="94" y="621"/>
                    </a:lnTo>
                    <a:lnTo>
                      <a:pt x="94" y="620"/>
                    </a:lnTo>
                    <a:lnTo>
                      <a:pt x="93" y="619"/>
                    </a:lnTo>
                    <a:lnTo>
                      <a:pt x="92" y="620"/>
                    </a:lnTo>
                    <a:lnTo>
                      <a:pt x="91" y="621"/>
                    </a:lnTo>
                    <a:lnTo>
                      <a:pt x="93" y="622"/>
                    </a:lnTo>
                    <a:lnTo>
                      <a:pt x="93" y="624"/>
                    </a:lnTo>
                    <a:lnTo>
                      <a:pt x="92" y="624"/>
                    </a:lnTo>
                    <a:lnTo>
                      <a:pt x="93" y="626"/>
                    </a:lnTo>
                    <a:lnTo>
                      <a:pt x="95" y="627"/>
                    </a:lnTo>
                    <a:lnTo>
                      <a:pt x="96" y="629"/>
                    </a:lnTo>
                    <a:lnTo>
                      <a:pt x="97" y="631"/>
                    </a:lnTo>
                    <a:lnTo>
                      <a:pt x="96" y="633"/>
                    </a:lnTo>
                    <a:lnTo>
                      <a:pt x="95" y="632"/>
                    </a:lnTo>
                    <a:lnTo>
                      <a:pt x="93" y="631"/>
                    </a:lnTo>
                    <a:lnTo>
                      <a:pt x="93" y="630"/>
                    </a:lnTo>
                    <a:lnTo>
                      <a:pt x="93" y="629"/>
                    </a:lnTo>
                    <a:lnTo>
                      <a:pt x="91" y="628"/>
                    </a:lnTo>
                    <a:lnTo>
                      <a:pt x="89" y="629"/>
                    </a:lnTo>
                    <a:lnTo>
                      <a:pt x="88" y="629"/>
                    </a:lnTo>
                    <a:lnTo>
                      <a:pt x="88" y="630"/>
                    </a:lnTo>
                    <a:lnTo>
                      <a:pt x="86" y="629"/>
                    </a:lnTo>
                    <a:lnTo>
                      <a:pt x="85" y="628"/>
                    </a:lnTo>
                    <a:lnTo>
                      <a:pt x="85" y="625"/>
                    </a:lnTo>
                    <a:lnTo>
                      <a:pt x="82" y="623"/>
                    </a:lnTo>
                    <a:lnTo>
                      <a:pt x="81" y="624"/>
                    </a:lnTo>
                    <a:lnTo>
                      <a:pt x="82" y="626"/>
                    </a:lnTo>
                    <a:lnTo>
                      <a:pt x="82" y="629"/>
                    </a:lnTo>
                    <a:lnTo>
                      <a:pt x="83" y="631"/>
                    </a:lnTo>
                    <a:lnTo>
                      <a:pt x="81" y="630"/>
                    </a:lnTo>
                    <a:lnTo>
                      <a:pt x="78" y="627"/>
                    </a:lnTo>
                    <a:lnTo>
                      <a:pt x="78" y="628"/>
                    </a:lnTo>
                    <a:lnTo>
                      <a:pt x="76" y="626"/>
                    </a:lnTo>
                    <a:lnTo>
                      <a:pt x="74" y="624"/>
                    </a:lnTo>
                    <a:lnTo>
                      <a:pt x="73" y="625"/>
                    </a:lnTo>
                    <a:lnTo>
                      <a:pt x="73" y="623"/>
                    </a:lnTo>
                    <a:lnTo>
                      <a:pt x="71" y="621"/>
                    </a:lnTo>
                    <a:lnTo>
                      <a:pt x="73" y="619"/>
                    </a:lnTo>
                    <a:lnTo>
                      <a:pt x="70" y="617"/>
                    </a:lnTo>
                    <a:lnTo>
                      <a:pt x="68" y="617"/>
                    </a:lnTo>
                    <a:lnTo>
                      <a:pt x="68" y="620"/>
                    </a:lnTo>
                    <a:lnTo>
                      <a:pt x="65" y="620"/>
                    </a:lnTo>
                    <a:lnTo>
                      <a:pt x="64" y="621"/>
                    </a:lnTo>
                    <a:lnTo>
                      <a:pt x="62" y="620"/>
                    </a:lnTo>
                    <a:lnTo>
                      <a:pt x="60" y="619"/>
                    </a:lnTo>
                    <a:lnTo>
                      <a:pt x="57" y="616"/>
                    </a:lnTo>
                    <a:lnTo>
                      <a:pt x="56" y="615"/>
                    </a:lnTo>
                    <a:lnTo>
                      <a:pt x="56" y="612"/>
                    </a:lnTo>
                    <a:lnTo>
                      <a:pt x="54" y="611"/>
                    </a:lnTo>
                    <a:lnTo>
                      <a:pt x="53" y="612"/>
                    </a:lnTo>
                    <a:lnTo>
                      <a:pt x="51" y="612"/>
                    </a:lnTo>
                    <a:lnTo>
                      <a:pt x="48" y="611"/>
                    </a:lnTo>
                    <a:lnTo>
                      <a:pt x="46" y="608"/>
                    </a:lnTo>
                    <a:lnTo>
                      <a:pt x="46" y="607"/>
                    </a:lnTo>
                    <a:lnTo>
                      <a:pt x="46" y="604"/>
                    </a:lnTo>
                    <a:lnTo>
                      <a:pt x="44" y="604"/>
                    </a:lnTo>
                    <a:lnTo>
                      <a:pt x="42" y="602"/>
                    </a:lnTo>
                    <a:lnTo>
                      <a:pt x="40" y="601"/>
                    </a:lnTo>
                    <a:lnTo>
                      <a:pt x="38" y="600"/>
                    </a:lnTo>
                    <a:lnTo>
                      <a:pt x="37" y="599"/>
                    </a:lnTo>
                    <a:lnTo>
                      <a:pt x="36" y="599"/>
                    </a:lnTo>
                    <a:lnTo>
                      <a:pt x="33" y="597"/>
                    </a:lnTo>
                    <a:lnTo>
                      <a:pt x="31" y="595"/>
                    </a:lnTo>
                    <a:lnTo>
                      <a:pt x="31" y="593"/>
                    </a:lnTo>
                    <a:lnTo>
                      <a:pt x="30" y="590"/>
                    </a:lnTo>
                    <a:lnTo>
                      <a:pt x="27" y="587"/>
                    </a:lnTo>
                    <a:lnTo>
                      <a:pt x="26" y="587"/>
                    </a:lnTo>
                    <a:lnTo>
                      <a:pt x="23" y="585"/>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3" name="Freeform 25"/>
              <p:cNvSpPr>
                <a:spLocks/>
              </p:cNvSpPr>
              <p:nvPr/>
            </p:nvSpPr>
            <p:spPr bwMode="auto">
              <a:xfrm>
                <a:off x="7228888" y="4155103"/>
                <a:ext cx="402764" cy="407017"/>
              </a:xfrm>
              <a:custGeom>
                <a:avLst/>
                <a:gdLst/>
                <a:ahLst/>
                <a:cxnLst>
                  <a:cxn ang="0">
                    <a:pos x="45" y="81"/>
                  </a:cxn>
                  <a:cxn ang="0">
                    <a:pos x="49" y="76"/>
                  </a:cxn>
                  <a:cxn ang="0">
                    <a:pos x="39" y="64"/>
                  </a:cxn>
                  <a:cxn ang="0">
                    <a:pos x="30" y="55"/>
                  </a:cxn>
                  <a:cxn ang="0">
                    <a:pos x="24" y="52"/>
                  </a:cxn>
                  <a:cxn ang="0">
                    <a:pos x="13" y="44"/>
                  </a:cxn>
                  <a:cxn ang="0">
                    <a:pos x="5" y="39"/>
                  </a:cxn>
                  <a:cxn ang="0">
                    <a:pos x="1" y="39"/>
                  </a:cxn>
                  <a:cxn ang="0">
                    <a:pos x="11" y="27"/>
                  </a:cxn>
                  <a:cxn ang="0">
                    <a:pos x="19" y="16"/>
                  </a:cxn>
                  <a:cxn ang="0">
                    <a:pos x="22" y="13"/>
                  </a:cxn>
                  <a:cxn ang="0">
                    <a:pos x="30" y="7"/>
                  </a:cxn>
                  <a:cxn ang="0">
                    <a:pos x="36" y="3"/>
                  </a:cxn>
                  <a:cxn ang="0">
                    <a:pos x="46" y="0"/>
                  </a:cxn>
                  <a:cxn ang="0">
                    <a:pos x="55" y="1"/>
                  </a:cxn>
                  <a:cxn ang="0">
                    <a:pos x="63" y="4"/>
                  </a:cxn>
                  <a:cxn ang="0">
                    <a:pos x="72" y="9"/>
                  </a:cxn>
                  <a:cxn ang="0">
                    <a:pos x="77" y="17"/>
                  </a:cxn>
                  <a:cxn ang="0">
                    <a:pos x="86" y="18"/>
                  </a:cxn>
                  <a:cxn ang="0">
                    <a:pos x="86" y="24"/>
                  </a:cxn>
                  <a:cxn ang="0">
                    <a:pos x="83" y="30"/>
                  </a:cxn>
                  <a:cxn ang="0">
                    <a:pos x="85" y="29"/>
                  </a:cxn>
                  <a:cxn ang="0">
                    <a:pos x="86" y="34"/>
                  </a:cxn>
                  <a:cxn ang="0">
                    <a:pos x="82" y="41"/>
                  </a:cxn>
                  <a:cxn ang="0">
                    <a:pos x="77" y="51"/>
                  </a:cxn>
                  <a:cxn ang="0">
                    <a:pos x="72" y="58"/>
                  </a:cxn>
                  <a:cxn ang="0">
                    <a:pos x="65" y="63"/>
                  </a:cxn>
                  <a:cxn ang="0">
                    <a:pos x="60" y="67"/>
                  </a:cxn>
                  <a:cxn ang="0">
                    <a:pos x="60" y="64"/>
                  </a:cxn>
                  <a:cxn ang="0">
                    <a:pos x="62" y="63"/>
                  </a:cxn>
                  <a:cxn ang="0">
                    <a:pos x="66" y="61"/>
                  </a:cxn>
                  <a:cxn ang="0">
                    <a:pos x="69" y="57"/>
                  </a:cxn>
                  <a:cxn ang="0">
                    <a:pos x="71" y="54"/>
                  </a:cxn>
                  <a:cxn ang="0">
                    <a:pos x="74" y="50"/>
                  </a:cxn>
                  <a:cxn ang="0">
                    <a:pos x="75" y="48"/>
                  </a:cxn>
                  <a:cxn ang="0">
                    <a:pos x="77" y="48"/>
                  </a:cxn>
                  <a:cxn ang="0">
                    <a:pos x="77" y="45"/>
                  </a:cxn>
                  <a:cxn ang="0">
                    <a:pos x="75" y="45"/>
                  </a:cxn>
                  <a:cxn ang="0">
                    <a:pos x="72" y="44"/>
                  </a:cxn>
                  <a:cxn ang="0">
                    <a:pos x="69" y="40"/>
                  </a:cxn>
                  <a:cxn ang="0">
                    <a:pos x="69" y="44"/>
                  </a:cxn>
                  <a:cxn ang="0">
                    <a:pos x="69" y="47"/>
                  </a:cxn>
                  <a:cxn ang="0">
                    <a:pos x="67" y="49"/>
                  </a:cxn>
                  <a:cxn ang="0">
                    <a:pos x="66" y="54"/>
                  </a:cxn>
                  <a:cxn ang="0">
                    <a:pos x="64" y="57"/>
                  </a:cxn>
                  <a:cxn ang="0">
                    <a:pos x="61" y="59"/>
                  </a:cxn>
                  <a:cxn ang="0">
                    <a:pos x="59" y="62"/>
                  </a:cxn>
                  <a:cxn ang="0">
                    <a:pos x="58" y="64"/>
                  </a:cxn>
                  <a:cxn ang="0">
                    <a:pos x="58" y="67"/>
                  </a:cxn>
                  <a:cxn ang="0">
                    <a:pos x="56" y="73"/>
                  </a:cxn>
                  <a:cxn ang="0">
                    <a:pos x="55" y="78"/>
                  </a:cxn>
                  <a:cxn ang="0">
                    <a:pos x="54" y="78"/>
                  </a:cxn>
                  <a:cxn ang="0">
                    <a:pos x="53" y="76"/>
                  </a:cxn>
                  <a:cxn ang="0">
                    <a:pos x="54" y="70"/>
                  </a:cxn>
                  <a:cxn ang="0">
                    <a:pos x="51" y="73"/>
                  </a:cxn>
                  <a:cxn ang="0">
                    <a:pos x="50" y="76"/>
                  </a:cxn>
                  <a:cxn ang="0">
                    <a:pos x="51" y="79"/>
                  </a:cxn>
                  <a:cxn ang="0">
                    <a:pos x="49" y="83"/>
                  </a:cxn>
                  <a:cxn ang="0">
                    <a:pos x="52" y="81"/>
                  </a:cxn>
                  <a:cxn ang="0">
                    <a:pos x="48" y="87"/>
                  </a:cxn>
                </a:cxnLst>
                <a:rect l="0" t="0" r="r" b="b"/>
                <a:pathLst>
                  <a:path w="88" h="89">
                    <a:moveTo>
                      <a:pt x="46" y="89"/>
                    </a:moveTo>
                    <a:lnTo>
                      <a:pt x="44" y="87"/>
                    </a:lnTo>
                    <a:lnTo>
                      <a:pt x="45" y="81"/>
                    </a:lnTo>
                    <a:lnTo>
                      <a:pt x="46" y="79"/>
                    </a:lnTo>
                    <a:lnTo>
                      <a:pt x="47" y="79"/>
                    </a:lnTo>
                    <a:lnTo>
                      <a:pt x="49" y="76"/>
                    </a:lnTo>
                    <a:lnTo>
                      <a:pt x="45" y="71"/>
                    </a:lnTo>
                    <a:lnTo>
                      <a:pt x="40" y="67"/>
                    </a:lnTo>
                    <a:lnTo>
                      <a:pt x="39" y="64"/>
                    </a:lnTo>
                    <a:lnTo>
                      <a:pt x="35" y="60"/>
                    </a:lnTo>
                    <a:lnTo>
                      <a:pt x="33" y="60"/>
                    </a:lnTo>
                    <a:lnTo>
                      <a:pt x="30" y="55"/>
                    </a:lnTo>
                    <a:lnTo>
                      <a:pt x="27" y="54"/>
                    </a:lnTo>
                    <a:lnTo>
                      <a:pt x="26" y="54"/>
                    </a:lnTo>
                    <a:lnTo>
                      <a:pt x="24" y="52"/>
                    </a:lnTo>
                    <a:lnTo>
                      <a:pt x="20" y="48"/>
                    </a:lnTo>
                    <a:lnTo>
                      <a:pt x="17" y="48"/>
                    </a:lnTo>
                    <a:lnTo>
                      <a:pt x="13" y="44"/>
                    </a:lnTo>
                    <a:lnTo>
                      <a:pt x="10" y="42"/>
                    </a:lnTo>
                    <a:lnTo>
                      <a:pt x="7" y="37"/>
                    </a:lnTo>
                    <a:lnTo>
                      <a:pt x="5" y="39"/>
                    </a:lnTo>
                    <a:lnTo>
                      <a:pt x="2" y="42"/>
                    </a:lnTo>
                    <a:lnTo>
                      <a:pt x="0" y="42"/>
                    </a:lnTo>
                    <a:lnTo>
                      <a:pt x="1" y="39"/>
                    </a:lnTo>
                    <a:lnTo>
                      <a:pt x="2" y="37"/>
                    </a:lnTo>
                    <a:lnTo>
                      <a:pt x="11" y="29"/>
                    </a:lnTo>
                    <a:lnTo>
                      <a:pt x="11" y="27"/>
                    </a:lnTo>
                    <a:lnTo>
                      <a:pt x="14" y="25"/>
                    </a:lnTo>
                    <a:lnTo>
                      <a:pt x="14" y="22"/>
                    </a:lnTo>
                    <a:lnTo>
                      <a:pt x="19" y="16"/>
                    </a:lnTo>
                    <a:lnTo>
                      <a:pt x="23" y="16"/>
                    </a:lnTo>
                    <a:lnTo>
                      <a:pt x="23" y="14"/>
                    </a:lnTo>
                    <a:lnTo>
                      <a:pt x="22" y="13"/>
                    </a:lnTo>
                    <a:lnTo>
                      <a:pt x="23" y="12"/>
                    </a:lnTo>
                    <a:lnTo>
                      <a:pt x="24" y="12"/>
                    </a:lnTo>
                    <a:lnTo>
                      <a:pt x="30" y="7"/>
                    </a:lnTo>
                    <a:lnTo>
                      <a:pt x="32" y="5"/>
                    </a:lnTo>
                    <a:lnTo>
                      <a:pt x="34" y="4"/>
                    </a:lnTo>
                    <a:lnTo>
                      <a:pt x="36" y="3"/>
                    </a:lnTo>
                    <a:lnTo>
                      <a:pt x="40" y="1"/>
                    </a:lnTo>
                    <a:lnTo>
                      <a:pt x="45" y="0"/>
                    </a:lnTo>
                    <a:lnTo>
                      <a:pt x="46" y="0"/>
                    </a:lnTo>
                    <a:lnTo>
                      <a:pt x="50" y="0"/>
                    </a:lnTo>
                    <a:lnTo>
                      <a:pt x="52" y="0"/>
                    </a:lnTo>
                    <a:lnTo>
                      <a:pt x="55" y="1"/>
                    </a:lnTo>
                    <a:lnTo>
                      <a:pt x="58" y="2"/>
                    </a:lnTo>
                    <a:lnTo>
                      <a:pt x="61" y="3"/>
                    </a:lnTo>
                    <a:lnTo>
                      <a:pt x="63" y="4"/>
                    </a:lnTo>
                    <a:lnTo>
                      <a:pt x="65" y="5"/>
                    </a:lnTo>
                    <a:lnTo>
                      <a:pt x="69" y="6"/>
                    </a:lnTo>
                    <a:lnTo>
                      <a:pt x="72" y="9"/>
                    </a:lnTo>
                    <a:lnTo>
                      <a:pt x="74" y="12"/>
                    </a:lnTo>
                    <a:lnTo>
                      <a:pt x="76" y="14"/>
                    </a:lnTo>
                    <a:lnTo>
                      <a:pt x="77" y="17"/>
                    </a:lnTo>
                    <a:lnTo>
                      <a:pt x="79" y="18"/>
                    </a:lnTo>
                    <a:lnTo>
                      <a:pt x="82" y="18"/>
                    </a:lnTo>
                    <a:lnTo>
                      <a:pt x="86" y="18"/>
                    </a:lnTo>
                    <a:lnTo>
                      <a:pt x="88" y="20"/>
                    </a:lnTo>
                    <a:lnTo>
                      <a:pt x="87" y="22"/>
                    </a:lnTo>
                    <a:lnTo>
                      <a:pt x="86" y="24"/>
                    </a:lnTo>
                    <a:lnTo>
                      <a:pt x="84" y="26"/>
                    </a:lnTo>
                    <a:lnTo>
                      <a:pt x="84" y="28"/>
                    </a:lnTo>
                    <a:lnTo>
                      <a:pt x="83" y="30"/>
                    </a:lnTo>
                    <a:lnTo>
                      <a:pt x="84" y="31"/>
                    </a:lnTo>
                    <a:lnTo>
                      <a:pt x="85" y="30"/>
                    </a:lnTo>
                    <a:lnTo>
                      <a:pt x="85" y="29"/>
                    </a:lnTo>
                    <a:lnTo>
                      <a:pt x="87" y="30"/>
                    </a:lnTo>
                    <a:lnTo>
                      <a:pt x="88" y="31"/>
                    </a:lnTo>
                    <a:lnTo>
                      <a:pt x="86" y="34"/>
                    </a:lnTo>
                    <a:lnTo>
                      <a:pt x="84" y="37"/>
                    </a:lnTo>
                    <a:lnTo>
                      <a:pt x="82" y="39"/>
                    </a:lnTo>
                    <a:lnTo>
                      <a:pt x="82" y="41"/>
                    </a:lnTo>
                    <a:lnTo>
                      <a:pt x="81" y="44"/>
                    </a:lnTo>
                    <a:lnTo>
                      <a:pt x="79" y="48"/>
                    </a:lnTo>
                    <a:lnTo>
                      <a:pt x="77" y="51"/>
                    </a:lnTo>
                    <a:lnTo>
                      <a:pt x="75" y="53"/>
                    </a:lnTo>
                    <a:lnTo>
                      <a:pt x="73" y="55"/>
                    </a:lnTo>
                    <a:lnTo>
                      <a:pt x="72" y="58"/>
                    </a:lnTo>
                    <a:lnTo>
                      <a:pt x="69" y="60"/>
                    </a:lnTo>
                    <a:lnTo>
                      <a:pt x="67" y="62"/>
                    </a:lnTo>
                    <a:lnTo>
                      <a:pt x="65" y="63"/>
                    </a:lnTo>
                    <a:lnTo>
                      <a:pt x="63" y="65"/>
                    </a:lnTo>
                    <a:lnTo>
                      <a:pt x="61" y="67"/>
                    </a:lnTo>
                    <a:lnTo>
                      <a:pt x="60" y="67"/>
                    </a:lnTo>
                    <a:lnTo>
                      <a:pt x="59" y="66"/>
                    </a:lnTo>
                    <a:lnTo>
                      <a:pt x="59" y="64"/>
                    </a:lnTo>
                    <a:lnTo>
                      <a:pt x="60" y="64"/>
                    </a:lnTo>
                    <a:lnTo>
                      <a:pt x="62" y="64"/>
                    </a:lnTo>
                    <a:lnTo>
                      <a:pt x="63" y="63"/>
                    </a:lnTo>
                    <a:lnTo>
                      <a:pt x="62" y="63"/>
                    </a:lnTo>
                    <a:lnTo>
                      <a:pt x="63" y="62"/>
                    </a:lnTo>
                    <a:lnTo>
                      <a:pt x="64" y="61"/>
                    </a:lnTo>
                    <a:lnTo>
                      <a:pt x="66" y="61"/>
                    </a:lnTo>
                    <a:lnTo>
                      <a:pt x="68" y="60"/>
                    </a:lnTo>
                    <a:lnTo>
                      <a:pt x="69" y="59"/>
                    </a:lnTo>
                    <a:lnTo>
                      <a:pt x="69" y="57"/>
                    </a:lnTo>
                    <a:lnTo>
                      <a:pt x="69" y="55"/>
                    </a:lnTo>
                    <a:lnTo>
                      <a:pt x="70" y="54"/>
                    </a:lnTo>
                    <a:lnTo>
                      <a:pt x="71" y="54"/>
                    </a:lnTo>
                    <a:lnTo>
                      <a:pt x="72" y="52"/>
                    </a:lnTo>
                    <a:lnTo>
                      <a:pt x="72" y="50"/>
                    </a:lnTo>
                    <a:lnTo>
                      <a:pt x="74" y="50"/>
                    </a:lnTo>
                    <a:lnTo>
                      <a:pt x="74" y="49"/>
                    </a:lnTo>
                    <a:lnTo>
                      <a:pt x="74" y="48"/>
                    </a:lnTo>
                    <a:lnTo>
                      <a:pt x="75" y="48"/>
                    </a:lnTo>
                    <a:lnTo>
                      <a:pt x="76" y="49"/>
                    </a:lnTo>
                    <a:lnTo>
                      <a:pt x="77" y="49"/>
                    </a:lnTo>
                    <a:lnTo>
                      <a:pt x="77" y="48"/>
                    </a:lnTo>
                    <a:lnTo>
                      <a:pt x="77" y="48"/>
                    </a:lnTo>
                    <a:lnTo>
                      <a:pt x="77" y="47"/>
                    </a:lnTo>
                    <a:lnTo>
                      <a:pt x="77" y="45"/>
                    </a:lnTo>
                    <a:lnTo>
                      <a:pt x="77" y="44"/>
                    </a:lnTo>
                    <a:lnTo>
                      <a:pt x="76" y="44"/>
                    </a:lnTo>
                    <a:lnTo>
                      <a:pt x="75" y="45"/>
                    </a:lnTo>
                    <a:lnTo>
                      <a:pt x="74" y="46"/>
                    </a:lnTo>
                    <a:lnTo>
                      <a:pt x="73" y="46"/>
                    </a:lnTo>
                    <a:lnTo>
                      <a:pt x="72" y="44"/>
                    </a:lnTo>
                    <a:lnTo>
                      <a:pt x="71" y="43"/>
                    </a:lnTo>
                    <a:lnTo>
                      <a:pt x="70" y="41"/>
                    </a:lnTo>
                    <a:lnTo>
                      <a:pt x="69" y="40"/>
                    </a:lnTo>
                    <a:lnTo>
                      <a:pt x="69" y="41"/>
                    </a:lnTo>
                    <a:lnTo>
                      <a:pt x="69" y="42"/>
                    </a:lnTo>
                    <a:lnTo>
                      <a:pt x="69" y="44"/>
                    </a:lnTo>
                    <a:lnTo>
                      <a:pt x="69" y="45"/>
                    </a:lnTo>
                    <a:lnTo>
                      <a:pt x="69" y="45"/>
                    </a:lnTo>
                    <a:lnTo>
                      <a:pt x="69" y="47"/>
                    </a:lnTo>
                    <a:lnTo>
                      <a:pt x="69" y="48"/>
                    </a:lnTo>
                    <a:lnTo>
                      <a:pt x="68" y="48"/>
                    </a:lnTo>
                    <a:lnTo>
                      <a:pt x="67" y="49"/>
                    </a:lnTo>
                    <a:lnTo>
                      <a:pt x="67" y="51"/>
                    </a:lnTo>
                    <a:lnTo>
                      <a:pt x="67" y="53"/>
                    </a:lnTo>
                    <a:lnTo>
                      <a:pt x="66" y="54"/>
                    </a:lnTo>
                    <a:lnTo>
                      <a:pt x="66" y="56"/>
                    </a:lnTo>
                    <a:lnTo>
                      <a:pt x="65" y="56"/>
                    </a:lnTo>
                    <a:lnTo>
                      <a:pt x="64" y="57"/>
                    </a:lnTo>
                    <a:lnTo>
                      <a:pt x="64" y="58"/>
                    </a:lnTo>
                    <a:lnTo>
                      <a:pt x="63" y="58"/>
                    </a:lnTo>
                    <a:lnTo>
                      <a:pt x="61" y="59"/>
                    </a:lnTo>
                    <a:lnTo>
                      <a:pt x="61" y="60"/>
                    </a:lnTo>
                    <a:lnTo>
                      <a:pt x="61" y="61"/>
                    </a:lnTo>
                    <a:lnTo>
                      <a:pt x="59" y="62"/>
                    </a:lnTo>
                    <a:lnTo>
                      <a:pt x="59" y="63"/>
                    </a:lnTo>
                    <a:lnTo>
                      <a:pt x="58" y="63"/>
                    </a:lnTo>
                    <a:lnTo>
                      <a:pt x="58" y="64"/>
                    </a:lnTo>
                    <a:cubicBezTo>
                      <a:pt x="58" y="64"/>
                      <a:pt x="57" y="64"/>
                      <a:pt x="57" y="65"/>
                    </a:cubicBezTo>
                    <a:cubicBezTo>
                      <a:pt x="57" y="66"/>
                      <a:pt x="57" y="67"/>
                      <a:pt x="57" y="67"/>
                    </a:cubicBezTo>
                    <a:lnTo>
                      <a:pt x="58" y="67"/>
                    </a:lnTo>
                    <a:cubicBezTo>
                      <a:pt x="58" y="68"/>
                      <a:pt x="58" y="70"/>
                      <a:pt x="58" y="70"/>
                    </a:cubicBezTo>
                    <a:lnTo>
                      <a:pt x="57" y="71"/>
                    </a:lnTo>
                    <a:lnTo>
                      <a:pt x="56" y="73"/>
                    </a:lnTo>
                    <a:lnTo>
                      <a:pt x="56" y="74"/>
                    </a:lnTo>
                    <a:lnTo>
                      <a:pt x="56" y="76"/>
                    </a:lnTo>
                    <a:lnTo>
                      <a:pt x="55" y="78"/>
                    </a:lnTo>
                    <a:lnTo>
                      <a:pt x="53" y="80"/>
                    </a:lnTo>
                    <a:lnTo>
                      <a:pt x="53" y="79"/>
                    </a:lnTo>
                    <a:lnTo>
                      <a:pt x="54" y="78"/>
                    </a:lnTo>
                    <a:lnTo>
                      <a:pt x="53" y="77"/>
                    </a:lnTo>
                    <a:lnTo>
                      <a:pt x="53" y="77"/>
                    </a:lnTo>
                    <a:lnTo>
                      <a:pt x="53" y="76"/>
                    </a:lnTo>
                    <a:cubicBezTo>
                      <a:pt x="53" y="76"/>
                      <a:pt x="54" y="75"/>
                      <a:pt x="54" y="74"/>
                    </a:cubicBezTo>
                    <a:cubicBezTo>
                      <a:pt x="54" y="73"/>
                      <a:pt x="54" y="73"/>
                      <a:pt x="54" y="73"/>
                    </a:cubicBezTo>
                    <a:lnTo>
                      <a:pt x="54" y="70"/>
                    </a:lnTo>
                    <a:lnTo>
                      <a:pt x="53" y="69"/>
                    </a:lnTo>
                    <a:cubicBezTo>
                      <a:pt x="53" y="69"/>
                      <a:pt x="51" y="70"/>
                      <a:pt x="51" y="71"/>
                    </a:cubicBezTo>
                    <a:cubicBezTo>
                      <a:pt x="51" y="71"/>
                      <a:pt x="51" y="73"/>
                      <a:pt x="51" y="73"/>
                    </a:cubicBezTo>
                    <a:lnTo>
                      <a:pt x="50" y="74"/>
                    </a:lnTo>
                    <a:lnTo>
                      <a:pt x="49" y="75"/>
                    </a:lnTo>
                    <a:lnTo>
                      <a:pt x="50" y="76"/>
                    </a:lnTo>
                    <a:cubicBezTo>
                      <a:pt x="50" y="76"/>
                      <a:pt x="49" y="76"/>
                      <a:pt x="50" y="77"/>
                    </a:cubicBezTo>
                    <a:cubicBezTo>
                      <a:pt x="51" y="77"/>
                      <a:pt x="51" y="77"/>
                      <a:pt x="51" y="77"/>
                    </a:cubicBezTo>
                    <a:lnTo>
                      <a:pt x="51" y="79"/>
                    </a:lnTo>
                    <a:lnTo>
                      <a:pt x="50" y="81"/>
                    </a:lnTo>
                    <a:lnTo>
                      <a:pt x="49" y="83"/>
                    </a:lnTo>
                    <a:lnTo>
                      <a:pt x="49" y="83"/>
                    </a:lnTo>
                    <a:lnTo>
                      <a:pt x="51" y="81"/>
                    </a:lnTo>
                    <a:lnTo>
                      <a:pt x="53" y="80"/>
                    </a:lnTo>
                    <a:lnTo>
                      <a:pt x="52" y="81"/>
                    </a:lnTo>
                    <a:lnTo>
                      <a:pt x="51" y="83"/>
                    </a:lnTo>
                    <a:lnTo>
                      <a:pt x="49" y="85"/>
                    </a:lnTo>
                    <a:lnTo>
                      <a:pt x="48" y="87"/>
                    </a:lnTo>
                    <a:lnTo>
                      <a:pt x="46" y="8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4" name="Freeform 26"/>
              <p:cNvSpPr>
                <a:spLocks/>
              </p:cNvSpPr>
              <p:nvPr/>
            </p:nvSpPr>
            <p:spPr bwMode="auto">
              <a:xfrm>
                <a:off x="7433608" y="4090604"/>
                <a:ext cx="271477" cy="206844"/>
              </a:xfrm>
              <a:custGeom>
                <a:avLst/>
                <a:gdLst/>
                <a:ahLst/>
                <a:cxnLst>
                  <a:cxn ang="0">
                    <a:pos x="1" y="6"/>
                  </a:cxn>
                  <a:cxn ang="0">
                    <a:pos x="0" y="11"/>
                  </a:cxn>
                  <a:cxn ang="0">
                    <a:pos x="1" y="14"/>
                  </a:cxn>
                  <a:cxn ang="0">
                    <a:pos x="10" y="15"/>
                  </a:cxn>
                  <a:cxn ang="0">
                    <a:pos x="18" y="18"/>
                  </a:cxn>
                  <a:cxn ang="0">
                    <a:pos x="27" y="23"/>
                  </a:cxn>
                  <a:cxn ang="0">
                    <a:pos x="32" y="31"/>
                  </a:cxn>
                  <a:cxn ang="0">
                    <a:pos x="41" y="32"/>
                  </a:cxn>
                  <a:cxn ang="0">
                    <a:pos x="41" y="38"/>
                  </a:cxn>
                  <a:cxn ang="0">
                    <a:pos x="38" y="44"/>
                  </a:cxn>
                  <a:cxn ang="0">
                    <a:pos x="40" y="43"/>
                  </a:cxn>
                  <a:cxn ang="0">
                    <a:pos x="44" y="44"/>
                  </a:cxn>
                  <a:cxn ang="0">
                    <a:pos x="47" y="40"/>
                  </a:cxn>
                  <a:cxn ang="0">
                    <a:pos x="50" y="37"/>
                  </a:cxn>
                  <a:cxn ang="0">
                    <a:pos x="53" y="36"/>
                  </a:cxn>
                  <a:cxn ang="0">
                    <a:pos x="52" y="33"/>
                  </a:cxn>
                  <a:cxn ang="0">
                    <a:pos x="54" y="33"/>
                  </a:cxn>
                  <a:cxn ang="0">
                    <a:pos x="57" y="32"/>
                  </a:cxn>
                  <a:cxn ang="0">
                    <a:pos x="57" y="27"/>
                  </a:cxn>
                  <a:cxn ang="0">
                    <a:pos x="57" y="23"/>
                  </a:cxn>
                  <a:cxn ang="0">
                    <a:pos x="58" y="18"/>
                  </a:cxn>
                  <a:cxn ang="0">
                    <a:pos x="56" y="15"/>
                  </a:cxn>
                  <a:cxn ang="0">
                    <a:pos x="56" y="11"/>
                  </a:cxn>
                  <a:cxn ang="0">
                    <a:pos x="57" y="7"/>
                  </a:cxn>
                  <a:cxn ang="0">
                    <a:pos x="58" y="5"/>
                  </a:cxn>
                  <a:cxn ang="0">
                    <a:pos x="56" y="1"/>
                  </a:cxn>
                  <a:cxn ang="0">
                    <a:pos x="51" y="1"/>
                  </a:cxn>
                  <a:cxn ang="0">
                    <a:pos x="47" y="3"/>
                  </a:cxn>
                  <a:cxn ang="0">
                    <a:pos x="43" y="1"/>
                  </a:cxn>
                  <a:cxn ang="0">
                    <a:pos x="39" y="1"/>
                  </a:cxn>
                  <a:cxn ang="0">
                    <a:pos x="36" y="0"/>
                  </a:cxn>
                  <a:cxn ang="0">
                    <a:pos x="34" y="3"/>
                  </a:cxn>
                  <a:cxn ang="0">
                    <a:pos x="31" y="4"/>
                  </a:cxn>
                  <a:cxn ang="0">
                    <a:pos x="28" y="4"/>
                  </a:cxn>
                  <a:cxn ang="0">
                    <a:pos x="28" y="8"/>
                  </a:cxn>
                  <a:cxn ang="0">
                    <a:pos x="25" y="9"/>
                  </a:cxn>
                  <a:cxn ang="0">
                    <a:pos x="23" y="9"/>
                  </a:cxn>
                  <a:cxn ang="0">
                    <a:pos x="18" y="7"/>
                  </a:cxn>
                  <a:cxn ang="0">
                    <a:pos x="15" y="5"/>
                  </a:cxn>
                  <a:cxn ang="0">
                    <a:pos x="11" y="5"/>
                  </a:cxn>
                  <a:cxn ang="0">
                    <a:pos x="8" y="4"/>
                  </a:cxn>
                  <a:cxn ang="0">
                    <a:pos x="5" y="3"/>
                  </a:cxn>
                  <a:cxn ang="0">
                    <a:pos x="0" y="3"/>
                  </a:cxn>
                </a:cxnLst>
                <a:rect l="0" t="0" r="r" b="b"/>
                <a:pathLst>
                  <a:path w="59" h="45">
                    <a:moveTo>
                      <a:pt x="0" y="3"/>
                    </a:moveTo>
                    <a:lnTo>
                      <a:pt x="0" y="4"/>
                    </a:lnTo>
                    <a:lnTo>
                      <a:pt x="1" y="6"/>
                    </a:lnTo>
                    <a:lnTo>
                      <a:pt x="2" y="8"/>
                    </a:lnTo>
                    <a:lnTo>
                      <a:pt x="1" y="9"/>
                    </a:lnTo>
                    <a:lnTo>
                      <a:pt x="0" y="11"/>
                    </a:lnTo>
                    <a:lnTo>
                      <a:pt x="0" y="13"/>
                    </a:lnTo>
                    <a:lnTo>
                      <a:pt x="0" y="14"/>
                    </a:lnTo>
                    <a:lnTo>
                      <a:pt x="1" y="14"/>
                    </a:lnTo>
                    <a:lnTo>
                      <a:pt x="5" y="14"/>
                    </a:lnTo>
                    <a:lnTo>
                      <a:pt x="7" y="14"/>
                    </a:lnTo>
                    <a:lnTo>
                      <a:pt x="10" y="15"/>
                    </a:lnTo>
                    <a:lnTo>
                      <a:pt x="13" y="16"/>
                    </a:lnTo>
                    <a:lnTo>
                      <a:pt x="16" y="17"/>
                    </a:lnTo>
                    <a:lnTo>
                      <a:pt x="18" y="18"/>
                    </a:lnTo>
                    <a:lnTo>
                      <a:pt x="20" y="19"/>
                    </a:lnTo>
                    <a:lnTo>
                      <a:pt x="24" y="20"/>
                    </a:lnTo>
                    <a:lnTo>
                      <a:pt x="27" y="23"/>
                    </a:lnTo>
                    <a:lnTo>
                      <a:pt x="29" y="26"/>
                    </a:lnTo>
                    <a:lnTo>
                      <a:pt x="31" y="28"/>
                    </a:lnTo>
                    <a:lnTo>
                      <a:pt x="32" y="31"/>
                    </a:lnTo>
                    <a:lnTo>
                      <a:pt x="34" y="32"/>
                    </a:lnTo>
                    <a:lnTo>
                      <a:pt x="37" y="32"/>
                    </a:lnTo>
                    <a:lnTo>
                      <a:pt x="41" y="32"/>
                    </a:lnTo>
                    <a:lnTo>
                      <a:pt x="43" y="34"/>
                    </a:lnTo>
                    <a:lnTo>
                      <a:pt x="42" y="36"/>
                    </a:lnTo>
                    <a:lnTo>
                      <a:pt x="41" y="38"/>
                    </a:lnTo>
                    <a:lnTo>
                      <a:pt x="39" y="40"/>
                    </a:lnTo>
                    <a:lnTo>
                      <a:pt x="39" y="42"/>
                    </a:lnTo>
                    <a:lnTo>
                      <a:pt x="38" y="44"/>
                    </a:lnTo>
                    <a:lnTo>
                      <a:pt x="39" y="45"/>
                    </a:lnTo>
                    <a:lnTo>
                      <a:pt x="40" y="44"/>
                    </a:lnTo>
                    <a:lnTo>
                      <a:pt x="40" y="43"/>
                    </a:lnTo>
                    <a:lnTo>
                      <a:pt x="42" y="44"/>
                    </a:lnTo>
                    <a:lnTo>
                      <a:pt x="43" y="45"/>
                    </a:lnTo>
                    <a:lnTo>
                      <a:pt x="44" y="44"/>
                    </a:lnTo>
                    <a:lnTo>
                      <a:pt x="45" y="42"/>
                    </a:lnTo>
                    <a:lnTo>
                      <a:pt x="46" y="41"/>
                    </a:lnTo>
                    <a:lnTo>
                      <a:pt x="47" y="40"/>
                    </a:lnTo>
                    <a:lnTo>
                      <a:pt x="48" y="39"/>
                    </a:lnTo>
                    <a:lnTo>
                      <a:pt x="50" y="38"/>
                    </a:lnTo>
                    <a:lnTo>
                      <a:pt x="50" y="37"/>
                    </a:lnTo>
                    <a:lnTo>
                      <a:pt x="52" y="37"/>
                    </a:lnTo>
                    <a:lnTo>
                      <a:pt x="53" y="37"/>
                    </a:lnTo>
                    <a:lnTo>
                      <a:pt x="53" y="36"/>
                    </a:lnTo>
                    <a:lnTo>
                      <a:pt x="53" y="35"/>
                    </a:lnTo>
                    <a:lnTo>
                      <a:pt x="52" y="34"/>
                    </a:lnTo>
                    <a:lnTo>
                      <a:pt x="52" y="33"/>
                    </a:lnTo>
                    <a:lnTo>
                      <a:pt x="53" y="33"/>
                    </a:lnTo>
                    <a:lnTo>
                      <a:pt x="54" y="31"/>
                    </a:lnTo>
                    <a:lnTo>
                      <a:pt x="54" y="33"/>
                    </a:lnTo>
                    <a:cubicBezTo>
                      <a:pt x="54" y="33"/>
                      <a:pt x="55" y="34"/>
                      <a:pt x="55" y="34"/>
                    </a:cubicBezTo>
                    <a:cubicBezTo>
                      <a:pt x="56" y="34"/>
                      <a:pt x="56" y="34"/>
                      <a:pt x="56" y="33"/>
                    </a:cubicBezTo>
                    <a:cubicBezTo>
                      <a:pt x="57" y="33"/>
                      <a:pt x="57" y="32"/>
                      <a:pt x="57" y="32"/>
                    </a:cubicBezTo>
                    <a:lnTo>
                      <a:pt x="57" y="30"/>
                    </a:lnTo>
                    <a:lnTo>
                      <a:pt x="57" y="28"/>
                    </a:lnTo>
                    <a:lnTo>
                      <a:pt x="57" y="27"/>
                    </a:lnTo>
                    <a:lnTo>
                      <a:pt x="57" y="26"/>
                    </a:lnTo>
                    <a:lnTo>
                      <a:pt x="57" y="25"/>
                    </a:lnTo>
                    <a:lnTo>
                      <a:pt x="57" y="23"/>
                    </a:lnTo>
                    <a:lnTo>
                      <a:pt x="58" y="22"/>
                    </a:lnTo>
                    <a:lnTo>
                      <a:pt x="59" y="20"/>
                    </a:lnTo>
                    <a:lnTo>
                      <a:pt x="58" y="18"/>
                    </a:lnTo>
                    <a:lnTo>
                      <a:pt x="57" y="17"/>
                    </a:lnTo>
                    <a:lnTo>
                      <a:pt x="56" y="16"/>
                    </a:lnTo>
                    <a:lnTo>
                      <a:pt x="56" y="15"/>
                    </a:lnTo>
                    <a:lnTo>
                      <a:pt x="56" y="14"/>
                    </a:lnTo>
                    <a:lnTo>
                      <a:pt x="56" y="12"/>
                    </a:lnTo>
                    <a:lnTo>
                      <a:pt x="56" y="11"/>
                    </a:lnTo>
                    <a:lnTo>
                      <a:pt x="57" y="10"/>
                    </a:lnTo>
                    <a:lnTo>
                      <a:pt x="57" y="8"/>
                    </a:lnTo>
                    <a:lnTo>
                      <a:pt x="57" y="7"/>
                    </a:lnTo>
                    <a:lnTo>
                      <a:pt x="57" y="6"/>
                    </a:lnTo>
                    <a:lnTo>
                      <a:pt x="57" y="5"/>
                    </a:lnTo>
                    <a:lnTo>
                      <a:pt x="58" y="5"/>
                    </a:lnTo>
                    <a:lnTo>
                      <a:pt x="58" y="4"/>
                    </a:lnTo>
                    <a:lnTo>
                      <a:pt x="58" y="2"/>
                    </a:lnTo>
                    <a:lnTo>
                      <a:pt x="56" y="1"/>
                    </a:lnTo>
                    <a:lnTo>
                      <a:pt x="54" y="1"/>
                    </a:lnTo>
                    <a:lnTo>
                      <a:pt x="51" y="0"/>
                    </a:lnTo>
                    <a:lnTo>
                      <a:pt x="51" y="1"/>
                    </a:lnTo>
                    <a:lnTo>
                      <a:pt x="49" y="2"/>
                    </a:lnTo>
                    <a:lnTo>
                      <a:pt x="48" y="3"/>
                    </a:lnTo>
                    <a:lnTo>
                      <a:pt x="47" y="3"/>
                    </a:lnTo>
                    <a:lnTo>
                      <a:pt x="45" y="3"/>
                    </a:lnTo>
                    <a:lnTo>
                      <a:pt x="43" y="2"/>
                    </a:lnTo>
                    <a:lnTo>
                      <a:pt x="43" y="1"/>
                    </a:lnTo>
                    <a:lnTo>
                      <a:pt x="42" y="0"/>
                    </a:lnTo>
                    <a:lnTo>
                      <a:pt x="40" y="0"/>
                    </a:lnTo>
                    <a:lnTo>
                      <a:pt x="39" y="1"/>
                    </a:lnTo>
                    <a:lnTo>
                      <a:pt x="39" y="2"/>
                    </a:lnTo>
                    <a:lnTo>
                      <a:pt x="37" y="1"/>
                    </a:lnTo>
                    <a:lnTo>
                      <a:pt x="36" y="0"/>
                    </a:lnTo>
                    <a:lnTo>
                      <a:pt x="35" y="0"/>
                    </a:lnTo>
                    <a:lnTo>
                      <a:pt x="34" y="2"/>
                    </a:lnTo>
                    <a:lnTo>
                      <a:pt x="34" y="3"/>
                    </a:lnTo>
                    <a:lnTo>
                      <a:pt x="32" y="3"/>
                    </a:lnTo>
                    <a:lnTo>
                      <a:pt x="32" y="4"/>
                    </a:lnTo>
                    <a:lnTo>
                      <a:pt x="31" y="4"/>
                    </a:lnTo>
                    <a:lnTo>
                      <a:pt x="30" y="3"/>
                    </a:lnTo>
                    <a:lnTo>
                      <a:pt x="29" y="3"/>
                    </a:lnTo>
                    <a:lnTo>
                      <a:pt x="28" y="4"/>
                    </a:lnTo>
                    <a:lnTo>
                      <a:pt x="28" y="5"/>
                    </a:lnTo>
                    <a:lnTo>
                      <a:pt x="28" y="7"/>
                    </a:lnTo>
                    <a:lnTo>
                      <a:pt x="28" y="8"/>
                    </a:lnTo>
                    <a:lnTo>
                      <a:pt x="27" y="9"/>
                    </a:lnTo>
                    <a:lnTo>
                      <a:pt x="26" y="9"/>
                    </a:lnTo>
                    <a:lnTo>
                      <a:pt x="25" y="9"/>
                    </a:lnTo>
                    <a:lnTo>
                      <a:pt x="24" y="8"/>
                    </a:lnTo>
                    <a:lnTo>
                      <a:pt x="23" y="8"/>
                    </a:lnTo>
                    <a:cubicBezTo>
                      <a:pt x="23" y="8"/>
                      <a:pt x="23" y="9"/>
                      <a:pt x="23" y="9"/>
                    </a:cubicBezTo>
                    <a:cubicBezTo>
                      <a:pt x="22" y="8"/>
                      <a:pt x="21" y="8"/>
                      <a:pt x="21" y="8"/>
                    </a:cubicBezTo>
                    <a:lnTo>
                      <a:pt x="20" y="7"/>
                    </a:lnTo>
                    <a:lnTo>
                      <a:pt x="18" y="7"/>
                    </a:lnTo>
                    <a:lnTo>
                      <a:pt x="17" y="6"/>
                    </a:lnTo>
                    <a:lnTo>
                      <a:pt x="16" y="5"/>
                    </a:lnTo>
                    <a:lnTo>
                      <a:pt x="15" y="5"/>
                    </a:lnTo>
                    <a:lnTo>
                      <a:pt x="14" y="5"/>
                    </a:lnTo>
                    <a:lnTo>
                      <a:pt x="13" y="5"/>
                    </a:lnTo>
                    <a:lnTo>
                      <a:pt x="11" y="5"/>
                    </a:lnTo>
                    <a:lnTo>
                      <a:pt x="10" y="5"/>
                    </a:lnTo>
                    <a:lnTo>
                      <a:pt x="9" y="4"/>
                    </a:lnTo>
                    <a:lnTo>
                      <a:pt x="8" y="4"/>
                    </a:lnTo>
                    <a:lnTo>
                      <a:pt x="7" y="3"/>
                    </a:lnTo>
                    <a:lnTo>
                      <a:pt x="6" y="3"/>
                    </a:lnTo>
                    <a:lnTo>
                      <a:pt x="5" y="3"/>
                    </a:lnTo>
                    <a:lnTo>
                      <a:pt x="3" y="3"/>
                    </a:lnTo>
                    <a:lnTo>
                      <a:pt x="2" y="3"/>
                    </a:lnTo>
                    <a:lnTo>
                      <a:pt x="0" y="3"/>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5" name="Freeform 27"/>
              <p:cNvSpPr>
                <a:spLocks/>
              </p:cNvSpPr>
              <p:nvPr/>
            </p:nvSpPr>
            <p:spPr bwMode="auto">
              <a:xfrm>
                <a:off x="7393554" y="3870414"/>
                <a:ext cx="340458" cy="260224"/>
              </a:xfrm>
              <a:custGeom>
                <a:avLst/>
                <a:gdLst/>
                <a:ahLst/>
                <a:cxnLst>
                  <a:cxn ang="0">
                    <a:pos x="1" y="37"/>
                  </a:cxn>
                  <a:cxn ang="0">
                    <a:pos x="3" y="30"/>
                  </a:cxn>
                  <a:cxn ang="0">
                    <a:pos x="4" y="23"/>
                  </a:cxn>
                  <a:cxn ang="0">
                    <a:pos x="7" y="17"/>
                  </a:cxn>
                  <a:cxn ang="0">
                    <a:pos x="10" y="11"/>
                  </a:cxn>
                  <a:cxn ang="0">
                    <a:pos x="13" y="5"/>
                  </a:cxn>
                  <a:cxn ang="0">
                    <a:pos x="18" y="2"/>
                  </a:cxn>
                  <a:cxn ang="0">
                    <a:pos x="23" y="1"/>
                  </a:cxn>
                  <a:cxn ang="0">
                    <a:pos x="28" y="1"/>
                  </a:cxn>
                  <a:cxn ang="0">
                    <a:pos x="31" y="1"/>
                  </a:cxn>
                  <a:cxn ang="0">
                    <a:pos x="34" y="2"/>
                  </a:cxn>
                  <a:cxn ang="0">
                    <a:pos x="39" y="3"/>
                  </a:cxn>
                  <a:cxn ang="0">
                    <a:pos x="44" y="6"/>
                  </a:cxn>
                  <a:cxn ang="0">
                    <a:pos x="49" y="8"/>
                  </a:cxn>
                  <a:cxn ang="0">
                    <a:pos x="54" y="8"/>
                  </a:cxn>
                  <a:cxn ang="0">
                    <a:pos x="57" y="12"/>
                  </a:cxn>
                  <a:cxn ang="0">
                    <a:pos x="58" y="17"/>
                  </a:cxn>
                  <a:cxn ang="0">
                    <a:pos x="58" y="23"/>
                  </a:cxn>
                  <a:cxn ang="0">
                    <a:pos x="60" y="25"/>
                  </a:cxn>
                  <a:cxn ang="0">
                    <a:pos x="61" y="31"/>
                  </a:cxn>
                  <a:cxn ang="0">
                    <a:pos x="69" y="31"/>
                  </a:cxn>
                  <a:cxn ang="0">
                    <a:pos x="69" y="36"/>
                  </a:cxn>
                  <a:cxn ang="0">
                    <a:pos x="73" y="39"/>
                  </a:cxn>
                  <a:cxn ang="0">
                    <a:pos x="72" y="42"/>
                  </a:cxn>
                  <a:cxn ang="0">
                    <a:pos x="69" y="45"/>
                  </a:cxn>
                  <a:cxn ang="0">
                    <a:pos x="67" y="50"/>
                  </a:cxn>
                  <a:cxn ang="0">
                    <a:pos x="65" y="49"/>
                  </a:cxn>
                  <a:cxn ang="0">
                    <a:pos x="60" y="49"/>
                  </a:cxn>
                  <a:cxn ang="0">
                    <a:pos x="56" y="51"/>
                  </a:cxn>
                  <a:cxn ang="0">
                    <a:pos x="52" y="49"/>
                  </a:cxn>
                  <a:cxn ang="0">
                    <a:pos x="48" y="49"/>
                  </a:cxn>
                  <a:cxn ang="0">
                    <a:pos x="45" y="48"/>
                  </a:cxn>
                  <a:cxn ang="0">
                    <a:pos x="43" y="51"/>
                  </a:cxn>
                  <a:cxn ang="0">
                    <a:pos x="40" y="52"/>
                  </a:cxn>
                  <a:cxn ang="0">
                    <a:pos x="37" y="52"/>
                  </a:cxn>
                  <a:cxn ang="0">
                    <a:pos x="37" y="56"/>
                  </a:cxn>
                  <a:cxn ang="0">
                    <a:pos x="34" y="57"/>
                  </a:cxn>
                  <a:cxn ang="0">
                    <a:pos x="32" y="57"/>
                  </a:cxn>
                  <a:cxn ang="0">
                    <a:pos x="27" y="55"/>
                  </a:cxn>
                  <a:cxn ang="0">
                    <a:pos x="24" y="53"/>
                  </a:cxn>
                  <a:cxn ang="0">
                    <a:pos x="20" y="53"/>
                  </a:cxn>
                  <a:cxn ang="0">
                    <a:pos x="17" y="52"/>
                  </a:cxn>
                  <a:cxn ang="0">
                    <a:pos x="14" y="51"/>
                  </a:cxn>
                  <a:cxn ang="0">
                    <a:pos x="9" y="51"/>
                  </a:cxn>
                  <a:cxn ang="0">
                    <a:pos x="8" y="47"/>
                  </a:cxn>
                  <a:cxn ang="0">
                    <a:pos x="6" y="43"/>
                  </a:cxn>
                  <a:cxn ang="0">
                    <a:pos x="3" y="41"/>
                  </a:cxn>
                </a:cxnLst>
                <a:rect l="0" t="0" r="r" b="b"/>
                <a:pathLst>
                  <a:path w="74" h="57">
                    <a:moveTo>
                      <a:pt x="1" y="42"/>
                    </a:moveTo>
                    <a:lnTo>
                      <a:pt x="0" y="39"/>
                    </a:lnTo>
                    <a:lnTo>
                      <a:pt x="1" y="37"/>
                    </a:lnTo>
                    <a:lnTo>
                      <a:pt x="2" y="35"/>
                    </a:lnTo>
                    <a:lnTo>
                      <a:pt x="2" y="31"/>
                    </a:lnTo>
                    <a:lnTo>
                      <a:pt x="3" y="30"/>
                    </a:lnTo>
                    <a:lnTo>
                      <a:pt x="4" y="27"/>
                    </a:lnTo>
                    <a:lnTo>
                      <a:pt x="5" y="24"/>
                    </a:lnTo>
                    <a:lnTo>
                      <a:pt x="4" y="23"/>
                    </a:lnTo>
                    <a:lnTo>
                      <a:pt x="5" y="20"/>
                    </a:lnTo>
                    <a:lnTo>
                      <a:pt x="6" y="17"/>
                    </a:lnTo>
                    <a:lnTo>
                      <a:pt x="7" y="17"/>
                    </a:lnTo>
                    <a:lnTo>
                      <a:pt x="8" y="14"/>
                    </a:lnTo>
                    <a:lnTo>
                      <a:pt x="9" y="12"/>
                    </a:lnTo>
                    <a:lnTo>
                      <a:pt x="10" y="11"/>
                    </a:lnTo>
                    <a:lnTo>
                      <a:pt x="10" y="9"/>
                    </a:lnTo>
                    <a:lnTo>
                      <a:pt x="11" y="6"/>
                    </a:lnTo>
                    <a:lnTo>
                      <a:pt x="13" y="5"/>
                    </a:lnTo>
                    <a:lnTo>
                      <a:pt x="14" y="4"/>
                    </a:lnTo>
                    <a:lnTo>
                      <a:pt x="16" y="3"/>
                    </a:lnTo>
                    <a:lnTo>
                      <a:pt x="18" y="2"/>
                    </a:lnTo>
                    <a:lnTo>
                      <a:pt x="19" y="1"/>
                    </a:lnTo>
                    <a:lnTo>
                      <a:pt x="21" y="1"/>
                    </a:lnTo>
                    <a:lnTo>
                      <a:pt x="23" y="1"/>
                    </a:lnTo>
                    <a:lnTo>
                      <a:pt x="25" y="1"/>
                    </a:lnTo>
                    <a:lnTo>
                      <a:pt x="27" y="2"/>
                    </a:lnTo>
                    <a:lnTo>
                      <a:pt x="28" y="1"/>
                    </a:lnTo>
                    <a:lnTo>
                      <a:pt x="29" y="0"/>
                    </a:lnTo>
                    <a:lnTo>
                      <a:pt x="30" y="0"/>
                    </a:lnTo>
                    <a:lnTo>
                      <a:pt x="31" y="1"/>
                    </a:lnTo>
                    <a:lnTo>
                      <a:pt x="31" y="2"/>
                    </a:lnTo>
                    <a:lnTo>
                      <a:pt x="33" y="2"/>
                    </a:lnTo>
                    <a:lnTo>
                      <a:pt x="34" y="2"/>
                    </a:lnTo>
                    <a:lnTo>
                      <a:pt x="36" y="2"/>
                    </a:lnTo>
                    <a:lnTo>
                      <a:pt x="37" y="2"/>
                    </a:lnTo>
                    <a:lnTo>
                      <a:pt x="39" y="3"/>
                    </a:lnTo>
                    <a:lnTo>
                      <a:pt x="41" y="4"/>
                    </a:lnTo>
                    <a:lnTo>
                      <a:pt x="42" y="5"/>
                    </a:lnTo>
                    <a:lnTo>
                      <a:pt x="44" y="6"/>
                    </a:lnTo>
                    <a:lnTo>
                      <a:pt x="45" y="7"/>
                    </a:lnTo>
                    <a:lnTo>
                      <a:pt x="46" y="8"/>
                    </a:lnTo>
                    <a:lnTo>
                      <a:pt x="49" y="8"/>
                    </a:lnTo>
                    <a:lnTo>
                      <a:pt x="50" y="8"/>
                    </a:lnTo>
                    <a:lnTo>
                      <a:pt x="52" y="8"/>
                    </a:lnTo>
                    <a:lnTo>
                      <a:pt x="54" y="8"/>
                    </a:lnTo>
                    <a:lnTo>
                      <a:pt x="56" y="10"/>
                    </a:lnTo>
                    <a:lnTo>
                      <a:pt x="56" y="11"/>
                    </a:lnTo>
                    <a:lnTo>
                      <a:pt x="57" y="12"/>
                    </a:lnTo>
                    <a:lnTo>
                      <a:pt x="58" y="14"/>
                    </a:lnTo>
                    <a:lnTo>
                      <a:pt x="58" y="15"/>
                    </a:lnTo>
                    <a:lnTo>
                      <a:pt x="58" y="17"/>
                    </a:lnTo>
                    <a:lnTo>
                      <a:pt x="58" y="19"/>
                    </a:lnTo>
                    <a:lnTo>
                      <a:pt x="58" y="21"/>
                    </a:lnTo>
                    <a:lnTo>
                      <a:pt x="58" y="23"/>
                    </a:lnTo>
                    <a:lnTo>
                      <a:pt x="58" y="24"/>
                    </a:lnTo>
                    <a:lnTo>
                      <a:pt x="59" y="24"/>
                    </a:lnTo>
                    <a:cubicBezTo>
                      <a:pt x="59" y="24"/>
                      <a:pt x="60" y="24"/>
                      <a:pt x="60" y="25"/>
                    </a:cubicBezTo>
                    <a:cubicBezTo>
                      <a:pt x="60" y="25"/>
                      <a:pt x="61" y="27"/>
                      <a:pt x="61" y="27"/>
                    </a:cubicBezTo>
                    <a:lnTo>
                      <a:pt x="61" y="30"/>
                    </a:lnTo>
                    <a:lnTo>
                      <a:pt x="61" y="31"/>
                    </a:lnTo>
                    <a:lnTo>
                      <a:pt x="62" y="31"/>
                    </a:lnTo>
                    <a:cubicBezTo>
                      <a:pt x="62" y="31"/>
                      <a:pt x="64" y="31"/>
                      <a:pt x="65" y="31"/>
                    </a:cubicBezTo>
                    <a:cubicBezTo>
                      <a:pt x="66" y="31"/>
                      <a:pt x="69" y="31"/>
                      <a:pt x="69" y="31"/>
                    </a:cubicBezTo>
                    <a:lnTo>
                      <a:pt x="70" y="33"/>
                    </a:lnTo>
                    <a:lnTo>
                      <a:pt x="69" y="34"/>
                    </a:lnTo>
                    <a:lnTo>
                      <a:pt x="69" y="36"/>
                    </a:lnTo>
                    <a:lnTo>
                      <a:pt x="71" y="37"/>
                    </a:lnTo>
                    <a:lnTo>
                      <a:pt x="72" y="37"/>
                    </a:lnTo>
                    <a:lnTo>
                      <a:pt x="73" y="39"/>
                    </a:lnTo>
                    <a:lnTo>
                      <a:pt x="74" y="39"/>
                    </a:lnTo>
                    <a:lnTo>
                      <a:pt x="74" y="41"/>
                    </a:lnTo>
                    <a:lnTo>
                      <a:pt x="72" y="42"/>
                    </a:lnTo>
                    <a:lnTo>
                      <a:pt x="71" y="43"/>
                    </a:lnTo>
                    <a:lnTo>
                      <a:pt x="70" y="44"/>
                    </a:lnTo>
                    <a:lnTo>
                      <a:pt x="69" y="45"/>
                    </a:lnTo>
                    <a:lnTo>
                      <a:pt x="67" y="47"/>
                    </a:lnTo>
                    <a:lnTo>
                      <a:pt x="68" y="48"/>
                    </a:lnTo>
                    <a:lnTo>
                      <a:pt x="67" y="50"/>
                    </a:lnTo>
                    <a:lnTo>
                      <a:pt x="67" y="51"/>
                    </a:lnTo>
                    <a:lnTo>
                      <a:pt x="67" y="50"/>
                    </a:lnTo>
                    <a:lnTo>
                      <a:pt x="65" y="49"/>
                    </a:lnTo>
                    <a:lnTo>
                      <a:pt x="63" y="49"/>
                    </a:lnTo>
                    <a:lnTo>
                      <a:pt x="60" y="48"/>
                    </a:lnTo>
                    <a:lnTo>
                      <a:pt x="60" y="49"/>
                    </a:lnTo>
                    <a:lnTo>
                      <a:pt x="58" y="50"/>
                    </a:lnTo>
                    <a:lnTo>
                      <a:pt x="57" y="51"/>
                    </a:lnTo>
                    <a:lnTo>
                      <a:pt x="56" y="51"/>
                    </a:lnTo>
                    <a:lnTo>
                      <a:pt x="54" y="51"/>
                    </a:lnTo>
                    <a:lnTo>
                      <a:pt x="52" y="50"/>
                    </a:lnTo>
                    <a:lnTo>
                      <a:pt x="52" y="49"/>
                    </a:lnTo>
                    <a:lnTo>
                      <a:pt x="51" y="48"/>
                    </a:lnTo>
                    <a:lnTo>
                      <a:pt x="49" y="48"/>
                    </a:lnTo>
                    <a:lnTo>
                      <a:pt x="48" y="49"/>
                    </a:lnTo>
                    <a:lnTo>
                      <a:pt x="48" y="50"/>
                    </a:lnTo>
                    <a:lnTo>
                      <a:pt x="46" y="49"/>
                    </a:lnTo>
                    <a:lnTo>
                      <a:pt x="45" y="48"/>
                    </a:lnTo>
                    <a:lnTo>
                      <a:pt x="44" y="48"/>
                    </a:lnTo>
                    <a:lnTo>
                      <a:pt x="43" y="50"/>
                    </a:lnTo>
                    <a:lnTo>
                      <a:pt x="43" y="51"/>
                    </a:lnTo>
                    <a:lnTo>
                      <a:pt x="41" y="51"/>
                    </a:lnTo>
                    <a:lnTo>
                      <a:pt x="41" y="52"/>
                    </a:lnTo>
                    <a:lnTo>
                      <a:pt x="40" y="52"/>
                    </a:lnTo>
                    <a:lnTo>
                      <a:pt x="39" y="51"/>
                    </a:lnTo>
                    <a:lnTo>
                      <a:pt x="38" y="51"/>
                    </a:lnTo>
                    <a:lnTo>
                      <a:pt x="37" y="52"/>
                    </a:lnTo>
                    <a:lnTo>
                      <a:pt x="37" y="53"/>
                    </a:lnTo>
                    <a:lnTo>
                      <a:pt x="37" y="55"/>
                    </a:lnTo>
                    <a:lnTo>
                      <a:pt x="37" y="56"/>
                    </a:lnTo>
                    <a:lnTo>
                      <a:pt x="36" y="57"/>
                    </a:lnTo>
                    <a:lnTo>
                      <a:pt x="35" y="57"/>
                    </a:lnTo>
                    <a:lnTo>
                      <a:pt x="34" y="57"/>
                    </a:lnTo>
                    <a:lnTo>
                      <a:pt x="33" y="56"/>
                    </a:lnTo>
                    <a:lnTo>
                      <a:pt x="32" y="56"/>
                    </a:lnTo>
                    <a:cubicBezTo>
                      <a:pt x="32" y="56"/>
                      <a:pt x="32" y="57"/>
                      <a:pt x="32" y="57"/>
                    </a:cubicBezTo>
                    <a:cubicBezTo>
                      <a:pt x="31" y="56"/>
                      <a:pt x="30" y="56"/>
                      <a:pt x="30" y="56"/>
                    </a:cubicBezTo>
                    <a:lnTo>
                      <a:pt x="29" y="55"/>
                    </a:lnTo>
                    <a:lnTo>
                      <a:pt x="27" y="55"/>
                    </a:lnTo>
                    <a:lnTo>
                      <a:pt x="26" y="54"/>
                    </a:lnTo>
                    <a:lnTo>
                      <a:pt x="25" y="53"/>
                    </a:lnTo>
                    <a:lnTo>
                      <a:pt x="24" y="53"/>
                    </a:lnTo>
                    <a:lnTo>
                      <a:pt x="23" y="53"/>
                    </a:lnTo>
                    <a:lnTo>
                      <a:pt x="22" y="53"/>
                    </a:lnTo>
                    <a:lnTo>
                      <a:pt x="20" y="53"/>
                    </a:lnTo>
                    <a:lnTo>
                      <a:pt x="19" y="53"/>
                    </a:lnTo>
                    <a:lnTo>
                      <a:pt x="18" y="52"/>
                    </a:lnTo>
                    <a:lnTo>
                      <a:pt x="17" y="52"/>
                    </a:lnTo>
                    <a:lnTo>
                      <a:pt x="16" y="51"/>
                    </a:lnTo>
                    <a:lnTo>
                      <a:pt x="15" y="51"/>
                    </a:lnTo>
                    <a:lnTo>
                      <a:pt x="14" y="51"/>
                    </a:lnTo>
                    <a:lnTo>
                      <a:pt x="12" y="51"/>
                    </a:lnTo>
                    <a:lnTo>
                      <a:pt x="11" y="51"/>
                    </a:lnTo>
                    <a:lnTo>
                      <a:pt x="9" y="51"/>
                    </a:lnTo>
                    <a:lnTo>
                      <a:pt x="9" y="50"/>
                    </a:lnTo>
                    <a:lnTo>
                      <a:pt x="9" y="48"/>
                    </a:lnTo>
                    <a:lnTo>
                      <a:pt x="8" y="47"/>
                    </a:lnTo>
                    <a:lnTo>
                      <a:pt x="8" y="45"/>
                    </a:lnTo>
                    <a:lnTo>
                      <a:pt x="8" y="44"/>
                    </a:lnTo>
                    <a:lnTo>
                      <a:pt x="6" y="43"/>
                    </a:lnTo>
                    <a:lnTo>
                      <a:pt x="6" y="42"/>
                    </a:lnTo>
                    <a:lnTo>
                      <a:pt x="4" y="41"/>
                    </a:lnTo>
                    <a:lnTo>
                      <a:pt x="3" y="41"/>
                    </a:lnTo>
                    <a:lnTo>
                      <a:pt x="2" y="41"/>
                    </a:lnTo>
                    <a:lnTo>
                      <a:pt x="1" y="4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6" name="Freeform 28"/>
              <p:cNvSpPr>
                <a:spLocks/>
              </p:cNvSpPr>
              <p:nvPr/>
            </p:nvSpPr>
            <p:spPr bwMode="auto">
              <a:xfrm>
                <a:off x="8083372" y="3643552"/>
                <a:ext cx="135738" cy="202397"/>
              </a:xfrm>
              <a:custGeom>
                <a:avLst/>
                <a:gdLst/>
                <a:ahLst/>
                <a:cxnLst>
                  <a:cxn ang="0">
                    <a:pos x="28" y="22"/>
                  </a:cxn>
                  <a:cxn ang="0">
                    <a:pos x="27" y="24"/>
                  </a:cxn>
                  <a:cxn ang="0">
                    <a:pos x="25" y="25"/>
                  </a:cxn>
                  <a:cxn ang="0">
                    <a:pos x="23" y="27"/>
                  </a:cxn>
                  <a:cxn ang="0">
                    <a:pos x="21" y="30"/>
                  </a:cxn>
                  <a:cxn ang="0">
                    <a:pos x="20" y="32"/>
                  </a:cxn>
                  <a:cxn ang="0">
                    <a:pos x="19" y="36"/>
                  </a:cxn>
                  <a:cxn ang="0">
                    <a:pos x="17" y="38"/>
                  </a:cxn>
                  <a:cxn ang="0">
                    <a:pos x="15" y="40"/>
                  </a:cxn>
                  <a:cxn ang="0">
                    <a:pos x="13" y="40"/>
                  </a:cxn>
                  <a:cxn ang="0">
                    <a:pos x="12" y="42"/>
                  </a:cxn>
                  <a:cxn ang="0">
                    <a:pos x="11" y="44"/>
                  </a:cxn>
                  <a:cxn ang="0">
                    <a:pos x="10" y="43"/>
                  </a:cxn>
                  <a:cxn ang="0">
                    <a:pos x="8" y="41"/>
                  </a:cxn>
                  <a:cxn ang="0">
                    <a:pos x="4" y="41"/>
                  </a:cxn>
                  <a:cxn ang="0">
                    <a:pos x="3" y="40"/>
                  </a:cxn>
                  <a:cxn ang="0">
                    <a:pos x="2" y="37"/>
                  </a:cxn>
                  <a:cxn ang="0">
                    <a:pos x="0" y="37"/>
                  </a:cxn>
                  <a:cxn ang="0">
                    <a:pos x="1" y="34"/>
                  </a:cxn>
                  <a:cxn ang="0">
                    <a:pos x="1" y="31"/>
                  </a:cxn>
                  <a:cxn ang="0">
                    <a:pos x="3" y="29"/>
                  </a:cxn>
                  <a:cxn ang="0">
                    <a:pos x="6" y="29"/>
                  </a:cxn>
                  <a:cxn ang="0">
                    <a:pos x="8" y="26"/>
                  </a:cxn>
                  <a:cxn ang="0">
                    <a:pos x="10" y="24"/>
                  </a:cxn>
                  <a:cxn ang="0">
                    <a:pos x="13" y="22"/>
                  </a:cxn>
                  <a:cxn ang="0">
                    <a:pos x="14" y="20"/>
                  </a:cxn>
                  <a:cxn ang="0">
                    <a:pos x="13" y="17"/>
                  </a:cxn>
                  <a:cxn ang="0">
                    <a:pos x="11" y="15"/>
                  </a:cxn>
                  <a:cxn ang="0">
                    <a:pos x="12" y="13"/>
                  </a:cxn>
                  <a:cxn ang="0">
                    <a:pos x="13" y="10"/>
                  </a:cxn>
                  <a:cxn ang="0">
                    <a:pos x="12" y="8"/>
                  </a:cxn>
                  <a:cxn ang="0">
                    <a:pos x="11" y="6"/>
                  </a:cxn>
                  <a:cxn ang="0">
                    <a:pos x="12" y="4"/>
                  </a:cxn>
                  <a:cxn ang="0">
                    <a:pos x="14" y="3"/>
                  </a:cxn>
                  <a:cxn ang="0">
                    <a:pos x="15" y="1"/>
                  </a:cxn>
                  <a:cxn ang="0">
                    <a:pos x="19" y="1"/>
                  </a:cxn>
                  <a:cxn ang="0">
                    <a:pos x="22" y="1"/>
                  </a:cxn>
                  <a:cxn ang="0">
                    <a:pos x="25" y="4"/>
                  </a:cxn>
                  <a:cxn ang="0">
                    <a:pos x="28" y="7"/>
                  </a:cxn>
                  <a:cxn ang="0">
                    <a:pos x="30" y="9"/>
                  </a:cxn>
                  <a:cxn ang="0">
                    <a:pos x="29" y="14"/>
                  </a:cxn>
                  <a:cxn ang="0">
                    <a:pos x="29" y="17"/>
                  </a:cxn>
                  <a:cxn ang="0">
                    <a:pos x="29" y="20"/>
                  </a:cxn>
                </a:cxnLst>
                <a:rect l="0" t="0" r="r" b="b"/>
                <a:pathLst>
                  <a:path w="30" h="44">
                    <a:moveTo>
                      <a:pt x="29" y="22"/>
                    </a:moveTo>
                    <a:lnTo>
                      <a:pt x="28" y="22"/>
                    </a:lnTo>
                    <a:lnTo>
                      <a:pt x="26" y="23"/>
                    </a:lnTo>
                    <a:lnTo>
                      <a:pt x="27" y="24"/>
                    </a:lnTo>
                    <a:lnTo>
                      <a:pt x="26" y="24"/>
                    </a:lnTo>
                    <a:lnTo>
                      <a:pt x="25" y="25"/>
                    </a:lnTo>
                    <a:lnTo>
                      <a:pt x="24" y="25"/>
                    </a:lnTo>
                    <a:lnTo>
                      <a:pt x="23" y="27"/>
                    </a:lnTo>
                    <a:lnTo>
                      <a:pt x="22" y="29"/>
                    </a:lnTo>
                    <a:lnTo>
                      <a:pt x="21" y="30"/>
                    </a:lnTo>
                    <a:lnTo>
                      <a:pt x="20" y="31"/>
                    </a:lnTo>
                    <a:lnTo>
                      <a:pt x="20" y="32"/>
                    </a:lnTo>
                    <a:lnTo>
                      <a:pt x="20" y="34"/>
                    </a:lnTo>
                    <a:lnTo>
                      <a:pt x="19" y="36"/>
                    </a:lnTo>
                    <a:lnTo>
                      <a:pt x="18" y="37"/>
                    </a:lnTo>
                    <a:lnTo>
                      <a:pt x="17" y="38"/>
                    </a:lnTo>
                    <a:lnTo>
                      <a:pt x="15" y="39"/>
                    </a:lnTo>
                    <a:lnTo>
                      <a:pt x="15" y="40"/>
                    </a:lnTo>
                    <a:lnTo>
                      <a:pt x="14" y="40"/>
                    </a:lnTo>
                    <a:lnTo>
                      <a:pt x="13" y="40"/>
                    </a:lnTo>
                    <a:lnTo>
                      <a:pt x="12" y="41"/>
                    </a:lnTo>
                    <a:lnTo>
                      <a:pt x="12" y="42"/>
                    </a:lnTo>
                    <a:lnTo>
                      <a:pt x="11" y="44"/>
                    </a:lnTo>
                    <a:lnTo>
                      <a:pt x="11" y="44"/>
                    </a:lnTo>
                    <a:lnTo>
                      <a:pt x="11" y="43"/>
                    </a:lnTo>
                    <a:lnTo>
                      <a:pt x="10" y="43"/>
                    </a:lnTo>
                    <a:lnTo>
                      <a:pt x="9" y="43"/>
                    </a:lnTo>
                    <a:lnTo>
                      <a:pt x="8" y="41"/>
                    </a:lnTo>
                    <a:lnTo>
                      <a:pt x="6" y="41"/>
                    </a:lnTo>
                    <a:lnTo>
                      <a:pt x="4" y="41"/>
                    </a:lnTo>
                    <a:lnTo>
                      <a:pt x="3" y="41"/>
                    </a:lnTo>
                    <a:lnTo>
                      <a:pt x="3" y="40"/>
                    </a:lnTo>
                    <a:lnTo>
                      <a:pt x="2" y="39"/>
                    </a:lnTo>
                    <a:lnTo>
                      <a:pt x="2" y="37"/>
                    </a:lnTo>
                    <a:lnTo>
                      <a:pt x="1" y="37"/>
                    </a:lnTo>
                    <a:lnTo>
                      <a:pt x="0" y="37"/>
                    </a:lnTo>
                    <a:lnTo>
                      <a:pt x="0" y="36"/>
                    </a:lnTo>
                    <a:lnTo>
                      <a:pt x="1" y="34"/>
                    </a:lnTo>
                    <a:lnTo>
                      <a:pt x="1" y="33"/>
                    </a:lnTo>
                    <a:lnTo>
                      <a:pt x="1" y="31"/>
                    </a:lnTo>
                    <a:lnTo>
                      <a:pt x="2" y="30"/>
                    </a:lnTo>
                    <a:lnTo>
                      <a:pt x="3" y="29"/>
                    </a:lnTo>
                    <a:lnTo>
                      <a:pt x="5" y="29"/>
                    </a:lnTo>
                    <a:lnTo>
                      <a:pt x="6" y="29"/>
                    </a:lnTo>
                    <a:lnTo>
                      <a:pt x="7" y="28"/>
                    </a:lnTo>
                    <a:lnTo>
                      <a:pt x="8" y="26"/>
                    </a:lnTo>
                    <a:lnTo>
                      <a:pt x="9" y="25"/>
                    </a:lnTo>
                    <a:lnTo>
                      <a:pt x="10" y="24"/>
                    </a:lnTo>
                    <a:lnTo>
                      <a:pt x="12" y="24"/>
                    </a:lnTo>
                    <a:lnTo>
                      <a:pt x="13" y="22"/>
                    </a:lnTo>
                    <a:lnTo>
                      <a:pt x="13" y="21"/>
                    </a:lnTo>
                    <a:lnTo>
                      <a:pt x="14" y="20"/>
                    </a:lnTo>
                    <a:lnTo>
                      <a:pt x="14" y="19"/>
                    </a:lnTo>
                    <a:lnTo>
                      <a:pt x="13" y="17"/>
                    </a:lnTo>
                    <a:lnTo>
                      <a:pt x="13" y="16"/>
                    </a:lnTo>
                    <a:lnTo>
                      <a:pt x="11" y="15"/>
                    </a:lnTo>
                    <a:lnTo>
                      <a:pt x="12" y="14"/>
                    </a:lnTo>
                    <a:lnTo>
                      <a:pt x="12" y="13"/>
                    </a:lnTo>
                    <a:lnTo>
                      <a:pt x="13" y="12"/>
                    </a:lnTo>
                    <a:lnTo>
                      <a:pt x="13" y="10"/>
                    </a:lnTo>
                    <a:lnTo>
                      <a:pt x="12" y="9"/>
                    </a:lnTo>
                    <a:lnTo>
                      <a:pt x="12" y="8"/>
                    </a:lnTo>
                    <a:lnTo>
                      <a:pt x="11" y="7"/>
                    </a:lnTo>
                    <a:lnTo>
                      <a:pt x="11" y="6"/>
                    </a:lnTo>
                    <a:lnTo>
                      <a:pt x="12" y="5"/>
                    </a:lnTo>
                    <a:lnTo>
                      <a:pt x="12" y="4"/>
                    </a:lnTo>
                    <a:lnTo>
                      <a:pt x="13" y="3"/>
                    </a:lnTo>
                    <a:lnTo>
                      <a:pt x="14" y="3"/>
                    </a:lnTo>
                    <a:lnTo>
                      <a:pt x="14" y="1"/>
                    </a:lnTo>
                    <a:lnTo>
                      <a:pt x="15" y="1"/>
                    </a:lnTo>
                    <a:lnTo>
                      <a:pt x="17" y="1"/>
                    </a:lnTo>
                    <a:lnTo>
                      <a:pt x="19" y="1"/>
                    </a:lnTo>
                    <a:lnTo>
                      <a:pt x="21" y="0"/>
                    </a:lnTo>
                    <a:lnTo>
                      <a:pt x="22" y="1"/>
                    </a:lnTo>
                    <a:lnTo>
                      <a:pt x="23" y="3"/>
                    </a:lnTo>
                    <a:lnTo>
                      <a:pt x="25" y="4"/>
                    </a:lnTo>
                    <a:lnTo>
                      <a:pt x="27" y="5"/>
                    </a:lnTo>
                    <a:lnTo>
                      <a:pt x="28" y="7"/>
                    </a:lnTo>
                    <a:lnTo>
                      <a:pt x="30" y="7"/>
                    </a:lnTo>
                    <a:lnTo>
                      <a:pt x="30" y="9"/>
                    </a:lnTo>
                    <a:lnTo>
                      <a:pt x="29" y="12"/>
                    </a:lnTo>
                    <a:lnTo>
                      <a:pt x="29" y="14"/>
                    </a:lnTo>
                    <a:lnTo>
                      <a:pt x="29" y="16"/>
                    </a:lnTo>
                    <a:lnTo>
                      <a:pt x="29" y="17"/>
                    </a:lnTo>
                    <a:lnTo>
                      <a:pt x="28" y="19"/>
                    </a:lnTo>
                    <a:lnTo>
                      <a:pt x="29" y="20"/>
                    </a:lnTo>
                    <a:lnTo>
                      <a:pt x="29" y="2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7" name="Freeform 29"/>
              <p:cNvSpPr>
                <a:spLocks/>
              </p:cNvSpPr>
              <p:nvPr/>
            </p:nvSpPr>
            <p:spPr bwMode="auto">
              <a:xfrm>
                <a:off x="8343722" y="3098641"/>
                <a:ext cx="173567" cy="177930"/>
              </a:xfrm>
              <a:custGeom>
                <a:avLst/>
                <a:gdLst/>
                <a:ahLst/>
                <a:cxnLst>
                  <a:cxn ang="0">
                    <a:pos x="31" y="14"/>
                  </a:cxn>
                  <a:cxn ang="0">
                    <a:pos x="33" y="13"/>
                  </a:cxn>
                  <a:cxn ang="0">
                    <a:pos x="36" y="11"/>
                  </a:cxn>
                  <a:cxn ang="0">
                    <a:pos x="37" y="7"/>
                  </a:cxn>
                  <a:cxn ang="0">
                    <a:pos x="37" y="5"/>
                  </a:cxn>
                  <a:cxn ang="0">
                    <a:pos x="32" y="3"/>
                  </a:cxn>
                  <a:cxn ang="0">
                    <a:pos x="27" y="4"/>
                  </a:cxn>
                  <a:cxn ang="0">
                    <a:pos x="25" y="7"/>
                  </a:cxn>
                  <a:cxn ang="0">
                    <a:pos x="22" y="8"/>
                  </a:cxn>
                  <a:cxn ang="0">
                    <a:pos x="20" y="9"/>
                  </a:cxn>
                  <a:cxn ang="0">
                    <a:pos x="17" y="8"/>
                  </a:cxn>
                  <a:cxn ang="0">
                    <a:pos x="15" y="9"/>
                  </a:cxn>
                  <a:cxn ang="0">
                    <a:pos x="11" y="7"/>
                  </a:cxn>
                  <a:cxn ang="0">
                    <a:pos x="9" y="3"/>
                  </a:cxn>
                  <a:cxn ang="0">
                    <a:pos x="7" y="0"/>
                  </a:cxn>
                  <a:cxn ang="0">
                    <a:pos x="4" y="3"/>
                  </a:cxn>
                  <a:cxn ang="0">
                    <a:pos x="1" y="5"/>
                  </a:cxn>
                  <a:cxn ang="0">
                    <a:pos x="1" y="8"/>
                  </a:cxn>
                  <a:cxn ang="0">
                    <a:pos x="2" y="12"/>
                  </a:cxn>
                  <a:cxn ang="0">
                    <a:pos x="4" y="15"/>
                  </a:cxn>
                  <a:cxn ang="0">
                    <a:pos x="6" y="18"/>
                  </a:cxn>
                  <a:cxn ang="0">
                    <a:pos x="5" y="21"/>
                  </a:cxn>
                  <a:cxn ang="0">
                    <a:pos x="5" y="25"/>
                  </a:cxn>
                  <a:cxn ang="0">
                    <a:pos x="3" y="27"/>
                  </a:cxn>
                  <a:cxn ang="0">
                    <a:pos x="0" y="26"/>
                  </a:cxn>
                  <a:cxn ang="0">
                    <a:pos x="0" y="30"/>
                  </a:cxn>
                  <a:cxn ang="0">
                    <a:pos x="1" y="33"/>
                  </a:cxn>
                  <a:cxn ang="0">
                    <a:pos x="2" y="35"/>
                  </a:cxn>
                  <a:cxn ang="0">
                    <a:pos x="4" y="38"/>
                  </a:cxn>
                  <a:cxn ang="0">
                    <a:pos x="6" y="39"/>
                  </a:cxn>
                  <a:cxn ang="0">
                    <a:pos x="6" y="38"/>
                  </a:cxn>
                  <a:cxn ang="0">
                    <a:pos x="6" y="35"/>
                  </a:cxn>
                  <a:cxn ang="0">
                    <a:pos x="10" y="35"/>
                  </a:cxn>
                  <a:cxn ang="0">
                    <a:pos x="11" y="31"/>
                  </a:cxn>
                  <a:cxn ang="0">
                    <a:pos x="13" y="28"/>
                  </a:cxn>
                  <a:cxn ang="0">
                    <a:pos x="13" y="30"/>
                  </a:cxn>
                  <a:cxn ang="0">
                    <a:pos x="17" y="28"/>
                  </a:cxn>
                  <a:cxn ang="0">
                    <a:pos x="20" y="26"/>
                  </a:cxn>
                  <a:cxn ang="0">
                    <a:pos x="23" y="23"/>
                  </a:cxn>
                  <a:cxn ang="0">
                    <a:pos x="26" y="20"/>
                  </a:cxn>
                  <a:cxn ang="0">
                    <a:pos x="29" y="16"/>
                  </a:cxn>
                </a:cxnLst>
                <a:rect l="0" t="0" r="r" b="b"/>
                <a:pathLst>
                  <a:path w="38" h="39">
                    <a:moveTo>
                      <a:pt x="30" y="16"/>
                    </a:moveTo>
                    <a:lnTo>
                      <a:pt x="31" y="14"/>
                    </a:lnTo>
                    <a:lnTo>
                      <a:pt x="32" y="13"/>
                    </a:lnTo>
                    <a:lnTo>
                      <a:pt x="33" y="13"/>
                    </a:lnTo>
                    <a:lnTo>
                      <a:pt x="34" y="12"/>
                    </a:lnTo>
                    <a:lnTo>
                      <a:pt x="36" y="11"/>
                    </a:lnTo>
                    <a:lnTo>
                      <a:pt x="36" y="9"/>
                    </a:lnTo>
                    <a:lnTo>
                      <a:pt x="37" y="7"/>
                    </a:lnTo>
                    <a:lnTo>
                      <a:pt x="38" y="6"/>
                    </a:lnTo>
                    <a:lnTo>
                      <a:pt x="37" y="5"/>
                    </a:lnTo>
                    <a:lnTo>
                      <a:pt x="35" y="4"/>
                    </a:lnTo>
                    <a:lnTo>
                      <a:pt x="32" y="3"/>
                    </a:lnTo>
                    <a:lnTo>
                      <a:pt x="29" y="3"/>
                    </a:lnTo>
                    <a:lnTo>
                      <a:pt x="27" y="4"/>
                    </a:lnTo>
                    <a:lnTo>
                      <a:pt x="26" y="5"/>
                    </a:lnTo>
                    <a:lnTo>
                      <a:pt x="25" y="7"/>
                    </a:lnTo>
                    <a:lnTo>
                      <a:pt x="23" y="7"/>
                    </a:lnTo>
                    <a:lnTo>
                      <a:pt x="22" y="8"/>
                    </a:lnTo>
                    <a:lnTo>
                      <a:pt x="22" y="9"/>
                    </a:lnTo>
                    <a:lnTo>
                      <a:pt x="20" y="9"/>
                    </a:lnTo>
                    <a:lnTo>
                      <a:pt x="19" y="8"/>
                    </a:lnTo>
                    <a:lnTo>
                      <a:pt x="17" y="8"/>
                    </a:lnTo>
                    <a:lnTo>
                      <a:pt x="17" y="10"/>
                    </a:lnTo>
                    <a:lnTo>
                      <a:pt x="15" y="9"/>
                    </a:lnTo>
                    <a:lnTo>
                      <a:pt x="13" y="7"/>
                    </a:lnTo>
                    <a:lnTo>
                      <a:pt x="11" y="7"/>
                    </a:lnTo>
                    <a:lnTo>
                      <a:pt x="11" y="5"/>
                    </a:lnTo>
                    <a:lnTo>
                      <a:pt x="9" y="3"/>
                    </a:lnTo>
                    <a:lnTo>
                      <a:pt x="7" y="2"/>
                    </a:lnTo>
                    <a:lnTo>
                      <a:pt x="7" y="0"/>
                    </a:lnTo>
                    <a:lnTo>
                      <a:pt x="5" y="2"/>
                    </a:lnTo>
                    <a:lnTo>
                      <a:pt x="4" y="3"/>
                    </a:lnTo>
                    <a:lnTo>
                      <a:pt x="3" y="4"/>
                    </a:lnTo>
                    <a:lnTo>
                      <a:pt x="1" y="5"/>
                    </a:lnTo>
                    <a:lnTo>
                      <a:pt x="0" y="7"/>
                    </a:lnTo>
                    <a:lnTo>
                      <a:pt x="1" y="8"/>
                    </a:lnTo>
                    <a:lnTo>
                      <a:pt x="2" y="10"/>
                    </a:lnTo>
                    <a:lnTo>
                      <a:pt x="2" y="12"/>
                    </a:lnTo>
                    <a:lnTo>
                      <a:pt x="3" y="14"/>
                    </a:lnTo>
                    <a:lnTo>
                      <a:pt x="4" y="15"/>
                    </a:lnTo>
                    <a:lnTo>
                      <a:pt x="5" y="17"/>
                    </a:lnTo>
                    <a:lnTo>
                      <a:pt x="6" y="18"/>
                    </a:lnTo>
                    <a:lnTo>
                      <a:pt x="5" y="20"/>
                    </a:lnTo>
                    <a:lnTo>
                      <a:pt x="5" y="21"/>
                    </a:lnTo>
                    <a:lnTo>
                      <a:pt x="5" y="23"/>
                    </a:lnTo>
                    <a:lnTo>
                      <a:pt x="5" y="25"/>
                    </a:lnTo>
                    <a:lnTo>
                      <a:pt x="4" y="26"/>
                    </a:lnTo>
                    <a:lnTo>
                      <a:pt x="3" y="27"/>
                    </a:lnTo>
                    <a:lnTo>
                      <a:pt x="2" y="27"/>
                    </a:lnTo>
                    <a:lnTo>
                      <a:pt x="0" y="26"/>
                    </a:lnTo>
                    <a:lnTo>
                      <a:pt x="0" y="28"/>
                    </a:lnTo>
                    <a:lnTo>
                      <a:pt x="0" y="30"/>
                    </a:lnTo>
                    <a:lnTo>
                      <a:pt x="0" y="32"/>
                    </a:lnTo>
                    <a:lnTo>
                      <a:pt x="1" y="33"/>
                    </a:lnTo>
                    <a:lnTo>
                      <a:pt x="2" y="34"/>
                    </a:lnTo>
                    <a:lnTo>
                      <a:pt x="2" y="35"/>
                    </a:lnTo>
                    <a:lnTo>
                      <a:pt x="3" y="37"/>
                    </a:lnTo>
                    <a:lnTo>
                      <a:pt x="4" y="38"/>
                    </a:lnTo>
                    <a:lnTo>
                      <a:pt x="5" y="39"/>
                    </a:lnTo>
                    <a:lnTo>
                      <a:pt x="6" y="39"/>
                    </a:lnTo>
                    <a:lnTo>
                      <a:pt x="6" y="39"/>
                    </a:lnTo>
                    <a:lnTo>
                      <a:pt x="6" y="38"/>
                    </a:lnTo>
                    <a:lnTo>
                      <a:pt x="6" y="36"/>
                    </a:lnTo>
                    <a:lnTo>
                      <a:pt x="6" y="35"/>
                    </a:lnTo>
                    <a:lnTo>
                      <a:pt x="8" y="35"/>
                    </a:lnTo>
                    <a:lnTo>
                      <a:pt x="10" y="35"/>
                    </a:lnTo>
                    <a:lnTo>
                      <a:pt x="10" y="33"/>
                    </a:lnTo>
                    <a:lnTo>
                      <a:pt x="11" y="31"/>
                    </a:lnTo>
                    <a:lnTo>
                      <a:pt x="12" y="29"/>
                    </a:lnTo>
                    <a:lnTo>
                      <a:pt x="13" y="28"/>
                    </a:lnTo>
                    <a:lnTo>
                      <a:pt x="14" y="28"/>
                    </a:lnTo>
                    <a:lnTo>
                      <a:pt x="13" y="30"/>
                    </a:lnTo>
                    <a:lnTo>
                      <a:pt x="15" y="28"/>
                    </a:lnTo>
                    <a:lnTo>
                      <a:pt x="17" y="28"/>
                    </a:lnTo>
                    <a:lnTo>
                      <a:pt x="19" y="27"/>
                    </a:lnTo>
                    <a:lnTo>
                      <a:pt x="20" y="26"/>
                    </a:lnTo>
                    <a:lnTo>
                      <a:pt x="22" y="25"/>
                    </a:lnTo>
                    <a:lnTo>
                      <a:pt x="23" y="23"/>
                    </a:lnTo>
                    <a:lnTo>
                      <a:pt x="25" y="22"/>
                    </a:lnTo>
                    <a:lnTo>
                      <a:pt x="26" y="20"/>
                    </a:lnTo>
                    <a:lnTo>
                      <a:pt x="27" y="18"/>
                    </a:lnTo>
                    <a:lnTo>
                      <a:pt x="29" y="16"/>
                    </a:lnTo>
                    <a:lnTo>
                      <a:pt x="30" y="16"/>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8" name="Freeform 30"/>
              <p:cNvSpPr>
                <a:spLocks/>
              </p:cNvSpPr>
              <p:nvPr/>
            </p:nvSpPr>
            <p:spPr bwMode="auto">
              <a:xfrm>
                <a:off x="8179056" y="2989658"/>
                <a:ext cx="367162" cy="155689"/>
              </a:xfrm>
              <a:custGeom>
                <a:avLst/>
                <a:gdLst/>
                <a:ahLst/>
                <a:cxnLst>
                  <a:cxn ang="0">
                    <a:pos x="79" y="19"/>
                  </a:cxn>
                  <a:cxn ang="0">
                    <a:pos x="80" y="14"/>
                  </a:cxn>
                  <a:cxn ang="0">
                    <a:pos x="75" y="10"/>
                  </a:cxn>
                  <a:cxn ang="0">
                    <a:pos x="70" y="11"/>
                  </a:cxn>
                  <a:cxn ang="0">
                    <a:pos x="67" y="14"/>
                  </a:cxn>
                  <a:cxn ang="0">
                    <a:pos x="62" y="13"/>
                  </a:cxn>
                  <a:cxn ang="0">
                    <a:pos x="57" y="15"/>
                  </a:cxn>
                  <a:cxn ang="0">
                    <a:pos x="53" y="19"/>
                  </a:cxn>
                  <a:cxn ang="0">
                    <a:pos x="50" y="13"/>
                  </a:cxn>
                  <a:cxn ang="0">
                    <a:pos x="50" y="11"/>
                  </a:cxn>
                  <a:cxn ang="0">
                    <a:pos x="52" y="5"/>
                  </a:cxn>
                  <a:cxn ang="0">
                    <a:pos x="47" y="4"/>
                  </a:cxn>
                  <a:cxn ang="0">
                    <a:pos x="42" y="7"/>
                  </a:cxn>
                  <a:cxn ang="0">
                    <a:pos x="36" y="8"/>
                  </a:cxn>
                  <a:cxn ang="0">
                    <a:pos x="30" y="6"/>
                  </a:cxn>
                  <a:cxn ang="0">
                    <a:pos x="25" y="5"/>
                  </a:cxn>
                  <a:cxn ang="0">
                    <a:pos x="20" y="1"/>
                  </a:cxn>
                  <a:cxn ang="0">
                    <a:pos x="14" y="0"/>
                  </a:cxn>
                  <a:cxn ang="0">
                    <a:pos x="8" y="0"/>
                  </a:cxn>
                  <a:cxn ang="0">
                    <a:pos x="7" y="6"/>
                  </a:cxn>
                  <a:cxn ang="0">
                    <a:pos x="7" y="11"/>
                  </a:cxn>
                  <a:cxn ang="0">
                    <a:pos x="3" y="14"/>
                  </a:cxn>
                  <a:cxn ang="0">
                    <a:pos x="0" y="18"/>
                  </a:cxn>
                  <a:cxn ang="0">
                    <a:pos x="3" y="21"/>
                  </a:cxn>
                  <a:cxn ang="0">
                    <a:pos x="5" y="26"/>
                  </a:cxn>
                  <a:cxn ang="0">
                    <a:pos x="8" y="28"/>
                  </a:cxn>
                  <a:cxn ang="0">
                    <a:pos x="11" y="26"/>
                  </a:cxn>
                  <a:cxn ang="0">
                    <a:pos x="13" y="23"/>
                  </a:cxn>
                  <a:cxn ang="0">
                    <a:pos x="16" y="22"/>
                  </a:cxn>
                  <a:cxn ang="0">
                    <a:pos x="19" y="18"/>
                  </a:cxn>
                  <a:cxn ang="0">
                    <a:pos x="24" y="19"/>
                  </a:cxn>
                  <a:cxn ang="0">
                    <a:pos x="28" y="22"/>
                  </a:cxn>
                  <a:cxn ang="0">
                    <a:pos x="32" y="22"/>
                  </a:cxn>
                  <a:cxn ang="0">
                    <a:pos x="33" y="26"/>
                  </a:cxn>
                  <a:cxn ang="0">
                    <a:pos x="36" y="30"/>
                  </a:cxn>
                  <a:cxn ang="0">
                    <a:pos x="39" y="28"/>
                  </a:cxn>
                  <a:cxn ang="0">
                    <a:pos x="43" y="24"/>
                  </a:cxn>
                  <a:cxn ang="0">
                    <a:pos x="47" y="29"/>
                  </a:cxn>
                  <a:cxn ang="0">
                    <a:pos x="51" y="33"/>
                  </a:cxn>
                  <a:cxn ang="0">
                    <a:pos x="55" y="32"/>
                  </a:cxn>
                  <a:cxn ang="0">
                    <a:pos x="58" y="32"/>
                  </a:cxn>
                  <a:cxn ang="0">
                    <a:pos x="62" y="29"/>
                  </a:cxn>
                  <a:cxn ang="0">
                    <a:pos x="68" y="27"/>
                  </a:cxn>
                  <a:cxn ang="0">
                    <a:pos x="74" y="30"/>
                  </a:cxn>
                  <a:cxn ang="0">
                    <a:pos x="76" y="26"/>
                  </a:cxn>
                  <a:cxn ang="0">
                    <a:pos x="78" y="24"/>
                  </a:cxn>
                </a:cxnLst>
                <a:rect l="0" t="0" r="r" b="b"/>
                <a:pathLst>
                  <a:path w="80" h="34">
                    <a:moveTo>
                      <a:pt x="78" y="24"/>
                    </a:moveTo>
                    <a:lnTo>
                      <a:pt x="78" y="22"/>
                    </a:lnTo>
                    <a:lnTo>
                      <a:pt x="79" y="19"/>
                    </a:lnTo>
                    <a:lnTo>
                      <a:pt x="79" y="17"/>
                    </a:lnTo>
                    <a:cubicBezTo>
                      <a:pt x="80" y="17"/>
                      <a:pt x="80" y="15"/>
                      <a:pt x="80" y="15"/>
                    </a:cubicBezTo>
                    <a:lnTo>
                      <a:pt x="80" y="14"/>
                    </a:lnTo>
                    <a:lnTo>
                      <a:pt x="79" y="13"/>
                    </a:lnTo>
                    <a:lnTo>
                      <a:pt x="77" y="11"/>
                    </a:lnTo>
                    <a:lnTo>
                      <a:pt x="75" y="10"/>
                    </a:lnTo>
                    <a:lnTo>
                      <a:pt x="74" y="9"/>
                    </a:lnTo>
                    <a:lnTo>
                      <a:pt x="72" y="10"/>
                    </a:lnTo>
                    <a:lnTo>
                      <a:pt x="70" y="11"/>
                    </a:lnTo>
                    <a:lnTo>
                      <a:pt x="69" y="12"/>
                    </a:lnTo>
                    <a:lnTo>
                      <a:pt x="69" y="14"/>
                    </a:lnTo>
                    <a:lnTo>
                      <a:pt x="67" y="14"/>
                    </a:lnTo>
                    <a:lnTo>
                      <a:pt x="65" y="13"/>
                    </a:lnTo>
                    <a:lnTo>
                      <a:pt x="63" y="13"/>
                    </a:lnTo>
                    <a:lnTo>
                      <a:pt x="62" y="13"/>
                    </a:lnTo>
                    <a:lnTo>
                      <a:pt x="60" y="12"/>
                    </a:lnTo>
                    <a:lnTo>
                      <a:pt x="58" y="14"/>
                    </a:lnTo>
                    <a:lnTo>
                      <a:pt x="57" y="15"/>
                    </a:lnTo>
                    <a:lnTo>
                      <a:pt x="56" y="16"/>
                    </a:lnTo>
                    <a:lnTo>
                      <a:pt x="54" y="18"/>
                    </a:lnTo>
                    <a:lnTo>
                      <a:pt x="53" y="19"/>
                    </a:lnTo>
                    <a:lnTo>
                      <a:pt x="51" y="18"/>
                    </a:lnTo>
                    <a:lnTo>
                      <a:pt x="50" y="15"/>
                    </a:lnTo>
                    <a:lnTo>
                      <a:pt x="50" y="13"/>
                    </a:lnTo>
                    <a:lnTo>
                      <a:pt x="49" y="13"/>
                    </a:lnTo>
                    <a:lnTo>
                      <a:pt x="49" y="12"/>
                    </a:lnTo>
                    <a:lnTo>
                      <a:pt x="50" y="11"/>
                    </a:lnTo>
                    <a:lnTo>
                      <a:pt x="51" y="8"/>
                    </a:lnTo>
                    <a:lnTo>
                      <a:pt x="52" y="7"/>
                    </a:lnTo>
                    <a:lnTo>
                      <a:pt x="52" y="5"/>
                    </a:lnTo>
                    <a:lnTo>
                      <a:pt x="50" y="5"/>
                    </a:lnTo>
                    <a:lnTo>
                      <a:pt x="48" y="3"/>
                    </a:lnTo>
                    <a:lnTo>
                      <a:pt x="47" y="4"/>
                    </a:lnTo>
                    <a:lnTo>
                      <a:pt x="45" y="5"/>
                    </a:lnTo>
                    <a:lnTo>
                      <a:pt x="43" y="6"/>
                    </a:lnTo>
                    <a:lnTo>
                      <a:pt x="42" y="7"/>
                    </a:lnTo>
                    <a:lnTo>
                      <a:pt x="40" y="8"/>
                    </a:lnTo>
                    <a:lnTo>
                      <a:pt x="38" y="8"/>
                    </a:lnTo>
                    <a:lnTo>
                      <a:pt x="36" y="8"/>
                    </a:lnTo>
                    <a:lnTo>
                      <a:pt x="34" y="7"/>
                    </a:lnTo>
                    <a:lnTo>
                      <a:pt x="32" y="6"/>
                    </a:lnTo>
                    <a:lnTo>
                      <a:pt x="30" y="6"/>
                    </a:lnTo>
                    <a:lnTo>
                      <a:pt x="29" y="8"/>
                    </a:lnTo>
                    <a:lnTo>
                      <a:pt x="27" y="7"/>
                    </a:lnTo>
                    <a:lnTo>
                      <a:pt x="25" y="5"/>
                    </a:lnTo>
                    <a:lnTo>
                      <a:pt x="23" y="4"/>
                    </a:lnTo>
                    <a:lnTo>
                      <a:pt x="21" y="2"/>
                    </a:lnTo>
                    <a:lnTo>
                      <a:pt x="20" y="1"/>
                    </a:lnTo>
                    <a:lnTo>
                      <a:pt x="18" y="1"/>
                    </a:lnTo>
                    <a:lnTo>
                      <a:pt x="16" y="1"/>
                    </a:lnTo>
                    <a:lnTo>
                      <a:pt x="14" y="0"/>
                    </a:lnTo>
                    <a:lnTo>
                      <a:pt x="12" y="0"/>
                    </a:lnTo>
                    <a:lnTo>
                      <a:pt x="10" y="0"/>
                    </a:lnTo>
                    <a:lnTo>
                      <a:pt x="8" y="0"/>
                    </a:lnTo>
                    <a:lnTo>
                      <a:pt x="7" y="1"/>
                    </a:lnTo>
                    <a:lnTo>
                      <a:pt x="7" y="4"/>
                    </a:lnTo>
                    <a:lnTo>
                      <a:pt x="7" y="6"/>
                    </a:lnTo>
                    <a:lnTo>
                      <a:pt x="8" y="8"/>
                    </a:lnTo>
                    <a:lnTo>
                      <a:pt x="9" y="10"/>
                    </a:lnTo>
                    <a:lnTo>
                      <a:pt x="7" y="11"/>
                    </a:lnTo>
                    <a:lnTo>
                      <a:pt x="7" y="13"/>
                    </a:lnTo>
                    <a:lnTo>
                      <a:pt x="5" y="14"/>
                    </a:lnTo>
                    <a:lnTo>
                      <a:pt x="3" y="14"/>
                    </a:lnTo>
                    <a:lnTo>
                      <a:pt x="2" y="16"/>
                    </a:lnTo>
                    <a:lnTo>
                      <a:pt x="0" y="17"/>
                    </a:lnTo>
                    <a:lnTo>
                      <a:pt x="0" y="18"/>
                    </a:lnTo>
                    <a:lnTo>
                      <a:pt x="0" y="18"/>
                    </a:lnTo>
                    <a:lnTo>
                      <a:pt x="1" y="19"/>
                    </a:lnTo>
                    <a:lnTo>
                      <a:pt x="3" y="21"/>
                    </a:lnTo>
                    <a:lnTo>
                      <a:pt x="3" y="23"/>
                    </a:lnTo>
                    <a:lnTo>
                      <a:pt x="5" y="24"/>
                    </a:lnTo>
                    <a:lnTo>
                      <a:pt x="5" y="26"/>
                    </a:lnTo>
                    <a:lnTo>
                      <a:pt x="5" y="27"/>
                    </a:lnTo>
                    <a:lnTo>
                      <a:pt x="6" y="28"/>
                    </a:lnTo>
                    <a:lnTo>
                      <a:pt x="8" y="28"/>
                    </a:lnTo>
                    <a:lnTo>
                      <a:pt x="8" y="27"/>
                    </a:lnTo>
                    <a:lnTo>
                      <a:pt x="10" y="27"/>
                    </a:lnTo>
                    <a:lnTo>
                      <a:pt x="11" y="26"/>
                    </a:lnTo>
                    <a:lnTo>
                      <a:pt x="12" y="25"/>
                    </a:lnTo>
                    <a:lnTo>
                      <a:pt x="12" y="23"/>
                    </a:lnTo>
                    <a:lnTo>
                      <a:pt x="13" y="23"/>
                    </a:lnTo>
                    <a:lnTo>
                      <a:pt x="14" y="23"/>
                    </a:lnTo>
                    <a:lnTo>
                      <a:pt x="15" y="24"/>
                    </a:lnTo>
                    <a:lnTo>
                      <a:pt x="16" y="22"/>
                    </a:lnTo>
                    <a:lnTo>
                      <a:pt x="17" y="21"/>
                    </a:lnTo>
                    <a:lnTo>
                      <a:pt x="18" y="19"/>
                    </a:lnTo>
                    <a:lnTo>
                      <a:pt x="19" y="18"/>
                    </a:lnTo>
                    <a:lnTo>
                      <a:pt x="21" y="18"/>
                    </a:lnTo>
                    <a:lnTo>
                      <a:pt x="22" y="19"/>
                    </a:lnTo>
                    <a:lnTo>
                      <a:pt x="24" y="19"/>
                    </a:lnTo>
                    <a:lnTo>
                      <a:pt x="25" y="21"/>
                    </a:lnTo>
                    <a:lnTo>
                      <a:pt x="27" y="22"/>
                    </a:lnTo>
                    <a:lnTo>
                      <a:pt x="28" y="22"/>
                    </a:lnTo>
                    <a:lnTo>
                      <a:pt x="30" y="23"/>
                    </a:lnTo>
                    <a:lnTo>
                      <a:pt x="31" y="23"/>
                    </a:lnTo>
                    <a:lnTo>
                      <a:pt x="32" y="22"/>
                    </a:lnTo>
                    <a:lnTo>
                      <a:pt x="33" y="22"/>
                    </a:lnTo>
                    <a:lnTo>
                      <a:pt x="33" y="25"/>
                    </a:lnTo>
                    <a:lnTo>
                      <a:pt x="33" y="26"/>
                    </a:lnTo>
                    <a:lnTo>
                      <a:pt x="34" y="27"/>
                    </a:lnTo>
                    <a:lnTo>
                      <a:pt x="35" y="29"/>
                    </a:lnTo>
                    <a:lnTo>
                      <a:pt x="36" y="30"/>
                    </a:lnTo>
                    <a:lnTo>
                      <a:pt x="36" y="31"/>
                    </a:lnTo>
                    <a:lnTo>
                      <a:pt x="37" y="29"/>
                    </a:lnTo>
                    <a:lnTo>
                      <a:pt x="39" y="28"/>
                    </a:lnTo>
                    <a:lnTo>
                      <a:pt x="40" y="27"/>
                    </a:lnTo>
                    <a:lnTo>
                      <a:pt x="41" y="26"/>
                    </a:lnTo>
                    <a:lnTo>
                      <a:pt x="43" y="24"/>
                    </a:lnTo>
                    <a:lnTo>
                      <a:pt x="43" y="26"/>
                    </a:lnTo>
                    <a:lnTo>
                      <a:pt x="45" y="27"/>
                    </a:lnTo>
                    <a:lnTo>
                      <a:pt x="47" y="29"/>
                    </a:lnTo>
                    <a:lnTo>
                      <a:pt x="47" y="31"/>
                    </a:lnTo>
                    <a:lnTo>
                      <a:pt x="49" y="31"/>
                    </a:lnTo>
                    <a:lnTo>
                      <a:pt x="51" y="33"/>
                    </a:lnTo>
                    <a:lnTo>
                      <a:pt x="53" y="34"/>
                    </a:lnTo>
                    <a:lnTo>
                      <a:pt x="53" y="32"/>
                    </a:lnTo>
                    <a:lnTo>
                      <a:pt x="55" y="32"/>
                    </a:lnTo>
                    <a:lnTo>
                      <a:pt x="56" y="33"/>
                    </a:lnTo>
                    <a:lnTo>
                      <a:pt x="58" y="33"/>
                    </a:lnTo>
                    <a:lnTo>
                      <a:pt x="58" y="32"/>
                    </a:lnTo>
                    <a:lnTo>
                      <a:pt x="59" y="31"/>
                    </a:lnTo>
                    <a:lnTo>
                      <a:pt x="61" y="31"/>
                    </a:lnTo>
                    <a:lnTo>
                      <a:pt x="62" y="29"/>
                    </a:lnTo>
                    <a:lnTo>
                      <a:pt x="63" y="28"/>
                    </a:lnTo>
                    <a:lnTo>
                      <a:pt x="65" y="27"/>
                    </a:lnTo>
                    <a:lnTo>
                      <a:pt x="68" y="27"/>
                    </a:lnTo>
                    <a:lnTo>
                      <a:pt x="71" y="28"/>
                    </a:lnTo>
                    <a:lnTo>
                      <a:pt x="73" y="29"/>
                    </a:lnTo>
                    <a:lnTo>
                      <a:pt x="74" y="30"/>
                    </a:lnTo>
                    <a:lnTo>
                      <a:pt x="74" y="29"/>
                    </a:lnTo>
                    <a:lnTo>
                      <a:pt x="75" y="28"/>
                    </a:lnTo>
                    <a:lnTo>
                      <a:pt x="76" y="26"/>
                    </a:lnTo>
                    <a:lnTo>
                      <a:pt x="77" y="26"/>
                    </a:lnTo>
                    <a:lnTo>
                      <a:pt x="77" y="24"/>
                    </a:lnTo>
                    <a:lnTo>
                      <a:pt x="78" y="2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09" name="Freeform 31"/>
              <p:cNvSpPr>
                <a:spLocks/>
              </p:cNvSpPr>
              <p:nvPr/>
            </p:nvSpPr>
            <p:spPr bwMode="auto">
              <a:xfrm>
                <a:off x="8321470" y="2931831"/>
                <a:ext cx="233649" cy="142344"/>
              </a:xfrm>
              <a:custGeom>
                <a:avLst/>
                <a:gdLst/>
                <a:ahLst/>
                <a:cxnLst>
                  <a:cxn ang="0">
                    <a:pos x="51" y="20"/>
                  </a:cxn>
                  <a:cxn ang="0">
                    <a:pos x="50" y="16"/>
                  </a:cxn>
                  <a:cxn ang="0">
                    <a:pos x="49" y="14"/>
                  </a:cxn>
                  <a:cxn ang="0">
                    <a:pos x="48" y="10"/>
                  </a:cxn>
                  <a:cxn ang="0">
                    <a:pos x="44" y="9"/>
                  </a:cxn>
                  <a:cxn ang="0">
                    <a:pos x="41" y="8"/>
                  </a:cxn>
                  <a:cxn ang="0">
                    <a:pos x="38" y="7"/>
                  </a:cxn>
                  <a:cxn ang="0">
                    <a:pos x="35" y="6"/>
                  </a:cxn>
                  <a:cxn ang="0">
                    <a:pos x="32" y="3"/>
                  </a:cxn>
                  <a:cxn ang="0">
                    <a:pos x="29" y="6"/>
                  </a:cxn>
                  <a:cxn ang="0">
                    <a:pos x="31" y="9"/>
                  </a:cxn>
                  <a:cxn ang="0">
                    <a:pos x="27" y="11"/>
                  </a:cxn>
                  <a:cxn ang="0">
                    <a:pos x="24" y="9"/>
                  </a:cxn>
                  <a:cxn ang="0">
                    <a:pos x="21" y="9"/>
                  </a:cxn>
                  <a:cxn ang="0">
                    <a:pos x="18" y="9"/>
                  </a:cxn>
                  <a:cxn ang="0">
                    <a:pos x="16" y="6"/>
                  </a:cxn>
                  <a:cxn ang="0">
                    <a:pos x="18" y="4"/>
                  </a:cxn>
                  <a:cxn ang="0">
                    <a:pos x="20" y="3"/>
                  </a:cxn>
                  <a:cxn ang="0">
                    <a:pos x="21" y="1"/>
                  </a:cxn>
                  <a:cxn ang="0">
                    <a:pos x="19" y="0"/>
                  </a:cxn>
                  <a:cxn ang="0">
                    <a:pos x="15" y="1"/>
                  </a:cxn>
                  <a:cxn ang="0">
                    <a:pos x="12" y="3"/>
                  </a:cxn>
                  <a:cxn ang="0">
                    <a:pos x="9" y="4"/>
                  </a:cxn>
                  <a:cxn ang="0">
                    <a:pos x="6" y="4"/>
                  </a:cxn>
                  <a:cxn ang="0">
                    <a:pos x="3" y="1"/>
                  </a:cxn>
                  <a:cxn ang="0">
                    <a:pos x="3" y="6"/>
                  </a:cxn>
                  <a:cxn ang="0">
                    <a:pos x="2" y="9"/>
                  </a:cxn>
                  <a:cxn ang="0">
                    <a:pos x="3" y="13"/>
                  </a:cxn>
                  <a:cxn ang="0">
                    <a:pos x="2" y="16"/>
                  </a:cxn>
                  <a:cxn ang="0">
                    <a:pos x="0" y="18"/>
                  </a:cxn>
                  <a:cxn ang="0">
                    <a:pos x="1" y="18"/>
                  </a:cxn>
                  <a:cxn ang="0">
                    <a:pos x="5" y="20"/>
                  </a:cxn>
                  <a:cxn ang="0">
                    <a:pos x="9" y="20"/>
                  </a:cxn>
                  <a:cxn ang="0">
                    <a:pos x="12" y="18"/>
                  </a:cxn>
                  <a:cxn ang="0">
                    <a:pos x="16" y="16"/>
                  </a:cxn>
                  <a:cxn ang="0">
                    <a:pos x="19" y="17"/>
                  </a:cxn>
                  <a:cxn ang="0">
                    <a:pos x="21" y="19"/>
                  </a:cxn>
                  <a:cxn ang="0">
                    <a:pos x="19" y="23"/>
                  </a:cxn>
                  <a:cxn ang="0">
                    <a:pos x="18" y="25"/>
                  </a:cxn>
                  <a:cxn ang="0">
                    <a:pos x="19" y="27"/>
                  </a:cxn>
                  <a:cxn ang="0">
                    <a:pos x="22" y="31"/>
                  </a:cxn>
                  <a:cxn ang="0">
                    <a:pos x="25" y="28"/>
                  </a:cxn>
                  <a:cxn ang="0">
                    <a:pos x="27" y="26"/>
                  </a:cxn>
                  <a:cxn ang="0">
                    <a:pos x="31" y="25"/>
                  </a:cxn>
                  <a:cxn ang="0">
                    <a:pos x="34" y="25"/>
                  </a:cxn>
                  <a:cxn ang="0">
                    <a:pos x="38" y="26"/>
                  </a:cxn>
                  <a:cxn ang="0">
                    <a:pos x="39" y="23"/>
                  </a:cxn>
                  <a:cxn ang="0">
                    <a:pos x="43" y="21"/>
                  </a:cxn>
                  <a:cxn ang="0">
                    <a:pos x="46" y="23"/>
                  </a:cxn>
                  <a:cxn ang="0">
                    <a:pos x="49" y="25"/>
                  </a:cxn>
                  <a:cxn ang="0">
                    <a:pos x="50" y="24"/>
                  </a:cxn>
                  <a:cxn ang="0">
                    <a:pos x="50" y="21"/>
                  </a:cxn>
                </a:cxnLst>
                <a:rect l="0" t="0" r="r" b="b"/>
                <a:pathLst>
                  <a:path w="51" h="31">
                    <a:moveTo>
                      <a:pt x="50" y="21"/>
                    </a:moveTo>
                    <a:lnTo>
                      <a:pt x="51" y="20"/>
                    </a:lnTo>
                    <a:lnTo>
                      <a:pt x="51" y="18"/>
                    </a:lnTo>
                    <a:lnTo>
                      <a:pt x="50" y="16"/>
                    </a:lnTo>
                    <a:lnTo>
                      <a:pt x="49" y="15"/>
                    </a:lnTo>
                    <a:lnTo>
                      <a:pt x="49" y="14"/>
                    </a:lnTo>
                    <a:lnTo>
                      <a:pt x="48" y="12"/>
                    </a:lnTo>
                    <a:lnTo>
                      <a:pt x="48" y="10"/>
                    </a:lnTo>
                    <a:lnTo>
                      <a:pt x="47" y="9"/>
                    </a:lnTo>
                    <a:lnTo>
                      <a:pt x="44" y="9"/>
                    </a:lnTo>
                    <a:lnTo>
                      <a:pt x="42" y="8"/>
                    </a:lnTo>
                    <a:lnTo>
                      <a:pt x="41" y="8"/>
                    </a:lnTo>
                    <a:lnTo>
                      <a:pt x="39" y="9"/>
                    </a:lnTo>
                    <a:lnTo>
                      <a:pt x="38" y="7"/>
                    </a:lnTo>
                    <a:lnTo>
                      <a:pt x="36" y="6"/>
                    </a:lnTo>
                    <a:lnTo>
                      <a:pt x="35" y="6"/>
                    </a:lnTo>
                    <a:lnTo>
                      <a:pt x="33" y="5"/>
                    </a:lnTo>
                    <a:lnTo>
                      <a:pt x="32" y="3"/>
                    </a:lnTo>
                    <a:lnTo>
                      <a:pt x="30" y="4"/>
                    </a:lnTo>
                    <a:lnTo>
                      <a:pt x="29" y="6"/>
                    </a:lnTo>
                    <a:lnTo>
                      <a:pt x="31" y="7"/>
                    </a:lnTo>
                    <a:lnTo>
                      <a:pt x="31" y="9"/>
                    </a:lnTo>
                    <a:lnTo>
                      <a:pt x="29" y="10"/>
                    </a:lnTo>
                    <a:lnTo>
                      <a:pt x="27" y="11"/>
                    </a:lnTo>
                    <a:lnTo>
                      <a:pt x="25" y="11"/>
                    </a:lnTo>
                    <a:lnTo>
                      <a:pt x="24" y="9"/>
                    </a:lnTo>
                    <a:lnTo>
                      <a:pt x="22" y="8"/>
                    </a:lnTo>
                    <a:lnTo>
                      <a:pt x="21" y="9"/>
                    </a:lnTo>
                    <a:lnTo>
                      <a:pt x="20" y="9"/>
                    </a:lnTo>
                    <a:lnTo>
                      <a:pt x="18" y="9"/>
                    </a:lnTo>
                    <a:lnTo>
                      <a:pt x="17" y="8"/>
                    </a:lnTo>
                    <a:lnTo>
                      <a:pt x="16" y="6"/>
                    </a:lnTo>
                    <a:lnTo>
                      <a:pt x="17" y="6"/>
                    </a:lnTo>
                    <a:lnTo>
                      <a:pt x="18" y="4"/>
                    </a:lnTo>
                    <a:lnTo>
                      <a:pt x="18" y="3"/>
                    </a:lnTo>
                    <a:lnTo>
                      <a:pt x="20" y="3"/>
                    </a:lnTo>
                    <a:lnTo>
                      <a:pt x="20" y="2"/>
                    </a:lnTo>
                    <a:lnTo>
                      <a:pt x="21" y="1"/>
                    </a:lnTo>
                    <a:lnTo>
                      <a:pt x="22" y="0"/>
                    </a:lnTo>
                    <a:lnTo>
                      <a:pt x="19" y="0"/>
                    </a:lnTo>
                    <a:lnTo>
                      <a:pt x="17" y="0"/>
                    </a:lnTo>
                    <a:lnTo>
                      <a:pt x="15" y="1"/>
                    </a:lnTo>
                    <a:lnTo>
                      <a:pt x="13" y="2"/>
                    </a:lnTo>
                    <a:lnTo>
                      <a:pt x="12" y="3"/>
                    </a:lnTo>
                    <a:lnTo>
                      <a:pt x="10" y="3"/>
                    </a:lnTo>
                    <a:lnTo>
                      <a:pt x="9" y="4"/>
                    </a:lnTo>
                    <a:lnTo>
                      <a:pt x="8" y="4"/>
                    </a:lnTo>
                    <a:lnTo>
                      <a:pt x="6" y="4"/>
                    </a:lnTo>
                    <a:lnTo>
                      <a:pt x="4" y="2"/>
                    </a:lnTo>
                    <a:lnTo>
                      <a:pt x="3" y="1"/>
                    </a:lnTo>
                    <a:lnTo>
                      <a:pt x="3" y="3"/>
                    </a:lnTo>
                    <a:lnTo>
                      <a:pt x="3" y="6"/>
                    </a:lnTo>
                    <a:lnTo>
                      <a:pt x="2" y="7"/>
                    </a:lnTo>
                    <a:lnTo>
                      <a:pt x="2" y="9"/>
                    </a:lnTo>
                    <a:lnTo>
                      <a:pt x="3" y="11"/>
                    </a:lnTo>
                    <a:lnTo>
                      <a:pt x="3" y="13"/>
                    </a:lnTo>
                    <a:lnTo>
                      <a:pt x="2" y="14"/>
                    </a:lnTo>
                    <a:lnTo>
                      <a:pt x="2" y="16"/>
                    </a:lnTo>
                    <a:lnTo>
                      <a:pt x="1" y="17"/>
                    </a:lnTo>
                    <a:lnTo>
                      <a:pt x="0" y="18"/>
                    </a:lnTo>
                    <a:lnTo>
                      <a:pt x="0" y="18"/>
                    </a:lnTo>
                    <a:lnTo>
                      <a:pt x="1" y="18"/>
                    </a:lnTo>
                    <a:lnTo>
                      <a:pt x="3" y="19"/>
                    </a:lnTo>
                    <a:lnTo>
                      <a:pt x="5" y="20"/>
                    </a:lnTo>
                    <a:lnTo>
                      <a:pt x="7" y="20"/>
                    </a:lnTo>
                    <a:lnTo>
                      <a:pt x="9" y="20"/>
                    </a:lnTo>
                    <a:lnTo>
                      <a:pt x="11" y="19"/>
                    </a:lnTo>
                    <a:lnTo>
                      <a:pt x="12" y="18"/>
                    </a:lnTo>
                    <a:lnTo>
                      <a:pt x="14" y="17"/>
                    </a:lnTo>
                    <a:lnTo>
                      <a:pt x="16" y="16"/>
                    </a:lnTo>
                    <a:lnTo>
                      <a:pt x="17" y="15"/>
                    </a:lnTo>
                    <a:lnTo>
                      <a:pt x="19" y="17"/>
                    </a:lnTo>
                    <a:lnTo>
                      <a:pt x="21" y="17"/>
                    </a:lnTo>
                    <a:lnTo>
                      <a:pt x="21" y="19"/>
                    </a:lnTo>
                    <a:lnTo>
                      <a:pt x="20" y="20"/>
                    </a:lnTo>
                    <a:lnTo>
                      <a:pt x="19" y="23"/>
                    </a:lnTo>
                    <a:lnTo>
                      <a:pt x="18" y="24"/>
                    </a:lnTo>
                    <a:lnTo>
                      <a:pt x="18" y="25"/>
                    </a:lnTo>
                    <a:lnTo>
                      <a:pt x="19" y="25"/>
                    </a:lnTo>
                    <a:lnTo>
                      <a:pt x="19" y="27"/>
                    </a:lnTo>
                    <a:lnTo>
                      <a:pt x="20" y="30"/>
                    </a:lnTo>
                    <a:lnTo>
                      <a:pt x="22" y="31"/>
                    </a:lnTo>
                    <a:lnTo>
                      <a:pt x="23" y="30"/>
                    </a:lnTo>
                    <a:lnTo>
                      <a:pt x="25" y="28"/>
                    </a:lnTo>
                    <a:lnTo>
                      <a:pt x="26" y="27"/>
                    </a:lnTo>
                    <a:lnTo>
                      <a:pt x="27" y="26"/>
                    </a:lnTo>
                    <a:lnTo>
                      <a:pt x="29" y="24"/>
                    </a:lnTo>
                    <a:lnTo>
                      <a:pt x="31" y="25"/>
                    </a:lnTo>
                    <a:lnTo>
                      <a:pt x="32" y="25"/>
                    </a:lnTo>
                    <a:lnTo>
                      <a:pt x="34" y="25"/>
                    </a:lnTo>
                    <a:lnTo>
                      <a:pt x="36" y="26"/>
                    </a:lnTo>
                    <a:lnTo>
                      <a:pt x="38" y="26"/>
                    </a:lnTo>
                    <a:lnTo>
                      <a:pt x="38" y="24"/>
                    </a:lnTo>
                    <a:lnTo>
                      <a:pt x="39" y="23"/>
                    </a:lnTo>
                    <a:lnTo>
                      <a:pt x="41" y="22"/>
                    </a:lnTo>
                    <a:lnTo>
                      <a:pt x="43" y="21"/>
                    </a:lnTo>
                    <a:lnTo>
                      <a:pt x="44" y="22"/>
                    </a:lnTo>
                    <a:lnTo>
                      <a:pt x="46" y="23"/>
                    </a:lnTo>
                    <a:lnTo>
                      <a:pt x="48" y="25"/>
                    </a:lnTo>
                    <a:lnTo>
                      <a:pt x="49" y="25"/>
                    </a:lnTo>
                    <a:lnTo>
                      <a:pt x="49" y="25"/>
                    </a:lnTo>
                    <a:lnTo>
                      <a:pt x="50" y="24"/>
                    </a:lnTo>
                    <a:lnTo>
                      <a:pt x="50" y="23"/>
                    </a:lnTo>
                    <a:lnTo>
                      <a:pt x="50" y="2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0" name="Freeform 32"/>
              <p:cNvSpPr>
                <a:spLocks noEditPoints="1"/>
              </p:cNvSpPr>
              <p:nvPr/>
            </p:nvSpPr>
            <p:spPr bwMode="auto">
              <a:xfrm>
                <a:off x="8334821" y="2853987"/>
                <a:ext cx="211397" cy="129000"/>
              </a:xfrm>
              <a:custGeom>
                <a:avLst/>
                <a:gdLst/>
                <a:ahLst/>
                <a:cxnLst>
                  <a:cxn ang="0">
                    <a:pos x="32" y="5"/>
                  </a:cxn>
                  <a:cxn ang="0">
                    <a:pos x="28" y="4"/>
                  </a:cxn>
                  <a:cxn ang="0">
                    <a:pos x="26" y="4"/>
                  </a:cxn>
                  <a:cxn ang="0">
                    <a:pos x="22" y="1"/>
                  </a:cxn>
                  <a:cxn ang="0">
                    <a:pos x="18" y="1"/>
                  </a:cxn>
                  <a:cxn ang="0">
                    <a:pos x="15" y="0"/>
                  </a:cxn>
                  <a:cxn ang="0">
                    <a:pos x="11" y="3"/>
                  </a:cxn>
                  <a:cxn ang="0">
                    <a:pos x="9" y="6"/>
                  </a:cxn>
                  <a:cxn ang="0">
                    <a:pos x="8" y="10"/>
                  </a:cxn>
                  <a:cxn ang="0">
                    <a:pos x="4" y="13"/>
                  </a:cxn>
                  <a:cxn ang="0">
                    <a:pos x="2" y="16"/>
                  </a:cxn>
                  <a:cxn ang="0">
                    <a:pos x="0" y="19"/>
                  </a:cxn>
                  <a:cxn ang="0">
                    <a:pos x="3" y="21"/>
                  </a:cxn>
                  <a:cxn ang="0">
                    <a:pos x="6" y="21"/>
                  </a:cxn>
                  <a:cxn ang="0">
                    <a:pos x="9" y="20"/>
                  </a:cxn>
                  <a:cxn ang="0">
                    <a:pos x="12" y="18"/>
                  </a:cxn>
                  <a:cxn ang="0">
                    <a:pos x="16" y="17"/>
                  </a:cxn>
                  <a:cxn ang="0">
                    <a:pos x="18" y="18"/>
                  </a:cxn>
                  <a:cxn ang="0">
                    <a:pos x="17" y="20"/>
                  </a:cxn>
                  <a:cxn ang="0">
                    <a:pos x="15" y="21"/>
                  </a:cxn>
                  <a:cxn ang="0">
                    <a:pos x="13" y="23"/>
                  </a:cxn>
                  <a:cxn ang="0">
                    <a:pos x="15" y="26"/>
                  </a:cxn>
                  <a:cxn ang="0">
                    <a:pos x="18" y="26"/>
                  </a:cxn>
                  <a:cxn ang="0">
                    <a:pos x="21" y="26"/>
                  </a:cxn>
                  <a:cxn ang="0">
                    <a:pos x="24" y="28"/>
                  </a:cxn>
                  <a:cxn ang="0">
                    <a:pos x="28" y="26"/>
                  </a:cxn>
                  <a:cxn ang="0">
                    <a:pos x="26" y="23"/>
                  </a:cxn>
                  <a:cxn ang="0">
                    <a:pos x="29" y="20"/>
                  </a:cxn>
                  <a:cxn ang="0">
                    <a:pos x="32" y="23"/>
                  </a:cxn>
                  <a:cxn ang="0">
                    <a:pos x="35" y="24"/>
                  </a:cxn>
                  <a:cxn ang="0">
                    <a:pos x="38" y="25"/>
                  </a:cxn>
                  <a:cxn ang="0">
                    <a:pos x="41" y="26"/>
                  </a:cxn>
                  <a:cxn ang="0">
                    <a:pos x="45" y="27"/>
                  </a:cxn>
                  <a:cxn ang="0">
                    <a:pos x="45" y="24"/>
                  </a:cxn>
                  <a:cxn ang="0">
                    <a:pos x="45" y="22"/>
                  </a:cxn>
                  <a:cxn ang="0">
                    <a:pos x="44" y="19"/>
                  </a:cxn>
                  <a:cxn ang="0">
                    <a:pos x="43" y="17"/>
                  </a:cxn>
                  <a:cxn ang="0">
                    <a:pos x="43" y="14"/>
                  </a:cxn>
                  <a:cxn ang="0">
                    <a:pos x="43" y="10"/>
                  </a:cxn>
                  <a:cxn ang="0">
                    <a:pos x="41" y="7"/>
                  </a:cxn>
                  <a:cxn ang="0">
                    <a:pos x="38" y="6"/>
                  </a:cxn>
                  <a:cxn ang="0">
                    <a:pos x="34" y="5"/>
                  </a:cxn>
                  <a:cxn ang="0">
                    <a:pos x="45" y="27"/>
                  </a:cxn>
                  <a:cxn ang="0">
                    <a:pos x="45" y="27"/>
                  </a:cxn>
                </a:cxnLst>
                <a:rect l="0" t="0" r="r" b="b"/>
                <a:pathLst>
                  <a:path w="46" h="28">
                    <a:moveTo>
                      <a:pt x="33" y="3"/>
                    </a:moveTo>
                    <a:lnTo>
                      <a:pt x="32" y="5"/>
                    </a:lnTo>
                    <a:lnTo>
                      <a:pt x="29" y="5"/>
                    </a:lnTo>
                    <a:lnTo>
                      <a:pt x="28" y="4"/>
                    </a:lnTo>
                    <a:lnTo>
                      <a:pt x="27" y="3"/>
                    </a:lnTo>
                    <a:lnTo>
                      <a:pt x="26" y="4"/>
                    </a:lnTo>
                    <a:lnTo>
                      <a:pt x="24" y="3"/>
                    </a:lnTo>
                    <a:lnTo>
                      <a:pt x="22" y="1"/>
                    </a:lnTo>
                    <a:lnTo>
                      <a:pt x="20" y="0"/>
                    </a:lnTo>
                    <a:lnTo>
                      <a:pt x="18" y="1"/>
                    </a:lnTo>
                    <a:lnTo>
                      <a:pt x="17" y="0"/>
                    </a:lnTo>
                    <a:lnTo>
                      <a:pt x="15" y="0"/>
                    </a:lnTo>
                    <a:lnTo>
                      <a:pt x="13" y="1"/>
                    </a:lnTo>
                    <a:lnTo>
                      <a:pt x="11" y="3"/>
                    </a:lnTo>
                    <a:lnTo>
                      <a:pt x="10" y="4"/>
                    </a:lnTo>
                    <a:lnTo>
                      <a:pt x="9" y="6"/>
                    </a:lnTo>
                    <a:lnTo>
                      <a:pt x="9" y="8"/>
                    </a:lnTo>
                    <a:lnTo>
                      <a:pt x="8" y="10"/>
                    </a:lnTo>
                    <a:lnTo>
                      <a:pt x="6" y="11"/>
                    </a:lnTo>
                    <a:lnTo>
                      <a:pt x="4" y="13"/>
                    </a:lnTo>
                    <a:lnTo>
                      <a:pt x="4" y="15"/>
                    </a:lnTo>
                    <a:lnTo>
                      <a:pt x="2" y="16"/>
                    </a:lnTo>
                    <a:lnTo>
                      <a:pt x="0" y="17"/>
                    </a:lnTo>
                    <a:lnTo>
                      <a:pt x="0" y="19"/>
                    </a:lnTo>
                    <a:lnTo>
                      <a:pt x="1" y="19"/>
                    </a:lnTo>
                    <a:lnTo>
                      <a:pt x="3" y="21"/>
                    </a:lnTo>
                    <a:lnTo>
                      <a:pt x="5" y="21"/>
                    </a:lnTo>
                    <a:lnTo>
                      <a:pt x="6" y="21"/>
                    </a:lnTo>
                    <a:lnTo>
                      <a:pt x="7" y="20"/>
                    </a:lnTo>
                    <a:lnTo>
                      <a:pt x="9" y="20"/>
                    </a:lnTo>
                    <a:lnTo>
                      <a:pt x="10" y="19"/>
                    </a:lnTo>
                    <a:lnTo>
                      <a:pt x="12" y="18"/>
                    </a:lnTo>
                    <a:lnTo>
                      <a:pt x="14" y="17"/>
                    </a:lnTo>
                    <a:lnTo>
                      <a:pt x="16" y="17"/>
                    </a:lnTo>
                    <a:lnTo>
                      <a:pt x="19" y="17"/>
                    </a:lnTo>
                    <a:lnTo>
                      <a:pt x="18" y="18"/>
                    </a:lnTo>
                    <a:lnTo>
                      <a:pt x="17" y="19"/>
                    </a:lnTo>
                    <a:lnTo>
                      <a:pt x="17" y="20"/>
                    </a:lnTo>
                    <a:lnTo>
                      <a:pt x="15" y="20"/>
                    </a:lnTo>
                    <a:lnTo>
                      <a:pt x="15" y="21"/>
                    </a:lnTo>
                    <a:lnTo>
                      <a:pt x="14" y="23"/>
                    </a:lnTo>
                    <a:lnTo>
                      <a:pt x="13" y="23"/>
                    </a:lnTo>
                    <a:lnTo>
                      <a:pt x="14" y="25"/>
                    </a:lnTo>
                    <a:lnTo>
                      <a:pt x="15" y="26"/>
                    </a:lnTo>
                    <a:lnTo>
                      <a:pt x="17" y="26"/>
                    </a:lnTo>
                    <a:lnTo>
                      <a:pt x="18" y="26"/>
                    </a:lnTo>
                    <a:lnTo>
                      <a:pt x="19" y="25"/>
                    </a:lnTo>
                    <a:lnTo>
                      <a:pt x="21" y="26"/>
                    </a:lnTo>
                    <a:lnTo>
                      <a:pt x="22" y="28"/>
                    </a:lnTo>
                    <a:lnTo>
                      <a:pt x="24" y="28"/>
                    </a:lnTo>
                    <a:lnTo>
                      <a:pt x="26" y="27"/>
                    </a:lnTo>
                    <a:lnTo>
                      <a:pt x="28" y="26"/>
                    </a:lnTo>
                    <a:lnTo>
                      <a:pt x="28" y="24"/>
                    </a:lnTo>
                    <a:lnTo>
                      <a:pt x="26" y="23"/>
                    </a:lnTo>
                    <a:lnTo>
                      <a:pt x="27" y="21"/>
                    </a:lnTo>
                    <a:lnTo>
                      <a:pt x="29" y="20"/>
                    </a:lnTo>
                    <a:lnTo>
                      <a:pt x="30" y="22"/>
                    </a:lnTo>
                    <a:lnTo>
                      <a:pt x="32" y="23"/>
                    </a:lnTo>
                    <a:lnTo>
                      <a:pt x="33" y="23"/>
                    </a:lnTo>
                    <a:lnTo>
                      <a:pt x="35" y="24"/>
                    </a:lnTo>
                    <a:lnTo>
                      <a:pt x="36" y="26"/>
                    </a:lnTo>
                    <a:lnTo>
                      <a:pt x="38" y="25"/>
                    </a:lnTo>
                    <a:lnTo>
                      <a:pt x="39" y="25"/>
                    </a:lnTo>
                    <a:lnTo>
                      <a:pt x="41" y="26"/>
                    </a:lnTo>
                    <a:lnTo>
                      <a:pt x="44" y="26"/>
                    </a:lnTo>
                    <a:lnTo>
                      <a:pt x="45" y="27"/>
                    </a:lnTo>
                    <a:lnTo>
                      <a:pt x="45" y="26"/>
                    </a:lnTo>
                    <a:lnTo>
                      <a:pt x="45" y="24"/>
                    </a:lnTo>
                    <a:lnTo>
                      <a:pt x="46" y="23"/>
                    </a:lnTo>
                    <a:lnTo>
                      <a:pt x="45" y="22"/>
                    </a:lnTo>
                    <a:lnTo>
                      <a:pt x="44" y="21"/>
                    </a:lnTo>
                    <a:lnTo>
                      <a:pt x="44" y="19"/>
                    </a:lnTo>
                    <a:lnTo>
                      <a:pt x="43" y="19"/>
                    </a:lnTo>
                    <a:lnTo>
                      <a:pt x="43" y="17"/>
                    </a:lnTo>
                    <a:lnTo>
                      <a:pt x="43" y="16"/>
                    </a:lnTo>
                    <a:cubicBezTo>
                      <a:pt x="43" y="15"/>
                      <a:pt x="43" y="14"/>
                      <a:pt x="43" y="14"/>
                    </a:cubicBezTo>
                    <a:lnTo>
                      <a:pt x="43" y="12"/>
                    </a:lnTo>
                    <a:lnTo>
                      <a:pt x="43" y="10"/>
                    </a:lnTo>
                    <a:lnTo>
                      <a:pt x="42" y="9"/>
                    </a:lnTo>
                    <a:lnTo>
                      <a:pt x="41" y="7"/>
                    </a:lnTo>
                    <a:lnTo>
                      <a:pt x="39" y="6"/>
                    </a:lnTo>
                    <a:lnTo>
                      <a:pt x="38" y="6"/>
                    </a:lnTo>
                    <a:lnTo>
                      <a:pt x="36" y="4"/>
                    </a:lnTo>
                    <a:lnTo>
                      <a:pt x="34" y="5"/>
                    </a:lnTo>
                    <a:lnTo>
                      <a:pt x="33" y="3"/>
                    </a:lnTo>
                    <a:close/>
                    <a:moveTo>
                      <a:pt x="45" y="27"/>
                    </a:moveTo>
                    <a:lnTo>
                      <a:pt x="45" y="27"/>
                    </a:lnTo>
                    <a:lnTo>
                      <a:pt x="45" y="27"/>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4" name="Freeform 33"/>
              <p:cNvSpPr>
                <a:spLocks/>
              </p:cNvSpPr>
              <p:nvPr/>
            </p:nvSpPr>
            <p:spPr bwMode="auto">
              <a:xfrm>
                <a:off x="8183506" y="2704969"/>
                <a:ext cx="229198" cy="320275"/>
              </a:xfrm>
              <a:custGeom>
                <a:avLst/>
                <a:gdLst/>
                <a:ahLst/>
                <a:cxnLst>
                  <a:cxn ang="0">
                    <a:pos x="24" y="5"/>
                  </a:cxn>
                  <a:cxn ang="0">
                    <a:pos x="21" y="3"/>
                  </a:cxn>
                  <a:cxn ang="0">
                    <a:pos x="18" y="2"/>
                  </a:cxn>
                  <a:cxn ang="0">
                    <a:pos x="15" y="1"/>
                  </a:cxn>
                  <a:cxn ang="0">
                    <a:pos x="12" y="1"/>
                  </a:cxn>
                  <a:cxn ang="0">
                    <a:pos x="9" y="1"/>
                  </a:cxn>
                  <a:cxn ang="0">
                    <a:pos x="6" y="1"/>
                  </a:cxn>
                  <a:cxn ang="0">
                    <a:pos x="4" y="2"/>
                  </a:cxn>
                  <a:cxn ang="0">
                    <a:pos x="2" y="2"/>
                  </a:cxn>
                  <a:cxn ang="0">
                    <a:pos x="1" y="8"/>
                  </a:cxn>
                  <a:cxn ang="0">
                    <a:pos x="1" y="12"/>
                  </a:cxn>
                  <a:cxn ang="0">
                    <a:pos x="2" y="16"/>
                  </a:cxn>
                  <a:cxn ang="0">
                    <a:pos x="4" y="19"/>
                  </a:cxn>
                  <a:cxn ang="0">
                    <a:pos x="3" y="21"/>
                  </a:cxn>
                  <a:cxn ang="0">
                    <a:pos x="2" y="25"/>
                  </a:cxn>
                  <a:cxn ang="0">
                    <a:pos x="3" y="29"/>
                  </a:cxn>
                  <a:cxn ang="0">
                    <a:pos x="2" y="33"/>
                  </a:cxn>
                  <a:cxn ang="0">
                    <a:pos x="2" y="36"/>
                  </a:cxn>
                  <a:cxn ang="0">
                    <a:pos x="4" y="38"/>
                  </a:cxn>
                  <a:cxn ang="0">
                    <a:pos x="3" y="41"/>
                  </a:cxn>
                  <a:cxn ang="0">
                    <a:pos x="5" y="43"/>
                  </a:cxn>
                  <a:cxn ang="0">
                    <a:pos x="6" y="47"/>
                  </a:cxn>
                  <a:cxn ang="0">
                    <a:pos x="5" y="51"/>
                  </a:cxn>
                  <a:cxn ang="0">
                    <a:pos x="8" y="53"/>
                  </a:cxn>
                  <a:cxn ang="0">
                    <a:pos x="8" y="57"/>
                  </a:cxn>
                  <a:cxn ang="0">
                    <a:pos x="7" y="58"/>
                  </a:cxn>
                  <a:cxn ang="0">
                    <a:pos x="7" y="61"/>
                  </a:cxn>
                  <a:cxn ang="0">
                    <a:pos x="7" y="62"/>
                  </a:cxn>
                  <a:cxn ang="0">
                    <a:pos x="11" y="62"/>
                  </a:cxn>
                  <a:cxn ang="0">
                    <a:pos x="15" y="63"/>
                  </a:cxn>
                  <a:cxn ang="0">
                    <a:pos x="19" y="63"/>
                  </a:cxn>
                  <a:cxn ang="0">
                    <a:pos x="22" y="66"/>
                  </a:cxn>
                  <a:cxn ang="0">
                    <a:pos x="26" y="69"/>
                  </a:cxn>
                  <a:cxn ang="0">
                    <a:pos x="29" y="68"/>
                  </a:cxn>
                  <a:cxn ang="0">
                    <a:pos x="30" y="68"/>
                  </a:cxn>
                  <a:cxn ang="0">
                    <a:pos x="32" y="66"/>
                  </a:cxn>
                  <a:cxn ang="0">
                    <a:pos x="33" y="63"/>
                  </a:cxn>
                  <a:cxn ang="0">
                    <a:pos x="32" y="59"/>
                  </a:cxn>
                  <a:cxn ang="0">
                    <a:pos x="33" y="56"/>
                  </a:cxn>
                  <a:cxn ang="0">
                    <a:pos x="33" y="51"/>
                  </a:cxn>
                  <a:cxn ang="0">
                    <a:pos x="33" y="50"/>
                  </a:cxn>
                  <a:cxn ang="0">
                    <a:pos x="37" y="48"/>
                  </a:cxn>
                  <a:cxn ang="0">
                    <a:pos x="39" y="44"/>
                  </a:cxn>
                  <a:cxn ang="0">
                    <a:pos x="42" y="41"/>
                  </a:cxn>
                  <a:cxn ang="0">
                    <a:pos x="43" y="37"/>
                  </a:cxn>
                  <a:cxn ang="0">
                    <a:pos x="46" y="34"/>
                  </a:cxn>
                  <a:cxn ang="0">
                    <a:pos x="50" y="33"/>
                  </a:cxn>
                  <a:cxn ang="0">
                    <a:pos x="50" y="32"/>
                  </a:cxn>
                  <a:cxn ang="0">
                    <a:pos x="49" y="30"/>
                  </a:cxn>
                  <a:cxn ang="0">
                    <a:pos x="47" y="29"/>
                  </a:cxn>
                  <a:cxn ang="0">
                    <a:pos x="46" y="27"/>
                  </a:cxn>
                  <a:cxn ang="0">
                    <a:pos x="47" y="26"/>
                  </a:cxn>
                  <a:cxn ang="0">
                    <a:pos x="44" y="26"/>
                  </a:cxn>
                  <a:cxn ang="0">
                    <a:pos x="41" y="23"/>
                  </a:cxn>
                  <a:cxn ang="0">
                    <a:pos x="40" y="20"/>
                  </a:cxn>
                  <a:cxn ang="0">
                    <a:pos x="37" y="18"/>
                  </a:cxn>
                  <a:cxn ang="0">
                    <a:pos x="35" y="15"/>
                  </a:cxn>
                  <a:cxn ang="0">
                    <a:pos x="34" y="14"/>
                  </a:cxn>
                  <a:cxn ang="0">
                    <a:pos x="32" y="12"/>
                  </a:cxn>
                  <a:cxn ang="0">
                    <a:pos x="28" y="10"/>
                  </a:cxn>
                  <a:cxn ang="0">
                    <a:pos x="27" y="8"/>
                  </a:cxn>
                  <a:cxn ang="0">
                    <a:pos x="26" y="7"/>
                  </a:cxn>
                </a:cxnLst>
                <a:rect l="0" t="0" r="r" b="b"/>
                <a:pathLst>
                  <a:path w="50" h="70">
                    <a:moveTo>
                      <a:pt x="24" y="7"/>
                    </a:moveTo>
                    <a:lnTo>
                      <a:pt x="24" y="5"/>
                    </a:lnTo>
                    <a:lnTo>
                      <a:pt x="23" y="4"/>
                    </a:lnTo>
                    <a:lnTo>
                      <a:pt x="21" y="3"/>
                    </a:lnTo>
                    <a:lnTo>
                      <a:pt x="19" y="2"/>
                    </a:lnTo>
                    <a:lnTo>
                      <a:pt x="18" y="2"/>
                    </a:lnTo>
                    <a:lnTo>
                      <a:pt x="18" y="1"/>
                    </a:lnTo>
                    <a:lnTo>
                      <a:pt x="15" y="1"/>
                    </a:lnTo>
                    <a:lnTo>
                      <a:pt x="14" y="1"/>
                    </a:lnTo>
                    <a:lnTo>
                      <a:pt x="12" y="1"/>
                    </a:lnTo>
                    <a:lnTo>
                      <a:pt x="10" y="1"/>
                    </a:lnTo>
                    <a:lnTo>
                      <a:pt x="9" y="1"/>
                    </a:lnTo>
                    <a:lnTo>
                      <a:pt x="7" y="1"/>
                    </a:lnTo>
                    <a:lnTo>
                      <a:pt x="6" y="1"/>
                    </a:lnTo>
                    <a:lnTo>
                      <a:pt x="4" y="0"/>
                    </a:lnTo>
                    <a:lnTo>
                      <a:pt x="4" y="2"/>
                    </a:lnTo>
                    <a:lnTo>
                      <a:pt x="3" y="2"/>
                    </a:lnTo>
                    <a:lnTo>
                      <a:pt x="2" y="2"/>
                    </a:lnTo>
                    <a:lnTo>
                      <a:pt x="2" y="6"/>
                    </a:lnTo>
                    <a:lnTo>
                      <a:pt x="1" y="8"/>
                    </a:lnTo>
                    <a:lnTo>
                      <a:pt x="0" y="10"/>
                    </a:lnTo>
                    <a:lnTo>
                      <a:pt x="1" y="12"/>
                    </a:lnTo>
                    <a:lnTo>
                      <a:pt x="2" y="14"/>
                    </a:lnTo>
                    <a:lnTo>
                      <a:pt x="2" y="16"/>
                    </a:lnTo>
                    <a:lnTo>
                      <a:pt x="4" y="17"/>
                    </a:lnTo>
                    <a:lnTo>
                      <a:pt x="4" y="19"/>
                    </a:lnTo>
                    <a:lnTo>
                      <a:pt x="4" y="20"/>
                    </a:lnTo>
                    <a:lnTo>
                      <a:pt x="3" y="21"/>
                    </a:lnTo>
                    <a:lnTo>
                      <a:pt x="2" y="23"/>
                    </a:lnTo>
                    <a:lnTo>
                      <a:pt x="2" y="25"/>
                    </a:lnTo>
                    <a:lnTo>
                      <a:pt x="2" y="27"/>
                    </a:lnTo>
                    <a:lnTo>
                      <a:pt x="3" y="29"/>
                    </a:lnTo>
                    <a:lnTo>
                      <a:pt x="2" y="31"/>
                    </a:lnTo>
                    <a:lnTo>
                      <a:pt x="2" y="33"/>
                    </a:lnTo>
                    <a:lnTo>
                      <a:pt x="2" y="34"/>
                    </a:lnTo>
                    <a:lnTo>
                      <a:pt x="2" y="36"/>
                    </a:lnTo>
                    <a:lnTo>
                      <a:pt x="3" y="36"/>
                    </a:lnTo>
                    <a:lnTo>
                      <a:pt x="4" y="38"/>
                    </a:lnTo>
                    <a:lnTo>
                      <a:pt x="3" y="39"/>
                    </a:lnTo>
                    <a:lnTo>
                      <a:pt x="3" y="41"/>
                    </a:lnTo>
                    <a:lnTo>
                      <a:pt x="4" y="42"/>
                    </a:lnTo>
                    <a:lnTo>
                      <a:pt x="5" y="43"/>
                    </a:lnTo>
                    <a:lnTo>
                      <a:pt x="6" y="45"/>
                    </a:lnTo>
                    <a:lnTo>
                      <a:pt x="6" y="47"/>
                    </a:lnTo>
                    <a:lnTo>
                      <a:pt x="5" y="49"/>
                    </a:lnTo>
                    <a:lnTo>
                      <a:pt x="5" y="51"/>
                    </a:lnTo>
                    <a:lnTo>
                      <a:pt x="7" y="52"/>
                    </a:lnTo>
                    <a:lnTo>
                      <a:pt x="8" y="53"/>
                    </a:lnTo>
                    <a:lnTo>
                      <a:pt x="8" y="55"/>
                    </a:lnTo>
                    <a:lnTo>
                      <a:pt x="8" y="57"/>
                    </a:lnTo>
                    <a:lnTo>
                      <a:pt x="8" y="58"/>
                    </a:lnTo>
                    <a:lnTo>
                      <a:pt x="7" y="58"/>
                    </a:lnTo>
                    <a:lnTo>
                      <a:pt x="6" y="60"/>
                    </a:lnTo>
                    <a:lnTo>
                      <a:pt x="7" y="61"/>
                    </a:lnTo>
                    <a:lnTo>
                      <a:pt x="7" y="62"/>
                    </a:lnTo>
                    <a:lnTo>
                      <a:pt x="7" y="62"/>
                    </a:lnTo>
                    <a:lnTo>
                      <a:pt x="9" y="62"/>
                    </a:lnTo>
                    <a:lnTo>
                      <a:pt x="11" y="62"/>
                    </a:lnTo>
                    <a:lnTo>
                      <a:pt x="13" y="62"/>
                    </a:lnTo>
                    <a:lnTo>
                      <a:pt x="15" y="63"/>
                    </a:lnTo>
                    <a:lnTo>
                      <a:pt x="17" y="63"/>
                    </a:lnTo>
                    <a:lnTo>
                      <a:pt x="19" y="63"/>
                    </a:lnTo>
                    <a:lnTo>
                      <a:pt x="20" y="64"/>
                    </a:lnTo>
                    <a:lnTo>
                      <a:pt x="22" y="66"/>
                    </a:lnTo>
                    <a:lnTo>
                      <a:pt x="24" y="67"/>
                    </a:lnTo>
                    <a:lnTo>
                      <a:pt x="26" y="69"/>
                    </a:lnTo>
                    <a:lnTo>
                      <a:pt x="28" y="70"/>
                    </a:lnTo>
                    <a:lnTo>
                      <a:pt x="29" y="68"/>
                    </a:lnTo>
                    <a:lnTo>
                      <a:pt x="30" y="68"/>
                    </a:lnTo>
                    <a:lnTo>
                      <a:pt x="30" y="68"/>
                    </a:lnTo>
                    <a:lnTo>
                      <a:pt x="31" y="67"/>
                    </a:lnTo>
                    <a:lnTo>
                      <a:pt x="32" y="66"/>
                    </a:lnTo>
                    <a:lnTo>
                      <a:pt x="32" y="64"/>
                    </a:lnTo>
                    <a:lnTo>
                      <a:pt x="33" y="63"/>
                    </a:lnTo>
                    <a:lnTo>
                      <a:pt x="33" y="61"/>
                    </a:lnTo>
                    <a:lnTo>
                      <a:pt x="32" y="59"/>
                    </a:lnTo>
                    <a:lnTo>
                      <a:pt x="32" y="57"/>
                    </a:lnTo>
                    <a:lnTo>
                      <a:pt x="33" y="56"/>
                    </a:lnTo>
                    <a:lnTo>
                      <a:pt x="33" y="53"/>
                    </a:lnTo>
                    <a:lnTo>
                      <a:pt x="33" y="51"/>
                    </a:lnTo>
                    <a:lnTo>
                      <a:pt x="33" y="52"/>
                    </a:lnTo>
                    <a:lnTo>
                      <a:pt x="33" y="50"/>
                    </a:lnTo>
                    <a:lnTo>
                      <a:pt x="35" y="49"/>
                    </a:lnTo>
                    <a:lnTo>
                      <a:pt x="37" y="48"/>
                    </a:lnTo>
                    <a:lnTo>
                      <a:pt x="37" y="46"/>
                    </a:lnTo>
                    <a:lnTo>
                      <a:pt x="39" y="44"/>
                    </a:lnTo>
                    <a:lnTo>
                      <a:pt x="41" y="43"/>
                    </a:lnTo>
                    <a:lnTo>
                      <a:pt x="42" y="41"/>
                    </a:lnTo>
                    <a:lnTo>
                      <a:pt x="42" y="39"/>
                    </a:lnTo>
                    <a:lnTo>
                      <a:pt x="43" y="37"/>
                    </a:lnTo>
                    <a:lnTo>
                      <a:pt x="44" y="36"/>
                    </a:lnTo>
                    <a:lnTo>
                      <a:pt x="46" y="34"/>
                    </a:lnTo>
                    <a:lnTo>
                      <a:pt x="48" y="33"/>
                    </a:lnTo>
                    <a:lnTo>
                      <a:pt x="50" y="33"/>
                    </a:lnTo>
                    <a:lnTo>
                      <a:pt x="50" y="32"/>
                    </a:lnTo>
                    <a:lnTo>
                      <a:pt x="50" y="32"/>
                    </a:lnTo>
                    <a:lnTo>
                      <a:pt x="50" y="31"/>
                    </a:lnTo>
                    <a:lnTo>
                      <a:pt x="49" y="30"/>
                    </a:lnTo>
                    <a:lnTo>
                      <a:pt x="48" y="29"/>
                    </a:lnTo>
                    <a:lnTo>
                      <a:pt x="47" y="29"/>
                    </a:lnTo>
                    <a:lnTo>
                      <a:pt x="46" y="28"/>
                    </a:lnTo>
                    <a:lnTo>
                      <a:pt x="46" y="27"/>
                    </a:lnTo>
                    <a:lnTo>
                      <a:pt x="47" y="27"/>
                    </a:lnTo>
                    <a:lnTo>
                      <a:pt x="47" y="26"/>
                    </a:lnTo>
                    <a:lnTo>
                      <a:pt x="46" y="26"/>
                    </a:lnTo>
                    <a:lnTo>
                      <a:pt x="44" y="26"/>
                    </a:lnTo>
                    <a:lnTo>
                      <a:pt x="42" y="24"/>
                    </a:lnTo>
                    <a:lnTo>
                      <a:pt x="41" y="23"/>
                    </a:lnTo>
                    <a:lnTo>
                      <a:pt x="40" y="22"/>
                    </a:lnTo>
                    <a:lnTo>
                      <a:pt x="40" y="20"/>
                    </a:lnTo>
                    <a:lnTo>
                      <a:pt x="38" y="19"/>
                    </a:lnTo>
                    <a:lnTo>
                      <a:pt x="37" y="18"/>
                    </a:lnTo>
                    <a:lnTo>
                      <a:pt x="37" y="17"/>
                    </a:lnTo>
                    <a:lnTo>
                      <a:pt x="35" y="15"/>
                    </a:lnTo>
                    <a:lnTo>
                      <a:pt x="35" y="15"/>
                    </a:lnTo>
                    <a:lnTo>
                      <a:pt x="34" y="14"/>
                    </a:lnTo>
                    <a:lnTo>
                      <a:pt x="33" y="13"/>
                    </a:lnTo>
                    <a:lnTo>
                      <a:pt x="32" y="12"/>
                    </a:lnTo>
                    <a:lnTo>
                      <a:pt x="31" y="11"/>
                    </a:lnTo>
                    <a:lnTo>
                      <a:pt x="28" y="10"/>
                    </a:lnTo>
                    <a:lnTo>
                      <a:pt x="27" y="9"/>
                    </a:lnTo>
                    <a:lnTo>
                      <a:pt x="27" y="8"/>
                    </a:lnTo>
                    <a:lnTo>
                      <a:pt x="27" y="7"/>
                    </a:lnTo>
                    <a:lnTo>
                      <a:pt x="26" y="7"/>
                    </a:lnTo>
                    <a:lnTo>
                      <a:pt x="24" y="7"/>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5" name="Freeform 34"/>
              <p:cNvSpPr>
                <a:spLocks/>
              </p:cNvSpPr>
              <p:nvPr/>
            </p:nvSpPr>
            <p:spPr bwMode="auto">
              <a:xfrm>
                <a:off x="7900904" y="2698297"/>
                <a:ext cx="318206" cy="482636"/>
              </a:xfrm>
              <a:custGeom>
                <a:avLst/>
                <a:gdLst/>
                <a:ahLst/>
                <a:cxnLst>
                  <a:cxn ang="0">
                    <a:pos x="54" y="4"/>
                  </a:cxn>
                  <a:cxn ang="0">
                    <a:pos x="51" y="7"/>
                  </a:cxn>
                  <a:cxn ang="0">
                    <a:pos x="47" y="9"/>
                  </a:cxn>
                  <a:cxn ang="0">
                    <a:pos x="44" y="13"/>
                  </a:cxn>
                  <a:cxn ang="0">
                    <a:pos x="42" y="19"/>
                  </a:cxn>
                  <a:cxn ang="0">
                    <a:pos x="42" y="24"/>
                  </a:cxn>
                  <a:cxn ang="0">
                    <a:pos x="44" y="29"/>
                  </a:cxn>
                  <a:cxn ang="0">
                    <a:pos x="42" y="35"/>
                  </a:cxn>
                  <a:cxn ang="0">
                    <a:pos x="40" y="44"/>
                  </a:cxn>
                  <a:cxn ang="0">
                    <a:pos x="43" y="48"/>
                  </a:cxn>
                  <a:cxn ang="0">
                    <a:pos x="38" y="52"/>
                  </a:cxn>
                  <a:cxn ang="0">
                    <a:pos x="31" y="51"/>
                  </a:cxn>
                  <a:cxn ang="0">
                    <a:pos x="24" y="54"/>
                  </a:cxn>
                  <a:cxn ang="0">
                    <a:pos x="20" y="59"/>
                  </a:cxn>
                  <a:cxn ang="0">
                    <a:pos x="14" y="60"/>
                  </a:cxn>
                  <a:cxn ang="0">
                    <a:pos x="9" y="62"/>
                  </a:cxn>
                  <a:cxn ang="0">
                    <a:pos x="7" y="67"/>
                  </a:cxn>
                  <a:cxn ang="0">
                    <a:pos x="6" y="72"/>
                  </a:cxn>
                  <a:cxn ang="0">
                    <a:pos x="3" y="76"/>
                  </a:cxn>
                  <a:cxn ang="0">
                    <a:pos x="2" y="82"/>
                  </a:cxn>
                  <a:cxn ang="0">
                    <a:pos x="4" y="86"/>
                  </a:cxn>
                  <a:cxn ang="0">
                    <a:pos x="2" y="92"/>
                  </a:cxn>
                  <a:cxn ang="0">
                    <a:pos x="0" y="96"/>
                  </a:cxn>
                  <a:cxn ang="0">
                    <a:pos x="3" y="98"/>
                  </a:cxn>
                  <a:cxn ang="0">
                    <a:pos x="6" y="101"/>
                  </a:cxn>
                  <a:cxn ang="0">
                    <a:pos x="13" y="105"/>
                  </a:cxn>
                  <a:cxn ang="0">
                    <a:pos x="19" y="103"/>
                  </a:cxn>
                  <a:cxn ang="0">
                    <a:pos x="26" y="100"/>
                  </a:cxn>
                  <a:cxn ang="0">
                    <a:pos x="31" y="96"/>
                  </a:cxn>
                  <a:cxn ang="0">
                    <a:pos x="31" y="87"/>
                  </a:cxn>
                  <a:cxn ang="0">
                    <a:pos x="37" y="88"/>
                  </a:cxn>
                  <a:cxn ang="0">
                    <a:pos x="43" y="89"/>
                  </a:cxn>
                  <a:cxn ang="0">
                    <a:pos x="50" y="86"/>
                  </a:cxn>
                  <a:cxn ang="0">
                    <a:pos x="56" y="82"/>
                  </a:cxn>
                  <a:cxn ang="0">
                    <a:pos x="62" y="79"/>
                  </a:cxn>
                  <a:cxn ang="0">
                    <a:pos x="67" y="74"/>
                  </a:cxn>
                  <a:cxn ang="0">
                    <a:pos x="67" y="67"/>
                  </a:cxn>
                  <a:cxn ang="0">
                    <a:pos x="68" y="62"/>
                  </a:cxn>
                  <a:cxn ang="0">
                    <a:pos x="69" y="58"/>
                  </a:cxn>
                  <a:cxn ang="0">
                    <a:pos x="66" y="52"/>
                  </a:cxn>
                  <a:cxn ang="0">
                    <a:pos x="66" y="44"/>
                  </a:cxn>
                  <a:cxn ang="0">
                    <a:pos x="65" y="39"/>
                  </a:cxn>
                  <a:cxn ang="0">
                    <a:pos x="63" y="34"/>
                  </a:cxn>
                  <a:cxn ang="0">
                    <a:pos x="63" y="26"/>
                  </a:cxn>
                  <a:cxn ang="0">
                    <a:pos x="65" y="20"/>
                  </a:cxn>
                  <a:cxn ang="0">
                    <a:pos x="62" y="13"/>
                  </a:cxn>
                  <a:cxn ang="0">
                    <a:pos x="63" y="4"/>
                  </a:cxn>
                  <a:cxn ang="0">
                    <a:pos x="60" y="1"/>
                  </a:cxn>
                  <a:cxn ang="0">
                    <a:pos x="56" y="0"/>
                  </a:cxn>
                </a:cxnLst>
                <a:rect l="0" t="0" r="r" b="b"/>
                <a:pathLst>
                  <a:path w="69" h="105">
                    <a:moveTo>
                      <a:pt x="56" y="0"/>
                    </a:moveTo>
                    <a:lnTo>
                      <a:pt x="56" y="2"/>
                    </a:lnTo>
                    <a:lnTo>
                      <a:pt x="56" y="3"/>
                    </a:lnTo>
                    <a:lnTo>
                      <a:pt x="54" y="4"/>
                    </a:lnTo>
                    <a:lnTo>
                      <a:pt x="55" y="5"/>
                    </a:lnTo>
                    <a:lnTo>
                      <a:pt x="54" y="6"/>
                    </a:lnTo>
                    <a:lnTo>
                      <a:pt x="52" y="6"/>
                    </a:lnTo>
                    <a:lnTo>
                      <a:pt x="51" y="7"/>
                    </a:lnTo>
                    <a:lnTo>
                      <a:pt x="51" y="8"/>
                    </a:lnTo>
                    <a:lnTo>
                      <a:pt x="49" y="8"/>
                    </a:lnTo>
                    <a:lnTo>
                      <a:pt x="47" y="8"/>
                    </a:lnTo>
                    <a:lnTo>
                      <a:pt x="47" y="9"/>
                    </a:lnTo>
                    <a:lnTo>
                      <a:pt x="46" y="10"/>
                    </a:lnTo>
                    <a:lnTo>
                      <a:pt x="46" y="12"/>
                    </a:lnTo>
                    <a:lnTo>
                      <a:pt x="45" y="13"/>
                    </a:lnTo>
                    <a:lnTo>
                      <a:pt x="44" y="13"/>
                    </a:lnTo>
                    <a:lnTo>
                      <a:pt x="44" y="15"/>
                    </a:lnTo>
                    <a:lnTo>
                      <a:pt x="43" y="16"/>
                    </a:lnTo>
                    <a:lnTo>
                      <a:pt x="42" y="17"/>
                    </a:lnTo>
                    <a:lnTo>
                      <a:pt x="42" y="19"/>
                    </a:lnTo>
                    <a:lnTo>
                      <a:pt x="43" y="20"/>
                    </a:lnTo>
                    <a:lnTo>
                      <a:pt x="43" y="20"/>
                    </a:lnTo>
                    <a:lnTo>
                      <a:pt x="42" y="22"/>
                    </a:lnTo>
                    <a:lnTo>
                      <a:pt x="42" y="24"/>
                    </a:lnTo>
                    <a:lnTo>
                      <a:pt x="42" y="25"/>
                    </a:lnTo>
                    <a:lnTo>
                      <a:pt x="43" y="26"/>
                    </a:lnTo>
                    <a:lnTo>
                      <a:pt x="44" y="28"/>
                    </a:lnTo>
                    <a:lnTo>
                      <a:pt x="44" y="29"/>
                    </a:lnTo>
                    <a:lnTo>
                      <a:pt x="44" y="31"/>
                    </a:lnTo>
                    <a:lnTo>
                      <a:pt x="43" y="33"/>
                    </a:lnTo>
                    <a:lnTo>
                      <a:pt x="43" y="35"/>
                    </a:lnTo>
                    <a:cubicBezTo>
                      <a:pt x="43" y="35"/>
                      <a:pt x="42" y="34"/>
                      <a:pt x="42" y="35"/>
                    </a:cubicBezTo>
                    <a:cubicBezTo>
                      <a:pt x="41" y="36"/>
                      <a:pt x="41" y="37"/>
                      <a:pt x="41" y="37"/>
                    </a:cubicBezTo>
                    <a:lnTo>
                      <a:pt x="39" y="39"/>
                    </a:lnTo>
                    <a:lnTo>
                      <a:pt x="39" y="41"/>
                    </a:lnTo>
                    <a:lnTo>
                      <a:pt x="40" y="44"/>
                    </a:lnTo>
                    <a:lnTo>
                      <a:pt x="42" y="45"/>
                    </a:lnTo>
                    <a:lnTo>
                      <a:pt x="42" y="46"/>
                    </a:lnTo>
                    <a:lnTo>
                      <a:pt x="43" y="47"/>
                    </a:lnTo>
                    <a:lnTo>
                      <a:pt x="43" y="48"/>
                    </a:lnTo>
                    <a:lnTo>
                      <a:pt x="41" y="49"/>
                    </a:lnTo>
                    <a:lnTo>
                      <a:pt x="42" y="51"/>
                    </a:lnTo>
                    <a:lnTo>
                      <a:pt x="40" y="52"/>
                    </a:lnTo>
                    <a:lnTo>
                      <a:pt x="38" y="52"/>
                    </a:lnTo>
                    <a:lnTo>
                      <a:pt x="36" y="52"/>
                    </a:lnTo>
                    <a:lnTo>
                      <a:pt x="34" y="52"/>
                    </a:lnTo>
                    <a:lnTo>
                      <a:pt x="32" y="51"/>
                    </a:lnTo>
                    <a:lnTo>
                      <a:pt x="31" y="51"/>
                    </a:lnTo>
                    <a:lnTo>
                      <a:pt x="29" y="51"/>
                    </a:lnTo>
                    <a:lnTo>
                      <a:pt x="27" y="52"/>
                    </a:lnTo>
                    <a:lnTo>
                      <a:pt x="26" y="53"/>
                    </a:lnTo>
                    <a:lnTo>
                      <a:pt x="24" y="54"/>
                    </a:lnTo>
                    <a:lnTo>
                      <a:pt x="22" y="55"/>
                    </a:lnTo>
                    <a:lnTo>
                      <a:pt x="21" y="56"/>
                    </a:lnTo>
                    <a:lnTo>
                      <a:pt x="20" y="57"/>
                    </a:lnTo>
                    <a:lnTo>
                      <a:pt x="20" y="59"/>
                    </a:lnTo>
                    <a:lnTo>
                      <a:pt x="18" y="59"/>
                    </a:lnTo>
                    <a:lnTo>
                      <a:pt x="17" y="59"/>
                    </a:lnTo>
                    <a:lnTo>
                      <a:pt x="15" y="59"/>
                    </a:lnTo>
                    <a:lnTo>
                      <a:pt x="14" y="60"/>
                    </a:lnTo>
                    <a:lnTo>
                      <a:pt x="13" y="60"/>
                    </a:lnTo>
                    <a:lnTo>
                      <a:pt x="11" y="60"/>
                    </a:lnTo>
                    <a:lnTo>
                      <a:pt x="10" y="61"/>
                    </a:lnTo>
                    <a:lnTo>
                      <a:pt x="9" y="62"/>
                    </a:lnTo>
                    <a:lnTo>
                      <a:pt x="8" y="63"/>
                    </a:lnTo>
                    <a:lnTo>
                      <a:pt x="8" y="64"/>
                    </a:lnTo>
                    <a:lnTo>
                      <a:pt x="7" y="66"/>
                    </a:lnTo>
                    <a:lnTo>
                      <a:pt x="7" y="67"/>
                    </a:lnTo>
                    <a:lnTo>
                      <a:pt x="7" y="68"/>
                    </a:lnTo>
                    <a:lnTo>
                      <a:pt x="7" y="69"/>
                    </a:lnTo>
                    <a:lnTo>
                      <a:pt x="6" y="70"/>
                    </a:lnTo>
                    <a:lnTo>
                      <a:pt x="6" y="72"/>
                    </a:lnTo>
                    <a:lnTo>
                      <a:pt x="4" y="73"/>
                    </a:lnTo>
                    <a:lnTo>
                      <a:pt x="4" y="74"/>
                    </a:lnTo>
                    <a:lnTo>
                      <a:pt x="3" y="75"/>
                    </a:lnTo>
                    <a:lnTo>
                      <a:pt x="3" y="76"/>
                    </a:lnTo>
                    <a:lnTo>
                      <a:pt x="3" y="77"/>
                    </a:lnTo>
                    <a:lnTo>
                      <a:pt x="2" y="79"/>
                    </a:lnTo>
                    <a:lnTo>
                      <a:pt x="2" y="80"/>
                    </a:lnTo>
                    <a:lnTo>
                      <a:pt x="2" y="82"/>
                    </a:lnTo>
                    <a:lnTo>
                      <a:pt x="2" y="82"/>
                    </a:lnTo>
                    <a:lnTo>
                      <a:pt x="2" y="84"/>
                    </a:lnTo>
                    <a:lnTo>
                      <a:pt x="3" y="85"/>
                    </a:lnTo>
                    <a:lnTo>
                      <a:pt x="4" y="86"/>
                    </a:lnTo>
                    <a:lnTo>
                      <a:pt x="3" y="88"/>
                    </a:lnTo>
                    <a:lnTo>
                      <a:pt x="3" y="90"/>
                    </a:lnTo>
                    <a:lnTo>
                      <a:pt x="2" y="91"/>
                    </a:lnTo>
                    <a:lnTo>
                      <a:pt x="2" y="92"/>
                    </a:lnTo>
                    <a:lnTo>
                      <a:pt x="2" y="93"/>
                    </a:lnTo>
                    <a:lnTo>
                      <a:pt x="0" y="93"/>
                    </a:lnTo>
                    <a:lnTo>
                      <a:pt x="0" y="95"/>
                    </a:lnTo>
                    <a:lnTo>
                      <a:pt x="0" y="96"/>
                    </a:lnTo>
                    <a:lnTo>
                      <a:pt x="2" y="97"/>
                    </a:lnTo>
                    <a:lnTo>
                      <a:pt x="2" y="97"/>
                    </a:lnTo>
                    <a:lnTo>
                      <a:pt x="3" y="98"/>
                    </a:lnTo>
                    <a:lnTo>
                      <a:pt x="3" y="98"/>
                    </a:lnTo>
                    <a:lnTo>
                      <a:pt x="3" y="98"/>
                    </a:lnTo>
                    <a:lnTo>
                      <a:pt x="5" y="98"/>
                    </a:lnTo>
                    <a:lnTo>
                      <a:pt x="6" y="100"/>
                    </a:lnTo>
                    <a:lnTo>
                      <a:pt x="6" y="101"/>
                    </a:lnTo>
                    <a:lnTo>
                      <a:pt x="8" y="103"/>
                    </a:lnTo>
                    <a:lnTo>
                      <a:pt x="9" y="104"/>
                    </a:lnTo>
                    <a:lnTo>
                      <a:pt x="10" y="105"/>
                    </a:lnTo>
                    <a:lnTo>
                      <a:pt x="13" y="105"/>
                    </a:lnTo>
                    <a:lnTo>
                      <a:pt x="15" y="105"/>
                    </a:lnTo>
                    <a:lnTo>
                      <a:pt x="16" y="105"/>
                    </a:lnTo>
                    <a:lnTo>
                      <a:pt x="17" y="104"/>
                    </a:lnTo>
                    <a:lnTo>
                      <a:pt x="19" y="103"/>
                    </a:lnTo>
                    <a:lnTo>
                      <a:pt x="20" y="102"/>
                    </a:lnTo>
                    <a:lnTo>
                      <a:pt x="23" y="102"/>
                    </a:lnTo>
                    <a:lnTo>
                      <a:pt x="25" y="102"/>
                    </a:lnTo>
                    <a:lnTo>
                      <a:pt x="26" y="100"/>
                    </a:lnTo>
                    <a:lnTo>
                      <a:pt x="28" y="99"/>
                    </a:lnTo>
                    <a:lnTo>
                      <a:pt x="29" y="98"/>
                    </a:lnTo>
                    <a:lnTo>
                      <a:pt x="29" y="97"/>
                    </a:lnTo>
                    <a:lnTo>
                      <a:pt x="31" y="96"/>
                    </a:lnTo>
                    <a:lnTo>
                      <a:pt x="31" y="90"/>
                    </a:lnTo>
                    <a:lnTo>
                      <a:pt x="30" y="89"/>
                    </a:lnTo>
                    <a:lnTo>
                      <a:pt x="29" y="88"/>
                    </a:lnTo>
                    <a:lnTo>
                      <a:pt x="31" y="87"/>
                    </a:lnTo>
                    <a:lnTo>
                      <a:pt x="33" y="85"/>
                    </a:lnTo>
                    <a:lnTo>
                      <a:pt x="34" y="87"/>
                    </a:lnTo>
                    <a:lnTo>
                      <a:pt x="35" y="88"/>
                    </a:lnTo>
                    <a:lnTo>
                      <a:pt x="37" y="88"/>
                    </a:lnTo>
                    <a:lnTo>
                      <a:pt x="38" y="88"/>
                    </a:lnTo>
                    <a:lnTo>
                      <a:pt x="40" y="89"/>
                    </a:lnTo>
                    <a:lnTo>
                      <a:pt x="41" y="89"/>
                    </a:lnTo>
                    <a:lnTo>
                      <a:pt x="43" y="89"/>
                    </a:lnTo>
                    <a:lnTo>
                      <a:pt x="45" y="88"/>
                    </a:lnTo>
                    <a:lnTo>
                      <a:pt x="46" y="88"/>
                    </a:lnTo>
                    <a:lnTo>
                      <a:pt x="48" y="86"/>
                    </a:lnTo>
                    <a:lnTo>
                      <a:pt x="50" y="86"/>
                    </a:lnTo>
                    <a:lnTo>
                      <a:pt x="52" y="86"/>
                    </a:lnTo>
                    <a:lnTo>
                      <a:pt x="54" y="85"/>
                    </a:lnTo>
                    <a:lnTo>
                      <a:pt x="55" y="83"/>
                    </a:lnTo>
                    <a:lnTo>
                      <a:pt x="56" y="82"/>
                    </a:lnTo>
                    <a:lnTo>
                      <a:pt x="58" y="81"/>
                    </a:lnTo>
                    <a:lnTo>
                      <a:pt x="60" y="81"/>
                    </a:lnTo>
                    <a:lnTo>
                      <a:pt x="60" y="80"/>
                    </a:lnTo>
                    <a:lnTo>
                      <a:pt x="62" y="79"/>
                    </a:lnTo>
                    <a:lnTo>
                      <a:pt x="63" y="77"/>
                    </a:lnTo>
                    <a:lnTo>
                      <a:pt x="65" y="77"/>
                    </a:lnTo>
                    <a:lnTo>
                      <a:pt x="67" y="76"/>
                    </a:lnTo>
                    <a:lnTo>
                      <a:pt x="67" y="74"/>
                    </a:lnTo>
                    <a:lnTo>
                      <a:pt x="69" y="73"/>
                    </a:lnTo>
                    <a:lnTo>
                      <a:pt x="68" y="71"/>
                    </a:lnTo>
                    <a:lnTo>
                      <a:pt x="67" y="69"/>
                    </a:lnTo>
                    <a:lnTo>
                      <a:pt x="67" y="67"/>
                    </a:lnTo>
                    <a:lnTo>
                      <a:pt x="67" y="64"/>
                    </a:lnTo>
                    <a:lnTo>
                      <a:pt x="68" y="63"/>
                    </a:lnTo>
                    <a:lnTo>
                      <a:pt x="68" y="63"/>
                    </a:lnTo>
                    <a:lnTo>
                      <a:pt x="68" y="62"/>
                    </a:lnTo>
                    <a:lnTo>
                      <a:pt x="67" y="61"/>
                    </a:lnTo>
                    <a:lnTo>
                      <a:pt x="68" y="59"/>
                    </a:lnTo>
                    <a:lnTo>
                      <a:pt x="69" y="59"/>
                    </a:lnTo>
                    <a:lnTo>
                      <a:pt x="69" y="58"/>
                    </a:lnTo>
                    <a:lnTo>
                      <a:pt x="69" y="56"/>
                    </a:lnTo>
                    <a:lnTo>
                      <a:pt x="69" y="54"/>
                    </a:lnTo>
                    <a:lnTo>
                      <a:pt x="68" y="53"/>
                    </a:lnTo>
                    <a:lnTo>
                      <a:pt x="66" y="52"/>
                    </a:lnTo>
                    <a:lnTo>
                      <a:pt x="66" y="50"/>
                    </a:lnTo>
                    <a:lnTo>
                      <a:pt x="67" y="48"/>
                    </a:lnTo>
                    <a:lnTo>
                      <a:pt x="67" y="46"/>
                    </a:lnTo>
                    <a:lnTo>
                      <a:pt x="66" y="44"/>
                    </a:lnTo>
                    <a:lnTo>
                      <a:pt x="65" y="43"/>
                    </a:lnTo>
                    <a:lnTo>
                      <a:pt x="64" y="42"/>
                    </a:lnTo>
                    <a:lnTo>
                      <a:pt x="64" y="40"/>
                    </a:lnTo>
                    <a:lnTo>
                      <a:pt x="65" y="39"/>
                    </a:lnTo>
                    <a:lnTo>
                      <a:pt x="64" y="37"/>
                    </a:lnTo>
                    <a:lnTo>
                      <a:pt x="63" y="37"/>
                    </a:lnTo>
                    <a:lnTo>
                      <a:pt x="63" y="35"/>
                    </a:lnTo>
                    <a:lnTo>
                      <a:pt x="63" y="34"/>
                    </a:lnTo>
                    <a:lnTo>
                      <a:pt x="63" y="32"/>
                    </a:lnTo>
                    <a:lnTo>
                      <a:pt x="64" y="30"/>
                    </a:lnTo>
                    <a:lnTo>
                      <a:pt x="63" y="28"/>
                    </a:lnTo>
                    <a:lnTo>
                      <a:pt x="63" y="26"/>
                    </a:lnTo>
                    <a:lnTo>
                      <a:pt x="63" y="24"/>
                    </a:lnTo>
                    <a:lnTo>
                      <a:pt x="64" y="22"/>
                    </a:lnTo>
                    <a:lnTo>
                      <a:pt x="65" y="21"/>
                    </a:lnTo>
                    <a:lnTo>
                      <a:pt x="65" y="20"/>
                    </a:lnTo>
                    <a:lnTo>
                      <a:pt x="65" y="18"/>
                    </a:lnTo>
                    <a:lnTo>
                      <a:pt x="63" y="17"/>
                    </a:lnTo>
                    <a:lnTo>
                      <a:pt x="63" y="15"/>
                    </a:lnTo>
                    <a:lnTo>
                      <a:pt x="62" y="13"/>
                    </a:lnTo>
                    <a:lnTo>
                      <a:pt x="61" y="11"/>
                    </a:lnTo>
                    <a:lnTo>
                      <a:pt x="62" y="9"/>
                    </a:lnTo>
                    <a:lnTo>
                      <a:pt x="63" y="7"/>
                    </a:lnTo>
                    <a:lnTo>
                      <a:pt x="63" y="4"/>
                    </a:lnTo>
                    <a:lnTo>
                      <a:pt x="63" y="3"/>
                    </a:lnTo>
                    <a:lnTo>
                      <a:pt x="62" y="3"/>
                    </a:lnTo>
                    <a:lnTo>
                      <a:pt x="60" y="2"/>
                    </a:lnTo>
                    <a:lnTo>
                      <a:pt x="60" y="1"/>
                    </a:lnTo>
                    <a:lnTo>
                      <a:pt x="59" y="1"/>
                    </a:lnTo>
                    <a:lnTo>
                      <a:pt x="58" y="0"/>
                    </a:lnTo>
                    <a:lnTo>
                      <a:pt x="57" y="0"/>
                    </a:lnTo>
                    <a:lnTo>
                      <a:pt x="56"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6" name="Freeform 35"/>
              <p:cNvSpPr>
                <a:spLocks/>
              </p:cNvSpPr>
              <p:nvPr/>
            </p:nvSpPr>
            <p:spPr bwMode="auto">
              <a:xfrm>
                <a:off x="7406906" y="2222333"/>
                <a:ext cx="289278" cy="346964"/>
              </a:xfrm>
              <a:custGeom>
                <a:avLst/>
                <a:gdLst/>
                <a:ahLst/>
                <a:cxnLst>
                  <a:cxn ang="0">
                    <a:pos x="48" y="12"/>
                  </a:cxn>
                  <a:cxn ang="0">
                    <a:pos x="45" y="11"/>
                  </a:cxn>
                  <a:cxn ang="0">
                    <a:pos x="46" y="6"/>
                  </a:cxn>
                  <a:cxn ang="0">
                    <a:pos x="42" y="0"/>
                  </a:cxn>
                  <a:cxn ang="0">
                    <a:pos x="42" y="4"/>
                  </a:cxn>
                  <a:cxn ang="0">
                    <a:pos x="38" y="7"/>
                  </a:cxn>
                  <a:cxn ang="0">
                    <a:pos x="35" y="11"/>
                  </a:cxn>
                  <a:cxn ang="0">
                    <a:pos x="32" y="16"/>
                  </a:cxn>
                  <a:cxn ang="0">
                    <a:pos x="31" y="21"/>
                  </a:cxn>
                  <a:cxn ang="0">
                    <a:pos x="29" y="25"/>
                  </a:cxn>
                  <a:cxn ang="0">
                    <a:pos x="27" y="28"/>
                  </a:cxn>
                  <a:cxn ang="0">
                    <a:pos x="23" y="29"/>
                  </a:cxn>
                  <a:cxn ang="0">
                    <a:pos x="21" y="28"/>
                  </a:cxn>
                  <a:cxn ang="0">
                    <a:pos x="16" y="26"/>
                  </a:cxn>
                  <a:cxn ang="0">
                    <a:pos x="13" y="28"/>
                  </a:cxn>
                  <a:cxn ang="0">
                    <a:pos x="7" y="28"/>
                  </a:cxn>
                  <a:cxn ang="0">
                    <a:pos x="4" y="26"/>
                  </a:cxn>
                  <a:cxn ang="0">
                    <a:pos x="1" y="26"/>
                  </a:cxn>
                  <a:cxn ang="0">
                    <a:pos x="0" y="28"/>
                  </a:cxn>
                  <a:cxn ang="0">
                    <a:pos x="0" y="32"/>
                  </a:cxn>
                  <a:cxn ang="0">
                    <a:pos x="3" y="34"/>
                  </a:cxn>
                  <a:cxn ang="0">
                    <a:pos x="5" y="34"/>
                  </a:cxn>
                  <a:cxn ang="0">
                    <a:pos x="7" y="35"/>
                  </a:cxn>
                  <a:cxn ang="0">
                    <a:pos x="9" y="37"/>
                  </a:cxn>
                  <a:cxn ang="0">
                    <a:pos x="11" y="38"/>
                  </a:cxn>
                  <a:cxn ang="0">
                    <a:pos x="12" y="39"/>
                  </a:cxn>
                  <a:cxn ang="0">
                    <a:pos x="15" y="40"/>
                  </a:cxn>
                  <a:cxn ang="0">
                    <a:pos x="16" y="42"/>
                  </a:cxn>
                  <a:cxn ang="0">
                    <a:pos x="17" y="44"/>
                  </a:cxn>
                  <a:cxn ang="0">
                    <a:pos x="18" y="46"/>
                  </a:cxn>
                  <a:cxn ang="0">
                    <a:pos x="19" y="48"/>
                  </a:cxn>
                  <a:cxn ang="0">
                    <a:pos x="21" y="49"/>
                  </a:cxn>
                  <a:cxn ang="0">
                    <a:pos x="22" y="51"/>
                  </a:cxn>
                  <a:cxn ang="0">
                    <a:pos x="22" y="53"/>
                  </a:cxn>
                  <a:cxn ang="0">
                    <a:pos x="23" y="55"/>
                  </a:cxn>
                  <a:cxn ang="0">
                    <a:pos x="23" y="58"/>
                  </a:cxn>
                  <a:cxn ang="0">
                    <a:pos x="24" y="60"/>
                  </a:cxn>
                  <a:cxn ang="0">
                    <a:pos x="25" y="62"/>
                  </a:cxn>
                  <a:cxn ang="0">
                    <a:pos x="26" y="64"/>
                  </a:cxn>
                  <a:cxn ang="0">
                    <a:pos x="27" y="66"/>
                  </a:cxn>
                  <a:cxn ang="0">
                    <a:pos x="28" y="69"/>
                  </a:cxn>
                  <a:cxn ang="0">
                    <a:pos x="30" y="70"/>
                  </a:cxn>
                  <a:cxn ang="0">
                    <a:pos x="31" y="72"/>
                  </a:cxn>
                  <a:cxn ang="0">
                    <a:pos x="33" y="73"/>
                  </a:cxn>
                  <a:cxn ang="0">
                    <a:pos x="35" y="75"/>
                  </a:cxn>
                  <a:cxn ang="0">
                    <a:pos x="36" y="76"/>
                  </a:cxn>
                  <a:cxn ang="0">
                    <a:pos x="39" y="70"/>
                  </a:cxn>
                  <a:cxn ang="0">
                    <a:pos x="43" y="63"/>
                  </a:cxn>
                  <a:cxn ang="0">
                    <a:pos x="48" y="58"/>
                  </a:cxn>
                  <a:cxn ang="0">
                    <a:pos x="51" y="56"/>
                  </a:cxn>
                  <a:cxn ang="0">
                    <a:pos x="54" y="54"/>
                  </a:cxn>
                  <a:cxn ang="0">
                    <a:pos x="56" y="51"/>
                  </a:cxn>
                  <a:cxn ang="0">
                    <a:pos x="59" y="48"/>
                  </a:cxn>
                  <a:cxn ang="0">
                    <a:pos x="62" y="45"/>
                  </a:cxn>
                  <a:cxn ang="0">
                    <a:pos x="63" y="42"/>
                  </a:cxn>
                  <a:cxn ang="0">
                    <a:pos x="63" y="38"/>
                  </a:cxn>
                  <a:cxn ang="0">
                    <a:pos x="61" y="36"/>
                  </a:cxn>
                  <a:cxn ang="0">
                    <a:pos x="57" y="35"/>
                  </a:cxn>
                  <a:cxn ang="0">
                    <a:pos x="53" y="31"/>
                  </a:cxn>
                  <a:cxn ang="0">
                    <a:pos x="53" y="28"/>
                  </a:cxn>
                  <a:cxn ang="0">
                    <a:pos x="51" y="22"/>
                  </a:cxn>
                  <a:cxn ang="0">
                    <a:pos x="50" y="19"/>
                  </a:cxn>
                  <a:cxn ang="0">
                    <a:pos x="48" y="15"/>
                  </a:cxn>
                </a:cxnLst>
                <a:rect l="0" t="0" r="r" b="b"/>
                <a:pathLst>
                  <a:path w="63" h="76">
                    <a:moveTo>
                      <a:pt x="48" y="15"/>
                    </a:moveTo>
                    <a:lnTo>
                      <a:pt x="48" y="12"/>
                    </a:lnTo>
                    <a:lnTo>
                      <a:pt x="47" y="9"/>
                    </a:lnTo>
                    <a:lnTo>
                      <a:pt x="45" y="11"/>
                    </a:lnTo>
                    <a:lnTo>
                      <a:pt x="46" y="9"/>
                    </a:lnTo>
                    <a:lnTo>
                      <a:pt x="46" y="6"/>
                    </a:lnTo>
                    <a:lnTo>
                      <a:pt x="44" y="3"/>
                    </a:lnTo>
                    <a:lnTo>
                      <a:pt x="42" y="0"/>
                    </a:lnTo>
                    <a:lnTo>
                      <a:pt x="42" y="2"/>
                    </a:lnTo>
                    <a:lnTo>
                      <a:pt x="42" y="4"/>
                    </a:lnTo>
                    <a:lnTo>
                      <a:pt x="40" y="5"/>
                    </a:lnTo>
                    <a:lnTo>
                      <a:pt x="38" y="7"/>
                    </a:lnTo>
                    <a:lnTo>
                      <a:pt x="34" y="9"/>
                    </a:lnTo>
                    <a:lnTo>
                      <a:pt x="35" y="11"/>
                    </a:lnTo>
                    <a:lnTo>
                      <a:pt x="35" y="14"/>
                    </a:lnTo>
                    <a:lnTo>
                      <a:pt x="32" y="16"/>
                    </a:lnTo>
                    <a:lnTo>
                      <a:pt x="32" y="18"/>
                    </a:lnTo>
                    <a:lnTo>
                      <a:pt x="31" y="21"/>
                    </a:lnTo>
                    <a:lnTo>
                      <a:pt x="31" y="24"/>
                    </a:lnTo>
                    <a:lnTo>
                      <a:pt x="29" y="25"/>
                    </a:lnTo>
                    <a:lnTo>
                      <a:pt x="28" y="27"/>
                    </a:lnTo>
                    <a:lnTo>
                      <a:pt x="27" y="28"/>
                    </a:lnTo>
                    <a:lnTo>
                      <a:pt x="25" y="29"/>
                    </a:lnTo>
                    <a:lnTo>
                      <a:pt x="23" y="29"/>
                    </a:lnTo>
                    <a:lnTo>
                      <a:pt x="21" y="29"/>
                    </a:lnTo>
                    <a:lnTo>
                      <a:pt x="21" y="28"/>
                    </a:lnTo>
                    <a:cubicBezTo>
                      <a:pt x="19" y="28"/>
                      <a:pt x="17" y="28"/>
                      <a:pt x="17" y="28"/>
                    </a:cubicBezTo>
                    <a:lnTo>
                      <a:pt x="16" y="26"/>
                    </a:lnTo>
                    <a:lnTo>
                      <a:pt x="15" y="27"/>
                    </a:lnTo>
                    <a:lnTo>
                      <a:pt x="13" y="28"/>
                    </a:lnTo>
                    <a:lnTo>
                      <a:pt x="10" y="28"/>
                    </a:lnTo>
                    <a:lnTo>
                      <a:pt x="7" y="28"/>
                    </a:lnTo>
                    <a:lnTo>
                      <a:pt x="6" y="27"/>
                    </a:lnTo>
                    <a:lnTo>
                      <a:pt x="4" y="26"/>
                    </a:lnTo>
                    <a:lnTo>
                      <a:pt x="3" y="27"/>
                    </a:lnTo>
                    <a:lnTo>
                      <a:pt x="1" y="26"/>
                    </a:lnTo>
                    <a:lnTo>
                      <a:pt x="1" y="27"/>
                    </a:lnTo>
                    <a:lnTo>
                      <a:pt x="0" y="28"/>
                    </a:lnTo>
                    <a:lnTo>
                      <a:pt x="0" y="30"/>
                    </a:lnTo>
                    <a:lnTo>
                      <a:pt x="0" y="32"/>
                    </a:lnTo>
                    <a:lnTo>
                      <a:pt x="1" y="33"/>
                    </a:lnTo>
                    <a:lnTo>
                      <a:pt x="3" y="34"/>
                    </a:lnTo>
                    <a:lnTo>
                      <a:pt x="4" y="34"/>
                    </a:lnTo>
                    <a:lnTo>
                      <a:pt x="5" y="34"/>
                    </a:lnTo>
                    <a:lnTo>
                      <a:pt x="6" y="35"/>
                    </a:lnTo>
                    <a:lnTo>
                      <a:pt x="7" y="35"/>
                    </a:lnTo>
                    <a:lnTo>
                      <a:pt x="8" y="36"/>
                    </a:lnTo>
                    <a:lnTo>
                      <a:pt x="9" y="37"/>
                    </a:lnTo>
                    <a:lnTo>
                      <a:pt x="10" y="37"/>
                    </a:lnTo>
                    <a:lnTo>
                      <a:pt x="11" y="38"/>
                    </a:lnTo>
                    <a:lnTo>
                      <a:pt x="11" y="39"/>
                    </a:lnTo>
                    <a:lnTo>
                      <a:pt x="12" y="39"/>
                    </a:lnTo>
                    <a:lnTo>
                      <a:pt x="13" y="40"/>
                    </a:lnTo>
                    <a:lnTo>
                      <a:pt x="15" y="40"/>
                    </a:lnTo>
                    <a:lnTo>
                      <a:pt x="16" y="40"/>
                    </a:lnTo>
                    <a:lnTo>
                      <a:pt x="16" y="42"/>
                    </a:lnTo>
                    <a:lnTo>
                      <a:pt x="16" y="43"/>
                    </a:lnTo>
                    <a:lnTo>
                      <a:pt x="17" y="44"/>
                    </a:lnTo>
                    <a:lnTo>
                      <a:pt x="18" y="44"/>
                    </a:lnTo>
                    <a:lnTo>
                      <a:pt x="18" y="46"/>
                    </a:lnTo>
                    <a:lnTo>
                      <a:pt x="19" y="47"/>
                    </a:lnTo>
                    <a:lnTo>
                      <a:pt x="19" y="48"/>
                    </a:lnTo>
                    <a:lnTo>
                      <a:pt x="20" y="48"/>
                    </a:lnTo>
                    <a:lnTo>
                      <a:pt x="21" y="49"/>
                    </a:lnTo>
                    <a:lnTo>
                      <a:pt x="22" y="50"/>
                    </a:lnTo>
                    <a:lnTo>
                      <a:pt x="22" y="51"/>
                    </a:lnTo>
                    <a:lnTo>
                      <a:pt x="22" y="52"/>
                    </a:lnTo>
                    <a:lnTo>
                      <a:pt x="22" y="53"/>
                    </a:lnTo>
                    <a:lnTo>
                      <a:pt x="23" y="54"/>
                    </a:lnTo>
                    <a:lnTo>
                      <a:pt x="23" y="55"/>
                    </a:lnTo>
                    <a:lnTo>
                      <a:pt x="23" y="57"/>
                    </a:lnTo>
                    <a:lnTo>
                      <a:pt x="23" y="58"/>
                    </a:lnTo>
                    <a:lnTo>
                      <a:pt x="24" y="59"/>
                    </a:lnTo>
                    <a:lnTo>
                      <a:pt x="24" y="60"/>
                    </a:lnTo>
                    <a:lnTo>
                      <a:pt x="25" y="61"/>
                    </a:lnTo>
                    <a:lnTo>
                      <a:pt x="25" y="62"/>
                    </a:lnTo>
                    <a:lnTo>
                      <a:pt x="26" y="63"/>
                    </a:lnTo>
                    <a:lnTo>
                      <a:pt x="26" y="64"/>
                    </a:lnTo>
                    <a:lnTo>
                      <a:pt x="27" y="65"/>
                    </a:lnTo>
                    <a:lnTo>
                      <a:pt x="27" y="66"/>
                    </a:lnTo>
                    <a:lnTo>
                      <a:pt x="27" y="68"/>
                    </a:lnTo>
                    <a:lnTo>
                      <a:pt x="28" y="69"/>
                    </a:lnTo>
                    <a:lnTo>
                      <a:pt x="29" y="69"/>
                    </a:lnTo>
                    <a:lnTo>
                      <a:pt x="30" y="70"/>
                    </a:lnTo>
                    <a:lnTo>
                      <a:pt x="30" y="71"/>
                    </a:lnTo>
                    <a:lnTo>
                      <a:pt x="31" y="72"/>
                    </a:lnTo>
                    <a:lnTo>
                      <a:pt x="32" y="72"/>
                    </a:lnTo>
                    <a:lnTo>
                      <a:pt x="33" y="73"/>
                    </a:lnTo>
                    <a:lnTo>
                      <a:pt x="34" y="74"/>
                    </a:lnTo>
                    <a:lnTo>
                      <a:pt x="35" y="75"/>
                    </a:lnTo>
                    <a:lnTo>
                      <a:pt x="36" y="76"/>
                    </a:lnTo>
                    <a:lnTo>
                      <a:pt x="36" y="76"/>
                    </a:lnTo>
                    <a:cubicBezTo>
                      <a:pt x="36" y="75"/>
                      <a:pt x="36" y="73"/>
                      <a:pt x="37" y="73"/>
                    </a:cubicBezTo>
                    <a:cubicBezTo>
                      <a:pt x="38" y="73"/>
                      <a:pt x="39" y="70"/>
                      <a:pt x="39" y="70"/>
                    </a:cubicBezTo>
                    <a:lnTo>
                      <a:pt x="41" y="66"/>
                    </a:lnTo>
                    <a:lnTo>
                      <a:pt x="43" y="63"/>
                    </a:lnTo>
                    <a:lnTo>
                      <a:pt x="46" y="61"/>
                    </a:lnTo>
                    <a:lnTo>
                      <a:pt x="48" y="58"/>
                    </a:lnTo>
                    <a:lnTo>
                      <a:pt x="50" y="57"/>
                    </a:lnTo>
                    <a:lnTo>
                      <a:pt x="51" y="56"/>
                    </a:lnTo>
                    <a:lnTo>
                      <a:pt x="53" y="56"/>
                    </a:lnTo>
                    <a:lnTo>
                      <a:pt x="54" y="54"/>
                    </a:lnTo>
                    <a:lnTo>
                      <a:pt x="55" y="52"/>
                    </a:lnTo>
                    <a:lnTo>
                      <a:pt x="56" y="51"/>
                    </a:lnTo>
                    <a:lnTo>
                      <a:pt x="58" y="49"/>
                    </a:lnTo>
                    <a:lnTo>
                      <a:pt x="59" y="48"/>
                    </a:lnTo>
                    <a:lnTo>
                      <a:pt x="60" y="47"/>
                    </a:lnTo>
                    <a:lnTo>
                      <a:pt x="62" y="45"/>
                    </a:lnTo>
                    <a:lnTo>
                      <a:pt x="60" y="42"/>
                    </a:lnTo>
                    <a:lnTo>
                      <a:pt x="63" y="42"/>
                    </a:lnTo>
                    <a:lnTo>
                      <a:pt x="63" y="40"/>
                    </a:lnTo>
                    <a:lnTo>
                      <a:pt x="63" y="38"/>
                    </a:lnTo>
                    <a:lnTo>
                      <a:pt x="63" y="37"/>
                    </a:lnTo>
                    <a:lnTo>
                      <a:pt x="61" y="36"/>
                    </a:lnTo>
                    <a:lnTo>
                      <a:pt x="59" y="36"/>
                    </a:lnTo>
                    <a:lnTo>
                      <a:pt x="57" y="35"/>
                    </a:lnTo>
                    <a:lnTo>
                      <a:pt x="55" y="33"/>
                    </a:lnTo>
                    <a:lnTo>
                      <a:pt x="53" y="31"/>
                    </a:lnTo>
                    <a:lnTo>
                      <a:pt x="52" y="29"/>
                    </a:lnTo>
                    <a:lnTo>
                      <a:pt x="53" y="28"/>
                    </a:lnTo>
                    <a:lnTo>
                      <a:pt x="52" y="25"/>
                    </a:lnTo>
                    <a:cubicBezTo>
                      <a:pt x="51" y="24"/>
                      <a:pt x="51" y="22"/>
                      <a:pt x="51" y="22"/>
                    </a:cubicBezTo>
                    <a:lnTo>
                      <a:pt x="50" y="21"/>
                    </a:lnTo>
                    <a:lnTo>
                      <a:pt x="50" y="19"/>
                    </a:lnTo>
                    <a:lnTo>
                      <a:pt x="49" y="17"/>
                    </a:lnTo>
                    <a:lnTo>
                      <a:pt x="48" y="15"/>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7" name="Freeform 36"/>
              <p:cNvSpPr>
                <a:spLocks noEditPoints="1"/>
              </p:cNvSpPr>
              <p:nvPr/>
            </p:nvSpPr>
            <p:spPr bwMode="auto">
              <a:xfrm>
                <a:off x="7168807" y="2326867"/>
                <a:ext cx="747674" cy="765101"/>
              </a:xfrm>
              <a:custGeom>
                <a:avLst/>
                <a:gdLst/>
                <a:ahLst/>
                <a:cxnLst>
                  <a:cxn ang="0">
                    <a:pos x="49" y="2"/>
                  </a:cxn>
                  <a:cxn ang="0">
                    <a:pos x="39" y="0"/>
                  </a:cxn>
                  <a:cxn ang="0">
                    <a:pos x="37" y="10"/>
                  </a:cxn>
                  <a:cxn ang="0">
                    <a:pos x="26" y="8"/>
                  </a:cxn>
                  <a:cxn ang="0">
                    <a:pos x="17" y="10"/>
                  </a:cxn>
                  <a:cxn ang="0">
                    <a:pos x="10" y="13"/>
                  </a:cxn>
                  <a:cxn ang="0">
                    <a:pos x="4" y="16"/>
                  </a:cxn>
                  <a:cxn ang="0">
                    <a:pos x="3" y="45"/>
                  </a:cxn>
                  <a:cxn ang="0">
                    <a:pos x="6" y="53"/>
                  </a:cxn>
                  <a:cxn ang="0">
                    <a:pos x="17" y="56"/>
                  </a:cxn>
                  <a:cxn ang="0">
                    <a:pos x="24" y="60"/>
                  </a:cxn>
                  <a:cxn ang="0">
                    <a:pos x="31" y="62"/>
                  </a:cxn>
                  <a:cxn ang="0">
                    <a:pos x="28" y="71"/>
                  </a:cxn>
                  <a:cxn ang="0">
                    <a:pos x="9" y="131"/>
                  </a:cxn>
                  <a:cxn ang="0">
                    <a:pos x="14" y="141"/>
                  </a:cxn>
                  <a:cxn ang="0">
                    <a:pos x="18" y="151"/>
                  </a:cxn>
                  <a:cxn ang="0">
                    <a:pos x="24" y="158"/>
                  </a:cxn>
                  <a:cxn ang="0">
                    <a:pos x="110" y="163"/>
                  </a:cxn>
                  <a:cxn ang="0">
                    <a:pos x="115" y="157"/>
                  </a:cxn>
                  <a:cxn ang="0">
                    <a:pos x="121" y="148"/>
                  </a:cxn>
                  <a:cxn ang="0">
                    <a:pos x="121" y="137"/>
                  </a:cxn>
                  <a:cxn ang="0">
                    <a:pos x="126" y="129"/>
                  </a:cxn>
                  <a:cxn ang="0">
                    <a:pos x="132" y="124"/>
                  </a:cxn>
                  <a:cxn ang="0">
                    <a:pos x="133" y="114"/>
                  </a:cxn>
                  <a:cxn ang="0">
                    <a:pos x="129" y="107"/>
                  </a:cxn>
                  <a:cxn ang="0">
                    <a:pos x="136" y="101"/>
                  </a:cxn>
                  <a:cxn ang="0">
                    <a:pos x="145" y="97"/>
                  </a:cxn>
                  <a:cxn ang="0">
                    <a:pos x="150" y="89"/>
                  </a:cxn>
                  <a:cxn ang="0">
                    <a:pos x="153" y="79"/>
                  </a:cxn>
                  <a:cxn ang="0">
                    <a:pos x="159" y="73"/>
                  </a:cxn>
                  <a:cxn ang="0">
                    <a:pos x="161" y="65"/>
                  </a:cxn>
                  <a:cxn ang="0">
                    <a:pos x="163" y="56"/>
                  </a:cxn>
                  <a:cxn ang="0">
                    <a:pos x="158" y="53"/>
                  </a:cxn>
                  <a:cxn ang="0">
                    <a:pos x="152" y="48"/>
                  </a:cxn>
                  <a:cxn ang="0">
                    <a:pos x="145" y="47"/>
                  </a:cxn>
                  <a:cxn ang="0">
                    <a:pos x="134" y="52"/>
                  </a:cxn>
                  <a:cxn ang="0">
                    <a:pos x="140" y="60"/>
                  </a:cxn>
                  <a:cxn ang="0">
                    <a:pos x="129" y="57"/>
                  </a:cxn>
                  <a:cxn ang="0">
                    <a:pos x="125" y="62"/>
                  </a:cxn>
                  <a:cxn ang="0">
                    <a:pos x="119" y="63"/>
                  </a:cxn>
                  <a:cxn ang="0">
                    <a:pos x="107" y="63"/>
                  </a:cxn>
                  <a:cxn ang="0">
                    <a:pos x="102" y="69"/>
                  </a:cxn>
                  <a:cxn ang="0">
                    <a:pos x="107" y="61"/>
                  </a:cxn>
                  <a:cxn ang="0">
                    <a:pos x="99" y="52"/>
                  </a:cxn>
                  <a:cxn ang="0">
                    <a:pos x="88" y="54"/>
                  </a:cxn>
                  <a:cxn ang="0">
                    <a:pos x="85" y="50"/>
                  </a:cxn>
                  <a:cxn ang="0">
                    <a:pos x="81" y="46"/>
                  </a:cxn>
                  <a:cxn ang="0">
                    <a:pos x="78" y="41"/>
                  </a:cxn>
                  <a:cxn ang="0">
                    <a:pos x="76" y="36"/>
                  </a:cxn>
                  <a:cxn ang="0">
                    <a:pos x="74" y="30"/>
                  </a:cxn>
                  <a:cxn ang="0">
                    <a:pos x="72" y="25"/>
                  </a:cxn>
                  <a:cxn ang="0">
                    <a:pos x="69" y="21"/>
                  </a:cxn>
                  <a:cxn ang="0">
                    <a:pos x="65" y="17"/>
                  </a:cxn>
                  <a:cxn ang="0">
                    <a:pos x="61" y="14"/>
                  </a:cxn>
                  <a:cxn ang="0">
                    <a:pos x="56" y="11"/>
                  </a:cxn>
                  <a:cxn ang="0">
                    <a:pos x="52" y="5"/>
                  </a:cxn>
                  <a:cxn ang="0">
                    <a:pos x="88" y="51"/>
                  </a:cxn>
                  <a:cxn ang="0">
                    <a:pos x="89" y="51"/>
                  </a:cxn>
                </a:cxnLst>
                <a:rect l="0" t="0" r="r" b="b"/>
                <a:pathLst>
                  <a:path w="163" h="167">
                    <a:moveTo>
                      <a:pt x="53" y="3"/>
                    </a:moveTo>
                    <a:lnTo>
                      <a:pt x="53" y="3"/>
                    </a:lnTo>
                    <a:lnTo>
                      <a:pt x="52" y="1"/>
                    </a:lnTo>
                    <a:lnTo>
                      <a:pt x="50" y="1"/>
                    </a:lnTo>
                    <a:lnTo>
                      <a:pt x="49" y="2"/>
                    </a:lnTo>
                    <a:lnTo>
                      <a:pt x="47" y="3"/>
                    </a:lnTo>
                    <a:lnTo>
                      <a:pt x="45" y="3"/>
                    </a:lnTo>
                    <a:lnTo>
                      <a:pt x="43" y="3"/>
                    </a:lnTo>
                    <a:lnTo>
                      <a:pt x="41" y="1"/>
                    </a:lnTo>
                    <a:lnTo>
                      <a:pt x="39" y="0"/>
                    </a:lnTo>
                    <a:lnTo>
                      <a:pt x="37" y="2"/>
                    </a:lnTo>
                    <a:cubicBezTo>
                      <a:pt x="36" y="3"/>
                      <a:pt x="35" y="4"/>
                      <a:pt x="35" y="4"/>
                    </a:cubicBezTo>
                    <a:lnTo>
                      <a:pt x="37" y="6"/>
                    </a:lnTo>
                    <a:lnTo>
                      <a:pt x="37" y="8"/>
                    </a:lnTo>
                    <a:lnTo>
                      <a:pt x="37" y="10"/>
                    </a:lnTo>
                    <a:lnTo>
                      <a:pt x="35" y="10"/>
                    </a:lnTo>
                    <a:lnTo>
                      <a:pt x="32" y="9"/>
                    </a:lnTo>
                    <a:lnTo>
                      <a:pt x="30" y="9"/>
                    </a:lnTo>
                    <a:lnTo>
                      <a:pt x="28" y="9"/>
                    </a:lnTo>
                    <a:lnTo>
                      <a:pt x="26" y="8"/>
                    </a:lnTo>
                    <a:lnTo>
                      <a:pt x="24" y="7"/>
                    </a:lnTo>
                    <a:lnTo>
                      <a:pt x="22" y="8"/>
                    </a:lnTo>
                    <a:lnTo>
                      <a:pt x="20" y="6"/>
                    </a:lnTo>
                    <a:lnTo>
                      <a:pt x="19" y="9"/>
                    </a:lnTo>
                    <a:lnTo>
                      <a:pt x="17" y="10"/>
                    </a:lnTo>
                    <a:lnTo>
                      <a:pt x="16" y="11"/>
                    </a:lnTo>
                    <a:lnTo>
                      <a:pt x="15" y="10"/>
                    </a:lnTo>
                    <a:lnTo>
                      <a:pt x="12" y="10"/>
                    </a:lnTo>
                    <a:lnTo>
                      <a:pt x="11" y="12"/>
                    </a:lnTo>
                    <a:lnTo>
                      <a:pt x="10" y="13"/>
                    </a:lnTo>
                    <a:lnTo>
                      <a:pt x="8" y="12"/>
                    </a:lnTo>
                    <a:lnTo>
                      <a:pt x="6" y="13"/>
                    </a:lnTo>
                    <a:lnTo>
                      <a:pt x="5" y="14"/>
                    </a:lnTo>
                    <a:lnTo>
                      <a:pt x="5" y="16"/>
                    </a:lnTo>
                    <a:lnTo>
                      <a:pt x="4" y="16"/>
                    </a:lnTo>
                    <a:cubicBezTo>
                      <a:pt x="4" y="16"/>
                      <a:pt x="3" y="15"/>
                      <a:pt x="2" y="16"/>
                    </a:cubicBezTo>
                    <a:cubicBezTo>
                      <a:pt x="1" y="17"/>
                      <a:pt x="0" y="17"/>
                      <a:pt x="0" y="17"/>
                    </a:cubicBezTo>
                    <a:lnTo>
                      <a:pt x="1" y="40"/>
                    </a:lnTo>
                    <a:lnTo>
                      <a:pt x="2" y="42"/>
                    </a:lnTo>
                    <a:lnTo>
                      <a:pt x="3" y="45"/>
                    </a:lnTo>
                    <a:lnTo>
                      <a:pt x="5" y="46"/>
                    </a:lnTo>
                    <a:lnTo>
                      <a:pt x="6" y="48"/>
                    </a:lnTo>
                    <a:lnTo>
                      <a:pt x="5" y="49"/>
                    </a:lnTo>
                    <a:lnTo>
                      <a:pt x="5" y="50"/>
                    </a:lnTo>
                    <a:lnTo>
                      <a:pt x="6" y="53"/>
                    </a:lnTo>
                    <a:lnTo>
                      <a:pt x="8" y="54"/>
                    </a:lnTo>
                    <a:lnTo>
                      <a:pt x="10" y="56"/>
                    </a:lnTo>
                    <a:lnTo>
                      <a:pt x="12" y="56"/>
                    </a:lnTo>
                    <a:lnTo>
                      <a:pt x="15" y="56"/>
                    </a:lnTo>
                    <a:lnTo>
                      <a:pt x="17" y="56"/>
                    </a:lnTo>
                    <a:lnTo>
                      <a:pt x="18" y="55"/>
                    </a:lnTo>
                    <a:cubicBezTo>
                      <a:pt x="19" y="54"/>
                      <a:pt x="21" y="55"/>
                      <a:pt x="21" y="55"/>
                    </a:cubicBezTo>
                    <a:lnTo>
                      <a:pt x="22" y="57"/>
                    </a:lnTo>
                    <a:lnTo>
                      <a:pt x="22" y="60"/>
                    </a:lnTo>
                    <a:lnTo>
                      <a:pt x="24" y="60"/>
                    </a:lnTo>
                    <a:lnTo>
                      <a:pt x="26" y="60"/>
                    </a:lnTo>
                    <a:lnTo>
                      <a:pt x="27" y="61"/>
                    </a:lnTo>
                    <a:lnTo>
                      <a:pt x="28" y="63"/>
                    </a:lnTo>
                    <a:lnTo>
                      <a:pt x="29" y="62"/>
                    </a:lnTo>
                    <a:lnTo>
                      <a:pt x="31" y="62"/>
                    </a:lnTo>
                    <a:lnTo>
                      <a:pt x="33" y="61"/>
                    </a:lnTo>
                    <a:lnTo>
                      <a:pt x="35" y="60"/>
                    </a:lnTo>
                    <a:lnTo>
                      <a:pt x="37" y="61"/>
                    </a:lnTo>
                    <a:lnTo>
                      <a:pt x="34" y="65"/>
                    </a:lnTo>
                    <a:lnTo>
                      <a:pt x="28" y="71"/>
                    </a:lnTo>
                    <a:lnTo>
                      <a:pt x="7" y="123"/>
                    </a:lnTo>
                    <a:lnTo>
                      <a:pt x="7" y="125"/>
                    </a:lnTo>
                    <a:lnTo>
                      <a:pt x="8" y="127"/>
                    </a:lnTo>
                    <a:lnTo>
                      <a:pt x="9" y="129"/>
                    </a:lnTo>
                    <a:lnTo>
                      <a:pt x="9" y="131"/>
                    </a:lnTo>
                    <a:lnTo>
                      <a:pt x="10" y="134"/>
                    </a:lnTo>
                    <a:lnTo>
                      <a:pt x="11" y="134"/>
                    </a:lnTo>
                    <a:lnTo>
                      <a:pt x="12" y="136"/>
                    </a:lnTo>
                    <a:lnTo>
                      <a:pt x="13" y="139"/>
                    </a:lnTo>
                    <a:lnTo>
                      <a:pt x="14" y="141"/>
                    </a:lnTo>
                    <a:lnTo>
                      <a:pt x="15" y="143"/>
                    </a:lnTo>
                    <a:lnTo>
                      <a:pt x="15" y="145"/>
                    </a:lnTo>
                    <a:lnTo>
                      <a:pt x="16" y="147"/>
                    </a:lnTo>
                    <a:lnTo>
                      <a:pt x="16" y="150"/>
                    </a:lnTo>
                    <a:lnTo>
                      <a:pt x="18" y="151"/>
                    </a:lnTo>
                    <a:lnTo>
                      <a:pt x="19" y="152"/>
                    </a:lnTo>
                    <a:lnTo>
                      <a:pt x="20" y="154"/>
                    </a:lnTo>
                    <a:lnTo>
                      <a:pt x="21" y="154"/>
                    </a:lnTo>
                    <a:lnTo>
                      <a:pt x="22" y="156"/>
                    </a:lnTo>
                    <a:lnTo>
                      <a:pt x="24" y="158"/>
                    </a:lnTo>
                    <a:lnTo>
                      <a:pt x="27" y="159"/>
                    </a:lnTo>
                    <a:lnTo>
                      <a:pt x="32" y="159"/>
                    </a:lnTo>
                    <a:lnTo>
                      <a:pt x="109" y="167"/>
                    </a:lnTo>
                    <a:lnTo>
                      <a:pt x="109" y="165"/>
                    </a:lnTo>
                    <a:lnTo>
                      <a:pt x="110" y="163"/>
                    </a:lnTo>
                    <a:lnTo>
                      <a:pt x="111" y="162"/>
                    </a:lnTo>
                    <a:lnTo>
                      <a:pt x="113" y="162"/>
                    </a:lnTo>
                    <a:lnTo>
                      <a:pt x="113" y="160"/>
                    </a:lnTo>
                    <a:lnTo>
                      <a:pt x="114" y="158"/>
                    </a:lnTo>
                    <a:lnTo>
                      <a:pt x="115" y="157"/>
                    </a:lnTo>
                    <a:lnTo>
                      <a:pt x="116" y="155"/>
                    </a:lnTo>
                    <a:lnTo>
                      <a:pt x="117" y="153"/>
                    </a:lnTo>
                    <a:lnTo>
                      <a:pt x="118" y="151"/>
                    </a:lnTo>
                    <a:lnTo>
                      <a:pt x="119" y="149"/>
                    </a:lnTo>
                    <a:lnTo>
                      <a:pt x="121" y="148"/>
                    </a:lnTo>
                    <a:lnTo>
                      <a:pt x="122" y="145"/>
                    </a:lnTo>
                    <a:lnTo>
                      <a:pt x="121" y="143"/>
                    </a:lnTo>
                    <a:lnTo>
                      <a:pt x="120" y="141"/>
                    </a:lnTo>
                    <a:lnTo>
                      <a:pt x="120" y="139"/>
                    </a:lnTo>
                    <a:lnTo>
                      <a:pt x="121" y="137"/>
                    </a:lnTo>
                    <a:lnTo>
                      <a:pt x="122" y="134"/>
                    </a:lnTo>
                    <a:lnTo>
                      <a:pt x="123" y="133"/>
                    </a:lnTo>
                    <a:lnTo>
                      <a:pt x="123" y="131"/>
                    </a:lnTo>
                    <a:lnTo>
                      <a:pt x="125" y="130"/>
                    </a:lnTo>
                    <a:lnTo>
                      <a:pt x="126" y="129"/>
                    </a:lnTo>
                    <a:lnTo>
                      <a:pt x="128" y="129"/>
                    </a:lnTo>
                    <a:lnTo>
                      <a:pt x="128" y="127"/>
                    </a:lnTo>
                    <a:lnTo>
                      <a:pt x="129" y="126"/>
                    </a:lnTo>
                    <a:lnTo>
                      <a:pt x="131" y="125"/>
                    </a:lnTo>
                    <a:lnTo>
                      <a:pt x="132" y="124"/>
                    </a:lnTo>
                    <a:lnTo>
                      <a:pt x="132" y="122"/>
                    </a:lnTo>
                    <a:lnTo>
                      <a:pt x="132" y="121"/>
                    </a:lnTo>
                    <a:lnTo>
                      <a:pt x="133" y="119"/>
                    </a:lnTo>
                    <a:lnTo>
                      <a:pt x="133" y="116"/>
                    </a:lnTo>
                    <a:lnTo>
                      <a:pt x="133" y="114"/>
                    </a:lnTo>
                    <a:lnTo>
                      <a:pt x="132" y="111"/>
                    </a:lnTo>
                    <a:lnTo>
                      <a:pt x="130" y="108"/>
                    </a:lnTo>
                    <a:lnTo>
                      <a:pt x="130" y="108"/>
                    </a:lnTo>
                    <a:lnTo>
                      <a:pt x="130" y="108"/>
                    </a:lnTo>
                    <a:lnTo>
                      <a:pt x="129" y="107"/>
                    </a:lnTo>
                    <a:lnTo>
                      <a:pt x="130" y="107"/>
                    </a:lnTo>
                    <a:lnTo>
                      <a:pt x="131" y="105"/>
                    </a:lnTo>
                    <a:lnTo>
                      <a:pt x="133" y="105"/>
                    </a:lnTo>
                    <a:lnTo>
                      <a:pt x="135" y="103"/>
                    </a:lnTo>
                    <a:lnTo>
                      <a:pt x="136" y="101"/>
                    </a:lnTo>
                    <a:lnTo>
                      <a:pt x="138" y="101"/>
                    </a:lnTo>
                    <a:lnTo>
                      <a:pt x="140" y="98"/>
                    </a:lnTo>
                    <a:lnTo>
                      <a:pt x="142" y="98"/>
                    </a:lnTo>
                    <a:lnTo>
                      <a:pt x="143" y="97"/>
                    </a:lnTo>
                    <a:lnTo>
                      <a:pt x="145" y="97"/>
                    </a:lnTo>
                    <a:lnTo>
                      <a:pt x="146" y="95"/>
                    </a:lnTo>
                    <a:lnTo>
                      <a:pt x="148" y="95"/>
                    </a:lnTo>
                    <a:lnTo>
                      <a:pt x="148" y="92"/>
                    </a:lnTo>
                    <a:lnTo>
                      <a:pt x="149" y="91"/>
                    </a:lnTo>
                    <a:lnTo>
                      <a:pt x="150" y="89"/>
                    </a:lnTo>
                    <a:lnTo>
                      <a:pt x="150" y="87"/>
                    </a:lnTo>
                    <a:lnTo>
                      <a:pt x="151" y="84"/>
                    </a:lnTo>
                    <a:lnTo>
                      <a:pt x="153" y="83"/>
                    </a:lnTo>
                    <a:lnTo>
                      <a:pt x="153" y="81"/>
                    </a:lnTo>
                    <a:lnTo>
                      <a:pt x="153" y="79"/>
                    </a:lnTo>
                    <a:lnTo>
                      <a:pt x="155" y="79"/>
                    </a:lnTo>
                    <a:lnTo>
                      <a:pt x="156" y="78"/>
                    </a:lnTo>
                    <a:lnTo>
                      <a:pt x="156" y="75"/>
                    </a:lnTo>
                    <a:lnTo>
                      <a:pt x="157" y="73"/>
                    </a:lnTo>
                    <a:lnTo>
                      <a:pt x="159" y="73"/>
                    </a:lnTo>
                    <a:lnTo>
                      <a:pt x="159" y="71"/>
                    </a:lnTo>
                    <a:lnTo>
                      <a:pt x="159" y="69"/>
                    </a:lnTo>
                    <a:lnTo>
                      <a:pt x="161" y="68"/>
                    </a:lnTo>
                    <a:lnTo>
                      <a:pt x="161" y="67"/>
                    </a:lnTo>
                    <a:lnTo>
                      <a:pt x="161" y="65"/>
                    </a:lnTo>
                    <a:lnTo>
                      <a:pt x="160" y="63"/>
                    </a:lnTo>
                    <a:lnTo>
                      <a:pt x="161" y="62"/>
                    </a:lnTo>
                    <a:lnTo>
                      <a:pt x="162" y="60"/>
                    </a:lnTo>
                    <a:lnTo>
                      <a:pt x="163" y="58"/>
                    </a:lnTo>
                    <a:lnTo>
                      <a:pt x="163" y="56"/>
                    </a:lnTo>
                    <a:lnTo>
                      <a:pt x="163" y="56"/>
                    </a:lnTo>
                    <a:lnTo>
                      <a:pt x="162" y="54"/>
                    </a:lnTo>
                    <a:lnTo>
                      <a:pt x="162" y="53"/>
                    </a:lnTo>
                    <a:lnTo>
                      <a:pt x="160" y="53"/>
                    </a:lnTo>
                    <a:lnTo>
                      <a:pt x="158" y="53"/>
                    </a:lnTo>
                    <a:lnTo>
                      <a:pt x="157" y="53"/>
                    </a:lnTo>
                    <a:lnTo>
                      <a:pt x="156" y="51"/>
                    </a:lnTo>
                    <a:lnTo>
                      <a:pt x="155" y="50"/>
                    </a:lnTo>
                    <a:lnTo>
                      <a:pt x="154" y="48"/>
                    </a:lnTo>
                    <a:lnTo>
                      <a:pt x="152" y="48"/>
                    </a:lnTo>
                    <a:lnTo>
                      <a:pt x="150" y="48"/>
                    </a:lnTo>
                    <a:lnTo>
                      <a:pt x="150" y="47"/>
                    </a:lnTo>
                    <a:lnTo>
                      <a:pt x="148" y="47"/>
                    </a:lnTo>
                    <a:lnTo>
                      <a:pt x="147" y="46"/>
                    </a:lnTo>
                    <a:lnTo>
                      <a:pt x="145" y="47"/>
                    </a:lnTo>
                    <a:lnTo>
                      <a:pt x="142" y="48"/>
                    </a:lnTo>
                    <a:lnTo>
                      <a:pt x="141" y="46"/>
                    </a:lnTo>
                    <a:lnTo>
                      <a:pt x="138" y="46"/>
                    </a:lnTo>
                    <a:lnTo>
                      <a:pt x="135" y="48"/>
                    </a:lnTo>
                    <a:lnTo>
                      <a:pt x="134" y="52"/>
                    </a:lnTo>
                    <a:lnTo>
                      <a:pt x="134" y="54"/>
                    </a:lnTo>
                    <a:lnTo>
                      <a:pt x="136" y="58"/>
                    </a:lnTo>
                    <a:lnTo>
                      <a:pt x="139" y="58"/>
                    </a:lnTo>
                    <a:lnTo>
                      <a:pt x="142" y="59"/>
                    </a:lnTo>
                    <a:lnTo>
                      <a:pt x="140" y="60"/>
                    </a:lnTo>
                    <a:lnTo>
                      <a:pt x="136" y="59"/>
                    </a:lnTo>
                    <a:lnTo>
                      <a:pt x="134" y="58"/>
                    </a:lnTo>
                    <a:lnTo>
                      <a:pt x="134" y="60"/>
                    </a:lnTo>
                    <a:lnTo>
                      <a:pt x="131" y="60"/>
                    </a:lnTo>
                    <a:lnTo>
                      <a:pt x="129" y="57"/>
                    </a:lnTo>
                    <a:lnTo>
                      <a:pt x="129" y="60"/>
                    </a:lnTo>
                    <a:lnTo>
                      <a:pt x="129" y="61"/>
                    </a:lnTo>
                    <a:lnTo>
                      <a:pt x="127" y="61"/>
                    </a:lnTo>
                    <a:lnTo>
                      <a:pt x="126" y="60"/>
                    </a:lnTo>
                    <a:lnTo>
                      <a:pt x="125" y="62"/>
                    </a:lnTo>
                    <a:lnTo>
                      <a:pt x="124" y="65"/>
                    </a:lnTo>
                    <a:lnTo>
                      <a:pt x="121" y="67"/>
                    </a:lnTo>
                    <a:lnTo>
                      <a:pt x="121" y="65"/>
                    </a:lnTo>
                    <a:lnTo>
                      <a:pt x="122" y="62"/>
                    </a:lnTo>
                    <a:lnTo>
                      <a:pt x="119" y="63"/>
                    </a:lnTo>
                    <a:lnTo>
                      <a:pt x="115" y="63"/>
                    </a:lnTo>
                    <a:lnTo>
                      <a:pt x="116" y="65"/>
                    </a:lnTo>
                    <a:lnTo>
                      <a:pt x="112" y="63"/>
                    </a:lnTo>
                    <a:lnTo>
                      <a:pt x="109" y="63"/>
                    </a:lnTo>
                    <a:lnTo>
                      <a:pt x="107" y="63"/>
                    </a:lnTo>
                    <a:lnTo>
                      <a:pt x="105" y="62"/>
                    </a:lnTo>
                    <a:lnTo>
                      <a:pt x="103" y="63"/>
                    </a:lnTo>
                    <a:lnTo>
                      <a:pt x="103" y="65"/>
                    </a:lnTo>
                    <a:lnTo>
                      <a:pt x="102" y="66"/>
                    </a:lnTo>
                    <a:lnTo>
                      <a:pt x="102" y="69"/>
                    </a:lnTo>
                    <a:lnTo>
                      <a:pt x="100" y="67"/>
                    </a:lnTo>
                    <a:lnTo>
                      <a:pt x="100" y="64"/>
                    </a:lnTo>
                    <a:lnTo>
                      <a:pt x="100" y="62"/>
                    </a:lnTo>
                    <a:lnTo>
                      <a:pt x="104" y="62"/>
                    </a:lnTo>
                    <a:lnTo>
                      <a:pt x="107" y="61"/>
                    </a:lnTo>
                    <a:lnTo>
                      <a:pt x="107" y="59"/>
                    </a:lnTo>
                    <a:lnTo>
                      <a:pt x="104" y="57"/>
                    </a:lnTo>
                    <a:lnTo>
                      <a:pt x="103" y="54"/>
                    </a:lnTo>
                    <a:lnTo>
                      <a:pt x="101" y="52"/>
                    </a:lnTo>
                    <a:lnTo>
                      <a:pt x="99" y="52"/>
                    </a:lnTo>
                    <a:lnTo>
                      <a:pt x="97" y="54"/>
                    </a:lnTo>
                    <a:lnTo>
                      <a:pt x="93" y="55"/>
                    </a:lnTo>
                    <a:lnTo>
                      <a:pt x="91" y="57"/>
                    </a:lnTo>
                    <a:lnTo>
                      <a:pt x="89" y="58"/>
                    </a:lnTo>
                    <a:lnTo>
                      <a:pt x="88" y="54"/>
                    </a:lnTo>
                    <a:cubicBezTo>
                      <a:pt x="88" y="54"/>
                      <a:pt x="88" y="54"/>
                      <a:pt x="88" y="53"/>
                    </a:cubicBezTo>
                    <a:lnTo>
                      <a:pt x="88" y="53"/>
                    </a:lnTo>
                    <a:lnTo>
                      <a:pt x="87" y="52"/>
                    </a:lnTo>
                    <a:lnTo>
                      <a:pt x="86" y="51"/>
                    </a:lnTo>
                    <a:lnTo>
                      <a:pt x="85" y="50"/>
                    </a:lnTo>
                    <a:lnTo>
                      <a:pt x="84" y="49"/>
                    </a:lnTo>
                    <a:lnTo>
                      <a:pt x="83" y="49"/>
                    </a:lnTo>
                    <a:lnTo>
                      <a:pt x="82" y="48"/>
                    </a:lnTo>
                    <a:lnTo>
                      <a:pt x="82" y="47"/>
                    </a:lnTo>
                    <a:lnTo>
                      <a:pt x="81" y="46"/>
                    </a:lnTo>
                    <a:lnTo>
                      <a:pt x="80" y="46"/>
                    </a:lnTo>
                    <a:lnTo>
                      <a:pt x="79" y="45"/>
                    </a:lnTo>
                    <a:lnTo>
                      <a:pt x="79" y="43"/>
                    </a:lnTo>
                    <a:lnTo>
                      <a:pt x="79" y="42"/>
                    </a:lnTo>
                    <a:lnTo>
                      <a:pt x="78" y="41"/>
                    </a:lnTo>
                    <a:lnTo>
                      <a:pt x="78" y="40"/>
                    </a:lnTo>
                    <a:lnTo>
                      <a:pt x="77" y="39"/>
                    </a:lnTo>
                    <a:lnTo>
                      <a:pt x="77" y="38"/>
                    </a:lnTo>
                    <a:lnTo>
                      <a:pt x="76" y="37"/>
                    </a:lnTo>
                    <a:lnTo>
                      <a:pt x="76" y="36"/>
                    </a:lnTo>
                    <a:lnTo>
                      <a:pt x="75" y="35"/>
                    </a:lnTo>
                    <a:lnTo>
                      <a:pt x="75" y="34"/>
                    </a:lnTo>
                    <a:lnTo>
                      <a:pt x="75" y="32"/>
                    </a:lnTo>
                    <a:lnTo>
                      <a:pt x="75" y="31"/>
                    </a:lnTo>
                    <a:lnTo>
                      <a:pt x="74" y="30"/>
                    </a:lnTo>
                    <a:lnTo>
                      <a:pt x="74" y="29"/>
                    </a:lnTo>
                    <a:lnTo>
                      <a:pt x="74" y="28"/>
                    </a:lnTo>
                    <a:lnTo>
                      <a:pt x="74" y="27"/>
                    </a:lnTo>
                    <a:lnTo>
                      <a:pt x="73" y="26"/>
                    </a:lnTo>
                    <a:lnTo>
                      <a:pt x="72" y="25"/>
                    </a:lnTo>
                    <a:lnTo>
                      <a:pt x="71" y="25"/>
                    </a:lnTo>
                    <a:lnTo>
                      <a:pt x="71" y="24"/>
                    </a:lnTo>
                    <a:lnTo>
                      <a:pt x="70" y="23"/>
                    </a:lnTo>
                    <a:lnTo>
                      <a:pt x="70" y="21"/>
                    </a:lnTo>
                    <a:lnTo>
                      <a:pt x="69" y="21"/>
                    </a:lnTo>
                    <a:lnTo>
                      <a:pt x="68" y="20"/>
                    </a:lnTo>
                    <a:lnTo>
                      <a:pt x="68" y="19"/>
                    </a:lnTo>
                    <a:lnTo>
                      <a:pt x="68" y="17"/>
                    </a:lnTo>
                    <a:lnTo>
                      <a:pt x="67" y="17"/>
                    </a:lnTo>
                    <a:lnTo>
                      <a:pt x="65" y="17"/>
                    </a:lnTo>
                    <a:lnTo>
                      <a:pt x="64" y="16"/>
                    </a:lnTo>
                    <a:lnTo>
                      <a:pt x="63" y="16"/>
                    </a:lnTo>
                    <a:lnTo>
                      <a:pt x="63" y="15"/>
                    </a:lnTo>
                    <a:lnTo>
                      <a:pt x="62" y="14"/>
                    </a:lnTo>
                    <a:lnTo>
                      <a:pt x="61" y="14"/>
                    </a:lnTo>
                    <a:lnTo>
                      <a:pt x="60" y="13"/>
                    </a:lnTo>
                    <a:lnTo>
                      <a:pt x="59" y="12"/>
                    </a:lnTo>
                    <a:lnTo>
                      <a:pt x="58" y="12"/>
                    </a:lnTo>
                    <a:lnTo>
                      <a:pt x="57" y="11"/>
                    </a:lnTo>
                    <a:lnTo>
                      <a:pt x="56" y="11"/>
                    </a:lnTo>
                    <a:lnTo>
                      <a:pt x="55" y="11"/>
                    </a:lnTo>
                    <a:lnTo>
                      <a:pt x="53" y="10"/>
                    </a:lnTo>
                    <a:lnTo>
                      <a:pt x="52" y="9"/>
                    </a:lnTo>
                    <a:lnTo>
                      <a:pt x="52" y="7"/>
                    </a:lnTo>
                    <a:lnTo>
                      <a:pt x="52" y="5"/>
                    </a:lnTo>
                    <a:lnTo>
                      <a:pt x="53" y="4"/>
                    </a:lnTo>
                    <a:lnTo>
                      <a:pt x="53" y="3"/>
                    </a:lnTo>
                    <a:close/>
                    <a:moveTo>
                      <a:pt x="88" y="51"/>
                    </a:moveTo>
                    <a:cubicBezTo>
                      <a:pt x="88" y="51"/>
                      <a:pt x="88" y="51"/>
                      <a:pt x="88" y="51"/>
                    </a:cubicBezTo>
                    <a:cubicBezTo>
                      <a:pt x="88" y="51"/>
                      <a:pt x="88" y="51"/>
                      <a:pt x="88" y="51"/>
                    </a:cubicBezTo>
                    <a:close/>
                    <a:moveTo>
                      <a:pt x="88" y="51"/>
                    </a:moveTo>
                    <a:cubicBezTo>
                      <a:pt x="88" y="51"/>
                      <a:pt x="88" y="51"/>
                      <a:pt x="88" y="51"/>
                    </a:cubicBezTo>
                    <a:cubicBezTo>
                      <a:pt x="88" y="51"/>
                      <a:pt x="88" y="51"/>
                      <a:pt x="88" y="51"/>
                    </a:cubicBezTo>
                    <a:close/>
                    <a:moveTo>
                      <a:pt x="88" y="51"/>
                    </a:moveTo>
                    <a:lnTo>
                      <a:pt x="89" y="51"/>
                    </a:lnTo>
                    <a:cubicBezTo>
                      <a:pt x="89" y="51"/>
                      <a:pt x="88" y="51"/>
                      <a:pt x="88" y="51"/>
                    </a:cubicBez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8" name="Freeform 37"/>
              <p:cNvSpPr>
                <a:spLocks/>
              </p:cNvSpPr>
              <p:nvPr/>
            </p:nvSpPr>
            <p:spPr bwMode="auto">
              <a:xfrm>
                <a:off x="7645003" y="2502574"/>
                <a:ext cx="142414" cy="104533"/>
              </a:xfrm>
              <a:custGeom>
                <a:avLst/>
                <a:gdLst/>
                <a:ahLst/>
                <a:cxnLst>
                  <a:cxn ang="0">
                    <a:pos x="5" y="0"/>
                  </a:cxn>
                  <a:cxn ang="0">
                    <a:pos x="3" y="1"/>
                  </a:cxn>
                  <a:cxn ang="0">
                    <a:pos x="3" y="2"/>
                  </a:cxn>
                  <a:cxn ang="0">
                    <a:pos x="2" y="2"/>
                  </a:cxn>
                  <a:cxn ang="0">
                    <a:pos x="1" y="3"/>
                  </a:cxn>
                  <a:cxn ang="0">
                    <a:pos x="1" y="5"/>
                  </a:cxn>
                  <a:cxn ang="0">
                    <a:pos x="1" y="7"/>
                  </a:cxn>
                  <a:cxn ang="0">
                    <a:pos x="2" y="8"/>
                  </a:cxn>
                  <a:cxn ang="0">
                    <a:pos x="3" y="8"/>
                  </a:cxn>
                  <a:cxn ang="0">
                    <a:pos x="3" y="9"/>
                  </a:cxn>
                  <a:cxn ang="0">
                    <a:pos x="1" y="9"/>
                  </a:cxn>
                  <a:cxn ang="0">
                    <a:pos x="0" y="10"/>
                  </a:cxn>
                  <a:cxn ang="0">
                    <a:pos x="1" y="11"/>
                  </a:cxn>
                  <a:cxn ang="0">
                    <a:pos x="2" y="12"/>
                  </a:cxn>
                  <a:cxn ang="0">
                    <a:pos x="3" y="13"/>
                  </a:cxn>
                  <a:cxn ang="0">
                    <a:pos x="4" y="15"/>
                  </a:cxn>
                  <a:cxn ang="0">
                    <a:pos x="4" y="16"/>
                  </a:cxn>
                  <a:cxn ang="0">
                    <a:pos x="3" y="18"/>
                  </a:cxn>
                  <a:cxn ang="0">
                    <a:pos x="2" y="18"/>
                  </a:cxn>
                  <a:cxn ang="0">
                    <a:pos x="4" y="21"/>
                  </a:cxn>
                  <a:cxn ang="0">
                    <a:pos x="5" y="22"/>
                  </a:cxn>
                  <a:cxn ang="0">
                    <a:pos x="7" y="23"/>
                  </a:cxn>
                  <a:cxn ang="0">
                    <a:pos x="9" y="23"/>
                  </a:cxn>
                  <a:cxn ang="0">
                    <a:pos x="11" y="23"/>
                  </a:cxn>
                  <a:cxn ang="0">
                    <a:pos x="12" y="22"/>
                  </a:cxn>
                  <a:cxn ang="0">
                    <a:pos x="13" y="23"/>
                  </a:cxn>
                  <a:cxn ang="0">
                    <a:pos x="15" y="23"/>
                  </a:cxn>
                  <a:cxn ang="0">
                    <a:pos x="16" y="21"/>
                  </a:cxn>
                  <a:cxn ang="0">
                    <a:pos x="17" y="21"/>
                  </a:cxn>
                  <a:cxn ang="0">
                    <a:pos x="20" y="21"/>
                  </a:cxn>
                  <a:cxn ang="0">
                    <a:pos x="21" y="20"/>
                  </a:cxn>
                  <a:cxn ang="0">
                    <a:pos x="23" y="19"/>
                  </a:cxn>
                  <a:cxn ang="0">
                    <a:pos x="24" y="18"/>
                  </a:cxn>
                  <a:cxn ang="0">
                    <a:pos x="24" y="15"/>
                  </a:cxn>
                  <a:cxn ang="0">
                    <a:pos x="25" y="15"/>
                  </a:cxn>
                  <a:cxn ang="0">
                    <a:pos x="27" y="13"/>
                  </a:cxn>
                  <a:cxn ang="0">
                    <a:pos x="27" y="11"/>
                  </a:cxn>
                  <a:cxn ang="0">
                    <a:pos x="28" y="9"/>
                  </a:cxn>
                  <a:cxn ang="0">
                    <a:pos x="29" y="8"/>
                  </a:cxn>
                  <a:cxn ang="0">
                    <a:pos x="30" y="5"/>
                  </a:cxn>
                  <a:cxn ang="0">
                    <a:pos x="31" y="4"/>
                  </a:cxn>
                  <a:cxn ang="0">
                    <a:pos x="31" y="2"/>
                  </a:cxn>
                  <a:cxn ang="0">
                    <a:pos x="30" y="2"/>
                  </a:cxn>
                  <a:cxn ang="0">
                    <a:pos x="27" y="3"/>
                  </a:cxn>
                  <a:cxn ang="0">
                    <a:pos x="26" y="3"/>
                  </a:cxn>
                  <a:cxn ang="0">
                    <a:pos x="24" y="3"/>
                  </a:cxn>
                  <a:cxn ang="0">
                    <a:pos x="23" y="2"/>
                  </a:cxn>
                  <a:cxn ang="0">
                    <a:pos x="22" y="1"/>
                  </a:cxn>
                  <a:cxn ang="0">
                    <a:pos x="20" y="1"/>
                  </a:cxn>
                  <a:cxn ang="0">
                    <a:pos x="18" y="2"/>
                  </a:cxn>
                  <a:cxn ang="0">
                    <a:pos x="16" y="3"/>
                  </a:cxn>
                  <a:cxn ang="0">
                    <a:pos x="14" y="3"/>
                  </a:cxn>
                  <a:cxn ang="0">
                    <a:pos x="12" y="3"/>
                  </a:cxn>
                  <a:cxn ang="0">
                    <a:pos x="11" y="2"/>
                  </a:cxn>
                  <a:cxn ang="0">
                    <a:pos x="8" y="2"/>
                  </a:cxn>
                  <a:cxn ang="0">
                    <a:pos x="7" y="1"/>
                  </a:cxn>
                  <a:cxn ang="0">
                    <a:pos x="6" y="1"/>
                  </a:cxn>
                  <a:cxn ang="0">
                    <a:pos x="5" y="0"/>
                  </a:cxn>
                </a:cxnLst>
                <a:rect l="0" t="0" r="r" b="b"/>
                <a:pathLst>
                  <a:path w="31" h="23">
                    <a:moveTo>
                      <a:pt x="5" y="0"/>
                    </a:moveTo>
                    <a:lnTo>
                      <a:pt x="3" y="1"/>
                    </a:lnTo>
                    <a:lnTo>
                      <a:pt x="3" y="2"/>
                    </a:lnTo>
                    <a:lnTo>
                      <a:pt x="2" y="2"/>
                    </a:lnTo>
                    <a:lnTo>
                      <a:pt x="1" y="3"/>
                    </a:lnTo>
                    <a:lnTo>
                      <a:pt x="1" y="5"/>
                    </a:lnTo>
                    <a:lnTo>
                      <a:pt x="1" y="7"/>
                    </a:lnTo>
                    <a:lnTo>
                      <a:pt x="2" y="8"/>
                    </a:lnTo>
                    <a:lnTo>
                      <a:pt x="3" y="8"/>
                    </a:lnTo>
                    <a:lnTo>
                      <a:pt x="3" y="9"/>
                    </a:lnTo>
                    <a:lnTo>
                      <a:pt x="1" y="9"/>
                    </a:lnTo>
                    <a:lnTo>
                      <a:pt x="0" y="10"/>
                    </a:lnTo>
                    <a:lnTo>
                      <a:pt x="1" y="11"/>
                    </a:lnTo>
                    <a:lnTo>
                      <a:pt x="2" y="12"/>
                    </a:lnTo>
                    <a:lnTo>
                      <a:pt x="3" y="13"/>
                    </a:lnTo>
                    <a:lnTo>
                      <a:pt x="4" y="15"/>
                    </a:lnTo>
                    <a:lnTo>
                      <a:pt x="4" y="16"/>
                    </a:lnTo>
                    <a:lnTo>
                      <a:pt x="3" y="18"/>
                    </a:lnTo>
                    <a:lnTo>
                      <a:pt x="2" y="18"/>
                    </a:lnTo>
                    <a:lnTo>
                      <a:pt x="4" y="21"/>
                    </a:lnTo>
                    <a:lnTo>
                      <a:pt x="5" y="22"/>
                    </a:lnTo>
                    <a:lnTo>
                      <a:pt x="7" y="23"/>
                    </a:lnTo>
                    <a:lnTo>
                      <a:pt x="9" y="23"/>
                    </a:lnTo>
                    <a:lnTo>
                      <a:pt x="11" y="23"/>
                    </a:lnTo>
                    <a:lnTo>
                      <a:pt x="12" y="22"/>
                    </a:lnTo>
                    <a:lnTo>
                      <a:pt x="13" y="23"/>
                    </a:lnTo>
                    <a:lnTo>
                      <a:pt x="15" y="23"/>
                    </a:lnTo>
                    <a:lnTo>
                      <a:pt x="16" y="21"/>
                    </a:lnTo>
                    <a:lnTo>
                      <a:pt x="17" y="21"/>
                    </a:lnTo>
                    <a:lnTo>
                      <a:pt x="20" y="21"/>
                    </a:lnTo>
                    <a:lnTo>
                      <a:pt x="21" y="20"/>
                    </a:lnTo>
                    <a:lnTo>
                      <a:pt x="23" y="19"/>
                    </a:lnTo>
                    <a:lnTo>
                      <a:pt x="24" y="18"/>
                    </a:lnTo>
                    <a:lnTo>
                      <a:pt x="24" y="15"/>
                    </a:lnTo>
                    <a:lnTo>
                      <a:pt x="25" y="15"/>
                    </a:lnTo>
                    <a:lnTo>
                      <a:pt x="27" y="13"/>
                    </a:lnTo>
                    <a:lnTo>
                      <a:pt x="27" y="11"/>
                    </a:lnTo>
                    <a:lnTo>
                      <a:pt x="28" y="9"/>
                    </a:lnTo>
                    <a:lnTo>
                      <a:pt x="29" y="8"/>
                    </a:lnTo>
                    <a:lnTo>
                      <a:pt x="30" y="5"/>
                    </a:lnTo>
                    <a:lnTo>
                      <a:pt x="31" y="4"/>
                    </a:lnTo>
                    <a:lnTo>
                      <a:pt x="31" y="2"/>
                    </a:lnTo>
                    <a:lnTo>
                      <a:pt x="30" y="2"/>
                    </a:lnTo>
                    <a:lnTo>
                      <a:pt x="27" y="3"/>
                    </a:lnTo>
                    <a:lnTo>
                      <a:pt x="26" y="3"/>
                    </a:lnTo>
                    <a:lnTo>
                      <a:pt x="24" y="3"/>
                    </a:lnTo>
                    <a:lnTo>
                      <a:pt x="23" y="2"/>
                    </a:lnTo>
                    <a:lnTo>
                      <a:pt x="22" y="1"/>
                    </a:lnTo>
                    <a:lnTo>
                      <a:pt x="20" y="1"/>
                    </a:lnTo>
                    <a:lnTo>
                      <a:pt x="18" y="2"/>
                    </a:lnTo>
                    <a:lnTo>
                      <a:pt x="16" y="3"/>
                    </a:lnTo>
                    <a:lnTo>
                      <a:pt x="14" y="3"/>
                    </a:lnTo>
                    <a:lnTo>
                      <a:pt x="12" y="3"/>
                    </a:lnTo>
                    <a:lnTo>
                      <a:pt x="11" y="2"/>
                    </a:lnTo>
                    <a:lnTo>
                      <a:pt x="8" y="2"/>
                    </a:lnTo>
                    <a:lnTo>
                      <a:pt x="7" y="1"/>
                    </a:lnTo>
                    <a:lnTo>
                      <a:pt x="6" y="1"/>
                    </a:lnTo>
                    <a:lnTo>
                      <a:pt x="5"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19" name="Freeform 38"/>
              <p:cNvSpPr>
                <a:spLocks/>
              </p:cNvSpPr>
              <p:nvPr/>
            </p:nvSpPr>
            <p:spPr bwMode="auto">
              <a:xfrm>
                <a:off x="7645003" y="2502574"/>
                <a:ext cx="142414" cy="104533"/>
              </a:xfrm>
              <a:custGeom>
                <a:avLst/>
                <a:gdLst/>
                <a:ahLst/>
                <a:cxnLst>
                  <a:cxn ang="0">
                    <a:pos x="5" y="0"/>
                  </a:cxn>
                  <a:cxn ang="0">
                    <a:pos x="3" y="1"/>
                  </a:cxn>
                  <a:cxn ang="0">
                    <a:pos x="3" y="2"/>
                  </a:cxn>
                  <a:cxn ang="0">
                    <a:pos x="2" y="2"/>
                  </a:cxn>
                  <a:cxn ang="0">
                    <a:pos x="1" y="3"/>
                  </a:cxn>
                  <a:cxn ang="0">
                    <a:pos x="1" y="5"/>
                  </a:cxn>
                  <a:cxn ang="0">
                    <a:pos x="1" y="7"/>
                  </a:cxn>
                  <a:cxn ang="0">
                    <a:pos x="2" y="8"/>
                  </a:cxn>
                  <a:cxn ang="0">
                    <a:pos x="3" y="8"/>
                  </a:cxn>
                  <a:cxn ang="0">
                    <a:pos x="3" y="9"/>
                  </a:cxn>
                  <a:cxn ang="0">
                    <a:pos x="1" y="9"/>
                  </a:cxn>
                  <a:cxn ang="0">
                    <a:pos x="0" y="10"/>
                  </a:cxn>
                  <a:cxn ang="0">
                    <a:pos x="1" y="11"/>
                  </a:cxn>
                  <a:cxn ang="0">
                    <a:pos x="2" y="12"/>
                  </a:cxn>
                  <a:cxn ang="0">
                    <a:pos x="3" y="13"/>
                  </a:cxn>
                  <a:cxn ang="0">
                    <a:pos x="4" y="15"/>
                  </a:cxn>
                  <a:cxn ang="0">
                    <a:pos x="4" y="16"/>
                  </a:cxn>
                  <a:cxn ang="0">
                    <a:pos x="3" y="18"/>
                  </a:cxn>
                  <a:cxn ang="0">
                    <a:pos x="2" y="18"/>
                  </a:cxn>
                  <a:cxn ang="0">
                    <a:pos x="4" y="21"/>
                  </a:cxn>
                  <a:cxn ang="0">
                    <a:pos x="5" y="22"/>
                  </a:cxn>
                  <a:cxn ang="0">
                    <a:pos x="7" y="23"/>
                  </a:cxn>
                  <a:cxn ang="0">
                    <a:pos x="9" y="23"/>
                  </a:cxn>
                  <a:cxn ang="0">
                    <a:pos x="11" y="23"/>
                  </a:cxn>
                  <a:cxn ang="0">
                    <a:pos x="12" y="22"/>
                  </a:cxn>
                  <a:cxn ang="0">
                    <a:pos x="13" y="23"/>
                  </a:cxn>
                  <a:cxn ang="0">
                    <a:pos x="15" y="23"/>
                  </a:cxn>
                  <a:cxn ang="0">
                    <a:pos x="16" y="21"/>
                  </a:cxn>
                  <a:cxn ang="0">
                    <a:pos x="17" y="21"/>
                  </a:cxn>
                  <a:cxn ang="0">
                    <a:pos x="20" y="21"/>
                  </a:cxn>
                  <a:cxn ang="0">
                    <a:pos x="21" y="20"/>
                  </a:cxn>
                  <a:cxn ang="0">
                    <a:pos x="23" y="19"/>
                  </a:cxn>
                  <a:cxn ang="0">
                    <a:pos x="24" y="18"/>
                  </a:cxn>
                  <a:cxn ang="0">
                    <a:pos x="24" y="15"/>
                  </a:cxn>
                  <a:cxn ang="0">
                    <a:pos x="25" y="15"/>
                  </a:cxn>
                  <a:cxn ang="0">
                    <a:pos x="27" y="13"/>
                  </a:cxn>
                  <a:cxn ang="0">
                    <a:pos x="27" y="11"/>
                  </a:cxn>
                  <a:cxn ang="0">
                    <a:pos x="28" y="9"/>
                  </a:cxn>
                  <a:cxn ang="0">
                    <a:pos x="29" y="8"/>
                  </a:cxn>
                  <a:cxn ang="0">
                    <a:pos x="30" y="5"/>
                  </a:cxn>
                  <a:cxn ang="0">
                    <a:pos x="31" y="4"/>
                  </a:cxn>
                  <a:cxn ang="0">
                    <a:pos x="31" y="2"/>
                  </a:cxn>
                  <a:cxn ang="0">
                    <a:pos x="30" y="2"/>
                  </a:cxn>
                  <a:cxn ang="0">
                    <a:pos x="27" y="3"/>
                  </a:cxn>
                  <a:cxn ang="0">
                    <a:pos x="26" y="3"/>
                  </a:cxn>
                  <a:cxn ang="0">
                    <a:pos x="24" y="3"/>
                  </a:cxn>
                  <a:cxn ang="0">
                    <a:pos x="23" y="2"/>
                  </a:cxn>
                  <a:cxn ang="0">
                    <a:pos x="22" y="1"/>
                  </a:cxn>
                  <a:cxn ang="0">
                    <a:pos x="20" y="1"/>
                  </a:cxn>
                  <a:cxn ang="0">
                    <a:pos x="18" y="2"/>
                  </a:cxn>
                  <a:cxn ang="0">
                    <a:pos x="16" y="3"/>
                  </a:cxn>
                  <a:cxn ang="0">
                    <a:pos x="14" y="3"/>
                  </a:cxn>
                  <a:cxn ang="0">
                    <a:pos x="12" y="3"/>
                  </a:cxn>
                  <a:cxn ang="0">
                    <a:pos x="11" y="2"/>
                  </a:cxn>
                  <a:cxn ang="0">
                    <a:pos x="8" y="2"/>
                  </a:cxn>
                  <a:cxn ang="0">
                    <a:pos x="7" y="1"/>
                  </a:cxn>
                  <a:cxn ang="0">
                    <a:pos x="6" y="1"/>
                  </a:cxn>
                  <a:cxn ang="0">
                    <a:pos x="5" y="0"/>
                  </a:cxn>
                </a:cxnLst>
                <a:rect l="0" t="0" r="r" b="b"/>
                <a:pathLst>
                  <a:path w="31" h="23">
                    <a:moveTo>
                      <a:pt x="5" y="0"/>
                    </a:moveTo>
                    <a:lnTo>
                      <a:pt x="3" y="1"/>
                    </a:lnTo>
                    <a:lnTo>
                      <a:pt x="3" y="2"/>
                    </a:lnTo>
                    <a:lnTo>
                      <a:pt x="2" y="2"/>
                    </a:lnTo>
                    <a:lnTo>
                      <a:pt x="1" y="3"/>
                    </a:lnTo>
                    <a:lnTo>
                      <a:pt x="1" y="5"/>
                    </a:lnTo>
                    <a:lnTo>
                      <a:pt x="1" y="7"/>
                    </a:lnTo>
                    <a:lnTo>
                      <a:pt x="2" y="8"/>
                    </a:lnTo>
                    <a:lnTo>
                      <a:pt x="3" y="8"/>
                    </a:lnTo>
                    <a:lnTo>
                      <a:pt x="3" y="9"/>
                    </a:lnTo>
                    <a:lnTo>
                      <a:pt x="1" y="9"/>
                    </a:lnTo>
                    <a:lnTo>
                      <a:pt x="0" y="10"/>
                    </a:lnTo>
                    <a:lnTo>
                      <a:pt x="1" y="11"/>
                    </a:lnTo>
                    <a:lnTo>
                      <a:pt x="2" y="12"/>
                    </a:lnTo>
                    <a:lnTo>
                      <a:pt x="3" y="13"/>
                    </a:lnTo>
                    <a:lnTo>
                      <a:pt x="4" y="15"/>
                    </a:lnTo>
                    <a:lnTo>
                      <a:pt x="4" y="16"/>
                    </a:lnTo>
                    <a:lnTo>
                      <a:pt x="3" y="18"/>
                    </a:lnTo>
                    <a:lnTo>
                      <a:pt x="2" y="18"/>
                    </a:lnTo>
                    <a:lnTo>
                      <a:pt x="4" y="21"/>
                    </a:lnTo>
                    <a:lnTo>
                      <a:pt x="5" y="22"/>
                    </a:lnTo>
                    <a:lnTo>
                      <a:pt x="7" y="23"/>
                    </a:lnTo>
                    <a:lnTo>
                      <a:pt x="9" y="23"/>
                    </a:lnTo>
                    <a:lnTo>
                      <a:pt x="11" y="23"/>
                    </a:lnTo>
                    <a:lnTo>
                      <a:pt x="12" y="22"/>
                    </a:lnTo>
                    <a:lnTo>
                      <a:pt x="13" y="23"/>
                    </a:lnTo>
                    <a:lnTo>
                      <a:pt x="15" y="23"/>
                    </a:lnTo>
                    <a:lnTo>
                      <a:pt x="16" y="21"/>
                    </a:lnTo>
                    <a:lnTo>
                      <a:pt x="17" y="21"/>
                    </a:lnTo>
                    <a:lnTo>
                      <a:pt x="20" y="21"/>
                    </a:lnTo>
                    <a:lnTo>
                      <a:pt x="21" y="20"/>
                    </a:lnTo>
                    <a:lnTo>
                      <a:pt x="23" y="19"/>
                    </a:lnTo>
                    <a:lnTo>
                      <a:pt x="24" y="18"/>
                    </a:lnTo>
                    <a:lnTo>
                      <a:pt x="24" y="15"/>
                    </a:lnTo>
                    <a:lnTo>
                      <a:pt x="25" y="15"/>
                    </a:lnTo>
                    <a:lnTo>
                      <a:pt x="27" y="13"/>
                    </a:lnTo>
                    <a:lnTo>
                      <a:pt x="27" y="11"/>
                    </a:lnTo>
                    <a:lnTo>
                      <a:pt x="28" y="9"/>
                    </a:lnTo>
                    <a:lnTo>
                      <a:pt x="29" y="8"/>
                    </a:lnTo>
                    <a:lnTo>
                      <a:pt x="30" y="5"/>
                    </a:lnTo>
                    <a:lnTo>
                      <a:pt x="31" y="4"/>
                    </a:lnTo>
                    <a:lnTo>
                      <a:pt x="31" y="2"/>
                    </a:lnTo>
                    <a:lnTo>
                      <a:pt x="30" y="2"/>
                    </a:lnTo>
                    <a:lnTo>
                      <a:pt x="27" y="3"/>
                    </a:lnTo>
                    <a:lnTo>
                      <a:pt x="26" y="3"/>
                    </a:lnTo>
                    <a:lnTo>
                      <a:pt x="24" y="3"/>
                    </a:lnTo>
                    <a:lnTo>
                      <a:pt x="23" y="2"/>
                    </a:lnTo>
                    <a:lnTo>
                      <a:pt x="22" y="1"/>
                    </a:lnTo>
                    <a:lnTo>
                      <a:pt x="20" y="1"/>
                    </a:lnTo>
                    <a:lnTo>
                      <a:pt x="18" y="2"/>
                    </a:lnTo>
                    <a:lnTo>
                      <a:pt x="16" y="3"/>
                    </a:lnTo>
                    <a:lnTo>
                      <a:pt x="14" y="3"/>
                    </a:lnTo>
                    <a:lnTo>
                      <a:pt x="12" y="3"/>
                    </a:lnTo>
                    <a:lnTo>
                      <a:pt x="11" y="2"/>
                    </a:lnTo>
                    <a:lnTo>
                      <a:pt x="8" y="2"/>
                    </a:lnTo>
                    <a:lnTo>
                      <a:pt x="7" y="1"/>
                    </a:lnTo>
                    <a:lnTo>
                      <a:pt x="6" y="1"/>
                    </a:lnTo>
                    <a:lnTo>
                      <a:pt x="5"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20" name="Freeform 39"/>
              <p:cNvSpPr>
                <a:spLocks/>
              </p:cNvSpPr>
              <p:nvPr/>
            </p:nvSpPr>
            <p:spPr bwMode="auto">
              <a:xfrm>
                <a:off x="7580473" y="2529263"/>
                <a:ext cx="37828" cy="46706"/>
              </a:xfrm>
              <a:custGeom>
                <a:avLst/>
                <a:gdLst/>
                <a:ahLst/>
                <a:cxnLst>
                  <a:cxn ang="0">
                    <a:pos x="3" y="1"/>
                  </a:cxn>
                  <a:cxn ang="0">
                    <a:pos x="3" y="3"/>
                  </a:cxn>
                  <a:cxn ang="0">
                    <a:pos x="2" y="5"/>
                  </a:cxn>
                  <a:cxn ang="0">
                    <a:pos x="2" y="5"/>
                  </a:cxn>
                  <a:cxn ang="0">
                    <a:pos x="2" y="7"/>
                  </a:cxn>
                  <a:cxn ang="0">
                    <a:pos x="1" y="8"/>
                  </a:cxn>
                  <a:cxn ang="0">
                    <a:pos x="0" y="8"/>
                  </a:cxn>
                  <a:cxn ang="0">
                    <a:pos x="0" y="9"/>
                  </a:cxn>
                  <a:cxn ang="0">
                    <a:pos x="1" y="10"/>
                  </a:cxn>
                  <a:cxn ang="0">
                    <a:pos x="2" y="10"/>
                  </a:cxn>
                  <a:cxn ang="0">
                    <a:pos x="4" y="9"/>
                  </a:cxn>
                  <a:cxn ang="0">
                    <a:pos x="5" y="8"/>
                  </a:cxn>
                  <a:cxn ang="0">
                    <a:pos x="7" y="6"/>
                  </a:cxn>
                  <a:cxn ang="0">
                    <a:pos x="7" y="4"/>
                  </a:cxn>
                  <a:cxn ang="0">
                    <a:pos x="8" y="3"/>
                  </a:cxn>
                  <a:cxn ang="0">
                    <a:pos x="7" y="2"/>
                  </a:cxn>
                  <a:cxn ang="0">
                    <a:pos x="5" y="0"/>
                  </a:cxn>
                  <a:cxn ang="0">
                    <a:pos x="4" y="1"/>
                  </a:cxn>
                  <a:cxn ang="0">
                    <a:pos x="3" y="1"/>
                  </a:cxn>
                </a:cxnLst>
                <a:rect l="0" t="0" r="r" b="b"/>
                <a:pathLst>
                  <a:path w="8" h="10">
                    <a:moveTo>
                      <a:pt x="3" y="1"/>
                    </a:moveTo>
                    <a:lnTo>
                      <a:pt x="3" y="3"/>
                    </a:lnTo>
                    <a:lnTo>
                      <a:pt x="2" y="5"/>
                    </a:lnTo>
                    <a:lnTo>
                      <a:pt x="2" y="5"/>
                    </a:lnTo>
                    <a:lnTo>
                      <a:pt x="2" y="7"/>
                    </a:lnTo>
                    <a:lnTo>
                      <a:pt x="1" y="8"/>
                    </a:lnTo>
                    <a:lnTo>
                      <a:pt x="0" y="8"/>
                    </a:lnTo>
                    <a:lnTo>
                      <a:pt x="0" y="9"/>
                    </a:lnTo>
                    <a:lnTo>
                      <a:pt x="1" y="10"/>
                    </a:lnTo>
                    <a:lnTo>
                      <a:pt x="2" y="10"/>
                    </a:lnTo>
                    <a:lnTo>
                      <a:pt x="4" y="9"/>
                    </a:lnTo>
                    <a:lnTo>
                      <a:pt x="5" y="8"/>
                    </a:lnTo>
                    <a:lnTo>
                      <a:pt x="7" y="6"/>
                    </a:lnTo>
                    <a:lnTo>
                      <a:pt x="7" y="4"/>
                    </a:lnTo>
                    <a:lnTo>
                      <a:pt x="8" y="3"/>
                    </a:lnTo>
                    <a:lnTo>
                      <a:pt x="7" y="2"/>
                    </a:lnTo>
                    <a:lnTo>
                      <a:pt x="5" y="0"/>
                    </a:lnTo>
                    <a:lnTo>
                      <a:pt x="4" y="1"/>
                    </a:lnTo>
                    <a:lnTo>
                      <a:pt x="3"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21" name="Freeform 40"/>
              <p:cNvSpPr>
                <a:spLocks/>
              </p:cNvSpPr>
              <p:nvPr/>
            </p:nvSpPr>
            <p:spPr bwMode="auto">
              <a:xfrm>
                <a:off x="7580473" y="2529263"/>
                <a:ext cx="37828" cy="46706"/>
              </a:xfrm>
              <a:custGeom>
                <a:avLst/>
                <a:gdLst/>
                <a:ahLst/>
                <a:cxnLst>
                  <a:cxn ang="0">
                    <a:pos x="3" y="1"/>
                  </a:cxn>
                  <a:cxn ang="0">
                    <a:pos x="3" y="3"/>
                  </a:cxn>
                  <a:cxn ang="0">
                    <a:pos x="2" y="5"/>
                  </a:cxn>
                  <a:cxn ang="0">
                    <a:pos x="2" y="5"/>
                  </a:cxn>
                  <a:cxn ang="0">
                    <a:pos x="2" y="7"/>
                  </a:cxn>
                  <a:cxn ang="0">
                    <a:pos x="1" y="8"/>
                  </a:cxn>
                  <a:cxn ang="0">
                    <a:pos x="0" y="8"/>
                  </a:cxn>
                  <a:cxn ang="0">
                    <a:pos x="0" y="9"/>
                  </a:cxn>
                  <a:cxn ang="0">
                    <a:pos x="1" y="10"/>
                  </a:cxn>
                  <a:cxn ang="0">
                    <a:pos x="2" y="10"/>
                  </a:cxn>
                  <a:cxn ang="0">
                    <a:pos x="4" y="9"/>
                  </a:cxn>
                  <a:cxn ang="0">
                    <a:pos x="5" y="8"/>
                  </a:cxn>
                  <a:cxn ang="0">
                    <a:pos x="7" y="6"/>
                  </a:cxn>
                  <a:cxn ang="0">
                    <a:pos x="7" y="4"/>
                  </a:cxn>
                  <a:cxn ang="0">
                    <a:pos x="8" y="3"/>
                  </a:cxn>
                  <a:cxn ang="0">
                    <a:pos x="7" y="2"/>
                  </a:cxn>
                  <a:cxn ang="0">
                    <a:pos x="5" y="0"/>
                  </a:cxn>
                  <a:cxn ang="0">
                    <a:pos x="4" y="1"/>
                  </a:cxn>
                  <a:cxn ang="0">
                    <a:pos x="3" y="1"/>
                  </a:cxn>
                </a:cxnLst>
                <a:rect l="0" t="0" r="r" b="b"/>
                <a:pathLst>
                  <a:path w="8" h="10">
                    <a:moveTo>
                      <a:pt x="3" y="1"/>
                    </a:moveTo>
                    <a:lnTo>
                      <a:pt x="3" y="3"/>
                    </a:lnTo>
                    <a:lnTo>
                      <a:pt x="2" y="5"/>
                    </a:lnTo>
                    <a:lnTo>
                      <a:pt x="2" y="5"/>
                    </a:lnTo>
                    <a:lnTo>
                      <a:pt x="2" y="7"/>
                    </a:lnTo>
                    <a:lnTo>
                      <a:pt x="1" y="8"/>
                    </a:lnTo>
                    <a:lnTo>
                      <a:pt x="0" y="8"/>
                    </a:lnTo>
                    <a:lnTo>
                      <a:pt x="0" y="9"/>
                    </a:lnTo>
                    <a:lnTo>
                      <a:pt x="1" y="10"/>
                    </a:lnTo>
                    <a:lnTo>
                      <a:pt x="2" y="10"/>
                    </a:lnTo>
                    <a:lnTo>
                      <a:pt x="4" y="9"/>
                    </a:lnTo>
                    <a:lnTo>
                      <a:pt x="5" y="8"/>
                    </a:lnTo>
                    <a:lnTo>
                      <a:pt x="7" y="6"/>
                    </a:lnTo>
                    <a:lnTo>
                      <a:pt x="7" y="4"/>
                    </a:lnTo>
                    <a:lnTo>
                      <a:pt x="8" y="3"/>
                    </a:lnTo>
                    <a:lnTo>
                      <a:pt x="7" y="2"/>
                    </a:lnTo>
                    <a:lnTo>
                      <a:pt x="5" y="0"/>
                    </a:lnTo>
                    <a:lnTo>
                      <a:pt x="4" y="1"/>
                    </a:lnTo>
                    <a:lnTo>
                      <a:pt x="3" y="1"/>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22" name="Freeform 41"/>
              <p:cNvSpPr>
                <a:spLocks/>
              </p:cNvSpPr>
              <p:nvPr/>
            </p:nvSpPr>
            <p:spPr bwMode="auto">
              <a:xfrm>
                <a:off x="7673932" y="2478108"/>
                <a:ext cx="31153" cy="24466"/>
              </a:xfrm>
              <a:custGeom>
                <a:avLst/>
                <a:gdLst/>
                <a:ahLst/>
                <a:cxnLst>
                  <a:cxn ang="0">
                    <a:pos x="4" y="0"/>
                  </a:cxn>
                  <a:cxn ang="0">
                    <a:pos x="3" y="1"/>
                  </a:cxn>
                  <a:cxn ang="0">
                    <a:pos x="2" y="1"/>
                  </a:cxn>
                  <a:cxn ang="0">
                    <a:pos x="0" y="1"/>
                  </a:cxn>
                  <a:cxn ang="0">
                    <a:pos x="0" y="3"/>
                  </a:cxn>
                  <a:cxn ang="0">
                    <a:pos x="1" y="3"/>
                  </a:cxn>
                  <a:cxn ang="0">
                    <a:pos x="3" y="4"/>
                  </a:cxn>
                  <a:cxn ang="0">
                    <a:pos x="4" y="5"/>
                  </a:cxn>
                  <a:cxn ang="0">
                    <a:pos x="5" y="5"/>
                  </a:cxn>
                  <a:cxn ang="0">
                    <a:pos x="6" y="3"/>
                  </a:cxn>
                  <a:cxn ang="0">
                    <a:pos x="7" y="2"/>
                  </a:cxn>
                  <a:cxn ang="0">
                    <a:pos x="6" y="1"/>
                  </a:cxn>
                  <a:cxn ang="0">
                    <a:pos x="5" y="0"/>
                  </a:cxn>
                  <a:cxn ang="0">
                    <a:pos x="4" y="0"/>
                  </a:cxn>
                </a:cxnLst>
                <a:rect l="0" t="0" r="r" b="b"/>
                <a:pathLst>
                  <a:path w="7" h="5">
                    <a:moveTo>
                      <a:pt x="4" y="0"/>
                    </a:moveTo>
                    <a:lnTo>
                      <a:pt x="3" y="1"/>
                    </a:lnTo>
                    <a:lnTo>
                      <a:pt x="2" y="1"/>
                    </a:lnTo>
                    <a:lnTo>
                      <a:pt x="0" y="1"/>
                    </a:lnTo>
                    <a:lnTo>
                      <a:pt x="0" y="3"/>
                    </a:lnTo>
                    <a:lnTo>
                      <a:pt x="1" y="3"/>
                    </a:lnTo>
                    <a:lnTo>
                      <a:pt x="3" y="4"/>
                    </a:lnTo>
                    <a:lnTo>
                      <a:pt x="4" y="5"/>
                    </a:lnTo>
                    <a:lnTo>
                      <a:pt x="5" y="5"/>
                    </a:lnTo>
                    <a:lnTo>
                      <a:pt x="6" y="3"/>
                    </a:lnTo>
                    <a:lnTo>
                      <a:pt x="7" y="2"/>
                    </a:lnTo>
                    <a:lnTo>
                      <a:pt x="6" y="1"/>
                    </a:lnTo>
                    <a:lnTo>
                      <a:pt x="5" y="0"/>
                    </a:lnTo>
                    <a:lnTo>
                      <a:pt x="4"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23" name="Freeform 42"/>
              <p:cNvSpPr>
                <a:spLocks/>
              </p:cNvSpPr>
              <p:nvPr/>
            </p:nvSpPr>
            <p:spPr bwMode="auto">
              <a:xfrm>
                <a:off x="7673932" y="2478108"/>
                <a:ext cx="31153" cy="24466"/>
              </a:xfrm>
              <a:custGeom>
                <a:avLst/>
                <a:gdLst/>
                <a:ahLst/>
                <a:cxnLst>
                  <a:cxn ang="0">
                    <a:pos x="4" y="0"/>
                  </a:cxn>
                  <a:cxn ang="0">
                    <a:pos x="3" y="1"/>
                  </a:cxn>
                  <a:cxn ang="0">
                    <a:pos x="2" y="1"/>
                  </a:cxn>
                  <a:cxn ang="0">
                    <a:pos x="0" y="1"/>
                  </a:cxn>
                  <a:cxn ang="0">
                    <a:pos x="0" y="3"/>
                  </a:cxn>
                  <a:cxn ang="0">
                    <a:pos x="1" y="3"/>
                  </a:cxn>
                  <a:cxn ang="0">
                    <a:pos x="3" y="4"/>
                  </a:cxn>
                  <a:cxn ang="0">
                    <a:pos x="4" y="5"/>
                  </a:cxn>
                  <a:cxn ang="0">
                    <a:pos x="5" y="5"/>
                  </a:cxn>
                  <a:cxn ang="0">
                    <a:pos x="6" y="3"/>
                  </a:cxn>
                  <a:cxn ang="0">
                    <a:pos x="7" y="2"/>
                  </a:cxn>
                  <a:cxn ang="0">
                    <a:pos x="6" y="1"/>
                  </a:cxn>
                  <a:cxn ang="0">
                    <a:pos x="5" y="0"/>
                  </a:cxn>
                  <a:cxn ang="0">
                    <a:pos x="4" y="0"/>
                  </a:cxn>
                </a:cxnLst>
                <a:rect l="0" t="0" r="r" b="b"/>
                <a:pathLst>
                  <a:path w="7" h="5">
                    <a:moveTo>
                      <a:pt x="4" y="0"/>
                    </a:moveTo>
                    <a:lnTo>
                      <a:pt x="3" y="1"/>
                    </a:lnTo>
                    <a:lnTo>
                      <a:pt x="2" y="1"/>
                    </a:lnTo>
                    <a:lnTo>
                      <a:pt x="0" y="1"/>
                    </a:lnTo>
                    <a:lnTo>
                      <a:pt x="0" y="3"/>
                    </a:lnTo>
                    <a:lnTo>
                      <a:pt x="1" y="3"/>
                    </a:lnTo>
                    <a:lnTo>
                      <a:pt x="3" y="4"/>
                    </a:lnTo>
                    <a:lnTo>
                      <a:pt x="4" y="5"/>
                    </a:lnTo>
                    <a:lnTo>
                      <a:pt x="5" y="5"/>
                    </a:lnTo>
                    <a:lnTo>
                      <a:pt x="6" y="3"/>
                    </a:lnTo>
                    <a:lnTo>
                      <a:pt x="7" y="2"/>
                    </a:lnTo>
                    <a:lnTo>
                      <a:pt x="6" y="1"/>
                    </a:lnTo>
                    <a:lnTo>
                      <a:pt x="5" y="0"/>
                    </a:lnTo>
                    <a:lnTo>
                      <a:pt x="4"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24" name="Freeform 43"/>
              <p:cNvSpPr>
                <a:spLocks/>
              </p:cNvSpPr>
              <p:nvPr/>
            </p:nvSpPr>
            <p:spPr bwMode="auto">
              <a:xfrm>
                <a:off x="7700635" y="2487004"/>
                <a:ext cx="26703" cy="17793"/>
              </a:xfrm>
              <a:custGeom>
                <a:avLst/>
                <a:gdLst/>
                <a:ahLst/>
                <a:cxnLst>
                  <a:cxn ang="0">
                    <a:pos x="2" y="2"/>
                  </a:cxn>
                  <a:cxn ang="0">
                    <a:pos x="1" y="2"/>
                  </a:cxn>
                  <a:cxn ang="0">
                    <a:pos x="0" y="3"/>
                  </a:cxn>
                  <a:cxn ang="0">
                    <a:pos x="1" y="4"/>
                  </a:cxn>
                  <a:cxn ang="0">
                    <a:pos x="2" y="4"/>
                  </a:cxn>
                  <a:cxn ang="0">
                    <a:pos x="4" y="4"/>
                  </a:cxn>
                  <a:cxn ang="0">
                    <a:pos x="5" y="3"/>
                  </a:cxn>
                  <a:cxn ang="0">
                    <a:pos x="6" y="2"/>
                  </a:cxn>
                  <a:cxn ang="0">
                    <a:pos x="6" y="1"/>
                  </a:cxn>
                  <a:cxn ang="0">
                    <a:pos x="5" y="0"/>
                  </a:cxn>
                  <a:cxn ang="0">
                    <a:pos x="4" y="1"/>
                  </a:cxn>
                  <a:cxn ang="0">
                    <a:pos x="3" y="1"/>
                  </a:cxn>
                  <a:cxn ang="0">
                    <a:pos x="2" y="2"/>
                  </a:cxn>
                </a:cxnLst>
                <a:rect l="0" t="0" r="r" b="b"/>
                <a:pathLst>
                  <a:path w="6" h="4">
                    <a:moveTo>
                      <a:pt x="2" y="2"/>
                    </a:moveTo>
                    <a:lnTo>
                      <a:pt x="1" y="2"/>
                    </a:lnTo>
                    <a:lnTo>
                      <a:pt x="0" y="3"/>
                    </a:lnTo>
                    <a:lnTo>
                      <a:pt x="1" y="4"/>
                    </a:lnTo>
                    <a:lnTo>
                      <a:pt x="2" y="4"/>
                    </a:lnTo>
                    <a:lnTo>
                      <a:pt x="4" y="4"/>
                    </a:lnTo>
                    <a:lnTo>
                      <a:pt x="5" y="3"/>
                    </a:lnTo>
                    <a:lnTo>
                      <a:pt x="6" y="2"/>
                    </a:lnTo>
                    <a:lnTo>
                      <a:pt x="6" y="1"/>
                    </a:lnTo>
                    <a:lnTo>
                      <a:pt x="5" y="0"/>
                    </a:lnTo>
                    <a:lnTo>
                      <a:pt x="4" y="1"/>
                    </a:lnTo>
                    <a:lnTo>
                      <a:pt x="3" y="1"/>
                    </a:lnTo>
                    <a:lnTo>
                      <a:pt x="2" y="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25" name="Freeform 44"/>
              <p:cNvSpPr>
                <a:spLocks/>
              </p:cNvSpPr>
              <p:nvPr/>
            </p:nvSpPr>
            <p:spPr bwMode="auto">
              <a:xfrm>
                <a:off x="7700635" y="2487004"/>
                <a:ext cx="26703" cy="17793"/>
              </a:xfrm>
              <a:custGeom>
                <a:avLst/>
                <a:gdLst/>
                <a:ahLst/>
                <a:cxnLst>
                  <a:cxn ang="0">
                    <a:pos x="2" y="2"/>
                  </a:cxn>
                  <a:cxn ang="0">
                    <a:pos x="1" y="2"/>
                  </a:cxn>
                  <a:cxn ang="0">
                    <a:pos x="0" y="3"/>
                  </a:cxn>
                  <a:cxn ang="0">
                    <a:pos x="1" y="4"/>
                  </a:cxn>
                  <a:cxn ang="0">
                    <a:pos x="2" y="4"/>
                  </a:cxn>
                  <a:cxn ang="0">
                    <a:pos x="4" y="4"/>
                  </a:cxn>
                  <a:cxn ang="0">
                    <a:pos x="5" y="3"/>
                  </a:cxn>
                  <a:cxn ang="0">
                    <a:pos x="6" y="2"/>
                  </a:cxn>
                  <a:cxn ang="0">
                    <a:pos x="6" y="1"/>
                  </a:cxn>
                  <a:cxn ang="0">
                    <a:pos x="5" y="0"/>
                  </a:cxn>
                  <a:cxn ang="0">
                    <a:pos x="4" y="1"/>
                  </a:cxn>
                  <a:cxn ang="0">
                    <a:pos x="3" y="1"/>
                  </a:cxn>
                  <a:cxn ang="0">
                    <a:pos x="2" y="2"/>
                  </a:cxn>
                </a:cxnLst>
                <a:rect l="0" t="0" r="r" b="b"/>
                <a:pathLst>
                  <a:path w="6" h="4">
                    <a:moveTo>
                      <a:pt x="2" y="2"/>
                    </a:moveTo>
                    <a:lnTo>
                      <a:pt x="1" y="2"/>
                    </a:lnTo>
                    <a:lnTo>
                      <a:pt x="0" y="3"/>
                    </a:lnTo>
                    <a:lnTo>
                      <a:pt x="1" y="4"/>
                    </a:lnTo>
                    <a:lnTo>
                      <a:pt x="2" y="4"/>
                    </a:lnTo>
                    <a:lnTo>
                      <a:pt x="4" y="4"/>
                    </a:lnTo>
                    <a:lnTo>
                      <a:pt x="5" y="3"/>
                    </a:lnTo>
                    <a:lnTo>
                      <a:pt x="6" y="2"/>
                    </a:lnTo>
                    <a:lnTo>
                      <a:pt x="6" y="1"/>
                    </a:lnTo>
                    <a:lnTo>
                      <a:pt x="5" y="0"/>
                    </a:lnTo>
                    <a:lnTo>
                      <a:pt x="4" y="1"/>
                    </a:lnTo>
                    <a:lnTo>
                      <a:pt x="3" y="1"/>
                    </a:lnTo>
                    <a:lnTo>
                      <a:pt x="2" y="2"/>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26" name="Freeform 45"/>
              <p:cNvSpPr>
                <a:spLocks/>
              </p:cNvSpPr>
              <p:nvPr/>
            </p:nvSpPr>
            <p:spPr bwMode="auto">
              <a:xfrm>
                <a:off x="7622751" y="2491453"/>
                <a:ext cx="22252" cy="24466"/>
              </a:xfrm>
              <a:custGeom>
                <a:avLst/>
                <a:gdLst/>
                <a:ahLst/>
                <a:cxnLst>
                  <a:cxn ang="0">
                    <a:pos x="2" y="1"/>
                  </a:cxn>
                  <a:cxn ang="0">
                    <a:pos x="2" y="2"/>
                  </a:cxn>
                  <a:cxn ang="0">
                    <a:pos x="0" y="4"/>
                  </a:cxn>
                  <a:cxn ang="0">
                    <a:pos x="1" y="5"/>
                  </a:cxn>
                  <a:cxn ang="0">
                    <a:pos x="3" y="5"/>
                  </a:cxn>
                  <a:cxn ang="0">
                    <a:pos x="4" y="4"/>
                  </a:cxn>
                  <a:cxn ang="0">
                    <a:pos x="5" y="3"/>
                  </a:cxn>
                  <a:cxn ang="0">
                    <a:pos x="4" y="2"/>
                  </a:cxn>
                  <a:cxn ang="0">
                    <a:pos x="4" y="1"/>
                  </a:cxn>
                  <a:cxn ang="0">
                    <a:pos x="3" y="0"/>
                  </a:cxn>
                  <a:cxn ang="0">
                    <a:pos x="2" y="1"/>
                  </a:cxn>
                </a:cxnLst>
                <a:rect l="0" t="0" r="r" b="b"/>
                <a:pathLst>
                  <a:path w="5" h="5">
                    <a:moveTo>
                      <a:pt x="2" y="1"/>
                    </a:moveTo>
                    <a:lnTo>
                      <a:pt x="2" y="2"/>
                    </a:lnTo>
                    <a:lnTo>
                      <a:pt x="0" y="4"/>
                    </a:lnTo>
                    <a:lnTo>
                      <a:pt x="1" y="5"/>
                    </a:lnTo>
                    <a:cubicBezTo>
                      <a:pt x="1" y="5"/>
                      <a:pt x="2" y="5"/>
                      <a:pt x="3" y="5"/>
                    </a:cubicBezTo>
                    <a:cubicBezTo>
                      <a:pt x="3" y="5"/>
                      <a:pt x="4" y="4"/>
                      <a:pt x="4" y="4"/>
                    </a:cubicBezTo>
                    <a:lnTo>
                      <a:pt x="5" y="3"/>
                    </a:lnTo>
                    <a:lnTo>
                      <a:pt x="4" y="2"/>
                    </a:lnTo>
                    <a:lnTo>
                      <a:pt x="4" y="1"/>
                    </a:lnTo>
                    <a:lnTo>
                      <a:pt x="3" y="0"/>
                    </a:lnTo>
                    <a:lnTo>
                      <a:pt x="2"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27" name="Freeform 46"/>
              <p:cNvSpPr>
                <a:spLocks/>
              </p:cNvSpPr>
              <p:nvPr/>
            </p:nvSpPr>
            <p:spPr bwMode="auto">
              <a:xfrm>
                <a:off x="7622751" y="2491453"/>
                <a:ext cx="22252" cy="24466"/>
              </a:xfrm>
              <a:custGeom>
                <a:avLst/>
                <a:gdLst/>
                <a:ahLst/>
                <a:cxnLst>
                  <a:cxn ang="0">
                    <a:pos x="2" y="1"/>
                  </a:cxn>
                  <a:cxn ang="0">
                    <a:pos x="2" y="2"/>
                  </a:cxn>
                  <a:cxn ang="0">
                    <a:pos x="0" y="4"/>
                  </a:cxn>
                  <a:cxn ang="0">
                    <a:pos x="1" y="5"/>
                  </a:cxn>
                  <a:cxn ang="0">
                    <a:pos x="3" y="5"/>
                  </a:cxn>
                  <a:cxn ang="0">
                    <a:pos x="4" y="4"/>
                  </a:cxn>
                  <a:cxn ang="0">
                    <a:pos x="5" y="3"/>
                  </a:cxn>
                  <a:cxn ang="0">
                    <a:pos x="4" y="2"/>
                  </a:cxn>
                  <a:cxn ang="0">
                    <a:pos x="4" y="1"/>
                  </a:cxn>
                  <a:cxn ang="0">
                    <a:pos x="3" y="0"/>
                  </a:cxn>
                  <a:cxn ang="0">
                    <a:pos x="2" y="1"/>
                  </a:cxn>
                </a:cxnLst>
                <a:rect l="0" t="0" r="r" b="b"/>
                <a:pathLst>
                  <a:path w="5" h="5">
                    <a:moveTo>
                      <a:pt x="2" y="1"/>
                    </a:moveTo>
                    <a:lnTo>
                      <a:pt x="2" y="2"/>
                    </a:lnTo>
                    <a:lnTo>
                      <a:pt x="0" y="4"/>
                    </a:lnTo>
                    <a:lnTo>
                      <a:pt x="1" y="5"/>
                    </a:lnTo>
                    <a:cubicBezTo>
                      <a:pt x="1" y="5"/>
                      <a:pt x="2" y="5"/>
                      <a:pt x="3" y="5"/>
                    </a:cubicBezTo>
                    <a:cubicBezTo>
                      <a:pt x="3" y="5"/>
                      <a:pt x="4" y="4"/>
                      <a:pt x="4" y="4"/>
                    </a:cubicBezTo>
                    <a:lnTo>
                      <a:pt x="5" y="3"/>
                    </a:lnTo>
                    <a:lnTo>
                      <a:pt x="4" y="2"/>
                    </a:lnTo>
                    <a:lnTo>
                      <a:pt x="4" y="1"/>
                    </a:lnTo>
                    <a:lnTo>
                      <a:pt x="3" y="0"/>
                    </a:lnTo>
                    <a:lnTo>
                      <a:pt x="2" y="1"/>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28" name="Freeform 47"/>
              <p:cNvSpPr>
                <a:spLocks/>
              </p:cNvSpPr>
              <p:nvPr/>
            </p:nvSpPr>
            <p:spPr bwMode="auto">
              <a:xfrm>
                <a:off x="6832799" y="2157833"/>
                <a:ext cx="336007" cy="418137"/>
              </a:xfrm>
              <a:custGeom>
                <a:avLst/>
                <a:gdLst/>
                <a:ahLst/>
                <a:cxnLst>
                  <a:cxn ang="0">
                    <a:pos x="49" y="2"/>
                  </a:cxn>
                  <a:cxn ang="0">
                    <a:pos x="49" y="5"/>
                  </a:cxn>
                  <a:cxn ang="0">
                    <a:pos x="47" y="9"/>
                  </a:cxn>
                  <a:cxn ang="0">
                    <a:pos x="45" y="11"/>
                  </a:cxn>
                  <a:cxn ang="0">
                    <a:pos x="42" y="11"/>
                  </a:cxn>
                  <a:cxn ang="0">
                    <a:pos x="40" y="13"/>
                  </a:cxn>
                  <a:cxn ang="0">
                    <a:pos x="36" y="15"/>
                  </a:cxn>
                  <a:cxn ang="0">
                    <a:pos x="34" y="16"/>
                  </a:cxn>
                  <a:cxn ang="0">
                    <a:pos x="31" y="16"/>
                  </a:cxn>
                  <a:cxn ang="0">
                    <a:pos x="27" y="15"/>
                  </a:cxn>
                  <a:cxn ang="0">
                    <a:pos x="24" y="16"/>
                  </a:cxn>
                  <a:cxn ang="0">
                    <a:pos x="23" y="20"/>
                  </a:cxn>
                  <a:cxn ang="0">
                    <a:pos x="21" y="21"/>
                  </a:cxn>
                  <a:cxn ang="0">
                    <a:pos x="18" y="19"/>
                  </a:cxn>
                  <a:cxn ang="0">
                    <a:pos x="13" y="18"/>
                  </a:cxn>
                  <a:cxn ang="0">
                    <a:pos x="9" y="18"/>
                  </a:cxn>
                  <a:cxn ang="0">
                    <a:pos x="6" y="16"/>
                  </a:cxn>
                  <a:cxn ang="0">
                    <a:pos x="0" y="16"/>
                  </a:cxn>
                  <a:cxn ang="0">
                    <a:pos x="1" y="19"/>
                  </a:cxn>
                  <a:cxn ang="0">
                    <a:pos x="4" y="21"/>
                  </a:cxn>
                  <a:cxn ang="0">
                    <a:pos x="5" y="27"/>
                  </a:cxn>
                  <a:cxn ang="0">
                    <a:pos x="4" y="32"/>
                  </a:cxn>
                  <a:cxn ang="0">
                    <a:pos x="4" y="37"/>
                  </a:cxn>
                  <a:cxn ang="0">
                    <a:pos x="8" y="40"/>
                  </a:cxn>
                  <a:cxn ang="0">
                    <a:pos x="12" y="39"/>
                  </a:cxn>
                  <a:cxn ang="0">
                    <a:pos x="15" y="41"/>
                  </a:cxn>
                  <a:cxn ang="0">
                    <a:pos x="18" y="43"/>
                  </a:cxn>
                  <a:cxn ang="0">
                    <a:pos x="21" y="47"/>
                  </a:cxn>
                  <a:cxn ang="0">
                    <a:pos x="23" y="52"/>
                  </a:cxn>
                  <a:cxn ang="0">
                    <a:pos x="27" y="60"/>
                  </a:cxn>
                  <a:cxn ang="0">
                    <a:pos x="28" y="75"/>
                  </a:cxn>
                  <a:cxn ang="0">
                    <a:pos x="29" y="79"/>
                  </a:cxn>
                  <a:cxn ang="0">
                    <a:pos x="29" y="83"/>
                  </a:cxn>
                  <a:cxn ang="0">
                    <a:pos x="32" y="86"/>
                  </a:cxn>
                  <a:cxn ang="0">
                    <a:pos x="36" y="89"/>
                  </a:cxn>
                  <a:cxn ang="0">
                    <a:pos x="39" y="89"/>
                  </a:cxn>
                  <a:cxn ang="0">
                    <a:pos x="38" y="85"/>
                  </a:cxn>
                  <a:cxn ang="0">
                    <a:pos x="39" y="81"/>
                  </a:cxn>
                  <a:cxn ang="0">
                    <a:pos x="43" y="77"/>
                  </a:cxn>
                  <a:cxn ang="0">
                    <a:pos x="48" y="79"/>
                  </a:cxn>
                  <a:cxn ang="0">
                    <a:pos x="51" y="81"/>
                  </a:cxn>
                  <a:cxn ang="0">
                    <a:pos x="54" y="77"/>
                  </a:cxn>
                  <a:cxn ang="0">
                    <a:pos x="58" y="71"/>
                  </a:cxn>
                  <a:cxn ang="0">
                    <a:pos x="73" y="68"/>
                  </a:cxn>
                  <a:cxn ang="0">
                    <a:pos x="73" y="53"/>
                  </a:cxn>
                  <a:cxn ang="0">
                    <a:pos x="66" y="47"/>
                  </a:cxn>
                  <a:cxn ang="0">
                    <a:pos x="63" y="43"/>
                  </a:cxn>
                  <a:cxn ang="0">
                    <a:pos x="61" y="40"/>
                  </a:cxn>
                  <a:cxn ang="0">
                    <a:pos x="59" y="35"/>
                  </a:cxn>
                  <a:cxn ang="0">
                    <a:pos x="59" y="30"/>
                  </a:cxn>
                  <a:cxn ang="0">
                    <a:pos x="61" y="25"/>
                  </a:cxn>
                  <a:cxn ang="0">
                    <a:pos x="63" y="19"/>
                  </a:cxn>
                  <a:cxn ang="0">
                    <a:pos x="63" y="16"/>
                  </a:cxn>
                  <a:cxn ang="0">
                    <a:pos x="62" y="13"/>
                  </a:cxn>
                  <a:cxn ang="0">
                    <a:pos x="59" y="11"/>
                  </a:cxn>
                  <a:cxn ang="0">
                    <a:pos x="56" y="9"/>
                  </a:cxn>
                  <a:cxn ang="0">
                    <a:pos x="57" y="5"/>
                  </a:cxn>
                  <a:cxn ang="0">
                    <a:pos x="58" y="0"/>
                  </a:cxn>
                  <a:cxn ang="0">
                    <a:pos x="55" y="1"/>
                  </a:cxn>
                  <a:cxn ang="0">
                    <a:pos x="50" y="0"/>
                  </a:cxn>
                </a:cxnLst>
                <a:rect l="0" t="0" r="r" b="b"/>
                <a:pathLst>
                  <a:path w="73" h="91">
                    <a:moveTo>
                      <a:pt x="48" y="0"/>
                    </a:moveTo>
                    <a:lnTo>
                      <a:pt x="48" y="1"/>
                    </a:lnTo>
                    <a:lnTo>
                      <a:pt x="49" y="2"/>
                    </a:lnTo>
                    <a:lnTo>
                      <a:pt x="49" y="3"/>
                    </a:lnTo>
                    <a:lnTo>
                      <a:pt x="50" y="4"/>
                    </a:lnTo>
                    <a:lnTo>
                      <a:pt x="49" y="5"/>
                    </a:lnTo>
                    <a:lnTo>
                      <a:pt x="49" y="7"/>
                    </a:lnTo>
                    <a:lnTo>
                      <a:pt x="48" y="8"/>
                    </a:lnTo>
                    <a:lnTo>
                      <a:pt x="47" y="9"/>
                    </a:lnTo>
                    <a:lnTo>
                      <a:pt x="47" y="10"/>
                    </a:lnTo>
                    <a:lnTo>
                      <a:pt x="47" y="11"/>
                    </a:lnTo>
                    <a:lnTo>
                      <a:pt x="45" y="11"/>
                    </a:lnTo>
                    <a:lnTo>
                      <a:pt x="44" y="11"/>
                    </a:lnTo>
                    <a:lnTo>
                      <a:pt x="43" y="12"/>
                    </a:lnTo>
                    <a:lnTo>
                      <a:pt x="42" y="11"/>
                    </a:lnTo>
                    <a:lnTo>
                      <a:pt x="41" y="11"/>
                    </a:lnTo>
                    <a:lnTo>
                      <a:pt x="41" y="12"/>
                    </a:lnTo>
                    <a:lnTo>
                      <a:pt x="40" y="13"/>
                    </a:lnTo>
                    <a:lnTo>
                      <a:pt x="39" y="14"/>
                    </a:lnTo>
                    <a:lnTo>
                      <a:pt x="38" y="15"/>
                    </a:lnTo>
                    <a:lnTo>
                      <a:pt x="36" y="15"/>
                    </a:lnTo>
                    <a:lnTo>
                      <a:pt x="35" y="14"/>
                    </a:lnTo>
                    <a:lnTo>
                      <a:pt x="34" y="15"/>
                    </a:lnTo>
                    <a:lnTo>
                      <a:pt x="34" y="16"/>
                    </a:lnTo>
                    <a:lnTo>
                      <a:pt x="33" y="16"/>
                    </a:lnTo>
                    <a:lnTo>
                      <a:pt x="32" y="15"/>
                    </a:lnTo>
                    <a:lnTo>
                      <a:pt x="31" y="16"/>
                    </a:lnTo>
                    <a:lnTo>
                      <a:pt x="30" y="16"/>
                    </a:lnTo>
                    <a:lnTo>
                      <a:pt x="29" y="15"/>
                    </a:lnTo>
                    <a:lnTo>
                      <a:pt x="27" y="15"/>
                    </a:lnTo>
                    <a:lnTo>
                      <a:pt x="26" y="16"/>
                    </a:lnTo>
                    <a:lnTo>
                      <a:pt x="25" y="17"/>
                    </a:lnTo>
                    <a:lnTo>
                      <a:pt x="24" y="16"/>
                    </a:lnTo>
                    <a:cubicBezTo>
                      <a:pt x="24" y="16"/>
                      <a:pt x="23" y="17"/>
                      <a:pt x="23" y="18"/>
                    </a:cubicBezTo>
                    <a:cubicBezTo>
                      <a:pt x="23" y="19"/>
                      <a:pt x="23" y="19"/>
                      <a:pt x="23" y="19"/>
                    </a:cubicBezTo>
                    <a:lnTo>
                      <a:pt x="23" y="20"/>
                    </a:lnTo>
                    <a:lnTo>
                      <a:pt x="23" y="22"/>
                    </a:lnTo>
                    <a:lnTo>
                      <a:pt x="22" y="22"/>
                    </a:lnTo>
                    <a:lnTo>
                      <a:pt x="21" y="21"/>
                    </a:lnTo>
                    <a:lnTo>
                      <a:pt x="20" y="20"/>
                    </a:lnTo>
                    <a:lnTo>
                      <a:pt x="19" y="19"/>
                    </a:lnTo>
                    <a:lnTo>
                      <a:pt x="18" y="19"/>
                    </a:lnTo>
                    <a:lnTo>
                      <a:pt x="16" y="19"/>
                    </a:lnTo>
                    <a:lnTo>
                      <a:pt x="14" y="19"/>
                    </a:lnTo>
                    <a:lnTo>
                      <a:pt x="13" y="18"/>
                    </a:lnTo>
                    <a:lnTo>
                      <a:pt x="12" y="18"/>
                    </a:lnTo>
                    <a:lnTo>
                      <a:pt x="11" y="18"/>
                    </a:lnTo>
                    <a:lnTo>
                      <a:pt x="9" y="18"/>
                    </a:lnTo>
                    <a:lnTo>
                      <a:pt x="8" y="18"/>
                    </a:lnTo>
                    <a:lnTo>
                      <a:pt x="7" y="17"/>
                    </a:lnTo>
                    <a:lnTo>
                      <a:pt x="6" y="16"/>
                    </a:lnTo>
                    <a:lnTo>
                      <a:pt x="4" y="16"/>
                    </a:lnTo>
                    <a:lnTo>
                      <a:pt x="2" y="16"/>
                    </a:lnTo>
                    <a:lnTo>
                      <a:pt x="0" y="16"/>
                    </a:lnTo>
                    <a:lnTo>
                      <a:pt x="0" y="18"/>
                    </a:lnTo>
                    <a:lnTo>
                      <a:pt x="0" y="19"/>
                    </a:lnTo>
                    <a:lnTo>
                      <a:pt x="1" y="19"/>
                    </a:lnTo>
                    <a:lnTo>
                      <a:pt x="2" y="19"/>
                    </a:lnTo>
                    <a:lnTo>
                      <a:pt x="3" y="20"/>
                    </a:lnTo>
                    <a:lnTo>
                      <a:pt x="4" y="21"/>
                    </a:lnTo>
                    <a:lnTo>
                      <a:pt x="5" y="22"/>
                    </a:lnTo>
                    <a:lnTo>
                      <a:pt x="5" y="24"/>
                    </a:lnTo>
                    <a:lnTo>
                      <a:pt x="5" y="27"/>
                    </a:lnTo>
                    <a:lnTo>
                      <a:pt x="3" y="28"/>
                    </a:lnTo>
                    <a:lnTo>
                      <a:pt x="3" y="30"/>
                    </a:lnTo>
                    <a:lnTo>
                      <a:pt x="4" y="32"/>
                    </a:lnTo>
                    <a:lnTo>
                      <a:pt x="5" y="34"/>
                    </a:lnTo>
                    <a:lnTo>
                      <a:pt x="4" y="35"/>
                    </a:lnTo>
                    <a:lnTo>
                      <a:pt x="4" y="37"/>
                    </a:lnTo>
                    <a:lnTo>
                      <a:pt x="5" y="38"/>
                    </a:lnTo>
                    <a:lnTo>
                      <a:pt x="7" y="39"/>
                    </a:lnTo>
                    <a:lnTo>
                      <a:pt x="8" y="40"/>
                    </a:lnTo>
                    <a:lnTo>
                      <a:pt x="9" y="40"/>
                    </a:lnTo>
                    <a:lnTo>
                      <a:pt x="11" y="40"/>
                    </a:lnTo>
                    <a:lnTo>
                      <a:pt x="12" y="39"/>
                    </a:lnTo>
                    <a:lnTo>
                      <a:pt x="13" y="39"/>
                    </a:lnTo>
                    <a:lnTo>
                      <a:pt x="15" y="40"/>
                    </a:lnTo>
                    <a:lnTo>
                      <a:pt x="15" y="41"/>
                    </a:lnTo>
                    <a:lnTo>
                      <a:pt x="15" y="42"/>
                    </a:lnTo>
                    <a:lnTo>
                      <a:pt x="17" y="43"/>
                    </a:lnTo>
                    <a:lnTo>
                      <a:pt x="18" y="43"/>
                    </a:lnTo>
                    <a:lnTo>
                      <a:pt x="20" y="44"/>
                    </a:lnTo>
                    <a:lnTo>
                      <a:pt x="21" y="46"/>
                    </a:lnTo>
                    <a:lnTo>
                      <a:pt x="21" y="47"/>
                    </a:lnTo>
                    <a:lnTo>
                      <a:pt x="22" y="49"/>
                    </a:lnTo>
                    <a:lnTo>
                      <a:pt x="22" y="51"/>
                    </a:lnTo>
                    <a:lnTo>
                      <a:pt x="23" y="52"/>
                    </a:lnTo>
                    <a:lnTo>
                      <a:pt x="24" y="55"/>
                    </a:lnTo>
                    <a:lnTo>
                      <a:pt x="26" y="58"/>
                    </a:lnTo>
                    <a:lnTo>
                      <a:pt x="27" y="60"/>
                    </a:lnTo>
                    <a:lnTo>
                      <a:pt x="28" y="61"/>
                    </a:lnTo>
                    <a:lnTo>
                      <a:pt x="28" y="73"/>
                    </a:lnTo>
                    <a:lnTo>
                      <a:pt x="28" y="75"/>
                    </a:lnTo>
                    <a:lnTo>
                      <a:pt x="28" y="77"/>
                    </a:lnTo>
                    <a:lnTo>
                      <a:pt x="29" y="78"/>
                    </a:lnTo>
                    <a:lnTo>
                      <a:pt x="29" y="79"/>
                    </a:lnTo>
                    <a:lnTo>
                      <a:pt x="28" y="80"/>
                    </a:lnTo>
                    <a:lnTo>
                      <a:pt x="27" y="81"/>
                    </a:lnTo>
                    <a:lnTo>
                      <a:pt x="29" y="83"/>
                    </a:lnTo>
                    <a:lnTo>
                      <a:pt x="30" y="84"/>
                    </a:lnTo>
                    <a:lnTo>
                      <a:pt x="31" y="84"/>
                    </a:lnTo>
                    <a:lnTo>
                      <a:pt x="32" y="86"/>
                    </a:lnTo>
                    <a:lnTo>
                      <a:pt x="34" y="87"/>
                    </a:lnTo>
                    <a:lnTo>
                      <a:pt x="35" y="88"/>
                    </a:lnTo>
                    <a:lnTo>
                      <a:pt x="36" y="89"/>
                    </a:lnTo>
                    <a:lnTo>
                      <a:pt x="37" y="89"/>
                    </a:lnTo>
                    <a:lnTo>
                      <a:pt x="38" y="91"/>
                    </a:lnTo>
                    <a:lnTo>
                      <a:pt x="39" y="89"/>
                    </a:lnTo>
                    <a:lnTo>
                      <a:pt x="39" y="88"/>
                    </a:lnTo>
                    <a:lnTo>
                      <a:pt x="39" y="87"/>
                    </a:lnTo>
                    <a:lnTo>
                      <a:pt x="38" y="85"/>
                    </a:lnTo>
                    <a:lnTo>
                      <a:pt x="39" y="84"/>
                    </a:lnTo>
                    <a:lnTo>
                      <a:pt x="39" y="82"/>
                    </a:lnTo>
                    <a:lnTo>
                      <a:pt x="39" y="81"/>
                    </a:lnTo>
                    <a:lnTo>
                      <a:pt x="39" y="79"/>
                    </a:lnTo>
                    <a:lnTo>
                      <a:pt x="41" y="79"/>
                    </a:lnTo>
                    <a:lnTo>
                      <a:pt x="43" y="77"/>
                    </a:lnTo>
                    <a:lnTo>
                      <a:pt x="45" y="77"/>
                    </a:lnTo>
                    <a:lnTo>
                      <a:pt x="47" y="78"/>
                    </a:lnTo>
                    <a:lnTo>
                      <a:pt x="48" y="79"/>
                    </a:lnTo>
                    <a:lnTo>
                      <a:pt x="49" y="80"/>
                    </a:lnTo>
                    <a:lnTo>
                      <a:pt x="50" y="82"/>
                    </a:lnTo>
                    <a:lnTo>
                      <a:pt x="51" y="81"/>
                    </a:lnTo>
                    <a:lnTo>
                      <a:pt x="53" y="80"/>
                    </a:lnTo>
                    <a:lnTo>
                      <a:pt x="55" y="78"/>
                    </a:lnTo>
                    <a:lnTo>
                      <a:pt x="54" y="77"/>
                    </a:lnTo>
                    <a:lnTo>
                      <a:pt x="54" y="76"/>
                    </a:lnTo>
                    <a:lnTo>
                      <a:pt x="56" y="74"/>
                    </a:lnTo>
                    <a:lnTo>
                      <a:pt x="58" y="71"/>
                    </a:lnTo>
                    <a:lnTo>
                      <a:pt x="58" y="69"/>
                    </a:lnTo>
                    <a:lnTo>
                      <a:pt x="59" y="68"/>
                    </a:lnTo>
                    <a:lnTo>
                      <a:pt x="73" y="68"/>
                    </a:lnTo>
                    <a:lnTo>
                      <a:pt x="73" y="54"/>
                    </a:lnTo>
                    <a:cubicBezTo>
                      <a:pt x="73" y="54"/>
                      <a:pt x="73" y="54"/>
                      <a:pt x="73" y="54"/>
                    </a:cubicBezTo>
                    <a:lnTo>
                      <a:pt x="73" y="53"/>
                    </a:lnTo>
                    <a:lnTo>
                      <a:pt x="70" y="50"/>
                    </a:lnTo>
                    <a:lnTo>
                      <a:pt x="67" y="48"/>
                    </a:lnTo>
                    <a:lnTo>
                      <a:pt x="66" y="47"/>
                    </a:lnTo>
                    <a:lnTo>
                      <a:pt x="64" y="46"/>
                    </a:lnTo>
                    <a:lnTo>
                      <a:pt x="63" y="45"/>
                    </a:lnTo>
                    <a:lnTo>
                      <a:pt x="63" y="43"/>
                    </a:lnTo>
                    <a:lnTo>
                      <a:pt x="61" y="43"/>
                    </a:lnTo>
                    <a:lnTo>
                      <a:pt x="61" y="41"/>
                    </a:lnTo>
                    <a:lnTo>
                      <a:pt x="61" y="40"/>
                    </a:lnTo>
                    <a:lnTo>
                      <a:pt x="60" y="38"/>
                    </a:lnTo>
                    <a:lnTo>
                      <a:pt x="59" y="37"/>
                    </a:lnTo>
                    <a:lnTo>
                      <a:pt x="59" y="35"/>
                    </a:lnTo>
                    <a:lnTo>
                      <a:pt x="59" y="33"/>
                    </a:lnTo>
                    <a:lnTo>
                      <a:pt x="59" y="32"/>
                    </a:lnTo>
                    <a:lnTo>
                      <a:pt x="59" y="30"/>
                    </a:lnTo>
                    <a:lnTo>
                      <a:pt x="59" y="28"/>
                    </a:lnTo>
                    <a:lnTo>
                      <a:pt x="60" y="26"/>
                    </a:lnTo>
                    <a:lnTo>
                      <a:pt x="61" y="25"/>
                    </a:lnTo>
                    <a:lnTo>
                      <a:pt x="60" y="23"/>
                    </a:lnTo>
                    <a:lnTo>
                      <a:pt x="62" y="22"/>
                    </a:lnTo>
                    <a:lnTo>
                      <a:pt x="63" y="19"/>
                    </a:lnTo>
                    <a:lnTo>
                      <a:pt x="64" y="19"/>
                    </a:lnTo>
                    <a:lnTo>
                      <a:pt x="64" y="17"/>
                    </a:lnTo>
                    <a:lnTo>
                      <a:pt x="63" y="16"/>
                    </a:lnTo>
                    <a:lnTo>
                      <a:pt x="62" y="15"/>
                    </a:lnTo>
                    <a:lnTo>
                      <a:pt x="62" y="14"/>
                    </a:lnTo>
                    <a:lnTo>
                      <a:pt x="62" y="13"/>
                    </a:lnTo>
                    <a:lnTo>
                      <a:pt x="61" y="11"/>
                    </a:lnTo>
                    <a:lnTo>
                      <a:pt x="60" y="11"/>
                    </a:lnTo>
                    <a:lnTo>
                      <a:pt x="59" y="11"/>
                    </a:lnTo>
                    <a:lnTo>
                      <a:pt x="58" y="10"/>
                    </a:lnTo>
                    <a:lnTo>
                      <a:pt x="57" y="9"/>
                    </a:lnTo>
                    <a:lnTo>
                      <a:pt x="56" y="9"/>
                    </a:lnTo>
                    <a:lnTo>
                      <a:pt x="56" y="8"/>
                    </a:lnTo>
                    <a:lnTo>
                      <a:pt x="57" y="7"/>
                    </a:lnTo>
                    <a:lnTo>
                      <a:pt x="57" y="5"/>
                    </a:lnTo>
                    <a:lnTo>
                      <a:pt x="57" y="4"/>
                    </a:lnTo>
                    <a:lnTo>
                      <a:pt x="58" y="2"/>
                    </a:lnTo>
                    <a:lnTo>
                      <a:pt x="58" y="0"/>
                    </a:lnTo>
                    <a:lnTo>
                      <a:pt x="56" y="0"/>
                    </a:lnTo>
                    <a:lnTo>
                      <a:pt x="55" y="0"/>
                    </a:lnTo>
                    <a:lnTo>
                      <a:pt x="55" y="1"/>
                    </a:lnTo>
                    <a:lnTo>
                      <a:pt x="53" y="1"/>
                    </a:lnTo>
                    <a:lnTo>
                      <a:pt x="51" y="1"/>
                    </a:lnTo>
                    <a:lnTo>
                      <a:pt x="50" y="0"/>
                    </a:lnTo>
                    <a:lnTo>
                      <a:pt x="49" y="0"/>
                    </a:lnTo>
                    <a:lnTo>
                      <a:pt x="48"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29" name="Freeform 48"/>
              <p:cNvSpPr>
                <a:spLocks/>
              </p:cNvSpPr>
              <p:nvPr/>
            </p:nvSpPr>
            <p:spPr bwMode="auto">
              <a:xfrm>
                <a:off x="6309872" y="2349108"/>
                <a:ext cx="1028051" cy="742860"/>
              </a:xfrm>
              <a:custGeom>
                <a:avLst/>
                <a:gdLst/>
                <a:ahLst/>
                <a:cxnLst>
                  <a:cxn ang="0">
                    <a:pos x="51" y="18"/>
                  </a:cxn>
                  <a:cxn ang="0">
                    <a:pos x="57" y="20"/>
                  </a:cxn>
                  <a:cxn ang="0">
                    <a:pos x="50" y="24"/>
                  </a:cxn>
                  <a:cxn ang="0">
                    <a:pos x="44" y="29"/>
                  </a:cxn>
                  <a:cxn ang="0">
                    <a:pos x="46" y="37"/>
                  </a:cxn>
                  <a:cxn ang="0">
                    <a:pos x="52" y="43"/>
                  </a:cxn>
                  <a:cxn ang="0">
                    <a:pos x="53" y="52"/>
                  </a:cxn>
                  <a:cxn ang="0">
                    <a:pos x="43" y="91"/>
                  </a:cxn>
                  <a:cxn ang="0">
                    <a:pos x="36" y="89"/>
                  </a:cxn>
                  <a:cxn ang="0">
                    <a:pos x="30" y="93"/>
                  </a:cxn>
                  <a:cxn ang="0">
                    <a:pos x="20" y="95"/>
                  </a:cxn>
                  <a:cxn ang="0">
                    <a:pos x="12" y="103"/>
                  </a:cxn>
                  <a:cxn ang="0">
                    <a:pos x="7" y="113"/>
                  </a:cxn>
                  <a:cxn ang="0">
                    <a:pos x="5" y="123"/>
                  </a:cxn>
                  <a:cxn ang="0">
                    <a:pos x="0" y="131"/>
                  </a:cxn>
                  <a:cxn ang="0">
                    <a:pos x="31" y="139"/>
                  </a:cxn>
                  <a:cxn ang="0">
                    <a:pos x="62" y="152"/>
                  </a:cxn>
                  <a:cxn ang="0">
                    <a:pos x="91" y="159"/>
                  </a:cxn>
                  <a:cxn ang="0">
                    <a:pos x="97" y="157"/>
                  </a:cxn>
                  <a:cxn ang="0">
                    <a:pos x="104" y="156"/>
                  </a:cxn>
                  <a:cxn ang="0">
                    <a:pos x="111" y="155"/>
                  </a:cxn>
                  <a:cxn ang="0">
                    <a:pos x="115" y="150"/>
                  </a:cxn>
                  <a:cxn ang="0">
                    <a:pos x="123" y="144"/>
                  </a:cxn>
                  <a:cxn ang="0">
                    <a:pos x="128" y="137"/>
                  </a:cxn>
                  <a:cxn ang="0">
                    <a:pos x="155" y="146"/>
                  </a:cxn>
                  <a:cxn ang="0">
                    <a:pos x="193" y="142"/>
                  </a:cxn>
                  <a:cxn ang="0">
                    <a:pos x="196" y="130"/>
                  </a:cxn>
                  <a:cxn ang="0">
                    <a:pos x="196" y="124"/>
                  </a:cxn>
                  <a:cxn ang="0">
                    <a:pos x="215" y="66"/>
                  </a:cxn>
                  <a:cxn ang="0">
                    <a:pos x="220" y="56"/>
                  </a:cxn>
                  <a:cxn ang="0">
                    <a:pos x="214" y="56"/>
                  </a:cxn>
                  <a:cxn ang="0">
                    <a:pos x="209" y="52"/>
                  </a:cxn>
                  <a:cxn ang="0">
                    <a:pos x="202" y="51"/>
                  </a:cxn>
                  <a:cxn ang="0">
                    <a:pos x="193" y="48"/>
                  </a:cxn>
                  <a:cxn ang="0">
                    <a:pos x="192" y="41"/>
                  </a:cxn>
                  <a:cxn ang="0">
                    <a:pos x="187" y="19"/>
                  </a:cxn>
                  <a:cxn ang="0">
                    <a:pos x="172" y="29"/>
                  </a:cxn>
                  <a:cxn ang="0">
                    <a:pos x="169" y="36"/>
                  </a:cxn>
                  <a:cxn ang="0">
                    <a:pos x="163" y="38"/>
                  </a:cxn>
                  <a:cxn ang="0">
                    <a:pos x="157" y="35"/>
                  </a:cxn>
                  <a:cxn ang="0">
                    <a:pos x="153" y="40"/>
                  </a:cxn>
                  <a:cxn ang="0">
                    <a:pos x="153" y="46"/>
                  </a:cxn>
                  <a:cxn ang="0">
                    <a:pos x="150" y="47"/>
                  </a:cxn>
                  <a:cxn ang="0">
                    <a:pos x="145" y="42"/>
                  </a:cxn>
                  <a:cxn ang="0">
                    <a:pos x="142" y="38"/>
                  </a:cxn>
                  <a:cxn ang="0">
                    <a:pos x="142" y="33"/>
                  </a:cxn>
                  <a:cxn ang="0">
                    <a:pos x="140" y="16"/>
                  </a:cxn>
                  <a:cxn ang="0">
                    <a:pos x="136" y="7"/>
                  </a:cxn>
                  <a:cxn ang="0">
                    <a:pos x="132" y="1"/>
                  </a:cxn>
                  <a:cxn ang="0">
                    <a:pos x="129" y="0"/>
                  </a:cxn>
                  <a:cxn ang="0">
                    <a:pos x="121" y="2"/>
                  </a:cxn>
                  <a:cxn ang="0">
                    <a:pos x="117" y="10"/>
                  </a:cxn>
                  <a:cxn ang="0">
                    <a:pos x="108" y="14"/>
                  </a:cxn>
                  <a:cxn ang="0">
                    <a:pos x="99" y="19"/>
                  </a:cxn>
                  <a:cxn ang="0">
                    <a:pos x="95" y="19"/>
                  </a:cxn>
                  <a:cxn ang="0">
                    <a:pos x="82" y="16"/>
                  </a:cxn>
                  <a:cxn ang="0">
                    <a:pos x="79" y="8"/>
                  </a:cxn>
                  <a:cxn ang="0">
                    <a:pos x="75" y="5"/>
                  </a:cxn>
                  <a:cxn ang="0">
                    <a:pos x="69" y="7"/>
                  </a:cxn>
                  <a:cxn ang="0">
                    <a:pos x="66" y="8"/>
                  </a:cxn>
                </a:cxnLst>
                <a:rect l="0" t="0" r="r" b="b"/>
                <a:pathLst>
                  <a:path w="224" h="162">
                    <a:moveTo>
                      <a:pt x="47" y="8"/>
                    </a:moveTo>
                    <a:lnTo>
                      <a:pt x="47" y="18"/>
                    </a:lnTo>
                    <a:lnTo>
                      <a:pt x="49" y="18"/>
                    </a:lnTo>
                    <a:lnTo>
                      <a:pt x="51" y="18"/>
                    </a:lnTo>
                    <a:lnTo>
                      <a:pt x="52" y="18"/>
                    </a:lnTo>
                    <a:lnTo>
                      <a:pt x="54" y="19"/>
                    </a:lnTo>
                    <a:lnTo>
                      <a:pt x="55" y="19"/>
                    </a:lnTo>
                    <a:lnTo>
                      <a:pt x="57" y="20"/>
                    </a:lnTo>
                    <a:lnTo>
                      <a:pt x="57" y="26"/>
                    </a:lnTo>
                    <a:lnTo>
                      <a:pt x="55" y="24"/>
                    </a:lnTo>
                    <a:lnTo>
                      <a:pt x="52" y="23"/>
                    </a:lnTo>
                    <a:lnTo>
                      <a:pt x="50" y="24"/>
                    </a:lnTo>
                    <a:lnTo>
                      <a:pt x="48" y="25"/>
                    </a:lnTo>
                    <a:lnTo>
                      <a:pt x="46" y="25"/>
                    </a:lnTo>
                    <a:lnTo>
                      <a:pt x="45" y="27"/>
                    </a:lnTo>
                    <a:lnTo>
                      <a:pt x="44" y="29"/>
                    </a:lnTo>
                    <a:lnTo>
                      <a:pt x="44" y="32"/>
                    </a:lnTo>
                    <a:lnTo>
                      <a:pt x="44" y="34"/>
                    </a:lnTo>
                    <a:lnTo>
                      <a:pt x="45" y="36"/>
                    </a:lnTo>
                    <a:lnTo>
                      <a:pt x="46" y="37"/>
                    </a:lnTo>
                    <a:lnTo>
                      <a:pt x="48" y="39"/>
                    </a:lnTo>
                    <a:lnTo>
                      <a:pt x="50" y="39"/>
                    </a:lnTo>
                    <a:lnTo>
                      <a:pt x="51" y="40"/>
                    </a:lnTo>
                    <a:lnTo>
                      <a:pt x="52" y="43"/>
                    </a:lnTo>
                    <a:lnTo>
                      <a:pt x="53" y="46"/>
                    </a:lnTo>
                    <a:lnTo>
                      <a:pt x="53" y="47"/>
                    </a:lnTo>
                    <a:lnTo>
                      <a:pt x="53" y="49"/>
                    </a:lnTo>
                    <a:lnTo>
                      <a:pt x="53" y="52"/>
                    </a:lnTo>
                    <a:lnTo>
                      <a:pt x="47" y="87"/>
                    </a:lnTo>
                    <a:lnTo>
                      <a:pt x="47" y="90"/>
                    </a:lnTo>
                    <a:lnTo>
                      <a:pt x="45" y="90"/>
                    </a:lnTo>
                    <a:lnTo>
                      <a:pt x="43" y="91"/>
                    </a:lnTo>
                    <a:lnTo>
                      <a:pt x="43" y="89"/>
                    </a:lnTo>
                    <a:lnTo>
                      <a:pt x="40" y="88"/>
                    </a:lnTo>
                    <a:lnTo>
                      <a:pt x="37" y="88"/>
                    </a:lnTo>
                    <a:lnTo>
                      <a:pt x="36" y="89"/>
                    </a:lnTo>
                    <a:lnTo>
                      <a:pt x="34" y="90"/>
                    </a:lnTo>
                    <a:lnTo>
                      <a:pt x="33" y="92"/>
                    </a:lnTo>
                    <a:cubicBezTo>
                      <a:pt x="32" y="92"/>
                      <a:pt x="31" y="93"/>
                      <a:pt x="31" y="93"/>
                    </a:cubicBezTo>
                    <a:lnTo>
                      <a:pt x="30" y="93"/>
                    </a:lnTo>
                    <a:lnTo>
                      <a:pt x="25" y="93"/>
                    </a:lnTo>
                    <a:lnTo>
                      <a:pt x="25" y="92"/>
                    </a:lnTo>
                    <a:lnTo>
                      <a:pt x="23" y="94"/>
                    </a:lnTo>
                    <a:lnTo>
                      <a:pt x="20" y="95"/>
                    </a:lnTo>
                    <a:lnTo>
                      <a:pt x="18" y="97"/>
                    </a:lnTo>
                    <a:lnTo>
                      <a:pt x="16" y="98"/>
                    </a:lnTo>
                    <a:lnTo>
                      <a:pt x="14" y="100"/>
                    </a:lnTo>
                    <a:lnTo>
                      <a:pt x="12" y="103"/>
                    </a:lnTo>
                    <a:lnTo>
                      <a:pt x="10" y="104"/>
                    </a:lnTo>
                    <a:lnTo>
                      <a:pt x="10" y="108"/>
                    </a:lnTo>
                    <a:lnTo>
                      <a:pt x="9" y="110"/>
                    </a:lnTo>
                    <a:lnTo>
                      <a:pt x="7" y="113"/>
                    </a:lnTo>
                    <a:lnTo>
                      <a:pt x="7" y="116"/>
                    </a:lnTo>
                    <a:lnTo>
                      <a:pt x="7" y="119"/>
                    </a:lnTo>
                    <a:lnTo>
                      <a:pt x="7" y="122"/>
                    </a:lnTo>
                    <a:lnTo>
                      <a:pt x="5" y="123"/>
                    </a:lnTo>
                    <a:lnTo>
                      <a:pt x="3" y="124"/>
                    </a:lnTo>
                    <a:lnTo>
                      <a:pt x="2" y="127"/>
                    </a:lnTo>
                    <a:lnTo>
                      <a:pt x="1" y="129"/>
                    </a:lnTo>
                    <a:lnTo>
                      <a:pt x="0" y="131"/>
                    </a:lnTo>
                    <a:lnTo>
                      <a:pt x="1" y="133"/>
                    </a:lnTo>
                    <a:lnTo>
                      <a:pt x="19" y="138"/>
                    </a:lnTo>
                    <a:lnTo>
                      <a:pt x="24" y="139"/>
                    </a:lnTo>
                    <a:lnTo>
                      <a:pt x="31" y="139"/>
                    </a:lnTo>
                    <a:lnTo>
                      <a:pt x="38" y="141"/>
                    </a:lnTo>
                    <a:lnTo>
                      <a:pt x="47" y="144"/>
                    </a:lnTo>
                    <a:lnTo>
                      <a:pt x="55" y="148"/>
                    </a:lnTo>
                    <a:lnTo>
                      <a:pt x="62" y="152"/>
                    </a:lnTo>
                    <a:lnTo>
                      <a:pt x="71" y="155"/>
                    </a:lnTo>
                    <a:lnTo>
                      <a:pt x="89" y="162"/>
                    </a:lnTo>
                    <a:lnTo>
                      <a:pt x="90" y="161"/>
                    </a:lnTo>
                    <a:lnTo>
                      <a:pt x="91" y="159"/>
                    </a:lnTo>
                    <a:lnTo>
                      <a:pt x="93" y="159"/>
                    </a:lnTo>
                    <a:lnTo>
                      <a:pt x="93" y="157"/>
                    </a:lnTo>
                    <a:lnTo>
                      <a:pt x="95" y="157"/>
                    </a:lnTo>
                    <a:lnTo>
                      <a:pt x="97" y="157"/>
                    </a:lnTo>
                    <a:lnTo>
                      <a:pt x="97" y="156"/>
                    </a:lnTo>
                    <a:lnTo>
                      <a:pt x="99" y="156"/>
                    </a:lnTo>
                    <a:lnTo>
                      <a:pt x="101" y="157"/>
                    </a:lnTo>
                    <a:lnTo>
                      <a:pt x="104" y="156"/>
                    </a:lnTo>
                    <a:lnTo>
                      <a:pt x="106" y="156"/>
                    </a:lnTo>
                    <a:lnTo>
                      <a:pt x="108" y="156"/>
                    </a:lnTo>
                    <a:lnTo>
                      <a:pt x="110" y="157"/>
                    </a:lnTo>
                    <a:lnTo>
                      <a:pt x="111" y="155"/>
                    </a:lnTo>
                    <a:lnTo>
                      <a:pt x="110" y="154"/>
                    </a:lnTo>
                    <a:lnTo>
                      <a:pt x="112" y="153"/>
                    </a:lnTo>
                    <a:lnTo>
                      <a:pt x="112" y="151"/>
                    </a:lnTo>
                    <a:lnTo>
                      <a:pt x="115" y="150"/>
                    </a:lnTo>
                    <a:lnTo>
                      <a:pt x="117" y="148"/>
                    </a:lnTo>
                    <a:lnTo>
                      <a:pt x="119" y="148"/>
                    </a:lnTo>
                    <a:lnTo>
                      <a:pt x="121" y="147"/>
                    </a:lnTo>
                    <a:lnTo>
                      <a:pt x="123" y="144"/>
                    </a:lnTo>
                    <a:lnTo>
                      <a:pt x="124" y="140"/>
                    </a:lnTo>
                    <a:lnTo>
                      <a:pt x="125" y="138"/>
                    </a:lnTo>
                    <a:lnTo>
                      <a:pt x="127" y="138"/>
                    </a:lnTo>
                    <a:lnTo>
                      <a:pt x="128" y="137"/>
                    </a:lnTo>
                    <a:lnTo>
                      <a:pt x="137" y="136"/>
                    </a:lnTo>
                    <a:lnTo>
                      <a:pt x="143" y="143"/>
                    </a:lnTo>
                    <a:lnTo>
                      <a:pt x="150" y="146"/>
                    </a:lnTo>
                    <a:lnTo>
                      <a:pt x="155" y="146"/>
                    </a:lnTo>
                    <a:lnTo>
                      <a:pt x="157" y="147"/>
                    </a:lnTo>
                    <a:lnTo>
                      <a:pt x="191" y="146"/>
                    </a:lnTo>
                    <a:lnTo>
                      <a:pt x="192" y="143"/>
                    </a:lnTo>
                    <a:lnTo>
                      <a:pt x="193" y="142"/>
                    </a:lnTo>
                    <a:lnTo>
                      <a:pt x="193" y="139"/>
                    </a:lnTo>
                    <a:lnTo>
                      <a:pt x="194" y="136"/>
                    </a:lnTo>
                    <a:lnTo>
                      <a:pt x="195" y="133"/>
                    </a:lnTo>
                    <a:lnTo>
                      <a:pt x="196" y="130"/>
                    </a:lnTo>
                    <a:lnTo>
                      <a:pt x="196" y="127"/>
                    </a:lnTo>
                    <a:lnTo>
                      <a:pt x="196" y="127"/>
                    </a:lnTo>
                    <a:lnTo>
                      <a:pt x="196" y="126"/>
                    </a:lnTo>
                    <a:lnTo>
                      <a:pt x="196" y="124"/>
                    </a:lnTo>
                    <a:lnTo>
                      <a:pt x="195" y="122"/>
                    </a:lnTo>
                    <a:lnTo>
                      <a:pt x="194" y="120"/>
                    </a:lnTo>
                    <a:lnTo>
                      <a:pt x="194" y="118"/>
                    </a:lnTo>
                    <a:lnTo>
                      <a:pt x="215" y="66"/>
                    </a:lnTo>
                    <a:lnTo>
                      <a:pt x="221" y="60"/>
                    </a:lnTo>
                    <a:lnTo>
                      <a:pt x="224" y="56"/>
                    </a:lnTo>
                    <a:lnTo>
                      <a:pt x="222" y="55"/>
                    </a:lnTo>
                    <a:lnTo>
                      <a:pt x="220" y="56"/>
                    </a:lnTo>
                    <a:lnTo>
                      <a:pt x="218" y="57"/>
                    </a:lnTo>
                    <a:lnTo>
                      <a:pt x="216" y="57"/>
                    </a:lnTo>
                    <a:lnTo>
                      <a:pt x="215" y="58"/>
                    </a:lnTo>
                    <a:lnTo>
                      <a:pt x="214" y="56"/>
                    </a:lnTo>
                    <a:lnTo>
                      <a:pt x="213" y="55"/>
                    </a:lnTo>
                    <a:lnTo>
                      <a:pt x="211" y="55"/>
                    </a:lnTo>
                    <a:lnTo>
                      <a:pt x="209" y="55"/>
                    </a:lnTo>
                    <a:lnTo>
                      <a:pt x="209" y="52"/>
                    </a:lnTo>
                    <a:lnTo>
                      <a:pt x="208" y="50"/>
                    </a:lnTo>
                    <a:cubicBezTo>
                      <a:pt x="208" y="50"/>
                      <a:pt x="206" y="49"/>
                      <a:pt x="205" y="50"/>
                    </a:cubicBezTo>
                    <a:lnTo>
                      <a:pt x="204" y="51"/>
                    </a:lnTo>
                    <a:lnTo>
                      <a:pt x="202" y="51"/>
                    </a:lnTo>
                    <a:lnTo>
                      <a:pt x="199" y="51"/>
                    </a:lnTo>
                    <a:lnTo>
                      <a:pt x="197" y="51"/>
                    </a:lnTo>
                    <a:lnTo>
                      <a:pt x="195" y="49"/>
                    </a:lnTo>
                    <a:lnTo>
                      <a:pt x="193" y="48"/>
                    </a:lnTo>
                    <a:lnTo>
                      <a:pt x="192" y="45"/>
                    </a:lnTo>
                    <a:lnTo>
                      <a:pt x="192" y="44"/>
                    </a:lnTo>
                    <a:lnTo>
                      <a:pt x="193" y="43"/>
                    </a:lnTo>
                    <a:lnTo>
                      <a:pt x="192" y="41"/>
                    </a:lnTo>
                    <a:lnTo>
                      <a:pt x="190" y="40"/>
                    </a:lnTo>
                    <a:lnTo>
                      <a:pt x="189" y="37"/>
                    </a:lnTo>
                    <a:lnTo>
                      <a:pt x="188" y="35"/>
                    </a:lnTo>
                    <a:lnTo>
                      <a:pt x="187" y="19"/>
                    </a:lnTo>
                    <a:lnTo>
                      <a:pt x="187" y="26"/>
                    </a:lnTo>
                    <a:lnTo>
                      <a:pt x="173" y="26"/>
                    </a:lnTo>
                    <a:lnTo>
                      <a:pt x="172" y="27"/>
                    </a:lnTo>
                    <a:lnTo>
                      <a:pt x="172" y="29"/>
                    </a:lnTo>
                    <a:lnTo>
                      <a:pt x="170" y="32"/>
                    </a:lnTo>
                    <a:lnTo>
                      <a:pt x="168" y="34"/>
                    </a:lnTo>
                    <a:lnTo>
                      <a:pt x="168" y="35"/>
                    </a:lnTo>
                    <a:lnTo>
                      <a:pt x="169" y="36"/>
                    </a:lnTo>
                    <a:lnTo>
                      <a:pt x="167" y="38"/>
                    </a:lnTo>
                    <a:lnTo>
                      <a:pt x="165" y="39"/>
                    </a:lnTo>
                    <a:lnTo>
                      <a:pt x="164" y="40"/>
                    </a:lnTo>
                    <a:lnTo>
                      <a:pt x="163" y="38"/>
                    </a:lnTo>
                    <a:lnTo>
                      <a:pt x="162" y="37"/>
                    </a:lnTo>
                    <a:lnTo>
                      <a:pt x="161" y="36"/>
                    </a:lnTo>
                    <a:lnTo>
                      <a:pt x="159" y="35"/>
                    </a:lnTo>
                    <a:lnTo>
                      <a:pt x="157" y="35"/>
                    </a:lnTo>
                    <a:lnTo>
                      <a:pt x="155" y="37"/>
                    </a:lnTo>
                    <a:lnTo>
                      <a:pt x="153" y="37"/>
                    </a:lnTo>
                    <a:lnTo>
                      <a:pt x="153" y="39"/>
                    </a:lnTo>
                    <a:lnTo>
                      <a:pt x="153" y="40"/>
                    </a:lnTo>
                    <a:lnTo>
                      <a:pt x="153" y="42"/>
                    </a:lnTo>
                    <a:lnTo>
                      <a:pt x="152" y="43"/>
                    </a:lnTo>
                    <a:lnTo>
                      <a:pt x="153" y="45"/>
                    </a:lnTo>
                    <a:lnTo>
                      <a:pt x="153" y="46"/>
                    </a:lnTo>
                    <a:lnTo>
                      <a:pt x="153" y="47"/>
                    </a:lnTo>
                    <a:lnTo>
                      <a:pt x="152" y="49"/>
                    </a:lnTo>
                    <a:lnTo>
                      <a:pt x="151" y="47"/>
                    </a:lnTo>
                    <a:lnTo>
                      <a:pt x="150" y="47"/>
                    </a:lnTo>
                    <a:lnTo>
                      <a:pt x="149" y="46"/>
                    </a:lnTo>
                    <a:lnTo>
                      <a:pt x="148" y="45"/>
                    </a:lnTo>
                    <a:lnTo>
                      <a:pt x="146" y="44"/>
                    </a:lnTo>
                    <a:lnTo>
                      <a:pt x="145" y="42"/>
                    </a:lnTo>
                    <a:lnTo>
                      <a:pt x="144" y="42"/>
                    </a:lnTo>
                    <a:lnTo>
                      <a:pt x="143" y="41"/>
                    </a:lnTo>
                    <a:lnTo>
                      <a:pt x="141" y="39"/>
                    </a:lnTo>
                    <a:lnTo>
                      <a:pt x="142" y="38"/>
                    </a:lnTo>
                    <a:lnTo>
                      <a:pt x="143" y="37"/>
                    </a:lnTo>
                    <a:lnTo>
                      <a:pt x="143" y="36"/>
                    </a:lnTo>
                    <a:lnTo>
                      <a:pt x="142" y="35"/>
                    </a:lnTo>
                    <a:lnTo>
                      <a:pt x="142" y="33"/>
                    </a:lnTo>
                    <a:lnTo>
                      <a:pt x="142" y="31"/>
                    </a:lnTo>
                    <a:lnTo>
                      <a:pt x="142" y="19"/>
                    </a:lnTo>
                    <a:lnTo>
                      <a:pt x="141" y="18"/>
                    </a:lnTo>
                    <a:lnTo>
                      <a:pt x="140" y="16"/>
                    </a:lnTo>
                    <a:lnTo>
                      <a:pt x="138" y="13"/>
                    </a:lnTo>
                    <a:lnTo>
                      <a:pt x="137" y="10"/>
                    </a:lnTo>
                    <a:lnTo>
                      <a:pt x="136" y="9"/>
                    </a:lnTo>
                    <a:lnTo>
                      <a:pt x="136" y="7"/>
                    </a:lnTo>
                    <a:lnTo>
                      <a:pt x="135" y="5"/>
                    </a:lnTo>
                    <a:lnTo>
                      <a:pt x="135" y="4"/>
                    </a:lnTo>
                    <a:lnTo>
                      <a:pt x="134" y="2"/>
                    </a:lnTo>
                    <a:lnTo>
                      <a:pt x="132" y="1"/>
                    </a:lnTo>
                    <a:lnTo>
                      <a:pt x="131" y="1"/>
                    </a:lnTo>
                    <a:lnTo>
                      <a:pt x="129" y="0"/>
                    </a:lnTo>
                    <a:lnTo>
                      <a:pt x="129" y="0"/>
                    </a:lnTo>
                    <a:lnTo>
                      <a:pt x="129" y="0"/>
                    </a:lnTo>
                    <a:lnTo>
                      <a:pt x="127" y="1"/>
                    </a:lnTo>
                    <a:lnTo>
                      <a:pt x="126" y="1"/>
                    </a:lnTo>
                    <a:lnTo>
                      <a:pt x="125" y="2"/>
                    </a:lnTo>
                    <a:lnTo>
                      <a:pt x="121" y="2"/>
                    </a:lnTo>
                    <a:lnTo>
                      <a:pt x="121" y="4"/>
                    </a:lnTo>
                    <a:lnTo>
                      <a:pt x="120" y="6"/>
                    </a:lnTo>
                    <a:lnTo>
                      <a:pt x="119" y="9"/>
                    </a:lnTo>
                    <a:lnTo>
                      <a:pt x="117" y="10"/>
                    </a:lnTo>
                    <a:lnTo>
                      <a:pt x="114" y="10"/>
                    </a:lnTo>
                    <a:lnTo>
                      <a:pt x="112" y="12"/>
                    </a:lnTo>
                    <a:lnTo>
                      <a:pt x="110" y="13"/>
                    </a:lnTo>
                    <a:lnTo>
                      <a:pt x="108" y="14"/>
                    </a:lnTo>
                    <a:lnTo>
                      <a:pt x="107" y="16"/>
                    </a:lnTo>
                    <a:lnTo>
                      <a:pt x="104" y="18"/>
                    </a:lnTo>
                    <a:lnTo>
                      <a:pt x="100" y="20"/>
                    </a:lnTo>
                    <a:lnTo>
                      <a:pt x="99" y="19"/>
                    </a:lnTo>
                    <a:lnTo>
                      <a:pt x="99" y="17"/>
                    </a:lnTo>
                    <a:lnTo>
                      <a:pt x="97" y="16"/>
                    </a:lnTo>
                    <a:lnTo>
                      <a:pt x="95" y="18"/>
                    </a:lnTo>
                    <a:lnTo>
                      <a:pt x="95" y="19"/>
                    </a:lnTo>
                    <a:lnTo>
                      <a:pt x="92" y="20"/>
                    </a:lnTo>
                    <a:lnTo>
                      <a:pt x="90" y="18"/>
                    </a:lnTo>
                    <a:lnTo>
                      <a:pt x="85" y="15"/>
                    </a:lnTo>
                    <a:lnTo>
                      <a:pt x="82" y="16"/>
                    </a:lnTo>
                    <a:lnTo>
                      <a:pt x="81" y="14"/>
                    </a:lnTo>
                    <a:lnTo>
                      <a:pt x="81" y="12"/>
                    </a:lnTo>
                    <a:lnTo>
                      <a:pt x="81" y="10"/>
                    </a:lnTo>
                    <a:lnTo>
                      <a:pt x="79" y="8"/>
                    </a:lnTo>
                    <a:lnTo>
                      <a:pt x="80" y="6"/>
                    </a:lnTo>
                    <a:lnTo>
                      <a:pt x="78" y="4"/>
                    </a:lnTo>
                    <a:lnTo>
                      <a:pt x="76" y="3"/>
                    </a:lnTo>
                    <a:lnTo>
                      <a:pt x="75" y="5"/>
                    </a:lnTo>
                    <a:lnTo>
                      <a:pt x="74" y="7"/>
                    </a:lnTo>
                    <a:lnTo>
                      <a:pt x="73" y="8"/>
                    </a:lnTo>
                    <a:lnTo>
                      <a:pt x="71" y="9"/>
                    </a:lnTo>
                    <a:lnTo>
                      <a:pt x="69" y="7"/>
                    </a:lnTo>
                    <a:lnTo>
                      <a:pt x="69" y="5"/>
                    </a:lnTo>
                    <a:lnTo>
                      <a:pt x="67" y="4"/>
                    </a:lnTo>
                    <a:cubicBezTo>
                      <a:pt x="67" y="5"/>
                      <a:pt x="66" y="6"/>
                      <a:pt x="66" y="6"/>
                    </a:cubicBezTo>
                    <a:lnTo>
                      <a:pt x="66" y="8"/>
                    </a:lnTo>
                    <a:lnTo>
                      <a:pt x="47" y="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0" name="Freeform 49"/>
              <p:cNvSpPr>
                <a:spLocks/>
              </p:cNvSpPr>
              <p:nvPr/>
            </p:nvSpPr>
            <p:spPr bwMode="auto">
              <a:xfrm>
                <a:off x="6305422" y="2960745"/>
                <a:ext cx="418341" cy="220188"/>
              </a:xfrm>
              <a:custGeom>
                <a:avLst/>
                <a:gdLst/>
                <a:ahLst/>
                <a:cxnLst>
                  <a:cxn ang="0">
                    <a:pos x="19" y="29"/>
                  </a:cxn>
                  <a:cxn ang="0">
                    <a:pos x="20" y="32"/>
                  </a:cxn>
                  <a:cxn ang="0">
                    <a:pos x="22" y="35"/>
                  </a:cxn>
                  <a:cxn ang="0">
                    <a:pos x="30" y="35"/>
                  </a:cxn>
                  <a:cxn ang="0">
                    <a:pos x="40" y="27"/>
                  </a:cxn>
                  <a:cxn ang="0">
                    <a:pos x="43" y="29"/>
                  </a:cxn>
                  <a:cxn ang="0">
                    <a:pos x="42" y="47"/>
                  </a:cxn>
                  <a:cxn ang="0">
                    <a:pos x="48" y="48"/>
                  </a:cxn>
                  <a:cxn ang="0">
                    <a:pos x="52" y="46"/>
                  </a:cxn>
                  <a:cxn ang="0">
                    <a:pos x="55" y="45"/>
                  </a:cxn>
                  <a:cxn ang="0">
                    <a:pos x="65" y="46"/>
                  </a:cxn>
                  <a:cxn ang="0">
                    <a:pos x="68" y="46"/>
                  </a:cxn>
                  <a:cxn ang="0">
                    <a:pos x="71" y="47"/>
                  </a:cxn>
                  <a:cxn ang="0">
                    <a:pos x="73" y="44"/>
                  </a:cxn>
                  <a:cxn ang="0">
                    <a:pos x="75" y="42"/>
                  </a:cxn>
                  <a:cxn ang="0">
                    <a:pos x="78" y="41"/>
                  </a:cxn>
                  <a:cxn ang="0">
                    <a:pos x="81" y="42"/>
                  </a:cxn>
                  <a:cxn ang="0">
                    <a:pos x="85" y="40"/>
                  </a:cxn>
                  <a:cxn ang="0">
                    <a:pos x="88" y="36"/>
                  </a:cxn>
                  <a:cxn ang="0">
                    <a:pos x="91" y="32"/>
                  </a:cxn>
                  <a:cxn ang="0">
                    <a:pos x="91" y="30"/>
                  </a:cxn>
                  <a:cxn ang="0">
                    <a:pos x="90" y="29"/>
                  </a:cxn>
                  <a:cxn ang="0">
                    <a:pos x="63" y="19"/>
                  </a:cxn>
                  <a:cxn ang="0">
                    <a:pos x="48" y="11"/>
                  </a:cxn>
                  <a:cxn ang="0">
                    <a:pos x="32" y="6"/>
                  </a:cxn>
                  <a:cxn ang="0">
                    <a:pos x="20" y="5"/>
                  </a:cxn>
                  <a:cxn ang="0">
                    <a:pos x="2" y="0"/>
                  </a:cxn>
                  <a:cxn ang="0">
                    <a:pos x="2" y="1"/>
                  </a:cxn>
                  <a:cxn ang="0">
                    <a:pos x="0" y="3"/>
                  </a:cxn>
                  <a:cxn ang="0">
                    <a:pos x="0" y="7"/>
                  </a:cxn>
                  <a:cxn ang="0">
                    <a:pos x="2" y="9"/>
                  </a:cxn>
                  <a:cxn ang="0">
                    <a:pos x="3" y="12"/>
                  </a:cxn>
                  <a:cxn ang="0">
                    <a:pos x="6" y="15"/>
                  </a:cxn>
                  <a:cxn ang="0">
                    <a:pos x="10" y="18"/>
                  </a:cxn>
                  <a:cxn ang="0">
                    <a:pos x="12" y="23"/>
                  </a:cxn>
                  <a:cxn ang="0">
                    <a:pos x="10" y="27"/>
                  </a:cxn>
                </a:cxnLst>
                <a:rect l="0" t="0" r="r" b="b"/>
                <a:pathLst>
                  <a:path w="91" h="48">
                    <a:moveTo>
                      <a:pt x="10" y="28"/>
                    </a:moveTo>
                    <a:lnTo>
                      <a:pt x="19" y="29"/>
                    </a:lnTo>
                    <a:lnTo>
                      <a:pt x="20" y="30"/>
                    </a:lnTo>
                    <a:lnTo>
                      <a:pt x="20" y="32"/>
                    </a:lnTo>
                    <a:lnTo>
                      <a:pt x="22" y="32"/>
                    </a:lnTo>
                    <a:lnTo>
                      <a:pt x="22" y="35"/>
                    </a:lnTo>
                    <a:lnTo>
                      <a:pt x="27" y="35"/>
                    </a:lnTo>
                    <a:lnTo>
                      <a:pt x="30" y="35"/>
                    </a:lnTo>
                    <a:lnTo>
                      <a:pt x="34" y="34"/>
                    </a:lnTo>
                    <a:lnTo>
                      <a:pt x="40" y="27"/>
                    </a:lnTo>
                    <a:lnTo>
                      <a:pt x="42" y="27"/>
                    </a:lnTo>
                    <a:lnTo>
                      <a:pt x="43" y="29"/>
                    </a:lnTo>
                    <a:lnTo>
                      <a:pt x="43" y="31"/>
                    </a:lnTo>
                    <a:lnTo>
                      <a:pt x="42" y="47"/>
                    </a:lnTo>
                    <a:lnTo>
                      <a:pt x="47" y="47"/>
                    </a:lnTo>
                    <a:lnTo>
                      <a:pt x="48" y="48"/>
                    </a:lnTo>
                    <a:lnTo>
                      <a:pt x="50" y="48"/>
                    </a:lnTo>
                    <a:lnTo>
                      <a:pt x="52" y="46"/>
                    </a:lnTo>
                    <a:lnTo>
                      <a:pt x="54" y="45"/>
                    </a:lnTo>
                    <a:lnTo>
                      <a:pt x="55" y="45"/>
                    </a:lnTo>
                    <a:lnTo>
                      <a:pt x="57" y="46"/>
                    </a:lnTo>
                    <a:lnTo>
                      <a:pt x="65" y="46"/>
                    </a:lnTo>
                    <a:lnTo>
                      <a:pt x="66" y="45"/>
                    </a:lnTo>
                    <a:lnTo>
                      <a:pt x="68" y="46"/>
                    </a:lnTo>
                    <a:lnTo>
                      <a:pt x="69" y="47"/>
                    </a:lnTo>
                    <a:lnTo>
                      <a:pt x="71" y="47"/>
                    </a:lnTo>
                    <a:lnTo>
                      <a:pt x="72" y="46"/>
                    </a:lnTo>
                    <a:lnTo>
                      <a:pt x="73" y="44"/>
                    </a:lnTo>
                    <a:lnTo>
                      <a:pt x="74" y="43"/>
                    </a:lnTo>
                    <a:lnTo>
                      <a:pt x="75" y="42"/>
                    </a:lnTo>
                    <a:lnTo>
                      <a:pt x="77" y="41"/>
                    </a:lnTo>
                    <a:lnTo>
                      <a:pt x="78" y="41"/>
                    </a:lnTo>
                    <a:lnTo>
                      <a:pt x="80" y="43"/>
                    </a:lnTo>
                    <a:lnTo>
                      <a:pt x="81" y="42"/>
                    </a:lnTo>
                    <a:lnTo>
                      <a:pt x="83" y="40"/>
                    </a:lnTo>
                    <a:lnTo>
                      <a:pt x="85" y="40"/>
                    </a:lnTo>
                    <a:lnTo>
                      <a:pt x="86" y="38"/>
                    </a:lnTo>
                    <a:lnTo>
                      <a:pt x="88" y="36"/>
                    </a:lnTo>
                    <a:lnTo>
                      <a:pt x="89" y="35"/>
                    </a:lnTo>
                    <a:lnTo>
                      <a:pt x="91" y="32"/>
                    </a:lnTo>
                    <a:lnTo>
                      <a:pt x="91" y="31"/>
                    </a:lnTo>
                    <a:lnTo>
                      <a:pt x="91" y="30"/>
                    </a:lnTo>
                    <a:lnTo>
                      <a:pt x="90" y="29"/>
                    </a:lnTo>
                    <a:lnTo>
                      <a:pt x="90" y="29"/>
                    </a:lnTo>
                    <a:lnTo>
                      <a:pt x="72" y="22"/>
                    </a:lnTo>
                    <a:lnTo>
                      <a:pt x="63" y="19"/>
                    </a:lnTo>
                    <a:lnTo>
                      <a:pt x="56" y="15"/>
                    </a:lnTo>
                    <a:lnTo>
                      <a:pt x="48" y="11"/>
                    </a:lnTo>
                    <a:lnTo>
                      <a:pt x="39" y="8"/>
                    </a:lnTo>
                    <a:lnTo>
                      <a:pt x="32" y="6"/>
                    </a:lnTo>
                    <a:lnTo>
                      <a:pt x="25" y="6"/>
                    </a:lnTo>
                    <a:lnTo>
                      <a:pt x="20" y="5"/>
                    </a:lnTo>
                    <a:lnTo>
                      <a:pt x="2" y="0"/>
                    </a:lnTo>
                    <a:lnTo>
                      <a:pt x="2" y="0"/>
                    </a:lnTo>
                    <a:lnTo>
                      <a:pt x="2" y="0"/>
                    </a:lnTo>
                    <a:lnTo>
                      <a:pt x="2" y="1"/>
                    </a:lnTo>
                    <a:lnTo>
                      <a:pt x="1" y="2"/>
                    </a:lnTo>
                    <a:lnTo>
                      <a:pt x="0" y="3"/>
                    </a:lnTo>
                    <a:lnTo>
                      <a:pt x="0" y="5"/>
                    </a:lnTo>
                    <a:lnTo>
                      <a:pt x="0" y="7"/>
                    </a:lnTo>
                    <a:lnTo>
                      <a:pt x="1" y="7"/>
                    </a:lnTo>
                    <a:lnTo>
                      <a:pt x="2" y="9"/>
                    </a:lnTo>
                    <a:lnTo>
                      <a:pt x="1" y="11"/>
                    </a:lnTo>
                    <a:lnTo>
                      <a:pt x="3" y="12"/>
                    </a:lnTo>
                    <a:lnTo>
                      <a:pt x="4" y="14"/>
                    </a:lnTo>
                    <a:lnTo>
                      <a:pt x="6" y="15"/>
                    </a:lnTo>
                    <a:lnTo>
                      <a:pt x="7" y="17"/>
                    </a:lnTo>
                    <a:lnTo>
                      <a:pt x="10" y="18"/>
                    </a:lnTo>
                    <a:lnTo>
                      <a:pt x="10" y="20"/>
                    </a:lnTo>
                    <a:lnTo>
                      <a:pt x="12" y="23"/>
                    </a:lnTo>
                    <a:lnTo>
                      <a:pt x="12" y="25"/>
                    </a:lnTo>
                    <a:lnTo>
                      <a:pt x="10" y="27"/>
                    </a:lnTo>
                    <a:lnTo>
                      <a:pt x="10" y="28"/>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1" name="Freeform 50"/>
              <p:cNvSpPr>
                <a:spLocks/>
              </p:cNvSpPr>
              <p:nvPr/>
            </p:nvSpPr>
            <p:spPr bwMode="auto">
              <a:xfrm>
                <a:off x="6719312" y="2974090"/>
                <a:ext cx="389414" cy="358084"/>
              </a:xfrm>
              <a:custGeom>
                <a:avLst/>
                <a:gdLst/>
                <a:ahLst/>
                <a:cxnLst>
                  <a:cxn ang="0">
                    <a:pos x="29" y="59"/>
                  </a:cxn>
                  <a:cxn ang="0">
                    <a:pos x="23" y="55"/>
                  </a:cxn>
                  <a:cxn ang="0">
                    <a:pos x="20" y="50"/>
                  </a:cxn>
                  <a:cxn ang="0">
                    <a:pos x="17" y="39"/>
                  </a:cxn>
                  <a:cxn ang="0">
                    <a:pos x="17" y="34"/>
                  </a:cxn>
                  <a:cxn ang="0">
                    <a:pos x="18" y="25"/>
                  </a:cxn>
                  <a:cxn ang="0">
                    <a:pos x="15" y="24"/>
                  </a:cxn>
                  <a:cxn ang="0">
                    <a:pos x="13" y="24"/>
                  </a:cxn>
                  <a:cxn ang="0">
                    <a:pos x="8" y="26"/>
                  </a:cxn>
                  <a:cxn ang="0">
                    <a:pos x="4" y="27"/>
                  </a:cxn>
                  <a:cxn ang="0">
                    <a:pos x="1" y="27"/>
                  </a:cxn>
                  <a:cxn ang="0">
                    <a:pos x="2" y="23"/>
                  </a:cxn>
                  <a:cxn ang="0">
                    <a:pos x="6" y="21"/>
                  </a:cxn>
                  <a:cxn ang="0">
                    <a:pos x="10" y="20"/>
                  </a:cxn>
                  <a:cxn ang="0">
                    <a:pos x="17" y="20"/>
                  </a:cxn>
                  <a:cxn ang="0">
                    <a:pos x="22" y="19"/>
                  </a:cxn>
                  <a:cxn ang="0">
                    <a:pos x="23" y="15"/>
                  </a:cxn>
                  <a:cxn ang="0">
                    <a:pos x="30" y="12"/>
                  </a:cxn>
                  <a:cxn ang="0">
                    <a:pos x="35" y="4"/>
                  </a:cxn>
                  <a:cxn ang="0">
                    <a:pos x="39" y="1"/>
                  </a:cxn>
                  <a:cxn ang="0">
                    <a:pos x="61" y="10"/>
                  </a:cxn>
                  <a:cxn ang="0">
                    <a:pos x="68" y="11"/>
                  </a:cxn>
                  <a:cxn ang="0">
                    <a:pos x="66" y="14"/>
                  </a:cxn>
                  <a:cxn ang="0">
                    <a:pos x="68" y="18"/>
                  </a:cxn>
                  <a:cxn ang="0">
                    <a:pos x="69" y="23"/>
                  </a:cxn>
                  <a:cxn ang="0">
                    <a:pos x="67" y="27"/>
                  </a:cxn>
                  <a:cxn ang="0">
                    <a:pos x="66" y="32"/>
                  </a:cxn>
                  <a:cxn ang="0">
                    <a:pos x="70" y="37"/>
                  </a:cxn>
                  <a:cxn ang="0">
                    <a:pos x="75" y="40"/>
                  </a:cxn>
                  <a:cxn ang="0">
                    <a:pos x="78" y="38"/>
                  </a:cxn>
                  <a:cxn ang="0">
                    <a:pos x="82" y="42"/>
                  </a:cxn>
                  <a:cxn ang="0">
                    <a:pos x="85" y="44"/>
                  </a:cxn>
                  <a:cxn ang="0">
                    <a:pos x="84" y="48"/>
                  </a:cxn>
                  <a:cxn ang="0">
                    <a:pos x="85" y="53"/>
                  </a:cxn>
                  <a:cxn ang="0">
                    <a:pos x="85" y="58"/>
                  </a:cxn>
                  <a:cxn ang="0">
                    <a:pos x="83" y="62"/>
                  </a:cxn>
                  <a:cxn ang="0">
                    <a:pos x="82" y="67"/>
                  </a:cxn>
                  <a:cxn ang="0">
                    <a:pos x="80" y="72"/>
                  </a:cxn>
                  <a:cxn ang="0">
                    <a:pos x="77" y="75"/>
                  </a:cxn>
                  <a:cxn ang="0">
                    <a:pos x="75" y="76"/>
                  </a:cxn>
                  <a:cxn ang="0">
                    <a:pos x="71" y="74"/>
                  </a:cxn>
                  <a:cxn ang="0">
                    <a:pos x="60" y="72"/>
                  </a:cxn>
                  <a:cxn ang="0">
                    <a:pos x="56" y="69"/>
                  </a:cxn>
                  <a:cxn ang="0">
                    <a:pos x="52" y="67"/>
                  </a:cxn>
                  <a:cxn ang="0">
                    <a:pos x="49" y="65"/>
                  </a:cxn>
                  <a:cxn ang="0">
                    <a:pos x="46" y="62"/>
                  </a:cxn>
                  <a:cxn ang="0">
                    <a:pos x="42" y="63"/>
                  </a:cxn>
                  <a:cxn ang="0">
                    <a:pos x="40" y="60"/>
                  </a:cxn>
                  <a:cxn ang="0">
                    <a:pos x="36" y="61"/>
                  </a:cxn>
                </a:cxnLst>
                <a:rect l="0" t="0" r="r" b="b"/>
                <a:pathLst>
                  <a:path w="85" h="78">
                    <a:moveTo>
                      <a:pt x="31" y="62"/>
                    </a:moveTo>
                    <a:lnTo>
                      <a:pt x="30" y="60"/>
                    </a:lnTo>
                    <a:lnTo>
                      <a:pt x="29" y="59"/>
                    </a:lnTo>
                    <a:lnTo>
                      <a:pt x="27" y="58"/>
                    </a:lnTo>
                    <a:lnTo>
                      <a:pt x="26" y="56"/>
                    </a:lnTo>
                    <a:lnTo>
                      <a:pt x="23" y="55"/>
                    </a:lnTo>
                    <a:lnTo>
                      <a:pt x="22" y="54"/>
                    </a:lnTo>
                    <a:lnTo>
                      <a:pt x="20" y="52"/>
                    </a:lnTo>
                    <a:lnTo>
                      <a:pt x="20" y="50"/>
                    </a:lnTo>
                    <a:lnTo>
                      <a:pt x="18" y="48"/>
                    </a:lnTo>
                    <a:lnTo>
                      <a:pt x="18" y="41"/>
                    </a:lnTo>
                    <a:lnTo>
                      <a:pt x="17" y="39"/>
                    </a:lnTo>
                    <a:lnTo>
                      <a:pt x="17" y="36"/>
                    </a:lnTo>
                    <a:lnTo>
                      <a:pt x="16" y="35"/>
                    </a:lnTo>
                    <a:lnTo>
                      <a:pt x="17" y="34"/>
                    </a:lnTo>
                    <a:lnTo>
                      <a:pt x="18" y="32"/>
                    </a:lnTo>
                    <a:lnTo>
                      <a:pt x="17" y="27"/>
                    </a:lnTo>
                    <a:lnTo>
                      <a:pt x="18" y="25"/>
                    </a:lnTo>
                    <a:lnTo>
                      <a:pt x="18" y="24"/>
                    </a:lnTo>
                    <a:lnTo>
                      <a:pt x="17" y="23"/>
                    </a:lnTo>
                    <a:lnTo>
                      <a:pt x="15" y="24"/>
                    </a:lnTo>
                    <a:lnTo>
                      <a:pt x="15" y="26"/>
                    </a:lnTo>
                    <a:lnTo>
                      <a:pt x="14" y="26"/>
                    </a:lnTo>
                    <a:lnTo>
                      <a:pt x="13" y="24"/>
                    </a:lnTo>
                    <a:lnTo>
                      <a:pt x="12" y="25"/>
                    </a:lnTo>
                    <a:lnTo>
                      <a:pt x="10" y="25"/>
                    </a:lnTo>
                    <a:lnTo>
                      <a:pt x="8" y="26"/>
                    </a:lnTo>
                    <a:lnTo>
                      <a:pt x="6" y="25"/>
                    </a:lnTo>
                    <a:lnTo>
                      <a:pt x="5" y="27"/>
                    </a:lnTo>
                    <a:lnTo>
                      <a:pt x="4" y="27"/>
                    </a:lnTo>
                    <a:lnTo>
                      <a:pt x="3" y="28"/>
                    </a:lnTo>
                    <a:lnTo>
                      <a:pt x="1" y="28"/>
                    </a:lnTo>
                    <a:lnTo>
                      <a:pt x="1" y="27"/>
                    </a:lnTo>
                    <a:lnTo>
                      <a:pt x="0" y="26"/>
                    </a:lnTo>
                    <a:lnTo>
                      <a:pt x="1" y="25"/>
                    </a:lnTo>
                    <a:lnTo>
                      <a:pt x="2" y="23"/>
                    </a:lnTo>
                    <a:lnTo>
                      <a:pt x="4" y="23"/>
                    </a:lnTo>
                    <a:lnTo>
                      <a:pt x="4" y="21"/>
                    </a:lnTo>
                    <a:lnTo>
                      <a:pt x="6" y="21"/>
                    </a:lnTo>
                    <a:lnTo>
                      <a:pt x="8" y="21"/>
                    </a:lnTo>
                    <a:lnTo>
                      <a:pt x="8" y="20"/>
                    </a:lnTo>
                    <a:lnTo>
                      <a:pt x="10" y="20"/>
                    </a:lnTo>
                    <a:lnTo>
                      <a:pt x="12" y="21"/>
                    </a:lnTo>
                    <a:lnTo>
                      <a:pt x="15" y="20"/>
                    </a:lnTo>
                    <a:lnTo>
                      <a:pt x="17" y="20"/>
                    </a:lnTo>
                    <a:lnTo>
                      <a:pt x="19" y="20"/>
                    </a:lnTo>
                    <a:lnTo>
                      <a:pt x="21" y="21"/>
                    </a:lnTo>
                    <a:lnTo>
                      <a:pt x="22" y="19"/>
                    </a:lnTo>
                    <a:lnTo>
                      <a:pt x="21" y="18"/>
                    </a:lnTo>
                    <a:lnTo>
                      <a:pt x="23" y="17"/>
                    </a:lnTo>
                    <a:lnTo>
                      <a:pt x="23" y="15"/>
                    </a:lnTo>
                    <a:lnTo>
                      <a:pt x="26" y="14"/>
                    </a:lnTo>
                    <a:lnTo>
                      <a:pt x="28" y="12"/>
                    </a:lnTo>
                    <a:lnTo>
                      <a:pt x="30" y="12"/>
                    </a:lnTo>
                    <a:lnTo>
                      <a:pt x="32" y="11"/>
                    </a:lnTo>
                    <a:lnTo>
                      <a:pt x="34" y="8"/>
                    </a:lnTo>
                    <a:lnTo>
                      <a:pt x="35" y="4"/>
                    </a:lnTo>
                    <a:lnTo>
                      <a:pt x="36" y="2"/>
                    </a:lnTo>
                    <a:lnTo>
                      <a:pt x="38" y="2"/>
                    </a:lnTo>
                    <a:lnTo>
                      <a:pt x="39" y="1"/>
                    </a:lnTo>
                    <a:lnTo>
                      <a:pt x="48" y="0"/>
                    </a:lnTo>
                    <a:lnTo>
                      <a:pt x="54" y="7"/>
                    </a:lnTo>
                    <a:lnTo>
                      <a:pt x="61" y="10"/>
                    </a:lnTo>
                    <a:lnTo>
                      <a:pt x="66" y="10"/>
                    </a:lnTo>
                    <a:lnTo>
                      <a:pt x="68" y="11"/>
                    </a:lnTo>
                    <a:lnTo>
                      <a:pt x="68" y="11"/>
                    </a:lnTo>
                    <a:lnTo>
                      <a:pt x="68" y="12"/>
                    </a:lnTo>
                    <a:lnTo>
                      <a:pt x="67" y="13"/>
                    </a:lnTo>
                    <a:lnTo>
                      <a:pt x="66" y="14"/>
                    </a:lnTo>
                    <a:lnTo>
                      <a:pt x="66" y="16"/>
                    </a:lnTo>
                    <a:lnTo>
                      <a:pt x="67" y="17"/>
                    </a:lnTo>
                    <a:lnTo>
                      <a:pt x="68" y="18"/>
                    </a:lnTo>
                    <a:lnTo>
                      <a:pt x="68" y="20"/>
                    </a:lnTo>
                    <a:lnTo>
                      <a:pt x="69" y="21"/>
                    </a:lnTo>
                    <a:lnTo>
                      <a:pt x="69" y="23"/>
                    </a:lnTo>
                    <a:lnTo>
                      <a:pt x="68" y="24"/>
                    </a:lnTo>
                    <a:lnTo>
                      <a:pt x="67" y="26"/>
                    </a:lnTo>
                    <a:lnTo>
                      <a:pt x="67" y="27"/>
                    </a:lnTo>
                    <a:lnTo>
                      <a:pt x="66" y="29"/>
                    </a:lnTo>
                    <a:lnTo>
                      <a:pt x="66" y="30"/>
                    </a:lnTo>
                    <a:lnTo>
                      <a:pt x="66" y="32"/>
                    </a:lnTo>
                    <a:lnTo>
                      <a:pt x="67" y="34"/>
                    </a:lnTo>
                    <a:lnTo>
                      <a:pt x="68" y="35"/>
                    </a:lnTo>
                    <a:lnTo>
                      <a:pt x="70" y="37"/>
                    </a:lnTo>
                    <a:lnTo>
                      <a:pt x="72" y="39"/>
                    </a:lnTo>
                    <a:lnTo>
                      <a:pt x="73" y="40"/>
                    </a:lnTo>
                    <a:lnTo>
                      <a:pt x="75" y="40"/>
                    </a:lnTo>
                    <a:lnTo>
                      <a:pt x="76" y="39"/>
                    </a:lnTo>
                    <a:lnTo>
                      <a:pt x="77" y="38"/>
                    </a:lnTo>
                    <a:lnTo>
                      <a:pt x="78" y="38"/>
                    </a:lnTo>
                    <a:lnTo>
                      <a:pt x="79" y="40"/>
                    </a:lnTo>
                    <a:lnTo>
                      <a:pt x="81" y="41"/>
                    </a:lnTo>
                    <a:lnTo>
                      <a:pt x="82" y="42"/>
                    </a:lnTo>
                    <a:lnTo>
                      <a:pt x="83" y="43"/>
                    </a:lnTo>
                    <a:lnTo>
                      <a:pt x="85" y="43"/>
                    </a:lnTo>
                    <a:lnTo>
                      <a:pt x="85" y="44"/>
                    </a:lnTo>
                    <a:lnTo>
                      <a:pt x="85" y="46"/>
                    </a:lnTo>
                    <a:lnTo>
                      <a:pt x="84" y="47"/>
                    </a:lnTo>
                    <a:lnTo>
                      <a:pt x="84" y="48"/>
                    </a:lnTo>
                    <a:lnTo>
                      <a:pt x="84" y="50"/>
                    </a:lnTo>
                    <a:lnTo>
                      <a:pt x="85" y="51"/>
                    </a:lnTo>
                    <a:lnTo>
                      <a:pt x="85" y="53"/>
                    </a:lnTo>
                    <a:lnTo>
                      <a:pt x="85" y="55"/>
                    </a:lnTo>
                    <a:lnTo>
                      <a:pt x="85" y="56"/>
                    </a:lnTo>
                    <a:lnTo>
                      <a:pt x="85" y="58"/>
                    </a:lnTo>
                    <a:lnTo>
                      <a:pt x="84" y="60"/>
                    </a:lnTo>
                    <a:lnTo>
                      <a:pt x="84" y="61"/>
                    </a:lnTo>
                    <a:lnTo>
                      <a:pt x="83" y="62"/>
                    </a:lnTo>
                    <a:lnTo>
                      <a:pt x="83" y="64"/>
                    </a:lnTo>
                    <a:lnTo>
                      <a:pt x="83" y="66"/>
                    </a:lnTo>
                    <a:lnTo>
                      <a:pt x="82" y="67"/>
                    </a:lnTo>
                    <a:lnTo>
                      <a:pt x="82" y="69"/>
                    </a:lnTo>
                    <a:lnTo>
                      <a:pt x="81" y="71"/>
                    </a:lnTo>
                    <a:lnTo>
                      <a:pt x="80" y="72"/>
                    </a:lnTo>
                    <a:lnTo>
                      <a:pt x="79" y="73"/>
                    </a:lnTo>
                    <a:lnTo>
                      <a:pt x="78" y="74"/>
                    </a:lnTo>
                    <a:lnTo>
                      <a:pt x="77" y="75"/>
                    </a:lnTo>
                    <a:lnTo>
                      <a:pt x="76" y="77"/>
                    </a:lnTo>
                    <a:lnTo>
                      <a:pt x="76" y="78"/>
                    </a:lnTo>
                    <a:lnTo>
                      <a:pt x="75" y="76"/>
                    </a:lnTo>
                    <a:lnTo>
                      <a:pt x="74" y="76"/>
                    </a:lnTo>
                    <a:lnTo>
                      <a:pt x="72" y="75"/>
                    </a:lnTo>
                    <a:lnTo>
                      <a:pt x="71" y="74"/>
                    </a:lnTo>
                    <a:lnTo>
                      <a:pt x="62" y="74"/>
                    </a:lnTo>
                    <a:lnTo>
                      <a:pt x="61" y="73"/>
                    </a:lnTo>
                    <a:lnTo>
                      <a:pt x="60" y="72"/>
                    </a:lnTo>
                    <a:lnTo>
                      <a:pt x="59" y="71"/>
                    </a:lnTo>
                    <a:lnTo>
                      <a:pt x="59" y="69"/>
                    </a:lnTo>
                    <a:lnTo>
                      <a:pt x="56" y="69"/>
                    </a:lnTo>
                    <a:lnTo>
                      <a:pt x="55" y="68"/>
                    </a:lnTo>
                    <a:lnTo>
                      <a:pt x="54" y="67"/>
                    </a:lnTo>
                    <a:lnTo>
                      <a:pt x="52" y="67"/>
                    </a:lnTo>
                    <a:lnTo>
                      <a:pt x="51" y="67"/>
                    </a:lnTo>
                    <a:lnTo>
                      <a:pt x="50" y="66"/>
                    </a:lnTo>
                    <a:lnTo>
                      <a:pt x="49" y="65"/>
                    </a:lnTo>
                    <a:lnTo>
                      <a:pt x="48" y="65"/>
                    </a:lnTo>
                    <a:lnTo>
                      <a:pt x="46" y="64"/>
                    </a:lnTo>
                    <a:lnTo>
                      <a:pt x="46" y="62"/>
                    </a:lnTo>
                    <a:lnTo>
                      <a:pt x="44" y="62"/>
                    </a:lnTo>
                    <a:lnTo>
                      <a:pt x="43" y="62"/>
                    </a:lnTo>
                    <a:lnTo>
                      <a:pt x="42" y="63"/>
                    </a:lnTo>
                    <a:lnTo>
                      <a:pt x="41" y="63"/>
                    </a:lnTo>
                    <a:lnTo>
                      <a:pt x="41" y="61"/>
                    </a:lnTo>
                    <a:lnTo>
                      <a:pt x="40" y="60"/>
                    </a:lnTo>
                    <a:lnTo>
                      <a:pt x="38" y="60"/>
                    </a:lnTo>
                    <a:lnTo>
                      <a:pt x="37" y="60"/>
                    </a:lnTo>
                    <a:lnTo>
                      <a:pt x="36" y="61"/>
                    </a:lnTo>
                    <a:lnTo>
                      <a:pt x="35" y="62"/>
                    </a:lnTo>
                    <a:lnTo>
                      <a:pt x="31" y="6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2" name="Freeform 51"/>
              <p:cNvSpPr>
                <a:spLocks/>
              </p:cNvSpPr>
              <p:nvPr/>
            </p:nvSpPr>
            <p:spPr bwMode="auto">
              <a:xfrm>
                <a:off x="7021942" y="2929607"/>
                <a:ext cx="640863" cy="660566"/>
              </a:xfrm>
              <a:custGeom>
                <a:avLst/>
                <a:gdLst/>
                <a:ahLst/>
                <a:cxnLst>
                  <a:cxn ang="0">
                    <a:pos x="15" y="111"/>
                  </a:cxn>
                  <a:cxn ang="0">
                    <a:pos x="14" y="98"/>
                  </a:cxn>
                  <a:cxn ang="0">
                    <a:pos x="12" y="90"/>
                  </a:cxn>
                  <a:cxn ang="0">
                    <a:pos x="11" y="85"/>
                  </a:cxn>
                  <a:cxn ang="0">
                    <a:pos x="15" y="81"/>
                  </a:cxn>
                  <a:cxn ang="0">
                    <a:pos x="17" y="74"/>
                  </a:cxn>
                  <a:cxn ang="0">
                    <a:pos x="19" y="68"/>
                  </a:cxn>
                  <a:cxn ang="0">
                    <a:pos x="19" y="61"/>
                  </a:cxn>
                  <a:cxn ang="0">
                    <a:pos x="19" y="56"/>
                  </a:cxn>
                  <a:cxn ang="0">
                    <a:pos x="16" y="52"/>
                  </a:cxn>
                  <a:cxn ang="0">
                    <a:pos x="11" y="48"/>
                  </a:cxn>
                  <a:cxn ang="0">
                    <a:pos x="6" y="49"/>
                  </a:cxn>
                  <a:cxn ang="0">
                    <a:pos x="0" y="42"/>
                  </a:cxn>
                  <a:cxn ang="0">
                    <a:pos x="1" y="36"/>
                  </a:cxn>
                  <a:cxn ang="0">
                    <a:pos x="2" y="30"/>
                  </a:cxn>
                  <a:cxn ang="0">
                    <a:pos x="0" y="24"/>
                  </a:cxn>
                  <a:cxn ang="0">
                    <a:pos x="2" y="21"/>
                  </a:cxn>
                  <a:cxn ang="0">
                    <a:pos x="38" y="16"/>
                  </a:cxn>
                  <a:cxn ang="0">
                    <a:pos x="41" y="4"/>
                  </a:cxn>
                  <a:cxn ang="0">
                    <a:pos x="42" y="3"/>
                  </a:cxn>
                  <a:cxn ang="0">
                    <a:pos x="46" y="10"/>
                  </a:cxn>
                  <a:cxn ang="0">
                    <a:pos x="48" y="19"/>
                  </a:cxn>
                  <a:cxn ang="0">
                    <a:pos x="53" y="23"/>
                  </a:cxn>
                  <a:cxn ang="0">
                    <a:pos x="64" y="28"/>
                  </a:cxn>
                  <a:cxn ang="0">
                    <a:pos x="139" y="42"/>
                  </a:cxn>
                  <a:cxn ang="0">
                    <a:pos x="136" y="49"/>
                  </a:cxn>
                  <a:cxn ang="0">
                    <a:pos x="137" y="56"/>
                  </a:cxn>
                  <a:cxn ang="0">
                    <a:pos x="135" y="63"/>
                  </a:cxn>
                  <a:cxn ang="0">
                    <a:pos x="134" y="72"/>
                  </a:cxn>
                  <a:cxn ang="0">
                    <a:pos x="133" y="85"/>
                  </a:cxn>
                  <a:cxn ang="0">
                    <a:pos x="129" y="96"/>
                  </a:cxn>
                  <a:cxn ang="0">
                    <a:pos x="128" y="103"/>
                  </a:cxn>
                  <a:cxn ang="0">
                    <a:pos x="121" y="108"/>
                  </a:cxn>
                  <a:cxn ang="0">
                    <a:pos x="116" y="117"/>
                  </a:cxn>
                  <a:cxn ang="0">
                    <a:pos x="109" y="122"/>
                  </a:cxn>
                  <a:cxn ang="0">
                    <a:pos x="106" y="128"/>
                  </a:cxn>
                  <a:cxn ang="0">
                    <a:pos x="101" y="134"/>
                  </a:cxn>
                  <a:cxn ang="0">
                    <a:pos x="101" y="142"/>
                  </a:cxn>
                  <a:cxn ang="0">
                    <a:pos x="97" y="137"/>
                  </a:cxn>
                  <a:cxn ang="0">
                    <a:pos x="92" y="138"/>
                  </a:cxn>
                  <a:cxn ang="0">
                    <a:pos x="71" y="137"/>
                  </a:cxn>
                  <a:cxn ang="0">
                    <a:pos x="65" y="133"/>
                  </a:cxn>
                  <a:cxn ang="0">
                    <a:pos x="56" y="135"/>
                  </a:cxn>
                  <a:cxn ang="0">
                    <a:pos x="52" y="141"/>
                  </a:cxn>
                  <a:cxn ang="0">
                    <a:pos x="46" y="139"/>
                  </a:cxn>
                  <a:cxn ang="0">
                    <a:pos x="39" y="135"/>
                  </a:cxn>
                  <a:cxn ang="0">
                    <a:pos x="37" y="126"/>
                  </a:cxn>
                  <a:cxn ang="0">
                    <a:pos x="35" y="122"/>
                  </a:cxn>
                  <a:cxn ang="0">
                    <a:pos x="16" y="121"/>
                  </a:cxn>
                </a:cxnLst>
                <a:rect l="0" t="0" r="r" b="b"/>
                <a:pathLst>
                  <a:path w="140" h="144">
                    <a:moveTo>
                      <a:pt x="16" y="121"/>
                    </a:moveTo>
                    <a:lnTo>
                      <a:pt x="16" y="118"/>
                    </a:lnTo>
                    <a:lnTo>
                      <a:pt x="15" y="115"/>
                    </a:lnTo>
                    <a:lnTo>
                      <a:pt x="15" y="111"/>
                    </a:lnTo>
                    <a:lnTo>
                      <a:pt x="12" y="105"/>
                    </a:lnTo>
                    <a:lnTo>
                      <a:pt x="13" y="103"/>
                    </a:lnTo>
                    <a:lnTo>
                      <a:pt x="13" y="100"/>
                    </a:lnTo>
                    <a:lnTo>
                      <a:pt x="14" y="98"/>
                    </a:lnTo>
                    <a:lnTo>
                      <a:pt x="11" y="95"/>
                    </a:lnTo>
                    <a:lnTo>
                      <a:pt x="10" y="93"/>
                    </a:lnTo>
                    <a:lnTo>
                      <a:pt x="12" y="91"/>
                    </a:lnTo>
                    <a:lnTo>
                      <a:pt x="12" y="90"/>
                    </a:lnTo>
                    <a:lnTo>
                      <a:pt x="10" y="89"/>
                    </a:lnTo>
                    <a:lnTo>
                      <a:pt x="10" y="88"/>
                    </a:lnTo>
                    <a:lnTo>
                      <a:pt x="10" y="87"/>
                    </a:lnTo>
                    <a:lnTo>
                      <a:pt x="11" y="85"/>
                    </a:lnTo>
                    <a:lnTo>
                      <a:pt x="12" y="84"/>
                    </a:lnTo>
                    <a:lnTo>
                      <a:pt x="13" y="83"/>
                    </a:lnTo>
                    <a:lnTo>
                      <a:pt x="14" y="82"/>
                    </a:lnTo>
                    <a:lnTo>
                      <a:pt x="15" y="81"/>
                    </a:lnTo>
                    <a:lnTo>
                      <a:pt x="16" y="79"/>
                    </a:lnTo>
                    <a:lnTo>
                      <a:pt x="16" y="77"/>
                    </a:lnTo>
                    <a:lnTo>
                      <a:pt x="17" y="76"/>
                    </a:lnTo>
                    <a:lnTo>
                      <a:pt x="17" y="74"/>
                    </a:lnTo>
                    <a:lnTo>
                      <a:pt x="17" y="72"/>
                    </a:lnTo>
                    <a:lnTo>
                      <a:pt x="18" y="71"/>
                    </a:lnTo>
                    <a:lnTo>
                      <a:pt x="18" y="70"/>
                    </a:lnTo>
                    <a:lnTo>
                      <a:pt x="19" y="68"/>
                    </a:lnTo>
                    <a:lnTo>
                      <a:pt x="19" y="66"/>
                    </a:lnTo>
                    <a:lnTo>
                      <a:pt x="19" y="65"/>
                    </a:lnTo>
                    <a:lnTo>
                      <a:pt x="19" y="63"/>
                    </a:lnTo>
                    <a:lnTo>
                      <a:pt x="19" y="61"/>
                    </a:lnTo>
                    <a:lnTo>
                      <a:pt x="18" y="60"/>
                    </a:lnTo>
                    <a:lnTo>
                      <a:pt x="18" y="58"/>
                    </a:lnTo>
                    <a:lnTo>
                      <a:pt x="18" y="57"/>
                    </a:lnTo>
                    <a:lnTo>
                      <a:pt x="19" y="56"/>
                    </a:lnTo>
                    <a:lnTo>
                      <a:pt x="19" y="54"/>
                    </a:lnTo>
                    <a:lnTo>
                      <a:pt x="19" y="53"/>
                    </a:lnTo>
                    <a:lnTo>
                      <a:pt x="17" y="53"/>
                    </a:lnTo>
                    <a:lnTo>
                      <a:pt x="16" y="52"/>
                    </a:lnTo>
                    <a:lnTo>
                      <a:pt x="15" y="51"/>
                    </a:lnTo>
                    <a:lnTo>
                      <a:pt x="13" y="50"/>
                    </a:lnTo>
                    <a:lnTo>
                      <a:pt x="12" y="48"/>
                    </a:lnTo>
                    <a:lnTo>
                      <a:pt x="11" y="48"/>
                    </a:lnTo>
                    <a:lnTo>
                      <a:pt x="10" y="49"/>
                    </a:lnTo>
                    <a:lnTo>
                      <a:pt x="9" y="50"/>
                    </a:lnTo>
                    <a:lnTo>
                      <a:pt x="7" y="50"/>
                    </a:lnTo>
                    <a:lnTo>
                      <a:pt x="6" y="49"/>
                    </a:lnTo>
                    <a:lnTo>
                      <a:pt x="4" y="47"/>
                    </a:lnTo>
                    <a:lnTo>
                      <a:pt x="2" y="45"/>
                    </a:lnTo>
                    <a:lnTo>
                      <a:pt x="1" y="44"/>
                    </a:lnTo>
                    <a:lnTo>
                      <a:pt x="0" y="42"/>
                    </a:lnTo>
                    <a:lnTo>
                      <a:pt x="0" y="40"/>
                    </a:lnTo>
                    <a:lnTo>
                      <a:pt x="0" y="39"/>
                    </a:lnTo>
                    <a:lnTo>
                      <a:pt x="1" y="37"/>
                    </a:lnTo>
                    <a:lnTo>
                      <a:pt x="1" y="36"/>
                    </a:lnTo>
                    <a:lnTo>
                      <a:pt x="2" y="34"/>
                    </a:lnTo>
                    <a:lnTo>
                      <a:pt x="3" y="33"/>
                    </a:lnTo>
                    <a:lnTo>
                      <a:pt x="3" y="31"/>
                    </a:lnTo>
                    <a:lnTo>
                      <a:pt x="2" y="30"/>
                    </a:lnTo>
                    <a:lnTo>
                      <a:pt x="2" y="28"/>
                    </a:lnTo>
                    <a:lnTo>
                      <a:pt x="1" y="27"/>
                    </a:lnTo>
                    <a:lnTo>
                      <a:pt x="0" y="26"/>
                    </a:lnTo>
                    <a:lnTo>
                      <a:pt x="0" y="24"/>
                    </a:lnTo>
                    <a:lnTo>
                      <a:pt x="1" y="23"/>
                    </a:lnTo>
                    <a:lnTo>
                      <a:pt x="2" y="22"/>
                    </a:lnTo>
                    <a:lnTo>
                      <a:pt x="2" y="21"/>
                    </a:lnTo>
                    <a:lnTo>
                      <a:pt x="2" y="21"/>
                    </a:lnTo>
                    <a:lnTo>
                      <a:pt x="2" y="21"/>
                    </a:lnTo>
                    <a:lnTo>
                      <a:pt x="36" y="20"/>
                    </a:lnTo>
                    <a:lnTo>
                      <a:pt x="37" y="17"/>
                    </a:lnTo>
                    <a:lnTo>
                      <a:pt x="38" y="16"/>
                    </a:lnTo>
                    <a:lnTo>
                      <a:pt x="38" y="13"/>
                    </a:lnTo>
                    <a:lnTo>
                      <a:pt x="39" y="10"/>
                    </a:lnTo>
                    <a:lnTo>
                      <a:pt x="40" y="7"/>
                    </a:lnTo>
                    <a:lnTo>
                      <a:pt x="41" y="4"/>
                    </a:lnTo>
                    <a:lnTo>
                      <a:pt x="41" y="1"/>
                    </a:lnTo>
                    <a:lnTo>
                      <a:pt x="41" y="1"/>
                    </a:lnTo>
                    <a:lnTo>
                      <a:pt x="41" y="0"/>
                    </a:lnTo>
                    <a:lnTo>
                      <a:pt x="42" y="3"/>
                    </a:lnTo>
                    <a:lnTo>
                      <a:pt x="43" y="3"/>
                    </a:lnTo>
                    <a:lnTo>
                      <a:pt x="44" y="5"/>
                    </a:lnTo>
                    <a:lnTo>
                      <a:pt x="45" y="8"/>
                    </a:lnTo>
                    <a:lnTo>
                      <a:pt x="46" y="10"/>
                    </a:lnTo>
                    <a:lnTo>
                      <a:pt x="47" y="12"/>
                    </a:lnTo>
                    <a:lnTo>
                      <a:pt x="47" y="14"/>
                    </a:lnTo>
                    <a:lnTo>
                      <a:pt x="48" y="16"/>
                    </a:lnTo>
                    <a:lnTo>
                      <a:pt x="48" y="19"/>
                    </a:lnTo>
                    <a:lnTo>
                      <a:pt x="50" y="20"/>
                    </a:lnTo>
                    <a:lnTo>
                      <a:pt x="51" y="21"/>
                    </a:lnTo>
                    <a:lnTo>
                      <a:pt x="52" y="23"/>
                    </a:lnTo>
                    <a:lnTo>
                      <a:pt x="53" y="23"/>
                    </a:lnTo>
                    <a:lnTo>
                      <a:pt x="54" y="25"/>
                    </a:lnTo>
                    <a:lnTo>
                      <a:pt x="56" y="27"/>
                    </a:lnTo>
                    <a:lnTo>
                      <a:pt x="59" y="28"/>
                    </a:lnTo>
                    <a:lnTo>
                      <a:pt x="64" y="28"/>
                    </a:lnTo>
                    <a:lnTo>
                      <a:pt x="140" y="36"/>
                    </a:lnTo>
                    <a:lnTo>
                      <a:pt x="140" y="37"/>
                    </a:lnTo>
                    <a:lnTo>
                      <a:pt x="139" y="40"/>
                    </a:lnTo>
                    <a:lnTo>
                      <a:pt x="139" y="42"/>
                    </a:lnTo>
                    <a:lnTo>
                      <a:pt x="139" y="44"/>
                    </a:lnTo>
                    <a:lnTo>
                      <a:pt x="138" y="45"/>
                    </a:lnTo>
                    <a:lnTo>
                      <a:pt x="138" y="47"/>
                    </a:lnTo>
                    <a:lnTo>
                      <a:pt x="136" y="49"/>
                    </a:lnTo>
                    <a:lnTo>
                      <a:pt x="136" y="50"/>
                    </a:lnTo>
                    <a:lnTo>
                      <a:pt x="136" y="52"/>
                    </a:lnTo>
                    <a:lnTo>
                      <a:pt x="137" y="54"/>
                    </a:lnTo>
                    <a:lnTo>
                      <a:pt x="137" y="56"/>
                    </a:lnTo>
                    <a:lnTo>
                      <a:pt x="135" y="58"/>
                    </a:lnTo>
                    <a:lnTo>
                      <a:pt x="133" y="60"/>
                    </a:lnTo>
                    <a:lnTo>
                      <a:pt x="135" y="62"/>
                    </a:lnTo>
                    <a:lnTo>
                      <a:pt x="135" y="63"/>
                    </a:lnTo>
                    <a:lnTo>
                      <a:pt x="135" y="65"/>
                    </a:lnTo>
                    <a:lnTo>
                      <a:pt x="135" y="68"/>
                    </a:lnTo>
                    <a:lnTo>
                      <a:pt x="134" y="70"/>
                    </a:lnTo>
                    <a:lnTo>
                      <a:pt x="134" y="72"/>
                    </a:lnTo>
                    <a:lnTo>
                      <a:pt x="135" y="74"/>
                    </a:lnTo>
                    <a:lnTo>
                      <a:pt x="135" y="76"/>
                    </a:lnTo>
                    <a:lnTo>
                      <a:pt x="134" y="82"/>
                    </a:lnTo>
                    <a:lnTo>
                      <a:pt x="133" y="85"/>
                    </a:lnTo>
                    <a:lnTo>
                      <a:pt x="132" y="89"/>
                    </a:lnTo>
                    <a:lnTo>
                      <a:pt x="130" y="91"/>
                    </a:lnTo>
                    <a:lnTo>
                      <a:pt x="130" y="94"/>
                    </a:lnTo>
                    <a:lnTo>
                      <a:pt x="129" y="96"/>
                    </a:lnTo>
                    <a:lnTo>
                      <a:pt x="129" y="99"/>
                    </a:lnTo>
                    <a:lnTo>
                      <a:pt x="129" y="101"/>
                    </a:lnTo>
                    <a:lnTo>
                      <a:pt x="129" y="103"/>
                    </a:lnTo>
                    <a:lnTo>
                      <a:pt x="128" y="103"/>
                    </a:lnTo>
                    <a:lnTo>
                      <a:pt x="126" y="104"/>
                    </a:lnTo>
                    <a:lnTo>
                      <a:pt x="126" y="106"/>
                    </a:lnTo>
                    <a:lnTo>
                      <a:pt x="124" y="106"/>
                    </a:lnTo>
                    <a:lnTo>
                      <a:pt x="121" y="108"/>
                    </a:lnTo>
                    <a:lnTo>
                      <a:pt x="120" y="110"/>
                    </a:lnTo>
                    <a:lnTo>
                      <a:pt x="119" y="113"/>
                    </a:lnTo>
                    <a:lnTo>
                      <a:pt x="118" y="115"/>
                    </a:lnTo>
                    <a:lnTo>
                      <a:pt x="116" y="117"/>
                    </a:lnTo>
                    <a:lnTo>
                      <a:pt x="115" y="117"/>
                    </a:lnTo>
                    <a:lnTo>
                      <a:pt x="113" y="118"/>
                    </a:lnTo>
                    <a:lnTo>
                      <a:pt x="111" y="119"/>
                    </a:lnTo>
                    <a:lnTo>
                      <a:pt x="109" y="122"/>
                    </a:lnTo>
                    <a:lnTo>
                      <a:pt x="109" y="124"/>
                    </a:lnTo>
                    <a:lnTo>
                      <a:pt x="109" y="126"/>
                    </a:lnTo>
                    <a:lnTo>
                      <a:pt x="107" y="126"/>
                    </a:lnTo>
                    <a:lnTo>
                      <a:pt x="106" y="128"/>
                    </a:lnTo>
                    <a:lnTo>
                      <a:pt x="104" y="130"/>
                    </a:lnTo>
                    <a:lnTo>
                      <a:pt x="104" y="132"/>
                    </a:lnTo>
                    <a:lnTo>
                      <a:pt x="102" y="132"/>
                    </a:lnTo>
                    <a:lnTo>
                      <a:pt x="101" y="134"/>
                    </a:lnTo>
                    <a:lnTo>
                      <a:pt x="101" y="136"/>
                    </a:lnTo>
                    <a:lnTo>
                      <a:pt x="100" y="138"/>
                    </a:lnTo>
                    <a:lnTo>
                      <a:pt x="100" y="140"/>
                    </a:lnTo>
                    <a:lnTo>
                      <a:pt x="101" y="142"/>
                    </a:lnTo>
                    <a:lnTo>
                      <a:pt x="100" y="144"/>
                    </a:lnTo>
                    <a:lnTo>
                      <a:pt x="99" y="143"/>
                    </a:lnTo>
                    <a:lnTo>
                      <a:pt x="98" y="142"/>
                    </a:lnTo>
                    <a:lnTo>
                      <a:pt x="97" y="137"/>
                    </a:lnTo>
                    <a:lnTo>
                      <a:pt x="96" y="135"/>
                    </a:lnTo>
                    <a:lnTo>
                      <a:pt x="95" y="135"/>
                    </a:lnTo>
                    <a:lnTo>
                      <a:pt x="93" y="136"/>
                    </a:lnTo>
                    <a:lnTo>
                      <a:pt x="92" y="138"/>
                    </a:lnTo>
                    <a:lnTo>
                      <a:pt x="79" y="138"/>
                    </a:lnTo>
                    <a:lnTo>
                      <a:pt x="78" y="139"/>
                    </a:lnTo>
                    <a:lnTo>
                      <a:pt x="73" y="139"/>
                    </a:lnTo>
                    <a:lnTo>
                      <a:pt x="71" y="137"/>
                    </a:lnTo>
                    <a:lnTo>
                      <a:pt x="70" y="135"/>
                    </a:lnTo>
                    <a:lnTo>
                      <a:pt x="68" y="135"/>
                    </a:lnTo>
                    <a:lnTo>
                      <a:pt x="67" y="134"/>
                    </a:lnTo>
                    <a:lnTo>
                      <a:pt x="65" y="133"/>
                    </a:lnTo>
                    <a:lnTo>
                      <a:pt x="62" y="133"/>
                    </a:lnTo>
                    <a:lnTo>
                      <a:pt x="61" y="134"/>
                    </a:lnTo>
                    <a:lnTo>
                      <a:pt x="59" y="135"/>
                    </a:lnTo>
                    <a:lnTo>
                      <a:pt x="56" y="135"/>
                    </a:lnTo>
                    <a:lnTo>
                      <a:pt x="56" y="138"/>
                    </a:lnTo>
                    <a:lnTo>
                      <a:pt x="54" y="138"/>
                    </a:lnTo>
                    <a:lnTo>
                      <a:pt x="53" y="140"/>
                    </a:lnTo>
                    <a:lnTo>
                      <a:pt x="52" y="141"/>
                    </a:lnTo>
                    <a:lnTo>
                      <a:pt x="50" y="141"/>
                    </a:lnTo>
                    <a:lnTo>
                      <a:pt x="47" y="141"/>
                    </a:lnTo>
                    <a:lnTo>
                      <a:pt x="46" y="141"/>
                    </a:lnTo>
                    <a:lnTo>
                      <a:pt x="46" y="139"/>
                    </a:lnTo>
                    <a:lnTo>
                      <a:pt x="44" y="137"/>
                    </a:lnTo>
                    <a:lnTo>
                      <a:pt x="42" y="137"/>
                    </a:lnTo>
                    <a:lnTo>
                      <a:pt x="41" y="135"/>
                    </a:lnTo>
                    <a:lnTo>
                      <a:pt x="39" y="135"/>
                    </a:lnTo>
                    <a:lnTo>
                      <a:pt x="39" y="133"/>
                    </a:lnTo>
                    <a:lnTo>
                      <a:pt x="37" y="130"/>
                    </a:lnTo>
                    <a:lnTo>
                      <a:pt x="38" y="128"/>
                    </a:lnTo>
                    <a:lnTo>
                      <a:pt x="37" y="126"/>
                    </a:lnTo>
                    <a:lnTo>
                      <a:pt x="38" y="125"/>
                    </a:lnTo>
                    <a:lnTo>
                      <a:pt x="39" y="122"/>
                    </a:lnTo>
                    <a:lnTo>
                      <a:pt x="37" y="121"/>
                    </a:lnTo>
                    <a:lnTo>
                      <a:pt x="35" y="122"/>
                    </a:lnTo>
                    <a:lnTo>
                      <a:pt x="33" y="122"/>
                    </a:lnTo>
                    <a:lnTo>
                      <a:pt x="31" y="120"/>
                    </a:lnTo>
                    <a:lnTo>
                      <a:pt x="29" y="121"/>
                    </a:lnTo>
                    <a:lnTo>
                      <a:pt x="16" y="12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3" name="Freeform 52"/>
              <p:cNvSpPr>
                <a:spLocks/>
              </p:cNvSpPr>
              <p:nvPr/>
            </p:nvSpPr>
            <p:spPr bwMode="auto">
              <a:xfrm>
                <a:off x="7204410" y="3539019"/>
                <a:ext cx="393864" cy="431481"/>
              </a:xfrm>
              <a:custGeom>
                <a:avLst/>
                <a:gdLst/>
                <a:ahLst/>
                <a:cxnLst>
                  <a:cxn ang="0">
                    <a:pos x="2" y="64"/>
                  </a:cxn>
                  <a:cxn ang="0">
                    <a:pos x="2" y="56"/>
                  </a:cxn>
                  <a:cxn ang="0">
                    <a:pos x="3" y="50"/>
                  </a:cxn>
                  <a:cxn ang="0">
                    <a:pos x="0" y="41"/>
                  </a:cxn>
                  <a:cxn ang="0">
                    <a:pos x="1" y="37"/>
                  </a:cxn>
                  <a:cxn ang="0">
                    <a:pos x="2" y="27"/>
                  </a:cxn>
                  <a:cxn ang="0">
                    <a:pos x="6" y="18"/>
                  </a:cxn>
                  <a:cxn ang="0">
                    <a:pos x="7" y="12"/>
                  </a:cxn>
                  <a:cxn ang="0">
                    <a:pos x="6" y="8"/>
                  </a:cxn>
                  <a:cxn ang="0">
                    <a:pos x="12" y="8"/>
                  </a:cxn>
                  <a:cxn ang="0">
                    <a:pos x="16" y="5"/>
                  </a:cxn>
                  <a:cxn ang="0">
                    <a:pos x="21" y="1"/>
                  </a:cxn>
                  <a:cxn ang="0">
                    <a:pos x="27" y="1"/>
                  </a:cxn>
                  <a:cxn ang="0">
                    <a:pos x="31" y="4"/>
                  </a:cxn>
                  <a:cxn ang="0">
                    <a:pos x="39" y="5"/>
                  </a:cxn>
                  <a:cxn ang="0">
                    <a:pos x="55" y="2"/>
                  </a:cxn>
                  <a:cxn ang="0">
                    <a:pos x="58" y="9"/>
                  </a:cxn>
                  <a:cxn ang="0">
                    <a:pos x="61" y="12"/>
                  </a:cxn>
                  <a:cxn ang="0">
                    <a:pos x="64" y="15"/>
                  </a:cxn>
                  <a:cxn ang="0">
                    <a:pos x="64" y="19"/>
                  </a:cxn>
                  <a:cxn ang="0">
                    <a:pos x="67" y="22"/>
                  </a:cxn>
                  <a:cxn ang="0">
                    <a:pos x="74" y="26"/>
                  </a:cxn>
                  <a:cxn ang="0">
                    <a:pos x="83" y="32"/>
                  </a:cxn>
                  <a:cxn ang="0">
                    <a:pos x="85" y="36"/>
                  </a:cxn>
                  <a:cxn ang="0">
                    <a:pos x="85" y="40"/>
                  </a:cxn>
                  <a:cxn ang="0">
                    <a:pos x="83" y="43"/>
                  </a:cxn>
                  <a:cxn ang="0">
                    <a:pos x="80" y="47"/>
                  </a:cxn>
                  <a:cxn ang="0">
                    <a:pos x="79" y="50"/>
                  </a:cxn>
                  <a:cxn ang="0">
                    <a:pos x="76" y="54"/>
                  </a:cxn>
                  <a:cxn ang="0">
                    <a:pos x="74" y="57"/>
                  </a:cxn>
                  <a:cxn ang="0">
                    <a:pos x="70" y="63"/>
                  </a:cxn>
                  <a:cxn ang="0">
                    <a:pos x="66" y="68"/>
                  </a:cxn>
                  <a:cxn ang="0">
                    <a:pos x="61" y="72"/>
                  </a:cxn>
                  <a:cxn ang="0">
                    <a:pos x="59" y="74"/>
                  </a:cxn>
                  <a:cxn ang="0">
                    <a:pos x="54" y="77"/>
                  </a:cxn>
                  <a:cxn ang="0">
                    <a:pos x="51" y="83"/>
                  </a:cxn>
                  <a:cxn ang="0">
                    <a:pos x="48" y="89"/>
                  </a:cxn>
                  <a:cxn ang="0">
                    <a:pos x="45" y="94"/>
                  </a:cxn>
                  <a:cxn ang="0">
                    <a:pos x="42" y="91"/>
                  </a:cxn>
                  <a:cxn ang="0">
                    <a:pos x="36" y="91"/>
                  </a:cxn>
                  <a:cxn ang="0">
                    <a:pos x="31" y="87"/>
                  </a:cxn>
                  <a:cxn ang="0">
                    <a:pos x="29" y="80"/>
                  </a:cxn>
                  <a:cxn ang="0">
                    <a:pos x="28" y="74"/>
                  </a:cxn>
                  <a:cxn ang="0">
                    <a:pos x="27" y="69"/>
                  </a:cxn>
                  <a:cxn ang="0">
                    <a:pos x="23" y="67"/>
                  </a:cxn>
                  <a:cxn ang="0">
                    <a:pos x="17" y="68"/>
                  </a:cxn>
                  <a:cxn ang="0">
                    <a:pos x="11" y="67"/>
                  </a:cxn>
                  <a:cxn ang="0">
                    <a:pos x="6" y="66"/>
                  </a:cxn>
                </a:cxnLst>
                <a:rect l="0" t="0" r="r" b="b"/>
                <a:pathLst>
                  <a:path w="86" h="94">
                    <a:moveTo>
                      <a:pt x="3" y="67"/>
                    </a:moveTo>
                    <a:lnTo>
                      <a:pt x="3" y="65"/>
                    </a:lnTo>
                    <a:lnTo>
                      <a:pt x="2" y="64"/>
                    </a:lnTo>
                    <a:lnTo>
                      <a:pt x="4" y="63"/>
                    </a:lnTo>
                    <a:lnTo>
                      <a:pt x="4" y="57"/>
                    </a:lnTo>
                    <a:lnTo>
                      <a:pt x="2" y="56"/>
                    </a:lnTo>
                    <a:lnTo>
                      <a:pt x="4" y="54"/>
                    </a:lnTo>
                    <a:lnTo>
                      <a:pt x="4" y="52"/>
                    </a:lnTo>
                    <a:lnTo>
                      <a:pt x="3" y="50"/>
                    </a:lnTo>
                    <a:lnTo>
                      <a:pt x="2" y="48"/>
                    </a:lnTo>
                    <a:lnTo>
                      <a:pt x="2" y="45"/>
                    </a:lnTo>
                    <a:lnTo>
                      <a:pt x="0" y="41"/>
                    </a:lnTo>
                    <a:lnTo>
                      <a:pt x="1" y="40"/>
                    </a:lnTo>
                    <a:lnTo>
                      <a:pt x="3" y="38"/>
                    </a:lnTo>
                    <a:lnTo>
                      <a:pt x="1" y="37"/>
                    </a:lnTo>
                    <a:lnTo>
                      <a:pt x="0" y="35"/>
                    </a:lnTo>
                    <a:lnTo>
                      <a:pt x="0" y="33"/>
                    </a:lnTo>
                    <a:lnTo>
                      <a:pt x="2" y="27"/>
                    </a:lnTo>
                    <a:lnTo>
                      <a:pt x="4" y="24"/>
                    </a:lnTo>
                    <a:lnTo>
                      <a:pt x="5" y="21"/>
                    </a:lnTo>
                    <a:lnTo>
                      <a:pt x="6" y="18"/>
                    </a:lnTo>
                    <a:lnTo>
                      <a:pt x="7" y="16"/>
                    </a:lnTo>
                    <a:lnTo>
                      <a:pt x="8" y="14"/>
                    </a:lnTo>
                    <a:lnTo>
                      <a:pt x="7" y="12"/>
                    </a:lnTo>
                    <a:lnTo>
                      <a:pt x="6" y="10"/>
                    </a:lnTo>
                    <a:lnTo>
                      <a:pt x="6" y="8"/>
                    </a:lnTo>
                    <a:lnTo>
                      <a:pt x="6" y="8"/>
                    </a:lnTo>
                    <a:lnTo>
                      <a:pt x="7" y="8"/>
                    </a:lnTo>
                    <a:lnTo>
                      <a:pt x="10" y="8"/>
                    </a:lnTo>
                    <a:lnTo>
                      <a:pt x="12" y="8"/>
                    </a:lnTo>
                    <a:lnTo>
                      <a:pt x="13" y="7"/>
                    </a:lnTo>
                    <a:lnTo>
                      <a:pt x="14" y="5"/>
                    </a:lnTo>
                    <a:lnTo>
                      <a:pt x="16" y="5"/>
                    </a:lnTo>
                    <a:lnTo>
                      <a:pt x="16" y="2"/>
                    </a:lnTo>
                    <a:lnTo>
                      <a:pt x="19" y="2"/>
                    </a:lnTo>
                    <a:lnTo>
                      <a:pt x="21" y="1"/>
                    </a:lnTo>
                    <a:lnTo>
                      <a:pt x="22" y="0"/>
                    </a:lnTo>
                    <a:lnTo>
                      <a:pt x="25" y="0"/>
                    </a:lnTo>
                    <a:lnTo>
                      <a:pt x="27" y="1"/>
                    </a:lnTo>
                    <a:lnTo>
                      <a:pt x="28" y="2"/>
                    </a:lnTo>
                    <a:lnTo>
                      <a:pt x="30" y="2"/>
                    </a:lnTo>
                    <a:lnTo>
                      <a:pt x="31" y="4"/>
                    </a:lnTo>
                    <a:lnTo>
                      <a:pt x="33" y="6"/>
                    </a:lnTo>
                    <a:lnTo>
                      <a:pt x="38" y="6"/>
                    </a:lnTo>
                    <a:lnTo>
                      <a:pt x="39" y="5"/>
                    </a:lnTo>
                    <a:lnTo>
                      <a:pt x="52" y="5"/>
                    </a:lnTo>
                    <a:lnTo>
                      <a:pt x="53" y="3"/>
                    </a:lnTo>
                    <a:lnTo>
                      <a:pt x="55" y="2"/>
                    </a:lnTo>
                    <a:lnTo>
                      <a:pt x="56" y="2"/>
                    </a:lnTo>
                    <a:lnTo>
                      <a:pt x="57" y="4"/>
                    </a:lnTo>
                    <a:lnTo>
                      <a:pt x="58" y="9"/>
                    </a:lnTo>
                    <a:lnTo>
                      <a:pt x="59" y="10"/>
                    </a:lnTo>
                    <a:lnTo>
                      <a:pt x="60" y="11"/>
                    </a:lnTo>
                    <a:lnTo>
                      <a:pt x="61" y="12"/>
                    </a:lnTo>
                    <a:lnTo>
                      <a:pt x="61" y="13"/>
                    </a:lnTo>
                    <a:lnTo>
                      <a:pt x="61" y="15"/>
                    </a:lnTo>
                    <a:lnTo>
                      <a:pt x="64" y="15"/>
                    </a:lnTo>
                    <a:lnTo>
                      <a:pt x="66" y="16"/>
                    </a:lnTo>
                    <a:lnTo>
                      <a:pt x="65" y="18"/>
                    </a:lnTo>
                    <a:lnTo>
                      <a:pt x="64" y="19"/>
                    </a:lnTo>
                    <a:lnTo>
                      <a:pt x="64" y="21"/>
                    </a:lnTo>
                    <a:lnTo>
                      <a:pt x="66" y="21"/>
                    </a:lnTo>
                    <a:lnTo>
                      <a:pt x="67" y="22"/>
                    </a:lnTo>
                    <a:lnTo>
                      <a:pt x="71" y="23"/>
                    </a:lnTo>
                    <a:lnTo>
                      <a:pt x="73" y="25"/>
                    </a:lnTo>
                    <a:lnTo>
                      <a:pt x="74" y="26"/>
                    </a:lnTo>
                    <a:lnTo>
                      <a:pt x="77" y="29"/>
                    </a:lnTo>
                    <a:lnTo>
                      <a:pt x="79" y="30"/>
                    </a:lnTo>
                    <a:lnTo>
                      <a:pt x="83" y="32"/>
                    </a:lnTo>
                    <a:lnTo>
                      <a:pt x="85" y="33"/>
                    </a:lnTo>
                    <a:lnTo>
                      <a:pt x="86" y="34"/>
                    </a:lnTo>
                    <a:lnTo>
                      <a:pt x="85" y="36"/>
                    </a:lnTo>
                    <a:lnTo>
                      <a:pt x="85" y="38"/>
                    </a:lnTo>
                    <a:lnTo>
                      <a:pt x="86" y="40"/>
                    </a:lnTo>
                    <a:lnTo>
                      <a:pt x="85" y="40"/>
                    </a:lnTo>
                    <a:lnTo>
                      <a:pt x="84" y="41"/>
                    </a:lnTo>
                    <a:lnTo>
                      <a:pt x="84" y="43"/>
                    </a:lnTo>
                    <a:lnTo>
                      <a:pt x="83" y="43"/>
                    </a:lnTo>
                    <a:lnTo>
                      <a:pt x="82" y="44"/>
                    </a:lnTo>
                    <a:lnTo>
                      <a:pt x="81" y="45"/>
                    </a:lnTo>
                    <a:lnTo>
                      <a:pt x="80" y="47"/>
                    </a:lnTo>
                    <a:lnTo>
                      <a:pt x="80" y="48"/>
                    </a:lnTo>
                    <a:lnTo>
                      <a:pt x="80" y="49"/>
                    </a:lnTo>
                    <a:lnTo>
                      <a:pt x="79" y="50"/>
                    </a:lnTo>
                    <a:lnTo>
                      <a:pt x="78" y="51"/>
                    </a:lnTo>
                    <a:lnTo>
                      <a:pt x="76" y="52"/>
                    </a:lnTo>
                    <a:lnTo>
                      <a:pt x="76" y="54"/>
                    </a:lnTo>
                    <a:lnTo>
                      <a:pt x="75" y="55"/>
                    </a:lnTo>
                    <a:lnTo>
                      <a:pt x="74" y="55"/>
                    </a:lnTo>
                    <a:lnTo>
                      <a:pt x="74" y="57"/>
                    </a:lnTo>
                    <a:lnTo>
                      <a:pt x="73" y="59"/>
                    </a:lnTo>
                    <a:lnTo>
                      <a:pt x="72" y="61"/>
                    </a:lnTo>
                    <a:lnTo>
                      <a:pt x="70" y="63"/>
                    </a:lnTo>
                    <a:lnTo>
                      <a:pt x="69" y="64"/>
                    </a:lnTo>
                    <a:lnTo>
                      <a:pt x="68" y="66"/>
                    </a:lnTo>
                    <a:lnTo>
                      <a:pt x="66" y="68"/>
                    </a:lnTo>
                    <a:lnTo>
                      <a:pt x="64" y="70"/>
                    </a:lnTo>
                    <a:lnTo>
                      <a:pt x="62" y="71"/>
                    </a:lnTo>
                    <a:lnTo>
                      <a:pt x="61" y="72"/>
                    </a:lnTo>
                    <a:lnTo>
                      <a:pt x="59" y="73"/>
                    </a:lnTo>
                    <a:lnTo>
                      <a:pt x="59" y="74"/>
                    </a:lnTo>
                    <a:lnTo>
                      <a:pt x="59" y="74"/>
                    </a:lnTo>
                    <a:lnTo>
                      <a:pt x="57" y="75"/>
                    </a:lnTo>
                    <a:lnTo>
                      <a:pt x="55" y="76"/>
                    </a:lnTo>
                    <a:lnTo>
                      <a:pt x="54" y="77"/>
                    </a:lnTo>
                    <a:lnTo>
                      <a:pt x="52" y="78"/>
                    </a:lnTo>
                    <a:lnTo>
                      <a:pt x="51" y="81"/>
                    </a:lnTo>
                    <a:lnTo>
                      <a:pt x="51" y="83"/>
                    </a:lnTo>
                    <a:lnTo>
                      <a:pt x="50" y="84"/>
                    </a:lnTo>
                    <a:lnTo>
                      <a:pt x="49" y="86"/>
                    </a:lnTo>
                    <a:lnTo>
                      <a:pt x="48" y="89"/>
                    </a:lnTo>
                    <a:lnTo>
                      <a:pt x="47" y="89"/>
                    </a:lnTo>
                    <a:lnTo>
                      <a:pt x="46" y="92"/>
                    </a:lnTo>
                    <a:lnTo>
                      <a:pt x="45" y="94"/>
                    </a:lnTo>
                    <a:lnTo>
                      <a:pt x="45" y="94"/>
                    </a:lnTo>
                    <a:lnTo>
                      <a:pt x="43" y="92"/>
                    </a:lnTo>
                    <a:lnTo>
                      <a:pt x="42" y="91"/>
                    </a:lnTo>
                    <a:lnTo>
                      <a:pt x="40" y="90"/>
                    </a:lnTo>
                    <a:lnTo>
                      <a:pt x="38" y="90"/>
                    </a:lnTo>
                    <a:lnTo>
                      <a:pt x="36" y="91"/>
                    </a:lnTo>
                    <a:lnTo>
                      <a:pt x="33" y="91"/>
                    </a:lnTo>
                    <a:lnTo>
                      <a:pt x="31" y="89"/>
                    </a:lnTo>
                    <a:lnTo>
                      <a:pt x="31" y="87"/>
                    </a:lnTo>
                    <a:lnTo>
                      <a:pt x="30" y="85"/>
                    </a:lnTo>
                    <a:lnTo>
                      <a:pt x="29" y="82"/>
                    </a:lnTo>
                    <a:lnTo>
                      <a:pt x="29" y="80"/>
                    </a:lnTo>
                    <a:lnTo>
                      <a:pt x="29" y="77"/>
                    </a:lnTo>
                    <a:lnTo>
                      <a:pt x="28" y="76"/>
                    </a:lnTo>
                    <a:lnTo>
                      <a:pt x="28" y="74"/>
                    </a:lnTo>
                    <a:lnTo>
                      <a:pt x="28" y="71"/>
                    </a:lnTo>
                    <a:lnTo>
                      <a:pt x="27" y="71"/>
                    </a:lnTo>
                    <a:lnTo>
                      <a:pt x="27" y="69"/>
                    </a:lnTo>
                    <a:lnTo>
                      <a:pt x="26" y="67"/>
                    </a:lnTo>
                    <a:lnTo>
                      <a:pt x="24" y="68"/>
                    </a:lnTo>
                    <a:lnTo>
                      <a:pt x="23" y="67"/>
                    </a:lnTo>
                    <a:lnTo>
                      <a:pt x="21" y="66"/>
                    </a:lnTo>
                    <a:lnTo>
                      <a:pt x="19" y="66"/>
                    </a:lnTo>
                    <a:lnTo>
                      <a:pt x="17" y="68"/>
                    </a:lnTo>
                    <a:lnTo>
                      <a:pt x="14" y="70"/>
                    </a:lnTo>
                    <a:lnTo>
                      <a:pt x="12" y="69"/>
                    </a:lnTo>
                    <a:lnTo>
                      <a:pt x="11" y="67"/>
                    </a:lnTo>
                    <a:lnTo>
                      <a:pt x="9" y="68"/>
                    </a:lnTo>
                    <a:lnTo>
                      <a:pt x="7" y="68"/>
                    </a:lnTo>
                    <a:lnTo>
                      <a:pt x="6" y="66"/>
                    </a:lnTo>
                    <a:lnTo>
                      <a:pt x="5" y="67"/>
                    </a:lnTo>
                    <a:cubicBezTo>
                      <a:pt x="5" y="67"/>
                      <a:pt x="3" y="67"/>
                      <a:pt x="3" y="67"/>
                    </a:cubicBez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4" name="Freeform 53"/>
              <p:cNvSpPr>
                <a:spLocks/>
              </p:cNvSpPr>
              <p:nvPr/>
            </p:nvSpPr>
            <p:spPr bwMode="auto">
              <a:xfrm>
                <a:off x="7613850" y="2818401"/>
                <a:ext cx="302630" cy="513774"/>
              </a:xfrm>
              <a:custGeom>
                <a:avLst/>
                <a:gdLst/>
                <a:ahLst/>
                <a:cxnLst>
                  <a:cxn ang="0">
                    <a:pos x="20" y="97"/>
                  </a:cxn>
                  <a:cxn ang="0">
                    <a:pos x="15" y="93"/>
                  </a:cxn>
                  <a:cxn ang="0">
                    <a:pos x="9" y="95"/>
                  </a:cxn>
                  <a:cxn ang="0">
                    <a:pos x="6" y="98"/>
                  </a:cxn>
                  <a:cxn ang="0">
                    <a:pos x="6" y="89"/>
                  </a:cxn>
                  <a:cxn ang="0">
                    <a:pos x="6" y="82"/>
                  </a:cxn>
                  <a:cxn ang="0">
                    <a:pos x="7" y="74"/>
                  </a:cxn>
                  <a:cxn ang="0">
                    <a:pos x="10" y="68"/>
                  </a:cxn>
                  <a:cxn ang="0">
                    <a:pos x="11" y="60"/>
                  </a:cxn>
                  <a:cxn ang="0">
                    <a:pos x="13" y="56"/>
                  </a:cxn>
                  <a:cxn ang="0">
                    <a:pos x="17" y="51"/>
                  </a:cxn>
                  <a:cxn ang="0">
                    <a:pos x="21" y="44"/>
                  </a:cxn>
                  <a:cxn ang="0">
                    <a:pos x="24" y="36"/>
                  </a:cxn>
                  <a:cxn ang="0">
                    <a:pos x="25" y="27"/>
                  </a:cxn>
                  <a:cxn ang="0">
                    <a:pos x="29" y="22"/>
                  </a:cxn>
                  <a:cxn ang="0">
                    <a:pos x="34" y="18"/>
                  </a:cxn>
                  <a:cxn ang="0">
                    <a:pos x="36" y="12"/>
                  </a:cxn>
                  <a:cxn ang="0">
                    <a:pos x="33" y="1"/>
                  </a:cxn>
                  <a:cxn ang="0">
                    <a:pos x="36" y="0"/>
                  </a:cxn>
                  <a:cxn ang="0">
                    <a:pos x="43" y="3"/>
                  </a:cxn>
                  <a:cxn ang="0">
                    <a:pos x="47" y="5"/>
                  </a:cxn>
                  <a:cxn ang="0">
                    <a:pos x="47" y="15"/>
                  </a:cxn>
                  <a:cxn ang="0">
                    <a:pos x="47" y="21"/>
                  </a:cxn>
                  <a:cxn ang="0">
                    <a:pos x="44" y="25"/>
                  </a:cxn>
                  <a:cxn ang="0">
                    <a:pos x="46" y="30"/>
                  </a:cxn>
                  <a:cxn ang="0">
                    <a:pos x="50" y="34"/>
                  </a:cxn>
                  <a:cxn ang="0">
                    <a:pos x="53" y="38"/>
                  </a:cxn>
                  <a:cxn ang="0">
                    <a:pos x="59" y="39"/>
                  </a:cxn>
                  <a:cxn ang="0">
                    <a:pos x="56" y="45"/>
                  </a:cxn>
                  <a:cxn ang="0">
                    <a:pos x="53" y="50"/>
                  </a:cxn>
                  <a:cxn ang="0">
                    <a:pos x="52" y="54"/>
                  </a:cxn>
                  <a:cxn ang="0">
                    <a:pos x="55" y="58"/>
                  </a:cxn>
                  <a:cxn ang="0">
                    <a:pos x="57" y="61"/>
                  </a:cxn>
                  <a:cxn ang="0">
                    <a:pos x="59" y="67"/>
                  </a:cxn>
                  <a:cxn ang="0">
                    <a:pos x="63" y="69"/>
                  </a:cxn>
                  <a:cxn ang="0">
                    <a:pos x="66" y="72"/>
                  </a:cxn>
                  <a:cxn ang="0">
                    <a:pos x="63" y="75"/>
                  </a:cxn>
                  <a:cxn ang="0">
                    <a:pos x="60" y="79"/>
                  </a:cxn>
                  <a:cxn ang="0">
                    <a:pos x="56" y="85"/>
                  </a:cxn>
                  <a:cxn ang="0">
                    <a:pos x="61" y="87"/>
                  </a:cxn>
                  <a:cxn ang="0">
                    <a:pos x="58" y="90"/>
                  </a:cxn>
                  <a:cxn ang="0">
                    <a:pos x="58" y="94"/>
                  </a:cxn>
                  <a:cxn ang="0">
                    <a:pos x="59" y="101"/>
                  </a:cxn>
                  <a:cxn ang="0">
                    <a:pos x="60" y="105"/>
                  </a:cxn>
                  <a:cxn ang="0">
                    <a:pos x="58" y="108"/>
                  </a:cxn>
                  <a:cxn ang="0">
                    <a:pos x="53" y="111"/>
                  </a:cxn>
                  <a:cxn ang="0">
                    <a:pos x="47" y="112"/>
                  </a:cxn>
                  <a:cxn ang="0">
                    <a:pos x="41" y="108"/>
                  </a:cxn>
                  <a:cxn ang="0">
                    <a:pos x="37" y="110"/>
                  </a:cxn>
                  <a:cxn ang="0">
                    <a:pos x="32" y="107"/>
                  </a:cxn>
                  <a:cxn ang="0">
                    <a:pos x="29" y="106"/>
                  </a:cxn>
                  <a:cxn ang="0">
                    <a:pos x="26" y="98"/>
                  </a:cxn>
                  <a:cxn ang="0">
                    <a:pos x="21" y="104"/>
                  </a:cxn>
                </a:cxnLst>
                <a:rect l="0" t="0" r="r" b="b"/>
                <a:pathLst>
                  <a:path w="66" h="112">
                    <a:moveTo>
                      <a:pt x="21" y="104"/>
                    </a:moveTo>
                    <a:lnTo>
                      <a:pt x="20" y="103"/>
                    </a:lnTo>
                    <a:lnTo>
                      <a:pt x="20" y="100"/>
                    </a:lnTo>
                    <a:lnTo>
                      <a:pt x="20" y="97"/>
                    </a:lnTo>
                    <a:lnTo>
                      <a:pt x="18" y="95"/>
                    </a:lnTo>
                    <a:lnTo>
                      <a:pt x="18" y="94"/>
                    </a:lnTo>
                    <a:lnTo>
                      <a:pt x="17" y="93"/>
                    </a:lnTo>
                    <a:lnTo>
                      <a:pt x="15" y="93"/>
                    </a:lnTo>
                    <a:lnTo>
                      <a:pt x="13" y="91"/>
                    </a:lnTo>
                    <a:lnTo>
                      <a:pt x="12" y="92"/>
                    </a:lnTo>
                    <a:lnTo>
                      <a:pt x="11" y="94"/>
                    </a:lnTo>
                    <a:lnTo>
                      <a:pt x="9" y="95"/>
                    </a:lnTo>
                    <a:lnTo>
                      <a:pt x="8" y="97"/>
                    </a:lnTo>
                    <a:lnTo>
                      <a:pt x="6" y="99"/>
                    </a:lnTo>
                    <a:lnTo>
                      <a:pt x="6" y="99"/>
                    </a:lnTo>
                    <a:lnTo>
                      <a:pt x="6" y="98"/>
                    </a:lnTo>
                    <a:lnTo>
                      <a:pt x="5" y="96"/>
                    </a:lnTo>
                    <a:lnTo>
                      <a:pt x="5" y="94"/>
                    </a:lnTo>
                    <a:lnTo>
                      <a:pt x="6" y="92"/>
                    </a:lnTo>
                    <a:lnTo>
                      <a:pt x="6" y="89"/>
                    </a:lnTo>
                    <a:lnTo>
                      <a:pt x="6" y="87"/>
                    </a:lnTo>
                    <a:lnTo>
                      <a:pt x="6" y="86"/>
                    </a:lnTo>
                    <a:lnTo>
                      <a:pt x="4" y="84"/>
                    </a:lnTo>
                    <a:lnTo>
                      <a:pt x="6" y="82"/>
                    </a:lnTo>
                    <a:lnTo>
                      <a:pt x="8" y="80"/>
                    </a:lnTo>
                    <a:lnTo>
                      <a:pt x="8" y="78"/>
                    </a:lnTo>
                    <a:lnTo>
                      <a:pt x="7" y="76"/>
                    </a:lnTo>
                    <a:lnTo>
                      <a:pt x="7" y="74"/>
                    </a:lnTo>
                    <a:lnTo>
                      <a:pt x="7" y="73"/>
                    </a:lnTo>
                    <a:lnTo>
                      <a:pt x="9" y="71"/>
                    </a:lnTo>
                    <a:lnTo>
                      <a:pt x="9" y="69"/>
                    </a:lnTo>
                    <a:lnTo>
                      <a:pt x="10" y="68"/>
                    </a:lnTo>
                    <a:lnTo>
                      <a:pt x="10" y="66"/>
                    </a:lnTo>
                    <a:lnTo>
                      <a:pt x="10" y="64"/>
                    </a:lnTo>
                    <a:lnTo>
                      <a:pt x="11" y="61"/>
                    </a:lnTo>
                    <a:lnTo>
                      <a:pt x="11" y="60"/>
                    </a:lnTo>
                    <a:lnTo>
                      <a:pt x="0" y="59"/>
                    </a:lnTo>
                    <a:lnTo>
                      <a:pt x="12" y="60"/>
                    </a:lnTo>
                    <a:lnTo>
                      <a:pt x="12" y="58"/>
                    </a:lnTo>
                    <a:lnTo>
                      <a:pt x="13" y="56"/>
                    </a:lnTo>
                    <a:lnTo>
                      <a:pt x="14" y="55"/>
                    </a:lnTo>
                    <a:lnTo>
                      <a:pt x="16" y="55"/>
                    </a:lnTo>
                    <a:lnTo>
                      <a:pt x="16" y="53"/>
                    </a:lnTo>
                    <a:lnTo>
                      <a:pt x="17" y="51"/>
                    </a:lnTo>
                    <a:lnTo>
                      <a:pt x="18" y="50"/>
                    </a:lnTo>
                    <a:lnTo>
                      <a:pt x="19" y="48"/>
                    </a:lnTo>
                    <a:lnTo>
                      <a:pt x="20" y="46"/>
                    </a:lnTo>
                    <a:lnTo>
                      <a:pt x="21" y="44"/>
                    </a:lnTo>
                    <a:lnTo>
                      <a:pt x="22" y="42"/>
                    </a:lnTo>
                    <a:lnTo>
                      <a:pt x="24" y="41"/>
                    </a:lnTo>
                    <a:lnTo>
                      <a:pt x="25" y="38"/>
                    </a:lnTo>
                    <a:lnTo>
                      <a:pt x="24" y="36"/>
                    </a:lnTo>
                    <a:lnTo>
                      <a:pt x="23" y="34"/>
                    </a:lnTo>
                    <a:lnTo>
                      <a:pt x="23" y="32"/>
                    </a:lnTo>
                    <a:lnTo>
                      <a:pt x="24" y="30"/>
                    </a:lnTo>
                    <a:lnTo>
                      <a:pt x="25" y="27"/>
                    </a:lnTo>
                    <a:lnTo>
                      <a:pt x="26" y="26"/>
                    </a:lnTo>
                    <a:lnTo>
                      <a:pt x="26" y="24"/>
                    </a:lnTo>
                    <a:lnTo>
                      <a:pt x="28" y="23"/>
                    </a:lnTo>
                    <a:lnTo>
                      <a:pt x="29" y="22"/>
                    </a:lnTo>
                    <a:lnTo>
                      <a:pt x="31" y="22"/>
                    </a:lnTo>
                    <a:lnTo>
                      <a:pt x="31" y="20"/>
                    </a:lnTo>
                    <a:lnTo>
                      <a:pt x="32" y="19"/>
                    </a:lnTo>
                    <a:lnTo>
                      <a:pt x="34" y="18"/>
                    </a:lnTo>
                    <a:lnTo>
                      <a:pt x="35" y="17"/>
                    </a:lnTo>
                    <a:lnTo>
                      <a:pt x="35" y="15"/>
                    </a:lnTo>
                    <a:lnTo>
                      <a:pt x="35" y="14"/>
                    </a:lnTo>
                    <a:lnTo>
                      <a:pt x="36" y="12"/>
                    </a:lnTo>
                    <a:lnTo>
                      <a:pt x="36" y="9"/>
                    </a:lnTo>
                    <a:lnTo>
                      <a:pt x="36" y="7"/>
                    </a:lnTo>
                    <a:lnTo>
                      <a:pt x="35" y="4"/>
                    </a:lnTo>
                    <a:lnTo>
                      <a:pt x="33" y="1"/>
                    </a:lnTo>
                    <a:lnTo>
                      <a:pt x="33" y="1"/>
                    </a:lnTo>
                    <a:lnTo>
                      <a:pt x="33" y="1"/>
                    </a:lnTo>
                    <a:lnTo>
                      <a:pt x="35" y="1"/>
                    </a:lnTo>
                    <a:lnTo>
                      <a:pt x="36" y="0"/>
                    </a:lnTo>
                    <a:lnTo>
                      <a:pt x="38" y="1"/>
                    </a:lnTo>
                    <a:cubicBezTo>
                      <a:pt x="39" y="1"/>
                      <a:pt x="40" y="1"/>
                      <a:pt x="40" y="1"/>
                    </a:cubicBezTo>
                    <a:lnTo>
                      <a:pt x="42" y="1"/>
                    </a:lnTo>
                    <a:lnTo>
                      <a:pt x="43" y="3"/>
                    </a:lnTo>
                    <a:lnTo>
                      <a:pt x="44" y="3"/>
                    </a:lnTo>
                    <a:lnTo>
                      <a:pt x="45" y="4"/>
                    </a:lnTo>
                    <a:lnTo>
                      <a:pt x="46" y="5"/>
                    </a:lnTo>
                    <a:lnTo>
                      <a:pt x="47" y="5"/>
                    </a:lnTo>
                    <a:lnTo>
                      <a:pt x="48" y="8"/>
                    </a:lnTo>
                    <a:lnTo>
                      <a:pt x="47" y="11"/>
                    </a:lnTo>
                    <a:lnTo>
                      <a:pt x="48" y="13"/>
                    </a:lnTo>
                    <a:lnTo>
                      <a:pt x="47" y="15"/>
                    </a:lnTo>
                    <a:lnTo>
                      <a:pt x="47" y="17"/>
                    </a:lnTo>
                    <a:lnTo>
                      <a:pt x="46" y="18"/>
                    </a:lnTo>
                    <a:lnTo>
                      <a:pt x="46" y="19"/>
                    </a:lnTo>
                    <a:lnTo>
                      <a:pt x="47" y="21"/>
                    </a:lnTo>
                    <a:lnTo>
                      <a:pt x="46" y="22"/>
                    </a:lnTo>
                    <a:lnTo>
                      <a:pt x="45" y="23"/>
                    </a:lnTo>
                    <a:lnTo>
                      <a:pt x="45" y="24"/>
                    </a:lnTo>
                    <a:lnTo>
                      <a:pt x="44" y="25"/>
                    </a:lnTo>
                    <a:lnTo>
                      <a:pt x="43" y="26"/>
                    </a:lnTo>
                    <a:lnTo>
                      <a:pt x="44" y="28"/>
                    </a:lnTo>
                    <a:lnTo>
                      <a:pt x="45" y="28"/>
                    </a:lnTo>
                    <a:lnTo>
                      <a:pt x="46" y="30"/>
                    </a:lnTo>
                    <a:lnTo>
                      <a:pt x="47" y="31"/>
                    </a:lnTo>
                    <a:lnTo>
                      <a:pt x="48" y="32"/>
                    </a:lnTo>
                    <a:lnTo>
                      <a:pt x="49" y="33"/>
                    </a:lnTo>
                    <a:lnTo>
                      <a:pt x="50" y="34"/>
                    </a:lnTo>
                    <a:lnTo>
                      <a:pt x="50" y="36"/>
                    </a:lnTo>
                    <a:lnTo>
                      <a:pt x="51" y="36"/>
                    </a:lnTo>
                    <a:cubicBezTo>
                      <a:pt x="51" y="37"/>
                      <a:pt x="52" y="38"/>
                      <a:pt x="52" y="38"/>
                    </a:cubicBezTo>
                    <a:lnTo>
                      <a:pt x="53" y="38"/>
                    </a:lnTo>
                    <a:lnTo>
                      <a:pt x="54" y="38"/>
                    </a:lnTo>
                    <a:lnTo>
                      <a:pt x="54" y="39"/>
                    </a:lnTo>
                    <a:lnTo>
                      <a:pt x="56" y="39"/>
                    </a:lnTo>
                    <a:lnTo>
                      <a:pt x="59" y="39"/>
                    </a:lnTo>
                    <a:lnTo>
                      <a:pt x="59" y="41"/>
                    </a:lnTo>
                    <a:lnTo>
                      <a:pt x="58" y="44"/>
                    </a:lnTo>
                    <a:lnTo>
                      <a:pt x="57" y="44"/>
                    </a:lnTo>
                    <a:lnTo>
                      <a:pt x="56" y="45"/>
                    </a:lnTo>
                    <a:lnTo>
                      <a:pt x="55" y="46"/>
                    </a:lnTo>
                    <a:lnTo>
                      <a:pt x="54" y="46"/>
                    </a:lnTo>
                    <a:lnTo>
                      <a:pt x="54" y="48"/>
                    </a:lnTo>
                    <a:lnTo>
                      <a:pt x="53" y="50"/>
                    </a:lnTo>
                    <a:lnTo>
                      <a:pt x="53" y="51"/>
                    </a:lnTo>
                    <a:lnTo>
                      <a:pt x="52" y="52"/>
                    </a:lnTo>
                    <a:lnTo>
                      <a:pt x="51" y="53"/>
                    </a:lnTo>
                    <a:lnTo>
                      <a:pt x="52" y="54"/>
                    </a:lnTo>
                    <a:lnTo>
                      <a:pt x="53" y="55"/>
                    </a:lnTo>
                    <a:lnTo>
                      <a:pt x="53" y="56"/>
                    </a:lnTo>
                    <a:lnTo>
                      <a:pt x="54" y="57"/>
                    </a:lnTo>
                    <a:lnTo>
                      <a:pt x="55" y="58"/>
                    </a:lnTo>
                    <a:cubicBezTo>
                      <a:pt x="55" y="58"/>
                      <a:pt x="56" y="59"/>
                      <a:pt x="56" y="59"/>
                    </a:cubicBezTo>
                    <a:lnTo>
                      <a:pt x="57" y="59"/>
                    </a:lnTo>
                    <a:lnTo>
                      <a:pt x="57" y="60"/>
                    </a:lnTo>
                    <a:lnTo>
                      <a:pt x="57" y="61"/>
                    </a:lnTo>
                    <a:lnTo>
                      <a:pt x="56" y="63"/>
                    </a:lnTo>
                    <a:lnTo>
                      <a:pt x="57" y="65"/>
                    </a:lnTo>
                    <a:lnTo>
                      <a:pt x="58" y="66"/>
                    </a:lnTo>
                    <a:lnTo>
                      <a:pt x="59" y="67"/>
                    </a:lnTo>
                    <a:lnTo>
                      <a:pt x="60" y="68"/>
                    </a:lnTo>
                    <a:lnTo>
                      <a:pt x="60" y="69"/>
                    </a:lnTo>
                    <a:lnTo>
                      <a:pt x="62" y="69"/>
                    </a:lnTo>
                    <a:lnTo>
                      <a:pt x="63" y="69"/>
                    </a:lnTo>
                    <a:lnTo>
                      <a:pt x="63" y="70"/>
                    </a:lnTo>
                    <a:lnTo>
                      <a:pt x="65" y="71"/>
                    </a:lnTo>
                    <a:lnTo>
                      <a:pt x="65" y="71"/>
                    </a:lnTo>
                    <a:lnTo>
                      <a:pt x="66" y="72"/>
                    </a:lnTo>
                    <a:lnTo>
                      <a:pt x="66" y="72"/>
                    </a:lnTo>
                    <a:lnTo>
                      <a:pt x="66" y="72"/>
                    </a:lnTo>
                    <a:lnTo>
                      <a:pt x="64" y="73"/>
                    </a:lnTo>
                    <a:lnTo>
                      <a:pt x="63" y="75"/>
                    </a:lnTo>
                    <a:lnTo>
                      <a:pt x="61" y="75"/>
                    </a:lnTo>
                    <a:lnTo>
                      <a:pt x="60" y="76"/>
                    </a:lnTo>
                    <a:lnTo>
                      <a:pt x="60" y="77"/>
                    </a:lnTo>
                    <a:lnTo>
                      <a:pt x="60" y="79"/>
                    </a:lnTo>
                    <a:lnTo>
                      <a:pt x="59" y="80"/>
                    </a:lnTo>
                    <a:lnTo>
                      <a:pt x="57" y="81"/>
                    </a:lnTo>
                    <a:lnTo>
                      <a:pt x="57" y="83"/>
                    </a:lnTo>
                    <a:lnTo>
                      <a:pt x="56" y="85"/>
                    </a:lnTo>
                    <a:lnTo>
                      <a:pt x="56" y="86"/>
                    </a:lnTo>
                    <a:lnTo>
                      <a:pt x="58" y="87"/>
                    </a:lnTo>
                    <a:lnTo>
                      <a:pt x="60" y="87"/>
                    </a:lnTo>
                    <a:lnTo>
                      <a:pt x="61" y="87"/>
                    </a:lnTo>
                    <a:lnTo>
                      <a:pt x="61" y="88"/>
                    </a:lnTo>
                    <a:lnTo>
                      <a:pt x="60" y="89"/>
                    </a:lnTo>
                    <a:lnTo>
                      <a:pt x="59" y="89"/>
                    </a:lnTo>
                    <a:lnTo>
                      <a:pt x="58" y="90"/>
                    </a:lnTo>
                    <a:lnTo>
                      <a:pt x="59" y="92"/>
                    </a:lnTo>
                    <a:lnTo>
                      <a:pt x="60" y="93"/>
                    </a:lnTo>
                    <a:lnTo>
                      <a:pt x="60" y="94"/>
                    </a:lnTo>
                    <a:lnTo>
                      <a:pt x="58" y="94"/>
                    </a:lnTo>
                    <a:lnTo>
                      <a:pt x="58" y="96"/>
                    </a:lnTo>
                    <a:lnTo>
                      <a:pt x="59" y="97"/>
                    </a:lnTo>
                    <a:lnTo>
                      <a:pt x="60" y="99"/>
                    </a:lnTo>
                    <a:lnTo>
                      <a:pt x="59" y="101"/>
                    </a:lnTo>
                    <a:lnTo>
                      <a:pt x="58" y="102"/>
                    </a:lnTo>
                    <a:lnTo>
                      <a:pt x="58" y="103"/>
                    </a:lnTo>
                    <a:lnTo>
                      <a:pt x="59" y="104"/>
                    </a:lnTo>
                    <a:lnTo>
                      <a:pt x="60" y="105"/>
                    </a:lnTo>
                    <a:lnTo>
                      <a:pt x="60" y="107"/>
                    </a:lnTo>
                    <a:lnTo>
                      <a:pt x="58" y="108"/>
                    </a:lnTo>
                    <a:lnTo>
                      <a:pt x="58" y="108"/>
                    </a:lnTo>
                    <a:lnTo>
                      <a:pt x="58" y="108"/>
                    </a:lnTo>
                    <a:lnTo>
                      <a:pt x="56" y="108"/>
                    </a:lnTo>
                    <a:lnTo>
                      <a:pt x="55" y="109"/>
                    </a:lnTo>
                    <a:lnTo>
                      <a:pt x="54" y="110"/>
                    </a:lnTo>
                    <a:lnTo>
                      <a:pt x="53" y="111"/>
                    </a:lnTo>
                    <a:lnTo>
                      <a:pt x="51" y="112"/>
                    </a:lnTo>
                    <a:lnTo>
                      <a:pt x="49" y="112"/>
                    </a:lnTo>
                    <a:lnTo>
                      <a:pt x="48" y="111"/>
                    </a:lnTo>
                    <a:lnTo>
                      <a:pt x="47" y="112"/>
                    </a:lnTo>
                    <a:lnTo>
                      <a:pt x="45" y="112"/>
                    </a:lnTo>
                    <a:lnTo>
                      <a:pt x="44" y="111"/>
                    </a:lnTo>
                    <a:lnTo>
                      <a:pt x="42" y="109"/>
                    </a:lnTo>
                    <a:lnTo>
                      <a:pt x="41" y="108"/>
                    </a:lnTo>
                    <a:lnTo>
                      <a:pt x="40" y="110"/>
                    </a:lnTo>
                    <a:lnTo>
                      <a:pt x="40" y="112"/>
                    </a:lnTo>
                    <a:lnTo>
                      <a:pt x="39" y="112"/>
                    </a:lnTo>
                    <a:lnTo>
                      <a:pt x="37" y="110"/>
                    </a:lnTo>
                    <a:lnTo>
                      <a:pt x="36" y="110"/>
                    </a:lnTo>
                    <a:lnTo>
                      <a:pt x="36" y="108"/>
                    </a:lnTo>
                    <a:lnTo>
                      <a:pt x="34" y="107"/>
                    </a:lnTo>
                    <a:lnTo>
                      <a:pt x="32" y="107"/>
                    </a:lnTo>
                    <a:lnTo>
                      <a:pt x="31" y="108"/>
                    </a:lnTo>
                    <a:lnTo>
                      <a:pt x="30" y="110"/>
                    </a:lnTo>
                    <a:lnTo>
                      <a:pt x="28" y="109"/>
                    </a:lnTo>
                    <a:lnTo>
                      <a:pt x="29" y="106"/>
                    </a:lnTo>
                    <a:lnTo>
                      <a:pt x="29" y="104"/>
                    </a:lnTo>
                    <a:lnTo>
                      <a:pt x="28" y="102"/>
                    </a:lnTo>
                    <a:lnTo>
                      <a:pt x="27" y="101"/>
                    </a:lnTo>
                    <a:lnTo>
                      <a:pt x="26" y="98"/>
                    </a:lnTo>
                    <a:lnTo>
                      <a:pt x="25" y="99"/>
                    </a:lnTo>
                    <a:lnTo>
                      <a:pt x="23" y="100"/>
                    </a:lnTo>
                    <a:lnTo>
                      <a:pt x="22" y="102"/>
                    </a:lnTo>
                    <a:lnTo>
                      <a:pt x="21" y="104"/>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5" name="Freeform 54"/>
              <p:cNvSpPr>
                <a:spLocks/>
              </p:cNvSpPr>
              <p:nvPr/>
            </p:nvSpPr>
            <p:spPr bwMode="auto">
              <a:xfrm>
                <a:off x="7480337" y="3234312"/>
                <a:ext cx="413891" cy="460396"/>
              </a:xfrm>
              <a:custGeom>
                <a:avLst/>
                <a:gdLst/>
                <a:ahLst/>
                <a:cxnLst>
                  <a:cxn ang="0">
                    <a:pos x="41" y="88"/>
                  </a:cxn>
                  <a:cxn ang="0">
                    <a:pos x="48" y="88"/>
                  </a:cxn>
                  <a:cxn ang="0">
                    <a:pos x="53" y="87"/>
                  </a:cxn>
                  <a:cxn ang="0">
                    <a:pos x="60" y="87"/>
                  </a:cxn>
                  <a:cxn ang="0">
                    <a:pos x="64" y="87"/>
                  </a:cxn>
                  <a:cxn ang="0">
                    <a:pos x="69" y="84"/>
                  </a:cxn>
                  <a:cxn ang="0">
                    <a:pos x="69" y="81"/>
                  </a:cxn>
                  <a:cxn ang="0">
                    <a:pos x="70" y="76"/>
                  </a:cxn>
                  <a:cxn ang="0">
                    <a:pos x="69" y="71"/>
                  </a:cxn>
                  <a:cxn ang="0">
                    <a:pos x="72" y="66"/>
                  </a:cxn>
                  <a:cxn ang="0">
                    <a:pos x="71" y="60"/>
                  </a:cxn>
                  <a:cxn ang="0">
                    <a:pos x="76" y="56"/>
                  </a:cxn>
                  <a:cxn ang="0">
                    <a:pos x="79" y="52"/>
                  </a:cxn>
                  <a:cxn ang="0">
                    <a:pos x="79" y="44"/>
                  </a:cxn>
                  <a:cxn ang="0">
                    <a:pos x="82" y="43"/>
                  </a:cxn>
                  <a:cxn ang="0">
                    <a:pos x="84" y="40"/>
                  </a:cxn>
                  <a:cxn ang="0">
                    <a:pos x="87" y="42"/>
                  </a:cxn>
                  <a:cxn ang="0">
                    <a:pos x="90" y="38"/>
                  </a:cxn>
                  <a:cxn ang="0">
                    <a:pos x="89" y="34"/>
                  </a:cxn>
                  <a:cxn ang="0">
                    <a:pos x="87" y="29"/>
                  </a:cxn>
                  <a:cxn ang="0">
                    <a:pos x="88" y="24"/>
                  </a:cxn>
                  <a:cxn ang="0">
                    <a:pos x="87" y="20"/>
                  </a:cxn>
                  <a:cxn ang="0">
                    <a:pos x="87" y="17"/>
                  </a:cxn>
                  <a:cxn ang="0">
                    <a:pos x="83" y="19"/>
                  </a:cxn>
                  <a:cxn ang="0">
                    <a:pos x="78" y="21"/>
                  </a:cxn>
                  <a:cxn ang="0">
                    <a:pos x="74" y="21"/>
                  </a:cxn>
                  <a:cxn ang="0">
                    <a:pos x="70" y="17"/>
                  </a:cxn>
                  <a:cxn ang="0">
                    <a:pos x="68" y="21"/>
                  </a:cxn>
                  <a:cxn ang="0">
                    <a:pos x="65" y="17"/>
                  </a:cxn>
                  <a:cxn ang="0">
                    <a:pos x="60" y="17"/>
                  </a:cxn>
                  <a:cxn ang="0">
                    <a:pos x="58" y="15"/>
                  </a:cxn>
                  <a:cxn ang="0">
                    <a:pos x="56" y="10"/>
                  </a:cxn>
                  <a:cxn ang="0">
                    <a:pos x="52" y="9"/>
                  </a:cxn>
                  <a:cxn ang="0">
                    <a:pos x="49" y="12"/>
                  </a:cxn>
                  <a:cxn ang="0">
                    <a:pos x="47" y="4"/>
                  </a:cxn>
                  <a:cxn ang="0">
                    <a:pos x="44" y="2"/>
                  </a:cxn>
                  <a:cxn ang="0">
                    <a:pos x="40" y="3"/>
                  </a:cxn>
                  <a:cxn ang="0">
                    <a:pos x="35" y="8"/>
                  </a:cxn>
                  <a:cxn ang="0">
                    <a:pos x="35" y="9"/>
                  </a:cxn>
                  <a:cxn ang="0">
                    <a:pos x="32" y="22"/>
                  </a:cxn>
                  <a:cxn ang="0">
                    <a:pos x="29" y="29"/>
                  </a:cxn>
                  <a:cxn ang="0">
                    <a:pos x="29" y="36"/>
                  </a:cxn>
                  <a:cxn ang="0">
                    <a:pos x="26" y="39"/>
                  </a:cxn>
                  <a:cxn ang="0">
                    <a:pos x="20" y="43"/>
                  </a:cxn>
                  <a:cxn ang="0">
                    <a:pos x="16" y="50"/>
                  </a:cxn>
                  <a:cxn ang="0">
                    <a:pos x="11" y="52"/>
                  </a:cxn>
                  <a:cxn ang="0">
                    <a:pos x="9" y="59"/>
                  </a:cxn>
                  <a:cxn ang="0">
                    <a:pos x="4" y="63"/>
                  </a:cxn>
                  <a:cxn ang="0">
                    <a:pos x="1" y="67"/>
                  </a:cxn>
                  <a:cxn ang="0">
                    <a:pos x="0" y="73"/>
                  </a:cxn>
                  <a:cxn ang="0">
                    <a:pos x="1" y="78"/>
                  </a:cxn>
                  <a:cxn ang="0">
                    <a:pos x="4" y="81"/>
                  </a:cxn>
                  <a:cxn ang="0">
                    <a:pos x="4" y="85"/>
                  </a:cxn>
                  <a:cxn ang="0">
                    <a:pos x="7" y="88"/>
                  </a:cxn>
                  <a:cxn ang="0">
                    <a:pos x="14" y="92"/>
                  </a:cxn>
                  <a:cxn ang="0">
                    <a:pos x="23" y="98"/>
                  </a:cxn>
                  <a:cxn ang="0">
                    <a:pos x="27" y="100"/>
                  </a:cxn>
                  <a:cxn ang="0">
                    <a:pos x="30" y="96"/>
                  </a:cxn>
                  <a:cxn ang="0">
                    <a:pos x="34" y="91"/>
                  </a:cxn>
                </a:cxnLst>
                <a:rect l="0" t="0" r="r" b="b"/>
                <a:pathLst>
                  <a:path w="90" h="100">
                    <a:moveTo>
                      <a:pt x="37" y="89"/>
                    </a:moveTo>
                    <a:lnTo>
                      <a:pt x="39" y="88"/>
                    </a:lnTo>
                    <a:lnTo>
                      <a:pt x="41" y="88"/>
                    </a:lnTo>
                    <a:lnTo>
                      <a:pt x="44" y="88"/>
                    </a:lnTo>
                    <a:lnTo>
                      <a:pt x="46" y="88"/>
                    </a:lnTo>
                    <a:lnTo>
                      <a:pt x="48" y="88"/>
                    </a:lnTo>
                    <a:lnTo>
                      <a:pt x="49" y="87"/>
                    </a:lnTo>
                    <a:lnTo>
                      <a:pt x="51" y="86"/>
                    </a:lnTo>
                    <a:lnTo>
                      <a:pt x="53" y="87"/>
                    </a:lnTo>
                    <a:lnTo>
                      <a:pt x="55" y="87"/>
                    </a:lnTo>
                    <a:lnTo>
                      <a:pt x="59" y="87"/>
                    </a:lnTo>
                    <a:lnTo>
                      <a:pt x="60" y="87"/>
                    </a:lnTo>
                    <a:lnTo>
                      <a:pt x="61" y="88"/>
                    </a:lnTo>
                    <a:lnTo>
                      <a:pt x="63" y="88"/>
                    </a:lnTo>
                    <a:lnTo>
                      <a:pt x="64" y="87"/>
                    </a:lnTo>
                    <a:lnTo>
                      <a:pt x="66" y="87"/>
                    </a:lnTo>
                    <a:lnTo>
                      <a:pt x="67" y="86"/>
                    </a:lnTo>
                    <a:lnTo>
                      <a:pt x="69" y="84"/>
                    </a:lnTo>
                    <a:lnTo>
                      <a:pt x="70" y="84"/>
                    </a:lnTo>
                    <a:lnTo>
                      <a:pt x="70" y="82"/>
                    </a:lnTo>
                    <a:lnTo>
                      <a:pt x="69" y="81"/>
                    </a:lnTo>
                    <a:lnTo>
                      <a:pt x="69" y="79"/>
                    </a:lnTo>
                    <a:lnTo>
                      <a:pt x="71" y="77"/>
                    </a:lnTo>
                    <a:lnTo>
                      <a:pt x="70" y="76"/>
                    </a:lnTo>
                    <a:lnTo>
                      <a:pt x="68" y="75"/>
                    </a:lnTo>
                    <a:lnTo>
                      <a:pt x="68" y="72"/>
                    </a:lnTo>
                    <a:lnTo>
                      <a:pt x="69" y="71"/>
                    </a:lnTo>
                    <a:lnTo>
                      <a:pt x="71" y="70"/>
                    </a:lnTo>
                    <a:lnTo>
                      <a:pt x="72" y="68"/>
                    </a:lnTo>
                    <a:lnTo>
                      <a:pt x="72" y="66"/>
                    </a:lnTo>
                    <a:lnTo>
                      <a:pt x="71" y="64"/>
                    </a:lnTo>
                    <a:lnTo>
                      <a:pt x="70" y="62"/>
                    </a:lnTo>
                    <a:lnTo>
                      <a:pt x="71" y="60"/>
                    </a:lnTo>
                    <a:lnTo>
                      <a:pt x="72" y="57"/>
                    </a:lnTo>
                    <a:lnTo>
                      <a:pt x="74" y="57"/>
                    </a:lnTo>
                    <a:lnTo>
                      <a:pt x="76" y="56"/>
                    </a:lnTo>
                    <a:lnTo>
                      <a:pt x="78" y="55"/>
                    </a:lnTo>
                    <a:lnTo>
                      <a:pt x="79" y="53"/>
                    </a:lnTo>
                    <a:lnTo>
                      <a:pt x="79" y="52"/>
                    </a:lnTo>
                    <a:lnTo>
                      <a:pt x="79" y="47"/>
                    </a:lnTo>
                    <a:lnTo>
                      <a:pt x="80" y="45"/>
                    </a:lnTo>
                    <a:lnTo>
                      <a:pt x="79" y="44"/>
                    </a:lnTo>
                    <a:lnTo>
                      <a:pt x="79" y="43"/>
                    </a:lnTo>
                    <a:lnTo>
                      <a:pt x="80" y="43"/>
                    </a:lnTo>
                    <a:lnTo>
                      <a:pt x="82" y="43"/>
                    </a:lnTo>
                    <a:lnTo>
                      <a:pt x="82" y="41"/>
                    </a:lnTo>
                    <a:lnTo>
                      <a:pt x="83" y="39"/>
                    </a:lnTo>
                    <a:lnTo>
                      <a:pt x="84" y="40"/>
                    </a:lnTo>
                    <a:lnTo>
                      <a:pt x="84" y="41"/>
                    </a:lnTo>
                    <a:lnTo>
                      <a:pt x="86" y="42"/>
                    </a:lnTo>
                    <a:lnTo>
                      <a:pt x="87" y="42"/>
                    </a:lnTo>
                    <a:lnTo>
                      <a:pt x="88" y="41"/>
                    </a:lnTo>
                    <a:lnTo>
                      <a:pt x="89" y="40"/>
                    </a:lnTo>
                    <a:lnTo>
                      <a:pt x="90" y="38"/>
                    </a:lnTo>
                    <a:lnTo>
                      <a:pt x="90" y="36"/>
                    </a:lnTo>
                    <a:lnTo>
                      <a:pt x="90" y="35"/>
                    </a:lnTo>
                    <a:lnTo>
                      <a:pt x="89" y="34"/>
                    </a:lnTo>
                    <a:lnTo>
                      <a:pt x="88" y="32"/>
                    </a:lnTo>
                    <a:lnTo>
                      <a:pt x="87" y="30"/>
                    </a:lnTo>
                    <a:lnTo>
                      <a:pt x="87" y="29"/>
                    </a:lnTo>
                    <a:lnTo>
                      <a:pt x="86" y="27"/>
                    </a:lnTo>
                    <a:lnTo>
                      <a:pt x="87" y="25"/>
                    </a:lnTo>
                    <a:lnTo>
                      <a:pt x="88" y="24"/>
                    </a:lnTo>
                    <a:lnTo>
                      <a:pt x="88" y="23"/>
                    </a:lnTo>
                    <a:lnTo>
                      <a:pt x="87" y="22"/>
                    </a:lnTo>
                    <a:lnTo>
                      <a:pt x="87" y="20"/>
                    </a:lnTo>
                    <a:lnTo>
                      <a:pt x="86" y="19"/>
                    </a:lnTo>
                    <a:lnTo>
                      <a:pt x="87" y="17"/>
                    </a:lnTo>
                    <a:lnTo>
                      <a:pt x="87" y="17"/>
                    </a:lnTo>
                    <a:lnTo>
                      <a:pt x="85" y="17"/>
                    </a:lnTo>
                    <a:lnTo>
                      <a:pt x="84" y="18"/>
                    </a:lnTo>
                    <a:lnTo>
                      <a:pt x="83" y="19"/>
                    </a:lnTo>
                    <a:lnTo>
                      <a:pt x="82" y="20"/>
                    </a:lnTo>
                    <a:lnTo>
                      <a:pt x="80" y="21"/>
                    </a:lnTo>
                    <a:lnTo>
                      <a:pt x="78" y="21"/>
                    </a:lnTo>
                    <a:lnTo>
                      <a:pt x="77" y="20"/>
                    </a:lnTo>
                    <a:lnTo>
                      <a:pt x="76" y="21"/>
                    </a:lnTo>
                    <a:lnTo>
                      <a:pt x="74" y="21"/>
                    </a:lnTo>
                    <a:lnTo>
                      <a:pt x="73" y="20"/>
                    </a:lnTo>
                    <a:lnTo>
                      <a:pt x="71" y="18"/>
                    </a:lnTo>
                    <a:lnTo>
                      <a:pt x="70" y="17"/>
                    </a:lnTo>
                    <a:lnTo>
                      <a:pt x="69" y="19"/>
                    </a:lnTo>
                    <a:lnTo>
                      <a:pt x="69" y="21"/>
                    </a:lnTo>
                    <a:lnTo>
                      <a:pt x="68" y="21"/>
                    </a:lnTo>
                    <a:lnTo>
                      <a:pt x="66" y="19"/>
                    </a:lnTo>
                    <a:lnTo>
                      <a:pt x="65" y="19"/>
                    </a:lnTo>
                    <a:lnTo>
                      <a:pt x="65" y="17"/>
                    </a:lnTo>
                    <a:lnTo>
                      <a:pt x="63" y="16"/>
                    </a:lnTo>
                    <a:lnTo>
                      <a:pt x="61" y="16"/>
                    </a:lnTo>
                    <a:lnTo>
                      <a:pt x="60" y="17"/>
                    </a:lnTo>
                    <a:lnTo>
                      <a:pt x="59" y="19"/>
                    </a:lnTo>
                    <a:lnTo>
                      <a:pt x="57" y="18"/>
                    </a:lnTo>
                    <a:lnTo>
                      <a:pt x="58" y="15"/>
                    </a:lnTo>
                    <a:lnTo>
                      <a:pt x="58" y="13"/>
                    </a:lnTo>
                    <a:lnTo>
                      <a:pt x="57" y="11"/>
                    </a:lnTo>
                    <a:lnTo>
                      <a:pt x="56" y="10"/>
                    </a:lnTo>
                    <a:lnTo>
                      <a:pt x="55" y="7"/>
                    </a:lnTo>
                    <a:lnTo>
                      <a:pt x="54" y="8"/>
                    </a:lnTo>
                    <a:lnTo>
                      <a:pt x="52" y="9"/>
                    </a:lnTo>
                    <a:lnTo>
                      <a:pt x="51" y="11"/>
                    </a:lnTo>
                    <a:lnTo>
                      <a:pt x="50" y="13"/>
                    </a:lnTo>
                    <a:lnTo>
                      <a:pt x="49" y="12"/>
                    </a:lnTo>
                    <a:lnTo>
                      <a:pt x="49" y="9"/>
                    </a:lnTo>
                    <a:lnTo>
                      <a:pt x="49" y="6"/>
                    </a:lnTo>
                    <a:lnTo>
                      <a:pt x="47" y="4"/>
                    </a:lnTo>
                    <a:lnTo>
                      <a:pt x="47" y="3"/>
                    </a:lnTo>
                    <a:lnTo>
                      <a:pt x="46" y="2"/>
                    </a:lnTo>
                    <a:lnTo>
                      <a:pt x="44" y="2"/>
                    </a:lnTo>
                    <a:lnTo>
                      <a:pt x="42" y="0"/>
                    </a:lnTo>
                    <a:lnTo>
                      <a:pt x="41" y="1"/>
                    </a:lnTo>
                    <a:lnTo>
                      <a:pt x="40" y="3"/>
                    </a:lnTo>
                    <a:lnTo>
                      <a:pt x="38" y="4"/>
                    </a:lnTo>
                    <a:lnTo>
                      <a:pt x="37" y="6"/>
                    </a:lnTo>
                    <a:lnTo>
                      <a:pt x="35" y="8"/>
                    </a:lnTo>
                    <a:lnTo>
                      <a:pt x="35" y="8"/>
                    </a:lnTo>
                    <a:lnTo>
                      <a:pt x="35" y="7"/>
                    </a:lnTo>
                    <a:lnTo>
                      <a:pt x="35" y="9"/>
                    </a:lnTo>
                    <a:lnTo>
                      <a:pt x="34" y="15"/>
                    </a:lnTo>
                    <a:lnTo>
                      <a:pt x="33" y="18"/>
                    </a:lnTo>
                    <a:lnTo>
                      <a:pt x="32" y="22"/>
                    </a:lnTo>
                    <a:lnTo>
                      <a:pt x="30" y="24"/>
                    </a:lnTo>
                    <a:lnTo>
                      <a:pt x="30" y="27"/>
                    </a:lnTo>
                    <a:lnTo>
                      <a:pt x="29" y="29"/>
                    </a:lnTo>
                    <a:lnTo>
                      <a:pt x="29" y="32"/>
                    </a:lnTo>
                    <a:lnTo>
                      <a:pt x="29" y="34"/>
                    </a:lnTo>
                    <a:lnTo>
                      <a:pt x="29" y="36"/>
                    </a:lnTo>
                    <a:lnTo>
                      <a:pt x="28" y="36"/>
                    </a:lnTo>
                    <a:lnTo>
                      <a:pt x="26" y="37"/>
                    </a:lnTo>
                    <a:lnTo>
                      <a:pt x="26" y="39"/>
                    </a:lnTo>
                    <a:lnTo>
                      <a:pt x="24" y="39"/>
                    </a:lnTo>
                    <a:lnTo>
                      <a:pt x="21" y="41"/>
                    </a:lnTo>
                    <a:lnTo>
                      <a:pt x="20" y="43"/>
                    </a:lnTo>
                    <a:lnTo>
                      <a:pt x="19" y="46"/>
                    </a:lnTo>
                    <a:lnTo>
                      <a:pt x="18" y="48"/>
                    </a:lnTo>
                    <a:lnTo>
                      <a:pt x="16" y="50"/>
                    </a:lnTo>
                    <a:lnTo>
                      <a:pt x="15" y="50"/>
                    </a:lnTo>
                    <a:lnTo>
                      <a:pt x="13" y="51"/>
                    </a:lnTo>
                    <a:lnTo>
                      <a:pt x="11" y="52"/>
                    </a:lnTo>
                    <a:lnTo>
                      <a:pt x="9" y="55"/>
                    </a:lnTo>
                    <a:lnTo>
                      <a:pt x="9" y="57"/>
                    </a:lnTo>
                    <a:lnTo>
                      <a:pt x="9" y="59"/>
                    </a:lnTo>
                    <a:lnTo>
                      <a:pt x="7" y="59"/>
                    </a:lnTo>
                    <a:lnTo>
                      <a:pt x="6" y="61"/>
                    </a:lnTo>
                    <a:lnTo>
                      <a:pt x="4" y="63"/>
                    </a:lnTo>
                    <a:lnTo>
                      <a:pt x="4" y="65"/>
                    </a:lnTo>
                    <a:lnTo>
                      <a:pt x="2" y="65"/>
                    </a:lnTo>
                    <a:lnTo>
                      <a:pt x="1" y="67"/>
                    </a:lnTo>
                    <a:lnTo>
                      <a:pt x="1" y="69"/>
                    </a:lnTo>
                    <a:lnTo>
                      <a:pt x="0" y="71"/>
                    </a:lnTo>
                    <a:lnTo>
                      <a:pt x="0" y="73"/>
                    </a:lnTo>
                    <a:lnTo>
                      <a:pt x="1" y="75"/>
                    </a:lnTo>
                    <a:lnTo>
                      <a:pt x="0" y="77"/>
                    </a:lnTo>
                    <a:lnTo>
                      <a:pt x="1" y="78"/>
                    </a:lnTo>
                    <a:lnTo>
                      <a:pt x="1" y="79"/>
                    </a:lnTo>
                    <a:lnTo>
                      <a:pt x="1" y="81"/>
                    </a:lnTo>
                    <a:lnTo>
                      <a:pt x="4" y="81"/>
                    </a:lnTo>
                    <a:lnTo>
                      <a:pt x="6" y="82"/>
                    </a:lnTo>
                    <a:lnTo>
                      <a:pt x="5" y="84"/>
                    </a:lnTo>
                    <a:lnTo>
                      <a:pt x="4" y="85"/>
                    </a:lnTo>
                    <a:lnTo>
                      <a:pt x="4" y="87"/>
                    </a:lnTo>
                    <a:lnTo>
                      <a:pt x="6" y="87"/>
                    </a:lnTo>
                    <a:lnTo>
                      <a:pt x="7" y="88"/>
                    </a:lnTo>
                    <a:lnTo>
                      <a:pt x="11" y="89"/>
                    </a:lnTo>
                    <a:lnTo>
                      <a:pt x="13" y="91"/>
                    </a:lnTo>
                    <a:lnTo>
                      <a:pt x="14" y="92"/>
                    </a:lnTo>
                    <a:lnTo>
                      <a:pt x="17" y="95"/>
                    </a:lnTo>
                    <a:lnTo>
                      <a:pt x="19" y="96"/>
                    </a:lnTo>
                    <a:lnTo>
                      <a:pt x="23" y="98"/>
                    </a:lnTo>
                    <a:lnTo>
                      <a:pt x="25" y="99"/>
                    </a:lnTo>
                    <a:lnTo>
                      <a:pt x="26" y="100"/>
                    </a:lnTo>
                    <a:lnTo>
                      <a:pt x="27" y="100"/>
                    </a:lnTo>
                    <a:lnTo>
                      <a:pt x="28" y="99"/>
                    </a:lnTo>
                    <a:lnTo>
                      <a:pt x="29" y="97"/>
                    </a:lnTo>
                    <a:lnTo>
                      <a:pt x="30" y="96"/>
                    </a:lnTo>
                    <a:lnTo>
                      <a:pt x="32" y="94"/>
                    </a:lnTo>
                    <a:lnTo>
                      <a:pt x="33" y="92"/>
                    </a:lnTo>
                    <a:lnTo>
                      <a:pt x="34" y="91"/>
                    </a:lnTo>
                    <a:lnTo>
                      <a:pt x="36" y="90"/>
                    </a:lnTo>
                    <a:lnTo>
                      <a:pt x="37" y="8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6" name="Freeform 55"/>
              <p:cNvSpPr>
                <a:spLocks/>
              </p:cNvSpPr>
              <p:nvPr/>
            </p:nvSpPr>
            <p:spPr bwMode="auto">
              <a:xfrm>
                <a:off x="7596049" y="3396675"/>
                <a:ext cx="618611" cy="527118"/>
              </a:xfrm>
              <a:custGeom>
                <a:avLst/>
                <a:gdLst/>
                <a:ahLst/>
                <a:cxnLst>
                  <a:cxn ang="0">
                    <a:pos x="74" y="107"/>
                  </a:cxn>
                  <a:cxn ang="0">
                    <a:pos x="79" y="106"/>
                  </a:cxn>
                  <a:cxn ang="0">
                    <a:pos x="83" y="105"/>
                  </a:cxn>
                  <a:cxn ang="0">
                    <a:pos x="89" y="106"/>
                  </a:cxn>
                  <a:cxn ang="0">
                    <a:pos x="93" y="104"/>
                  </a:cxn>
                  <a:cxn ang="0">
                    <a:pos x="98" y="102"/>
                  </a:cxn>
                  <a:cxn ang="0">
                    <a:pos x="101" y="98"/>
                  </a:cxn>
                  <a:cxn ang="0">
                    <a:pos x="103" y="93"/>
                  </a:cxn>
                  <a:cxn ang="0">
                    <a:pos x="106" y="91"/>
                  </a:cxn>
                  <a:cxn ang="0">
                    <a:pos x="108" y="84"/>
                  </a:cxn>
                  <a:cxn ang="0">
                    <a:pos x="114" y="80"/>
                  </a:cxn>
                  <a:cxn ang="0">
                    <a:pos x="119" y="75"/>
                  </a:cxn>
                  <a:cxn ang="0">
                    <a:pos x="117" y="69"/>
                  </a:cxn>
                  <a:cxn ang="0">
                    <a:pos x="118" y="63"/>
                  </a:cxn>
                  <a:cxn ang="0">
                    <a:pos x="118" y="58"/>
                  </a:cxn>
                  <a:cxn ang="0">
                    <a:pos x="123" y="55"/>
                  </a:cxn>
                  <a:cxn ang="0">
                    <a:pos x="128" y="54"/>
                  </a:cxn>
                  <a:cxn ang="0">
                    <a:pos x="126" y="49"/>
                  </a:cxn>
                  <a:cxn ang="0">
                    <a:pos x="126" y="41"/>
                  </a:cxn>
                  <a:cxn ang="0">
                    <a:pos x="131" y="37"/>
                  </a:cxn>
                  <a:cxn ang="0">
                    <a:pos x="135" y="29"/>
                  </a:cxn>
                  <a:cxn ang="0">
                    <a:pos x="128" y="25"/>
                  </a:cxn>
                  <a:cxn ang="0">
                    <a:pos x="120" y="24"/>
                  </a:cxn>
                  <a:cxn ang="0">
                    <a:pos x="116" y="18"/>
                  </a:cxn>
                  <a:cxn ang="0">
                    <a:pos x="110" y="15"/>
                  </a:cxn>
                  <a:cxn ang="0">
                    <a:pos x="105" y="12"/>
                  </a:cxn>
                  <a:cxn ang="0">
                    <a:pos x="101" y="9"/>
                  </a:cxn>
                  <a:cxn ang="0">
                    <a:pos x="89" y="4"/>
                  </a:cxn>
                  <a:cxn ang="0">
                    <a:pos x="80" y="1"/>
                  </a:cxn>
                  <a:cxn ang="0">
                    <a:pos x="73" y="6"/>
                  </a:cxn>
                  <a:cxn ang="0">
                    <a:pos x="64" y="10"/>
                  </a:cxn>
                  <a:cxn ang="0">
                    <a:pos x="61" y="7"/>
                  </a:cxn>
                  <a:cxn ang="0">
                    <a:pos x="57" y="8"/>
                  </a:cxn>
                  <a:cxn ang="0">
                    <a:pos x="54" y="12"/>
                  </a:cxn>
                  <a:cxn ang="0">
                    <a:pos x="49" y="22"/>
                  </a:cxn>
                  <a:cxn ang="0">
                    <a:pos x="47" y="31"/>
                  </a:cxn>
                  <a:cxn ang="0">
                    <a:pos x="43" y="40"/>
                  </a:cxn>
                  <a:cxn ang="0">
                    <a:pos x="45" y="47"/>
                  </a:cxn>
                  <a:cxn ang="0">
                    <a:pos x="39" y="52"/>
                  </a:cxn>
                  <a:cxn ang="0">
                    <a:pos x="30" y="52"/>
                  </a:cxn>
                  <a:cxn ang="0">
                    <a:pos x="21" y="53"/>
                  </a:cxn>
                  <a:cxn ang="0">
                    <a:pos x="11" y="55"/>
                  </a:cxn>
                  <a:cxn ang="0">
                    <a:pos x="4" y="62"/>
                  </a:cxn>
                  <a:cxn ang="0">
                    <a:pos x="0" y="69"/>
                  </a:cxn>
                  <a:cxn ang="0">
                    <a:pos x="7" y="70"/>
                  </a:cxn>
                  <a:cxn ang="0">
                    <a:pos x="14" y="71"/>
                  </a:cxn>
                  <a:cxn ang="0">
                    <a:pos x="19" y="72"/>
                  </a:cxn>
                  <a:cxn ang="0">
                    <a:pos x="23" y="76"/>
                  </a:cxn>
                  <a:cxn ang="0">
                    <a:pos x="30" y="76"/>
                  </a:cxn>
                  <a:cxn ang="0">
                    <a:pos x="38" y="75"/>
                  </a:cxn>
                  <a:cxn ang="0">
                    <a:pos x="43" y="76"/>
                  </a:cxn>
                  <a:cxn ang="0">
                    <a:pos x="47" y="82"/>
                  </a:cxn>
                  <a:cxn ang="0">
                    <a:pos x="46" y="88"/>
                  </a:cxn>
                  <a:cxn ang="0">
                    <a:pos x="49" y="92"/>
                  </a:cxn>
                  <a:cxn ang="0">
                    <a:pos x="53" y="95"/>
                  </a:cxn>
                  <a:cxn ang="0">
                    <a:pos x="50" y="103"/>
                  </a:cxn>
                  <a:cxn ang="0">
                    <a:pos x="54" y="109"/>
                  </a:cxn>
                  <a:cxn ang="0">
                    <a:pos x="54" y="114"/>
                  </a:cxn>
                  <a:cxn ang="0">
                    <a:pos x="60" y="113"/>
                  </a:cxn>
                  <a:cxn ang="0">
                    <a:pos x="67" y="109"/>
                  </a:cxn>
                </a:cxnLst>
                <a:rect l="0" t="0" r="r" b="b"/>
                <a:pathLst>
                  <a:path w="135" h="115">
                    <a:moveTo>
                      <a:pt x="70" y="109"/>
                    </a:moveTo>
                    <a:lnTo>
                      <a:pt x="71" y="108"/>
                    </a:lnTo>
                    <a:lnTo>
                      <a:pt x="72" y="108"/>
                    </a:lnTo>
                    <a:lnTo>
                      <a:pt x="73" y="107"/>
                    </a:lnTo>
                    <a:lnTo>
                      <a:pt x="74" y="107"/>
                    </a:lnTo>
                    <a:lnTo>
                      <a:pt x="75" y="107"/>
                    </a:lnTo>
                    <a:lnTo>
                      <a:pt x="76" y="107"/>
                    </a:lnTo>
                    <a:lnTo>
                      <a:pt x="77" y="107"/>
                    </a:lnTo>
                    <a:lnTo>
                      <a:pt x="78" y="106"/>
                    </a:lnTo>
                    <a:lnTo>
                      <a:pt x="79" y="106"/>
                    </a:lnTo>
                    <a:lnTo>
                      <a:pt x="80" y="106"/>
                    </a:lnTo>
                    <a:lnTo>
                      <a:pt x="81" y="106"/>
                    </a:lnTo>
                    <a:lnTo>
                      <a:pt x="82" y="106"/>
                    </a:lnTo>
                    <a:cubicBezTo>
                      <a:pt x="83" y="107"/>
                      <a:pt x="84" y="107"/>
                      <a:pt x="84" y="107"/>
                    </a:cubicBezTo>
                    <a:lnTo>
                      <a:pt x="83" y="105"/>
                    </a:lnTo>
                    <a:lnTo>
                      <a:pt x="85" y="105"/>
                    </a:lnTo>
                    <a:lnTo>
                      <a:pt x="86" y="105"/>
                    </a:lnTo>
                    <a:lnTo>
                      <a:pt x="87" y="105"/>
                    </a:lnTo>
                    <a:lnTo>
                      <a:pt x="87" y="106"/>
                    </a:lnTo>
                    <a:lnTo>
                      <a:pt x="89" y="106"/>
                    </a:lnTo>
                    <a:lnTo>
                      <a:pt x="90" y="106"/>
                    </a:lnTo>
                    <a:lnTo>
                      <a:pt x="90" y="105"/>
                    </a:lnTo>
                    <a:lnTo>
                      <a:pt x="91" y="105"/>
                    </a:lnTo>
                    <a:lnTo>
                      <a:pt x="92" y="105"/>
                    </a:lnTo>
                    <a:lnTo>
                      <a:pt x="93" y="104"/>
                    </a:lnTo>
                    <a:lnTo>
                      <a:pt x="95" y="104"/>
                    </a:lnTo>
                    <a:lnTo>
                      <a:pt x="95" y="103"/>
                    </a:lnTo>
                    <a:lnTo>
                      <a:pt x="96" y="103"/>
                    </a:lnTo>
                    <a:lnTo>
                      <a:pt x="97" y="102"/>
                    </a:lnTo>
                    <a:lnTo>
                      <a:pt x="98" y="102"/>
                    </a:lnTo>
                    <a:lnTo>
                      <a:pt x="99" y="102"/>
                    </a:lnTo>
                    <a:lnTo>
                      <a:pt x="100" y="101"/>
                    </a:lnTo>
                    <a:lnTo>
                      <a:pt x="100" y="100"/>
                    </a:lnTo>
                    <a:lnTo>
                      <a:pt x="100" y="99"/>
                    </a:lnTo>
                    <a:lnTo>
                      <a:pt x="101" y="98"/>
                    </a:lnTo>
                    <a:lnTo>
                      <a:pt x="101" y="97"/>
                    </a:lnTo>
                    <a:lnTo>
                      <a:pt x="102" y="96"/>
                    </a:lnTo>
                    <a:lnTo>
                      <a:pt x="103" y="95"/>
                    </a:lnTo>
                    <a:lnTo>
                      <a:pt x="103" y="94"/>
                    </a:lnTo>
                    <a:lnTo>
                      <a:pt x="103" y="93"/>
                    </a:lnTo>
                    <a:lnTo>
                      <a:pt x="104" y="92"/>
                    </a:lnTo>
                    <a:lnTo>
                      <a:pt x="105" y="91"/>
                    </a:lnTo>
                    <a:lnTo>
                      <a:pt x="106" y="91"/>
                    </a:lnTo>
                    <a:lnTo>
                      <a:pt x="107" y="91"/>
                    </a:lnTo>
                    <a:lnTo>
                      <a:pt x="106" y="91"/>
                    </a:lnTo>
                    <a:lnTo>
                      <a:pt x="106" y="90"/>
                    </a:lnTo>
                    <a:lnTo>
                      <a:pt x="107" y="88"/>
                    </a:lnTo>
                    <a:lnTo>
                      <a:pt x="107" y="87"/>
                    </a:lnTo>
                    <a:lnTo>
                      <a:pt x="107" y="85"/>
                    </a:lnTo>
                    <a:lnTo>
                      <a:pt x="108" y="84"/>
                    </a:lnTo>
                    <a:lnTo>
                      <a:pt x="109" y="83"/>
                    </a:lnTo>
                    <a:lnTo>
                      <a:pt x="111" y="83"/>
                    </a:lnTo>
                    <a:lnTo>
                      <a:pt x="112" y="83"/>
                    </a:lnTo>
                    <a:lnTo>
                      <a:pt x="113" y="82"/>
                    </a:lnTo>
                    <a:lnTo>
                      <a:pt x="114" y="80"/>
                    </a:lnTo>
                    <a:lnTo>
                      <a:pt x="115" y="79"/>
                    </a:lnTo>
                    <a:lnTo>
                      <a:pt x="116" y="78"/>
                    </a:lnTo>
                    <a:lnTo>
                      <a:pt x="118" y="78"/>
                    </a:lnTo>
                    <a:lnTo>
                      <a:pt x="119" y="76"/>
                    </a:lnTo>
                    <a:lnTo>
                      <a:pt x="119" y="75"/>
                    </a:lnTo>
                    <a:lnTo>
                      <a:pt x="120" y="74"/>
                    </a:lnTo>
                    <a:lnTo>
                      <a:pt x="120" y="73"/>
                    </a:lnTo>
                    <a:lnTo>
                      <a:pt x="119" y="71"/>
                    </a:lnTo>
                    <a:lnTo>
                      <a:pt x="119" y="70"/>
                    </a:lnTo>
                    <a:lnTo>
                      <a:pt x="117" y="69"/>
                    </a:lnTo>
                    <a:lnTo>
                      <a:pt x="118" y="68"/>
                    </a:lnTo>
                    <a:lnTo>
                      <a:pt x="118" y="67"/>
                    </a:lnTo>
                    <a:lnTo>
                      <a:pt x="119" y="66"/>
                    </a:lnTo>
                    <a:lnTo>
                      <a:pt x="119" y="64"/>
                    </a:lnTo>
                    <a:lnTo>
                      <a:pt x="118" y="63"/>
                    </a:lnTo>
                    <a:lnTo>
                      <a:pt x="118" y="62"/>
                    </a:lnTo>
                    <a:lnTo>
                      <a:pt x="117" y="61"/>
                    </a:lnTo>
                    <a:lnTo>
                      <a:pt x="117" y="60"/>
                    </a:lnTo>
                    <a:lnTo>
                      <a:pt x="118" y="59"/>
                    </a:lnTo>
                    <a:lnTo>
                      <a:pt x="118" y="58"/>
                    </a:lnTo>
                    <a:lnTo>
                      <a:pt x="119" y="57"/>
                    </a:lnTo>
                    <a:lnTo>
                      <a:pt x="120" y="57"/>
                    </a:lnTo>
                    <a:lnTo>
                      <a:pt x="120" y="55"/>
                    </a:lnTo>
                    <a:lnTo>
                      <a:pt x="121" y="55"/>
                    </a:lnTo>
                    <a:lnTo>
                      <a:pt x="123" y="55"/>
                    </a:lnTo>
                    <a:lnTo>
                      <a:pt x="125" y="55"/>
                    </a:lnTo>
                    <a:lnTo>
                      <a:pt x="127" y="54"/>
                    </a:lnTo>
                    <a:lnTo>
                      <a:pt x="128" y="55"/>
                    </a:lnTo>
                    <a:lnTo>
                      <a:pt x="128" y="55"/>
                    </a:lnTo>
                    <a:lnTo>
                      <a:pt x="128" y="54"/>
                    </a:lnTo>
                    <a:lnTo>
                      <a:pt x="129" y="53"/>
                    </a:lnTo>
                    <a:lnTo>
                      <a:pt x="128" y="52"/>
                    </a:lnTo>
                    <a:lnTo>
                      <a:pt x="127" y="51"/>
                    </a:lnTo>
                    <a:lnTo>
                      <a:pt x="126" y="50"/>
                    </a:lnTo>
                    <a:lnTo>
                      <a:pt x="126" y="49"/>
                    </a:lnTo>
                    <a:lnTo>
                      <a:pt x="125" y="48"/>
                    </a:lnTo>
                    <a:lnTo>
                      <a:pt x="125" y="46"/>
                    </a:lnTo>
                    <a:lnTo>
                      <a:pt x="125" y="44"/>
                    </a:lnTo>
                    <a:lnTo>
                      <a:pt x="125" y="42"/>
                    </a:lnTo>
                    <a:lnTo>
                      <a:pt x="126" y="41"/>
                    </a:lnTo>
                    <a:lnTo>
                      <a:pt x="127" y="42"/>
                    </a:lnTo>
                    <a:lnTo>
                      <a:pt x="129" y="42"/>
                    </a:lnTo>
                    <a:lnTo>
                      <a:pt x="129" y="40"/>
                    </a:lnTo>
                    <a:lnTo>
                      <a:pt x="129" y="37"/>
                    </a:lnTo>
                    <a:lnTo>
                      <a:pt x="131" y="37"/>
                    </a:lnTo>
                    <a:lnTo>
                      <a:pt x="132" y="35"/>
                    </a:lnTo>
                    <a:lnTo>
                      <a:pt x="133" y="34"/>
                    </a:lnTo>
                    <a:lnTo>
                      <a:pt x="134" y="33"/>
                    </a:lnTo>
                    <a:lnTo>
                      <a:pt x="135" y="31"/>
                    </a:lnTo>
                    <a:lnTo>
                      <a:pt x="135" y="29"/>
                    </a:lnTo>
                    <a:lnTo>
                      <a:pt x="134" y="29"/>
                    </a:lnTo>
                    <a:lnTo>
                      <a:pt x="132" y="28"/>
                    </a:lnTo>
                    <a:lnTo>
                      <a:pt x="131" y="26"/>
                    </a:lnTo>
                    <a:lnTo>
                      <a:pt x="131" y="25"/>
                    </a:lnTo>
                    <a:lnTo>
                      <a:pt x="128" y="25"/>
                    </a:lnTo>
                    <a:lnTo>
                      <a:pt x="126" y="25"/>
                    </a:lnTo>
                    <a:lnTo>
                      <a:pt x="125" y="24"/>
                    </a:lnTo>
                    <a:lnTo>
                      <a:pt x="124" y="23"/>
                    </a:lnTo>
                    <a:lnTo>
                      <a:pt x="122" y="24"/>
                    </a:lnTo>
                    <a:lnTo>
                      <a:pt x="120" y="24"/>
                    </a:lnTo>
                    <a:lnTo>
                      <a:pt x="119" y="24"/>
                    </a:lnTo>
                    <a:lnTo>
                      <a:pt x="118" y="22"/>
                    </a:lnTo>
                    <a:lnTo>
                      <a:pt x="118" y="21"/>
                    </a:lnTo>
                    <a:lnTo>
                      <a:pt x="117" y="20"/>
                    </a:lnTo>
                    <a:lnTo>
                      <a:pt x="116" y="18"/>
                    </a:lnTo>
                    <a:lnTo>
                      <a:pt x="115" y="17"/>
                    </a:lnTo>
                    <a:lnTo>
                      <a:pt x="115" y="16"/>
                    </a:lnTo>
                    <a:lnTo>
                      <a:pt x="114" y="15"/>
                    </a:lnTo>
                    <a:lnTo>
                      <a:pt x="112" y="15"/>
                    </a:lnTo>
                    <a:lnTo>
                      <a:pt x="110" y="15"/>
                    </a:lnTo>
                    <a:lnTo>
                      <a:pt x="109" y="14"/>
                    </a:lnTo>
                    <a:lnTo>
                      <a:pt x="108" y="14"/>
                    </a:lnTo>
                    <a:lnTo>
                      <a:pt x="106" y="14"/>
                    </a:lnTo>
                    <a:lnTo>
                      <a:pt x="106" y="12"/>
                    </a:lnTo>
                    <a:lnTo>
                      <a:pt x="105" y="12"/>
                    </a:lnTo>
                    <a:lnTo>
                      <a:pt x="105" y="11"/>
                    </a:lnTo>
                    <a:lnTo>
                      <a:pt x="104" y="10"/>
                    </a:lnTo>
                    <a:lnTo>
                      <a:pt x="103" y="10"/>
                    </a:lnTo>
                    <a:lnTo>
                      <a:pt x="102" y="9"/>
                    </a:lnTo>
                    <a:lnTo>
                      <a:pt x="101" y="9"/>
                    </a:lnTo>
                    <a:lnTo>
                      <a:pt x="101" y="7"/>
                    </a:lnTo>
                    <a:lnTo>
                      <a:pt x="98" y="7"/>
                    </a:lnTo>
                    <a:lnTo>
                      <a:pt x="89" y="7"/>
                    </a:lnTo>
                    <a:lnTo>
                      <a:pt x="89" y="6"/>
                    </a:lnTo>
                    <a:lnTo>
                      <a:pt x="89" y="4"/>
                    </a:lnTo>
                    <a:lnTo>
                      <a:pt x="90" y="2"/>
                    </a:lnTo>
                    <a:lnTo>
                      <a:pt x="90" y="1"/>
                    </a:lnTo>
                    <a:lnTo>
                      <a:pt x="83" y="0"/>
                    </a:lnTo>
                    <a:lnTo>
                      <a:pt x="81" y="1"/>
                    </a:lnTo>
                    <a:lnTo>
                      <a:pt x="80" y="1"/>
                    </a:lnTo>
                    <a:lnTo>
                      <a:pt x="79" y="2"/>
                    </a:lnTo>
                    <a:lnTo>
                      <a:pt x="79" y="3"/>
                    </a:lnTo>
                    <a:lnTo>
                      <a:pt x="76" y="4"/>
                    </a:lnTo>
                    <a:lnTo>
                      <a:pt x="74" y="5"/>
                    </a:lnTo>
                    <a:lnTo>
                      <a:pt x="73" y="6"/>
                    </a:lnTo>
                    <a:lnTo>
                      <a:pt x="71" y="6"/>
                    </a:lnTo>
                    <a:lnTo>
                      <a:pt x="70" y="8"/>
                    </a:lnTo>
                    <a:lnTo>
                      <a:pt x="68" y="9"/>
                    </a:lnTo>
                    <a:lnTo>
                      <a:pt x="66" y="10"/>
                    </a:lnTo>
                    <a:lnTo>
                      <a:pt x="64" y="10"/>
                    </a:lnTo>
                    <a:lnTo>
                      <a:pt x="63" y="10"/>
                    </a:lnTo>
                    <a:lnTo>
                      <a:pt x="62" y="9"/>
                    </a:lnTo>
                    <a:lnTo>
                      <a:pt x="62" y="7"/>
                    </a:lnTo>
                    <a:lnTo>
                      <a:pt x="62" y="7"/>
                    </a:lnTo>
                    <a:lnTo>
                      <a:pt x="61" y="7"/>
                    </a:lnTo>
                    <a:lnTo>
                      <a:pt x="59" y="6"/>
                    </a:lnTo>
                    <a:lnTo>
                      <a:pt x="59" y="5"/>
                    </a:lnTo>
                    <a:lnTo>
                      <a:pt x="58" y="4"/>
                    </a:lnTo>
                    <a:lnTo>
                      <a:pt x="57" y="6"/>
                    </a:lnTo>
                    <a:lnTo>
                      <a:pt x="57" y="8"/>
                    </a:lnTo>
                    <a:lnTo>
                      <a:pt x="55" y="8"/>
                    </a:lnTo>
                    <a:lnTo>
                      <a:pt x="54" y="8"/>
                    </a:lnTo>
                    <a:lnTo>
                      <a:pt x="54" y="9"/>
                    </a:lnTo>
                    <a:lnTo>
                      <a:pt x="55" y="10"/>
                    </a:lnTo>
                    <a:lnTo>
                      <a:pt x="54" y="12"/>
                    </a:lnTo>
                    <a:lnTo>
                      <a:pt x="54" y="17"/>
                    </a:lnTo>
                    <a:lnTo>
                      <a:pt x="54" y="18"/>
                    </a:lnTo>
                    <a:lnTo>
                      <a:pt x="53" y="20"/>
                    </a:lnTo>
                    <a:lnTo>
                      <a:pt x="51" y="21"/>
                    </a:lnTo>
                    <a:lnTo>
                      <a:pt x="49" y="22"/>
                    </a:lnTo>
                    <a:lnTo>
                      <a:pt x="47" y="22"/>
                    </a:lnTo>
                    <a:lnTo>
                      <a:pt x="46" y="25"/>
                    </a:lnTo>
                    <a:lnTo>
                      <a:pt x="45" y="27"/>
                    </a:lnTo>
                    <a:lnTo>
                      <a:pt x="46" y="29"/>
                    </a:lnTo>
                    <a:lnTo>
                      <a:pt x="47" y="31"/>
                    </a:lnTo>
                    <a:lnTo>
                      <a:pt x="47" y="33"/>
                    </a:lnTo>
                    <a:lnTo>
                      <a:pt x="46" y="35"/>
                    </a:lnTo>
                    <a:lnTo>
                      <a:pt x="44" y="36"/>
                    </a:lnTo>
                    <a:lnTo>
                      <a:pt x="43" y="37"/>
                    </a:lnTo>
                    <a:lnTo>
                      <a:pt x="43" y="40"/>
                    </a:lnTo>
                    <a:lnTo>
                      <a:pt x="45" y="41"/>
                    </a:lnTo>
                    <a:lnTo>
                      <a:pt x="46" y="42"/>
                    </a:lnTo>
                    <a:lnTo>
                      <a:pt x="44" y="44"/>
                    </a:lnTo>
                    <a:lnTo>
                      <a:pt x="44" y="46"/>
                    </a:lnTo>
                    <a:lnTo>
                      <a:pt x="45" y="47"/>
                    </a:lnTo>
                    <a:lnTo>
                      <a:pt x="45" y="49"/>
                    </a:lnTo>
                    <a:lnTo>
                      <a:pt x="44" y="49"/>
                    </a:lnTo>
                    <a:lnTo>
                      <a:pt x="42" y="51"/>
                    </a:lnTo>
                    <a:lnTo>
                      <a:pt x="41" y="52"/>
                    </a:lnTo>
                    <a:lnTo>
                      <a:pt x="39" y="52"/>
                    </a:lnTo>
                    <a:lnTo>
                      <a:pt x="38" y="53"/>
                    </a:lnTo>
                    <a:lnTo>
                      <a:pt x="36" y="53"/>
                    </a:lnTo>
                    <a:lnTo>
                      <a:pt x="35" y="52"/>
                    </a:lnTo>
                    <a:lnTo>
                      <a:pt x="34" y="52"/>
                    </a:lnTo>
                    <a:lnTo>
                      <a:pt x="30" y="52"/>
                    </a:lnTo>
                    <a:lnTo>
                      <a:pt x="28" y="52"/>
                    </a:lnTo>
                    <a:lnTo>
                      <a:pt x="26" y="51"/>
                    </a:lnTo>
                    <a:lnTo>
                      <a:pt x="24" y="52"/>
                    </a:lnTo>
                    <a:lnTo>
                      <a:pt x="23" y="53"/>
                    </a:lnTo>
                    <a:lnTo>
                      <a:pt x="21" y="53"/>
                    </a:lnTo>
                    <a:lnTo>
                      <a:pt x="19" y="53"/>
                    </a:lnTo>
                    <a:lnTo>
                      <a:pt x="16" y="53"/>
                    </a:lnTo>
                    <a:lnTo>
                      <a:pt x="14" y="53"/>
                    </a:lnTo>
                    <a:lnTo>
                      <a:pt x="12" y="54"/>
                    </a:lnTo>
                    <a:lnTo>
                      <a:pt x="11" y="55"/>
                    </a:lnTo>
                    <a:lnTo>
                      <a:pt x="9" y="56"/>
                    </a:lnTo>
                    <a:lnTo>
                      <a:pt x="8" y="57"/>
                    </a:lnTo>
                    <a:lnTo>
                      <a:pt x="7" y="59"/>
                    </a:lnTo>
                    <a:lnTo>
                      <a:pt x="5" y="61"/>
                    </a:lnTo>
                    <a:lnTo>
                      <a:pt x="4" y="62"/>
                    </a:lnTo>
                    <a:lnTo>
                      <a:pt x="3" y="64"/>
                    </a:lnTo>
                    <a:lnTo>
                      <a:pt x="2" y="65"/>
                    </a:lnTo>
                    <a:lnTo>
                      <a:pt x="1" y="65"/>
                    </a:lnTo>
                    <a:lnTo>
                      <a:pt x="0" y="67"/>
                    </a:lnTo>
                    <a:lnTo>
                      <a:pt x="0" y="69"/>
                    </a:lnTo>
                    <a:lnTo>
                      <a:pt x="1" y="71"/>
                    </a:lnTo>
                    <a:lnTo>
                      <a:pt x="2" y="71"/>
                    </a:lnTo>
                    <a:lnTo>
                      <a:pt x="4" y="70"/>
                    </a:lnTo>
                    <a:lnTo>
                      <a:pt x="5" y="70"/>
                    </a:lnTo>
                    <a:cubicBezTo>
                      <a:pt x="5" y="70"/>
                      <a:pt x="6" y="70"/>
                      <a:pt x="7" y="70"/>
                    </a:cubicBezTo>
                    <a:lnTo>
                      <a:pt x="8" y="71"/>
                    </a:lnTo>
                    <a:lnTo>
                      <a:pt x="10" y="70"/>
                    </a:lnTo>
                    <a:lnTo>
                      <a:pt x="11" y="71"/>
                    </a:lnTo>
                    <a:lnTo>
                      <a:pt x="12" y="71"/>
                    </a:lnTo>
                    <a:lnTo>
                      <a:pt x="14" y="71"/>
                    </a:lnTo>
                    <a:lnTo>
                      <a:pt x="15" y="71"/>
                    </a:lnTo>
                    <a:lnTo>
                      <a:pt x="16" y="71"/>
                    </a:lnTo>
                    <a:lnTo>
                      <a:pt x="17" y="72"/>
                    </a:lnTo>
                    <a:lnTo>
                      <a:pt x="18" y="71"/>
                    </a:lnTo>
                    <a:lnTo>
                      <a:pt x="19" y="72"/>
                    </a:lnTo>
                    <a:lnTo>
                      <a:pt x="20" y="72"/>
                    </a:lnTo>
                    <a:lnTo>
                      <a:pt x="20" y="74"/>
                    </a:lnTo>
                    <a:lnTo>
                      <a:pt x="20" y="75"/>
                    </a:lnTo>
                    <a:lnTo>
                      <a:pt x="21" y="76"/>
                    </a:lnTo>
                    <a:lnTo>
                      <a:pt x="23" y="76"/>
                    </a:lnTo>
                    <a:lnTo>
                      <a:pt x="25" y="76"/>
                    </a:lnTo>
                    <a:lnTo>
                      <a:pt x="26" y="76"/>
                    </a:lnTo>
                    <a:lnTo>
                      <a:pt x="27" y="75"/>
                    </a:lnTo>
                    <a:lnTo>
                      <a:pt x="29" y="75"/>
                    </a:lnTo>
                    <a:lnTo>
                      <a:pt x="30" y="76"/>
                    </a:lnTo>
                    <a:lnTo>
                      <a:pt x="32" y="76"/>
                    </a:lnTo>
                    <a:lnTo>
                      <a:pt x="34" y="75"/>
                    </a:lnTo>
                    <a:lnTo>
                      <a:pt x="35" y="75"/>
                    </a:lnTo>
                    <a:lnTo>
                      <a:pt x="36" y="75"/>
                    </a:lnTo>
                    <a:lnTo>
                      <a:pt x="38" y="75"/>
                    </a:lnTo>
                    <a:lnTo>
                      <a:pt x="38" y="75"/>
                    </a:lnTo>
                    <a:lnTo>
                      <a:pt x="40" y="74"/>
                    </a:lnTo>
                    <a:lnTo>
                      <a:pt x="41" y="74"/>
                    </a:lnTo>
                    <a:lnTo>
                      <a:pt x="42" y="75"/>
                    </a:lnTo>
                    <a:lnTo>
                      <a:pt x="43" y="76"/>
                    </a:lnTo>
                    <a:lnTo>
                      <a:pt x="44" y="76"/>
                    </a:lnTo>
                    <a:lnTo>
                      <a:pt x="44" y="78"/>
                    </a:lnTo>
                    <a:lnTo>
                      <a:pt x="45" y="79"/>
                    </a:lnTo>
                    <a:lnTo>
                      <a:pt x="46" y="80"/>
                    </a:lnTo>
                    <a:lnTo>
                      <a:pt x="47" y="82"/>
                    </a:lnTo>
                    <a:lnTo>
                      <a:pt x="47" y="83"/>
                    </a:lnTo>
                    <a:lnTo>
                      <a:pt x="46" y="85"/>
                    </a:lnTo>
                    <a:lnTo>
                      <a:pt x="45" y="86"/>
                    </a:lnTo>
                    <a:lnTo>
                      <a:pt x="45" y="87"/>
                    </a:lnTo>
                    <a:lnTo>
                      <a:pt x="46" y="88"/>
                    </a:lnTo>
                    <a:lnTo>
                      <a:pt x="47" y="89"/>
                    </a:lnTo>
                    <a:lnTo>
                      <a:pt x="47" y="90"/>
                    </a:lnTo>
                    <a:lnTo>
                      <a:pt x="48" y="90"/>
                    </a:lnTo>
                    <a:lnTo>
                      <a:pt x="48" y="91"/>
                    </a:lnTo>
                    <a:lnTo>
                      <a:pt x="49" y="92"/>
                    </a:lnTo>
                    <a:lnTo>
                      <a:pt x="50" y="92"/>
                    </a:lnTo>
                    <a:lnTo>
                      <a:pt x="51" y="92"/>
                    </a:lnTo>
                    <a:lnTo>
                      <a:pt x="53" y="93"/>
                    </a:lnTo>
                    <a:lnTo>
                      <a:pt x="53" y="94"/>
                    </a:lnTo>
                    <a:lnTo>
                      <a:pt x="53" y="95"/>
                    </a:lnTo>
                    <a:lnTo>
                      <a:pt x="52" y="95"/>
                    </a:lnTo>
                    <a:lnTo>
                      <a:pt x="51" y="97"/>
                    </a:lnTo>
                    <a:lnTo>
                      <a:pt x="51" y="99"/>
                    </a:lnTo>
                    <a:lnTo>
                      <a:pt x="50" y="102"/>
                    </a:lnTo>
                    <a:lnTo>
                      <a:pt x="50" y="103"/>
                    </a:lnTo>
                    <a:lnTo>
                      <a:pt x="51" y="105"/>
                    </a:lnTo>
                    <a:lnTo>
                      <a:pt x="51" y="106"/>
                    </a:lnTo>
                    <a:lnTo>
                      <a:pt x="52" y="107"/>
                    </a:lnTo>
                    <a:lnTo>
                      <a:pt x="53" y="108"/>
                    </a:lnTo>
                    <a:lnTo>
                      <a:pt x="54" y="109"/>
                    </a:lnTo>
                    <a:lnTo>
                      <a:pt x="52" y="110"/>
                    </a:lnTo>
                    <a:lnTo>
                      <a:pt x="52" y="110"/>
                    </a:lnTo>
                    <a:lnTo>
                      <a:pt x="53" y="111"/>
                    </a:lnTo>
                    <a:lnTo>
                      <a:pt x="53" y="114"/>
                    </a:lnTo>
                    <a:lnTo>
                      <a:pt x="54" y="114"/>
                    </a:lnTo>
                    <a:lnTo>
                      <a:pt x="55" y="114"/>
                    </a:lnTo>
                    <a:lnTo>
                      <a:pt x="57" y="115"/>
                    </a:lnTo>
                    <a:lnTo>
                      <a:pt x="58" y="115"/>
                    </a:lnTo>
                    <a:lnTo>
                      <a:pt x="60" y="114"/>
                    </a:lnTo>
                    <a:lnTo>
                      <a:pt x="60" y="113"/>
                    </a:lnTo>
                    <a:lnTo>
                      <a:pt x="60" y="111"/>
                    </a:lnTo>
                    <a:lnTo>
                      <a:pt x="64" y="111"/>
                    </a:lnTo>
                    <a:lnTo>
                      <a:pt x="65" y="111"/>
                    </a:lnTo>
                    <a:lnTo>
                      <a:pt x="66" y="110"/>
                    </a:lnTo>
                    <a:lnTo>
                      <a:pt x="67" y="109"/>
                    </a:lnTo>
                    <a:lnTo>
                      <a:pt x="69" y="109"/>
                    </a:lnTo>
                    <a:lnTo>
                      <a:pt x="70" y="109"/>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7" name="Freeform 56"/>
              <p:cNvSpPr>
                <a:spLocks/>
              </p:cNvSpPr>
              <p:nvPr/>
            </p:nvSpPr>
            <p:spPr bwMode="auto">
              <a:xfrm>
                <a:off x="7475887" y="3719173"/>
                <a:ext cx="467296" cy="338068"/>
              </a:xfrm>
              <a:custGeom>
                <a:avLst/>
                <a:gdLst/>
                <a:ahLst/>
                <a:cxnLst>
                  <a:cxn ang="0">
                    <a:pos x="16" y="16"/>
                  </a:cxn>
                  <a:cxn ang="0">
                    <a:pos x="13" y="22"/>
                  </a:cxn>
                  <a:cxn ang="0">
                    <a:pos x="7" y="29"/>
                  </a:cxn>
                  <a:cxn ang="0">
                    <a:pos x="0" y="34"/>
                  </a:cxn>
                  <a:cxn ang="0">
                    <a:pos x="3" y="34"/>
                  </a:cxn>
                  <a:cxn ang="0">
                    <a:pos x="10" y="34"/>
                  </a:cxn>
                  <a:cxn ang="0">
                    <a:pos x="13" y="35"/>
                  </a:cxn>
                  <a:cxn ang="0">
                    <a:pos x="19" y="35"/>
                  </a:cxn>
                  <a:cxn ang="0">
                    <a:pos x="26" y="39"/>
                  </a:cxn>
                  <a:cxn ang="0">
                    <a:pos x="32" y="41"/>
                  </a:cxn>
                  <a:cxn ang="0">
                    <a:pos x="38" y="44"/>
                  </a:cxn>
                  <a:cxn ang="0">
                    <a:pos x="40" y="50"/>
                  </a:cxn>
                  <a:cxn ang="0">
                    <a:pos x="40" y="57"/>
                  </a:cxn>
                  <a:cxn ang="0">
                    <a:pos x="43" y="63"/>
                  </a:cxn>
                  <a:cxn ang="0">
                    <a:pos x="51" y="64"/>
                  </a:cxn>
                  <a:cxn ang="0">
                    <a:pos x="53" y="70"/>
                  </a:cxn>
                  <a:cxn ang="0">
                    <a:pos x="56" y="74"/>
                  </a:cxn>
                  <a:cxn ang="0">
                    <a:pos x="58" y="69"/>
                  </a:cxn>
                  <a:cxn ang="0">
                    <a:pos x="64" y="65"/>
                  </a:cxn>
                  <a:cxn ang="0">
                    <a:pos x="69" y="62"/>
                  </a:cxn>
                  <a:cxn ang="0">
                    <a:pos x="74" y="58"/>
                  </a:cxn>
                  <a:cxn ang="0">
                    <a:pos x="80" y="56"/>
                  </a:cxn>
                  <a:cxn ang="0">
                    <a:pos x="85" y="56"/>
                  </a:cxn>
                  <a:cxn ang="0">
                    <a:pos x="87" y="55"/>
                  </a:cxn>
                  <a:cxn ang="0">
                    <a:pos x="91" y="53"/>
                  </a:cxn>
                  <a:cxn ang="0">
                    <a:pos x="94" y="51"/>
                  </a:cxn>
                  <a:cxn ang="0">
                    <a:pos x="96" y="48"/>
                  </a:cxn>
                  <a:cxn ang="0">
                    <a:pos x="101" y="45"/>
                  </a:cxn>
                  <a:cxn ang="0">
                    <a:pos x="101" y="42"/>
                  </a:cxn>
                  <a:cxn ang="0">
                    <a:pos x="96" y="39"/>
                  </a:cxn>
                  <a:cxn ang="0">
                    <a:pos x="91" y="41"/>
                  </a:cxn>
                  <a:cxn ang="0">
                    <a:pos x="86" y="44"/>
                  </a:cxn>
                  <a:cxn ang="0">
                    <a:pos x="80" y="44"/>
                  </a:cxn>
                  <a:cxn ang="0">
                    <a:pos x="78" y="40"/>
                  </a:cxn>
                  <a:cxn ang="0">
                    <a:pos x="77" y="36"/>
                  </a:cxn>
                  <a:cxn ang="0">
                    <a:pos x="77" y="29"/>
                  </a:cxn>
                  <a:cxn ang="0">
                    <a:pos x="79" y="24"/>
                  </a:cxn>
                  <a:cxn ang="0">
                    <a:pos x="75" y="22"/>
                  </a:cxn>
                  <a:cxn ang="0">
                    <a:pos x="73" y="19"/>
                  </a:cxn>
                  <a:cxn ang="0">
                    <a:pos x="72" y="15"/>
                  </a:cxn>
                  <a:cxn ang="0">
                    <a:pos x="71" y="9"/>
                  </a:cxn>
                  <a:cxn ang="0">
                    <a:pos x="68" y="5"/>
                  </a:cxn>
                  <a:cxn ang="0">
                    <a:pos x="64" y="5"/>
                  </a:cxn>
                  <a:cxn ang="0">
                    <a:pos x="58" y="6"/>
                  </a:cxn>
                  <a:cxn ang="0">
                    <a:pos x="52" y="6"/>
                  </a:cxn>
                  <a:cxn ang="0">
                    <a:pos x="46" y="5"/>
                  </a:cxn>
                  <a:cxn ang="0">
                    <a:pos x="44" y="1"/>
                  </a:cxn>
                  <a:cxn ang="0">
                    <a:pos x="40" y="1"/>
                  </a:cxn>
                  <a:cxn ang="0">
                    <a:pos x="34" y="1"/>
                  </a:cxn>
                  <a:cxn ang="0">
                    <a:pos x="28" y="1"/>
                  </a:cxn>
                  <a:cxn ang="0">
                    <a:pos x="24" y="4"/>
                  </a:cxn>
                  <a:cxn ang="0">
                    <a:pos x="21" y="9"/>
                  </a:cxn>
                </a:cxnLst>
                <a:rect l="0" t="0" r="r" b="b"/>
                <a:pathLst>
                  <a:path w="102" h="74">
                    <a:moveTo>
                      <a:pt x="19" y="12"/>
                    </a:moveTo>
                    <a:lnTo>
                      <a:pt x="17" y="13"/>
                    </a:lnTo>
                    <a:lnTo>
                      <a:pt x="17" y="15"/>
                    </a:lnTo>
                    <a:lnTo>
                      <a:pt x="16" y="16"/>
                    </a:lnTo>
                    <a:lnTo>
                      <a:pt x="15" y="16"/>
                    </a:lnTo>
                    <a:lnTo>
                      <a:pt x="15" y="18"/>
                    </a:lnTo>
                    <a:lnTo>
                      <a:pt x="14" y="20"/>
                    </a:lnTo>
                    <a:lnTo>
                      <a:pt x="13" y="22"/>
                    </a:lnTo>
                    <a:lnTo>
                      <a:pt x="11" y="24"/>
                    </a:lnTo>
                    <a:lnTo>
                      <a:pt x="10" y="25"/>
                    </a:lnTo>
                    <a:lnTo>
                      <a:pt x="9" y="27"/>
                    </a:lnTo>
                    <a:lnTo>
                      <a:pt x="7" y="29"/>
                    </a:lnTo>
                    <a:lnTo>
                      <a:pt x="5" y="31"/>
                    </a:lnTo>
                    <a:lnTo>
                      <a:pt x="3" y="32"/>
                    </a:lnTo>
                    <a:lnTo>
                      <a:pt x="2" y="33"/>
                    </a:lnTo>
                    <a:lnTo>
                      <a:pt x="0" y="34"/>
                    </a:lnTo>
                    <a:lnTo>
                      <a:pt x="0" y="35"/>
                    </a:lnTo>
                    <a:lnTo>
                      <a:pt x="0" y="35"/>
                    </a:lnTo>
                    <a:lnTo>
                      <a:pt x="1" y="34"/>
                    </a:lnTo>
                    <a:lnTo>
                      <a:pt x="3" y="34"/>
                    </a:lnTo>
                    <a:lnTo>
                      <a:pt x="5" y="34"/>
                    </a:lnTo>
                    <a:lnTo>
                      <a:pt x="7" y="34"/>
                    </a:lnTo>
                    <a:lnTo>
                      <a:pt x="9" y="35"/>
                    </a:lnTo>
                    <a:lnTo>
                      <a:pt x="10" y="34"/>
                    </a:lnTo>
                    <a:lnTo>
                      <a:pt x="11" y="33"/>
                    </a:lnTo>
                    <a:lnTo>
                      <a:pt x="12" y="33"/>
                    </a:lnTo>
                    <a:lnTo>
                      <a:pt x="13" y="34"/>
                    </a:lnTo>
                    <a:lnTo>
                      <a:pt x="13" y="35"/>
                    </a:lnTo>
                    <a:lnTo>
                      <a:pt x="15" y="35"/>
                    </a:lnTo>
                    <a:lnTo>
                      <a:pt x="16" y="35"/>
                    </a:lnTo>
                    <a:lnTo>
                      <a:pt x="18" y="35"/>
                    </a:lnTo>
                    <a:lnTo>
                      <a:pt x="19" y="35"/>
                    </a:lnTo>
                    <a:lnTo>
                      <a:pt x="21" y="36"/>
                    </a:lnTo>
                    <a:lnTo>
                      <a:pt x="23" y="37"/>
                    </a:lnTo>
                    <a:lnTo>
                      <a:pt x="24" y="38"/>
                    </a:lnTo>
                    <a:lnTo>
                      <a:pt x="26" y="39"/>
                    </a:lnTo>
                    <a:lnTo>
                      <a:pt x="27" y="40"/>
                    </a:lnTo>
                    <a:lnTo>
                      <a:pt x="28" y="41"/>
                    </a:lnTo>
                    <a:lnTo>
                      <a:pt x="31" y="41"/>
                    </a:lnTo>
                    <a:lnTo>
                      <a:pt x="32" y="41"/>
                    </a:lnTo>
                    <a:lnTo>
                      <a:pt x="34" y="41"/>
                    </a:lnTo>
                    <a:lnTo>
                      <a:pt x="36" y="41"/>
                    </a:lnTo>
                    <a:lnTo>
                      <a:pt x="38" y="43"/>
                    </a:lnTo>
                    <a:lnTo>
                      <a:pt x="38" y="44"/>
                    </a:lnTo>
                    <a:lnTo>
                      <a:pt x="39" y="45"/>
                    </a:lnTo>
                    <a:lnTo>
                      <a:pt x="40" y="47"/>
                    </a:lnTo>
                    <a:lnTo>
                      <a:pt x="40" y="48"/>
                    </a:lnTo>
                    <a:lnTo>
                      <a:pt x="40" y="50"/>
                    </a:lnTo>
                    <a:lnTo>
                      <a:pt x="40" y="52"/>
                    </a:lnTo>
                    <a:lnTo>
                      <a:pt x="40" y="54"/>
                    </a:lnTo>
                    <a:lnTo>
                      <a:pt x="40" y="56"/>
                    </a:lnTo>
                    <a:lnTo>
                      <a:pt x="40" y="57"/>
                    </a:lnTo>
                    <a:lnTo>
                      <a:pt x="41" y="57"/>
                    </a:lnTo>
                    <a:cubicBezTo>
                      <a:pt x="41" y="57"/>
                      <a:pt x="42" y="57"/>
                      <a:pt x="42" y="58"/>
                    </a:cubicBezTo>
                    <a:cubicBezTo>
                      <a:pt x="42" y="58"/>
                      <a:pt x="43" y="60"/>
                      <a:pt x="43" y="60"/>
                    </a:cubicBezTo>
                    <a:lnTo>
                      <a:pt x="43" y="63"/>
                    </a:lnTo>
                    <a:lnTo>
                      <a:pt x="43" y="64"/>
                    </a:lnTo>
                    <a:lnTo>
                      <a:pt x="44" y="64"/>
                    </a:lnTo>
                    <a:cubicBezTo>
                      <a:pt x="44" y="64"/>
                      <a:pt x="46" y="64"/>
                      <a:pt x="47" y="64"/>
                    </a:cubicBezTo>
                    <a:cubicBezTo>
                      <a:pt x="48" y="64"/>
                      <a:pt x="51" y="64"/>
                      <a:pt x="51" y="64"/>
                    </a:cubicBezTo>
                    <a:lnTo>
                      <a:pt x="52" y="66"/>
                    </a:lnTo>
                    <a:lnTo>
                      <a:pt x="51" y="67"/>
                    </a:lnTo>
                    <a:lnTo>
                      <a:pt x="51" y="69"/>
                    </a:lnTo>
                    <a:lnTo>
                      <a:pt x="53" y="70"/>
                    </a:lnTo>
                    <a:lnTo>
                      <a:pt x="54" y="70"/>
                    </a:lnTo>
                    <a:lnTo>
                      <a:pt x="55" y="72"/>
                    </a:lnTo>
                    <a:lnTo>
                      <a:pt x="56" y="72"/>
                    </a:lnTo>
                    <a:lnTo>
                      <a:pt x="56" y="74"/>
                    </a:lnTo>
                    <a:lnTo>
                      <a:pt x="57" y="73"/>
                    </a:lnTo>
                    <a:lnTo>
                      <a:pt x="57" y="72"/>
                    </a:lnTo>
                    <a:lnTo>
                      <a:pt x="57" y="70"/>
                    </a:lnTo>
                    <a:lnTo>
                      <a:pt x="58" y="69"/>
                    </a:lnTo>
                    <a:lnTo>
                      <a:pt x="60" y="69"/>
                    </a:lnTo>
                    <a:lnTo>
                      <a:pt x="61" y="68"/>
                    </a:lnTo>
                    <a:lnTo>
                      <a:pt x="62" y="67"/>
                    </a:lnTo>
                    <a:lnTo>
                      <a:pt x="64" y="65"/>
                    </a:lnTo>
                    <a:lnTo>
                      <a:pt x="66" y="65"/>
                    </a:lnTo>
                    <a:lnTo>
                      <a:pt x="67" y="65"/>
                    </a:lnTo>
                    <a:lnTo>
                      <a:pt x="68" y="64"/>
                    </a:lnTo>
                    <a:lnTo>
                      <a:pt x="69" y="62"/>
                    </a:lnTo>
                    <a:lnTo>
                      <a:pt x="70" y="61"/>
                    </a:lnTo>
                    <a:lnTo>
                      <a:pt x="72" y="60"/>
                    </a:lnTo>
                    <a:lnTo>
                      <a:pt x="73" y="59"/>
                    </a:lnTo>
                    <a:lnTo>
                      <a:pt x="74" y="58"/>
                    </a:lnTo>
                    <a:lnTo>
                      <a:pt x="77" y="58"/>
                    </a:lnTo>
                    <a:lnTo>
                      <a:pt x="78" y="58"/>
                    </a:lnTo>
                    <a:lnTo>
                      <a:pt x="79" y="57"/>
                    </a:lnTo>
                    <a:lnTo>
                      <a:pt x="80" y="56"/>
                    </a:lnTo>
                    <a:lnTo>
                      <a:pt x="81" y="55"/>
                    </a:lnTo>
                    <a:lnTo>
                      <a:pt x="83" y="55"/>
                    </a:lnTo>
                    <a:lnTo>
                      <a:pt x="84" y="56"/>
                    </a:lnTo>
                    <a:lnTo>
                      <a:pt x="85" y="56"/>
                    </a:lnTo>
                    <a:lnTo>
                      <a:pt x="87" y="57"/>
                    </a:lnTo>
                    <a:lnTo>
                      <a:pt x="88" y="56"/>
                    </a:lnTo>
                    <a:lnTo>
                      <a:pt x="87" y="55"/>
                    </a:lnTo>
                    <a:lnTo>
                      <a:pt x="87" y="55"/>
                    </a:lnTo>
                    <a:lnTo>
                      <a:pt x="88" y="54"/>
                    </a:lnTo>
                    <a:lnTo>
                      <a:pt x="89" y="54"/>
                    </a:lnTo>
                    <a:lnTo>
                      <a:pt x="91" y="54"/>
                    </a:lnTo>
                    <a:lnTo>
                      <a:pt x="91" y="53"/>
                    </a:lnTo>
                    <a:lnTo>
                      <a:pt x="92" y="53"/>
                    </a:lnTo>
                    <a:lnTo>
                      <a:pt x="92" y="52"/>
                    </a:lnTo>
                    <a:lnTo>
                      <a:pt x="93" y="51"/>
                    </a:lnTo>
                    <a:lnTo>
                      <a:pt x="94" y="51"/>
                    </a:lnTo>
                    <a:lnTo>
                      <a:pt x="95" y="51"/>
                    </a:lnTo>
                    <a:lnTo>
                      <a:pt x="97" y="52"/>
                    </a:lnTo>
                    <a:lnTo>
                      <a:pt x="95" y="49"/>
                    </a:lnTo>
                    <a:lnTo>
                      <a:pt x="96" y="48"/>
                    </a:lnTo>
                    <a:lnTo>
                      <a:pt x="97" y="47"/>
                    </a:lnTo>
                    <a:lnTo>
                      <a:pt x="99" y="47"/>
                    </a:lnTo>
                    <a:lnTo>
                      <a:pt x="100" y="46"/>
                    </a:lnTo>
                    <a:lnTo>
                      <a:pt x="101" y="45"/>
                    </a:lnTo>
                    <a:lnTo>
                      <a:pt x="102" y="45"/>
                    </a:lnTo>
                    <a:lnTo>
                      <a:pt x="102" y="43"/>
                    </a:lnTo>
                    <a:lnTo>
                      <a:pt x="102" y="42"/>
                    </a:lnTo>
                    <a:lnTo>
                      <a:pt x="101" y="42"/>
                    </a:lnTo>
                    <a:lnTo>
                      <a:pt x="98" y="43"/>
                    </a:lnTo>
                    <a:lnTo>
                      <a:pt x="97" y="41"/>
                    </a:lnTo>
                    <a:lnTo>
                      <a:pt x="96" y="40"/>
                    </a:lnTo>
                    <a:lnTo>
                      <a:pt x="96" y="39"/>
                    </a:lnTo>
                    <a:lnTo>
                      <a:pt x="95" y="39"/>
                    </a:lnTo>
                    <a:lnTo>
                      <a:pt x="93" y="39"/>
                    </a:lnTo>
                    <a:lnTo>
                      <a:pt x="92" y="40"/>
                    </a:lnTo>
                    <a:lnTo>
                      <a:pt x="91" y="41"/>
                    </a:lnTo>
                    <a:lnTo>
                      <a:pt x="90" y="41"/>
                    </a:lnTo>
                    <a:lnTo>
                      <a:pt x="86" y="41"/>
                    </a:lnTo>
                    <a:lnTo>
                      <a:pt x="86" y="43"/>
                    </a:lnTo>
                    <a:lnTo>
                      <a:pt x="86" y="44"/>
                    </a:lnTo>
                    <a:lnTo>
                      <a:pt x="84" y="45"/>
                    </a:lnTo>
                    <a:lnTo>
                      <a:pt x="83" y="45"/>
                    </a:lnTo>
                    <a:lnTo>
                      <a:pt x="81" y="44"/>
                    </a:lnTo>
                    <a:lnTo>
                      <a:pt x="80" y="44"/>
                    </a:lnTo>
                    <a:lnTo>
                      <a:pt x="79" y="44"/>
                    </a:lnTo>
                    <a:lnTo>
                      <a:pt x="79" y="41"/>
                    </a:lnTo>
                    <a:lnTo>
                      <a:pt x="78" y="40"/>
                    </a:lnTo>
                    <a:lnTo>
                      <a:pt x="78" y="40"/>
                    </a:lnTo>
                    <a:lnTo>
                      <a:pt x="80" y="39"/>
                    </a:lnTo>
                    <a:lnTo>
                      <a:pt x="79" y="38"/>
                    </a:lnTo>
                    <a:lnTo>
                      <a:pt x="78" y="37"/>
                    </a:lnTo>
                    <a:lnTo>
                      <a:pt x="77" y="36"/>
                    </a:lnTo>
                    <a:lnTo>
                      <a:pt x="77" y="35"/>
                    </a:lnTo>
                    <a:lnTo>
                      <a:pt x="76" y="33"/>
                    </a:lnTo>
                    <a:lnTo>
                      <a:pt x="76" y="32"/>
                    </a:lnTo>
                    <a:lnTo>
                      <a:pt x="77" y="29"/>
                    </a:lnTo>
                    <a:lnTo>
                      <a:pt x="77" y="27"/>
                    </a:lnTo>
                    <a:lnTo>
                      <a:pt x="78" y="25"/>
                    </a:lnTo>
                    <a:lnTo>
                      <a:pt x="79" y="25"/>
                    </a:lnTo>
                    <a:lnTo>
                      <a:pt x="79" y="24"/>
                    </a:lnTo>
                    <a:lnTo>
                      <a:pt x="79" y="23"/>
                    </a:lnTo>
                    <a:lnTo>
                      <a:pt x="77" y="22"/>
                    </a:lnTo>
                    <a:lnTo>
                      <a:pt x="76" y="22"/>
                    </a:lnTo>
                    <a:lnTo>
                      <a:pt x="75" y="22"/>
                    </a:lnTo>
                    <a:lnTo>
                      <a:pt x="74" y="21"/>
                    </a:lnTo>
                    <a:lnTo>
                      <a:pt x="74" y="20"/>
                    </a:lnTo>
                    <a:lnTo>
                      <a:pt x="73" y="20"/>
                    </a:lnTo>
                    <a:lnTo>
                      <a:pt x="73" y="19"/>
                    </a:lnTo>
                    <a:lnTo>
                      <a:pt x="72" y="18"/>
                    </a:lnTo>
                    <a:lnTo>
                      <a:pt x="71" y="17"/>
                    </a:lnTo>
                    <a:lnTo>
                      <a:pt x="71" y="16"/>
                    </a:lnTo>
                    <a:lnTo>
                      <a:pt x="72" y="15"/>
                    </a:lnTo>
                    <a:lnTo>
                      <a:pt x="73" y="13"/>
                    </a:lnTo>
                    <a:lnTo>
                      <a:pt x="73" y="12"/>
                    </a:lnTo>
                    <a:lnTo>
                      <a:pt x="72" y="10"/>
                    </a:lnTo>
                    <a:lnTo>
                      <a:pt x="71" y="9"/>
                    </a:lnTo>
                    <a:lnTo>
                      <a:pt x="70" y="8"/>
                    </a:lnTo>
                    <a:lnTo>
                      <a:pt x="70" y="6"/>
                    </a:lnTo>
                    <a:lnTo>
                      <a:pt x="69" y="6"/>
                    </a:lnTo>
                    <a:lnTo>
                      <a:pt x="68" y="5"/>
                    </a:lnTo>
                    <a:lnTo>
                      <a:pt x="67" y="4"/>
                    </a:lnTo>
                    <a:lnTo>
                      <a:pt x="66" y="4"/>
                    </a:lnTo>
                    <a:lnTo>
                      <a:pt x="64" y="5"/>
                    </a:lnTo>
                    <a:lnTo>
                      <a:pt x="64" y="5"/>
                    </a:lnTo>
                    <a:lnTo>
                      <a:pt x="62" y="5"/>
                    </a:lnTo>
                    <a:lnTo>
                      <a:pt x="61" y="5"/>
                    </a:lnTo>
                    <a:lnTo>
                      <a:pt x="60" y="5"/>
                    </a:lnTo>
                    <a:lnTo>
                      <a:pt x="58" y="6"/>
                    </a:lnTo>
                    <a:lnTo>
                      <a:pt x="56" y="6"/>
                    </a:lnTo>
                    <a:lnTo>
                      <a:pt x="55" y="5"/>
                    </a:lnTo>
                    <a:lnTo>
                      <a:pt x="53" y="5"/>
                    </a:lnTo>
                    <a:lnTo>
                      <a:pt x="52" y="6"/>
                    </a:lnTo>
                    <a:lnTo>
                      <a:pt x="51" y="6"/>
                    </a:lnTo>
                    <a:lnTo>
                      <a:pt x="49" y="6"/>
                    </a:lnTo>
                    <a:lnTo>
                      <a:pt x="47" y="6"/>
                    </a:lnTo>
                    <a:lnTo>
                      <a:pt x="46" y="5"/>
                    </a:lnTo>
                    <a:lnTo>
                      <a:pt x="46" y="4"/>
                    </a:lnTo>
                    <a:lnTo>
                      <a:pt x="46" y="2"/>
                    </a:lnTo>
                    <a:lnTo>
                      <a:pt x="45" y="2"/>
                    </a:lnTo>
                    <a:lnTo>
                      <a:pt x="44" y="1"/>
                    </a:lnTo>
                    <a:lnTo>
                      <a:pt x="43" y="2"/>
                    </a:lnTo>
                    <a:lnTo>
                      <a:pt x="42" y="1"/>
                    </a:lnTo>
                    <a:lnTo>
                      <a:pt x="41" y="1"/>
                    </a:lnTo>
                    <a:lnTo>
                      <a:pt x="40" y="1"/>
                    </a:lnTo>
                    <a:lnTo>
                      <a:pt x="38" y="1"/>
                    </a:lnTo>
                    <a:lnTo>
                      <a:pt x="37" y="1"/>
                    </a:lnTo>
                    <a:lnTo>
                      <a:pt x="36" y="0"/>
                    </a:lnTo>
                    <a:lnTo>
                      <a:pt x="34" y="1"/>
                    </a:lnTo>
                    <a:lnTo>
                      <a:pt x="33" y="0"/>
                    </a:lnTo>
                    <a:cubicBezTo>
                      <a:pt x="32" y="0"/>
                      <a:pt x="31" y="0"/>
                      <a:pt x="31" y="0"/>
                    </a:cubicBezTo>
                    <a:lnTo>
                      <a:pt x="30" y="0"/>
                    </a:lnTo>
                    <a:lnTo>
                      <a:pt x="28" y="1"/>
                    </a:lnTo>
                    <a:lnTo>
                      <a:pt x="26" y="1"/>
                    </a:lnTo>
                    <a:lnTo>
                      <a:pt x="25" y="2"/>
                    </a:lnTo>
                    <a:lnTo>
                      <a:pt x="25" y="4"/>
                    </a:lnTo>
                    <a:lnTo>
                      <a:pt x="24" y="4"/>
                    </a:lnTo>
                    <a:lnTo>
                      <a:pt x="23" y="5"/>
                    </a:lnTo>
                    <a:lnTo>
                      <a:pt x="22" y="6"/>
                    </a:lnTo>
                    <a:lnTo>
                      <a:pt x="21" y="8"/>
                    </a:lnTo>
                    <a:lnTo>
                      <a:pt x="21" y="9"/>
                    </a:lnTo>
                    <a:lnTo>
                      <a:pt x="21" y="10"/>
                    </a:lnTo>
                    <a:lnTo>
                      <a:pt x="20" y="11"/>
                    </a:lnTo>
                    <a:lnTo>
                      <a:pt x="19" y="1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8" name="Freeform 57"/>
              <p:cNvSpPr>
                <a:spLocks/>
              </p:cNvSpPr>
              <p:nvPr/>
            </p:nvSpPr>
            <p:spPr bwMode="auto">
              <a:xfrm>
                <a:off x="7880877" y="3974949"/>
                <a:ext cx="8901" cy="13345"/>
              </a:xfrm>
              <a:custGeom>
                <a:avLst/>
                <a:gdLst/>
                <a:ahLst/>
                <a:cxnLst>
                  <a:cxn ang="0">
                    <a:pos x="1" y="0"/>
                  </a:cxn>
                  <a:cxn ang="0">
                    <a:pos x="1" y="1"/>
                  </a:cxn>
                  <a:cxn ang="0">
                    <a:pos x="0" y="1"/>
                  </a:cxn>
                  <a:cxn ang="0">
                    <a:pos x="0" y="2"/>
                  </a:cxn>
                  <a:cxn ang="0">
                    <a:pos x="1" y="2"/>
                  </a:cxn>
                  <a:cxn ang="0">
                    <a:pos x="1" y="3"/>
                  </a:cxn>
                  <a:cxn ang="0">
                    <a:pos x="2" y="3"/>
                  </a:cxn>
                  <a:cxn ang="0">
                    <a:pos x="2" y="2"/>
                  </a:cxn>
                  <a:cxn ang="0">
                    <a:pos x="2" y="1"/>
                  </a:cxn>
                  <a:cxn ang="0">
                    <a:pos x="2" y="0"/>
                  </a:cxn>
                  <a:cxn ang="0">
                    <a:pos x="1" y="0"/>
                  </a:cxn>
                </a:cxnLst>
                <a:rect l="0" t="0" r="r" b="b"/>
                <a:pathLst>
                  <a:path w="2" h="3">
                    <a:moveTo>
                      <a:pt x="1" y="0"/>
                    </a:moveTo>
                    <a:lnTo>
                      <a:pt x="1" y="1"/>
                    </a:lnTo>
                    <a:lnTo>
                      <a:pt x="0" y="1"/>
                    </a:lnTo>
                    <a:lnTo>
                      <a:pt x="0" y="2"/>
                    </a:lnTo>
                    <a:lnTo>
                      <a:pt x="1" y="2"/>
                    </a:lnTo>
                    <a:lnTo>
                      <a:pt x="1" y="3"/>
                    </a:lnTo>
                    <a:lnTo>
                      <a:pt x="2" y="3"/>
                    </a:lnTo>
                    <a:lnTo>
                      <a:pt x="2" y="2"/>
                    </a:lnTo>
                    <a:lnTo>
                      <a:pt x="2" y="1"/>
                    </a:lnTo>
                    <a:lnTo>
                      <a:pt x="2" y="0"/>
                    </a:lnTo>
                    <a:lnTo>
                      <a:pt x="1"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39" name="Freeform 58"/>
              <p:cNvSpPr>
                <a:spLocks/>
              </p:cNvSpPr>
              <p:nvPr/>
            </p:nvSpPr>
            <p:spPr bwMode="auto">
              <a:xfrm>
                <a:off x="7880877" y="3974949"/>
                <a:ext cx="8901" cy="13345"/>
              </a:xfrm>
              <a:custGeom>
                <a:avLst/>
                <a:gdLst/>
                <a:ahLst/>
                <a:cxnLst>
                  <a:cxn ang="0">
                    <a:pos x="1" y="0"/>
                  </a:cxn>
                  <a:cxn ang="0">
                    <a:pos x="1" y="1"/>
                  </a:cxn>
                  <a:cxn ang="0">
                    <a:pos x="0" y="1"/>
                  </a:cxn>
                  <a:cxn ang="0">
                    <a:pos x="0" y="2"/>
                  </a:cxn>
                  <a:cxn ang="0">
                    <a:pos x="1" y="2"/>
                  </a:cxn>
                  <a:cxn ang="0">
                    <a:pos x="1" y="3"/>
                  </a:cxn>
                  <a:cxn ang="0">
                    <a:pos x="2" y="3"/>
                  </a:cxn>
                  <a:cxn ang="0">
                    <a:pos x="2" y="2"/>
                  </a:cxn>
                  <a:cxn ang="0">
                    <a:pos x="2" y="1"/>
                  </a:cxn>
                  <a:cxn ang="0">
                    <a:pos x="2" y="0"/>
                  </a:cxn>
                  <a:cxn ang="0">
                    <a:pos x="1" y="0"/>
                  </a:cxn>
                </a:cxnLst>
                <a:rect l="0" t="0" r="r" b="b"/>
                <a:pathLst>
                  <a:path w="2" h="3">
                    <a:moveTo>
                      <a:pt x="1" y="0"/>
                    </a:moveTo>
                    <a:lnTo>
                      <a:pt x="1" y="1"/>
                    </a:lnTo>
                    <a:lnTo>
                      <a:pt x="0" y="1"/>
                    </a:lnTo>
                    <a:lnTo>
                      <a:pt x="0" y="2"/>
                    </a:lnTo>
                    <a:lnTo>
                      <a:pt x="1" y="2"/>
                    </a:lnTo>
                    <a:lnTo>
                      <a:pt x="1" y="3"/>
                    </a:lnTo>
                    <a:lnTo>
                      <a:pt x="2" y="3"/>
                    </a:lnTo>
                    <a:lnTo>
                      <a:pt x="2" y="2"/>
                    </a:lnTo>
                    <a:lnTo>
                      <a:pt x="2" y="1"/>
                    </a:lnTo>
                    <a:lnTo>
                      <a:pt x="2" y="0"/>
                    </a:lnTo>
                    <a:lnTo>
                      <a:pt x="1"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40" name="Freeform 59"/>
              <p:cNvSpPr>
                <a:spLocks/>
              </p:cNvSpPr>
              <p:nvPr/>
            </p:nvSpPr>
            <p:spPr bwMode="auto">
              <a:xfrm>
                <a:off x="7912030" y="3814811"/>
                <a:ext cx="220297" cy="142344"/>
              </a:xfrm>
              <a:custGeom>
                <a:avLst/>
                <a:gdLst/>
                <a:ahLst/>
                <a:cxnLst>
                  <a:cxn ang="0">
                    <a:pos x="33" y="27"/>
                  </a:cxn>
                  <a:cxn ang="0">
                    <a:pos x="31" y="28"/>
                  </a:cxn>
                  <a:cxn ang="0">
                    <a:pos x="29" y="27"/>
                  </a:cxn>
                  <a:cxn ang="0">
                    <a:pos x="25" y="28"/>
                  </a:cxn>
                  <a:cxn ang="0">
                    <a:pos x="23" y="27"/>
                  </a:cxn>
                  <a:cxn ang="0">
                    <a:pos x="21" y="26"/>
                  </a:cxn>
                  <a:cxn ang="0">
                    <a:pos x="20" y="24"/>
                  </a:cxn>
                  <a:cxn ang="0">
                    <a:pos x="20" y="26"/>
                  </a:cxn>
                  <a:cxn ang="0">
                    <a:pos x="19" y="28"/>
                  </a:cxn>
                  <a:cxn ang="0">
                    <a:pos x="17" y="28"/>
                  </a:cxn>
                  <a:cxn ang="0">
                    <a:pos x="16" y="27"/>
                  </a:cxn>
                  <a:cxn ang="0">
                    <a:pos x="14" y="26"/>
                  </a:cxn>
                  <a:cxn ang="0">
                    <a:pos x="12" y="26"/>
                  </a:cxn>
                  <a:cxn ang="0">
                    <a:pos x="10" y="27"/>
                  </a:cxn>
                  <a:cxn ang="0">
                    <a:pos x="8" y="27"/>
                  </a:cxn>
                  <a:cxn ang="0">
                    <a:pos x="5" y="27"/>
                  </a:cxn>
                  <a:cxn ang="0">
                    <a:pos x="3" y="28"/>
                  </a:cxn>
                  <a:cxn ang="0">
                    <a:pos x="3" y="30"/>
                  </a:cxn>
                  <a:cxn ang="0">
                    <a:pos x="1" y="30"/>
                  </a:cxn>
                  <a:cxn ang="0">
                    <a:pos x="1" y="27"/>
                  </a:cxn>
                  <a:cxn ang="0">
                    <a:pos x="4" y="26"/>
                  </a:cxn>
                  <a:cxn ang="0">
                    <a:pos x="6" y="24"/>
                  </a:cxn>
                  <a:cxn ang="0">
                    <a:pos x="7" y="22"/>
                  </a:cxn>
                  <a:cxn ang="0">
                    <a:pos x="6" y="21"/>
                  </a:cxn>
                  <a:cxn ang="0">
                    <a:pos x="2" y="20"/>
                  </a:cxn>
                  <a:cxn ang="0">
                    <a:pos x="1" y="18"/>
                  </a:cxn>
                  <a:cxn ang="0">
                    <a:pos x="2" y="17"/>
                  </a:cxn>
                  <a:cxn ang="0">
                    <a:pos x="4" y="16"/>
                  </a:cxn>
                  <a:cxn ang="0">
                    <a:pos x="6" y="16"/>
                  </a:cxn>
                  <a:cxn ang="0">
                    <a:pos x="8" y="16"/>
                  </a:cxn>
                  <a:cxn ang="0">
                    <a:pos x="10" y="15"/>
                  </a:cxn>
                  <a:cxn ang="0">
                    <a:pos x="12" y="15"/>
                  </a:cxn>
                  <a:cxn ang="0">
                    <a:pos x="15" y="16"/>
                  </a:cxn>
                  <a:cxn ang="0">
                    <a:pos x="16" y="14"/>
                  </a:cxn>
                  <a:cxn ang="0">
                    <a:pos x="18" y="14"/>
                  </a:cxn>
                  <a:cxn ang="0">
                    <a:pos x="20" y="15"/>
                  </a:cxn>
                  <a:cxn ang="0">
                    <a:pos x="21" y="14"/>
                  </a:cxn>
                  <a:cxn ang="0">
                    <a:pos x="23" y="14"/>
                  </a:cxn>
                  <a:cxn ang="0">
                    <a:pos x="26" y="13"/>
                  </a:cxn>
                  <a:cxn ang="0">
                    <a:pos x="27" y="12"/>
                  </a:cxn>
                  <a:cxn ang="0">
                    <a:pos x="29" y="11"/>
                  </a:cxn>
                  <a:cxn ang="0">
                    <a:pos x="31" y="10"/>
                  </a:cxn>
                  <a:cxn ang="0">
                    <a:pos x="31" y="8"/>
                  </a:cxn>
                  <a:cxn ang="0">
                    <a:pos x="32" y="6"/>
                  </a:cxn>
                  <a:cxn ang="0">
                    <a:pos x="34" y="4"/>
                  </a:cxn>
                  <a:cxn ang="0">
                    <a:pos x="34" y="2"/>
                  </a:cxn>
                  <a:cxn ang="0">
                    <a:pos x="36" y="0"/>
                  </a:cxn>
                  <a:cxn ang="0">
                    <a:pos x="38" y="0"/>
                  </a:cxn>
                  <a:cxn ang="0">
                    <a:pos x="39" y="2"/>
                  </a:cxn>
                  <a:cxn ang="0">
                    <a:pos x="40" y="4"/>
                  </a:cxn>
                  <a:cxn ang="0">
                    <a:pos x="43" y="4"/>
                  </a:cxn>
                  <a:cxn ang="0">
                    <a:pos x="46" y="6"/>
                  </a:cxn>
                  <a:cxn ang="0">
                    <a:pos x="48" y="6"/>
                  </a:cxn>
                  <a:cxn ang="0">
                    <a:pos x="47" y="9"/>
                  </a:cxn>
                  <a:cxn ang="0">
                    <a:pos x="46" y="12"/>
                  </a:cxn>
                  <a:cxn ang="0">
                    <a:pos x="47" y="15"/>
                  </a:cxn>
                  <a:cxn ang="0">
                    <a:pos x="47" y="18"/>
                  </a:cxn>
                  <a:cxn ang="0">
                    <a:pos x="45" y="19"/>
                  </a:cxn>
                  <a:cxn ang="0">
                    <a:pos x="42" y="20"/>
                  </a:cxn>
                  <a:cxn ang="0">
                    <a:pos x="40" y="22"/>
                  </a:cxn>
                  <a:cxn ang="0">
                    <a:pos x="38" y="22"/>
                  </a:cxn>
                  <a:cxn ang="0">
                    <a:pos x="35" y="24"/>
                  </a:cxn>
                  <a:cxn ang="0">
                    <a:pos x="34" y="25"/>
                  </a:cxn>
                </a:cxnLst>
                <a:rect l="0" t="0" r="r" b="b"/>
                <a:pathLst>
                  <a:path w="48" h="31">
                    <a:moveTo>
                      <a:pt x="34" y="27"/>
                    </a:moveTo>
                    <a:lnTo>
                      <a:pt x="33" y="27"/>
                    </a:lnTo>
                    <a:lnTo>
                      <a:pt x="32" y="28"/>
                    </a:lnTo>
                    <a:lnTo>
                      <a:pt x="31" y="28"/>
                    </a:lnTo>
                    <a:lnTo>
                      <a:pt x="29" y="28"/>
                    </a:lnTo>
                    <a:lnTo>
                      <a:pt x="29" y="27"/>
                    </a:lnTo>
                    <a:lnTo>
                      <a:pt x="27" y="27"/>
                    </a:lnTo>
                    <a:lnTo>
                      <a:pt x="25" y="28"/>
                    </a:lnTo>
                    <a:lnTo>
                      <a:pt x="24" y="27"/>
                    </a:lnTo>
                    <a:lnTo>
                      <a:pt x="23" y="27"/>
                    </a:lnTo>
                    <a:lnTo>
                      <a:pt x="22" y="27"/>
                    </a:lnTo>
                    <a:lnTo>
                      <a:pt x="21" y="26"/>
                    </a:lnTo>
                    <a:lnTo>
                      <a:pt x="21" y="25"/>
                    </a:lnTo>
                    <a:lnTo>
                      <a:pt x="20" y="24"/>
                    </a:lnTo>
                    <a:lnTo>
                      <a:pt x="19" y="24"/>
                    </a:lnTo>
                    <a:lnTo>
                      <a:pt x="20" y="26"/>
                    </a:lnTo>
                    <a:lnTo>
                      <a:pt x="19" y="27"/>
                    </a:lnTo>
                    <a:lnTo>
                      <a:pt x="19" y="28"/>
                    </a:lnTo>
                    <a:lnTo>
                      <a:pt x="18" y="28"/>
                    </a:lnTo>
                    <a:lnTo>
                      <a:pt x="17" y="28"/>
                    </a:lnTo>
                    <a:lnTo>
                      <a:pt x="17" y="27"/>
                    </a:lnTo>
                    <a:lnTo>
                      <a:pt x="16" y="27"/>
                    </a:lnTo>
                    <a:lnTo>
                      <a:pt x="15" y="27"/>
                    </a:lnTo>
                    <a:lnTo>
                      <a:pt x="14" y="26"/>
                    </a:lnTo>
                    <a:lnTo>
                      <a:pt x="13" y="25"/>
                    </a:lnTo>
                    <a:lnTo>
                      <a:pt x="12" y="26"/>
                    </a:lnTo>
                    <a:lnTo>
                      <a:pt x="12" y="26"/>
                    </a:lnTo>
                    <a:lnTo>
                      <a:pt x="10" y="27"/>
                    </a:lnTo>
                    <a:lnTo>
                      <a:pt x="9" y="27"/>
                    </a:lnTo>
                    <a:lnTo>
                      <a:pt x="8" y="27"/>
                    </a:lnTo>
                    <a:lnTo>
                      <a:pt x="6" y="27"/>
                    </a:lnTo>
                    <a:lnTo>
                      <a:pt x="5" y="27"/>
                    </a:lnTo>
                    <a:lnTo>
                      <a:pt x="3" y="27"/>
                    </a:lnTo>
                    <a:lnTo>
                      <a:pt x="3" y="28"/>
                    </a:lnTo>
                    <a:lnTo>
                      <a:pt x="3" y="29"/>
                    </a:lnTo>
                    <a:lnTo>
                      <a:pt x="3" y="30"/>
                    </a:lnTo>
                    <a:lnTo>
                      <a:pt x="3" y="31"/>
                    </a:lnTo>
                    <a:lnTo>
                      <a:pt x="1" y="30"/>
                    </a:lnTo>
                    <a:lnTo>
                      <a:pt x="0" y="28"/>
                    </a:lnTo>
                    <a:lnTo>
                      <a:pt x="1" y="27"/>
                    </a:lnTo>
                    <a:lnTo>
                      <a:pt x="2" y="26"/>
                    </a:lnTo>
                    <a:lnTo>
                      <a:pt x="4" y="26"/>
                    </a:lnTo>
                    <a:lnTo>
                      <a:pt x="5" y="25"/>
                    </a:lnTo>
                    <a:lnTo>
                      <a:pt x="6" y="24"/>
                    </a:lnTo>
                    <a:lnTo>
                      <a:pt x="7" y="24"/>
                    </a:lnTo>
                    <a:lnTo>
                      <a:pt x="7" y="22"/>
                    </a:lnTo>
                    <a:lnTo>
                      <a:pt x="7" y="21"/>
                    </a:lnTo>
                    <a:lnTo>
                      <a:pt x="6" y="21"/>
                    </a:lnTo>
                    <a:lnTo>
                      <a:pt x="3" y="22"/>
                    </a:lnTo>
                    <a:lnTo>
                      <a:pt x="2" y="20"/>
                    </a:lnTo>
                    <a:lnTo>
                      <a:pt x="1" y="19"/>
                    </a:lnTo>
                    <a:lnTo>
                      <a:pt x="1" y="18"/>
                    </a:lnTo>
                    <a:lnTo>
                      <a:pt x="1" y="18"/>
                    </a:lnTo>
                    <a:lnTo>
                      <a:pt x="2" y="17"/>
                    </a:lnTo>
                    <a:lnTo>
                      <a:pt x="3" y="17"/>
                    </a:lnTo>
                    <a:lnTo>
                      <a:pt x="4" y="16"/>
                    </a:lnTo>
                    <a:lnTo>
                      <a:pt x="5" y="16"/>
                    </a:lnTo>
                    <a:lnTo>
                      <a:pt x="6" y="16"/>
                    </a:lnTo>
                    <a:lnTo>
                      <a:pt x="7" y="16"/>
                    </a:lnTo>
                    <a:lnTo>
                      <a:pt x="8" y="16"/>
                    </a:lnTo>
                    <a:lnTo>
                      <a:pt x="9" y="15"/>
                    </a:lnTo>
                    <a:lnTo>
                      <a:pt x="10" y="15"/>
                    </a:lnTo>
                    <a:lnTo>
                      <a:pt x="11" y="15"/>
                    </a:lnTo>
                    <a:lnTo>
                      <a:pt x="12" y="15"/>
                    </a:lnTo>
                    <a:lnTo>
                      <a:pt x="13" y="15"/>
                    </a:lnTo>
                    <a:cubicBezTo>
                      <a:pt x="14" y="16"/>
                      <a:pt x="15" y="16"/>
                      <a:pt x="15" y="16"/>
                    </a:cubicBezTo>
                    <a:lnTo>
                      <a:pt x="14" y="14"/>
                    </a:lnTo>
                    <a:lnTo>
                      <a:pt x="16" y="14"/>
                    </a:lnTo>
                    <a:lnTo>
                      <a:pt x="17" y="14"/>
                    </a:lnTo>
                    <a:lnTo>
                      <a:pt x="18" y="14"/>
                    </a:lnTo>
                    <a:lnTo>
                      <a:pt x="18" y="15"/>
                    </a:lnTo>
                    <a:lnTo>
                      <a:pt x="20" y="15"/>
                    </a:lnTo>
                    <a:lnTo>
                      <a:pt x="21" y="15"/>
                    </a:lnTo>
                    <a:lnTo>
                      <a:pt x="21" y="14"/>
                    </a:lnTo>
                    <a:lnTo>
                      <a:pt x="22" y="14"/>
                    </a:lnTo>
                    <a:lnTo>
                      <a:pt x="23" y="14"/>
                    </a:lnTo>
                    <a:lnTo>
                      <a:pt x="24" y="13"/>
                    </a:lnTo>
                    <a:lnTo>
                      <a:pt x="26" y="13"/>
                    </a:lnTo>
                    <a:lnTo>
                      <a:pt x="26" y="12"/>
                    </a:lnTo>
                    <a:lnTo>
                      <a:pt x="27" y="12"/>
                    </a:lnTo>
                    <a:lnTo>
                      <a:pt x="28" y="11"/>
                    </a:lnTo>
                    <a:lnTo>
                      <a:pt x="29" y="11"/>
                    </a:lnTo>
                    <a:lnTo>
                      <a:pt x="30" y="11"/>
                    </a:lnTo>
                    <a:lnTo>
                      <a:pt x="31" y="10"/>
                    </a:lnTo>
                    <a:lnTo>
                      <a:pt x="31" y="9"/>
                    </a:lnTo>
                    <a:lnTo>
                      <a:pt x="31" y="8"/>
                    </a:lnTo>
                    <a:lnTo>
                      <a:pt x="32" y="7"/>
                    </a:lnTo>
                    <a:lnTo>
                      <a:pt x="32" y="6"/>
                    </a:lnTo>
                    <a:lnTo>
                      <a:pt x="33" y="5"/>
                    </a:lnTo>
                    <a:lnTo>
                      <a:pt x="34" y="4"/>
                    </a:lnTo>
                    <a:lnTo>
                      <a:pt x="34" y="3"/>
                    </a:lnTo>
                    <a:lnTo>
                      <a:pt x="34" y="2"/>
                    </a:lnTo>
                    <a:lnTo>
                      <a:pt x="35" y="1"/>
                    </a:lnTo>
                    <a:lnTo>
                      <a:pt x="36" y="0"/>
                    </a:lnTo>
                    <a:lnTo>
                      <a:pt x="37" y="0"/>
                    </a:lnTo>
                    <a:lnTo>
                      <a:pt x="38" y="0"/>
                    </a:lnTo>
                    <a:lnTo>
                      <a:pt x="39" y="0"/>
                    </a:lnTo>
                    <a:lnTo>
                      <a:pt x="39" y="2"/>
                    </a:lnTo>
                    <a:lnTo>
                      <a:pt x="40" y="3"/>
                    </a:lnTo>
                    <a:lnTo>
                      <a:pt x="40" y="4"/>
                    </a:lnTo>
                    <a:lnTo>
                      <a:pt x="41" y="4"/>
                    </a:lnTo>
                    <a:lnTo>
                      <a:pt x="43" y="4"/>
                    </a:lnTo>
                    <a:lnTo>
                      <a:pt x="45" y="4"/>
                    </a:lnTo>
                    <a:lnTo>
                      <a:pt x="46" y="6"/>
                    </a:lnTo>
                    <a:lnTo>
                      <a:pt x="47" y="6"/>
                    </a:lnTo>
                    <a:lnTo>
                      <a:pt x="48" y="6"/>
                    </a:lnTo>
                    <a:lnTo>
                      <a:pt x="48" y="8"/>
                    </a:lnTo>
                    <a:lnTo>
                      <a:pt x="47" y="9"/>
                    </a:lnTo>
                    <a:lnTo>
                      <a:pt x="46" y="11"/>
                    </a:lnTo>
                    <a:lnTo>
                      <a:pt x="46" y="12"/>
                    </a:lnTo>
                    <a:lnTo>
                      <a:pt x="46" y="14"/>
                    </a:lnTo>
                    <a:lnTo>
                      <a:pt x="47" y="15"/>
                    </a:lnTo>
                    <a:lnTo>
                      <a:pt x="47" y="16"/>
                    </a:lnTo>
                    <a:lnTo>
                      <a:pt x="47" y="18"/>
                    </a:lnTo>
                    <a:lnTo>
                      <a:pt x="46" y="18"/>
                    </a:lnTo>
                    <a:lnTo>
                      <a:pt x="45" y="19"/>
                    </a:lnTo>
                    <a:lnTo>
                      <a:pt x="44" y="20"/>
                    </a:lnTo>
                    <a:lnTo>
                      <a:pt x="42" y="20"/>
                    </a:lnTo>
                    <a:lnTo>
                      <a:pt x="41" y="21"/>
                    </a:lnTo>
                    <a:lnTo>
                      <a:pt x="40" y="22"/>
                    </a:lnTo>
                    <a:lnTo>
                      <a:pt x="39" y="22"/>
                    </a:lnTo>
                    <a:lnTo>
                      <a:pt x="38" y="22"/>
                    </a:lnTo>
                    <a:lnTo>
                      <a:pt x="36" y="23"/>
                    </a:lnTo>
                    <a:lnTo>
                      <a:pt x="35" y="24"/>
                    </a:lnTo>
                    <a:lnTo>
                      <a:pt x="35" y="25"/>
                    </a:lnTo>
                    <a:lnTo>
                      <a:pt x="34" y="25"/>
                    </a:lnTo>
                    <a:lnTo>
                      <a:pt x="34" y="27"/>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41" name="Freeform 60"/>
              <p:cNvSpPr>
                <a:spLocks/>
              </p:cNvSpPr>
              <p:nvPr/>
            </p:nvSpPr>
            <p:spPr bwMode="auto">
              <a:xfrm>
                <a:off x="7940958" y="3943811"/>
                <a:ext cx="13351" cy="8897"/>
              </a:xfrm>
              <a:custGeom>
                <a:avLst/>
                <a:gdLst/>
                <a:ahLst/>
                <a:cxnLst>
                  <a:cxn ang="0">
                    <a:pos x="0" y="1"/>
                  </a:cxn>
                  <a:cxn ang="0">
                    <a:pos x="0" y="1"/>
                  </a:cxn>
                  <a:cxn ang="0">
                    <a:pos x="1" y="1"/>
                  </a:cxn>
                  <a:cxn ang="0">
                    <a:pos x="2" y="2"/>
                  </a:cxn>
                  <a:cxn ang="0">
                    <a:pos x="3" y="1"/>
                  </a:cxn>
                  <a:cxn ang="0">
                    <a:pos x="3" y="0"/>
                  </a:cxn>
                  <a:cxn ang="0">
                    <a:pos x="2" y="0"/>
                  </a:cxn>
                  <a:cxn ang="0">
                    <a:pos x="1" y="0"/>
                  </a:cxn>
                  <a:cxn ang="0">
                    <a:pos x="0" y="0"/>
                  </a:cxn>
                  <a:cxn ang="0">
                    <a:pos x="0" y="1"/>
                  </a:cxn>
                </a:cxnLst>
                <a:rect l="0" t="0" r="r" b="b"/>
                <a:pathLst>
                  <a:path w="3" h="2">
                    <a:moveTo>
                      <a:pt x="0" y="1"/>
                    </a:moveTo>
                    <a:lnTo>
                      <a:pt x="0" y="1"/>
                    </a:lnTo>
                    <a:lnTo>
                      <a:pt x="1" y="1"/>
                    </a:lnTo>
                    <a:lnTo>
                      <a:pt x="2" y="2"/>
                    </a:lnTo>
                    <a:lnTo>
                      <a:pt x="3" y="1"/>
                    </a:lnTo>
                    <a:lnTo>
                      <a:pt x="3" y="0"/>
                    </a:lnTo>
                    <a:lnTo>
                      <a:pt x="2" y="0"/>
                    </a:lnTo>
                    <a:lnTo>
                      <a:pt x="1" y="0"/>
                    </a:lnTo>
                    <a:lnTo>
                      <a:pt x="0" y="0"/>
                    </a:lnTo>
                    <a:lnTo>
                      <a:pt x="0"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42" name="Freeform 61"/>
              <p:cNvSpPr>
                <a:spLocks/>
              </p:cNvSpPr>
              <p:nvPr/>
            </p:nvSpPr>
            <p:spPr bwMode="auto">
              <a:xfrm>
                <a:off x="7940958" y="3943811"/>
                <a:ext cx="13351" cy="8897"/>
              </a:xfrm>
              <a:custGeom>
                <a:avLst/>
                <a:gdLst/>
                <a:ahLst/>
                <a:cxnLst>
                  <a:cxn ang="0">
                    <a:pos x="0" y="1"/>
                  </a:cxn>
                  <a:cxn ang="0">
                    <a:pos x="0" y="1"/>
                  </a:cxn>
                  <a:cxn ang="0">
                    <a:pos x="1" y="1"/>
                  </a:cxn>
                  <a:cxn ang="0">
                    <a:pos x="2" y="2"/>
                  </a:cxn>
                  <a:cxn ang="0">
                    <a:pos x="3" y="1"/>
                  </a:cxn>
                  <a:cxn ang="0">
                    <a:pos x="3" y="0"/>
                  </a:cxn>
                  <a:cxn ang="0">
                    <a:pos x="2" y="0"/>
                  </a:cxn>
                  <a:cxn ang="0">
                    <a:pos x="1" y="0"/>
                  </a:cxn>
                  <a:cxn ang="0">
                    <a:pos x="0" y="0"/>
                  </a:cxn>
                  <a:cxn ang="0">
                    <a:pos x="0" y="1"/>
                  </a:cxn>
                </a:cxnLst>
                <a:rect l="0" t="0" r="r" b="b"/>
                <a:pathLst>
                  <a:path w="3" h="2">
                    <a:moveTo>
                      <a:pt x="0" y="1"/>
                    </a:moveTo>
                    <a:lnTo>
                      <a:pt x="0" y="1"/>
                    </a:lnTo>
                    <a:lnTo>
                      <a:pt x="1" y="1"/>
                    </a:lnTo>
                    <a:lnTo>
                      <a:pt x="2" y="2"/>
                    </a:lnTo>
                    <a:lnTo>
                      <a:pt x="3" y="1"/>
                    </a:lnTo>
                    <a:lnTo>
                      <a:pt x="3" y="0"/>
                    </a:lnTo>
                    <a:lnTo>
                      <a:pt x="2" y="0"/>
                    </a:lnTo>
                    <a:lnTo>
                      <a:pt x="1" y="0"/>
                    </a:lnTo>
                    <a:lnTo>
                      <a:pt x="0" y="0"/>
                    </a:lnTo>
                    <a:lnTo>
                      <a:pt x="0" y="1"/>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43" name="Freeform 62"/>
              <p:cNvSpPr>
                <a:spLocks/>
              </p:cNvSpPr>
              <p:nvPr/>
            </p:nvSpPr>
            <p:spPr bwMode="auto">
              <a:xfrm>
                <a:off x="7958760" y="3939363"/>
                <a:ext cx="17802" cy="8897"/>
              </a:xfrm>
              <a:custGeom>
                <a:avLst/>
                <a:gdLst/>
                <a:ahLst/>
                <a:cxnLst>
                  <a:cxn ang="0">
                    <a:pos x="1" y="1"/>
                  </a:cxn>
                  <a:cxn ang="0">
                    <a:pos x="0" y="1"/>
                  </a:cxn>
                  <a:cxn ang="0">
                    <a:pos x="1" y="2"/>
                  </a:cxn>
                  <a:cxn ang="0">
                    <a:pos x="2" y="2"/>
                  </a:cxn>
                  <a:cxn ang="0">
                    <a:pos x="3" y="2"/>
                  </a:cxn>
                  <a:cxn ang="0">
                    <a:pos x="4" y="1"/>
                  </a:cxn>
                  <a:cxn ang="0">
                    <a:pos x="3" y="1"/>
                  </a:cxn>
                  <a:cxn ang="0">
                    <a:pos x="2" y="0"/>
                  </a:cxn>
                  <a:cxn ang="0">
                    <a:pos x="1" y="1"/>
                  </a:cxn>
                </a:cxnLst>
                <a:rect l="0" t="0" r="r" b="b"/>
                <a:pathLst>
                  <a:path w="4" h="2">
                    <a:moveTo>
                      <a:pt x="1" y="1"/>
                    </a:moveTo>
                    <a:lnTo>
                      <a:pt x="0" y="1"/>
                    </a:lnTo>
                    <a:lnTo>
                      <a:pt x="1" y="2"/>
                    </a:lnTo>
                    <a:lnTo>
                      <a:pt x="2" y="2"/>
                    </a:lnTo>
                    <a:lnTo>
                      <a:pt x="3" y="2"/>
                    </a:lnTo>
                    <a:lnTo>
                      <a:pt x="4" y="1"/>
                    </a:lnTo>
                    <a:lnTo>
                      <a:pt x="3" y="1"/>
                    </a:lnTo>
                    <a:lnTo>
                      <a:pt x="2" y="0"/>
                    </a:lnTo>
                    <a:lnTo>
                      <a:pt x="1"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44" name="Freeform 63"/>
              <p:cNvSpPr>
                <a:spLocks/>
              </p:cNvSpPr>
              <p:nvPr/>
            </p:nvSpPr>
            <p:spPr bwMode="auto">
              <a:xfrm>
                <a:off x="7958760" y="3939363"/>
                <a:ext cx="17802" cy="8897"/>
              </a:xfrm>
              <a:custGeom>
                <a:avLst/>
                <a:gdLst/>
                <a:ahLst/>
                <a:cxnLst>
                  <a:cxn ang="0">
                    <a:pos x="1" y="1"/>
                  </a:cxn>
                  <a:cxn ang="0">
                    <a:pos x="0" y="1"/>
                  </a:cxn>
                  <a:cxn ang="0">
                    <a:pos x="1" y="2"/>
                  </a:cxn>
                  <a:cxn ang="0">
                    <a:pos x="2" y="2"/>
                  </a:cxn>
                  <a:cxn ang="0">
                    <a:pos x="3" y="2"/>
                  </a:cxn>
                  <a:cxn ang="0">
                    <a:pos x="4" y="1"/>
                  </a:cxn>
                  <a:cxn ang="0">
                    <a:pos x="3" y="1"/>
                  </a:cxn>
                  <a:cxn ang="0">
                    <a:pos x="2" y="0"/>
                  </a:cxn>
                  <a:cxn ang="0">
                    <a:pos x="1" y="1"/>
                  </a:cxn>
                </a:cxnLst>
                <a:rect l="0" t="0" r="r" b="b"/>
                <a:pathLst>
                  <a:path w="4" h="2">
                    <a:moveTo>
                      <a:pt x="1" y="1"/>
                    </a:moveTo>
                    <a:lnTo>
                      <a:pt x="0" y="1"/>
                    </a:lnTo>
                    <a:lnTo>
                      <a:pt x="1" y="2"/>
                    </a:lnTo>
                    <a:lnTo>
                      <a:pt x="2" y="2"/>
                    </a:lnTo>
                    <a:lnTo>
                      <a:pt x="3" y="2"/>
                    </a:lnTo>
                    <a:lnTo>
                      <a:pt x="4" y="1"/>
                    </a:lnTo>
                    <a:lnTo>
                      <a:pt x="3" y="1"/>
                    </a:lnTo>
                    <a:lnTo>
                      <a:pt x="2" y="0"/>
                    </a:lnTo>
                    <a:lnTo>
                      <a:pt x="1" y="1"/>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45" name="Freeform 64"/>
              <p:cNvSpPr>
                <a:spLocks/>
              </p:cNvSpPr>
              <p:nvPr/>
            </p:nvSpPr>
            <p:spPr bwMode="auto">
              <a:xfrm>
                <a:off x="7869751" y="3071951"/>
                <a:ext cx="500674" cy="609412"/>
              </a:xfrm>
              <a:custGeom>
                <a:avLst/>
                <a:gdLst/>
                <a:ahLst/>
                <a:cxnLst>
                  <a:cxn ang="0">
                    <a:pos x="88" y="74"/>
                  </a:cxn>
                  <a:cxn ang="0">
                    <a:pos x="86" y="80"/>
                  </a:cxn>
                  <a:cxn ang="0">
                    <a:pos x="86" y="86"/>
                  </a:cxn>
                  <a:cxn ang="0">
                    <a:pos x="87" y="96"/>
                  </a:cxn>
                  <a:cxn ang="0">
                    <a:pos x="87" y="104"/>
                  </a:cxn>
                  <a:cxn ang="0">
                    <a:pos x="83" y="116"/>
                  </a:cxn>
                  <a:cxn ang="0">
                    <a:pos x="83" y="125"/>
                  </a:cxn>
                  <a:cxn ang="0">
                    <a:pos x="77" y="130"/>
                  </a:cxn>
                  <a:cxn ang="0">
                    <a:pos x="74" y="132"/>
                  </a:cxn>
                  <a:cxn ang="0">
                    <a:pos x="68" y="126"/>
                  </a:cxn>
                  <a:cxn ang="0">
                    <a:pos x="66" y="121"/>
                  </a:cxn>
                  <a:cxn ang="0">
                    <a:pos x="65" y="113"/>
                  </a:cxn>
                  <a:cxn ang="0">
                    <a:pos x="69" y="108"/>
                  </a:cxn>
                  <a:cxn ang="0">
                    <a:pos x="75" y="102"/>
                  </a:cxn>
                  <a:cxn ang="0">
                    <a:pos x="71" y="96"/>
                  </a:cxn>
                  <a:cxn ang="0">
                    <a:pos x="62" y="95"/>
                  </a:cxn>
                  <a:cxn ang="0">
                    <a:pos x="57" y="91"/>
                  </a:cxn>
                  <a:cxn ang="0">
                    <a:pos x="52" y="86"/>
                  </a:cxn>
                  <a:cxn ang="0">
                    <a:pos x="46" y="83"/>
                  </a:cxn>
                  <a:cxn ang="0">
                    <a:pos x="42" y="80"/>
                  </a:cxn>
                  <a:cxn ang="0">
                    <a:pos x="29" y="77"/>
                  </a:cxn>
                  <a:cxn ang="0">
                    <a:pos x="21" y="72"/>
                  </a:cxn>
                  <a:cxn ang="0">
                    <a:pos x="14" y="76"/>
                  </a:cxn>
                  <a:cxn ang="0">
                    <a:pos x="6" y="81"/>
                  </a:cxn>
                  <a:cxn ang="0">
                    <a:pos x="3" y="77"/>
                  </a:cxn>
                  <a:cxn ang="0">
                    <a:pos x="4" y="70"/>
                  </a:cxn>
                  <a:cxn ang="0">
                    <a:pos x="2" y="61"/>
                  </a:cxn>
                  <a:cxn ang="0">
                    <a:pos x="1" y="55"/>
                  </a:cxn>
                  <a:cxn ang="0">
                    <a:pos x="2" y="48"/>
                  </a:cxn>
                  <a:cxn ang="0">
                    <a:pos x="2" y="41"/>
                  </a:cxn>
                  <a:cxn ang="0">
                    <a:pos x="2" y="35"/>
                  </a:cxn>
                  <a:cxn ang="0">
                    <a:pos x="4" y="32"/>
                  </a:cxn>
                  <a:cxn ang="0">
                    <a:pos x="1" y="26"/>
                  </a:cxn>
                  <a:cxn ang="0">
                    <a:pos x="5" y="20"/>
                  </a:cxn>
                  <a:cxn ang="0">
                    <a:pos x="13" y="19"/>
                  </a:cxn>
                  <a:cxn ang="0">
                    <a:pos x="20" y="24"/>
                  </a:cxn>
                  <a:cxn ang="0">
                    <a:pos x="27" y="21"/>
                  </a:cxn>
                  <a:cxn ang="0">
                    <a:pos x="36" y="17"/>
                  </a:cxn>
                  <a:cxn ang="0">
                    <a:pos x="36" y="7"/>
                  </a:cxn>
                  <a:cxn ang="0">
                    <a:pos x="44" y="7"/>
                  </a:cxn>
                  <a:cxn ang="0">
                    <a:pos x="52" y="7"/>
                  </a:cxn>
                  <a:cxn ang="0">
                    <a:pos x="61" y="4"/>
                  </a:cxn>
                  <a:cxn ang="0">
                    <a:pos x="68" y="1"/>
                  </a:cxn>
                  <a:cxn ang="0">
                    <a:pos x="72" y="9"/>
                  </a:cxn>
                  <a:cxn ang="0">
                    <a:pos x="78" y="8"/>
                  </a:cxn>
                  <a:cxn ang="0">
                    <a:pos x="82" y="6"/>
                  </a:cxn>
                  <a:cxn ang="0">
                    <a:pos x="88" y="0"/>
                  </a:cxn>
                  <a:cxn ang="0">
                    <a:pos x="95" y="4"/>
                  </a:cxn>
                  <a:cxn ang="0">
                    <a:pos x="100" y="7"/>
                  </a:cxn>
                  <a:cxn ang="0">
                    <a:pos x="104" y="14"/>
                  </a:cxn>
                  <a:cxn ang="0">
                    <a:pos x="108" y="23"/>
                  </a:cxn>
                  <a:cxn ang="0">
                    <a:pos x="108" y="31"/>
                  </a:cxn>
                  <a:cxn ang="0">
                    <a:pos x="103" y="34"/>
                  </a:cxn>
                  <a:cxn ang="0">
                    <a:pos x="105" y="41"/>
                  </a:cxn>
                  <a:cxn ang="0">
                    <a:pos x="108" y="48"/>
                  </a:cxn>
                  <a:cxn ang="0">
                    <a:pos x="102" y="57"/>
                  </a:cxn>
                  <a:cxn ang="0">
                    <a:pos x="96" y="63"/>
                  </a:cxn>
                  <a:cxn ang="0">
                    <a:pos x="95" y="59"/>
                  </a:cxn>
                  <a:cxn ang="0">
                    <a:pos x="91" y="61"/>
                  </a:cxn>
                  <a:cxn ang="0">
                    <a:pos x="88" y="66"/>
                  </a:cxn>
                </a:cxnLst>
                <a:rect l="0" t="0" r="r" b="b"/>
                <a:pathLst>
                  <a:path w="109" h="133">
                    <a:moveTo>
                      <a:pt x="89" y="71"/>
                    </a:moveTo>
                    <a:lnTo>
                      <a:pt x="89" y="72"/>
                    </a:lnTo>
                    <a:lnTo>
                      <a:pt x="87" y="72"/>
                    </a:lnTo>
                    <a:lnTo>
                      <a:pt x="87" y="74"/>
                    </a:lnTo>
                    <a:lnTo>
                      <a:pt x="88" y="74"/>
                    </a:lnTo>
                    <a:lnTo>
                      <a:pt x="89" y="75"/>
                    </a:lnTo>
                    <a:lnTo>
                      <a:pt x="89" y="77"/>
                    </a:lnTo>
                    <a:lnTo>
                      <a:pt x="87" y="78"/>
                    </a:lnTo>
                    <a:lnTo>
                      <a:pt x="86" y="79"/>
                    </a:lnTo>
                    <a:lnTo>
                      <a:pt x="86" y="80"/>
                    </a:lnTo>
                    <a:lnTo>
                      <a:pt x="88" y="79"/>
                    </a:lnTo>
                    <a:lnTo>
                      <a:pt x="88" y="81"/>
                    </a:lnTo>
                    <a:lnTo>
                      <a:pt x="88" y="83"/>
                    </a:lnTo>
                    <a:lnTo>
                      <a:pt x="86" y="84"/>
                    </a:lnTo>
                    <a:lnTo>
                      <a:pt x="86" y="86"/>
                    </a:lnTo>
                    <a:lnTo>
                      <a:pt x="88" y="87"/>
                    </a:lnTo>
                    <a:lnTo>
                      <a:pt x="88" y="89"/>
                    </a:lnTo>
                    <a:lnTo>
                      <a:pt x="88" y="92"/>
                    </a:lnTo>
                    <a:lnTo>
                      <a:pt x="88" y="94"/>
                    </a:lnTo>
                    <a:lnTo>
                      <a:pt x="87" y="96"/>
                    </a:lnTo>
                    <a:lnTo>
                      <a:pt x="88" y="98"/>
                    </a:lnTo>
                    <a:lnTo>
                      <a:pt x="88" y="99"/>
                    </a:lnTo>
                    <a:lnTo>
                      <a:pt x="88" y="101"/>
                    </a:lnTo>
                    <a:lnTo>
                      <a:pt x="88" y="102"/>
                    </a:lnTo>
                    <a:lnTo>
                      <a:pt x="87" y="104"/>
                    </a:lnTo>
                    <a:lnTo>
                      <a:pt x="86" y="106"/>
                    </a:lnTo>
                    <a:lnTo>
                      <a:pt x="85" y="108"/>
                    </a:lnTo>
                    <a:lnTo>
                      <a:pt x="84" y="111"/>
                    </a:lnTo>
                    <a:lnTo>
                      <a:pt x="83" y="114"/>
                    </a:lnTo>
                    <a:lnTo>
                      <a:pt x="83" y="116"/>
                    </a:lnTo>
                    <a:lnTo>
                      <a:pt x="81" y="117"/>
                    </a:lnTo>
                    <a:lnTo>
                      <a:pt x="81" y="120"/>
                    </a:lnTo>
                    <a:lnTo>
                      <a:pt x="82" y="121"/>
                    </a:lnTo>
                    <a:lnTo>
                      <a:pt x="82" y="123"/>
                    </a:lnTo>
                    <a:lnTo>
                      <a:pt x="83" y="125"/>
                    </a:lnTo>
                    <a:lnTo>
                      <a:pt x="81" y="125"/>
                    </a:lnTo>
                    <a:lnTo>
                      <a:pt x="80" y="126"/>
                    </a:lnTo>
                    <a:lnTo>
                      <a:pt x="79" y="128"/>
                    </a:lnTo>
                    <a:lnTo>
                      <a:pt x="78" y="129"/>
                    </a:lnTo>
                    <a:lnTo>
                      <a:pt x="77" y="130"/>
                    </a:lnTo>
                    <a:lnTo>
                      <a:pt x="77" y="132"/>
                    </a:lnTo>
                    <a:lnTo>
                      <a:pt x="76" y="133"/>
                    </a:lnTo>
                    <a:lnTo>
                      <a:pt x="76" y="133"/>
                    </a:lnTo>
                    <a:lnTo>
                      <a:pt x="76" y="132"/>
                    </a:lnTo>
                    <a:lnTo>
                      <a:pt x="74" y="132"/>
                    </a:lnTo>
                    <a:lnTo>
                      <a:pt x="73" y="130"/>
                    </a:lnTo>
                    <a:lnTo>
                      <a:pt x="71" y="129"/>
                    </a:lnTo>
                    <a:lnTo>
                      <a:pt x="69" y="128"/>
                    </a:lnTo>
                    <a:lnTo>
                      <a:pt x="68" y="126"/>
                    </a:lnTo>
                    <a:lnTo>
                      <a:pt x="68" y="126"/>
                    </a:lnTo>
                    <a:lnTo>
                      <a:pt x="68" y="125"/>
                    </a:lnTo>
                    <a:lnTo>
                      <a:pt x="69" y="124"/>
                    </a:lnTo>
                    <a:lnTo>
                      <a:pt x="68" y="123"/>
                    </a:lnTo>
                    <a:lnTo>
                      <a:pt x="67" y="122"/>
                    </a:lnTo>
                    <a:lnTo>
                      <a:pt x="66" y="121"/>
                    </a:lnTo>
                    <a:lnTo>
                      <a:pt x="66" y="120"/>
                    </a:lnTo>
                    <a:lnTo>
                      <a:pt x="65" y="119"/>
                    </a:lnTo>
                    <a:lnTo>
                      <a:pt x="65" y="117"/>
                    </a:lnTo>
                    <a:lnTo>
                      <a:pt x="65" y="115"/>
                    </a:lnTo>
                    <a:lnTo>
                      <a:pt x="65" y="113"/>
                    </a:lnTo>
                    <a:lnTo>
                      <a:pt x="66" y="112"/>
                    </a:lnTo>
                    <a:lnTo>
                      <a:pt x="67" y="113"/>
                    </a:lnTo>
                    <a:lnTo>
                      <a:pt x="69" y="113"/>
                    </a:lnTo>
                    <a:lnTo>
                      <a:pt x="69" y="111"/>
                    </a:lnTo>
                    <a:lnTo>
                      <a:pt x="69" y="108"/>
                    </a:lnTo>
                    <a:lnTo>
                      <a:pt x="71" y="108"/>
                    </a:lnTo>
                    <a:lnTo>
                      <a:pt x="72" y="106"/>
                    </a:lnTo>
                    <a:lnTo>
                      <a:pt x="73" y="105"/>
                    </a:lnTo>
                    <a:lnTo>
                      <a:pt x="74" y="104"/>
                    </a:lnTo>
                    <a:lnTo>
                      <a:pt x="75" y="102"/>
                    </a:lnTo>
                    <a:lnTo>
                      <a:pt x="75" y="100"/>
                    </a:lnTo>
                    <a:lnTo>
                      <a:pt x="74" y="100"/>
                    </a:lnTo>
                    <a:lnTo>
                      <a:pt x="72" y="99"/>
                    </a:lnTo>
                    <a:lnTo>
                      <a:pt x="71" y="97"/>
                    </a:lnTo>
                    <a:lnTo>
                      <a:pt x="71" y="96"/>
                    </a:lnTo>
                    <a:lnTo>
                      <a:pt x="68" y="96"/>
                    </a:lnTo>
                    <a:lnTo>
                      <a:pt x="66" y="96"/>
                    </a:lnTo>
                    <a:lnTo>
                      <a:pt x="65" y="95"/>
                    </a:lnTo>
                    <a:lnTo>
                      <a:pt x="64" y="94"/>
                    </a:lnTo>
                    <a:lnTo>
                      <a:pt x="62" y="95"/>
                    </a:lnTo>
                    <a:lnTo>
                      <a:pt x="60" y="95"/>
                    </a:lnTo>
                    <a:lnTo>
                      <a:pt x="59" y="95"/>
                    </a:lnTo>
                    <a:lnTo>
                      <a:pt x="58" y="93"/>
                    </a:lnTo>
                    <a:lnTo>
                      <a:pt x="58" y="92"/>
                    </a:lnTo>
                    <a:lnTo>
                      <a:pt x="57" y="91"/>
                    </a:lnTo>
                    <a:lnTo>
                      <a:pt x="56" y="89"/>
                    </a:lnTo>
                    <a:lnTo>
                      <a:pt x="55" y="88"/>
                    </a:lnTo>
                    <a:lnTo>
                      <a:pt x="55" y="87"/>
                    </a:lnTo>
                    <a:lnTo>
                      <a:pt x="54" y="86"/>
                    </a:lnTo>
                    <a:lnTo>
                      <a:pt x="52" y="86"/>
                    </a:lnTo>
                    <a:lnTo>
                      <a:pt x="50" y="86"/>
                    </a:lnTo>
                    <a:lnTo>
                      <a:pt x="49" y="85"/>
                    </a:lnTo>
                    <a:lnTo>
                      <a:pt x="48" y="85"/>
                    </a:lnTo>
                    <a:lnTo>
                      <a:pt x="46" y="85"/>
                    </a:lnTo>
                    <a:lnTo>
                      <a:pt x="46" y="83"/>
                    </a:lnTo>
                    <a:lnTo>
                      <a:pt x="45" y="83"/>
                    </a:lnTo>
                    <a:lnTo>
                      <a:pt x="45" y="82"/>
                    </a:lnTo>
                    <a:lnTo>
                      <a:pt x="44" y="81"/>
                    </a:lnTo>
                    <a:lnTo>
                      <a:pt x="43" y="81"/>
                    </a:lnTo>
                    <a:lnTo>
                      <a:pt x="42" y="80"/>
                    </a:lnTo>
                    <a:lnTo>
                      <a:pt x="41" y="80"/>
                    </a:lnTo>
                    <a:lnTo>
                      <a:pt x="41" y="78"/>
                    </a:lnTo>
                    <a:lnTo>
                      <a:pt x="38" y="78"/>
                    </a:lnTo>
                    <a:lnTo>
                      <a:pt x="29" y="78"/>
                    </a:lnTo>
                    <a:lnTo>
                      <a:pt x="29" y="77"/>
                    </a:lnTo>
                    <a:lnTo>
                      <a:pt x="29" y="75"/>
                    </a:lnTo>
                    <a:lnTo>
                      <a:pt x="30" y="73"/>
                    </a:lnTo>
                    <a:lnTo>
                      <a:pt x="30" y="72"/>
                    </a:lnTo>
                    <a:lnTo>
                      <a:pt x="23" y="71"/>
                    </a:lnTo>
                    <a:lnTo>
                      <a:pt x="21" y="72"/>
                    </a:lnTo>
                    <a:lnTo>
                      <a:pt x="20" y="72"/>
                    </a:lnTo>
                    <a:lnTo>
                      <a:pt x="19" y="73"/>
                    </a:lnTo>
                    <a:lnTo>
                      <a:pt x="19" y="74"/>
                    </a:lnTo>
                    <a:lnTo>
                      <a:pt x="16" y="75"/>
                    </a:lnTo>
                    <a:lnTo>
                      <a:pt x="14" y="76"/>
                    </a:lnTo>
                    <a:lnTo>
                      <a:pt x="13" y="77"/>
                    </a:lnTo>
                    <a:lnTo>
                      <a:pt x="11" y="77"/>
                    </a:lnTo>
                    <a:lnTo>
                      <a:pt x="10" y="79"/>
                    </a:lnTo>
                    <a:lnTo>
                      <a:pt x="8" y="80"/>
                    </a:lnTo>
                    <a:lnTo>
                      <a:pt x="6" y="81"/>
                    </a:lnTo>
                    <a:lnTo>
                      <a:pt x="4" y="81"/>
                    </a:lnTo>
                    <a:lnTo>
                      <a:pt x="3" y="81"/>
                    </a:lnTo>
                    <a:lnTo>
                      <a:pt x="2" y="80"/>
                    </a:lnTo>
                    <a:lnTo>
                      <a:pt x="2" y="78"/>
                    </a:lnTo>
                    <a:lnTo>
                      <a:pt x="3" y="77"/>
                    </a:lnTo>
                    <a:lnTo>
                      <a:pt x="4" y="76"/>
                    </a:lnTo>
                    <a:lnTo>
                      <a:pt x="5" y="74"/>
                    </a:lnTo>
                    <a:lnTo>
                      <a:pt x="5" y="72"/>
                    </a:lnTo>
                    <a:lnTo>
                      <a:pt x="5" y="71"/>
                    </a:lnTo>
                    <a:lnTo>
                      <a:pt x="4" y="70"/>
                    </a:lnTo>
                    <a:lnTo>
                      <a:pt x="3" y="68"/>
                    </a:lnTo>
                    <a:lnTo>
                      <a:pt x="2" y="66"/>
                    </a:lnTo>
                    <a:lnTo>
                      <a:pt x="2" y="65"/>
                    </a:lnTo>
                    <a:lnTo>
                      <a:pt x="1" y="63"/>
                    </a:lnTo>
                    <a:lnTo>
                      <a:pt x="2" y="61"/>
                    </a:lnTo>
                    <a:lnTo>
                      <a:pt x="3" y="60"/>
                    </a:lnTo>
                    <a:lnTo>
                      <a:pt x="3" y="59"/>
                    </a:lnTo>
                    <a:lnTo>
                      <a:pt x="2" y="58"/>
                    </a:lnTo>
                    <a:lnTo>
                      <a:pt x="2" y="56"/>
                    </a:lnTo>
                    <a:lnTo>
                      <a:pt x="1" y="55"/>
                    </a:lnTo>
                    <a:lnTo>
                      <a:pt x="2" y="53"/>
                    </a:lnTo>
                    <a:lnTo>
                      <a:pt x="4" y="52"/>
                    </a:lnTo>
                    <a:lnTo>
                      <a:pt x="4" y="50"/>
                    </a:lnTo>
                    <a:lnTo>
                      <a:pt x="3" y="49"/>
                    </a:lnTo>
                    <a:lnTo>
                      <a:pt x="2" y="48"/>
                    </a:lnTo>
                    <a:lnTo>
                      <a:pt x="2" y="47"/>
                    </a:lnTo>
                    <a:lnTo>
                      <a:pt x="3" y="46"/>
                    </a:lnTo>
                    <a:lnTo>
                      <a:pt x="4" y="44"/>
                    </a:lnTo>
                    <a:lnTo>
                      <a:pt x="3" y="42"/>
                    </a:lnTo>
                    <a:lnTo>
                      <a:pt x="2" y="41"/>
                    </a:lnTo>
                    <a:lnTo>
                      <a:pt x="2" y="39"/>
                    </a:lnTo>
                    <a:lnTo>
                      <a:pt x="4" y="39"/>
                    </a:lnTo>
                    <a:lnTo>
                      <a:pt x="4" y="38"/>
                    </a:lnTo>
                    <a:lnTo>
                      <a:pt x="3" y="37"/>
                    </a:lnTo>
                    <a:lnTo>
                      <a:pt x="2" y="35"/>
                    </a:lnTo>
                    <a:lnTo>
                      <a:pt x="3" y="34"/>
                    </a:lnTo>
                    <a:lnTo>
                      <a:pt x="4" y="34"/>
                    </a:lnTo>
                    <a:lnTo>
                      <a:pt x="5" y="33"/>
                    </a:lnTo>
                    <a:lnTo>
                      <a:pt x="5" y="32"/>
                    </a:lnTo>
                    <a:lnTo>
                      <a:pt x="4" y="32"/>
                    </a:lnTo>
                    <a:lnTo>
                      <a:pt x="2" y="32"/>
                    </a:lnTo>
                    <a:lnTo>
                      <a:pt x="0" y="31"/>
                    </a:lnTo>
                    <a:lnTo>
                      <a:pt x="0" y="30"/>
                    </a:lnTo>
                    <a:lnTo>
                      <a:pt x="1" y="28"/>
                    </a:lnTo>
                    <a:lnTo>
                      <a:pt x="1" y="26"/>
                    </a:lnTo>
                    <a:lnTo>
                      <a:pt x="3" y="25"/>
                    </a:lnTo>
                    <a:lnTo>
                      <a:pt x="4" y="24"/>
                    </a:lnTo>
                    <a:lnTo>
                      <a:pt x="4" y="22"/>
                    </a:lnTo>
                    <a:lnTo>
                      <a:pt x="4" y="21"/>
                    </a:lnTo>
                    <a:lnTo>
                      <a:pt x="5" y="20"/>
                    </a:lnTo>
                    <a:lnTo>
                      <a:pt x="7" y="20"/>
                    </a:lnTo>
                    <a:lnTo>
                      <a:pt x="8" y="18"/>
                    </a:lnTo>
                    <a:lnTo>
                      <a:pt x="10" y="17"/>
                    </a:lnTo>
                    <a:lnTo>
                      <a:pt x="12" y="17"/>
                    </a:lnTo>
                    <a:lnTo>
                      <a:pt x="13" y="19"/>
                    </a:lnTo>
                    <a:lnTo>
                      <a:pt x="13" y="20"/>
                    </a:lnTo>
                    <a:lnTo>
                      <a:pt x="15" y="22"/>
                    </a:lnTo>
                    <a:lnTo>
                      <a:pt x="16" y="23"/>
                    </a:lnTo>
                    <a:lnTo>
                      <a:pt x="17" y="24"/>
                    </a:lnTo>
                    <a:lnTo>
                      <a:pt x="20" y="24"/>
                    </a:lnTo>
                    <a:lnTo>
                      <a:pt x="22" y="24"/>
                    </a:lnTo>
                    <a:lnTo>
                      <a:pt x="23" y="24"/>
                    </a:lnTo>
                    <a:lnTo>
                      <a:pt x="24" y="23"/>
                    </a:lnTo>
                    <a:lnTo>
                      <a:pt x="26" y="22"/>
                    </a:lnTo>
                    <a:lnTo>
                      <a:pt x="27" y="21"/>
                    </a:lnTo>
                    <a:lnTo>
                      <a:pt x="30" y="21"/>
                    </a:lnTo>
                    <a:lnTo>
                      <a:pt x="32" y="21"/>
                    </a:lnTo>
                    <a:lnTo>
                      <a:pt x="33" y="19"/>
                    </a:lnTo>
                    <a:lnTo>
                      <a:pt x="35" y="18"/>
                    </a:lnTo>
                    <a:lnTo>
                      <a:pt x="36" y="17"/>
                    </a:lnTo>
                    <a:lnTo>
                      <a:pt x="36" y="16"/>
                    </a:lnTo>
                    <a:lnTo>
                      <a:pt x="38" y="15"/>
                    </a:lnTo>
                    <a:lnTo>
                      <a:pt x="38" y="9"/>
                    </a:lnTo>
                    <a:lnTo>
                      <a:pt x="37" y="8"/>
                    </a:lnTo>
                    <a:lnTo>
                      <a:pt x="36" y="7"/>
                    </a:lnTo>
                    <a:lnTo>
                      <a:pt x="38" y="6"/>
                    </a:lnTo>
                    <a:lnTo>
                      <a:pt x="40" y="4"/>
                    </a:lnTo>
                    <a:lnTo>
                      <a:pt x="41" y="6"/>
                    </a:lnTo>
                    <a:lnTo>
                      <a:pt x="42" y="7"/>
                    </a:lnTo>
                    <a:lnTo>
                      <a:pt x="44" y="7"/>
                    </a:lnTo>
                    <a:lnTo>
                      <a:pt x="45" y="7"/>
                    </a:lnTo>
                    <a:lnTo>
                      <a:pt x="47" y="8"/>
                    </a:lnTo>
                    <a:lnTo>
                      <a:pt x="48" y="8"/>
                    </a:lnTo>
                    <a:lnTo>
                      <a:pt x="50" y="8"/>
                    </a:lnTo>
                    <a:lnTo>
                      <a:pt x="52" y="7"/>
                    </a:lnTo>
                    <a:lnTo>
                      <a:pt x="53" y="7"/>
                    </a:lnTo>
                    <a:lnTo>
                      <a:pt x="55" y="5"/>
                    </a:lnTo>
                    <a:lnTo>
                      <a:pt x="57" y="5"/>
                    </a:lnTo>
                    <a:lnTo>
                      <a:pt x="59" y="5"/>
                    </a:lnTo>
                    <a:lnTo>
                      <a:pt x="61" y="4"/>
                    </a:lnTo>
                    <a:lnTo>
                      <a:pt x="62" y="2"/>
                    </a:lnTo>
                    <a:lnTo>
                      <a:pt x="63" y="1"/>
                    </a:lnTo>
                    <a:lnTo>
                      <a:pt x="65" y="0"/>
                    </a:lnTo>
                    <a:lnTo>
                      <a:pt x="67" y="0"/>
                    </a:lnTo>
                    <a:lnTo>
                      <a:pt x="68" y="1"/>
                    </a:lnTo>
                    <a:lnTo>
                      <a:pt x="70" y="3"/>
                    </a:lnTo>
                    <a:lnTo>
                      <a:pt x="70" y="5"/>
                    </a:lnTo>
                    <a:lnTo>
                      <a:pt x="72" y="6"/>
                    </a:lnTo>
                    <a:lnTo>
                      <a:pt x="72" y="8"/>
                    </a:lnTo>
                    <a:lnTo>
                      <a:pt x="72" y="9"/>
                    </a:lnTo>
                    <a:lnTo>
                      <a:pt x="73" y="10"/>
                    </a:lnTo>
                    <a:lnTo>
                      <a:pt x="75" y="10"/>
                    </a:lnTo>
                    <a:lnTo>
                      <a:pt x="75" y="9"/>
                    </a:lnTo>
                    <a:lnTo>
                      <a:pt x="77" y="9"/>
                    </a:lnTo>
                    <a:lnTo>
                      <a:pt x="78" y="8"/>
                    </a:lnTo>
                    <a:lnTo>
                      <a:pt x="79" y="7"/>
                    </a:lnTo>
                    <a:lnTo>
                      <a:pt x="79" y="5"/>
                    </a:lnTo>
                    <a:lnTo>
                      <a:pt x="80" y="5"/>
                    </a:lnTo>
                    <a:lnTo>
                      <a:pt x="81" y="5"/>
                    </a:lnTo>
                    <a:lnTo>
                      <a:pt x="82" y="6"/>
                    </a:lnTo>
                    <a:lnTo>
                      <a:pt x="83" y="4"/>
                    </a:lnTo>
                    <a:lnTo>
                      <a:pt x="84" y="3"/>
                    </a:lnTo>
                    <a:lnTo>
                      <a:pt x="85" y="1"/>
                    </a:lnTo>
                    <a:lnTo>
                      <a:pt x="86" y="0"/>
                    </a:lnTo>
                    <a:lnTo>
                      <a:pt x="88" y="0"/>
                    </a:lnTo>
                    <a:lnTo>
                      <a:pt x="89" y="1"/>
                    </a:lnTo>
                    <a:lnTo>
                      <a:pt x="91" y="1"/>
                    </a:lnTo>
                    <a:lnTo>
                      <a:pt x="92" y="3"/>
                    </a:lnTo>
                    <a:lnTo>
                      <a:pt x="94" y="4"/>
                    </a:lnTo>
                    <a:lnTo>
                      <a:pt x="95" y="4"/>
                    </a:lnTo>
                    <a:lnTo>
                      <a:pt x="97" y="5"/>
                    </a:lnTo>
                    <a:lnTo>
                      <a:pt x="98" y="5"/>
                    </a:lnTo>
                    <a:lnTo>
                      <a:pt x="99" y="4"/>
                    </a:lnTo>
                    <a:lnTo>
                      <a:pt x="100" y="4"/>
                    </a:lnTo>
                    <a:lnTo>
                      <a:pt x="100" y="7"/>
                    </a:lnTo>
                    <a:lnTo>
                      <a:pt x="100" y="8"/>
                    </a:lnTo>
                    <a:lnTo>
                      <a:pt x="101" y="9"/>
                    </a:lnTo>
                    <a:lnTo>
                      <a:pt x="102" y="11"/>
                    </a:lnTo>
                    <a:lnTo>
                      <a:pt x="103" y="12"/>
                    </a:lnTo>
                    <a:lnTo>
                      <a:pt x="104" y="14"/>
                    </a:lnTo>
                    <a:lnTo>
                      <a:pt x="105" y="16"/>
                    </a:lnTo>
                    <a:lnTo>
                      <a:pt x="105" y="18"/>
                    </a:lnTo>
                    <a:lnTo>
                      <a:pt x="106" y="20"/>
                    </a:lnTo>
                    <a:lnTo>
                      <a:pt x="107" y="21"/>
                    </a:lnTo>
                    <a:lnTo>
                      <a:pt x="108" y="23"/>
                    </a:lnTo>
                    <a:lnTo>
                      <a:pt x="109" y="24"/>
                    </a:lnTo>
                    <a:lnTo>
                      <a:pt x="108" y="26"/>
                    </a:lnTo>
                    <a:lnTo>
                      <a:pt x="108" y="27"/>
                    </a:lnTo>
                    <a:lnTo>
                      <a:pt x="108" y="29"/>
                    </a:lnTo>
                    <a:lnTo>
                      <a:pt x="108" y="31"/>
                    </a:lnTo>
                    <a:lnTo>
                      <a:pt x="107" y="32"/>
                    </a:lnTo>
                    <a:lnTo>
                      <a:pt x="106" y="33"/>
                    </a:lnTo>
                    <a:lnTo>
                      <a:pt x="105" y="33"/>
                    </a:lnTo>
                    <a:lnTo>
                      <a:pt x="103" y="32"/>
                    </a:lnTo>
                    <a:lnTo>
                      <a:pt x="103" y="34"/>
                    </a:lnTo>
                    <a:lnTo>
                      <a:pt x="103" y="36"/>
                    </a:lnTo>
                    <a:lnTo>
                      <a:pt x="103" y="38"/>
                    </a:lnTo>
                    <a:lnTo>
                      <a:pt x="104" y="39"/>
                    </a:lnTo>
                    <a:lnTo>
                      <a:pt x="105" y="40"/>
                    </a:lnTo>
                    <a:lnTo>
                      <a:pt x="105" y="41"/>
                    </a:lnTo>
                    <a:lnTo>
                      <a:pt x="106" y="43"/>
                    </a:lnTo>
                    <a:lnTo>
                      <a:pt x="107" y="44"/>
                    </a:lnTo>
                    <a:lnTo>
                      <a:pt x="108" y="45"/>
                    </a:lnTo>
                    <a:lnTo>
                      <a:pt x="109" y="46"/>
                    </a:lnTo>
                    <a:lnTo>
                      <a:pt x="108" y="48"/>
                    </a:lnTo>
                    <a:lnTo>
                      <a:pt x="106" y="51"/>
                    </a:lnTo>
                    <a:lnTo>
                      <a:pt x="105" y="53"/>
                    </a:lnTo>
                    <a:lnTo>
                      <a:pt x="104" y="54"/>
                    </a:lnTo>
                    <a:lnTo>
                      <a:pt x="103" y="56"/>
                    </a:lnTo>
                    <a:lnTo>
                      <a:pt x="102" y="57"/>
                    </a:lnTo>
                    <a:lnTo>
                      <a:pt x="100" y="59"/>
                    </a:lnTo>
                    <a:lnTo>
                      <a:pt x="99" y="60"/>
                    </a:lnTo>
                    <a:lnTo>
                      <a:pt x="98" y="62"/>
                    </a:lnTo>
                    <a:lnTo>
                      <a:pt x="97" y="63"/>
                    </a:lnTo>
                    <a:lnTo>
                      <a:pt x="96" y="63"/>
                    </a:lnTo>
                    <a:lnTo>
                      <a:pt x="96" y="62"/>
                    </a:lnTo>
                    <a:lnTo>
                      <a:pt x="93" y="62"/>
                    </a:lnTo>
                    <a:lnTo>
                      <a:pt x="93" y="61"/>
                    </a:lnTo>
                    <a:lnTo>
                      <a:pt x="94" y="59"/>
                    </a:lnTo>
                    <a:lnTo>
                      <a:pt x="95" y="59"/>
                    </a:lnTo>
                    <a:lnTo>
                      <a:pt x="94" y="58"/>
                    </a:lnTo>
                    <a:lnTo>
                      <a:pt x="92" y="57"/>
                    </a:lnTo>
                    <a:lnTo>
                      <a:pt x="92" y="58"/>
                    </a:lnTo>
                    <a:lnTo>
                      <a:pt x="92" y="60"/>
                    </a:lnTo>
                    <a:lnTo>
                      <a:pt x="91" y="61"/>
                    </a:lnTo>
                    <a:lnTo>
                      <a:pt x="90" y="62"/>
                    </a:lnTo>
                    <a:lnTo>
                      <a:pt x="91" y="64"/>
                    </a:lnTo>
                    <a:lnTo>
                      <a:pt x="91" y="65"/>
                    </a:lnTo>
                    <a:lnTo>
                      <a:pt x="90" y="65"/>
                    </a:lnTo>
                    <a:lnTo>
                      <a:pt x="88" y="66"/>
                    </a:lnTo>
                    <a:lnTo>
                      <a:pt x="88" y="67"/>
                    </a:lnTo>
                    <a:lnTo>
                      <a:pt x="87" y="68"/>
                    </a:lnTo>
                    <a:lnTo>
                      <a:pt x="88" y="70"/>
                    </a:lnTo>
                    <a:lnTo>
                      <a:pt x="89" y="7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46" name="Freeform 65"/>
              <p:cNvSpPr>
                <a:spLocks/>
              </p:cNvSpPr>
              <p:nvPr/>
            </p:nvSpPr>
            <p:spPr bwMode="auto">
              <a:xfrm>
                <a:off x="8283642" y="3376657"/>
                <a:ext cx="4450" cy="6673"/>
              </a:xfrm>
              <a:custGeom>
                <a:avLst/>
                <a:gdLst/>
                <a:ahLst/>
                <a:cxnLst>
                  <a:cxn ang="0">
                    <a:pos x="0" y="0"/>
                  </a:cxn>
                  <a:cxn ang="0">
                    <a:pos x="0" y="1"/>
                  </a:cxn>
                  <a:cxn ang="0">
                    <a:pos x="0" y="1"/>
                  </a:cxn>
                  <a:cxn ang="0">
                    <a:pos x="1" y="1"/>
                  </a:cxn>
                  <a:cxn ang="0">
                    <a:pos x="1" y="0"/>
                  </a:cxn>
                  <a:cxn ang="0">
                    <a:pos x="0" y="0"/>
                  </a:cxn>
                </a:cxnLst>
                <a:rect l="0" t="0" r="r" b="b"/>
                <a:pathLst>
                  <a:path w="1" h="1">
                    <a:moveTo>
                      <a:pt x="0" y="0"/>
                    </a:moveTo>
                    <a:lnTo>
                      <a:pt x="0" y="1"/>
                    </a:lnTo>
                    <a:lnTo>
                      <a:pt x="0" y="1"/>
                    </a:lnTo>
                    <a:lnTo>
                      <a:pt x="1" y="1"/>
                    </a:lnTo>
                    <a:lnTo>
                      <a:pt x="1" y="0"/>
                    </a:lnTo>
                    <a:lnTo>
                      <a:pt x="0"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47" name="Freeform 66"/>
              <p:cNvSpPr>
                <a:spLocks/>
              </p:cNvSpPr>
              <p:nvPr/>
            </p:nvSpPr>
            <p:spPr bwMode="auto">
              <a:xfrm>
                <a:off x="8283642" y="3376657"/>
                <a:ext cx="4450" cy="6673"/>
              </a:xfrm>
              <a:custGeom>
                <a:avLst/>
                <a:gdLst/>
                <a:ahLst/>
                <a:cxnLst>
                  <a:cxn ang="0">
                    <a:pos x="0" y="0"/>
                  </a:cxn>
                  <a:cxn ang="0">
                    <a:pos x="0" y="1"/>
                  </a:cxn>
                  <a:cxn ang="0">
                    <a:pos x="0" y="1"/>
                  </a:cxn>
                  <a:cxn ang="0">
                    <a:pos x="1" y="1"/>
                  </a:cxn>
                  <a:cxn ang="0">
                    <a:pos x="1" y="0"/>
                  </a:cxn>
                  <a:cxn ang="0">
                    <a:pos x="0" y="0"/>
                  </a:cxn>
                </a:cxnLst>
                <a:rect l="0" t="0" r="r" b="b"/>
                <a:pathLst>
                  <a:path w="1" h="1">
                    <a:moveTo>
                      <a:pt x="0" y="0"/>
                    </a:moveTo>
                    <a:lnTo>
                      <a:pt x="0" y="1"/>
                    </a:lnTo>
                    <a:lnTo>
                      <a:pt x="0" y="1"/>
                    </a:lnTo>
                    <a:lnTo>
                      <a:pt x="1" y="1"/>
                    </a:lnTo>
                    <a:lnTo>
                      <a:pt x="1" y="0"/>
                    </a:lnTo>
                    <a:lnTo>
                      <a:pt x="0"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48" name="Freeform 67"/>
              <p:cNvSpPr>
                <a:spLocks/>
              </p:cNvSpPr>
              <p:nvPr/>
            </p:nvSpPr>
            <p:spPr bwMode="auto">
              <a:xfrm>
                <a:off x="7571572" y="2562625"/>
                <a:ext cx="445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1" y="0"/>
                  </a:cxn>
                  <a:cxn ang="0">
                    <a:pos x="1" y="0"/>
                  </a:cxn>
                  <a:cxn ang="0">
                    <a:pos x="1" y="0"/>
                  </a:cxn>
                  <a:cxn ang="0">
                    <a:pos x="1" y="0"/>
                  </a:cxn>
                </a:cxnLst>
                <a:rect l="0" t="0" r="r" b="b"/>
                <a:pathLst>
                  <a:path w="1">
                    <a:moveTo>
                      <a:pt x="0" y="0"/>
                    </a:move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lnTo>
                      <a:pt x="0" y="0"/>
                    </a:lnTo>
                    <a:cubicBezTo>
                      <a:pt x="0" y="0"/>
                      <a:pt x="0" y="0"/>
                      <a:pt x="0" y="0"/>
                    </a:cubicBezTo>
                    <a:lnTo>
                      <a:pt x="0" y="0"/>
                    </a:lnTo>
                    <a:lnTo>
                      <a:pt x="0" y="0"/>
                    </a:lnTo>
                    <a:lnTo>
                      <a:pt x="0" y="0"/>
                    </a:lnTo>
                    <a:lnTo>
                      <a:pt x="0" y="0"/>
                    </a:lnTo>
                    <a:lnTo>
                      <a:pt x="0" y="0"/>
                    </a:lnTo>
                    <a:lnTo>
                      <a:pt x="0" y="0"/>
                    </a:lnTo>
                    <a:lnTo>
                      <a:pt x="0" y="0"/>
                    </a:lnTo>
                    <a:lnTo>
                      <a:pt x="0" y="0"/>
                    </a:lnTo>
                    <a:lnTo>
                      <a:pt x="0" y="0"/>
                    </a:lnTo>
                    <a:lnTo>
                      <a:pt x="0" y="0"/>
                    </a:lnTo>
                    <a:lnTo>
                      <a:pt x="0" y="0"/>
                    </a:lnTo>
                    <a:lnTo>
                      <a:pt x="1" y="0"/>
                    </a:lnTo>
                    <a:lnTo>
                      <a:pt x="1" y="0"/>
                    </a:lnTo>
                    <a:lnTo>
                      <a:pt x="1" y="0"/>
                    </a:lnTo>
                    <a:lnTo>
                      <a:pt x="1" y="0"/>
                    </a:lnTo>
                    <a:lnTo>
                      <a:pt x="1" y="0"/>
                    </a:lnTo>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49" name="Freeform 68"/>
              <p:cNvSpPr>
                <a:spLocks/>
              </p:cNvSpPr>
              <p:nvPr/>
            </p:nvSpPr>
            <p:spPr bwMode="auto">
              <a:xfrm>
                <a:off x="7622751" y="2491453"/>
                <a:ext cx="22252" cy="24466"/>
              </a:xfrm>
              <a:custGeom>
                <a:avLst/>
                <a:gdLst/>
                <a:ahLst/>
                <a:cxnLst>
                  <a:cxn ang="0">
                    <a:pos x="2" y="1"/>
                  </a:cxn>
                  <a:cxn ang="0">
                    <a:pos x="2" y="2"/>
                  </a:cxn>
                  <a:cxn ang="0">
                    <a:pos x="0" y="4"/>
                  </a:cxn>
                  <a:cxn ang="0">
                    <a:pos x="1" y="5"/>
                  </a:cxn>
                  <a:cxn ang="0">
                    <a:pos x="3" y="5"/>
                  </a:cxn>
                  <a:cxn ang="0">
                    <a:pos x="4" y="4"/>
                  </a:cxn>
                  <a:cxn ang="0">
                    <a:pos x="5" y="3"/>
                  </a:cxn>
                  <a:cxn ang="0">
                    <a:pos x="4" y="2"/>
                  </a:cxn>
                  <a:cxn ang="0">
                    <a:pos x="4" y="1"/>
                  </a:cxn>
                  <a:cxn ang="0">
                    <a:pos x="3" y="0"/>
                  </a:cxn>
                  <a:cxn ang="0">
                    <a:pos x="2" y="1"/>
                  </a:cxn>
                </a:cxnLst>
                <a:rect l="0" t="0" r="r" b="b"/>
                <a:pathLst>
                  <a:path w="5" h="5">
                    <a:moveTo>
                      <a:pt x="2" y="1"/>
                    </a:moveTo>
                    <a:lnTo>
                      <a:pt x="2" y="2"/>
                    </a:lnTo>
                    <a:lnTo>
                      <a:pt x="0" y="4"/>
                    </a:lnTo>
                    <a:lnTo>
                      <a:pt x="1" y="5"/>
                    </a:lnTo>
                    <a:cubicBezTo>
                      <a:pt x="1" y="5"/>
                      <a:pt x="2" y="5"/>
                      <a:pt x="3" y="5"/>
                    </a:cubicBezTo>
                    <a:cubicBezTo>
                      <a:pt x="3" y="5"/>
                      <a:pt x="4" y="4"/>
                      <a:pt x="4" y="4"/>
                    </a:cubicBezTo>
                    <a:lnTo>
                      <a:pt x="5" y="3"/>
                    </a:lnTo>
                    <a:lnTo>
                      <a:pt x="4" y="2"/>
                    </a:lnTo>
                    <a:lnTo>
                      <a:pt x="4" y="1"/>
                    </a:lnTo>
                    <a:lnTo>
                      <a:pt x="3" y="0"/>
                    </a:lnTo>
                    <a:lnTo>
                      <a:pt x="2"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0" name="Freeform 69"/>
              <p:cNvSpPr>
                <a:spLocks/>
              </p:cNvSpPr>
              <p:nvPr/>
            </p:nvSpPr>
            <p:spPr bwMode="auto">
              <a:xfrm>
                <a:off x="7700635" y="2487004"/>
                <a:ext cx="26703" cy="17793"/>
              </a:xfrm>
              <a:custGeom>
                <a:avLst/>
                <a:gdLst/>
                <a:ahLst/>
                <a:cxnLst>
                  <a:cxn ang="0">
                    <a:pos x="2" y="2"/>
                  </a:cxn>
                  <a:cxn ang="0">
                    <a:pos x="1" y="2"/>
                  </a:cxn>
                  <a:cxn ang="0">
                    <a:pos x="0" y="3"/>
                  </a:cxn>
                  <a:cxn ang="0">
                    <a:pos x="1" y="4"/>
                  </a:cxn>
                  <a:cxn ang="0">
                    <a:pos x="2" y="4"/>
                  </a:cxn>
                  <a:cxn ang="0">
                    <a:pos x="4" y="4"/>
                  </a:cxn>
                  <a:cxn ang="0">
                    <a:pos x="5" y="3"/>
                  </a:cxn>
                  <a:cxn ang="0">
                    <a:pos x="6" y="2"/>
                  </a:cxn>
                  <a:cxn ang="0">
                    <a:pos x="6" y="1"/>
                  </a:cxn>
                  <a:cxn ang="0">
                    <a:pos x="5" y="0"/>
                  </a:cxn>
                  <a:cxn ang="0">
                    <a:pos x="4" y="1"/>
                  </a:cxn>
                  <a:cxn ang="0">
                    <a:pos x="3" y="1"/>
                  </a:cxn>
                  <a:cxn ang="0">
                    <a:pos x="2" y="2"/>
                  </a:cxn>
                </a:cxnLst>
                <a:rect l="0" t="0" r="r" b="b"/>
                <a:pathLst>
                  <a:path w="6" h="4">
                    <a:moveTo>
                      <a:pt x="2" y="2"/>
                    </a:moveTo>
                    <a:lnTo>
                      <a:pt x="1" y="2"/>
                    </a:lnTo>
                    <a:lnTo>
                      <a:pt x="0" y="3"/>
                    </a:lnTo>
                    <a:lnTo>
                      <a:pt x="1" y="4"/>
                    </a:lnTo>
                    <a:lnTo>
                      <a:pt x="2" y="4"/>
                    </a:lnTo>
                    <a:lnTo>
                      <a:pt x="4" y="4"/>
                    </a:lnTo>
                    <a:lnTo>
                      <a:pt x="5" y="3"/>
                    </a:lnTo>
                    <a:lnTo>
                      <a:pt x="6" y="2"/>
                    </a:lnTo>
                    <a:lnTo>
                      <a:pt x="6" y="1"/>
                    </a:lnTo>
                    <a:lnTo>
                      <a:pt x="5" y="0"/>
                    </a:lnTo>
                    <a:lnTo>
                      <a:pt x="4" y="1"/>
                    </a:lnTo>
                    <a:lnTo>
                      <a:pt x="3" y="1"/>
                    </a:lnTo>
                    <a:lnTo>
                      <a:pt x="2" y="2"/>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1" name="Freeform 70"/>
              <p:cNvSpPr>
                <a:spLocks/>
              </p:cNvSpPr>
              <p:nvPr/>
            </p:nvSpPr>
            <p:spPr bwMode="auto">
              <a:xfrm>
                <a:off x="7673932" y="2478108"/>
                <a:ext cx="31153" cy="24466"/>
              </a:xfrm>
              <a:custGeom>
                <a:avLst/>
                <a:gdLst/>
                <a:ahLst/>
                <a:cxnLst>
                  <a:cxn ang="0">
                    <a:pos x="4" y="0"/>
                  </a:cxn>
                  <a:cxn ang="0">
                    <a:pos x="3" y="1"/>
                  </a:cxn>
                  <a:cxn ang="0">
                    <a:pos x="2" y="1"/>
                  </a:cxn>
                  <a:cxn ang="0">
                    <a:pos x="0" y="1"/>
                  </a:cxn>
                  <a:cxn ang="0">
                    <a:pos x="0" y="3"/>
                  </a:cxn>
                  <a:cxn ang="0">
                    <a:pos x="1" y="3"/>
                  </a:cxn>
                  <a:cxn ang="0">
                    <a:pos x="3" y="4"/>
                  </a:cxn>
                  <a:cxn ang="0">
                    <a:pos x="4" y="5"/>
                  </a:cxn>
                  <a:cxn ang="0">
                    <a:pos x="5" y="5"/>
                  </a:cxn>
                  <a:cxn ang="0">
                    <a:pos x="6" y="3"/>
                  </a:cxn>
                  <a:cxn ang="0">
                    <a:pos x="7" y="2"/>
                  </a:cxn>
                  <a:cxn ang="0">
                    <a:pos x="6" y="1"/>
                  </a:cxn>
                  <a:cxn ang="0">
                    <a:pos x="5" y="0"/>
                  </a:cxn>
                  <a:cxn ang="0">
                    <a:pos x="4" y="0"/>
                  </a:cxn>
                </a:cxnLst>
                <a:rect l="0" t="0" r="r" b="b"/>
                <a:pathLst>
                  <a:path w="7" h="5">
                    <a:moveTo>
                      <a:pt x="4" y="0"/>
                    </a:moveTo>
                    <a:lnTo>
                      <a:pt x="3" y="1"/>
                    </a:lnTo>
                    <a:lnTo>
                      <a:pt x="2" y="1"/>
                    </a:lnTo>
                    <a:lnTo>
                      <a:pt x="0" y="1"/>
                    </a:lnTo>
                    <a:lnTo>
                      <a:pt x="0" y="3"/>
                    </a:lnTo>
                    <a:lnTo>
                      <a:pt x="1" y="3"/>
                    </a:lnTo>
                    <a:lnTo>
                      <a:pt x="3" y="4"/>
                    </a:lnTo>
                    <a:lnTo>
                      <a:pt x="4" y="5"/>
                    </a:lnTo>
                    <a:lnTo>
                      <a:pt x="5" y="5"/>
                    </a:lnTo>
                    <a:lnTo>
                      <a:pt x="6" y="3"/>
                    </a:lnTo>
                    <a:lnTo>
                      <a:pt x="7" y="2"/>
                    </a:lnTo>
                    <a:lnTo>
                      <a:pt x="6" y="1"/>
                    </a:lnTo>
                    <a:lnTo>
                      <a:pt x="5" y="0"/>
                    </a:lnTo>
                    <a:lnTo>
                      <a:pt x="4"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2" name="Freeform 71"/>
              <p:cNvSpPr>
                <a:spLocks/>
              </p:cNvSpPr>
              <p:nvPr/>
            </p:nvSpPr>
            <p:spPr bwMode="auto">
              <a:xfrm>
                <a:off x="7580473" y="2529263"/>
                <a:ext cx="37828" cy="46706"/>
              </a:xfrm>
              <a:custGeom>
                <a:avLst/>
                <a:gdLst/>
                <a:ahLst/>
                <a:cxnLst>
                  <a:cxn ang="0">
                    <a:pos x="3" y="1"/>
                  </a:cxn>
                  <a:cxn ang="0">
                    <a:pos x="3" y="3"/>
                  </a:cxn>
                  <a:cxn ang="0">
                    <a:pos x="2" y="5"/>
                  </a:cxn>
                  <a:cxn ang="0">
                    <a:pos x="2" y="5"/>
                  </a:cxn>
                  <a:cxn ang="0">
                    <a:pos x="2" y="7"/>
                  </a:cxn>
                  <a:cxn ang="0">
                    <a:pos x="1" y="8"/>
                  </a:cxn>
                  <a:cxn ang="0">
                    <a:pos x="0" y="8"/>
                  </a:cxn>
                  <a:cxn ang="0">
                    <a:pos x="0" y="9"/>
                  </a:cxn>
                  <a:cxn ang="0">
                    <a:pos x="0" y="9"/>
                  </a:cxn>
                  <a:cxn ang="0">
                    <a:pos x="1" y="10"/>
                  </a:cxn>
                  <a:cxn ang="0">
                    <a:pos x="2" y="10"/>
                  </a:cxn>
                  <a:cxn ang="0">
                    <a:pos x="2" y="10"/>
                  </a:cxn>
                  <a:cxn ang="0">
                    <a:pos x="4" y="9"/>
                  </a:cxn>
                  <a:cxn ang="0">
                    <a:pos x="5" y="8"/>
                  </a:cxn>
                  <a:cxn ang="0">
                    <a:pos x="7" y="6"/>
                  </a:cxn>
                  <a:cxn ang="0">
                    <a:pos x="7" y="4"/>
                  </a:cxn>
                  <a:cxn ang="0">
                    <a:pos x="8" y="3"/>
                  </a:cxn>
                  <a:cxn ang="0">
                    <a:pos x="7" y="2"/>
                  </a:cxn>
                  <a:cxn ang="0">
                    <a:pos x="5" y="0"/>
                  </a:cxn>
                  <a:cxn ang="0">
                    <a:pos x="4" y="1"/>
                  </a:cxn>
                  <a:cxn ang="0">
                    <a:pos x="3" y="1"/>
                  </a:cxn>
                </a:cxnLst>
                <a:rect l="0" t="0" r="r" b="b"/>
                <a:pathLst>
                  <a:path w="8" h="10">
                    <a:moveTo>
                      <a:pt x="3" y="1"/>
                    </a:moveTo>
                    <a:lnTo>
                      <a:pt x="3" y="3"/>
                    </a:lnTo>
                    <a:lnTo>
                      <a:pt x="2" y="5"/>
                    </a:lnTo>
                    <a:lnTo>
                      <a:pt x="2" y="5"/>
                    </a:lnTo>
                    <a:lnTo>
                      <a:pt x="2" y="7"/>
                    </a:lnTo>
                    <a:lnTo>
                      <a:pt x="1" y="8"/>
                    </a:lnTo>
                    <a:lnTo>
                      <a:pt x="0" y="8"/>
                    </a:lnTo>
                    <a:lnTo>
                      <a:pt x="0" y="9"/>
                    </a:lnTo>
                    <a:lnTo>
                      <a:pt x="0" y="9"/>
                    </a:lnTo>
                    <a:lnTo>
                      <a:pt x="1" y="10"/>
                    </a:lnTo>
                    <a:lnTo>
                      <a:pt x="2" y="10"/>
                    </a:lnTo>
                    <a:lnTo>
                      <a:pt x="2" y="10"/>
                    </a:lnTo>
                    <a:lnTo>
                      <a:pt x="4" y="9"/>
                    </a:lnTo>
                    <a:lnTo>
                      <a:pt x="5" y="8"/>
                    </a:lnTo>
                    <a:lnTo>
                      <a:pt x="7" y="6"/>
                    </a:lnTo>
                    <a:lnTo>
                      <a:pt x="7" y="4"/>
                    </a:lnTo>
                    <a:lnTo>
                      <a:pt x="8" y="3"/>
                    </a:lnTo>
                    <a:lnTo>
                      <a:pt x="7" y="2"/>
                    </a:lnTo>
                    <a:lnTo>
                      <a:pt x="5" y="0"/>
                    </a:lnTo>
                    <a:lnTo>
                      <a:pt x="4" y="1"/>
                    </a:lnTo>
                    <a:lnTo>
                      <a:pt x="3"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3" name="Freeform 72"/>
              <p:cNvSpPr>
                <a:spLocks/>
              </p:cNvSpPr>
              <p:nvPr/>
            </p:nvSpPr>
            <p:spPr bwMode="auto">
              <a:xfrm>
                <a:off x="7645003" y="2502574"/>
                <a:ext cx="142414" cy="104533"/>
              </a:xfrm>
              <a:custGeom>
                <a:avLst/>
                <a:gdLst/>
                <a:ahLst/>
                <a:cxnLst>
                  <a:cxn ang="0">
                    <a:pos x="5" y="0"/>
                  </a:cxn>
                  <a:cxn ang="0">
                    <a:pos x="3" y="1"/>
                  </a:cxn>
                  <a:cxn ang="0">
                    <a:pos x="3" y="2"/>
                  </a:cxn>
                  <a:cxn ang="0">
                    <a:pos x="2" y="2"/>
                  </a:cxn>
                  <a:cxn ang="0">
                    <a:pos x="1" y="3"/>
                  </a:cxn>
                  <a:cxn ang="0">
                    <a:pos x="1" y="5"/>
                  </a:cxn>
                  <a:cxn ang="0">
                    <a:pos x="1" y="7"/>
                  </a:cxn>
                  <a:cxn ang="0">
                    <a:pos x="2" y="8"/>
                  </a:cxn>
                  <a:cxn ang="0">
                    <a:pos x="3" y="8"/>
                  </a:cxn>
                  <a:cxn ang="0">
                    <a:pos x="3" y="9"/>
                  </a:cxn>
                  <a:cxn ang="0">
                    <a:pos x="1" y="9"/>
                  </a:cxn>
                  <a:cxn ang="0">
                    <a:pos x="0" y="10"/>
                  </a:cxn>
                  <a:cxn ang="0">
                    <a:pos x="1" y="11"/>
                  </a:cxn>
                  <a:cxn ang="0">
                    <a:pos x="2" y="12"/>
                  </a:cxn>
                  <a:cxn ang="0">
                    <a:pos x="3" y="13"/>
                  </a:cxn>
                  <a:cxn ang="0">
                    <a:pos x="4" y="15"/>
                  </a:cxn>
                  <a:cxn ang="0">
                    <a:pos x="4" y="16"/>
                  </a:cxn>
                  <a:cxn ang="0">
                    <a:pos x="3" y="18"/>
                  </a:cxn>
                  <a:cxn ang="0">
                    <a:pos x="2" y="18"/>
                  </a:cxn>
                  <a:cxn ang="0">
                    <a:pos x="4" y="21"/>
                  </a:cxn>
                  <a:cxn ang="0">
                    <a:pos x="5" y="22"/>
                  </a:cxn>
                  <a:cxn ang="0">
                    <a:pos x="7" y="23"/>
                  </a:cxn>
                  <a:cxn ang="0">
                    <a:pos x="9" y="23"/>
                  </a:cxn>
                  <a:cxn ang="0">
                    <a:pos x="11" y="23"/>
                  </a:cxn>
                  <a:cxn ang="0">
                    <a:pos x="12" y="22"/>
                  </a:cxn>
                  <a:cxn ang="0">
                    <a:pos x="13" y="23"/>
                  </a:cxn>
                  <a:cxn ang="0">
                    <a:pos x="15" y="23"/>
                  </a:cxn>
                  <a:cxn ang="0">
                    <a:pos x="16" y="21"/>
                  </a:cxn>
                  <a:cxn ang="0">
                    <a:pos x="17" y="21"/>
                  </a:cxn>
                  <a:cxn ang="0">
                    <a:pos x="20" y="21"/>
                  </a:cxn>
                  <a:cxn ang="0">
                    <a:pos x="21" y="20"/>
                  </a:cxn>
                  <a:cxn ang="0">
                    <a:pos x="23" y="19"/>
                  </a:cxn>
                  <a:cxn ang="0">
                    <a:pos x="24" y="18"/>
                  </a:cxn>
                  <a:cxn ang="0">
                    <a:pos x="24" y="15"/>
                  </a:cxn>
                  <a:cxn ang="0">
                    <a:pos x="25" y="15"/>
                  </a:cxn>
                  <a:cxn ang="0">
                    <a:pos x="27" y="13"/>
                  </a:cxn>
                  <a:cxn ang="0">
                    <a:pos x="27" y="11"/>
                  </a:cxn>
                  <a:cxn ang="0">
                    <a:pos x="28" y="9"/>
                  </a:cxn>
                  <a:cxn ang="0">
                    <a:pos x="29" y="8"/>
                  </a:cxn>
                  <a:cxn ang="0">
                    <a:pos x="30" y="5"/>
                  </a:cxn>
                  <a:cxn ang="0">
                    <a:pos x="31" y="4"/>
                  </a:cxn>
                  <a:cxn ang="0">
                    <a:pos x="31" y="2"/>
                  </a:cxn>
                  <a:cxn ang="0">
                    <a:pos x="30" y="2"/>
                  </a:cxn>
                  <a:cxn ang="0">
                    <a:pos x="27" y="3"/>
                  </a:cxn>
                  <a:cxn ang="0">
                    <a:pos x="26" y="3"/>
                  </a:cxn>
                  <a:cxn ang="0">
                    <a:pos x="24" y="3"/>
                  </a:cxn>
                  <a:cxn ang="0">
                    <a:pos x="23" y="2"/>
                  </a:cxn>
                  <a:cxn ang="0">
                    <a:pos x="22" y="1"/>
                  </a:cxn>
                  <a:cxn ang="0">
                    <a:pos x="20" y="1"/>
                  </a:cxn>
                  <a:cxn ang="0">
                    <a:pos x="18" y="2"/>
                  </a:cxn>
                  <a:cxn ang="0">
                    <a:pos x="16" y="3"/>
                  </a:cxn>
                  <a:cxn ang="0">
                    <a:pos x="14" y="3"/>
                  </a:cxn>
                  <a:cxn ang="0">
                    <a:pos x="12" y="3"/>
                  </a:cxn>
                  <a:cxn ang="0">
                    <a:pos x="11" y="2"/>
                  </a:cxn>
                  <a:cxn ang="0">
                    <a:pos x="8" y="2"/>
                  </a:cxn>
                  <a:cxn ang="0">
                    <a:pos x="7" y="1"/>
                  </a:cxn>
                  <a:cxn ang="0">
                    <a:pos x="6" y="1"/>
                  </a:cxn>
                  <a:cxn ang="0">
                    <a:pos x="5" y="0"/>
                  </a:cxn>
                </a:cxnLst>
                <a:rect l="0" t="0" r="r" b="b"/>
                <a:pathLst>
                  <a:path w="31" h="23">
                    <a:moveTo>
                      <a:pt x="5" y="0"/>
                    </a:moveTo>
                    <a:lnTo>
                      <a:pt x="3" y="1"/>
                    </a:lnTo>
                    <a:lnTo>
                      <a:pt x="3" y="2"/>
                    </a:lnTo>
                    <a:lnTo>
                      <a:pt x="2" y="2"/>
                    </a:lnTo>
                    <a:lnTo>
                      <a:pt x="1" y="3"/>
                    </a:lnTo>
                    <a:lnTo>
                      <a:pt x="1" y="5"/>
                    </a:lnTo>
                    <a:lnTo>
                      <a:pt x="1" y="7"/>
                    </a:lnTo>
                    <a:lnTo>
                      <a:pt x="2" y="8"/>
                    </a:lnTo>
                    <a:lnTo>
                      <a:pt x="3" y="8"/>
                    </a:lnTo>
                    <a:lnTo>
                      <a:pt x="3" y="9"/>
                    </a:lnTo>
                    <a:lnTo>
                      <a:pt x="1" y="9"/>
                    </a:lnTo>
                    <a:lnTo>
                      <a:pt x="0" y="10"/>
                    </a:lnTo>
                    <a:lnTo>
                      <a:pt x="1" y="11"/>
                    </a:lnTo>
                    <a:lnTo>
                      <a:pt x="2" y="12"/>
                    </a:lnTo>
                    <a:lnTo>
                      <a:pt x="3" y="13"/>
                    </a:lnTo>
                    <a:lnTo>
                      <a:pt x="4" y="15"/>
                    </a:lnTo>
                    <a:lnTo>
                      <a:pt x="4" y="16"/>
                    </a:lnTo>
                    <a:lnTo>
                      <a:pt x="3" y="18"/>
                    </a:lnTo>
                    <a:lnTo>
                      <a:pt x="2" y="18"/>
                    </a:lnTo>
                    <a:lnTo>
                      <a:pt x="4" y="21"/>
                    </a:lnTo>
                    <a:lnTo>
                      <a:pt x="5" y="22"/>
                    </a:lnTo>
                    <a:lnTo>
                      <a:pt x="7" y="23"/>
                    </a:lnTo>
                    <a:lnTo>
                      <a:pt x="9" y="23"/>
                    </a:lnTo>
                    <a:lnTo>
                      <a:pt x="11" y="23"/>
                    </a:lnTo>
                    <a:lnTo>
                      <a:pt x="12" y="22"/>
                    </a:lnTo>
                    <a:lnTo>
                      <a:pt x="13" y="23"/>
                    </a:lnTo>
                    <a:lnTo>
                      <a:pt x="15" y="23"/>
                    </a:lnTo>
                    <a:lnTo>
                      <a:pt x="16" y="21"/>
                    </a:lnTo>
                    <a:lnTo>
                      <a:pt x="17" y="21"/>
                    </a:lnTo>
                    <a:lnTo>
                      <a:pt x="20" y="21"/>
                    </a:lnTo>
                    <a:lnTo>
                      <a:pt x="21" y="20"/>
                    </a:lnTo>
                    <a:lnTo>
                      <a:pt x="23" y="19"/>
                    </a:lnTo>
                    <a:lnTo>
                      <a:pt x="24" y="18"/>
                    </a:lnTo>
                    <a:lnTo>
                      <a:pt x="24" y="15"/>
                    </a:lnTo>
                    <a:lnTo>
                      <a:pt x="25" y="15"/>
                    </a:lnTo>
                    <a:lnTo>
                      <a:pt x="27" y="13"/>
                    </a:lnTo>
                    <a:lnTo>
                      <a:pt x="27" y="11"/>
                    </a:lnTo>
                    <a:lnTo>
                      <a:pt x="28" y="9"/>
                    </a:lnTo>
                    <a:lnTo>
                      <a:pt x="29" y="8"/>
                    </a:lnTo>
                    <a:lnTo>
                      <a:pt x="30" y="5"/>
                    </a:lnTo>
                    <a:lnTo>
                      <a:pt x="31" y="4"/>
                    </a:lnTo>
                    <a:lnTo>
                      <a:pt x="31" y="2"/>
                    </a:lnTo>
                    <a:lnTo>
                      <a:pt x="30" y="2"/>
                    </a:lnTo>
                    <a:lnTo>
                      <a:pt x="27" y="3"/>
                    </a:lnTo>
                    <a:lnTo>
                      <a:pt x="26" y="3"/>
                    </a:lnTo>
                    <a:lnTo>
                      <a:pt x="24" y="3"/>
                    </a:lnTo>
                    <a:lnTo>
                      <a:pt x="23" y="2"/>
                    </a:lnTo>
                    <a:lnTo>
                      <a:pt x="22" y="1"/>
                    </a:lnTo>
                    <a:lnTo>
                      <a:pt x="20" y="1"/>
                    </a:lnTo>
                    <a:lnTo>
                      <a:pt x="18" y="2"/>
                    </a:lnTo>
                    <a:lnTo>
                      <a:pt x="16" y="3"/>
                    </a:lnTo>
                    <a:lnTo>
                      <a:pt x="14" y="3"/>
                    </a:lnTo>
                    <a:lnTo>
                      <a:pt x="12" y="3"/>
                    </a:lnTo>
                    <a:lnTo>
                      <a:pt x="11" y="2"/>
                    </a:lnTo>
                    <a:lnTo>
                      <a:pt x="8" y="2"/>
                    </a:lnTo>
                    <a:lnTo>
                      <a:pt x="7" y="1"/>
                    </a:lnTo>
                    <a:lnTo>
                      <a:pt x="6" y="1"/>
                    </a:lnTo>
                    <a:lnTo>
                      <a:pt x="5"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4" name="Freeform 73"/>
              <p:cNvSpPr>
                <a:spLocks/>
              </p:cNvSpPr>
              <p:nvPr/>
            </p:nvSpPr>
            <p:spPr bwMode="auto">
              <a:xfrm>
                <a:off x="7880877" y="3974949"/>
                <a:ext cx="8901" cy="13345"/>
              </a:xfrm>
              <a:custGeom>
                <a:avLst/>
                <a:gdLst/>
                <a:ahLst/>
                <a:cxnLst>
                  <a:cxn ang="0">
                    <a:pos x="1" y="0"/>
                  </a:cxn>
                  <a:cxn ang="0">
                    <a:pos x="1" y="1"/>
                  </a:cxn>
                  <a:cxn ang="0">
                    <a:pos x="0" y="1"/>
                  </a:cxn>
                  <a:cxn ang="0">
                    <a:pos x="0" y="2"/>
                  </a:cxn>
                  <a:cxn ang="0">
                    <a:pos x="1" y="2"/>
                  </a:cxn>
                  <a:cxn ang="0">
                    <a:pos x="1" y="3"/>
                  </a:cxn>
                  <a:cxn ang="0">
                    <a:pos x="2" y="3"/>
                  </a:cxn>
                  <a:cxn ang="0">
                    <a:pos x="2" y="2"/>
                  </a:cxn>
                  <a:cxn ang="0">
                    <a:pos x="2" y="1"/>
                  </a:cxn>
                  <a:cxn ang="0">
                    <a:pos x="2" y="0"/>
                  </a:cxn>
                  <a:cxn ang="0">
                    <a:pos x="1" y="0"/>
                  </a:cxn>
                </a:cxnLst>
                <a:rect l="0" t="0" r="r" b="b"/>
                <a:pathLst>
                  <a:path w="2" h="3">
                    <a:moveTo>
                      <a:pt x="1" y="0"/>
                    </a:moveTo>
                    <a:lnTo>
                      <a:pt x="1" y="1"/>
                    </a:lnTo>
                    <a:lnTo>
                      <a:pt x="0" y="1"/>
                    </a:lnTo>
                    <a:lnTo>
                      <a:pt x="0" y="2"/>
                    </a:lnTo>
                    <a:lnTo>
                      <a:pt x="1" y="2"/>
                    </a:lnTo>
                    <a:lnTo>
                      <a:pt x="1" y="3"/>
                    </a:lnTo>
                    <a:lnTo>
                      <a:pt x="2" y="3"/>
                    </a:lnTo>
                    <a:lnTo>
                      <a:pt x="2" y="2"/>
                    </a:lnTo>
                    <a:lnTo>
                      <a:pt x="2" y="1"/>
                    </a:lnTo>
                    <a:lnTo>
                      <a:pt x="2" y="0"/>
                    </a:lnTo>
                    <a:lnTo>
                      <a:pt x="1"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55" name="Freeform 74"/>
              <p:cNvSpPr>
                <a:spLocks/>
              </p:cNvSpPr>
              <p:nvPr/>
            </p:nvSpPr>
            <p:spPr bwMode="auto">
              <a:xfrm>
                <a:off x="7958760" y="3939363"/>
                <a:ext cx="17802" cy="8897"/>
              </a:xfrm>
              <a:custGeom>
                <a:avLst/>
                <a:gdLst/>
                <a:ahLst/>
                <a:cxnLst>
                  <a:cxn ang="0">
                    <a:pos x="1" y="1"/>
                  </a:cxn>
                  <a:cxn ang="0">
                    <a:pos x="0" y="1"/>
                  </a:cxn>
                  <a:cxn ang="0">
                    <a:pos x="1" y="2"/>
                  </a:cxn>
                  <a:cxn ang="0">
                    <a:pos x="2" y="2"/>
                  </a:cxn>
                  <a:cxn ang="0">
                    <a:pos x="3" y="2"/>
                  </a:cxn>
                  <a:cxn ang="0">
                    <a:pos x="4" y="1"/>
                  </a:cxn>
                  <a:cxn ang="0">
                    <a:pos x="3" y="1"/>
                  </a:cxn>
                  <a:cxn ang="0">
                    <a:pos x="2" y="0"/>
                  </a:cxn>
                  <a:cxn ang="0">
                    <a:pos x="1" y="1"/>
                  </a:cxn>
                </a:cxnLst>
                <a:rect l="0" t="0" r="r" b="b"/>
                <a:pathLst>
                  <a:path w="4" h="2">
                    <a:moveTo>
                      <a:pt x="1" y="1"/>
                    </a:moveTo>
                    <a:lnTo>
                      <a:pt x="0" y="1"/>
                    </a:lnTo>
                    <a:lnTo>
                      <a:pt x="1" y="2"/>
                    </a:lnTo>
                    <a:lnTo>
                      <a:pt x="2" y="2"/>
                    </a:lnTo>
                    <a:lnTo>
                      <a:pt x="3" y="2"/>
                    </a:lnTo>
                    <a:lnTo>
                      <a:pt x="4" y="1"/>
                    </a:lnTo>
                    <a:lnTo>
                      <a:pt x="3" y="1"/>
                    </a:lnTo>
                    <a:lnTo>
                      <a:pt x="2" y="0"/>
                    </a:lnTo>
                    <a:lnTo>
                      <a:pt x="1"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6" name="Freeform 75"/>
              <p:cNvSpPr>
                <a:spLocks/>
              </p:cNvSpPr>
              <p:nvPr/>
            </p:nvSpPr>
            <p:spPr bwMode="auto">
              <a:xfrm>
                <a:off x="7940958" y="3943811"/>
                <a:ext cx="13351" cy="8897"/>
              </a:xfrm>
              <a:custGeom>
                <a:avLst/>
                <a:gdLst/>
                <a:ahLst/>
                <a:cxnLst>
                  <a:cxn ang="0">
                    <a:pos x="0" y="1"/>
                  </a:cxn>
                  <a:cxn ang="0">
                    <a:pos x="0" y="1"/>
                  </a:cxn>
                  <a:cxn ang="0">
                    <a:pos x="1" y="1"/>
                  </a:cxn>
                  <a:cxn ang="0">
                    <a:pos x="2" y="2"/>
                  </a:cxn>
                  <a:cxn ang="0">
                    <a:pos x="3" y="1"/>
                  </a:cxn>
                  <a:cxn ang="0">
                    <a:pos x="3" y="0"/>
                  </a:cxn>
                  <a:cxn ang="0">
                    <a:pos x="2" y="0"/>
                  </a:cxn>
                  <a:cxn ang="0">
                    <a:pos x="1" y="0"/>
                  </a:cxn>
                  <a:cxn ang="0">
                    <a:pos x="0" y="0"/>
                  </a:cxn>
                  <a:cxn ang="0">
                    <a:pos x="0" y="1"/>
                  </a:cxn>
                </a:cxnLst>
                <a:rect l="0" t="0" r="r" b="b"/>
                <a:pathLst>
                  <a:path w="3" h="2">
                    <a:moveTo>
                      <a:pt x="0" y="1"/>
                    </a:moveTo>
                    <a:lnTo>
                      <a:pt x="0" y="1"/>
                    </a:lnTo>
                    <a:lnTo>
                      <a:pt x="1" y="1"/>
                    </a:lnTo>
                    <a:lnTo>
                      <a:pt x="2" y="2"/>
                    </a:lnTo>
                    <a:lnTo>
                      <a:pt x="3" y="1"/>
                    </a:lnTo>
                    <a:lnTo>
                      <a:pt x="3" y="0"/>
                    </a:lnTo>
                    <a:lnTo>
                      <a:pt x="2" y="0"/>
                    </a:lnTo>
                    <a:lnTo>
                      <a:pt x="1" y="0"/>
                    </a:lnTo>
                    <a:lnTo>
                      <a:pt x="0" y="0"/>
                    </a:lnTo>
                    <a:lnTo>
                      <a:pt x="0" y="1"/>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7" name="Freeform 76"/>
              <p:cNvSpPr>
                <a:spLocks/>
              </p:cNvSpPr>
              <p:nvPr/>
            </p:nvSpPr>
            <p:spPr bwMode="auto">
              <a:xfrm>
                <a:off x="8283642" y="3376657"/>
                <a:ext cx="4450" cy="6673"/>
              </a:xfrm>
              <a:custGeom>
                <a:avLst/>
                <a:gdLst/>
                <a:ahLst/>
                <a:cxnLst>
                  <a:cxn ang="0">
                    <a:pos x="0" y="0"/>
                  </a:cxn>
                  <a:cxn ang="0">
                    <a:pos x="0" y="1"/>
                  </a:cxn>
                  <a:cxn ang="0">
                    <a:pos x="0" y="1"/>
                  </a:cxn>
                  <a:cxn ang="0">
                    <a:pos x="1" y="1"/>
                  </a:cxn>
                  <a:cxn ang="0">
                    <a:pos x="1" y="0"/>
                  </a:cxn>
                  <a:cxn ang="0">
                    <a:pos x="0" y="0"/>
                  </a:cxn>
                </a:cxnLst>
                <a:rect l="0" t="0" r="r" b="b"/>
                <a:pathLst>
                  <a:path w="1" h="1">
                    <a:moveTo>
                      <a:pt x="0" y="0"/>
                    </a:moveTo>
                    <a:lnTo>
                      <a:pt x="0" y="1"/>
                    </a:lnTo>
                    <a:lnTo>
                      <a:pt x="0" y="1"/>
                    </a:lnTo>
                    <a:lnTo>
                      <a:pt x="1" y="1"/>
                    </a:lnTo>
                    <a:lnTo>
                      <a:pt x="1" y="0"/>
                    </a:lnTo>
                    <a:lnTo>
                      <a:pt x="0" y="0"/>
                    </a:lnTo>
                    <a:close/>
                  </a:path>
                </a:pathLst>
              </a:custGeom>
              <a:solidFill>
                <a:schemeClr val="bg1">
                  <a:lumMod val="85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58" name="Freeform 77"/>
              <p:cNvSpPr>
                <a:spLocks/>
              </p:cNvSpPr>
              <p:nvPr/>
            </p:nvSpPr>
            <p:spPr bwMode="auto">
              <a:xfrm>
                <a:off x="8283642" y="3376657"/>
                <a:ext cx="4450" cy="6673"/>
              </a:xfrm>
              <a:custGeom>
                <a:avLst/>
                <a:gdLst/>
                <a:ahLst/>
                <a:cxnLst>
                  <a:cxn ang="0">
                    <a:pos x="0" y="0"/>
                  </a:cxn>
                  <a:cxn ang="0">
                    <a:pos x="0" y="1"/>
                  </a:cxn>
                  <a:cxn ang="0">
                    <a:pos x="0" y="1"/>
                  </a:cxn>
                  <a:cxn ang="0">
                    <a:pos x="1" y="1"/>
                  </a:cxn>
                  <a:cxn ang="0">
                    <a:pos x="1" y="0"/>
                  </a:cxn>
                  <a:cxn ang="0">
                    <a:pos x="0" y="0"/>
                  </a:cxn>
                </a:cxnLst>
                <a:rect l="0" t="0" r="r" b="b"/>
                <a:pathLst>
                  <a:path w="1" h="1">
                    <a:moveTo>
                      <a:pt x="0" y="0"/>
                    </a:moveTo>
                    <a:lnTo>
                      <a:pt x="0" y="1"/>
                    </a:lnTo>
                    <a:lnTo>
                      <a:pt x="0" y="1"/>
                    </a:lnTo>
                    <a:lnTo>
                      <a:pt x="1" y="1"/>
                    </a:lnTo>
                    <a:lnTo>
                      <a:pt x="1" y="0"/>
                    </a:lnTo>
                    <a:lnTo>
                      <a:pt x="0" y="0"/>
                    </a:lnTo>
                    <a:close/>
                  </a:path>
                </a:pathLst>
              </a:custGeom>
              <a:solidFill>
                <a:schemeClr val="bg1">
                  <a:lumMod val="85000"/>
                </a:schemeClr>
              </a:solidFill>
              <a:ln w="0">
                <a:solidFill>
                  <a:schemeClr val="bg1"/>
                </a:solidFill>
                <a:prstDash val="solid"/>
                <a:round/>
                <a:headEnd/>
                <a:tailEnd/>
              </a:ln>
            </p:spPr>
            <p:txBody>
              <a:bodyPr/>
              <a:lstStyle/>
              <a:p>
                <a:pPr>
                  <a:defRPr/>
                </a:pPr>
                <a:endParaRPr lang="en-US" sz="1000" dirty="0">
                  <a:solidFill>
                    <a:prstClr val="black"/>
                  </a:solidFill>
                </a:endParaRPr>
              </a:p>
            </p:txBody>
          </p:sp>
          <p:sp>
            <p:nvSpPr>
              <p:cNvPr id="359" name="Freeform 78"/>
              <p:cNvSpPr>
                <a:spLocks/>
              </p:cNvSpPr>
              <p:nvPr/>
            </p:nvSpPr>
            <p:spPr bwMode="auto">
              <a:xfrm>
                <a:off x="8341498" y="3176485"/>
                <a:ext cx="84558" cy="111207"/>
              </a:xfrm>
              <a:custGeom>
                <a:avLst/>
                <a:gdLst/>
                <a:ahLst/>
                <a:cxnLst>
                  <a:cxn ang="0">
                    <a:pos x="51" y="29"/>
                  </a:cxn>
                  <a:cxn ang="0">
                    <a:pos x="44" y="20"/>
                  </a:cxn>
                  <a:cxn ang="0">
                    <a:pos x="32" y="14"/>
                  </a:cxn>
                  <a:cxn ang="0">
                    <a:pos x="23" y="8"/>
                  </a:cxn>
                  <a:cxn ang="0">
                    <a:pos x="15" y="0"/>
                  </a:cxn>
                  <a:cxn ang="0">
                    <a:pos x="15" y="11"/>
                  </a:cxn>
                  <a:cxn ang="0">
                    <a:pos x="15" y="26"/>
                  </a:cxn>
                  <a:cxn ang="0">
                    <a:pos x="0" y="26"/>
                  </a:cxn>
                  <a:cxn ang="0">
                    <a:pos x="3" y="42"/>
                  </a:cxn>
                  <a:cxn ang="0">
                    <a:pos x="6" y="54"/>
                  </a:cxn>
                  <a:cxn ang="0">
                    <a:pos x="18" y="66"/>
                  </a:cxn>
                  <a:cxn ang="0">
                    <a:pos x="18" y="50"/>
                  </a:cxn>
                  <a:cxn ang="0">
                    <a:pos x="29" y="50"/>
                  </a:cxn>
                  <a:cxn ang="0">
                    <a:pos x="33" y="39"/>
                  </a:cxn>
                  <a:cxn ang="0">
                    <a:pos x="51" y="29"/>
                  </a:cxn>
                </a:cxnLst>
                <a:rect l="0" t="0" r="r" b="b"/>
                <a:pathLst>
                  <a:path w="51" h="66">
                    <a:moveTo>
                      <a:pt x="51" y="29"/>
                    </a:moveTo>
                    <a:lnTo>
                      <a:pt x="44" y="20"/>
                    </a:lnTo>
                    <a:lnTo>
                      <a:pt x="32" y="14"/>
                    </a:lnTo>
                    <a:lnTo>
                      <a:pt x="23" y="8"/>
                    </a:lnTo>
                    <a:lnTo>
                      <a:pt x="15" y="0"/>
                    </a:lnTo>
                    <a:lnTo>
                      <a:pt x="15" y="11"/>
                    </a:lnTo>
                    <a:lnTo>
                      <a:pt x="15" y="26"/>
                    </a:lnTo>
                    <a:lnTo>
                      <a:pt x="0" y="26"/>
                    </a:lnTo>
                    <a:lnTo>
                      <a:pt x="3" y="42"/>
                    </a:lnTo>
                    <a:lnTo>
                      <a:pt x="6" y="54"/>
                    </a:lnTo>
                    <a:lnTo>
                      <a:pt x="18" y="66"/>
                    </a:lnTo>
                    <a:lnTo>
                      <a:pt x="18" y="50"/>
                    </a:lnTo>
                    <a:lnTo>
                      <a:pt x="29" y="50"/>
                    </a:lnTo>
                    <a:lnTo>
                      <a:pt x="33" y="39"/>
                    </a:lnTo>
                    <a:lnTo>
                      <a:pt x="51" y="29"/>
                    </a:lnTo>
                    <a:close/>
                  </a:path>
                </a:pathLst>
              </a:custGeom>
              <a:solidFill>
                <a:schemeClr val="bg1">
                  <a:lumMod val="85000"/>
                </a:schemeClr>
              </a:solidFill>
              <a:ln w="6350" cmpd="sng">
                <a:solidFill>
                  <a:schemeClr val="bg1"/>
                </a:solidFill>
                <a:round/>
                <a:headEnd/>
                <a:tailEnd/>
              </a:ln>
              <a:effectLst/>
            </p:spPr>
            <p:txBody>
              <a:bodyPr/>
              <a:lstStyle/>
              <a:p>
                <a:pPr>
                  <a:defRPr/>
                </a:pPr>
                <a:endParaRPr lang="en-US" sz="1000" dirty="0">
                  <a:solidFill>
                    <a:prstClr val="black"/>
                  </a:solidFill>
                </a:endParaRPr>
              </a:p>
            </p:txBody>
          </p:sp>
          <p:sp>
            <p:nvSpPr>
              <p:cNvPr id="360" name="Freeform 79"/>
              <p:cNvSpPr>
                <a:spLocks/>
              </p:cNvSpPr>
              <p:nvPr/>
            </p:nvSpPr>
            <p:spPr bwMode="auto">
              <a:xfrm>
                <a:off x="6305422" y="2157833"/>
                <a:ext cx="2249697" cy="2404287"/>
              </a:xfrm>
              <a:custGeom>
                <a:avLst/>
                <a:gdLst/>
                <a:ahLst/>
                <a:cxnLst>
                  <a:cxn ang="0">
                    <a:pos x="471" y="223"/>
                  </a:cxn>
                  <a:cxn ang="0">
                    <a:pos x="488" y="196"/>
                  </a:cxn>
                  <a:cxn ang="0">
                    <a:pos x="485" y="169"/>
                  </a:cxn>
                  <a:cxn ang="0">
                    <a:pos x="460" y="153"/>
                  </a:cxn>
                  <a:cxn ang="0">
                    <a:pos x="444" y="134"/>
                  </a:cxn>
                  <a:cxn ang="0">
                    <a:pos x="421" y="120"/>
                  </a:cxn>
                  <a:cxn ang="0">
                    <a:pos x="398" y="117"/>
                  </a:cxn>
                  <a:cxn ang="0">
                    <a:pos x="379" y="112"/>
                  </a:cxn>
                  <a:cxn ang="0">
                    <a:pos x="369" y="113"/>
                  </a:cxn>
                  <a:cxn ang="0">
                    <a:pos x="366" y="99"/>
                  </a:cxn>
                  <a:cxn ang="0">
                    <a:pos x="350" y="90"/>
                  </a:cxn>
                  <a:cxn ang="0">
                    <a:pos x="327" y="95"/>
                  </a:cxn>
                  <a:cxn ang="0">
                    <a:pos x="300" y="100"/>
                  </a:cxn>
                  <a:cxn ang="0">
                    <a:pos x="279" y="94"/>
                  </a:cxn>
                  <a:cxn ang="0">
                    <a:pos x="302" y="59"/>
                  </a:cxn>
                  <a:cxn ang="0">
                    <a:pos x="285" y="25"/>
                  </a:cxn>
                  <a:cxn ang="0">
                    <a:pos x="263" y="43"/>
                  </a:cxn>
                  <a:cxn ang="0">
                    <a:pos x="231" y="40"/>
                  </a:cxn>
                  <a:cxn ang="0">
                    <a:pos x="200" y="47"/>
                  </a:cxn>
                  <a:cxn ang="0">
                    <a:pos x="174" y="33"/>
                  </a:cxn>
                  <a:cxn ang="0">
                    <a:pos x="171" y="9"/>
                  </a:cxn>
                  <a:cxn ang="0">
                    <a:pos x="164" y="7"/>
                  </a:cxn>
                  <a:cxn ang="0">
                    <a:pos x="146" y="16"/>
                  </a:cxn>
                  <a:cxn ang="0">
                    <a:pos x="126" y="18"/>
                  </a:cxn>
                  <a:cxn ang="0">
                    <a:pos x="120" y="34"/>
                  </a:cxn>
                  <a:cxn ang="0">
                    <a:pos x="121" y="48"/>
                  </a:cxn>
                  <a:cxn ang="0">
                    <a:pos x="82" y="54"/>
                  </a:cxn>
                  <a:cxn ang="0">
                    <a:pos x="55" y="61"/>
                  </a:cxn>
                  <a:cxn ang="0">
                    <a:pos x="54" y="89"/>
                  </a:cxn>
                  <a:cxn ang="0">
                    <a:pos x="17" y="140"/>
                  </a:cxn>
                  <a:cxn ang="0">
                    <a:pos x="0" y="180"/>
                  </a:cxn>
                  <a:cxn ang="0">
                    <a:pos x="27" y="210"/>
                  </a:cxn>
                  <a:cxn ang="0">
                    <a:pos x="72" y="221"/>
                  </a:cxn>
                  <a:cxn ang="0">
                    <a:pos x="98" y="204"/>
                  </a:cxn>
                  <a:cxn ang="0">
                    <a:pos x="112" y="232"/>
                  </a:cxn>
                  <a:cxn ang="0">
                    <a:pos x="139" y="243"/>
                  </a:cxn>
                  <a:cxn ang="0">
                    <a:pos x="168" y="258"/>
                  </a:cxn>
                  <a:cxn ang="0">
                    <a:pos x="194" y="296"/>
                  </a:cxn>
                  <a:cxn ang="0">
                    <a:pos x="196" y="334"/>
                  </a:cxn>
                  <a:cxn ang="0">
                    <a:pos x="205" y="369"/>
                  </a:cxn>
                  <a:cxn ang="0">
                    <a:pos x="227" y="390"/>
                  </a:cxn>
                  <a:cxn ang="0">
                    <a:pos x="241" y="414"/>
                  </a:cxn>
                  <a:cxn ang="0">
                    <a:pos x="233" y="440"/>
                  </a:cxn>
                  <a:cxn ang="0">
                    <a:pos x="218" y="483"/>
                  </a:cxn>
                  <a:cxn ang="0">
                    <a:pos x="253" y="516"/>
                  </a:cxn>
                  <a:cxn ang="0">
                    <a:pos x="254" y="512"/>
                  </a:cxn>
                  <a:cxn ang="0">
                    <a:pos x="264" y="493"/>
                  </a:cxn>
                  <a:cxn ang="0">
                    <a:pos x="273" y="479"/>
                  </a:cxn>
                  <a:cxn ang="0">
                    <a:pos x="270" y="490"/>
                  </a:cxn>
                  <a:cxn ang="0">
                    <a:pos x="274" y="490"/>
                  </a:cxn>
                  <a:cxn ang="0">
                    <a:pos x="299" y="458"/>
                  </a:cxn>
                  <a:cxn ang="0">
                    <a:pos x="303" y="438"/>
                  </a:cxn>
                  <a:cxn ang="0">
                    <a:pos x="309" y="415"/>
                  </a:cxn>
                  <a:cxn ang="0">
                    <a:pos x="333" y="398"/>
                  </a:cxn>
                  <a:cxn ang="0">
                    <a:pos x="352" y="392"/>
                  </a:cxn>
                  <a:cxn ang="0">
                    <a:pos x="367" y="389"/>
                  </a:cxn>
                  <a:cxn ang="0">
                    <a:pos x="384" y="386"/>
                  </a:cxn>
                  <a:cxn ang="0">
                    <a:pos x="398" y="368"/>
                  </a:cxn>
                  <a:cxn ang="0">
                    <a:pos x="414" y="348"/>
                  </a:cxn>
                  <a:cxn ang="0">
                    <a:pos x="424" y="324"/>
                  </a:cxn>
                  <a:cxn ang="0">
                    <a:pos x="427" y="285"/>
                  </a:cxn>
                  <a:cxn ang="0">
                    <a:pos x="432" y="264"/>
                  </a:cxn>
                  <a:cxn ang="0">
                    <a:pos x="445" y="253"/>
                  </a:cxn>
                </a:cxnLst>
                <a:rect l="0" t="0" r="r" b="b"/>
                <a:pathLst>
                  <a:path w="490" h="524">
                    <a:moveTo>
                      <a:pt x="450" y="243"/>
                    </a:moveTo>
                    <a:lnTo>
                      <a:pt x="450" y="241"/>
                    </a:lnTo>
                    <a:lnTo>
                      <a:pt x="450" y="240"/>
                    </a:lnTo>
                    <a:lnTo>
                      <a:pt x="452" y="240"/>
                    </a:lnTo>
                    <a:lnTo>
                      <a:pt x="454" y="240"/>
                    </a:lnTo>
                    <a:lnTo>
                      <a:pt x="454" y="238"/>
                    </a:lnTo>
                    <a:lnTo>
                      <a:pt x="455" y="236"/>
                    </a:lnTo>
                    <a:lnTo>
                      <a:pt x="456" y="234"/>
                    </a:lnTo>
                    <a:lnTo>
                      <a:pt x="457" y="233"/>
                    </a:lnTo>
                    <a:lnTo>
                      <a:pt x="458" y="233"/>
                    </a:lnTo>
                    <a:lnTo>
                      <a:pt x="457" y="235"/>
                    </a:lnTo>
                    <a:lnTo>
                      <a:pt x="459" y="233"/>
                    </a:lnTo>
                    <a:lnTo>
                      <a:pt x="461" y="233"/>
                    </a:lnTo>
                    <a:lnTo>
                      <a:pt x="463" y="232"/>
                    </a:lnTo>
                    <a:lnTo>
                      <a:pt x="464" y="231"/>
                    </a:lnTo>
                    <a:lnTo>
                      <a:pt x="466" y="230"/>
                    </a:lnTo>
                    <a:lnTo>
                      <a:pt x="467" y="228"/>
                    </a:lnTo>
                    <a:lnTo>
                      <a:pt x="469" y="227"/>
                    </a:lnTo>
                    <a:lnTo>
                      <a:pt x="470" y="225"/>
                    </a:lnTo>
                    <a:lnTo>
                      <a:pt x="471" y="223"/>
                    </a:lnTo>
                    <a:lnTo>
                      <a:pt x="473" y="221"/>
                    </a:lnTo>
                    <a:lnTo>
                      <a:pt x="474" y="221"/>
                    </a:lnTo>
                    <a:lnTo>
                      <a:pt x="475" y="219"/>
                    </a:lnTo>
                    <a:lnTo>
                      <a:pt x="476" y="218"/>
                    </a:lnTo>
                    <a:lnTo>
                      <a:pt x="477" y="218"/>
                    </a:lnTo>
                    <a:lnTo>
                      <a:pt x="478" y="217"/>
                    </a:lnTo>
                    <a:lnTo>
                      <a:pt x="480" y="216"/>
                    </a:lnTo>
                    <a:lnTo>
                      <a:pt x="480" y="214"/>
                    </a:lnTo>
                    <a:lnTo>
                      <a:pt x="481" y="212"/>
                    </a:lnTo>
                    <a:lnTo>
                      <a:pt x="482" y="211"/>
                    </a:lnTo>
                    <a:lnTo>
                      <a:pt x="482" y="210"/>
                    </a:lnTo>
                    <a:lnTo>
                      <a:pt x="483" y="209"/>
                    </a:lnTo>
                    <a:lnTo>
                      <a:pt x="484" y="207"/>
                    </a:lnTo>
                    <a:lnTo>
                      <a:pt x="485" y="207"/>
                    </a:lnTo>
                    <a:lnTo>
                      <a:pt x="485" y="205"/>
                    </a:lnTo>
                    <a:lnTo>
                      <a:pt x="486" y="205"/>
                    </a:lnTo>
                    <a:lnTo>
                      <a:pt x="486" y="203"/>
                    </a:lnTo>
                    <a:lnTo>
                      <a:pt x="487" y="200"/>
                    </a:lnTo>
                    <a:lnTo>
                      <a:pt x="487" y="198"/>
                    </a:lnTo>
                    <a:cubicBezTo>
                      <a:pt x="487" y="197"/>
                      <a:pt x="488" y="196"/>
                      <a:pt x="488" y="196"/>
                    </a:cubicBezTo>
                    <a:lnTo>
                      <a:pt x="488" y="194"/>
                    </a:lnTo>
                    <a:lnTo>
                      <a:pt x="488" y="194"/>
                    </a:lnTo>
                    <a:lnTo>
                      <a:pt x="489" y="193"/>
                    </a:lnTo>
                    <a:lnTo>
                      <a:pt x="489" y="192"/>
                    </a:lnTo>
                    <a:lnTo>
                      <a:pt x="489" y="190"/>
                    </a:lnTo>
                    <a:lnTo>
                      <a:pt x="490" y="189"/>
                    </a:lnTo>
                    <a:lnTo>
                      <a:pt x="490" y="187"/>
                    </a:lnTo>
                    <a:lnTo>
                      <a:pt x="489" y="185"/>
                    </a:lnTo>
                    <a:lnTo>
                      <a:pt x="488" y="184"/>
                    </a:lnTo>
                    <a:lnTo>
                      <a:pt x="488" y="183"/>
                    </a:lnTo>
                    <a:lnTo>
                      <a:pt x="487" y="181"/>
                    </a:lnTo>
                    <a:lnTo>
                      <a:pt x="487" y="179"/>
                    </a:lnTo>
                    <a:lnTo>
                      <a:pt x="487" y="178"/>
                    </a:lnTo>
                    <a:lnTo>
                      <a:pt x="487" y="176"/>
                    </a:lnTo>
                    <a:lnTo>
                      <a:pt x="488" y="175"/>
                    </a:lnTo>
                    <a:lnTo>
                      <a:pt x="487" y="174"/>
                    </a:lnTo>
                    <a:lnTo>
                      <a:pt x="486" y="173"/>
                    </a:lnTo>
                    <a:lnTo>
                      <a:pt x="486" y="171"/>
                    </a:lnTo>
                    <a:lnTo>
                      <a:pt x="485" y="171"/>
                    </a:lnTo>
                    <a:lnTo>
                      <a:pt x="485" y="169"/>
                    </a:lnTo>
                    <a:lnTo>
                      <a:pt x="485" y="168"/>
                    </a:lnTo>
                    <a:cubicBezTo>
                      <a:pt x="485" y="167"/>
                      <a:pt x="485" y="166"/>
                      <a:pt x="485" y="166"/>
                    </a:cubicBezTo>
                    <a:lnTo>
                      <a:pt x="485" y="164"/>
                    </a:lnTo>
                    <a:lnTo>
                      <a:pt x="485" y="162"/>
                    </a:lnTo>
                    <a:lnTo>
                      <a:pt x="484" y="161"/>
                    </a:lnTo>
                    <a:lnTo>
                      <a:pt x="483" y="159"/>
                    </a:lnTo>
                    <a:lnTo>
                      <a:pt x="481" y="158"/>
                    </a:lnTo>
                    <a:lnTo>
                      <a:pt x="480" y="158"/>
                    </a:lnTo>
                    <a:lnTo>
                      <a:pt x="478" y="156"/>
                    </a:lnTo>
                    <a:lnTo>
                      <a:pt x="476" y="157"/>
                    </a:lnTo>
                    <a:lnTo>
                      <a:pt x="475" y="155"/>
                    </a:lnTo>
                    <a:lnTo>
                      <a:pt x="474" y="157"/>
                    </a:lnTo>
                    <a:lnTo>
                      <a:pt x="471" y="157"/>
                    </a:lnTo>
                    <a:lnTo>
                      <a:pt x="470" y="156"/>
                    </a:lnTo>
                    <a:lnTo>
                      <a:pt x="469" y="155"/>
                    </a:lnTo>
                    <a:lnTo>
                      <a:pt x="468" y="156"/>
                    </a:lnTo>
                    <a:lnTo>
                      <a:pt x="466" y="155"/>
                    </a:lnTo>
                    <a:lnTo>
                      <a:pt x="464" y="153"/>
                    </a:lnTo>
                    <a:lnTo>
                      <a:pt x="462" y="152"/>
                    </a:lnTo>
                    <a:lnTo>
                      <a:pt x="460" y="153"/>
                    </a:lnTo>
                    <a:lnTo>
                      <a:pt x="460" y="152"/>
                    </a:lnTo>
                    <a:lnTo>
                      <a:pt x="459" y="151"/>
                    </a:lnTo>
                    <a:lnTo>
                      <a:pt x="459" y="150"/>
                    </a:lnTo>
                    <a:lnTo>
                      <a:pt x="458" y="149"/>
                    </a:lnTo>
                    <a:lnTo>
                      <a:pt x="457" y="148"/>
                    </a:lnTo>
                    <a:lnTo>
                      <a:pt x="456" y="148"/>
                    </a:lnTo>
                    <a:lnTo>
                      <a:pt x="455" y="147"/>
                    </a:lnTo>
                    <a:lnTo>
                      <a:pt x="455" y="146"/>
                    </a:lnTo>
                    <a:lnTo>
                      <a:pt x="456" y="146"/>
                    </a:lnTo>
                    <a:lnTo>
                      <a:pt x="456" y="145"/>
                    </a:lnTo>
                    <a:lnTo>
                      <a:pt x="455" y="145"/>
                    </a:lnTo>
                    <a:lnTo>
                      <a:pt x="453" y="145"/>
                    </a:lnTo>
                    <a:lnTo>
                      <a:pt x="451" y="143"/>
                    </a:lnTo>
                    <a:lnTo>
                      <a:pt x="450" y="142"/>
                    </a:lnTo>
                    <a:lnTo>
                      <a:pt x="449" y="141"/>
                    </a:lnTo>
                    <a:lnTo>
                      <a:pt x="449" y="139"/>
                    </a:lnTo>
                    <a:lnTo>
                      <a:pt x="447" y="138"/>
                    </a:lnTo>
                    <a:lnTo>
                      <a:pt x="446" y="137"/>
                    </a:lnTo>
                    <a:lnTo>
                      <a:pt x="446" y="136"/>
                    </a:lnTo>
                    <a:lnTo>
                      <a:pt x="444" y="134"/>
                    </a:lnTo>
                    <a:lnTo>
                      <a:pt x="444" y="134"/>
                    </a:lnTo>
                    <a:lnTo>
                      <a:pt x="443" y="133"/>
                    </a:lnTo>
                    <a:lnTo>
                      <a:pt x="442" y="132"/>
                    </a:lnTo>
                    <a:lnTo>
                      <a:pt x="441" y="131"/>
                    </a:lnTo>
                    <a:lnTo>
                      <a:pt x="440" y="130"/>
                    </a:lnTo>
                    <a:lnTo>
                      <a:pt x="437" y="129"/>
                    </a:lnTo>
                    <a:lnTo>
                      <a:pt x="436" y="128"/>
                    </a:lnTo>
                    <a:lnTo>
                      <a:pt x="436" y="127"/>
                    </a:lnTo>
                    <a:lnTo>
                      <a:pt x="436" y="126"/>
                    </a:lnTo>
                    <a:lnTo>
                      <a:pt x="435" y="126"/>
                    </a:lnTo>
                    <a:lnTo>
                      <a:pt x="433" y="126"/>
                    </a:lnTo>
                    <a:lnTo>
                      <a:pt x="433" y="124"/>
                    </a:lnTo>
                    <a:lnTo>
                      <a:pt x="432" y="123"/>
                    </a:lnTo>
                    <a:lnTo>
                      <a:pt x="430" y="122"/>
                    </a:lnTo>
                    <a:lnTo>
                      <a:pt x="428" y="121"/>
                    </a:lnTo>
                    <a:lnTo>
                      <a:pt x="427" y="121"/>
                    </a:lnTo>
                    <a:lnTo>
                      <a:pt x="427" y="120"/>
                    </a:lnTo>
                    <a:lnTo>
                      <a:pt x="424" y="120"/>
                    </a:lnTo>
                    <a:lnTo>
                      <a:pt x="423" y="120"/>
                    </a:lnTo>
                    <a:lnTo>
                      <a:pt x="421" y="120"/>
                    </a:lnTo>
                    <a:lnTo>
                      <a:pt x="419" y="120"/>
                    </a:lnTo>
                    <a:lnTo>
                      <a:pt x="418" y="120"/>
                    </a:lnTo>
                    <a:lnTo>
                      <a:pt x="416" y="120"/>
                    </a:lnTo>
                    <a:lnTo>
                      <a:pt x="415" y="120"/>
                    </a:lnTo>
                    <a:lnTo>
                      <a:pt x="413" y="119"/>
                    </a:lnTo>
                    <a:lnTo>
                      <a:pt x="413" y="121"/>
                    </a:lnTo>
                    <a:lnTo>
                      <a:pt x="412" y="121"/>
                    </a:lnTo>
                    <a:lnTo>
                      <a:pt x="410" y="121"/>
                    </a:lnTo>
                    <a:lnTo>
                      <a:pt x="408" y="120"/>
                    </a:lnTo>
                    <a:lnTo>
                      <a:pt x="408" y="119"/>
                    </a:lnTo>
                    <a:lnTo>
                      <a:pt x="407" y="119"/>
                    </a:lnTo>
                    <a:lnTo>
                      <a:pt x="406" y="118"/>
                    </a:lnTo>
                    <a:lnTo>
                      <a:pt x="405" y="118"/>
                    </a:lnTo>
                    <a:lnTo>
                      <a:pt x="404" y="118"/>
                    </a:lnTo>
                    <a:lnTo>
                      <a:pt x="404" y="118"/>
                    </a:lnTo>
                    <a:lnTo>
                      <a:pt x="404" y="118"/>
                    </a:lnTo>
                    <a:lnTo>
                      <a:pt x="402" y="118"/>
                    </a:lnTo>
                    <a:lnTo>
                      <a:pt x="400" y="118"/>
                    </a:lnTo>
                    <a:lnTo>
                      <a:pt x="399" y="118"/>
                    </a:lnTo>
                    <a:lnTo>
                      <a:pt x="398" y="117"/>
                    </a:lnTo>
                    <a:lnTo>
                      <a:pt x="397" y="117"/>
                    </a:lnTo>
                    <a:lnTo>
                      <a:pt x="397" y="116"/>
                    </a:lnTo>
                    <a:lnTo>
                      <a:pt x="396" y="116"/>
                    </a:lnTo>
                    <a:lnTo>
                      <a:pt x="395" y="115"/>
                    </a:lnTo>
                    <a:lnTo>
                      <a:pt x="394" y="114"/>
                    </a:lnTo>
                    <a:lnTo>
                      <a:pt x="393" y="114"/>
                    </a:lnTo>
                    <a:lnTo>
                      <a:pt x="392" y="113"/>
                    </a:lnTo>
                    <a:lnTo>
                      <a:pt x="391" y="114"/>
                    </a:lnTo>
                    <a:lnTo>
                      <a:pt x="390" y="112"/>
                    </a:lnTo>
                    <a:lnTo>
                      <a:pt x="389" y="111"/>
                    </a:lnTo>
                    <a:lnTo>
                      <a:pt x="388" y="110"/>
                    </a:lnTo>
                    <a:lnTo>
                      <a:pt x="387" y="110"/>
                    </a:lnTo>
                    <a:lnTo>
                      <a:pt x="385" y="110"/>
                    </a:lnTo>
                    <a:lnTo>
                      <a:pt x="385" y="111"/>
                    </a:lnTo>
                    <a:lnTo>
                      <a:pt x="385" y="112"/>
                    </a:lnTo>
                    <a:lnTo>
                      <a:pt x="384" y="113"/>
                    </a:lnTo>
                    <a:lnTo>
                      <a:pt x="383" y="113"/>
                    </a:lnTo>
                    <a:lnTo>
                      <a:pt x="383" y="112"/>
                    </a:lnTo>
                    <a:lnTo>
                      <a:pt x="381" y="112"/>
                    </a:lnTo>
                    <a:lnTo>
                      <a:pt x="379" y="112"/>
                    </a:lnTo>
                    <a:lnTo>
                      <a:pt x="379" y="112"/>
                    </a:lnTo>
                    <a:lnTo>
                      <a:pt x="377" y="112"/>
                    </a:lnTo>
                    <a:lnTo>
                      <a:pt x="376" y="113"/>
                    </a:lnTo>
                    <a:lnTo>
                      <a:pt x="375" y="114"/>
                    </a:lnTo>
                    <a:lnTo>
                      <a:pt x="374" y="116"/>
                    </a:lnTo>
                    <a:lnTo>
                      <a:pt x="372" y="116"/>
                    </a:lnTo>
                    <a:lnTo>
                      <a:pt x="372" y="114"/>
                    </a:lnTo>
                    <a:lnTo>
                      <a:pt x="375" y="112"/>
                    </a:lnTo>
                    <a:lnTo>
                      <a:pt x="374" y="110"/>
                    </a:lnTo>
                    <a:lnTo>
                      <a:pt x="373" y="112"/>
                    </a:lnTo>
                    <a:lnTo>
                      <a:pt x="372" y="113"/>
                    </a:lnTo>
                    <a:lnTo>
                      <a:pt x="370" y="114"/>
                    </a:lnTo>
                    <a:lnTo>
                      <a:pt x="370" y="116"/>
                    </a:lnTo>
                    <a:lnTo>
                      <a:pt x="371" y="119"/>
                    </a:lnTo>
                    <a:lnTo>
                      <a:pt x="370" y="120"/>
                    </a:lnTo>
                    <a:lnTo>
                      <a:pt x="368" y="121"/>
                    </a:lnTo>
                    <a:lnTo>
                      <a:pt x="368" y="119"/>
                    </a:lnTo>
                    <a:lnTo>
                      <a:pt x="369" y="117"/>
                    </a:lnTo>
                    <a:lnTo>
                      <a:pt x="368" y="115"/>
                    </a:lnTo>
                    <a:lnTo>
                      <a:pt x="369" y="113"/>
                    </a:lnTo>
                    <a:lnTo>
                      <a:pt x="370" y="112"/>
                    </a:lnTo>
                    <a:lnTo>
                      <a:pt x="372" y="110"/>
                    </a:lnTo>
                    <a:lnTo>
                      <a:pt x="373" y="108"/>
                    </a:lnTo>
                    <a:lnTo>
                      <a:pt x="372" y="107"/>
                    </a:lnTo>
                    <a:lnTo>
                      <a:pt x="371" y="106"/>
                    </a:lnTo>
                    <a:lnTo>
                      <a:pt x="370" y="107"/>
                    </a:lnTo>
                    <a:lnTo>
                      <a:pt x="368" y="108"/>
                    </a:lnTo>
                    <a:lnTo>
                      <a:pt x="367" y="110"/>
                    </a:lnTo>
                    <a:lnTo>
                      <a:pt x="366" y="109"/>
                    </a:lnTo>
                    <a:lnTo>
                      <a:pt x="365" y="109"/>
                    </a:lnTo>
                    <a:lnTo>
                      <a:pt x="365" y="108"/>
                    </a:lnTo>
                    <a:lnTo>
                      <a:pt x="367" y="107"/>
                    </a:lnTo>
                    <a:lnTo>
                      <a:pt x="369" y="106"/>
                    </a:lnTo>
                    <a:cubicBezTo>
                      <a:pt x="369" y="106"/>
                      <a:pt x="369" y="104"/>
                      <a:pt x="370" y="104"/>
                    </a:cubicBezTo>
                    <a:cubicBezTo>
                      <a:pt x="370" y="104"/>
                      <a:pt x="371" y="104"/>
                      <a:pt x="371" y="104"/>
                    </a:cubicBezTo>
                    <a:lnTo>
                      <a:pt x="371" y="103"/>
                    </a:lnTo>
                    <a:lnTo>
                      <a:pt x="369" y="101"/>
                    </a:lnTo>
                    <a:lnTo>
                      <a:pt x="368" y="100"/>
                    </a:lnTo>
                    <a:lnTo>
                      <a:pt x="367" y="101"/>
                    </a:lnTo>
                    <a:lnTo>
                      <a:pt x="366" y="99"/>
                    </a:lnTo>
                    <a:lnTo>
                      <a:pt x="365" y="98"/>
                    </a:lnTo>
                    <a:lnTo>
                      <a:pt x="364" y="98"/>
                    </a:lnTo>
                    <a:lnTo>
                      <a:pt x="363" y="97"/>
                    </a:lnTo>
                    <a:lnTo>
                      <a:pt x="362" y="97"/>
                    </a:lnTo>
                    <a:lnTo>
                      <a:pt x="362" y="98"/>
                    </a:lnTo>
                    <a:lnTo>
                      <a:pt x="361" y="100"/>
                    </a:lnTo>
                    <a:lnTo>
                      <a:pt x="360" y="98"/>
                    </a:lnTo>
                    <a:lnTo>
                      <a:pt x="359" y="97"/>
                    </a:lnTo>
                    <a:lnTo>
                      <a:pt x="358" y="96"/>
                    </a:lnTo>
                    <a:lnTo>
                      <a:pt x="358" y="95"/>
                    </a:lnTo>
                    <a:lnTo>
                      <a:pt x="357" y="94"/>
                    </a:lnTo>
                    <a:lnTo>
                      <a:pt x="356" y="93"/>
                    </a:lnTo>
                    <a:lnTo>
                      <a:pt x="355" y="92"/>
                    </a:lnTo>
                    <a:lnTo>
                      <a:pt x="354" y="92"/>
                    </a:lnTo>
                    <a:lnTo>
                      <a:pt x="353" y="92"/>
                    </a:lnTo>
                    <a:lnTo>
                      <a:pt x="351" y="93"/>
                    </a:lnTo>
                    <a:lnTo>
                      <a:pt x="351" y="93"/>
                    </a:lnTo>
                    <a:lnTo>
                      <a:pt x="351" y="93"/>
                    </a:lnTo>
                    <a:lnTo>
                      <a:pt x="350" y="91"/>
                    </a:lnTo>
                    <a:lnTo>
                      <a:pt x="350" y="90"/>
                    </a:lnTo>
                    <a:lnTo>
                      <a:pt x="348" y="90"/>
                    </a:lnTo>
                    <a:lnTo>
                      <a:pt x="346" y="90"/>
                    </a:lnTo>
                    <a:lnTo>
                      <a:pt x="345" y="90"/>
                    </a:lnTo>
                    <a:lnTo>
                      <a:pt x="344" y="88"/>
                    </a:lnTo>
                    <a:lnTo>
                      <a:pt x="343" y="87"/>
                    </a:lnTo>
                    <a:lnTo>
                      <a:pt x="342" y="85"/>
                    </a:lnTo>
                    <a:lnTo>
                      <a:pt x="340" y="85"/>
                    </a:lnTo>
                    <a:lnTo>
                      <a:pt x="338" y="85"/>
                    </a:lnTo>
                    <a:lnTo>
                      <a:pt x="338" y="84"/>
                    </a:lnTo>
                    <a:lnTo>
                      <a:pt x="336" y="84"/>
                    </a:lnTo>
                    <a:lnTo>
                      <a:pt x="335" y="83"/>
                    </a:lnTo>
                    <a:lnTo>
                      <a:pt x="333" y="84"/>
                    </a:lnTo>
                    <a:lnTo>
                      <a:pt x="330" y="85"/>
                    </a:lnTo>
                    <a:lnTo>
                      <a:pt x="329" y="83"/>
                    </a:lnTo>
                    <a:lnTo>
                      <a:pt x="326" y="83"/>
                    </a:lnTo>
                    <a:lnTo>
                      <a:pt x="323" y="85"/>
                    </a:lnTo>
                    <a:lnTo>
                      <a:pt x="322" y="89"/>
                    </a:lnTo>
                    <a:lnTo>
                      <a:pt x="322" y="91"/>
                    </a:lnTo>
                    <a:lnTo>
                      <a:pt x="324" y="95"/>
                    </a:lnTo>
                    <a:lnTo>
                      <a:pt x="327" y="95"/>
                    </a:lnTo>
                    <a:lnTo>
                      <a:pt x="330" y="96"/>
                    </a:lnTo>
                    <a:lnTo>
                      <a:pt x="328" y="97"/>
                    </a:lnTo>
                    <a:lnTo>
                      <a:pt x="324" y="96"/>
                    </a:lnTo>
                    <a:lnTo>
                      <a:pt x="322" y="95"/>
                    </a:lnTo>
                    <a:lnTo>
                      <a:pt x="322" y="97"/>
                    </a:lnTo>
                    <a:lnTo>
                      <a:pt x="319" y="97"/>
                    </a:lnTo>
                    <a:lnTo>
                      <a:pt x="317" y="94"/>
                    </a:lnTo>
                    <a:lnTo>
                      <a:pt x="317" y="97"/>
                    </a:lnTo>
                    <a:lnTo>
                      <a:pt x="317" y="98"/>
                    </a:lnTo>
                    <a:lnTo>
                      <a:pt x="315" y="98"/>
                    </a:lnTo>
                    <a:lnTo>
                      <a:pt x="314" y="97"/>
                    </a:lnTo>
                    <a:lnTo>
                      <a:pt x="313" y="99"/>
                    </a:lnTo>
                    <a:lnTo>
                      <a:pt x="312" y="102"/>
                    </a:lnTo>
                    <a:lnTo>
                      <a:pt x="309" y="104"/>
                    </a:lnTo>
                    <a:lnTo>
                      <a:pt x="309" y="102"/>
                    </a:lnTo>
                    <a:lnTo>
                      <a:pt x="310" y="99"/>
                    </a:lnTo>
                    <a:lnTo>
                      <a:pt x="307" y="100"/>
                    </a:lnTo>
                    <a:lnTo>
                      <a:pt x="303" y="100"/>
                    </a:lnTo>
                    <a:lnTo>
                      <a:pt x="304" y="102"/>
                    </a:lnTo>
                    <a:lnTo>
                      <a:pt x="300" y="100"/>
                    </a:lnTo>
                    <a:lnTo>
                      <a:pt x="297" y="100"/>
                    </a:lnTo>
                    <a:lnTo>
                      <a:pt x="295" y="100"/>
                    </a:lnTo>
                    <a:lnTo>
                      <a:pt x="293" y="99"/>
                    </a:lnTo>
                    <a:lnTo>
                      <a:pt x="291" y="100"/>
                    </a:lnTo>
                    <a:lnTo>
                      <a:pt x="291" y="102"/>
                    </a:lnTo>
                    <a:lnTo>
                      <a:pt x="290" y="103"/>
                    </a:lnTo>
                    <a:lnTo>
                      <a:pt x="290" y="106"/>
                    </a:lnTo>
                    <a:lnTo>
                      <a:pt x="288" y="104"/>
                    </a:lnTo>
                    <a:lnTo>
                      <a:pt x="288" y="101"/>
                    </a:lnTo>
                    <a:lnTo>
                      <a:pt x="288" y="99"/>
                    </a:lnTo>
                    <a:lnTo>
                      <a:pt x="292" y="99"/>
                    </a:lnTo>
                    <a:lnTo>
                      <a:pt x="295" y="98"/>
                    </a:lnTo>
                    <a:lnTo>
                      <a:pt x="295" y="96"/>
                    </a:lnTo>
                    <a:lnTo>
                      <a:pt x="292" y="94"/>
                    </a:lnTo>
                    <a:lnTo>
                      <a:pt x="291" y="91"/>
                    </a:lnTo>
                    <a:lnTo>
                      <a:pt x="289" y="89"/>
                    </a:lnTo>
                    <a:lnTo>
                      <a:pt x="287" y="89"/>
                    </a:lnTo>
                    <a:lnTo>
                      <a:pt x="285" y="91"/>
                    </a:lnTo>
                    <a:lnTo>
                      <a:pt x="281" y="92"/>
                    </a:lnTo>
                    <a:lnTo>
                      <a:pt x="279" y="94"/>
                    </a:lnTo>
                    <a:lnTo>
                      <a:pt x="277" y="95"/>
                    </a:lnTo>
                    <a:lnTo>
                      <a:pt x="276" y="91"/>
                    </a:lnTo>
                    <a:cubicBezTo>
                      <a:pt x="276" y="91"/>
                      <a:pt x="276" y="91"/>
                      <a:pt x="276" y="90"/>
                    </a:cubicBezTo>
                    <a:cubicBezTo>
                      <a:pt x="276" y="89"/>
                      <a:pt x="276" y="88"/>
                      <a:pt x="276" y="88"/>
                    </a:cubicBezTo>
                    <a:cubicBezTo>
                      <a:pt x="276" y="88"/>
                      <a:pt x="277" y="87"/>
                      <a:pt x="277" y="87"/>
                    </a:cubicBezTo>
                    <a:cubicBezTo>
                      <a:pt x="277" y="87"/>
                      <a:pt x="279" y="84"/>
                      <a:pt x="279" y="84"/>
                    </a:cubicBezTo>
                    <a:lnTo>
                      <a:pt x="281" y="80"/>
                    </a:lnTo>
                    <a:lnTo>
                      <a:pt x="283" y="77"/>
                    </a:lnTo>
                    <a:lnTo>
                      <a:pt x="286" y="75"/>
                    </a:lnTo>
                    <a:lnTo>
                      <a:pt x="288" y="72"/>
                    </a:lnTo>
                    <a:lnTo>
                      <a:pt x="290" y="71"/>
                    </a:lnTo>
                    <a:lnTo>
                      <a:pt x="291" y="70"/>
                    </a:lnTo>
                    <a:lnTo>
                      <a:pt x="293" y="70"/>
                    </a:lnTo>
                    <a:lnTo>
                      <a:pt x="294" y="68"/>
                    </a:lnTo>
                    <a:lnTo>
                      <a:pt x="295" y="66"/>
                    </a:lnTo>
                    <a:lnTo>
                      <a:pt x="296" y="65"/>
                    </a:lnTo>
                    <a:lnTo>
                      <a:pt x="298" y="63"/>
                    </a:lnTo>
                    <a:lnTo>
                      <a:pt x="299" y="62"/>
                    </a:lnTo>
                    <a:lnTo>
                      <a:pt x="300" y="61"/>
                    </a:lnTo>
                    <a:lnTo>
                      <a:pt x="302" y="59"/>
                    </a:lnTo>
                    <a:lnTo>
                      <a:pt x="300" y="56"/>
                    </a:lnTo>
                    <a:lnTo>
                      <a:pt x="303" y="56"/>
                    </a:lnTo>
                    <a:lnTo>
                      <a:pt x="303" y="54"/>
                    </a:lnTo>
                    <a:lnTo>
                      <a:pt x="303" y="52"/>
                    </a:lnTo>
                    <a:lnTo>
                      <a:pt x="303" y="51"/>
                    </a:lnTo>
                    <a:lnTo>
                      <a:pt x="301" y="50"/>
                    </a:lnTo>
                    <a:lnTo>
                      <a:pt x="299" y="50"/>
                    </a:lnTo>
                    <a:lnTo>
                      <a:pt x="297" y="49"/>
                    </a:lnTo>
                    <a:lnTo>
                      <a:pt x="295" y="47"/>
                    </a:lnTo>
                    <a:lnTo>
                      <a:pt x="293" y="45"/>
                    </a:lnTo>
                    <a:lnTo>
                      <a:pt x="292" y="43"/>
                    </a:lnTo>
                    <a:lnTo>
                      <a:pt x="293" y="42"/>
                    </a:lnTo>
                    <a:lnTo>
                      <a:pt x="292" y="39"/>
                    </a:lnTo>
                    <a:cubicBezTo>
                      <a:pt x="291" y="38"/>
                      <a:pt x="291" y="36"/>
                      <a:pt x="291" y="36"/>
                    </a:cubicBezTo>
                    <a:lnTo>
                      <a:pt x="290" y="35"/>
                    </a:lnTo>
                    <a:lnTo>
                      <a:pt x="290" y="33"/>
                    </a:lnTo>
                    <a:lnTo>
                      <a:pt x="288" y="30"/>
                    </a:lnTo>
                    <a:lnTo>
                      <a:pt x="288" y="26"/>
                    </a:lnTo>
                    <a:lnTo>
                      <a:pt x="287" y="23"/>
                    </a:lnTo>
                    <a:lnTo>
                      <a:pt x="285" y="25"/>
                    </a:lnTo>
                    <a:lnTo>
                      <a:pt x="286" y="23"/>
                    </a:lnTo>
                    <a:lnTo>
                      <a:pt x="286" y="20"/>
                    </a:lnTo>
                    <a:lnTo>
                      <a:pt x="284" y="17"/>
                    </a:lnTo>
                    <a:lnTo>
                      <a:pt x="282" y="14"/>
                    </a:lnTo>
                    <a:lnTo>
                      <a:pt x="282" y="16"/>
                    </a:lnTo>
                    <a:lnTo>
                      <a:pt x="282" y="18"/>
                    </a:lnTo>
                    <a:lnTo>
                      <a:pt x="280" y="19"/>
                    </a:lnTo>
                    <a:lnTo>
                      <a:pt x="278" y="21"/>
                    </a:lnTo>
                    <a:lnTo>
                      <a:pt x="274" y="23"/>
                    </a:lnTo>
                    <a:lnTo>
                      <a:pt x="275" y="25"/>
                    </a:lnTo>
                    <a:lnTo>
                      <a:pt x="275" y="28"/>
                    </a:lnTo>
                    <a:lnTo>
                      <a:pt x="272" y="30"/>
                    </a:lnTo>
                    <a:lnTo>
                      <a:pt x="272" y="32"/>
                    </a:lnTo>
                    <a:lnTo>
                      <a:pt x="271" y="35"/>
                    </a:lnTo>
                    <a:lnTo>
                      <a:pt x="271" y="38"/>
                    </a:lnTo>
                    <a:lnTo>
                      <a:pt x="269" y="39"/>
                    </a:lnTo>
                    <a:lnTo>
                      <a:pt x="268" y="41"/>
                    </a:lnTo>
                    <a:lnTo>
                      <a:pt x="267" y="42"/>
                    </a:lnTo>
                    <a:lnTo>
                      <a:pt x="265" y="43"/>
                    </a:lnTo>
                    <a:lnTo>
                      <a:pt x="263" y="43"/>
                    </a:lnTo>
                    <a:lnTo>
                      <a:pt x="261" y="43"/>
                    </a:lnTo>
                    <a:lnTo>
                      <a:pt x="261" y="42"/>
                    </a:lnTo>
                    <a:cubicBezTo>
                      <a:pt x="259" y="42"/>
                      <a:pt x="257" y="42"/>
                      <a:pt x="257" y="42"/>
                    </a:cubicBezTo>
                    <a:lnTo>
                      <a:pt x="256" y="40"/>
                    </a:lnTo>
                    <a:lnTo>
                      <a:pt x="255" y="41"/>
                    </a:lnTo>
                    <a:lnTo>
                      <a:pt x="253" y="42"/>
                    </a:lnTo>
                    <a:lnTo>
                      <a:pt x="250" y="42"/>
                    </a:lnTo>
                    <a:lnTo>
                      <a:pt x="247" y="42"/>
                    </a:lnTo>
                    <a:lnTo>
                      <a:pt x="246" y="41"/>
                    </a:lnTo>
                    <a:lnTo>
                      <a:pt x="244" y="40"/>
                    </a:lnTo>
                    <a:lnTo>
                      <a:pt x="243" y="41"/>
                    </a:lnTo>
                    <a:lnTo>
                      <a:pt x="242" y="40"/>
                    </a:lnTo>
                    <a:lnTo>
                      <a:pt x="241" y="40"/>
                    </a:lnTo>
                    <a:lnTo>
                      <a:pt x="241" y="40"/>
                    </a:lnTo>
                    <a:lnTo>
                      <a:pt x="240" y="38"/>
                    </a:lnTo>
                    <a:lnTo>
                      <a:pt x="238" y="38"/>
                    </a:lnTo>
                    <a:lnTo>
                      <a:pt x="237" y="39"/>
                    </a:lnTo>
                    <a:lnTo>
                      <a:pt x="235" y="40"/>
                    </a:lnTo>
                    <a:lnTo>
                      <a:pt x="233" y="40"/>
                    </a:lnTo>
                    <a:lnTo>
                      <a:pt x="231" y="40"/>
                    </a:lnTo>
                    <a:lnTo>
                      <a:pt x="229" y="38"/>
                    </a:lnTo>
                    <a:lnTo>
                      <a:pt x="227" y="37"/>
                    </a:lnTo>
                    <a:lnTo>
                      <a:pt x="225" y="39"/>
                    </a:lnTo>
                    <a:cubicBezTo>
                      <a:pt x="224" y="40"/>
                      <a:pt x="223" y="41"/>
                      <a:pt x="223" y="41"/>
                    </a:cubicBezTo>
                    <a:lnTo>
                      <a:pt x="225" y="43"/>
                    </a:lnTo>
                    <a:lnTo>
                      <a:pt x="225" y="45"/>
                    </a:lnTo>
                    <a:lnTo>
                      <a:pt x="225" y="47"/>
                    </a:lnTo>
                    <a:lnTo>
                      <a:pt x="223" y="47"/>
                    </a:lnTo>
                    <a:lnTo>
                      <a:pt x="220" y="46"/>
                    </a:lnTo>
                    <a:lnTo>
                      <a:pt x="218" y="46"/>
                    </a:lnTo>
                    <a:lnTo>
                      <a:pt x="216" y="46"/>
                    </a:lnTo>
                    <a:lnTo>
                      <a:pt x="214" y="45"/>
                    </a:lnTo>
                    <a:lnTo>
                      <a:pt x="212" y="44"/>
                    </a:lnTo>
                    <a:lnTo>
                      <a:pt x="210" y="45"/>
                    </a:lnTo>
                    <a:lnTo>
                      <a:pt x="208" y="43"/>
                    </a:lnTo>
                    <a:lnTo>
                      <a:pt x="207" y="46"/>
                    </a:lnTo>
                    <a:lnTo>
                      <a:pt x="205" y="47"/>
                    </a:lnTo>
                    <a:lnTo>
                      <a:pt x="204" y="48"/>
                    </a:lnTo>
                    <a:lnTo>
                      <a:pt x="203" y="47"/>
                    </a:lnTo>
                    <a:lnTo>
                      <a:pt x="200" y="47"/>
                    </a:lnTo>
                    <a:lnTo>
                      <a:pt x="199" y="49"/>
                    </a:lnTo>
                    <a:lnTo>
                      <a:pt x="198" y="50"/>
                    </a:lnTo>
                    <a:lnTo>
                      <a:pt x="196" y="49"/>
                    </a:lnTo>
                    <a:lnTo>
                      <a:pt x="194" y="50"/>
                    </a:lnTo>
                    <a:lnTo>
                      <a:pt x="193" y="51"/>
                    </a:lnTo>
                    <a:lnTo>
                      <a:pt x="193" y="53"/>
                    </a:lnTo>
                    <a:cubicBezTo>
                      <a:pt x="192" y="53"/>
                      <a:pt x="190" y="53"/>
                      <a:pt x="188" y="53"/>
                    </a:cubicBezTo>
                    <a:cubicBezTo>
                      <a:pt x="187" y="53"/>
                      <a:pt x="186" y="52"/>
                      <a:pt x="185" y="50"/>
                    </a:cubicBezTo>
                    <a:lnTo>
                      <a:pt x="182" y="48"/>
                    </a:lnTo>
                    <a:lnTo>
                      <a:pt x="181" y="47"/>
                    </a:lnTo>
                    <a:lnTo>
                      <a:pt x="179" y="46"/>
                    </a:lnTo>
                    <a:lnTo>
                      <a:pt x="178" y="45"/>
                    </a:lnTo>
                    <a:lnTo>
                      <a:pt x="178" y="43"/>
                    </a:lnTo>
                    <a:lnTo>
                      <a:pt x="176" y="43"/>
                    </a:lnTo>
                    <a:lnTo>
                      <a:pt x="176" y="41"/>
                    </a:lnTo>
                    <a:lnTo>
                      <a:pt x="176" y="40"/>
                    </a:lnTo>
                    <a:lnTo>
                      <a:pt x="175" y="38"/>
                    </a:lnTo>
                    <a:lnTo>
                      <a:pt x="174" y="37"/>
                    </a:lnTo>
                    <a:lnTo>
                      <a:pt x="174" y="35"/>
                    </a:lnTo>
                    <a:lnTo>
                      <a:pt x="174" y="33"/>
                    </a:lnTo>
                    <a:lnTo>
                      <a:pt x="174" y="32"/>
                    </a:lnTo>
                    <a:lnTo>
                      <a:pt x="174" y="30"/>
                    </a:lnTo>
                    <a:lnTo>
                      <a:pt x="174" y="28"/>
                    </a:lnTo>
                    <a:lnTo>
                      <a:pt x="175" y="26"/>
                    </a:lnTo>
                    <a:lnTo>
                      <a:pt x="176" y="25"/>
                    </a:lnTo>
                    <a:lnTo>
                      <a:pt x="175" y="23"/>
                    </a:lnTo>
                    <a:lnTo>
                      <a:pt x="177" y="22"/>
                    </a:lnTo>
                    <a:lnTo>
                      <a:pt x="178" y="19"/>
                    </a:lnTo>
                    <a:lnTo>
                      <a:pt x="179" y="19"/>
                    </a:lnTo>
                    <a:lnTo>
                      <a:pt x="179" y="17"/>
                    </a:lnTo>
                    <a:lnTo>
                      <a:pt x="178" y="16"/>
                    </a:lnTo>
                    <a:lnTo>
                      <a:pt x="177" y="15"/>
                    </a:lnTo>
                    <a:lnTo>
                      <a:pt x="177" y="14"/>
                    </a:lnTo>
                    <a:lnTo>
                      <a:pt x="177" y="13"/>
                    </a:lnTo>
                    <a:lnTo>
                      <a:pt x="176" y="11"/>
                    </a:lnTo>
                    <a:lnTo>
                      <a:pt x="175" y="11"/>
                    </a:lnTo>
                    <a:lnTo>
                      <a:pt x="174" y="11"/>
                    </a:lnTo>
                    <a:lnTo>
                      <a:pt x="173" y="10"/>
                    </a:lnTo>
                    <a:lnTo>
                      <a:pt x="172" y="9"/>
                    </a:lnTo>
                    <a:lnTo>
                      <a:pt x="171" y="9"/>
                    </a:lnTo>
                    <a:lnTo>
                      <a:pt x="171" y="8"/>
                    </a:lnTo>
                    <a:lnTo>
                      <a:pt x="172" y="7"/>
                    </a:lnTo>
                    <a:lnTo>
                      <a:pt x="172" y="5"/>
                    </a:lnTo>
                    <a:lnTo>
                      <a:pt x="172" y="4"/>
                    </a:lnTo>
                    <a:lnTo>
                      <a:pt x="173" y="2"/>
                    </a:lnTo>
                    <a:lnTo>
                      <a:pt x="173" y="0"/>
                    </a:lnTo>
                    <a:lnTo>
                      <a:pt x="171" y="0"/>
                    </a:lnTo>
                    <a:lnTo>
                      <a:pt x="170" y="0"/>
                    </a:lnTo>
                    <a:lnTo>
                      <a:pt x="170" y="1"/>
                    </a:lnTo>
                    <a:lnTo>
                      <a:pt x="168" y="1"/>
                    </a:lnTo>
                    <a:lnTo>
                      <a:pt x="166" y="1"/>
                    </a:lnTo>
                    <a:lnTo>
                      <a:pt x="165" y="0"/>
                    </a:lnTo>
                    <a:lnTo>
                      <a:pt x="164" y="0"/>
                    </a:lnTo>
                    <a:lnTo>
                      <a:pt x="163" y="0"/>
                    </a:lnTo>
                    <a:lnTo>
                      <a:pt x="163" y="1"/>
                    </a:lnTo>
                    <a:lnTo>
                      <a:pt x="164" y="2"/>
                    </a:lnTo>
                    <a:lnTo>
                      <a:pt x="164" y="3"/>
                    </a:lnTo>
                    <a:lnTo>
                      <a:pt x="165" y="4"/>
                    </a:lnTo>
                    <a:lnTo>
                      <a:pt x="164" y="5"/>
                    </a:lnTo>
                    <a:lnTo>
                      <a:pt x="164" y="7"/>
                    </a:lnTo>
                    <a:lnTo>
                      <a:pt x="163" y="8"/>
                    </a:lnTo>
                    <a:lnTo>
                      <a:pt x="162" y="9"/>
                    </a:lnTo>
                    <a:lnTo>
                      <a:pt x="162" y="10"/>
                    </a:lnTo>
                    <a:lnTo>
                      <a:pt x="162" y="11"/>
                    </a:lnTo>
                    <a:lnTo>
                      <a:pt x="160" y="11"/>
                    </a:lnTo>
                    <a:lnTo>
                      <a:pt x="159" y="11"/>
                    </a:lnTo>
                    <a:lnTo>
                      <a:pt x="158" y="12"/>
                    </a:lnTo>
                    <a:lnTo>
                      <a:pt x="157" y="11"/>
                    </a:lnTo>
                    <a:lnTo>
                      <a:pt x="156" y="11"/>
                    </a:lnTo>
                    <a:lnTo>
                      <a:pt x="156" y="12"/>
                    </a:lnTo>
                    <a:lnTo>
                      <a:pt x="155" y="13"/>
                    </a:lnTo>
                    <a:lnTo>
                      <a:pt x="154" y="14"/>
                    </a:lnTo>
                    <a:lnTo>
                      <a:pt x="153" y="15"/>
                    </a:lnTo>
                    <a:lnTo>
                      <a:pt x="151" y="15"/>
                    </a:lnTo>
                    <a:lnTo>
                      <a:pt x="150" y="14"/>
                    </a:lnTo>
                    <a:lnTo>
                      <a:pt x="149" y="15"/>
                    </a:lnTo>
                    <a:lnTo>
                      <a:pt x="149" y="16"/>
                    </a:lnTo>
                    <a:lnTo>
                      <a:pt x="148" y="16"/>
                    </a:lnTo>
                    <a:lnTo>
                      <a:pt x="147" y="15"/>
                    </a:lnTo>
                    <a:lnTo>
                      <a:pt x="146" y="16"/>
                    </a:lnTo>
                    <a:lnTo>
                      <a:pt x="145" y="16"/>
                    </a:lnTo>
                    <a:lnTo>
                      <a:pt x="144" y="15"/>
                    </a:lnTo>
                    <a:lnTo>
                      <a:pt x="142" y="15"/>
                    </a:lnTo>
                    <a:lnTo>
                      <a:pt x="141" y="16"/>
                    </a:lnTo>
                    <a:lnTo>
                      <a:pt x="140" y="17"/>
                    </a:lnTo>
                    <a:lnTo>
                      <a:pt x="139" y="16"/>
                    </a:lnTo>
                    <a:cubicBezTo>
                      <a:pt x="139" y="16"/>
                      <a:pt x="138" y="17"/>
                      <a:pt x="138" y="18"/>
                    </a:cubicBezTo>
                    <a:cubicBezTo>
                      <a:pt x="138" y="19"/>
                      <a:pt x="138" y="19"/>
                      <a:pt x="138" y="19"/>
                    </a:cubicBezTo>
                    <a:lnTo>
                      <a:pt x="138" y="20"/>
                    </a:lnTo>
                    <a:lnTo>
                      <a:pt x="138" y="22"/>
                    </a:lnTo>
                    <a:lnTo>
                      <a:pt x="137" y="22"/>
                    </a:lnTo>
                    <a:lnTo>
                      <a:pt x="136" y="21"/>
                    </a:lnTo>
                    <a:lnTo>
                      <a:pt x="135" y="20"/>
                    </a:lnTo>
                    <a:lnTo>
                      <a:pt x="134" y="19"/>
                    </a:lnTo>
                    <a:lnTo>
                      <a:pt x="133" y="19"/>
                    </a:lnTo>
                    <a:lnTo>
                      <a:pt x="131" y="19"/>
                    </a:lnTo>
                    <a:lnTo>
                      <a:pt x="129" y="19"/>
                    </a:lnTo>
                    <a:lnTo>
                      <a:pt x="128" y="18"/>
                    </a:lnTo>
                    <a:lnTo>
                      <a:pt x="127" y="18"/>
                    </a:lnTo>
                    <a:lnTo>
                      <a:pt x="126" y="18"/>
                    </a:lnTo>
                    <a:lnTo>
                      <a:pt x="124" y="18"/>
                    </a:lnTo>
                    <a:lnTo>
                      <a:pt x="123" y="18"/>
                    </a:lnTo>
                    <a:lnTo>
                      <a:pt x="122" y="17"/>
                    </a:lnTo>
                    <a:lnTo>
                      <a:pt x="121" y="16"/>
                    </a:lnTo>
                    <a:lnTo>
                      <a:pt x="119" y="16"/>
                    </a:lnTo>
                    <a:lnTo>
                      <a:pt x="117" y="16"/>
                    </a:lnTo>
                    <a:lnTo>
                      <a:pt x="115" y="16"/>
                    </a:lnTo>
                    <a:lnTo>
                      <a:pt x="115" y="18"/>
                    </a:lnTo>
                    <a:lnTo>
                      <a:pt x="115" y="19"/>
                    </a:lnTo>
                    <a:lnTo>
                      <a:pt x="116" y="19"/>
                    </a:lnTo>
                    <a:lnTo>
                      <a:pt x="117" y="19"/>
                    </a:lnTo>
                    <a:lnTo>
                      <a:pt x="118" y="20"/>
                    </a:lnTo>
                    <a:lnTo>
                      <a:pt x="119" y="21"/>
                    </a:lnTo>
                    <a:lnTo>
                      <a:pt x="120" y="22"/>
                    </a:lnTo>
                    <a:lnTo>
                      <a:pt x="120" y="24"/>
                    </a:lnTo>
                    <a:lnTo>
                      <a:pt x="120" y="27"/>
                    </a:lnTo>
                    <a:lnTo>
                      <a:pt x="118" y="28"/>
                    </a:lnTo>
                    <a:lnTo>
                      <a:pt x="118" y="30"/>
                    </a:lnTo>
                    <a:lnTo>
                      <a:pt x="119" y="32"/>
                    </a:lnTo>
                    <a:lnTo>
                      <a:pt x="120" y="34"/>
                    </a:lnTo>
                    <a:lnTo>
                      <a:pt x="119" y="35"/>
                    </a:lnTo>
                    <a:lnTo>
                      <a:pt x="119" y="37"/>
                    </a:lnTo>
                    <a:lnTo>
                      <a:pt x="120" y="38"/>
                    </a:lnTo>
                    <a:lnTo>
                      <a:pt x="122" y="39"/>
                    </a:lnTo>
                    <a:lnTo>
                      <a:pt x="123" y="40"/>
                    </a:lnTo>
                    <a:lnTo>
                      <a:pt x="124" y="40"/>
                    </a:lnTo>
                    <a:lnTo>
                      <a:pt x="126" y="40"/>
                    </a:lnTo>
                    <a:lnTo>
                      <a:pt x="127" y="39"/>
                    </a:lnTo>
                    <a:lnTo>
                      <a:pt x="128" y="39"/>
                    </a:lnTo>
                    <a:lnTo>
                      <a:pt x="130" y="40"/>
                    </a:lnTo>
                    <a:lnTo>
                      <a:pt x="130" y="41"/>
                    </a:lnTo>
                    <a:lnTo>
                      <a:pt x="130" y="42"/>
                    </a:lnTo>
                    <a:lnTo>
                      <a:pt x="130" y="42"/>
                    </a:lnTo>
                    <a:lnTo>
                      <a:pt x="130" y="42"/>
                    </a:lnTo>
                    <a:lnTo>
                      <a:pt x="128" y="43"/>
                    </a:lnTo>
                    <a:lnTo>
                      <a:pt x="127" y="43"/>
                    </a:lnTo>
                    <a:lnTo>
                      <a:pt x="126" y="44"/>
                    </a:lnTo>
                    <a:lnTo>
                      <a:pt x="122" y="44"/>
                    </a:lnTo>
                    <a:lnTo>
                      <a:pt x="122" y="46"/>
                    </a:lnTo>
                    <a:lnTo>
                      <a:pt x="121" y="48"/>
                    </a:lnTo>
                    <a:lnTo>
                      <a:pt x="120" y="51"/>
                    </a:lnTo>
                    <a:lnTo>
                      <a:pt x="118" y="52"/>
                    </a:lnTo>
                    <a:lnTo>
                      <a:pt x="115" y="52"/>
                    </a:lnTo>
                    <a:lnTo>
                      <a:pt x="113" y="54"/>
                    </a:lnTo>
                    <a:lnTo>
                      <a:pt x="111" y="55"/>
                    </a:lnTo>
                    <a:lnTo>
                      <a:pt x="109" y="56"/>
                    </a:lnTo>
                    <a:lnTo>
                      <a:pt x="108" y="58"/>
                    </a:lnTo>
                    <a:lnTo>
                      <a:pt x="105" y="60"/>
                    </a:lnTo>
                    <a:lnTo>
                      <a:pt x="101" y="62"/>
                    </a:lnTo>
                    <a:lnTo>
                      <a:pt x="100" y="61"/>
                    </a:lnTo>
                    <a:lnTo>
                      <a:pt x="100" y="59"/>
                    </a:lnTo>
                    <a:lnTo>
                      <a:pt x="98" y="58"/>
                    </a:lnTo>
                    <a:lnTo>
                      <a:pt x="96" y="60"/>
                    </a:lnTo>
                    <a:lnTo>
                      <a:pt x="96" y="61"/>
                    </a:lnTo>
                    <a:lnTo>
                      <a:pt x="93" y="62"/>
                    </a:lnTo>
                    <a:lnTo>
                      <a:pt x="91" y="60"/>
                    </a:lnTo>
                    <a:lnTo>
                      <a:pt x="86" y="57"/>
                    </a:lnTo>
                    <a:lnTo>
                      <a:pt x="83" y="58"/>
                    </a:lnTo>
                    <a:lnTo>
                      <a:pt x="82" y="56"/>
                    </a:lnTo>
                    <a:lnTo>
                      <a:pt x="82" y="54"/>
                    </a:lnTo>
                    <a:lnTo>
                      <a:pt x="82" y="52"/>
                    </a:lnTo>
                    <a:lnTo>
                      <a:pt x="80" y="50"/>
                    </a:lnTo>
                    <a:lnTo>
                      <a:pt x="81" y="48"/>
                    </a:lnTo>
                    <a:lnTo>
                      <a:pt x="79" y="46"/>
                    </a:lnTo>
                    <a:lnTo>
                      <a:pt x="77" y="45"/>
                    </a:lnTo>
                    <a:lnTo>
                      <a:pt x="76" y="47"/>
                    </a:lnTo>
                    <a:lnTo>
                      <a:pt x="75" y="49"/>
                    </a:lnTo>
                    <a:lnTo>
                      <a:pt x="74" y="50"/>
                    </a:lnTo>
                    <a:lnTo>
                      <a:pt x="72" y="51"/>
                    </a:lnTo>
                    <a:lnTo>
                      <a:pt x="70" y="49"/>
                    </a:lnTo>
                    <a:lnTo>
                      <a:pt x="70" y="47"/>
                    </a:lnTo>
                    <a:lnTo>
                      <a:pt x="68" y="46"/>
                    </a:lnTo>
                    <a:cubicBezTo>
                      <a:pt x="68" y="47"/>
                      <a:pt x="67" y="48"/>
                      <a:pt x="67" y="48"/>
                    </a:cubicBezTo>
                    <a:lnTo>
                      <a:pt x="67" y="50"/>
                    </a:lnTo>
                    <a:lnTo>
                      <a:pt x="48" y="50"/>
                    </a:lnTo>
                    <a:lnTo>
                      <a:pt x="48" y="60"/>
                    </a:lnTo>
                    <a:lnTo>
                      <a:pt x="50" y="60"/>
                    </a:lnTo>
                    <a:lnTo>
                      <a:pt x="52" y="60"/>
                    </a:lnTo>
                    <a:lnTo>
                      <a:pt x="53" y="60"/>
                    </a:lnTo>
                    <a:lnTo>
                      <a:pt x="55" y="61"/>
                    </a:lnTo>
                    <a:lnTo>
                      <a:pt x="56" y="61"/>
                    </a:lnTo>
                    <a:lnTo>
                      <a:pt x="58" y="62"/>
                    </a:lnTo>
                    <a:lnTo>
                      <a:pt x="58" y="68"/>
                    </a:lnTo>
                    <a:lnTo>
                      <a:pt x="56" y="66"/>
                    </a:lnTo>
                    <a:lnTo>
                      <a:pt x="53" y="65"/>
                    </a:lnTo>
                    <a:lnTo>
                      <a:pt x="51" y="66"/>
                    </a:lnTo>
                    <a:lnTo>
                      <a:pt x="49" y="67"/>
                    </a:lnTo>
                    <a:lnTo>
                      <a:pt x="47" y="67"/>
                    </a:lnTo>
                    <a:lnTo>
                      <a:pt x="46" y="69"/>
                    </a:lnTo>
                    <a:lnTo>
                      <a:pt x="45" y="71"/>
                    </a:lnTo>
                    <a:lnTo>
                      <a:pt x="45" y="74"/>
                    </a:lnTo>
                    <a:lnTo>
                      <a:pt x="45" y="76"/>
                    </a:lnTo>
                    <a:lnTo>
                      <a:pt x="46" y="78"/>
                    </a:lnTo>
                    <a:lnTo>
                      <a:pt x="47" y="79"/>
                    </a:lnTo>
                    <a:lnTo>
                      <a:pt x="49" y="81"/>
                    </a:lnTo>
                    <a:lnTo>
                      <a:pt x="51" y="81"/>
                    </a:lnTo>
                    <a:lnTo>
                      <a:pt x="52" y="82"/>
                    </a:lnTo>
                    <a:lnTo>
                      <a:pt x="53" y="85"/>
                    </a:lnTo>
                    <a:lnTo>
                      <a:pt x="54" y="88"/>
                    </a:lnTo>
                    <a:lnTo>
                      <a:pt x="54" y="89"/>
                    </a:lnTo>
                    <a:lnTo>
                      <a:pt x="54" y="91"/>
                    </a:lnTo>
                    <a:lnTo>
                      <a:pt x="54" y="94"/>
                    </a:lnTo>
                    <a:lnTo>
                      <a:pt x="48" y="129"/>
                    </a:lnTo>
                    <a:lnTo>
                      <a:pt x="48" y="132"/>
                    </a:lnTo>
                    <a:lnTo>
                      <a:pt x="46" y="132"/>
                    </a:lnTo>
                    <a:lnTo>
                      <a:pt x="44" y="133"/>
                    </a:lnTo>
                    <a:lnTo>
                      <a:pt x="44" y="131"/>
                    </a:lnTo>
                    <a:lnTo>
                      <a:pt x="41" y="130"/>
                    </a:lnTo>
                    <a:lnTo>
                      <a:pt x="38" y="130"/>
                    </a:lnTo>
                    <a:lnTo>
                      <a:pt x="37" y="131"/>
                    </a:lnTo>
                    <a:lnTo>
                      <a:pt x="35" y="132"/>
                    </a:lnTo>
                    <a:lnTo>
                      <a:pt x="34" y="134"/>
                    </a:lnTo>
                    <a:cubicBezTo>
                      <a:pt x="33" y="134"/>
                      <a:pt x="32" y="135"/>
                      <a:pt x="32" y="135"/>
                    </a:cubicBezTo>
                    <a:lnTo>
                      <a:pt x="31" y="135"/>
                    </a:lnTo>
                    <a:lnTo>
                      <a:pt x="26" y="135"/>
                    </a:lnTo>
                    <a:lnTo>
                      <a:pt x="26" y="134"/>
                    </a:lnTo>
                    <a:lnTo>
                      <a:pt x="24" y="136"/>
                    </a:lnTo>
                    <a:lnTo>
                      <a:pt x="21" y="137"/>
                    </a:lnTo>
                    <a:lnTo>
                      <a:pt x="19" y="139"/>
                    </a:lnTo>
                    <a:lnTo>
                      <a:pt x="17" y="140"/>
                    </a:lnTo>
                    <a:lnTo>
                      <a:pt x="15" y="142"/>
                    </a:lnTo>
                    <a:lnTo>
                      <a:pt x="13" y="145"/>
                    </a:lnTo>
                    <a:lnTo>
                      <a:pt x="11" y="146"/>
                    </a:lnTo>
                    <a:lnTo>
                      <a:pt x="11" y="150"/>
                    </a:lnTo>
                    <a:lnTo>
                      <a:pt x="10" y="152"/>
                    </a:lnTo>
                    <a:lnTo>
                      <a:pt x="8" y="155"/>
                    </a:lnTo>
                    <a:lnTo>
                      <a:pt x="8" y="158"/>
                    </a:lnTo>
                    <a:lnTo>
                      <a:pt x="8" y="161"/>
                    </a:lnTo>
                    <a:lnTo>
                      <a:pt x="8" y="164"/>
                    </a:lnTo>
                    <a:lnTo>
                      <a:pt x="6" y="165"/>
                    </a:lnTo>
                    <a:lnTo>
                      <a:pt x="4" y="166"/>
                    </a:lnTo>
                    <a:lnTo>
                      <a:pt x="3" y="169"/>
                    </a:lnTo>
                    <a:lnTo>
                      <a:pt x="2" y="171"/>
                    </a:lnTo>
                    <a:lnTo>
                      <a:pt x="1" y="173"/>
                    </a:lnTo>
                    <a:lnTo>
                      <a:pt x="2" y="175"/>
                    </a:lnTo>
                    <a:lnTo>
                      <a:pt x="2" y="175"/>
                    </a:lnTo>
                    <a:lnTo>
                      <a:pt x="2" y="176"/>
                    </a:lnTo>
                    <a:lnTo>
                      <a:pt x="1" y="177"/>
                    </a:lnTo>
                    <a:lnTo>
                      <a:pt x="0" y="178"/>
                    </a:lnTo>
                    <a:lnTo>
                      <a:pt x="0" y="180"/>
                    </a:lnTo>
                    <a:lnTo>
                      <a:pt x="0" y="182"/>
                    </a:lnTo>
                    <a:lnTo>
                      <a:pt x="1" y="182"/>
                    </a:lnTo>
                    <a:lnTo>
                      <a:pt x="2" y="184"/>
                    </a:lnTo>
                    <a:lnTo>
                      <a:pt x="1" y="186"/>
                    </a:lnTo>
                    <a:lnTo>
                      <a:pt x="3" y="187"/>
                    </a:lnTo>
                    <a:lnTo>
                      <a:pt x="4" y="189"/>
                    </a:lnTo>
                    <a:lnTo>
                      <a:pt x="6" y="190"/>
                    </a:lnTo>
                    <a:lnTo>
                      <a:pt x="7" y="192"/>
                    </a:lnTo>
                    <a:lnTo>
                      <a:pt x="10" y="193"/>
                    </a:lnTo>
                    <a:lnTo>
                      <a:pt x="10" y="195"/>
                    </a:lnTo>
                    <a:lnTo>
                      <a:pt x="12" y="198"/>
                    </a:lnTo>
                    <a:lnTo>
                      <a:pt x="12" y="200"/>
                    </a:lnTo>
                    <a:lnTo>
                      <a:pt x="10" y="202"/>
                    </a:lnTo>
                    <a:lnTo>
                      <a:pt x="10" y="203"/>
                    </a:lnTo>
                    <a:lnTo>
                      <a:pt x="19" y="204"/>
                    </a:lnTo>
                    <a:lnTo>
                      <a:pt x="20" y="205"/>
                    </a:lnTo>
                    <a:lnTo>
                      <a:pt x="20" y="207"/>
                    </a:lnTo>
                    <a:lnTo>
                      <a:pt x="22" y="207"/>
                    </a:lnTo>
                    <a:lnTo>
                      <a:pt x="22" y="210"/>
                    </a:lnTo>
                    <a:lnTo>
                      <a:pt x="27" y="210"/>
                    </a:lnTo>
                    <a:lnTo>
                      <a:pt x="30" y="210"/>
                    </a:lnTo>
                    <a:lnTo>
                      <a:pt x="34" y="209"/>
                    </a:lnTo>
                    <a:lnTo>
                      <a:pt x="40" y="202"/>
                    </a:lnTo>
                    <a:lnTo>
                      <a:pt x="42" y="202"/>
                    </a:lnTo>
                    <a:lnTo>
                      <a:pt x="43" y="204"/>
                    </a:lnTo>
                    <a:lnTo>
                      <a:pt x="43" y="206"/>
                    </a:lnTo>
                    <a:lnTo>
                      <a:pt x="42" y="222"/>
                    </a:lnTo>
                    <a:lnTo>
                      <a:pt x="47" y="222"/>
                    </a:lnTo>
                    <a:lnTo>
                      <a:pt x="48" y="223"/>
                    </a:lnTo>
                    <a:lnTo>
                      <a:pt x="50" y="223"/>
                    </a:lnTo>
                    <a:lnTo>
                      <a:pt x="52" y="221"/>
                    </a:lnTo>
                    <a:lnTo>
                      <a:pt x="54" y="220"/>
                    </a:lnTo>
                    <a:lnTo>
                      <a:pt x="55" y="220"/>
                    </a:lnTo>
                    <a:lnTo>
                      <a:pt x="57" y="221"/>
                    </a:lnTo>
                    <a:lnTo>
                      <a:pt x="65" y="221"/>
                    </a:lnTo>
                    <a:lnTo>
                      <a:pt x="66" y="220"/>
                    </a:lnTo>
                    <a:lnTo>
                      <a:pt x="68" y="221"/>
                    </a:lnTo>
                    <a:lnTo>
                      <a:pt x="69" y="222"/>
                    </a:lnTo>
                    <a:lnTo>
                      <a:pt x="71" y="222"/>
                    </a:lnTo>
                    <a:lnTo>
                      <a:pt x="72" y="221"/>
                    </a:lnTo>
                    <a:lnTo>
                      <a:pt x="73" y="219"/>
                    </a:lnTo>
                    <a:lnTo>
                      <a:pt x="74" y="218"/>
                    </a:lnTo>
                    <a:lnTo>
                      <a:pt x="75" y="217"/>
                    </a:lnTo>
                    <a:lnTo>
                      <a:pt x="77" y="216"/>
                    </a:lnTo>
                    <a:lnTo>
                      <a:pt x="78" y="216"/>
                    </a:lnTo>
                    <a:lnTo>
                      <a:pt x="80" y="218"/>
                    </a:lnTo>
                    <a:lnTo>
                      <a:pt x="81" y="217"/>
                    </a:lnTo>
                    <a:lnTo>
                      <a:pt x="83" y="215"/>
                    </a:lnTo>
                    <a:lnTo>
                      <a:pt x="85" y="215"/>
                    </a:lnTo>
                    <a:lnTo>
                      <a:pt x="86" y="213"/>
                    </a:lnTo>
                    <a:lnTo>
                      <a:pt x="88" y="211"/>
                    </a:lnTo>
                    <a:lnTo>
                      <a:pt x="89" y="210"/>
                    </a:lnTo>
                    <a:lnTo>
                      <a:pt x="91" y="207"/>
                    </a:lnTo>
                    <a:lnTo>
                      <a:pt x="91" y="206"/>
                    </a:lnTo>
                    <a:lnTo>
                      <a:pt x="91" y="206"/>
                    </a:lnTo>
                    <a:lnTo>
                      <a:pt x="93" y="206"/>
                    </a:lnTo>
                    <a:lnTo>
                      <a:pt x="94" y="205"/>
                    </a:lnTo>
                    <a:lnTo>
                      <a:pt x="95" y="205"/>
                    </a:lnTo>
                    <a:lnTo>
                      <a:pt x="96" y="203"/>
                    </a:lnTo>
                    <a:lnTo>
                      <a:pt x="98" y="204"/>
                    </a:lnTo>
                    <a:lnTo>
                      <a:pt x="100" y="203"/>
                    </a:lnTo>
                    <a:lnTo>
                      <a:pt x="102" y="203"/>
                    </a:lnTo>
                    <a:lnTo>
                      <a:pt x="103" y="202"/>
                    </a:lnTo>
                    <a:lnTo>
                      <a:pt x="104" y="204"/>
                    </a:lnTo>
                    <a:lnTo>
                      <a:pt x="105" y="204"/>
                    </a:lnTo>
                    <a:lnTo>
                      <a:pt x="105" y="202"/>
                    </a:lnTo>
                    <a:lnTo>
                      <a:pt x="107" y="201"/>
                    </a:lnTo>
                    <a:lnTo>
                      <a:pt x="108" y="202"/>
                    </a:lnTo>
                    <a:lnTo>
                      <a:pt x="108" y="203"/>
                    </a:lnTo>
                    <a:lnTo>
                      <a:pt x="107" y="205"/>
                    </a:lnTo>
                    <a:lnTo>
                      <a:pt x="108" y="210"/>
                    </a:lnTo>
                    <a:lnTo>
                      <a:pt x="107" y="212"/>
                    </a:lnTo>
                    <a:lnTo>
                      <a:pt x="106" y="213"/>
                    </a:lnTo>
                    <a:lnTo>
                      <a:pt x="107" y="214"/>
                    </a:lnTo>
                    <a:lnTo>
                      <a:pt x="107" y="217"/>
                    </a:lnTo>
                    <a:lnTo>
                      <a:pt x="108" y="219"/>
                    </a:lnTo>
                    <a:lnTo>
                      <a:pt x="108" y="226"/>
                    </a:lnTo>
                    <a:lnTo>
                      <a:pt x="110" y="228"/>
                    </a:lnTo>
                    <a:lnTo>
                      <a:pt x="110" y="230"/>
                    </a:lnTo>
                    <a:lnTo>
                      <a:pt x="112" y="232"/>
                    </a:lnTo>
                    <a:lnTo>
                      <a:pt x="113" y="233"/>
                    </a:lnTo>
                    <a:lnTo>
                      <a:pt x="116" y="234"/>
                    </a:lnTo>
                    <a:lnTo>
                      <a:pt x="117" y="236"/>
                    </a:lnTo>
                    <a:lnTo>
                      <a:pt x="119" y="237"/>
                    </a:lnTo>
                    <a:lnTo>
                      <a:pt x="120" y="238"/>
                    </a:lnTo>
                    <a:lnTo>
                      <a:pt x="121" y="240"/>
                    </a:lnTo>
                    <a:lnTo>
                      <a:pt x="125" y="240"/>
                    </a:lnTo>
                    <a:lnTo>
                      <a:pt x="126" y="239"/>
                    </a:lnTo>
                    <a:lnTo>
                      <a:pt x="127" y="238"/>
                    </a:lnTo>
                    <a:lnTo>
                      <a:pt x="128" y="238"/>
                    </a:lnTo>
                    <a:lnTo>
                      <a:pt x="130" y="238"/>
                    </a:lnTo>
                    <a:lnTo>
                      <a:pt x="131" y="239"/>
                    </a:lnTo>
                    <a:lnTo>
                      <a:pt x="131" y="241"/>
                    </a:lnTo>
                    <a:lnTo>
                      <a:pt x="132" y="241"/>
                    </a:lnTo>
                    <a:lnTo>
                      <a:pt x="133" y="240"/>
                    </a:lnTo>
                    <a:lnTo>
                      <a:pt x="134" y="240"/>
                    </a:lnTo>
                    <a:lnTo>
                      <a:pt x="136" y="240"/>
                    </a:lnTo>
                    <a:lnTo>
                      <a:pt x="136" y="242"/>
                    </a:lnTo>
                    <a:lnTo>
                      <a:pt x="138" y="243"/>
                    </a:lnTo>
                    <a:lnTo>
                      <a:pt x="139" y="243"/>
                    </a:lnTo>
                    <a:lnTo>
                      <a:pt x="140" y="244"/>
                    </a:lnTo>
                    <a:lnTo>
                      <a:pt x="141" y="245"/>
                    </a:lnTo>
                    <a:lnTo>
                      <a:pt x="142" y="245"/>
                    </a:lnTo>
                    <a:lnTo>
                      <a:pt x="144" y="245"/>
                    </a:lnTo>
                    <a:lnTo>
                      <a:pt x="145" y="246"/>
                    </a:lnTo>
                    <a:lnTo>
                      <a:pt x="146" y="247"/>
                    </a:lnTo>
                    <a:lnTo>
                      <a:pt x="149" y="247"/>
                    </a:lnTo>
                    <a:lnTo>
                      <a:pt x="149" y="249"/>
                    </a:lnTo>
                    <a:lnTo>
                      <a:pt x="150" y="250"/>
                    </a:lnTo>
                    <a:lnTo>
                      <a:pt x="151" y="251"/>
                    </a:lnTo>
                    <a:lnTo>
                      <a:pt x="152" y="252"/>
                    </a:lnTo>
                    <a:lnTo>
                      <a:pt x="161" y="252"/>
                    </a:lnTo>
                    <a:lnTo>
                      <a:pt x="162" y="253"/>
                    </a:lnTo>
                    <a:lnTo>
                      <a:pt x="164" y="254"/>
                    </a:lnTo>
                    <a:lnTo>
                      <a:pt x="165" y="254"/>
                    </a:lnTo>
                    <a:lnTo>
                      <a:pt x="166" y="256"/>
                    </a:lnTo>
                    <a:lnTo>
                      <a:pt x="166" y="255"/>
                    </a:lnTo>
                    <a:lnTo>
                      <a:pt x="166" y="256"/>
                    </a:lnTo>
                    <a:lnTo>
                      <a:pt x="166" y="257"/>
                    </a:lnTo>
                    <a:lnTo>
                      <a:pt x="168" y="258"/>
                    </a:lnTo>
                    <a:lnTo>
                      <a:pt x="168" y="259"/>
                    </a:lnTo>
                    <a:lnTo>
                      <a:pt x="166" y="261"/>
                    </a:lnTo>
                    <a:lnTo>
                      <a:pt x="167" y="263"/>
                    </a:lnTo>
                    <a:lnTo>
                      <a:pt x="170" y="266"/>
                    </a:lnTo>
                    <a:lnTo>
                      <a:pt x="169" y="268"/>
                    </a:lnTo>
                    <a:lnTo>
                      <a:pt x="169" y="271"/>
                    </a:lnTo>
                    <a:lnTo>
                      <a:pt x="168" y="273"/>
                    </a:lnTo>
                    <a:lnTo>
                      <a:pt x="171" y="279"/>
                    </a:lnTo>
                    <a:lnTo>
                      <a:pt x="171" y="283"/>
                    </a:lnTo>
                    <a:lnTo>
                      <a:pt x="172" y="286"/>
                    </a:lnTo>
                    <a:lnTo>
                      <a:pt x="172" y="289"/>
                    </a:lnTo>
                    <a:lnTo>
                      <a:pt x="185" y="289"/>
                    </a:lnTo>
                    <a:lnTo>
                      <a:pt x="187" y="288"/>
                    </a:lnTo>
                    <a:lnTo>
                      <a:pt x="189" y="290"/>
                    </a:lnTo>
                    <a:lnTo>
                      <a:pt x="191" y="290"/>
                    </a:lnTo>
                    <a:lnTo>
                      <a:pt x="193" y="289"/>
                    </a:lnTo>
                    <a:lnTo>
                      <a:pt x="195" y="290"/>
                    </a:lnTo>
                    <a:lnTo>
                      <a:pt x="194" y="293"/>
                    </a:lnTo>
                    <a:lnTo>
                      <a:pt x="193" y="294"/>
                    </a:lnTo>
                    <a:lnTo>
                      <a:pt x="194" y="296"/>
                    </a:lnTo>
                    <a:lnTo>
                      <a:pt x="193" y="298"/>
                    </a:lnTo>
                    <a:lnTo>
                      <a:pt x="195" y="301"/>
                    </a:lnTo>
                    <a:lnTo>
                      <a:pt x="195" y="303"/>
                    </a:lnTo>
                    <a:lnTo>
                      <a:pt x="197" y="303"/>
                    </a:lnTo>
                    <a:lnTo>
                      <a:pt x="198" y="305"/>
                    </a:lnTo>
                    <a:lnTo>
                      <a:pt x="200" y="305"/>
                    </a:lnTo>
                    <a:lnTo>
                      <a:pt x="202" y="307"/>
                    </a:lnTo>
                    <a:lnTo>
                      <a:pt x="202" y="309"/>
                    </a:lnTo>
                    <a:lnTo>
                      <a:pt x="203" y="309"/>
                    </a:lnTo>
                    <a:lnTo>
                      <a:pt x="202" y="309"/>
                    </a:lnTo>
                    <a:lnTo>
                      <a:pt x="202" y="309"/>
                    </a:lnTo>
                    <a:lnTo>
                      <a:pt x="202" y="311"/>
                    </a:lnTo>
                    <a:lnTo>
                      <a:pt x="203" y="313"/>
                    </a:lnTo>
                    <a:lnTo>
                      <a:pt x="204" y="315"/>
                    </a:lnTo>
                    <a:lnTo>
                      <a:pt x="203" y="317"/>
                    </a:lnTo>
                    <a:lnTo>
                      <a:pt x="202" y="319"/>
                    </a:lnTo>
                    <a:lnTo>
                      <a:pt x="201" y="322"/>
                    </a:lnTo>
                    <a:lnTo>
                      <a:pt x="200" y="325"/>
                    </a:lnTo>
                    <a:lnTo>
                      <a:pt x="198" y="328"/>
                    </a:lnTo>
                    <a:lnTo>
                      <a:pt x="196" y="334"/>
                    </a:lnTo>
                    <a:lnTo>
                      <a:pt x="196" y="336"/>
                    </a:lnTo>
                    <a:lnTo>
                      <a:pt x="197" y="338"/>
                    </a:lnTo>
                    <a:lnTo>
                      <a:pt x="199" y="339"/>
                    </a:lnTo>
                    <a:lnTo>
                      <a:pt x="197" y="341"/>
                    </a:lnTo>
                    <a:lnTo>
                      <a:pt x="196" y="342"/>
                    </a:lnTo>
                    <a:lnTo>
                      <a:pt x="198" y="346"/>
                    </a:lnTo>
                    <a:lnTo>
                      <a:pt x="198" y="349"/>
                    </a:lnTo>
                    <a:lnTo>
                      <a:pt x="199" y="351"/>
                    </a:lnTo>
                    <a:lnTo>
                      <a:pt x="200" y="353"/>
                    </a:lnTo>
                    <a:lnTo>
                      <a:pt x="200" y="355"/>
                    </a:lnTo>
                    <a:lnTo>
                      <a:pt x="198" y="357"/>
                    </a:lnTo>
                    <a:lnTo>
                      <a:pt x="200" y="358"/>
                    </a:lnTo>
                    <a:lnTo>
                      <a:pt x="200" y="364"/>
                    </a:lnTo>
                    <a:lnTo>
                      <a:pt x="198" y="365"/>
                    </a:lnTo>
                    <a:lnTo>
                      <a:pt x="199" y="366"/>
                    </a:lnTo>
                    <a:lnTo>
                      <a:pt x="199" y="368"/>
                    </a:lnTo>
                    <a:cubicBezTo>
                      <a:pt x="199" y="368"/>
                      <a:pt x="201" y="368"/>
                      <a:pt x="201" y="368"/>
                    </a:cubicBezTo>
                    <a:lnTo>
                      <a:pt x="202" y="367"/>
                    </a:lnTo>
                    <a:lnTo>
                      <a:pt x="203" y="369"/>
                    </a:lnTo>
                    <a:lnTo>
                      <a:pt x="205" y="369"/>
                    </a:lnTo>
                    <a:lnTo>
                      <a:pt x="207" y="368"/>
                    </a:lnTo>
                    <a:lnTo>
                      <a:pt x="208" y="370"/>
                    </a:lnTo>
                    <a:lnTo>
                      <a:pt x="210" y="371"/>
                    </a:lnTo>
                    <a:lnTo>
                      <a:pt x="213" y="369"/>
                    </a:lnTo>
                    <a:lnTo>
                      <a:pt x="215" y="367"/>
                    </a:lnTo>
                    <a:lnTo>
                      <a:pt x="217" y="367"/>
                    </a:lnTo>
                    <a:lnTo>
                      <a:pt x="219" y="368"/>
                    </a:lnTo>
                    <a:lnTo>
                      <a:pt x="220" y="369"/>
                    </a:lnTo>
                    <a:lnTo>
                      <a:pt x="222" y="368"/>
                    </a:lnTo>
                    <a:lnTo>
                      <a:pt x="223" y="370"/>
                    </a:lnTo>
                    <a:lnTo>
                      <a:pt x="223" y="372"/>
                    </a:lnTo>
                    <a:lnTo>
                      <a:pt x="224" y="372"/>
                    </a:lnTo>
                    <a:lnTo>
                      <a:pt x="224" y="375"/>
                    </a:lnTo>
                    <a:lnTo>
                      <a:pt x="224" y="377"/>
                    </a:lnTo>
                    <a:lnTo>
                      <a:pt x="225" y="378"/>
                    </a:lnTo>
                    <a:lnTo>
                      <a:pt x="225" y="381"/>
                    </a:lnTo>
                    <a:lnTo>
                      <a:pt x="225" y="383"/>
                    </a:lnTo>
                    <a:lnTo>
                      <a:pt x="226" y="386"/>
                    </a:lnTo>
                    <a:lnTo>
                      <a:pt x="227" y="388"/>
                    </a:lnTo>
                    <a:lnTo>
                      <a:pt x="227" y="390"/>
                    </a:lnTo>
                    <a:lnTo>
                      <a:pt x="229" y="392"/>
                    </a:lnTo>
                    <a:lnTo>
                      <a:pt x="232" y="392"/>
                    </a:lnTo>
                    <a:lnTo>
                      <a:pt x="234" y="391"/>
                    </a:lnTo>
                    <a:lnTo>
                      <a:pt x="236" y="391"/>
                    </a:lnTo>
                    <a:lnTo>
                      <a:pt x="238" y="392"/>
                    </a:lnTo>
                    <a:lnTo>
                      <a:pt x="239" y="393"/>
                    </a:lnTo>
                    <a:lnTo>
                      <a:pt x="241" y="395"/>
                    </a:lnTo>
                    <a:lnTo>
                      <a:pt x="241" y="395"/>
                    </a:lnTo>
                    <a:lnTo>
                      <a:pt x="241" y="396"/>
                    </a:lnTo>
                    <a:lnTo>
                      <a:pt x="242" y="397"/>
                    </a:lnTo>
                    <a:lnTo>
                      <a:pt x="241" y="400"/>
                    </a:lnTo>
                    <a:lnTo>
                      <a:pt x="240" y="403"/>
                    </a:lnTo>
                    <a:lnTo>
                      <a:pt x="239" y="404"/>
                    </a:lnTo>
                    <a:lnTo>
                      <a:pt x="239" y="408"/>
                    </a:lnTo>
                    <a:lnTo>
                      <a:pt x="238" y="410"/>
                    </a:lnTo>
                    <a:lnTo>
                      <a:pt x="237" y="412"/>
                    </a:lnTo>
                    <a:lnTo>
                      <a:pt x="238" y="415"/>
                    </a:lnTo>
                    <a:lnTo>
                      <a:pt x="239" y="414"/>
                    </a:lnTo>
                    <a:lnTo>
                      <a:pt x="240" y="414"/>
                    </a:lnTo>
                    <a:lnTo>
                      <a:pt x="241" y="414"/>
                    </a:lnTo>
                    <a:lnTo>
                      <a:pt x="243" y="415"/>
                    </a:lnTo>
                    <a:lnTo>
                      <a:pt x="243" y="416"/>
                    </a:lnTo>
                    <a:lnTo>
                      <a:pt x="245" y="417"/>
                    </a:lnTo>
                    <a:lnTo>
                      <a:pt x="245" y="418"/>
                    </a:lnTo>
                    <a:lnTo>
                      <a:pt x="245" y="420"/>
                    </a:lnTo>
                    <a:lnTo>
                      <a:pt x="246" y="421"/>
                    </a:lnTo>
                    <a:lnTo>
                      <a:pt x="246" y="423"/>
                    </a:lnTo>
                    <a:lnTo>
                      <a:pt x="246" y="424"/>
                    </a:lnTo>
                    <a:lnTo>
                      <a:pt x="246" y="425"/>
                    </a:lnTo>
                    <a:lnTo>
                      <a:pt x="247" y="427"/>
                    </a:lnTo>
                    <a:lnTo>
                      <a:pt x="248" y="429"/>
                    </a:lnTo>
                    <a:lnTo>
                      <a:pt x="247" y="430"/>
                    </a:lnTo>
                    <a:lnTo>
                      <a:pt x="246" y="432"/>
                    </a:lnTo>
                    <a:lnTo>
                      <a:pt x="246" y="434"/>
                    </a:lnTo>
                    <a:lnTo>
                      <a:pt x="246" y="435"/>
                    </a:lnTo>
                    <a:lnTo>
                      <a:pt x="246" y="435"/>
                    </a:lnTo>
                    <a:lnTo>
                      <a:pt x="241" y="436"/>
                    </a:lnTo>
                    <a:lnTo>
                      <a:pt x="237" y="438"/>
                    </a:lnTo>
                    <a:lnTo>
                      <a:pt x="235" y="439"/>
                    </a:lnTo>
                    <a:lnTo>
                      <a:pt x="233" y="440"/>
                    </a:lnTo>
                    <a:lnTo>
                      <a:pt x="231" y="442"/>
                    </a:lnTo>
                    <a:lnTo>
                      <a:pt x="225" y="447"/>
                    </a:lnTo>
                    <a:lnTo>
                      <a:pt x="224" y="447"/>
                    </a:lnTo>
                    <a:lnTo>
                      <a:pt x="223" y="448"/>
                    </a:lnTo>
                    <a:lnTo>
                      <a:pt x="224" y="449"/>
                    </a:lnTo>
                    <a:lnTo>
                      <a:pt x="224" y="451"/>
                    </a:lnTo>
                    <a:lnTo>
                      <a:pt x="220" y="451"/>
                    </a:lnTo>
                    <a:lnTo>
                      <a:pt x="215" y="457"/>
                    </a:lnTo>
                    <a:lnTo>
                      <a:pt x="215" y="460"/>
                    </a:lnTo>
                    <a:lnTo>
                      <a:pt x="212" y="462"/>
                    </a:lnTo>
                    <a:lnTo>
                      <a:pt x="212" y="464"/>
                    </a:lnTo>
                    <a:lnTo>
                      <a:pt x="203" y="472"/>
                    </a:lnTo>
                    <a:lnTo>
                      <a:pt x="202" y="474"/>
                    </a:lnTo>
                    <a:lnTo>
                      <a:pt x="201" y="477"/>
                    </a:lnTo>
                    <a:lnTo>
                      <a:pt x="203" y="477"/>
                    </a:lnTo>
                    <a:lnTo>
                      <a:pt x="206" y="474"/>
                    </a:lnTo>
                    <a:lnTo>
                      <a:pt x="208" y="472"/>
                    </a:lnTo>
                    <a:lnTo>
                      <a:pt x="211" y="477"/>
                    </a:lnTo>
                    <a:lnTo>
                      <a:pt x="214" y="479"/>
                    </a:lnTo>
                    <a:lnTo>
                      <a:pt x="218" y="483"/>
                    </a:lnTo>
                    <a:lnTo>
                      <a:pt x="221" y="483"/>
                    </a:lnTo>
                    <a:lnTo>
                      <a:pt x="225" y="487"/>
                    </a:lnTo>
                    <a:lnTo>
                      <a:pt x="227" y="489"/>
                    </a:lnTo>
                    <a:lnTo>
                      <a:pt x="228" y="489"/>
                    </a:lnTo>
                    <a:lnTo>
                      <a:pt x="231" y="490"/>
                    </a:lnTo>
                    <a:lnTo>
                      <a:pt x="234" y="495"/>
                    </a:lnTo>
                    <a:lnTo>
                      <a:pt x="236" y="495"/>
                    </a:lnTo>
                    <a:lnTo>
                      <a:pt x="240" y="499"/>
                    </a:lnTo>
                    <a:lnTo>
                      <a:pt x="241" y="502"/>
                    </a:lnTo>
                    <a:lnTo>
                      <a:pt x="246" y="506"/>
                    </a:lnTo>
                    <a:lnTo>
                      <a:pt x="250" y="511"/>
                    </a:lnTo>
                    <a:lnTo>
                      <a:pt x="248" y="514"/>
                    </a:lnTo>
                    <a:lnTo>
                      <a:pt x="247" y="514"/>
                    </a:lnTo>
                    <a:lnTo>
                      <a:pt x="246" y="516"/>
                    </a:lnTo>
                    <a:lnTo>
                      <a:pt x="245" y="522"/>
                    </a:lnTo>
                    <a:lnTo>
                      <a:pt x="247" y="524"/>
                    </a:lnTo>
                    <a:lnTo>
                      <a:pt x="249" y="522"/>
                    </a:lnTo>
                    <a:lnTo>
                      <a:pt x="250" y="520"/>
                    </a:lnTo>
                    <a:lnTo>
                      <a:pt x="252" y="518"/>
                    </a:lnTo>
                    <a:lnTo>
                      <a:pt x="253" y="516"/>
                    </a:lnTo>
                    <a:lnTo>
                      <a:pt x="254" y="515"/>
                    </a:lnTo>
                    <a:lnTo>
                      <a:pt x="252" y="516"/>
                    </a:lnTo>
                    <a:lnTo>
                      <a:pt x="250" y="518"/>
                    </a:lnTo>
                    <a:lnTo>
                      <a:pt x="250" y="518"/>
                    </a:lnTo>
                    <a:lnTo>
                      <a:pt x="251" y="516"/>
                    </a:lnTo>
                    <a:lnTo>
                      <a:pt x="252" y="514"/>
                    </a:lnTo>
                    <a:lnTo>
                      <a:pt x="252" y="512"/>
                    </a:lnTo>
                    <a:cubicBezTo>
                      <a:pt x="252" y="512"/>
                      <a:pt x="252" y="512"/>
                      <a:pt x="251" y="512"/>
                    </a:cubicBezTo>
                    <a:cubicBezTo>
                      <a:pt x="250" y="511"/>
                      <a:pt x="251" y="511"/>
                      <a:pt x="251" y="511"/>
                    </a:cubicBezTo>
                    <a:lnTo>
                      <a:pt x="250" y="510"/>
                    </a:lnTo>
                    <a:lnTo>
                      <a:pt x="251" y="509"/>
                    </a:lnTo>
                    <a:lnTo>
                      <a:pt x="252" y="508"/>
                    </a:lnTo>
                    <a:cubicBezTo>
                      <a:pt x="252" y="508"/>
                      <a:pt x="252" y="506"/>
                      <a:pt x="252" y="506"/>
                    </a:cubicBezTo>
                    <a:cubicBezTo>
                      <a:pt x="252" y="505"/>
                      <a:pt x="254" y="504"/>
                      <a:pt x="254" y="504"/>
                    </a:cubicBezTo>
                    <a:lnTo>
                      <a:pt x="255" y="505"/>
                    </a:lnTo>
                    <a:lnTo>
                      <a:pt x="255" y="508"/>
                    </a:lnTo>
                    <a:cubicBezTo>
                      <a:pt x="255" y="508"/>
                      <a:pt x="255" y="508"/>
                      <a:pt x="255" y="509"/>
                    </a:cubicBezTo>
                    <a:cubicBezTo>
                      <a:pt x="255" y="510"/>
                      <a:pt x="254" y="511"/>
                      <a:pt x="254" y="511"/>
                    </a:cubicBezTo>
                    <a:lnTo>
                      <a:pt x="254" y="512"/>
                    </a:lnTo>
                    <a:lnTo>
                      <a:pt x="254" y="512"/>
                    </a:lnTo>
                    <a:lnTo>
                      <a:pt x="255" y="513"/>
                    </a:lnTo>
                    <a:lnTo>
                      <a:pt x="254" y="514"/>
                    </a:lnTo>
                    <a:lnTo>
                      <a:pt x="254" y="515"/>
                    </a:lnTo>
                    <a:lnTo>
                      <a:pt x="256" y="513"/>
                    </a:lnTo>
                    <a:lnTo>
                      <a:pt x="257" y="511"/>
                    </a:lnTo>
                    <a:lnTo>
                      <a:pt x="257" y="509"/>
                    </a:lnTo>
                    <a:lnTo>
                      <a:pt x="257" y="508"/>
                    </a:lnTo>
                    <a:lnTo>
                      <a:pt x="258" y="506"/>
                    </a:lnTo>
                    <a:lnTo>
                      <a:pt x="259" y="505"/>
                    </a:lnTo>
                    <a:cubicBezTo>
                      <a:pt x="259" y="505"/>
                      <a:pt x="259" y="503"/>
                      <a:pt x="259" y="502"/>
                    </a:cubicBezTo>
                    <a:lnTo>
                      <a:pt x="258" y="502"/>
                    </a:lnTo>
                    <a:cubicBezTo>
                      <a:pt x="258" y="502"/>
                      <a:pt x="258" y="501"/>
                      <a:pt x="258" y="500"/>
                    </a:cubicBezTo>
                    <a:cubicBezTo>
                      <a:pt x="258" y="499"/>
                      <a:pt x="259" y="499"/>
                      <a:pt x="259" y="499"/>
                    </a:cubicBezTo>
                    <a:lnTo>
                      <a:pt x="259" y="498"/>
                    </a:lnTo>
                    <a:lnTo>
                      <a:pt x="260" y="498"/>
                    </a:lnTo>
                    <a:lnTo>
                      <a:pt x="260" y="497"/>
                    </a:lnTo>
                    <a:lnTo>
                      <a:pt x="262" y="496"/>
                    </a:lnTo>
                    <a:lnTo>
                      <a:pt x="262" y="495"/>
                    </a:lnTo>
                    <a:lnTo>
                      <a:pt x="262" y="494"/>
                    </a:lnTo>
                    <a:lnTo>
                      <a:pt x="264" y="493"/>
                    </a:lnTo>
                    <a:lnTo>
                      <a:pt x="265" y="493"/>
                    </a:lnTo>
                    <a:lnTo>
                      <a:pt x="265" y="492"/>
                    </a:lnTo>
                    <a:lnTo>
                      <a:pt x="266" y="491"/>
                    </a:lnTo>
                    <a:lnTo>
                      <a:pt x="267" y="491"/>
                    </a:lnTo>
                    <a:lnTo>
                      <a:pt x="267" y="489"/>
                    </a:lnTo>
                    <a:lnTo>
                      <a:pt x="268" y="488"/>
                    </a:lnTo>
                    <a:lnTo>
                      <a:pt x="268" y="486"/>
                    </a:lnTo>
                    <a:lnTo>
                      <a:pt x="268" y="484"/>
                    </a:lnTo>
                    <a:lnTo>
                      <a:pt x="269" y="483"/>
                    </a:lnTo>
                    <a:lnTo>
                      <a:pt x="270" y="483"/>
                    </a:lnTo>
                    <a:lnTo>
                      <a:pt x="270" y="482"/>
                    </a:lnTo>
                    <a:lnTo>
                      <a:pt x="270" y="480"/>
                    </a:lnTo>
                    <a:lnTo>
                      <a:pt x="270" y="480"/>
                    </a:lnTo>
                    <a:lnTo>
                      <a:pt x="270" y="479"/>
                    </a:lnTo>
                    <a:lnTo>
                      <a:pt x="270" y="477"/>
                    </a:lnTo>
                    <a:lnTo>
                      <a:pt x="270" y="476"/>
                    </a:lnTo>
                    <a:lnTo>
                      <a:pt x="270" y="475"/>
                    </a:lnTo>
                    <a:lnTo>
                      <a:pt x="271" y="476"/>
                    </a:lnTo>
                    <a:lnTo>
                      <a:pt x="272" y="478"/>
                    </a:lnTo>
                    <a:lnTo>
                      <a:pt x="273" y="479"/>
                    </a:lnTo>
                    <a:lnTo>
                      <a:pt x="274" y="481"/>
                    </a:lnTo>
                    <a:lnTo>
                      <a:pt x="275" y="481"/>
                    </a:lnTo>
                    <a:lnTo>
                      <a:pt x="276" y="480"/>
                    </a:lnTo>
                    <a:lnTo>
                      <a:pt x="277" y="479"/>
                    </a:lnTo>
                    <a:lnTo>
                      <a:pt x="278" y="479"/>
                    </a:lnTo>
                    <a:lnTo>
                      <a:pt x="278" y="480"/>
                    </a:lnTo>
                    <a:lnTo>
                      <a:pt x="278" y="482"/>
                    </a:lnTo>
                    <a:lnTo>
                      <a:pt x="278" y="483"/>
                    </a:lnTo>
                    <a:lnTo>
                      <a:pt x="278" y="483"/>
                    </a:lnTo>
                    <a:lnTo>
                      <a:pt x="278" y="484"/>
                    </a:lnTo>
                    <a:lnTo>
                      <a:pt x="277" y="484"/>
                    </a:lnTo>
                    <a:lnTo>
                      <a:pt x="276" y="483"/>
                    </a:lnTo>
                    <a:lnTo>
                      <a:pt x="275" y="483"/>
                    </a:lnTo>
                    <a:lnTo>
                      <a:pt x="275" y="484"/>
                    </a:lnTo>
                    <a:lnTo>
                      <a:pt x="275" y="485"/>
                    </a:lnTo>
                    <a:lnTo>
                      <a:pt x="273" y="485"/>
                    </a:lnTo>
                    <a:lnTo>
                      <a:pt x="273" y="487"/>
                    </a:lnTo>
                    <a:lnTo>
                      <a:pt x="272" y="489"/>
                    </a:lnTo>
                    <a:lnTo>
                      <a:pt x="271" y="489"/>
                    </a:lnTo>
                    <a:lnTo>
                      <a:pt x="270" y="490"/>
                    </a:lnTo>
                    <a:lnTo>
                      <a:pt x="270" y="492"/>
                    </a:lnTo>
                    <a:lnTo>
                      <a:pt x="270" y="494"/>
                    </a:lnTo>
                    <a:lnTo>
                      <a:pt x="269" y="495"/>
                    </a:lnTo>
                    <a:lnTo>
                      <a:pt x="267" y="496"/>
                    </a:lnTo>
                    <a:lnTo>
                      <a:pt x="265" y="496"/>
                    </a:lnTo>
                    <a:lnTo>
                      <a:pt x="264" y="497"/>
                    </a:lnTo>
                    <a:lnTo>
                      <a:pt x="263" y="498"/>
                    </a:lnTo>
                    <a:lnTo>
                      <a:pt x="264" y="498"/>
                    </a:lnTo>
                    <a:lnTo>
                      <a:pt x="263" y="499"/>
                    </a:lnTo>
                    <a:lnTo>
                      <a:pt x="261" y="499"/>
                    </a:lnTo>
                    <a:lnTo>
                      <a:pt x="260" y="499"/>
                    </a:lnTo>
                    <a:lnTo>
                      <a:pt x="260" y="501"/>
                    </a:lnTo>
                    <a:lnTo>
                      <a:pt x="261" y="502"/>
                    </a:lnTo>
                    <a:lnTo>
                      <a:pt x="262" y="502"/>
                    </a:lnTo>
                    <a:lnTo>
                      <a:pt x="264" y="500"/>
                    </a:lnTo>
                    <a:lnTo>
                      <a:pt x="266" y="498"/>
                    </a:lnTo>
                    <a:lnTo>
                      <a:pt x="268" y="497"/>
                    </a:lnTo>
                    <a:lnTo>
                      <a:pt x="270" y="495"/>
                    </a:lnTo>
                    <a:lnTo>
                      <a:pt x="273" y="493"/>
                    </a:lnTo>
                    <a:lnTo>
                      <a:pt x="274" y="490"/>
                    </a:lnTo>
                    <a:lnTo>
                      <a:pt x="276" y="488"/>
                    </a:lnTo>
                    <a:lnTo>
                      <a:pt x="278" y="486"/>
                    </a:lnTo>
                    <a:lnTo>
                      <a:pt x="280" y="483"/>
                    </a:lnTo>
                    <a:lnTo>
                      <a:pt x="282" y="479"/>
                    </a:lnTo>
                    <a:lnTo>
                      <a:pt x="283" y="476"/>
                    </a:lnTo>
                    <a:lnTo>
                      <a:pt x="283" y="474"/>
                    </a:lnTo>
                    <a:lnTo>
                      <a:pt x="285" y="472"/>
                    </a:lnTo>
                    <a:lnTo>
                      <a:pt x="287" y="469"/>
                    </a:lnTo>
                    <a:lnTo>
                      <a:pt x="289" y="466"/>
                    </a:lnTo>
                    <a:lnTo>
                      <a:pt x="288" y="465"/>
                    </a:lnTo>
                    <a:lnTo>
                      <a:pt x="289" y="466"/>
                    </a:lnTo>
                    <a:lnTo>
                      <a:pt x="290" y="465"/>
                    </a:lnTo>
                    <a:lnTo>
                      <a:pt x="291" y="463"/>
                    </a:lnTo>
                    <a:lnTo>
                      <a:pt x="292" y="462"/>
                    </a:lnTo>
                    <a:lnTo>
                      <a:pt x="293" y="461"/>
                    </a:lnTo>
                    <a:lnTo>
                      <a:pt x="294" y="460"/>
                    </a:lnTo>
                    <a:lnTo>
                      <a:pt x="296" y="459"/>
                    </a:lnTo>
                    <a:lnTo>
                      <a:pt x="296" y="458"/>
                    </a:lnTo>
                    <a:lnTo>
                      <a:pt x="298" y="458"/>
                    </a:lnTo>
                    <a:lnTo>
                      <a:pt x="299" y="458"/>
                    </a:lnTo>
                    <a:lnTo>
                      <a:pt x="299" y="457"/>
                    </a:lnTo>
                    <a:lnTo>
                      <a:pt x="299" y="456"/>
                    </a:lnTo>
                    <a:lnTo>
                      <a:pt x="298" y="455"/>
                    </a:lnTo>
                    <a:lnTo>
                      <a:pt x="298" y="454"/>
                    </a:lnTo>
                    <a:lnTo>
                      <a:pt x="299" y="454"/>
                    </a:lnTo>
                    <a:lnTo>
                      <a:pt x="300" y="452"/>
                    </a:lnTo>
                    <a:lnTo>
                      <a:pt x="300" y="454"/>
                    </a:lnTo>
                    <a:cubicBezTo>
                      <a:pt x="300" y="454"/>
                      <a:pt x="301" y="455"/>
                      <a:pt x="301" y="455"/>
                    </a:cubicBezTo>
                    <a:cubicBezTo>
                      <a:pt x="302" y="455"/>
                      <a:pt x="302" y="455"/>
                      <a:pt x="302" y="454"/>
                    </a:cubicBezTo>
                    <a:cubicBezTo>
                      <a:pt x="303" y="454"/>
                      <a:pt x="303" y="453"/>
                      <a:pt x="303" y="453"/>
                    </a:cubicBezTo>
                    <a:lnTo>
                      <a:pt x="303" y="451"/>
                    </a:lnTo>
                    <a:lnTo>
                      <a:pt x="303" y="449"/>
                    </a:lnTo>
                    <a:lnTo>
                      <a:pt x="303" y="448"/>
                    </a:lnTo>
                    <a:lnTo>
                      <a:pt x="303" y="447"/>
                    </a:lnTo>
                    <a:lnTo>
                      <a:pt x="303" y="446"/>
                    </a:lnTo>
                    <a:lnTo>
                      <a:pt x="303" y="444"/>
                    </a:lnTo>
                    <a:lnTo>
                      <a:pt x="304" y="443"/>
                    </a:lnTo>
                    <a:lnTo>
                      <a:pt x="305" y="441"/>
                    </a:lnTo>
                    <a:lnTo>
                      <a:pt x="304" y="439"/>
                    </a:lnTo>
                    <a:lnTo>
                      <a:pt x="303" y="438"/>
                    </a:lnTo>
                    <a:lnTo>
                      <a:pt x="302" y="437"/>
                    </a:lnTo>
                    <a:lnTo>
                      <a:pt x="302" y="436"/>
                    </a:lnTo>
                    <a:lnTo>
                      <a:pt x="302" y="435"/>
                    </a:lnTo>
                    <a:lnTo>
                      <a:pt x="302" y="433"/>
                    </a:lnTo>
                    <a:lnTo>
                      <a:pt x="302" y="432"/>
                    </a:lnTo>
                    <a:lnTo>
                      <a:pt x="303" y="431"/>
                    </a:lnTo>
                    <a:lnTo>
                      <a:pt x="303" y="429"/>
                    </a:lnTo>
                    <a:lnTo>
                      <a:pt x="303" y="428"/>
                    </a:lnTo>
                    <a:lnTo>
                      <a:pt x="303" y="427"/>
                    </a:lnTo>
                    <a:lnTo>
                      <a:pt x="303" y="426"/>
                    </a:lnTo>
                    <a:lnTo>
                      <a:pt x="304" y="426"/>
                    </a:lnTo>
                    <a:lnTo>
                      <a:pt x="304" y="425"/>
                    </a:lnTo>
                    <a:lnTo>
                      <a:pt x="304" y="424"/>
                    </a:lnTo>
                    <a:lnTo>
                      <a:pt x="304" y="423"/>
                    </a:lnTo>
                    <a:lnTo>
                      <a:pt x="305" y="421"/>
                    </a:lnTo>
                    <a:lnTo>
                      <a:pt x="304" y="420"/>
                    </a:lnTo>
                    <a:lnTo>
                      <a:pt x="306" y="418"/>
                    </a:lnTo>
                    <a:lnTo>
                      <a:pt x="307" y="417"/>
                    </a:lnTo>
                    <a:lnTo>
                      <a:pt x="308" y="416"/>
                    </a:lnTo>
                    <a:lnTo>
                      <a:pt x="309" y="415"/>
                    </a:lnTo>
                    <a:lnTo>
                      <a:pt x="311" y="414"/>
                    </a:lnTo>
                    <a:lnTo>
                      <a:pt x="311" y="414"/>
                    </a:lnTo>
                    <a:lnTo>
                      <a:pt x="312" y="413"/>
                    </a:lnTo>
                    <a:lnTo>
                      <a:pt x="312" y="412"/>
                    </a:lnTo>
                    <a:lnTo>
                      <a:pt x="312" y="410"/>
                    </a:lnTo>
                    <a:lnTo>
                      <a:pt x="313" y="409"/>
                    </a:lnTo>
                    <a:lnTo>
                      <a:pt x="315" y="409"/>
                    </a:lnTo>
                    <a:lnTo>
                      <a:pt x="316" y="408"/>
                    </a:lnTo>
                    <a:lnTo>
                      <a:pt x="317" y="407"/>
                    </a:lnTo>
                    <a:lnTo>
                      <a:pt x="319" y="405"/>
                    </a:lnTo>
                    <a:lnTo>
                      <a:pt x="321" y="405"/>
                    </a:lnTo>
                    <a:lnTo>
                      <a:pt x="322" y="405"/>
                    </a:lnTo>
                    <a:lnTo>
                      <a:pt x="323" y="404"/>
                    </a:lnTo>
                    <a:lnTo>
                      <a:pt x="324" y="402"/>
                    </a:lnTo>
                    <a:lnTo>
                      <a:pt x="325" y="401"/>
                    </a:lnTo>
                    <a:lnTo>
                      <a:pt x="327" y="400"/>
                    </a:lnTo>
                    <a:lnTo>
                      <a:pt x="328" y="399"/>
                    </a:lnTo>
                    <a:lnTo>
                      <a:pt x="329" y="398"/>
                    </a:lnTo>
                    <a:lnTo>
                      <a:pt x="332" y="398"/>
                    </a:lnTo>
                    <a:lnTo>
                      <a:pt x="333" y="398"/>
                    </a:lnTo>
                    <a:lnTo>
                      <a:pt x="334" y="397"/>
                    </a:lnTo>
                    <a:lnTo>
                      <a:pt x="335" y="396"/>
                    </a:lnTo>
                    <a:lnTo>
                      <a:pt x="336" y="395"/>
                    </a:lnTo>
                    <a:lnTo>
                      <a:pt x="338" y="395"/>
                    </a:lnTo>
                    <a:lnTo>
                      <a:pt x="339" y="396"/>
                    </a:lnTo>
                    <a:lnTo>
                      <a:pt x="340" y="396"/>
                    </a:lnTo>
                    <a:lnTo>
                      <a:pt x="342" y="397"/>
                    </a:lnTo>
                    <a:lnTo>
                      <a:pt x="343" y="396"/>
                    </a:lnTo>
                    <a:lnTo>
                      <a:pt x="342" y="395"/>
                    </a:lnTo>
                    <a:lnTo>
                      <a:pt x="342" y="395"/>
                    </a:lnTo>
                    <a:lnTo>
                      <a:pt x="343" y="394"/>
                    </a:lnTo>
                    <a:lnTo>
                      <a:pt x="344" y="394"/>
                    </a:lnTo>
                    <a:lnTo>
                      <a:pt x="346" y="394"/>
                    </a:lnTo>
                    <a:lnTo>
                      <a:pt x="346" y="393"/>
                    </a:lnTo>
                    <a:lnTo>
                      <a:pt x="347" y="393"/>
                    </a:lnTo>
                    <a:lnTo>
                      <a:pt x="347" y="392"/>
                    </a:lnTo>
                    <a:lnTo>
                      <a:pt x="348" y="391"/>
                    </a:lnTo>
                    <a:lnTo>
                      <a:pt x="349" y="391"/>
                    </a:lnTo>
                    <a:lnTo>
                      <a:pt x="350" y="391"/>
                    </a:lnTo>
                    <a:lnTo>
                      <a:pt x="352" y="392"/>
                    </a:lnTo>
                    <a:lnTo>
                      <a:pt x="350" y="389"/>
                    </a:lnTo>
                    <a:lnTo>
                      <a:pt x="351" y="391"/>
                    </a:lnTo>
                    <a:lnTo>
                      <a:pt x="353" y="392"/>
                    </a:lnTo>
                    <a:lnTo>
                      <a:pt x="353" y="391"/>
                    </a:lnTo>
                    <a:lnTo>
                      <a:pt x="353" y="390"/>
                    </a:lnTo>
                    <a:lnTo>
                      <a:pt x="353" y="389"/>
                    </a:lnTo>
                    <a:lnTo>
                      <a:pt x="353" y="388"/>
                    </a:lnTo>
                    <a:lnTo>
                      <a:pt x="355" y="388"/>
                    </a:lnTo>
                    <a:lnTo>
                      <a:pt x="356" y="388"/>
                    </a:lnTo>
                    <a:lnTo>
                      <a:pt x="358" y="388"/>
                    </a:lnTo>
                    <a:lnTo>
                      <a:pt x="359" y="388"/>
                    </a:lnTo>
                    <a:lnTo>
                      <a:pt x="360" y="388"/>
                    </a:lnTo>
                    <a:lnTo>
                      <a:pt x="362" y="387"/>
                    </a:lnTo>
                    <a:lnTo>
                      <a:pt x="362" y="387"/>
                    </a:lnTo>
                    <a:lnTo>
                      <a:pt x="363" y="386"/>
                    </a:lnTo>
                    <a:lnTo>
                      <a:pt x="364" y="387"/>
                    </a:lnTo>
                    <a:lnTo>
                      <a:pt x="365" y="388"/>
                    </a:lnTo>
                    <a:lnTo>
                      <a:pt x="366" y="388"/>
                    </a:lnTo>
                    <a:lnTo>
                      <a:pt x="367" y="388"/>
                    </a:lnTo>
                    <a:lnTo>
                      <a:pt x="367" y="389"/>
                    </a:lnTo>
                    <a:lnTo>
                      <a:pt x="368" y="389"/>
                    </a:lnTo>
                    <a:lnTo>
                      <a:pt x="369" y="389"/>
                    </a:lnTo>
                    <a:lnTo>
                      <a:pt x="369" y="388"/>
                    </a:lnTo>
                    <a:lnTo>
                      <a:pt x="370" y="387"/>
                    </a:lnTo>
                    <a:lnTo>
                      <a:pt x="369" y="385"/>
                    </a:lnTo>
                    <a:lnTo>
                      <a:pt x="370" y="385"/>
                    </a:lnTo>
                    <a:lnTo>
                      <a:pt x="371" y="386"/>
                    </a:lnTo>
                    <a:lnTo>
                      <a:pt x="371" y="387"/>
                    </a:lnTo>
                    <a:lnTo>
                      <a:pt x="372" y="388"/>
                    </a:lnTo>
                    <a:lnTo>
                      <a:pt x="373" y="388"/>
                    </a:lnTo>
                    <a:lnTo>
                      <a:pt x="374" y="388"/>
                    </a:lnTo>
                    <a:lnTo>
                      <a:pt x="375" y="389"/>
                    </a:lnTo>
                    <a:lnTo>
                      <a:pt x="377" y="388"/>
                    </a:lnTo>
                    <a:lnTo>
                      <a:pt x="379" y="388"/>
                    </a:lnTo>
                    <a:lnTo>
                      <a:pt x="379" y="389"/>
                    </a:lnTo>
                    <a:lnTo>
                      <a:pt x="381" y="389"/>
                    </a:lnTo>
                    <a:lnTo>
                      <a:pt x="382" y="389"/>
                    </a:lnTo>
                    <a:lnTo>
                      <a:pt x="383" y="388"/>
                    </a:lnTo>
                    <a:lnTo>
                      <a:pt x="384" y="388"/>
                    </a:lnTo>
                    <a:lnTo>
                      <a:pt x="384" y="386"/>
                    </a:lnTo>
                    <a:lnTo>
                      <a:pt x="385" y="386"/>
                    </a:lnTo>
                    <a:lnTo>
                      <a:pt x="385" y="385"/>
                    </a:lnTo>
                    <a:lnTo>
                      <a:pt x="386" y="384"/>
                    </a:lnTo>
                    <a:lnTo>
                      <a:pt x="388" y="383"/>
                    </a:lnTo>
                    <a:lnTo>
                      <a:pt x="389" y="383"/>
                    </a:lnTo>
                    <a:lnTo>
                      <a:pt x="390" y="383"/>
                    </a:lnTo>
                    <a:lnTo>
                      <a:pt x="391" y="382"/>
                    </a:lnTo>
                    <a:lnTo>
                      <a:pt x="392" y="381"/>
                    </a:lnTo>
                    <a:lnTo>
                      <a:pt x="394" y="381"/>
                    </a:lnTo>
                    <a:lnTo>
                      <a:pt x="395" y="380"/>
                    </a:lnTo>
                    <a:lnTo>
                      <a:pt x="396" y="379"/>
                    </a:lnTo>
                    <a:lnTo>
                      <a:pt x="397" y="379"/>
                    </a:lnTo>
                    <a:lnTo>
                      <a:pt x="397" y="377"/>
                    </a:lnTo>
                    <a:lnTo>
                      <a:pt x="397" y="376"/>
                    </a:lnTo>
                    <a:lnTo>
                      <a:pt x="396" y="375"/>
                    </a:lnTo>
                    <a:lnTo>
                      <a:pt x="396" y="373"/>
                    </a:lnTo>
                    <a:lnTo>
                      <a:pt x="396" y="372"/>
                    </a:lnTo>
                    <a:lnTo>
                      <a:pt x="397" y="370"/>
                    </a:lnTo>
                    <a:lnTo>
                      <a:pt x="398" y="369"/>
                    </a:lnTo>
                    <a:lnTo>
                      <a:pt x="398" y="368"/>
                    </a:lnTo>
                    <a:lnTo>
                      <a:pt x="398" y="368"/>
                    </a:lnTo>
                    <a:lnTo>
                      <a:pt x="399" y="366"/>
                    </a:lnTo>
                    <a:lnTo>
                      <a:pt x="399" y="365"/>
                    </a:lnTo>
                    <a:lnTo>
                      <a:pt x="400" y="364"/>
                    </a:lnTo>
                    <a:lnTo>
                      <a:pt x="401" y="364"/>
                    </a:lnTo>
                    <a:lnTo>
                      <a:pt x="402" y="364"/>
                    </a:lnTo>
                    <a:lnTo>
                      <a:pt x="402" y="363"/>
                    </a:lnTo>
                    <a:lnTo>
                      <a:pt x="404" y="362"/>
                    </a:lnTo>
                    <a:lnTo>
                      <a:pt x="405" y="361"/>
                    </a:lnTo>
                    <a:lnTo>
                      <a:pt x="406" y="360"/>
                    </a:lnTo>
                    <a:lnTo>
                      <a:pt x="407" y="358"/>
                    </a:lnTo>
                    <a:lnTo>
                      <a:pt x="407" y="356"/>
                    </a:lnTo>
                    <a:lnTo>
                      <a:pt x="407" y="355"/>
                    </a:lnTo>
                    <a:lnTo>
                      <a:pt x="408" y="354"/>
                    </a:lnTo>
                    <a:lnTo>
                      <a:pt x="409" y="353"/>
                    </a:lnTo>
                    <a:lnTo>
                      <a:pt x="410" y="351"/>
                    </a:lnTo>
                    <a:lnTo>
                      <a:pt x="411" y="349"/>
                    </a:lnTo>
                    <a:lnTo>
                      <a:pt x="412" y="349"/>
                    </a:lnTo>
                    <a:lnTo>
                      <a:pt x="413" y="348"/>
                    </a:lnTo>
                    <a:lnTo>
                      <a:pt x="414" y="348"/>
                    </a:lnTo>
                    <a:lnTo>
                      <a:pt x="413" y="347"/>
                    </a:lnTo>
                    <a:lnTo>
                      <a:pt x="415" y="346"/>
                    </a:lnTo>
                    <a:lnTo>
                      <a:pt x="416" y="346"/>
                    </a:lnTo>
                    <a:lnTo>
                      <a:pt x="416" y="346"/>
                    </a:lnTo>
                    <a:lnTo>
                      <a:pt x="416" y="344"/>
                    </a:lnTo>
                    <a:lnTo>
                      <a:pt x="415" y="343"/>
                    </a:lnTo>
                    <a:lnTo>
                      <a:pt x="416" y="341"/>
                    </a:lnTo>
                    <a:lnTo>
                      <a:pt x="416" y="340"/>
                    </a:lnTo>
                    <a:lnTo>
                      <a:pt x="416" y="338"/>
                    </a:lnTo>
                    <a:lnTo>
                      <a:pt x="416" y="336"/>
                    </a:lnTo>
                    <a:lnTo>
                      <a:pt x="417" y="333"/>
                    </a:lnTo>
                    <a:lnTo>
                      <a:pt x="417" y="332"/>
                    </a:lnTo>
                    <a:lnTo>
                      <a:pt x="417" y="332"/>
                    </a:lnTo>
                    <a:lnTo>
                      <a:pt x="418" y="331"/>
                    </a:lnTo>
                    <a:lnTo>
                      <a:pt x="418" y="329"/>
                    </a:lnTo>
                    <a:lnTo>
                      <a:pt x="419" y="328"/>
                    </a:lnTo>
                    <a:lnTo>
                      <a:pt x="420" y="327"/>
                    </a:lnTo>
                    <a:lnTo>
                      <a:pt x="421" y="325"/>
                    </a:lnTo>
                    <a:lnTo>
                      <a:pt x="422" y="324"/>
                    </a:lnTo>
                    <a:lnTo>
                      <a:pt x="424" y="324"/>
                    </a:lnTo>
                    <a:lnTo>
                      <a:pt x="423" y="322"/>
                    </a:lnTo>
                    <a:lnTo>
                      <a:pt x="423" y="320"/>
                    </a:lnTo>
                    <a:lnTo>
                      <a:pt x="422" y="319"/>
                    </a:lnTo>
                    <a:lnTo>
                      <a:pt x="422" y="316"/>
                    </a:lnTo>
                    <a:lnTo>
                      <a:pt x="424" y="315"/>
                    </a:lnTo>
                    <a:lnTo>
                      <a:pt x="424" y="313"/>
                    </a:lnTo>
                    <a:lnTo>
                      <a:pt x="425" y="310"/>
                    </a:lnTo>
                    <a:lnTo>
                      <a:pt x="426" y="307"/>
                    </a:lnTo>
                    <a:lnTo>
                      <a:pt x="427" y="305"/>
                    </a:lnTo>
                    <a:lnTo>
                      <a:pt x="428" y="303"/>
                    </a:lnTo>
                    <a:lnTo>
                      <a:pt x="429" y="301"/>
                    </a:lnTo>
                    <a:lnTo>
                      <a:pt x="429" y="300"/>
                    </a:lnTo>
                    <a:lnTo>
                      <a:pt x="429" y="298"/>
                    </a:lnTo>
                    <a:lnTo>
                      <a:pt x="429" y="297"/>
                    </a:lnTo>
                    <a:lnTo>
                      <a:pt x="428" y="295"/>
                    </a:lnTo>
                    <a:lnTo>
                      <a:pt x="429" y="293"/>
                    </a:lnTo>
                    <a:lnTo>
                      <a:pt x="429" y="291"/>
                    </a:lnTo>
                    <a:lnTo>
                      <a:pt x="429" y="288"/>
                    </a:lnTo>
                    <a:lnTo>
                      <a:pt x="429" y="286"/>
                    </a:lnTo>
                    <a:lnTo>
                      <a:pt x="427" y="285"/>
                    </a:lnTo>
                    <a:lnTo>
                      <a:pt x="427" y="283"/>
                    </a:lnTo>
                    <a:lnTo>
                      <a:pt x="429" y="282"/>
                    </a:lnTo>
                    <a:lnTo>
                      <a:pt x="429" y="280"/>
                    </a:lnTo>
                    <a:lnTo>
                      <a:pt x="429" y="278"/>
                    </a:lnTo>
                    <a:lnTo>
                      <a:pt x="427" y="279"/>
                    </a:lnTo>
                    <a:lnTo>
                      <a:pt x="427" y="278"/>
                    </a:lnTo>
                    <a:lnTo>
                      <a:pt x="428" y="277"/>
                    </a:lnTo>
                    <a:lnTo>
                      <a:pt x="430" y="276"/>
                    </a:lnTo>
                    <a:lnTo>
                      <a:pt x="430" y="274"/>
                    </a:lnTo>
                    <a:lnTo>
                      <a:pt x="429" y="273"/>
                    </a:lnTo>
                    <a:lnTo>
                      <a:pt x="428" y="273"/>
                    </a:lnTo>
                    <a:lnTo>
                      <a:pt x="428" y="271"/>
                    </a:lnTo>
                    <a:lnTo>
                      <a:pt x="430" y="271"/>
                    </a:lnTo>
                    <a:lnTo>
                      <a:pt x="430" y="270"/>
                    </a:lnTo>
                    <a:lnTo>
                      <a:pt x="429" y="269"/>
                    </a:lnTo>
                    <a:lnTo>
                      <a:pt x="428" y="267"/>
                    </a:lnTo>
                    <a:lnTo>
                      <a:pt x="429" y="266"/>
                    </a:lnTo>
                    <a:lnTo>
                      <a:pt x="429" y="265"/>
                    </a:lnTo>
                    <a:lnTo>
                      <a:pt x="431" y="264"/>
                    </a:lnTo>
                    <a:lnTo>
                      <a:pt x="432" y="264"/>
                    </a:lnTo>
                    <a:lnTo>
                      <a:pt x="432" y="263"/>
                    </a:lnTo>
                    <a:lnTo>
                      <a:pt x="431" y="261"/>
                    </a:lnTo>
                    <a:lnTo>
                      <a:pt x="432" y="260"/>
                    </a:lnTo>
                    <a:lnTo>
                      <a:pt x="433" y="259"/>
                    </a:lnTo>
                    <a:lnTo>
                      <a:pt x="433" y="257"/>
                    </a:lnTo>
                    <a:lnTo>
                      <a:pt x="433" y="256"/>
                    </a:lnTo>
                    <a:lnTo>
                      <a:pt x="435" y="257"/>
                    </a:lnTo>
                    <a:lnTo>
                      <a:pt x="436" y="258"/>
                    </a:lnTo>
                    <a:lnTo>
                      <a:pt x="435" y="258"/>
                    </a:lnTo>
                    <a:lnTo>
                      <a:pt x="434" y="260"/>
                    </a:lnTo>
                    <a:lnTo>
                      <a:pt x="434" y="261"/>
                    </a:lnTo>
                    <a:lnTo>
                      <a:pt x="437" y="261"/>
                    </a:lnTo>
                    <a:lnTo>
                      <a:pt x="437" y="262"/>
                    </a:lnTo>
                    <a:lnTo>
                      <a:pt x="438" y="262"/>
                    </a:lnTo>
                    <a:lnTo>
                      <a:pt x="439" y="261"/>
                    </a:lnTo>
                    <a:lnTo>
                      <a:pt x="440" y="259"/>
                    </a:lnTo>
                    <a:lnTo>
                      <a:pt x="441" y="258"/>
                    </a:lnTo>
                    <a:lnTo>
                      <a:pt x="443" y="256"/>
                    </a:lnTo>
                    <a:lnTo>
                      <a:pt x="444" y="255"/>
                    </a:lnTo>
                    <a:lnTo>
                      <a:pt x="445" y="253"/>
                    </a:lnTo>
                    <a:lnTo>
                      <a:pt x="446" y="252"/>
                    </a:lnTo>
                    <a:lnTo>
                      <a:pt x="447" y="250"/>
                    </a:lnTo>
                    <a:lnTo>
                      <a:pt x="449" y="247"/>
                    </a:lnTo>
                    <a:lnTo>
                      <a:pt x="450" y="245"/>
                    </a:lnTo>
                    <a:cubicBezTo>
                      <a:pt x="450" y="244"/>
                      <a:pt x="450" y="244"/>
                      <a:pt x="450" y="243"/>
                    </a:cubicBez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5549" name="TextBox 360"/>
              <p:cNvSpPr txBox="1">
                <a:spLocks noChangeArrowheads="1"/>
              </p:cNvSpPr>
              <p:nvPr/>
            </p:nvSpPr>
            <p:spPr bwMode="auto">
              <a:xfrm>
                <a:off x="3907127" y="2010935"/>
                <a:ext cx="2366532"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Sochagota</a:t>
                </a:r>
                <a:r>
                  <a:rPr lang="en-US" altLang="en-US" sz="900" b="1" dirty="0" smtClean="0">
                    <a:solidFill>
                      <a:srgbClr val="000000"/>
                    </a:solidFill>
                    <a:latin typeface="+mn-lt"/>
                  </a:rPr>
                  <a:t> </a:t>
                </a:r>
                <a:r>
                  <a:rPr lang="en-US" altLang="en-US" sz="900" b="1" dirty="0">
                    <a:solidFill>
                      <a:srgbClr val="000000"/>
                    </a:solidFill>
                    <a:latin typeface="+mn-lt"/>
                  </a:rPr>
                  <a:t>(</a:t>
                </a:r>
                <a:r>
                  <a:rPr lang="en-US" altLang="en-US" sz="900" b="1" dirty="0" smtClean="0">
                    <a:solidFill>
                      <a:srgbClr val="000000"/>
                    </a:solidFill>
                    <a:latin typeface="+mn-lt"/>
                  </a:rPr>
                  <a:t>46%) 165 MW</a:t>
                </a:r>
                <a:endParaRPr lang="en-US" altLang="en-US" sz="900" b="1" dirty="0">
                  <a:solidFill>
                    <a:srgbClr val="000000"/>
                  </a:solidFill>
                  <a:latin typeface="+mn-lt"/>
                </a:endParaRPr>
              </a:p>
            </p:txBody>
          </p:sp>
          <p:sp>
            <p:nvSpPr>
              <p:cNvPr id="5550" name="TextBox 361"/>
              <p:cNvSpPr txBox="1">
                <a:spLocks noChangeArrowheads="1"/>
              </p:cNvSpPr>
              <p:nvPr/>
            </p:nvSpPr>
            <p:spPr bwMode="auto">
              <a:xfrm>
                <a:off x="3651397" y="2623121"/>
                <a:ext cx="2482027"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a:solidFill>
                      <a:srgbClr val="000000"/>
                    </a:solidFill>
                    <a:latin typeface="+mn-lt"/>
                  </a:rPr>
                  <a:t>Termoemcali</a:t>
                </a:r>
                <a:r>
                  <a:rPr lang="en-US" altLang="en-US" sz="900" b="1" dirty="0">
                    <a:solidFill>
                      <a:srgbClr val="000000"/>
                    </a:solidFill>
                    <a:latin typeface="+mn-lt"/>
                  </a:rPr>
                  <a:t> (35</a:t>
                </a:r>
                <a:r>
                  <a:rPr lang="en-US" altLang="en-US" sz="900" b="1" dirty="0" smtClean="0">
                    <a:solidFill>
                      <a:srgbClr val="000000"/>
                    </a:solidFill>
                    <a:latin typeface="+mn-lt"/>
                  </a:rPr>
                  <a:t>%) 240 MW</a:t>
                </a:r>
                <a:endParaRPr lang="en-US" altLang="en-US" sz="900" b="1" dirty="0">
                  <a:solidFill>
                    <a:srgbClr val="000000"/>
                  </a:solidFill>
                  <a:latin typeface="+mn-lt"/>
                </a:endParaRPr>
              </a:p>
            </p:txBody>
          </p:sp>
          <p:sp>
            <p:nvSpPr>
              <p:cNvPr id="5551" name="TextBox 363"/>
              <p:cNvSpPr txBox="1">
                <a:spLocks noChangeArrowheads="1"/>
              </p:cNvSpPr>
              <p:nvPr/>
            </p:nvSpPr>
            <p:spPr bwMode="auto">
              <a:xfrm>
                <a:off x="8336794" y="2824795"/>
                <a:ext cx="2198523"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a:solidFill>
                      <a:srgbClr val="000000"/>
                    </a:solidFill>
                    <a:latin typeface="+mn-lt"/>
                  </a:rPr>
                  <a:t>Asa</a:t>
                </a:r>
                <a:r>
                  <a:rPr lang="en-US" altLang="en-US" sz="900" b="1" dirty="0">
                    <a:solidFill>
                      <a:srgbClr val="000000"/>
                    </a:solidFill>
                    <a:latin typeface="+mn-lt"/>
                  </a:rPr>
                  <a:t> </a:t>
                </a:r>
                <a:r>
                  <a:rPr lang="en-US" altLang="en-US" sz="900" b="1" dirty="0" err="1">
                    <a:solidFill>
                      <a:srgbClr val="000000"/>
                    </a:solidFill>
                    <a:latin typeface="+mn-lt"/>
                  </a:rPr>
                  <a:t>Branca</a:t>
                </a:r>
                <a:r>
                  <a:rPr lang="en-US" altLang="en-US" sz="900" b="1" dirty="0">
                    <a:solidFill>
                      <a:srgbClr val="000000"/>
                    </a:solidFill>
                    <a:latin typeface="+mn-lt"/>
                  </a:rPr>
                  <a:t> </a:t>
                </a:r>
                <a:r>
                  <a:rPr lang="en-US" altLang="en-US" sz="900" b="1" dirty="0" smtClean="0">
                    <a:solidFill>
                      <a:srgbClr val="000000"/>
                    </a:solidFill>
                    <a:latin typeface="+mn-lt"/>
                  </a:rPr>
                  <a:t>(79%) 160 MW</a:t>
                </a:r>
                <a:endParaRPr lang="en-US" altLang="en-US" sz="900" dirty="0">
                  <a:solidFill>
                    <a:srgbClr val="7F7F7F"/>
                  </a:solidFill>
                  <a:latin typeface="+mn-lt"/>
                </a:endParaRPr>
              </a:p>
            </p:txBody>
          </p:sp>
          <p:sp>
            <p:nvSpPr>
              <p:cNvPr id="5552" name="TextBox 364"/>
              <p:cNvSpPr txBox="1">
                <a:spLocks noChangeArrowheads="1"/>
              </p:cNvSpPr>
              <p:nvPr/>
            </p:nvSpPr>
            <p:spPr bwMode="auto">
              <a:xfrm>
                <a:off x="7589072" y="1686221"/>
                <a:ext cx="2172794" cy="682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a:solidFill>
                      <a:srgbClr val="000000"/>
                    </a:solidFill>
                    <a:latin typeface="+mn-lt"/>
                  </a:rPr>
                  <a:t>São </a:t>
                </a:r>
                <a:r>
                  <a:rPr lang="en-US" altLang="en-US" sz="900" b="1" dirty="0" err="1" smtClean="0">
                    <a:solidFill>
                      <a:srgbClr val="000000"/>
                    </a:solidFill>
                    <a:latin typeface="+mn-lt"/>
                  </a:rPr>
                  <a:t>Domingos</a:t>
                </a:r>
                <a:r>
                  <a:rPr lang="en-US" altLang="en-US" sz="900" b="1" dirty="0" smtClean="0">
                    <a:solidFill>
                      <a:srgbClr val="000000"/>
                    </a:solidFill>
                    <a:latin typeface="+mn-lt"/>
                  </a:rPr>
                  <a:t> II (77%) 25 </a:t>
                </a:r>
                <a:r>
                  <a:rPr lang="en-US" altLang="en-US" sz="900" b="1" dirty="0">
                    <a:solidFill>
                      <a:srgbClr val="000000"/>
                    </a:solidFill>
                    <a:latin typeface="+mn-lt"/>
                  </a:rPr>
                  <a:t>MW</a:t>
                </a:r>
              </a:p>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Galheiros</a:t>
                </a:r>
                <a:r>
                  <a:rPr lang="en-US" altLang="en-US" sz="900" b="1" dirty="0" smtClean="0">
                    <a:solidFill>
                      <a:srgbClr val="000000"/>
                    </a:solidFill>
                    <a:latin typeface="+mn-lt"/>
                  </a:rPr>
                  <a:t> (88%) 12 MW</a:t>
                </a:r>
                <a:endParaRPr lang="en-US" altLang="en-US" sz="900" b="1" dirty="0">
                  <a:solidFill>
                    <a:srgbClr val="000000"/>
                  </a:solidFill>
                  <a:latin typeface="+mn-lt"/>
                </a:endParaRPr>
              </a:p>
            </p:txBody>
          </p:sp>
          <p:cxnSp>
            <p:nvCxnSpPr>
              <p:cNvPr id="368" name="Shape 139"/>
              <p:cNvCxnSpPr/>
              <p:nvPr/>
            </p:nvCxnSpPr>
            <p:spPr>
              <a:xfrm rot="5400000">
                <a:off x="5790388" y="2345676"/>
                <a:ext cx="427033" cy="393864"/>
              </a:xfrm>
              <a:prstGeom prst="bentConnector3">
                <a:avLst>
                  <a:gd name="adj1" fmla="val 99047"/>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cxnSp>
            <p:nvCxnSpPr>
              <p:cNvPr id="370" name="Shape 151"/>
              <p:cNvCxnSpPr/>
              <p:nvPr/>
            </p:nvCxnSpPr>
            <p:spPr>
              <a:xfrm>
                <a:off x="8192596" y="2998723"/>
                <a:ext cx="396512" cy="1"/>
              </a:xfrm>
              <a:prstGeom prst="bentConnector3">
                <a:avLst>
                  <a:gd name="adj1" fmla="val 50000"/>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cxnSp>
            <p:nvCxnSpPr>
              <p:cNvPr id="371" name="Shape 153"/>
              <p:cNvCxnSpPr/>
              <p:nvPr/>
            </p:nvCxnSpPr>
            <p:spPr>
              <a:xfrm rot="5400000" flipH="1" flipV="1">
                <a:off x="6959631" y="2368340"/>
                <a:ext cx="1338565" cy="266226"/>
              </a:xfrm>
              <a:prstGeom prst="bentConnector2">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cxnSp>
            <p:nvCxnSpPr>
              <p:cNvPr id="374" name="Shape 168"/>
              <p:cNvCxnSpPr>
                <a:stCxn id="5559" idx="2"/>
                <a:endCxn id="281" idx="6"/>
              </p:cNvCxnSpPr>
              <p:nvPr/>
            </p:nvCxnSpPr>
            <p:spPr>
              <a:xfrm rot="5400000">
                <a:off x="6101869" y="3382205"/>
                <a:ext cx="224637" cy="48955"/>
              </a:xfrm>
              <a:prstGeom prst="bentConnector2">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sp>
            <p:nvSpPr>
              <p:cNvPr id="5557" name="TextBox 374"/>
              <p:cNvSpPr txBox="1">
                <a:spLocks noChangeArrowheads="1"/>
              </p:cNvSpPr>
              <p:nvPr/>
            </p:nvSpPr>
            <p:spPr bwMode="auto">
              <a:xfrm>
                <a:off x="4600031" y="3367201"/>
                <a:ext cx="1897084"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a:solidFill>
                      <a:srgbClr val="F48A20"/>
                    </a:solidFill>
                    <a:latin typeface="+mn-lt"/>
                  </a:rPr>
                  <a:t>Inka </a:t>
                </a:r>
                <a:r>
                  <a:rPr lang="en-US" altLang="en-US" sz="900" b="1" dirty="0" smtClean="0">
                    <a:solidFill>
                      <a:srgbClr val="F48A20"/>
                    </a:solidFill>
                    <a:latin typeface="+mn-lt"/>
                  </a:rPr>
                  <a:t>(93%) 114 MW</a:t>
                </a:r>
                <a:endParaRPr lang="en-US" altLang="en-US" sz="900" b="1" dirty="0">
                  <a:solidFill>
                    <a:srgbClr val="F48A20"/>
                  </a:solidFill>
                  <a:latin typeface="+mn-lt"/>
                </a:endParaRPr>
              </a:p>
            </p:txBody>
          </p:sp>
          <p:sp>
            <p:nvSpPr>
              <p:cNvPr id="5558" name="TextBox 376"/>
              <p:cNvSpPr txBox="1">
                <a:spLocks noChangeArrowheads="1"/>
              </p:cNvSpPr>
              <p:nvPr/>
            </p:nvSpPr>
            <p:spPr bwMode="auto">
              <a:xfrm>
                <a:off x="4791565" y="942353"/>
                <a:ext cx="2229265"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a:solidFill>
                      <a:srgbClr val="000000"/>
                    </a:solidFill>
                    <a:latin typeface="+mn-lt"/>
                  </a:rPr>
                  <a:t>Saint </a:t>
                </a:r>
                <a:r>
                  <a:rPr lang="en-US" altLang="en-US" sz="900" b="1" dirty="0" smtClean="0">
                    <a:solidFill>
                      <a:srgbClr val="000000"/>
                    </a:solidFill>
                    <a:latin typeface="+mn-lt"/>
                  </a:rPr>
                  <a:t>Martin (100%) 14 MW</a:t>
                </a:r>
                <a:endParaRPr lang="en-US" altLang="en-US" sz="900" b="1" dirty="0">
                  <a:solidFill>
                    <a:srgbClr val="000000"/>
                  </a:solidFill>
                  <a:latin typeface="+mn-lt"/>
                </a:endParaRPr>
              </a:p>
            </p:txBody>
          </p:sp>
          <p:pic>
            <p:nvPicPr>
              <p:cNvPr id="555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37076" y="2983268"/>
                <a:ext cx="202532" cy="31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60"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60410" y="2722128"/>
                <a:ext cx="202532" cy="31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61" name="Freeform 7"/>
              <p:cNvSpPr>
                <a:spLocks/>
              </p:cNvSpPr>
              <p:nvPr/>
            </p:nvSpPr>
            <p:spPr bwMode="auto">
              <a:xfrm>
                <a:off x="6339746" y="2065490"/>
                <a:ext cx="138140" cy="116888"/>
              </a:xfrm>
              <a:custGeom>
                <a:avLst/>
                <a:gdLst>
                  <a:gd name="T0" fmla="*/ 0 w 681"/>
                  <a:gd name="T1" fmla="*/ 2147483647 h 575"/>
                  <a:gd name="T2" fmla="*/ 0 w 681"/>
                  <a:gd name="T3" fmla="*/ 2147483647 h 575"/>
                  <a:gd name="T4" fmla="*/ 1310428090 w 681"/>
                  <a:gd name="T5" fmla="*/ 1789295280 h 575"/>
                  <a:gd name="T6" fmla="*/ 1310428090 w 681"/>
                  <a:gd name="T7" fmla="*/ 2147483647 h 575"/>
                  <a:gd name="T8" fmla="*/ 2147483647 w 681"/>
                  <a:gd name="T9" fmla="*/ 1806114346 h 575"/>
                  <a:gd name="T10" fmla="*/ 2147483647 w 681"/>
                  <a:gd name="T11" fmla="*/ 2147483647 h 575"/>
                  <a:gd name="T12" fmla="*/ 2147483647 w 681"/>
                  <a:gd name="T13" fmla="*/ 1789295280 h 575"/>
                  <a:gd name="T14" fmla="*/ 2147483647 w 681"/>
                  <a:gd name="T15" fmla="*/ 2147483647 h 575"/>
                  <a:gd name="T16" fmla="*/ 2147483647 w 681"/>
                  <a:gd name="T17" fmla="*/ 2147483647 h 575"/>
                  <a:gd name="T18" fmla="*/ 2147483647 w 681"/>
                  <a:gd name="T19" fmla="*/ 0 h 575"/>
                  <a:gd name="T20" fmla="*/ 2147483647 w 681"/>
                  <a:gd name="T21" fmla="*/ 0 h 575"/>
                  <a:gd name="T22" fmla="*/ 2147483647 w 681"/>
                  <a:gd name="T23" fmla="*/ 2147483647 h 575"/>
                  <a:gd name="T24" fmla="*/ 2147483647 w 681"/>
                  <a:gd name="T25" fmla="*/ 2147483647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62" name="Freeform 7"/>
              <p:cNvSpPr>
                <a:spLocks/>
              </p:cNvSpPr>
              <p:nvPr/>
            </p:nvSpPr>
            <p:spPr bwMode="auto">
              <a:xfrm>
                <a:off x="6187346" y="2211540"/>
                <a:ext cx="138140" cy="116888"/>
              </a:xfrm>
              <a:custGeom>
                <a:avLst/>
                <a:gdLst>
                  <a:gd name="T0" fmla="*/ 0 w 681"/>
                  <a:gd name="T1" fmla="*/ 2147483647 h 575"/>
                  <a:gd name="T2" fmla="*/ 0 w 681"/>
                  <a:gd name="T3" fmla="*/ 2147483647 h 575"/>
                  <a:gd name="T4" fmla="*/ 1310428090 w 681"/>
                  <a:gd name="T5" fmla="*/ 1789295280 h 575"/>
                  <a:gd name="T6" fmla="*/ 1310428090 w 681"/>
                  <a:gd name="T7" fmla="*/ 2147483647 h 575"/>
                  <a:gd name="T8" fmla="*/ 2147483647 w 681"/>
                  <a:gd name="T9" fmla="*/ 1806114346 h 575"/>
                  <a:gd name="T10" fmla="*/ 2147483647 w 681"/>
                  <a:gd name="T11" fmla="*/ 2147483647 h 575"/>
                  <a:gd name="T12" fmla="*/ 2147483647 w 681"/>
                  <a:gd name="T13" fmla="*/ 1789295280 h 575"/>
                  <a:gd name="T14" fmla="*/ 2147483647 w 681"/>
                  <a:gd name="T15" fmla="*/ 2147483647 h 575"/>
                  <a:gd name="T16" fmla="*/ 2147483647 w 681"/>
                  <a:gd name="T17" fmla="*/ 2147483647 h 575"/>
                  <a:gd name="T18" fmla="*/ 2147483647 w 681"/>
                  <a:gd name="T19" fmla="*/ 0 h 575"/>
                  <a:gd name="T20" fmla="*/ 2147483647 w 681"/>
                  <a:gd name="T21" fmla="*/ 0 h 575"/>
                  <a:gd name="T22" fmla="*/ 2147483647 w 681"/>
                  <a:gd name="T23" fmla="*/ 2147483647 h 575"/>
                  <a:gd name="T24" fmla="*/ 2147483647 w 681"/>
                  <a:gd name="T25" fmla="*/ 2147483647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63" name="Freeform 13"/>
              <p:cNvSpPr>
                <a:spLocks noEditPoints="1"/>
              </p:cNvSpPr>
              <p:nvPr/>
            </p:nvSpPr>
            <p:spPr bwMode="auto">
              <a:xfrm>
                <a:off x="7753688" y="3722324"/>
                <a:ext cx="120312" cy="121516"/>
              </a:xfrm>
              <a:custGeom>
                <a:avLst/>
                <a:gdLst>
                  <a:gd name="T0" fmla="*/ 2147483647 w 583"/>
                  <a:gd name="T1" fmla="*/ 2147483647 h 587"/>
                  <a:gd name="T2" fmla="*/ 2147483647 w 583"/>
                  <a:gd name="T3" fmla="*/ 2147483647 h 587"/>
                  <a:gd name="T4" fmla="*/ 2147483647 w 583"/>
                  <a:gd name="T5" fmla="*/ 2147483647 h 587"/>
                  <a:gd name="T6" fmla="*/ 2147483647 w 583"/>
                  <a:gd name="T7" fmla="*/ 2147483647 h 587"/>
                  <a:gd name="T8" fmla="*/ 2147483647 w 583"/>
                  <a:gd name="T9" fmla="*/ 2147483647 h 587"/>
                  <a:gd name="T10" fmla="*/ 2147483647 w 583"/>
                  <a:gd name="T11" fmla="*/ 2147483647 h 587"/>
                  <a:gd name="T12" fmla="*/ 2147483647 w 583"/>
                  <a:gd name="T13" fmla="*/ 2147483647 h 587"/>
                  <a:gd name="T14" fmla="*/ 2147483647 w 583"/>
                  <a:gd name="T15" fmla="*/ 2147483647 h 587"/>
                  <a:gd name="T16" fmla="*/ 2147483647 w 583"/>
                  <a:gd name="T17" fmla="*/ 2147483647 h 587"/>
                  <a:gd name="T18" fmla="*/ 2147483647 w 583"/>
                  <a:gd name="T19" fmla="*/ 2147483647 h 587"/>
                  <a:gd name="T20" fmla="*/ 1441326823 w 583"/>
                  <a:gd name="T21" fmla="*/ 2147483647 h 587"/>
                  <a:gd name="T22" fmla="*/ 2038955324 w 583"/>
                  <a:gd name="T23" fmla="*/ 2147483647 h 587"/>
                  <a:gd name="T24" fmla="*/ 597628501 w 583"/>
                  <a:gd name="T25" fmla="*/ 2147483647 h 587"/>
                  <a:gd name="T26" fmla="*/ 1204030079 w 583"/>
                  <a:gd name="T27" fmla="*/ 2147483647 h 587"/>
                  <a:gd name="T28" fmla="*/ 597628501 w 583"/>
                  <a:gd name="T29" fmla="*/ 2147483647 h 587"/>
                  <a:gd name="T30" fmla="*/ 0 w 583"/>
                  <a:gd name="T31" fmla="*/ 674221072 h 587"/>
                  <a:gd name="T32" fmla="*/ 2147483647 w 583"/>
                  <a:gd name="T33" fmla="*/ 0 h 587"/>
                  <a:gd name="T34" fmla="*/ 2147483647 w 583"/>
                  <a:gd name="T35" fmla="*/ 674221072 h 587"/>
                  <a:gd name="T36" fmla="*/ 2147483647 w 583"/>
                  <a:gd name="T37" fmla="*/ 2147483647 h 587"/>
                  <a:gd name="T38" fmla="*/ 2147483647 w 583"/>
                  <a:gd name="T39" fmla="*/ 2147483647 h 587"/>
                  <a:gd name="T40" fmla="*/ 1239207203 w 583"/>
                  <a:gd name="T41" fmla="*/ 2147483647 h 587"/>
                  <a:gd name="T42" fmla="*/ 307608480 w 583"/>
                  <a:gd name="T43" fmla="*/ 674221072 h 587"/>
                  <a:gd name="T44" fmla="*/ 2147483647 w 583"/>
                  <a:gd name="T45" fmla="*/ 1862989122 h 587"/>
                  <a:gd name="T46" fmla="*/ 2147483647 w 583"/>
                  <a:gd name="T47" fmla="*/ 949214678 h 587"/>
                  <a:gd name="T48" fmla="*/ 2147483647 w 583"/>
                  <a:gd name="T49" fmla="*/ 949214678 h 587"/>
                  <a:gd name="T50" fmla="*/ 2147483647 w 583"/>
                  <a:gd name="T51" fmla="*/ 1862989122 h 587"/>
                  <a:gd name="T52" fmla="*/ 2147483647 w 583"/>
                  <a:gd name="T53" fmla="*/ 949214678 h 587"/>
                  <a:gd name="T54" fmla="*/ 2147483647 w 583"/>
                  <a:gd name="T55" fmla="*/ 1862989122 h 587"/>
                  <a:gd name="T56" fmla="*/ 2147483647 w 583"/>
                  <a:gd name="T57" fmla="*/ 949214678 h 587"/>
                  <a:gd name="T58" fmla="*/ 1441326823 w 583"/>
                  <a:gd name="T59" fmla="*/ 949214678 h 587"/>
                  <a:gd name="T60" fmla="*/ 2038955324 w 583"/>
                  <a:gd name="T61" fmla="*/ 1862989122 h 587"/>
                  <a:gd name="T62" fmla="*/ 1441326823 w 583"/>
                  <a:gd name="T63" fmla="*/ 949214678 h 587"/>
                  <a:gd name="T64" fmla="*/ 597628501 w 583"/>
                  <a:gd name="T65" fmla="*/ 1862989122 h 587"/>
                  <a:gd name="T66" fmla="*/ 1204030079 w 583"/>
                  <a:gd name="T67" fmla="*/ 949214678 h 587"/>
                  <a:gd name="T68" fmla="*/ 597628501 w 583"/>
                  <a:gd name="T69" fmla="*/ 2147483647 h 587"/>
                  <a:gd name="T70" fmla="*/ 1133718343 w 583"/>
                  <a:gd name="T71" fmla="*/ 2147483647 h 587"/>
                  <a:gd name="T72" fmla="*/ 597628501 w 583"/>
                  <a:gd name="T73" fmla="*/ 2147483647 h 587"/>
                  <a:gd name="T74" fmla="*/ 1441326823 w 583"/>
                  <a:gd name="T75" fmla="*/ 2147483647 h 587"/>
                  <a:gd name="T76" fmla="*/ 1977459176 w 583"/>
                  <a:gd name="T77" fmla="*/ 2147483647 h 587"/>
                  <a:gd name="T78" fmla="*/ 2147483647 w 583"/>
                  <a:gd name="T79" fmla="*/ 2147483647 h 587"/>
                  <a:gd name="T80" fmla="*/ 2147483647 w 583"/>
                  <a:gd name="T81" fmla="*/ 2147483647 h 587"/>
                  <a:gd name="T82" fmla="*/ 2147483647 w 583"/>
                  <a:gd name="T83" fmla="*/ 2147483647 h 587"/>
                  <a:gd name="T84" fmla="*/ 2147483647 w 583"/>
                  <a:gd name="T85" fmla="*/ 2147483647 h 587"/>
                  <a:gd name="T86" fmla="*/ 2147483647 w 583"/>
                  <a:gd name="T87" fmla="*/ 2147483647 h 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583" h="587">
                    <a:moveTo>
                      <a:pt x="255" y="461"/>
                    </a:moveTo>
                    <a:lnTo>
                      <a:pt x="341" y="461"/>
                    </a:lnTo>
                    <a:lnTo>
                      <a:pt x="341" y="587"/>
                    </a:lnTo>
                    <a:lnTo>
                      <a:pt x="255" y="587"/>
                    </a:lnTo>
                    <a:lnTo>
                      <a:pt x="255" y="461"/>
                    </a:lnTo>
                    <a:close/>
                    <a:moveTo>
                      <a:pt x="448" y="250"/>
                    </a:moveTo>
                    <a:lnTo>
                      <a:pt x="448" y="352"/>
                    </a:lnTo>
                    <a:lnTo>
                      <a:pt x="517" y="352"/>
                    </a:lnTo>
                    <a:lnTo>
                      <a:pt x="517" y="250"/>
                    </a:lnTo>
                    <a:lnTo>
                      <a:pt x="448" y="250"/>
                    </a:lnTo>
                    <a:close/>
                    <a:moveTo>
                      <a:pt x="353" y="250"/>
                    </a:moveTo>
                    <a:lnTo>
                      <a:pt x="353" y="352"/>
                    </a:lnTo>
                    <a:lnTo>
                      <a:pt x="422" y="352"/>
                    </a:lnTo>
                    <a:lnTo>
                      <a:pt x="422" y="250"/>
                    </a:lnTo>
                    <a:lnTo>
                      <a:pt x="353" y="250"/>
                    </a:lnTo>
                    <a:close/>
                    <a:moveTo>
                      <a:pt x="258" y="250"/>
                    </a:moveTo>
                    <a:lnTo>
                      <a:pt x="258" y="352"/>
                    </a:lnTo>
                    <a:lnTo>
                      <a:pt x="327" y="352"/>
                    </a:lnTo>
                    <a:lnTo>
                      <a:pt x="327" y="250"/>
                    </a:lnTo>
                    <a:lnTo>
                      <a:pt x="258" y="250"/>
                    </a:lnTo>
                    <a:close/>
                    <a:moveTo>
                      <a:pt x="164" y="250"/>
                    </a:moveTo>
                    <a:lnTo>
                      <a:pt x="164" y="352"/>
                    </a:lnTo>
                    <a:lnTo>
                      <a:pt x="232" y="352"/>
                    </a:lnTo>
                    <a:lnTo>
                      <a:pt x="232" y="250"/>
                    </a:lnTo>
                    <a:lnTo>
                      <a:pt x="164" y="250"/>
                    </a:lnTo>
                    <a:close/>
                    <a:moveTo>
                      <a:pt x="68" y="250"/>
                    </a:moveTo>
                    <a:lnTo>
                      <a:pt x="68" y="352"/>
                    </a:lnTo>
                    <a:lnTo>
                      <a:pt x="137" y="352"/>
                    </a:lnTo>
                    <a:lnTo>
                      <a:pt x="137" y="250"/>
                    </a:lnTo>
                    <a:lnTo>
                      <a:pt x="68" y="250"/>
                    </a:lnTo>
                    <a:close/>
                    <a:moveTo>
                      <a:pt x="35" y="76"/>
                    </a:moveTo>
                    <a:lnTo>
                      <a:pt x="0" y="76"/>
                    </a:lnTo>
                    <a:lnTo>
                      <a:pt x="0" y="0"/>
                    </a:lnTo>
                    <a:lnTo>
                      <a:pt x="583" y="0"/>
                    </a:lnTo>
                    <a:lnTo>
                      <a:pt x="583" y="76"/>
                    </a:lnTo>
                    <a:lnTo>
                      <a:pt x="547" y="76"/>
                    </a:lnTo>
                    <a:lnTo>
                      <a:pt x="547" y="587"/>
                    </a:lnTo>
                    <a:lnTo>
                      <a:pt x="352" y="587"/>
                    </a:lnTo>
                    <a:lnTo>
                      <a:pt x="352" y="453"/>
                    </a:lnTo>
                    <a:lnTo>
                      <a:pt x="246" y="453"/>
                    </a:lnTo>
                    <a:lnTo>
                      <a:pt x="246" y="587"/>
                    </a:lnTo>
                    <a:lnTo>
                      <a:pt x="141" y="587"/>
                    </a:lnTo>
                    <a:lnTo>
                      <a:pt x="35" y="587"/>
                    </a:lnTo>
                    <a:lnTo>
                      <a:pt x="35" y="76"/>
                    </a:lnTo>
                    <a:close/>
                    <a:moveTo>
                      <a:pt x="448" y="107"/>
                    </a:moveTo>
                    <a:lnTo>
                      <a:pt x="448" y="210"/>
                    </a:lnTo>
                    <a:lnTo>
                      <a:pt x="517" y="210"/>
                    </a:lnTo>
                    <a:lnTo>
                      <a:pt x="517" y="107"/>
                    </a:lnTo>
                    <a:lnTo>
                      <a:pt x="448" y="107"/>
                    </a:lnTo>
                    <a:close/>
                    <a:moveTo>
                      <a:pt x="353" y="107"/>
                    </a:moveTo>
                    <a:lnTo>
                      <a:pt x="353" y="210"/>
                    </a:lnTo>
                    <a:lnTo>
                      <a:pt x="422" y="210"/>
                    </a:lnTo>
                    <a:lnTo>
                      <a:pt x="422" y="107"/>
                    </a:lnTo>
                    <a:lnTo>
                      <a:pt x="353" y="107"/>
                    </a:lnTo>
                    <a:close/>
                    <a:moveTo>
                      <a:pt x="258" y="107"/>
                    </a:moveTo>
                    <a:lnTo>
                      <a:pt x="258" y="210"/>
                    </a:lnTo>
                    <a:lnTo>
                      <a:pt x="327" y="210"/>
                    </a:lnTo>
                    <a:lnTo>
                      <a:pt x="327" y="107"/>
                    </a:lnTo>
                    <a:lnTo>
                      <a:pt x="258" y="107"/>
                    </a:lnTo>
                    <a:close/>
                    <a:moveTo>
                      <a:pt x="164" y="107"/>
                    </a:moveTo>
                    <a:lnTo>
                      <a:pt x="164" y="210"/>
                    </a:lnTo>
                    <a:lnTo>
                      <a:pt x="232" y="210"/>
                    </a:lnTo>
                    <a:lnTo>
                      <a:pt x="232" y="107"/>
                    </a:lnTo>
                    <a:lnTo>
                      <a:pt x="164" y="107"/>
                    </a:lnTo>
                    <a:close/>
                    <a:moveTo>
                      <a:pt x="68" y="107"/>
                    </a:moveTo>
                    <a:lnTo>
                      <a:pt x="68" y="210"/>
                    </a:lnTo>
                    <a:lnTo>
                      <a:pt x="137" y="210"/>
                    </a:lnTo>
                    <a:lnTo>
                      <a:pt x="137" y="107"/>
                    </a:lnTo>
                    <a:lnTo>
                      <a:pt x="68" y="107"/>
                    </a:lnTo>
                    <a:close/>
                    <a:moveTo>
                      <a:pt x="68" y="453"/>
                    </a:moveTo>
                    <a:lnTo>
                      <a:pt x="68" y="536"/>
                    </a:lnTo>
                    <a:lnTo>
                      <a:pt x="129" y="536"/>
                    </a:lnTo>
                    <a:lnTo>
                      <a:pt x="129" y="453"/>
                    </a:lnTo>
                    <a:lnTo>
                      <a:pt x="68" y="453"/>
                    </a:lnTo>
                    <a:close/>
                    <a:moveTo>
                      <a:pt x="164" y="453"/>
                    </a:moveTo>
                    <a:lnTo>
                      <a:pt x="164" y="536"/>
                    </a:lnTo>
                    <a:lnTo>
                      <a:pt x="225" y="536"/>
                    </a:lnTo>
                    <a:lnTo>
                      <a:pt x="225" y="453"/>
                    </a:lnTo>
                    <a:lnTo>
                      <a:pt x="164" y="453"/>
                    </a:lnTo>
                    <a:close/>
                    <a:moveTo>
                      <a:pt x="372" y="453"/>
                    </a:moveTo>
                    <a:lnTo>
                      <a:pt x="372" y="536"/>
                    </a:lnTo>
                    <a:lnTo>
                      <a:pt x="434" y="536"/>
                    </a:lnTo>
                    <a:lnTo>
                      <a:pt x="434" y="453"/>
                    </a:lnTo>
                    <a:lnTo>
                      <a:pt x="372" y="453"/>
                    </a:lnTo>
                    <a:close/>
                    <a:moveTo>
                      <a:pt x="461" y="453"/>
                    </a:moveTo>
                    <a:lnTo>
                      <a:pt x="461" y="536"/>
                    </a:lnTo>
                    <a:lnTo>
                      <a:pt x="522" y="536"/>
                    </a:lnTo>
                    <a:lnTo>
                      <a:pt x="522" y="453"/>
                    </a:lnTo>
                    <a:lnTo>
                      <a:pt x="461" y="453"/>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grpSp>
            <p:nvGrpSpPr>
              <p:cNvPr id="5564" name="Group 36"/>
              <p:cNvGrpSpPr>
                <a:grpSpLocks/>
              </p:cNvGrpSpPr>
              <p:nvPr/>
            </p:nvGrpSpPr>
            <p:grpSpPr bwMode="auto">
              <a:xfrm>
                <a:off x="7471457" y="3196502"/>
                <a:ext cx="68983" cy="171257"/>
                <a:chOff x="7466840" y="3147248"/>
                <a:chExt cx="102539" cy="254562"/>
              </a:xfrm>
            </p:grpSpPr>
            <p:sp>
              <p:nvSpPr>
                <p:cNvPr id="415" name="Teardrop 414"/>
                <p:cNvSpPr/>
                <p:nvPr/>
              </p:nvSpPr>
              <p:spPr>
                <a:xfrm rot="18962585">
                  <a:off x="7466840" y="3147248"/>
                  <a:ext cx="99230" cy="99180"/>
                </a:xfrm>
                <a:prstGeom prst="teardrop">
                  <a:avLst>
                    <a:gd name="adj" fmla="val 128016"/>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417" name="Teardrop 416"/>
                <p:cNvSpPr/>
                <p:nvPr/>
              </p:nvSpPr>
              <p:spPr>
                <a:xfrm rot="18962585">
                  <a:off x="7470149" y="3302630"/>
                  <a:ext cx="99230" cy="99180"/>
                </a:xfrm>
                <a:prstGeom prst="teardrop">
                  <a:avLst>
                    <a:gd name="adj" fmla="val 128016"/>
                  </a:avLst>
                </a:prstGeom>
                <a:solidFill>
                  <a:schemeClr val="accent1"/>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grpSp>
          <p:sp>
            <p:nvSpPr>
              <p:cNvPr id="393" name="Freeform 392"/>
              <p:cNvSpPr/>
              <p:nvPr/>
            </p:nvSpPr>
            <p:spPr>
              <a:xfrm flipV="1">
                <a:off x="5998341" y="2126695"/>
                <a:ext cx="347134" cy="55604"/>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394" name="Freeform 393"/>
              <p:cNvSpPr/>
              <p:nvPr/>
            </p:nvSpPr>
            <p:spPr>
              <a:xfrm>
                <a:off x="6957411" y="1328233"/>
                <a:ext cx="104585" cy="108982"/>
              </a:xfrm>
              <a:custGeom>
                <a:avLst/>
                <a:gdLst>
                  <a:gd name="connsiteX0" fmla="*/ 76146 w 339915"/>
                  <a:gd name="connsiteY0" fmla="*/ 263769 h 360485"/>
                  <a:gd name="connsiteX1" fmla="*/ 76146 w 339915"/>
                  <a:gd name="connsiteY1" fmla="*/ 263769 h 360485"/>
                  <a:gd name="connsiteX2" fmla="*/ 155277 w 339915"/>
                  <a:gd name="connsiteY2" fmla="*/ 290146 h 360485"/>
                  <a:gd name="connsiteX3" fmla="*/ 181654 w 339915"/>
                  <a:gd name="connsiteY3" fmla="*/ 342900 h 360485"/>
                  <a:gd name="connsiteX4" fmla="*/ 208031 w 339915"/>
                  <a:gd name="connsiteY4" fmla="*/ 360485 h 360485"/>
                  <a:gd name="connsiteX5" fmla="*/ 278369 w 339915"/>
                  <a:gd name="connsiteY5" fmla="*/ 342900 h 360485"/>
                  <a:gd name="connsiteX6" fmla="*/ 295954 w 339915"/>
                  <a:gd name="connsiteY6" fmla="*/ 316523 h 360485"/>
                  <a:gd name="connsiteX7" fmla="*/ 313538 w 339915"/>
                  <a:gd name="connsiteY7" fmla="*/ 263769 h 360485"/>
                  <a:gd name="connsiteX8" fmla="*/ 322331 w 339915"/>
                  <a:gd name="connsiteY8" fmla="*/ 237393 h 360485"/>
                  <a:gd name="connsiteX9" fmla="*/ 339915 w 339915"/>
                  <a:gd name="connsiteY9" fmla="*/ 202223 h 360485"/>
                  <a:gd name="connsiteX10" fmla="*/ 322331 w 339915"/>
                  <a:gd name="connsiteY10" fmla="*/ 158262 h 360485"/>
                  <a:gd name="connsiteX11" fmla="*/ 304746 w 339915"/>
                  <a:gd name="connsiteY11" fmla="*/ 131885 h 360485"/>
                  <a:gd name="connsiteX12" fmla="*/ 287162 w 339915"/>
                  <a:gd name="connsiteY12" fmla="*/ 96716 h 360485"/>
                  <a:gd name="connsiteX13" fmla="*/ 269577 w 339915"/>
                  <a:gd name="connsiteY13" fmla="*/ 70339 h 360485"/>
                  <a:gd name="connsiteX14" fmla="*/ 225615 w 339915"/>
                  <a:gd name="connsiteY14" fmla="*/ 0 h 360485"/>
                  <a:gd name="connsiteX15" fmla="*/ 208031 w 339915"/>
                  <a:gd name="connsiteY15" fmla="*/ 26377 h 360485"/>
                  <a:gd name="connsiteX16" fmla="*/ 172862 w 339915"/>
                  <a:gd name="connsiteY16" fmla="*/ 35169 h 360485"/>
                  <a:gd name="connsiteX17" fmla="*/ 137692 w 339915"/>
                  <a:gd name="connsiteY17" fmla="*/ 52754 h 360485"/>
                  <a:gd name="connsiteX18" fmla="*/ 128900 w 339915"/>
                  <a:gd name="connsiteY18" fmla="*/ 79131 h 360485"/>
                  <a:gd name="connsiteX19" fmla="*/ 102523 w 339915"/>
                  <a:gd name="connsiteY19" fmla="*/ 87923 h 360485"/>
                  <a:gd name="connsiteX20" fmla="*/ 58562 w 339915"/>
                  <a:gd name="connsiteY20" fmla="*/ 96716 h 360485"/>
                  <a:gd name="connsiteX21" fmla="*/ 23392 w 339915"/>
                  <a:gd name="connsiteY21" fmla="*/ 114300 h 360485"/>
                  <a:gd name="connsiteX22" fmla="*/ 14600 w 339915"/>
                  <a:gd name="connsiteY22" fmla="*/ 184639 h 360485"/>
                  <a:gd name="connsiteX23" fmla="*/ 32185 w 339915"/>
                  <a:gd name="connsiteY23" fmla="*/ 211016 h 360485"/>
                  <a:gd name="connsiteX24" fmla="*/ 40977 w 339915"/>
                  <a:gd name="connsiteY24" fmla="*/ 237393 h 360485"/>
                  <a:gd name="connsiteX25" fmla="*/ 76146 w 339915"/>
                  <a:gd name="connsiteY25" fmla="*/ 263769 h 360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39915" h="360485">
                    <a:moveTo>
                      <a:pt x="76146" y="263769"/>
                    </a:moveTo>
                    <a:lnTo>
                      <a:pt x="76146" y="263769"/>
                    </a:lnTo>
                    <a:cubicBezTo>
                      <a:pt x="102523" y="272561"/>
                      <a:pt x="130868" y="276832"/>
                      <a:pt x="155277" y="290146"/>
                    </a:cubicBezTo>
                    <a:cubicBezTo>
                      <a:pt x="181579" y="304492"/>
                      <a:pt x="166385" y="323813"/>
                      <a:pt x="181654" y="342900"/>
                    </a:cubicBezTo>
                    <a:cubicBezTo>
                      <a:pt x="188255" y="351152"/>
                      <a:pt x="199239" y="354623"/>
                      <a:pt x="208031" y="360485"/>
                    </a:cubicBezTo>
                    <a:cubicBezTo>
                      <a:pt x="231477" y="354623"/>
                      <a:pt x="256753" y="353708"/>
                      <a:pt x="278369" y="342900"/>
                    </a:cubicBezTo>
                    <a:cubicBezTo>
                      <a:pt x="287821" y="338174"/>
                      <a:pt x="291662" y="326179"/>
                      <a:pt x="295954" y="316523"/>
                    </a:cubicBezTo>
                    <a:cubicBezTo>
                      <a:pt x="303482" y="299585"/>
                      <a:pt x="307676" y="281354"/>
                      <a:pt x="313538" y="263769"/>
                    </a:cubicBezTo>
                    <a:lnTo>
                      <a:pt x="322331" y="237393"/>
                    </a:lnTo>
                    <a:cubicBezTo>
                      <a:pt x="326476" y="224959"/>
                      <a:pt x="334054" y="213946"/>
                      <a:pt x="339915" y="202223"/>
                    </a:cubicBezTo>
                    <a:cubicBezTo>
                      <a:pt x="334054" y="187569"/>
                      <a:pt x="329389" y="172378"/>
                      <a:pt x="322331" y="158262"/>
                    </a:cubicBezTo>
                    <a:cubicBezTo>
                      <a:pt x="317605" y="148810"/>
                      <a:pt x="309989" y="141060"/>
                      <a:pt x="304746" y="131885"/>
                    </a:cubicBezTo>
                    <a:cubicBezTo>
                      <a:pt x="298243" y="120505"/>
                      <a:pt x="293665" y="108096"/>
                      <a:pt x="287162" y="96716"/>
                    </a:cubicBezTo>
                    <a:cubicBezTo>
                      <a:pt x="281919" y="87541"/>
                      <a:pt x="273869" y="79995"/>
                      <a:pt x="269577" y="70339"/>
                    </a:cubicBezTo>
                    <a:cubicBezTo>
                      <a:pt x="238738" y="952"/>
                      <a:pt x="273066" y="31635"/>
                      <a:pt x="225615" y="0"/>
                    </a:cubicBezTo>
                    <a:cubicBezTo>
                      <a:pt x="219754" y="8792"/>
                      <a:pt x="216823" y="20515"/>
                      <a:pt x="208031" y="26377"/>
                    </a:cubicBezTo>
                    <a:cubicBezTo>
                      <a:pt x="197977" y="33080"/>
                      <a:pt x="184176" y="30926"/>
                      <a:pt x="172862" y="35169"/>
                    </a:cubicBezTo>
                    <a:cubicBezTo>
                      <a:pt x="160589" y="39771"/>
                      <a:pt x="149415" y="46892"/>
                      <a:pt x="137692" y="52754"/>
                    </a:cubicBezTo>
                    <a:cubicBezTo>
                      <a:pt x="134761" y="61546"/>
                      <a:pt x="135453" y="72578"/>
                      <a:pt x="128900" y="79131"/>
                    </a:cubicBezTo>
                    <a:cubicBezTo>
                      <a:pt x="122347" y="85684"/>
                      <a:pt x="111514" y="85675"/>
                      <a:pt x="102523" y="87923"/>
                    </a:cubicBezTo>
                    <a:cubicBezTo>
                      <a:pt x="88025" y="91548"/>
                      <a:pt x="73216" y="93785"/>
                      <a:pt x="58562" y="96716"/>
                    </a:cubicBezTo>
                    <a:cubicBezTo>
                      <a:pt x="46839" y="102577"/>
                      <a:pt x="32660" y="105032"/>
                      <a:pt x="23392" y="114300"/>
                    </a:cubicBezTo>
                    <a:cubicBezTo>
                      <a:pt x="0" y="137692"/>
                      <a:pt x="3002" y="157577"/>
                      <a:pt x="14600" y="184639"/>
                    </a:cubicBezTo>
                    <a:cubicBezTo>
                      <a:pt x="18763" y="194352"/>
                      <a:pt x="26323" y="202224"/>
                      <a:pt x="32185" y="211016"/>
                    </a:cubicBezTo>
                    <a:cubicBezTo>
                      <a:pt x="35116" y="219808"/>
                      <a:pt x="35187" y="230156"/>
                      <a:pt x="40977" y="237393"/>
                    </a:cubicBezTo>
                    <a:cubicBezTo>
                      <a:pt x="97560" y="308122"/>
                      <a:pt x="70284" y="259373"/>
                      <a:pt x="76146" y="263769"/>
                    </a:cubicBez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395" name="Freeform 394"/>
              <p:cNvSpPr/>
              <p:nvPr/>
            </p:nvSpPr>
            <p:spPr>
              <a:xfrm>
                <a:off x="7333473" y="1501715"/>
                <a:ext cx="267026" cy="231310"/>
              </a:xfrm>
              <a:custGeom>
                <a:avLst/>
                <a:gdLst>
                  <a:gd name="connsiteX0" fmla="*/ 376193 w 1723011"/>
                  <a:gd name="connsiteY0" fmla="*/ 1492564 h 1492564"/>
                  <a:gd name="connsiteX1" fmla="*/ 376193 w 1723011"/>
                  <a:gd name="connsiteY1" fmla="*/ 1492564 h 1492564"/>
                  <a:gd name="connsiteX2" fmla="*/ 465093 w 1723011"/>
                  <a:gd name="connsiteY2" fmla="*/ 1416364 h 1492564"/>
                  <a:gd name="connsiteX3" fmla="*/ 592093 w 1723011"/>
                  <a:gd name="connsiteY3" fmla="*/ 1340164 h 1492564"/>
                  <a:gd name="connsiteX4" fmla="*/ 630193 w 1723011"/>
                  <a:gd name="connsiteY4" fmla="*/ 1314764 h 1492564"/>
                  <a:gd name="connsiteX5" fmla="*/ 693693 w 1723011"/>
                  <a:gd name="connsiteY5" fmla="*/ 1213164 h 1492564"/>
                  <a:gd name="connsiteX6" fmla="*/ 719093 w 1723011"/>
                  <a:gd name="connsiteY6" fmla="*/ 1136964 h 1492564"/>
                  <a:gd name="connsiteX7" fmla="*/ 693693 w 1723011"/>
                  <a:gd name="connsiteY7" fmla="*/ 984564 h 1492564"/>
                  <a:gd name="connsiteX8" fmla="*/ 642893 w 1723011"/>
                  <a:gd name="connsiteY8" fmla="*/ 908364 h 1492564"/>
                  <a:gd name="connsiteX9" fmla="*/ 617493 w 1723011"/>
                  <a:gd name="connsiteY9" fmla="*/ 857564 h 1492564"/>
                  <a:gd name="connsiteX10" fmla="*/ 630193 w 1723011"/>
                  <a:gd name="connsiteY10" fmla="*/ 743264 h 1492564"/>
                  <a:gd name="connsiteX11" fmla="*/ 655593 w 1723011"/>
                  <a:gd name="connsiteY11" fmla="*/ 705164 h 1492564"/>
                  <a:gd name="connsiteX12" fmla="*/ 782593 w 1723011"/>
                  <a:gd name="connsiteY12" fmla="*/ 717864 h 1492564"/>
                  <a:gd name="connsiteX13" fmla="*/ 846093 w 1723011"/>
                  <a:gd name="connsiteY13" fmla="*/ 768664 h 1492564"/>
                  <a:gd name="connsiteX14" fmla="*/ 922293 w 1723011"/>
                  <a:gd name="connsiteY14" fmla="*/ 819464 h 1492564"/>
                  <a:gd name="connsiteX15" fmla="*/ 1023893 w 1723011"/>
                  <a:gd name="connsiteY15" fmla="*/ 717864 h 1492564"/>
                  <a:gd name="connsiteX16" fmla="*/ 1061993 w 1723011"/>
                  <a:gd name="connsiteY16" fmla="*/ 692464 h 1492564"/>
                  <a:gd name="connsiteX17" fmla="*/ 1709693 w 1723011"/>
                  <a:gd name="connsiteY17" fmla="*/ 679764 h 1492564"/>
                  <a:gd name="connsiteX18" fmla="*/ 1722393 w 1723011"/>
                  <a:gd name="connsiteY18" fmla="*/ 641664 h 1492564"/>
                  <a:gd name="connsiteX19" fmla="*/ 1696993 w 1723011"/>
                  <a:gd name="connsiteY19" fmla="*/ 603564 h 1492564"/>
                  <a:gd name="connsiteX20" fmla="*/ 1646193 w 1723011"/>
                  <a:gd name="connsiteY20" fmla="*/ 578164 h 1492564"/>
                  <a:gd name="connsiteX21" fmla="*/ 1455693 w 1723011"/>
                  <a:gd name="connsiteY21" fmla="*/ 527364 h 1492564"/>
                  <a:gd name="connsiteX22" fmla="*/ 1392193 w 1723011"/>
                  <a:gd name="connsiteY22" fmla="*/ 463864 h 1492564"/>
                  <a:gd name="connsiteX23" fmla="*/ 1354093 w 1723011"/>
                  <a:gd name="connsiteY23" fmla="*/ 425764 h 1492564"/>
                  <a:gd name="connsiteX24" fmla="*/ 1277893 w 1723011"/>
                  <a:gd name="connsiteY24" fmla="*/ 387664 h 1492564"/>
                  <a:gd name="connsiteX25" fmla="*/ 1239793 w 1723011"/>
                  <a:gd name="connsiteY25" fmla="*/ 362264 h 1492564"/>
                  <a:gd name="connsiteX26" fmla="*/ 1150893 w 1723011"/>
                  <a:gd name="connsiteY26" fmla="*/ 273364 h 1492564"/>
                  <a:gd name="connsiteX27" fmla="*/ 1112793 w 1723011"/>
                  <a:gd name="connsiteY27" fmla="*/ 247964 h 1492564"/>
                  <a:gd name="connsiteX28" fmla="*/ 1049293 w 1723011"/>
                  <a:gd name="connsiteY28" fmla="*/ 171764 h 1492564"/>
                  <a:gd name="connsiteX29" fmla="*/ 973093 w 1723011"/>
                  <a:gd name="connsiteY29" fmla="*/ 19364 h 1492564"/>
                  <a:gd name="connsiteX30" fmla="*/ 896893 w 1723011"/>
                  <a:gd name="connsiteY30" fmla="*/ 70164 h 1492564"/>
                  <a:gd name="connsiteX31" fmla="*/ 846093 w 1723011"/>
                  <a:gd name="connsiteY31" fmla="*/ 82864 h 1492564"/>
                  <a:gd name="connsiteX32" fmla="*/ 757193 w 1723011"/>
                  <a:gd name="connsiteY32" fmla="*/ 133664 h 1492564"/>
                  <a:gd name="connsiteX33" fmla="*/ 744493 w 1723011"/>
                  <a:gd name="connsiteY33" fmla="*/ 273364 h 1492564"/>
                  <a:gd name="connsiteX34" fmla="*/ 757193 w 1723011"/>
                  <a:gd name="connsiteY34" fmla="*/ 311464 h 1492564"/>
                  <a:gd name="connsiteX35" fmla="*/ 833393 w 1723011"/>
                  <a:gd name="connsiteY35" fmla="*/ 362264 h 1492564"/>
                  <a:gd name="connsiteX36" fmla="*/ 858793 w 1723011"/>
                  <a:gd name="connsiteY36" fmla="*/ 400364 h 1492564"/>
                  <a:gd name="connsiteX37" fmla="*/ 833393 w 1723011"/>
                  <a:gd name="connsiteY37" fmla="*/ 438464 h 1492564"/>
                  <a:gd name="connsiteX38" fmla="*/ 744493 w 1723011"/>
                  <a:gd name="connsiteY38" fmla="*/ 514664 h 1492564"/>
                  <a:gd name="connsiteX39" fmla="*/ 693693 w 1723011"/>
                  <a:gd name="connsiteY39" fmla="*/ 540064 h 1492564"/>
                  <a:gd name="connsiteX40" fmla="*/ 617493 w 1723011"/>
                  <a:gd name="connsiteY40" fmla="*/ 514664 h 1492564"/>
                  <a:gd name="connsiteX41" fmla="*/ 592093 w 1723011"/>
                  <a:gd name="connsiteY41" fmla="*/ 476564 h 1492564"/>
                  <a:gd name="connsiteX42" fmla="*/ 490493 w 1723011"/>
                  <a:gd name="connsiteY42" fmla="*/ 425764 h 1492564"/>
                  <a:gd name="connsiteX43" fmla="*/ 325393 w 1723011"/>
                  <a:gd name="connsiteY43" fmla="*/ 400364 h 1492564"/>
                  <a:gd name="connsiteX44" fmla="*/ 249193 w 1723011"/>
                  <a:gd name="connsiteY44" fmla="*/ 425764 h 1492564"/>
                  <a:gd name="connsiteX45" fmla="*/ 122193 w 1723011"/>
                  <a:gd name="connsiteY45" fmla="*/ 489264 h 1492564"/>
                  <a:gd name="connsiteX46" fmla="*/ 84093 w 1723011"/>
                  <a:gd name="connsiteY46" fmla="*/ 501964 h 1492564"/>
                  <a:gd name="connsiteX47" fmla="*/ 58693 w 1723011"/>
                  <a:gd name="connsiteY47" fmla="*/ 743264 h 1492564"/>
                  <a:gd name="connsiteX48" fmla="*/ 84093 w 1723011"/>
                  <a:gd name="connsiteY48" fmla="*/ 832164 h 1492564"/>
                  <a:gd name="connsiteX49" fmla="*/ 109493 w 1723011"/>
                  <a:gd name="connsiteY49" fmla="*/ 870264 h 1492564"/>
                  <a:gd name="connsiteX50" fmla="*/ 122193 w 1723011"/>
                  <a:gd name="connsiteY50" fmla="*/ 908364 h 1492564"/>
                  <a:gd name="connsiteX51" fmla="*/ 147593 w 1723011"/>
                  <a:gd name="connsiteY51" fmla="*/ 946464 h 1492564"/>
                  <a:gd name="connsiteX52" fmla="*/ 185693 w 1723011"/>
                  <a:gd name="connsiteY52" fmla="*/ 1073464 h 1492564"/>
                  <a:gd name="connsiteX53" fmla="*/ 223793 w 1723011"/>
                  <a:gd name="connsiteY53" fmla="*/ 1429064 h 1492564"/>
                  <a:gd name="connsiteX54" fmla="*/ 249193 w 1723011"/>
                  <a:gd name="connsiteY54" fmla="*/ 1467164 h 1492564"/>
                  <a:gd name="connsiteX55" fmla="*/ 376193 w 1723011"/>
                  <a:gd name="connsiteY55" fmla="*/ 149256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23011" h="1492564">
                    <a:moveTo>
                      <a:pt x="376193" y="1492564"/>
                    </a:moveTo>
                    <a:lnTo>
                      <a:pt x="376193" y="1492564"/>
                    </a:lnTo>
                    <a:cubicBezTo>
                      <a:pt x="405826" y="1467164"/>
                      <a:pt x="434157" y="1440161"/>
                      <a:pt x="465093" y="1416364"/>
                    </a:cubicBezTo>
                    <a:cubicBezTo>
                      <a:pt x="554844" y="1347324"/>
                      <a:pt x="515354" y="1384015"/>
                      <a:pt x="592093" y="1340164"/>
                    </a:cubicBezTo>
                    <a:cubicBezTo>
                      <a:pt x="605345" y="1332591"/>
                      <a:pt x="617493" y="1323231"/>
                      <a:pt x="630193" y="1314764"/>
                    </a:cubicBezTo>
                    <a:cubicBezTo>
                      <a:pt x="662946" y="1271093"/>
                      <a:pt x="673770" y="1262973"/>
                      <a:pt x="693693" y="1213164"/>
                    </a:cubicBezTo>
                    <a:cubicBezTo>
                      <a:pt x="703637" y="1188305"/>
                      <a:pt x="719093" y="1136964"/>
                      <a:pt x="719093" y="1136964"/>
                    </a:cubicBezTo>
                    <a:cubicBezTo>
                      <a:pt x="710626" y="1086164"/>
                      <a:pt x="709979" y="1033422"/>
                      <a:pt x="693693" y="984564"/>
                    </a:cubicBezTo>
                    <a:cubicBezTo>
                      <a:pt x="684040" y="955604"/>
                      <a:pt x="656545" y="935668"/>
                      <a:pt x="642893" y="908364"/>
                    </a:cubicBezTo>
                    <a:lnTo>
                      <a:pt x="617493" y="857564"/>
                    </a:lnTo>
                    <a:cubicBezTo>
                      <a:pt x="621726" y="819464"/>
                      <a:pt x="620896" y="780454"/>
                      <a:pt x="630193" y="743264"/>
                    </a:cubicBezTo>
                    <a:cubicBezTo>
                      <a:pt x="633895" y="728456"/>
                      <a:pt x="640537" y="707673"/>
                      <a:pt x="655593" y="705164"/>
                    </a:cubicBezTo>
                    <a:cubicBezTo>
                      <a:pt x="697559" y="698170"/>
                      <a:pt x="740260" y="713631"/>
                      <a:pt x="782593" y="717864"/>
                    </a:cubicBezTo>
                    <a:cubicBezTo>
                      <a:pt x="868393" y="746464"/>
                      <a:pt x="775391" y="706800"/>
                      <a:pt x="846093" y="768664"/>
                    </a:cubicBezTo>
                    <a:cubicBezTo>
                      <a:pt x="869067" y="788766"/>
                      <a:pt x="922293" y="819464"/>
                      <a:pt x="922293" y="819464"/>
                    </a:cubicBezTo>
                    <a:cubicBezTo>
                      <a:pt x="961345" y="741360"/>
                      <a:pt x="931941" y="779166"/>
                      <a:pt x="1023893" y="717864"/>
                    </a:cubicBezTo>
                    <a:lnTo>
                      <a:pt x="1061993" y="692464"/>
                    </a:lnTo>
                    <a:cubicBezTo>
                      <a:pt x="1287346" y="767582"/>
                      <a:pt x="1173107" y="734518"/>
                      <a:pt x="1709693" y="679764"/>
                    </a:cubicBezTo>
                    <a:cubicBezTo>
                      <a:pt x="1723011" y="678405"/>
                      <a:pt x="1718160" y="654364"/>
                      <a:pt x="1722393" y="641664"/>
                    </a:cubicBezTo>
                    <a:cubicBezTo>
                      <a:pt x="1713926" y="628964"/>
                      <a:pt x="1708719" y="613335"/>
                      <a:pt x="1696993" y="603564"/>
                    </a:cubicBezTo>
                    <a:cubicBezTo>
                      <a:pt x="1682449" y="591444"/>
                      <a:pt x="1662631" y="587557"/>
                      <a:pt x="1646193" y="578164"/>
                    </a:cubicBezTo>
                    <a:cubicBezTo>
                      <a:pt x="1546194" y="521022"/>
                      <a:pt x="1687417" y="565985"/>
                      <a:pt x="1455693" y="527364"/>
                    </a:cubicBezTo>
                    <a:cubicBezTo>
                      <a:pt x="1409126" y="457514"/>
                      <a:pt x="1455693" y="516781"/>
                      <a:pt x="1392193" y="463864"/>
                    </a:cubicBezTo>
                    <a:cubicBezTo>
                      <a:pt x="1378395" y="452366"/>
                      <a:pt x="1367891" y="437262"/>
                      <a:pt x="1354093" y="425764"/>
                    </a:cubicBezTo>
                    <a:cubicBezTo>
                      <a:pt x="1321267" y="398409"/>
                      <a:pt x="1316078" y="400392"/>
                      <a:pt x="1277893" y="387664"/>
                    </a:cubicBezTo>
                    <a:cubicBezTo>
                      <a:pt x="1265193" y="379197"/>
                      <a:pt x="1251138" y="372475"/>
                      <a:pt x="1239793" y="362264"/>
                    </a:cubicBezTo>
                    <a:cubicBezTo>
                      <a:pt x="1208643" y="334229"/>
                      <a:pt x="1185762" y="296610"/>
                      <a:pt x="1150893" y="273364"/>
                    </a:cubicBezTo>
                    <a:lnTo>
                      <a:pt x="1112793" y="247964"/>
                    </a:lnTo>
                    <a:cubicBezTo>
                      <a:pt x="1085619" y="166442"/>
                      <a:pt x="1123104" y="254802"/>
                      <a:pt x="1049293" y="171764"/>
                    </a:cubicBezTo>
                    <a:cubicBezTo>
                      <a:pt x="996772" y="112678"/>
                      <a:pt x="996630" y="89976"/>
                      <a:pt x="973093" y="19364"/>
                    </a:cubicBezTo>
                    <a:cubicBezTo>
                      <a:pt x="827250" y="55825"/>
                      <a:pt x="1002139" y="0"/>
                      <a:pt x="896893" y="70164"/>
                    </a:cubicBezTo>
                    <a:cubicBezTo>
                      <a:pt x="882370" y="79846"/>
                      <a:pt x="862436" y="76735"/>
                      <a:pt x="846093" y="82864"/>
                    </a:cubicBezTo>
                    <a:cubicBezTo>
                      <a:pt x="809263" y="96675"/>
                      <a:pt x="788776" y="112609"/>
                      <a:pt x="757193" y="133664"/>
                    </a:cubicBezTo>
                    <a:cubicBezTo>
                      <a:pt x="721185" y="205681"/>
                      <a:pt x="724722" y="174509"/>
                      <a:pt x="744493" y="273364"/>
                    </a:cubicBezTo>
                    <a:cubicBezTo>
                      <a:pt x="747118" y="286491"/>
                      <a:pt x="747727" y="301998"/>
                      <a:pt x="757193" y="311464"/>
                    </a:cubicBezTo>
                    <a:cubicBezTo>
                      <a:pt x="778779" y="333050"/>
                      <a:pt x="833393" y="362264"/>
                      <a:pt x="833393" y="362264"/>
                    </a:cubicBezTo>
                    <a:cubicBezTo>
                      <a:pt x="841860" y="374964"/>
                      <a:pt x="858793" y="385100"/>
                      <a:pt x="858793" y="400364"/>
                    </a:cubicBezTo>
                    <a:cubicBezTo>
                      <a:pt x="858793" y="415628"/>
                      <a:pt x="843164" y="426738"/>
                      <a:pt x="833393" y="438464"/>
                    </a:cubicBezTo>
                    <a:cubicBezTo>
                      <a:pt x="810805" y="465569"/>
                      <a:pt x="773741" y="496384"/>
                      <a:pt x="744493" y="514664"/>
                    </a:cubicBezTo>
                    <a:cubicBezTo>
                      <a:pt x="728439" y="524698"/>
                      <a:pt x="710626" y="531597"/>
                      <a:pt x="693693" y="540064"/>
                    </a:cubicBezTo>
                    <a:cubicBezTo>
                      <a:pt x="668293" y="531597"/>
                      <a:pt x="640197" y="528854"/>
                      <a:pt x="617493" y="514664"/>
                    </a:cubicBezTo>
                    <a:cubicBezTo>
                      <a:pt x="604550" y="506574"/>
                      <a:pt x="604597" y="485317"/>
                      <a:pt x="592093" y="476564"/>
                    </a:cubicBezTo>
                    <a:cubicBezTo>
                      <a:pt x="561074" y="454850"/>
                      <a:pt x="490493" y="425764"/>
                      <a:pt x="490493" y="425764"/>
                    </a:cubicBezTo>
                    <a:cubicBezTo>
                      <a:pt x="441737" y="352629"/>
                      <a:pt x="472388" y="374424"/>
                      <a:pt x="325393" y="400364"/>
                    </a:cubicBezTo>
                    <a:cubicBezTo>
                      <a:pt x="299026" y="405017"/>
                      <a:pt x="249193" y="425764"/>
                      <a:pt x="249193" y="425764"/>
                    </a:cubicBezTo>
                    <a:cubicBezTo>
                      <a:pt x="176974" y="479928"/>
                      <a:pt x="218473" y="457171"/>
                      <a:pt x="122193" y="489264"/>
                    </a:cubicBezTo>
                    <a:lnTo>
                      <a:pt x="84093" y="501964"/>
                    </a:lnTo>
                    <a:cubicBezTo>
                      <a:pt x="0" y="586057"/>
                      <a:pt x="37334" y="529677"/>
                      <a:pt x="58693" y="743264"/>
                    </a:cubicBezTo>
                    <a:cubicBezTo>
                      <a:pt x="59710" y="753437"/>
                      <a:pt x="77324" y="818626"/>
                      <a:pt x="84093" y="832164"/>
                    </a:cubicBezTo>
                    <a:cubicBezTo>
                      <a:pt x="90919" y="845816"/>
                      <a:pt x="102667" y="856612"/>
                      <a:pt x="109493" y="870264"/>
                    </a:cubicBezTo>
                    <a:cubicBezTo>
                      <a:pt x="115480" y="882238"/>
                      <a:pt x="116206" y="896390"/>
                      <a:pt x="122193" y="908364"/>
                    </a:cubicBezTo>
                    <a:cubicBezTo>
                      <a:pt x="129019" y="922016"/>
                      <a:pt x="141394" y="932516"/>
                      <a:pt x="147593" y="946464"/>
                    </a:cubicBezTo>
                    <a:cubicBezTo>
                      <a:pt x="165261" y="986218"/>
                      <a:pt x="175138" y="1031244"/>
                      <a:pt x="185693" y="1073464"/>
                    </a:cubicBezTo>
                    <a:cubicBezTo>
                      <a:pt x="199609" y="1379610"/>
                      <a:pt x="168911" y="1264419"/>
                      <a:pt x="223793" y="1429064"/>
                    </a:cubicBezTo>
                    <a:cubicBezTo>
                      <a:pt x="228620" y="1443544"/>
                      <a:pt x="237274" y="1457629"/>
                      <a:pt x="249193" y="1467164"/>
                    </a:cubicBezTo>
                    <a:cubicBezTo>
                      <a:pt x="275108" y="1487896"/>
                      <a:pt x="355026" y="1488331"/>
                      <a:pt x="376193" y="1492564"/>
                    </a:cubicBez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5568" name="Freeform 7"/>
              <p:cNvSpPr>
                <a:spLocks/>
              </p:cNvSpPr>
              <p:nvPr/>
            </p:nvSpPr>
            <p:spPr bwMode="auto">
              <a:xfrm>
                <a:off x="7283453" y="1485900"/>
                <a:ext cx="138140" cy="116888"/>
              </a:xfrm>
              <a:custGeom>
                <a:avLst/>
                <a:gdLst>
                  <a:gd name="T0" fmla="*/ 0 w 681"/>
                  <a:gd name="T1" fmla="*/ 2147483647 h 575"/>
                  <a:gd name="T2" fmla="*/ 0 w 681"/>
                  <a:gd name="T3" fmla="*/ 2147483647 h 575"/>
                  <a:gd name="T4" fmla="*/ 1310428090 w 681"/>
                  <a:gd name="T5" fmla="*/ 1789295280 h 575"/>
                  <a:gd name="T6" fmla="*/ 1310428090 w 681"/>
                  <a:gd name="T7" fmla="*/ 2147483647 h 575"/>
                  <a:gd name="T8" fmla="*/ 2147483647 w 681"/>
                  <a:gd name="T9" fmla="*/ 1806114346 h 575"/>
                  <a:gd name="T10" fmla="*/ 2147483647 w 681"/>
                  <a:gd name="T11" fmla="*/ 2147483647 h 575"/>
                  <a:gd name="T12" fmla="*/ 2147483647 w 681"/>
                  <a:gd name="T13" fmla="*/ 1789295280 h 575"/>
                  <a:gd name="T14" fmla="*/ 2147483647 w 681"/>
                  <a:gd name="T15" fmla="*/ 2147483647 h 575"/>
                  <a:gd name="T16" fmla="*/ 2147483647 w 681"/>
                  <a:gd name="T17" fmla="*/ 2147483647 h 575"/>
                  <a:gd name="T18" fmla="*/ 2147483647 w 681"/>
                  <a:gd name="T19" fmla="*/ 0 h 575"/>
                  <a:gd name="T20" fmla="*/ 2147483647 w 681"/>
                  <a:gd name="T21" fmla="*/ 0 h 575"/>
                  <a:gd name="T22" fmla="*/ 2147483647 w 681"/>
                  <a:gd name="T23" fmla="*/ 2147483647 h 575"/>
                  <a:gd name="T24" fmla="*/ 2147483647 w 681"/>
                  <a:gd name="T25" fmla="*/ 2147483647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570" name="TextBox 397"/>
              <p:cNvSpPr txBox="1">
                <a:spLocks noChangeArrowheads="1"/>
              </p:cNvSpPr>
              <p:nvPr/>
            </p:nvSpPr>
            <p:spPr bwMode="auto">
              <a:xfrm>
                <a:off x="7421915" y="769744"/>
                <a:ext cx="2155675"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Guadeloupe (100%) 21 MW</a:t>
                </a:r>
                <a:endParaRPr lang="en-US" altLang="en-US" sz="900" b="1" dirty="0">
                  <a:solidFill>
                    <a:srgbClr val="000000"/>
                  </a:solidFill>
                  <a:latin typeface="+mn-lt"/>
                </a:endParaRPr>
              </a:p>
            </p:txBody>
          </p:sp>
          <p:sp>
            <p:nvSpPr>
              <p:cNvPr id="5571" name="Freeform 7"/>
              <p:cNvSpPr>
                <a:spLocks/>
              </p:cNvSpPr>
              <p:nvPr/>
            </p:nvSpPr>
            <p:spPr bwMode="auto">
              <a:xfrm>
                <a:off x="7010414" y="1237801"/>
                <a:ext cx="138140" cy="116888"/>
              </a:xfrm>
              <a:custGeom>
                <a:avLst/>
                <a:gdLst>
                  <a:gd name="T0" fmla="*/ 0 w 681"/>
                  <a:gd name="T1" fmla="*/ 2147483647 h 575"/>
                  <a:gd name="T2" fmla="*/ 0 w 681"/>
                  <a:gd name="T3" fmla="*/ 2147483647 h 575"/>
                  <a:gd name="T4" fmla="*/ 1310428090 w 681"/>
                  <a:gd name="T5" fmla="*/ 1789295280 h 575"/>
                  <a:gd name="T6" fmla="*/ 1310428090 w 681"/>
                  <a:gd name="T7" fmla="*/ 2147483647 h 575"/>
                  <a:gd name="T8" fmla="*/ 2147483647 w 681"/>
                  <a:gd name="T9" fmla="*/ 1806114346 h 575"/>
                  <a:gd name="T10" fmla="*/ 2147483647 w 681"/>
                  <a:gd name="T11" fmla="*/ 2147483647 h 575"/>
                  <a:gd name="T12" fmla="*/ 2147483647 w 681"/>
                  <a:gd name="T13" fmla="*/ 1789295280 h 575"/>
                  <a:gd name="T14" fmla="*/ 2147483647 w 681"/>
                  <a:gd name="T15" fmla="*/ 2147483647 h 575"/>
                  <a:gd name="T16" fmla="*/ 2147483647 w 681"/>
                  <a:gd name="T17" fmla="*/ 2147483647 h 575"/>
                  <a:gd name="T18" fmla="*/ 2147483647 w 681"/>
                  <a:gd name="T19" fmla="*/ 0 h 575"/>
                  <a:gd name="T20" fmla="*/ 2147483647 w 681"/>
                  <a:gd name="T21" fmla="*/ 0 h 575"/>
                  <a:gd name="T22" fmla="*/ 2147483647 w 681"/>
                  <a:gd name="T23" fmla="*/ 2147483647 h 575"/>
                  <a:gd name="T24" fmla="*/ 2147483647 w 681"/>
                  <a:gd name="T25" fmla="*/ 2147483647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400" name="Freeform 399"/>
              <p:cNvSpPr/>
              <p:nvPr/>
            </p:nvSpPr>
            <p:spPr>
              <a:xfrm>
                <a:off x="6912907" y="1072457"/>
                <a:ext cx="173567" cy="142344"/>
              </a:xfrm>
              <a:custGeom>
                <a:avLst/>
                <a:gdLst>
                  <a:gd name="connsiteX0" fmla="*/ 330994 w 330994"/>
                  <a:gd name="connsiteY0" fmla="*/ 588169 h 588169"/>
                  <a:gd name="connsiteX1" fmla="*/ 330994 w 330994"/>
                  <a:gd name="connsiteY1" fmla="*/ 0 h 588169"/>
                  <a:gd name="connsiteX2" fmla="*/ 0 w 330994"/>
                  <a:gd name="connsiteY2" fmla="*/ 0 h 588169"/>
                </a:gdLst>
                <a:ahLst/>
                <a:cxnLst>
                  <a:cxn ang="0">
                    <a:pos x="connsiteX0" y="connsiteY0"/>
                  </a:cxn>
                  <a:cxn ang="0">
                    <a:pos x="connsiteX1" y="connsiteY1"/>
                  </a:cxn>
                  <a:cxn ang="0">
                    <a:pos x="connsiteX2" y="connsiteY2"/>
                  </a:cxn>
                </a:cxnLst>
                <a:rect l="l" t="t" r="r" b="b"/>
                <a:pathLst>
                  <a:path w="330994" h="588169">
                    <a:moveTo>
                      <a:pt x="330994" y="588169"/>
                    </a:moveTo>
                    <a:lnTo>
                      <a:pt x="330994" y="0"/>
                    </a:ln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403" name="Freeform 402"/>
              <p:cNvSpPr/>
              <p:nvPr/>
            </p:nvSpPr>
            <p:spPr>
              <a:xfrm>
                <a:off x="6630304" y="1670749"/>
                <a:ext cx="146864" cy="126775"/>
              </a:xfrm>
              <a:custGeom>
                <a:avLst/>
                <a:gdLst>
                  <a:gd name="connsiteX0" fmla="*/ 376193 w 1723011"/>
                  <a:gd name="connsiteY0" fmla="*/ 1492564 h 1492564"/>
                  <a:gd name="connsiteX1" fmla="*/ 376193 w 1723011"/>
                  <a:gd name="connsiteY1" fmla="*/ 1492564 h 1492564"/>
                  <a:gd name="connsiteX2" fmla="*/ 465093 w 1723011"/>
                  <a:gd name="connsiteY2" fmla="*/ 1416364 h 1492564"/>
                  <a:gd name="connsiteX3" fmla="*/ 592093 w 1723011"/>
                  <a:gd name="connsiteY3" fmla="*/ 1340164 h 1492564"/>
                  <a:gd name="connsiteX4" fmla="*/ 630193 w 1723011"/>
                  <a:gd name="connsiteY4" fmla="*/ 1314764 h 1492564"/>
                  <a:gd name="connsiteX5" fmla="*/ 693693 w 1723011"/>
                  <a:gd name="connsiteY5" fmla="*/ 1213164 h 1492564"/>
                  <a:gd name="connsiteX6" fmla="*/ 719093 w 1723011"/>
                  <a:gd name="connsiteY6" fmla="*/ 1136964 h 1492564"/>
                  <a:gd name="connsiteX7" fmla="*/ 693693 w 1723011"/>
                  <a:gd name="connsiteY7" fmla="*/ 984564 h 1492564"/>
                  <a:gd name="connsiteX8" fmla="*/ 642893 w 1723011"/>
                  <a:gd name="connsiteY8" fmla="*/ 908364 h 1492564"/>
                  <a:gd name="connsiteX9" fmla="*/ 617493 w 1723011"/>
                  <a:gd name="connsiteY9" fmla="*/ 857564 h 1492564"/>
                  <a:gd name="connsiteX10" fmla="*/ 630193 w 1723011"/>
                  <a:gd name="connsiteY10" fmla="*/ 743264 h 1492564"/>
                  <a:gd name="connsiteX11" fmla="*/ 655593 w 1723011"/>
                  <a:gd name="connsiteY11" fmla="*/ 705164 h 1492564"/>
                  <a:gd name="connsiteX12" fmla="*/ 782593 w 1723011"/>
                  <a:gd name="connsiteY12" fmla="*/ 717864 h 1492564"/>
                  <a:gd name="connsiteX13" fmla="*/ 846093 w 1723011"/>
                  <a:gd name="connsiteY13" fmla="*/ 768664 h 1492564"/>
                  <a:gd name="connsiteX14" fmla="*/ 922293 w 1723011"/>
                  <a:gd name="connsiteY14" fmla="*/ 819464 h 1492564"/>
                  <a:gd name="connsiteX15" fmla="*/ 1023893 w 1723011"/>
                  <a:gd name="connsiteY15" fmla="*/ 717864 h 1492564"/>
                  <a:gd name="connsiteX16" fmla="*/ 1061993 w 1723011"/>
                  <a:gd name="connsiteY16" fmla="*/ 692464 h 1492564"/>
                  <a:gd name="connsiteX17" fmla="*/ 1709693 w 1723011"/>
                  <a:gd name="connsiteY17" fmla="*/ 679764 h 1492564"/>
                  <a:gd name="connsiteX18" fmla="*/ 1722393 w 1723011"/>
                  <a:gd name="connsiteY18" fmla="*/ 641664 h 1492564"/>
                  <a:gd name="connsiteX19" fmla="*/ 1696993 w 1723011"/>
                  <a:gd name="connsiteY19" fmla="*/ 603564 h 1492564"/>
                  <a:gd name="connsiteX20" fmla="*/ 1646193 w 1723011"/>
                  <a:gd name="connsiteY20" fmla="*/ 578164 h 1492564"/>
                  <a:gd name="connsiteX21" fmla="*/ 1455693 w 1723011"/>
                  <a:gd name="connsiteY21" fmla="*/ 527364 h 1492564"/>
                  <a:gd name="connsiteX22" fmla="*/ 1392193 w 1723011"/>
                  <a:gd name="connsiteY22" fmla="*/ 463864 h 1492564"/>
                  <a:gd name="connsiteX23" fmla="*/ 1354093 w 1723011"/>
                  <a:gd name="connsiteY23" fmla="*/ 425764 h 1492564"/>
                  <a:gd name="connsiteX24" fmla="*/ 1277893 w 1723011"/>
                  <a:gd name="connsiteY24" fmla="*/ 387664 h 1492564"/>
                  <a:gd name="connsiteX25" fmla="*/ 1239793 w 1723011"/>
                  <a:gd name="connsiteY25" fmla="*/ 362264 h 1492564"/>
                  <a:gd name="connsiteX26" fmla="*/ 1150893 w 1723011"/>
                  <a:gd name="connsiteY26" fmla="*/ 273364 h 1492564"/>
                  <a:gd name="connsiteX27" fmla="*/ 1112793 w 1723011"/>
                  <a:gd name="connsiteY27" fmla="*/ 247964 h 1492564"/>
                  <a:gd name="connsiteX28" fmla="*/ 1049293 w 1723011"/>
                  <a:gd name="connsiteY28" fmla="*/ 171764 h 1492564"/>
                  <a:gd name="connsiteX29" fmla="*/ 973093 w 1723011"/>
                  <a:gd name="connsiteY29" fmla="*/ 19364 h 1492564"/>
                  <a:gd name="connsiteX30" fmla="*/ 896893 w 1723011"/>
                  <a:gd name="connsiteY30" fmla="*/ 70164 h 1492564"/>
                  <a:gd name="connsiteX31" fmla="*/ 846093 w 1723011"/>
                  <a:gd name="connsiteY31" fmla="*/ 82864 h 1492564"/>
                  <a:gd name="connsiteX32" fmla="*/ 757193 w 1723011"/>
                  <a:gd name="connsiteY32" fmla="*/ 133664 h 1492564"/>
                  <a:gd name="connsiteX33" fmla="*/ 744493 w 1723011"/>
                  <a:gd name="connsiteY33" fmla="*/ 273364 h 1492564"/>
                  <a:gd name="connsiteX34" fmla="*/ 757193 w 1723011"/>
                  <a:gd name="connsiteY34" fmla="*/ 311464 h 1492564"/>
                  <a:gd name="connsiteX35" fmla="*/ 833393 w 1723011"/>
                  <a:gd name="connsiteY35" fmla="*/ 362264 h 1492564"/>
                  <a:gd name="connsiteX36" fmla="*/ 858793 w 1723011"/>
                  <a:gd name="connsiteY36" fmla="*/ 400364 h 1492564"/>
                  <a:gd name="connsiteX37" fmla="*/ 833393 w 1723011"/>
                  <a:gd name="connsiteY37" fmla="*/ 438464 h 1492564"/>
                  <a:gd name="connsiteX38" fmla="*/ 744493 w 1723011"/>
                  <a:gd name="connsiteY38" fmla="*/ 514664 h 1492564"/>
                  <a:gd name="connsiteX39" fmla="*/ 693693 w 1723011"/>
                  <a:gd name="connsiteY39" fmla="*/ 540064 h 1492564"/>
                  <a:gd name="connsiteX40" fmla="*/ 617493 w 1723011"/>
                  <a:gd name="connsiteY40" fmla="*/ 514664 h 1492564"/>
                  <a:gd name="connsiteX41" fmla="*/ 592093 w 1723011"/>
                  <a:gd name="connsiteY41" fmla="*/ 476564 h 1492564"/>
                  <a:gd name="connsiteX42" fmla="*/ 490493 w 1723011"/>
                  <a:gd name="connsiteY42" fmla="*/ 425764 h 1492564"/>
                  <a:gd name="connsiteX43" fmla="*/ 325393 w 1723011"/>
                  <a:gd name="connsiteY43" fmla="*/ 400364 h 1492564"/>
                  <a:gd name="connsiteX44" fmla="*/ 249193 w 1723011"/>
                  <a:gd name="connsiteY44" fmla="*/ 425764 h 1492564"/>
                  <a:gd name="connsiteX45" fmla="*/ 122193 w 1723011"/>
                  <a:gd name="connsiteY45" fmla="*/ 489264 h 1492564"/>
                  <a:gd name="connsiteX46" fmla="*/ 84093 w 1723011"/>
                  <a:gd name="connsiteY46" fmla="*/ 501964 h 1492564"/>
                  <a:gd name="connsiteX47" fmla="*/ 58693 w 1723011"/>
                  <a:gd name="connsiteY47" fmla="*/ 743264 h 1492564"/>
                  <a:gd name="connsiteX48" fmla="*/ 84093 w 1723011"/>
                  <a:gd name="connsiteY48" fmla="*/ 832164 h 1492564"/>
                  <a:gd name="connsiteX49" fmla="*/ 109493 w 1723011"/>
                  <a:gd name="connsiteY49" fmla="*/ 870264 h 1492564"/>
                  <a:gd name="connsiteX50" fmla="*/ 122193 w 1723011"/>
                  <a:gd name="connsiteY50" fmla="*/ 908364 h 1492564"/>
                  <a:gd name="connsiteX51" fmla="*/ 147593 w 1723011"/>
                  <a:gd name="connsiteY51" fmla="*/ 946464 h 1492564"/>
                  <a:gd name="connsiteX52" fmla="*/ 185693 w 1723011"/>
                  <a:gd name="connsiteY52" fmla="*/ 1073464 h 1492564"/>
                  <a:gd name="connsiteX53" fmla="*/ 223793 w 1723011"/>
                  <a:gd name="connsiteY53" fmla="*/ 1429064 h 1492564"/>
                  <a:gd name="connsiteX54" fmla="*/ 249193 w 1723011"/>
                  <a:gd name="connsiteY54" fmla="*/ 1467164 h 1492564"/>
                  <a:gd name="connsiteX55" fmla="*/ 376193 w 1723011"/>
                  <a:gd name="connsiteY55" fmla="*/ 1492564 h 14925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723011" h="1492564">
                    <a:moveTo>
                      <a:pt x="376193" y="1492564"/>
                    </a:moveTo>
                    <a:lnTo>
                      <a:pt x="376193" y="1492564"/>
                    </a:lnTo>
                    <a:cubicBezTo>
                      <a:pt x="405826" y="1467164"/>
                      <a:pt x="434157" y="1440161"/>
                      <a:pt x="465093" y="1416364"/>
                    </a:cubicBezTo>
                    <a:cubicBezTo>
                      <a:pt x="554844" y="1347324"/>
                      <a:pt x="515354" y="1384015"/>
                      <a:pt x="592093" y="1340164"/>
                    </a:cubicBezTo>
                    <a:cubicBezTo>
                      <a:pt x="605345" y="1332591"/>
                      <a:pt x="617493" y="1323231"/>
                      <a:pt x="630193" y="1314764"/>
                    </a:cubicBezTo>
                    <a:cubicBezTo>
                      <a:pt x="662946" y="1271093"/>
                      <a:pt x="673770" y="1262973"/>
                      <a:pt x="693693" y="1213164"/>
                    </a:cubicBezTo>
                    <a:cubicBezTo>
                      <a:pt x="703637" y="1188305"/>
                      <a:pt x="719093" y="1136964"/>
                      <a:pt x="719093" y="1136964"/>
                    </a:cubicBezTo>
                    <a:cubicBezTo>
                      <a:pt x="710626" y="1086164"/>
                      <a:pt x="709979" y="1033422"/>
                      <a:pt x="693693" y="984564"/>
                    </a:cubicBezTo>
                    <a:cubicBezTo>
                      <a:pt x="684040" y="955604"/>
                      <a:pt x="656545" y="935668"/>
                      <a:pt x="642893" y="908364"/>
                    </a:cubicBezTo>
                    <a:lnTo>
                      <a:pt x="617493" y="857564"/>
                    </a:lnTo>
                    <a:cubicBezTo>
                      <a:pt x="621726" y="819464"/>
                      <a:pt x="620896" y="780454"/>
                      <a:pt x="630193" y="743264"/>
                    </a:cubicBezTo>
                    <a:cubicBezTo>
                      <a:pt x="633895" y="728456"/>
                      <a:pt x="640537" y="707673"/>
                      <a:pt x="655593" y="705164"/>
                    </a:cubicBezTo>
                    <a:cubicBezTo>
                      <a:pt x="697559" y="698170"/>
                      <a:pt x="740260" y="713631"/>
                      <a:pt x="782593" y="717864"/>
                    </a:cubicBezTo>
                    <a:cubicBezTo>
                      <a:pt x="868393" y="746464"/>
                      <a:pt x="775391" y="706800"/>
                      <a:pt x="846093" y="768664"/>
                    </a:cubicBezTo>
                    <a:cubicBezTo>
                      <a:pt x="869067" y="788766"/>
                      <a:pt x="922293" y="819464"/>
                      <a:pt x="922293" y="819464"/>
                    </a:cubicBezTo>
                    <a:cubicBezTo>
                      <a:pt x="961345" y="741360"/>
                      <a:pt x="931941" y="779166"/>
                      <a:pt x="1023893" y="717864"/>
                    </a:cubicBezTo>
                    <a:lnTo>
                      <a:pt x="1061993" y="692464"/>
                    </a:lnTo>
                    <a:cubicBezTo>
                      <a:pt x="1287346" y="767582"/>
                      <a:pt x="1173107" y="734518"/>
                      <a:pt x="1709693" y="679764"/>
                    </a:cubicBezTo>
                    <a:cubicBezTo>
                      <a:pt x="1723011" y="678405"/>
                      <a:pt x="1718160" y="654364"/>
                      <a:pt x="1722393" y="641664"/>
                    </a:cubicBezTo>
                    <a:cubicBezTo>
                      <a:pt x="1713926" y="628964"/>
                      <a:pt x="1708719" y="613335"/>
                      <a:pt x="1696993" y="603564"/>
                    </a:cubicBezTo>
                    <a:cubicBezTo>
                      <a:pt x="1682449" y="591444"/>
                      <a:pt x="1662631" y="587557"/>
                      <a:pt x="1646193" y="578164"/>
                    </a:cubicBezTo>
                    <a:cubicBezTo>
                      <a:pt x="1546194" y="521022"/>
                      <a:pt x="1687417" y="565985"/>
                      <a:pt x="1455693" y="527364"/>
                    </a:cubicBezTo>
                    <a:cubicBezTo>
                      <a:pt x="1409126" y="457514"/>
                      <a:pt x="1455693" y="516781"/>
                      <a:pt x="1392193" y="463864"/>
                    </a:cubicBezTo>
                    <a:cubicBezTo>
                      <a:pt x="1378395" y="452366"/>
                      <a:pt x="1367891" y="437262"/>
                      <a:pt x="1354093" y="425764"/>
                    </a:cubicBezTo>
                    <a:cubicBezTo>
                      <a:pt x="1321267" y="398409"/>
                      <a:pt x="1316078" y="400392"/>
                      <a:pt x="1277893" y="387664"/>
                    </a:cubicBezTo>
                    <a:cubicBezTo>
                      <a:pt x="1265193" y="379197"/>
                      <a:pt x="1251138" y="372475"/>
                      <a:pt x="1239793" y="362264"/>
                    </a:cubicBezTo>
                    <a:cubicBezTo>
                      <a:pt x="1208643" y="334229"/>
                      <a:pt x="1185762" y="296610"/>
                      <a:pt x="1150893" y="273364"/>
                    </a:cubicBezTo>
                    <a:lnTo>
                      <a:pt x="1112793" y="247964"/>
                    </a:lnTo>
                    <a:cubicBezTo>
                      <a:pt x="1085619" y="166442"/>
                      <a:pt x="1123104" y="254802"/>
                      <a:pt x="1049293" y="171764"/>
                    </a:cubicBezTo>
                    <a:cubicBezTo>
                      <a:pt x="996772" y="112678"/>
                      <a:pt x="996630" y="89976"/>
                      <a:pt x="973093" y="19364"/>
                    </a:cubicBezTo>
                    <a:cubicBezTo>
                      <a:pt x="827250" y="55825"/>
                      <a:pt x="1002139" y="0"/>
                      <a:pt x="896893" y="70164"/>
                    </a:cubicBezTo>
                    <a:cubicBezTo>
                      <a:pt x="882370" y="79846"/>
                      <a:pt x="862436" y="76735"/>
                      <a:pt x="846093" y="82864"/>
                    </a:cubicBezTo>
                    <a:cubicBezTo>
                      <a:pt x="809263" y="96675"/>
                      <a:pt x="788776" y="112609"/>
                      <a:pt x="757193" y="133664"/>
                    </a:cubicBezTo>
                    <a:cubicBezTo>
                      <a:pt x="721185" y="205681"/>
                      <a:pt x="724722" y="174509"/>
                      <a:pt x="744493" y="273364"/>
                    </a:cubicBezTo>
                    <a:cubicBezTo>
                      <a:pt x="747118" y="286491"/>
                      <a:pt x="747727" y="301998"/>
                      <a:pt x="757193" y="311464"/>
                    </a:cubicBezTo>
                    <a:cubicBezTo>
                      <a:pt x="778779" y="333050"/>
                      <a:pt x="833393" y="362264"/>
                      <a:pt x="833393" y="362264"/>
                    </a:cubicBezTo>
                    <a:cubicBezTo>
                      <a:pt x="841860" y="374964"/>
                      <a:pt x="858793" y="385100"/>
                      <a:pt x="858793" y="400364"/>
                    </a:cubicBezTo>
                    <a:cubicBezTo>
                      <a:pt x="858793" y="415628"/>
                      <a:pt x="843164" y="426738"/>
                      <a:pt x="833393" y="438464"/>
                    </a:cubicBezTo>
                    <a:cubicBezTo>
                      <a:pt x="810805" y="465569"/>
                      <a:pt x="773741" y="496384"/>
                      <a:pt x="744493" y="514664"/>
                    </a:cubicBezTo>
                    <a:cubicBezTo>
                      <a:pt x="728439" y="524698"/>
                      <a:pt x="710626" y="531597"/>
                      <a:pt x="693693" y="540064"/>
                    </a:cubicBezTo>
                    <a:cubicBezTo>
                      <a:pt x="668293" y="531597"/>
                      <a:pt x="640197" y="528854"/>
                      <a:pt x="617493" y="514664"/>
                    </a:cubicBezTo>
                    <a:cubicBezTo>
                      <a:pt x="604550" y="506574"/>
                      <a:pt x="604597" y="485317"/>
                      <a:pt x="592093" y="476564"/>
                    </a:cubicBezTo>
                    <a:cubicBezTo>
                      <a:pt x="561074" y="454850"/>
                      <a:pt x="490493" y="425764"/>
                      <a:pt x="490493" y="425764"/>
                    </a:cubicBezTo>
                    <a:cubicBezTo>
                      <a:pt x="441737" y="352629"/>
                      <a:pt x="472388" y="374424"/>
                      <a:pt x="325393" y="400364"/>
                    </a:cubicBezTo>
                    <a:cubicBezTo>
                      <a:pt x="299026" y="405017"/>
                      <a:pt x="249193" y="425764"/>
                      <a:pt x="249193" y="425764"/>
                    </a:cubicBezTo>
                    <a:cubicBezTo>
                      <a:pt x="176974" y="479928"/>
                      <a:pt x="218473" y="457171"/>
                      <a:pt x="122193" y="489264"/>
                    </a:cubicBezTo>
                    <a:lnTo>
                      <a:pt x="84093" y="501964"/>
                    </a:lnTo>
                    <a:cubicBezTo>
                      <a:pt x="0" y="586057"/>
                      <a:pt x="37334" y="529677"/>
                      <a:pt x="58693" y="743264"/>
                    </a:cubicBezTo>
                    <a:cubicBezTo>
                      <a:pt x="59710" y="753437"/>
                      <a:pt x="77324" y="818626"/>
                      <a:pt x="84093" y="832164"/>
                    </a:cubicBezTo>
                    <a:cubicBezTo>
                      <a:pt x="90919" y="845816"/>
                      <a:pt x="102667" y="856612"/>
                      <a:pt x="109493" y="870264"/>
                    </a:cubicBezTo>
                    <a:cubicBezTo>
                      <a:pt x="115480" y="882238"/>
                      <a:pt x="116206" y="896390"/>
                      <a:pt x="122193" y="908364"/>
                    </a:cubicBezTo>
                    <a:cubicBezTo>
                      <a:pt x="129019" y="922016"/>
                      <a:pt x="141394" y="932516"/>
                      <a:pt x="147593" y="946464"/>
                    </a:cubicBezTo>
                    <a:cubicBezTo>
                      <a:pt x="165261" y="986218"/>
                      <a:pt x="175138" y="1031244"/>
                      <a:pt x="185693" y="1073464"/>
                    </a:cubicBezTo>
                    <a:cubicBezTo>
                      <a:pt x="199609" y="1379610"/>
                      <a:pt x="168911" y="1264419"/>
                      <a:pt x="223793" y="1429064"/>
                    </a:cubicBezTo>
                    <a:cubicBezTo>
                      <a:pt x="228620" y="1443544"/>
                      <a:pt x="237274" y="1457629"/>
                      <a:pt x="249193" y="1467164"/>
                    </a:cubicBezTo>
                    <a:cubicBezTo>
                      <a:pt x="275108" y="1487896"/>
                      <a:pt x="355026" y="1488331"/>
                      <a:pt x="376193" y="1492564"/>
                    </a:cubicBezTo>
                    <a:close/>
                  </a:path>
                </a:pathLst>
              </a:custGeom>
              <a:solidFill>
                <a:schemeClr val="tx2">
                  <a:lumMod val="40000"/>
                  <a:lumOff val="60000"/>
                </a:schemeClr>
              </a:solidFill>
              <a:ln w="9525">
                <a:solidFill>
                  <a:schemeClr val="bg1"/>
                </a:solidFill>
                <a:round/>
                <a:headEnd/>
                <a:tailEnd/>
              </a:ln>
            </p:spPr>
            <p:txBody>
              <a:bodyPr/>
              <a:lstStyle/>
              <a:p>
                <a:pPr>
                  <a:defRPr/>
                </a:pPr>
                <a:endParaRPr lang="en-US" sz="1000" dirty="0">
                  <a:solidFill>
                    <a:prstClr val="black"/>
                  </a:solidFill>
                </a:endParaRPr>
              </a:p>
            </p:txBody>
          </p:sp>
          <p:sp>
            <p:nvSpPr>
              <p:cNvPr id="404" name="Freeform 403"/>
              <p:cNvSpPr/>
              <p:nvPr/>
            </p:nvSpPr>
            <p:spPr>
              <a:xfrm>
                <a:off x="6550196" y="1535076"/>
                <a:ext cx="133513" cy="117880"/>
              </a:xfrm>
              <a:custGeom>
                <a:avLst/>
                <a:gdLst>
                  <a:gd name="connsiteX0" fmla="*/ 330994 w 330994"/>
                  <a:gd name="connsiteY0" fmla="*/ 588169 h 588169"/>
                  <a:gd name="connsiteX1" fmla="*/ 330994 w 330994"/>
                  <a:gd name="connsiteY1" fmla="*/ 0 h 588169"/>
                  <a:gd name="connsiteX2" fmla="*/ 0 w 330994"/>
                  <a:gd name="connsiteY2" fmla="*/ 0 h 588169"/>
                </a:gdLst>
                <a:ahLst/>
                <a:cxnLst>
                  <a:cxn ang="0">
                    <a:pos x="connsiteX0" y="connsiteY0"/>
                  </a:cxn>
                  <a:cxn ang="0">
                    <a:pos x="connsiteX1" y="connsiteY1"/>
                  </a:cxn>
                  <a:cxn ang="0">
                    <a:pos x="connsiteX2" y="connsiteY2"/>
                  </a:cxn>
                </a:cxnLst>
                <a:rect l="l" t="t" r="r" b="b"/>
                <a:pathLst>
                  <a:path w="330994" h="588169">
                    <a:moveTo>
                      <a:pt x="330994" y="588169"/>
                    </a:moveTo>
                    <a:lnTo>
                      <a:pt x="330994" y="0"/>
                    </a:ln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575" name="TextBox 404"/>
              <p:cNvSpPr txBox="1">
                <a:spLocks noChangeArrowheads="1"/>
              </p:cNvSpPr>
              <p:nvPr/>
            </p:nvSpPr>
            <p:spPr bwMode="auto">
              <a:xfrm>
                <a:off x="4863328" y="1371310"/>
                <a:ext cx="1816329"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a:solidFill>
                      <a:srgbClr val="000000"/>
                    </a:solidFill>
                    <a:latin typeface="+mn-lt"/>
                  </a:rPr>
                  <a:t>Bonaire (100</a:t>
                </a:r>
                <a:r>
                  <a:rPr lang="en-US" altLang="en-US" sz="900" b="1" dirty="0" smtClean="0">
                    <a:solidFill>
                      <a:srgbClr val="000000"/>
                    </a:solidFill>
                    <a:latin typeface="+mn-lt"/>
                  </a:rPr>
                  <a:t>%) 28 MW</a:t>
                </a:r>
                <a:endParaRPr lang="en-US" altLang="en-US" sz="900" b="1" dirty="0">
                  <a:solidFill>
                    <a:srgbClr val="000000"/>
                  </a:solidFill>
                  <a:latin typeface="+mn-lt"/>
                </a:endParaRPr>
              </a:p>
            </p:txBody>
          </p:sp>
          <p:pic>
            <p:nvPicPr>
              <p:cNvPr id="5576"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666541" y="1484330"/>
                <a:ext cx="202532" cy="31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577" name="Freeform 7"/>
              <p:cNvSpPr>
                <a:spLocks/>
              </p:cNvSpPr>
              <p:nvPr/>
            </p:nvSpPr>
            <p:spPr bwMode="auto">
              <a:xfrm>
                <a:off x="6812562" y="1691343"/>
                <a:ext cx="138140" cy="116887"/>
              </a:xfrm>
              <a:custGeom>
                <a:avLst/>
                <a:gdLst>
                  <a:gd name="T0" fmla="*/ 0 w 681"/>
                  <a:gd name="T1" fmla="*/ 2147483647 h 575"/>
                  <a:gd name="T2" fmla="*/ 0 w 681"/>
                  <a:gd name="T3" fmla="*/ 2147483647 h 575"/>
                  <a:gd name="T4" fmla="*/ 1310428090 w 681"/>
                  <a:gd name="T5" fmla="*/ 1789264727 h 575"/>
                  <a:gd name="T6" fmla="*/ 1310428090 w 681"/>
                  <a:gd name="T7" fmla="*/ 2147483647 h 575"/>
                  <a:gd name="T8" fmla="*/ 2147483647 w 681"/>
                  <a:gd name="T9" fmla="*/ 1806083444 h 575"/>
                  <a:gd name="T10" fmla="*/ 2147483647 w 681"/>
                  <a:gd name="T11" fmla="*/ 2147483647 h 575"/>
                  <a:gd name="T12" fmla="*/ 2147483647 w 681"/>
                  <a:gd name="T13" fmla="*/ 1789264727 h 575"/>
                  <a:gd name="T14" fmla="*/ 2147483647 w 681"/>
                  <a:gd name="T15" fmla="*/ 2147483647 h 575"/>
                  <a:gd name="T16" fmla="*/ 2147483647 w 681"/>
                  <a:gd name="T17" fmla="*/ 2147483647 h 575"/>
                  <a:gd name="T18" fmla="*/ 2147483647 w 681"/>
                  <a:gd name="T19" fmla="*/ 0 h 575"/>
                  <a:gd name="T20" fmla="*/ 2147483647 w 681"/>
                  <a:gd name="T21" fmla="*/ 0 h 575"/>
                  <a:gd name="T22" fmla="*/ 2147483647 w 681"/>
                  <a:gd name="T23" fmla="*/ 2147483647 h 575"/>
                  <a:gd name="T24" fmla="*/ 2147483647 w 681"/>
                  <a:gd name="T25" fmla="*/ 2147483647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pic>
            <p:nvPicPr>
              <p:cNvPr id="5578"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0016" y="3007044"/>
                <a:ext cx="202532" cy="31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579"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02218" y="3082635"/>
                <a:ext cx="202532" cy="311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412" name="Shape 151"/>
              <p:cNvCxnSpPr/>
              <p:nvPr/>
            </p:nvCxnSpPr>
            <p:spPr>
              <a:xfrm rot="16200000" flipH="1">
                <a:off x="7854340" y="3487758"/>
                <a:ext cx="680584" cy="431692"/>
              </a:xfrm>
              <a:prstGeom prst="bentConnector3">
                <a:avLst>
                  <a:gd name="adj1" fmla="val 98718"/>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sp>
            <p:nvSpPr>
              <p:cNvPr id="5582" name="TextBox 412"/>
              <p:cNvSpPr txBox="1">
                <a:spLocks noChangeArrowheads="1"/>
              </p:cNvSpPr>
              <p:nvPr/>
            </p:nvSpPr>
            <p:spPr bwMode="auto">
              <a:xfrm>
                <a:off x="7998826" y="3214473"/>
                <a:ext cx="2565168" cy="31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F48A20"/>
                    </a:solidFill>
                    <a:latin typeface="+mn-lt"/>
                  </a:rPr>
                  <a:t>Chapada</a:t>
                </a:r>
                <a:r>
                  <a:rPr lang="en-US" altLang="en-US" sz="900" b="1" dirty="0" smtClean="0">
                    <a:solidFill>
                      <a:srgbClr val="F48A20"/>
                    </a:solidFill>
                    <a:latin typeface="+mn-lt"/>
                  </a:rPr>
                  <a:t> (33%) 205 MW</a:t>
                </a:r>
                <a:endParaRPr lang="en-US" altLang="en-US" sz="900" b="1" dirty="0">
                  <a:solidFill>
                    <a:srgbClr val="F48A20"/>
                  </a:solidFill>
                  <a:latin typeface="+mn-lt"/>
                </a:endParaRPr>
              </a:p>
            </p:txBody>
          </p:sp>
        </p:grpSp>
      </p:grpSp>
      <p:sp>
        <p:nvSpPr>
          <p:cNvPr id="281" name="Oval 280"/>
          <p:cNvSpPr/>
          <p:nvPr/>
        </p:nvSpPr>
        <p:spPr>
          <a:xfrm>
            <a:off x="2419350" y="3844925"/>
            <a:ext cx="46038" cy="4603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127" name="TextBox 939"/>
          <p:cNvSpPr txBox="1">
            <a:spLocks noChangeArrowheads="1"/>
          </p:cNvSpPr>
          <p:nvPr/>
        </p:nvSpPr>
        <p:spPr bwMode="auto">
          <a:xfrm>
            <a:off x="8134051" y="4176712"/>
            <a:ext cx="861575"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Vorotan</a:t>
            </a:r>
            <a:r>
              <a:rPr lang="en-US" altLang="en-US" sz="900" b="1" dirty="0" smtClean="0">
                <a:solidFill>
                  <a:srgbClr val="000000"/>
                </a:solidFill>
                <a:latin typeface="+mn-lt"/>
              </a:rPr>
              <a:t> (80%)</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404 MW</a:t>
            </a:r>
            <a:endParaRPr lang="en-US" altLang="en-US" sz="900" b="1" dirty="0">
              <a:solidFill>
                <a:srgbClr val="000000"/>
              </a:solidFill>
              <a:latin typeface="+mn-lt"/>
            </a:endParaRPr>
          </a:p>
        </p:txBody>
      </p:sp>
      <p:sp>
        <p:nvSpPr>
          <p:cNvPr id="5128" name="TextBox 949"/>
          <p:cNvSpPr txBox="1">
            <a:spLocks noChangeArrowheads="1"/>
          </p:cNvSpPr>
          <p:nvPr/>
        </p:nvSpPr>
        <p:spPr bwMode="auto">
          <a:xfrm>
            <a:off x="3922396" y="3791447"/>
            <a:ext cx="1205568" cy="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Oricola</a:t>
            </a:r>
            <a:r>
              <a:rPr lang="en-US" altLang="en-US" sz="900" b="1" dirty="0" smtClean="0">
                <a:solidFill>
                  <a:srgbClr val="000000"/>
                </a:solidFill>
                <a:latin typeface="+mn-lt"/>
              </a:rPr>
              <a:t> (100%) 3 MW</a:t>
            </a:r>
            <a:endParaRPr lang="en-US" altLang="en-US" sz="900" b="1" dirty="0">
              <a:solidFill>
                <a:srgbClr val="000000"/>
              </a:solidFill>
              <a:latin typeface="+mn-lt"/>
            </a:endParaRPr>
          </a:p>
        </p:txBody>
      </p:sp>
      <p:sp>
        <p:nvSpPr>
          <p:cNvPr id="5129" name="TextBox 1225"/>
          <p:cNvSpPr txBox="1">
            <a:spLocks noChangeArrowheads="1"/>
          </p:cNvSpPr>
          <p:nvPr/>
        </p:nvSpPr>
        <p:spPr bwMode="auto">
          <a:xfrm>
            <a:off x="3936789" y="2031027"/>
            <a:ext cx="1290822"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a:solidFill>
                  <a:srgbClr val="000000"/>
                </a:solidFill>
                <a:latin typeface="+mn-lt"/>
              </a:rPr>
              <a:t>Knockmore</a:t>
            </a:r>
            <a:r>
              <a:rPr lang="en-US" altLang="en-US" sz="900" b="1" dirty="0">
                <a:solidFill>
                  <a:srgbClr val="000000"/>
                </a:solidFill>
                <a:latin typeface="+mn-lt"/>
              </a:rPr>
              <a:t> </a:t>
            </a:r>
            <a:r>
              <a:rPr lang="en-US" altLang="en-US" sz="900" b="1" dirty="0" smtClean="0">
                <a:solidFill>
                  <a:srgbClr val="000000"/>
                </a:solidFill>
                <a:latin typeface="+mn-lt"/>
              </a:rPr>
              <a:t>Hill (100%)</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a:solidFill>
                  <a:srgbClr val="000000"/>
                </a:solidFill>
                <a:latin typeface="+mn-lt"/>
              </a:rPr>
              <a:t>15 </a:t>
            </a:r>
            <a:r>
              <a:rPr lang="en-US" altLang="en-US" sz="900" b="1" dirty="0" smtClean="0">
                <a:solidFill>
                  <a:srgbClr val="000000"/>
                </a:solidFill>
                <a:latin typeface="+mn-lt"/>
              </a:rPr>
              <a:t>MW</a:t>
            </a:r>
            <a:endParaRPr lang="en-US" altLang="en-US" sz="900" b="1" dirty="0">
              <a:solidFill>
                <a:srgbClr val="000000"/>
              </a:solidFill>
              <a:latin typeface="+mn-lt"/>
            </a:endParaRPr>
          </a:p>
        </p:txBody>
      </p:sp>
      <p:sp>
        <p:nvSpPr>
          <p:cNvPr id="1227" name="Freeform 1226"/>
          <p:cNvSpPr/>
          <p:nvPr/>
        </p:nvSpPr>
        <p:spPr>
          <a:xfrm rot="10800000">
            <a:off x="5108893" y="2066398"/>
            <a:ext cx="249237" cy="39687"/>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31" name="AutoShape 452"/>
          <p:cNvSpPr>
            <a:spLocks noChangeAspect="1" noChangeArrowheads="1" noTextEdit="1"/>
          </p:cNvSpPr>
          <p:nvPr/>
        </p:nvSpPr>
        <p:spPr bwMode="auto">
          <a:xfrm>
            <a:off x="5357813" y="1879600"/>
            <a:ext cx="2819400" cy="375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p>
        </p:txBody>
      </p:sp>
      <p:sp>
        <p:nvSpPr>
          <p:cNvPr id="5133" name="Freeform 7"/>
          <p:cNvSpPr>
            <a:spLocks/>
          </p:cNvSpPr>
          <p:nvPr/>
        </p:nvSpPr>
        <p:spPr bwMode="auto">
          <a:xfrm>
            <a:off x="5377815" y="2039093"/>
            <a:ext cx="106363" cy="90487"/>
          </a:xfrm>
          <a:custGeom>
            <a:avLst/>
            <a:gdLst>
              <a:gd name="T0" fmla="*/ 0 w 681"/>
              <a:gd name="T1" fmla="*/ 2147483647 h 575"/>
              <a:gd name="T2" fmla="*/ 0 w 681"/>
              <a:gd name="T3" fmla="*/ 1399242026 h 575"/>
              <a:gd name="T4" fmla="*/ 596024047 w 681"/>
              <a:gd name="T5" fmla="*/ 823309267 h 575"/>
              <a:gd name="T6" fmla="*/ 596024047 w 681"/>
              <a:gd name="T7" fmla="*/ 1399242026 h 575"/>
              <a:gd name="T8" fmla="*/ 1184461336 w 681"/>
              <a:gd name="T9" fmla="*/ 831035913 h 575"/>
              <a:gd name="T10" fmla="*/ 1184461336 w 681"/>
              <a:gd name="T11" fmla="*/ 1399242026 h 575"/>
              <a:gd name="T12" fmla="*/ 1776679743 w 681"/>
              <a:gd name="T13" fmla="*/ 823309267 h 575"/>
              <a:gd name="T14" fmla="*/ 1776679743 w 681"/>
              <a:gd name="T15" fmla="*/ 1399242026 h 575"/>
              <a:gd name="T16" fmla="*/ 1928533776 w 681"/>
              <a:gd name="T17" fmla="*/ 1399242026 h 575"/>
              <a:gd name="T18" fmla="*/ 1928533776 w 681"/>
              <a:gd name="T19" fmla="*/ 0 h 575"/>
              <a:gd name="T20" fmla="*/ 2147483647 w 681"/>
              <a:gd name="T21" fmla="*/ 0 h 575"/>
              <a:gd name="T22" fmla="*/ 2147483647 w 681"/>
              <a:gd name="T23" fmla="*/ 1399242026 h 575"/>
              <a:gd name="T24" fmla="*/ 2147483647 w 681"/>
              <a:gd name="T25" fmla="*/ 1399242026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4" name="Freeform 7"/>
          <p:cNvSpPr>
            <a:spLocks/>
          </p:cNvSpPr>
          <p:nvPr/>
        </p:nvSpPr>
        <p:spPr bwMode="auto">
          <a:xfrm>
            <a:off x="6515100" y="2275313"/>
            <a:ext cx="106363" cy="90487"/>
          </a:xfrm>
          <a:custGeom>
            <a:avLst/>
            <a:gdLst>
              <a:gd name="T0" fmla="*/ 0 w 681"/>
              <a:gd name="T1" fmla="*/ 2147483647 h 575"/>
              <a:gd name="T2" fmla="*/ 0 w 681"/>
              <a:gd name="T3" fmla="*/ 1399242026 h 575"/>
              <a:gd name="T4" fmla="*/ 596024047 w 681"/>
              <a:gd name="T5" fmla="*/ 823309267 h 575"/>
              <a:gd name="T6" fmla="*/ 596024047 w 681"/>
              <a:gd name="T7" fmla="*/ 1399242026 h 575"/>
              <a:gd name="T8" fmla="*/ 1184461336 w 681"/>
              <a:gd name="T9" fmla="*/ 831035913 h 575"/>
              <a:gd name="T10" fmla="*/ 1184461336 w 681"/>
              <a:gd name="T11" fmla="*/ 1399242026 h 575"/>
              <a:gd name="T12" fmla="*/ 1776679743 w 681"/>
              <a:gd name="T13" fmla="*/ 823309267 h 575"/>
              <a:gd name="T14" fmla="*/ 1776679743 w 681"/>
              <a:gd name="T15" fmla="*/ 1399242026 h 575"/>
              <a:gd name="T16" fmla="*/ 1928533776 w 681"/>
              <a:gd name="T17" fmla="*/ 1399242026 h 575"/>
              <a:gd name="T18" fmla="*/ 1928533776 w 681"/>
              <a:gd name="T19" fmla="*/ 0 h 575"/>
              <a:gd name="T20" fmla="*/ 2147483647 w 681"/>
              <a:gd name="T21" fmla="*/ 0 h 575"/>
              <a:gd name="T22" fmla="*/ 2147483647 w 681"/>
              <a:gd name="T23" fmla="*/ 1399242026 h 575"/>
              <a:gd name="T24" fmla="*/ 2147483647 w 681"/>
              <a:gd name="T25" fmla="*/ 1399242026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35" name="TextBox 1511"/>
          <p:cNvSpPr txBox="1">
            <a:spLocks noChangeArrowheads="1"/>
          </p:cNvSpPr>
          <p:nvPr/>
        </p:nvSpPr>
        <p:spPr bwMode="auto">
          <a:xfrm>
            <a:off x="8065424" y="2092894"/>
            <a:ext cx="880947"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Radzymin</a:t>
            </a:r>
            <a:r>
              <a:rPr lang="en-US" altLang="en-US" sz="900" b="1" dirty="0" smtClean="0">
                <a:solidFill>
                  <a:srgbClr val="000000"/>
                </a:solidFill>
                <a:latin typeface="+mn-lt"/>
              </a:rPr>
              <a:t> (100%)</a:t>
            </a:r>
          </a:p>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6 MW</a:t>
            </a:r>
            <a:endParaRPr lang="en-US" altLang="en-US" sz="900" b="1" dirty="0">
              <a:solidFill>
                <a:srgbClr val="000000"/>
              </a:solidFill>
              <a:latin typeface="+mn-lt"/>
            </a:endParaRPr>
          </a:p>
        </p:txBody>
      </p:sp>
      <p:sp>
        <p:nvSpPr>
          <p:cNvPr id="1513" name="Freeform 1512"/>
          <p:cNvSpPr/>
          <p:nvPr/>
        </p:nvSpPr>
        <p:spPr>
          <a:xfrm rot="10800000">
            <a:off x="6608762" y="2259437"/>
            <a:ext cx="1684560" cy="51962"/>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37" name="TextBox 1513"/>
          <p:cNvSpPr txBox="1">
            <a:spLocks noChangeArrowheads="1"/>
          </p:cNvSpPr>
          <p:nvPr/>
        </p:nvSpPr>
        <p:spPr bwMode="auto">
          <a:xfrm>
            <a:off x="8306599" y="2382617"/>
            <a:ext cx="680701"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Kiev (100%)</a:t>
            </a:r>
          </a:p>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6 MW</a:t>
            </a:r>
            <a:endParaRPr lang="en-US" altLang="en-US" sz="900" b="1" dirty="0">
              <a:solidFill>
                <a:srgbClr val="000000"/>
              </a:solidFill>
              <a:latin typeface="+mn-lt"/>
            </a:endParaRPr>
          </a:p>
        </p:txBody>
      </p:sp>
      <p:sp>
        <p:nvSpPr>
          <p:cNvPr id="1515" name="Freeform 1514"/>
          <p:cNvSpPr/>
          <p:nvPr/>
        </p:nvSpPr>
        <p:spPr>
          <a:xfrm rot="10800000">
            <a:off x="6996113" y="2416600"/>
            <a:ext cx="1371600" cy="39688"/>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39" name="Freeform 7"/>
          <p:cNvSpPr>
            <a:spLocks/>
          </p:cNvSpPr>
          <p:nvPr/>
        </p:nvSpPr>
        <p:spPr bwMode="auto">
          <a:xfrm>
            <a:off x="6902450" y="2389930"/>
            <a:ext cx="106363" cy="90488"/>
          </a:xfrm>
          <a:custGeom>
            <a:avLst/>
            <a:gdLst>
              <a:gd name="T0" fmla="*/ 0 w 681"/>
              <a:gd name="T1" fmla="*/ 2147483647 h 575"/>
              <a:gd name="T2" fmla="*/ 0 w 681"/>
              <a:gd name="T3" fmla="*/ 1399272912 h 575"/>
              <a:gd name="T4" fmla="*/ 596024047 w 681"/>
              <a:gd name="T5" fmla="*/ 823327493 h 575"/>
              <a:gd name="T6" fmla="*/ 596024047 w 681"/>
              <a:gd name="T7" fmla="*/ 1399272912 h 575"/>
              <a:gd name="T8" fmla="*/ 1184461336 w 681"/>
              <a:gd name="T9" fmla="*/ 831054382 h 575"/>
              <a:gd name="T10" fmla="*/ 1184461336 w 681"/>
              <a:gd name="T11" fmla="*/ 1399272912 h 575"/>
              <a:gd name="T12" fmla="*/ 1776679743 w 681"/>
              <a:gd name="T13" fmla="*/ 823327493 h 575"/>
              <a:gd name="T14" fmla="*/ 1776679743 w 681"/>
              <a:gd name="T15" fmla="*/ 1399272912 h 575"/>
              <a:gd name="T16" fmla="*/ 1928533776 w 681"/>
              <a:gd name="T17" fmla="*/ 1399272912 h 575"/>
              <a:gd name="T18" fmla="*/ 1928533776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0" name="TextBox 1516"/>
          <p:cNvSpPr txBox="1">
            <a:spLocks noChangeArrowheads="1"/>
          </p:cNvSpPr>
          <p:nvPr/>
        </p:nvSpPr>
        <p:spPr bwMode="auto">
          <a:xfrm>
            <a:off x="8025949" y="2774795"/>
            <a:ext cx="911403"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Kramatorsk (60%)</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a:solidFill>
                  <a:srgbClr val="000000"/>
                </a:solidFill>
                <a:latin typeface="+mn-lt"/>
              </a:rPr>
              <a:t>120 </a:t>
            </a:r>
            <a:r>
              <a:rPr lang="en-US" altLang="en-US" sz="900" b="1" dirty="0" smtClean="0">
                <a:solidFill>
                  <a:srgbClr val="000000"/>
                </a:solidFill>
                <a:latin typeface="+mn-lt"/>
              </a:rPr>
              <a:t>MW</a:t>
            </a:r>
            <a:endParaRPr lang="en-US" altLang="en-US" sz="900" b="1" dirty="0">
              <a:solidFill>
                <a:srgbClr val="000000"/>
              </a:solidFill>
              <a:latin typeface="+mn-lt"/>
            </a:endParaRPr>
          </a:p>
        </p:txBody>
      </p:sp>
      <p:sp>
        <p:nvSpPr>
          <p:cNvPr id="5141" name="Freeform 7"/>
          <p:cNvSpPr>
            <a:spLocks/>
          </p:cNvSpPr>
          <p:nvPr/>
        </p:nvSpPr>
        <p:spPr bwMode="auto">
          <a:xfrm>
            <a:off x="7157629" y="2537170"/>
            <a:ext cx="106362" cy="90488"/>
          </a:xfrm>
          <a:custGeom>
            <a:avLst/>
            <a:gdLst>
              <a:gd name="T0" fmla="*/ 0 w 681"/>
              <a:gd name="T1" fmla="*/ 2147483647 h 575"/>
              <a:gd name="T2" fmla="*/ 0 w 681"/>
              <a:gd name="T3" fmla="*/ 1399272912 h 575"/>
              <a:gd name="T4" fmla="*/ 596012821 w 681"/>
              <a:gd name="T5" fmla="*/ 823327493 h 575"/>
              <a:gd name="T6" fmla="*/ 596012821 w 681"/>
              <a:gd name="T7" fmla="*/ 1399272912 h 575"/>
              <a:gd name="T8" fmla="*/ 1184439110 w 681"/>
              <a:gd name="T9" fmla="*/ 831054382 h 575"/>
              <a:gd name="T10" fmla="*/ 1184439110 w 681"/>
              <a:gd name="T11" fmla="*/ 1399272912 h 575"/>
              <a:gd name="T12" fmla="*/ 1776646483 w 681"/>
              <a:gd name="T13" fmla="*/ 823327493 h 575"/>
              <a:gd name="T14" fmla="*/ 1776646483 w 681"/>
              <a:gd name="T15" fmla="*/ 1399272912 h 575"/>
              <a:gd name="T16" fmla="*/ 1928497527 w 681"/>
              <a:gd name="T17" fmla="*/ 1399272912 h 575"/>
              <a:gd name="T18" fmla="*/ 1928497527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2" name="TextBox 1519"/>
          <p:cNvSpPr txBox="1">
            <a:spLocks noChangeArrowheads="1"/>
          </p:cNvSpPr>
          <p:nvPr/>
        </p:nvSpPr>
        <p:spPr bwMode="auto">
          <a:xfrm>
            <a:off x="8187344" y="3147416"/>
            <a:ext cx="754310" cy="318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Ploiesti</a:t>
            </a:r>
            <a:r>
              <a:rPr lang="en-US" altLang="en-US" sz="900" b="1" baseline="30000" dirty="0">
                <a:solidFill>
                  <a:srgbClr val="000000"/>
                </a:solidFill>
                <a:latin typeface="+mn-lt"/>
              </a:rPr>
              <a:t> </a:t>
            </a:r>
            <a:r>
              <a:rPr lang="en-US" altLang="en-US" sz="900" b="1" dirty="0" smtClean="0">
                <a:solidFill>
                  <a:srgbClr val="000000"/>
                </a:solidFill>
                <a:latin typeface="+mn-lt"/>
              </a:rPr>
              <a:t>(100%)</a:t>
            </a:r>
          </a:p>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6 MW</a:t>
            </a:r>
            <a:endParaRPr lang="en-US" altLang="en-US" sz="900" b="1" dirty="0">
              <a:solidFill>
                <a:srgbClr val="000000"/>
              </a:solidFill>
              <a:latin typeface="+mn-lt"/>
            </a:endParaRPr>
          </a:p>
        </p:txBody>
      </p:sp>
      <p:sp>
        <p:nvSpPr>
          <p:cNvPr id="5143" name="Freeform 7"/>
          <p:cNvSpPr>
            <a:spLocks/>
          </p:cNvSpPr>
          <p:nvPr/>
        </p:nvSpPr>
        <p:spPr bwMode="auto">
          <a:xfrm>
            <a:off x="6824028" y="2660440"/>
            <a:ext cx="106362" cy="90488"/>
          </a:xfrm>
          <a:custGeom>
            <a:avLst/>
            <a:gdLst>
              <a:gd name="T0" fmla="*/ 0 w 681"/>
              <a:gd name="T1" fmla="*/ 2147483647 h 575"/>
              <a:gd name="T2" fmla="*/ 0 w 681"/>
              <a:gd name="T3" fmla="*/ 1399272912 h 575"/>
              <a:gd name="T4" fmla="*/ 596012821 w 681"/>
              <a:gd name="T5" fmla="*/ 823327493 h 575"/>
              <a:gd name="T6" fmla="*/ 596012821 w 681"/>
              <a:gd name="T7" fmla="*/ 1399272912 h 575"/>
              <a:gd name="T8" fmla="*/ 1184439110 w 681"/>
              <a:gd name="T9" fmla="*/ 831054382 h 575"/>
              <a:gd name="T10" fmla="*/ 1184439110 w 681"/>
              <a:gd name="T11" fmla="*/ 1399272912 h 575"/>
              <a:gd name="T12" fmla="*/ 1776646483 w 681"/>
              <a:gd name="T13" fmla="*/ 823327493 h 575"/>
              <a:gd name="T14" fmla="*/ 1776646483 w 681"/>
              <a:gd name="T15" fmla="*/ 1399272912 h 575"/>
              <a:gd name="T16" fmla="*/ 1928497527 w 681"/>
              <a:gd name="T17" fmla="*/ 1399272912 h 575"/>
              <a:gd name="T18" fmla="*/ 1928497527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44" name="TextBox 1522"/>
          <p:cNvSpPr txBox="1">
            <a:spLocks noChangeArrowheads="1"/>
          </p:cNvSpPr>
          <p:nvPr/>
        </p:nvSpPr>
        <p:spPr bwMode="auto">
          <a:xfrm>
            <a:off x="6551159" y="3182807"/>
            <a:ext cx="816443"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Maritsa East 3 (73%)</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a:solidFill>
                  <a:srgbClr val="000000"/>
                </a:solidFill>
                <a:latin typeface="+mn-lt"/>
              </a:rPr>
              <a:t>908 </a:t>
            </a:r>
            <a:r>
              <a:rPr lang="en-US" altLang="en-US" sz="900" b="1" dirty="0" smtClean="0">
                <a:solidFill>
                  <a:srgbClr val="000000"/>
                </a:solidFill>
                <a:latin typeface="+mn-lt"/>
              </a:rPr>
              <a:t>MW</a:t>
            </a:r>
            <a:endParaRPr lang="en-US" altLang="en-US" sz="900" b="1" dirty="0">
              <a:solidFill>
                <a:srgbClr val="000000"/>
              </a:solidFill>
              <a:latin typeface="+mn-lt"/>
            </a:endParaRPr>
          </a:p>
        </p:txBody>
      </p:sp>
      <p:sp>
        <p:nvSpPr>
          <p:cNvPr id="5145" name="Freeform 7"/>
          <p:cNvSpPr>
            <a:spLocks/>
          </p:cNvSpPr>
          <p:nvPr/>
        </p:nvSpPr>
        <p:spPr bwMode="auto">
          <a:xfrm>
            <a:off x="6866561" y="2827708"/>
            <a:ext cx="106362" cy="90487"/>
          </a:xfrm>
          <a:custGeom>
            <a:avLst/>
            <a:gdLst>
              <a:gd name="T0" fmla="*/ 0 w 681"/>
              <a:gd name="T1" fmla="*/ 2147483647 h 575"/>
              <a:gd name="T2" fmla="*/ 0 w 681"/>
              <a:gd name="T3" fmla="*/ 1399242026 h 575"/>
              <a:gd name="T4" fmla="*/ 596012821 w 681"/>
              <a:gd name="T5" fmla="*/ 823309267 h 575"/>
              <a:gd name="T6" fmla="*/ 596012821 w 681"/>
              <a:gd name="T7" fmla="*/ 1399242026 h 575"/>
              <a:gd name="T8" fmla="*/ 1184439110 w 681"/>
              <a:gd name="T9" fmla="*/ 831035913 h 575"/>
              <a:gd name="T10" fmla="*/ 1184439110 w 681"/>
              <a:gd name="T11" fmla="*/ 1399242026 h 575"/>
              <a:gd name="T12" fmla="*/ 1776646483 w 681"/>
              <a:gd name="T13" fmla="*/ 823309267 h 575"/>
              <a:gd name="T14" fmla="*/ 1776646483 w 681"/>
              <a:gd name="T15" fmla="*/ 1399242026 h 575"/>
              <a:gd name="T16" fmla="*/ 1928497527 w 681"/>
              <a:gd name="T17" fmla="*/ 1399242026 h 575"/>
              <a:gd name="T18" fmla="*/ 1928497527 w 681"/>
              <a:gd name="T19" fmla="*/ 0 h 575"/>
              <a:gd name="T20" fmla="*/ 2147483647 w 681"/>
              <a:gd name="T21" fmla="*/ 0 h 575"/>
              <a:gd name="T22" fmla="*/ 2147483647 w 681"/>
              <a:gd name="T23" fmla="*/ 1399242026 h 575"/>
              <a:gd name="T24" fmla="*/ 2147483647 w 681"/>
              <a:gd name="T25" fmla="*/ 1399242026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cxnSp>
        <p:nvCxnSpPr>
          <p:cNvPr id="1530" name="Elbow Connector 1529"/>
          <p:cNvCxnSpPr>
            <a:endCxn id="5142" idx="1"/>
          </p:cNvCxnSpPr>
          <p:nvPr/>
        </p:nvCxnSpPr>
        <p:spPr bwMode="auto">
          <a:xfrm>
            <a:off x="6933565" y="2719813"/>
            <a:ext cx="1253779" cy="586878"/>
          </a:xfrm>
          <a:prstGeom prst="bentConnector3">
            <a:avLst>
              <a:gd name="adj1" fmla="val 50000"/>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cxnSp>
        <p:nvCxnSpPr>
          <p:cNvPr id="1531" name="Elbow Connector 1530"/>
          <p:cNvCxnSpPr/>
          <p:nvPr/>
        </p:nvCxnSpPr>
        <p:spPr bwMode="auto">
          <a:xfrm>
            <a:off x="7285593" y="2600325"/>
            <a:ext cx="867954" cy="241251"/>
          </a:xfrm>
          <a:prstGeom prst="bentConnector3">
            <a:avLst>
              <a:gd name="adj1" fmla="val 50000"/>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sp>
        <p:nvSpPr>
          <p:cNvPr id="5149" name="Freeform 7"/>
          <p:cNvSpPr>
            <a:spLocks/>
          </p:cNvSpPr>
          <p:nvPr/>
        </p:nvSpPr>
        <p:spPr bwMode="auto">
          <a:xfrm>
            <a:off x="6296660" y="2800775"/>
            <a:ext cx="106363" cy="90488"/>
          </a:xfrm>
          <a:custGeom>
            <a:avLst/>
            <a:gdLst>
              <a:gd name="T0" fmla="*/ 0 w 681"/>
              <a:gd name="T1" fmla="*/ 2147483647 h 575"/>
              <a:gd name="T2" fmla="*/ 0 w 681"/>
              <a:gd name="T3" fmla="*/ 1399272912 h 575"/>
              <a:gd name="T4" fmla="*/ 596024047 w 681"/>
              <a:gd name="T5" fmla="*/ 823327493 h 575"/>
              <a:gd name="T6" fmla="*/ 596024047 w 681"/>
              <a:gd name="T7" fmla="*/ 1399272912 h 575"/>
              <a:gd name="T8" fmla="*/ 1184461336 w 681"/>
              <a:gd name="T9" fmla="*/ 831054382 h 575"/>
              <a:gd name="T10" fmla="*/ 1184461336 w 681"/>
              <a:gd name="T11" fmla="*/ 1399272912 h 575"/>
              <a:gd name="T12" fmla="*/ 1776679743 w 681"/>
              <a:gd name="T13" fmla="*/ 823327493 h 575"/>
              <a:gd name="T14" fmla="*/ 1776679743 w 681"/>
              <a:gd name="T15" fmla="*/ 1399272912 h 575"/>
              <a:gd name="T16" fmla="*/ 1928533776 w 681"/>
              <a:gd name="T17" fmla="*/ 1399272912 h 575"/>
              <a:gd name="T18" fmla="*/ 1928533776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0" name="Freeform 7"/>
          <p:cNvSpPr>
            <a:spLocks/>
          </p:cNvSpPr>
          <p:nvPr/>
        </p:nvSpPr>
        <p:spPr bwMode="auto">
          <a:xfrm>
            <a:off x="6488748" y="3043345"/>
            <a:ext cx="106362" cy="90488"/>
          </a:xfrm>
          <a:custGeom>
            <a:avLst/>
            <a:gdLst>
              <a:gd name="T0" fmla="*/ 0 w 681"/>
              <a:gd name="T1" fmla="*/ 2147483647 h 575"/>
              <a:gd name="T2" fmla="*/ 0 w 681"/>
              <a:gd name="T3" fmla="*/ 1399272912 h 575"/>
              <a:gd name="T4" fmla="*/ 596012821 w 681"/>
              <a:gd name="T5" fmla="*/ 823327493 h 575"/>
              <a:gd name="T6" fmla="*/ 596012821 w 681"/>
              <a:gd name="T7" fmla="*/ 1399272912 h 575"/>
              <a:gd name="T8" fmla="*/ 1184439110 w 681"/>
              <a:gd name="T9" fmla="*/ 831054382 h 575"/>
              <a:gd name="T10" fmla="*/ 1184439110 w 681"/>
              <a:gd name="T11" fmla="*/ 1399272912 h 575"/>
              <a:gd name="T12" fmla="*/ 1776646483 w 681"/>
              <a:gd name="T13" fmla="*/ 823327493 h 575"/>
              <a:gd name="T14" fmla="*/ 1776646483 w 681"/>
              <a:gd name="T15" fmla="*/ 1399272912 h 575"/>
              <a:gd name="T16" fmla="*/ 1928497527 w 681"/>
              <a:gd name="T17" fmla="*/ 1399272912 h 575"/>
              <a:gd name="T18" fmla="*/ 1928497527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56" name="TextBox 1557"/>
          <p:cNvSpPr txBox="1">
            <a:spLocks noChangeArrowheads="1"/>
          </p:cNvSpPr>
          <p:nvPr/>
        </p:nvSpPr>
        <p:spPr bwMode="auto">
          <a:xfrm>
            <a:off x="4150633" y="2878606"/>
            <a:ext cx="1873631" cy="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Solar Plants Italy (100%) 18 MW</a:t>
            </a:r>
            <a:endParaRPr lang="en-US" altLang="en-US" sz="900" b="1" dirty="0">
              <a:solidFill>
                <a:srgbClr val="000000"/>
              </a:solidFill>
              <a:latin typeface="+mn-lt"/>
            </a:endParaRPr>
          </a:p>
        </p:txBody>
      </p:sp>
      <p:sp>
        <p:nvSpPr>
          <p:cNvPr id="5159" name="Freeform 7"/>
          <p:cNvSpPr>
            <a:spLocks/>
          </p:cNvSpPr>
          <p:nvPr/>
        </p:nvSpPr>
        <p:spPr bwMode="auto">
          <a:xfrm>
            <a:off x="5637530" y="2995720"/>
            <a:ext cx="104775" cy="90488"/>
          </a:xfrm>
          <a:custGeom>
            <a:avLst/>
            <a:gdLst>
              <a:gd name="T0" fmla="*/ 0 w 681"/>
              <a:gd name="T1" fmla="*/ 2147483647 h 575"/>
              <a:gd name="T2" fmla="*/ 0 w 681"/>
              <a:gd name="T3" fmla="*/ 1399272912 h 575"/>
              <a:gd name="T4" fmla="*/ 578359539 w 681"/>
              <a:gd name="T5" fmla="*/ 823327493 h 575"/>
              <a:gd name="T6" fmla="*/ 578359539 w 681"/>
              <a:gd name="T7" fmla="*/ 1399272912 h 575"/>
              <a:gd name="T8" fmla="*/ 1149357287 w 681"/>
              <a:gd name="T9" fmla="*/ 831054382 h 575"/>
              <a:gd name="T10" fmla="*/ 1149357287 w 681"/>
              <a:gd name="T11" fmla="*/ 1399272912 h 575"/>
              <a:gd name="T12" fmla="*/ 1724024161 w 681"/>
              <a:gd name="T13" fmla="*/ 823327493 h 575"/>
              <a:gd name="T14" fmla="*/ 1724024161 w 681"/>
              <a:gd name="T15" fmla="*/ 1399272912 h 575"/>
              <a:gd name="T16" fmla="*/ 1871377659 w 681"/>
              <a:gd name="T17" fmla="*/ 1399272912 h 575"/>
              <a:gd name="T18" fmla="*/ 1871377659 w 681"/>
              <a:gd name="T19" fmla="*/ 0 h 575"/>
              <a:gd name="T20" fmla="*/ 2114505046 w 681"/>
              <a:gd name="T21" fmla="*/ 0 h 575"/>
              <a:gd name="T22" fmla="*/ 2114505046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61" name="TextBox 1591"/>
          <p:cNvSpPr txBox="1">
            <a:spLocks noChangeArrowheads="1"/>
          </p:cNvSpPr>
          <p:nvPr/>
        </p:nvSpPr>
        <p:spPr bwMode="auto">
          <a:xfrm>
            <a:off x="4009491" y="3148945"/>
            <a:ext cx="1288997" cy="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000000"/>
                </a:solidFill>
                <a:latin typeface="+mn-lt"/>
              </a:rPr>
              <a:t>Arrubal</a:t>
            </a:r>
            <a:r>
              <a:rPr lang="en-US" altLang="en-US" sz="900" b="1" dirty="0" smtClean="0">
                <a:solidFill>
                  <a:srgbClr val="000000"/>
                </a:solidFill>
                <a:latin typeface="+mn-lt"/>
              </a:rPr>
              <a:t> (100%) 800 MW</a:t>
            </a:r>
            <a:endParaRPr lang="en-US" altLang="en-US" sz="900" b="1" dirty="0">
              <a:solidFill>
                <a:srgbClr val="000000"/>
              </a:solidFill>
              <a:latin typeface="+mn-lt"/>
            </a:endParaRPr>
          </a:p>
        </p:txBody>
      </p:sp>
      <p:sp>
        <p:nvSpPr>
          <p:cNvPr id="5162" name="TextBox 1601"/>
          <p:cNvSpPr txBox="1">
            <a:spLocks noChangeArrowheads="1"/>
          </p:cNvSpPr>
          <p:nvPr/>
        </p:nvSpPr>
        <p:spPr bwMode="auto">
          <a:xfrm>
            <a:off x="5011720" y="4925746"/>
            <a:ext cx="637175"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F48A20"/>
                </a:solidFill>
                <a:latin typeface="+mn-lt"/>
              </a:rPr>
              <a:t>Golf</a:t>
            </a:r>
          </a:p>
          <a:p>
            <a:pPr algn="ctr" eaLnBrk="1" hangingPunct="1">
              <a:spcBef>
                <a:spcPct val="0"/>
              </a:spcBef>
              <a:spcAft>
                <a:spcPct val="0"/>
              </a:spcAft>
              <a:buClr>
                <a:schemeClr val="bg1"/>
              </a:buClr>
              <a:buSzTx/>
              <a:buFontTx/>
              <a:buNone/>
            </a:pPr>
            <a:r>
              <a:rPr lang="en-US" altLang="en-US" sz="900" b="1" dirty="0" smtClean="0">
                <a:solidFill>
                  <a:srgbClr val="F48A20"/>
                </a:solidFill>
                <a:latin typeface="+mn-lt"/>
              </a:rPr>
              <a:t>(100%)</a:t>
            </a:r>
            <a:endParaRPr lang="en-US" altLang="en-US" sz="900" b="1" dirty="0">
              <a:solidFill>
                <a:srgbClr val="F48A20"/>
              </a:solidFill>
              <a:latin typeface="+mn-lt"/>
            </a:endParaRPr>
          </a:p>
          <a:p>
            <a:pPr algn="ctr" eaLnBrk="1" hangingPunct="1">
              <a:spcBef>
                <a:spcPct val="0"/>
              </a:spcBef>
              <a:spcAft>
                <a:spcPct val="0"/>
              </a:spcAft>
              <a:buClr>
                <a:schemeClr val="bg1"/>
              </a:buClr>
              <a:buSzTx/>
              <a:buFontTx/>
              <a:buNone/>
            </a:pPr>
            <a:r>
              <a:rPr lang="en-US" altLang="en-US" sz="900" b="1" dirty="0" smtClean="0">
                <a:solidFill>
                  <a:srgbClr val="F48A20"/>
                </a:solidFill>
                <a:latin typeface="+mn-lt"/>
              </a:rPr>
              <a:t>55 MW</a:t>
            </a:r>
            <a:endParaRPr lang="en-US" altLang="en-US" sz="900" b="1" dirty="0">
              <a:solidFill>
                <a:srgbClr val="F48A20"/>
              </a:solidFill>
              <a:latin typeface="+mn-lt"/>
            </a:endParaRPr>
          </a:p>
        </p:txBody>
      </p:sp>
      <p:sp>
        <p:nvSpPr>
          <p:cNvPr id="5163" name="Freeform 7"/>
          <p:cNvSpPr>
            <a:spLocks/>
          </p:cNvSpPr>
          <p:nvPr/>
        </p:nvSpPr>
        <p:spPr bwMode="auto">
          <a:xfrm>
            <a:off x="5281930" y="4209840"/>
            <a:ext cx="104775" cy="88900"/>
          </a:xfrm>
          <a:custGeom>
            <a:avLst/>
            <a:gdLst>
              <a:gd name="T0" fmla="*/ 0 w 681"/>
              <a:gd name="T1" fmla="*/ 2145274812 h 575"/>
              <a:gd name="T2" fmla="*/ 0 w 681"/>
              <a:gd name="T3" fmla="*/ 1350591373 h 575"/>
              <a:gd name="T4" fmla="*/ 578359539 w 681"/>
              <a:gd name="T5" fmla="*/ 794683439 h 575"/>
              <a:gd name="T6" fmla="*/ 578359539 w 681"/>
              <a:gd name="T7" fmla="*/ 1350591373 h 575"/>
              <a:gd name="T8" fmla="*/ 1149357287 w 681"/>
              <a:gd name="T9" fmla="*/ 802141453 h 575"/>
              <a:gd name="T10" fmla="*/ 1149357287 w 681"/>
              <a:gd name="T11" fmla="*/ 1350591373 h 575"/>
              <a:gd name="T12" fmla="*/ 1724024161 w 681"/>
              <a:gd name="T13" fmla="*/ 794683439 h 575"/>
              <a:gd name="T14" fmla="*/ 1724024161 w 681"/>
              <a:gd name="T15" fmla="*/ 1350591373 h 575"/>
              <a:gd name="T16" fmla="*/ 1871377659 w 681"/>
              <a:gd name="T17" fmla="*/ 1350591373 h 575"/>
              <a:gd name="T18" fmla="*/ 1871377659 w 681"/>
              <a:gd name="T19" fmla="*/ 0 h 575"/>
              <a:gd name="T20" fmla="*/ 2114505046 w 681"/>
              <a:gd name="T21" fmla="*/ 0 h 575"/>
              <a:gd name="T22" fmla="*/ 2114505046 w 681"/>
              <a:gd name="T23" fmla="*/ 1350591373 h 575"/>
              <a:gd name="T24" fmla="*/ 2147483647 w 681"/>
              <a:gd name="T25" fmla="*/ 1350591373 h 575"/>
              <a:gd name="T26" fmla="*/ 2147483647 w 681"/>
              <a:gd name="T27" fmla="*/ 0 h 575"/>
              <a:gd name="T28" fmla="*/ 2147483647 w 681"/>
              <a:gd name="T29" fmla="*/ 0 h 575"/>
              <a:gd name="T30" fmla="*/ 2147483647 w 681"/>
              <a:gd name="T31" fmla="*/ 2145274812 h 575"/>
              <a:gd name="T32" fmla="*/ 0 w 681"/>
              <a:gd name="T33" fmla="*/ 2145274812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4" name="Freeform 1603"/>
          <p:cNvSpPr/>
          <p:nvPr/>
        </p:nvSpPr>
        <p:spPr>
          <a:xfrm rot="5400000">
            <a:off x="4992528" y="4607826"/>
            <a:ext cx="640080" cy="39688"/>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65" name="TextBox 1604"/>
          <p:cNvSpPr txBox="1">
            <a:spLocks noChangeArrowheads="1"/>
          </p:cNvSpPr>
          <p:nvPr/>
        </p:nvSpPr>
        <p:spPr bwMode="auto">
          <a:xfrm>
            <a:off x="5635734" y="4867688"/>
            <a:ext cx="459357"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Togo</a:t>
            </a:r>
          </a:p>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(80%) </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a:solidFill>
                  <a:srgbClr val="000000"/>
                </a:solidFill>
                <a:latin typeface="+mn-lt"/>
              </a:rPr>
              <a:t>100 </a:t>
            </a:r>
            <a:r>
              <a:rPr lang="en-US" altLang="en-US" sz="900" b="1" dirty="0" smtClean="0">
                <a:solidFill>
                  <a:srgbClr val="000000"/>
                </a:solidFill>
                <a:latin typeface="+mn-lt"/>
              </a:rPr>
              <a:t>MW</a:t>
            </a:r>
            <a:endParaRPr lang="en-US" altLang="en-US" sz="900" b="1" dirty="0">
              <a:solidFill>
                <a:srgbClr val="000000"/>
              </a:solidFill>
              <a:latin typeface="+mn-lt"/>
            </a:endParaRPr>
          </a:p>
        </p:txBody>
      </p:sp>
      <p:sp>
        <p:nvSpPr>
          <p:cNvPr id="5166" name="TextBox 1605"/>
          <p:cNvSpPr txBox="1">
            <a:spLocks noChangeArrowheads="1"/>
          </p:cNvSpPr>
          <p:nvPr/>
        </p:nvSpPr>
        <p:spPr bwMode="auto">
          <a:xfrm>
            <a:off x="8304497" y="4706217"/>
            <a:ext cx="505843"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err="1" smtClean="0">
                <a:solidFill>
                  <a:srgbClr val="F48A20"/>
                </a:solidFill>
                <a:latin typeface="+mn-lt"/>
              </a:rPr>
              <a:t>KivuWatt</a:t>
            </a:r>
            <a:endParaRPr lang="en-US" altLang="en-US" sz="900" b="1" dirty="0" smtClean="0">
              <a:solidFill>
                <a:srgbClr val="F48A20"/>
              </a:solidFill>
              <a:latin typeface="+mn-lt"/>
            </a:endParaRPr>
          </a:p>
          <a:p>
            <a:pPr algn="ctr" eaLnBrk="1" hangingPunct="1">
              <a:spcBef>
                <a:spcPct val="0"/>
              </a:spcBef>
              <a:spcAft>
                <a:spcPct val="0"/>
              </a:spcAft>
              <a:buClr>
                <a:schemeClr val="bg1"/>
              </a:buClr>
              <a:buSzTx/>
              <a:buFontTx/>
              <a:buNone/>
            </a:pPr>
            <a:r>
              <a:rPr lang="en-US" altLang="en-US" sz="900" b="1" dirty="0" smtClean="0">
                <a:solidFill>
                  <a:srgbClr val="F48A20"/>
                </a:solidFill>
                <a:latin typeface="+mn-lt"/>
              </a:rPr>
              <a:t>(100%)</a:t>
            </a:r>
            <a:endParaRPr lang="en-US" altLang="en-US" sz="900" b="1" dirty="0">
              <a:solidFill>
                <a:srgbClr val="F48A20"/>
              </a:solidFill>
              <a:latin typeface="+mn-lt"/>
            </a:endParaRPr>
          </a:p>
          <a:p>
            <a:pPr algn="ctr" eaLnBrk="1" hangingPunct="1">
              <a:spcBef>
                <a:spcPct val="0"/>
              </a:spcBef>
              <a:spcAft>
                <a:spcPct val="0"/>
              </a:spcAft>
              <a:buClr>
                <a:schemeClr val="bg1"/>
              </a:buClr>
              <a:buSzTx/>
              <a:buFontTx/>
              <a:buNone/>
            </a:pPr>
            <a:r>
              <a:rPr lang="en-US" altLang="en-US" sz="900" b="1" dirty="0">
                <a:solidFill>
                  <a:srgbClr val="F48A20"/>
                </a:solidFill>
                <a:latin typeface="+mn-lt"/>
              </a:rPr>
              <a:t>26 </a:t>
            </a:r>
            <a:r>
              <a:rPr lang="en-US" altLang="en-US" sz="900" b="1" dirty="0" smtClean="0">
                <a:solidFill>
                  <a:srgbClr val="F48A20"/>
                </a:solidFill>
                <a:latin typeface="+mn-lt"/>
              </a:rPr>
              <a:t>MW</a:t>
            </a:r>
            <a:endParaRPr lang="en-US" altLang="en-US" sz="900" b="1" dirty="0">
              <a:solidFill>
                <a:srgbClr val="F48A20"/>
              </a:solidFill>
              <a:latin typeface="+mn-lt"/>
            </a:endParaRPr>
          </a:p>
        </p:txBody>
      </p:sp>
      <p:sp>
        <p:nvSpPr>
          <p:cNvPr id="5167" name="TextBox 1606"/>
          <p:cNvSpPr txBox="1">
            <a:spLocks noChangeArrowheads="1"/>
          </p:cNvSpPr>
          <p:nvPr/>
        </p:nvSpPr>
        <p:spPr bwMode="auto">
          <a:xfrm>
            <a:off x="5346745" y="5393649"/>
            <a:ext cx="1550504" cy="4501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a:solidFill>
                  <a:srgbClr val="000000"/>
                </a:solidFill>
                <a:latin typeface="+mn-lt"/>
              </a:rPr>
              <a:t>Nigeria</a:t>
            </a:r>
            <a:br>
              <a:rPr lang="en-US" altLang="en-US" sz="900" b="1" dirty="0">
                <a:solidFill>
                  <a:srgbClr val="000000"/>
                </a:solidFill>
                <a:latin typeface="+mn-lt"/>
              </a:rPr>
            </a:br>
            <a:r>
              <a:rPr lang="en-US" altLang="en-US" sz="900" b="1" dirty="0">
                <a:solidFill>
                  <a:srgbClr val="000000"/>
                </a:solidFill>
                <a:latin typeface="+mn-lt"/>
              </a:rPr>
              <a:t>(3 plants</a:t>
            </a:r>
            <a:r>
              <a:rPr lang="en-US" altLang="en-US" sz="900" b="1" dirty="0" smtClean="0">
                <a:solidFill>
                  <a:srgbClr val="000000"/>
                </a:solidFill>
                <a:latin typeface="+mn-lt"/>
              </a:rPr>
              <a:t>)</a:t>
            </a:r>
            <a:endParaRPr lang="en-US" altLang="en-US" sz="900" b="1" dirty="0">
              <a:solidFill>
                <a:srgbClr val="000000"/>
              </a:solidFill>
              <a:latin typeface="+mn-lt"/>
            </a:endParaRPr>
          </a:p>
          <a:p>
            <a:pPr algn="ctr" eaLnBrk="1" hangingPunct="1">
              <a:spcBef>
                <a:spcPct val="0"/>
              </a:spcBef>
              <a:spcAft>
                <a:spcPct val="0"/>
              </a:spcAft>
              <a:buClr>
                <a:schemeClr val="bg1"/>
              </a:buClr>
              <a:buSzTx/>
              <a:buFontTx/>
              <a:buNone/>
            </a:pPr>
            <a:r>
              <a:rPr lang="en-US" altLang="en-US" sz="900" b="1" dirty="0">
                <a:solidFill>
                  <a:srgbClr val="000000"/>
                </a:solidFill>
                <a:latin typeface="+mn-lt"/>
              </a:rPr>
              <a:t>22 </a:t>
            </a:r>
            <a:r>
              <a:rPr lang="en-US" altLang="en-US" sz="900" b="1" dirty="0" smtClean="0">
                <a:solidFill>
                  <a:srgbClr val="000000"/>
                </a:solidFill>
                <a:latin typeface="+mn-lt"/>
              </a:rPr>
              <a:t>MW</a:t>
            </a:r>
            <a:endParaRPr lang="en-US" altLang="en-US" sz="900" b="1" dirty="0">
              <a:solidFill>
                <a:srgbClr val="000000"/>
              </a:solidFill>
              <a:latin typeface="+mn-lt"/>
            </a:endParaRPr>
          </a:p>
        </p:txBody>
      </p:sp>
      <p:sp>
        <p:nvSpPr>
          <p:cNvPr id="5168" name="Freeform 7"/>
          <p:cNvSpPr>
            <a:spLocks/>
          </p:cNvSpPr>
          <p:nvPr/>
        </p:nvSpPr>
        <p:spPr bwMode="auto">
          <a:xfrm>
            <a:off x="5768454" y="4265385"/>
            <a:ext cx="104775" cy="88900"/>
          </a:xfrm>
          <a:custGeom>
            <a:avLst/>
            <a:gdLst>
              <a:gd name="T0" fmla="*/ 0 w 681"/>
              <a:gd name="T1" fmla="*/ 2145274812 h 575"/>
              <a:gd name="T2" fmla="*/ 0 w 681"/>
              <a:gd name="T3" fmla="*/ 1350591373 h 575"/>
              <a:gd name="T4" fmla="*/ 578359539 w 681"/>
              <a:gd name="T5" fmla="*/ 794683439 h 575"/>
              <a:gd name="T6" fmla="*/ 578359539 w 681"/>
              <a:gd name="T7" fmla="*/ 1350591373 h 575"/>
              <a:gd name="T8" fmla="*/ 1149357287 w 681"/>
              <a:gd name="T9" fmla="*/ 802141453 h 575"/>
              <a:gd name="T10" fmla="*/ 1149357287 w 681"/>
              <a:gd name="T11" fmla="*/ 1350591373 h 575"/>
              <a:gd name="T12" fmla="*/ 1724024161 w 681"/>
              <a:gd name="T13" fmla="*/ 794683439 h 575"/>
              <a:gd name="T14" fmla="*/ 1724024161 w 681"/>
              <a:gd name="T15" fmla="*/ 1350591373 h 575"/>
              <a:gd name="T16" fmla="*/ 1871377659 w 681"/>
              <a:gd name="T17" fmla="*/ 1350591373 h 575"/>
              <a:gd name="T18" fmla="*/ 1871377659 w 681"/>
              <a:gd name="T19" fmla="*/ 0 h 575"/>
              <a:gd name="T20" fmla="*/ 2114505046 w 681"/>
              <a:gd name="T21" fmla="*/ 0 h 575"/>
              <a:gd name="T22" fmla="*/ 2114505046 w 681"/>
              <a:gd name="T23" fmla="*/ 1350591373 h 575"/>
              <a:gd name="T24" fmla="*/ 2147483647 w 681"/>
              <a:gd name="T25" fmla="*/ 1350591373 h 575"/>
              <a:gd name="T26" fmla="*/ 2147483647 w 681"/>
              <a:gd name="T27" fmla="*/ 0 h 575"/>
              <a:gd name="T28" fmla="*/ 2147483647 w 681"/>
              <a:gd name="T29" fmla="*/ 0 h 575"/>
              <a:gd name="T30" fmla="*/ 2147483647 w 681"/>
              <a:gd name="T31" fmla="*/ 2145274812 h 575"/>
              <a:gd name="T32" fmla="*/ 0 w 681"/>
              <a:gd name="T33" fmla="*/ 2145274812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09" name="Freeform 1608"/>
          <p:cNvSpPr/>
          <p:nvPr/>
        </p:nvSpPr>
        <p:spPr>
          <a:xfrm rot="5400000" flipV="1">
            <a:off x="5624971" y="4587778"/>
            <a:ext cx="479203" cy="45719"/>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70" name="Freeform 7"/>
          <p:cNvSpPr>
            <a:spLocks/>
          </p:cNvSpPr>
          <p:nvPr/>
        </p:nvSpPr>
        <p:spPr bwMode="auto">
          <a:xfrm>
            <a:off x="6117751" y="4311423"/>
            <a:ext cx="106362" cy="90488"/>
          </a:xfrm>
          <a:custGeom>
            <a:avLst/>
            <a:gdLst>
              <a:gd name="T0" fmla="*/ 0 w 681"/>
              <a:gd name="T1" fmla="*/ 2147483647 h 575"/>
              <a:gd name="T2" fmla="*/ 0 w 681"/>
              <a:gd name="T3" fmla="*/ 1399272912 h 575"/>
              <a:gd name="T4" fmla="*/ 596012821 w 681"/>
              <a:gd name="T5" fmla="*/ 823327493 h 575"/>
              <a:gd name="T6" fmla="*/ 596012821 w 681"/>
              <a:gd name="T7" fmla="*/ 1399272912 h 575"/>
              <a:gd name="T8" fmla="*/ 1184439110 w 681"/>
              <a:gd name="T9" fmla="*/ 831054382 h 575"/>
              <a:gd name="T10" fmla="*/ 1184439110 w 681"/>
              <a:gd name="T11" fmla="*/ 1399272912 h 575"/>
              <a:gd name="T12" fmla="*/ 1776646483 w 681"/>
              <a:gd name="T13" fmla="*/ 823327493 h 575"/>
              <a:gd name="T14" fmla="*/ 1776646483 w 681"/>
              <a:gd name="T15" fmla="*/ 1399272912 h 575"/>
              <a:gd name="T16" fmla="*/ 1928497527 w 681"/>
              <a:gd name="T17" fmla="*/ 1399272912 h 575"/>
              <a:gd name="T18" fmla="*/ 1928497527 w 681"/>
              <a:gd name="T19" fmla="*/ 0 h 575"/>
              <a:gd name="T20" fmla="*/ 2147483647 w 681"/>
              <a:gd name="T21" fmla="*/ 0 h 575"/>
              <a:gd name="T22" fmla="*/ 2147483647 w 681"/>
              <a:gd name="T23" fmla="*/ 1399272912 h 575"/>
              <a:gd name="T24" fmla="*/ 2147483647 w 681"/>
              <a:gd name="T25" fmla="*/ 1399272912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1" name="Freeform 1610"/>
          <p:cNvSpPr/>
          <p:nvPr/>
        </p:nvSpPr>
        <p:spPr>
          <a:xfrm rot="5400000">
            <a:off x="5688716" y="4863445"/>
            <a:ext cx="942232" cy="45719"/>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
        <p:nvSpPr>
          <p:cNvPr id="5172" name="Freeform 7"/>
          <p:cNvSpPr>
            <a:spLocks/>
          </p:cNvSpPr>
          <p:nvPr/>
        </p:nvSpPr>
        <p:spPr bwMode="auto">
          <a:xfrm>
            <a:off x="7011988" y="4764513"/>
            <a:ext cx="106362" cy="90487"/>
          </a:xfrm>
          <a:custGeom>
            <a:avLst/>
            <a:gdLst>
              <a:gd name="T0" fmla="*/ 0 w 681"/>
              <a:gd name="T1" fmla="*/ 2147483647 h 575"/>
              <a:gd name="T2" fmla="*/ 0 w 681"/>
              <a:gd name="T3" fmla="*/ 1399242026 h 575"/>
              <a:gd name="T4" fmla="*/ 596012821 w 681"/>
              <a:gd name="T5" fmla="*/ 823309267 h 575"/>
              <a:gd name="T6" fmla="*/ 596012821 w 681"/>
              <a:gd name="T7" fmla="*/ 1399242026 h 575"/>
              <a:gd name="T8" fmla="*/ 1184439110 w 681"/>
              <a:gd name="T9" fmla="*/ 831035913 h 575"/>
              <a:gd name="T10" fmla="*/ 1184439110 w 681"/>
              <a:gd name="T11" fmla="*/ 1399242026 h 575"/>
              <a:gd name="T12" fmla="*/ 1776646483 w 681"/>
              <a:gd name="T13" fmla="*/ 823309267 h 575"/>
              <a:gd name="T14" fmla="*/ 1776646483 w 681"/>
              <a:gd name="T15" fmla="*/ 1399242026 h 575"/>
              <a:gd name="T16" fmla="*/ 1928497527 w 681"/>
              <a:gd name="T17" fmla="*/ 1399242026 h 575"/>
              <a:gd name="T18" fmla="*/ 1928497527 w 681"/>
              <a:gd name="T19" fmla="*/ 0 h 575"/>
              <a:gd name="T20" fmla="*/ 2147483647 w 681"/>
              <a:gd name="T21" fmla="*/ 0 h 575"/>
              <a:gd name="T22" fmla="*/ 2147483647 w 681"/>
              <a:gd name="T23" fmla="*/ 1399242026 h 575"/>
              <a:gd name="T24" fmla="*/ 2147483647 w 681"/>
              <a:gd name="T25" fmla="*/ 1399242026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1613" name="Freeform 1612"/>
          <p:cNvSpPr/>
          <p:nvPr/>
        </p:nvSpPr>
        <p:spPr>
          <a:xfrm>
            <a:off x="7062182" y="4829506"/>
            <a:ext cx="1247588" cy="45719"/>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cxnSp>
        <p:nvCxnSpPr>
          <p:cNvPr id="1617" name="Elbow Connector 1616"/>
          <p:cNvCxnSpPr>
            <a:stCxn id="1621" idx="3"/>
            <a:endCxn id="5127" idx="1"/>
          </p:cNvCxnSpPr>
          <p:nvPr/>
        </p:nvCxnSpPr>
        <p:spPr bwMode="auto">
          <a:xfrm rot="16200000" flipH="1">
            <a:off x="7233862" y="3435797"/>
            <a:ext cx="1288203" cy="512175"/>
          </a:xfrm>
          <a:prstGeom prst="bentConnector2">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sp>
        <p:nvSpPr>
          <p:cNvPr id="1621" name="Teardrop 1620"/>
          <p:cNvSpPr/>
          <p:nvPr/>
        </p:nvSpPr>
        <p:spPr>
          <a:xfrm rot="18962585">
            <a:off x="7586028" y="2974765"/>
            <a:ext cx="73025" cy="73025"/>
          </a:xfrm>
          <a:prstGeom prst="teardrop">
            <a:avLst>
              <a:gd name="adj" fmla="val 1280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grpSp>
        <p:nvGrpSpPr>
          <p:cNvPr id="5176" name="Group 1573"/>
          <p:cNvGrpSpPr>
            <a:grpSpLocks/>
          </p:cNvGrpSpPr>
          <p:nvPr/>
        </p:nvGrpSpPr>
        <p:grpSpPr bwMode="auto">
          <a:xfrm>
            <a:off x="2868613" y="5427663"/>
            <a:ext cx="2436812" cy="673100"/>
            <a:chOff x="2867967" y="5390296"/>
            <a:chExt cx="2438137" cy="671824"/>
          </a:xfrm>
        </p:grpSpPr>
        <p:sp>
          <p:nvSpPr>
            <p:cNvPr id="5181" name="TextBox 485"/>
            <p:cNvSpPr txBox="1">
              <a:spLocks noChangeArrowheads="1"/>
            </p:cNvSpPr>
            <p:nvPr/>
          </p:nvSpPr>
          <p:spPr bwMode="auto">
            <a:xfrm>
              <a:off x="3747199" y="5390296"/>
              <a:ext cx="679673" cy="4093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700" b="1" u="sng">
                  <a:solidFill>
                    <a:srgbClr val="000000"/>
                  </a:solidFill>
                </a:rPr>
                <a:t>Legend:</a:t>
              </a:r>
            </a:p>
            <a:p>
              <a:pPr algn="ctr" eaLnBrk="1" hangingPunct="1">
                <a:spcBef>
                  <a:spcPct val="0"/>
                </a:spcBef>
                <a:spcAft>
                  <a:spcPct val="0"/>
                </a:spcAft>
                <a:buClr>
                  <a:schemeClr val="bg1"/>
                </a:buClr>
                <a:buSzTx/>
                <a:buFontTx/>
                <a:buNone/>
              </a:pPr>
              <a:r>
                <a:rPr lang="en-US" altLang="en-US" sz="700">
                  <a:solidFill>
                    <a:srgbClr val="000000"/>
                  </a:solidFill>
                </a:rPr>
                <a:t>Asset (Total Stake)</a:t>
              </a:r>
            </a:p>
            <a:p>
              <a:pPr algn="ctr" eaLnBrk="1" hangingPunct="1">
                <a:spcBef>
                  <a:spcPct val="0"/>
                </a:spcBef>
                <a:spcAft>
                  <a:spcPct val="0"/>
                </a:spcAft>
                <a:buClr>
                  <a:schemeClr val="bg1"/>
                </a:buClr>
                <a:buSzTx/>
                <a:buFontTx/>
                <a:buNone/>
              </a:pPr>
              <a:r>
                <a:rPr lang="en-US" altLang="en-US" sz="700">
                  <a:solidFill>
                    <a:srgbClr val="000000"/>
                  </a:solidFill>
                </a:rPr>
                <a:t>Installed Capacity</a:t>
              </a:r>
            </a:p>
            <a:p>
              <a:pPr algn="ctr" eaLnBrk="1" hangingPunct="1">
                <a:spcBef>
                  <a:spcPct val="0"/>
                </a:spcBef>
                <a:spcAft>
                  <a:spcPct val="0"/>
                </a:spcAft>
                <a:buClr>
                  <a:schemeClr val="bg1"/>
                </a:buClr>
                <a:buSzTx/>
                <a:buFontTx/>
                <a:buNone/>
              </a:pPr>
              <a:r>
                <a:rPr lang="en-US" altLang="en-US" sz="700">
                  <a:solidFill>
                    <a:srgbClr val="000000"/>
                  </a:solidFill>
                </a:rPr>
                <a:t>Status</a:t>
              </a:r>
            </a:p>
          </p:txBody>
        </p:sp>
        <p:grpSp>
          <p:nvGrpSpPr>
            <p:cNvPr id="5182" name="Group 1572"/>
            <p:cNvGrpSpPr>
              <a:grpSpLocks/>
            </p:cNvGrpSpPr>
            <p:nvPr/>
          </p:nvGrpSpPr>
          <p:grpSpPr bwMode="auto">
            <a:xfrm>
              <a:off x="2867967" y="5892489"/>
              <a:ext cx="2438137" cy="169631"/>
              <a:chOff x="2867967" y="5892489"/>
              <a:chExt cx="2438137" cy="169631"/>
            </a:xfrm>
          </p:grpSpPr>
          <p:grpSp>
            <p:nvGrpSpPr>
              <p:cNvPr id="5183" name="Group 9"/>
              <p:cNvGrpSpPr>
                <a:grpSpLocks/>
              </p:cNvGrpSpPr>
              <p:nvPr/>
            </p:nvGrpSpPr>
            <p:grpSpPr bwMode="auto">
              <a:xfrm>
                <a:off x="2867967" y="5892489"/>
                <a:ext cx="408876" cy="169631"/>
                <a:chOff x="5625210" y="6138672"/>
                <a:chExt cx="408876" cy="169631"/>
              </a:xfrm>
            </p:grpSpPr>
            <p:sp>
              <p:nvSpPr>
                <p:cNvPr id="5193" name="TextBox 479"/>
                <p:cNvSpPr txBox="1">
                  <a:spLocks noChangeArrowheads="1"/>
                </p:cNvSpPr>
                <p:nvPr/>
              </p:nvSpPr>
              <p:spPr bwMode="auto">
                <a:xfrm>
                  <a:off x="5812038" y="6143433"/>
                  <a:ext cx="222048" cy="1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lnSpc>
                      <a:spcPct val="150000"/>
                    </a:lnSpc>
                    <a:spcBef>
                      <a:spcPts val="600"/>
                    </a:spcBef>
                    <a:spcAft>
                      <a:spcPct val="0"/>
                    </a:spcAft>
                    <a:buClr>
                      <a:schemeClr val="bg1"/>
                    </a:buClr>
                    <a:buSzTx/>
                    <a:buFontTx/>
                    <a:buNone/>
                  </a:pPr>
                  <a:r>
                    <a:rPr lang="en-US" altLang="en-US" sz="700" i="1">
                      <a:solidFill>
                        <a:srgbClr val="000000"/>
                      </a:solidFill>
                      <a:latin typeface="Arial" pitchFamily="34" charset="0"/>
                    </a:rPr>
                    <a:t>Wind</a:t>
                  </a:r>
                </a:p>
              </p:txBody>
            </p:sp>
            <p:pic>
              <p:nvPicPr>
                <p:cNvPr id="519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5210" y="6138672"/>
                  <a:ext cx="110178" cy="169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184" name="Group 8"/>
              <p:cNvGrpSpPr>
                <a:grpSpLocks/>
              </p:cNvGrpSpPr>
              <p:nvPr/>
            </p:nvGrpSpPr>
            <p:grpSpPr bwMode="auto">
              <a:xfrm>
                <a:off x="3490908" y="5902012"/>
                <a:ext cx="534216" cy="160108"/>
                <a:chOff x="6658941" y="6117650"/>
                <a:chExt cx="534216" cy="160108"/>
              </a:xfrm>
            </p:grpSpPr>
            <p:sp>
              <p:nvSpPr>
                <p:cNvPr id="5191" name="Freeform 7"/>
                <p:cNvSpPr>
                  <a:spLocks/>
                </p:cNvSpPr>
                <p:nvPr/>
              </p:nvSpPr>
              <p:spPr bwMode="auto">
                <a:xfrm>
                  <a:off x="6658941" y="6152831"/>
                  <a:ext cx="105980" cy="89746"/>
                </a:xfrm>
                <a:custGeom>
                  <a:avLst/>
                  <a:gdLst>
                    <a:gd name="T0" fmla="*/ 0 w 681"/>
                    <a:gd name="T1" fmla="*/ 2147483647 h 575"/>
                    <a:gd name="T2" fmla="*/ 0 w 681"/>
                    <a:gd name="T3" fmla="*/ 1376418950 h 575"/>
                    <a:gd name="T4" fmla="*/ 591739252 w 681"/>
                    <a:gd name="T5" fmla="*/ 809880390 h 575"/>
                    <a:gd name="T6" fmla="*/ 591739252 w 681"/>
                    <a:gd name="T7" fmla="*/ 1376418950 h 575"/>
                    <a:gd name="T8" fmla="*/ 1175946454 w 681"/>
                    <a:gd name="T9" fmla="*/ 817481018 h 575"/>
                    <a:gd name="T10" fmla="*/ 1175946454 w 681"/>
                    <a:gd name="T11" fmla="*/ 1376418950 h 575"/>
                    <a:gd name="T12" fmla="*/ 1763907621 w 681"/>
                    <a:gd name="T13" fmla="*/ 809880390 h 575"/>
                    <a:gd name="T14" fmla="*/ 1763907621 w 681"/>
                    <a:gd name="T15" fmla="*/ 1376418950 h 575"/>
                    <a:gd name="T16" fmla="*/ 1914670007 w 681"/>
                    <a:gd name="T17" fmla="*/ 1376418950 h 575"/>
                    <a:gd name="T18" fmla="*/ 1914670007 w 681"/>
                    <a:gd name="T19" fmla="*/ 0 h 575"/>
                    <a:gd name="T20" fmla="*/ 2147483647 w 681"/>
                    <a:gd name="T21" fmla="*/ 0 h 575"/>
                    <a:gd name="T22" fmla="*/ 2147483647 w 681"/>
                    <a:gd name="T23" fmla="*/ 1376418950 h 575"/>
                    <a:gd name="T24" fmla="*/ 2147483647 w 681"/>
                    <a:gd name="T25" fmla="*/ 1376418950 h 575"/>
                    <a:gd name="T26" fmla="*/ 2147483647 w 681"/>
                    <a:gd name="T27" fmla="*/ 0 h 575"/>
                    <a:gd name="T28" fmla="*/ 2147483647 w 681"/>
                    <a:gd name="T29" fmla="*/ 0 h 575"/>
                    <a:gd name="T30" fmla="*/ 2147483647 w 681"/>
                    <a:gd name="T31" fmla="*/ 2147483647 h 575"/>
                    <a:gd name="T32" fmla="*/ 0 w 681"/>
                    <a:gd name="T33" fmla="*/ 2147483647 h 5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81" h="575">
                      <a:moveTo>
                        <a:pt x="0" y="575"/>
                      </a:moveTo>
                      <a:lnTo>
                        <a:pt x="0" y="362"/>
                      </a:lnTo>
                      <a:lnTo>
                        <a:pt x="157" y="213"/>
                      </a:lnTo>
                      <a:lnTo>
                        <a:pt x="157" y="362"/>
                      </a:lnTo>
                      <a:lnTo>
                        <a:pt x="312" y="215"/>
                      </a:lnTo>
                      <a:lnTo>
                        <a:pt x="312" y="362"/>
                      </a:lnTo>
                      <a:lnTo>
                        <a:pt x="468" y="213"/>
                      </a:lnTo>
                      <a:lnTo>
                        <a:pt x="468" y="362"/>
                      </a:lnTo>
                      <a:lnTo>
                        <a:pt x="508" y="362"/>
                      </a:lnTo>
                      <a:lnTo>
                        <a:pt x="508" y="0"/>
                      </a:lnTo>
                      <a:lnTo>
                        <a:pt x="574" y="0"/>
                      </a:lnTo>
                      <a:lnTo>
                        <a:pt x="574" y="362"/>
                      </a:lnTo>
                      <a:lnTo>
                        <a:pt x="616" y="362"/>
                      </a:lnTo>
                      <a:lnTo>
                        <a:pt x="616" y="0"/>
                      </a:lnTo>
                      <a:lnTo>
                        <a:pt x="681" y="0"/>
                      </a:lnTo>
                      <a:lnTo>
                        <a:pt x="681" y="575"/>
                      </a:lnTo>
                      <a:lnTo>
                        <a:pt x="0" y="575"/>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GB"/>
                </a:p>
              </p:txBody>
            </p:sp>
            <p:sp>
              <p:nvSpPr>
                <p:cNvPr id="5192" name="TextBox 482"/>
                <p:cNvSpPr txBox="1">
                  <a:spLocks noChangeArrowheads="1"/>
                </p:cNvSpPr>
                <p:nvPr/>
              </p:nvSpPr>
              <p:spPr bwMode="auto">
                <a:xfrm>
                  <a:off x="6865310" y="6117650"/>
                  <a:ext cx="327847" cy="1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lnSpc>
                      <a:spcPct val="150000"/>
                    </a:lnSpc>
                    <a:spcBef>
                      <a:spcPts val="600"/>
                    </a:spcBef>
                    <a:spcAft>
                      <a:spcPct val="0"/>
                    </a:spcAft>
                    <a:buClr>
                      <a:schemeClr val="bg1"/>
                    </a:buClr>
                    <a:buSzTx/>
                    <a:buFontTx/>
                    <a:buNone/>
                  </a:pPr>
                  <a:r>
                    <a:rPr lang="en-US" altLang="en-US" sz="700" dirty="0">
                      <a:solidFill>
                        <a:srgbClr val="000000"/>
                      </a:solidFill>
                      <a:latin typeface="Arial" pitchFamily="34" charset="0"/>
                    </a:rPr>
                    <a:t>Thermo</a:t>
                  </a:r>
                </a:p>
              </p:txBody>
            </p:sp>
          </p:grpSp>
          <p:grpSp>
            <p:nvGrpSpPr>
              <p:cNvPr id="5185" name="Group 7"/>
              <p:cNvGrpSpPr>
                <a:grpSpLocks/>
              </p:cNvGrpSpPr>
              <p:nvPr/>
            </p:nvGrpSpPr>
            <p:grpSpPr bwMode="auto">
              <a:xfrm>
                <a:off x="4239189" y="5902012"/>
                <a:ext cx="432926" cy="160108"/>
                <a:chOff x="7976533" y="6132533"/>
                <a:chExt cx="432926" cy="160108"/>
              </a:xfrm>
            </p:grpSpPr>
            <p:sp>
              <p:nvSpPr>
                <p:cNvPr id="484" name="Teardrop 483"/>
                <p:cNvSpPr/>
                <p:nvPr/>
              </p:nvSpPr>
              <p:spPr>
                <a:xfrm rot="18962585">
                  <a:off x="7976068" y="6175389"/>
                  <a:ext cx="73065" cy="74471"/>
                </a:xfrm>
                <a:prstGeom prst="teardrop">
                  <a:avLst>
                    <a:gd name="adj" fmla="val 128016"/>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dirty="0">
                    <a:solidFill>
                      <a:prstClr val="white"/>
                    </a:solidFill>
                  </a:endParaRPr>
                </a:p>
              </p:txBody>
            </p:sp>
            <p:sp>
              <p:nvSpPr>
                <p:cNvPr id="5190" name="TextBox 484"/>
                <p:cNvSpPr txBox="1">
                  <a:spLocks noChangeArrowheads="1"/>
                </p:cNvSpPr>
                <p:nvPr/>
              </p:nvSpPr>
              <p:spPr bwMode="auto">
                <a:xfrm>
                  <a:off x="8152145" y="6132533"/>
                  <a:ext cx="257314" cy="1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lnSpc>
                      <a:spcPct val="150000"/>
                    </a:lnSpc>
                    <a:spcBef>
                      <a:spcPts val="600"/>
                    </a:spcBef>
                    <a:spcAft>
                      <a:spcPct val="0"/>
                    </a:spcAft>
                    <a:buClr>
                      <a:schemeClr val="bg1"/>
                    </a:buClr>
                    <a:buSzTx/>
                    <a:buFontTx/>
                    <a:buNone/>
                  </a:pPr>
                  <a:r>
                    <a:rPr lang="en-US" altLang="en-US" sz="700">
                      <a:solidFill>
                        <a:srgbClr val="000000"/>
                      </a:solidFill>
                      <a:latin typeface="Arial" pitchFamily="34" charset="0"/>
                    </a:rPr>
                    <a:t>Hydro</a:t>
                  </a:r>
                </a:p>
              </p:txBody>
            </p:sp>
          </p:grpSp>
          <p:grpSp>
            <p:nvGrpSpPr>
              <p:cNvPr id="5186" name="Group 1571"/>
              <p:cNvGrpSpPr>
                <a:grpSpLocks/>
              </p:cNvGrpSpPr>
              <p:nvPr/>
            </p:nvGrpSpPr>
            <p:grpSpPr bwMode="auto">
              <a:xfrm>
                <a:off x="4886181" y="5902012"/>
                <a:ext cx="419923" cy="160108"/>
                <a:chOff x="5404341" y="5886871"/>
                <a:chExt cx="419923" cy="160108"/>
              </a:xfrm>
            </p:grpSpPr>
            <p:sp>
              <p:nvSpPr>
                <p:cNvPr id="5187" name="TextBox 489"/>
                <p:cNvSpPr txBox="1">
                  <a:spLocks noChangeArrowheads="1"/>
                </p:cNvSpPr>
                <p:nvPr/>
              </p:nvSpPr>
              <p:spPr bwMode="auto">
                <a:xfrm>
                  <a:off x="5546111" y="5886871"/>
                  <a:ext cx="278153" cy="160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4" tIns="9144" rIns="9144" bIns="9144">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lnSpc>
                      <a:spcPct val="150000"/>
                    </a:lnSpc>
                    <a:spcBef>
                      <a:spcPts val="600"/>
                    </a:spcBef>
                    <a:spcAft>
                      <a:spcPct val="0"/>
                    </a:spcAft>
                    <a:buClr>
                      <a:schemeClr val="bg1"/>
                    </a:buClr>
                    <a:buSzTx/>
                    <a:buFontTx/>
                    <a:buNone/>
                  </a:pPr>
                  <a:r>
                    <a:rPr lang="en-US" altLang="en-US" sz="700">
                      <a:solidFill>
                        <a:srgbClr val="000000"/>
                      </a:solidFill>
                      <a:latin typeface="Arial" pitchFamily="34" charset="0"/>
                    </a:rPr>
                    <a:t>  Solar</a:t>
                  </a:r>
                </a:p>
              </p:txBody>
            </p:sp>
            <p:sp>
              <p:nvSpPr>
                <p:cNvPr id="1571" name="10-Point Star 1570"/>
                <p:cNvSpPr>
                  <a:spLocks noChangeAspect="1"/>
                </p:cNvSpPr>
                <p:nvPr/>
              </p:nvSpPr>
              <p:spPr bwMode="auto">
                <a:xfrm>
                  <a:off x="5404936" y="5909128"/>
                  <a:ext cx="115951" cy="115668"/>
                </a:xfrm>
                <a:prstGeom prst="star10">
                  <a:avLst/>
                </a:prstGeom>
                <a:solidFill>
                  <a:srgbClr val="F48A20"/>
                </a:solidFill>
                <a:ln w="6350" cap="flat" cmpd="sng" algn="ctr">
                  <a:solidFill>
                    <a:schemeClr val="accent1">
                      <a:lumMod val="60000"/>
                      <a:lumOff val="40000"/>
                    </a:schemeClr>
                  </a:solidFill>
                  <a:prstDash val="solid"/>
                  <a:round/>
                  <a:headEnd type="none" w="med" len="med"/>
                  <a:tailEnd type="none" w="med" len="med"/>
                </a:ln>
                <a:effectLst/>
                <a:extLst/>
              </p:spPr>
              <p:txBody>
                <a:bodyPr wrap="none" lIns="46800" tIns="64800" rIns="46800" bIns="64800" anchor="ctr"/>
                <a:lstStyle/>
                <a:p>
                  <a:pPr defTabSz="728663">
                    <a:tabLst>
                      <a:tab pos="4286250" algn="l"/>
                    </a:tabLst>
                    <a:defRPr/>
                  </a:pPr>
                  <a:endParaRPr lang="en-GB" dirty="0"/>
                </a:p>
              </p:txBody>
            </p:sp>
          </p:grpSp>
        </p:grpSp>
      </p:grpSp>
      <p:sp>
        <p:nvSpPr>
          <p:cNvPr id="1623" name="10-Point Star 1622"/>
          <p:cNvSpPr>
            <a:spLocks noChangeAspect="1"/>
          </p:cNvSpPr>
          <p:nvPr/>
        </p:nvSpPr>
        <p:spPr bwMode="auto">
          <a:xfrm>
            <a:off x="6363970" y="2885552"/>
            <a:ext cx="79375" cy="76200"/>
          </a:xfrm>
          <a:prstGeom prst="star10">
            <a:avLst/>
          </a:prstGeom>
          <a:solidFill>
            <a:srgbClr val="F48A20"/>
          </a:solidFill>
          <a:ln w="6350" cap="flat" cmpd="sng" algn="ctr">
            <a:solidFill>
              <a:schemeClr val="accent1">
                <a:lumMod val="60000"/>
                <a:lumOff val="40000"/>
              </a:schemeClr>
            </a:solidFill>
            <a:prstDash val="solid"/>
            <a:round/>
            <a:headEnd type="none" w="med" len="med"/>
            <a:tailEnd type="none" w="med" len="med"/>
          </a:ln>
          <a:effectLst/>
          <a:extLst/>
        </p:spPr>
        <p:txBody>
          <a:bodyPr wrap="none" lIns="46800" tIns="64800" rIns="46800" bIns="64800" anchor="ctr"/>
          <a:lstStyle/>
          <a:p>
            <a:pPr defTabSz="728663">
              <a:tabLst>
                <a:tab pos="4286250" algn="l"/>
              </a:tabLst>
              <a:defRPr/>
            </a:pPr>
            <a:endParaRPr lang="en-GB" dirty="0"/>
          </a:p>
        </p:txBody>
      </p:sp>
      <p:cxnSp>
        <p:nvCxnSpPr>
          <p:cNvPr id="941" name="Elbow Connector 940"/>
          <p:cNvCxnSpPr/>
          <p:nvPr/>
        </p:nvCxnSpPr>
        <p:spPr bwMode="auto">
          <a:xfrm>
            <a:off x="5312568" y="2855212"/>
            <a:ext cx="988220" cy="7051"/>
          </a:xfrm>
          <a:prstGeom prst="bentConnector3">
            <a:avLst>
              <a:gd name="adj1" fmla="val 50000"/>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cxnSp>
        <p:nvCxnSpPr>
          <p:cNvPr id="956" name="Elbow Connector 955"/>
          <p:cNvCxnSpPr>
            <a:stCxn id="808" idx="8"/>
          </p:cNvCxnSpPr>
          <p:nvPr/>
        </p:nvCxnSpPr>
        <p:spPr bwMode="auto">
          <a:xfrm flipV="1">
            <a:off x="5841715" y="2932251"/>
            <a:ext cx="537414" cy="5984"/>
          </a:xfrm>
          <a:prstGeom prst="straightConnector1">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cxnSp>
        <p:nvCxnSpPr>
          <p:cNvPr id="968" name="Elbow Connector 967"/>
          <p:cNvCxnSpPr/>
          <p:nvPr/>
        </p:nvCxnSpPr>
        <p:spPr bwMode="auto">
          <a:xfrm flipV="1">
            <a:off x="5053348" y="2900169"/>
            <a:ext cx="1495483" cy="942513"/>
          </a:xfrm>
          <a:prstGeom prst="bentConnector3">
            <a:avLst>
              <a:gd name="adj1" fmla="val 50000"/>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cxnSp>
        <p:nvCxnSpPr>
          <p:cNvPr id="982" name="Elbow Connector 981"/>
          <p:cNvCxnSpPr/>
          <p:nvPr/>
        </p:nvCxnSpPr>
        <p:spPr bwMode="auto">
          <a:xfrm flipV="1">
            <a:off x="5214849" y="3034635"/>
            <a:ext cx="410950" cy="219020"/>
          </a:xfrm>
          <a:prstGeom prst="bentConnector3">
            <a:avLst>
              <a:gd name="adj1" fmla="val 50000"/>
            </a:avLst>
          </a:prstGeom>
          <a:ln>
            <a:solidFill>
              <a:srgbClr val="5F5F5F"/>
            </a:solidFill>
            <a:prstDash val="sysDash"/>
          </a:ln>
          <a:extLst/>
        </p:spPr>
        <p:style>
          <a:lnRef idx="1">
            <a:schemeClr val="accent1"/>
          </a:lnRef>
          <a:fillRef idx="0">
            <a:schemeClr val="accent1"/>
          </a:fillRef>
          <a:effectRef idx="0">
            <a:schemeClr val="accent1"/>
          </a:effectRef>
          <a:fontRef idx="minor">
            <a:schemeClr val="tx1"/>
          </a:fontRef>
        </p:style>
      </p:cxnSp>
      <p:sp>
        <p:nvSpPr>
          <p:cNvPr id="5584" name="Rectangle 5583"/>
          <p:cNvSpPr/>
          <p:nvPr/>
        </p:nvSpPr>
        <p:spPr bwMode="auto">
          <a:xfrm>
            <a:off x="5632577" y="2994768"/>
            <a:ext cx="109728" cy="91440"/>
          </a:xfrm>
          <a:prstGeom prst="rect">
            <a:avLst/>
          </a:prstGeom>
          <a:noFill/>
          <a:ln w="6350" cap="flat" cmpd="sng" algn="ctr">
            <a:noFill/>
            <a:prstDash val="solid"/>
            <a:round/>
            <a:headEnd type="none" w="med" len="med"/>
            <a:tailEnd type="none" w="med" len="med"/>
          </a:ln>
          <a:effectLst/>
          <a:extLst/>
        </p:spPr>
        <p:txBody>
          <a:bodyPr vert="horz" wrap="none" lIns="46800" tIns="64800" rIns="46800" bIns="64800" numCol="1" rtlCol="0" anchor="ctr" anchorCtr="0" compatLnSpc="1">
            <a:prstTxWarp prst="textNoShape">
              <a:avLst/>
            </a:prstTxWarp>
          </a:bodyPr>
          <a:lstStyle/>
          <a:p>
            <a: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pPr>
            <a:endParaRPr kumimoji="0" lang="en-GB" sz="1200" b="0" i="0" u="none" strike="noStrike" cap="none" normalizeH="0" baseline="0" smtClean="0">
              <a:ln>
                <a:noFill/>
              </a:ln>
              <a:solidFill>
                <a:schemeClr val="tx1"/>
              </a:solidFill>
              <a:effectLst/>
              <a:latin typeface="Calibri" pitchFamily="34" charset="0"/>
            </a:endParaRPr>
          </a:p>
        </p:txBody>
      </p:sp>
      <p:sp>
        <p:nvSpPr>
          <p:cNvPr id="942" name="Rectangle 16"/>
          <p:cNvSpPr>
            <a:spLocks noChangeArrowheads="1"/>
          </p:cNvSpPr>
          <p:nvPr/>
        </p:nvSpPr>
        <p:spPr bwMode="auto">
          <a:xfrm>
            <a:off x="798094" y="1297136"/>
            <a:ext cx="2306639" cy="305593"/>
          </a:xfrm>
          <a:prstGeom prst="rect">
            <a:avLst/>
          </a:prstGeom>
          <a:solidFill>
            <a:srgbClr val="99BCE6"/>
          </a:solidFill>
          <a:ln w="6350" algn="ctr">
            <a:solidFill>
              <a:schemeClr val="tx1"/>
            </a:solidFill>
            <a:round/>
            <a:headEnd/>
            <a:tailEnd/>
          </a:ln>
        </p:spPr>
        <p:txBody>
          <a:bodyPr lIns="46800" tIns="64800" rIns="46800" bIns="64800" anchor="ctr"/>
          <a:lstStyle>
            <a:lvl1pPr algn="l" defTabSz="728663" eaLnBrk="0" hangingPunct="0">
              <a:spcBef>
                <a:spcPts val="200"/>
              </a:spcBef>
              <a:spcAft>
                <a:spcPts val="200"/>
              </a:spcAft>
              <a:buClr>
                <a:schemeClr val="tx1"/>
              </a:buClr>
              <a:buSzPct val="120000"/>
              <a:buFont typeface="Wingdings" pitchFamily="2" charset="2"/>
              <a:tabLst>
                <a:tab pos="4286250" algn="l"/>
              </a:tabLst>
              <a:defRPr sz="1400">
                <a:solidFill>
                  <a:schemeClr val="tx1"/>
                </a:solidFill>
                <a:latin typeface="Calibri" pitchFamily="34" charset="0"/>
                <a:ea typeface="MS PGothic" pitchFamily="34" charset="-128"/>
              </a:defRPr>
            </a:lvl1pPr>
            <a:lvl2pPr marL="742950" indent="-285750" algn="l" defTabSz="728663" eaLnBrk="0" hangingPunct="0">
              <a:spcBef>
                <a:spcPts val="200"/>
              </a:spcBef>
              <a:spcAft>
                <a:spcPts val="200"/>
              </a:spcAft>
              <a:buClr>
                <a:schemeClr val="tx1"/>
              </a:buClr>
              <a:buSzPct val="120000"/>
              <a:tabLst>
                <a:tab pos="4286250" algn="l"/>
              </a:tabLst>
              <a:defRPr sz="1400">
                <a:solidFill>
                  <a:schemeClr val="tx1"/>
                </a:solidFill>
                <a:latin typeface="Calibri" pitchFamily="34" charset="0"/>
                <a:ea typeface="MS PGothic" pitchFamily="34" charset="-128"/>
              </a:defRPr>
            </a:lvl2pPr>
            <a:lvl3pPr marL="1143000" indent="-228600" algn="l" defTabSz="728663" eaLnBrk="0" hangingPunct="0">
              <a:spcBef>
                <a:spcPts val="200"/>
              </a:spcBef>
              <a:spcAft>
                <a:spcPts val="200"/>
              </a:spcAft>
              <a:buClr>
                <a:schemeClr val="tx1"/>
              </a:buClr>
              <a:buSzPct val="110000"/>
              <a:buFont typeface="Calibri" pitchFamily="34" charset="0"/>
              <a:buChar char="•"/>
              <a:tabLst>
                <a:tab pos="4286250" algn="l"/>
              </a:tabLst>
              <a:defRPr sz="1400">
                <a:solidFill>
                  <a:schemeClr val="tx1"/>
                </a:solidFill>
                <a:latin typeface="Calibri" pitchFamily="34" charset="0"/>
                <a:ea typeface="MS PGothic" pitchFamily="34" charset="-128"/>
              </a:defRPr>
            </a:lvl3pPr>
            <a:lvl4pPr marL="16002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4pPr>
            <a:lvl5pPr marL="20574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5pPr>
            <a:lvl6pPr marL="25146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6pPr>
            <a:lvl7pPr marL="29718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7pPr>
            <a:lvl8pPr marL="34290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8pPr>
            <a:lvl9pPr marL="38862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1100" b="1" dirty="0" smtClean="0">
                <a:solidFill>
                  <a:schemeClr val="bg1"/>
                </a:solidFill>
              </a:rPr>
              <a:t>LATAM and Caribbean: 1,157 MW</a:t>
            </a:r>
            <a:endParaRPr lang="en-US" altLang="en-US" sz="1100" b="1" dirty="0">
              <a:solidFill>
                <a:schemeClr val="bg1"/>
              </a:solidFill>
            </a:endParaRPr>
          </a:p>
        </p:txBody>
      </p:sp>
      <p:sp>
        <p:nvSpPr>
          <p:cNvPr id="943" name="Rectangle 16"/>
          <p:cNvSpPr>
            <a:spLocks noChangeArrowheads="1"/>
          </p:cNvSpPr>
          <p:nvPr/>
        </p:nvSpPr>
        <p:spPr bwMode="auto">
          <a:xfrm>
            <a:off x="3569202" y="1297136"/>
            <a:ext cx="2306639" cy="305593"/>
          </a:xfrm>
          <a:prstGeom prst="rect">
            <a:avLst/>
          </a:prstGeom>
          <a:solidFill>
            <a:srgbClr val="4198AF"/>
          </a:solidFill>
          <a:ln w="6350" algn="ctr">
            <a:solidFill>
              <a:schemeClr val="tx1"/>
            </a:solidFill>
            <a:round/>
            <a:headEnd/>
            <a:tailEnd/>
          </a:ln>
        </p:spPr>
        <p:txBody>
          <a:bodyPr lIns="46800" tIns="64800" rIns="46800" bIns="64800" anchor="ctr"/>
          <a:lstStyle>
            <a:lvl1pPr algn="l" defTabSz="728663" eaLnBrk="0" hangingPunct="0">
              <a:spcBef>
                <a:spcPts val="200"/>
              </a:spcBef>
              <a:spcAft>
                <a:spcPts val="200"/>
              </a:spcAft>
              <a:buClr>
                <a:schemeClr val="tx1"/>
              </a:buClr>
              <a:buSzPct val="120000"/>
              <a:buFont typeface="Wingdings" pitchFamily="2" charset="2"/>
              <a:tabLst>
                <a:tab pos="4286250" algn="l"/>
              </a:tabLst>
              <a:defRPr sz="1400">
                <a:solidFill>
                  <a:schemeClr val="tx1"/>
                </a:solidFill>
                <a:latin typeface="Calibri" pitchFamily="34" charset="0"/>
                <a:ea typeface="MS PGothic" pitchFamily="34" charset="-128"/>
              </a:defRPr>
            </a:lvl1pPr>
            <a:lvl2pPr marL="742950" indent="-285750" algn="l" defTabSz="728663" eaLnBrk="0" hangingPunct="0">
              <a:spcBef>
                <a:spcPts val="200"/>
              </a:spcBef>
              <a:spcAft>
                <a:spcPts val="200"/>
              </a:spcAft>
              <a:buClr>
                <a:schemeClr val="tx1"/>
              </a:buClr>
              <a:buSzPct val="120000"/>
              <a:tabLst>
                <a:tab pos="4286250" algn="l"/>
              </a:tabLst>
              <a:defRPr sz="1400">
                <a:solidFill>
                  <a:schemeClr val="tx1"/>
                </a:solidFill>
                <a:latin typeface="Calibri" pitchFamily="34" charset="0"/>
                <a:ea typeface="MS PGothic" pitchFamily="34" charset="-128"/>
              </a:defRPr>
            </a:lvl2pPr>
            <a:lvl3pPr marL="1143000" indent="-228600" algn="l" defTabSz="728663" eaLnBrk="0" hangingPunct="0">
              <a:spcBef>
                <a:spcPts val="200"/>
              </a:spcBef>
              <a:spcAft>
                <a:spcPts val="200"/>
              </a:spcAft>
              <a:buClr>
                <a:schemeClr val="tx1"/>
              </a:buClr>
              <a:buSzPct val="110000"/>
              <a:buFont typeface="Calibri" pitchFamily="34" charset="0"/>
              <a:buChar char="•"/>
              <a:tabLst>
                <a:tab pos="4286250" algn="l"/>
              </a:tabLst>
              <a:defRPr sz="1400">
                <a:solidFill>
                  <a:schemeClr val="tx1"/>
                </a:solidFill>
                <a:latin typeface="Calibri" pitchFamily="34" charset="0"/>
                <a:ea typeface="MS PGothic" pitchFamily="34" charset="-128"/>
              </a:defRPr>
            </a:lvl3pPr>
            <a:lvl4pPr marL="16002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4pPr>
            <a:lvl5pPr marL="20574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5pPr>
            <a:lvl6pPr marL="25146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6pPr>
            <a:lvl7pPr marL="29718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7pPr>
            <a:lvl8pPr marL="34290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8pPr>
            <a:lvl9pPr marL="38862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1100" b="1" dirty="0" smtClean="0">
                <a:solidFill>
                  <a:schemeClr val="bg1"/>
                </a:solidFill>
              </a:rPr>
              <a:t>Africa: 203 MW</a:t>
            </a:r>
            <a:endParaRPr lang="en-US" altLang="en-US" sz="1100" b="1" dirty="0">
              <a:solidFill>
                <a:schemeClr val="bg1"/>
              </a:solidFill>
            </a:endParaRPr>
          </a:p>
        </p:txBody>
      </p:sp>
      <p:sp>
        <p:nvSpPr>
          <p:cNvPr id="944" name="Rectangle 16"/>
          <p:cNvSpPr>
            <a:spLocks noChangeArrowheads="1"/>
          </p:cNvSpPr>
          <p:nvPr/>
        </p:nvSpPr>
        <p:spPr bwMode="auto">
          <a:xfrm>
            <a:off x="6340311" y="1297136"/>
            <a:ext cx="2306639" cy="305593"/>
          </a:xfrm>
          <a:prstGeom prst="rect">
            <a:avLst/>
          </a:prstGeom>
          <a:solidFill>
            <a:srgbClr val="4F81BD"/>
          </a:solidFill>
          <a:ln w="6350" algn="ctr">
            <a:solidFill>
              <a:schemeClr val="tx1"/>
            </a:solidFill>
            <a:round/>
            <a:headEnd/>
            <a:tailEnd/>
          </a:ln>
        </p:spPr>
        <p:txBody>
          <a:bodyPr lIns="46800" tIns="64800" rIns="46800" bIns="64800" anchor="ctr"/>
          <a:lstStyle>
            <a:lvl1pPr algn="l" defTabSz="728663" eaLnBrk="0" hangingPunct="0">
              <a:spcBef>
                <a:spcPts val="200"/>
              </a:spcBef>
              <a:spcAft>
                <a:spcPts val="200"/>
              </a:spcAft>
              <a:buClr>
                <a:schemeClr val="tx1"/>
              </a:buClr>
              <a:buSzPct val="120000"/>
              <a:buFont typeface="Wingdings" pitchFamily="2" charset="2"/>
              <a:tabLst>
                <a:tab pos="4286250" algn="l"/>
              </a:tabLst>
              <a:defRPr sz="1400">
                <a:solidFill>
                  <a:schemeClr val="tx1"/>
                </a:solidFill>
                <a:latin typeface="Calibri" pitchFamily="34" charset="0"/>
                <a:ea typeface="MS PGothic" pitchFamily="34" charset="-128"/>
              </a:defRPr>
            </a:lvl1pPr>
            <a:lvl2pPr marL="742950" indent="-285750" algn="l" defTabSz="728663" eaLnBrk="0" hangingPunct="0">
              <a:spcBef>
                <a:spcPts val="200"/>
              </a:spcBef>
              <a:spcAft>
                <a:spcPts val="200"/>
              </a:spcAft>
              <a:buClr>
                <a:schemeClr val="tx1"/>
              </a:buClr>
              <a:buSzPct val="120000"/>
              <a:tabLst>
                <a:tab pos="4286250" algn="l"/>
              </a:tabLst>
              <a:defRPr sz="1400">
                <a:solidFill>
                  <a:schemeClr val="tx1"/>
                </a:solidFill>
                <a:latin typeface="Calibri" pitchFamily="34" charset="0"/>
                <a:ea typeface="MS PGothic" pitchFamily="34" charset="-128"/>
              </a:defRPr>
            </a:lvl2pPr>
            <a:lvl3pPr marL="1143000" indent="-228600" algn="l" defTabSz="728663" eaLnBrk="0" hangingPunct="0">
              <a:spcBef>
                <a:spcPts val="200"/>
              </a:spcBef>
              <a:spcAft>
                <a:spcPts val="200"/>
              </a:spcAft>
              <a:buClr>
                <a:schemeClr val="tx1"/>
              </a:buClr>
              <a:buSzPct val="110000"/>
              <a:buFont typeface="Calibri" pitchFamily="34" charset="0"/>
              <a:buChar char="•"/>
              <a:tabLst>
                <a:tab pos="4286250" algn="l"/>
              </a:tabLst>
              <a:defRPr sz="1400">
                <a:solidFill>
                  <a:schemeClr val="tx1"/>
                </a:solidFill>
                <a:latin typeface="Calibri" pitchFamily="34" charset="0"/>
                <a:ea typeface="MS PGothic" pitchFamily="34" charset="-128"/>
              </a:defRPr>
            </a:lvl3pPr>
            <a:lvl4pPr marL="16002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4pPr>
            <a:lvl5pPr marL="2057400" indent="-228600" algn="l" defTabSz="728663" eaLnBrk="0"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5pPr>
            <a:lvl6pPr marL="25146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6pPr>
            <a:lvl7pPr marL="29718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7pPr>
            <a:lvl8pPr marL="34290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8pPr>
            <a:lvl9pPr marL="3886200" indent="-228600" defTabSz="728663" eaLnBrk="0" fontAlgn="base" hangingPunct="0">
              <a:spcBef>
                <a:spcPts val="200"/>
              </a:spcBef>
              <a:spcAft>
                <a:spcPts val="200"/>
              </a:spcAft>
              <a:buClr>
                <a:schemeClr val="tx1"/>
              </a:buClr>
              <a:buFont typeface="Calibri" pitchFamily="34" charset="0"/>
              <a:buChar char="•"/>
              <a:tabLst>
                <a:tab pos="4286250" algn="l"/>
              </a:tabLst>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1100" b="1" dirty="0" smtClean="0">
                <a:solidFill>
                  <a:srgbClr val="FF0000"/>
                </a:solidFill>
              </a:rPr>
              <a:t>Europe: 2,491 MW</a:t>
            </a:r>
            <a:endParaRPr lang="en-US" altLang="en-US" sz="1100" b="1" dirty="0">
              <a:solidFill>
                <a:srgbClr val="FF0000"/>
              </a:solidFill>
            </a:endParaRPr>
          </a:p>
        </p:txBody>
      </p:sp>
      <p:cxnSp>
        <p:nvCxnSpPr>
          <p:cNvPr id="940" name="Shape 151"/>
          <p:cNvCxnSpPr/>
          <p:nvPr/>
        </p:nvCxnSpPr>
        <p:spPr bwMode="auto">
          <a:xfrm>
            <a:off x="3078116" y="3756798"/>
            <a:ext cx="282877" cy="1"/>
          </a:xfrm>
          <a:prstGeom prst="bentConnector3">
            <a:avLst>
              <a:gd name="adj1" fmla="val 50000"/>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sp>
        <p:nvSpPr>
          <p:cNvPr id="945" name="TextBox 410"/>
          <p:cNvSpPr txBox="1">
            <a:spLocks noChangeArrowheads="1"/>
          </p:cNvSpPr>
          <p:nvPr/>
        </p:nvSpPr>
        <p:spPr bwMode="auto">
          <a:xfrm>
            <a:off x="3127271" y="4120733"/>
            <a:ext cx="1572534" cy="2239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lnSpc>
                <a:spcPct val="95000"/>
              </a:lnSpc>
              <a:spcBef>
                <a:spcPct val="0"/>
              </a:spcBef>
              <a:spcAft>
                <a:spcPct val="0"/>
              </a:spcAft>
              <a:buClr>
                <a:srgbClr val="FFFFFF"/>
              </a:buClr>
              <a:buSzTx/>
              <a:buFontTx/>
              <a:buNone/>
            </a:pPr>
            <a:r>
              <a:rPr lang="en-US" altLang="en-US" sz="900" b="1" dirty="0">
                <a:solidFill>
                  <a:srgbClr val="F48A20"/>
                </a:solidFill>
                <a:latin typeface="+mn-lt"/>
              </a:rPr>
              <a:t>Emperor </a:t>
            </a:r>
            <a:r>
              <a:rPr lang="en-US" altLang="en-US" sz="900" b="1" dirty="0" smtClean="0">
                <a:solidFill>
                  <a:srgbClr val="F48A20"/>
                </a:solidFill>
                <a:latin typeface="+mn-lt"/>
              </a:rPr>
              <a:t>(43%) 173 MW</a:t>
            </a:r>
            <a:endParaRPr lang="en-US" altLang="en-US" sz="900" dirty="0">
              <a:solidFill>
                <a:srgbClr val="F48A20"/>
              </a:solidFill>
              <a:latin typeface="+mn-lt"/>
            </a:endParaRPr>
          </a:p>
        </p:txBody>
      </p:sp>
      <p:cxnSp>
        <p:nvCxnSpPr>
          <p:cNvPr id="946" name="Shape 153"/>
          <p:cNvCxnSpPr/>
          <p:nvPr/>
        </p:nvCxnSpPr>
        <p:spPr bwMode="auto">
          <a:xfrm rot="10800000" flipV="1">
            <a:off x="2542372" y="2000625"/>
            <a:ext cx="192100" cy="420466"/>
          </a:xfrm>
          <a:prstGeom prst="bentConnector2">
            <a:avLst/>
          </a:prstGeom>
          <a:ln>
            <a:solidFill>
              <a:srgbClr val="5F5F5F"/>
            </a:solidFill>
            <a:prstDash val="sysDash"/>
          </a:ln>
        </p:spPr>
        <p:style>
          <a:lnRef idx="1">
            <a:schemeClr val="accent1"/>
          </a:lnRef>
          <a:fillRef idx="0">
            <a:schemeClr val="accent1"/>
          </a:fillRef>
          <a:effectRef idx="0">
            <a:schemeClr val="accent1"/>
          </a:effectRef>
          <a:fontRef idx="minor">
            <a:schemeClr val="tx1"/>
          </a:fontRef>
        </p:style>
      </p:cxnSp>
      <p:pic>
        <p:nvPicPr>
          <p:cNvPr id="947"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3902" y="2335035"/>
            <a:ext cx="144489" cy="222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48" name="TextBox 1556"/>
          <p:cNvSpPr txBox="1">
            <a:spLocks noChangeArrowheads="1"/>
          </p:cNvSpPr>
          <p:nvPr/>
        </p:nvSpPr>
        <p:spPr bwMode="auto">
          <a:xfrm>
            <a:off x="4068244" y="2363238"/>
            <a:ext cx="1495126" cy="186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27432" tIns="27432" rIns="27432" bIns="27432">
            <a:spAutoFit/>
          </a:bodyPr>
          <a:lstStyle>
            <a:lvl1pPr algn="l" eaLnBrk="0" hangingPunct="0">
              <a:spcBef>
                <a:spcPts val="200"/>
              </a:spcBef>
              <a:spcAft>
                <a:spcPts val="200"/>
              </a:spcAft>
              <a:buClr>
                <a:schemeClr val="tx1"/>
              </a:buClr>
              <a:buSzPct val="120000"/>
              <a:buFont typeface="Wingdings" pitchFamily="2" charset="2"/>
              <a:defRPr sz="1400">
                <a:solidFill>
                  <a:schemeClr val="tx1"/>
                </a:solidFill>
                <a:latin typeface="Calibri" pitchFamily="34" charset="0"/>
                <a:ea typeface="MS PGothic" pitchFamily="34" charset="-128"/>
              </a:defRPr>
            </a:lvl1pPr>
            <a:lvl2pPr marL="742950" indent="-285750" algn="l" eaLnBrk="0" hangingPunct="0">
              <a:spcBef>
                <a:spcPts val="200"/>
              </a:spcBef>
              <a:spcAft>
                <a:spcPts val="200"/>
              </a:spcAft>
              <a:buClr>
                <a:schemeClr val="tx1"/>
              </a:buClr>
              <a:buSzPct val="120000"/>
              <a:defRPr sz="1400">
                <a:solidFill>
                  <a:schemeClr val="tx1"/>
                </a:solidFill>
                <a:latin typeface="Calibri" pitchFamily="34" charset="0"/>
                <a:ea typeface="MS PGothic" pitchFamily="34" charset="-128"/>
              </a:defRPr>
            </a:lvl2pPr>
            <a:lvl3pPr marL="1143000" indent="-228600" algn="l" eaLnBrk="0" hangingPunct="0">
              <a:spcBef>
                <a:spcPts val="200"/>
              </a:spcBef>
              <a:spcAft>
                <a:spcPts val="200"/>
              </a:spcAft>
              <a:buClr>
                <a:schemeClr val="tx1"/>
              </a:buClr>
              <a:buSzPct val="110000"/>
              <a:buFont typeface="Calibri" pitchFamily="34" charset="0"/>
              <a:buChar char="•"/>
              <a:defRPr sz="1400">
                <a:solidFill>
                  <a:schemeClr val="tx1"/>
                </a:solidFill>
                <a:latin typeface="Calibri" pitchFamily="34" charset="0"/>
                <a:ea typeface="MS PGothic" pitchFamily="34" charset="-128"/>
              </a:defRPr>
            </a:lvl3pPr>
            <a:lvl4pPr marL="16002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4pPr>
            <a:lvl5pPr marL="2057400" indent="-228600" algn="l" eaLnBrk="0"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5pPr>
            <a:lvl6pPr marL="25146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6pPr>
            <a:lvl7pPr marL="29718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7pPr>
            <a:lvl8pPr marL="34290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8pPr>
            <a:lvl9pPr marL="3886200" indent="-228600" eaLnBrk="0" fontAlgn="base" hangingPunct="0">
              <a:spcBef>
                <a:spcPts val="200"/>
              </a:spcBef>
              <a:spcAft>
                <a:spcPts val="200"/>
              </a:spcAft>
              <a:buClr>
                <a:schemeClr val="tx1"/>
              </a:buClr>
              <a:buFont typeface="Calibri" pitchFamily="34" charset="0"/>
              <a:buChar char="•"/>
              <a:defRPr sz="1400">
                <a:solidFill>
                  <a:schemeClr val="tx1"/>
                </a:solidFill>
                <a:latin typeface="Calibri" pitchFamily="34" charset="0"/>
                <a:ea typeface="MS PGothic" pitchFamily="34" charset="-128"/>
              </a:defRPr>
            </a:lvl9pPr>
          </a:lstStyle>
          <a:p>
            <a:pPr algn="ctr" eaLnBrk="1" hangingPunct="1">
              <a:spcBef>
                <a:spcPct val="0"/>
              </a:spcBef>
              <a:spcAft>
                <a:spcPct val="0"/>
              </a:spcAft>
              <a:buClr>
                <a:schemeClr val="bg1"/>
              </a:buClr>
              <a:buSzTx/>
              <a:buFontTx/>
              <a:buNone/>
            </a:pPr>
            <a:r>
              <a:rPr lang="en-US" altLang="en-US" sz="900" b="1" dirty="0" smtClean="0">
                <a:solidFill>
                  <a:srgbClr val="000000"/>
                </a:solidFill>
                <a:latin typeface="+mn-lt"/>
              </a:rPr>
              <a:t>Austria Wind (100%) 203 MW</a:t>
            </a:r>
            <a:endParaRPr lang="en-US" altLang="en-US" sz="900" b="1" dirty="0">
              <a:solidFill>
                <a:srgbClr val="000000"/>
              </a:solidFill>
              <a:latin typeface="+mn-lt"/>
            </a:endParaRPr>
          </a:p>
        </p:txBody>
      </p:sp>
      <p:sp>
        <p:nvSpPr>
          <p:cNvPr id="949" name="10-Point Star 948"/>
          <p:cNvSpPr>
            <a:spLocks noChangeAspect="1"/>
          </p:cNvSpPr>
          <p:nvPr/>
        </p:nvSpPr>
        <p:spPr bwMode="auto">
          <a:xfrm>
            <a:off x="6525259" y="2445038"/>
            <a:ext cx="79375" cy="76200"/>
          </a:xfrm>
          <a:prstGeom prst="star10">
            <a:avLst/>
          </a:prstGeom>
          <a:solidFill>
            <a:srgbClr val="F48A20"/>
          </a:solidFill>
          <a:ln w="6350" cap="flat" cmpd="sng" algn="ctr">
            <a:solidFill>
              <a:schemeClr val="accent1">
                <a:lumMod val="60000"/>
                <a:lumOff val="40000"/>
              </a:schemeClr>
            </a:solidFill>
            <a:prstDash val="solid"/>
            <a:round/>
            <a:headEnd type="none" w="med" len="med"/>
            <a:tailEnd type="none" w="med" len="med"/>
          </a:ln>
          <a:effectLst/>
          <a:extLst/>
        </p:spPr>
        <p:txBody>
          <a:bodyPr wrap="none" lIns="46800" tIns="64800" rIns="46800" bIns="64800" anchor="ctr"/>
          <a:lstStyle/>
          <a:p>
            <a:pPr defTabSz="728663">
              <a:tabLst>
                <a:tab pos="4286250" algn="l"/>
              </a:tabLst>
              <a:defRPr/>
            </a:pPr>
            <a:endParaRPr lang="en-GB" dirty="0"/>
          </a:p>
        </p:txBody>
      </p:sp>
      <p:sp>
        <p:nvSpPr>
          <p:cNvPr id="950" name="10-Point Star 949"/>
          <p:cNvSpPr>
            <a:spLocks noChangeAspect="1"/>
          </p:cNvSpPr>
          <p:nvPr/>
        </p:nvSpPr>
        <p:spPr bwMode="auto">
          <a:xfrm>
            <a:off x="6415333" y="2377999"/>
            <a:ext cx="79375" cy="76200"/>
          </a:xfrm>
          <a:prstGeom prst="star10">
            <a:avLst/>
          </a:prstGeom>
          <a:solidFill>
            <a:srgbClr val="F48A20"/>
          </a:solidFill>
          <a:ln w="6350" cap="flat" cmpd="sng" algn="ctr">
            <a:solidFill>
              <a:schemeClr val="accent1">
                <a:lumMod val="60000"/>
                <a:lumOff val="40000"/>
              </a:schemeClr>
            </a:solidFill>
            <a:prstDash val="solid"/>
            <a:round/>
            <a:headEnd type="none" w="med" len="med"/>
            <a:tailEnd type="none" w="med" len="med"/>
          </a:ln>
          <a:effectLst/>
          <a:extLst/>
        </p:spPr>
        <p:txBody>
          <a:bodyPr wrap="none" lIns="46800" tIns="64800" rIns="46800" bIns="64800" anchor="ctr"/>
          <a:lstStyle/>
          <a:p>
            <a:pPr defTabSz="728663">
              <a:tabLst>
                <a:tab pos="4286250" algn="l"/>
              </a:tabLst>
              <a:defRPr/>
            </a:pPr>
            <a:endParaRPr lang="en-GB" dirty="0"/>
          </a:p>
        </p:txBody>
      </p:sp>
      <p:sp>
        <p:nvSpPr>
          <p:cNvPr id="951" name="Freeform 950"/>
          <p:cNvSpPr/>
          <p:nvPr/>
        </p:nvSpPr>
        <p:spPr>
          <a:xfrm rot="5400000">
            <a:off x="6767177" y="3052643"/>
            <a:ext cx="295794" cy="45719"/>
          </a:xfrm>
          <a:custGeom>
            <a:avLst/>
            <a:gdLst>
              <a:gd name="connsiteX0" fmla="*/ 330994 w 330994"/>
              <a:gd name="connsiteY0" fmla="*/ 588169 h 588169"/>
              <a:gd name="connsiteX1" fmla="*/ 330994 w 330994"/>
              <a:gd name="connsiteY1" fmla="*/ 0 h 588169"/>
              <a:gd name="connsiteX2" fmla="*/ 0 w 330994"/>
              <a:gd name="connsiteY2" fmla="*/ 0 h 588169"/>
              <a:gd name="connsiteX0" fmla="*/ 330994 w 330994"/>
              <a:gd name="connsiteY0" fmla="*/ 0 h 0"/>
              <a:gd name="connsiteX1" fmla="*/ 0 w 330994"/>
              <a:gd name="connsiteY1" fmla="*/ 0 h 0"/>
            </a:gdLst>
            <a:ahLst/>
            <a:cxnLst>
              <a:cxn ang="0">
                <a:pos x="connsiteX0" y="connsiteY0"/>
              </a:cxn>
              <a:cxn ang="0">
                <a:pos x="connsiteX1" y="connsiteY1"/>
              </a:cxn>
            </a:cxnLst>
            <a:rect l="l" t="t" r="r" b="b"/>
            <a:pathLst>
              <a:path w="330994">
                <a:moveTo>
                  <a:pt x="330994" y="0"/>
                </a:moveTo>
                <a:lnTo>
                  <a:pt x="0" y="0"/>
                </a:lnTo>
              </a:path>
            </a:pathLst>
          </a:custGeom>
          <a:ln>
            <a:solidFill>
              <a:srgbClr val="5F5F5F"/>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defRPr/>
            </a:pPr>
            <a:endParaRPr lang="en-US" dirty="0">
              <a:solidFill>
                <a:prstClr val="black"/>
              </a:solidFill>
            </a:endParaRPr>
          </a:p>
        </p:txBody>
      </p:sp>
    </p:spTree>
    <p:custDataLst>
      <p:tags r:id="rId1"/>
    </p:custDataLst>
    <p:extLst>
      <p:ext uri="{BB962C8B-B14F-4D97-AF65-F5344CB8AC3E}">
        <p14:creationId xmlns:p14="http://schemas.microsoft.com/office/powerpoint/2010/main" val="419592592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3625" y="142875"/>
            <a:ext cx="7775575" cy="350865"/>
          </a:xfrm>
        </p:spPr>
        <p:txBody>
          <a:bodyPr/>
          <a:lstStyle/>
          <a:p>
            <a:r>
              <a:rPr lang="en-US" b="1" dirty="0">
                <a:latin typeface="Calibri" pitchFamily="34" charset="0"/>
              </a:rPr>
              <a:t>ContourGlobal Maritsa East </a:t>
            </a:r>
            <a:r>
              <a:rPr lang="en-US" b="1" dirty="0" smtClean="0">
                <a:latin typeface="Calibri" pitchFamily="34" charset="0"/>
              </a:rPr>
              <a:t>3 TPP - Project History</a:t>
            </a:r>
            <a:endParaRPr lang="en-US" dirty="0"/>
          </a:p>
        </p:txBody>
      </p:sp>
      <p:sp>
        <p:nvSpPr>
          <p:cNvPr id="8" name="Rectangle 7"/>
          <p:cNvSpPr/>
          <p:nvPr/>
        </p:nvSpPr>
        <p:spPr>
          <a:xfrm>
            <a:off x="3489960" y="1183678"/>
            <a:ext cx="5577408" cy="4471993"/>
          </a:xfrm>
          <a:prstGeom prst="rect">
            <a:avLst/>
          </a:prstGeom>
        </p:spPr>
        <p:txBody>
          <a:bodyPr wrap="square" anchor="ctr">
            <a:spAutoFit/>
          </a:bodyPr>
          <a:lstStyle/>
          <a:p>
            <a:pPr marL="3175" lvl="2" algn="l" defTabSz="728663">
              <a:lnSpc>
                <a:spcPct val="95000"/>
              </a:lnSpc>
              <a:spcBef>
                <a:spcPts val="0"/>
              </a:spcBef>
              <a:spcAft>
                <a:spcPts val="300"/>
              </a:spcAft>
              <a:buClr>
                <a:srgbClr val="000000"/>
              </a:buClr>
              <a:buSzPct val="110000"/>
            </a:pPr>
            <a:r>
              <a:rPr lang="en-US" sz="1800" dirty="0" smtClean="0">
                <a:latin typeface="+mj-lt"/>
              </a:rPr>
              <a:t>1978 – 81	Plant commissioned</a:t>
            </a:r>
          </a:p>
          <a:p>
            <a:pPr marL="3175" lvl="2" algn="l" defTabSz="728663">
              <a:lnSpc>
                <a:spcPct val="95000"/>
              </a:lnSpc>
              <a:spcBef>
                <a:spcPts val="0"/>
              </a:spcBef>
              <a:spcAft>
                <a:spcPts val="300"/>
              </a:spcAft>
              <a:buClr>
                <a:srgbClr val="000000"/>
              </a:buClr>
              <a:buSzPct val="110000"/>
            </a:pPr>
            <a:r>
              <a:rPr lang="en-US" sz="1800" dirty="0" smtClean="0">
                <a:latin typeface="+mj-lt"/>
              </a:rPr>
              <a:t>2001		Long term agreement signed with NEK</a:t>
            </a:r>
          </a:p>
          <a:p>
            <a:pPr marL="3175" lvl="2" algn="l" defTabSz="728663">
              <a:lnSpc>
                <a:spcPct val="95000"/>
              </a:lnSpc>
              <a:spcBef>
                <a:spcPts val="0"/>
              </a:spcBef>
              <a:spcAft>
                <a:spcPts val="300"/>
              </a:spcAft>
              <a:buClr>
                <a:srgbClr val="000000"/>
              </a:buClr>
              <a:buSzPct val="110000"/>
            </a:pPr>
            <a:r>
              <a:rPr lang="en-US" sz="1800" dirty="0" smtClean="0">
                <a:latin typeface="+mj-lt"/>
              </a:rPr>
              <a:t>2003		Start of Rehabilitation and Modernization 			Project, amounting EUR 650m</a:t>
            </a:r>
          </a:p>
          <a:p>
            <a:pPr marL="3175" lvl="2" algn="l" defTabSz="728663">
              <a:lnSpc>
                <a:spcPct val="95000"/>
              </a:lnSpc>
              <a:spcBef>
                <a:spcPts val="0"/>
              </a:spcBef>
              <a:spcAft>
                <a:spcPts val="300"/>
              </a:spcAft>
              <a:buClr>
                <a:srgbClr val="000000"/>
              </a:buClr>
              <a:buSzPct val="110000"/>
            </a:pPr>
            <a:r>
              <a:rPr lang="en-US" sz="1800" dirty="0" smtClean="0">
                <a:latin typeface="+mj-lt"/>
              </a:rPr>
              <a:t>2009		Completion of modernization works</a:t>
            </a:r>
          </a:p>
          <a:p>
            <a:pPr marL="3175" lvl="2" algn="l" defTabSz="728663">
              <a:lnSpc>
                <a:spcPct val="95000"/>
              </a:lnSpc>
              <a:spcBef>
                <a:spcPts val="0"/>
              </a:spcBef>
              <a:spcAft>
                <a:spcPts val="300"/>
              </a:spcAft>
              <a:buClr>
                <a:srgbClr val="000000"/>
              </a:buClr>
              <a:buSzPct val="110000"/>
            </a:pPr>
            <a:r>
              <a:rPr lang="en-US" sz="1800" dirty="0" smtClean="0">
                <a:latin typeface="+mj-lt"/>
              </a:rPr>
              <a:t>2012 – today	NOx Reduction and FGD Efficiency Increase Projects per 2016 EU Directive almost complete</a:t>
            </a:r>
            <a:endParaRPr lang="en-US" sz="1800" dirty="0">
              <a:latin typeface="+mj-lt"/>
            </a:endParaRPr>
          </a:p>
          <a:p>
            <a:pPr marL="3175" lvl="2" algn="l" defTabSz="728663">
              <a:lnSpc>
                <a:spcPct val="95000"/>
              </a:lnSpc>
              <a:spcBef>
                <a:spcPts val="0"/>
              </a:spcBef>
              <a:spcAft>
                <a:spcPts val="300"/>
              </a:spcAft>
              <a:buClr>
                <a:srgbClr val="000000"/>
              </a:buClr>
              <a:buSzPct val="110000"/>
            </a:pPr>
            <a:endParaRPr lang="en-US" sz="1800" dirty="0" smtClean="0">
              <a:latin typeface="+mj-lt"/>
            </a:endParaRPr>
          </a:p>
          <a:p>
            <a:pPr marL="3175" lvl="2" algn="l" defTabSz="728663">
              <a:lnSpc>
                <a:spcPct val="95000"/>
              </a:lnSpc>
              <a:spcBef>
                <a:spcPts val="0"/>
              </a:spcBef>
              <a:spcAft>
                <a:spcPts val="300"/>
              </a:spcAft>
              <a:buClr>
                <a:srgbClr val="000000"/>
              </a:buClr>
              <a:buSzPct val="110000"/>
            </a:pPr>
            <a:r>
              <a:rPr lang="en-US" sz="1800" b="1" dirty="0" smtClean="0">
                <a:latin typeface="+mj-lt"/>
              </a:rPr>
              <a:t>Results of Refurbishment</a:t>
            </a:r>
          </a:p>
          <a:p>
            <a:pPr marL="288925" lvl="2" indent="-285750" algn="l" defTabSz="728663">
              <a:lnSpc>
                <a:spcPct val="95000"/>
              </a:lnSpc>
              <a:spcBef>
                <a:spcPts val="0"/>
              </a:spcBef>
              <a:spcAft>
                <a:spcPts val="300"/>
              </a:spcAft>
              <a:buClr>
                <a:srgbClr val="000000"/>
              </a:buClr>
              <a:buSzPct val="100000"/>
              <a:buFont typeface="Arial" pitchFamily="34" charset="0"/>
              <a:buChar char="•"/>
            </a:pPr>
            <a:r>
              <a:rPr lang="en-US" sz="1800" dirty="0" smtClean="0">
                <a:latin typeface="+mj-lt"/>
              </a:rPr>
              <a:t>8% Output increase</a:t>
            </a:r>
          </a:p>
          <a:p>
            <a:pPr marL="288925" lvl="2" indent="-285750" algn="l" defTabSz="728663">
              <a:lnSpc>
                <a:spcPct val="95000"/>
              </a:lnSpc>
              <a:spcBef>
                <a:spcPts val="0"/>
              </a:spcBef>
              <a:spcAft>
                <a:spcPts val="300"/>
              </a:spcAft>
              <a:buClr>
                <a:srgbClr val="000000"/>
              </a:buClr>
              <a:buSzPct val="100000"/>
              <a:buFont typeface="Arial" pitchFamily="34" charset="0"/>
              <a:buChar char="•"/>
            </a:pPr>
            <a:r>
              <a:rPr lang="en-US" sz="1800" dirty="0" smtClean="0">
                <a:latin typeface="+mj-lt"/>
              </a:rPr>
              <a:t>17% Efficiency increase</a:t>
            </a:r>
          </a:p>
          <a:p>
            <a:pPr marL="288925" lvl="2" indent="-285750" algn="l" defTabSz="728663">
              <a:lnSpc>
                <a:spcPct val="95000"/>
              </a:lnSpc>
              <a:spcBef>
                <a:spcPts val="0"/>
              </a:spcBef>
              <a:spcAft>
                <a:spcPts val="300"/>
              </a:spcAft>
              <a:buClr>
                <a:srgbClr val="000000"/>
              </a:buClr>
              <a:buSzPct val="100000"/>
              <a:buFont typeface="Arial" pitchFamily="34" charset="0"/>
              <a:buChar char="•"/>
            </a:pPr>
            <a:r>
              <a:rPr lang="en-US" sz="1800" dirty="0" smtClean="0">
                <a:latin typeface="+mj-lt"/>
              </a:rPr>
              <a:t>20 times reduction in Sulfur Dioxide Emissions</a:t>
            </a:r>
          </a:p>
          <a:p>
            <a:pPr marL="288925" lvl="2" indent="-285750" algn="l" defTabSz="728663">
              <a:lnSpc>
                <a:spcPct val="95000"/>
              </a:lnSpc>
              <a:spcBef>
                <a:spcPts val="0"/>
              </a:spcBef>
              <a:spcAft>
                <a:spcPts val="300"/>
              </a:spcAft>
              <a:buClr>
                <a:srgbClr val="000000"/>
              </a:buClr>
              <a:buSzPct val="100000"/>
              <a:buFont typeface="Arial" pitchFamily="34" charset="0"/>
              <a:buChar char="•"/>
            </a:pPr>
            <a:r>
              <a:rPr lang="en-US" sz="1800" dirty="0" smtClean="0">
                <a:latin typeface="+mj-lt"/>
              </a:rPr>
              <a:t>2.5 times reduction in Nitrous Oxide emissions</a:t>
            </a:r>
          </a:p>
          <a:p>
            <a:pPr marL="288925" lvl="2" indent="-285750" algn="l" defTabSz="728663">
              <a:lnSpc>
                <a:spcPct val="95000"/>
              </a:lnSpc>
              <a:spcBef>
                <a:spcPts val="0"/>
              </a:spcBef>
              <a:spcAft>
                <a:spcPts val="300"/>
              </a:spcAft>
              <a:buClr>
                <a:srgbClr val="000000"/>
              </a:buClr>
              <a:buSzPct val="100000"/>
              <a:buFont typeface="Arial" pitchFamily="34" charset="0"/>
              <a:buChar char="•"/>
            </a:pPr>
            <a:r>
              <a:rPr lang="en-US" sz="1800" dirty="0" smtClean="0">
                <a:latin typeface="+mj-lt"/>
              </a:rPr>
              <a:t>25 year lifetime extension</a:t>
            </a:r>
          </a:p>
          <a:p>
            <a:pPr marL="3175" lvl="2" algn="l" defTabSz="728663">
              <a:lnSpc>
                <a:spcPct val="95000"/>
              </a:lnSpc>
              <a:spcBef>
                <a:spcPts val="0"/>
              </a:spcBef>
              <a:spcAft>
                <a:spcPts val="300"/>
              </a:spcAft>
              <a:buClr>
                <a:srgbClr val="000000"/>
              </a:buClr>
              <a:buSzPct val="100000"/>
            </a:pPr>
            <a:endParaRPr lang="en-US" sz="1600" dirty="0" smtClean="0">
              <a:latin typeface="+mj-lt"/>
            </a:endParaRPr>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5653"/>
          <a:stretch/>
        </p:blipFill>
        <p:spPr bwMode="auto">
          <a:xfrm>
            <a:off x="261257" y="1145512"/>
            <a:ext cx="3081662" cy="4552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99775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4"/>
          <p:cNvSpPr txBox="1">
            <a:spLocks noChangeArrowheads="1"/>
          </p:cNvSpPr>
          <p:nvPr/>
        </p:nvSpPr>
        <p:spPr bwMode="auto">
          <a:xfrm>
            <a:off x="3488376" y="1057029"/>
            <a:ext cx="5579424" cy="5262979"/>
          </a:xfrm>
          <a:prstGeom prst="rect">
            <a:avLst/>
          </a:prstGeom>
          <a:noFill/>
          <a:ln w="9525">
            <a:noFill/>
            <a:miter lim="800000"/>
            <a:headEnd/>
            <a:tailEnd/>
          </a:ln>
        </p:spPr>
        <p:txBody>
          <a:bodyPr wrap="square">
            <a:spAutoFit/>
          </a:bodyPr>
          <a:lstStyle/>
          <a:p>
            <a:pPr algn="l" fontAlgn="base">
              <a:spcBef>
                <a:spcPct val="50000"/>
              </a:spcBef>
              <a:spcAft>
                <a:spcPct val="0"/>
              </a:spcAft>
              <a:defRPr/>
            </a:pPr>
            <a:r>
              <a:rPr lang="en-US" sz="2000" dirty="0" smtClean="0">
                <a:cs typeface="Calibri" pitchFamily="34" charset="0"/>
              </a:rPr>
              <a:t>Installed Capacity - 908 MW</a:t>
            </a:r>
          </a:p>
          <a:p>
            <a:pPr algn="l" fontAlgn="base">
              <a:spcBef>
                <a:spcPct val="50000"/>
              </a:spcBef>
              <a:spcAft>
                <a:spcPct val="0"/>
              </a:spcAft>
              <a:defRPr/>
            </a:pPr>
            <a:r>
              <a:rPr lang="en-US" sz="2000" dirty="0" smtClean="0">
                <a:cs typeface="Calibri" pitchFamily="34" charset="0"/>
              </a:rPr>
              <a:t>4 </a:t>
            </a:r>
            <a:r>
              <a:rPr lang="en-US" sz="2000" dirty="0">
                <a:cs typeface="Calibri" pitchFamily="34" charset="0"/>
              </a:rPr>
              <a:t>Units: 227 MW each, Lignite fired boilers </a:t>
            </a:r>
          </a:p>
          <a:p>
            <a:pPr algn="l">
              <a:spcBef>
                <a:spcPct val="50000"/>
              </a:spcBef>
              <a:defRPr/>
            </a:pPr>
            <a:r>
              <a:rPr lang="en-US" sz="2000" dirty="0" smtClean="0">
                <a:cs typeface="Calibri" pitchFamily="34" charset="0"/>
              </a:rPr>
              <a:t>Efficiency </a:t>
            </a:r>
            <a:r>
              <a:rPr lang="en-US" sz="2000" dirty="0">
                <a:cs typeface="Calibri" pitchFamily="34" charset="0"/>
              </a:rPr>
              <a:t>over </a:t>
            </a:r>
            <a:r>
              <a:rPr lang="en-US" sz="2000" dirty="0" smtClean="0">
                <a:cs typeface="Calibri" pitchFamily="34" charset="0"/>
              </a:rPr>
              <a:t>36% </a:t>
            </a:r>
          </a:p>
          <a:p>
            <a:pPr algn="l">
              <a:spcBef>
                <a:spcPct val="50000"/>
              </a:spcBef>
              <a:defRPr/>
            </a:pPr>
            <a:r>
              <a:rPr lang="en-US" sz="2000" dirty="0" smtClean="0">
                <a:cs typeface="Calibri" pitchFamily="34" charset="0"/>
              </a:rPr>
              <a:t>Availability </a:t>
            </a:r>
            <a:r>
              <a:rPr lang="en-US" sz="2000" dirty="0">
                <a:cs typeface="Calibri" pitchFamily="34" charset="0"/>
              </a:rPr>
              <a:t>over </a:t>
            </a:r>
            <a:r>
              <a:rPr lang="en-US" sz="2000" dirty="0" smtClean="0">
                <a:cs typeface="Calibri" pitchFamily="34" charset="0"/>
              </a:rPr>
              <a:t>88%</a:t>
            </a:r>
            <a:endParaRPr lang="en-US" sz="2000" dirty="0">
              <a:cs typeface="Calibri" pitchFamily="34" charset="0"/>
            </a:endParaRPr>
          </a:p>
          <a:p>
            <a:pPr marL="0" lvl="1" algn="l">
              <a:spcBef>
                <a:spcPct val="50000"/>
              </a:spcBef>
              <a:defRPr/>
            </a:pPr>
            <a:r>
              <a:rPr lang="en-US" sz="2000" dirty="0">
                <a:cs typeface="Calibri" pitchFamily="34" charset="0"/>
                <a:sym typeface="Verdana" pitchFamily="34" charset="0"/>
              </a:rPr>
              <a:t>Electrostatic precipitators efficiency - over 99,96%</a:t>
            </a:r>
          </a:p>
          <a:p>
            <a:pPr marL="0" lvl="1" algn="l">
              <a:spcBef>
                <a:spcPct val="50000"/>
              </a:spcBef>
              <a:defRPr/>
            </a:pPr>
            <a:r>
              <a:rPr lang="en-US" sz="2000" dirty="0">
                <a:cs typeface="Calibri" pitchFamily="34" charset="0"/>
                <a:sym typeface="Verdana" pitchFamily="34" charset="0"/>
              </a:rPr>
              <a:t>In combination with the </a:t>
            </a:r>
            <a:r>
              <a:rPr lang="en-US" sz="2000" dirty="0" smtClean="0">
                <a:cs typeface="Calibri" pitchFamily="34" charset="0"/>
                <a:sym typeface="Verdana" pitchFamily="34" charset="0"/>
              </a:rPr>
              <a:t>FGDs wet </a:t>
            </a:r>
            <a:r>
              <a:rPr lang="en-US" sz="2000" dirty="0">
                <a:cs typeface="Calibri" pitchFamily="34" charset="0"/>
                <a:sym typeface="Verdana" pitchFamily="34" charset="0"/>
              </a:rPr>
              <a:t>process </a:t>
            </a:r>
            <a:r>
              <a:rPr lang="en-US" sz="2000" dirty="0" smtClean="0">
                <a:cs typeface="Calibri" pitchFamily="34" charset="0"/>
                <a:sym typeface="Verdana" pitchFamily="34" charset="0"/>
              </a:rPr>
              <a:t>ESP ensures </a:t>
            </a:r>
            <a:r>
              <a:rPr lang="en-US" sz="2000" dirty="0">
                <a:cs typeface="Calibri" pitchFamily="34" charset="0"/>
                <a:sym typeface="Verdana" pitchFamily="34" charset="0"/>
              </a:rPr>
              <a:t>a level of dust emission </a:t>
            </a:r>
            <a:r>
              <a:rPr lang="en-US" sz="2000" dirty="0" smtClean="0">
                <a:cs typeface="Calibri" pitchFamily="34" charset="0"/>
                <a:sym typeface="Verdana" pitchFamily="34" charset="0"/>
              </a:rPr>
              <a:t>app. 3 mg/Nm3: far </a:t>
            </a:r>
            <a:r>
              <a:rPr lang="en-US" sz="2000" dirty="0">
                <a:cs typeface="Calibri" pitchFamily="34" charset="0"/>
                <a:sym typeface="Verdana" pitchFamily="34" charset="0"/>
              </a:rPr>
              <a:t>below the actual law limit </a:t>
            </a:r>
            <a:r>
              <a:rPr lang="en-US" sz="2000" dirty="0" smtClean="0">
                <a:cs typeface="Calibri" pitchFamily="34" charset="0"/>
                <a:sym typeface="Verdana" pitchFamily="34" charset="0"/>
              </a:rPr>
              <a:t>(50 mg/Nm3) </a:t>
            </a:r>
            <a:r>
              <a:rPr lang="en-US" sz="2000" dirty="0">
                <a:cs typeface="Calibri" pitchFamily="34" charset="0"/>
                <a:sym typeface="Verdana" pitchFamily="34" charset="0"/>
              </a:rPr>
              <a:t>and the future limit </a:t>
            </a:r>
            <a:r>
              <a:rPr lang="en-US" sz="2000" dirty="0" smtClean="0">
                <a:cs typeface="Calibri" pitchFamily="34" charset="0"/>
                <a:sym typeface="Verdana" pitchFamily="34" charset="0"/>
              </a:rPr>
              <a:t>(20 mg/Nm3)</a:t>
            </a:r>
            <a:endParaRPr lang="en-US" sz="2000" dirty="0">
              <a:cs typeface="Calibri" pitchFamily="34" charset="0"/>
              <a:sym typeface="Verdana" pitchFamily="34" charset="0"/>
            </a:endParaRPr>
          </a:p>
          <a:p>
            <a:pPr marL="0" lvl="1" algn="l" fontAlgn="base">
              <a:spcBef>
                <a:spcPct val="50000"/>
              </a:spcBef>
              <a:spcAft>
                <a:spcPct val="0"/>
              </a:spcAft>
              <a:defRPr/>
            </a:pPr>
            <a:r>
              <a:rPr lang="en-US" sz="2000" dirty="0" smtClean="0">
                <a:cs typeface="Calibri" pitchFamily="34" charset="0"/>
              </a:rPr>
              <a:t>Low NOx firing system installed on 3 Units with NOx emissions below 180 mg/Nm3. Last Unit </a:t>
            </a:r>
            <a:r>
              <a:rPr lang="en-US" sz="2000" dirty="0" err="1" smtClean="0">
                <a:cs typeface="Calibri" pitchFamily="34" charset="0"/>
              </a:rPr>
              <a:t>Nox</a:t>
            </a:r>
            <a:r>
              <a:rPr lang="en-US" sz="2000" dirty="0" smtClean="0">
                <a:cs typeface="Calibri" pitchFamily="34" charset="0"/>
              </a:rPr>
              <a:t> system to be upgraded in 2015.</a:t>
            </a:r>
            <a:endParaRPr lang="en-US" sz="2000" dirty="0">
              <a:cs typeface="Calibri" pitchFamily="34" charset="0"/>
            </a:endParaRPr>
          </a:p>
          <a:p>
            <a:pPr marL="0" lvl="1" algn="l">
              <a:spcBef>
                <a:spcPct val="50000"/>
              </a:spcBef>
              <a:defRPr/>
            </a:pPr>
            <a:r>
              <a:rPr lang="en-US" sz="2000" dirty="0" smtClean="0">
                <a:cs typeface="Calibri" pitchFamily="34" charset="0"/>
                <a:sym typeface="Verdana" pitchFamily="34" charset="0"/>
              </a:rPr>
              <a:t>2 FGDs: each one serving 2 units with actual </a:t>
            </a:r>
            <a:r>
              <a:rPr lang="en-US" sz="2000" dirty="0" err="1" smtClean="0">
                <a:cs typeface="Calibri" pitchFamily="34" charset="0"/>
                <a:sym typeface="Verdana" pitchFamily="34" charset="0"/>
              </a:rPr>
              <a:t>SOx</a:t>
            </a:r>
            <a:r>
              <a:rPr lang="en-US" sz="2000" dirty="0" smtClean="0">
                <a:cs typeface="Calibri" pitchFamily="34" charset="0"/>
                <a:sym typeface="Verdana" pitchFamily="34" charset="0"/>
              </a:rPr>
              <a:t> removal efficiency of 96%.</a:t>
            </a:r>
            <a:endParaRPr lang="en-US" sz="2000" dirty="0">
              <a:cs typeface="Calibri" pitchFamily="34" charset="0"/>
              <a:sym typeface="Verdana" pitchFamily="34" charset="0"/>
            </a:endParaRPr>
          </a:p>
        </p:txBody>
      </p:sp>
      <p:sp>
        <p:nvSpPr>
          <p:cNvPr id="7174" name="Rectangle 5"/>
          <p:cNvSpPr>
            <a:spLocks noChangeArrowheads="1"/>
          </p:cNvSpPr>
          <p:nvPr/>
        </p:nvSpPr>
        <p:spPr bwMode="auto">
          <a:xfrm>
            <a:off x="6908800" y="1431925"/>
            <a:ext cx="228600" cy="244475"/>
          </a:xfrm>
          <a:prstGeom prst="rect">
            <a:avLst/>
          </a:prstGeom>
          <a:noFill/>
          <a:ln w="9525">
            <a:noFill/>
            <a:miter lim="800000"/>
            <a:headEnd/>
            <a:tailEnd/>
          </a:ln>
        </p:spPr>
        <p:txBody>
          <a:bodyPr wrap="none">
            <a:spAutoFit/>
          </a:bodyPr>
          <a:lstStyle/>
          <a:p>
            <a:pPr fontAlgn="base">
              <a:spcBef>
                <a:spcPct val="50000"/>
              </a:spcBef>
              <a:spcAft>
                <a:spcPct val="0"/>
              </a:spcAft>
              <a:buFontTx/>
              <a:buChar char="•"/>
            </a:pPr>
            <a:endParaRPr lang="en-US" sz="1000">
              <a:solidFill>
                <a:srgbClr val="99CCFF"/>
              </a:solidFill>
              <a:latin typeface="Tahoma" pitchFamily="-110" charset="0"/>
            </a:endParaRPr>
          </a:p>
        </p:txBody>
      </p:sp>
      <p:pic>
        <p:nvPicPr>
          <p:cNvPr id="8" name="Content Placeholder 7"/>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7516" r="3505"/>
          <a:stretch/>
        </p:blipFill>
        <p:spPr>
          <a:xfrm>
            <a:off x="271305" y="1340559"/>
            <a:ext cx="3217071" cy="4487476"/>
          </a:xfrm>
        </p:spPr>
      </p:pic>
      <p:sp>
        <p:nvSpPr>
          <p:cNvPr id="7" name="Title 1"/>
          <p:cNvSpPr>
            <a:spLocks noGrp="1"/>
          </p:cNvSpPr>
          <p:nvPr>
            <p:ph type="title"/>
          </p:nvPr>
        </p:nvSpPr>
        <p:spPr>
          <a:xfrm>
            <a:off x="1063625" y="142875"/>
            <a:ext cx="7775575" cy="350865"/>
          </a:xfrm>
        </p:spPr>
        <p:txBody>
          <a:bodyPr/>
          <a:lstStyle/>
          <a:p>
            <a:r>
              <a:rPr lang="en-US" b="1" dirty="0">
                <a:latin typeface="Calibri" pitchFamily="34" charset="0"/>
              </a:rPr>
              <a:t>ContourGlobal Maritsa East </a:t>
            </a:r>
            <a:r>
              <a:rPr lang="en-US" b="1" dirty="0" smtClean="0">
                <a:latin typeface="Calibri" pitchFamily="34" charset="0"/>
              </a:rPr>
              <a:t>3 TPP - Today</a:t>
            </a:r>
            <a:endParaRPr lang="en-US" dirty="0"/>
          </a:p>
        </p:txBody>
      </p:sp>
    </p:spTree>
    <p:extLst>
      <p:ext uri="{BB962C8B-B14F-4D97-AF65-F5344CB8AC3E}">
        <p14:creationId xmlns:p14="http://schemas.microsoft.com/office/powerpoint/2010/main" val="1660760094"/>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 Box 4"/>
          <p:cNvSpPr txBox="1">
            <a:spLocks noChangeArrowheads="1"/>
          </p:cNvSpPr>
          <p:nvPr/>
        </p:nvSpPr>
        <p:spPr bwMode="auto">
          <a:xfrm>
            <a:off x="2438400" y="1000125"/>
            <a:ext cx="1377950" cy="331788"/>
          </a:xfrm>
          <a:prstGeom prst="rect">
            <a:avLst/>
          </a:prstGeom>
          <a:noFill/>
          <a:ln w="9525">
            <a:noFill/>
            <a:miter lim="800000"/>
            <a:headEnd/>
            <a:tailEnd/>
          </a:ln>
        </p:spPr>
        <p:txBody>
          <a:bodyPr lIns="87924" tIns="43959" rIns="87924" bIns="43959">
            <a:spAutoFit/>
          </a:bodyPr>
          <a:lstStyle/>
          <a:p>
            <a:pPr algn="ctr" defTabSz="879475" eaLnBrk="0" fontAlgn="base" hangingPunct="0">
              <a:lnSpc>
                <a:spcPts val="1938"/>
              </a:lnSpc>
              <a:spcBef>
                <a:spcPct val="20000"/>
              </a:spcBef>
              <a:spcAft>
                <a:spcPct val="0"/>
              </a:spcAft>
            </a:pPr>
            <a:r>
              <a:rPr lang="it-IT" sz="1600" b="1" dirty="0">
                <a:solidFill>
                  <a:srgbClr val="0F1D60"/>
                </a:solidFill>
                <a:latin typeface="Calibri" pitchFamily="34" charset="0"/>
                <a:cs typeface="Calibri" pitchFamily="34" charset="0"/>
              </a:rPr>
              <a:t>Before</a:t>
            </a:r>
          </a:p>
        </p:txBody>
      </p:sp>
      <p:graphicFrame>
        <p:nvGraphicFramePr>
          <p:cNvPr id="21" name="Object 2"/>
          <p:cNvGraphicFramePr>
            <a:graphicFrameLocks noChangeAspect="1"/>
          </p:cNvGraphicFramePr>
          <p:nvPr>
            <p:extLst>
              <p:ext uri="{D42A27DB-BD31-4B8C-83A1-F6EECF244321}">
                <p14:modId xmlns:p14="http://schemas.microsoft.com/office/powerpoint/2010/main" val="2003843888"/>
              </p:ext>
            </p:extLst>
          </p:nvPr>
        </p:nvGraphicFramePr>
        <p:xfrm>
          <a:off x="3240000" y="2484000"/>
          <a:ext cx="3320077"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4" name="Rectangle 5"/>
          <p:cNvSpPr>
            <a:spLocks noChangeArrowheads="1"/>
          </p:cNvSpPr>
          <p:nvPr/>
        </p:nvSpPr>
        <p:spPr bwMode="auto">
          <a:xfrm>
            <a:off x="3009900" y="1357313"/>
            <a:ext cx="123825" cy="134937"/>
          </a:xfrm>
          <a:prstGeom prst="rect">
            <a:avLst/>
          </a:prstGeom>
          <a:solidFill>
            <a:srgbClr val="B23532"/>
          </a:solidFill>
          <a:ln>
            <a:noFill/>
            <a:headEnd/>
            <a:tailEnd/>
          </a:ln>
        </p:spPr>
        <p:style>
          <a:lnRef idx="2">
            <a:schemeClr val="accent1">
              <a:shade val="50000"/>
            </a:schemeClr>
          </a:lnRef>
          <a:fillRef idx="1003">
            <a:schemeClr val="dk2"/>
          </a:fillRef>
          <a:effectRef idx="0">
            <a:schemeClr val="accent1"/>
          </a:effectRef>
          <a:fontRef idx="minor">
            <a:schemeClr val="lt1"/>
          </a:fontRef>
        </p:style>
        <p:txBody>
          <a:bodyPr wrap="none" lIns="125135" tIns="62568" rIns="125135" bIns="62568" anchor="ctr"/>
          <a:lstStyle/>
          <a:p>
            <a:pPr fontAlgn="base">
              <a:spcBef>
                <a:spcPct val="20000"/>
              </a:spcBef>
              <a:spcAft>
                <a:spcPct val="0"/>
              </a:spcAft>
            </a:pPr>
            <a:endParaRPr lang="en-US" sz="1600">
              <a:solidFill>
                <a:srgbClr val="0F1D60"/>
              </a:solidFill>
              <a:latin typeface="Tahoma" pitchFamily="-110" charset="0"/>
            </a:endParaRPr>
          </a:p>
        </p:txBody>
      </p:sp>
      <p:sp>
        <p:nvSpPr>
          <p:cNvPr id="25" name="Rectangle 6"/>
          <p:cNvSpPr>
            <a:spLocks noChangeArrowheads="1"/>
          </p:cNvSpPr>
          <p:nvPr/>
        </p:nvSpPr>
        <p:spPr bwMode="auto">
          <a:xfrm>
            <a:off x="4876800" y="1357313"/>
            <a:ext cx="127000" cy="134937"/>
          </a:xfrm>
          <a:prstGeom prst="rect">
            <a:avLst/>
          </a:prstGeom>
          <a:solidFill>
            <a:srgbClr val="FFC000"/>
          </a:solidFill>
          <a:ln>
            <a:noFill/>
            <a:headEnd/>
            <a:tailEnd/>
          </a:ln>
        </p:spPr>
        <p:style>
          <a:lnRef idx="2">
            <a:schemeClr val="accent1">
              <a:shade val="50000"/>
            </a:schemeClr>
          </a:lnRef>
          <a:fillRef idx="1003">
            <a:schemeClr val="dk2"/>
          </a:fillRef>
          <a:effectRef idx="0">
            <a:schemeClr val="accent1"/>
          </a:effectRef>
          <a:fontRef idx="minor">
            <a:schemeClr val="lt1"/>
          </a:fontRef>
        </p:style>
        <p:txBody>
          <a:bodyPr wrap="none" lIns="125135" tIns="62568" rIns="125135" bIns="62568" anchor="ctr"/>
          <a:lstStyle/>
          <a:p>
            <a:pPr>
              <a:spcBef>
                <a:spcPct val="20000"/>
              </a:spcBef>
            </a:pPr>
            <a:endParaRPr lang="en-US" sz="1600">
              <a:solidFill>
                <a:srgbClr val="0F1D60"/>
              </a:solidFill>
              <a:latin typeface="Tahoma" pitchFamily="-110" charset="0"/>
            </a:endParaRPr>
          </a:p>
        </p:txBody>
      </p:sp>
      <p:sp>
        <p:nvSpPr>
          <p:cNvPr id="26" name="AutoShape 7"/>
          <p:cNvSpPr>
            <a:spLocks noChangeArrowheads="1"/>
          </p:cNvSpPr>
          <p:nvPr/>
        </p:nvSpPr>
        <p:spPr bwMode="auto">
          <a:xfrm flipV="1">
            <a:off x="3581400" y="5252117"/>
            <a:ext cx="4572000" cy="265113"/>
          </a:xfrm>
          <a:prstGeom prst="triangle">
            <a:avLst>
              <a:gd name="adj" fmla="val 49704"/>
            </a:avLst>
          </a:prstGeom>
          <a:solidFill>
            <a:srgbClr val="004A8F"/>
          </a:solidFill>
          <a:ln w="38100">
            <a:solidFill>
              <a:srgbClr val="1F497D"/>
            </a:solidFill>
            <a:miter lim="800000"/>
            <a:headEnd/>
            <a:tailEnd/>
          </a:ln>
          <a:effectLst>
            <a:prstShdw prst="shdw17" dist="17961" dir="2700000">
              <a:srgbClr val="995A00"/>
            </a:prstShdw>
          </a:effectLst>
        </p:spPr>
        <p:txBody>
          <a:bodyPr wrap="square">
            <a:spAutoFit/>
          </a:bodyPr>
          <a:lstStyle/>
          <a:p>
            <a:pPr fontAlgn="base">
              <a:spcBef>
                <a:spcPct val="20000"/>
              </a:spcBef>
              <a:spcAft>
                <a:spcPct val="0"/>
              </a:spcAft>
            </a:pPr>
            <a:endParaRPr lang="en-US" sz="1600">
              <a:solidFill>
                <a:srgbClr val="0F1D60"/>
              </a:solidFill>
              <a:latin typeface="Tahoma" pitchFamily="-110" charset="0"/>
            </a:endParaRPr>
          </a:p>
        </p:txBody>
      </p:sp>
      <p:sp>
        <p:nvSpPr>
          <p:cNvPr id="27" name="Text Box 8"/>
          <p:cNvSpPr txBox="1">
            <a:spLocks noChangeArrowheads="1"/>
          </p:cNvSpPr>
          <p:nvPr/>
        </p:nvSpPr>
        <p:spPr bwMode="auto">
          <a:xfrm>
            <a:off x="3200400" y="4924425"/>
            <a:ext cx="1125538" cy="312171"/>
          </a:xfrm>
          <a:prstGeom prst="rect">
            <a:avLst/>
          </a:prstGeom>
          <a:noFill/>
          <a:ln w="9525">
            <a:noFill/>
            <a:miter lim="800000"/>
            <a:headEnd/>
            <a:tailEnd/>
          </a:ln>
        </p:spPr>
        <p:txBody>
          <a:bodyPr lIns="87924" tIns="43959" rIns="87924" bIns="43959">
            <a:spAutoFit/>
          </a:bodyPr>
          <a:lstStyle/>
          <a:p>
            <a:pPr algn="ctr" defTabSz="879475" eaLnBrk="0" fontAlgn="base" hangingPunct="0">
              <a:lnSpc>
                <a:spcPts val="1938"/>
              </a:lnSpc>
              <a:spcBef>
                <a:spcPct val="20000"/>
              </a:spcBef>
              <a:spcAft>
                <a:spcPct val="0"/>
              </a:spcAft>
            </a:pPr>
            <a:r>
              <a:rPr lang="it-IT" sz="1200" b="1" dirty="0">
                <a:solidFill>
                  <a:srgbClr val="0F1D60"/>
                </a:solidFill>
                <a:latin typeface="Calibri" pitchFamily="34" charset="0"/>
                <a:cs typeface="Calibri" pitchFamily="34" charset="0"/>
              </a:rPr>
              <a:t>CO</a:t>
            </a:r>
            <a:r>
              <a:rPr lang="it-IT" sz="1200" b="1" baseline="-25000" dirty="0">
                <a:solidFill>
                  <a:srgbClr val="0F1D60"/>
                </a:solidFill>
                <a:latin typeface="Calibri" pitchFamily="34" charset="0"/>
                <a:cs typeface="Calibri" pitchFamily="34" charset="0"/>
              </a:rPr>
              <a:t>2</a:t>
            </a:r>
            <a:r>
              <a:rPr lang="it-IT" sz="1200" b="1" dirty="0">
                <a:solidFill>
                  <a:srgbClr val="0F1D60"/>
                </a:solidFill>
                <a:latin typeface="Calibri" pitchFamily="34" charset="0"/>
                <a:cs typeface="Calibri" pitchFamily="34" charset="0"/>
              </a:rPr>
              <a:t>(g/kWh)</a:t>
            </a:r>
            <a:endParaRPr lang="it-IT" sz="1200" b="1" baseline="-25000" dirty="0">
              <a:solidFill>
                <a:srgbClr val="0F1D60"/>
              </a:solidFill>
              <a:latin typeface="Calibri" pitchFamily="34" charset="0"/>
              <a:cs typeface="Calibri" pitchFamily="34" charset="0"/>
            </a:endParaRPr>
          </a:p>
        </p:txBody>
      </p:sp>
      <p:sp>
        <p:nvSpPr>
          <p:cNvPr id="28" name="Text Box 9"/>
          <p:cNvSpPr txBox="1">
            <a:spLocks noChangeArrowheads="1"/>
          </p:cNvSpPr>
          <p:nvPr/>
        </p:nvSpPr>
        <p:spPr bwMode="auto">
          <a:xfrm>
            <a:off x="4695825" y="4926013"/>
            <a:ext cx="1419225" cy="312171"/>
          </a:xfrm>
          <a:prstGeom prst="rect">
            <a:avLst/>
          </a:prstGeom>
          <a:noFill/>
          <a:ln w="9525">
            <a:noFill/>
            <a:miter lim="800000"/>
            <a:headEnd/>
            <a:tailEnd/>
          </a:ln>
        </p:spPr>
        <p:txBody>
          <a:bodyPr lIns="87924" tIns="43959" rIns="87924" bIns="43959">
            <a:spAutoFit/>
          </a:bodyPr>
          <a:lstStyle/>
          <a:p>
            <a:pPr defTabSz="879475" eaLnBrk="0" fontAlgn="base" hangingPunct="0">
              <a:lnSpc>
                <a:spcPts val="1938"/>
              </a:lnSpc>
              <a:spcBef>
                <a:spcPct val="20000"/>
              </a:spcBef>
              <a:spcAft>
                <a:spcPct val="0"/>
              </a:spcAft>
            </a:pPr>
            <a:r>
              <a:rPr lang="it-IT" sz="1200" b="1" dirty="0">
                <a:solidFill>
                  <a:srgbClr val="0F1D60"/>
                </a:solidFill>
                <a:latin typeface="Calibri" pitchFamily="34" charset="0"/>
                <a:cs typeface="Calibri" pitchFamily="34" charset="0"/>
              </a:rPr>
              <a:t>SOx (g/kWh)</a:t>
            </a:r>
            <a:endParaRPr lang="it-IT" sz="1200" b="1" baseline="-25000" dirty="0">
              <a:solidFill>
                <a:srgbClr val="0F1D60"/>
              </a:solidFill>
              <a:latin typeface="Calibri" pitchFamily="34" charset="0"/>
              <a:cs typeface="Calibri" pitchFamily="34" charset="0"/>
            </a:endParaRPr>
          </a:p>
        </p:txBody>
      </p:sp>
      <p:sp>
        <p:nvSpPr>
          <p:cNvPr id="29" name="Text Box 10"/>
          <p:cNvSpPr txBox="1">
            <a:spLocks noChangeArrowheads="1"/>
          </p:cNvSpPr>
          <p:nvPr/>
        </p:nvSpPr>
        <p:spPr bwMode="auto">
          <a:xfrm>
            <a:off x="5868988" y="4927600"/>
            <a:ext cx="1293812" cy="312171"/>
          </a:xfrm>
          <a:prstGeom prst="rect">
            <a:avLst/>
          </a:prstGeom>
          <a:noFill/>
          <a:ln w="9525">
            <a:noFill/>
            <a:miter lim="800000"/>
            <a:headEnd/>
            <a:tailEnd/>
          </a:ln>
        </p:spPr>
        <p:txBody>
          <a:bodyPr lIns="87924" tIns="43959" rIns="87924" bIns="43959">
            <a:spAutoFit/>
          </a:bodyPr>
          <a:lstStyle/>
          <a:p>
            <a:pPr algn="ctr" defTabSz="879475" eaLnBrk="0" fontAlgn="base" hangingPunct="0">
              <a:lnSpc>
                <a:spcPts val="1938"/>
              </a:lnSpc>
              <a:spcBef>
                <a:spcPct val="20000"/>
              </a:spcBef>
              <a:spcAft>
                <a:spcPct val="0"/>
              </a:spcAft>
            </a:pPr>
            <a:r>
              <a:rPr lang="it-IT" sz="1200" b="1" dirty="0">
                <a:solidFill>
                  <a:srgbClr val="0F1D60"/>
                </a:solidFill>
                <a:latin typeface="Calibri" pitchFamily="34" charset="0"/>
                <a:cs typeface="Calibri" pitchFamily="34" charset="0"/>
              </a:rPr>
              <a:t>NOx (g/kWh)</a:t>
            </a:r>
          </a:p>
        </p:txBody>
      </p:sp>
      <p:sp>
        <p:nvSpPr>
          <p:cNvPr id="30" name="Text Box 11"/>
          <p:cNvSpPr txBox="1">
            <a:spLocks noChangeArrowheads="1"/>
          </p:cNvSpPr>
          <p:nvPr/>
        </p:nvSpPr>
        <p:spPr bwMode="auto">
          <a:xfrm>
            <a:off x="7105650" y="4929188"/>
            <a:ext cx="1909763" cy="312171"/>
          </a:xfrm>
          <a:prstGeom prst="rect">
            <a:avLst/>
          </a:prstGeom>
          <a:noFill/>
          <a:ln w="9525">
            <a:noFill/>
            <a:miter lim="800000"/>
            <a:headEnd/>
            <a:tailEnd/>
          </a:ln>
        </p:spPr>
        <p:txBody>
          <a:bodyPr lIns="87924" tIns="43959" rIns="87924" bIns="43959">
            <a:spAutoFit/>
          </a:bodyPr>
          <a:lstStyle/>
          <a:p>
            <a:pPr algn="ctr" defTabSz="879475" eaLnBrk="0" fontAlgn="base" hangingPunct="0">
              <a:lnSpc>
                <a:spcPts val="1938"/>
              </a:lnSpc>
              <a:spcBef>
                <a:spcPct val="20000"/>
              </a:spcBef>
              <a:spcAft>
                <a:spcPct val="0"/>
              </a:spcAft>
            </a:pPr>
            <a:r>
              <a:rPr lang="it-IT" sz="1200" b="1" dirty="0">
                <a:solidFill>
                  <a:srgbClr val="0F1D60"/>
                </a:solidFill>
                <a:latin typeface="Calibri" pitchFamily="34" charset="0"/>
                <a:cs typeface="Calibri" pitchFamily="34" charset="0"/>
              </a:rPr>
              <a:t>Particulate (g/kWh)</a:t>
            </a:r>
          </a:p>
        </p:txBody>
      </p:sp>
      <p:sp>
        <p:nvSpPr>
          <p:cNvPr id="32" name="AutoShape 14"/>
          <p:cNvSpPr>
            <a:spLocks noChangeArrowheads="1"/>
          </p:cNvSpPr>
          <p:nvPr/>
        </p:nvSpPr>
        <p:spPr bwMode="auto">
          <a:xfrm>
            <a:off x="3182587" y="5661248"/>
            <a:ext cx="5450774" cy="307986"/>
          </a:xfrm>
          <a:prstGeom prst="roundRect">
            <a:avLst>
              <a:gd name="adj" fmla="val 16667"/>
            </a:avLst>
          </a:prstGeom>
          <a:ln>
            <a:solidFill>
              <a:srgbClr val="1F497D"/>
            </a:solidFill>
            <a:headEnd/>
            <a:tailEnd/>
          </a:ln>
        </p:spPr>
        <p:style>
          <a:lnRef idx="2">
            <a:schemeClr val="accent1"/>
          </a:lnRef>
          <a:fillRef idx="1">
            <a:schemeClr val="lt1"/>
          </a:fillRef>
          <a:effectRef idx="0">
            <a:schemeClr val="accent1"/>
          </a:effectRef>
          <a:fontRef idx="minor">
            <a:schemeClr val="dk1"/>
          </a:fontRef>
        </p:style>
        <p:txBody>
          <a:bodyPr wrap="square" lIns="80604" tIns="40304" rIns="80604" bIns="40304">
            <a:spAutoFit/>
          </a:bodyPr>
          <a:lstStyle/>
          <a:p>
            <a:pPr algn="ctr" defTabSz="806450" eaLnBrk="0" fontAlgn="base" hangingPunct="0">
              <a:lnSpc>
                <a:spcPct val="80000"/>
              </a:lnSpc>
              <a:spcBef>
                <a:spcPct val="20000"/>
              </a:spcBef>
              <a:spcAft>
                <a:spcPct val="0"/>
              </a:spcAft>
              <a:defRPr/>
            </a:pPr>
            <a:r>
              <a:rPr lang="en-US" sz="1600" b="1" dirty="0">
                <a:solidFill>
                  <a:schemeClr val="tx1"/>
                </a:solidFill>
                <a:cs typeface="Arial" panose="020B0604020202020204" pitchFamily="34" charset="0"/>
              </a:rPr>
              <a:t>Drastic Emissions Reduction</a:t>
            </a:r>
          </a:p>
        </p:txBody>
      </p:sp>
      <p:sp>
        <p:nvSpPr>
          <p:cNvPr id="33" name="Text Box 15"/>
          <p:cNvSpPr txBox="1">
            <a:spLocks noChangeArrowheads="1"/>
          </p:cNvSpPr>
          <p:nvPr/>
        </p:nvSpPr>
        <p:spPr bwMode="auto">
          <a:xfrm>
            <a:off x="3816350" y="1000125"/>
            <a:ext cx="2281550" cy="332433"/>
          </a:xfrm>
          <a:prstGeom prst="rect">
            <a:avLst/>
          </a:prstGeom>
          <a:noFill/>
          <a:ln w="9525">
            <a:noFill/>
            <a:miter lim="800000"/>
            <a:headEnd/>
            <a:tailEnd/>
          </a:ln>
        </p:spPr>
        <p:txBody>
          <a:bodyPr wrap="square" lIns="87924" tIns="43959" rIns="87924" bIns="43959">
            <a:spAutoFit/>
          </a:bodyPr>
          <a:lstStyle/>
          <a:p>
            <a:pPr algn="ctr" defTabSz="879475" eaLnBrk="0" fontAlgn="base" hangingPunct="0">
              <a:lnSpc>
                <a:spcPts val="1938"/>
              </a:lnSpc>
              <a:spcBef>
                <a:spcPct val="20000"/>
              </a:spcBef>
              <a:spcAft>
                <a:spcPct val="0"/>
              </a:spcAft>
            </a:pPr>
            <a:r>
              <a:rPr lang="it-IT" sz="1600" b="1" dirty="0" err="1" smtClean="0">
                <a:solidFill>
                  <a:srgbClr val="0F1D60"/>
                </a:solidFill>
                <a:latin typeface="Calibri" pitchFamily="34" charset="0"/>
                <a:cs typeface="Calibri" pitchFamily="34" charset="0"/>
              </a:rPr>
              <a:t>After</a:t>
            </a:r>
            <a:r>
              <a:rPr lang="it-IT" sz="1600" b="1" dirty="0" smtClean="0">
                <a:solidFill>
                  <a:srgbClr val="0F1D60"/>
                </a:solidFill>
                <a:latin typeface="Calibri" pitchFamily="34" charset="0"/>
                <a:cs typeface="Calibri" pitchFamily="34" charset="0"/>
              </a:rPr>
              <a:t> </a:t>
            </a:r>
            <a:r>
              <a:rPr lang="it-IT" sz="1600" b="1" dirty="0" err="1" smtClean="0">
                <a:solidFill>
                  <a:srgbClr val="0F1D60"/>
                </a:solidFill>
                <a:latin typeface="Calibri" pitchFamily="34" charset="0"/>
                <a:cs typeface="Calibri" pitchFamily="34" charset="0"/>
              </a:rPr>
              <a:t>Refurbishment</a:t>
            </a:r>
            <a:endParaRPr lang="it-IT" sz="1600" b="1" dirty="0">
              <a:solidFill>
                <a:srgbClr val="0F1D60"/>
              </a:solidFill>
              <a:latin typeface="Calibri" pitchFamily="34" charset="0"/>
              <a:cs typeface="Calibri" pitchFamily="34" charset="0"/>
            </a:endParaRPr>
          </a:p>
        </p:txBody>
      </p:sp>
      <p:sp>
        <p:nvSpPr>
          <p:cNvPr id="37" name="AutoShape 20"/>
          <p:cNvSpPr>
            <a:spLocks/>
          </p:cNvSpPr>
          <p:nvPr/>
        </p:nvSpPr>
        <p:spPr bwMode="auto">
          <a:xfrm>
            <a:off x="304800" y="2819400"/>
            <a:ext cx="2520280" cy="2801876"/>
          </a:xfrm>
          <a:prstGeom prst="roundRect">
            <a:avLst>
              <a:gd name="adj" fmla="val 16667"/>
            </a:avLst>
          </a:prstGeom>
          <a:noFill/>
          <a:ln w="38100">
            <a:solidFill>
              <a:srgbClr val="1F497D"/>
            </a:solidFill>
            <a:round/>
            <a:headEnd/>
            <a:tailEnd/>
          </a:ln>
        </p:spPr>
        <p:txBody>
          <a:bodyPr wrap="none" lIns="91433" tIns="45716" rIns="91433" bIns="45716" anchor="ctr"/>
          <a:lstStyle/>
          <a:p>
            <a:pPr fontAlgn="base">
              <a:spcBef>
                <a:spcPct val="20000"/>
              </a:spcBef>
              <a:spcAft>
                <a:spcPct val="0"/>
              </a:spcAft>
            </a:pPr>
            <a:r>
              <a:rPr lang="en-US" sz="2000" b="1" dirty="0">
                <a:latin typeface="Calibri" pitchFamily="34" charset="0"/>
                <a:cs typeface="Calibri" pitchFamily="34" charset="0"/>
              </a:rPr>
              <a:t>The first lignite</a:t>
            </a:r>
          </a:p>
          <a:p>
            <a:pPr fontAlgn="base">
              <a:spcBef>
                <a:spcPct val="20000"/>
              </a:spcBef>
              <a:spcAft>
                <a:spcPct val="0"/>
              </a:spcAft>
            </a:pPr>
            <a:r>
              <a:rPr lang="en-US" sz="2000" b="1" dirty="0">
                <a:latin typeface="Calibri" pitchFamily="34" charset="0"/>
                <a:cs typeface="Calibri" pitchFamily="34" charset="0"/>
              </a:rPr>
              <a:t>power plant </a:t>
            </a:r>
            <a:r>
              <a:rPr lang="en-US" sz="2000" b="1" dirty="0" smtClean="0">
                <a:cs typeface="Calibri" pitchFamily="34" charset="0"/>
              </a:rPr>
              <a:t>in</a:t>
            </a:r>
            <a:r>
              <a:rPr lang="en-US" sz="2000" b="1" dirty="0" smtClean="0">
                <a:latin typeface="Calibri" pitchFamily="34" charset="0"/>
                <a:cs typeface="Calibri" pitchFamily="34" charset="0"/>
              </a:rPr>
              <a:t> </a:t>
            </a:r>
            <a:r>
              <a:rPr lang="en-US" sz="2000" b="1" dirty="0">
                <a:latin typeface="Calibri" pitchFamily="34" charset="0"/>
                <a:cs typeface="Calibri" pitchFamily="34" charset="0"/>
              </a:rPr>
              <a:t>the </a:t>
            </a:r>
          </a:p>
          <a:p>
            <a:pPr fontAlgn="base">
              <a:spcBef>
                <a:spcPct val="20000"/>
              </a:spcBef>
              <a:spcAft>
                <a:spcPct val="0"/>
              </a:spcAft>
            </a:pPr>
            <a:r>
              <a:rPr lang="en-US" sz="2000" b="1" dirty="0">
                <a:latin typeface="Calibri" pitchFamily="34" charset="0"/>
                <a:cs typeface="Calibri" pitchFamily="34" charset="0"/>
              </a:rPr>
              <a:t>Balkans in full </a:t>
            </a:r>
          </a:p>
          <a:p>
            <a:pPr fontAlgn="base">
              <a:spcBef>
                <a:spcPct val="20000"/>
              </a:spcBef>
              <a:spcAft>
                <a:spcPct val="0"/>
              </a:spcAft>
            </a:pPr>
            <a:r>
              <a:rPr lang="en-US" sz="2000" b="1" dirty="0">
                <a:latin typeface="Calibri" pitchFamily="34" charset="0"/>
                <a:cs typeface="Calibri" pitchFamily="34" charset="0"/>
              </a:rPr>
              <a:t>compliance with </a:t>
            </a:r>
            <a:endParaRPr lang="en-US" sz="2000" b="1" dirty="0" smtClean="0">
              <a:latin typeface="Calibri" pitchFamily="34" charset="0"/>
              <a:cs typeface="Calibri" pitchFamily="34" charset="0"/>
            </a:endParaRPr>
          </a:p>
          <a:p>
            <a:pPr fontAlgn="base">
              <a:spcBef>
                <a:spcPct val="20000"/>
              </a:spcBef>
              <a:spcAft>
                <a:spcPct val="0"/>
              </a:spcAft>
            </a:pPr>
            <a:r>
              <a:rPr lang="en-US" sz="2000" b="1" dirty="0" smtClean="0">
                <a:latin typeface="Calibri" pitchFamily="34" charset="0"/>
                <a:cs typeface="Calibri" pitchFamily="34" charset="0"/>
              </a:rPr>
              <a:t>the EU</a:t>
            </a:r>
            <a:endParaRPr lang="en-US" sz="2000" b="1" dirty="0">
              <a:latin typeface="Calibri" pitchFamily="34" charset="0"/>
              <a:cs typeface="Calibri" pitchFamily="34" charset="0"/>
            </a:endParaRPr>
          </a:p>
          <a:p>
            <a:pPr fontAlgn="base">
              <a:spcBef>
                <a:spcPct val="20000"/>
              </a:spcBef>
              <a:spcAft>
                <a:spcPct val="0"/>
              </a:spcAft>
            </a:pPr>
            <a:r>
              <a:rPr lang="en-US" sz="2000" b="1" dirty="0">
                <a:latin typeface="Calibri" pitchFamily="34" charset="0"/>
                <a:cs typeface="Calibri" pitchFamily="34" charset="0"/>
              </a:rPr>
              <a:t>Environmental </a:t>
            </a:r>
          </a:p>
          <a:p>
            <a:pPr fontAlgn="base">
              <a:spcBef>
                <a:spcPct val="20000"/>
              </a:spcBef>
              <a:spcAft>
                <a:spcPct val="0"/>
              </a:spcAft>
            </a:pPr>
            <a:r>
              <a:rPr lang="en-US" sz="2000" b="1" dirty="0">
                <a:latin typeface="Calibri" pitchFamily="34" charset="0"/>
                <a:cs typeface="Calibri" pitchFamily="34" charset="0"/>
              </a:rPr>
              <a:t>Standards</a:t>
            </a:r>
            <a:endParaRPr lang="it-IT" sz="2000" b="1" dirty="0">
              <a:latin typeface="Calibri" pitchFamily="34" charset="0"/>
              <a:cs typeface="Calibri" pitchFamily="34" charset="0"/>
            </a:endParaRPr>
          </a:p>
        </p:txBody>
      </p:sp>
      <p:graphicFrame>
        <p:nvGraphicFramePr>
          <p:cNvPr id="36" name="Object 19"/>
          <p:cNvGraphicFramePr>
            <a:graphicFrameLocks noChangeAspect="1"/>
          </p:cNvGraphicFramePr>
          <p:nvPr>
            <p:extLst>
              <p:ext uri="{D42A27DB-BD31-4B8C-83A1-F6EECF244321}">
                <p14:modId xmlns:p14="http://schemas.microsoft.com/office/powerpoint/2010/main" val="2182871540"/>
              </p:ext>
            </p:extLst>
          </p:nvPr>
        </p:nvGraphicFramePr>
        <p:xfrm>
          <a:off x="4532313" y="2430000"/>
          <a:ext cx="3395783" cy="2577600"/>
        </p:xfrm>
        <a:graphic>
          <a:graphicData uri="http://schemas.openxmlformats.org/drawingml/2006/chart">
            <c:chart xmlns:c="http://schemas.openxmlformats.org/drawingml/2006/chart" xmlns:r="http://schemas.openxmlformats.org/officeDocument/2006/relationships" r:id="rId4"/>
          </a:graphicData>
        </a:graphic>
      </p:graphicFrame>
      <p:sp>
        <p:nvSpPr>
          <p:cNvPr id="39" name="Text Box 3"/>
          <p:cNvSpPr txBox="1">
            <a:spLocks noChangeArrowheads="1"/>
          </p:cNvSpPr>
          <p:nvPr/>
        </p:nvSpPr>
        <p:spPr bwMode="auto">
          <a:xfrm>
            <a:off x="1295400" y="1607438"/>
            <a:ext cx="7337961" cy="764346"/>
          </a:xfrm>
          <a:prstGeom prst="rect">
            <a:avLst/>
          </a:prstGeom>
          <a:gradFill rotWithShape="1">
            <a:gsLst>
              <a:gs pos="0">
                <a:srgbClr val="FFCC00">
                  <a:alpha val="39998"/>
                </a:srgbClr>
              </a:gs>
              <a:gs pos="100000">
                <a:srgbClr val="FFF6D1"/>
              </a:gs>
            </a:gsLst>
            <a:path path="rect">
              <a:fillToRect r="100000" b="100000"/>
            </a:path>
          </a:gradFill>
          <a:ln w="9525">
            <a:noFill/>
            <a:miter lim="800000"/>
            <a:headEnd/>
            <a:tailEnd/>
          </a:ln>
        </p:spPr>
        <p:txBody>
          <a:bodyPr wrap="square" lIns="87924" tIns="43959" rIns="87924" bIns="43959">
            <a:spAutoFit/>
          </a:bodyPr>
          <a:lstStyle/>
          <a:p>
            <a:pPr defTabSz="879475" eaLnBrk="0" hangingPunct="0">
              <a:lnSpc>
                <a:spcPts val="1500"/>
              </a:lnSpc>
              <a:spcBef>
                <a:spcPct val="20000"/>
              </a:spcBef>
              <a:tabLst>
                <a:tab pos="3240088" algn="ctr"/>
                <a:tab pos="5297488" algn="ctr"/>
              </a:tabLst>
            </a:pPr>
            <a:r>
              <a:rPr lang="en-US" sz="1600" b="1" dirty="0">
                <a:solidFill>
                  <a:srgbClr val="0F1D60"/>
                </a:solidFill>
                <a:latin typeface="Calibri" pitchFamily="34" charset="0"/>
                <a:cs typeface="Calibri" pitchFamily="34" charset="0"/>
              </a:rPr>
              <a:t>Gross </a:t>
            </a:r>
            <a:r>
              <a:rPr lang="en-US" sz="1600" b="1" dirty="0" smtClean="0">
                <a:solidFill>
                  <a:srgbClr val="0F1D60"/>
                </a:solidFill>
                <a:latin typeface="Calibri" pitchFamily="34" charset="0"/>
                <a:cs typeface="Calibri" pitchFamily="34" charset="0"/>
              </a:rPr>
              <a:t>Power       </a:t>
            </a:r>
            <a:r>
              <a:rPr lang="bg-BG" sz="1600" b="1" dirty="0" smtClean="0">
                <a:solidFill>
                  <a:srgbClr val="0F1D60"/>
                </a:solidFill>
                <a:latin typeface="Calibri" pitchFamily="34" charset="0"/>
                <a:cs typeface="Calibri" pitchFamily="34" charset="0"/>
              </a:rPr>
              <a:t>840</a:t>
            </a:r>
            <a:r>
              <a:rPr lang="en-US" sz="1600" b="1" dirty="0">
                <a:solidFill>
                  <a:srgbClr val="0F1D60"/>
                </a:solidFill>
                <a:latin typeface="Calibri" pitchFamily="34" charset="0"/>
                <a:cs typeface="Calibri" pitchFamily="34" charset="0"/>
              </a:rPr>
              <a:t>MW	</a:t>
            </a:r>
            <a:r>
              <a:rPr lang="en-US" sz="1600" b="1" dirty="0" smtClean="0">
                <a:solidFill>
                  <a:srgbClr val="0F1D60"/>
                </a:solidFill>
                <a:latin typeface="Calibri" pitchFamily="34" charset="0"/>
                <a:cs typeface="Calibri" pitchFamily="34" charset="0"/>
              </a:rPr>
              <a:t>                          </a:t>
            </a:r>
            <a:r>
              <a:rPr lang="bg-BG" sz="1600" b="1" dirty="0" smtClean="0">
                <a:solidFill>
                  <a:srgbClr val="0F1D60"/>
                </a:solidFill>
                <a:latin typeface="Calibri" pitchFamily="34" charset="0"/>
                <a:cs typeface="Calibri" pitchFamily="34" charset="0"/>
              </a:rPr>
              <a:t>908</a:t>
            </a:r>
            <a:r>
              <a:rPr lang="en-US" sz="1600" b="1" dirty="0" smtClean="0">
                <a:solidFill>
                  <a:srgbClr val="0F1D60"/>
                </a:solidFill>
                <a:latin typeface="Calibri" pitchFamily="34" charset="0"/>
                <a:cs typeface="Calibri" pitchFamily="34" charset="0"/>
              </a:rPr>
              <a:t> MW                                      </a:t>
            </a:r>
            <a:r>
              <a:rPr lang="bg-BG" sz="1600" b="1" dirty="0" smtClean="0">
                <a:solidFill>
                  <a:srgbClr val="0F1D60"/>
                </a:solidFill>
                <a:latin typeface="Calibri" pitchFamily="34" charset="0"/>
                <a:cs typeface="Calibri" pitchFamily="34" charset="0"/>
              </a:rPr>
              <a:t>908</a:t>
            </a:r>
            <a:r>
              <a:rPr lang="en-US" sz="1600" b="1" dirty="0" smtClean="0">
                <a:solidFill>
                  <a:srgbClr val="0F1D60"/>
                </a:solidFill>
                <a:latin typeface="Calibri" pitchFamily="34" charset="0"/>
                <a:cs typeface="Calibri" pitchFamily="34" charset="0"/>
              </a:rPr>
              <a:t> MW</a:t>
            </a:r>
            <a:endParaRPr lang="en-US" sz="1600" b="1" dirty="0">
              <a:solidFill>
                <a:srgbClr val="0F1D60"/>
              </a:solidFill>
              <a:latin typeface="Calibri" pitchFamily="34" charset="0"/>
              <a:cs typeface="Calibri" pitchFamily="34" charset="0"/>
            </a:endParaRPr>
          </a:p>
          <a:p>
            <a:pPr defTabSz="879475" eaLnBrk="0" fontAlgn="base" hangingPunct="0">
              <a:lnSpc>
                <a:spcPts val="1500"/>
              </a:lnSpc>
              <a:spcBef>
                <a:spcPct val="20000"/>
              </a:spcBef>
              <a:spcAft>
                <a:spcPct val="0"/>
              </a:spcAft>
              <a:tabLst>
                <a:tab pos="3240088" algn="ctr"/>
                <a:tab pos="5297488" algn="ctr"/>
              </a:tabLst>
            </a:pPr>
            <a:endParaRPr lang="en-US" sz="1600" b="1" dirty="0">
              <a:solidFill>
                <a:srgbClr val="0F1D60"/>
              </a:solidFill>
              <a:latin typeface="Calibri" pitchFamily="34" charset="0"/>
              <a:cs typeface="Calibri" pitchFamily="34" charset="0"/>
            </a:endParaRPr>
          </a:p>
          <a:p>
            <a:pPr defTabSz="879475" eaLnBrk="0" hangingPunct="0">
              <a:lnSpc>
                <a:spcPts val="1500"/>
              </a:lnSpc>
              <a:spcBef>
                <a:spcPct val="20000"/>
              </a:spcBef>
              <a:tabLst>
                <a:tab pos="3240088" algn="ctr"/>
                <a:tab pos="5297488" algn="ctr"/>
              </a:tabLst>
            </a:pPr>
            <a:r>
              <a:rPr lang="en-US" sz="1600" b="1" dirty="0">
                <a:solidFill>
                  <a:srgbClr val="0F1D60"/>
                </a:solidFill>
                <a:latin typeface="Calibri" pitchFamily="34" charset="0"/>
                <a:cs typeface="Calibri" pitchFamily="34" charset="0"/>
              </a:rPr>
              <a:t>Net </a:t>
            </a:r>
            <a:r>
              <a:rPr lang="en-US" sz="1600" b="1" dirty="0" smtClean="0">
                <a:solidFill>
                  <a:srgbClr val="0F1D60"/>
                </a:solidFill>
                <a:latin typeface="Calibri" pitchFamily="34" charset="0"/>
                <a:cs typeface="Calibri" pitchFamily="34" charset="0"/>
              </a:rPr>
              <a:t>Efficiency        30%                                  </a:t>
            </a:r>
            <a:r>
              <a:rPr lang="en-US" sz="1600" b="1" dirty="0">
                <a:solidFill>
                  <a:srgbClr val="0F1D60"/>
                </a:solidFill>
                <a:latin typeface="Calibri" pitchFamily="34" charset="0"/>
                <a:cs typeface="Calibri" pitchFamily="34" charset="0"/>
              </a:rPr>
              <a:t>35% </a:t>
            </a:r>
            <a:r>
              <a:rPr lang="en-US" sz="1600" b="1" dirty="0" smtClean="0">
                <a:solidFill>
                  <a:srgbClr val="0F1D60"/>
                </a:solidFill>
                <a:latin typeface="Calibri" pitchFamily="34" charset="0"/>
                <a:cs typeface="Calibri" pitchFamily="34" charset="0"/>
              </a:rPr>
              <a:t>                                           36%</a:t>
            </a:r>
            <a:endParaRPr lang="en-US" sz="1600" b="1" dirty="0">
              <a:solidFill>
                <a:srgbClr val="0F1D60"/>
              </a:solidFill>
              <a:latin typeface="Calibri" pitchFamily="34" charset="0"/>
              <a:cs typeface="Calibri" pitchFamily="34" charset="0"/>
            </a:endParaRPr>
          </a:p>
        </p:txBody>
      </p:sp>
      <p:sp>
        <p:nvSpPr>
          <p:cNvPr id="42" name="Rectangle 6"/>
          <p:cNvSpPr>
            <a:spLocks noChangeArrowheads="1"/>
          </p:cNvSpPr>
          <p:nvPr/>
        </p:nvSpPr>
        <p:spPr bwMode="auto">
          <a:xfrm>
            <a:off x="7299013" y="1347788"/>
            <a:ext cx="127000" cy="134937"/>
          </a:xfrm>
          <a:prstGeom prst="rect">
            <a:avLst/>
          </a:prstGeom>
          <a:solidFill>
            <a:schemeClr val="accent5">
              <a:lumMod val="75000"/>
            </a:schemeClr>
          </a:solidFill>
          <a:ln>
            <a:noFill/>
            <a:headEnd/>
            <a:tailEnd/>
          </a:ln>
        </p:spPr>
        <p:style>
          <a:lnRef idx="2">
            <a:schemeClr val="accent1">
              <a:shade val="50000"/>
            </a:schemeClr>
          </a:lnRef>
          <a:fillRef idx="1003">
            <a:schemeClr val="dk2"/>
          </a:fillRef>
          <a:effectRef idx="0">
            <a:schemeClr val="accent1"/>
          </a:effectRef>
          <a:fontRef idx="minor">
            <a:schemeClr val="lt1"/>
          </a:fontRef>
        </p:style>
        <p:txBody>
          <a:bodyPr wrap="none" lIns="125135" tIns="62568" rIns="125135" bIns="62568" anchor="ctr"/>
          <a:lstStyle/>
          <a:p>
            <a:pPr>
              <a:spcBef>
                <a:spcPct val="20000"/>
              </a:spcBef>
            </a:pPr>
            <a:endParaRPr lang="en-US" sz="1600">
              <a:solidFill>
                <a:srgbClr val="0F1D60"/>
              </a:solidFill>
              <a:latin typeface="Tahoma" pitchFamily="-110" charset="0"/>
            </a:endParaRPr>
          </a:p>
        </p:txBody>
      </p:sp>
      <p:sp>
        <p:nvSpPr>
          <p:cNvPr id="43" name="Text Box 15"/>
          <p:cNvSpPr txBox="1">
            <a:spLocks noChangeArrowheads="1"/>
          </p:cNvSpPr>
          <p:nvPr/>
        </p:nvSpPr>
        <p:spPr bwMode="auto">
          <a:xfrm>
            <a:off x="6115051" y="990600"/>
            <a:ext cx="2900362" cy="332433"/>
          </a:xfrm>
          <a:prstGeom prst="rect">
            <a:avLst/>
          </a:prstGeom>
          <a:noFill/>
          <a:ln w="9525">
            <a:noFill/>
            <a:miter lim="800000"/>
            <a:headEnd/>
            <a:tailEnd/>
          </a:ln>
        </p:spPr>
        <p:txBody>
          <a:bodyPr wrap="square" lIns="87924" tIns="43959" rIns="87924" bIns="43959">
            <a:spAutoFit/>
          </a:bodyPr>
          <a:lstStyle/>
          <a:p>
            <a:pPr algn="ctr" defTabSz="879475" eaLnBrk="0" fontAlgn="base" hangingPunct="0">
              <a:lnSpc>
                <a:spcPts val="1938"/>
              </a:lnSpc>
              <a:spcBef>
                <a:spcPct val="20000"/>
              </a:spcBef>
              <a:spcAft>
                <a:spcPct val="0"/>
              </a:spcAft>
            </a:pPr>
            <a:r>
              <a:rPr lang="it-IT" sz="1600" b="1" dirty="0" err="1" smtClean="0">
                <a:solidFill>
                  <a:srgbClr val="0F1D60"/>
                </a:solidFill>
                <a:latin typeface="Calibri" pitchFamily="34" charset="0"/>
                <a:cs typeface="Calibri" pitchFamily="34" charset="0"/>
              </a:rPr>
              <a:t>After</a:t>
            </a:r>
            <a:r>
              <a:rPr lang="it-IT" sz="1600" b="1" dirty="0" smtClean="0">
                <a:solidFill>
                  <a:srgbClr val="0F1D60"/>
                </a:solidFill>
                <a:latin typeface="Calibri" pitchFamily="34" charset="0"/>
                <a:cs typeface="Calibri" pitchFamily="34" charset="0"/>
              </a:rPr>
              <a:t> </a:t>
            </a:r>
            <a:r>
              <a:rPr lang="it-IT" sz="1600" b="1" dirty="0" err="1" smtClean="0">
                <a:solidFill>
                  <a:srgbClr val="0F1D60"/>
                </a:solidFill>
                <a:latin typeface="Calibri" pitchFamily="34" charset="0"/>
                <a:cs typeface="Calibri" pitchFamily="34" charset="0"/>
              </a:rPr>
              <a:t>Further</a:t>
            </a:r>
            <a:r>
              <a:rPr lang="it-IT" sz="1600" b="1" dirty="0" smtClean="0">
                <a:solidFill>
                  <a:srgbClr val="0F1D60"/>
                </a:solidFill>
                <a:latin typeface="Calibri" pitchFamily="34" charset="0"/>
                <a:cs typeface="Calibri" pitchFamily="34" charset="0"/>
              </a:rPr>
              <a:t> </a:t>
            </a:r>
            <a:r>
              <a:rPr lang="it-IT" sz="1600" b="1" dirty="0" err="1" smtClean="0">
                <a:solidFill>
                  <a:srgbClr val="0F1D60"/>
                </a:solidFill>
                <a:latin typeface="Calibri" pitchFamily="34" charset="0"/>
                <a:cs typeface="Calibri" pitchFamily="34" charset="0"/>
              </a:rPr>
              <a:t>Optimization</a:t>
            </a:r>
            <a:endParaRPr lang="it-IT" sz="1600" b="1" dirty="0">
              <a:solidFill>
                <a:srgbClr val="0F1D60"/>
              </a:solidFill>
              <a:latin typeface="Calibri" pitchFamily="34" charset="0"/>
              <a:cs typeface="Calibri" pitchFamily="34" charset="0"/>
            </a:endParaRPr>
          </a:p>
        </p:txBody>
      </p:sp>
      <p:graphicFrame>
        <p:nvGraphicFramePr>
          <p:cNvPr id="46" name="Object 19"/>
          <p:cNvGraphicFramePr>
            <a:graphicFrameLocks noChangeAspect="1"/>
          </p:cNvGraphicFramePr>
          <p:nvPr>
            <p:extLst/>
          </p:nvPr>
        </p:nvGraphicFramePr>
        <p:xfrm>
          <a:off x="7236000" y="2458800"/>
          <a:ext cx="3362585" cy="2552400"/>
        </p:xfrm>
        <a:graphic>
          <a:graphicData uri="http://schemas.openxmlformats.org/drawingml/2006/chart">
            <c:chart xmlns:c="http://schemas.openxmlformats.org/drawingml/2006/chart" xmlns:r="http://schemas.openxmlformats.org/officeDocument/2006/relationships" r:id="rId5"/>
          </a:graphicData>
        </a:graphic>
      </p:graphicFrame>
      <p:sp>
        <p:nvSpPr>
          <p:cNvPr id="5" name="TextBox 4"/>
          <p:cNvSpPr txBox="1"/>
          <p:nvPr/>
        </p:nvSpPr>
        <p:spPr>
          <a:xfrm>
            <a:off x="6629400" y="4271451"/>
            <a:ext cx="380232" cy="276551"/>
          </a:xfrm>
          <a:prstGeom prst="rect">
            <a:avLst/>
          </a:prstGeom>
          <a:noFill/>
        </p:spPr>
        <p:txBody>
          <a:bodyPr wrap="none" rtlCol="0">
            <a:spAutoFit/>
          </a:bodyPr>
          <a:lstStyle/>
          <a:p>
            <a:pPr>
              <a:spcBef>
                <a:spcPts val="600"/>
              </a:spcBef>
              <a:spcAft>
                <a:spcPts val="600"/>
              </a:spcAft>
            </a:pPr>
            <a:r>
              <a:rPr lang="en-US" sz="1197" dirty="0">
                <a:solidFill>
                  <a:schemeClr val="tx2"/>
                </a:solidFill>
                <a:latin typeface="+mn-lt"/>
              </a:rPr>
              <a:t>0,5</a:t>
            </a:r>
            <a:endParaRPr lang="bg-BG" sz="1197" dirty="0" err="1">
              <a:solidFill>
                <a:schemeClr val="tx2"/>
              </a:solidFill>
              <a:latin typeface="+mn-lt"/>
            </a:endParaRPr>
          </a:p>
        </p:txBody>
      </p:sp>
      <p:sp>
        <p:nvSpPr>
          <p:cNvPr id="23" name="TextBox 22"/>
          <p:cNvSpPr txBox="1"/>
          <p:nvPr/>
        </p:nvSpPr>
        <p:spPr>
          <a:xfrm>
            <a:off x="5258568" y="4622022"/>
            <a:ext cx="380232" cy="276551"/>
          </a:xfrm>
          <a:prstGeom prst="rect">
            <a:avLst/>
          </a:prstGeom>
          <a:noFill/>
        </p:spPr>
        <p:txBody>
          <a:bodyPr wrap="none" rtlCol="0">
            <a:spAutoFit/>
          </a:bodyPr>
          <a:lstStyle/>
          <a:p>
            <a:pPr>
              <a:spcBef>
                <a:spcPts val="600"/>
              </a:spcBef>
              <a:spcAft>
                <a:spcPts val="600"/>
              </a:spcAft>
            </a:pPr>
            <a:r>
              <a:rPr lang="en-US" sz="1197" dirty="0" smtClean="0">
                <a:solidFill>
                  <a:schemeClr val="tx2"/>
                </a:solidFill>
                <a:latin typeface="+mn-lt"/>
              </a:rPr>
              <a:t>2,5</a:t>
            </a:r>
            <a:endParaRPr lang="bg-BG" sz="1197" dirty="0" err="1">
              <a:solidFill>
                <a:schemeClr val="tx2"/>
              </a:solidFill>
              <a:latin typeface="+mn-lt"/>
            </a:endParaRPr>
          </a:p>
        </p:txBody>
      </p:sp>
      <p:graphicFrame>
        <p:nvGraphicFramePr>
          <p:cNvPr id="44" name="Object 19"/>
          <p:cNvGraphicFramePr>
            <a:graphicFrameLocks noChangeAspect="1"/>
          </p:cNvGraphicFramePr>
          <p:nvPr>
            <p:extLst>
              <p:ext uri="{D42A27DB-BD31-4B8C-83A1-F6EECF244321}">
                <p14:modId xmlns:p14="http://schemas.microsoft.com/office/powerpoint/2010/main" val="3859223251"/>
              </p:ext>
            </p:extLst>
          </p:nvPr>
        </p:nvGraphicFramePr>
        <p:xfrm>
          <a:off x="5868000" y="2412000"/>
          <a:ext cx="3419496" cy="2595600"/>
        </p:xfrm>
        <a:graphic>
          <a:graphicData uri="http://schemas.openxmlformats.org/drawingml/2006/chart">
            <c:chart xmlns:c="http://schemas.openxmlformats.org/drawingml/2006/chart" xmlns:r="http://schemas.openxmlformats.org/officeDocument/2006/relationships" r:id="rId6"/>
          </a:graphicData>
        </a:graphic>
      </p:graphicFrame>
      <p:sp>
        <p:nvSpPr>
          <p:cNvPr id="2" name="Rectangle 1"/>
          <p:cNvSpPr/>
          <p:nvPr/>
        </p:nvSpPr>
        <p:spPr>
          <a:xfrm>
            <a:off x="8399463" y="4724400"/>
            <a:ext cx="744537" cy="304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bg-BG"/>
          </a:p>
        </p:txBody>
      </p:sp>
      <p:sp>
        <p:nvSpPr>
          <p:cNvPr id="31" name="TextBox 30"/>
          <p:cNvSpPr txBox="1"/>
          <p:nvPr/>
        </p:nvSpPr>
        <p:spPr>
          <a:xfrm>
            <a:off x="3926058" y="2839014"/>
            <a:ext cx="534121" cy="276551"/>
          </a:xfrm>
          <a:prstGeom prst="rect">
            <a:avLst/>
          </a:prstGeom>
          <a:noFill/>
        </p:spPr>
        <p:txBody>
          <a:bodyPr wrap="none" rtlCol="0">
            <a:spAutoFit/>
          </a:bodyPr>
          <a:lstStyle/>
          <a:p>
            <a:pPr>
              <a:spcBef>
                <a:spcPts val="600"/>
              </a:spcBef>
              <a:spcAft>
                <a:spcPts val="600"/>
              </a:spcAft>
            </a:pPr>
            <a:r>
              <a:rPr lang="en-US" sz="1197" b="1" dirty="0" smtClean="0">
                <a:solidFill>
                  <a:schemeClr val="tx2"/>
                </a:solidFill>
                <a:latin typeface="+mn-lt"/>
              </a:rPr>
              <a:t>1 075</a:t>
            </a:r>
            <a:endParaRPr lang="bg-BG" sz="1197" b="1" dirty="0" err="1">
              <a:solidFill>
                <a:schemeClr val="tx2"/>
              </a:solidFill>
              <a:latin typeface="+mn-lt"/>
            </a:endParaRPr>
          </a:p>
        </p:txBody>
      </p:sp>
      <p:sp>
        <p:nvSpPr>
          <p:cNvPr id="34" name="TextBox 33"/>
          <p:cNvSpPr txBox="1"/>
          <p:nvPr/>
        </p:nvSpPr>
        <p:spPr>
          <a:xfrm>
            <a:off x="7963284" y="4350768"/>
            <a:ext cx="458780" cy="276551"/>
          </a:xfrm>
          <a:prstGeom prst="rect">
            <a:avLst/>
          </a:prstGeom>
          <a:noFill/>
        </p:spPr>
        <p:txBody>
          <a:bodyPr wrap="none" rtlCol="0">
            <a:spAutoFit/>
          </a:bodyPr>
          <a:lstStyle/>
          <a:p>
            <a:pPr>
              <a:spcBef>
                <a:spcPts val="600"/>
              </a:spcBef>
              <a:spcAft>
                <a:spcPts val="600"/>
              </a:spcAft>
            </a:pPr>
            <a:r>
              <a:rPr lang="en-US" sz="1197" dirty="0" smtClean="0">
                <a:solidFill>
                  <a:schemeClr val="tx2"/>
                </a:solidFill>
                <a:latin typeface="+mn-lt"/>
              </a:rPr>
              <a:t>0,15</a:t>
            </a:r>
            <a:endParaRPr lang="bg-BG" sz="1197" dirty="0" err="1">
              <a:solidFill>
                <a:schemeClr val="tx2"/>
              </a:solidFill>
              <a:latin typeface="+mn-lt"/>
            </a:endParaRPr>
          </a:p>
        </p:txBody>
      </p:sp>
      <p:sp>
        <p:nvSpPr>
          <p:cNvPr id="35" name="Title 1"/>
          <p:cNvSpPr>
            <a:spLocks noGrp="1"/>
          </p:cNvSpPr>
          <p:nvPr>
            <p:ph type="title"/>
          </p:nvPr>
        </p:nvSpPr>
        <p:spPr>
          <a:xfrm>
            <a:off x="1063625" y="142875"/>
            <a:ext cx="7775575" cy="350865"/>
          </a:xfrm>
        </p:spPr>
        <p:txBody>
          <a:bodyPr/>
          <a:lstStyle/>
          <a:p>
            <a:r>
              <a:rPr lang="en-US" b="1" dirty="0" smtClean="0">
                <a:latin typeface="Calibri" pitchFamily="34" charset="0"/>
              </a:rPr>
              <a:t>Success Indicators – Before, After, and Today</a:t>
            </a:r>
            <a:endParaRPr lang="en-US" dirty="0"/>
          </a:p>
        </p:txBody>
      </p:sp>
    </p:spTree>
    <p:extLst>
      <p:ext uri="{BB962C8B-B14F-4D97-AF65-F5344CB8AC3E}">
        <p14:creationId xmlns:p14="http://schemas.microsoft.com/office/powerpoint/2010/main" val="19819901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i="1" dirty="0" smtClean="0"/>
              <a:t>What benefits to Bulgaria?</a:t>
            </a:r>
            <a:endParaRPr lang="en-US" b="1" i="1" dirty="0"/>
          </a:p>
        </p:txBody>
      </p:sp>
      <p:sp>
        <p:nvSpPr>
          <p:cNvPr id="3" name="Content Placeholder 2"/>
          <p:cNvSpPr>
            <a:spLocks noGrp="1"/>
          </p:cNvSpPr>
          <p:nvPr>
            <p:ph idx="1"/>
          </p:nvPr>
        </p:nvSpPr>
        <p:spPr>
          <a:xfrm>
            <a:off x="411982" y="1069760"/>
            <a:ext cx="8427217" cy="4525962"/>
          </a:xfrm>
        </p:spPr>
        <p:txBody>
          <a:bodyPr/>
          <a:lstStyle/>
          <a:p>
            <a:pPr lvl="2"/>
            <a:r>
              <a:rPr lang="en-US" sz="1800" dirty="0" smtClean="0"/>
              <a:t>Eur 650m of Foreign direct investment in to Bulgaria between 2004-09 just for this one project</a:t>
            </a:r>
            <a:endParaRPr lang="en-US" sz="1800" dirty="0"/>
          </a:p>
          <a:p>
            <a:pPr lvl="2"/>
            <a:r>
              <a:rPr lang="en-US" sz="1800" dirty="0" smtClean="0"/>
              <a:t>No cost to the State Budget</a:t>
            </a:r>
          </a:p>
          <a:p>
            <a:pPr lvl="2"/>
            <a:r>
              <a:rPr lang="en-US" sz="1800" dirty="0" smtClean="0"/>
              <a:t>100% locally sourced fuel hence no security of supply issue or payments to import fuel from other countries</a:t>
            </a:r>
            <a:endParaRPr lang="en-US" sz="1800" dirty="0"/>
          </a:p>
          <a:p>
            <a:pPr lvl="2"/>
            <a:r>
              <a:rPr lang="en-US" sz="1800" dirty="0" smtClean="0"/>
              <a:t>A very reliable fully environmentally complaint large power plant with a useful life of a further 25 years. </a:t>
            </a:r>
          </a:p>
          <a:p>
            <a:pPr lvl="2"/>
            <a:endParaRPr lang="en-US" sz="1800" dirty="0" smtClean="0"/>
          </a:p>
          <a:p>
            <a:pPr lvl="2"/>
            <a:r>
              <a:rPr lang="en-US" sz="1800" dirty="0" smtClean="0"/>
              <a:t>How are such investments possible?</a:t>
            </a:r>
          </a:p>
          <a:p>
            <a:pPr lvl="3"/>
            <a:r>
              <a:rPr lang="en-US" sz="1800" dirty="0" smtClean="0"/>
              <a:t>Predictable revenue streams are the only way to realistically raise project finance in todays environment</a:t>
            </a:r>
          </a:p>
          <a:p>
            <a:pPr lvl="3"/>
            <a:r>
              <a:rPr lang="en-US" sz="1800" dirty="0" smtClean="0"/>
              <a:t>Hence why the Governments of Spain, France, UK and Italy either have or are introducing capacity mechanisms, all with the support of the EU</a:t>
            </a:r>
          </a:p>
          <a:p>
            <a:pPr lvl="3"/>
            <a:r>
              <a:rPr lang="en-US" sz="1800" dirty="0" smtClean="0"/>
              <a:t>UK has just had approved for it to give a contract for differences so a new Nuclear plant can be built, again with EU approval</a:t>
            </a:r>
          </a:p>
          <a:p>
            <a:pPr lvl="3"/>
            <a:r>
              <a:rPr lang="en-US" sz="1800" dirty="0" smtClean="0"/>
              <a:t>HEP the Croatian Utility is offering a 100% PPA for an investor to build a new coal fired plant (</a:t>
            </a:r>
            <a:r>
              <a:rPr lang="en-US" sz="1800" dirty="0" err="1" smtClean="0"/>
              <a:t>Plomen</a:t>
            </a:r>
            <a:r>
              <a:rPr lang="en-US" sz="1800" dirty="0" smtClean="0"/>
              <a:t> C)</a:t>
            </a:r>
          </a:p>
          <a:p>
            <a:pPr lvl="2"/>
            <a:endParaRPr lang="en-US" sz="1800" dirty="0"/>
          </a:p>
          <a:p>
            <a:endParaRPr lang="en-US" sz="1800" dirty="0"/>
          </a:p>
        </p:txBody>
      </p:sp>
    </p:spTree>
    <p:extLst>
      <p:ext uri="{BB962C8B-B14F-4D97-AF65-F5344CB8AC3E}">
        <p14:creationId xmlns:p14="http://schemas.microsoft.com/office/powerpoint/2010/main" val="3817449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itle 1"/>
          <p:cNvSpPr>
            <a:spLocks noGrp="1"/>
          </p:cNvSpPr>
          <p:nvPr>
            <p:ph type="title"/>
          </p:nvPr>
        </p:nvSpPr>
        <p:spPr bwMode="auto">
          <a:noFill/>
          <a:ln>
            <a:miter lim="800000"/>
            <a:headEnd/>
            <a:tailEnd/>
          </a:ln>
        </p:spPr>
        <p:txBody>
          <a:bodyPr vert="horz" wrap="square" lIns="82692" tIns="41346" rIns="82692" bIns="41346" numCol="1" rtlCol="0" anchor="t" anchorCtr="0" compatLnSpc="1">
            <a:prstTxWarp prst="textNoShape">
              <a:avLst/>
            </a:prstTxWarp>
            <a:noAutofit/>
          </a:bodyPr>
          <a:lstStyle/>
          <a:p>
            <a:r>
              <a:rPr lang="en-US" b="1" dirty="0" smtClean="0"/>
              <a:t>How CGME3 is structured to support the investment</a:t>
            </a:r>
            <a:endParaRPr b="1" dirty="0" smtClean="0"/>
          </a:p>
        </p:txBody>
      </p:sp>
      <p:sp>
        <p:nvSpPr>
          <p:cNvPr id="4" name="Text Placeholder 3"/>
          <p:cNvSpPr>
            <a:spLocks noGrp="1"/>
          </p:cNvSpPr>
          <p:nvPr>
            <p:ph type="body" sz="quarter" idx="12"/>
          </p:nvPr>
        </p:nvSpPr>
        <p:spPr/>
        <p:txBody>
          <a:bodyPr/>
          <a:lstStyle/>
          <a:p>
            <a:pPr algn="ctr"/>
            <a:r>
              <a:rPr lang="en-GB" b="1" dirty="0">
                <a:solidFill>
                  <a:schemeClr val="accent1"/>
                </a:solidFill>
                <a:latin typeface="Frutiger Light"/>
              </a:rPr>
              <a:t>Illustrative schematics of </a:t>
            </a:r>
            <a:r>
              <a:rPr lang="en-GB" b="1" dirty="0" smtClean="0">
                <a:solidFill>
                  <a:schemeClr val="accent1"/>
                </a:solidFill>
                <a:latin typeface="Frutiger Light"/>
              </a:rPr>
              <a:t>contracts</a:t>
            </a:r>
            <a:endParaRPr lang="en-GB" b="1" baseline="30000" dirty="0">
              <a:solidFill>
                <a:schemeClr val="accent1"/>
              </a:solidFill>
              <a:latin typeface="Frutiger Light"/>
            </a:endParaRPr>
          </a:p>
        </p:txBody>
      </p:sp>
      <p:sp>
        <p:nvSpPr>
          <p:cNvPr id="43" name="Rectangle 275"/>
          <p:cNvSpPr>
            <a:spLocks noChangeArrowheads="1"/>
          </p:cNvSpPr>
          <p:nvPr/>
        </p:nvSpPr>
        <p:spPr bwMode="auto">
          <a:xfrm>
            <a:off x="3472308" y="1839041"/>
            <a:ext cx="2433392" cy="551282"/>
          </a:xfrm>
          <a:prstGeom prst="rect">
            <a:avLst/>
          </a:prstGeom>
          <a:noFill/>
          <a:ln w="12700" algn="ctr">
            <a:solidFill>
              <a:schemeClr val="accent3"/>
            </a:solidFill>
            <a:round/>
            <a:headEnd/>
            <a:tailEnd/>
          </a:ln>
        </p:spPr>
        <p:txBody>
          <a:bodyPr anchor="ctr"/>
          <a:lstStyle/>
          <a:p>
            <a:pPr fontAlgn="auto">
              <a:spcBef>
                <a:spcPts val="0"/>
              </a:spcBef>
              <a:spcAft>
                <a:spcPts val="0"/>
              </a:spcAft>
              <a:defRPr/>
            </a:pPr>
            <a:r>
              <a:rPr lang="en-GB" sz="1085" b="1" kern="0" dirty="0">
                <a:solidFill>
                  <a:sysClr val="windowText" lastClr="000000"/>
                </a:solidFill>
                <a:latin typeface="+mj-lt"/>
              </a:rPr>
              <a:t>NEK</a:t>
            </a:r>
          </a:p>
        </p:txBody>
      </p:sp>
      <p:sp>
        <p:nvSpPr>
          <p:cNvPr id="44" name="Rectangle 276"/>
          <p:cNvSpPr>
            <a:spLocks noChangeArrowheads="1"/>
          </p:cNvSpPr>
          <p:nvPr/>
        </p:nvSpPr>
        <p:spPr bwMode="auto">
          <a:xfrm>
            <a:off x="632634" y="3116751"/>
            <a:ext cx="2433392" cy="551282"/>
          </a:xfrm>
          <a:prstGeom prst="rect">
            <a:avLst/>
          </a:prstGeom>
          <a:solidFill>
            <a:schemeClr val="accent1"/>
          </a:solidFill>
          <a:ln w="12700" algn="ctr">
            <a:solidFill>
              <a:srgbClr val="00199B"/>
            </a:solidFill>
            <a:round/>
            <a:headEnd/>
            <a:tailEnd/>
          </a:ln>
        </p:spPr>
        <p:txBody>
          <a:bodyPr anchor="ctr"/>
          <a:lstStyle/>
          <a:p>
            <a:pPr fontAlgn="auto">
              <a:spcBef>
                <a:spcPts val="0"/>
              </a:spcBef>
              <a:spcAft>
                <a:spcPts val="0"/>
              </a:spcAft>
              <a:defRPr/>
            </a:pPr>
            <a:r>
              <a:rPr lang="en-GB" sz="1400" b="1" kern="0" dirty="0">
                <a:solidFill>
                  <a:srgbClr val="FFFFFF"/>
                </a:solidFill>
                <a:latin typeface="+mj-lt"/>
              </a:rPr>
              <a:t>CG Operations Bulgaria AD</a:t>
            </a:r>
          </a:p>
        </p:txBody>
      </p:sp>
      <p:sp>
        <p:nvSpPr>
          <p:cNvPr id="45" name="Rectangle 277"/>
          <p:cNvSpPr>
            <a:spLocks noChangeArrowheads="1"/>
          </p:cNvSpPr>
          <p:nvPr/>
        </p:nvSpPr>
        <p:spPr bwMode="auto">
          <a:xfrm>
            <a:off x="632634" y="4727526"/>
            <a:ext cx="2433392" cy="551282"/>
          </a:xfrm>
          <a:prstGeom prst="rect">
            <a:avLst/>
          </a:prstGeom>
          <a:solidFill>
            <a:schemeClr val="accent2"/>
          </a:solidFill>
          <a:ln w="12700" algn="ctr">
            <a:solidFill>
              <a:srgbClr val="00199B"/>
            </a:solidFill>
            <a:round/>
            <a:headEnd/>
            <a:tailEnd/>
          </a:ln>
        </p:spPr>
        <p:txBody>
          <a:bodyPr anchor="ctr"/>
          <a:lstStyle/>
          <a:p>
            <a:pPr fontAlgn="auto">
              <a:spcBef>
                <a:spcPts val="0"/>
              </a:spcBef>
              <a:spcAft>
                <a:spcPts val="0"/>
              </a:spcAft>
              <a:defRPr/>
            </a:pPr>
            <a:r>
              <a:rPr lang="en-GB" sz="1400" b="1" kern="0" dirty="0">
                <a:solidFill>
                  <a:schemeClr val="bg1"/>
                </a:solidFill>
                <a:latin typeface="+mj-lt"/>
              </a:rPr>
              <a:t>ContourGlobal</a:t>
            </a:r>
          </a:p>
        </p:txBody>
      </p:sp>
      <p:sp>
        <p:nvSpPr>
          <p:cNvPr id="46" name="Rectangle 278"/>
          <p:cNvSpPr>
            <a:spLocks noChangeArrowheads="1"/>
          </p:cNvSpPr>
          <p:nvPr/>
        </p:nvSpPr>
        <p:spPr bwMode="auto">
          <a:xfrm>
            <a:off x="6277528" y="3116751"/>
            <a:ext cx="2433392" cy="551282"/>
          </a:xfrm>
          <a:prstGeom prst="rect">
            <a:avLst/>
          </a:prstGeom>
          <a:noFill/>
          <a:ln w="12700" algn="ctr">
            <a:solidFill>
              <a:schemeClr val="accent3"/>
            </a:solidFill>
            <a:round/>
            <a:headEnd/>
            <a:tailEnd/>
          </a:ln>
        </p:spPr>
        <p:txBody>
          <a:bodyPr anchor="ctr"/>
          <a:lstStyle/>
          <a:p>
            <a:pPr fontAlgn="auto">
              <a:spcBef>
                <a:spcPts val="0"/>
              </a:spcBef>
              <a:spcAft>
                <a:spcPts val="0"/>
              </a:spcAft>
              <a:defRPr/>
            </a:pPr>
            <a:r>
              <a:rPr lang="en-GB" sz="1085" kern="0" dirty="0">
                <a:solidFill>
                  <a:sysClr val="windowText" lastClr="000000"/>
                </a:solidFill>
                <a:latin typeface="+mj-lt"/>
              </a:rPr>
              <a:t>Maritsa East Mines</a:t>
            </a:r>
            <a:endParaRPr lang="en-GB" sz="1085" kern="0" baseline="30000" dirty="0">
              <a:solidFill>
                <a:sysClr val="windowText" lastClr="000000"/>
              </a:solidFill>
              <a:latin typeface="+mj-lt"/>
            </a:endParaRPr>
          </a:p>
        </p:txBody>
      </p:sp>
      <p:sp>
        <p:nvSpPr>
          <p:cNvPr id="47" name="Rectangle 279"/>
          <p:cNvSpPr>
            <a:spLocks noChangeArrowheads="1"/>
          </p:cNvSpPr>
          <p:nvPr/>
        </p:nvSpPr>
        <p:spPr bwMode="auto">
          <a:xfrm>
            <a:off x="6277528" y="4727526"/>
            <a:ext cx="2433392" cy="551282"/>
          </a:xfrm>
          <a:prstGeom prst="rect">
            <a:avLst/>
          </a:prstGeom>
          <a:solidFill>
            <a:schemeClr val="accent2"/>
          </a:solidFill>
          <a:ln w="12700" algn="ctr">
            <a:solidFill>
              <a:srgbClr val="00199B"/>
            </a:solidFill>
            <a:round/>
            <a:headEnd/>
            <a:tailEnd/>
          </a:ln>
        </p:spPr>
        <p:txBody>
          <a:bodyPr anchor="ctr"/>
          <a:lstStyle/>
          <a:p>
            <a:pPr fontAlgn="auto">
              <a:spcBef>
                <a:spcPts val="0"/>
              </a:spcBef>
              <a:spcAft>
                <a:spcPts val="0"/>
              </a:spcAft>
              <a:defRPr/>
            </a:pPr>
            <a:r>
              <a:rPr lang="en-GB" sz="1085" kern="0" dirty="0">
                <a:solidFill>
                  <a:sysClr val="windowText" lastClr="000000"/>
                </a:solidFill>
                <a:latin typeface="+mj-lt"/>
              </a:rPr>
              <a:t>Local Limestone Suppliers</a:t>
            </a:r>
            <a:endParaRPr lang="en-GB" sz="1085" kern="0" baseline="30000" dirty="0">
              <a:solidFill>
                <a:sysClr val="windowText" lastClr="000000"/>
              </a:solidFill>
              <a:latin typeface="+mj-lt"/>
            </a:endParaRPr>
          </a:p>
        </p:txBody>
      </p:sp>
      <p:sp>
        <p:nvSpPr>
          <p:cNvPr id="48" name="Rectangle 280"/>
          <p:cNvSpPr>
            <a:spLocks noChangeArrowheads="1"/>
          </p:cNvSpPr>
          <p:nvPr/>
        </p:nvSpPr>
        <p:spPr bwMode="auto">
          <a:xfrm>
            <a:off x="3472308" y="3903475"/>
            <a:ext cx="2433392" cy="551282"/>
          </a:xfrm>
          <a:prstGeom prst="rect">
            <a:avLst/>
          </a:prstGeom>
          <a:solidFill>
            <a:schemeClr val="accent1"/>
          </a:solidFill>
          <a:ln w="12700" algn="ctr">
            <a:solidFill>
              <a:srgbClr val="00199B"/>
            </a:solidFill>
            <a:round/>
            <a:headEnd/>
            <a:tailEnd/>
          </a:ln>
        </p:spPr>
        <p:txBody>
          <a:bodyPr anchor="ctr"/>
          <a:lstStyle/>
          <a:p>
            <a:pPr fontAlgn="auto">
              <a:spcBef>
                <a:spcPts val="0"/>
              </a:spcBef>
              <a:spcAft>
                <a:spcPts val="0"/>
              </a:spcAft>
              <a:defRPr/>
            </a:pPr>
            <a:r>
              <a:rPr lang="en-GB" sz="1400" b="1" kern="0" dirty="0">
                <a:solidFill>
                  <a:srgbClr val="FFFFFF"/>
                </a:solidFill>
                <a:latin typeface="+mj-lt"/>
              </a:rPr>
              <a:t>ContourGlobal Maritsa East 3</a:t>
            </a:r>
          </a:p>
        </p:txBody>
      </p:sp>
      <p:sp>
        <p:nvSpPr>
          <p:cNvPr id="49" name="Rectangle 283"/>
          <p:cNvSpPr>
            <a:spLocks noChangeArrowheads="1"/>
          </p:cNvSpPr>
          <p:nvPr/>
        </p:nvSpPr>
        <p:spPr bwMode="auto">
          <a:xfrm>
            <a:off x="3315825" y="2226661"/>
            <a:ext cx="811130" cy="155048"/>
          </a:xfrm>
          <a:prstGeom prst="rect">
            <a:avLst/>
          </a:prstGeom>
          <a:noFill/>
          <a:ln w="12700" algn="ctr">
            <a:noFill/>
            <a:round/>
            <a:headEnd/>
            <a:tailEnd/>
          </a:ln>
        </p:spPr>
        <p:txBody>
          <a:bodyPr anchor="ctr"/>
          <a:lstStyle/>
          <a:p>
            <a:pPr fontAlgn="auto">
              <a:spcBef>
                <a:spcPts val="0"/>
              </a:spcBef>
              <a:spcAft>
                <a:spcPts val="0"/>
              </a:spcAft>
              <a:defRPr/>
            </a:pPr>
            <a:endParaRPr lang="en-GB" sz="2170" kern="0" dirty="0">
              <a:solidFill>
                <a:sysClr val="windowText" lastClr="000000"/>
              </a:solidFill>
              <a:latin typeface="+mj-lt"/>
            </a:endParaRPr>
          </a:p>
        </p:txBody>
      </p:sp>
      <p:sp>
        <p:nvSpPr>
          <p:cNvPr id="50" name="Rectangle 284"/>
          <p:cNvSpPr>
            <a:spLocks noChangeArrowheads="1"/>
          </p:cNvSpPr>
          <p:nvPr/>
        </p:nvSpPr>
        <p:spPr bwMode="auto">
          <a:xfrm>
            <a:off x="5294122" y="2226661"/>
            <a:ext cx="811130" cy="155048"/>
          </a:xfrm>
          <a:prstGeom prst="rect">
            <a:avLst/>
          </a:prstGeom>
          <a:noFill/>
          <a:ln w="12700" algn="ctr">
            <a:noFill/>
            <a:round/>
            <a:headEnd/>
            <a:tailEnd/>
          </a:ln>
        </p:spPr>
        <p:txBody>
          <a:bodyPr anchor="ctr"/>
          <a:lstStyle/>
          <a:p>
            <a:pPr fontAlgn="auto">
              <a:spcBef>
                <a:spcPts val="0"/>
              </a:spcBef>
              <a:spcAft>
                <a:spcPts val="0"/>
              </a:spcAft>
              <a:defRPr/>
            </a:pPr>
            <a:endParaRPr lang="en-GB" sz="995" kern="0" dirty="0">
              <a:solidFill>
                <a:sysClr val="windowText" lastClr="000000"/>
              </a:solidFill>
              <a:latin typeface="+mj-lt"/>
            </a:endParaRPr>
          </a:p>
        </p:txBody>
      </p:sp>
      <p:cxnSp>
        <p:nvCxnSpPr>
          <p:cNvPr id="8205" name="Straight Arrow Connector 288"/>
          <p:cNvCxnSpPr>
            <a:cxnSpLocks noChangeShapeType="1"/>
          </p:cNvCxnSpPr>
          <p:nvPr/>
        </p:nvCxnSpPr>
        <p:spPr bwMode="auto">
          <a:xfrm rot="10800000" flipV="1">
            <a:off x="1883067" y="2398937"/>
            <a:ext cx="1521767" cy="709201"/>
          </a:xfrm>
          <a:prstGeom prst="straightConnector1">
            <a:avLst/>
          </a:prstGeom>
          <a:noFill/>
          <a:ln w="12700" algn="ctr">
            <a:solidFill>
              <a:srgbClr val="33CCFF"/>
            </a:solidFill>
            <a:prstDash val="dash"/>
            <a:round/>
            <a:headEnd type="triangle" w="med" len="med"/>
            <a:tailEnd type="triangle" w="med" len="med"/>
          </a:ln>
        </p:spPr>
      </p:cxnSp>
      <p:sp>
        <p:nvSpPr>
          <p:cNvPr id="52" name="TextBox 296"/>
          <p:cNvSpPr txBox="1">
            <a:spLocks noChangeArrowheads="1"/>
          </p:cNvSpPr>
          <p:nvPr/>
        </p:nvSpPr>
        <p:spPr bwMode="auto">
          <a:xfrm>
            <a:off x="1760632" y="2327155"/>
            <a:ext cx="816249" cy="568232"/>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Technical</a:t>
            </a:r>
            <a:br>
              <a:rPr lang="en-GB" sz="1085" kern="0" dirty="0">
                <a:solidFill>
                  <a:sysClr val="windowText" lastClr="000000"/>
                </a:solidFill>
                <a:latin typeface="+mj-lt"/>
              </a:rPr>
            </a:br>
            <a:r>
              <a:rPr lang="en-GB" sz="1085" kern="0" dirty="0">
                <a:solidFill>
                  <a:sysClr val="windowText" lastClr="000000"/>
                </a:solidFill>
                <a:latin typeface="+mj-lt"/>
              </a:rPr>
              <a:t>Services</a:t>
            </a:r>
            <a:br>
              <a:rPr lang="en-GB" sz="1085" kern="0" dirty="0">
                <a:solidFill>
                  <a:sysClr val="windowText" lastClr="000000"/>
                </a:solidFill>
                <a:latin typeface="+mj-lt"/>
              </a:rPr>
            </a:br>
            <a:r>
              <a:rPr lang="en-GB" sz="1085" kern="0" dirty="0">
                <a:solidFill>
                  <a:sysClr val="windowText" lastClr="000000"/>
                </a:solidFill>
                <a:latin typeface="+mj-lt"/>
              </a:rPr>
              <a:t>Agreement</a:t>
            </a:r>
          </a:p>
        </p:txBody>
      </p:sp>
      <p:cxnSp>
        <p:nvCxnSpPr>
          <p:cNvPr id="8207" name="Straight Arrow Connector 299"/>
          <p:cNvCxnSpPr>
            <a:cxnSpLocks noChangeShapeType="1"/>
            <a:stCxn id="44" idx="2"/>
            <a:endCxn id="45" idx="0"/>
          </p:cNvCxnSpPr>
          <p:nvPr/>
        </p:nvCxnSpPr>
        <p:spPr bwMode="auto">
          <a:xfrm rot="5400000">
            <a:off x="1318147" y="4197062"/>
            <a:ext cx="1059494" cy="4306"/>
          </a:xfrm>
          <a:prstGeom prst="straightConnector1">
            <a:avLst/>
          </a:prstGeom>
          <a:noFill/>
          <a:ln w="12700" algn="ctr">
            <a:solidFill>
              <a:srgbClr val="33CCFF"/>
            </a:solidFill>
            <a:prstDash val="dash"/>
            <a:round/>
            <a:headEnd type="triangle" w="med" len="med"/>
            <a:tailEnd type="triangle" w="med" len="med"/>
          </a:ln>
        </p:spPr>
      </p:cxnSp>
      <p:sp>
        <p:nvSpPr>
          <p:cNvPr id="54" name="Rectangle 303"/>
          <p:cNvSpPr>
            <a:spLocks noChangeArrowheads="1"/>
          </p:cNvSpPr>
          <p:nvPr/>
        </p:nvSpPr>
        <p:spPr bwMode="auto">
          <a:xfrm>
            <a:off x="2018017" y="4595449"/>
            <a:ext cx="460836" cy="157919"/>
          </a:xfrm>
          <a:prstGeom prst="rect">
            <a:avLst/>
          </a:prstGeom>
          <a:noFill/>
          <a:ln w="12700" algn="ctr">
            <a:noFill/>
            <a:round/>
            <a:headEnd/>
            <a:tailEnd/>
          </a:ln>
        </p:spPr>
        <p:txBody>
          <a:bodyPr anchor="ctr"/>
          <a:lstStyle/>
          <a:p>
            <a:pPr fontAlgn="auto">
              <a:spcBef>
                <a:spcPts val="0"/>
              </a:spcBef>
              <a:spcAft>
                <a:spcPts val="0"/>
              </a:spcAft>
              <a:defRPr/>
            </a:pPr>
            <a:endParaRPr lang="en-GB" sz="2170" kern="0" dirty="0">
              <a:solidFill>
                <a:sysClr val="windowText" lastClr="000000"/>
              </a:solidFill>
              <a:latin typeface="+mj-lt"/>
            </a:endParaRPr>
          </a:p>
        </p:txBody>
      </p:sp>
      <p:sp>
        <p:nvSpPr>
          <p:cNvPr id="55" name="Rectangle 304"/>
          <p:cNvSpPr>
            <a:spLocks noChangeArrowheads="1"/>
          </p:cNvSpPr>
          <p:nvPr/>
        </p:nvSpPr>
        <p:spPr bwMode="auto">
          <a:xfrm>
            <a:off x="2610931" y="4727527"/>
            <a:ext cx="460837" cy="157919"/>
          </a:xfrm>
          <a:prstGeom prst="rect">
            <a:avLst/>
          </a:prstGeom>
          <a:noFill/>
          <a:ln w="12700" algn="ctr">
            <a:noFill/>
            <a:round/>
            <a:headEnd/>
            <a:tailEnd/>
          </a:ln>
        </p:spPr>
        <p:txBody>
          <a:bodyPr anchor="ctr"/>
          <a:lstStyle/>
          <a:p>
            <a:pPr fontAlgn="auto">
              <a:spcBef>
                <a:spcPts val="0"/>
              </a:spcBef>
              <a:spcAft>
                <a:spcPts val="0"/>
              </a:spcAft>
              <a:defRPr/>
            </a:pPr>
            <a:endParaRPr lang="en-GB" sz="2170" kern="0" dirty="0">
              <a:solidFill>
                <a:sysClr val="windowText" lastClr="000000"/>
              </a:solidFill>
              <a:latin typeface="+mj-lt"/>
            </a:endParaRPr>
          </a:p>
        </p:txBody>
      </p:sp>
      <p:sp>
        <p:nvSpPr>
          <p:cNvPr id="56" name="Rectangle 305"/>
          <p:cNvSpPr>
            <a:spLocks noChangeArrowheads="1"/>
          </p:cNvSpPr>
          <p:nvPr/>
        </p:nvSpPr>
        <p:spPr bwMode="auto">
          <a:xfrm>
            <a:off x="6231587" y="4595449"/>
            <a:ext cx="463709" cy="157919"/>
          </a:xfrm>
          <a:prstGeom prst="rect">
            <a:avLst/>
          </a:prstGeom>
          <a:noFill/>
          <a:ln w="12700" algn="ctr">
            <a:noFill/>
            <a:round/>
            <a:headEnd/>
            <a:tailEnd/>
          </a:ln>
        </p:spPr>
        <p:txBody>
          <a:bodyPr anchor="ctr"/>
          <a:lstStyle/>
          <a:p>
            <a:pPr fontAlgn="auto">
              <a:spcBef>
                <a:spcPts val="0"/>
              </a:spcBef>
              <a:spcAft>
                <a:spcPts val="0"/>
              </a:spcAft>
              <a:defRPr/>
            </a:pPr>
            <a:endParaRPr lang="en-GB" sz="2170" kern="0" dirty="0">
              <a:solidFill>
                <a:sysClr val="windowText" lastClr="000000"/>
              </a:solidFill>
              <a:latin typeface="+mj-lt"/>
            </a:endParaRPr>
          </a:p>
        </p:txBody>
      </p:sp>
      <p:sp>
        <p:nvSpPr>
          <p:cNvPr id="57" name="Rectangle 306"/>
          <p:cNvSpPr>
            <a:spLocks noChangeArrowheads="1"/>
          </p:cNvSpPr>
          <p:nvPr/>
        </p:nvSpPr>
        <p:spPr bwMode="auto">
          <a:xfrm>
            <a:off x="6876185" y="4595449"/>
            <a:ext cx="463708" cy="157919"/>
          </a:xfrm>
          <a:prstGeom prst="rect">
            <a:avLst/>
          </a:prstGeom>
          <a:noFill/>
          <a:ln w="12700" algn="ctr">
            <a:noFill/>
            <a:round/>
            <a:headEnd/>
            <a:tailEnd/>
          </a:ln>
        </p:spPr>
        <p:txBody>
          <a:bodyPr anchor="ctr"/>
          <a:lstStyle/>
          <a:p>
            <a:pPr fontAlgn="auto">
              <a:spcBef>
                <a:spcPts val="0"/>
              </a:spcBef>
              <a:spcAft>
                <a:spcPts val="0"/>
              </a:spcAft>
              <a:defRPr/>
            </a:pPr>
            <a:endParaRPr lang="en-GB" sz="2170" kern="0" dirty="0">
              <a:solidFill>
                <a:sysClr val="windowText" lastClr="000000"/>
              </a:solidFill>
              <a:latin typeface="+mj-lt"/>
            </a:endParaRPr>
          </a:p>
        </p:txBody>
      </p:sp>
      <p:cxnSp>
        <p:nvCxnSpPr>
          <p:cNvPr id="8212" name="Straight Connector 312"/>
          <p:cNvCxnSpPr>
            <a:cxnSpLocks noChangeShapeType="1"/>
          </p:cNvCxnSpPr>
          <p:nvPr/>
        </p:nvCxnSpPr>
        <p:spPr bwMode="auto">
          <a:xfrm rot="5400000" flipH="1" flipV="1">
            <a:off x="3178004" y="4400203"/>
            <a:ext cx="195246" cy="356036"/>
          </a:xfrm>
          <a:prstGeom prst="line">
            <a:avLst/>
          </a:prstGeom>
          <a:noFill/>
          <a:ln w="12700" algn="ctr">
            <a:solidFill>
              <a:srgbClr val="33CCFF"/>
            </a:solidFill>
            <a:prstDash val="dash"/>
            <a:round/>
            <a:headEnd type="triangle" w="med" len="med"/>
            <a:tailEnd type="triangle" w="med" len="med"/>
          </a:ln>
        </p:spPr>
      </p:cxnSp>
      <p:cxnSp>
        <p:nvCxnSpPr>
          <p:cNvPr id="8213" name="Straight Connector 317"/>
          <p:cNvCxnSpPr>
            <a:cxnSpLocks noChangeShapeType="1"/>
          </p:cNvCxnSpPr>
          <p:nvPr/>
        </p:nvCxnSpPr>
        <p:spPr bwMode="auto">
          <a:xfrm rot="16200000" flipV="1">
            <a:off x="3195232" y="3596251"/>
            <a:ext cx="178018" cy="356036"/>
          </a:xfrm>
          <a:prstGeom prst="line">
            <a:avLst/>
          </a:prstGeom>
          <a:noFill/>
          <a:ln w="12700" algn="ctr">
            <a:solidFill>
              <a:srgbClr val="33CCFF"/>
            </a:solidFill>
            <a:prstDash val="dash"/>
            <a:round/>
            <a:headEnd type="triangle" w="med" len="med"/>
            <a:tailEnd type="triangle" w="med" len="med"/>
          </a:ln>
        </p:spPr>
      </p:cxnSp>
      <p:cxnSp>
        <p:nvCxnSpPr>
          <p:cNvPr id="8214" name="Straight Connector 319"/>
          <p:cNvCxnSpPr>
            <a:cxnSpLocks noChangeShapeType="1"/>
          </p:cNvCxnSpPr>
          <p:nvPr/>
        </p:nvCxnSpPr>
        <p:spPr bwMode="auto">
          <a:xfrm rot="5400000">
            <a:off x="5985377" y="3618504"/>
            <a:ext cx="198117" cy="325888"/>
          </a:xfrm>
          <a:prstGeom prst="line">
            <a:avLst/>
          </a:prstGeom>
          <a:noFill/>
          <a:ln w="12700" algn="ctr">
            <a:solidFill>
              <a:srgbClr val="33CCFF"/>
            </a:solidFill>
            <a:prstDash val="dash"/>
            <a:round/>
            <a:headEnd type="triangle" w="med" len="med"/>
            <a:tailEnd type="triangle" w="med" len="med"/>
          </a:ln>
        </p:spPr>
      </p:cxnSp>
      <p:sp>
        <p:nvSpPr>
          <p:cNvPr id="61" name="TextBox 320"/>
          <p:cNvSpPr txBox="1">
            <a:spLocks noChangeArrowheads="1"/>
          </p:cNvSpPr>
          <p:nvPr/>
        </p:nvSpPr>
        <p:spPr bwMode="auto">
          <a:xfrm>
            <a:off x="3324751" y="3452689"/>
            <a:ext cx="816249" cy="409599"/>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O&amp;M</a:t>
            </a:r>
          </a:p>
          <a:p>
            <a:pPr fontAlgn="auto">
              <a:spcBef>
                <a:spcPts val="0"/>
              </a:spcBef>
              <a:spcAft>
                <a:spcPts val="0"/>
              </a:spcAft>
              <a:defRPr/>
            </a:pPr>
            <a:r>
              <a:rPr lang="en-GB" sz="1085" kern="0" dirty="0">
                <a:solidFill>
                  <a:sysClr val="windowText" lastClr="000000"/>
                </a:solidFill>
                <a:latin typeface="+mj-lt"/>
              </a:rPr>
              <a:t>Agreement</a:t>
            </a:r>
          </a:p>
        </p:txBody>
      </p:sp>
      <p:sp>
        <p:nvSpPr>
          <p:cNvPr id="62" name="TextBox 324"/>
          <p:cNvSpPr txBox="1">
            <a:spLocks noChangeArrowheads="1"/>
          </p:cNvSpPr>
          <p:nvPr/>
        </p:nvSpPr>
        <p:spPr bwMode="auto">
          <a:xfrm>
            <a:off x="5958818" y="3757042"/>
            <a:ext cx="2044337" cy="726866"/>
          </a:xfrm>
          <a:prstGeom prst="rect">
            <a:avLst/>
          </a:prstGeom>
          <a:noFill/>
          <a:ln w="9525">
            <a:noFill/>
            <a:miter lim="800000"/>
            <a:headEnd/>
            <a:tailEnd/>
          </a:ln>
        </p:spPr>
        <p:txBody>
          <a:bodyPr wrap="square">
            <a:spAutoFit/>
          </a:bodyPr>
          <a:lstStyle/>
          <a:p>
            <a:pPr fontAlgn="auto">
              <a:spcBef>
                <a:spcPts val="0"/>
              </a:spcBef>
              <a:spcAft>
                <a:spcPts val="0"/>
              </a:spcAft>
              <a:defRPr/>
            </a:pPr>
            <a:r>
              <a:rPr lang="en-GB" sz="1085" kern="0" dirty="0">
                <a:solidFill>
                  <a:sysClr val="windowText" lastClr="000000"/>
                </a:solidFill>
                <a:latin typeface="+mj-lt"/>
              </a:rPr>
              <a:t>Lignite Supply Agreement</a:t>
            </a:r>
            <a:br>
              <a:rPr lang="en-GB" sz="1085" kern="0" dirty="0">
                <a:solidFill>
                  <a:sysClr val="windowText" lastClr="000000"/>
                </a:solidFill>
                <a:latin typeface="+mj-lt"/>
              </a:rPr>
            </a:br>
            <a:r>
              <a:rPr lang="en-GB" sz="1085" kern="0" dirty="0">
                <a:solidFill>
                  <a:sysClr val="windowText" lastClr="000000"/>
                </a:solidFill>
                <a:latin typeface="+mj-lt"/>
              </a:rPr>
              <a:t>and Waste Disposal and </a:t>
            </a:r>
            <a:br>
              <a:rPr lang="en-GB" sz="1085" kern="0" dirty="0">
                <a:solidFill>
                  <a:sysClr val="windowText" lastClr="000000"/>
                </a:solidFill>
                <a:latin typeface="+mj-lt"/>
              </a:rPr>
            </a:br>
            <a:r>
              <a:rPr lang="en-GB" sz="1085" kern="0" dirty="0">
                <a:solidFill>
                  <a:sysClr val="windowText" lastClr="000000"/>
                </a:solidFill>
                <a:latin typeface="+mj-lt"/>
              </a:rPr>
              <a:t>Transportation</a:t>
            </a:r>
            <a:br>
              <a:rPr lang="en-GB" sz="1085" kern="0" dirty="0">
                <a:solidFill>
                  <a:sysClr val="windowText" lastClr="000000"/>
                </a:solidFill>
                <a:latin typeface="+mj-lt"/>
              </a:rPr>
            </a:br>
            <a:r>
              <a:rPr lang="en-GB" sz="1085" kern="0" dirty="0">
                <a:solidFill>
                  <a:sysClr val="windowText" lastClr="000000"/>
                </a:solidFill>
                <a:latin typeface="+mj-lt"/>
              </a:rPr>
              <a:t>Agreement</a:t>
            </a:r>
          </a:p>
        </p:txBody>
      </p:sp>
      <p:cxnSp>
        <p:nvCxnSpPr>
          <p:cNvPr id="8217" name="Straight Connector 312"/>
          <p:cNvCxnSpPr>
            <a:cxnSpLocks noChangeShapeType="1"/>
          </p:cNvCxnSpPr>
          <p:nvPr/>
        </p:nvCxnSpPr>
        <p:spPr bwMode="auto">
          <a:xfrm rot="16200000" flipV="1">
            <a:off x="5993991" y="4428198"/>
            <a:ext cx="196681" cy="318710"/>
          </a:xfrm>
          <a:prstGeom prst="line">
            <a:avLst/>
          </a:prstGeom>
          <a:noFill/>
          <a:ln w="12700" algn="ctr">
            <a:solidFill>
              <a:srgbClr val="33CCFF"/>
            </a:solidFill>
            <a:prstDash val="dash"/>
            <a:round/>
            <a:headEnd type="triangle" w="med" len="med"/>
            <a:tailEnd type="triangle" w="med" len="med"/>
          </a:ln>
        </p:spPr>
      </p:cxnSp>
      <p:sp>
        <p:nvSpPr>
          <p:cNvPr id="64" name="TextBox 296"/>
          <p:cNvSpPr txBox="1">
            <a:spLocks noChangeArrowheads="1"/>
          </p:cNvSpPr>
          <p:nvPr/>
        </p:nvSpPr>
        <p:spPr bwMode="auto">
          <a:xfrm>
            <a:off x="3882254" y="2479332"/>
            <a:ext cx="848310" cy="885499"/>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PPA,</a:t>
            </a:r>
            <a:br>
              <a:rPr lang="en-GB" sz="1085" kern="0" dirty="0">
                <a:solidFill>
                  <a:sysClr val="windowText" lastClr="000000"/>
                </a:solidFill>
                <a:latin typeface="+mj-lt"/>
              </a:rPr>
            </a:br>
            <a:r>
              <a:rPr lang="en-GB" sz="1085" kern="0" dirty="0">
                <a:solidFill>
                  <a:sysClr val="windowText" lastClr="000000"/>
                </a:solidFill>
                <a:latin typeface="+mj-lt"/>
              </a:rPr>
              <a:t>Ancillary  </a:t>
            </a:r>
            <a:br>
              <a:rPr lang="en-GB" sz="1085" kern="0" dirty="0">
                <a:solidFill>
                  <a:sysClr val="windowText" lastClr="000000"/>
                </a:solidFill>
                <a:latin typeface="+mj-lt"/>
              </a:rPr>
            </a:br>
            <a:r>
              <a:rPr lang="en-GB" sz="1085" kern="0" dirty="0">
                <a:solidFill>
                  <a:sysClr val="windowText" lastClr="000000"/>
                </a:solidFill>
                <a:latin typeface="+mj-lt"/>
              </a:rPr>
              <a:t>Services </a:t>
            </a:r>
            <a:br>
              <a:rPr lang="en-GB" sz="1085" kern="0" dirty="0">
                <a:solidFill>
                  <a:sysClr val="windowText" lastClr="000000"/>
                </a:solidFill>
                <a:latin typeface="+mj-lt"/>
              </a:rPr>
            </a:br>
            <a:r>
              <a:rPr lang="en-GB" sz="1085" kern="0" dirty="0">
                <a:solidFill>
                  <a:sysClr val="windowText" lastClr="000000"/>
                </a:solidFill>
                <a:latin typeface="+mj-lt"/>
              </a:rPr>
              <a:t>Agreement </a:t>
            </a:r>
            <a:br>
              <a:rPr lang="en-GB" sz="1085" kern="0" dirty="0">
                <a:solidFill>
                  <a:sysClr val="windowText" lastClr="000000"/>
                </a:solidFill>
                <a:latin typeface="+mj-lt"/>
              </a:rPr>
            </a:br>
            <a:r>
              <a:rPr lang="en-GB" sz="1085" kern="0" dirty="0">
                <a:solidFill>
                  <a:sysClr val="windowText" lastClr="000000"/>
                </a:solidFill>
                <a:latin typeface="+mj-lt"/>
              </a:rPr>
              <a:t>and ACMA</a:t>
            </a:r>
          </a:p>
        </p:txBody>
      </p:sp>
      <p:sp>
        <p:nvSpPr>
          <p:cNvPr id="65" name="TextBox 296"/>
          <p:cNvSpPr txBox="1">
            <a:spLocks noChangeArrowheads="1"/>
          </p:cNvSpPr>
          <p:nvPr/>
        </p:nvSpPr>
        <p:spPr bwMode="auto">
          <a:xfrm>
            <a:off x="1065788" y="3998227"/>
            <a:ext cx="816249" cy="568232"/>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Technical</a:t>
            </a:r>
            <a:br>
              <a:rPr lang="en-GB" sz="1085" kern="0" dirty="0">
                <a:solidFill>
                  <a:sysClr val="windowText" lastClr="000000"/>
                </a:solidFill>
                <a:latin typeface="+mj-lt"/>
              </a:rPr>
            </a:br>
            <a:r>
              <a:rPr lang="en-GB" sz="1085" kern="0" dirty="0">
                <a:solidFill>
                  <a:sysClr val="windowText" lastClr="000000"/>
                </a:solidFill>
                <a:latin typeface="+mj-lt"/>
              </a:rPr>
              <a:t>Services</a:t>
            </a:r>
            <a:br>
              <a:rPr lang="en-GB" sz="1085" kern="0" dirty="0">
                <a:solidFill>
                  <a:sysClr val="windowText" lastClr="000000"/>
                </a:solidFill>
                <a:latin typeface="+mj-lt"/>
              </a:rPr>
            </a:br>
            <a:r>
              <a:rPr lang="en-GB" sz="1085" kern="0" dirty="0">
                <a:solidFill>
                  <a:sysClr val="windowText" lastClr="000000"/>
                </a:solidFill>
                <a:latin typeface="+mj-lt"/>
              </a:rPr>
              <a:t>Agreement</a:t>
            </a:r>
          </a:p>
        </p:txBody>
      </p:sp>
      <p:sp>
        <p:nvSpPr>
          <p:cNvPr id="66" name="TextBox 327"/>
          <p:cNvSpPr txBox="1">
            <a:spLocks noChangeArrowheads="1"/>
          </p:cNvSpPr>
          <p:nvPr/>
        </p:nvSpPr>
        <p:spPr bwMode="auto">
          <a:xfrm>
            <a:off x="5300894" y="4517925"/>
            <a:ext cx="816249" cy="568232"/>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Limestone</a:t>
            </a:r>
          </a:p>
          <a:p>
            <a:pPr fontAlgn="auto">
              <a:spcBef>
                <a:spcPts val="0"/>
              </a:spcBef>
              <a:spcAft>
                <a:spcPts val="0"/>
              </a:spcAft>
              <a:defRPr/>
            </a:pPr>
            <a:r>
              <a:rPr lang="en-GB" sz="1085" kern="0" dirty="0">
                <a:solidFill>
                  <a:sysClr val="windowText" lastClr="000000"/>
                </a:solidFill>
                <a:latin typeface="+mj-lt"/>
              </a:rPr>
              <a:t>Supply</a:t>
            </a:r>
          </a:p>
          <a:p>
            <a:pPr fontAlgn="auto">
              <a:spcBef>
                <a:spcPts val="0"/>
              </a:spcBef>
              <a:spcAft>
                <a:spcPts val="0"/>
              </a:spcAft>
              <a:defRPr/>
            </a:pPr>
            <a:r>
              <a:rPr lang="en-GB" sz="1085" kern="0" dirty="0">
                <a:solidFill>
                  <a:sysClr val="windowText" lastClr="000000"/>
                </a:solidFill>
                <a:latin typeface="+mj-lt"/>
              </a:rPr>
              <a:t>Agreement</a:t>
            </a:r>
          </a:p>
        </p:txBody>
      </p:sp>
      <p:cxnSp>
        <p:nvCxnSpPr>
          <p:cNvPr id="8221" name="Elbow Connector 42"/>
          <p:cNvCxnSpPr>
            <a:cxnSpLocks noChangeShapeType="1"/>
            <a:stCxn id="68" idx="1"/>
          </p:cNvCxnSpPr>
          <p:nvPr/>
        </p:nvCxnSpPr>
        <p:spPr bwMode="auto">
          <a:xfrm rot="10800000" flipV="1">
            <a:off x="5345805" y="2766457"/>
            <a:ext cx="931723" cy="1131276"/>
          </a:xfrm>
          <a:prstGeom prst="bentConnector2">
            <a:avLst/>
          </a:prstGeom>
          <a:noFill/>
          <a:ln w="12700" algn="ctr">
            <a:solidFill>
              <a:srgbClr val="33CCFF"/>
            </a:solidFill>
            <a:prstDash val="dash"/>
            <a:round/>
            <a:headEnd type="triangle" w="med" len="med"/>
            <a:tailEnd type="triangle" w="med" len="med"/>
          </a:ln>
        </p:spPr>
      </p:cxnSp>
      <p:sp>
        <p:nvSpPr>
          <p:cNvPr id="68" name="Rectangle 278"/>
          <p:cNvSpPr>
            <a:spLocks noChangeArrowheads="1"/>
          </p:cNvSpPr>
          <p:nvPr/>
        </p:nvSpPr>
        <p:spPr bwMode="auto">
          <a:xfrm>
            <a:off x="6277528" y="2490816"/>
            <a:ext cx="2433392" cy="551282"/>
          </a:xfrm>
          <a:prstGeom prst="rect">
            <a:avLst/>
          </a:prstGeom>
          <a:noFill/>
          <a:ln w="12700" algn="ctr">
            <a:solidFill>
              <a:schemeClr val="accent3"/>
            </a:solidFill>
            <a:round/>
            <a:headEnd/>
            <a:tailEnd/>
          </a:ln>
        </p:spPr>
        <p:txBody>
          <a:bodyPr anchor="ctr"/>
          <a:lstStyle/>
          <a:p>
            <a:pPr fontAlgn="auto">
              <a:spcBef>
                <a:spcPts val="0"/>
              </a:spcBef>
              <a:spcAft>
                <a:spcPts val="0"/>
              </a:spcAft>
              <a:defRPr/>
            </a:pPr>
            <a:r>
              <a:rPr lang="en-GB" sz="1085" kern="0" dirty="0">
                <a:solidFill>
                  <a:sysClr val="windowText" lastClr="000000"/>
                </a:solidFill>
                <a:latin typeface="+mj-lt"/>
              </a:rPr>
              <a:t>Bulgarian Government</a:t>
            </a:r>
          </a:p>
        </p:txBody>
      </p:sp>
      <p:sp>
        <p:nvSpPr>
          <p:cNvPr id="69" name="TextBox 296"/>
          <p:cNvSpPr txBox="1">
            <a:spLocks noChangeArrowheads="1"/>
          </p:cNvSpPr>
          <p:nvPr/>
        </p:nvSpPr>
        <p:spPr bwMode="auto">
          <a:xfrm>
            <a:off x="5440806" y="2419036"/>
            <a:ext cx="776175" cy="409599"/>
          </a:xfrm>
          <a:prstGeom prst="rect">
            <a:avLst/>
          </a:prstGeom>
          <a:noFill/>
          <a:ln w="9525">
            <a:noFill/>
            <a:miter lim="800000"/>
            <a:headEnd/>
            <a:tailEnd/>
          </a:ln>
        </p:spPr>
        <p:txBody>
          <a:bodyPr wrap="none">
            <a:spAutoFit/>
          </a:bodyPr>
          <a:lstStyle/>
          <a:p>
            <a:pPr fontAlgn="auto">
              <a:spcBef>
                <a:spcPts val="0"/>
              </a:spcBef>
              <a:spcAft>
                <a:spcPts val="0"/>
              </a:spcAft>
              <a:defRPr/>
            </a:pPr>
            <a:r>
              <a:rPr lang="en-GB" sz="1085" kern="0" dirty="0">
                <a:solidFill>
                  <a:sysClr val="windowText" lastClr="000000"/>
                </a:solidFill>
                <a:latin typeface="+mj-lt"/>
              </a:rPr>
              <a:t>Letter </a:t>
            </a:r>
            <a:br>
              <a:rPr lang="en-GB" sz="1085" kern="0" dirty="0">
                <a:solidFill>
                  <a:sysClr val="windowText" lastClr="000000"/>
                </a:solidFill>
                <a:latin typeface="+mj-lt"/>
              </a:rPr>
            </a:br>
            <a:r>
              <a:rPr lang="en-GB" sz="1085" kern="0" dirty="0">
                <a:solidFill>
                  <a:sysClr val="windowText" lastClr="000000"/>
                </a:solidFill>
                <a:latin typeface="+mj-lt"/>
              </a:rPr>
              <a:t>of support</a:t>
            </a:r>
          </a:p>
        </p:txBody>
      </p:sp>
      <p:cxnSp>
        <p:nvCxnSpPr>
          <p:cNvPr id="8226" name="Straight Arrow Connector 71"/>
          <p:cNvCxnSpPr>
            <a:cxnSpLocks noChangeShapeType="1"/>
            <a:stCxn id="43" idx="2"/>
            <a:endCxn id="48" idx="0"/>
          </p:cNvCxnSpPr>
          <p:nvPr/>
        </p:nvCxnSpPr>
        <p:spPr bwMode="auto">
          <a:xfrm rot="5400000">
            <a:off x="3931710" y="3146899"/>
            <a:ext cx="1516024" cy="2871"/>
          </a:xfrm>
          <a:prstGeom prst="straightConnector1">
            <a:avLst/>
          </a:prstGeom>
          <a:noFill/>
          <a:ln w="12700" algn="ctr">
            <a:solidFill>
              <a:srgbClr val="33CCFF"/>
            </a:solidFill>
            <a:prstDash val="dash"/>
            <a:round/>
            <a:headEnd type="triangle" w="med" len="med"/>
            <a:tailEnd type="triangle" w="med" len="med"/>
          </a:ln>
        </p:spPr>
      </p:cxnSp>
      <p:sp>
        <p:nvSpPr>
          <p:cNvPr id="39" name="Rectangle 275"/>
          <p:cNvSpPr>
            <a:spLocks noChangeArrowheads="1"/>
          </p:cNvSpPr>
          <p:nvPr/>
        </p:nvSpPr>
        <p:spPr bwMode="auto">
          <a:xfrm>
            <a:off x="3610129" y="5378327"/>
            <a:ext cx="2433392" cy="551282"/>
          </a:xfrm>
          <a:prstGeom prst="rect">
            <a:avLst/>
          </a:prstGeom>
          <a:noFill/>
          <a:ln w="12700" algn="ctr">
            <a:solidFill>
              <a:schemeClr val="accent3"/>
            </a:solidFill>
            <a:round/>
            <a:headEnd/>
            <a:tailEnd/>
          </a:ln>
        </p:spPr>
        <p:txBody>
          <a:bodyPr anchor="ctr"/>
          <a:lstStyle/>
          <a:p>
            <a:pPr fontAlgn="auto">
              <a:spcBef>
                <a:spcPts val="0"/>
              </a:spcBef>
              <a:spcAft>
                <a:spcPts val="0"/>
              </a:spcAft>
              <a:defRPr/>
            </a:pPr>
            <a:r>
              <a:rPr lang="en-GB" sz="1085" kern="0" dirty="0" err="1">
                <a:solidFill>
                  <a:sysClr val="windowText" lastClr="000000"/>
                </a:solidFill>
                <a:latin typeface="+mj-lt"/>
              </a:rPr>
              <a:t>SocGen</a:t>
            </a:r>
            <a:r>
              <a:rPr lang="en-GB" sz="1085" kern="0" dirty="0">
                <a:solidFill>
                  <a:sysClr val="windowText" lastClr="000000"/>
                </a:solidFill>
                <a:latin typeface="+mj-lt"/>
              </a:rPr>
              <a:t> – EUR 450 </a:t>
            </a:r>
            <a:r>
              <a:rPr lang="en-GB" sz="1085" kern="0" dirty="0" err="1">
                <a:solidFill>
                  <a:sysClr val="windowText" lastClr="000000"/>
                </a:solidFill>
                <a:latin typeface="+mj-lt"/>
              </a:rPr>
              <a:t>mln</a:t>
            </a:r>
            <a:r>
              <a:rPr lang="en-GB" sz="1085" kern="0" dirty="0">
                <a:solidFill>
                  <a:sysClr val="windowText" lastClr="000000"/>
                </a:solidFill>
                <a:latin typeface="+mj-lt"/>
              </a:rPr>
              <a:t> Loan</a:t>
            </a:r>
          </a:p>
          <a:p>
            <a:pPr fontAlgn="auto">
              <a:spcBef>
                <a:spcPts val="0"/>
              </a:spcBef>
              <a:spcAft>
                <a:spcPts val="0"/>
              </a:spcAft>
              <a:defRPr/>
            </a:pPr>
            <a:r>
              <a:rPr lang="en-GB" sz="1085" kern="0" dirty="0">
                <a:solidFill>
                  <a:sysClr val="windowText" lastClr="000000"/>
                </a:solidFill>
                <a:latin typeface="+mj-lt"/>
              </a:rPr>
              <a:t>Fully Guaranteed by SACE</a:t>
            </a:r>
          </a:p>
        </p:txBody>
      </p:sp>
      <p:cxnSp>
        <p:nvCxnSpPr>
          <p:cNvPr id="40" name="Straight Arrow Connector 71"/>
          <p:cNvCxnSpPr>
            <a:cxnSpLocks noChangeShapeType="1"/>
          </p:cNvCxnSpPr>
          <p:nvPr/>
        </p:nvCxnSpPr>
        <p:spPr bwMode="auto">
          <a:xfrm flipH="1">
            <a:off x="4826108" y="4454759"/>
            <a:ext cx="716" cy="919304"/>
          </a:xfrm>
          <a:prstGeom prst="straightConnector1">
            <a:avLst/>
          </a:prstGeom>
          <a:noFill/>
          <a:ln w="12700" algn="ctr">
            <a:solidFill>
              <a:srgbClr val="33CCFF"/>
            </a:solidFill>
            <a:prstDash val="dash"/>
            <a:round/>
            <a:headEnd type="triangle" w="med" len="med"/>
            <a:tailEnd type="triangle" w="med" len="med"/>
          </a:ln>
        </p:spPr>
      </p:cxnSp>
    </p:spTree>
    <p:extLst>
      <p:ext uri="{BB962C8B-B14F-4D97-AF65-F5344CB8AC3E}">
        <p14:creationId xmlns:p14="http://schemas.microsoft.com/office/powerpoint/2010/main" val="23679276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Financial Deficit of the Energy System – Strategy?</a:t>
            </a:r>
            <a:endParaRPr lang="en-US" b="1" dirty="0"/>
          </a:p>
        </p:txBody>
      </p:sp>
      <p:sp>
        <p:nvSpPr>
          <p:cNvPr id="3" name="Content Placeholder 2"/>
          <p:cNvSpPr>
            <a:spLocks noGrp="1"/>
          </p:cNvSpPr>
          <p:nvPr>
            <p:ph idx="1"/>
          </p:nvPr>
        </p:nvSpPr>
        <p:spPr>
          <a:xfrm>
            <a:off x="311499" y="1305184"/>
            <a:ext cx="8612945" cy="4525962"/>
          </a:xfrm>
        </p:spPr>
        <p:txBody>
          <a:bodyPr/>
          <a:lstStyle/>
          <a:p>
            <a:pPr marL="230187" lvl="3" indent="0">
              <a:buNone/>
            </a:pPr>
            <a:r>
              <a:rPr lang="en-US" sz="1600" dirty="0" smtClean="0">
                <a:latin typeface="Calibri" panose="020F0502020204030204" pitchFamily="34" charset="0"/>
              </a:rPr>
              <a:t>The problems in the energy sector are widely discussed and reported. Most of these problems lead to a situation where NEK has expenses significantly in excess of its income. While there is lots of discussion there is little action, decisive action has frozen by political paralysis for almost 2 years</a:t>
            </a:r>
          </a:p>
          <a:p>
            <a:pPr marL="230187" lvl="3" indent="0">
              <a:buNone/>
            </a:pPr>
            <a:endParaRPr lang="en-US" sz="1600" b="1" dirty="0" smtClean="0">
              <a:latin typeface="Calibri" panose="020F0502020204030204" pitchFamily="34" charset="0"/>
            </a:endParaRPr>
          </a:p>
          <a:p>
            <a:pPr marL="230187" lvl="3" indent="0">
              <a:buNone/>
            </a:pPr>
            <a:r>
              <a:rPr lang="en-US" sz="1600" b="1" dirty="0" smtClean="0">
                <a:latin typeface="Calibri" panose="020F0502020204030204" pitchFamily="34" charset="0"/>
              </a:rPr>
              <a:t>What needs to be done is obvious:</a:t>
            </a:r>
            <a:endParaRPr lang="en-US" sz="1600" b="1" dirty="0">
              <a:latin typeface="Calibri" panose="020F0502020204030204" pitchFamily="34" charset="0"/>
            </a:endParaRPr>
          </a:p>
          <a:p>
            <a:pPr lvl="3">
              <a:buFont typeface="+mj-lt"/>
              <a:buAutoNum type="arabicPeriod"/>
            </a:pPr>
            <a:r>
              <a:rPr lang="en-US" sz="1600" dirty="0" smtClean="0">
                <a:latin typeface="Calibri" panose="020F0502020204030204" pitchFamily="34" charset="0"/>
              </a:rPr>
              <a:t>Shut down </a:t>
            </a:r>
            <a:r>
              <a:rPr lang="en-US" sz="1600" dirty="0">
                <a:latin typeface="Calibri" panose="020F0502020204030204" pitchFamily="34" charset="0"/>
              </a:rPr>
              <a:t>the old environmentally non complainant </a:t>
            </a:r>
            <a:r>
              <a:rPr lang="en-US" sz="1600" dirty="0" smtClean="0">
                <a:latin typeface="Calibri" panose="020F0502020204030204" pitchFamily="34" charset="0"/>
              </a:rPr>
              <a:t>plants that are expensive and not needed</a:t>
            </a:r>
          </a:p>
          <a:p>
            <a:pPr lvl="3">
              <a:buFont typeface="+mj-lt"/>
              <a:buAutoNum type="arabicPeriod"/>
            </a:pPr>
            <a:r>
              <a:rPr lang="en-US" sz="1600" dirty="0" smtClean="0">
                <a:latin typeface="Calibri" panose="020F0502020204030204" pitchFamily="34" charset="0"/>
              </a:rPr>
              <a:t>Introduce more transparency in the power sales of the state-owned plants so that large profits are not transferred to middle men taking much needed liquidity out of the power sector</a:t>
            </a:r>
          </a:p>
          <a:p>
            <a:pPr lvl="3">
              <a:buFont typeface="+mj-lt"/>
              <a:buAutoNum type="arabicPeriod"/>
            </a:pPr>
            <a:r>
              <a:rPr lang="en-US" sz="1600" dirty="0" smtClean="0">
                <a:latin typeface="Calibri" panose="020F0502020204030204" pitchFamily="34" charset="0"/>
              </a:rPr>
              <a:t>A way needs to be found to reduce </a:t>
            </a:r>
            <a:r>
              <a:rPr lang="en-US" sz="1600" dirty="0">
                <a:latin typeface="Calibri" panose="020F0502020204030204" pitchFamily="34" charset="0"/>
              </a:rPr>
              <a:t>the </a:t>
            </a:r>
            <a:r>
              <a:rPr lang="en-US" sz="1600" dirty="0" smtClean="0">
                <a:latin typeface="Calibri" panose="020F0502020204030204" pitchFamily="34" charset="0"/>
              </a:rPr>
              <a:t>burden on the sector of </a:t>
            </a:r>
            <a:r>
              <a:rPr lang="en-US" sz="1600" dirty="0">
                <a:latin typeface="Calibri" panose="020F0502020204030204" pitchFamily="34" charset="0"/>
              </a:rPr>
              <a:t>the </a:t>
            </a:r>
            <a:r>
              <a:rPr lang="en-US" sz="1600" dirty="0" smtClean="0">
                <a:latin typeface="Calibri" panose="020F0502020204030204" pitchFamily="34" charset="0"/>
              </a:rPr>
              <a:t>excessive RES capacities caused by the lack of control of the state of the amount added in a short space of time </a:t>
            </a:r>
          </a:p>
          <a:p>
            <a:pPr lvl="3">
              <a:buFont typeface="+mj-lt"/>
              <a:buAutoNum type="arabicPeriod"/>
            </a:pPr>
            <a:r>
              <a:rPr lang="en-US" sz="1600" dirty="0" smtClean="0">
                <a:latin typeface="Calibri" panose="020F0502020204030204" pitchFamily="34" charset="0"/>
              </a:rPr>
              <a:t>Gradually increase  </a:t>
            </a:r>
            <a:r>
              <a:rPr lang="en-US" sz="1600" dirty="0">
                <a:latin typeface="Calibri" panose="020F0502020204030204" pitchFamily="34" charset="0"/>
              </a:rPr>
              <a:t>end user prices </a:t>
            </a:r>
            <a:r>
              <a:rPr lang="en-US" sz="1600" dirty="0" smtClean="0">
                <a:latin typeface="Calibri" panose="020F0502020204030204" pitchFamily="34" charset="0"/>
              </a:rPr>
              <a:t>to a sustainable level while protecting the energy poor</a:t>
            </a:r>
          </a:p>
          <a:p>
            <a:pPr lvl="3">
              <a:buFont typeface="+mj-lt"/>
              <a:buAutoNum type="arabicPeriod"/>
            </a:pPr>
            <a:r>
              <a:rPr lang="en-US" sz="1600" dirty="0">
                <a:latin typeface="Calibri" panose="020F0502020204030204" pitchFamily="34" charset="0"/>
              </a:rPr>
              <a:t>Work with </a:t>
            </a:r>
            <a:r>
              <a:rPr lang="en-US" sz="1600" dirty="0" smtClean="0">
                <a:latin typeface="Calibri" panose="020F0502020204030204" pitchFamily="34" charset="0"/>
              </a:rPr>
              <a:t>the plants with PPA’s to find agree measures to </a:t>
            </a:r>
            <a:r>
              <a:rPr lang="en-US" sz="1600" dirty="0">
                <a:latin typeface="Calibri" panose="020F0502020204030204" pitchFamily="34" charset="0"/>
              </a:rPr>
              <a:t>reduce the short term burden on </a:t>
            </a:r>
            <a:r>
              <a:rPr lang="en-US" sz="1600" dirty="0" smtClean="0">
                <a:latin typeface="Calibri" panose="020F0502020204030204" pitchFamily="34" charset="0"/>
              </a:rPr>
              <a:t>NEK</a:t>
            </a:r>
            <a:endParaRPr lang="en-US" sz="1600" dirty="0">
              <a:latin typeface="Calibri" panose="020F0502020204030204" pitchFamily="34" charset="0"/>
            </a:endParaRPr>
          </a:p>
          <a:p>
            <a:pPr marL="230187" lvl="3" indent="0">
              <a:buNone/>
            </a:pPr>
            <a:r>
              <a:rPr lang="en-US" sz="1600" b="1" dirty="0" smtClean="0">
                <a:latin typeface="Calibri" panose="020F0502020204030204" pitchFamily="34" charset="0"/>
              </a:rPr>
              <a:t>What needs to be done is obvious but that does not mean it is easy to do</a:t>
            </a:r>
          </a:p>
          <a:p>
            <a:pPr marL="230187" lvl="3" indent="0">
              <a:buNone/>
            </a:pPr>
            <a:endParaRPr lang="en-US" sz="1600" b="1" dirty="0">
              <a:latin typeface="Calibri" panose="020F0502020204030204" pitchFamily="34" charset="0"/>
            </a:endParaRPr>
          </a:p>
          <a:p>
            <a:pPr marL="230187" lvl="3" indent="0">
              <a:buNone/>
            </a:pPr>
            <a:r>
              <a:rPr lang="en-US" sz="1600" b="1" dirty="0" smtClean="0">
                <a:latin typeface="Calibri" panose="020F0502020204030204" pitchFamily="34" charset="0"/>
              </a:rPr>
              <a:t>CGME3 is only a small part of the problem and hence can only be a small part of the solution</a:t>
            </a:r>
            <a:endParaRPr lang="en-US" sz="1600" b="1" dirty="0">
              <a:latin typeface="Calibri" panose="020F0502020204030204" pitchFamily="34" charset="0"/>
            </a:endParaRPr>
          </a:p>
        </p:txBody>
      </p:sp>
    </p:spTree>
    <p:extLst>
      <p:ext uri="{BB962C8B-B14F-4D97-AF65-F5344CB8AC3E}">
        <p14:creationId xmlns:p14="http://schemas.microsoft.com/office/powerpoint/2010/main" val="2999758747"/>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DSMENUDOCLEVELBTNSTATES" val="&lt;btnStates&gt;&lt;btn tag=&quot;1001&quot; state=&quot;UP&quot;/&gt;&lt;/btnStates&gt;&#10;"/>
  <p:tag name="TAGS" val="&lt;tags&gt;&lt;tag n=&quot;ColorScheme&quot; v=&quot;0&quot; /&gt;&lt;tag n=&quot;FssSaveTime&quot; v=&quot;12:00:00 AM&quot; /&gt;&lt;tag n=&quot;FssPath&quot; v=&quot;&quot; /&gt;&lt;tag n=&quot;FssId&quot; v=&quot;&quot; /&gt;&lt;tag n=&quot;FssVersion&quot; v=&quot;&quot; /&gt;&lt;tag n=&quot;Disclaimers&quot; v=&quot;&quot; /&gt;&lt;tag n=&quot;Language&quot; v=&quot;ENG&quot; /&gt;&lt;tag n=&quot;DatePrefix&quot; v=&quot;True&quot; /&gt;&lt;tag n=&quot;Date&quot; v=&quot;July 2011&quot; /&gt;&lt;tag n=&quot;OrgPrefix&quot; v=&quot;True&quot; /&gt;&lt;tag n=&quot;OrgUnit&quot; v=&quot;&quot; /&gt;&lt;tag n=&quot;ProdPrefix&quot; v=&quot;True&quot; /&gt;&lt;tag n=&quot;ProducedBy&quot; v=&quot;&quot; /&gt;&lt;tag n=&quot;DisclaimerVer&quot; v=&quot;84&quot; /&gt;&lt;tag n=&quot;Confidential&quot; v=&quot;False&quot; /&gt;&lt;tag n=&quot;Draft&quot; v=&quot;False&quot; /&gt;&lt;tag n=&quot;Internal&quot; v=&quot;False&quot; /&gt;&lt;tag n=&quot;HasFilename&quot; v=&quot;True&quot; /&gt;&lt;tag n=&quot;HasDate&quot; v=&quot;True&quot; /&gt;&lt;tag n=&quot;HasTime&quot; v=&quot;True&quot; /&gt;&lt;tag n=&quot;XlPalette&quot; v=&quot;6830080,16711680,9592887,12948158,5811189,16048295,6645705,9816998,0,11507777,13225427,10921638,5362431,15121561,13225427,13225427,9592887,8210719,12419407,10921638,11507777,13225427,15121561,5811189,6645705,7519396,16048295,12948158,9159928,9816998,8248831,2541567,9159928,12115395,14202579,16313028,11720699,13746866,11069951,11974635,6664438,7453320,15848841,7519396,4274370,16777215,2541567,16777215,14409699,11627944,15725045,16777215,10921638,8248831,10133930,8210719&quot; /&gt;&lt;/tags&gt;"/>
</p:tagLst>
</file>

<file path=ppt/tags/tag10.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1.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2.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3.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4.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5.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6.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7.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8.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19.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2.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20.xml><?xml version="1.0" encoding="utf-8"?>
<p:tagLst xmlns:a="http://schemas.openxmlformats.org/drawingml/2006/main" xmlns:r="http://schemas.openxmlformats.org/officeDocument/2006/relationships" xmlns:p="http://schemas.openxmlformats.org/presentationml/2006/main">
  <p:tag name="TAGS" val="&lt;tags&gt;&lt;tag n=&quot;name&quot; v=&quot;BasicText&quot; /&gt;&lt;tag n=&quot;id&quot; v=&quot;6&quot; /&gt;&lt;/tags&gt;"/>
</p:tagLst>
</file>

<file path=ppt/tags/tag3.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4.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5.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6.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7.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8.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ags/tag9.xml><?xml version="1.0" encoding="utf-8"?>
<p:tagLst xmlns:a="http://schemas.openxmlformats.org/drawingml/2006/main" xmlns:r="http://schemas.openxmlformats.org/officeDocument/2006/relationships" xmlns:p="http://schemas.openxmlformats.org/presentationml/2006/main">
  <p:tag name="MASTER_ITEM" val="MASTER_ITEM"/>
  <p:tag name="SLIDE_TYPE_NAME" val="Three Vertical Boxes (10pt) - Medium and Small"/>
</p:tagLst>
</file>

<file path=ppt/theme/theme1.xml><?xml version="1.0" encoding="utf-8"?>
<a:theme xmlns:a="http://schemas.openxmlformats.org/drawingml/2006/main" name="FlysheetAndBody">
  <a:themeElements>
    <a:clrScheme name="Custom 95">
      <a:dk1>
        <a:srgbClr val="000000"/>
      </a:dk1>
      <a:lt1>
        <a:srgbClr val="FFFFFF"/>
      </a:lt1>
      <a:dk2>
        <a:srgbClr val="1F497D"/>
      </a:dk2>
      <a:lt2>
        <a:srgbClr val="C8C1BC"/>
      </a:lt2>
      <a:accent1>
        <a:srgbClr val="255B89"/>
      </a:accent1>
      <a:accent2>
        <a:srgbClr val="4F81BD"/>
      </a:accent2>
      <a:accent3>
        <a:srgbClr val="A6A6A6"/>
      </a:accent3>
      <a:accent4>
        <a:srgbClr val="4198AF"/>
      </a:accent4>
      <a:accent5>
        <a:srgbClr val="D3CDC9"/>
      </a:accent5>
      <a:accent6>
        <a:srgbClr val="99BCE6"/>
      </a:accent6>
      <a:hlink>
        <a:srgbClr val="9D0E2D"/>
      </a:hlink>
      <a:folHlink>
        <a:srgbClr val="6CCBED"/>
      </a:folHlink>
    </a:clrScheme>
    <a:fontScheme name="FlysheetAndBody">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altLang="en-US" sz="1200" b="0" i="0" u="none" strike="noStrike" cap="none" normalizeH="0" baseline="0" smtClean="0">
            <a:ln>
              <a:noFill/>
            </a:ln>
            <a:solidFill>
              <a:schemeClr val="tx1"/>
            </a:solidFill>
            <a:effectLst/>
            <a:latin typeface="Calibri" pitchFamily="34" charset="0"/>
          </a:defRPr>
        </a:defPPr>
      </a:lstStyle>
    </a:spDef>
    <a:lnDef>
      <a:spPr bwMode="auto">
        <a:xfrm>
          <a:off x="0" y="0"/>
          <a:ext cx="1" cy="1"/>
        </a:xfrm>
        <a:custGeom>
          <a:avLst/>
          <a:gdLst/>
          <a:ahLst/>
          <a:cxnLst/>
          <a:rect l="0" t="0" r="0" b="0"/>
          <a:pathLst/>
        </a:custGeom>
        <a:solidFill>
          <a:schemeClr val="accent1"/>
        </a:solidFill>
        <a:ln w="635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46800" tIns="64800" rIns="46800" bIns="64800" numCol="1" anchor="ctr" anchorCtr="0" compatLnSpc="1">
        <a:prstTxWarp prst="textNoShape">
          <a:avLst/>
        </a:prstTxWarp>
      </a:bodyPr>
      <a:lstStyle>
        <a:defPPr marL="0" marR="0" indent="0" algn="ctr" defTabSz="728663" rtl="0" eaLnBrk="1" fontAlgn="base" latinLnBrk="0" hangingPunct="1">
          <a:lnSpc>
            <a:spcPct val="95000"/>
          </a:lnSpc>
          <a:spcBef>
            <a:spcPct val="0"/>
          </a:spcBef>
          <a:spcAft>
            <a:spcPct val="0"/>
          </a:spcAft>
          <a:buClr>
            <a:schemeClr val="bg1"/>
          </a:buClr>
          <a:buSzTx/>
          <a:buFontTx/>
          <a:buNone/>
          <a:tabLst>
            <a:tab pos="4286250" algn="l"/>
          </a:tabLst>
          <a:defRPr kumimoji="0" lang="en-US" altLang="en-US" sz="1200" b="0" i="0" u="none" strike="noStrike" cap="none" normalizeH="0" baseline="0" smtClean="0">
            <a:ln>
              <a:noFill/>
            </a:ln>
            <a:solidFill>
              <a:schemeClr val="tx1"/>
            </a:solidFill>
            <a:effectLst/>
            <a:latin typeface="Calibri" pitchFamily="34" charset="0"/>
          </a:defRPr>
        </a:defPPr>
      </a:lstStyle>
    </a:lnDef>
  </a:objectDefaults>
  <a:extraClrSchemeLst>
    <a:extraClrScheme>
      <a:clrScheme name="FlysheetAndBody 1">
        <a:dk1>
          <a:srgbClr val="000000"/>
        </a:dk1>
        <a:lt1>
          <a:srgbClr val="FFFFFF"/>
        </a:lt1>
        <a:dk2>
          <a:srgbClr val="1F497D"/>
        </a:dk2>
        <a:lt2>
          <a:srgbClr val="C8C1BC"/>
        </a:lt2>
        <a:accent1>
          <a:srgbClr val="255B89"/>
        </a:accent1>
        <a:accent2>
          <a:srgbClr val="91867E"/>
        </a:accent2>
        <a:accent3>
          <a:srgbClr val="FFFFFF"/>
        </a:accent3>
        <a:accent4>
          <a:srgbClr val="000000"/>
        </a:accent4>
        <a:accent5>
          <a:srgbClr val="ACB5C4"/>
        </a:accent5>
        <a:accent6>
          <a:srgbClr val="837972"/>
        </a:accent6>
        <a:hlink>
          <a:srgbClr val="9D0E2D"/>
        </a:hlink>
        <a:folHlink>
          <a:srgbClr val="6CCBE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24339</TotalTime>
  <Words>1276</Words>
  <Application>Microsoft Office PowerPoint</Application>
  <PresentationFormat>On-screen Show (4:3)</PresentationFormat>
  <Paragraphs>191</Paragraphs>
  <Slides>9</Slides>
  <Notes>6</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FlysheetAndBody</vt:lpstr>
      <vt:lpstr>ContourGlobal Maritsa East 3 – Energy security for Bulgaria – Clean Coal</vt:lpstr>
      <vt:lpstr>ContourGlobal at a Glance</vt:lpstr>
      <vt:lpstr>Global Footprint  with Presence in 20 Countries and 4 Continents </vt:lpstr>
      <vt:lpstr>ContourGlobal Maritsa East 3 TPP - Project History</vt:lpstr>
      <vt:lpstr>ContourGlobal Maritsa East 3 TPP - Today</vt:lpstr>
      <vt:lpstr>Success Indicators – Before, After, and Today</vt:lpstr>
      <vt:lpstr>What benefits to Bulgaria?</vt:lpstr>
      <vt:lpstr>How CGME3 is structured to support the investment</vt:lpstr>
      <vt:lpstr>Financial Deficit of the Energy System – Strategy?</vt:lpstr>
    </vt:vector>
  </TitlesOfParts>
  <Company>Credit Suisse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Xhafa, Ina [IBD]</dc:creator>
  <cp:lastModifiedBy>user</cp:lastModifiedBy>
  <cp:revision>1809</cp:revision>
  <cp:lastPrinted>2014-04-09T19:54:54Z</cp:lastPrinted>
  <dcterms:created xsi:type="dcterms:W3CDTF">2014-04-04T19:31:06Z</dcterms:created>
  <dcterms:modified xsi:type="dcterms:W3CDTF">2014-10-29T07:21:58Z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ocType">
    <vt:i4>5</vt:i4>
  </property>
  <property fmtid="{D5CDD505-2E9C-101B-9397-08002B2CF9AE}" pid="3" name="Project">
    <vt:lpwstr>CONDOMINIUM2014</vt:lpwstr>
  </property>
  <property fmtid="{D5CDD505-2E9C-101B-9397-08002B2CF9AE}" pid="4" name="DocTopsCleaned">
    <vt:lpwstr>True</vt:lpwstr>
  </property>
  <property fmtid="{D5CDD505-2E9C-101B-9397-08002B2CF9AE}" pid="5" name="ShowHideDoctop">
    <vt:lpwstr>False</vt:lpwstr>
  </property>
</Properties>
</file>