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1" r:id="rId4"/>
    <p:sldId id="313" r:id="rId5"/>
    <p:sldId id="298" r:id="rId6"/>
    <p:sldId id="281" r:id="rId7"/>
    <p:sldId id="257" r:id="rId8"/>
    <p:sldId id="272" r:id="rId9"/>
    <p:sldId id="273" r:id="rId10"/>
    <p:sldId id="299" r:id="rId11"/>
    <p:sldId id="304" r:id="rId12"/>
    <p:sldId id="306" r:id="rId13"/>
    <p:sldId id="300" r:id="rId14"/>
    <p:sldId id="303" r:id="rId15"/>
    <p:sldId id="309" r:id="rId16"/>
    <p:sldId id="302" r:id="rId17"/>
    <p:sldId id="307" r:id="rId18"/>
    <p:sldId id="297" r:id="rId19"/>
    <p:sldId id="310" r:id="rId20"/>
    <p:sldId id="259" r:id="rId21"/>
    <p:sldId id="296" r:id="rId22"/>
    <p:sldId id="262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51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9EC5-AEF2-40C4-A2BA-C0B185395331}" type="datetimeFigureOut">
              <a:rPr lang="fr-FR"/>
              <a:pPr>
                <a:defRPr/>
              </a:pPr>
              <a:t>29/10/2014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E7836-A8C8-4821-AB03-775AB10838F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B395-C25D-40B6-938E-07867001D1C9}" type="datetimeFigureOut">
              <a:rPr lang="fr-FR"/>
              <a:pPr>
                <a:defRPr/>
              </a:pPr>
              <a:t>29/10/2014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CFC2-03EB-4206-BBCD-8F4290AF0EB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09231-5F2B-4BF6-A129-DC1D61D7A38B}" type="datetimeFigureOut">
              <a:rPr lang="fr-FR"/>
              <a:pPr>
                <a:defRPr/>
              </a:pPr>
              <a:t>29/10/2014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E4A7-50BA-4105-9C00-EBF35FD714C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9BC5E-B096-424C-88DA-213013F34159}" type="datetimeFigureOut">
              <a:rPr lang="fr-FR"/>
              <a:pPr>
                <a:defRPr/>
              </a:pPr>
              <a:t>29/10/2014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08031-B1D8-4E7B-81DC-604E6F1A782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9C459-10A3-4FC9-A966-C228B75E4EC5}" type="datetimeFigureOut">
              <a:rPr lang="fr-FR"/>
              <a:pPr>
                <a:defRPr/>
              </a:pPr>
              <a:t>29/10/2014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C288-B895-4AE5-9DAC-9C5CA974B6C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B123-DE71-430E-8793-C8C15C845DE4}" type="datetimeFigureOut">
              <a:rPr lang="fr-FR"/>
              <a:pPr>
                <a:defRPr/>
              </a:pPr>
              <a:t>29/10/2014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D280-07E7-4AFC-8806-D0495A82FE4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227F-D643-4EE2-94D4-191ACDB68554}" type="datetimeFigureOut">
              <a:rPr lang="fr-FR"/>
              <a:pPr>
                <a:defRPr/>
              </a:pPr>
              <a:t>29/10/2014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2B0A-83D2-4AC0-BB57-AFA54D45704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2F1C-0CF7-48BE-AFDB-BD3671A0C954}" type="datetimeFigureOut">
              <a:rPr lang="fr-FR"/>
              <a:pPr>
                <a:defRPr/>
              </a:pPr>
              <a:t>29/10/2014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7399-96D0-406A-8C3E-24BF899B714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7DCC-C583-4AD7-94E4-8703D2E70D76}" type="datetimeFigureOut">
              <a:rPr lang="fr-FR"/>
              <a:pPr>
                <a:defRPr/>
              </a:pPr>
              <a:t>29/10/2014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869F4-4F14-4D2D-9A01-E93E8064EE0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EE5E6-6A10-4EDB-93F4-36B0769338B5}" type="datetimeFigureOut">
              <a:rPr lang="fr-FR"/>
              <a:pPr>
                <a:defRPr/>
              </a:pPr>
              <a:t>29/10/2014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C7B7C-0DE1-4415-88D0-DFCC33CCF08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1DAB-0792-45EB-9110-87981FE577C7}" type="datetimeFigureOut">
              <a:rPr lang="fr-FR"/>
              <a:pPr>
                <a:defRPr/>
              </a:pPr>
              <a:t>29/10/2014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B2D4B-5498-4A2E-AB88-4ED64C8C63D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8A3BDB-26AA-46C0-9527-9263DA325A5F}" type="datetimeFigureOut">
              <a:rPr lang="fr-FR"/>
              <a:pPr>
                <a:defRPr/>
              </a:pPr>
              <a:t>29/10/2014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8B09E7-F68B-4658-85A3-5702FD371B5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847725"/>
            <a:ext cx="8640960" cy="85308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Потенциалът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ВЕИ за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спомагателни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услуги за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повишаване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ефективността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на ЕЕС 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91680" y="3861048"/>
            <a:ext cx="7056784" cy="1752600"/>
          </a:xfrm>
        </p:spPr>
        <p:txBody>
          <a:bodyPr/>
          <a:lstStyle/>
          <a:p>
            <a:pPr algn="l"/>
            <a:r>
              <a:rPr lang="ru-RU" sz="1800" b="1" dirty="0">
                <a:solidFill>
                  <a:schemeClr val="tx1"/>
                </a:solidFill>
              </a:rPr>
              <a:t>5та </a:t>
            </a:r>
            <a:r>
              <a:rPr lang="ru-RU" sz="1800" b="1" dirty="0" err="1">
                <a:solidFill>
                  <a:schemeClr val="tx1"/>
                </a:solidFill>
              </a:rPr>
              <a:t>Регионална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енергийна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конференция: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"</a:t>
            </a:r>
            <a:r>
              <a:rPr lang="ru-RU" sz="1800" b="1" dirty="0" err="1">
                <a:solidFill>
                  <a:schemeClr val="tx1"/>
                </a:solidFill>
              </a:rPr>
              <a:t>Регионално</a:t>
            </a:r>
            <a:r>
              <a:rPr lang="ru-RU" sz="1800" b="1" dirty="0">
                <a:solidFill>
                  <a:schemeClr val="tx1"/>
                </a:solidFill>
              </a:rPr>
              <a:t> развитие на </a:t>
            </a:r>
            <a:r>
              <a:rPr lang="ru-RU" sz="1800" b="1" dirty="0" err="1">
                <a:solidFill>
                  <a:schemeClr val="tx1"/>
                </a:solidFill>
              </a:rPr>
              <a:t>енергетиката</a:t>
            </a:r>
            <a:r>
              <a:rPr lang="ru-RU" sz="1800" b="1" dirty="0">
                <a:solidFill>
                  <a:schemeClr val="tx1"/>
                </a:solidFill>
              </a:rPr>
              <a:t> и </a:t>
            </a:r>
            <a:r>
              <a:rPr lang="ru-RU" sz="1800" b="1" dirty="0" err="1">
                <a:solidFill>
                  <a:schemeClr val="tx1"/>
                </a:solidFill>
              </a:rPr>
              <a:t>енергийната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b="1" dirty="0" err="1">
                <a:solidFill>
                  <a:schemeClr val="tx1"/>
                </a:solidFill>
              </a:rPr>
              <a:t>сигурност</a:t>
            </a:r>
            <a:r>
              <a:rPr lang="ru-RU" sz="1800" b="1" dirty="0">
                <a:solidFill>
                  <a:schemeClr val="tx1"/>
                </a:solidFill>
              </a:rPr>
              <a:t> "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28-29 </a:t>
            </a:r>
            <a:r>
              <a:rPr lang="ru-RU" sz="1800" dirty="0" err="1" smtClean="0">
                <a:solidFill>
                  <a:schemeClr val="tx1"/>
                </a:solidFill>
              </a:rPr>
              <a:t>Октомври</a:t>
            </a:r>
            <a:r>
              <a:rPr lang="ru-RU" sz="1800" dirty="0" smtClean="0">
                <a:solidFill>
                  <a:schemeClr val="tx1"/>
                </a:solidFill>
              </a:rPr>
              <a:t> 2014</a:t>
            </a:r>
          </a:p>
          <a:p>
            <a:pPr algn="l"/>
            <a:endParaRPr lang="ru-RU" sz="1800" dirty="0" smtClean="0">
              <a:solidFill>
                <a:schemeClr val="tx1"/>
              </a:solidFill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д-р </a:t>
            </a:r>
            <a:r>
              <a:rPr lang="ru-RU" sz="1800" dirty="0" err="1" smtClean="0">
                <a:solidFill>
                  <a:schemeClr val="tx1"/>
                </a:solidFill>
              </a:rPr>
              <a:t>инж</a:t>
            </a:r>
            <a:r>
              <a:rPr lang="ru-RU" sz="1800" dirty="0" smtClean="0">
                <a:solidFill>
                  <a:schemeClr val="tx1"/>
                </a:solidFill>
              </a:rPr>
              <a:t>. Веселин </a:t>
            </a:r>
            <a:r>
              <a:rPr lang="ru-RU" sz="1800" dirty="0" err="1" smtClean="0">
                <a:solidFill>
                  <a:schemeClr val="tx1"/>
                </a:solidFill>
              </a:rPr>
              <a:t>Чобанов</a:t>
            </a:r>
            <a:r>
              <a:rPr lang="ru-RU" sz="1800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Технически Университет София</a:t>
            </a:r>
            <a:endParaRPr lang="bg-BG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4744"/>
            <a:ext cx="896448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Предизвикателства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решения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80928"/>
            <a:ext cx="3516982" cy="329424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 bwMode="auto">
          <a:xfrm>
            <a:off x="-325186" y="3856548"/>
            <a:ext cx="30243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80% - 2050г.</a:t>
            </a:r>
            <a:endParaRPr lang="fr-CA" sz="3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6228184" y="3870176"/>
            <a:ext cx="30243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Проблеми</a:t>
            </a: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 ВЕИ</a:t>
            </a:r>
            <a:endParaRPr lang="fr-CA" sz="3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1916832"/>
            <a:ext cx="8229600" cy="936104"/>
          </a:xfrm>
        </p:spPr>
        <p:txBody>
          <a:bodyPr rtlCol="0">
            <a:noAutofit/>
          </a:bodyPr>
          <a:lstStyle/>
          <a:p>
            <a:r>
              <a:rPr lang="bg-BG" sz="2800" dirty="0" smtClean="0"/>
              <a:t>Предизвикателствата</a:t>
            </a:r>
            <a:r>
              <a:rPr lang="bg-BG" sz="2800" dirty="0"/>
              <a:t>, пред които е изправена ЕЕС, от мащабното навлизане на ВЕИ изисква</a:t>
            </a:r>
            <a:r>
              <a:rPr lang="bg-BG" sz="2800" dirty="0" smtClean="0"/>
              <a:t>:</a:t>
            </a:r>
            <a:br>
              <a:rPr lang="bg-BG" sz="2800" dirty="0" smtClean="0"/>
            </a:br>
            <a:r>
              <a:rPr lang="bg-BG" sz="2800" dirty="0" smtClean="0"/>
              <a:t/>
            </a:r>
            <a:br>
              <a:rPr lang="bg-BG" sz="2800" dirty="0" smtClean="0"/>
            </a:br>
            <a:endParaRPr lang="bg-BG" sz="2800" i="1" dirty="0"/>
          </a:p>
        </p:txBody>
      </p:sp>
      <p:sp>
        <p:nvSpPr>
          <p:cNvPr id="2" name="Rectangle 1"/>
          <p:cNvSpPr/>
          <p:nvPr/>
        </p:nvSpPr>
        <p:spPr>
          <a:xfrm>
            <a:off x="1043608" y="2924944"/>
            <a:ext cx="77768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bg-BG" sz="2400" dirty="0" smtClean="0">
                <a:latin typeface="+mn-lt"/>
              </a:rPr>
              <a:t> ВЕИ </a:t>
            </a:r>
            <a:r>
              <a:rPr lang="bg-BG" sz="2400" dirty="0">
                <a:latin typeface="+mn-lt"/>
              </a:rPr>
              <a:t>да се разглеждат не само като източник на екологично чиста </a:t>
            </a:r>
            <a:r>
              <a:rPr lang="bg-BG" sz="2400" dirty="0" smtClean="0">
                <a:latin typeface="+mn-lt"/>
              </a:rPr>
              <a:t>ел.енергия;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bg-BG" sz="2400" dirty="0" smtClean="0">
                <a:latin typeface="+mn-lt"/>
              </a:rPr>
              <a:t>ВЕИ </a:t>
            </a:r>
            <a:r>
              <a:rPr lang="bg-BG" sz="2400" dirty="0">
                <a:latin typeface="+mn-lt"/>
              </a:rPr>
              <a:t>да предоставят  същите услуги, каквито предоставят конвенционалните електроцентрали;</a:t>
            </a:r>
            <a:r>
              <a:rPr lang="bg-BG" sz="2400" i="1" dirty="0">
                <a:latin typeface="+mn-lt"/>
              </a:rPr>
              <a:t/>
            </a:r>
            <a:br>
              <a:rPr lang="bg-BG" sz="2400" i="1" dirty="0">
                <a:latin typeface="+mn-lt"/>
              </a:rPr>
            </a:br>
            <a:endParaRPr lang="bg-BG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6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Спомагагателни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услуги от ВЕИ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26768" cy="820688"/>
          </a:xfrm>
        </p:spPr>
        <p:txBody>
          <a:bodyPr/>
          <a:lstStyle/>
          <a:p>
            <a:r>
              <a:rPr lang="bg-BG" sz="2400" dirty="0" smtClean="0"/>
              <a:t>Определение</a:t>
            </a:r>
            <a:endParaRPr lang="bg-BG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54457" y="3212976"/>
            <a:ext cx="80241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g-BG" sz="2400" dirty="0"/>
              <a:t>Регулиране и предоставяне на резервиращи мощности;</a:t>
            </a:r>
          </a:p>
          <a:p>
            <a:pPr lvl="0"/>
            <a:r>
              <a:rPr lang="bg-BG" sz="2400" dirty="0"/>
              <a:t>Регулиране на реактивната енергия;</a:t>
            </a:r>
          </a:p>
          <a:p>
            <a:pPr lvl="0"/>
            <a:r>
              <a:rPr lang="bg-BG" sz="2400" dirty="0"/>
              <a:t>Сигурност на енергийните доставки;</a:t>
            </a:r>
          </a:p>
          <a:p>
            <a:pPr lvl="0"/>
            <a:r>
              <a:rPr lang="bg-BG" sz="2400" dirty="0"/>
              <a:t>Качество на електрозахранването;</a:t>
            </a:r>
          </a:p>
          <a:p>
            <a:pPr lvl="0"/>
            <a:r>
              <a:rPr lang="bg-BG" sz="2400" dirty="0"/>
              <a:t>Управление на напрежението и енергийните потоци;</a:t>
            </a:r>
          </a:p>
          <a:p>
            <a:pPr lvl="0"/>
            <a:r>
              <a:rPr lang="bg-BG" sz="2400" dirty="0"/>
              <a:t>Регулиране на системната честота;</a:t>
            </a:r>
          </a:p>
          <a:p>
            <a:endParaRPr lang="bg-BG" sz="2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2132856"/>
            <a:ext cx="8291264" cy="12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400" i="1" dirty="0"/>
              <a:t>Спомагателни услуги са поддържащи услуги в преносната или разпределителната електрическа мрежа, които осигуряват основните функции за Производство, Пренос и Разпределение на електрическа </a:t>
            </a:r>
            <a:r>
              <a:rPr lang="bg-BG" sz="1400" i="1" dirty="0" smtClean="0"/>
              <a:t>енергия </a:t>
            </a:r>
            <a:r>
              <a:rPr lang="bg-BG" sz="1400" i="1" dirty="0"/>
              <a:t>като осигуряват надеждно доставяне на енергията при стабилна системна честота и </a:t>
            </a:r>
            <a:r>
              <a:rPr lang="bg-BG" sz="1400" i="1" dirty="0" smtClean="0"/>
              <a:t>напрежение и </a:t>
            </a:r>
            <a:r>
              <a:rPr lang="bg-BG" sz="1400" i="1" dirty="0"/>
              <a:t>при осигурена сигурност на ел.мрежа.</a:t>
            </a:r>
          </a:p>
        </p:txBody>
      </p:sp>
    </p:spTree>
    <p:extLst>
      <p:ext uri="{BB962C8B-B14F-4D97-AF65-F5344CB8AC3E}">
        <p14:creationId xmlns:p14="http://schemas.microsoft.com/office/powerpoint/2010/main" val="3176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Спомагагателни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услуги от ВЕИ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400" dirty="0" err="1" smtClean="0"/>
              <a:t>Трябва</a:t>
            </a:r>
            <a:r>
              <a:rPr lang="ru-RU" sz="2400" dirty="0" smtClean="0"/>
              <a:t> </a:t>
            </a:r>
            <a:r>
              <a:rPr lang="ru-RU" sz="2400" dirty="0"/>
              <a:t>да </a:t>
            </a:r>
            <a:r>
              <a:rPr lang="ru-RU" sz="2400" dirty="0" err="1"/>
              <a:t>участват</a:t>
            </a:r>
            <a:r>
              <a:rPr lang="ru-RU" sz="2400" dirty="0"/>
              <a:t> в </a:t>
            </a:r>
            <a:r>
              <a:rPr lang="ru-RU" sz="2400" dirty="0" err="1"/>
              <a:t>регулиране</a:t>
            </a:r>
            <a:r>
              <a:rPr lang="ru-RU" sz="2400" dirty="0"/>
              <a:t> на </a:t>
            </a:r>
            <a:r>
              <a:rPr lang="ru-RU" sz="2400" dirty="0" err="1"/>
              <a:t>напрежението</a:t>
            </a:r>
            <a:r>
              <a:rPr lang="ru-RU" sz="2400" dirty="0"/>
              <a:t> в </a:t>
            </a:r>
            <a:r>
              <a:rPr lang="ru-RU" sz="2400" dirty="0" err="1"/>
              <a:t>мястото</a:t>
            </a:r>
            <a:r>
              <a:rPr lang="ru-RU" sz="2400" dirty="0"/>
              <a:t> на </a:t>
            </a:r>
            <a:r>
              <a:rPr lang="ru-RU" sz="2400" dirty="0" err="1"/>
              <a:t>присъединяване</a:t>
            </a:r>
            <a:r>
              <a:rPr lang="ru-RU" sz="2400" dirty="0"/>
              <a:t> </a:t>
            </a:r>
            <a:r>
              <a:rPr lang="ru-RU" sz="2400" dirty="0" err="1"/>
              <a:t>към</a:t>
            </a:r>
            <a:r>
              <a:rPr lang="ru-RU" sz="2400" dirty="0"/>
              <a:t> </a:t>
            </a:r>
            <a:r>
              <a:rPr lang="ru-RU" sz="2400" dirty="0" err="1"/>
              <a:t>електропреносната</a:t>
            </a:r>
            <a:r>
              <a:rPr lang="ru-RU" sz="2400" dirty="0"/>
              <a:t> мрежа в </a:t>
            </a:r>
            <a:r>
              <a:rPr lang="ru-RU" sz="2400" dirty="0" err="1"/>
              <a:t>съответствие</a:t>
            </a:r>
            <a:r>
              <a:rPr lang="ru-RU" sz="2400" dirty="0"/>
              <a:t> с </a:t>
            </a:r>
            <a:r>
              <a:rPr lang="ru-RU" sz="2400" dirty="0" err="1"/>
              <a:t>техническите</a:t>
            </a:r>
            <a:r>
              <a:rPr lang="ru-RU" sz="2400" dirty="0"/>
              <a:t> си </a:t>
            </a:r>
            <a:r>
              <a:rPr lang="ru-RU" sz="2400" dirty="0" err="1"/>
              <a:t>възможности</a:t>
            </a:r>
            <a:r>
              <a:rPr lang="ru-RU" sz="2400" dirty="0"/>
              <a:t> </a:t>
            </a:r>
            <a:r>
              <a:rPr lang="ru-RU" sz="2400" dirty="0" smtClean="0"/>
              <a:t>(1).</a:t>
            </a:r>
          </a:p>
          <a:p>
            <a:pPr marL="0" indent="0">
              <a:buNone/>
            </a:pPr>
            <a:endParaRPr lang="bg-BG" sz="2400" dirty="0" smtClean="0"/>
          </a:p>
          <a:p>
            <a:pPr marL="0" indent="0">
              <a:buNone/>
            </a:pPr>
            <a:endParaRPr lang="bg-BG" sz="2400" dirty="0"/>
          </a:p>
          <a:p>
            <a:pPr marL="0" indent="0">
              <a:buNone/>
            </a:pPr>
            <a:endParaRPr lang="bg-BG" sz="2400" dirty="0" smtClean="0"/>
          </a:p>
          <a:p>
            <a:pPr marL="0" indent="0" algn="r">
              <a:buNone/>
            </a:pPr>
            <a:endParaRPr lang="bg-BG" sz="2400" dirty="0" smtClean="0"/>
          </a:p>
          <a:p>
            <a:pPr marL="0" indent="0" algn="r">
              <a:buNone/>
            </a:pPr>
            <a:endParaRPr lang="bg-BG" sz="2400" dirty="0"/>
          </a:p>
          <a:p>
            <a:pPr marL="0" indent="0" algn="r">
              <a:buNone/>
            </a:pPr>
            <a:endParaRPr lang="bg-BG" sz="2400" dirty="0" smtClean="0"/>
          </a:p>
          <a:p>
            <a:pPr marL="0" indent="0" algn="r">
              <a:buNone/>
            </a:pPr>
            <a:r>
              <a:rPr lang="bg-BG" sz="2400" dirty="0" smtClean="0"/>
              <a:t>(1) </a:t>
            </a:r>
            <a:r>
              <a:rPr lang="bg-BG" sz="2400" dirty="0"/>
              <a:t>Правила за управление на електроенергийната система на Р.България</a:t>
            </a:r>
          </a:p>
          <a:p>
            <a:endParaRPr lang="bg-BG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51420" y="1124744"/>
            <a:ext cx="56166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2400" b="1" dirty="0" smtClean="0"/>
              <a:t>Текущо състояние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35077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Решения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мащабно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навлизане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ВЕИ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пазара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3686690" cy="3038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13" y="2204862"/>
            <a:ext cx="3696443" cy="3038899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467544" y="538234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100%				80%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67544" y="105273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Текущо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състояние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бъдещи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възможности</a:t>
            </a:r>
            <a:endParaRPr lang="fr-CA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Спомагагателни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услуги от ВЕИ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35930"/>
              </p:ext>
            </p:extLst>
          </p:nvPr>
        </p:nvGraphicFramePr>
        <p:xfrm>
          <a:off x="1259633" y="2441968"/>
          <a:ext cx="6696743" cy="3003256"/>
        </p:xfrm>
        <a:graphic>
          <a:graphicData uri="http://schemas.openxmlformats.org/drawingml/2006/table">
            <a:tbl>
              <a:tblPr firstRow="1" firstCol="1" bandRow="1"/>
              <a:tblGrid>
                <a:gridCol w="1306161"/>
                <a:gridCol w="1402830"/>
                <a:gridCol w="1510917"/>
                <a:gridCol w="1186659"/>
                <a:gridCol w="1290176"/>
              </a:tblGrid>
              <a:tr h="39305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Спомагателни услуги от различни ВЕИ</a:t>
                      </a:r>
                      <a:endParaRPr lang="bg-BG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975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Вид ВЕИ</a:t>
                      </a:r>
                      <a:endParaRPr lang="bg-BG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Контрол на системната честота</a:t>
                      </a:r>
                      <a:endParaRPr lang="bg-BG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Изготвяне на график ден напред</a:t>
                      </a:r>
                      <a:endParaRPr lang="bg-BG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Контрол на напрежението</a:t>
                      </a:r>
                      <a:endParaRPr lang="bg-BG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Възстановяване на ел.захранването</a:t>
                      </a:r>
                      <a:endParaRPr lang="bg-BG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ФЕЦ</a:t>
                      </a:r>
                      <a:endParaRPr lang="bg-BG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да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прогноза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да</a:t>
                      </a:r>
                      <a:endParaRPr lang="bg-BG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да</a:t>
                      </a:r>
                      <a:endParaRPr lang="bg-BG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ВяЕЦ</a:t>
                      </a:r>
                      <a:endParaRPr lang="bg-BG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да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прогноза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да</a:t>
                      </a:r>
                      <a:endParaRPr lang="bg-BG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да</a:t>
                      </a:r>
                      <a:endParaRPr lang="bg-BG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Биомаса</a:t>
                      </a:r>
                      <a:endParaRPr lang="bg-BG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да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точен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да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да</a:t>
                      </a:r>
                      <a:endParaRPr lang="bg-BG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811" marR="22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9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Спомагагателни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услуги от ВЕИ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7"/>
          </a:xfrm>
        </p:spPr>
        <p:txBody>
          <a:bodyPr/>
          <a:lstStyle/>
          <a:p>
            <a:r>
              <a:rPr lang="bg-BG" sz="2000" dirty="0" err="1"/>
              <a:t>ВяЕЦ</a:t>
            </a:r>
            <a:r>
              <a:rPr lang="bg-BG" sz="2000" dirty="0"/>
              <a:t> могат да се възползват от кинетичната енергия на турбината и за кратък период от време да увеличат подаваната в мрежата активна енергия </a:t>
            </a:r>
            <a:r>
              <a:rPr lang="bg-BG" sz="2000" dirty="0" smtClean="0"/>
              <a:t>докато </a:t>
            </a:r>
            <a:r>
              <a:rPr lang="bg-BG" sz="2000" dirty="0"/>
              <a:t>се активира разполагаемия резерв за първичното регулиране на системната </a:t>
            </a:r>
            <a:r>
              <a:rPr lang="bg-BG" sz="2000" dirty="0" smtClean="0"/>
              <a:t>честота</a:t>
            </a:r>
          </a:p>
          <a:p>
            <a:r>
              <a:rPr lang="bg-BG" sz="2000" dirty="0" smtClean="0"/>
              <a:t>При </a:t>
            </a:r>
            <a:r>
              <a:rPr lang="bg-BG" sz="2000" dirty="0"/>
              <a:t>понижаване на системната честота с 0,5 </a:t>
            </a:r>
            <a:r>
              <a:rPr lang="en-US" sz="2000" dirty="0"/>
              <a:t>Hz</a:t>
            </a:r>
            <a:r>
              <a:rPr lang="bg-BG" sz="2000" dirty="0"/>
              <a:t>, в рамките на 0-10сек, активната мощност от </a:t>
            </a:r>
            <a:r>
              <a:rPr lang="bg-BG" sz="2000" dirty="0" err="1"/>
              <a:t>ВяЕЦ</a:t>
            </a:r>
            <a:r>
              <a:rPr lang="bg-BG" sz="2000" dirty="0"/>
              <a:t> да се увеличи с количеството необходимо за първично регулиране на системната честота и да се запази такава в следващите 20сек. </a:t>
            </a:r>
            <a:endParaRPr lang="bg-BG" sz="2000" dirty="0" smtClean="0"/>
          </a:p>
          <a:p>
            <a:r>
              <a:rPr lang="bg-BG" sz="2000" dirty="0"/>
              <a:t>Предимствата на </a:t>
            </a:r>
            <a:r>
              <a:rPr lang="bg-BG" sz="2000" dirty="0" err="1"/>
              <a:t>ВяЕЦ</a:t>
            </a:r>
            <a:r>
              <a:rPr lang="bg-BG" sz="2000" dirty="0"/>
              <a:t> при осигуряване на системната честота са и в бързината на реакцията. При традиционните централи тези времена са от минимум 4-25 сек до максимум 20-68 сек, а при </a:t>
            </a:r>
            <a:r>
              <a:rPr lang="bg-BG" sz="2000" dirty="0" err="1"/>
              <a:t>ВяЕЦ</a:t>
            </a:r>
            <a:r>
              <a:rPr lang="bg-BG" sz="2000" dirty="0"/>
              <a:t> са съответно минимум 3-9 до максимум 8-38 </a:t>
            </a:r>
            <a:r>
              <a:rPr lang="bg-BG" sz="2000" dirty="0" smtClean="0"/>
              <a:t>сек.</a:t>
            </a:r>
          </a:p>
          <a:p>
            <a:pPr marL="0" indent="0">
              <a:buNone/>
            </a:pPr>
            <a:endParaRPr lang="bg-BG" sz="2400" dirty="0"/>
          </a:p>
          <a:p>
            <a:pPr marL="0" indent="0">
              <a:buNone/>
            </a:pPr>
            <a:endParaRPr lang="bg-BG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51420" y="1124744"/>
            <a:ext cx="56166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2400" b="1" dirty="0" smtClean="0"/>
              <a:t>Какво може да се промени?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12749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ЕЕ, Система за управление на товара и потребление 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ел.енергия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Content Placeholder 5" descr="http://marketing.enerdynamics.com/Energy-Insider/2012/images/DSM_Graph_with_BG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2645"/>
            <a:ext cx="4017765" cy="259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09" y="1482644"/>
            <a:ext cx="3255043" cy="258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14116"/>
            <a:ext cx="4176464" cy="274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42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Спомагагателни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услуги от ВЕИ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r>
              <a:rPr lang="bg-BG" sz="2000" dirty="0" smtClean="0"/>
              <a:t>Планиране</a:t>
            </a:r>
          </a:p>
          <a:p>
            <a:pPr lvl="1"/>
            <a:r>
              <a:rPr lang="bg-BG" sz="1600" dirty="0" smtClean="0"/>
              <a:t>Краткосрочно 0-3 години;</a:t>
            </a:r>
          </a:p>
          <a:p>
            <a:pPr lvl="1"/>
            <a:r>
              <a:rPr lang="bg-BG" sz="1600" dirty="0" smtClean="0"/>
              <a:t>Средносрочно 3-5 години;</a:t>
            </a:r>
          </a:p>
          <a:p>
            <a:pPr lvl="1"/>
            <a:r>
              <a:rPr lang="bg-BG" sz="1600" dirty="0" smtClean="0"/>
              <a:t>Дългосрочно повече от 5 години;</a:t>
            </a:r>
          </a:p>
          <a:p>
            <a:pPr marL="457200" lvl="1" indent="0">
              <a:buNone/>
            </a:pPr>
            <a:endParaRPr lang="bg-BG" sz="1600" dirty="0"/>
          </a:p>
          <a:p>
            <a:r>
              <a:rPr lang="bg-BG" sz="2000" dirty="0" smtClean="0"/>
              <a:t>Да се разработят сценарии с различен % ВЕИ (20-40-60-80%) и различен микс ВЕИ</a:t>
            </a:r>
          </a:p>
          <a:p>
            <a:pPr lvl="1"/>
            <a:r>
              <a:rPr lang="bg-BG" sz="1600" dirty="0" smtClean="0"/>
              <a:t>Товар;</a:t>
            </a:r>
          </a:p>
          <a:p>
            <a:pPr lvl="1"/>
            <a:r>
              <a:rPr lang="bg-BG" sz="1600" dirty="0" smtClean="0"/>
              <a:t>Системна архитектура;</a:t>
            </a:r>
          </a:p>
          <a:p>
            <a:pPr lvl="1"/>
            <a:r>
              <a:rPr lang="bg-BG" sz="1600" dirty="0" smtClean="0"/>
              <a:t>Да се подготви стратегия, която да намали и премахне, техническите и икономическите бариери за навлизане на ВЕИ;</a:t>
            </a:r>
          </a:p>
          <a:p>
            <a:pPr lvl="1"/>
            <a:r>
              <a:rPr lang="bg-BG" sz="1600" dirty="0" smtClean="0"/>
              <a:t>Да се използват възможностите за управление на товара;</a:t>
            </a:r>
          </a:p>
          <a:p>
            <a:pPr lvl="1"/>
            <a:r>
              <a:rPr lang="bg-BG" sz="1600" dirty="0" smtClean="0"/>
              <a:t>Да се подобри комуникацията между ел.мрежа и ВЕИ;</a:t>
            </a:r>
          </a:p>
          <a:p>
            <a:pPr lvl="1"/>
            <a:r>
              <a:rPr lang="bg-BG" sz="1600" dirty="0" smtClean="0"/>
              <a:t>Оценка на възможността за използване на наличните ВЕИ за спомагателни услуги и какви;</a:t>
            </a:r>
          </a:p>
          <a:p>
            <a:pPr lvl="1"/>
            <a:r>
              <a:rPr lang="bg-BG" sz="1600" dirty="0" smtClean="0"/>
              <a:t>Да се подготвят технически критерии за условията на които трябва да отговаряте ВЕИ за да се присъединят към ел.мрежа.</a:t>
            </a:r>
          </a:p>
          <a:p>
            <a:pPr marL="0" indent="0">
              <a:buNone/>
            </a:pPr>
            <a:endParaRPr lang="bg-BG" sz="2400" dirty="0"/>
          </a:p>
          <a:p>
            <a:pPr marL="0" indent="0">
              <a:buNone/>
            </a:pPr>
            <a:endParaRPr lang="bg-BG" sz="240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551420" y="1124744"/>
            <a:ext cx="56166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2400" b="1" dirty="0" smtClean="0"/>
              <a:t>Какво е необходимо?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12339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 rtlCol="0">
            <a:normAutofit fontScale="70000" lnSpcReduction="20000"/>
          </a:bodyPr>
          <a:lstStyle/>
          <a:p>
            <a:pPr lvl="0"/>
            <a:r>
              <a:rPr lang="bg-BG" b="1" dirty="0"/>
              <a:t>Увеличаването на дела на ВЕИ в крайното потребление на електроенергия </a:t>
            </a:r>
            <a:r>
              <a:rPr lang="bg-BG" b="1"/>
              <a:t>е </a:t>
            </a:r>
            <a:r>
              <a:rPr lang="bg-BG" b="1" smtClean="0"/>
              <a:t>бъдещето! </a:t>
            </a:r>
            <a:endParaRPr lang="bg-BG" sz="1800" dirty="0"/>
          </a:p>
          <a:p>
            <a:pPr lvl="0"/>
            <a:r>
              <a:rPr lang="bg-BG" dirty="0"/>
              <a:t>Необходимо е ВЕИ да предоставят същите спомагателни услуги на ЕЕС, каквито дават конвенционалните електроцентрали; </a:t>
            </a:r>
            <a:endParaRPr lang="bg-BG" sz="1800" dirty="0"/>
          </a:p>
          <a:p>
            <a:pPr lvl="0"/>
            <a:r>
              <a:rPr lang="bg-BG" dirty="0"/>
              <a:t>Цената на ел.енергия за крайните потребители, би могла да се намали чрез предоставяните от ВЕИ спомагателни услуги, а не по административен начин;</a:t>
            </a:r>
            <a:endParaRPr lang="bg-BG" sz="1800" dirty="0"/>
          </a:p>
          <a:p>
            <a:pPr lvl="0"/>
            <a:r>
              <a:rPr lang="bg-BG" dirty="0"/>
              <a:t>Необходимо е поетапно надграждане на ЕЕС. Това ще доведе до: </a:t>
            </a:r>
            <a:endParaRPr lang="bg-BG" sz="1800" dirty="0"/>
          </a:p>
          <a:p>
            <a:pPr lvl="1"/>
            <a:r>
              <a:rPr lang="bg-BG" dirty="0"/>
              <a:t>ефективно управление на товара; </a:t>
            </a:r>
            <a:endParaRPr lang="bg-BG" sz="1800" dirty="0"/>
          </a:p>
          <a:p>
            <a:pPr lvl="1"/>
            <a:r>
              <a:rPr lang="bg-BG" dirty="0"/>
              <a:t>намаляване на цените на ел.енергия за крайните потребители;</a:t>
            </a:r>
            <a:endParaRPr lang="bg-BG" sz="1800" dirty="0"/>
          </a:p>
          <a:p>
            <a:pPr lvl="1"/>
            <a:r>
              <a:rPr lang="bg-BG" dirty="0"/>
              <a:t>подобряване на Енергийната сигурност на страната;</a:t>
            </a:r>
            <a:endParaRPr lang="bg-BG" sz="1800" dirty="0"/>
          </a:p>
          <a:p>
            <a:pPr lvl="1"/>
            <a:r>
              <a:rPr lang="bg-BG" dirty="0"/>
              <a:t>подобряване на връзките между потребителите и ЕЕС;</a:t>
            </a:r>
            <a:endParaRPr lang="bg-BG" sz="1800" dirty="0"/>
          </a:p>
          <a:p>
            <a:pPr lvl="1"/>
            <a:r>
              <a:rPr lang="bg-BG" dirty="0"/>
              <a:t>подобряване на инвестиционния климат и увеличаване на инвестициите на компаниите в </a:t>
            </a:r>
            <a:r>
              <a:rPr lang="bg-BG" dirty="0" err="1"/>
              <a:t>електроенергетиката</a:t>
            </a:r>
            <a:r>
              <a:rPr lang="fr-CA" dirty="0"/>
              <a:t>. </a:t>
            </a:r>
            <a:endParaRPr lang="bg-BG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67" y="2366313"/>
            <a:ext cx="1859903" cy="143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008" y="2400075"/>
            <a:ext cx="1307356" cy="143490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Причини за изменение на ЕЕС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0694" y="1124744"/>
            <a:ext cx="6541546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Потребление на ел.енергия;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182" y="3834978"/>
            <a:ext cx="2762250" cy="231265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3311"/>
            <a:ext cx="42291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24636" y="1240160"/>
            <a:ext cx="4411860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bg-BG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най-голямо потребление на ел.енергия от домакинствата в ЕС;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bg-BG" sz="19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Увеличващ</a:t>
            </a:r>
            <a:r>
              <a:rPr lang="bg-BG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се дял на </a:t>
            </a:r>
            <a:r>
              <a:rPr lang="bg-BG" sz="19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термопомпени</a:t>
            </a:r>
            <a:r>
              <a:rPr lang="bg-BG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системи;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bg-BG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Изменение на уредите за климатизация и начина на потребяване на ел.енергия;</a:t>
            </a:r>
            <a:endParaRPr lang="en-US" sz="1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156" y="6138990"/>
            <a:ext cx="4411860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bg-BG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Източник: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World Bank Europe and Central Asia</a:t>
            </a:r>
            <a:endParaRPr lang="en-US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bg-BG" dirty="0" smtClean="0"/>
              <a:t>Действия, които трябва да се предприемат:</a:t>
            </a:r>
          </a:p>
          <a:p>
            <a:pPr lvl="1">
              <a:buFont typeface="Arial" pitchFamily="34" charset="0"/>
              <a:buChar char="•"/>
            </a:pPr>
            <a:r>
              <a:rPr lang="bg-BG" dirty="0" smtClean="0"/>
              <a:t>Законодателни промени;</a:t>
            </a:r>
            <a:endParaRPr lang="bg-BG" dirty="0"/>
          </a:p>
          <a:p>
            <a:pPr lvl="1">
              <a:buFont typeface="Arial" pitchFamily="34" charset="0"/>
              <a:buChar char="•"/>
            </a:pPr>
            <a:r>
              <a:rPr lang="bg-BG" dirty="0"/>
              <a:t>Регулаторни </a:t>
            </a:r>
            <a:r>
              <a:rPr lang="bg-BG" dirty="0" smtClean="0"/>
              <a:t>политики;</a:t>
            </a:r>
            <a:endParaRPr lang="bg-BG" dirty="0"/>
          </a:p>
          <a:p>
            <a:pPr lvl="1">
              <a:buFont typeface="Arial" pitchFamily="34" charset="0"/>
              <a:buChar char="•"/>
            </a:pPr>
            <a:r>
              <a:rPr lang="bg-BG" dirty="0" smtClean="0"/>
              <a:t>Разработване на финансови инструменти за стимулиране изграждането на управление на товара и електрическите мрежи.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284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bg-BG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БЛАГОДАРЯ ВИ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bg-BG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ВНИМАНИЕТО!</a:t>
            </a:r>
            <a:endParaRPr lang="fr-CA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Причини за изменение на ЕЕС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0694" y="1124744"/>
            <a:ext cx="6541546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Производство на ел.енергия</a:t>
            </a: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6290092" cy="38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52228" y="6453336"/>
            <a:ext cx="4411860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bg-BG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Източник: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World Bank Europe and Central Asia</a:t>
            </a:r>
            <a:endParaRPr lang="en-US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24636" y="1240160"/>
            <a:ext cx="4411860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bg-BG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Технически – изменение на енергийният микс;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bg-BG" sz="19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Икономически – дългосрочни договори;</a:t>
            </a:r>
            <a:endParaRPr lang="en-US" sz="19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" y="3040359"/>
            <a:ext cx="4428086" cy="318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7895"/>
          <a:stretch/>
        </p:blipFill>
        <p:spPr bwMode="auto">
          <a:xfrm>
            <a:off x="4885898" y="3257139"/>
            <a:ext cx="3862317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07504" y="6280720"/>
            <a:ext cx="4411860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bg-BG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Източник: </a:t>
            </a:r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World Bank Europe and Central Asia</a:t>
            </a:r>
            <a:endParaRPr lang="en-US" sz="1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90693" y="1124744"/>
            <a:ext cx="8557521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 на ЕС до 2020 г. – 16%;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 на ЕС до 2050 г. – 80%;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Съотношението е различно при мин. и </a:t>
            </a:r>
            <a:r>
              <a:rPr lang="bg-BG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</a:t>
            </a:r>
            <a:r>
              <a:rPr 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bg-BG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</a:t>
            </a:r>
            <a:r>
              <a:rPr 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овар;</a:t>
            </a:r>
            <a:endParaRPr lang="bg-BG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bg-BG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Причини за изменение на ЕЕС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Защо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Европа иска ВЕИ или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Движещи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механизми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навлизане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ВЕИ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746648" cy="820688"/>
          </a:xfrm>
        </p:spPr>
        <p:txBody>
          <a:bodyPr/>
          <a:lstStyle/>
          <a:p>
            <a:r>
              <a:rPr lang="bg-BG" dirty="0" smtClean="0"/>
              <a:t>Екологични</a:t>
            </a:r>
            <a:endParaRPr lang="bg-BG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361856" y="1600200"/>
            <a:ext cx="2746648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/>
              <a:t>Регулаторни</a:t>
            </a:r>
            <a:endParaRPr lang="bg-BG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481536" y="1600200"/>
            <a:ext cx="2746648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/>
              <a:t>Търговски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2175753" cy="158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2" y="4869160"/>
            <a:ext cx="2358859" cy="830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12" y="2420888"/>
            <a:ext cx="2376264" cy="1584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12" y="4869160"/>
            <a:ext cx="2376264" cy="8493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20888"/>
            <a:ext cx="2105806" cy="15841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62" y="4869160"/>
            <a:ext cx="2145268" cy="84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се промен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</a:t>
            </a:r>
            <a:r>
              <a:rPr lang="bg-B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ЕЕС в зависимост от новите изисквания?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210594"/>
            <a:ext cx="6381750" cy="3305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се променя ЕЕС в зависимост от новите изисквания?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62" y="2201069"/>
            <a:ext cx="6543675" cy="3324225"/>
          </a:xfrm>
        </p:spPr>
      </p:pic>
    </p:spTree>
    <p:extLst>
      <p:ext uri="{BB962C8B-B14F-4D97-AF65-F5344CB8AC3E}">
        <p14:creationId xmlns:p14="http://schemas.microsoft.com/office/powerpoint/2010/main" val="25243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се променя ЕЕС в зависимост от новите изисквания?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7" y="2067719"/>
            <a:ext cx="6791325" cy="3590925"/>
          </a:xfrm>
        </p:spPr>
      </p:pic>
    </p:spTree>
    <p:extLst>
      <p:ext uri="{BB962C8B-B14F-4D97-AF65-F5344CB8AC3E}">
        <p14:creationId xmlns:p14="http://schemas.microsoft.com/office/powerpoint/2010/main" val="321268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Предизвикателства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мащабно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навлизане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ВЕИ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пазара</a:t>
            </a:r>
            <a:endParaRPr lang="fr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52330"/>
            <a:ext cx="2746648" cy="820688"/>
          </a:xfrm>
        </p:spPr>
        <p:txBody>
          <a:bodyPr/>
          <a:lstStyle/>
          <a:p>
            <a:r>
              <a:rPr lang="bg-BG" dirty="0" smtClean="0"/>
              <a:t>Технически</a:t>
            </a:r>
            <a:endParaRPr lang="bg-BG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361856" y="2752329"/>
            <a:ext cx="2746648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/>
              <a:t>Регулаторни</a:t>
            </a:r>
            <a:endParaRPr lang="bg-BG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481536" y="2752329"/>
            <a:ext cx="2746648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/>
              <a:t>Търговски</a:t>
            </a:r>
            <a:endParaRPr lang="bg-BG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3391987"/>
            <a:ext cx="3024336" cy="169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400" dirty="0" smtClean="0"/>
              <a:t>Увеличаване на напрежението</a:t>
            </a:r>
          </a:p>
          <a:p>
            <a:r>
              <a:rPr lang="bg-BG" sz="1400" dirty="0"/>
              <a:t>Качество на </a:t>
            </a:r>
            <a:r>
              <a:rPr lang="bg-BG" sz="1400" dirty="0" smtClean="0"/>
              <a:t>електроенергията</a:t>
            </a:r>
          </a:p>
          <a:p>
            <a:pPr lvl="1"/>
            <a:r>
              <a:rPr lang="bg-BG" sz="1000" dirty="0" smtClean="0"/>
              <a:t>Преходни напрежения</a:t>
            </a:r>
          </a:p>
          <a:p>
            <a:pPr lvl="1"/>
            <a:r>
              <a:rPr lang="bg-BG" sz="1000" dirty="0" err="1" smtClean="0"/>
              <a:t>Хармоници</a:t>
            </a:r>
            <a:endParaRPr lang="bg-BG" sz="1000" dirty="0" smtClean="0"/>
          </a:p>
          <a:p>
            <a:r>
              <a:rPr lang="bg-BG" sz="1400" dirty="0" smtClean="0"/>
              <a:t>Защита</a:t>
            </a:r>
          </a:p>
          <a:p>
            <a:r>
              <a:rPr lang="bg-BG" sz="1400" dirty="0" smtClean="0"/>
              <a:t>Устойчивост</a:t>
            </a:r>
            <a:endParaRPr lang="bg-BG" sz="14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553544" y="3400401"/>
            <a:ext cx="2746648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400" dirty="0" smtClean="0"/>
              <a:t>„Стимулиране</a:t>
            </a:r>
            <a:r>
              <a:rPr lang="bg-BG" sz="1400" dirty="0"/>
              <a:t>“ на ВЕИ, които да предоставят възможност за активно управление от страна на операторите на мрежата.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6433864" y="3400401"/>
            <a:ext cx="2746648" cy="8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400" dirty="0" smtClean="0"/>
              <a:t>Ясни условия , регулации и техническа експертиза за ползите от надграждане на пасивната ел.мрежа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19646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15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1D4EE-09D5-4E60-8BD6-03EF413631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TS010381531</Template>
  <TotalTime>20188</TotalTime>
  <Words>884</Words>
  <Application>Microsoft Office PowerPoint</Application>
  <PresentationFormat>On-screen Show (4:3)</PresentationFormat>
  <Paragraphs>134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TS010381531</vt:lpstr>
      <vt:lpstr>Потенциалът на ВЕИ за спомагателни услуги за повишаване на ефективността  на ЕЕС </vt:lpstr>
      <vt:lpstr>Причини за изменение на ЕЕС</vt:lpstr>
      <vt:lpstr>Причини за изменение на ЕЕС</vt:lpstr>
      <vt:lpstr>Причини за изменение на ЕЕС</vt:lpstr>
      <vt:lpstr>Защо Европа иска ВЕИ или Движещи механизми за навлизане на ВЕИ</vt:lpstr>
      <vt:lpstr>Как се променя ЕЕС в зависимост от новите изисквания?</vt:lpstr>
      <vt:lpstr>Как се променя ЕЕС в зависимост от новите изисквания?</vt:lpstr>
      <vt:lpstr>Как се променя ЕЕС в зависимост от новите изисквания?</vt:lpstr>
      <vt:lpstr>Предизвикателства за мащабно навлизане на ВЕИ на пазара</vt:lpstr>
      <vt:lpstr>Предизвикателства и решения</vt:lpstr>
      <vt:lpstr>Предизвикателствата, пред които е изправена ЕЕС, от мащабното навлизане на ВЕИ изисква:  </vt:lpstr>
      <vt:lpstr>Спомагагателни услуги от ВЕИ</vt:lpstr>
      <vt:lpstr>Спомагагателни услуги от ВЕИ</vt:lpstr>
      <vt:lpstr>Решения за мащабно навлизане на ВЕИ на пазара</vt:lpstr>
      <vt:lpstr>Спомагагателни услуги от ВЕИ</vt:lpstr>
      <vt:lpstr>Спомагагателни услуги от ВЕИ</vt:lpstr>
      <vt:lpstr>ЕЕ, Система за управление на товара и потребление на ел.енергия</vt:lpstr>
      <vt:lpstr>Спомагагателни услуги от ВЕИ</vt:lpstr>
      <vt:lpstr>Заключение</vt:lpstr>
      <vt:lpstr>Заключение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Grid и енергийна ефективност</dc:title>
  <dc:creator>V</dc:creator>
  <cp:lastModifiedBy>user</cp:lastModifiedBy>
  <cp:revision>231</cp:revision>
  <dcterms:created xsi:type="dcterms:W3CDTF">2014-03-09T14:50:01Z</dcterms:created>
  <dcterms:modified xsi:type="dcterms:W3CDTF">2014-10-29T06:46:37Z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TC103815319990</vt:lpwstr>
  </property>
</Properties>
</file>