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 id="2147483816" r:id="rId2"/>
    <p:sldMasterId id="2147483820" r:id="rId3"/>
    <p:sldMasterId id="2147483838" r:id="rId4"/>
    <p:sldMasterId id="2147483829" r:id="rId5"/>
    <p:sldMasterId id="2147483831" r:id="rId6"/>
  </p:sldMasterIdLst>
  <p:notesMasterIdLst>
    <p:notesMasterId r:id="rId31"/>
  </p:notesMasterIdLst>
  <p:handoutMasterIdLst>
    <p:handoutMasterId r:id="rId32"/>
  </p:handoutMasterIdLst>
  <p:sldIdLst>
    <p:sldId id="256" r:id="rId7"/>
    <p:sldId id="259" r:id="rId8"/>
    <p:sldId id="262" r:id="rId9"/>
    <p:sldId id="263" r:id="rId10"/>
    <p:sldId id="264" r:id="rId11"/>
    <p:sldId id="275" r:id="rId12"/>
    <p:sldId id="265" r:id="rId13"/>
    <p:sldId id="266" r:id="rId14"/>
    <p:sldId id="267" r:id="rId15"/>
    <p:sldId id="268" r:id="rId16"/>
    <p:sldId id="269" r:id="rId17"/>
    <p:sldId id="270" r:id="rId18"/>
    <p:sldId id="271" r:id="rId19"/>
    <p:sldId id="272" r:id="rId20"/>
    <p:sldId id="273" r:id="rId21"/>
    <p:sldId id="274" r:id="rId22"/>
    <p:sldId id="278" r:id="rId23"/>
    <p:sldId id="276" r:id="rId24"/>
    <p:sldId id="277" r:id="rId25"/>
    <p:sldId id="280" r:id="rId26"/>
    <p:sldId id="279" r:id="rId27"/>
    <p:sldId id="261" r:id="rId28"/>
    <p:sldId id="281"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A"/>
    <a:srgbClr val="FFFFFF"/>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29" autoAdjust="0"/>
    <p:restoredTop sz="94694" autoAdjust="0"/>
  </p:normalViewPr>
  <p:slideViewPr>
    <p:cSldViewPr>
      <p:cViewPr varScale="1">
        <p:scale>
          <a:sx n="109" d="100"/>
          <a:sy n="109" d="100"/>
        </p:scale>
        <p:origin x="-4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0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74EF9-2D1C-444F-892A-3DE5023F3264}" type="datetimeFigureOut">
              <a:rPr lang="de-DE" smtClean="0"/>
              <a:pPr/>
              <a:t>24.10.2014</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64FE75-9390-4697-9DC7-085317AE8E1C}" type="slidenum">
              <a:rPr lang="de-DE" smtClean="0"/>
              <a:pPr/>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EE0E7-FE49-49E0-B574-252EA06FC051}" type="datetimeFigureOut">
              <a:rPr lang="de-DE" smtClean="0"/>
              <a:pPr/>
              <a:t>24.10.2014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08A02-0983-4D98-8FAA-A493F3BA4192}" type="slidenum">
              <a:rPr lang="de-DE" smtClean="0"/>
              <a:pPr/>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008A02-0983-4D98-8FAA-A493F3BA4192}" type="slidenum">
              <a:rPr lang="de-DE" smtClean="0"/>
              <a:pPr/>
              <a:t>1</a:t>
            </a:fld>
            <a:endParaRPr lang="de-DE"/>
          </a:p>
        </p:txBody>
      </p:sp>
    </p:spTree>
    <p:extLst>
      <p:ext uri="{BB962C8B-B14F-4D97-AF65-F5344CB8AC3E}">
        <p14:creationId xmlns:p14="http://schemas.microsoft.com/office/powerpoint/2010/main" val="4682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40000" y="153000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rgbClr val="13294A"/>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540000" y="2718000"/>
            <a:ext cx="7311600" cy="936000"/>
          </a:xfrm>
        </p:spPr>
        <p:txBody>
          <a:bodyPr/>
          <a:lstStyle>
            <a:lvl1pPr marL="0" indent="0">
              <a:defRPr>
                <a:solidFill>
                  <a:srgbClr val="13294A"/>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Tree>
    <p:extLst>
      <p:ext uri="{BB962C8B-B14F-4D97-AF65-F5344CB8AC3E}">
        <p14:creationId xmlns:p14="http://schemas.microsoft.com/office/powerpoint/2010/main" val="4093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
        <p:nvSpPr>
          <p:cNvPr id="3" name="Textfeld 2"/>
          <p:cNvSpPr txBox="1"/>
          <p:nvPr userDrawn="1"/>
        </p:nvSpPr>
        <p:spPr>
          <a:xfrm>
            <a:off x="457200" y="2971800"/>
            <a:ext cx="6400800" cy="3200400"/>
          </a:xfrm>
          <a:prstGeom prst="rect">
            <a:avLst/>
          </a:prstGeom>
          <a:noFill/>
          <a:ln>
            <a:noFill/>
          </a:ln>
        </p:spPr>
        <p:txBody>
          <a:bodyPr wrap="square"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aseline="30000" dirty="0" smtClean="0">
                <a:latin typeface="Arial" pitchFamily="34" charset="0"/>
                <a:cs typeface="Arial" pitchFamily="34" charset="0"/>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endParaRPr lang="en-GB" sz="1000" baseline="30000" dirty="0" smtClean="0">
              <a:latin typeface="Arial" pitchFamily="34" charset="0"/>
              <a:cs typeface="Arial" pitchFamily="34" charset="0"/>
            </a:endParaRPr>
          </a:p>
          <a:p>
            <a:r>
              <a:rPr lang="en-GB" sz="1000" baseline="30000" dirty="0" smtClean="0">
                <a:latin typeface="Arial" pitchFamily="34" charset="0"/>
                <a:cs typeface="Arial" pitchFamily="34" charset="0"/>
              </a:rPr>
              <a:t>CMS locations:</a:t>
            </a:r>
          </a:p>
          <a:p>
            <a:r>
              <a:rPr lang="en-GB" sz="1000" baseline="30000" dirty="0" smtClean="0">
                <a:latin typeface="Arial" pitchFamily="34" charset="0"/>
                <a:cs typeface="Arial" pitchFamily="34" charset="0"/>
              </a:rPr>
              <a:t>Aberdeen, Algiers, Amsterdam, Antwerp, Barcelona, Beijing, Belgrade, Berlin, Bratislava, Bristol, Brussels, Bucharest, Budapest, Casablanca, Cologne, Dubai, </a:t>
            </a:r>
            <a:r>
              <a:rPr lang="en-GB" sz="1000" baseline="30000" dirty="0" err="1" smtClean="0">
                <a:latin typeface="Arial" pitchFamily="34" charset="0"/>
                <a:cs typeface="Arial" pitchFamily="34" charset="0"/>
              </a:rPr>
              <a:t>Duesseldorf</a:t>
            </a:r>
            <a:r>
              <a:rPr lang="en-GB" sz="1000" baseline="30000" dirty="0" smtClean="0">
                <a:latin typeface="Arial" pitchFamily="34" charset="0"/>
                <a:cs typeface="Arial" pitchFamily="34" charset="0"/>
              </a:rPr>
              <a:t>, Edinburgh, Frankfurt, Geneva, Glasgow, Hamburg, Istanbul, Kyiv, Leipzig, Lisbon, Ljubljana, London, Luxembourg, Lyon, Madrid, Mexico City, Milan, Moscow, Munich, Muscat, Paris, Prague, Rio de Janeiro, Rome, Sarajevo, Seville, Shanghai, Sofia, Strasbourg, Stuttgart, Tirana, Utrecht, Vienna, Warsaw, Zagreb and Zurich.</a:t>
            </a:r>
          </a:p>
          <a:p>
            <a:endParaRPr lang="en-GB" sz="1000" baseline="30000" dirty="0" smtClean="0">
              <a:latin typeface="Arial" pitchFamily="34" charset="0"/>
              <a:cs typeface="Arial" pitchFamily="34" charset="0"/>
            </a:endParaRPr>
          </a:p>
          <a:p>
            <a:r>
              <a:rPr lang="en-GB" sz="1000" b="1" baseline="30000" dirty="0" smtClean="0">
                <a:latin typeface="Arial" pitchFamily="34" charset="0"/>
                <a:cs typeface="Arial" pitchFamily="34" charset="0"/>
              </a:rPr>
              <a:t>www.cmslegal.com</a:t>
            </a: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a:prstGeom prst="rect">
            <a:avLst/>
          </a:prstGeo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a:prstGeom prst="rect">
            <a:avLst/>
          </a:prstGeo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a:p>
        </p:txBody>
      </p:sp>
    </p:spTree>
    <p:extLst>
      <p:ext uri="{BB962C8B-B14F-4D97-AF65-F5344CB8AC3E}">
        <p14:creationId xmlns:p14="http://schemas.microsoft.com/office/powerpoint/2010/main" val="69720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_with_one_tabl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
        <p:nvSpPr>
          <p:cNvPr id="7" name="Table Placeholder 6"/>
          <p:cNvSpPr>
            <a:spLocks noGrp="1"/>
          </p:cNvSpPr>
          <p:nvPr>
            <p:ph type="tbl" sz="quarter" idx="14"/>
          </p:nvPr>
        </p:nvSpPr>
        <p:spPr>
          <a:xfrm>
            <a:off x="533400" y="2516400"/>
            <a:ext cx="8078400" cy="3200400"/>
          </a:xfrm>
          <a:prstGeom prst="rect">
            <a:avLst/>
          </a:prstGeom>
        </p:spPr>
        <p:txBody>
          <a:bodyPr/>
          <a:lstStyle/>
          <a:p>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6" name="Foliennummernplatzhalter 5"/>
          <p:cNvSpPr>
            <a:spLocks noGrp="1"/>
          </p:cNvSpPr>
          <p:nvPr>
            <p:ph type="sldNum" sz="quarter" idx="14"/>
          </p:nvPr>
        </p:nvSpPr>
        <p:spPr>
          <a:xfrm>
            <a:off x="8236800" y="6530400"/>
            <a:ext cx="576000" cy="244800"/>
          </a:xfrm>
        </p:spPr>
        <p:txBody>
          <a:bodyPr/>
          <a:lstStyle>
            <a:lvl1pPr>
              <a:defRPr>
                <a:latin typeface="Arial" pitchFamily="34" charset="0"/>
                <a:cs typeface="Arial" pitchFamily="34" charset="0"/>
              </a:defRPr>
            </a:lvl1pPr>
          </a:lstStyle>
          <a:p>
            <a:fld id="{30979D80-9373-477A-B3A6-A067178789A4}" type="slidenum">
              <a:rPr lang="en-GB" noProof="0" smtClean="0"/>
              <a:pPr/>
              <a:t>‹#›</a:t>
            </a:fld>
            <a:endParaRPr lang="en-GB" noProof="0" dirty="0"/>
          </a:p>
        </p:txBody>
      </p:sp>
      <p:sp>
        <p:nvSpPr>
          <p:cNvPr id="11"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540000" y="5378400"/>
            <a:ext cx="73080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2"/>
          </a:xfrm>
          <a:prstGeom prst="rect">
            <a:avLst/>
          </a:prstGeom>
        </p:spPr>
      </p:pic>
      <p:pic>
        <p:nvPicPr>
          <p:cNvPr id="2" name="Pictur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without_image">
    <p:spTree>
      <p:nvGrpSpPr>
        <p:cNvPr id="1" name=""/>
        <p:cNvGrpSpPr/>
        <p:nvPr/>
      </p:nvGrpSpPr>
      <p:grpSpPr>
        <a:xfrm>
          <a:off x="0" y="0"/>
          <a:ext cx="0" cy="0"/>
          <a:chOff x="0" y="0"/>
          <a:chExt cx="0" cy="0"/>
        </a:xfrm>
      </p:grpSpPr>
      <p:sp>
        <p:nvSpPr>
          <p:cNvPr id="16"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smtClean="0">
                <a:solidFill>
                  <a:srgbClr val="000000"/>
                </a:solidFill>
                <a:latin typeface="Arial"/>
              </a:rPr>
              <a:t>Click to edit Master title style</a:t>
            </a:r>
            <a:endParaRPr lang="en-GB" noProof="0" smtClean="0"/>
          </a:p>
        </p:txBody>
      </p:sp>
      <p:sp>
        <p:nvSpPr>
          <p:cNvPr id="15" name="Text Placeholder 14" descr="CMSLegal_Cover_SubHeading"/>
          <p:cNvSpPr>
            <a:spLocks noGrp="1"/>
          </p:cNvSpPr>
          <p:nvPr>
            <p:ph type="body" sz="quarter" idx="11" hasCustomPrompt="1"/>
          </p:nvPr>
        </p:nvSpPr>
        <p:spPr>
          <a:xfrm>
            <a:off x="540000" y="4662000"/>
            <a:ext cx="7311600" cy="946800"/>
          </a:xfrm>
        </p:spPr>
        <p:txBody>
          <a:bodyPr/>
          <a:lstStyle/>
          <a:p>
            <a:r>
              <a:rPr lang="en-GB" sz="1800" baseline="0" noProof="0" smtClean="0">
                <a:solidFill>
                  <a:srgbClr val="000000"/>
                </a:solidFill>
                <a:latin typeface="Arial"/>
              </a:rPr>
              <a:t>Sub-heading, Arial 18/22pt.</a:t>
            </a:r>
          </a:p>
          <a:p>
            <a:r>
              <a:rPr lang="en-GB" sz="1800" baseline="0" noProof="0" smtClean="0">
                <a:solidFill>
                  <a:srgbClr val="000000"/>
                </a:solidFill>
                <a:latin typeface="Arial"/>
              </a:rPr>
              <a:t>Also possible in two lines. Line spacing is “normal“.</a:t>
            </a:r>
            <a:endParaRPr lang="en-GB"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lawyers_pictur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5616000" y="4319999"/>
            <a:ext cx="2819400" cy="1053243"/>
          </a:xfrm>
        </p:spPr>
        <p:txBody>
          <a:bodyPr/>
          <a:lstStyle>
            <a:lvl1pPr marL="0" indent="0">
              <a:buNone/>
              <a:defRPr/>
            </a:lvl1pPr>
            <a:lvl2pPr marL="648000">
              <a:defRPr/>
            </a:lvl2pPr>
            <a:lvl3pPr marL="900000">
              <a:defRPr/>
            </a:lvl3pPr>
            <a:lvl4pPr marL="1152000">
              <a:defRPr/>
            </a:lvl4pPr>
            <a:lvl5pPr marL="1404000">
              <a:defRPr/>
            </a:lvl5pPr>
          </a:lstStyle>
          <a:p>
            <a:pPr lvl="0"/>
            <a:endParaRPr lang="en-GB" noProof="0" dirty="0" smtClean="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a:p>
        </p:txBody>
      </p:sp>
      <p:pic>
        <p:nvPicPr>
          <p:cNvPr id="7" name="Picture 6" descr="CMSLegal_Picture_Replace"/>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652000" y="2160000"/>
            <a:ext cx="1080000" cy="144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imag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liennummernplatzhalter 5"/>
          <p:cNvSpPr>
            <a:spLocks noGrp="1"/>
          </p:cNvSpPr>
          <p:nvPr>
            <p:ph type="sldNum" sz="quarter" idx="14"/>
          </p:nvPr>
        </p:nvSpPr>
        <p:spPr/>
        <p:txBody>
          <a:bodyPr/>
          <a:lstStyle>
            <a:lvl1pPr>
              <a:defRPr/>
            </a:lvl1pPr>
          </a:lstStyle>
          <a:p>
            <a:fld id="{C7084FD2-C43F-44B3-8B46-5A3C91D7836A}" type="slidenum">
              <a:rPr lang="en-GB" noProof="0" smtClean="0"/>
              <a:pPr/>
              <a:t>‹#›</a:t>
            </a:fld>
            <a:endParaRPr lang="en-GB" noProof="0"/>
          </a:p>
        </p:txBody>
      </p:sp>
      <p:pic>
        <p:nvPicPr>
          <p:cNvPr id="3" name="Picture 2"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5424" y="2084832"/>
            <a:ext cx="4389120" cy="41391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char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hasCustomPrompt="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Diagrammplatzhalter 12"/>
          <p:cNvSpPr>
            <a:spLocks noGrp="1"/>
          </p:cNvSpPr>
          <p:nvPr>
            <p:ph type="chart" sz="quarter" idx="13" hasCustomPrompt="1"/>
          </p:nvPr>
        </p:nvSpPr>
        <p:spPr>
          <a:xfrm>
            <a:off x="4572000" y="2428868"/>
            <a:ext cx="4320000" cy="4022330"/>
          </a:xfrm>
        </p:spPr>
        <p:txBody>
          <a:bodyPr rtlCol="0">
            <a:normAutofit/>
          </a:bodyPr>
          <a:lstStyle>
            <a:lvl1pPr>
              <a:defRPr lang="en-US" sz="1000" smtClean="0"/>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GB" noProof="0" dirty="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two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5" name="Textplatzhalter 14"/>
          <p:cNvSpPr>
            <a:spLocks noGrp="1"/>
          </p:cNvSpPr>
          <p:nvPr>
            <p:ph type="body" sz="quarter" idx="14"/>
          </p:nvPr>
        </p:nvSpPr>
        <p:spPr>
          <a:xfrm>
            <a:off x="5184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a:t>
            </a:fld>
            <a:endParaRPr lang="en-GB" noProof="0"/>
          </a:p>
        </p:txBody>
      </p:sp>
      <p:sp>
        <p:nvSpPr>
          <p:cNvPr id="9" name="Diagrammplatzhalter 12"/>
          <p:cNvSpPr>
            <a:spLocks noGrp="1"/>
          </p:cNvSpPr>
          <p:nvPr>
            <p:ph type="chart" sz="quarter" idx="17" hasCustomPrompt="1"/>
          </p:nvPr>
        </p:nvSpPr>
        <p:spPr>
          <a:xfrm>
            <a:off x="518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0" name="Textplatzhalter 14"/>
          <p:cNvSpPr>
            <a:spLocks noGrp="1"/>
          </p:cNvSpPr>
          <p:nvPr>
            <p:ph type="body" sz="quarter" idx="18"/>
          </p:nvPr>
        </p:nvSpPr>
        <p:spPr>
          <a:xfrm>
            <a:off x="47232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11" name="Diagrammplatzhalter 12"/>
          <p:cNvSpPr>
            <a:spLocks noGrp="1"/>
          </p:cNvSpPr>
          <p:nvPr>
            <p:ph type="chart" sz="quarter" idx="19" hasCustomPrompt="1"/>
          </p:nvPr>
        </p:nvSpPr>
        <p:spPr>
          <a:xfrm>
            <a:off x="4724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40000" y="3196800"/>
            <a:ext cx="7311600" cy="1224000"/>
          </a:xfr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platzhalter 11"/>
          <p:cNvSpPr>
            <a:spLocks noGrp="1"/>
          </p:cNvSpPr>
          <p:nvPr>
            <p:ph type="body" sz="quarter" idx="11" hasCustomPrompt="1"/>
          </p:nvPr>
        </p:nvSpPr>
        <p:spPr>
          <a:xfrm>
            <a:off x="540000" y="4662000"/>
            <a:ext cx="73116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1400">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5" name="Foliennummernplatzhalter 5"/>
          <p:cNvSpPr>
            <a:spLocks noGrp="1"/>
          </p:cNvSpPr>
          <p:nvPr>
            <p:ph type="sldNum" sz="quarter" idx="13"/>
          </p:nvPr>
        </p:nvSpPr>
        <p:spPr/>
        <p:txBody>
          <a:bodyPr/>
          <a:lstStyle>
            <a:lvl1pPr>
              <a:defRPr/>
            </a:lvl1pPr>
          </a:lstStyle>
          <a:p>
            <a:fld id="{55D10B98-E93A-4930-B8F5-9CFB5E117364}" type="slidenum">
              <a:rPr lang="en-GB" noProof="0" smtClean="0"/>
              <a:pPr/>
              <a:t>‹#›</a:t>
            </a:fld>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MSLegal_Cover_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540000" y="153105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540000" y="2718000"/>
            <a:ext cx="7311600" cy="93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2" name="TextBox 11" descr="CMSLegal_Cover_Footer_and_Date"/>
          <p:cNvSpPr txBox="1"/>
          <p:nvPr/>
        </p:nvSpPr>
        <p:spPr>
          <a:xfrm>
            <a:off x="531692" y="6246453"/>
            <a:ext cx="7311600" cy="292388"/>
          </a:xfrm>
          <a:prstGeom prst="rect">
            <a:avLst/>
          </a:prstGeom>
          <a:noFill/>
          <a:ln>
            <a:noFill/>
          </a:ln>
        </p:spPr>
        <p:txBody>
          <a:bodyPr wrap="square" rtlCol="0">
            <a:spAutoFit/>
          </a:bodyPr>
          <a:lstStyle/>
          <a:p>
            <a:r>
              <a:rPr lang="ru-RU" sz="1300" noProof="0" smtClean="0">
                <a:solidFill>
                  <a:srgbClr val="13294A"/>
                </a:solidFill>
                <a:latin typeface="Arial"/>
                <a:cs typeface="Arial" pitchFamily="34" charset="0"/>
              </a:rPr>
              <a:t>Пета Регионална Енергийна Конференция, София | 29 Октомври 2014</a:t>
            </a:r>
            <a:endParaRPr lang="en-GB" sz="1300" noProof="0" dirty="0" smtClean="0">
              <a:solidFill>
                <a:srgbClr val="13294A"/>
              </a:solidFill>
              <a:latin typeface="Arial"/>
              <a:cs typeface="Arial" pitchFamily="34" charset="0"/>
            </a:endParaRP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spAutoFit/>
          </a:bodyPr>
          <a:lstStyle/>
          <a:p>
            <a:r>
              <a:rPr lang="en-GB" sz="1300" noProof="0" dirty="0" smtClean="0">
                <a:solidFill>
                  <a:srgbClr val="13294A"/>
                </a:solidFill>
                <a:latin typeface="Arial"/>
                <a:cs typeface="Arial" pitchFamily="34" charset="0"/>
              </a:rPr>
              <a:t>    </a:t>
            </a:r>
          </a:p>
        </p:txBody>
      </p:sp>
      <p:pic>
        <p:nvPicPr>
          <p:cNvPr id="2" name="Picture 1" descr="CMSLegal_Cover_Logo_YWF_iL_001_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lang="de-DE" sz="2400" kern="1200" baseline="0" smtClean="0">
          <a:solidFill>
            <a:srgbClr val="13294A"/>
          </a:solidFill>
          <a:latin typeface="Arial"/>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1200" baseline="0" smtClean="0">
          <a:solidFill>
            <a:srgbClr val="13294A"/>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1512000"/>
            <a:ext cx="9144000" cy="5346000"/>
          </a:xfrm>
          <a:prstGeom prst="rect">
            <a:avLst/>
          </a:prstGeom>
          <a:solidFill>
            <a:srgbClr val="E4E1E0"/>
          </a:solidFill>
          <a:ln w="9525">
            <a:noFill/>
            <a:miter lim="800000"/>
            <a:headEnd/>
            <a:tailEnd/>
          </a:ln>
        </p:spPr>
        <p:txBody>
          <a:bodyPr/>
          <a:lstStyle/>
          <a:p>
            <a:endParaRPr lang="en-GB" noProof="0" dirty="0">
              <a:latin typeface="Calibri" pitchFamily="-110" charset="0"/>
            </a:endParaRPr>
          </a:p>
        </p:txBody>
      </p:sp>
      <p:sp>
        <p:nvSpPr>
          <p:cNvPr id="1029"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dirty="0" smtClean="0">
                <a:solidFill>
                  <a:srgbClr val="000000"/>
                </a:solidFill>
                <a:latin typeface="Arial"/>
              </a:rPr>
              <a:t>Heading, Arial 24/28pt.</a:t>
            </a:r>
            <a:br>
              <a:rPr lang="en-GB" sz="2400" baseline="0" noProof="0" dirty="0" smtClean="0">
                <a:solidFill>
                  <a:srgbClr val="000000"/>
                </a:solidFill>
                <a:latin typeface="Arial"/>
              </a:rPr>
            </a:br>
            <a:r>
              <a:rPr lang="en-GB" sz="2400" baseline="0" noProof="0" dirty="0" smtClean="0">
                <a:solidFill>
                  <a:srgbClr val="000000"/>
                </a:solidFill>
                <a:latin typeface="Arial"/>
              </a:rPr>
              <a:t>Also possible in two lines.</a:t>
            </a:r>
            <a:endParaRPr lang="en-GB" noProof="0" dirty="0" smtClean="0"/>
          </a:p>
        </p:txBody>
      </p:sp>
      <p:sp>
        <p:nvSpPr>
          <p:cNvPr id="1030" name="Textplatzhalter 2" descr="CMSLegal_Cover_SubHeading"/>
          <p:cNvSpPr>
            <a:spLocks noGrp="1"/>
          </p:cNvSpPr>
          <p:nvPr>
            <p:ph type="body" idx="1"/>
          </p:nvPr>
        </p:nvSpPr>
        <p:spPr bwMode="auto">
          <a:xfrm>
            <a:off x="540000" y="4662000"/>
            <a:ext cx="7312025"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1800" baseline="0" noProof="0" dirty="0" smtClean="0">
                <a:solidFill>
                  <a:srgbClr val="000000"/>
                </a:solidFill>
                <a:latin typeface="Arial"/>
              </a:rPr>
              <a:t>Sub-heading</a:t>
            </a:r>
            <a:r>
              <a:rPr lang="de-DE" sz="1800" baseline="0" dirty="0" smtClean="0">
                <a:solidFill>
                  <a:srgbClr val="000000"/>
                </a:solidFill>
                <a:latin typeface="Arial"/>
              </a:rPr>
              <a:t>, Arial 18/22pt.</a:t>
            </a:r>
          </a:p>
          <a:p>
            <a:r>
              <a:rPr lang="en-US" sz="1800" baseline="0" dirty="0" smtClean="0">
                <a:solidFill>
                  <a:srgbClr val="000000"/>
                </a:solidFill>
                <a:latin typeface="Arial"/>
              </a:rPr>
              <a:t>Also possible in two lines. Line spacing is “normal“.</a:t>
            </a:r>
            <a:endParaRPr lang="en-US" dirty="0" smtClean="0"/>
          </a:p>
        </p:txBody>
      </p:sp>
      <p:sp>
        <p:nvSpPr>
          <p:cNvPr id="9" name="TextBox 8" descr="CMSLegal_Cover_Footer_and_Date"/>
          <p:cNvSpPr txBox="1"/>
          <p:nvPr/>
        </p:nvSpPr>
        <p:spPr>
          <a:xfrm>
            <a:off x="531692" y="6246000"/>
            <a:ext cx="7311600" cy="292388"/>
          </a:xfrm>
          <a:prstGeom prst="rect">
            <a:avLst/>
          </a:prstGeom>
          <a:noFill/>
          <a:ln>
            <a:noFill/>
          </a:ln>
        </p:spPr>
        <p:txBody>
          <a:bodyPr wrap="square" rtlCol="0">
            <a:spAutoFit/>
          </a:bodyPr>
          <a:lstStyle/>
          <a:p>
            <a:r>
              <a:rPr lang="ru-RU" sz="1300" noProof="0" smtClean="0">
                <a:solidFill>
                  <a:srgbClr val="13294A"/>
                </a:solidFill>
                <a:latin typeface="Arial"/>
                <a:cs typeface="Arial" pitchFamily="34" charset="0"/>
              </a:rPr>
              <a:t>Пета Регионална Енергийна Конференция, София | 29 Октомври 2014</a:t>
            </a:r>
            <a:endParaRPr lang="en-GB" sz="1300" noProof="0" dirty="0" smtClean="0">
              <a:solidFill>
                <a:srgbClr val="13294A"/>
              </a:solidFill>
              <a:latin typeface="Arial"/>
              <a:cs typeface="Arial" pitchFamily="34" charset="0"/>
            </a:endParaRPr>
          </a:p>
        </p:txBody>
      </p:sp>
      <p:sp>
        <p:nvSpPr>
          <p:cNvPr id="14" name="Rechteck 13"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CMSLegal_Cover_Logo_YWF_iL_001_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lang="en-US" sz="2400" kern="1200" baseline="0" smtClean="0">
          <a:solidFill>
            <a:srgbClr val="13294A"/>
          </a:solidFill>
          <a:latin typeface="Arial"/>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800" kern="1200" baseline="0" smtClean="0">
          <a:solidFill>
            <a:srgbClr val="13294A"/>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412"/>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smtClean="0"/>
              <a:t>This is the headline, Arial 24 pt.</a:t>
            </a:r>
            <a:br>
              <a:rPr lang="en-GB" noProof="0" smtClean="0"/>
            </a:br>
            <a:r>
              <a:rPr lang="en-GB" noProof="0" smtClean="0"/>
              <a:t>This is the second line.</a:t>
            </a:r>
          </a:p>
        </p:txBody>
      </p:sp>
      <p:sp>
        <p:nvSpPr>
          <p:cNvPr id="8197" name="Textplatzhalter 2"/>
          <p:cNvSpPr>
            <a:spLocks noGrp="1"/>
          </p:cNvSpPr>
          <p:nvPr>
            <p:ph type="body" idx="1"/>
          </p:nvPr>
        </p:nvSpPr>
        <p:spPr bwMode="auto">
          <a:xfrm>
            <a:off x="518400" y="2022477"/>
            <a:ext cx="8196262"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 Arial 20 pt</a:t>
            </a:r>
          </a:p>
          <a:p>
            <a:pPr lvl="1"/>
            <a:r>
              <a:rPr lang="en-GB" noProof="0" smtClean="0"/>
              <a:t>Second level, Arial 18 pt</a:t>
            </a:r>
          </a:p>
          <a:p>
            <a:pPr lvl="2"/>
            <a:r>
              <a:rPr lang="en-GB" noProof="0" smtClean="0"/>
              <a:t>Third level,  Arial 16 pt</a:t>
            </a:r>
          </a:p>
          <a:p>
            <a:pPr lvl="3"/>
            <a:r>
              <a:rPr lang="en-GB" noProof="0" smtClean="0"/>
              <a:t>Fourth level,  Arial 16 pt</a:t>
            </a:r>
          </a:p>
          <a:p>
            <a:pPr lvl="4"/>
            <a:r>
              <a:rPr lang="en-GB" noProof="0" smtClean="0"/>
              <a:t>Fifth level,  Arial 16 pt</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sp>
        <p:nvSpPr>
          <p:cNvPr id="11" name="TextBox 10" descr="CMSLegal_Footer_Text_Date"/>
          <p:cNvSpPr txBox="1"/>
          <p:nvPr/>
        </p:nvSpPr>
        <p:spPr>
          <a:xfrm>
            <a:off x="122400" y="6530400"/>
            <a:ext cx="7920000" cy="246221"/>
          </a:xfrm>
          <a:prstGeom prst="rect">
            <a:avLst/>
          </a:prstGeom>
          <a:noFill/>
          <a:ln>
            <a:noFill/>
          </a:ln>
        </p:spPr>
        <p:txBody>
          <a:bodyPr wrap="square" rtlCol="0">
            <a:spAutoFit/>
          </a:bodyPr>
          <a:lstStyle/>
          <a:p>
            <a:r>
              <a:rPr lang="ru-RU" sz="1000" noProof="0" smtClean="0">
                <a:solidFill>
                  <a:srgbClr val="766A62"/>
                </a:solidFill>
                <a:latin typeface="Arial"/>
                <a:cs typeface="Arial" pitchFamily="34" charset="0"/>
              </a:rPr>
              <a:t>Пета Регионална Енергийна Конференция, София | 29 Октомври 2014</a:t>
            </a:r>
            <a:endParaRPr lang="en-GB" sz="1000" noProof="0" dirty="0">
              <a:solidFill>
                <a:srgbClr val="766A62"/>
              </a:solidFill>
              <a:latin typeface="Arial"/>
              <a:cs typeface="Arial" pitchFamily="34" charset="0"/>
            </a:endParaRPr>
          </a:p>
        </p:txBody>
      </p:sp>
      <p:pic>
        <p:nvPicPr>
          <p:cNvPr id="2" name="Picture 1" descr="CMSLegal_Top_Logo_iL_0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8" r:id="rId7"/>
  </p:sldLayoutIdLst>
  <p:hf sldNum="0"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sp>
        <p:nvSpPr>
          <p:cNvPr id="11" name="TextBox 10" descr="CMSLegal_Footer_Text_Date"/>
          <p:cNvSpPr txBox="1"/>
          <p:nvPr/>
        </p:nvSpPr>
        <p:spPr>
          <a:xfrm>
            <a:off x="122400" y="6530400"/>
            <a:ext cx="7920000" cy="246221"/>
          </a:xfrm>
          <a:prstGeom prst="rect">
            <a:avLst/>
          </a:prstGeom>
          <a:noFill/>
          <a:ln>
            <a:noFill/>
          </a:ln>
        </p:spPr>
        <p:txBody>
          <a:bodyPr wrap="square" rtlCol="0">
            <a:spAutoFit/>
          </a:bodyPr>
          <a:lstStyle/>
          <a:p>
            <a:r>
              <a:rPr lang="ru-RU" sz="1000" noProof="0" smtClean="0">
                <a:solidFill>
                  <a:srgbClr val="766A62"/>
                </a:solidFill>
                <a:latin typeface="Arial"/>
                <a:cs typeface="Arial" pitchFamily="34" charset="0"/>
              </a:rPr>
              <a:t>Пета Регионална Енергийна Конференция, София | 29 Октомври 2014</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hf sldNum="0"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000"/>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a:p>
        </p:txBody>
      </p:sp>
      <p:sp>
        <p:nvSpPr>
          <p:cNvPr id="11" name="TextBox 10" descr="CMSLegal_Footer_Text_Date"/>
          <p:cNvSpPr txBox="1"/>
          <p:nvPr/>
        </p:nvSpPr>
        <p:spPr>
          <a:xfrm>
            <a:off x="122400" y="6529008"/>
            <a:ext cx="7920000" cy="246221"/>
          </a:xfrm>
          <a:prstGeom prst="rect">
            <a:avLst/>
          </a:prstGeom>
          <a:noFill/>
          <a:ln>
            <a:noFill/>
          </a:ln>
        </p:spPr>
        <p:txBody>
          <a:bodyPr wrap="square" rtlCol="0">
            <a:spAutoFit/>
          </a:bodyPr>
          <a:lstStyle/>
          <a:p>
            <a:r>
              <a:rPr lang="ru-RU" sz="1000" noProof="0" smtClean="0">
                <a:solidFill>
                  <a:srgbClr val="766A62"/>
                </a:solidFill>
                <a:latin typeface="Arial"/>
                <a:cs typeface="Arial" pitchFamily="34" charset="0"/>
              </a:rPr>
              <a:t>Пета Регионална Енергийна Конференция, София | 29 Октомври 2014</a:t>
            </a:r>
            <a:endParaRPr lang="en-GB" sz="1000" noProof="0" dirty="0">
              <a:solidFill>
                <a:srgbClr val="766A62"/>
              </a:solidFill>
              <a:latin typeface="Arial"/>
              <a:cs typeface="Arial" pitchFamily="34" charset="0"/>
            </a:endParaRPr>
          </a:p>
        </p:txBody>
      </p:sp>
      <p:pic>
        <p:nvPicPr>
          <p:cNvPr id="2" name="Picture 1" descr="CMSLegal_Top_Logo_iL_0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30" r:id="rId1"/>
  </p:sldLayoutIdLst>
  <p:hf sldNum="0"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42"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4343" name="Textplatzhalter 2"/>
          <p:cNvSpPr>
            <a:spLocks noGrp="1"/>
          </p:cNvSpPr>
          <p:nvPr>
            <p:ph type="body" idx="1"/>
          </p:nvPr>
        </p:nvSpPr>
        <p:spPr bwMode="auto">
          <a:xfrm>
            <a:off x="540000" y="5378400"/>
            <a:ext cx="7308850"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400" baseline="0" noProof="0" dirty="0" smtClean="0">
                <a:solidFill>
                  <a:srgbClr val="000000"/>
                </a:solidFill>
                <a:latin typeface="Arial"/>
              </a:rPr>
              <a:t>This is the sub-heading, Arial 14/18pt. </a:t>
            </a:r>
            <a:endParaRPr lang="en-GB" noProof="0" dirty="0" smtClean="0"/>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3" name="TextBox 12" descr="CMSLegal_Footer_Text_Date"/>
          <p:cNvSpPr txBox="1"/>
          <p:nvPr/>
        </p:nvSpPr>
        <p:spPr>
          <a:xfrm>
            <a:off x="122400" y="6530400"/>
            <a:ext cx="7920000" cy="246221"/>
          </a:xfrm>
          <a:prstGeom prst="rect">
            <a:avLst/>
          </a:prstGeom>
          <a:noFill/>
          <a:ln>
            <a:noFill/>
          </a:ln>
        </p:spPr>
        <p:txBody>
          <a:bodyPr wrap="square" rtlCol="0">
            <a:spAutoFit/>
          </a:bodyPr>
          <a:lstStyle/>
          <a:p>
            <a:r>
              <a:rPr lang="ru-RU" sz="1000" noProof="0" smtClean="0">
                <a:solidFill>
                  <a:srgbClr val="766A62"/>
                </a:solidFill>
                <a:latin typeface="Arial"/>
                <a:cs typeface="Arial" pitchFamily="34" charset="0"/>
              </a:rPr>
              <a:t>Пета Регионална Енергийна Конференция, София | 29 Октомври 2014</a:t>
            </a:r>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32" r:id="rId1"/>
  </p:sldLayoutIdLst>
  <p:hf sldNum="0" hdr="0" ftr="0" dt="0"/>
  <p:txStyles>
    <p:titleStyle>
      <a:lvl1pPr algn="l" rtl="0" eaLnBrk="1" fontAlgn="base" hangingPunct="1">
        <a:spcBef>
          <a:spcPct val="0"/>
        </a:spcBef>
        <a:spcAft>
          <a:spcPct val="0"/>
        </a:spcAft>
        <a:defRPr lang="de-DE" sz="2000" b="1"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bg-BG" dirty="0" smtClean="0"/>
              <a:t>РЕФОРМАТА НА ЕЛЕКТРОЕНЕРГИЙНИЯ ПАЗАР ВЪВ ВЕЛИКОБРИТАНИЯ</a:t>
            </a:r>
            <a:r>
              <a:rPr lang="en-US" dirty="0"/>
              <a:t/>
            </a:r>
            <a:br>
              <a:rPr lang="en-US" dirty="0"/>
            </a:br>
            <a:endParaRPr lang="en-US" dirty="0"/>
          </a:p>
        </p:txBody>
      </p:sp>
      <p:sp>
        <p:nvSpPr>
          <p:cNvPr id="3" name="Text Placeholder 2"/>
          <p:cNvSpPr>
            <a:spLocks noGrp="1"/>
          </p:cNvSpPr>
          <p:nvPr>
            <p:ph type="body" sz="quarter" idx="10"/>
          </p:nvPr>
        </p:nvSpPr>
        <p:spPr>
          <a:xfrm>
            <a:off x="539552" y="2708920"/>
            <a:ext cx="7311600" cy="936000"/>
          </a:xfrm>
        </p:spPr>
        <p:txBody>
          <a:bodyPr/>
          <a:lstStyle/>
          <a:p>
            <a:r>
              <a:rPr lang="bg-BG" dirty="0" smtClean="0"/>
              <a:t>Може ли този подход към привличането на инвестиции да спаси нуждата от нови </a:t>
            </a:r>
            <a:r>
              <a:rPr lang="bg-BG" dirty="0" smtClean="0"/>
              <a:t>мощности </a:t>
            </a:r>
            <a:r>
              <a:rPr lang="bg-BG" dirty="0" smtClean="0"/>
              <a:t>в ЕС? </a:t>
            </a:r>
            <a:endParaRPr lang="en-US" dirty="0"/>
          </a:p>
        </p:txBody>
      </p:sp>
    </p:spTree>
    <p:extLst>
      <p:ext uri="{BB962C8B-B14F-4D97-AF65-F5344CB8AC3E}">
        <p14:creationId xmlns:p14="http://schemas.microsoft.com/office/powerpoint/2010/main" val="349456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Графика на механизма по дългосрочните договори за компенсиране на разликите и цената, необходима за осъществяване на инвестицията </a:t>
            </a:r>
            <a:endParaRPr lang="en-GB" dirty="0"/>
          </a:p>
        </p:txBody>
      </p:sp>
      <p:sp>
        <p:nvSpPr>
          <p:cNvPr id="3" name="Text Placeholder 2"/>
          <p:cNvSpPr>
            <a:spLocks noGrp="1"/>
          </p:cNvSpPr>
          <p:nvPr>
            <p:ph type="body" sz="quarter" idx="1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864096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6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Етапите на предоставяне на инвестиционни възможности </a:t>
            </a:r>
            <a:endParaRPr lang="en-GB" dirty="0"/>
          </a:p>
        </p:txBody>
      </p:sp>
      <p:sp>
        <p:nvSpPr>
          <p:cNvPr id="3" name="Text Placeholder 2"/>
          <p:cNvSpPr>
            <a:spLocks noGrp="1"/>
          </p:cNvSpPr>
          <p:nvPr>
            <p:ph type="body" sz="quarter" idx="11"/>
          </p:nvPr>
        </p:nvSpPr>
        <p:spPr/>
        <p:txBody>
          <a:bodyPr/>
          <a:lstStyle/>
          <a:p>
            <a:pPr marL="0" indent="0">
              <a:buNone/>
            </a:pPr>
            <a:r>
              <a:rPr lang="bg-BG" u="sng" dirty="0" smtClean="0"/>
              <a:t>Първоначален етап</a:t>
            </a:r>
            <a:r>
              <a:rPr lang="en-US" dirty="0" smtClean="0"/>
              <a:t>:</a:t>
            </a:r>
          </a:p>
          <a:p>
            <a:pPr marL="0" indent="0">
              <a:buNone/>
            </a:pPr>
            <a:r>
              <a:rPr lang="en-US" dirty="0"/>
              <a:t>	</a:t>
            </a:r>
            <a:r>
              <a:rPr lang="bg-BG" dirty="0" smtClean="0"/>
              <a:t>административен процес с цени, определяни от Правителството</a:t>
            </a:r>
            <a:endParaRPr lang="en-GB" dirty="0" smtClean="0"/>
          </a:p>
          <a:p>
            <a:pPr marL="0" indent="0">
              <a:buNone/>
            </a:pPr>
            <a:r>
              <a:rPr lang="en-US" dirty="0"/>
              <a:t>	</a:t>
            </a:r>
            <a:r>
              <a:rPr lang="bg-BG" dirty="0" smtClean="0"/>
              <a:t>инвеститорът има договор и сигурност рано в процеса на развитие на проекта</a:t>
            </a:r>
            <a:endParaRPr lang="en-GB" dirty="0" smtClean="0"/>
          </a:p>
          <a:p>
            <a:pPr marL="0" indent="0">
              <a:buNone/>
            </a:pPr>
            <a:r>
              <a:rPr lang="en-US" dirty="0"/>
              <a:t>	</a:t>
            </a:r>
            <a:r>
              <a:rPr lang="bg-BG" dirty="0" smtClean="0"/>
              <a:t>първите АЕЦ се осъществяват по преходен модел </a:t>
            </a:r>
            <a:r>
              <a:rPr lang="en-GB" dirty="0"/>
              <a:t>(FID Enabling process</a:t>
            </a:r>
            <a:r>
              <a:rPr lang="en-GB" dirty="0" smtClean="0"/>
              <a:t>)</a:t>
            </a:r>
          </a:p>
          <a:p>
            <a:pPr marL="0" indent="0">
              <a:buNone/>
            </a:pPr>
            <a:r>
              <a:rPr lang="en-US" dirty="0"/>
              <a:t>	</a:t>
            </a:r>
            <a:endParaRPr lang="en-GB" dirty="0"/>
          </a:p>
        </p:txBody>
      </p:sp>
      <p:sp>
        <p:nvSpPr>
          <p:cNvPr id="4" name="Text Placeholder 3"/>
          <p:cNvSpPr>
            <a:spLocks noGrp="1"/>
          </p:cNvSpPr>
          <p:nvPr>
            <p:ph type="body" sz="quarter" idx="12"/>
          </p:nvPr>
        </p:nvSpPr>
        <p:spPr/>
        <p:txBody>
          <a:bodyPr/>
          <a:lstStyle/>
          <a:p>
            <a:pPr marL="0" indent="0">
              <a:buNone/>
            </a:pPr>
            <a:r>
              <a:rPr lang="bg-BG" u="sng" dirty="0" smtClean="0"/>
              <a:t>Конкурентен етап</a:t>
            </a:r>
            <a:r>
              <a:rPr lang="en-US" dirty="0" smtClean="0"/>
              <a:t>: </a:t>
            </a:r>
          </a:p>
          <a:p>
            <a:pPr marL="0" indent="0">
              <a:buNone/>
            </a:pPr>
            <a:r>
              <a:rPr lang="en-US" dirty="0"/>
              <a:t>	</a:t>
            </a:r>
            <a:r>
              <a:rPr lang="bg-BG" dirty="0" smtClean="0"/>
              <a:t>за ВЕИ конкуренция между технологиите се очаква около </a:t>
            </a:r>
            <a:r>
              <a:rPr lang="en-GB" dirty="0" smtClean="0"/>
              <a:t>2017</a:t>
            </a:r>
            <a:r>
              <a:rPr lang="bg-BG" dirty="0" smtClean="0"/>
              <a:t>г., а за всички технологии - </a:t>
            </a:r>
            <a:r>
              <a:rPr lang="bg-BG" dirty="0"/>
              <a:t>о</a:t>
            </a:r>
            <a:r>
              <a:rPr lang="bg-BG" dirty="0" smtClean="0"/>
              <a:t>коло </a:t>
            </a:r>
            <a:r>
              <a:rPr lang="en-GB" dirty="0" smtClean="0"/>
              <a:t>2020</a:t>
            </a:r>
            <a:r>
              <a:rPr lang="bg-BG" dirty="0" smtClean="0"/>
              <a:t>г. </a:t>
            </a:r>
            <a:r>
              <a:rPr lang="en-GB" dirty="0" smtClean="0"/>
              <a:t> </a:t>
            </a:r>
          </a:p>
          <a:p>
            <a:pPr marL="0" indent="0">
              <a:buNone/>
            </a:pPr>
            <a:r>
              <a:rPr lang="en-US" dirty="0" smtClean="0"/>
              <a:t>	</a:t>
            </a:r>
            <a:r>
              <a:rPr lang="bg-BG" dirty="0" smtClean="0"/>
              <a:t>Договорите за ВЕИ проектите ще бъдат подписвани в резултат на процедура на заявяване пред Електроенергийния системен оператор </a:t>
            </a:r>
            <a:r>
              <a:rPr lang="en-US" dirty="0"/>
              <a:t>	</a:t>
            </a:r>
            <a:endParaRPr lang="en-GB" dirty="0"/>
          </a:p>
        </p:txBody>
      </p:sp>
    </p:spTree>
    <p:extLst>
      <p:ext uri="{BB962C8B-B14F-4D97-AF65-F5344CB8AC3E}">
        <p14:creationId xmlns:p14="http://schemas.microsoft.com/office/powerpoint/2010/main" val="740788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Условия по договорите</a:t>
            </a:r>
            <a:r>
              <a:rPr lang="en-US" dirty="0" smtClean="0"/>
              <a:t>; </a:t>
            </a:r>
            <a:r>
              <a:rPr lang="bg-BG" dirty="0" smtClean="0"/>
              <a:t>страни</a:t>
            </a:r>
            <a:r>
              <a:rPr lang="en-US" dirty="0" smtClean="0"/>
              <a:t> </a:t>
            </a:r>
            <a:endParaRPr lang="en-GB" dirty="0"/>
          </a:p>
        </p:txBody>
      </p:sp>
      <p:sp>
        <p:nvSpPr>
          <p:cNvPr id="3" name="Text Placeholder 2"/>
          <p:cNvSpPr>
            <a:spLocks noGrp="1"/>
          </p:cNvSpPr>
          <p:nvPr>
            <p:ph type="body" sz="quarter" idx="11"/>
          </p:nvPr>
        </p:nvSpPr>
        <p:spPr/>
        <p:txBody>
          <a:bodyPr/>
          <a:lstStyle/>
          <a:p>
            <a:r>
              <a:rPr lang="bg-BG" dirty="0" smtClean="0"/>
              <a:t>Условията по дългосрочните договори се в голяма степен стандартизирани</a:t>
            </a:r>
            <a:r>
              <a:rPr lang="en-GB" dirty="0" smtClean="0"/>
              <a:t>;</a:t>
            </a:r>
          </a:p>
          <a:p>
            <a:r>
              <a:rPr lang="bg-BG" dirty="0" smtClean="0"/>
              <a:t>Разликите ще идват от това дали договорът е за базова мощност или не, като бъдат отразени спецификите при работата на тези централи</a:t>
            </a:r>
            <a:r>
              <a:rPr lang="en-GB" dirty="0" smtClean="0"/>
              <a:t>;</a:t>
            </a:r>
          </a:p>
          <a:p>
            <a:r>
              <a:rPr lang="bg-BG" dirty="0" smtClean="0"/>
              <a:t>Дългосрочният договор не може да се променя едностранно от страните след подписването му</a:t>
            </a:r>
            <a:r>
              <a:rPr lang="en-GB" dirty="0" smtClean="0"/>
              <a:t>;</a:t>
            </a:r>
          </a:p>
          <a:p>
            <a:r>
              <a:rPr lang="bg-BG" dirty="0" smtClean="0"/>
              <a:t>Страна по договорите е дружество, собственост на държавата</a:t>
            </a:r>
            <a:r>
              <a:rPr lang="en-GB" dirty="0" smtClean="0"/>
              <a:t>;</a:t>
            </a:r>
          </a:p>
          <a:p>
            <a:r>
              <a:rPr lang="bg-BG" dirty="0" smtClean="0"/>
              <a:t>Пазарът на резерв ще предоставя на инвеститорите сигурност на инвестициите, за да са налице допълнителни мощности, осигуряващи сигурността на снабдяването.</a:t>
            </a:r>
          </a:p>
        </p:txBody>
      </p:sp>
    </p:spTree>
    <p:extLst>
      <p:ext uri="{BB962C8B-B14F-4D97-AF65-F5344CB8AC3E}">
        <p14:creationId xmlns:p14="http://schemas.microsoft.com/office/powerpoint/2010/main" val="2939772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Цени, които са необходими за осъществяването на инвестицията за някои технологии </a:t>
            </a:r>
            <a:endParaRPr lang="en-GB" dirty="0"/>
          </a:p>
        </p:txBody>
      </p:sp>
      <p:sp>
        <p:nvSpPr>
          <p:cNvPr id="3" name="Text Placeholder 2"/>
          <p:cNvSpPr>
            <a:spLocks noGrp="1"/>
          </p:cNvSpPr>
          <p:nvPr>
            <p:ph type="body" sz="quarter" idx="1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08" y="1988840"/>
            <a:ext cx="830685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103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Сравнение с други механизми на подкрепа </a:t>
            </a:r>
            <a:endParaRPr lang="en-GB" dirty="0"/>
          </a:p>
        </p:txBody>
      </p:sp>
      <p:sp>
        <p:nvSpPr>
          <p:cNvPr id="3" name="Text Placeholder 2"/>
          <p:cNvSpPr>
            <a:spLocks noGrp="1"/>
          </p:cNvSpPr>
          <p:nvPr>
            <p:ph type="body" sz="quarter" idx="11"/>
          </p:nvPr>
        </p:nvSpPr>
        <p:spPr/>
        <p:txBody>
          <a:bodyPr/>
          <a:lstStyle/>
          <a:p>
            <a:r>
              <a:rPr lang="en-GB" b="1" dirty="0"/>
              <a:t>Feed in Tariff</a:t>
            </a:r>
            <a:r>
              <a:rPr lang="en-GB" dirty="0"/>
              <a:t> </a:t>
            </a:r>
            <a:r>
              <a:rPr lang="en-GB" dirty="0" smtClean="0"/>
              <a:t>(</a:t>
            </a:r>
            <a:r>
              <a:rPr lang="bg-BG" dirty="0" smtClean="0"/>
              <a:t>Германия</a:t>
            </a:r>
            <a:r>
              <a:rPr lang="en-GB" dirty="0" smtClean="0"/>
              <a:t>)</a:t>
            </a:r>
            <a:endParaRPr lang="en-GB" dirty="0"/>
          </a:p>
          <a:p>
            <a:pPr marL="0" indent="0">
              <a:buNone/>
            </a:pPr>
            <a:r>
              <a:rPr lang="bg-BG" dirty="0" smtClean="0"/>
              <a:t>Цената на изкупуване е </a:t>
            </a:r>
            <a:r>
              <a:rPr lang="bg-BG" dirty="0" smtClean="0"/>
              <a:t>фиксирана</a:t>
            </a:r>
            <a:r>
              <a:rPr lang="en-US" dirty="0" smtClean="0"/>
              <a:t>.</a:t>
            </a:r>
            <a:endParaRPr lang="en-GB" dirty="0" smtClean="0"/>
          </a:p>
          <a:p>
            <a:r>
              <a:rPr lang="en-GB" b="1" dirty="0" smtClean="0"/>
              <a:t>Fixed </a:t>
            </a:r>
            <a:r>
              <a:rPr lang="en-GB" b="1" dirty="0"/>
              <a:t>Premium </a:t>
            </a:r>
            <a:r>
              <a:rPr lang="en-GB" b="1" dirty="0" smtClean="0"/>
              <a:t>Feed </a:t>
            </a:r>
            <a:r>
              <a:rPr lang="en-GB" b="1" dirty="0"/>
              <a:t>in </a:t>
            </a:r>
            <a:r>
              <a:rPr lang="en-GB" b="1" dirty="0" smtClean="0"/>
              <a:t>Tariff </a:t>
            </a:r>
            <a:r>
              <a:rPr lang="en-GB" dirty="0" smtClean="0"/>
              <a:t>(</a:t>
            </a:r>
            <a:r>
              <a:rPr lang="bg-BG" dirty="0" smtClean="0"/>
              <a:t>Испания</a:t>
            </a:r>
            <a:r>
              <a:rPr lang="en-GB" dirty="0" smtClean="0"/>
              <a:t>) </a:t>
            </a:r>
          </a:p>
          <a:p>
            <a:pPr marL="0" indent="0">
              <a:buNone/>
            </a:pPr>
            <a:r>
              <a:rPr lang="bg-BG" dirty="0" smtClean="0"/>
              <a:t>Цената е средната цена на микса с фиксирана </a:t>
            </a:r>
            <a:r>
              <a:rPr lang="bg-BG" dirty="0" smtClean="0"/>
              <a:t>добавка</a:t>
            </a:r>
            <a:r>
              <a:rPr lang="en-GB" dirty="0"/>
              <a:t>.</a:t>
            </a:r>
            <a:endParaRPr lang="en-GB" dirty="0"/>
          </a:p>
          <a:p>
            <a:pPr marL="0" indent="0">
              <a:buNone/>
            </a:pPr>
            <a:endParaRPr lang="en-GB" dirty="0"/>
          </a:p>
          <a:p>
            <a:pPr marL="0" indent="0">
              <a:buNone/>
            </a:pPr>
            <a:endParaRPr lang="en-GB" dirty="0"/>
          </a:p>
          <a:p>
            <a:endParaRPr lang="en-GB" dirty="0"/>
          </a:p>
        </p:txBody>
      </p:sp>
      <p:sp>
        <p:nvSpPr>
          <p:cNvPr id="4" name="Text Placeholder 3"/>
          <p:cNvSpPr>
            <a:spLocks noGrp="1"/>
          </p:cNvSpPr>
          <p:nvPr>
            <p:ph type="body" sz="quarter" idx="12"/>
          </p:nvPr>
        </p:nvSpPr>
        <p:spPr/>
        <p:txBody>
          <a:bodyPr/>
          <a:lstStyle/>
          <a:p>
            <a:r>
              <a:rPr lang="en-GB" b="1" dirty="0"/>
              <a:t>One way </a:t>
            </a:r>
            <a:r>
              <a:rPr lang="en-GB" b="1" dirty="0" err="1" smtClean="0"/>
              <a:t>CfD</a:t>
            </a:r>
            <a:r>
              <a:rPr lang="en-GB" b="1" dirty="0" smtClean="0"/>
              <a:t> </a:t>
            </a:r>
            <a:r>
              <a:rPr lang="en-GB" dirty="0" smtClean="0"/>
              <a:t>(</a:t>
            </a:r>
            <a:r>
              <a:rPr lang="bg-BG" dirty="0" smtClean="0"/>
              <a:t>Холандия, Дания</a:t>
            </a:r>
            <a:r>
              <a:rPr lang="en-GB" dirty="0" smtClean="0"/>
              <a:t>)</a:t>
            </a:r>
            <a:endParaRPr lang="bg-BG" dirty="0" smtClean="0"/>
          </a:p>
          <a:p>
            <a:pPr marL="0" indent="0">
              <a:buNone/>
            </a:pPr>
            <a:r>
              <a:rPr lang="bg-BG" dirty="0" smtClean="0"/>
              <a:t>При положителна цена на пазара, разликата не подлежи на </a:t>
            </a:r>
            <a:r>
              <a:rPr lang="bg-BG" dirty="0" smtClean="0"/>
              <a:t>възстановяване</a:t>
            </a:r>
            <a:r>
              <a:rPr lang="en-US" dirty="0" smtClean="0"/>
              <a:t>.</a:t>
            </a:r>
            <a:endParaRPr lang="bg-BG" dirty="0" smtClean="0"/>
          </a:p>
          <a:p>
            <a:r>
              <a:rPr lang="en-GB" b="1" dirty="0" smtClean="0"/>
              <a:t>Two </a:t>
            </a:r>
            <a:r>
              <a:rPr lang="en-GB" b="1" dirty="0"/>
              <a:t>way </a:t>
            </a:r>
            <a:r>
              <a:rPr lang="en-GB" b="1" dirty="0" err="1" smtClean="0"/>
              <a:t>CfD</a:t>
            </a:r>
            <a:r>
              <a:rPr lang="en-GB" b="1" dirty="0" smtClean="0"/>
              <a:t> </a:t>
            </a:r>
            <a:r>
              <a:rPr lang="en-GB" dirty="0" smtClean="0"/>
              <a:t>(</a:t>
            </a:r>
            <a:r>
              <a:rPr lang="bg-BG" dirty="0" smtClean="0"/>
              <a:t>Великобритания</a:t>
            </a:r>
            <a:r>
              <a:rPr lang="en-GB" dirty="0" smtClean="0"/>
              <a:t>)</a:t>
            </a:r>
            <a:endParaRPr lang="en-GB" dirty="0"/>
          </a:p>
          <a:p>
            <a:pPr marL="0" indent="0">
              <a:buNone/>
            </a:pPr>
            <a:r>
              <a:rPr lang="ru-RU" dirty="0"/>
              <a:t>При </a:t>
            </a:r>
            <a:r>
              <a:rPr lang="ru-RU" dirty="0" err="1"/>
              <a:t>положителна</a:t>
            </a:r>
            <a:r>
              <a:rPr lang="ru-RU" dirty="0"/>
              <a:t> цена на </a:t>
            </a:r>
            <a:r>
              <a:rPr lang="ru-RU" dirty="0" err="1"/>
              <a:t>пазара</a:t>
            </a:r>
            <a:r>
              <a:rPr lang="ru-RU" dirty="0"/>
              <a:t>, </a:t>
            </a:r>
            <a:r>
              <a:rPr lang="ru-RU" dirty="0" err="1"/>
              <a:t>разликата</a:t>
            </a:r>
            <a:r>
              <a:rPr lang="ru-RU" dirty="0"/>
              <a:t> </a:t>
            </a:r>
            <a:r>
              <a:rPr lang="ru-RU" dirty="0" smtClean="0"/>
              <a:t>подлежи </a:t>
            </a:r>
            <a:r>
              <a:rPr lang="ru-RU" dirty="0"/>
              <a:t>на </a:t>
            </a:r>
            <a:r>
              <a:rPr lang="ru-RU" dirty="0" err="1" smtClean="0"/>
              <a:t>възстановяване</a:t>
            </a:r>
            <a:r>
              <a:rPr lang="en-US" dirty="0"/>
              <a:t>.</a:t>
            </a:r>
            <a:endParaRPr lang="ru-RU" dirty="0"/>
          </a:p>
        </p:txBody>
      </p:sp>
    </p:spTree>
    <p:extLst>
      <p:ext uri="{BB962C8B-B14F-4D97-AF65-F5344CB8AC3E}">
        <p14:creationId xmlns:p14="http://schemas.microsoft.com/office/powerpoint/2010/main" val="3510862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Очаквани ползи от двупосочните договори във Великобритания </a:t>
            </a:r>
          </a:p>
          <a:p>
            <a:endParaRPr lang="en-GB" dirty="0"/>
          </a:p>
        </p:txBody>
      </p:sp>
      <p:sp>
        <p:nvSpPr>
          <p:cNvPr id="3" name="Text Placeholder 2"/>
          <p:cNvSpPr>
            <a:spLocks noGrp="1"/>
          </p:cNvSpPr>
          <p:nvPr>
            <p:ph type="body" sz="quarter" idx="11"/>
          </p:nvPr>
        </p:nvSpPr>
        <p:spPr/>
        <p:txBody>
          <a:bodyPr/>
          <a:lstStyle/>
          <a:p>
            <a:r>
              <a:rPr lang="bg-BG" dirty="0" smtClean="0"/>
              <a:t>Най-добър възможен контрол върху крайните </a:t>
            </a:r>
            <a:r>
              <a:rPr lang="bg-BG" dirty="0" smtClean="0"/>
              <a:t>цени</a:t>
            </a:r>
            <a:r>
              <a:rPr lang="en-GB" dirty="0"/>
              <a:t>;</a:t>
            </a:r>
            <a:endParaRPr lang="en-GB" dirty="0"/>
          </a:p>
          <a:p>
            <a:r>
              <a:rPr lang="bg-BG" dirty="0" smtClean="0"/>
              <a:t>Избягва се рискът от неограничено и необосновано нарастване на процента на </a:t>
            </a:r>
            <a:r>
              <a:rPr lang="bg-BG" dirty="0" smtClean="0"/>
              <a:t>ВЕИ</a:t>
            </a:r>
            <a:r>
              <a:rPr lang="en-GB" dirty="0"/>
              <a:t>;</a:t>
            </a:r>
            <a:endParaRPr lang="en-GB" dirty="0" smtClean="0"/>
          </a:p>
          <a:p>
            <a:r>
              <a:rPr lang="bg-BG" dirty="0" smtClean="0"/>
              <a:t>Широка подкрепа за развитието на инфраструктурата и екологичното </a:t>
            </a:r>
            <a:r>
              <a:rPr lang="bg-BG" dirty="0" smtClean="0"/>
              <a:t>производство</a:t>
            </a:r>
            <a:r>
              <a:rPr lang="en-US" dirty="0" smtClean="0"/>
              <a:t>;</a:t>
            </a:r>
            <a:endParaRPr lang="bg-BG" dirty="0" smtClean="0"/>
          </a:p>
          <a:p>
            <a:r>
              <a:rPr lang="bg-BG" dirty="0" smtClean="0"/>
              <a:t>Важни </a:t>
            </a:r>
            <a:r>
              <a:rPr lang="bg-BG" dirty="0" err="1" smtClean="0"/>
              <a:t>синергии</a:t>
            </a:r>
            <a:r>
              <a:rPr lang="bg-BG" dirty="0" smtClean="0"/>
              <a:t> за Електроенергийния системен </a:t>
            </a:r>
            <a:r>
              <a:rPr lang="bg-BG" dirty="0" smtClean="0"/>
              <a:t>оператор</a:t>
            </a:r>
            <a:r>
              <a:rPr lang="en-US" dirty="0" smtClean="0"/>
              <a:t>.</a:t>
            </a:r>
            <a:endParaRPr lang="en-GB" dirty="0" smtClean="0"/>
          </a:p>
          <a:p>
            <a:pPr marL="0" indent="0">
              <a:buNone/>
            </a:pPr>
            <a:endParaRPr lang="en-GB" dirty="0"/>
          </a:p>
        </p:txBody>
      </p:sp>
    </p:spTree>
    <p:extLst>
      <p:ext uri="{BB962C8B-B14F-4D97-AF65-F5344CB8AC3E}">
        <p14:creationId xmlns:p14="http://schemas.microsoft.com/office/powerpoint/2010/main" val="1189481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Институционалната рамка </a:t>
            </a:r>
            <a:endParaRPr lang="en-GB" dirty="0"/>
          </a:p>
        </p:txBody>
      </p:sp>
      <p:sp>
        <p:nvSpPr>
          <p:cNvPr id="3" name="Text Placeholder 2"/>
          <p:cNvSpPr>
            <a:spLocks noGrp="1"/>
          </p:cNvSpPr>
          <p:nvPr>
            <p:ph type="body" sz="quarter" idx="11"/>
          </p:nvPr>
        </p:nvSpPr>
        <p:spPr/>
        <p:txBody>
          <a:bodyPr/>
          <a:lstStyle/>
          <a:p>
            <a:r>
              <a:rPr lang="bg-BG" b="1" dirty="0" smtClean="0"/>
              <a:t>Правителството</a:t>
            </a:r>
            <a:r>
              <a:rPr lang="en-GB" dirty="0" smtClean="0"/>
              <a:t> – </a:t>
            </a:r>
            <a:r>
              <a:rPr lang="bg-BG" dirty="0" smtClean="0"/>
              <a:t>с ключова роля при основните решения – цени, стандарти при пазара на резерв и количество </a:t>
            </a:r>
            <a:r>
              <a:rPr lang="bg-BG" dirty="0" smtClean="0"/>
              <a:t>договори</a:t>
            </a:r>
            <a:r>
              <a:rPr lang="en-US" dirty="0" smtClean="0"/>
              <a:t>.</a:t>
            </a:r>
            <a:endParaRPr lang="en-GB" dirty="0" smtClean="0"/>
          </a:p>
          <a:p>
            <a:r>
              <a:rPr lang="bg-BG" b="1" dirty="0" smtClean="0"/>
              <a:t>Електроенергиен системен оператор </a:t>
            </a:r>
            <a:r>
              <a:rPr lang="bg-BG" dirty="0" smtClean="0"/>
              <a:t>– администрира процеса на предоставяне на мощности за присъединяване и провежда търговете за </a:t>
            </a:r>
            <a:r>
              <a:rPr lang="bg-BG" dirty="0" smtClean="0"/>
              <a:t>резерв</a:t>
            </a:r>
            <a:r>
              <a:rPr lang="en-US" dirty="0" smtClean="0"/>
              <a:t>.</a:t>
            </a:r>
            <a:endParaRPr lang="en-GB" dirty="0"/>
          </a:p>
        </p:txBody>
      </p:sp>
      <p:sp>
        <p:nvSpPr>
          <p:cNvPr id="4" name="Text Placeholder 3"/>
          <p:cNvSpPr>
            <a:spLocks noGrp="1"/>
          </p:cNvSpPr>
          <p:nvPr>
            <p:ph type="body" sz="quarter" idx="12"/>
          </p:nvPr>
        </p:nvSpPr>
        <p:spPr/>
        <p:txBody>
          <a:bodyPr/>
          <a:lstStyle/>
          <a:p>
            <a:r>
              <a:rPr lang="bg-BG" b="1" dirty="0" smtClean="0"/>
              <a:t>Регулатор </a:t>
            </a:r>
            <a:r>
              <a:rPr lang="bg-BG" dirty="0" smtClean="0"/>
              <a:t>–</a:t>
            </a:r>
            <a:r>
              <a:rPr lang="bg-BG" b="1" dirty="0" smtClean="0"/>
              <a:t> </a:t>
            </a:r>
            <a:r>
              <a:rPr lang="bg-BG" dirty="0" smtClean="0"/>
              <a:t>регулаторен </a:t>
            </a:r>
            <a:r>
              <a:rPr lang="bg-BG" dirty="0" smtClean="0"/>
              <a:t>надзор и проверки за адекватността на ценовите </a:t>
            </a:r>
            <a:r>
              <a:rPr lang="bg-BG" dirty="0" smtClean="0"/>
              <a:t>решения</a:t>
            </a:r>
            <a:r>
              <a:rPr lang="en-US" dirty="0" smtClean="0"/>
              <a:t>.</a:t>
            </a:r>
            <a:endParaRPr lang="en-GB" dirty="0" smtClean="0"/>
          </a:p>
          <a:p>
            <a:r>
              <a:rPr lang="bg-BG" b="1" dirty="0" smtClean="0"/>
              <a:t>Страната по дългосрочните договори – </a:t>
            </a:r>
            <a:r>
              <a:rPr lang="bg-BG" dirty="0" smtClean="0"/>
              <a:t>ново държавно дружество, което ще сключва договорите и ще ги </a:t>
            </a:r>
            <a:r>
              <a:rPr lang="bg-BG" dirty="0" smtClean="0"/>
              <a:t>изпълнява</a:t>
            </a:r>
            <a:r>
              <a:rPr lang="en-US" dirty="0" smtClean="0"/>
              <a:t>.</a:t>
            </a:r>
            <a:endParaRPr lang="en-GB" dirty="0"/>
          </a:p>
        </p:txBody>
      </p:sp>
    </p:spTree>
    <p:extLst>
      <p:ext uri="{BB962C8B-B14F-4D97-AF65-F5344CB8AC3E}">
        <p14:creationId xmlns:p14="http://schemas.microsoft.com/office/powerpoint/2010/main" val="725824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Схема на ролите и отговорностите на </a:t>
            </a:r>
            <a:r>
              <a:rPr lang="bg-BG" dirty="0" smtClean="0"/>
              <a:t>основните участници </a:t>
            </a:r>
            <a:r>
              <a:rPr lang="bg-BG" dirty="0" smtClean="0"/>
              <a:t>в процеса </a:t>
            </a:r>
            <a:endParaRPr lang="en-GB" dirty="0"/>
          </a:p>
        </p:txBody>
      </p:sp>
      <p:sp>
        <p:nvSpPr>
          <p:cNvPr id="3" name="Text Placeholder 2"/>
          <p:cNvSpPr>
            <a:spLocks noGrp="1"/>
          </p:cNvSpPr>
          <p:nvPr>
            <p:ph type="body" sz="quarter" idx="11"/>
          </p:nvPr>
        </p:nvSpPr>
        <p:spPr/>
        <p:txBody>
          <a:bodyPr/>
          <a:lstStyle/>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8316107" cy="416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060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SWAT </a:t>
            </a:r>
            <a:r>
              <a:rPr lang="bg-BG" dirty="0" smtClean="0"/>
              <a:t>анализ на реформата на електроенергийния пазар във Великобритания</a:t>
            </a:r>
            <a:endParaRPr lang="en-GB" dirty="0"/>
          </a:p>
        </p:txBody>
      </p:sp>
      <p:sp>
        <p:nvSpPr>
          <p:cNvPr id="3" name="Text Placeholder 2"/>
          <p:cNvSpPr>
            <a:spLocks noGrp="1"/>
          </p:cNvSpPr>
          <p:nvPr>
            <p:ph type="body" sz="quarter" idx="11"/>
          </p:nvPr>
        </p:nvSpPr>
        <p:spPr/>
        <p:txBody>
          <a:bodyPr/>
          <a:lstStyle/>
          <a:p>
            <a:pPr marL="0" indent="0">
              <a:buNone/>
            </a:pPr>
            <a:r>
              <a:rPr lang="bg-BG" b="1" dirty="0" smtClean="0"/>
              <a:t>Силни страни </a:t>
            </a:r>
            <a:endParaRPr lang="en-GB" b="1" dirty="0" smtClean="0"/>
          </a:p>
          <a:p>
            <a:pPr>
              <a:buFont typeface="Arial" panose="020B0604020202020204" pitchFamily="34" charset="0"/>
              <a:buChar char="•"/>
            </a:pPr>
            <a:r>
              <a:rPr lang="bg-BG" dirty="0" smtClean="0"/>
              <a:t>Само за предходния период в резултат на този механизъм има структурирани проекти за </a:t>
            </a:r>
            <a:r>
              <a:rPr lang="en-GB" dirty="0" smtClean="0"/>
              <a:t>4548MW.</a:t>
            </a:r>
            <a:endParaRPr lang="bg-BG" dirty="0" smtClean="0"/>
          </a:p>
          <a:p>
            <a:pPr marL="0" indent="0">
              <a:buNone/>
            </a:pPr>
            <a:r>
              <a:rPr lang="bg-BG" b="1" dirty="0" smtClean="0"/>
              <a:t>Възможности </a:t>
            </a:r>
            <a:endParaRPr lang="en-GB" b="1" dirty="0"/>
          </a:p>
          <a:p>
            <a:pPr>
              <a:buFont typeface="Arial" panose="020B0604020202020204" pitchFamily="34" charset="0"/>
              <a:buChar char="•"/>
            </a:pPr>
            <a:r>
              <a:rPr lang="bg-BG" dirty="0" smtClean="0"/>
              <a:t>Солиден списък от проекти използващи различни </a:t>
            </a:r>
            <a:r>
              <a:rPr lang="bg-BG" dirty="0" smtClean="0"/>
              <a:t>технологии</a:t>
            </a:r>
            <a:r>
              <a:rPr lang="en-US" dirty="0" smtClean="0"/>
              <a:t>;</a:t>
            </a:r>
            <a:endParaRPr lang="en-GB" dirty="0"/>
          </a:p>
          <a:p>
            <a:pPr>
              <a:buFont typeface="Arial" panose="020B0604020202020204" pitchFamily="34" charset="0"/>
              <a:buChar char="•"/>
            </a:pPr>
            <a:r>
              <a:rPr lang="bg-BG" dirty="0" smtClean="0"/>
              <a:t>Нивото на ВЕИ проекти по първия План за изпълнение </a:t>
            </a:r>
            <a:r>
              <a:rPr lang="en-GB" dirty="0" smtClean="0"/>
              <a:t>(</a:t>
            </a:r>
            <a:r>
              <a:rPr lang="bg-BG" dirty="0" smtClean="0"/>
              <a:t>Дек.</a:t>
            </a:r>
            <a:r>
              <a:rPr lang="en-GB" dirty="0" smtClean="0"/>
              <a:t> </a:t>
            </a:r>
            <a:r>
              <a:rPr lang="en-GB" dirty="0"/>
              <a:t>2013) </a:t>
            </a:r>
            <a:r>
              <a:rPr lang="bg-BG" dirty="0" smtClean="0"/>
              <a:t>е </a:t>
            </a:r>
            <a:r>
              <a:rPr lang="bg-BG" dirty="0" smtClean="0"/>
              <a:t>обещаващо</a:t>
            </a:r>
            <a:r>
              <a:rPr lang="en-US" dirty="0" smtClean="0"/>
              <a:t>;</a:t>
            </a:r>
            <a:endParaRPr lang="en-GB" dirty="0"/>
          </a:p>
          <a:p>
            <a:pPr>
              <a:buFont typeface="Arial" panose="020B0604020202020204" pitchFamily="34" charset="0"/>
              <a:buChar char="•"/>
            </a:pPr>
            <a:r>
              <a:rPr lang="bg-BG" dirty="0" smtClean="0"/>
              <a:t>Ще има възможност за подкрепа и на малки ВЕИ проекти от страна на електроразпределителните </a:t>
            </a:r>
            <a:r>
              <a:rPr lang="bg-BG" dirty="0" smtClean="0"/>
              <a:t>дружества</a:t>
            </a:r>
            <a:r>
              <a:rPr lang="en-US" dirty="0" smtClean="0"/>
              <a:t>;</a:t>
            </a:r>
            <a:endParaRPr lang="bg-BG" dirty="0" smtClean="0"/>
          </a:p>
          <a:p>
            <a:pPr>
              <a:buFont typeface="Arial" panose="020B0604020202020204" pitchFamily="34" charset="0"/>
              <a:buChar char="•"/>
            </a:pPr>
            <a:r>
              <a:rPr lang="bg-BG" dirty="0" smtClean="0"/>
              <a:t>Политическа подкрепа на инвестициите във ВЕИ до </a:t>
            </a:r>
            <a:r>
              <a:rPr lang="en-GB" dirty="0" smtClean="0"/>
              <a:t>2020</a:t>
            </a:r>
            <a:r>
              <a:rPr lang="bg-BG" dirty="0" smtClean="0"/>
              <a:t>г. </a:t>
            </a:r>
            <a:endParaRPr lang="en-GB" dirty="0"/>
          </a:p>
        </p:txBody>
      </p:sp>
    </p:spTree>
    <p:extLst>
      <p:ext uri="{BB962C8B-B14F-4D97-AF65-F5344CB8AC3E}">
        <p14:creationId xmlns:p14="http://schemas.microsoft.com/office/powerpoint/2010/main" val="270083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a:t>SWAT анализ на реформата на </a:t>
            </a:r>
            <a:r>
              <a:rPr lang="ru-RU" dirty="0" err="1"/>
              <a:t>електроенергийния</a:t>
            </a:r>
            <a:r>
              <a:rPr lang="ru-RU" dirty="0"/>
              <a:t> </a:t>
            </a:r>
            <a:r>
              <a:rPr lang="ru-RU" dirty="0" err="1"/>
              <a:t>пазар</a:t>
            </a:r>
            <a:r>
              <a:rPr lang="ru-RU" dirty="0"/>
              <a:t> </a:t>
            </a:r>
            <a:r>
              <a:rPr lang="ru-RU" dirty="0" err="1"/>
              <a:t>във</a:t>
            </a:r>
            <a:r>
              <a:rPr lang="ru-RU" dirty="0"/>
              <a:t> </a:t>
            </a:r>
            <a:r>
              <a:rPr lang="ru-RU" dirty="0" smtClean="0"/>
              <a:t>Великобритания </a:t>
            </a:r>
            <a:r>
              <a:rPr lang="ru-RU" dirty="0" smtClean="0"/>
              <a:t>(2) </a:t>
            </a:r>
            <a:endParaRPr lang="ru-RU" dirty="0"/>
          </a:p>
        </p:txBody>
      </p:sp>
      <p:sp>
        <p:nvSpPr>
          <p:cNvPr id="3" name="Text Placeholder 2"/>
          <p:cNvSpPr>
            <a:spLocks noGrp="1"/>
          </p:cNvSpPr>
          <p:nvPr>
            <p:ph type="body" sz="quarter" idx="11"/>
          </p:nvPr>
        </p:nvSpPr>
        <p:spPr/>
        <p:txBody>
          <a:bodyPr/>
          <a:lstStyle/>
          <a:p>
            <a:pPr marL="0" indent="0">
              <a:buNone/>
            </a:pPr>
            <a:r>
              <a:rPr lang="bg-BG" b="1" dirty="0" smtClean="0"/>
              <a:t>Слаби страни </a:t>
            </a:r>
            <a:r>
              <a:rPr lang="en-GB" dirty="0" smtClean="0"/>
              <a:t> </a:t>
            </a:r>
          </a:p>
          <a:p>
            <a:pPr>
              <a:buFont typeface="Arial" panose="020B0604020202020204" pitchFamily="34" charset="0"/>
              <a:buChar char="•"/>
            </a:pPr>
            <a:r>
              <a:rPr lang="bg-BG" dirty="0" smtClean="0"/>
              <a:t>Ограничения, налагани от Рамката за ограничаване на допълнителните разходи </a:t>
            </a:r>
            <a:r>
              <a:rPr lang="en-US" dirty="0" smtClean="0"/>
              <a:t>(</a:t>
            </a:r>
            <a:r>
              <a:rPr lang="en-GB" dirty="0" smtClean="0"/>
              <a:t>Levy </a:t>
            </a:r>
            <a:r>
              <a:rPr lang="en-GB" dirty="0"/>
              <a:t>Control Framework </a:t>
            </a:r>
            <a:r>
              <a:rPr lang="en-GB" dirty="0" smtClean="0"/>
              <a:t>limitations</a:t>
            </a:r>
            <a:r>
              <a:rPr lang="en-GB" dirty="0" smtClean="0"/>
              <a:t>);</a:t>
            </a:r>
            <a:endParaRPr lang="en-GB" dirty="0"/>
          </a:p>
          <a:p>
            <a:pPr>
              <a:buFont typeface="Arial" panose="020B0604020202020204" pitchFamily="34" charset="0"/>
              <a:buChar char="•"/>
            </a:pPr>
            <a:r>
              <a:rPr lang="bg-BG" dirty="0" smtClean="0"/>
              <a:t>Инвестиционните договори досега ползват </a:t>
            </a:r>
            <a:r>
              <a:rPr lang="en-GB" dirty="0" smtClean="0"/>
              <a:t>56</a:t>
            </a:r>
            <a:r>
              <a:rPr lang="en-GB" dirty="0"/>
              <a:t>% </a:t>
            </a:r>
            <a:r>
              <a:rPr lang="bg-BG" dirty="0" smtClean="0"/>
              <a:t>от общо </a:t>
            </a:r>
            <a:r>
              <a:rPr lang="en-GB" dirty="0" smtClean="0"/>
              <a:t>£7.6 </a:t>
            </a:r>
            <a:r>
              <a:rPr lang="bg-BG" dirty="0" smtClean="0"/>
              <a:t>млрд </a:t>
            </a:r>
            <a:r>
              <a:rPr lang="en-GB" dirty="0" smtClean="0"/>
              <a:t> </a:t>
            </a:r>
            <a:r>
              <a:rPr lang="bg-BG" dirty="0" smtClean="0"/>
              <a:t>налични</a:t>
            </a:r>
            <a:r>
              <a:rPr lang="en-US" dirty="0" smtClean="0"/>
              <a:t>;</a:t>
            </a:r>
            <a:endParaRPr lang="en-GB" dirty="0"/>
          </a:p>
          <a:p>
            <a:pPr>
              <a:buFont typeface="Arial" panose="020B0604020202020204" pitchFamily="34" charset="0"/>
              <a:buChar char="•"/>
            </a:pPr>
            <a:r>
              <a:rPr lang="ru-RU" dirty="0" err="1"/>
              <a:t>Рамката</a:t>
            </a:r>
            <a:r>
              <a:rPr lang="ru-RU" dirty="0"/>
              <a:t> за </a:t>
            </a:r>
            <a:r>
              <a:rPr lang="ru-RU" dirty="0" err="1"/>
              <a:t>ограничаване</a:t>
            </a:r>
            <a:r>
              <a:rPr lang="ru-RU" dirty="0"/>
              <a:t> на </a:t>
            </a:r>
            <a:r>
              <a:rPr lang="ru-RU" dirty="0" err="1"/>
              <a:t>допълнителните</a:t>
            </a:r>
            <a:r>
              <a:rPr lang="ru-RU" dirty="0"/>
              <a:t> </a:t>
            </a:r>
            <a:r>
              <a:rPr lang="ru-RU" dirty="0" err="1" smtClean="0"/>
              <a:t>разходи</a:t>
            </a:r>
            <a:r>
              <a:rPr lang="ru-RU" dirty="0" smtClean="0"/>
              <a:t> е неясна след </a:t>
            </a:r>
            <a:r>
              <a:rPr lang="en-GB" dirty="0" smtClean="0"/>
              <a:t> 2021</a:t>
            </a:r>
            <a:r>
              <a:rPr lang="bg-BG" dirty="0" smtClean="0"/>
              <a:t>г</a:t>
            </a:r>
            <a:r>
              <a:rPr lang="bg-BG" dirty="0" smtClean="0"/>
              <a:t>.</a:t>
            </a:r>
            <a:r>
              <a:rPr lang="en-US" dirty="0" smtClean="0"/>
              <a:t>;</a:t>
            </a:r>
            <a:endParaRPr lang="en-GB" dirty="0"/>
          </a:p>
          <a:p>
            <a:pPr>
              <a:buFont typeface="Arial" panose="020B0604020202020204" pitchFamily="34" charset="0"/>
              <a:buChar char="•"/>
            </a:pPr>
            <a:r>
              <a:rPr lang="bg-BG" dirty="0" smtClean="0"/>
              <a:t>Договорите за компенсиране на разликите не са </a:t>
            </a:r>
            <a:r>
              <a:rPr lang="bg-BG" dirty="0" smtClean="0"/>
              <a:t>тествани</a:t>
            </a:r>
            <a:r>
              <a:rPr lang="en-US" dirty="0" smtClean="0"/>
              <a:t>;</a:t>
            </a:r>
            <a:endParaRPr lang="bg-BG" dirty="0" smtClean="0"/>
          </a:p>
          <a:p>
            <a:pPr marL="0" indent="0">
              <a:buNone/>
            </a:pPr>
            <a:r>
              <a:rPr lang="bg-BG" b="1" dirty="0" smtClean="0"/>
              <a:t>Опасности </a:t>
            </a:r>
            <a:endParaRPr lang="en-GB" b="1" dirty="0"/>
          </a:p>
          <a:p>
            <a:pPr>
              <a:buFont typeface="Arial" panose="020B0604020202020204" pitchFamily="34" charset="0"/>
              <a:buChar char="•"/>
            </a:pPr>
            <a:r>
              <a:rPr lang="bg-BG" dirty="0" smtClean="0"/>
              <a:t>Потвърждение, че схемата не представлява държавна </a:t>
            </a:r>
            <a:r>
              <a:rPr lang="bg-BG" dirty="0" smtClean="0"/>
              <a:t>помощ</a:t>
            </a:r>
            <a:r>
              <a:rPr lang="en-US" dirty="0" smtClean="0"/>
              <a:t>;</a:t>
            </a:r>
            <a:endParaRPr lang="en-GB" dirty="0" smtClean="0"/>
          </a:p>
          <a:p>
            <a:pPr>
              <a:buFont typeface="Arial" panose="020B0604020202020204" pitchFamily="34" charset="0"/>
              <a:buChar char="•"/>
            </a:pPr>
            <a:r>
              <a:rPr lang="bg-BG" dirty="0" smtClean="0"/>
              <a:t>Парламентарни избори и референдум за </a:t>
            </a:r>
            <a:r>
              <a:rPr lang="bg-BG" dirty="0" smtClean="0"/>
              <a:t>Шотландия</a:t>
            </a:r>
            <a:r>
              <a:rPr lang="en-US" dirty="0" smtClean="0"/>
              <a:t>.</a:t>
            </a:r>
            <a:endParaRPr lang="en-GB" dirty="0"/>
          </a:p>
        </p:txBody>
      </p:sp>
    </p:spTree>
    <p:extLst>
      <p:ext uri="{BB962C8B-B14F-4D97-AF65-F5344CB8AC3E}">
        <p14:creationId xmlns:p14="http://schemas.microsoft.com/office/powerpoint/2010/main" val="245602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КАКВО НАЛАГА СПАСЯВАНЕТО НА ПАЗАРА НА ПРЕДЛАГАНЕТО В ЕС</a:t>
            </a:r>
            <a:r>
              <a:rPr lang="en-US" dirty="0" smtClean="0"/>
              <a:t>?  </a:t>
            </a:r>
            <a:endParaRPr lang="en-GB" dirty="0"/>
          </a:p>
        </p:txBody>
      </p:sp>
      <p:sp>
        <p:nvSpPr>
          <p:cNvPr id="3" name="Text Placeholder 2"/>
          <p:cNvSpPr>
            <a:spLocks noGrp="1"/>
          </p:cNvSpPr>
          <p:nvPr>
            <p:ph type="body" sz="quarter" idx="11"/>
          </p:nvPr>
        </p:nvSpPr>
        <p:spPr>
          <a:xfrm>
            <a:off x="518400" y="2023200"/>
            <a:ext cx="8302072" cy="4104000"/>
          </a:xfrm>
        </p:spPr>
        <p:txBody>
          <a:bodyPr/>
          <a:lstStyle/>
          <a:p>
            <a:r>
              <a:rPr lang="bg-BG" sz="1800" dirty="0" smtClean="0"/>
              <a:t>Либерализацията на електроенергийния пазар в </a:t>
            </a:r>
            <a:r>
              <a:rPr lang="bg-BG" sz="1800" dirty="0" smtClean="0"/>
              <a:t>ЕС</a:t>
            </a:r>
            <a:r>
              <a:rPr lang="en-US" sz="1800" dirty="0" smtClean="0"/>
              <a:t>;</a:t>
            </a:r>
            <a:endParaRPr lang="en-US" sz="1800" dirty="0" smtClean="0"/>
          </a:p>
          <a:p>
            <a:r>
              <a:rPr lang="bg-BG" sz="1800" dirty="0" smtClean="0"/>
              <a:t>Невъзможността да се прилага традиционно проектно </a:t>
            </a:r>
            <a:r>
              <a:rPr lang="bg-BG" sz="1800" dirty="0" smtClean="0"/>
              <a:t>финансиране</a:t>
            </a:r>
            <a:r>
              <a:rPr lang="en-US" sz="1800" dirty="0" smtClean="0"/>
              <a:t>;</a:t>
            </a:r>
            <a:endParaRPr lang="en-US" sz="1800" dirty="0" smtClean="0"/>
          </a:p>
          <a:p>
            <a:r>
              <a:rPr lang="bg-BG" sz="1800" dirty="0" smtClean="0"/>
              <a:t>Страничните ефекти от класическите преференциални тарифи и други форми на подкрепа за възобновяемите енергийни </a:t>
            </a:r>
            <a:r>
              <a:rPr lang="bg-BG" sz="1800" dirty="0" smtClean="0"/>
              <a:t>източници</a:t>
            </a:r>
            <a:r>
              <a:rPr lang="en-US" sz="1800" dirty="0" smtClean="0"/>
              <a:t>;</a:t>
            </a:r>
            <a:endParaRPr lang="en-US" sz="1800" dirty="0" smtClean="0"/>
          </a:p>
          <a:p>
            <a:r>
              <a:rPr lang="bg-BG" sz="1800" dirty="0" smtClean="0"/>
              <a:t>Между-системните връзки</a:t>
            </a:r>
            <a:r>
              <a:rPr lang="en-US" sz="1800" dirty="0" smtClean="0"/>
              <a:t> </a:t>
            </a:r>
            <a:r>
              <a:rPr lang="bg-BG" sz="1800" dirty="0" smtClean="0"/>
              <a:t>предлагат само частично </a:t>
            </a:r>
            <a:r>
              <a:rPr lang="bg-BG" sz="1800" dirty="0" smtClean="0"/>
              <a:t>решение</a:t>
            </a:r>
            <a:r>
              <a:rPr lang="en-US" sz="1800" dirty="0" smtClean="0"/>
              <a:t>;</a:t>
            </a:r>
            <a:r>
              <a:rPr lang="bg-BG" sz="1800" dirty="0" smtClean="0"/>
              <a:t> </a:t>
            </a:r>
            <a:endParaRPr lang="en-US" sz="1800" dirty="0" smtClean="0"/>
          </a:p>
          <a:p>
            <a:r>
              <a:rPr lang="bg-BG" sz="1800" dirty="0" smtClean="0"/>
              <a:t>Увеличено </a:t>
            </a:r>
            <a:r>
              <a:rPr lang="bg-BG" sz="1800" dirty="0" smtClean="0"/>
              <a:t>потребление</a:t>
            </a:r>
            <a:r>
              <a:rPr lang="en-US" sz="1800" dirty="0" smtClean="0"/>
              <a:t>;</a:t>
            </a:r>
            <a:endParaRPr lang="en-US" sz="1800" dirty="0" smtClean="0"/>
          </a:p>
          <a:p>
            <a:r>
              <a:rPr lang="bg-BG" sz="1800" dirty="0" smtClean="0"/>
              <a:t>Спиране на много голяма част от </a:t>
            </a:r>
            <a:r>
              <a:rPr lang="bg-BG" sz="1800" dirty="0" err="1" smtClean="0"/>
              <a:t>генерационните</a:t>
            </a:r>
            <a:r>
              <a:rPr lang="bg-BG" sz="1800" dirty="0" smtClean="0"/>
              <a:t> мощности в </a:t>
            </a:r>
            <a:r>
              <a:rPr lang="bg-BG" sz="1800" dirty="0" smtClean="0"/>
              <a:t>Общността</a:t>
            </a:r>
            <a:r>
              <a:rPr lang="en-US" sz="1800" dirty="0" smtClean="0"/>
              <a:t>;</a:t>
            </a:r>
            <a:endParaRPr lang="en-US" sz="1800" dirty="0" smtClean="0"/>
          </a:p>
          <a:p>
            <a:r>
              <a:rPr lang="en-GB" sz="1800" dirty="0" smtClean="0"/>
              <a:t>“</a:t>
            </a:r>
            <a:r>
              <a:rPr lang="bg-BG" sz="1800" i="1" dirty="0" smtClean="0"/>
              <a:t>Настоящият пазар няма да може да доведе огромните инвестиции, които са необходими, за да бъдат посрещнати новите предизвикателства</a:t>
            </a:r>
            <a:r>
              <a:rPr lang="en-GB" sz="1800" dirty="0" smtClean="0"/>
              <a:t>.”</a:t>
            </a:r>
            <a:r>
              <a:rPr lang="bg-BG" sz="1800" dirty="0" smtClean="0"/>
              <a:t> </a:t>
            </a:r>
            <a:r>
              <a:rPr lang="en-US" sz="1800" dirty="0" smtClean="0"/>
              <a:t>(</a:t>
            </a:r>
            <a:r>
              <a:rPr lang="bg-BG" sz="1400" dirty="0" smtClean="0"/>
              <a:t>из Мотивите на Доклада за политиките във връзка с </a:t>
            </a:r>
            <a:r>
              <a:rPr lang="bg-BG" sz="1400" dirty="0"/>
              <a:t>р</a:t>
            </a:r>
            <a:r>
              <a:rPr lang="bg-BG" sz="1400" dirty="0" smtClean="0"/>
              <a:t>еформата на електроенергийния пазар във Великобритания през 2012г. </a:t>
            </a:r>
            <a:r>
              <a:rPr lang="en-US" sz="1800" dirty="0" smtClean="0"/>
              <a:t>) </a:t>
            </a:r>
          </a:p>
          <a:p>
            <a:endParaRPr lang="en-US" dirty="0" smtClean="0"/>
          </a:p>
          <a:p>
            <a:endParaRPr lang="en-GB" dirty="0"/>
          </a:p>
        </p:txBody>
      </p:sp>
    </p:spTree>
    <p:extLst>
      <p:ext uri="{BB962C8B-B14F-4D97-AF65-F5344CB8AC3E}">
        <p14:creationId xmlns:p14="http://schemas.microsoft.com/office/powerpoint/2010/main" val="30436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Първи </a:t>
            </a:r>
            <a:r>
              <a:rPr lang="bg-BG" dirty="0" smtClean="0"/>
              <a:t>план </a:t>
            </a:r>
            <a:r>
              <a:rPr lang="bg-BG" dirty="0" smtClean="0"/>
              <a:t>за изпълнение </a:t>
            </a:r>
            <a:r>
              <a:rPr lang="en-US" dirty="0" smtClean="0"/>
              <a:t>(</a:t>
            </a:r>
            <a:r>
              <a:rPr lang="bg-BG" dirty="0" smtClean="0"/>
              <a:t>д</a:t>
            </a:r>
            <a:r>
              <a:rPr lang="bg-BG" dirty="0" smtClean="0"/>
              <a:t>екември</a:t>
            </a:r>
            <a:r>
              <a:rPr lang="en-US" dirty="0" smtClean="0"/>
              <a:t> </a:t>
            </a:r>
            <a:r>
              <a:rPr lang="en-US" dirty="0" smtClean="0"/>
              <a:t>2013</a:t>
            </a:r>
            <a:r>
              <a:rPr lang="bg-BG" dirty="0" smtClean="0"/>
              <a:t>г.</a:t>
            </a:r>
            <a:r>
              <a:rPr lang="en-US" dirty="0" smtClean="0"/>
              <a:t>) </a:t>
            </a:r>
            <a:endParaRPr lang="en-GB" dirty="0"/>
          </a:p>
        </p:txBody>
      </p:sp>
      <p:sp>
        <p:nvSpPr>
          <p:cNvPr id="3" name="Text Placeholder 2"/>
          <p:cNvSpPr>
            <a:spLocks noGrp="1"/>
          </p:cNvSpPr>
          <p:nvPr>
            <p:ph type="body" sz="quarter" idx="11"/>
          </p:nvPr>
        </p:nvSpPr>
        <p:spPr/>
        <p:txBody>
          <a:bodyPr/>
          <a:lstStyle/>
          <a:p>
            <a:r>
              <a:rPr lang="bg-BG" dirty="0" smtClean="0"/>
              <a:t>Правителството на Великобритания има намерение да публикува План за изпълнение на всеки пет години</a:t>
            </a:r>
            <a:r>
              <a:rPr lang="en-GB" dirty="0" smtClean="0"/>
              <a:t>.</a:t>
            </a:r>
          </a:p>
          <a:p>
            <a:r>
              <a:rPr lang="bg-BG" dirty="0" smtClean="0"/>
              <a:t>Първият План за изпълнение от декември 2013г- посочва</a:t>
            </a:r>
            <a:r>
              <a:rPr lang="en-GB" dirty="0" smtClean="0"/>
              <a:t>: </a:t>
            </a:r>
            <a:endParaRPr lang="en-GB" dirty="0"/>
          </a:p>
          <a:p>
            <a:pPr>
              <a:buFont typeface="Arial" panose="020B0604020202020204" pitchFamily="34" charset="0"/>
              <a:buChar char="•"/>
            </a:pPr>
            <a:r>
              <a:rPr lang="bg-BG" sz="1800" dirty="0" smtClean="0"/>
              <a:t>Цената, необходима за осъществяването на инвестицията за ВЕИ в периода </a:t>
            </a:r>
            <a:r>
              <a:rPr lang="en-GB" sz="1800" dirty="0" smtClean="0"/>
              <a:t>2014-19</a:t>
            </a:r>
            <a:r>
              <a:rPr lang="bg-BG" sz="1800" dirty="0" smtClean="0"/>
              <a:t>г. </a:t>
            </a:r>
            <a:r>
              <a:rPr lang="bg-BG" sz="1800" dirty="0"/>
              <a:t>и</a:t>
            </a:r>
            <a:r>
              <a:rPr lang="bg-BG" sz="1800" dirty="0" smtClean="0"/>
              <a:t> евентуалните инсталирани мощности до </a:t>
            </a:r>
            <a:r>
              <a:rPr lang="en-GB" sz="1800" dirty="0" smtClean="0"/>
              <a:t>2020</a:t>
            </a:r>
            <a:r>
              <a:rPr lang="bg-BG" sz="1800" dirty="0" smtClean="0"/>
              <a:t>г.</a:t>
            </a:r>
            <a:r>
              <a:rPr lang="en-GB" sz="1800" dirty="0" smtClean="0"/>
              <a:t>; </a:t>
            </a:r>
          </a:p>
          <a:p>
            <a:pPr>
              <a:buFont typeface="Arial" panose="020B0604020202020204" pitchFamily="34" charset="0"/>
              <a:buChar char="•"/>
            </a:pPr>
            <a:r>
              <a:rPr lang="bg-BG" sz="1800" dirty="0" smtClean="0"/>
              <a:t>Анализа на Електроенергийния системен оператор за външните фактори и влиянието им върху мощностите и цените за </a:t>
            </a:r>
            <a:r>
              <a:rPr lang="bg-BG" sz="1800" dirty="0" smtClean="0"/>
              <a:t>периода</a:t>
            </a:r>
            <a:r>
              <a:rPr lang="en-US" sz="1800" dirty="0" smtClean="0"/>
              <a:t>;</a:t>
            </a:r>
            <a:endParaRPr lang="en-GB" sz="1800" dirty="0"/>
          </a:p>
          <a:p>
            <a:pPr>
              <a:buFont typeface="Arial" panose="020B0604020202020204" pitchFamily="34" charset="0"/>
              <a:buChar char="•"/>
            </a:pPr>
            <a:r>
              <a:rPr lang="bg-BG" sz="1800" dirty="0" smtClean="0"/>
              <a:t>Поглед до 2030г. </a:t>
            </a:r>
            <a:r>
              <a:rPr lang="bg-BG" sz="1800" dirty="0"/>
              <a:t>о</a:t>
            </a:r>
            <a:r>
              <a:rPr lang="bg-BG" sz="1800" dirty="0" smtClean="0"/>
              <a:t>тносно възможните технологии и сценарии</a:t>
            </a:r>
            <a:r>
              <a:rPr lang="en-GB" sz="1800" dirty="0" smtClean="0"/>
              <a:t>;</a:t>
            </a:r>
            <a:endParaRPr lang="en-GB" sz="1800" dirty="0"/>
          </a:p>
          <a:p>
            <a:pPr>
              <a:buFont typeface="Arial" panose="020B0604020202020204" pitchFamily="34" charset="0"/>
              <a:buChar char="•"/>
            </a:pPr>
            <a:r>
              <a:rPr lang="bg-BG" sz="1800" dirty="0" smtClean="0"/>
              <a:t>Описание на формите за управление на цените при </a:t>
            </a:r>
            <a:r>
              <a:rPr lang="ru-RU" sz="1800" dirty="0" err="1"/>
              <a:t>Рамката</a:t>
            </a:r>
            <a:r>
              <a:rPr lang="ru-RU" sz="1800" dirty="0"/>
              <a:t> за </a:t>
            </a:r>
            <a:r>
              <a:rPr lang="ru-RU" sz="1800" dirty="0" err="1"/>
              <a:t>ограничаване</a:t>
            </a:r>
            <a:r>
              <a:rPr lang="ru-RU" sz="1800" dirty="0"/>
              <a:t> на </a:t>
            </a:r>
            <a:r>
              <a:rPr lang="ru-RU" sz="1800" dirty="0" err="1"/>
              <a:t>допълнителните</a:t>
            </a:r>
            <a:r>
              <a:rPr lang="ru-RU" sz="1800" dirty="0"/>
              <a:t> </a:t>
            </a:r>
            <a:r>
              <a:rPr lang="ru-RU" sz="1800" dirty="0" err="1"/>
              <a:t>разходи</a:t>
            </a:r>
            <a:r>
              <a:rPr lang="en-GB" sz="1800" dirty="0" smtClean="0"/>
              <a:t>; </a:t>
            </a:r>
            <a:r>
              <a:rPr lang="bg-BG" sz="1800" dirty="0" smtClean="0"/>
              <a:t>и</a:t>
            </a:r>
            <a:endParaRPr lang="en-GB" sz="1800" dirty="0" smtClean="0"/>
          </a:p>
          <a:p>
            <a:pPr>
              <a:buFont typeface="Arial" panose="020B0604020202020204" pitchFamily="34" charset="0"/>
              <a:buChar char="•"/>
            </a:pPr>
            <a:r>
              <a:rPr lang="bg-BG" sz="1800" dirty="0" smtClean="0"/>
              <a:t>Стандартите за надеждност на  пазара на капацитет</a:t>
            </a:r>
            <a:r>
              <a:rPr lang="en-GB" sz="1800" dirty="0" smtClean="0"/>
              <a:t>.</a:t>
            </a:r>
            <a:endParaRPr lang="en-GB" sz="1800" dirty="0"/>
          </a:p>
        </p:txBody>
      </p:sp>
    </p:spTree>
    <p:extLst>
      <p:ext uri="{BB962C8B-B14F-4D97-AF65-F5344CB8AC3E}">
        <p14:creationId xmlns:p14="http://schemas.microsoft.com/office/powerpoint/2010/main" val="2409252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Добри новини от последните дни </a:t>
            </a:r>
            <a:endParaRPr lang="en-GB" dirty="0"/>
          </a:p>
        </p:txBody>
      </p:sp>
      <p:sp>
        <p:nvSpPr>
          <p:cNvPr id="3" name="Text Placeholder 2"/>
          <p:cNvSpPr>
            <a:spLocks noGrp="1"/>
          </p:cNvSpPr>
          <p:nvPr>
            <p:ph type="body" sz="quarter" idx="11"/>
          </p:nvPr>
        </p:nvSpPr>
        <p:spPr/>
        <p:txBody>
          <a:bodyPr/>
          <a:lstStyle/>
          <a:p>
            <a:r>
              <a:rPr lang="bg-BG" dirty="0" smtClean="0"/>
              <a:t>Европейската комисия е доволна от променената структура на сделката за проекта за АЕЦ </a:t>
            </a:r>
            <a:r>
              <a:rPr lang="en-GB" dirty="0" err="1" smtClean="0"/>
              <a:t>Hinkley</a:t>
            </a:r>
            <a:r>
              <a:rPr lang="en-GB" dirty="0" smtClean="0"/>
              <a:t> Point C </a:t>
            </a:r>
            <a:r>
              <a:rPr lang="bg-BG" dirty="0" smtClean="0"/>
              <a:t>и счита, че не е налице неправомерна държавна помощ. Това е основна стъпка пред реализацията на проекта с основни инвеститори </a:t>
            </a:r>
            <a:r>
              <a:rPr lang="en-GB" dirty="0" err="1" smtClean="0"/>
              <a:t>EdF</a:t>
            </a:r>
            <a:r>
              <a:rPr lang="en-GB" dirty="0" smtClean="0"/>
              <a:t> / AREVA </a:t>
            </a:r>
            <a:r>
              <a:rPr lang="bg-BG" dirty="0" smtClean="0"/>
              <a:t>и няколко китайски </a:t>
            </a:r>
            <a:r>
              <a:rPr lang="bg-BG" dirty="0" smtClean="0"/>
              <a:t>компании</a:t>
            </a:r>
            <a:r>
              <a:rPr lang="bg-BG" dirty="0"/>
              <a:t>;</a:t>
            </a:r>
            <a:endParaRPr lang="en-GB" dirty="0" smtClean="0"/>
          </a:p>
          <a:p>
            <a:r>
              <a:rPr lang="en-GB" dirty="0"/>
              <a:t>Westinghouse Electric Company </a:t>
            </a:r>
            <a:r>
              <a:rPr lang="bg-BG" dirty="0" smtClean="0"/>
              <a:t>и</a:t>
            </a:r>
            <a:r>
              <a:rPr lang="en-GB" dirty="0" smtClean="0"/>
              <a:t> Toshiba </a:t>
            </a:r>
            <a:r>
              <a:rPr lang="en-GB" dirty="0"/>
              <a:t>Corporation </a:t>
            </a:r>
            <a:r>
              <a:rPr lang="bg-BG" dirty="0" smtClean="0"/>
              <a:t>придобиха проекта за АЕЦ </a:t>
            </a:r>
            <a:r>
              <a:rPr lang="en-GB" dirty="0" err="1" smtClean="0"/>
              <a:t>NuGen</a:t>
            </a:r>
            <a:r>
              <a:rPr lang="en-GB" dirty="0" smtClean="0"/>
              <a:t> </a:t>
            </a:r>
            <a:r>
              <a:rPr lang="en-GB" dirty="0" err="1"/>
              <a:t>Moorside</a:t>
            </a:r>
            <a:r>
              <a:rPr lang="en-GB" dirty="0"/>
              <a:t> </a:t>
            </a:r>
            <a:r>
              <a:rPr lang="bg-BG" dirty="0" smtClean="0"/>
              <a:t>с намерението да изградят реактори тип </a:t>
            </a:r>
            <a:r>
              <a:rPr lang="en-GB" dirty="0" smtClean="0"/>
              <a:t>AP1000 </a:t>
            </a:r>
            <a:r>
              <a:rPr lang="bg-BG" dirty="0" smtClean="0"/>
              <a:t>в партньорство с </a:t>
            </a:r>
            <a:r>
              <a:rPr lang="en-GB" dirty="0" smtClean="0"/>
              <a:t>GDF </a:t>
            </a:r>
            <a:r>
              <a:rPr lang="en-GB" dirty="0"/>
              <a:t>SUEZ</a:t>
            </a:r>
            <a:r>
              <a:rPr lang="en-GB" dirty="0" smtClean="0"/>
              <a:t>. </a:t>
            </a:r>
            <a:endParaRPr lang="en-GB" dirty="0"/>
          </a:p>
        </p:txBody>
      </p:sp>
    </p:spTree>
    <p:extLst>
      <p:ext uri="{BB962C8B-B14F-4D97-AF65-F5344CB8AC3E}">
        <p14:creationId xmlns:p14="http://schemas.microsoft.com/office/powerpoint/2010/main" val="3603102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Какво точно каза Европейската комисия за </a:t>
            </a:r>
            <a:r>
              <a:rPr lang="ru-RU" dirty="0" smtClean="0"/>
              <a:t>проекта </a:t>
            </a:r>
            <a:r>
              <a:rPr lang="ru-RU" dirty="0"/>
              <a:t>за АЕЦ </a:t>
            </a:r>
            <a:r>
              <a:rPr lang="ru-RU" dirty="0" err="1"/>
              <a:t>Hinkley</a:t>
            </a:r>
            <a:r>
              <a:rPr lang="ru-RU" dirty="0"/>
              <a:t> </a:t>
            </a:r>
            <a:r>
              <a:rPr lang="ru-RU" dirty="0" err="1"/>
              <a:t>Point</a:t>
            </a:r>
            <a:r>
              <a:rPr lang="ru-RU" dirty="0"/>
              <a:t> C и </a:t>
            </a:r>
            <a:r>
              <a:rPr lang="ru-RU" dirty="0" err="1" smtClean="0"/>
              <a:t>липсата</a:t>
            </a:r>
            <a:r>
              <a:rPr lang="ru-RU" dirty="0" smtClean="0"/>
              <a:t> на </a:t>
            </a:r>
            <a:r>
              <a:rPr lang="ru-RU" dirty="0"/>
              <a:t>неправомерна </a:t>
            </a:r>
            <a:r>
              <a:rPr lang="ru-RU" dirty="0" err="1"/>
              <a:t>държавна</a:t>
            </a:r>
            <a:r>
              <a:rPr lang="ru-RU" dirty="0"/>
              <a:t> </a:t>
            </a:r>
            <a:r>
              <a:rPr lang="ru-RU" dirty="0" err="1"/>
              <a:t>помощ</a:t>
            </a:r>
            <a:r>
              <a:rPr lang="bg-BG" dirty="0" smtClean="0"/>
              <a:t> </a:t>
            </a:r>
            <a:endParaRPr lang="en-GB" dirty="0"/>
          </a:p>
        </p:txBody>
      </p:sp>
      <p:sp>
        <p:nvSpPr>
          <p:cNvPr id="3" name="Text Placeholder 2"/>
          <p:cNvSpPr>
            <a:spLocks noGrp="1"/>
          </p:cNvSpPr>
          <p:nvPr>
            <p:ph type="body" sz="quarter" idx="11"/>
          </p:nvPr>
        </p:nvSpPr>
        <p:spPr/>
        <p:txBody>
          <a:bodyPr/>
          <a:lstStyle/>
          <a:p>
            <a:pPr marL="0" indent="0">
              <a:spcBef>
                <a:spcPts val="0"/>
              </a:spcBef>
              <a:buNone/>
            </a:pPr>
            <a:r>
              <a:rPr lang="en-US" sz="1200" dirty="0" smtClean="0"/>
              <a:t>“</a:t>
            </a:r>
            <a:r>
              <a:rPr lang="bg-BG" sz="1200" i="1" dirty="0" smtClean="0"/>
              <a:t>По време на разследването, властите във Великобритания доказаха, че подкрепата ще се налага, заради наличието на действителна пазарна невъзможност, като по този начин прогониха първоначалните съмнение у Комисията. По-специално инвеститорите в проекта няма да успеят да финансират проекта заради безпрецедентната природа и обем на проекта</a:t>
            </a:r>
            <a:r>
              <a:rPr lang="bg-BG" sz="1200" dirty="0" smtClean="0"/>
              <a:t>.</a:t>
            </a:r>
            <a:r>
              <a:rPr lang="en-GB" sz="1200" dirty="0" smtClean="0"/>
              <a:t>”</a:t>
            </a:r>
          </a:p>
          <a:p>
            <a:pPr marL="0" indent="0">
              <a:spcBef>
                <a:spcPts val="0"/>
              </a:spcBef>
              <a:buNone/>
            </a:pPr>
            <a:endParaRPr lang="en-GB" sz="1200" dirty="0"/>
          </a:p>
          <a:p>
            <a:pPr marL="0" indent="0">
              <a:spcBef>
                <a:spcPts val="0"/>
              </a:spcBef>
              <a:buNone/>
            </a:pPr>
            <a:r>
              <a:rPr lang="en-GB" sz="1200" dirty="0" smtClean="0"/>
              <a:t>“</a:t>
            </a:r>
            <a:r>
              <a:rPr lang="bg-BG" sz="1200" i="1" dirty="0" smtClean="0"/>
              <a:t>Комбинацията на долните модификации намаляват негативните ефекти на механизма на подкрепа и осигуряват ползите за потребителите във Великобритания </a:t>
            </a:r>
            <a:r>
              <a:rPr lang="bg-BG" sz="1200" i="1" dirty="0" smtClean="0"/>
              <a:t>.“</a:t>
            </a:r>
            <a:endParaRPr lang="en-GB" sz="1200" dirty="0"/>
          </a:p>
          <a:p>
            <a:pPr marL="0" indent="0">
              <a:spcBef>
                <a:spcPts val="0"/>
              </a:spcBef>
              <a:buNone/>
            </a:pPr>
            <a:endParaRPr lang="en-GB" sz="1200" dirty="0"/>
          </a:p>
          <a:p>
            <a:pPr marL="0" indent="0">
              <a:spcBef>
                <a:spcPts val="0"/>
              </a:spcBef>
              <a:buNone/>
            </a:pPr>
            <a:r>
              <a:rPr lang="bg-BG" sz="1200" i="1" dirty="0" smtClean="0"/>
              <a:t>Във връзка с държавната гаранция Комисията намира, че първоначалната такса за предоставянето на гаранцията, която се плаща на Министерството на финансите на Великобритания е твърде ниска за такъв проекти и подобен профил на риска. Ето защо таксата беше увеличена съществено. Това ще намали субсидията с около </a:t>
            </a:r>
            <a:r>
              <a:rPr lang="en-GB" sz="1200" i="1" dirty="0" smtClean="0"/>
              <a:t>€</a:t>
            </a:r>
            <a:r>
              <a:rPr lang="en-GB" sz="1200" i="1" dirty="0"/>
              <a:t>1.3 </a:t>
            </a:r>
            <a:r>
              <a:rPr lang="bg-BG" sz="1200" i="1" dirty="0" smtClean="0"/>
              <a:t>млрд</a:t>
            </a:r>
            <a:r>
              <a:rPr lang="en-GB" sz="1200" dirty="0" smtClean="0"/>
              <a:t>. </a:t>
            </a:r>
            <a:endParaRPr lang="en-GB" sz="1200" dirty="0"/>
          </a:p>
          <a:p>
            <a:pPr marL="0" indent="0">
              <a:spcBef>
                <a:spcPts val="0"/>
              </a:spcBef>
              <a:buNone/>
            </a:pPr>
            <a:endParaRPr lang="en-GB" sz="1200" dirty="0"/>
          </a:p>
          <a:p>
            <a:pPr marL="0" indent="0">
              <a:spcBef>
                <a:spcPts val="0"/>
              </a:spcBef>
              <a:buNone/>
            </a:pPr>
            <a:endParaRPr lang="en-GB" sz="1200" dirty="0"/>
          </a:p>
          <a:p>
            <a:pPr marL="0" indent="0">
              <a:spcBef>
                <a:spcPts val="0"/>
              </a:spcBef>
              <a:buNone/>
            </a:pPr>
            <a:endParaRPr lang="en-GB" sz="1200" dirty="0"/>
          </a:p>
          <a:p>
            <a:pPr marL="0" indent="0">
              <a:spcBef>
                <a:spcPts val="0"/>
              </a:spcBef>
              <a:buNone/>
            </a:pPr>
            <a:endParaRPr lang="en-US" sz="1200" dirty="0" smtClean="0"/>
          </a:p>
        </p:txBody>
      </p:sp>
      <p:sp>
        <p:nvSpPr>
          <p:cNvPr id="4" name="Text Placeholder 3"/>
          <p:cNvSpPr>
            <a:spLocks noGrp="1"/>
          </p:cNvSpPr>
          <p:nvPr>
            <p:ph type="body" sz="quarter" idx="12"/>
          </p:nvPr>
        </p:nvSpPr>
        <p:spPr>
          <a:xfrm>
            <a:off x="4788024" y="1988840"/>
            <a:ext cx="3960000" cy="4104000"/>
          </a:xfrm>
        </p:spPr>
        <p:txBody>
          <a:bodyPr/>
          <a:lstStyle/>
          <a:p>
            <a:pPr marL="0" indent="0">
              <a:spcBef>
                <a:spcPts val="0"/>
              </a:spcBef>
              <a:buNone/>
            </a:pPr>
            <a:r>
              <a:rPr lang="bg-BG" sz="1200" i="1" dirty="0" smtClean="0"/>
              <a:t>Освен това, след намесата на Комисията ползите от проекта ще бъдат по-добре споделени с потребителите във Великобритания. Ако печалбите на оператора надхвърлят очакваните нива, ползите ще бъдат споделяни, като нивата на възстановяване могат да достигнат повече от 50%. Увеличение на печалбата от само един процент ще доведе до спестявания от повече от </a:t>
            </a:r>
            <a:r>
              <a:rPr lang="en-GB" sz="1200" i="1" dirty="0" smtClean="0"/>
              <a:t>€</a:t>
            </a:r>
            <a:r>
              <a:rPr lang="en-GB" sz="1200" i="1" dirty="0"/>
              <a:t>1.5 </a:t>
            </a:r>
            <a:r>
              <a:rPr lang="bg-BG" sz="1200" i="1" dirty="0"/>
              <a:t>млрд</a:t>
            </a:r>
            <a:r>
              <a:rPr lang="en-GB" sz="1200" i="1" dirty="0" smtClean="0"/>
              <a:t>. </a:t>
            </a:r>
            <a:endParaRPr lang="bg-BG" sz="1200" i="1" dirty="0" smtClean="0"/>
          </a:p>
          <a:p>
            <a:pPr marL="0" indent="0">
              <a:spcBef>
                <a:spcPts val="0"/>
              </a:spcBef>
              <a:buNone/>
            </a:pPr>
            <a:endParaRPr lang="bg-BG" sz="1200" i="1" dirty="0" smtClean="0"/>
          </a:p>
          <a:p>
            <a:pPr marL="0" indent="0">
              <a:spcBef>
                <a:spcPts val="0"/>
              </a:spcBef>
              <a:buNone/>
            </a:pPr>
            <a:r>
              <a:rPr lang="bg-BG" sz="1200" i="1" dirty="0" smtClean="0"/>
              <a:t>Този механизъм на споделяне на ползите ще съществува не само по време на 35-те години, докато трае подкрепата, но по искане на Комисията ще продължи да се прилага и след това до края на проектния ресурс на централата от 60г. Освен това, ако разходите по строителството се окажат по-ниски от предвидените, ползите също ще бъдат споделени</a:t>
            </a:r>
            <a:r>
              <a:rPr lang="bg-BG" sz="1200" i="1" dirty="0" smtClean="0"/>
              <a:t>.</a:t>
            </a:r>
            <a:endParaRPr lang="en-GB" sz="1200" dirty="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smtClean="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22</a:t>
            </a:fld>
            <a:endParaRPr lang="en-GB" noProof="0"/>
          </a:p>
        </p:txBody>
      </p:sp>
    </p:spTree>
    <p:extLst>
      <p:ext uri="{BB962C8B-B14F-4D97-AF65-F5344CB8AC3E}">
        <p14:creationId xmlns:p14="http://schemas.microsoft.com/office/powerpoint/2010/main" val="2391282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Офисите на Си Ем Ес по света</a:t>
            </a:r>
            <a:endParaRPr lang="en-GB" dirty="0"/>
          </a:p>
        </p:txBody>
      </p:sp>
      <p:sp>
        <p:nvSpPr>
          <p:cNvPr id="3" name="Text Placeholder 2"/>
          <p:cNvSpPr>
            <a:spLocks noGrp="1"/>
          </p:cNvSpPr>
          <p:nvPr>
            <p:ph type="body" sz="quarter" idx="1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70449"/>
            <a:ext cx="766529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373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44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РЕФОРМАТА НА ЕЛЕКТРОЕНЕРГИЙНИЯ ПАЗАР ВЪВ ВЕЛИКОБРИТАНИЯ </a:t>
            </a:r>
            <a:endParaRPr lang="en-GB" dirty="0"/>
          </a:p>
        </p:txBody>
      </p:sp>
      <p:sp>
        <p:nvSpPr>
          <p:cNvPr id="3" name="Text Placeholder 2"/>
          <p:cNvSpPr>
            <a:spLocks noGrp="1"/>
          </p:cNvSpPr>
          <p:nvPr>
            <p:ph type="body" sz="quarter" idx="11"/>
          </p:nvPr>
        </p:nvSpPr>
        <p:spPr/>
        <p:txBody>
          <a:bodyPr/>
          <a:lstStyle/>
          <a:p>
            <a:r>
              <a:rPr lang="bg-BG" b="1" dirty="0" smtClean="0"/>
              <a:t>Основни цели</a:t>
            </a:r>
            <a:r>
              <a:rPr lang="en-US" dirty="0" smtClean="0"/>
              <a:t>: </a:t>
            </a:r>
            <a:r>
              <a:rPr lang="bg-BG" dirty="0" smtClean="0"/>
              <a:t>да няма режим на тока</a:t>
            </a:r>
            <a:r>
              <a:rPr lang="en-US" dirty="0" smtClean="0"/>
              <a:t>; </a:t>
            </a:r>
            <a:r>
              <a:rPr lang="bg-BG" dirty="0" smtClean="0"/>
              <a:t>цената на електроенергията да е приемлива</a:t>
            </a:r>
            <a:r>
              <a:rPr lang="en-US" dirty="0" smtClean="0"/>
              <a:t>, </a:t>
            </a:r>
            <a:r>
              <a:rPr lang="bg-BG" dirty="0" smtClean="0"/>
              <a:t>и производството на електроенергия да бъде без въглеродни емисии</a:t>
            </a:r>
            <a:r>
              <a:rPr lang="en-US" dirty="0" smtClean="0"/>
              <a:t>;</a:t>
            </a:r>
          </a:p>
          <a:p>
            <a:r>
              <a:rPr lang="bg-BG" b="1" dirty="0" smtClean="0"/>
              <a:t>Основни възможности</a:t>
            </a:r>
            <a:r>
              <a:rPr lang="en-US" dirty="0" smtClean="0"/>
              <a:t>: </a:t>
            </a:r>
            <a:r>
              <a:rPr lang="bg-BG" dirty="0" smtClean="0"/>
              <a:t>най-голямата инвестиция в инфраструктура на Острова въобще -</a:t>
            </a:r>
            <a:r>
              <a:rPr lang="en-US" dirty="0" smtClean="0"/>
              <a:t> 1</a:t>
            </a:r>
            <a:r>
              <a:rPr lang="bg-BG" dirty="0" smtClean="0"/>
              <a:t>5</a:t>
            </a:r>
            <a:r>
              <a:rPr lang="en-US" dirty="0" smtClean="0"/>
              <a:t>0 </a:t>
            </a:r>
            <a:r>
              <a:rPr lang="bg-BG" dirty="0" smtClean="0"/>
              <a:t>млрд.</a:t>
            </a:r>
            <a:r>
              <a:rPr lang="en-US" dirty="0" smtClean="0"/>
              <a:t> </a:t>
            </a:r>
            <a:r>
              <a:rPr lang="bg-BG" dirty="0" err="1" smtClean="0"/>
              <a:t>паунда</a:t>
            </a:r>
            <a:r>
              <a:rPr lang="bg-BG" dirty="0" smtClean="0"/>
              <a:t> до </a:t>
            </a:r>
            <a:r>
              <a:rPr lang="en-US" dirty="0" smtClean="0"/>
              <a:t>2020</a:t>
            </a:r>
            <a:r>
              <a:rPr lang="bg-BG" dirty="0" smtClean="0"/>
              <a:t>г.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789040"/>
            <a:ext cx="655272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507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ПЪТЯТ, КОЙТО ИЗБРА ВЕЛИКОБРИТАНИЯ </a:t>
            </a:r>
            <a:endParaRPr lang="en-GB" dirty="0"/>
          </a:p>
        </p:txBody>
      </p:sp>
      <p:sp>
        <p:nvSpPr>
          <p:cNvPr id="3" name="Text Placeholder 2"/>
          <p:cNvSpPr>
            <a:spLocks noGrp="1"/>
          </p:cNvSpPr>
          <p:nvPr>
            <p:ph type="body" sz="quarter" idx="11"/>
          </p:nvPr>
        </p:nvSpPr>
        <p:spPr/>
        <p:txBody>
          <a:bodyPr/>
          <a:lstStyle/>
          <a:p>
            <a:r>
              <a:rPr lang="bg-BG" b="1" dirty="0" smtClean="0"/>
              <a:t>До</a:t>
            </a:r>
            <a:r>
              <a:rPr lang="en-US" b="1" dirty="0" smtClean="0"/>
              <a:t> 2020</a:t>
            </a:r>
            <a:r>
              <a:rPr lang="bg-BG" b="1" dirty="0" smtClean="0"/>
              <a:t>г.</a:t>
            </a:r>
            <a:r>
              <a:rPr lang="en-US" b="1" dirty="0" smtClean="0"/>
              <a:t> </a:t>
            </a:r>
            <a:r>
              <a:rPr lang="en-US" dirty="0" smtClean="0"/>
              <a:t>– 15% </a:t>
            </a:r>
            <a:r>
              <a:rPr lang="bg-BG" dirty="0" smtClean="0"/>
              <a:t>от енергията във Великобритания ще бъде от ВЕИ, което означава че делът в </a:t>
            </a:r>
            <a:r>
              <a:rPr lang="bg-BG" dirty="0" err="1" smtClean="0"/>
              <a:t>електроенергетиката</a:t>
            </a:r>
            <a:r>
              <a:rPr lang="bg-BG" dirty="0" smtClean="0"/>
              <a:t> ще достигне </a:t>
            </a:r>
            <a:r>
              <a:rPr lang="en-US" dirty="0" smtClean="0"/>
              <a:t>30%. </a:t>
            </a:r>
            <a:r>
              <a:rPr lang="bg-BG" dirty="0" smtClean="0"/>
              <a:t>Преминаването от въглища към природен газ като основно гориво е първата </a:t>
            </a:r>
            <a:r>
              <a:rPr lang="bg-BG" dirty="0" smtClean="0"/>
              <a:t>стъпка</a:t>
            </a:r>
            <a:r>
              <a:rPr lang="en-US" dirty="0" smtClean="0"/>
              <a:t>;</a:t>
            </a:r>
            <a:endParaRPr lang="en-US" dirty="0" smtClean="0"/>
          </a:p>
          <a:p>
            <a:r>
              <a:rPr lang="en-US" b="1" dirty="0" smtClean="0"/>
              <a:t>2020-2030</a:t>
            </a:r>
            <a:r>
              <a:rPr lang="bg-BG" b="1" dirty="0" smtClean="0"/>
              <a:t>г.</a:t>
            </a:r>
            <a:r>
              <a:rPr lang="en-US" dirty="0" smtClean="0"/>
              <a:t> – </a:t>
            </a:r>
            <a:r>
              <a:rPr lang="bg-BG" dirty="0" smtClean="0"/>
              <a:t>Съществено намаляване на емисиите в енергийния сектор</a:t>
            </a:r>
            <a:r>
              <a:rPr lang="en-US" dirty="0" smtClean="0"/>
              <a:t>; </a:t>
            </a:r>
            <a:r>
              <a:rPr lang="bg-BG" dirty="0" smtClean="0"/>
              <a:t>строителство на големи нови производствени мощности, които не емитират въглероден диоксид през следващите 20г.</a:t>
            </a:r>
            <a:r>
              <a:rPr lang="en-GB" dirty="0" smtClean="0"/>
              <a:t>;</a:t>
            </a:r>
          </a:p>
          <a:p>
            <a:r>
              <a:rPr lang="en-US" b="1" dirty="0" smtClean="0"/>
              <a:t>2030-2050</a:t>
            </a:r>
            <a:r>
              <a:rPr lang="bg-BG" b="1" dirty="0" smtClean="0"/>
              <a:t>г.</a:t>
            </a:r>
            <a:r>
              <a:rPr lang="en-US" dirty="0" smtClean="0"/>
              <a:t> – </a:t>
            </a:r>
            <a:r>
              <a:rPr lang="bg-BG" dirty="0" smtClean="0"/>
              <a:t>Необходимите количества електроенергия ще се увеличат между </a:t>
            </a:r>
            <a:r>
              <a:rPr lang="en-GB" dirty="0" smtClean="0"/>
              <a:t>30</a:t>
            </a:r>
            <a:r>
              <a:rPr lang="en-GB" dirty="0"/>
              <a:t>% </a:t>
            </a:r>
            <a:r>
              <a:rPr lang="bg-BG" dirty="0" smtClean="0"/>
              <a:t>и</a:t>
            </a:r>
            <a:r>
              <a:rPr lang="en-GB" dirty="0" smtClean="0"/>
              <a:t> </a:t>
            </a:r>
            <a:r>
              <a:rPr lang="en-GB" dirty="0"/>
              <a:t>100% </a:t>
            </a:r>
            <a:r>
              <a:rPr lang="bg-BG" dirty="0" smtClean="0"/>
              <a:t>до</a:t>
            </a:r>
            <a:r>
              <a:rPr lang="en-GB" dirty="0" smtClean="0"/>
              <a:t> 2050</a:t>
            </a:r>
            <a:r>
              <a:rPr lang="bg-BG" dirty="0" smtClean="0"/>
              <a:t>г.</a:t>
            </a:r>
            <a:r>
              <a:rPr lang="en-GB" dirty="0" smtClean="0"/>
              <a:t>; </a:t>
            </a:r>
            <a:r>
              <a:rPr lang="bg-BG" dirty="0" smtClean="0"/>
              <a:t>Електроенергията ще бъде генерирана основно от ВЕИ</a:t>
            </a:r>
            <a:r>
              <a:rPr lang="en-GB" dirty="0" smtClean="0"/>
              <a:t>, </a:t>
            </a:r>
            <a:r>
              <a:rPr lang="bg-BG" dirty="0" smtClean="0"/>
              <a:t>АЕЦ и централи с улавяне и събиране на въглеродния диоксид. Миксът ще бъде решен от пазара – най-евтините технологии ще имат най-висок дял</a:t>
            </a:r>
            <a:r>
              <a:rPr lang="en-GB" dirty="0" smtClean="0"/>
              <a:t>.</a:t>
            </a:r>
            <a:endParaRPr lang="en-GB" dirty="0"/>
          </a:p>
        </p:txBody>
      </p:sp>
    </p:spTree>
    <p:extLst>
      <p:ext uri="{BB962C8B-B14F-4D97-AF65-F5344CB8AC3E}">
        <p14:creationId xmlns:p14="http://schemas.microsoft.com/office/powerpoint/2010/main" val="106992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Формите, чрез които Реформата на електроенергийния пазар във Великобритания си служи</a:t>
            </a:r>
            <a:endParaRPr lang="en-GB" dirty="0"/>
          </a:p>
        </p:txBody>
      </p:sp>
      <p:sp>
        <p:nvSpPr>
          <p:cNvPr id="3" name="Text Placeholder 2"/>
          <p:cNvSpPr>
            <a:spLocks noGrp="1"/>
          </p:cNvSpPr>
          <p:nvPr>
            <p:ph type="body" sz="quarter" idx="11"/>
          </p:nvPr>
        </p:nvSpPr>
        <p:spPr/>
        <p:txBody>
          <a:bodyPr/>
          <a:lstStyle/>
          <a:p>
            <a:pPr marL="0" indent="0">
              <a:buNone/>
            </a:pPr>
            <a:r>
              <a:rPr lang="bg-BG" b="1" dirty="0" smtClean="0"/>
              <a:t>ТРАДИЦИОННИ </a:t>
            </a:r>
            <a:r>
              <a:rPr lang="en-US" dirty="0" smtClean="0"/>
              <a:t> </a:t>
            </a:r>
            <a:endParaRPr lang="en-GB" dirty="0"/>
          </a:p>
          <a:p>
            <a:r>
              <a:rPr lang="bg-BG" dirty="0" smtClean="0"/>
              <a:t>Намаляване на необходимостта от електроенергия </a:t>
            </a:r>
            <a:r>
              <a:rPr lang="en-GB" dirty="0" smtClean="0"/>
              <a:t>(smart metering and smart grids) </a:t>
            </a:r>
            <a:r>
              <a:rPr lang="bg-BG" dirty="0" smtClean="0"/>
              <a:t>и енергийна ефективност</a:t>
            </a:r>
            <a:r>
              <a:rPr lang="en-GB" dirty="0" smtClean="0"/>
              <a:t>;</a:t>
            </a:r>
          </a:p>
          <a:p>
            <a:r>
              <a:rPr lang="bg-BG" dirty="0" smtClean="0"/>
              <a:t>Изграждане на между-системни връзки</a:t>
            </a:r>
            <a:r>
              <a:rPr lang="en-GB" dirty="0" smtClean="0"/>
              <a:t>;</a:t>
            </a:r>
          </a:p>
          <a:p>
            <a:r>
              <a:rPr lang="bg-BG" dirty="0" smtClean="0"/>
              <a:t>Намаляване на загубите и други </a:t>
            </a:r>
            <a:r>
              <a:rPr lang="en-US" dirty="0" smtClean="0"/>
              <a:t>. </a:t>
            </a:r>
          </a:p>
          <a:p>
            <a:endParaRPr lang="en-GB" dirty="0"/>
          </a:p>
          <a:p>
            <a:endParaRPr lang="en-GB" dirty="0"/>
          </a:p>
        </p:txBody>
      </p:sp>
      <p:sp>
        <p:nvSpPr>
          <p:cNvPr id="4" name="Text Placeholder 3"/>
          <p:cNvSpPr>
            <a:spLocks noGrp="1"/>
          </p:cNvSpPr>
          <p:nvPr>
            <p:ph type="body" sz="quarter" idx="12"/>
          </p:nvPr>
        </p:nvSpPr>
        <p:spPr/>
        <p:txBody>
          <a:bodyPr/>
          <a:lstStyle/>
          <a:p>
            <a:pPr marL="0" indent="0">
              <a:buNone/>
            </a:pPr>
            <a:r>
              <a:rPr lang="bg-BG" b="1" dirty="0" smtClean="0"/>
              <a:t>НОВИ ФОРМИ</a:t>
            </a:r>
            <a:endParaRPr lang="en-US" b="1" dirty="0" smtClean="0"/>
          </a:p>
          <a:p>
            <a:r>
              <a:rPr lang="bg-BG" dirty="0" smtClean="0"/>
              <a:t>Договори за компенсиране на разликите </a:t>
            </a:r>
            <a:r>
              <a:rPr lang="en-GB" dirty="0"/>
              <a:t>(</a:t>
            </a:r>
            <a:r>
              <a:rPr lang="en-GB" b="1" dirty="0" smtClean="0"/>
              <a:t>Contracts </a:t>
            </a:r>
            <a:r>
              <a:rPr lang="en-GB" b="1" dirty="0"/>
              <a:t>for </a:t>
            </a:r>
            <a:r>
              <a:rPr lang="en-GB" b="1" dirty="0" smtClean="0"/>
              <a:t>Difference</a:t>
            </a:r>
            <a:r>
              <a:rPr lang="en-GB" dirty="0" smtClean="0"/>
              <a:t>)</a:t>
            </a:r>
            <a:r>
              <a:rPr lang="en-US" dirty="0" smtClean="0"/>
              <a:t>;</a:t>
            </a:r>
          </a:p>
          <a:p>
            <a:r>
              <a:rPr lang="bg-BG" dirty="0" smtClean="0"/>
              <a:t>Механизъм за подкрепа на сигурността на доставките под формата на Пазар на </a:t>
            </a:r>
            <a:r>
              <a:rPr lang="bg-BG" dirty="0"/>
              <a:t>резерв </a:t>
            </a:r>
            <a:r>
              <a:rPr lang="bg-BG" dirty="0" smtClean="0"/>
              <a:t>(</a:t>
            </a:r>
            <a:r>
              <a:rPr lang="en-GB" b="1" dirty="0"/>
              <a:t>Capacity Market</a:t>
            </a:r>
            <a:r>
              <a:rPr lang="en-GB" dirty="0"/>
              <a:t>)</a:t>
            </a:r>
            <a:r>
              <a:rPr lang="en-GB" dirty="0" smtClean="0"/>
              <a:t>;</a:t>
            </a:r>
          </a:p>
          <a:p>
            <a:r>
              <a:rPr lang="bg-BG" dirty="0" smtClean="0"/>
              <a:t>Наличие на необходимата </a:t>
            </a:r>
            <a:r>
              <a:rPr lang="bg-BG" b="1" dirty="0" smtClean="0"/>
              <a:t>институционална подкрепа </a:t>
            </a:r>
            <a:r>
              <a:rPr lang="bg-BG" dirty="0" smtClean="0"/>
              <a:t>за тези реформи</a:t>
            </a:r>
            <a:r>
              <a:rPr lang="en-GB" dirty="0" smtClean="0"/>
              <a:t>.</a:t>
            </a:r>
            <a:endParaRPr lang="en-US" dirty="0" smtClean="0"/>
          </a:p>
          <a:p>
            <a:endParaRPr lang="en-US" dirty="0" smtClean="0"/>
          </a:p>
          <a:p>
            <a:endParaRPr lang="en-GB" dirty="0"/>
          </a:p>
        </p:txBody>
      </p:sp>
    </p:spTree>
    <p:extLst>
      <p:ext uri="{BB962C8B-B14F-4D97-AF65-F5344CB8AC3E}">
        <p14:creationId xmlns:p14="http://schemas.microsoft.com/office/powerpoint/2010/main" val="3294173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Оценката </a:t>
            </a:r>
            <a:r>
              <a:rPr lang="bg-BG" dirty="0" smtClean="0"/>
              <a:t>за нуждите от електроенергия и намаляването на въглеродния диоксид между 2010-2030г. </a:t>
            </a:r>
          </a:p>
        </p:txBody>
      </p:sp>
      <p:sp>
        <p:nvSpPr>
          <p:cNvPr id="3" name="Text Placeholder 2"/>
          <p:cNvSpPr>
            <a:spLocks noGrp="1"/>
          </p:cNvSpPr>
          <p:nvPr>
            <p:ph type="body" sz="quarter" idx="1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712968"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074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bg-BG" dirty="0" smtClean="0"/>
          </a:p>
          <a:p>
            <a:endParaRPr lang="bg-BG" dirty="0"/>
          </a:p>
          <a:p>
            <a:r>
              <a:rPr lang="bg-BG" dirty="0" smtClean="0"/>
              <a:t>Допълнителни подпомагащи елементи за Реформата на електроенергийния пазар</a:t>
            </a:r>
            <a:endParaRPr lang="en-GB" dirty="0"/>
          </a:p>
        </p:txBody>
      </p:sp>
      <p:sp>
        <p:nvSpPr>
          <p:cNvPr id="3" name="Text Placeholder 2"/>
          <p:cNvSpPr>
            <a:spLocks noGrp="1"/>
          </p:cNvSpPr>
          <p:nvPr>
            <p:ph type="body" sz="quarter" idx="11"/>
          </p:nvPr>
        </p:nvSpPr>
        <p:spPr/>
        <p:txBody>
          <a:bodyPr/>
          <a:lstStyle/>
          <a:p>
            <a:r>
              <a:rPr lang="bg-BG" b="1" dirty="0" smtClean="0"/>
              <a:t>Долна граница на цената на въглеродните емисии </a:t>
            </a:r>
            <a:r>
              <a:rPr lang="en-GB" dirty="0" smtClean="0"/>
              <a:t>– </a:t>
            </a:r>
            <a:r>
              <a:rPr lang="bg-BG" dirty="0" smtClean="0"/>
              <a:t>данък, с който се прави предвидима цената на емисиите по Европейската схема за търговия</a:t>
            </a:r>
            <a:r>
              <a:rPr lang="en-GB" dirty="0" smtClean="0"/>
              <a:t>;</a:t>
            </a:r>
            <a:endParaRPr lang="en-GB" dirty="0"/>
          </a:p>
          <a:p>
            <a:r>
              <a:rPr lang="bg-BG" b="1" dirty="0" smtClean="0"/>
              <a:t>Стандарт за максималните емисии </a:t>
            </a:r>
            <a:r>
              <a:rPr lang="en-GB" dirty="0" smtClean="0"/>
              <a:t>– </a:t>
            </a:r>
            <a:r>
              <a:rPr lang="bg-BG" dirty="0" smtClean="0"/>
              <a:t>регулаторна мярка, с която се ограничават емисиите от нови централи на изкопаеми горива</a:t>
            </a:r>
            <a:r>
              <a:rPr lang="en-GB" dirty="0" smtClean="0"/>
              <a:t>;</a:t>
            </a:r>
            <a:endParaRPr lang="en-GB" dirty="0"/>
          </a:p>
          <a:p>
            <a:r>
              <a:rPr lang="bg-BG" dirty="0" smtClean="0"/>
              <a:t>Мерки за </a:t>
            </a:r>
            <a:r>
              <a:rPr lang="bg-BG" b="1" dirty="0" smtClean="0"/>
              <a:t>енергийна ефективност</a:t>
            </a:r>
            <a:r>
              <a:rPr lang="en-GB" dirty="0" smtClean="0"/>
              <a:t>;</a:t>
            </a:r>
            <a:endParaRPr lang="en-GB" dirty="0"/>
          </a:p>
          <a:p>
            <a:r>
              <a:rPr lang="bg-BG" dirty="0" smtClean="0"/>
              <a:t>Мерки за </a:t>
            </a:r>
            <a:r>
              <a:rPr lang="bg-BG" b="1" dirty="0" smtClean="0"/>
              <a:t>подкрепа на ликвидността </a:t>
            </a:r>
            <a:r>
              <a:rPr lang="bg-BG" dirty="0" smtClean="0"/>
              <a:t>на пазара </a:t>
            </a:r>
            <a:r>
              <a:rPr lang="bg-BG" b="1" dirty="0" smtClean="0"/>
              <a:t>и достъпа до пазара</a:t>
            </a:r>
            <a:r>
              <a:rPr lang="bg-BG" dirty="0" smtClean="0"/>
              <a:t> на независими производители</a:t>
            </a:r>
            <a:r>
              <a:rPr lang="en-GB" dirty="0" smtClean="0"/>
              <a:t>; </a:t>
            </a:r>
            <a:r>
              <a:rPr lang="bg-BG" dirty="0" smtClean="0"/>
              <a:t>както и </a:t>
            </a:r>
            <a:endParaRPr lang="en-GB" dirty="0"/>
          </a:p>
          <a:p>
            <a:r>
              <a:rPr lang="bg-BG" dirty="0" smtClean="0"/>
              <a:t>Ефективни </a:t>
            </a:r>
            <a:r>
              <a:rPr lang="bg-BG" b="1" dirty="0" smtClean="0"/>
              <a:t>преходни мерки</a:t>
            </a:r>
            <a:r>
              <a:rPr lang="en-GB" dirty="0" smtClean="0"/>
              <a:t>.</a:t>
            </a:r>
            <a:endParaRPr lang="en-GB" dirty="0"/>
          </a:p>
        </p:txBody>
      </p:sp>
    </p:spTree>
    <p:extLst>
      <p:ext uri="{BB962C8B-B14F-4D97-AF65-F5344CB8AC3E}">
        <p14:creationId xmlns:p14="http://schemas.microsoft.com/office/powerpoint/2010/main" val="1435137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bg-BG" dirty="0" smtClean="0"/>
              <a:t>АДМИНИСТРАТИВНИЯТ МЕХАНИЗЪМ </a:t>
            </a:r>
            <a:endParaRPr lang="en-GB" dirty="0"/>
          </a:p>
        </p:txBody>
      </p:sp>
      <p:sp>
        <p:nvSpPr>
          <p:cNvPr id="3" name="Text Placeholder 2"/>
          <p:cNvSpPr>
            <a:spLocks noGrp="1"/>
          </p:cNvSpPr>
          <p:nvPr>
            <p:ph type="body" sz="quarter" idx="1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988840"/>
            <a:ext cx="806767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67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bg-BG" dirty="0" smtClean="0"/>
              <a:t>Ключовият елемент</a:t>
            </a:r>
            <a:r>
              <a:rPr lang="en-US" dirty="0" smtClean="0"/>
              <a:t>: </a:t>
            </a:r>
            <a:r>
              <a:rPr lang="bg-BG" dirty="0" smtClean="0"/>
              <a:t>Дългосрочни договори за електроенергия без въглероден диоксид</a:t>
            </a:r>
            <a:endParaRPr lang="en-GB" dirty="0"/>
          </a:p>
        </p:txBody>
      </p:sp>
      <p:sp>
        <p:nvSpPr>
          <p:cNvPr id="3" name="Text Placeholder 2"/>
          <p:cNvSpPr>
            <a:spLocks noGrp="1"/>
          </p:cNvSpPr>
          <p:nvPr>
            <p:ph type="body" sz="quarter" idx="11"/>
          </p:nvPr>
        </p:nvSpPr>
        <p:spPr/>
        <p:txBody>
          <a:bodyPr/>
          <a:lstStyle/>
          <a:p>
            <a:r>
              <a:rPr lang="bg-BG" dirty="0" smtClean="0"/>
              <a:t>Производителите продават на свободен пазар като активни участници.</a:t>
            </a:r>
            <a:r>
              <a:rPr lang="en-GB" dirty="0" smtClean="0"/>
              <a:t> </a:t>
            </a:r>
            <a:r>
              <a:rPr lang="bg-BG" dirty="0" smtClean="0"/>
              <a:t>На основа на дългосрочните договори за компенсиране на разликите се заплаща разликата между пазарната цена и </a:t>
            </a:r>
            <a:r>
              <a:rPr lang="bg-BG" b="1" dirty="0" smtClean="0"/>
              <a:t>цената, необходима за осъществяването на инвестицията </a:t>
            </a:r>
            <a:r>
              <a:rPr lang="en-GB" dirty="0" smtClean="0"/>
              <a:t>(‘</a:t>
            </a:r>
            <a:r>
              <a:rPr lang="en-GB" b="1" dirty="0" smtClean="0"/>
              <a:t>strike </a:t>
            </a:r>
            <a:r>
              <a:rPr lang="en-GB" b="1" dirty="0"/>
              <a:t>price</a:t>
            </a:r>
            <a:r>
              <a:rPr lang="en-GB" dirty="0" smtClean="0"/>
              <a:t>’);</a:t>
            </a:r>
            <a:endParaRPr lang="en-GB" dirty="0" smtClean="0"/>
          </a:p>
          <a:p>
            <a:r>
              <a:rPr lang="ru-RU" dirty="0" smtClean="0"/>
              <a:t>Чрез </a:t>
            </a:r>
            <a:r>
              <a:rPr lang="ru-RU" dirty="0" err="1" smtClean="0"/>
              <a:t>дългосрочните</a:t>
            </a:r>
            <a:r>
              <a:rPr lang="ru-RU" dirty="0" smtClean="0"/>
              <a:t> </a:t>
            </a:r>
            <a:r>
              <a:rPr lang="ru-RU" dirty="0"/>
              <a:t>договори за </a:t>
            </a:r>
            <a:r>
              <a:rPr lang="ru-RU" dirty="0" err="1"/>
              <a:t>компенсиране</a:t>
            </a:r>
            <a:r>
              <a:rPr lang="ru-RU" dirty="0"/>
              <a:t> на </a:t>
            </a:r>
            <a:r>
              <a:rPr lang="ru-RU" dirty="0" err="1"/>
              <a:t>разликите</a:t>
            </a:r>
            <a:r>
              <a:rPr lang="en-GB" dirty="0" smtClean="0"/>
              <a:t> </a:t>
            </a:r>
            <a:r>
              <a:rPr lang="bg-BG" dirty="0" smtClean="0"/>
              <a:t>се стабилизира възвръщаемостта на производителите на определено ниво докато договорите са в сила</a:t>
            </a:r>
            <a:r>
              <a:rPr lang="en-GB" dirty="0" smtClean="0"/>
              <a:t>. </a:t>
            </a:r>
            <a:endParaRPr lang="en-GB" dirty="0"/>
          </a:p>
        </p:txBody>
      </p:sp>
    </p:spTree>
    <p:extLst>
      <p:ext uri="{BB962C8B-B14F-4D97-AF65-F5344CB8AC3E}">
        <p14:creationId xmlns:p14="http://schemas.microsoft.com/office/powerpoint/2010/main" val="102443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legal_2013">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9FEF4757-B3B8-4B8D-9281-8E2B7F332B56}"/>
    </a:ext>
  </a:extLst>
</a:theme>
</file>

<file path=ppt/theme/theme2.xml><?xml version="1.0" encoding="utf-8"?>
<a:theme xmlns:a="http://schemas.openxmlformats.org/drawingml/2006/main" name="title_slide_without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35DCD963-8ADD-481F-AEC0-CC1027072FDB}"/>
    </a:ext>
  </a:extLst>
</a:theme>
</file>

<file path=ppt/theme/theme3.xml><?xml version="1.0" encoding="utf-8"?>
<a:theme xmlns:a="http://schemas.openxmlformats.org/drawingml/2006/main" name="text_slide_with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A5F14F70-5ED6-4425-8E95-4A79CA586994}"/>
    </a:ext>
  </a:extLst>
</a:theme>
</file>

<file path=ppt/theme/theme4.xml><?xml version="1.0" encoding="utf-8"?>
<a:theme xmlns:a="http://schemas.openxmlformats.org/drawingml/2006/main" name="empty_slid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B665F197-82A3-47EF-A464-931D46F5CE7B}"/>
    </a:ext>
  </a:extLst>
</a:theme>
</file>

<file path=ppt/theme/theme5.xml><?xml version="1.0" encoding="utf-8"?>
<a:theme xmlns:a="http://schemas.openxmlformats.org/drawingml/2006/main" name="slide_with_one_tabl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CMSLegal_Theme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69890289-D8A3-42F7-83FA-3780EF3DA07C}"/>
    </a:ext>
  </a:extLst>
</a:theme>
</file>

<file path=ppt/theme/theme6.xml><?xml version="1.0" encoding="utf-8"?>
<a:theme xmlns:a="http://schemas.openxmlformats.org/drawingml/2006/main" name="intermediate_title_page_with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3FD27B3D-0B57-4E52-A1D1-FF85E584C8F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cmslegal_2013</Template>
  <TotalTime>1682</TotalTime>
  <Words>1487</Words>
  <Application>Microsoft Office PowerPoint</Application>
  <PresentationFormat>On-screen Show (4:3)</PresentationFormat>
  <Paragraphs>131</Paragraphs>
  <Slides>24</Slides>
  <Notes>1</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cmslegal_2013</vt:lpstr>
      <vt:lpstr>title_slide_without_image_Design</vt:lpstr>
      <vt:lpstr>text_slide_with_Design</vt:lpstr>
      <vt:lpstr>empty_slide_Design</vt:lpstr>
      <vt:lpstr>slide_with_one_table_Design</vt:lpstr>
      <vt:lpstr>intermediate_title_page_with_image_Design</vt:lpstr>
      <vt:lpstr> РЕФОРМАТА НА ЕЛЕКТРОЕНЕРГИЙНИЯ ПАЗАР ВЪВ ВЕЛИКОБРИТАНИЯ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C'M'S' Cameron McKenna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MARKET REFORM IN THE UK</dc:title>
  <dc:creator>SIRLESHTOV, Kostadin</dc:creator>
  <cp:lastModifiedBy>Koeva, Violeta</cp:lastModifiedBy>
  <cp:revision>59</cp:revision>
  <dcterms:created xsi:type="dcterms:W3CDTF">2014-09-28T16:16:21Z</dcterms:created>
  <dcterms:modified xsi:type="dcterms:W3CDTF">2014-10-24T12:36:36Z</dcterms:modified>
</cp:coreProperties>
</file>