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19"/>
  </p:notesMasterIdLst>
  <p:sldIdLst>
    <p:sldId id="402" r:id="rId2"/>
    <p:sldId id="438" r:id="rId3"/>
    <p:sldId id="435" r:id="rId4"/>
    <p:sldId id="436" r:id="rId5"/>
    <p:sldId id="413" r:id="rId6"/>
    <p:sldId id="414" r:id="rId7"/>
    <p:sldId id="423" r:id="rId8"/>
    <p:sldId id="427" r:id="rId9"/>
    <p:sldId id="424" r:id="rId10"/>
    <p:sldId id="428" r:id="rId11"/>
    <p:sldId id="429" r:id="rId12"/>
    <p:sldId id="430" r:id="rId13"/>
    <p:sldId id="431" r:id="rId14"/>
    <p:sldId id="432" r:id="rId15"/>
    <p:sldId id="434" r:id="rId16"/>
    <p:sldId id="439" r:id="rId17"/>
    <p:sldId id="408" r:id="rId18"/>
  </p:sldIdLst>
  <p:sldSz cx="9906000" cy="6858000" type="A4"/>
  <p:notesSz cx="6794500" cy="9931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sanne NIES" initials="S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CCFFFF"/>
    <a:srgbClr val="FFFFFF"/>
    <a:srgbClr val="D1FFD1"/>
    <a:srgbClr val="00CC99"/>
    <a:srgbClr val="000099"/>
    <a:srgbClr val="005DAA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6" autoAdjust="0"/>
    <p:restoredTop sz="94629" autoAdjust="0"/>
  </p:normalViewPr>
  <p:slideViewPr>
    <p:cSldViewPr showGuides="1">
      <p:cViewPr>
        <p:scale>
          <a:sx n="100" d="100"/>
          <a:sy n="100" d="100"/>
        </p:scale>
        <p:origin x="-1908" y="-57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F288BB-9338-4E6E-AAA9-D82FFFD366FE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2EE898DB-6003-44E1-ACD0-0C876AE97EDC}">
      <dgm:prSet phldrT="[Text]"/>
      <dgm:spPr>
        <a:solidFill>
          <a:srgbClr val="0070C0"/>
        </a:solidFill>
      </dgm:spPr>
      <dgm:t>
        <a:bodyPr/>
        <a:lstStyle/>
        <a:p>
          <a:r>
            <a:rPr lang="en-GB" dirty="0" smtClean="0"/>
            <a:t>Replacement and extension</a:t>
          </a:r>
          <a:endParaRPr lang="en-GB" dirty="0"/>
        </a:p>
      </dgm:t>
    </dgm:pt>
    <dgm:pt modelId="{0114BF99-0166-4E4E-8F5C-5B61B75F61BE}" type="parTrans" cxnId="{5090118D-C03C-4169-9C14-A8182C18D555}">
      <dgm:prSet/>
      <dgm:spPr/>
      <dgm:t>
        <a:bodyPr/>
        <a:lstStyle/>
        <a:p>
          <a:endParaRPr lang="en-GB"/>
        </a:p>
      </dgm:t>
    </dgm:pt>
    <dgm:pt modelId="{E7B25A20-E799-4DA6-9BF7-ECC3A0D3AC8C}" type="sibTrans" cxnId="{5090118D-C03C-4169-9C14-A8182C18D555}">
      <dgm:prSet/>
      <dgm:spPr/>
      <dgm:t>
        <a:bodyPr/>
        <a:lstStyle/>
        <a:p>
          <a:endParaRPr lang="en-GB"/>
        </a:p>
      </dgm:t>
    </dgm:pt>
    <dgm:pt modelId="{8482C847-0A50-42E1-AAD6-91E71E4A5223}">
      <dgm:prSet phldrT="[Text]"/>
      <dgm:spPr>
        <a:solidFill>
          <a:srgbClr val="0070C0"/>
        </a:solidFill>
      </dgm:spPr>
      <dgm:t>
        <a:bodyPr/>
        <a:lstStyle/>
        <a:p>
          <a:r>
            <a:rPr lang="en-GB" dirty="0" smtClean="0"/>
            <a:t>Smart metering &amp; data handling</a:t>
          </a:r>
          <a:endParaRPr lang="en-GB" dirty="0"/>
        </a:p>
      </dgm:t>
    </dgm:pt>
    <dgm:pt modelId="{A36F34F7-A086-44C9-82AF-A80D9D2388AD}" type="parTrans" cxnId="{DEE8BF0B-6577-4650-BE57-18CB93B92219}">
      <dgm:prSet/>
      <dgm:spPr/>
      <dgm:t>
        <a:bodyPr/>
        <a:lstStyle/>
        <a:p>
          <a:endParaRPr lang="en-GB"/>
        </a:p>
      </dgm:t>
    </dgm:pt>
    <dgm:pt modelId="{F293B1D3-5DD7-4993-A0F2-C1C2D5A8C0FA}" type="sibTrans" cxnId="{DEE8BF0B-6577-4650-BE57-18CB93B92219}">
      <dgm:prSet/>
      <dgm:spPr/>
      <dgm:t>
        <a:bodyPr/>
        <a:lstStyle/>
        <a:p>
          <a:endParaRPr lang="en-GB"/>
        </a:p>
      </dgm:t>
    </dgm:pt>
    <dgm:pt modelId="{C0FA294F-1DBE-421E-A390-07CF45896825}">
      <dgm:prSet phldrT="[Text]"/>
      <dgm:spPr>
        <a:solidFill>
          <a:srgbClr val="0070C0"/>
        </a:solidFill>
      </dgm:spPr>
      <dgm:t>
        <a:bodyPr/>
        <a:lstStyle/>
        <a:p>
          <a:r>
            <a:rPr lang="en-GB" dirty="0" smtClean="0"/>
            <a:t>Integration of distributed energy sources</a:t>
          </a:r>
          <a:endParaRPr lang="en-GB" dirty="0"/>
        </a:p>
      </dgm:t>
    </dgm:pt>
    <dgm:pt modelId="{A1170CC5-FE1F-4B8E-BE76-4FE5F6D8324A}" type="sibTrans" cxnId="{90E148E2-D70C-4AD5-A423-CC592B057885}">
      <dgm:prSet/>
      <dgm:spPr/>
      <dgm:t>
        <a:bodyPr/>
        <a:lstStyle/>
        <a:p>
          <a:endParaRPr lang="en-GB"/>
        </a:p>
      </dgm:t>
    </dgm:pt>
    <dgm:pt modelId="{427D0464-C5EB-4629-85C7-B6161C03016D}" type="parTrans" cxnId="{90E148E2-D70C-4AD5-A423-CC592B057885}">
      <dgm:prSet/>
      <dgm:spPr/>
      <dgm:t>
        <a:bodyPr/>
        <a:lstStyle/>
        <a:p>
          <a:endParaRPr lang="en-GB"/>
        </a:p>
      </dgm:t>
    </dgm:pt>
    <dgm:pt modelId="{CB40B9D6-8B20-4668-95C0-3BB2D95E85E2}" type="pres">
      <dgm:prSet presAssocID="{1FF288BB-9338-4E6E-AAA9-D82FFFD366FE}" presName="Name0" presStyleCnt="0">
        <dgm:presLayoutVars>
          <dgm:dir/>
          <dgm:resizeHandles val="exact"/>
        </dgm:presLayoutVars>
      </dgm:prSet>
      <dgm:spPr/>
    </dgm:pt>
    <dgm:pt modelId="{18FD1EA5-9D13-41DC-8EF4-ACA9EF1022F2}" type="pres">
      <dgm:prSet presAssocID="{1FF288BB-9338-4E6E-AAA9-D82FFFD366FE}" presName="fgShape" presStyleLbl="fgShp" presStyleIdx="0" presStyleCnt="1"/>
      <dgm:spPr/>
      <dgm:t>
        <a:bodyPr/>
        <a:lstStyle/>
        <a:p>
          <a:endParaRPr lang="en-GB"/>
        </a:p>
      </dgm:t>
    </dgm:pt>
    <dgm:pt modelId="{84E2CB91-108E-4F34-853E-A1803C040A9E}" type="pres">
      <dgm:prSet presAssocID="{1FF288BB-9338-4E6E-AAA9-D82FFFD366FE}" presName="linComp" presStyleCnt="0"/>
      <dgm:spPr/>
    </dgm:pt>
    <dgm:pt modelId="{A6728AD0-6C05-499F-8C3B-6D47FEEB6025}" type="pres">
      <dgm:prSet presAssocID="{2EE898DB-6003-44E1-ACD0-0C876AE97EDC}" presName="compNode" presStyleCnt="0"/>
      <dgm:spPr/>
    </dgm:pt>
    <dgm:pt modelId="{2CC6F633-DA32-4FF8-B6A5-B95EAAD0E49E}" type="pres">
      <dgm:prSet presAssocID="{2EE898DB-6003-44E1-ACD0-0C876AE97EDC}" presName="bkgdShape" presStyleLbl="node1" presStyleIdx="0" presStyleCnt="3"/>
      <dgm:spPr/>
      <dgm:t>
        <a:bodyPr/>
        <a:lstStyle/>
        <a:p>
          <a:endParaRPr lang="en-GB"/>
        </a:p>
      </dgm:t>
    </dgm:pt>
    <dgm:pt modelId="{3419CEA9-E5CD-4725-82B9-9B88F9E8D7E1}" type="pres">
      <dgm:prSet presAssocID="{2EE898DB-6003-44E1-ACD0-0C876AE97EDC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C128BA-6C3F-49FA-AF38-086B1B96904B}" type="pres">
      <dgm:prSet presAssocID="{2EE898DB-6003-44E1-ACD0-0C876AE97EDC}" presName="invisiNode" presStyleLbl="node1" presStyleIdx="0" presStyleCnt="3"/>
      <dgm:spPr/>
    </dgm:pt>
    <dgm:pt modelId="{7115E263-CE6C-4F76-9BDA-78A599EDC28D}" type="pres">
      <dgm:prSet presAssocID="{2EE898DB-6003-44E1-ACD0-0C876AE97EDC}" presName="imagNode" presStyleLbl="fgImgPlace1" presStyleIdx="0" presStyleCnt="3" custScaleX="140387" custScaleY="12715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FDDB1FE-5795-448F-BCAC-6170511933AF}" type="pres">
      <dgm:prSet presAssocID="{E7B25A20-E799-4DA6-9BF7-ECC3A0D3AC8C}" presName="sibTrans" presStyleLbl="sibTrans2D1" presStyleIdx="0" presStyleCnt="0"/>
      <dgm:spPr/>
      <dgm:t>
        <a:bodyPr/>
        <a:lstStyle/>
        <a:p>
          <a:endParaRPr lang="en-GB"/>
        </a:p>
      </dgm:t>
    </dgm:pt>
    <dgm:pt modelId="{0E52EB25-8B02-40C4-9D65-7966139C1842}" type="pres">
      <dgm:prSet presAssocID="{C0FA294F-1DBE-421E-A390-07CF45896825}" presName="compNode" presStyleCnt="0"/>
      <dgm:spPr/>
    </dgm:pt>
    <dgm:pt modelId="{1807E567-7C8C-4A99-8A9B-394555A94944}" type="pres">
      <dgm:prSet presAssocID="{C0FA294F-1DBE-421E-A390-07CF45896825}" presName="bkgdShape" presStyleLbl="node1" presStyleIdx="1" presStyleCnt="3"/>
      <dgm:spPr/>
      <dgm:t>
        <a:bodyPr/>
        <a:lstStyle/>
        <a:p>
          <a:endParaRPr lang="en-GB"/>
        </a:p>
      </dgm:t>
    </dgm:pt>
    <dgm:pt modelId="{DB6E2BB8-F7AE-4CF7-B1D2-9DF8A8320066}" type="pres">
      <dgm:prSet presAssocID="{C0FA294F-1DBE-421E-A390-07CF45896825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F88475-4C2F-4A16-A5CA-0E7E0CC595CB}" type="pres">
      <dgm:prSet presAssocID="{C0FA294F-1DBE-421E-A390-07CF45896825}" presName="invisiNode" presStyleLbl="node1" presStyleIdx="1" presStyleCnt="3"/>
      <dgm:spPr/>
    </dgm:pt>
    <dgm:pt modelId="{B190E32A-C2F7-4D03-94F8-4CA726965676}" type="pres">
      <dgm:prSet presAssocID="{C0FA294F-1DBE-421E-A390-07CF45896825}" presName="imagNode" presStyleLbl="fgImgPlace1" presStyleIdx="1" presStyleCnt="3" custScaleX="140387" custScaleY="12715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449E9EE1-90CB-4521-BC2E-93F8D0316FB4}" type="pres">
      <dgm:prSet presAssocID="{A1170CC5-FE1F-4B8E-BE76-4FE5F6D8324A}" presName="sibTrans" presStyleLbl="sibTrans2D1" presStyleIdx="0" presStyleCnt="0"/>
      <dgm:spPr/>
      <dgm:t>
        <a:bodyPr/>
        <a:lstStyle/>
        <a:p>
          <a:endParaRPr lang="en-GB"/>
        </a:p>
      </dgm:t>
    </dgm:pt>
    <dgm:pt modelId="{734BBC45-C664-4CCF-B7AC-16AADAEB6A74}" type="pres">
      <dgm:prSet presAssocID="{8482C847-0A50-42E1-AAD6-91E71E4A5223}" presName="compNode" presStyleCnt="0"/>
      <dgm:spPr/>
    </dgm:pt>
    <dgm:pt modelId="{EA79BA63-5814-4011-BD80-C8D0B6FB71D4}" type="pres">
      <dgm:prSet presAssocID="{8482C847-0A50-42E1-AAD6-91E71E4A5223}" presName="bkgdShape" presStyleLbl="node1" presStyleIdx="2" presStyleCnt="3"/>
      <dgm:spPr/>
      <dgm:t>
        <a:bodyPr/>
        <a:lstStyle/>
        <a:p>
          <a:endParaRPr lang="en-GB"/>
        </a:p>
      </dgm:t>
    </dgm:pt>
    <dgm:pt modelId="{5173E209-1B84-43BD-93AE-C1116B18F0DC}" type="pres">
      <dgm:prSet presAssocID="{8482C847-0A50-42E1-AAD6-91E71E4A5223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A6B8CE-63BA-4380-ADE9-BEE9986BFA6E}" type="pres">
      <dgm:prSet presAssocID="{8482C847-0A50-42E1-AAD6-91E71E4A5223}" presName="invisiNode" presStyleLbl="node1" presStyleIdx="2" presStyleCnt="3"/>
      <dgm:spPr/>
    </dgm:pt>
    <dgm:pt modelId="{745857BA-3D8C-46DD-B243-15200D7E4158}" type="pres">
      <dgm:prSet presAssocID="{8482C847-0A50-42E1-AAD6-91E71E4A5223}" presName="imagNode" presStyleLbl="fgImgPlace1" presStyleIdx="2" presStyleCnt="3" custScaleX="140387" custScaleY="12715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AA8BFB1B-2769-45D1-BAD1-F1AD6788902A}" type="presOf" srcId="{8482C847-0A50-42E1-AAD6-91E71E4A5223}" destId="{EA79BA63-5814-4011-BD80-C8D0B6FB71D4}" srcOrd="0" destOrd="0" presId="urn:microsoft.com/office/officeart/2005/8/layout/hList7"/>
    <dgm:cxn modelId="{ABC26E79-F56E-46E4-8824-9E4F24838274}" type="presOf" srcId="{C0FA294F-1DBE-421E-A390-07CF45896825}" destId="{DB6E2BB8-F7AE-4CF7-B1D2-9DF8A8320066}" srcOrd="1" destOrd="0" presId="urn:microsoft.com/office/officeart/2005/8/layout/hList7"/>
    <dgm:cxn modelId="{44DB3100-B45F-4E40-A042-F95DDF602E92}" type="presOf" srcId="{2EE898DB-6003-44E1-ACD0-0C876AE97EDC}" destId="{3419CEA9-E5CD-4725-82B9-9B88F9E8D7E1}" srcOrd="1" destOrd="0" presId="urn:microsoft.com/office/officeart/2005/8/layout/hList7"/>
    <dgm:cxn modelId="{9EEA7342-736F-4C95-BBCC-6A8819418127}" type="presOf" srcId="{2EE898DB-6003-44E1-ACD0-0C876AE97EDC}" destId="{2CC6F633-DA32-4FF8-B6A5-B95EAAD0E49E}" srcOrd="0" destOrd="0" presId="urn:microsoft.com/office/officeart/2005/8/layout/hList7"/>
    <dgm:cxn modelId="{90E148E2-D70C-4AD5-A423-CC592B057885}" srcId="{1FF288BB-9338-4E6E-AAA9-D82FFFD366FE}" destId="{C0FA294F-1DBE-421E-A390-07CF45896825}" srcOrd="1" destOrd="0" parTransId="{427D0464-C5EB-4629-85C7-B6161C03016D}" sibTransId="{A1170CC5-FE1F-4B8E-BE76-4FE5F6D8324A}"/>
    <dgm:cxn modelId="{3CABC1D5-2B14-4FDE-831B-2EBDBF452AA9}" type="presOf" srcId="{A1170CC5-FE1F-4B8E-BE76-4FE5F6D8324A}" destId="{449E9EE1-90CB-4521-BC2E-93F8D0316FB4}" srcOrd="0" destOrd="0" presId="urn:microsoft.com/office/officeart/2005/8/layout/hList7"/>
    <dgm:cxn modelId="{4C9A5633-EAEB-4974-B01E-42B41F287436}" type="presOf" srcId="{C0FA294F-1DBE-421E-A390-07CF45896825}" destId="{1807E567-7C8C-4A99-8A9B-394555A94944}" srcOrd="0" destOrd="0" presId="urn:microsoft.com/office/officeart/2005/8/layout/hList7"/>
    <dgm:cxn modelId="{08A5C5FA-151F-4C8E-9D81-39B39B3F6CA0}" type="presOf" srcId="{8482C847-0A50-42E1-AAD6-91E71E4A5223}" destId="{5173E209-1B84-43BD-93AE-C1116B18F0DC}" srcOrd="1" destOrd="0" presId="urn:microsoft.com/office/officeart/2005/8/layout/hList7"/>
    <dgm:cxn modelId="{5090118D-C03C-4169-9C14-A8182C18D555}" srcId="{1FF288BB-9338-4E6E-AAA9-D82FFFD366FE}" destId="{2EE898DB-6003-44E1-ACD0-0C876AE97EDC}" srcOrd="0" destOrd="0" parTransId="{0114BF99-0166-4E4E-8F5C-5B61B75F61BE}" sibTransId="{E7B25A20-E799-4DA6-9BF7-ECC3A0D3AC8C}"/>
    <dgm:cxn modelId="{27129FBA-9EC6-4D12-8BFB-0C66319E12CF}" type="presOf" srcId="{E7B25A20-E799-4DA6-9BF7-ECC3A0D3AC8C}" destId="{FFDDB1FE-5795-448F-BCAC-6170511933AF}" srcOrd="0" destOrd="0" presId="urn:microsoft.com/office/officeart/2005/8/layout/hList7"/>
    <dgm:cxn modelId="{C019DD62-7102-439D-B41F-6606EA51E20E}" type="presOf" srcId="{1FF288BB-9338-4E6E-AAA9-D82FFFD366FE}" destId="{CB40B9D6-8B20-4668-95C0-3BB2D95E85E2}" srcOrd="0" destOrd="0" presId="urn:microsoft.com/office/officeart/2005/8/layout/hList7"/>
    <dgm:cxn modelId="{DEE8BF0B-6577-4650-BE57-18CB93B92219}" srcId="{1FF288BB-9338-4E6E-AAA9-D82FFFD366FE}" destId="{8482C847-0A50-42E1-AAD6-91E71E4A5223}" srcOrd="2" destOrd="0" parTransId="{A36F34F7-A086-44C9-82AF-A80D9D2388AD}" sibTransId="{F293B1D3-5DD7-4993-A0F2-C1C2D5A8C0FA}"/>
    <dgm:cxn modelId="{CD3DC7CE-1E6E-4447-A442-4DC4446C0A3B}" type="presParOf" srcId="{CB40B9D6-8B20-4668-95C0-3BB2D95E85E2}" destId="{18FD1EA5-9D13-41DC-8EF4-ACA9EF1022F2}" srcOrd="0" destOrd="0" presId="urn:microsoft.com/office/officeart/2005/8/layout/hList7"/>
    <dgm:cxn modelId="{DC193C66-786A-4ABC-AFB8-4CB7A549F963}" type="presParOf" srcId="{CB40B9D6-8B20-4668-95C0-3BB2D95E85E2}" destId="{84E2CB91-108E-4F34-853E-A1803C040A9E}" srcOrd="1" destOrd="0" presId="urn:microsoft.com/office/officeart/2005/8/layout/hList7"/>
    <dgm:cxn modelId="{3FE97FDB-6435-472F-BA4C-21BA442F2E99}" type="presParOf" srcId="{84E2CB91-108E-4F34-853E-A1803C040A9E}" destId="{A6728AD0-6C05-499F-8C3B-6D47FEEB6025}" srcOrd="0" destOrd="0" presId="urn:microsoft.com/office/officeart/2005/8/layout/hList7"/>
    <dgm:cxn modelId="{D7835D08-DE7B-4E1D-A82A-7A094B9CD2D4}" type="presParOf" srcId="{A6728AD0-6C05-499F-8C3B-6D47FEEB6025}" destId="{2CC6F633-DA32-4FF8-B6A5-B95EAAD0E49E}" srcOrd="0" destOrd="0" presId="urn:microsoft.com/office/officeart/2005/8/layout/hList7"/>
    <dgm:cxn modelId="{EE01629F-A6F4-4250-8FCD-ADFA3F07B845}" type="presParOf" srcId="{A6728AD0-6C05-499F-8C3B-6D47FEEB6025}" destId="{3419CEA9-E5CD-4725-82B9-9B88F9E8D7E1}" srcOrd="1" destOrd="0" presId="urn:microsoft.com/office/officeart/2005/8/layout/hList7"/>
    <dgm:cxn modelId="{2A7606C8-2E64-41DE-908D-5B8425220866}" type="presParOf" srcId="{A6728AD0-6C05-499F-8C3B-6D47FEEB6025}" destId="{C6C128BA-6C3F-49FA-AF38-086B1B96904B}" srcOrd="2" destOrd="0" presId="urn:microsoft.com/office/officeart/2005/8/layout/hList7"/>
    <dgm:cxn modelId="{D785E672-8A8B-4304-B344-3374E1475B61}" type="presParOf" srcId="{A6728AD0-6C05-499F-8C3B-6D47FEEB6025}" destId="{7115E263-CE6C-4F76-9BDA-78A599EDC28D}" srcOrd="3" destOrd="0" presId="urn:microsoft.com/office/officeart/2005/8/layout/hList7"/>
    <dgm:cxn modelId="{ECA6850F-9480-4F83-8838-BB7BE9FE10BD}" type="presParOf" srcId="{84E2CB91-108E-4F34-853E-A1803C040A9E}" destId="{FFDDB1FE-5795-448F-BCAC-6170511933AF}" srcOrd="1" destOrd="0" presId="urn:microsoft.com/office/officeart/2005/8/layout/hList7"/>
    <dgm:cxn modelId="{D2CD0709-B0B5-4D90-9F17-3DF234353D9F}" type="presParOf" srcId="{84E2CB91-108E-4F34-853E-A1803C040A9E}" destId="{0E52EB25-8B02-40C4-9D65-7966139C1842}" srcOrd="2" destOrd="0" presId="urn:microsoft.com/office/officeart/2005/8/layout/hList7"/>
    <dgm:cxn modelId="{49F0EBC3-ADC8-489E-BBBD-F0BD2BCEAD1D}" type="presParOf" srcId="{0E52EB25-8B02-40C4-9D65-7966139C1842}" destId="{1807E567-7C8C-4A99-8A9B-394555A94944}" srcOrd="0" destOrd="0" presId="urn:microsoft.com/office/officeart/2005/8/layout/hList7"/>
    <dgm:cxn modelId="{FC40EC13-D57A-46A0-8411-B6C407E3F5D5}" type="presParOf" srcId="{0E52EB25-8B02-40C4-9D65-7966139C1842}" destId="{DB6E2BB8-F7AE-4CF7-B1D2-9DF8A8320066}" srcOrd="1" destOrd="0" presId="urn:microsoft.com/office/officeart/2005/8/layout/hList7"/>
    <dgm:cxn modelId="{C24AAAB2-F83E-41DA-A7C2-03F6BEEB3EC4}" type="presParOf" srcId="{0E52EB25-8B02-40C4-9D65-7966139C1842}" destId="{8AF88475-4C2F-4A16-A5CA-0E7E0CC595CB}" srcOrd="2" destOrd="0" presId="urn:microsoft.com/office/officeart/2005/8/layout/hList7"/>
    <dgm:cxn modelId="{3FF78A81-BE2A-487B-807D-370C33E5D427}" type="presParOf" srcId="{0E52EB25-8B02-40C4-9D65-7966139C1842}" destId="{B190E32A-C2F7-4D03-94F8-4CA726965676}" srcOrd="3" destOrd="0" presId="urn:microsoft.com/office/officeart/2005/8/layout/hList7"/>
    <dgm:cxn modelId="{214B7643-82BC-4107-A7EA-82D8E996F89C}" type="presParOf" srcId="{84E2CB91-108E-4F34-853E-A1803C040A9E}" destId="{449E9EE1-90CB-4521-BC2E-93F8D0316FB4}" srcOrd="3" destOrd="0" presId="urn:microsoft.com/office/officeart/2005/8/layout/hList7"/>
    <dgm:cxn modelId="{AF15FBA5-3529-4492-8457-17F05B5BD1EB}" type="presParOf" srcId="{84E2CB91-108E-4F34-853E-A1803C040A9E}" destId="{734BBC45-C664-4CCF-B7AC-16AADAEB6A74}" srcOrd="4" destOrd="0" presId="urn:microsoft.com/office/officeart/2005/8/layout/hList7"/>
    <dgm:cxn modelId="{70D193F7-4766-4D79-B9BA-61D48EEC8DA0}" type="presParOf" srcId="{734BBC45-C664-4CCF-B7AC-16AADAEB6A74}" destId="{EA79BA63-5814-4011-BD80-C8D0B6FB71D4}" srcOrd="0" destOrd="0" presId="urn:microsoft.com/office/officeart/2005/8/layout/hList7"/>
    <dgm:cxn modelId="{A8CDB225-4B30-4769-8992-093ACF18E17D}" type="presParOf" srcId="{734BBC45-C664-4CCF-B7AC-16AADAEB6A74}" destId="{5173E209-1B84-43BD-93AE-C1116B18F0DC}" srcOrd="1" destOrd="0" presId="urn:microsoft.com/office/officeart/2005/8/layout/hList7"/>
    <dgm:cxn modelId="{91AB7CC3-1AC0-48B2-BA21-C98A4E5143D2}" type="presParOf" srcId="{734BBC45-C664-4CCF-B7AC-16AADAEB6A74}" destId="{60A6B8CE-63BA-4380-ADE9-BEE9986BFA6E}" srcOrd="2" destOrd="0" presId="urn:microsoft.com/office/officeart/2005/8/layout/hList7"/>
    <dgm:cxn modelId="{5D2AF6E2-8461-4A75-B7DB-768C29FD11F8}" type="presParOf" srcId="{734BBC45-C664-4CCF-B7AC-16AADAEB6A74}" destId="{745857BA-3D8C-46DD-B243-15200D7E415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6F633-DA32-4FF8-B6A5-B95EAAD0E49E}">
      <dsp:nvSpPr>
        <dsp:cNvPr id="0" name=""/>
        <dsp:cNvSpPr/>
      </dsp:nvSpPr>
      <dsp:spPr>
        <a:xfrm>
          <a:off x="1578" y="0"/>
          <a:ext cx="2456370" cy="3588965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Replacement and extension</a:t>
          </a:r>
          <a:endParaRPr lang="en-GB" sz="2400" kern="1200" dirty="0"/>
        </a:p>
      </dsp:txBody>
      <dsp:txXfrm>
        <a:off x="1578" y="1435586"/>
        <a:ext cx="2456370" cy="1435586"/>
      </dsp:txXfrm>
    </dsp:sp>
    <dsp:sp modelId="{7115E263-CE6C-4F76-9BDA-78A599EDC28D}">
      <dsp:nvSpPr>
        <dsp:cNvPr id="0" name=""/>
        <dsp:cNvSpPr/>
      </dsp:nvSpPr>
      <dsp:spPr>
        <a:xfrm>
          <a:off x="390863" y="53057"/>
          <a:ext cx="1677800" cy="151968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07E567-7C8C-4A99-8A9B-394555A94944}">
      <dsp:nvSpPr>
        <dsp:cNvPr id="0" name=""/>
        <dsp:cNvSpPr/>
      </dsp:nvSpPr>
      <dsp:spPr>
        <a:xfrm>
          <a:off x="2531640" y="0"/>
          <a:ext cx="2456370" cy="3588965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Integration of distributed energy sources</a:t>
          </a:r>
          <a:endParaRPr lang="en-GB" sz="2400" kern="1200" dirty="0"/>
        </a:p>
      </dsp:txBody>
      <dsp:txXfrm>
        <a:off x="2531640" y="1435586"/>
        <a:ext cx="2456370" cy="1435586"/>
      </dsp:txXfrm>
    </dsp:sp>
    <dsp:sp modelId="{B190E32A-C2F7-4D03-94F8-4CA726965676}">
      <dsp:nvSpPr>
        <dsp:cNvPr id="0" name=""/>
        <dsp:cNvSpPr/>
      </dsp:nvSpPr>
      <dsp:spPr>
        <a:xfrm>
          <a:off x="2920925" y="53057"/>
          <a:ext cx="1677800" cy="151968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79BA63-5814-4011-BD80-C8D0B6FB71D4}">
      <dsp:nvSpPr>
        <dsp:cNvPr id="0" name=""/>
        <dsp:cNvSpPr/>
      </dsp:nvSpPr>
      <dsp:spPr>
        <a:xfrm>
          <a:off x="5061702" y="0"/>
          <a:ext cx="2456370" cy="3588965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Smart metering &amp; data handling</a:t>
          </a:r>
          <a:endParaRPr lang="en-GB" sz="2400" kern="1200" dirty="0"/>
        </a:p>
      </dsp:txBody>
      <dsp:txXfrm>
        <a:off x="5061702" y="1435586"/>
        <a:ext cx="2456370" cy="1435586"/>
      </dsp:txXfrm>
    </dsp:sp>
    <dsp:sp modelId="{745857BA-3D8C-46DD-B243-15200D7E4158}">
      <dsp:nvSpPr>
        <dsp:cNvPr id="0" name=""/>
        <dsp:cNvSpPr/>
      </dsp:nvSpPr>
      <dsp:spPr>
        <a:xfrm>
          <a:off x="5450987" y="53057"/>
          <a:ext cx="1677800" cy="151968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FD1EA5-9D13-41DC-8EF4-ACA9EF1022F2}">
      <dsp:nvSpPr>
        <dsp:cNvPr id="0" name=""/>
        <dsp:cNvSpPr/>
      </dsp:nvSpPr>
      <dsp:spPr>
        <a:xfrm>
          <a:off x="300786" y="2871172"/>
          <a:ext cx="6918079" cy="53834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F3B08-B348-4D4B-A0E7-7CCC8F32AB6A}" type="datetimeFigureOut">
              <a:rPr lang="en-GB" smtClean="0"/>
              <a:pPr/>
              <a:t>16/10/2014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744538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E95B4-E9F2-4710-8C6B-FAD7BF3110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952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04893DDE-0AA7-44E5-9EB0-8EB05A208E4C}" type="slidenum">
              <a:rPr lang="en-GB" sz="1200">
                <a:latin typeface="Times New Roman" pitchFamily="18" charset="0"/>
              </a:rPr>
              <a:pPr algn="r" eaLnBrk="0" hangingPunct="0"/>
              <a:t>1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44538"/>
            <a:ext cx="5376862" cy="3724275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n-GB" smtClean="0">
                <a:latin typeface="Calibri" pitchFamily="34" charset="0"/>
              </a:rPr>
              <a:t>EU policies and thinking to get to a truly integrated EU market</a:t>
            </a:r>
          </a:p>
          <a:p>
            <a:pPr>
              <a:buFontTx/>
              <a:buChar char="•"/>
            </a:pPr>
            <a:r>
              <a:rPr lang="en-GB" smtClean="0">
                <a:latin typeface="Calibri" pitchFamily="34" charset="0"/>
              </a:rPr>
              <a:t>Carbon-neutrality by 2050: Power Choices study and CEO Declaration of 2008. IPCC has indicated a need for OECD countries to reduce emissions by 60-80% to limit temperature rise to 2°C.  Consequence: OECD power sector has to be virtually carbon-free by 2050. Power Choices therefore assumes a reduction target for the whole EU economy of 75% versus 1990 levels by 2050 (conform to European Council choice to go minus 80-95%, with offsets)</a:t>
            </a:r>
          </a:p>
          <a:p>
            <a:pPr>
              <a:buFontTx/>
              <a:buChar char="•"/>
            </a:pPr>
            <a:r>
              <a:rPr lang="en-GB" smtClean="0">
                <a:latin typeface="Calibri" pitchFamily="34" charset="0"/>
              </a:rPr>
              <a:t>“Electricity – especially when becoming carbon-neutral - is the solution” to decarbonise most of Europe’s economy (adopt electricity on the demand side: heating/ cooling, transport etc).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Only immature technologies could continue to receive specific support in their research, development and deployment phase and following strictly defined requirements.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that purpose, a definition for mature and immature technology should be developed.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Existing commitments directly related to the support renewables must be respected until the foreseen time horizon.</a:t>
            </a:r>
            <a:endParaRPr lang="en-GB" dirty="0" smtClean="0"/>
          </a:p>
          <a:p>
            <a:r>
              <a:rPr lang="en-GB" dirty="0" smtClean="0"/>
              <a:t>Not</a:t>
            </a:r>
            <a:r>
              <a:rPr lang="en-GB" baseline="0" dirty="0" smtClean="0"/>
              <a:t> the case today: </a:t>
            </a:r>
            <a:r>
              <a:rPr lang="en-GB" dirty="0" smtClean="0"/>
              <a:t>13 EU member states have opted for retroactive changes or moratoria</a:t>
            </a:r>
            <a:r>
              <a:rPr lang="en-GB" baseline="0" dirty="0" smtClean="0"/>
              <a:t> to their RES support schemes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6AD311-3306-4E9E-96E3-22110775A70E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03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- Full value chain</a:t>
            </a:r>
          </a:p>
          <a:p>
            <a:pPr marL="0" indent="0">
              <a:buNone/>
            </a:pPr>
            <a:r>
              <a:rPr lang="en-GB" dirty="0" smtClean="0"/>
              <a:t>- Systems approach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6AD311-3306-4E9E-96E3-22110775A70E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957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E294D-F667-4474-B0E9-A27B59431CC9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744538"/>
            <a:ext cx="537845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</a:t>
            </a:r>
            <a:r>
              <a:rPr lang="en-GB" baseline="0" dirty="0" smtClean="0"/>
              <a:t> maintain the current reliability substantial investments in distribution networks will be needed in the future: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To replace ageing infrastructure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To connect and manage distributed energy resources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To install smart meters &amp; data handling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E95B4-E9F2-4710-8C6B-FAD7BF3110E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855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79F9B-F9BC-4E4D-B237-5E74543F936B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521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536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8025" y="1052513"/>
            <a:ext cx="210502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1052513"/>
            <a:ext cx="616267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200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1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6840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2347913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347913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881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068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245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9319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1230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0586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1052513"/>
            <a:ext cx="8420100" cy="99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2347913"/>
            <a:ext cx="84201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515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4163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rgbClr val="0000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rgbClr val="000099"/>
          </a:solidFill>
          <a:latin typeface="+mn-lt"/>
        </a:defRPr>
      </a:lvl3pPr>
      <a:lvl4pPr marL="1598613" indent="-225425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rgbClr val="0000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nies@eurelectric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.government.bg/bg/theme-news/konstatacii-na-evropeiskata-komisiya-i-svetovnata-banka-za-balgarskiya-energien-sektor-1194-m0-a0-1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snies@eurelectric.or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0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62608" y="1763713"/>
            <a:ext cx="5186892" cy="5194300"/>
          </a:xfrm>
        </p:spPr>
        <p:txBody>
          <a:bodyPr/>
          <a:lstStyle/>
          <a:p>
            <a:pPr algn="ctr" eaLnBrk="1" hangingPunct="1">
              <a:lnSpc>
                <a:spcPct val="135000"/>
              </a:lnSpc>
              <a:buFontTx/>
              <a:buNone/>
              <a:defRPr/>
            </a:pPr>
            <a:r>
              <a:rPr lang="en-US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The European </a:t>
            </a:r>
            <a:r>
              <a:rPr lang="en-US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Energy </a:t>
            </a:r>
            <a:r>
              <a:rPr lang="en-US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Transition: </a:t>
            </a:r>
            <a:r>
              <a:rPr lang="en-US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which place for Bulgaria?</a:t>
            </a:r>
            <a:endParaRPr lang="en-US" dirty="0" smtClean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GB" altLang="ja-JP" sz="2400" b="0" i="1" dirty="0" smtClean="0">
                <a:solidFill>
                  <a:srgbClr val="3333CC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Susanne </a:t>
            </a:r>
            <a:r>
              <a:rPr lang="en-GB" altLang="ja-JP" sz="2400" b="0" i="1" dirty="0" smtClean="0">
                <a:solidFill>
                  <a:srgbClr val="3333CC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NIES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GB" sz="2400" b="0" dirty="0" smtClean="0">
              <a:solidFill>
                <a:srgbClr val="3333CC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GB" sz="2400" b="0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Head of Unit </a:t>
            </a:r>
            <a:r>
              <a:rPr lang="en-GB" sz="2400" b="0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 Distribution, </a:t>
            </a:r>
            <a:r>
              <a:rPr lang="en-GB" sz="2400" b="0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EURELECTRIC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GB" sz="2400" b="0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  <a:hlinkClick r:id="rId3"/>
              </a:rPr>
              <a:t>snies@eurelectric.org</a:t>
            </a:r>
            <a:endParaRPr lang="en-GB" sz="2400" b="0" dirty="0">
              <a:solidFill>
                <a:srgbClr val="3333CC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GB" sz="2400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en-GB" sz="2400" baseline="30000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th</a:t>
            </a:r>
            <a:r>
              <a:rPr lang="en-GB" sz="2400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 Regional Energy Conference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GB" sz="2400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October 28-29th  2014, Sofia</a:t>
            </a:r>
            <a:r>
              <a:rPr lang="en-GB" sz="2400" baseline="30000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GB" sz="2400" dirty="0" smtClean="0">
              <a:solidFill>
                <a:srgbClr val="3333C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1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28229" y="1268413"/>
            <a:ext cx="3886729" cy="51958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Calibri" panose="020F0502020204030204" pitchFamily="34" charset="0"/>
              </a:rPr>
              <a:t>What abou</a:t>
            </a:r>
            <a:r>
              <a:rPr lang="en-US" sz="4400" dirty="0" smtClean="0">
                <a:latin typeface="Calibri" panose="020F0502020204030204" pitchFamily="34" charset="0"/>
              </a:rPr>
              <a:t>t grids? </a:t>
            </a:r>
            <a:endParaRPr lang="en-US" sz="4400" dirty="0">
              <a:latin typeface="Calibri" panose="020F050202020403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3600" b="0" dirty="0" smtClean="0">
                <a:latin typeface="Calibri" panose="020F0502020204030204" pitchFamily="34" charset="0"/>
                <a:ea typeface="+mj-ea"/>
                <a:cs typeface="+mj-cs"/>
              </a:rPr>
              <a:t>Distribution is key…</a:t>
            </a:r>
            <a:endParaRPr lang="en-US" sz="3600" b="0" dirty="0">
              <a:latin typeface="Calibri" panose="020F0502020204030204" pitchFamily="34" charset="0"/>
              <a:ea typeface="+mj-ea"/>
              <a:cs typeface="+mj-cs"/>
            </a:endParaRPr>
          </a:p>
          <a:p>
            <a:pPr algn="ctr">
              <a:buFontTx/>
              <a:buNone/>
            </a:pPr>
            <a:endParaRPr lang="en-US" sz="3600" b="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2852935"/>
            <a:ext cx="8953500" cy="36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78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mandatova\Pictures\WORK\investments 400 million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265" y="836714"/>
            <a:ext cx="6554115" cy="160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-303584" y="980728"/>
            <a:ext cx="3584848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charset="0"/>
              </a:defRPr>
            </a:lvl9pPr>
          </a:lstStyle>
          <a:p>
            <a:r>
              <a:rPr lang="en-GB" kern="0" dirty="0" smtClean="0">
                <a:latin typeface="Calibri" panose="020F0502020204030204" pitchFamily="34" charset="0"/>
              </a:rPr>
              <a:t>In the future:</a:t>
            </a:r>
            <a:endParaRPr lang="en-GB" kern="0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9318" y="2303260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 smtClean="0">
                <a:solidFill>
                  <a:srgbClr val="000099"/>
                </a:solidFill>
                <a:latin typeface="Calibri" pitchFamily="34" charset="0"/>
                <a:cs typeface="Arial" charset="0"/>
              </a:rPr>
              <a:t>Distribution </a:t>
            </a:r>
            <a:r>
              <a:rPr lang="en-GB" sz="2000" b="1" dirty="0">
                <a:solidFill>
                  <a:srgbClr val="000099"/>
                </a:solidFill>
                <a:latin typeface="Calibri" pitchFamily="34" charset="0"/>
                <a:cs typeface="Arial" charset="0"/>
              </a:rPr>
              <a:t>network investments share within overall network investment is expected to rise </a:t>
            </a:r>
            <a:r>
              <a:rPr lang="en-GB" sz="2000" b="1" dirty="0" smtClean="0">
                <a:solidFill>
                  <a:srgbClr val="000099"/>
                </a:solidFill>
                <a:latin typeface="Calibri" pitchFamily="34" charset="0"/>
                <a:cs typeface="Arial" charset="0"/>
              </a:rPr>
              <a:t>from </a:t>
            </a:r>
            <a:r>
              <a:rPr lang="en-GB" sz="2000" b="1" dirty="0">
                <a:solidFill>
                  <a:srgbClr val="000099"/>
                </a:solidFill>
                <a:latin typeface="Calibri" pitchFamily="34" charset="0"/>
                <a:cs typeface="Arial" charset="0"/>
              </a:rPr>
              <a:t>2/3 by 2020 to 4/5 by </a:t>
            </a:r>
            <a:r>
              <a:rPr lang="en-GB" sz="2000" b="1" dirty="0" smtClean="0">
                <a:solidFill>
                  <a:srgbClr val="000099"/>
                </a:solidFill>
                <a:latin typeface="Calibri" pitchFamily="34" charset="0"/>
                <a:cs typeface="Arial" charset="0"/>
              </a:rPr>
              <a:t>2050</a:t>
            </a:r>
            <a:r>
              <a:rPr lang="en-GB" sz="2000" b="1" i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			</a:t>
            </a:r>
            <a:endParaRPr lang="en-GB" sz="2000" b="1" dirty="0">
              <a:solidFill>
                <a:srgbClr val="000099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53807" y="151974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RELIABLE</a:t>
            </a:r>
            <a:endParaRPr lang="en-GB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822413682"/>
              </p:ext>
            </p:extLst>
          </p:nvPr>
        </p:nvGraphicFramePr>
        <p:xfrm>
          <a:off x="1465977" y="3080397"/>
          <a:ext cx="7519652" cy="3588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7637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Energy Policy in Bulgaria</a:t>
            </a:r>
            <a:endParaRPr lang="de-DE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b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Bulgaria’s power system </a:t>
            </a:r>
            <a:r>
              <a:rPr lang="en-GB" sz="1800" b="0" dirty="0" smtClean="0">
                <a:latin typeface="Calibri" panose="020F0502020204030204" pitchFamily="34" charset="0"/>
              </a:rPr>
              <a:t>based on Nuclear (14.5%), fossil fuels (mostly coal) (50%) and RES. (35.5%) </a:t>
            </a:r>
          </a:p>
          <a:p>
            <a:r>
              <a:rPr lang="en-GB" sz="1800" b="0" dirty="0" smtClean="0">
                <a:latin typeface="Calibri" panose="020F0502020204030204" pitchFamily="34" charset="0"/>
              </a:rPr>
              <a:t>Significant structural overcapacity- export market before crisis Greece, but partly lost (replaced by local hydro in Greece)- Turkey as an option?</a:t>
            </a:r>
          </a:p>
          <a:p>
            <a:r>
              <a:rPr lang="en-GB" sz="1800" b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Highest energy intensity in the EU- </a:t>
            </a:r>
            <a:r>
              <a:rPr lang="en-GB" sz="1800" b="0" dirty="0" smtClean="0">
                <a:latin typeface="Calibri" panose="020F0502020204030204" pitchFamily="34" charset="0"/>
              </a:rPr>
              <a:t>no price signal, no policy on Energy efficiency in residential, services, transport (only in industry)</a:t>
            </a:r>
          </a:p>
          <a:p>
            <a:r>
              <a:rPr lang="en-GB" sz="1800" b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Huge regulatory intervention </a:t>
            </a:r>
            <a:r>
              <a:rPr lang="en-GB" sz="1800" b="0" dirty="0" smtClean="0">
                <a:latin typeface="Calibri" panose="020F0502020204030204" pitchFamily="34" charset="0"/>
              </a:rPr>
              <a:t>into the market leading to distortions, high costs, </a:t>
            </a:r>
            <a:r>
              <a:rPr lang="en-GB" sz="1800" b="0" dirty="0" smtClean="0">
                <a:latin typeface="Calibri" panose="020F0502020204030204" pitchFamily="34" charset="0"/>
              </a:rPr>
              <a:t>inefficiency: cross subsidization, regulated prices</a:t>
            </a:r>
            <a:endParaRPr lang="en-GB" sz="1800" b="0" dirty="0" smtClean="0">
              <a:latin typeface="Calibri" panose="020F0502020204030204" pitchFamily="34" charset="0"/>
            </a:endParaRPr>
          </a:p>
          <a:p>
            <a:r>
              <a:rPr lang="en-GB" sz="1800" b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 gas</a:t>
            </a:r>
            <a:r>
              <a:rPr lang="en-GB" sz="1800" b="0" dirty="0" smtClean="0">
                <a:latin typeface="Calibri" panose="020F0502020204030204" pitchFamily="34" charset="0"/>
              </a:rPr>
              <a:t> (14% of energy mix=below EU average) </a:t>
            </a:r>
            <a:r>
              <a:rPr lang="en-GB" sz="1800" b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full dependency on Russian imports</a:t>
            </a:r>
            <a:r>
              <a:rPr lang="en-GB" sz="1800" b="0" dirty="0" smtClean="0">
                <a:latin typeface="Calibri" panose="020F0502020204030204" pitchFamily="34" charset="0"/>
              </a:rPr>
              <a:t>. Alternatives could be Southern corridor, in emergency LNG from Greek LNG terminal through pipeline</a:t>
            </a:r>
          </a:p>
          <a:p>
            <a:r>
              <a:rPr lang="en-GB" sz="1800" b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RES development as an ‘overshooting</a:t>
            </a:r>
            <a:r>
              <a:rPr lang="en-GB" sz="1800" b="0" dirty="0" smtClean="0">
                <a:latin typeface="Calibri" panose="020F0502020204030204" pitchFamily="34" charset="0"/>
              </a:rPr>
              <a:t>’ strategy with too generous FIT: Bulgaria has a target of 16% RES- reached in 2013! Export through cooperation mechanisms</a:t>
            </a:r>
            <a:r>
              <a:rPr lang="en-GB" sz="1800" b="0" dirty="0" smtClean="0">
                <a:latin typeface="Calibri" panose="020F0502020204030204" pitchFamily="34" charset="0"/>
              </a:rPr>
              <a:t>?</a:t>
            </a:r>
          </a:p>
          <a:p>
            <a:r>
              <a:rPr lang="en-GB" sz="1800" b="0" dirty="0" smtClean="0">
                <a:latin typeface="Calibri" panose="020F0502020204030204" pitchFamily="34" charset="0"/>
              </a:rPr>
              <a:t>1/5</a:t>
            </a:r>
            <a:r>
              <a:rPr lang="en-GB" sz="1800" b="0" baseline="30000" dirty="0" smtClean="0">
                <a:latin typeface="Calibri" panose="020F0502020204030204" pitchFamily="34" charset="0"/>
              </a:rPr>
              <a:t>th</a:t>
            </a:r>
            <a:r>
              <a:rPr lang="en-GB" sz="1800" b="0" dirty="0" smtClean="0">
                <a:latin typeface="Calibri" panose="020F0502020204030204" pitchFamily="34" charset="0"/>
              </a:rPr>
              <a:t> of the population below poverty line : 1.5 million from 7.3!</a:t>
            </a:r>
            <a:endParaRPr lang="en-GB" sz="1800" b="0" dirty="0" smtClean="0">
              <a:latin typeface="Calibri" panose="020F0502020204030204" pitchFamily="34" charset="0"/>
            </a:endParaRPr>
          </a:p>
          <a:p>
            <a:endParaRPr lang="en-GB" sz="2400" b="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5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rgbClr val="00B050"/>
                </a:solidFill>
              </a:rPr>
              <a:t>Energy poverty in Bulgaria- how to tackle</a:t>
            </a:r>
            <a:endParaRPr lang="de-DE" sz="32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>
                <a:latin typeface="Calibri" panose="020F0502020204030204" pitchFamily="34" charset="0"/>
              </a:rPr>
              <a:t>There is </a:t>
            </a:r>
            <a:r>
              <a:rPr lang="en-GB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no evidence </a:t>
            </a:r>
            <a:r>
              <a:rPr lang="en-GB" sz="2400" dirty="0" smtClean="0">
                <a:latin typeface="Calibri" panose="020F0502020204030204" pitchFamily="34" charset="0"/>
              </a:rPr>
              <a:t>that regulated prices or cross subsidization reduce energy poverty</a:t>
            </a:r>
            <a:r>
              <a:rPr lang="de-DE" sz="2400" dirty="0" smtClean="0">
                <a:latin typeface="Calibri" panose="020F0502020204030204" pitchFamily="34" charset="0"/>
              </a:rPr>
              <a:t>!</a:t>
            </a:r>
          </a:p>
          <a:p>
            <a:r>
              <a:rPr lang="en-GB" sz="2400" dirty="0" smtClean="0">
                <a:latin typeface="Calibri" panose="020F0502020204030204" pitchFamily="34" charset="0"/>
              </a:rPr>
              <a:t>Social policy can not be made through electricity tariffs! </a:t>
            </a:r>
            <a:endParaRPr lang="de-DE" sz="2400" dirty="0" smtClean="0">
              <a:latin typeface="Calibri" panose="020F0502020204030204" pitchFamily="34" charset="0"/>
            </a:endParaRPr>
          </a:p>
          <a:p>
            <a:r>
              <a:rPr lang="en-GB" dirty="0" smtClean="0">
                <a:solidFill>
                  <a:srgbClr val="00B050"/>
                </a:solidFill>
                <a:latin typeface="Calibri" panose="020F0502020204030204" pitchFamily="34" charset="0"/>
              </a:rPr>
              <a:t>The </a:t>
            </a:r>
            <a:r>
              <a:rPr lang="en-GB" dirty="0" smtClean="0">
                <a:solidFill>
                  <a:srgbClr val="00B050"/>
                </a:solidFill>
                <a:latin typeface="Calibri" panose="020F0502020204030204" pitchFamily="34" charset="0"/>
              </a:rPr>
              <a:t>right way </a:t>
            </a:r>
            <a:r>
              <a:rPr lang="en-GB" dirty="0" smtClean="0">
                <a:latin typeface="Calibri" panose="020F0502020204030204" pitchFamily="34" charset="0"/>
              </a:rPr>
              <a:t>is social targeting, infrastructure, energy efficiency loans, as well as regional internal market</a:t>
            </a:r>
            <a:r>
              <a:rPr lang="en-GB" dirty="0" smtClean="0">
                <a:latin typeface="Calibri" panose="020F0502020204030204" pitchFamily="34" charset="0"/>
              </a:rPr>
              <a:t>!</a:t>
            </a:r>
          </a:p>
          <a:p>
            <a:r>
              <a:rPr lang="en-GB" sz="2400" dirty="0" smtClean="0">
                <a:latin typeface="Calibri" panose="020F0502020204030204" pitchFamily="34" charset="0"/>
              </a:rPr>
              <a:t>Increase of power prices on October 1</a:t>
            </a:r>
            <a:r>
              <a:rPr lang="en-GB" sz="2400" baseline="30000" dirty="0" smtClean="0">
                <a:latin typeface="Calibri" panose="020F0502020204030204" pitchFamily="34" charset="0"/>
              </a:rPr>
              <a:t>st</a:t>
            </a:r>
            <a:r>
              <a:rPr lang="en-GB" sz="2400" dirty="0" smtClean="0">
                <a:latin typeface="Calibri" panose="020F0502020204030204" pitchFamily="34" charset="0"/>
              </a:rPr>
              <a:t> is a right step, but there is a need for setting up sound energy regulation for Bulgaria.</a:t>
            </a:r>
            <a:endParaRPr lang="en-GB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735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Need for action now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! Bulgaria fit for purpose</a:t>
            </a:r>
            <a:endParaRPr lang="de-DE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b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Short Term measures and long term measures needed!</a:t>
            </a:r>
          </a:p>
          <a:p>
            <a:r>
              <a:rPr lang="en-GB" sz="16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Develop </a:t>
            </a:r>
            <a:r>
              <a:rPr lang="en-GB" sz="16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a dedicated welfare policy </a:t>
            </a:r>
            <a:r>
              <a:rPr lang="en-GB" sz="1600" b="0" dirty="0" smtClean="0">
                <a:latin typeface="Calibri" panose="020F0502020204030204" pitchFamily="34" charset="0"/>
              </a:rPr>
              <a:t>on energy poverty, separate from the energy policy! Well targeted, adequate, effective.</a:t>
            </a:r>
          </a:p>
          <a:p>
            <a:r>
              <a:rPr lang="en-GB" sz="16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Develop a clear overall energy policy </a:t>
            </a:r>
            <a:r>
              <a:rPr lang="en-GB" sz="16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plan- using the energy board as set up by the Caretaker Government</a:t>
            </a:r>
            <a:endParaRPr lang="en-GB" sz="1600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r>
              <a:rPr lang="en-GB" sz="16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Develop a sound </a:t>
            </a:r>
            <a:r>
              <a:rPr lang="en-GB" sz="16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regulatory framework </a:t>
            </a:r>
            <a:r>
              <a:rPr lang="en-GB" sz="1600" b="0" dirty="0" smtClean="0">
                <a:latin typeface="Calibri" panose="020F0502020204030204" pitchFamily="34" charset="0"/>
              </a:rPr>
              <a:t>and in particular a fully independent energy regulator, instead of regulated market go to market</a:t>
            </a:r>
            <a:r>
              <a:rPr lang="en-GB" sz="1600" b="0" dirty="0" smtClean="0">
                <a:latin typeface="Calibri" panose="020F0502020204030204" pitchFamily="34" charset="0"/>
              </a:rPr>
              <a:t>! Use the experience of other EU members. (twinning)</a:t>
            </a:r>
            <a:endParaRPr lang="en-GB" sz="1600" b="0" dirty="0" smtClean="0">
              <a:latin typeface="Calibri" panose="020F0502020204030204" pitchFamily="34" charset="0"/>
            </a:endParaRPr>
          </a:p>
          <a:p>
            <a:r>
              <a:rPr lang="en-GB" sz="16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Shape the market </a:t>
            </a:r>
            <a:r>
              <a:rPr lang="en-GB" sz="1600" b="0" dirty="0" smtClean="0">
                <a:latin typeface="Calibri" panose="020F0502020204030204" pitchFamily="34" charset="0"/>
              </a:rPr>
              <a:t>according </a:t>
            </a:r>
            <a:r>
              <a:rPr lang="en-GB" sz="1600" b="0" dirty="0" smtClean="0">
                <a:latin typeface="Calibri" panose="020F0502020204030204" pitchFamily="34" charset="0"/>
              </a:rPr>
              <a:t>to the principles of non-discrimination, transparency and objectivity</a:t>
            </a:r>
          </a:p>
          <a:p>
            <a:r>
              <a:rPr lang="en-GB" sz="16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Facilitate exports </a:t>
            </a:r>
            <a:r>
              <a:rPr lang="en-GB" sz="1600" b="0" dirty="0" smtClean="0">
                <a:latin typeface="Calibri" panose="020F0502020204030204" pitchFamily="34" charset="0"/>
              </a:rPr>
              <a:t>of electricity in particular to Turkey: interconnection</a:t>
            </a:r>
          </a:p>
          <a:p>
            <a:r>
              <a:rPr lang="en-GB" sz="16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Tap the potential </a:t>
            </a:r>
            <a:r>
              <a:rPr lang="en-GB" sz="1600" b="0" dirty="0" smtClean="0">
                <a:latin typeface="Calibri" panose="020F0502020204030204" pitchFamily="34" charset="0"/>
              </a:rPr>
              <a:t>of energy efficiency!</a:t>
            </a:r>
          </a:p>
          <a:p>
            <a:pPr marL="0" indent="0">
              <a:buNone/>
            </a:pPr>
            <a:r>
              <a:rPr lang="en-GB" sz="1600" b="0" dirty="0" smtClean="0">
                <a:latin typeface="Calibri" panose="020F0502020204030204" pitchFamily="34" charset="0"/>
              </a:rPr>
              <a:t>IMPLEMENT THE RECOMMENDATIONS OF THE EU COMMISSION FROM 2013 WITH NO DELAY! </a:t>
            </a:r>
            <a:endParaRPr lang="en-GB" sz="1600" b="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600" b="0" dirty="0" smtClean="0">
                <a:latin typeface="Calibri" panose="020F0502020204030204" pitchFamily="34" charset="0"/>
              </a:rPr>
              <a:t>Published on Website of Bulgarian Energy Ministry </a:t>
            </a:r>
            <a:r>
              <a:rPr lang="en-US" sz="1400" b="0" u="sng" dirty="0">
                <a:hlinkClick r:id="rId2"/>
              </a:rPr>
              <a:t>http://www.mi.government.bg/bg/theme-news/konstatacii-na-evropeiskata-komisiya-i-svetovnata-banka-za-balgarskiya-energien-sektor-1194-m0-a0-1.html</a:t>
            </a:r>
            <a:r>
              <a:rPr lang="en-US" sz="1400" b="0" dirty="0"/>
              <a:t> </a:t>
            </a:r>
            <a:endParaRPr lang="en-GB" sz="1400" b="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632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-85989" y="692696"/>
            <a:ext cx="998511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sz="2800" b="1" dirty="0" smtClean="0">
                <a:solidFill>
                  <a:srgbClr val="00B0F0"/>
                </a:solidFill>
                <a:latin typeface="Calibri" pitchFamily="34" charset="0"/>
                <a:ea typeface="+mj-ea"/>
                <a:cs typeface="+mj-cs"/>
              </a:rPr>
              <a:t>EU Transition can only be successful with a regional approach, not a national one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80" y="2405215"/>
            <a:ext cx="6538936" cy="417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4487" y="1640994"/>
            <a:ext cx="95546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itchFamily="34" charset="0"/>
              </a:rPr>
              <a:t>A national patchwork of CRMs, </a:t>
            </a:r>
            <a:r>
              <a:rPr lang="en-GB" sz="2000" b="1" dirty="0">
                <a:solidFill>
                  <a:srgbClr val="000099"/>
                </a:solidFill>
                <a:latin typeface="Calibri" panose="020F0502020204030204" pitchFamily="34" charset="0"/>
                <a:cs typeface="Calibri" pitchFamily="34" charset="0"/>
              </a:rPr>
              <a:t>RES support, and even CO2 regimes </a:t>
            </a:r>
            <a:r>
              <a:rPr lang="en-GB" sz="20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itchFamily="34" charset="0"/>
              </a:rPr>
              <a:t> in Europe: this is not the way forward</a:t>
            </a:r>
            <a:endParaRPr lang="en-GB" sz="2000" b="1" dirty="0">
              <a:solidFill>
                <a:srgbClr val="000099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53200" y="3162190"/>
            <a:ext cx="28803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  <a:t>Completion of the EU energy market requires a European-wide coordinated energy policy</a:t>
            </a:r>
          </a:p>
          <a:p>
            <a:pPr algn="ctr"/>
            <a:r>
              <a:rPr lang="en-GB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  <a:t>(improve Lisbon’s Treaty Article 194)</a:t>
            </a:r>
            <a:endParaRPr lang="en-GB" sz="2000" b="1" dirty="0">
              <a:solidFill>
                <a:srgbClr val="FF000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4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50"/>
                </a:solidFill>
              </a:rPr>
              <a:t>Bulgaria- a main player in a highly dynamic region of tomorrow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0" dirty="0" smtClean="0">
                <a:latin typeface="Calibri" panose="020F0502020204030204" pitchFamily="34" charset="0"/>
              </a:rPr>
              <a:t>As Poland has developed to a regional central player, Bulgaria has to exploit its potential: in benchmarking, improving, leading</a:t>
            </a:r>
          </a:p>
          <a:p>
            <a:r>
              <a:rPr lang="en-GB" sz="2800" b="0" dirty="0" smtClean="0">
                <a:latin typeface="Calibri" panose="020F0502020204030204" pitchFamily="34" charset="0"/>
              </a:rPr>
              <a:t>Regional conferences like this very relevant. Work continues after event!</a:t>
            </a:r>
          </a:p>
          <a:p>
            <a:r>
              <a:rPr lang="en-GB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EURELECTRIC and its regional members, IME, are in for support and expertise and encourage the government to work with EU and national stakeholders, ACER, </a:t>
            </a:r>
            <a:r>
              <a:rPr lang="en-GB" sz="2800" smtClean="0">
                <a:solidFill>
                  <a:srgbClr val="FF0000"/>
                </a:solidFill>
                <a:latin typeface="Calibri" panose="020F0502020204030204" pitchFamily="34" charset="0"/>
              </a:rPr>
              <a:t>ENTSO-E </a:t>
            </a:r>
            <a:endParaRPr lang="de-DE" sz="28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235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Thank you for your attention!</a:t>
            </a:r>
            <a:endParaRPr lang="fr-FR" dirty="0" smtClean="0">
              <a:solidFill>
                <a:schemeClr val="accent1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r>
              <a:rPr lang="en-GB" dirty="0" smtClean="0">
                <a:solidFill>
                  <a:schemeClr val="accent1"/>
                </a:solidFill>
              </a:rPr>
              <a:t>Susanne Nies</a:t>
            </a:r>
          </a:p>
          <a:p>
            <a:pPr marL="0" indent="0" algn="ctr">
              <a:buFontTx/>
              <a:buNone/>
            </a:pPr>
            <a:r>
              <a:rPr lang="en-GB" sz="2000" dirty="0" smtClean="0"/>
              <a:t>Head of Unit Energy Policy EURELECTRIC</a:t>
            </a:r>
          </a:p>
          <a:p>
            <a:pPr marL="0" indent="0" algn="ctr">
              <a:buFontTx/>
              <a:buNone/>
            </a:pPr>
            <a:r>
              <a:rPr lang="en-GB" sz="2000" i="1" dirty="0" smtClean="0">
                <a:hlinkClick r:id="rId3"/>
              </a:rPr>
              <a:t>snies@eurelectric.org</a:t>
            </a:r>
            <a:endParaRPr lang="en-GB" sz="2000" i="1" dirty="0" smtClean="0"/>
          </a:p>
          <a:p>
            <a:pPr marL="0" indent="0" algn="ctr">
              <a:buFontTx/>
              <a:buNone/>
            </a:pPr>
            <a:endParaRPr lang="en-GB" sz="2000" i="1" dirty="0"/>
          </a:p>
          <a:p>
            <a:pPr marL="0" indent="0" algn="ctr">
              <a:buFontTx/>
              <a:buNone/>
            </a:pPr>
            <a:endParaRPr lang="fr-FR" sz="2000" i="1" dirty="0" smtClean="0"/>
          </a:p>
        </p:txBody>
      </p:sp>
      <p:pic>
        <p:nvPicPr>
          <p:cNvPr id="16389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5342" y="4357688"/>
            <a:ext cx="3150658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 Economy set for stagnation.. Energy is decisive</a:t>
            </a:r>
            <a:endParaRPr lang="de-D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120" y="2420888"/>
            <a:ext cx="3299445" cy="345638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92" y="2276872"/>
            <a:ext cx="432048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28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New Commission (2014-19)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r>
              <a:rPr lang="en-GB" sz="2800" dirty="0" smtClean="0"/>
              <a:t>Jean-Claude </a:t>
            </a:r>
            <a:r>
              <a:rPr lang="en-GB" sz="2800" dirty="0"/>
              <a:t>JUNCKER’s 5 </a:t>
            </a:r>
            <a:r>
              <a:rPr lang="en-GB" sz="2800" dirty="0" smtClean="0"/>
              <a:t> priorities</a:t>
            </a:r>
            <a:endParaRPr lang="en-GB" sz="2800" dirty="0"/>
          </a:p>
          <a:p>
            <a:pPr marL="0" indent="0">
              <a:buNone/>
            </a:pPr>
            <a:endParaRPr lang="en-GB" sz="2000" dirty="0" smtClean="0"/>
          </a:p>
          <a:p>
            <a:pPr marL="857250" lvl="1" indent="-457200">
              <a:buFont typeface="+mj-lt"/>
              <a:buAutoNum type="arabicPeriod"/>
            </a:pPr>
            <a:r>
              <a:rPr lang="en-GB" sz="2000" dirty="0" smtClean="0"/>
              <a:t>Growth and Jobs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sz="2000" b="1" dirty="0" smtClean="0">
                <a:solidFill>
                  <a:srgbClr val="3333FF"/>
                </a:solidFill>
              </a:rPr>
              <a:t>Energy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sz="2000" dirty="0" smtClean="0"/>
              <a:t>TTIP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sz="2000" dirty="0" smtClean="0"/>
              <a:t>Reform Monetary Union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sz="2000" i="1" dirty="0" smtClean="0"/>
              <a:t>“Answer the British question</a:t>
            </a:r>
            <a:r>
              <a:rPr lang="en-GB" sz="2000" dirty="0" smtClean="0"/>
              <a:t>”</a:t>
            </a:r>
          </a:p>
          <a:p>
            <a:pPr lvl="1"/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904" y="2060848"/>
            <a:ext cx="3376675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70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50"/>
                </a:solidFill>
              </a:rPr>
              <a:t>Current main topics EC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Security of Supply -</a:t>
            </a:r>
            <a:r>
              <a:rPr lang="en-GB" dirty="0" err="1" smtClean="0">
                <a:latin typeface="Calibri" panose="020F0502020204030204" pitchFamily="34" charset="0"/>
              </a:rPr>
              <a:t>SoS</a:t>
            </a:r>
            <a:endParaRPr lang="en-GB" dirty="0" smtClean="0">
              <a:latin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</a:rPr>
              <a:t>Internal Energy Market -IEM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2030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Retail Market </a:t>
            </a:r>
            <a:r>
              <a:rPr lang="en-GB" dirty="0" smtClean="0">
                <a:latin typeface="Calibri" panose="020F0502020204030204" pitchFamily="34" charset="0"/>
              </a:rPr>
              <a:t>Communication</a:t>
            </a:r>
          </a:p>
          <a:p>
            <a:pPr marL="0" indent="0">
              <a:buNone/>
            </a:pPr>
            <a:r>
              <a:rPr lang="en-GB" b="0" dirty="0" smtClean="0">
                <a:latin typeface="Calibri" panose="020F0502020204030204" pitchFamily="34" charset="0"/>
              </a:rPr>
              <a:t>! </a:t>
            </a:r>
            <a:r>
              <a:rPr lang="en-GB" b="0" i="1" dirty="0" smtClean="0">
                <a:latin typeface="Calibri" panose="020F0502020204030204" pitchFamily="34" charset="0"/>
              </a:rPr>
              <a:t>EC all in all much more supportive to regional approach, to ETS approach, as well as customer centric approach.</a:t>
            </a:r>
            <a:endParaRPr lang="de-DE" b="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400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The right discussion is…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0" dirty="0" smtClean="0">
                <a:latin typeface="Calibri" panose="020F0502020204030204" pitchFamily="34" charset="0"/>
              </a:rPr>
              <a:t>About investments in liberalized and regulated </a:t>
            </a:r>
            <a:r>
              <a:rPr lang="en-GB" sz="2400" b="0" dirty="0" smtClean="0">
                <a:latin typeface="Calibri" panose="020F0502020204030204" pitchFamily="34" charset="0"/>
              </a:rPr>
              <a:t>environments, </a:t>
            </a:r>
            <a:r>
              <a:rPr lang="en-GB" sz="2400" b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not about public against private</a:t>
            </a:r>
            <a:endParaRPr lang="en-GB" sz="2400" b="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n-GB" sz="2400" b="0" dirty="0" smtClean="0">
                <a:latin typeface="Calibri" panose="020F0502020204030204" pitchFamily="34" charset="0"/>
              </a:rPr>
              <a:t>About flexible system, </a:t>
            </a:r>
            <a:r>
              <a:rPr lang="en-GB" sz="2400" b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not about RES OR conventional </a:t>
            </a:r>
            <a:r>
              <a:rPr lang="en-GB" sz="2400" b="0" dirty="0" smtClean="0">
                <a:latin typeface="Calibri" panose="020F0502020204030204" pitchFamily="34" charset="0"/>
              </a:rPr>
              <a:t>until 2030 at least..</a:t>
            </a:r>
          </a:p>
          <a:p>
            <a:r>
              <a:rPr lang="en-GB" sz="2400" b="0" dirty="0" smtClean="0">
                <a:latin typeface="Calibri" panose="020F0502020204030204" pitchFamily="34" charset="0"/>
              </a:rPr>
              <a:t>Future beyond RES: Energy Efficiency, Smart Meters, New Downstream </a:t>
            </a:r>
            <a:r>
              <a:rPr lang="en-GB" sz="2400" b="0" dirty="0" smtClean="0">
                <a:latin typeface="Calibri" panose="020F0502020204030204" pitchFamily="34" charset="0"/>
              </a:rPr>
              <a:t>etc. </a:t>
            </a:r>
            <a:r>
              <a:rPr lang="en-GB" sz="2400" b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Not about RES only, nor the merits of yesterday</a:t>
            </a:r>
            <a:endParaRPr lang="en-GB" sz="2400" b="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Calibri" panose="020F0502020204030204" pitchFamily="34" charset="0"/>
              </a:rPr>
              <a:t>The most cost efficient way to get the transition right, supporting energy poor in an adequate way, without compromising the European industry, and economy!</a:t>
            </a:r>
            <a:endParaRPr lang="de-DE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87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alphaModFix amt="36000"/>
            <a:lum/>
          </a:blip>
          <a:srcRect/>
          <a:stretch>
            <a:fillRect t="24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" y="836712"/>
            <a:ext cx="9906000" cy="1224136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29" tIns="45714" rIns="91429" bIns="4571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4400" dirty="0">
                <a:solidFill>
                  <a:srgbClr val="00B050"/>
                </a:solidFill>
                <a:latin typeface="Calibri" pitchFamily="34" charset="0"/>
              </a:rPr>
              <a:t>European electricity market today: </a:t>
            </a:r>
            <a:endParaRPr lang="en-GB" sz="4400" dirty="0" smtClean="0">
              <a:solidFill>
                <a:srgbClr val="00B050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n-GB" sz="4400" dirty="0" smtClean="0">
                <a:solidFill>
                  <a:srgbClr val="00B050"/>
                </a:solidFill>
                <a:latin typeface="Calibri" pitchFamily="34" charset="0"/>
              </a:rPr>
              <a:t>Key challenges</a:t>
            </a:r>
            <a:endParaRPr lang="en-GB" sz="4400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2481" y="3026097"/>
            <a:ext cx="92170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GB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-Costs! </a:t>
            </a:r>
            <a:r>
              <a:rPr lang="en-GB" sz="20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Energy Transition is an alpine project! Take the right face!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GB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-Regulatory intervention! </a:t>
            </a:r>
            <a:r>
              <a:rPr lang="en-GB" sz="20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Growing national and EU </a:t>
            </a:r>
            <a:r>
              <a:rPr lang="en-GB" sz="2000" b="1" dirty="0" smtClean="0">
                <a:solidFill>
                  <a:srgbClr val="00B050"/>
                </a:solidFill>
                <a:latin typeface="Calibri" pitchFamily="34" charset="0"/>
              </a:rPr>
              <a:t>regulatory intervention</a:t>
            </a:r>
            <a:r>
              <a:rPr lang="en-GB" sz="2000" b="1" i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and less market (U turn from liberalization agenda, and from EU market integration)</a:t>
            </a:r>
          </a:p>
        </p:txBody>
      </p:sp>
      <p:sp>
        <p:nvSpPr>
          <p:cNvPr id="3" name="Rectangle 2"/>
          <p:cNvSpPr/>
          <p:nvPr/>
        </p:nvSpPr>
        <p:spPr>
          <a:xfrm>
            <a:off x="272481" y="4250233"/>
            <a:ext cx="91450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GB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-System approach is lost! </a:t>
            </a:r>
            <a:r>
              <a:rPr lang="en-GB" sz="20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Progress </a:t>
            </a:r>
            <a:r>
              <a:rPr lang="en-GB" sz="20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in </a:t>
            </a:r>
            <a:r>
              <a:rPr lang="en-GB" sz="2000" b="1" dirty="0">
                <a:solidFill>
                  <a:srgbClr val="00B050"/>
                </a:solidFill>
                <a:latin typeface="Calibri" pitchFamily="34" charset="0"/>
              </a:rPr>
              <a:t>market integration </a:t>
            </a:r>
            <a:r>
              <a:rPr lang="en-GB" sz="2000" b="1" dirty="0" smtClean="0">
                <a:solidFill>
                  <a:srgbClr val="00B050"/>
                </a:solidFill>
                <a:latin typeface="Calibri" pitchFamily="34" charset="0"/>
              </a:rPr>
              <a:t>and necessary system solutions (grids …) </a:t>
            </a:r>
            <a:r>
              <a:rPr lang="en-GB" sz="20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is </a:t>
            </a:r>
            <a:r>
              <a:rPr lang="en-GB" sz="20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too </a:t>
            </a:r>
            <a:r>
              <a:rPr lang="en-GB" sz="20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slow to accommodate growing share of </a:t>
            </a:r>
            <a:r>
              <a:rPr lang="en-GB" sz="20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variable renewables : system risks and costs  growing</a:t>
            </a:r>
            <a:endParaRPr lang="en-GB" sz="2000" b="1" i="1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2481" y="5474369"/>
            <a:ext cx="9145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GB" sz="20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-Lack </a:t>
            </a:r>
            <a:r>
              <a:rPr lang="en-GB" sz="20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of </a:t>
            </a:r>
            <a:r>
              <a:rPr lang="en-GB" sz="2000" b="1" dirty="0">
                <a:solidFill>
                  <a:srgbClr val="00B050"/>
                </a:solidFill>
                <a:latin typeface="Calibri" pitchFamily="34" charset="0"/>
              </a:rPr>
              <a:t>European </a:t>
            </a:r>
            <a:r>
              <a:rPr lang="en-GB" sz="2000" b="1" dirty="0" smtClean="0">
                <a:solidFill>
                  <a:srgbClr val="00B050"/>
                </a:solidFill>
                <a:latin typeface="Calibri" pitchFamily="34" charset="0"/>
              </a:rPr>
              <a:t>and market perspective </a:t>
            </a:r>
            <a:r>
              <a:rPr lang="en-GB" sz="20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in defining energy policies by Member States resulting in sub-optimal and costly policy choices </a:t>
            </a:r>
            <a:endParaRPr lang="en-GB" sz="2000" b="1" i="1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09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003" y="1052736"/>
            <a:ext cx="8420100" cy="992187"/>
          </a:xfrm>
        </p:spPr>
        <p:txBody>
          <a:bodyPr/>
          <a:lstStyle/>
          <a:p>
            <a:r>
              <a:rPr lang="en-GB" sz="2800" dirty="0" smtClean="0">
                <a:solidFill>
                  <a:srgbClr val="00B0F0"/>
                </a:solidFill>
              </a:rPr>
              <a:t>Reform RES Policies and link up with ETS </a:t>
            </a:r>
            <a:r>
              <a:rPr lang="en-GB" sz="2800" smtClean="0">
                <a:solidFill>
                  <a:srgbClr val="00B0F0"/>
                </a:solidFill>
              </a:rPr>
              <a:t>and innovation</a:t>
            </a:r>
            <a:endParaRPr lang="en-GB" dirty="0"/>
          </a:p>
        </p:txBody>
      </p:sp>
      <p:sp>
        <p:nvSpPr>
          <p:cNvPr id="5" name="McK 5. Source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31614" y="6576200"/>
            <a:ext cx="8993489" cy="15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681038" indent="-681038" defTabSz="956861">
              <a:tabLst>
                <a:tab pos="684213" algn="l"/>
              </a:tabLst>
            </a:pPr>
            <a:r>
              <a:rPr lang="en-US" altLang="zh-CN" sz="1000" dirty="0">
                <a:latin typeface="Calibri" pitchFamily="34" charset="0"/>
              </a:rPr>
              <a:t>SOURCE: </a:t>
            </a:r>
            <a:r>
              <a:rPr lang="en-US" altLang="zh-CN" sz="1000" dirty="0" smtClean="0">
                <a:latin typeface="Calibri" pitchFamily="34" charset="0"/>
              </a:rPr>
              <a:t>EURELECTRIC</a:t>
            </a:r>
            <a:endParaRPr lang="en-US" altLang="zh-CN" sz="1000" dirty="0">
              <a:latin typeface="Calibri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4" y="2792661"/>
            <a:ext cx="504934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38622" y="1880779"/>
            <a:ext cx="393730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-  RES support changes in Europe</a:t>
            </a:r>
          </a:p>
        </p:txBody>
      </p:sp>
      <p:sp>
        <p:nvSpPr>
          <p:cNvPr id="9" name="Rectangle 8"/>
          <p:cNvSpPr/>
          <p:nvPr/>
        </p:nvSpPr>
        <p:spPr>
          <a:xfrm>
            <a:off x="115214" y="1921623"/>
            <a:ext cx="46705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800" b="1" dirty="0" smtClean="0">
                <a:solidFill>
                  <a:srgbClr val="00B050"/>
                </a:solidFill>
                <a:latin typeface="Calibri" pitchFamily="34" charset="0"/>
              </a:rPr>
              <a:t>Huge amount of RES-E support schemes</a:t>
            </a:r>
          </a:p>
          <a:p>
            <a:pPr marL="285750" indent="-285750">
              <a:buFontTx/>
              <a:buChar char="-"/>
            </a:pPr>
            <a:r>
              <a:rPr lang="en-GB" sz="1800" b="1" dirty="0" smtClean="0">
                <a:solidFill>
                  <a:srgbClr val="00B050"/>
                </a:solidFill>
                <a:latin typeface="Calibri" pitchFamily="34" charset="0"/>
              </a:rPr>
              <a:t>Overcompensation passed on to consumers </a:t>
            </a:r>
            <a:r>
              <a:rPr lang="en-GB" sz="1800" b="1" dirty="0" smtClean="0">
                <a:solidFill>
                  <a:srgbClr val="00CC99"/>
                </a:solidFill>
                <a:latin typeface="Calibri" pitchFamily="34" charset="0"/>
              </a:rPr>
              <a:t>	</a:t>
            </a:r>
            <a:endParaRPr lang="en-GB" sz="1800" b="1" dirty="0">
              <a:solidFill>
                <a:srgbClr val="00CC99"/>
              </a:solidFill>
              <a:latin typeface="Calibri" pitchFamily="34" charset="0"/>
            </a:endParaRPr>
          </a:p>
        </p:txBody>
      </p:sp>
      <p:pic>
        <p:nvPicPr>
          <p:cNvPr id="7170" name="Picture 2" descr="C:\Users\pmandatova\Pictures\WORK\REs support changes in Europe 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622" y="2250296"/>
            <a:ext cx="3486481" cy="447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pmandatova\Pictures\WORK\Res support changes in Europe legen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088" y="2569191"/>
            <a:ext cx="1636774" cy="66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83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053013" y="1628775"/>
            <a:ext cx="2635250" cy="4176713"/>
          </a:xfrm>
          <a:prstGeom prst="rect">
            <a:avLst/>
          </a:prstGeom>
          <a:solidFill>
            <a:schemeClr val="bg2">
              <a:lumMod val="20000"/>
              <a:lumOff val="80000"/>
              <a:alpha val="66000"/>
            </a:schemeClr>
          </a:solidFill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0" hangingPunct="0">
              <a:defRPr/>
            </a:pPr>
            <a:r>
              <a:rPr lang="en-GB" dirty="0">
                <a:latin typeface="Calibri" panose="020F0502020204030204" pitchFamily="34" charset="0"/>
              </a:rPr>
              <a:t>Grey zone</a:t>
            </a: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12713" y="1006475"/>
            <a:ext cx="6337300" cy="3683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itchFamily="34" charset="0"/>
              </a:rPr>
              <a:t>Less Deployed RES Technologies</a:t>
            </a:r>
            <a:endParaRPr lang="en-GB" altLang="en-US" sz="1700" b="0">
              <a:solidFill>
                <a:schemeClr val="tx1"/>
              </a:solidFill>
            </a:endParaRP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6521450" y="1006475"/>
            <a:ext cx="3198813" cy="3683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itchFamily="34" charset="0"/>
              </a:rPr>
              <a:t>Deployed RES Technologies</a:t>
            </a:r>
            <a:endParaRPr lang="en-GB" altLang="en-US" sz="1700" b="0">
              <a:solidFill>
                <a:schemeClr val="tx1"/>
              </a:solidFill>
            </a:endParaRPr>
          </a:p>
        </p:txBody>
      </p:sp>
      <p:sp>
        <p:nvSpPr>
          <p:cNvPr id="2" name="Pentagon 1"/>
          <p:cNvSpPr/>
          <p:nvPr/>
        </p:nvSpPr>
        <p:spPr bwMode="auto">
          <a:xfrm>
            <a:off x="112713" y="6237288"/>
            <a:ext cx="1512887" cy="504825"/>
          </a:xfrm>
          <a:prstGeom prst="homePlate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 eaLnBrk="0" hangingPunct="0">
              <a:defRPr/>
            </a:pPr>
            <a:r>
              <a:rPr lang="en-GB" sz="1050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1. Basic Research</a:t>
            </a:r>
          </a:p>
        </p:txBody>
      </p:sp>
      <p:sp>
        <p:nvSpPr>
          <p:cNvPr id="3" name="Chevron 2"/>
          <p:cNvSpPr/>
          <p:nvPr/>
        </p:nvSpPr>
        <p:spPr bwMode="auto">
          <a:xfrm>
            <a:off x="1423988" y="6237288"/>
            <a:ext cx="1565275" cy="504825"/>
          </a:xfrm>
          <a:prstGeom prst="chevron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 eaLnBrk="0" hangingPunct="0">
              <a:defRPr/>
            </a:pPr>
            <a:r>
              <a:rPr lang="en-GB" sz="1050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2. R&amp;D</a:t>
            </a:r>
          </a:p>
        </p:txBody>
      </p:sp>
      <p:sp>
        <p:nvSpPr>
          <p:cNvPr id="12" name="Chevron 11"/>
          <p:cNvSpPr/>
          <p:nvPr/>
        </p:nvSpPr>
        <p:spPr bwMode="auto">
          <a:xfrm>
            <a:off x="2792413" y="6237288"/>
            <a:ext cx="1655762" cy="504825"/>
          </a:xfrm>
          <a:prstGeom prst="chevron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 eaLnBrk="0" hangingPunct="0">
              <a:defRPr/>
            </a:pPr>
            <a:r>
              <a:rPr lang="en-GB" sz="1050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3. Demonstration</a:t>
            </a:r>
          </a:p>
        </p:txBody>
      </p:sp>
      <p:sp>
        <p:nvSpPr>
          <p:cNvPr id="13" name="Chevron 12"/>
          <p:cNvSpPr/>
          <p:nvPr/>
        </p:nvSpPr>
        <p:spPr bwMode="auto">
          <a:xfrm>
            <a:off x="4289425" y="6237288"/>
            <a:ext cx="1527175" cy="504825"/>
          </a:xfrm>
          <a:prstGeom prst="chevron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 eaLnBrk="0" hangingPunct="0">
              <a:defRPr/>
            </a:pPr>
            <a:r>
              <a:rPr lang="en-GB" sz="1050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4. Deployment</a:t>
            </a:r>
          </a:p>
        </p:txBody>
      </p:sp>
      <p:sp>
        <p:nvSpPr>
          <p:cNvPr id="14" name="Chevron 13"/>
          <p:cNvSpPr/>
          <p:nvPr/>
        </p:nvSpPr>
        <p:spPr bwMode="auto">
          <a:xfrm>
            <a:off x="5657850" y="6237288"/>
            <a:ext cx="4062413" cy="504825"/>
          </a:xfrm>
          <a:prstGeom prst="chevron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 eaLnBrk="0" hangingPunct="0">
              <a:defRPr/>
            </a:pPr>
            <a:r>
              <a:rPr lang="en-GB" sz="1050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5. Commercialisation</a:t>
            </a:r>
          </a:p>
        </p:txBody>
      </p:sp>
      <p:sp>
        <p:nvSpPr>
          <p:cNvPr id="8202" name="TextBox 9"/>
          <p:cNvSpPr txBox="1">
            <a:spLocks noChangeArrowheads="1"/>
          </p:cNvSpPr>
          <p:nvPr/>
        </p:nvSpPr>
        <p:spPr bwMode="auto">
          <a:xfrm>
            <a:off x="101600" y="5816600"/>
            <a:ext cx="3179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 b="0">
                <a:solidFill>
                  <a:schemeClr val="tx1"/>
                </a:solidFill>
                <a:latin typeface="Calibri" pitchFamily="34" charset="0"/>
              </a:rPr>
              <a:t>Technology risk</a:t>
            </a:r>
          </a:p>
        </p:txBody>
      </p:sp>
      <p:cxnSp>
        <p:nvCxnSpPr>
          <p:cNvPr id="8203" name="Straight Connector 47"/>
          <p:cNvCxnSpPr>
            <a:cxnSpLocks noChangeShapeType="1"/>
          </p:cNvCxnSpPr>
          <p:nvPr/>
        </p:nvCxnSpPr>
        <p:spPr bwMode="auto">
          <a:xfrm>
            <a:off x="112713" y="6094413"/>
            <a:ext cx="95202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04" name="TextBox 52"/>
          <p:cNvSpPr txBox="1">
            <a:spLocks noChangeArrowheads="1"/>
          </p:cNvSpPr>
          <p:nvPr/>
        </p:nvSpPr>
        <p:spPr bwMode="auto">
          <a:xfrm>
            <a:off x="2989263" y="5816600"/>
            <a:ext cx="31797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 b="0">
                <a:solidFill>
                  <a:schemeClr val="tx1"/>
                </a:solidFill>
                <a:latin typeface="Calibri" pitchFamily="34" charset="0"/>
              </a:rPr>
              <a:t>Regulatory risk</a:t>
            </a:r>
          </a:p>
        </p:txBody>
      </p:sp>
      <p:sp>
        <p:nvSpPr>
          <p:cNvPr id="8205" name="TextBox 53"/>
          <p:cNvSpPr txBox="1">
            <a:spLocks noChangeArrowheads="1"/>
          </p:cNvSpPr>
          <p:nvPr/>
        </p:nvSpPr>
        <p:spPr bwMode="auto">
          <a:xfrm>
            <a:off x="6305550" y="5816600"/>
            <a:ext cx="3179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 b="0">
                <a:solidFill>
                  <a:schemeClr val="tx1"/>
                </a:solidFill>
                <a:latin typeface="Calibri" pitchFamily="34" charset="0"/>
              </a:rPr>
              <a:t>Market risk</a:t>
            </a:r>
          </a:p>
        </p:txBody>
      </p:sp>
      <p:sp>
        <p:nvSpPr>
          <p:cNvPr id="8206" name="Rectangle 22"/>
          <p:cNvSpPr>
            <a:spLocks noChangeArrowheads="1"/>
          </p:cNvSpPr>
          <p:nvPr/>
        </p:nvSpPr>
        <p:spPr bwMode="auto">
          <a:xfrm>
            <a:off x="147638" y="1628775"/>
            <a:ext cx="3941762" cy="288925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chemeClr val="bg1"/>
                </a:solidFill>
                <a:latin typeface="Calibri" pitchFamily="34" charset="0"/>
              </a:rPr>
              <a:t>Direct R&amp;D grants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200">
              <a:solidFill>
                <a:schemeClr val="tx1"/>
              </a:solidFill>
              <a:latin typeface="Calibri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2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207" name="Rectangle 22"/>
          <p:cNvSpPr>
            <a:spLocks noChangeArrowheads="1"/>
          </p:cNvSpPr>
          <p:nvPr/>
        </p:nvSpPr>
        <p:spPr bwMode="auto">
          <a:xfrm>
            <a:off x="147638" y="1954213"/>
            <a:ext cx="3941762" cy="287337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chemeClr val="bg1"/>
                </a:solidFill>
                <a:latin typeface="Calibri" pitchFamily="34" charset="0"/>
              </a:rPr>
              <a:t>R&amp;D risk sharing and loan guarantees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200">
              <a:solidFill>
                <a:schemeClr val="tx1"/>
              </a:solidFill>
              <a:latin typeface="Calibri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2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208" name="Rectangle 22"/>
          <p:cNvSpPr>
            <a:spLocks noChangeArrowheads="1"/>
          </p:cNvSpPr>
          <p:nvPr/>
        </p:nvSpPr>
        <p:spPr bwMode="auto">
          <a:xfrm>
            <a:off x="147638" y="2265363"/>
            <a:ext cx="3941762" cy="288925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chemeClr val="bg1"/>
                </a:solidFill>
                <a:latin typeface="Calibri" pitchFamily="34" charset="0"/>
              </a:rPr>
              <a:t>R&amp;D tax credits or rebates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200">
              <a:solidFill>
                <a:schemeClr val="tx1"/>
              </a:solidFill>
              <a:latin typeface="Calibri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2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209" name="Rectangle 22"/>
          <p:cNvSpPr>
            <a:spLocks noChangeArrowheads="1"/>
          </p:cNvSpPr>
          <p:nvPr/>
        </p:nvSpPr>
        <p:spPr bwMode="auto">
          <a:xfrm>
            <a:off x="2649538" y="2579688"/>
            <a:ext cx="1439862" cy="488950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chemeClr val="bg1"/>
                </a:solidFill>
                <a:latin typeface="Calibri" pitchFamily="34" charset="0"/>
              </a:rPr>
              <a:t>Demonstration funding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200">
              <a:solidFill>
                <a:schemeClr val="tx1"/>
              </a:solidFill>
              <a:latin typeface="Calibri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2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210" name="Rectangle 22"/>
          <p:cNvSpPr>
            <a:spLocks noChangeArrowheads="1"/>
          </p:cNvSpPr>
          <p:nvPr/>
        </p:nvSpPr>
        <p:spPr bwMode="auto">
          <a:xfrm>
            <a:off x="4105275" y="3068638"/>
            <a:ext cx="490538" cy="314325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chemeClr val="bg1"/>
                </a:solidFill>
                <a:latin typeface="Calibri" pitchFamily="34" charset="0"/>
              </a:rPr>
              <a:t>FIT</a:t>
            </a:r>
            <a:endParaRPr lang="en-GB" altLang="en-US" sz="1200">
              <a:solidFill>
                <a:schemeClr val="tx1"/>
              </a:solidFill>
              <a:latin typeface="Calibri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2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211" name="Rectangle 22"/>
          <p:cNvSpPr>
            <a:spLocks noChangeArrowheads="1"/>
          </p:cNvSpPr>
          <p:nvPr/>
        </p:nvSpPr>
        <p:spPr bwMode="auto">
          <a:xfrm>
            <a:off x="4105275" y="3414713"/>
            <a:ext cx="2344738" cy="312737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chemeClr val="bg1"/>
                </a:solidFill>
                <a:latin typeface="Calibri" pitchFamily="34" charset="0"/>
              </a:rPr>
              <a:t>FIP</a:t>
            </a:r>
            <a:endParaRPr lang="en-GB" altLang="en-US" sz="1200">
              <a:solidFill>
                <a:schemeClr val="tx1"/>
              </a:solidFill>
              <a:latin typeface="Calibri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2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212" name="Rectangle 22"/>
          <p:cNvSpPr>
            <a:spLocks noChangeArrowheads="1"/>
          </p:cNvSpPr>
          <p:nvPr/>
        </p:nvSpPr>
        <p:spPr bwMode="auto">
          <a:xfrm>
            <a:off x="4105275" y="3749675"/>
            <a:ext cx="2344738" cy="471488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chemeClr val="bg1"/>
                </a:solidFill>
                <a:latin typeface="Calibri" pitchFamily="34" charset="0"/>
              </a:rPr>
              <a:t>Green certificates with technology banding</a:t>
            </a:r>
            <a:endParaRPr lang="en-GB" altLang="en-US" sz="1200">
              <a:solidFill>
                <a:schemeClr val="tx1"/>
              </a:solidFill>
              <a:latin typeface="Calibri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2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213" name="Rectangle 22"/>
          <p:cNvSpPr>
            <a:spLocks noChangeArrowheads="1"/>
          </p:cNvSpPr>
          <p:nvPr/>
        </p:nvSpPr>
        <p:spPr bwMode="auto">
          <a:xfrm>
            <a:off x="6521450" y="4221163"/>
            <a:ext cx="3111500" cy="360362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chemeClr val="bg1"/>
                </a:solidFill>
                <a:latin typeface="Calibri" pitchFamily="34" charset="0"/>
              </a:rPr>
              <a:t>Technology neutral Green Certificates</a:t>
            </a:r>
            <a:endParaRPr lang="en-GB" altLang="en-US" sz="1200">
              <a:solidFill>
                <a:schemeClr val="tx1"/>
              </a:solidFill>
              <a:latin typeface="Calibri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2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6521450" y="4608513"/>
            <a:ext cx="3111500" cy="360362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chemeClr val="bg1"/>
                </a:solidFill>
                <a:latin typeface="Calibri" pitchFamily="34" charset="0"/>
              </a:rPr>
              <a:t>Tenders for RES production (with FIP €/MWh)</a:t>
            </a:r>
            <a:endParaRPr lang="en-GB" altLang="en-US" sz="1200">
              <a:solidFill>
                <a:schemeClr val="tx1"/>
              </a:solidFill>
              <a:latin typeface="Calibri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2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215" name="Rectangle 22"/>
          <p:cNvSpPr>
            <a:spLocks noChangeArrowheads="1"/>
          </p:cNvSpPr>
          <p:nvPr/>
        </p:nvSpPr>
        <p:spPr bwMode="auto">
          <a:xfrm>
            <a:off x="6521450" y="5013325"/>
            <a:ext cx="3111500" cy="360363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chemeClr val="bg1"/>
                </a:solidFill>
                <a:latin typeface="Calibri" pitchFamily="34" charset="0"/>
              </a:rPr>
              <a:t>Tenders for RES capacity (€/MW)</a:t>
            </a:r>
            <a:endParaRPr lang="en-GB" altLang="en-US" sz="1200">
              <a:solidFill>
                <a:schemeClr val="tx1"/>
              </a:solidFill>
              <a:latin typeface="Calibri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2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216" name="Rectangle 22"/>
          <p:cNvSpPr>
            <a:spLocks noChangeArrowheads="1"/>
          </p:cNvSpPr>
          <p:nvPr/>
        </p:nvSpPr>
        <p:spPr bwMode="auto">
          <a:xfrm>
            <a:off x="6519863" y="5419725"/>
            <a:ext cx="3111500" cy="358775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chemeClr val="bg1"/>
                </a:solidFill>
                <a:latin typeface="Calibri" pitchFamily="34" charset="0"/>
              </a:rPr>
              <a:t>Tax incentives, loans, grants</a:t>
            </a:r>
            <a:endParaRPr lang="en-GB" altLang="en-US" sz="1200">
              <a:solidFill>
                <a:schemeClr val="tx1"/>
              </a:solidFill>
              <a:latin typeface="Calibri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2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217" name="Rectangle 22"/>
          <p:cNvSpPr>
            <a:spLocks noChangeArrowheads="1"/>
          </p:cNvSpPr>
          <p:nvPr/>
        </p:nvSpPr>
        <p:spPr bwMode="auto">
          <a:xfrm>
            <a:off x="92075" y="5186363"/>
            <a:ext cx="973138" cy="288925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900">
                <a:solidFill>
                  <a:schemeClr val="bg1"/>
                </a:solidFill>
                <a:latin typeface="Calibri" pitchFamily="34" charset="0"/>
              </a:rPr>
              <a:t>Investment aid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900">
              <a:solidFill>
                <a:schemeClr val="tx1"/>
              </a:solidFill>
              <a:latin typeface="Calibri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9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218" name="Rectangle 22"/>
          <p:cNvSpPr>
            <a:spLocks noChangeArrowheads="1"/>
          </p:cNvSpPr>
          <p:nvPr/>
        </p:nvSpPr>
        <p:spPr bwMode="auto">
          <a:xfrm>
            <a:off x="84138" y="5516563"/>
            <a:ext cx="981075" cy="288925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900">
                <a:solidFill>
                  <a:schemeClr val="bg1"/>
                </a:solidFill>
                <a:latin typeface="Calibri" pitchFamily="34" charset="0"/>
              </a:rPr>
              <a:t>Operational aid</a:t>
            </a:r>
            <a:endParaRPr lang="en-GB" altLang="en-US" sz="900">
              <a:solidFill>
                <a:schemeClr val="tx1"/>
              </a:solidFill>
              <a:latin typeface="Calibri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9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219" name="Rectangle 22"/>
          <p:cNvSpPr>
            <a:spLocks noChangeArrowheads="1"/>
          </p:cNvSpPr>
          <p:nvPr/>
        </p:nvSpPr>
        <p:spPr bwMode="auto">
          <a:xfrm>
            <a:off x="128588" y="1409700"/>
            <a:ext cx="3960812" cy="182563"/>
          </a:xfrm>
          <a:prstGeom prst="rect">
            <a:avLst/>
          </a:prstGeom>
          <a:solidFill>
            <a:srgbClr val="99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900" i="1">
                <a:solidFill>
                  <a:schemeClr val="bg1"/>
                </a:solidFill>
                <a:latin typeface="Calibri" pitchFamily="34" charset="0"/>
              </a:rPr>
              <a:t>Research, Development and Innovation State Aid Guidelines</a:t>
            </a:r>
          </a:p>
        </p:txBody>
      </p:sp>
      <p:sp>
        <p:nvSpPr>
          <p:cNvPr id="8220" name="Rectangle 22"/>
          <p:cNvSpPr>
            <a:spLocks noChangeArrowheads="1"/>
          </p:cNvSpPr>
          <p:nvPr/>
        </p:nvSpPr>
        <p:spPr bwMode="auto">
          <a:xfrm>
            <a:off x="4106863" y="1409700"/>
            <a:ext cx="5613400" cy="182563"/>
          </a:xfrm>
          <a:prstGeom prst="rect">
            <a:avLst/>
          </a:prstGeom>
          <a:solidFill>
            <a:srgbClr val="99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900" i="1">
                <a:solidFill>
                  <a:schemeClr val="bg1"/>
                </a:solidFill>
                <a:latin typeface="Calibri" pitchFamily="34" charset="0"/>
              </a:rPr>
              <a:t>Environmental and Energy State Aid Guidelines</a:t>
            </a:r>
          </a:p>
        </p:txBody>
      </p:sp>
      <p:sp>
        <p:nvSpPr>
          <p:cNvPr id="8221" name="TextBox 4"/>
          <p:cNvSpPr txBox="1">
            <a:spLocks noChangeArrowheads="1"/>
          </p:cNvSpPr>
          <p:nvPr/>
        </p:nvSpPr>
        <p:spPr bwMode="auto">
          <a:xfrm>
            <a:off x="3370263" y="115888"/>
            <a:ext cx="635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de-DE" sz="2400" dirty="0" smtClean="0">
                <a:solidFill>
                  <a:schemeClr val="bg1"/>
                </a:solidFill>
                <a:latin typeface="Calibri" pitchFamily="34" charset="0"/>
              </a:rPr>
              <a:t>A Dynamic Approach to Technology Support !</a:t>
            </a:r>
            <a:endParaRPr lang="en-GB" altLang="de-DE" sz="2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35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520" y="780629"/>
            <a:ext cx="8420100" cy="992187"/>
          </a:xfrm>
        </p:spPr>
        <p:txBody>
          <a:bodyPr/>
          <a:lstStyle/>
          <a:p>
            <a:r>
              <a:rPr lang="en-GB" sz="2800" dirty="0" smtClean="0">
                <a:solidFill>
                  <a:srgbClr val="00B0F0"/>
                </a:solidFill>
              </a:rPr>
              <a:t>Promote </a:t>
            </a:r>
            <a:r>
              <a:rPr lang="en-GB" sz="2800" dirty="0">
                <a:solidFill>
                  <a:srgbClr val="00B0F0"/>
                </a:solidFill>
              </a:rPr>
              <a:t>innovation in technologies, products, services and business models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92560" y="1873759"/>
            <a:ext cx="7743395" cy="4666704"/>
            <a:chOff x="238125" y="1228725"/>
            <a:chExt cx="9391650" cy="5282804"/>
          </a:xfrm>
        </p:grpSpPr>
        <p:pic>
          <p:nvPicPr>
            <p:cNvPr id="5" name="Picture 114" descr="\\DCFileSrv\2013-Communication\9-Eurelectric Publications\EURELECTRIC designed reports\Innovation Action Plan\Graphs\Figure-2-Utilities-traditional-core-business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38125" y="1228725"/>
              <a:ext cx="9391650" cy="5282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33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6067831" y="4556962"/>
              <a:ext cx="279018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marL="342900" indent="-342900" algn="l" defTabSz="895350" eaLnBrk="0" hangingPunct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193675" indent="-192088" algn="l" defTabSz="895350" eaLnBrk="0" hangingPunct="0">
                <a:buClr>
                  <a:schemeClr val="tx2"/>
                </a:buClr>
                <a:buSzPct val="125000"/>
                <a:buFont typeface="Arial" pitchFamily="34" charset="0"/>
                <a:buChar char="▪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457200" indent="-261938" algn="l" defTabSz="895350" eaLnBrk="0" hangingPunct="0">
                <a:buClr>
                  <a:schemeClr val="tx2"/>
                </a:buClr>
                <a:buSzPct val="120000"/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614363" indent="-155575" algn="l" defTabSz="895350" eaLnBrk="0" hangingPunct="0">
                <a:buClr>
                  <a:schemeClr val="tx2"/>
                </a:buClr>
                <a:buSzPct val="120000"/>
                <a:buFont typeface="Arial" pitchFamily="34" charset="0"/>
                <a:buChar char="▫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746125" indent="-130175" algn="l" defTabSz="895350" eaLnBrk="0" hangingPunct="0"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1203325" indent="-130175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1660525" indent="-130175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2117725" indent="-130175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2574925" indent="-130175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800" b="1" dirty="0">
                  <a:solidFill>
                    <a:srgbClr val="0065CC"/>
                  </a:solidFill>
                </a:rPr>
                <a:t>1</a:t>
              </a:r>
              <a:endParaRPr lang="en-US" sz="4800" b="1" dirty="0">
                <a:solidFill>
                  <a:srgbClr val="0065CC"/>
                </a:solidFill>
              </a:endParaRPr>
            </a:p>
          </p:txBody>
        </p:sp>
        <p:sp>
          <p:nvSpPr>
            <p:cNvPr id="7" name="Rectangle 3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7448956" y="4566487"/>
              <a:ext cx="25677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marL="342900" indent="-342900" algn="l" defTabSz="895350" eaLnBrk="0" hangingPunct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193675" indent="-192088" algn="l" defTabSz="895350" eaLnBrk="0" hangingPunct="0">
                <a:buClr>
                  <a:schemeClr val="tx2"/>
                </a:buClr>
                <a:buSzPct val="125000"/>
                <a:buFont typeface="Arial" pitchFamily="34" charset="0"/>
                <a:buChar char="▪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457200" indent="-261938" algn="l" defTabSz="895350" eaLnBrk="0" hangingPunct="0">
                <a:buClr>
                  <a:schemeClr val="tx2"/>
                </a:buClr>
                <a:buSzPct val="120000"/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614363" indent="-155575" algn="l" defTabSz="895350" eaLnBrk="0" hangingPunct="0">
                <a:buClr>
                  <a:schemeClr val="tx2"/>
                </a:buClr>
                <a:buSzPct val="120000"/>
                <a:buFont typeface="Arial" pitchFamily="34" charset="0"/>
                <a:buChar char="▫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746125" indent="-130175" algn="l" defTabSz="895350" eaLnBrk="0" hangingPunct="0"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1203325" indent="-130175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1660525" indent="-130175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2117725" indent="-130175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2574925" indent="-130175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800" b="1" dirty="0">
                  <a:solidFill>
                    <a:srgbClr val="0065CC"/>
                  </a:solidFill>
                </a:rPr>
                <a:t>2</a:t>
              </a:r>
              <a:endParaRPr lang="en-US" sz="5300" b="1" dirty="0">
                <a:solidFill>
                  <a:srgbClr val="0065CC"/>
                </a:solidFill>
              </a:endParaRPr>
            </a:p>
          </p:txBody>
        </p:sp>
      </p:grpSp>
      <p:sp>
        <p:nvSpPr>
          <p:cNvPr id="8" name="McK 5. Source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31614" y="6576200"/>
            <a:ext cx="8993489" cy="15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681038" indent="-681038" defTabSz="956861">
              <a:tabLst>
                <a:tab pos="684213" algn="l"/>
              </a:tabLst>
            </a:pPr>
            <a:r>
              <a:rPr lang="en-US" sz="1000" dirty="0" smtClean="0">
                <a:latin typeface="+mn-lt"/>
              </a:rPr>
              <a:t>Source: McKinsey Industry </a:t>
            </a:r>
            <a:r>
              <a:rPr lang="en-US" sz="1000" dirty="0">
                <a:latin typeface="+mn-lt"/>
              </a:rPr>
              <a:t>vision team analysis</a:t>
            </a:r>
          </a:p>
        </p:txBody>
      </p:sp>
    </p:spTree>
    <p:extLst>
      <p:ext uri="{BB962C8B-B14F-4D97-AF65-F5344CB8AC3E}">
        <p14:creationId xmlns:p14="http://schemas.microsoft.com/office/powerpoint/2010/main" val="23713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sfABYkMxfEeyOei4eKjGF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EgGSIm.BHUSwE9BrkAxYa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beNy4kLUK9_cMT.rWBE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beNy4kLUK9_cMT.rWBEw"/>
</p:tagLst>
</file>

<file path=ppt/theme/theme1.xml><?xml version="1.0" encoding="utf-8"?>
<a:theme xmlns:a="http://schemas.openxmlformats.org/drawingml/2006/main" name="PowerPoint Template 00">
  <a:themeElements>
    <a:clrScheme name="PowerPoint Eurelectric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owerPoint Eurelectric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 Eurelectric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Eurelectric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Eurelectric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Eurelectric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Eurelectric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Eurelectric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Eurelectric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00</Template>
  <TotalTime>0</TotalTime>
  <Words>1283</Words>
  <Application>Microsoft Office PowerPoint</Application>
  <PresentationFormat>A4 Paper (210x297 mm)</PresentationFormat>
  <Paragraphs>134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PowerPoint Template 00</vt:lpstr>
      <vt:lpstr>PowerPoint Presentation</vt:lpstr>
      <vt:lpstr>EU Economy set for stagnation.. Energy is decisive</vt:lpstr>
      <vt:lpstr>New Commission (2014-19)</vt:lpstr>
      <vt:lpstr>Current main topics EC</vt:lpstr>
      <vt:lpstr>The right discussion is…</vt:lpstr>
      <vt:lpstr>PowerPoint Presentation</vt:lpstr>
      <vt:lpstr>Reform RES Policies and link up with ETS and innovation</vt:lpstr>
      <vt:lpstr>PowerPoint Presentation</vt:lpstr>
      <vt:lpstr>Promote innovation in technologies, products, services and business models</vt:lpstr>
      <vt:lpstr>What about grids? </vt:lpstr>
      <vt:lpstr>PowerPoint Presentation</vt:lpstr>
      <vt:lpstr>Energy Policy in Bulgaria</vt:lpstr>
      <vt:lpstr>Energy poverty in Bulgaria- how to tackle</vt:lpstr>
      <vt:lpstr>Need for action now! Bulgaria fit for purpose</vt:lpstr>
      <vt:lpstr>PowerPoint Presentation</vt:lpstr>
      <vt:lpstr>Bulgaria- a main player in a highly dynamic region of tomorrow</vt:lpstr>
      <vt:lpstr>Thank you for your attention!</vt:lpstr>
    </vt:vector>
  </TitlesOfParts>
  <Company>Eurelectric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EURELECTRIC Introductory Presentation</dc:title>
  <dc:creator>Adélaïde BOODTS</dc:creator>
  <cp:lastModifiedBy>Susanne NIES</cp:lastModifiedBy>
  <cp:revision>209</cp:revision>
  <cp:lastPrinted>2013-09-30T13:44:39Z</cp:lastPrinted>
  <dcterms:created xsi:type="dcterms:W3CDTF">2013-05-07T14:41:43Z</dcterms:created>
  <dcterms:modified xsi:type="dcterms:W3CDTF">2014-10-16T13:06:01Z</dcterms:modified>
</cp:coreProperties>
</file>